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0"/>
  </p:notesMasterIdLst>
  <p:sldIdLst>
    <p:sldId id="290" r:id="rId2"/>
    <p:sldId id="257" r:id="rId3"/>
    <p:sldId id="258" r:id="rId4"/>
    <p:sldId id="260" r:id="rId5"/>
    <p:sldId id="304" r:id="rId6"/>
    <p:sldId id="305" r:id="rId7"/>
    <p:sldId id="306" r:id="rId8"/>
    <p:sldId id="310" r:id="rId9"/>
    <p:sldId id="285" r:id="rId10"/>
    <p:sldId id="261" r:id="rId11"/>
    <p:sldId id="318" r:id="rId12"/>
    <p:sldId id="320" r:id="rId13"/>
    <p:sldId id="321" r:id="rId14"/>
    <p:sldId id="322" r:id="rId15"/>
    <p:sldId id="325" r:id="rId16"/>
    <p:sldId id="323" r:id="rId17"/>
    <p:sldId id="32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ert Verdoolaege" initials="GV" lastIdx="1" clrIdx="0">
    <p:extLst>
      <p:ext uri="{19B8F6BF-5375-455C-9EA6-DF929625EA0E}">
        <p15:presenceInfo xmlns:p15="http://schemas.microsoft.com/office/powerpoint/2012/main" userId="6f17ef0f1516a3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91" autoAdjust="0"/>
    <p:restoredTop sz="71252" autoAdjust="0"/>
  </p:normalViewPr>
  <p:slideViewPr>
    <p:cSldViewPr snapToGrid="0">
      <p:cViewPr varScale="1">
        <p:scale>
          <a:sx n="57" d="100"/>
          <a:sy n="57" d="100"/>
        </p:scale>
        <p:origin x="1730" y="2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DA931-DF1F-4B0E-9C50-FC3FE6EA7D77}" type="datetimeFigureOut">
              <a:rPr lang="en-US" smtClean="0"/>
              <a:t>9/10/2025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2AC1D-B2A7-4187-98CB-8A49330A49F6}" type="slidenum">
              <a:rPr lang="en-US" smtClean="0"/>
              <a:t>‹#›</a:t>
            </a:fld>
            <a:endParaRPr lang="en-US"/>
          </a:p>
        </p:txBody>
      </p:sp>
    </p:spTree>
    <p:extLst>
      <p:ext uri="{BB962C8B-B14F-4D97-AF65-F5344CB8AC3E}">
        <p14:creationId xmlns:p14="http://schemas.microsoft.com/office/powerpoint/2010/main" val="2598725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0</a:t>
            </a:fld>
            <a:endParaRPr lang="en-US"/>
          </a:p>
        </p:txBody>
      </p:sp>
    </p:spTree>
    <p:extLst>
      <p:ext uri="{BB962C8B-B14F-4D97-AF65-F5344CB8AC3E}">
        <p14:creationId xmlns:p14="http://schemas.microsoft.com/office/powerpoint/2010/main" val="259519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these limitations, in this work we use a different approach, the IDA based on Bayesian probability theory. We consider the joint posterior distribution of tungsten concentration, electron density and electron temperature profiles. This approach enables a one-step analysis with pooled data. The advantages are: … . This is a schematic diagram of our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9</a:t>
            </a:fld>
            <a:endParaRPr lang="en-US" dirty="0"/>
          </a:p>
        </p:txBody>
      </p:sp>
    </p:spTree>
    <p:extLst>
      <p:ext uri="{BB962C8B-B14F-4D97-AF65-F5344CB8AC3E}">
        <p14:creationId xmlns:p14="http://schemas.microsoft.com/office/powerpoint/2010/main" val="306578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we use GP priors for all three profiles and Gaussian likelihoods for all diagnostics. The forward models for the diagnostics are all linear. However, due to the non-linear dependence of the emissivity on electron density and temperature, the complete forward model is not linear and the joint posterior distribution has no analytical solution. We need MCMC sampling for the exploration of the posterior distribution.</a:t>
            </a:r>
          </a:p>
        </p:txBody>
      </p:sp>
      <p:sp>
        <p:nvSpPr>
          <p:cNvPr id="4" name="Slide Number Placeholder 3"/>
          <p:cNvSpPr>
            <a:spLocks noGrp="1"/>
          </p:cNvSpPr>
          <p:nvPr>
            <p:ph type="sldNum" sz="quarter" idx="5"/>
          </p:nvPr>
        </p:nvSpPr>
        <p:spPr/>
        <p:txBody>
          <a:bodyPr/>
          <a:lstStyle/>
          <a:p>
            <a:fld id="{1602AC1D-B2A7-4187-98CB-8A49330A49F6}" type="slidenum">
              <a:rPr lang="en-US" smtClean="0"/>
              <a:t>10</a:t>
            </a:fld>
            <a:endParaRPr lang="en-US" dirty="0"/>
          </a:p>
        </p:txBody>
      </p:sp>
    </p:spTree>
    <p:extLst>
      <p:ext uri="{BB962C8B-B14F-4D97-AF65-F5344CB8AC3E}">
        <p14:creationId xmlns:p14="http://schemas.microsoft.com/office/powerpoint/2010/main" val="131699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the efficiency and stability of the MCMC sampling scheme (see figure). We have adopted a reparameterization trick. The motivation is that </a:t>
                </a:r>
                <a:r>
                  <a:rPr lang="en-US" dirty="0">
                    <a:latin typeface="Palatino Linotype" panose="02040502050505030304" pitchFamily="18" charset="0"/>
                  </a:rPr>
                  <a:t>MCMC for </a:t>
                </a:r>
                <a:r>
                  <a:rPr lang="en-US" b="1" dirty="0">
                    <a:latin typeface="Palatino Linotype" panose="02040502050505030304" pitchFamily="18" charset="0"/>
                  </a:rPr>
                  <a:t>high-dimensional</a:t>
                </a:r>
                <a:r>
                  <a:rPr lang="en-US" dirty="0">
                    <a:latin typeface="Palatino Linotype" panose="02040502050505030304" pitchFamily="18" charset="0"/>
                  </a:rPr>
                  <a:t> and </a:t>
                </a:r>
                <a:r>
                  <a:rPr lang="en-US" b="1" dirty="0">
                    <a:latin typeface="Palatino Linotype" panose="02040502050505030304" pitchFamily="18" charset="0"/>
                  </a:rPr>
                  <a:t>strongly correlated</a:t>
                </a:r>
                <a:r>
                  <a:rPr lang="en-US" dirty="0">
                    <a:latin typeface="Palatino Linotype" panose="02040502050505030304" pitchFamily="18" charset="0"/>
                  </a:rPr>
                  <a:t> distributions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oMath>
                </a14:m>
                <a:r>
                  <a:rPr lang="en-US" dirty="0">
                    <a:latin typeface="Palatino Linotype" panose="02040502050505030304" pitchFamily="18" charset="0"/>
                  </a:rPr>
                  <a:t> are often </a:t>
                </a:r>
                <a:r>
                  <a:rPr lang="en-US" b="1" dirty="0">
                    <a:latin typeface="Palatino Linotype" panose="02040502050505030304" pitchFamily="18" charset="0"/>
                  </a:rPr>
                  <a:t>slow</a:t>
                </a:r>
                <a:r>
                  <a:rPr lang="en-US" dirty="0">
                    <a:latin typeface="Palatino Linotype" panose="02040502050505030304" pitchFamily="18" charset="0"/>
                  </a:rPr>
                  <a:t> and </a:t>
                </a:r>
                <a:r>
                  <a:rPr lang="en-US" b="1" dirty="0">
                    <a:latin typeface="Palatino Linotype" panose="02040502050505030304" pitchFamily="18" charset="0"/>
                  </a:rPr>
                  <a:t>unstable.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Palatino Linotype" panose="020405020505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Palatino Linotype" panose="02040502050505030304" pitchFamily="18" charset="0"/>
                  </a:rPr>
                  <a:t>Therefore, we may want to </a:t>
                </a:r>
                <a:r>
                  <a:rPr lang="en-US" sz="1200" kern="1200" dirty="0">
                    <a:solidFill>
                      <a:schemeClr val="tx1"/>
                    </a:solidFill>
                    <a:effectLst/>
                    <a:latin typeface="+mn-lt"/>
                    <a:ea typeface="+mn-ea"/>
                    <a:cs typeface="+mn-cs"/>
                  </a:rPr>
                  <a:t>sample from some auxiliary variables that are less correlated. According to the rule for change of variables, the distribution of the auxiliary variable can be obtained using the Jacobian of the transformation.</a:t>
                </a:r>
                <a:endParaRPr lang="en-US" b="0" dirty="0">
                  <a:latin typeface="Palatino Linotype" panose="02040502050505030304" pitchFamily="18"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the efficiency and stability of the MCMC sampling scheme (see figure). We have adopted a reparameterization trick. The motivation is that </a:t>
                </a:r>
                <a:r>
                  <a:rPr lang="en-US" dirty="0">
                    <a:latin typeface="Palatino Linotype" panose="02040502050505030304" pitchFamily="18" charset="0"/>
                  </a:rPr>
                  <a:t>MCMC for </a:t>
                </a:r>
                <a:r>
                  <a:rPr lang="en-US" b="1" dirty="0">
                    <a:latin typeface="Palatino Linotype" panose="02040502050505030304" pitchFamily="18" charset="0"/>
                  </a:rPr>
                  <a:t>high-dimensional</a:t>
                </a:r>
                <a:r>
                  <a:rPr lang="en-US" dirty="0">
                    <a:latin typeface="Palatino Linotype" panose="02040502050505030304" pitchFamily="18" charset="0"/>
                  </a:rPr>
                  <a:t> and </a:t>
                </a:r>
                <a:r>
                  <a:rPr lang="en-US" b="1" dirty="0">
                    <a:latin typeface="Palatino Linotype" panose="02040502050505030304" pitchFamily="18" charset="0"/>
                  </a:rPr>
                  <a:t>strongly correlated</a:t>
                </a:r>
                <a:r>
                  <a:rPr lang="en-US" dirty="0">
                    <a:latin typeface="Palatino Linotype" panose="02040502050505030304" pitchFamily="18" charset="0"/>
                  </a:rPr>
                  <a:t> distributions </a:t>
                </a:r>
                <a:r>
                  <a:rPr lang="en-US" b="0" i="0">
                    <a:latin typeface="Cambria Math" panose="02040503050406030204" pitchFamily="18" charset="0"/>
                  </a:rPr>
                  <a:t>𝑝(𝑥 ⃗)</a:t>
                </a:r>
                <a:r>
                  <a:rPr lang="en-US" dirty="0">
                    <a:latin typeface="Palatino Linotype" panose="02040502050505030304" pitchFamily="18" charset="0"/>
                  </a:rPr>
                  <a:t> are often </a:t>
                </a:r>
                <a:r>
                  <a:rPr lang="en-US" b="1" dirty="0">
                    <a:latin typeface="Palatino Linotype" panose="02040502050505030304" pitchFamily="18" charset="0"/>
                  </a:rPr>
                  <a:t>slow</a:t>
                </a:r>
                <a:r>
                  <a:rPr lang="en-US" dirty="0">
                    <a:latin typeface="Palatino Linotype" panose="02040502050505030304" pitchFamily="18" charset="0"/>
                  </a:rPr>
                  <a:t> and </a:t>
                </a:r>
                <a:r>
                  <a:rPr lang="en-US" b="1" dirty="0">
                    <a:latin typeface="Palatino Linotype" panose="02040502050505030304" pitchFamily="18" charset="0"/>
                  </a:rPr>
                  <a:t>unstable.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Palatino Linotype" panose="020405020505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Palatino Linotype" panose="02040502050505030304" pitchFamily="18" charset="0"/>
                  </a:rPr>
                  <a:t>Therefore, we may want to </a:t>
                </a:r>
                <a:r>
                  <a:rPr lang="en-US" sz="1200" kern="1200" dirty="0">
                    <a:solidFill>
                      <a:schemeClr val="tx1"/>
                    </a:solidFill>
                    <a:effectLst/>
                    <a:latin typeface="+mn-lt"/>
                    <a:ea typeface="+mn-ea"/>
                    <a:cs typeface="+mn-cs"/>
                  </a:rPr>
                  <a:t>sample from some auxiliary variables that are less correlated. According to the rule for change of variables, the distribution of the auxiliary variable can be obtained using the Jacobian of the transformation.</a:t>
                </a:r>
                <a:endParaRPr lang="en-US" b="0" dirty="0">
                  <a:latin typeface="Palatino Linotype" panose="02040502050505030304" pitchFamily="18" charset="0"/>
                </a:endParaRPr>
              </a:p>
            </p:txBody>
          </p:sp>
        </mc:Fallback>
      </mc:AlternateContent>
      <p:sp>
        <p:nvSpPr>
          <p:cNvPr id="4" name="Slide Number Placeholder 3"/>
          <p:cNvSpPr>
            <a:spLocks noGrp="1"/>
          </p:cNvSpPr>
          <p:nvPr>
            <p:ph type="sldNum" sz="quarter" idx="5"/>
          </p:nvPr>
        </p:nvSpPr>
        <p:spPr/>
        <p:txBody>
          <a:bodyPr/>
          <a:lstStyle/>
          <a:p>
            <a:fld id="{1602AC1D-B2A7-4187-98CB-8A49330A49F6}" type="slidenum">
              <a:rPr lang="en-US" smtClean="0"/>
              <a:t>11</a:t>
            </a:fld>
            <a:endParaRPr lang="en-US" dirty="0"/>
          </a:p>
        </p:txBody>
      </p:sp>
    </p:spTree>
    <p:extLst>
      <p:ext uri="{BB962C8B-B14F-4D97-AF65-F5344CB8AC3E}">
        <p14:creationId xmlns:p14="http://schemas.microsoft.com/office/powerpoint/2010/main" val="2572839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12</a:t>
            </a:fld>
            <a:endParaRPr lang="en-US" dirty="0"/>
          </a:p>
        </p:txBody>
      </p:sp>
    </p:spTree>
    <p:extLst>
      <p:ext uri="{BB962C8B-B14F-4D97-AF65-F5344CB8AC3E}">
        <p14:creationId xmlns:p14="http://schemas.microsoft.com/office/powerpoint/2010/main" val="289856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13</a:t>
            </a:fld>
            <a:endParaRPr lang="en-US" dirty="0"/>
          </a:p>
        </p:txBody>
      </p:sp>
    </p:spTree>
    <p:extLst>
      <p:ext uri="{BB962C8B-B14F-4D97-AF65-F5344CB8AC3E}">
        <p14:creationId xmlns:p14="http://schemas.microsoft.com/office/powerpoint/2010/main" val="250552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202F-39DE-9CE3-6425-DC5DF8A6A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CD5F5-DF41-D8EB-78E9-072A4B51B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72928-E2A2-DEE2-BF0F-7C664ADF7E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68604E5-7BC1-2DEF-1EF7-49C8B32F8C6E}"/>
              </a:ext>
            </a:extLst>
          </p:cNvPr>
          <p:cNvSpPr>
            <a:spLocks noGrp="1"/>
          </p:cNvSpPr>
          <p:nvPr>
            <p:ph type="sldNum" sz="quarter" idx="5"/>
          </p:nvPr>
        </p:nvSpPr>
        <p:spPr/>
        <p:txBody>
          <a:bodyPr/>
          <a:lstStyle/>
          <a:p>
            <a:fld id="{1602AC1D-B2A7-4187-98CB-8A49330A49F6}" type="slidenum">
              <a:rPr lang="en-US" smtClean="0"/>
              <a:t>14</a:t>
            </a:fld>
            <a:endParaRPr lang="en-US" dirty="0"/>
          </a:p>
        </p:txBody>
      </p:sp>
    </p:spTree>
    <p:extLst>
      <p:ext uri="{BB962C8B-B14F-4D97-AF65-F5344CB8AC3E}">
        <p14:creationId xmlns:p14="http://schemas.microsoft.com/office/powerpoint/2010/main" val="3760542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15</a:t>
            </a:fld>
            <a:endParaRPr lang="en-US" dirty="0"/>
          </a:p>
        </p:txBody>
      </p:sp>
    </p:spTree>
    <p:extLst>
      <p:ext uri="{BB962C8B-B14F-4D97-AF65-F5344CB8AC3E}">
        <p14:creationId xmlns:p14="http://schemas.microsoft.com/office/powerpoint/2010/main" val="243694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16</a:t>
            </a:fld>
            <a:endParaRPr lang="en-US" dirty="0"/>
          </a:p>
        </p:txBody>
      </p:sp>
    </p:spTree>
    <p:extLst>
      <p:ext uri="{BB962C8B-B14F-4D97-AF65-F5344CB8AC3E}">
        <p14:creationId xmlns:p14="http://schemas.microsoft.com/office/powerpoint/2010/main" val="118629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17</a:t>
            </a:fld>
            <a:endParaRPr lang="en-US"/>
          </a:p>
        </p:txBody>
      </p:sp>
    </p:spTree>
    <p:extLst>
      <p:ext uri="{BB962C8B-B14F-4D97-AF65-F5344CB8AC3E}">
        <p14:creationId xmlns:p14="http://schemas.microsoft.com/office/powerpoint/2010/main" val="161681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my talk.</a:t>
            </a:r>
          </a:p>
          <a:p>
            <a:endParaRPr lang="en-US" dirty="0"/>
          </a:p>
          <a:p>
            <a:r>
              <a:rPr lang="en-US" dirty="0"/>
              <a:t>First, I will briefly introduce the relation between plasma radiation and impurity densities.</a:t>
            </a:r>
          </a:p>
          <a:p>
            <a:endParaRPr lang="en-US" dirty="0"/>
          </a:p>
          <a:p>
            <a:r>
              <a:rPr lang="en-US" dirty="0"/>
              <a:t>Then, I will show the application of Bayesian inference to tomographic reconstruction and the estimation of tungsten concentration profiles.</a:t>
            </a:r>
          </a:p>
          <a:p>
            <a:endParaRPr lang="en-US" dirty="0"/>
          </a:p>
          <a:p>
            <a:r>
              <a:rPr lang="en-US" dirty="0"/>
              <a:t>In this work, the efficiency of MCMC sampling  is improved by using reparameterization.</a:t>
            </a:r>
          </a:p>
          <a:p>
            <a:endParaRPr lang="en-US" dirty="0"/>
          </a:p>
          <a:p>
            <a:r>
              <a:rPr lang="en-US" dirty="0"/>
              <a:t>Finally I will give the summary.</a:t>
            </a:r>
          </a:p>
          <a:p>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1</a:t>
            </a:fld>
            <a:endParaRPr lang="en-US"/>
          </a:p>
        </p:txBody>
      </p:sp>
    </p:spTree>
    <p:extLst>
      <p:ext uri="{BB962C8B-B14F-4D97-AF65-F5344CB8AC3E}">
        <p14:creationId xmlns:p14="http://schemas.microsoft.com/office/powerpoint/2010/main" val="217692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WEST tokamak has tungsten divertor, which makes tungsten an importance source of impurities in the plasma. The radiation from W impurities may significantly increase the radiative power loss and affect the energy confinement. Therefore, it is important to avoid W accumulation.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hand, this radiation also allows us to estimate the W density or concentration. We know that the plasma radiation comes from both H isotopes and impurities. Depending on the concerned spectral range, the radiation can be recorded by various diagnostics, such as … . Most of them provide line-integrated measurements of the emissivity. Here we show the geometries of two diagnostics as an example, which are the SXR and bolometry.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dirty="0"/>
                  <a:t>Spectrally integrated measurements (radiated power) -&gt; cannot discriminate contributions from different species.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assume tungsten is the dominant impurity, the emissivity of plasma radiation can be modeled using the cooling factors of H and 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cooling factors presented here are filtered in the SXR and bolometry range, calculated </a:t>
                </a:r>
                <a:r>
                  <a:rPr lang="en-US" altLang="zh-CN" sz="1200" dirty="0">
                    <a:latin typeface="Palatino Linotype" panose="02040502050505030304" pitchFamily="18" charset="0"/>
                  </a:rPr>
                  <a:t>based on local ionization balance,</a:t>
                </a:r>
                <a:r>
                  <a:rPr lang="en-US" sz="1200" dirty="0">
                    <a:latin typeface="Palatino Linotype" panose="02040502050505030304" pitchFamily="18" charset="0"/>
                  </a:rPr>
                  <a:t> using atomic data from OPEN-ADAS</a:t>
                </a:r>
                <a:r>
                  <a:rPr lang="en-US" dirty="0"/>
                  <a:t>. </a:t>
                </a:r>
                <a:r>
                  <a:rPr lang="en-US" sz="1200" kern="1200" dirty="0">
                    <a:solidFill>
                      <a:schemeClr val="tx1"/>
                    </a:solidFill>
                    <a:effectLst/>
                    <a:latin typeface="+mn-lt"/>
                    <a:ea typeface="+mn-ea"/>
                    <a:cs typeface="+mn-cs"/>
                  </a:rPr>
                  <a:t>They mainly depend on the temperature. Obviously, the SXR-filtered cooling factors is low for low temperatures. This implies the SXR emission mainly comes from the core.</a:t>
                </a:r>
                <a:r>
                  <a:rPr lang="en-US" dirty="0"/>
                  <a:t>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Cambria Math" panose="02040503050406030204" pitchFamily="18" charset="0"/>
                  </a:rPr>
                  <a:t>𝜂(ℎ𝜈)</a:t>
                </a:r>
                <a:r>
                  <a:rPr lang="en-US" dirty="0"/>
                  <a:t>: </a:t>
                </a:r>
                <a:r>
                  <a:rPr lang="en-US" sz="1200" dirty="0">
                    <a:latin typeface="Palatino Linotype" panose="02040502050505030304" pitchFamily="18" charset="0"/>
                  </a:rPr>
                  <a:t>the spectral response of the detector</a:t>
                </a:r>
                <a:endParaRPr lang="en-US" dirty="0"/>
              </a:p>
            </p:txBody>
          </p:sp>
        </mc:Fallback>
      </mc:AlternateContent>
      <p:sp>
        <p:nvSpPr>
          <p:cNvPr id="4" name="Slide Number Placeholder 3"/>
          <p:cNvSpPr>
            <a:spLocks noGrp="1"/>
          </p:cNvSpPr>
          <p:nvPr>
            <p:ph type="sldNum" sz="quarter" idx="5"/>
          </p:nvPr>
        </p:nvSpPr>
        <p:spPr/>
        <p:txBody>
          <a:bodyPr/>
          <a:lstStyle/>
          <a:p>
            <a:fld id="{1602AC1D-B2A7-4187-98CB-8A49330A49F6}" type="slidenum">
              <a:rPr lang="en-US" smtClean="0"/>
              <a:t>2</a:t>
            </a:fld>
            <a:endParaRPr lang="en-US"/>
          </a:p>
        </p:txBody>
      </p:sp>
    </p:spTree>
    <p:extLst>
      <p:ext uri="{BB962C8B-B14F-4D97-AF65-F5344CB8AC3E}">
        <p14:creationId xmlns:p14="http://schemas.microsoft.com/office/powerpoint/2010/main" val="410060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 first look at the tomographic reconstruction of the SXR emissivity distribution in a poloidal cross-section.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use a 60 by 60 grid and only consider the n pixels inside the LCFS. Our forward model that calculates the line-integrated emissivity from a given emissivity profile is linear. The tomographic reconstruction of the emissivity distribution from line-integrated measurements is an ill-posed problem. Because the number of pixels is much larger than the number of channels.  Prior constraints are therefore necessary for a valid reconstruction.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work, we use a Bayesian probabilistic approach. Our goal is to obtain the posterior distribution of the emissivity profile. According to the Bayes’ theorem, it is proportional to the prior distribution and the likelihood. The prior represents a priori assumptions and constraints, while the likelihood carries the information from the measurements. The advantage of this probabilistic approach is to provide a natural uncertainty quantification from the probability distribution, and the width of the marginal distribution is an estimate of the error bar.</a:t>
            </a:r>
          </a:p>
          <a:p>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3</a:t>
            </a:fld>
            <a:endParaRPr lang="en-US"/>
          </a:p>
        </p:txBody>
      </p:sp>
    </p:spTree>
    <p:extLst>
      <p:ext uri="{BB962C8B-B14F-4D97-AF65-F5344CB8AC3E}">
        <p14:creationId xmlns:p14="http://schemas.microsoft.com/office/powerpoint/2010/main" val="44912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t>
            </a:r>
          </a:p>
          <a:p>
            <a:pPr marL="228600" indent="-228600">
              <a:buAutoNum type="arabicPeriod"/>
            </a:pPr>
            <a:r>
              <a:rPr lang="en-U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Non-stationary kernel …  A large length scale means strong correlation and high smoothness.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can also incorporate equilibrium information by assuming the length scale is a flux function. For example, we can use this hyperbolic tangent function to model the length scale, so that the emissivity profile at the edge can be smoother. In this way, we only impose a weak constraints on the emissivity without forcing it to be constant on the flux surface.</a:t>
            </a:r>
          </a:p>
        </p:txBody>
      </p:sp>
      <p:sp>
        <p:nvSpPr>
          <p:cNvPr id="4" name="Slide Number Placeholder 3"/>
          <p:cNvSpPr>
            <a:spLocks noGrp="1"/>
          </p:cNvSpPr>
          <p:nvPr>
            <p:ph type="sldNum" sz="quarter" idx="5"/>
          </p:nvPr>
        </p:nvSpPr>
        <p:spPr/>
        <p:txBody>
          <a:bodyPr/>
          <a:lstStyle/>
          <a:p>
            <a:fld id="{1602AC1D-B2A7-4187-98CB-8A49330A49F6}" type="slidenum">
              <a:rPr lang="en-US" smtClean="0"/>
              <a:t>4</a:t>
            </a:fld>
            <a:endParaRPr lang="en-US"/>
          </a:p>
        </p:txBody>
      </p:sp>
    </p:spTree>
    <p:extLst>
      <p:ext uri="{BB962C8B-B14F-4D97-AF65-F5344CB8AC3E}">
        <p14:creationId xmlns:p14="http://schemas.microsoft.com/office/powerpoint/2010/main" val="147050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Palatino Linotype" panose="02040502050505030304" pitchFamily="18" charset="0"/>
                  </a:rPr>
                  <a:t>Background noise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m:rPr>
                            <m:sty m:val="p"/>
                          </m:rPr>
                          <a:rPr lang="en-US" b="0" i="0" smtClean="0">
                            <a:latin typeface="Cambria Math" panose="02040503050406030204" pitchFamily="18" charset="0"/>
                          </a:rPr>
                          <m:t>bg</m:t>
                        </m:r>
                        <m:r>
                          <a:rPr lang="en-US" b="0" i="1" smtClean="0">
                            <a:latin typeface="Cambria Math" panose="02040503050406030204" pitchFamily="18" charset="0"/>
                          </a:rPr>
                          <m:t>,</m:t>
                        </m:r>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a14:m>
                <a:r>
                  <a:rPr lang="en-US" dirty="0">
                    <a:latin typeface="Palatino Linotype" panose="02040502050505030304" pitchFamily="18" charset="0"/>
                  </a:rPr>
                  <a:t> is estimated by the variance of the signal without plasma</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Palatino Linotype" panose="02040502050505030304" pitchFamily="18" charset="0"/>
                  </a:rPr>
                  <a:t>Background noise </a:t>
                </a:r>
                <a:r>
                  <a:rPr lang="en-US" b="0" i="0">
                    <a:latin typeface="Cambria Math" panose="02040503050406030204" pitchFamily="18" charset="0"/>
                  </a:rPr>
                  <a:t>𝜎_(bg,𝑖)^2</a:t>
                </a:r>
                <a:r>
                  <a:rPr lang="en-US" dirty="0">
                    <a:latin typeface="Palatino Linotype" panose="02040502050505030304" pitchFamily="18" charset="0"/>
                  </a:rPr>
                  <a:t> is estimated by the variance of the signal without plasma</a:t>
                </a:r>
              </a:p>
            </p:txBody>
          </p:sp>
        </mc:Fallback>
      </mc:AlternateContent>
      <p:sp>
        <p:nvSpPr>
          <p:cNvPr id="4" name="Slide Number Placeholder 3"/>
          <p:cNvSpPr>
            <a:spLocks noGrp="1"/>
          </p:cNvSpPr>
          <p:nvPr>
            <p:ph type="sldNum" sz="quarter" idx="5"/>
          </p:nvPr>
        </p:nvSpPr>
        <p:spPr/>
        <p:txBody>
          <a:bodyPr/>
          <a:lstStyle/>
          <a:p>
            <a:fld id="{1602AC1D-B2A7-4187-98CB-8A49330A49F6}" type="slidenum">
              <a:rPr lang="en-US" smtClean="0"/>
              <a:t>5</a:t>
            </a:fld>
            <a:endParaRPr lang="en-US"/>
          </a:p>
        </p:txBody>
      </p:sp>
    </p:spTree>
    <p:extLst>
      <p:ext uri="{BB962C8B-B14F-4D97-AF65-F5344CB8AC3E}">
        <p14:creationId xmlns:p14="http://schemas.microsoft.com/office/powerpoint/2010/main" val="194471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2AC1D-B2A7-4187-98CB-8A49330A49F6}" type="slidenum">
              <a:rPr lang="en-US" smtClean="0"/>
              <a:t>6</a:t>
            </a:fld>
            <a:endParaRPr lang="en-US"/>
          </a:p>
        </p:txBody>
      </p:sp>
    </p:spTree>
    <p:extLst>
      <p:ext uri="{BB962C8B-B14F-4D97-AF65-F5344CB8AC3E}">
        <p14:creationId xmlns:p14="http://schemas.microsoft.com/office/powerpoint/2010/main" val="381097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WEST, due to the installation of the upper divertor, currently the SXR only have 45 horizontal lines-of-sight.</a:t>
            </a:r>
          </a:p>
          <a:p>
            <a:endParaRPr lang="en-US" dirty="0"/>
          </a:p>
          <a:p>
            <a:r>
              <a:rPr lang="en-US" dirty="0"/>
              <a:t>With a flux-dependent length scale in a non-stational covariance function, the Bayesian tomography method with a GP prior can give a reasonable tomographic reconstruction, even with only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02AC1D-B2A7-4187-98CB-8A49330A4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01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our goal is to infer the tungsten concentration or density profiles. The first approach is to use a direct calculation. Once we have the reconstructed SXR emissivity, the </a:t>
                </a:r>
                <a:r>
                  <a:rPr lang="en-US" dirty="0" err="1"/>
                  <a:t>cw</a:t>
                </a:r>
                <a:r>
                  <a:rPr lang="en-US" dirty="0"/>
                  <a:t> can be calculated using ne and </a:t>
                </a:r>
                <a:r>
                  <a:rPr lang="en-US" dirty="0" err="1"/>
                  <a:t>Te</a:t>
                </a:r>
                <a:r>
                  <a:rPr lang="en-US" dirty="0"/>
                  <a:t> measured by other diagnostics.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there are several problems in this calculation. </a:t>
                </a:r>
                <a:r>
                  <a:rPr lang="en-US" sz="1200" kern="1200" dirty="0">
                    <a:solidFill>
                      <a:schemeClr val="tx1"/>
                    </a:solidFill>
                    <a:effectLst/>
                    <a:latin typeface="+mn-lt"/>
                    <a:ea typeface="+mn-ea"/>
                    <a:cs typeface="+mn-cs"/>
                  </a:rPr>
                  <a:t>As we mentioned earlier, in the edge, we have low electron temperatures and thus also low SXR-filtered cooling factors. The low densities and low cooling factors make the inferred edge </a:t>
                </a:r>
                <a:r>
                  <a:rPr lang="en-US" sz="1200" kern="1200" dirty="0" err="1">
                    <a:solidFill>
                      <a:schemeClr val="tx1"/>
                    </a:solidFill>
                    <a:effectLst/>
                    <a:latin typeface="+mn-lt"/>
                    <a:ea typeface="+mn-ea"/>
                    <a:cs typeface="+mn-cs"/>
                  </a:rPr>
                  <a:t>cw</a:t>
                </a:r>
                <a:r>
                  <a:rPr lang="en-US" sz="1200" kern="1200" dirty="0">
                    <a:solidFill>
                      <a:schemeClr val="tx1"/>
                    </a:solidFill>
                    <a:effectLst/>
                    <a:latin typeface="+mn-lt"/>
                    <a:ea typeface="+mn-ea"/>
                    <a:cs typeface="+mn-cs"/>
                  </a:rPr>
                  <a:t> not reliable. The uncertainties from ne and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measurements also have effect on </a:t>
                </a:r>
                <a:r>
                  <a:rPr lang="en-US" sz="1200" kern="1200" dirty="0" err="1">
                    <a:solidFill>
                      <a:schemeClr val="tx1"/>
                    </a:solidFill>
                    <a:effectLst/>
                    <a:latin typeface="+mn-lt"/>
                    <a:ea typeface="+mn-ea"/>
                    <a:cs typeface="+mn-cs"/>
                  </a:rPr>
                  <a:t>cw</a:t>
                </a:r>
                <a:r>
                  <a:rPr lang="en-US" sz="1200" kern="1200" dirty="0">
                    <a:solidFill>
                      <a:schemeClr val="tx1"/>
                    </a:solidFill>
                    <a:effectLst/>
                    <a:latin typeface="+mn-lt"/>
                    <a:ea typeface="+mn-ea"/>
                    <a:cs typeface="+mn-cs"/>
                  </a:rPr>
                  <a:t>? Including </a:t>
                </a:r>
                <a:r>
                  <a:rPr lang="en-US" sz="1200" kern="1200" dirty="0">
                    <a:solidFill>
                      <a:schemeClr val="tx1"/>
                    </a:solidFill>
                    <a:effectLst/>
                    <a:latin typeface="Palatino Linotype" panose="02040502050505030304" pitchFamily="18" charset="0"/>
                    <a:ea typeface="+mn-ea"/>
                    <a:cs typeface="+mn-cs"/>
                  </a:rPr>
                  <a:t>a</a:t>
                </a:r>
                <a:r>
                  <a:rPr lang="en-US" sz="1200" dirty="0">
                    <a:latin typeface="Palatino Linotype" panose="02040502050505030304" pitchFamily="18" charset="0"/>
                  </a:rPr>
                  <a:t>dditional data from other diagnostics measuring emissivity of a different spectral range may improve the edge inference, but independent results based on different diagnostics may not align with each other. How to solve the possible inconsistencies?   </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𝑚^(−3)</a:t>
                </a:r>
                <a:r>
                  <a:rPr lang="en-US" dirty="0"/>
                  <a:t>: cubic</a:t>
                </a:r>
                <a:r>
                  <a:rPr lang="en-US" baseline="0" dirty="0"/>
                  <a:t> meter</a:t>
                </a:r>
                <a:endParaRPr lang="en-US" dirty="0"/>
              </a:p>
            </p:txBody>
          </p:sp>
        </mc:Fallback>
      </mc:AlternateContent>
      <p:sp>
        <p:nvSpPr>
          <p:cNvPr id="4" name="Slide Number Placeholder 3"/>
          <p:cNvSpPr>
            <a:spLocks noGrp="1"/>
          </p:cNvSpPr>
          <p:nvPr>
            <p:ph type="sldNum" sz="quarter" idx="5"/>
          </p:nvPr>
        </p:nvSpPr>
        <p:spPr/>
        <p:txBody>
          <a:bodyPr/>
          <a:lstStyle/>
          <a:p>
            <a:fld id="{1602AC1D-B2A7-4187-98CB-8A49330A49F6}" type="slidenum">
              <a:rPr lang="en-US" smtClean="0"/>
              <a:t>8</a:t>
            </a:fld>
            <a:endParaRPr lang="en-US" dirty="0"/>
          </a:p>
        </p:txBody>
      </p:sp>
    </p:spTree>
    <p:extLst>
      <p:ext uri="{BB962C8B-B14F-4D97-AF65-F5344CB8AC3E}">
        <p14:creationId xmlns:p14="http://schemas.microsoft.com/office/powerpoint/2010/main" val="147321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D75FDCA-8E7C-4448-8389-0EDE965DC127}"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267350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67EB19C-75FA-46A4-B1CC-BB7BF925511D}"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386252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C8354-D6E6-45D2-938E-BEE915FDC101}"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54779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8F29F1-C4BA-4A85-B10A-2E35EABD277F}"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177226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9FD924-B57F-4BC0-80B1-14E571198251}"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312934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438E12D-A0A4-4ADB-B79E-7C914AA8C5B4}" type="datetime1">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148447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9354012-0599-4EBE-828B-55741EE559E0}" type="datetime1">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388924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4D69F17-14F6-4718-BAEE-60A709F84C7F}" type="datetime1">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218512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9B461-03D3-4E6D-81B6-39E84FEBA640}" type="datetime1">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209623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3BF8838-FA31-4405-9FA8-805C1DE07B90}" type="datetime1">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424231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BAF3F88-95F9-41DC-BED8-A143A7774567}" type="datetime1">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9B2C0-5364-4760-BB85-7A52E9531CDE}" type="slidenum">
              <a:rPr lang="en-US" smtClean="0"/>
              <a:t>‹#›</a:t>
            </a:fld>
            <a:endParaRPr lang="en-US"/>
          </a:p>
        </p:txBody>
      </p:sp>
    </p:spTree>
    <p:extLst>
      <p:ext uri="{BB962C8B-B14F-4D97-AF65-F5344CB8AC3E}">
        <p14:creationId xmlns:p14="http://schemas.microsoft.com/office/powerpoint/2010/main" val="8025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5F0EF-D9AC-4DC2-A860-19336928EA36}" type="datetime1">
              <a:rPr lang="en-US" smtClean="0"/>
              <a:t>9/10/2025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9B2C0-5364-4760-BB85-7A52E9531CDE}" type="slidenum">
              <a:rPr lang="en-US" smtClean="0"/>
              <a:t>‹#›</a:t>
            </a:fld>
            <a:endParaRPr lang="en-US"/>
          </a:p>
        </p:txBody>
      </p:sp>
    </p:spTree>
    <p:extLst>
      <p:ext uri="{BB962C8B-B14F-4D97-AF65-F5344CB8AC3E}">
        <p14:creationId xmlns:p14="http://schemas.microsoft.com/office/powerpoint/2010/main" val="136024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41.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0.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30.png"/><Relationship Id="rId11" Type="http://schemas.openxmlformats.org/officeDocument/2006/relationships/image" Target="../media/image36.png"/><Relationship Id="rId5" Type="http://schemas.openxmlformats.org/officeDocument/2006/relationships/image" Target="../media/image320.png"/><Relationship Id="rId15" Type="http://schemas.openxmlformats.org/officeDocument/2006/relationships/image" Target="../media/image40.png"/><Relationship Id="rId10" Type="http://schemas.openxmlformats.org/officeDocument/2006/relationships/image" Target="../media/image350.png"/><Relationship Id="rId4" Type="http://schemas.openxmlformats.org/officeDocument/2006/relationships/image" Target="../media/image35.png"/><Relationship Id="rId9" Type="http://schemas.openxmlformats.org/officeDocument/2006/relationships/image" Target="../media/image340.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1.png"/><Relationship Id="rId7" Type="http://schemas.openxmlformats.org/officeDocument/2006/relationships/image" Target="../media/image17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0.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6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0.png"/><Relationship Id="rId7" Type="http://schemas.openxmlformats.org/officeDocument/2006/relationships/image" Target="../media/image2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0.png"/><Relationship Id="rId10" Type="http://schemas.openxmlformats.org/officeDocument/2006/relationships/image" Target="../media/image30.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9CB528E-8D28-7406-C7A0-6BC4D8A3AFF1}"/>
              </a:ext>
            </a:extLst>
          </p:cNvPr>
          <p:cNvSpPr/>
          <p:nvPr/>
        </p:nvSpPr>
        <p:spPr>
          <a:xfrm>
            <a:off x="142498" y="1583703"/>
            <a:ext cx="8859004" cy="1574168"/>
          </a:xfrm>
          <a:prstGeom prst="roundRect">
            <a:avLst>
              <a:gd name="adj" fmla="val 74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6" name="object 2">
            <a:extLst>
              <a:ext uri="{FF2B5EF4-FFF2-40B4-BE49-F238E27FC236}">
                <a16:creationId xmlns:a16="http://schemas.microsoft.com/office/drawing/2014/main" id="{0EE8BC89-CB44-13FD-D35F-225C370F8EA4}"/>
              </a:ext>
            </a:extLst>
          </p:cNvPr>
          <p:cNvSpPr txBox="1">
            <a:spLocks/>
          </p:cNvSpPr>
          <p:nvPr/>
        </p:nvSpPr>
        <p:spPr>
          <a:xfrm>
            <a:off x="287991" y="1726750"/>
            <a:ext cx="8583930" cy="1316769"/>
          </a:xfrm>
          <a:prstGeom prst="rect">
            <a:avLst/>
          </a:prstGeom>
        </p:spPr>
        <p:txBody>
          <a:bodyPr vert="horz" wrap="square" lIns="0" tIns="1903" rIns="0" bIns="0" rtlCol="0">
            <a:spAutoFit/>
          </a:bodyPr>
          <a:lstStyle>
            <a:lvl1pPr>
              <a:defRPr sz="1049" b="0" i="0">
                <a:solidFill>
                  <a:schemeClr val="bg1"/>
                </a:solidFill>
                <a:latin typeface="Palatino Linotype"/>
                <a:ea typeface="+mj-ea"/>
                <a:cs typeface="Palatino Linotype"/>
              </a:defRPr>
            </a:lvl1pPr>
          </a:lstStyle>
          <a:p>
            <a:pPr marL="725681" marR="3807" lvl="0" indent="-716640" algn="ctr" defTabSz="457200" rtl="0" eaLnBrk="1" fontAlgn="auto" latinLnBrk="0" hangingPunct="1">
              <a:lnSpc>
                <a:spcPct val="106700"/>
              </a:lnSpc>
              <a:spcBef>
                <a:spcPts val="15"/>
              </a:spcBef>
              <a:spcAft>
                <a:spcPts val="0"/>
              </a:spcAft>
              <a:buClrTx/>
              <a:buSzTx/>
              <a:buFontTx/>
              <a:buNone/>
              <a:tabLst/>
              <a:defRPr/>
            </a:pPr>
            <a:r>
              <a:rPr kumimoji="0" lang="en-US" sz="2700" b="0" i="0" u="none" strike="noStrike" kern="0" cap="none" spc="12" normalizeH="0" baseline="0" noProof="0" dirty="0">
                <a:ln>
                  <a:noFill/>
                </a:ln>
                <a:solidFill>
                  <a:sysClr val="window" lastClr="FFFFFF"/>
                </a:solidFill>
                <a:effectLst/>
                <a:uLnTx/>
                <a:uFillTx/>
                <a:latin typeface="Palatino Linotype"/>
                <a:ea typeface="+mj-ea"/>
              </a:rPr>
              <a:t>Bayesian integrated estimation of tungsten impurity concentration distributions at WEST </a:t>
            </a:r>
          </a:p>
          <a:p>
            <a:pPr marL="725681" marR="3807" lvl="0" indent="-716640" algn="ctr" defTabSz="457200" rtl="0" eaLnBrk="1" fontAlgn="auto" latinLnBrk="0" hangingPunct="1">
              <a:lnSpc>
                <a:spcPct val="106700"/>
              </a:lnSpc>
              <a:spcBef>
                <a:spcPts val="15"/>
              </a:spcBef>
              <a:spcAft>
                <a:spcPts val="0"/>
              </a:spcAft>
              <a:buClrTx/>
              <a:buSzTx/>
              <a:buFontTx/>
              <a:buNone/>
              <a:tabLst/>
              <a:defRPr/>
            </a:pPr>
            <a:r>
              <a:rPr kumimoji="0" lang="en-US" sz="2700" b="0" i="0" u="none" strike="noStrike" kern="0" cap="none" spc="12" normalizeH="0" baseline="0" noProof="0" dirty="0">
                <a:ln>
                  <a:noFill/>
                </a:ln>
                <a:solidFill>
                  <a:sysClr val="window" lastClr="FFFFFF"/>
                </a:solidFill>
                <a:effectLst/>
                <a:uLnTx/>
                <a:uFillTx/>
                <a:latin typeface="Palatino Linotype"/>
                <a:ea typeface="+mj-ea"/>
              </a:rPr>
              <a:t>using soft X-ray and bolometer diagnostics</a:t>
            </a:r>
          </a:p>
        </p:txBody>
      </p:sp>
      <p:pic>
        <p:nvPicPr>
          <p:cNvPr id="8" name="Picture 7" descr="A picture containing company name&#10;&#10;Description automatically generated">
            <a:extLst>
              <a:ext uri="{FF2B5EF4-FFF2-40B4-BE49-F238E27FC236}">
                <a16:creationId xmlns:a16="http://schemas.microsoft.com/office/drawing/2014/main" id="{0D885FBC-4A7D-DF59-7B66-67E3ADCC6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91" y="362000"/>
            <a:ext cx="1128965" cy="981147"/>
          </a:xfrm>
          <a:prstGeom prst="rect">
            <a:avLst/>
          </a:prstGeom>
        </p:spPr>
      </p:pic>
      <p:pic>
        <p:nvPicPr>
          <p:cNvPr id="10" name="Picture 9" descr="Icon&#10;&#10;Description automatically generated">
            <a:extLst>
              <a:ext uri="{FF2B5EF4-FFF2-40B4-BE49-F238E27FC236}">
                <a16:creationId xmlns:a16="http://schemas.microsoft.com/office/drawing/2014/main" id="{4DECB39A-478E-4DCA-5A1B-EC8B3D19C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293" y="614007"/>
            <a:ext cx="3384884" cy="518646"/>
          </a:xfrm>
          <a:prstGeom prst="rect">
            <a:avLst/>
          </a:prstGeom>
        </p:spPr>
      </p:pic>
      <p:pic>
        <p:nvPicPr>
          <p:cNvPr id="12" name="Picture 11">
            <a:extLst>
              <a:ext uri="{FF2B5EF4-FFF2-40B4-BE49-F238E27FC236}">
                <a16:creationId xmlns:a16="http://schemas.microsoft.com/office/drawing/2014/main" id="{D5474507-3B1E-3805-1EF1-9C861F71F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027" y="634764"/>
            <a:ext cx="1561979" cy="477132"/>
          </a:xfrm>
          <a:prstGeom prst="rect">
            <a:avLst/>
          </a:prstGeom>
        </p:spPr>
      </p:pic>
      <p:pic>
        <p:nvPicPr>
          <p:cNvPr id="13" name="Picture 2" descr="Commissariat à l'énergie atomique et aux énergies alternatives - Wikipedia">
            <a:extLst>
              <a:ext uri="{FF2B5EF4-FFF2-40B4-BE49-F238E27FC236}">
                <a16:creationId xmlns:a16="http://schemas.microsoft.com/office/drawing/2014/main" id="{06B135D5-D8EF-49E8-39A2-712913B6E4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9214" y="377811"/>
            <a:ext cx="1252288" cy="1025058"/>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3">
            <a:extLst>
              <a:ext uri="{FF2B5EF4-FFF2-40B4-BE49-F238E27FC236}">
                <a16:creationId xmlns:a16="http://schemas.microsoft.com/office/drawing/2014/main" id="{2EDE32EF-DB62-DFED-65A7-777F84DA80F7}"/>
              </a:ext>
            </a:extLst>
          </p:cNvPr>
          <p:cNvSpPr txBox="1"/>
          <p:nvPr/>
        </p:nvSpPr>
        <p:spPr>
          <a:xfrm>
            <a:off x="588330" y="3392223"/>
            <a:ext cx="7967340" cy="3293298"/>
          </a:xfrm>
          <a:prstGeom prst="rect">
            <a:avLst/>
          </a:prstGeom>
        </p:spPr>
        <p:txBody>
          <a:bodyPr vert="horz" wrap="square" lIns="0" tIns="9041" rIns="0" bIns="0" rtlCol="0">
            <a:spAutoFit/>
          </a:bodyPr>
          <a:lstStyle/>
          <a:p>
            <a:pPr marL="0" marR="0" lvl="0" indent="0" algn="ctr" defTabSz="685232" rtl="0" eaLnBrk="1" fontAlgn="auto" latinLnBrk="0" hangingPunct="1">
              <a:lnSpc>
                <a:spcPct val="100000"/>
              </a:lnSpc>
              <a:spcBef>
                <a:spcPts val="71"/>
              </a:spcBef>
              <a:spcAft>
                <a:spcPts val="0"/>
              </a:spcAft>
              <a:buClrTx/>
              <a:buSzTx/>
              <a:buFontTx/>
              <a:buNone/>
              <a:tabLst/>
              <a:defRPr/>
            </a:pPr>
            <a:r>
              <a:rPr kumimoji="0" sz="2000" b="0" i="0" u="none" strike="noStrike" kern="1200" cap="none" spc="-4" normalizeH="0" baseline="0" noProof="0" dirty="0">
                <a:ln>
                  <a:noFill/>
                </a:ln>
                <a:solidFill>
                  <a:prstClr val="black"/>
                </a:solidFill>
                <a:effectLst/>
                <a:uLnTx/>
                <a:uFillTx/>
                <a:latin typeface="Palatino Linotype"/>
                <a:ea typeface="+mn-ea"/>
                <a:cs typeface="Palatino Linotype"/>
              </a:rPr>
              <a:t>H</a:t>
            </a:r>
            <a:r>
              <a:rPr kumimoji="0" lang="en-US" sz="2000" b="0" i="0" u="none" strike="noStrike" kern="1200" cap="none" spc="-4" normalizeH="0" baseline="0" noProof="0" dirty="0">
                <a:ln>
                  <a:noFill/>
                </a:ln>
                <a:solidFill>
                  <a:prstClr val="black"/>
                </a:solidFill>
                <a:effectLst/>
                <a:uLnTx/>
                <a:uFillTx/>
                <a:latin typeface="Palatino Linotype"/>
                <a:ea typeface="+mn-ea"/>
                <a:cs typeface="Palatino Linotype"/>
              </a:rPr>
              <a:t>.</a:t>
            </a:r>
            <a:r>
              <a:rPr kumimoji="0" sz="2000" b="0" i="0" u="none" strike="noStrike" kern="1200" cap="none" spc="-8" normalizeH="0" baseline="0" noProof="0" dirty="0">
                <a:ln>
                  <a:noFill/>
                </a:ln>
                <a:solidFill>
                  <a:prstClr val="black"/>
                </a:solidFill>
                <a:effectLst/>
                <a:uLnTx/>
                <a:uFillTx/>
                <a:latin typeface="Palatino Linotype"/>
                <a:ea typeface="+mn-ea"/>
                <a:cs typeface="Palatino Linotype"/>
              </a:rPr>
              <a:t> </a:t>
            </a:r>
            <a:r>
              <a:rPr kumimoji="0" sz="2000" b="0" i="0" u="none" strike="noStrike" kern="1200" cap="none" spc="-22" normalizeH="0" baseline="0" noProof="0" dirty="0">
                <a:ln>
                  <a:noFill/>
                </a:ln>
                <a:solidFill>
                  <a:prstClr val="black"/>
                </a:solidFill>
                <a:effectLst/>
                <a:uLnTx/>
                <a:uFillTx/>
                <a:latin typeface="Palatino Linotype"/>
                <a:ea typeface="+mn-ea"/>
                <a:cs typeface="Palatino Linotype"/>
              </a:rPr>
              <a:t>Wu</a:t>
            </a:r>
            <a:r>
              <a:rPr kumimoji="0" lang="en-US" sz="2000" b="0" i="0" u="none" strike="noStrike" kern="1200" cap="none" spc="-22" normalizeH="0" baseline="30000" noProof="0" dirty="0">
                <a:ln>
                  <a:noFill/>
                </a:ln>
                <a:solidFill>
                  <a:prstClr val="black"/>
                </a:solidFill>
                <a:effectLst/>
                <a:uLnTx/>
                <a:uFillTx/>
                <a:latin typeface="Palatino Linotype"/>
                <a:ea typeface="+mn-ea"/>
                <a:cs typeface="Palatino Linotype"/>
              </a:rPr>
              <a:t>1,2</a:t>
            </a:r>
            <a:r>
              <a:rPr kumimoji="0" lang="en-US" sz="2000" b="0" i="0" u="none" strike="noStrike" kern="1200" cap="none" spc="-22" normalizeH="0" baseline="0" noProof="0" dirty="0">
                <a:ln>
                  <a:noFill/>
                </a:ln>
                <a:solidFill>
                  <a:prstClr val="black"/>
                </a:solidFill>
                <a:effectLst/>
                <a:uLnTx/>
                <a:uFillTx/>
                <a:latin typeface="Palatino Linotype"/>
                <a:ea typeface="+mn-ea"/>
                <a:cs typeface="Palatino Linotype"/>
              </a:rPr>
              <a:t>, A. Jardin</a:t>
            </a:r>
            <a:r>
              <a:rPr kumimoji="0" lang="en-US" sz="2000" b="0" i="0" u="none" strike="noStrike" kern="1200" cap="none" spc="-22" normalizeH="0" baseline="30000" noProof="0" dirty="0">
                <a:ln>
                  <a:noFill/>
                </a:ln>
                <a:solidFill>
                  <a:prstClr val="black"/>
                </a:solidFill>
                <a:effectLst/>
                <a:uLnTx/>
                <a:uFillTx/>
                <a:latin typeface="Palatino Linotype"/>
                <a:ea typeface="+mn-ea"/>
                <a:cs typeface="Palatino Linotype"/>
              </a:rPr>
              <a:t>3</a:t>
            </a:r>
            <a:r>
              <a:rPr kumimoji="0" lang="en-US" sz="2000" b="0" i="0" u="none" strike="noStrike" kern="1200" cap="none" spc="-22" normalizeH="0" baseline="0" noProof="0" dirty="0">
                <a:ln>
                  <a:noFill/>
                </a:ln>
                <a:solidFill>
                  <a:prstClr val="black"/>
                </a:solidFill>
                <a:effectLst/>
                <a:uLnTx/>
                <a:uFillTx/>
                <a:latin typeface="Palatino Linotype"/>
                <a:ea typeface="+mn-ea"/>
                <a:cs typeface="Palatino Linotype"/>
              </a:rPr>
              <a:t>, T. Wang</a:t>
            </a:r>
            <a:r>
              <a:rPr lang="en-US" sz="2000" spc="-22" baseline="30000" dirty="0">
                <a:solidFill>
                  <a:prstClr val="black"/>
                </a:solidFill>
                <a:latin typeface="Palatino Linotype"/>
                <a:cs typeface="Palatino Linotype"/>
              </a:rPr>
              <a:t>4</a:t>
            </a:r>
            <a:r>
              <a:rPr kumimoji="0" lang="en-US" sz="2000" b="0" i="0" u="none" strike="noStrike" kern="1200" cap="none" spc="-22" normalizeH="0" baseline="0" noProof="0" dirty="0">
                <a:ln>
                  <a:noFill/>
                </a:ln>
                <a:solidFill>
                  <a:prstClr val="black"/>
                </a:solidFill>
                <a:effectLst/>
                <a:uLnTx/>
                <a:uFillTx/>
                <a:latin typeface="Palatino Linotype"/>
                <a:ea typeface="+mn-ea"/>
                <a:cs typeface="Palatino Linotype"/>
              </a:rPr>
              <a:t>, D. Mazon</a:t>
            </a:r>
            <a:r>
              <a:rPr kumimoji="0" lang="en-US" sz="2000" b="0" i="0" u="none" strike="noStrike" kern="1200" cap="none" spc="-22" normalizeH="0" baseline="30000" noProof="0" dirty="0">
                <a:ln>
                  <a:noFill/>
                </a:ln>
                <a:solidFill>
                  <a:prstClr val="black"/>
                </a:solidFill>
                <a:effectLst/>
                <a:uLnTx/>
                <a:uFillTx/>
                <a:latin typeface="Palatino Linotype"/>
                <a:ea typeface="+mn-ea"/>
                <a:cs typeface="Palatino Linotype"/>
              </a:rPr>
              <a:t>5</a:t>
            </a:r>
            <a:r>
              <a:rPr kumimoji="0" lang="en-US" sz="2000" b="0" i="0" u="none" strike="noStrike" kern="1200" cap="none" spc="-22" normalizeH="0" baseline="0" noProof="0" dirty="0">
                <a:ln>
                  <a:noFill/>
                </a:ln>
                <a:solidFill>
                  <a:prstClr val="black"/>
                </a:solidFill>
                <a:effectLst/>
                <a:uLnTx/>
                <a:uFillTx/>
                <a:latin typeface="Palatino Linotype"/>
                <a:ea typeface="+mn-ea"/>
                <a:cs typeface="Palatino Linotype"/>
              </a:rPr>
              <a:t>, G. Verdoolaege</a:t>
            </a:r>
            <a:r>
              <a:rPr kumimoji="0" lang="en-US" sz="2000" b="0" i="0" u="none" strike="noStrike" kern="1200" cap="none" spc="-22" normalizeH="0" baseline="30000" noProof="0" dirty="0">
                <a:ln>
                  <a:noFill/>
                </a:ln>
                <a:solidFill>
                  <a:prstClr val="black"/>
                </a:solidFill>
                <a:effectLst/>
                <a:uLnTx/>
                <a:uFillTx/>
                <a:latin typeface="Palatino Linotype"/>
                <a:ea typeface="+mn-ea"/>
                <a:cs typeface="Palatino Linotype"/>
              </a:rPr>
              <a:t>1 </a:t>
            </a:r>
          </a:p>
          <a:p>
            <a:pPr marL="0" marR="0" lvl="0" indent="0" algn="ctr" defTabSz="685232" rtl="0" eaLnBrk="1" fontAlgn="auto" latinLnBrk="0" hangingPunct="1">
              <a:lnSpc>
                <a:spcPct val="100000"/>
              </a:lnSpc>
              <a:spcBef>
                <a:spcPts val="71"/>
              </a:spcBef>
              <a:spcAft>
                <a:spcPts val="0"/>
              </a:spcAft>
              <a:buClrTx/>
              <a:buSzTx/>
              <a:buFontTx/>
              <a:buNone/>
              <a:tabLst/>
              <a:defRPr/>
            </a:pPr>
            <a:r>
              <a:rPr lang="en-US" sz="2000" spc="-22" dirty="0">
                <a:solidFill>
                  <a:prstClr val="black"/>
                </a:solidFill>
                <a:latin typeface="Palatino Linotype"/>
              </a:rPr>
              <a:t>and the WEST Team</a:t>
            </a:r>
            <a:endParaRPr sz="2000" spc="-22" dirty="0">
              <a:solidFill>
                <a:prstClr val="black"/>
              </a:solidFill>
              <a:latin typeface="Palatino Linotype"/>
            </a:endParaRPr>
          </a:p>
          <a:p>
            <a:pPr marL="0" marR="0" lvl="0" indent="0" algn="ctr" defTabSz="685232" rtl="0" eaLnBrk="1" fontAlgn="auto" latinLnBrk="0" hangingPunct="1">
              <a:lnSpc>
                <a:spcPct val="100000"/>
              </a:lnSpc>
              <a:spcBef>
                <a:spcPts val="26"/>
              </a:spcBef>
              <a:spcAft>
                <a:spcPts val="0"/>
              </a:spcAft>
              <a:buClrTx/>
              <a:buSzTx/>
              <a:buFontTx/>
              <a:buNone/>
              <a:tabLst/>
              <a:defRPr/>
            </a:pPr>
            <a:endParaRPr kumimoji="0" sz="712" b="0" i="0" u="none" strike="noStrike" kern="1200" cap="none" spc="0" normalizeH="0" baseline="0" noProof="0" dirty="0">
              <a:ln>
                <a:noFill/>
              </a:ln>
              <a:solidFill>
                <a:prstClr val="black"/>
              </a:solidFill>
              <a:effectLst/>
              <a:uLnTx/>
              <a:uFillTx/>
              <a:latin typeface="Palatino Linotype"/>
              <a:ea typeface="+mn-ea"/>
              <a:cs typeface="Palatino Linotype"/>
            </a:endParaRPr>
          </a:p>
          <a:p>
            <a:pPr marL="0" marR="0" lvl="0" indent="0" algn="ctr" defTabSz="685232" rtl="0" eaLnBrk="1" fontAlgn="auto" latinLnBrk="0" hangingPunct="1">
              <a:lnSpc>
                <a:spcPct val="100000"/>
              </a:lnSpc>
              <a:spcBef>
                <a:spcPts val="4"/>
              </a:spcBef>
              <a:spcAft>
                <a:spcPts val="0"/>
              </a:spcAft>
              <a:buClrTx/>
              <a:buSzTx/>
              <a:buFontTx/>
              <a:buNone/>
              <a:tabLst/>
              <a:defRPr/>
            </a:pPr>
            <a:r>
              <a:rPr kumimoji="0" lang="en-US" sz="1600" b="0" i="0" u="none" strike="noStrike" kern="1200" cap="none" spc="-22" normalizeH="0" baseline="30000" noProof="0" dirty="0">
                <a:ln>
                  <a:noFill/>
                </a:ln>
                <a:solidFill>
                  <a:prstClr val="black"/>
                </a:solidFill>
                <a:effectLst/>
                <a:uLnTx/>
                <a:uFillTx/>
                <a:latin typeface="Palatino Linotype"/>
                <a:ea typeface="+mn-ea"/>
                <a:cs typeface="Palatino Linotype"/>
              </a:rPr>
              <a:t>1 </a:t>
            </a:r>
            <a:r>
              <a:rPr kumimoji="0" sz="1600" b="0" i="0" u="none" strike="noStrike" kern="1200" cap="none" spc="-4" normalizeH="0" baseline="0" noProof="0" dirty="0">
                <a:ln>
                  <a:noFill/>
                </a:ln>
                <a:solidFill>
                  <a:prstClr val="black"/>
                </a:solidFill>
                <a:effectLst/>
                <a:uLnTx/>
                <a:uFillTx/>
                <a:latin typeface="Palatino Linotype"/>
                <a:ea typeface="+mn-ea"/>
                <a:cs typeface="Palatino Linotype"/>
              </a:rPr>
              <a:t>Department</a:t>
            </a:r>
            <a:r>
              <a:rPr kumimoji="0" sz="1600" b="0" i="0" u="none" strike="noStrike" kern="1200" cap="none" spc="30" normalizeH="0" baseline="0" noProof="0" dirty="0">
                <a:ln>
                  <a:noFill/>
                </a:ln>
                <a:solidFill>
                  <a:prstClr val="black"/>
                </a:solidFill>
                <a:effectLst/>
                <a:uLnTx/>
                <a:uFillTx/>
                <a:latin typeface="Palatino Linotype"/>
                <a:ea typeface="+mn-ea"/>
                <a:cs typeface="Palatino Linotype"/>
              </a:rPr>
              <a:t> </a:t>
            </a:r>
            <a:r>
              <a:rPr kumimoji="0" sz="1600" b="0" i="0" u="none" strike="noStrike" kern="1200" cap="none" spc="-4" normalizeH="0" baseline="0" noProof="0" dirty="0">
                <a:ln>
                  <a:noFill/>
                </a:ln>
                <a:solidFill>
                  <a:prstClr val="black"/>
                </a:solidFill>
                <a:effectLst/>
                <a:uLnTx/>
                <a:uFillTx/>
                <a:latin typeface="Palatino Linotype"/>
                <a:ea typeface="+mn-ea"/>
                <a:cs typeface="Palatino Linotype"/>
              </a:rPr>
              <a:t>of</a:t>
            </a:r>
            <a:r>
              <a:rPr kumimoji="0" sz="1600" b="0" i="0" u="none" strike="noStrike" kern="1200" cap="none" spc="26" normalizeH="0" baseline="0" noProof="0" dirty="0">
                <a:ln>
                  <a:noFill/>
                </a:ln>
                <a:solidFill>
                  <a:prstClr val="black"/>
                </a:solidFill>
                <a:effectLst/>
                <a:uLnTx/>
                <a:uFillTx/>
                <a:latin typeface="Palatino Linotype"/>
                <a:ea typeface="+mn-ea"/>
                <a:cs typeface="Palatino Linotype"/>
              </a:rPr>
              <a:t> </a:t>
            </a:r>
            <a:r>
              <a:rPr kumimoji="0" sz="1600" b="0" i="0" u="none" strike="noStrike" kern="1200" cap="none" spc="-4" normalizeH="0" baseline="0" noProof="0" dirty="0">
                <a:ln>
                  <a:noFill/>
                </a:ln>
                <a:solidFill>
                  <a:prstClr val="black"/>
                </a:solidFill>
                <a:effectLst/>
                <a:uLnTx/>
                <a:uFillTx/>
                <a:latin typeface="Palatino Linotype"/>
                <a:ea typeface="+mn-ea"/>
                <a:cs typeface="Palatino Linotype"/>
              </a:rPr>
              <a:t>Applied</a:t>
            </a:r>
            <a:r>
              <a:rPr kumimoji="0" sz="1600" b="0" i="0" u="none" strike="noStrike" kern="1200" cap="none" spc="26" normalizeH="0" baseline="0" noProof="0" dirty="0">
                <a:ln>
                  <a:noFill/>
                </a:ln>
                <a:solidFill>
                  <a:prstClr val="black"/>
                </a:solidFill>
                <a:effectLst/>
                <a:uLnTx/>
                <a:uFillTx/>
                <a:latin typeface="Palatino Linotype"/>
                <a:ea typeface="+mn-ea"/>
                <a:cs typeface="Palatino Linotype"/>
              </a:rPr>
              <a:t> </a:t>
            </a:r>
            <a:r>
              <a:rPr kumimoji="0" sz="1600" b="0" i="0" u="none" strike="noStrike" kern="1200" cap="none" spc="-4" normalizeH="0" baseline="0" noProof="0" dirty="0">
                <a:ln>
                  <a:noFill/>
                </a:ln>
                <a:solidFill>
                  <a:prstClr val="black"/>
                </a:solidFill>
                <a:effectLst/>
                <a:uLnTx/>
                <a:uFillTx/>
                <a:latin typeface="Palatino Linotype"/>
                <a:ea typeface="+mn-ea"/>
                <a:cs typeface="Palatino Linotype"/>
              </a:rPr>
              <a:t>Physics,</a:t>
            </a:r>
            <a:r>
              <a:rPr kumimoji="0" sz="1600" b="0" i="0" u="none" strike="noStrike" kern="1200" cap="none" spc="26" normalizeH="0" baseline="0" noProof="0" dirty="0">
                <a:ln>
                  <a:noFill/>
                </a:ln>
                <a:solidFill>
                  <a:prstClr val="black"/>
                </a:solidFill>
                <a:effectLst/>
                <a:uLnTx/>
                <a:uFillTx/>
                <a:latin typeface="Palatino Linotype"/>
                <a:ea typeface="+mn-ea"/>
                <a:cs typeface="Palatino Linotype"/>
              </a:rPr>
              <a:t> </a:t>
            </a:r>
            <a:r>
              <a:rPr kumimoji="0" sz="1600" b="0" i="0" u="none" strike="noStrike" kern="1200" cap="none" spc="-4" normalizeH="0" baseline="0" noProof="0" dirty="0">
                <a:ln>
                  <a:noFill/>
                </a:ln>
                <a:solidFill>
                  <a:prstClr val="black"/>
                </a:solidFill>
                <a:effectLst/>
                <a:uLnTx/>
                <a:uFillTx/>
                <a:latin typeface="Palatino Linotype"/>
                <a:ea typeface="+mn-ea"/>
                <a:cs typeface="Palatino Linotype"/>
              </a:rPr>
              <a:t>Ghent</a:t>
            </a:r>
            <a:r>
              <a:rPr kumimoji="0" sz="1600" b="0" i="0" u="none" strike="noStrike" kern="1200" cap="none" spc="26" normalizeH="0" baseline="0" noProof="0" dirty="0">
                <a:ln>
                  <a:noFill/>
                </a:ln>
                <a:solidFill>
                  <a:prstClr val="black"/>
                </a:solidFill>
                <a:effectLst/>
                <a:uLnTx/>
                <a:uFillTx/>
                <a:latin typeface="Palatino Linotype"/>
                <a:ea typeface="+mn-ea"/>
                <a:cs typeface="Palatino Linotype"/>
              </a:rPr>
              <a:t> </a:t>
            </a:r>
            <a:r>
              <a:rPr kumimoji="0" sz="1600" b="0" i="0" u="none" strike="noStrike" kern="1200" cap="none" spc="-4" normalizeH="0" baseline="0" noProof="0" dirty="0">
                <a:ln>
                  <a:noFill/>
                </a:ln>
                <a:solidFill>
                  <a:prstClr val="black"/>
                </a:solidFill>
                <a:effectLst/>
                <a:uLnTx/>
                <a:uFillTx/>
                <a:latin typeface="Palatino Linotype"/>
                <a:ea typeface="+mn-ea"/>
                <a:cs typeface="Palatino Linotype"/>
              </a:rPr>
              <a:t>University</a:t>
            </a:r>
            <a:r>
              <a:rPr kumimoji="0" lang="en-US" sz="1600" b="0" i="0" u="none" strike="noStrike" kern="1200" cap="none" spc="-4" normalizeH="0" baseline="0" noProof="0" dirty="0">
                <a:ln>
                  <a:noFill/>
                </a:ln>
                <a:solidFill>
                  <a:prstClr val="black"/>
                </a:solidFill>
                <a:effectLst/>
                <a:uLnTx/>
                <a:uFillTx/>
                <a:latin typeface="Palatino Linotype"/>
                <a:ea typeface="+mn-ea"/>
                <a:cs typeface="Palatino Linotype"/>
              </a:rPr>
              <a:t>, Belgium</a:t>
            </a:r>
          </a:p>
          <a:p>
            <a:pPr algn="ctr" defTabSz="685232">
              <a:spcBef>
                <a:spcPts val="4"/>
              </a:spcBef>
              <a:defRPr/>
            </a:pPr>
            <a:r>
              <a:rPr lang="en-US" sz="1600" spc="-22" baseline="30000" dirty="0">
                <a:solidFill>
                  <a:prstClr val="black"/>
                </a:solidFill>
                <a:latin typeface="Palatino Linotype"/>
                <a:cs typeface="Palatino Linotype"/>
              </a:rPr>
              <a:t>2 </a:t>
            </a:r>
            <a:r>
              <a:rPr lang="en-US" sz="1600" spc="-4" dirty="0">
                <a:solidFill>
                  <a:prstClr val="black"/>
                </a:solidFill>
                <a:latin typeface="Palatino Linotype"/>
                <a:cs typeface="Palatino Linotype"/>
              </a:rPr>
              <a:t>Southwestern Institute of Physics,</a:t>
            </a:r>
            <a:r>
              <a:rPr lang="en-US" sz="1600" spc="26" dirty="0">
                <a:solidFill>
                  <a:prstClr val="black"/>
                </a:solidFill>
                <a:latin typeface="Palatino Linotype"/>
                <a:cs typeface="Palatino Linotype"/>
              </a:rPr>
              <a:t> </a:t>
            </a:r>
            <a:r>
              <a:rPr lang="en-US" sz="1600" spc="-4" dirty="0">
                <a:solidFill>
                  <a:prstClr val="black"/>
                </a:solidFill>
                <a:latin typeface="Palatino Linotype"/>
                <a:cs typeface="Palatino Linotype"/>
              </a:rPr>
              <a:t>China</a:t>
            </a:r>
            <a:endParaRPr kumimoji="0" lang="en-US" sz="1600" b="0" i="0" u="none" strike="noStrike" kern="1200" cap="none" spc="-4" normalizeH="0" baseline="0" noProof="0" dirty="0">
              <a:ln>
                <a:noFill/>
              </a:ln>
              <a:solidFill>
                <a:prstClr val="black"/>
              </a:solidFill>
              <a:effectLst/>
              <a:uLnTx/>
              <a:uFillTx/>
              <a:latin typeface="Palatino Linotype"/>
              <a:ea typeface="+mn-ea"/>
              <a:cs typeface="Palatino Linotype"/>
            </a:endParaRPr>
          </a:p>
          <a:p>
            <a:pPr marL="0" marR="0" lvl="0" indent="0" algn="ctr" defTabSz="685232" rtl="0" eaLnBrk="1" fontAlgn="auto" latinLnBrk="0" hangingPunct="1">
              <a:lnSpc>
                <a:spcPct val="100000"/>
              </a:lnSpc>
              <a:spcBef>
                <a:spcPts val="4"/>
              </a:spcBef>
              <a:spcAft>
                <a:spcPts val="0"/>
              </a:spcAft>
              <a:buClrTx/>
              <a:buSzTx/>
              <a:buFontTx/>
              <a:buNone/>
              <a:tabLst/>
              <a:defRPr/>
            </a:pPr>
            <a:r>
              <a:rPr kumimoji="0" lang="en-US" sz="1600" b="0" i="0" u="none" strike="noStrike" kern="1200" cap="none" spc="-22" normalizeH="0" baseline="30000" noProof="0" dirty="0">
                <a:ln>
                  <a:noFill/>
                </a:ln>
                <a:solidFill>
                  <a:prstClr val="black"/>
                </a:solidFill>
                <a:effectLst/>
                <a:uLnTx/>
                <a:uFillTx/>
                <a:latin typeface="Palatino Linotype"/>
                <a:ea typeface="+mn-ea"/>
                <a:cs typeface="Palatino Linotype"/>
              </a:rPr>
              <a:t>3 </a:t>
            </a:r>
            <a:r>
              <a:rPr kumimoji="0" lang="en-US" sz="1600" b="0" i="0" u="none" strike="noStrike" kern="1200" cap="none" spc="-4" normalizeH="0" baseline="0" noProof="0" dirty="0">
                <a:ln>
                  <a:noFill/>
                </a:ln>
                <a:solidFill>
                  <a:prstClr val="black"/>
                </a:solidFill>
                <a:effectLst/>
                <a:uLnTx/>
                <a:uFillTx/>
                <a:latin typeface="Palatino Linotype"/>
                <a:ea typeface="+mn-ea"/>
                <a:cs typeface="Palatino Linotype"/>
              </a:rPr>
              <a:t>Institute of Nuclear Physics Polish Academy of Sciences </a:t>
            </a:r>
            <a:r>
              <a:rPr lang="en-US" sz="1600" spc="-4" dirty="0">
                <a:solidFill>
                  <a:prstClr val="black"/>
                </a:solidFill>
                <a:latin typeface="Palatino Linotype"/>
                <a:cs typeface="Palatino Linotype"/>
              </a:rPr>
              <a:t>(I</a:t>
            </a:r>
            <a:r>
              <a:rPr kumimoji="0" lang="en-US" sz="1600" b="0" i="0" u="none" strike="noStrike" kern="1200" cap="none" spc="-4" normalizeH="0" baseline="0" noProof="0" dirty="0">
                <a:ln>
                  <a:noFill/>
                </a:ln>
                <a:solidFill>
                  <a:prstClr val="black"/>
                </a:solidFill>
                <a:effectLst/>
                <a:uLnTx/>
                <a:uFillTx/>
                <a:latin typeface="Palatino Linotype"/>
                <a:ea typeface="+mn-ea"/>
                <a:cs typeface="Palatino Linotype"/>
              </a:rPr>
              <a:t>FJ PAN), Poland</a:t>
            </a:r>
          </a:p>
          <a:p>
            <a:pPr marL="0" marR="0" lvl="0" indent="0" algn="ctr" defTabSz="685232" rtl="0" eaLnBrk="1" fontAlgn="auto" latinLnBrk="0" hangingPunct="1">
              <a:lnSpc>
                <a:spcPct val="100000"/>
              </a:lnSpc>
              <a:spcBef>
                <a:spcPts val="4"/>
              </a:spcBef>
              <a:spcAft>
                <a:spcPts val="0"/>
              </a:spcAft>
              <a:buClrTx/>
              <a:buSzTx/>
              <a:buFontTx/>
              <a:buNone/>
              <a:tabLst/>
              <a:defRPr/>
            </a:pPr>
            <a:r>
              <a:rPr lang="en-US" sz="1600" spc="-22" baseline="30000" dirty="0">
                <a:solidFill>
                  <a:prstClr val="black"/>
                </a:solidFill>
                <a:latin typeface="Palatino Linotype"/>
                <a:cs typeface="Palatino Linotype"/>
              </a:rPr>
              <a:t>4</a:t>
            </a:r>
            <a:r>
              <a:rPr kumimoji="0" lang="en-US" sz="1600" b="0" i="0" u="none" strike="noStrike" kern="1200" cap="none" spc="-22" normalizeH="0" baseline="30000" noProof="0" dirty="0">
                <a:ln>
                  <a:noFill/>
                </a:ln>
                <a:solidFill>
                  <a:prstClr val="black"/>
                </a:solidFill>
                <a:effectLst/>
                <a:uLnTx/>
                <a:uFillTx/>
                <a:latin typeface="Palatino Linotype"/>
                <a:ea typeface="+mn-ea"/>
                <a:cs typeface="Palatino Linotype"/>
              </a:rPr>
              <a:t> </a:t>
            </a:r>
            <a:r>
              <a:rPr kumimoji="0" lang="fr-FR" sz="1600" b="0" i="0" u="none" strike="noStrike" kern="1200" cap="none" spc="-4" normalizeH="0" baseline="0" noProof="0" dirty="0">
                <a:ln>
                  <a:noFill/>
                </a:ln>
                <a:solidFill>
                  <a:prstClr val="black"/>
                </a:solidFill>
                <a:effectLst/>
                <a:uLnTx/>
                <a:uFillTx/>
                <a:latin typeface="Palatino Linotype"/>
                <a:ea typeface="+mn-ea"/>
                <a:cs typeface="Palatino Linotype"/>
              </a:rPr>
              <a:t>ITER </a:t>
            </a:r>
            <a:r>
              <a:rPr kumimoji="0" lang="fr-FR" sz="1600" b="0" i="0" u="none" strike="noStrike" kern="1200" cap="none" spc="-4" normalizeH="0" baseline="0" noProof="0" dirty="0" err="1">
                <a:ln>
                  <a:noFill/>
                </a:ln>
                <a:solidFill>
                  <a:prstClr val="black"/>
                </a:solidFill>
                <a:effectLst/>
                <a:uLnTx/>
                <a:uFillTx/>
                <a:latin typeface="Palatino Linotype"/>
                <a:ea typeface="+mn-ea"/>
                <a:cs typeface="Palatino Linotype"/>
              </a:rPr>
              <a:t>Organization</a:t>
            </a:r>
            <a:r>
              <a:rPr kumimoji="0" lang="fr-FR" sz="1600" b="0" i="0" u="none" strike="noStrike" kern="1200" cap="none" spc="-4" normalizeH="0" baseline="0" noProof="0" dirty="0">
                <a:ln>
                  <a:noFill/>
                </a:ln>
                <a:solidFill>
                  <a:prstClr val="black"/>
                </a:solidFill>
                <a:effectLst/>
                <a:uLnTx/>
                <a:uFillTx/>
                <a:latin typeface="Palatino Linotype"/>
                <a:ea typeface="+mn-ea"/>
                <a:cs typeface="Palatino Linotype"/>
              </a:rPr>
              <a:t>, France</a:t>
            </a:r>
            <a:endParaRPr kumimoji="0" lang="en-US" sz="1600" b="0" i="0" u="none" strike="noStrike" kern="1200" cap="none" spc="-4" normalizeH="0" baseline="0" noProof="0" dirty="0">
              <a:ln>
                <a:noFill/>
              </a:ln>
              <a:solidFill>
                <a:prstClr val="black"/>
              </a:solidFill>
              <a:effectLst/>
              <a:uLnTx/>
              <a:uFillTx/>
              <a:latin typeface="Palatino Linotype"/>
              <a:ea typeface="+mn-ea"/>
              <a:cs typeface="Palatino Linotype"/>
            </a:endParaRPr>
          </a:p>
          <a:p>
            <a:pPr marL="0" marR="0" lvl="0" indent="0" algn="ctr" defTabSz="685232" rtl="0" eaLnBrk="1" fontAlgn="auto" latinLnBrk="0" hangingPunct="1">
              <a:lnSpc>
                <a:spcPct val="100000"/>
              </a:lnSpc>
              <a:spcBef>
                <a:spcPts val="4"/>
              </a:spcBef>
              <a:spcAft>
                <a:spcPts val="0"/>
              </a:spcAft>
              <a:buClrTx/>
              <a:buSzTx/>
              <a:buFontTx/>
              <a:buNone/>
              <a:tabLst/>
              <a:defRPr/>
            </a:pPr>
            <a:r>
              <a:rPr kumimoji="0" lang="en-US" sz="1600" b="0" i="0" u="none" strike="noStrike" kern="1200" cap="none" spc="-22" normalizeH="0" baseline="30000" noProof="0" dirty="0">
                <a:ln>
                  <a:noFill/>
                </a:ln>
                <a:solidFill>
                  <a:prstClr val="black"/>
                </a:solidFill>
                <a:effectLst/>
                <a:uLnTx/>
                <a:uFillTx/>
                <a:latin typeface="Palatino Linotype"/>
                <a:ea typeface="+mn-ea"/>
                <a:cs typeface="Palatino Linotype"/>
              </a:rPr>
              <a:t>5 </a:t>
            </a:r>
            <a:r>
              <a:rPr kumimoji="0" lang="en-US" sz="1600" b="0" i="0" u="none" strike="noStrike" kern="1200" cap="none" spc="-4" normalizeH="0" baseline="0" noProof="0" dirty="0">
                <a:ln>
                  <a:noFill/>
                </a:ln>
                <a:solidFill>
                  <a:prstClr val="black"/>
                </a:solidFill>
                <a:effectLst/>
                <a:uLnTx/>
                <a:uFillTx/>
                <a:latin typeface="Palatino Linotype"/>
                <a:ea typeface="+mn-ea"/>
                <a:cs typeface="Palatino Linotype"/>
              </a:rPr>
              <a:t>CEA </a:t>
            </a:r>
            <a:r>
              <a:rPr kumimoji="0" lang="en-US" sz="1600" b="0" i="0" u="none" strike="noStrike" kern="1200" cap="none" spc="-4" normalizeH="0" baseline="0" noProof="0" dirty="0" err="1">
                <a:ln>
                  <a:noFill/>
                </a:ln>
                <a:solidFill>
                  <a:prstClr val="black"/>
                </a:solidFill>
                <a:effectLst/>
                <a:uLnTx/>
                <a:uFillTx/>
                <a:latin typeface="Palatino Linotype"/>
                <a:ea typeface="+mn-ea"/>
                <a:cs typeface="Palatino Linotype"/>
              </a:rPr>
              <a:t>Cadarache</a:t>
            </a:r>
            <a:r>
              <a:rPr kumimoji="0" lang="en-US" sz="1600" b="0" i="0" u="none" strike="noStrike" kern="1200" cap="none" spc="-4" normalizeH="0" baseline="0" noProof="0" dirty="0">
                <a:ln>
                  <a:noFill/>
                </a:ln>
                <a:solidFill>
                  <a:prstClr val="black"/>
                </a:solidFill>
                <a:effectLst/>
                <a:uLnTx/>
                <a:uFillTx/>
                <a:latin typeface="Palatino Linotype"/>
                <a:ea typeface="+mn-ea"/>
                <a:cs typeface="Palatino Linotype"/>
              </a:rPr>
              <a:t>, France</a:t>
            </a:r>
            <a:endParaRPr kumimoji="0" lang="en-US" sz="1600" b="0" i="0" u="none" strike="noStrike" kern="1200" cap="none" spc="0" normalizeH="0" baseline="0" noProof="0" dirty="0">
              <a:ln>
                <a:noFill/>
              </a:ln>
              <a:solidFill>
                <a:prstClr val="black"/>
              </a:solidFill>
              <a:effectLst/>
              <a:uLnTx/>
              <a:uFillTx/>
              <a:latin typeface="Palatino Linotype"/>
              <a:ea typeface="+mn-ea"/>
              <a:cs typeface="Palatino Linotype"/>
            </a:endParaRPr>
          </a:p>
          <a:p>
            <a:pPr marL="0" marR="0" lvl="0" indent="0" algn="ctr" defTabSz="685232" rtl="0" eaLnBrk="1" fontAlgn="auto" latinLnBrk="0" hangingPunct="1">
              <a:lnSpc>
                <a:spcPct val="100000"/>
              </a:lnSpc>
              <a:spcBef>
                <a:spcPts val="4"/>
              </a:spcBef>
              <a:spcAft>
                <a:spcPts val="0"/>
              </a:spcAft>
              <a:buClrTx/>
              <a:buSzTx/>
              <a:buFontTx/>
              <a:buNone/>
              <a:tabLst/>
              <a:defRPr/>
            </a:pPr>
            <a:endParaRPr kumimoji="0" lang="en-US" altLang="zh-CN" sz="1600" b="0" i="0" u="none" strike="noStrike" kern="1200" cap="none" spc="-4" normalizeH="0" baseline="0" noProof="0" dirty="0">
              <a:ln>
                <a:noFill/>
              </a:ln>
              <a:solidFill>
                <a:prstClr val="black"/>
              </a:solidFill>
              <a:effectLst/>
              <a:uLnTx/>
              <a:uFillTx/>
              <a:latin typeface="Palatino Linotype"/>
              <a:ea typeface="宋体" panose="02010600030101010101" pitchFamily="2" charset="-122"/>
              <a:cs typeface="Palatino Linotype"/>
            </a:endParaRPr>
          </a:p>
          <a:p>
            <a:pPr marL="0" marR="0" lvl="0" indent="0" algn="ctr" defTabSz="685232" rtl="0" eaLnBrk="1" fontAlgn="auto" latinLnBrk="0" hangingPunct="1">
              <a:lnSpc>
                <a:spcPct val="150000"/>
              </a:lnSpc>
              <a:spcBef>
                <a:spcPts val="4"/>
              </a:spcBef>
              <a:spcAft>
                <a:spcPts val="0"/>
              </a:spcAft>
              <a:buClrTx/>
              <a:buSzTx/>
              <a:buFontTx/>
              <a:buNone/>
              <a:tabLst/>
              <a:defRPr/>
            </a:pPr>
            <a:r>
              <a:rPr lang="en-US" altLang="zh-CN" sz="1600" spc="-4" dirty="0">
                <a:solidFill>
                  <a:prstClr val="black"/>
                </a:solidFill>
                <a:latin typeface="Palatino Linotype"/>
                <a:ea typeface="宋体" panose="02010600030101010101" pitchFamily="2" charset="-122"/>
                <a:cs typeface="Palatino Linotype"/>
              </a:rPr>
              <a:t>6</a:t>
            </a:r>
            <a:r>
              <a:rPr lang="en-US" altLang="zh-CN" sz="1600" spc="-4" baseline="30000" dirty="0">
                <a:solidFill>
                  <a:prstClr val="black"/>
                </a:solidFill>
                <a:latin typeface="Palatino Linotype"/>
                <a:ea typeface="宋体" panose="02010600030101010101" pitchFamily="2" charset="-122"/>
                <a:cs typeface="Palatino Linotype"/>
              </a:rPr>
              <a:t>th</a:t>
            </a:r>
            <a:r>
              <a:rPr kumimoji="0" lang="en-US" altLang="zh-CN" sz="1600" b="0" i="0" u="none" strike="noStrike" kern="1200" cap="none" spc="-4" normalizeH="0" baseline="0" noProof="0" dirty="0">
                <a:ln>
                  <a:noFill/>
                </a:ln>
                <a:solidFill>
                  <a:prstClr val="black"/>
                </a:solidFill>
                <a:effectLst/>
                <a:uLnTx/>
                <a:uFillTx/>
                <a:latin typeface="Palatino Linotype"/>
                <a:ea typeface="宋体" panose="02010600030101010101" pitchFamily="2" charset="-122"/>
                <a:cs typeface="Palatino Linotype"/>
              </a:rPr>
              <a:t> IAEA Technical Meeting on Fusion Data Processing, Validation and Analysis</a:t>
            </a:r>
          </a:p>
          <a:p>
            <a:pPr marL="0" marR="0" lvl="0" indent="0" algn="ctr" defTabSz="685232" rtl="0" eaLnBrk="1" fontAlgn="auto" latinLnBrk="0" hangingPunct="1">
              <a:lnSpc>
                <a:spcPct val="150000"/>
              </a:lnSpc>
              <a:spcBef>
                <a:spcPts val="4"/>
              </a:spcBef>
              <a:spcAft>
                <a:spcPts val="0"/>
              </a:spcAft>
              <a:buClrTx/>
              <a:buSzTx/>
              <a:buFontTx/>
              <a:buNone/>
              <a:tabLst/>
              <a:defRPr/>
            </a:pPr>
            <a:r>
              <a:rPr lang="en-US" sz="1600" spc="-4" dirty="0">
                <a:solidFill>
                  <a:prstClr val="black"/>
                </a:solidFill>
                <a:latin typeface="Palatino Linotype"/>
                <a:ea typeface="宋体" panose="02010600030101010101" pitchFamily="2" charset="-122"/>
                <a:cs typeface="Times New Roman"/>
              </a:rPr>
              <a:t>September 2025 </a:t>
            </a:r>
          </a:p>
          <a:p>
            <a:pPr marL="0" marR="0" lvl="0" indent="0" algn="ctr" defTabSz="685232" rtl="0" eaLnBrk="1" fontAlgn="auto" latinLnBrk="0" hangingPunct="1">
              <a:lnSpc>
                <a:spcPct val="150000"/>
              </a:lnSpc>
              <a:spcBef>
                <a:spcPts val="4"/>
              </a:spcBef>
              <a:spcAft>
                <a:spcPts val="0"/>
              </a:spcAft>
              <a:buClrTx/>
              <a:buSzTx/>
              <a:buFontTx/>
              <a:buNone/>
              <a:tabLst/>
              <a:defRPr/>
            </a:pPr>
            <a:r>
              <a:rPr lang="en-US" sz="1600" spc="-4" dirty="0">
                <a:solidFill>
                  <a:prstClr val="black"/>
                </a:solidFill>
                <a:latin typeface="Palatino Linotype"/>
                <a:ea typeface="宋体" panose="02010600030101010101" pitchFamily="2" charset="-122"/>
                <a:cs typeface="Times New Roman"/>
              </a:rPr>
              <a:t>Shanghai, China</a:t>
            </a:r>
            <a:endParaRPr kumimoji="0" lang="en-US" sz="16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AutoShape 3">
            <a:extLst>
              <a:ext uri="{FF2B5EF4-FFF2-40B4-BE49-F238E27FC236}">
                <a16:creationId xmlns:a16="http://schemas.microsoft.com/office/drawing/2014/main" id="{E10FFD9F-0EF0-BFB5-1F24-696D719672F1}"/>
              </a:ext>
            </a:extLst>
          </p:cNvPr>
          <p:cNvSpPr>
            <a:spLocks noChangeAspect="1" noChangeArrowheads="1" noTextEdit="1"/>
          </p:cNvSpPr>
          <p:nvPr/>
        </p:nvSpPr>
        <p:spPr bwMode="auto">
          <a:xfrm>
            <a:off x="339725" y="5667375"/>
            <a:ext cx="1339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01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mc:AlternateContent xmlns:mc="http://schemas.openxmlformats.org/markup-compatibility/2006" xmlns:a14="http://schemas.microsoft.com/office/drawing/2010/main">
        <mc:Choice Requires="a14">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14:m>
                  <m:oMath xmlns:m="http://schemas.openxmlformats.org/officeDocument/2006/math">
                    <m:sSub>
                      <m:sSubPr>
                        <m:ctrlPr>
                          <a:rPr lang="en-US" sz="2800" b="0" i="1" kern="0" spc="15" smtClean="0">
                            <a:solidFill>
                              <a:sysClr val="window" lastClr="FFFFFF"/>
                            </a:solidFill>
                            <a:latin typeface="Cambria Math" panose="02040503050406030204" pitchFamily="18" charset="0"/>
                          </a:rPr>
                        </m:ctrlPr>
                      </m:sSubPr>
                      <m:e>
                        <m:r>
                          <a:rPr lang="en-US" sz="2800" b="0" i="1" kern="0" spc="15" smtClean="0">
                            <a:solidFill>
                              <a:sysClr val="window" lastClr="FFFFFF"/>
                            </a:solidFill>
                            <a:latin typeface="Cambria Math" panose="02040503050406030204" pitchFamily="18" charset="0"/>
                          </a:rPr>
                          <m:t>𝑐</m:t>
                        </m:r>
                      </m:e>
                      <m:sub>
                        <m:r>
                          <m:rPr>
                            <m:sty m:val="p"/>
                          </m:rPr>
                          <a:rPr lang="en-US" sz="2800" b="0" i="0" kern="0" spc="15" smtClean="0">
                            <a:solidFill>
                              <a:sysClr val="window" lastClr="FFFFFF"/>
                            </a:solidFill>
                            <a:latin typeface="Cambria Math" panose="02040503050406030204" pitchFamily="18" charset="0"/>
                          </a:rPr>
                          <m:t>W</m:t>
                        </m:r>
                      </m:sub>
                    </m:sSub>
                  </m:oMath>
                </a14:m>
                <a:r>
                  <a:rPr lang="en-US" sz="2800" kern="0" spc="15" dirty="0">
                    <a:solidFill>
                      <a:sysClr val="window" lastClr="FFFFFF"/>
                    </a:solidFill>
                  </a:rPr>
                  <a:t>: (2) Integrated data analysis (IDA) approach</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mc:Choice>
        <mc:Fallback xmlns="">
          <p:sp>
            <p:nvSpPr>
              <p:cNvPr id="4" name="object 2">
                <a:extLst>
                  <a:ext uri="{FF2B5EF4-FFF2-40B4-BE49-F238E27FC236}">
                    <a16:creationId xmlns:a16="http://schemas.microsoft.com/office/drawing/2014/main" id="{0ED4EE9E-9961-693D-263A-41BCD4425000}"/>
                  </a:ext>
                </a:extLst>
              </p:cNvPr>
              <p:cNvSpPr txBox="1">
                <a:spLocks noRot="1" noChangeAspect="1" noMove="1" noResize="1" noEditPoints="1" noAdjustHandles="1" noChangeArrowheads="1" noChangeShapeType="1" noTextEdit="1"/>
              </p:cNvSpPr>
              <p:nvPr/>
            </p:nvSpPr>
            <p:spPr>
              <a:xfrm>
                <a:off x="170714" y="167112"/>
                <a:ext cx="8619718" cy="448200"/>
              </a:xfrm>
              <a:prstGeom prst="rect">
                <a:avLst/>
              </a:prstGeom>
              <a:blipFill>
                <a:blip r:embed="rId3"/>
                <a:stretch>
                  <a:fillRect t="-20270" b="-47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48B49B-180A-FCA4-00A5-9D89D948A668}"/>
                  </a:ext>
                </a:extLst>
              </p:cNvPr>
              <p:cNvSpPr txBox="1"/>
              <p:nvPr/>
            </p:nvSpPr>
            <p:spPr>
              <a:xfrm>
                <a:off x="237493" y="1189183"/>
                <a:ext cx="8669014" cy="8248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sepChr m:val="∣"/>
                          <m:ctrlPr>
                            <a:rPr lang="en-US" i="1" smtClean="0">
                              <a:latin typeface="Cambria Math" panose="02040503050406030204" pitchFamily="18" charset="0"/>
                            </a:rPr>
                          </m:ctrlPr>
                        </m:dPr>
                        <m:e>
                          <m:sSub>
                            <m:sSubPr>
                              <m:ctrlPr>
                                <a:rPr lang="en-US" i="1" smtClean="0">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𝑐</m:t>
                                  </m:r>
                                </m:e>
                              </m:acc>
                            </m:e>
                            <m:sub>
                              <m:r>
                                <m:rPr>
                                  <m:sty m:val="p"/>
                                </m:rPr>
                                <a:rPr lang="en-US" i="0">
                                  <a:solidFill>
                                    <a:srgbClr val="FF0000"/>
                                  </a:solidFill>
                                  <a:latin typeface="Cambria Math" panose="02040503050406030204" pitchFamily="18" charset="0"/>
                                </a:rPr>
                                <m:t>W</m:t>
                              </m:r>
                            </m:sub>
                          </m:sSub>
                          <m:r>
                            <a:rPr lang="en-US" i="1">
                              <a:solidFill>
                                <a:srgbClr val="FF0000"/>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𝑛</m:t>
                                  </m:r>
                                </m:e>
                              </m:acc>
                            </m:e>
                            <m:sub>
                              <m:r>
                                <m:rPr>
                                  <m:sty m:val="p"/>
                                </m:rPr>
                                <a:rPr lang="en-US" i="0">
                                  <a:solidFill>
                                    <a:srgbClr val="FF0000"/>
                                  </a:solidFill>
                                  <a:latin typeface="Cambria Math" panose="02040503050406030204" pitchFamily="18" charset="0"/>
                                </a:rPr>
                                <m:t>e</m:t>
                              </m:r>
                            </m:sub>
                          </m:sSub>
                          <m:r>
                            <a:rPr lang="en-US" i="1">
                              <a:solidFill>
                                <a:srgbClr val="FF0000"/>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𝑇</m:t>
                                  </m:r>
                                </m:e>
                              </m:acc>
                            </m:e>
                            <m:sub>
                              <m:r>
                                <m:rPr>
                                  <m:sty m:val="p"/>
                                </m:rPr>
                                <a:rPr lang="en-US" i="0">
                                  <a:solidFill>
                                    <a:srgbClr val="FF0000"/>
                                  </a:solidFill>
                                  <a:latin typeface="Cambria Math" panose="02040503050406030204" pitchFamily="18" charset="0"/>
                                </a:rPr>
                                <m:t>e</m:t>
                              </m:r>
                            </m:sub>
                          </m:sSub>
                        </m:e>
                        <m:e>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int</m:t>
                              </m:r>
                            </m:sub>
                          </m:sSub>
                          <m:r>
                            <a:rPr lang="en-US" i="1">
                              <a:latin typeface="Cambria Math" panose="02040503050406030204" pitchFamily="18" charset="0"/>
                            </a:rPr>
                            <m:t>, </m:t>
                          </m:r>
                          <m:sSub>
                            <m:sSubPr>
                              <m:ctrlPr>
                                <a:rPr lang="en-US"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𝑑</m:t>
                                  </m:r>
                                </m:e>
                              </m:acc>
                            </m:e>
                            <m:sub>
                              <m:r>
                                <m:rPr>
                                  <m:sty m:val="p"/>
                                </m:rPr>
                                <a:rPr lang="en-US" b="0" i="0" smtClean="0">
                                  <a:solidFill>
                                    <a:schemeClr val="tx1"/>
                                  </a:solidFill>
                                  <a:latin typeface="Cambria Math" panose="02040503050406030204" pitchFamily="18" charset="0"/>
                                </a:rPr>
                                <m:t>ece</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bolo</m:t>
                              </m:r>
                            </m:sub>
                          </m:sSub>
                        </m:e>
                      </m:d>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int</m:t>
                          </m:r>
                        </m:sub>
                      </m:sSub>
                      <m:r>
                        <a:rPr lang="en-US"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𝑛</m:t>
                              </m:r>
                            </m:e>
                          </m:acc>
                        </m:e>
                        <m:sub>
                          <m:r>
                            <m:rPr>
                              <m:sty m:val="p"/>
                            </m:rPr>
                            <a:rPr lang="en-US" i="0">
                              <a:latin typeface="Cambria Math" panose="02040503050406030204" pitchFamily="18" charset="0"/>
                            </a:rPr>
                            <m:t>e</m:t>
                          </m:r>
                        </m:sub>
                      </m:sSub>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𝑑</m:t>
                              </m:r>
                            </m:e>
                          </m:acc>
                        </m:e>
                        <m:sub>
                          <m:r>
                            <m:rPr>
                              <m:sty m:val="p"/>
                            </m:rPr>
                            <a:rPr lang="en-US" b="0" i="0" smtClean="0">
                              <a:solidFill>
                                <a:schemeClr val="tx1"/>
                              </a:solidFill>
                              <a:latin typeface="Cambria Math" panose="02040503050406030204" pitchFamily="18" charset="0"/>
                            </a:rPr>
                            <m:t>ece</m:t>
                          </m:r>
                        </m:sub>
                      </m:sSub>
                      <m:r>
                        <a:rPr lang="en-US"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𝑇</m:t>
                              </m:r>
                            </m:e>
                          </m:acc>
                        </m:e>
                        <m:sub>
                          <m:r>
                            <m:rPr>
                              <m:sty m:val="p"/>
                            </m:rPr>
                            <a:rPr lang="en-US" i="0">
                              <a:latin typeface="Cambria Math" panose="02040503050406030204" pitchFamily="18" charset="0"/>
                            </a:rPr>
                            <m:t>e</m:t>
                          </m:r>
                        </m:sub>
                      </m:sSub>
                      <m:r>
                        <a:rPr lang="en-US" i="1">
                          <a:latin typeface="Cambria Math" panose="02040503050406030204" pitchFamily="18" charset="0"/>
                        </a:rPr>
                        <m:t>)</m:t>
                      </m:r>
                      <m:r>
                        <a:rPr lang="en-US" i="1" smtClean="0">
                          <a:latin typeface="Cambria Math" panose="02040503050406030204" pitchFamily="18" charset="0"/>
                        </a:rPr>
                        <m:t> </m:t>
                      </m:r>
                      <m:r>
                        <a:rPr lang="en-US" i="1" smtClean="0">
                          <a:latin typeface="Cambria Math" panose="02040503050406030204" pitchFamily="18" charset="0"/>
                        </a:rPr>
                        <m:t>𝑝</m:t>
                      </m:r>
                      <m:r>
                        <a:rPr lang="en-US"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𝑛</m:t>
                              </m:r>
                            </m:e>
                          </m:acc>
                        </m:e>
                        <m:sub>
                          <m:r>
                            <m:rPr>
                              <m:sty m:val="p"/>
                            </m:rPr>
                            <a:rPr lang="en-US" i="0">
                              <a:latin typeface="Cambria Math" panose="02040503050406030204" pitchFamily="18" charset="0"/>
                            </a:rPr>
                            <m:t>e</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𝑇</m:t>
                              </m:r>
                            </m:e>
                          </m:acc>
                        </m:e>
                        <m:sub>
                          <m:r>
                            <m:rPr>
                              <m:sty m:val="p"/>
                            </m:rPr>
                            <a:rPr lang="en-US" i="0">
                              <a:latin typeface="Cambria Math" panose="02040503050406030204" pitchFamily="18" charset="0"/>
                            </a:rPr>
                            <m:t>e</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𝑐</m:t>
                              </m:r>
                            </m:e>
                          </m:acc>
                        </m:e>
                        <m:sub>
                          <m:r>
                            <m:rPr>
                              <m:sty m:val="p"/>
                            </m:rPr>
                            <a:rPr lang="en-US" i="0">
                              <a:latin typeface="Cambria Math" panose="02040503050406030204" pitchFamily="18" charset="0"/>
                            </a:rPr>
                            <m:t>W</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bolo</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m:rPr>
                              <m:sty m:val="p"/>
                            </m:rPr>
                            <a:rPr lang="en-US">
                              <a:latin typeface="Cambria Math" panose="02040503050406030204" pitchFamily="18" charset="0"/>
                            </a:rPr>
                            <m:t>e</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𝑇</m:t>
                              </m:r>
                            </m:e>
                          </m:acc>
                        </m:e>
                        <m:sub>
                          <m:r>
                            <m:rPr>
                              <m:sty m:val="p"/>
                            </m:rPr>
                            <a:rPr lang="en-US">
                              <a:latin typeface="Cambria Math" panose="02040503050406030204" pitchFamily="18" charset="0"/>
                            </a:rPr>
                            <m:t>e</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m:rPr>
                              <m:sty m:val="p"/>
                            </m:rPr>
                            <a:rPr lang="en-US">
                              <a:latin typeface="Cambria Math" panose="02040503050406030204" pitchFamily="18" charset="0"/>
                            </a:rPr>
                            <m:t>W</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𝑐</m:t>
                              </m:r>
                            </m:e>
                          </m:acc>
                        </m:e>
                        <m:sub>
                          <m:r>
                            <m:rPr>
                              <m:sty m:val="p"/>
                            </m:rPr>
                            <a:rPr lang="en-US" i="0">
                              <a:latin typeface="Cambria Math" panose="02040503050406030204" pitchFamily="18" charset="0"/>
                            </a:rPr>
                            <m:t>W</m:t>
                          </m:r>
                        </m:sub>
                      </m:sSub>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𝑛</m:t>
                              </m:r>
                            </m:e>
                          </m:acc>
                        </m:e>
                        <m:sub>
                          <m:r>
                            <m:rPr>
                              <m:sty m:val="p"/>
                            </m:rPr>
                            <a:rPr lang="en-US" i="0">
                              <a:latin typeface="Cambria Math" panose="02040503050406030204" pitchFamily="18" charset="0"/>
                            </a:rPr>
                            <m:t>e</m:t>
                          </m:r>
                        </m:sub>
                      </m:sSub>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𝑇</m:t>
                              </m:r>
                            </m:e>
                          </m:acc>
                        </m:e>
                        <m:sub>
                          <m:r>
                            <m:rPr>
                              <m:sty m:val="p"/>
                            </m:rPr>
                            <a:rPr lang="en-US" i="0">
                              <a:latin typeface="Cambria Math" panose="02040503050406030204" pitchFamily="18" charset="0"/>
                            </a:rPr>
                            <m:t>e</m:t>
                          </m:r>
                        </m:sub>
                      </m:sSub>
                      <m:r>
                        <a:rPr lang="en-US" i="1">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8B48B49B-180A-FCA4-00A5-9D89D948A668}"/>
                  </a:ext>
                </a:extLst>
              </p:cNvPr>
              <p:cNvSpPr txBox="1">
                <a:spLocks noRot="1" noChangeAspect="1" noMove="1" noResize="1" noEditPoints="1" noAdjustHandles="1" noChangeArrowheads="1" noChangeShapeType="1" noTextEdit="1"/>
              </p:cNvSpPr>
              <p:nvPr/>
            </p:nvSpPr>
            <p:spPr>
              <a:xfrm>
                <a:off x="237493" y="1189183"/>
                <a:ext cx="8669014" cy="824841"/>
              </a:xfrm>
              <a:prstGeom prst="rect">
                <a:avLst/>
              </a:prstGeom>
              <a:blipFill>
                <a:blip r:embed="rId4"/>
                <a:stretch>
                  <a:fillRect t="-7407" b="-5926"/>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CF9DB276-EBF0-F890-2C69-ADAE6B3C56DC}"/>
              </a:ext>
            </a:extLst>
          </p:cNvPr>
          <p:cNvSpPr txBox="1"/>
          <p:nvPr/>
        </p:nvSpPr>
        <p:spPr>
          <a:xfrm>
            <a:off x="170714" y="835255"/>
            <a:ext cx="4909286" cy="338554"/>
          </a:xfrm>
          <a:prstGeom prst="rect">
            <a:avLst/>
          </a:prstGeom>
          <a:noFill/>
        </p:spPr>
        <p:txBody>
          <a:bodyPr wrap="square" rtlCol="0">
            <a:spAutoFit/>
          </a:bodyPr>
          <a:lstStyle/>
          <a:p>
            <a:r>
              <a:rPr lang="en-US" sz="1600" dirty="0">
                <a:latin typeface="Palatino Linotype" panose="02040502050505030304" pitchFamily="18" charset="0"/>
              </a:rPr>
              <a:t>Posterior distribution (hyperparameters omitted):</a:t>
            </a:r>
          </a:p>
        </p:txBody>
      </p:sp>
      <p:sp>
        <p:nvSpPr>
          <p:cNvPr id="6" name="Slide Number Placeholder 5">
            <a:extLst>
              <a:ext uri="{FF2B5EF4-FFF2-40B4-BE49-F238E27FC236}">
                <a16:creationId xmlns:a16="http://schemas.microsoft.com/office/drawing/2014/main" id="{E63DB387-A6B9-93CE-8B8B-A9F7F777B143}"/>
              </a:ext>
            </a:extLst>
          </p:cNvPr>
          <p:cNvSpPr>
            <a:spLocks noGrp="1"/>
          </p:cNvSpPr>
          <p:nvPr>
            <p:ph type="sldNum" sz="quarter" idx="12"/>
          </p:nvPr>
        </p:nvSpPr>
        <p:spPr/>
        <p:txBody>
          <a:bodyPr/>
          <a:lstStyle/>
          <a:p>
            <a:fld id="{C0F9B2C0-5364-4760-BB85-7A52E9531CDE}" type="slidenum">
              <a:rPr lang="en-US" smtClean="0"/>
              <a:t>9</a:t>
            </a:fld>
            <a:endParaRPr lang="en-US" dirty="0"/>
          </a:p>
        </p:txBody>
      </p:sp>
      <p:grpSp>
        <p:nvGrpSpPr>
          <p:cNvPr id="7" name="Group 6">
            <a:extLst>
              <a:ext uri="{FF2B5EF4-FFF2-40B4-BE49-F238E27FC236}">
                <a16:creationId xmlns:a16="http://schemas.microsoft.com/office/drawing/2014/main" id="{CB33908D-6E62-A6C5-C5BC-BABE4BDF3ECB}"/>
              </a:ext>
            </a:extLst>
          </p:cNvPr>
          <p:cNvGrpSpPr>
            <a:grpSpLocks noChangeAspect="1"/>
          </p:cNvGrpSpPr>
          <p:nvPr/>
        </p:nvGrpSpPr>
        <p:grpSpPr>
          <a:xfrm>
            <a:off x="368115" y="2231134"/>
            <a:ext cx="8224915" cy="4459754"/>
            <a:chOff x="462920" y="302444"/>
            <a:chExt cx="11336470" cy="6146910"/>
          </a:xfrm>
        </p:grpSpPr>
        <p:sp>
          <p:nvSpPr>
            <p:cNvPr id="10" name="Rectangle: Rounded Corners 9">
              <a:extLst>
                <a:ext uri="{FF2B5EF4-FFF2-40B4-BE49-F238E27FC236}">
                  <a16:creationId xmlns:a16="http://schemas.microsoft.com/office/drawing/2014/main" id="{6021F9F4-1248-003E-EE8C-FC95030B0900}"/>
                </a:ext>
              </a:extLst>
            </p:cNvPr>
            <p:cNvSpPr/>
            <p:nvPr/>
          </p:nvSpPr>
          <p:spPr>
            <a:xfrm>
              <a:off x="2201043" y="5946434"/>
              <a:ext cx="1707996" cy="50292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Interferometer</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FD0B293-C167-A2A8-8415-AF79690483CC}"/>
                </a:ext>
              </a:extLst>
            </p:cNvPr>
            <p:cNvSpPr/>
            <p:nvPr/>
          </p:nvSpPr>
          <p:spPr>
            <a:xfrm>
              <a:off x="4292600" y="5946434"/>
              <a:ext cx="831903" cy="50292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ECE</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5611C22B-6BD6-2BBD-B6AE-A503CB1BC0EB}"/>
                </a:ext>
              </a:extLst>
            </p:cNvPr>
            <p:cNvSpPr/>
            <p:nvPr/>
          </p:nvSpPr>
          <p:spPr>
            <a:xfrm>
              <a:off x="10272342" y="4388406"/>
              <a:ext cx="831903" cy="50292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SXR</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4F367C15-3D79-1F6C-3F7D-8FD2CC352A54}"/>
                </a:ext>
              </a:extLst>
            </p:cNvPr>
            <p:cNvSpPr/>
            <p:nvPr/>
          </p:nvSpPr>
          <p:spPr>
            <a:xfrm>
              <a:off x="10272342" y="3673121"/>
              <a:ext cx="1527048" cy="50292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Bolometer</a:t>
              </a:r>
              <a:endParaRPr lang="en-U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7C2858D1-0FF9-5C6F-EEF4-699C88E49E4F}"/>
                    </a:ext>
                  </a:extLst>
                </p:cNvPr>
                <p:cNvSpPr/>
                <p:nvPr/>
              </p:nvSpPr>
              <p:spPr>
                <a:xfrm>
                  <a:off x="2597841" y="5049478"/>
                  <a:ext cx="914400" cy="50292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1" i="1" smtClean="0">
                                <a:solidFill>
                                  <a:schemeClr val="tx1"/>
                                </a:solidFill>
                                <a:latin typeface="Cambria Math" panose="02040503050406030204" pitchFamily="18" charset="0"/>
                                <a:cs typeface="Times New Roman" panose="02020603050405020304" pitchFamily="18" charset="0"/>
                              </a:rPr>
                              <m:t>𝒅</m:t>
                            </m:r>
                          </m:e>
                          <m:sub>
                            <m:r>
                              <m:rPr>
                                <m:sty m:val="p"/>
                              </m:rPr>
                              <a:rPr lang="en-US" sz="1600" b="0" i="0" smtClean="0">
                                <a:solidFill>
                                  <a:schemeClr val="tx1"/>
                                </a:solidFill>
                                <a:latin typeface="Cambria Math" panose="02040503050406030204" pitchFamily="18" charset="0"/>
                                <a:cs typeface="Times New Roman" panose="02020603050405020304" pitchFamily="18" charset="0"/>
                              </a:rPr>
                              <m:t>int</m:t>
                            </m:r>
                          </m:sub>
                        </m:sSub>
                      </m:oMath>
                    </m:oMathPara>
                  </a14:m>
                  <a:endParaRPr 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Rectangle: Rounded Corners 13">
                  <a:extLst>
                    <a:ext uri="{FF2B5EF4-FFF2-40B4-BE49-F238E27FC236}">
                      <a16:creationId xmlns:a16="http://schemas.microsoft.com/office/drawing/2014/main" id="{7C2858D1-0FF9-5C6F-EEF4-699C88E49E4F}"/>
                    </a:ext>
                  </a:extLst>
                </p:cNvPr>
                <p:cNvSpPr>
                  <a:spLocks noRot="1" noChangeAspect="1" noMove="1" noResize="1" noEditPoints="1" noAdjustHandles="1" noChangeArrowheads="1" noChangeShapeType="1" noTextEdit="1"/>
                </p:cNvSpPr>
                <p:nvPr/>
              </p:nvSpPr>
              <p:spPr>
                <a:xfrm>
                  <a:off x="2597841" y="5049478"/>
                  <a:ext cx="914400" cy="502920"/>
                </a:xfrm>
                <a:prstGeom prst="roundRect">
                  <a:avLst/>
                </a:prstGeom>
                <a:blipFill>
                  <a:blip r:embed="rId5"/>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89D79F03-8DCE-28C6-6844-470651E5D79F}"/>
                    </a:ext>
                  </a:extLst>
                </p:cNvPr>
                <p:cNvSpPr/>
                <p:nvPr/>
              </p:nvSpPr>
              <p:spPr>
                <a:xfrm>
                  <a:off x="4251351" y="5049478"/>
                  <a:ext cx="914400" cy="50292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1" i="1" smtClean="0">
                                <a:solidFill>
                                  <a:schemeClr val="tx1"/>
                                </a:solidFill>
                                <a:latin typeface="Cambria Math" panose="02040503050406030204" pitchFamily="18" charset="0"/>
                                <a:cs typeface="Times New Roman" panose="02020603050405020304" pitchFamily="18" charset="0"/>
                              </a:rPr>
                              <m:t>𝒅</m:t>
                            </m:r>
                          </m:e>
                          <m:sub>
                            <m:r>
                              <m:rPr>
                                <m:sty m:val="p"/>
                              </m:rPr>
                              <a:rPr lang="en-US" sz="1600" b="0" i="0" smtClean="0">
                                <a:solidFill>
                                  <a:schemeClr val="tx1"/>
                                </a:solidFill>
                                <a:latin typeface="Cambria Math" panose="02040503050406030204" pitchFamily="18" charset="0"/>
                                <a:cs typeface="Times New Roman" panose="02020603050405020304" pitchFamily="18" charset="0"/>
                              </a:rPr>
                              <m:t>ece</m:t>
                            </m:r>
                          </m:sub>
                        </m:sSub>
                      </m:oMath>
                    </m:oMathPara>
                  </a14:m>
                  <a:endParaRPr 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Rectangle: Rounded Corners 14">
                  <a:extLst>
                    <a:ext uri="{FF2B5EF4-FFF2-40B4-BE49-F238E27FC236}">
                      <a16:creationId xmlns:a16="http://schemas.microsoft.com/office/drawing/2014/main" id="{89D79F03-8DCE-28C6-6844-470651E5D79F}"/>
                    </a:ext>
                  </a:extLst>
                </p:cNvPr>
                <p:cNvSpPr>
                  <a:spLocks noRot="1" noChangeAspect="1" noMove="1" noResize="1" noEditPoints="1" noAdjustHandles="1" noChangeArrowheads="1" noChangeShapeType="1" noTextEdit="1"/>
                </p:cNvSpPr>
                <p:nvPr/>
              </p:nvSpPr>
              <p:spPr>
                <a:xfrm>
                  <a:off x="4251351" y="5049478"/>
                  <a:ext cx="914400" cy="502920"/>
                </a:xfrm>
                <a:prstGeom prst="roundRect">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F997C2A2-09D9-F812-4A52-6E460B3AEEA3}"/>
                    </a:ext>
                  </a:extLst>
                </p:cNvPr>
                <p:cNvSpPr/>
                <p:nvPr/>
              </p:nvSpPr>
              <p:spPr>
                <a:xfrm>
                  <a:off x="9049333" y="4388406"/>
                  <a:ext cx="914400" cy="50292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cs typeface="Times New Roman" panose="02020603050405020304" pitchFamily="18" charset="0"/>
                              </a:rPr>
                            </m:ctrlPr>
                          </m:sSubPr>
                          <m:e>
                            <m:r>
                              <a:rPr lang="en-US" sz="1400" b="1" i="1" smtClean="0">
                                <a:solidFill>
                                  <a:schemeClr val="tx1"/>
                                </a:solidFill>
                                <a:latin typeface="Cambria Math" panose="02040503050406030204" pitchFamily="18" charset="0"/>
                                <a:cs typeface="Times New Roman" panose="02020603050405020304" pitchFamily="18" charset="0"/>
                              </a:rPr>
                              <m:t>𝒅</m:t>
                            </m:r>
                          </m:e>
                          <m:sub>
                            <m:r>
                              <m:rPr>
                                <m:sty m:val="p"/>
                              </m:rPr>
                              <a:rPr lang="en-US" sz="1400" b="0" i="0" smtClean="0">
                                <a:solidFill>
                                  <a:schemeClr val="tx1"/>
                                </a:solidFill>
                                <a:latin typeface="Cambria Math" panose="02040503050406030204" pitchFamily="18" charset="0"/>
                                <a:cs typeface="Times New Roman" panose="02020603050405020304" pitchFamily="18" charset="0"/>
                              </a:rPr>
                              <m:t>sxr</m:t>
                            </m:r>
                          </m:sub>
                        </m:sSub>
                      </m:oMath>
                    </m:oMathPara>
                  </a14:m>
                  <a:endParaRPr 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Rectangle: Rounded Corners 15">
                  <a:extLst>
                    <a:ext uri="{FF2B5EF4-FFF2-40B4-BE49-F238E27FC236}">
                      <a16:creationId xmlns:a16="http://schemas.microsoft.com/office/drawing/2014/main" id="{F997C2A2-09D9-F812-4A52-6E460B3AEEA3}"/>
                    </a:ext>
                  </a:extLst>
                </p:cNvPr>
                <p:cNvSpPr>
                  <a:spLocks noRot="1" noChangeAspect="1" noMove="1" noResize="1" noEditPoints="1" noAdjustHandles="1" noChangeArrowheads="1" noChangeShapeType="1" noTextEdit="1"/>
                </p:cNvSpPr>
                <p:nvPr/>
              </p:nvSpPr>
              <p:spPr>
                <a:xfrm>
                  <a:off x="9049333" y="4388406"/>
                  <a:ext cx="914400" cy="502920"/>
                </a:xfrm>
                <a:prstGeom prst="roundRect">
                  <a:avLst/>
                </a:prstGeom>
                <a:blipFill>
                  <a:blip r:embed="rId7"/>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920454E3-BC1D-C639-4F21-FD0D85305EEF}"/>
                    </a:ext>
                  </a:extLst>
                </p:cNvPr>
                <p:cNvSpPr/>
                <p:nvPr/>
              </p:nvSpPr>
              <p:spPr>
                <a:xfrm>
                  <a:off x="9049333" y="3673121"/>
                  <a:ext cx="914400" cy="50292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cs typeface="Times New Roman" panose="02020603050405020304" pitchFamily="18" charset="0"/>
                              </a:rPr>
                            </m:ctrlPr>
                          </m:sSubPr>
                          <m:e>
                            <m:r>
                              <a:rPr lang="en-US" sz="1400" b="1" i="1" smtClean="0">
                                <a:solidFill>
                                  <a:schemeClr val="tx1"/>
                                </a:solidFill>
                                <a:latin typeface="Cambria Math" panose="02040503050406030204" pitchFamily="18" charset="0"/>
                                <a:cs typeface="Times New Roman" panose="02020603050405020304" pitchFamily="18" charset="0"/>
                              </a:rPr>
                              <m:t>𝒅</m:t>
                            </m:r>
                          </m:e>
                          <m:sub>
                            <m:r>
                              <m:rPr>
                                <m:sty m:val="p"/>
                              </m:rPr>
                              <a:rPr lang="en-US" sz="1400" b="0" i="0" smtClean="0">
                                <a:solidFill>
                                  <a:schemeClr val="tx1"/>
                                </a:solidFill>
                                <a:latin typeface="Cambria Math" panose="02040503050406030204" pitchFamily="18" charset="0"/>
                                <a:cs typeface="Times New Roman" panose="02020603050405020304" pitchFamily="18" charset="0"/>
                              </a:rPr>
                              <m:t>bolo</m:t>
                            </m:r>
                          </m:sub>
                        </m:sSub>
                      </m:oMath>
                    </m:oMathPara>
                  </a14:m>
                  <a:endParaRPr 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7" name="Rectangle: Rounded Corners 16">
                  <a:extLst>
                    <a:ext uri="{FF2B5EF4-FFF2-40B4-BE49-F238E27FC236}">
                      <a16:creationId xmlns:a16="http://schemas.microsoft.com/office/drawing/2014/main" id="{920454E3-BC1D-C639-4F21-FD0D85305EEF}"/>
                    </a:ext>
                  </a:extLst>
                </p:cNvPr>
                <p:cNvSpPr>
                  <a:spLocks noRot="1" noChangeAspect="1" noMove="1" noResize="1" noEditPoints="1" noAdjustHandles="1" noChangeArrowheads="1" noChangeShapeType="1" noTextEdit="1"/>
                </p:cNvSpPr>
                <p:nvPr/>
              </p:nvSpPr>
              <p:spPr>
                <a:xfrm>
                  <a:off x="9049333" y="3673121"/>
                  <a:ext cx="914400" cy="502920"/>
                </a:xfrm>
                <a:prstGeom prst="roundRect">
                  <a:avLst/>
                </a:prstGeom>
                <a:blipFill>
                  <a:blip r:embed="rId8"/>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7EFA652E-BF9B-3A78-F53A-D63C3A05AC45}"/>
                    </a:ext>
                  </a:extLst>
                </p:cNvPr>
                <p:cNvSpPr/>
                <p:nvPr/>
              </p:nvSpPr>
              <p:spPr>
                <a:xfrm>
                  <a:off x="6605768" y="1407019"/>
                  <a:ext cx="914400" cy="5486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𝑐</m:t>
                            </m:r>
                          </m:e>
                          <m:sub>
                            <m:r>
                              <m:rPr>
                                <m:sty m:val="p"/>
                              </m:rPr>
                              <a:rPr lang="en-US" sz="1600" b="0" i="0" smtClean="0">
                                <a:solidFill>
                                  <a:schemeClr val="tx1"/>
                                </a:solidFill>
                                <a:latin typeface="Cambria Math" panose="02040503050406030204" pitchFamily="18" charset="0"/>
                              </a:rPr>
                              <m:t>W</m:t>
                            </m:r>
                          </m:sub>
                        </m:sSub>
                        <m:r>
                          <a:rPr lang="en-US" sz="1600" b="0" i="1" smtClean="0">
                            <a:solidFill>
                              <a:schemeClr val="tx1"/>
                            </a:solidFill>
                            <a:latin typeface="Cambria Math" panose="02040503050406030204" pitchFamily="18" charset="0"/>
                          </a:rPr>
                          <m:t>(</m:t>
                        </m:r>
                        <m:acc>
                          <m:accPr>
                            <m:chr m:val="⃗"/>
                            <m:ctrlPr>
                              <a:rPr lang="en-US" sz="1600" b="0" i="1" smtClean="0">
                                <a:solidFill>
                                  <a:schemeClr val="tx1"/>
                                </a:solidFill>
                                <a:latin typeface="Cambria Math" panose="02040503050406030204" pitchFamily="18" charset="0"/>
                              </a:rPr>
                            </m:ctrlPr>
                          </m:accPr>
                          <m:e>
                            <m:r>
                              <a:rPr lang="en-US" sz="1600" b="0" i="1" smtClean="0">
                                <a:solidFill>
                                  <a:schemeClr val="tx1"/>
                                </a:solidFill>
                                <a:latin typeface="Cambria Math" panose="02040503050406030204" pitchFamily="18" charset="0"/>
                              </a:rPr>
                              <m:t>𝑟</m:t>
                            </m:r>
                          </m:e>
                        </m:acc>
                        <m:r>
                          <a:rPr lang="en-US" sz="1600"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8" name="Rectangle: Rounded Corners 17">
                  <a:extLst>
                    <a:ext uri="{FF2B5EF4-FFF2-40B4-BE49-F238E27FC236}">
                      <a16:creationId xmlns:a16="http://schemas.microsoft.com/office/drawing/2014/main" id="{7EFA652E-BF9B-3A78-F53A-D63C3A05AC45}"/>
                    </a:ext>
                  </a:extLst>
                </p:cNvPr>
                <p:cNvSpPr>
                  <a:spLocks noRot="1" noChangeAspect="1" noMove="1" noResize="1" noEditPoints="1" noAdjustHandles="1" noChangeArrowheads="1" noChangeShapeType="1" noTextEdit="1"/>
                </p:cNvSpPr>
                <p:nvPr/>
              </p:nvSpPr>
              <p:spPr>
                <a:xfrm>
                  <a:off x="6605768" y="1407019"/>
                  <a:ext cx="914400" cy="548640"/>
                </a:xfrm>
                <a:prstGeom prst="roundRect">
                  <a:avLst/>
                </a:prstGeom>
                <a:blipFill>
                  <a:blip r:embed="rId9"/>
                  <a:stretch>
                    <a:fillRect t="-1471" r="-23423"/>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C396CD30-957D-7E43-2DF3-6CFD54D1A3BE}"/>
                    </a:ext>
                  </a:extLst>
                </p:cNvPr>
                <p:cNvSpPr/>
                <p:nvPr/>
              </p:nvSpPr>
              <p:spPr>
                <a:xfrm>
                  <a:off x="2597841" y="1407019"/>
                  <a:ext cx="914400" cy="5486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𝑛</m:t>
                            </m:r>
                          </m:e>
                          <m:sub>
                            <m:r>
                              <m:rPr>
                                <m:sty m:val="p"/>
                              </m:rPr>
                              <a:rPr lang="en-US" sz="1600" b="0" i="0" smtClean="0">
                                <a:solidFill>
                                  <a:schemeClr val="tx1"/>
                                </a:solidFill>
                                <a:latin typeface="Cambria Math" panose="02040503050406030204" pitchFamily="18" charset="0"/>
                              </a:rPr>
                              <m:t>e</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𝜌</m:t>
                        </m:r>
                        <m:r>
                          <a:rPr lang="en-US" sz="1600"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9" name="Rectangle: Rounded Corners 18">
                  <a:extLst>
                    <a:ext uri="{FF2B5EF4-FFF2-40B4-BE49-F238E27FC236}">
                      <a16:creationId xmlns:a16="http://schemas.microsoft.com/office/drawing/2014/main" id="{C396CD30-957D-7E43-2DF3-6CFD54D1A3BE}"/>
                    </a:ext>
                  </a:extLst>
                </p:cNvPr>
                <p:cNvSpPr>
                  <a:spLocks noRot="1" noChangeAspect="1" noMove="1" noResize="1" noEditPoints="1" noAdjustHandles="1" noChangeArrowheads="1" noChangeShapeType="1" noTextEdit="1"/>
                </p:cNvSpPr>
                <p:nvPr/>
              </p:nvSpPr>
              <p:spPr>
                <a:xfrm>
                  <a:off x="2597841" y="1407019"/>
                  <a:ext cx="914400" cy="548640"/>
                </a:xfrm>
                <a:prstGeom prst="roundRect">
                  <a:avLst/>
                </a:prstGeom>
                <a:blipFill>
                  <a:blip r:embed="rId10"/>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DA3BC7E8-B012-0552-D7A6-F878786D6480}"/>
                    </a:ext>
                  </a:extLst>
                </p:cNvPr>
                <p:cNvSpPr/>
                <p:nvPr/>
              </p:nvSpPr>
              <p:spPr>
                <a:xfrm>
                  <a:off x="4251352" y="1407019"/>
                  <a:ext cx="914400" cy="5486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𝑇</m:t>
                            </m:r>
                          </m:e>
                          <m:sub>
                            <m:r>
                              <m:rPr>
                                <m:sty m:val="p"/>
                              </m:rPr>
                              <a:rPr lang="en-US" sz="1600" b="0" i="0" smtClean="0">
                                <a:solidFill>
                                  <a:schemeClr val="tx1"/>
                                </a:solidFill>
                                <a:latin typeface="Cambria Math" panose="02040503050406030204" pitchFamily="18" charset="0"/>
                              </a:rPr>
                              <m:t>e</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𝜌</m:t>
                        </m:r>
                        <m:r>
                          <a:rPr lang="en-US" sz="1600"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0" name="Rectangle: Rounded Corners 19">
                  <a:extLst>
                    <a:ext uri="{FF2B5EF4-FFF2-40B4-BE49-F238E27FC236}">
                      <a16:creationId xmlns:a16="http://schemas.microsoft.com/office/drawing/2014/main" id="{DA3BC7E8-B012-0552-D7A6-F878786D6480}"/>
                    </a:ext>
                  </a:extLst>
                </p:cNvPr>
                <p:cNvSpPr>
                  <a:spLocks noRot="1" noChangeAspect="1" noMove="1" noResize="1" noEditPoints="1" noAdjustHandles="1" noChangeArrowheads="1" noChangeShapeType="1" noTextEdit="1"/>
                </p:cNvSpPr>
                <p:nvPr/>
              </p:nvSpPr>
              <p:spPr>
                <a:xfrm>
                  <a:off x="4251352" y="1407019"/>
                  <a:ext cx="914400" cy="548640"/>
                </a:xfrm>
                <a:prstGeom prst="roundRect">
                  <a:avLst/>
                </a:prstGeom>
                <a:blipFill>
                  <a:blip r:embed="rId11"/>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2057AE8E-D641-D48C-199E-5D78BE6CFB74}"/>
                    </a:ext>
                  </a:extLst>
                </p:cNvPr>
                <p:cNvSpPr/>
                <p:nvPr/>
              </p:nvSpPr>
              <p:spPr>
                <a:xfrm>
                  <a:off x="462920" y="2333435"/>
                  <a:ext cx="1275475" cy="54864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𝜓</m:t>
                          </m:r>
                        </m:e>
                        <m:sub>
                          <m:r>
                            <a:rPr lang="en-US" sz="1400" b="0" i="1" smtClean="0">
                              <a:solidFill>
                                <a:schemeClr val="tx1"/>
                              </a:solidFill>
                              <a:latin typeface="Cambria Math" panose="02040503050406030204" pitchFamily="18" charset="0"/>
                            </a:rPr>
                            <m:t>𝑁</m:t>
                          </m:r>
                        </m:sub>
                      </m:sSub>
                    </m:oMath>
                  </a14:m>
                  <a:r>
                    <a:rPr lang="en-US" sz="1400" dirty="0">
                      <a:solidFill>
                        <a:schemeClr val="tx1"/>
                      </a:solidFill>
                    </a:rPr>
                    <a:t> </a:t>
                  </a:r>
                  <a:r>
                    <a:rPr lang="en-US" altLang="zh-CN" sz="1400" dirty="0">
                      <a:solidFill>
                        <a:schemeClr val="tx1"/>
                      </a:solidFill>
                      <a:latin typeface="Times New Roman" panose="02020603050405020304" pitchFamily="18" charset="0"/>
                      <a:cs typeface="Times New Roman" panose="02020603050405020304" pitchFamily="18" charset="0"/>
                    </a:rPr>
                    <a:t>and</a:t>
                  </a:r>
                  <a:r>
                    <a:rPr lang="en-US" altLang="zh-CN" sz="1400" dirty="0">
                      <a:solidFill>
                        <a:schemeClr val="tx1"/>
                      </a:solidFill>
                    </a:rPr>
                    <a:t> </a:t>
                  </a:r>
                  <a14:m>
                    <m:oMath xmlns:m="http://schemas.openxmlformats.org/officeDocument/2006/math">
                      <m:r>
                        <a:rPr lang="en-US" sz="1400" i="1">
                          <a:solidFill>
                            <a:schemeClr val="tx1"/>
                          </a:solidFill>
                          <a:latin typeface="Cambria Math" panose="02040503050406030204" pitchFamily="18" charset="0"/>
                        </a:rPr>
                        <m:t>𝜌</m:t>
                      </m:r>
                    </m:oMath>
                  </a14:m>
                  <a:endParaRPr lang="en-US" sz="1200" dirty="0">
                    <a:solidFill>
                      <a:schemeClr val="tx1"/>
                    </a:solidFill>
                  </a:endParaRPr>
                </a:p>
              </p:txBody>
            </p:sp>
          </mc:Choice>
          <mc:Fallback xmlns="">
            <p:sp>
              <p:nvSpPr>
                <p:cNvPr id="21" name="Rectangle: Rounded Corners 20">
                  <a:extLst>
                    <a:ext uri="{FF2B5EF4-FFF2-40B4-BE49-F238E27FC236}">
                      <a16:creationId xmlns:a16="http://schemas.microsoft.com/office/drawing/2014/main" id="{2057AE8E-D641-D48C-199E-5D78BE6CFB74}"/>
                    </a:ext>
                  </a:extLst>
                </p:cNvPr>
                <p:cNvSpPr>
                  <a:spLocks noRot="1" noChangeAspect="1" noMove="1" noResize="1" noEditPoints="1" noAdjustHandles="1" noChangeArrowheads="1" noChangeShapeType="1" noTextEdit="1"/>
                </p:cNvSpPr>
                <p:nvPr/>
              </p:nvSpPr>
              <p:spPr>
                <a:xfrm>
                  <a:off x="462920" y="2333435"/>
                  <a:ext cx="1275475" cy="548640"/>
                </a:xfrm>
                <a:prstGeom prst="roundRect">
                  <a:avLst/>
                </a:prstGeom>
                <a:blipFill>
                  <a:blip r:embed="rId12"/>
                  <a:stretch>
                    <a:fillRect b="-1493"/>
                  </a:stretch>
                </a:blipFill>
                <a:ln>
                  <a:solidFill>
                    <a:schemeClr val="tx1"/>
                  </a:solidFill>
                </a:ln>
              </p:spPr>
              <p:txBody>
                <a:bodyPr/>
                <a:lstStyle/>
                <a:p>
                  <a:r>
                    <a:rPr lang="en-US">
                      <a:noFill/>
                    </a:rPr>
                    <a:t> </a:t>
                  </a:r>
                </a:p>
              </p:txBody>
            </p:sp>
          </mc:Fallback>
        </mc:AlternateContent>
        <p:sp>
          <p:nvSpPr>
            <p:cNvPr id="22" name="Rectangle: Rounded Corners 21">
              <a:extLst>
                <a:ext uri="{FF2B5EF4-FFF2-40B4-BE49-F238E27FC236}">
                  <a16:creationId xmlns:a16="http://schemas.microsoft.com/office/drawing/2014/main" id="{79493AD8-9F4F-9FE4-9213-077DE8AC3F51}"/>
                </a:ext>
              </a:extLst>
            </p:cNvPr>
            <p:cNvSpPr/>
            <p:nvPr/>
          </p:nvSpPr>
          <p:spPr>
            <a:xfrm>
              <a:off x="3701714" y="302444"/>
              <a:ext cx="2013673" cy="54864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Hyperparameters</a:t>
              </a:r>
              <a:endParaRPr lang="en-US" sz="1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D47C761E-B35C-1974-8D30-AF2B957A81FF}"/>
                    </a:ext>
                  </a:extLst>
                </p:cNvPr>
                <p:cNvSpPr/>
                <p:nvPr/>
              </p:nvSpPr>
              <p:spPr>
                <a:xfrm>
                  <a:off x="4251352" y="3018486"/>
                  <a:ext cx="914400"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𝑇</m:t>
                            </m:r>
                          </m:e>
                          <m:sub>
                            <m:r>
                              <m:rPr>
                                <m:sty m:val="p"/>
                              </m:rPr>
                              <a:rPr lang="en-US" sz="1600" b="0" i="0" smtClean="0">
                                <a:solidFill>
                                  <a:schemeClr val="tx1"/>
                                </a:solidFill>
                                <a:latin typeface="Cambria Math" panose="02040503050406030204" pitchFamily="18" charset="0"/>
                              </a:rPr>
                              <m:t>e</m:t>
                            </m:r>
                          </m:sub>
                        </m:sSub>
                        <m:r>
                          <a:rPr lang="en-US" sz="1600" b="0" i="1" smtClean="0">
                            <a:solidFill>
                              <a:schemeClr val="tx1"/>
                            </a:solidFill>
                            <a:latin typeface="Cambria Math" panose="02040503050406030204" pitchFamily="18" charset="0"/>
                          </a:rPr>
                          <m:t>(</m:t>
                        </m:r>
                        <m:acc>
                          <m:accPr>
                            <m:chr m:val="⃗"/>
                            <m:ctrlPr>
                              <a:rPr lang="en-US" sz="1600" b="0" i="1" smtClean="0">
                                <a:solidFill>
                                  <a:schemeClr val="tx1"/>
                                </a:solidFill>
                                <a:latin typeface="Cambria Math" panose="02040503050406030204" pitchFamily="18" charset="0"/>
                              </a:rPr>
                            </m:ctrlPr>
                          </m:accPr>
                          <m:e>
                            <m:r>
                              <a:rPr lang="en-US" sz="1600" b="0" i="1" smtClean="0">
                                <a:solidFill>
                                  <a:schemeClr val="tx1"/>
                                </a:solidFill>
                                <a:latin typeface="Cambria Math" panose="02040503050406030204" pitchFamily="18" charset="0"/>
                              </a:rPr>
                              <m:t>𝑟</m:t>
                            </m:r>
                          </m:e>
                        </m:acc>
                        <m:r>
                          <a:rPr lang="en-US" sz="1600"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3" name="Rectangle: Rounded Corners 22">
                  <a:extLst>
                    <a:ext uri="{FF2B5EF4-FFF2-40B4-BE49-F238E27FC236}">
                      <a16:creationId xmlns:a16="http://schemas.microsoft.com/office/drawing/2014/main" id="{D47C761E-B35C-1974-8D30-AF2B957A81FF}"/>
                    </a:ext>
                  </a:extLst>
                </p:cNvPr>
                <p:cNvSpPr>
                  <a:spLocks noRot="1" noChangeAspect="1" noMove="1" noResize="1" noEditPoints="1" noAdjustHandles="1" noChangeArrowheads="1" noChangeShapeType="1" noTextEdit="1"/>
                </p:cNvSpPr>
                <p:nvPr/>
              </p:nvSpPr>
              <p:spPr>
                <a:xfrm>
                  <a:off x="4251352" y="3018486"/>
                  <a:ext cx="914400" cy="548640"/>
                </a:xfrm>
                <a:prstGeom prst="roundRect">
                  <a:avLst/>
                </a:prstGeom>
                <a:blipFill>
                  <a:blip r:embed="rId13"/>
                  <a:stretch>
                    <a:fillRect t="-2941" r="-18018"/>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A2F8C25A-9A8B-82FC-F87D-B695E922A9E6}"/>
                    </a:ext>
                  </a:extLst>
                </p:cNvPr>
                <p:cNvSpPr/>
                <p:nvPr/>
              </p:nvSpPr>
              <p:spPr>
                <a:xfrm>
                  <a:off x="2597841" y="3018487"/>
                  <a:ext cx="914400"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𝑛</m:t>
                            </m:r>
                          </m:e>
                          <m:sub>
                            <m:r>
                              <m:rPr>
                                <m:sty m:val="p"/>
                              </m:rPr>
                              <a:rPr lang="en-US" sz="1600" b="0" i="0" smtClean="0">
                                <a:solidFill>
                                  <a:schemeClr val="tx1"/>
                                </a:solidFill>
                                <a:latin typeface="Cambria Math" panose="02040503050406030204" pitchFamily="18" charset="0"/>
                              </a:rPr>
                              <m:t>e</m:t>
                            </m:r>
                          </m:sub>
                        </m:sSub>
                        <m:r>
                          <a:rPr lang="en-US" sz="1600" b="0" i="1" smtClean="0">
                            <a:solidFill>
                              <a:schemeClr val="tx1"/>
                            </a:solidFill>
                            <a:latin typeface="Cambria Math" panose="02040503050406030204" pitchFamily="18" charset="0"/>
                          </a:rPr>
                          <m:t>(</m:t>
                        </m:r>
                        <m:acc>
                          <m:accPr>
                            <m:chr m:val="⃗"/>
                            <m:ctrlPr>
                              <a:rPr lang="en-US" sz="1600" b="0" i="1" smtClean="0">
                                <a:solidFill>
                                  <a:schemeClr val="tx1"/>
                                </a:solidFill>
                                <a:latin typeface="Cambria Math" panose="02040503050406030204" pitchFamily="18" charset="0"/>
                              </a:rPr>
                            </m:ctrlPr>
                          </m:accPr>
                          <m:e>
                            <m:r>
                              <a:rPr lang="en-US" sz="1600" b="0" i="1" smtClean="0">
                                <a:solidFill>
                                  <a:schemeClr val="tx1"/>
                                </a:solidFill>
                                <a:latin typeface="Cambria Math" panose="02040503050406030204" pitchFamily="18" charset="0"/>
                              </a:rPr>
                              <m:t>𝑟</m:t>
                            </m:r>
                          </m:e>
                        </m:acc>
                        <m:r>
                          <a:rPr lang="en-US" sz="1600"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Rounded Corners 23">
                  <a:extLst>
                    <a:ext uri="{FF2B5EF4-FFF2-40B4-BE49-F238E27FC236}">
                      <a16:creationId xmlns:a16="http://schemas.microsoft.com/office/drawing/2014/main" id="{A2F8C25A-9A8B-82FC-F87D-B695E922A9E6}"/>
                    </a:ext>
                  </a:extLst>
                </p:cNvPr>
                <p:cNvSpPr>
                  <a:spLocks noRot="1" noChangeAspect="1" noMove="1" noResize="1" noEditPoints="1" noAdjustHandles="1" noChangeArrowheads="1" noChangeShapeType="1" noTextEdit="1"/>
                </p:cNvSpPr>
                <p:nvPr/>
              </p:nvSpPr>
              <p:spPr>
                <a:xfrm>
                  <a:off x="2597841" y="3018487"/>
                  <a:ext cx="914400" cy="548640"/>
                </a:xfrm>
                <a:prstGeom prst="roundRect">
                  <a:avLst/>
                </a:prstGeom>
                <a:blipFill>
                  <a:blip r:embed="rId14"/>
                  <a:stretch>
                    <a:fillRect t="-2941" r="-20721"/>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B7A2ADDD-AF16-5FC5-E9EC-EF4C89908784}"/>
                    </a:ext>
                  </a:extLst>
                </p:cNvPr>
                <p:cNvSpPr/>
                <p:nvPr/>
              </p:nvSpPr>
              <p:spPr>
                <a:xfrm>
                  <a:off x="5513718" y="3018486"/>
                  <a:ext cx="975476"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𝐿</m:t>
                            </m:r>
                          </m:e>
                          <m:sub>
                            <m:r>
                              <m:rPr>
                                <m:sty m:val="p"/>
                              </m:rPr>
                              <a:rPr lang="en-US" sz="1600" b="0" i="0" smtClean="0">
                                <a:solidFill>
                                  <a:schemeClr val="tx1"/>
                                </a:solidFill>
                                <a:latin typeface="Cambria Math" panose="02040503050406030204" pitchFamily="18" charset="0"/>
                              </a:rPr>
                              <m:t>A</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𝑇</m:t>
                            </m:r>
                          </m:e>
                          <m:sub>
                            <m:r>
                              <m:rPr>
                                <m:sty m:val="p"/>
                              </m:rPr>
                              <a:rPr lang="en-US" sz="1600" b="0" i="0" smtClean="0">
                                <a:solidFill>
                                  <a:schemeClr val="tx1"/>
                                </a:solidFill>
                                <a:latin typeface="Cambria Math" panose="02040503050406030204" pitchFamily="18" charset="0"/>
                              </a:rPr>
                              <m:t>e</m:t>
                            </m:r>
                          </m:sub>
                        </m:sSub>
                        <m:r>
                          <a:rPr lang="en-US" sz="1600" b="0" i="1" smtClean="0">
                            <a:solidFill>
                              <a:schemeClr val="tx1"/>
                            </a:solidFill>
                            <a:latin typeface="Cambria Math" panose="02040503050406030204" pitchFamily="18" charset="0"/>
                          </a:rPr>
                          <m:t>)</m:t>
                        </m:r>
                      </m:oMath>
                    </m:oMathPara>
                  </a14:m>
                  <a:endParaRPr lang="en-US" sz="1600" i="1" dirty="0">
                    <a:solidFill>
                      <a:schemeClr val="tx1"/>
                    </a:solidFill>
                    <a:latin typeface="Cambria Math" panose="02040503050406030204" pitchFamily="18" charset="0"/>
                  </a:endParaRPr>
                </a:p>
              </p:txBody>
            </p:sp>
          </mc:Choice>
          <mc:Fallback xmlns="">
            <p:sp>
              <p:nvSpPr>
                <p:cNvPr id="25" name="Rectangle: Rounded Corners 24">
                  <a:extLst>
                    <a:ext uri="{FF2B5EF4-FFF2-40B4-BE49-F238E27FC236}">
                      <a16:creationId xmlns:a16="http://schemas.microsoft.com/office/drawing/2014/main" id="{B7A2ADDD-AF16-5FC5-E9EC-EF4C89908784}"/>
                    </a:ext>
                  </a:extLst>
                </p:cNvPr>
                <p:cNvSpPr>
                  <a:spLocks noRot="1" noChangeAspect="1" noMove="1" noResize="1" noEditPoints="1" noAdjustHandles="1" noChangeArrowheads="1" noChangeShapeType="1" noTextEdit="1"/>
                </p:cNvSpPr>
                <p:nvPr/>
              </p:nvSpPr>
              <p:spPr>
                <a:xfrm>
                  <a:off x="5513718" y="3018486"/>
                  <a:ext cx="975476" cy="548640"/>
                </a:xfrm>
                <a:prstGeom prst="roundRect">
                  <a:avLst/>
                </a:prstGeom>
                <a:blipFill>
                  <a:blip r:embed="rId15"/>
                  <a:stretch>
                    <a:fillRect l="-2542"/>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50C38F42-1942-129C-F8E3-A713550096A0}"/>
                    </a:ext>
                  </a:extLst>
                </p:cNvPr>
                <p:cNvSpPr/>
                <p:nvPr/>
              </p:nvSpPr>
              <p:spPr>
                <a:xfrm>
                  <a:off x="7531925" y="4365546"/>
                  <a:ext cx="914400"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𝜀</m:t>
                            </m:r>
                          </m:e>
                          <m:sub>
                            <m:r>
                              <m:rPr>
                                <m:sty m:val="p"/>
                              </m:rPr>
                              <a:rPr lang="en-US" sz="1400" b="0" i="0" smtClean="0">
                                <a:solidFill>
                                  <a:schemeClr val="tx1"/>
                                </a:solidFill>
                                <a:latin typeface="Cambria Math" panose="02040503050406030204" pitchFamily="18" charset="0"/>
                              </a:rPr>
                              <m:t>sxr</m:t>
                            </m:r>
                          </m:sub>
                        </m:sSub>
                        <m:r>
                          <a:rPr lang="en-US" sz="1400" b="0" i="1" smtClean="0">
                            <a:solidFill>
                              <a:schemeClr val="tx1"/>
                            </a:solidFill>
                            <a:latin typeface="Cambria Math" panose="02040503050406030204" pitchFamily="18" charset="0"/>
                          </a:rPr>
                          <m:t>(</m:t>
                        </m:r>
                        <m:acc>
                          <m:accPr>
                            <m:chr m:val="⃗"/>
                            <m:ctrlPr>
                              <a:rPr lang="en-US" sz="1400" b="0" i="1" smtClean="0">
                                <a:solidFill>
                                  <a:schemeClr val="tx1"/>
                                </a:solidFill>
                                <a:latin typeface="Cambria Math" panose="02040503050406030204" pitchFamily="18" charset="0"/>
                              </a:rPr>
                            </m:ctrlPr>
                          </m:accPr>
                          <m:e>
                            <m:r>
                              <a:rPr lang="en-US" sz="1400" b="0" i="1" smtClean="0">
                                <a:solidFill>
                                  <a:schemeClr val="tx1"/>
                                </a:solidFill>
                                <a:latin typeface="Cambria Math" panose="02040503050406030204" pitchFamily="18" charset="0"/>
                              </a:rPr>
                              <m:t>𝑟</m:t>
                            </m:r>
                          </m:e>
                        </m:acc>
                        <m:r>
                          <a:rPr lang="en-US" sz="1400" b="0" i="1" smtClean="0">
                            <a:solidFill>
                              <a:schemeClr val="tx1"/>
                            </a:solidFill>
                            <a:latin typeface="Cambria Math" panose="02040503050406030204" pitchFamily="18" charset="0"/>
                          </a:rPr>
                          <m:t>)</m:t>
                        </m:r>
                      </m:oMath>
                    </m:oMathPara>
                  </a14:m>
                  <a:endParaRPr lang="en-US" sz="1600" dirty="0">
                    <a:solidFill>
                      <a:schemeClr val="tx1"/>
                    </a:solidFill>
                  </a:endParaRPr>
                </a:p>
              </p:txBody>
            </p:sp>
          </mc:Choice>
          <mc:Fallback xmlns="">
            <p:sp>
              <p:nvSpPr>
                <p:cNvPr id="26" name="Rectangle: Rounded Corners 25">
                  <a:extLst>
                    <a:ext uri="{FF2B5EF4-FFF2-40B4-BE49-F238E27FC236}">
                      <a16:creationId xmlns:a16="http://schemas.microsoft.com/office/drawing/2014/main" id="{50C38F42-1942-129C-F8E3-A713550096A0}"/>
                    </a:ext>
                  </a:extLst>
                </p:cNvPr>
                <p:cNvSpPr>
                  <a:spLocks noRot="1" noChangeAspect="1" noMove="1" noResize="1" noEditPoints="1" noAdjustHandles="1" noChangeArrowheads="1" noChangeShapeType="1" noTextEdit="1"/>
                </p:cNvSpPr>
                <p:nvPr/>
              </p:nvSpPr>
              <p:spPr>
                <a:xfrm>
                  <a:off x="7531925" y="4365546"/>
                  <a:ext cx="914400" cy="548640"/>
                </a:xfrm>
                <a:prstGeom prst="roundRect">
                  <a:avLst/>
                </a:prstGeom>
                <a:blipFill>
                  <a:blip r:embed="rId16"/>
                  <a:stretch>
                    <a:fillRect r="-16216"/>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E3A1037B-113A-97EA-89C0-C725940D4581}"/>
                    </a:ext>
                  </a:extLst>
                </p:cNvPr>
                <p:cNvSpPr/>
                <p:nvPr/>
              </p:nvSpPr>
              <p:spPr>
                <a:xfrm>
                  <a:off x="636377" y="1407019"/>
                  <a:ext cx="928562" cy="54864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1400" b="0" i="0" smtClean="0">
                            <a:solidFill>
                              <a:schemeClr val="tx1"/>
                            </a:solidFill>
                            <a:latin typeface="Cambria Math" panose="02040503050406030204" pitchFamily="18" charset="0"/>
                          </a:rPr>
                          <m:t>NICE</m:t>
                        </m:r>
                      </m:oMath>
                    </m:oMathPara>
                  </a14:m>
                  <a:endParaRPr lang="en-US" sz="1400" dirty="0">
                    <a:solidFill>
                      <a:schemeClr val="tx1"/>
                    </a:solidFill>
                  </a:endParaRPr>
                </a:p>
              </p:txBody>
            </p:sp>
          </mc:Choice>
          <mc:Fallback xmlns="">
            <p:sp>
              <p:nvSpPr>
                <p:cNvPr id="27" name="Rectangle: Rounded Corners 26">
                  <a:extLst>
                    <a:ext uri="{FF2B5EF4-FFF2-40B4-BE49-F238E27FC236}">
                      <a16:creationId xmlns:a16="http://schemas.microsoft.com/office/drawing/2014/main" id="{E3A1037B-113A-97EA-89C0-C725940D4581}"/>
                    </a:ext>
                  </a:extLst>
                </p:cNvPr>
                <p:cNvSpPr>
                  <a:spLocks noRot="1" noChangeAspect="1" noMove="1" noResize="1" noEditPoints="1" noAdjustHandles="1" noChangeArrowheads="1" noChangeShapeType="1" noTextEdit="1"/>
                </p:cNvSpPr>
                <p:nvPr/>
              </p:nvSpPr>
              <p:spPr>
                <a:xfrm>
                  <a:off x="636377" y="1407019"/>
                  <a:ext cx="928562" cy="548640"/>
                </a:xfrm>
                <a:prstGeom prst="roundRect">
                  <a:avLst/>
                </a:prstGeom>
                <a:blipFill>
                  <a:blip r:embed="rId1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5D8EC949-EBD1-8843-A64B-5AC1DB23FE60}"/>
                    </a:ext>
                  </a:extLst>
                </p:cNvPr>
                <p:cNvSpPr/>
                <p:nvPr/>
              </p:nvSpPr>
              <p:spPr>
                <a:xfrm>
                  <a:off x="7531925" y="3650261"/>
                  <a:ext cx="1116562"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𝜀</m:t>
                            </m:r>
                          </m:e>
                          <m:sub>
                            <m:r>
                              <m:rPr>
                                <m:sty m:val="p"/>
                              </m:rPr>
                              <a:rPr lang="en-US" sz="1400" b="0" i="0" smtClean="0">
                                <a:solidFill>
                                  <a:schemeClr val="tx1"/>
                                </a:solidFill>
                                <a:latin typeface="Cambria Math" panose="02040503050406030204" pitchFamily="18" charset="0"/>
                              </a:rPr>
                              <m:t>bolo</m:t>
                            </m:r>
                          </m:sub>
                        </m:sSub>
                        <m:r>
                          <a:rPr lang="en-US" sz="1400" b="0" i="1" smtClean="0">
                            <a:solidFill>
                              <a:schemeClr val="tx1"/>
                            </a:solidFill>
                            <a:latin typeface="Cambria Math" panose="02040503050406030204" pitchFamily="18" charset="0"/>
                          </a:rPr>
                          <m:t>(</m:t>
                        </m:r>
                        <m:acc>
                          <m:accPr>
                            <m:chr m:val="⃗"/>
                            <m:ctrlPr>
                              <a:rPr lang="en-US" sz="1400" b="0" i="1" smtClean="0">
                                <a:solidFill>
                                  <a:schemeClr val="tx1"/>
                                </a:solidFill>
                                <a:latin typeface="Cambria Math" panose="02040503050406030204" pitchFamily="18" charset="0"/>
                              </a:rPr>
                            </m:ctrlPr>
                          </m:accPr>
                          <m:e>
                            <m:r>
                              <a:rPr lang="en-US" sz="1400" b="0" i="1" smtClean="0">
                                <a:solidFill>
                                  <a:schemeClr val="tx1"/>
                                </a:solidFill>
                                <a:latin typeface="Cambria Math" panose="02040503050406030204" pitchFamily="18" charset="0"/>
                              </a:rPr>
                              <m:t>𝑟</m:t>
                            </m:r>
                          </m:e>
                        </m:acc>
                        <m:r>
                          <a:rPr lang="en-US" sz="1400" b="0" i="1" smtClean="0">
                            <a:solidFill>
                              <a:schemeClr val="tx1"/>
                            </a:solidFill>
                            <a:latin typeface="Cambria Math" panose="02040503050406030204" pitchFamily="18" charset="0"/>
                          </a:rPr>
                          <m:t>)</m:t>
                        </m:r>
                      </m:oMath>
                    </m:oMathPara>
                  </a14:m>
                  <a:endParaRPr lang="en-US" sz="1600" dirty="0">
                    <a:solidFill>
                      <a:schemeClr val="tx1"/>
                    </a:solidFill>
                  </a:endParaRPr>
                </a:p>
              </p:txBody>
            </p:sp>
          </mc:Choice>
          <mc:Fallback xmlns="">
            <p:sp>
              <p:nvSpPr>
                <p:cNvPr id="29" name="Rectangle: Rounded Corners 28">
                  <a:extLst>
                    <a:ext uri="{FF2B5EF4-FFF2-40B4-BE49-F238E27FC236}">
                      <a16:creationId xmlns:a16="http://schemas.microsoft.com/office/drawing/2014/main" id="{5D8EC949-EBD1-8843-A64B-5AC1DB23FE60}"/>
                    </a:ext>
                  </a:extLst>
                </p:cNvPr>
                <p:cNvSpPr>
                  <a:spLocks noRot="1" noChangeAspect="1" noMove="1" noResize="1" noEditPoints="1" noAdjustHandles="1" noChangeArrowheads="1" noChangeShapeType="1" noTextEdit="1"/>
                </p:cNvSpPr>
                <p:nvPr/>
              </p:nvSpPr>
              <p:spPr>
                <a:xfrm>
                  <a:off x="7531925" y="3650261"/>
                  <a:ext cx="1116562" cy="548640"/>
                </a:xfrm>
                <a:prstGeom prst="roundRect">
                  <a:avLst/>
                </a:prstGeom>
                <a:blipFill>
                  <a:blip r:embed="rId18"/>
                  <a:stretch>
                    <a:fillRect r="-9630"/>
                  </a:stretch>
                </a:blipFill>
                <a:ln/>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C539365C-360E-FA27-0E35-C66522BAF764}"/>
                </a:ext>
              </a:extLst>
            </p:cNvPr>
            <p:cNvCxnSpPr>
              <a:cxnSpLocks/>
              <a:stCxn id="27" idx="2"/>
              <a:endCxn id="21" idx="0"/>
            </p:cNvCxnSpPr>
            <p:nvPr/>
          </p:nvCxnSpPr>
          <p:spPr>
            <a:xfrm>
              <a:off x="1100658" y="1955659"/>
              <a:ext cx="0" cy="377776"/>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1AAE092-21AA-D0DA-FE85-1E2D10689B8A}"/>
                </a:ext>
              </a:extLst>
            </p:cNvPr>
            <p:cNvCxnSpPr>
              <a:cxnSpLocks/>
              <a:stCxn id="19" idx="2"/>
              <a:endCxn id="24" idx="0"/>
            </p:cNvCxnSpPr>
            <p:nvPr/>
          </p:nvCxnSpPr>
          <p:spPr>
            <a:xfrm>
              <a:off x="3055041" y="1955659"/>
              <a:ext cx="0" cy="1062828"/>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9823A7C-E4EE-912E-6303-AB1844A47812}"/>
                </a:ext>
              </a:extLst>
            </p:cNvPr>
            <p:cNvCxnSpPr>
              <a:cxnSpLocks/>
              <a:stCxn id="24" idx="2"/>
              <a:endCxn id="14" idx="0"/>
            </p:cNvCxnSpPr>
            <p:nvPr/>
          </p:nvCxnSpPr>
          <p:spPr>
            <a:xfrm>
              <a:off x="3055041" y="3567127"/>
              <a:ext cx="0" cy="1482351"/>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07D1D7E8-5ECF-375B-E692-65F5F0833CF7}"/>
                </a:ext>
              </a:extLst>
            </p:cNvPr>
            <p:cNvCxnSpPr>
              <a:cxnSpLocks/>
              <a:stCxn id="23" idx="2"/>
              <a:endCxn id="15" idx="0"/>
            </p:cNvCxnSpPr>
            <p:nvPr/>
          </p:nvCxnSpPr>
          <p:spPr>
            <a:xfrm flipH="1">
              <a:off x="4708551" y="3567126"/>
              <a:ext cx="1" cy="1482352"/>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0B06A3F-B645-018B-8314-3B80556A3AE5}"/>
                </a:ext>
              </a:extLst>
            </p:cNvPr>
            <p:cNvCxnSpPr>
              <a:cxnSpLocks/>
              <a:stCxn id="20" idx="2"/>
              <a:endCxn id="23" idx="0"/>
            </p:cNvCxnSpPr>
            <p:nvPr/>
          </p:nvCxnSpPr>
          <p:spPr>
            <a:xfrm>
              <a:off x="4708552" y="1955659"/>
              <a:ext cx="0" cy="1062827"/>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DA20491-E94A-6AB2-E94F-A22CEEA5A18C}"/>
                </a:ext>
              </a:extLst>
            </p:cNvPr>
            <p:cNvCxnSpPr>
              <a:cxnSpLocks/>
              <a:stCxn id="14" idx="2"/>
              <a:endCxn id="10" idx="0"/>
            </p:cNvCxnSpPr>
            <p:nvPr/>
          </p:nvCxnSpPr>
          <p:spPr>
            <a:xfrm>
              <a:off x="3055041" y="5552398"/>
              <a:ext cx="0" cy="394036"/>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FE905A1-14AF-295D-90FC-F2749FADBEF9}"/>
                </a:ext>
              </a:extLst>
            </p:cNvPr>
            <p:cNvCxnSpPr>
              <a:cxnSpLocks/>
              <a:stCxn id="15" idx="2"/>
              <a:endCxn id="11" idx="0"/>
            </p:cNvCxnSpPr>
            <p:nvPr/>
          </p:nvCxnSpPr>
          <p:spPr>
            <a:xfrm>
              <a:off x="4708551" y="5552398"/>
              <a:ext cx="1" cy="394036"/>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EDA433F-785B-692E-082A-5190B6710136}"/>
                </a:ext>
              </a:extLst>
            </p:cNvPr>
            <p:cNvCxnSpPr>
              <a:cxnSpLocks/>
              <a:stCxn id="23" idx="3"/>
              <a:endCxn id="25" idx="1"/>
            </p:cNvCxnSpPr>
            <p:nvPr/>
          </p:nvCxnSpPr>
          <p:spPr>
            <a:xfrm>
              <a:off x="5165752" y="3292806"/>
              <a:ext cx="347966" cy="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A71BC6F-FAD1-18E9-33A2-F30D7470ADC0}"/>
                </a:ext>
              </a:extLst>
            </p:cNvPr>
            <p:cNvCxnSpPr>
              <a:cxnSpLocks/>
              <a:stCxn id="29" idx="3"/>
              <a:endCxn id="17" idx="1"/>
            </p:cNvCxnSpPr>
            <p:nvPr/>
          </p:nvCxnSpPr>
          <p:spPr>
            <a:xfrm>
              <a:off x="8648487" y="3924581"/>
              <a:ext cx="400846" cy="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195CE0D3-76D0-4B95-190F-59A7C5A3DA5B}"/>
                </a:ext>
              </a:extLst>
            </p:cNvPr>
            <p:cNvCxnSpPr>
              <a:cxnSpLocks/>
              <a:stCxn id="17" idx="3"/>
              <a:endCxn id="13" idx="1"/>
            </p:cNvCxnSpPr>
            <p:nvPr/>
          </p:nvCxnSpPr>
          <p:spPr>
            <a:xfrm>
              <a:off x="9963733" y="3924581"/>
              <a:ext cx="308609" cy="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87DA1742-DCF7-8392-644C-75A999F483FE}"/>
                </a:ext>
              </a:extLst>
            </p:cNvPr>
            <p:cNvCxnSpPr>
              <a:cxnSpLocks/>
              <a:stCxn id="16" idx="3"/>
              <a:endCxn id="12" idx="1"/>
            </p:cNvCxnSpPr>
            <p:nvPr/>
          </p:nvCxnSpPr>
          <p:spPr>
            <a:xfrm>
              <a:off x="9963733" y="4639866"/>
              <a:ext cx="308609" cy="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62CB43C0-62EB-9EA4-3295-D720BEBB6266}"/>
                </a:ext>
              </a:extLst>
            </p:cNvPr>
            <p:cNvCxnSpPr>
              <a:cxnSpLocks/>
              <a:stCxn id="26" idx="3"/>
              <a:endCxn id="16" idx="1"/>
            </p:cNvCxnSpPr>
            <p:nvPr/>
          </p:nvCxnSpPr>
          <p:spPr>
            <a:xfrm>
              <a:off x="8446325" y="4639866"/>
              <a:ext cx="603008" cy="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02C2FB5E-59AF-0BD8-4E7F-68A7E419FE50}"/>
                </a:ext>
              </a:extLst>
            </p:cNvPr>
            <p:cNvCxnSpPr>
              <a:cxnSpLocks/>
              <a:stCxn id="22" idx="2"/>
              <a:endCxn id="20" idx="0"/>
            </p:cNvCxnSpPr>
            <p:nvPr/>
          </p:nvCxnSpPr>
          <p:spPr>
            <a:xfrm>
              <a:off x="4708551" y="851084"/>
              <a:ext cx="1" cy="555935"/>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B148A6BF-C691-A0DC-6B94-0B7FAE63E8C3}"/>
                </a:ext>
              </a:extLst>
            </p:cNvPr>
            <p:cNvCxnSpPr>
              <a:cxnSpLocks/>
              <a:stCxn id="22" idx="2"/>
              <a:endCxn id="18" idx="0"/>
            </p:cNvCxnSpPr>
            <p:nvPr/>
          </p:nvCxnSpPr>
          <p:spPr>
            <a:xfrm>
              <a:off x="4708551" y="851084"/>
              <a:ext cx="2354417" cy="555935"/>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BE5BD946-B570-2E35-98AB-C722B2FB1051}"/>
                </a:ext>
              </a:extLst>
            </p:cNvPr>
            <p:cNvCxnSpPr>
              <a:cxnSpLocks/>
              <a:stCxn id="22" idx="2"/>
              <a:endCxn id="19" idx="0"/>
            </p:cNvCxnSpPr>
            <p:nvPr/>
          </p:nvCxnSpPr>
          <p:spPr>
            <a:xfrm flipH="1">
              <a:off x="3055041" y="851084"/>
              <a:ext cx="1653510" cy="555935"/>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sp>
          <p:nvSpPr>
            <p:cNvPr id="45" name="Rectangle: Rounded Corners 127">
              <a:extLst>
                <a:ext uri="{FF2B5EF4-FFF2-40B4-BE49-F238E27FC236}">
                  <a16:creationId xmlns:a16="http://schemas.microsoft.com/office/drawing/2014/main" id="{12525A1F-0224-FC9A-057A-0F2B0C2E3C4B}"/>
                </a:ext>
              </a:extLst>
            </p:cNvPr>
            <p:cNvSpPr/>
            <p:nvPr/>
          </p:nvSpPr>
          <p:spPr>
            <a:xfrm>
              <a:off x="1738380" y="2617852"/>
              <a:ext cx="2970151" cy="400634"/>
            </a:xfrm>
            <a:custGeom>
              <a:avLst/>
              <a:gdLst>
                <a:gd name="connsiteX0" fmla="*/ 0 w 1173480"/>
                <a:gd name="connsiteY0" fmla="*/ 43183 h 548640"/>
                <a:gd name="connsiteX1" fmla="*/ 43183 w 1173480"/>
                <a:gd name="connsiteY1" fmla="*/ 0 h 548640"/>
                <a:gd name="connsiteX2" fmla="*/ 1130297 w 1173480"/>
                <a:gd name="connsiteY2" fmla="*/ 0 h 548640"/>
                <a:gd name="connsiteX3" fmla="*/ 1173480 w 1173480"/>
                <a:gd name="connsiteY3" fmla="*/ 43183 h 548640"/>
                <a:gd name="connsiteX4" fmla="*/ 1173480 w 1173480"/>
                <a:gd name="connsiteY4" fmla="*/ 505457 h 548640"/>
                <a:gd name="connsiteX5" fmla="*/ 1130297 w 1173480"/>
                <a:gd name="connsiteY5" fmla="*/ 548640 h 548640"/>
                <a:gd name="connsiteX6" fmla="*/ 43183 w 1173480"/>
                <a:gd name="connsiteY6" fmla="*/ 548640 h 548640"/>
                <a:gd name="connsiteX7" fmla="*/ 0 w 1173480"/>
                <a:gd name="connsiteY7" fmla="*/ 505457 h 548640"/>
                <a:gd name="connsiteX8" fmla="*/ 0 w 1173480"/>
                <a:gd name="connsiteY8" fmla="*/ 43183 h 548640"/>
                <a:gd name="connsiteX0" fmla="*/ 43183 w 1173480"/>
                <a:gd name="connsiteY0" fmla="*/ 548640 h 640080"/>
                <a:gd name="connsiteX1" fmla="*/ 0 w 1173480"/>
                <a:gd name="connsiteY1" fmla="*/ 505457 h 640080"/>
                <a:gd name="connsiteX2" fmla="*/ 0 w 1173480"/>
                <a:gd name="connsiteY2" fmla="*/ 43183 h 640080"/>
                <a:gd name="connsiteX3" fmla="*/ 43183 w 1173480"/>
                <a:gd name="connsiteY3" fmla="*/ 0 h 640080"/>
                <a:gd name="connsiteX4" fmla="*/ 1130297 w 1173480"/>
                <a:gd name="connsiteY4" fmla="*/ 0 h 640080"/>
                <a:gd name="connsiteX5" fmla="*/ 1173480 w 1173480"/>
                <a:gd name="connsiteY5" fmla="*/ 43183 h 640080"/>
                <a:gd name="connsiteX6" fmla="*/ 1173480 w 1173480"/>
                <a:gd name="connsiteY6" fmla="*/ 505457 h 640080"/>
                <a:gd name="connsiteX7" fmla="*/ 1130297 w 1173480"/>
                <a:gd name="connsiteY7" fmla="*/ 548640 h 640080"/>
                <a:gd name="connsiteX8" fmla="*/ 134623 w 1173480"/>
                <a:gd name="connsiteY8" fmla="*/ 640080 h 640080"/>
                <a:gd name="connsiteX0" fmla="*/ 43183 w 1173480"/>
                <a:gd name="connsiteY0" fmla="*/ 548640 h 548640"/>
                <a:gd name="connsiteX1" fmla="*/ 0 w 1173480"/>
                <a:gd name="connsiteY1" fmla="*/ 505457 h 548640"/>
                <a:gd name="connsiteX2" fmla="*/ 0 w 1173480"/>
                <a:gd name="connsiteY2" fmla="*/ 43183 h 548640"/>
                <a:gd name="connsiteX3" fmla="*/ 43183 w 1173480"/>
                <a:gd name="connsiteY3" fmla="*/ 0 h 548640"/>
                <a:gd name="connsiteX4" fmla="*/ 1130297 w 1173480"/>
                <a:gd name="connsiteY4" fmla="*/ 0 h 548640"/>
                <a:gd name="connsiteX5" fmla="*/ 1173480 w 1173480"/>
                <a:gd name="connsiteY5" fmla="*/ 43183 h 548640"/>
                <a:gd name="connsiteX6" fmla="*/ 1173480 w 1173480"/>
                <a:gd name="connsiteY6" fmla="*/ 505457 h 548640"/>
                <a:gd name="connsiteX7" fmla="*/ 1130297 w 1173480"/>
                <a:gd name="connsiteY7" fmla="*/ 548640 h 548640"/>
                <a:gd name="connsiteX0" fmla="*/ 43183 w 1173480"/>
                <a:gd name="connsiteY0" fmla="*/ 548640 h 548640"/>
                <a:gd name="connsiteX1" fmla="*/ 0 w 1173480"/>
                <a:gd name="connsiteY1" fmla="*/ 505457 h 548640"/>
                <a:gd name="connsiteX2" fmla="*/ 0 w 1173480"/>
                <a:gd name="connsiteY2" fmla="*/ 43183 h 548640"/>
                <a:gd name="connsiteX3" fmla="*/ 43183 w 1173480"/>
                <a:gd name="connsiteY3" fmla="*/ 0 h 548640"/>
                <a:gd name="connsiteX4" fmla="*/ 1130297 w 1173480"/>
                <a:gd name="connsiteY4" fmla="*/ 0 h 548640"/>
                <a:gd name="connsiteX5" fmla="*/ 1173480 w 1173480"/>
                <a:gd name="connsiteY5" fmla="*/ 43183 h 548640"/>
                <a:gd name="connsiteX6" fmla="*/ 1173480 w 1173480"/>
                <a:gd name="connsiteY6" fmla="*/ 505457 h 548640"/>
                <a:gd name="connsiteX0" fmla="*/ 0 w 1173480"/>
                <a:gd name="connsiteY0" fmla="*/ 505457 h 505457"/>
                <a:gd name="connsiteX1" fmla="*/ 0 w 1173480"/>
                <a:gd name="connsiteY1" fmla="*/ 43183 h 505457"/>
                <a:gd name="connsiteX2" fmla="*/ 43183 w 1173480"/>
                <a:gd name="connsiteY2" fmla="*/ 0 h 505457"/>
                <a:gd name="connsiteX3" fmla="*/ 1130297 w 1173480"/>
                <a:gd name="connsiteY3" fmla="*/ 0 h 505457"/>
                <a:gd name="connsiteX4" fmla="*/ 1173480 w 1173480"/>
                <a:gd name="connsiteY4" fmla="*/ 43183 h 505457"/>
                <a:gd name="connsiteX5" fmla="*/ 1173480 w 1173480"/>
                <a:gd name="connsiteY5" fmla="*/ 505457 h 505457"/>
                <a:gd name="connsiteX0" fmla="*/ 0 w 1173480"/>
                <a:gd name="connsiteY0" fmla="*/ 505457 h 505457"/>
                <a:gd name="connsiteX1" fmla="*/ 43183 w 1173480"/>
                <a:gd name="connsiteY1" fmla="*/ 0 h 505457"/>
                <a:gd name="connsiteX2" fmla="*/ 1130297 w 1173480"/>
                <a:gd name="connsiteY2" fmla="*/ 0 h 505457"/>
                <a:gd name="connsiteX3" fmla="*/ 1173480 w 1173480"/>
                <a:gd name="connsiteY3" fmla="*/ 43183 h 505457"/>
                <a:gd name="connsiteX4" fmla="*/ 1173480 w 1173480"/>
                <a:gd name="connsiteY4" fmla="*/ 505457 h 505457"/>
                <a:gd name="connsiteX0" fmla="*/ 0 w 1130297"/>
                <a:gd name="connsiteY0" fmla="*/ 0 h 505457"/>
                <a:gd name="connsiteX1" fmla="*/ 1087114 w 1130297"/>
                <a:gd name="connsiteY1" fmla="*/ 0 h 505457"/>
                <a:gd name="connsiteX2" fmla="*/ 1130297 w 1130297"/>
                <a:gd name="connsiteY2" fmla="*/ 43183 h 505457"/>
                <a:gd name="connsiteX3" fmla="*/ 1130297 w 1130297"/>
                <a:gd name="connsiteY3" fmla="*/ 505457 h 505457"/>
              </a:gdLst>
              <a:ahLst/>
              <a:cxnLst>
                <a:cxn ang="0">
                  <a:pos x="connsiteX0" y="connsiteY0"/>
                </a:cxn>
                <a:cxn ang="0">
                  <a:pos x="connsiteX1" y="connsiteY1"/>
                </a:cxn>
                <a:cxn ang="0">
                  <a:pos x="connsiteX2" y="connsiteY2"/>
                </a:cxn>
                <a:cxn ang="0">
                  <a:pos x="connsiteX3" y="connsiteY3"/>
                </a:cxn>
              </a:cxnLst>
              <a:rect l="l" t="t" r="r" b="b"/>
              <a:pathLst>
                <a:path w="1130297" h="505457">
                  <a:moveTo>
                    <a:pt x="0" y="0"/>
                  </a:moveTo>
                  <a:lnTo>
                    <a:pt x="1087114" y="0"/>
                  </a:lnTo>
                  <a:cubicBezTo>
                    <a:pt x="1110963" y="0"/>
                    <a:pt x="1130297" y="19334"/>
                    <a:pt x="1130297" y="43183"/>
                  </a:cubicBezTo>
                  <a:lnTo>
                    <a:pt x="1130297" y="505457"/>
                  </a:lnTo>
                </a:path>
              </a:pathLst>
            </a:custGeom>
            <a:noFill/>
            <a:ln>
              <a:solidFill>
                <a:schemeClr val="tx1"/>
              </a:solidFill>
              <a:tailEnd type="stealth"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127">
              <a:extLst>
                <a:ext uri="{FF2B5EF4-FFF2-40B4-BE49-F238E27FC236}">
                  <a16:creationId xmlns:a16="http://schemas.microsoft.com/office/drawing/2014/main" id="{529A2BC7-7466-E14C-DE2B-10E807748E21}"/>
                </a:ext>
              </a:extLst>
            </p:cNvPr>
            <p:cNvSpPr/>
            <p:nvPr/>
          </p:nvSpPr>
          <p:spPr>
            <a:xfrm>
              <a:off x="1738395" y="2617851"/>
              <a:ext cx="1316631" cy="400635"/>
            </a:xfrm>
            <a:custGeom>
              <a:avLst/>
              <a:gdLst>
                <a:gd name="connsiteX0" fmla="*/ 0 w 1173480"/>
                <a:gd name="connsiteY0" fmla="*/ 43183 h 548640"/>
                <a:gd name="connsiteX1" fmla="*/ 43183 w 1173480"/>
                <a:gd name="connsiteY1" fmla="*/ 0 h 548640"/>
                <a:gd name="connsiteX2" fmla="*/ 1130297 w 1173480"/>
                <a:gd name="connsiteY2" fmla="*/ 0 h 548640"/>
                <a:gd name="connsiteX3" fmla="*/ 1173480 w 1173480"/>
                <a:gd name="connsiteY3" fmla="*/ 43183 h 548640"/>
                <a:gd name="connsiteX4" fmla="*/ 1173480 w 1173480"/>
                <a:gd name="connsiteY4" fmla="*/ 505457 h 548640"/>
                <a:gd name="connsiteX5" fmla="*/ 1130297 w 1173480"/>
                <a:gd name="connsiteY5" fmla="*/ 548640 h 548640"/>
                <a:gd name="connsiteX6" fmla="*/ 43183 w 1173480"/>
                <a:gd name="connsiteY6" fmla="*/ 548640 h 548640"/>
                <a:gd name="connsiteX7" fmla="*/ 0 w 1173480"/>
                <a:gd name="connsiteY7" fmla="*/ 505457 h 548640"/>
                <a:gd name="connsiteX8" fmla="*/ 0 w 1173480"/>
                <a:gd name="connsiteY8" fmla="*/ 43183 h 548640"/>
                <a:gd name="connsiteX0" fmla="*/ 43183 w 1173480"/>
                <a:gd name="connsiteY0" fmla="*/ 548640 h 640080"/>
                <a:gd name="connsiteX1" fmla="*/ 0 w 1173480"/>
                <a:gd name="connsiteY1" fmla="*/ 505457 h 640080"/>
                <a:gd name="connsiteX2" fmla="*/ 0 w 1173480"/>
                <a:gd name="connsiteY2" fmla="*/ 43183 h 640080"/>
                <a:gd name="connsiteX3" fmla="*/ 43183 w 1173480"/>
                <a:gd name="connsiteY3" fmla="*/ 0 h 640080"/>
                <a:gd name="connsiteX4" fmla="*/ 1130297 w 1173480"/>
                <a:gd name="connsiteY4" fmla="*/ 0 h 640080"/>
                <a:gd name="connsiteX5" fmla="*/ 1173480 w 1173480"/>
                <a:gd name="connsiteY5" fmla="*/ 43183 h 640080"/>
                <a:gd name="connsiteX6" fmla="*/ 1173480 w 1173480"/>
                <a:gd name="connsiteY6" fmla="*/ 505457 h 640080"/>
                <a:gd name="connsiteX7" fmla="*/ 1130297 w 1173480"/>
                <a:gd name="connsiteY7" fmla="*/ 548640 h 640080"/>
                <a:gd name="connsiteX8" fmla="*/ 134623 w 1173480"/>
                <a:gd name="connsiteY8" fmla="*/ 640080 h 640080"/>
                <a:gd name="connsiteX0" fmla="*/ 43183 w 1173480"/>
                <a:gd name="connsiteY0" fmla="*/ 548640 h 548640"/>
                <a:gd name="connsiteX1" fmla="*/ 0 w 1173480"/>
                <a:gd name="connsiteY1" fmla="*/ 505457 h 548640"/>
                <a:gd name="connsiteX2" fmla="*/ 0 w 1173480"/>
                <a:gd name="connsiteY2" fmla="*/ 43183 h 548640"/>
                <a:gd name="connsiteX3" fmla="*/ 43183 w 1173480"/>
                <a:gd name="connsiteY3" fmla="*/ 0 h 548640"/>
                <a:gd name="connsiteX4" fmla="*/ 1130297 w 1173480"/>
                <a:gd name="connsiteY4" fmla="*/ 0 h 548640"/>
                <a:gd name="connsiteX5" fmla="*/ 1173480 w 1173480"/>
                <a:gd name="connsiteY5" fmla="*/ 43183 h 548640"/>
                <a:gd name="connsiteX6" fmla="*/ 1173480 w 1173480"/>
                <a:gd name="connsiteY6" fmla="*/ 505457 h 548640"/>
                <a:gd name="connsiteX7" fmla="*/ 1130297 w 1173480"/>
                <a:gd name="connsiteY7" fmla="*/ 548640 h 548640"/>
                <a:gd name="connsiteX0" fmla="*/ 43183 w 1173480"/>
                <a:gd name="connsiteY0" fmla="*/ 548640 h 548640"/>
                <a:gd name="connsiteX1" fmla="*/ 0 w 1173480"/>
                <a:gd name="connsiteY1" fmla="*/ 505457 h 548640"/>
                <a:gd name="connsiteX2" fmla="*/ 0 w 1173480"/>
                <a:gd name="connsiteY2" fmla="*/ 43183 h 548640"/>
                <a:gd name="connsiteX3" fmla="*/ 43183 w 1173480"/>
                <a:gd name="connsiteY3" fmla="*/ 0 h 548640"/>
                <a:gd name="connsiteX4" fmla="*/ 1130297 w 1173480"/>
                <a:gd name="connsiteY4" fmla="*/ 0 h 548640"/>
                <a:gd name="connsiteX5" fmla="*/ 1173480 w 1173480"/>
                <a:gd name="connsiteY5" fmla="*/ 43183 h 548640"/>
                <a:gd name="connsiteX6" fmla="*/ 1173480 w 1173480"/>
                <a:gd name="connsiteY6" fmla="*/ 505457 h 548640"/>
                <a:gd name="connsiteX0" fmla="*/ 0 w 1173480"/>
                <a:gd name="connsiteY0" fmla="*/ 505457 h 505457"/>
                <a:gd name="connsiteX1" fmla="*/ 0 w 1173480"/>
                <a:gd name="connsiteY1" fmla="*/ 43183 h 505457"/>
                <a:gd name="connsiteX2" fmla="*/ 43183 w 1173480"/>
                <a:gd name="connsiteY2" fmla="*/ 0 h 505457"/>
                <a:gd name="connsiteX3" fmla="*/ 1130297 w 1173480"/>
                <a:gd name="connsiteY3" fmla="*/ 0 h 505457"/>
                <a:gd name="connsiteX4" fmla="*/ 1173480 w 1173480"/>
                <a:gd name="connsiteY4" fmla="*/ 43183 h 505457"/>
                <a:gd name="connsiteX5" fmla="*/ 1173480 w 1173480"/>
                <a:gd name="connsiteY5" fmla="*/ 505457 h 505457"/>
                <a:gd name="connsiteX0" fmla="*/ 0 w 1173480"/>
                <a:gd name="connsiteY0" fmla="*/ 505457 h 505457"/>
                <a:gd name="connsiteX1" fmla="*/ 43183 w 1173480"/>
                <a:gd name="connsiteY1" fmla="*/ 0 h 505457"/>
                <a:gd name="connsiteX2" fmla="*/ 1130297 w 1173480"/>
                <a:gd name="connsiteY2" fmla="*/ 0 h 505457"/>
                <a:gd name="connsiteX3" fmla="*/ 1173480 w 1173480"/>
                <a:gd name="connsiteY3" fmla="*/ 43183 h 505457"/>
                <a:gd name="connsiteX4" fmla="*/ 1173480 w 1173480"/>
                <a:gd name="connsiteY4" fmla="*/ 505457 h 505457"/>
                <a:gd name="connsiteX0" fmla="*/ 0 w 1130297"/>
                <a:gd name="connsiteY0" fmla="*/ 0 h 505457"/>
                <a:gd name="connsiteX1" fmla="*/ 1087114 w 1130297"/>
                <a:gd name="connsiteY1" fmla="*/ 0 h 505457"/>
                <a:gd name="connsiteX2" fmla="*/ 1130297 w 1130297"/>
                <a:gd name="connsiteY2" fmla="*/ 43183 h 505457"/>
                <a:gd name="connsiteX3" fmla="*/ 1130297 w 1130297"/>
                <a:gd name="connsiteY3" fmla="*/ 505457 h 505457"/>
              </a:gdLst>
              <a:ahLst/>
              <a:cxnLst>
                <a:cxn ang="0">
                  <a:pos x="connsiteX0" y="connsiteY0"/>
                </a:cxn>
                <a:cxn ang="0">
                  <a:pos x="connsiteX1" y="connsiteY1"/>
                </a:cxn>
                <a:cxn ang="0">
                  <a:pos x="connsiteX2" y="connsiteY2"/>
                </a:cxn>
                <a:cxn ang="0">
                  <a:pos x="connsiteX3" y="connsiteY3"/>
                </a:cxn>
              </a:cxnLst>
              <a:rect l="l" t="t" r="r" b="b"/>
              <a:pathLst>
                <a:path w="1130297" h="505457">
                  <a:moveTo>
                    <a:pt x="0" y="0"/>
                  </a:moveTo>
                  <a:lnTo>
                    <a:pt x="1087114" y="0"/>
                  </a:lnTo>
                  <a:cubicBezTo>
                    <a:pt x="1110963" y="0"/>
                    <a:pt x="1130297" y="19334"/>
                    <a:pt x="1130297" y="43183"/>
                  </a:cubicBezTo>
                  <a:lnTo>
                    <a:pt x="1130297" y="505457"/>
                  </a:lnTo>
                </a:path>
              </a:pathLst>
            </a:custGeom>
            <a:noFill/>
            <a:ln>
              <a:solidFill>
                <a:schemeClr val="tx1"/>
              </a:solidFill>
              <a:tailEnd type="stealth"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131">
              <a:extLst>
                <a:ext uri="{FF2B5EF4-FFF2-40B4-BE49-F238E27FC236}">
                  <a16:creationId xmlns:a16="http://schemas.microsoft.com/office/drawing/2014/main" id="{BC54E86D-A1BB-A3A4-FB4E-D2A049A70DE0}"/>
                </a:ext>
              </a:extLst>
            </p:cNvPr>
            <p:cNvSpPr/>
            <p:nvPr/>
          </p:nvSpPr>
          <p:spPr>
            <a:xfrm>
              <a:off x="6004877" y="3567126"/>
              <a:ext cx="1527048" cy="357455"/>
            </a:xfrm>
            <a:custGeom>
              <a:avLst/>
              <a:gdLst>
                <a:gd name="connsiteX0" fmla="*/ 0 w 2076762"/>
                <a:gd name="connsiteY0" fmla="*/ 110216 h 821280"/>
                <a:gd name="connsiteX1" fmla="*/ 110216 w 2076762"/>
                <a:gd name="connsiteY1" fmla="*/ 0 h 821280"/>
                <a:gd name="connsiteX2" fmla="*/ 1966546 w 2076762"/>
                <a:gd name="connsiteY2" fmla="*/ 0 h 821280"/>
                <a:gd name="connsiteX3" fmla="*/ 2076762 w 2076762"/>
                <a:gd name="connsiteY3" fmla="*/ 110216 h 821280"/>
                <a:gd name="connsiteX4" fmla="*/ 2076762 w 2076762"/>
                <a:gd name="connsiteY4" fmla="*/ 711064 h 821280"/>
                <a:gd name="connsiteX5" fmla="*/ 1966546 w 2076762"/>
                <a:gd name="connsiteY5" fmla="*/ 821280 h 821280"/>
                <a:gd name="connsiteX6" fmla="*/ 110216 w 2076762"/>
                <a:gd name="connsiteY6" fmla="*/ 821280 h 821280"/>
                <a:gd name="connsiteX7" fmla="*/ 0 w 2076762"/>
                <a:gd name="connsiteY7" fmla="*/ 711064 h 821280"/>
                <a:gd name="connsiteX8" fmla="*/ 0 w 2076762"/>
                <a:gd name="connsiteY8" fmla="*/ 110216 h 821280"/>
                <a:gd name="connsiteX0" fmla="*/ 2076762 w 2168202"/>
                <a:gd name="connsiteY0" fmla="*/ 110216 h 821280"/>
                <a:gd name="connsiteX1" fmla="*/ 2076762 w 2168202"/>
                <a:gd name="connsiteY1" fmla="*/ 711064 h 821280"/>
                <a:gd name="connsiteX2" fmla="*/ 1966546 w 2168202"/>
                <a:gd name="connsiteY2" fmla="*/ 821280 h 821280"/>
                <a:gd name="connsiteX3" fmla="*/ 110216 w 2168202"/>
                <a:gd name="connsiteY3" fmla="*/ 821280 h 821280"/>
                <a:gd name="connsiteX4" fmla="*/ 0 w 2168202"/>
                <a:gd name="connsiteY4" fmla="*/ 711064 h 821280"/>
                <a:gd name="connsiteX5" fmla="*/ 0 w 2168202"/>
                <a:gd name="connsiteY5" fmla="*/ 110216 h 821280"/>
                <a:gd name="connsiteX6" fmla="*/ 110216 w 2168202"/>
                <a:gd name="connsiteY6" fmla="*/ 0 h 821280"/>
                <a:gd name="connsiteX7" fmla="*/ 1966546 w 2168202"/>
                <a:gd name="connsiteY7" fmla="*/ 0 h 821280"/>
                <a:gd name="connsiteX8" fmla="*/ 2168202 w 2168202"/>
                <a:gd name="connsiteY8" fmla="*/ 201656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7" fmla="*/ 1966546 w 2076762"/>
                <a:gd name="connsiteY7" fmla="*/ 0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0" fmla="*/ 2076762 w 2076762"/>
                <a:gd name="connsiteY0" fmla="*/ 711064 h 821280"/>
                <a:gd name="connsiteX1" fmla="*/ 1966546 w 2076762"/>
                <a:gd name="connsiteY1" fmla="*/ 821280 h 821280"/>
                <a:gd name="connsiteX2" fmla="*/ 110216 w 2076762"/>
                <a:gd name="connsiteY2" fmla="*/ 821280 h 821280"/>
                <a:gd name="connsiteX3" fmla="*/ 0 w 2076762"/>
                <a:gd name="connsiteY3" fmla="*/ 711064 h 821280"/>
                <a:gd name="connsiteX4" fmla="*/ 0 w 2076762"/>
                <a:gd name="connsiteY4" fmla="*/ 110216 h 821280"/>
                <a:gd name="connsiteX5" fmla="*/ 110216 w 2076762"/>
                <a:gd name="connsiteY5" fmla="*/ 0 h 821280"/>
                <a:gd name="connsiteX0" fmla="*/ 1966546 w 1966546"/>
                <a:gd name="connsiteY0" fmla="*/ 821280 h 821280"/>
                <a:gd name="connsiteX1" fmla="*/ 110216 w 1966546"/>
                <a:gd name="connsiteY1" fmla="*/ 821280 h 821280"/>
                <a:gd name="connsiteX2" fmla="*/ 0 w 1966546"/>
                <a:gd name="connsiteY2" fmla="*/ 711064 h 821280"/>
                <a:gd name="connsiteX3" fmla="*/ 0 w 1966546"/>
                <a:gd name="connsiteY3" fmla="*/ 110216 h 821280"/>
                <a:gd name="connsiteX4" fmla="*/ 110216 w 1966546"/>
                <a:gd name="connsiteY4" fmla="*/ 0 h 821280"/>
                <a:gd name="connsiteX0" fmla="*/ 1966546 w 1966546"/>
                <a:gd name="connsiteY0" fmla="*/ 711064 h 711064"/>
                <a:gd name="connsiteX1" fmla="*/ 110216 w 1966546"/>
                <a:gd name="connsiteY1" fmla="*/ 711064 h 711064"/>
                <a:gd name="connsiteX2" fmla="*/ 0 w 1966546"/>
                <a:gd name="connsiteY2" fmla="*/ 600848 h 711064"/>
                <a:gd name="connsiteX3" fmla="*/ 0 w 1966546"/>
                <a:gd name="connsiteY3" fmla="*/ 0 h 711064"/>
              </a:gdLst>
              <a:ahLst/>
              <a:cxnLst>
                <a:cxn ang="0">
                  <a:pos x="connsiteX0" y="connsiteY0"/>
                </a:cxn>
                <a:cxn ang="0">
                  <a:pos x="connsiteX1" y="connsiteY1"/>
                </a:cxn>
                <a:cxn ang="0">
                  <a:pos x="connsiteX2" y="connsiteY2"/>
                </a:cxn>
                <a:cxn ang="0">
                  <a:pos x="connsiteX3" y="connsiteY3"/>
                </a:cxn>
              </a:cxnLst>
              <a:rect l="l" t="t" r="r" b="b"/>
              <a:pathLst>
                <a:path w="1966546" h="711064">
                  <a:moveTo>
                    <a:pt x="1966546" y="711064"/>
                  </a:moveTo>
                  <a:lnTo>
                    <a:pt x="110216" y="711064"/>
                  </a:lnTo>
                  <a:cubicBezTo>
                    <a:pt x="49345" y="711064"/>
                    <a:pt x="0" y="661719"/>
                    <a:pt x="0" y="600848"/>
                  </a:cubicBezTo>
                  <a:lnTo>
                    <a:pt x="0" y="0"/>
                  </a:lnTo>
                </a:path>
              </a:pathLst>
            </a:custGeom>
            <a:noFill/>
            <a:ln>
              <a:solidFill>
                <a:schemeClr val="tx1"/>
              </a:solidFill>
              <a:headEnd type="stealth" w="sm" len="med"/>
              <a:tailEnd type="none"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131">
              <a:extLst>
                <a:ext uri="{FF2B5EF4-FFF2-40B4-BE49-F238E27FC236}">
                  <a16:creationId xmlns:a16="http://schemas.microsoft.com/office/drawing/2014/main" id="{D1AE7AE4-271D-3D1A-0741-335D7C13B50C}"/>
                </a:ext>
              </a:extLst>
            </p:cNvPr>
            <p:cNvSpPr/>
            <p:nvPr/>
          </p:nvSpPr>
          <p:spPr>
            <a:xfrm>
              <a:off x="7062946" y="1954488"/>
              <a:ext cx="468954" cy="2684208"/>
            </a:xfrm>
            <a:custGeom>
              <a:avLst/>
              <a:gdLst>
                <a:gd name="connsiteX0" fmla="*/ 0 w 2076762"/>
                <a:gd name="connsiteY0" fmla="*/ 110216 h 821280"/>
                <a:gd name="connsiteX1" fmla="*/ 110216 w 2076762"/>
                <a:gd name="connsiteY1" fmla="*/ 0 h 821280"/>
                <a:gd name="connsiteX2" fmla="*/ 1966546 w 2076762"/>
                <a:gd name="connsiteY2" fmla="*/ 0 h 821280"/>
                <a:gd name="connsiteX3" fmla="*/ 2076762 w 2076762"/>
                <a:gd name="connsiteY3" fmla="*/ 110216 h 821280"/>
                <a:gd name="connsiteX4" fmla="*/ 2076762 w 2076762"/>
                <a:gd name="connsiteY4" fmla="*/ 711064 h 821280"/>
                <a:gd name="connsiteX5" fmla="*/ 1966546 w 2076762"/>
                <a:gd name="connsiteY5" fmla="*/ 821280 h 821280"/>
                <a:gd name="connsiteX6" fmla="*/ 110216 w 2076762"/>
                <a:gd name="connsiteY6" fmla="*/ 821280 h 821280"/>
                <a:gd name="connsiteX7" fmla="*/ 0 w 2076762"/>
                <a:gd name="connsiteY7" fmla="*/ 711064 h 821280"/>
                <a:gd name="connsiteX8" fmla="*/ 0 w 2076762"/>
                <a:gd name="connsiteY8" fmla="*/ 110216 h 821280"/>
                <a:gd name="connsiteX0" fmla="*/ 2076762 w 2168202"/>
                <a:gd name="connsiteY0" fmla="*/ 110216 h 821280"/>
                <a:gd name="connsiteX1" fmla="*/ 2076762 w 2168202"/>
                <a:gd name="connsiteY1" fmla="*/ 711064 h 821280"/>
                <a:gd name="connsiteX2" fmla="*/ 1966546 w 2168202"/>
                <a:gd name="connsiteY2" fmla="*/ 821280 h 821280"/>
                <a:gd name="connsiteX3" fmla="*/ 110216 w 2168202"/>
                <a:gd name="connsiteY3" fmla="*/ 821280 h 821280"/>
                <a:gd name="connsiteX4" fmla="*/ 0 w 2168202"/>
                <a:gd name="connsiteY4" fmla="*/ 711064 h 821280"/>
                <a:gd name="connsiteX5" fmla="*/ 0 w 2168202"/>
                <a:gd name="connsiteY5" fmla="*/ 110216 h 821280"/>
                <a:gd name="connsiteX6" fmla="*/ 110216 w 2168202"/>
                <a:gd name="connsiteY6" fmla="*/ 0 h 821280"/>
                <a:gd name="connsiteX7" fmla="*/ 1966546 w 2168202"/>
                <a:gd name="connsiteY7" fmla="*/ 0 h 821280"/>
                <a:gd name="connsiteX8" fmla="*/ 2168202 w 2168202"/>
                <a:gd name="connsiteY8" fmla="*/ 201656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7" fmla="*/ 1966546 w 2076762"/>
                <a:gd name="connsiteY7" fmla="*/ 0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0" fmla="*/ 2076762 w 2076762"/>
                <a:gd name="connsiteY0" fmla="*/ 711064 h 821280"/>
                <a:gd name="connsiteX1" fmla="*/ 1966546 w 2076762"/>
                <a:gd name="connsiteY1" fmla="*/ 821280 h 821280"/>
                <a:gd name="connsiteX2" fmla="*/ 110216 w 2076762"/>
                <a:gd name="connsiteY2" fmla="*/ 821280 h 821280"/>
                <a:gd name="connsiteX3" fmla="*/ 0 w 2076762"/>
                <a:gd name="connsiteY3" fmla="*/ 711064 h 821280"/>
                <a:gd name="connsiteX4" fmla="*/ 0 w 2076762"/>
                <a:gd name="connsiteY4" fmla="*/ 110216 h 821280"/>
                <a:gd name="connsiteX5" fmla="*/ 110216 w 2076762"/>
                <a:gd name="connsiteY5" fmla="*/ 0 h 821280"/>
                <a:gd name="connsiteX0" fmla="*/ 1966546 w 1966546"/>
                <a:gd name="connsiteY0" fmla="*/ 821280 h 821280"/>
                <a:gd name="connsiteX1" fmla="*/ 110216 w 1966546"/>
                <a:gd name="connsiteY1" fmla="*/ 821280 h 821280"/>
                <a:gd name="connsiteX2" fmla="*/ 0 w 1966546"/>
                <a:gd name="connsiteY2" fmla="*/ 711064 h 821280"/>
                <a:gd name="connsiteX3" fmla="*/ 0 w 1966546"/>
                <a:gd name="connsiteY3" fmla="*/ 110216 h 821280"/>
                <a:gd name="connsiteX4" fmla="*/ 110216 w 1966546"/>
                <a:gd name="connsiteY4" fmla="*/ 0 h 821280"/>
                <a:gd name="connsiteX0" fmla="*/ 1966546 w 1966546"/>
                <a:gd name="connsiteY0" fmla="*/ 711064 h 711064"/>
                <a:gd name="connsiteX1" fmla="*/ 110216 w 1966546"/>
                <a:gd name="connsiteY1" fmla="*/ 711064 h 711064"/>
                <a:gd name="connsiteX2" fmla="*/ 0 w 1966546"/>
                <a:gd name="connsiteY2" fmla="*/ 600848 h 711064"/>
                <a:gd name="connsiteX3" fmla="*/ 0 w 1966546"/>
                <a:gd name="connsiteY3" fmla="*/ 0 h 711064"/>
              </a:gdLst>
              <a:ahLst/>
              <a:cxnLst>
                <a:cxn ang="0">
                  <a:pos x="connsiteX0" y="connsiteY0"/>
                </a:cxn>
                <a:cxn ang="0">
                  <a:pos x="connsiteX1" y="connsiteY1"/>
                </a:cxn>
                <a:cxn ang="0">
                  <a:pos x="connsiteX2" y="connsiteY2"/>
                </a:cxn>
                <a:cxn ang="0">
                  <a:pos x="connsiteX3" y="connsiteY3"/>
                </a:cxn>
              </a:cxnLst>
              <a:rect l="l" t="t" r="r" b="b"/>
              <a:pathLst>
                <a:path w="1966546" h="711064">
                  <a:moveTo>
                    <a:pt x="1966546" y="711064"/>
                  </a:moveTo>
                  <a:lnTo>
                    <a:pt x="110216" y="711064"/>
                  </a:lnTo>
                  <a:cubicBezTo>
                    <a:pt x="49345" y="711064"/>
                    <a:pt x="0" y="661719"/>
                    <a:pt x="0" y="600848"/>
                  </a:cubicBezTo>
                  <a:lnTo>
                    <a:pt x="0" y="0"/>
                  </a:lnTo>
                </a:path>
              </a:pathLst>
            </a:custGeom>
            <a:noFill/>
            <a:ln>
              <a:solidFill>
                <a:schemeClr val="tx1"/>
              </a:solidFill>
              <a:headEnd type="none" w="sm" len="med"/>
              <a:tailEnd type="none"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131">
              <a:extLst>
                <a:ext uri="{FF2B5EF4-FFF2-40B4-BE49-F238E27FC236}">
                  <a16:creationId xmlns:a16="http://schemas.microsoft.com/office/drawing/2014/main" id="{D9B613BD-8F44-863B-2BB4-8590FCC03D25}"/>
                </a:ext>
              </a:extLst>
            </p:cNvPr>
            <p:cNvSpPr/>
            <p:nvPr/>
          </p:nvSpPr>
          <p:spPr>
            <a:xfrm>
              <a:off x="7062968" y="1956829"/>
              <a:ext cx="468955" cy="1966570"/>
            </a:xfrm>
            <a:custGeom>
              <a:avLst/>
              <a:gdLst>
                <a:gd name="connsiteX0" fmla="*/ 0 w 2076762"/>
                <a:gd name="connsiteY0" fmla="*/ 110216 h 821280"/>
                <a:gd name="connsiteX1" fmla="*/ 110216 w 2076762"/>
                <a:gd name="connsiteY1" fmla="*/ 0 h 821280"/>
                <a:gd name="connsiteX2" fmla="*/ 1966546 w 2076762"/>
                <a:gd name="connsiteY2" fmla="*/ 0 h 821280"/>
                <a:gd name="connsiteX3" fmla="*/ 2076762 w 2076762"/>
                <a:gd name="connsiteY3" fmla="*/ 110216 h 821280"/>
                <a:gd name="connsiteX4" fmla="*/ 2076762 w 2076762"/>
                <a:gd name="connsiteY4" fmla="*/ 711064 h 821280"/>
                <a:gd name="connsiteX5" fmla="*/ 1966546 w 2076762"/>
                <a:gd name="connsiteY5" fmla="*/ 821280 h 821280"/>
                <a:gd name="connsiteX6" fmla="*/ 110216 w 2076762"/>
                <a:gd name="connsiteY6" fmla="*/ 821280 h 821280"/>
                <a:gd name="connsiteX7" fmla="*/ 0 w 2076762"/>
                <a:gd name="connsiteY7" fmla="*/ 711064 h 821280"/>
                <a:gd name="connsiteX8" fmla="*/ 0 w 2076762"/>
                <a:gd name="connsiteY8" fmla="*/ 110216 h 821280"/>
                <a:gd name="connsiteX0" fmla="*/ 2076762 w 2168202"/>
                <a:gd name="connsiteY0" fmla="*/ 110216 h 821280"/>
                <a:gd name="connsiteX1" fmla="*/ 2076762 w 2168202"/>
                <a:gd name="connsiteY1" fmla="*/ 711064 h 821280"/>
                <a:gd name="connsiteX2" fmla="*/ 1966546 w 2168202"/>
                <a:gd name="connsiteY2" fmla="*/ 821280 h 821280"/>
                <a:gd name="connsiteX3" fmla="*/ 110216 w 2168202"/>
                <a:gd name="connsiteY3" fmla="*/ 821280 h 821280"/>
                <a:gd name="connsiteX4" fmla="*/ 0 w 2168202"/>
                <a:gd name="connsiteY4" fmla="*/ 711064 h 821280"/>
                <a:gd name="connsiteX5" fmla="*/ 0 w 2168202"/>
                <a:gd name="connsiteY5" fmla="*/ 110216 h 821280"/>
                <a:gd name="connsiteX6" fmla="*/ 110216 w 2168202"/>
                <a:gd name="connsiteY6" fmla="*/ 0 h 821280"/>
                <a:gd name="connsiteX7" fmla="*/ 1966546 w 2168202"/>
                <a:gd name="connsiteY7" fmla="*/ 0 h 821280"/>
                <a:gd name="connsiteX8" fmla="*/ 2168202 w 2168202"/>
                <a:gd name="connsiteY8" fmla="*/ 201656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7" fmla="*/ 1966546 w 2076762"/>
                <a:gd name="connsiteY7" fmla="*/ 0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0" fmla="*/ 2076762 w 2076762"/>
                <a:gd name="connsiteY0" fmla="*/ 711064 h 821280"/>
                <a:gd name="connsiteX1" fmla="*/ 1966546 w 2076762"/>
                <a:gd name="connsiteY1" fmla="*/ 821280 h 821280"/>
                <a:gd name="connsiteX2" fmla="*/ 110216 w 2076762"/>
                <a:gd name="connsiteY2" fmla="*/ 821280 h 821280"/>
                <a:gd name="connsiteX3" fmla="*/ 0 w 2076762"/>
                <a:gd name="connsiteY3" fmla="*/ 711064 h 821280"/>
                <a:gd name="connsiteX4" fmla="*/ 0 w 2076762"/>
                <a:gd name="connsiteY4" fmla="*/ 110216 h 821280"/>
                <a:gd name="connsiteX5" fmla="*/ 110216 w 2076762"/>
                <a:gd name="connsiteY5" fmla="*/ 0 h 821280"/>
                <a:gd name="connsiteX0" fmla="*/ 1966546 w 1966546"/>
                <a:gd name="connsiteY0" fmla="*/ 821280 h 821280"/>
                <a:gd name="connsiteX1" fmla="*/ 110216 w 1966546"/>
                <a:gd name="connsiteY1" fmla="*/ 821280 h 821280"/>
                <a:gd name="connsiteX2" fmla="*/ 0 w 1966546"/>
                <a:gd name="connsiteY2" fmla="*/ 711064 h 821280"/>
                <a:gd name="connsiteX3" fmla="*/ 0 w 1966546"/>
                <a:gd name="connsiteY3" fmla="*/ 110216 h 821280"/>
                <a:gd name="connsiteX4" fmla="*/ 110216 w 1966546"/>
                <a:gd name="connsiteY4" fmla="*/ 0 h 821280"/>
                <a:gd name="connsiteX0" fmla="*/ 1966546 w 1966546"/>
                <a:gd name="connsiteY0" fmla="*/ 711064 h 711064"/>
                <a:gd name="connsiteX1" fmla="*/ 110216 w 1966546"/>
                <a:gd name="connsiteY1" fmla="*/ 711064 h 711064"/>
                <a:gd name="connsiteX2" fmla="*/ 0 w 1966546"/>
                <a:gd name="connsiteY2" fmla="*/ 600848 h 711064"/>
                <a:gd name="connsiteX3" fmla="*/ 0 w 1966546"/>
                <a:gd name="connsiteY3" fmla="*/ 0 h 711064"/>
              </a:gdLst>
              <a:ahLst/>
              <a:cxnLst>
                <a:cxn ang="0">
                  <a:pos x="connsiteX0" y="connsiteY0"/>
                </a:cxn>
                <a:cxn ang="0">
                  <a:pos x="connsiteX1" y="connsiteY1"/>
                </a:cxn>
                <a:cxn ang="0">
                  <a:pos x="connsiteX2" y="connsiteY2"/>
                </a:cxn>
                <a:cxn ang="0">
                  <a:pos x="connsiteX3" y="connsiteY3"/>
                </a:cxn>
              </a:cxnLst>
              <a:rect l="l" t="t" r="r" b="b"/>
              <a:pathLst>
                <a:path w="1966546" h="711064">
                  <a:moveTo>
                    <a:pt x="1966546" y="711064"/>
                  </a:moveTo>
                  <a:lnTo>
                    <a:pt x="110216" y="711064"/>
                  </a:lnTo>
                  <a:cubicBezTo>
                    <a:pt x="49345" y="711064"/>
                    <a:pt x="0" y="661719"/>
                    <a:pt x="0" y="600848"/>
                  </a:cubicBezTo>
                  <a:lnTo>
                    <a:pt x="0" y="0"/>
                  </a:lnTo>
                </a:path>
              </a:pathLst>
            </a:custGeom>
            <a:noFill/>
            <a:ln>
              <a:solidFill>
                <a:schemeClr val="tx1"/>
              </a:solidFill>
              <a:headEnd type="none" w="sm" len="med"/>
              <a:tailEnd type="none"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131">
              <a:extLst>
                <a:ext uri="{FF2B5EF4-FFF2-40B4-BE49-F238E27FC236}">
                  <a16:creationId xmlns:a16="http://schemas.microsoft.com/office/drawing/2014/main" id="{DBD27E0C-BC34-CA9F-0206-DA9F4E6E5764}"/>
                </a:ext>
              </a:extLst>
            </p:cNvPr>
            <p:cNvSpPr/>
            <p:nvPr/>
          </p:nvSpPr>
          <p:spPr>
            <a:xfrm>
              <a:off x="6001480" y="3567126"/>
              <a:ext cx="1518687" cy="1072740"/>
            </a:xfrm>
            <a:custGeom>
              <a:avLst/>
              <a:gdLst>
                <a:gd name="connsiteX0" fmla="*/ 0 w 2076762"/>
                <a:gd name="connsiteY0" fmla="*/ 110216 h 821280"/>
                <a:gd name="connsiteX1" fmla="*/ 110216 w 2076762"/>
                <a:gd name="connsiteY1" fmla="*/ 0 h 821280"/>
                <a:gd name="connsiteX2" fmla="*/ 1966546 w 2076762"/>
                <a:gd name="connsiteY2" fmla="*/ 0 h 821280"/>
                <a:gd name="connsiteX3" fmla="*/ 2076762 w 2076762"/>
                <a:gd name="connsiteY3" fmla="*/ 110216 h 821280"/>
                <a:gd name="connsiteX4" fmla="*/ 2076762 w 2076762"/>
                <a:gd name="connsiteY4" fmla="*/ 711064 h 821280"/>
                <a:gd name="connsiteX5" fmla="*/ 1966546 w 2076762"/>
                <a:gd name="connsiteY5" fmla="*/ 821280 h 821280"/>
                <a:gd name="connsiteX6" fmla="*/ 110216 w 2076762"/>
                <a:gd name="connsiteY6" fmla="*/ 821280 h 821280"/>
                <a:gd name="connsiteX7" fmla="*/ 0 w 2076762"/>
                <a:gd name="connsiteY7" fmla="*/ 711064 h 821280"/>
                <a:gd name="connsiteX8" fmla="*/ 0 w 2076762"/>
                <a:gd name="connsiteY8" fmla="*/ 110216 h 821280"/>
                <a:gd name="connsiteX0" fmla="*/ 2076762 w 2168202"/>
                <a:gd name="connsiteY0" fmla="*/ 110216 h 821280"/>
                <a:gd name="connsiteX1" fmla="*/ 2076762 w 2168202"/>
                <a:gd name="connsiteY1" fmla="*/ 711064 h 821280"/>
                <a:gd name="connsiteX2" fmla="*/ 1966546 w 2168202"/>
                <a:gd name="connsiteY2" fmla="*/ 821280 h 821280"/>
                <a:gd name="connsiteX3" fmla="*/ 110216 w 2168202"/>
                <a:gd name="connsiteY3" fmla="*/ 821280 h 821280"/>
                <a:gd name="connsiteX4" fmla="*/ 0 w 2168202"/>
                <a:gd name="connsiteY4" fmla="*/ 711064 h 821280"/>
                <a:gd name="connsiteX5" fmla="*/ 0 w 2168202"/>
                <a:gd name="connsiteY5" fmla="*/ 110216 h 821280"/>
                <a:gd name="connsiteX6" fmla="*/ 110216 w 2168202"/>
                <a:gd name="connsiteY6" fmla="*/ 0 h 821280"/>
                <a:gd name="connsiteX7" fmla="*/ 1966546 w 2168202"/>
                <a:gd name="connsiteY7" fmla="*/ 0 h 821280"/>
                <a:gd name="connsiteX8" fmla="*/ 2168202 w 2168202"/>
                <a:gd name="connsiteY8" fmla="*/ 201656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7" fmla="*/ 1966546 w 2076762"/>
                <a:gd name="connsiteY7" fmla="*/ 0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0" fmla="*/ 2076762 w 2076762"/>
                <a:gd name="connsiteY0" fmla="*/ 711064 h 821280"/>
                <a:gd name="connsiteX1" fmla="*/ 1966546 w 2076762"/>
                <a:gd name="connsiteY1" fmla="*/ 821280 h 821280"/>
                <a:gd name="connsiteX2" fmla="*/ 110216 w 2076762"/>
                <a:gd name="connsiteY2" fmla="*/ 821280 h 821280"/>
                <a:gd name="connsiteX3" fmla="*/ 0 w 2076762"/>
                <a:gd name="connsiteY3" fmla="*/ 711064 h 821280"/>
                <a:gd name="connsiteX4" fmla="*/ 0 w 2076762"/>
                <a:gd name="connsiteY4" fmla="*/ 110216 h 821280"/>
                <a:gd name="connsiteX5" fmla="*/ 110216 w 2076762"/>
                <a:gd name="connsiteY5" fmla="*/ 0 h 821280"/>
                <a:gd name="connsiteX0" fmla="*/ 1966546 w 1966546"/>
                <a:gd name="connsiteY0" fmla="*/ 821280 h 821280"/>
                <a:gd name="connsiteX1" fmla="*/ 110216 w 1966546"/>
                <a:gd name="connsiteY1" fmla="*/ 821280 h 821280"/>
                <a:gd name="connsiteX2" fmla="*/ 0 w 1966546"/>
                <a:gd name="connsiteY2" fmla="*/ 711064 h 821280"/>
                <a:gd name="connsiteX3" fmla="*/ 0 w 1966546"/>
                <a:gd name="connsiteY3" fmla="*/ 110216 h 821280"/>
                <a:gd name="connsiteX4" fmla="*/ 110216 w 1966546"/>
                <a:gd name="connsiteY4" fmla="*/ 0 h 821280"/>
                <a:gd name="connsiteX0" fmla="*/ 1966546 w 1966546"/>
                <a:gd name="connsiteY0" fmla="*/ 711064 h 711064"/>
                <a:gd name="connsiteX1" fmla="*/ 110216 w 1966546"/>
                <a:gd name="connsiteY1" fmla="*/ 711064 h 711064"/>
                <a:gd name="connsiteX2" fmla="*/ 0 w 1966546"/>
                <a:gd name="connsiteY2" fmla="*/ 600848 h 711064"/>
                <a:gd name="connsiteX3" fmla="*/ 0 w 1966546"/>
                <a:gd name="connsiteY3" fmla="*/ 0 h 711064"/>
              </a:gdLst>
              <a:ahLst/>
              <a:cxnLst>
                <a:cxn ang="0">
                  <a:pos x="connsiteX0" y="connsiteY0"/>
                </a:cxn>
                <a:cxn ang="0">
                  <a:pos x="connsiteX1" y="connsiteY1"/>
                </a:cxn>
                <a:cxn ang="0">
                  <a:pos x="connsiteX2" y="connsiteY2"/>
                </a:cxn>
                <a:cxn ang="0">
                  <a:pos x="connsiteX3" y="connsiteY3"/>
                </a:cxn>
              </a:cxnLst>
              <a:rect l="l" t="t" r="r" b="b"/>
              <a:pathLst>
                <a:path w="1966546" h="711064">
                  <a:moveTo>
                    <a:pt x="1966546" y="711064"/>
                  </a:moveTo>
                  <a:lnTo>
                    <a:pt x="110216" y="711064"/>
                  </a:lnTo>
                  <a:cubicBezTo>
                    <a:pt x="49345" y="711064"/>
                    <a:pt x="0" y="661719"/>
                    <a:pt x="0" y="600848"/>
                  </a:cubicBezTo>
                  <a:lnTo>
                    <a:pt x="0" y="0"/>
                  </a:lnTo>
                </a:path>
              </a:pathLst>
            </a:custGeom>
            <a:noFill/>
            <a:ln>
              <a:solidFill>
                <a:schemeClr val="tx1"/>
              </a:solidFill>
              <a:headEnd type="stealth" w="sm" len="med"/>
              <a:tailEnd type="none"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131">
              <a:extLst>
                <a:ext uri="{FF2B5EF4-FFF2-40B4-BE49-F238E27FC236}">
                  <a16:creationId xmlns:a16="http://schemas.microsoft.com/office/drawing/2014/main" id="{DF3E1F29-0FAC-5292-69E3-31B77BBDC910}"/>
                </a:ext>
              </a:extLst>
            </p:cNvPr>
            <p:cNvSpPr/>
            <p:nvPr/>
          </p:nvSpPr>
          <p:spPr>
            <a:xfrm>
              <a:off x="3055022" y="3565956"/>
              <a:ext cx="4465142" cy="1072740"/>
            </a:xfrm>
            <a:custGeom>
              <a:avLst/>
              <a:gdLst>
                <a:gd name="connsiteX0" fmla="*/ 0 w 2076762"/>
                <a:gd name="connsiteY0" fmla="*/ 110216 h 821280"/>
                <a:gd name="connsiteX1" fmla="*/ 110216 w 2076762"/>
                <a:gd name="connsiteY1" fmla="*/ 0 h 821280"/>
                <a:gd name="connsiteX2" fmla="*/ 1966546 w 2076762"/>
                <a:gd name="connsiteY2" fmla="*/ 0 h 821280"/>
                <a:gd name="connsiteX3" fmla="*/ 2076762 w 2076762"/>
                <a:gd name="connsiteY3" fmla="*/ 110216 h 821280"/>
                <a:gd name="connsiteX4" fmla="*/ 2076762 w 2076762"/>
                <a:gd name="connsiteY4" fmla="*/ 711064 h 821280"/>
                <a:gd name="connsiteX5" fmla="*/ 1966546 w 2076762"/>
                <a:gd name="connsiteY5" fmla="*/ 821280 h 821280"/>
                <a:gd name="connsiteX6" fmla="*/ 110216 w 2076762"/>
                <a:gd name="connsiteY6" fmla="*/ 821280 h 821280"/>
                <a:gd name="connsiteX7" fmla="*/ 0 w 2076762"/>
                <a:gd name="connsiteY7" fmla="*/ 711064 h 821280"/>
                <a:gd name="connsiteX8" fmla="*/ 0 w 2076762"/>
                <a:gd name="connsiteY8" fmla="*/ 110216 h 821280"/>
                <a:gd name="connsiteX0" fmla="*/ 2076762 w 2168202"/>
                <a:gd name="connsiteY0" fmla="*/ 110216 h 821280"/>
                <a:gd name="connsiteX1" fmla="*/ 2076762 w 2168202"/>
                <a:gd name="connsiteY1" fmla="*/ 711064 h 821280"/>
                <a:gd name="connsiteX2" fmla="*/ 1966546 w 2168202"/>
                <a:gd name="connsiteY2" fmla="*/ 821280 h 821280"/>
                <a:gd name="connsiteX3" fmla="*/ 110216 w 2168202"/>
                <a:gd name="connsiteY3" fmla="*/ 821280 h 821280"/>
                <a:gd name="connsiteX4" fmla="*/ 0 w 2168202"/>
                <a:gd name="connsiteY4" fmla="*/ 711064 h 821280"/>
                <a:gd name="connsiteX5" fmla="*/ 0 w 2168202"/>
                <a:gd name="connsiteY5" fmla="*/ 110216 h 821280"/>
                <a:gd name="connsiteX6" fmla="*/ 110216 w 2168202"/>
                <a:gd name="connsiteY6" fmla="*/ 0 h 821280"/>
                <a:gd name="connsiteX7" fmla="*/ 1966546 w 2168202"/>
                <a:gd name="connsiteY7" fmla="*/ 0 h 821280"/>
                <a:gd name="connsiteX8" fmla="*/ 2168202 w 2168202"/>
                <a:gd name="connsiteY8" fmla="*/ 201656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7" fmla="*/ 1966546 w 2076762"/>
                <a:gd name="connsiteY7" fmla="*/ 0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0" fmla="*/ 2076762 w 2076762"/>
                <a:gd name="connsiteY0" fmla="*/ 711064 h 821280"/>
                <a:gd name="connsiteX1" fmla="*/ 1966546 w 2076762"/>
                <a:gd name="connsiteY1" fmla="*/ 821280 h 821280"/>
                <a:gd name="connsiteX2" fmla="*/ 110216 w 2076762"/>
                <a:gd name="connsiteY2" fmla="*/ 821280 h 821280"/>
                <a:gd name="connsiteX3" fmla="*/ 0 w 2076762"/>
                <a:gd name="connsiteY3" fmla="*/ 711064 h 821280"/>
                <a:gd name="connsiteX4" fmla="*/ 0 w 2076762"/>
                <a:gd name="connsiteY4" fmla="*/ 110216 h 821280"/>
                <a:gd name="connsiteX5" fmla="*/ 110216 w 2076762"/>
                <a:gd name="connsiteY5" fmla="*/ 0 h 821280"/>
                <a:gd name="connsiteX0" fmla="*/ 1966546 w 1966546"/>
                <a:gd name="connsiteY0" fmla="*/ 821280 h 821280"/>
                <a:gd name="connsiteX1" fmla="*/ 110216 w 1966546"/>
                <a:gd name="connsiteY1" fmla="*/ 821280 h 821280"/>
                <a:gd name="connsiteX2" fmla="*/ 0 w 1966546"/>
                <a:gd name="connsiteY2" fmla="*/ 711064 h 821280"/>
                <a:gd name="connsiteX3" fmla="*/ 0 w 1966546"/>
                <a:gd name="connsiteY3" fmla="*/ 110216 h 821280"/>
                <a:gd name="connsiteX4" fmla="*/ 110216 w 1966546"/>
                <a:gd name="connsiteY4" fmla="*/ 0 h 821280"/>
                <a:gd name="connsiteX0" fmla="*/ 1966546 w 1966546"/>
                <a:gd name="connsiteY0" fmla="*/ 711064 h 711064"/>
                <a:gd name="connsiteX1" fmla="*/ 110216 w 1966546"/>
                <a:gd name="connsiteY1" fmla="*/ 711064 h 711064"/>
                <a:gd name="connsiteX2" fmla="*/ 0 w 1966546"/>
                <a:gd name="connsiteY2" fmla="*/ 600848 h 711064"/>
                <a:gd name="connsiteX3" fmla="*/ 0 w 1966546"/>
                <a:gd name="connsiteY3" fmla="*/ 0 h 711064"/>
              </a:gdLst>
              <a:ahLst/>
              <a:cxnLst>
                <a:cxn ang="0">
                  <a:pos x="connsiteX0" y="connsiteY0"/>
                </a:cxn>
                <a:cxn ang="0">
                  <a:pos x="connsiteX1" y="connsiteY1"/>
                </a:cxn>
                <a:cxn ang="0">
                  <a:pos x="connsiteX2" y="connsiteY2"/>
                </a:cxn>
                <a:cxn ang="0">
                  <a:pos x="connsiteX3" y="connsiteY3"/>
                </a:cxn>
              </a:cxnLst>
              <a:rect l="l" t="t" r="r" b="b"/>
              <a:pathLst>
                <a:path w="1966546" h="711064">
                  <a:moveTo>
                    <a:pt x="1966546" y="711064"/>
                  </a:moveTo>
                  <a:lnTo>
                    <a:pt x="110216" y="711064"/>
                  </a:lnTo>
                  <a:cubicBezTo>
                    <a:pt x="49345" y="711064"/>
                    <a:pt x="0" y="661719"/>
                    <a:pt x="0" y="600848"/>
                  </a:cubicBezTo>
                  <a:lnTo>
                    <a:pt x="0" y="0"/>
                  </a:lnTo>
                </a:path>
              </a:pathLst>
            </a:custGeom>
            <a:noFill/>
            <a:ln>
              <a:solidFill>
                <a:schemeClr val="tx1"/>
              </a:solidFill>
              <a:headEnd type="stealth" w="sm" len="med"/>
              <a:tailEnd type="none"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131">
              <a:extLst>
                <a:ext uri="{FF2B5EF4-FFF2-40B4-BE49-F238E27FC236}">
                  <a16:creationId xmlns:a16="http://schemas.microsoft.com/office/drawing/2014/main" id="{2DFAF2B7-4668-C38D-B440-B1AFDD3DE4B6}"/>
                </a:ext>
              </a:extLst>
            </p:cNvPr>
            <p:cNvSpPr/>
            <p:nvPr/>
          </p:nvSpPr>
          <p:spPr>
            <a:xfrm>
              <a:off x="3055025" y="3567127"/>
              <a:ext cx="4465139" cy="356272"/>
            </a:xfrm>
            <a:custGeom>
              <a:avLst/>
              <a:gdLst>
                <a:gd name="connsiteX0" fmla="*/ 0 w 2076762"/>
                <a:gd name="connsiteY0" fmla="*/ 110216 h 821280"/>
                <a:gd name="connsiteX1" fmla="*/ 110216 w 2076762"/>
                <a:gd name="connsiteY1" fmla="*/ 0 h 821280"/>
                <a:gd name="connsiteX2" fmla="*/ 1966546 w 2076762"/>
                <a:gd name="connsiteY2" fmla="*/ 0 h 821280"/>
                <a:gd name="connsiteX3" fmla="*/ 2076762 w 2076762"/>
                <a:gd name="connsiteY3" fmla="*/ 110216 h 821280"/>
                <a:gd name="connsiteX4" fmla="*/ 2076762 w 2076762"/>
                <a:gd name="connsiteY4" fmla="*/ 711064 h 821280"/>
                <a:gd name="connsiteX5" fmla="*/ 1966546 w 2076762"/>
                <a:gd name="connsiteY5" fmla="*/ 821280 h 821280"/>
                <a:gd name="connsiteX6" fmla="*/ 110216 w 2076762"/>
                <a:gd name="connsiteY6" fmla="*/ 821280 h 821280"/>
                <a:gd name="connsiteX7" fmla="*/ 0 w 2076762"/>
                <a:gd name="connsiteY7" fmla="*/ 711064 h 821280"/>
                <a:gd name="connsiteX8" fmla="*/ 0 w 2076762"/>
                <a:gd name="connsiteY8" fmla="*/ 110216 h 821280"/>
                <a:gd name="connsiteX0" fmla="*/ 2076762 w 2168202"/>
                <a:gd name="connsiteY0" fmla="*/ 110216 h 821280"/>
                <a:gd name="connsiteX1" fmla="*/ 2076762 w 2168202"/>
                <a:gd name="connsiteY1" fmla="*/ 711064 h 821280"/>
                <a:gd name="connsiteX2" fmla="*/ 1966546 w 2168202"/>
                <a:gd name="connsiteY2" fmla="*/ 821280 h 821280"/>
                <a:gd name="connsiteX3" fmla="*/ 110216 w 2168202"/>
                <a:gd name="connsiteY3" fmla="*/ 821280 h 821280"/>
                <a:gd name="connsiteX4" fmla="*/ 0 w 2168202"/>
                <a:gd name="connsiteY4" fmla="*/ 711064 h 821280"/>
                <a:gd name="connsiteX5" fmla="*/ 0 w 2168202"/>
                <a:gd name="connsiteY5" fmla="*/ 110216 h 821280"/>
                <a:gd name="connsiteX6" fmla="*/ 110216 w 2168202"/>
                <a:gd name="connsiteY6" fmla="*/ 0 h 821280"/>
                <a:gd name="connsiteX7" fmla="*/ 1966546 w 2168202"/>
                <a:gd name="connsiteY7" fmla="*/ 0 h 821280"/>
                <a:gd name="connsiteX8" fmla="*/ 2168202 w 2168202"/>
                <a:gd name="connsiteY8" fmla="*/ 201656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7" fmla="*/ 1966546 w 2076762"/>
                <a:gd name="connsiteY7" fmla="*/ 0 h 821280"/>
                <a:gd name="connsiteX0" fmla="*/ 2076762 w 2076762"/>
                <a:gd name="connsiteY0" fmla="*/ 110216 h 821280"/>
                <a:gd name="connsiteX1" fmla="*/ 2076762 w 2076762"/>
                <a:gd name="connsiteY1" fmla="*/ 711064 h 821280"/>
                <a:gd name="connsiteX2" fmla="*/ 1966546 w 2076762"/>
                <a:gd name="connsiteY2" fmla="*/ 821280 h 821280"/>
                <a:gd name="connsiteX3" fmla="*/ 110216 w 2076762"/>
                <a:gd name="connsiteY3" fmla="*/ 821280 h 821280"/>
                <a:gd name="connsiteX4" fmla="*/ 0 w 2076762"/>
                <a:gd name="connsiteY4" fmla="*/ 711064 h 821280"/>
                <a:gd name="connsiteX5" fmla="*/ 0 w 2076762"/>
                <a:gd name="connsiteY5" fmla="*/ 110216 h 821280"/>
                <a:gd name="connsiteX6" fmla="*/ 110216 w 2076762"/>
                <a:gd name="connsiteY6" fmla="*/ 0 h 821280"/>
                <a:gd name="connsiteX0" fmla="*/ 2076762 w 2076762"/>
                <a:gd name="connsiteY0" fmla="*/ 711064 h 821280"/>
                <a:gd name="connsiteX1" fmla="*/ 1966546 w 2076762"/>
                <a:gd name="connsiteY1" fmla="*/ 821280 h 821280"/>
                <a:gd name="connsiteX2" fmla="*/ 110216 w 2076762"/>
                <a:gd name="connsiteY2" fmla="*/ 821280 h 821280"/>
                <a:gd name="connsiteX3" fmla="*/ 0 w 2076762"/>
                <a:gd name="connsiteY3" fmla="*/ 711064 h 821280"/>
                <a:gd name="connsiteX4" fmla="*/ 0 w 2076762"/>
                <a:gd name="connsiteY4" fmla="*/ 110216 h 821280"/>
                <a:gd name="connsiteX5" fmla="*/ 110216 w 2076762"/>
                <a:gd name="connsiteY5" fmla="*/ 0 h 821280"/>
                <a:gd name="connsiteX0" fmla="*/ 1966546 w 1966546"/>
                <a:gd name="connsiteY0" fmla="*/ 821280 h 821280"/>
                <a:gd name="connsiteX1" fmla="*/ 110216 w 1966546"/>
                <a:gd name="connsiteY1" fmla="*/ 821280 h 821280"/>
                <a:gd name="connsiteX2" fmla="*/ 0 w 1966546"/>
                <a:gd name="connsiteY2" fmla="*/ 711064 h 821280"/>
                <a:gd name="connsiteX3" fmla="*/ 0 w 1966546"/>
                <a:gd name="connsiteY3" fmla="*/ 110216 h 821280"/>
                <a:gd name="connsiteX4" fmla="*/ 110216 w 1966546"/>
                <a:gd name="connsiteY4" fmla="*/ 0 h 821280"/>
                <a:gd name="connsiteX0" fmla="*/ 1966546 w 1966546"/>
                <a:gd name="connsiteY0" fmla="*/ 711064 h 711064"/>
                <a:gd name="connsiteX1" fmla="*/ 110216 w 1966546"/>
                <a:gd name="connsiteY1" fmla="*/ 711064 h 711064"/>
                <a:gd name="connsiteX2" fmla="*/ 0 w 1966546"/>
                <a:gd name="connsiteY2" fmla="*/ 600848 h 711064"/>
                <a:gd name="connsiteX3" fmla="*/ 0 w 1966546"/>
                <a:gd name="connsiteY3" fmla="*/ 0 h 711064"/>
              </a:gdLst>
              <a:ahLst/>
              <a:cxnLst>
                <a:cxn ang="0">
                  <a:pos x="connsiteX0" y="connsiteY0"/>
                </a:cxn>
                <a:cxn ang="0">
                  <a:pos x="connsiteX1" y="connsiteY1"/>
                </a:cxn>
                <a:cxn ang="0">
                  <a:pos x="connsiteX2" y="connsiteY2"/>
                </a:cxn>
                <a:cxn ang="0">
                  <a:pos x="connsiteX3" y="connsiteY3"/>
                </a:cxn>
              </a:cxnLst>
              <a:rect l="l" t="t" r="r" b="b"/>
              <a:pathLst>
                <a:path w="1966546" h="711064">
                  <a:moveTo>
                    <a:pt x="1966546" y="711064"/>
                  </a:moveTo>
                  <a:lnTo>
                    <a:pt x="110216" y="711064"/>
                  </a:lnTo>
                  <a:cubicBezTo>
                    <a:pt x="49345" y="711064"/>
                    <a:pt x="0" y="661719"/>
                    <a:pt x="0" y="600848"/>
                  </a:cubicBezTo>
                  <a:lnTo>
                    <a:pt x="0" y="0"/>
                  </a:lnTo>
                </a:path>
              </a:pathLst>
            </a:custGeom>
            <a:noFill/>
            <a:ln>
              <a:solidFill>
                <a:schemeClr val="tx1"/>
              </a:solidFill>
              <a:headEnd type="stealth" w="sm" len="med"/>
              <a:tailEnd type="none"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D75D353-4147-AB0E-597B-333F08B1B87D}"/>
              </a:ext>
            </a:extLst>
          </p:cNvPr>
          <p:cNvSpPr txBox="1"/>
          <p:nvPr/>
        </p:nvSpPr>
        <p:spPr>
          <a:xfrm>
            <a:off x="5199321" y="2097616"/>
            <a:ext cx="3944679" cy="646331"/>
          </a:xfrm>
          <a:prstGeom prst="rect">
            <a:avLst/>
          </a:prstGeom>
          <a:noFill/>
        </p:spPr>
        <p:txBody>
          <a:bodyPr wrap="square" rtlCol="0">
            <a:spAutoFit/>
          </a:bodyPr>
          <a:lstStyle/>
          <a:p>
            <a:r>
              <a:rPr lang="en-US" b="1" dirty="0">
                <a:latin typeface="Palatino Linotype" panose="02040502050505030304" pitchFamily="18" charset="0"/>
              </a:rPr>
              <a:t>One-step analysis with pooled data</a:t>
            </a:r>
          </a:p>
          <a:p>
            <a:r>
              <a:rPr lang="en-US" b="1" dirty="0">
                <a:latin typeface="Palatino Linotype" panose="02040502050505030304" pitchFamily="18" charset="0"/>
              </a:rPr>
              <a:t>(</a:t>
            </a:r>
            <a:r>
              <a:rPr lang="en-US" altLang="zh-CN" b="1" dirty="0">
                <a:latin typeface="Palatino Linotype" panose="02040502050505030304" pitchFamily="18" charset="0"/>
              </a:rPr>
              <a:t>data</a:t>
            </a:r>
            <a:r>
              <a:rPr lang="en-US" b="1" dirty="0">
                <a:latin typeface="Palatino Linotype" panose="02040502050505030304" pitchFamily="18" charset="0"/>
              </a:rPr>
              <a:t> fusion)</a:t>
            </a:r>
          </a:p>
        </p:txBody>
      </p:sp>
      <p:sp>
        <p:nvSpPr>
          <p:cNvPr id="8" name="TextBox 7">
            <a:extLst>
              <a:ext uri="{FF2B5EF4-FFF2-40B4-BE49-F238E27FC236}">
                <a16:creationId xmlns:a16="http://schemas.microsoft.com/office/drawing/2014/main" id="{D7EB6C2F-1B5A-F296-F572-7D3B43190CCF}"/>
              </a:ext>
            </a:extLst>
          </p:cNvPr>
          <p:cNvSpPr txBox="1"/>
          <p:nvPr/>
        </p:nvSpPr>
        <p:spPr>
          <a:xfrm>
            <a:off x="5759530" y="2942974"/>
            <a:ext cx="2873968"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Palatino Linotype" panose="02040502050505030304" pitchFamily="18" charset="0"/>
              </a:rPr>
              <a:t>Increased reliability </a:t>
            </a:r>
          </a:p>
          <a:p>
            <a:pPr marL="285750" indent="-285750">
              <a:buFont typeface="Wingdings" panose="05000000000000000000" pitchFamily="2" charset="2"/>
              <a:buChar char="Ø"/>
            </a:pPr>
            <a:r>
              <a:rPr lang="en-US" dirty="0">
                <a:latin typeface="Palatino Linotype" panose="02040502050505030304" pitchFamily="18" charset="0"/>
              </a:rPr>
              <a:t>Consistency</a:t>
            </a:r>
          </a:p>
          <a:p>
            <a:pPr marL="285750" indent="-285750">
              <a:buFont typeface="Wingdings" panose="05000000000000000000" pitchFamily="2" charset="2"/>
              <a:buChar char="Ø"/>
            </a:pPr>
            <a:r>
              <a:rPr lang="en-US" dirty="0">
                <a:latin typeface="Palatino Linotype" panose="02040502050505030304" pitchFamily="18" charset="0"/>
              </a:rPr>
              <a:t>Error propagation</a:t>
            </a:r>
          </a:p>
        </p:txBody>
      </p:sp>
      <p:sp>
        <p:nvSpPr>
          <p:cNvPr id="9" name="TextBox 8">
            <a:extLst>
              <a:ext uri="{FF2B5EF4-FFF2-40B4-BE49-F238E27FC236}">
                <a16:creationId xmlns:a16="http://schemas.microsoft.com/office/drawing/2014/main" id="{C442634E-90BF-03EF-138E-27DFDDC1C338}"/>
              </a:ext>
            </a:extLst>
          </p:cNvPr>
          <p:cNvSpPr txBox="1"/>
          <p:nvPr/>
        </p:nvSpPr>
        <p:spPr>
          <a:xfrm>
            <a:off x="4455683" y="5942150"/>
            <a:ext cx="4879096" cy="307777"/>
          </a:xfrm>
          <a:prstGeom prst="rect">
            <a:avLst/>
          </a:prstGeom>
          <a:noFill/>
        </p:spPr>
        <p:txBody>
          <a:bodyPr wrap="square" rtlCol="0">
            <a:spAutoFit/>
          </a:bodyPr>
          <a:lstStyle/>
          <a:p>
            <a:r>
              <a:rPr lang="it-IT" sz="1400" dirty="0">
                <a:solidFill>
                  <a:srgbClr val="0070C0"/>
                </a:solidFill>
                <a:latin typeface="Palatino Linotype" panose="02040502050505030304" pitchFamily="18" charset="0"/>
              </a:rPr>
              <a:t>R. Fischer et al, Fusion Sci. </a:t>
            </a:r>
            <a:r>
              <a:rPr lang="it-IT" sz="1400" dirty="0" err="1">
                <a:solidFill>
                  <a:srgbClr val="0070C0"/>
                </a:solidFill>
                <a:latin typeface="Palatino Linotype" panose="02040502050505030304" pitchFamily="18" charset="0"/>
              </a:rPr>
              <a:t>Technol</a:t>
            </a:r>
            <a:r>
              <a:rPr lang="it-IT" sz="1400" dirty="0">
                <a:solidFill>
                  <a:srgbClr val="0070C0"/>
                </a:solidFill>
                <a:latin typeface="Palatino Linotype" panose="02040502050505030304" pitchFamily="18" charset="0"/>
              </a:rPr>
              <a:t>. 58:2, 675-684 (2010)</a:t>
            </a:r>
            <a:endParaRPr lang="en-US" sz="1400"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83659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interferometers&#10;&#10;Description automatically generated">
            <a:extLst>
              <a:ext uri="{FF2B5EF4-FFF2-40B4-BE49-F238E27FC236}">
                <a16:creationId xmlns:a16="http://schemas.microsoft.com/office/drawing/2014/main" id="{1747B47F-BCBE-E38F-AEF2-4C98D8370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118" y="869793"/>
            <a:ext cx="2743200" cy="2286000"/>
          </a:xfrm>
          <a:prstGeom prst="rect">
            <a:avLst/>
          </a:prstGeom>
        </p:spPr>
      </p:pic>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IDA: implementation</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DF9AAF-EAE2-6813-27E9-73DDECCD0BC0}"/>
                  </a:ext>
                </a:extLst>
              </p:cNvPr>
              <p:cNvSpPr txBox="1"/>
              <p:nvPr/>
            </p:nvSpPr>
            <p:spPr>
              <a:xfrm>
                <a:off x="101602" y="3163421"/>
                <a:ext cx="9012062" cy="370165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1600" dirty="0">
                    <a:latin typeface="Palatino Linotype" panose="02040502050505030304" pitchFamily="18" charset="0"/>
                  </a:rPr>
                  <a:t>GP priors and Gaussian likelihoods</a:t>
                </a:r>
              </a:p>
              <a:p>
                <a:pPr marL="285750" indent="-285750">
                  <a:lnSpc>
                    <a:spcPct val="150000"/>
                  </a:lnSpc>
                  <a:buFont typeface="Wingdings" panose="05000000000000000000" pitchFamily="2" charset="2"/>
                  <a:buChar char="Ø"/>
                </a:pPr>
                <a:r>
                  <a:rPr lang="en-US" sz="1600" dirty="0">
                    <a:latin typeface="Palatino Linotype" panose="02040502050505030304" pitchFamily="18" charset="0"/>
                  </a:rPr>
                  <a:t>Forward models:</a:t>
                </a:r>
              </a:p>
              <a:p>
                <a:pPr marL="742950" lvl="1" indent="-285750">
                  <a:lnSpc>
                    <a:spcPct val="150000"/>
                  </a:lnSpc>
                  <a:buFont typeface="Arial" panose="020B0604020202020204" pitchFamily="34" charset="0"/>
                  <a:buChar char="•"/>
                </a:pPr>
                <a14:m>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𝜀</m:t>
                        </m:r>
                      </m:e>
                      <m:sub>
                        <m:r>
                          <m:rPr>
                            <m:sty m:val="p"/>
                          </m:rPr>
                          <a:rPr lang="en-US" sz="1600" b="0" i="0" smtClean="0">
                            <a:solidFill>
                              <a:schemeClr val="accent1"/>
                            </a:solidFill>
                            <a:latin typeface="Cambria Math" panose="02040503050406030204" pitchFamily="18" charset="0"/>
                          </a:rPr>
                          <m:t>sxr</m:t>
                        </m:r>
                      </m:sub>
                    </m:sSub>
                    <m:r>
                      <a:rPr lang="en-US" sz="1600" b="0" i="1" smtClean="0">
                        <a:solidFill>
                          <a:schemeClr val="accent1"/>
                        </a:solidFill>
                        <a:latin typeface="Cambria Math" panose="02040503050406030204" pitchFamily="18" charset="0"/>
                      </a:rPr>
                      <m:t>=</m:t>
                    </m:r>
                    <m:sSubSup>
                      <m:sSubSupPr>
                        <m:ctrlPr>
                          <a:rPr lang="en-US" sz="1600" b="0" i="1" smtClean="0">
                            <a:solidFill>
                              <a:schemeClr val="accent1"/>
                            </a:solidFill>
                            <a:latin typeface="Cambria Math" panose="02040503050406030204" pitchFamily="18" charset="0"/>
                          </a:rPr>
                        </m:ctrlPr>
                      </m:sSubSupPr>
                      <m:e>
                        <m:r>
                          <a:rPr lang="en-US" sz="1600" b="0" i="1" smtClean="0">
                            <a:solidFill>
                              <a:schemeClr val="accent1"/>
                            </a:solidFill>
                            <a:latin typeface="Cambria Math" panose="02040503050406030204" pitchFamily="18" charset="0"/>
                          </a:rPr>
                          <m:t>𝑛</m:t>
                        </m:r>
                      </m:e>
                      <m:sub>
                        <m:r>
                          <m:rPr>
                            <m:sty m:val="p"/>
                          </m:rPr>
                          <a:rPr lang="en-US" sz="1600" b="0" i="0" smtClean="0">
                            <a:solidFill>
                              <a:schemeClr val="accent1"/>
                            </a:solidFill>
                            <a:latin typeface="Cambria Math" panose="02040503050406030204" pitchFamily="18" charset="0"/>
                          </a:rPr>
                          <m:t>e</m:t>
                        </m:r>
                      </m:sub>
                      <m:sup>
                        <m:r>
                          <a:rPr lang="en-US" sz="1600" b="0" i="1" smtClean="0">
                            <a:solidFill>
                              <a:schemeClr val="accent1"/>
                            </a:solidFill>
                            <a:latin typeface="Cambria Math" panose="02040503050406030204" pitchFamily="18" charset="0"/>
                          </a:rPr>
                          <m:t>2</m:t>
                        </m:r>
                      </m:sup>
                    </m:sSubSup>
                    <m:d>
                      <m:dPr>
                        <m:begChr m:val="["/>
                        <m:endChr m:val="]"/>
                        <m:ctrlPr>
                          <a:rPr lang="en-US" sz="1600" b="0" i="1" smtClean="0">
                            <a:solidFill>
                              <a:schemeClr val="accent1"/>
                            </a:solidFill>
                            <a:latin typeface="Cambria Math" panose="02040503050406030204" pitchFamily="18" charset="0"/>
                          </a:rPr>
                        </m:ctrlPr>
                      </m:dPr>
                      <m:e>
                        <m:sSubSup>
                          <m:sSubSupPr>
                            <m:ctrlPr>
                              <a:rPr lang="en-US" sz="1600" b="0" i="1" smtClean="0">
                                <a:solidFill>
                                  <a:schemeClr val="accent1"/>
                                </a:solidFill>
                                <a:latin typeface="Cambria Math" panose="02040503050406030204" pitchFamily="18" charset="0"/>
                              </a:rPr>
                            </m:ctrlPr>
                          </m:sSubSupPr>
                          <m:e>
                            <m:r>
                              <a:rPr lang="en-US" sz="1600" b="0" i="1" smtClean="0">
                                <a:solidFill>
                                  <a:schemeClr val="accent1"/>
                                </a:solidFill>
                                <a:latin typeface="Cambria Math" panose="02040503050406030204" pitchFamily="18" charset="0"/>
                              </a:rPr>
                              <m:t>𝐿</m:t>
                            </m:r>
                          </m:e>
                          <m:sub>
                            <m:r>
                              <m:rPr>
                                <m:sty m:val="p"/>
                              </m:rPr>
                              <a:rPr lang="en-US" sz="1600" b="0" i="0" smtClean="0">
                                <a:solidFill>
                                  <a:schemeClr val="accent1"/>
                                </a:solidFill>
                                <a:latin typeface="Cambria Math" panose="02040503050406030204" pitchFamily="18" charset="0"/>
                              </a:rPr>
                              <m:t>H</m:t>
                            </m:r>
                          </m:sub>
                          <m:sup>
                            <m:r>
                              <m:rPr>
                                <m:sty m:val="p"/>
                              </m:rPr>
                              <a:rPr lang="en-US" sz="1600" b="0" i="0" smtClean="0">
                                <a:solidFill>
                                  <a:schemeClr val="accent1"/>
                                </a:solidFill>
                                <a:latin typeface="Cambria Math" panose="02040503050406030204" pitchFamily="18" charset="0"/>
                              </a:rPr>
                              <m:t>sxr</m:t>
                            </m:r>
                          </m:sup>
                        </m:sSubSup>
                        <m:d>
                          <m:dPr>
                            <m:ctrlPr>
                              <a:rPr lang="en-US" sz="1600" b="0" i="1" smtClean="0">
                                <a:solidFill>
                                  <a:schemeClr val="accent1"/>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𝑇</m:t>
                                </m:r>
                              </m:e>
                              <m:sub>
                                <m:r>
                                  <m:rPr>
                                    <m:sty m:val="p"/>
                                  </m:rPr>
                                  <a:rPr lang="en-US" sz="1600" b="0" i="0" smtClean="0">
                                    <a:solidFill>
                                      <a:schemeClr val="accent1"/>
                                    </a:solidFill>
                                    <a:latin typeface="Cambria Math" panose="02040503050406030204" pitchFamily="18" charset="0"/>
                                  </a:rPr>
                                  <m:t>e</m:t>
                                </m:r>
                              </m:sub>
                            </m:sSub>
                          </m:e>
                        </m:d>
                        <m:r>
                          <a:rPr lang="en-US" sz="1600" b="0" i="1" smtClean="0">
                            <a:solidFill>
                              <a:schemeClr val="accent1"/>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𝑐</m:t>
                            </m:r>
                          </m:e>
                          <m:sub>
                            <m:r>
                              <m:rPr>
                                <m:sty m:val="p"/>
                              </m:rPr>
                              <a:rPr lang="en-US" sz="1600" b="0" i="0" smtClean="0">
                                <a:solidFill>
                                  <a:schemeClr val="accent1"/>
                                </a:solidFill>
                                <a:latin typeface="Cambria Math" panose="02040503050406030204" pitchFamily="18" charset="0"/>
                              </a:rPr>
                              <m:t>W</m:t>
                            </m:r>
                          </m:sub>
                        </m:sSub>
                        <m:r>
                          <a:rPr lang="en-US" sz="1600" b="0" i="1" smtClean="0">
                            <a:solidFill>
                              <a:schemeClr val="accent1"/>
                            </a:solidFill>
                            <a:latin typeface="Cambria Math" panose="02040503050406030204" pitchFamily="18" charset="0"/>
                          </a:rPr>
                          <m:t>⋅</m:t>
                        </m:r>
                        <m:sSubSup>
                          <m:sSubSupPr>
                            <m:ctrlPr>
                              <a:rPr lang="en-US" sz="1600" b="0" i="1" smtClean="0">
                                <a:solidFill>
                                  <a:schemeClr val="accent1"/>
                                </a:solidFill>
                                <a:latin typeface="Cambria Math" panose="02040503050406030204" pitchFamily="18" charset="0"/>
                              </a:rPr>
                            </m:ctrlPr>
                          </m:sSubSupPr>
                          <m:e>
                            <m:r>
                              <a:rPr lang="en-US" sz="1600" b="0" i="1" smtClean="0">
                                <a:solidFill>
                                  <a:schemeClr val="accent1"/>
                                </a:solidFill>
                                <a:latin typeface="Cambria Math" panose="02040503050406030204" pitchFamily="18" charset="0"/>
                              </a:rPr>
                              <m:t>𝐿</m:t>
                            </m:r>
                          </m:e>
                          <m:sub>
                            <m:r>
                              <m:rPr>
                                <m:sty m:val="p"/>
                              </m:rPr>
                              <a:rPr lang="en-US" sz="1600" b="0" i="0" smtClean="0">
                                <a:solidFill>
                                  <a:schemeClr val="accent1"/>
                                </a:solidFill>
                                <a:latin typeface="Cambria Math" panose="02040503050406030204" pitchFamily="18" charset="0"/>
                              </a:rPr>
                              <m:t>W</m:t>
                            </m:r>
                          </m:sub>
                          <m:sup>
                            <m:r>
                              <m:rPr>
                                <m:sty m:val="p"/>
                              </m:rPr>
                              <a:rPr lang="en-US" sz="1600" b="0" i="0" smtClean="0">
                                <a:solidFill>
                                  <a:schemeClr val="accent1"/>
                                </a:solidFill>
                                <a:latin typeface="Cambria Math" panose="02040503050406030204" pitchFamily="18" charset="0"/>
                              </a:rPr>
                              <m:t>sxr</m:t>
                            </m:r>
                          </m:sup>
                        </m:sSubSup>
                        <m:r>
                          <a:rPr lang="en-US" sz="1600" b="0" i="1" smtClean="0">
                            <a:solidFill>
                              <a:schemeClr val="accent1"/>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𝑇</m:t>
                            </m:r>
                          </m:e>
                          <m:sub>
                            <m:r>
                              <m:rPr>
                                <m:sty m:val="p"/>
                              </m:rPr>
                              <a:rPr lang="en-US" sz="1600" b="0" i="0" smtClean="0">
                                <a:solidFill>
                                  <a:schemeClr val="accent1"/>
                                </a:solidFill>
                                <a:latin typeface="Cambria Math" panose="02040503050406030204" pitchFamily="18" charset="0"/>
                              </a:rPr>
                              <m:t>e</m:t>
                            </m:r>
                          </m:sub>
                        </m:sSub>
                        <m:r>
                          <a:rPr lang="en-US" sz="1600" b="0" i="1" smtClean="0">
                            <a:solidFill>
                              <a:schemeClr val="accent1"/>
                            </a:solidFill>
                            <a:latin typeface="Cambria Math" panose="02040503050406030204" pitchFamily="18" charset="0"/>
                          </a:rPr>
                          <m:t>)</m:t>
                        </m:r>
                      </m:e>
                    </m:d>
                  </m:oMath>
                </a14:m>
                <a:endParaRPr lang="en-US" sz="1600" b="0" i="1" dirty="0">
                  <a:latin typeface="Cambria Math" panose="020405030504060302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𝜀</m:t>
                        </m:r>
                      </m:e>
                      <m:sub>
                        <m:r>
                          <m:rPr>
                            <m:sty m:val="p"/>
                          </m:rPr>
                          <a:rPr lang="en-US" sz="1600" b="0" i="0" smtClean="0">
                            <a:solidFill>
                              <a:schemeClr val="accent1"/>
                            </a:solidFill>
                            <a:latin typeface="Cambria Math" panose="02040503050406030204" pitchFamily="18" charset="0"/>
                          </a:rPr>
                          <m:t>bolo</m:t>
                        </m:r>
                      </m:sub>
                    </m:sSub>
                    <m:r>
                      <a:rPr lang="en-US" sz="1600" b="0" i="1" smtClean="0">
                        <a:solidFill>
                          <a:schemeClr val="accent1"/>
                        </a:solidFill>
                        <a:latin typeface="Cambria Math" panose="02040503050406030204" pitchFamily="18" charset="0"/>
                      </a:rPr>
                      <m:t>=</m:t>
                    </m:r>
                    <m:sSubSup>
                      <m:sSubSupPr>
                        <m:ctrlPr>
                          <a:rPr lang="en-US" sz="1600" b="0" i="1" smtClean="0">
                            <a:solidFill>
                              <a:schemeClr val="accent1"/>
                            </a:solidFill>
                            <a:latin typeface="Cambria Math" panose="02040503050406030204" pitchFamily="18" charset="0"/>
                          </a:rPr>
                        </m:ctrlPr>
                      </m:sSubSupPr>
                      <m:e>
                        <m:r>
                          <a:rPr lang="en-US" sz="1600" b="0" i="1" smtClean="0">
                            <a:solidFill>
                              <a:schemeClr val="accent1"/>
                            </a:solidFill>
                            <a:latin typeface="Cambria Math" panose="02040503050406030204" pitchFamily="18" charset="0"/>
                          </a:rPr>
                          <m:t>𝑛</m:t>
                        </m:r>
                      </m:e>
                      <m:sub>
                        <m:r>
                          <m:rPr>
                            <m:sty m:val="p"/>
                          </m:rPr>
                          <a:rPr lang="en-US" sz="1600" b="0" i="0" smtClean="0">
                            <a:solidFill>
                              <a:schemeClr val="accent1"/>
                            </a:solidFill>
                            <a:latin typeface="Cambria Math" panose="02040503050406030204" pitchFamily="18" charset="0"/>
                          </a:rPr>
                          <m:t>e</m:t>
                        </m:r>
                      </m:sub>
                      <m:sup>
                        <m:r>
                          <a:rPr lang="en-US" sz="1600" b="0" i="1" smtClean="0">
                            <a:solidFill>
                              <a:schemeClr val="accent1"/>
                            </a:solidFill>
                            <a:latin typeface="Cambria Math" panose="02040503050406030204" pitchFamily="18" charset="0"/>
                          </a:rPr>
                          <m:t>2</m:t>
                        </m:r>
                      </m:sup>
                    </m:sSubSup>
                    <m:d>
                      <m:dPr>
                        <m:begChr m:val="["/>
                        <m:endChr m:val="]"/>
                        <m:ctrlPr>
                          <a:rPr lang="en-US" sz="1600" b="0" i="1" smtClean="0">
                            <a:solidFill>
                              <a:schemeClr val="accent1"/>
                            </a:solidFill>
                            <a:latin typeface="Cambria Math" panose="02040503050406030204" pitchFamily="18" charset="0"/>
                          </a:rPr>
                        </m:ctrlPr>
                      </m:dPr>
                      <m:e>
                        <m:sSubSup>
                          <m:sSubSupPr>
                            <m:ctrlPr>
                              <a:rPr lang="en-US" sz="1600" b="0" i="1" smtClean="0">
                                <a:solidFill>
                                  <a:schemeClr val="accent1"/>
                                </a:solidFill>
                                <a:latin typeface="Cambria Math" panose="02040503050406030204" pitchFamily="18" charset="0"/>
                              </a:rPr>
                            </m:ctrlPr>
                          </m:sSubSupPr>
                          <m:e>
                            <m:r>
                              <a:rPr lang="en-US" sz="1600" b="0" i="1" smtClean="0">
                                <a:solidFill>
                                  <a:schemeClr val="accent1"/>
                                </a:solidFill>
                                <a:latin typeface="Cambria Math" panose="02040503050406030204" pitchFamily="18" charset="0"/>
                              </a:rPr>
                              <m:t>𝐿</m:t>
                            </m:r>
                          </m:e>
                          <m:sub>
                            <m:r>
                              <m:rPr>
                                <m:sty m:val="p"/>
                              </m:rPr>
                              <a:rPr lang="en-US" sz="1600" b="0" i="0" smtClean="0">
                                <a:solidFill>
                                  <a:schemeClr val="accent1"/>
                                </a:solidFill>
                                <a:latin typeface="Cambria Math" panose="02040503050406030204" pitchFamily="18" charset="0"/>
                              </a:rPr>
                              <m:t>H</m:t>
                            </m:r>
                          </m:sub>
                          <m:sup>
                            <m:r>
                              <m:rPr>
                                <m:sty m:val="p"/>
                              </m:rPr>
                              <a:rPr lang="en-US" sz="1600" b="0" i="0" smtClean="0">
                                <a:solidFill>
                                  <a:schemeClr val="accent1"/>
                                </a:solidFill>
                                <a:latin typeface="Cambria Math" panose="02040503050406030204" pitchFamily="18" charset="0"/>
                              </a:rPr>
                              <m:t>bolo</m:t>
                            </m:r>
                          </m:sup>
                        </m:sSubSup>
                        <m:d>
                          <m:dPr>
                            <m:ctrlPr>
                              <a:rPr lang="en-US" sz="1600" b="0" i="1" smtClean="0">
                                <a:solidFill>
                                  <a:schemeClr val="accent1"/>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𝑇</m:t>
                                </m:r>
                              </m:e>
                              <m:sub>
                                <m:r>
                                  <m:rPr>
                                    <m:sty m:val="p"/>
                                  </m:rPr>
                                  <a:rPr lang="en-US" sz="1600" b="0" i="0" smtClean="0">
                                    <a:solidFill>
                                      <a:schemeClr val="accent1"/>
                                    </a:solidFill>
                                    <a:latin typeface="Cambria Math" panose="02040503050406030204" pitchFamily="18" charset="0"/>
                                  </a:rPr>
                                  <m:t>e</m:t>
                                </m:r>
                              </m:sub>
                            </m:sSub>
                          </m:e>
                        </m:d>
                        <m:r>
                          <a:rPr lang="en-US" sz="1600" b="0" i="1" smtClean="0">
                            <a:solidFill>
                              <a:schemeClr val="accent1"/>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𝑐</m:t>
                            </m:r>
                          </m:e>
                          <m:sub>
                            <m:r>
                              <m:rPr>
                                <m:sty m:val="p"/>
                              </m:rPr>
                              <a:rPr lang="en-US" sz="1600" b="0" i="0" smtClean="0">
                                <a:solidFill>
                                  <a:schemeClr val="accent1"/>
                                </a:solidFill>
                                <a:latin typeface="Cambria Math" panose="02040503050406030204" pitchFamily="18" charset="0"/>
                              </a:rPr>
                              <m:t>W</m:t>
                            </m:r>
                          </m:sub>
                        </m:sSub>
                        <m:r>
                          <a:rPr lang="en-US" sz="1600" b="0" i="1" smtClean="0">
                            <a:solidFill>
                              <a:schemeClr val="accent1"/>
                            </a:solidFill>
                            <a:latin typeface="Cambria Math" panose="02040503050406030204" pitchFamily="18" charset="0"/>
                          </a:rPr>
                          <m:t>⋅</m:t>
                        </m:r>
                        <m:sSubSup>
                          <m:sSubSupPr>
                            <m:ctrlPr>
                              <a:rPr lang="en-US" sz="1600" b="0" i="1" smtClean="0">
                                <a:solidFill>
                                  <a:schemeClr val="accent1"/>
                                </a:solidFill>
                                <a:latin typeface="Cambria Math" panose="02040503050406030204" pitchFamily="18" charset="0"/>
                              </a:rPr>
                            </m:ctrlPr>
                          </m:sSubSupPr>
                          <m:e>
                            <m:r>
                              <a:rPr lang="en-US" sz="1600" b="0" i="1" smtClean="0">
                                <a:solidFill>
                                  <a:schemeClr val="accent1"/>
                                </a:solidFill>
                                <a:latin typeface="Cambria Math" panose="02040503050406030204" pitchFamily="18" charset="0"/>
                              </a:rPr>
                              <m:t>𝐿</m:t>
                            </m:r>
                          </m:e>
                          <m:sub>
                            <m:r>
                              <m:rPr>
                                <m:sty m:val="p"/>
                              </m:rPr>
                              <a:rPr lang="en-US" sz="1600" b="0" i="0" smtClean="0">
                                <a:solidFill>
                                  <a:schemeClr val="accent1"/>
                                </a:solidFill>
                                <a:latin typeface="Cambria Math" panose="02040503050406030204" pitchFamily="18" charset="0"/>
                              </a:rPr>
                              <m:t>W</m:t>
                            </m:r>
                          </m:sub>
                          <m:sup>
                            <m:r>
                              <m:rPr>
                                <m:sty m:val="p"/>
                              </m:rPr>
                              <a:rPr lang="en-US" sz="1600" b="0" i="0" smtClean="0">
                                <a:solidFill>
                                  <a:schemeClr val="accent1"/>
                                </a:solidFill>
                                <a:latin typeface="Cambria Math" panose="02040503050406030204" pitchFamily="18" charset="0"/>
                              </a:rPr>
                              <m:t>bolo</m:t>
                            </m:r>
                          </m:sup>
                        </m:sSubSup>
                        <m:r>
                          <a:rPr lang="en-US" sz="1600" b="0" i="1" smtClean="0">
                            <a:solidFill>
                              <a:schemeClr val="accent1"/>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𝑇</m:t>
                            </m:r>
                          </m:e>
                          <m:sub>
                            <m:r>
                              <m:rPr>
                                <m:sty m:val="p"/>
                              </m:rPr>
                              <a:rPr lang="en-US" sz="1600" b="0" i="0" smtClean="0">
                                <a:solidFill>
                                  <a:schemeClr val="accent1"/>
                                </a:solidFill>
                                <a:latin typeface="Cambria Math" panose="02040503050406030204" pitchFamily="18" charset="0"/>
                              </a:rPr>
                              <m:t>e</m:t>
                            </m:r>
                          </m:sub>
                        </m:sSub>
                        <m:r>
                          <a:rPr lang="en-US" sz="1600" b="0" i="1" smtClean="0">
                            <a:solidFill>
                              <a:schemeClr val="accent1"/>
                            </a:solidFill>
                            <a:latin typeface="Cambria Math" panose="02040503050406030204" pitchFamily="18" charset="0"/>
                          </a:rPr>
                          <m:t>)</m:t>
                        </m:r>
                      </m:e>
                    </m:d>
                  </m:oMath>
                </a14:m>
                <a:endParaRPr lang="en-US" sz="1600" b="0" i="1" dirty="0">
                  <a:latin typeface="Cambria Math" panose="020405030504060302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𝑑</m:t>
                            </m:r>
                          </m:e>
                        </m:acc>
                      </m:e>
                      <m:sub>
                        <m:r>
                          <m:rPr>
                            <m:sty m:val="p"/>
                          </m:rPr>
                          <a:rPr lang="en-US" sz="1600" b="0" i="0" smtClean="0">
                            <a:latin typeface="Cambria Math" panose="02040503050406030204" pitchFamily="18" charset="0"/>
                          </a:rPr>
                          <m:t>sxr</m:t>
                        </m:r>
                      </m:sub>
                    </m:sSub>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acc>
                          <m:accPr>
                            <m:chr m:val="̿"/>
                            <m:ctrlPr>
                              <a:rPr lang="en-US" sz="1600" i="1" dirty="0">
                                <a:latin typeface="Cambria Math" panose="02040503050406030204" pitchFamily="18" charset="0"/>
                              </a:rPr>
                            </m:ctrlPr>
                          </m:accPr>
                          <m:e>
                            <m:r>
                              <a:rPr lang="en-US" sz="1600" b="0" i="1" dirty="0" smtClean="0">
                                <a:latin typeface="Cambria Math" panose="02040503050406030204" pitchFamily="18" charset="0"/>
                              </a:rPr>
                              <m:t>𝑀</m:t>
                            </m:r>
                          </m:e>
                        </m:acc>
                      </m:e>
                      <m:sub>
                        <m:r>
                          <m:rPr>
                            <m:sty m:val="p"/>
                          </m:rPr>
                          <a:rPr lang="en-US" sz="1600" b="0" i="0" dirty="0" smtClean="0">
                            <a:latin typeface="Cambria Math" panose="02040503050406030204" pitchFamily="18" charset="0"/>
                          </a:rPr>
                          <m:t>sxr</m:t>
                        </m:r>
                      </m:sub>
                    </m:sSub>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𝜀</m:t>
                            </m:r>
                          </m:e>
                        </m:acc>
                      </m:e>
                      <m:sub>
                        <m:r>
                          <m:rPr>
                            <m:sty m:val="p"/>
                          </m:rPr>
                          <a:rPr lang="en-US" sz="1600" b="0" i="0" smtClean="0">
                            <a:latin typeface="Cambria Math" panose="02040503050406030204" pitchFamily="18" charset="0"/>
                          </a:rPr>
                          <m:t>sxr</m:t>
                        </m:r>
                      </m:sub>
                    </m:sSub>
                  </m:oMath>
                </a14:m>
                <a:endParaRPr lang="en-US" sz="1600" i="1" dirty="0">
                  <a:latin typeface="Cambria Math" panose="020405030504060302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𝑑</m:t>
                            </m:r>
                          </m:e>
                        </m:acc>
                      </m:e>
                      <m:sub>
                        <m:r>
                          <m:rPr>
                            <m:sty m:val="p"/>
                          </m:rPr>
                          <a:rPr lang="en-US" sz="1600" b="0" i="0" smtClean="0">
                            <a:latin typeface="Cambria Math" panose="02040503050406030204" pitchFamily="18" charset="0"/>
                          </a:rPr>
                          <m:t>bolo</m:t>
                        </m:r>
                      </m:sub>
                    </m:sSub>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acc>
                          <m:accPr>
                            <m:chr m:val="̿"/>
                            <m:ctrlPr>
                              <a:rPr lang="en-US" sz="1600" i="1" dirty="0">
                                <a:latin typeface="Cambria Math" panose="02040503050406030204" pitchFamily="18" charset="0"/>
                              </a:rPr>
                            </m:ctrlPr>
                          </m:accPr>
                          <m:e>
                            <m:r>
                              <a:rPr lang="en-US" sz="1600" b="0" i="1" dirty="0" smtClean="0">
                                <a:latin typeface="Cambria Math" panose="02040503050406030204" pitchFamily="18" charset="0"/>
                              </a:rPr>
                              <m:t>𝑀</m:t>
                            </m:r>
                          </m:e>
                        </m:acc>
                      </m:e>
                      <m:sub>
                        <m:r>
                          <m:rPr>
                            <m:sty m:val="p"/>
                          </m:rPr>
                          <a:rPr lang="en-US" sz="1600" b="0" i="0" dirty="0" smtClean="0">
                            <a:latin typeface="Cambria Math" panose="02040503050406030204" pitchFamily="18" charset="0"/>
                          </a:rPr>
                          <m:t>bolo</m:t>
                        </m:r>
                      </m:sub>
                    </m:sSub>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𝜀</m:t>
                            </m:r>
                          </m:e>
                        </m:acc>
                      </m:e>
                      <m:sub>
                        <m:r>
                          <m:rPr>
                            <m:sty m:val="p"/>
                          </m:rPr>
                          <a:rPr lang="en-US" sz="1600" b="0" i="0" smtClean="0">
                            <a:latin typeface="Cambria Math" panose="02040503050406030204" pitchFamily="18" charset="0"/>
                          </a:rPr>
                          <m:t>bolo</m:t>
                        </m:r>
                      </m:sub>
                    </m:sSub>
                  </m:oMath>
                </a14:m>
                <a:endParaRPr lang="en-US" sz="1600" i="1" dirty="0">
                  <a:latin typeface="Cambria Math" panose="020405030504060302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𝑑</m:t>
                            </m:r>
                          </m:e>
                        </m:acc>
                      </m:e>
                      <m:sub>
                        <m:r>
                          <m:rPr>
                            <m:sty m:val="p"/>
                          </m:rPr>
                          <a:rPr lang="en-US" sz="1600" b="0" i="0" smtClean="0">
                            <a:latin typeface="Cambria Math" panose="02040503050406030204" pitchFamily="18" charset="0"/>
                          </a:rPr>
                          <m:t>int</m:t>
                        </m:r>
                      </m:sub>
                    </m:sSub>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acc>
                          <m:accPr>
                            <m:chr m:val="̿"/>
                            <m:ctrlPr>
                              <a:rPr lang="en-US" sz="1600" i="1" dirty="0" smtClean="0">
                                <a:latin typeface="Cambria Math" panose="02040503050406030204" pitchFamily="18" charset="0"/>
                              </a:rPr>
                            </m:ctrlPr>
                          </m:accPr>
                          <m:e>
                            <m:r>
                              <a:rPr lang="en-US" sz="1600" b="0" i="1" dirty="0" smtClean="0">
                                <a:latin typeface="Cambria Math" panose="02040503050406030204" pitchFamily="18" charset="0"/>
                              </a:rPr>
                              <m:t>𝑀</m:t>
                            </m:r>
                          </m:e>
                        </m:acc>
                      </m:e>
                      <m:sub>
                        <m:r>
                          <m:rPr>
                            <m:sty m:val="p"/>
                          </m:rPr>
                          <a:rPr lang="en-US" sz="1600" b="0" i="0" dirty="0" smtClean="0">
                            <a:latin typeface="Cambria Math" panose="02040503050406030204" pitchFamily="18" charset="0"/>
                          </a:rPr>
                          <m:t>int</m:t>
                        </m:r>
                      </m:sub>
                    </m:sSub>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𝑛</m:t>
                            </m:r>
                          </m:e>
                        </m:acc>
                      </m:e>
                      <m:sub>
                        <m:r>
                          <m:rPr>
                            <m:sty m:val="p"/>
                          </m:rPr>
                          <a:rPr lang="en-US" sz="1600">
                            <a:latin typeface="Cambria Math" panose="02040503050406030204" pitchFamily="18" charset="0"/>
                          </a:rPr>
                          <m:t>e</m:t>
                        </m:r>
                      </m:sub>
                    </m:sSub>
                  </m:oMath>
                </a14:m>
                <a:endParaRPr lang="en-US" sz="1600" dirty="0">
                  <a:latin typeface="Palatino Linotype" panose="020405020505050303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sz="1600" i="1" smtClean="0">
                            <a:solidFill>
                              <a:schemeClr val="tx1"/>
                            </a:solidFill>
                            <a:latin typeface="Cambria Math" panose="02040503050406030204" pitchFamily="18" charset="0"/>
                          </a:rPr>
                        </m:ctrlPr>
                      </m:sSubPr>
                      <m:e>
                        <m:acc>
                          <m:accPr>
                            <m:chr m:val="⃗"/>
                            <m:ctrlPr>
                              <a:rPr lang="en-US" sz="1600" b="0" i="1" smtClean="0">
                                <a:solidFill>
                                  <a:schemeClr val="tx1"/>
                                </a:solidFill>
                                <a:latin typeface="Cambria Math" panose="02040503050406030204" pitchFamily="18" charset="0"/>
                              </a:rPr>
                            </m:ctrlPr>
                          </m:accPr>
                          <m:e>
                            <m:r>
                              <a:rPr lang="en-US" sz="1600" i="1">
                                <a:solidFill>
                                  <a:schemeClr val="tx1"/>
                                </a:solidFill>
                                <a:latin typeface="Cambria Math" panose="02040503050406030204" pitchFamily="18" charset="0"/>
                              </a:rPr>
                              <m:t>𝑑</m:t>
                            </m:r>
                          </m:e>
                        </m:acc>
                      </m:e>
                      <m:sub>
                        <m:r>
                          <m:rPr>
                            <m:sty m:val="p"/>
                          </m:rPr>
                          <a:rPr lang="en-US" sz="1600" b="0" i="0" smtClean="0">
                            <a:solidFill>
                              <a:schemeClr val="tx1"/>
                            </a:solidFill>
                            <a:latin typeface="Cambria Math" panose="02040503050406030204" pitchFamily="18" charset="0"/>
                          </a:rPr>
                          <m:t>ece</m:t>
                        </m:r>
                      </m:sub>
                    </m:sSub>
                    <m:r>
                      <a:rPr lang="en-US"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𝑇</m:t>
                            </m:r>
                          </m:e>
                        </m:acc>
                      </m:e>
                      <m:sub>
                        <m:r>
                          <m:rPr>
                            <m:sty m:val="p"/>
                          </m:rPr>
                          <a:rPr lang="en-US" sz="1600">
                            <a:latin typeface="Cambria Math" panose="02040503050406030204" pitchFamily="18" charset="0"/>
                          </a:rPr>
                          <m:t>e</m:t>
                        </m:r>
                      </m:sub>
                    </m:sSub>
                  </m:oMath>
                </a14:m>
                <a:r>
                  <a:rPr lang="en-US" sz="1600" dirty="0">
                    <a:latin typeface="Palatino Linotype" panose="02040502050505030304" pitchFamily="18" charset="0"/>
                  </a:rPr>
                  <a:t> (validated temperature)</a:t>
                </a:r>
              </a:p>
              <a:p>
                <a:pPr marL="285750" indent="-285750">
                  <a:lnSpc>
                    <a:spcPct val="150000"/>
                  </a:lnSpc>
                  <a:buFont typeface="Wingdings" panose="05000000000000000000" pitchFamily="2" charset="2"/>
                  <a:buChar char="Ø"/>
                </a:pPr>
                <a:r>
                  <a:rPr lang="en-US" sz="1600" dirty="0">
                    <a:latin typeface="Palatino Linotype" panose="02040502050505030304" pitchFamily="18" charset="0"/>
                  </a:rPr>
                  <a:t>No analytical form of the posterior; MCMC sampling needed (with fixed hyperparameters)</a:t>
                </a:r>
              </a:p>
            </p:txBody>
          </p:sp>
        </mc:Choice>
        <mc:Fallback xmlns="">
          <p:sp>
            <p:nvSpPr>
              <p:cNvPr id="3" name="TextBox 2">
                <a:extLst>
                  <a:ext uri="{FF2B5EF4-FFF2-40B4-BE49-F238E27FC236}">
                    <a16:creationId xmlns:a16="http://schemas.microsoft.com/office/drawing/2014/main" id="{12DF9AAF-EAE2-6813-27E9-73DDECCD0BC0}"/>
                  </a:ext>
                </a:extLst>
              </p:cNvPr>
              <p:cNvSpPr txBox="1">
                <a:spLocks noRot="1" noChangeAspect="1" noMove="1" noResize="1" noEditPoints="1" noAdjustHandles="1" noChangeArrowheads="1" noChangeShapeType="1" noTextEdit="1"/>
              </p:cNvSpPr>
              <p:nvPr/>
            </p:nvSpPr>
            <p:spPr>
              <a:xfrm>
                <a:off x="101602" y="3163421"/>
                <a:ext cx="9012062" cy="3701654"/>
              </a:xfrm>
              <a:prstGeom prst="rect">
                <a:avLst/>
              </a:prstGeom>
              <a:blipFill>
                <a:blip r:embed="rId4"/>
                <a:stretch>
                  <a:fillRect l="-271" b="-1153"/>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E63DB387-A6B9-93CE-8B8B-A9F7F777B143}"/>
              </a:ext>
            </a:extLst>
          </p:cNvPr>
          <p:cNvSpPr>
            <a:spLocks noGrp="1"/>
          </p:cNvSpPr>
          <p:nvPr>
            <p:ph type="sldNum" sz="quarter" idx="12"/>
          </p:nvPr>
        </p:nvSpPr>
        <p:spPr/>
        <p:txBody>
          <a:bodyPr/>
          <a:lstStyle/>
          <a:p>
            <a:fld id="{C0F9B2C0-5364-4760-BB85-7A52E9531CDE}" type="slidenum">
              <a:rPr lang="en-US" smtClean="0"/>
              <a:t>10</a:t>
            </a:fld>
            <a:endParaRPr lang="en-US" dirty="0"/>
          </a:p>
        </p:txBody>
      </p:sp>
      <p:pic>
        <p:nvPicPr>
          <p:cNvPr id="9" name="Picture 8" descr="A graph of a graph of a geometry&#10;&#10;Description automatically generated with medium confidence">
            <a:extLst>
              <a:ext uri="{FF2B5EF4-FFF2-40B4-BE49-F238E27FC236}">
                <a16:creationId xmlns:a16="http://schemas.microsoft.com/office/drawing/2014/main" id="{A355D4AF-74D7-7C27-DD13-BC7F426ADA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35" y="869793"/>
            <a:ext cx="2286000" cy="2286000"/>
          </a:xfrm>
          <a:prstGeom prst="rect">
            <a:avLst/>
          </a:prstGeom>
        </p:spPr>
      </p:pic>
      <p:pic>
        <p:nvPicPr>
          <p:cNvPr id="10" name="Picture 9">
            <a:extLst>
              <a:ext uri="{FF2B5EF4-FFF2-40B4-BE49-F238E27FC236}">
                <a16:creationId xmlns:a16="http://schemas.microsoft.com/office/drawing/2014/main" id="{1F6C3CD8-566C-2C44-7D18-CBB60C5E304A}"/>
              </a:ext>
            </a:extLst>
          </p:cNvPr>
          <p:cNvPicPr>
            <a:picLocks noChangeAspect="1"/>
          </p:cNvPicPr>
          <p:nvPr/>
        </p:nvPicPr>
        <p:blipFill>
          <a:blip r:embed="rId6"/>
          <a:stretch>
            <a:fillRect/>
          </a:stretch>
        </p:blipFill>
        <p:spPr>
          <a:xfrm>
            <a:off x="6090001" y="869793"/>
            <a:ext cx="2262792" cy="2286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7C394A-7209-A256-4051-7E4CBB452605}"/>
                  </a:ext>
                </a:extLst>
              </p:cNvPr>
              <p:cNvSpPr txBox="1"/>
              <p:nvPr/>
            </p:nvSpPr>
            <p:spPr>
              <a:xfrm>
                <a:off x="4618518" y="4912418"/>
                <a:ext cx="3896832"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𝑝</m:t>
                      </m:r>
                      <m:d>
                        <m:dPr>
                          <m:sepChr m:val="∣"/>
                          <m:ctrlPr>
                            <a:rPr lang="en-US" i="1" smtClean="0">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𝑐</m:t>
                                  </m:r>
                                </m:e>
                              </m:acc>
                            </m:e>
                            <m:sub>
                              <m:r>
                                <m:rPr>
                                  <m:sty m:val="p"/>
                                </m:rPr>
                                <a:rPr lang="en-US" i="0">
                                  <a:solidFill>
                                    <a:srgbClr val="FF0000"/>
                                  </a:solidFill>
                                  <a:latin typeface="Cambria Math" panose="02040503050406030204" pitchFamily="18" charset="0"/>
                                </a:rPr>
                                <m:t>W</m:t>
                              </m:r>
                            </m:sub>
                          </m:sSub>
                          <m:r>
                            <a:rPr lang="en-US" i="1">
                              <a:solidFill>
                                <a:srgbClr val="FF0000"/>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𝑛</m:t>
                                  </m:r>
                                </m:e>
                              </m:acc>
                            </m:e>
                            <m:sub>
                              <m:r>
                                <m:rPr>
                                  <m:sty m:val="p"/>
                                </m:rPr>
                                <a:rPr lang="en-US" i="0">
                                  <a:solidFill>
                                    <a:srgbClr val="FF0000"/>
                                  </a:solidFill>
                                  <a:latin typeface="Cambria Math" panose="02040503050406030204" pitchFamily="18" charset="0"/>
                                </a:rPr>
                                <m:t>e</m:t>
                              </m:r>
                            </m:sub>
                          </m:sSub>
                          <m:r>
                            <a:rPr lang="en-US" i="1">
                              <a:solidFill>
                                <a:srgbClr val="FF0000"/>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𝑇</m:t>
                                  </m:r>
                                </m:e>
                              </m:acc>
                            </m:e>
                            <m:sub>
                              <m:r>
                                <m:rPr>
                                  <m:sty m:val="p"/>
                                </m:rPr>
                                <a:rPr lang="en-US" i="0">
                                  <a:solidFill>
                                    <a:srgbClr val="FF0000"/>
                                  </a:solidFill>
                                  <a:latin typeface="Cambria Math" panose="02040503050406030204" pitchFamily="18" charset="0"/>
                                </a:rPr>
                                <m:t>e</m:t>
                              </m:r>
                            </m:sub>
                          </m:sSub>
                        </m:e>
                        <m:e>
                          <m:sSub>
                            <m:sSubPr>
                              <m:ctrlPr>
                                <a:rPr lang="en-US" i="1">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𝑑</m:t>
                                  </m:r>
                                </m:e>
                              </m:acc>
                            </m:e>
                            <m:sub>
                              <m:r>
                                <m:rPr>
                                  <m:sty m:val="p"/>
                                </m:rPr>
                                <a:rPr lang="en-US" b="0" i="0" smtClean="0">
                                  <a:solidFill>
                                    <a:srgbClr val="FF0000"/>
                                  </a:solidFill>
                                  <a:latin typeface="Cambria Math" panose="02040503050406030204" pitchFamily="18" charset="0"/>
                                </a:rPr>
                                <m:t>int</m:t>
                              </m:r>
                            </m:sub>
                          </m:sSub>
                          <m:r>
                            <a:rPr lang="en-US" i="1">
                              <a:solidFill>
                                <a:srgbClr val="FF0000"/>
                              </a:solidFill>
                              <a:latin typeface="Cambria Math" panose="02040503050406030204" pitchFamily="18" charset="0"/>
                            </a:rPr>
                            <m:t>, </m:t>
                          </m:r>
                          <m:sSub>
                            <m:sSubPr>
                              <m:ctrlPr>
                                <a:rPr lang="en-US" i="1" smtClean="0">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𝑑</m:t>
                                  </m:r>
                                </m:e>
                              </m:acc>
                            </m:e>
                            <m:sub>
                              <m:r>
                                <m:rPr>
                                  <m:sty m:val="p"/>
                                </m:rPr>
                                <a:rPr lang="en-US" b="0" i="0" smtClean="0">
                                  <a:solidFill>
                                    <a:srgbClr val="FF0000"/>
                                  </a:solidFill>
                                  <a:latin typeface="Cambria Math" panose="02040503050406030204" pitchFamily="18" charset="0"/>
                                </a:rPr>
                                <m:t>ece</m:t>
                              </m:r>
                            </m:sub>
                          </m:sSub>
                          <m:r>
                            <a:rPr lang="en-US" i="1">
                              <a:solidFill>
                                <a:srgbClr val="FF0000"/>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𝑑</m:t>
                                  </m:r>
                                </m:e>
                              </m:acc>
                            </m:e>
                            <m:sub>
                              <m:r>
                                <m:rPr>
                                  <m:sty m:val="p"/>
                                </m:rPr>
                                <a:rPr lang="en-US" b="0" i="0" smtClean="0">
                                  <a:solidFill>
                                    <a:srgbClr val="FF0000"/>
                                  </a:solidFill>
                                  <a:latin typeface="Cambria Math" panose="02040503050406030204" pitchFamily="18" charset="0"/>
                                </a:rPr>
                                <m:t>sxr</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𝑑</m:t>
                                  </m:r>
                                </m:e>
                              </m:acc>
                            </m:e>
                            <m:sub>
                              <m:r>
                                <m:rPr>
                                  <m:sty m:val="p"/>
                                </m:rPr>
                                <a:rPr lang="en-US" b="0" i="0" smtClean="0">
                                  <a:solidFill>
                                    <a:srgbClr val="FF0000"/>
                                  </a:solidFill>
                                  <a:latin typeface="Cambria Math" panose="02040503050406030204" pitchFamily="18" charset="0"/>
                                </a:rPr>
                                <m:t>bolo</m:t>
                              </m:r>
                            </m:sub>
                          </m:sSub>
                        </m:e>
                      </m:d>
                    </m:oMath>
                  </m:oMathPara>
                </a14:m>
                <a:endParaRPr lang="en-US" dirty="0"/>
              </a:p>
            </p:txBody>
          </p:sp>
        </mc:Choice>
        <mc:Fallback xmlns="">
          <p:sp>
            <p:nvSpPr>
              <p:cNvPr id="11" name="TextBox 10">
                <a:extLst>
                  <a:ext uri="{FF2B5EF4-FFF2-40B4-BE49-F238E27FC236}">
                    <a16:creationId xmlns:a16="http://schemas.microsoft.com/office/drawing/2014/main" id="{6E7C394A-7209-A256-4051-7E4CBB452605}"/>
                  </a:ext>
                </a:extLst>
              </p:cNvPr>
              <p:cNvSpPr txBox="1">
                <a:spLocks noRot="1" noChangeAspect="1" noMove="1" noResize="1" noEditPoints="1" noAdjustHandles="1" noChangeArrowheads="1" noChangeShapeType="1" noTextEdit="1"/>
              </p:cNvSpPr>
              <p:nvPr/>
            </p:nvSpPr>
            <p:spPr>
              <a:xfrm>
                <a:off x="4618518" y="4912418"/>
                <a:ext cx="3896832" cy="506870"/>
              </a:xfrm>
              <a:prstGeom prst="rect">
                <a:avLst/>
              </a:prstGeom>
              <a:blipFill>
                <a:blip r:embed="rId7"/>
                <a:stretch>
                  <a:fillRect t="-12048"/>
                </a:stretch>
              </a:blipFill>
            </p:spPr>
            <p:txBody>
              <a:bodyPr/>
              <a:lstStyle/>
              <a:p>
                <a:r>
                  <a:rPr lang="en-US">
                    <a:noFill/>
                  </a:rPr>
                  <a:t> </a:t>
                </a:r>
              </a:p>
            </p:txBody>
          </p:sp>
        </mc:Fallback>
      </mc:AlternateContent>
    </p:spTree>
    <p:extLst>
      <p:ext uri="{BB962C8B-B14F-4D97-AF65-F5344CB8AC3E}">
        <p14:creationId xmlns:p14="http://schemas.microsoft.com/office/powerpoint/2010/main" val="208417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Reparameterization in MCMC</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p:sp>
        <p:nvSpPr>
          <p:cNvPr id="6" name="Slide Number Placeholder 5">
            <a:extLst>
              <a:ext uri="{FF2B5EF4-FFF2-40B4-BE49-F238E27FC236}">
                <a16:creationId xmlns:a16="http://schemas.microsoft.com/office/drawing/2014/main" id="{E63DB387-A6B9-93CE-8B8B-A9F7F777B143}"/>
              </a:ext>
            </a:extLst>
          </p:cNvPr>
          <p:cNvSpPr>
            <a:spLocks noGrp="1"/>
          </p:cNvSpPr>
          <p:nvPr>
            <p:ph type="sldNum" sz="quarter" idx="12"/>
          </p:nvPr>
        </p:nvSpPr>
        <p:spPr/>
        <p:txBody>
          <a:bodyPr/>
          <a:lstStyle/>
          <a:p>
            <a:fld id="{C0F9B2C0-5364-4760-BB85-7A52E9531CDE}" type="slidenum">
              <a:rPr lang="en-US" smtClean="0"/>
              <a:t>11</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323BA6-5FA8-237B-CD62-A904DEDFC187}"/>
                  </a:ext>
                </a:extLst>
              </p:cNvPr>
              <p:cNvSpPr txBox="1"/>
              <p:nvPr/>
            </p:nvSpPr>
            <p:spPr>
              <a:xfrm>
                <a:off x="-1" y="796520"/>
                <a:ext cx="9143999" cy="3499420"/>
              </a:xfrm>
              <a:prstGeom prst="rect">
                <a:avLst/>
              </a:prstGeom>
              <a:noFill/>
            </p:spPr>
            <p:txBody>
              <a:bodyPr wrap="square" rtlCol="0">
                <a:spAutoFit/>
              </a:bodyPr>
              <a:lstStyle/>
              <a:p>
                <a:pPr>
                  <a:lnSpc>
                    <a:spcPct val="120000"/>
                  </a:lnSpc>
                </a:pPr>
                <a:r>
                  <a:rPr lang="en-US" altLang="zh-CN" dirty="0">
                    <a:latin typeface="Palatino Linotype" panose="02040502050505030304" pitchFamily="18" charset="0"/>
                  </a:rPr>
                  <a:t>Motivation:</a:t>
                </a:r>
              </a:p>
              <a:p>
                <a:pPr marL="285750" indent="-285750">
                  <a:lnSpc>
                    <a:spcPct val="120000"/>
                  </a:lnSpc>
                  <a:buFont typeface="Wingdings" panose="05000000000000000000" pitchFamily="2" charset="2"/>
                  <a:buChar char="Ø"/>
                </a:pPr>
                <a:r>
                  <a:rPr lang="en-US" dirty="0">
                    <a:latin typeface="Palatino Linotype" panose="02040502050505030304" pitchFamily="18" charset="0"/>
                  </a:rPr>
                  <a:t>MCMC for </a:t>
                </a:r>
                <a:r>
                  <a:rPr lang="en-US" b="1" dirty="0">
                    <a:latin typeface="Palatino Linotype" panose="02040502050505030304" pitchFamily="18" charset="0"/>
                  </a:rPr>
                  <a:t>high-dimensional</a:t>
                </a:r>
                <a:r>
                  <a:rPr lang="en-US" dirty="0">
                    <a:latin typeface="Palatino Linotype" panose="02040502050505030304" pitchFamily="18" charset="0"/>
                  </a:rPr>
                  <a:t> and </a:t>
                </a:r>
                <a:r>
                  <a:rPr lang="en-US" b="1" dirty="0">
                    <a:latin typeface="Palatino Linotype" panose="02040502050505030304" pitchFamily="18" charset="0"/>
                  </a:rPr>
                  <a:t>strongly correlated</a:t>
                </a:r>
                <a:r>
                  <a:rPr lang="en-US" dirty="0">
                    <a:latin typeface="Palatino Linotype" panose="02040502050505030304" pitchFamily="18" charset="0"/>
                  </a:rPr>
                  <a:t> distributions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oMath>
                </a14:m>
                <a:r>
                  <a:rPr lang="en-US" dirty="0">
                    <a:latin typeface="Palatino Linotype" panose="02040502050505030304" pitchFamily="18" charset="0"/>
                  </a:rPr>
                  <a:t> are often </a:t>
                </a:r>
                <a:r>
                  <a:rPr lang="en-US" b="1" dirty="0">
                    <a:latin typeface="Palatino Linotype" panose="02040502050505030304" pitchFamily="18" charset="0"/>
                  </a:rPr>
                  <a:t>slow</a:t>
                </a:r>
                <a:r>
                  <a:rPr lang="en-US" dirty="0">
                    <a:latin typeface="Palatino Linotype" panose="02040502050505030304" pitchFamily="18" charset="0"/>
                  </a:rPr>
                  <a:t> and </a:t>
                </a:r>
                <a:r>
                  <a:rPr lang="en-US" b="1" dirty="0">
                    <a:latin typeface="Palatino Linotype" panose="02040502050505030304" pitchFamily="18" charset="0"/>
                  </a:rPr>
                  <a:t>unstable</a:t>
                </a:r>
              </a:p>
              <a:p>
                <a:pPr marL="285750" indent="-285750">
                  <a:lnSpc>
                    <a:spcPct val="120000"/>
                  </a:lnSpc>
                  <a:buFont typeface="Wingdings" panose="05000000000000000000" pitchFamily="2" charset="2"/>
                  <a:buChar char="Ø"/>
                </a:pPr>
                <a:r>
                  <a:rPr lang="en-US" dirty="0">
                    <a:latin typeface="Palatino Linotype" panose="02040502050505030304" pitchFamily="18" charset="0"/>
                  </a:rPr>
                  <a:t>Change of variables:</a:t>
                </a:r>
              </a:p>
              <a:p>
                <a:pPr>
                  <a:lnSpc>
                    <a:spcPct val="12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d>
                        <m:dPr>
                          <m:begChr m:val="|"/>
                          <m:endChr m:val="|"/>
                          <m:ctrlPr>
                            <a:rPr lang="en-US" b="0" i="1" smtClean="0">
                              <a:latin typeface="Cambria Math" panose="02040503050406030204" pitchFamily="18" charset="0"/>
                            </a:rPr>
                          </m:ctrlPr>
                        </m:dPr>
                        <m:e>
                          <m:r>
                            <m:rPr>
                              <m:sty m:val="p"/>
                            </m:rPr>
                            <a:rPr lang="en-US" b="0" i="1" smtClean="0">
                              <a:latin typeface="Cambria Math" panose="02040503050406030204" pitchFamily="18" charset="0"/>
                            </a:rPr>
                            <m:t>det</m:t>
                          </m:r>
                          <m:f>
                            <m:fPr>
                              <m:ctrlPr>
                                <a:rPr lang="en-US" b="0" i="1" smtClean="0">
                                  <a:latin typeface="Cambria Math" panose="02040503050406030204" pitchFamily="18" charset="0"/>
                                </a:rPr>
                              </m:ctrlPr>
                            </m:fPr>
                            <m:num>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num>
                            <m:den>
                              <m:r>
                                <a:rPr lang="en-US" b="0" i="1"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𝑛</m:t>
                                  </m:r>
                                </m:sub>
                              </m:sSub>
                              <m:r>
                                <a:rPr lang="en-US" b="0" i="1" smtClean="0">
                                  <a:latin typeface="Cambria Math" panose="02040503050406030204" pitchFamily="18" charset="0"/>
                                </a:rPr>
                                <m:t>)</m:t>
                              </m:r>
                            </m:den>
                          </m:f>
                        </m:e>
                      </m:d>
                    </m:oMath>
                  </m:oMathPara>
                </a14:m>
                <a:endParaRPr lang="en-US" dirty="0">
                  <a:latin typeface="Palatino Linotype" panose="02040502050505030304" pitchFamily="18" charset="0"/>
                </a:endParaRPr>
              </a:p>
              <a:p>
                <a:pPr marL="285750" indent="-285750">
                  <a:lnSpc>
                    <a:spcPct val="120000"/>
                  </a:lnSpc>
                  <a:buFont typeface="Wingdings" panose="05000000000000000000" pitchFamily="2" charset="2"/>
                  <a:buChar char="Ø"/>
                </a:pPr>
                <a:endParaRPr lang="en-US" dirty="0">
                  <a:latin typeface="Palatino Linotype" panose="02040502050505030304" pitchFamily="18" charset="0"/>
                </a:endParaRPr>
              </a:p>
              <a:p>
                <a:pPr marL="285750" indent="-285750">
                  <a:lnSpc>
                    <a:spcPct val="120000"/>
                  </a:lnSpc>
                  <a:buFont typeface="Wingdings" panose="05000000000000000000" pitchFamily="2" charset="2"/>
                  <a:buChar char="Ø"/>
                </a:pPr>
                <a:r>
                  <a:rPr lang="en-US" dirty="0">
                    <a:latin typeface="Palatino Linotype" panose="02040502050505030304" pitchFamily="18" charset="0"/>
                  </a:rPr>
                  <a:t>If there is an invertible transformation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m:t>
                    </m:r>
                    <m:r>
                      <a:rPr lang="en-US" altLang="zh-CN" b="0" i="1" dirty="0" smtClean="0">
                        <a:latin typeface="Cambria Math" panose="02040503050406030204" pitchFamily="18" charset="0"/>
                      </a:rPr>
                      <m:t>(</m:t>
                    </m:r>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𝑥</m:t>
                        </m:r>
                      </m:e>
                    </m:acc>
                    <m:r>
                      <a:rPr lang="en-US" altLang="zh-CN" b="0" i="1" dirty="0" smtClean="0">
                        <a:latin typeface="Cambria Math" panose="02040503050406030204" pitchFamily="18" charset="0"/>
                      </a:rPr>
                      <m:t>)</m:t>
                    </m:r>
                  </m:oMath>
                </a14:m>
                <a:r>
                  <a:rPr lang="en-US" dirty="0">
                    <a:latin typeface="Palatino Linotype" panose="02040502050505030304" pitchFamily="18" charset="0"/>
                  </a:rPr>
                  <a:t>, so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r>
                      <a:rPr lang="en-US" b="0" i="1" smtClean="0">
                        <a:latin typeface="Cambria Math" panose="02040503050406030204" pitchFamily="18" charset="0"/>
                      </a:rPr>
                      <m:t>)</m:t>
                    </m:r>
                  </m:oMath>
                </a14:m>
                <a:r>
                  <a:rPr lang="en-US" dirty="0">
                    <a:latin typeface="Palatino Linotype" panose="02040502050505030304" pitchFamily="18" charset="0"/>
                  </a:rPr>
                  <a:t> is much less correlated, sampling from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𝜈</m:t>
                        </m:r>
                      </m:e>
                    </m:acc>
                    <m:r>
                      <a:rPr lang="en-US" i="1">
                        <a:latin typeface="Cambria Math" panose="02040503050406030204" pitchFamily="18" charset="0"/>
                      </a:rPr>
                      <m:t>)</m:t>
                    </m:r>
                  </m:oMath>
                </a14:m>
                <a:r>
                  <a:rPr lang="en-US" dirty="0">
                    <a:latin typeface="Palatino Linotype" panose="02040502050505030304" pitchFamily="18" charset="0"/>
                  </a:rPr>
                  <a:t> should be efficient and stable</a:t>
                </a:r>
              </a:p>
              <a:p>
                <a:pPr marL="285750" indent="-285750">
                  <a:lnSpc>
                    <a:spcPct val="120000"/>
                  </a:lnSpc>
                  <a:buFont typeface="Wingdings" panose="05000000000000000000" pitchFamily="2" charset="2"/>
                  <a:buChar char="Ø"/>
                </a:pPr>
                <a:r>
                  <a:rPr lang="en-US" dirty="0">
                    <a:latin typeface="Palatino Linotype" panose="02040502050505030304" pitchFamily="18" charset="0"/>
                  </a:rPr>
                  <a:t>Example: </a:t>
                </a:r>
                <a14:m>
                  <m:oMath xmlns:m="http://schemas.openxmlformats.org/officeDocument/2006/math">
                    <m:acc>
                      <m:accPr>
                        <m:chr m:val="⃗"/>
                        <m:ctrlPr>
                          <a:rPr lang="en-US" i="1">
                            <a:latin typeface="Cambria Math" panose="02040503050406030204" pitchFamily="18" charset="0"/>
                          </a:rPr>
                        </m:ctrlPr>
                      </m:accPr>
                      <m:e>
                        <m:r>
                          <a:rPr lang="en-US" b="0" i="1">
                            <a:latin typeface="Cambria Math" panose="02040503050406030204" pitchFamily="18" charset="0"/>
                          </a:rPr>
                          <m:t>𝑥</m:t>
                        </m:r>
                      </m:e>
                    </m:acc>
                    <m:r>
                      <a:rPr lang="en-US" b="0">
                        <a:latin typeface="Cambria Math" panose="02040503050406030204" pitchFamily="18" charset="0"/>
                      </a:rPr>
                      <m:t>∼</m:t>
                    </m:r>
                    <m:r>
                      <a:rPr lang="en-US" b="0" i="1">
                        <a:latin typeface="Cambria Math" panose="02040503050406030204" pitchFamily="18" charset="0"/>
                      </a:rPr>
                      <m:t>𝒩</m:t>
                    </m:r>
                    <m:r>
                      <a:rPr lang="en-US" b="0">
                        <a:latin typeface="Cambria Math" panose="02040503050406030204" pitchFamily="18" charset="0"/>
                      </a:rPr>
                      <m:t>(</m:t>
                    </m:r>
                    <m:acc>
                      <m:accPr>
                        <m:chr m:val="⃗"/>
                        <m:ctrlPr>
                          <a:rPr lang="en-US" i="1">
                            <a:latin typeface="Cambria Math" panose="02040503050406030204" pitchFamily="18" charset="0"/>
                          </a:rPr>
                        </m:ctrlPr>
                      </m:accPr>
                      <m:e>
                        <m:r>
                          <a:rPr lang="en-US" b="0" i="1">
                            <a:latin typeface="Cambria Math" panose="02040503050406030204" pitchFamily="18" charset="0"/>
                          </a:rPr>
                          <m:t>𝜇</m:t>
                        </m:r>
                      </m:e>
                    </m:acc>
                    <m:r>
                      <a:rPr lang="en-US" b="0">
                        <a:latin typeface="Cambria Math" panose="02040503050406030204" pitchFamily="18" charset="0"/>
                      </a:rPr>
                      <m:t>,</m:t>
                    </m:r>
                    <m:r>
                      <m:rPr>
                        <m:sty m:val="p"/>
                      </m:rPr>
                      <a:rPr lang="en-US" b="0" i="1">
                        <a:latin typeface="Cambria Math" panose="02040503050406030204" pitchFamily="18" charset="0"/>
                      </a:rPr>
                      <m:t>Σ</m:t>
                    </m:r>
                    <m:r>
                      <a:rPr lang="en-US" b="0">
                        <a:latin typeface="Cambria Math" panose="02040503050406030204" pitchFamily="18" charset="0"/>
                      </a:rPr>
                      <m:t>)</m:t>
                    </m:r>
                  </m:oMath>
                </a14:m>
                <a:r>
                  <a:rPr lang="en-US" dirty="0">
                    <a:latin typeface="Palatino Linotype" panose="02040502050505030304" pitchFamily="18" charset="0"/>
                  </a:rPr>
                  <a:t>, then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𝐿</m:t>
                        </m:r>
                      </m:e>
                      <m:sup>
                        <m:r>
                          <a:rPr lang="en-US" altLang="zh-CN" b="0" i="1" dirty="0" smtClean="0">
                            <a:latin typeface="Cambria Math" panose="02040503050406030204" pitchFamily="18" charset="0"/>
                          </a:rPr>
                          <m:t>−1</m:t>
                        </m:r>
                      </m:sup>
                    </m:sSup>
                    <m:d>
                      <m:dPr>
                        <m:ctrlPr>
                          <a:rPr lang="en-US" altLang="zh-CN" b="0" i="1" dirty="0" smtClean="0">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𝑥</m:t>
                            </m:r>
                          </m:e>
                        </m:acc>
                        <m:r>
                          <a:rPr lang="en-US" altLang="zh-CN" b="0" i="1" dirty="0" smtClean="0">
                            <a:latin typeface="Cambria Math" panose="02040503050406030204" pitchFamily="18" charset="0"/>
                          </a:rPr>
                          <m:t>−</m:t>
                        </m:r>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𝜇</m:t>
                            </m:r>
                          </m:e>
                        </m:acc>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𝒩</m:t>
                    </m:r>
                    <m:r>
                      <a:rPr lang="en-US" altLang="zh-CN" b="0" i="1" dirty="0" smtClean="0">
                        <a:latin typeface="Cambria Math" panose="02040503050406030204" pitchFamily="18" charset="0"/>
                      </a:rPr>
                      <m:t>(</m:t>
                    </m:r>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0</m:t>
                        </m:r>
                      </m:e>
                    </m:acc>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𝐼</m:t>
                    </m:r>
                    <m:r>
                      <a:rPr lang="en-US" altLang="zh-CN" b="0" i="1" dirty="0" smtClean="0">
                        <a:latin typeface="Cambria Math" panose="02040503050406030204" pitchFamily="18" charset="0"/>
                      </a:rPr>
                      <m:t>)</m:t>
                    </m:r>
                  </m:oMath>
                </a14:m>
                <a:r>
                  <a:rPr lang="en-US" dirty="0">
                    <a:latin typeface="Palatino Linotype" panose="02040502050505030304" pitchFamily="18" charset="0"/>
                  </a:rPr>
                  <a:t>, with </a:t>
                </a:r>
                <a14:m>
                  <m:oMath xmlns:m="http://schemas.openxmlformats.org/officeDocument/2006/math">
                    <m:r>
                      <m:rPr>
                        <m:sty m:val="p"/>
                      </m:rPr>
                      <a:rPr lang="en-US">
                        <a:latin typeface="Cambria Math" panose="02040503050406030204" pitchFamily="18" charset="0"/>
                      </a:rPr>
                      <m:t>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𝐿𝐿</m:t>
                        </m:r>
                      </m:e>
                      <m:sup>
                        <m:r>
                          <a:rPr lang="en-US" i="1">
                            <a:latin typeface="Cambria Math" panose="02040503050406030204" pitchFamily="18" charset="0"/>
                          </a:rPr>
                          <m:t>⊤</m:t>
                        </m:r>
                      </m:sup>
                    </m:sSup>
                  </m:oMath>
                </a14:m>
                <a:endParaRPr lang="en-US"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E5323BA6-5FA8-237B-CD62-A904DEDFC187}"/>
                  </a:ext>
                </a:extLst>
              </p:cNvPr>
              <p:cNvSpPr txBox="1">
                <a:spLocks noRot="1" noChangeAspect="1" noMove="1" noResize="1" noEditPoints="1" noAdjustHandles="1" noChangeArrowheads="1" noChangeShapeType="1" noTextEdit="1"/>
              </p:cNvSpPr>
              <p:nvPr/>
            </p:nvSpPr>
            <p:spPr>
              <a:xfrm>
                <a:off x="-1" y="796520"/>
                <a:ext cx="9143999" cy="3499420"/>
              </a:xfrm>
              <a:prstGeom prst="rect">
                <a:avLst/>
              </a:prstGeom>
              <a:blipFill>
                <a:blip r:embed="rId3"/>
                <a:stretch>
                  <a:fillRect l="-533" b="-191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DE831B1-9152-E1F6-1D74-8674E5C74E95}"/>
              </a:ext>
            </a:extLst>
          </p:cNvPr>
          <p:cNvPicPr>
            <a:picLocks noChangeAspect="1"/>
          </p:cNvPicPr>
          <p:nvPr/>
        </p:nvPicPr>
        <p:blipFill>
          <a:blip r:embed="rId4"/>
          <a:stretch>
            <a:fillRect/>
          </a:stretch>
        </p:blipFill>
        <p:spPr>
          <a:xfrm>
            <a:off x="2280072" y="4410409"/>
            <a:ext cx="5476594" cy="24430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A8DF37-4CC9-16C2-1CB5-ED95DCAB5E3B}"/>
                  </a:ext>
                </a:extLst>
              </p:cNvPr>
              <p:cNvSpPr txBox="1"/>
              <p:nvPr/>
            </p:nvSpPr>
            <p:spPr>
              <a:xfrm>
                <a:off x="200087" y="5402657"/>
                <a:ext cx="201514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Joint distribution </a:t>
                </a:r>
                <a14:m>
                  <m:oMath xmlns:m="http://schemas.openxmlformats.org/officeDocument/2006/math">
                    <m:r>
                      <a:rPr lang="en-US" sz="1200" b="0" i="1" smtClean="0">
                        <a:latin typeface="Cambria Math" panose="02040503050406030204" pitchFamily="18" charset="0"/>
                      </a:rPr>
                      <m:t>𝑝</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m:t>
                    </m:r>
                  </m:oMath>
                </a14:m>
                <a:endParaRPr lang="en-US" sz="120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98A8DF37-4CC9-16C2-1CB5-ED95DCAB5E3B}"/>
                  </a:ext>
                </a:extLst>
              </p:cNvPr>
              <p:cNvSpPr txBox="1">
                <a:spLocks noRot="1" noChangeAspect="1" noMove="1" noResize="1" noEditPoints="1" noAdjustHandles="1" noChangeArrowheads="1" noChangeShapeType="1" noTextEdit="1"/>
              </p:cNvSpPr>
              <p:nvPr/>
            </p:nvSpPr>
            <p:spPr>
              <a:xfrm>
                <a:off x="200087" y="5402657"/>
                <a:ext cx="2015147" cy="276999"/>
              </a:xfrm>
              <a:prstGeom prst="rect">
                <a:avLst/>
              </a:prstGeom>
              <a:blipFill>
                <a:blip r:embed="rId5"/>
                <a:stretch>
                  <a:fillRect l="-303" t="-2174" b="-1304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05DC80A-4207-1F57-F96C-43A50F57C8A9}"/>
              </a:ext>
            </a:extLst>
          </p:cNvPr>
          <p:cNvSpPr txBox="1"/>
          <p:nvPr/>
        </p:nvSpPr>
        <p:spPr>
          <a:xfrm>
            <a:off x="4290483" y="2921000"/>
            <a:ext cx="1860550"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(Jacobian determinant)</a:t>
            </a:r>
          </a:p>
        </p:txBody>
      </p:sp>
    </p:spTree>
    <p:extLst>
      <p:ext uri="{BB962C8B-B14F-4D97-AF65-F5344CB8AC3E}">
        <p14:creationId xmlns:p14="http://schemas.microsoft.com/office/powerpoint/2010/main" val="305523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Improved sampling scheme after reparameterization</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p:sp>
        <p:nvSpPr>
          <p:cNvPr id="6" name="Slide Number Placeholder 5">
            <a:extLst>
              <a:ext uri="{FF2B5EF4-FFF2-40B4-BE49-F238E27FC236}">
                <a16:creationId xmlns:a16="http://schemas.microsoft.com/office/drawing/2014/main" id="{E63DB387-A6B9-93CE-8B8B-A9F7F777B143}"/>
              </a:ext>
            </a:extLst>
          </p:cNvPr>
          <p:cNvSpPr>
            <a:spLocks noGrp="1"/>
          </p:cNvSpPr>
          <p:nvPr>
            <p:ph type="sldNum" sz="quarter" idx="12"/>
          </p:nvPr>
        </p:nvSpPr>
        <p:spPr/>
        <p:txBody>
          <a:bodyPr/>
          <a:lstStyle/>
          <a:p>
            <a:fld id="{C0F9B2C0-5364-4760-BB85-7A52E9531CDE}" type="slidenum">
              <a:rPr lang="en-US" smtClean="0"/>
              <a:t>12</a:t>
            </a:fld>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5323BA6-5FA8-237B-CD62-A904DEDFC187}"/>
                  </a:ext>
                </a:extLst>
              </p:cNvPr>
              <p:cNvSpPr txBox="1"/>
              <p:nvPr/>
            </p:nvSpPr>
            <p:spPr>
              <a:xfrm>
                <a:off x="109280" y="726254"/>
                <a:ext cx="8925439" cy="5856219"/>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en-US" dirty="0">
                    <a:latin typeface="Palatino Linotype" panose="02040502050505030304" pitchFamily="18" charset="0"/>
                  </a:rPr>
                  <a:t>Introducing 3 auxiliary variables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m:rPr>
                                <m:sty m:val="p"/>
                              </m:rPr>
                              <a:rPr lang="en-US" b="0" i="0" dirty="0" smtClean="0">
                                <a:latin typeface="Cambria Math" panose="02040503050406030204" pitchFamily="18" charset="0"/>
                              </a:rPr>
                              <m:t>W</m:t>
                            </m:r>
                          </m:sub>
                        </m:sSub>
                      </m:sub>
                    </m:sSub>
                  </m:oMath>
                </a14:m>
                <a:r>
                  <a:rPr lang="en-US" dirty="0">
                    <a:latin typeface="Palatino Linotype" panose="02040502050505030304" pitchFamily="18" charset="0"/>
                  </a:rPr>
                  <a:t>,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m:rPr>
                                <m:sty m:val="p"/>
                              </m:rPr>
                              <a:rPr lang="en-US" b="0" i="0" smtClean="0">
                                <a:latin typeface="Cambria Math" panose="02040503050406030204" pitchFamily="18" charset="0"/>
                              </a:rPr>
                              <m:t>e</m:t>
                            </m:r>
                          </m:sub>
                        </m:sSub>
                      </m:sub>
                    </m:sSub>
                  </m:oMath>
                </a14:m>
                <a:r>
                  <a:rPr lang="en-US" dirty="0">
                    <a:latin typeface="Palatino Linotype" panose="02040502050505030304" pitchFamily="18" charset="0"/>
                  </a:rPr>
                  <a:t> and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m:rPr>
                                <m:sty m:val="p"/>
                              </m:rPr>
                              <a:rPr lang="en-US" i="0">
                                <a:latin typeface="Cambria Math" panose="02040503050406030204" pitchFamily="18" charset="0"/>
                              </a:rPr>
                              <m:t>e</m:t>
                            </m:r>
                          </m:sub>
                        </m:sSub>
                      </m:sub>
                    </m:sSub>
                  </m:oMath>
                </a14:m>
                <a:endParaRPr lang="en-US" dirty="0">
                  <a:latin typeface="Palatino Linotype" panose="02040502050505030304" pitchFamily="18" charset="0"/>
                </a:endParaRPr>
              </a:p>
              <a:p>
                <a:pPr marL="285750" indent="-285750">
                  <a:lnSpc>
                    <a:spcPct val="125000"/>
                  </a:lnSpc>
                  <a:buFont typeface="Wingdings" panose="05000000000000000000" pitchFamily="2" charset="2"/>
                  <a:buChar char="Ø"/>
                </a:pPr>
                <a:r>
                  <a:rPr lang="en-US" dirty="0">
                    <a:latin typeface="Palatino Linotype" panose="02040502050505030304" pitchFamily="18" charset="0"/>
                  </a:rPr>
                  <a:t>Reparameterization based on the following ‘approximate Gaussian posteriors’:</a:t>
                </a:r>
              </a:p>
              <a:p>
                <a:pPr algn="ctr">
                  <a:lnSpc>
                    <a:spcPct val="125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e>
                        <m:sub>
                          <m:r>
                            <m:rPr>
                              <m:sty m:val="p"/>
                            </m:rPr>
                            <a:rPr lang="en-US" b="0" i="0" smtClean="0">
                              <a:latin typeface="Cambria Math" panose="02040503050406030204" pitchFamily="18" charset="0"/>
                            </a:rPr>
                            <m:t>e</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int</m:t>
                          </m:r>
                        </m:sub>
                      </m:sSub>
                      <m:r>
                        <a:rPr lang="en-US" i="1">
                          <a:latin typeface="Cambria Math" panose="02040503050406030204" pitchFamily="18" charset="0"/>
                        </a:rPr>
                        <m:t>∼</m:t>
                      </m:r>
                      <m:r>
                        <a:rPr lang="en-US" i="1">
                          <a:latin typeface="Cambria Math" panose="02040503050406030204" pitchFamily="18" charset="0"/>
                        </a:rPr>
                        <m:t>𝒩</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i="1">
                          <a:latin typeface="Cambria Math" panose="02040503050406030204" pitchFamily="18" charset="0"/>
                        </a:rPr>
                        <m:t>)</m:t>
                      </m:r>
                    </m:oMath>
                  </m:oMathPara>
                </a14:m>
                <a:endParaRPr lang="en-US" dirty="0">
                  <a:latin typeface="Palatino Linotype" panose="02040502050505030304" pitchFamily="18" charset="0"/>
                </a:endParaRPr>
              </a:p>
              <a:p>
                <a:pPr algn="ctr">
                  <a:lnSpc>
                    <a:spcPct val="125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𝑇</m:t>
                              </m:r>
                            </m:e>
                          </m:acc>
                        </m:e>
                        <m:sub>
                          <m:r>
                            <m:rPr>
                              <m:sty m:val="p"/>
                            </m:rPr>
                            <a:rPr lang="en-US" b="0" i="0" smtClean="0">
                              <a:latin typeface="Cambria Math" panose="02040503050406030204" pitchFamily="18" charset="0"/>
                            </a:rPr>
                            <m:t>e</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ece</m:t>
                          </m:r>
                        </m:sub>
                      </m:sSub>
                      <m:r>
                        <a:rPr lang="en-US" i="1">
                          <a:latin typeface="Cambria Math" panose="02040503050406030204" pitchFamily="18" charset="0"/>
                        </a:rPr>
                        <m:t>∼</m:t>
                      </m:r>
                      <m:r>
                        <a:rPr lang="en-US" i="1">
                          <a:latin typeface="Cambria Math" panose="02040503050406030204" pitchFamily="18" charset="0"/>
                        </a:rPr>
                        <m:t>𝒩</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i="1">
                          <a:latin typeface="Cambria Math" panose="02040503050406030204" pitchFamily="18" charset="0"/>
                        </a:rPr>
                        <m:t>)</m:t>
                      </m:r>
                    </m:oMath>
                  </m:oMathPara>
                </a14:m>
                <a:endParaRPr lang="en-US" dirty="0">
                  <a:latin typeface="Palatino Linotype" panose="02040502050505030304" pitchFamily="18" charset="0"/>
                </a:endParaRPr>
              </a:p>
              <a:p>
                <a:pPr algn="ctr">
                  <a:lnSpc>
                    <a:spcPct val="125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m:rPr>
                              <m:sty m:val="p"/>
                            </m:rPr>
                            <a:rPr lang="en-US">
                              <a:latin typeface="Cambria Math" panose="02040503050406030204" pitchFamily="18" charset="0"/>
                            </a:rPr>
                            <m:t>W</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m:rPr>
                              <m:sty m:val="p"/>
                            </m:rPr>
                            <a:rPr lang="en-US">
                              <a:latin typeface="Cambria Math" panose="02040503050406030204" pitchFamily="18" charset="0"/>
                            </a:rPr>
                            <m:t>e</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𝑇</m:t>
                              </m:r>
                            </m:e>
                          </m:acc>
                        </m:e>
                        <m:sub>
                          <m:r>
                            <m:rPr>
                              <m:sty m:val="p"/>
                            </m:rPr>
                            <a:rPr lang="en-US">
                              <a:latin typeface="Cambria Math" panose="02040503050406030204" pitchFamily="18" charset="0"/>
                            </a:rPr>
                            <m:t>e</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a:latin typeface="Cambria Math" panose="02040503050406030204" pitchFamily="18" charset="0"/>
                            </a:rPr>
                            <m:t>sxr</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a:latin typeface="Cambria Math" panose="02040503050406030204" pitchFamily="18" charset="0"/>
                            </a:rPr>
                            <m:t>bolo</m:t>
                          </m:r>
                        </m:sub>
                      </m:sSub>
                      <m:r>
                        <a:rPr lang="en-US" i="1">
                          <a:latin typeface="Cambria Math" panose="02040503050406030204" pitchFamily="18" charset="0"/>
                        </a:rPr>
                        <m:t>∼</m:t>
                      </m:r>
                      <m:r>
                        <a:rPr lang="en-US" i="1">
                          <a:latin typeface="Cambria Math" panose="02040503050406030204" pitchFamily="18" charset="0"/>
                        </a:rPr>
                        <m:t>𝒩</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sSub>
                            <m:sSubPr>
                              <m:ctrlPr>
                                <a:rPr lang="en-US" i="1">
                                  <a:latin typeface="Cambria Math" panose="02040503050406030204" pitchFamily="18" charset="0"/>
                                </a:rPr>
                              </m:ctrlPr>
                            </m:sSubPr>
                            <m:e>
                              <m:r>
                                <m:rPr>
                                  <m:sty m:val="p"/>
                                </m:rPr>
                                <a:rPr lang="en-US">
                                  <a:latin typeface="Cambria Math" panose="02040503050406030204" pitchFamily="18" charset="0"/>
                                </a:rPr>
                                <m:t>c</m:t>
                              </m:r>
                            </m:e>
                            <m:sub>
                              <m:r>
                                <m:rPr>
                                  <m:sty m:val="p"/>
                                </m:rPr>
                                <a:rPr lang="en-US">
                                  <a:latin typeface="Cambria Math" panose="02040503050406030204" pitchFamily="18" charset="0"/>
                                </a:rPr>
                                <m:t>W</m:t>
                              </m:r>
                            </m:sub>
                          </m:sSub>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sSub>
                            <m:sSubPr>
                              <m:ctrlPr>
                                <a:rPr lang="en-US" i="1">
                                  <a:latin typeface="Cambria Math" panose="02040503050406030204" pitchFamily="18" charset="0"/>
                                </a:rPr>
                              </m:ctrlPr>
                            </m:sSubPr>
                            <m:e>
                              <m:r>
                                <m:rPr>
                                  <m:sty m:val="p"/>
                                </m:rPr>
                                <a:rPr lang="en-US">
                                  <a:latin typeface="Cambria Math" panose="02040503050406030204" pitchFamily="18" charset="0"/>
                                </a:rPr>
                                <m:t>c</m:t>
                              </m:r>
                            </m:e>
                            <m:sub>
                              <m:r>
                                <m:rPr>
                                  <m:sty m:val="p"/>
                                </m:rPr>
                                <a:rPr lang="en-US">
                                  <a:latin typeface="Cambria Math" panose="02040503050406030204" pitchFamily="18" charset="0"/>
                                </a:rPr>
                                <m:t>W</m:t>
                              </m:r>
                            </m:sub>
                          </m:sSub>
                        </m:sub>
                        <m:sup>
                          <m:r>
                            <a:rPr lang="en-US" i="1">
                              <a:latin typeface="Cambria Math" panose="02040503050406030204" pitchFamily="18" charset="0"/>
                            </a:rPr>
                            <m:t>∗</m:t>
                          </m:r>
                        </m:sup>
                      </m:sSubSup>
                      <m:r>
                        <a:rPr lang="en-US" i="1">
                          <a:latin typeface="Cambria Math" panose="02040503050406030204" pitchFamily="18" charset="0"/>
                        </a:rPr>
                        <m:t>)</m:t>
                      </m:r>
                    </m:oMath>
                  </m:oMathPara>
                </a14:m>
                <a:endParaRPr lang="en-US" dirty="0">
                  <a:latin typeface="Palatino Linotype" panose="02040502050505030304" pitchFamily="18" charset="0"/>
                </a:endParaRPr>
              </a:p>
              <a:p>
                <a:pPr marL="285750" indent="-285750">
                  <a:lnSpc>
                    <a:spcPct val="125000"/>
                  </a:lnSpc>
                  <a:buFont typeface="Wingdings" panose="05000000000000000000" pitchFamily="2" charset="2"/>
                  <a:buChar char="Ø"/>
                </a:pPr>
                <a:r>
                  <a:rPr lang="en-US" dirty="0">
                    <a:latin typeface="Palatino Linotype" panose="02040502050505030304" pitchFamily="18" charset="0"/>
                  </a:rPr>
                  <a:t>Transformation matrices:</a:t>
                </a:r>
              </a:p>
              <a:p>
                <a:pPr>
                  <a:lnSpc>
                    <a:spcPct val="125000"/>
                  </a:lnSpc>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m:rPr>
                                  <m:sty m:val="p"/>
                                </m:rPr>
                                <a:rPr lang="en-US" b="0" i="0" smtClean="0">
                                  <a:latin typeface="Cambria Math" panose="02040503050406030204" pitchFamily="18" charset="0"/>
                                </a:rPr>
                                <m:t>W</m:t>
                              </m:r>
                            </m:sub>
                          </m:sSub>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𝑐</m:t>
                              </m:r>
                            </m:e>
                            <m:sub>
                              <m:r>
                                <m:rPr>
                                  <m:sty m:val="p"/>
                                </m:rPr>
                                <a:rPr lang="en-US">
                                  <a:latin typeface="Cambria Math" panose="02040503050406030204" pitchFamily="18" charset="0"/>
                                </a:rPr>
                                <m:t>W</m:t>
                              </m:r>
                            </m:sub>
                          </m:sSub>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m:rPr>
                                  <m:sty m:val="p"/>
                                </m:rPr>
                                <a:rPr lang="en-US" b="0" i="0" smtClean="0">
                                  <a:latin typeface="Cambria Math" panose="02040503050406030204" pitchFamily="18" charset="0"/>
                                </a:rPr>
                                <m:t>W</m:t>
                              </m:r>
                            </m:sub>
                          </m:sSub>
                        </m:sub>
                        <m:sup>
                          <m:r>
                            <a:rPr lang="en-US" b="0" i="1" smtClean="0">
                              <a:latin typeface="Cambria Math" panose="02040503050406030204" pitchFamily="18" charset="0"/>
                            </a:rPr>
                            <m:t>⊤</m:t>
                          </m:r>
                        </m:sup>
                      </m:sSubSup>
                      <m:r>
                        <a:rPr lang="en-US" b="0" i="1" smtClean="0">
                          <a:latin typeface="Cambria Math" panose="02040503050406030204" pitchFamily="18" charset="0"/>
                        </a:rPr>
                        <m:t>,  </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a:latin typeface="Cambria Math" panose="02040503050406030204" pitchFamily="18" charset="0"/>
                                    </a:rPr>
                                    <m:t>e</m:t>
                                  </m:r>
                                </m:sub>
                              </m:sSub>
                            </m:sub>
                          </m:sSub>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b="0" i="0" smtClean="0">
                          <a:latin typeface="Cambria Math" panose="02040503050406030204" pitchFamily="18" charset="0"/>
                        </a:rPr>
                        <m:t>,</m:t>
                      </m:r>
                      <m:r>
                        <a:rPr lang="en-US" b="0" i="1" smtClean="0">
                          <a:latin typeface="Cambria Math" panose="02040503050406030204" pitchFamily="18" charset="0"/>
                        </a:rPr>
                        <m:t>  </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e</m:t>
                                  </m:r>
                                </m:sub>
                              </m:sSub>
                            </m:sub>
                          </m:sSub>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oMath>
                  </m:oMathPara>
                </a14:m>
                <a:endParaRPr lang="en-US" dirty="0">
                  <a:latin typeface="Palatino Linotype" panose="02040502050505030304" pitchFamily="18" charset="0"/>
                </a:endParaRPr>
              </a:p>
              <a:p>
                <a:pPr marL="285750" indent="-285750">
                  <a:lnSpc>
                    <a:spcPct val="125000"/>
                  </a:lnSpc>
                  <a:buFont typeface="Wingdings" panose="05000000000000000000" pitchFamily="2" charset="2"/>
                  <a:buChar char="Ø"/>
                </a:pPr>
                <a:r>
                  <a:rPr lang="en-US" dirty="0">
                    <a:latin typeface="Palatino Linotype" panose="02040502050505030304" pitchFamily="18" charset="0"/>
                  </a:rPr>
                  <a:t>Probabilistic model:</a:t>
                </a:r>
              </a:p>
              <a:p>
                <a:pPr>
                  <a:lnSpc>
                    <a:spcPct val="120000"/>
                  </a:lnSpc>
                </a:pPr>
                <a14:m>
                  <m:oMathPara xmlns:m="http://schemas.openxmlformats.org/officeDocument/2006/math">
                    <m:oMathParaPr>
                      <m:jc m:val="centerGroup"/>
                    </m:oMathParaPr>
                    <m:oMath xmlns:m="http://schemas.openxmlformats.org/officeDocument/2006/math">
                      <m:sSub>
                        <m:sSubPr>
                          <m:ctrlPr>
                            <a:rPr lang="en-US" i="1" dirty="0" smtClean="0">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𝑥</m:t>
                              </m:r>
                            </m:e>
                          </m:acc>
                        </m:e>
                        <m:sub>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𝑐</m:t>
                              </m:r>
                            </m:e>
                            <m:sub>
                              <m:r>
                                <m:rPr>
                                  <m:sty m:val="p"/>
                                </m:rPr>
                                <a:rPr lang="en-US" dirty="0">
                                  <a:solidFill>
                                    <a:srgbClr val="FF0000"/>
                                  </a:solidFill>
                                  <a:latin typeface="Cambria Math" panose="02040503050406030204" pitchFamily="18" charset="0"/>
                                </a:rPr>
                                <m:t>W</m:t>
                              </m:r>
                            </m:sub>
                          </m:sSub>
                        </m:sub>
                      </m:sSub>
                      <m:r>
                        <a:rPr lang="en-US" b="0" i="1" dirty="0" smtClean="0">
                          <a:latin typeface="Cambria Math" panose="02040503050406030204" pitchFamily="18" charset="0"/>
                        </a:rPr>
                        <m:t>∼</m:t>
                      </m:r>
                      <m:r>
                        <a:rPr lang="en-US" b="0" i="1" dirty="0" smtClean="0">
                          <a:latin typeface="Cambria Math" panose="02040503050406030204" pitchFamily="18" charset="0"/>
                        </a:rPr>
                        <m:t>𝒩</m:t>
                      </m:r>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𝐾</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m:rPr>
                                      <m:sty m:val="p"/>
                                    </m:rPr>
                                    <a:rPr lang="en-US" b="0" i="0" dirty="0" smtClean="0">
                                      <a:latin typeface="Cambria Math" panose="02040503050406030204" pitchFamily="18" charset="0"/>
                                    </a:rPr>
                                    <m:t>W</m:t>
                                  </m:r>
                                </m:sub>
                              </m:sSub>
                            </m:sub>
                            <m:sup>
                              <m:r>
                                <a:rPr lang="en-US" b="0" i="1" dirty="0" smtClean="0">
                                  <a:latin typeface="Cambria Math" panose="02040503050406030204" pitchFamily="18" charset="0"/>
                                </a:rPr>
                                <m:t>−1</m:t>
                              </m:r>
                            </m:sup>
                          </m:sSubSup>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𝜇</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m:rPr>
                                          <m:sty m:val="p"/>
                                        </m:rPr>
                                        <a:rPr lang="en-US" b="0" i="0" dirty="0" smtClean="0">
                                          <a:latin typeface="Cambria Math" panose="02040503050406030204" pitchFamily="18" charset="0"/>
                                        </a:rPr>
                                        <m:t>W</m:t>
                                      </m:r>
                                    </m:sub>
                                  </m:sSub>
                                </m:sub>
                              </m:sSub>
                              <m:r>
                                <a:rPr lang="en-US" b="0" i="1" dirty="0" smtClean="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sSub>
                                    <m:sSubPr>
                                      <m:ctrlPr>
                                        <a:rPr lang="en-US" i="1">
                                          <a:latin typeface="Cambria Math" panose="02040503050406030204" pitchFamily="18" charset="0"/>
                                        </a:rPr>
                                      </m:ctrlPr>
                                    </m:sSubPr>
                                    <m:e>
                                      <m:r>
                                        <m:rPr>
                                          <m:sty m:val="p"/>
                                        </m:rPr>
                                        <a:rPr lang="en-US">
                                          <a:latin typeface="Cambria Math" panose="02040503050406030204" pitchFamily="18" charset="0"/>
                                        </a:rPr>
                                        <m:t>c</m:t>
                                      </m:r>
                                    </m:e>
                                    <m:sub>
                                      <m:r>
                                        <m:rPr>
                                          <m:sty m:val="p"/>
                                        </m:rPr>
                                        <a:rPr lang="en-US">
                                          <a:latin typeface="Cambria Math" panose="02040503050406030204" pitchFamily="18" charset="0"/>
                                        </a:rPr>
                                        <m:t>W</m:t>
                                      </m:r>
                                    </m:sub>
                                  </m:sSub>
                                </m:sub>
                                <m:sup>
                                  <m:r>
                                    <a:rPr lang="en-US" i="1">
                                      <a:latin typeface="Cambria Math" panose="02040503050406030204" pitchFamily="18" charset="0"/>
                                    </a:rPr>
                                    <m:t>∗</m:t>
                                  </m:r>
                                </m:sup>
                              </m:sSubSup>
                            </m:e>
                          </m:d>
                          <m:r>
                            <a:rPr lang="en-US" b="0" i="1" dirty="0" smtClean="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𝐾</m:t>
                              </m:r>
                            </m:e>
                            <m:sub>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m:rPr>
                                      <m:sty m:val="p"/>
                                    </m:rPr>
                                    <a:rPr lang="en-US" dirty="0">
                                      <a:latin typeface="Cambria Math" panose="02040503050406030204" pitchFamily="18" charset="0"/>
                                    </a:rPr>
                                    <m:t>W</m:t>
                                  </m:r>
                                </m:sub>
                              </m:sSub>
                            </m:sub>
                            <m:sup>
                              <m:r>
                                <a:rPr lang="en-US" i="1" dirty="0">
                                  <a:latin typeface="Cambria Math" panose="02040503050406030204" pitchFamily="18" charset="0"/>
                                </a:rPr>
                                <m:t>−1</m:t>
                              </m:r>
                            </m:sup>
                          </m:sSubSup>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Σ</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m:rPr>
                                      <m:sty m:val="p"/>
                                    </m:rPr>
                                    <a:rPr lang="en-US" b="0" i="0" dirty="0" smtClean="0">
                                      <a:latin typeface="Cambria Math" panose="02040503050406030204" pitchFamily="18" charset="0"/>
                                    </a:rPr>
                                    <m:t>W</m:t>
                                  </m:r>
                                </m:sub>
                              </m:sSub>
                            </m:sub>
                          </m:sSub>
                          <m:sSup>
                            <m:sSupPr>
                              <m:ctrlPr>
                                <a:rPr lang="en-US" b="0" i="1" dirty="0" smtClean="0">
                                  <a:latin typeface="Cambria Math" panose="02040503050406030204" pitchFamily="18" charset="0"/>
                                </a:rPr>
                              </m:ctrlPr>
                            </m:sSupPr>
                            <m:e>
                              <m:sSubSup>
                                <m:sSubSupPr>
                                  <m:ctrlPr>
                                    <a:rPr lang="en-US" i="1" dirty="0">
                                      <a:latin typeface="Cambria Math" panose="02040503050406030204" pitchFamily="18" charset="0"/>
                                    </a:rPr>
                                  </m:ctrlPr>
                                </m:sSubSupPr>
                                <m:e>
                                  <m:r>
                                    <a:rPr lang="en-US" i="1" dirty="0">
                                      <a:latin typeface="Cambria Math" panose="02040503050406030204" pitchFamily="18" charset="0"/>
                                    </a:rPr>
                                    <m:t>𝐾</m:t>
                                  </m:r>
                                </m:e>
                                <m:sub>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m:rPr>
                                          <m:sty m:val="p"/>
                                        </m:rPr>
                                        <a:rPr lang="en-US" dirty="0">
                                          <a:latin typeface="Cambria Math" panose="02040503050406030204" pitchFamily="18" charset="0"/>
                                        </a:rPr>
                                        <m:t>W</m:t>
                                      </m:r>
                                    </m:sub>
                                  </m:sSub>
                                </m:sub>
                                <m:sup>
                                  <m:r>
                                    <a:rPr lang="en-US" i="1" dirty="0">
                                      <a:latin typeface="Cambria Math" panose="02040503050406030204" pitchFamily="18" charset="0"/>
                                    </a:rPr>
                                    <m:t>−1</m:t>
                                  </m:r>
                                </m:sup>
                              </m:sSubSup>
                            </m:e>
                            <m:sup>
                              <m:r>
                                <a:rPr lang="en-US" b="0" i="1" dirty="0" smtClean="0">
                                  <a:latin typeface="Cambria Math" panose="02040503050406030204" pitchFamily="18" charset="0"/>
                                </a:rPr>
                                <m:t>⊤</m:t>
                              </m:r>
                            </m:sup>
                          </m:sSup>
                        </m:e>
                      </m:d>
                      <m:r>
                        <a:rPr lang="en-US" b="0" i="1" dirty="0" smtClean="0">
                          <a:latin typeface="Cambria Math" panose="02040503050406030204" pitchFamily="18" charset="0"/>
                        </a:rPr>
                        <m:t>,</m:t>
                      </m:r>
                    </m:oMath>
                  </m:oMathPara>
                </a14:m>
                <a:endParaRPr lang="en-US" b="0" dirty="0">
                  <a:latin typeface="Palatino Linotype" panose="02040502050505030304" pitchFamily="18" charset="0"/>
                </a:endParaRPr>
              </a:p>
              <a:p>
                <a:pPr>
                  <a:lnSpc>
                    <a:spcPct val="120000"/>
                  </a:lnSpc>
                </a:pPr>
                <a14:m>
                  <m:oMathPara xmlns:m="http://schemas.openxmlformats.org/officeDocument/2006/math">
                    <m:oMathParaPr>
                      <m:jc m:val="centerGroup"/>
                    </m:oMathParaPr>
                    <m:oMath xmlns:m="http://schemas.openxmlformats.org/officeDocument/2006/math">
                      <m:sSub>
                        <m:sSubPr>
                          <m:ctrlPr>
                            <a:rPr lang="en-US" i="1" dirty="0" smtClean="0">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𝑥</m:t>
                              </m:r>
                            </m:e>
                          </m:acc>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𝑛</m:t>
                              </m:r>
                            </m:e>
                            <m:sub>
                              <m:r>
                                <m:rPr>
                                  <m:sty m:val="p"/>
                                </m:rPr>
                                <a:rPr lang="en-US">
                                  <a:solidFill>
                                    <a:srgbClr val="FF0000"/>
                                  </a:solidFill>
                                  <a:latin typeface="Cambria Math" panose="02040503050406030204" pitchFamily="18" charset="0"/>
                                </a:rPr>
                                <m:t>e</m:t>
                              </m:r>
                            </m:sub>
                          </m:sSub>
                        </m:sub>
                      </m:sSub>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0</m:t>
                              </m:r>
                            </m:e>
                          </m:acc>
                          <m:r>
                            <a:rPr lang="en-US" b="0" i="1" smtClean="0">
                              <a:latin typeface="Cambria Math" panose="02040503050406030204" pitchFamily="18" charset="0"/>
                            </a:rPr>
                            <m:t>,</m:t>
                          </m:r>
                          <m:r>
                            <a:rPr lang="en-US" b="0" i="1" smtClean="0">
                              <a:latin typeface="Cambria Math" panose="02040503050406030204" pitchFamily="18" charset="0"/>
                            </a:rPr>
                            <m:t>𝐼</m:t>
                          </m:r>
                        </m:e>
                      </m:d>
                      <m:r>
                        <a:rPr lang="en-US" b="0" i="1" smtClean="0">
                          <a:latin typeface="Cambria Math" panose="02040503050406030204" pitchFamily="18" charset="0"/>
                        </a:rPr>
                        <m:t>,  </m:t>
                      </m:r>
                      <m:sSub>
                        <m:sSubPr>
                          <m:ctrlPr>
                            <a:rPr lang="en-US" i="1" dirty="0" smtClean="0">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𝑥</m:t>
                              </m:r>
                            </m:e>
                          </m:acc>
                        </m:e>
                        <m:sub>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𝑇</m:t>
                              </m:r>
                            </m:e>
                            <m:sub>
                              <m:r>
                                <m:rPr>
                                  <m:sty m:val="p"/>
                                </m:rPr>
                                <a:rPr lang="en-US">
                                  <a:solidFill>
                                    <a:srgbClr val="FF0000"/>
                                  </a:solidFill>
                                  <a:latin typeface="Cambria Math" panose="02040503050406030204" pitchFamily="18" charset="0"/>
                                </a:rPr>
                                <m:t>e</m:t>
                              </m:r>
                            </m:sub>
                          </m:sSub>
                        </m:sub>
                      </m:sSub>
                      <m:r>
                        <a:rPr lang="en-US" i="1">
                          <a:latin typeface="Cambria Math" panose="02040503050406030204" pitchFamily="18" charset="0"/>
                        </a:rPr>
                        <m:t>∼</m:t>
                      </m:r>
                      <m:r>
                        <a:rPr lang="en-US" i="1">
                          <a:latin typeface="Cambria Math" panose="02040503050406030204" pitchFamily="18" charset="0"/>
                        </a:rPr>
                        <m:t>𝒩</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0</m:t>
                              </m:r>
                            </m:e>
                          </m:acc>
                          <m:r>
                            <a:rPr lang="en-US" i="1">
                              <a:latin typeface="Cambria Math" panose="02040503050406030204" pitchFamily="18" charset="0"/>
                            </a:rPr>
                            <m:t>,</m:t>
                          </m:r>
                          <m:r>
                            <a:rPr lang="en-US" i="1">
                              <a:latin typeface="Cambria Math" panose="02040503050406030204" pitchFamily="18" charset="0"/>
                            </a:rPr>
                            <m:t>𝐼</m:t>
                          </m:r>
                        </m:e>
                      </m:d>
                      <m:r>
                        <a:rPr lang="en-US" b="0" i="1" smtClean="0">
                          <a:latin typeface="Cambria Math" panose="02040503050406030204" pitchFamily="18" charset="0"/>
                        </a:rPr>
                        <m:t>,</m:t>
                      </m:r>
                    </m:oMath>
                  </m:oMathPara>
                </a14:m>
                <a:endParaRPr lang="en-US" b="0" dirty="0">
                  <a:latin typeface="Palatino Linotype" panose="02040502050505030304" pitchFamily="18" charset="0"/>
                </a:endParaRPr>
              </a:p>
              <a:p>
                <a:pPr>
                  <a:lnSpc>
                    <a:spcPct val="120000"/>
                  </a:lnSpc>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m:t>
                              </m:r>
                            </m:e>
                          </m:acc>
                        </m:e>
                        <m:sub>
                          <m:r>
                            <m:rPr>
                              <m:sty m:val="p"/>
                            </m:rPr>
                            <a:rPr lang="en-US" b="0" i="0" dirty="0" smtClean="0">
                              <a:latin typeface="Cambria Math" panose="02040503050406030204" pitchFamily="18" charset="0"/>
                            </a:rPr>
                            <m:t>W</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𝐾</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m:rPr>
                                  <m:sty m:val="p"/>
                                </m:rPr>
                                <a:rPr lang="en-US" b="0" i="0" dirty="0" smtClean="0">
                                  <a:latin typeface="Cambria Math" panose="02040503050406030204" pitchFamily="18" charset="0"/>
                                </a:rPr>
                                <m:t>W</m:t>
                              </m:r>
                            </m:sub>
                          </m:sSub>
                        </m:sub>
                      </m:sSub>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m:rPr>
                                  <m:sty m:val="p"/>
                                </m:rPr>
                                <a:rPr lang="en-US" b="0" i="0" dirty="0" smtClean="0">
                                  <a:latin typeface="Cambria Math" panose="02040503050406030204" pitchFamily="18" charset="0"/>
                                </a:rPr>
                                <m:t>W</m:t>
                              </m:r>
                            </m:sub>
                          </m:sSub>
                        </m:sub>
                      </m:sSub>
                      <m:r>
                        <a:rPr lang="en-US" b="0" i="1" dirty="0" smtClean="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sSub>
                            <m:sSubPr>
                              <m:ctrlPr>
                                <a:rPr lang="en-US" i="1">
                                  <a:latin typeface="Cambria Math" panose="02040503050406030204" pitchFamily="18" charset="0"/>
                                </a:rPr>
                              </m:ctrlPr>
                            </m:sSubPr>
                            <m:e>
                              <m:r>
                                <m:rPr>
                                  <m:sty m:val="p"/>
                                </m:rPr>
                                <a:rPr lang="en-US">
                                  <a:latin typeface="Cambria Math" panose="02040503050406030204" pitchFamily="18" charset="0"/>
                                </a:rPr>
                                <m:t>c</m:t>
                              </m:r>
                            </m:e>
                            <m:sub>
                              <m:r>
                                <m:rPr>
                                  <m:sty m:val="p"/>
                                </m:rPr>
                                <a:rPr lang="en-US">
                                  <a:latin typeface="Cambria Math" panose="02040503050406030204" pitchFamily="18" charset="0"/>
                                </a:rPr>
                                <m:t>W</m:t>
                              </m:r>
                            </m:sub>
                          </m:sSub>
                        </m:sub>
                        <m:sup>
                          <m:r>
                            <a:rPr lang="en-US" i="1">
                              <a:latin typeface="Cambria Math" panose="02040503050406030204" pitchFamily="18" charset="0"/>
                            </a:rPr>
                            <m:t>∗</m:t>
                          </m:r>
                        </m:sup>
                      </m:sSubSup>
                      <m:r>
                        <a:rPr lang="en-US" b="0" i="1"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𝑛</m:t>
                              </m:r>
                            </m:e>
                          </m:acc>
                        </m:e>
                        <m:sub>
                          <m:r>
                            <m:rPr>
                              <m:sty m:val="p"/>
                            </m:rPr>
                            <a:rPr lang="en-US" b="0" i="0" smtClean="0">
                              <a:latin typeface="Cambria Math" panose="02040503050406030204" pitchFamily="18" charset="0"/>
                            </a:rPr>
                            <m:t>e</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𝑛</m:t>
                              </m:r>
                            </m:e>
                            <m:sub>
                              <m:r>
                                <m:rPr>
                                  <m:sty m:val="p"/>
                                </m:rPr>
                                <a:rPr lang="en-US" b="0" i="0" dirty="0" smtClean="0">
                                  <a:latin typeface="Cambria Math" panose="02040503050406030204" pitchFamily="18" charset="0"/>
                                </a:rPr>
                                <m:t>e</m:t>
                              </m:r>
                            </m:sub>
                          </m:sSub>
                        </m:sub>
                      </m:sSub>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𝑛</m:t>
                              </m:r>
                            </m:e>
                            <m:sub>
                              <m:r>
                                <m:rPr>
                                  <m:sty m:val="p"/>
                                </m:rPr>
                                <a:rPr lang="en-US" b="0" i="0" dirty="0" smtClean="0">
                                  <a:latin typeface="Cambria Math" panose="02040503050406030204" pitchFamily="18" charset="0"/>
                                </a:rPr>
                                <m:t>e</m:t>
                              </m:r>
                            </m:sub>
                          </m:sSub>
                        </m:sub>
                      </m:sSub>
                      <m:r>
                        <a:rPr lang="en-US" i="1" dirty="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n</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b="0" i="1"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𝑇</m:t>
                              </m:r>
                            </m:e>
                          </m:acc>
                        </m:e>
                        <m:sub>
                          <m:r>
                            <m:rPr>
                              <m:sty m:val="p"/>
                            </m:rPr>
                            <a:rPr lang="en-US" b="0" i="0" smtClean="0">
                              <a:latin typeface="Cambria Math" panose="02040503050406030204" pitchFamily="18" charset="0"/>
                            </a:rPr>
                            <m:t>e</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𝑇</m:t>
                              </m:r>
                            </m:e>
                            <m:sub>
                              <m:r>
                                <m:rPr>
                                  <m:sty m:val="p"/>
                                </m:rPr>
                                <a:rPr lang="en-US" b="0" i="0" dirty="0" smtClean="0">
                                  <a:latin typeface="Cambria Math" panose="02040503050406030204" pitchFamily="18" charset="0"/>
                                </a:rPr>
                                <m:t>e</m:t>
                              </m:r>
                            </m:sub>
                          </m:sSub>
                        </m:sub>
                      </m:sSub>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𝑇</m:t>
                              </m:r>
                            </m:e>
                            <m:sub>
                              <m:r>
                                <m:rPr>
                                  <m:sty m:val="p"/>
                                </m:rPr>
                                <a:rPr lang="en-US" b="0" i="0" dirty="0" smtClean="0">
                                  <a:latin typeface="Cambria Math" panose="02040503050406030204" pitchFamily="18" charset="0"/>
                                </a:rPr>
                                <m:t>e</m:t>
                              </m:r>
                            </m:sub>
                          </m:sSub>
                        </m:sub>
                      </m:sSub>
                      <m:r>
                        <a:rPr lang="en-US" i="1" dirty="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e</m:t>
                              </m:r>
                            </m:sub>
                          </m:sSub>
                        </m:sub>
                        <m:sup>
                          <m:r>
                            <a:rPr lang="en-US" i="1">
                              <a:latin typeface="Cambria Math" panose="02040503050406030204" pitchFamily="18" charset="0"/>
                            </a:rPr>
                            <m:t>∗</m:t>
                          </m:r>
                        </m:sup>
                      </m:sSubSup>
                      <m:r>
                        <a:rPr lang="en-US" b="0" i="1" smtClean="0">
                          <a:latin typeface="Cambria Math" panose="02040503050406030204" pitchFamily="18" charset="0"/>
                        </a:rPr>
                        <m:t>,</m:t>
                      </m:r>
                    </m:oMath>
                  </m:oMathPara>
                </a14:m>
                <a:endParaRPr lang="en-US" dirty="0">
                  <a:latin typeface="Palatino Linotype" panose="02040502050505030304" pitchFamily="18" charset="0"/>
                </a:endParaRPr>
              </a:p>
              <a:p>
                <a:pPr lvl="1">
                  <a:lnSpc>
                    <a:spcPct val="120000"/>
                  </a:lnSpc>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𝜀</m:t>
                          </m:r>
                        </m:e>
                        <m:sub>
                          <m:r>
                            <m:rPr>
                              <m:sty m:val="p"/>
                            </m:rPr>
                            <a:rPr lang="en-US" sz="1800" b="0" i="0" smtClean="0">
                              <a:latin typeface="Cambria Math" panose="02040503050406030204" pitchFamily="18" charset="0"/>
                            </a:rPr>
                            <m:t>sxr</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𝑛</m:t>
                          </m:r>
                        </m:e>
                        <m:sub>
                          <m:r>
                            <m:rPr>
                              <m:sty m:val="p"/>
                            </m:rPr>
                            <a:rPr lang="en-US" sz="1800" b="0" i="0" smtClean="0">
                              <a:latin typeface="Cambria Math" panose="02040503050406030204" pitchFamily="18" charset="0"/>
                            </a:rPr>
                            <m:t>e</m:t>
                          </m:r>
                        </m:sub>
                        <m:sup>
                          <m:r>
                            <a:rPr lang="en-US" sz="1800" b="0" i="1" smtClean="0">
                              <a:latin typeface="Cambria Math" panose="02040503050406030204" pitchFamily="18" charset="0"/>
                            </a:rPr>
                            <m:t>2</m:t>
                          </m:r>
                        </m:sup>
                      </m:sSubSup>
                      <m:d>
                        <m:dPr>
                          <m:begChr m:val="["/>
                          <m:endChr m:val="]"/>
                          <m:ctrlPr>
                            <a:rPr lang="en-US" sz="1800" b="0" i="1" smtClean="0">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𝐿</m:t>
                              </m:r>
                            </m:e>
                            <m:sub>
                              <m:r>
                                <m:rPr>
                                  <m:sty m:val="p"/>
                                </m:rPr>
                                <a:rPr lang="en-US" sz="1800" b="0" i="0" smtClean="0">
                                  <a:latin typeface="Cambria Math" panose="02040503050406030204" pitchFamily="18" charset="0"/>
                                </a:rPr>
                                <m:t>H</m:t>
                              </m:r>
                            </m:sub>
                            <m:sup>
                              <m:r>
                                <m:rPr>
                                  <m:sty m:val="p"/>
                                </m:rPr>
                                <a:rPr lang="en-US" sz="1800" b="0" i="0" smtClean="0">
                                  <a:latin typeface="Cambria Math" panose="02040503050406030204" pitchFamily="18" charset="0"/>
                                </a:rPr>
                                <m:t>sxr</m:t>
                              </m:r>
                            </m:sup>
                          </m:sSubSup>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m:rPr>
                                      <m:sty m:val="p"/>
                                    </m:rPr>
                                    <a:rPr lang="en-US" sz="1800" b="0" i="0" smtClean="0">
                                      <a:latin typeface="Cambria Math" panose="02040503050406030204" pitchFamily="18" charset="0"/>
                                    </a:rPr>
                                    <m:t>e</m:t>
                                  </m:r>
                                </m:sub>
                              </m:sSub>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m:rPr>
                                  <m:sty m:val="p"/>
                                </m:rPr>
                                <a:rPr lang="en-US" sz="1800" b="0" i="0" smtClean="0">
                                  <a:latin typeface="Cambria Math" panose="02040503050406030204" pitchFamily="18" charset="0"/>
                                </a:rPr>
                                <m:t>W</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𝐿</m:t>
                              </m:r>
                            </m:e>
                            <m:sub>
                              <m:r>
                                <m:rPr>
                                  <m:sty m:val="p"/>
                                </m:rPr>
                                <a:rPr lang="en-US" sz="1800" b="0" i="0" smtClean="0">
                                  <a:latin typeface="Cambria Math" panose="02040503050406030204" pitchFamily="18" charset="0"/>
                                </a:rPr>
                                <m:t>W</m:t>
                              </m:r>
                            </m:sub>
                            <m:sup>
                              <m:r>
                                <m:rPr>
                                  <m:sty m:val="p"/>
                                </m:rPr>
                                <a:rPr lang="en-US" sz="1800" b="0" i="0" smtClean="0">
                                  <a:latin typeface="Cambria Math" panose="02040503050406030204" pitchFamily="18" charset="0"/>
                                </a:rPr>
                                <m:t>sxr</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m:rPr>
                                  <m:sty m:val="p"/>
                                </m:rPr>
                                <a:rPr lang="en-US" sz="1800" b="0" i="0" smtClean="0">
                                  <a:latin typeface="Cambria Math" panose="02040503050406030204" pitchFamily="18" charset="0"/>
                                </a:rPr>
                                <m:t>e</m:t>
                              </m:r>
                            </m:sub>
                          </m:sSub>
                          <m:r>
                            <a:rPr lang="en-US" sz="1800" b="0" i="1" smtClean="0">
                              <a:latin typeface="Cambria Math" panose="02040503050406030204" pitchFamily="18" charset="0"/>
                            </a:rPr>
                            <m:t>)</m:t>
                          </m:r>
                        </m:e>
                      </m:d>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𝜀</m:t>
                          </m:r>
                        </m:e>
                        <m:sub>
                          <m:r>
                            <m:rPr>
                              <m:sty m:val="p"/>
                            </m:rPr>
                            <a:rPr lang="en-US" sz="1800" b="0" i="0" smtClean="0">
                              <a:latin typeface="Cambria Math" panose="02040503050406030204" pitchFamily="18" charset="0"/>
                            </a:rPr>
                            <m:t>bolo</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𝑛</m:t>
                          </m:r>
                        </m:e>
                        <m:sub>
                          <m:r>
                            <m:rPr>
                              <m:sty m:val="p"/>
                            </m:rPr>
                            <a:rPr lang="en-US" sz="1800" b="0" i="0" smtClean="0">
                              <a:latin typeface="Cambria Math" panose="02040503050406030204" pitchFamily="18" charset="0"/>
                            </a:rPr>
                            <m:t>e</m:t>
                          </m:r>
                        </m:sub>
                        <m:sup>
                          <m:r>
                            <a:rPr lang="en-US" sz="1800" b="0" i="1" smtClean="0">
                              <a:latin typeface="Cambria Math" panose="02040503050406030204" pitchFamily="18" charset="0"/>
                            </a:rPr>
                            <m:t>2</m:t>
                          </m:r>
                        </m:sup>
                      </m:sSubSup>
                      <m:d>
                        <m:dPr>
                          <m:begChr m:val="["/>
                          <m:endChr m:val="]"/>
                          <m:ctrlPr>
                            <a:rPr lang="en-US" sz="1800" b="0" i="1" smtClean="0">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𝐿</m:t>
                              </m:r>
                            </m:e>
                            <m:sub>
                              <m:r>
                                <m:rPr>
                                  <m:sty m:val="p"/>
                                </m:rPr>
                                <a:rPr lang="en-US" sz="1800" b="0" i="0" smtClean="0">
                                  <a:latin typeface="Cambria Math" panose="02040503050406030204" pitchFamily="18" charset="0"/>
                                </a:rPr>
                                <m:t>H</m:t>
                              </m:r>
                            </m:sub>
                            <m:sup>
                              <m:r>
                                <m:rPr>
                                  <m:sty m:val="p"/>
                                </m:rPr>
                                <a:rPr lang="en-US" sz="1800" b="0" i="0" smtClean="0">
                                  <a:latin typeface="Cambria Math" panose="02040503050406030204" pitchFamily="18" charset="0"/>
                                </a:rPr>
                                <m:t>bolo</m:t>
                              </m:r>
                            </m:sup>
                          </m:sSubSup>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m:rPr>
                                      <m:sty m:val="p"/>
                                    </m:rPr>
                                    <a:rPr lang="en-US" sz="1800" b="0" i="0" smtClean="0">
                                      <a:latin typeface="Cambria Math" panose="02040503050406030204" pitchFamily="18" charset="0"/>
                                    </a:rPr>
                                    <m:t>e</m:t>
                                  </m:r>
                                </m:sub>
                              </m:sSub>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m:rPr>
                                  <m:sty m:val="p"/>
                                </m:rPr>
                                <a:rPr lang="en-US" sz="1800" b="0" i="0" smtClean="0">
                                  <a:latin typeface="Cambria Math" panose="02040503050406030204" pitchFamily="18" charset="0"/>
                                </a:rPr>
                                <m:t>W</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𝐿</m:t>
                              </m:r>
                            </m:e>
                            <m:sub>
                              <m:r>
                                <m:rPr>
                                  <m:sty m:val="p"/>
                                </m:rPr>
                                <a:rPr lang="en-US" sz="1800" b="0" i="0" smtClean="0">
                                  <a:latin typeface="Cambria Math" panose="02040503050406030204" pitchFamily="18" charset="0"/>
                                </a:rPr>
                                <m:t>W</m:t>
                              </m:r>
                            </m:sub>
                            <m:sup>
                              <m:r>
                                <m:rPr>
                                  <m:sty m:val="p"/>
                                </m:rPr>
                                <a:rPr lang="en-US" sz="1800" b="0" i="0" smtClean="0">
                                  <a:latin typeface="Cambria Math" panose="02040503050406030204" pitchFamily="18" charset="0"/>
                                </a:rPr>
                                <m:t>bolo</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m:rPr>
                                  <m:sty m:val="p"/>
                                </m:rPr>
                                <a:rPr lang="en-US" sz="1800" b="0" i="0" smtClean="0">
                                  <a:latin typeface="Cambria Math" panose="02040503050406030204" pitchFamily="18" charset="0"/>
                                </a:rPr>
                                <m:t>e</m:t>
                              </m:r>
                            </m:sub>
                          </m:sSub>
                          <m:r>
                            <a:rPr lang="en-US" sz="1800" b="0" i="1" smtClean="0">
                              <a:latin typeface="Cambria Math" panose="02040503050406030204" pitchFamily="18" charset="0"/>
                            </a:rPr>
                            <m:t>)</m:t>
                          </m:r>
                        </m:e>
                      </m:d>
                      <m:r>
                        <a:rPr lang="en-US" sz="1800" b="0" i="1" smtClean="0">
                          <a:latin typeface="Cambria Math" panose="02040503050406030204" pitchFamily="18" charset="0"/>
                        </a:rPr>
                        <m:t>,</m:t>
                      </m:r>
                    </m:oMath>
                  </m:oMathPara>
                </a14:m>
                <a:endParaRPr lang="en-US" dirty="0">
                  <a:latin typeface="Palatino Linotype" panose="02040502050505030304" pitchFamily="18" charset="0"/>
                </a:endParaRPr>
              </a:p>
              <a:p>
                <a:pPr lvl="1">
                  <a:lnSpc>
                    <a:spcPct val="120000"/>
                  </a:lnSpc>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dirty="0" smtClean="0">
                              <a:latin typeface="Cambria Math" panose="02040503050406030204" pitchFamily="18" charset="0"/>
                            </a:rPr>
                            <m:t>bolo</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m:rPr>
                                  <m:sty m:val="p"/>
                                </m:rPr>
                                <a:rPr lang="en-US" dirty="0">
                                  <a:latin typeface="Cambria Math" panose="02040503050406030204" pitchFamily="18" charset="0"/>
                                </a:rPr>
                                <m:t>W</m:t>
                              </m:r>
                            </m:sub>
                          </m:sSub>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a:latin typeface="Cambria Math" panose="02040503050406030204" pitchFamily="18" charset="0"/>
                                </a:rPr>
                                <m:t>e</m:t>
                              </m:r>
                            </m:sub>
                          </m:sSub>
                        </m:sub>
                      </m:sSub>
                      <m:r>
                        <a:rPr lang="en-US" i="1">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e</m:t>
                              </m:r>
                            </m:sub>
                          </m:sSub>
                        </m:sub>
                      </m:sSub>
                      <m:r>
                        <a:rPr lang="en-US" i="1" dirty="0">
                          <a:latin typeface="Cambria Math" panose="02040503050406030204" pitchFamily="18" charset="0"/>
                        </a:rPr>
                        <m:t>∼</m:t>
                      </m:r>
                      <m:r>
                        <a:rPr lang="en-US" i="1" dirty="0">
                          <a:latin typeface="Cambria Math" panose="02040503050406030204" pitchFamily="18" charset="0"/>
                        </a:rPr>
                        <m:t>𝒩</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𝑀</m:t>
                                  </m:r>
                                </m:e>
                              </m:acc>
                            </m:e>
                            <m:sub>
                              <m:r>
                                <m:rPr>
                                  <m:sty m:val="p"/>
                                </m:rPr>
                                <a:rPr lang="en-US" dirty="0">
                                  <a:latin typeface="Cambria Math" panose="02040503050406030204" pitchFamily="18" charset="0"/>
                                </a:rPr>
                                <m:t>bolo</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𝜀</m:t>
                                  </m:r>
                                </m:e>
                              </m:acc>
                            </m:e>
                            <m:sub>
                              <m:r>
                                <m:rPr>
                                  <m:sty m:val="p"/>
                                </m:rPr>
                                <a:rPr lang="en-US">
                                  <a:latin typeface="Cambria Math" panose="02040503050406030204" pitchFamily="18" charset="0"/>
                                </a:rPr>
                                <m:t>bolo</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a:latin typeface="Cambria Math" panose="02040503050406030204" pitchFamily="18" charset="0"/>
                                </a:rPr>
                                <m:t>d</m:t>
                              </m:r>
                            </m:sub>
                            <m:sup>
                              <m:r>
                                <m:rPr>
                                  <m:sty m:val="p"/>
                                </m:rPr>
                                <a:rPr lang="en-US">
                                  <a:latin typeface="Cambria Math" panose="02040503050406030204" pitchFamily="18" charset="0"/>
                                </a:rPr>
                                <m:t>bolo</m:t>
                              </m:r>
                            </m:sup>
                          </m:sSubSup>
                        </m:e>
                      </m:d>
                      <m:r>
                        <a:rPr lang="en-US" b="0" i="1" smtClean="0">
                          <a:latin typeface="Cambria Math" panose="02040503050406030204" pitchFamily="18" charset="0"/>
                        </a:rPr>
                        <m:t>,</m:t>
                      </m:r>
                    </m:oMath>
                  </m:oMathPara>
                </a14:m>
                <a:endParaRPr lang="en-US" dirty="0">
                  <a:latin typeface="Palatino Linotype" panose="02040502050505030304" pitchFamily="18" charset="0"/>
                </a:endParaRPr>
              </a:p>
              <a:p>
                <a:pPr lvl="1">
                  <a:lnSpc>
                    <a:spcPct val="120000"/>
                  </a:lnSpc>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a:latin typeface="Cambria Math" panose="02040503050406030204" pitchFamily="18" charset="0"/>
                            </a:rPr>
                            <m:t>sxr</m:t>
                          </m:r>
                        </m:sub>
                      </m:sSub>
                      <m:r>
                        <a:rPr lang="en-US" i="1">
                          <a:latin typeface="Cambria Math" panose="02040503050406030204" pitchFamily="18" charset="0"/>
                        </a:rPr>
                        <m:t> </m:t>
                      </m:r>
                      <m:r>
                        <a:rPr lang="en-US" b="0" i="1" smtClean="0">
                          <a:latin typeface="Cambria Math" panose="02040503050406030204" pitchFamily="18" charset="0"/>
                        </a:rPr>
                        <m:t>|</m:t>
                      </m:r>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m:rPr>
                                  <m:sty m:val="p"/>
                                </m:rPr>
                                <a:rPr lang="en-US" dirty="0">
                                  <a:latin typeface="Cambria Math" panose="02040503050406030204" pitchFamily="18" charset="0"/>
                                </a:rPr>
                                <m:t>W</m:t>
                              </m:r>
                            </m:sub>
                          </m:sSub>
                        </m:sub>
                      </m:s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a:latin typeface="Cambria Math" panose="02040503050406030204" pitchFamily="18" charset="0"/>
                                </a:rPr>
                                <m:t>e</m:t>
                              </m:r>
                            </m:sub>
                          </m:sSub>
                        </m:sub>
                      </m:sSub>
                      <m:r>
                        <a:rPr lang="en-US" b="0" i="1"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m:rPr>
                                  <m:sty m:val="p"/>
                                </m:rPr>
                                <a:rPr lang="en-US">
                                  <a:latin typeface="Cambria Math" panose="02040503050406030204" pitchFamily="18" charset="0"/>
                                </a:rPr>
                                <m:t>e</m:t>
                              </m:r>
                            </m:sub>
                          </m:sSub>
                        </m:sub>
                      </m:sSub>
                      <m:r>
                        <a:rPr lang="en-US" i="1" dirty="0">
                          <a:latin typeface="Cambria Math" panose="02040503050406030204" pitchFamily="18" charset="0"/>
                        </a:rPr>
                        <m:t>∼</m:t>
                      </m:r>
                      <m:r>
                        <a:rPr lang="en-US" i="1" dirty="0">
                          <a:latin typeface="Cambria Math" panose="02040503050406030204" pitchFamily="18" charset="0"/>
                        </a:rPr>
                        <m:t>𝒩</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𝜀</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a:latin typeface="Cambria Math" panose="02040503050406030204" pitchFamily="18" charset="0"/>
                                </a:rPr>
                                <m:t>d</m:t>
                              </m:r>
                            </m:sub>
                            <m:sup>
                              <m:r>
                                <m:rPr>
                                  <m:sty m:val="p"/>
                                </m:rPr>
                                <a:rPr lang="en-US" b="0" i="0" smtClean="0">
                                  <a:latin typeface="Cambria Math" panose="02040503050406030204" pitchFamily="18" charset="0"/>
                                </a:rPr>
                                <m:t>sxr</m:t>
                              </m:r>
                            </m:sup>
                          </m:sSubSup>
                        </m:e>
                      </m:d>
                    </m:oMath>
                  </m:oMathPara>
                </a14:m>
                <a:endParaRPr lang="en-US" dirty="0">
                  <a:latin typeface="Palatino Linotype" panose="02040502050505030304" pitchFamily="18" charset="0"/>
                </a:endParaRPr>
              </a:p>
            </p:txBody>
          </p:sp>
        </mc:Choice>
        <mc:Fallback>
          <p:sp>
            <p:nvSpPr>
              <p:cNvPr id="5" name="TextBox 4">
                <a:extLst>
                  <a:ext uri="{FF2B5EF4-FFF2-40B4-BE49-F238E27FC236}">
                    <a16:creationId xmlns:a16="http://schemas.microsoft.com/office/drawing/2014/main" id="{E5323BA6-5FA8-237B-CD62-A904DEDFC187}"/>
                  </a:ext>
                </a:extLst>
              </p:cNvPr>
              <p:cNvSpPr txBox="1">
                <a:spLocks noRot="1" noChangeAspect="1" noMove="1" noResize="1" noEditPoints="1" noAdjustHandles="1" noChangeArrowheads="1" noChangeShapeType="1" noTextEdit="1"/>
              </p:cNvSpPr>
              <p:nvPr/>
            </p:nvSpPr>
            <p:spPr>
              <a:xfrm>
                <a:off x="109280" y="726254"/>
                <a:ext cx="8925439" cy="5856219"/>
              </a:xfrm>
              <a:prstGeom prst="rect">
                <a:avLst/>
              </a:prstGeom>
              <a:blipFill>
                <a:blip r:embed="rId3"/>
                <a:stretch>
                  <a:fillRect l="-478" t="-41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52B9C98-C72F-DEA1-521C-488DF6B95D4C}"/>
              </a:ext>
            </a:extLst>
          </p:cNvPr>
          <p:cNvSpPr txBox="1"/>
          <p:nvPr/>
        </p:nvSpPr>
        <p:spPr>
          <a:xfrm>
            <a:off x="7390645" y="3069588"/>
            <a:ext cx="1644074" cy="584775"/>
          </a:xfrm>
          <a:prstGeom prst="rect">
            <a:avLst/>
          </a:prstGeom>
          <a:noFill/>
        </p:spPr>
        <p:txBody>
          <a:bodyPr wrap="square" rtlCol="0">
            <a:spAutoFit/>
          </a:bodyPr>
          <a:lstStyle/>
          <a:p>
            <a:r>
              <a:rPr lang="en-US" sz="1600" dirty="0">
                <a:solidFill>
                  <a:srgbClr val="C00000"/>
                </a:solidFill>
                <a:latin typeface="Palatino Linotype" panose="02040502050505030304" pitchFamily="18" charset="0"/>
              </a:rPr>
              <a:t>(Cholesky decomposition)</a:t>
            </a:r>
          </a:p>
        </p:txBody>
      </p:sp>
      <p:sp>
        <p:nvSpPr>
          <p:cNvPr id="7" name="TextBox 6">
            <a:extLst>
              <a:ext uri="{FF2B5EF4-FFF2-40B4-BE49-F238E27FC236}">
                <a16:creationId xmlns:a16="http://schemas.microsoft.com/office/drawing/2014/main" id="{CDC1B1FA-EFFE-1937-BCEC-8688005F4D65}"/>
              </a:ext>
            </a:extLst>
          </p:cNvPr>
          <p:cNvSpPr txBox="1"/>
          <p:nvPr/>
        </p:nvSpPr>
        <p:spPr>
          <a:xfrm>
            <a:off x="404375" y="1987213"/>
            <a:ext cx="2325378" cy="338554"/>
          </a:xfrm>
          <a:prstGeom prst="rect">
            <a:avLst/>
          </a:prstGeom>
          <a:noFill/>
        </p:spPr>
        <p:txBody>
          <a:bodyPr wrap="square" rtlCol="0">
            <a:spAutoFit/>
          </a:bodyPr>
          <a:lstStyle/>
          <a:p>
            <a:r>
              <a:rPr lang="en-US" sz="1600" dirty="0">
                <a:solidFill>
                  <a:srgbClr val="C00000"/>
                </a:solidFill>
                <a:latin typeface="Palatino Linotype" panose="02040502050505030304" pitchFamily="18" charset="0"/>
              </a:rPr>
              <a:t>(Analytically tractable)</a:t>
            </a:r>
          </a:p>
        </p:txBody>
      </p:sp>
    </p:spTree>
    <p:extLst>
      <p:ext uri="{BB962C8B-B14F-4D97-AF65-F5344CB8AC3E}">
        <p14:creationId xmlns:p14="http://schemas.microsoft.com/office/powerpoint/2010/main" val="324275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IDA validation on synthetic data: </a:t>
            </a:r>
            <a:r>
              <a:rPr lang="en-US" altLang="zh-CN" sz="2800" kern="0" spc="15" dirty="0">
                <a:solidFill>
                  <a:sysClr val="window" lastClr="FFFFFF"/>
                </a:solidFill>
              </a:rPr>
              <a:t>data generation</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p:sp>
        <p:nvSpPr>
          <p:cNvPr id="6" name="Slide Number Placeholder 5">
            <a:extLst>
              <a:ext uri="{FF2B5EF4-FFF2-40B4-BE49-F238E27FC236}">
                <a16:creationId xmlns:a16="http://schemas.microsoft.com/office/drawing/2014/main" id="{E63DB387-A6B9-93CE-8B8B-A9F7F777B143}"/>
              </a:ext>
            </a:extLst>
          </p:cNvPr>
          <p:cNvSpPr>
            <a:spLocks noGrp="1"/>
          </p:cNvSpPr>
          <p:nvPr>
            <p:ph type="sldNum" sz="quarter" idx="12"/>
          </p:nvPr>
        </p:nvSpPr>
        <p:spPr/>
        <p:txBody>
          <a:bodyPr/>
          <a:lstStyle/>
          <a:p>
            <a:fld id="{C0F9B2C0-5364-4760-BB85-7A52E9531CDE}" type="slidenum">
              <a:rPr lang="en-US" smtClean="0"/>
              <a:t>13</a:t>
            </a:fld>
            <a:endParaRPr lang="en-US" dirty="0"/>
          </a:p>
        </p:txBody>
      </p:sp>
      <p:pic>
        <p:nvPicPr>
          <p:cNvPr id="8" name="Picture 7">
            <a:extLst>
              <a:ext uri="{FF2B5EF4-FFF2-40B4-BE49-F238E27FC236}">
                <a16:creationId xmlns:a16="http://schemas.microsoft.com/office/drawing/2014/main" id="{9C121B61-14F7-2433-8875-CA09F79060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6" y="1222659"/>
            <a:ext cx="5961966" cy="5110256"/>
          </a:xfrm>
          <a:prstGeom prst="rect">
            <a:avLst/>
          </a:prstGeom>
        </p:spPr>
      </p:pic>
      <p:sp>
        <p:nvSpPr>
          <p:cNvPr id="9" name="TextBox 8">
            <a:extLst>
              <a:ext uri="{FF2B5EF4-FFF2-40B4-BE49-F238E27FC236}">
                <a16:creationId xmlns:a16="http://schemas.microsoft.com/office/drawing/2014/main" id="{65BC0E6F-2664-997F-6775-C1714006267E}"/>
              </a:ext>
            </a:extLst>
          </p:cNvPr>
          <p:cNvSpPr txBox="1"/>
          <p:nvPr/>
        </p:nvSpPr>
        <p:spPr>
          <a:xfrm>
            <a:off x="170714" y="865744"/>
            <a:ext cx="2164080" cy="369332"/>
          </a:xfrm>
          <a:prstGeom prst="rect">
            <a:avLst/>
          </a:prstGeom>
          <a:noFill/>
        </p:spPr>
        <p:txBody>
          <a:bodyPr wrap="square" rtlCol="0">
            <a:spAutoFit/>
          </a:bodyPr>
          <a:lstStyle/>
          <a:p>
            <a:r>
              <a:rPr lang="en-US" dirty="0">
                <a:latin typeface="Palatino Linotype" panose="02040502050505030304" pitchFamily="18" charset="0"/>
              </a:rPr>
              <a:t>Synthetic data: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C78A15-FA08-2CAF-7B30-1BC400C91D17}"/>
                  </a:ext>
                </a:extLst>
              </p:cNvPr>
              <p:cNvSpPr txBox="1"/>
              <p:nvPr/>
            </p:nvSpPr>
            <p:spPr>
              <a:xfrm>
                <a:off x="6204081" y="1081187"/>
                <a:ext cx="2357505" cy="307777"/>
              </a:xfrm>
              <a:prstGeom prst="rect">
                <a:avLst/>
              </a:prstGeom>
              <a:solidFill>
                <a:srgbClr val="92D050"/>
              </a:solidFill>
              <a:ln>
                <a:solidFill>
                  <a:schemeClr val="tx1"/>
                </a:solidFill>
              </a:ln>
            </p:spPr>
            <p:txBody>
              <a:bodyPr wrap="square" rtlCol="0">
                <a:spAutoFit/>
              </a:bodyPr>
              <a:lstStyle/>
              <a:p>
                <a:r>
                  <a:rPr lang="en-US" sz="1400" dirty="0">
                    <a:latin typeface="Palatino Linotype" panose="02040502050505030304" pitchFamily="18" charset="0"/>
                  </a:rPr>
                  <a:t>Synthetic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m:rPr>
                            <m:sty m:val="p"/>
                          </m:rPr>
                          <a:rPr lang="en-US" sz="1400" b="0" i="0" smtClean="0">
                            <a:latin typeface="Cambria Math" panose="02040503050406030204" pitchFamily="18" charset="0"/>
                          </a:rPr>
                          <m:t>W</m:t>
                        </m:r>
                      </m:sub>
                    </m:sSub>
                  </m:oMath>
                </a14:m>
                <a:r>
                  <a:rPr lang="en-US" sz="1400" dirty="0">
                    <a:latin typeface="Palatino Linotype" panose="02040502050505030304" pitchFamily="18" charset="0"/>
                  </a:rPr>
                  <a:t>,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m:rPr>
                            <m:sty m:val="p"/>
                          </m:rPr>
                          <a:rPr lang="en-US" sz="1400" b="0" i="0" smtClean="0">
                            <a:latin typeface="Cambria Math" panose="02040503050406030204" pitchFamily="18" charset="0"/>
                          </a:rPr>
                          <m:t>e</m:t>
                        </m:r>
                      </m:sub>
                    </m:sSub>
                  </m:oMath>
                </a14:m>
                <a:r>
                  <a:rPr lang="en-US" sz="1400" dirty="0">
                    <a:latin typeface="Palatino Linotype" panose="02040502050505030304" pitchFamily="18" charset="0"/>
                  </a:rPr>
                  <a:t>,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𝑇</m:t>
                        </m:r>
                      </m:e>
                      <m:sub>
                        <m:r>
                          <m:rPr>
                            <m:sty m:val="p"/>
                          </m:rPr>
                          <a:rPr lang="en-US" sz="1400" b="0" i="0" smtClean="0">
                            <a:latin typeface="Cambria Math" panose="02040503050406030204" pitchFamily="18" charset="0"/>
                          </a:rPr>
                          <m:t>e</m:t>
                        </m:r>
                      </m:sub>
                    </m:sSub>
                  </m:oMath>
                </a14:m>
                <a:r>
                  <a:rPr lang="en-US" sz="1400" dirty="0">
                    <a:latin typeface="Palatino Linotype" panose="02040502050505030304" pitchFamily="18" charset="0"/>
                  </a:rPr>
                  <a:t> profiles</a:t>
                </a:r>
              </a:p>
            </p:txBody>
          </p:sp>
        </mc:Choice>
        <mc:Fallback xmlns="">
          <p:sp>
            <p:nvSpPr>
              <p:cNvPr id="3" name="TextBox 2">
                <a:extLst>
                  <a:ext uri="{FF2B5EF4-FFF2-40B4-BE49-F238E27FC236}">
                    <a16:creationId xmlns:a16="http://schemas.microsoft.com/office/drawing/2014/main" id="{EAC78A15-FA08-2CAF-7B30-1BC400C91D17}"/>
                  </a:ext>
                </a:extLst>
              </p:cNvPr>
              <p:cNvSpPr txBox="1">
                <a:spLocks noRot="1" noChangeAspect="1" noMove="1" noResize="1" noEditPoints="1" noAdjustHandles="1" noChangeArrowheads="1" noChangeShapeType="1" noTextEdit="1"/>
              </p:cNvSpPr>
              <p:nvPr/>
            </p:nvSpPr>
            <p:spPr>
              <a:xfrm>
                <a:off x="6204081" y="1081187"/>
                <a:ext cx="2357505" cy="307777"/>
              </a:xfrm>
              <a:prstGeom prst="rect">
                <a:avLst/>
              </a:prstGeom>
              <a:blipFill>
                <a:blip r:embed="rId4"/>
                <a:stretch>
                  <a:fillRect l="-515" b="-16981"/>
                </a:stretch>
              </a:blipFill>
              <a:ln>
                <a:solidFill>
                  <a:schemeClr val="tx1"/>
                </a:solidFill>
              </a:ln>
            </p:spPr>
            <p:txBody>
              <a:bodyPr/>
              <a:lstStyle/>
              <a:p>
                <a:r>
                  <a:rPr lang="en-US">
                    <a:noFill/>
                  </a:rPr>
                  <a:t> </a:t>
                </a:r>
              </a:p>
            </p:txBody>
          </p:sp>
        </mc:Fallback>
      </mc:AlternateContent>
      <p:sp>
        <p:nvSpPr>
          <p:cNvPr id="5" name="Arrow: Down 4">
            <a:extLst>
              <a:ext uri="{FF2B5EF4-FFF2-40B4-BE49-F238E27FC236}">
                <a16:creationId xmlns:a16="http://schemas.microsoft.com/office/drawing/2014/main" id="{EF84F9D1-C7C7-F4E6-CA3B-5D77475EDD58}"/>
              </a:ext>
            </a:extLst>
          </p:cNvPr>
          <p:cNvSpPr/>
          <p:nvPr/>
        </p:nvSpPr>
        <p:spPr>
          <a:xfrm>
            <a:off x="6301919" y="1388963"/>
            <a:ext cx="116544" cy="594345"/>
          </a:xfrm>
          <a:prstGeom prst="downArrow">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092721-B7AE-EE30-0457-C9495D6683C0}"/>
              </a:ext>
            </a:extLst>
          </p:cNvPr>
          <p:cNvSpPr txBox="1"/>
          <p:nvPr/>
        </p:nvSpPr>
        <p:spPr>
          <a:xfrm>
            <a:off x="5851551" y="1983308"/>
            <a:ext cx="895941" cy="461665"/>
          </a:xfrm>
          <a:prstGeom prst="rect">
            <a:avLst/>
          </a:prstGeom>
          <a:solidFill>
            <a:srgbClr val="FFC000"/>
          </a:solidFill>
          <a:ln>
            <a:solidFill>
              <a:schemeClr val="tx1"/>
            </a:solidFill>
          </a:ln>
        </p:spPr>
        <p:txBody>
          <a:bodyPr wrap="square" rtlCol="0">
            <a:spAutoFit/>
          </a:bodyPr>
          <a:lstStyle/>
          <a:p>
            <a:r>
              <a:rPr lang="en-US" sz="1200" dirty="0">
                <a:latin typeface="Palatino Linotype" panose="02040502050505030304" pitchFamily="18" charset="0"/>
              </a:rPr>
              <a:t>Emissivity profiles</a:t>
            </a:r>
          </a:p>
        </p:txBody>
      </p:sp>
      <p:sp>
        <p:nvSpPr>
          <p:cNvPr id="10" name="Arrow: Down 9">
            <a:extLst>
              <a:ext uri="{FF2B5EF4-FFF2-40B4-BE49-F238E27FC236}">
                <a16:creationId xmlns:a16="http://schemas.microsoft.com/office/drawing/2014/main" id="{B485F1DE-9EE4-130B-7720-B688E9FE4289}"/>
              </a:ext>
            </a:extLst>
          </p:cNvPr>
          <p:cNvSpPr/>
          <p:nvPr/>
        </p:nvSpPr>
        <p:spPr>
          <a:xfrm>
            <a:off x="5877052" y="2444972"/>
            <a:ext cx="116544" cy="594345"/>
          </a:xfrm>
          <a:prstGeom prst="downArrow">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13362FE2-165B-055B-45FC-E90650FE84A0}"/>
              </a:ext>
            </a:extLst>
          </p:cNvPr>
          <p:cNvSpPr/>
          <p:nvPr/>
        </p:nvSpPr>
        <p:spPr>
          <a:xfrm>
            <a:off x="6600304" y="2440292"/>
            <a:ext cx="116544" cy="594345"/>
          </a:xfrm>
          <a:prstGeom prst="downArrow">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AC55F21-22A5-EF93-5FB4-25A164EC10C3}"/>
              </a:ext>
            </a:extLst>
          </p:cNvPr>
          <p:cNvSpPr txBox="1"/>
          <p:nvPr/>
        </p:nvSpPr>
        <p:spPr>
          <a:xfrm>
            <a:off x="8048126" y="1981853"/>
            <a:ext cx="1095874" cy="600164"/>
          </a:xfrm>
          <a:prstGeom prst="rect">
            <a:avLst/>
          </a:prstGeom>
          <a:solidFill>
            <a:srgbClr val="FFFF00"/>
          </a:solidFill>
          <a:ln>
            <a:solidFill>
              <a:schemeClr val="tx1"/>
            </a:solidFill>
          </a:ln>
        </p:spPr>
        <p:txBody>
          <a:bodyPr wrap="square" rtlCol="0">
            <a:spAutoFit/>
          </a:bodyPr>
          <a:lstStyle/>
          <a:p>
            <a:r>
              <a:rPr lang="en-US" sz="1100" dirty="0">
                <a:latin typeface="Palatino Linotype" panose="02040502050505030304" pitchFamily="18" charset="0"/>
              </a:rPr>
              <a:t>(Noisy) Interferometry data</a:t>
            </a:r>
          </a:p>
        </p:txBody>
      </p:sp>
      <p:sp>
        <p:nvSpPr>
          <p:cNvPr id="13" name="TextBox 12">
            <a:extLst>
              <a:ext uri="{FF2B5EF4-FFF2-40B4-BE49-F238E27FC236}">
                <a16:creationId xmlns:a16="http://schemas.microsoft.com/office/drawing/2014/main" id="{CF662D61-435B-6CA1-3423-2374276ADC58}"/>
              </a:ext>
            </a:extLst>
          </p:cNvPr>
          <p:cNvSpPr txBox="1"/>
          <p:nvPr/>
        </p:nvSpPr>
        <p:spPr>
          <a:xfrm>
            <a:off x="6453135" y="3034637"/>
            <a:ext cx="825777" cy="600164"/>
          </a:xfrm>
          <a:prstGeom prst="rect">
            <a:avLst/>
          </a:prstGeom>
          <a:solidFill>
            <a:srgbClr val="FFFF00"/>
          </a:solidFill>
          <a:ln>
            <a:solidFill>
              <a:schemeClr val="tx1"/>
            </a:solidFill>
          </a:ln>
        </p:spPr>
        <p:txBody>
          <a:bodyPr wrap="square" rtlCol="0">
            <a:spAutoFit/>
          </a:bodyPr>
          <a:lstStyle/>
          <a:p>
            <a:r>
              <a:rPr lang="en-US" sz="1100" dirty="0">
                <a:latin typeface="Palatino Linotype" panose="02040502050505030304" pitchFamily="18" charset="0"/>
              </a:rPr>
              <a:t>(Noisy) bolometry data</a:t>
            </a:r>
          </a:p>
        </p:txBody>
      </p:sp>
      <p:sp>
        <p:nvSpPr>
          <p:cNvPr id="14" name="TextBox 13">
            <a:extLst>
              <a:ext uri="{FF2B5EF4-FFF2-40B4-BE49-F238E27FC236}">
                <a16:creationId xmlns:a16="http://schemas.microsoft.com/office/drawing/2014/main" id="{CE4D501F-EEB7-513D-04FA-334D3793D75D}"/>
              </a:ext>
            </a:extLst>
          </p:cNvPr>
          <p:cNvSpPr txBox="1"/>
          <p:nvPr/>
        </p:nvSpPr>
        <p:spPr>
          <a:xfrm>
            <a:off x="5648318" y="3043861"/>
            <a:ext cx="759896" cy="430887"/>
          </a:xfrm>
          <a:prstGeom prst="rect">
            <a:avLst/>
          </a:prstGeom>
          <a:solidFill>
            <a:srgbClr val="FFFF00"/>
          </a:solidFill>
          <a:ln>
            <a:solidFill>
              <a:schemeClr val="tx1"/>
            </a:solidFill>
          </a:ln>
        </p:spPr>
        <p:txBody>
          <a:bodyPr wrap="square" rtlCol="0">
            <a:spAutoFit/>
          </a:bodyPr>
          <a:lstStyle/>
          <a:p>
            <a:r>
              <a:rPr lang="en-US" sz="1100" dirty="0">
                <a:latin typeface="Palatino Linotype" panose="02040502050505030304" pitchFamily="18" charset="0"/>
              </a:rPr>
              <a:t>(Noisy) SXR data</a:t>
            </a:r>
          </a:p>
        </p:txBody>
      </p:sp>
      <p:sp>
        <p:nvSpPr>
          <p:cNvPr id="15" name="TextBox 14">
            <a:extLst>
              <a:ext uri="{FF2B5EF4-FFF2-40B4-BE49-F238E27FC236}">
                <a16:creationId xmlns:a16="http://schemas.microsoft.com/office/drawing/2014/main" id="{D800E193-15AB-82FF-BFF9-D5EF9C555EA2}"/>
              </a:ext>
            </a:extLst>
          </p:cNvPr>
          <p:cNvSpPr txBox="1"/>
          <p:nvPr/>
        </p:nvSpPr>
        <p:spPr>
          <a:xfrm>
            <a:off x="6972368" y="1985840"/>
            <a:ext cx="948527" cy="430887"/>
          </a:xfrm>
          <a:prstGeom prst="rect">
            <a:avLst/>
          </a:prstGeom>
          <a:solidFill>
            <a:srgbClr val="FFFF00"/>
          </a:solidFill>
          <a:ln>
            <a:solidFill>
              <a:schemeClr val="tx1"/>
            </a:solidFill>
          </a:ln>
        </p:spPr>
        <p:txBody>
          <a:bodyPr wrap="square" rtlCol="0">
            <a:spAutoFit/>
          </a:bodyPr>
          <a:lstStyle/>
          <a:p>
            <a:r>
              <a:rPr lang="en-US" sz="1100" dirty="0">
                <a:latin typeface="Palatino Linotype" panose="02040502050505030304" pitchFamily="18" charset="0"/>
              </a:rPr>
              <a:t>(Noisy) ECE data</a:t>
            </a:r>
          </a:p>
        </p:txBody>
      </p:sp>
      <p:sp>
        <p:nvSpPr>
          <p:cNvPr id="16" name="Arrow: Down 15">
            <a:extLst>
              <a:ext uri="{FF2B5EF4-FFF2-40B4-BE49-F238E27FC236}">
                <a16:creationId xmlns:a16="http://schemas.microsoft.com/office/drawing/2014/main" id="{6D07F95A-DEA1-3152-EEF7-054459C9654C}"/>
              </a:ext>
            </a:extLst>
          </p:cNvPr>
          <p:cNvSpPr/>
          <p:nvPr/>
        </p:nvSpPr>
        <p:spPr>
          <a:xfrm>
            <a:off x="7339537" y="1388962"/>
            <a:ext cx="116544" cy="594345"/>
          </a:xfrm>
          <a:prstGeom prst="downArrow">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A45AACAD-99F5-3B68-F4C4-03B98938E414}"/>
              </a:ext>
            </a:extLst>
          </p:cNvPr>
          <p:cNvSpPr/>
          <p:nvPr/>
        </p:nvSpPr>
        <p:spPr>
          <a:xfrm>
            <a:off x="8318883" y="1388961"/>
            <a:ext cx="116544" cy="594345"/>
          </a:xfrm>
          <a:prstGeom prst="downArrow">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8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3252-D793-7533-85CE-2BD98892F7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7BB047-DE6E-538D-9B25-422890BCD88E}"/>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object 2">
            <a:extLst>
              <a:ext uri="{FF2B5EF4-FFF2-40B4-BE49-F238E27FC236}">
                <a16:creationId xmlns:a16="http://schemas.microsoft.com/office/drawing/2014/main" id="{29D11A98-B8D8-8920-C463-29FA409A54F9}"/>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IDA validation on synthetic data: </a:t>
            </a:r>
            <a:r>
              <a:rPr lang="en-US" altLang="zh-CN" sz="2800" kern="0" spc="15" dirty="0">
                <a:solidFill>
                  <a:sysClr val="window" lastClr="FFFFFF"/>
                </a:solidFill>
              </a:rPr>
              <a:t>SXR only</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p:sp>
        <p:nvSpPr>
          <p:cNvPr id="6" name="Slide Number Placeholder 5">
            <a:extLst>
              <a:ext uri="{FF2B5EF4-FFF2-40B4-BE49-F238E27FC236}">
                <a16:creationId xmlns:a16="http://schemas.microsoft.com/office/drawing/2014/main" id="{FF6EDB0E-1577-983A-CF50-1FDD633808C5}"/>
              </a:ext>
            </a:extLst>
          </p:cNvPr>
          <p:cNvSpPr>
            <a:spLocks noGrp="1"/>
          </p:cNvSpPr>
          <p:nvPr>
            <p:ph type="sldNum" sz="quarter" idx="12"/>
          </p:nvPr>
        </p:nvSpPr>
        <p:spPr/>
        <p:txBody>
          <a:bodyPr/>
          <a:lstStyle/>
          <a:p>
            <a:fld id="{C0F9B2C0-5364-4760-BB85-7A52E9531CDE}" type="slidenum">
              <a:rPr lang="en-US" smtClean="0"/>
              <a:t>14</a:t>
            </a:fld>
            <a:endParaRPr lang="en-US" dirty="0"/>
          </a:p>
        </p:txBody>
      </p:sp>
      <p:pic>
        <p:nvPicPr>
          <p:cNvPr id="3" name="Graphic 2">
            <a:extLst>
              <a:ext uri="{FF2B5EF4-FFF2-40B4-BE49-F238E27FC236}">
                <a16:creationId xmlns:a16="http://schemas.microsoft.com/office/drawing/2014/main" id="{C3C96163-3CB4-90C1-EB07-D1BD1B827E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5899" y="1235076"/>
            <a:ext cx="6172200" cy="5486399"/>
          </a:xfrm>
          <a:prstGeom prst="rect">
            <a:avLst/>
          </a:prstGeom>
        </p:spPr>
      </p:pic>
      <p:sp>
        <p:nvSpPr>
          <p:cNvPr id="5" name="TextBox 4">
            <a:extLst>
              <a:ext uri="{FF2B5EF4-FFF2-40B4-BE49-F238E27FC236}">
                <a16:creationId xmlns:a16="http://schemas.microsoft.com/office/drawing/2014/main" id="{3C5D5886-2A16-5736-21F7-4625C57DF9F8}"/>
              </a:ext>
            </a:extLst>
          </p:cNvPr>
          <p:cNvSpPr txBox="1"/>
          <p:nvPr/>
        </p:nvSpPr>
        <p:spPr>
          <a:xfrm>
            <a:off x="170714" y="865744"/>
            <a:ext cx="2164080" cy="369332"/>
          </a:xfrm>
          <a:prstGeom prst="rect">
            <a:avLst/>
          </a:prstGeom>
          <a:noFill/>
        </p:spPr>
        <p:txBody>
          <a:bodyPr wrap="square" rtlCol="0">
            <a:spAutoFit/>
          </a:bodyPr>
          <a:lstStyle/>
          <a:p>
            <a:r>
              <a:rPr lang="en-US" dirty="0">
                <a:latin typeface="Palatino Linotype" panose="02040502050505030304" pitchFamily="18" charset="0"/>
              </a:rPr>
              <a:t>Reconstruction:</a:t>
            </a:r>
          </a:p>
        </p:txBody>
      </p:sp>
      <p:sp>
        <p:nvSpPr>
          <p:cNvPr id="7" name="TextBox 6">
            <a:extLst>
              <a:ext uri="{FF2B5EF4-FFF2-40B4-BE49-F238E27FC236}">
                <a16:creationId xmlns:a16="http://schemas.microsoft.com/office/drawing/2014/main" id="{F72F5545-18A6-6B2F-BB8F-EDBF85C78DB5}"/>
              </a:ext>
            </a:extLst>
          </p:cNvPr>
          <p:cNvSpPr txBox="1"/>
          <p:nvPr/>
        </p:nvSpPr>
        <p:spPr>
          <a:xfrm>
            <a:off x="4101548" y="830755"/>
            <a:ext cx="178979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High uncertainty!</a:t>
            </a:r>
          </a:p>
        </p:txBody>
      </p:sp>
      <p:cxnSp>
        <p:nvCxnSpPr>
          <p:cNvPr id="10" name="Straight Arrow Connector 9">
            <a:extLst>
              <a:ext uri="{FF2B5EF4-FFF2-40B4-BE49-F238E27FC236}">
                <a16:creationId xmlns:a16="http://schemas.microsoft.com/office/drawing/2014/main" id="{D2A6B2A1-ADE4-8B31-ADB8-5BAF26257401}"/>
              </a:ext>
            </a:extLst>
          </p:cNvPr>
          <p:cNvCxnSpPr>
            <a:cxnSpLocks/>
            <a:stCxn id="7" idx="2"/>
          </p:cNvCxnSpPr>
          <p:nvPr/>
        </p:nvCxnSpPr>
        <p:spPr>
          <a:xfrm flipH="1">
            <a:off x="4728011" y="1138532"/>
            <a:ext cx="268436" cy="9079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4">
            <a:extLst>
              <a:ext uri="{FF2B5EF4-FFF2-40B4-BE49-F238E27FC236}">
                <a16:creationId xmlns:a16="http://schemas.microsoft.com/office/drawing/2014/main" id="{C7DD238C-44F0-F4F4-3DE1-1962937E619F}"/>
              </a:ext>
            </a:extLst>
          </p:cNvPr>
          <p:cNvSpPr txBox="1"/>
          <p:nvPr/>
        </p:nvSpPr>
        <p:spPr>
          <a:xfrm>
            <a:off x="7590573" y="5253492"/>
            <a:ext cx="163827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dirty="0">
                <a:solidFill>
                  <a:srgbClr val="0070C0"/>
                </a:solidFill>
                <a:latin typeface="Palatino Linotype" panose="02040502050505030304" pitchFamily="18" charset="0"/>
              </a:rPr>
              <a:t>H. Wu et al, PPCF 67 085001 (2025)</a:t>
            </a:r>
            <a:endParaRPr lang="en-US" sz="1600"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52255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IDA validation on synthetic data: </a:t>
            </a:r>
            <a:r>
              <a:rPr lang="en-US" altLang="zh-CN" sz="2800" kern="0" spc="15" dirty="0" err="1">
                <a:solidFill>
                  <a:sysClr val="window" lastClr="FFFFFF"/>
                </a:solidFill>
              </a:rPr>
              <a:t>SXR+bolometry</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p:sp>
        <p:nvSpPr>
          <p:cNvPr id="6" name="Slide Number Placeholder 5">
            <a:extLst>
              <a:ext uri="{FF2B5EF4-FFF2-40B4-BE49-F238E27FC236}">
                <a16:creationId xmlns:a16="http://schemas.microsoft.com/office/drawing/2014/main" id="{E63DB387-A6B9-93CE-8B8B-A9F7F777B143}"/>
              </a:ext>
            </a:extLst>
          </p:cNvPr>
          <p:cNvSpPr>
            <a:spLocks noGrp="1"/>
          </p:cNvSpPr>
          <p:nvPr>
            <p:ph type="sldNum" sz="quarter" idx="12"/>
          </p:nvPr>
        </p:nvSpPr>
        <p:spPr/>
        <p:txBody>
          <a:bodyPr/>
          <a:lstStyle/>
          <a:p>
            <a:fld id="{C0F9B2C0-5364-4760-BB85-7A52E9531CDE}" type="slidenum">
              <a:rPr lang="en-US" smtClean="0"/>
              <a:t>15</a:t>
            </a:fld>
            <a:endParaRPr lang="en-US" dirty="0"/>
          </a:p>
        </p:txBody>
      </p:sp>
      <p:pic>
        <p:nvPicPr>
          <p:cNvPr id="3" name="Graphic 2">
            <a:extLst>
              <a:ext uri="{FF2B5EF4-FFF2-40B4-BE49-F238E27FC236}">
                <a16:creationId xmlns:a16="http://schemas.microsoft.com/office/drawing/2014/main" id="{CE2C7BAC-0C98-F034-6B0B-16E0010A59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5899" y="1235076"/>
            <a:ext cx="6172200" cy="5486400"/>
          </a:xfrm>
          <a:prstGeom prst="rect">
            <a:avLst/>
          </a:prstGeom>
        </p:spPr>
      </p:pic>
      <p:sp>
        <p:nvSpPr>
          <p:cNvPr id="5" name="TextBox 4">
            <a:extLst>
              <a:ext uri="{FF2B5EF4-FFF2-40B4-BE49-F238E27FC236}">
                <a16:creationId xmlns:a16="http://schemas.microsoft.com/office/drawing/2014/main" id="{34CE933E-C3B0-0C22-1658-873D3DE72F68}"/>
              </a:ext>
            </a:extLst>
          </p:cNvPr>
          <p:cNvSpPr txBox="1"/>
          <p:nvPr/>
        </p:nvSpPr>
        <p:spPr>
          <a:xfrm>
            <a:off x="170714" y="865744"/>
            <a:ext cx="2164080" cy="369332"/>
          </a:xfrm>
          <a:prstGeom prst="rect">
            <a:avLst/>
          </a:prstGeom>
          <a:noFill/>
        </p:spPr>
        <p:txBody>
          <a:bodyPr wrap="square" rtlCol="0">
            <a:spAutoFit/>
          </a:bodyPr>
          <a:lstStyle/>
          <a:p>
            <a:r>
              <a:rPr lang="en-US" dirty="0">
                <a:latin typeface="Palatino Linotype" panose="02040502050505030304" pitchFamily="18" charset="0"/>
              </a:rPr>
              <a:t>Reconstruction:</a:t>
            </a:r>
          </a:p>
        </p:txBody>
      </p:sp>
      <p:sp>
        <p:nvSpPr>
          <p:cNvPr id="7" name="TextBox 4">
            <a:extLst>
              <a:ext uri="{FF2B5EF4-FFF2-40B4-BE49-F238E27FC236}">
                <a16:creationId xmlns:a16="http://schemas.microsoft.com/office/drawing/2014/main" id="{6FAA9992-11AA-6E10-9407-CFEBEA6E33EA}"/>
              </a:ext>
            </a:extLst>
          </p:cNvPr>
          <p:cNvSpPr txBox="1"/>
          <p:nvPr/>
        </p:nvSpPr>
        <p:spPr>
          <a:xfrm>
            <a:off x="7590573" y="5253492"/>
            <a:ext cx="163827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dirty="0">
                <a:solidFill>
                  <a:srgbClr val="0070C0"/>
                </a:solidFill>
                <a:latin typeface="Palatino Linotype" panose="02040502050505030304" pitchFamily="18" charset="0"/>
              </a:rPr>
              <a:t>H. Wu et al, PPCF 67 085001 (2025)</a:t>
            </a:r>
            <a:endParaRPr lang="en-US" sz="1600"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2420523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090FB5-9DEC-E5D4-BD23-3AA332B191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3856" y="1234908"/>
            <a:ext cx="6096384" cy="5419008"/>
          </a:xfrm>
          <a:prstGeom prst="rect">
            <a:avLst/>
          </a:prstGeom>
        </p:spPr>
      </p:pic>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Test on WEST experimental data</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p:sp>
        <p:nvSpPr>
          <p:cNvPr id="6" name="Slide Number Placeholder 5">
            <a:extLst>
              <a:ext uri="{FF2B5EF4-FFF2-40B4-BE49-F238E27FC236}">
                <a16:creationId xmlns:a16="http://schemas.microsoft.com/office/drawing/2014/main" id="{E63DB387-A6B9-93CE-8B8B-A9F7F777B143}"/>
              </a:ext>
            </a:extLst>
          </p:cNvPr>
          <p:cNvSpPr>
            <a:spLocks noGrp="1"/>
          </p:cNvSpPr>
          <p:nvPr>
            <p:ph type="sldNum" sz="quarter" idx="12"/>
          </p:nvPr>
        </p:nvSpPr>
        <p:spPr/>
        <p:txBody>
          <a:bodyPr/>
          <a:lstStyle/>
          <a:p>
            <a:fld id="{C0F9B2C0-5364-4760-BB85-7A52E9531CDE}" type="slidenum">
              <a:rPr lang="en-US" smtClean="0"/>
              <a:t>16</a:t>
            </a:fld>
            <a:endParaRPr lang="en-US" dirty="0"/>
          </a:p>
        </p:txBody>
      </p:sp>
      <p:sp>
        <p:nvSpPr>
          <p:cNvPr id="5" name="TextBox 4">
            <a:extLst>
              <a:ext uri="{FF2B5EF4-FFF2-40B4-BE49-F238E27FC236}">
                <a16:creationId xmlns:a16="http://schemas.microsoft.com/office/drawing/2014/main" id="{34CE933E-C3B0-0C22-1658-873D3DE72F68}"/>
              </a:ext>
            </a:extLst>
          </p:cNvPr>
          <p:cNvSpPr txBox="1"/>
          <p:nvPr/>
        </p:nvSpPr>
        <p:spPr>
          <a:xfrm>
            <a:off x="170714" y="865744"/>
            <a:ext cx="4711166" cy="369332"/>
          </a:xfrm>
          <a:prstGeom prst="rect">
            <a:avLst/>
          </a:prstGeom>
          <a:noFill/>
        </p:spPr>
        <p:txBody>
          <a:bodyPr wrap="square" rtlCol="0">
            <a:spAutoFit/>
          </a:bodyPr>
          <a:lstStyle/>
          <a:p>
            <a:r>
              <a:rPr lang="en-US" sz="1800" b="0" i="0" u="none" strike="noStrike" baseline="0" dirty="0">
                <a:latin typeface="Palatino Linotype" panose="02040502050505030304" pitchFamily="18" charset="0"/>
              </a:rPr>
              <a:t>WEST pulse #58089, t = 5.0 s (only SXR data)</a:t>
            </a:r>
            <a:endParaRPr lang="en-US" dirty="0">
              <a:latin typeface="Palatino Linotype" panose="02040502050505030304" pitchFamily="18" charset="0"/>
            </a:endParaRPr>
          </a:p>
        </p:txBody>
      </p:sp>
      <p:sp>
        <p:nvSpPr>
          <p:cNvPr id="3" name="TextBox 2">
            <a:extLst>
              <a:ext uri="{FF2B5EF4-FFF2-40B4-BE49-F238E27FC236}">
                <a16:creationId xmlns:a16="http://schemas.microsoft.com/office/drawing/2014/main" id="{855D1AE5-3C45-5931-4979-86C38E124935}"/>
              </a:ext>
            </a:extLst>
          </p:cNvPr>
          <p:cNvSpPr txBox="1"/>
          <p:nvPr/>
        </p:nvSpPr>
        <p:spPr>
          <a:xfrm>
            <a:off x="471280" y="1609926"/>
            <a:ext cx="1662420" cy="307777"/>
          </a:xfrm>
          <a:prstGeom prst="rect">
            <a:avLst/>
          </a:prstGeom>
          <a:noFill/>
        </p:spPr>
        <p:txBody>
          <a:bodyPr wrap="square" rtlCol="0">
            <a:spAutoFit/>
          </a:bodyPr>
          <a:lstStyle/>
          <a:p>
            <a:r>
              <a:rPr lang="en-US" altLang="zh-CN" sz="1400" dirty="0">
                <a:solidFill>
                  <a:srgbClr val="FF0000"/>
                </a:solidFill>
                <a:latin typeface="Times New Roman" panose="02020603050405020304" pitchFamily="18" charset="0"/>
                <a:cs typeface="Times New Roman" panose="02020603050405020304" pitchFamily="18" charset="0"/>
              </a:rPr>
              <a:t>possibly an artifact</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5CFD7030-3AEB-15FD-102E-895658F9A0B0}"/>
              </a:ext>
            </a:extLst>
          </p:cNvPr>
          <p:cNvCxnSpPr>
            <a:cxnSpLocks/>
          </p:cNvCxnSpPr>
          <p:nvPr/>
        </p:nvCxnSpPr>
        <p:spPr>
          <a:xfrm>
            <a:off x="1960033" y="1917703"/>
            <a:ext cx="1291166" cy="317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077A52-074C-71F5-EBBA-CAEE1B4710F0}"/>
              </a:ext>
            </a:extLst>
          </p:cNvPr>
          <p:cNvSpPr txBox="1"/>
          <p:nvPr/>
        </p:nvSpPr>
        <p:spPr>
          <a:xfrm>
            <a:off x="42330" y="2474164"/>
            <a:ext cx="2446868" cy="1185902"/>
          </a:xfrm>
          <a:prstGeom prst="rect">
            <a:avLst/>
          </a:prstGeom>
          <a:noFill/>
          <a:ln>
            <a:solidFill>
              <a:schemeClr val="tx1"/>
            </a:solidFill>
          </a:ln>
        </p:spPr>
        <p:txBody>
          <a:bodyPr wrap="square" rtlCol="0">
            <a:spAutoFit/>
          </a:bodyPr>
          <a:lstStyle/>
          <a:p>
            <a:pPr>
              <a:lnSpc>
                <a:spcPct val="120000"/>
              </a:lnSpc>
            </a:pPr>
            <a:r>
              <a:rPr lang="en-US" sz="1200" b="1" dirty="0">
                <a:latin typeface="Palatino Linotype" panose="02040502050505030304" pitchFamily="18" charset="0"/>
              </a:rPr>
              <a:t>Limitations:</a:t>
            </a:r>
          </a:p>
          <a:p>
            <a:pPr>
              <a:lnSpc>
                <a:spcPct val="120000"/>
              </a:lnSpc>
            </a:pPr>
            <a:r>
              <a:rPr lang="en-US" sz="1200" dirty="0">
                <a:latin typeface="Palatino Linotype" panose="02040502050505030304" pitchFamily="18" charset="0"/>
              </a:rPr>
              <a:t>- No positive constraints</a:t>
            </a:r>
          </a:p>
          <a:p>
            <a:pPr>
              <a:lnSpc>
                <a:spcPct val="120000"/>
              </a:lnSpc>
            </a:pPr>
            <a:r>
              <a:rPr lang="en-US" sz="1200" dirty="0">
                <a:latin typeface="Palatino Linotype" panose="02040502050505030304" pitchFamily="18" charset="0"/>
              </a:rPr>
              <a:t>- Absence of </a:t>
            </a:r>
            <a:r>
              <a:rPr lang="en-US" altLang="zh-CN" sz="1200" dirty="0">
                <a:latin typeface="Palatino Linotype" panose="02040502050505030304" pitchFamily="18" charset="0"/>
              </a:rPr>
              <a:t>horizontal views</a:t>
            </a:r>
          </a:p>
          <a:p>
            <a:pPr>
              <a:lnSpc>
                <a:spcPct val="120000"/>
              </a:lnSpc>
            </a:pPr>
            <a:r>
              <a:rPr lang="en-US" sz="1200" dirty="0">
                <a:latin typeface="Palatino Linotype" panose="02040502050505030304" pitchFamily="18" charset="0"/>
              </a:rPr>
              <a:t>- Bolometer channels crossing the divertor region were excluded</a:t>
            </a:r>
          </a:p>
        </p:txBody>
      </p:sp>
      <p:sp>
        <p:nvSpPr>
          <p:cNvPr id="10" name="TextBox 4">
            <a:extLst>
              <a:ext uri="{FF2B5EF4-FFF2-40B4-BE49-F238E27FC236}">
                <a16:creationId xmlns:a16="http://schemas.microsoft.com/office/drawing/2014/main" id="{3683F51C-172A-845E-EEA2-5E3A5A0223A5}"/>
              </a:ext>
            </a:extLst>
          </p:cNvPr>
          <p:cNvSpPr txBox="1"/>
          <p:nvPr/>
        </p:nvSpPr>
        <p:spPr>
          <a:xfrm>
            <a:off x="430920" y="5253492"/>
            <a:ext cx="163827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dirty="0">
                <a:solidFill>
                  <a:srgbClr val="0070C0"/>
                </a:solidFill>
                <a:latin typeface="Palatino Linotype" panose="02040502050505030304" pitchFamily="18" charset="0"/>
              </a:rPr>
              <a:t>H. Wu et al, PPCF 67 085001 (2025)</a:t>
            </a:r>
            <a:endParaRPr lang="en-US" sz="1600"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10237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lvl="0" defTabSz="914400">
              <a:spcBef>
                <a:spcPts val="135"/>
              </a:spcBef>
              <a:defRPr/>
            </a:pPr>
            <a:r>
              <a:rPr lang="en-US" sz="2800" dirty="0"/>
              <a:t>Summary</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CB03CE-EE56-EED3-C3B6-AA7153F19C2F}"/>
                  </a:ext>
                </a:extLst>
              </p:cNvPr>
              <p:cNvSpPr txBox="1"/>
              <p:nvPr/>
            </p:nvSpPr>
            <p:spPr>
              <a:xfrm>
                <a:off x="1" y="782424"/>
                <a:ext cx="9143999" cy="29584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Palatino Linotype" panose="02040502050505030304" pitchFamily="18" charset="0"/>
                  </a:rPr>
                  <a:t>Bayesian GP tomography: analytically tractable; uncertainty estimates</a:t>
                </a:r>
              </a:p>
              <a:p>
                <a:pPr marL="285750" indent="-285750">
                  <a:lnSpc>
                    <a:spcPct val="150000"/>
                  </a:lnSpc>
                  <a:buFont typeface="Arial" panose="020B0604020202020204" pitchFamily="34" charset="0"/>
                  <a:buChar char="•"/>
                </a:pPr>
                <a:r>
                  <a:rPr lang="en-US" dirty="0">
                    <a:latin typeface="Palatino Linotype" panose="02040502050505030304" pitchFamily="18" charset="0"/>
                  </a:rPr>
                  <a:t>IDA approach allows joint estimation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m:rPr>
                            <m:sty m:val="p"/>
                          </m:rPr>
                          <a:rPr lang="en-US" b="0" i="0" smtClean="0">
                            <a:latin typeface="Cambria Math" panose="02040503050406030204" pitchFamily="18" charset="0"/>
                          </a:rPr>
                          <m:t>W</m:t>
                        </m:r>
                      </m:sub>
                    </m:sSub>
                  </m:oMath>
                </a14:m>
                <a:r>
                  <a:rPr lang="en-US" dirty="0">
                    <a:latin typeface="Palatino Linotype" panose="02040502050505030304" pitchFamily="18" charset="0"/>
                  </a:rPr>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m:rPr>
                            <m:sty m:val="p"/>
                          </m:rPr>
                          <a:rPr lang="en-US" b="0" i="0" smtClean="0">
                            <a:latin typeface="Cambria Math" panose="02040503050406030204" pitchFamily="18" charset="0"/>
                          </a:rPr>
                          <m:t>e</m:t>
                        </m:r>
                      </m:sub>
                    </m:sSub>
                  </m:oMath>
                </a14:m>
                <a:r>
                  <a:rPr lang="en-US" dirty="0">
                    <a:latin typeface="Palatino Linotype" panose="020405020505050303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m:rPr>
                            <m:sty m:val="p"/>
                          </m:rPr>
                          <a:rPr lang="en-US" b="0" i="0" smtClean="0">
                            <a:latin typeface="Cambria Math" panose="02040503050406030204" pitchFamily="18" charset="0"/>
                          </a:rPr>
                          <m:t>e</m:t>
                        </m:r>
                      </m:sub>
                    </m:sSub>
                  </m:oMath>
                </a14:m>
                <a:r>
                  <a:rPr lang="en-US" dirty="0">
                    <a:latin typeface="Palatino Linotype" panose="02040502050505030304" pitchFamily="18" charset="0"/>
                  </a:rPr>
                  <a:t> profiles with all available data</a:t>
                </a:r>
              </a:p>
              <a:p>
                <a:pPr marL="285750" indent="-285750">
                  <a:lnSpc>
                    <a:spcPct val="150000"/>
                  </a:lnSpc>
                  <a:buFont typeface="Arial" panose="020B0604020202020204" pitchFamily="34" charset="0"/>
                  <a:buChar char="•"/>
                </a:pPr>
                <a:r>
                  <a:rPr lang="en-US" dirty="0">
                    <a:latin typeface="Palatino Linotype" panose="02040502050505030304" pitchFamily="18" charset="0"/>
                  </a:rPr>
                  <a:t>Efficiency and stability of MCMC sampling can be improved with proper reparameterization</a:t>
                </a:r>
              </a:p>
              <a:p>
                <a:pPr marL="285750" indent="-285750">
                  <a:lnSpc>
                    <a:spcPct val="150000"/>
                  </a:lnSpc>
                  <a:buFont typeface="Arial" panose="020B0604020202020204" pitchFamily="34" charset="0"/>
                  <a:buChar char="•"/>
                </a:pPr>
                <a:r>
                  <a:rPr lang="en-US" dirty="0">
                    <a:latin typeface="Palatino Linotype" panose="02040502050505030304" pitchFamily="18" charset="0"/>
                  </a:rPr>
                  <a:t>Future work: other approaches for faster inference (Variational Bayes, neural network surrogates, …); cross calibration of different </a:t>
                </a:r>
                <a:r>
                  <a:rPr lang="en-US">
                    <a:latin typeface="Palatino Linotype" panose="02040502050505030304" pitchFamily="18" charset="0"/>
                  </a:rPr>
                  <a:t>diagnostics using IDA </a:t>
                </a:r>
                <a:r>
                  <a:rPr lang="en-US" dirty="0">
                    <a:latin typeface="Palatino Linotype" panose="02040502050505030304" pitchFamily="18" charset="0"/>
                  </a:rPr>
                  <a:t>(by treating calibration factors also </a:t>
                </a:r>
                <a:r>
                  <a:rPr lang="en-US">
                    <a:latin typeface="Palatino Linotype" panose="02040502050505030304" pitchFamily="18" charset="0"/>
                  </a:rPr>
                  <a:t>as variables)</a:t>
                </a:r>
                <a:endParaRPr lang="en-US" dirty="0">
                  <a:latin typeface="Palatino Linotype" panose="02040502050505030304" pitchFamily="18" charset="0"/>
                </a:endParaRPr>
              </a:p>
            </p:txBody>
          </p:sp>
        </mc:Choice>
        <mc:Fallback xmlns="">
          <p:sp>
            <p:nvSpPr>
              <p:cNvPr id="5" name="TextBox 4">
                <a:extLst>
                  <a:ext uri="{FF2B5EF4-FFF2-40B4-BE49-F238E27FC236}">
                    <a16:creationId xmlns:a16="http://schemas.microsoft.com/office/drawing/2014/main" id="{49CB03CE-EE56-EED3-C3B6-AA7153F19C2F}"/>
                  </a:ext>
                </a:extLst>
              </p:cNvPr>
              <p:cNvSpPr txBox="1">
                <a:spLocks noRot="1" noChangeAspect="1" noMove="1" noResize="1" noEditPoints="1" noAdjustHandles="1" noChangeArrowheads="1" noChangeShapeType="1" noTextEdit="1"/>
              </p:cNvSpPr>
              <p:nvPr/>
            </p:nvSpPr>
            <p:spPr>
              <a:xfrm>
                <a:off x="1" y="782424"/>
                <a:ext cx="9143999" cy="2958439"/>
              </a:xfrm>
              <a:prstGeom prst="rect">
                <a:avLst/>
              </a:prstGeom>
              <a:blipFill>
                <a:blip r:embed="rId3"/>
                <a:stretch>
                  <a:fillRect l="-400" r="-867" b="-2263"/>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030812A3-97E3-98A2-48FD-070250EAFF6B}"/>
              </a:ext>
            </a:extLst>
          </p:cNvPr>
          <p:cNvSpPr>
            <a:spLocks noGrp="1"/>
          </p:cNvSpPr>
          <p:nvPr>
            <p:ph type="sldNum" sz="quarter" idx="12"/>
          </p:nvPr>
        </p:nvSpPr>
        <p:spPr/>
        <p:txBody>
          <a:bodyPr/>
          <a:lstStyle/>
          <a:p>
            <a:fld id="{C0F9B2C0-5364-4760-BB85-7A52E9531CDE}" type="slidenum">
              <a:rPr lang="en-US" smtClean="0"/>
              <a:t>17</a:t>
            </a:fld>
            <a:endParaRPr lang="en-US"/>
          </a:p>
        </p:txBody>
      </p:sp>
    </p:spTree>
    <p:extLst>
      <p:ext uri="{BB962C8B-B14F-4D97-AF65-F5344CB8AC3E}">
        <p14:creationId xmlns:p14="http://schemas.microsoft.com/office/powerpoint/2010/main" val="17477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159209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kumimoji="0" lang="en-US" sz="2800" b="0" i="0" u="none" strike="noStrike" kern="0" cap="none" spc="15" normalizeH="0" baseline="0" noProof="0" dirty="0">
                <a:ln>
                  <a:noFill/>
                </a:ln>
                <a:solidFill>
                  <a:sysClr val="window" lastClr="FFFFFF"/>
                </a:solidFill>
                <a:effectLst/>
                <a:uLnTx/>
                <a:uFillTx/>
                <a:latin typeface="Palatino Linotype"/>
                <a:ea typeface="+mj-ea"/>
              </a:rPr>
              <a:t>Outline</a:t>
            </a:r>
          </a:p>
        </p:txBody>
      </p:sp>
      <p:sp>
        <p:nvSpPr>
          <p:cNvPr id="6" name="object 4">
            <a:extLst>
              <a:ext uri="{FF2B5EF4-FFF2-40B4-BE49-F238E27FC236}">
                <a16:creationId xmlns:a16="http://schemas.microsoft.com/office/drawing/2014/main" id="{D3A038F2-3A7F-F6F2-D9A8-57CB997BF2DC}"/>
              </a:ext>
            </a:extLst>
          </p:cNvPr>
          <p:cNvSpPr txBox="1"/>
          <p:nvPr/>
        </p:nvSpPr>
        <p:spPr>
          <a:xfrm>
            <a:off x="170714" y="1191565"/>
            <a:ext cx="8973286" cy="3161763"/>
          </a:xfrm>
          <a:prstGeom prst="rect">
            <a:avLst/>
          </a:prstGeom>
        </p:spPr>
        <p:txBody>
          <a:bodyPr vert="horz" wrap="square" lIns="0" tIns="12065" rIns="0" bIns="0" rtlCol="0">
            <a:spAutoFit/>
          </a:bodyPr>
          <a:lstStyle/>
          <a:p>
            <a:pPr marR="709294" defTabSz="914399">
              <a:spcBef>
                <a:spcPts val="95"/>
              </a:spcBef>
              <a:defRPr/>
            </a:pPr>
            <a:r>
              <a:rPr lang="en-US" sz="2200" spc="-5" dirty="0">
                <a:solidFill>
                  <a:prstClr val="black"/>
                </a:solidFill>
                <a:latin typeface="Palatino Linotype"/>
              </a:rPr>
              <a:t>1. Background: plasma radiation</a:t>
            </a:r>
          </a:p>
          <a:p>
            <a:pPr marR="709294" defTabSz="914399">
              <a:spcBef>
                <a:spcPts val="95"/>
              </a:spcBef>
              <a:defRPr/>
            </a:pPr>
            <a:endParaRPr lang="en-US" sz="2200" spc="-5" dirty="0">
              <a:solidFill>
                <a:prstClr val="black"/>
              </a:solidFill>
              <a:latin typeface="Palatino Linotype"/>
            </a:endParaRPr>
          </a:p>
          <a:p>
            <a:pPr marR="709294" defTabSz="914399">
              <a:spcBef>
                <a:spcPts val="95"/>
              </a:spcBef>
              <a:defRPr/>
            </a:pPr>
            <a:r>
              <a:rPr lang="en-US" sz="2200" spc="-5" dirty="0">
                <a:solidFill>
                  <a:prstClr val="black"/>
                </a:solidFill>
                <a:latin typeface="Palatino Linotype"/>
              </a:rPr>
              <a:t>2. Bayesian SXR tomography with Gaussian process priors</a:t>
            </a:r>
          </a:p>
          <a:p>
            <a:pPr marR="709294" defTabSz="914399">
              <a:spcBef>
                <a:spcPts val="95"/>
              </a:spcBef>
              <a:defRPr/>
            </a:pPr>
            <a:endParaRPr lang="en-US" sz="2200" spc="-5" dirty="0">
              <a:solidFill>
                <a:prstClr val="black"/>
              </a:solidFill>
              <a:latin typeface="Palatino Linotype"/>
            </a:endParaRPr>
          </a:p>
          <a:p>
            <a:pPr marR="709294" defTabSz="914399">
              <a:spcBef>
                <a:spcPts val="95"/>
              </a:spcBef>
              <a:defRPr/>
            </a:pPr>
            <a:r>
              <a:rPr lang="en-US" sz="2200" spc="-5" dirty="0">
                <a:solidFill>
                  <a:prstClr val="black"/>
                </a:solidFill>
                <a:latin typeface="Palatino Linotype"/>
              </a:rPr>
              <a:t>3. Integrated data analysis of tungsten concentration profiles</a:t>
            </a:r>
          </a:p>
          <a:p>
            <a:pPr marR="709294" defTabSz="914399">
              <a:spcBef>
                <a:spcPts val="95"/>
              </a:spcBef>
              <a:defRPr/>
            </a:pPr>
            <a:endParaRPr lang="en-US" sz="2200" spc="-5" dirty="0">
              <a:solidFill>
                <a:prstClr val="black"/>
              </a:solidFill>
              <a:latin typeface="Palatino Linotype"/>
            </a:endParaRPr>
          </a:p>
          <a:p>
            <a:pPr marR="709294" defTabSz="914399">
              <a:spcBef>
                <a:spcPts val="95"/>
              </a:spcBef>
              <a:defRPr/>
            </a:pPr>
            <a:r>
              <a:rPr lang="en-US" sz="2200" spc="-5" dirty="0">
                <a:solidFill>
                  <a:prstClr val="black"/>
                </a:solidFill>
                <a:latin typeface="Palatino Linotype"/>
              </a:rPr>
              <a:t>4. MCMC sampling with reparameterization</a:t>
            </a:r>
          </a:p>
          <a:p>
            <a:pPr marR="709294" defTabSz="914399">
              <a:spcBef>
                <a:spcPts val="95"/>
              </a:spcBef>
              <a:defRPr/>
            </a:pPr>
            <a:endParaRPr lang="en-US" sz="2200" spc="-5" dirty="0">
              <a:solidFill>
                <a:prstClr val="black"/>
              </a:solidFill>
              <a:latin typeface="Palatino Linotype"/>
            </a:endParaRPr>
          </a:p>
          <a:p>
            <a:pPr marR="709294" defTabSz="914399">
              <a:spcBef>
                <a:spcPts val="95"/>
              </a:spcBef>
              <a:defRPr/>
            </a:pPr>
            <a:r>
              <a:rPr lang="en-US" sz="2200" spc="-5" dirty="0">
                <a:solidFill>
                  <a:prstClr val="black"/>
                </a:solidFill>
                <a:latin typeface="Palatino Linotype"/>
              </a:rPr>
              <a:t>5. Summary</a:t>
            </a:r>
          </a:p>
        </p:txBody>
      </p:sp>
      <p:sp>
        <p:nvSpPr>
          <p:cNvPr id="3" name="Slide Number Placeholder 2">
            <a:extLst>
              <a:ext uri="{FF2B5EF4-FFF2-40B4-BE49-F238E27FC236}">
                <a16:creationId xmlns:a16="http://schemas.microsoft.com/office/drawing/2014/main" id="{6A06DA61-2708-8BDE-07B9-DED63911D00A}"/>
              </a:ext>
            </a:extLst>
          </p:cNvPr>
          <p:cNvSpPr>
            <a:spLocks noGrp="1"/>
          </p:cNvSpPr>
          <p:nvPr>
            <p:ph type="sldNum" sz="quarter" idx="12"/>
          </p:nvPr>
        </p:nvSpPr>
        <p:spPr/>
        <p:txBody>
          <a:bodyPr/>
          <a:lstStyle/>
          <a:p>
            <a:fld id="{C0F9B2C0-5364-4760-BB85-7A52E9531CDE}" type="slidenum">
              <a:rPr lang="en-US" smtClean="0"/>
              <a:t>1</a:t>
            </a:fld>
            <a:endParaRPr lang="en-US"/>
          </a:p>
        </p:txBody>
      </p:sp>
    </p:spTree>
    <p:extLst>
      <p:ext uri="{BB962C8B-B14F-4D97-AF65-F5344CB8AC3E}">
        <p14:creationId xmlns:p14="http://schemas.microsoft.com/office/powerpoint/2010/main" val="42192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7FAC5AC-B807-6330-9501-55A89B5CB8B5}"/>
              </a:ext>
            </a:extLst>
          </p:cNvPr>
          <p:cNvSpPr/>
          <p:nvPr/>
        </p:nvSpPr>
        <p:spPr>
          <a:xfrm>
            <a:off x="348343" y="840377"/>
            <a:ext cx="3317966" cy="317415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aph of a graph of a geometry&#10;&#10;Description automatically generated with medium confidence">
            <a:extLst>
              <a:ext uri="{FF2B5EF4-FFF2-40B4-BE49-F238E27FC236}">
                <a16:creationId xmlns:a16="http://schemas.microsoft.com/office/drawing/2014/main" id="{6D140DAE-01C2-2070-47DF-74BC259D9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8197"/>
            <a:ext cx="2194560" cy="2194560"/>
          </a:xfrm>
          <a:prstGeom prst="rect">
            <a:avLst/>
          </a:prstGeom>
        </p:spPr>
      </p:pic>
      <p:pic>
        <p:nvPicPr>
          <p:cNvPr id="9" name="Picture 8">
            <a:extLst>
              <a:ext uri="{FF2B5EF4-FFF2-40B4-BE49-F238E27FC236}">
                <a16:creationId xmlns:a16="http://schemas.microsoft.com/office/drawing/2014/main" id="{30EC1F9C-310C-F3B9-7AF2-B7AA38543603}"/>
              </a:ext>
            </a:extLst>
          </p:cNvPr>
          <p:cNvPicPr>
            <a:picLocks noChangeAspect="1"/>
          </p:cNvPicPr>
          <p:nvPr/>
        </p:nvPicPr>
        <p:blipFill>
          <a:blip r:embed="rId4"/>
          <a:stretch>
            <a:fillRect/>
          </a:stretch>
        </p:blipFill>
        <p:spPr>
          <a:xfrm>
            <a:off x="2194560" y="4278197"/>
            <a:ext cx="2172280" cy="2194560"/>
          </a:xfrm>
          <a:prstGeom prst="rect">
            <a:avLst/>
          </a:prstGeom>
        </p:spPr>
      </p:pic>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spc="15" dirty="0"/>
              <a:t>Background: plasma radiation</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p:sp>
        <p:nvSpPr>
          <p:cNvPr id="6" name="Slide Number Placeholder 5">
            <a:extLst>
              <a:ext uri="{FF2B5EF4-FFF2-40B4-BE49-F238E27FC236}">
                <a16:creationId xmlns:a16="http://schemas.microsoft.com/office/drawing/2014/main" id="{6A2114E6-68A7-961F-7A12-20A6D7096A5B}"/>
              </a:ext>
            </a:extLst>
          </p:cNvPr>
          <p:cNvSpPr>
            <a:spLocks noGrp="1"/>
          </p:cNvSpPr>
          <p:nvPr>
            <p:ph type="sldNum" sz="quarter" idx="12"/>
          </p:nvPr>
        </p:nvSpPr>
        <p:spPr/>
        <p:txBody>
          <a:bodyPr/>
          <a:lstStyle/>
          <a:p>
            <a:fld id="{C0F9B2C0-5364-4760-BB85-7A52E9531CDE}" type="slidenum">
              <a:rPr lang="en-US" smtClean="0"/>
              <a:t>2</a:t>
            </a:fld>
            <a:endParaRPr lang="en-US"/>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E848BC-D7A7-71F9-732B-B60D00FEB06A}"/>
                  </a:ext>
                </a:extLst>
              </p:cNvPr>
              <p:cNvSpPr txBox="1"/>
              <p:nvPr/>
            </p:nvSpPr>
            <p:spPr>
              <a:xfrm>
                <a:off x="4190832" y="782424"/>
                <a:ext cx="4911767" cy="179408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600" dirty="0">
                    <a:latin typeface="Palatino Linotype" panose="02040502050505030304" pitchFamily="18" charset="0"/>
                  </a:rPr>
                  <a:t>WEST: tungsten (W)</a:t>
                </a:r>
                <a:r>
                  <a:rPr lang="en-US" sz="1600" dirty="0">
                    <a:latin typeface="Palatino Linotype" panose="02040502050505030304" pitchFamily="18" charset="0"/>
                  </a:rPr>
                  <a:t> impurities from the divertor</a:t>
                </a:r>
              </a:p>
              <a:p>
                <a:pPr marL="285750" indent="-285750">
                  <a:lnSpc>
                    <a:spcPct val="150000"/>
                  </a:lnSpc>
                  <a:buFont typeface="Wingdings" panose="05000000000000000000" pitchFamily="2" charset="2"/>
                  <a:buChar char="Ø"/>
                </a:pPr>
                <a:r>
                  <a:rPr lang="en-US" sz="1600" dirty="0">
                    <a:latin typeface="Palatino Linotype" panose="02040502050505030304" pitchFamily="18" charset="0"/>
                  </a:rPr>
                  <a:t>Strong radiative cooling (power loss) by W</a:t>
                </a:r>
              </a:p>
              <a:p>
                <a:pPr>
                  <a:lnSpc>
                    <a:spcPct val="150000"/>
                  </a:lnSpc>
                </a:pPr>
                <a:r>
                  <a:rPr lang="en-US" sz="1600" dirty="0">
                    <a:latin typeface="Palatino Linotype" panose="02040502050505030304" pitchFamily="18" charset="0"/>
                  </a:rPr>
                  <a:t>      </a:t>
                </a:r>
                <a14:m>
                  <m:oMath xmlns:m="http://schemas.openxmlformats.org/officeDocument/2006/math">
                    <m:r>
                      <a:rPr lang="en-US" sz="1600" b="0" i="1" smtClean="0">
                        <a:latin typeface="Cambria Math" panose="02040503050406030204" pitchFamily="18" charset="0"/>
                      </a:rPr>
                      <m:t>⇒</m:t>
                    </m:r>
                  </m:oMath>
                </a14:m>
                <a:r>
                  <a:rPr lang="en-US" sz="1600" dirty="0">
                    <a:latin typeface="Palatino Linotype" panose="02040502050505030304" pitchFamily="18" charset="0"/>
                  </a:rPr>
                  <a:t> W accumulation should be prevented</a:t>
                </a:r>
              </a:p>
              <a:p>
                <a:pPr marL="285750" indent="-285750">
                  <a:buFont typeface="Wingdings" panose="05000000000000000000" pitchFamily="2" charset="2"/>
                  <a:buChar char="Ø"/>
                </a:pPr>
                <a:r>
                  <a:rPr lang="en-US" sz="1600" dirty="0">
                    <a:latin typeface="Palatino Linotype" panose="02040502050505030304" pitchFamily="18" charset="0"/>
                  </a:rPr>
                  <a:t>(Filtered) plasma emissivity (radiated power):</a:t>
                </a:r>
              </a:p>
              <a:p>
                <a:pPr>
                  <a:lnSpc>
                    <a:spcPct val="125000"/>
                  </a:lnSpc>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𝜀</m:t>
                          </m:r>
                        </m:e>
                        <m:sup>
                          <m:r>
                            <a:rPr lang="en-US" sz="1600" b="0" i="1" smtClean="0">
                              <a:latin typeface="Cambria Math" panose="02040503050406030204" pitchFamily="18" charset="0"/>
                            </a:rPr>
                            <m:t>𝜂</m:t>
                          </m:r>
                        </m:sup>
                      </m:s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i="1">
                              <a:latin typeface="Cambria Math" panose="02040503050406030204" pitchFamily="18" charset="0"/>
                            </a:rPr>
                            <m:t>𝑛</m:t>
                          </m:r>
                        </m:e>
                        <m:sub>
                          <m:r>
                            <m:rPr>
                              <m:sty m:val="p"/>
                            </m:rPr>
                            <a:rPr lang="en-US" sz="1600">
                              <a:latin typeface="Cambria Math" panose="02040503050406030204" pitchFamily="18" charset="0"/>
                            </a:rPr>
                            <m:t>e</m:t>
                          </m:r>
                        </m:sub>
                        <m:sup>
                          <m:r>
                            <a:rPr lang="en-US" sz="1600" b="0" i="1" smtClean="0">
                              <a:latin typeface="Cambria Math" panose="02040503050406030204" pitchFamily="18" charset="0"/>
                            </a:rPr>
                            <m:t>2</m:t>
                          </m:r>
                        </m:sup>
                      </m:sSubSup>
                      <m:d>
                        <m:dPr>
                          <m:begChr m:val="["/>
                          <m:endChr m:val="]"/>
                          <m:ctrlPr>
                            <a:rPr lang="en-US" sz="1600" b="0" i="1" smtClean="0">
                              <a:latin typeface="Cambria Math" panose="02040503050406030204" pitchFamily="18" charset="0"/>
                            </a:rPr>
                          </m:ctrlPr>
                        </m:dPr>
                        <m:e>
                          <m:sSubSup>
                            <m:sSubSupPr>
                              <m:ctrlPr>
                                <a:rPr lang="en-US" sz="1600" i="1" smtClean="0">
                                  <a:solidFill>
                                    <a:schemeClr val="accent1">
                                      <a:lumMod val="75000"/>
                                    </a:schemeClr>
                                  </a:solidFill>
                                  <a:latin typeface="Cambria Math" panose="02040503050406030204" pitchFamily="18" charset="0"/>
                                </a:rPr>
                              </m:ctrlPr>
                            </m:sSubSupPr>
                            <m:e>
                              <m:r>
                                <a:rPr lang="en-US" sz="1600" i="1">
                                  <a:solidFill>
                                    <a:schemeClr val="accent1">
                                      <a:lumMod val="75000"/>
                                    </a:schemeClr>
                                  </a:solidFill>
                                  <a:latin typeface="Cambria Math" panose="02040503050406030204" pitchFamily="18" charset="0"/>
                                </a:rPr>
                                <m:t>𝐿</m:t>
                              </m:r>
                            </m:e>
                            <m:sub>
                              <m:r>
                                <m:rPr>
                                  <m:sty m:val="p"/>
                                </m:rPr>
                                <a:rPr lang="en-US" sz="1600">
                                  <a:solidFill>
                                    <a:schemeClr val="accent1">
                                      <a:lumMod val="75000"/>
                                    </a:schemeClr>
                                  </a:solidFill>
                                  <a:latin typeface="Cambria Math" panose="02040503050406030204" pitchFamily="18" charset="0"/>
                                </a:rPr>
                                <m:t>H</m:t>
                              </m:r>
                            </m:sub>
                            <m:sup>
                              <m:r>
                                <a:rPr lang="en-US" sz="1600" i="1">
                                  <a:solidFill>
                                    <a:schemeClr val="accent1">
                                      <a:lumMod val="75000"/>
                                    </a:schemeClr>
                                  </a:solidFill>
                                  <a:latin typeface="Cambria Math" panose="02040503050406030204" pitchFamily="18" charset="0"/>
                                </a:rPr>
                                <m:t>𝜂</m:t>
                              </m:r>
                            </m:sup>
                          </m:sSubSup>
                          <m:d>
                            <m:dPr>
                              <m:ctrlPr>
                                <a:rPr lang="en-US" sz="1600" i="1">
                                  <a:solidFill>
                                    <a:schemeClr val="accent1">
                                      <a:lumMod val="75000"/>
                                    </a:schemeClr>
                                  </a:solidFill>
                                  <a:latin typeface="Cambria Math" panose="02040503050406030204" pitchFamily="18" charset="0"/>
                                </a:rPr>
                              </m:ctrlPr>
                            </m:dPr>
                            <m:e>
                              <m:sSub>
                                <m:sSubPr>
                                  <m:ctrlPr>
                                    <a:rPr lang="en-US" sz="1600" i="1">
                                      <a:solidFill>
                                        <a:schemeClr val="accent1">
                                          <a:lumMod val="75000"/>
                                        </a:schemeClr>
                                      </a:solidFill>
                                      <a:latin typeface="Cambria Math" panose="02040503050406030204" pitchFamily="18" charset="0"/>
                                    </a:rPr>
                                  </m:ctrlPr>
                                </m:sSubPr>
                                <m:e>
                                  <m:r>
                                    <a:rPr lang="en-US" sz="1600" i="1">
                                      <a:solidFill>
                                        <a:schemeClr val="accent1">
                                          <a:lumMod val="75000"/>
                                        </a:schemeClr>
                                      </a:solidFill>
                                      <a:latin typeface="Cambria Math" panose="02040503050406030204" pitchFamily="18" charset="0"/>
                                    </a:rPr>
                                    <m:t>𝑇</m:t>
                                  </m:r>
                                </m:e>
                                <m:sub>
                                  <m:r>
                                    <m:rPr>
                                      <m:sty m:val="p"/>
                                    </m:rPr>
                                    <a:rPr lang="en-US" sz="1600">
                                      <a:solidFill>
                                        <a:schemeClr val="accent1">
                                          <a:lumMod val="75000"/>
                                        </a:schemeClr>
                                      </a:solidFill>
                                      <a:latin typeface="Cambria Math" panose="02040503050406030204" pitchFamily="18" charset="0"/>
                                    </a:rPr>
                                    <m:t>e</m:t>
                                  </m:r>
                                </m:sub>
                              </m:sSub>
                            </m:e>
                          </m:d>
                          <m:r>
                            <a:rPr lang="en-US" sz="1600" i="1">
                              <a:latin typeface="Cambria Math" panose="02040503050406030204" pitchFamily="18" charset="0"/>
                            </a:rPr>
                            <m:t>+</m:t>
                          </m:r>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𝑐</m:t>
                              </m:r>
                            </m:e>
                            <m:sub>
                              <m:r>
                                <m:rPr>
                                  <m:sty m:val="p"/>
                                </m:rPr>
                                <a:rPr lang="en-US" sz="1600">
                                  <a:solidFill>
                                    <a:srgbClr val="FF0000"/>
                                  </a:solidFill>
                                  <a:latin typeface="Cambria Math" panose="02040503050406030204" pitchFamily="18" charset="0"/>
                                </a:rPr>
                                <m:t>W</m:t>
                              </m:r>
                            </m:sub>
                          </m:sSub>
                          <m:sSubSup>
                            <m:sSubSupPr>
                              <m:ctrlPr>
                                <a:rPr lang="en-US" sz="1600" i="1" smtClean="0">
                                  <a:solidFill>
                                    <a:schemeClr val="accent1">
                                      <a:lumMod val="75000"/>
                                    </a:schemeClr>
                                  </a:solidFill>
                                  <a:latin typeface="Cambria Math" panose="02040503050406030204" pitchFamily="18" charset="0"/>
                                </a:rPr>
                              </m:ctrlPr>
                            </m:sSubSupPr>
                            <m:e>
                              <m:r>
                                <a:rPr lang="en-US" sz="1600" i="1">
                                  <a:solidFill>
                                    <a:schemeClr val="accent1">
                                      <a:lumMod val="75000"/>
                                    </a:schemeClr>
                                  </a:solidFill>
                                  <a:latin typeface="Cambria Math" panose="02040503050406030204" pitchFamily="18" charset="0"/>
                                </a:rPr>
                                <m:t>𝐿</m:t>
                              </m:r>
                            </m:e>
                            <m:sub>
                              <m:r>
                                <m:rPr>
                                  <m:sty m:val="p"/>
                                </m:rPr>
                                <a:rPr lang="en-US" sz="1600">
                                  <a:solidFill>
                                    <a:schemeClr val="accent1">
                                      <a:lumMod val="75000"/>
                                    </a:schemeClr>
                                  </a:solidFill>
                                  <a:latin typeface="Cambria Math" panose="02040503050406030204" pitchFamily="18" charset="0"/>
                                </a:rPr>
                                <m:t>W</m:t>
                              </m:r>
                            </m:sub>
                            <m:sup>
                              <m:r>
                                <a:rPr lang="en-US" sz="1600" i="1">
                                  <a:solidFill>
                                    <a:schemeClr val="accent1">
                                      <a:lumMod val="75000"/>
                                    </a:schemeClr>
                                  </a:solidFill>
                                  <a:latin typeface="Cambria Math" panose="02040503050406030204" pitchFamily="18" charset="0"/>
                                </a:rPr>
                                <m:t>𝜂</m:t>
                              </m:r>
                            </m:sup>
                          </m:sSubSup>
                          <m:d>
                            <m:dPr>
                              <m:ctrlPr>
                                <a:rPr lang="en-US" sz="1600" i="1">
                                  <a:solidFill>
                                    <a:schemeClr val="accent1">
                                      <a:lumMod val="75000"/>
                                    </a:schemeClr>
                                  </a:solidFill>
                                  <a:latin typeface="Cambria Math" panose="02040503050406030204" pitchFamily="18" charset="0"/>
                                </a:rPr>
                              </m:ctrlPr>
                            </m:dPr>
                            <m:e>
                              <m:sSub>
                                <m:sSubPr>
                                  <m:ctrlPr>
                                    <a:rPr lang="en-US" sz="1600" i="1">
                                      <a:solidFill>
                                        <a:schemeClr val="accent1">
                                          <a:lumMod val="75000"/>
                                        </a:schemeClr>
                                      </a:solidFill>
                                      <a:latin typeface="Cambria Math" panose="02040503050406030204" pitchFamily="18" charset="0"/>
                                    </a:rPr>
                                  </m:ctrlPr>
                                </m:sSubPr>
                                <m:e>
                                  <m:r>
                                    <a:rPr lang="en-US" sz="1600" i="1">
                                      <a:solidFill>
                                        <a:schemeClr val="accent1">
                                          <a:lumMod val="75000"/>
                                        </a:schemeClr>
                                      </a:solidFill>
                                      <a:latin typeface="Cambria Math" panose="02040503050406030204" pitchFamily="18" charset="0"/>
                                    </a:rPr>
                                    <m:t>𝑇</m:t>
                                  </m:r>
                                </m:e>
                                <m:sub>
                                  <m:r>
                                    <m:rPr>
                                      <m:sty m:val="p"/>
                                    </m:rPr>
                                    <a:rPr lang="en-US" sz="1600">
                                      <a:solidFill>
                                        <a:schemeClr val="accent1">
                                          <a:lumMod val="75000"/>
                                        </a:schemeClr>
                                      </a:solidFill>
                                      <a:latin typeface="Cambria Math" panose="02040503050406030204" pitchFamily="18" charset="0"/>
                                    </a:rPr>
                                    <m:t>e</m:t>
                                  </m:r>
                                </m:sub>
                              </m:sSub>
                            </m:e>
                          </m:d>
                        </m:e>
                      </m:d>
                    </m:oMath>
                  </m:oMathPara>
                </a14:m>
                <a:endParaRPr lang="en-US" sz="1600" dirty="0">
                  <a:latin typeface="Palatino Linotype" panose="02040502050505030304" pitchFamily="18" charset="0"/>
                </a:endParaRPr>
              </a:p>
            </p:txBody>
          </p:sp>
        </mc:Choice>
        <mc:Fallback>
          <p:sp>
            <p:nvSpPr>
              <p:cNvPr id="24" name="TextBox 23">
                <a:extLst>
                  <a:ext uri="{FF2B5EF4-FFF2-40B4-BE49-F238E27FC236}">
                    <a16:creationId xmlns:a16="http://schemas.microsoft.com/office/drawing/2014/main" id="{C9E848BC-D7A7-71F9-732B-B60D00FEB06A}"/>
                  </a:ext>
                </a:extLst>
              </p:cNvPr>
              <p:cNvSpPr txBox="1">
                <a:spLocks noRot="1" noChangeAspect="1" noMove="1" noResize="1" noEditPoints="1" noAdjustHandles="1" noChangeArrowheads="1" noChangeShapeType="1" noTextEdit="1"/>
              </p:cNvSpPr>
              <p:nvPr/>
            </p:nvSpPr>
            <p:spPr>
              <a:xfrm>
                <a:off x="4190832" y="782424"/>
                <a:ext cx="4911767" cy="1794081"/>
              </a:xfrm>
              <a:prstGeom prst="rect">
                <a:avLst/>
              </a:prstGeom>
              <a:blipFill>
                <a:blip r:embed="rId5"/>
                <a:stretch>
                  <a:fillRect l="-4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868D591E-9ECC-4A0D-6ADF-E134F0A98188}"/>
                  </a:ext>
                </a:extLst>
              </p:cNvPr>
              <p:cNvSpPr txBox="1"/>
              <p:nvPr/>
            </p:nvSpPr>
            <p:spPr>
              <a:xfrm>
                <a:off x="4339353" y="2569415"/>
                <a:ext cx="4741608" cy="649793"/>
              </a:xfrm>
              <a:prstGeom prst="rect">
                <a:avLst/>
              </a:prstGeom>
              <a:noFill/>
            </p:spPr>
            <p:txBody>
              <a:bodyPr wrap="square" numCol="1" rtlCol="0">
                <a:spAutoFit/>
              </a:bodyPr>
              <a:lstStyle/>
              <a:p>
                <a:pPr marL="285750" indent="-171450">
                  <a:buFont typeface="Arial" panose="020B0604020202020204" pitchFamily="34" charset="0"/>
                  <a:buChar char="•"/>
                </a:pPr>
                <a:r>
                  <a:rPr lang="en-US" sz="1400" b="0" u="none" strike="noStrike" kern="1200" dirty="0">
                    <a:solidFill>
                      <a:srgbClr val="0070C0"/>
                    </a:solidFill>
                    <a:effectLst/>
                    <a:latin typeface="Cambria Math" panose="02040503050406030204" pitchFamily="18" charset="0"/>
                  </a:rPr>
                  <a:t>Assumption: W is dominant impurity and </a:t>
                </a:r>
                <a14:m>
                  <m:oMath xmlns:m="http://schemas.openxmlformats.org/officeDocument/2006/math">
                    <m:sSub>
                      <m:sSubPr>
                        <m:ctrlPr>
                          <a:rPr lang="en-US" sz="1400" b="0" i="1" u="none" strike="noStrike" kern="1200" smtClean="0">
                            <a:solidFill>
                              <a:srgbClr val="0070C0"/>
                            </a:solidFill>
                            <a:effectLst/>
                            <a:latin typeface="Cambria Math" panose="02040503050406030204" pitchFamily="18" charset="0"/>
                          </a:rPr>
                        </m:ctrlPr>
                      </m:sSubPr>
                      <m:e>
                        <m:r>
                          <a:rPr lang="en-US" sz="1400" b="0" i="1" u="none" strike="noStrike" kern="1200" smtClean="0">
                            <a:solidFill>
                              <a:srgbClr val="0070C0"/>
                            </a:solidFill>
                            <a:effectLst/>
                            <a:latin typeface="Cambria Math" panose="02040503050406030204" pitchFamily="18" charset="0"/>
                          </a:rPr>
                          <m:t>𝑐</m:t>
                        </m:r>
                      </m:e>
                      <m:sub>
                        <m:r>
                          <m:rPr>
                            <m:sty m:val="p"/>
                          </m:rPr>
                          <a:rPr lang="en-US" sz="1400" b="0" i="0" u="none" strike="noStrike" kern="1200" smtClean="0">
                            <a:solidFill>
                              <a:srgbClr val="0070C0"/>
                            </a:solidFill>
                            <a:effectLst/>
                            <a:latin typeface="Cambria Math" panose="02040503050406030204" pitchFamily="18" charset="0"/>
                          </a:rPr>
                          <m:t>W</m:t>
                        </m:r>
                      </m:sub>
                    </m:sSub>
                    <m:r>
                      <a:rPr lang="en-US" sz="1400" b="0" i="1" u="none" strike="noStrike" kern="1200" smtClean="0">
                        <a:solidFill>
                          <a:srgbClr val="0070C0"/>
                        </a:solidFill>
                        <a:effectLst/>
                        <a:latin typeface="Cambria Math" panose="02040503050406030204" pitchFamily="18" charset="0"/>
                      </a:rPr>
                      <m:t>=</m:t>
                    </m:r>
                    <m:f>
                      <m:fPr>
                        <m:ctrlPr>
                          <a:rPr lang="en-US" sz="1400" b="0" i="1" u="none" strike="noStrike" kern="1200" smtClean="0">
                            <a:solidFill>
                              <a:srgbClr val="0070C0"/>
                            </a:solidFill>
                            <a:effectLst/>
                            <a:latin typeface="Cambria Math" panose="02040503050406030204" pitchFamily="18" charset="0"/>
                          </a:rPr>
                        </m:ctrlPr>
                      </m:fPr>
                      <m:num>
                        <m:sSub>
                          <m:sSubPr>
                            <m:ctrlPr>
                              <a:rPr lang="en-US" sz="1400" b="0" i="1" u="none" strike="noStrike" kern="1200" smtClean="0">
                                <a:solidFill>
                                  <a:srgbClr val="0070C0"/>
                                </a:solidFill>
                                <a:effectLst/>
                                <a:latin typeface="Cambria Math" panose="02040503050406030204" pitchFamily="18" charset="0"/>
                              </a:rPr>
                            </m:ctrlPr>
                          </m:sSubPr>
                          <m:e>
                            <m:r>
                              <a:rPr lang="en-US" sz="1400" b="0" i="1" u="none" strike="noStrike" kern="1200" smtClean="0">
                                <a:solidFill>
                                  <a:srgbClr val="0070C0"/>
                                </a:solidFill>
                                <a:effectLst/>
                                <a:latin typeface="Cambria Math" panose="02040503050406030204" pitchFamily="18" charset="0"/>
                              </a:rPr>
                              <m:t>𝑛</m:t>
                            </m:r>
                          </m:e>
                          <m:sub>
                            <m:r>
                              <m:rPr>
                                <m:sty m:val="p"/>
                              </m:rPr>
                              <a:rPr lang="en-US" sz="1400" b="0" i="0" u="none" strike="noStrike" kern="1200" smtClean="0">
                                <a:solidFill>
                                  <a:srgbClr val="0070C0"/>
                                </a:solidFill>
                                <a:effectLst/>
                                <a:latin typeface="Cambria Math" panose="02040503050406030204" pitchFamily="18" charset="0"/>
                              </a:rPr>
                              <m:t>W</m:t>
                            </m:r>
                          </m:sub>
                        </m:sSub>
                      </m:num>
                      <m:den>
                        <m:sSub>
                          <m:sSubPr>
                            <m:ctrlPr>
                              <a:rPr lang="en-US" sz="1400" b="0" i="1" u="none" strike="noStrike" kern="1200" smtClean="0">
                                <a:solidFill>
                                  <a:srgbClr val="0070C0"/>
                                </a:solidFill>
                                <a:effectLst/>
                                <a:latin typeface="Cambria Math" panose="02040503050406030204" pitchFamily="18" charset="0"/>
                              </a:rPr>
                            </m:ctrlPr>
                          </m:sSubPr>
                          <m:e>
                            <m:r>
                              <a:rPr lang="en-US" sz="1400" b="0" i="1" u="none" strike="noStrike" kern="1200" smtClean="0">
                                <a:solidFill>
                                  <a:srgbClr val="0070C0"/>
                                </a:solidFill>
                                <a:effectLst/>
                                <a:latin typeface="Cambria Math" panose="02040503050406030204" pitchFamily="18" charset="0"/>
                              </a:rPr>
                              <m:t>𝑛</m:t>
                            </m:r>
                          </m:e>
                          <m:sub>
                            <m:r>
                              <m:rPr>
                                <m:sty m:val="p"/>
                              </m:rPr>
                              <a:rPr lang="en-US" sz="1400" b="0" i="0" u="none" strike="noStrike" kern="1200" smtClean="0">
                                <a:solidFill>
                                  <a:srgbClr val="0070C0"/>
                                </a:solidFill>
                                <a:effectLst/>
                                <a:latin typeface="Cambria Math" panose="02040503050406030204" pitchFamily="18" charset="0"/>
                              </a:rPr>
                              <m:t>e</m:t>
                            </m:r>
                          </m:sub>
                        </m:sSub>
                      </m:den>
                    </m:f>
                    <m:r>
                      <a:rPr lang="en-US" sz="1400" b="0" i="1" u="none" strike="noStrike" kern="1200" smtClean="0">
                        <a:solidFill>
                          <a:srgbClr val="0070C0"/>
                        </a:solidFill>
                        <a:effectLst/>
                        <a:latin typeface="Cambria Math" panose="02040503050406030204" pitchFamily="18" charset="0"/>
                      </a:rPr>
                      <m:t>≪1</m:t>
                    </m:r>
                  </m:oMath>
                </a14:m>
                <a:endParaRPr lang="en-US" sz="1400" b="0" u="none" strike="noStrike" kern="1200" dirty="0">
                  <a:solidFill>
                    <a:srgbClr val="0070C0"/>
                  </a:solidFill>
                  <a:effectLst/>
                  <a:latin typeface="Cambria Math" panose="02040503050406030204" pitchFamily="18" charset="0"/>
                </a:endParaRPr>
              </a:p>
              <a:p>
                <a:pPr marL="285750" indent="-171450">
                  <a:buFont typeface="Arial" panose="020B0604020202020204" pitchFamily="34" charset="0"/>
                  <a:buChar char="•"/>
                </a:pPr>
                <a14:m>
                  <m:oMath xmlns:m="http://schemas.openxmlformats.org/officeDocument/2006/math">
                    <m:sSubSup>
                      <m:sSubSupPr>
                        <m:ctrlPr>
                          <a:rPr lang="en-US" sz="1400" b="0" i="1" u="none" strike="noStrike" kern="1200" smtClean="0">
                            <a:ln>
                              <a:noFill/>
                            </a:ln>
                            <a:solidFill>
                              <a:srgbClr val="0070C0"/>
                            </a:solidFill>
                            <a:effectLst/>
                            <a:latin typeface="Cambria Math" panose="02040503050406030204" pitchFamily="18" charset="0"/>
                          </a:rPr>
                        </m:ctrlPr>
                      </m:sSubSupPr>
                      <m:e>
                        <m:r>
                          <a:rPr lang="en-US" sz="1400" b="0" i="1" u="none" strike="noStrike" kern="1200">
                            <a:ln>
                              <a:noFill/>
                            </a:ln>
                            <a:solidFill>
                              <a:srgbClr val="0070C0"/>
                            </a:solidFill>
                            <a:effectLst/>
                            <a:latin typeface="Cambria Math" panose="02040503050406030204" pitchFamily="18" charset="0"/>
                          </a:rPr>
                          <m:t>𝐿</m:t>
                        </m:r>
                      </m:e>
                      <m:sub>
                        <m:r>
                          <m:rPr>
                            <m:sty m:val="p"/>
                          </m:rPr>
                          <a:rPr lang="en-US" sz="1400" b="0" i="0" u="none" strike="noStrike" kern="1200" smtClean="0">
                            <a:ln>
                              <a:noFill/>
                            </a:ln>
                            <a:solidFill>
                              <a:srgbClr val="0070C0"/>
                            </a:solidFill>
                            <a:effectLst/>
                            <a:latin typeface="Cambria Math" panose="02040503050406030204" pitchFamily="18" charset="0"/>
                          </a:rPr>
                          <m:t>A</m:t>
                        </m:r>
                      </m:sub>
                      <m:sup>
                        <m:r>
                          <a:rPr lang="en-US" sz="1400" b="0" i="1" u="none" strike="noStrike" kern="1200">
                            <a:ln>
                              <a:noFill/>
                            </a:ln>
                            <a:solidFill>
                              <a:srgbClr val="0070C0"/>
                            </a:solidFill>
                            <a:effectLst/>
                            <a:latin typeface="Cambria Math" panose="02040503050406030204" pitchFamily="18" charset="0"/>
                          </a:rPr>
                          <m:t>𝜂</m:t>
                        </m:r>
                      </m:sup>
                    </m:sSubSup>
                    <m:r>
                      <a:rPr lang="en-US" sz="1400" b="0" i="1" u="none" strike="noStrike" kern="1200" smtClean="0">
                        <a:ln>
                          <a:noFill/>
                        </a:ln>
                        <a:solidFill>
                          <a:srgbClr val="0070C0"/>
                        </a:solidFill>
                        <a:effectLst/>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rPr>
                          <m:t>𝑇</m:t>
                        </m:r>
                      </m:e>
                      <m:sub>
                        <m:r>
                          <m:rPr>
                            <m:sty m:val="p"/>
                          </m:rPr>
                          <a:rPr lang="en-US" sz="1400">
                            <a:solidFill>
                              <a:srgbClr val="0070C0"/>
                            </a:solidFill>
                            <a:latin typeface="Cambria Math" panose="02040503050406030204" pitchFamily="18" charset="0"/>
                          </a:rPr>
                          <m:t>e</m:t>
                        </m:r>
                      </m:sub>
                    </m:sSub>
                    <m:r>
                      <a:rPr lang="en-US" sz="1400" b="0" i="1" u="none" strike="noStrike" kern="1200" smtClean="0">
                        <a:ln>
                          <a:noFill/>
                        </a:ln>
                        <a:solidFill>
                          <a:srgbClr val="0070C0"/>
                        </a:solidFill>
                        <a:effectLst/>
                        <a:latin typeface="Cambria Math" panose="02040503050406030204" pitchFamily="18" charset="0"/>
                      </a:rPr>
                      <m:t>)</m:t>
                    </m:r>
                  </m:oMath>
                </a14:m>
                <a:r>
                  <a:rPr lang="en-US" sz="1400" dirty="0">
                    <a:solidFill>
                      <a:srgbClr val="0070C0"/>
                    </a:solidFill>
                    <a:latin typeface="UGent Panno Text" panose="02000506040000040003" pitchFamily="2" charset="0"/>
                  </a:rPr>
                  <a:t>: (filtered) cooling factor of species A (in </a:t>
                </a:r>
                <a14:m>
                  <m:oMath xmlns:m="http://schemas.openxmlformats.org/officeDocument/2006/math">
                    <m:r>
                      <m:rPr>
                        <m:sty m:val="p"/>
                      </m:rPr>
                      <a:rPr lang="en-US" sz="1400" b="0" i="0" smtClean="0">
                        <a:solidFill>
                          <a:srgbClr val="0070C0"/>
                        </a:solidFill>
                        <a:latin typeface="Cambria Math" panose="02040503050406030204" pitchFamily="18" charset="0"/>
                      </a:rPr>
                      <m:t>W</m:t>
                    </m:r>
                    <m:r>
                      <a:rPr lang="en-US" sz="1400" b="0" i="0" smtClean="0">
                        <a:solidFill>
                          <a:srgbClr val="0070C0"/>
                        </a:solidFill>
                        <a:latin typeface="Cambria Math" panose="02040503050406030204" pitchFamily="18" charset="0"/>
                      </a:rPr>
                      <m:t>⋅</m:t>
                    </m:r>
                    <m:sSup>
                      <m:sSupPr>
                        <m:ctrlPr>
                          <a:rPr lang="en-US" sz="1400" b="0" i="1" smtClean="0">
                            <a:solidFill>
                              <a:srgbClr val="0070C0"/>
                            </a:solidFill>
                            <a:latin typeface="Cambria Math" panose="02040503050406030204" pitchFamily="18" charset="0"/>
                          </a:rPr>
                        </m:ctrlPr>
                      </m:sSupPr>
                      <m:e>
                        <m:r>
                          <m:rPr>
                            <m:sty m:val="p"/>
                          </m:rPr>
                          <a:rPr lang="en-US" sz="1400" b="0" i="0" smtClean="0">
                            <a:solidFill>
                              <a:srgbClr val="0070C0"/>
                            </a:solidFill>
                            <a:latin typeface="Cambria Math" panose="02040503050406030204" pitchFamily="18" charset="0"/>
                          </a:rPr>
                          <m:t>m</m:t>
                        </m:r>
                      </m:e>
                      <m:sup>
                        <m:r>
                          <a:rPr lang="en-US" sz="1400" b="0" i="0" smtClean="0">
                            <a:solidFill>
                              <a:srgbClr val="0070C0"/>
                            </a:solidFill>
                            <a:latin typeface="Cambria Math" panose="02040503050406030204" pitchFamily="18" charset="0"/>
                          </a:rPr>
                          <m:t>3</m:t>
                        </m:r>
                      </m:sup>
                    </m:sSup>
                  </m:oMath>
                </a14:m>
                <a:r>
                  <a:rPr lang="en-US" sz="1400" dirty="0">
                    <a:solidFill>
                      <a:srgbClr val="0070C0"/>
                    </a:solidFill>
                    <a:latin typeface="UGent Panno Text" panose="02000506040000040003" pitchFamily="2" charset="0"/>
                  </a:rPr>
                  <a:t>)</a:t>
                </a:r>
              </a:p>
            </p:txBody>
          </p:sp>
        </mc:Choice>
        <mc:Fallback>
          <p:sp>
            <p:nvSpPr>
              <p:cNvPr id="29" name="TextBox 28">
                <a:extLst>
                  <a:ext uri="{FF2B5EF4-FFF2-40B4-BE49-F238E27FC236}">
                    <a16:creationId xmlns:a16="http://schemas.microsoft.com/office/drawing/2014/main" id="{868D591E-9ECC-4A0D-6ADF-E134F0A98188}"/>
                  </a:ext>
                </a:extLst>
              </p:cNvPr>
              <p:cNvSpPr txBox="1">
                <a:spLocks noRot="1" noChangeAspect="1" noMove="1" noResize="1" noEditPoints="1" noAdjustHandles="1" noChangeArrowheads="1" noChangeShapeType="1" noTextEdit="1"/>
              </p:cNvSpPr>
              <p:nvPr/>
            </p:nvSpPr>
            <p:spPr>
              <a:xfrm>
                <a:off x="4339353" y="2569415"/>
                <a:ext cx="4741608" cy="649793"/>
              </a:xfrm>
              <a:prstGeom prst="rect">
                <a:avLst/>
              </a:prstGeom>
              <a:blipFill>
                <a:blip r:embed="rId6"/>
                <a:stretch>
                  <a:fillRect b="-6542"/>
                </a:stretch>
              </a:blipFill>
            </p:spPr>
            <p:txBody>
              <a:bodyPr/>
              <a:lstStyle/>
              <a:p>
                <a:r>
                  <a:rPr lang="en-US">
                    <a:noFill/>
                  </a:rPr>
                  <a:t> </a:t>
                </a:r>
              </a:p>
            </p:txBody>
          </p:sp>
        </mc:Fallback>
      </mc:AlternateContent>
      <p:pic>
        <p:nvPicPr>
          <p:cNvPr id="10" name="cooling factors">
            <a:extLst>
              <a:ext uri="{FF2B5EF4-FFF2-40B4-BE49-F238E27FC236}">
                <a16:creationId xmlns:a16="http://schemas.microsoft.com/office/drawing/2014/main" id="{C8B64150-B911-28B3-8D33-36BACBBEE0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17231" y="3272249"/>
            <a:ext cx="4133797" cy="1741938"/>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E8B1C72-D762-46FD-170C-1C84B55D38C4}"/>
                  </a:ext>
                </a:extLst>
              </p:cNvPr>
              <p:cNvSpPr txBox="1"/>
              <p:nvPr/>
            </p:nvSpPr>
            <p:spPr>
              <a:xfrm>
                <a:off x="4600308" y="5116301"/>
                <a:ext cx="4483177" cy="1418658"/>
              </a:xfrm>
              <a:prstGeom prst="rect">
                <a:avLst/>
              </a:prstGeom>
              <a:noFill/>
              <a:ln w="3175">
                <a:solidFill>
                  <a:schemeClr val="tx1"/>
                </a:solidFill>
              </a:ln>
            </p:spPr>
            <p:txBody>
              <a:bodyPr wrap="square">
                <a:spAutoFit/>
              </a:bodyPr>
              <a:lstStyle/>
              <a:p>
                <a:pPr marL="285750" indent="-285750">
                  <a:lnSpc>
                    <a:spcPct val="125000"/>
                  </a:lnSpc>
                  <a:buFont typeface="Wingdings" panose="05000000000000000000" pitchFamily="2" charset="2"/>
                  <a:buChar char="Ø"/>
                </a:pPr>
                <a:r>
                  <a:rPr lang="en-US" sz="1400" dirty="0">
                    <a:latin typeface="Palatino Linotype" panose="02040502050505030304" pitchFamily="18" charset="0"/>
                  </a:rPr>
                  <a:t>Filtered cooling factors in the </a:t>
                </a:r>
                <a:r>
                  <a:rPr lang="en-US" sz="1400" b="1" dirty="0">
                    <a:latin typeface="Palatino Linotype" panose="02040502050505030304" pitchFamily="18" charset="0"/>
                  </a:rPr>
                  <a:t>SXR</a:t>
                </a:r>
                <a:r>
                  <a:rPr lang="en-US" sz="1400" dirty="0">
                    <a:latin typeface="Palatino Linotype" panose="02040502050505030304" pitchFamily="18" charset="0"/>
                  </a:rPr>
                  <a:t> (left) and </a:t>
                </a:r>
                <a:r>
                  <a:rPr lang="en-US" sz="1400" b="1" dirty="0">
                    <a:latin typeface="Palatino Linotype" panose="02040502050505030304" pitchFamily="18" charset="0"/>
                  </a:rPr>
                  <a:t>bolometry</a:t>
                </a:r>
                <a:r>
                  <a:rPr lang="en-US" sz="1400" dirty="0">
                    <a:latin typeface="Palatino Linotype" panose="02040502050505030304" pitchFamily="18" charset="0"/>
                  </a:rPr>
                  <a:t> (right) range</a:t>
                </a:r>
              </a:p>
              <a:p>
                <a:pPr marL="285750" indent="-285750">
                  <a:lnSpc>
                    <a:spcPct val="125000"/>
                  </a:lnSpc>
                  <a:buFont typeface="Wingdings" panose="05000000000000000000" pitchFamily="2" charset="2"/>
                  <a:buChar char="Ø"/>
                </a:pPr>
                <a:r>
                  <a:rPr lang="en-US" sz="1400" dirty="0">
                    <a:latin typeface="Palatino Linotype" panose="02040502050505030304" pitchFamily="18" charset="0"/>
                  </a:rPr>
                  <a:t>Calculate</a:t>
                </a:r>
                <a:r>
                  <a:rPr lang="en-US" altLang="zh-CN" sz="1400" dirty="0">
                    <a:latin typeface="Palatino Linotype" panose="02040502050505030304" pitchFamily="18" charset="0"/>
                  </a:rPr>
                  <a:t>d based on local ionization balance,</a:t>
                </a:r>
                <a:r>
                  <a:rPr lang="en-US" sz="1400" dirty="0">
                    <a:latin typeface="Palatino Linotype" panose="02040502050505030304" pitchFamily="18" charset="0"/>
                  </a:rPr>
                  <a:t> using atomic data from OPEN-ADAS</a:t>
                </a:r>
              </a:p>
              <a:p>
                <a:pPr marL="285750" indent="-285750">
                  <a:lnSpc>
                    <a:spcPct val="125000"/>
                  </a:lnSpc>
                  <a:buFont typeface="Wingdings" panose="05000000000000000000" pitchFamily="2" charset="2"/>
                  <a:buChar char="Ø"/>
                </a:pPr>
                <a:r>
                  <a:rPr lang="en-US" sz="1400" dirty="0">
                    <a:latin typeface="Palatino Linotype" panose="02040502050505030304" pitchFamily="18" charset="0"/>
                  </a:rPr>
                  <a:t>Mainly dependent on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𝑇</m:t>
                        </m:r>
                      </m:e>
                      <m:sub>
                        <m:r>
                          <m:rPr>
                            <m:sty m:val="p"/>
                          </m:rPr>
                          <a:rPr lang="en-US" sz="1400" b="0" i="0" smtClean="0">
                            <a:latin typeface="Cambria Math" panose="02040503050406030204" pitchFamily="18" charset="0"/>
                          </a:rPr>
                          <m:t>e</m:t>
                        </m:r>
                      </m:sub>
                    </m:sSub>
                  </m:oMath>
                </a14:m>
                <a:endParaRPr lang="en-US" sz="1400" dirty="0">
                  <a:latin typeface="Palatino Linotype" panose="02040502050505030304" pitchFamily="18" charset="0"/>
                </a:endParaRPr>
              </a:p>
            </p:txBody>
          </p:sp>
        </mc:Choice>
        <mc:Fallback>
          <p:sp>
            <p:nvSpPr>
              <p:cNvPr id="14" name="TextBox 13">
                <a:extLst>
                  <a:ext uri="{FF2B5EF4-FFF2-40B4-BE49-F238E27FC236}">
                    <a16:creationId xmlns:a16="http://schemas.microsoft.com/office/drawing/2014/main" id="{4E8B1C72-D762-46FD-170C-1C84B55D38C4}"/>
                  </a:ext>
                </a:extLst>
              </p:cNvPr>
              <p:cNvSpPr txBox="1">
                <a:spLocks noRot="1" noChangeAspect="1" noMove="1" noResize="1" noEditPoints="1" noAdjustHandles="1" noChangeArrowheads="1" noChangeShapeType="1" noTextEdit="1"/>
              </p:cNvSpPr>
              <p:nvPr/>
            </p:nvSpPr>
            <p:spPr>
              <a:xfrm>
                <a:off x="4600308" y="5116301"/>
                <a:ext cx="4483177" cy="1418658"/>
              </a:xfrm>
              <a:prstGeom prst="rect">
                <a:avLst/>
              </a:prstGeom>
              <a:blipFill>
                <a:blip r:embed="rId9"/>
                <a:stretch>
                  <a:fillRect l="-272" r="-1223" b="-3419"/>
                </a:stretch>
              </a:blipFill>
              <a:ln w="31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8469B4D-84E6-8BE3-AEAF-61D26D5D967C}"/>
                  </a:ext>
                </a:extLst>
              </p:cNvPr>
              <p:cNvSpPr txBox="1"/>
              <p:nvPr/>
            </p:nvSpPr>
            <p:spPr>
              <a:xfrm>
                <a:off x="5004974" y="4473185"/>
                <a:ext cx="1897437" cy="323230"/>
              </a:xfrm>
              <a:prstGeom prst="rect">
                <a:avLst/>
              </a:prstGeom>
              <a:noFill/>
            </p:spPr>
            <p:txBody>
              <a:bodyPr wrap="square" rtlCol="0">
                <a:spAutoFit/>
              </a:bodyPr>
              <a:lstStyle/>
              <a:p>
                <a:pPr/>
                <a:r>
                  <a:rPr lang="en-US" sz="1400" b="0" dirty="0">
                    <a:solidFill>
                      <a:srgbClr val="FF0000"/>
                    </a:solidFill>
                    <a:latin typeface="Palatino Linotype" panose="02040502050505030304" pitchFamily="18" charset="0"/>
                  </a:rPr>
                  <a:t>Low </a:t>
                </a:r>
                <a14:m>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𝑇</m:t>
                        </m:r>
                      </m:e>
                      <m:sub>
                        <m:r>
                          <m:rPr>
                            <m:sty m:val="p"/>
                          </m:rPr>
                          <a:rPr lang="en-US" sz="1400">
                            <a:solidFill>
                              <a:srgbClr val="FF0000"/>
                            </a:solidFill>
                            <a:latin typeface="Cambria Math" panose="02040503050406030204" pitchFamily="18" charset="0"/>
                          </a:rPr>
                          <m:t>e</m:t>
                        </m:r>
                      </m:sub>
                    </m:sSub>
                  </m:oMath>
                </a14:m>
                <a:r>
                  <a:rPr lang="en-US" sz="1400" dirty="0">
                    <a:solidFill>
                      <a:srgbClr val="FF0000"/>
                    </a:solidFill>
                    <a:latin typeface="Palatino Linotype" panose="02040502050505030304" pitchFamily="18" charset="0"/>
                  </a:rPr>
                  <a:t> </a:t>
                </a:r>
                <a14:m>
                  <m:oMath xmlns:m="http://schemas.openxmlformats.org/officeDocument/2006/math">
                    <m:r>
                      <a:rPr lang="en-US" sz="1400" b="0" i="1" dirty="0" smtClean="0">
                        <a:solidFill>
                          <a:srgbClr val="FF0000"/>
                        </a:solidFill>
                        <a:latin typeface="Cambria Math" panose="02040503050406030204" pitchFamily="18" charset="0"/>
                      </a:rPr>
                      <m:t>→</m:t>
                    </m:r>
                  </m:oMath>
                </a14:m>
                <a:r>
                  <a:rPr lang="en-US" sz="1400" dirty="0">
                    <a:solidFill>
                      <a:srgbClr val="FF0000"/>
                    </a:solidFill>
                    <a:latin typeface="Palatino Linotype" panose="02040502050505030304" pitchFamily="18" charset="0"/>
                  </a:rPr>
                  <a:t> low </a:t>
                </a:r>
                <a14:m>
                  <m:oMath xmlns:m="http://schemas.openxmlformats.org/officeDocument/2006/math">
                    <m:sSubSup>
                      <m:sSubSupPr>
                        <m:ctrlPr>
                          <a:rPr lang="en-US" sz="1400" i="1">
                            <a:solidFill>
                              <a:srgbClr val="FF0000"/>
                            </a:solidFill>
                            <a:latin typeface="Cambria Math" panose="02040503050406030204" pitchFamily="18" charset="0"/>
                          </a:rPr>
                        </m:ctrlPr>
                      </m:sSubSupPr>
                      <m:e>
                        <m:r>
                          <a:rPr lang="en-US" sz="1400" i="1">
                            <a:solidFill>
                              <a:srgbClr val="FF0000"/>
                            </a:solidFill>
                            <a:latin typeface="Cambria Math" panose="02040503050406030204" pitchFamily="18" charset="0"/>
                          </a:rPr>
                          <m:t>𝐿</m:t>
                        </m:r>
                      </m:e>
                      <m:sub>
                        <m:r>
                          <m:rPr>
                            <m:sty m:val="p"/>
                          </m:rPr>
                          <a:rPr lang="en-US" sz="1400">
                            <a:solidFill>
                              <a:srgbClr val="FF0000"/>
                            </a:solidFill>
                            <a:latin typeface="Cambria Math" panose="02040503050406030204" pitchFamily="18" charset="0"/>
                          </a:rPr>
                          <m:t>W</m:t>
                        </m:r>
                      </m:sub>
                      <m:sup>
                        <m:r>
                          <m:rPr>
                            <m:sty m:val="p"/>
                          </m:rPr>
                          <a:rPr lang="en-US" sz="1400">
                            <a:solidFill>
                              <a:srgbClr val="FF0000"/>
                            </a:solidFill>
                            <a:latin typeface="Cambria Math" panose="02040503050406030204" pitchFamily="18" charset="0"/>
                          </a:rPr>
                          <m:t>SXR</m:t>
                        </m:r>
                      </m:sup>
                    </m:sSubSup>
                  </m:oMath>
                </a14:m>
                <a:endParaRPr lang="en-US" sz="1400" dirty="0">
                  <a:solidFill>
                    <a:srgbClr val="FF0000"/>
                  </a:solidFill>
                  <a:latin typeface="Palatino Linotype" panose="02040502050505030304" pitchFamily="18" charset="0"/>
                </a:endParaRPr>
              </a:p>
            </p:txBody>
          </p:sp>
        </mc:Choice>
        <mc:Fallback>
          <p:sp>
            <p:nvSpPr>
              <p:cNvPr id="16" name="TextBox 15">
                <a:extLst>
                  <a:ext uri="{FF2B5EF4-FFF2-40B4-BE49-F238E27FC236}">
                    <a16:creationId xmlns:a16="http://schemas.microsoft.com/office/drawing/2014/main" id="{68469B4D-84E6-8BE3-AEAF-61D26D5D967C}"/>
                  </a:ext>
                </a:extLst>
              </p:cNvPr>
              <p:cNvSpPr txBox="1">
                <a:spLocks noRot="1" noChangeAspect="1" noMove="1" noResize="1" noEditPoints="1" noAdjustHandles="1" noChangeArrowheads="1" noChangeShapeType="1" noTextEdit="1"/>
              </p:cNvSpPr>
              <p:nvPr/>
            </p:nvSpPr>
            <p:spPr>
              <a:xfrm>
                <a:off x="5004974" y="4473185"/>
                <a:ext cx="1897437" cy="323230"/>
              </a:xfrm>
              <a:prstGeom prst="rect">
                <a:avLst/>
              </a:prstGeom>
              <a:blipFill>
                <a:blip r:embed="rId10"/>
                <a:stretch>
                  <a:fillRect l="-965" b="-18868"/>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5422EEA5-8940-14EA-C73B-0B2A85048ECD}"/>
              </a:ext>
            </a:extLst>
          </p:cNvPr>
          <p:cNvSpPr/>
          <p:nvPr/>
        </p:nvSpPr>
        <p:spPr>
          <a:xfrm>
            <a:off x="590552" y="919905"/>
            <a:ext cx="868680" cy="3178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H isotopes</a:t>
            </a:r>
          </a:p>
        </p:txBody>
      </p:sp>
      <p:sp>
        <p:nvSpPr>
          <p:cNvPr id="13" name="Rectangle: Rounded Corners 12">
            <a:extLst>
              <a:ext uri="{FF2B5EF4-FFF2-40B4-BE49-F238E27FC236}">
                <a16:creationId xmlns:a16="http://schemas.microsoft.com/office/drawing/2014/main" id="{1B0F5E51-77A7-F549-E4E2-F2F8624B498C}"/>
              </a:ext>
            </a:extLst>
          </p:cNvPr>
          <p:cNvSpPr/>
          <p:nvPr/>
        </p:nvSpPr>
        <p:spPr>
          <a:xfrm>
            <a:off x="2385455" y="919905"/>
            <a:ext cx="868680" cy="3200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Impurities</a:t>
            </a:r>
          </a:p>
        </p:txBody>
      </p:sp>
      <mc:AlternateContent xmlns:mc="http://schemas.openxmlformats.org/markup-compatibility/2006">
        <mc:Choice xmlns:a14="http://schemas.microsoft.com/office/drawing/2010/main" Requires="a14">
          <p:sp>
            <p:nvSpPr>
              <p:cNvPr id="15" name="Rectangle: Rounded Corners 14">
                <a:extLst>
                  <a:ext uri="{FF2B5EF4-FFF2-40B4-BE49-F238E27FC236}">
                    <a16:creationId xmlns:a16="http://schemas.microsoft.com/office/drawing/2014/main" id="{F59C5CD3-4A87-CFE6-3896-65054C370450}"/>
                  </a:ext>
                </a:extLst>
              </p:cNvPr>
              <p:cNvSpPr/>
              <p:nvPr/>
            </p:nvSpPr>
            <p:spPr>
              <a:xfrm>
                <a:off x="1062659" y="2373166"/>
                <a:ext cx="1554480" cy="317863"/>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Plasma emissivity </a:t>
                </a:r>
                <a14:m>
                  <m:oMath xmlns:m="http://schemas.openxmlformats.org/officeDocument/2006/math">
                    <m:sSup>
                      <m:sSupPr>
                        <m:ctrlPr>
                          <a:rPr lang="en-US" sz="1200" b="0" i="1" smtClean="0">
                            <a:solidFill>
                              <a:schemeClr val="tx1"/>
                            </a:solidFill>
                            <a:latin typeface="Cambria Math" panose="02040503050406030204" pitchFamily="18" charset="0"/>
                            <a:cs typeface="Times New Roman" panose="02020603050405020304" pitchFamily="18" charset="0"/>
                          </a:rPr>
                        </m:ctrlPr>
                      </m:sSupPr>
                      <m:e>
                        <m:r>
                          <a:rPr lang="en-US" sz="1200" b="0" i="1" smtClean="0">
                            <a:solidFill>
                              <a:schemeClr val="tx1"/>
                            </a:solidFill>
                            <a:latin typeface="Cambria Math" panose="02040503050406030204" pitchFamily="18" charset="0"/>
                            <a:cs typeface="Times New Roman" panose="02020603050405020304" pitchFamily="18" charset="0"/>
                          </a:rPr>
                          <m:t>𝜀</m:t>
                        </m:r>
                      </m:e>
                      <m:sup>
                        <m:r>
                          <a:rPr lang="en-US" sz="1200" b="0" i="1" smtClean="0">
                            <a:solidFill>
                              <a:schemeClr val="tx1"/>
                            </a:solidFill>
                            <a:latin typeface="Cambria Math" panose="02040503050406030204" pitchFamily="18" charset="0"/>
                            <a:cs typeface="Times New Roman" panose="02020603050405020304" pitchFamily="18" charset="0"/>
                          </a:rPr>
                          <m:t>𝜂</m:t>
                        </m:r>
                      </m:sup>
                    </m:sSup>
                  </m:oMath>
                </a14:m>
                <a:endParaRPr lang="en-US" sz="1200" dirty="0">
                  <a:solidFill>
                    <a:schemeClr val="tx1"/>
                  </a:solidFill>
                  <a:latin typeface="Times New Roman" panose="02020603050405020304" pitchFamily="18" charset="0"/>
                  <a:cs typeface="Times New Roman" panose="02020603050405020304" pitchFamily="18" charset="0"/>
                </a:endParaRPr>
              </a:p>
            </p:txBody>
          </p:sp>
        </mc:Choice>
        <mc:Fallback>
          <p:sp>
            <p:nvSpPr>
              <p:cNvPr id="15" name="Rectangle: Rounded Corners 14">
                <a:extLst>
                  <a:ext uri="{FF2B5EF4-FFF2-40B4-BE49-F238E27FC236}">
                    <a16:creationId xmlns:a16="http://schemas.microsoft.com/office/drawing/2014/main" id="{F59C5CD3-4A87-CFE6-3896-65054C370450}"/>
                  </a:ext>
                </a:extLst>
              </p:cNvPr>
              <p:cNvSpPr>
                <a:spLocks noRot="1" noChangeAspect="1" noMove="1" noResize="1" noEditPoints="1" noAdjustHandles="1" noChangeArrowheads="1" noChangeShapeType="1" noTextEdit="1"/>
              </p:cNvSpPr>
              <p:nvPr/>
            </p:nvSpPr>
            <p:spPr>
              <a:xfrm>
                <a:off x="1062659" y="2373166"/>
                <a:ext cx="1554480" cy="317863"/>
              </a:xfrm>
              <a:prstGeom prst="roundRect">
                <a:avLst/>
              </a:prstGeom>
              <a:blipFill>
                <a:blip r:embed="rId11"/>
                <a:stretch>
                  <a:fillRect b="-7407"/>
                </a:stretch>
              </a:blipFill>
              <a:ln>
                <a:solidFill>
                  <a:srgbClr val="0070C0"/>
                </a:solidFill>
              </a:ln>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id="{6D094CAB-3267-3EC9-153E-6E794EA295D5}"/>
              </a:ext>
            </a:extLst>
          </p:cNvPr>
          <p:cNvSpPr/>
          <p:nvPr/>
        </p:nvSpPr>
        <p:spPr>
          <a:xfrm>
            <a:off x="523154" y="3233067"/>
            <a:ext cx="548640" cy="31786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SXR</a:t>
            </a:r>
          </a:p>
        </p:txBody>
      </p:sp>
      <p:sp>
        <p:nvSpPr>
          <p:cNvPr id="18" name="Rectangle: Rounded Corners 17">
            <a:extLst>
              <a:ext uri="{FF2B5EF4-FFF2-40B4-BE49-F238E27FC236}">
                <a16:creationId xmlns:a16="http://schemas.microsoft.com/office/drawing/2014/main" id="{F0AB817E-8E51-D1E8-1646-3B3507F0862B}"/>
              </a:ext>
            </a:extLst>
          </p:cNvPr>
          <p:cNvSpPr/>
          <p:nvPr/>
        </p:nvSpPr>
        <p:spPr>
          <a:xfrm>
            <a:off x="1238302" y="3233067"/>
            <a:ext cx="868680" cy="31786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Bolometry</a:t>
            </a:r>
          </a:p>
        </p:txBody>
      </p:sp>
      <p:sp>
        <p:nvSpPr>
          <p:cNvPr id="19" name="Rectangle: Rounded Corners 18">
            <a:extLst>
              <a:ext uri="{FF2B5EF4-FFF2-40B4-BE49-F238E27FC236}">
                <a16:creationId xmlns:a16="http://schemas.microsoft.com/office/drawing/2014/main" id="{3EAF1D39-9B07-8B37-8F9C-19A76E3ECB82}"/>
              </a:ext>
            </a:extLst>
          </p:cNvPr>
          <p:cNvSpPr/>
          <p:nvPr/>
        </p:nvSpPr>
        <p:spPr>
          <a:xfrm>
            <a:off x="2273490" y="3233067"/>
            <a:ext cx="548640" cy="31786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EUV</a:t>
            </a:r>
          </a:p>
        </p:txBody>
      </p:sp>
      <p:cxnSp>
        <p:nvCxnSpPr>
          <p:cNvPr id="21" name="Straight Arrow Connector 20">
            <a:extLst>
              <a:ext uri="{FF2B5EF4-FFF2-40B4-BE49-F238E27FC236}">
                <a16:creationId xmlns:a16="http://schemas.microsoft.com/office/drawing/2014/main" id="{8D50C720-5D2A-7E6E-5F0C-D6B6CA874DCE}"/>
              </a:ext>
            </a:extLst>
          </p:cNvPr>
          <p:cNvCxnSpPr>
            <a:stCxn id="15" idx="2"/>
            <a:endCxn id="17" idx="0"/>
          </p:cNvCxnSpPr>
          <p:nvPr/>
        </p:nvCxnSpPr>
        <p:spPr>
          <a:xfrm flipH="1">
            <a:off x="797474" y="2691029"/>
            <a:ext cx="1042425" cy="5420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AA769D-446D-A844-91A4-0B2CDA25E5D5}"/>
              </a:ext>
            </a:extLst>
          </p:cNvPr>
          <p:cNvCxnSpPr>
            <a:cxnSpLocks/>
            <a:stCxn id="15" idx="2"/>
            <a:endCxn id="18" idx="0"/>
          </p:cNvCxnSpPr>
          <p:nvPr/>
        </p:nvCxnSpPr>
        <p:spPr>
          <a:xfrm flipH="1">
            <a:off x="1672642" y="2691029"/>
            <a:ext cx="167257" cy="5420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839FFE-2924-5A1A-A30C-E9E39C969190}"/>
              </a:ext>
            </a:extLst>
          </p:cNvPr>
          <p:cNvCxnSpPr>
            <a:cxnSpLocks/>
            <a:stCxn id="15" idx="2"/>
            <a:endCxn id="19" idx="0"/>
          </p:cNvCxnSpPr>
          <p:nvPr/>
        </p:nvCxnSpPr>
        <p:spPr>
          <a:xfrm>
            <a:off x="1839899" y="2691029"/>
            <a:ext cx="707911" cy="5420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331E8D71-69D0-BA7E-5DA4-92A2950E31A0}"/>
              </a:ext>
            </a:extLst>
          </p:cNvPr>
          <p:cNvSpPr/>
          <p:nvPr/>
        </p:nvSpPr>
        <p:spPr>
          <a:xfrm>
            <a:off x="2988637" y="3233067"/>
            <a:ext cx="548640" cy="3178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a:t>
            </a:r>
          </a:p>
        </p:txBody>
      </p:sp>
      <p:cxnSp>
        <p:nvCxnSpPr>
          <p:cNvPr id="31" name="Straight Arrow Connector 30">
            <a:extLst>
              <a:ext uri="{FF2B5EF4-FFF2-40B4-BE49-F238E27FC236}">
                <a16:creationId xmlns:a16="http://schemas.microsoft.com/office/drawing/2014/main" id="{B8EBAC7F-BFB8-BFD2-5DF6-8F4C343BC423}"/>
              </a:ext>
            </a:extLst>
          </p:cNvPr>
          <p:cNvCxnSpPr>
            <a:cxnSpLocks/>
            <a:stCxn id="15" idx="2"/>
            <a:endCxn id="30" idx="0"/>
          </p:cNvCxnSpPr>
          <p:nvPr/>
        </p:nvCxnSpPr>
        <p:spPr>
          <a:xfrm>
            <a:off x="1839899" y="2691029"/>
            <a:ext cx="1423058" cy="5420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Rounded Corners 35">
                <a:extLst>
                  <a:ext uri="{FF2B5EF4-FFF2-40B4-BE49-F238E27FC236}">
                    <a16:creationId xmlns:a16="http://schemas.microsoft.com/office/drawing/2014/main" id="{0AEFCB9F-6C38-32F0-216D-AC3E7B5DA0F5}"/>
                  </a:ext>
                </a:extLst>
              </p:cNvPr>
              <p:cNvSpPr/>
              <p:nvPr/>
            </p:nvSpPr>
            <p:spPr>
              <a:xfrm>
                <a:off x="343989" y="1642304"/>
                <a:ext cx="1371600" cy="45720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cs typeface="Times New Roman" panose="02020603050405020304" pitchFamily="18" charset="0"/>
                            </a:rPr>
                          </m:ctrlPr>
                        </m:sSubSupPr>
                        <m:e>
                          <m:r>
                            <a:rPr lang="en-US" sz="1200" b="0" i="1" smtClean="0">
                              <a:solidFill>
                                <a:schemeClr val="tx1"/>
                              </a:solidFill>
                              <a:latin typeface="Cambria Math" panose="02040503050406030204" pitchFamily="18" charset="0"/>
                              <a:cs typeface="Times New Roman" panose="02020603050405020304" pitchFamily="18" charset="0"/>
                            </a:rPr>
                            <m:t>𝜀</m:t>
                          </m:r>
                        </m:e>
                        <m:sub>
                          <m:r>
                            <m:rPr>
                              <m:sty m:val="p"/>
                            </m:rPr>
                            <a:rPr lang="en-US" sz="1200" b="0" i="0" smtClean="0">
                              <a:solidFill>
                                <a:schemeClr val="tx1"/>
                              </a:solidFill>
                              <a:latin typeface="Cambria Math" panose="02040503050406030204" pitchFamily="18" charset="0"/>
                              <a:cs typeface="Times New Roman" panose="02020603050405020304" pitchFamily="18" charset="0"/>
                            </a:rPr>
                            <m:t>H</m:t>
                          </m:r>
                        </m:sub>
                        <m:sup>
                          <m:r>
                            <a:rPr lang="en-US" sz="1200" b="0" i="1" smtClean="0">
                              <a:solidFill>
                                <a:schemeClr val="tx1"/>
                              </a:solidFill>
                              <a:latin typeface="Cambria Math" panose="02040503050406030204" pitchFamily="18" charset="0"/>
                              <a:cs typeface="Times New Roman" panose="02020603050405020304" pitchFamily="18" charset="0"/>
                            </a:rPr>
                            <m:t>𝜂</m:t>
                          </m:r>
                        </m:sup>
                      </m:sSubSup>
                      <m:r>
                        <a:rPr lang="en-US" sz="1200" b="0" i="1" smtClean="0">
                          <a:solidFill>
                            <a:schemeClr val="tx1"/>
                          </a:solidFill>
                          <a:latin typeface="Cambria Math" panose="02040503050406030204" pitchFamily="18" charset="0"/>
                          <a:cs typeface="Times New Roman" panose="02020603050405020304" pitchFamily="18" charset="0"/>
                        </a:rPr>
                        <m:t>=</m:t>
                      </m:r>
                      <m:sSub>
                        <m:sSubPr>
                          <m:ctrlPr>
                            <a:rPr lang="en-US" sz="1200" b="0" i="1" smtClean="0">
                              <a:solidFill>
                                <a:schemeClr val="tx1"/>
                              </a:solidFill>
                              <a:latin typeface="Cambria Math" panose="02040503050406030204" pitchFamily="18" charset="0"/>
                              <a:cs typeface="Times New Roman" panose="02020603050405020304" pitchFamily="18" charset="0"/>
                            </a:rPr>
                          </m:ctrlPr>
                        </m:sSubPr>
                        <m:e>
                          <m:r>
                            <a:rPr lang="en-US" sz="1200" b="0" i="1" smtClean="0">
                              <a:solidFill>
                                <a:schemeClr val="tx1"/>
                              </a:solidFill>
                              <a:latin typeface="Cambria Math" panose="02040503050406030204" pitchFamily="18" charset="0"/>
                              <a:cs typeface="Times New Roman" panose="02020603050405020304" pitchFamily="18" charset="0"/>
                            </a:rPr>
                            <m:t>𝑛</m:t>
                          </m:r>
                        </m:e>
                        <m:sub>
                          <m:r>
                            <m:rPr>
                              <m:sty m:val="p"/>
                            </m:rPr>
                            <a:rPr lang="en-US" sz="1200" b="0" i="0" smtClean="0">
                              <a:solidFill>
                                <a:schemeClr val="tx1"/>
                              </a:solidFill>
                              <a:latin typeface="Cambria Math" panose="02040503050406030204" pitchFamily="18" charset="0"/>
                              <a:cs typeface="Times New Roman" panose="02020603050405020304" pitchFamily="18" charset="0"/>
                            </a:rPr>
                            <m:t>e</m:t>
                          </m:r>
                        </m:sub>
                      </m:sSub>
                      <m:sSub>
                        <m:sSubPr>
                          <m:ctrlPr>
                            <a:rPr lang="en-US" sz="1200" b="0" i="1" smtClean="0">
                              <a:solidFill>
                                <a:schemeClr val="tx1"/>
                              </a:solidFill>
                              <a:latin typeface="Cambria Math" panose="02040503050406030204" pitchFamily="18" charset="0"/>
                              <a:cs typeface="Times New Roman" panose="02020603050405020304" pitchFamily="18" charset="0"/>
                            </a:rPr>
                          </m:ctrlPr>
                        </m:sSubPr>
                        <m:e>
                          <m:r>
                            <a:rPr lang="en-US" sz="1200" b="0" i="1" smtClean="0">
                              <a:solidFill>
                                <a:schemeClr val="tx1"/>
                              </a:solidFill>
                              <a:latin typeface="Cambria Math" panose="02040503050406030204" pitchFamily="18" charset="0"/>
                              <a:cs typeface="Times New Roman" panose="02020603050405020304" pitchFamily="18" charset="0"/>
                            </a:rPr>
                            <m:t>𝑛</m:t>
                          </m:r>
                        </m:e>
                        <m:sub>
                          <m:r>
                            <m:rPr>
                              <m:sty m:val="p"/>
                            </m:rPr>
                            <a:rPr lang="en-US" sz="1200" b="0" i="0" smtClean="0">
                              <a:solidFill>
                                <a:schemeClr val="tx1"/>
                              </a:solidFill>
                              <a:latin typeface="Cambria Math" panose="02040503050406030204" pitchFamily="18" charset="0"/>
                              <a:cs typeface="Times New Roman" panose="02020603050405020304" pitchFamily="18" charset="0"/>
                            </a:rPr>
                            <m:t>H</m:t>
                          </m:r>
                        </m:sub>
                      </m:sSub>
                      <m:sSubSup>
                        <m:sSubSupPr>
                          <m:ctrlPr>
                            <a:rPr lang="en-US" sz="1200" b="0" i="1" smtClean="0">
                              <a:solidFill>
                                <a:schemeClr val="tx1"/>
                              </a:solidFill>
                              <a:latin typeface="Cambria Math" panose="02040503050406030204" pitchFamily="18" charset="0"/>
                              <a:cs typeface="Times New Roman" panose="02020603050405020304" pitchFamily="18" charset="0"/>
                            </a:rPr>
                          </m:ctrlPr>
                        </m:sSubSupPr>
                        <m:e>
                          <m:r>
                            <a:rPr lang="en-US" sz="1200" b="0" i="1" smtClean="0">
                              <a:solidFill>
                                <a:schemeClr val="tx1"/>
                              </a:solidFill>
                              <a:latin typeface="Cambria Math" panose="02040503050406030204" pitchFamily="18" charset="0"/>
                              <a:cs typeface="Times New Roman" panose="02020603050405020304" pitchFamily="18" charset="0"/>
                            </a:rPr>
                            <m:t>𝐿</m:t>
                          </m:r>
                        </m:e>
                        <m:sub>
                          <m:r>
                            <m:rPr>
                              <m:sty m:val="p"/>
                            </m:rPr>
                            <a:rPr lang="en-US" sz="1200" b="0" i="0" smtClean="0">
                              <a:solidFill>
                                <a:schemeClr val="tx1"/>
                              </a:solidFill>
                              <a:latin typeface="Cambria Math" panose="02040503050406030204" pitchFamily="18" charset="0"/>
                              <a:cs typeface="Times New Roman" panose="02020603050405020304" pitchFamily="18" charset="0"/>
                            </a:rPr>
                            <m:t>H</m:t>
                          </m:r>
                        </m:sub>
                        <m:sup>
                          <m:r>
                            <a:rPr lang="en-US" sz="1200" b="0" i="1" smtClean="0">
                              <a:solidFill>
                                <a:schemeClr val="tx1"/>
                              </a:solidFill>
                              <a:latin typeface="Cambria Math" panose="02040503050406030204" pitchFamily="18" charset="0"/>
                              <a:cs typeface="Times New Roman" panose="02020603050405020304" pitchFamily="18" charset="0"/>
                            </a:rPr>
                            <m:t>𝜂</m:t>
                          </m:r>
                        </m:sup>
                      </m:sSubSup>
                      <m:r>
                        <a:rPr lang="en-US" sz="1200" b="0" i="1" smtClean="0">
                          <a:solidFill>
                            <a:schemeClr val="tx1"/>
                          </a:solidFill>
                          <a:latin typeface="Cambria Math" panose="02040503050406030204" pitchFamily="18" charset="0"/>
                          <a:cs typeface="Times New Roman" panose="02020603050405020304" pitchFamily="18" charset="0"/>
                        </a:rPr>
                        <m:t>(</m:t>
                      </m:r>
                      <m:sSub>
                        <m:sSubPr>
                          <m:ctrlPr>
                            <a:rPr lang="en-US" sz="1200" b="0" i="1" smtClean="0">
                              <a:solidFill>
                                <a:schemeClr val="tx1"/>
                              </a:solidFill>
                              <a:latin typeface="Cambria Math" panose="02040503050406030204" pitchFamily="18" charset="0"/>
                              <a:cs typeface="Times New Roman" panose="02020603050405020304" pitchFamily="18" charset="0"/>
                            </a:rPr>
                          </m:ctrlPr>
                        </m:sSubPr>
                        <m:e>
                          <m:r>
                            <a:rPr lang="en-US" sz="1200" b="0" i="1" smtClean="0">
                              <a:solidFill>
                                <a:schemeClr val="tx1"/>
                              </a:solidFill>
                              <a:latin typeface="Cambria Math" panose="02040503050406030204" pitchFamily="18" charset="0"/>
                              <a:cs typeface="Times New Roman" panose="02020603050405020304" pitchFamily="18" charset="0"/>
                            </a:rPr>
                            <m:t>𝑇</m:t>
                          </m:r>
                        </m:e>
                        <m:sub>
                          <m:r>
                            <m:rPr>
                              <m:sty m:val="p"/>
                            </m:rPr>
                            <a:rPr lang="en-US" sz="1200" b="0" i="0" smtClean="0">
                              <a:solidFill>
                                <a:schemeClr val="tx1"/>
                              </a:solidFill>
                              <a:latin typeface="Cambria Math" panose="02040503050406030204" pitchFamily="18" charset="0"/>
                              <a:cs typeface="Times New Roman" panose="02020603050405020304" pitchFamily="18" charset="0"/>
                            </a:rPr>
                            <m:t>e</m:t>
                          </m:r>
                        </m:sub>
                      </m:sSub>
                      <m:r>
                        <a:rPr lang="en-US" sz="1200" b="0" i="1" smtClean="0">
                          <a:solidFill>
                            <a:schemeClr val="tx1"/>
                          </a:solidFill>
                          <a:latin typeface="Cambria Math" panose="02040503050406030204" pitchFamily="18" charset="0"/>
                          <a:cs typeface="Times New Roman" panose="02020603050405020304" pitchFamily="18" charset="0"/>
                        </a:rPr>
                        <m:t>)</m:t>
                      </m:r>
                    </m:oMath>
                  </m:oMathPara>
                </a14:m>
                <a:endParaRPr 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 name="Rectangle: Rounded Corners 35">
                <a:extLst>
                  <a:ext uri="{FF2B5EF4-FFF2-40B4-BE49-F238E27FC236}">
                    <a16:creationId xmlns:a16="http://schemas.microsoft.com/office/drawing/2014/main" id="{0AEFCB9F-6C38-32F0-216D-AC3E7B5DA0F5}"/>
                  </a:ext>
                </a:extLst>
              </p:cNvPr>
              <p:cNvSpPr>
                <a:spLocks noRot="1" noChangeAspect="1" noMove="1" noResize="1" noEditPoints="1" noAdjustHandles="1" noChangeArrowheads="1" noChangeShapeType="1" noTextEdit="1"/>
              </p:cNvSpPr>
              <p:nvPr/>
            </p:nvSpPr>
            <p:spPr>
              <a:xfrm>
                <a:off x="343989" y="1642304"/>
                <a:ext cx="1371600" cy="457200"/>
              </a:xfrm>
              <a:prstGeom prst="roundRect">
                <a:avLst/>
              </a:prstGeom>
              <a:blipFill>
                <a:blip r:embed="rId12"/>
                <a:stretch>
                  <a:fillRect/>
                </a:stretch>
              </a:blipFill>
              <a:ln>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Rounded Corners 36">
                <a:extLst>
                  <a:ext uri="{FF2B5EF4-FFF2-40B4-BE49-F238E27FC236}">
                    <a16:creationId xmlns:a16="http://schemas.microsoft.com/office/drawing/2014/main" id="{326BC58B-3269-7E7E-4883-A8FC253759B3}"/>
                  </a:ext>
                </a:extLst>
              </p:cNvPr>
              <p:cNvSpPr/>
              <p:nvPr/>
            </p:nvSpPr>
            <p:spPr>
              <a:xfrm>
                <a:off x="1999170" y="1642304"/>
                <a:ext cx="1645920" cy="45720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b="0" i="1" smtClean="0">
                              <a:solidFill>
                                <a:schemeClr val="tx1"/>
                              </a:solidFill>
                              <a:latin typeface="Cambria Math" panose="02040503050406030204" pitchFamily="18" charset="0"/>
                              <a:cs typeface="Times New Roman" panose="02020603050405020304" pitchFamily="18" charset="0"/>
                            </a:rPr>
                          </m:ctrlPr>
                        </m:sSubSupPr>
                        <m:e>
                          <m:r>
                            <a:rPr lang="en-US" sz="1100" b="0" i="1" smtClean="0">
                              <a:solidFill>
                                <a:schemeClr val="tx1"/>
                              </a:solidFill>
                              <a:latin typeface="Cambria Math" panose="02040503050406030204" pitchFamily="18" charset="0"/>
                              <a:cs typeface="Times New Roman" panose="02020603050405020304" pitchFamily="18" charset="0"/>
                            </a:rPr>
                            <m:t>𝜀</m:t>
                          </m:r>
                        </m:e>
                        <m:sub>
                          <m:r>
                            <m:rPr>
                              <m:sty m:val="p"/>
                            </m:rPr>
                            <a:rPr lang="en-US" altLang="zh-CN" sz="1100" i="1">
                              <a:solidFill>
                                <a:schemeClr val="tx1"/>
                              </a:solidFill>
                              <a:latin typeface="Cambria Math" panose="02040503050406030204" pitchFamily="18" charset="0"/>
                              <a:cs typeface="Times New Roman" panose="02020603050405020304" pitchFamily="18" charset="0"/>
                            </a:rPr>
                            <m:t>im</m:t>
                          </m:r>
                          <m:r>
                            <a:rPr lang="en-US" altLang="zh-CN" sz="1100" b="0" i="1" smtClean="0">
                              <a:solidFill>
                                <a:schemeClr val="tx1"/>
                              </a:solidFill>
                              <a:latin typeface="Cambria Math" panose="02040503050406030204" pitchFamily="18" charset="0"/>
                              <a:cs typeface="Times New Roman" panose="02020603050405020304" pitchFamily="18" charset="0"/>
                            </a:rPr>
                            <m:t>𝑝</m:t>
                          </m:r>
                        </m:sub>
                        <m:sup>
                          <m:r>
                            <a:rPr lang="en-US" sz="1100" b="0" i="1" smtClean="0">
                              <a:solidFill>
                                <a:schemeClr val="tx1"/>
                              </a:solidFill>
                              <a:latin typeface="Cambria Math" panose="02040503050406030204" pitchFamily="18" charset="0"/>
                              <a:cs typeface="Times New Roman" panose="02020603050405020304" pitchFamily="18" charset="0"/>
                            </a:rPr>
                            <m:t>𝜂</m:t>
                          </m:r>
                        </m:sup>
                      </m:sSubSup>
                      <m:r>
                        <a:rPr lang="en-US" sz="1100" b="0" i="1" smtClean="0">
                          <a:solidFill>
                            <a:schemeClr val="tx1"/>
                          </a:solidFill>
                          <a:latin typeface="Cambria Math" panose="02040503050406030204" pitchFamily="18" charset="0"/>
                          <a:cs typeface="Times New Roman" panose="02020603050405020304" pitchFamily="18" charset="0"/>
                        </a:rPr>
                        <m:t>=</m:t>
                      </m:r>
                      <m:nary>
                        <m:naryPr>
                          <m:chr m:val="∑"/>
                          <m:supHide m:val="on"/>
                          <m:ctrlPr>
                            <a:rPr lang="en-US" sz="1100" b="0" i="1" smtClean="0">
                              <a:solidFill>
                                <a:schemeClr val="tx1"/>
                              </a:solidFill>
                              <a:latin typeface="Cambria Math" panose="02040503050406030204" pitchFamily="18" charset="0"/>
                              <a:cs typeface="Times New Roman" panose="02020603050405020304" pitchFamily="18" charset="0"/>
                            </a:rPr>
                          </m:ctrlPr>
                        </m:naryPr>
                        <m:sub>
                          <m:r>
                            <m:rPr>
                              <m:sty m:val="p"/>
                            </m:rPr>
                            <a:rPr lang="en-US" sz="1100" b="0" i="0" smtClean="0">
                              <a:solidFill>
                                <a:schemeClr val="tx1"/>
                              </a:solidFill>
                              <a:latin typeface="Cambria Math" panose="02040503050406030204" pitchFamily="18" charset="0"/>
                              <a:cs typeface="Times New Roman" panose="02020603050405020304" pitchFamily="18" charset="0"/>
                            </a:rPr>
                            <m:t>A</m:t>
                          </m:r>
                        </m:sub>
                        <m:sup/>
                        <m:e>
                          <m:sSub>
                            <m:sSubPr>
                              <m:ctrlPr>
                                <a:rPr lang="en-US" sz="1100" i="1">
                                  <a:solidFill>
                                    <a:schemeClr val="tx1"/>
                                  </a:solidFill>
                                  <a:latin typeface="Cambria Math" panose="02040503050406030204" pitchFamily="18" charset="0"/>
                                  <a:cs typeface="Times New Roman" panose="02020603050405020304" pitchFamily="18" charset="0"/>
                                </a:rPr>
                              </m:ctrlPr>
                            </m:sSubPr>
                            <m:e>
                              <m:r>
                                <a:rPr lang="en-US" sz="1100" i="1">
                                  <a:solidFill>
                                    <a:schemeClr val="tx1"/>
                                  </a:solidFill>
                                  <a:latin typeface="Cambria Math" panose="020405030504060302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cs typeface="Times New Roman" panose="02020603050405020304" pitchFamily="18" charset="0"/>
                                </a:rPr>
                                <m:t>e</m:t>
                              </m:r>
                            </m:sub>
                          </m:sSub>
                          <m:sSub>
                            <m:sSubPr>
                              <m:ctrlPr>
                                <a:rPr lang="en-US" sz="1100" i="1">
                                  <a:solidFill>
                                    <a:schemeClr val="tx1"/>
                                  </a:solidFill>
                                  <a:latin typeface="Cambria Math" panose="02040503050406030204" pitchFamily="18" charset="0"/>
                                  <a:cs typeface="Times New Roman" panose="02020603050405020304" pitchFamily="18" charset="0"/>
                                </a:rPr>
                              </m:ctrlPr>
                            </m:sSubPr>
                            <m:e>
                              <m:r>
                                <a:rPr lang="en-US" sz="1100" i="1">
                                  <a:solidFill>
                                    <a:schemeClr val="tx1"/>
                                  </a:solidFill>
                                  <a:latin typeface="Cambria Math" panose="02040503050406030204" pitchFamily="18" charset="0"/>
                                  <a:cs typeface="Times New Roman" panose="02020603050405020304" pitchFamily="18" charset="0"/>
                                </a:rPr>
                                <m:t>𝑛</m:t>
                              </m:r>
                            </m:e>
                            <m:sub>
                              <m:r>
                                <m:rPr>
                                  <m:sty m:val="p"/>
                                </m:rPr>
                                <a:rPr lang="en-US" sz="1100" b="0" i="0" smtClean="0">
                                  <a:solidFill>
                                    <a:schemeClr val="tx1"/>
                                  </a:solidFill>
                                  <a:latin typeface="Cambria Math" panose="02040503050406030204" pitchFamily="18" charset="0"/>
                                  <a:cs typeface="Times New Roman" panose="02020603050405020304" pitchFamily="18" charset="0"/>
                                </a:rPr>
                                <m:t>A</m:t>
                              </m:r>
                            </m:sub>
                          </m:sSub>
                          <m:sSubSup>
                            <m:sSubSupPr>
                              <m:ctrlPr>
                                <a:rPr lang="en-US" sz="1100" i="1">
                                  <a:solidFill>
                                    <a:schemeClr val="tx1"/>
                                  </a:solidFill>
                                  <a:latin typeface="Cambria Math" panose="02040503050406030204" pitchFamily="18" charset="0"/>
                                  <a:cs typeface="Times New Roman" panose="02020603050405020304" pitchFamily="18" charset="0"/>
                                </a:rPr>
                              </m:ctrlPr>
                            </m:sSubSupPr>
                            <m:e>
                              <m:r>
                                <a:rPr lang="en-US" sz="1100" i="1">
                                  <a:solidFill>
                                    <a:schemeClr val="tx1"/>
                                  </a:solidFill>
                                  <a:latin typeface="Cambria Math" panose="02040503050406030204" pitchFamily="18" charset="0"/>
                                  <a:cs typeface="Times New Roman" panose="02020603050405020304" pitchFamily="18" charset="0"/>
                                </a:rPr>
                                <m:t>𝐿</m:t>
                              </m:r>
                            </m:e>
                            <m:sub>
                              <m:r>
                                <m:rPr>
                                  <m:sty m:val="p"/>
                                </m:rPr>
                                <a:rPr lang="en-US" sz="1100" b="0" i="0" smtClean="0">
                                  <a:solidFill>
                                    <a:schemeClr val="tx1"/>
                                  </a:solidFill>
                                  <a:latin typeface="Cambria Math" panose="02040503050406030204" pitchFamily="18" charset="0"/>
                                  <a:cs typeface="Times New Roman" panose="02020603050405020304" pitchFamily="18" charset="0"/>
                                </a:rPr>
                                <m:t>A</m:t>
                              </m:r>
                            </m:sub>
                            <m:sup>
                              <m:r>
                                <a:rPr lang="en-US" sz="1100" i="1">
                                  <a:solidFill>
                                    <a:schemeClr val="tx1"/>
                                  </a:solidFill>
                                  <a:latin typeface="Cambria Math" panose="02040503050406030204" pitchFamily="18" charset="0"/>
                                  <a:cs typeface="Times New Roman" panose="02020603050405020304" pitchFamily="18" charset="0"/>
                                </a:rPr>
                                <m:t>𝜂</m:t>
                              </m:r>
                            </m:sup>
                          </m:sSubSup>
                          <m:r>
                            <a:rPr lang="en-US" sz="1100" i="1">
                              <a:solidFill>
                                <a:schemeClr val="tx1"/>
                              </a:solidFill>
                              <a:latin typeface="Cambria Math" panose="02040503050406030204" pitchFamily="18" charset="0"/>
                              <a:cs typeface="Times New Roman" panose="02020603050405020304" pitchFamily="18" charset="0"/>
                            </a:rPr>
                            <m:t>(</m:t>
                          </m:r>
                          <m:sSub>
                            <m:sSubPr>
                              <m:ctrlPr>
                                <a:rPr lang="en-US" sz="1100" i="1">
                                  <a:solidFill>
                                    <a:schemeClr val="tx1"/>
                                  </a:solidFill>
                                  <a:latin typeface="Cambria Math" panose="02040503050406030204" pitchFamily="18" charset="0"/>
                                  <a:cs typeface="Times New Roman" panose="02020603050405020304" pitchFamily="18" charset="0"/>
                                </a:rPr>
                              </m:ctrlPr>
                            </m:sSubPr>
                            <m:e>
                              <m:r>
                                <a:rPr lang="en-US" sz="1100" i="1">
                                  <a:solidFill>
                                    <a:schemeClr val="tx1"/>
                                  </a:solidFill>
                                  <a:latin typeface="Cambria Math" panose="02040503050406030204" pitchFamily="18" charset="0"/>
                                  <a:cs typeface="Times New Roman" panose="02020603050405020304" pitchFamily="18" charset="0"/>
                                </a:rPr>
                                <m:t>𝑇</m:t>
                              </m:r>
                            </m:e>
                            <m:sub>
                              <m:r>
                                <m:rPr>
                                  <m:sty m:val="p"/>
                                </m:rPr>
                                <a:rPr lang="en-US" sz="1100">
                                  <a:solidFill>
                                    <a:schemeClr val="tx1"/>
                                  </a:solidFill>
                                  <a:latin typeface="Cambria Math" panose="02040503050406030204" pitchFamily="18" charset="0"/>
                                  <a:cs typeface="Times New Roman" panose="02020603050405020304" pitchFamily="18" charset="0"/>
                                </a:rPr>
                                <m:t>e</m:t>
                              </m:r>
                            </m:sub>
                          </m:sSub>
                          <m:r>
                            <a:rPr lang="en-US" sz="1100" i="1">
                              <a:solidFill>
                                <a:schemeClr val="tx1"/>
                              </a:solidFill>
                              <a:latin typeface="Cambria Math" panose="02040503050406030204" pitchFamily="18" charset="0"/>
                              <a:cs typeface="Times New Roman" panose="02020603050405020304" pitchFamily="18" charset="0"/>
                            </a:rPr>
                            <m:t>)</m:t>
                          </m:r>
                        </m:e>
                      </m:nary>
                    </m:oMath>
                  </m:oMathPara>
                </a14:m>
                <a:endParaRPr 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7" name="Rectangle: Rounded Corners 36">
                <a:extLst>
                  <a:ext uri="{FF2B5EF4-FFF2-40B4-BE49-F238E27FC236}">
                    <a16:creationId xmlns:a16="http://schemas.microsoft.com/office/drawing/2014/main" id="{326BC58B-3269-7E7E-4883-A8FC253759B3}"/>
                  </a:ext>
                </a:extLst>
              </p:cNvPr>
              <p:cNvSpPr>
                <a:spLocks noRot="1" noChangeAspect="1" noMove="1" noResize="1" noEditPoints="1" noAdjustHandles="1" noChangeArrowheads="1" noChangeShapeType="1" noTextEdit="1"/>
              </p:cNvSpPr>
              <p:nvPr/>
            </p:nvSpPr>
            <p:spPr>
              <a:xfrm>
                <a:off x="1999170" y="1642304"/>
                <a:ext cx="1645920" cy="457200"/>
              </a:xfrm>
              <a:prstGeom prst="roundRect">
                <a:avLst/>
              </a:prstGeom>
              <a:blipFill>
                <a:blip r:embed="rId13"/>
                <a:stretch>
                  <a:fillRect t="-125974" r="-10294" b="-175325"/>
                </a:stretch>
              </a:blipFill>
              <a:ln>
                <a:solidFill>
                  <a:srgbClr val="00B050"/>
                </a:solidFill>
              </a:ln>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04CED203-BA66-706E-E4B0-9578C71942B9}"/>
              </a:ext>
            </a:extLst>
          </p:cNvPr>
          <p:cNvCxnSpPr>
            <a:cxnSpLocks/>
            <a:stCxn id="5" idx="2"/>
            <a:endCxn id="36" idx="0"/>
          </p:cNvCxnSpPr>
          <p:nvPr/>
        </p:nvCxnSpPr>
        <p:spPr>
          <a:xfrm>
            <a:off x="1024892" y="1237768"/>
            <a:ext cx="4897" cy="40453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F734920-11D8-3AA4-041D-C2E243C03FFB}"/>
              </a:ext>
            </a:extLst>
          </p:cNvPr>
          <p:cNvCxnSpPr>
            <a:cxnSpLocks/>
            <a:stCxn id="13" idx="2"/>
            <a:endCxn id="37" idx="0"/>
          </p:cNvCxnSpPr>
          <p:nvPr/>
        </p:nvCxnSpPr>
        <p:spPr>
          <a:xfrm>
            <a:off x="2819795" y="1239945"/>
            <a:ext cx="2335" cy="40235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DDD4D61-B2A6-08F7-16AC-9EA063BC2DA4}"/>
              </a:ext>
            </a:extLst>
          </p:cNvPr>
          <p:cNvCxnSpPr>
            <a:cxnSpLocks/>
            <a:endCxn id="15" idx="0"/>
          </p:cNvCxnSpPr>
          <p:nvPr/>
        </p:nvCxnSpPr>
        <p:spPr>
          <a:xfrm>
            <a:off x="684563" y="2097647"/>
            <a:ext cx="1155336" cy="275519"/>
          </a:xfrm>
          <a:prstGeom prst="straightConnector1">
            <a:avLst/>
          </a:prstGeom>
          <a:ln>
            <a:solidFill>
              <a:srgbClr val="0070C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C37A2B8-4690-44CA-22BA-37260284F116}"/>
              </a:ext>
            </a:extLst>
          </p:cNvPr>
          <p:cNvCxnSpPr>
            <a:cxnSpLocks/>
            <a:endCxn id="15" idx="0"/>
          </p:cNvCxnSpPr>
          <p:nvPr/>
        </p:nvCxnSpPr>
        <p:spPr>
          <a:xfrm flipH="1">
            <a:off x="1839899" y="2108674"/>
            <a:ext cx="644192" cy="264492"/>
          </a:xfrm>
          <a:prstGeom prst="straightConnector1">
            <a:avLst/>
          </a:prstGeom>
          <a:ln>
            <a:solidFill>
              <a:srgbClr val="0070C0"/>
            </a:solidFill>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C12BA3F-901A-749C-EE56-A4886D10F14B}"/>
                  </a:ext>
                </a:extLst>
              </p:cNvPr>
              <p:cNvSpPr txBox="1"/>
              <p:nvPr/>
            </p:nvSpPr>
            <p:spPr>
              <a:xfrm>
                <a:off x="2655000" y="2227450"/>
                <a:ext cx="1116276" cy="557973"/>
              </a:xfrm>
              <a:prstGeom prst="rect">
                <a:avLst/>
              </a:prstGeom>
              <a:noFill/>
            </p:spPr>
            <p:txBody>
              <a:bodyPr wrap="square" rtlCol="0">
                <a:spAutoFit/>
              </a:bodyPr>
              <a:lstStyle/>
              <a:p>
                <a14:m>
                  <m:oMath xmlns:m="http://schemas.openxmlformats.org/officeDocument/2006/math">
                    <m:r>
                      <a:rPr lang="en-US" sz="1050" i="1">
                        <a:solidFill>
                          <a:srgbClr val="0070C0"/>
                        </a:solidFill>
                        <a:latin typeface="Cambria Math" panose="02040503050406030204" pitchFamily="18" charset="0"/>
                      </a:rPr>
                      <m:t>𝜂</m:t>
                    </m:r>
                    <m:r>
                      <a:rPr lang="en-US" sz="1050" i="1">
                        <a:solidFill>
                          <a:srgbClr val="0070C0"/>
                        </a:solidFill>
                        <a:latin typeface="Cambria Math" panose="02040503050406030204" pitchFamily="18" charset="0"/>
                      </a:rPr>
                      <m:t>=</m:t>
                    </m:r>
                    <m:r>
                      <a:rPr lang="en-US" sz="1050" i="1">
                        <a:solidFill>
                          <a:srgbClr val="0070C0"/>
                        </a:solidFill>
                        <a:latin typeface="Cambria Math" panose="02040503050406030204" pitchFamily="18" charset="0"/>
                      </a:rPr>
                      <m:t>𝜂</m:t>
                    </m:r>
                    <m:r>
                      <a:rPr lang="en-US" sz="1050" i="1">
                        <a:solidFill>
                          <a:srgbClr val="0070C0"/>
                        </a:solidFill>
                        <a:latin typeface="Cambria Math" panose="02040503050406030204" pitchFamily="18" charset="0"/>
                      </a:rPr>
                      <m:t>(</m:t>
                    </m:r>
                    <m:r>
                      <a:rPr lang="en-US" sz="1050" i="1">
                        <a:solidFill>
                          <a:srgbClr val="0070C0"/>
                        </a:solidFill>
                        <a:latin typeface="Cambria Math" panose="02040503050406030204" pitchFamily="18" charset="0"/>
                      </a:rPr>
                      <m:t>h</m:t>
                    </m:r>
                    <m:r>
                      <a:rPr lang="en-US" sz="1050" i="1">
                        <a:solidFill>
                          <a:srgbClr val="0070C0"/>
                        </a:solidFill>
                        <a:latin typeface="Cambria Math" panose="02040503050406030204" pitchFamily="18" charset="0"/>
                      </a:rPr>
                      <m:t>𝜈</m:t>
                    </m:r>
                    <m:r>
                      <a:rPr lang="en-US" sz="1050" i="1">
                        <a:solidFill>
                          <a:srgbClr val="0070C0"/>
                        </a:solidFill>
                        <a:latin typeface="Cambria Math" panose="02040503050406030204" pitchFamily="18" charset="0"/>
                      </a:rPr>
                      <m:t>)</m:t>
                    </m:r>
                  </m:oMath>
                </a14:m>
                <a:r>
                  <a:rPr lang="en-US" sz="1000" dirty="0">
                    <a:solidFill>
                      <a:srgbClr val="0070C0"/>
                    </a:solidFill>
                    <a:latin typeface="Times New Roman" panose="02020603050405020304" pitchFamily="18" charset="0"/>
                    <a:cs typeface="Times New Roman" panose="02020603050405020304" pitchFamily="18" charset="0"/>
                  </a:rPr>
                  <a:t>: </a:t>
                </a:r>
              </a:p>
              <a:p>
                <a:r>
                  <a:rPr lang="en-US" sz="1000" dirty="0">
                    <a:solidFill>
                      <a:srgbClr val="0070C0"/>
                    </a:solidFill>
                    <a:latin typeface="Times New Roman" panose="02020603050405020304" pitchFamily="18" charset="0"/>
                    <a:cs typeface="Times New Roman" panose="02020603050405020304" pitchFamily="18" charset="0"/>
                  </a:rPr>
                  <a:t>spectral response of the detector</a:t>
                </a:r>
                <a:endParaRPr lang="en-US" sz="105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CC12BA3F-901A-749C-EE56-A4886D10F14B}"/>
                  </a:ext>
                </a:extLst>
              </p:cNvPr>
              <p:cNvSpPr txBox="1">
                <a:spLocks noRot="1" noChangeAspect="1" noMove="1" noResize="1" noEditPoints="1" noAdjustHandles="1" noChangeArrowheads="1" noChangeShapeType="1" noTextEdit="1"/>
              </p:cNvSpPr>
              <p:nvPr/>
            </p:nvSpPr>
            <p:spPr>
              <a:xfrm>
                <a:off x="2655000" y="2227450"/>
                <a:ext cx="1116276" cy="557973"/>
              </a:xfrm>
              <a:prstGeom prst="rect">
                <a:avLst/>
              </a:prstGeom>
              <a:blipFill>
                <a:blip r:embed="rId14"/>
                <a:stretch>
                  <a:fillRect b="-543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DC94F4F-71A3-D342-D429-8704F9CD0ED3}"/>
              </a:ext>
            </a:extLst>
          </p:cNvPr>
          <p:cNvSpPr txBox="1"/>
          <p:nvPr/>
        </p:nvSpPr>
        <p:spPr>
          <a:xfrm>
            <a:off x="1392994" y="1120185"/>
            <a:ext cx="1074799" cy="553998"/>
          </a:xfrm>
          <a:prstGeom prst="rect">
            <a:avLst/>
          </a:prstGeom>
          <a:noFill/>
        </p:spPr>
        <p:txBody>
          <a:bodyPr wrap="square" rtlCol="0">
            <a:spAutoFit/>
          </a:bodyPr>
          <a:lstStyle/>
          <a:p>
            <a:r>
              <a:rPr lang="en-US" sz="1000" dirty="0">
                <a:solidFill>
                  <a:schemeClr val="accent1"/>
                </a:solidFill>
                <a:latin typeface="Times New Roman" panose="02020603050405020304" pitchFamily="18" charset="0"/>
                <a:cs typeface="Times New Roman" panose="02020603050405020304" pitchFamily="18" charset="0"/>
              </a:rPr>
              <a:t>For each species, consider all ionization stages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46BC3D5-2CA9-6B0B-DFDA-08C8362C9D4B}"/>
                  </a:ext>
                </a:extLst>
              </p:cNvPr>
              <p:cNvSpPr txBox="1"/>
              <p:nvPr/>
            </p:nvSpPr>
            <p:spPr>
              <a:xfrm>
                <a:off x="1364442" y="3562442"/>
                <a:ext cx="1131901" cy="44332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1000" i="1">
                              <a:latin typeface="Cambria Math" panose="02040503050406030204" pitchFamily="18" charset="0"/>
                            </a:rPr>
                          </m:ctrlPr>
                        </m:sSubSupPr>
                        <m:e>
                          <m:r>
                            <a:rPr lang="en-US" sz="1000" i="1">
                              <a:latin typeface="Cambria Math" panose="02040503050406030204" pitchFamily="18" charset="0"/>
                            </a:rPr>
                            <m:t>𝑑</m:t>
                          </m:r>
                        </m:e>
                        <m:sub>
                          <m:r>
                            <a:rPr lang="en-US" sz="1000" i="1">
                              <a:latin typeface="Cambria Math" panose="02040503050406030204" pitchFamily="18" charset="0"/>
                            </a:rPr>
                            <m:t>𝑗</m:t>
                          </m:r>
                        </m:sub>
                        <m:sup>
                          <m:r>
                            <a:rPr lang="en-US" sz="1000" i="1">
                              <a:latin typeface="Cambria Math" panose="02040503050406030204" pitchFamily="18" charset="0"/>
                            </a:rPr>
                            <m:t>𝜂</m:t>
                          </m:r>
                        </m:sup>
                      </m:sSubSup>
                      <m:r>
                        <a:rPr lang="en-US" sz="1000" i="1">
                          <a:latin typeface="Cambria Math" panose="02040503050406030204" pitchFamily="18" charset="0"/>
                        </a:rPr>
                        <m:t>=</m:t>
                      </m:r>
                      <m:nary>
                        <m:naryPr>
                          <m:supHide m:val="on"/>
                          <m:ctrlPr>
                            <a:rPr lang="en-US" sz="1000" i="1">
                              <a:latin typeface="Cambria Math" panose="02040503050406030204" pitchFamily="18" charset="0"/>
                            </a:rPr>
                          </m:ctrlPr>
                        </m:naryPr>
                        <m:sub>
                          <m:sSub>
                            <m:sSubPr>
                              <m:ctrlPr>
                                <a:rPr lang="en-US" sz="1000" i="1">
                                  <a:latin typeface="Cambria Math" panose="02040503050406030204" pitchFamily="18" charset="0"/>
                                </a:rPr>
                              </m:ctrlPr>
                            </m:sSubPr>
                            <m:e>
                              <m:r>
                                <a:rPr lang="en-US" sz="1000" i="1">
                                  <a:latin typeface="Cambria Math" panose="02040503050406030204" pitchFamily="18" charset="0"/>
                                </a:rPr>
                                <m:t>𝑙</m:t>
                              </m:r>
                            </m:e>
                            <m:sub>
                              <m:r>
                                <a:rPr lang="en-US" sz="1000" i="1">
                                  <a:latin typeface="Cambria Math" panose="02040503050406030204" pitchFamily="18" charset="0"/>
                                </a:rPr>
                                <m:t>𝑗</m:t>
                              </m:r>
                            </m:sub>
                          </m:sSub>
                        </m:sub>
                        <m:sup/>
                        <m:e>
                          <m:sSup>
                            <m:sSupPr>
                              <m:ctrlPr>
                                <a:rPr lang="en-US" sz="1000" i="1">
                                  <a:latin typeface="Cambria Math" panose="02040503050406030204" pitchFamily="18" charset="0"/>
                                </a:rPr>
                              </m:ctrlPr>
                            </m:sSupPr>
                            <m:e>
                              <m:r>
                                <a:rPr lang="en-US" sz="1000" i="1">
                                  <a:latin typeface="Cambria Math" panose="02040503050406030204" pitchFamily="18" charset="0"/>
                                </a:rPr>
                                <m:t>𝜀</m:t>
                              </m:r>
                            </m:e>
                            <m:sup>
                              <m:r>
                                <a:rPr lang="en-US" sz="1000" i="1">
                                  <a:latin typeface="Cambria Math" panose="02040503050406030204" pitchFamily="18" charset="0"/>
                                </a:rPr>
                                <m:t>𝜂</m:t>
                              </m:r>
                            </m:sup>
                          </m:sSup>
                          <m:d>
                            <m:dPr>
                              <m:ctrlPr>
                                <a:rPr lang="en-US" sz="1000" i="1">
                                  <a:latin typeface="Cambria Math" panose="02040503050406030204" pitchFamily="18" charset="0"/>
                                </a:rPr>
                              </m:ctrlPr>
                            </m:dPr>
                            <m:e>
                              <m:acc>
                                <m:accPr>
                                  <m:chr m:val="⃗"/>
                                  <m:ctrlPr>
                                    <a:rPr lang="en-US" sz="1000" i="1">
                                      <a:latin typeface="Cambria Math" panose="02040503050406030204" pitchFamily="18" charset="0"/>
                                    </a:rPr>
                                  </m:ctrlPr>
                                </m:accPr>
                                <m:e>
                                  <m:r>
                                    <a:rPr lang="en-US" sz="1000" i="1">
                                      <a:latin typeface="Cambria Math" panose="02040503050406030204" pitchFamily="18" charset="0"/>
                                    </a:rPr>
                                    <m:t>𝑟</m:t>
                                  </m:r>
                                </m:e>
                              </m:acc>
                            </m:e>
                          </m:d>
                          <m:r>
                            <a:rPr lang="en-US" sz="1000" i="1">
                              <a:latin typeface="Cambria Math" panose="02040503050406030204" pitchFamily="18" charset="0"/>
                            </a:rPr>
                            <m:t> </m:t>
                          </m:r>
                          <m:r>
                            <m:rPr>
                              <m:sty m:val="p"/>
                            </m:rPr>
                            <a:rPr lang="en-US" sz="1000">
                              <a:latin typeface="Cambria Math" panose="02040503050406030204" pitchFamily="18" charset="0"/>
                            </a:rPr>
                            <m:t>d</m:t>
                          </m:r>
                          <m:r>
                            <a:rPr lang="en-US" sz="1000" i="1">
                              <a:latin typeface="Cambria Math" panose="02040503050406030204" pitchFamily="18" charset="0"/>
                            </a:rPr>
                            <m:t>𝑙</m:t>
                          </m:r>
                        </m:e>
                      </m:nary>
                    </m:oMath>
                  </m:oMathPara>
                </a14:m>
                <a:endParaRPr lang="en-US" sz="1000" dirty="0"/>
              </a:p>
            </p:txBody>
          </p:sp>
        </mc:Choice>
        <mc:Fallback>
          <p:sp>
            <p:nvSpPr>
              <p:cNvPr id="8" name="TextBox 7">
                <a:extLst>
                  <a:ext uri="{FF2B5EF4-FFF2-40B4-BE49-F238E27FC236}">
                    <a16:creationId xmlns:a16="http://schemas.microsoft.com/office/drawing/2014/main" id="{D46BC3D5-2CA9-6B0B-DFDA-08C8362C9D4B}"/>
                  </a:ext>
                </a:extLst>
              </p:cNvPr>
              <p:cNvSpPr txBox="1">
                <a:spLocks noRot="1" noChangeAspect="1" noMove="1" noResize="1" noEditPoints="1" noAdjustHandles="1" noChangeArrowheads="1" noChangeShapeType="1" noTextEdit="1"/>
              </p:cNvSpPr>
              <p:nvPr/>
            </p:nvSpPr>
            <p:spPr>
              <a:xfrm>
                <a:off x="1364442" y="3562442"/>
                <a:ext cx="1131901" cy="443326"/>
              </a:xfrm>
              <a:prstGeom prst="rect">
                <a:avLst/>
              </a:prstGeom>
              <a:blipFill>
                <a:blip r:embed="rId15"/>
                <a:stretch>
                  <a:fillRect l="-11828" t="-145205" r="-17742" b="-197260"/>
                </a:stretch>
              </a:blipFill>
            </p:spPr>
            <p:txBody>
              <a:bodyPr/>
              <a:lstStyle/>
              <a:p>
                <a:r>
                  <a:rPr lang="en-US">
                    <a:noFill/>
                  </a:rPr>
                  <a:t> </a:t>
                </a:r>
              </a:p>
            </p:txBody>
          </p:sp>
        </mc:Fallback>
      </mc:AlternateContent>
    </p:spTree>
    <p:extLst>
      <p:ext uri="{BB962C8B-B14F-4D97-AF65-F5344CB8AC3E}">
        <p14:creationId xmlns:p14="http://schemas.microsoft.com/office/powerpoint/2010/main" val="194079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altLang="zh-CN" sz="2800" kern="0" spc="15" dirty="0">
                <a:solidFill>
                  <a:sysClr val="window" lastClr="FFFFFF"/>
                </a:solidFill>
              </a:rPr>
              <a:t>Bayesian SXR t</a:t>
            </a:r>
            <a:r>
              <a:rPr kumimoji="0" lang="en-US" sz="2800" b="0" i="0" u="none" strike="noStrike" kern="0" cap="none" spc="15" normalizeH="0" baseline="0" noProof="0" dirty="0" err="1">
                <a:ln>
                  <a:noFill/>
                </a:ln>
                <a:solidFill>
                  <a:sysClr val="window" lastClr="FFFFFF"/>
                </a:solidFill>
                <a:effectLst/>
                <a:uLnTx/>
                <a:uFillTx/>
                <a:latin typeface="Palatino Linotype"/>
                <a:ea typeface="+mj-ea"/>
              </a:rPr>
              <a:t>omography</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C47848-742A-1F91-4C86-ADF9218ECAF6}"/>
                  </a:ext>
                </a:extLst>
              </p:cNvPr>
              <p:cNvSpPr txBox="1"/>
              <p:nvPr/>
            </p:nvSpPr>
            <p:spPr>
              <a:xfrm>
                <a:off x="3834130" y="797340"/>
                <a:ext cx="5309870" cy="55524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Palatino Linotype" panose="02040502050505030304" pitchFamily="18" charset="0"/>
                  </a:rPr>
                  <a:t>Discretization: </a:t>
                </a:r>
                <a14:m>
                  <m:oMath xmlns:m="http://schemas.openxmlformats.org/officeDocument/2006/math">
                    <m:r>
                      <a:rPr lang="en-US" b="0" i="1" smtClean="0">
                        <a:latin typeface="Cambria Math" panose="02040503050406030204" pitchFamily="18" charset="0"/>
                      </a:rPr>
                      <m:t>60×60</m:t>
                    </m:r>
                  </m:oMath>
                </a14:m>
                <a:r>
                  <a:rPr lang="en-US" dirty="0">
                    <a:latin typeface="Palatino Linotype" panose="02040502050505030304" pitchFamily="18" charset="0"/>
                  </a:rPr>
                  <a:t> grid </a:t>
                </a:r>
              </a:p>
              <a:p>
                <a:pPr marL="285750" indent="-285750">
                  <a:lnSpc>
                    <a:spcPct val="150000"/>
                  </a:lnSpc>
                  <a:buFont typeface="Arial" panose="020B0604020202020204" pitchFamily="34" charset="0"/>
                  <a:buChar char="•"/>
                </a:pPr>
                <a:r>
                  <a:rPr lang="en-US" dirty="0">
                    <a:latin typeface="Palatino Linotype" panose="02040502050505030304" pitchFamily="18" charset="0"/>
                  </a:rPr>
                  <a:t>Only consider the </a:t>
                </a:r>
                <a14:m>
                  <m:oMath xmlns:m="http://schemas.openxmlformats.org/officeDocument/2006/math">
                    <m:r>
                      <a:rPr lang="en-US" i="1" dirty="0" smtClean="0">
                        <a:latin typeface="Cambria Math" panose="02040503050406030204" pitchFamily="18" charset="0"/>
                      </a:rPr>
                      <m:t>𝑛</m:t>
                    </m:r>
                  </m:oMath>
                </a14:m>
                <a:r>
                  <a:rPr lang="en-US" dirty="0">
                    <a:latin typeface="Palatino Linotype" panose="02040502050505030304" pitchFamily="18" charset="0"/>
                  </a:rPr>
                  <a:t> pixels inside the LCFS:</a:t>
                </a:r>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𝜀</m:t>
                              </m:r>
                            </m:e>
                            <m:sub>
                              <m:r>
                                <m:rPr>
                                  <m:sty m:val="p"/>
                                </m:rPr>
                                <a:rPr lang="en-US" b="0" i="0" smtClean="0">
                                  <a:latin typeface="Cambria Math" panose="02040503050406030204" pitchFamily="18" charset="0"/>
                                </a:rPr>
                                <m:t>sxr</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𝜀</m:t>
                              </m:r>
                            </m:e>
                            <m:sub>
                              <m:r>
                                <m:rPr>
                                  <m:sty m:val="p"/>
                                </m:rPr>
                                <a:rPr lang="en-US" b="0" i="0" smtClean="0">
                                  <a:latin typeface="Cambria Math" panose="02040503050406030204" pitchFamily="18" charset="0"/>
                                </a:rPr>
                                <m:t>sxr</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𝜀</m:t>
                              </m:r>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𝑛</m:t>
                              </m:r>
                            </m:sub>
                          </m:sSub>
                          <m:r>
                            <a:rPr lang="en-US" i="1">
                              <a:latin typeface="Cambria Math" panose="02040503050406030204" pitchFamily="18" charset="0"/>
                            </a:rPr>
                            <m:t>)</m:t>
                          </m:r>
                        </m:e>
                      </m:d>
                    </m:oMath>
                  </m:oMathPara>
                </a14:m>
                <a:endParaRPr lang="en-US" dirty="0">
                  <a:latin typeface="Palatino Linotype" panose="02040502050505030304" pitchFamily="18" charset="0"/>
                </a:endParaRPr>
              </a:p>
              <a:p>
                <a:pPr marL="285750" indent="-285750">
                  <a:lnSpc>
                    <a:spcPct val="150000"/>
                  </a:lnSpc>
                  <a:buFont typeface="Arial" panose="020B0604020202020204" pitchFamily="34" charset="0"/>
                  <a:buChar char="•"/>
                </a:pPr>
                <a:r>
                  <a:rPr lang="en-US" dirty="0">
                    <a:latin typeface="Palatino Linotype" panose="02040502050505030304" pitchFamily="18" charset="0"/>
                  </a:rPr>
                  <a:t>Forward model:</a:t>
                </a:r>
              </a:p>
              <a:p>
                <a:pPr>
                  <a:lnSpc>
                    <a:spcPct val="150000"/>
                  </a:lnSpc>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dirty="0" smtClean="0">
                              <a:latin typeface="Cambria Math" panose="02040503050406030204" pitchFamily="18" charset="0"/>
                            </a:rPr>
                            <m:t>sxr</m:t>
                          </m:r>
                        </m:sub>
                      </m:sSub>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𝜀</m:t>
                                  </m:r>
                                </m:e>
                              </m:acc>
                            </m:e>
                            <m:sub>
                              <m:r>
                                <m:rPr>
                                  <m:sty m:val="p"/>
                                </m:rPr>
                                <a:rPr lang="en-US" b="0" i="0" smtClean="0">
                                  <a:latin typeface="Cambria Math" panose="02040503050406030204" pitchFamily="18" charset="0"/>
                                </a:rPr>
                                <m:t>sxr</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𝜀</m:t>
                              </m:r>
                            </m:e>
                          </m:acc>
                        </m:e>
                        <m:sub>
                          <m:r>
                            <m:rPr>
                              <m:sty m:val="p"/>
                            </m:rPr>
                            <a:rPr lang="en-US" b="0" i="0" smtClean="0">
                              <a:latin typeface="Cambria Math" panose="02040503050406030204" pitchFamily="18" charset="0"/>
                            </a:rPr>
                            <m:t>sxr</m:t>
                          </m:r>
                        </m:sub>
                      </m:sSub>
                    </m:oMath>
                  </m:oMathPara>
                </a14:m>
                <a:endParaRPr lang="en-US" dirty="0">
                  <a:latin typeface="Palatino Linotype" panose="02040502050505030304" pitchFamily="18" charset="0"/>
                </a:endParaRPr>
              </a:p>
              <a:p>
                <a:pPr>
                  <a:lnSpc>
                    <a:spcPct val="150000"/>
                  </a:lnSpc>
                </a:pPr>
                <a:endParaRPr lang="en-US" dirty="0">
                  <a:latin typeface="Palatino Linotype" panose="02040502050505030304" pitchFamily="18" charset="0"/>
                </a:endParaRPr>
              </a:p>
              <a:p>
                <a:pPr>
                  <a:lnSpc>
                    <a:spcPct val="150000"/>
                  </a:lnSpc>
                </a:pPr>
                <a:endParaRPr lang="en-US" dirty="0">
                  <a:latin typeface="Palatino Linotype" panose="02040502050505030304" pitchFamily="18" charset="0"/>
                </a:endParaRPr>
              </a:p>
              <a:p>
                <a:pPr>
                  <a:lnSpc>
                    <a:spcPct val="150000"/>
                  </a:lnSpc>
                </a:pPr>
                <a:endParaRPr lang="en-US" dirty="0">
                  <a:latin typeface="Palatino Linotype" panose="02040502050505030304" pitchFamily="18" charset="0"/>
                </a:endParaRPr>
              </a:p>
              <a:p>
                <a:pPr marL="285750" indent="-285750">
                  <a:lnSpc>
                    <a:spcPct val="150000"/>
                  </a:lnSpc>
                  <a:buFont typeface="Arial" panose="020B0604020202020204" pitchFamily="34" charset="0"/>
                  <a:buChar char="•"/>
                </a:pPr>
                <a:r>
                  <a:rPr lang="en-US" dirty="0">
                    <a:latin typeface="Palatino Linotype" panose="02040502050505030304" pitchFamily="18" charset="0"/>
                  </a:rPr>
                  <a:t>Tomographic reconstruction (</a:t>
                </a:r>
                <a:r>
                  <a:rPr lang="en-US" b="1" dirty="0">
                    <a:latin typeface="Palatino Linotype" panose="02040502050505030304" pitchFamily="18" charset="0"/>
                  </a:rPr>
                  <a:t>ill-posed</a:t>
                </a:r>
                <a:r>
                  <a:rPr lang="en-US" dirty="0">
                    <a:latin typeface="Palatino Linotype" panose="02040502050505030304" pitchFamily="18" charset="0"/>
                  </a:rPr>
                  <a:t>):</a:t>
                </a:r>
              </a:p>
              <a:p>
                <a:pPr>
                  <a:lnSpc>
                    <a:spcPct val="150000"/>
                  </a:lnSpc>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dirty="0" smtClean="0">
                              <a:latin typeface="Cambria Math" panose="02040503050406030204" pitchFamily="18" charset="0"/>
                            </a:rPr>
                            <m:t>sxr</m:t>
                          </m:r>
                        </m:sub>
                      </m:sSub>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𝑓</m:t>
                          </m:r>
                        </m:e>
                        <m:sup>
                          <m:r>
                            <a:rPr lang="en-US" b="0" i="1" dirty="0" smtClean="0">
                              <a:latin typeface="Cambria Math" panose="02040503050406030204" pitchFamily="18" charset="0"/>
                            </a:rPr>
                            <m:t>−1</m:t>
                          </m:r>
                        </m:sup>
                      </m:sSup>
                      <m:d>
                        <m:dPr>
                          <m:ctrlPr>
                            <a:rPr lang="en-US" b="0" i="1" dirty="0"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sxr</m:t>
                              </m:r>
                            </m:sub>
                          </m:sSub>
                        </m:e>
                      </m:d>
                    </m:oMath>
                  </m:oMathPara>
                </a14:m>
                <a:endParaRPr lang="en-US" dirty="0">
                  <a:latin typeface="Palatino Linotype" panose="02040502050505030304" pitchFamily="18" charset="0"/>
                </a:endParaRPr>
              </a:p>
              <a:p>
                <a:pPr marL="285750" indent="-285750">
                  <a:lnSpc>
                    <a:spcPct val="150000"/>
                  </a:lnSpc>
                  <a:buFont typeface="Arial" panose="020B0604020202020204" pitchFamily="34" charset="0"/>
                  <a:buChar char="•"/>
                </a:pPr>
                <a:r>
                  <a:rPr lang="en-US" dirty="0">
                    <a:latin typeface="Palatino Linotype" panose="02040502050505030304" pitchFamily="18" charset="0"/>
                  </a:rPr>
                  <a:t>Bayesian formulation:</a:t>
                </a: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sxr</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e>
                      </m:d>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r>
                        <a:rPr lang="en-US" b="0" i="1" smtClean="0">
                          <a:latin typeface="Cambria Math" panose="02040503050406030204" pitchFamily="18" charset="0"/>
                        </a:rPr>
                        <m:t>)</m:t>
                      </m:r>
                    </m:oMath>
                  </m:oMathPara>
                </a14:m>
                <a:endParaRPr lang="en-US" dirty="0">
                  <a:latin typeface="Palatino Linotype" panose="02040502050505030304" pitchFamily="18" charset="0"/>
                </a:endParaRPr>
              </a:p>
            </p:txBody>
          </p:sp>
        </mc:Choice>
        <mc:Fallback xmlns="">
          <p:sp>
            <p:nvSpPr>
              <p:cNvPr id="6" name="TextBox 5">
                <a:extLst>
                  <a:ext uri="{FF2B5EF4-FFF2-40B4-BE49-F238E27FC236}">
                    <a16:creationId xmlns:a16="http://schemas.microsoft.com/office/drawing/2014/main" id="{F1C47848-742A-1F91-4C86-ADF9218ECAF6}"/>
                  </a:ext>
                </a:extLst>
              </p:cNvPr>
              <p:cNvSpPr txBox="1">
                <a:spLocks noRot="1" noChangeAspect="1" noMove="1" noResize="1" noEditPoints="1" noAdjustHandles="1" noChangeArrowheads="1" noChangeShapeType="1" noTextEdit="1"/>
              </p:cNvSpPr>
              <p:nvPr/>
            </p:nvSpPr>
            <p:spPr>
              <a:xfrm>
                <a:off x="3834130" y="797340"/>
                <a:ext cx="5309870" cy="5552482"/>
              </a:xfrm>
              <a:prstGeom prst="rect">
                <a:avLst/>
              </a:prstGeom>
              <a:blipFill>
                <a:blip r:embed="rId3"/>
                <a:stretch>
                  <a:fillRect l="-80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1F79E09-4086-DE9B-26C1-2F0A25FBE302}"/>
              </a:ext>
            </a:extLst>
          </p:cNvPr>
          <p:cNvSpPr>
            <a:spLocks noGrp="1"/>
          </p:cNvSpPr>
          <p:nvPr>
            <p:ph type="sldNum" sz="quarter" idx="12"/>
          </p:nvPr>
        </p:nvSpPr>
        <p:spPr/>
        <p:txBody>
          <a:bodyPr/>
          <a:lstStyle/>
          <a:p>
            <a:fld id="{C0F9B2C0-5364-4760-BB85-7A52E9531CDE}" type="slidenum">
              <a:rPr lang="en-US" smtClean="0"/>
              <a:t>3</a:t>
            </a:fld>
            <a:endParaRPr lang="en-US" dirty="0"/>
          </a:p>
        </p:txBody>
      </p:sp>
      <p:pic>
        <p:nvPicPr>
          <p:cNvPr id="11" name="Picture 10" descr="A graph of a graph of a geometry&#10;&#10;Description automatically generated with medium confidence">
            <a:extLst>
              <a:ext uri="{FF2B5EF4-FFF2-40B4-BE49-F238E27FC236}">
                <a16:creationId xmlns:a16="http://schemas.microsoft.com/office/drawing/2014/main" id="{6D99A3C8-F328-8370-BB74-F51A30553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9537"/>
            <a:ext cx="3896360" cy="3896360"/>
          </a:xfrm>
          <a:prstGeom prst="rect">
            <a:avLst/>
          </a:prstGeom>
        </p:spPr>
      </p:pic>
      <p:cxnSp>
        <p:nvCxnSpPr>
          <p:cNvPr id="16" name="Straight Arrow Connector 15">
            <a:extLst>
              <a:ext uri="{FF2B5EF4-FFF2-40B4-BE49-F238E27FC236}">
                <a16:creationId xmlns:a16="http://schemas.microsoft.com/office/drawing/2014/main" id="{90E3D977-C960-29B0-FDBB-3703FCB8F06F}"/>
              </a:ext>
            </a:extLst>
          </p:cNvPr>
          <p:cNvCxnSpPr>
            <a:cxnSpLocks/>
          </p:cNvCxnSpPr>
          <p:nvPr/>
        </p:nvCxnSpPr>
        <p:spPr>
          <a:xfrm>
            <a:off x="7167880" y="2989760"/>
            <a:ext cx="0" cy="731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79D3E68-D079-9990-AF2F-90AFA9980A4F}"/>
              </a:ext>
            </a:extLst>
          </p:cNvPr>
          <p:cNvCxnSpPr>
            <a:cxnSpLocks/>
          </p:cNvCxnSpPr>
          <p:nvPr/>
        </p:nvCxnSpPr>
        <p:spPr>
          <a:xfrm>
            <a:off x="5389880" y="2989760"/>
            <a:ext cx="0" cy="731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A18E858A-0F44-F908-5560-F4B4058C02A2}"/>
              </a:ext>
            </a:extLst>
          </p:cNvPr>
          <p:cNvSpPr txBox="1"/>
          <p:nvPr/>
        </p:nvSpPr>
        <p:spPr>
          <a:xfrm>
            <a:off x="4770119" y="3738648"/>
            <a:ext cx="1417319" cy="523220"/>
          </a:xfrm>
          <a:prstGeom prst="rect">
            <a:avLst/>
          </a:prstGeom>
          <a:noFill/>
        </p:spPr>
        <p:txBody>
          <a:bodyPr wrap="square" rtlCol="0">
            <a:spAutoFit/>
          </a:bodyPr>
          <a:lstStyle/>
          <a:p>
            <a:r>
              <a:rPr lang="en-US" sz="1400" dirty="0">
                <a:latin typeface="Palatino Linotype" panose="02040502050505030304" pitchFamily="18" charset="0"/>
              </a:rPr>
              <a:t>Line-integrated emissivity</a:t>
            </a:r>
          </a:p>
        </p:txBody>
      </p:sp>
      <p:sp>
        <p:nvSpPr>
          <p:cNvPr id="21" name="TextBox 20">
            <a:extLst>
              <a:ext uri="{FF2B5EF4-FFF2-40B4-BE49-F238E27FC236}">
                <a16:creationId xmlns:a16="http://schemas.microsoft.com/office/drawing/2014/main" id="{6A63D34D-6D98-394E-6D6D-F0133691D5BD}"/>
              </a:ext>
            </a:extLst>
          </p:cNvPr>
          <p:cNvSpPr txBox="1"/>
          <p:nvPr/>
        </p:nvSpPr>
        <p:spPr>
          <a:xfrm>
            <a:off x="6489065" y="3738648"/>
            <a:ext cx="1583098" cy="307777"/>
          </a:xfrm>
          <a:prstGeom prst="rect">
            <a:avLst/>
          </a:prstGeom>
          <a:noFill/>
        </p:spPr>
        <p:txBody>
          <a:bodyPr wrap="square" rtlCol="0">
            <a:spAutoFit/>
          </a:bodyPr>
          <a:lstStyle/>
          <a:p>
            <a:r>
              <a:rPr lang="en-US" sz="1400" dirty="0">
                <a:latin typeface="Palatino Linotype" panose="02040502050505030304" pitchFamily="18" charset="0"/>
              </a:rPr>
              <a:t>Response matrix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DF62AD-881B-C8FE-D50C-AF7A46274E6A}"/>
                  </a:ext>
                </a:extLst>
              </p:cNvPr>
              <p:cNvSpPr txBox="1"/>
              <p:nvPr/>
            </p:nvSpPr>
            <p:spPr>
              <a:xfrm>
                <a:off x="647551" y="4874968"/>
                <a:ext cx="3709296" cy="369332"/>
              </a:xfrm>
              <a:prstGeom prst="rect">
                <a:avLst/>
              </a:prstGeom>
              <a:noFill/>
            </p:spPr>
            <p:txBody>
              <a:bodyPr wrap="square" rtlCol="0">
                <a:spAutoFit/>
              </a:bodyPr>
              <a:lstStyle/>
              <a:p>
                <a:r>
                  <a:rPr lang="en-US" dirty="0">
                    <a:latin typeface="Palatino Linotype" panose="02040502050505030304" pitchFamily="18" charset="0"/>
                  </a:rPr>
                  <a:t>(number of pixels: </a:t>
                </a:r>
                <a14:m>
                  <m:oMath xmlns:m="http://schemas.openxmlformats.org/officeDocument/2006/math">
                    <m:r>
                      <m:rPr>
                        <m:sty m:val="p"/>
                      </m:rPr>
                      <a:rPr lang="en-US" b="0" i="0" smtClean="0">
                        <a:latin typeface="Cambria Math" panose="02040503050406030204" pitchFamily="18" charset="0"/>
                      </a:rPr>
                      <m:t>n</m:t>
                    </m:r>
                    <m:r>
                      <a:rPr lang="en-US" b="0" i="1" smtClean="0">
                        <a:latin typeface="Cambria Math" panose="02040503050406030204" pitchFamily="18" charset="0"/>
                      </a:rPr>
                      <m:t>&gt;1000</m:t>
                    </m:r>
                  </m:oMath>
                </a14:m>
                <a:r>
                  <a:rPr lang="en-US" dirty="0">
                    <a:latin typeface="Palatino Linotype" panose="02040502050505030304" pitchFamily="18" charset="0"/>
                  </a:rPr>
                  <a:t>)</a:t>
                </a:r>
                <a:endParaRPr lang="en-US" dirty="0"/>
              </a:p>
            </p:txBody>
          </p:sp>
        </mc:Choice>
        <mc:Fallback xmlns="">
          <p:sp>
            <p:nvSpPr>
              <p:cNvPr id="5" name="TextBox 4">
                <a:extLst>
                  <a:ext uri="{FF2B5EF4-FFF2-40B4-BE49-F238E27FC236}">
                    <a16:creationId xmlns:a16="http://schemas.microsoft.com/office/drawing/2014/main" id="{6EDF62AD-881B-C8FE-D50C-AF7A46274E6A}"/>
                  </a:ext>
                </a:extLst>
              </p:cNvPr>
              <p:cNvSpPr txBox="1">
                <a:spLocks noRot="1" noChangeAspect="1" noMove="1" noResize="1" noEditPoints="1" noAdjustHandles="1" noChangeArrowheads="1" noChangeShapeType="1" noTextEdit="1"/>
              </p:cNvSpPr>
              <p:nvPr/>
            </p:nvSpPr>
            <p:spPr>
              <a:xfrm>
                <a:off x="647551" y="4874968"/>
                <a:ext cx="3709296" cy="369332"/>
              </a:xfrm>
              <a:prstGeom prst="rect">
                <a:avLst/>
              </a:prstGeom>
              <a:blipFill>
                <a:blip r:embed="rId5"/>
                <a:stretch>
                  <a:fillRect l="-1314" t="-10000" b="-2666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9FB27BB-1102-2264-2304-1ABF2FA999CA}"/>
              </a:ext>
            </a:extLst>
          </p:cNvPr>
          <p:cNvSpPr txBox="1"/>
          <p:nvPr/>
        </p:nvSpPr>
        <p:spPr>
          <a:xfrm>
            <a:off x="4770119" y="6268164"/>
            <a:ext cx="1112519" cy="369332"/>
          </a:xfrm>
          <a:prstGeom prst="rect">
            <a:avLst/>
          </a:prstGeom>
          <a:noFill/>
        </p:spPr>
        <p:txBody>
          <a:bodyPr wrap="square" rtlCol="0">
            <a:spAutoFit/>
          </a:bodyPr>
          <a:lstStyle/>
          <a:p>
            <a:r>
              <a:rPr lang="en-US" dirty="0">
                <a:solidFill>
                  <a:srgbClr val="FF0000"/>
                </a:solidFill>
                <a:latin typeface="Palatino Linotype" panose="02040502050505030304" pitchFamily="18" charset="0"/>
              </a:rPr>
              <a:t>posterior</a:t>
            </a:r>
          </a:p>
        </p:txBody>
      </p:sp>
      <p:sp>
        <p:nvSpPr>
          <p:cNvPr id="8" name="TextBox 7">
            <a:extLst>
              <a:ext uri="{FF2B5EF4-FFF2-40B4-BE49-F238E27FC236}">
                <a16:creationId xmlns:a16="http://schemas.microsoft.com/office/drawing/2014/main" id="{E3F03403-3345-1395-1495-D000D9038774}"/>
              </a:ext>
            </a:extLst>
          </p:cNvPr>
          <p:cNvSpPr txBox="1"/>
          <p:nvPr/>
        </p:nvSpPr>
        <p:spPr>
          <a:xfrm>
            <a:off x="6235700" y="6268164"/>
            <a:ext cx="1240151" cy="369332"/>
          </a:xfrm>
          <a:prstGeom prst="rect">
            <a:avLst/>
          </a:prstGeom>
          <a:noFill/>
        </p:spPr>
        <p:txBody>
          <a:bodyPr wrap="square" rtlCol="0">
            <a:spAutoFit/>
          </a:bodyPr>
          <a:lstStyle/>
          <a:p>
            <a:r>
              <a:rPr lang="en-US" dirty="0">
                <a:solidFill>
                  <a:srgbClr val="FF0000"/>
                </a:solidFill>
                <a:latin typeface="Palatino Linotype" panose="02040502050505030304" pitchFamily="18" charset="0"/>
              </a:rPr>
              <a:t>likelihood</a:t>
            </a:r>
          </a:p>
        </p:txBody>
      </p:sp>
      <p:sp>
        <p:nvSpPr>
          <p:cNvPr id="9" name="TextBox 8">
            <a:extLst>
              <a:ext uri="{FF2B5EF4-FFF2-40B4-BE49-F238E27FC236}">
                <a16:creationId xmlns:a16="http://schemas.microsoft.com/office/drawing/2014/main" id="{C84BC278-4179-C2D0-77E4-B55FC2E4AF1A}"/>
              </a:ext>
            </a:extLst>
          </p:cNvPr>
          <p:cNvSpPr txBox="1"/>
          <p:nvPr/>
        </p:nvSpPr>
        <p:spPr>
          <a:xfrm>
            <a:off x="7544118" y="6268164"/>
            <a:ext cx="725142" cy="369332"/>
          </a:xfrm>
          <a:prstGeom prst="rect">
            <a:avLst/>
          </a:prstGeom>
          <a:noFill/>
        </p:spPr>
        <p:txBody>
          <a:bodyPr wrap="square" rtlCol="0">
            <a:spAutoFit/>
          </a:bodyPr>
          <a:lstStyle/>
          <a:p>
            <a:r>
              <a:rPr lang="en-US" dirty="0">
                <a:solidFill>
                  <a:srgbClr val="FF0000"/>
                </a:solidFill>
                <a:latin typeface="Palatino Linotype" panose="02040502050505030304" pitchFamily="18" charset="0"/>
              </a:rPr>
              <a:t>prior</a:t>
            </a:r>
          </a:p>
        </p:txBody>
      </p:sp>
      <p:grpSp>
        <p:nvGrpSpPr>
          <p:cNvPr id="15" name="Group 14">
            <a:extLst>
              <a:ext uri="{FF2B5EF4-FFF2-40B4-BE49-F238E27FC236}">
                <a16:creationId xmlns:a16="http://schemas.microsoft.com/office/drawing/2014/main" id="{2F3DED17-8B61-4964-41FA-9E5B95E8455E}"/>
              </a:ext>
            </a:extLst>
          </p:cNvPr>
          <p:cNvGrpSpPr/>
          <p:nvPr/>
        </p:nvGrpSpPr>
        <p:grpSpPr>
          <a:xfrm>
            <a:off x="369424" y="5475696"/>
            <a:ext cx="1916698" cy="1393805"/>
            <a:chOff x="7170060" y="733614"/>
            <a:chExt cx="1916698" cy="1462102"/>
          </a:xfrm>
        </p:grpSpPr>
        <p:pic>
          <p:nvPicPr>
            <p:cNvPr id="17" name="Picture 16" descr="Rectangle&#10;&#10;Description automatically generated">
              <a:extLst>
                <a:ext uri="{FF2B5EF4-FFF2-40B4-BE49-F238E27FC236}">
                  <a16:creationId xmlns:a16="http://schemas.microsoft.com/office/drawing/2014/main" id="{B1311000-D32D-435D-8E15-64F8066CC4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704" t="14389" r="12966" b="8870"/>
            <a:stretch/>
          </p:blipFill>
          <p:spPr>
            <a:xfrm>
              <a:off x="7645121" y="994675"/>
              <a:ext cx="1328165" cy="101193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66BE6E-DE12-A7A5-ED42-ABD82BDBB386}"/>
                    </a:ext>
                  </a:extLst>
                </p:cNvPr>
                <p:cNvSpPr txBox="1"/>
                <p:nvPr/>
              </p:nvSpPr>
              <p:spPr>
                <a:xfrm>
                  <a:off x="8781958" y="1937430"/>
                  <a:ext cx="304800" cy="2582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en-US" altLang="zh-CN" sz="1000" i="1">
                                <a:latin typeface="Cambria Math" panose="02040503050406030204" pitchFamily="18" charset="0"/>
                              </a:rPr>
                              <m:t>𝜀</m:t>
                            </m:r>
                          </m:e>
                          <m:sub>
                            <m:r>
                              <m:rPr>
                                <m:sty m:val="p"/>
                              </m:rPr>
                              <a:rPr lang="en-US" altLang="zh-CN" sz="1000" b="0" i="0" smtClean="0">
                                <a:latin typeface="Cambria Math" panose="02040503050406030204" pitchFamily="18" charset="0"/>
                              </a:rPr>
                              <m:t>sxr</m:t>
                            </m:r>
                          </m:sub>
                        </m:sSub>
                        <m:d>
                          <m:dPr>
                            <m:ctrlPr>
                              <a:rPr lang="en-US" altLang="zh-CN" sz="1000" i="1">
                                <a:latin typeface="Cambria Math" panose="02040503050406030204" pitchFamily="18" charset="0"/>
                              </a:rPr>
                            </m:ctrlPr>
                          </m:dPr>
                          <m:e>
                            <m:sSub>
                              <m:sSubPr>
                                <m:ctrlPr>
                                  <a:rPr lang="en-US" altLang="zh-CN" sz="1000" i="1">
                                    <a:latin typeface="Cambria Math" panose="02040503050406030204" pitchFamily="18" charset="0"/>
                                  </a:rPr>
                                </m:ctrlPr>
                              </m:sSubPr>
                              <m:e>
                                <m:acc>
                                  <m:accPr>
                                    <m:chr m:val="⃗"/>
                                    <m:ctrlPr>
                                      <a:rPr lang="en-US" altLang="zh-CN" sz="1000" i="1">
                                        <a:latin typeface="Cambria Math" panose="02040503050406030204" pitchFamily="18" charset="0"/>
                                      </a:rPr>
                                    </m:ctrlPr>
                                  </m:accPr>
                                  <m:e>
                                    <m:r>
                                      <a:rPr lang="en-US" altLang="zh-CN" sz="1000" i="1">
                                        <a:latin typeface="Cambria Math" panose="02040503050406030204" pitchFamily="18" charset="0"/>
                                      </a:rPr>
                                      <m:t>𝑟</m:t>
                                    </m:r>
                                  </m:e>
                                </m:acc>
                              </m:e>
                              <m:sub>
                                <m:r>
                                  <a:rPr lang="en-US" altLang="zh-CN" sz="1000" i="1">
                                    <a:latin typeface="Cambria Math" panose="02040503050406030204" pitchFamily="18" charset="0"/>
                                  </a:rPr>
                                  <m:t>𝑖</m:t>
                                </m:r>
                              </m:sub>
                            </m:sSub>
                          </m:e>
                        </m:d>
                      </m:oMath>
                    </m:oMathPara>
                  </a14:m>
                  <a:endParaRPr lang="en-CN" sz="1000" dirty="0"/>
                </a:p>
              </p:txBody>
            </p:sp>
          </mc:Choice>
          <mc:Fallback xmlns="">
            <p:sp>
              <p:nvSpPr>
                <p:cNvPr id="18" name="TextBox 17">
                  <a:extLst>
                    <a:ext uri="{FF2B5EF4-FFF2-40B4-BE49-F238E27FC236}">
                      <a16:creationId xmlns:a16="http://schemas.microsoft.com/office/drawing/2014/main" id="{9366BE6E-DE12-A7A5-ED42-ABD82BDBB386}"/>
                    </a:ext>
                  </a:extLst>
                </p:cNvPr>
                <p:cNvSpPr txBox="1">
                  <a:spLocks noRot="1" noChangeAspect="1" noMove="1" noResize="1" noEditPoints="1" noAdjustHandles="1" noChangeArrowheads="1" noChangeShapeType="1" noTextEdit="1"/>
                </p:cNvSpPr>
                <p:nvPr/>
              </p:nvSpPr>
              <p:spPr>
                <a:xfrm>
                  <a:off x="8781958" y="1937430"/>
                  <a:ext cx="304800" cy="258286"/>
                </a:xfrm>
                <a:prstGeom prst="rect">
                  <a:avLst/>
                </a:prstGeom>
                <a:blipFill>
                  <a:blip r:embed="rId7"/>
                  <a:stretch>
                    <a:fillRect t="-4878" r="-8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56C4713-2847-F8AD-7711-CD8621C78553}"/>
                    </a:ext>
                  </a:extLst>
                </p:cNvPr>
                <p:cNvSpPr txBox="1"/>
                <p:nvPr/>
              </p:nvSpPr>
              <p:spPr>
                <a:xfrm>
                  <a:off x="7170060" y="733614"/>
                  <a:ext cx="1056847" cy="3384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000" b="0" i="0" smtClean="0">
                            <a:latin typeface="Cambria Math" panose="02040503050406030204" pitchFamily="18" charset="0"/>
                          </a:rPr>
                          <m:t>p</m:t>
                        </m:r>
                        <m:d>
                          <m:dPr>
                            <m:ctrlPr>
                              <a:rPr lang="en-US" altLang="zh-CN" sz="1000" b="0" i="1" smtClean="0">
                                <a:latin typeface="Cambria Math" panose="02040503050406030204" pitchFamily="18" charset="0"/>
                              </a:rPr>
                            </m:ctrlPr>
                          </m:dPr>
                          <m:e>
                            <m:sSub>
                              <m:sSubPr>
                                <m:ctrlPr>
                                  <a:rPr lang="en-US" altLang="zh-CN" sz="1000" b="0" i="1" smtClean="0">
                                    <a:latin typeface="Cambria Math" panose="02040503050406030204" pitchFamily="18" charset="0"/>
                                  </a:rPr>
                                </m:ctrlPr>
                              </m:sSubPr>
                              <m:e>
                                <m:r>
                                  <a:rPr lang="en-US" altLang="zh-CN" sz="1000" b="0" i="1" smtClean="0">
                                    <a:latin typeface="Cambria Math" panose="02040503050406030204" pitchFamily="18" charset="0"/>
                                  </a:rPr>
                                  <m:t>𝜀</m:t>
                                </m:r>
                              </m:e>
                              <m:sub>
                                <m:r>
                                  <m:rPr>
                                    <m:sty m:val="p"/>
                                  </m:rPr>
                                  <a:rPr lang="en-US" altLang="zh-CN" sz="1000" b="0" i="0" smtClean="0">
                                    <a:latin typeface="Cambria Math" panose="02040503050406030204" pitchFamily="18" charset="0"/>
                                  </a:rPr>
                                  <m:t>sxr</m:t>
                                </m:r>
                              </m:sub>
                            </m:sSub>
                            <m:d>
                              <m:dPr>
                                <m:ctrlPr>
                                  <a:rPr lang="en-US" altLang="zh-CN" sz="1000" b="0" i="1" smtClean="0">
                                    <a:latin typeface="Cambria Math" panose="02040503050406030204" pitchFamily="18" charset="0"/>
                                  </a:rPr>
                                </m:ctrlPr>
                              </m:dPr>
                              <m:e>
                                <m:sSub>
                                  <m:sSubPr>
                                    <m:ctrlPr>
                                      <a:rPr lang="en-US" altLang="zh-CN" sz="1000" b="0" i="1" smtClean="0">
                                        <a:latin typeface="Cambria Math" panose="02040503050406030204" pitchFamily="18" charset="0"/>
                                      </a:rPr>
                                    </m:ctrlPr>
                                  </m:sSubPr>
                                  <m:e>
                                    <m:acc>
                                      <m:accPr>
                                        <m:chr m:val="⃗"/>
                                        <m:ctrlPr>
                                          <a:rPr lang="en-US" altLang="zh-CN" sz="1000" b="0" i="1" smtClean="0">
                                            <a:latin typeface="Cambria Math" panose="02040503050406030204" pitchFamily="18" charset="0"/>
                                          </a:rPr>
                                        </m:ctrlPr>
                                      </m:accPr>
                                      <m:e>
                                        <m:r>
                                          <a:rPr lang="en-US" altLang="zh-CN" sz="1000" b="0" i="1" smtClean="0">
                                            <a:latin typeface="Cambria Math" panose="02040503050406030204" pitchFamily="18" charset="0"/>
                                          </a:rPr>
                                          <m:t>𝑟</m:t>
                                        </m:r>
                                      </m:e>
                                    </m:acc>
                                  </m:e>
                                  <m:sub>
                                    <m:r>
                                      <a:rPr lang="en-US" altLang="zh-CN" sz="1000" b="0" i="1" smtClean="0">
                                        <a:latin typeface="Cambria Math" panose="02040503050406030204" pitchFamily="18" charset="0"/>
                                      </a:rPr>
                                      <m:t>𝑖</m:t>
                                    </m:r>
                                  </m:sub>
                                </m:sSub>
                              </m:e>
                            </m:d>
                          </m:e>
                          <m:e>
                            <m:sSub>
                              <m:sSubPr>
                                <m:ctrlPr>
                                  <a:rPr lang="en-US" altLang="zh-CN" sz="1000" b="0" i="1" smtClean="0">
                                    <a:latin typeface="Cambria Math" panose="02040503050406030204" pitchFamily="18" charset="0"/>
                                  </a:rPr>
                                </m:ctrlPr>
                              </m:sSubPr>
                              <m:e>
                                <m:acc>
                                  <m:accPr>
                                    <m:chr m:val="⃗"/>
                                    <m:ctrlPr>
                                      <a:rPr lang="en-US" altLang="zh-CN" sz="1000" b="0" i="1" smtClean="0">
                                        <a:latin typeface="Cambria Math" panose="02040503050406030204" pitchFamily="18" charset="0"/>
                                      </a:rPr>
                                    </m:ctrlPr>
                                  </m:accPr>
                                  <m:e>
                                    <m:r>
                                      <a:rPr lang="en-US" altLang="zh-CN" sz="1000" b="0" i="1" smtClean="0">
                                        <a:latin typeface="Cambria Math" panose="02040503050406030204" pitchFamily="18" charset="0"/>
                                      </a:rPr>
                                      <m:t>𝑑</m:t>
                                    </m:r>
                                  </m:e>
                                </m:acc>
                              </m:e>
                              <m:sub>
                                <m:r>
                                  <m:rPr>
                                    <m:sty m:val="p"/>
                                  </m:rPr>
                                  <a:rPr lang="en-US" altLang="zh-CN" sz="1000" b="0" i="0" smtClean="0">
                                    <a:latin typeface="Cambria Math" panose="02040503050406030204" pitchFamily="18" charset="0"/>
                                  </a:rPr>
                                  <m:t>sxr</m:t>
                                </m:r>
                              </m:sub>
                            </m:sSub>
                          </m:e>
                        </m:d>
                      </m:oMath>
                    </m:oMathPara>
                  </a14:m>
                  <a:endParaRPr lang="en-CN" sz="1000" dirty="0"/>
                </a:p>
              </p:txBody>
            </p:sp>
          </mc:Choice>
          <mc:Fallback xmlns="">
            <p:sp>
              <p:nvSpPr>
                <p:cNvPr id="22" name="TextBox 21">
                  <a:extLst>
                    <a:ext uri="{FF2B5EF4-FFF2-40B4-BE49-F238E27FC236}">
                      <a16:creationId xmlns:a16="http://schemas.microsoft.com/office/drawing/2014/main" id="{956C4713-2847-F8AD-7711-CD8621C78553}"/>
                    </a:ext>
                  </a:extLst>
                </p:cNvPr>
                <p:cNvSpPr txBox="1">
                  <a:spLocks noRot="1" noChangeAspect="1" noMove="1" noResize="1" noEditPoints="1" noAdjustHandles="1" noChangeArrowheads="1" noChangeShapeType="1" noTextEdit="1"/>
                </p:cNvSpPr>
                <p:nvPr/>
              </p:nvSpPr>
              <p:spPr>
                <a:xfrm>
                  <a:off x="7170060" y="733614"/>
                  <a:ext cx="1056847" cy="338462"/>
                </a:xfrm>
                <a:prstGeom prst="rect">
                  <a:avLst/>
                </a:prstGeom>
                <a:blipFill>
                  <a:blip r:embed="rId8"/>
                  <a:stretch>
                    <a:fillRect t="-1887"/>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4BA6C09F-C371-6C87-0061-ADD41BBD6A7E}"/>
                </a:ext>
              </a:extLst>
            </p:cNvPr>
            <p:cNvCxnSpPr>
              <a:cxnSpLocks/>
            </p:cNvCxnSpPr>
            <p:nvPr/>
          </p:nvCxnSpPr>
          <p:spPr>
            <a:xfrm>
              <a:off x="8212090" y="1402019"/>
              <a:ext cx="273893" cy="0"/>
            </a:xfrm>
            <a:prstGeom prst="straightConnector1">
              <a:avLst/>
            </a:prstGeom>
            <a:ln w="6350">
              <a:solidFill>
                <a:srgbClr val="FF0000"/>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C3A7A51-3DF9-1A34-E209-5682C20C8F07}"/>
                </a:ext>
              </a:extLst>
            </p:cNvPr>
            <p:cNvSpPr txBox="1"/>
            <p:nvPr/>
          </p:nvSpPr>
          <p:spPr>
            <a:xfrm>
              <a:off x="8096404" y="1432516"/>
              <a:ext cx="611460" cy="184666"/>
            </a:xfrm>
            <a:prstGeom prst="rect">
              <a:avLst/>
            </a:prstGeom>
            <a:noFill/>
          </p:spPr>
          <p:txBody>
            <a:bodyPr wrap="square" rtlCol="0">
              <a:spAutoFit/>
            </a:bodyPr>
            <a:lstStyle/>
            <a:p>
              <a:r>
                <a:rPr lang="en-US" altLang="zh-CN" sz="600" dirty="0">
                  <a:solidFill>
                    <a:srgbClr val="FF0000"/>
                  </a:solidFill>
                  <a:latin typeface="Palatino Linotype" panose="02040502050505030304" pitchFamily="18" charset="0"/>
                  <a:cs typeface="Times New Roman" panose="02020603050405020304" pitchFamily="18" charset="0"/>
                </a:rPr>
                <a:t>Uncertainty</a:t>
              </a:r>
              <a:endParaRPr lang="en-CN" sz="600" dirty="0">
                <a:solidFill>
                  <a:srgbClr val="FF0000"/>
                </a:solidFill>
                <a:latin typeface="Palatino Linotype" panose="02040502050505030304" pitchFamily="18" charset="0"/>
                <a:cs typeface="Times New Roman" panose="02020603050405020304" pitchFamily="18" charset="0"/>
              </a:endParaRPr>
            </a:p>
          </p:txBody>
        </p:sp>
      </p:grpSp>
      <p:sp>
        <p:nvSpPr>
          <p:cNvPr id="10" name="Arrow: Right 9">
            <a:extLst>
              <a:ext uri="{FF2B5EF4-FFF2-40B4-BE49-F238E27FC236}">
                <a16:creationId xmlns:a16="http://schemas.microsoft.com/office/drawing/2014/main" id="{D1443833-6381-FB6B-FA00-530064137F00}"/>
              </a:ext>
            </a:extLst>
          </p:cNvPr>
          <p:cNvSpPr/>
          <p:nvPr/>
        </p:nvSpPr>
        <p:spPr>
          <a:xfrm flipH="1">
            <a:off x="2830510" y="5942806"/>
            <a:ext cx="956733" cy="19914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92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kumimoji="0" lang="en-US" sz="2800" b="0" i="0" u="none" strike="noStrike" kern="0" cap="none" spc="15" normalizeH="0" baseline="0" noProof="0" dirty="0">
                <a:ln>
                  <a:noFill/>
                </a:ln>
                <a:solidFill>
                  <a:sysClr val="window" lastClr="FFFFFF"/>
                </a:solidFill>
                <a:effectLst/>
                <a:uLnTx/>
                <a:uFillTx/>
                <a:latin typeface="Palatino Linotype"/>
                <a:ea typeface="+mj-ea"/>
              </a:rPr>
              <a:t>Gaussian process (GP) prior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C47848-742A-1F91-4C86-ADF9218ECAF6}"/>
                  </a:ext>
                </a:extLst>
              </p:cNvPr>
              <p:cNvSpPr txBox="1"/>
              <p:nvPr/>
            </p:nvSpPr>
            <p:spPr>
              <a:xfrm>
                <a:off x="0" y="484722"/>
                <a:ext cx="8696839" cy="5436425"/>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𝜋</m:t>
                                  </m:r>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m:rPr>
                                          <m:sty m:val="p"/>
                                        </m:rPr>
                                        <a:rPr lang="en-US" b="0" i="0" smtClean="0">
                                          <a:latin typeface="Cambria Math" panose="02040503050406030204" pitchFamily="18" charset="0"/>
                                        </a:rPr>
                                        <m:t>prior</m:t>
                                      </m:r>
                                    </m:sub>
                                  </m:sSub>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en>
                      </m:f>
                      <m:r>
                        <m:rPr>
                          <m:sty m:val="p"/>
                        </m:rPr>
                        <a:rPr lang="en-US" b="0" i="1" smtClean="0">
                          <a:latin typeface="Cambria Math" panose="02040503050406030204" pitchFamily="18" charset="0"/>
                        </a:rPr>
                        <m:t>exp</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dirty="0" smtClean="0">
                                          <a:latin typeface="Cambria Math" panose="02040503050406030204" pitchFamily="18" charset="0"/>
                                        </a:rPr>
                                        <m:t>sxr</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𝜇</m:t>
                                          </m:r>
                                        </m:e>
                                      </m:acc>
                                    </m:e>
                                    <m:sub>
                                      <m:r>
                                        <m:rPr>
                                          <m:sty m:val="p"/>
                                        </m:rPr>
                                        <a:rPr lang="en-US" b="0" i="0" dirty="0" smtClean="0">
                                          <a:latin typeface="Cambria Math" panose="02040503050406030204" pitchFamily="18" charset="0"/>
                                        </a:rPr>
                                        <m:t>prior</m:t>
                                      </m:r>
                                    </m:sub>
                                  </m:sSub>
                                </m:e>
                              </m:d>
                            </m:e>
                            <m:sup>
                              <m:r>
                                <a:rPr lang="en-US" b="0" i="1" smtClean="0">
                                  <a:latin typeface="Cambria Math" panose="02040503050406030204" pitchFamily="18" charset="0"/>
                                </a:rPr>
                                <m:t>⊤</m:t>
                              </m:r>
                            </m:sup>
                          </m:sSup>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Σ</m:t>
                              </m:r>
                            </m:e>
                            <m:sub>
                              <m:r>
                                <m:rPr>
                                  <m:sty m:val="p"/>
                                </m:rPr>
                                <a:rPr lang="en-US" b="0" i="0" smtClean="0">
                                  <a:latin typeface="Cambria Math" panose="02040503050406030204" pitchFamily="18" charset="0"/>
                                </a:rPr>
                                <m:t>prior</m:t>
                              </m:r>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𝜀</m:t>
                                      </m:r>
                                    </m:e>
                                  </m:acc>
                                </m:e>
                                <m:sub>
                                  <m:r>
                                    <m:rPr>
                                      <m:sty m:val="p"/>
                                    </m:rPr>
                                    <a:rPr lang="en-US" b="0" i="0" dirty="0" smtClean="0">
                                      <a:latin typeface="Cambria Math" panose="02040503050406030204" pitchFamily="18" charset="0"/>
                                    </a:rPr>
                                    <m:t>sxr</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𝜇</m:t>
                                      </m:r>
                                    </m:e>
                                  </m:acc>
                                </m:e>
                                <m:sub>
                                  <m:r>
                                    <m:rPr>
                                      <m:sty m:val="p"/>
                                    </m:rPr>
                                    <a:rPr lang="en-US" dirty="0">
                                      <a:latin typeface="Cambria Math" panose="02040503050406030204" pitchFamily="18" charset="0"/>
                                    </a:rPr>
                                    <m:t>prior</m:t>
                                  </m:r>
                                </m:sub>
                              </m:sSub>
                            </m:e>
                          </m:d>
                        </m:e>
                      </m:d>
                    </m:oMath>
                  </m:oMathPara>
                </a14:m>
                <a:endParaRPr lang="en-US" dirty="0">
                  <a:latin typeface="Palatino Linotype" panose="02040502050505030304" pitchFamily="18" charset="0"/>
                </a:endParaRPr>
              </a:p>
              <a:p>
                <a:pPr marL="285750" indent="-285750">
                  <a:lnSpc>
                    <a:spcPct val="125000"/>
                  </a:lnSpc>
                  <a:buFont typeface="Arial" panose="020B0604020202020204" pitchFamily="34" charset="0"/>
                  <a:buChar char="•"/>
                </a:pP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𝜇</m:t>
                            </m:r>
                          </m:e>
                        </m:acc>
                      </m:e>
                      <m:sub>
                        <m:r>
                          <m:rPr>
                            <m:sty m:val="p"/>
                          </m:rPr>
                          <a:rPr lang="en-US" b="0" i="0" dirty="0" smtClean="0">
                            <a:latin typeface="Cambria Math" panose="02040503050406030204" pitchFamily="18" charset="0"/>
                          </a:rPr>
                          <m:t>prior</m:t>
                        </m:r>
                      </m:sub>
                    </m:sSub>
                  </m:oMath>
                </a14:m>
                <a:r>
                  <a:rPr lang="en-US" dirty="0">
                    <a:latin typeface="Palatino Linotype" panose="02040502050505030304" pitchFamily="18" charset="0"/>
                  </a:rPr>
                  <a:t>: prior mean, often set to zero</a:t>
                </a:r>
              </a:p>
              <a:p>
                <a:pPr marL="285750" indent="-285750">
                  <a:lnSpc>
                    <a:spcPct val="125000"/>
                  </a:lnSpc>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m:rPr>
                            <m:sty m:val="p"/>
                          </m:rPr>
                          <a:rPr lang="en-US" b="0" i="0" smtClean="0">
                            <a:latin typeface="Cambria Math" panose="02040503050406030204" pitchFamily="18" charset="0"/>
                          </a:rPr>
                          <m:t>prior</m:t>
                        </m:r>
                      </m:sub>
                    </m:sSub>
                  </m:oMath>
                </a14:m>
                <a:r>
                  <a:rPr lang="en-US" dirty="0">
                    <a:latin typeface="Palatino Linotype" panose="02040502050505030304" pitchFamily="18" charset="0"/>
                  </a:rPr>
                  <a:t>: covariance matrix, determined by a </a:t>
                </a:r>
                <a:r>
                  <a:rPr lang="en-US" b="1" dirty="0">
                    <a:latin typeface="Palatino Linotype" panose="02040502050505030304" pitchFamily="18" charset="0"/>
                  </a:rPr>
                  <a:t>kernel function</a:t>
                </a:r>
                <a:r>
                  <a:rPr lang="en-US" dirty="0">
                    <a:latin typeface="Palatino Linotype" panose="02040502050505030304" pitchFamily="18" charset="0"/>
                  </a:rPr>
                  <a: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latin typeface="Palatino Linotype" panose="02040502050505030304" pitchFamily="18" charset="0"/>
                </a:endParaRPr>
              </a:p>
              <a:p>
                <a:pPr marL="285750" indent="-285750">
                  <a:lnSpc>
                    <a:spcPct val="125000"/>
                  </a:lnSpc>
                  <a:buFont typeface="Arial" panose="020B0604020202020204" pitchFamily="34" charset="0"/>
                  <a:buChar char="•"/>
                </a:pPr>
                <a:r>
                  <a:rPr lang="en-US" dirty="0">
                    <a:latin typeface="Palatino Linotype" panose="02040502050505030304" pitchFamily="18" charset="0"/>
                  </a:rPr>
                  <a:t>Non-stationary kernel (allowing varying </a:t>
                </a:r>
                <a:r>
                  <a:rPr lang="en-US" b="1" dirty="0">
                    <a:latin typeface="Palatino Linotype" panose="02040502050505030304" pitchFamily="18" charset="0"/>
                  </a:rPr>
                  <a:t>smoothness</a:t>
                </a:r>
                <a:r>
                  <a:rPr lang="en-US" dirty="0">
                    <a:latin typeface="Palatino Linotype" panose="02040502050505030304" pitchFamily="18" charset="0"/>
                  </a:rPr>
                  <a:t> in different locations):</a:t>
                </a:r>
              </a:p>
              <a:p>
                <a:pPr>
                  <a:lnSpc>
                    <a:spcPct val="125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m:rPr>
                              <m:sty m:val="p"/>
                            </m:rPr>
                            <a:rPr lang="en-US" b="0" i="0" smtClean="0">
                              <a:latin typeface="Cambria Math" panose="02040503050406030204" pitchFamily="18" charset="0"/>
                            </a:rPr>
                            <m:t>NS</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𝑗</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m:rPr>
                              <m:sty m:val="p"/>
                            </m:rPr>
                            <a:rPr lang="en-US">
                              <a:latin typeface="Cambria Math" panose="02040503050406030204" pitchFamily="18" charset="0"/>
                            </a:rPr>
                            <m:t>f</m:t>
                          </m:r>
                        </m:sub>
                        <m:sup>
                          <m:r>
                            <a:rPr lang="en-US" i="1">
                              <a:latin typeface="Cambria Math" panose="02040503050406030204" pitchFamily="18" charset="0"/>
                            </a:rPr>
                            <m:t>2</m:t>
                          </m:r>
                        </m:sup>
                      </m:sSubSup>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𝑙</m:t>
                          </m:r>
                          <m:d>
                            <m:dPr>
                              <m:ctrlPr>
                                <a:rPr lang="en-US" b="0" i="1" smtClean="0">
                                  <a:latin typeface="Cambria Math" panose="02040503050406030204" pitchFamily="18" charset="0"/>
                                </a:rPr>
                              </m:ctrlPr>
                            </m:dPr>
                            <m:e>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dirty="0" smtClean="0">
                                      <a:latin typeface="Cambria Math" panose="02040503050406030204" pitchFamily="18" charset="0"/>
                                    </a:rPr>
                                    <m:t>𝑖</m:t>
                                  </m:r>
                                </m:sub>
                              </m:sSub>
                            </m:e>
                          </m:d>
                          <m:r>
                            <a:rPr lang="en-US" i="1">
                              <a:latin typeface="Cambria Math" panose="02040503050406030204" pitchFamily="18" charset="0"/>
                            </a:rPr>
                            <m:t>𝑙</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𝑗</m:t>
                                  </m:r>
                                </m:sub>
                              </m:sSub>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dirty="0">
                                      <a:latin typeface="Cambria Math" panose="02040503050406030204" pitchFamily="18" charset="0"/>
                                    </a:rPr>
                                    <m:t>𝑖</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2</m:t>
                              </m:r>
                            </m:sup>
                          </m:sSup>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𝑗</m:t>
                                  </m:r>
                                </m:sub>
                              </m:sSub>
                            </m:e>
                          </m:d>
                        </m:den>
                      </m:f>
                      <m:r>
                        <m:rPr>
                          <m:sty m:val="p"/>
                        </m:rPr>
                        <a:rPr lang="en-US" i="1">
                          <a:latin typeface="Cambria Math" panose="02040503050406030204" pitchFamily="18" charset="0"/>
                        </a:rPr>
                        <m:t>exp</m:t>
                      </m:r>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𝑟</m:t>
                                              </m:r>
                                            </m:e>
                                          </m:acc>
                                        </m:e>
                                        <m:sub>
                                          <m:r>
                                            <a:rPr lang="en-US" i="1" dirty="0">
                                              <a:latin typeface="Cambria Math" panose="02040503050406030204" pitchFamily="18" charset="0"/>
                                            </a:rPr>
                                            <m:t>𝑗</m:t>
                                          </m:r>
                                        </m:sub>
                                      </m:sSub>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2</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2</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𝑗</m:t>
                                      </m:r>
                                    </m:sub>
                                  </m:sSub>
                                </m:e>
                              </m:d>
                            </m:den>
                          </m:f>
                        </m:e>
                      </m:d>
                    </m:oMath>
                  </m:oMathPara>
                </a14:m>
                <a:endParaRPr lang="en-US" dirty="0">
                  <a:latin typeface="Palatino Linotype" panose="02040502050505030304" pitchFamily="18" charset="0"/>
                </a:endParaRPr>
              </a:p>
              <a:p>
                <a:pPr marL="285750" indent="-285750">
                  <a:lnSpc>
                    <a:spcPct val="125000"/>
                  </a:lnSpc>
                  <a:buFont typeface="Arial" panose="020B0604020202020204" pitchFamily="34" charset="0"/>
                  <a:buChar char="•"/>
                </a:pPr>
                <a:r>
                  <a:rPr lang="en-US" dirty="0">
                    <a:latin typeface="Palatino Linotype" panose="02040502050505030304" pitchFamily="18" charset="0"/>
                  </a:rPr>
                  <a:t>Incorporating equilibrium information: </a:t>
                </a:r>
              </a:p>
              <a:p>
                <a:pPr>
                  <a:lnSpc>
                    <a:spcPct val="125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𝑙</m:t>
                      </m:r>
                      <m:d>
                        <m:dPr>
                          <m:ctrlPr>
                            <a:rPr lang="en-US" b="0" i="1" smtClean="0">
                              <a:latin typeface="Cambria Math" panose="02040503050406030204" pitchFamily="18" charset="0"/>
                            </a:rPr>
                          </m:ctrlPr>
                        </m:dPr>
                        <m:e>
                          <m:r>
                            <a:rPr lang="en-US" b="0" i="1" smtClean="0">
                              <a:latin typeface="Cambria Math" panose="02040503050406030204" pitchFamily="18" charset="0"/>
                            </a:rPr>
                            <m:t>𝜌</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m:t>
                      </m:r>
                    </m:oMath>
                  </m:oMathPara>
                </a14:m>
                <a:endParaRPr lang="en-US" dirty="0">
                  <a:latin typeface="Palatino Linotype" panose="02040502050505030304" pitchFamily="18" charset="0"/>
                </a:endParaRPr>
              </a:p>
              <a:p>
                <a:pPr>
                  <a:lnSpc>
                    <a:spcPct val="125000"/>
                  </a:lnSpc>
                </a:pPr>
                <a:r>
                  <a:rPr lang="en-US" dirty="0">
                    <a:latin typeface="Palatino Linotype" panose="02040502050505030304" pitchFamily="18" charset="0"/>
                  </a:rPr>
                  <a:t>where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m:t>
                    </m:r>
                  </m:oMath>
                </a14:m>
                <a:r>
                  <a:rPr lang="en-US" dirty="0">
                    <a:latin typeface="Palatino Linotype" panose="02040502050505030304" pitchFamily="18" charset="0"/>
                  </a:rPr>
                  <a:t> is a pre-defined function of the flux label </a:t>
                </a:r>
                <a14:m>
                  <m:oMath xmlns:m="http://schemas.openxmlformats.org/officeDocument/2006/math">
                    <m:r>
                      <a:rPr lang="en-US" b="0" i="1" smtClean="0">
                        <a:latin typeface="Cambria Math" panose="02040503050406030204" pitchFamily="18" charset="0"/>
                      </a:rPr>
                      <m:t>𝜌</m:t>
                    </m:r>
                  </m:oMath>
                </a14:m>
                <a:r>
                  <a:rPr lang="en-US" dirty="0">
                    <a:latin typeface="Palatino Linotype" panose="02040502050505030304" pitchFamily="18" charset="0"/>
                  </a:rPr>
                  <a:t>,</a:t>
                </a:r>
              </a:p>
              <a:p>
                <a:pPr>
                  <a:lnSpc>
                    <a:spcPct val="125000"/>
                  </a:lnSpc>
                </a:pPr>
                <a:r>
                  <a:rPr lang="en-US" dirty="0">
                    <a:latin typeface="Palatino Linotype" panose="02040502050505030304" pitchFamily="18" charset="0"/>
                  </a:rPr>
                  <a:t>e.g.</a:t>
                </a:r>
              </a:p>
              <a:p>
                <a:pPr>
                  <a:lnSpc>
                    <a:spcPct val="125000"/>
                  </a:lnSpc>
                </a:pPr>
                <a:r>
                  <a:rPr lang="en-US" b="0"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𝜌</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m:rPr>
                                <m:sty m:val="p"/>
                              </m:rPr>
                              <a:rPr lang="en-US" b="0" i="0" smtClean="0">
                                <a:latin typeface="Cambria Math" panose="02040503050406030204" pitchFamily="18" charset="0"/>
                              </a:rPr>
                              <m:t>c</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m:rPr>
                                <m:sty m:val="p"/>
                              </m:rPr>
                              <a:rPr lang="en-US" b="0" i="0" smtClean="0">
                                <a:latin typeface="Cambria Math" panose="02040503050406030204" pitchFamily="18" charset="0"/>
                              </a:rPr>
                              <m:t>e</m:t>
                            </m:r>
                          </m:sub>
                        </m:sSub>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𝑙</m:t>
                            </m:r>
                          </m:e>
                          <m:sub>
                            <m:r>
                              <m:rPr>
                                <m:sty m:val="p"/>
                              </m:rPr>
                              <a:rPr lang="en-US">
                                <a:latin typeface="Cambria Math" panose="02040503050406030204" pitchFamily="18" charset="0"/>
                              </a:rPr>
                              <m:t>c</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m:rPr>
                                <m:sty m:val="p"/>
                              </m:rPr>
                              <a:rPr lang="en-US">
                                <a:latin typeface="Cambria Math" panose="02040503050406030204" pitchFamily="18" charset="0"/>
                              </a:rPr>
                              <m:t>e</m:t>
                            </m:r>
                          </m:sub>
                        </m:sSub>
                      </m:num>
                      <m:den>
                        <m:r>
                          <a:rPr lang="en-US" i="1">
                            <a:latin typeface="Cambria Math" panose="02040503050406030204" pitchFamily="18" charset="0"/>
                          </a:rPr>
                          <m:t>2</m:t>
                        </m:r>
                      </m:den>
                    </m:f>
                    <m:r>
                      <m:rPr>
                        <m:sty m:val="p"/>
                      </m:rPr>
                      <a:rPr lang="en-US" b="0" i="0" smtClean="0">
                        <a:latin typeface="Cambria Math" panose="02040503050406030204" pitchFamily="18" charset="0"/>
                      </a:rPr>
                      <m:t>tanh</m:t>
                    </m:r>
                    <m:f>
                      <m:fPr>
                        <m:ctrlPr>
                          <a:rPr lang="en-US" b="0" i="1" smtClean="0">
                            <a:latin typeface="Cambria Math" panose="02040503050406030204" pitchFamily="18" charset="0"/>
                          </a:rPr>
                        </m:ctrlPr>
                      </m:fPr>
                      <m:num>
                        <m:r>
                          <a:rPr lang="en-US" b="0" i="1" smtClean="0">
                            <a:latin typeface="Cambria Math" panose="02040503050406030204" pitchFamily="18" charset="0"/>
                          </a:rPr>
                          <m:t>𝜌</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0</m:t>
                            </m:r>
                          </m:sub>
                        </m:sSub>
                      </m:num>
                      <m:den>
                        <m:r>
                          <m:rPr>
                            <m:sty m:val="p"/>
                          </m:rPr>
                          <a:rPr lang="en-US" b="0" i="0" smtClean="0">
                            <a:latin typeface="Cambria Math" panose="02040503050406030204" pitchFamily="18" charset="0"/>
                          </a:rPr>
                          <m:t>Δ</m:t>
                        </m:r>
                        <m:r>
                          <a:rPr lang="en-US" b="0" i="1" smtClean="0">
                            <a:latin typeface="Cambria Math" panose="02040503050406030204" pitchFamily="18" charset="0"/>
                          </a:rPr>
                          <m:t>𝜌</m:t>
                        </m:r>
                      </m:den>
                    </m:f>
                  </m:oMath>
                </a14:m>
                <a:endParaRPr lang="en-US" dirty="0">
                  <a:latin typeface="Palatino Linotype" panose="02040502050505030304" pitchFamily="18" charset="0"/>
                </a:endParaRPr>
              </a:p>
            </p:txBody>
          </p:sp>
        </mc:Choice>
        <mc:Fallback xmlns="">
          <p:sp>
            <p:nvSpPr>
              <p:cNvPr id="6" name="TextBox 5">
                <a:extLst>
                  <a:ext uri="{FF2B5EF4-FFF2-40B4-BE49-F238E27FC236}">
                    <a16:creationId xmlns:a16="http://schemas.microsoft.com/office/drawing/2014/main" id="{F1C47848-742A-1F91-4C86-ADF9218ECAF6}"/>
                  </a:ext>
                </a:extLst>
              </p:cNvPr>
              <p:cNvSpPr txBox="1">
                <a:spLocks noRot="1" noChangeAspect="1" noMove="1" noResize="1" noEditPoints="1" noAdjustHandles="1" noChangeArrowheads="1" noChangeShapeType="1" noTextEdit="1"/>
              </p:cNvSpPr>
              <p:nvPr/>
            </p:nvSpPr>
            <p:spPr>
              <a:xfrm>
                <a:off x="0" y="484722"/>
                <a:ext cx="8696839" cy="5436425"/>
              </a:xfrm>
              <a:prstGeom prst="rect">
                <a:avLst/>
              </a:prstGeom>
              <a:blipFill>
                <a:blip r:embed="rId3"/>
                <a:stretch>
                  <a:fillRect l="-56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1F79E09-4086-DE9B-26C1-2F0A25FBE302}"/>
              </a:ext>
            </a:extLst>
          </p:cNvPr>
          <p:cNvSpPr>
            <a:spLocks noGrp="1"/>
          </p:cNvSpPr>
          <p:nvPr>
            <p:ph type="sldNum" sz="quarter" idx="12"/>
          </p:nvPr>
        </p:nvSpPr>
        <p:spPr/>
        <p:txBody>
          <a:bodyPr/>
          <a:lstStyle/>
          <a:p>
            <a:fld id="{C0F9B2C0-5364-4760-BB85-7A52E9531CDE}" type="slidenum">
              <a:rPr lang="en-US" smtClean="0"/>
              <a:t>4</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6DB4BA4-7838-DCE2-1EBF-ED9F550D28D7}"/>
                  </a:ext>
                </a:extLst>
              </p:cNvPr>
              <p:cNvSpPr txBox="1"/>
              <p:nvPr/>
            </p:nvSpPr>
            <p:spPr>
              <a:xfrm>
                <a:off x="7421527" y="3079253"/>
                <a:ext cx="1545708" cy="923330"/>
              </a:xfrm>
              <a:prstGeom prst="rect">
                <a:avLst/>
              </a:prstGeom>
              <a:no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𝑙</m:t>
                    </m:r>
                  </m:oMath>
                </a14:m>
                <a:r>
                  <a:rPr lang="en-US" dirty="0">
                    <a:solidFill>
                      <a:srgbClr val="FF0000"/>
                    </a:solidFill>
                    <a:latin typeface="Times New Roman" panose="02020603050405020304" pitchFamily="18" charset="0"/>
                    <a:cs typeface="Times New Roman" panose="02020603050405020304" pitchFamily="18" charset="0"/>
                  </a:rPr>
                  <a:t>: length scale, controlling the “smoothness”</a:t>
                </a:r>
              </a:p>
            </p:txBody>
          </p:sp>
        </mc:Choice>
        <mc:Fallback xmlns="">
          <p:sp>
            <p:nvSpPr>
              <p:cNvPr id="7" name="TextBox 6">
                <a:extLst>
                  <a:ext uri="{FF2B5EF4-FFF2-40B4-BE49-F238E27FC236}">
                    <a16:creationId xmlns:a16="http://schemas.microsoft.com/office/drawing/2014/main" id="{66DB4BA4-7838-DCE2-1EBF-ED9F550D28D7}"/>
                  </a:ext>
                </a:extLst>
              </p:cNvPr>
              <p:cNvSpPr txBox="1">
                <a:spLocks noRot="1" noChangeAspect="1" noMove="1" noResize="1" noEditPoints="1" noAdjustHandles="1" noChangeArrowheads="1" noChangeShapeType="1" noTextEdit="1"/>
              </p:cNvSpPr>
              <p:nvPr/>
            </p:nvSpPr>
            <p:spPr>
              <a:xfrm>
                <a:off x="7421527" y="3079253"/>
                <a:ext cx="1545708" cy="923330"/>
              </a:xfrm>
              <a:prstGeom prst="rect">
                <a:avLst/>
              </a:prstGeom>
              <a:blipFill>
                <a:blip r:embed="rId4"/>
                <a:stretch>
                  <a:fillRect l="-3150" t="-3289" r="-5906" b="-9211"/>
                </a:stretch>
              </a:blipFill>
            </p:spPr>
            <p:txBody>
              <a:bodyPr/>
              <a:lstStyle/>
              <a:p>
                <a:r>
                  <a:rPr lang="en-US">
                    <a:noFill/>
                  </a:rPr>
                  <a:t> </a:t>
                </a:r>
              </a:p>
            </p:txBody>
          </p:sp>
        </mc:Fallback>
      </mc:AlternateContent>
      <p:pic>
        <p:nvPicPr>
          <p:cNvPr id="9" name="Picture 8" descr="A graph of a function&#10;&#10;Description automatically generated">
            <a:extLst>
              <a:ext uri="{FF2B5EF4-FFF2-40B4-BE49-F238E27FC236}">
                <a16:creationId xmlns:a16="http://schemas.microsoft.com/office/drawing/2014/main" id="{5D08DF1F-101D-B54A-38C3-24D3148FB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169" y="4436904"/>
            <a:ext cx="2674138" cy="2005603"/>
          </a:xfrm>
          <a:prstGeom prst="rect">
            <a:avLst/>
          </a:prstGeom>
        </p:spPr>
      </p:pic>
      <p:sp>
        <p:nvSpPr>
          <p:cNvPr id="5" name="TextBox 4">
            <a:extLst>
              <a:ext uri="{FF2B5EF4-FFF2-40B4-BE49-F238E27FC236}">
                <a16:creationId xmlns:a16="http://schemas.microsoft.com/office/drawing/2014/main" id="{C7DD238C-44F0-F4F4-3DE1-1962937E619F}"/>
              </a:ext>
            </a:extLst>
          </p:cNvPr>
          <p:cNvSpPr txBox="1"/>
          <p:nvPr/>
        </p:nvSpPr>
        <p:spPr>
          <a:xfrm>
            <a:off x="304654" y="6364344"/>
            <a:ext cx="4879096" cy="338554"/>
          </a:xfrm>
          <a:prstGeom prst="rect">
            <a:avLst/>
          </a:prstGeom>
          <a:noFill/>
        </p:spPr>
        <p:txBody>
          <a:bodyPr wrap="square" rtlCol="0">
            <a:spAutoFit/>
          </a:bodyPr>
          <a:lstStyle/>
          <a:p>
            <a:r>
              <a:rPr lang="it-IT" sz="1600" dirty="0">
                <a:solidFill>
                  <a:srgbClr val="0070C0"/>
                </a:solidFill>
                <a:latin typeface="Palatino Linotype" panose="02040502050505030304" pitchFamily="18" charset="0"/>
              </a:rPr>
              <a:t>M.A. </a:t>
            </a:r>
            <a:r>
              <a:rPr lang="it-IT" sz="1600" dirty="0" err="1">
                <a:solidFill>
                  <a:srgbClr val="0070C0"/>
                </a:solidFill>
                <a:latin typeface="Palatino Linotype" panose="02040502050505030304" pitchFamily="18" charset="0"/>
              </a:rPr>
              <a:t>Chilenski</a:t>
            </a:r>
            <a:r>
              <a:rPr lang="it-IT" sz="1600" dirty="0">
                <a:solidFill>
                  <a:srgbClr val="0070C0"/>
                </a:solidFill>
                <a:latin typeface="Palatino Linotype" panose="02040502050505030304" pitchFamily="18" charset="0"/>
              </a:rPr>
              <a:t> et al, </a:t>
            </a:r>
            <a:r>
              <a:rPr lang="it-IT" sz="1600" dirty="0" err="1">
                <a:solidFill>
                  <a:srgbClr val="0070C0"/>
                </a:solidFill>
                <a:latin typeface="Palatino Linotype" panose="02040502050505030304" pitchFamily="18" charset="0"/>
              </a:rPr>
              <a:t>Nucl</a:t>
            </a:r>
            <a:r>
              <a:rPr lang="it-IT" sz="1600" dirty="0">
                <a:solidFill>
                  <a:srgbClr val="0070C0"/>
                </a:solidFill>
                <a:latin typeface="Palatino Linotype" panose="02040502050505030304" pitchFamily="18" charset="0"/>
              </a:rPr>
              <a:t>. Fusion 55 023012 (2015)</a:t>
            </a:r>
            <a:endParaRPr lang="en-US" sz="1600" dirty="0">
              <a:solidFill>
                <a:srgbClr val="0070C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B5BC84-4D07-794E-689D-A1EF35579426}"/>
                  </a:ext>
                </a:extLst>
              </p:cNvPr>
              <p:cNvSpPr txBox="1"/>
              <p:nvPr/>
            </p:nvSpPr>
            <p:spPr>
              <a:xfrm>
                <a:off x="60671" y="5936696"/>
                <a:ext cx="5367063" cy="307777"/>
              </a:xfrm>
              <a:prstGeom prst="rect">
                <a:avLst/>
              </a:prstGeom>
              <a:noFill/>
              <a:ln>
                <a:solidFill>
                  <a:srgbClr val="FF0000"/>
                </a:solidFill>
              </a:ln>
            </p:spPr>
            <p:txBody>
              <a:bodyPr wrap="square" rtlCol="0">
                <a:spAutoFit/>
              </a:bodyPr>
              <a:lstStyle/>
              <a:p>
                <a:r>
                  <a:rPr lang="en-US" sz="1400" dirty="0">
                    <a:solidFill>
                      <a:srgbClr val="FF0000"/>
                    </a:solidFill>
                    <a:latin typeface="Palatino Linotype" panose="02040502050505030304" pitchFamily="18" charset="0"/>
                  </a:rPr>
                  <a:t>Different smoothness in the core and edge region (marked by </a:t>
                </a:r>
                <a14:m>
                  <m:oMath xmlns:m="http://schemas.openxmlformats.org/officeDocument/2006/math">
                    <m:r>
                      <a:rPr lang="en-US" sz="1400" b="0" i="1" smtClean="0">
                        <a:solidFill>
                          <a:srgbClr val="FF0000"/>
                        </a:solidFill>
                        <a:latin typeface="Cambria Math" panose="02040503050406030204" pitchFamily="18" charset="0"/>
                      </a:rPr>
                      <m:t>𝜌</m:t>
                    </m:r>
                  </m:oMath>
                </a14:m>
                <a:r>
                  <a:rPr lang="en-US" sz="1400" dirty="0">
                    <a:solidFill>
                      <a:srgbClr val="FF0000"/>
                    </a:solidFill>
                    <a:latin typeface="Palatino Linotype" panose="02040502050505030304" pitchFamily="18" charset="0"/>
                  </a:rPr>
                  <a:t>)!</a:t>
                </a:r>
              </a:p>
            </p:txBody>
          </p:sp>
        </mc:Choice>
        <mc:Fallback xmlns="">
          <p:sp>
            <p:nvSpPr>
              <p:cNvPr id="8" name="TextBox 7">
                <a:extLst>
                  <a:ext uri="{FF2B5EF4-FFF2-40B4-BE49-F238E27FC236}">
                    <a16:creationId xmlns:a16="http://schemas.microsoft.com/office/drawing/2014/main" id="{7CB5BC84-4D07-794E-689D-A1EF35579426}"/>
                  </a:ext>
                </a:extLst>
              </p:cNvPr>
              <p:cNvSpPr txBox="1">
                <a:spLocks noRot="1" noChangeAspect="1" noMove="1" noResize="1" noEditPoints="1" noAdjustHandles="1" noChangeArrowheads="1" noChangeShapeType="1" noTextEdit="1"/>
              </p:cNvSpPr>
              <p:nvPr/>
            </p:nvSpPr>
            <p:spPr>
              <a:xfrm>
                <a:off x="60671" y="5936696"/>
                <a:ext cx="5367063" cy="307777"/>
              </a:xfrm>
              <a:prstGeom prst="rect">
                <a:avLst/>
              </a:prstGeom>
              <a:blipFill>
                <a:blip r:embed="rId6"/>
                <a:stretch>
                  <a:fillRect l="-227" t="-1923" b="-17308"/>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C92AC2-E3CA-75AF-2E9E-347D8060EF76}"/>
                  </a:ext>
                </a:extLst>
              </p:cNvPr>
              <p:cNvSpPr txBox="1"/>
              <p:nvPr/>
            </p:nvSpPr>
            <p:spPr>
              <a:xfrm>
                <a:off x="6097542" y="6246525"/>
                <a:ext cx="49403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𝜌</m:t>
                      </m:r>
                      <m:r>
                        <a:rPr lang="en-US" sz="1000" b="0" i="1" smtClean="0">
                          <a:latin typeface="Cambria Math" panose="02040503050406030204" pitchFamily="18" charset="0"/>
                        </a:rPr>
                        <m:t>=0</m:t>
                      </m:r>
                    </m:oMath>
                  </m:oMathPara>
                </a14:m>
                <a:endParaRPr lang="en-US" sz="1000" dirty="0"/>
              </a:p>
            </p:txBody>
          </p:sp>
        </mc:Choice>
        <mc:Fallback xmlns="">
          <p:sp>
            <p:nvSpPr>
              <p:cNvPr id="10" name="TextBox 9">
                <a:extLst>
                  <a:ext uri="{FF2B5EF4-FFF2-40B4-BE49-F238E27FC236}">
                    <a16:creationId xmlns:a16="http://schemas.microsoft.com/office/drawing/2014/main" id="{41C92AC2-E3CA-75AF-2E9E-347D8060EF76}"/>
                  </a:ext>
                </a:extLst>
              </p:cNvPr>
              <p:cNvSpPr txBox="1">
                <a:spLocks noRot="1" noChangeAspect="1" noMove="1" noResize="1" noEditPoints="1" noAdjustHandles="1" noChangeArrowheads="1" noChangeShapeType="1" noTextEdit="1"/>
              </p:cNvSpPr>
              <p:nvPr/>
            </p:nvSpPr>
            <p:spPr>
              <a:xfrm>
                <a:off x="6097542" y="6246525"/>
                <a:ext cx="494036" cy="2462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4AECA5-0D5C-C588-49B0-333D8AB09FBC}"/>
                  </a:ext>
                </a:extLst>
              </p:cNvPr>
              <p:cNvSpPr txBox="1"/>
              <p:nvPr/>
            </p:nvSpPr>
            <p:spPr>
              <a:xfrm>
                <a:off x="8582458" y="6246525"/>
                <a:ext cx="49403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𝜌</m:t>
                      </m:r>
                      <m:r>
                        <a:rPr lang="en-US" sz="1000" b="0" i="1" smtClean="0">
                          <a:latin typeface="Cambria Math" panose="02040503050406030204" pitchFamily="18" charset="0"/>
                        </a:rPr>
                        <m:t>=1</m:t>
                      </m:r>
                    </m:oMath>
                  </m:oMathPara>
                </a14:m>
                <a:endParaRPr lang="en-US" sz="1000" dirty="0"/>
              </a:p>
            </p:txBody>
          </p:sp>
        </mc:Choice>
        <mc:Fallback xmlns="">
          <p:sp>
            <p:nvSpPr>
              <p:cNvPr id="11" name="TextBox 10">
                <a:extLst>
                  <a:ext uri="{FF2B5EF4-FFF2-40B4-BE49-F238E27FC236}">
                    <a16:creationId xmlns:a16="http://schemas.microsoft.com/office/drawing/2014/main" id="{354AECA5-0D5C-C588-49B0-333D8AB09FBC}"/>
                  </a:ext>
                </a:extLst>
              </p:cNvPr>
              <p:cNvSpPr txBox="1">
                <a:spLocks noRot="1" noChangeAspect="1" noMove="1" noResize="1" noEditPoints="1" noAdjustHandles="1" noChangeArrowheads="1" noChangeShapeType="1" noTextEdit="1"/>
              </p:cNvSpPr>
              <p:nvPr/>
            </p:nvSpPr>
            <p:spPr>
              <a:xfrm>
                <a:off x="8582458" y="6246525"/>
                <a:ext cx="494036" cy="2462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05D770-B4E5-4E0D-2BBB-CB2551E9AE51}"/>
                  </a:ext>
                </a:extLst>
              </p:cNvPr>
              <p:cNvSpPr txBox="1"/>
              <p:nvPr/>
            </p:nvSpPr>
            <p:spPr>
              <a:xfrm>
                <a:off x="7910116" y="4592929"/>
                <a:ext cx="1036446" cy="430887"/>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Edge: l</a:t>
                </a:r>
                <a:r>
                  <a:rPr lang="en-US" sz="1100" b="0" dirty="0">
                    <a:solidFill>
                      <a:srgbClr val="FF0000"/>
                    </a:solidFill>
                    <a:latin typeface="Times New Roman" panose="02020603050405020304" pitchFamily="18" charset="0"/>
                    <a:cs typeface="Times New Roman" panose="02020603050405020304" pitchFamily="18" charset="0"/>
                  </a:rPr>
                  <a:t>arger</a:t>
                </a:r>
                <a:r>
                  <a:rPr lang="en-US" sz="1100" b="0" dirty="0">
                    <a:solidFill>
                      <a:srgbClr val="FF0000"/>
                    </a:solidFill>
                  </a:rPr>
                  <a:t> </a:t>
                </a:r>
                <a14:m>
                  <m:oMath xmlns:m="http://schemas.openxmlformats.org/officeDocument/2006/math">
                    <m:r>
                      <a:rPr lang="en-US" sz="1100" b="0" i="1" smtClean="0">
                        <a:solidFill>
                          <a:srgbClr val="FF0000"/>
                        </a:solidFill>
                        <a:latin typeface="Cambria Math" panose="02040503050406030204" pitchFamily="18" charset="0"/>
                      </a:rPr>
                      <m:t>𝑙</m:t>
                    </m:r>
                  </m:oMath>
                </a14:m>
                <a:r>
                  <a:rPr lang="en-US" sz="1100" dirty="0">
                    <a:solidFill>
                      <a:srgbClr val="FF0000"/>
                    </a:solidFill>
                    <a:latin typeface="Times New Roman" panose="02020603050405020304" pitchFamily="18" charset="0"/>
                    <a:cs typeface="Times New Roman" panose="02020603050405020304" pitchFamily="18" charset="0"/>
                  </a:rPr>
                  <a:t>, smoother</a:t>
                </a:r>
              </a:p>
            </p:txBody>
          </p:sp>
        </mc:Choice>
        <mc:Fallback xmlns="">
          <p:sp>
            <p:nvSpPr>
              <p:cNvPr id="12" name="TextBox 11">
                <a:extLst>
                  <a:ext uri="{FF2B5EF4-FFF2-40B4-BE49-F238E27FC236}">
                    <a16:creationId xmlns:a16="http://schemas.microsoft.com/office/drawing/2014/main" id="{D305D770-B4E5-4E0D-2BBB-CB2551E9AE51}"/>
                  </a:ext>
                </a:extLst>
              </p:cNvPr>
              <p:cNvSpPr txBox="1">
                <a:spLocks noRot="1" noChangeAspect="1" noMove="1" noResize="1" noEditPoints="1" noAdjustHandles="1" noChangeArrowheads="1" noChangeShapeType="1" noTextEdit="1"/>
              </p:cNvSpPr>
              <p:nvPr/>
            </p:nvSpPr>
            <p:spPr>
              <a:xfrm>
                <a:off x="7910116" y="4592929"/>
                <a:ext cx="1036446" cy="430887"/>
              </a:xfrm>
              <a:prstGeom prst="rect">
                <a:avLst/>
              </a:prstGeom>
              <a:blipFill>
                <a:blip r:embed="rId9"/>
                <a:stretch>
                  <a:fillRect b="-9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7B54A4-8F6C-35E1-F08C-8D6FE19A86EE}"/>
                  </a:ext>
                </a:extLst>
              </p:cNvPr>
              <p:cNvSpPr txBox="1"/>
              <p:nvPr/>
            </p:nvSpPr>
            <p:spPr>
              <a:xfrm>
                <a:off x="5775422" y="4050025"/>
                <a:ext cx="3422456" cy="338554"/>
              </a:xfrm>
              <a:prstGeom prst="rect">
                <a:avLst/>
              </a:prstGeom>
              <a:noFill/>
            </p:spPr>
            <p:txBody>
              <a:bodyPr wrap="square" rtlCol="0">
                <a:spAutoFit/>
              </a:bodyPr>
              <a:lstStyle/>
              <a:p>
                <a14:m>
                  <m:oMath xmlns:m="http://schemas.openxmlformats.org/officeDocument/2006/math">
                    <m:r>
                      <a:rPr lang="en-US" sz="1600" b="0" i="1" smtClean="0">
                        <a:solidFill>
                          <a:schemeClr val="accent1"/>
                        </a:solidFill>
                        <a:latin typeface="Cambria Math" panose="02040503050406030204" pitchFamily="18" charset="0"/>
                      </a:rPr>
                      <m:t>𝑙</m:t>
                    </m:r>
                    <m:r>
                      <a:rPr lang="en-US" sz="1600" b="0" i="1" smtClean="0">
                        <a:solidFill>
                          <a:schemeClr val="accent1"/>
                        </a:solidFill>
                        <a:latin typeface="Cambria Math" panose="02040503050406030204" pitchFamily="18" charset="0"/>
                      </a:rPr>
                      <m:t>↑</m:t>
                    </m:r>
                  </m:oMath>
                </a14:m>
                <a:r>
                  <a:rPr lang="en-US" sz="1600" dirty="0">
                    <a:solidFill>
                      <a:schemeClr val="accent1"/>
                    </a:solidFill>
                    <a:latin typeface="Palatino Linotype" panose="02040502050505030304" pitchFamily="18" charset="0"/>
                  </a:rPr>
                  <a:t> </a:t>
                </a:r>
                <a14:m>
                  <m:oMath xmlns:m="http://schemas.openxmlformats.org/officeDocument/2006/math">
                    <m:r>
                      <a:rPr lang="en-US" sz="1600" b="0" i="1" dirty="0" smtClean="0">
                        <a:solidFill>
                          <a:schemeClr val="accent1"/>
                        </a:solidFill>
                        <a:latin typeface="Cambria Math" panose="02040503050406030204" pitchFamily="18" charset="0"/>
                      </a:rPr>
                      <m:t>⇒</m:t>
                    </m:r>
                  </m:oMath>
                </a14:m>
                <a:r>
                  <a:rPr lang="en-US" sz="1600" dirty="0">
                    <a:solidFill>
                      <a:schemeClr val="accent1"/>
                    </a:solidFill>
                    <a:latin typeface="Palatino Linotype" panose="02040502050505030304" pitchFamily="18" charset="0"/>
                  </a:rPr>
                  <a:t> correlation </a:t>
                </a:r>
                <a14:m>
                  <m:oMath xmlns:m="http://schemas.openxmlformats.org/officeDocument/2006/math">
                    <m:r>
                      <a:rPr lang="en-US" sz="1600" b="0" i="1" smtClean="0">
                        <a:solidFill>
                          <a:schemeClr val="accent1"/>
                        </a:solidFill>
                        <a:latin typeface="Cambria Math" panose="02040503050406030204" pitchFamily="18" charset="0"/>
                      </a:rPr>
                      <m:t>↑</m:t>
                    </m:r>
                  </m:oMath>
                </a14:m>
                <a:r>
                  <a:rPr lang="en-US" sz="1600" dirty="0">
                    <a:solidFill>
                      <a:schemeClr val="accent1"/>
                    </a:solidFill>
                    <a:latin typeface="Palatino Linotype" panose="02040502050505030304" pitchFamily="18" charset="0"/>
                  </a:rPr>
                  <a:t> </a:t>
                </a:r>
                <a14:m>
                  <m:oMath xmlns:m="http://schemas.openxmlformats.org/officeDocument/2006/math">
                    <m:r>
                      <a:rPr lang="en-US" sz="1600" b="0" i="1" dirty="0" smtClean="0">
                        <a:solidFill>
                          <a:schemeClr val="accent1"/>
                        </a:solidFill>
                        <a:latin typeface="Cambria Math" panose="02040503050406030204" pitchFamily="18" charset="0"/>
                      </a:rPr>
                      <m:t>⇒</m:t>
                    </m:r>
                  </m:oMath>
                </a14:m>
                <a:r>
                  <a:rPr lang="en-US" sz="1600" dirty="0">
                    <a:solidFill>
                      <a:schemeClr val="accent1"/>
                    </a:solidFill>
                    <a:latin typeface="Palatino Linotype" panose="02040502050505030304" pitchFamily="18" charset="0"/>
                  </a:rPr>
                  <a:t> smoothness </a:t>
                </a:r>
                <a14:m>
                  <m:oMath xmlns:m="http://schemas.openxmlformats.org/officeDocument/2006/math">
                    <m:r>
                      <a:rPr lang="en-US" sz="1600" b="0" i="1" smtClean="0">
                        <a:solidFill>
                          <a:schemeClr val="accent1"/>
                        </a:solidFill>
                        <a:latin typeface="Cambria Math" panose="02040503050406030204" pitchFamily="18" charset="0"/>
                      </a:rPr>
                      <m:t>↑</m:t>
                    </m:r>
                  </m:oMath>
                </a14:m>
                <a:endParaRPr lang="en-US" sz="1600" b="0" dirty="0">
                  <a:solidFill>
                    <a:schemeClr val="accent1"/>
                  </a:solidFill>
                  <a:latin typeface="Palatino Linotype" panose="02040502050505030304" pitchFamily="18" charset="0"/>
                </a:endParaRPr>
              </a:p>
            </p:txBody>
          </p:sp>
        </mc:Choice>
        <mc:Fallback xmlns="">
          <p:sp>
            <p:nvSpPr>
              <p:cNvPr id="13" name="TextBox 12">
                <a:extLst>
                  <a:ext uri="{FF2B5EF4-FFF2-40B4-BE49-F238E27FC236}">
                    <a16:creationId xmlns:a16="http://schemas.microsoft.com/office/drawing/2014/main" id="{967B54A4-8F6C-35E1-F08C-8D6FE19A86EE}"/>
                  </a:ext>
                </a:extLst>
              </p:cNvPr>
              <p:cNvSpPr txBox="1">
                <a:spLocks noRot="1" noChangeAspect="1" noMove="1" noResize="1" noEditPoints="1" noAdjustHandles="1" noChangeArrowheads="1" noChangeShapeType="1" noTextEdit="1"/>
              </p:cNvSpPr>
              <p:nvPr/>
            </p:nvSpPr>
            <p:spPr>
              <a:xfrm>
                <a:off x="5775422" y="4050025"/>
                <a:ext cx="3422456" cy="338554"/>
              </a:xfrm>
              <a:prstGeom prst="rect">
                <a:avLst/>
              </a:prstGeom>
              <a:blipFill>
                <a:blip r:embed="rId10"/>
                <a:stretch>
                  <a:fillRect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71356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Gaussian likelihood and analytical posterior</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C47848-742A-1F91-4C86-ADF9218ECAF6}"/>
                  </a:ext>
                </a:extLst>
              </p:cNvPr>
              <p:cNvSpPr txBox="1"/>
              <p:nvPr/>
            </p:nvSpPr>
            <p:spPr>
              <a:xfrm>
                <a:off x="0" y="532564"/>
                <a:ext cx="9101470" cy="4990020"/>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e>
                              </m:d>
                            </m:e>
                            <m:sup>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2</m:t>
                                  </m:r>
                                </m:den>
                              </m:f>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m:rPr>
                                          <m:sty m:val="p"/>
                                        </m:rPr>
                                        <a:rPr lang="en-US" i="0">
                                          <a:latin typeface="Cambria Math" panose="02040503050406030204" pitchFamily="18" charset="0"/>
                                        </a:rPr>
                                        <m:t>d</m:t>
                                      </m:r>
                                    </m:sub>
                                  </m:sSub>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den>
                      </m:f>
                      <m:r>
                        <m:rPr>
                          <m:sty m:val="p"/>
                        </m:rPr>
                        <a:rPr lang="en-US" i="1">
                          <a:latin typeface="Cambria Math" panose="02040503050406030204" pitchFamily="18" charset="0"/>
                        </a:rPr>
                        <m:t>exp</m:t>
                      </m:r>
                      <m:d>
                        <m:dPr>
                          <m:begChr m:val="["/>
                          <m:endChr m:val="]"/>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𝜀</m:t>
                                          </m:r>
                                        </m:e>
                                      </m:acc>
                                    </m:e>
                                    <m:sub>
                                      <m:r>
                                        <m:rPr>
                                          <m:sty m:val="p"/>
                                        </m:rPr>
                                        <a:rPr lang="en-US" b="0" i="0" smtClean="0">
                                          <a:latin typeface="Cambria Math" panose="02040503050406030204" pitchFamily="18" charset="0"/>
                                        </a:rPr>
                                        <m:t>sxr</m:t>
                                      </m:r>
                                    </m:sub>
                                  </m:sSub>
                                </m:e>
                              </m:d>
                            </m:e>
                            <m:sup>
                              <m:r>
                                <a:rPr lang="en-US" i="1">
                                  <a:latin typeface="Cambria Math" panose="02040503050406030204" pitchFamily="18" charset="0"/>
                                </a:rPr>
                                <m:t>⊤</m:t>
                              </m:r>
                            </m:sup>
                          </m:sSup>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i="0">
                                  <a:latin typeface="Cambria Math" panose="02040503050406030204" pitchFamily="18" charset="0"/>
                                </a:rPr>
                                <m:t>d</m:t>
                              </m:r>
                            </m:sub>
                            <m:sup>
                              <m:r>
                                <a:rPr lang="en-US" i="1">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𝜀</m:t>
                                      </m:r>
                                    </m:e>
                                  </m:acc>
                                </m:e>
                                <m:sub>
                                  <m:r>
                                    <m:rPr>
                                      <m:sty m:val="p"/>
                                    </m:rPr>
                                    <a:rPr lang="en-US" b="0" i="0" smtClean="0">
                                      <a:latin typeface="Cambria Math" panose="02040503050406030204" pitchFamily="18" charset="0"/>
                                    </a:rPr>
                                    <m:t>sxr</m:t>
                                  </m:r>
                                </m:sub>
                              </m:sSub>
                            </m:e>
                          </m:d>
                        </m:e>
                      </m:d>
                    </m:oMath>
                  </m:oMathPara>
                </a14:m>
                <a:endParaRPr lang="en-US" dirty="0">
                  <a:latin typeface="Palatino Linotype" panose="02040502050505030304" pitchFamily="18" charset="0"/>
                </a:endParaRPr>
              </a:p>
              <a:p>
                <a:pPr marL="285750" indent="-285750">
                  <a:lnSpc>
                    <a:spcPct val="150000"/>
                  </a:lnSpc>
                  <a:buFont typeface="Arial" panose="020B0604020202020204" pitchFamily="34" charset="0"/>
                  <a:buChar char="•"/>
                </a:pPr>
                <a:r>
                  <a:rPr lang="en-US" dirty="0">
                    <a:latin typeface="Palatino Linotype" panose="02040502050505030304" pitchFamily="18" charset="0"/>
                  </a:rPr>
                  <a:t>Covariance matrix for measurements:</a:t>
                </a:r>
              </a:p>
              <a:p>
                <a:pPr algn="ctr">
                  <a:lnSpc>
                    <a:spcPct val="150000"/>
                  </a:lnSpc>
                </a:pPr>
                <a:endParaRPr lang="en-US" dirty="0">
                  <a:latin typeface="Palatino Linotype" panose="02040502050505030304" pitchFamily="18" charset="0"/>
                </a:endParaRPr>
              </a:p>
              <a:p>
                <a:pPr marL="285750" indent="-285750">
                  <a:lnSpc>
                    <a:spcPct val="150000"/>
                  </a:lnSpc>
                  <a:buFont typeface="Arial" panose="020B0604020202020204" pitchFamily="34" charset="0"/>
                  <a:buChar char="•"/>
                </a:pPr>
                <a:endParaRPr lang="en-US" b="1" dirty="0">
                  <a:latin typeface="Palatino Linotype" panose="02040502050505030304" pitchFamily="18" charset="0"/>
                </a:endParaRPr>
              </a:p>
              <a:p>
                <a:pPr marL="285750" indent="-285750">
                  <a:lnSpc>
                    <a:spcPct val="150000"/>
                  </a:lnSpc>
                  <a:buFont typeface="Arial" panose="020B0604020202020204" pitchFamily="34" charset="0"/>
                  <a:buChar char="•"/>
                </a:pPr>
                <a:r>
                  <a:rPr lang="en-US" dirty="0">
                    <a:latin typeface="Palatino Linotype" panose="02040502050505030304" pitchFamily="18" charset="0"/>
                  </a:rPr>
                  <a:t>Gaussian prior &amp; likelihood + linear forward model </a:t>
                </a:r>
                <a14:m>
                  <m:oMath xmlns:m="http://schemas.openxmlformats.org/officeDocument/2006/math">
                    <m:r>
                      <a:rPr lang="en-US" b="0" i="1" smtClean="0">
                        <a:latin typeface="Cambria Math" panose="02040503050406030204" pitchFamily="18" charset="0"/>
                      </a:rPr>
                      <m:t>→</m:t>
                    </m:r>
                  </m:oMath>
                </a14:m>
                <a:r>
                  <a:rPr lang="en-US" dirty="0">
                    <a:latin typeface="Palatino Linotype" panose="02040502050505030304" pitchFamily="18" charset="0"/>
                  </a:rPr>
                  <a:t> analytically tractable posterior</a:t>
                </a:r>
              </a:p>
              <a:p>
                <a:pPr marL="285750" indent="-285750">
                  <a:lnSpc>
                    <a:spcPct val="150000"/>
                  </a:lnSpc>
                  <a:buFont typeface="Arial" panose="020B0604020202020204" pitchFamily="34" charset="0"/>
                  <a:buChar char="•"/>
                </a:pPr>
                <a14:m>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sxr</m:t>
                            </m:r>
                          </m:sub>
                        </m:sSub>
                      </m:e>
                    </m:d>
                  </m:oMath>
                </a14:m>
                <a:r>
                  <a:rPr lang="en-US" dirty="0">
                    <a:latin typeface="Palatino Linotype" panose="02040502050505030304" pitchFamily="18" charset="0"/>
                  </a:rPr>
                  <a:t> is also a multivariate Gaussian distribution</a:t>
                </a:r>
              </a:p>
              <a:p>
                <a:pPr algn="ctr">
                  <a:lnSpc>
                    <a:spcPct val="150000"/>
                  </a:lnSpc>
                </a:pP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𝜇</m:t>
                            </m:r>
                          </m:e>
                        </m:acc>
                      </m:e>
                      <m:sub>
                        <m:r>
                          <m:rPr>
                            <m:sty m:val="p"/>
                          </m:rPr>
                          <a:rPr lang="en-US" b="0" i="0" smtClean="0">
                            <a:latin typeface="Cambria Math" panose="02040503050406030204" pitchFamily="18" charset="0"/>
                          </a:rPr>
                          <m:t>post</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m:rPr>
                            <m:sty m:val="p"/>
                          </m:rPr>
                          <a:rPr lang="en-US" b="0" i="0" smtClean="0">
                            <a:latin typeface="Cambria Math" panose="02040503050406030204" pitchFamily="18" charset="0"/>
                          </a:rPr>
                          <m:t>prior</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e>
                              <m:sup>
                                <m:r>
                                  <a:rPr lang="en-US" i="1">
                                    <a:latin typeface="Cambria Math" panose="02040503050406030204" pitchFamily="18" charset="0"/>
                                  </a:rPr>
                                  <m:t>⊤</m:t>
                                </m:r>
                              </m:sup>
                            </m:sSup>
                            <m:sSubSup>
                              <m:sSubSupPr>
                                <m:ctrlPr>
                                  <a:rPr lang="en-US" i="1">
                                    <a:latin typeface="Cambria Math" panose="02040503050406030204" pitchFamily="18" charset="0"/>
                                  </a:rPr>
                                </m:ctrlPr>
                              </m:sSubSupPr>
                              <m:e>
                                <m:r>
                                  <m:rPr>
                                    <m:sty m:val="p"/>
                                  </m:rPr>
                                  <a:rPr lang="en-US" i="0">
                                    <a:latin typeface="Cambria Math" panose="02040503050406030204" pitchFamily="18" charset="0"/>
                                  </a:rPr>
                                  <m:t>Σ</m:t>
                                </m:r>
                              </m:e>
                              <m:sub>
                                <m:r>
                                  <m:rPr>
                                    <m:sty m:val="p"/>
                                  </m:rPr>
                                  <a:rPr lang="en-US" i="0">
                                    <a:latin typeface="Cambria Math" panose="02040503050406030204" pitchFamily="18" charset="0"/>
                                  </a:rPr>
                                  <m:t>d</m:t>
                                </m:r>
                              </m:sub>
                              <m:sup>
                                <m:r>
                                  <a:rPr lang="en-US" i="0">
                                    <a:latin typeface="Cambria Math" panose="02040503050406030204" pitchFamily="18" charset="0"/>
                                  </a:rPr>
                                  <m:t>−1</m:t>
                                </m:r>
                              </m:sup>
                            </m:sSubSup>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b="0" i="0" dirty="0" smtClean="0">
                                    <a:latin typeface="Cambria Math" panose="02040503050406030204" pitchFamily="18" charset="0"/>
                                  </a:rPr>
                                  <m:t>Σ</m:t>
                                </m:r>
                              </m:e>
                              <m:sub>
                                <m:r>
                                  <m:rPr>
                                    <m:sty m:val="p"/>
                                  </m:rPr>
                                  <a:rPr lang="en-US" b="0" i="0" smtClean="0">
                                    <a:latin typeface="Cambria Math" panose="02040503050406030204" pitchFamily="18" charset="0"/>
                                  </a:rPr>
                                  <m:t>prior</m:t>
                                </m:r>
                              </m:sub>
                              <m:sup>
                                <m:r>
                                  <a:rPr lang="en-US" i="1">
                                    <a:latin typeface="Cambria Math" panose="02040503050406030204" pitchFamily="18" charset="0"/>
                                  </a:rPr>
                                  <m:t>−1</m:t>
                                </m:r>
                              </m:sup>
                            </m:sSubSup>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e>
                      <m:sup>
                        <m:r>
                          <a:rPr lang="en-US" i="1">
                            <a:latin typeface="Cambria Math" panose="02040503050406030204" pitchFamily="18" charset="0"/>
                          </a:rPr>
                          <m:t>⊤</m:t>
                        </m:r>
                      </m:sup>
                    </m:sSup>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i="0">
                            <a:latin typeface="Cambria Math" panose="02040503050406030204" pitchFamily="18" charset="0"/>
                          </a:rPr>
                          <m:t>d</m:t>
                        </m:r>
                      </m:sub>
                      <m:sup>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m:rPr>
                            <m:sty m:val="p"/>
                          </m:rPr>
                          <a:rPr lang="en-US" b="0" i="0" smtClean="0">
                            <a:latin typeface="Cambria Math" panose="02040503050406030204" pitchFamily="18" charset="0"/>
                          </a:rPr>
                          <m:t>prior</m:t>
                        </m:r>
                      </m:sub>
                    </m:sSub>
                    <m:r>
                      <a:rPr lang="en-US" i="1">
                        <a:latin typeface="Cambria Math" panose="02040503050406030204" pitchFamily="18" charset="0"/>
                      </a:rPr>
                      <m:t>)</m:t>
                    </m:r>
                  </m:oMath>
                </a14:m>
                <a:r>
                  <a:rPr lang="en-US" dirty="0">
                    <a:latin typeface="Palatino Linotype" panose="02040502050505030304" pitchFamily="18" charset="0"/>
                  </a:rPr>
                  <a:t>,</a:t>
                </a:r>
              </a:p>
              <a:p>
                <a:pPr algn="ct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m:rPr>
                              <m:sty m:val="p"/>
                            </m:rPr>
                            <a:rPr lang="en-US" b="0" i="0" smtClean="0">
                              <a:latin typeface="Cambria Math" panose="02040503050406030204" pitchFamily="18" charset="0"/>
                            </a:rPr>
                            <m:t>post</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e>
                                <m:sup>
                                  <m:r>
                                    <a:rPr lang="en-US" i="1">
                                      <a:latin typeface="Cambria Math" panose="02040503050406030204" pitchFamily="18" charset="0"/>
                                    </a:rPr>
                                    <m:t>⊤</m:t>
                                  </m:r>
                                </m:sup>
                              </m:sSup>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a:latin typeface="Cambria Math" panose="02040503050406030204" pitchFamily="18" charset="0"/>
                                    </a:rPr>
                                    <m:t>d</m:t>
                                  </m:r>
                                </m:sub>
                                <m:sup>
                                  <m:r>
                                    <a:rPr lang="en-US">
                                      <a:latin typeface="Cambria Math" panose="02040503050406030204" pitchFamily="18" charset="0"/>
                                    </a:rPr>
                                    <m:t>−1</m:t>
                                  </m:r>
                                </m:sup>
                              </m:sSubSup>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dirty="0">
                                      <a:latin typeface="Cambria Math" panose="02040503050406030204" pitchFamily="18" charset="0"/>
                                    </a:rPr>
                                    <m:t>Σ</m:t>
                                  </m:r>
                                </m:e>
                                <m:sub>
                                  <m:r>
                                    <m:rPr>
                                      <m:sty m:val="p"/>
                                    </m:rPr>
                                    <a:rPr lang="en-US">
                                      <a:latin typeface="Cambria Math" panose="02040503050406030204" pitchFamily="18" charset="0"/>
                                    </a:rPr>
                                    <m:t>prior</m:t>
                                  </m:r>
                                </m:sub>
                                <m:sup>
                                  <m:r>
                                    <a:rPr lang="en-US" i="1">
                                      <a:latin typeface="Cambria Math" panose="02040503050406030204" pitchFamily="18" charset="0"/>
                                    </a:rPr>
                                    <m:t>−1</m:t>
                                  </m:r>
                                </m:sup>
                              </m:sSubSup>
                            </m:e>
                          </m:d>
                        </m:e>
                        <m:sup>
                          <m:r>
                            <a:rPr lang="en-US" i="1">
                              <a:latin typeface="Cambria Math" panose="02040503050406030204" pitchFamily="18" charset="0"/>
                            </a:rPr>
                            <m:t>−1</m:t>
                          </m:r>
                        </m:sup>
                      </m:sSup>
                    </m:oMath>
                  </m:oMathPara>
                </a14:m>
                <a:endParaRPr lang="en-US" dirty="0">
                  <a:latin typeface="Palatino Linotype" panose="02040502050505030304" pitchFamily="18" charset="0"/>
                </a:endParaRPr>
              </a:p>
            </p:txBody>
          </p:sp>
        </mc:Choice>
        <mc:Fallback xmlns="">
          <p:sp>
            <p:nvSpPr>
              <p:cNvPr id="6" name="TextBox 5">
                <a:extLst>
                  <a:ext uri="{FF2B5EF4-FFF2-40B4-BE49-F238E27FC236}">
                    <a16:creationId xmlns:a16="http://schemas.microsoft.com/office/drawing/2014/main" id="{F1C47848-742A-1F91-4C86-ADF9218ECAF6}"/>
                  </a:ext>
                </a:extLst>
              </p:cNvPr>
              <p:cNvSpPr txBox="1">
                <a:spLocks noRot="1" noChangeAspect="1" noMove="1" noResize="1" noEditPoints="1" noAdjustHandles="1" noChangeArrowheads="1" noChangeShapeType="1" noTextEdit="1"/>
              </p:cNvSpPr>
              <p:nvPr/>
            </p:nvSpPr>
            <p:spPr>
              <a:xfrm>
                <a:off x="0" y="532564"/>
                <a:ext cx="9101470" cy="4990020"/>
              </a:xfrm>
              <a:prstGeom prst="rect">
                <a:avLst/>
              </a:prstGeom>
              <a:blipFill>
                <a:blip r:embed="rId3"/>
                <a:stretch>
                  <a:fillRect l="-402" r="-26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1F79E09-4086-DE9B-26C1-2F0A25FBE302}"/>
              </a:ext>
            </a:extLst>
          </p:cNvPr>
          <p:cNvSpPr>
            <a:spLocks noGrp="1"/>
          </p:cNvSpPr>
          <p:nvPr>
            <p:ph type="sldNum" sz="quarter" idx="12"/>
          </p:nvPr>
        </p:nvSpPr>
        <p:spPr/>
        <p:txBody>
          <a:bodyPr/>
          <a:lstStyle/>
          <a:p>
            <a:fld id="{C0F9B2C0-5364-4760-BB85-7A52E9531CDE}" type="slidenum">
              <a:rPr lang="en-US" smtClean="0"/>
              <a:t>5</a:t>
            </a:fld>
            <a:endParaRPr lang="en-US"/>
          </a:p>
        </p:txBody>
      </p:sp>
      <p:sp>
        <p:nvSpPr>
          <p:cNvPr id="5" name="TextBox 4">
            <a:extLst>
              <a:ext uri="{FF2B5EF4-FFF2-40B4-BE49-F238E27FC236}">
                <a16:creationId xmlns:a16="http://schemas.microsoft.com/office/drawing/2014/main" id="{BC75A268-3618-F1F7-842D-CBD67E1A5E22}"/>
              </a:ext>
            </a:extLst>
          </p:cNvPr>
          <p:cNvSpPr txBox="1"/>
          <p:nvPr/>
        </p:nvSpPr>
        <p:spPr>
          <a:xfrm>
            <a:off x="8466" y="4996838"/>
            <a:ext cx="1135417" cy="338554"/>
          </a:xfrm>
          <a:prstGeom prst="rect">
            <a:avLst/>
          </a:prstGeom>
          <a:noFill/>
          <a:ln>
            <a:solidFill>
              <a:srgbClr val="FF0000"/>
            </a:solidFill>
          </a:ln>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uncertainty</a:t>
            </a:r>
          </a:p>
        </p:txBody>
      </p:sp>
      <p:sp>
        <p:nvSpPr>
          <p:cNvPr id="7" name="TextBox 6">
            <a:extLst>
              <a:ext uri="{FF2B5EF4-FFF2-40B4-BE49-F238E27FC236}">
                <a16:creationId xmlns:a16="http://schemas.microsoft.com/office/drawing/2014/main" id="{4C664414-8D27-F871-7F81-CBD72FBBF5B9}"/>
              </a:ext>
            </a:extLst>
          </p:cNvPr>
          <p:cNvSpPr txBox="1"/>
          <p:nvPr/>
        </p:nvSpPr>
        <p:spPr>
          <a:xfrm>
            <a:off x="8466" y="4253917"/>
            <a:ext cx="887677" cy="338554"/>
          </a:xfrm>
          <a:prstGeom prst="rect">
            <a:avLst/>
          </a:prstGeom>
          <a:noFill/>
          <a:ln>
            <a:solidFill>
              <a:srgbClr val="FF0000"/>
            </a:solidFill>
          </a:ln>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estimate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C138E9-877D-D4C9-8531-77409D1EC775}"/>
                  </a:ext>
                </a:extLst>
              </p:cNvPr>
              <p:cNvSpPr txBox="1"/>
              <p:nvPr/>
            </p:nvSpPr>
            <p:spPr>
              <a:xfrm>
                <a:off x="5837767" y="2303415"/>
                <a:ext cx="2057401" cy="3944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FF0000"/>
                              </a:solidFill>
                              <a:latin typeface="Cambria Math" panose="02040503050406030204" pitchFamily="18" charset="0"/>
                            </a:rPr>
                          </m:ctrlPr>
                        </m:sSubSupPr>
                        <m:e>
                          <m:r>
                            <a:rPr lang="en-US" sz="1400" i="1">
                              <a:solidFill>
                                <a:srgbClr val="FF0000"/>
                              </a:solidFill>
                              <a:latin typeface="Cambria Math" panose="02040503050406030204" pitchFamily="18" charset="0"/>
                            </a:rPr>
                            <m:t>𝜎</m:t>
                          </m:r>
                        </m:e>
                        <m:sub>
                          <m:r>
                            <a:rPr lang="en-US" sz="1400" i="1">
                              <a:solidFill>
                                <a:srgbClr val="FF0000"/>
                              </a:solidFill>
                              <a:latin typeface="Cambria Math" panose="02040503050406030204" pitchFamily="18" charset="0"/>
                            </a:rPr>
                            <m:t>𝑖</m:t>
                          </m:r>
                        </m:sub>
                        <m:sup>
                          <m:r>
                            <a:rPr lang="en-US" sz="1400" i="1">
                              <a:solidFill>
                                <a:srgbClr val="FF0000"/>
                              </a:solidFill>
                              <a:latin typeface="Cambria Math" panose="02040503050406030204" pitchFamily="18" charset="0"/>
                            </a:rPr>
                            <m:t>2</m:t>
                          </m:r>
                        </m:sup>
                      </m:sSubSup>
                      <m:r>
                        <a:rPr lang="en-US" sz="1400" i="1">
                          <a:solidFill>
                            <a:srgbClr val="FF0000"/>
                          </a:solidFill>
                          <a:latin typeface="Cambria Math" panose="02040503050406030204" pitchFamily="18" charset="0"/>
                        </a:rPr>
                        <m:t>=</m:t>
                      </m:r>
                      <m:sSubSup>
                        <m:sSubSupPr>
                          <m:ctrlPr>
                            <a:rPr lang="en-US" sz="1400" i="1">
                              <a:solidFill>
                                <a:srgbClr val="FF0000"/>
                              </a:solidFill>
                              <a:latin typeface="Cambria Math" panose="02040503050406030204" pitchFamily="18" charset="0"/>
                            </a:rPr>
                          </m:ctrlPr>
                        </m:sSubSupPr>
                        <m:e>
                          <m:r>
                            <a:rPr lang="en-US" sz="1400" i="1">
                              <a:solidFill>
                                <a:srgbClr val="FF0000"/>
                              </a:solidFill>
                              <a:latin typeface="Cambria Math" panose="02040503050406030204" pitchFamily="18" charset="0"/>
                            </a:rPr>
                            <m:t>𝜎</m:t>
                          </m:r>
                        </m:e>
                        <m:sub>
                          <m:r>
                            <m:rPr>
                              <m:sty m:val="p"/>
                            </m:rPr>
                            <a:rPr lang="en-US" sz="1400">
                              <a:solidFill>
                                <a:srgbClr val="FF0000"/>
                              </a:solidFill>
                              <a:latin typeface="Cambria Math" panose="02040503050406030204" pitchFamily="18" charset="0"/>
                            </a:rPr>
                            <m:t>bg</m:t>
                          </m:r>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𝑖</m:t>
                          </m:r>
                        </m:sub>
                        <m:sup>
                          <m:r>
                            <a:rPr lang="en-US" sz="1400" i="1">
                              <a:solidFill>
                                <a:srgbClr val="FF0000"/>
                              </a:solidFill>
                              <a:latin typeface="Cambria Math" panose="02040503050406030204" pitchFamily="18" charset="0"/>
                            </a:rPr>
                            <m:t>2</m:t>
                          </m:r>
                        </m:sup>
                      </m:sSubSup>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d>
                            <m:dPr>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𝛼</m:t>
                              </m:r>
                              <m:r>
                                <a:rPr lang="en-US" sz="1400" i="1">
                                  <a:solidFill>
                                    <a:srgbClr val="FF0000"/>
                                  </a:solidFill>
                                  <a:latin typeface="Cambria Math" panose="02040503050406030204" pitchFamily="18" charset="0"/>
                                </a:rPr>
                                <m:t>⋅</m:t>
                              </m:r>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𝑑</m:t>
                                  </m:r>
                                </m:e>
                                <m:sub>
                                  <m:r>
                                    <m:rPr>
                                      <m:sty m:val="p"/>
                                    </m:rPr>
                                    <a:rPr lang="en-US" sz="1400">
                                      <a:solidFill>
                                        <a:srgbClr val="FF0000"/>
                                      </a:solidFill>
                                      <a:latin typeface="Cambria Math" panose="02040503050406030204" pitchFamily="18" charset="0"/>
                                    </a:rPr>
                                    <m:t>sxr</m:t>
                                  </m:r>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𝑖</m:t>
                                  </m:r>
                                </m:sub>
                              </m:sSub>
                            </m:e>
                          </m:d>
                        </m:e>
                        <m:sup>
                          <m:r>
                            <a:rPr lang="en-US" sz="1400" i="1">
                              <a:solidFill>
                                <a:srgbClr val="FF0000"/>
                              </a:solidFill>
                              <a:latin typeface="Cambria Math" panose="02040503050406030204" pitchFamily="18" charset="0"/>
                            </a:rPr>
                            <m:t>2</m:t>
                          </m:r>
                        </m:sup>
                      </m:sSup>
                    </m:oMath>
                  </m:oMathPara>
                </a14:m>
                <a:endParaRPr lang="en-US" sz="1400" dirty="0">
                  <a:solidFill>
                    <a:srgbClr val="FF0000"/>
                  </a:solidFill>
                </a:endParaRPr>
              </a:p>
            </p:txBody>
          </p:sp>
        </mc:Choice>
        <mc:Fallback xmlns="">
          <p:sp>
            <p:nvSpPr>
              <p:cNvPr id="8" name="TextBox 7">
                <a:extLst>
                  <a:ext uri="{FF2B5EF4-FFF2-40B4-BE49-F238E27FC236}">
                    <a16:creationId xmlns:a16="http://schemas.microsoft.com/office/drawing/2014/main" id="{E9C138E9-877D-D4C9-8531-77409D1EC775}"/>
                  </a:ext>
                </a:extLst>
              </p:cNvPr>
              <p:cNvSpPr txBox="1">
                <a:spLocks noRot="1" noChangeAspect="1" noMove="1" noResize="1" noEditPoints="1" noAdjustHandles="1" noChangeArrowheads="1" noChangeShapeType="1" noTextEdit="1"/>
              </p:cNvSpPr>
              <p:nvPr/>
            </p:nvSpPr>
            <p:spPr>
              <a:xfrm>
                <a:off x="5837767" y="2303415"/>
                <a:ext cx="2057401" cy="394403"/>
              </a:xfrm>
              <a:prstGeom prst="rect">
                <a:avLst/>
              </a:prstGeom>
              <a:blipFill>
                <a:blip r:embed="rId4"/>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4B3C866-4093-ECE8-39BD-6608FA39AF45}"/>
                  </a:ext>
                </a:extLst>
              </p:cNvPr>
              <p:cNvSpPr txBox="1"/>
              <p:nvPr/>
            </p:nvSpPr>
            <p:spPr>
              <a:xfrm>
                <a:off x="3451873" y="2014266"/>
                <a:ext cx="2057400" cy="972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m:rPr>
                              <m:sty m:val="p"/>
                            </m:rPr>
                            <a:rPr lang="en-US">
                              <a:latin typeface="Cambria Math" panose="02040503050406030204" pitchFamily="18" charset="0"/>
                            </a:rPr>
                            <m:t>d</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e>
                              <m:e/>
                              <m:e/>
                            </m:mr>
                            <m:mr>
                              <m:e/>
                              <m:e>
                                <m:r>
                                  <a:rPr lang="en-US" i="1">
                                    <a:latin typeface="Cambria Math" panose="02040503050406030204" pitchFamily="18" charset="0"/>
                                  </a:rPr>
                                  <m:t>⋱</m:t>
                                </m:r>
                              </m:e>
                              <m:e/>
                            </m:mr>
                            <m:mr>
                              <m:e/>
                              <m:e/>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𝑚</m:t>
                                    </m:r>
                                  </m:sub>
                                  <m:sup>
                                    <m:r>
                                      <a:rPr lang="en-US" i="1">
                                        <a:latin typeface="Cambria Math" panose="02040503050406030204" pitchFamily="18" charset="0"/>
                                      </a:rPr>
                                      <m:t>2</m:t>
                                    </m:r>
                                  </m:sup>
                                </m:sSubSup>
                              </m:e>
                            </m:mr>
                          </m:m>
                        </m:e>
                      </m:d>
                    </m:oMath>
                  </m:oMathPara>
                </a14:m>
                <a:endParaRPr lang="en-US" dirty="0"/>
              </a:p>
            </p:txBody>
          </p:sp>
        </mc:Choice>
        <mc:Fallback xmlns="">
          <p:sp>
            <p:nvSpPr>
              <p:cNvPr id="9" name="TextBox 8">
                <a:extLst>
                  <a:ext uri="{FF2B5EF4-FFF2-40B4-BE49-F238E27FC236}">
                    <a16:creationId xmlns:a16="http://schemas.microsoft.com/office/drawing/2014/main" id="{D4B3C866-4093-ECE8-39BD-6608FA39AF45}"/>
                  </a:ext>
                </a:extLst>
              </p:cNvPr>
              <p:cNvSpPr txBox="1">
                <a:spLocks noRot="1" noChangeAspect="1" noMove="1" noResize="1" noEditPoints="1" noAdjustHandles="1" noChangeArrowheads="1" noChangeShapeType="1" noTextEdit="1"/>
              </p:cNvSpPr>
              <p:nvPr/>
            </p:nvSpPr>
            <p:spPr>
              <a:xfrm>
                <a:off x="3451873" y="2014266"/>
                <a:ext cx="2057400" cy="972702"/>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D58D208-1E8D-2BF3-DA13-AA57C2FF034B}"/>
              </a:ext>
            </a:extLst>
          </p:cNvPr>
          <p:cNvSpPr txBox="1"/>
          <p:nvPr/>
        </p:nvSpPr>
        <p:spPr>
          <a:xfrm>
            <a:off x="5952067" y="1875766"/>
            <a:ext cx="131233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background noise</a:t>
            </a:r>
          </a:p>
        </p:txBody>
      </p:sp>
      <p:cxnSp>
        <p:nvCxnSpPr>
          <p:cNvPr id="12" name="Straight Arrow Connector 11">
            <a:extLst>
              <a:ext uri="{FF2B5EF4-FFF2-40B4-BE49-F238E27FC236}">
                <a16:creationId xmlns:a16="http://schemas.microsoft.com/office/drawing/2014/main" id="{2871C7F4-9866-C65F-DD27-0E8A2D8FC0AC}"/>
              </a:ext>
            </a:extLst>
          </p:cNvPr>
          <p:cNvCxnSpPr>
            <a:cxnSpLocks/>
          </p:cNvCxnSpPr>
          <p:nvPr/>
        </p:nvCxnSpPr>
        <p:spPr>
          <a:xfrm>
            <a:off x="6519332" y="2127367"/>
            <a:ext cx="0" cy="226368"/>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3F6B79-0C81-8AEB-0E09-C2D5FFEA39F9}"/>
              </a:ext>
            </a:extLst>
          </p:cNvPr>
          <p:cNvSpPr txBox="1"/>
          <p:nvPr/>
        </p:nvSpPr>
        <p:spPr>
          <a:xfrm>
            <a:off x="1938866" y="5829513"/>
            <a:ext cx="3450167" cy="338554"/>
          </a:xfrm>
          <a:prstGeom prst="rect">
            <a:avLst/>
          </a:prstGeom>
          <a:noFill/>
          <a:ln>
            <a:noFill/>
          </a:ln>
        </p:spPr>
        <p:txBody>
          <a:bodyPr wrap="squar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Diagonal elements: posterior variances </a:t>
            </a:r>
            <a:endParaRPr lang="en-US" sz="1600" dirty="0">
              <a:solidFill>
                <a:srgbClr val="FF0000"/>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FA091DBB-45EA-31BC-23BD-ACBB2561B27D}"/>
              </a:ext>
            </a:extLst>
          </p:cNvPr>
          <p:cNvCxnSpPr>
            <a:cxnSpLocks/>
          </p:cNvCxnSpPr>
          <p:nvPr/>
        </p:nvCxnSpPr>
        <p:spPr>
          <a:xfrm>
            <a:off x="3052232" y="5335392"/>
            <a:ext cx="0" cy="494121"/>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95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r>
              <a:rPr lang="en-US" sz="2800" kern="0" spc="15" dirty="0">
                <a:solidFill>
                  <a:sysClr val="window" lastClr="FFFFFF"/>
                </a:solidFill>
              </a:rPr>
              <a:t>Hyperparameter optimization</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C47848-742A-1F91-4C86-ADF9218ECAF6}"/>
                  </a:ext>
                </a:extLst>
              </p:cNvPr>
              <p:cNvSpPr txBox="1"/>
              <p:nvPr/>
            </p:nvSpPr>
            <p:spPr>
              <a:xfrm>
                <a:off x="21265" y="782424"/>
                <a:ext cx="9101470" cy="4610493"/>
              </a:xfrm>
              <a:prstGeom prst="rect">
                <a:avLst/>
              </a:prstGeom>
              <a:noFill/>
            </p:spPr>
            <p:txBody>
              <a:bodyPr wrap="square" rtlCol="0">
                <a:spAutoFit/>
              </a:bodyPr>
              <a:lstStyle/>
              <a:p>
                <a:pPr>
                  <a:lnSpc>
                    <a:spcPct val="150000"/>
                  </a:lnSpc>
                </a:pPr>
                <a:r>
                  <a:rPr lang="en-US" dirty="0">
                    <a:latin typeface="Palatino Linotype" panose="02040502050505030304" pitchFamily="18" charset="0"/>
                  </a:rPr>
                  <a:t>The free parameters specifying the prior distribution are called </a:t>
                </a:r>
                <a:r>
                  <a:rPr lang="en-US" b="1" dirty="0">
                    <a:latin typeface="Palatino Linotype" panose="02040502050505030304" pitchFamily="18" charset="0"/>
                  </a:rPr>
                  <a:t>hyperparameters</a:t>
                </a:r>
                <a:r>
                  <a:rPr lang="en-US" dirty="0">
                    <a:latin typeface="Palatino Linotype" panose="02040502050505030304" pitchFamily="18" charset="0"/>
                  </a:rPr>
                  <a:t>:</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𝜎</m:t>
                              </m:r>
                            </m:e>
                            <m:sub>
                              <m:r>
                                <m:rPr>
                                  <m:sty m:val="p"/>
                                </m:rPr>
                                <a:rPr lang="en-US" b="0" i="0" dirty="0" smtClean="0">
                                  <a:latin typeface="Cambria Math" panose="02040503050406030204" pitchFamily="18" charset="0"/>
                                </a:rPr>
                                <m:t>f</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m:rPr>
                                  <m:sty m:val="p"/>
                                </m:rPr>
                                <a:rPr lang="en-US" b="0" i="0" dirty="0" smtClean="0">
                                  <a:latin typeface="Cambria Math" panose="02040503050406030204" pitchFamily="18" charset="0"/>
                                </a:rPr>
                                <m:t>c</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m:rPr>
                                  <m:sty m:val="p"/>
                                </m:rPr>
                                <a:rPr lang="en-US" b="0" i="0" dirty="0" smtClean="0">
                                  <a:latin typeface="Cambria Math" panose="02040503050406030204" pitchFamily="18" charset="0"/>
                                </a:rPr>
                                <m:t>e</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𝜌</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sty m:val="p"/>
                            </m:rPr>
                            <a:rPr lang="en-US" b="0" i="0" dirty="0" smtClean="0">
                              <a:latin typeface="Cambria Math" panose="02040503050406030204" pitchFamily="18" charset="0"/>
                            </a:rPr>
                            <m:t>Δ</m:t>
                          </m:r>
                          <m:r>
                            <a:rPr lang="en-US" b="0" i="1" dirty="0" smtClean="0">
                              <a:latin typeface="Cambria Math" panose="02040503050406030204" pitchFamily="18" charset="0"/>
                            </a:rPr>
                            <m:t>𝜌</m:t>
                          </m:r>
                        </m:e>
                      </m:d>
                    </m:oMath>
                  </m:oMathPara>
                </a14:m>
                <a:endParaRPr lang="en-US" b="0" dirty="0">
                  <a:latin typeface="Palatino Linotype" panose="02040502050505030304" pitchFamily="18" charset="0"/>
                </a:endParaRPr>
              </a:p>
              <a:p>
                <a:pPr>
                  <a:lnSpc>
                    <a:spcPct val="150000"/>
                  </a:lnSpc>
                </a:pPr>
                <a:r>
                  <a:rPr lang="en-US" altLang="zh-CN" dirty="0">
                    <a:latin typeface="Palatino Linotype" panose="02040502050505030304" pitchFamily="18" charset="0"/>
                  </a:rPr>
                  <a:t>Optimization:</a:t>
                </a:r>
                <a:r>
                  <a:rPr lang="en-US" dirty="0">
                    <a:latin typeface="Palatino Linotype" panose="02040502050505030304" pitchFamily="18" charset="0"/>
                  </a:rPr>
                  <a:t> maximizing the marginal likelihood:</a:t>
                </a: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sxr</m:t>
                              </m:r>
                            </m:sub>
                          </m:sSub>
                        </m:e>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b>
                              <m:r>
                                <m:rPr>
                                  <m:sty m:val="p"/>
                                </m:rPr>
                                <a:rPr lang="en-US" b="0" i="0" smtClean="0">
                                  <a:latin typeface="Cambria Math" panose="02040503050406030204" pitchFamily="18" charset="0"/>
                                </a:rPr>
                                <m:t>sxr</m:t>
                              </m:r>
                            </m:sub>
                          </m:sSub>
                        </m:e>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e>
                      </m:d>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e>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e>
                      </m:d>
                      <m:r>
                        <m:rPr>
                          <m:sty m:val="p"/>
                        </m:rPr>
                        <a:rPr lang="en-US" b="0" i="0" smtClean="0">
                          <a:latin typeface="Cambria Math" panose="02040503050406030204" pitchFamily="18" charset="0"/>
                        </a:rPr>
                        <m:t>d</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e>
                        <m:sub>
                          <m:r>
                            <m:rPr>
                              <m:sty m:val="p"/>
                            </m:rPr>
                            <a:rPr lang="en-US" b="0" i="0" smtClean="0">
                              <a:latin typeface="Cambria Math" panose="02040503050406030204" pitchFamily="18" charset="0"/>
                            </a:rPr>
                            <m:t>sxr</m:t>
                          </m:r>
                        </m:sub>
                      </m:sSub>
                    </m:oMath>
                  </m:oMathPara>
                </a14:m>
                <a:endParaRPr lang="en-US" dirty="0">
                  <a:latin typeface="Palatino Linotype" panose="02040502050505030304" pitchFamily="18" charset="0"/>
                </a:endParaRPr>
              </a:p>
              <a:p>
                <a:pPr>
                  <a:lnSpc>
                    <a:spcPct val="150000"/>
                  </a:lnSpc>
                </a:pPr>
                <a:r>
                  <a:rPr lang="en-US" dirty="0">
                    <a:latin typeface="Palatino Linotype" panose="02040502050505030304" pitchFamily="18" charset="0"/>
                  </a:rPr>
                  <a:t>which is also analytically tractable in our case:</a:t>
                </a:r>
              </a:p>
              <a:p>
                <a:pPr>
                  <a:lnSpc>
                    <a:spcPct val="150000"/>
                  </a:lnSpc>
                </a:pPr>
                <a14:m>
                  <m:oMathPara xmlns:m="http://schemas.openxmlformats.org/officeDocument/2006/math">
                    <m:oMathParaPr>
                      <m:jc m:val="centerGroup"/>
                    </m:oMathParaPr>
                    <m:oMath xmlns:m="http://schemas.openxmlformats.org/officeDocument/2006/math">
                      <m:r>
                        <m:rPr>
                          <m:sty m:val="p"/>
                        </m:rPr>
                        <a:rPr lang="en-US" i="1">
                          <a:latin typeface="Cambria Math" panose="02040503050406030204" pitchFamily="18" charset="0"/>
                        </a:rPr>
                        <m:t>ln</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e>
                            <m:e>
                              <m:acc>
                                <m:accPr>
                                  <m:chr m:val="⃗"/>
                                  <m:ctrlPr>
                                    <a:rPr lang="en-US" i="1">
                                      <a:latin typeface="Cambria Math" panose="02040503050406030204" pitchFamily="18" charset="0"/>
                                    </a:rPr>
                                  </m:ctrlPr>
                                </m:accPr>
                                <m:e>
                                  <m:r>
                                    <a:rPr lang="en-US" i="1">
                                      <a:latin typeface="Cambria Math" panose="02040503050406030204" pitchFamily="18" charset="0"/>
                                    </a:rPr>
                                    <m:t>𝜃</m:t>
                                  </m:r>
                                </m:e>
                              </m:acc>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2</m:t>
                          </m:r>
                        </m:den>
                      </m:f>
                      <m:r>
                        <m:rPr>
                          <m:sty m:val="p"/>
                        </m:rPr>
                        <a:rPr lang="en-US" b="0" i="1" smtClean="0">
                          <a:latin typeface="Cambria Math" panose="02040503050406030204" pitchFamily="18" charset="0"/>
                        </a:rPr>
                        <m:t>ln</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m:rPr>
                          <m:sty m:val="p"/>
                        </m:rPr>
                        <a:rPr lang="en-US" b="0" i="1" smtClean="0">
                          <a:latin typeface="Cambria Math" panose="02040503050406030204" pitchFamily="18" charset="0"/>
                        </a:rPr>
                        <m:t>ln</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Σ</m:t>
                              </m:r>
                            </m:e>
                            <m:sub>
                              <m:r>
                                <m:rPr>
                                  <m:sty m:val="p"/>
                                </m:rPr>
                                <a:rPr lang="en-US" b="0" i="0" dirty="0" smtClean="0">
                                  <a:latin typeface="Cambria Math" panose="02040503050406030204" pitchFamily="18" charset="0"/>
                                </a:rPr>
                                <m:t>prior</m:t>
                              </m:r>
                            </m:sub>
                          </m:sSub>
                          <m:sSup>
                            <m:sSupPr>
                              <m:ctrlPr>
                                <a:rPr lang="en-US" b="0" i="1" dirty="0" smtClean="0">
                                  <a:latin typeface="Cambria Math" panose="02040503050406030204" pitchFamily="18" charset="0"/>
                                </a:rPr>
                              </m:ctrlPr>
                            </m:sSupPr>
                            <m:e>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e>
                            <m:sup>
                              <m:r>
                                <a:rPr lang="en-US" b="0" i="1" dirty="0" smtClean="0">
                                  <a:latin typeface="Cambria Math" panose="02040503050406030204" pitchFamily="18" charset="0"/>
                                </a:rPr>
                                <m:t>⊤</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m:rPr>
                                      <m:sty m:val="p"/>
                                    </m:rPr>
                                    <a:rPr lang="en-US">
                                      <a:latin typeface="Cambria Math" panose="02040503050406030204" pitchFamily="18" charset="0"/>
                                    </a:rPr>
                                    <m:t>prior</m:t>
                                  </m:r>
                                </m:sub>
                              </m:sSub>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m:rPr>
                                      <m:sty m:val="p"/>
                                    </m:rPr>
                                    <a:rPr lang="en-US">
                                      <a:latin typeface="Cambria Math" panose="02040503050406030204" pitchFamily="18" charset="0"/>
                                    </a:rPr>
                                    <m:t>d</m:t>
                                  </m:r>
                                </m:sub>
                              </m:sSub>
                              <m:r>
                                <a:rPr lang="en-US" i="1">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dirty="0">
                                      <a:latin typeface="Cambria Math" panose="02040503050406030204" pitchFamily="18" charset="0"/>
                                    </a:rPr>
                                  </m:ctrlPr>
                                </m:sSubPr>
                                <m:e>
                                  <m:r>
                                    <m:rPr>
                                      <m:sty m:val="p"/>
                                    </m:rPr>
                                    <a:rPr lang="en-US" dirty="0">
                                      <a:latin typeface="Cambria Math" panose="02040503050406030204" pitchFamily="18" charset="0"/>
                                    </a:rPr>
                                    <m:t>Σ</m:t>
                                  </m:r>
                                </m:e>
                                <m:sub>
                                  <m:r>
                                    <m:rPr>
                                      <m:sty m:val="p"/>
                                    </m:rPr>
                                    <a:rPr lang="en-US" dirty="0">
                                      <a:latin typeface="Cambria Math" panose="02040503050406030204" pitchFamily="18" charset="0"/>
                                    </a:rPr>
                                    <m:t>prior</m:t>
                                  </m:r>
                                </m:sub>
                              </m:sSub>
                              <m:sSup>
                                <m:sSupPr>
                                  <m:ctrlPr>
                                    <a:rPr lang="en-US" i="1" dirty="0">
                                      <a:latin typeface="Cambria Math" panose="02040503050406030204" pitchFamily="18" charset="0"/>
                                    </a:rPr>
                                  </m:ctrlPr>
                                </m:sSupPr>
                                <m:e>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e>
                                <m:sup>
                                  <m:r>
                                    <a:rPr lang="en-US" i="1" dirty="0">
                                      <a:latin typeface="Cambria Math" panose="02040503050406030204" pitchFamily="18" charset="0"/>
                                    </a:rPr>
                                    <m:t>⊤</m:t>
                                  </m:r>
                                </m:sup>
                              </m:sSup>
                            </m:e>
                          </m:d>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𝑑</m:t>
                                  </m:r>
                                </m:e>
                              </m:acc>
                            </m:e>
                            <m:sub>
                              <m:r>
                                <m:rPr>
                                  <m:sty m:val="p"/>
                                </m:rPr>
                                <a:rPr lang="en-US" b="0" i="0" smtClean="0">
                                  <a:latin typeface="Cambria Math" panose="02040503050406030204" pitchFamily="18" charset="0"/>
                                </a:rPr>
                                <m:t>sxr</m:t>
                              </m:r>
                            </m:sub>
                          </m:sSub>
                          <m:r>
                            <a:rPr lang="en-US" i="1">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𝑀</m:t>
                                  </m:r>
                                </m:e>
                              </m:acc>
                            </m:e>
                            <m:sub>
                              <m:r>
                                <m:rPr>
                                  <m:sty m:val="p"/>
                                </m:rPr>
                                <a:rPr lang="en-US" b="0" i="0" dirty="0" smtClean="0">
                                  <a:latin typeface="Cambria Math" panose="02040503050406030204" pitchFamily="18" charset="0"/>
                                </a:rPr>
                                <m:t>sxr</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m:rPr>
                                  <m:sty m:val="p"/>
                                </m:rPr>
                                <a:rPr lang="en-US">
                                  <a:latin typeface="Cambria Math" panose="02040503050406030204" pitchFamily="18" charset="0"/>
                                </a:rPr>
                                <m:t>prior</m:t>
                              </m:r>
                            </m:sub>
                          </m:sSub>
                        </m:e>
                      </m:d>
                    </m:oMath>
                  </m:oMathPara>
                </a14:m>
                <a:endParaRPr lang="en-US" dirty="0">
                  <a:latin typeface="Palatino Linotype" panose="02040502050505030304" pitchFamily="18" charset="0"/>
                </a:endParaRPr>
              </a:p>
            </p:txBody>
          </p:sp>
        </mc:Choice>
        <mc:Fallback xmlns="">
          <p:sp>
            <p:nvSpPr>
              <p:cNvPr id="6" name="TextBox 5">
                <a:extLst>
                  <a:ext uri="{FF2B5EF4-FFF2-40B4-BE49-F238E27FC236}">
                    <a16:creationId xmlns:a16="http://schemas.microsoft.com/office/drawing/2014/main" id="{F1C47848-742A-1F91-4C86-ADF9218ECAF6}"/>
                  </a:ext>
                </a:extLst>
              </p:cNvPr>
              <p:cNvSpPr txBox="1">
                <a:spLocks noRot="1" noChangeAspect="1" noMove="1" noResize="1" noEditPoints="1" noAdjustHandles="1" noChangeArrowheads="1" noChangeShapeType="1" noTextEdit="1"/>
              </p:cNvSpPr>
              <p:nvPr/>
            </p:nvSpPr>
            <p:spPr>
              <a:xfrm>
                <a:off x="21265" y="782424"/>
                <a:ext cx="9101470" cy="4610493"/>
              </a:xfrm>
              <a:prstGeom prst="rect">
                <a:avLst/>
              </a:prstGeom>
              <a:blipFill>
                <a:blip r:embed="rId3"/>
                <a:stretch>
                  <a:fillRect l="-53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1F79E09-4086-DE9B-26C1-2F0A25FBE302}"/>
              </a:ext>
            </a:extLst>
          </p:cNvPr>
          <p:cNvSpPr>
            <a:spLocks noGrp="1"/>
          </p:cNvSpPr>
          <p:nvPr>
            <p:ph type="sldNum" sz="quarter" idx="12"/>
          </p:nvPr>
        </p:nvSpPr>
        <p:spPr/>
        <p:txBody>
          <a:bodyPr/>
          <a:lstStyle/>
          <a:p>
            <a:fld id="{C0F9B2C0-5364-4760-BB85-7A52E9531CDE}" type="slidenum">
              <a:rPr lang="en-US" smtClean="0"/>
              <a:t>6</a:t>
            </a:fld>
            <a:endParaRPr lang="en-US"/>
          </a:p>
        </p:txBody>
      </p:sp>
    </p:spTree>
    <p:extLst>
      <p:ext uri="{BB962C8B-B14F-4D97-AF65-F5344CB8AC3E}">
        <p14:creationId xmlns:p14="http://schemas.microsoft.com/office/powerpoint/2010/main" val="55370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en-US" sz="2800" b="0" i="0" u="none" strike="noStrike" kern="0" cap="none" spc="15" normalizeH="0" baseline="0" noProof="0" dirty="0">
                <a:ln>
                  <a:noFill/>
                </a:ln>
                <a:solidFill>
                  <a:sysClr val="window" lastClr="FFFFFF"/>
                </a:solidFill>
                <a:effectLst/>
                <a:uLnTx/>
                <a:uFillTx/>
                <a:latin typeface="Palatino Linotype"/>
                <a:ea typeface="+mj-ea"/>
              </a:rPr>
              <a:t>Tomography with WEST experimental data</a:t>
            </a:r>
          </a:p>
        </p:txBody>
      </p:sp>
      <p:sp>
        <p:nvSpPr>
          <p:cNvPr id="17" name="Slide Number Placeholder 16">
            <a:extLst>
              <a:ext uri="{FF2B5EF4-FFF2-40B4-BE49-F238E27FC236}">
                <a16:creationId xmlns:a16="http://schemas.microsoft.com/office/drawing/2014/main" id="{92415906-609B-6E8A-FC69-74D0C28503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9B2C0-5364-4760-BB85-7A52E9531C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D4AB007-2E78-5E9B-FDD8-D6FF08DA18CF}"/>
              </a:ext>
            </a:extLst>
          </p:cNvPr>
          <p:cNvSpPr txBox="1"/>
          <p:nvPr/>
        </p:nvSpPr>
        <p:spPr>
          <a:xfrm>
            <a:off x="1460649" y="4217590"/>
            <a:ext cx="175925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Reconstruction (posterior mean)</a:t>
            </a:r>
          </a:p>
        </p:txBody>
      </p:sp>
      <p:sp>
        <p:nvSpPr>
          <p:cNvPr id="7" name="TextBox 6">
            <a:extLst>
              <a:ext uri="{FF2B5EF4-FFF2-40B4-BE49-F238E27FC236}">
                <a16:creationId xmlns:a16="http://schemas.microsoft.com/office/drawing/2014/main" id="{B56F3DD2-53B2-E242-C2B1-167AB6A8D4FF}"/>
              </a:ext>
            </a:extLst>
          </p:cNvPr>
          <p:cNvSpPr txBox="1"/>
          <p:nvPr/>
        </p:nvSpPr>
        <p:spPr>
          <a:xfrm>
            <a:off x="6812869" y="4217590"/>
            <a:ext cx="16001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Line-integrated emissivity</a:t>
            </a:r>
          </a:p>
        </p:txBody>
      </p:sp>
      <p:sp>
        <p:nvSpPr>
          <p:cNvPr id="8" name="TextBox 7">
            <a:extLst>
              <a:ext uri="{FF2B5EF4-FFF2-40B4-BE49-F238E27FC236}">
                <a16:creationId xmlns:a16="http://schemas.microsoft.com/office/drawing/2014/main" id="{774CED6F-F900-F5A6-D7FB-A33194F06F4B}"/>
              </a:ext>
            </a:extLst>
          </p:cNvPr>
          <p:cNvSpPr txBox="1"/>
          <p:nvPr/>
        </p:nvSpPr>
        <p:spPr>
          <a:xfrm>
            <a:off x="3852974" y="4217590"/>
            <a:ext cx="2003295" cy="58477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Posterior standard deviation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B8F4AD-BC59-08B6-ED40-921C31AFC434}"/>
                  </a:ext>
                </a:extLst>
              </p:cNvPr>
              <p:cNvSpPr txBox="1"/>
              <p:nvPr/>
            </p:nvSpPr>
            <p:spPr>
              <a:xfrm>
                <a:off x="6693408" y="1904327"/>
                <a:ext cx="116433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ea typeface="Cambria Math" panose="02040503050406030204" pitchFamily="18" charset="0"/>
                        </a:rPr>
                        <m:t>≤66.6 </m:t>
                      </m:r>
                      <m:r>
                        <m:rPr>
                          <m:sty m:val="p"/>
                        </m:rPr>
                        <a:rPr lang="en-US" sz="1100" b="0" i="0" smtClean="0">
                          <a:solidFill>
                            <a:schemeClr val="bg1"/>
                          </a:solidFill>
                          <a:latin typeface="Cambria Math" panose="02040503050406030204" pitchFamily="18" charset="0"/>
                          <a:ea typeface="Cambria Math" panose="02040503050406030204" pitchFamily="18" charset="0"/>
                        </a:rPr>
                        <m:t>W</m:t>
                      </m:r>
                      <m:r>
                        <a:rPr lang="en-US" sz="1100" b="0" i="0" smtClean="0">
                          <a:solidFill>
                            <a:schemeClr val="bg1"/>
                          </a:solidFill>
                          <a:latin typeface="Cambria Math" panose="02040503050406030204" pitchFamily="18" charset="0"/>
                          <a:ea typeface="Cambria Math" panose="02040503050406030204" pitchFamily="18" charset="0"/>
                        </a:rPr>
                        <m:t>⋅</m:t>
                      </m:r>
                      <m:sSup>
                        <m:sSupPr>
                          <m:ctrlPr>
                            <a:rPr lang="en-US" sz="1100" b="0" i="1" smtClean="0">
                              <a:solidFill>
                                <a:schemeClr val="bg1"/>
                              </a:solidFill>
                              <a:latin typeface="Cambria Math" panose="02040503050406030204" pitchFamily="18" charset="0"/>
                              <a:ea typeface="Cambria Math" panose="02040503050406030204" pitchFamily="18" charset="0"/>
                            </a:rPr>
                          </m:ctrlPr>
                        </m:sSupPr>
                        <m:e>
                          <m:r>
                            <m:rPr>
                              <m:sty m:val="p"/>
                            </m:rPr>
                            <a:rPr lang="en-US" sz="1100" b="0" i="0" smtClean="0">
                              <a:solidFill>
                                <a:schemeClr val="bg1"/>
                              </a:solidFill>
                              <a:latin typeface="Cambria Math" panose="02040503050406030204" pitchFamily="18" charset="0"/>
                              <a:ea typeface="Cambria Math" panose="02040503050406030204" pitchFamily="18" charset="0"/>
                            </a:rPr>
                            <m:t>m</m:t>
                          </m:r>
                        </m:e>
                        <m:sup>
                          <m:r>
                            <a:rPr lang="en-US" sz="1100" b="0" i="0" smtClean="0">
                              <a:solidFill>
                                <a:schemeClr val="bg1"/>
                              </a:solidFill>
                              <a:latin typeface="Cambria Math" panose="02040503050406030204" pitchFamily="18" charset="0"/>
                              <a:ea typeface="Cambria Math" panose="02040503050406030204" pitchFamily="18" charset="0"/>
                            </a:rPr>
                            <m:t>−3</m:t>
                          </m:r>
                        </m:sup>
                      </m:sSup>
                    </m:oMath>
                  </m:oMathPara>
                </a14:m>
                <a:endParaRPr lang="en-US" sz="1100" dirty="0">
                  <a:solidFill>
                    <a:schemeClr val="bg1"/>
                  </a:solidFill>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63B8F4AD-BC59-08B6-ED40-921C31AFC434}"/>
                  </a:ext>
                </a:extLst>
              </p:cNvPr>
              <p:cNvSpPr txBox="1">
                <a:spLocks noRot="1" noChangeAspect="1" noMove="1" noResize="1" noEditPoints="1" noAdjustHandles="1" noChangeArrowheads="1" noChangeShapeType="1" noTextEdit="1"/>
              </p:cNvSpPr>
              <p:nvPr/>
            </p:nvSpPr>
            <p:spPr>
              <a:xfrm>
                <a:off x="6693408" y="1904327"/>
                <a:ext cx="1164336" cy="2616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5F9052-13E1-AE2E-C879-DA730DEB384A}"/>
                  </a:ext>
                </a:extLst>
              </p:cNvPr>
              <p:cNvSpPr txBox="1"/>
              <p:nvPr/>
            </p:nvSpPr>
            <p:spPr>
              <a:xfrm>
                <a:off x="6726242" y="3753911"/>
                <a:ext cx="1131502"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ea typeface="Cambria Math" panose="02040503050406030204" pitchFamily="18" charset="0"/>
                        </a:rPr>
                        <m:t>≤25.0 </m:t>
                      </m:r>
                      <m:r>
                        <m:rPr>
                          <m:sty m:val="p"/>
                        </m:rPr>
                        <a:rPr lang="en-US" sz="1100" b="0" i="0" smtClean="0">
                          <a:solidFill>
                            <a:schemeClr val="bg1"/>
                          </a:solidFill>
                          <a:latin typeface="Cambria Math" panose="02040503050406030204" pitchFamily="18" charset="0"/>
                          <a:ea typeface="Cambria Math" panose="02040503050406030204" pitchFamily="18" charset="0"/>
                        </a:rPr>
                        <m:t>W</m:t>
                      </m:r>
                      <m:r>
                        <a:rPr lang="en-US" sz="1100" b="0" i="0" smtClean="0">
                          <a:solidFill>
                            <a:schemeClr val="bg1"/>
                          </a:solidFill>
                          <a:latin typeface="Cambria Math" panose="02040503050406030204" pitchFamily="18" charset="0"/>
                          <a:ea typeface="Cambria Math" panose="02040503050406030204" pitchFamily="18" charset="0"/>
                        </a:rPr>
                        <m:t>⋅</m:t>
                      </m:r>
                      <m:sSup>
                        <m:sSupPr>
                          <m:ctrlPr>
                            <a:rPr lang="en-US" sz="1100" b="0" i="1" smtClean="0">
                              <a:solidFill>
                                <a:schemeClr val="bg1"/>
                              </a:solidFill>
                              <a:latin typeface="Cambria Math" panose="02040503050406030204" pitchFamily="18" charset="0"/>
                              <a:ea typeface="Cambria Math" panose="02040503050406030204" pitchFamily="18" charset="0"/>
                            </a:rPr>
                          </m:ctrlPr>
                        </m:sSupPr>
                        <m:e>
                          <m:r>
                            <m:rPr>
                              <m:sty m:val="p"/>
                            </m:rPr>
                            <a:rPr lang="en-US" sz="1100" b="0" i="0" smtClean="0">
                              <a:solidFill>
                                <a:schemeClr val="bg1"/>
                              </a:solidFill>
                              <a:latin typeface="Cambria Math" panose="02040503050406030204" pitchFamily="18" charset="0"/>
                              <a:ea typeface="Cambria Math" panose="02040503050406030204" pitchFamily="18" charset="0"/>
                            </a:rPr>
                            <m:t>m</m:t>
                          </m:r>
                        </m:e>
                        <m:sup>
                          <m:r>
                            <a:rPr lang="en-US" sz="1100" b="0" i="0" smtClean="0">
                              <a:solidFill>
                                <a:schemeClr val="bg1"/>
                              </a:solidFill>
                              <a:latin typeface="Cambria Math" panose="02040503050406030204" pitchFamily="18" charset="0"/>
                              <a:ea typeface="Cambria Math" panose="02040503050406030204" pitchFamily="18" charset="0"/>
                            </a:rPr>
                            <m:t>−3</m:t>
                          </m:r>
                        </m:sup>
                      </m:sSup>
                    </m:oMath>
                  </m:oMathPara>
                </a14:m>
                <a:endParaRPr lang="en-US" sz="1100" dirty="0">
                  <a:solidFill>
                    <a:schemeClr val="bg1"/>
                  </a:solidFill>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C95F9052-13E1-AE2E-C879-DA730DEB384A}"/>
                  </a:ext>
                </a:extLst>
              </p:cNvPr>
              <p:cNvSpPr txBox="1">
                <a:spLocks noRot="1" noChangeAspect="1" noMove="1" noResize="1" noEditPoints="1" noAdjustHandles="1" noChangeArrowheads="1" noChangeShapeType="1" noTextEdit="1"/>
              </p:cNvSpPr>
              <p:nvPr/>
            </p:nvSpPr>
            <p:spPr>
              <a:xfrm>
                <a:off x="6726242" y="3753911"/>
                <a:ext cx="1131502" cy="2616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C16347-267D-E2AD-7AAA-9473B6A2A83B}"/>
                  </a:ext>
                </a:extLst>
              </p:cNvPr>
              <p:cNvSpPr txBox="1"/>
              <p:nvPr/>
            </p:nvSpPr>
            <p:spPr>
              <a:xfrm>
                <a:off x="1818170" y="985519"/>
                <a:ext cx="7264752" cy="369332"/>
              </a:xfrm>
              <a:prstGeom prst="rect">
                <a:avLst/>
              </a:prstGeom>
              <a:noFill/>
            </p:spPr>
            <p:txBody>
              <a:bodyPr wrap="square" rtlCol="0">
                <a:spAutoFit/>
              </a:bodyPr>
              <a:lstStyle/>
              <a:p>
                <a:r>
                  <a:rPr lang="en-US" sz="1800" b="0" i="0" u="none" strike="noStrike" baseline="0" dirty="0">
                    <a:latin typeface="Palatino Linotype" panose="02040502050505030304" pitchFamily="18" charset="0"/>
                  </a:rPr>
                  <a:t>WEST pulse #58089, t = 1.4 s (high </a:t>
                </a:r>
                <a14:m>
                  <m:oMath xmlns:m="http://schemas.openxmlformats.org/officeDocument/2006/math">
                    <m:sSub>
                      <m:sSubPr>
                        <m:ctrlPr>
                          <a:rPr lang="en-US" sz="1800" b="0" i="1" u="none" strike="noStrike" baseline="0" smtClean="0">
                            <a:latin typeface="Cambria Math" panose="02040503050406030204" pitchFamily="18" charset="0"/>
                          </a:rPr>
                        </m:ctrlPr>
                      </m:sSubPr>
                      <m:e>
                        <m:r>
                          <a:rPr lang="en-US" sz="1800" b="0" i="1" u="none" strike="noStrike" baseline="0" smtClean="0">
                            <a:latin typeface="Cambria Math" panose="02040503050406030204" pitchFamily="18" charset="0"/>
                          </a:rPr>
                          <m:t>𝑛</m:t>
                        </m:r>
                      </m:e>
                      <m:sub>
                        <m:r>
                          <m:rPr>
                            <m:sty m:val="p"/>
                          </m:rPr>
                          <a:rPr lang="en-US" sz="1800" b="0" i="0" u="none" strike="noStrike" baseline="0" smtClean="0">
                            <a:latin typeface="Cambria Math" panose="02040503050406030204" pitchFamily="18" charset="0"/>
                          </a:rPr>
                          <m:t>e</m:t>
                        </m:r>
                      </m:sub>
                    </m:sSub>
                  </m:oMath>
                </a14:m>
                <a:r>
                  <a:rPr lang="en-US" sz="1800" b="0" i="0" u="none" strike="noStrike" baseline="0" dirty="0">
                    <a:latin typeface="Palatino Linotype" panose="02040502050505030304" pitchFamily="18" charset="0"/>
                  </a:rPr>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m:rPr>
                            <m:sty m:val="p"/>
                          </m:rPr>
                          <a:rPr lang="en-US">
                            <a:latin typeface="Cambria Math" panose="02040503050406030204" pitchFamily="18" charset="0"/>
                          </a:rPr>
                          <m:t>e</m:t>
                        </m:r>
                      </m:sub>
                    </m:sSub>
                  </m:oMath>
                </a14:m>
                <a:r>
                  <a:rPr lang="en-US" sz="1800" b="0" i="0" u="none" strike="noStrike" baseline="0" dirty="0">
                    <a:latin typeface="Palatino Linotype" panose="02040502050505030304" pitchFamily="18" charset="0"/>
                  </a:rPr>
                  <a:t>, flat-top</a:t>
                </a:r>
                <a:r>
                  <a:rPr lang="en-US" sz="1800" b="0" i="0" u="none" strike="noStrike" dirty="0">
                    <a:latin typeface="Palatino Linotype" panose="02040502050505030304" pitchFamily="18" charset="0"/>
                  </a:rPr>
                  <a:t> phase</a:t>
                </a:r>
                <a:r>
                  <a:rPr lang="en-US" sz="1800" b="0" i="0" u="none" strike="noStrike" baseline="0" dirty="0">
                    <a:latin typeface="Palatino Linotype" panose="02040502050505030304" pitchFamily="18" charset="0"/>
                  </a:rPr>
                  <a:t>)</a:t>
                </a:r>
                <a:endParaRPr lang="en-US" dirty="0">
                  <a:latin typeface="Palatino Linotype" panose="02040502050505030304" pitchFamily="18" charset="0"/>
                </a:endParaRPr>
              </a:p>
            </p:txBody>
          </p:sp>
        </mc:Choice>
        <mc:Fallback xmlns="">
          <p:sp>
            <p:nvSpPr>
              <p:cNvPr id="9" name="TextBox 8">
                <a:extLst>
                  <a:ext uri="{FF2B5EF4-FFF2-40B4-BE49-F238E27FC236}">
                    <a16:creationId xmlns:a16="http://schemas.microsoft.com/office/drawing/2014/main" id="{9CC16347-267D-E2AD-7AAA-9473B6A2A83B}"/>
                  </a:ext>
                </a:extLst>
              </p:cNvPr>
              <p:cNvSpPr txBox="1">
                <a:spLocks noRot="1" noChangeAspect="1" noMove="1" noResize="1" noEditPoints="1" noAdjustHandles="1" noChangeArrowheads="1" noChangeShapeType="1" noTextEdit="1"/>
              </p:cNvSpPr>
              <p:nvPr/>
            </p:nvSpPr>
            <p:spPr>
              <a:xfrm>
                <a:off x="1818170" y="985519"/>
                <a:ext cx="7264752" cy="369332"/>
              </a:xfrm>
              <a:prstGeom prst="rect">
                <a:avLst/>
              </a:prstGeom>
              <a:blipFill>
                <a:blip r:embed="rId8"/>
                <a:stretch>
                  <a:fillRect l="-671" t="-10000" b="-26667"/>
                </a:stretch>
              </a:blipFill>
            </p:spPr>
            <p:txBody>
              <a:bodyPr/>
              <a:lstStyle/>
              <a:p>
                <a:r>
                  <a:rPr lang="en-US">
                    <a:noFill/>
                  </a:rPr>
                  <a:t> </a:t>
                </a:r>
              </a:p>
            </p:txBody>
          </p:sp>
        </mc:Fallback>
      </mc:AlternateContent>
      <p:pic>
        <p:nvPicPr>
          <p:cNvPr id="14" name="Graphic 13">
            <a:extLst>
              <a:ext uri="{FF2B5EF4-FFF2-40B4-BE49-F238E27FC236}">
                <a16:creationId xmlns:a16="http://schemas.microsoft.com/office/drawing/2014/main" id="{05182A76-D4F1-B2D4-8820-62A5E42787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327" y="1521964"/>
            <a:ext cx="7796489" cy="2595489"/>
          </a:xfrm>
          <a:prstGeom prst="rect">
            <a:avLst/>
          </a:prstGeom>
        </p:spPr>
      </p:pic>
      <p:sp>
        <p:nvSpPr>
          <p:cNvPr id="3" name="TextBox 2">
            <a:extLst>
              <a:ext uri="{FF2B5EF4-FFF2-40B4-BE49-F238E27FC236}">
                <a16:creationId xmlns:a16="http://schemas.microsoft.com/office/drawing/2014/main" id="{E5A275BD-70BC-3C25-0779-1B1A54059343}"/>
              </a:ext>
            </a:extLst>
          </p:cNvPr>
          <p:cNvSpPr txBox="1"/>
          <p:nvPr/>
        </p:nvSpPr>
        <p:spPr>
          <a:xfrm>
            <a:off x="2936981" y="5486773"/>
            <a:ext cx="3835280" cy="369332"/>
          </a:xfrm>
          <a:prstGeom prst="rect">
            <a:avLst/>
          </a:prstGeom>
          <a:noFill/>
        </p:spPr>
        <p:txBody>
          <a:bodyPr wrap="square" rtlCol="0">
            <a:spAutoFit/>
          </a:bodyPr>
          <a:lstStyle/>
          <a:p>
            <a:r>
              <a:rPr lang="en-US" dirty="0">
                <a:latin typeface="Palatino Linotype" panose="02040502050505030304" pitchFamily="18" charset="0"/>
              </a:rPr>
              <a:t>(only 45 horizontal lines-of-sight)</a:t>
            </a:r>
          </a:p>
        </p:txBody>
      </p:sp>
    </p:spTree>
    <p:extLst>
      <p:ext uri="{BB962C8B-B14F-4D97-AF65-F5344CB8AC3E}">
        <p14:creationId xmlns:p14="http://schemas.microsoft.com/office/powerpoint/2010/main" val="194528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F8A8-C57A-1151-11CA-60B5D43A85B3}"/>
              </a:ext>
            </a:extLst>
          </p:cNvPr>
          <p:cNvSpPr/>
          <p:nvPr/>
        </p:nvSpPr>
        <p:spPr>
          <a:xfrm>
            <a:off x="0" y="0"/>
            <a:ext cx="9144000" cy="782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mc:AlternateContent xmlns:mc="http://schemas.openxmlformats.org/markup-compatibility/2006" xmlns:a14="http://schemas.microsoft.com/office/drawing/2010/main">
        <mc:Choice Requires="a14">
          <p:sp>
            <p:nvSpPr>
              <p:cNvPr id="4" name="object 2">
                <a:extLst>
                  <a:ext uri="{FF2B5EF4-FFF2-40B4-BE49-F238E27FC236}">
                    <a16:creationId xmlns:a16="http://schemas.microsoft.com/office/drawing/2014/main" id="{0ED4EE9E-9961-693D-263A-41BCD4425000}"/>
                  </a:ext>
                </a:extLst>
              </p:cNvPr>
              <p:cNvSpPr txBox="1">
                <a:spLocks/>
              </p:cNvSpPr>
              <p:nvPr/>
            </p:nvSpPr>
            <p:spPr>
              <a:xfrm>
                <a:off x="170714" y="167112"/>
                <a:ext cx="8619718" cy="448200"/>
              </a:xfrm>
              <a:prstGeom prst="rect">
                <a:avLst/>
              </a:prstGeom>
            </p:spPr>
            <p:txBody>
              <a:bodyPr vert="horz" wrap="square" lIns="0" tIns="17145" rIns="0" bIns="0" rtlCol="0">
                <a:spAutoFit/>
              </a:bodyPr>
              <a:lstStyle>
                <a:lvl1pPr>
                  <a:defRPr sz="1400" b="0" i="0">
                    <a:solidFill>
                      <a:schemeClr val="bg1"/>
                    </a:solidFill>
                    <a:latin typeface="Palatino Linotype"/>
                    <a:ea typeface="+mj-ea"/>
                    <a:cs typeface="Palatino Linotype"/>
                  </a:defRPr>
                </a:lvl1pPr>
              </a:lstStyle>
              <a:p>
                <a:pPr marL="12700" marR="0" lvl="0" indent="0" defTabSz="914400" eaLnBrk="1" fontAlgn="auto" latinLnBrk="0" hangingPunct="1">
                  <a:lnSpc>
                    <a:spcPct val="100000"/>
                  </a:lnSpc>
                  <a:spcBef>
                    <a:spcPts val="135"/>
                  </a:spcBef>
                  <a:spcAft>
                    <a:spcPts val="0"/>
                  </a:spcAft>
                  <a:buClrTx/>
                  <a:buSzTx/>
                  <a:buFontTx/>
                  <a:buNone/>
                  <a:tabLst/>
                  <a:defRPr/>
                </a:pPr>
                <a14:m>
                  <m:oMath xmlns:m="http://schemas.openxmlformats.org/officeDocument/2006/math">
                    <m:sSub>
                      <m:sSubPr>
                        <m:ctrlPr>
                          <a:rPr lang="en-US" altLang="zh-CN" sz="2800" b="0" i="1" kern="0" spc="15" smtClean="0">
                            <a:solidFill>
                              <a:sysClr val="window" lastClr="FFFFFF"/>
                            </a:solidFill>
                            <a:latin typeface="Cambria Math" panose="02040503050406030204" pitchFamily="18" charset="0"/>
                          </a:rPr>
                        </m:ctrlPr>
                      </m:sSubPr>
                      <m:e>
                        <m:r>
                          <a:rPr lang="en-US" altLang="zh-CN" sz="2800" b="0" i="1" kern="0" spc="15" smtClean="0">
                            <a:solidFill>
                              <a:sysClr val="window" lastClr="FFFFFF"/>
                            </a:solidFill>
                            <a:latin typeface="Cambria Math" panose="02040503050406030204" pitchFamily="18" charset="0"/>
                          </a:rPr>
                          <m:t>𝑐</m:t>
                        </m:r>
                      </m:e>
                      <m:sub>
                        <m:r>
                          <m:rPr>
                            <m:sty m:val="p"/>
                          </m:rPr>
                          <a:rPr lang="en-US" altLang="zh-CN" sz="2800" b="0" i="0" kern="0" spc="15" smtClean="0">
                            <a:solidFill>
                              <a:sysClr val="window" lastClr="FFFFFF"/>
                            </a:solidFill>
                            <a:latin typeface="Cambria Math" panose="02040503050406030204" pitchFamily="18" charset="0"/>
                          </a:rPr>
                          <m:t>W</m:t>
                        </m:r>
                      </m:sub>
                    </m:sSub>
                  </m:oMath>
                </a14:m>
                <a:r>
                  <a:rPr lang="en-US" altLang="zh-CN" sz="2800" kern="0" spc="15" dirty="0">
                    <a:solidFill>
                      <a:sysClr val="window" lastClr="FFFFFF"/>
                    </a:solidFill>
                  </a:rPr>
                  <a:t>: (1) Direct calculation from SXR?</a:t>
                </a:r>
                <a:endParaRPr kumimoji="0" lang="en-US" sz="2800" b="0" i="0" u="none" strike="noStrike" kern="0" cap="none" spc="15" normalizeH="0" baseline="0" noProof="0" dirty="0">
                  <a:ln>
                    <a:noFill/>
                  </a:ln>
                  <a:solidFill>
                    <a:sysClr val="window" lastClr="FFFFFF"/>
                  </a:solidFill>
                  <a:effectLst/>
                  <a:uLnTx/>
                  <a:uFillTx/>
                  <a:latin typeface="Palatino Linotype"/>
                  <a:ea typeface="+mj-ea"/>
                </a:endParaRPr>
              </a:p>
            </p:txBody>
          </p:sp>
        </mc:Choice>
        <mc:Fallback xmlns="">
          <p:sp>
            <p:nvSpPr>
              <p:cNvPr id="4" name="object 2">
                <a:extLst>
                  <a:ext uri="{FF2B5EF4-FFF2-40B4-BE49-F238E27FC236}">
                    <a16:creationId xmlns:a16="http://schemas.microsoft.com/office/drawing/2014/main" id="{0ED4EE9E-9961-693D-263A-41BCD4425000}"/>
                  </a:ext>
                </a:extLst>
              </p:cNvPr>
              <p:cNvSpPr txBox="1">
                <a:spLocks noRot="1" noChangeAspect="1" noMove="1" noResize="1" noEditPoints="1" noAdjustHandles="1" noChangeArrowheads="1" noChangeShapeType="1" noTextEdit="1"/>
              </p:cNvSpPr>
              <p:nvPr/>
            </p:nvSpPr>
            <p:spPr>
              <a:xfrm>
                <a:off x="170714" y="167112"/>
                <a:ext cx="8619718" cy="448200"/>
              </a:xfrm>
              <a:prstGeom prst="rect">
                <a:avLst/>
              </a:prstGeom>
              <a:blipFill>
                <a:blip r:embed="rId3"/>
                <a:stretch>
                  <a:fillRect t="-20270" b="-47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E6FF1E8-48EE-F8DE-9397-C082A9A55853}"/>
                  </a:ext>
                </a:extLst>
              </p:cNvPr>
              <p:cNvSpPr txBox="1"/>
              <p:nvPr/>
            </p:nvSpPr>
            <p:spPr>
              <a:xfrm>
                <a:off x="107742" y="949537"/>
                <a:ext cx="5552003" cy="49816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Palatino Linotype" panose="02040502050505030304" pitchFamily="18" charset="0"/>
                  </a:rPr>
                  <a:t>SXR emissivity:</a:t>
                </a:r>
              </a:p>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𝜀</m:t>
                          </m:r>
                        </m:e>
                        <m:sub>
                          <m:r>
                            <m:rPr>
                              <m:sty m:val="p"/>
                            </m:rPr>
                            <a:rPr lang="en-US" sz="1600" b="0" i="0" smtClean="0">
                              <a:latin typeface="Cambria Math" panose="02040503050406030204" pitchFamily="18" charset="0"/>
                            </a:rPr>
                            <m:t>sxr</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𝑛</m:t>
                          </m:r>
                        </m:e>
                        <m:sub>
                          <m:r>
                            <m:rPr>
                              <m:sty m:val="p"/>
                            </m:rPr>
                            <a:rPr lang="en-US" sz="1600" b="0" i="0" smtClean="0">
                              <a:latin typeface="Cambria Math" panose="02040503050406030204" pitchFamily="18" charset="0"/>
                            </a:rPr>
                            <m:t>e</m:t>
                          </m:r>
                        </m:sub>
                        <m:sup>
                          <m:r>
                            <a:rPr lang="en-US" sz="1600" b="0" i="1" smtClean="0">
                              <a:latin typeface="Cambria Math" panose="02040503050406030204" pitchFamily="18" charset="0"/>
                            </a:rPr>
                            <m:t>2</m:t>
                          </m:r>
                        </m:sup>
                      </m:sSubSup>
                      <m:d>
                        <m:dPr>
                          <m:begChr m:val="["/>
                          <m:endChr m:val="]"/>
                          <m:ctrlPr>
                            <a:rPr lang="en-US"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𝐿</m:t>
                              </m:r>
                            </m:e>
                            <m:sub>
                              <m:r>
                                <m:rPr>
                                  <m:sty m:val="p"/>
                                </m:rPr>
                                <a:rPr lang="en-US" sz="1600" b="0" i="0" smtClean="0">
                                  <a:latin typeface="Cambria Math" panose="02040503050406030204" pitchFamily="18" charset="0"/>
                                </a:rPr>
                                <m:t>H</m:t>
                              </m:r>
                            </m:sub>
                            <m:sup>
                              <m:r>
                                <m:rPr>
                                  <m:sty m:val="p"/>
                                </m:rPr>
                                <a:rPr lang="en-US" sz="1600" b="0" i="0" smtClean="0">
                                  <a:latin typeface="Cambria Math" panose="02040503050406030204" pitchFamily="18" charset="0"/>
                                </a:rPr>
                                <m:t>sxr</m:t>
                              </m:r>
                            </m:sup>
                          </m:sSubSup>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m:rPr>
                                      <m:sty m:val="p"/>
                                    </m:rPr>
                                    <a:rPr lang="en-US" sz="1600" b="0" i="0" smtClean="0">
                                      <a:latin typeface="Cambria Math" panose="02040503050406030204" pitchFamily="18" charset="0"/>
                                    </a:rPr>
                                    <m:t>e</m:t>
                                  </m:r>
                                </m:sub>
                              </m:sSub>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m:rPr>
                                  <m:sty m:val="p"/>
                                </m:rPr>
                                <a:rPr lang="en-US" sz="1600" b="0" i="0" smtClean="0">
                                  <a:latin typeface="Cambria Math" panose="02040503050406030204" pitchFamily="18" charset="0"/>
                                </a:rPr>
                                <m:t>W</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𝐿</m:t>
                              </m:r>
                            </m:e>
                            <m:sub>
                              <m:r>
                                <m:rPr>
                                  <m:sty m:val="p"/>
                                </m:rPr>
                                <a:rPr lang="en-US" sz="1600" b="0" i="0" smtClean="0">
                                  <a:latin typeface="Cambria Math" panose="02040503050406030204" pitchFamily="18" charset="0"/>
                                </a:rPr>
                                <m:t>W</m:t>
                              </m:r>
                            </m:sub>
                            <m:sup>
                              <m:r>
                                <m:rPr>
                                  <m:sty m:val="p"/>
                                </m:rPr>
                                <a:rPr lang="en-US" sz="1600" b="0" i="0" smtClean="0">
                                  <a:latin typeface="Cambria Math" panose="02040503050406030204" pitchFamily="18" charset="0"/>
                                </a:rPr>
                                <m:t>sxr</m:t>
                              </m:r>
                            </m:sup>
                          </m:sSub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m:rPr>
                                  <m:sty m:val="p"/>
                                </m:rPr>
                                <a:rPr lang="en-US" sz="1600" b="0" i="0" smtClean="0">
                                  <a:latin typeface="Cambria Math" panose="02040503050406030204" pitchFamily="18" charset="0"/>
                                </a:rPr>
                                <m:t>e</m:t>
                              </m:r>
                            </m:sub>
                          </m:sSub>
                          <m:r>
                            <a:rPr lang="en-US" sz="1600" b="0" i="1" smtClean="0">
                              <a:latin typeface="Cambria Math" panose="02040503050406030204" pitchFamily="18" charset="0"/>
                            </a:rPr>
                            <m:t>)</m:t>
                          </m:r>
                        </m:e>
                      </m:d>
                    </m:oMath>
                  </m:oMathPara>
                </a14:m>
                <a:endParaRPr lang="en-US" sz="1600" dirty="0">
                  <a:latin typeface="Palatino Linotype" panose="02040502050505030304" pitchFamily="18" charset="0"/>
                </a:endParaRPr>
              </a:p>
              <a:p>
                <a:pPr marL="285750" indent="-285750">
                  <a:lnSpc>
                    <a:spcPct val="150000"/>
                  </a:lnSpc>
                  <a:buFont typeface="Arial" panose="020B0604020202020204" pitchFamily="34" charset="0"/>
                  <a:buChar char="•"/>
                </a:pPr>
                <a:r>
                  <a:rPr lang="en-US" sz="1600" dirty="0">
                    <a:latin typeface="Palatino Linotype" panose="02040502050505030304" pitchFamily="18" charset="0"/>
                  </a:rPr>
                  <a:t>Direct calculation (with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m:rPr>
                            <m:sty m:val="p"/>
                          </m:rPr>
                          <a:rPr lang="en-US" sz="1600" b="0" i="0" smtClean="0">
                            <a:latin typeface="Cambria Math" panose="02040503050406030204" pitchFamily="18" charset="0"/>
                          </a:rPr>
                          <m:t>e</m:t>
                        </m:r>
                      </m:sub>
                    </m:sSub>
                  </m:oMath>
                </a14:m>
                <a:r>
                  <a:rPr lang="en-US" sz="1600" dirty="0">
                    <a:latin typeface="Palatino Linotype" panose="02040502050505030304" pitchFamily="18" charset="0"/>
                  </a:rPr>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m:rPr>
                            <m:sty m:val="p"/>
                          </m:rPr>
                          <a:rPr lang="en-US" sz="1600" b="0" i="0" smtClean="0">
                            <a:latin typeface="Cambria Math" panose="02040503050406030204" pitchFamily="18" charset="0"/>
                          </a:rPr>
                          <m:t>e</m:t>
                        </m:r>
                      </m:sub>
                    </m:sSub>
                  </m:oMath>
                </a14:m>
                <a:r>
                  <a:rPr lang="en-US" sz="1600" dirty="0">
                    <a:latin typeface="Palatino Linotype" panose="02040502050505030304" pitchFamily="18" charset="0"/>
                  </a:rPr>
                  <a:t> measured by other diagnostics):</a:t>
                </a:r>
              </a:p>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m:rPr>
                              <m:sty m:val="p"/>
                            </m:rPr>
                            <a:rPr lang="en-US" sz="1600" b="0" i="0" smtClean="0">
                              <a:latin typeface="Cambria Math" panose="02040503050406030204" pitchFamily="18" charset="0"/>
                            </a:rPr>
                            <m:t>W</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𝜀</m:t>
                              </m:r>
                            </m:e>
                            <m:sub>
                              <m:r>
                                <m:rPr>
                                  <m:sty m:val="p"/>
                                </m:rPr>
                                <a:rPr lang="en-US" sz="1600" b="0" i="0" smtClean="0">
                                  <a:latin typeface="Cambria Math" panose="02040503050406030204" pitchFamily="18" charset="0"/>
                                </a:rPr>
                                <m:t>sxr</m:t>
                              </m:r>
                            </m:sub>
                          </m:sSub>
                        </m:num>
                        <m:den>
                          <m:sSubSup>
                            <m:sSubSupPr>
                              <m:ctrlPr>
                                <a:rPr lang="en-US" sz="1600" b="0" i="1" smtClean="0">
                                  <a:solidFill>
                                    <a:srgbClr val="FF0000"/>
                                  </a:solidFill>
                                  <a:latin typeface="Cambria Math" panose="02040503050406030204" pitchFamily="18" charset="0"/>
                                </a:rPr>
                              </m:ctrlPr>
                            </m:sSubSupPr>
                            <m:e>
                              <m:r>
                                <a:rPr lang="en-US" sz="1600" b="0" i="1" smtClean="0">
                                  <a:solidFill>
                                    <a:srgbClr val="FF0000"/>
                                  </a:solidFill>
                                  <a:latin typeface="Cambria Math" panose="02040503050406030204" pitchFamily="18" charset="0"/>
                                </a:rPr>
                                <m:t>𝑛</m:t>
                              </m:r>
                            </m:e>
                            <m:sub>
                              <m:r>
                                <m:rPr>
                                  <m:sty m:val="p"/>
                                </m:rPr>
                                <a:rPr lang="en-US" sz="1600" b="0" i="0" smtClean="0">
                                  <a:solidFill>
                                    <a:srgbClr val="FF0000"/>
                                  </a:solidFill>
                                  <a:latin typeface="Cambria Math" panose="02040503050406030204" pitchFamily="18" charset="0"/>
                                </a:rPr>
                                <m:t>e</m:t>
                              </m:r>
                            </m:sub>
                            <m:sup>
                              <m:r>
                                <a:rPr lang="en-US" sz="1600" b="0" i="1" smtClean="0">
                                  <a:solidFill>
                                    <a:srgbClr val="FF0000"/>
                                  </a:solidFill>
                                  <a:latin typeface="Cambria Math" panose="02040503050406030204" pitchFamily="18" charset="0"/>
                                </a:rPr>
                                <m:t>2</m:t>
                              </m:r>
                            </m:sup>
                          </m:sSubSup>
                          <m:sSubSup>
                            <m:sSubSupPr>
                              <m:ctrlPr>
                                <a:rPr lang="en-US" sz="1600" b="0" i="1" smtClean="0">
                                  <a:solidFill>
                                    <a:srgbClr val="FF0000"/>
                                  </a:solidFill>
                                  <a:latin typeface="Cambria Math" panose="02040503050406030204" pitchFamily="18" charset="0"/>
                                </a:rPr>
                              </m:ctrlPr>
                            </m:sSubSupPr>
                            <m:e>
                              <m:r>
                                <a:rPr lang="en-US" sz="1600" b="0" i="1" smtClean="0">
                                  <a:solidFill>
                                    <a:srgbClr val="FF0000"/>
                                  </a:solidFill>
                                  <a:latin typeface="Cambria Math" panose="02040503050406030204" pitchFamily="18" charset="0"/>
                                </a:rPr>
                                <m:t>𝐿</m:t>
                              </m:r>
                            </m:e>
                            <m:sub>
                              <m:r>
                                <m:rPr>
                                  <m:sty m:val="p"/>
                                </m:rPr>
                                <a:rPr lang="en-US" sz="1600" b="0" i="0" smtClean="0">
                                  <a:solidFill>
                                    <a:srgbClr val="FF0000"/>
                                  </a:solidFill>
                                  <a:latin typeface="Cambria Math" panose="02040503050406030204" pitchFamily="18" charset="0"/>
                                </a:rPr>
                                <m:t>W</m:t>
                              </m:r>
                            </m:sub>
                            <m:sup>
                              <m:r>
                                <m:rPr>
                                  <m:sty m:val="p"/>
                                </m:rPr>
                                <a:rPr lang="en-US" sz="1600" b="0" i="0" smtClean="0">
                                  <a:solidFill>
                                    <a:srgbClr val="FF0000"/>
                                  </a:solidFill>
                                  <a:latin typeface="Cambria Math" panose="02040503050406030204" pitchFamily="18" charset="0"/>
                                </a:rPr>
                                <m:t>sxr</m:t>
                              </m:r>
                            </m:sup>
                          </m:sSubSup>
                          <m:r>
                            <a:rPr lang="en-US" sz="1600" b="0" i="1" smtClean="0">
                              <a:solidFill>
                                <a:srgbClr val="FF0000"/>
                              </a:solidFill>
                              <a:latin typeface="Cambria Math" panose="02040503050406030204" pitchFamily="18" charset="0"/>
                            </a:rPr>
                            <m:t>(</m:t>
                          </m:r>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𝑇</m:t>
                              </m:r>
                            </m:e>
                            <m:sub>
                              <m:r>
                                <m:rPr>
                                  <m:sty m:val="p"/>
                                </m:rPr>
                                <a:rPr lang="en-US" sz="1600" b="0" i="0" smtClean="0">
                                  <a:solidFill>
                                    <a:srgbClr val="FF0000"/>
                                  </a:solidFill>
                                  <a:latin typeface="Cambria Math" panose="02040503050406030204" pitchFamily="18" charset="0"/>
                                </a:rPr>
                                <m:t>e</m:t>
                              </m:r>
                            </m:sub>
                          </m:sSub>
                          <m:r>
                            <a:rPr lang="en-US" sz="1600" b="0" i="1" smtClean="0">
                              <a:solidFill>
                                <a:srgbClr val="FF0000"/>
                              </a:solidFill>
                              <a:latin typeface="Cambria Math" panose="02040503050406030204" pitchFamily="18" charset="0"/>
                            </a:rPr>
                            <m:t>)</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𝐿</m:t>
                              </m:r>
                            </m:e>
                            <m:sub>
                              <m:r>
                                <m:rPr>
                                  <m:sty m:val="p"/>
                                </m:rPr>
                                <a:rPr lang="en-US" sz="1600" b="0" i="0" smtClean="0">
                                  <a:latin typeface="Cambria Math" panose="02040503050406030204" pitchFamily="18" charset="0"/>
                                </a:rPr>
                                <m:t>H</m:t>
                              </m:r>
                            </m:sub>
                            <m:sup>
                              <m:r>
                                <m:rPr>
                                  <m:sty m:val="p"/>
                                </m:rPr>
                                <a:rPr lang="en-US" sz="1600" b="0" i="0" smtClean="0">
                                  <a:latin typeface="Cambria Math" panose="02040503050406030204" pitchFamily="18" charset="0"/>
                                </a:rPr>
                                <m:t>sxr</m:t>
                              </m:r>
                            </m:sup>
                          </m:sSubSup>
                          <m:d>
                            <m:dPr>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m:rPr>
                                      <m:sty m:val="p"/>
                                    </m:rPr>
                                    <a:rPr lang="en-US" sz="1600">
                                      <a:latin typeface="Cambria Math" panose="02040503050406030204" pitchFamily="18" charset="0"/>
                                    </a:rPr>
                                    <m:t>e</m:t>
                                  </m:r>
                                </m:sub>
                              </m:sSub>
                            </m:e>
                          </m:d>
                        </m:num>
                        <m:den>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𝐿</m:t>
                              </m:r>
                            </m:e>
                            <m:sub>
                              <m:r>
                                <m:rPr>
                                  <m:sty m:val="p"/>
                                </m:rPr>
                                <a:rPr lang="en-US" sz="1600" b="0" i="0" smtClean="0">
                                  <a:latin typeface="Cambria Math" panose="02040503050406030204" pitchFamily="18" charset="0"/>
                                </a:rPr>
                                <m:t>W</m:t>
                              </m:r>
                            </m:sub>
                            <m:sup>
                              <m:r>
                                <m:rPr>
                                  <m:sty m:val="p"/>
                                </m:rPr>
                                <a:rPr lang="en-US" sz="1600" b="0" i="0" smtClean="0">
                                  <a:latin typeface="Cambria Math" panose="02040503050406030204" pitchFamily="18" charset="0"/>
                                </a:rPr>
                                <m:t>sxr</m:t>
                              </m:r>
                            </m:sup>
                          </m:sSubSup>
                          <m:d>
                            <m:dPr>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m:rPr>
                                      <m:sty m:val="p"/>
                                    </m:rPr>
                                    <a:rPr lang="en-US" sz="1600">
                                      <a:latin typeface="Cambria Math" panose="02040503050406030204" pitchFamily="18" charset="0"/>
                                    </a:rPr>
                                    <m:t>e</m:t>
                                  </m:r>
                                </m:sub>
                              </m:sSub>
                            </m:e>
                          </m:d>
                        </m:den>
                      </m:f>
                    </m:oMath>
                  </m:oMathPara>
                </a14:m>
                <a:endParaRPr lang="en-US" sz="1600" dirty="0">
                  <a:latin typeface="Palatino Linotype" panose="02040502050505030304" pitchFamily="18" charset="0"/>
                </a:endParaRPr>
              </a:p>
              <a:p>
                <a:pPr marL="285750" indent="-285750">
                  <a:lnSpc>
                    <a:spcPct val="150000"/>
                  </a:lnSpc>
                  <a:buFont typeface="Arial" panose="020B0604020202020204" pitchFamily="34" charset="0"/>
                  <a:buChar char="•"/>
                </a:pPr>
                <a:r>
                  <a:rPr lang="en-US" sz="1600" dirty="0">
                    <a:latin typeface="Palatino Linotype" panose="02040502050505030304" pitchFamily="18" charset="0"/>
                  </a:rPr>
                  <a:t>Problems:</a:t>
                </a:r>
              </a:p>
              <a:p>
                <a:pPr marL="742950" lvl="1" indent="-285750">
                  <a:lnSpc>
                    <a:spcPct val="150000"/>
                  </a:lnSpc>
                  <a:buFont typeface="Arial" panose="020B0604020202020204" pitchFamily="34" charset="0"/>
                  <a:buChar char="•"/>
                </a:pPr>
                <a:r>
                  <a:rPr lang="en-US" sz="1600" dirty="0">
                    <a:latin typeface="Palatino Linotype" panose="02040502050505030304" pitchFamily="18" charset="0"/>
                  </a:rPr>
                  <a:t>Edge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m:rPr>
                            <m:sty m:val="p"/>
                          </m:rPr>
                          <a:rPr lang="en-US" sz="1600">
                            <a:latin typeface="Cambria Math" panose="02040503050406030204" pitchFamily="18" charset="0"/>
                          </a:rPr>
                          <m:t>W</m:t>
                        </m:r>
                      </m:sub>
                    </m:sSub>
                  </m:oMath>
                </a14:m>
                <a:r>
                  <a:rPr lang="en-US" sz="1600" dirty="0">
                    <a:latin typeface="Palatino Linotype" panose="02040502050505030304" pitchFamily="18" charset="0"/>
                  </a:rPr>
                  <a:t> not reliable </a:t>
                </a:r>
                <a14:m>
                  <m:oMath xmlns:m="http://schemas.openxmlformats.org/officeDocument/2006/math">
                    <m:r>
                      <a:rPr lang="en-US" sz="1600" b="0" i="1" smtClean="0">
                        <a:latin typeface="Cambria Math" panose="02040503050406030204" pitchFamily="18" charset="0"/>
                      </a:rPr>
                      <m:t>→</m:t>
                    </m:r>
                  </m:oMath>
                </a14:m>
                <a:r>
                  <a:rPr lang="en-US" sz="1600" dirty="0">
                    <a:latin typeface="Palatino Linotype" panose="02040502050505030304" pitchFamily="18" charset="0"/>
                  </a:rPr>
                  <a:t> uncertainty quantification?</a:t>
                </a:r>
              </a:p>
              <a:p>
                <a:pPr marL="742950" lvl="1" indent="-285750">
                  <a:lnSpc>
                    <a:spcPct val="150000"/>
                  </a:lnSpc>
                  <a:buFont typeface="Arial" panose="020B0604020202020204" pitchFamily="34" charset="0"/>
                  <a:buChar char="•"/>
                </a:pPr>
                <a:r>
                  <a:rPr lang="en-US" sz="1600" dirty="0">
                    <a:latin typeface="Palatino Linotype" panose="02040502050505030304" pitchFamily="18" charset="0"/>
                  </a:rPr>
                  <a:t>Uncertainties from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m:rPr>
                            <m:sty m:val="p"/>
                          </m:rPr>
                          <a:rPr lang="en-US" sz="1600" b="0" i="0" smtClean="0">
                            <a:latin typeface="Cambria Math" panose="02040503050406030204" pitchFamily="18" charset="0"/>
                          </a:rPr>
                          <m:t>e</m:t>
                        </m:r>
                      </m:sub>
                    </m:sSub>
                  </m:oMath>
                </a14:m>
                <a:r>
                  <a:rPr lang="en-US" sz="1600" dirty="0">
                    <a:latin typeface="Palatino Linotype" panose="02040502050505030304" pitchFamily="18" charset="0"/>
                  </a:rPr>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m:rPr>
                            <m:sty m:val="p"/>
                          </m:rPr>
                          <a:rPr lang="en-US" sz="1600" b="0" i="0" smtClean="0">
                            <a:latin typeface="Cambria Math" panose="02040503050406030204" pitchFamily="18" charset="0"/>
                          </a:rPr>
                          <m:t>e</m:t>
                        </m:r>
                      </m:sub>
                    </m:sSub>
                  </m:oMath>
                </a14:m>
                <a:r>
                  <a:rPr lang="en-US" sz="1600" dirty="0">
                    <a:latin typeface="Palatino Linotype" panose="02040502050505030304" pitchFamily="18" charset="0"/>
                  </a:rPr>
                  <a:t> measurements?</a:t>
                </a:r>
              </a:p>
              <a:p>
                <a:pPr marL="742950" lvl="1" indent="-285750">
                  <a:lnSpc>
                    <a:spcPct val="150000"/>
                  </a:lnSpc>
                  <a:buFont typeface="Arial" panose="020B0604020202020204" pitchFamily="34" charset="0"/>
                  <a:buChar char="•"/>
                </a:pPr>
                <a:r>
                  <a:rPr lang="en-US" sz="1600" dirty="0">
                    <a:latin typeface="Palatino Linotype" panose="02040502050505030304" pitchFamily="18" charset="0"/>
                  </a:rPr>
                  <a:t>Additional data (from other diagnostics measuring emissivity of a different spectral range) should be useful </a:t>
                </a:r>
                <a14:m>
                  <m:oMath xmlns:m="http://schemas.openxmlformats.org/officeDocument/2006/math">
                    <m:r>
                      <a:rPr lang="en-US" sz="1600" b="0" i="1" smtClean="0">
                        <a:latin typeface="Cambria Math" panose="02040503050406030204" pitchFamily="18" charset="0"/>
                      </a:rPr>
                      <m:t>→</m:t>
                    </m:r>
                  </m:oMath>
                </a14:m>
                <a:r>
                  <a:rPr lang="en-US" sz="1600" dirty="0">
                    <a:latin typeface="Palatino Linotype" panose="02040502050505030304" pitchFamily="18" charset="0"/>
                  </a:rPr>
                  <a:t> how to resolve possible inconsistencies between separate calculations?</a:t>
                </a:r>
              </a:p>
            </p:txBody>
          </p:sp>
        </mc:Choice>
        <mc:Fallback xmlns="">
          <p:sp>
            <p:nvSpPr>
              <p:cNvPr id="28" name="TextBox 27">
                <a:extLst>
                  <a:ext uri="{FF2B5EF4-FFF2-40B4-BE49-F238E27FC236}">
                    <a16:creationId xmlns:a16="http://schemas.microsoft.com/office/drawing/2014/main" id="{EE6FF1E8-48EE-F8DE-9397-C082A9A55853}"/>
                  </a:ext>
                </a:extLst>
              </p:cNvPr>
              <p:cNvSpPr txBox="1">
                <a:spLocks noRot="1" noChangeAspect="1" noMove="1" noResize="1" noEditPoints="1" noAdjustHandles="1" noChangeArrowheads="1" noChangeShapeType="1" noTextEdit="1"/>
              </p:cNvSpPr>
              <p:nvPr/>
            </p:nvSpPr>
            <p:spPr>
              <a:xfrm>
                <a:off x="107742" y="949537"/>
                <a:ext cx="5552003" cy="4981620"/>
              </a:xfrm>
              <a:prstGeom prst="rect">
                <a:avLst/>
              </a:prstGeom>
              <a:blipFill>
                <a:blip r:embed="rId4"/>
                <a:stretch>
                  <a:fillRect l="-440" r="-769" b="-61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E1FD28B-EB8A-4C6C-4302-0913FF36FD21}"/>
              </a:ext>
            </a:extLst>
          </p:cNvPr>
          <p:cNvSpPr>
            <a:spLocks noGrp="1"/>
          </p:cNvSpPr>
          <p:nvPr>
            <p:ph type="sldNum" sz="quarter" idx="12"/>
          </p:nvPr>
        </p:nvSpPr>
        <p:spPr>
          <a:xfrm>
            <a:off x="6457950" y="6356351"/>
            <a:ext cx="2057400" cy="365125"/>
          </a:xfrm>
        </p:spPr>
        <p:txBody>
          <a:bodyPr/>
          <a:lstStyle/>
          <a:p>
            <a:fld id="{C0F9B2C0-5364-4760-BB85-7A52E9531CDE}" type="slidenum">
              <a:rPr lang="en-US" smtClean="0"/>
              <a:t>8</a:t>
            </a:fld>
            <a:endParaRPr lang="en-US" dirty="0"/>
          </a:p>
        </p:txBody>
      </p:sp>
      <p:pic>
        <p:nvPicPr>
          <p:cNvPr id="8" name="Picture 7">
            <a:extLst>
              <a:ext uri="{FF2B5EF4-FFF2-40B4-BE49-F238E27FC236}">
                <a16:creationId xmlns:a16="http://schemas.microsoft.com/office/drawing/2014/main" id="{E93B4210-31AB-CD0A-C5B1-261C0A7538DE}"/>
              </a:ext>
            </a:extLst>
          </p:cNvPr>
          <p:cNvPicPr>
            <a:picLocks noChangeAspect="1"/>
          </p:cNvPicPr>
          <p:nvPr/>
        </p:nvPicPr>
        <p:blipFill>
          <a:blip r:embed="rId5"/>
          <a:stretch>
            <a:fillRect/>
          </a:stretch>
        </p:blipFill>
        <p:spPr>
          <a:xfrm>
            <a:off x="5748169" y="782424"/>
            <a:ext cx="3007081" cy="3075572"/>
          </a:xfrm>
          <a:prstGeom prst="rect">
            <a:avLst/>
          </a:prstGeom>
        </p:spPr>
      </p:pic>
      <p:pic>
        <p:nvPicPr>
          <p:cNvPr id="5" name="cooling factors">
            <a:extLst>
              <a:ext uri="{FF2B5EF4-FFF2-40B4-BE49-F238E27FC236}">
                <a16:creationId xmlns:a16="http://schemas.microsoft.com/office/drawing/2014/main" id="{1E377BDA-0426-6583-C462-59822FA57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230"/>
          <a:stretch/>
        </p:blipFill>
        <p:spPr>
          <a:xfrm>
            <a:off x="5817844" y="3939880"/>
            <a:ext cx="2972588" cy="2516800"/>
          </a:xfrm>
          <a:prstGeom prst="rect">
            <a:avLst/>
          </a:prstGeom>
        </p:spPr>
      </p:pic>
      <p:sp>
        <p:nvSpPr>
          <p:cNvPr id="6" name="TextBox 5">
            <a:extLst>
              <a:ext uri="{FF2B5EF4-FFF2-40B4-BE49-F238E27FC236}">
                <a16:creationId xmlns:a16="http://schemas.microsoft.com/office/drawing/2014/main" id="{9C47DD57-67E1-C57D-FF8B-95667B6B7A6C}"/>
              </a:ext>
            </a:extLst>
          </p:cNvPr>
          <p:cNvSpPr txBox="1"/>
          <p:nvPr/>
        </p:nvSpPr>
        <p:spPr>
          <a:xfrm>
            <a:off x="3609931" y="5995015"/>
            <a:ext cx="2207913" cy="461665"/>
          </a:xfrm>
          <a:prstGeom prst="rect">
            <a:avLst/>
          </a:prstGeom>
          <a:noFill/>
          <a:ln>
            <a:solidFill>
              <a:srgbClr val="FF0000"/>
            </a:solidFill>
          </a:ln>
        </p:spPr>
        <p:txBody>
          <a:bodyPr wrap="square" rtlCol="0">
            <a:spAutoFit/>
          </a:bodyPr>
          <a:lstStyle/>
          <a:p>
            <a:r>
              <a:rPr lang="en-US" sz="1200" dirty="0">
                <a:solidFill>
                  <a:srgbClr val="FF0000"/>
                </a:solidFill>
                <a:latin typeface="Palatino Linotype" panose="02040502050505030304" pitchFamily="18" charset="0"/>
              </a:rPr>
              <a:t>weak SXR signals at the edge</a:t>
            </a:r>
          </a:p>
          <a:p>
            <a:r>
              <a:rPr lang="en-US" sz="1200" dirty="0">
                <a:solidFill>
                  <a:srgbClr val="FF0000"/>
                </a:solidFill>
                <a:latin typeface="Palatino Linotype" panose="02040502050505030304" pitchFamily="18" charset="0"/>
              </a:rPr>
              <a:t>(low signal-to-noise ratio)</a:t>
            </a:r>
            <a:endParaRPr lang="en-US" sz="1200" dirty="0">
              <a:solidFill>
                <a:srgbClr val="FF0000"/>
              </a:solidFill>
            </a:endParaRPr>
          </a:p>
        </p:txBody>
      </p:sp>
      <p:sp>
        <p:nvSpPr>
          <p:cNvPr id="7" name="Oval 6">
            <a:extLst>
              <a:ext uri="{FF2B5EF4-FFF2-40B4-BE49-F238E27FC236}">
                <a16:creationId xmlns:a16="http://schemas.microsoft.com/office/drawing/2014/main" id="{B97ED5EE-E068-1530-E950-DCC6B9EE2757}"/>
              </a:ext>
            </a:extLst>
          </p:cNvPr>
          <p:cNvSpPr/>
          <p:nvPr/>
        </p:nvSpPr>
        <p:spPr>
          <a:xfrm>
            <a:off x="5956372" y="5820546"/>
            <a:ext cx="734784" cy="6361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0D934B5-178D-973F-7EFF-E0A273A3E6DB}"/>
              </a:ext>
            </a:extLst>
          </p:cNvPr>
          <p:cNvSpPr/>
          <p:nvPr/>
        </p:nvSpPr>
        <p:spPr>
          <a:xfrm>
            <a:off x="8055648" y="1684076"/>
            <a:ext cx="734784" cy="6361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21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2463</Words>
  <Application>Microsoft Office PowerPoint</Application>
  <PresentationFormat>On-screen Show (4:3)</PresentationFormat>
  <Paragraphs>299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Cambria Math</vt:lpstr>
      <vt:lpstr>Palatino Linotype</vt:lpstr>
      <vt:lpstr>Times New Roman</vt:lpstr>
      <vt:lpstr>UGent Panno Text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Hao Wu</dc:creator>
  <cp:lastModifiedBy>Hao Wu</cp:lastModifiedBy>
  <cp:revision>787</cp:revision>
  <dcterms:created xsi:type="dcterms:W3CDTF">2022-11-07T20:31:01Z</dcterms:created>
  <dcterms:modified xsi:type="dcterms:W3CDTF">2025-09-10T23:50:40Z</dcterms:modified>
</cp:coreProperties>
</file>