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  <p:sldMasterId id="2147483660" r:id="rId2"/>
    <p:sldMasterId id="2147483667" r:id="rId3"/>
  </p:sldMasterIdLst>
  <p:notesMasterIdLst>
    <p:notesMasterId r:id="rId6"/>
  </p:notesMasterIdLst>
  <p:handoutMasterIdLst>
    <p:handoutMasterId r:id="rId7"/>
  </p:handoutMasterIdLst>
  <p:sldIdLst>
    <p:sldId id="492" r:id="rId4"/>
    <p:sldId id="494" r:id="rId5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g1052" initials="w" lastIdx="1" clrIdx="0"/>
  <p:cmAuthor id="2" name="1" initials="1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666666"/>
    <a:srgbClr val="6666FF"/>
    <a:srgbClr val="055AA8"/>
    <a:srgbClr val="000099"/>
    <a:srgbClr val="0560AF"/>
    <a:srgbClr val="33CCFF"/>
    <a:srgbClr val="008000"/>
    <a:srgbClr val="99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870D84C-EF31-4E5A-AC50-0331583BA98F}" styleName="{1c11e0ce-8795-4a8a-8479-611ce8434d9d}">
    <a:wholeTbl>
      <a:tcTxStyle>
        <a:fontRef idx="none">
          <a:prstClr val="black"/>
        </a:fontRef>
      </a:tcTxStyle>
      <a:tcStyle>
        <a:tcBdr>
          <a:bottom>
            <a:ln w="38100" cmpd="sng">
              <a:solidFill>
                <a:srgbClr val="0F4C81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FFFFFF"/>
          </a:solidFill>
        </a:fill>
      </a:tcStyle>
    </a:band1H>
    <a:band2H>
      <a:tcTxStyle>
        <a:fontRef idx="none">
          <a:prstClr val="black"/>
        </a:fontRef>
      </a:tcTxStyle>
      <a:tcStyle>
        <a:tcBdr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F8F8F8"/>
          </a:solidFill>
        </a:fill>
      </a:tcStyle>
    </a:band2H>
    <a:firstRow>
      <a:tcTxStyle>
        <a:fontRef idx="none">
          <a:prstClr val="black"/>
        </a:fontRef>
      </a:tcTxStyle>
      <a:tcStyle>
        <a:tcBdr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0F4C8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2" autoAdjust="0"/>
    <p:restoredTop sz="86573" autoAdjust="0"/>
  </p:normalViewPr>
  <p:slideViewPr>
    <p:cSldViewPr snapToGrid="0">
      <p:cViewPr varScale="1">
        <p:scale>
          <a:sx n="88" d="100"/>
          <a:sy n="88" d="100"/>
        </p:scale>
        <p:origin x="65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1512609-7952-BF69-8423-BF9BEB231D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1514AB1-4096-BD4D-531C-5998AC7556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933C7-5D42-448E-8231-29DC70145962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86E538-9138-D3C5-3F66-D848817977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3502E3-AAEA-07B3-FFEC-FAC6272F2F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13E93-AD1B-4653-B5B2-BAF28C1F89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439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17114-04A0-4488-B648-8D473DF92825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C1796-F2CF-4E59-A6D2-03F2DFB64F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9D91E-9B6A-5A07-8223-EB7645591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4A5273-F3DC-5EDE-096F-CC7A6A0BCD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B88849-DE27-2CE6-6FB8-66EC15DCC9C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058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4E933-C5E5-CDCC-D898-15755D54D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2D1B5AA-4BD3-E912-78E6-09474C92A5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D1E21F-6851-7EEB-B7BD-4FB15E53314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417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27" y="78941"/>
            <a:ext cx="7140787" cy="62357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560A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1771946" y="6564314"/>
            <a:ext cx="905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Z.Y. Yang              6</a:t>
            </a:r>
            <a:r>
              <a:rPr kumimoji="1" lang="en-US" altLang="zh-CN" sz="1400" b="1" baseline="30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th</a:t>
            </a:r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IAEA TM FDPVA     9-12 September 2025      Shanghai  China</a:t>
            </a:r>
            <a:endParaRPr kumimoji="1" lang="en-US" altLang="zh-CN" sz="1400" b="1" dirty="0">
              <a:solidFill>
                <a:schemeClr val="bg1">
                  <a:lumMod val="50000"/>
                </a:schemeClr>
              </a:solidFill>
              <a:effectLst/>
              <a:latin typeface="+mj-lt"/>
              <a:ea typeface="黑体" panose="02010609060101010101" pitchFamily="2" charset="-122"/>
              <a:cs typeface="黑体" panose="02010609060101010101" pitchFamily="2" charset="-122"/>
              <a:sym typeface="Times New Roman" panose="02020603050405020304" charset="0"/>
            </a:endParaRPr>
          </a:p>
        </p:txBody>
      </p:sp>
      <p:sp>
        <p:nvSpPr>
          <p:cNvPr id="104858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595652" y="6559550"/>
            <a:ext cx="596347" cy="339725"/>
          </a:xfrm>
        </p:spPr>
        <p:txBody>
          <a:bodyPr/>
          <a:lstStyle>
            <a:lvl1pPr>
              <a:defRPr sz="1400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31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heme" Target="../theme/them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>
            <a:extLst>
              <a:ext uri="{FF2B5EF4-FFF2-40B4-BE49-F238E27FC236}">
                <a16:creationId xmlns:a16="http://schemas.microsoft.com/office/drawing/2014/main" id="{4258917F-5884-15D1-1C6C-0969B91E1BC1}"/>
              </a:ext>
            </a:extLst>
          </p:cNvPr>
          <p:cNvSpPr/>
          <p:nvPr userDrawn="1"/>
        </p:nvSpPr>
        <p:spPr>
          <a:xfrm>
            <a:off x="0" y="4824409"/>
            <a:ext cx="4978656" cy="1718057"/>
          </a:xfrm>
          <a:prstGeom prst="rect">
            <a:avLst/>
          </a:prstGeom>
          <a:solidFill>
            <a:srgbClr val="055AA8"/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0" y="5910393"/>
            <a:ext cx="12192000" cy="947607"/>
            <a:chOff x="0" y="4535711"/>
            <a:chExt cx="12192000" cy="947607"/>
          </a:xfrm>
        </p:grpSpPr>
        <p:pic>
          <p:nvPicPr>
            <p:cNvPr id="26" name="图片 25" descr="cnncppt001"/>
            <p:cNvPicPr>
              <a:picLocks noChangeAspect="1" noChangeArrowheads="1"/>
            </p:cNvPicPr>
            <p:nvPr userDrawn="1"/>
          </p:nvPicPr>
          <p:blipFill rotWithShape="1">
            <a:blip r:embed="rId3" cstate="print"/>
            <a:srcRect t="86332"/>
            <a:stretch>
              <a:fillRect/>
            </a:stretch>
          </p:blipFill>
          <p:spPr bwMode="auto">
            <a:xfrm>
              <a:off x="0" y="4545969"/>
              <a:ext cx="12192000" cy="937349"/>
            </a:xfrm>
            <a:custGeom>
              <a:avLst/>
              <a:gdLst>
                <a:gd name="connsiteX0" fmla="*/ 12093748 w 12192000"/>
                <a:gd name="connsiteY0" fmla="*/ 0 h 930092"/>
                <a:gd name="connsiteX1" fmla="*/ 12192000 w 12192000"/>
                <a:gd name="connsiteY1" fmla="*/ 0 h 930092"/>
                <a:gd name="connsiteX2" fmla="*/ 12192000 w 12192000"/>
                <a:gd name="connsiteY2" fmla="*/ 930092 h 930092"/>
                <a:gd name="connsiteX3" fmla="*/ 0 w 12192000"/>
                <a:gd name="connsiteY3" fmla="*/ 930092 h 930092"/>
                <a:gd name="connsiteX4" fmla="*/ 0 w 12192000"/>
                <a:gd name="connsiteY4" fmla="*/ 580570 h 930092"/>
                <a:gd name="connsiteX5" fmla="*/ 2939143 w 12192000"/>
                <a:gd name="connsiteY5" fmla="*/ 566056 h 930092"/>
                <a:gd name="connsiteX6" fmla="*/ 5638800 w 12192000"/>
                <a:gd name="connsiteY6" fmla="*/ 522513 h 930092"/>
                <a:gd name="connsiteX7" fmla="*/ 7336971 w 12192000"/>
                <a:gd name="connsiteY7" fmla="*/ 457200 h 930092"/>
                <a:gd name="connsiteX8" fmla="*/ 8577942 w 12192000"/>
                <a:gd name="connsiteY8" fmla="*/ 377369 h 930092"/>
                <a:gd name="connsiteX9" fmla="*/ 9673770 w 12192000"/>
                <a:gd name="connsiteY9" fmla="*/ 304799 h 930092"/>
                <a:gd name="connsiteX10" fmla="*/ 10980057 w 12192000"/>
                <a:gd name="connsiteY10" fmla="*/ 181427 h 930092"/>
                <a:gd name="connsiteX11" fmla="*/ 12089918 w 12192000"/>
                <a:gd name="connsiteY11" fmla="*/ 750 h 93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930092">
                  <a:moveTo>
                    <a:pt x="12093748" y="0"/>
                  </a:moveTo>
                  <a:lnTo>
                    <a:pt x="12192000" y="0"/>
                  </a:lnTo>
                  <a:lnTo>
                    <a:pt x="12192000" y="930092"/>
                  </a:lnTo>
                  <a:lnTo>
                    <a:pt x="0" y="930092"/>
                  </a:lnTo>
                  <a:lnTo>
                    <a:pt x="0" y="580570"/>
                  </a:lnTo>
                  <a:lnTo>
                    <a:pt x="2939143" y="566056"/>
                  </a:lnTo>
                  <a:lnTo>
                    <a:pt x="5638800" y="522513"/>
                  </a:lnTo>
                  <a:lnTo>
                    <a:pt x="7336971" y="457200"/>
                  </a:lnTo>
                  <a:cubicBezTo>
                    <a:pt x="7924799" y="423333"/>
                    <a:pt x="7837714" y="440265"/>
                    <a:pt x="8577942" y="377369"/>
                  </a:cubicBezTo>
                  <a:cubicBezTo>
                    <a:pt x="9284303" y="338665"/>
                    <a:pt x="9308494" y="328989"/>
                    <a:pt x="9673770" y="304799"/>
                  </a:cubicBezTo>
                  <a:lnTo>
                    <a:pt x="10980057" y="181427"/>
                  </a:lnTo>
                  <a:cubicBezTo>
                    <a:pt x="11557909" y="105228"/>
                    <a:pt x="11691257" y="79034"/>
                    <a:pt x="12089918" y="750"/>
                  </a:cubicBez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任意多边形: 形状 17"/>
            <p:cNvSpPr/>
            <p:nvPr userDrawn="1"/>
          </p:nvSpPr>
          <p:spPr>
            <a:xfrm>
              <a:off x="0" y="4535711"/>
              <a:ext cx="12192000" cy="573315"/>
            </a:xfrm>
            <a:custGeom>
              <a:avLst/>
              <a:gdLst>
                <a:gd name="connsiteX0" fmla="*/ 0 w 12192000"/>
                <a:gd name="connsiteY0" fmla="*/ 580572 h 580572"/>
                <a:gd name="connsiteX1" fmla="*/ 3556000 w 12192000"/>
                <a:gd name="connsiteY1" fmla="*/ 573315 h 580572"/>
                <a:gd name="connsiteX2" fmla="*/ 7387771 w 12192000"/>
                <a:gd name="connsiteY2" fmla="*/ 486229 h 580572"/>
                <a:gd name="connsiteX3" fmla="*/ 10595429 w 12192000"/>
                <a:gd name="connsiteY3" fmla="*/ 246743 h 580572"/>
                <a:gd name="connsiteX4" fmla="*/ 12192000 w 12192000"/>
                <a:gd name="connsiteY4" fmla="*/ 0 h 580572"/>
                <a:gd name="connsiteX0-1" fmla="*/ 0 w 12177486"/>
                <a:gd name="connsiteY0-2" fmla="*/ 551544 h 573315"/>
                <a:gd name="connsiteX1-3" fmla="*/ 3541486 w 12177486"/>
                <a:gd name="connsiteY1-4" fmla="*/ 573315 h 573315"/>
                <a:gd name="connsiteX2-5" fmla="*/ 7373257 w 12177486"/>
                <a:gd name="connsiteY2-6" fmla="*/ 486229 h 573315"/>
                <a:gd name="connsiteX3-7" fmla="*/ 10580915 w 12177486"/>
                <a:gd name="connsiteY3-8" fmla="*/ 246743 h 573315"/>
                <a:gd name="connsiteX4-9" fmla="*/ 12177486 w 12177486"/>
                <a:gd name="connsiteY4-10" fmla="*/ 0 h 573315"/>
                <a:gd name="connsiteX0-11" fmla="*/ 0 w 12177486"/>
                <a:gd name="connsiteY0-12" fmla="*/ 551544 h 551544"/>
                <a:gd name="connsiteX1-13" fmla="*/ 3548743 w 12177486"/>
                <a:gd name="connsiteY1-14" fmla="*/ 529772 h 551544"/>
                <a:gd name="connsiteX2-15" fmla="*/ 7373257 w 12177486"/>
                <a:gd name="connsiteY2-16" fmla="*/ 486229 h 551544"/>
                <a:gd name="connsiteX3-17" fmla="*/ 10580915 w 12177486"/>
                <a:gd name="connsiteY3-18" fmla="*/ 246743 h 551544"/>
                <a:gd name="connsiteX4-19" fmla="*/ 12177486 w 12177486"/>
                <a:gd name="connsiteY4-20" fmla="*/ 0 h 551544"/>
                <a:gd name="connsiteX0-21" fmla="*/ 0 w 12177486"/>
                <a:gd name="connsiteY0-22" fmla="*/ 551544 h 551544"/>
                <a:gd name="connsiteX1-23" fmla="*/ 3556000 w 12177486"/>
                <a:gd name="connsiteY1-24" fmla="*/ 544287 h 551544"/>
                <a:gd name="connsiteX2-25" fmla="*/ 7373257 w 12177486"/>
                <a:gd name="connsiteY2-26" fmla="*/ 486229 h 551544"/>
                <a:gd name="connsiteX3-27" fmla="*/ 10580915 w 12177486"/>
                <a:gd name="connsiteY3-28" fmla="*/ 246743 h 551544"/>
                <a:gd name="connsiteX4-29" fmla="*/ 12177486 w 12177486"/>
                <a:gd name="connsiteY4-30" fmla="*/ 0 h 551544"/>
                <a:gd name="connsiteX0-31" fmla="*/ 0 w 12177486"/>
                <a:gd name="connsiteY0-32" fmla="*/ 551544 h 551544"/>
                <a:gd name="connsiteX1-33" fmla="*/ 3556000 w 12177486"/>
                <a:gd name="connsiteY1-34" fmla="*/ 544287 h 551544"/>
                <a:gd name="connsiteX2-35" fmla="*/ 7373257 w 12177486"/>
                <a:gd name="connsiteY2-36" fmla="*/ 486229 h 551544"/>
                <a:gd name="connsiteX3-37" fmla="*/ 10580915 w 12177486"/>
                <a:gd name="connsiteY3-38" fmla="*/ 246743 h 551544"/>
                <a:gd name="connsiteX4-39" fmla="*/ 12177486 w 12177486"/>
                <a:gd name="connsiteY4-40" fmla="*/ 0 h 551544"/>
                <a:gd name="connsiteX0-41" fmla="*/ 0 w 12192000"/>
                <a:gd name="connsiteY0-42" fmla="*/ 573315 h 573315"/>
                <a:gd name="connsiteX1-43" fmla="*/ 3570514 w 12192000"/>
                <a:gd name="connsiteY1-44" fmla="*/ 544287 h 573315"/>
                <a:gd name="connsiteX2-45" fmla="*/ 7387771 w 12192000"/>
                <a:gd name="connsiteY2-46" fmla="*/ 486229 h 573315"/>
                <a:gd name="connsiteX3-47" fmla="*/ 10595429 w 12192000"/>
                <a:gd name="connsiteY3-48" fmla="*/ 246743 h 573315"/>
                <a:gd name="connsiteX4-49" fmla="*/ 12192000 w 12192000"/>
                <a:gd name="connsiteY4-50" fmla="*/ 0 h 573315"/>
                <a:gd name="connsiteX0-51" fmla="*/ 0 w 12192000"/>
                <a:gd name="connsiteY0-52" fmla="*/ 573315 h 573315"/>
                <a:gd name="connsiteX1-53" fmla="*/ 3570514 w 12192000"/>
                <a:gd name="connsiteY1-54" fmla="*/ 544287 h 573315"/>
                <a:gd name="connsiteX2-55" fmla="*/ 7387771 w 12192000"/>
                <a:gd name="connsiteY2-56" fmla="*/ 486229 h 573315"/>
                <a:gd name="connsiteX3-57" fmla="*/ 10595429 w 12192000"/>
                <a:gd name="connsiteY3-58" fmla="*/ 246743 h 573315"/>
                <a:gd name="connsiteX4-59" fmla="*/ 12192000 w 12192000"/>
                <a:gd name="connsiteY4-60" fmla="*/ 0 h 573315"/>
                <a:gd name="connsiteX0-61" fmla="*/ 0 w 12192000"/>
                <a:gd name="connsiteY0-62" fmla="*/ 573315 h 573315"/>
                <a:gd name="connsiteX1-63" fmla="*/ 3570514 w 12192000"/>
                <a:gd name="connsiteY1-64" fmla="*/ 544287 h 573315"/>
                <a:gd name="connsiteX2-65" fmla="*/ 7387771 w 12192000"/>
                <a:gd name="connsiteY2-66" fmla="*/ 486229 h 573315"/>
                <a:gd name="connsiteX3-67" fmla="*/ 10595429 w 12192000"/>
                <a:gd name="connsiteY3-68" fmla="*/ 246743 h 573315"/>
                <a:gd name="connsiteX4-69" fmla="*/ 12192000 w 12192000"/>
                <a:gd name="connsiteY4-70" fmla="*/ 0 h 573315"/>
                <a:gd name="connsiteX0-71" fmla="*/ 0 w 12192000"/>
                <a:gd name="connsiteY0-72" fmla="*/ 573315 h 573315"/>
                <a:gd name="connsiteX1-73" fmla="*/ 3570514 w 12192000"/>
                <a:gd name="connsiteY1-74" fmla="*/ 544287 h 573315"/>
                <a:gd name="connsiteX2-75" fmla="*/ 7387771 w 12192000"/>
                <a:gd name="connsiteY2-76" fmla="*/ 486229 h 573315"/>
                <a:gd name="connsiteX3-77" fmla="*/ 10595429 w 12192000"/>
                <a:gd name="connsiteY3-78" fmla="*/ 246743 h 573315"/>
                <a:gd name="connsiteX4-79" fmla="*/ 12192000 w 12192000"/>
                <a:gd name="connsiteY4-80" fmla="*/ 0 h 573315"/>
                <a:gd name="connsiteX0-81" fmla="*/ 0 w 12192000"/>
                <a:gd name="connsiteY0-82" fmla="*/ 573315 h 573315"/>
                <a:gd name="connsiteX1-83" fmla="*/ 3570514 w 12192000"/>
                <a:gd name="connsiteY1-84" fmla="*/ 544287 h 573315"/>
                <a:gd name="connsiteX2-85" fmla="*/ 7387771 w 12192000"/>
                <a:gd name="connsiteY2-86" fmla="*/ 486229 h 573315"/>
                <a:gd name="connsiteX3-87" fmla="*/ 10595429 w 12192000"/>
                <a:gd name="connsiteY3-88" fmla="*/ 246743 h 573315"/>
                <a:gd name="connsiteX4-89" fmla="*/ 12192000 w 12192000"/>
                <a:gd name="connsiteY4-90" fmla="*/ 0 h 573315"/>
                <a:gd name="connsiteX0-91" fmla="*/ 0 w 12192000"/>
                <a:gd name="connsiteY0-92" fmla="*/ 573315 h 573315"/>
                <a:gd name="connsiteX1-93" fmla="*/ 3570514 w 12192000"/>
                <a:gd name="connsiteY1-94" fmla="*/ 544287 h 573315"/>
                <a:gd name="connsiteX2-95" fmla="*/ 7387771 w 12192000"/>
                <a:gd name="connsiteY2-96" fmla="*/ 486229 h 573315"/>
                <a:gd name="connsiteX3-97" fmla="*/ 10595429 w 12192000"/>
                <a:gd name="connsiteY3-98" fmla="*/ 246743 h 573315"/>
                <a:gd name="connsiteX4-99" fmla="*/ 12192000 w 12192000"/>
                <a:gd name="connsiteY4-100" fmla="*/ 0 h 573315"/>
                <a:gd name="connsiteX0-101" fmla="*/ 0 w 12192000"/>
                <a:gd name="connsiteY0-102" fmla="*/ 573315 h 573315"/>
                <a:gd name="connsiteX1-103" fmla="*/ 3570514 w 12192000"/>
                <a:gd name="connsiteY1-104" fmla="*/ 544287 h 573315"/>
                <a:gd name="connsiteX2-105" fmla="*/ 7387771 w 12192000"/>
                <a:gd name="connsiteY2-106" fmla="*/ 486229 h 573315"/>
                <a:gd name="connsiteX3-107" fmla="*/ 10595429 w 12192000"/>
                <a:gd name="connsiteY3-108" fmla="*/ 246743 h 573315"/>
                <a:gd name="connsiteX4-109" fmla="*/ 12192000 w 12192000"/>
                <a:gd name="connsiteY4-110" fmla="*/ 0 h 573315"/>
                <a:gd name="connsiteX0-111" fmla="*/ 0 w 12192000"/>
                <a:gd name="connsiteY0-112" fmla="*/ 573315 h 573315"/>
                <a:gd name="connsiteX1-113" fmla="*/ 3570514 w 12192000"/>
                <a:gd name="connsiteY1-114" fmla="*/ 544287 h 573315"/>
                <a:gd name="connsiteX2-115" fmla="*/ 7387771 w 12192000"/>
                <a:gd name="connsiteY2-116" fmla="*/ 486229 h 573315"/>
                <a:gd name="connsiteX3-117" fmla="*/ 10588172 w 12192000"/>
                <a:gd name="connsiteY3-118" fmla="*/ 275771 h 573315"/>
                <a:gd name="connsiteX4-119" fmla="*/ 12192000 w 12192000"/>
                <a:gd name="connsiteY4-120" fmla="*/ 0 h 573315"/>
                <a:gd name="connsiteX0-121" fmla="*/ 0 w 12192000"/>
                <a:gd name="connsiteY0-122" fmla="*/ 573315 h 573315"/>
                <a:gd name="connsiteX1-123" fmla="*/ 3570514 w 12192000"/>
                <a:gd name="connsiteY1-124" fmla="*/ 544287 h 573315"/>
                <a:gd name="connsiteX2-125" fmla="*/ 7387771 w 12192000"/>
                <a:gd name="connsiteY2-126" fmla="*/ 486229 h 573315"/>
                <a:gd name="connsiteX3-127" fmla="*/ 10588172 w 12192000"/>
                <a:gd name="connsiteY3-128" fmla="*/ 275771 h 573315"/>
                <a:gd name="connsiteX4-129" fmla="*/ 12192000 w 12192000"/>
                <a:gd name="connsiteY4-130" fmla="*/ 0 h 573315"/>
                <a:gd name="connsiteX0-131" fmla="*/ 0 w 12192000"/>
                <a:gd name="connsiteY0-132" fmla="*/ 573315 h 573315"/>
                <a:gd name="connsiteX1-133" fmla="*/ 3570514 w 12192000"/>
                <a:gd name="connsiteY1-134" fmla="*/ 544287 h 573315"/>
                <a:gd name="connsiteX2-135" fmla="*/ 7387771 w 12192000"/>
                <a:gd name="connsiteY2-136" fmla="*/ 486229 h 573315"/>
                <a:gd name="connsiteX3-137" fmla="*/ 10588172 w 12192000"/>
                <a:gd name="connsiteY3-138" fmla="*/ 275771 h 573315"/>
                <a:gd name="connsiteX4-139" fmla="*/ 12192000 w 12192000"/>
                <a:gd name="connsiteY4-140" fmla="*/ 0 h 573315"/>
                <a:gd name="connsiteX0-141" fmla="*/ 0 w 12192000"/>
                <a:gd name="connsiteY0-142" fmla="*/ 573315 h 573315"/>
                <a:gd name="connsiteX1-143" fmla="*/ 3570514 w 12192000"/>
                <a:gd name="connsiteY1-144" fmla="*/ 544287 h 573315"/>
                <a:gd name="connsiteX2-145" fmla="*/ 7387771 w 12192000"/>
                <a:gd name="connsiteY2-146" fmla="*/ 486229 h 573315"/>
                <a:gd name="connsiteX3-147" fmla="*/ 10588172 w 12192000"/>
                <a:gd name="connsiteY3-148" fmla="*/ 275771 h 573315"/>
                <a:gd name="connsiteX4-149" fmla="*/ 12192000 w 12192000"/>
                <a:gd name="connsiteY4-150" fmla="*/ 0 h 573315"/>
                <a:gd name="connsiteX0-151" fmla="*/ 0 w 12192000"/>
                <a:gd name="connsiteY0-152" fmla="*/ 573315 h 573315"/>
                <a:gd name="connsiteX1-153" fmla="*/ 3570514 w 12192000"/>
                <a:gd name="connsiteY1-154" fmla="*/ 544287 h 573315"/>
                <a:gd name="connsiteX2-155" fmla="*/ 7387771 w 12192000"/>
                <a:gd name="connsiteY2-156" fmla="*/ 486229 h 573315"/>
                <a:gd name="connsiteX3-157" fmla="*/ 10559143 w 12192000"/>
                <a:gd name="connsiteY3-158" fmla="*/ 254000 h 573315"/>
                <a:gd name="connsiteX4-159" fmla="*/ 12192000 w 12192000"/>
                <a:gd name="connsiteY4-160" fmla="*/ 0 h 573315"/>
                <a:gd name="connsiteX0-161" fmla="*/ 0 w 12192000"/>
                <a:gd name="connsiteY0-162" fmla="*/ 573315 h 573315"/>
                <a:gd name="connsiteX1-163" fmla="*/ 3570514 w 12192000"/>
                <a:gd name="connsiteY1-164" fmla="*/ 544287 h 573315"/>
                <a:gd name="connsiteX2-165" fmla="*/ 7387771 w 12192000"/>
                <a:gd name="connsiteY2-166" fmla="*/ 486229 h 573315"/>
                <a:gd name="connsiteX3-167" fmla="*/ 10559143 w 12192000"/>
                <a:gd name="connsiteY3-168" fmla="*/ 254000 h 573315"/>
                <a:gd name="connsiteX4-169" fmla="*/ 12192000 w 12192000"/>
                <a:gd name="connsiteY4-170" fmla="*/ 0 h 573315"/>
                <a:gd name="connsiteX0-171" fmla="*/ 0 w 12192000"/>
                <a:gd name="connsiteY0-172" fmla="*/ 573315 h 573315"/>
                <a:gd name="connsiteX1-173" fmla="*/ 3570514 w 12192000"/>
                <a:gd name="connsiteY1-174" fmla="*/ 544287 h 573315"/>
                <a:gd name="connsiteX2-175" fmla="*/ 7387771 w 12192000"/>
                <a:gd name="connsiteY2-176" fmla="*/ 486229 h 573315"/>
                <a:gd name="connsiteX3-177" fmla="*/ 10559143 w 12192000"/>
                <a:gd name="connsiteY3-178" fmla="*/ 254000 h 573315"/>
                <a:gd name="connsiteX4-179" fmla="*/ 12192000 w 12192000"/>
                <a:gd name="connsiteY4-180" fmla="*/ 0 h 573315"/>
                <a:gd name="connsiteX0-181" fmla="*/ 0 w 12192000"/>
                <a:gd name="connsiteY0-182" fmla="*/ 573315 h 573315"/>
                <a:gd name="connsiteX1-183" fmla="*/ 3570514 w 12192000"/>
                <a:gd name="connsiteY1-184" fmla="*/ 544287 h 573315"/>
                <a:gd name="connsiteX2-185" fmla="*/ 7387771 w 12192000"/>
                <a:gd name="connsiteY2-186" fmla="*/ 486229 h 573315"/>
                <a:gd name="connsiteX3-187" fmla="*/ 10559143 w 12192000"/>
                <a:gd name="connsiteY3-188" fmla="*/ 254000 h 573315"/>
                <a:gd name="connsiteX4-189" fmla="*/ 12192000 w 12192000"/>
                <a:gd name="connsiteY4-190" fmla="*/ 0 h 5733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2000" h="573315">
                  <a:moveTo>
                    <a:pt x="0" y="573315"/>
                  </a:moveTo>
                  <a:lnTo>
                    <a:pt x="3570514" y="544287"/>
                  </a:lnTo>
                  <a:cubicBezTo>
                    <a:pt x="4842933" y="524934"/>
                    <a:pt x="6223000" y="534610"/>
                    <a:pt x="7387771" y="486229"/>
                  </a:cubicBezTo>
                  <a:cubicBezTo>
                    <a:pt x="8552542" y="437848"/>
                    <a:pt x="9475410" y="349552"/>
                    <a:pt x="10559143" y="254000"/>
                  </a:cubicBezTo>
                  <a:cubicBezTo>
                    <a:pt x="11381619" y="158448"/>
                    <a:pt x="11140925" y="177194"/>
                    <a:pt x="12192000" y="0"/>
                  </a:cubicBezTo>
                </a:path>
              </a:pathLst>
            </a:cu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2830" y="0"/>
            <a:ext cx="2874010" cy="751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A05964-EF80-B8AD-056A-F298D06CAF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4978656" cy="48244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20386-CE51-C141-0748-48F03EB336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biLevel thresh="25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4" y="5086195"/>
            <a:ext cx="3445622" cy="899812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4936732" y="0"/>
            <a:ext cx="92468" cy="6426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FE0852AE-7A51-7AC4-CA60-0198C69E24F3}"/>
              </a:ext>
            </a:extLst>
          </p:cNvPr>
          <p:cNvSpPr/>
          <p:nvPr userDrawn="1"/>
        </p:nvSpPr>
        <p:spPr>
          <a:xfrm>
            <a:off x="5029200" y="1"/>
            <a:ext cx="7162800" cy="789903"/>
          </a:xfrm>
          <a:prstGeom prst="rect">
            <a:avLst/>
          </a:prstGeom>
          <a:solidFill>
            <a:srgbClr val="055AA8"/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4497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60680" indent="-36068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58850" indent="-4191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800" b="1">
          <a:solidFill>
            <a:schemeClr val="tx1"/>
          </a:solidFill>
          <a:latin typeface="+mj-lt"/>
          <a:ea typeface="宋体" panose="02010600030101010101" pitchFamily="2" charset="-122"/>
        </a:defRPr>
      </a:lvl2pPr>
      <a:lvl3pPr marL="1494155" indent="-3556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2400" b="1">
          <a:solidFill>
            <a:schemeClr val="tx1"/>
          </a:solidFill>
          <a:latin typeface="+mj-lt"/>
          <a:ea typeface="宋体" panose="02010600030101010101" pitchFamily="2" charset="-122"/>
        </a:defRPr>
      </a:lvl3pPr>
      <a:lvl4pPr marL="1901825" indent="-2286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4pPr>
      <a:lvl5pPr marL="23101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5pPr>
      <a:lvl6pPr marL="27673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6pPr>
      <a:lvl7pPr marL="32245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7pPr>
      <a:lvl8pPr marL="36817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8pPr>
      <a:lvl9pPr marL="41389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759539"/>
            <a:ext cx="12191999" cy="45719"/>
          </a:xfrm>
          <a:prstGeom prst="rect">
            <a:avLst/>
          </a:prstGeom>
          <a:solidFill>
            <a:srgbClr val="0083C7"/>
          </a:solidFill>
          <a:ln>
            <a:noFill/>
          </a:ln>
          <a:effectLst>
            <a:outerShdw blurRad="50800" dist="50800" dir="5400000" algn="ctr" rotWithShape="0">
              <a:srgbClr val="000000">
                <a:alpha val="26000"/>
              </a:srgb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1" y="6539671"/>
            <a:ext cx="12191998" cy="45719"/>
          </a:xfrm>
          <a:prstGeom prst="rect">
            <a:avLst/>
          </a:prstGeom>
          <a:solidFill>
            <a:srgbClr val="0083C7"/>
          </a:solidFill>
          <a:ln>
            <a:noFill/>
          </a:ln>
          <a:effectLst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1" descr="图片1">
            <a:extLst>
              <a:ext uri="{FF2B5EF4-FFF2-40B4-BE49-F238E27FC236}">
                <a16:creationId xmlns:a16="http://schemas.microsoft.com/office/drawing/2014/main" id="{9DDEDD02-F05D-B192-E24F-F9789A4D2B05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56695" y="-1"/>
            <a:ext cx="2700455" cy="759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60680" indent="-36068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58850" indent="-4191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2800" b="1">
          <a:solidFill>
            <a:schemeClr val="tx1"/>
          </a:solidFill>
          <a:latin typeface="+mj-lt"/>
          <a:ea typeface="宋体" panose="02010600030101010101" pitchFamily="2" charset="-122"/>
        </a:defRPr>
      </a:lvl2pPr>
      <a:lvl3pPr marL="1494155" indent="-355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2400" b="1">
          <a:solidFill>
            <a:schemeClr val="tx1"/>
          </a:solidFill>
          <a:latin typeface="+mj-lt"/>
          <a:ea typeface="宋体" panose="02010600030101010101" pitchFamily="2" charset="-122"/>
        </a:defRPr>
      </a:lvl3pPr>
      <a:lvl4pPr marL="1901825" indent="-2286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4pPr>
      <a:lvl5pPr marL="23101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5pPr>
      <a:lvl6pPr marL="27673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6pPr>
      <a:lvl7pPr marL="32245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7pPr>
      <a:lvl8pPr marL="36817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8pPr>
      <a:lvl9pPr marL="41389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91A772E-D2BE-7759-A306-B0292F883DB2}"/>
              </a:ext>
            </a:extLst>
          </p:cNvPr>
          <p:cNvSpPr/>
          <p:nvPr userDrawn="1"/>
        </p:nvSpPr>
        <p:spPr>
          <a:xfrm>
            <a:off x="0" y="0"/>
            <a:ext cx="12192000" cy="759538"/>
          </a:xfrm>
          <a:prstGeom prst="rect">
            <a:avLst/>
          </a:prstGeom>
          <a:solidFill>
            <a:srgbClr val="055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D7D11F9-4283-8470-6096-612B71567440}"/>
              </a:ext>
            </a:extLst>
          </p:cNvPr>
          <p:cNvSpPr/>
          <p:nvPr userDrawn="1"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8762FD-0BC8-2BF8-3B2F-8B8502508508}"/>
              </a:ext>
            </a:extLst>
          </p:cNvPr>
          <p:cNvSpPr txBox="1"/>
          <p:nvPr userDrawn="1"/>
        </p:nvSpPr>
        <p:spPr>
          <a:xfrm>
            <a:off x="1771946" y="6569757"/>
            <a:ext cx="905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1400" b="1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黑体" panose="02010609060101010101" pitchFamily="2" charset="-122"/>
                <a:cs typeface="黑体" panose="02010609060101010101" pitchFamily="2" charset="-122"/>
              </a:defRPr>
            </a:lvl1pPr>
          </a:lstStyle>
          <a:p>
            <a:pPr lvl="0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Z.Y. Yang              6th IAEA TM FDPVA     9-12 September 2025      Shanghai  China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16667F0-437C-32C8-8F48-B81C573120A2}"/>
              </a:ext>
            </a:extLst>
          </p:cNvPr>
          <p:cNvSpPr/>
          <p:nvPr userDrawn="1"/>
        </p:nvSpPr>
        <p:spPr>
          <a:xfrm>
            <a:off x="11500757" y="6590295"/>
            <a:ext cx="691243" cy="266700"/>
          </a:xfrm>
          <a:prstGeom prst="rect">
            <a:avLst/>
          </a:prstGeom>
          <a:solidFill>
            <a:srgbClr val="055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33DADA8-ACC4-548F-571E-D531B7B4C1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4493" y="56419"/>
            <a:ext cx="2284007" cy="6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1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DC1F5-B594-D5CF-8D21-F8353CD24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747F410A-ECE7-F4C6-2C38-0E362D518786}"/>
              </a:ext>
            </a:extLst>
          </p:cNvPr>
          <p:cNvSpPr txBox="1">
            <a:spLocks/>
          </p:cNvSpPr>
          <p:nvPr/>
        </p:nvSpPr>
        <p:spPr>
          <a:xfrm>
            <a:off x="53927" y="100712"/>
            <a:ext cx="9264244" cy="623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FusionMAE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LLM</a:t>
            </a:r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630F2A2E-C5A1-229D-C279-9B07CD9EB67F}"/>
              </a:ext>
            </a:extLst>
          </p:cNvPr>
          <p:cNvSpPr txBox="1">
            <a:spLocks/>
          </p:cNvSpPr>
          <p:nvPr/>
        </p:nvSpPr>
        <p:spPr>
          <a:xfrm>
            <a:off x="204716" y="879018"/>
            <a:ext cx="5766180" cy="5590859"/>
          </a:xfrm>
          <a:prstGeom prst="rect">
            <a:avLst/>
          </a:prstGeom>
        </p:spPr>
        <p:txBody>
          <a:bodyPr>
            <a:normAutofit/>
          </a:bodyPr>
          <a:lstStyle>
            <a:lvl1pPr marL="360680" indent="-36068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8850" indent="-4191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2pPr>
            <a:lvl3pPr marL="1494155" indent="-355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3pPr>
            <a:lvl4pPr marL="1901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4pPr>
            <a:lvl5pPr marL="23101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5pPr>
            <a:lvl6pPr marL="27673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6pPr>
            <a:lvl7pPr marL="32245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7pPr>
            <a:lvl8pPr marL="36817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8pPr>
            <a:lvl9pPr marL="41389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Large language model</a:t>
            </a:r>
            <a:r>
              <a:rPr lang="zh-CN" altLang="en-US" sz="1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LLM</a:t>
            </a:r>
            <a:r>
              <a:rPr lang="zh-CN" altLang="en-US" sz="1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Learn general knowledge and basic grammar by generative pre-training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BERT is pretrained by filling masked words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GPT is pretrained by predicting the next word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LLM can be used in language downstream tasks and promote their performance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b="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Fusion</a:t>
            </a:r>
            <a:r>
              <a:rPr lang="zh-CN" altLang="en-US" sz="1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masked auto-encoder(</a:t>
            </a:r>
            <a:r>
              <a:rPr lang="en-US" altLang="zh-CN" sz="1800" b="1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FusionMAE</a:t>
            </a:r>
            <a:r>
              <a:rPr lang="en-US" altLang="zh-CN" sz="1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Learn basic plasma physics by filling missing diagnostic data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FusionMAE</a:t>
            </a:r>
            <a:r>
              <a:rPr lang="en-US" altLang="zh-CN" sz="1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itself can serve as virtual redundant diagnostic in future reactors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FusionMAE</a:t>
            </a:r>
            <a:r>
              <a:rPr lang="en-US" altLang="zh-CN" sz="1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can be used in fusion downstream tasks and promote their performance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1600" b="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lvl="1" indent="0">
              <a:lnSpc>
                <a:spcPct val="120000"/>
              </a:lnSpc>
              <a:buNone/>
            </a:pPr>
            <a:endParaRPr lang="en-US" altLang="zh-CN" sz="1600" b="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2513CF-FCF6-53F5-5BC3-21A65AF0569A}"/>
              </a:ext>
            </a:extLst>
          </p:cNvPr>
          <p:cNvSpPr txBox="1"/>
          <p:nvPr/>
        </p:nvSpPr>
        <p:spPr>
          <a:xfrm>
            <a:off x="11496262" y="6548306"/>
            <a:ext cx="70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AD7F20-0221-0AE0-D268-D86F089C0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8" y="879019"/>
            <a:ext cx="5845762" cy="55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9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771C7-243B-02F1-137A-CD57F5DEA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8BAF8D84-8E4C-8987-2C42-3E83F9D973A9}"/>
              </a:ext>
            </a:extLst>
          </p:cNvPr>
          <p:cNvSpPr txBox="1">
            <a:spLocks/>
          </p:cNvSpPr>
          <p:nvPr/>
        </p:nvSpPr>
        <p:spPr>
          <a:xfrm>
            <a:off x="53927" y="100712"/>
            <a:ext cx="9264244" cy="623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FusionMAE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640FD1-EE8B-EB14-9896-FBE317CDEBD3}"/>
              </a:ext>
            </a:extLst>
          </p:cNvPr>
          <p:cNvSpPr txBox="1"/>
          <p:nvPr/>
        </p:nvSpPr>
        <p:spPr>
          <a:xfrm>
            <a:off x="11496262" y="6548306"/>
            <a:ext cx="70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0EEFD3-247B-48FF-AABF-DDDB7F3FD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214" r="2513" b="69650"/>
          <a:stretch/>
        </p:blipFill>
        <p:spPr bwMode="auto">
          <a:xfrm>
            <a:off x="189749" y="3100598"/>
            <a:ext cx="7435444" cy="3326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内容占位符 1">
            <a:extLst>
              <a:ext uri="{FF2B5EF4-FFF2-40B4-BE49-F238E27FC236}">
                <a16:creationId xmlns:a16="http://schemas.microsoft.com/office/drawing/2014/main" id="{93AAAF42-61BE-4563-834C-CD00655A7EF4}"/>
              </a:ext>
            </a:extLst>
          </p:cNvPr>
          <p:cNvSpPr txBox="1">
            <a:spLocks/>
          </p:cNvSpPr>
          <p:nvPr/>
        </p:nvSpPr>
        <p:spPr>
          <a:xfrm>
            <a:off x="446314" y="800482"/>
            <a:ext cx="12192000" cy="2560217"/>
          </a:xfrm>
          <a:prstGeom prst="rect">
            <a:avLst/>
          </a:prstGeom>
        </p:spPr>
        <p:txBody>
          <a:bodyPr>
            <a:normAutofit/>
          </a:bodyPr>
          <a:lstStyle>
            <a:lvl1pPr marL="360680" indent="-36068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8850" indent="-4191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2pPr>
            <a:lvl3pPr marL="1494155" indent="-355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3pPr>
            <a:lvl4pPr marL="1901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4pPr>
            <a:lvl5pPr marL="23101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5pPr>
            <a:lvl6pPr marL="27673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6pPr>
            <a:lvl7pPr marL="32245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7pPr>
            <a:lvl8pPr marL="36817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8pPr>
            <a:lvl9pPr marL="41389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Fullfill</a:t>
            </a:r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all the missing data under randomly missing situations, unless the ratio of missing is too high</a:t>
            </a:r>
            <a:endParaRPr lang="en-US" altLang="zh-CN" sz="1600" b="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Model performance</a:t>
            </a: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AE similarity = 98.4%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MAE similarity = 96.7%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Exhibits emergent abilities akin to foundation models in HL-3: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Automated secondary data analysis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Serving as a foundation model for diverse downstream control tasks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Holistic performance improvements across all supported task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b="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B74785E8-353C-4356-BD44-800FAF4D2611}"/>
              </a:ext>
            </a:extLst>
          </p:cNvPr>
          <p:cNvSpPr txBox="1">
            <a:spLocks/>
          </p:cNvSpPr>
          <p:nvPr/>
        </p:nvSpPr>
        <p:spPr>
          <a:xfrm>
            <a:off x="53927" y="3160469"/>
            <a:ext cx="3726503" cy="2560217"/>
          </a:xfrm>
          <a:prstGeom prst="rect">
            <a:avLst/>
          </a:prstGeom>
        </p:spPr>
        <p:txBody>
          <a:bodyPr>
            <a:normAutofit/>
          </a:bodyPr>
          <a:lstStyle>
            <a:lvl1pPr marL="360680" indent="-36068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8850" indent="-4191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2pPr>
            <a:lvl3pPr marL="1494155" indent="-355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3pPr>
            <a:lvl4pPr marL="1901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4pPr>
            <a:lvl5pPr marL="23101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5pPr>
            <a:lvl6pPr marL="27673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6pPr>
            <a:lvl7pPr marL="32245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7pPr>
            <a:lvl8pPr marL="36817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8pPr>
            <a:lvl9pPr marL="413893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b="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b="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形 6">
            <a:extLst>
              <a:ext uri="{FF2B5EF4-FFF2-40B4-BE49-F238E27FC236}">
                <a16:creationId xmlns:a16="http://schemas.microsoft.com/office/drawing/2014/main" id="{E97AC34E-918B-B2E0-C549-BB3E26B45F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21386" y="1919507"/>
            <a:ext cx="4207830" cy="46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637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c2ZGZiNzZiNDVlOGViOWVmM2JhOTY0NGJkNjUyYzgifQ=="/>
  <p:tag name="KSO_WPP_MARK_KEY" val="83d0c0b0-949c-4b6c-bae8-0fa806ff5b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06,&quot;width&quot;:496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06,&quot;width&quot;:4964}"/>
</p:tagLst>
</file>

<file path=ppt/theme/theme1.xml><?xml version="1.0" encoding="utf-8"?>
<a:theme xmlns:a="http://schemas.openxmlformats.org/drawingml/2006/main" name="7_主题1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黑体"/>
        <a:cs typeface=""/>
      </a:majorFont>
      <a:minorFont>
        <a:latin typeface="Times New Roman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主题1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黑体"/>
        <a:cs typeface=""/>
      </a:majorFont>
      <a:minorFont>
        <a:latin typeface="Times New Roman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HL-2M实验规划调研-佟瑞海-20200824</Template>
  <TotalTime>3893</TotalTime>
  <Words>150</Words>
  <Application>Microsoft Office PowerPoint</Application>
  <PresentationFormat>宽屏</PresentationFormat>
  <Paragraphs>20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等线</vt:lpstr>
      <vt:lpstr>微软雅黑</vt:lpstr>
      <vt:lpstr>Arial</vt:lpstr>
      <vt:lpstr>Arial Black</vt:lpstr>
      <vt:lpstr>Times New Roman</vt:lpstr>
      <vt:lpstr>Wingdings</vt:lpstr>
      <vt:lpstr>7_主题1</vt:lpstr>
      <vt:lpstr>1_主题1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宗谕 杨</cp:lastModifiedBy>
  <cp:revision>147</cp:revision>
  <dcterms:created xsi:type="dcterms:W3CDTF">2021-02-07T08:24:00Z</dcterms:created>
  <dcterms:modified xsi:type="dcterms:W3CDTF">2025-09-15T00:04:47Z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4C4E8AFED438427880A6AB0CC0BE9AC0</vt:lpwstr>
  </property>
  <property fmtid="{D5CDD505-2E9C-101B-9397-08002B2CF9AE}" pid="3" name="KSOProductBuildVer">
    <vt:lpwstr>2052-11.1.0.14309</vt:lpwstr>
  </property>
</Properties>
</file>