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F66"/>
    <a:srgbClr val="000099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24" autoAdjust="0"/>
    <p:restoredTop sz="94660"/>
  </p:normalViewPr>
  <p:slideViewPr>
    <p:cSldViewPr snapToGrid="0">
      <p:cViewPr>
        <p:scale>
          <a:sx n="50" d="100"/>
          <a:sy n="50" d="100"/>
        </p:scale>
        <p:origin x="810" y="-3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E9EA-F87E-449B-A760-0CFB0069B4F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-68002"/>
            <a:ext cx="30275213" cy="5409238"/>
          </a:xfrm>
          <a:prstGeom prst="rect">
            <a:avLst/>
          </a:prstGeom>
          <a:solidFill>
            <a:srgbClr val="1F3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chemeClr val="bg1"/>
                </a:solidFill>
              </a:rPr>
              <a:t>ACCESSING STABLE OPERATIONAL WINDOWS IN K-DEMO:</a:t>
            </a:r>
          </a:p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bg1"/>
                </a:solidFill>
              </a:rPr>
              <a:t>A STABILITY ASSESSMENT WORKFLOW FOR CONCEPTUAL PILOT PLANT DESIGN</a:t>
            </a:r>
          </a:p>
          <a:p>
            <a:pPr algn="ctr">
              <a:lnSpc>
                <a:spcPts val="6000"/>
              </a:lnSpc>
            </a:pPr>
            <a:r>
              <a:rPr lang="en-US" sz="6000">
                <a:solidFill>
                  <a:schemeClr val="bg1"/>
                </a:solidFill>
              </a:rPr>
              <a:t>J.M. LEE, J.B. CHO, M.S. CHA, S.J. HAHN</a:t>
            </a:r>
            <a:r>
              <a:rPr lang="en-US" sz="6000" baseline="30000">
                <a:solidFill>
                  <a:schemeClr val="bg1"/>
                </a:solidFill>
              </a:rPr>
              <a:t>1</a:t>
            </a:r>
            <a:r>
              <a:rPr lang="en-US" sz="6000">
                <a:solidFill>
                  <a:schemeClr val="bg1"/>
                </a:solidFill>
              </a:rPr>
              <a:t>, C. HANSEN</a:t>
            </a:r>
            <a:r>
              <a:rPr lang="en-US" sz="6000" baseline="30000">
                <a:solidFill>
                  <a:schemeClr val="bg1"/>
                </a:solidFill>
              </a:rPr>
              <a:t>2</a:t>
            </a:r>
            <a:endParaRPr lang="en-US" sz="6000" baseline="30000" dirty="0">
              <a:solidFill>
                <a:schemeClr val="bg1"/>
              </a:solidFill>
            </a:endParaRPr>
          </a:p>
          <a:p>
            <a:pPr algn="ctr">
              <a:lnSpc>
                <a:spcPts val="6914"/>
              </a:lnSpc>
            </a:pPr>
            <a:r>
              <a:rPr lang="en-US" sz="5400">
                <a:solidFill>
                  <a:schemeClr val="bg1"/>
                </a:solidFill>
              </a:rPr>
              <a:t>Seoul National Univesity, Korea</a:t>
            </a:r>
            <a:r>
              <a:rPr lang="en-US" sz="5400" baseline="30000">
                <a:solidFill>
                  <a:schemeClr val="bg1"/>
                </a:solidFill>
              </a:rPr>
              <a:t>1</a:t>
            </a:r>
            <a:r>
              <a:rPr lang="en-US" sz="5400">
                <a:solidFill>
                  <a:schemeClr val="bg1"/>
                </a:solidFill>
              </a:rPr>
              <a:t>, Columbia University, USA.</a:t>
            </a:r>
            <a:r>
              <a:rPr lang="en-US" sz="5400" baseline="30000">
                <a:solidFill>
                  <a:schemeClr val="bg1"/>
                </a:solidFill>
              </a:rPr>
              <a:t>2</a:t>
            </a:r>
          </a:p>
          <a:p>
            <a:pPr algn="ctr">
              <a:lnSpc>
                <a:spcPts val="6914"/>
              </a:lnSpc>
            </a:pPr>
            <a:r>
              <a:rPr lang="en-US" sz="5400">
                <a:solidFill>
                  <a:schemeClr val="bg1"/>
                </a:solidFill>
              </a:rPr>
              <a:t>jmlmir@snu.ac.kr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4" name="Text Box 242"/>
          <p:cNvSpPr txBox="1">
            <a:spLocks noChangeArrowheads="1"/>
          </p:cNvSpPr>
          <p:nvPr/>
        </p:nvSpPr>
        <p:spPr bwMode="auto">
          <a:xfrm>
            <a:off x="616513" y="6011610"/>
            <a:ext cx="14400000" cy="4221477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>
                <a:latin typeface="+mn-lt"/>
                <a:ea typeface="ＭＳ Ｐゴシック" charset="-128"/>
              </a:rPr>
              <a:t> Developed an integrated workflow for K-DEMO operational-window exploration.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>
                <a:latin typeface="+mn-lt"/>
                <a:ea typeface="ＭＳ Ｐゴシック" charset="-128"/>
              </a:rPr>
              <a:t> Optimized coil design and MHD stability using 5 analysis codes (TOKAMAKER, CHEASE, </a:t>
            </a:r>
            <a:r>
              <a:rPr lang="en-US" altLang="ja-JP" sz="3600">
                <a:ea typeface="ＭＳ Ｐゴシック" charset="-128"/>
              </a:rPr>
              <a:t>DCON</a:t>
            </a:r>
            <a:r>
              <a:rPr lang="en-US" altLang="ja-JP" sz="3600" baseline="30000">
                <a:ea typeface="ＭＳ Ｐゴシック" charset="-128"/>
              </a:rPr>
              <a:t>[3]</a:t>
            </a:r>
            <a:r>
              <a:rPr lang="en-US" altLang="ja-JP" sz="3600">
                <a:ea typeface="ＭＳ Ｐゴシック" charset="-128"/>
              </a:rPr>
              <a:t>, RDCON</a:t>
            </a:r>
            <a:r>
              <a:rPr lang="en-US" altLang="ja-JP" sz="3600" baseline="30000">
                <a:ea typeface="ＭＳ Ｐゴシック" charset="-128"/>
              </a:rPr>
              <a:t>[4]</a:t>
            </a:r>
            <a:r>
              <a:rPr lang="en-US" altLang="ja-JP" sz="3600">
                <a:ea typeface="ＭＳ Ｐゴシック" charset="-128"/>
              </a:rPr>
              <a:t>, STRIDE</a:t>
            </a:r>
            <a:r>
              <a:rPr lang="en-US" altLang="ja-JP" sz="3600" baseline="30000">
                <a:ea typeface="ＭＳ Ｐゴシック" charset="-128"/>
              </a:rPr>
              <a:t>[5]</a:t>
            </a:r>
            <a:r>
              <a:rPr lang="en-US" altLang="ja-JP" sz="3600">
                <a:latin typeface="+mn-lt"/>
                <a:ea typeface="ＭＳ Ｐゴシック" charset="-128"/>
              </a:rPr>
              <a:t> etc.).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>
                <a:latin typeface="+mn-lt"/>
                <a:ea typeface="ＭＳ Ｐゴシック" charset="-128"/>
              </a:rPr>
              <a:t> Successfully pinpointed a numerically consistent region that is the least unstable and most predictable, despite residual instabilities.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263"/>
              <p:cNvSpPr txBox="1">
                <a:spLocks noChangeArrowheads="1"/>
              </p:cNvSpPr>
              <p:nvPr/>
            </p:nvSpPr>
            <p:spPr bwMode="auto">
              <a:xfrm>
                <a:off x="15374847" y="5849229"/>
                <a:ext cx="14309542" cy="27748302"/>
              </a:xfrm>
              <a:prstGeom prst="rect">
                <a:avLst/>
              </a:prstGeom>
              <a:solidFill>
                <a:schemeClr val="bg1"/>
              </a:solidFill>
              <a:ln w="57150" cmpd="thinThick">
                <a:noFill/>
                <a:miter lim="800000"/>
              </a:ln>
            </p:spPr>
            <p:txBody>
              <a:bodyPr wrap="square" lIns="182880" tIns="91440" rIns="182880" bIns="182880">
                <a:spAutoFit/>
              </a:bodyPr>
              <a:lstStyle>
                <a:defPPr>
                  <a:defRPr kern="1200" smtId="4294967295"/>
                </a:defPPr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58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en-US" altLang="ja-JP" sz="3600" b="1">
                    <a:latin typeface="+mn-lt"/>
                    <a:ea typeface="ＭＳ Ｐゴシック" charset="-128"/>
                  </a:rPr>
                  <a:t>Coil Design and VDE Stability</a:t>
                </a:r>
              </a:p>
              <a:p>
                <a:pPr marL="571500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3600">
                    <a:latin typeface="+mn-lt"/>
                    <a:ea typeface="ＭＳ Ｐゴシック" charset="-128"/>
                  </a:rPr>
                  <a:t>A VDE-stable coil set (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ＭＳ Ｐゴシック" charset="-128"/>
                      </a:rPr>
                      <m:t>𝛾</m:t>
                    </m:r>
                    <m:sSub>
                      <m:sSub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𝜏</m:t>
                        </m:r>
                      </m:e>
                      <m:sub>
                        <m:r>
                          <a:rPr lang="en-US" altLang="ja-JP" sz="3600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𝐸</m:t>
                        </m:r>
                      </m:sub>
                    </m:sSub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ＭＳ Ｐゴシック" charset="-128"/>
                      </a:rPr>
                      <m:t>&lt;8</m:t>
                    </m:r>
                  </m:oMath>
                </a14:m>
                <a:r>
                  <a:rPr lang="en-US" altLang="ja-JP" sz="3600">
                    <a:latin typeface="+mn-lt"/>
                    <a:ea typeface="ＭＳ Ｐゴシック" charset="-128"/>
                  </a:rPr>
                  <a:t>)</a:t>
                </a:r>
                <a:r>
                  <a:rPr lang="en-US" altLang="ja-JP" sz="3600" baseline="30000">
                    <a:latin typeface="+mn-lt"/>
                    <a:ea typeface="ＭＳ Ｐゴシック" charset="-128"/>
                  </a:rPr>
                  <a:t>[9]</a:t>
                </a:r>
                <a:r>
                  <a:rPr lang="en-US" altLang="ja-JP" sz="3600">
                    <a:latin typeface="+mn-lt"/>
                    <a:ea typeface="ＭＳ Ｐゴシック" charset="-128"/>
                  </a:rPr>
                  <a:t> is designed using TOKAMAKER (Fig.6).</a:t>
                </a:r>
                <a:endParaRPr lang="en-US" altLang="ja-JP" sz="3600" baseline="30000">
                  <a:latin typeface="+mn-lt"/>
                  <a:ea typeface="ＭＳ Ｐゴシック" charset="-128"/>
                </a:endParaRPr>
              </a:p>
              <a:p>
                <a:pPr marL="571500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ja-JP" sz="3600" baseline="30000">
                  <a:latin typeface="+mn-lt"/>
                  <a:ea typeface="ＭＳ Ｐゴシック" charset="-128"/>
                </a:endParaRPr>
              </a:p>
              <a:p>
                <a:pPr marL="0" lvl="1" indent="0">
                  <a:lnSpc>
                    <a:spcPct val="125000"/>
                  </a:lnSpc>
                </a:pPr>
                <a:r>
                  <a:rPr lang="en-US" altLang="zh-CN" sz="3600" b="1">
                    <a:latin typeface="+mn-lt"/>
                    <a:ea typeface="ＭＳ Ｐゴシック" charset="-128"/>
                  </a:rPr>
                  <a:t>Ideal/Resistive MHD-Optimized H-mode Profile</a:t>
                </a: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600">
                    <a:latin typeface="+mn-lt"/>
                    <a:ea typeface="SimSun" pitchFamily="2" charset="-122"/>
                  </a:rPr>
                  <a:t>A</a:t>
                </a:r>
                <a:r>
                  <a:rPr lang="en-US" altLang="ko-KR" sz="3600">
                    <a:latin typeface="+mn-lt"/>
                    <a:ea typeface="SimSun" pitchFamily="2" charset="-122"/>
                  </a:rPr>
                  <a:t> final H-mode candidate profile is identified from robust L-mode clusters via a pedestal scan (Fig. 4).</a:t>
                </a: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3600">
                    <a:latin typeface="+mn-lt"/>
                    <a:ea typeface="SimSun" pitchFamily="2" charset="-122"/>
                  </a:rPr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600" b="0" i="1" smtClean="0">
                            <a:latin typeface="Cambria Math" panose="02040503050406030204" pitchFamily="18" charset="0"/>
                            <a:ea typeface="SimSun" pitchFamily="2" charset="-122"/>
                          </a:rPr>
                        </m:ctrlPr>
                      </m:sSubPr>
                      <m:e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ea typeface="SimSun" pitchFamily="2" charset="-122"/>
                          </a:rPr>
                          <m:t>𝛽</m:t>
                        </m:r>
                      </m:e>
                      <m:sub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ea typeface="SimSun" pitchFamily="2" charset="-122"/>
                          </a:rPr>
                          <m:t>𝑁</m:t>
                        </m:r>
                      </m:sub>
                    </m:sSub>
                    <m:r>
                      <a:rPr lang="en-US" altLang="ko-KR" sz="3600" b="0" i="1" smtClean="0">
                        <a:latin typeface="Cambria Math" panose="02040503050406030204" pitchFamily="18" charset="0"/>
                        <a:ea typeface="SimSun" pitchFamily="2" charset="-122"/>
                      </a:rPr>
                      <m:t>=3,</m:t>
                    </m:r>
                    <m:sSub>
                      <m:sSubPr>
                        <m:ctrlPr>
                          <a:rPr lang="en-US" altLang="ko-KR" sz="3600" b="0" i="1" smtClean="0">
                            <a:latin typeface="Cambria Math" panose="02040503050406030204" pitchFamily="18" charset="0"/>
                            <a:ea typeface="SimSun" pitchFamily="2" charset="-122"/>
                          </a:rPr>
                        </m:ctrlPr>
                      </m:sSubPr>
                      <m:e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ea typeface="SimSun" pitchFamily="2" charset="-122"/>
                          </a:rPr>
                          <m:t>𝐼</m:t>
                        </m:r>
                      </m:e>
                      <m:sub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ea typeface="SimSun" pitchFamily="2" charset="-122"/>
                          </a:rPr>
                          <m:t>𝑝</m:t>
                        </m:r>
                      </m:sub>
                    </m:sSub>
                    <m:r>
                      <a:rPr lang="en-US" altLang="ko-KR" sz="3600" b="0" i="1" smtClean="0">
                        <a:latin typeface="Cambria Math" panose="02040503050406030204" pitchFamily="18" charset="0"/>
                        <a:ea typeface="SimSun" pitchFamily="2" charset="-122"/>
                      </a:rPr>
                      <m:t>=13</m:t>
                    </m:r>
                    <m:r>
                      <a:rPr lang="en-US" altLang="ko-KR" sz="3600" b="0" i="1" smtClean="0">
                        <a:latin typeface="Cambria Math" panose="02040503050406030204" pitchFamily="18" charset="0"/>
                        <a:ea typeface="SimSun" pitchFamily="2" charset="-122"/>
                      </a:rPr>
                      <m:t>𝑀𝐴</m:t>
                    </m:r>
                  </m:oMath>
                </a14:m>
                <a:r>
                  <a:rPr lang="en-US" altLang="ko-KR" sz="3600">
                    <a:latin typeface="+mn-lt"/>
                    <a:ea typeface="SimSun" pitchFamily="2" charset="-122"/>
                  </a:rPr>
                  <a:t> is achieved by relaxing the tearing criterion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b="0" i="1" smtClean="0">
                            <a:latin typeface="Cambria Math" panose="02040503050406030204" pitchFamily="18" charset="0"/>
                            <a:ea typeface="SimSun" pitchFamily="2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600" b="0" i="0" smtClean="0">
                            <a:latin typeface="Cambria Math" panose="02040503050406030204" pitchFamily="18" charset="0"/>
                            <a:ea typeface="SimSun" pitchFamily="2" charset="-122"/>
                          </a:rPr>
                          <m:t>Δ</m:t>
                        </m:r>
                      </m:e>
                      <m:sup>
                        <m:r>
                          <a:rPr lang="en-US" altLang="ko-KR" sz="3600" b="0" i="1" smtClean="0">
                            <a:latin typeface="Cambria Math" panose="02040503050406030204" pitchFamily="18" charset="0"/>
                            <a:ea typeface="SimSun" pitchFamily="2" charset="-122"/>
                          </a:rPr>
                          <m:t>′</m:t>
                        </m:r>
                      </m:sup>
                    </m:sSup>
                    <m:r>
                      <a:rPr lang="en-US" altLang="ko-KR" sz="3600" b="0" i="1" smtClean="0">
                        <a:latin typeface="Cambria Math" panose="02040503050406030204" pitchFamily="18" charset="0"/>
                        <a:ea typeface="SimSun" pitchFamily="2" charset="-122"/>
                      </a:rPr>
                      <m:t>&lt;15</m:t>
                    </m:r>
                  </m:oMath>
                </a14:m>
                <a:r>
                  <a:rPr lang="en-US" altLang="ko-KR" sz="3600">
                    <a:latin typeface="+mn-lt"/>
                    <a:ea typeface="SimSun" pitchFamily="2" charset="-122"/>
                  </a:rPr>
                  <a:t>, as no profile was strictly stable to all modes.</a:t>
                </a: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0" lvl="1" indent="0">
                  <a:lnSpc>
                    <a:spcPct val="125000"/>
                  </a:lnSpc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  <a:p>
                <a:pPr marL="571500" lvl="1" indent="-5715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ko-KR" sz="3600">
                  <a:latin typeface="+mn-lt"/>
                  <a:ea typeface="SimSun" pitchFamily="2" charset="-122"/>
                </a:endParaRPr>
              </a:p>
            </p:txBody>
          </p:sp>
        </mc:Choice>
        <mc:Fallback>
          <p:sp>
            <p:nvSpPr>
              <p:cNvPr id="18" name="Text 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74847" y="5849229"/>
                <a:ext cx="14309542" cy="27748302"/>
              </a:xfrm>
              <a:prstGeom prst="rect">
                <a:avLst/>
              </a:prstGeom>
              <a:blipFill>
                <a:blip r:embed="rId2"/>
                <a:stretch>
                  <a:fillRect l="-639"/>
                </a:stretch>
              </a:blipFill>
              <a:ln w="57150" cmpd="thinThick">
                <a:noFill/>
                <a:miter lim="800000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242"/>
              <p:cNvSpPr txBox="1">
                <a:spLocks noChangeArrowheads="1"/>
              </p:cNvSpPr>
              <p:nvPr/>
            </p:nvSpPr>
            <p:spPr bwMode="auto">
              <a:xfrm>
                <a:off x="616513" y="23479493"/>
                <a:ext cx="14400000" cy="18233518"/>
              </a:xfrm>
              <a:prstGeom prst="rect">
                <a:avLst/>
              </a:prstGeom>
              <a:solidFill>
                <a:schemeClr val="bg1"/>
              </a:solidFill>
              <a:ln w="57150" cmpd="thinThick">
                <a:noFill/>
                <a:miter lim="800000"/>
              </a:ln>
            </p:spPr>
            <p:txBody>
              <a:bodyPr wrap="square" lIns="182880" tIns="91440" rIns="182880" bIns="182880">
                <a:spAutoFit/>
              </a:bodyPr>
              <a:lstStyle>
                <a:defPPr>
                  <a:defRPr kern="1200" smtId="4294967295"/>
                </a:defPPr>
                <a:lvl1pPr marL="2286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</a:pPr>
                <a:r>
                  <a:rPr lang="en-US" altLang="ja-JP" sz="3600" b="1">
                    <a:solidFill>
                      <a:schemeClr val="tx1"/>
                    </a:solidFill>
                    <a:latin typeface="+mn-lt"/>
                    <a:ea typeface="ＭＳ Ｐゴシック" charset="-128"/>
                  </a:rPr>
                  <a:t>METHODS</a:t>
                </a: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3600">
                    <a:solidFill>
                      <a:schemeClr val="tx1"/>
                    </a:solidFill>
                    <a:latin typeface="+mn-lt"/>
                    <a:ea typeface="ＭＳ Ｐゴシック" charset="-128"/>
                  </a:rPr>
                  <a:t>Coil design (TOKAMAKER) and fixed boundary scan (CHEASE) based on prior 0D design are executed (Fig. 2).</a:t>
                </a: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0" indent="0" algn="just">
                  <a:lnSpc>
                    <a:spcPct val="120000"/>
                  </a:lnSpc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3600">
                    <a:solidFill>
                      <a:schemeClr val="tx1"/>
                    </a:solidFill>
                    <a:latin typeface="+mn-lt"/>
                    <a:ea typeface="ＭＳ Ｐゴシック" charset="-128"/>
                  </a:rPr>
                  <a:t>Identified robust candidates via clustering analysis on a stable data set (δW&gt;0, ballooning stable, Δ′&lt;offset).</a:t>
                </a:r>
              </a:p>
              <a:p>
                <a:pPr marL="1085850" lvl="1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3600">
                    <a:solidFill>
                      <a:schemeClr val="tx1"/>
                    </a:solidFill>
                    <a:latin typeface="+mn-lt"/>
                    <a:ea typeface="ＭＳ Ｐゴシック" charset="-128"/>
                  </a:rPr>
                  <a:t>clusters with stable/total point ratio &gt; 0.5 over a broad radius are selected (Fig. 5).</a:t>
                </a: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sz="3600">
                    <a:solidFill>
                      <a:schemeClr val="tx1"/>
                    </a:solidFill>
                    <a:latin typeface="+mn-lt"/>
                    <a:ea typeface="ＭＳ Ｐゴシック" charset="-128"/>
                  </a:rPr>
                  <a:t>final operating point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ja-JP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𝐼</m:t>
                        </m:r>
                      </m:e>
                      <m:sub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𝑝</m:t>
                        </m:r>
                      </m:sub>
                    </m:sSub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=13</m:t>
                    </m:r>
                    <m:r>
                      <a:rPr lang="ja-JP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𝑀𝐴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,</m:t>
                    </m:r>
                    <m:sSub>
                      <m:sSubPr>
                        <m:ctrlP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𝛽</m:t>
                        </m:r>
                      </m:e>
                      <m:sub>
                        <m:r>
                          <a:rPr lang="ja-JP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𝑁</m:t>
                        </m:r>
                      </m:sub>
                    </m:sSub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=3</m:t>
                    </m:r>
                  </m:oMath>
                </a14:m>
                <a:r>
                  <a:rPr lang="en-US" altLang="ja-JP" sz="3600">
                    <a:solidFill>
                      <a:schemeClr val="tx1"/>
                    </a:solidFill>
                    <a:latin typeface="+mn-lt"/>
                    <a:ea typeface="ＭＳ Ｐゴシック" charset="-128"/>
                  </a:rPr>
                  <a:t>) via subsequent pedestal scan is pinpointed.</a:t>
                </a: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altLang="ja-JP" sz="3600">
                  <a:solidFill>
                    <a:schemeClr val="tx1"/>
                  </a:solidFill>
                  <a:latin typeface="+mn-lt"/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28" name="Text 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13" y="23479493"/>
                <a:ext cx="14400000" cy="18233518"/>
              </a:xfrm>
              <a:prstGeom prst="rect">
                <a:avLst/>
              </a:prstGeom>
              <a:blipFill>
                <a:blip r:embed="rId3"/>
                <a:stretch>
                  <a:fillRect l="-635" r="-677"/>
                </a:stretch>
              </a:blipFill>
              <a:ln w="57150" cmpd="thinThick">
                <a:noFill/>
                <a:miter lim="800000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242"/>
          <p:cNvSpPr txBox="1">
            <a:spLocks noChangeArrowheads="1"/>
          </p:cNvSpPr>
          <p:nvPr/>
        </p:nvSpPr>
        <p:spPr bwMode="auto">
          <a:xfrm>
            <a:off x="15434360" y="34725683"/>
            <a:ext cx="14400000" cy="5551071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US" altLang="ja-JP" sz="3600" b="1">
                <a:latin typeface="+mn-lt"/>
                <a:ea typeface="ＭＳ Ｐゴシック" charset="-128"/>
              </a:rPr>
              <a:t>RESULTS</a:t>
            </a:r>
            <a:endParaRPr lang="en-US" altLang="ja-JP" sz="3600">
              <a:latin typeface="+mn-lt"/>
              <a:ea typeface="ＭＳ Ｐゴシック" charset="-128"/>
            </a:endParaRP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3600">
                <a:latin typeface="+mn-lt"/>
                <a:ea typeface="ＭＳ Ｐゴシック" charset="-128"/>
              </a:rPr>
              <a:t> Successfully developed an integrated workflow to identify robust operating regions by overcoming Δ′ sensitivity through a comprehensive MHD stability assessment. 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3600" b="1">
                <a:latin typeface="+mn-lt"/>
                <a:ea typeface="ＭＳ Ｐゴシック" charset="-128"/>
              </a:rPr>
              <a:t>FUTURE WORK / IMPROVEMENTS</a:t>
            </a:r>
            <a:endParaRPr lang="en-US" altLang="ja-JP" sz="3600">
              <a:latin typeface="+mn-lt"/>
              <a:ea typeface="ＭＳ Ｐゴシック" charset="-128"/>
            </a:endParaRP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3600">
                <a:latin typeface="+mn-lt"/>
                <a:ea typeface="ＭＳ Ｐゴシック" charset="-128"/>
              </a:rPr>
              <a:t> Find profiles strictly stable to both ballooning and tearing modes.</a:t>
            </a:r>
          </a:p>
          <a:p>
            <a:pPr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3600">
                <a:latin typeface="+mn-lt"/>
                <a:ea typeface="ＭＳ Ｐゴシック" charset="-128"/>
              </a:rPr>
              <a:t>  Integrate the workflow with transport simulations for a fully self-consistent analysis.</a:t>
            </a:r>
            <a:endParaRPr lang="en-US" altLang="ja-JP" sz="3600" dirty="0">
              <a:latin typeface="+mn-lt"/>
              <a:ea typeface="ＭＳ Ｐゴシック" charset="-128"/>
            </a:endParaRPr>
          </a:p>
        </p:txBody>
      </p:sp>
      <p:sp>
        <p:nvSpPr>
          <p:cNvPr id="23" name="Text Box 242"/>
          <p:cNvSpPr txBox="1">
            <a:spLocks noChangeArrowheads="1"/>
          </p:cNvSpPr>
          <p:nvPr/>
        </p:nvSpPr>
        <p:spPr bwMode="auto">
          <a:xfrm>
            <a:off x="15434360" y="41036601"/>
            <a:ext cx="14400000" cy="1643527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US" altLang="ja-JP"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[1] C. Hansen et al., Comput. Phys. Commun. 298, 109111 (2024).		[2] H. Lütjens et al., Comput. Phys. Commun. 97, 219 (1996).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[3] A. H. Glasser, Phys. Plasmas 23, 072505 (2016).				[4] A. H. Glasser et al., Phys. Plasmas 23, 112506 (2016).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[5] A. S. Glasser et al., Phys. Plasmas 25, 082502 (2018).				[6] J.S. Kang et al., Fusion Eng. Des. 211, 114741 (2025).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ja-JP"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[7] J.S. Kang et al., Nucl. Fusion 57, 126034 (2017).				[8] </a:t>
            </a:r>
            <a:r>
              <a:rPr lang="it-IT" altLang="ja-JP"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K. Kim et al., Nucl. Fusion 55, 053027 (2015).	</a:t>
            </a:r>
            <a:endParaRPr lang="en-US" altLang="ja-JP" sz="15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  <a:p>
            <a:pPr marL="0" indent="0" algn="just">
              <a:lnSpc>
                <a:spcPct val="120000"/>
              </a:lnSpc>
            </a:pPr>
            <a:r>
              <a:rPr lang="en-US" altLang="ja-JP"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[9] J. P. Freidberg et al., J. Plasma Phys. 83, 905830107 (2017).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C3B6FBD-963A-0460-891E-BB1581737002}"/>
              </a:ext>
            </a:extLst>
          </p:cNvPr>
          <p:cNvGrpSpPr/>
          <p:nvPr/>
        </p:nvGrpSpPr>
        <p:grpSpPr>
          <a:xfrm>
            <a:off x="673469" y="25829085"/>
            <a:ext cx="14223196" cy="5776449"/>
            <a:chOff x="533559" y="24170498"/>
            <a:chExt cx="14400000" cy="5871295"/>
          </a:xfrm>
        </p:grpSpPr>
        <p:sp>
          <p:nvSpPr>
            <p:cNvPr id="13" name="TextBox 12"/>
            <p:cNvSpPr txBox="1"/>
            <p:nvPr/>
          </p:nvSpPr>
          <p:spPr>
            <a:xfrm>
              <a:off x="2991954" y="29384850"/>
              <a:ext cx="10381240" cy="656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/>
                <a:t>Fig.2 </a:t>
              </a:r>
              <a:r>
                <a:rPr lang="en-US" altLang="ko-KR" sz="3600"/>
                <a:t>Profile distribution of the initial L-mode database</a:t>
              </a:r>
              <a:endParaRPr lang="en-US" sz="3600" i="1" dirty="0"/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E95E0DDA-699A-3542-D051-15039F1D9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559" y="24170498"/>
              <a:ext cx="14400000" cy="5023779"/>
            </a:xfrm>
            <a:prstGeom prst="rect">
              <a:avLst/>
            </a:prstGeom>
          </p:spPr>
        </p:pic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08F0EE5A-2B3D-0E95-54A2-8526E41B7998}"/>
              </a:ext>
            </a:extLst>
          </p:cNvPr>
          <p:cNvGrpSpPr/>
          <p:nvPr/>
        </p:nvGrpSpPr>
        <p:grpSpPr>
          <a:xfrm>
            <a:off x="664773" y="35567008"/>
            <a:ext cx="14320294" cy="6146003"/>
            <a:chOff x="696217" y="30031181"/>
            <a:chExt cx="14320294" cy="6146003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9946A17-C626-4656-3CF5-22DF8AFB38BC}"/>
                </a:ext>
              </a:extLst>
            </p:cNvPr>
            <p:cNvSpPr/>
            <p:nvPr/>
          </p:nvSpPr>
          <p:spPr>
            <a:xfrm>
              <a:off x="793313" y="30031181"/>
              <a:ext cx="14223197" cy="5548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712956F7-3856-5C24-DFDC-8A0C67DBD664}"/>
                </a:ext>
              </a:extLst>
            </p:cNvPr>
            <p:cNvGrpSpPr/>
            <p:nvPr/>
          </p:nvGrpSpPr>
          <p:grpSpPr>
            <a:xfrm>
              <a:off x="696217" y="30031183"/>
              <a:ext cx="14320294" cy="6146001"/>
              <a:chOff x="696217" y="30031183"/>
              <a:chExt cx="14320294" cy="6146001"/>
            </a:xfrm>
          </p:grpSpPr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790381B7-59A3-A8CD-F6CB-4F3447EC3DCB}"/>
                  </a:ext>
                </a:extLst>
              </p:cNvPr>
              <p:cNvGrpSpPr/>
              <p:nvPr/>
            </p:nvGrpSpPr>
            <p:grpSpPr>
              <a:xfrm>
                <a:off x="696217" y="30031183"/>
                <a:ext cx="14320294" cy="5548584"/>
                <a:chOff x="1845217" y="2529059"/>
                <a:chExt cx="6686192" cy="3159201"/>
              </a:xfrm>
            </p:grpSpPr>
            <p:pic>
              <p:nvPicPr>
                <p:cNvPr id="22" name="Picture 4">
                  <a:extLst>
                    <a:ext uri="{FF2B5EF4-FFF2-40B4-BE49-F238E27FC236}">
                      <a16:creationId xmlns:a16="http://schemas.microsoft.com/office/drawing/2014/main" id="{3E0E04EC-BC14-24B3-EFB2-6E5172391D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5217" y="2529059"/>
                  <a:ext cx="3296358" cy="31592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2E19A754-F574-52FB-4C12-62D439D0ED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55587" y="2763576"/>
                      <a:ext cx="1440649" cy="7973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ko-KR" sz="3000" b="0">
                          <a:solidFill>
                            <a:sysClr val="windowText" lastClr="000000"/>
                          </a:solidFill>
                        </a:rPr>
                        <a:t>(a) </a:t>
                      </a:r>
                      <a14:m>
                        <m:oMath xmlns:m="http://schemas.openxmlformats.org/officeDocument/2006/math">
                          <m:r>
                            <a:rPr lang="en-US" altLang="ko-KR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sz="3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a14:m>
                      <a:endParaRPr lang="en-US" altLang="ko-KR" sz="3000"/>
                    </a:p>
                    <a:p>
                      <a:endParaRPr lang="en-US" altLang="ko-KR" sz="3000"/>
                    </a:p>
                    <a:p>
                      <a:r>
                        <a:rPr lang="en-US" altLang="ko-KR" sz="2500"/>
                        <a:t>R²=0.9004</a:t>
                      </a:r>
                      <a:endParaRPr lang="ko-KR" altLang="en-US" sz="250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2E19A754-F574-52FB-4C12-62D439D0ED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5587" y="2763576"/>
                      <a:ext cx="1440649" cy="79733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4743" t="-5240" b="-100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32" name="Picture 4">
                  <a:extLst>
                    <a:ext uri="{FF2B5EF4-FFF2-40B4-BE49-F238E27FC236}">
                      <a16:creationId xmlns:a16="http://schemas.microsoft.com/office/drawing/2014/main" id="{AA5860FB-EBAB-30D8-5B8D-57B0975336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5426" y="2529059"/>
                  <a:ext cx="3485983" cy="31592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C878F430-621D-01BC-FF6A-F4B16E4ACD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48848" y="2794050"/>
                      <a:ext cx="1866900" cy="7738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ko-KR" sz="3000" b="0">
                          <a:solidFill>
                            <a:sysClr val="windowText" lastClr="000000"/>
                          </a:solidFill>
                        </a:rPr>
                        <a:t>(b) </a:t>
                      </a:r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ko-KR" sz="3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30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altLang="ko-KR" sz="3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00,</m:t>
                              </m:r>
                              <m:r>
                                <a:rPr lang="en-US" altLang="ko-KR" sz="30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𝑠𝑡𝑟𝑖𝑑𝑒</m:t>
                              </m:r>
                            </m:sub>
                            <m:sup>
                              <m:r>
                                <a:rPr lang="en-US" altLang="ko-KR" sz="30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a14:m>
                      <a:endParaRPr lang="en-US" altLang="ko-KR" sz="3000"/>
                    </a:p>
                    <a:p>
                      <a:endParaRPr lang="en-US" altLang="ko-KR" sz="2500"/>
                    </a:p>
                    <a:p>
                      <a:r>
                        <a:rPr lang="en-US" altLang="ko-KR" sz="2500"/>
                        <a:t>R²=-0.0176</a:t>
                      </a:r>
                      <a:endParaRPr lang="ko-KR" altLang="en-US" sz="250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C878F430-621D-01BC-FF6A-F4B16E4ACD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48848" y="2794050"/>
                      <a:ext cx="1866900" cy="77386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3659" t="-5405" b="-1036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65C6C22F-0892-FAE4-F990-F5FE47766943}"/>
                    </a:ext>
                  </a:extLst>
                </p:cNvPr>
                <p:cNvSpPr/>
                <p:nvPr/>
              </p:nvSpPr>
              <p:spPr>
                <a:xfrm>
                  <a:off x="2167582" y="2554815"/>
                  <a:ext cx="2877844" cy="1616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직사각형 36">
                      <a:extLst>
                        <a:ext uri="{FF2B5EF4-FFF2-40B4-BE49-F238E27FC236}">
                          <a16:creationId xmlns:a16="http://schemas.microsoft.com/office/drawing/2014/main" id="{9BC3BD53-01C8-59A3-AB88-011233B9D3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2789" y="2541935"/>
                      <a:ext cx="3218619" cy="16160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delta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oMath>
                        </m:oMathPara>
                      </a14:m>
                      <a:endParaRPr lang="ko-KR" altLang="en-US"/>
                    </a:p>
                  </p:txBody>
                </p:sp>
              </mc:Choice>
              <mc:Fallback xmlns="">
                <p:sp>
                  <p:nvSpPr>
                    <p:cNvPr id="37" name="직사각형 36">
                      <a:extLst>
                        <a:ext uri="{FF2B5EF4-FFF2-40B4-BE49-F238E27FC236}">
                          <a16:creationId xmlns:a16="http://schemas.microsoft.com/office/drawing/2014/main" id="{9BC3BD53-01C8-59A3-AB88-011233B9D3F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12789" y="2541935"/>
                      <a:ext cx="3218619" cy="161603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2174" b="-3478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8B988B-236F-31AE-7106-5DC7C47FDBEF}"/>
                  </a:ext>
                </a:extLst>
              </p:cNvPr>
              <p:cNvSpPr txBox="1"/>
              <p:nvPr/>
            </p:nvSpPr>
            <p:spPr>
              <a:xfrm>
                <a:off x="1575136" y="35530853"/>
                <a:ext cx="123217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i="1"/>
                  <a:t>Fig.3	 </a:t>
                </a:r>
                <a:r>
                  <a:rPr lang="en-US" altLang="ko-KR" sz="3600"/>
                  <a:t>Prediction results of stability indices using a neural network</a:t>
                </a:r>
                <a:endParaRPr lang="en-US" sz="3600" i="1" dirty="0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CB5555A-B332-2947-C9B8-71F260619BF8}"/>
              </a:ext>
            </a:extLst>
          </p:cNvPr>
          <p:cNvSpPr txBox="1"/>
          <p:nvPr/>
        </p:nvSpPr>
        <p:spPr>
          <a:xfrm>
            <a:off x="18219136" y="24131437"/>
            <a:ext cx="857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/>
              <a:t>Fig.5 Pedestal scan result of </a:t>
            </a:r>
            <a:r>
              <a:rPr lang="en-US" altLang="ko-KR" sz="3600"/>
              <a:t>H-mode scenario</a:t>
            </a:r>
            <a:endParaRPr lang="en-US" sz="3600" i="1" dirty="0"/>
          </a:p>
        </p:txBody>
      </p:sp>
      <p:sp>
        <p:nvSpPr>
          <p:cNvPr id="1041" name="Text Box 242">
            <a:extLst>
              <a:ext uri="{FF2B5EF4-FFF2-40B4-BE49-F238E27FC236}">
                <a16:creationId xmlns:a16="http://schemas.microsoft.com/office/drawing/2014/main" id="{6C17EC84-24DA-A382-5518-196C36641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89" y="18473013"/>
            <a:ext cx="14400000" cy="3553089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en-US" altLang="ja-JP" sz="3600">
                <a:latin typeface="+mn-lt"/>
                <a:ea typeface="ＭＳ Ｐゴシック" charset="-128"/>
              </a:rPr>
              <a:t>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>
                <a:latin typeface="+mn-lt"/>
                <a:ea typeface="ＭＳ Ｐゴシック" charset="-128"/>
              </a:rPr>
              <a:t>Established workflow for 0D system scan</a:t>
            </a:r>
            <a:r>
              <a:rPr lang="en-US" altLang="ja-JP" sz="3600">
                <a:ea typeface="ＭＳ Ｐゴシック" charset="-128"/>
              </a:rPr>
              <a:t>(Table 1)</a:t>
            </a:r>
            <a:r>
              <a:rPr lang="en-US" altLang="ja-JP" sz="3600" baseline="30000">
                <a:ea typeface="ＭＳ Ｐゴシック" charset="-128"/>
              </a:rPr>
              <a:t>[6]</a:t>
            </a:r>
            <a:r>
              <a:rPr lang="en-US" altLang="ja-JP" sz="3600">
                <a:latin typeface="+mn-lt"/>
                <a:ea typeface="ＭＳ Ｐゴシック" charset="-128"/>
              </a:rPr>
              <a:t> and ideal MHD</a:t>
            </a:r>
            <a:r>
              <a:rPr lang="en-US" altLang="ja-JP" sz="3600" baseline="30000">
                <a:ea typeface="ＭＳ Ｐゴシック" charset="-128"/>
              </a:rPr>
              <a:t>[7]</a:t>
            </a:r>
            <a:r>
              <a:rPr lang="en-US" altLang="ja-JP" sz="3600">
                <a:latin typeface="+mn-lt"/>
                <a:ea typeface="ＭＳ Ｐゴシック" charset="-128"/>
              </a:rPr>
              <a:t>, but did not yet include systematic tearing mode analysis.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>
                <a:latin typeface="+mn-lt"/>
                <a:ea typeface="ＭＳ Ｐゴシック" charset="-128"/>
              </a:rPr>
              <a:t> Inherent sensitivity of Δ′ calculation, failing NN model training (Fig. 3) while a model for </a:t>
            </a:r>
            <a:r>
              <a:rPr lang="ja-JP" altLang="en-US" sz="3600">
                <a:latin typeface="+mn-lt"/>
                <a:ea typeface="ＭＳ Ｐゴシック" charset="-128"/>
              </a:rPr>
              <a:t>𝛿</a:t>
            </a:r>
            <a:r>
              <a:rPr lang="en-US" altLang="ja-JP" sz="3600">
                <a:latin typeface="+mn-lt"/>
                <a:ea typeface="ＭＳ Ｐゴシック" charset="-128"/>
              </a:rPr>
              <a:t>W succeeded.</a:t>
            </a:r>
          </a:p>
        </p:txBody>
      </p:sp>
      <p:pic>
        <p:nvPicPr>
          <p:cNvPr id="2" name="Picture 2" descr="정장 - 대학상징 - 대학소개 - 서울대학교">
            <a:extLst>
              <a:ext uri="{FF2B5EF4-FFF2-40B4-BE49-F238E27FC236}">
                <a16:creationId xmlns:a16="http://schemas.microsoft.com/office/drawing/2014/main" id="{828B333B-D47D-E661-200F-A4F75B8C3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2386" y="1231047"/>
            <a:ext cx="1671276" cy="1837127"/>
          </a:xfrm>
          <a:prstGeom prst="rect">
            <a:avLst/>
          </a:prstGeom>
          <a:noFill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58328E5-D132-DEBD-E7F8-D0A9015031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2614" y="1231047"/>
            <a:ext cx="1770213" cy="1770213"/>
          </a:xfrm>
          <a:prstGeom prst="rect">
            <a:avLst/>
          </a:prstGeom>
        </p:spPr>
      </p:pic>
      <p:sp>
        <p:nvSpPr>
          <p:cNvPr id="12" name="모서리가 둥근 직사각형 23">
            <a:extLst>
              <a:ext uri="{FF2B5EF4-FFF2-40B4-BE49-F238E27FC236}">
                <a16:creationId xmlns:a16="http://schemas.microsoft.com/office/drawing/2014/main" id="{1B6F4D43-F649-8BE0-79A2-79E4118F5BCD}"/>
              </a:ext>
            </a:extLst>
          </p:cNvPr>
          <p:cNvSpPr/>
          <p:nvPr/>
        </p:nvSpPr>
        <p:spPr>
          <a:xfrm>
            <a:off x="562280" y="5357716"/>
            <a:ext cx="14399999" cy="690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r>
              <a:rPr lang="en-US" altLang="ko-KR" sz="3600" b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1. ABSTRACT</a:t>
            </a:r>
          </a:p>
        </p:txBody>
      </p:sp>
      <p:sp>
        <p:nvSpPr>
          <p:cNvPr id="15" name="모서리가 둥근 직사각형 23">
            <a:extLst>
              <a:ext uri="{FF2B5EF4-FFF2-40B4-BE49-F238E27FC236}">
                <a16:creationId xmlns:a16="http://schemas.microsoft.com/office/drawing/2014/main" id="{FE33F841-8BF0-2780-BEFC-68CF419AE4E5}"/>
              </a:ext>
            </a:extLst>
          </p:cNvPr>
          <p:cNvSpPr/>
          <p:nvPr/>
        </p:nvSpPr>
        <p:spPr>
          <a:xfrm>
            <a:off x="664774" y="17891977"/>
            <a:ext cx="14399999" cy="690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r>
              <a:rPr lang="en-US" altLang="ko-KR" sz="3600" b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2. BACKGROUND &amp; CHALLENGES</a:t>
            </a:r>
          </a:p>
        </p:txBody>
      </p:sp>
      <p:sp>
        <p:nvSpPr>
          <p:cNvPr id="16" name="모서리가 둥근 직사각형 23">
            <a:extLst>
              <a:ext uri="{FF2B5EF4-FFF2-40B4-BE49-F238E27FC236}">
                <a16:creationId xmlns:a16="http://schemas.microsoft.com/office/drawing/2014/main" id="{786FDBF8-0F64-18D8-1517-136C933737AC}"/>
              </a:ext>
            </a:extLst>
          </p:cNvPr>
          <p:cNvSpPr/>
          <p:nvPr/>
        </p:nvSpPr>
        <p:spPr>
          <a:xfrm>
            <a:off x="616512" y="22835654"/>
            <a:ext cx="14399999" cy="690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r>
              <a:rPr lang="en-US" altLang="ko-KR" sz="3600" b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3. CHALLENGES / METHODS</a:t>
            </a:r>
          </a:p>
        </p:txBody>
      </p:sp>
      <p:sp>
        <p:nvSpPr>
          <p:cNvPr id="26" name="모서리가 둥근 직사각형 23">
            <a:extLst>
              <a:ext uri="{FF2B5EF4-FFF2-40B4-BE49-F238E27FC236}">
                <a16:creationId xmlns:a16="http://schemas.microsoft.com/office/drawing/2014/main" id="{CA27C3FC-1EA9-0DF1-AACD-4E20EF48BDDD}"/>
              </a:ext>
            </a:extLst>
          </p:cNvPr>
          <p:cNvSpPr/>
          <p:nvPr/>
        </p:nvSpPr>
        <p:spPr>
          <a:xfrm>
            <a:off x="15320613" y="5157175"/>
            <a:ext cx="14399999" cy="690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r>
              <a:rPr lang="en-US" altLang="ko-KR" sz="3600" b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4. KEY RESULTS</a:t>
            </a:r>
          </a:p>
        </p:txBody>
      </p:sp>
      <p:sp>
        <p:nvSpPr>
          <p:cNvPr id="27" name="모서리가 둥근 직사각형 23">
            <a:extLst>
              <a:ext uri="{FF2B5EF4-FFF2-40B4-BE49-F238E27FC236}">
                <a16:creationId xmlns:a16="http://schemas.microsoft.com/office/drawing/2014/main" id="{25FE3A42-2E62-41B4-AD7C-344C7CF500AD}"/>
              </a:ext>
            </a:extLst>
          </p:cNvPr>
          <p:cNvSpPr/>
          <p:nvPr/>
        </p:nvSpPr>
        <p:spPr>
          <a:xfrm>
            <a:off x="15434360" y="34252109"/>
            <a:ext cx="14399999" cy="690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r>
              <a:rPr lang="en-US" altLang="ko-KR" sz="3600" b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5. CONCLUSION</a:t>
            </a:r>
          </a:p>
        </p:txBody>
      </p:sp>
      <p:sp>
        <p:nvSpPr>
          <p:cNvPr id="31" name="모서리가 둥근 직사각형 23">
            <a:extLst>
              <a:ext uri="{FF2B5EF4-FFF2-40B4-BE49-F238E27FC236}">
                <a16:creationId xmlns:a16="http://schemas.microsoft.com/office/drawing/2014/main" id="{C41AFA1A-1680-F2BB-BF14-B987ED1F4CCD}"/>
              </a:ext>
            </a:extLst>
          </p:cNvPr>
          <p:cNvSpPr/>
          <p:nvPr/>
        </p:nvSpPr>
        <p:spPr>
          <a:xfrm>
            <a:off x="15434361" y="40345851"/>
            <a:ext cx="14399999" cy="690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r>
              <a:rPr lang="en-US" altLang="ko-KR" sz="3600" b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ea"/>
              </a:rPr>
              <a:t>REFERENCES</a:t>
            </a: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E239D7DE-1C72-5F2F-2AD5-6364D7A181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005" y="10554664"/>
            <a:ext cx="7430490" cy="55991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" name="표 44">
                <a:extLst>
                  <a:ext uri="{FF2B5EF4-FFF2-40B4-BE49-F238E27FC236}">
                    <a16:creationId xmlns:a16="http://schemas.microsoft.com/office/drawing/2014/main" id="{36EC6D8F-84D7-D43C-E77D-92958D6F25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858205"/>
                  </p:ext>
                </p:extLst>
              </p:nvPr>
            </p:nvGraphicFramePr>
            <p:xfrm>
              <a:off x="8379774" y="10591946"/>
              <a:ext cx="6693695" cy="552579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283271">
                      <a:extLst>
                        <a:ext uri="{9D8B030D-6E8A-4147-A177-3AD203B41FA5}">
                          <a16:colId xmlns:a16="http://schemas.microsoft.com/office/drawing/2014/main" val="1672360737"/>
                        </a:ext>
                      </a:extLst>
                    </a:gridCol>
                    <a:gridCol w="2410424">
                      <a:extLst>
                        <a:ext uri="{9D8B030D-6E8A-4147-A177-3AD203B41FA5}">
                          <a16:colId xmlns:a16="http://schemas.microsoft.com/office/drawing/2014/main" val="3678224515"/>
                        </a:ext>
                      </a:extLst>
                    </a:gridCol>
                  </a:tblGrid>
                  <a:tr h="447722">
                    <a:tc>
                      <a:txBody>
                        <a:bodyPr/>
                        <a:lstStyle/>
                        <a:p>
                          <a:pPr algn="just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</a:t>
                          </a:r>
                          <a:r>
                            <a:rPr lang="en-US" sz="3200" b="1" u="none" strike="noStrike">
                              <a:effectLst/>
                            </a:rPr>
                            <a:t>Parameter</a:t>
                          </a:r>
                          <a:r>
                            <a:rPr lang="en-US" sz="3200" u="none" strike="noStrike">
                              <a:effectLst/>
                            </a:rPr>
                            <a:t> </a:t>
                          </a:r>
                          <a:endParaRPr lang="en-US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</a:t>
                          </a:r>
                          <a:r>
                            <a:rPr lang="en-US" sz="3200" b="1" u="none" strike="noStrike">
                              <a:effectLst/>
                            </a:rPr>
                            <a:t>Reference</a:t>
                          </a:r>
                          <a:endParaRPr lang="en-US" sz="3200" b="1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4845143"/>
                      </a:ext>
                    </a:extLst>
                  </a:tr>
                  <a:tr h="663665">
                    <a:tc>
                      <a:txBody>
                        <a:bodyPr/>
                        <a:lstStyle/>
                        <a:p>
                          <a:pPr algn="just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Major radius,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u="none" strike="noStrike">
                              <a:effectLst/>
                            </a:rPr>
                            <a:t> (m) </a:t>
                          </a:r>
                          <a:endParaRPr lang="en-US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6.8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1031"/>
                      </a:ext>
                    </a:extLst>
                  </a:tr>
                  <a:tr h="447722">
                    <a:tc>
                      <a:txBody>
                        <a:bodyPr/>
                        <a:lstStyle/>
                        <a:p>
                          <a:pPr algn="just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Aspect ratio,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oMath>
                          </a14:m>
                          <a:r>
                            <a:rPr lang="en-US" sz="3200" u="none" strike="noStrike">
                              <a:effectLst/>
                            </a:rPr>
                            <a:t> </a:t>
                          </a:r>
                          <a:endParaRPr lang="en-US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3.1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908230"/>
                      </a:ext>
                    </a:extLst>
                  </a:tr>
                  <a:tr h="663665">
                    <a:tc>
                      <a:txBody>
                        <a:bodyPr/>
                        <a:lstStyle/>
                        <a:p>
                          <a:pPr algn="just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Magnetic field,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u="none" strike="noStrike">
                              <a:effectLst/>
                            </a:rPr>
                            <a:t>(T) </a:t>
                          </a:r>
                          <a:endParaRPr lang="en-US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7.25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834252"/>
                      </a:ext>
                    </a:extLst>
                  </a:tr>
                  <a:tr h="689076">
                    <a:tc>
                      <a:txBody>
                        <a:bodyPr/>
                        <a:lstStyle/>
                        <a:p>
                          <a:pPr algn="just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Plasma current,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u="none" strike="noStrike">
                              <a:effectLst/>
                            </a:rPr>
                            <a:t> (MA) </a:t>
                          </a:r>
                          <a:endParaRPr lang="en-US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13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691660"/>
                      </a:ext>
                    </a:extLst>
                  </a:tr>
                  <a:tr h="663665">
                    <a:tc>
                      <a:txBody>
                        <a:bodyPr/>
                        <a:lstStyle/>
                        <a:p>
                          <a:pPr algn="just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Normalized beta,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oMath>
                          </a14:m>
                          <a:endParaRPr lang="en-US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2.77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6354738"/>
                      </a:ext>
                    </a:extLst>
                  </a:tr>
                  <a:tr h="447722">
                    <a:tc>
                      <a:txBody>
                        <a:bodyPr/>
                        <a:lstStyle/>
                        <a:p>
                          <a:pPr algn="just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Fusion gain,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oMath>
                          </a14:m>
                          <a:endParaRPr lang="en-US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20.6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5081288"/>
                      </a:ext>
                    </a:extLst>
                  </a:tr>
                  <a:tr h="663665">
                    <a:tc>
                      <a:txBody>
                        <a:bodyPr/>
                        <a:lstStyle/>
                        <a:p>
                          <a:pPr algn="just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Confinement factor,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endParaRPr lang="en-US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1.28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465948"/>
                      </a:ext>
                    </a:extLst>
                  </a:tr>
                  <a:tr h="690447">
                    <a:tc>
                      <a:txBody>
                        <a:bodyPr/>
                        <a:lstStyle/>
                        <a:p>
                          <a:pPr algn="just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Edge safety factor,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200" b="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𝑒𝑑𝑔𝑒</m:t>
                                  </m:r>
                                </m:sub>
                              </m:sSub>
                            </m:oMath>
                          </a14:m>
                          <a:endParaRPr lang="en-US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5.85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1296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" name="표 44">
                <a:extLst>
                  <a:ext uri="{FF2B5EF4-FFF2-40B4-BE49-F238E27FC236}">
                    <a16:creationId xmlns:a16="http://schemas.microsoft.com/office/drawing/2014/main" id="{36EC6D8F-84D7-D43C-E77D-92958D6F25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858205"/>
                  </p:ext>
                </p:extLst>
              </p:nvPr>
            </p:nvGraphicFramePr>
            <p:xfrm>
              <a:off x="8379774" y="10591946"/>
              <a:ext cx="6693695" cy="552579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283271">
                      <a:extLst>
                        <a:ext uri="{9D8B030D-6E8A-4147-A177-3AD203B41FA5}">
                          <a16:colId xmlns:a16="http://schemas.microsoft.com/office/drawing/2014/main" val="1672360737"/>
                        </a:ext>
                      </a:extLst>
                    </a:gridCol>
                    <a:gridCol w="2410424">
                      <a:extLst>
                        <a:ext uri="{9D8B030D-6E8A-4147-A177-3AD203B41FA5}">
                          <a16:colId xmlns:a16="http://schemas.microsoft.com/office/drawing/2014/main" val="3678224515"/>
                        </a:ext>
                      </a:extLst>
                    </a:gridCol>
                  </a:tblGrid>
                  <a:tr h="497205">
                    <a:tc>
                      <a:txBody>
                        <a:bodyPr/>
                        <a:lstStyle/>
                        <a:p>
                          <a:pPr algn="just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</a:t>
                          </a:r>
                          <a:r>
                            <a:rPr lang="en-US" sz="3200" b="1" u="none" strike="noStrike">
                              <a:effectLst/>
                            </a:rPr>
                            <a:t>Parameter</a:t>
                          </a:r>
                          <a:r>
                            <a:rPr lang="en-US" sz="3200" u="none" strike="noStrike">
                              <a:effectLst/>
                            </a:rPr>
                            <a:t> </a:t>
                          </a:r>
                          <a:endParaRPr lang="en-US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3200" u="none" strike="noStrike">
                              <a:effectLst/>
                            </a:rPr>
                            <a:t> </a:t>
                          </a:r>
                          <a:r>
                            <a:rPr lang="en-US" sz="3200" b="1" u="none" strike="noStrike">
                              <a:effectLst/>
                            </a:rPr>
                            <a:t>Reference</a:t>
                          </a:r>
                          <a:endParaRPr lang="en-US" sz="3200" b="1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4845143"/>
                      </a:ext>
                    </a:extLst>
                  </a:tr>
                  <a:tr h="66366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42" t="-91743" r="-56615" b="-679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6.8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1031"/>
                      </a:ext>
                    </a:extLst>
                  </a:tr>
                  <a:tr h="4972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42" t="-258025" r="-56615" b="-8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3.1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908230"/>
                      </a:ext>
                    </a:extLst>
                  </a:tr>
                  <a:tr h="66366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42" t="-266055" r="-56615" b="-5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7.25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834252"/>
                      </a:ext>
                    </a:extLst>
                  </a:tr>
                  <a:tr h="68907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42" t="-353097" r="-56615" b="-387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13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691660"/>
                      </a:ext>
                    </a:extLst>
                  </a:tr>
                  <a:tr h="66366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42" t="-469725" r="-56615" b="-30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2.77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6354738"/>
                      </a:ext>
                    </a:extLst>
                  </a:tr>
                  <a:tr h="4972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42" t="-757317" r="-56615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20.6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5081288"/>
                      </a:ext>
                    </a:extLst>
                  </a:tr>
                  <a:tr h="66366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42" t="-644954" r="-56615" b="-126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1.28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465948"/>
                      </a:ext>
                    </a:extLst>
                  </a:tr>
                  <a:tr h="69044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42" t="-718584" r="-56615" b="-22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ko-KR" sz="3200" u="none" strike="noStrike">
                              <a:effectLst/>
                            </a:rPr>
                            <a:t>5.85</a:t>
                          </a:r>
                          <a:endParaRPr lang="en-US" altLang="ko-KR" sz="3200" b="0" i="0" u="none" strike="noStrike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8129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87ECFB1-135D-BEA8-342A-D13675F8F1A5}"/>
              </a:ext>
            </a:extLst>
          </p:cNvPr>
          <p:cNvSpPr txBox="1"/>
          <p:nvPr/>
        </p:nvSpPr>
        <p:spPr>
          <a:xfrm>
            <a:off x="752004" y="16332096"/>
            <a:ext cx="7542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i="1">
                <a:solidFill>
                  <a:schemeClr val="bg1"/>
                </a:solidFill>
              </a:rPr>
              <a:t>Fig.1 K-DEMO device design features.</a:t>
            </a:r>
            <a:r>
              <a:rPr lang="en-US" altLang="ko-KR" sz="3600" i="1" baseline="30000">
                <a:solidFill>
                  <a:schemeClr val="bg1"/>
                </a:solidFill>
              </a:rPr>
              <a:t>[8]</a:t>
            </a:r>
            <a:r>
              <a:rPr lang="en-US" altLang="ko-KR" sz="3600" i="1">
                <a:solidFill>
                  <a:schemeClr val="bg1"/>
                </a:solidFill>
              </a:rPr>
              <a:t> </a:t>
            </a:r>
          </a:p>
          <a:p>
            <a:endParaRPr lang="ko-KR" altLang="en-US" sz="36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E54AC6-97DF-75E7-27BD-E67C3C8585A1}"/>
              </a:ext>
            </a:extLst>
          </p:cNvPr>
          <p:cNvSpPr txBox="1"/>
          <p:nvPr/>
        </p:nvSpPr>
        <p:spPr>
          <a:xfrm>
            <a:off x="8076785" y="16277592"/>
            <a:ext cx="7060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i="1">
                <a:solidFill>
                  <a:schemeClr val="bg1"/>
                </a:solidFill>
              </a:rPr>
              <a:t>Table 1. System parameters of </a:t>
            </a:r>
          </a:p>
          <a:p>
            <a:pPr algn="ctr"/>
            <a:r>
              <a:rPr lang="en-US" altLang="ko-KR" sz="3600" i="1">
                <a:solidFill>
                  <a:schemeClr val="bg1"/>
                </a:solidFill>
              </a:rPr>
              <a:t>K-DEMO design points.</a:t>
            </a:r>
            <a:r>
              <a:rPr lang="en-US" altLang="ko-KR" sz="3600" i="1" baseline="30000">
                <a:solidFill>
                  <a:schemeClr val="bg1"/>
                </a:solidFill>
              </a:rPr>
              <a:t>[6]</a:t>
            </a:r>
            <a:endParaRPr lang="ko-KR" altLang="en-US" sz="3600" baseline="30000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075FACFE-FB2D-8AD4-F5FD-32E301DE79DF}"/>
              </a:ext>
            </a:extLst>
          </p:cNvPr>
          <p:cNvGrpSpPr/>
          <p:nvPr/>
        </p:nvGrpSpPr>
        <p:grpSpPr>
          <a:xfrm>
            <a:off x="15397057" y="9945067"/>
            <a:ext cx="14267344" cy="6266561"/>
            <a:chOff x="15393727" y="16014086"/>
            <a:chExt cx="14267344" cy="6266561"/>
          </a:xfrm>
        </p:grpSpPr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49CB5253-FDA4-500E-D4AC-13E29CCD2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393727" y="16014086"/>
              <a:ext cx="14267344" cy="5575811"/>
            </a:xfrm>
            <a:prstGeom prst="rect">
              <a:avLst/>
            </a:prstGeom>
          </p:spPr>
        </p:pic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B9487641-25D7-5738-0112-AD042B7800FD}"/>
                </a:ext>
              </a:extLst>
            </p:cNvPr>
            <p:cNvSpPr txBox="1"/>
            <p:nvPr/>
          </p:nvSpPr>
          <p:spPr>
            <a:xfrm>
              <a:off x="17888468" y="21634316"/>
              <a:ext cx="89134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/>
                <a:t>Fig.4</a:t>
              </a:r>
              <a:r>
                <a:rPr lang="en-US" altLang="ko-KR" sz="3600"/>
                <a:t> Results of the robust stable region search</a:t>
              </a:r>
              <a:endParaRPr lang="en-US" sz="3600" i="1" dirty="0"/>
            </a:p>
          </p:txBody>
        </p:sp>
      </p:grpSp>
      <p:pic>
        <p:nvPicPr>
          <p:cNvPr id="62" name="그림 61">
            <a:extLst>
              <a:ext uri="{FF2B5EF4-FFF2-40B4-BE49-F238E27FC236}">
                <a16:creationId xmlns:a16="http://schemas.microsoft.com/office/drawing/2014/main" id="{EE099738-508D-C500-3348-FBBE0DDE12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08962" y="26551064"/>
            <a:ext cx="14211662" cy="6475610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90519033-8E46-26FB-0A6D-F4AE14342728}"/>
              </a:ext>
            </a:extLst>
          </p:cNvPr>
          <p:cNvSpPr txBox="1"/>
          <p:nvPr/>
        </p:nvSpPr>
        <p:spPr>
          <a:xfrm>
            <a:off x="17845587" y="32944418"/>
            <a:ext cx="9834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i="1"/>
              <a:t>Fig.6 Designed L-mode, H-mode scenario and coil</a:t>
            </a:r>
            <a:endParaRPr lang="en-US" altLang="ko-KR" sz="3600" i="1" dirty="0"/>
          </a:p>
        </p:txBody>
      </p:sp>
      <p:pic>
        <p:nvPicPr>
          <p:cNvPr id="1030" name="그림 1029">
            <a:extLst>
              <a:ext uri="{FF2B5EF4-FFF2-40B4-BE49-F238E27FC236}">
                <a16:creationId xmlns:a16="http://schemas.microsoft.com/office/drawing/2014/main" id="{2DFFCD75-473D-66E7-57B1-292ACF6D22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99767" y="16533644"/>
            <a:ext cx="13720857" cy="75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85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2114</TotalTime>
  <Words>771</Words>
  <Application>Microsoft Office PowerPoint</Application>
  <PresentationFormat>사용자 지정</PresentationFormat>
  <Paragraphs>117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ＭＳ Ｐゴシック</vt:lpstr>
      <vt:lpstr>맑은 고딕</vt:lpstr>
      <vt:lpstr>Arial</vt:lpstr>
      <vt:lpstr>Calibri</vt:lpstr>
      <vt:lpstr>Calibri Light</vt:lpstr>
      <vt:lpstr>Cambria Math</vt:lpstr>
      <vt:lpstr>Office Theme</vt:lpstr>
      <vt:lpstr>PowerPoint 프레젠테이션</vt:lpstr>
    </vt:vector>
  </TitlesOfParts>
  <Company>IAEA-SG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FUKUYAMA, Yukiko</dc:creator>
  <cp:lastModifiedBy>재명 이</cp:lastModifiedBy>
  <cp:revision>150</cp:revision>
  <dcterms:created xsi:type="dcterms:W3CDTF">2018-07-03T09:22:24Z</dcterms:created>
  <dcterms:modified xsi:type="dcterms:W3CDTF">2025-10-06T21:19:20Z</dcterms:modified>
</cp:coreProperties>
</file>