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7" autoAdjust="0"/>
    <p:restoredTop sz="94660"/>
  </p:normalViewPr>
  <p:slideViewPr>
    <p:cSldViewPr snapToGrid="0">
      <p:cViewPr varScale="1">
        <p:scale>
          <a:sx n="16" d="100"/>
          <a:sy n="16" d="100"/>
        </p:scale>
        <p:origin x="212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0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82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7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95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8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85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9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2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5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00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E9EA-F87E-449B-A760-0CFB0069B4F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7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CE9EA-F87E-449B-A760-0CFB0069B4F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22C54-ADC4-49B9-91B8-5E4CFF9A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1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Box 263">
            <a:extLst>
              <a:ext uri="{FF2B5EF4-FFF2-40B4-BE49-F238E27FC236}">
                <a16:creationId xmlns:a16="http://schemas.microsoft.com/office/drawing/2014/main" id="{2798BA93-67F0-0B14-98C8-A296D3FA0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6155" y="19596040"/>
            <a:ext cx="14400000" cy="12656093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</p:spPr>
        <p:txBody>
          <a:bodyPr wrap="square" lIns="182880" tIns="91440" rIns="182880" bIns="182880">
            <a:spAutoFit/>
          </a:bodyPr>
          <a:lstStyle>
            <a:defPPr>
              <a:defRPr kern="1200" smtId="4294967295"/>
            </a:defPPr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CN" sz="3600" b="1" dirty="0">
              <a:latin typeface="+mn-lt"/>
              <a:ea typeface="ＭＳ Ｐゴシック" charset="-128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CN" sz="3600" b="1" dirty="0">
              <a:latin typeface="+mn-lt"/>
              <a:ea typeface="ＭＳ Ｐゴシック" charset="-128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CN" sz="3600" b="1" dirty="0">
              <a:latin typeface="+mn-lt"/>
              <a:ea typeface="ＭＳ Ｐゴシック" charset="-128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CN" sz="3600" b="1" dirty="0">
              <a:latin typeface="+mn-lt"/>
              <a:ea typeface="ＭＳ Ｐゴシック" charset="-128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CN" sz="3600" b="1" dirty="0">
              <a:latin typeface="+mn-lt"/>
              <a:ea typeface="ＭＳ Ｐゴシック" charset="-128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CN" sz="3600" b="1" dirty="0">
              <a:latin typeface="+mn-lt"/>
              <a:ea typeface="ＭＳ Ｐゴシック" charset="-128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CN" sz="3600" b="1" dirty="0">
              <a:latin typeface="+mn-lt"/>
              <a:ea typeface="ＭＳ Ｐゴシック" charset="-128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CN" sz="3600" b="1" dirty="0">
              <a:latin typeface="+mn-lt"/>
              <a:ea typeface="ＭＳ Ｐゴシック" charset="-128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CN" sz="3600" b="1" dirty="0">
              <a:latin typeface="+mn-lt"/>
              <a:ea typeface="ＭＳ Ｐゴシック" charset="-128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CN" sz="3600" b="1" dirty="0">
              <a:latin typeface="+mn-lt"/>
              <a:ea typeface="ＭＳ Ｐゴシック" charset="-128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CN" sz="3600" b="1" dirty="0">
              <a:latin typeface="+mn-lt"/>
              <a:ea typeface="ＭＳ Ｐゴシック" charset="-128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CN" sz="3600" b="1" dirty="0">
              <a:latin typeface="+mn-lt"/>
              <a:ea typeface="ＭＳ Ｐゴシック" charset="-128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CN" sz="3600" b="1" dirty="0">
              <a:latin typeface="+mn-lt"/>
              <a:ea typeface="ＭＳ Ｐゴシック" charset="-128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CN" sz="3600" b="1" dirty="0">
              <a:latin typeface="+mn-lt"/>
              <a:ea typeface="ＭＳ Ｐゴシック" charset="-128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CN" sz="3600" b="1" dirty="0">
              <a:latin typeface="+mn-lt"/>
              <a:ea typeface="ＭＳ Ｐゴシック" charset="-128"/>
            </a:endParaRPr>
          </a:p>
        </p:txBody>
      </p:sp>
      <p:sp>
        <p:nvSpPr>
          <p:cNvPr id="44" name="Text Box 263">
            <a:extLst>
              <a:ext uri="{FF2B5EF4-FFF2-40B4-BE49-F238E27FC236}">
                <a16:creationId xmlns:a16="http://schemas.microsoft.com/office/drawing/2014/main" id="{6B740679-C936-5587-2C78-01A3FD78E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0669" y="19617813"/>
            <a:ext cx="9432735" cy="10717101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</p:spPr>
        <p:txBody>
          <a:bodyPr wrap="square" lIns="182880" tIns="91440" rIns="182880" bIns="182880">
            <a:spAutoFit/>
          </a:bodyPr>
          <a:lstStyle>
            <a:defPPr>
              <a:defRPr kern="1200" smtId="4294967295"/>
            </a:defPPr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ja-JP" sz="3600" b="1" dirty="0">
                <a:latin typeface="+mn-lt"/>
                <a:ea typeface="ＭＳ Ｐゴシック" charset="-128"/>
              </a:rPr>
              <a:t>RMP control ELM with 2 stage</a:t>
            </a:r>
            <a:r>
              <a:rPr lang="ja-JP" altLang="en-US" sz="3600" b="1" dirty="0">
                <a:latin typeface="+mn-lt"/>
                <a:ea typeface="ＭＳ Ｐゴシック" charset="-128"/>
              </a:rPr>
              <a:t>：</a:t>
            </a:r>
          </a:p>
          <a:p>
            <a:pPr marL="571500" indent="-5715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ja-JP" sz="3600" dirty="0">
                <a:latin typeface="+mn-lt"/>
                <a:ea typeface="ＭＳ Ｐゴシック" charset="-128"/>
              </a:rPr>
              <a:t>ELM mitigation with ne pomp-out.</a:t>
            </a:r>
          </a:p>
          <a:p>
            <a:pPr marL="571500" indent="-5715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ja-JP" sz="3600" dirty="0">
                <a:latin typeface="+mn-lt"/>
                <a:ea typeface="ＭＳ Ｐゴシック" charset="-128"/>
              </a:rPr>
              <a:t>Enhance the Da radiation but still maintain the H-mode.</a:t>
            </a:r>
            <a:endParaRPr lang="en-US" altLang="zh-CN" sz="3600" dirty="0">
              <a:latin typeface="+mn-lt"/>
              <a:ea typeface="ＭＳ Ｐゴシック" charset="-128"/>
            </a:endParaRPr>
          </a:p>
          <a:p>
            <a:pPr marL="571500" indent="-5715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3600" dirty="0">
                <a:latin typeface="+mn-lt"/>
                <a:ea typeface="ＭＳ Ｐゴシック" charset="-128"/>
              </a:rPr>
              <a:t>Change Type-I ELM to small (grassy) ELM.</a:t>
            </a:r>
            <a:endParaRPr lang="en-US" altLang="ja-JP" sz="3600" dirty="0">
              <a:latin typeface="+mn-lt"/>
              <a:ea typeface="ＭＳ Ｐゴシック" charset="-128"/>
            </a:endParaRPr>
          </a:p>
          <a:p>
            <a:pPr marL="571500" indent="-5715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ja-JP" sz="3600" dirty="0">
                <a:latin typeface="+mn-lt"/>
                <a:ea typeface="ＭＳ Ｐゴシック" charset="-128"/>
              </a:rPr>
              <a:t>Small ELMs help the transport of energy.</a:t>
            </a:r>
          </a:p>
          <a:p>
            <a:pPr marL="571500" indent="-5715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3600" dirty="0">
                <a:latin typeface="+mn-lt"/>
                <a:ea typeface="ＭＳ Ｐゴシック" charset="-128"/>
              </a:rPr>
              <a:t>The access condition of  collisional region with n=2 is similar with n=1.</a:t>
            </a:r>
          </a:p>
          <a:p>
            <a:pPr marL="571500" indent="-5715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3600" dirty="0">
                <a:latin typeface="+mn-lt"/>
                <a:ea typeface="ＭＳ Ｐゴシック" charset="-128"/>
              </a:rPr>
              <a:t>There are two q</a:t>
            </a:r>
            <a:r>
              <a:rPr lang="en-US" altLang="zh-CN" sz="3600" baseline="-25000" dirty="0">
                <a:latin typeface="+mn-lt"/>
                <a:ea typeface="ＭＳ Ｐゴシック" charset="-128"/>
              </a:rPr>
              <a:t>95</a:t>
            </a:r>
            <a:r>
              <a:rPr lang="en-US" altLang="zh-CN" sz="3600" dirty="0">
                <a:latin typeface="+mn-lt"/>
                <a:ea typeface="ＭＳ Ｐゴシック" charset="-128"/>
              </a:rPr>
              <a:t> widows of ELM control 3.7 and 5.2 from we loss.</a:t>
            </a:r>
          </a:p>
          <a:p>
            <a:pPr marL="571500" indent="-5715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3600" dirty="0">
                <a:latin typeface="+mn-lt"/>
                <a:ea typeface="ＭＳ Ｐゴシック" charset="-128"/>
              </a:rPr>
              <a:t>The mitigation effect decreases when the </a:t>
            </a:r>
            <a:r>
              <a:rPr lang="en-US" altLang="zh-CN" sz="3600" dirty="0" err="1">
                <a:latin typeface="+mn-lt"/>
                <a:ea typeface="ＭＳ Ｐゴシック" charset="-128"/>
              </a:rPr>
              <a:t>collisionality</a:t>
            </a:r>
            <a:r>
              <a:rPr lang="en-US" altLang="zh-CN" sz="3600" dirty="0">
                <a:latin typeface="+mn-lt"/>
                <a:ea typeface="ＭＳ Ｐゴシック" charset="-128"/>
              </a:rPr>
              <a:t> becomes lower.</a:t>
            </a:r>
          </a:p>
          <a:p>
            <a:pPr marL="571500" indent="-5715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altLang="ja-JP" sz="3600" dirty="0">
              <a:latin typeface="+mn-lt"/>
              <a:ea typeface="ＭＳ Ｐゴシック" charset="-128"/>
            </a:endParaRPr>
          </a:p>
          <a:p>
            <a:pPr marL="0" lvl="1" indent="0">
              <a:lnSpc>
                <a:spcPct val="125000"/>
              </a:lnSpc>
            </a:pPr>
            <a:endParaRPr lang="en-US" altLang="zh-CN" sz="3600" b="1" dirty="0">
              <a:latin typeface="+mn-lt"/>
              <a:ea typeface="ＭＳ Ｐゴシック" charset="-12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微软雅黑"/>
                <a:cs typeface="+mn-cs"/>
              </a:rPr>
              <a:t>.</a:t>
            </a:r>
            <a:endParaRPr lang="en-US" altLang="zh-CN" sz="3600" b="1" dirty="0">
              <a:latin typeface="+mn-lt"/>
              <a:ea typeface="ＭＳ Ｐゴシック" charset="-128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A46610A-AFAC-F2D0-D8E2-AD6D295F9624}"/>
              </a:ext>
            </a:extLst>
          </p:cNvPr>
          <p:cNvSpPr/>
          <p:nvPr/>
        </p:nvSpPr>
        <p:spPr>
          <a:xfrm>
            <a:off x="33689" y="51956"/>
            <a:ext cx="30299047" cy="5554105"/>
          </a:xfrm>
          <a:prstGeom prst="rect">
            <a:avLst/>
          </a:prstGeom>
          <a:gradFill flip="none" rotWithShape="1">
            <a:gsLst>
              <a:gs pos="0">
                <a:srgbClr val="2683C6">
                  <a:lumMod val="40000"/>
                  <a:lumOff val="60000"/>
                  <a:tint val="66000"/>
                  <a:satMod val="160000"/>
                </a:srgbClr>
              </a:gs>
              <a:gs pos="50000">
                <a:srgbClr val="2683C6">
                  <a:lumMod val="40000"/>
                  <a:lumOff val="60000"/>
                  <a:tint val="44500"/>
                  <a:satMod val="160000"/>
                </a:srgbClr>
              </a:gs>
              <a:gs pos="100000">
                <a:srgbClr val="2683C6">
                  <a:lumMod val="40000"/>
                  <a:lumOff val="60000"/>
                  <a:tint val="23500"/>
                  <a:satMod val="160000"/>
                </a:srgbClr>
              </a:gs>
            </a:gsLst>
            <a:lin ang="5400000" scaled="1"/>
            <a:tileRect/>
          </a:gradFill>
          <a:ln w="25400" cap="flat" cmpd="sng" algn="ctr">
            <a:solidFill>
              <a:srgbClr val="2683C6">
                <a:lumMod val="20000"/>
                <a:lumOff val="80000"/>
              </a:srgbClr>
            </a:solidFill>
            <a:prstDash val="solid"/>
          </a:ln>
          <a:effectLst/>
        </p:spPr>
        <p:txBody>
          <a:bodyPr lIns="97954" tIns="48976" rIns="97954" bIns="48976" anchor="ctr"/>
          <a:lstStyle/>
          <a:p>
            <a:pPr marL="0" marR="0" lvl="0" indent="0" algn="ctr" defTabSz="39658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dirty="0"/>
              <a:t>PERTURBATED MAGNETIC FIELD THRESHOLD OF EDGE COHERENT OSCILLATION </a:t>
            </a:r>
          </a:p>
          <a:p>
            <a:pPr marL="0" marR="0" lvl="0" indent="0" algn="ctr" defTabSz="39658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dirty="0"/>
              <a:t>DURING ELM MITIGATION BY RMP</a:t>
            </a:r>
          </a:p>
          <a:p>
            <a:pPr marL="0" marR="0" lvl="0" indent="0" algn="ctr" defTabSz="39658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4800" baseline="30000" dirty="0">
                <a:effectLst/>
                <a:ea typeface="宋体" panose="02010600030101010101" pitchFamily="2" charset="-122"/>
              </a:rPr>
              <a:t>1</a:t>
            </a:r>
            <a:r>
              <a:rPr lang="en-GB" altLang="zh-CN" sz="4800" dirty="0">
                <a:effectLst/>
                <a:ea typeface="宋体" panose="02010600030101010101" pitchFamily="2" charset="-122"/>
              </a:rPr>
              <a:t>T. F. SUN, </a:t>
            </a:r>
            <a:r>
              <a:rPr lang="en-GB" altLang="zh-CN" sz="4800" baseline="30000" dirty="0">
                <a:effectLst/>
                <a:ea typeface="宋体" panose="02010600030101010101" pitchFamily="2" charset="-122"/>
              </a:rPr>
              <a:t>1</a:t>
            </a:r>
            <a:r>
              <a:rPr lang="en-GB" altLang="zh-CN" sz="4800" dirty="0">
                <a:effectLst/>
                <a:ea typeface="宋体" panose="02010600030101010101" pitchFamily="2" charset="-122"/>
              </a:rPr>
              <a:t>YI LIU, </a:t>
            </a:r>
            <a:r>
              <a:rPr lang="en-GB" altLang="zh-CN" sz="4800" baseline="30000" dirty="0">
                <a:effectLst/>
                <a:ea typeface="宋体" panose="02010600030101010101" pitchFamily="2" charset="-122"/>
              </a:rPr>
              <a:t>1</a:t>
            </a:r>
            <a:r>
              <a:rPr lang="en-GB" altLang="zh-CN" sz="4800" dirty="0">
                <a:effectLst/>
                <a:ea typeface="宋体" panose="02010600030101010101" pitchFamily="2" charset="-122"/>
              </a:rPr>
              <a:t>X. Q. JI, </a:t>
            </a:r>
            <a:r>
              <a:rPr lang="en-GB" altLang="zh-CN" sz="4800" baseline="30000" dirty="0">
                <a:effectLst/>
                <a:ea typeface="宋体" panose="02010600030101010101" pitchFamily="2" charset="-122"/>
              </a:rPr>
              <a:t>1,2</a:t>
            </a:r>
            <a:r>
              <a:rPr lang="en-GB" altLang="zh-CN" sz="4800" dirty="0">
                <a:effectLst/>
                <a:ea typeface="宋体" panose="02010600030101010101" pitchFamily="2" charset="-122"/>
              </a:rPr>
              <a:t>B. T. CUI, </a:t>
            </a:r>
            <a:r>
              <a:rPr lang="en-GB" altLang="zh-CN" sz="4800" baseline="30000" dirty="0">
                <a:effectLst/>
                <a:ea typeface="宋体" panose="02010600030101010101" pitchFamily="2" charset="-122"/>
              </a:rPr>
              <a:t>1</a:t>
            </a:r>
            <a:r>
              <a:rPr lang="en-GB" altLang="zh-CN" sz="4800" dirty="0">
                <a:effectLst/>
                <a:ea typeface="宋体" panose="02010600030101010101" pitchFamily="2" charset="-122"/>
              </a:rPr>
              <a:t>G. Z. HAO, </a:t>
            </a:r>
            <a:r>
              <a:rPr lang="en-GB" altLang="zh-CN" sz="4800" baseline="30000" dirty="0">
                <a:effectLst/>
                <a:ea typeface="宋体" panose="02010600030101010101" pitchFamily="2" charset="-122"/>
              </a:rPr>
              <a:t>1</a:t>
            </a:r>
            <a:r>
              <a:rPr lang="en-GB" altLang="zh-CN" sz="4800" dirty="0">
                <a:effectLst/>
                <a:ea typeface="宋体" panose="02010600030101010101" pitchFamily="2" charset="-122"/>
              </a:rPr>
              <a:t>R. KE, </a:t>
            </a:r>
            <a:r>
              <a:rPr lang="en-GB" altLang="zh-CN" sz="4800" baseline="30000" dirty="0">
                <a:effectLst/>
                <a:ea typeface="宋体" panose="02010600030101010101" pitchFamily="2" charset="-122"/>
              </a:rPr>
              <a:t>1</a:t>
            </a:r>
            <a:r>
              <a:rPr lang="en-GB" altLang="zh-CN" sz="4800" dirty="0">
                <a:effectLst/>
                <a:ea typeface="宋体" panose="02010600030101010101" pitchFamily="2" charset="-122"/>
              </a:rPr>
              <a:t>J.M. GAO, </a:t>
            </a:r>
            <a:r>
              <a:rPr lang="en-GB" altLang="zh-CN" sz="4800" baseline="30000" dirty="0">
                <a:effectLst/>
                <a:ea typeface="宋体" panose="02010600030101010101" pitchFamily="2" charset="-122"/>
              </a:rPr>
              <a:t>1</a:t>
            </a:r>
            <a:r>
              <a:rPr lang="en-GB" altLang="zh-CN" sz="4800" dirty="0">
                <a:effectLst/>
                <a:ea typeface="宋体" panose="02010600030101010101" pitchFamily="2" charset="-122"/>
              </a:rPr>
              <a:t>N. WU, </a:t>
            </a:r>
            <a:r>
              <a:rPr lang="en-GB" altLang="zh-CN" sz="4800" baseline="30000" dirty="0">
                <a:effectLst/>
                <a:ea typeface="宋体" panose="02010600030101010101" pitchFamily="2" charset="-122"/>
              </a:rPr>
              <a:t>1</a:t>
            </a:r>
            <a:r>
              <a:rPr lang="en-GB" altLang="zh-CN" sz="4800" dirty="0">
                <a:effectLst/>
                <a:ea typeface="宋体" panose="02010600030101010101" pitchFamily="2" charset="-122"/>
              </a:rPr>
              <a:t>S. WANG, </a:t>
            </a:r>
            <a:r>
              <a:rPr lang="en-GB" altLang="zh-CN" sz="4800" baseline="30000" dirty="0">
                <a:effectLst/>
                <a:ea typeface="宋体" panose="02010600030101010101" pitchFamily="2" charset="-122"/>
              </a:rPr>
              <a:t>1</a:t>
            </a:r>
            <a:r>
              <a:rPr lang="en-GB" altLang="zh-CN" sz="4800" dirty="0">
                <a:effectLst/>
                <a:ea typeface="宋体" panose="02010600030101010101" pitchFamily="2" charset="-122"/>
              </a:rPr>
              <a:t>J. Q. XU, </a:t>
            </a:r>
            <a:r>
              <a:rPr lang="en-GB" altLang="zh-CN" sz="4800" baseline="30000" dirty="0">
                <a:effectLst/>
                <a:ea typeface="宋体" panose="02010600030101010101" pitchFamily="2" charset="-122"/>
              </a:rPr>
              <a:t>1</a:t>
            </a:r>
            <a:r>
              <a:rPr lang="en-GB" altLang="zh-CN" sz="4800" dirty="0">
                <a:effectLst/>
                <a:ea typeface="宋体" panose="02010600030101010101" pitchFamily="2" charset="-122"/>
              </a:rPr>
              <a:t>A. WANG, </a:t>
            </a:r>
            <a:r>
              <a:rPr lang="en-GB" altLang="zh-CN" sz="4800" baseline="30000" dirty="0">
                <a:effectLst/>
                <a:ea typeface="宋体" panose="02010600030101010101" pitchFamily="2" charset="-122"/>
              </a:rPr>
              <a:t>1</a:t>
            </a:r>
            <a:r>
              <a:rPr lang="en-GB" altLang="zh-CN" sz="4800" dirty="0">
                <a:effectLst/>
                <a:ea typeface="宋体" panose="02010600030101010101" pitchFamily="2" charset="-122"/>
              </a:rPr>
              <a:t>M. Y. HE and </a:t>
            </a:r>
            <a:r>
              <a:rPr lang="en-GB" altLang="zh-CN" sz="4800" baseline="30000" dirty="0">
                <a:effectLst/>
                <a:ea typeface="宋体" panose="02010600030101010101" pitchFamily="2" charset="-122"/>
              </a:rPr>
              <a:t>1</a:t>
            </a:r>
            <a:r>
              <a:rPr lang="en-GB" altLang="zh-CN" sz="4800" dirty="0">
                <a:effectLst/>
                <a:ea typeface="宋体" panose="02010600030101010101" pitchFamily="2" charset="-122"/>
              </a:rPr>
              <a:t>Y. X. FENG</a:t>
            </a:r>
          </a:p>
          <a:p>
            <a:pPr marL="0" marR="0" lvl="0" indent="0" algn="ctr" defTabSz="396588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Southwestern Institute of Physics, Chengdu 610041 China</a:t>
            </a:r>
          </a:p>
          <a:p>
            <a:pPr marL="0" marR="0" lvl="0" indent="0" algn="ctr" defTabSz="39658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Department of Engineering Physics, Tsinghua University, Beijing 100084 China</a:t>
            </a:r>
          </a:p>
          <a:p>
            <a:pPr marL="0" marR="0" lvl="0" indent="0" algn="ctr" defTabSz="39658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suntf</a:t>
            </a: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@swip.ac.cn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Text Box 248"/>
          <p:cNvSpPr txBox="1">
            <a:spLocks noChangeArrowheads="1"/>
          </p:cNvSpPr>
          <p:nvPr/>
        </p:nvSpPr>
        <p:spPr bwMode="auto">
          <a:xfrm>
            <a:off x="15455932" y="18824540"/>
            <a:ext cx="14400000" cy="769441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</a:ln>
        </p:spPr>
        <p:txBody>
          <a:bodyPr wrap="square">
            <a:spAutoFit/>
          </a:bodyPr>
          <a:lstStyle>
            <a:defPPr>
              <a:defRPr kern="1200" smtId="4294967295"/>
            </a:defPPr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4400" b="1" dirty="0">
                <a:solidFill>
                  <a:schemeClr val="bg1"/>
                </a:solidFill>
                <a:ea typeface="SimSun" pitchFamily="2" charset="-122"/>
                <a:cs typeface="Lucida Sans" pitchFamily="34" charset="0"/>
              </a:rPr>
              <a:t>ELM mitigation with n=2 RMP</a:t>
            </a:r>
            <a:endParaRPr lang="en-US" altLang="zh-CN" sz="3200" b="1" dirty="0">
              <a:solidFill>
                <a:schemeClr val="bg1"/>
              </a:solidFill>
              <a:ea typeface="SimSun" pitchFamily="2" charset="-122"/>
              <a:cs typeface="Lucida Sans" pitchFamily="34" charset="0"/>
            </a:endParaRPr>
          </a:p>
        </p:txBody>
      </p:sp>
      <p:sp>
        <p:nvSpPr>
          <p:cNvPr id="18" name="Text Box 263"/>
          <p:cNvSpPr txBox="1">
            <a:spLocks noChangeArrowheads="1"/>
          </p:cNvSpPr>
          <p:nvPr/>
        </p:nvSpPr>
        <p:spPr bwMode="auto">
          <a:xfrm>
            <a:off x="15450670" y="6748479"/>
            <a:ext cx="14400000" cy="11825097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</p:spPr>
        <p:txBody>
          <a:bodyPr wrap="square" lIns="182880" tIns="91440" rIns="182880" bIns="182880">
            <a:spAutoFit/>
          </a:bodyPr>
          <a:lstStyle>
            <a:defPPr>
              <a:defRPr kern="1200" smtId="4294967295"/>
            </a:defPPr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ja-JP" sz="3600" b="1" dirty="0">
                <a:latin typeface="+mn-lt"/>
                <a:ea typeface="ＭＳ Ｐゴシック" charset="-128"/>
              </a:rPr>
              <a:t>The access condition mitigation with n=1 RMP </a:t>
            </a:r>
          </a:p>
          <a:p>
            <a:pPr algn="just">
              <a:lnSpc>
                <a:spcPct val="125000"/>
              </a:lnSpc>
            </a:pPr>
            <a:r>
              <a:rPr lang="en-US" altLang="ja-JP" sz="3600" dirty="0">
                <a:latin typeface="+mn-lt"/>
                <a:ea typeface="ＭＳ Ｐゴシック" charset="-128"/>
              </a:rPr>
              <a:t>Experimentally determined access condition in terms of pedestal </a:t>
            </a:r>
            <a:r>
              <a:rPr lang="en-US" altLang="ja-JP" sz="3600" dirty="0" err="1">
                <a:latin typeface="+mn-lt"/>
                <a:ea typeface="ＭＳ Ｐゴシック" charset="-128"/>
              </a:rPr>
              <a:t>collisionality</a:t>
            </a:r>
            <a:r>
              <a:rPr lang="en-US" altLang="ja-JP" sz="3600" dirty="0">
                <a:latin typeface="+mn-lt"/>
                <a:ea typeface="ＭＳ Ｐゴシック" charset="-128"/>
              </a:rPr>
              <a:t> (</a:t>
            </a:r>
            <a:r>
              <a:rPr lang="en-US" altLang="ja-JP" sz="3600" i="1" dirty="0" err="1">
                <a:ea typeface="ＭＳ Ｐゴシック" charset="-128"/>
                <a:cs typeface="Times New Roman" panose="02020603050405020304" pitchFamily="18" charset="0"/>
              </a:rPr>
              <a:t>ν</a:t>
            </a:r>
            <a:r>
              <a:rPr lang="en-US" altLang="ja-JP" sz="3600" baseline="30000" dirty="0" err="1">
                <a:latin typeface="+mn-lt"/>
                <a:ea typeface="ＭＳ Ｐゴシック" charset="-128"/>
              </a:rPr>
              <a:t>∗</a:t>
            </a:r>
            <a:r>
              <a:rPr lang="en-US" altLang="ja-JP" sz="3600" baseline="-25000" dirty="0" err="1">
                <a:latin typeface="+mn-lt"/>
                <a:ea typeface="ＭＳ Ｐゴシック" charset="-128"/>
              </a:rPr>
              <a:t>e</a:t>
            </a:r>
            <a:r>
              <a:rPr lang="en-US" altLang="ja-JP" sz="3600" dirty="0">
                <a:latin typeface="+mn-lt"/>
                <a:ea typeface="ＭＳ Ｐゴシック" charset="-128"/>
              </a:rPr>
              <a:t>) versus pedestal density as a fraction of the Greenwald density (n</a:t>
            </a:r>
            <a:r>
              <a:rPr lang="en-US" altLang="ja-JP" sz="3600" baseline="-25000" dirty="0">
                <a:latin typeface="+mn-lt"/>
                <a:ea typeface="ＭＳ Ｐゴシック" charset="-128"/>
              </a:rPr>
              <a:t>e</a:t>
            </a:r>
            <a:r>
              <a:rPr lang="en-US" altLang="ja-JP" sz="3600" dirty="0">
                <a:latin typeface="+mn-lt"/>
                <a:ea typeface="ＭＳ Ｐゴシック" charset="-128"/>
              </a:rPr>
              <a:t>/</a:t>
            </a:r>
            <a:r>
              <a:rPr lang="en-US" altLang="ja-JP" sz="3600" dirty="0" err="1">
                <a:latin typeface="+mn-lt"/>
                <a:ea typeface="ＭＳ Ｐゴシック" charset="-128"/>
              </a:rPr>
              <a:t>n</a:t>
            </a:r>
            <a:r>
              <a:rPr lang="en-US" altLang="ja-JP" sz="3600" baseline="-25000" dirty="0" err="1">
                <a:latin typeface="+mn-lt"/>
                <a:ea typeface="ＭＳ Ｐゴシック" charset="-128"/>
              </a:rPr>
              <a:t>GW</a:t>
            </a:r>
            <a:r>
              <a:rPr lang="en-US" altLang="ja-JP" sz="3600" dirty="0">
                <a:latin typeface="+mn-lt"/>
                <a:ea typeface="ＭＳ Ｐゴシック" charset="-128"/>
              </a:rPr>
              <a:t>) for mitigation of type I ELMs.</a:t>
            </a:r>
          </a:p>
          <a:p>
            <a:pPr marL="457200" lvl="1" indent="0">
              <a:lnSpc>
                <a:spcPct val="125000"/>
              </a:lnSpc>
            </a:pPr>
            <a:endParaRPr lang="en-US" altLang="zh-CN" sz="3600" dirty="0">
              <a:latin typeface="+mn-lt"/>
              <a:ea typeface="ＭＳ Ｐゴシック" charset="-128"/>
            </a:endParaRPr>
          </a:p>
          <a:p>
            <a:pPr marL="0" lvl="1" indent="0">
              <a:lnSpc>
                <a:spcPct val="125000"/>
              </a:lnSpc>
            </a:pPr>
            <a:endParaRPr lang="en-US" altLang="zh-CN" sz="3600" b="1" dirty="0">
              <a:latin typeface="+mn-lt"/>
              <a:ea typeface="ＭＳ Ｐゴシック" charset="-128"/>
            </a:endParaRPr>
          </a:p>
          <a:p>
            <a:pPr marL="0" lvl="1" indent="0">
              <a:lnSpc>
                <a:spcPct val="125000"/>
              </a:lnSpc>
            </a:pPr>
            <a:endParaRPr lang="en-US" altLang="zh-CN" sz="3600" b="1" dirty="0">
              <a:latin typeface="+mn-lt"/>
              <a:ea typeface="ＭＳ Ｐゴシック" charset="-128"/>
            </a:endParaRPr>
          </a:p>
          <a:p>
            <a:pPr marL="0" lvl="1" indent="0">
              <a:lnSpc>
                <a:spcPct val="125000"/>
              </a:lnSpc>
            </a:pPr>
            <a:endParaRPr lang="en-US" altLang="zh-CN" sz="3600" b="1" dirty="0">
              <a:latin typeface="+mn-lt"/>
              <a:ea typeface="ＭＳ Ｐゴシック" charset="-128"/>
            </a:endParaRPr>
          </a:p>
          <a:p>
            <a:pPr marL="0" lvl="1" indent="0">
              <a:lnSpc>
                <a:spcPct val="125000"/>
              </a:lnSpc>
            </a:pPr>
            <a:endParaRPr lang="en-US" altLang="zh-CN" sz="3600" b="1" dirty="0">
              <a:latin typeface="+mn-lt"/>
              <a:ea typeface="ＭＳ Ｐゴシック" charset="-128"/>
            </a:endParaRPr>
          </a:p>
          <a:p>
            <a:pPr marL="0" lvl="1" indent="0">
              <a:lnSpc>
                <a:spcPct val="125000"/>
              </a:lnSpc>
            </a:pPr>
            <a:endParaRPr lang="en-US" altLang="zh-CN" sz="3600" b="1" dirty="0">
              <a:latin typeface="+mn-lt"/>
              <a:ea typeface="ＭＳ Ｐゴシック" charset="-128"/>
            </a:endParaRPr>
          </a:p>
          <a:p>
            <a:pPr marL="0" lvl="1" indent="0">
              <a:lnSpc>
                <a:spcPct val="125000"/>
              </a:lnSpc>
            </a:pPr>
            <a:endParaRPr lang="en-US" altLang="zh-CN" sz="3600" b="1" dirty="0">
              <a:latin typeface="+mn-lt"/>
              <a:ea typeface="ＭＳ Ｐゴシック" charset="-128"/>
            </a:endParaRPr>
          </a:p>
          <a:p>
            <a:pPr marL="0" lvl="1" indent="0">
              <a:lnSpc>
                <a:spcPct val="125000"/>
              </a:lnSpc>
            </a:pPr>
            <a:endParaRPr lang="en-US" altLang="zh-CN" sz="3600" b="1" dirty="0">
              <a:latin typeface="+mn-lt"/>
              <a:ea typeface="ＭＳ Ｐゴシック" charset="-12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微软雅黑"/>
                <a:cs typeface="+mn-cs"/>
              </a:rPr>
              <a:t>The collisional region of type-I ELM mitigation with the n=1 RMP : </a:t>
            </a:r>
            <a:r>
              <a:rPr kumimoji="0" lang="en-US" altLang="zh-CN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微软雅黑"/>
                <a:cs typeface="Times New Roman" panose="02020603050405020304" pitchFamily="18" charset="0"/>
              </a:rPr>
              <a:t>ν</a:t>
            </a:r>
            <a:r>
              <a:rPr kumimoji="0" lang="en-US" altLang="zh-CN" sz="36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微软雅黑"/>
                <a:cs typeface="+mn-cs"/>
              </a:rPr>
              <a:t>∗</a:t>
            </a:r>
            <a:r>
              <a:rPr kumimoji="0" lang="en-US" altLang="zh-CN" sz="36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微软雅黑"/>
                <a:cs typeface="+mn-cs"/>
              </a:rPr>
              <a:t>e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微软雅黑"/>
                <a:cs typeface="+mn-cs"/>
              </a:rPr>
              <a:t>= 0.1-1, and relatively wide range on HL-3.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微软雅黑"/>
                <a:cs typeface="+mn-cs"/>
              </a:rPr>
              <a:t>The access condition mitigation of type I ELMs with n=1 RMP on HL-3 is near the KSTAR n=1.</a:t>
            </a:r>
            <a:endParaRPr lang="en-US" altLang="zh-CN" sz="3600" b="1" dirty="0">
              <a:latin typeface="+mn-lt"/>
              <a:ea typeface="ＭＳ Ｐゴシック" charset="-128"/>
            </a:endParaRPr>
          </a:p>
        </p:txBody>
      </p:sp>
      <p:sp>
        <p:nvSpPr>
          <p:cNvPr id="26" name="Text Box 242"/>
          <p:cNvSpPr txBox="1">
            <a:spLocks noChangeArrowheads="1"/>
          </p:cNvSpPr>
          <p:nvPr/>
        </p:nvSpPr>
        <p:spPr bwMode="auto">
          <a:xfrm>
            <a:off x="616513" y="7561280"/>
            <a:ext cx="14400000" cy="10204653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</p:spPr>
        <p:txBody>
          <a:bodyPr wrap="square" lIns="182880" tIns="91440" rIns="182880" bIns="182880">
            <a:spAutoFit/>
          </a:bodyPr>
          <a:lstStyle>
            <a:defPPr>
              <a:defRPr kern="1200" smtId="4294967295"/>
            </a:defPPr>
            <a:lvl1pPr marL="2286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20000"/>
              </a:lnSpc>
              <a:buFontTx/>
              <a:buChar char="•"/>
            </a:pPr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The reference scenario for ITER is H-mode, the divertor energy flux density below 0.5MJ/m</a:t>
            </a:r>
            <a:r>
              <a:rPr lang="en-US" altLang="ja-JP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2</a:t>
            </a:r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[2]; The ELM frequency scales as </a:t>
            </a:r>
            <a:r>
              <a:rPr lang="en-US" altLang="ja-JP" sz="3600" i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Times New Roman" panose="02020603050405020304" pitchFamily="18" charset="0"/>
              </a:rPr>
              <a:t>f</a:t>
            </a:r>
            <a:r>
              <a:rPr lang="en-US" altLang="ja-JP" sz="3600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ELM</a:t>
            </a:r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 </a:t>
            </a:r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Times New Roman" panose="02020603050405020304" pitchFamily="18" charset="0"/>
              </a:rPr>
              <a:t>∝ </a:t>
            </a:r>
            <a:r>
              <a:rPr lang="en-US" altLang="ja-JP" sz="3600" i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Times New Roman" panose="02020603050405020304" pitchFamily="18" charset="0"/>
              </a:rPr>
              <a:t>I</a:t>
            </a:r>
            <a:r>
              <a:rPr lang="en-US" altLang="ja-JP" sz="3600" baseline="-250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Times New Roman" panose="02020603050405020304" pitchFamily="18" charset="0"/>
              </a:rPr>
              <a:t>P</a:t>
            </a:r>
            <a:r>
              <a:rPr lang="en-US" altLang="ja-JP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−1.8 </a:t>
            </a:r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in the ITER baseline Q ∼ 10 scenario, plasma current </a:t>
            </a:r>
            <a:r>
              <a:rPr lang="en-US" altLang="ja-JP" sz="3600" i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Times New Roman" panose="02020603050405020304" pitchFamily="18" charset="0"/>
              </a:rPr>
              <a:t>I</a:t>
            </a:r>
            <a:r>
              <a:rPr lang="en-US" altLang="ja-JP" sz="3600" baseline="-250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Times New Roman" panose="02020603050405020304" pitchFamily="18" charset="0"/>
              </a:rPr>
              <a:t>P</a:t>
            </a:r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 - 15MA. Without control, natural </a:t>
            </a:r>
            <a:r>
              <a:rPr lang="en-US" altLang="ja-JP" sz="3600" i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Times New Roman" panose="02020603050405020304" pitchFamily="18" charset="0"/>
              </a:rPr>
              <a:t>f</a:t>
            </a:r>
            <a:r>
              <a:rPr lang="en-US" altLang="ja-JP" sz="3600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ELM</a:t>
            </a:r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 ∼1Hz with each ELM having W</a:t>
            </a:r>
            <a:r>
              <a:rPr lang="en-US" altLang="ja-JP" sz="36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ELM</a:t>
            </a:r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 ∼ 20MJ must vary from </a:t>
            </a:r>
            <a:r>
              <a:rPr lang="en-US" altLang="ja-JP" sz="3600" i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Times New Roman" panose="02020603050405020304" pitchFamily="18" charset="0"/>
              </a:rPr>
              <a:t>f</a:t>
            </a:r>
            <a:r>
              <a:rPr lang="en-US" altLang="ja-JP" sz="3600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ELM</a:t>
            </a:r>
            <a:r>
              <a:rPr lang="en-US" altLang="ja-JP" sz="3600" baseline="-250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 </a:t>
            </a:r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∼ 7Hz for </a:t>
            </a:r>
            <a:r>
              <a:rPr lang="en-US" altLang="ja-JP" sz="3600" i="1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Times New Roman" panose="02020603050405020304" pitchFamily="18" charset="0"/>
              </a:rPr>
              <a:t>I</a:t>
            </a:r>
            <a:r>
              <a:rPr lang="en-US" altLang="ja-JP" sz="3600" baseline="-250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Times New Roman" panose="02020603050405020304" pitchFamily="18" charset="0"/>
              </a:rPr>
              <a:t>P </a:t>
            </a:r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= 5MA[3]. </a:t>
            </a:r>
          </a:p>
          <a:p>
            <a:pPr algn="just">
              <a:lnSpc>
                <a:spcPct val="120000"/>
              </a:lnSpc>
              <a:buFontTx/>
              <a:buChar char="•"/>
            </a:pPr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RMP decreases the ELM amplitude and keep high current discharge has shown the different region of </a:t>
            </a:r>
            <a:r>
              <a:rPr lang="en-US" altLang="ja-JP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collisionalities</a:t>
            </a:r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 on different devices</a:t>
            </a:r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charset="-128"/>
              </a:rPr>
              <a:t>[5]</a:t>
            </a:r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. </a:t>
            </a:r>
          </a:p>
          <a:p>
            <a:pPr algn="just">
              <a:lnSpc>
                <a:spcPct val="120000"/>
              </a:lnSpc>
              <a:buFontTx/>
              <a:buChar char="•"/>
            </a:pPr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It was found that the ECO is excited by three-wave interaction of turbulence enhanced by the RMP field through the change of electron density gradient in the pedestal region because of pump-out effect. The oscillation providing a channel for a nearly continuous extra particle transport across the pedestal during the ELM mitigation by RMP[]. </a:t>
            </a:r>
          </a:p>
          <a:p>
            <a:pPr algn="just">
              <a:lnSpc>
                <a:spcPct val="120000"/>
              </a:lnSpc>
              <a:buFontTx/>
              <a:buChar char="•"/>
            </a:pPr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But the threshold makes the RMP mitigate ELMs successfully with different types of phenomenon, including ELMs with higher frequency, grassy ELMs, and mitigated ELMs with ECOs.</a:t>
            </a:r>
          </a:p>
        </p:txBody>
      </p:sp>
      <p:sp>
        <p:nvSpPr>
          <p:cNvPr id="27" name="Text Box 248"/>
          <p:cNvSpPr txBox="1">
            <a:spLocks noChangeArrowheads="1"/>
          </p:cNvSpPr>
          <p:nvPr/>
        </p:nvSpPr>
        <p:spPr bwMode="auto">
          <a:xfrm>
            <a:off x="642256" y="6761727"/>
            <a:ext cx="14400000" cy="769441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</a:ln>
        </p:spPr>
        <p:txBody>
          <a:bodyPr wrap="square">
            <a:spAutoFit/>
          </a:bodyPr>
          <a:lstStyle>
            <a:defPPr>
              <a:defRPr kern="1200" smtId="4294967295"/>
            </a:defPPr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4400" b="1" dirty="0">
                <a:solidFill>
                  <a:schemeClr val="bg1"/>
                </a:solidFill>
                <a:latin typeface="+mn-lt"/>
                <a:ea typeface="SimSun" pitchFamily="2" charset="-122"/>
                <a:cs typeface="Lucida Sans" pitchFamily="34" charset="0"/>
              </a:rPr>
              <a:t>BACKGROUND</a:t>
            </a:r>
            <a:endParaRPr lang="en-US" altLang="zh-CN" sz="3200" b="1" dirty="0">
              <a:solidFill>
                <a:schemeClr val="bg1"/>
              </a:solidFill>
              <a:latin typeface="+mn-lt"/>
              <a:ea typeface="SimSun" pitchFamily="2" charset="-122"/>
              <a:cs typeface="Lucida Sans" pitchFamily="34" charset="0"/>
            </a:endParaRPr>
          </a:p>
        </p:txBody>
      </p:sp>
      <p:sp>
        <p:nvSpPr>
          <p:cNvPr id="28" name="Text Box 242"/>
          <p:cNvSpPr txBox="1">
            <a:spLocks noChangeArrowheads="1"/>
          </p:cNvSpPr>
          <p:nvPr/>
        </p:nvSpPr>
        <p:spPr bwMode="auto">
          <a:xfrm>
            <a:off x="642256" y="24057971"/>
            <a:ext cx="14400000" cy="4883325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</p:spPr>
        <p:txBody>
          <a:bodyPr wrap="square" lIns="182880" tIns="91440" rIns="182880" bIns="182880">
            <a:spAutoFit/>
          </a:bodyPr>
          <a:lstStyle>
            <a:defPPr>
              <a:defRPr kern="1200" smtId="4294967295"/>
            </a:defPPr>
            <a:lvl1pPr marL="2286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 hangingPunct="0">
              <a:lnSpc>
                <a:spcPct val="120000"/>
              </a:lnSpc>
            </a:pPr>
            <a:r>
              <a:rPr lang="en-US" altLang="ja-JP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n=1 and 2 RMP arrays</a:t>
            </a:r>
          </a:p>
          <a:p>
            <a:pPr marL="571500" indent="-571500" algn="just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n=1 RMP is produced by 2×4 coil array.</a:t>
            </a:r>
          </a:p>
          <a:p>
            <a:pPr marL="571500" indent="-571500" algn="just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n=2 RMP is produced by approximate 2×8 coil array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571500" indent="-571500" algn="just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With the 180° phase and poloidal angle between up and down coil is about 73°.</a:t>
            </a:r>
          </a:p>
          <a:p>
            <a:pPr marL="571500" indent="-571500" algn="just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n=1 and 2 RMP are all odd connection and n=1 toroidal connection which configured as ’++--’  and n=2 is 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configured as 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’++--++--’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.</a:t>
            </a:r>
            <a:endParaRPr lang="en-US" altLang="ja-JP" sz="3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9" name="Text Box 248"/>
          <p:cNvSpPr txBox="1">
            <a:spLocks noChangeArrowheads="1"/>
          </p:cNvSpPr>
          <p:nvPr/>
        </p:nvSpPr>
        <p:spPr bwMode="auto">
          <a:xfrm>
            <a:off x="642256" y="23259500"/>
            <a:ext cx="14400000" cy="769441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</a:ln>
        </p:spPr>
        <p:txBody>
          <a:bodyPr wrap="square">
            <a:spAutoFit/>
          </a:bodyPr>
          <a:lstStyle>
            <a:defPPr>
              <a:defRPr kern="1200" smtId="4294967295"/>
            </a:defPPr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4400" b="1" dirty="0">
                <a:solidFill>
                  <a:schemeClr val="bg1"/>
                </a:solidFill>
                <a:latin typeface="+mn-lt"/>
                <a:ea typeface="SimSun" pitchFamily="2" charset="-122"/>
                <a:cs typeface="Lucida Sans" pitchFamily="34" charset="0"/>
              </a:rPr>
              <a:t>Setup of RMP Coil on HL-3</a:t>
            </a:r>
            <a:endParaRPr lang="en-US" altLang="zh-CN" sz="3200" b="1" dirty="0">
              <a:solidFill>
                <a:schemeClr val="bg1"/>
              </a:solidFill>
              <a:latin typeface="+mn-lt"/>
              <a:ea typeface="SimSun" pitchFamily="2" charset="-122"/>
              <a:cs typeface="Lucida Sans" pitchFamily="34" charset="0"/>
            </a:endParaRPr>
          </a:p>
        </p:txBody>
      </p:sp>
      <p:sp>
        <p:nvSpPr>
          <p:cNvPr id="34" name="Text Box 242"/>
          <p:cNvSpPr txBox="1">
            <a:spLocks noChangeArrowheads="1"/>
          </p:cNvSpPr>
          <p:nvPr/>
        </p:nvSpPr>
        <p:spPr bwMode="auto">
          <a:xfrm>
            <a:off x="15696513" y="33201354"/>
            <a:ext cx="14096100" cy="5551071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</p:spPr>
        <p:txBody>
          <a:bodyPr wrap="square" lIns="182880" tIns="91440" rIns="182880" bIns="182880">
            <a:spAutoFit/>
          </a:bodyPr>
          <a:lstStyle>
            <a:defPPr>
              <a:defRPr kern="1200" smtId="4294967295"/>
            </a:defPPr>
            <a:lvl1pPr marL="2286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The </a:t>
            </a:r>
            <a:r>
              <a:rPr kumimoji="0" lang="en-US" altLang="ja-JP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collisionality</a:t>
            </a:r>
            <a:r>
              <a:rPr kumimoji="0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 (</a:t>
            </a:r>
            <a:r>
              <a:rPr kumimoji="0" lang="en-US" altLang="ja-JP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Times New Roman" panose="02020603050405020304" pitchFamily="18" charset="0"/>
              </a:rPr>
              <a:t>ν</a:t>
            </a:r>
            <a:r>
              <a:rPr kumimoji="0" lang="en-US" altLang="ja-JP" sz="36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Times New Roman" panose="02020603050405020304" pitchFamily="18" charset="0"/>
              </a:rPr>
              <a:t>e</a:t>
            </a:r>
            <a:r>
              <a:rPr kumimoji="0" lang="en-US" altLang="ja-JP" sz="36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Times New Roman" panose="02020603050405020304" pitchFamily="18" charset="0"/>
              </a:rPr>
              <a:t>*</a:t>
            </a:r>
            <a:r>
              <a:rPr kumimoji="0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) versus (</a:t>
            </a:r>
            <a:r>
              <a:rPr kumimoji="0" lang="en-US" altLang="ja-JP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Times New Roman" panose="02020603050405020304" pitchFamily="18" charset="0"/>
              </a:rPr>
              <a:t>n</a:t>
            </a:r>
            <a:r>
              <a:rPr kumimoji="0" lang="en-US" altLang="ja-JP" sz="3600" b="0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Times New Roman" panose="02020603050405020304" pitchFamily="18" charset="0"/>
              </a:rPr>
              <a:t>e </a:t>
            </a:r>
            <a:r>
              <a:rPr kumimoji="0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Times New Roman" panose="02020603050405020304" pitchFamily="18" charset="0"/>
              </a:rPr>
              <a:t>/ </a:t>
            </a:r>
            <a:r>
              <a:rPr kumimoji="0" lang="en-US" altLang="ja-JP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Times New Roman" panose="02020603050405020304" pitchFamily="18" charset="0"/>
              </a:rPr>
              <a:t>n</a:t>
            </a:r>
            <a:r>
              <a:rPr kumimoji="0" lang="en-US" altLang="ja-JP" sz="36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Times New Roman" panose="02020603050405020304" pitchFamily="18" charset="0"/>
              </a:rPr>
              <a:t>GW</a:t>
            </a:r>
            <a:r>
              <a:rPr kumimoji="0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) region of type-I ELM mitigation with the </a:t>
            </a:r>
            <a:r>
              <a:rPr kumimoji="0" lang="en-US" altLang="ja-JP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Times New Roman" panose="02020603050405020304" pitchFamily="18" charset="0"/>
              </a:rPr>
              <a:t>n </a:t>
            </a:r>
            <a:r>
              <a:rPr kumimoji="0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= 1 RMP shows relatively wide range on HL-3 and the access condition is near the K-STAR access condition with n = 1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；</a:t>
            </a:r>
            <a:endParaRPr kumimoji="0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The n = 2 RMP can control the ELM and change them to small(grassy) ELM with the increasing ne accompanying long live mode. The control effect decrease when the </a:t>
            </a:r>
            <a:r>
              <a:rPr kumimoji="0" lang="en-US" altLang="ja-JP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collisionality</a:t>
            </a:r>
            <a:r>
              <a:rPr kumimoji="0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 become lower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；</a:t>
            </a:r>
            <a:endParaRPr kumimoji="0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The current (Magnetic field) statistic window of ELM mitigation with ECO is found;</a:t>
            </a:r>
          </a:p>
        </p:txBody>
      </p:sp>
      <p:sp>
        <p:nvSpPr>
          <p:cNvPr id="35" name="Text Box 248"/>
          <p:cNvSpPr txBox="1">
            <a:spLocks noChangeArrowheads="1"/>
          </p:cNvSpPr>
          <p:nvPr/>
        </p:nvSpPr>
        <p:spPr bwMode="auto">
          <a:xfrm>
            <a:off x="15681999" y="32414469"/>
            <a:ext cx="14096100" cy="769441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</a:ln>
        </p:spPr>
        <p:txBody>
          <a:bodyPr wrap="square">
            <a:spAutoFit/>
          </a:bodyPr>
          <a:lstStyle>
            <a:defPPr>
              <a:defRPr kern="1200" smtId="4294967295"/>
            </a:defPPr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4400" b="1" dirty="0">
                <a:solidFill>
                  <a:schemeClr val="bg1"/>
                </a:solidFill>
                <a:latin typeface="+mn-lt"/>
                <a:ea typeface="SimSun" pitchFamily="2" charset="-122"/>
                <a:cs typeface="Lucida Sans" pitchFamily="34" charset="0"/>
              </a:rPr>
              <a:t>CONCLUSION</a:t>
            </a:r>
            <a:endParaRPr lang="en-US" altLang="zh-CN" sz="3200" b="1" dirty="0">
              <a:solidFill>
                <a:schemeClr val="bg1"/>
              </a:solidFill>
              <a:latin typeface="+mn-lt"/>
              <a:ea typeface="SimSun" pitchFamily="2" charset="-122"/>
              <a:cs typeface="Lucida Sans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26600" y="5788868"/>
            <a:ext cx="188313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None/>
            </a:pPr>
            <a:r>
              <a:rPr lang="en-GB" altLang="zh-CN" sz="5400" b="1" i="1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Progress of ELM Control Experiments with RMP HL-3 Tokamak</a:t>
            </a:r>
            <a:endParaRPr lang="zh-CN" altLang="zh-CN" sz="54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058517" y="51956"/>
            <a:ext cx="2274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ID: 3286 </a:t>
            </a:r>
          </a:p>
        </p:txBody>
      </p:sp>
      <p:sp>
        <p:nvSpPr>
          <p:cNvPr id="23" name="Text Box 242"/>
          <p:cNvSpPr txBox="1">
            <a:spLocks noChangeArrowheads="1"/>
          </p:cNvSpPr>
          <p:nvPr/>
        </p:nvSpPr>
        <p:spPr bwMode="auto">
          <a:xfrm>
            <a:off x="15754569" y="39657989"/>
            <a:ext cx="14096100" cy="2500685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</p:spPr>
        <p:txBody>
          <a:bodyPr wrap="square" lIns="182880" tIns="91440" rIns="182880" bIns="182880">
            <a:spAutoFit/>
          </a:bodyPr>
          <a:lstStyle>
            <a:defPPr>
              <a:defRPr kern="1200" smtId="4294967295"/>
            </a:defPPr>
            <a:lvl1pPr marL="2286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lvl="0" indent="-342900" algn="just">
              <a:spcAft>
                <a:spcPts val="1300"/>
              </a:spcAft>
              <a:buFont typeface="+mj-lt"/>
              <a:buAutoNum type="arabicPeriod"/>
            </a:pPr>
            <a:r>
              <a:rPr lang="en-GB" altLang="zh-C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Loarte</a:t>
            </a:r>
            <a:r>
              <a:rPr lang="en-GB" altLang="zh-C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et al 2013 Plan for ELM mitigation on ITER </a:t>
            </a:r>
            <a:r>
              <a:rPr lang="en-GB" altLang="zh-C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ITER</a:t>
            </a:r>
            <a:r>
              <a:rPr lang="en-GB" altLang="zh-C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Technical Report No 1. C</a:t>
            </a:r>
            <a:endParaRPr lang="zh-CN" altLang="zh-CN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1300"/>
              </a:spcAft>
              <a:buFont typeface="+mj-lt"/>
              <a:buAutoNum type="arabicPeriod"/>
            </a:pPr>
            <a:r>
              <a:rPr lang="en-US" altLang="zh-C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Kirk, </a:t>
            </a:r>
            <a:r>
              <a:rPr lang="fr-FR" altLang="zh-C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PPCF 55 (2013) 124003 (11pp)</a:t>
            </a:r>
            <a:endParaRPr lang="zh-CN" altLang="zh-CN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1300"/>
              </a:spcAft>
              <a:buFont typeface="+mj-lt"/>
              <a:buAutoNum type="arabicPeriod"/>
            </a:pPr>
            <a:r>
              <a:rPr lang="it-IT" altLang="zh-C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Loarte , Nucl. Fusion 54 (2014) 033007</a:t>
            </a:r>
          </a:p>
          <a:p>
            <a:pPr marL="342900" lvl="0" indent="-342900" algn="just">
              <a:spcAft>
                <a:spcPts val="1300"/>
              </a:spcAft>
              <a:buFont typeface="+mj-lt"/>
              <a:buAutoNum type="arabicPeriod"/>
            </a:pPr>
            <a:r>
              <a:rPr lang="en-GB" altLang="zh-C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T. F. Sun et al. (2021) </a:t>
            </a:r>
            <a:r>
              <a:rPr lang="en-GB" altLang="zh-C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Nucl</a:t>
            </a:r>
            <a:r>
              <a:rPr lang="en-GB" altLang="zh-C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Fusion 61 036020 (8pp) </a:t>
            </a:r>
            <a:endParaRPr lang="zh-CN" altLang="zh-CN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4" name="Text Box 248"/>
          <p:cNvSpPr txBox="1">
            <a:spLocks noChangeArrowheads="1"/>
          </p:cNvSpPr>
          <p:nvPr/>
        </p:nvSpPr>
        <p:spPr bwMode="auto">
          <a:xfrm>
            <a:off x="15754569" y="38874642"/>
            <a:ext cx="14096100" cy="769441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</a:ln>
        </p:spPr>
        <p:txBody>
          <a:bodyPr wrap="square">
            <a:spAutoFit/>
          </a:bodyPr>
          <a:lstStyle>
            <a:defPPr>
              <a:defRPr kern="1200" smtId="4294967295"/>
            </a:defPPr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4400" b="1" dirty="0">
                <a:solidFill>
                  <a:schemeClr val="bg1"/>
                </a:solidFill>
                <a:latin typeface="+mn-lt"/>
                <a:ea typeface="SimSun" pitchFamily="2" charset="-122"/>
                <a:cs typeface="Lucida Sans" pitchFamily="34" charset="0"/>
              </a:rPr>
              <a:t>REFERENCES</a:t>
            </a:r>
            <a:endParaRPr lang="en-US" altLang="zh-CN" sz="3200" b="1" dirty="0">
              <a:solidFill>
                <a:schemeClr val="bg1"/>
              </a:solidFill>
              <a:latin typeface="+mn-lt"/>
              <a:ea typeface="SimSun" pitchFamily="2" charset="-122"/>
              <a:cs typeface="Lucida Sans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5C12480-A3C9-F2F3-0821-AD5F769AE5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9" y="40397449"/>
            <a:ext cx="7429866" cy="2315842"/>
          </a:xfrm>
          <a:prstGeom prst="rect">
            <a:avLst/>
          </a:prstGeom>
        </p:spPr>
      </p:pic>
      <p:pic>
        <p:nvPicPr>
          <p:cNvPr id="10" name="Content Placeholder 17">
            <a:extLst>
              <a:ext uri="{FF2B5EF4-FFF2-40B4-BE49-F238E27FC236}">
                <a16:creationId xmlns:a16="http://schemas.microsoft.com/office/drawing/2014/main" id="{5791246E-E3D6-1D85-1D75-5992B7EB2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43" y="17694531"/>
            <a:ext cx="6395267" cy="536176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FB7F17C-E293-A751-F047-CEA98AB82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" r="6329"/>
          <a:stretch>
            <a:fillRect/>
          </a:stretch>
        </p:blipFill>
        <p:spPr bwMode="auto">
          <a:xfrm>
            <a:off x="7026082" y="17664082"/>
            <a:ext cx="7998587" cy="539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840B86C-1BF0-402C-988A-A54829B893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44" b="55535"/>
          <a:stretch/>
        </p:blipFill>
        <p:spPr bwMode="auto">
          <a:xfrm>
            <a:off x="647826" y="28946455"/>
            <a:ext cx="7429866" cy="52602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7BA5A72-280F-291D-20D5-7CA73F2F9A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1118" y="28902913"/>
            <a:ext cx="7056623" cy="5292468"/>
          </a:xfrm>
          <a:prstGeom prst="rect">
            <a:avLst/>
          </a:prstGeom>
        </p:spPr>
      </p:pic>
      <p:sp>
        <p:nvSpPr>
          <p:cNvPr id="20" name="Text Box 242">
            <a:extLst>
              <a:ext uri="{FF2B5EF4-FFF2-40B4-BE49-F238E27FC236}">
                <a16:creationId xmlns:a16="http://schemas.microsoft.com/office/drawing/2014/main" id="{B694F5DF-DFDE-BC1D-F50D-439388EBF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256" y="35156544"/>
            <a:ext cx="8225973" cy="5552161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</p:spPr>
        <p:txBody>
          <a:bodyPr wrap="square" lIns="182880" tIns="91440" rIns="182880" bIns="182880">
            <a:spAutoFit/>
          </a:bodyPr>
          <a:lstStyle>
            <a:defPPr>
              <a:defRPr kern="1200" smtId="4294967295"/>
            </a:defPPr>
            <a:lvl1pPr marL="2286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 hangingPunct="0">
              <a:lnSpc>
                <a:spcPct val="120000"/>
              </a:lnSpc>
            </a:pPr>
            <a:r>
              <a:rPr lang="en-US" altLang="ja-JP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ＭＳ Ｐゴシック" charset="-128"/>
              </a:rPr>
              <a:t>RMP control ELM with 3 stage</a:t>
            </a:r>
          </a:p>
          <a:p>
            <a:pPr marL="571500" indent="-571500" algn="just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ELM mitigation;</a:t>
            </a:r>
          </a:p>
          <a:p>
            <a:pPr marL="571500" indent="-571500" algn="just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exit the H mode with ne </a:t>
            </a: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pumpout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;</a:t>
            </a:r>
          </a:p>
          <a:p>
            <a:pPr marL="571500" indent="-571500" algn="just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ne increases when I</a:t>
            </a:r>
            <a:r>
              <a:rPr lang="en-US" sz="36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RMP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decrease and access H mode again after RMP;</a:t>
            </a:r>
          </a:p>
          <a:p>
            <a:pPr marL="571500" indent="-571500" algn="just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3600" dirty="0" err="1">
                <a:latin typeface="+mn-lt"/>
              </a:rPr>
              <a:t>B</a:t>
            </a:r>
            <a:r>
              <a:rPr lang="en-US" altLang="zh-CN" sz="3600" baseline="-25000" dirty="0" err="1">
                <a:latin typeface="+mn-lt"/>
              </a:rPr>
              <a:t>t</a:t>
            </a:r>
            <a:r>
              <a:rPr lang="en-US" altLang="zh-CN" sz="3600" baseline="-25000" dirty="0">
                <a:latin typeface="+mn-lt"/>
              </a:rPr>
              <a:t> </a:t>
            </a:r>
            <a:r>
              <a:rPr lang="en-US" altLang="zh-CN" sz="3600" dirty="0">
                <a:latin typeface="+mn-lt"/>
              </a:rPr>
              <a:t>~ 1.52–1.53 T; I</a:t>
            </a:r>
            <a:r>
              <a:rPr lang="en-US" altLang="zh-CN" sz="3600" baseline="-25000" dirty="0">
                <a:latin typeface="+mn-lt"/>
              </a:rPr>
              <a:t>p</a:t>
            </a:r>
            <a:r>
              <a:rPr lang="en-US" altLang="zh-CN" sz="3600" dirty="0">
                <a:latin typeface="+mn-lt"/>
              </a:rPr>
              <a:t> ~ 497–500 kA;</a:t>
            </a:r>
          </a:p>
          <a:p>
            <a:pPr marL="571500" indent="-571500" algn="just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3600" dirty="0">
                <a:latin typeface="+mn-lt"/>
              </a:rPr>
              <a:t>n</a:t>
            </a:r>
            <a:r>
              <a:rPr lang="en-US" altLang="zh-CN" sz="3600" baseline="-25000" dirty="0">
                <a:latin typeface="+mn-lt"/>
              </a:rPr>
              <a:t>e</a:t>
            </a:r>
            <a:r>
              <a:rPr lang="en-US" altLang="zh-CN" sz="3600" dirty="0">
                <a:latin typeface="+mn-lt"/>
              </a:rPr>
              <a:t> ~ 1.9 ×10</a:t>
            </a:r>
            <a:r>
              <a:rPr lang="en-US" altLang="zh-CN" sz="3600" baseline="30000" dirty="0">
                <a:latin typeface="+mn-lt"/>
              </a:rPr>
              <a:t>-19</a:t>
            </a:r>
            <a:r>
              <a:rPr lang="en-US" altLang="zh-CN" sz="3600" dirty="0">
                <a:latin typeface="+mn-lt"/>
              </a:rPr>
              <a:t>/ m</a:t>
            </a:r>
            <a:r>
              <a:rPr lang="en-US" altLang="zh-CN" sz="3600" baseline="30000" dirty="0">
                <a:latin typeface="+mn-lt"/>
              </a:rPr>
              <a:t>3</a:t>
            </a:r>
            <a:r>
              <a:rPr lang="en-US" altLang="zh-CN" sz="3600" dirty="0">
                <a:latin typeface="+mn-lt"/>
              </a:rPr>
              <a:t> ; </a:t>
            </a:r>
          </a:p>
          <a:p>
            <a:pPr marL="571500" indent="-571500" algn="just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3600" dirty="0">
                <a:latin typeface="+mn-lt"/>
              </a:rPr>
              <a:t>q</a:t>
            </a:r>
            <a:r>
              <a:rPr lang="en-US" altLang="zh-CN" sz="3600" baseline="-25000" dirty="0">
                <a:latin typeface="+mn-lt"/>
              </a:rPr>
              <a:t>95</a:t>
            </a:r>
            <a:r>
              <a:rPr lang="en-US" altLang="zh-CN" sz="3600" dirty="0">
                <a:latin typeface="+mn-lt"/>
              </a:rPr>
              <a:t> = 4.65;P</a:t>
            </a:r>
            <a:r>
              <a:rPr lang="en-US" altLang="zh-CN" sz="3600" baseline="-25000" dirty="0">
                <a:latin typeface="+mn-lt"/>
              </a:rPr>
              <a:t>NBI</a:t>
            </a:r>
            <a:r>
              <a:rPr lang="en-US" altLang="zh-CN" sz="3600" dirty="0">
                <a:latin typeface="+mn-lt"/>
              </a:rPr>
              <a:t>=2MW</a:t>
            </a:r>
            <a:r>
              <a:rPr lang="zh-CN" altLang="en-US" sz="3600" dirty="0">
                <a:latin typeface="+mn-lt"/>
              </a:rPr>
              <a:t>；</a:t>
            </a:r>
            <a:endParaRPr lang="en-US" altLang="ja-JP" sz="4800" dirty="0">
              <a:latin typeface="+mn-lt"/>
              <a:ea typeface="ＭＳ Ｐゴシック" charset="-128"/>
            </a:endParaRPr>
          </a:p>
        </p:txBody>
      </p:sp>
      <p:sp>
        <p:nvSpPr>
          <p:cNvPr id="21" name="Text Box 248">
            <a:extLst>
              <a:ext uri="{FF2B5EF4-FFF2-40B4-BE49-F238E27FC236}">
                <a16:creationId xmlns:a16="http://schemas.microsoft.com/office/drawing/2014/main" id="{A18DD342-C70C-2023-A0F8-DE71551BB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256" y="34358073"/>
            <a:ext cx="14400000" cy="769441"/>
          </a:xfrm>
          <a:prstGeom prst="rect">
            <a:avLst/>
          </a:prstGeom>
          <a:solidFill>
            <a:schemeClr val="tx2"/>
          </a:solidFill>
          <a:ln w="19050">
            <a:noFill/>
            <a:miter lim="800000"/>
          </a:ln>
        </p:spPr>
        <p:txBody>
          <a:bodyPr wrap="square">
            <a:spAutoFit/>
          </a:bodyPr>
          <a:lstStyle>
            <a:defPPr>
              <a:defRPr kern="1200" smtId="4294967295"/>
            </a:defPPr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4400" b="1" dirty="0">
                <a:solidFill>
                  <a:schemeClr val="bg1"/>
                </a:solidFill>
                <a:latin typeface="+mn-lt"/>
                <a:ea typeface="SimSun" pitchFamily="2" charset="-122"/>
                <a:cs typeface="Lucida Sans" pitchFamily="34" charset="0"/>
              </a:rPr>
              <a:t>ELM mitigation with n=1 RMP</a:t>
            </a:r>
            <a:endParaRPr lang="en-US" altLang="zh-CN" sz="3200" b="1" dirty="0">
              <a:solidFill>
                <a:schemeClr val="bg1"/>
              </a:solidFill>
              <a:latin typeface="+mn-lt"/>
              <a:ea typeface="SimSun" pitchFamily="2" charset="-122"/>
              <a:cs typeface="Lucida Sans" pitchFamily="34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266F353F-E66E-E481-85D1-65CF4C6EFE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173" y="34742793"/>
            <a:ext cx="6735433" cy="6370909"/>
          </a:xfrm>
          <a:prstGeom prst="rect">
            <a:avLst/>
          </a:prstGeom>
          <a:noFill/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20E5BE48-0F65-8234-019E-4FE8262102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4870" y="9732399"/>
            <a:ext cx="7843667" cy="5606374"/>
          </a:xfrm>
          <a:prstGeom prst="rect">
            <a:avLst/>
          </a:prstGeom>
          <a:noFill/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FD55643-2F3E-DA08-2FAE-6FB8AA35A6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04735" y="9651391"/>
            <a:ext cx="7187878" cy="5338198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8C679157-F9FB-505C-F500-6E1939E168F6}"/>
              </a:ext>
            </a:extLst>
          </p:cNvPr>
          <p:cNvSpPr txBox="1"/>
          <p:nvPr/>
        </p:nvSpPr>
        <p:spPr>
          <a:xfrm>
            <a:off x="25443543" y="1048619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HL-3 n=1</a:t>
            </a:r>
            <a:endParaRPr lang="zh-CN" altLang="en-US" b="1" dirty="0"/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FAB5B96E-4034-D0E2-629E-65081E9C6B6A}"/>
              </a:ext>
            </a:extLst>
          </p:cNvPr>
          <p:cNvCxnSpPr/>
          <p:nvPr/>
        </p:nvCxnSpPr>
        <p:spPr>
          <a:xfrm flipH="1">
            <a:off x="25240343" y="10811981"/>
            <a:ext cx="580571" cy="4724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:a16="http://schemas.microsoft.com/office/drawing/2014/main" id="{9099CA5F-09DF-836C-B778-67462D6117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27850" y="19383391"/>
            <a:ext cx="5157663" cy="4291956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4EBE40E-63F4-E1D8-4726-3C2FCAF3D4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450669" y="28192221"/>
            <a:ext cx="5254977" cy="3934416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2A3181E2-1DB1-95EC-18C4-5F1B299A0E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029368" y="28356937"/>
            <a:ext cx="5254977" cy="3952227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E587D0E8-841F-E3B9-81AC-B18B0EEB20D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612399" y="23851248"/>
            <a:ext cx="5494762" cy="4129239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0C53A5C8-8851-FB18-3D05-C6077A5859B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197304" y="28332801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85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1917D06ACA19498CB49B8004343FE9" ma:contentTypeVersion="13" ma:contentTypeDescription="Create a new document." ma:contentTypeScope="" ma:versionID="f53641c50c8cc4cfd14c8a07aa50ee85">
  <xsd:schema xmlns:xsd="http://www.w3.org/2001/XMLSchema" xmlns:xs="http://www.w3.org/2001/XMLSchema" xmlns:p="http://schemas.microsoft.com/office/2006/metadata/properties" xmlns:ns3="d1163eb2-0848-4a25-a4ca-e7013479c63f" xmlns:ns4="1aff512e-a1fc-4241-8da6-65b709c01a78" targetNamespace="http://schemas.microsoft.com/office/2006/metadata/properties" ma:root="true" ma:fieldsID="23746891b9411db86dd09272921c73d8" ns3:_="" ns4:_="">
    <xsd:import namespace="d1163eb2-0848-4a25-a4ca-e7013479c63f"/>
    <xsd:import namespace="1aff512e-a1fc-4241-8da6-65b709c01a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163eb2-0848-4a25-a4ca-e7013479c6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ff512e-a1fc-4241-8da6-65b709c01a7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6011C4-BA38-40A4-B221-C2E95B1E2F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6B442C-8FB7-4CAB-94BF-63DCA73E6E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163eb2-0848-4a25-a4ca-e7013479c63f"/>
    <ds:schemaRef ds:uri="1aff512e-a1fc-4241-8da6-65b709c01a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3D8C52-11F4-4350-A5D7-4A853EEF803E}">
  <ds:schemaRefs>
    <ds:schemaRef ds:uri="http://purl.org/dc/terms/"/>
    <ds:schemaRef ds:uri="http://schemas.openxmlformats.org/package/2006/metadata/core-properties"/>
    <ds:schemaRef ds:uri="1aff512e-a1fc-4241-8da6-65b709c01a78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d1163eb2-0848-4a25-a4ca-e7013479c63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1286</TotalTime>
  <Words>791</Words>
  <Application>Microsoft Office PowerPoint</Application>
  <PresentationFormat>自定义</PresentationFormat>
  <Paragraphs>74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MS PGothic</vt:lpstr>
      <vt:lpstr>宋体</vt:lpstr>
      <vt:lpstr>宋体</vt:lpstr>
      <vt:lpstr>Arial</vt:lpstr>
      <vt:lpstr>Calibri</vt:lpstr>
      <vt:lpstr>Calibri Light</vt:lpstr>
      <vt:lpstr>Times New Roman</vt:lpstr>
      <vt:lpstr>Office Theme</vt:lpstr>
      <vt:lpstr>PowerPoint 演示文稿</vt:lpstr>
    </vt:vector>
  </TitlesOfParts>
  <Company>IAEA-SG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FUKUYAMA, Yukiko</dc:creator>
  <cp:lastModifiedBy>火 点</cp:lastModifiedBy>
  <cp:revision>137</cp:revision>
  <dcterms:created xsi:type="dcterms:W3CDTF">2018-07-03T09:22:24Z</dcterms:created>
  <dcterms:modified xsi:type="dcterms:W3CDTF">2025-09-30T06:54:10Z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0x0101006A1917D06ACA19498CB49B8004343FE9</vt:lpwstr>
  </property>
</Properties>
</file>