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06" autoAdjust="0"/>
    <p:restoredTop sz="94660"/>
  </p:normalViewPr>
  <p:slideViewPr>
    <p:cSldViewPr snapToGrid="0">
      <p:cViewPr>
        <p:scale>
          <a:sx n="46" d="100"/>
          <a:sy n="46" d="100"/>
        </p:scale>
        <p:origin x="1872" y="-5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112430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414298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2582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CE9EA-F87E-449B-A760-0CFB0069B4F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62609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CCE9EA-F87E-449B-A760-0CFB0069B4F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46298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CCE9EA-F87E-449B-A760-0CFB0069B4F4}" type="datetimeFigureOut">
              <a:rPr lang="en-US" smtClean="0"/>
              <a:t>9/30/25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68228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CE9EA-F87E-449B-A760-0CFB0069B4F4}" type="datetimeFigureOut">
              <a:rPr lang="en-US" smtClean="0"/>
              <a:t>9/30/25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417709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CE9EA-F87E-449B-A760-0CFB0069B4F4}" type="datetimeFigureOut">
              <a:rPr lang="en-US" smtClean="0"/>
              <a:t>9/30/25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240652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CE9EA-F87E-449B-A760-0CFB0069B4F4}" type="datetimeFigureOut">
              <a:rPr lang="en-US" smtClean="0"/>
              <a:t>9/30/25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193535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9/30/25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383450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D6CCE9EA-F87E-449B-A760-0CFB0069B4F4}" type="datetimeFigureOut">
              <a:rPr lang="en-US" smtClean="0"/>
              <a:t>9/30/25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2C54-ADC4-49B9-91B8-5E4CFF9AFDD4}" type="slidenum">
              <a:rPr lang="en-US" smtClean="0"/>
              <a:t>‹#›</a:t>
            </a:fld>
            <a:endParaRPr lang="en-US"/>
          </a:p>
        </p:txBody>
      </p:sp>
    </p:spTree>
    <p:extLst>
      <p:ext uri="{BB962C8B-B14F-4D97-AF65-F5344CB8AC3E}">
        <p14:creationId xmlns:p14="http://schemas.microsoft.com/office/powerpoint/2010/main" val="205817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D6CCE9EA-F87E-449B-A760-0CFB0069B4F4}" type="datetimeFigureOut">
              <a:rPr lang="en-US" smtClean="0"/>
              <a:t>9/30/25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8922C54-ADC4-49B9-91B8-5E4CFF9AFDD4}" type="slidenum">
              <a:rPr lang="en-US" smtClean="0"/>
              <a:t>‹#›</a:t>
            </a:fld>
            <a:endParaRPr lang="en-US"/>
          </a:p>
        </p:txBody>
      </p:sp>
    </p:spTree>
    <p:extLst>
      <p:ext uri="{BB962C8B-B14F-4D97-AF65-F5344CB8AC3E}">
        <p14:creationId xmlns:p14="http://schemas.microsoft.com/office/powerpoint/2010/main" val="590710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16568" y="0"/>
            <a:ext cx="30275213" cy="7992444"/>
          </a:xfrm>
          <a:prstGeom prst="rect">
            <a:avLst/>
          </a:prstGeom>
          <a:solidFill>
            <a:schemeClr val="tx2"/>
          </a:solidFill>
        </p:spPr>
        <p:txBody>
          <a:bodyPr wrap="square" rtlCol="0">
            <a:spAutoFit/>
          </a:bodyPr>
          <a:lstStyle/>
          <a:p>
            <a:pPr algn="ctr"/>
            <a:r>
              <a:rPr lang="en-US" sz="8000" b="1" dirty="0">
                <a:solidFill>
                  <a:schemeClr val="bg1"/>
                </a:solidFill>
              </a:rPr>
              <a:t>The radiative divertor and in/out asymmetry in HL-3 by impurity seeding with full drifts</a:t>
            </a:r>
          </a:p>
          <a:p>
            <a:pPr algn="ctr">
              <a:lnSpc>
                <a:spcPts val="6000"/>
              </a:lnSpc>
            </a:pPr>
            <a:r>
              <a:rPr lang="en-US" sz="4000" dirty="0">
                <a:solidFill>
                  <a:schemeClr val="bg1"/>
                </a:solidFill>
              </a:rPr>
              <a:t>Yanjie Zhang</a:t>
            </a:r>
            <a:r>
              <a:rPr lang="en-US" sz="4000" baseline="30000" dirty="0">
                <a:solidFill>
                  <a:schemeClr val="bg1"/>
                </a:solidFill>
              </a:rPr>
              <a:t>1</a:t>
            </a:r>
            <a:r>
              <a:rPr lang="en-US" sz="4000" dirty="0">
                <a:solidFill>
                  <a:schemeClr val="bg1"/>
                </a:solidFill>
              </a:rPr>
              <a:t>, Chaofeng Sang</a:t>
            </a:r>
            <a:r>
              <a:rPr lang="en-US" sz="4000" baseline="30000" dirty="0">
                <a:solidFill>
                  <a:schemeClr val="bg1"/>
                </a:solidFill>
              </a:rPr>
              <a:t>2</a:t>
            </a:r>
            <a:r>
              <a:rPr lang="en-US" sz="4000" dirty="0">
                <a:solidFill>
                  <a:schemeClr val="bg1"/>
                </a:solidFill>
              </a:rPr>
              <a:t>, Ilya Y Senichenkov</a:t>
            </a:r>
            <a:r>
              <a:rPr lang="en-US" sz="4000" baseline="30000" dirty="0">
                <a:solidFill>
                  <a:schemeClr val="bg1"/>
                </a:solidFill>
              </a:rPr>
              <a:t>3</a:t>
            </a:r>
            <a:r>
              <a:rPr lang="en-US" sz="4000" dirty="0">
                <a:solidFill>
                  <a:schemeClr val="bg1"/>
                </a:solidFill>
              </a:rPr>
              <a:t>, Jiaxian Li</a:t>
            </a:r>
            <a:r>
              <a:rPr lang="en-US" sz="4000" baseline="30000" dirty="0">
                <a:solidFill>
                  <a:schemeClr val="bg1"/>
                </a:solidFill>
              </a:rPr>
              <a:t>4</a:t>
            </a:r>
            <a:r>
              <a:rPr lang="en-US" sz="4000" dirty="0">
                <a:solidFill>
                  <a:schemeClr val="bg1"/>
                </a:solidFill>
              </a:rPr>
              <a:t>, Guoyao Zheng</a:t>
            </a:r>
            <a:r>
              <a:rPr lang="en-US" sz="4000" baseline="30000" dirty="0">
                <a:solidFill>
                  <a:schemeClr val="bg1"/>
                </a:solidFill>
              </a:rPr>
              <a:t>4</a:t>
            </a:r>
            <a:r>
              <a:rPr lang="en-US" sz="4000" dirty="0">
                <a:solidFill>
                  <a:schemeClr val="bg1"/>
                </a:solidFill>
              </a:rPr>
              <a:t>, Vladimir A Rozhansky</a:t>
            </a:r>
            <a:r>
              <a:rPr lang="en-US" sz="4000" baseline="30000" dirty="0">
                <a:solidFill>
                  <a:schemeClr val="bg1"/>
                </a:solidFill>
              </a:rPr>
              <a:t>3</a:t>
            </a:r>
            <a:r>
              <a:rPr lang="en-US" sz="4000" dirty="0">
                <a:solidFill>
                  <a:schemeClr val="bg1"/>
                </a:solidFill>
              </a:rPr>
              <a:t>, Xuele Zhao</a:t>
            </a:r>
            <a:r>
              <a:rPr lang="en-US" sz="4000" baseline="30000" dirty="0">
                <a:solidFill>
                  <a:schemeClr val="bg1"/>
                </a:solidFill>
              </a:rPr>
              <a:t>2</a:t>
            </a:r>
            <a:r>
              <a:rPr lang="en-US" sz="4000" dirty="0">
                <a:solidFill>
                  <a:schemeClr val="bg1"/>
                </a:solidFill>
              </a:rPr>
              <a:t>, Chen Zhang</a:t>
            </a:r>
            <a:r>
              <a:rPr lang="en-US" sz="4000" baseline="30000" dirty="0">
                <a:solidFill>
                  <a:schemeClr val="bg1"/>
                </a:solidFill>
              </a:rPr>
              <a:t>2</a:t>
            </a:r>
            <a:r>
              <a:rPr lang="en-US" sz="4000" dirty="0">
                <a:solidFill>
                  <a:schemeClr val="bg1"/>
                </a:solidFill>
              </a:rPr>
              <a:t>, Yilin Wang</a:t>
            </a:r>
            <a:r>
              <a:rPr lang="en-US" sz="4000" baseline="30000" dirty="0">
                <a:solidFill>
                  <a:schemeClr val="bg1"/>
                </a:solidFill>
              </a:rPr>
              <a:t>2 </a:t>
            </a:r>
            <a:r>
              <a:rPr lang="en-US" sz="4000" dirty="0">
                <a:solidFill>
                  <a:schemeClr val="bg1"/>
                </a:solidFill>
              </a:rPr>
              <a:t>and Dezhen Wang</a:t>
            </a:r>
            <a:r>
              <a:rPr lang="en-US" sz="4000" baseline="30000" dirty="0">
                <a:solidFill>
                  <a:schemeClr val="bg1"/>
                </a:solidFill>
              </a:rPr>
              <a:t>2</a:t>
            </a:r>
          </a:p>
          <a:p>
            <a:pPr algn="ctr"/>
            <a:r>
              <a:rPr kumimoji="1" lang="en" altLang="zh-CN" sz="3200" baseline="30000" dirty="0">
                <a:solidFill>
                  <a:schemeClr val="bg1"/>
                </a:solidFill>
              </a:rPr>
              <a:t>1</a:t>
            </a:r>
            <a:r>
              <a:rPr kumimoji="1" lang="en" altLang="zh-CN" sz="3200" dirty="0">
                <a:solidFill>
                  <a:schemeClr val="bg1"/>
                </a:solidFill>
              </a:rPr>
              <a:t>School of Physical and Mathematical Sciences, Nanyang Technological University, 637371 Singapore</a:t>
            </a:r>
          </a:p>
          <a:p>
            <a:pPr algn="ctr"/>
            <a:r>
              <a:rPr kumimoji="1" lang="en" altLang="zh-CN" sz="3200" baseline="30000" dirty="0">
                <a:solidFill>
                  <a:schemeClr val="bg1"/>
                </a:solidFill>
              </a:rPr>
              <a:t>2</a:t>
            </a:r>
            <a:r>
              <a:rPr kumimoji="1" lang="en" altLang="zh-CN" sz="3200" dirty="0">
                <a:solidFill>
                  <a:schemeClr val="bg1"/>
                </a:solidFill>
              </a:rPr>
              <a:t>Key Laboratory of Materials Modification by Laser, Ion and Electron Beams (Ministry of Education), School of Physics, Dalian University of Technology, Dalian 116024, People’s Republic of China</a:t>
            </a:r>
          </a:p>
          <a:p>
            <a:pPr algn="ctr"/>
            <a:r>
              <a:rPr kumimoji="1" lang="en" altLang="zh-CN" sz="3200" baseline="30000" dirty="0">
                <a:solidFill>
                  <a:schemeClr val="bg1"/>
                </a:solidFill>
              </a:rPr>
              <a:t>3</a:t>
            </a:r>
            <a:r>
              <a:rPr kumimoji="1" lang="en" altLang="zh-CN" sz="3200" dirty="0">
                <a:solidFill>
                  <a:schemeClr val="bg1"/>
                </a:solidFill>
              </a:rPr>
              <a:t>Peter the Great St. Petersburg Polytechnic </a:t>
            </a:r>
            <a:r>
              <a:rPr lang="en" altLang="zh-CN" sz="3200" dirty="0">
                <a:solidFill>
                  <a:schemeClr val="bg1"/>
                </a:solidFill>
              </a:rPr>
              <a:t>University</a:t>
            </a:r>
            <a:r>
              <a:rPr kumimoji="1" lang="en" altLang="zh-CN" sz="3200" dirty="0">
                <a:solidFill>
                  <a:schemeClr val="bg1"/>
                </a:solidFill>
              </a:rPr>
              <a:t>, 195251, Polytechnicheskaya ul., 29, Saint Petersburg, Russia Federation</a:t>
            </a:r>
          </a:p>
          <a:p>
            <a:pPr algn="ctr"/>
            <a:r>
              <a:rPr kumimoji="1" lang="en" altLang="zh-CN" sz="3200" baseline="30000" dirty="0">
                <a:solidFill>
                  <a:schemeClr val="bg1"/>
                </a:solidFill>
              </a:rPr>
              <a:t>4</a:t>
            </a:r>
            <a:r>
              <a:rPr kumimoji="1" lang="en" altLang="zh-CN" sz="3200" dirty="0">
                <a:solidFill>
                  <a:schemeClr val="bg1"/>
                </a:solidFill>
              </a:rPr>
              <a:t>Southwestern Institute of Physics, Chengdu, 610041, People’s Republic of China</a:t>
            </a:r>
          </a:p>
          <a:p>
            <a:pPr algn="ctr">
              <a:lnSpc>
                <a:spcPts val="6000"/>
              </a:lnSpc>
            </a:pPr>
            <a:r>
              <a:rPr lang="en-US" sz="6000" baseline="30000" dirty="0" err="1">
                <a:solidFill>
                  <a:schemeClr val="bg1"/>
                </a:solidFill>
              </a:rPr>
              <a:t>Yanjie.zhang@ntu.edu.sg</a:t>
            </a:r>
            <a:endParaRPr lang="en-US" sz="6000" baseline="30000" dirty="0">
              <a:solidFill>
                <a:schemeClr val="bg1"/>
              </a:solidFill>
            </a:endParaRPr>
          </a:p>
          <a:p>
            <a:pPr algn="ctr">
              <a:lnSpc>
                <a:spcPts val="6000"/>
              </a:lnSpc>
            </a:pPr>
            <a:endParaRPr lang="en-US" sz="4000" baseline="30000" dirty="0">
              <a:solidFill>
                <a:schemeClr val="bg1"/>
              </a:solidFill>
            </a:endParaRPr>
          </a:p>
        </p:txBody>
      </p:sp>
      <p:sp>
        <p:nvSpPr>
          <p:cNvPr id="14" name="Text Box 242"/>
          <p:cNvSpPr txBox="1">
            <a:spLocks noChangeArrowheads="1"/>
          </p:cNvSpPr>
          <p:nvPr/>
        </p:nvSpPr>
        <p:spPr bwMode="auto">
          <a:xfrm>
            <a:off x="642256" y="7919571"/>
            <a:ext cx="14400000" cy="5778505"/>
          </a:xfrm>
          <a:prstGeom prst="rect">
            <a:avLst/>
          </a:prstGeom>
          <a:solidFill>
            <a:schemeClr val="bg1"/>
          </a:solidFill>
          <a:ln w="57150" cmpd="thinThick">
            <a:noFill/>
            <a:miter lim="800000"/>
          </a:ln>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buFontTx/>
              <a:buChar char="•"/>
            </a:pPr>
            <a:r>
              <a:rPr lang="en-US" altLang="ja-JP" sz="2750" dirty="0">
                <a:solidFill>
                  <a:schemeClr val="tx1">
                    <a:lumMod val="75000"/>
                    <a:lumOff val="25000"/>
                  </a:schemeClr>
                </a:solidFill>
                <a:latin typeface="+mn-lt"/>
                <a:ea typeface="ＭＳ Ｐゴシック" charset="-128"/>
              </a:rPr>
              <a:t>Goal: Mitigate extreme heat loads on divertor components in the HL-3 tokamak using Neon (Ne) and Argon (Ar) gas seeding to manage heat distribution (in/out asymmetry).</a:t>
            </a:r>
          </a:p>
          <a:p>
            <a:pPr algn="just">
              <a:buFontTx/>
              <a:buChar char="•"/>
            </a:pPr>
            <a:r>
              <a:rPr lang="en-US" altLang="ja-JP" sz="2750" dirty="0">
                <a:solidFill>
                  <a:schemeClr val="tx1">
                    <a:lumMod val="75000"/>
                    <a:lumOff val="25000"/>
                  </a:schemeClr>
                </a:solidFill>
                <a:latin typeface="+mn-lt"/>
                <a:ea typeface="ＭＳ Ｐゴシック" charset="-128"/>
              </a:rPr>
              <a:t>Unfavorable Magnetic Field: Benefit: Successfully reduces the in/out asymmetry of the divertor heat load; Trade-off: Causes a significant increase of Neon (Ne) impurity in the main plasma core.</a:t>
            </a:r>
          </a:p>
          <a:p>
            <a:pPr algn="just">
              <a:buFontTx/>
              <a:buChar char="•"/>
            </a:pPr>
            <a:r>
              <a:rPr lang="en-US" altLang="ja-JP" sz="2750" dirty="0">
                <a:solidFill>
                  <a:schemeClr val="tx1">
                    <a:lumMod val="75000"/>
                    <a:lumOff val="25000"/>
                  </a:schemeClr>
                </a:solidFill>
                <a:latin typeface="+mn-lt"/>
                <a:ea typeface="ＭＳ Ｐゴシック" charset="-128"/>
              </a:rPr>
              <a:t>Divertor Geometry: A smaller, "shrunken" dome geometry was found to hinder fuel pumping efficiency. This directly impacts impurity distribution and the effectiveness of asymmetry control.</a:t>
            </a:r>
          </a:p>
          <a:p>
            <a:pPr algn="just">
              <a:buFontTx/>
              <a:buChar char="•"/>
            </a:pPr>
            <a:r>
              <a:rPr lang="en-US" altLang="ja-JP" sz="2750" dirty="0">
                <a:solidFill>
                  <a:schemeClr val="tx1">
                    <a:lumMod val="75000"/>
                    <a:lumOff val="25000"/>
                  </a:schemeClr>
                </a:solidFill>
                <a:latin typeface="+mn-lt"/>
                <a:ea typeface="ＭＳ Ｐゴシック" charset="-128"/>
              </a:rPr>
              <a:t>Argon vs. Neon Seeding: Argon (Ar) is a more effective impurity screener than Neon (Ne). However, Ar results in higher energy loss from the core plasma due to its higher radiation efficiency.</a:t>
            </a:r>
          </a:p>
          <a:p>
            <a:pPr algn="just">
              <a:buFontTx/>
              <a:buChar char="•"/>
            </a:pPr>
            <a:r>
              <a:rPr lang="en-US" altLang="ja-JP" sz="2750" dirty="0">
                <a:solidFill>
                  <a:schemeClr val="tx1">
                    <a:lumMod val="75000"/>
                    <a:lumOff val="25000"/>
                  </a:schemeClr>
                </a:solidFill>
                <a:latin typeface="+mn-lt"/>
                <a:ea typeface="ＭＳ Ｐゴシック" charset="-128"/>
              </a:rPr>
              <a:t>Primary Takeaway for Discussion: Controlling divertor heat load asymmetry involves a series of critical trade-offs. The choice of magnetic field, divertor design, fueling location, and impurity gas type must be carefully balanced to reduce divertor heat loads without compromising the core plasma's purity and performance.</a:t>
            </a:r>
          </a:p>
        </p:txBody>
      </p:sp>
      <p:sp>
        <p:nvSpPr>
          <p:cNvPr id="17" name="Text Box 248"/>
          <p:cNvSpPr txBox="1">
            <a:spLocks noChangeArrowheads="1"/>
          </p:cNvSpPr>
          <p:nvPr/>
        </p:nvSpPr>
        <p:spPr bwMode="auto">
          <a:xfrm>
            <a:off x="642256" y="7136224"/>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ABSTRACT</a:t>
            </a:r>
            <a:endParaRPr lang="en-US" altLang="zh-CN" sz="3200" b="1" dirty="0">
              <a:solidFill>
                <a:schemeClr val="bg1"/>
              </a:solidFill>
              <a:latin typeface="+mn-lt"/>
              <a:ea typeface="SimSun" pitchFamily="2" charset="-122"/>
              <a:cs typeface="Lucida Sans" pitchFamily="34" charset="0"/>
            </a:endParaRPr>
          </a:p>
        </p:txBody>
      </p:sp>
      <p:sp>
        <p:nvSpPr>
          <p:cNvPr id="18" name="Text Box 263"/>
          <p:cNvSpPr txBox="1">
            <a:spLocks noChangeArrowheads="1"/>
          </p:cNvSpPr>
          <p:nvPr/>
        </p:nvSpPr>
        <p:spPr bwMode="auto">
          <a:xfrm>
            <a:off x="15450670" y="7946288"/>
            <a:ext cx="14400000" cy="4216539"/>
          </a:xfrm>
          <a:prstGeom prst="rect">
            <a:avLst/>
          </a:prstGeom>
          <a:solidFill>
            <a:schemeClr val="bg1"/>
          </a:solidFill>
          <a:ln w="57150" cmpd="thinThick">
            <a:noFill/>
            <a:miter lim="800000"/>
          </a:ln>
        </p:spPr>
        <p:txBody>
          <a:bodyPr wrap="square" lIns="182880" tIns="91440" rIns="182880" bIns="18288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 altLang="zh-CN" sz="3200" b="1" dirty="0"/>
              <a:t>Divertor Asymmetry</a:t>
            </a:r>
          </a:p>
          <a:p>
            <a:r>
              <a:rPr lang="en" altLang="zh-CN" sz="3200" b="1" dirty="0"/>
              <a:t>Forward Drifts:</a:t>
            </a:r>
            <a:r>
              <a:rPr lang="en" altLang="zh-CN" sz="3200" dirty="0"/>
              <a:t> Intensify the in/out divertor asymmetry, leading to easy detachment at the inner target while leaving the outer target hot.</a:t>
            </a:r>
          </a:p>
          <a:p>
            <a:r>
              <a:rPr lang="en" altLang="zh-CN" sz="3200" b="1" dirty="0"/>
              <a:t>Reversed Drifts:</a:t>
            </a:r>
            <a:r>
              <a:rPr lang="en" altLang="zh-CN" sz="3200" dirty="0"/>
              <a:t> Significantly reduce the asymmetry by increasing the inner target heat load, resulting in a more symmetric and balanced power distribution.</a:t>
            </a:r>
          </a:p>
          <a:p>
            <a:r>
              <a:rPr lang="en" altLang="zh-CN" sz="3200" b="1" dirty="0"/>
              <a:t>Detachment Limitation:</a:t>
            </a:r>
            <a:r>
              <a:rPr lang="en" altLang="zh-CN" sz="3200" dirty="0"/>
              <a:t> Despite improved symmetry, even high Neon seeding with reversed drifts was insufficient to achieve simultaneous full detachment at both inner and outer divertor targets.</a:t>
            </a:r>
          </a:p>
        </p:txBody>
      </p:sp>
      <p:sp>
        <p:nvSpPr>
          <p:cNvPr id="25" name="Text Box 248"/>
          <p:cNvSpPr txBox="1">
            <a:spLocks noChangeArrowheads="1"/>
          </p:cNvSpPr>
          <p:nvPr/>
        </p:nvSpPr>
        <p:spPr bwMode="auto">
          <a:xfrm>
            <a:off x="15450670" y="7176847"/>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OUTCOME</a:t>
            </a:r>
            <a:endParaRPr lang="en-US" altLang="zh-CN" sz="3200" b="1" dirty="0">
              <a:solidFill>
                <a:schemeClr val="bg1"/>
              </a:solidFill>
              <a:latin typeface="+mn-lt"/>
              <a:ea typeface="SimSun" pitchFamily="2" charset="-122"/>
              <a:cs typeface="Lucida Sans" pitchFamily="34" charset="0"/>
            </a:endParaRPr>
          </a:p>
        </p:txBody>
      </p:sp>
      <p:sp>
        <p:nvSpPr>
          <p:cNvPr id="26" name="Text Box 242"/>
          <p:cNvSpPr txBox="1">
            <a:spLocks noChangeArrowheads="1"/>
          </p:cNvSpPr>
          <p:nvPr/>
        </p:nvSpPr>
        <p:spPr bwMode="auto">
          <a:xfrm>
            <a:off x="627247" y="14594692"/>
            <a:ext cx="14400000" cy="9070432"/>
          </a:xfrm>
          <a:prstGeom prst="rect">
            <a:avLst/>
          </a:prstGeom>
          <a:solidFill>
            <a:schemeClr val="bg1"/>
          </a:solidFill>
          <a:ln w="57150" cmpd="thinThick">
            <a:noFill/>
            <a:miter lim="800000"/>
          </a:ln>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ts val="4340"/>
              </a:lnSpc>
              <a:buFontTx/>
              <a:buChar char="•"/>
            </a:pPr>
            <a:r>
              <a:rPr lang="en-US" altLang="ja-JP" sz="3200" dirty="0">
                <a:solidFill>
                  <a:schemeClr val="tx1">
                    <a:lumMod val="75000"/>
                    <a:lumOff val="25000"/>
                  </a:schemeClr>
                </a:solidFill>
                <a:latin typeface="+mn-lt"/>
                <a:ea typeface="ＭＳ Ｐゴシック" charset="-128"/>
              </a:rPr>
              <a:t>A critical challenge for future fusion devices like ITER is managing the immense heat flux that will strike the divertor targets. The necessary shift from carbon to more resilient tungsten components has created a new problem: tungsten's low intrinsic radiation is insufficient to safely dissipate the incoming power, risking material damage.</a:t>
            </a:r>
          </a:p>
          <a:p>
            <a:pPr algn="just">
              <a:lnSpc>
                <a:spcPts val="4340"/>
              </a:lnSpc>
              <a:buFontTx/>
              <a:buChar char="•"/>
            </a:pPr>
            <a:r>
              <a:rPr lang="en-US" altLang="ja-JP" sz="3200" dirty="0">
                <a:solidFill>
                  <a:schemeClr val="tx1">
                    <a:lumMod val="75000"/>
                    <a:lumOff val="25000"/>
                  </a:schemeClr>
                </a:solidFill>
                <a:latin typeface="+mn-lt"/>
                <a:ea typeface="ＭＳ Ｐゴシック" charset="-128"/>
              </a:rPr>
              <a:t>The leading solution is the "radiative divertor," a concept that involves seeding impurities (e.g., Neon, Argon) into the plasma edge to radiate energy away. However, inherent plasma drifts create a significant in/out asymmetry, which unbalances the heat load on the divertor targets and must be actively controlled.</a:t>
            </a:r>
          </a:p>
          <a:p>
            <a:pPr algn="just">
              <a:lnSpc>
                <a:spcPts val="4340"/>
              </a:lnSpc>
              <a:buFontTx/>
              <a:buChar char="•"/>
            </a:pPr>
            <a:r>
              <a:rPr lang="en-US" altLang="ja-JP" sz="3200" dirty="0">
                <a:solidFill>
                  <a:schemeClr val="tx1">
                    <a:lumMod val="75000"/>
                    <a:lumOff val="25000"/>
                  </a:schemeClr>
                </a:solidFill>
                <a:latin typeface="+mn-lt"/>
                <a:ea typeface="ＭＳ Ｐゴシック" charset="-128"/>
              </a:rPr>
              <a:t>This work utilizes the HL-3 tokamak, whose highly flexible divertor is ideal for this research, to systematically investigate key control knobs. We explore the combined effects of magnetic field direction, divertor geometry, upstream fueling, and the choice of impurity species to develop a comprehensive control strategy.</a:t>
            </a:r>
          </a:p>
          <a:p>
            <a:pPr algn="just">
              <a:lnSpc>
                <a:spcPts val="4340"/>
              </a:lnSpc>
              <a:buFontTx/>
              <a:buChar char="•"/>
            </a:pPr>
            <a:r>
              <a:rPr lang="en-US" altLang="ja-JP" sz="3200" dirty="0">
                <a:solidFill>
                  <a:schemeClr val="tx1">
                    <a:lumMod val="75000"/>
                    <a:lumOff val="25000"/>
                  </a:schemeClr>
                </a:solidFill>
                <a:latin typeface="+mn-lt"/>
                <a:ea typeface="ＭＳ Ｐゴシック" charset="-128"/>
              </a:rPr>
              <a:t>By developing a robust understanding of these control methods, this research directly contributes to designing a viable power exhaust solution, a crucial step toward making fusion energy a safe and sustainable reality.</a:t>
            </a:r>
          </a:p>
        </p:txBody>
      </p:sp>
      <p:sp>
        <p:nvSpPr>
          <p:cNvPr id="27" name="Text Box 248"/>
          <p:cNvSpPr txBox="1">
            <a:spLocks noChangeArrowheads="1"/>
          </p:cNvSpPr>
          <p:nvPr/>
        </p:nvSpPr>
        <p:spPr bwMode="auto">
          <a:xfrm>
            <a:off x="642256" y="13808802"/>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BACKGROUND</a:t>
            </a:r>
            <a:endParaRPr lang="en-US" altLang="zh-CN" sz="3200" b="1" dirty="0">
              <a:solidFill>
                <a:schemeClr val="bg1"/>
              </a:solidFill>
              <a:latin typeface="+mn-lt"/>
              <a:ea typeface="SimSun" pitchFamily="2" charset="-122"/>
              <a:cs typeface="Lucida Sans" pitchFamily="34" charset="0"/>
            </a:endParaRPr>
          </a:p>
        </p:txBody>
      </p:sp>
      <p:sp>
        <p:nvSpPr>
          <p:cNvPr id="28" name="Text Box 242"/>
          <p:cNvSpPr txBox="1">
            <a:spLocks noChangeArrowheads="1"/>
          </p:cNvSpPr>
          <p:nvPr/>
        </p:nvSpPr>
        <p:spPr bwMode="auto">
          <a:xfrm>
            <a:off x="642256" y="24210746"/>
            <a:ext cx="14400000" cy="8874994"/>
          </a:xfrm>
          <a:prstGeom prst="rect">
            <a:avLst/>
          </a:prstGeom>
          <a:solidFill>
            <a:schemeClr val="bg1"/>
          </a:solidFill>
          <a:ln w="57150" cmpd="thinThick">
            <a:noFill/>
            <a:miter lim="800000"/>
          </a:ln>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marL="742950" indent="-742950" algn="just">
              <a:lnSpc>
                <a:spcPct val="120000"/>
              </a:lnSpc>
              <a:buFont typeface="Arial" panose="020B0604020202020204" pitchFamily="34" charset="0"/>
              <a:buChar char="•"/>
            </a:pPr>
            <a:r>
              <a:rPr lang="en-US" altLang="ja-JP" sz="3600" dirty="0">
                <a:solidFill>
                  <a:schemeClr val="tx1">
                    <a:lumMod val="75000"/>
                    <a:lumOff val="25000"/>
                  </a:schemeClr>
                </a:solidFill>
                <a:latin typeface="+mn-lt"/>
                <a:ea typeface="ＭＳ Ｐゴシック" charset="-128"/>
              </a:rPr>
              <a:t>Computational Model: The simulations were performed using the SOLPS-ITER code package (v3.0.8). This code couples the B2.5 multi-fluid plasma code with the EIRENE kinetic code for neutral particle transport.</a:t>
            </a:r>
          </a:p>
          <a:p>
            <a:pPr marL="742950" indent="-742950" algn="just">
              <a:lnSpc>
                <a:spcPct val="120000"/>
              </a:lnSpc>
              <a:buFont typeface="Arial" panose="020B0604020202020204" pitchFamily="34" charset="0"/>
              <a:buChar char="•"/>
            </a:pPr>
            <a:r>
              <a:rPr lang="en-US" altLang="ja-JP" sz="3600" dirty="0">
                <a:solidFill>
                  <a:schemeClr val="tx1">
                    <a:lumMod val="75000"/>
                    <a:lumOff val="25000"/>
                  </a:schemeClr>
                </a:solidFill>
                <a:latin typeface="+mn-lt"/>
                <a:ea typeface="ＭＳ Ｐゴシック" charset="-128"/>
              </a:rPr>
              <a:t>Physical Configuration: The model is based on the HL-3 tokamak in a Lower Single Null (LSN) magnetic configuration, assuming Tungsten (W) as the plasma-facing material. Both forward and reversed toroidal magnetic field (</a:t>
            </a:r>
            <a:r>
              <a:rPr lang="en-US" altLang="ja-JP" sz="3600" dirty="0" err="1">
                <a:solidFill>
                  <a:schemeClr val="tx1">
                    <a:lumMod val="75000"/>
                    <a:lumOff val="25000"/>
                  </a:schemeClr>
                </a:solidFill>
                <a:latin typeface="+mn-lt"/>
                <a:ea typeface="ＭＳ Ｐゴシック" charset="-128"/>
              </a:rPr>
              <a:t>B</a:t>
            </a:r>
            <a:r>
              <a:rPr lang="en-US" altLang="ja-JP" sz="3600" baseline="-25000" dirty="0" err="1">
                <a:solidFill>
                  <a:schemeClr val="tx1">
                    <a:lumMod val="75000"/>
                    <a:lumOff val="25000"/>
                  </a:schemeClr>
                </a:solidFill>
                <a:latin typeface="+mn-lt"/>
                <a:ea typeface="ＭＳ Ｐゴシック" charset="-128"/>
              </a:rPr>
              <a:t>t</a:t>
            </a:r>
            <a:r>
              <a:rPr lang="en-US" altLang="ja-JP" sz="3600" dirty="0">
                <a:solidFill>
                  <a:schemeClr val="tx1">
                    <a:lumMod val="75000"/>
                    <a:lumOff val="25000"/>
                  </a:schemeClr>
                </a:solidFill>
                <a:latin typeface="+mn-lt"/>
                <a:ea typeface="ＭＳ Ｐゴシック" charset="-128"/>
              </a:rPr>
              <a:t>) directions were simulated to study the effect of plasma drifts.</a:t>
            </a:r>
          </a:p>
          <a:p>
            <a:pPr marL="742950" indent="-742950" algn="just">
              <a:lnSpc>
                <a:spcPct val="120000"/>
              </a:lnSpc>
              <a:buFont typeface="Arial" panose="020B0604020202020204" pitchFamily="34" charset="0"/>
              <a:buChar char="•"/>
            </a:pPr>
            <a:r>
              <a:rPr lang="en-US" altLang="ja-JP" sz="3600" dirty="0">
                <a:solidFill>
                  <a:schemeClr val="tx1">
                    <a:lumMod val="75000"/>
                    <a:lumOff val="25000"/>
                  </a:schemeClr>
                </a:solidFill>
                <a:latin typeface="+mn-lt"/>
                <a:ea typeface="ＭＳ Ｐゴシック" charset="-128"/>
              </a:rPr>
              <a:t>Gas &amp; Impurity </a:t>
            </a:r>
            <a:r>
              <a:rPr lang="en-US" altLang="ja-JP" sz="3600" dirty="0" err="1">
                <a:solidFill>
                  <a:schemeClr val="tx1">
                    <a:lumMod val="75000"/>
                    <a:lumOff val="25000"/>
                  </a:schemeClr>
                </a:solidFill>
                <a:latin typeface="+mn-lt"/>
                <a:ea typeface="ＭＳ Ｐゴシック" charset="-128"/>
              </a:rPr>
              <a:t>Injection:Deuterium</a:t>
            </a:r>
            <a:r>
              <a:rPr lang="en-US" altLang="ja-JP" sz="3600" dirty="0">
                <a:solidFill>
                  <a:schemeClr val="tx1">
                    <a:lumMod val="75000"/>
                    <a:lumOff val="25000"/>
                  </a:schemeClr>
                </a:solidFill>
                <a:latin typeface="+mn-lt"/>
                <a:ea typeface="ＭＳ Ｐゴシック" charset="-128"/>
              </a:rPr>
              <a:t> (D₂) fuel is injected at the Outer Mid-Plane (OMP). Impurities—either Neon (Ne) or Argon (Ar)—are seeded near the Outer Strike Point (OSP) to induce radiative divertor conditions.</a:t>
            </a:r>
          </a:p>
        </p:txBody>
      </p:sp>
      <p:sp>
        <p:nvSpPr>
          <p:cNvPr id="29" name="Text Box 248"/>
          <p:cNvSpPr txBox="1">
            <a:spLocks noChangeArrowheads="1"/>
          </p:cNvSpPr>
          <p:nvPr/>
        </p:nvSpPr>
        <p:spPr bwMode="auto">
          <a:xfrm>
            <a:off x="642256" y="23441305"/>
            <a:ext cx="144000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METHODS </a:t>
            </a:r>
            <a:endParaRPr lang="en-US" altLang="zh-CN" sz="3200" b="1" dirty="0">
              <a:solidFill>
                <a:schemeClr val="bg1"/>
              </a:solidFill>
              <a:latin typeface="+mn-lt"/>
              <a:ea typeface="SimSun" pitchFamily="2" charset="-122"/>
              <a:cs typeface="Lucida Sans" pitchFamily="34" charset="0"/>
            </a:endParaRPr>
          </a:p>
        </p:txBody>
      </p:sp>
      <p:sp>
        <p:nvSpPr>
          <p:cNvPr id="13" name="TextBox 12"/>
          <p:cNvSpPr txBox="1"/>
          <p:nvPr/>
        </p:nvSpPr>
        <p:spPr>
          <a:xfrm>
            <a:off x="485724" y="40843112"/>
            <a:ext cx="14713062" cy="1692771"/>
          </a:xfrm>
          <a:prstGeom prst="rect">
            <a:avLst/>
          </a:prstGeom>
          <a:noFill/>
        </p:spPr>
        <p:txBody>
          <a:bodyPr wrap="square" rtlCol="0">
            <a:spAutoFit/>
          </a:bodyPr>
          <a:lstStyle/>
          <a:p>
            <a:r>
              <a:rPr lang="en-US" sz="2600" i="1" dirty="0"/>
              <a:t>FIG. 1 (a) Sketch of the SOLPS simulation domain and wall structure. The regions of the core, SOL, PFR and the divertor entrance are indicated by different colors (the divertor entrance is taken at the X-point). (b) ﻿The imposed radial profiles of particle diffusivity D⊥ and electron/ion thermal diffusivity </a:t>
            </a:r>
            <a:r>
              <a:rPr lang="el-GR" sz="2600" i="1" dirty="0"/>
              <a:t>χ</a:t>
            </a:r>
            <a:r>
              <a:rPr lang="en-US" sz="2600" i="1" dirty="0" err="1"/>
              <a:t>e,i</a:t>
            </a:r>
            <a:r>
              <a:rPr lang="en-US" sz="2600" i="1" dirty="0"/>
              <a:t> at outer mid-plane (OMP).</a:t>
            </a:r>
          </a:p>
        </p:txBody>
      </p:sp>
      <p:sp>
        <p:nvSpPr>
          <p:cNvPr id="34" name="Text Box 242"/>
          <p:cNvSpPr txBox="1">
            <a:spLocks noChangeArrowheads="1"/>
          </p:cNvSpPr>
          <p:nvPr/>
        </p:nvSpPr>
        <p:spPr bwMode="auto">
          <a:xfrm>
            <a:off x="15754569" y="33586362"/>
            <a:ext cx="14096100" cy="6697218"/>
          </a:xfrm>
          <a:prstGeom prst="rect">
            <a:avLst/>
          </a:prstGeom>
          <a:solidFill>
            <a:schemeClr val="bg1">
              <a:lumMod val="85000"/>
            </a:schemeClr>
          </a:solidFill>
          <a:ln w="57150" cmpd="thinThick">
            <a:noFill/>
            <a:miter lim="800000"/>
          </a:ln>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3500" dirty="0">
                <a:solidFill>
                  <a:schemeClr val="tx1">
                    <a:lumMod val="75000"/>
                    <a:lumOff val="25000"/>
                  </a:schemeClr>
                </a:solidFill>
                <a:latin typeface="+mn-lt"/>
                <a:ea typeface="ＭＳ Ｐゴシック" charset="-128"/>
              </a:rPr>
              <a:t>Requiring a balance between divertor protection and core plasma performance due to critical trade-offs.</a:t>
            </a:r>
          </a:p>
          <a:p>
            <a:pPr algn="just">
              <a:lnSpc>
                <a:spcPct val="120000"/>
              </a:lnSpc>
              <a:buFontTx/>
              <a:buChar char="•"/>
            </a:pPr>
            <a:r>
              <a:rPr lang="en-US" altLang="ja-JP" sz="3500" dirty="0">
                <a:solidFill>
                  <a:schemeClr val="tx1">
                    <a:lumMod val="75000"/>
                    <a:lumOff val="25000"/>
                  </a:schemeClr>
                </a:solidFill>
                <a:latin typeface="+mn-lt"/>
                <a:ea typeface="ＭＳ Ｐゴシック" charset="-128"/>
              </a:rPr>
              <a:t>Reversed magnetic drifts are highly effective at mitigating asymmetry, but this benefit comes at the cost of increased impurity accumulation in the core.</a:t>
            </a:r>
          </a:p>
          <a:p>
            <a:pPr algn="just">
              <a:lnSpc>
                <a:spcPct val="120000"/>
              </a:lnSpc>
              <a:buFontTx/>
              <a:buChar char="•"/>
            </a:pPr>
            <a:r>
              <a:rPr lang="en-US" altLang="ja-JP" sz="3500" dirty="0">
                <a:solidFill>
                  <a:schemeClr val="tx1">
                    <a:lumMod val="75000"/>
                    <a:lumOff val="25000"/>
                  </a:schemeClr>
                </a:solidFill>
                <a:latin typeface="+mn-lt"/>
                <a:ea typeface="ＭＳ Ｐゴシック" charset="-128"/>
              </a:rPr>
              <a:t>Argon (Ar) seeding provides superior impurity screening compared to Neon (Ne); however, its high radiation efficiency leads to greater power losses from the core plasma.</a:t>
            </a:r>
          </a:p>
          <a:p>
            <a:pPr algn="just">
              <a:lnSpc>
                <a:spcPct val="120000"/>
              </a:lnSpc>
              <a:buFontTx/>
              <a:buChar char="•"/>
            </a:pPr>
            <a:r>
              <a:rPr lang="en-US" altLang="ja-JP" sz="3500" dirty="0">
                <a:solidFill>
                  <a:schemeClr val="tx1">
                    <a:lumMod val="75000"/>
                    <a:lumOff val="25000"/>
                  </a:schemeClr>
                </a:solidFill>
                <a:latin typeface="+mn-lt"/>
                <a:ea typeface="ＭＳ Ｐゴシック" charset="-128"/>
              </a:rPr>
              <a:t>Upstream D₂ fueling is a confirmed tool for improving impurity screening, providing a positive control mechanism for influencing divertor conditions.</a:t>
            </a:r>
          </a:p>
        </p:txBody>
      </p:sp>
      <p:sp>
        <p:nvSpPr>
          <p:cNvPr id="35" name="Text Box 248"/>
          <p:cNvSpPr txBox="1">
            <a:spLocks noChangeArrowheads="1"/>
          </p:cNvSpPr>
          <p:nvPr/>
        </p:nvSpPr>
        <p:spPr bwMode="auto">
          <a:xfrm>
            <a:off x="15754569" y="32799477"/>
            <a:ext cx="140961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CONCLUSION</a:t>
            </a:r>
            <a:endParaRPr lang="en-US" altLang="zh-CN" sz="3200" b="1" dirty="0">
              <a:solidFill>
                <a:schemeClr val="bg1"/>
              </a:solidFill>
              <a:latin typeface="+mn-lt"/>
              <a:ea typeface="SimSun" pitchFamily="2" charset="-122"/>
              <a:cs typeface="Lucida Sans" pitchFamily="34" charset="0"/>
            </a:endParaRPr>
          </a:p>
        </p:txBody>
      </p:sp>
      <p:sp>
        <p:nvSpPr>
          <p:cNvPr id="3" name="TextBox 2"/>
          <p:cNvSpPr txBox="1"/>
          <p:nvPr/>
        </p:nvSpPr>
        <p:spPr>
          <a:xfrm>
            <a:off x="26941346" y="0"/>
            <a:ext cx="3117299" cy="769441"/>
          </a:xfrm>
          <a:prstGeom prst="rect">
            <a:avLst/>
          </a:prstGeom>
          <a:noFill/>
        </p:spPr>
        <p:txBody>
          <a:bodyPr wrap="square" rtlCol="0">
            <a:spAutoFit/>
          </a:bodyPr>
          <a:lstStyle/>
          <a:p>
            <a:r>
              <a:rPr lang="en-US" sz="4400" b="1" dirty="0">
                <a:solidFill>
                  <a:schemeClr val="bg1"/>
                </a:solidFill>
              </a:rPr>
              <a:t>ID: P5-3288 </a:t>
            </a:r>
          </a:p>
        </p:txBody>
      </p:sp>
      <p:sp>
        <p:nvSpPr>
          <p:cNvPr id="23" name="Text Box 242"/>
          <p:cNvSpPr txBox="1">
            <a:spLocks noChangeArrowheads="1"/>
          </p:cNvSpPr>
          <p:nvPr/>
        </p:nvSpPr>
        <p:spPr bwMode="auto">
          <a:xfrm>
            <a:off x="15754569" y="40995497"/>
            <a:ext cx="14096100" cy="1276632"/>
          </a:xfrm>
          <a:prstGeom prst="rect">
            <a:avLst/>
          </a:prstGeom>
          <a:solidFill>
            <a:schemeClr val="bg1"/>
          </a:solidFill>
          <a:ln w="57150" cmpd="thinThick">
            <a:noFill/>
            <a:miter lim="800000"/>
          </a:ln>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2800" dirty="0">
                <a:solidFill>
                  <a:schemeClr val="tx1">
                    <a:lumMod val="75000"/>
                    <a:lumOff val="25000"/>
                  </a:schemeClr>
                </a:solidFill>
                <a:latin typeface="+mn-lt"/>
                <a:ea typeface="ＭＳ Ｐゴシック" charset="-128"/>
              </a:rPr>
              <a:t>This work was supported by the National Natural Science Foundation of China under Grant No. 12235002, National MCF energy R&amp;D Program No. 2024YFE03160000.</a:t>
            </a:r>
          </a:p>
        </p:txBody>
      </p:sp>
      <p:sp>
        <p:nvSpPr>
          <p:cNvPr id="24" name="Text Box 248"/>
          <p:cNvSpPr txBox="1">
            <a:spLocks noChangeArrowheads="1"/>
          </p:cNvSpPr>
          <p:nvPr/>
        </p:nvSpPr>
        <p:spPr bwMode="auto">
          <a:xfrm>
            <a:off x="15754569" y="40212150"/>
            <a:ext cx="14096100" cy="769441"/>
          </a:xfrm>
          <a:prstGeom prst="rect">
            <a:avLst/>
          </a:prstGeom>
          <a:solidFill>
            <a:schemeClr val="tx2"/>
          </a:soli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mn-lt"/>
                <a:ea typeface="SimSun" pitchFamily="2" charset="-122"/>
                <a:cs typeface="Lucida Sans" pitchFamily="34" charset="0"/>
              </a:rPr>
              <a:t>ACKNOWLEDGEMENTS</a:t>
            </a:r>
            <a:endParaRPr lang="en-US" altLang="zh-CN" sz="3200" b="1" dirty="0">
              <a:solidFill>
                <a:schemeClr val="bg1"/>
              </a:solidFill>
              <a:latin typeface="+mn-lt"/>
              <a:ea typeface="SimSun" pitchFamily="2" charset="-122"/>
              <a:cs typeface="Lucida Sans" pitchFamily="34" charset="0"/>
            </a:endParaRPr>
          </a:p>
        </p:txBody>
      </p:sp>
      <p:pic>
        <p:nvPicPr>
          <p:cNvPr id="7" name="图片 6">
            <a:extLst>
              <a:ext uri="{FF2B5EF4-FFF2-40B4-BE49-F238E27FC236}">
                <a16:creationId xmlns:a16="http://schemas.microsoft.com/office/drawing/2014/main" id="{57517C91-C2D0-9F94-C1D9-4C4FDA03A8EC}"/>
              </a:ext>
            </a:extLst>
          </p:cNvPr>
          <p:cNvPicPr>
            <a:picLocks noChangeAspect="1"/>
          </p:cNvPicPr>
          <p:nvPr/>
        </p:nvPicPr>
        <p:blipFill>
          <a:blip r:embed="rId2"/>
          <a:stretch>
            <a:fillRect/>
          </a:stretch>
        </p:blipFill>
        <p:spPr>
          <a:xfrm>
            <a:off x="921419" y="33586362"/>
            <a:ext cx="13841673" cy="7229085"/>
          </a:xfrm>
          <a:prstGeom prst="rect">
            <a:avLst/>
          </a:prstGeom>
        </p:spPr>
      </p:pic>
      <p:pic>
        <p:nvPicPr>
          <p:cNvPr id="8" name="图片 7">
            <a:extLst>
              <a:ext uri="{FF2B5EF4-FFF2-40B4-BE49-F238E27FC236}">
                <a16:creationId xmlns:a16="http://schemas.microsoft.com/office/drawing/2014/main" id="{90AAFEB3-2312-C146-BA3B-FD0E61841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7927" y="12304531"/>
            <a:ext cx="6602742" cy="5579214"/>
          </a:xfrm>
          <a:prstGeom prst="rect">
            <a:avLst/>
          </a:prstGeom>
        </p:spPr>
      </p:pic>
      <p:pic>
        <p:nvPicPr>
          <p:cNvPr id="9" name="图片 8" descr="图表, 折线图&#10;&#10;描述已自动生成">
            <a:extLst>
              <a:ext uri="{FF2B5EF4-FFF2-40B4-BE49-F238E27FC236}">
                <a16:creationId xmlns:a16="http://schemas.microsoft.com/office/drawing/2014/main" id="{1A2B0B15-7423-A140-A9CE-33D0D3BFDE14}"/>
              </a:ext>
            </a:extLst>
          </p:cNvPr>
          <p:cNvPicPr>
            <a:picLocks noChangeAspect="1"/>
          </p:cNvPicPr>
          <p:nvPr/>
        </p:nvPicPr>
        <p:blipFill>
          <a:blip r:embed="rId4"/>
          <a:stretch>
            <a:fillRect/>
          </a:stretch>
        </p:blipFill>
        <p:spPr>
          <a:xfrm>
            <a:off x="16077544" y="12249443"/>
            <a:ext cx="5556551" cy="4768918"/>
          </a:xfrm>
          <a:prstGeom prst="rect">
            <a:avLst/>
          </a:prstGeom>
        </p:spPr>
      </p:pic>
      <p:sp>
        <p:nvSpPr>
          <p:cNvPr id="10" name="Text Box 263">
            <a:extLst>
              <a:ext uri="{FF2B5EF4-FFF2-40B4-BE49-F238E27FC236}">
                <a16:creationId xmlns:a16="http://schemas.microsoft.com/office/drawing/2014/main" id="{6E654A44-CF63-E69B-129E-0AB4D568D438}"/>
              </a:ext>
            </a:extLst>
          </p:cNvPr>
          <p:cNvSpPr txBox="1">
            <a:spLocks noChangeArrowheads="1"/>
          </p:cNvSpPr>
          <p:nvPr/>
        </p:nvSpPr>
        <p:spPr bwMode="auto">
          <a:xfrm>
            <a:off x="15390347" y="18998217"/>
            <a:ext cx="14824544" cy="4216539"/>
          </a:xfrm>
          <a:prstGeom prst="rect">
            <a:avLst/>
          </a:prstGeom>
          <a:solidFill>
            <a:schemeClr val="bg1"/>
          </a:solidFill>
          <a:ln w="57150" cmpd="thinThick">
            <a:noFill/>
            <a:miter lim="800000"/>
          </a:ln>
        </p:spPr>
        <p:txBody>
          <a:bodyPr wrap="square" lIns="182880" tIns="91440" rIns="182880" bIns="18288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 altLang="zh-CN" sz="3200" b="1" dirty="0"/>
              <a:t>Key Findings: Effect of Dome Geometry</a:t>
            </a:r>
          </a:p>
          <a:p>
            <a:r>
              <a:rPr lang="en" altLang="zh-CN" sz="3200" b="1" dirty="0"/>
              <a:t>Improved Performance:</a:t>
            </a:r>
            <a:r>
              <a:rPr lang="en" altLang="zh-CN" sz="3200" dirty="0"/>
              <a:t> Reducing the size of the divertor dome progressively lowers the divertor plasma temperature, with the "no dome" case showing the largest reduction.</a:t>
            </a:r>
          </a:p>
          <a:p>
            <a:r>
              <a:rPr lang="en" altLang="zh-CN" sz="3200" b="1" dirty="0"/>
              <a:t>Full Detachment Achieved:</a:t>
            </a:r>
            <a:r>
              <a:rPr lang="en" altLang="zh-CN" sz="3200" dirty="0"/>
              <a:t> The </a:t>
            </a:r>
            <a:r>
              <a:rPr lang="en" altLang="zh-CN" sz="3200" b="1" dirty="0"/>
              <a:t>"no dome" configuration</a:t>
            </a:r>
            <a:r>
              <a:rPr lang="en" altLang="zh-CN" sz="3200" dirty="0"/>
              <a:t> is the most effective, successfully achieving simultaneous and complete detachment at both the inner and outer divertor targets.</a:t>
            </a:r>
          </a:p>
          <a:p>
            <a:r>
              <a:rPr lang="en" altLang="zh-CN" sz="3200" b="1" dirty="0"/>
              <a:t>Mechanism:</a:t>
            </a:r>
            <a:r>
              <a:rPr lang="en" altLang="zh-CN" sz="3200" dirty="0"/>
              <a:t> A smaller dome reduces pumping efficiency, which traps more Neon ions in the divertor region, thereby enhancing radiation and facilitating detachment.</a:t>
            </a:r>
          </a:p>
        </p:txBody>
      </p:sp>
      <p:pic>
        <p:nvPicPr>
          <p:cNvPr id="11" name="图片 10">
            <a:extLst>
              <a:ext uri="{FF2B5EF4-FFF2-40B4-BE49-F238E27FC236}">
                <a16:creationId xmlns:a16="http://schemas.microsoft.com/office/drawing/2014/main" id="{A0A4F59B-B5D4-3DA7-7F0D-688398B586CC}"/>
              </a:ext>
            </a:extLst>
          </p:cNvPr>
          <p:cNvPicPr>
            <a:picLocks noChangeAspect="1"/>
          </p:cNvPicPr>
          <p:nvPr/>
        </p:nvPicPr>
        <p:blipFill>
          <a:blip r:embed="rId5"/>
          <a:stretch>
            <a:fillRect/>
          </a:stretch>
        </p:blipFill>
        <p:spPr>
          <a:xfrm>
            <a:off x="15254694" y="23391272"/>
            <a:ext cx="6990669" cy="7241020"/>
          </a:xfrm>
          <a:prstGeom prst="rect">
            <a:avLst/>
          </a:prstGeom>
        </p:spPr>
      </p:pic>
      <p:pic>
        <p:nvPicPr>
          <p:cNvPr id="12" name="图片 11">
            <a:extLst>
              <a:ext uri="{FF2B5EF4-FFF2-40B4-BE49-F238E27FC236}">
                <a16:creationId xmlns:a16="http://schemas.microsoft.com/office/drawing/2014/main" id="{6527E262-19F6-F444-AB3F-E87C89546117}"/>
              </a:ext>
            </a:extLst>
          </p:cNvPr>
          <p:cNvPicPr>
            <a:picLocks noChangeAspect="1"/>
          </p:cNvPicPr>
          <p:nvPr/>
        </p:nvPicPr>
        <p:blipFill>
          <a:blip r:embed="rId6"/>
          <a:stretch>
            <a:fillRect/>
          </a:stretch>
        </p:blipFill>
        <p:spPr>
          <a:xfrm>
            <a:off x="22644867" y="27907421"/>
            <a:ext cx="3676045" cy="2857564"/>
          </a:xfrm>
          <a:prstGeom prst="rect">
            <a:avLst/>
          </a:prstGeom>
        </p:spPr>
      </p:pic>
      <p:pic>
        <p:nvPicPr>
          <p:cNvPr id="15" name="图片 14">
            <a:extLst>
              <a:ext uri="{FF2B5EF4-FFF2-40B4-BE49-F238E27FC236}">
                <a16:creationId xmlns:a16="http://schemas.microsoft.com/office/drawing/2014/main" id="{F328DF5E-BF90-DE47-AC70-A8C9C74A8D85}"/>
              </a:ext>
            </a:extLst>
          </p:cNvPr>
          <p:cNvPicPr>
            <a:picLocks noChangeAspect="1"/>
          </p:cNvPicPr>
          <p:nvPr/>
        </p:nvPicPr>
        <p:blipFill>
          <a:blip r:embed="rId7"/>
          <a:stretch>
            <a:fillRect/>
          </a:stretch>
        </p:blipFill>
        <p:spPr>
          <a:xfrm>
            <a:off x="26414814" y="27907421"/>
            <a:ext cx="3568813" cy="2811487"/>
          </a:xfrm>
          <a:prstGeom prst="rect">
            <a:avLst/>
          </a:prstGeom>
        </p:spPr>
      </p:pic>
      <p:sp>
        <p:nvSpPr>
          <p:cNvPr id="19" name="Text Box 263">
            <a:extLst>
              <a:ext uri="{FF2B5EF4-FFF2-40B4-BE49-F238E27FC236}">
                <a16:creationId xmlns:a16="http://schemas.microsoft.com/office/drawing/2014/main" id="{950EAE75-FD1A-8171-5FD1-F04EA496E31E}"/>
              </a:ext>
            </a:extLst>
          </p:cNvPr>
          <p:cNvSpPr txBox="1">
            <a:spLocks noChangeArrowheads="1"/>
          </p:cNvSpPr>
          <p:nvPr/>
        </p:nvSpPr>
        <p:spPr bwMode="auto">
          <a:xfrm>
            <a:off x="22457802" y="23580834"/>
            <a:ext cx="7757089" cy="4154984"/>
          </a:xfrm>
          <a:prstGeom prst="rect">
            <a:avLst/>
          </a:prstGeom>
          <a:solidFill>
            <a:schemeClr val="bg1"/>
          </a:solidFill>
          <a:ln w="57150" cmpd="thinThick">
            <a:noFill/>
            <a:miter lim="800000"/>
          </a:ln>
        </p:spPr>
        <p:txBody>
          <a:bodyPr wrap="square" lIns="182880" tIns="91440" rIns="182880" bIns="18288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 altLang="zh-CN" sz="2800" b="1" dirty="0"/>
              <a:t>Superior Cooling:</a:t>
            </a:r>
            <a:r>
              <a:rPr lang="en" altLang="zh-CN" sz="2800" dirty="0"/>
              <a:t> Argon (Ar) is a more efficient radiator than Neon (Ne), resulting in lower divertor plasma temperatures and more extended high-radiation regions for the same seeding rate.</a:t>
            </a:r>
          </a:p>
          <a:p>
            <a:r>
              <a:rPr lang="en" altLang="zh-CN" sz="2800" b="1" dirty="0"/>
              <a:t>Better Impurity Screening:</a:t>
            </a:r>
            <a:r>
              <a:rPr lang="en" altLang="zh-CN" sz="2800" dirty="0"/>
              <a:t> Ar provides significantly better impurity screening. Consequently, core plasma contamination with Ar is less than half that of Ne under the same conditions.</a:t>
            </a:r>
          </a:p>
        </p:txBody>
      </p:sp>
      <p:sp>
        <p:nvSpPr>
          <p:cNvPr id="20" name="TextBox 12">
            <a:extLst>
              <a:ext uri="{FF2B5EF4-FFF2-40B4-BE49-F238E27FC236}">
                <a16:creationId xmlns:a16="http://schemas.microsoft.com/office/drawing/2014/main" id="{FEDB5E51-02B8-84AC-C88B-FC17C4BB073F}"/>
              </a:ext>
            </a:extLst>
          </p:cNvPr>
          <p:cNvSpPr txBox="1"/>
          <p:nvPr/>
        </p:nvSpPr>
        <p:spPr>
          <a:xfrm>
            <a:off x="15232958" y="30718908"/>
            <a:ext cx="7259016" cy="1692771"/>
          </a:xfrm>
          <a:prstGeom prst="rect">
            <a:avLst/>
          </a:prstGeom>
          <a:noFill/>
        </p:spPr>
        <p:txBody>
          <a:bodyPr wrap="square" rtlCol="0">
            <a:spAutoFit/>
          </a:bodyPr>
          <a:lstStyle/>
          <a:p>
            <a:r>
              <a:rPr lang="en-US" sz="2600" i="1" dirty="0"/>
              <a:t>FIG. 5 The 2D contours of Te (a-c), </a:t>
            </a:r>
            <a:r>
              <a:rPr lang="en-US" sz="2600" i="1" dirty="0" err="1"/>
              <a:t>Prad,total</a:t>
            </a:r>
            <a:r>
              <a:rPr lang="en-US" sz="2600" i="1" dirty="0"/>
              <a:t> (d-f) and total Ne density </a:t>
            </a:r>
            <a:r>
              <a:rPr lang="en-US" sz="2600" i="1" dirty="0" err="1"/>
              <a:t>nNe,ions</a:t>
            </a:r>
            <a:r>
              <a:rPr lang="en-US" sz="2600" i="1" dirty="0"/>
              <a:t> (g-</a:t>
            </a:r>
            <a:r>
              <a:rPr lang="en-US" sz="2600" i="1" dirty="0" err="1"/>
              <a:t>i</a:t>
            </a:r>
            <a:r>
              <a:rPr lang="en-US" sz="2600" i="1" dirty="0"/>
              <a:t>) of forward drifts (upper), no drifts and reversed drifts (lower) cases. The Ne seeding rate is 5×1019 Ne atoms/s</a:t>
            </a:r>
          </a:p>
        </p:txBody>
      </p:sp>
      <p:sp>
        <p:nvSpPr>
          <p:cNvPr id="21" name="TextBox 12">
            <a:extLst>
              <a:ext uri="{FF2B5EF4-FFF2-40B4-BE49-F238E27FC236}">
                <a16:creationId xmlns:a16="http://schemas.microsoft.com/office/drawing/2014/main" id="{EEC591C8-FF9B-4C43-F18F-CC9FA0A7569E}"/>
              </a:ext>
            </a:extLst>
          </p:cNvPr>
          <p:cNvSpPr txBox="1"/>
          <p:nvPr/>
        </p:nvSpPr>
        <p:spPr>
          <a:xfrm>
            <a:off x="22591653" y="30860612"/>
            <a:ext cx="7259016" cy="1692771"/>
          </a:xfrm>
          <a:prstGeom prst="rect">
            <a:avLst/>
          </a:prstGeom>
          <a:noFill/>
        </p:spPr>
        <p:txBody>
          <a:bodyPr wrap="square" rtlCol="0">
            <a:spAutoFit/>
          </a:bodyPr>
          <a:lstStyle/>
          <a:p>
            <a:r>
              <a:rPr lang="en-US" sz="2600" i="1" dirty="0"/>
              <a:t>FIG. 6 Comparison of 𝑇_𝑒^𝑝𝑒𝑎𝑘 (a) and 𝑞_𝑑𝑒𝑝^𝑝𝑒𝑎𝑘 (b) between inner and outer divertor for forward (red) and reversed (green) drifts with Ne (diamond marker) and Ar (circle marker) seeding.</a:t>
            </a:r>
          </a:p>
        </p:txBody>
      </p:sp>
      <p:sp>
        <p:nvSpPr>
          <p:cNvPr id="22" name="TextBox 12">
            <a:extLst>
              <a:ext uri="{FF2B5EF4-FFF2-40B4-BE49-F238E27FC236}">
                <a16:creationId xmlns:a16="http://schemas.microsoft.com/office/drawing/2014/main" id="{5463B132-D74A-7E32-593D-8045475A2262}"/>
              </a:ext>
            </a:extLst>
          </p:cNvPr>
          <p:cNvSpPr txBox="1"/>
          <p:nvPr/>
        </p:nvSpPr>
        <p:spPr>
          <a:xfrm>
            <a:off x="15499052" y="16946460"/>
            <a:ext cx="7259016" cy="2123658"/>
          </a:xfrm>
          <a:prstGeom prst="rect">
            <a:avLst/>
          </a:prstGeom>
          <a:noFill/>
        </p:spPr>
        <p:txBody>
          <a:bodyPr wrap="square" rtlCol="0">
            <a:spAutoFit/>
          </a:bodyPr>
          <a:lstStyle/>
          <a:p>
            <a:r>
              <a:rPr lang="en-US" sz="2200" i="1" dirty="0"/>
              <a:t>FIG. 2 The peak of electron temperature (𝑇_𝑒^𝑝𝑒𝑎𝑘) and deposited heat flux (𝑞_𝑑𝑒𝑝^𝑝𝑒𝑎𝑘) in the inner divertor target (</a:t>
            </a:r>
            <a:r>
              <a:rPr lang="en-US" sz="2200" i="1" dirty="0" err="1"/>
              <a:t>a,c</a:t>
            </a:r>
            <a:r>
              <a:rPr lang="en-US" sz="2200" i="1" dirty="0"/>
              <a:t>) and the outer divertor target (</a:t>
            </a:r>
            <a:r>
              <a:rPr lang="en-US" sz="2200" i="1" dirty="0" err="1"/>
              <a:t>b,d</a:t>
            </a:r>
            <a:r>
              <a:rPr lang="en-US" sz="2200" i="1" dirty="0"/>
              <a:t>) of SD, as functions of the Ne seeding rate. The upstream D2 fueling rates is set to 1×1022 particles/s. The blue dash line indicates Ne seeding rate used for detailed analysis.</a:t>
            </a:r>
          </a:p>
        </p:txBody>
      </p:sp>
      <p:sp>
        <p:nvSpPr>
          <p:cNvPr id="30" name="TextBox 12">
            <a:extLst>
              <a:ext uri="{FF2B5EF4-FFF2-40B4-BE49-F238E27FC236}">
                <a16:creationId xmlns:a16="http://schemas.microsoft.com/office/drawing/2014/main" id="{3EA0FF1D-3B11-6612-A6CD-DC6AAEAF9DC2}"/>
              </a:ext>
            </a:extLst>
          </p:cNvPr>
          <p:cNvSpPr txBox="1"/>
          <p:nvPr/>
        </p:nvSpPr>
        <p:spPr>
          <a:xfrm>
            <a:off x="23016197" y="17876418"/>
            <a:ext cx="7259016" cy="1692771"/>
          </a:xfrm>
          <a:prstGeom prst="rect">
            <a:avLst/>
          </a:prstGeom>
          <a:noFill/>
        </p:spPr>
        <p:txBody>
          <a:bodyPr wrap="square" rtlCol="0">
            <a:spAutoFit/>
          </a:bodyPr>
          <a:lstStyle/>
          <a:p>
            <a:r>
              <a:rPr lang="en-US" sz="2600" i="1" dirty="0"/>
              <a:t>FIG. 3 The 2D contours of Te (a-c), </a:t>
            </a:r>
            <a:r>
              <a:rPr lang="en-US" sz="2600" i="1" dirty="0" err="1"/>
              <a:t>Prad,total</a:t>
            </a:r>
            <a:r>
              <a:rPr lang="en-US" sz="2600" i="1" dirty="0"/>
              <a:t> (d-f) and total Ne density </a:t>
            </a:r>
            <a:r>
              <a:rPr lang="en-US" sz="2600" i="1" dirty="0" err="1"/>
              <a:t>nNe,ions</a:t>
            </a:r>
            <a:r>
              <a:rPr lang="en-US" sz="2600" i="1" dirty="0"/>
              <a:t> (g-</a:t>
            </a:r>
            <a:r>
              <a:rPr lang="en-US" sz="2600" i="1" dirty="0" err="1"/>
              <a:t>i</a:t>
            </a:r>
            <a:r>
              <a:rPr lang="en-US" sz="2600" i="1" dirty="0"/>
              <a:t>) of forward drifts (upper), no drifts and reversed drifts (lower) cases. The Ne seeding rate is 5×1019 Ne atoms/s</a:t>
            </a:r>
          </a:p>
        </p:txBody>
      </p:sp>
    </p:spTree>
    <p:extLst>
      <p:ext uri="{BB962C8B-B14F-4D97-AF65-F5344CB8AC3E}">
        <p14:creationId xmlns:p14="http://schemas.microsoft.com/office/powerpoint/2010/main" val="33317853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1917D06ACA19498CB49B8004343FE9" ma:contentTypeVersion="13" ma:contentTypeDescription="Create a new document." ma:contentTypeScope="" ma:versionID="f53641c50c8cc4cfd14c8a07aa50ee85">
  <xsd:schema xmlns:xsd="http://www.w3.org/2001/XMLSchema" xmlns:xs="http://www.w3.org/2001/XMLSchema" xmlns:p="http://schemas.microsoft.com/office/2006/metadata/properties" xmlns:ns3="d1163eb2-0848-4a25-a4ca-e7013479c63f" xmlns:ns4="1aff512e-a1fc-4241-8da6-65b709c01a78" targetNamespace="http://schemas.microsoft.com/office/2006/metadata/properties" ma:root="true" ma:fieldsID="23746891b9411db86dd09272921c73d8" ns3:_="" ns4:_="">
    <xsd:import namespace="d1163eb2-0848-4a25-a4ca-e7013479c63f"/>
    <xsd:import namespace="1aff512e-a1fc-4241-8da6-65b709c01a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63eb2-0848-4a25-a4ca-e7013479c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ff512e-a1fc-4241-8da6-65b709c01a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3D8C52-11F4-4350-A5D7-4A853EEF803E}">
  <ds:schemaRefs>
    <ds:schemaRef ds:uri="http://purl.org/dc/terms/"/>
    <ds:schemaRef ds:uri="http://schemas.openxmlformats.org/package/2006/metadata/core-properties"/>
    <ds:schemaRef ds:uri="1aff512e-a1fc-4241-8da6-65b709c01a78"/>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1163eb2-0848-4a25-a4ca-e7013479c63f"/>
    <ds:schemaRef ds:uri="http://www.w3.org/XML/1998/namespace"/>
  </ds:schemaRefs>
</ds:datastoreItem>
</file>

<file path=customXml/itemProps2.xml><?xml version="1.0" encoding="utf-8"?>
<ds:datastoreItem xmlns:ds="http://schemas.openxmlformats.org/officeDocument/2006/customXml" ds:itemID="{096B442C-8FB7-4CAB-94BF-63DCA73E6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63eb2-0848-4a25-a4ca-e7013479c63f"/>
    <ds:schemaRef ds:uri="1aff512e-a1fc-4241-8da6-65b709c01a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6011C4-BA38-40A4-B221-C2E95B1E2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202</TotalTime>
  <Words>1351</Words>
  <Application>Microsoft Macintosh PowerPoint</Application>
  <PresentationFormat>自定义</PresentationFormat>
  <Paragraphs>46</Paragraphs>
  <Slides>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Arial</vt:lpstr>
      <vt:lpstr>Calibri</vt:lpstr>
      <vt:lpstr>Calibri Light</vt:lpstr>
      <vt:lpstr>Office Theme</vt:lpstr>
      <vt:lpstr>PowerPoint 演示文稿</vt:lpstr>
    </vt:vector>
  </TitlesOfParts>
  <Company>IAEA-SG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FUKUYAMA, Yukiko</dc:creator>
  <cp:lastModifiedBy>Yanjie Zhang</cp:lastModifiedBy>
  <cp:revision>135</cp:revision>
  <dcterms:created xsi:type="dcterms:W3CDTF">2018-07-03T09:22:24Z</dcterms:created>
  <dcterms:modified xsi:type="dcterms:W3CDTF">2025-09-30T09:43:39Z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0x0101006A1917D06ACA19498CB49B8004343FE9</vt:lpwstr>
  </property>
</Properties>
</file>