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4" autoAdjust="0"/>
    <p:restoredTop sz="94660"/>
  </p:normalViewPr>
  <p:slideViewPr>
    <p:cSldViewPr snapToGrid="0">
      <p:cViewPr>
        <p:scale>
          <a:sx n="33" d="100"/>
          <a:sy n="33" d="100"/>
        </p:scale>
        <p:origin x="638" y="-49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0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8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8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85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2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5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7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E9EA-F87E-449B-A760-0CFB0069B4F4}" type="datetimeFigureOut">
              <a:rPr lang="en-US" smtClean="0"/>
              <a:t>9/24/2025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22C54-ADC4-49B9-91B8-5E4CFF9AFD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1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8534" y="-465470"/>
            <a:ext cx="29470790" cy="623254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9600" b="1" dirty="0">
                <a:solidFill>
                  <a:schemeClr val="bg1"/>
                </a:solidFill>
              </a:rPr>
              <a:t>Ion Interactions in Tungsten-Rich CERMET Materials</a:t>
            </a:r>
            <a:endParaRPr lang="en-US" sz="23900" b="1" dirty="0">
              <a:solidFill>
                <a:schemeClr val="bg1"/>
              </a:solidFill>
            </a:endParaRP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M. </a:t>
            </a:r>
            <a:r>
              <a:rPr lang="en-US" sz="6000" dirty="0" err="1">
                <a:solidFill>
                  <a:schemeClr val="bg1"/>
                </a:solidFill>
              </a:rPr>
              <a:t>Petaccia</a:t>
            </a:r>
            <a:endParaRPr lang="en-US" sz="6000" dirty="0">
              <a:solidFill>
                <a:schemeClr val="bg1"/>
              </a:solidFill>
            </a:endParaRP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J. A. Garcia Gallardo</a:t>
            </a: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J. L. Gervasoni</a:t>
            </a:r>
          </a:p>
          <a:p>
            <a:pPr algn="ctr">
              <a:lnSpc>
                <a:spcPts val="6000"/>
              </a:lnSpc>
            </a:pPr>
            <a:r>
              <a:rPr lang="en-US" sz="6000" dirty="0">
                <a:solidFill>
                  <a:schemeClr val="bg1"/>
                </a:solidFill>
              </a:rPr>
              <a:t>CNEA, Argentina</a:t>
            </a:r>
          </a:p>
          <a:p>
            <a:pPr algn="ctr">
              <a:lnSpc>
                <a:spcPts val="6914"/>
              </a:lnSpc>
            </a:pPr>
            <a:r>
              <a:rPr lang="en-US" sz="5400" dirty="0">
                <a:solidFill>
                  <a:schemeClr val="bg1"/>
                </a:solidFill>
              </a:rPr>
              <a:t>Juana.gervasoni@gmail.com</a:t>
            </a:r>
            <a:endParaRPr lang="en-US" sz="6600" b="1" dirty="0">
              <a:solidFill>
                <a:schemeClr val="bg1"/>
              </a:solidFill>
            </a:endParaRPr>
          </a:p>
        </p:txBody>
      </p:sp>
      <p:sp>
        <p:nvSpPr>
          <p:cNvPr id="17" name="Text Box 248"/>
          <p:cNvSpPr txBox="1">
            <a:spLocks noChangeArrowheads="1"/>
          </p:cNvSpPr>
          <p:nvPr/>
        </p:nvSpPr>
        <p:spPr bwMode="auto">
          <a:xfrm>
            <a:off x="-1" y="5712494"/>
            <a:ext cx="1440000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ABSTRACT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18" name="Text Box 263"/>
          <p:cNvSpPr txBox="1">
            <a:spLocks noChangeArrowheads="1"/>
          </p:cNvSpPr>
          <p:nvPr/>
        </p:nvSpPr>
        <p:spPr bwMode="auto">
          <a:xfrm>
            <a:off x="15042255" y="6432806"/>
            <a:ext cx="14400000" cy="25308231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</p:spPr>
        <p:txBody>
          <a:bodyPr wrap="square" lIns="182880" tIns="91440" rIns="182880" bIns="182880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ja-JP" sz="3600" dirty="0">
                <a:latin typeface="+mn-lt"/>
                <a:ea typeface="ＭＳ Ｐゴシック" charset="-128"/>
              </a:rPr>
              <a:t>CERMET MATERIALS</a:t>
            </a:r>
          </a:p>
          <a:p>
            <a:pPr algn="l"/>
            <a:r>
              <a:rPr lang="en-US" altLang="ja-JP" sz="3600" dirty="0">
                <a:latin typeface="+mn-lt"/>
                <a:ea typeface="ＭＳ Ｐゴシック" charset="-128"/>
              </a:rPr>
              <a:t>Metallic fuels such as U-Pu-Zr have limitations in temperature (up to about 1000 K) that can be exceeded using </a:t>
            </a:r>
            <a:r>
              <a:rPr lang="en-US" altLang="ja-JP" sz="3600" dirty="0" err="1">
                <a:latin typeface="+mn-lt"/>
                <a:ea typeface="ＭＳ Ｐゴシック" charset="-128"/>
              </a:rPr>
              <a:t>CerMets</a:t>
            </a:r>
            <a:r>
              <a:rPr lang="en-US" altLang="ja-JP" sz="3600" dirty="0">
                <a:latin typeface="+mn-lt"/>
                <a:ea typeface="ＭＳ Ｐゴシック" charset="-128"/>
              </a:rPr>
              <a:t> (</a:t>
            </a:r>
            <a:r>
              <a:rPr lang="en-US" altLang="ja-JP" sz="3600" dirty="0" err="1">
                <a:latin typeface="+mn-lt"/>
                <a:ea typeface="ＭＳ Ｐゴシック" charset="-128"/>
              </a:rPr>
              <a:t>Ceramic+Metal</a:t>
            </a:r>
            <a:r>
              <a:rPr lang="en-US" altLang="ja-JP" sz="3600" dirty="0">
                <a:latin typeface="+mn-lt"/>
                <a:ea typeface="ＭＳ Ｐゴシック" charset="-128"/>
              </a:rPr>
              <a:t>) that allow reaching close to3000 K. These materials were developed to build reactors for air and space propulsion like , as is described in [3]. </a:t>
            </a:r>
          </a:p>
          <a:p>
            <a:pPr algn="l"/>
            <a:r>
              <a:rPr lang="en-US" altLang="ja-JP" sz="3600" dirty="0">
                <a:latin typeface="+mn-lt"/>
                <a:ea typeface="ＭＳ Ｐゴシック" charset="-128"/>
              </a:rPr>
              <a:t>CERMET Samples consist of uranium dioxide (UO2) fuel particles in a tungsten metal matrix, which has been shown in previous international programs to improve the yield and retention of fission products.</a:t>
            </a:r>
          </a:p>
          <a:p>
            <a:pPr algn="l"/>
            <a:r>
              <a:rPr lang="en-US" altLang="ja-JP" sz="3600" dirty="0">
                <a:latin typeface="+mn-lt"/>
                <a:ea typeface="ＭＳ Ｐゴシック" charset="-128"/>
              </a:rPr>
              <a:t>We use uranium dioxide in the two shells.</a:t>
            </a:r>
          </a:p>
          <a:p>
            <a:pPr algn="l"/>
            <a:r>
              <a:rPr lang="es-AR" sz="3600" i="0" dirty="0">
                <a:solidFill>
                  <a:srgbClr val="222222"/>
                </a:solidFill>
                <a:effectLst/>
                <a:latin typeface="+mn-lt"/>
              </a:rPr>
              <a:t>ION ENERGY LOSS MECHANISMS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Dominant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process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: Electronic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stopping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 (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electron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excitations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&amp;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plasmons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Secondary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process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: Nuclear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stopping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 (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phonon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generation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&amp;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atomic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displacements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At ~100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keV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for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hydrogen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isotopes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(H, D, T):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Electron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excitation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: ~100×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larger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than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phonon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excitation</a:t>
            </a:r>
            <a:r>
              <a:rPr lang="es-AR" sz="3600" dirty="0">
                <a:solidFill>
                  <a:srgbClr val="222222"/>
                </a:solidFill>
                <a:latin typeface="+mn-lt"/>
              </a:rPr>
              <a:t>.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Defect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production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(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phonons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): 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peaks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near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the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ion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range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,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linked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to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lattice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damage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Depth</a:t>
            </a:r>
            <a:r>
              <a:rPr lang="es-AR" sz="3600" dirty="0">
                <a:solidFill>
                  <a:srgbClr val="222222"/>
                </a:solidFill>
                <a:latin typeface="+mn-lt"/>
              </a:rPr>
              <a:t>. 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High-Z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tungsten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increases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electron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availability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→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higher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energy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loss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to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electronic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stopping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.</a:t>
            </a:r>
          </a:p>
          <a:p>
            <a:pPr algn="l"/>
            <a:endParaRPr lang="es-AR" sz="3600" b="0" i="0" dirty="0">
              <a:solidFill>
                <a:srgbClr val="222222"/>
              </a:solidFill>
              <a:effectLst/>
              <a:latin typeface="+mn-lt"/>
            </a:endParaRPr>
          </a:p>
          <a:p>
            <a:pPr>
              <a:lnSpc>
                <a:spcPct val="125000"/>
              </a:lnSpc>
            </a:pPr>
            <a:endParaRPr lang="en-US" altLang="ja-JP" sz="3600" b="1" dirty="0">
              <a:latin typeface="+mn-lt"/>
              <a:ea typeface="ＭＳ Ｐゴシック" charset="-128"/>
            </a:endParaRPr>
          </a:p>
          <a:p>
            <a:pPr marL="457200" lvl="1" indent="0">
              <a:lnSpc>
                <a:spcPct val="125000"/>
              </a:lnSpc>
            </a:pPr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endParaRPr lang="en-US" altLang="zh-CN" sz="3600" dirty="0">
              <a:latin typeface="+mn-lt"/>
              <a:ea typeface="ＭＳ Ｐゴシック" charset="-128"/>
            </a:endParaRPr>
          </a:p>
          <a:p>
            <a:pPr algn="l"/>
            <a:r>
              <a:rPr lang="en-US" altLang="zh-CN" sz="3600" dirty="0">
                <a:latin typeface="+mn-lt"/>
                <a:ea typeface="ＭＳ Ｐゴシック" charset="-128"/>
              </a:rPr>
              <a:t>O</a:t>
            </a:r>
            <a:r>
              <a:rPr lang="es-AR" sz="3600" i="0" dirty="0">
                <a:solidFill>
                  <a:srgbClr val="222222"/>
                </a:solidFill>
                <a:effectLst/>
                <a:latin typeface="+mn-lt"/>
              </a:rPr>
              <a:t>DS TUNGSTEN &amp; NANOPARTICLES</a:t>
            </a:r>
          </a:p>
          <a:p>
            <a:pPr algn="l"/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Oxide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dispersion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strengthened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(ODS) W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alloys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embed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Y₂O₃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nanoparticles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to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trap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defects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.</a:t>
            </a:r>
          </a:p>
          <a:p>
            <a:pPr algn="l"/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Under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l-GR" sz="3600" b="0" i="0" dirty="0">
                <a:solidFill>
                  <a:srgbClr val="222222"/>
                </a:solidFill>
                <a:effectLst/>
                <a:latin typeface="+mn-lt"/>
              </a:rPr>
              <a:t>α-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particle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irradiation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(~150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keV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):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Nanoparticle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size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matters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:</a:t>
            </a:r>
            <a:endParaRPr lang="es-AR" sz="3600" dirty="0">
              <a:solidFill>
                <a:srgbClr val="222222"/>
              </a:solidFill>
              <a:latin typeface="+mn-lt"/>
            </a:endParaRPr>
          </a:p>
          <a:p>
            <a:pPr marL="571500" indent="-571500" algn="l">
              <a:buFontTx/>
              <a:buChar char="-"/>
            </a:pP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Small (~10 nm)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particles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at ~150 nm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depth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→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bulk-like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displacement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profile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.</a:t>
            </a:r>
            <a:r>
              <a:rPr lang="es-AR" sz="3600" dirty="0">
                <a:solidFill>
                  <a:srgbClr val="222222"/>
                </a:solidFill>
                <a:latin typeface="+mn-lt"/>
              </a:rPr>
              <a:t> -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Larger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or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shallower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particles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→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modify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cascades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by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lowering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atomic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density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locally</a:t>
            </a:r>
            <a:r>
              <a:rPr lang="es-AR" sz="3600" dirty="0">
                <a:solidFill>
                  <a:srgbClr val="222222"/>
                </a:solidFill>
                <a:latin typeface="+mn-lt"/>
              </a:rPr>
              <a:t>. - 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Interfaces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act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as 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sinks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for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radiation-induced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defects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,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mitigating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swelling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and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long-range</a:t>
            </a:r>
            <a:r>
              <a:rPr lang="es-AR" sz="3600" b="0" i="0" dirty="0">
                <a:solidFill>
                  <a:srgbClr val="222222"/>
                </a:solidFill>
                <a:effectLst/>
                <a:latin typeface="+mn-lt"/>
              </a:rPr>
              <a:t> </a:t>
            </a:r>
            <a:r>
              <a:rPr lang="es-AR" sz="3600" b="0" i="0" dirty="0" err="1">
                <a:solidFill>
                  <a:srgbClr val="222222"/>
                </a:solidFill>
                <a:effectLst/>
                <a:latin typeface="+mn-lt"/>
              </a:rPr>
              <a:t>damage</a:t>
            </a:r>
            <a:r>
              <a:rPr lang="es-A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42900" indent="-342900" algn="l">
              <a:buFontTx/>
              <a:buChar char="-"/>
            </a:pPr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s-A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s-A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lvl="1" indent="0">
              <a:lnSpc>
                <a:spcPct val="125000"/>
              </a:lnSpc>
            </a:pPr>
            <a:endParaRPr lang="en-US" altLang="zh-CN" sz="3600" b="1" dirty="0">
              <a:latin typeface="+mn-lt"/>
              <a:ea typeface="ＭＳ Ｐゴシック" charset="-128"/>
            </a:endParaRPr>
          </a:p>
        </p:txBody>
      </p:sp>
      <p:sp>
        <p:nvSpPr>
          <p:cNvPr id="25" name="Text Box 248"/>
          <p:cNvSpPr txBox="1">
            <a:spLocks noChangeArrowheads="1"/>
          </p:cNvSpPr>
          <p:nvPr/>
        </p:nvSpPr>
        <p:spPr bwMode="auto">
          <a:xfrm>
            <a:off x="15042256" y="5634224"/>
            <a:ext cx="1440000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OUTCOME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27" name="Text Box 248"/>
          <p:cNvSpPr txBox="1">
            <a:spLocks noChangeArrowheads="1"/>
          </p:cNvSpPr>
          <p:nvPr/>
        </p:nvSpPr>
        <p:spPr bwMode="auto">
          <a:xfrm>
            <a:off x="-15838" y="10613723"/>
            <a:ext cx="1440000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BACKGROUND: HYBRID REACTORS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28" name="Text Box 242"/>
          <p:cNvSpPr txBox="1">
            <a:spLocks noChangeArrowheads="1"/>
          </p:cNvSpPr>
          <p:nvPr/>
        </p:nvSpPr>
        <p:spPr bwMode="auto">
          <a:xfrm>
            <a:off x="-15838" y="26996371"/>
            <a:ext cx="14400000" cy="5551071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</p:spPr>
        <p:txBody>
          <a:bodyPr wrap="square" lIns="182880" tIns="91440" rIns="182880" bIns="182880">
            <a:spAutoFit/>
          </a:bodyPr>
          <a:lstStyle>
            <a:defPPr>
              <a:defRPr kern="1200" smtId="4294967295"/>
            </a:defPPr>
            <a:lvl1pPr marL="2286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Spent nuclear fuel emits radiation over extended periods due to the presence of radioactive isotopes formed during irradiation.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Minor Actinides Formation These isotopes, including minor actinides, result from neutron capture by uranium or plutonium in the fuel.</a:t>
            </a:r>
          </a:p>
          <a:p>
            <a:pPr marL="571500" indent="-5715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Transmutation Potential Radionuclides can be converted into stable or fissile isotopes through further irradiation with fast or thermal neutrons. Figure 2 shows that the spectra of W is Free from minor actinides!:</a:t>
            </a:r>
          </a:p>
          <a:p>
            <a:pPr marL="0" indent="0" algn="just">
              <a:lnSpc>
                <a:spcPct val="120000"/>
              </a:lnSpc>
            </a:pPr>
            <a:endParaRPr lang="en-US" altLang="ja-JP" sz="36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9" name="Text Box 248"/>
          <p:cNvSpPr txBox="1">
            <a:spLocks noChangeArrowheads="1"/>
          </p:cNvSpPr>
          <p:nvPr/>
        </p:nvSpPr>
        <p:spPr bwMode="auto">
          <a:xfrm>
            <a:off x="0" y="26226930"/>
            <a:ext cx="1440000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SPENT NUCLEAR FUEL CHALLENGES &amp; FFHR MODELING</a:t>
            </a:r>
          </a:p>
        </p:txBody>
      </p:sp>
      <p:sp>
        <p:nvSpPr>
          <p:cNvPr id="34" name="Text Box 242"/>
          <p:cNvSpPr txBox="1">
            <a:spLocks noChangeArrowheads="1"/>
          </p:cNvSpPr>
          <p:nvPr/>
        </p:nvSpPr>
        <p:spPr bwMode="auto">
          <a:xfrm>
            <a:off x="15137604" y="32576378"/>
            <a:ext cx="14304649" cy="5693866"/>
          </a:xfrm>
          <a:prstGeom prst="rect">
            <a:avLst/>
          </a:prstGeom>
          <a:solidFill>
            <a:schemeClr val="bg1">
              <a:lumMod val="85000"/>
            </a:schemeClr>
          </a:solidFill>
          <a:ln w="57150" cmpd="thinThick">
            <a:noFill/>
            <a:miter lim="800000"/>
          </a:ln>
        </p:spPr>
        <p:txBody>
          <a:bodyPr wrap="square" lIns="182880" tIns="91440" rIns="182880" bIns="182880">
            <a:spAutoFit/>
          </a:bodyPr>
          <a:lstStyle>
            <a:defPPr>
              <a:defRPr kern="1200" smtId="4294967295"/>
            </a:defPPr>
            <a:lvl1pPr marL="2286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Implications for CERMET Materials:</a:t>
            </a:r>
          </a:p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Large tungsten content ensures strong electronic stopping and radiation shielding.</a:t>
            </a:r>
          </a:p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Ceramic/oxide phases can localize or redistribute cascades, reducing damage propagation.</a:t>
            </a:r>
          </a:p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By microstructural design (nanoparticle size, depth, distribution):Radiation damage can be controlled</a:t>
            </a:r>
          </a:p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Material performance in fusion/fission environments can be optimized.</a:t>
            </a:r>
          </a:p>
          <a:p>
            <a:pPr marL="0" indent="0" algn="just"/>
            <a:r>
              <a:rPr lang="en-US" sz="3200" b="0" i="0" dirty="0">
                <a:solidFill>
                  <a:srgbClr val="222222"/>
                </a:solidFill>
                <a:effectLst/>
                <a:latin typeface="+mn-lt"/>
              </a:rPr>
              <a:t>However, corrosion mechanisms at these energies require further investigation. Future research should also focus on the temperature distribution surrounding the fuel sphere, with special attention to the temperature-dependent properties of tungsten.</a:t>
            </a:r>
          </a:p>
        </p:txBody>
      </p:sp>
      <p:sp>
        <p:nvSpPr>
          <p:cNvPr id="35" name="Text Box 248"/>
          <p:cNvSpPr txBox="1">
            <a:spLocks noChangeArrowheads="1"/>
          </p:cNvSpPr>
          <p:nvPr/>
        </p:nvSpPr>
        <p:spPr bwMode="auto">
          <a:xfrm>
            <a:off x="15137605" y="31804216"/>
            <a:ext cx="1430465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CONCLUSION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344430" y="20671423"/>
            <a:ext cx="9079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/>
              <a:t>Figure 3: Neutron Spectra for different shells [4]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600799" y="-72955"/>
            <a:ext cx="2024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ID: xxx </a:t>
            </a:r>
          </a:p>
        </p:txBody>
      </p:sp>
      <p:sp>
        <p:nvSpPr>
          <p:cNvPr id="23" name="Text Box 242"/>
          <p:cNvSpPr txBox="1">
            <a:spLocks noChangeArrowheads="1"/>
          </p:cNvSpPr>
          <p:nvPr/>
        </p:nvSpPr>
        <p:spPr bwMode="auto">
          <a:xfrm>
            <a:off x="14946905" y="39039685"/>
            <a:ext cx="14096100" cy="3744615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</p:spPr>
        <p:txBody>
          <a:bodyPr wrap="square" lIns="182880" tIns="91440" rIns="182880" bIns="182880">
            <a:spAutoFit/>
          </a:bodyPr>
          <a:lstStyle>
            <a:defPPr>
              <a:defRPr kern="1200" smtId="4294967295"/>
            </a:defPPr>
            <a:lvl1pPr marL="2286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Aft>
                <a:spcPts val="1000"/>
              </a:spcAft>
            </a:pPr>
            <a:r>
              <a:rPr lang="en-US" dirty="0">
                <a:latin typeface="Times New Roman"/>
                <a:ea typeface="Calibri"/>
                <a:cs typeface="Times New Roman"/>
              </a:rPr>
              <a:t>[1] CLAUSSE A., SOTO L., FRIEDLI C., ALTAMIRANO L., </a:t>
            </a:r>
            <a:r>
              <a:rPr lang="en-US" dirty="0">
                <a:latin typeface="Times New Roman"/>
                <a:ea typeface="Calibri"/>
              </a:rPr>
              <a:t>  Annals of Nuclear Energy 78 (2015) 10-14.</a:t>
            </a:r>
          </a:p>
          <a:p>
            <a:pPr algn="just">
              <a:spcAft>
                <a:spcPts val="1000"/>
              </a:spcAft>
            </a:pPr>
            <a:r>
              <a:rPr lang="es-AR" dirty="0"/>
              <a:t>[2] GARCIA-GALLARDO, J.A., GIMENEZ, M.A.N., GERVASONI, J.L., </a:t>
            </a:r>
            <a:r>
              <a:rPr lang="es-AR" dirty="0" err="1"/>
              <a:t>Annals</a:t>
            </a:r>
            <a:r>
              <a:rPr lang="es-AR" dirty="0"/>
              <a:t> </a:t>
            </a:r>
            <a:r>
              <a:rPr lang="es-AR" dirty="0" err="1"/>
              <a:t>of</a:t>
            </a:r>
            <a:r>
              <a:rPr lang="es-AR" dirty="0"/>
              <a:t> Nuclear Energy 147 (2020) 107739.</a:t>
            </a:r>
          </a:p>
          <a:p>
            <a:pPr algn="just">
              <a:spcAft>
                <a:spcPts val="1000"/>
              </a:spcAft>
            </a:pPr>
            <a:r>
              <a:rPr lang="es-AR" dirty="0"/>
              <a:t>[3] SONG, J., AN, W., WU, Y., TIAN, W., Front. Energy Res., 6 (2018).</a:t>
            </a:r>
          </a:p>
          <a:p>
            <a:pPr algn="just">
              <a:spcAft>
                <a:spcPts val="100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[4]</a:t>
            </a:r>
            <a:r>
              <a:rPr lang="en-GB" dirty="0">
                <a:ea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GARCÍA GALLARDO, J.A.,  New Energy Exploitation and Application, Vol. 04, Issue 01, (2025), 175-186.</a:t>
            </a:r>
            <a:endParaRPr lang="es-AR" dirty="0">
              <a:ea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US" dirty="0"/>
              <a:t>[5] PETACCIA, M., GALLARDO, J.A., GERVASONI, J:L,  Tech. Meeting on Compatibility Between Coolants and Materials for Fusion Facilities and Advanced Fission Reactors; International Atomic Energy Agency (IAEA),  (2023).</a:t>
            </a:r>
            <a:endParaRPr lang="es-AR" dirty="0"/>
          </a:p>
        </p:txBody>
      </p:sp>
      <p:sp>
        <p:nvSpPr>
          <p:cNvPr id="24" name="Text Box 248"/>
          <p:cNvSpPr txBox="1">
            <a:spLocks noChangeArrowheads="1"/>
          </p:cNvSpPr>
          <p:nvPr/>
        </p:nvSpPr>
        <p:spPr bwMode="auto">
          <a:xfrm>
            <a:off x="15042255" y="38270244"/>
            <a:ext cx="14096100" cy="769441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</a:ln>
        </p:spPr>
        <p:txBody>
          <a:bodyPr wrap="square">
            <a:spAutoFit/>
          </a:bodyPr>
          <a:lstStyle>
            <a:defPPr>
              <a:defRPr kern="1200" smtId="4294967295"/>
            </a:defPPr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SimSun" pitchFamily="2" charset="-122"/>
                <a:cs typeface="Lucida Sans" pitchFamily="34" charset="0"/>
              </a:rPr>
              <a:t> REFERENCES</a:t>
            </a:r>
            <a:endParaRPr lang="en-US" altLang="zh-CN" sz="3200" b="1" dirty="0">
              <a:solidFill>
                <a:schemeClr val="bg1"/>
              </a:solidFill>
              <a:latin typeface="+mn-lt"/>
              <a:ea typeface="SimSun" pitchFamily="2" charset="-122"/>
              <a:cs typeface="Lucida Sans" pitchFamily="34" charset="0"/>
            </a:endParaRPr>
          </a:p>
        </p:txBody>
      </p:sp>
      <p:sp>
        <p:nvSpPr>
          <p:cNvPr id="30" name="Text Box 242">
            <a:extLst>
              <a:ext uri="{FF2B5EF4-FFF2-40B4-BE49-F238E27FC236}">
                <a16:creationId xmlns:a16="http://schemas.microsoft.com/office/drawing/2014/main" id="{81390119-C38F-49DB-95F8-7983B5FB5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35" y="6380587"/>
            <a:ext cx="14400000" cy="4374146"/>
          </a:xfrm>
          <a:prstGeom prst="rect">
            <a:avLst/>
          </a:prstGeom>
          <a:solidFill>
            <a:schemeClr val="bg1"/>
          </a:solidFill>
          <a:ln w="57150" cmpd="thinThick">
            <a:noFill/>
            <a:miter lim="800000"/>
          </a:ln>
        </p:spPr>
        <p:txBody>
          <a:bodyPr wrap="square" lIns="182880" tIns="91440" rIns="182880" bIns="182880">
            <a:spAutoFit/>
          </a:bodyPr>
          <a:lstStyle>
            <a:defPPr>
              <a:defRPr kern="1200" smtId="4294967295"/>
            </a:defPPr>
            <a:lvl1pPr marL="2286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612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just">
              <a:lnSpc>
                <a:spcPct val="120000"/>
              </a:lnSpc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Tungsten (W) is a prime candidate for plasma-facing and nuclear structural materials due to: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Highest melting point of any metal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Low tritium retention and erosion resistance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Stability under neutron irradiation</a:t>
            </a:r>
          </a:p>
          <a:p>
            <a:pPr algn="just">
              <a:lnSpc>
                <a:spcPct val="120000"/>
              </a:lnSpc>
              <a:buFontTx/>
              <a:buChar char="•"/>
            </a:pPr>
            <a:r>
              <a:rPr lang="en-US" altLang="ja-JP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CERMETs with high W concentration aim to combine mechanical strength and radiation resistance.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548DE5D-4785-4474-9B42-D52B9AB69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594" y="21563582"/>
            <a:ext cx="10104120" cy="363115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1C8B36F8-6C65-4A6F-AFB7-528657700A84}"/>
              </a:ext>
            </a:extLst>
          </p:cNvPr>
          <p:cNvSpPr txBox="1"/>
          <p:nvPr/>
        </p:nvSpPr>
        <p:spPr>
          <a:xfrm>
            <a:off x="-90883" y="11585145"/>
            <a:ext cx="14347128" cy="9978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3600" dirty="0"/>
              <a:t>Global </a:t>
            </a:r>
            <a:r>
              <a:rPr lang="es-AR" sz="3600" dirty="0" err="1"/>
              <a:t>Interest</a:t>
            </a:r>
            <a:r>
              <a:rPr lang="es-AR" sz="3600" dirty="0"/>
              <a:t> in </a:t>
            </a:r>
            <a:r>
              <a:rPr lang="es-AR" sz="3600" dirty="0" err="1"/>
              <a:t>Hybrid</a:t>
            </a:r>
            <a:r>
              <a:rPr lang="es-AR" sz="3600" dirty="0"/>
              <a:t> </a:t>
            </a:r>
            <a:r>
              <a:rPr lang="es-AR" sz="3600" dirty="0" err="1"/>
              <a:t>fusion</a:t>
            </a:r>
            <a:r>
              <a:rPr lang="es-AR" sz="3600" dirty="0"/>
              <a:t>–</a:t>
            </a:r>
            <a:r>
              <a:rPr lang="es-AR" sz="3600" dirty="0" err="1"/>
              <a:t>fission</a:t>
            </a:r>
            <a:r>
              <a:rPr lang="es-AR" sz="3600" dirty="0"/>
              <a:t> </a:t>
            </a:r>
            <a:r>
              <a:rPr lang="es-AR" sz="3600" dirty="0" err="1"/>
              <a:t>systems</a:t>
            </a:r>
            <a:r>
              <a:rPr lang="es-AR" sz="3600" dirty="0"/>
              <a:t> (FFHS) are </a:t>
            </a:r>
            <a:r>
              <a:rPr lang="es-AR" sz="3600" dirty="0" err="1"/>
              <a:t>gaining</a:t>
            </a:r>
            <a:r>
              <a:rPr lang="es-AR" sz="3600" dirty="0"/>
              <a:t> </a:t>
            </a:r>
            <a:r>
              <a:rPr lang="es-AR" sz="3600" dirty="0" err="1"/>
              <a:t>attention</a:t>
            </a:r>
            <a:r>
              <a:rPr lang="es-AR" sz="3600" dirty="0"/>
              <a:t> </a:t>
            </a:r>
            <a:r>
              <a:rPr lang="es-AR" sz="3600" dirty="0" err="1"/>
              <a:t>worldwide</a:t>
            </a:r>
            <a:r>
              <a:rPr lang="es-AR" sz="3600" dirty="0"/>
              <a:t>, </a:t>
            </a:r>
            <a:r>
              <a:rPr lang="es-AR" sz="3600" dirty="0" err="1"/>
              <a:t>with</a:t>
            </a:r>
            <a:r>
              <a:rPr lang="es-AR" sz="3600" dirty="0"/>
              <a:t> </a:t>
            </a:r>
            <a:r>
              <a:rPr lang="es-AR" sz="3600" dirty="0" err="1"/>
              <a:t>diverse</a:t>
            </a:r>
            <a:r>
              <a:rPr lang="es-AR" sz="3600" dirty="0"/>
              <a:t> </a:t>
            </a:r>
            <a:r>
              <a:rPr lang="es-AR" sz="3600" dirty="0" err="1"/>
              <a:t>design</a:t>
            </a:r>
            <a:r>
              <a:rPr lang="es-AR" sz="3600" dirty="0"/>
              <a:t> </a:t>
            </a:r>
            <a:r>
              <a:rPr lang="es-AR" sz="3600" dirty="0" err="1"/>
              <a:t>approaches</a:t>
            </a:r>
            <a:r>
              <a:rPr lang="es-AR" sz="3600" dirty="0"/>
              <a:t>: SEE FIGURE 1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/>
              <a:t>Core </a:t>
            </a:r>
            <a:r>
              <a:rPr lang="es-AR" sz="3600" dirty="0" err="1"/>
              <a:t>Components</a:t>
            </a:r>
            <a:r>
              <a:rPr lang="es-AR" sz="3600" dirty="0"/>
              <a:t> </a:t>
            </a:r>
            <a:r>
              <a:rPr lang="es-AR" sz="3600" dirty="0" err="1"/>
              <a:t>of</a:t>
            </a:r>
            <a:r>
              <a:rPr lang="es-AR" sz="3600" dirty="0"/>
              <a:t> FFHS </a:t>
            </a:r>
            <a:r>
              <a:rPr lang="es-AR" sz="3600" dirty="0" err="1"/>
              <a:t>Fusion</a:t>
            </a:r>
            <a:r>
              <a:rPr lang="es-AR" sz="3600" dirty="0"/>
              <a:t> </a:t>
            </a:r>
            <a:r>
              <a:rPr lang="es-AR" sz="3600" dirty="0" err="1"/>
              <a:t>device</a:t>
            </a:r>
            <a:r>
              <a:rPr lang="es-AR" sz="3600" dirty="0"/>
              <a:t> as </a:t>
            </a:r>
            <a:r>
              <a:rPr lang="es-AR" sz="3600" dirty="0" err="1"/>
              <a:t>neutron</a:t>
            </a:r>
            <a:r>
              <a:rPr lang="es-AR" sz="3600" dirty="0"/>
              <a:t> </a:t>
            </a:r>
            <a:r>
              <a:rPr lang="es-AR" sz="3600" dirty="0" err="1"/>
              <a:t>source</a:t>
            </a:r>
            <a:r>
              <a:rPr lang="es-AR" sz="3600" dirty="0"/>
              <a:t>. </a:t>
            </a:r>
            <a:r>
              <a:rPr lang="es-AR" sz="3600" dirty="0" err="1"/>
              <a:t>Fissionable</a:t>
            </a:r>
            <a:r>
              <a:rPr lang="es-AR" sz="3600" dirty="0"/>
              <a:t> fuel </a:t>
            </a:r>
            <a:r>
              <a:rPr lang="es-AR" sz="3600" dirty="0" err="1"/>
              <a:t>system</a:t>
            </a:r>
            <a:r>
              <a:rPr lang="es-AR" sz="3600" dirty="0"/>
              <a:t>. </a:t>
            </a:r>
            <a:r>
              <a:rPr lang="es-AR" sz="3600" dirty="0" err="1"/>
              <a:t>Tritium</a:t>
            </a:r>
            <a:r>
              <a:rPr lang="es-AR" sz="3600" dirty="0"/>
              <a:t> </a:t>
            </a:r>
            <a:r>
              <a:rPr lang="es-AR" sz="3600" dirty="0" err="1"/>
              <a:t>breeding</a:t>
            </a:r>
            <a:r>
              <a:rPr lang="es-AR" sz="3600" dirty="0"/>
              <a:t> </a:t>
            </a:r>
            <a:r>
              <a:rPr lang="es-AR" sz="3600" dirty="0" err="1"/>
              <a:t>blanket</a:t>
            </a:r>
            <a:r>
              <a:rPr lang="es-AR" sz="3600" dirty="0"/>
              <a:t> (TBB). </a:t>
            </a:r>
            <a:r>
              <a:rPr lang="es-AR" sz="3600" dirty="0" err="1"/>
              <a:t>Neutron</a:t>
            </a:r>
            <a:r>
              <a:rPr lang="es-AR" sz="3600" dirty="0"/>
              <a:t> reflector </a:t>
            </a:r>
            <a:r>
              <a:rPr lang="es-AR" sz="3600" dirty="0" err="1"/>
              <a:t>for</a:t>
            </a:r>
            <a:r>
              <a:rPr lang="es-AR" sz="3600" dirty="0"/>
              <a:t> flux </a:t>
            </a:r>
            <a:r>
              <a:rPr lang="es-AR" sz="3600" dirty="0" err="1"/>
              <a:t>optimization</a:t>
            </a:r>
            <a:r>
              <a:rPr lang="es-AR" sz="3600" dirty="0"/>
              <a:t>. </a:t>
            </a:r>
            <a:r>
              <a:rPr lang="es-AR" sz="3600" dirty="0" err="1"/>
              <a:t>Three-Layer</a:t>
            </a:r>
            <a:r>
              <a:rPr lang="es-AR" sz="3600" dirty="0"/>
              <a:t> </a:t>
            </a:r>
            <a:r>
              <a:rPr lang="es-AR" sz="3600" dirty="0" err="1"/>
              <a:t>Configuration</a:t>
            </a:r>
            <a:r>
              <a:rPr lang="es-AR" sz="3600" dirty="0"/>
              <a:t> </a:t>
            </a:r>
            <a:r>
              <a:rPr lang="es-AR" sz="3600" dirty="0" err="1"/>
              <a:t>Components</a:t>
            </a:r>
            <a:r>
              <a:rPr lang="es-AR" sz="3600" dirty="0"/>
              <a:t> are </a:t>
            </a:r>
            <a:r>
              <a:rPr lang="es-AR" sz="3600" dirty="0" err="1"/>
              <a:t>arranged</a:t>
            </a:r>
            <a:r>
              <a:rPr lang="es-AR" sz="3600" dirty="0"/>
              <a:t> </a:t>
            </a:r>
            <a:r>
              <a:rPr lang="es-AR" sz="3600" dirty="0" err="1"/>
              <a:t>concentrically</a:t>
            </a:r>
            <a:r>
              <a:rPr lang="es-AR" sz="3600" dirty="0"/>
              <a:t> </a:t>
            </a:r>
            <a:r>
              <a:rPr lang="es-AR" sz="3600" dirty="0" err="1"/>
              <a:t>to</a:t>
            </a:r>
            <a:r>
              <a:rPr lang="es-AR" sz="3600" dirty="0"/>
              <a:t> </a:t>
            </a:r>
            <a:r>
              <a:rPr lang="es-AR" sz="3600" dirty="0" err="1"/>
              <a:t>maximize</a:t>
            </a:r>
            <a:r>
              <a:rPr lang="es-AR" sz="3600" dirty="0"/>
              <a:t> </a:t>
            </a:r>
            <a:r>
              <a:rPr lang="es-AR" sz="3600" dirty="0" err="1"/>
              <a:t>neutron</a:t>
            </a:r>
            <a:r>
              <a:rPr lang="es-AR" sz="3600" dirty="0"/>
              <a:t> </a:t>
            </a:r>
            <a:r>
              <a:rPr lang="es-AR" sz="3600" dirty="0" err="1"/>
              <a:t>utilization</a:t>
            </a:r>
            <a:r>
              <a:rPr lang="es-AR" sz="3600" dirty="0"/>
              <a:t>. 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 err="1"/>
              <a:t>This</a:t>
            </a:r>
            <a:r>
              <a:rPr lang="es-AR" sz="3600" dirty="0"/>
              <a:t> </a:t>
            </a:r>
            <a:r>
              <a:rPr lang="es-AR" sz="3600" dirty="0" err="1"/>
              <a:t>model</a:t>
            </a:r>
            <a:r>
              <a:rPr lang="es-AR" sz="3600" dirty="0"/>
              <a:t>: </a:t>
            </a:r>
            <a:r>
              <a:rPr lang="es-AR" sz="3600" dirty="0" err="1"/>
              <a:t>Two</a:t>
            </a:r>
            <a:r>
              <a:rPr lang="es-AR" sz="3600" dirty="0"/>
              <a:t> </a:t>
            </a:r>
            <a:r>
              <a:rPr lang="es-AR" sz="3600" dirty="0" err="1"/>
              <a:t>concentric</a:t>
            </a:r>
            <a:r>
              <a:rPr lang="es-AR" sz="3600" dirty="0"/>
              <a:t> </a:t>
            </a:r>
            <a:r>
              <a:rPr lang="es-AR" sz="3600" dirty="0" err="1"/>
              <a:t>shells</a:t>
            </a:r>
            <a:r>
              <a:rPr lang="es-AR" sz="3600" dirty="0"/>
              <a:t> </a:t>
            </a:r>
            <a:r>
              <a:rPr lang="es-AR" sz="3600" dirty="0" err="1"/>
              <a:t>of</a:t>
            </a:r>
            <a:r>
              <a:rPr lang="es-AR" sz="3600" dirty="0"/>
              <a:t> 8% </a:t>
            </a:r>
            <a:r>
              <a:rPr lang="es-AR" sz="3600" dirty="0" err="1"/>
              <a:t>enriched</a:t>
            </a:r>
            <a:r>
              <a:rPr lang="es-AR" sz="3600" dirty="0"/>
              <a:t> </a:t>
            </a:r>
            <a:r>
              <a:rPr lang="es-AR" sz="3600" dirty="0" err="1"/>
              <a:t>uranium</a:t>
            </a:r>
            <a:r>
              <a:rPr lang="es-AR" sz="3600" dirty="0"/>
              <a:t> as </a:t>
            </a:r>
            <a:r>
              <a:rPr lang="es-AR" sz="3600" dirty="0" err="1"/>
              <a:t>metallic</a:t>
            </a:r>
            <a:r>
              <a:rPr lang="es-AR" sz="3600" dirty="0"/>
              <a:t> fuel. </a:t>
            </a:r>
            <a:r>
              <a:rPr lang="es-AR" sz="3600" dirty="0" err="1"/>
              <a:t>Lithium</a:t>
            </a:r>
            <a:r>
              <a:rPr lang="es-AR" sz="3600" dirty="0"/>
              <a:t> </a:t>
            </a:r>
            <a:r>
              <a:rPr lang="es-AR" sz="3600" dirty="0" err="1"/>
              <a:t>silicate</a:t>
            </a:r>
            <a:r>
              <a:rPr lang="es-AR" sz="3600" dirty="0"/>
              <a:t> as </a:t>
            </a:r>
            <a:r>
              <a:rPr lang="es-AR" sz="3600" dirty="0" err="1"/>
              <a:t>tritium</a:t>
            </a:r>
            <a:r>
              <a:rPr lang="es-AR" sz="3600" dirty="0"/>
              <a:t> </a:t>
            </a:r>
            <a:r>
              <a:rPr lang="es-AR" sz="3600" dirty="0" err="1"/>
              <a:t>breeding</a:t>
            </a:r>
            <a:r>
              <a:rPr lang="es-AR" sz="3600" dirty="0"/>
              <a:t> </a:t>
            </a:r>
            <a:r>
              <a:rPr lang="es-AR" sz="3600" dirty="0" err="1"/>
              <a:t>blanket</a:t>
            </a:r>
            <a:r>
              <a:rPr lang="es-AR" sz="3600" dirty="0"/>
              <a:t> (TBB) 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 err="1"/>
              <a:t>Multiplier</a:t>
            </a:r>
            <a:r>
              <a:rPr lang="es-AR" sz="3600" dirty="0"/>
              <a:t> </a:t>
            </a:r>
            <a:r>
              <a:rPr lang="es-AR" sz="3600" dirty="0" err="1"/>
              <a:t>Cascades</a:t>
            </a:r>
            <a:r>
              <a:rPr lang="es-AR" sz="3600" dirty="0"/>
              <a:t> </a:t>
            </a:r>
            <a:r>
              <a:rPr lang="es-AR" sz="3600" dirty="0" err="1"/>
              <a:t>Solution</a:t>
            </a:r>
            <a:r>
              <a:rPr lang="es-AR" sz="3600" dirty="0"/>
              <a:t> </a:t>
            </a:r>
            <a:r>
              <a:rPr lang="es-AR" sz="3600" dirty="0" err="1"/>
              <a:t>Proposed</a:t>
            </a:r>
            <a:r>
              <a:rPr lang="es-AR" sz="3600" dirty="0"/>
              <a:t> </a:t>
            </a:r>
            <a:r>
              <a:rPr lang="es-AR" sz="3600" dirty="0" err="1"/>
              <a:t>design</a:t>
            </a:r>
            <a:r>
              <a:rPr lang="es-AR" sz="3600" dirty="0"/>
              <a:t> uses </a:t>
            </a:r>
            <a:r>
              <a:rPr lang="es-AR" sz="3600" dirty="0" err="1"/>
              <a:t>concentric</a:t>
            </a:r>
            <a:r>
              <a:rPr lang="es-AR" sz="3600" dirty="0"/>
              <a:t> </a:t>
            </a:r>
            <a:r>
              <a:rPr lang="es-AR" sz="3600" dirty="0" err="1"/>
              <a:t>fissile</a:t>
            </a:r>
            <a:r>
              <a:rPr lang="es-AR" sz="3600" dirty="0"/>
              <a:t> </a:t>
            </a:r>
            <a:r>
              <a:rPr lang="es-AR" sz="3600" dirty="0" err="1"/>
              <a:t>shells</a:t>
            </a:r>
            <a:r>
              <a:rPr lang="es-AR" sz="3600" dirty="0"/>
              <a:t> </a:t>
            </a:r>
            <a:r>
              <a:rPr lang="es-AR" sz="3600" dirty="0" err="1"/>
              <a:t>separated</a:t>
            </a:r>
            <a:r>
              <a:rPr lang="es-AR" sz="3600" dirty="0"/>
              <a:t> </a:t>
            </a:r>
            <a:r>
              <a:rPr lang="es-AR" sz="3600" dirty="0" err="1"/>
              <a:t>by</a:t>
            </a:r>
            <a:r>
              <a:rPr lang="es-AR" sz="3600" dirty="0"/>
              <a:t> </a:t>
            </a:r>
            <a:r>
              <a:rPr lang="es-AR" sz="3600" dirty="0" err="1"/>
              <a:t>large</a:t>
            </a:r>
            <a:r>
              <a:rPr lang="es-AR" sz="3600" dirty="0"/>
              <a:t> </a:t>
            </a:r>
            <a:r>
              <a:rPr lang="es-AR" sz="3600" dirty="0" err="1"/>
              <a:t>voids</a:t>
            </a:r>
            <a:r>
              <a:rPr lang="es-AR" sz="3600" dirty="0"/>
              <a:t> </a:t>
            </a:r>
            <a:r>
              <a:rPr lang="es-AR" sz="3600" dirty="0" err="1"/>
              <a:t>to</a:t>
            </a:r>
            <a:r>
              <a:rPr lang="es-AR" sz="3600" dirty="0"/>
              <a:t> </a:t>
            </a:r>
            <a:r>
              <a:rPr lang="es-AR" sz="3600" dirty="0" err="1"/>
              <a:t>enhance</a:t>
            </a:r>
            <a:r>
              <a:rPr lang="es-AR" sz="3600" dirty="0"/>
              <a:t> </a:t>
            </a:r>
            <a:r>
              <a:rPr lang="es-AR" sz="3600" dirty="0" err="1"/>
              <a:t>neutron</a:t>
            </a:r>
            <a:r>
              <a:rPr lang="es-AR" sz="3600" dirty="0"/>
              <a:t> </a:t>
            </a:r>
            <a:r>
              <a:rPr lang="es-AR" sz="3600" dirty="0" err="1"/>
              <a:t>multiplication</a:t>
            </a:r>
            <a:r>
              <a:rPr lang="es-AR" sz="3600" dirty="0"/>
              <a:t>.</a:t>
            </a:r>
          </a:p>
          <a:p>
            <a:pPr marL="571500" indent="-5715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AR" sz="3600" dirty="0" err="1"/>
              <a:t>Multiplying</a:t>
            </a:r>
            <a:r>
              <a:rPr lang="es-AR" sz="3600" dirty="0"/>
              <a:t> </a:t>
            </a:r>
            <a:r>
              <a:rPr lang="es-AR" sz="3600" dirty="0" err="1"/>
              <a:t>capacity</a:t>
            </a:r>
            <a:r>
              <a:rPr lang="es-AR" sz="3600" dirty="0"/>
              <a:t> </a:t>
            </a:r>
            <a:r>
              <a:rPr lang="es-AR" sz="3600" dirty="0" err="1"/>
              <a:t>depends</a:t>
            </a:r>
            <a:r>
              <a:rPr lang="es-AR" sz="3600" dirty="0"/>
              <a:t> </a:t>
            </a:r>
            <a:r>
              <a:rPr lang="es-AR" sz="3600" dirty="0" err="1"/>
              <a:t>on</a:t>
            </a:r>
            <a:r>
              <a:rPr lang="es-AR" sz="3600" dirty="0"/>
              <a:t> </a:t>
            </a:r>
            <a:r>
              <a:rPr lang="es-AR" sz="3600" dirty="0" err="1"/>
              <a:t>shell</a:t>
            </a:r>
            <a:r>
              <a:rPr lang="es-AR" sz="3600" dirty="0"/>
              <a:t> </a:t>
            </a:r>
            <a:r>
              <a:rPr lang="es-AR" sz="3600" dirty="0" err="1"/>
              <a:t>geometry</a:t>
            </a:r>
            <a:r>
              <a:rPr lang="es-AR" sz="3600" dirty="0"/>
              <a:t>, fuel </a:t>
            </a:r>
            <a:r>
              <a:rPr lang="es-AR" sz="3600" dirty="0" err="1"/>
              <a:t>type</a:t>
            </a:r>
            <a:r>
              <a:rPr lang="es-AR" sz="3600" dirty="0"/>
              <a:t>, and </a:t>
            </a:r>
            <a:r>
              <a:rPr lang="es-AR" sz="3600" dirty="0" err="1"/>
              <a:t>spacing</a:t>
            </a:r>
            <a:r>
              <a:rPr lang="es-AR" sz="3600" dirty="0"/>
              <a:t> </a:t>
            </a:r>
            <a:r>
              <a:rPr lang="es-AR" sz="3600" dirty="0" err="1"/>
              <a:t>between</a:t>
            </a:r>
            <a:r>
              <a:rPr lang="es-AR" sz="3600" dirty="0"/>
              <a:t> </a:t>
            </a:r>
            <a:r>
              <a:rPr lang="es-AR" sz="3600" dirty="0" err="1"/>
              <a:t>layers</a:t>
            </a:r>
            <a:r>
              <a:rPr lang="es-AR" sz="3600" dirty="0"/>
              <a:t>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32BECA6-72FD-485B-B529-D309565D25CB}"/>
              </a:ext>
            </a:extLst>
          </p:cNvPr>
          <p:cNvSpPr txBox="1"/>
          <p:nvPr/>
        </p:nvSpPr>
        <p:spPr>
          <a:xfrm>
            <a:off x="2779918" y="25295778"/>
            <a:ext cx="137027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Figure 1: Scheme of a FFHS reactor [1]</a:t>
            </a:r>
            <a:endParaRPr lang="es-AR" i="1" dirty="0"/>
          </a:p>
        </p:txBody>
      </p:sp>
      <p:pic>
        <p:nvPicPr>
          <p:cNvPr id="33" name="Image2">
            <a:extLst>
              <a:ext uri="{FF2B5EF4-FFF2-40B4-BE49-F238E27FC236}">
                <a16:creationId xmlns:a16="http://schemas.microsoft.com/office/drawing/2014/main" id="{72D4E7A0-6748-4676-8293-62A6BA07FFA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8829398" y="16111369"/>
            <a:ext cx="5821841" cy="444709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75C49AB-6AFD-46A0-8CC2-1908D17585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8087" y="31838696"/>
            <a:ext cx="5407134" cy="8661077"/>
          </a:xfrm>
          <a:prstGeom prst="rect">
            <a:avLst/>
          </a:prstGeom>
        </p:spPr>
      </p:pic>
      <p:sp>
        <p:nvSpPr>
          <p:cNvPr id="36" name="CuadroTexto 35">
            <a:extLst>
              <a:ext uri="{FF2B5EF4-FFF2-40B4-BE49-F238E27FC236}">
                <a16:creationId xmlns:a16="http://schemas.microsoft.com/office/drawing/2014/main" id="{5EC43685-1D5D-4713-89BF-B1C510D5B855}"/>
              </a:ext>
            </a:extLst>
          </p:cNvPr>
          <p:cNvSpPr txBox="1"/>
          <p:nvPr/>
        </p:nvSpPr>
        <p:spPr>
          <a:xfrm>
            <a:off x="467677" y="40499773"/>
            <a:ext cx="14400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Figure 2: W transmutation cycle under 14 MeV neutron irradiation. </a:t>
            </a:r>
          </a:p>
          <a:p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Dashed lines enclose initial isotopes present in natural W. </a:t>
            </a:r>
          </a:p>
          <a:p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Stable isotopes are in bold boxes. Arrows : reactions and decays [2].</a:t>
            </a:r>
          </a:p>
          <a:p>
            <a:endParaRPr lang="es-AR" i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658C29D-C7F0-4194-AAEE-B59656FD0A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58792" y="26126415"/>
            <a:ext cx="4139749" cy="413974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447B1AE-2E3F-4150-BA3C-2CF3FCFD6D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41030" y="26126416"/>
            <a:ext cx="5759769" cy="4104012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5022C1FD-A6A8-46B7-A8DB-B267261BE779}"/>
              </a:ext>
            </a:extLst>
          </p:cNvPr>
          <p:cNvSpPr txBox="1"/>
          <p:nvPr/>
        </p:nvSpPr>
        <p:spPr>
          <a:xfrm>
            <a:off x="15402107" y="30678328"/>
            <a:ext cx="1527516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System simulated with IMPC5, where a sphere of UO2 is embedded into a Tungsten matrix [5]</a:t>
            </a:r>
            <a:endParaRPr lang="es-AR" sz="3600" i="1" dirty="0"/>
          </a:p>
        </p:txBody>
      </p:sp>
    </p:spTree>
    <p:extLst>
      <p:ext uri="{BB962C8B-B14F-4D97-AF65-F5344CB8AC3E}">
        <p14:creationId xmlns:p14="http://schemas.microsoft.com/office/powerpoint/2010/main" val="3331785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</TotalTime>
  <Words>882</Words>
  <Application>Microsoft Office PowerPoint</Application>
  <PresentationFormat>Personalizado</PresentationFormat>
  <Paragraphs>77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Presentación de PowerPoint</vt:lpstr>
    </vt:vector>
  </TitlesOfParts>
  <Company>IAEA-SG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FUKUYAMA, Yukiko</dc:creator>
  <cp:lastModifiedBy>juana gervasoni</cp:lastModifiedBy>
  <cp:revision>143</cp:revision>
  <dcterms:created xsi:type="dcterms:W3CDTF">2018-07-03T09:22:24Z</dcterms:created>
  <dcterms:modified xsi:type="dcterms:W3CDTF">2025-09-24T23:04:57Z</dcterms:modified>
</cp:coreProperties>
</file>