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7" autoAdjust="0"/>
    <p:restoredTop sz="94660"/>
  </p:normalViewPr>
  <p:slideViewPr>
    <p:cSldViewPr snapToGrid="0">
      <p:cViewPr>
        <p:scale>
          <a:sx n="66" d="100"/>
          <a:sy n="66" d="100"/>
        </p:scale>
        <p:origin x="-3620" y="-4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0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8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9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8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8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9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2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51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7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CE9EA-F87E-449B-A760-0CFB0069B4F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22C54-ADC4-49B9-91B8-5E4CFF9AF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1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" y="-68002"/>
            <a:ext cx="30275213" cy="71711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9600" b="1" dirty="0">
                <a:solidFill>
                  <a:schemeClr val="bg1"/>
                </a:solidFill>
              </a:rPr>
              <a:t>Towards Practical Fusion Energy - Engineering Challenges and Development Strategies by the Perspective of CNPE</a:t>
            </a: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5400" dirty="0">
                <a:solidFill>
                  <a:schemeClr val="bg1"/>
                </a:solidFill>
              </a:rPr>
              <a:t>Wen Jingwu</a:t>
            </a:r>
            <a:r>
              <a:rPr lang="en-US" sz="5400" baseline="30000" dirty="0">
                <a:solidFill>
                  <a:schemeClr val="bg1"/>
                </a:solidFill>
              </a:rPr>
              <a:t>1</a:t>
            </a:r>
            <a:r>
              <a:rPr lang="en-US" sz="5400" dirty="0">
                <a:solidFill>
                  <a:schemeClr val="bg1"/>
                </a:solidFill>
              </a:rPr>
              <a:t>, Peng Shangkun</a:t>
            </a:r>
            <a:r>
              <a:rPr lang="en-US" altLang="zh-CN" sz="5400" baseline="30000" dirty="0">
                <a:solidFill>
                  <a:schemeClr val="bg1"/>
                </a:solidFill>
              </a:rPr>
              <a:t>1</a:t>
            </a:r>
            <a:r>
              <a:rPr lang="en-US" sz="5400" dirty="0">
                <a:solidFill>
                  <a:schemeClr val="bg1"/>
                </a:solidFill>
              </a:rPr>
              <a:t>, He Xuxia</a:t>
            </a:r>
            <a:r>
              <a:rPr lang="en-US" altLang="zh-CN" sz="5400" baseline="30000" dirty="0">
                <a:solidFill>
                  <a:schemeClr val="bg1"/>
                </a:solidFill>
              </a:rPr>
              <a:t>1</a:t>
            </a:r>
            <a:r>
              <a:rPr lang="en-US" sz="5400" dirty="0">
                <a:solidFill>
                  <a:schemeClr val="bg1"/>
                </a:solidFill>
              </a:rPr>
              <a:t>, </a:t>
            </a:r>
            <a:r>
              <a:rPr lang="en-US" altLang="zh-CN" sz="5400" dirty="0">
                <a:solidFill>
                  <a:schemeClr val="bg1"/>
                </a:solidFill>
              </a:rPr>
              <a:t>Fan Li</a:t>
            </a:r>
            <a:r>
              <a:rPr lang="en-US" altLang="zh-CN" sz="5400" baseline="30000" dirty="0">
                <a:solidFill>
                  <a:schemeClr val="bg1"/>
                </a:solidFill>
              </a:rPr>
              <a:t>2</a:t>
            </a:r>
            <a:r>
              <a:rPr lang="en-US" altLang="zh-CN" sz="5400" dirty="0">
                <a:solidFill>
                  <a:schemeClr val="bg1"/>
                </a:solidFill>
              </a:rPr>
              <a:t>, </a:t>
            </a:r>
            <a:r>
              <a:rPr lang="en-US" sz="5400" dirty="0">
                <a:solidFill>
                  <a:schemeClr val="bg1"/>
                </a:solidFill>
              </a:rPr>
              <a:t>Li Haitao</a:t>
            </a:r>
            <a:r>
              <a:rPr lang="en-US" altLang="zh-CN" sz="5400" baseline="30000" dirty="0">
                <a:solidFill>
                  <a:schemeClr val="bg1"/>
                </a:solidFill>
              </a:rPr>
              <a:t>2</a:t>
            </a:r>
            <a:r>
              <a:rPr lang="en-US" sz="5400" dirty="0">
                <a:solidFill>
                  <a:schemeClr val="bg1"/>
                </a:solidFill>
              </a:rPr>
              <a:t>, Lu Peng</a:t>
            </a:r>
            <a:r>
              <a:rPr lang="en-US" altLang="zh-CN" sz="5400" baseline="30000" dirty="0">
                <a:solidFill>
                  <a:schemeClr val="bg1"/>
                </a:solidFill>
              </a:rPr>
              <a:t>1</a:t>
            </a:r>
            <a:r>
              <a:rPr lang="en-US" sz="5400" dirty="0">
                <a:solidFill>
                  <a:schemeClr val="bg1"/>
                </a:solidFill>
              </a:rPr>
              <a:t>, Guo Zhipeng</a:t>
            </a:r>
            <a:r>
              <a:rPr lang="en-US" altLang="zh-CN" sz="5400" baseline="30000" dirty="0">
                <a:solidFill>
                  <a:schemeClr val="bg1"/>
                </a:solidFill>
              </a:rPr>
              <a:t>2</a:t>
            </a:r>
            <a:r>
              <a:rPr lang="en-US" altLang="zh-CN" sz="5400" dirty="0">
                <a:solidFill>
                  <a:schemeClr val="bg1"/>
                </a:solidFill>
              </a:rPr>
              <a:t> , Song Zhilin</a:t>
            </a:r>
            <a:r>
              <a:rPr lang="en-US" altLang="zh-CN" sz="5400" baseline="30000" dirty="0">
                <a:solidFill>
                  <a:schemeClr val="bg1"/>
                </a:solidFill>
              </a:rPr>
              <a:t>2</a:t>
            </a:r>
            <a:endParaRPr lang="en-US" sz="5400" dirty="0">
              <a:solidFill>
                <a:schemeClr val="bg1"/>
              </a:solidFill>
            </a:endParaRPr>
          </a:p>
          <a:p>
            <a:pPr algn="ctr"/>
            <a:r>
              <a:rPr lang="en-US" sz="5400" dirty="0">
                <a:solidFill>
                  <a:schemeClr val="bg1"/>
                </a:solidFill>
              </a:rPr>
              <a:t>1. Fusion Engineering Technology Center (</a:t>
            </a:r>
            <a:r>
              <a:rPr lang="en-US" sz="5400" b="1" dirty="0">
                <a:solidFill>
                  <a:schemeClr val="bg1"/>
                </a:solidFill>
              </a:rPr>
              <a:t>FETEC</a:t>
            </a:r>
            <a:r>
              <a:rPr lang="en-US" sz="5400" dirty="0">
                <a:solidFill>
                  <a:schemeClr val="bg1"/>
                </a:solidFill>
              </a:rPr>
              <a:t>), 2. Beijing Institute of Nuclear Engineering (</a:t>
            </a:r>
            <a:r>
              <a:rPr lang="en-US" sz="5400" b="1" dirty="0">
                <a:solidFill>
                  <a:schemeClr val="bg1"/>
                </a:solidFill>
              </a:rPr>
              <a:t>BINE</a:t>
            </a:r>
            <a:r>
              <a:rPr lang="en-US" sz="5400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</a:rPr>
              <a:t>China Nuclear Power Engineering Co., Ltd. (</a:t>
            </a:r>
            <a:r>
              <a:rPr lang="en-US" sz="5400" b="1" dirty="0">
                <a:solidFill>
                  <a:schemeClr val="bg1"/>
                </a:solidFill>
              </a:rPr>
              <a:t>CNPE</a:t>
            </a:r>
            <a:r>
              <a:rPr lang="en-US" sz="5400" dirty="0">
                <a:solidFill>
                  <a:schemeClr val="bg1"/>
                </a:solidFill>
              </a:rPr>
              <a:t>), Beijing 100840, China</a:t>
            </a:r>
          </a:p>
          <a:p>
            <a:pPr algn="ctr"/>
            <a:r>
              <a:rPr lang="en-US" sz="5000" dirty="0">
                <a:solidFill>
                  <a:schemeClr val="bg1"/>
                </a:solidFill>
              </a:rPr>
              <a:t>wenjw@eu.cnpe.cc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14" name="Text Box 242"/>
          <p:cNvSpPr txBox="1">
            <a:spLocks noChangeArrowheads="1"/>
          </p:cNvSpPr>
          <p:nvPr/>
        </p:nvSpPr>
        <p:spPr bwMode="auto">
          <a:xfrm>
            <a:off x="642256" y="7906173"/>
            <a:ext cx="14400000" cy="6215869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</p:spPr>
        <p:txBody>
          <a:bodyPr wrap="square" lIns="182880" tIns="91440" rIns="182880" bIns="182880">
            <a:spAutoFit/>
          </a:bodyPr>
          <a:lstStyle>
            <a:defPPr>
              <a:defRPr kern="1200" smtId="4294967295"/>
            </a:defPPr>
            <a:lvl1pPr marL="2286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There are five critical dimensions in fusion reactor engineering: 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①safety regulatory systems;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②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design and engineering management; 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③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project implementation practices;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④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industrial supply chain cultivation;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⑤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standardization framework.</a:t>
            </a:r>
          </a:p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D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evelopment strategies: leveraging organizational strengths to advance fusion energy development, formulating fusion regulatory policies that balance safety and development, fostering public-private collaboration to cultivate the fusion industry chain, and establishing a top-down design approach for building the fusion standardization system.</a:t>
            </a:r>
          </a:p>
        </p:txBody>
      </p:sp>
      <p:sp>
        <p:nvSpPr>
          <p:cNvPr id="17" name="Text Box 248"/>
          <p:cNvSpPr txBox="1">
            <a:spLocks noChangeArrowheads="1"/>
          </p:cNvSpPr>
          <p:nvPr/>
        </p:nvSpPr>
        <p:spPr bwMode="auto">
          <a:xfrm>
            <a:off x="642256" y="7240056"/>
            <a:ext cx="14400000" cy="769441"/>
          </a:xfrm>
          <a:prstGeom prst="rect">
            <a:avLst/>
          </a:prstGeom>
          <a:solidFill>
            <a:schemeClr val="tx2"/>
          </a:solidFill>
          <a:ln w="19050">
            <a:noFill/>
            <a:miter lim="800000"/>
          </a:ln>
        </p:spPr>
        <p:txBody>
          <a:bodyPr wrap="square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SimSun" pitchFamily="2" charset="-122"/>
                <a:cs typeface="Lucida Sans" pitchFamily="34" charset="0"/>
              </a:rPr>
              <a:t>ABSTRACT</a:t>
            </a:r>
            <a:endParaRPr lang="en-US" altLang="zh-CN" sz="3200" b="1" dirty="0">
              <a:solidFill>
                <a:schemeClr val="bg1"/>
              </a:solidFill>
              <a:latin typeface="+mn-lt"/>
              <a:ea typeface="SimSun" pitchFamily="2" charset="-122"/>
              <a:cs typeface="Lucida Sans" pitchFamily="34" charset="0"/>
            </a:endParaRPr>
          </a:p>
        </p:txBody>
      </p:sp>
      <p:sp>
        <p:nvSpPr>
          <p:cNvPr id="18" name="Text Box 263"/>
          <p:cNvSpPr txBox="1">
            <a:spLocks noChangeArrowheads="1"/>
          </p:cNvSpPr>
          <p:nvPr/>
        </p:nvSpPr>
        <p:spPr bwMode="auto">
          <a:xfrm>
            <a:off x="642256" y="30193031"/>
            <a:ext cx="14400000" cy="11998221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</p:spPr>
        <p:txBody>
          <a:bodyPr wrap="square" lIns="182880" tIns="91440" rIns="182880" bIns="182880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858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1. </a:t>
            </a:r>
            <a:r>
              <a:rPr lang="en-US" altLang="ja-JP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Leverage Organizational Advantages to Promote Fusion Energy Development</a:t>
            </a:r>
          </a:p>
          <a:p>
            <a:pPr>
              <a:lnSpc>
                <a:spcPct val="125000"/>
              </a:lnSpc>
            </a:pPr>
            <a:r>
              <a:rPr lang="en-US" altLang="ja-JP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- Implement proactive policy guidance.</a:t>
            </a:r>
          </a:p>
          <a:p>
            <a:pPr>
              <a:lnSpc>
                <a:spcPct val="125000"/>
              </a:lnSpc>
            </a:pPr>
            <a:r>
              <a:rPr lang="en-US" altLang="ja-JP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- Utilize enterprises' strengths in innovation and industrial transformation.</a:t>
            </a:r>
          </a:p>
          <a:p>
            <a:pPr>
              <a:lnSpc>
                <a:spcPct val="125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2. </a:t>
            </a: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Formulate Nuclear Fusion Regulatory Policies Balancing Safety and Development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- Clarify the principles of fusion nuclear safety regulation.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- Expand the scope of nuclear material application and research.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- Adhere to the bottom line of nuclear safety culture.</a:t>
            </a:r>
          </a:p>
          <a:p>
            <a:pPr>
              <a:lnSpc>
                <a:spcPct val="125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3. </a:t>
            </a: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Public-Private Cooperation to Cultivate the Fusion Industry Chain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 - Give play to the development guiding role of management departments.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 - Attach importance to the promotion role of industrial alliances.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 - Highlight the facilitation role of iterative industrial incubation.</a:t>
            </a:r>
          </a:p>
          <a:p>
            <a:pPr>
              <a:lnSpc>
                <a:spcPct val="125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4. </a:t>
            </a: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Establish a Nuclear Fusion Standard Framework based on the Top-Level Design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 - Implement top-level planning for standards.</a:t>
            </a:r>
          </a:p>
          <a:p>
            <a:pPr>
              <a:lnSpc>
                <a:spcPct val="125000"/>
              </a:lnSpc>
            </a:pPr>
            <a:r>
              <a:rPr lang="en-US" altLang="zh-CN" sz="3600" dirty="0">
                <a:solidFill>
                  <a:prstClr val="black"/>
                </a:solidFill>
                <a:latin typeface="Calibri" panose="020F0502020204030204"/>
                <a:ea typeface="ＭＳ Ｐゴシック" charset="-128"/>
              </a:rPr>
              <a:t>   - Promote the institutionalized operation of standard formulation.</a:t>
            </a:r>
          </a:p>
        </p:txBody>
      </p:sp>
      <p:sp>
        <p:nvSpPr>
          <p:cNvPr id="25" name="Text Box 248"/>
          <p:cNvSpPr txBox="1">
            <a:spLocks noChangeArrowheads="1"/>
          </p:cNvSpPr>
          <p:nvPr/>
        </p:nvSpPr>
        <p:spPr bwMode="auto">
          <a:xfrm>
            <a:off x="642256" y="29423590"/>
            <a:ext cx="14400000" cy="769441"/>
          </a:xfrm>
          <a:prstGeom prst="rect">
            <a:avLst/>
          </a:prstGeom>
          <a:solidFill>
            <a:schemeClr val="tx2"/>
          </a:solidFill>
          <a:ln w="19050">
            <a:noFill/>
            <a:miter lim="800000"/>
          </a:ln>
        </p:spPr>
        <p:txBody>
          <a:bodyPr wrap="square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SimSun" pitchFamily="2" charset="-122"/>
                <a:cs typeface="Lucida Sans" pitchFamily="34" charset="0"/>
              </a:rPr>
              <a:t>OUTCOME</a:t>
            </a:r>
            <a:endParaRPr lang="en-US" altLang="zh-CN" sz="3200" b="1" dirty="0">
              <a:solidFill>
                <a:schemeClr val="bg1"/>
              </a:solidFill>
              <a:latin typeface="+mn-lt"/>
              <a:ea typeface="SimSun" pitchFamily="2" charset="-122"/>
              <a:cs typeface="Lucida Sans" pitchFamily="34" charset="0"/>
            </a:endParaRPr>
          </a:p>
        </p:txBody>
      </p:sp>
      <p:sp>
        <p:nvSpPr>
          <p:cNvPr id="28" name="Text Box 242"/>
          <p:cNvSpPr txBox="1">
            <a:spLocks noChangeArrowheads="1"/>
          </p:cNvSpPr>
          <p:nvPr/>
        </p:nvSpPr>
        <p:spPr bwMode="auto">
          <a:xfrm>
            <a:off x="642256" y="22427186"/>
            <a:ext cx="14400000" cy="6877717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</p:spPr>
        <p:txBody>
          <a:bodyPr wrap="square" lIns="182880" tIns="91440" rIns="182880" bIns="182880">
            <a:spAutoFit/>
          </a:bodyPr>
          <a:lstStyle>
            <a:defPPr>
              <a:defRPr kern="1200" smtId="4294967295"/>
            </a:defPPr>
            <a:lvl1pPr marL="2286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just">
              <a:lnSpc>
                <a:spcPct val="120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1.</a:t>
            </a: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Fusion reactor engineering organizations face the dilemma of a disconnect between research institute and enterprise delivery, coupled with talent and engineer mismatch.</a:t>
            </a:r>
            <a:endParaRPr lang="en-US" altLang="ja-JP" sz="3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2.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Nuclear safety regulatory principles urgently need to be clarified.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3.</a:t>
            </a: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Engineering design capabilities for fusion reactors need to be enhanced.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4.</a:t>
            </a: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The understanding of fusion reactor project management and its difficulty needs to be deepened.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5.</a:t>
            </a: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There is a contradiction between the development of the fusion reactor supply chain industry and its actual demands.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6.</a:t>
            </a:r>
            <a:r>
              <a:rPr lang="en-US" altLang="ja-JP" sz="36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Existing standard system is incompatible with fusion reactor engineering.</a:t>
            </a:r>
          </a:p>
        </p:txBody>
      </p:sp>
      <p:sp>
        <p:nvSpPr>
          <p:cNvPr id="29" name="Text Box 248"/>
          <p:cNvSpPr txBox="1">
            <a:spLocks noChangeArrowheads="1"/>
          </p:cNvSpPr>
          <p:nvPr/>
        </p:nvSpPr>
        <p:spPr bwMode="auto">
          <a:xfrm>
            <a:off x="642256" y="21657745"/>
            <a:ext cx="14400000" cy="769441"/>
          </a:xfrm>
          <a:prstGeom prst="rect">
            <a:avLst/>
          </a:prstGeom>
          <a:solidFill>
            <a:schemeClr val="tx2"/>
          </a:solidFill>
          <a:ln w="19050">
            <a:noFill/>
            <a:miter lim="800000"/>
          </a:ln>
        </p:spPr>
        <p:txBody>
          <a:bodyPr wrap="square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SimSun" pitchFamily="2" charset="-122"/>
                <a:cs typeface="Lucida Sans" pitchFamily="34" charset="0"/>
              </a:rPr>
              <a:t>CHALLENGES / METHODS / IMPLEMENTATION</a:t>
            </a:r>
            <a:endParaRPr lang="en-US" altLang="zh-CN" sz="3200" b="1" dirty="0">
              <a:solidFill>
                <a:schemeClr val="bg1"/>
              </a:solidFill>
              <a:latin typeface="+mn-lt"/>
              <a:ea typeface="SimSun" pitchFamily="2" charset="-122"/>
              <a:cs typeface="Lucida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22879" y="21737461"/>
            <a:ext cx="11958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i="1" dirty="0"/>
              <a:t>ITER Project Assembly Management with Technology at its Core</a:t>
            </a:r>
          </a:p>
        </p:txBody>
      </p:sp>
      <p:sp>
        <p:nvSpPr>
          <p:cNvPr id="34" name="Text Box 242"/>
          <p:cNvSpPr txBox="1">
            <a:spLocks noChangeArrowheads="1"/>
          </p:cNvSpPr>
          <p:nvPr/>
        </p:nvSpPr>
        <p:spPr bwMode="auto">
          <a:xfrm>
            <a:off x="15754569" y="33245086"/>
            <a:ext cx="14096100" cy="6215869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 cmpd="thinThick">
            <a:noFill/>
            <a:miter lim="800000"/>
          </a:ln>
        </p:spPr>
        <p:txBody>
          <a:bodyPr wrap="square" lIns="182880" tIns="91440" rIns="182880" bIns="182880">
            <a:spAutoFit/>
          </a:bodyPr>
          <a:lstStyle>
            <a:defPPr>
              <a:defRPr kern="1200" smtId="4294967295"/>
            </a:defPPr>
            <a:lvl1pPr marL="2286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Research and Establishment of Design Management System for Fusion Reactor Engineering.</a:t>
            </a:r>
            <a:r>
              <a:rPr lang="zh-CN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 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This system is built and improved based on the existing systems and platforms of the nuclear industry.</a:t>
            </a:r>
          </a:p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Fusion Reactor Engineering and Construction System led by professional enterprises. 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    - Project organization system centered on plant EPC;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 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    - Project management system with technical management as core; 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    - Project control system centered on agile management; </a:t>
            </a:r>
          </a:p>
          <a:p>
            <a:pPr marL="0" indent="0" algn="just">
              <a:lnSpc>
                <a:spcPct val="120000"/>
              </a:lnSpc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    -Construction management system supported by IT and Digitalization.</a:t>
            </a:r>
          </a:p>
        </p:txBody>
      </p:sp>
      <p:sp>
        <p:nvSpPr>
          <p:cNvPr id="35" name="Text Box 248"/>
          <p:cNvSpPr txBox="1">
            <a:spLocks noChangeArrowheads="1"/>
          </p:cNvSpPr>
          <p:nvPr/>
        </p:nvSpPr>
        <p:spPr bwMode="auto">
          <a:xfrm>
            <a:off x="15754569" y="32458201"/>
            <a:ext cx="14096100" cy="769441"/>
          </a:xfrm>
          <a:prstGeom prst="rect">
            <a:avLst/>
          </a:prstGeom>
          <a:solidFill>
            <a:schemeClr val="tx2"/>
          </a:solidFill>
          <a:ln w="19050">
            <a:noFill/>
            <a:miter lim="800000"/>
          </a:ln>
        </p:spPr>
        <p:txBody>
          <a:bodyPr wrap="square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SimSun" pitchFamily="2" charset="-122"/>
                <a:cs typeface="Lucida Sans" pitchFamily="34" charset="0"/>
              </a:rPr>
              <a:t>CONCLUSION</a:t>
            </a:r>
            <a:endParaRPr lang="en-US" altLang="zh-CN" sz="3200" b="1" dirty="0">
              <a:solidFill>
                <a:schemeClr val="bg1"/>
              </a:solidFill>
              <a:latin typeface="+mn-lt"/>
              <a:ea typeface="SimSun" pitchFamily="2" charset="-122"/>
              <a:cs typeface="Lucida Sans" pitchFamily="34" charset="0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858338"/>
              </p:ext>
            </p:extLst>
          </p:nvPr>
        </p:nvGraphicFramePr>
        <p:xfrm>
          <a:off x="642256" y="14783511"/>
          <a:ext cx="29497308" cy="66713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500636">
                  <a:extLst>
                    <a:ext uri="{9D8B030D-6E8A-4147-A177-3AD203B41FA5}">
                      <a16:colId xmlns:a16="http://schemas.microsoft.com/office/drawing/2014/main" val="2481822686"/>
                    </a:ext>
                  </a:extLst>
                </a:gridCol>
                <a:gridCol w="5999168">
                  <a:extLst>
                    <a:ext uri="{9D8B030D-6E8A-4147-A177-3AD203B41FA5}">
                      <a16:colId xmlns:a16="http://schemas.microsoft.com/office/drawing/2014/main" val="3263251299"/>
                    </a:ext>
                  </a:extLst>
                </a:gridCol>
                <a:gridCol w="5999168">
                  <a:extLst>
                    <a:ext uri="{9D8B030D-6E8A-4147-A177-3AD203B41FA5}">
                      <a16:colId xmlns:a16="http://schemas.microsoft.com/office/drawing/2014/main" val="110523913"/>
                    </a:ext>
                  </a:extLst>
                </a:gridCol>
                <a:gridCol w="5999168">
                  <a:extLst>
                    <a:ext uri="{9D8B030D-6E8A-4147-A177-3AD203B41FA5}">
                      <a16:colId xmlns:a16="http://schemas.microsoft.com/office/drawing/2014/main" val="3960639441"/>
                    </a:ext>
                  </a:extLst>
                </a:gridCol>
                <a:gridCol w="5999168">
                  <a:extLst>
                    <a:ext uri="{9D8B030D-6E8A-4147-A177-3AD203B41FA5}">
                      <a16:colId xmlns:a16="http://schemas.microsoft.com/office/drawing/2014/main" val="2268216939"/>
                    </a:ext>
                  </a:extLst>
                </a:gridCol>
              </a:tblGrid>
              <a:tr h="819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</a:rPr>
                        <a:t>Dimension </a:t>
                      </a:r>
                      <a:r>
                        <a:rPr lang="en-US" altLang="zh-CN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</a:rPr>
                        <a:t>of</a:t>
                      </a:r>
                      <a:r>
                        <a:rPr lang="en-US" altLang="ja-JP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</a:rPr>
                        <a:t> Engineering</a:t>
                      </a:r>
                      <a:endParaRPr lang="en-US" sz="3600" b="1" dirty="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Experimental Facility</a:t>
                      </a:r>
                      <a:endParaRPr lang="en-US" sz="3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Experimental Reactor</a:t>
                      </a:r>
                      <a:endParaRPr lang="en-US" sz="3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Demonstration</a:t>
                      </a:r>
                      <a:r>
                        <a:rPr lang="zh-CN" altLang="en-US" sz="3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 </a:t>
                      </a:r>
                      <a:r>
                        <a:rPr lang="en-US" altLang="zh-CN" sz="3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Reactor</a:t>
                      </a:r>
                      <a:endParaRPr lang="en-US" sz="3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Commercial Reactor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007765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Organizational Model</a:t>
                      </a:r>
                      <a:endParaRPr lang="en-US" sz="3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Led by Research Institutes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Led by Research Institutes with Enterprise Participation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Led by Enterprises with Research Institute Participation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Led by Commercial Operation Companies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6668470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S</a:t>
                      </a: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afety </a:t>
                      </a:r>
                      <a:r>
                        <a:rPr lang="en-US" altLang="zh-CN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R</a:t>
                      </a: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egulatory </a:t>
                      </a:r>
                      <a:r>
                        <a:rPr lang="en-US" altLang="zh-CN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S</a:t>
                      </a: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ystems</a:t>
                      </a:r>
                      <a:endParaRPr lang="en-US" sz="3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Establish Basic Safety Standards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Introduce a Hierarchical Regulatory Framework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Establish a Regulatory and Legal System for Fusion Reactors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Optimize and Iterate the Fusion Reactor Regulatory System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9319646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marL="0" marR="0" lvl="0" indent="0" algn="l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Design and Engineering</a:t>
                      </a:r>
                      <a:endParaRPr lang="en-US" altLang="zh-CN" sz="3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——</a:t>
                      </a:r>
                      <a:endParaRPr lang="en-US" sz="32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Full-System Integrated Design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Economic Optimization Design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Factory Standardized Design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1154263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Project Implementation</a:t>
                      </a:r>
                      <a:endParaRPr lang="en-US" sz="3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——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Model-Based Systems Engineering (MBSE)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Full-Lifecycle Project Management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Mature Fusion Reactor Project Management System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491105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Industrial Supply Chain</a:t>
                      </a:r>
                      <a:endParaRPr lang="en-US" sz="3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——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Industrial Chain Cultivation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Industrial Chain Cultivation with Diversified Applications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Enhancement of Full-Industrial-Chain Independence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483518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3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Standardization Framework</a:t>
                      </a:r>
                      <a:endParaRPr lang="en-US" sz="3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ＭＳ Ｐゴシック" charset="-128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——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——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——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ＭＳ Ｐゴシック" charset="-128"/>
                          <a:cs typeface="+mn-cs"/>
                        </a:rPr>
                        <a:t>Systematization and Independence of Standards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0667719"/>
                  </a:ext>
                </a:extLst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7573066" y="14171080"/>
            <a:ext cx="15129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/>
              <a:t>The engineering connotations of different development stages of fusion reactors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033901" y="0"/>
            <a:ext cx="2241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ID: 3016 </a:t>
            </a:r>
          </a:p>
        </p:txBody>
      </p:sp>
      <p:sp>
        <p:nvSpPr>
          <p:cNvPr id="23" name="Text Box 242"/>
          <p:cNvSpPr txBox="1">
            <a:spLocks noChangeArrowheads="1"/>
          </p:cNvSpPr>
          <p:nvPr/>
        </p:nvSpPr>
        <p:spPr bwMode="auto">
          <a:xfrm>
            <a:off x="15739560" y="40667267"/>
            <a:ext cx="14096100" cy="1562287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</p:spPr>
        <p:txBody>
          <a:bodyPr wrap="square" lIns="182880" tIns="91440" rIns="182880" bIns="182880">
            <a:spAutoFit/>
          </a:bodyPr>
          <a:lstStyle>
            <a:defPPr>
              <a:defRPr kern="1200" smtId="4294967295"/>
            </a:defPPr>
            <a:lvl1pPr marL="2286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Research on the Development of Engineering Applications of Fusion Reactors in China [J]. Strategic Study of Chinese Academy of Engineering</a:t>
            </a:r>
          </a:p>
        </p:txBody>
      </p:sp>
      <p:sp>
        <p:nvSpPr>
          <p:cNvPr id="24" name="Text Box 248"/>
          <p:cNvSpPr txBox="1">
            <a:spLocks noChangeArrowheads="1"/>
          </p:cNvSpPr>
          <p:nvPr/>
        </p:nvSpPr>
        <p:spPr bwMode="auto">
          <a:xfrm>
            <a:off x="15739560" y="39743627"/>
            <a:ext cx="14096100" cy="769441"/>
          </a:xfrm>
          <a:prstGeom prst="rect">
            <a:avLst/>
          </a:prstGeom>
          <a:solidFill>
            <a:schemeClr val="tx2"/>
          </a:solidFill>
          <a:ln w="19050">
            <a:noFill/>
            <a:miter lim="800000"/>
          </a:ln>
        </p:spPr>
        <p:txBody>
          <a:bodyPr wrap="square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SimSun" pitchFamily="2" charset="-122"/>
                <a:cs typeface="Lucida Sans" pitchFamily="34" charset="0"/>
              </a:rPr>
              <a:t>ACKNOWLEDGEMENTS / REFERENCES</a:t>
            </a:r>
            <a:endParaRPr lang="en-US" altLang="zh-CN" sz="3200" b="1" dirty="0">
              <a:solidFill>
                <a:schemeClr val="bg1"/>
              </a:solidFill>
              <a:latin typeface="+mn-lt"/>
              <a:ea typeface="SimSun" pitchFamily="2" charset="-122"/>
              <a:cs typeface="Lucida Sans" pitchFamily="34" charset="0"/>
            </a:endParaRPr>
          </a:p>
        </p:txBody>
      </p:sp>
      <p:sp>
        <p:nvSpPr>
          <p:cNvPr id="2" name="Text Box 242"/>
          <p:cNvSpPr txBox="1">
            <a:spLocks noChangeArrowheads="1"/>
          </p:cNvSpPr>
          <p:nvPr/>
        </p:nvSpPr>
        <p:spPr bwMode="auto">
          <a:xfrm>
            <a:off x="15739560" y="8034527"/>
            <a:ext cx="14400000" cy="6215869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</p:spPr>
        <p:txBody>
          <a:bodyPr wrap="square" lIns="182880" tIns="91440" rIns="182880" bIns="182880">
            <a:spAutoFit/>
          </a:bodyPr>
          <a:lstStyle>
            <a:defPPr>
              <a:defRPr kern="1200" smtId="4294967295"/>
            </a:defPPr>
            <a:lvl1pPr marL="2286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Breakthroughs in nuclear fusion technology poised to revolutionize energy production and generate substantial economic benefits, emerging as a key medium-to-long-term development focus in global science, technology, and energy domain. </a:t>
            </a:r>
          </a:p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The current research on controlled nuclear fusion is transitioning from scientific experiments to engineering practice. </a:t>
            </a:r>
          </a:p>
          <a:p>
            <a:pPr algn="just">
              <a:lnSpc>
                <a:spcPct val="120000"/>
              </a:lnSpc>
              <a:buFontTx/>
              <a:buChar char="•"/>
            </a:pP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The main forces of China's fusion industry include 2 research institutes (SWIP and ASIPP), 3 leading nuclear power </a:t>
            </a:r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EPC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 companies (CN</a:t>
            </a:r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NC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, CGN, </a:t>
            </a:r>
            <a:r>
              <a:rPr lang="en-US" altLang="ja-JP" sz="3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and S</a:t>
            </a:r>
            <a:r>
              <a:rPr lang="en-US" altLang="zh-CN" sz="3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PI</a:t>
            </a:r>
            <a:r>
              <a:rPr lang="en-US" altLang="ja-JP" sz="3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C</a:t>
            </a:r>
            <a:r>
              <a:rPr lang="en-US" altLang="ja-JP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), as well as a series of universities and innovative enterprises. </a:t>
            </a:r>
          </a:p>
        </p:txBody>
      </p:sp>
      <p:sp>
        <p:nvSpPr>
          <p:cNvPr id="4" name="Text Box 248"/>
          <p:cNvSpPr txBox="1">
            <a:spLocks noChangeArrowheads="1"/>
          </p:cNvSpPr>
          <p:nvPr/>
        </p:nvSpPr>
        <p:spPr bwMode="auto">
          <a:xfrm>
            <a:off x="15754569" y="7248637"/>
            <a:ext cx="14400000" cy="769441"/>
          </a:xfrm>
          <a:prstGeom prst="rect">
            <a:avLst/>
          </a:prstGeom>
          <a:solidFill>
            <a:schemeClr val="tx2"/>
          </a:solidFill>
          <a:ln w="19050">
            <a:noFill/>
            <a:miter lim="800000"/>
          </a:ln>
        </p:spPr>
        <p:txBody>
          <a:bodyPr wrap="square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SimSun" pitchFamily="2" charset="-122"/>
                <a:cs typeface="Lucida Sans" pitchFamily="34" charset="0"/>
              </a:rPr>
              <a:t>BACKGROUND</a:t>
            </a:r>
            <a:endParaRPr lang="en-US" altLang="zh-CN" sz="3200" b="1" dirty="0">
              <a:solidFill>
                <a:schemeClr val="bg1"/>
              </a:solidFill>
              <a:latin typeface="+mn-lt"/>
              <a:ea typeface="SimSun" pitchFamily="2" charset="-122"/>
              <a:cs typeface="Lucida Sans" pitchFamily="34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2DB1F706-5B13-4128-456A-B93F2F753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4232" y="22453425"/>
            <a:ext cx="14621427" cy="968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785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1374</TotalTime>
  <Words>765</Words>
  <Application>Microsoft Office PowerPoint</Application>
  <PresentationFormat>自定义</PresentationFormat>
  <Paragraphs>85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Helvetica</vt:lpstr>
      <vt:lpstr>Office Theme</vt:lpstr>
      <vt:lpstr>PowerPoint 演示文稿</vt:lpstr>
    </vt:vector>
  </TitlesOfParts>
  <Company>IAEA-SG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FUKUYAMA, Yukiko</dc:creator>
  <cp:lastModifiedBy>Shangkun PENG</cp:lastModifiedBy>
  <cp:revision>159</cp:revision>
  <dcterms:created xsi:type="dcterms:W3CDTF">2018-07-03T09:22:24Z</dcterms:created>
  <dcterms:modified xsi:type="dcterms:W3CDTF">2025-09-30T18:54:57Z</dcterms:modified>
</cp:coreProperties>
</file>