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1"/>
  </p:notesMasterIdLst>
  <p:sldIdLst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61" r:id="rId30"/>
  </p:sldIdLst>
  <p:sldSz cx="12192000" cy="6858000"/>
  <p:notesSz cx="6858000" cy="9144000"/>
  <p:embeddedFontLst>
    <p:embeddedFont>
      <p:font typeface="Neue Haas Grotesk Text Pro" panose="020B0504020202020204" pitchFamily="34" charset="77"/>
      <p:regular r:id="rId32"/>
      <p:bold r:id="rId33"/>
      <p:italic r:id="rId34"/>
      <p:boldItalic r:id="rId35"/>
    </p:embeddedFont>
    <p:embeddedFont>
      <p:font typeface="STEP Sans Semibold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FC74DE-3061-423C-B90A-294950888DA3}">
          <p14:sldIdLst>
            <p14:sldId id="259"/>
          </p14:sldIdLst>
        </p14:section>
        <p14:section name="Standard Slides" id="{68632B1D-23F8-430C-82B0-38694A87193E}">
          <p14:sldIdLst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9BE75A-1DBD-EB23-5324-91679E82F08B}" name="Johnson, Sadie" initials="SJ" userId="S::sadie.johnson@ukifs.uk::83a7c6ef-514f-43fe-a0a9-daf1ee14318d" providerId="AD"/>
  <p188:author id="{D7C9C472-9F4E-AC58-D1B2-BCFC72C86823}" name="Voller, Harriet" initials="" userId="S::harriet.voller@ukifs.uk::64723419-427c-4e8c-80a7-ba45ca215b43" providerId="AD"/>
  <p188:author id="{72F65B8C-FAFD-B798-B06B-FD726657F9D1}" name="Postans, Saranne" initials="SP" userId="S::saranne.postans@ukifs.uk::0cb52405-997d-4967-9608-da54909b35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CC2FF"/>
    <a:srgbClr val="F3F4FF"/>
    <a:srgbClr val="D7DBFF"/>
    <a:srgbClr val="FFADED"/>
    <a:srgbClr val="040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6" autoAdjust="0"/>
    <p:restoredTop sz="94660"/>
  </p:normalViewPr>
  <p:slideViewPr>
    <p:cSldViewPr snapToGrid="0">
      <p:cViewPr varScale="1">
        <p:scale>
          <a:sx n="174" d="100"/>
          <a:sy n="174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9A608-6F67-48C9-A300-8E21E36429DD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B9C43-BDB0-47F3-B6DF-CE1DCF28A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0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/ Image">
    <p:bg>
      <p:bgPr>
        <a:solidFill>
          <a:srgbClr val="040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2CED08FF-2B13-D5EE-BBCA-D034CE1861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58059" y="0"/>
            <a:ext cx="4733942" cy="6858000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71346 w 2521114"/>
              <a:gd name="connsiteY8" fmla="*/ 912254 h 1828800"/>
              <a:gd name="connsiteX9" fmla="*/ 44943 w 2521114"/>
              <a:gd name="connsiteY9" fmla="*/ 212496 h 1828800"/>
              <a:gd name="connsiteX10" fmla="*/ 2972 w 2521114"/>
              <a:gd name="connsiteY10" fmla="*/ 0 h 1828800"/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44936 w 2521114"/>
              <a:gd name="connsiteY3" fmla="*/ 919509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71346 w 2521114"/>
              <a:gd name="connsiteY8" fmla="*/ 912254 h 1828800"/>
              <a:gd name="connsiteX9" fmla="*/ 44943 w 2521114"/>
              <a:gd name="connsiteY9" fmla="*/ 212496 h 1828800"/>
              <a:gd name="connsiteX10" fmla="*/ 2972 w 2521114"/>
              <a:gd name="connsiteY10" fmla="*/ 0 h 1828800"/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44936 w 2521114"/>
              <a:gd name="connsiteY3" fmla="*/ 919509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86382 w 2521114"/>
              <a:gd name="connsiteY8" fmla="*/ 901336 h 1828800"/>
              <a:gd name="connsiteX9" fmla="*/ 44943 w 2521114"/>
              <a:gd name="connsiteY9" fmla="*/ 212496 h 1828800"/>
              <a:gd name="connsiteX10" fmla="*/ 2972 w 2521114"/>
              <a:gd name="connsiteY10" fmla="*/ 0 h 1828800"/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37418 w 2521114"/>
              <a:gd name="connsiteY3" fmla="*/ 92678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86382 w 2521114"/>
              <a:gd name="connsiteY8" fmla="*/ 901336 h 1828800"/>
              <a:gd name="connsiteX9" fmla="*/ 44943 w 2521114"/>
              <a:gd name="connsiteY9" fmla="*/ 212496 h 1828800"/>
              <a:gd name="connsiteX10" fmla="*/ 2972 w 2521114"/>
              <a:gd name="connsiteY10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37418" y="603682"/>
                  <a:pt x="2437418" y="926788"/>
                </a:cubicBezTo>
                <a:cubicBezTo>
                  <a:pt x="2437418" y="124989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86382" y="1224442"/>
                  <a:pt x="86382" y="901336"/>
                </a:cubicBezTo>
                <a:cubicBezTo>
                  <a:pt x="86382" y="659006"/>
                  <a:pt x="81841" y="432327"/>
                  <a:pt x="44943" y="212496"/>
                </a:cubicBezTo>
                <a:lnTo>
                  <a:pt x="297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7B68B61-6668-E691-167C-E2B7F6FB3F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682" y="4950069"/>
            <a:ext cx="6293010" cy="488063"/>
          </a:xfrm>
          <a:prstGeom prst="rect">
            <a:avLst/>
          </a:prstGeom>
        </p:spPr>
        <p:txBody>
          <a:bodyPr/>
          <a:lstStyle>
            <a:lvl1pPr>
              <a:defRPr sz="1600" cap="none" spc="150" baseline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Date / Name Surname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22B7F407-E119-D6EC-1860-E110E1D1A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3050" y="5514975"/>
            <a:ext cx="6292850" cy="377825"/>
          </a:xfrm>
          <a:prstGeom prst="rect">
            <a:avLst/>
          </a:prstGeom>
        </p:spPr>
        <p:txBody>
          <a:bodyPr/>
          <a:lstStyle>
            <a:lvl1pPr>
              <a:defRPr sz="1200" spc="200"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Job Title / Department / Organisation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F6DE89-1BA8-2189-343C-218ACB67F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611" y="2784506"/>
            <a:ext cx="7047013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3200" cap="none" spc="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5AF7AC-B10F-0F16-7CDD-55E3F552B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Footer Placeholder 9">
            <a:extLst>
              <a:ext uri="{FF2B5EF4-FFF2-40B4-BE49-F238E27FC236}">
                <a16:creationId xmlns:a16="http://schemas.microsoft.com/office/drawing/2014/main" id="{E4767497-22C7-C02B-DD85-839334E48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DBC4A7B-14A7-3372-280C-1983F302A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652" y="323454"/>
            <a:ext cx="1622311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Horizontal Image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69FF92E-0917-7551-95CB-3EED1C29015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25780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820862-494C-1C93-516A-DB129F3CEB4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72682" y="5710505"/>
            <a:ext cx="10528668" cy="7357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550F969-304A-4C35-0B5B-4E0B46DDB1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681" y="5345380"/>
            <a:ext cx="11395443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100" baseline="0">
                <a:solidFill>
                  <a:schemeClr val="accent3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83C19B-B148-7A88-C311-7A450B40B02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0D16A7-6D96-F2F1-F5CA-AD3EDAF2AE2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57835216-4E85-29E5-B46A-961B0A074D39}"/>
              </a:ext>
            </a:extLst>
          </p:cNvPr>
          <p:cNvSpPr/>
          <p:nvPr userDrawn="1"/>
        </p:nvSpPr>
        <p:spPr>
          <a:xfrm>
            <a:off x="11557331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rgbClr val="FFFFFF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00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 Column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C8BCAE-7B96-D365-B286-879B43AC9D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1774" y="1391478"/>
            <a:ext cx="5642293" cy="507490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4614FE-CE27-B251-AC38-08DCAB99FA8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115094" y="1391478"/>
            <a:ext cx="5650136" cy="507490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D034896-669F-AA41-62CF-A14E2412199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6093F7-D596-DFB2-ECD6-76F2856AFB6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0B325DC9-30EE-236F-57DA-9AB7CBF33B5C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B4901-BDBF-DF3F-2AF2-FDF1DD61E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9F94FD1-8B6D-DA9B-9F09-5CD4AAFDCC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774" y="890338"/>
            <a:ext cx="5642293" cy="5673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="1" cap="none" spc="100" baseline="0">
                <a:solidFill>
                  <a:schemeClr val="accent3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F349E3-6C70-C0F3-CD28-08CBDECDD3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6535" y="890338"/>
            <a:ext cx="5642293" cy="5673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="1" cap="none" spc="100" baseline="0">
                <a:solidFill>
                  <a:schemeClr val="accent3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420770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ree Column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AAFA85-66B8-ACE4-5ABE-D58368FF897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4241989" y="912693"/>
            <a:ext cx="3612456" cy="53000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8A0CD7-329C-080E-1979-22E0F8AC4FA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3342" y="912693"/>
            <a:ext cx="3612456" cy="53000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6B636E-D238-B18B-0477-0D9320E93A36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8127107" y="914402"/>
            <a:ext cx="3612456" cy="53000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4FD95F2-DD13-3938-B59D-984E4690C7F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5F2629F-E4BA-86B0-4CB3-63D8A7AF278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8274466-B995-68A4-23C5-437B4FD3783E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297F2-9AE7-A2B0-C62E-29DDB74D5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2536512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our Column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4FEFFB-6B50-F814-F0BB-8372F67FAFA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3342" y="890338"/>
            <a:ext cx="2680023" cy="555595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6C9CC8-4AC3-3E99-FC5E-99A4ABF31B86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234177" y="890338"/>
            <a:ext cx="2680023" cy="555595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191E78-7B09-4BC9-C66E-97EC694BD2E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140865" y="890338"/>
            <a:ext cx="2680023" cy="555595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84C10A-82A8-8215-AF9B-E6913940B5E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047553" y="884241"/>
            <a:ext cx="2680023" cy="555595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344CD20-DAFE-A731-3967-123DCB0E1C4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0517BD9-DD5A-6526-FD13-73E1621CDDB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028D863D-0244-7746-A2D8-6A0B3C20F497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414B2-432A-1CB5-608C-00494ED90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209517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/ Graph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63F3171-A83A-6EE1-740A-6CDD12F1EF0C}"/>
              </a:ext>
            </a:extLst>
          </p:cNvPr>
          <p:cNvSpPr/>
          <p:nvPr userDrawn="1"/>
        </p:nvSpPr>
        <p:spPr>
          <a:xfrm>
            <a:off x="3294001" y="180474"/>
            <a:ext cx="8688733" cy="6146526"/>
          </a:xfrm>
          <a:prstGeom prst="roundRect">
            <a:avLst>
              <a:gd name="adj" fmla="val 15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4CF486C-6333-2164-DF91-AE19E302B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0376" y="1098339"/>
            <a:ext cx="6293010" cy="4880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1" spc="100" baseline="0">
                <a:solidFill>
                  <a:schemeClr val="accent3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8" name="Chart Placeholder 9">
            <a:extLst>
              <a:ext uri="{FF2B5EF4-FFF2-40B4-BE49-F238E27FC236}">
                <a16:creationId xmlns:a16="http://schemas.microsoft.com/office/drawing/2014/main" id="{D396407D-E007-0317-5187-1769E3A69D3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4459923" y="1549400"/>
            <a:ext cx="6292850" cy="41275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B6801-F103-9D90-4EB9-C018D3A6776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459763" y="5710937"/>
            <a:ext cx="6293010" cy="288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 sz="16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4pPr>
            <a:lvl5pPr>
              <a:defRPr sz="26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5pPr>
            <a:lvl6pPr>
              <a:buFont typeface="Neue Haas Grotesk Text Pro" panose="020B0504020202020204" pitchFamily="34" charset="0"/>
              <a:buChar char="•"/>
              <a:defRPr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6pPr>
            <a:lvl7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7pPr>
          </a:lstStyle>
          <a:p>
            <a:pPr lvl="3"/>
            <a:r>
              <a:rPr lang="en-GB" dirty="0"/>
              <a:t>Source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BA0A90D-F1EE-DDB4-057A-EAD04C3C437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4F53D16-BD1F-DA28-5088-8A856E02E5E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F777D3E-6BEB-F954-99BE-7BD8242C3125}"/>
              </a:ext>
            </a:extLst>
          </p:cNvPr>
          <p:cNvSpPr/>
          <p:nvPr userDrawn="1"/>
        </p:nvSpPr>
        <p:spPr>
          <a:xfrm>
            <a:off x="11638196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rgbClr val="FFFFFF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353FC-6B8A-A996-9EDA-BACFA3CF5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4" y="80013"/>
            <a:ext cx="2992421" cy="133918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7F16D-2ED8-A8FF-EB72-77CFE91F0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76" y="1419199"/>
            <a:ext cx="2914350" cy="47816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/>
                </a:solidFill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5pPr>
            <a:lvl6pPr marL="2286000" indent="0">
              <a:buFont typeface="Neue Haas Grotesk Text Pro" panose="020B05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 marL="2743200" indent="0"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7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344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/ Graph x 2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E2BB940-8141-2B16-5061-A041E896D431}"/>
              </a:ext>
            </a:extLst>
          </p:cNvPr>
          <p:cNvSpPr/>
          <p:nvPr userDrawn="1"/>
        </p:nvSpPr>
        <p:spPr>
          <a:xfrm>
            <a:off x="3140366" y="165463"/>
            <a:ext cx="4356857" cy="6365966"/>
          </a:xfrm>
          <a:prstGeom prst="roundRect">
            <a:avLst>
              <a:gd name="adj" fmla="val 232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9E96399-1B81-8E81-2E66-D41B8452AD65}"/>
              </a:ext>
            </a:extLst>
          </p:cNvPr>
          <p:cNvSpPr/>
          <p:nvPr userDrawn="1"/>
        </p:nvSpPr>
        <p:spPr>
          <a:xfrm>
            <a:off x="7625876" y="165463"/>
            <a:ext cx="4356857" cy="6365966"/>
          </a:xfrm>
          <a:prstGeom prst="roundRect">
            <a:avLst>
              <a:gd name="adj" fmla="val 23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AD6237-CCA1-EA1C-9205-F4EA2789922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2638" y="5599128"/>
            <a:ext cx="3531661" cy="3057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 sz="16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4pPr>
            <a:lvl5pPr>
              <a:defRPr sz="26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5pPr>
            <a:lvl6pPr>
              <a:buFont typeface="Neue Haas Grotesk Text Pro" panose="020B0504020202020204" pitchFamily="34" charset="0"/>
              <a:buChar char="•"/>
              <a:defRPr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6pPr>
            <a:lvl7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7pPr>
          </a:lstStyle>
          <a:p>
            <a:pPr lvl="3"/>
            <a:r>
              <a:rPr lang="en-GB" dirty="0"/>
              <a:t>Source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942F5-735F-EEEF-FCFC-51DB389E025C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3612177" y="5599128"/>
            <a:ext cx="3531661" cy="3057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 sz="1600" b="0" i="0">
                <a:solidFill>
                  <a:srgbClr val="040740"/>
                </a:solidFill>
                <a:latin typeface="Neue Haas Grotesk Text Pro" panose="020B0504020202020204" pitchFamily="34" charset="0"/>
              </a:defRPr>
            </a:lvl4pPr>
            <a:lvl5pPr>
              <a:defRPr sz="26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5pPr>
            <a:lvl6pPr>
              <a:buFont typeface="Neue Haas Grotesk Text Pro" panose="020B0504020202020204" pitchFamily="34" charset="0"/>
              <a:buChar char="•"/>
              <a:defRPr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6pPr>
            <a:lvl7pPr>
              <a:defRPr b="1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7pPr>
          </a:lstStyle>
          <a:p>
            <a:pPr lvl="3"/>
            <a:r>
              <a:rPr lang="en-GB" dirty="0"/>
              <a:t>Source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A4D1D72-DBBD-762D-6A5A-C14AFCE7C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2177" y="1103065"/>
            <a:ext cx="3531661" cy="4880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spc="100" baseline="0">
                <a:solidFill>
                  <a:srgbClr val="040740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C80A1296-9676-04D3-BC92-D16202B5B731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612177" y="1549400"/>
            <a:ext cx="3531661" cy="3756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B50D98-3E3F-F35A-BE90-FBB3B3EA64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68870" y="1103065"/>
            <a:ext cx="3531661" cy="4880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spc="1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0E7B32EB-79A0-8D40-0EDD-88C0447DFD57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968870" y="1549400"/>
            <a:ext cx="3531661" cy="3756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536E4DA-3D76-4D46-F9B2-C563CA5A74F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8F69BCE-5DB8-16A6-DFD9-2915293CA4D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06CC3B8-73D3-3150-4249-55738C0CA4B7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16DB9E-8341-1634-B7D8-56FD95300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4" y="80013"/>
            <a:ext cx="2992421" cy="133918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67E861-CC77-BB38-9E5C-8EF09E8A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76" y="1419199"/>
            <a:ext cx="2914350" cy="47816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/>
                </a:solidFill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5pPr>
            <a:lvl6pPr marL="2286000" indent="0">
              <a:buFont typeface="Neue Haas Grotesk Text Pro" panose="020B0504020202020204" pitchFamily="34" charset="0"/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 marL="2743200" indent="0">
              <a:buNone/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7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1947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_Blue">
    <p:bg>
      <p:bgPr>
        <a:solidFill>
          <a:srgbClr val="BC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B2DA31B-7879-A42D-CB54-3648E5CB6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09405" y="-1352550"/>
            <a:ext cx="12806206" cy="9072782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BEE21F0-2865-F379-555A-D8EABE706A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7950" y="5018482"/>
            <a:ext cx="6915150" cy="488063"/>
          </a:xfrm>
          <a:prstGeom prst="rect">
            <a:avLst/>
          </a:prstGeom>
        </p:spPr>
        <p:txBody>
          <a:bodyPr/>
          <a:lstStyle>
            <a:lvl1pPr algn="ctr">
              <a:defRPr sz="1600" cap="none" spc="100" baseline="0">
                <a:solidFill>
                  <a:srgbClr val="BCC2FF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Neue Haas Grotesk Text Pro" panose="020B0504020202020204" pitchFamily="34" charset="0"/>
              <a:buNone/>
              <a:tabLst/>
              <a:defRPr/>
            </a:pPr>
            <a:r>
              <a:rPr lang="en-GB"/>
              <a:t>Context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9A438F-3E38-1E4C-BD32-EBCC39681A8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209266" y="6466387"/>
            <a:ext cx="7807570" cy="3608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OFFICIAL - Programme Only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ECCB0-E729-FD86-3C5F-80A2884D2EB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34466" y="6446291"/>
            <a:ext cx="64826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FD1E42B0-613A-C43E-01D9-A9175E11A9F5}"/>
              </a:ext>
            </a:extLst>
          </p:cNvPr>
          <p:cNvSpPr/>
          <p:nvPr userDrawn="1"/>
        </p:nvSpPr>
        <p:spPr>
          <a:xfrm>
            <a:off x="11638196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rgbClr val="FFFFFF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87F3BF5-317B-C733-CBE7-82612CDB91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5754" y="2110154"/>
            <a:ext cx="8839846" cy="22684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cap="none" spc="300" baseline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Large Quote/</a:t>
            </a:r>
          </a:p>
          <a:p>
            <a:pPr lvl="0"/>
            <a:r>
              <a:rPr lang="en-GB"/>
              <a:t>Statement of intent  </a:t>
            </a:r>
          </a:p>
        </p:txBody>
      </p:sp>
    </p:spTree>
    <p:extLst>
      <p:ext uri="{BB962C8B-B14F-4D97-AF65-F5344CB8AC3E}">
        <p14:creationId xmlns:p14="http://schemas.microsoft.com/office/powerpoint/2010/main" val="359860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ection and Image x 3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D4F945-41B7-8EB5-A6EF-1F61D953247F}"/>
              </a:ext>
            </a:extLst>
          </p:cNvPr>
          <p:cNvGrpSpPr/>
          <p:nvPr userDrawn="1"/>
        </p:nvGrpSpPr>
        <p:grpSpPr>
          <a:xfrm>
            <a:off x="371475" y="964110"/>
            <a:ext cx="11434310" cy="5438698"/>
            <a:chOff x="-1081862" y="1377678"/>
            <a:chExt cx="12944386" cy="5006079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AE524E39-07A6-7CBD-0A34-E55991ABE8F6}"/>
                </a:ext>
              </a:extLst>
            </p:cNvPr>
            <p:cNvSpPr/>
            <p:nvPr userDrawn="1"/>
          </p:nvSpPr>
          <p:spPr>
            <a:xfrm>
              <a:off x="7691860" y="1377678"/>
              <a:ext cx="4170664" cy="4985321"/>
            </a:xfrm>
            <a:prstGeom prst="roundRect">
              <a:avLst>
                <a:gd name="adj" fmla="val 294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1435C3D1-A9C0-E28B-2299-92EE7E1C0F34}"/>
                </a:ext>
              </a:extLst>
            </p:cNvPr>
            <p:cNvSpPr/>
            <p:nvPr userDrawn="1"/>
          </p:nvSpPr>
          <p:spPr>
            <a:xfrm>
              <a:off x="3273930" y="1377679"/>
              <a:ext cx="4212000" cy="4976525"/>
            </a:xfrm>
            <a:prstGeom prst="roundRect">
              <a:avLst>
                <a:gd name="adj" fmla="val 342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1E4FB4B9-DCBD-8872-5D3C-FC8427D962AD}"/>
                </a:ext>
              </a:extLst>
            </p:cNvPr>
            <p:cNvSpPr/>
            <p:nvPr userDrawn="1"/>
          </p:nvSpPr>
          <p:spPr>
            <a:xfrm>
              <a:off x="-1081862" y="1377678"/>
              <a:ext cx="4170664" cy="5006079"/>
            </a:xfrm>
            <a:prstGeom prst="roundRect">
              <a:avLst>
                <a:gd name="adj" fmla="val 294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BCF03EE-CDA1-A697-8BCE-07DDC9E413B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991" y="1193543"/>
            <a:ext cx="3060000" cy="2844000"/>
          </a:xfrm>
          <a:prstGeom prst="roundRect">
            <a:avLst>
              <a:gd name="adj" fmla="val 3746"/>
            </a:avLst>
          </a:prstGeo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A21CBB36-D079-5C65-8DC2-B3C7E06717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0992" y="4228184"/>
            <a:ext cx="3060000" cy="187268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4pPr>
            <a:lvl5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D7F60A-D85F-4797-6F0B-54C5759B4E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776" y="1193543"/>
            <a:ext cx="3060000" cy="2844000"/>
          </a:xfrm>
          <a:prstGeom prst="roundRect">
            <a:avLst>
              <a:gd name="adj" fmla="val 3746"/>
            </a:avLst>
          </a:prstGeom>
          <a:solidFill>
            <a:srgbClr val="E5EFFF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65A3BB1E-54AA-B1EE-505D-4AD3A503E3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61777" y="4228184"/>
            <a:ext cx="3060000" cy="187268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5FBCBA8-7D6F-7DEC-26AF-1B0F715207A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62092" y="1197995"/>
            <a:ext cx="3060000" cy="2844000"/>
          </a:xfrm>
          <a:prstGeom prst="roundRect">
            <a:avLst>
              <a:gd name="adj" fmla="val 374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595AD5B1-09C4-AE9A-97ED-069D19EDCC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80381" y="4242366"/>
            <a:ext cx="3041712" cy="187268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4pPr>
            <a:lvl5pPr>
              <a:defRPr b="0" i="0">
                <a:solidFill>
                  <a:sysClr val="windowText" lastClr="000000"/>
                </a:solidFill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BDDBCC04-3414-DF5C-92B7-F97C7321F2ED}"/>
              </a:ext>
            </a:extLst>
          </p:cNvPr>
          <p:cNvSpPr/>
          <p:nvPr userDrawn="1"/>
        </p:nvSpPr>
        <p:spPr>
          <a:xfrm>
            <a:off x="11557331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89FE3A7-1905-C3E4-2AD4-783DF2339B7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42B06B6B-B6B5-FFC7-03DA-22DB9943FAB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889EE-0D9E-A17F-8EFA-A69C4DDDB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1459589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iography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4F43A1DD-90B0-37DE-B586-B70F48BBE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065" y="1507970"/>
            <a:ext cx="2521115" cy="1799565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933D2C2E-0B3B-2481-DCF3-3DD1EA083A6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66792" y="1507970"/>
            <a:ext cx="2521115" cy="1799565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D9AC7733-2112-4197-A7CC-1776A471A4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25748" y="1507970"/>
            <a:ext cx="2521115" cy="1799565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D791FE58-A8A6-C576-79B0-FEBFAB9BB0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04475" y="1507970"/>
            <a:ext cx="2521115" cy="1799565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2886BDEA-4D47-921C-3739-E1E97373E83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7746" y="3908692"/>
            <a:ext cx="2521115" cy="1799566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8EE345EE-F5B4-5A99-93A0-76C1BE3633C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46473" y="3908692"/>
            <a:ext cx="2521115" cy="1799566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F8AFB464-A31E-7E37-6DD6-51836F36666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2727" y="3908692"/>
            <a:ext cx="2521115" cy="1799566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AE0DC127-C872-0B6F-E926-7F5BE6C43B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299922" y="3908692"/>
            <a:ext cx="2521115" cy="1799566"/>
          </a:xfrm>
          <a:custGeom>
            <a:avLst/>
            <a:gdLst>
              <a:gd name="connsiteX0" fmla="*/ 2972 w 2521114"/>
              <a:gd name="connsiteY0" fmla="*/ 0 h 1828800"/>
              <a:gd name="connsiteX1" fmla="*/ 2521114 w 2521114"/>
              <a:gd name="connsiteY1" fmla="*/ 0 h 1828800"/>
              <a:gd name="connsiteX2" fmla="*/ 2519880 w 2521114"/>
              <a:gd name="connsiteY2" fmla="*/ 4749 h 1828800"/>
              <a:gd name="connsiteX3" fmla="*/ 2420638 w 2521114"/>
              <a:gd name="connsiteY3" fmla="*/ 915638 h 1828800"/>
              <a:gd name="connsiteX4" fmla="*/ 2519880 w 2521114"/>
              <a:gd name="connsiteY4" fmla="*/ 1826527 h 1828800"/>
              <a:gd name="connsiteX5" fmla="*/ 2520471 w 2521114"/>
              <a:gd name="connsiteY5" fmla="*/ 1828800 h 1828800"/>
              <a:gd name="connsiteX6" fmla="*/ 0 w 2521114"/>
              <a:gd name="connsiteY6" fmla="*/ 1828800 h 1828800"/>
              <a:gd name="connsiteX7" fmla="*/ 2477 w 2521114"/>
              <a:gd name="connsiteY7" fmla="*/ 1819272 h 1828800"/>
              <a:gd name="connsiteX8" fmla="*/ 101718 w 2521114"/>
              <a:gd name="connsiteY8" fmla="*/ 908383 h 1828800"/>
              <a:gd name="connsiteX9" fmla="*/ 44943 w 2521114"/>
              <a:gd name="connsiteY9" fmla="*/ 2124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114" h="1828800">
                <a:moveTo>
                  <a:pt x="2972" y="0"/>
                </a:moveTo>
                <a:lnTo>
                  <a:pt x="2521114" y="0"/>
                </a:lnTo>
                <a:lnTo>
                  <a:pt x="2519880" y="4749"/>
                </a:lnTo>
                <a:cubicBezTo>
                  <a:pt x="2455976" y="284720"/>
                  <a:pt x="2420638" y="592532"/>
                  <a:pt x="2420638" y="915638"/>
                </a:cubicBezTo>
                <a:cubicBezTo>
                  <a:pt x="2420638" y="1238744"/>
                  <a:pt x="2455976" y="1546557"/>
                  <a:pt x="2519880" y="1826527"/>
                </a:cubicBezTo>
                <a:lnTo>
                  <a:pt x="2520471" y="1828800"/>
                </a:lnTo>
                <a:lnTo>
                  <a:pt x="0" y="1828800"/>
                </a:lnTo>
                <a:lnTo>
                  <a:pt x="2477" y="1819272"/>
                </a:lnTo>
                <a:cubicBezTo>
                  <a:pt x="66381" y="1539301"/>
                  <a:pt x="101718" y="1231489"/>
                  <a:pt x="101718" y="908383"/>
                </a:cubicBezTo>
                <a:cubicBezTo>
                  <a:pt x="101718" y="666053"/>
                  <a:pt x="81841" y="432327"/>
                  <a:pt x="44943" y="21249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A10C39B-F47B-C3DA-47E0-5B31E8A33C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3107" y="3373492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637B4BB-D8D1-37CB-B6B9-280331D34AA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79392" y="3373492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60828D5-134F-E2E6-D42C-FB53C32323D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50935" y="3373492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FC2B4FF-6A75-D630-963E-5A1CF0689D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33152" y="3373492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3C78F41-84C3-CF22-29FB-A91A722087F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954" y="5784539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2CA5906-9D4A-C305-297D-5643B5C2B55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62239" y="5784539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5C5B8C6-A2AE-BE96-DD66-F61429754BD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47850" y="5784539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6B93150-42B9-5DA1-4F81-78BDA349E8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30067" y="5784539"/>
            <a:ext cx="2520950" cy="479425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1600" b="0" i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9F37650-6714-2954-035E-BCE2C0FC0F8E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262019" y="940596"/>
            <a:ext cx="11120763" cy="52363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Font typeface="Neue Haas Grotesk Text Pro" panose="020B0504020202020204" pitchFamily="34" charset="0"/>
              <a:buChar char="•"/>
              <a:defRPr sz="15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6pPr>
            <a:lvl7pPr>
              <a:defRPr sz="1500">
                <a:solidFill>
                  <a:schemeClr val="tx1"/>
                </a:solidFill>
              </a:defRPr>
            </a:lvl7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93C66452-3CCB-32AB-01E6-74CDEE53A16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6BB4C8C-9BAB-DDC3-8E68-E61629B6281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1334466" y="6446291"/>
            <a:ext cx="648268" cy="365125"/>
          </a:xfrm>
        </p:spPr>
        <p:txBody>
          <a:bodyPr/>
          <a:lstStyle/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E0EBE7A7-4978-35D6-C9F0-1268D07D3DCE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48FE4-874F-F841-B15C-3F9068A1D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163141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0000">
              <a:schemeClr val="tx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5EE63DBB-B334-AEA5-997A-A82CBF83AF6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9266" y="6466387"/>
            <a:ext cx="7807570" cy="3608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OFFICIAL - Programme Only</a:t>
            </a:r>
            <a:endParaRPr lang="en-GB" dirty="0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BC5AD94D-3804-24D3-CE0D-B004013AAC7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34466" y="6446291"/>
            <a:ext cx="64826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01EC9DD-C91A-45CF-EBEF-AFA72CDE71D4}"/>
              </a:ext>
            </a:extLst>
          </p:cNvPr>
          <p:cNvSpPr/>
          <p:nvPr userDrawn="1"/>
        </p:nvSpPr>
        <p:spPr>
          <a:xfrm>
            <a:off x="11638196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rgbClr val="FFFFFF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A4E8D-222F-59FA-B1E2-B5602F455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299304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w/ Image Full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A purple lantern with a black background&#10;&#10;Description automatically generated">
            <a:extLst>
              <a:ext uri="{FF2B5EF4-FFF2-40B4-BE49-F238E27FC236}">
                <a16:creationId xmlns:a16="http://schemas.microsoft.com/office/drawing/2014/main" id="{6751CBBF-DA06-C0AF-FB50-E0CC8CB0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44" r="6844"/>
          <a:stretch/>
        </p:blipFill>
        <p:spPr>
          <a:xfrm>
            <a:off x="-4168" y="0"/>
            <a:ext cx="12192000" cy="6858000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6CAD9D7-F7D9-7E21-4035-17D8A70CA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3050" y="5514975"/>
            <a:ext cx="6292850" cy="377825"/>
          </a:xfrm>
          <a:prstGeom prst="rect">
            <a:avLst/>
          </a:prstGeom>
        </p:spPr>
        <p:txBody>
          <a:bodyPr/>
          <a:lstStyle>
            <a:lvl1pPr>
              <a:defRPr sz="1200" spc="200"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Job Title / Department / Organisation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2A5DE65-F88C-B772-2737-8FAB428AE5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682" y="4950069"/>
            <a:ext cx="6293010" cy="488063"/>
          </a:xfrm>
          <a:prstGeom prst="rect">
            <a:avLst/>
          </a:prstGeom>
        </p:spPr>
        <p:txBody>
          <a:bodyPr/>
          <a:lstStyle>
            <a:lvl1pPr>
              <a:defRPr sz="1600" cap="none" spc="150" baseline="0">
                <a:solidFill>
                  <a:schemeClr val="accent4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Date / Name Surname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F48799-505D-87F0-9791-17C9E74AE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611" y="2784506"/>
            <a:ext cx="7682258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3200" cap="none" spc="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65DB310C-D991-A05F-5AB8-8C61F6492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6CDC67A-148B-D8C6-72D1-C6587A0EE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652" y="323454"/>
            <a:ext cx="1622311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2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gradFill>
          <a:gsLst>
            <a:gs pos="30000">
              <a:schemeClr val="tx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566970E-481F-2A5B-BB2B-7187A76D1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776" y="2766218"/>
            <a:ext cx="9812192" cy="132556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3600" cap="none" spc="3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9EA18B8-15D0-ACCC-15FE-832D245485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53128" y="4933851"/>
            <a:ext cx="6293010" cy="488063"/>
          </a:xfrm>
          <a:prstGeom prst="rect">
            <a:avLst/>
          </a:prstGeom>
        </p:spPr>
        <p:txBody>
          <a:bodyPr/>
          <a:lstStyle>
            <a:lvl1pPr algn="ctr">
              <a:defRPr sz="1600" cap="none" spc="300" baseline="0">
                <a:solidFill>
                  <a:schemeClr val="accent5">
                    <a:lumMod val="9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9EF79B-05EC-12D8-D19F-BA9408BDA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4845" y="323454"/>
            <a:ext cx="1622311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">
    <p:bg>
      <p:bgPr>
        <a:gradFill>
          <a:gsLst>
            <a:gs pos="30000">
              <a:schemeClr val="tx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78BFB8-501C-9951-5C59-5FC4CFD87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0" y="2766218"/>
            <a:ext cx="116293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6000" b="0" cap="none" spc="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1E02F84-0CB1-B81E-1A16-9A3F6FC347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682" y="5040142"/>
            <a:ext cx="6293010" cy="488063"/>
          </a:xfrm>
          <a:prstGeom prst="rect">
            <a:avLst/>
          </a:prstGeom>
        </p:spPr>
        <p:txBody>
          <a:bodyPr/>
          <a:lstStyle>
            <a:lvl1pPr>
              <a:defRPr sz="1600" cap="none" spc="100" baseline="0">
                <a:solidFill>
                  <a:schemeClr val="accent2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Sub Heading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BD259DB-FDE1-F543-74C9-5635B4E7A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0A482789-3E73-C746-1DDE-BA64E151B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C78138-F7A4-0C7A-30EB-8E28A5BAB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652" y="323454"/>
            <a:ext cx="1622311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ink">
    <p:bg>
      <p:bgPr>
        <a:gradFill>
          <a:gsLst>
            <a:gs pos="30000">
              <a:schemeClr val="accent4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6F8BA2B-DD3A-7AD3-B0C8-8AA04C9575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682" y="5046324"/>
            <a:ext cx="6293010" cy="488063"/>
          </a:xfrm>
          <a:prstGeom prst="rect">
            <a:avLst/>
          </a:prstGeom>
        </p:spPr>
        <p:txBody>
          <a:bodyPr/>
          <a:lstStyle>
            <a:lvl1pPr>
              <a:defRPr sz="1600" cap="none" spc="100" baseline="0">
                <a:solidFill>
                  <a:srgbClr val="070C73"/>
                </a:solidFill>
                <a:latin typeface="Neue Haas Grotesk Text Pro" panose="020B0504020202020204" pitchFamily="34" charset="0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Sub Heading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BF4481-2778-B3DB-9E56-70EE0D18F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702AA5E3-1C68-D05D-D16A-6E6D0673C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9EA190-FD83-4808-A94E-321E4F43E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0" y="2766218"/>
            <a:ext cx="116293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6000" cap="none" spc="1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Headline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46B51B-C40C-1394-7A8B-C8D0932E9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901" y="318350"/>
            <a:ext cx="1622310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 Blue">
    <p:bg>
      <p:bgPr>
        <a:gradFill>
          <a:gsLst>
            <a:gs pos="30000">
              <a:schemeClr val="tx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4D344C55-4286-B774-DAB3-3925E224AF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53269" y="0"/>
            <a:ext cx="6026670" cy="6858000"/>
          </a:xfrm>
          <a:custGeom>
            <a:avLst/>
            <a:gdLst>
              <a:gd name="connsiteX0" fmla="*/ 0 w 6026670"/>
              <a:gd name="connsiteY0" fmla="*/ 0 h 6858000"/>
              <a:gd name="connsiteX1" fmla="*/ 6026670 w 6026670"/>
              <a:gd name="connsiteY1" fmla="*/ 0 h 6858000"/>
              <a:gd name="connsiteX2" fmla="*/ 6026670 w 6026670"/>
              <a:gd name="connsiteY2" fmla="*/ 24427 h 6858000"/>
              <a:gd name="connsiteX3" fmla="*/ 6001971 w 6026670"/>
              <a:gd name="connsiteY3" fmla="*/ 237709 h 6858000"/>
              <a:gd name="connsiteX4" fmla="*/ 5850822 w 6026670"/>
              <a:gd name="connsiteY4" fmla="*/ 3433019 h 6858000"/>
              <a:gd name="connsiteX5" fmla="*/ 6001971 w 6026670"/>
              <a:gd name="connsiteY5" fmla="*/ 6628330 h 6858000"/>
              <a:gd name="connsiteX6" fmla="*/ 6026670 w 6026670"/>
              <a:gd name="connsiteY6" fmla="*/ 6841611 h 6858000"/>
              <a:gd name="connsiteX7" fmla="*/ 6026670 w 6026670"/>
              <a:gd name="connsiteY7" fmla="*/ 6858000 h 6858000"/>
              <a:gd name="connsiteX8" fmla="*/ 9076 w 6026670"/>
              <a:gd name="connsiteY8" fmla="*/ 6858000 h 6858000"/>
              <a:gd name="connsiteX9" fmla="*/ 31600 w 6026670"/>
              <a:gd name="connsiteY9" fmla="*/ 6663500 h 6858000"/>
              <a:gd name="connsiteX10" fmla="*/ 182749 w 6026670"/>
              <a:gd name="connsiteY10" fmla="*/ 3468189 h 6858000"/>
              <a:gd name="connsiteX11" fmla="*/ 31600 w 6026670"/>
              <a:gd name="connsiteY11" fmla="*/ 272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6670" h="6858000">
                <a:moveTo>
                  <a:pt x="0" y="0"/>
                </a:moveTo>
                <a:lnTo>
                  <a:pt x="6026670" y="0"/>
                </a:lnTo>
                <a:lnTo>
                  <a:pt x="6026670" y="24427"/>
                </a:lnTo>
                <a:lnTo>
                  <a:pt x="6001971" y="237709"/>
                </a:lnTo>
                <a:cubicBezTo>
                  <a:pt x="5906544" y="1149828"/>
                  <a:pt x="5850822" y="2249404"/>
                  <a:pt x="5850822" y="3433019"/>
                </a:cubicBezTo>
                <a:cubicBezTo>
                  <a:pt x="5850822" y="4616634"/>
                  <a:pt x="5906544" y="5716210"/>
                  <a:pt x="6001971" y="6628330"/>
                </a:cubicBezTo>
                <a:lnTo>
                  <a:pt x="6026670" y="6841611"/>
                </a:lnTo>
                <a:lnTo>
                  <a:pt x="6026670" y="6858000"/>
                </a:lnTo>
                <a:lnTo>
                  <a:pt x="9076" y="6858000"/>
                </a:lnTo>
                <a:lnTo>
                  <a:pt x="31600" y="6663500"/>
                </a:lnTo>
                <a:cubicBezTo>
                  <a:pt x="127028" y="5751380"/>
                  <a:pt x="182749" y="4651804"/>
                  <a:pt x="182749" y="3468189"/>
                </a:cubicBezTo>
                <a:cubicBezTo>
                  <a:pt x="182749" y="2284574"/>
                  <a:pt x="127028" y="1184998"/>
                  <a:pt x="31600" y="272879"/>
                </a:cubicBezTo>
                <a:close/>
              </a:path>
            </a:pathLst>
          </a:custGeom>
          <a:solidFill>
            <a:schemeClr val="accent2">
              <a:alpha val="79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D719AF-407C-693F-C53D-4F0E3297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682" y="1957542"/>
            <a:ext cx="5766050" cy="132556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600"/>
              </a:spcBef>
              <a:defRPr sz="4500" cap="none" spc="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DFDDD5F-125E-F9E1-3235-8385F84C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82" y="3650126"/>
            <a:ext cx="5766050" cy="252711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 i="0">
                <a:solidFill>
                  <a:srgbClr val="FFFFFF"/>
                </a:solidFill>
              </a:defRPr>
            </a:lvl3pPr>
            <a:lvl4pPr>
              <a:defRPr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4pPr>
            <a:lvl5pPr>
              <a:defRPr sz="18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5pPr>
            <a:lvl6pPr marL="265112" indent="0">
              <a:buFont typeface="Neue Haas Grotesk Text Pro" panose="020B0504020202020204" pitchFamily="34" charset="0"/>
              <a:buNone/>
              <a:defRPr sz="18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6pPr>
            <a:lvl7pPr marL="2743200" indent="0">
              <a:buNone/>
              <a:defRPr sz="20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D5F2E1D-6EAE-BD36-3B24-69DAF6D74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7BA3FB9A-7AC0-1107-EECB-B905F7A7D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2BE208-3954-760D-3C85-91A2CAB82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652" y="323454"/>
            <a:ext cx="1622311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 Pink">
    <p:bg>
      <p:bgPr>
        <a:gradFill>
          <a:gsLst>
            <a:gs pos="30000">
              <a:schemeClr val="accent4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E38D87D3-C5EF-4863-7E36-160A50B9C9F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53269" y="0"/>
            <a:ext cx="6026670" cy="6858000"/>
          </a:xfrm>
          <a:custGeom>
            <a:avLst/>
            <a:gdLst>
              <a:gd name="connsiteX0" fmla="*/ 0 w 6026670"/>
              <a:gd name="connsiteY0" fmla="*/ 0 h 6858000"/>
              <a:gd name="connsiteX1" fmla="*/ 6026670 w 6026670"/>
              <a:gd name="connsiteY1" fmla="*/ 0 h 6858000"/>
              <a:gd name="connsiteX2" fmla="*/ 6026670 w 6026670"/>
              <a:gd name="connsiteY2" fmla="*/ 24427 h 6858000"/>
              <a:gd name="connsiteX3" fmla="*/ 6001971 w 6026670"/>
              <a:gd name="connsiteY3" fmla="*/ 237709 h 6858000"/>
              <a:gd name="connsiteX4" fmla="*/ 5850822 w 6026670"/>
              <a:gd name="connsiteY4" fmla="*/ 3433019 h 6858000"/>
              <a:gd name="connsiteX5" fmla="*/ 6001971 w 6026670"/>
              <a:gd name="connsiteY5" fmla="*/ 6628330 h 6858000"/>
              <a:gd name="connsiteX6" fmla="*/ 6026670 w 6026670"/>
              <a:gd name="connsiteY6" fmla="*/ 6841611 h 6858000"/>
              <a:gd name="connsiteX7" fmla="*/ 6026670 w 6026670"/>
              <a:gd name="connsiteY7" fmla="*/ 6858000 h 6858000"/>
              <a:gd name="connsiteX8" fmla="*/ 9076 w 6026670"/>
              <a:gd name="connsiteY8" fmla="*/ 6858000 h 6858000"/>
              <a:gd name="connsiteX9" fmla="*/ 31600 w 6026670"/>
              <a:gd name="connsiteY9" fmla="*/ 6663500 h 6858000"/>
              <a:gd name="connsiteX10" fmla="*/ 182749 w 6026670"/>
              <a:gd name="connsiteY10" fmla="*/ 3468189 h 6858000"/>
              <a:gd name="connsiteX11" fmla="*/ 31600 w 6026670"/>
              <a:gd name="connsiteY11" fmla="*/ 272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6670" h="6858000">
                <a:moveTo>
                  <a:pt x="0" y="0"/>
                </a:moveTo>
                <a:lnTo>
                  <a:pt x="6026670" y="0"/>
                </a:lnTo>
                <a:lnTo>
                  <a:pt x="6026670" y="24427"/>
                </a:lnTo>
                <a:lnTo>
                  <a:pt x="6001971" y="237709"/>
                </a:lnTo>
                <a:cubicBezTo>
                  <a:pt x="5906544" y="1149828"/>
                  <a:pt x="5850822" y="2249404"/>
                  <a:pt x="5850822" y="3433019"/>
                </a:cubicBezTo>
                <a:cubicBezTo>
                  <a:pt x="5850822" y="4616634"/>
                  <a:pt x="5906544" y="5716210"/>
                  <a:pt x="6001971" y="6628330"/>
                </a:cubicBezTo>
                <a:lnTo>
                  <a:pt x="6026670" y="6841611"/>
                </a:lnTo>
                <a:lnTo>
                  <a:pt x="6026670" y="6858000"/>
                </a:lnTo>
                <a:lnTo>
                  <a:pt x="9076" y="6858000"/>
                </a:lnTo>
                <a:lnTo>
                  <a:pt x="31600" y="6663500"/>
                </a:lnTo>
                <a:cubicBezTo>
                  <a:pt x="127028" y="5751380"/>
                  <a:pt x="182749" y="4651804"/>
                  <a:pt x="182749" y="3468189"/>
                </a:cubicBezTo>
                <a:cubicBezTo>
                  <a:pt x="182749" y="2284574"/>
                  <a:pt x="127028" y="1184998"/>
                  <a:pt x="31600" y="2728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9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C843B3-974D-35B2-78FC-C3EAD34AB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681" y="1957542"/>
            <a:ext cx="5766051" cy="132556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600"/>
              </a:spcBef>
              <a:defRPr sz="4500" b="0" cap="none" spc="0" baseline="0">
                <a:solidFill>
                  <a:srgbClr val="040740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DBF7F08-87A1-CC90-3998-FC2C7417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DB82B37B-E790-88F8-A7A3-DCCE85BB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93650-E02F-4828-8C2A-B30EBFE6F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82" y="3650126"/>
            <a:ext cx="5766050" cy="252711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 i="0">
                <a:solidFill>
                  <a:schemeClr val="tx1"/>
                </a:solidFill>
              </a:defRPr>
            </a:lvl3pPr>
            <a:lvl4pPr>
              <a:defRPr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4pPr>
            <a:lvl5pPr>
              <a:defRPr sz="1800" b="0" i="0">
                <a:solidFill>
                  <a:schemeClr val="tx1"/>
                </a:solidFill>
                <a:latin typeface="Neue Haas Grotesk Text Pro" panose="020B0504020202020204" pitchFamily="34" charset="0"/>
              </a:defRPr>
            </a:lvl5pPr>
            <a:lvl6pPr marL="265112" indent="0">
              <a:buFont typeface="Neue Haas Grotesk Text Pro" panose="020B0504020202020204" pitchFamily="34" charset="0"/>
              <a:buNone/>
              <a:defRPr sz="18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6pPr>
            <a:lvl7pPr marL="2743200" indent="0">
              <a:buNone/>
              <a:defRPr sz="2000" b="0" i="0">
                <a:solidFill>
                  <a:srgbClr val="FFFFFF"/>
                </a:solidFill>
                <a:latin typeface="Neue Haas Grotesk Text Pro" panose="020B0504020202020204" pitchFamily="34" charset="0"/>
              </a:defRPr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8231E9-540D-231C-84AF-52A45E25B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901" y="318350"/>
            <a:ext cx="1622310" cy="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Bullet Large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6">
            <a:extLst>
              <a:ext uri="{FF2B5EF4-FFF2-40B4-BE49-F238E27FC236}">
                <a16:creationId xmlns:a16="http://schemas.microsoft.com/office/drawing/2014/main" id="{8FC6A0B0-9B13-110E-1EEE-F32682390E5C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CCCF87B-6264-901A-2996-5CEA62691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03" y="890338"/>
            <a:ext cx="11679770" cy="345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i="0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i="0">
                <a:solidFill>
                  <a:schemeClr val="tx1"/>
                </a:solidFill>
                <a:latin typeface="+mj-lt"/>
              </a:defRPr>
            </a:lvl3pPr>
            <a:lvl4pPr marL="137160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5pPr>
            <a:lvl6pPr marL="2286000" indent="0">
              <a:buNone/>
              <a:defRPr i="0">
                <a:solidFill>
                  <a:schemeClr val="tx1"/>
                </a:solidFill>
                <a:latin typeface="+mj-lt"/>
              </a:defRPr>
            </a:lvl6pPr>
            <a:lvl7pPr marL="2743200" indent="0">
              <a:buNone/>
              <a:defRPr i="0">
                <a:solidFill>
                  <a:schemeClr val="tx1"/>
                </a:solidFill>
                <a:latin typeface="+mj-lt"/>
              </a:defRPr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EAD47-F528-ABE2-3796-A7A11D69E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726BF33-EA1A-A5C0-9DC7-1374EA8F7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8DA25099-7CB9-9F09-9133-9BFF08EC0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7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Bullet/Subhead Small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F49C6A2-2200-17B7-B272-9EDAAD42E3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266" y="878306"/>
            <a:ext cx="11684207" cy="5673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="1" cap="none" spc="100" baseline="0">
                <a:solidFill>
                  <a:schemeClr val="accent3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DC6530CE-F43D-216B-44FD-434484510D70}"/>
              </a:ext>
            </a:extLst>
          </p:cNvPr>
          <p:cNvSpPr/>
          <p:nvPr userDrawn="1"/>
        </p:nvSpPr>
        <p:spPr>
          <a:xfrm>
            <a:off x="11636811" y="260113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chemeClr val="tx1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D98960-4C51-041D-44F9-7E9E5683A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86327B43-01A2-FE15-BD34-9A4D8DD2B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cap="all" spc="200" baseline="0">
                <a:solidFill>
                  <a:srgbClr val="040740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/>
              <a:t>OFFICIAL - Programme Only</a:t>
            </a:r>
            <a:endParaRPr lang="en-GB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77E4F1C-5CF1-6267-2FF2-B11C615FD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03" y="1499653"/>
            <a:ext cx="11679770" cy="345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i="0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i="0">
                <a:solidFill>
                  <a:schemeClr val="tx1"/>
                </a:solidFill>
                <a:latin typeface="+mj-lt"/>
              </a:defRPr>
            </a:lvl3pPr>
            <a:lvl4pPr marL="137160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 i="0">
                <a:solidFill>
                  <a:schemeClr val="tx1"/>
                </a:solidFill>
                <a:latin typeface="+mj-lt"/>
              </a:defRPr>
            </a:lvl5pPr>
            <a:lvl6pPr marL="2286000" indent="0">
              <a:buNone/>
              <a:defRPr i="0">
                <a:solidFill>
                  <a:schemeClr val="tx1"/>
                </a:solidFill>
                <a:latin typeface="+mj-lt"/>
              </a:defRPr>
            </a:lvl6pPr>
            <a:lvl7pPr marL="2743200" indent="0">
              <a:buNone/>
              <a:defRPr i="0">
                <a:solidFill>
                  <a:schemeClr val="tx1"/>
                </a:solidFill>
                <a:latin typeface="+mj-lt"/>
              </a:defRPr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CF1F4F-0E7B-EB31-4686-1DDD2757C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11120763" cy="81032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</p:spTree>
    <p:extLst>
      <p:ext uri="{BB962C8B-B14F-4D97-AF65-F5344CB8AC3E}">
        <p14:creationId xmlns:p14="http://schemas.microsoft.com/office/powerpoint/2010/main" val="126647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Bullet and Image">
    <p:bg>
      <p:bgPr>
        <a:solidFill>
          <a:srgbClr val="D7DB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4">
            <a:extLst>
              <a:ext uri="{FF2B5EF4-FFF2-40B4-BE49-F238E27FC236}">
                <a16:creationId xmlns:a16="http://schemas.microsoft.com/office/drawing/2014/main" id="{03EC474A-FAED-D43D-9310-47FCC84780E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53269" y="0"/>
            <a:ext cx="6026670" cy="6858000"/>
          </a:xfrm>
          <a:custGeom>
            <a:avLst/>
            <a:gdLst>
              <a:gd name="connsiteX0" fmla="*/ 0 w 6026670"/>
              <a:gd name="connsiteY0" fmla="*/ 0 h 6858000"/>
              <a:gd name="connsiteX1" fmla="*/ 6026670 w 6026670"/>
              <a:gd name="connsiteY1" fmla="*/ 0 h 6858000"/>
              <a:gd name="connsiteX2" fmla="*/ 6026670 w 6026670"/>
              <a:gd name="connsiteY2" fmla="*/ 24427 h 6858000"/>
              <a:gd name="connsiteX3" fmla="*/ 6001971 w 6026670"/>
              <a:gd name="connsiteY3" fmla="*/ 237709 h 6858000"/>
              <a:gd name="connsiteX4" fmla="*/ 5850822 w 6026670"/>
              <a:gd name="connsiteY4" fmla="*/ 3433019 h 6858000"/>
              <a:gd name="connsiteX5" fmla="*/ 6001971 w 6026670"/>
              <a:gd name="connsiteY5" fmla="*/ 6628330 h 6858000"/>
              <a:gd name="connsiteX6" fmla="*/ 6026670 w 6026670"/>
              <a:gd name="connsiteY6" fmla="*/ 6841611 h 6858000"/>
              <a:gd name="connsiteX7" fmla="*/ 6026670 w 6026670"/>
              <a:gd name="connsiteY7" fmla="*/ 6858000 h 6858000"/>
              <a:gd name="connsiteX8" fmla="*/ 9076 w 6026670"/>
              <a:gd name="connsiteY8" fmla="*/ 6858000 h 6858000"/>
              <a:gd name="connsiteX9" fmla="*/ 31600 w 6026670"/>
              <a:gd name="connsiteY9" fmla="*/ 6663500 h 6858000"/>
              <a:gd name="connsiteX10" fmla="*/ 182749 w 6026670"/>
              <a:gd name="connsiteY10" fmla="*/ 3468189 h 6858000"/>
              <a:gd name="connsiteX11" fmla="*/ 31600 w 6026670"/>
              <a:gd name="connsiteY11" fmla="*/ 272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6670" h="6858000">
                <a:moveTo>
                  <a:pt x="0" y="0"/>
                </a:moveTo>
                <a:lnTo>
                  <a:pt x="6026670" y="0"/>
                </a:lnTo>
                <a:lnTo>
                  <a:pt x="6026670" y="24427"/>
                </a:lnTo>
                <a:lnTo>
                  <a:pt x="6001971" y="237709"/>
                </a:lnTo>
                <a:cubicBezTo>
                  <a:pt x="5906544" y="1149828"/>
                  <a:pt x="5850822" y="2249404"/>
                  <a:pt x="5850822" y="3433019"/>
                </a:cubicBezTo>
                <a:cubicBezTo>
                  <a:pt x="5850822" y="4616634"/>
                  <a:pt x="5906544" y="5716210"/>
                  <a:pt x="6001971" y="6628330"/>
                </a:cubicBezTo>
                <a:lnTo>
                  <a:pt x="6026670" y="6841611"/>
                </a:lnTo>
                <a:lnTo>
                  <a:pt x="6026670" y="6858000"/>
                </a:lnTo>
                <a:lnTo>
                  <a:pt x="9076" y="6858000"/>
                </a:lnTo>
                <a:lnTo>
                  <a:pt x="31600" y="6663500"/>
                </a:lnTo>
                <a:cubicBezTo>
                  <a:pt x="127028" y="5751380"/>
                  <a:pt x="182749" y="4651804"/>
                  <a:pt x="182749" y="3468189"/>
                </a:cubicBezTo>
                <a:cubicBezTo>
                  <a:pt x="182749" y="2284574"/>
                  <a:pt x="127028" y="1184998"/>
                  <a:pt x="31600" y="27287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E78EE39-EB10-4F40-7F3D-CD6FDBA6C54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09266" y="6466387"/>
            <a:ext cx="7807570" cy="360857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AEAD8F-E849-1C74-2592-0C9499C179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34466" y="6446291"/>
            <a:ext cx="648268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1C71EDB5-63C5-677B-F6FC-1D53495A78C7}"/>
              </a:ext>
            </a:extLst>
          </p:cNvPr>
          <p:cNvSpPr/>
          <p:nvPr userDrawn="1"/>
        </p:nvSpPr>
        <p:spPr>
          <a:xfrm>
            <a:off x="11638196" y="262575"/>
            <a:ext cx="256662" cy="423664"/>
          </a:xfrm>
          <a:custGeom>
            <a:avLst/>
            <a:gdLst>
              <a:gd name="connsiteX0" fmla="*/ 428154 w 513996"/>
              <a:gd name="connsiteY0" fmla="*/ 426396 h 848439"/>
              <a:gd name="connsiteX1" fmla="*/ 425737 w 513996"/>
              <a:gd name="connsiteY1" fmla="*/ 425366 h 848439"/>
              <a:gd name="connsiteX2" fmla="*/ 348200 w 513996"/>
              <a:gd name="connsiteY2" fmla="*/ 413883 h 848439"/>
              <a:gd name="connsiteX3" fmla="*/ 300724 w 513996"/>
              <a:gd name="connsiteY3" fmla="*/ 395081 h 848439"/>
              <a:gd name="connsiteX4" fmla="*/ 275878 w 513996"/>
              <a:gd name="connsiteY4" fmla="*/ 359827 h 848439"/>
              <a:gd name="connsiteX5" fmla="*/ 266051 w 513996"/>
              <a:gd name="connsiteY5" fmla="*/ 308971 h 848439"/>
              <a:gd name="connsiteX6" fmla="*/ 264305 w 513996"/>
              <a:gd name="connsiteY6" fmla="*/ 244596 h 848439"/>
              <a:gd name="connsiteX7" fmla="*/ 264305 w 513996"/>
              <a:gd name="connsiteY7" fmla="*/ 240455 h 848439"/>
              <a:gd name="connsiteX8" fmla="*/ 257635 w 513996"/>
              <a:gd name="connsiteY8" fmla="*/ 233493 h 848439"/>
              <a:gd name="connsiteX9" fmla="*/ 256202 w 513996"/>
              <a:gd name="connsiteY9" fmla="*/ 233493 h 848439"/>
              <a:gd name="connsiteX10" fmla="*/ 249554 w 513996"/>
              <a:gd name="connsiteY10" fmla="*/ 240477 h 848439"/>
              <a:gd name="connsiteX11" fmla="*/ 248793 w 513996"/>
              <a:gd name="connsiteY11" fmla="*/ 292967 h 848439"/>
              <a:gd name="connsiteX12" fmla="*/ 248614 w 513996"/>
              <a:gd name="connsiteY12" fmla="*/ 296728 h 848439"/>
              <a:gd name="connsiteX13" fmla="*/ 233752 w 513996"/>
              <a:gd name="connsiteY13" fmla="*/ 368624 h 848439"/>
              <a:gd name="connsiteX14" fmla="*/ 105068 w 513996"/>
              <a:gd name="connsiteY14" fmla="*/ 411377 h 848439"/>
              <a:gd name="connsiteX15" fmla="*/ 83222 w 513996"/>
              <a:gd name="connsiteY15" fmla="*/ 397141 h 848439"/>
              <a:gd name="connsiteX16" fmla="*/ 61822 w 513996"/>
              <a:gd name="connsiteY16" fmla="*/ 353269 h 848439"/>
              <a:gd name="connsiteX17" fmla="*/ 59181 w 513996"/>
              <a:gd name="connsiteY17" fmla="*/ 329162 h 848439"/>
              <a:gd name="connsiteX18" fmla="*/ 93966 w 513996"/>
              <a:gd name="connsiteY18" fmla="*/ 225974 h 848439"/>
              <a:gd name="connsiteX19" fmla="*/ 215979 w 513996"/>
              <a:gd name="connsiteY19" fmla="*/ 168873 h 848439"/>
              <a:gd name="connsiteX20" fmla="*/ 220792 w 513996"/>
              <a:gd name="connsiteY20" fmla="*/ 168739 h 848439"/>
              <a:gd name="connsiteX21" fmla="*/ 258508 w 513996"/>
              <a:gd name="connsiteY21" fmla="*/ 169522 h 848439"/>
              <a:gd name="connsiteX22" fmla="*/ 262604 w 513996"/>
              <a:gd name="connsiteY22" fmla="*/ 168000 h 848439"/>
              <a:gd name="connsiteX23" fmla="*/ 264328 w 513996"/>
              <a:gd name="connsiteY23" fmla="*/ 163836 h 848439"/>
              <a:gd name="connsiteX24" fmla="*/ 264328 w 513996"/>
              <a:gd name="connsiteY24" fmla="*/ 5717 h 848439"/>
              <a:gd name="connsiteX25" fmla="*/ 258934 w 513996"/>
              <a:gd name="connsiteY25" fmla="*/ 9 h 848439"/>
              <a:gd name="connsiteX26" fmla="*/ 252465 w 513996"/>
              <a:gd name="connsiteY26" fmla="*/ 31 h 848439"/>
              <a:gd name="connsiteX27" fmla="*/ 251100 w 513996"/>
              <a:gd name="connsiteY27" fmla="*/ 54 h 848439"/>
              <a:gd name="connsiteX28" fmla="*/ 73262 w 513996"/>
              <a:gd name="connsiteY28" fmla="*/ 79605 h 848439"/>
              <a:gd name="connsiteX29" fmla="*/ 0 w 513996"/>
              <a:gd name="connsiteY29" fmla="*/ 269083 h 848439"/>
              <a:gd name="connsiteX30" fmla="*/ 85887 w 513996"/>
              <a:gd name="connsiteY30" fmla="*/ 421963 h 848439"/>
              <a:gd name="connsiteX31" fmla="*/ 86535 w 513996"/>
              <a:gd name="connsiteY31" fmla="*/ 422254 h 848439"/>
              <a:gd name="connsiteX32" fmla="*/ 123625 w 513996"/>
              <a:gd name="connsiteY32" fmla="*/ 431701 h 848439"/>
              <a:gd name="connsiteX33" fmla="*/ 221195 w 513996"/>
              <a:gd name="connsiteY33" fmla="*/ 460800 h 848439"/>
              <a:gd name="connsiteX34" fmla="*/ 247854 w 513996"/>
              <a:gd name="connsiteY34" fmla="*/ 536636 h 848439"/>
              <a:gd name="connsiteX35" fmla="*/ 249689 w 513996"/>
              <a:gd name="connsiteY35" fmla="*/ 607973 h 848439"/>
              <a:gd name="connsiteX36" fmla="*/ 256359 w 513996"/>
              <a:gd name="connsiteY36" fmla="*/ 614957 h 848439"/>
              <a:gd name="connsiteX37" fmla="*/ 257792 w 513996"/>
              <a:gd name="connsiteY37" fmla="*/ 614957 h 848439"/>
              <a:gd name="connsiteX38" fmla="*/ 264440 w 513996"/>
              <a:gd name="connsiteY38" fmla="*/ 607973 h 848439"/>
              <a:gd name="connsiteX39" fmla="*/ 264440 w 513996"/>
              <a:gd name="connsiteY39" fmla="*/ 604011 h 848439"/>
              <a:gd name="connsiteX40" fmla="*/ 266567 w 513996"/>
              <a:gd name="connsiteY40" fmla="*/ 534936 h 848439"/>
              <a:gd name="connsiteX41" fmla="*/ 279862 w 513996"/>
              <a:gd name="connsiteY41" fmla="*/ 479872 h 848439"/>
              <a:gd name="connsiteX42" fmla="*/ 314557 w 513996"/>
              <a:gd name="connsiteY42" fmla="*/ 445110 h 848439"/>
              <a:gd name="connsiteX43" fmla="*/ 381887 w 513996"/>
              <a:gd name="connsiteY43" fmla="*/ 432038 h 848439"/>
              <a:gd name="connsiteX44" fmla="*/ 439391 w 513996"/>
              <a:gd name="connsiteY44" fmla="*/ 461271 h 848439"/>
              <a:gd name="connsiteX45" fmla="*/ 453985 w 513996"/>
              <a:gd name="connsiteY45" fmla="*/ 508747 h 848439"/>
              <a:gd name="connsiteX46" fmla="*/ 454657 w 513996"/>
              <a:gd name="connsiteY46" fmla="*/ 516850 h 848439"/>
              <a:gd name="connsiteX47" fmla="*/ 454836 w 513996"/>
              <a:gd name="connsiteY47" fmla="*/ 519267 h 848439"/>
              <a:gd name="connsiteX48" fmla="*/ 420030 w 513996"/>
              <a:gd name="connsiteY48" fmla="*/ 622456 h 848439"/>
              <a:gd name="connsiteX49" fmla="*/ 298038 w 513996"/>
              <a:gd name="connsiteY49" fmla="*/ 679578 h 848439"/>
              <a:gd name="connsiteX50" fmla="*/ 293114 w 513996"/>
              <a:gd name="connsiteY50" fmla="*/ 679713 h 848439"/>
              <a:gd name="connsiteX51" fmla="*/ 255487 w 513996"/>
              <a:gd name="connsiteY51" fmla="*/ 678907 h 848439"/>
              <a:gd name="connsiteX52" fmla="*/ 251413 w 513996"/>
              <a:gd name="connsiteY52" fmla="*/ 680451 h 848439"/>
              <a:gd name="connsiteX53" fmla="*/ 249689 w 513996"/>
              <a:gd name="connsiteY53" fmla="*/ 684614 h 848439"/>
              <a:gd name="connsiteX54" fmla="*/ 249689 w 513996"/>
              <a:gd name="connsiteY54" fmla="*/ 842732 h 848439"/>
              <a:gd name="connsiteX55" fmla="*/ 255062 w 513996"/>
              <a:gd name="connsiteY55" fmla="*/ 848418 h 848439"/>
              <a:gd name="connsiteX56" fmla="*/ 257613 w 513996"/>
              <a:gd name="connsiteY56" fmla="*/ 848440 h 848439"/>
              <a:gd name="connsiteX57" fmla="*/ 261485 w 513996"/>
              <a:gd name="connsiteY57" fmla="*/ 848395 h 848439"/>
              <a:gd name="connsiteX58" fmla="*/ 262918 w 513996"/>
              <a:gd name="connsiteY58" fmla="*/ 848373 h 848439"/>
              <a:gd name="connsiteX59" fmla="*/ 440756 w 513996"/>
              <a:gd name="connsiteY59" fmla="*/ 768843 h 848439"/>
              <a:gd name="connsiteX60" fmla="*/ 513996 w 513996"/>
              <a:gd name="connsiteY60" fmla="*/ 579366 h 848439"/>
              <a:gd name="connsiteX61" fmla="*/ 503162 w 513996"/>
              <a:gd name="connsiteY61" fmla="*/ 515953 h 848439"/>
              <a:gd name="connsiteX62" fmla="*/ 428154 w 513996"/>
              <a:gd name="connsiteY62" fmla="*/ 426396 h 84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13996" h="848439">
                <a:moveTo>
                  <a:pt x="428154" y="426396"/>
                </a:moveTo>
                <a:cubicBezTo>
                  <a:pt x="427348" y="426038"/>
                  <a:pt x="426543" y="425702"/>
                  <a:pt x="425737" y="425366"/>
                </a:cubicBezTo>
                <a:cubicBezTo>
                  <a:pt x="400287" y="414980"/>
                  <a:pt x="374501" y="418182"/>
                  <a:pt x="348200" y="413883"/>
                </a:cubicBezTo>
                <a:cubicBezTo>
                  <a:pt x="328233" y="410637"/>
                  <a:pt x="312722" y="404482"/>
                  <a:pt x="300724" y="395081"/>
                </a:cubicBezTo>
                <a:cubicBezTo>
                  <a:pt x="289957" y="386643"/>
                  <a:pt x="281362" y="374466"/>
                  <a:pt x="275878" y="359827"/>
                </a:cubicBezTo>
                <a:cubicBezTo>
                  <a:pt x="269364" y="342435"/>
                  <a:pt x="267193" y="323499"/>
                  <a:pt x="266051" y="308971"/>
                </a:cubicBezTo>
                <a:cubicBezTo>
                  <a:pt x="264350" y="287594"/>
                  <a:pt x="264327" y="265748"/>
                  <a:pt x="264305" y="244596"/>
                </a:cubicBezTo>
                <a:lnTo>
                  <a:pt x="264305" y="240455"/>
                </a:lnTo>
                <a:cubicBezTo>
                  <a:pt x="264305" y="236604"/>
                  <a:pt x="261306" y="233493"/>
                  <a:pt x="257635" y="233493"/>
                </a:cubicBezTo>
                <a:lnTo>
                  <a:pt x="256202" y="233493"/>
                </a:lnTo>
                <a:cubicBezTo>
                  <a:pt x="252532" y="233493"/>
                  <a:pt x="249554" y="236627"/>
                  <a:pt x="249554" y="240477"/>
                </a:cubicBezTo>
                <a:lnTo>
                  <a:pt x="248793" y="292967"/>
                </a:lnTo>
                <a:cubicBezTo>
                  <a:pt x="248725" y="294221"/>
                  <a:pt x="248681" y="295452"/>
                  <a:pt x="248614" y="296728"/>
                </a:cubicBezTo>
                <a:cubicBezTo>
                  <a:pt x="246488" y="321283"/>
                  <a:pt x="245010" y="346374"/>
                  <a:pt x="233752" y="368624"/>
                </a:cubicBezTo>
                <a:cubicBezTo>
                  <a:pt x="210987" y="413504"/>
                  <a:pt x="148336" y="428770"/>
                  <a:pt x="105068" y="411377"/>
                </a:cubicBezTo>
                <a:cubicBezTo>
                  <a:pt x="97010" y="408154"/>
                  <a:pt x="89534" y="403319"/>
                  <a:pt x="83222" y="397141"/>
                </a:cubicBezTo>
                <a:cubicBezTo>
                  <a:pt x="70843" y="385076"/>
                  <a:pt x="65426" y="370124"/>
                  <a:pt x="61822" y="353269"/>
                </a:cubicBezTo>
                <a:lnTo>
                  <a:pt x="59181" y="329162"/>
                </a:lnTo>
                <a:cubicBezTo>
                  <a:pt x="56428" y="291871"/>
                  <a:pt x="68762" y="255207"/>
                  <a:pt x="93966" y="225974"/>
                </a:cubicBezTo>
                <a:cubicBezTo>
                  <a:pt x="123870" y="191302"/>
                  <a:pt x="169466" y="169947"/>
                  <a:pt x="215979" y="168873"/>
                </a:cubicBezTo>
                <a:lnTo>
                  <a:pt x="220792" y="168739"/>
                </a:lnTo>
                <a:cubicBezTo>
                  <a:pt x="230194" y="168448"/>
                  <a:pt x="239907" y="168179"/>
                  <a:pt x="258508" y="169522"/>
                </a:cubicBezTo>
                <a:cubicBezTo>
                  <a:pt x="260031" y="169611"/>
                  <a:pt x="261508" y="169074"/>
                  <a:pt x="262604" y="168000"/>
                </a:cubicBezTo>
                <a:cubicBezTo>
                  <a:pt x="263678" y="166926"/>
                  <a:pt x="264328" y="165403"/>
                  <a:pt x="264328" y="163836"/>
                </a:cubicBezTo>
                <a:lnTo>
                  <a:pt x="264328" y="5717"/>
                </a:lnTo>
                <a:cubicBezTo>
                  <a:pt x="264328" y="2606"/>
                  <a:pt x="261911" y="54"/>
                  <a:pt x="258934" y="9"/>
                </a:cubicBezTo>
                <a:cubicBezTo>
                  <a:pt x="255867" y="-13"/>
                  <a:pt x="254031" y="9"/>
                  <a:pt x="252465" y="31"/>
                </a:cubicBezTo>
                <a:lnTo>
                  <a:pt x="251100" y="54"/>
                </a:lnTo>
                <a:cubicBezTo>
                  <a:pt x="183568" y="927"/>
                  <a:pt x="120425" y="29175"/>
                  <a:pt x="73262" y="79605"/>
                </a:cubicBezTo>
                <a:cubicBezTo>
                  <a:pt x="26033" y="130102"/>
                  <a:pt x="0" y="197411"/>
                  <a:pt x="0" y="269083"/>
                </a:cubicBezTo>
                <a:cubicBezTo>
                  <a:pt x="0" y="270224"/>
                  <a:pt x="-448" y="383799"/>
                  <a:pt x="85887" y="421963"/>
                </a:cubicBezTo>
                <a:lnTo>
                  <a:pt x="86535" y="422254"/>
                </a:lnTo>
                <a:cubicBezTo>
                  <a:pt x="98489" y="427493"/>
                  <a:pt x="110642" y="430895"/>
                  <a:pt x="123625" y="431701"/>
                </a:cubicBezTo>
                <a:cubicBezTo>
                  <a:pt x="157446" y="433804"/>
                  <a:pt x="195566" y="433760"/>
                  <a:pt x="221195" y="460800"/>
                </a:cubicBezTo>
                <a:cubicBezTo>
                  <a:pt x="240042" y="480699"/>
                  <a:pt x="245526" y="509708"/>
                  <a:pt x="247854" y="536636"/>
                </a:cubicBezTo>
                <a:cubicBezTo>
                  <a:pt x="249891" y="560340"/>
                  <a:pt x="249689" y="584201"/>
                  <a:pt x="249689" y="607973"/>
                </a:cubicBezTo>
                <a:cubicBezTo>
                  <a:pt x="249712" y="611823"/>
                  <a:pt x="252689" y="614957"/>
                  <a:pt x="256359" y="614957"/>
                </a:cubicBezTo>
                <a:lnTo>
                  <a:pt x="257792" y="614957"/>
                </a:lnTo>
                <a:cubicBezTo>
                  <a:pt x="261463" y="614957"/>
                  <a:pt x="264440" y="611823"/>
                  <a:pt x="264440" y="607973"/>
                </a:cubicBezTo>
                <a:lnTo>
                  <a:pt x="264440" y="604011"/>
                </a:lnTo>
                <a:cubicBezTo>
                  <a:pt x="264440" y="581314"/>
                  <a:pt x="264440" y="557834"/>
                  <a:pt x="266567" y="534936"/>
                </a:cubicBezTo>
                <a:cubicBezTo>
                  <a:pt x="268066" y="518797"/>
                  <a:pt x="270909" y="497980"/>
                  <a:pt x="279862" y="479872"/>
                </a:cubicBezTo>
                <a:cubicBezTo>
                  <a:pt x="287383" y="464629"/>
                  <a:pt x="299381" y="452608"/>
                  <a:pt x="314557" y="445110"/>
                </a:cubicBezTo>
                <a:cubicBezTo>
                  <a:pt x="332196" y="436381"/>
                  <a:pt x="354669" y="431971"/>
                  <a:pt x="381887" y="432038"/>
                </a:cubicBezTo>
                <a:cubicBezTo>
                  <a:pt x="405322" y="432106"/>
                  <a:pt x="427348" y="443297"/>
                  <a:pt x="439391" y="461271"/>
                </a:cubicBezTo>
                <a:cubicBezTo>
                  <a:pt x="447405" y="473246"/>
                  <a:pt x="452060" y="488333"/>
                  <a:pt x="453985" y="508747"/>
                </a:cubicBezTo>
                <a:cubicBezTo>
                  <a:pt x="454253" y="511456"/>
                  <a:pt x="454455" y="514164"/>
                  <a:pt x="454657" y="516850"/>
                </a:cubicBezTo>
                <a:lnTo>
                  <a:pt x="454836" y="519267"/>
                </a:lnTo>
                <a:cubicBezTo>
                  <a:pt x="457589" y="556581"/>
                  <a:pt x="445234" y="593223"/>
                  <a:pt x="420030" y="622456"/>
                </a:cubicBezTo>
                <a:cubicBezTo>
                  <a:pt x="390148" y="657151"/>
                  <a:pt x="344529" y="678482"/>
                  <a:pt x="298038" y="679578"/>
                </a:cubicBezTo>
                <a:lnTo>
                  <a:pt x="293114" y="679713"/>
                </a:lnTo>
                <a:cubicBezTo>
                  <a:pt x="283712" y="680004"/>
                  <a:pt x="274021" y="680272"/>
                  <a:pt x="255487" y="678907"/>
                </a:cubicBezTo>
                <a:cubicBezTo>
                  <a:pt x="254032" y="678839"/>
                  <a:pt x="252487" y="679377"/>
                  <a:pt x="251413" y="680451"/>
                </a:cubicBezTo>
                <a:cubicBezTo>
                  <a:pt x="250316" y="681525"/>
                  <a:pt x="249689" y="683047"/>
                  <a:pt x="249689" y="684614"/>
                </a:cubicBezTo>
                <a:lnTo>
                  <a:pt x="249689" y="842732"/>
                </a:lnTo>
                <a:cubicBezTo>
                  <a:pt x="249689" y="845843"/>
                  <a:pt x="252107" y="848395"/>
                  <a:pt x="255062" y="848418"/>
                </a:cubicBezTo>
                <a:cubicBezTo>
                  <a:pt x="256024" y="848440"/>
                  <a:pt x="256852" y="848440"/>
                  <a:pt x="257613" y="848440"/>
                </a:cubicBezTo>
                <a:cubicBezTo>
                  <a:pt x="259225" y="848440"/>
                  <a:pt x="260411" y="848418"/>
                  <a:pt x="261485" y="848395"/>
                </a:cubicBezTo>
                <a:lnTo>
                  <a:pt x="262918" y="848373"/>
                </a:lnTo>
                <a:cubicBezTo>
                  <a:pt x="330427" y="847500"/>
                  <a:pt x="393594" y="819252"/>
                  <a:pt x="440756" y="768843"/>
                </a:cubicBezTo>
                <a:cubicBezTo>
                  <a:pt x="487987" y="718323"/>
                  <a:pt x="513996" y="651016"/>
                  <a:pt x="513996" y="579366"/>
                </a:cubicBezTo>
                <a:cubicBezTo>
                  <a:pt x="513996" y="558012"/>
                  <a:pt x="509721" y="536076"/>
                  <a:pt x="503162" y="515953"/>
                </a:cubicBezTo>
                <a:cubicBezTo>
                  <a:pt x="490448" y="476894"/>
                  <a:pt x="465065" y="442467"/>
                  <a:pt x="428154" y="426396"/>
                </a:cubicBezTo>
              </a:path>
            </a:pathLst>
          </a:custGeom>
          <a:solidFill>
            <a:srgbClr val="FFFFFF"/>
          </a:solidFill>
          <a:ln w="94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80E58D8-AB58-DE39-BD74-B380C4655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03" y="1833372"/>
            <a:ext cx="6026670" cy="401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+mj-lt"/>
              </a:defRPr>
            </a:lvl3pPr>
            <a:lvl4pPr marL="137160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2286000" indent="0"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2743200" indent="0">
              <a:buNone/>
              <a:defRPr sz="1800">
                <a:solidFill>
                  <a:schemeClr val="tx1"/>
                </a:solidFill>
                <a:latin typeface="+mj-lt"/>
              </a:defRPr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47104-85D6-17C6-3F4D-D276E68E5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703" y="80014"/>
            <a:ext cx="6026670" cy="120586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2400" b="1" cap="none" spc="8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Standard Pres.</a:t>
            </a:r>
            <a:br>
              <a:rPr lang="en-GB" dirty="0"/>
            </a:br>
            <a:r>
              <a:rPr lang="en-GB" dirty="0"/>
              <a:t>Format Layout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B381806-42AA-73BA-CD8C-1417AF4B6A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266" y="1285876"/>
            <a:ext cx="6026671" cy="56737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="1" cap="none" spc="100" baseline="0">
                <a:solidFill>
                  <a:schemeClr val="accent3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65906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A1FC1AE-6BF0-AC23-B17C-230C56C5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Cover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B8F5A1-4AFC-DC5C-3D45-F56009A45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4466" y="6446291"/>
            <a:ext cx="648268" cy="365125"/>
          </a:xfrm>
          <a:prstGeom prst="rect">
            <a:avLst/>
          </a:prstGeom>
        </p:spPr>
        <p:txBody>
          <a:bodyPr anchor="b"/>
          <a:lstStyle>
            <a:lvl1pPr algn="r">
              <a:defRPr sz="1000" spc="30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fld id="{D38F41D9-F326-404A-824E-EB9CBC71131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7FB48908-8FB1-AA17-5E8D-B98589F79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266" y="6466387"/>
            <a:ext cx="7807570" cy="3608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b="1" cap="all" spc="200" baseline="0">
                <a:solidFill>
                  <a:schemeClr val="tx1">
                    <a:tint val="75000"/>
                  </a:schemeClr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OFFICIAL - Programme Only</a:t>
            </a:r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F4C9266-F439-30FF-4CB4-17836A758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5445"/>
            <a:ext cx="10515600" cy="345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5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7" r:id="rId14"/>
    <p:sldLayoutId id="2147483668" r:id="rId15"/>
    <p:sldLayoutId id="2147483671" r:id="rId16"/>
    <p:sldLayoutId id="2147483673" r:id="rId17"/>
    <p:sldLayoutId id="2147483678" r:id="rId18"/>
    <p:sldLayoutId id="2147483679" r:id="rId19"/>
    <p:sldLayoutId id="214748368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6pPr>
      <a:lvl7pPr marL="2743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3200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372BB62-840A-C0A3-1C90-2551925B6DA5}"/>
              </a:ext>
            </a:extLst>
          </p:cNvPr>
          <p:cNvSpPr txBox="1">
            <a:spLocks/>
          </p:cNvSpPr>
          <p:nvPr/>
        </p:nvSpPr>
        <p:spPr>
          <a:xfrm>
            <a:off x="857535" y="3035760"/>
            <a:ext cx="10476932" cy="251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Neue Haas Grotesk Text Pro" panose="020B0504020202020204" pitchFamily="34" charset="0"/>
              <a:buNone/>
              <a:defRPr sz="800" b="0" i="0" kern="1200" cap="all" spc="300" baseline="0">
                <a:solidFill>
                  <a:srgbClr val="FFFFFF"/>
                </a:solidFill>
                <a:latin typeface="STEP Sans Semibold" pitchFamily="50" charset="0"/>
                <a:ea typeface="+mn-ea"/>
                <a:cs typeface="+mn-cs"/>
              </a:defRPr>
            </a:lvl1pPr>
            <a:lvl2pPr marL="15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tabLst/>
              <a:defRPr sz="2300" kern="1200" spc="300">
                <a:solidFill>
                  <a:srgbClr val="FFFFFF"/>
                </a:solidFill>
                <a:latin typeface="STEP Sans Semibold" pitchFamily="2" charset="77"/>
                <a:ea typeface="+mn-ea"/>
                <a:cs typeface="+mn-cs"/>
              </a:defRPr>
            </a:lvl2pPr>
            <a:lvl3pPr marL="15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tabLst/>
              <a:defRPr sz="1600" kern="1200" spc="100" baseline="0">
                <a:solidFill>
                  <a:srgbClr val="FFFFFF"/>
                </a:solidFill>
                <a:latin typeface="STEP Sans Semibold" pitchFamily="2" charset="77"/>
                <a:ea typeface="+mn-ea"/>
                <a:cs typeface="+mn-cs"/>
              </a:defRPr>
            </a:lvl3pPr>
            <a:lvl4pPr marL="15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tabLst/>
              <a:defRPr sz="900" b="0" i="0" kern="1200">
                <a:solidFill>
                  <a:srgbClr val="FFFFFF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4pPr>
            <a:lvl5pPr marL="24130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Neue Haas Grotesk Text Pro" panose="020B0504020202020204" pitchFamily="34" charset="0"/>
              <a:buChar char="•"/>
              <a:tabLst/>
              <a:defRPr sz="2600" b="0" i="0" kern="1200">
                <a:solidFill>
                  <a:srgbClr val="FFFFFF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5pPr>
            <a:lvl6pPr marL="1809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Neue Haas Grotesk Text Pro" panose="020B05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6pPr>
            <a:lvl7pPr marL="15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tabLst/>
              <a:defRPr sz="1400" b="1" i="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Neue Haas Grotesk Tex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/>
              </a:rPr>
              <a:t>This original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 Work </a:t>
            </a:r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/>
              </a:rPr>
              <a:t>was created by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 Howard Wilson</a:t>
            </a:r>
            <a:r>
              <a:rPr lang="en-GB" sz="1100" cap="none" dirty="0">
                <a:latin typeface="Neue Haas Grotesk Text Pro" panose="020B0504020202020204" pitchFamily="34" charset="0"/>
                <a:ea typeface="Calibri"/>
              </a:rPr>
              <a:t>,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 Director Science and Technology</a:t>
            </a:r>
            <a:r>
              <a:rPr lang="en-GB" sz="1100" cap="none" dirty="0">
                <a:latin typeface="Neue Haas Grotesk Text Pro" panose="020B0504020202020204" pitchFamily="34" charset="0"/>
                <a:ea typeface="Calibri"/>
              </a:rPr>
              <a:t>,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 </a:t>
            </a:r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/>
              </a:rPr>
              <a:t>on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 </a:t>
            </a:r>
            <a:r>
              <a:rPr lang="en-GB" sz="1100" cap="none" dirty="0">
                <a:latin typeface="Neue Haas Grotesk Text Pro" panose="020B0504020202020204" pitchFamily="34" charset="0"/>
                <a:ea typeface="Calibri"/>
              </a:rPr>
              <a:t>9 October, 2025</a:t>
            </a:r>
            <a:r>
              <a:rPr lang="en-GB" sz="1100" cap="none" dirty="0">
                <a:effectLst/>
                <a:latin typeface="Neue Haas Grotesk Text Pro" panose="020B0504020202020204" pitchFamily="34" charset="0"/>
                <a:ea typeface="Calibri"/>
              </a:rPr>
              <a:t>.</a:t>
            </a:r>
          </a:p>
          <a:p>
            <a:pPr algn="ctr"/>
            <a:endParaRPr lang="en-GB" sz="1100" cap="none" dirty="0">
              <a:effectLst/>
              <a:latin typeface="Neue Haas Grotesk Text Pro" panose="020B05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Copyright © UK Industrial Fusion Solutions Ltd. 2025. All rights reserved. </a:t>
            </a:r>
          </a:p>
          <a:p>
            <a:pPr algn="ctr"/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 panose="020F0502020204030204" pitchFamily="34" charset="0"/>
              </a:rPr>
              <a:t>No part of this publication may be reproduced, stored in a retrieval system of any nature, or transmitted, in any form or by any means including photocopying and recording, without the prior written permission of the copyright owner. </a:t>
            </a:r>
          </a:p>
          <a:p>
            <a:pPr algn="ctr"/>
            <a:r>
              <a:rPr lang="en-GB" sz="1100" cap="none" dirty="0">
                <a:solidFill>
                  <a:schemeClr val="accent2"/>
                </a:solidFill>
                <a:effectLst/>
                <a:latin typeface="Neue Haas Grotesk Text Pro" panose="020B0504020202020204" pitchFamily="34" charset="0"/>
                <a:ea typeface="Calibri"/>
              </a:rPr>
              <a:t>Licences issued by the Copyright Licensing Agency or any other reproduction rights organisation do not apply. If any unauthorised acts are carried out in relation to this copyright work, a civil claim for damages may be made and/or a criminal prosecution may result.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ABC7D50-B15E-BC79-302D-77F15982D45D}"/>
              </a:ext>
            </a:extLst>
          </p:cNvPr>
          <p:cNvSpPr txBox="1">
            <a:spLocks/>
          </p:cNvSpPr>
          <p:nvPr/>
        </p:nvSpPr>
        <p:spPr>
          <a:xfrm>
            <a:off x="2513263" y="2015278"/>
            <a:ext cx="7165474" cy="9302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kern="1200" spc="80" baseline="0">
                <a:solidFill>
                  <a:srgbClr val="FFFFFF"/>
                </a:solidFill>
                <a:latin typeface="STEP Sans Semibold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b="1" spc="600" dirty="0">
                <a:latin typeface="+mj-lt"/>
              </a:rPr>
              <a:t>COPYRIGHT NOTICE</a:t>
            </a:r>
          </a:p>
        </p:txBody>
      </p:sp>
    </p:spTree>
    <p:extLst>
      <p:ext uri="{BB962C8B-B14F-4D97-AF65-F5344CB8AC3E}">
        <p14:creationId xmlns:p14="http://schemas.microsoft.com/office/powerpoint/2010/main" val="251443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5A06E-3421-2502-E933-00067CCA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BF05A3-5348-B1C5-A48C-835B3FCF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 Prototype Plant (SPP) Timeline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8C116-9952-74C7-C64D-65E5954B3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EE83C58D-1AC9-49B9-7113-56CC1A9DCB92}"/>
              </a:ext>
            </a:extLst>
          </p:cNvPr>
          <p:cNvSpPr/>
          <p:nvPr/>
        </p:nvSpPr>
        <p:spPr>
          <a:xfrm>
            <a:off x="2692400" y="2883245"/>
            <a:ext cx="3688945" cy="444499"/>
          </a:xfrm>
          <a:prstGeom prst="rightArrow">
            <a:avLst>
              <a:gd name="adj1" fmla="val 99636"/>
              <a:gd name="adj2" fmla="val 3214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D9675-53F5-C12C-4A7D-DC6C06E99275}"/>
              </a:ext>
            </a:extLst>
          </p:cNvPr>
          <p:cNvSpPr txBox="1"/>
          <p:nvPr/>
        </p:nvSpPr>
        <p:spPr>
          <a:xfrm>
            <a:off x="2692402" y="2901586"/>
            <a:ext cx="379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Detailed Design and </a:t>
            </a:r>
            <a:r>
              <a:rPr lang="en-US" dirty="0" err="1">
                <a:solidFill>
                  <a:srgbClr val="FFFFFF"/>
                </a:solidFill>
              </a:rPr>
              <a:t>Mobilisation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570725-B9C3-BD8C-155A-BFBAE1CE1141}"/>
              </a:ext>
            </a:extLst>
          </p:cNvPr>
          <p:cNvGrpSpPr/>
          <p:nvPr/>
        </p:nvGrpSpPr>
        <p:grpSpPr>
          <a:xfrm>
            <a:off x="17584" y="1074531"/>
            <a:ext cx="11316882" cy="566309"/>
            <a:chOff x="17584" y="1074531"/>
            <a:chExt cx="11316882" cy="56630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4ABBC6-FAEE-966F-0655-801C71A42C88}"/>
                </a:ext>
              </a:extLst>
            </p:cNvPr>
            <p:cNvCxnSpPr/>
            <p:nvPr/>
          </p:nvCxnSpPr>
          <p:spPr>
            <a:xfrm>
              <a:off x="843280" y="1640840"/>
              <a:ext cx="104911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7AD852-C1FA-AEF9-7560-FCEA11D06E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28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8CA7AB-1B68-7AE9-40E2-2271DA3EE1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40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D06649-0990-398A-5E5C-26DD7ACABF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56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4F34F7-0DF8-E4C9-C4EC-80CC9F793E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532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4C61F7-16AA-DF0E-3978-BD10634CE7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6344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0C6AA3-A1CA-314C-94C3-15C5EDB78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173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E244E5-1002-A848-DB80-8FA101C37D10}"/>
                </a:ext>
              </a:extLst>
            </p:cNvPr>
            <p:cNvSpPr txBox="1"/>
            <p:nvPr/>
          </p:nvSpPr>
          <p:spPr>
            <a:xfrm>
              <a:off x="1758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9C18FE-BDE1-B036-9222-742BCD247E69}"/>
                </a:ext>
              </a:extLst>
            </p:cNvPr>
            <p:cNvSpPr txBox="1"/>
            <p:nvPr/>
          </p:nvSpPr>
          <p:spPr>
            <a:xfrm>
              <a:off x="1866704" y="107453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2025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1AA82-7914-AE66-C15A-26FD7E3E2233}"/>
                </a:ext>
              </a:extLst>
            </p:cNvPr>
            <p:cNvSpPr txBox="1"/>
            <p:nvPr/>
          </p:nvSpPr>
          <p:spPr>
            <a:xfrm>
              <a:off x="403586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A86C29-470A-9602-7D71-6D6AE1D59ED6}"/>
                </a:ext>
              </a:extLst>
            </p:cNvPr>
            <p:cNvSpPr txBox="1"/>
            <p:nvPr/>
          </p:nvSpPr>
          <p:spPr>
            <a:xfrm>
              <a:off x="6179624" y="1077985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2EFC5B-78E6-9D20-F90D-2CBA0792332B}"/>
                </a:ext>
              </a:extLst>
            </p:cNvPr>
            <p:cNvSpPr txBox="1"/>
            <p:nvPr/>
          </p:nvSpPr>
          <p:spPr>
            <a:xfrm>
              <a:off x="8340967" y="1077242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2040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380A2FA-789F-EC1E-3654-1EFD01D574CF}"/>
              </a:ext>
            </a:extLst>
          </p:cNvPr>
          <p:cNvSpPr/>
          <p:nvPr/>
        </p:nvSpPr>
        <p:spPr>
          <a:xfrm>
            <a:off x="2621564" y="2883245"/>
            <a:ext cx="136226" cy="444499"/>
          </a:xfrm>
          <a:prstGeom prst="ellipse">
            <a:avLst/>
          </a:prstGeom>
          <a:solidFill>
            <a:srgbClr val="F3F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0F2A3B-DCB5-E66B-06B0-9C3DB4BBD6DE}"/>
              </a:ext>
            </a:extLst>
          </p:cNvPr>
          <p:cNvGrpSpPr/>
          <p:nvPr/>
        </p:nvGrpSpPr>
        <p:grpSpPr>
          <a:xfrm>
            <a:off x="5602799" y="3788018"/>
            <a:ext cx="3548402" cy="444499"/>
            <a:chOff x="2711450" y="2044303"/>
            <a:chExt cx="1754004" cy="444499"/>
          </a:xfrm>
        </p:grpSpPr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ECDFC837-C192-4EFD-54C5-B991A2A782E1}"/>
                </a:ext>
              </a:extLst>
            </p:cNvPr>
            <p:cNvSpPr/>
            <p:nvPr/>
          </p:nvSpPr>
          <p:spPr>
            <a:xfrm>
              <a:off x="2753493" y="2044303"/>
              <a:ext cx="1711961" cy="444499"/>
            </a:xfrm>
            <a:prstGeom prst="rightArrow">
              <a:avLst>
                <a:gd name="adj1" fmla="val 99636"/>
                <a:gd name="adj2" fmla="val 3214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1AD0CB2-19C0-6691-2E55-40A016B2300D}"/>
                </a:ext>
              </a:extLst>
            </p:cNvPr>
            <p:cNvSpPr/>
            <p:nvPr/>
          </p:nvSpPr>
          <p:spPr>
            <a:xfrm>
              <a:off x="2711450" y="2044303"/>
              <a:ext cx="61093" cy="444499"/>
            </a:xfrm>
            <a:prstGeom prst="ellipse">
              <a:avLst/>
            </a:prstGeom>
            <a:solidFill>
              <a:srgbClr val="F3F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8FA8CDD-B365-29BB-8950-5C9797317DEA}"/>
              </a:ext>
            </a:extLst>
          </p:cNvPr>
          <p:cNvSpPr txBox="1"/>
          <p:nvPr/>
        </p:nvSpPr>
        <p:spPr>
          <a:xfrm>
            <a:off x="5808645" y="3831579"/>
            <a:ext cx="366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Main </a:t>
            </a:r>
            <a:r>
              <a:rPr lang="en-US" dirty="0" err="1">
                <a:solidFill>
                  <a:srgbClr val="FFFFFF"/>
                </a:solidFill>
              </a:rPr>
              <a:t>Constructuction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4B5684-69B5-1131-4B7D-18395BE8B633}"/>
              </a:ext>
            </a:extLst>
          </p:cNvPr>
          <p:cNvGrpSpPr/>
          <p:nvPr/>
        </p:nvGrpSpPr>
        <p:grpSpPr>
          <a:xfrm>
            <a:off x="8340968" y="4748466"/>
            <a:ext cx="3163376" cy="444499"/>
            <a:chOff x="2711450" y="2044303"/>
            <a:chExt cx="1754004" cy="444499"/>
          </a:xfrm>
        </p:grpSpPr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DF98D130-FF5E-FFB3-23FF-D4BD9367EF40}"/>
                </a:ext>
              </a:extLst>
            </p:cNvPr>
            <p:cNvSpPr/>
            <p:nvPr/>
          </p:nvSpPr>
          <p:spPr>
            <a:xfrm>
              <a:off x="2753493" y="2044303"/>
              <a:ext cx="1711961" cy="444499"/>
            </a:xfrm>
            <a:prstGeom prst="rightArrow">
              <a:avLst>
                <a:gd name="adj1" fmla="val 99636"/>
                <a:gd name="adj2" fmla="val 3214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8FB2067-3B23-49CF-587B-9426D23FC864}"/>
                </a:ext>
              </a:extLst>
            </p:cNvPr>
            <p:cNvSpPr/>
            <p:nvPr/>
          </p:nvSpPr>
          <p:spPr>
            <a:xfrm>
              <a:off x="2711450" y="2044303"/>
              <a:ext cx="61093" cy="444499"/>
            </a:xfrm>
            <a:prstGeom prst="ellipse">
              <a:avLst/>
            </a:prstGeom>
            <a:solidFill>
              <a:srgbClr val="F3F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7A2DB21-9ABF-F95A-5CEA-156BF86634D1}"/>
              </a:ext>
            </a:extLst>
          </p:cNvPr>
          <p:cNvSpPr txBox="1"/>
          <p:nvPr/>
        </p:nvSpPr>
        <p:spPr>
          <a:xfrm>
            <a:off x="8509492" y="4786049"/>
            <a:ext cx="296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Commission and operate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A9C806-BF57-9F7A-0391-660386FBE4CB}"/>
              </a:ext>
            </a:extLst>
          </p:cNvPr>
          <p:cNvSpPr txBox="1"/>
          <p:nvPr/>
        </p:nvSpPr>
        <p:spPr>
          <a:xfrm>
            <a:off x="2638370" y="3382859"/>
            <a:ext cx="31238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Build partnerships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Engineering design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Test rigs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Early manufacture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Site Development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8CBDF1-2749-B48A-8769-4DF19B3727A9}"/>
              </a:ext>
            </a:extLst>
          </p:cNvPr>
          <p:cNvSpPr txBox="1"/>
          <p:nvPr/>
        </p:nvSpPr>
        <p:spPr>
          <a:xfrm>
            <a:off x="5619777" y="4413798"/>
            <a:ext cx="31238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Full plant manufacture &amp; assembly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Full site development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System testing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ECA8A3-8CC8-37F9-8055-F1FD6F859708}"/>
              </a:ext>
            </a:extLst>
          </p:cNvPr>
          <p:cNvSpPr txBox="1"/>
          <p:nvPr/>
        </p:nvSpPr>
        <p:spPr>
          <a:xfrm>
            <a:off x="8340967" y="5209073"/>
            <a:ext cx="31238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Commissioning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Prototype operations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Commercial plant design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DF2ED2-4DC8-EE99-1814-66B9A79890CF}"/>
              </a:ext>
            </a:extLst>
          </p:cNvPr>
          <p:cNvGrpSpPr/>
          <p:nvPr/>
        </p:nvGrpSpPr>
        <p:grpSpPr>
          <a:xfrm>
            <a:off x="801237" y="1945219"/>
            <a:ext cx="1754004" cy="444499"/>
            <a:chOff x="801237" y="1945219"/>
            <a:chExt cx="1754004" cy="44449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6DD9CDC-AB9F-A355-A263-076519BE8DBA}"/>
                </a:ext>
              </a:extLst>
            </p:cNvPr>
            <p:cNvGrpSpPr/>
            <p:nvPr/>
          </p:nvGrpSpPr>
          <p:grpSpPr>
            <a:xfrm>
              <a:off x="801237" y="1945219"/>
              <a:ext cx="1754004" cy="444499"/>
              <a:chOff x="2711450" y="2044303"/>
              <a:chExt cx="1754004" cy="444499"/>
            </a:xfrm>
          </p:grpSpPr>
          <p:sp>
            <p:nvSpPr>
              <p:cNvPr id="56" name="Right Arrow 55">
                <a:extLst>
                  <a:ext uri="{FF2B5EF4-FFF2-40B4-BE49-F238E27FC236}">
                    <a16:creationId xmlns:a16="http://schemas.microsoft.com/office/drawing/2014/main" id="{22E60088-AC84-7092-D29B-54B110998149}"/>
                  </a:ext>
                </a:extLst>
              </p:cNvPr>
              <p:cNvSpPr/>
              <p:nvPr/>
            </p:nvSpPr>
            <p:spPr>
              <a:xfrm>
                <a:off x="2753493" y="2044303"/>
                <a:ext cx="1711961" cy="444499"/>
              </a:xfrm>
              <a:prstGeom prst="rightArrow">
                <a:avLst>
                  <a:gd name="adj1" fmla="val 99636"/>
                  <a:gd name="adj2" fmla="val 3214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4C1F7E9-60F9-6748-284B-DB70D2E9B5D3}"/>
                  </a:ext>
                </a:extLst>
              </p:cNvPr>
              <p:cNvSpPr/>
              <p:nvPr/>
            </p:nvSpPr>
            <p:spPr>
              <a:xfrm>
                <a:off x="2711450" y="2044303"/>
                <a:ext cx="61093" cy="444499"/>
              </a:xfrm>
              <a:prstGeom prst="ellipse">
                <a:avLst/>
              </a:prstGeom>
              <a:solidFill>
                <a:srgbClr val="F3F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079EAE1-E9BC-4042-420A-99EC1367076A}"/>
                </a:ext>
              </a:extLst>
            </p:cNvPr>
            <p:cNvSpPr txBox="1"/>
            <p:nvPr/>
          </p:nvSpPr>
          <p:spPr>
            <a:xfrm>
              <a:off x="1107993" y="1963638"/>
              <a:ext cx="1108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Concept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FE8EDD4-77FE-3856-A9D1-747361362E1A}"/>
              </a:ext>
            </a:extLst>
          </p:cNvPr>
          <p:cNvSpPr txBox="1"/>
          <p:nvPr/>
        </p:nvSpPr>
        <p:spPr>
          <a:xfrm>
            <a:off x="610571" y="2453400"/>
            <a:ext cx="22941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Concept/reference design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Site Selection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Operating model</a:t>
            </a:r>
          </a:p>
        </p:txBody>
      </p:sp>
    </p:spTree>
    <p:extLst>
      <p:ext uri="{BB962C8B-B14F-4D97-AF65-F5344CB8AC3E}">
        <p14:creationId xmlns:p14="http://schemas.microsoft.com/office/powerpoint/2010/main" val="159721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10210-F324-7581-84A3-C28DF101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0E04B-B787-695D-58A0-EF74D6FA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 operating model: Achieves its objectives through partnerships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69213-C072-ED3D-EF94-389EB4913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5DC77-89BB-BA11-64AB-A0FDE187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30"/>
          <a:stretch>
            <a:fillRect/>
          </a:stretch>
        </p:blipFill>
        <p:spPr>
          <a:xfrm>
            <a:off x="0" y="1088427"/>
            <a:ext cx="12192000" cy="54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A002-83D2-4895-79B9-021DD293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30008-A29A-BE85-C8AC-4BA509A8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STEP Prototype Plant: Why a spherical tokamak?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895C1-B1F2-BC79-1F17-763E8670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A5F1521-23BA-33EB-E180-C14E2FA92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00" y="1446960"/>
            <a:ext cx="11084314" cy="41214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800" dirty="0"/>
              <a:t>Compact radial build</a:t>
            </a:r>
          </a:p>
          <a:p>
            <a:pPr marL="514350" indent="-514350">
              <a:lnSpc>
                <a:spcPct val="11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800" dirty="0"/>
              <a:t>High current-carrying capacity</a:t>
            </a:r>
          </a:p>
          <a:p>
            <a:pPr marL="514350" indent="-514350">
              <a:lnSpc>
                <a:spcPct val="110000"/>
              </a:lnSpc>
              <a:spcAft>
                <a:spcPts val="2400"/>
              </a:spcAft>
              <a:buFont typeface="+mj-lt"/>
              <a:buAutoNum type="arabicParenR"/>
            </a:pPr>
            <a:r>
              <a:rPr lang="en-US" sz="2800" dirty="0"/>
              <a:t>Pathway to steady state operation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800" dirty="0"/>
              <a:t>Novel, simplified maintenance options</a:t>
            </a:r>
          </a:p>
          <a:p>
            <a:pPr marL="1200150" lvl="1" indent="-514350">
              <a:lnSpc>
                <a:spcPct val="11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No requirement for inboard breeding</a:t>
            </a:r>
          </a:p>
        </p:txBody>
      </p:sp>
    </p:spTree>
    <p:extLst>
      <p:ext uri="{BB962C8B-B14F-4D97-AF65-F5344CB8AC3E}">
        <p14:creationId xmlns:p14="http://schemas.microsoft.com/office/powerpoint/2010/main" val="356780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4C614-137E-CC1A-9DDD-308211EC1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2095E4-3137-2304-A8D6-B97BA9E8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Spherical tokamak offers advantages: 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dirty="0"/>
              <a:t>1) Compact radial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A2539-231F-1CC2-ED9A-E9433C4DE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20533-DFAD-C7F3-7038-DE296E79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179" y="1422328"/>
            <a:ext cx="3229271" cy="413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1984D-1988-B4AF-287D-46B221EB2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95" y="1573334"/>
            <a:ext cx="5222758" cy="3988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69B82-E3A7-52E4-E8C3-0DE08AB47283}"/>
              </a:ext>
            </a:extLst>
          </p:cNvPr>
          <p:cNvSpPr txBox="1"/>
          <p:nvPr/>
        </p:nvSpPr>
        <p:spPr>
          <a:xfrm>
            <a:off x="1907542" y="5570432"/>
            <a:ext cx="2879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Conventional Tokamak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5C61B-1E2F-3408-716C-0038B184101E}"/>
              </a:ext>
            </a:extLst>
          </p:cNvPr>
          <p:cNvSpPr txBox="1"/>
          <p:nvPr/>
        </p:nvSpPr>
        <p:spPr>
          <a:xfrm>
            <a:off x="8012869" y="5596927"/>
            <a:ext cx="2450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Spherical Tokamak</a:t>
            </a:r>
          </a:p>
        </p:txBody>
      </p:sp>
    </p:spTree>
    <p:extLst>
      <p:ext uri="{BB962C8B-B14F-4D97-AF65-F5344CB8AC3E}">
        <p14:creationId xmlns:p14="http://schemas.microsoft.com/office/powerpoint/2010/main" val="336229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7059-470E-D346-2DBC-EB8139453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2FA95-0B2D-9A55-9F99-A9F7FEF8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/>
              <a:t>1) Compact radial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E0A3C-779A-3CEA-8DE8-C940892FC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0BA6B-9214-ADFD-CCC7-C65CDC15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56" y="1492133"/>
            <a:ext cx="6070600" cy="48133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F3EB4-8805-5784-8A4F-A680189D2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038" y="1747490"/>
            <a:ext cx="5089562" cy="401743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Radial build of SPP is below that of ITER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High SPP elongation means plasma volumes are similar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SPP has ~3 times the fusion power of ITER</a:t>
            </a:r>
          </a:p>
        </p:txBody>
      </p:sp>
    </p:spTree>
    <p:extLst>
      <p:ext uri="{BB962C8B-B14F-4D97-AF65-F5344CB8AC3E}">
        <p14:creationId xmlns:p14="http://schemas.microsoft.com/office/powerpoint/2010/main" val="307082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FD5A7-330B-C0B2-86DB-E8EB4B29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5B386-CB28-D3A9-3B79-AD5CDFD9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/>
              <a:t>1) Compact radial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7EAD5-DC89-21A6-E2DE-87B325E14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40EC-C961-AFC6-2D83-7F5AD83D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826" y="744484"/>
            <a:ext cx="2777870" cy="260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634FC-5024-77AA-D1C6-7198E1183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765" y="3405994"/>
            <a:ext cx="2777870" cy="2680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066D8-485D-AB22-5C5C-3EBF38C6B2B4}"/>
              </a:ext>
            </a:extLst>
          </p:cNvPr>
          <p:cNvSpPr txBox="1"/>
          <p:nvPr/>
        </p:nvSpPr>
        <p:spPr>
          <a:xfrm>
            <a:off x="8492364" y="3496706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MAST-U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09ABD-8689-3B13-561F-87C46B3F628D}"/>
              </a:ext>
            </a:extLst>
          </p:cNvPr>
          <p:cNvSpPr txBox="1"/>
          <p:nvPr/>
        </p:nvSpPr>
        <p:spPr>
          <a:xfrm>
            <a:off x="7552934" y="6064370"/>
            <a:ext cx="3026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Harrison et al, PPCF </a:t>
            </a:r>
            <a:r>
              <a:rPr lang="en-US" sz="1200" b="1" dirty="0"/>
              <a:t>66</a:t>
            </a:r>
            <a:r>
              <a:rPr lang="en-US" sz="1200" dirty="0"/>
              <a:t> (2024) 065019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916ED-5F5B-487A-D35D-A8D189700D9E}"/>
              </a:ext>
            </a:extLst>
          </p:cNvPr>
          <p:cNvSpPr txBox="1"/>
          <p:nvPr/>
        </p:nvSpPr>
        <p:spPr>
          <a:xfrm>
            <a:off x="6070853" y="6215145"/>
            <a:ext cx="5544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(H. Meyer, TH/6-2 ; J. Harrison OV/4-5; S Wang Poster 2813;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Tholerus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Poster 2899; D. Moulton Poster 3044; M.J.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Kryjak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B7C0183-115F-8A38-3E82-48A5E2354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00" y="1171698"/>
            <a:ext cx="6818751" cy="5656120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Managing the exhaust in compact geometry requires a novel approach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200" dirty="0"/>
              <a:t>MAST-U has demonstrated beneficial properties of Super-X, which SPP exploits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Acceptable power loads predicted for SPP with: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Double null; balanced X-points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Super-X outboard leg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Extended inner leg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 err="1"/>
              <a:t>Ar</a:t>
            </a:r>
            <a:r>
              <a:rPr lang="en-US" sz="3600" dirty="0"/>
              <a:t> divertor gas seeding to drive detachment</a:t>
            </a:r>
          </a:p>
          <a:p>
            <a:pPr marL="1257300" lvl="1" indent="-5715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~70% core radiation through Xe pellets 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Further modelling/</a:t>
            </a:r>
            <a:r>
              <a:rPr lang="en-US" sz="4200" dirty="0" err="1"/>
              <a:t>optimisation</a:t>
            </a:r>
            <a:r>
              <a:rPr lang="en-US" sz="4200" dirty="0"/>
              <a:t> seeks to: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Reduce core radiation requirement to access lower </a:t>
            </a:r>
            <a:r>
              <a:rPr lang="en-US" sz="3600" dirty="0" err="1"/>
              <a:t>P</a:t>
            </a:r>
            <a:r>
              <a:rPr lang="en-US" sz="3600" baseline="-25000" dirty="0" err="1"/>
              <a:t>fus</a:t>
            </a:r>
            <a:r>
              <a:rPr lang="en-US" sz="3600" dirty="0"/>
              <a:t> solutions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Manage transients</a:t>
            </a:r>
          </a:p>
          <a:p>
            <a:pPr marL="1257300" lvl="1" indent="-5715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Quantify/reduce uncertainty in SOL width</a:t>
            </a:r>
          </a:p>
        </p:txBody>
      </p:sp>
    </p:spTree>
    <p:extLst>
      <p:ext uri="{BB962C8B-B14F-4D97-AF65-F5344CB8AC3E}">
        <p14:creationId xmlns:p14="http://schemas.microsoft.com/office/powerpoint/2010/main" val="121430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6D951-C17B-28DE-923F-CAA49B35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5D0AB9-75EA-7D03-7E7A-72B4FF0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/>
              <a:t>2) High normalised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9A6A-B372-5DEA-CB11-E7BE3B65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10ED7B6-F0B0-B3C6-D0A6-0D90B3DA0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44" y="1499202"/>
            <a:ext cx="6353434" cy="413987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 geometry has high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/>
              <a:t> for given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3429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Times New Roman" panose="02020603050405020304" pitchFamily="18" charset="0"/>
              </a:rPr>
              <a:t>Provides access to high plasma current,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High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normalised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current gives: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Times New Roman" panose="02020603050405020304" pitchFamily="18" charset="0"/>
              </a:rPr>
              <a:t>High confinement time</a:t>
            </a:r>
          </a:p>
          <a:p>
            <a:pPr marL="1257300" lvl="1" indent="-5715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Times New Roman" panose="02020603050405020304" pitchFamily="18" charset="0"/>
              </a:rPr>
              <a:t>High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Puts STEP plasma in new regimes</a:t>
            </a:r>
          </a:p>
          <a:p>
            <a:pPr marL="1257300" lvl="1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Turbulence and transport, for example</a:t>
            </a:r>
          </a:p>
          <a:p>
            <a:pPr marL="1257300" lvl="1" indent="-571500">
              <a:lnSpc>
                <a:spcPct val="110000"/>
              </a:lnSpc>
              <a:spcAft>
                <a:spcPts val="1800"/>
              </a:spcAft>
            </a:pP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82F49-F3EA-476A-AD62-B28EBDF1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717" y="1104663"/>
            <a:ext cx="3229271" cy="4139874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2255F13-C2F8-8EA4-9029-53311163F81D}"/>
              </a:ext>
            </a:extLst>
          </p:cNvPr>
          <p:cNvSpPr txBox="1">
            <a:spLocks/>
          </p:cNvSpPr>
          <p:nvPr/>
        </p:nvSpPr>
        <p:spPr>
          <a:xfrm>
            <a:off x="7795717" y="5244537"/>
            <a:ext cx="3927242" cy="835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STEP Sans Semi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 ratio of toroidal to poloidal magnetic field on inboard side creates high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i="1" baseline="-25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A01E85-191E-F2ED-E0EC-AA33950F3339}"/>
              </a:ext>
            </a:extLst>
          </p:cNvPr>
          <p:cNvSpPr txBox="1"/>
          <p:nvPr/>
        </p:nvSpPr>
        <p:spPr>
          <a:xfrm>
            <a:off x="2048078" y="5111675"/>
            <a:ext cx="3900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(D. Kennedy, TH/6-3; L. Zanesi, Poster 2936)</a:t>
            </a:r>
          </a:p>
        </p:txBody>
      </p:sp>
    </p:spTree>
    <p:extLst>
      <p:ext uri="{BB962C8B-B14F-4D97-AF65-F5344CB8AC3E}">
        <p14:creationId xmlns:p14="http://schemas.microsoft.com/office/powerpoint/2010/main" val="225056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6E077-E32D-54BF-A4EB-ECF63666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61FF8F-2FE4-1B2A-9FC0-D7918620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>
                <a:solidFill>
                  <a:schemeClr val="accent6"/>
                </a:solidFill>
              </a:rPr>
              <a:t>3</a:t>
            </a:r>
            <a:r>
              <a:rPr lang="en-GB" dirty="0"/>
              <a:t>) Steady state with ~90% bootstrap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FAD99-6372-731D-FE67-66857101B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F63202-193D-EF31-624A-2B2FD4042347}"/>
              </a:ext>
            </a:extLst>
          </p:cNvPr>
          <p:cNvSpPr/>
          <p:nvPr/>
        </p:nvSpPr>
        <p:spPr>
          <a:xfrm>
            <a:off x="7425171" y="2570431"/>
            <a:ext cx="4676101" cy="244248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98A35B95-79FD-3FA4-B61F-16D910B62220}"/>
              </a:ext>
            </a:extLst>
          </p:cNvPr>
          <p:cNvSpPr/>
          <p:nvPr/>
        </p:nvSpPr>
        <p:spPr>
          <a:xfrm rot="4873369">
            <a:off x="3883020" y="4142132"/>
            <a:ext cx="928630" cy="113168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08FDE2-6DC7-F285-5E7B-5CFC152812C4}"/>
              </a:ext>
            </a:extLst>
          </p:cNvPr>
          <p:cNvSpPr/>
          <p:nvPr/>
        </p:nvSpPr>
        <p:spPr>
          <a:xfrm>
            <a:off x="2821914" y="3330494"/>
            <a:ext cx="1492763" cy="1492763"/>
          </a:xfrm>
          <a:prstGeom prst="ellipse">
            <a:avLst/>
          </a:prstGeom>
          <a:solidFill>
            <a:srgbClr val="F3F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2ECEEE76-26A1-233B-ACAE-6BA7A2050706}"/>
              </a:ext>
            </a:extLst>
          </p:cNvPr>
          <p:cNvSpPr/>
          <p:nvPr/>
        </p:nvSpPr>
        <p:spPr>
          <a:xfrm rot="20209705">
            <a:off x="2158499" y="4296279"/>
            <a:ext cx="928630" cy="113168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C1BCFE-73FE-5FF0-A5F9-9BC9975F2885}"/>
              </a:ext>
            </a:extLst>
          </p:cNvPr>
          <p:cNvSpPr/>
          <p:nvPr/>
        </p:nvSpPr>
        <p:spPr>
          <a:xfrm>
            <a:off x="1911489" y="5093559"/>
            <a:ext cx="1430409" cy="1430409"/>
          </a:xfrm>
          <a:prstGeom prst="ellipse">
            <a:avLst/>
          </a:prstGeom>
          <a:solidFill>
            <a:srgbClr val="F3F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00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ECB0A0B-40C8-54A5-5FA5-A6723EDC1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307" y="3887850"/>
            <a:ext cx="1958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hollow current profile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494775AA-9AD0-32B5-DB8F-ADA8EADCD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815" y="2570432"/>
            <a:ext cx="208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Enabled by high edge magnetic shear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0B84C8-5692-1239-6DC5-5726F320F75E}"/>
              </a:ext>
            </a:extLst>
          </p:cNvPr>
          <p:cNvSpPr/>
          <p:nvPr/>
        </p:nvSpPr>
        <p:spPr>
          <a:xfrm>
            <a:off x="2942853" y="3459444"/>
            <a:ext cx="1259434" cy="125943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D7C5C-1D40-2263-5C5E-186594342B1C}"/>
              </a:ext>
            </a:extLst>
          </p:cNvPr>
          <p:cNvSpPr txBox="1"/>
          <p:nvPr/>
        </p:nvSpPr>
        <p:spPr>
          <a:xfrm>
            <a:off x="2943256" y="3716367"/>
            <a:ext cx="129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Bootstrap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848305-96BF-87E2-1DB5-5E76BE09469F}"/>
              </a:ext>
            </a:extLst>
          </p:cNvPr>
          <p:cNvGrpSpPr/>
          <p:nvPr/>
        </p:nvGrpSpPr>
        <p:grpSpPr>
          <a:xfrm>
            <a:off x="3087563" y="1223298"/>
            <a:ext cx="1043960" cy="1043960"/>
            <a:chOff x="3087563" y="1024518"/>
            <a:chExt cx="1043960" cy="10439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44802A-E924-7283-D054-2FEFD6E1CE54}"/>
                </a:ext>
              </a:extLst>
            </p:cNvPr>
            <p:cNvSpPr/>
            <p:nvPr/>
          </p:nvSpPr>
          <p:spPr>
            <a:xfrm>
              <a:off x="3087563" y="1024518"/>
              <a:ext cx="1043960" cy="1043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74EA86-B122-F8DC-D878-5B8063B072F0}"/>
                </a:ext>
              </a:extLst>
            </p:cNvPr>
            <p:cNvSpPr txBox="1"/>
            <p:nvPr/>
          </p:nvSpPr>
          <p:spPr>
            <a:xfrm>
              <a:off x="3189395" y="1322519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rgbClr val="0033CC"/>
                  </a:solidFill>
                  <a:latin typeface="Arial" panose="020B0604020202020204" pitchFamily="34" charset="0"/>
                </a:rPr>
                <a:t>High </a:t>
              </a:r>
              <a:r>
                <a:rPr lang="en-GB" altLang="en-US" sz="16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GB" altLang="en-US" sz="1600" baseline="-25000" dirty="0">
                  <a:solidFill>
                    <a:srgbClr val="0033CC"/>
                  </a:solidFill>
                  <a:latin typeface="Arial" panose="020B0604020202020204" pitchFamily="34" charset="0"/>
                </a:rPr>
                <a:t>0</a:t>
              </a:r>
              <a:endParaRPr lang="en-US" altLang="en-US" sz="1600" baseline="-25000" dirty="0">
                <a:solidFill>
                  <a:srgbClr val="00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7D5648-D203-3DB0-3813-9899616D20D3}"/>
              </a:ext>
            </a:extLst>
          </p:cNvPr>
          <p:cNvGrpSpPr/>
          <p:nvPr/>
        </p:nvGrpSpPr>
        <p:grpSpPr>
          <a:xfrm>
            <a:off x="4224622" y="2339560"/>
            <a:ext cx="1292425" cy="1043960"/>
            <a:chOff x="5385686" y="977056"/>
            <a:chExt cx="1292425" cy="10439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D93F61-725F-3040-D374-65B9F87C9F93}"/>
                </a:ext>
              </a:extLst>
            </p:cNvPr>
            <p:cNvSpPr/>
            <p:nvPr/>
          </p:nvSpPr>
          <p:spPr>
            <a:xfrm>
              <a:off x="5509919" y="977056"/>
              <a:ext cx="1043960" cy="1043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09263A-849B-5CDF-58BF-FE4D20472A46}"/>
                </a:ext>
              </a:extLst>
            </p:cNvPr>
            <p:cNvSpPr txBox="1"/>
            <p:nvPr/>
          </p:nvSpPr>
          <p:spPr>
            <a:xfrm>
              <a:off x="5385686" y="1225676"/>
              <a:ext cx="1292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rgbClr val="0033CC"/>
                  </a:solidFill>
                  <a:latin typeface="Arial" panose="020B0604020202020204" pitchFamily="34" charset="0"/>
                </a:rPr>
                <a:t>Monotonic </a:t>
              </a:r>
              <a:r>
                <a:rPr lang="en-GB" altLang="en-US" sz="16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GB" altLang="en-US" sz="1600" dirty="0">
                  <a:solidFill>
                    <a:srgbClr val="00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(</a:t>
              </a:r>
              <a:r>
                <a:rPr lang="en-GB" altLang="en-US" sz="1600" i="1" dirty="0">
                  <a:solidFill>
                    <a:srgbClr val="00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en-US" sz="1600" dirty="0">
                  <a:solidFill>
                    <a:srgbClr val="00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)</a:t>
              </a:r>
              <a:endParaRPr lang="en-US" altLang="en-US" sz="1600" dirty="0">
                <a:solidFill>
                  <a:srgbClr val="00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EBDC70-D0C2-29B8-78F7-0863E85B6B77}"/>
              </a:ext>
            </a:extLst>
          </p:cNvPr>
          <p:cNvGrpSpPr/>
          <p:nvPr/>
        </p:nvGrpSpPr>
        <p:grpSpPr>
          <a:xfrm>
            <a:off x="1610719" y="2358587"/>
            <a:ext cx="1292425" cy="1043960"/>
            <a:chOff x="1339130" y="2111586"/>
            <a:chExt cx="1292425" cy="10439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15255-B5AF-EDCA-FFCF-CE8FC794F84D}"/>
                </a:ext>
              </a:extLst>
            </p:cNvPr>
            <p:cNvSpPr/>
            <p:nvPr/>
          </p:nvSpPr>
          <p:spPr>
            <a:xfrm>
              <a:off x="1480509" y="2111586"/>
              <a:ext cx="1043960" cy="1043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779477-618F-0D2D-B8BB-C3A3778914B8}"/>
                </a:ext>
              </a:extLst>
            </p:cNvPr>
            <p:cNvSpPr txBox="1"/>
            <p:nvPr/>
          </p:nvSpPr>
          <p:spPr>
            <a:xfrm>
              <a:off x="1339130" y="2409587"/>
              <a:ext cx="129242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1700" dirty="0">
                  <a:solidFill>
                    <a:srgbClr val="0033CC"/>
                  </a:solidFill>
                  <a:latin typeface="Arial" panose="020B0604020202020204" pitchFamily="34" charset="0"/>
                </a:rPr>
                <a:t>High</a:t>
              </a:r>
              <a:r>
                <a:rPr lang="en-GB" altLang="en-US" sz="1600" dirty="0">
                  <a:solidFill>
                    <a:srgbClr val="0033CC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1600" dirty="0" err="1">
                  <a:solidFill>
                    <a:srgbClr val="0033CC"/>
                  </a:solidFill>
                  <a:latin typeface="Symbol" pitchFamily="2" charset="2"/>
                </a:rPr>
                <a:t>b</a:t>
              </a:r>
              <a:r>
                <a:rPr lang="en-GB" altLang="en-US" sz="1600" baseline="-25000" dirty="0" err="1">
                  <a:solidFill>
                    <a:srgbClr val="0033CC"/>
                  </a:solidFill>
                  <a:latin typeface="Arial" panose="020B0604020202020204" pitchFamily="34" charset="0"/>
                </a:rPr>
                <a:t>N</a:t>
              </a:r>
              <a:endParaRPr lang="en-US" altLang="en-US" sz="1600" baseline="-25000" dirty="0">
                <a:solidFill>
                  <a:srgbClr val="0033CC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" name="Bent Arrow 28">
            <a:extLst>
              <a:ext uri="{FF2B5EF4-FFF2-40B4-BE49-F238E27FC236}">
                <a16:creationId xmlns:a16="http://schemas.microsoft.com/office/drawing/2014/main" id="{03456802-DB50-99FF-DDCD-2E2EA12FC6F3}"/>
              </a:ext>
            </a:extLst>
          </p:cNvPr>
          <p:cNvSpPr/>
          <p:nvPr/>
        </p:nvSpPr>
        <p:spPr>
          <a:xfrm rot="5400000" flipH="1">
            <a:off x="4265620" y="3401268"/>
            <a:ext cx="792000" cy="792000"/>
          </a:xfrm>
          <a:prstGeom prst="bentArrow">
            <a:avLst/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E9037C8D-DB84-B665-5206-D07E082596D0}"/>
              </a:ext>
            </a:extLst>
          </p:cNvPr>
          <p:cNvSpPr/>
          <p:nvPr/>
        </p:nvSpPr>
        <p:spPr>
          <a:xfrm flipH="1">
            <a:off x="4183660" y="1499547"/>
            <a:ext cx="792000" cy="792000"/>
          </a:xfrm>
          <a:prstGeom prst="bentArrow">
            <a:avLst/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Bent Arrow 30">
            <a:extLst>
              <a:ext uri="{FF2B5EF4-FFF2-40B4-BE49-F238E27FC236}">
                <a16:creationId xmlns:a16="http://schemas.microsoft.com/office/drawing/2014/main" id="{C533860A-AB6E-DF3D-776D-202865E41AD4}"/>
              </a:ext>
            </a:extLst>
          </p:cNvPr>
          <p:cNvSpPr/>
          <p:nvPr/>
        </p:nvSpPr>
        <p:spPr>
          <a:xfrm rot="16200000" flipH="1">
            <a:off x="2220136" y="1523420"/>
            <a:ext cx="709619" cy="920960"/>
          </a:xfrm>
          <a:prstGeom prst="bentArrow">
            <a:avLst/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Bent Arrow 31">
            <a:extLst>
              <a:ext uri="{FF2B5EF4-FFF2-40B4-BE49-F238E27FC236}">
                <a16:creationId xmlns:a16="http://schemas.microsoft.com/office/drawing/2014/main" id="{048E8BDE-390D-41A6-4D29-5F9BF52F9261}"/>
              </a:ext>
            </a:extLst>
          </p:cNvPr>
          <p:cNvSpPr/>
          <p:nvPr/>
        </p:nvSpPr>
        <p:spPr>
          <a:xfrm rot="10800000" flipH="1">
            <a:off x="2134345" y="3443977"/>
            <a:ext cx="792000" cy="792000"/>
          </a:xfrm>
          <a:prstGeom prst="bentArrow">
            <a:avLst/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 Box 26">
            <a:extLst>
              <a:ext uri="{FF2B5EF4-FFF2-40B4-BE49-F238E27FC236}">
                <a16:creationId xmlns:a16="http://schemas.microsoft.com/office/drawing/2014/main" id="{90D79FA0-6410-4D4B-0167-D9AC3B44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06718"/>
            <a:ext cx="20803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Second ballooning stability, and aids kink and neoclassical tearing mode stability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837E29-E3E8-340D-BECF-C115A64E205C}"/>
              </a:ext>
            </a:extLst>
          </p:cNvPr>
          <p:cNvGrpSpPr/>
          <p:nvPr/>
        </p:nvGrpSpPr>
        <p:grpSpPr>
          <a:xfrm>
            <a:off x="4103942" y="5167182"/>
            <a:ext cx="1292425" cy="1158683"/>
            <a:chOff x="1378886" y="2081600"/>
            <a:chExt cx="1292425" cy="115868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48DBC0F-2EE2-64F9-3A0B-F042B1106506}"/>
                </a:ext>
              </a:extLst>
            </p:cNvPr>
            <p:cNvSpPr/>
            <p:nvPr/>
          </p:nvSpPr>
          <p:spPr>
            <a:xfrm>
              <a:off x="1440752" y="2081768"/>
              <a:ext cx="1158515" cy="11585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784082-D99E-A55E-F5F2-3C615DE71169}"/>
                </a:ext>
              </a:extLst>
            </p:cNvPr>
            <p:cNvSpPr txBox="1"/>
            <p:nvPr/>
          </p:nvSpPr>
          <p:spPr>
            <a:xfrm>
              <a:off x="1378886" y="2081600"/>
              <a:ext cx="129242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1700" dirty="0">
                  <a:solidFill>
                    <a:srgbClr val="0033CC"/>
                  </a:solidFill>
                  <a:latin typeface="Arial" panose="020B0604020202020204" pitchFamily="34" charset="0"/>
                </a:rPr>
                <a:t>Low internal inductance</a:t>
              </a:r>
              <a:endParaRPr lang="en-US" altLang="en-US" sz="1600" baseline="-25000" dirty="0">
                <a:solidFill>
                  <a:srgbClr val="0033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55B3F4-E722-F30B-EE17-45E644A49C71}"/>
              </a:ext>
            </a:extLst>
          </p:cNvPr>
          <p:cNvGrpSpPr/>
          <p:nvPr/>
        </p:nvGrpSpPr>
        <p:grpSpPr>
          <a:xfrm>
            <a:off x="1946567" y="5209298"/>
            <a:ext cx="1292425" cy="1158515"/>
            <a:chOff x="1378278" y="2081768"/>
            <a:chExt cx="1292425" cy="115851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54ADCBF-7074-6469-B588-E05B54AFBE47}"/>
                </a:ext>
              </a:extLst>
            </p:cNvPr>
            <p:cNvSpPr/>
            <p:nvPr/>
          </p:nvSpPr>
          <p:spPr>
            <a:xfrm>
              <a:off x="1440752" y="2081768"/>
              <a:ext cx="1158515" cy="11585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70C3EF-E733-3016-3411-B11198E73851}"/>
                </a:ext>
              </a:extLst>
            </p:cNvPr>
            <p:cNvSpPr txBox="1"/>
            <p:nvPr/>
          </p:nvSpPr>
          <p:spPr>
            <a:xfrm>
              <a:off x="1378278" y="2208489"/>
              <a:ext cx="1292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1700" dirty="0">
                  <a:solidFill>
                    <a:srgbClr val="0033CC"/>
                  </a:solidFill>
                  <a:latin typeface="Arial" panose="020B0604020202020204" pitchFamily="34" charset="0"/>
                </a:rPr>
                <a:t>High elongation</a:t>
              </a:r>
              <a:endParaRPr lang="en-US" altLang="en-US" sz="1600" baseline="-25000" dirty="0">
                <a:solidFill>
                  <a:srgbClr val="0033CC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0" name="Bent Arrow 39">
            <a:extLst>
              <a:ext uri="{FF2B5EF4-FFF2-40B4-BE49-F238E27FC236}">
                <a16:creationId xmlns:a16="http://schemas.microsoft.com/office/drawing/2014/main" id="{AA67748E-433C-9746-6144-6EF05CB544EB}"/>
              </a:ext>
            </a:extLst>
          </p:cNvPr>
          <p:cNvSpPr/>
          <p:nvPr/>
        </p:nvSpPr>
        <p:spPr>
          <a:xfrm rot="13802497">
            <a:off x="3170752" y="5805447"/>
            <a:ext cx="928630" cy="113168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  <a:gradFill flip="none" rotWithShape="1">
            <a:gsLst>
              <a:gs pos="0">
                <a:schemeClr val="accent3"/>
              </a:gs>
              <a:gs pos="59000">
                <a:schemeClr val="accent5"/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 Box 26">
            <a:extLst>
              <a:ext uri="{FF2B5EF4-FFF2-40B4-BE49-F238E27FC236}">
                <a16:creationId xmlns:a16="http://schemas.microsoft.com/office/drawing/2014/main" id="{63F4499A-838A-92B0-B422-67CBFC5B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39" y="5342799"/>
            <a:ext cx="208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Enabled by low </a:t>
            </a:r>
            <a:r>
              <a:rPr lang="en-GB" altLang="en-US" sz="1600" i="1" dirty="0">
                <a:cs typeface="Times New Roman" panose="02020603050405020304" pitchFamily="18" charset="0"/>
              </a:rPr>
              <a:t>A</a:t>
            </a:r>
            <a:r>
              <a:rPr lang="en-GB" altLang="en-US" sz="1600" dirty="0">
                <a:latin typeface="Arial" panose="020B0604020202020204" pitchFamily="34" charset="0"/>
              </a:rPr>
              <a:t>, and low </a:t>
            </a:r>
            <a:r>
              <a:rPr lang="en-GB" altLang="en-US" sz="1600" i="1" dirty="0">
                <a:cs typeface="Times New Roman" panose="02020603050405020304" pitchFamily="18" charset="0"/>
              </a:rPr>
              <a:t>l</a:t>
            </a:r>
            <a:r>
              <a:rPr lang="en-GB" altLang="en-US" sz="1600" i="1" baseline="-25000" dirty="0">
                <a:cs typeface="Times New Roman" panose="02020603050405020304" pitchFamily="18" charset="0"/>
              </a:rPr>
              <a:t>i</a:t>
            </a:r>
            <a:endParaRPr lang="en-US" altLang="en-US" sz="1600" i="1" baseline="-25000" dirty="0"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1CC58-7029-F2BA-DAC5-C142F21A3E96}"/>
              </a:ext>
            </a:extLst>
          </p:cNvPr>
          <p:cNvSpPr txBox="1"/>
          <p:nvPr/>
        </p:nvSpPr>
        <p:spPr>
          <a:xfrm>
            <a:off x="10678741" y="827562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∝ </a:t>
            </a:r>
            <a:r>
              <a:rPr lang="en-US" sz="2000" dirty="0">
                <a:latin typeface="Symbol" pitchFamily="2" charset="2"/>
              </a:rPr>
              <a:t>k→k</a:t>
            </a:r>
            <a:r>
              <a:rPr lang="en-US" sz="2000" baseline="30000" dirty="0">
                <a:latin typeface="Symbol" pitchFamily="2" charset="2"/>
              </a:rPr>
              <a:t>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C33DAC0-A32E-D352-BA44-94A16960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171" y="2536466"/>
            <a:ext cx="2547585" cy="2525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AEE278-CC89-FBEB-174B-7C129E608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758" y="2541506"/>
            <a:ext cx="2260514" cy="247140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7253F6D-132B-02EC-3072-34A254A88631}"/>
              </a:ext>
            </a:extLst>
          </p:cNvPr>
          <p:cNvSpPr txBox="1"/>
          <p:nvPr/>
        </p:nvSpPr>
        <p:spPr>
          <a:xfrm>
            <a:off x="8698963" y="2812827"/>
            <a:ext cx="749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Total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8074FD-8E79-BAB8-D154-BA943C3E4662}"/>
              </a:ext>
            </a:extLst>
          </p:cNvPr>
          <p:cNvSpPr txBox="1"/>
          <p:nvPr/>
        </p:nvSpPr>
        <p:spPr>
          <a:xfrm>
            <a:off x="8097763" y="3562478"/>
            <a:ext cx="1281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Bootstrap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CB1AA7-285B-8774-6ADA-D9A80FCC17E8}"/>
              </a:ext>
            </a:extLst>
          </p:cNvPr>
          <p:cNvSpPr txBox="1"/>
          <p:nvPr/>
        </p:nvSpPr>
        <p:spPr>
          <a:xfrm>
            <a:off x="8698963" y="3894097"/>
            <a:ext cx="75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EBW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72DA69-A6E9-C536-CDDD-48C4438A62C7}"/>
              </a:ext>
            </a:extLst>
          </p:cNvPr>
          <p:cNvSpPr txBox="1"/>
          <p:nvPr/>
        </p:nvSpPr>
        <p:spPr>
          <a:xfrm>
            <a:off x="8087898" y="4132238"/>
            <a:ext cx="759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ECCD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C23EFE-1252-A317-D66F-7F73108F118A}"/>
              </a:ext>
            </a:extLst>
          </p:cNvPr>
          <p:cNvSpPr txBox="1"/>
          <p:nvPr/>
        </p:nvSpPr>
        <p:spPr>
          <a:xfrm>
            <a:off x="7344112" y="5120933"/>
            <a:ext cx="485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edge current density can be accommodated, keeping q(r) monotonic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Remaining current can be provided by microwaves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D11992-AE1C-93BF-792F-5F945349A5C1}"/>
              </a:ext>
            </a:extLst>
          </p:cNvPr>
          <p:cNvSpPr txBox="1"/>
          <p:nvPr/>
        </p:nvSpPr>
        <p:spPr>
          <a:xfrm>
            <a:off x="5684650" y="6309858"/>
            <a:ext cx="2595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 Pennington, Poster 3068)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130C1A0-28BD-81F7-3DCC-867AF967E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781" y="1201134"/>
            <a:ext cx="2806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7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2B4E5-D84C-C4E8-25A7-77068A960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1CB13-9CF5-485C-D565-A01C1DCC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>
                <a:solidFill>
                  <a:schemeClr val="accent6"/>
                </a:solidFill>
              </a:rPr>
              <a:t>3</a:t>
            </a:r>
            <a:r>
              <a:rPr lang="en-GB" dirty="0"/>
              <a:t>) Steady state with ~90% bootstrap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17A1A-C516-7612-9726-B10F91381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81B0F2E-575C-1CF3-84F8-C5BDF9D4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61" y="1331089"/>
            <a:ext cx="6676030" cy="511325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800" dirty="0"/>
              <a:t>Two significant challenges with non-inductive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Microwaves planned for remaining 10% current is inefficient</a:t>
            </a:r>
          </a:p>
          <a:p>
            <a:pPr marL="96120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Over 100MW required, driving up recirculating power</a:t>
            </a:r>
          </a:p>
          <a:p>
            <a:pPr marL="96120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Electron Bernstein wave (EBW) predicted to be more efficient: validation on MAST-U planned</a:t>
            </a:r>
          </a:p>
          <a:p>
            <a:pPr marL="96120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Drives R&amp;D into higher efficiency gyrotrons</a:t>
            </a:r>
          </a:p>
          <a:p>
            <a:pPr marL="96120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Times New Roman" panose="02020603050405020304" pitchFamily="18" charset="0"/>
              </a:rPr>
              <a:t>Improved efficiency will reduce recirculating power, opening pathways to lower </a:t>
            </a:r>
            <a:r>
              <a:rPr lang="en-US" sz="2800" dirty="0" err="1">
                <a:cs typeface="Times New Roman" panose="02020603050405020304" pitchFamily="18" charset="0"/>
              </a:rPr>
              <a:t>P</a:t>
            </a:r>
            <a:r>
              <a:rPr lang="en-US" sz="2800" baseline="-25000" dirty="0" err="1">
                <a:cs typeface="Times New Roman" panose="02020603050405020304" pitchFamily="18" charset="0"/>
              </a:rPr>
              <a:t>fus</a:t>
            </a:r>
            <a:endParaRPr lang="en-US" sz="2800" dirty="0">
              <a:latin typeface="+mn-lt"/>
              <a:cs typeface="Times New Roman" panose="02020603050405020304" pitchFamily="18" charset="0"/>
            </a:endParaRPr>
          </a:p>
          <a:p>
            <a:pPr marL="342000" lvl="1" indent="-342000">
              <a:lnSpc>
                <a:spcPct val="110000"/>
              </a:lnSpc>
            </a:pPr>
            <a:endParaRPr lang="en-US" sz="3200" dirty="0">
              <a:latin typeface="+mn-lt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Non-inductive ramp-up is feasible, but uncertain:</a:t>
            </a:r>
          </a:p>
          <a:p>
            <a:pPr marL="9612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Compact radial build leaves little room for solenoid</a:t>
            </a:r>
          </a:p>
          <a:p>
            <a:pPr marL="9612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Times New Roman" panose="02020603050405020304" pitchFamily="18" charset="0"/>
              </a:rPr>
              <a:t>Seeking innovative ways to </a:t>
            </a:r>
            <a:r>
              <a:rPr lang="en-US" sz="2800" dirty="0" err="1">
                <a:latin typeface="+mn-lt"/>
                <a:cs typeface="Times New Roman" panose="02020603050405020304" pitchFamily="18" charset="0"/>
              </a:rPr>
              <a:t>maximise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 solenoid flux swing available for initiating plasma</a:t>
            </a:r>
          </a:p>
          <a:p>
            <a:pPr marL="720000" lvl="1" indent="-216000">
              <a:lnSpc>
                <a:spcPct val="110000"/>
              </a:lnSpc>
            </a:pPr>
            <a:endParaRPr lang="en-US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F0B41-83AC-3EEF-A7D4-532D49C54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" r="233"/>
          <a:stretch/>
        </p:blipFill>
        <p:spPr>
          <a:xfrm>
            <a:off x="6924857" y="1412570"/>
            <a:ext cx="5104263" cy="4465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BC202-2D3D-E5D3-AC9B-E6E081B2D737}"/>
              </a:ext>
            </a:extLst>
          </p:cNvPr>
          <p:cNvSpPr txBox="1"/>
          <p:nvPr/>
        </p:nvSpPr>
        <p:spPr>
          <a:xfrm>
            <a:off x="8216346" y="5949277"/>
            <a:ext cx="397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(H.T Kim, Poster 2754; P. Jacquet Poster 2867)</a:t>
            </a:r>
          </a:p>
        </p:txBody>
      </p:sp>
    </p:spTree>
    <p:extLst>
      <p:ext uri="{BB962C8B-B14F-4D97-AF65-F5344CB8AC3E}">
        <p14:creationId xmlns:p14="http://schemas.microsoft.com/office/powerpoint/2010/main" val="4282322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B1B46-61D4-D5C9-6AF7-C689FD86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0130C9-3746-6D46-4919-0BD7FC63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C1C1C1"/>
                </a:solidFill>
              </a:rPr>
              <a:t>Spherical tokamak offers advantages: </a:t>
            </a:r>
            <a:br>
              <a:rPr lang="en-GB" dirty="0">
                <a:solidFill>
                  <a:srgbClr val="C1C1C1"/>
                </a:solidFill>
              </a:rPr>
            </a:br>
            <a:r>
              <a:rPr lang="en-GB" dirty="0"/>
              <a:t>4) Novel simplified maintenance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B5761-C60C-EC1A-BAD8-274F9C364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68679B1-8D5E-5EED-B86A-C94C602E6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114" y="1381887"/>
            <a:ext cx="4183916" cy="292764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Removable </a:t>
            </a:r>
            <a:r>
              <a:rPr lang="en-US" sz="2400" dirty="0" err="1"/>
              <a:t>centre</a:t>
            </a:r>
            <a:r>
              <a:rPr lang="en-US" sz="2400" dirty="0"/>
              <a:t> stack opens up novel vertical maintenance options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342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A challenge is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remountable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HTS joints</a:t>
            </a:r>
          </a:p>
          <a:p>
            <a:pPr marL="846900" lvl="1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  <a:cs typeface="Times New Roman" panose="02020603050405020304" pitchFamily="18" charset="0"/>
              </a:rPr>
              <a:t>We have an encouraging solution in an advanced state of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D7BEB-AD6E-50F4-D765-6DA79F76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4" y="1721526"/>
            <a:ext cx="7455150" cy="4129912"/>
          </a:xfrm>
          <a:prstGeom prst="rect">
            <a:avLst/>
          </a:prstGeom>
        </p:spPr>
      </p:pic>
      <p:pic>
        <p:nvPicPr>
          <p:cNvPr id="11" name="Picture 12" descr="STEP centre rod with compact inboard magnets and remountable joints that must fit within the bore of the tokamak to enable vertical maintenance">
            <a:extLst>
              <a:ext uri="{FF2B5EF4-FFF2-40B4-BE49-F238E27FC236}">
                <a16:creationId xmlns:a16="http://schemas.microsoft.com/office/drawing/2014/main" id="{0AC945C1-C0FE-D113-0487-897B9F87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60" y="4243956"/>
            <a:ext cx="2797307" cy="231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28A280-48B2-78E0-A228-FBB4C15B8DAA}"/>
              </a:ext>
            </a:extLst>
          </p:cNvPr>
          <p:cNvSpPr txBox="1"/>
          <p:nvPr/>
        </p:nvSpPr>
        <p:spPr>
          <a:xfrm>
            <a:off x="286138" y="5934098"/>
            <a:ext cx="3585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Skilton, TEC/5-1; S. Kirk, Poster 2928)</a:t>
            </a:r>
          </a:p>
        </p:txBody>
      </p:sp>
    </p:spTree>
    <p:extLst>
      <p:ext uri="{BB962C8B-B14F-4D97-AF65-F5344CB8AC3E}">
        <p14:creationId xmlns:p14="http://schemas.microsoft.com/office/powerpoint/2010/main" val="362012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5CE32-31CA-972D-6FC3-C2DDA0CA4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OFFICIAL - Public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8F8223-230A-CE99-054E-08858195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66" y="1680296"/>
            <a:ext cx="8142898" cy="1816532"/>
          </a:xfrm>
        </p:spPr>
        <p:txBody>
          <a:bodyPr/>
          <a:lstStyle/>
          <a:p>
            <a:r>
              <a:rPr lang="en-GB" sz="3600" dirty="0"/>
              <a:t>STEP: Driving a pathway to accelerated fusion delivery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EFEA0E-6DE9-96EF-DB88-E124ACDDA1F2}"/>
              </a:ext>
            </a:extLst>
          </p:cNvPr>
          <p:cNvSpPr txBox="1">
            <a:spLocks/>
          </p:cNvSpPr>
          <p:nvPr/>
        </p:nvSpPr>
        <p:spPr>
          <a:xfrm>
            <a:off x="209266" y="3814948"/>
            <a:ext cx="6293010" cy="48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none" spc="150" baseline="0">
                <a:solidFill>
                  <a:schemeClr val="accent4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sz="2000" dirty="0"/>
              <a:t>Howard Wilson for the STEP Team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3C396BC-D917-BD83-9F4B-4C2AC5DC6EDF}"/>
              </a:ext>
            </a:extLst>
          </p:cNvPr>
          <p:cNvSpPr txBox="1">
            <a:spLocks/>
          </p:cNvSpPr>
          <p:nvPr/>
        </p:nvSpPr>
        <p:spPr>
          <a:xfrm>
            <a:off x="272682" y="4609825"/>
            <a:ext cx="6293010" cy="743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150" baseline="0">
                <a:solidFill>
                  <a:schemeClr val="accent4"/>
                </a:solidFill>
                <a:latin typeface="STEP Sans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accent4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STEP Sans Semi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30</a:t>
            </a:r>
            <a:r>
              <a:rPr lang="en-GB" baseline="30000" dirty="0"/>
              <a:t>th </a:t>
            </a:r>
            <a:r>
              <a:rPr lang="en-GB" dirty="0"/>
              <a:t>IAEA Fusion energy conference</a:t>
            </a:r>
          </a:p>
          <a:p>
            <a:r>
              <a:rPr lang="en-GB" i="1" dirty="0">
                <a:solidFill>
                  <a:schemeClr val="tx1">
                    <a:lumMod val="25000"/>
                    <a:lumOff val="75000"/>
                  </a:schemeClr>
                </a:solidFill>
                <a:latin typeface="Neue Haas Grotesk Text Pro" panose="020B0504020202020204" pitchFamily="34" charset="77"/>
              </a:rPr>
              <a:t>13-18 October, 2025</a:t>
            </a:r>
          </a:p>
        </p:txBody>
      </p:sp>
    </p:spTree>
    <p:extLst>
      <p:ext uri="{BB962C8B-B14F-4D97-AF65-F5344CB8AC3E}">
        <p14:creationId xmlns:p14="http://schemas.microsoft.com/office/powerpoint/2010/main" val="2447908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6A5AE-DC39-0609-454C-9BE009FC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4A8B3-6EBB-B7AF-DD50-AF893B26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Managing Uncertainty: Science and technology advances inform design &amp; 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D7B9-8EC7-1CCF-45D2-638C1C43C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5EC48-40F5-409A-4332-8DC6C4AF5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9" y="3133439"/>
            <a:ext cx="9557736" cy="834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725CD-A501-1BBB-9C83-AD3A03CAFCA6}"/>
              </a:ext>
            </a:extLst>
          </p:cNvPr>
          <p:cNvSpPr txBox="1"/>
          <p:nvPr/>
        </p:nvSpPr>
        <p:spPr>
          <a:xfrm>
            <a:off x="1692005" y="3967843"/>
            <a:ext cx="93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C0D3C-D4D4-66B5-F8BB-3CDB2A316E29}"/>
              </a:ext>
            </a:extLst>
          </p:cNvPr>
          <p:cNvSpPr txBox="1"/>
          <p:nvPr/>
        </p:nvSpPr>
        <p:spPr>
          <a:xfrm>
            <a:off x="5159975" y="4030435"/>
            <a:ext cx="9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AA8D4-7A9B-10F5-20D2-643B53169340}"/>
              </a:ext>
            </a:extLst>
          </p:cNvPr>
          <p:cNvSpPr txBox="1"/>
          <p:nvPr/>
        </p:nvSpPr>
        <p:spPr>
          <a:xfrm>
            <a:off x="8452161" y="4030435"/>
            <a:ext cx="93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2040’s</a:t>
            </a:r>
          </a:p>
        </p:txBody>
      </p:sp>
    </p:spTree>
    <p:extLst>
      <p:ext uri="{BB962C8B-B14F-4D97-AF65-F5344CB8AC3E}">
        <p14:creationId xmlns:p14="http://schemas.microsoft.com/office/powerpoint/2010/main" val="26931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503C-AB32-F8DD-4847-432CE1C5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C1314-72AD-6E61-FE9C-CC270CFDD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6D913C-53CE-DA00-8ACF-80866C11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582"/>
          <a:stretch>
            <a:fillRect/>
          </a:stretch>
        </p:blipFill>
        <p:spPr>
          <a:xfrm>
            <a:off x="963700" y="2457450"/>
            <a:ext cx="9598380" cy="2294164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C695E932-05A1-CEDF-49C5-B96E17D91732}"/>
              </a:ext>
            </a:extLst>
          </p:cNvPr>
          <p:cNvSpPr/>
          <p:nvPr/>
        </p:nvSpPr>
        <p:spPr>
          <a:xfrm>
            <a:off x="10112339" y="2295656"/>
            <a:ext cx="385943" cy="79302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FB51B40-8331-2BBB-10B2-A9F721D95B92}"/>
              </a:ext>
            </a:extLst>
          </p:cNvPr>
          <p:cNvSpPr/>
          <p:nvPr/>
        </p:nvSpPr>
        <p:spPr>
          <a:xfrm>
            <a:off x="10118989" y="4069571"/>
            <a:ext cx="385943" cy="79302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51B3A8E-15E5-3A15-15BF-42016A1E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Managing Uncertainty: Science and technology advances inform design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328964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89EEA-9273-0B69-6D4F-6141DCB12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B84B4-EF15-4C10-3439-734EDFB5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79C3A-B491-F9FC-8CE2-3F2423CD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568"/>
          <a:stretch>
            <a:fillRect/>
          </a:stretch>
        </p:blipFill>
        <p:spPr>
          <a:xfrm>
            <a:off x="307496" y="1241374"/>
            <a:ext cx="10309255" cy="475334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B8CBA6-802C-85B3-84A2-5716F9CC2209}"/>
              </a:ext>
            </a:extLst>
          </p:cNvPr>
          <p:cNvSpPr/>
          <p:nvPr/>
        </p:nvSpPr>
        <p:spPr>
          <a:xfrm>
            <a:off x="10067546" y="2242837"/>
            <a:ext cx="385943" cy="79302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3006DFF-798D-1AE4-4D0A-63F0DC2A60AD}"/>
              </a:ext>
            </a:extLst>
          </p:cNvPr>
          <p:cNvSpPr/>
          <p:nvPr/>
        </p:nvSpPr>
        <p:spPr>
          <a:xfrm>
            <a:off x="10126966" y="4054103"/>
            <a:ext cx="385943" cy="79302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A9BB4DE-2223-8B19-F0E6-AE452BA9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Managing Uncertainty: Science and technology advances inform design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100611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E001-C228-0F40-3868-24736129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F4101-90E8-ABFA-4AD5-987053E9D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50664-D183-3411-9944-793B52E75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06"/>
          <a:stretch>
            <a:fillRect/>
          </a:stretch>
        </p:blipFill>
        <p:spPr>
          <a:xfrm>
            <a:off x="307496" y="1249175"/>
            <a:ext cx="11747541" cy="5317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6AF42-4C06-B9D5-82A0-4CE2B8B79FE7}"/>
              </a:ext>
            </a:extLst>
          </p:cNvPr>
          <p:cNvSpPr txBox="1"/>
          <p:nvPr/>
        </p:nvSpPr>
        <p:spPr>
          <a:xfrm>
            <a:off x="9106892" y="6566849"/>
            <a:ext cx="1833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Lawless, OV/5-1)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ED22A2F-1C33-25CB-EEB0-87CD747D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Managing Uncertainty: Science and technology advances inform design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102345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C384-097F-314C-55CF-19052D3E8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69A75D-7C6D-4D3F-50B6-0BA44399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138629"/>
            <a:ext cx="11120763" cy="81032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F2085-EC0C-F85F-545D-6393EE491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A6BDE7A-87D3-AC43-0705-8918E29F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06" y="813249"/>
            <a:ext cx="11174587" cy="566203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STEP adopts an holistic approach to fusion delivery</a:t>
            </a:r>
          </a:p>
          <a:p>
            <a:pPr marL="800100" lvl="1" indent="-34290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Delivering early benefits for stakeholders</a:t>
            </a:r>
            <a:endParaRPr lang="en-US" sz="2200" dirty="0">
              <a:latin typeface="Symbol" pitchFamily="2" charset="2"/>
            </a:endParaRPr>
          </a:p>
          <a:p>
            <a:pPr marL="800100" lvl="1" indent="-34290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Building a skilled fusion industry capability</a:t>
            </a:r>
            <a:endParaRPr lang="en-US" sz="2200" dirty="0">
              <a:latin typeface="Symbol" pitchFamily="2" charset="2"/>
            </a:endParaRPr>
          </a:p>
          <a:p>
            <a:pPr marL="800100" lvl="1" indent="-342900">
              <a:lnSpc>
                <a:spcPct val="12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Addressing technical challenges for fusion </a:t>
            </a:r>
            <a:r>
              <a:rPr lang="en-US" sz="2200" dirty="0" err="1"/>
              <a:t>commercialisation</a:t>
            </a:r>
            <a:endParaRPr lang="en-US" sz="22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STEP Prototype Plant is the key vehicle to deliver all three</a:t>
            </a:r>
          </a:p>
          <a:p>
            <a:pPr marL="800100" lvl="1" indent="-342900">
              <a:lnSpc>
                <a:spcPct val="11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Exploits the advantages of the spherical tokamak</a:t>
            </a:r>
          </a:p>
          <a:p>
            <a:pPr marL="800100" lvl="1" indent="-342900">
              <a:lnSpc>
                <a:spcPct val="11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Will deliver 100MW net electrical power and demonstrate fuel self-sufficiency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Meeting the 2040 timeline requires close integration </a:t>
            </a:r>
            <a:r>
              <a:rPr lang="en-US" sz="2400"/>
              <a:t>between science &amp; </a:t>
            </a:r>
            <a:r>
              <a:rPr lang="en-US" sz="2400" dirty="0"/>
              <a:t>technology </a:t>
            </a:r>
            <a:r>
              <a:rPr lang="en-US" sz="2400"/>
              <a:t>and design, </a:t>
            </a:r>
            <a:r>
              <a:rPr lang="en-US" sz="2400" dirty="0"/>
              <a:t>engineering &amp; testing to reduce technical risk</a:t>
            </a:r>
          </a:p>
        </p:txBody>
      </p:sp>
    </p:spTree>
    <p:extLst>
      <p:ext uri="{BB962C8B-B14F-4D97-AF65-F5344CB8AC3E}">
        <p14:creationId xmlns:p14="http://schemas.microsoft.com/office/powerpoint/2010/main" val="2551698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96EE1B-A0BB-DAEF-8FE9-90031F767AF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/>
              <a:t>OFFICIAL - Programme Only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067D60-B475-E1A3-9B56-55C397B64192}"/>
              </a:ext>
            </a:extLst>
          </p:cNvPr>
          <p:cNvSpPr txBox="1">
            <a:spLocks/>
          </p:cNvSpPr>
          <p:nvPr/>
        </p:nvSpPr>
        <p:spPr>
          <a:xfrm>
            <a:off x="882887" y="2691408"/>
            <a:ext cx="10402021" cy="1475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6700" kern="1200" spc="2000" baseline="0">
                <a:solidFill>
                  <a:srgbClr val="FFFFFF"/>
                </a:solidFill>
                <a:latin typeface="STEP Sans Semibold" pitchFamily="2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800" b="1" spc="300" dirty="0">
                <a:latin typeface="+mj-lt"/>
                <a:ea typeface="+mn-lt"/>
                <a:cs typeface="+mn-lt"/>
              </a:rPr>
              <a:t>DELIVER A UK PROTOTYPE FUSION ENERGY PLANT, </a:t>
            </a:r>
          </a:p>
          <a:p>
            <a:pPr>
              <a:spcBef>
                <a:spcPts val="0"/>
              </a:spcBef>
            </a:pPr>
            <a:r>
              <a:rPr lang="en-GB" sz="1800" b="1" spc="300" dirty="0">
                <a:latin typeface="+mj-lt"/>
                <a:ea typeface="+mn-lt"/>
                <a:cs typeface="+mn-lt"/>
              </a:rPr>
              <a:t>TARGETING 2040, AND A PATH TO </a:t>
            </a:r>
          </a:p>
          <a:p>
            <a:pPr>
              <a:spcBef>
                <a:spcPts val="0"/>
              </a:spcBef>
            </a:pPr>
            <a:r>
              <a:rPr lang="en-GB" sz="1800" b="1" spc="300" dirty="0">
                <a:latin typeface="+mj-lt"/>
                <a:ea typeface="+mn-lt"/>
                <a:cs typeface="+mn-lt"/>
              </a:rPr>
              <a:t>COMMERCIAL VIABILITY OF FUSION.</a:t>
            </a:r>
          </a:p>
          <a:p>
            <a:pPr>
              <a:spcBef>
                <a:spcPts val="0"/>
              </a:spcBef>
            </a:pPr>
            <a:endParaRPr lang="en-GB" sz="1800" b="1" spc="300" dirty="0">
              <a:latin typeface="+mj-lt"/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GB" sz="1600" b="1" spc="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n-lt"/>
                <a:cs typeface="+mn-lt"/>
              </a:rPr>
              <a:t>STEP MISSION</a:t>
            </a:r>
          </a:p>
        </p:txBody>
      </p:sp>
    </p:spTree>
    <p:extLst>
      <p:ext uri="{BB962C8B-B14F-4D97-AF65-F5344CB8AC3E}">
        <p14:creationId xmlns:p14="http://schemas.microsoft.com/office/powerpoint/2010/main" val="279716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CE336-8BE8-5F61-2E6B-1ABD6FD9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STEP: Accelerating fusion delivery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F121D-6BED-EC7A-9D3C-9AABD2D4A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D24938F-AA91-980F-8293-F4F25ED29A9C}"/>
              </a:ext>
            </a:extLst>
          </p:cNvPr>
          <p:cNvSpPr txBox="1">
            <a:spLocks/>
          </p:cNvSpPr>
          <p:nvPr/>
        </p:nvSpPr>
        <p:spPr>
          <a:xfrm>
            <a:off x="213703" y="1101352"/>
            <a:ext cx="11679770" cy="345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Climate change and energy security drive </a:t>
            </a:r>
            <a:r>
              <a:rPr lang="en-US" sz="2400" b="1" dirty="0"/>
              <a:t>urgency</a:t>
            </a:r>
            <a:r>
              <a:rPr lang="en-US" sz="2400" dirty="0"/>
              <a:t> in the delivery of a sustainable, reliable, independent means to power our industry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Raises a key and fundamentally important question: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84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B9710-B191-AFF4-D74B-4ACEFFDB8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122D0-D799-65BF-586F-11C938E5A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03" y="1101352"/>
            <a:ext cx="11679770" cy="34515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Climate change and energy security drive </a:t>
            </a:r>
            <a:r>
              <a:rPr lang="en-US" sz="2400" b="1" dirty="0"/>
              <a:t>urgency</a:t>
            </a:r>
            <a:r>
              <a:rPr lang="en-US" sz="2400" dirty="0"/>
              <a:t> in the delivery of sustainable, reliable, independent means to power our industry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Raises a key and fundamentally important question:</a:t>
            </a:r>
          </a:p>
          <a:p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15C0BA-014D-FC1E-B041-12B973FF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STEP: Accelerating fusion delivery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FA311-2AD5-5D9E-19F0-F8408DC34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4FD6EC-8CCF-FDF8-605B-B4ADE50A5828}"/>
              </a:ext>
            </a:extLst>
          </p:cNvPr>
          <p:cNvSpPr txBox="1">
            <a:spLocks/>
          </p:cNvSpPr>
          <p:nvPr/>
        </p:nvSpPr>
        <p:spPr>
          <a:xfrm>
            <a:off x="0" y="3212288"/>
            <a:ext cx="11348333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STEP Sans Semi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Can we accelerate the delivery of fusion energy?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STEP </a:t>
            </a:r>
            <a:r>
              <a:rPr lang="en-US" sz="2400" dirty="0" err="1"/>
              <a:t>programme</a:t>
            </a:r>
            <a:r>
              <a:rPr lang="en-US" sz="2400" dirty="0"/>
              <a:t> is designed to provide an answer</a:t>
            </a:r>
          </a:p>
        </p:txBody>
      </p:sp>
    </p:spTree>
    <p:extLst>
      <p:ext uri="{BB962C8B-B14F-4D97-AF65-F5344CB8AC3E}">
        <p14:creationId xmlns:p14="http://schemas.microsoft.com/office/powerpoint/2010/main" val="44828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64A11-F3F8-AC9B-6424-6A6FA256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9CDDB2-6A7E-B493-11FC-A569E5AE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Commercially viable pathway to fusion delivery contains three key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ACB3E-0FFC-2C28-5A71-921558DC1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6030A0E-CDB9-3135-203A-2D522FC160F9}"/>
              </a:ext>
            </a:extLst>
          </p:cNvPr>
          <p:cNvSpPr/>
          <p:nvPr/>
        </p:nvSpPr>
        <p:spPr>
          <a:xfrm rot="10800000">
            <a:off x="6059837" y="1312098"/>
            <a:ext cx="2515883" cy="2882685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8B176-556C-E92B-0B57-EA635AA96B72}"/>
              </a:ext>
            </a:extLst>
          </p:cNvPr>
          <p:cNvSpPr/>
          <p:nvPr/>
        </p:nvSpPr>
        <p:spPr>
          <a:xfrm>
            <a:off x="178233" y="2034175"/>
            <a:ext cx="5827362" cy="4726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D6169-7988-38C4-B675-D5D20148213F}"/>
              </a:ext>
            </a:extLst>
          </p:cNvPr>
          <p:cNvSpPr txBox="1"/>
          <p:nvPr/>
        </p:nvSpPr>
        <p:spPr>
          <a:xfrm>
            <a:off x="6160575" y="2477220"/>
            <a:ext cx="297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414F9-F646-4903-81D5-A20FB14F14F6}"/>
              </a:ext>
            </a:extLst>
          </p:cNvPr>
          <p:cNvSpPr txBox="1"/>
          <p:nvPr/>
        </p:nvSpPr>
        <p:spPr>
          <a:xfrm flipH="1">
            <a:off x="125979" y="2098795"/>
            <a:ext cx="574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term benefits for stakeholders and investors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B6DDF-FDE5-692D-C439-635B06CA95DF}"/>
              </a:ext>
            </a:extLst>
          </p:cNvPr>
          <p:cNvSpPr/>
          <p:nvPr/>
        </p:nvSpPr>
        <p:spPr>
          <a:xfrm>
            <a:off x="178233" y="2517251"/>
            <a:ext cx="5827362" cy="4726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74DC5-2109-D92A-F6AF-99973D54B47A}"/>
              </a:ext>
            </a:extLst>
          </p:cNvPr>
          <p:cNvSpPr txBox="1"/>
          <p:nvPr/>
        </p:nvSpPr>
        <p:spPr>
          <a:xfrm flipH="1">
            <a:off x="134684" y="2568778"/>
            <a:ext cx="598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skills and industrial capability to deliver fusion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787EB-0F1B-6013-15F7-95004EC23895}"/>
              </a:ext>
            </a:extLst>
          </p:cNvPr>
          <p:cNvSpPr/>
          <p:nvPr/>
        </p:nvSpPr>
        <p:spPr>
          <a:xfrm>
            <a:off x="167904" y="2995114"/>
            <a:ext cx="5837692" cy="4726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45B47-D953-93BD-2837-B3DA4A9C3801}"/>
              </a:ext>
            </a:extLst>
          </p:cNvPr>
          <p:cNvSpPr txBox="1"/>
          <p:nvPr/>
        </p:nvSpPr>
        <p:spPr>
          <a:xfrm flipH="1">
            <a:off x="124356" y="3046641"/>
            <a:ext cx="583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Demonstration of technical and commercial viability</a:t>
            </a:r>
          </a:p>
        </p:txBody>
      </p:sp>
      <p:pic>
        <p:nvPicPr>
          <p:cNvPr id="16" name="Picture 2" descr="Grand designs: A fusion power plant could be based on a spherical tokamak design such as that used at the UK's Mega Amp Spherical Tokamak based at the Culham Centre for Fusion Energy. (Courtesy: Culham Centre for Fusion Energy)">
            <a:extLst>
              <a:ext uri="{FF2B5EF4-FFF2-40B4-BE49-F238E27FC236}">
                <a16:creationId xmlns:a16="http://schemas.microsoft.com/office/drawing/2014/main" id="{C8DB2795-CF85-189E-F383-CA28B0D1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72" y="1783977"/>
            <a:ext cx="3435458" cy="24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240680-C96B-F86E-297C-C8A52F415AE9}"/>
              </a:ext>
            </a:extLst>
          </p:cNvPr>
          <p:cNvSpPr/>
          <p:nvPr/>
        </p:nvSpPr>
        <p:spPr>
          <a:xfrm>
            <a:off x="8591223" y="1316399"/>
            <a:ext cx="3435458" cy="4726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0D865-6372-9FA5-29F0-E330BA4AB478}"/>
              </a:ext>
            </a:extLst>
          </p:cNvPr>
          <p:cNvSpPr txBox="1"/>
          <p:nvPr/>
        </p:nvSpPr>
        <p:spPr>
          <a:xfrm flipH="1">
            <a:off x="8583473" y="1378906"/>
            <a:ext cx="343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Commercial Fusion Power</a:t>
            </a:r>
          </a:p>
        </p:txBody>
      </p:sp>
    </p:spTree>
    <p:extLst>
      <p:ext uri="{BB962C8B-B14F-4D97-AF65-F5344CB8AC3E}">
        <p14:creationId xmlns:p14="http://schemas.microsoft.com/office/powerpoint/2010/main" val="40399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C998E-9E5D-EE23-9A84-3F075A0E3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1BA2CF-A840-0D44-5716-EBF8CBB3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STEP: An Integrated Multi-pronged pathway to commercial fusion delivery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99345-D22A-C4F3-78A7-FE0FCF84D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A2E80DB-D02B-BD50-A69C-20F3B77EFDAC}"/>
              </a:ext>
            </a:extLst>
          </p:cNvPr>
          <p:cNvSpPr/>
          <p:nvPr/>
        </p:nvSpPr>
        <p:spPr>
          <a:xfrm>
            <a:off x="6013343" y="1304349"/>
            <a:ext cx="2515883" cy="2882685"/>
          </a:xfrm>
          <a:prstGeom prst="rightArrow">
            <a:avLst/>
          </a:prstGeom>
          <a:solidFill>
            <a:schemeClr val="accent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5675E8-B25E-722B-E1A0-11A2799B8B69}"/>
              </a:ext>
            </a:extLst>
          </p:cNvPr>
          <p:cNvSpPr/>
          <p:nvPr/>
        </p:nvSpPr>
        <p:spPr>
          <a:xfrm>
            <a:off x="178232" y="2034175"/>
            <a:ext cx="5917767" cy="472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E1AD0-8E34-B3EB-18D2-B5EDBAB18146}"/>
              </a:ext>
            </a:extLst>
          </p:cNvPr>
          <p:cNvSpPr/>
          <p:nvPr/>
        </p:nvSpPr>
        <p:spPr>
          <a:xfrm>
            <a:off x="178232" y="2492649"/>
            <a:ext cx="5897109" cy="5036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197B5C-7DFA-8A71-524A-07AA60F9B3F2}"/>
              </a:ext>
            </a:extLst>
          </p:cNvPr>
          <p:cNvSpPr/>
          <p:nvPr/>
        </p:nvSpPr>
        <p:spPr>
          <a:xfrm>
            <a:off x="167904" y="2995114"/>
            <a:ext cx="5884188" cy="472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Grand designs: A fusion power plant could be based on a spherical tokamak design such as that used at the UK's Mega Amp Spherical Tokamak based at the Culham Centre for Fusion Energy. (Courtesy: Culham Centre for Fusion Energy)">
            <a:extLst>
              <a:ext uri="{FF2B5EF4-FFF2-40B4-BE49-F238E27FC236}">
                <a16:creationId xmlns:a16="http://schemas.microsoft.com/office/drawing/2014/main" id="{856477DE-4AEA-8A8A-4505-2CB8A879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72" y="1783977"/>
            <a:ext cx="3435458" cy="24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545AF1-2BE8-A3A5-9EA7-DEA771C0BC87}"/>
              </a:ext>
            </a:extLst>
          </p:cNvPr>
          <p:cNvSpPr/>
          <p:nvPr/>
        </p:nvSpPr>
        <p:spPr>
          <a:xfrm>
            <a:off x="8591223" y="1316399"/>
            <a:ext cx="3435458" cy="4726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646D2-4EBF-D5FD-6BF2-554254D9B1A3}"/>
              </a:ext>
            </a:extLst>
          </p:cNvPr>
          <p:cNvSpPr txBox="1"/>
          <p:nvPr/>
        </p:nvSpPr>
        <p:spPr>
          <a:xfrm flipH="1">
            <a:off x="8583473" y="1378906"/>
            <a:ext cx="343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Commercial Fusion Power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A2040-6112-AEE6-FEC1-D0EC3DC7F689}"/>
              </a:ext>
            </a:extLst>
          </p:cNvPr>
          <p:cNvSpPr txBox="1"/>
          <p:nvPr/>
        </p:nvSpPr>
        <p:spPr>
          <a:xfrm flipH="1">
            <a:off x="162730" y="2116967"/>
            <a:ext cx="53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 near term economic and societal benefits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D1B5CF-CF54-8A71-0CD8-1740C639CCB8}"/>
              </a:ext>
            </a:extLst>
          </p:cNvPr>
          <p:cNvSpPr txBox="1"/>
          <p:nvPr/>
        </p:nvSpPr>
        <p:spPr>
          <a:xfrm flipH="1">
            <a:off x="170480" y="2568774"/>
            <a:ext cx="46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 a skilled and capable fusion industry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F10350-FA2A-2036-17E9-5C0E86F23D64}"/>
              </a:ext>
            </a:extLst>
          </p:cNvPr>
          <p:cNvSpPr txBox="1"/>
          <p:nvPr/>
        </p:nvSpPr>
        <p:spPr>
          <a:xfrm flipH="1">
            <a:off x="144652" y="3025054"/>
            <a:ext cx="583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Demonstrate commercial viability through prototype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151706-9F46-4731-A533-765697641477}"/>
              </a:ext>
            </a:extLst>
          </p:cNvPr>
          <p:cNvSpPr/>
          <p:nvPr/>
        </p:nvSpPr>
        <p:spPr>
          <a:xfrm>
            <a:off x="178232" y="2027825"/>
            <a:ext cx="7096775" cy="143363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7D1FE2-92D1-21C6-04D0-ACEF6ECF5945}"/>
              </a:ext>
            </a:extLst>
          </p:cNvPr>
          <p:cNvSpPr/>
          <p:nvPr/>
        </p:nvSpPr>
        <p:spPr>
          <a:xfrm>
            <a:off x="7194550" y="2046875"/>
            <a:ext cx="238125" cy="1402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DCA876-03A3-82FD-363D-8BB7E3EBDDC8}"/>
              </a:ext>
            </a:extLst>
          </p:cNvPr>
          <p:cNvSpPr txBox="1"/>
          <p:nvPr/>
        </p:nvSpPr>
        <p:spPr>
          <a:xfrm>
            <a:off x="6183823" y="2384232"/>
            <a:ext cx="1821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STEP</a:t>
            </a:r>
          </a:p>
        </p:txBody>
      </p:sp>
      <p:pic>
        <p:nvPicPr>
          <p:cNvPr id="28" name="Picture 27" descr="A purple light inside a building&#10;&#10;Description automatically generated">
            <a:extLst>
              <a:ext uri="{FF2B5EF4-FFF2-40B4-BE49-F238E27FC236}">
                <a16:creationId xmlns:a16="http://schemas.microsoft.com/office/drawing/2014/main" id="{D9C2629B-E359-A40D-BC19-F64803D47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06" t="12206" r="34862" b="24621"/>
          <a:stretch>
            <a:fillRect/>
          </a:stretch>
        </p:blipFill>
        <p:spPr>
          <a:xfrm>
            <a:off x="9774620" y="4311294"/>
            <a:ext cx="1986455" cy="2150165"/>
          </a:xfrm>
          <a:prstGeom prst="rect">
            <a:avLst/>
          </a:prstGeom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4E920523-6152-C615-E37C-D45B40D4EB9E}"/>
              </a:ext>
            </a:extLst>
          </p:cNvPr>
          <p:cNvSpPr txBox="1">
            <a:spLocks/>
          </p:cNvSpPr>
          <p:nvPr/>
        </p:nvSpPr>
        <p:spPr>
          <a:xfrm>
            <a:off x="144652" y="4645508"/>
            <a:ext cx="11348333" cy="216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STEP Sans Semi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Neue Haas Grotesk Text Pro" panose="020B0504020202020204" pitchFamily="34" charset="0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STEP: Spherical Tokamak for Energy Production</a:t>
            </a:r>
          </a:p>
          <a:p>
            <a:pPr marL="1028700" lvl="1" indent="-342900"/>
            <a:r>
              <a:rPr lang="en-US" sz="2200" dirty="0"/>
              <a:t>STEP Prototype Plant (SPP) is the key vehicle to drive delivery</a:t>
            </a:r>
          </a:p>
          <a:p>
            <a:pPr marL="1485900" lvl="2" indent="-342900"/>
            <a:r>
              <a:rPr lang="en-US" sz="2200" dirty="0"/>
              <a:t>Net electrical power to the grid at the 100MW level</a:t>
            </a:r>
          </a:p>
          <a:p>
            <a:pPr marL="1485900" lvl="2" indent="-342900"/>
            <a:r>
              <a:rPr lang="en-US" sz="2200" dirty="0"/>
              <a:t>Demonstrate fuel self-sufficiency</a:t>
            </a:r>
          </a:p>
          <a:p>
            <a:pPr marL="1485900" lvl="2" indent="-342900"/>
            <a:r>
              <a:rPr lang="en-US" sz="2200" dirty="0"/>
              <a:t>Targeting operation in the 2040’s</a:t>
            </a:r>
          </a:p>
        </p:txBody>
      </p:sp>
    </p:spTree>
    <p:extLst>
      <p:ext uri="{BB962C8B-B14F-4D97-AF65-F5344CB8AC3E}">
        <p14:creationId xmlns:p14="http://schemas.microsoft.com/office/powerpoint/2010/main" val="356242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6B098-D80C-745B-CD63-EBA0C3E9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20098-2E3E-6883-CA89-D6B99791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STEP: more than just a pilot plant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FE94F-7E17-1B09-0F89-4E169AF55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B4883-FA07-E45A-F358-F8C52943C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30"/>
            <a:ext cx="12053741" cy="54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2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A5DC8-F27F-09FF-F2D1-9A8254C8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53C10B-658D-A70A-8004-6AC1F1BC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 Prototype Plant (SPP) Timeline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5424-3931-B3F0-AB1A-A994430AC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F2A6F3-6B77-C0C5-3484-BCCB58CA777E}"/>
              </a:ext>
            </a:extLst>
          </p:cNvPr>
          <p:cNvGrpSpPr/>
          <p:nvPr/>
        </p:nvGrpSpPr>
        <p:grpSpPr>
          <a:xfrm>
            <a:off x="17584" y="1074531"/>
            <a:ext cx="11316882" cy="566309"/>
            <a:chOff x="17584" y="1074531"/>
            <a:chExt cx="11316882" cy="5663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6931FC-5E15-1BDB-8D6F-CB74453999BA}"/>
                </a:ext>
              </a:extLst>
            </p:cNvPr>
            <p:cNvCxnSpPr/>
            <p:nvPr/>
          </p:nvCxnSpPr>
          <p:spPr>
            <a:xfrm>
              <a:off x="843280" y="1640840"/>
              <a:ext cx="104911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653D5C-465A-9553-BF1C-DC57E017E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28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8F6445-4EAA-D52B-5309-AD75C7591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40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B7134D-C719-1F62-2A8C-AA3BD0E9D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56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0C8F30-117E-A0C7-C272-DFF062CD8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532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2E5D23-89B1-DCC2-F0CE-661A0665D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6344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5AE03D-F8FA-F548-F46F-1E988B2760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173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D23BA2-10C0-476B-1A86-617C2959C743}"/>
                </a:ext>
              </a:extLst>
            </p:cNvPr>
            <p:cNvSpPr txBox="1"/>
            <p:nvPr/>
          </p:nvSpPr>
          <p:spPr>
            <a:xfrm>
              <a:off x="1758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STEP Sans Semibold" pitchFamily="50" charset="0"/>
                </a:rPr>
                <a:t>2020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03B15D-DCD1-D1CB-F534-34C174056876}"/>
                </a:ext>
              </a:extLst>
            </p:cNvPr>
            <p:cNvSpPr txBox="1"/>
            <p:nvPr/>
          </p:nvSpPr>
          <p:spPr>
            <a:xfrm>
              <a:off x="1866704" y="107453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197BB3-8E25-A2C6-511F-39C8FDBF8B01}"/>
                </a:ext>
              </a:extLst>
            </p:cNvPr>
            <p:cNvSpPr txBox="1"/>
            <p:nvPr/>
          </p:nvSpPr>
          <p:spPr>
            <a:xfrm>
              <a:off x="403586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70755C-884C-B14E-6ED8-E60FFD90BCA1}"/>
                </a:ext>
              </a:extLst>
            </p:cNvPr>
            <p:cNvSpPr txBox="1"/>
            <p:nvPr/>
          </p:nvSpPr>
          <p:spPr>
            <a:xfrm>
              <a:off x="6179624" y="1077985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F36736-E9C2-1669-7971-2B4E51C84851}"/>
                </a:ext>
              </a:extLst>
            </p:cNvPr>
            <p:cNvSpPr txBox="1"/>
            <p:nvPr/>
          </p:nvSpPr>
          <p:spPr>
            <a:xfrm>
              <a:off x="8340967" y="1077242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2040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3082D4-CAB7-0730-776D-C44FA086BF32}"/>
              </a:ext>
            </a:extLst>
          </p:cNvPr>
          <p:cNvGrpSpPr/>
          <p:nvPr/>
        </p:nvGrpSpPr>
        <p:grpSpPr>
          <a:xfrm>
            <a:off x="801237" y="1945219"/>
            <a:ext cx="1754004" cy="444499"/>
            <a:chOff x="801237" y="1945219"/>
            <a:chExt cx="1754004" cy="44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63D00F-E15A-0C5A-79CE-269E0DEB2007}"/>
                </a:ext>
              </a:extLst>
            </p:cNvPr>
            <p:cNvGrpSpPr/>
            <p:nvPr/>
          </p:nvGrpSpPr>
          <p:grpSpPr>
            <a:xfrm>
              <a:off x="801237" y="1945219"/>
              <a:ext cx="1754004" cy="444499"/>
              <a:chOff x="2711450" y="2044303"/>
              <a:chExt cx="1754004" cy="444499"/>
            </a:xfrm>
          </p:grpSpPr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D552BA18-5DFA-0B77-65FC-333769DF8E2E}"/>
                  </a:ext>
                </a:extLst>
              </p:cNvPr>
              <p:cNvSpPr/>
              <p:nvPr/>
            </p:nvSpPr>
            <p:spPr>
              <a:xfrm>
                <a:off x="2753493" y="2044303"/>
                <a:ext cx="1711961" cy="444499"/>
              </a:xfrm>
              <a:prstGeom prst="rightArrow">
                <a:avLst>
                  <a:gd name="adj1" fmla="val 99636"/>
                  <a:gd name="adj2" fmla="val 3214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8CDBE66-C28B-9816-6673-0CDC81D0D016}"/>
                  </a:ext>
                </a:extLst>
              </p:cNvPr>
              <p:cNvSpPr/>
              <p:nvPr/>
            </p:nvSpPr>
            <p:spPr>
              <a:xfrm>
                <a:off x="2711450" y="2044303"/>
                <a:ext cx="61093" cy="444499"/>
              </a:xfrm>
              <a:prstGeom prst="ellipse">
                <a:avLst/>
              </a:prstGeom>
              <a:solidFill>
                <a:srgbClr val="F3F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FE4EAA-7D14-B554-0A09-85DEA1BF43ED}"/>
                </a:ext>
              </a:extLst>
            </p:cNvPr>
            <p:cNvSpPr txBox="1"/>
            <p:nvPr/>
          </p:nvSpPr>
          <p:spPr>
            <a:xfrm>
              <a:off x="1107993" y="1963638"/>
              <a:ext cx="1108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Concept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7DA64D-C501-14F2-510B-59D9A45A1A42}"/>
              </a:ext>
            </a:extLst>
          </p:cNvPr>
          <p:cNvSpPr txBox="1"/>
          <p:nvPr/>
        </p:nvSpPr>
        <p:spPr>
          <a:xfrm>
            <a:off x="610571" y="2455820"/>
            <a:ext cx="22941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Concept/reference design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Site Selection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Operating model</a:t>
            </a:r>
          </a:p>
        </p:txBody>
      </p:sp>
    </p:spTree>
    <p:extLst>
      <p:ext uri="{BB962C8B-B14F-4D97-AF65-F5344CB8AC3E}">
        <p14:creationId xmlns:p14="http://schemas.microsoft.com/office/powerpoint/2010/main" val="186671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4B860-49C6-8E92-3007-6A98BB472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3C3AA-1676-0B11-236A-483417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3" y="314474"/>
            <a:ext cx="11120763" cy="810324"/>
          </a:xfrm>
        </p:spPr>
        <p:txBody>
          <a:bodyPr/>
          <a:lstStyle/>
          <a:p>
            <a:r>
              <a:rPr lang="en-GB" dirty="0"/>
              <a:t>STEP Prototype Plant (SPP) Timeline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07DEC-2609-8146-5F3F-D51EC93F4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OFFICIAL - public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C6C425-74C1-60D9-DDBB-ECE72AC576B6}"/>
              </a:ext>
            </a:extLst>
          </p:cNvPr>
          <p:cNvGrpSpPr/>
          <p:nvPr/>
        </p:nvGrpSpPr>
        <p:grpSpPr>
          <a:xfrm>
            <a:off x="17584" y="1074531"/>
            <a:ext cx="11316882" cy="566309"/>
            <a:chOff x="17584" y="1074531"/>
            <a:chExt cx="11316882" cy="56630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F7E1B08-F8EB-D6F3-575B-CE4C3E0632BE}"/>
                </a:ext>
              </a:extLst>
            </p:cNvPr>
            <p:cNvCxnSpPr/>
            <p:nvPr/>
          </p:nvCxnSpPr>
          <p:spPr>
            <a:xfrm>
              <a:off x="843280" y="1640840"/>
              <a:ext cx="104911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A6DDEE-AE56-5B66-FE73-91F6AADB49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28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8C98C1-C02B-FAD3-581E-1299C49D08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40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D72322-E43A-02B9-716A-5180D5C307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56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EDE5E05-8348-3DFC-AB67-797B340BA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532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A05C602-6DE4-CDBF-7F87-5C6DC81F5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6344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E35A31-B146-EA9F-FDD1-B61221508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1730" y="1457960"/>
              <a:ext cx="0" cy="1828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7182DA-FAB9-FDE0-74CB-61DBF94DA6B9}"/>
                </a:ext>
              </a:extLst>
            </p:cNvPr>
            <p:cNvSpPr txBox="1"/>
            <p:nvPr/>
          </p:nvSpPr>
          <p:spPr>
            <a:xfrm>
              <a:off x="1758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STEP Sans Semibold" pitchFamily="50" charset="0"/>
                </a:rPr>
                <a:t>2020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489998-9195-444B-71ED-ECE21E63D387}"/>
                </a:ext>
              </a:extLst>
            </p:cNvPr>
            <p:cNvSpPr txBox="1"/>
            <p:nvPr/>
          </p:nvSpPr>
          <p:spPr>
            <a:xfrm>
              <a:off x="1866704" y="107453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B987B2-5E15-892E-C1E3-69A39D851B66}"/>
                </a:ext>
              </a:extLst>
            </p:cNvPr>
            <p:cNvSpPr txBox="1"/>
            <p:nvPr/>
          </p:nvSpPr>
          <p:spPr>
            <a:xfrm>
              <a:off x="4035864" y="1076281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91979E-814E-EEB0-F94D-7CF530EF4312}"/>
                </a:ext>
              </a:extLst>
            </p:cNvPr>
            <p:cNvSpPr txBox="1"/>
            <p:nvPr/>
          </p:nvSpPr>
          <p:spPr>
            <a:xfrm>
              <a:off x="6179624" y="1077985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2035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24FED8-B47D-33FD-9FA4-D348C8F5D040}"/>
                </a:ext>
              </a:extLst>
            </p:cNvPr>
            <p:cNvSpPr txBox="1"/>
            <p:nvPr/>
          </p:nvSpPr>
          <p:spPr>
            <a:xfrm>
              <a:off x="8340967" y="1077242"/>
              <a:ext cx="165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STEP Sans Semibold" pitchFamily="50" charset="0"/>
                </a:rPr>
                <a:t>2040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3F5065-DEDA-3FBE-9CD1-CFAF0F4942D4}"/>
              </a:ext>
            </a:extLst>
          </p:cNvPr>
          <p:cNvGrpSpPr/>
          <p:nvPr/>
        </p:nvGrpSpPr>
        <p:grpSpPr>
          <a:xfrm>
            <a:off x="801237" y="1945219"/>
            <a:ext cx="1754004" cy="444499"/>
            <a:chOff x="801237" y="1945219"/>
            <a:chExt cx="1754004" cy="44449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566A883-3145-7C52-1D01-45F6EBB9EC02}"/>
                </a:ext>
              </a:extLst>
            </p:cNvPr>
            <p:cNvGrpSpPr/>
            <p:nvPr/>
          </p:nvGrpSpPr>
          <p:grpSpPr>
            <a:xfrm>
              <a:off x="801237" y="1945219"/>
              <a:ext cx="1754004" cy="444499"/>
              <a:chOff x="2711450" y="2044303"/>
              <a:chExt cx="1754004" cy="444499"/>
            </a:xfrm>
          </p:grpSpPr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AD757986-A778-BF6A-9AB9-803ACD8E6B46}"/>
                  </a:ext>
                </a:extLst>
              </p:cNvPr>
              <p:cNvSpPr/>
              <p:nvPr/>
            </p:nvSpPr>
            <p:spPr>
              <a:xfrm>
                <a:off x="2753493" y="2044303"/>
                <a:ext cx="1711961" cy="444499"/>
              </a:xfrm>
              <a:prstGeom prst="rightArrow">
                <a:avLst>
                  <a:gd name="adj1" fmla="val 99636"/>
                  <a:gd name="adj2" fmla="val 3214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F797781-082B-7EC0-1796-20E459E54883}"/>
                  </a:ext>
                </a:extLst>
              </p:cNvPr>
              <p:cNvSpPr/>
              <p:nvPr/>
            </p:nvSpPr>
            <p:spPr>
              <a:xfrm>
                <a:off x="2711450" y="2044303"/>
                <a:ext cx="61093" cy="444499"/>
              </a:xfrm>
              <a:prstGeom prst="ellipse">
                <a:avLst/>
              </a:prstGeom>
              <a:solidFill>
                <a:srgbClr val="F3F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8D6743-B8CF-8EC8-9DFA-EE024E23533D}"/>
                </a:ext>
              </a:extLst>
            </p:cNvPr>
            <p:cNvSpPr txBox="1"/>
            <p:nvPr/>
          </p:nvSpPr>
          <p:spPr>
            <a:xfrm>
              <a:off x="1107993" y="1963638"/>
              <a:ext cx="1108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Concept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9C5CE24-30D8-9A15-9BEF-8C9EA571A0AA}"/>
              </a:ext>
            </a:extLst>
          </p:cNvPr>
          <p:cNvSpPr txBox="1"/>
          <p:nvPr/>
        </p:nvSpPr>
        <p:spPr>
          <a:xfrm>
            <a:off x="610571" y="2453400"/>
            <a:ext cx="22941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Concept/reference design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Site Selection</a:t>
            </a:r>
          </a:p>
          <a:p>
            <a:pPr marL="285750" indent="-285750">
              <a:spcAft>
                <a:spcPts val="18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600" dirty="0"/>
              <a:t>Operating model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532D79-7CAB-C012-CA92-608A4D55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20" y="3490111"/>
            <a:ext cx="4726849" cy="2802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A928D9-3DEE-4938-CB65-239A9A91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423" y="4454036"/>
            <a:ext cx="2103311" cy="2396177"/>
          </a:xfrm>
          <a:prstGeom prst="rect">
            <a:avLst/>
          </a:prstGeom>
        </p:spPr>
      </p:pic>
      <p:pic>
        <p:nvPicPr>
          <p:cNvPr id="44" name="Picture 2" descr="Philosophical Transactions of the Royal Society A: Mathematical, Physical and Engineering Sciences cover image">
            <a:extLst>
              <a:ext uri="{FF2B5EF4-FFF2-40B4-BE49-F238E27FC236}">
                <a16:creationId xmlns:a16="http://schemas.microsoft.com/office/drawing/2014/main" id="{E3ED3FC5-C85B-CC0B-A713-1929D030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38" y="1766656"/>
            <a:ext cx="2158829" cy="30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940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40740"/>
      </a:dk1>
      <a:lt1>
        <a:srgbClr val="022466"/>
      </a:lt1>
      <a:dk2>
        <a:srgbClr val="003891"/>
      </a:dk2>
      <a:lt2>
        <a:srgbClr val="A0A9FF"/>
      </a:lt2>
      <a:accent1>
        <a:srgbClr val="BCC2FF"/>
      </a:accent1>
      <a:accent2>
        <a:srgbClr val="D7DBFF"/>
      </a:accent2>
      <a:accent3>
        <a:srgbClr val="F246D2"/>
      </a:accent3>
      <a:accent4>
        <a:srgbClr val="FF71E0"/>
      </a:accent4>
      <a:accent5>
        <a:srgbClr val="FFADED"/>
      </a:accent5>
      <a:accent6>
        <a:srgbClr val="000000"/>
      </a:accent6>
      <a:hlink>
        <a:srgbClr val="557FBE"/>
      </a:hlink>
      <a:folHlink>
        <a:srgbClr val="86C0FF"/>
      </a:folHlink>
    </a:clrScheme>
    <a:fontScheme name="Custom 2">
      <a:majorFont>
        <a:latin typeface="Neue Haas Grotesk Text P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708A8F7398904A803AE15A3E0D1AFA" ma:contentTypeVersion="14" ma:contentTypeDescription="Create a new document." ma:contentTypeScope="" ma:versionID="eb874ead398daebfd8d87dc09721e0f0">
  <xsd:schema xmlns:xsd="http://www.w3.org/2001/XMLSchema" xmlns:xs="http://www.w3.org/2001/XMLSchema" xmlns:p="http://schemas.microsoft.com/office/2006/metadata/properties" xmlns:ns2="463cf2cb-c4bc-4c55-9909-966a0e2042e2" xmlns:ns3="d7e578b7-55ae-4d23-9d84-f600638889aa" targetNamespace="http://schemas.microsoft.com/office/2006/metadata/properties" ma:root="true" ma:fieldsID="8226cfd203ee6de82bc08443aafb88b9" ns2:_="" ns3:_="">
    <xsd:import namespace="463cf2cb-c4bc-4c55-9909-966a0e2042e2"/>
    <xsd:import namespace="d7e578b7-55ae-4d23-9d84-f600638889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3cf2cb-c4bc-4c55-9909-966a0e2042e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123cbe27-458a-403f-a945-5b4184b0a6cc}" ma:internalName="TaxCatchAll" ma:showField="CatchAllData" ma:web="463cf2cb-c4bc-4c55-9909-966a0e204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578b7-55ae-4d23-9d84-f600638889aa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format="Dropdown" ma:internalName="Category">
      <xsd:simpleType>
        <xsd:restriction base="dms:Choice">
          <xsd:enumeration value="Team Brief"/>
          <xsd:enumeration value="Monday Morning update"/>
          <xsd:enumeration value="Transition Network Slides"/>
          <xsd:enumeration value="All Team Event"/>
          <xsd:enumeration value="CAP Week"/>
          <xsd:enumeration value="Apprentice Session"/>
          <xsd:enumeration value="Programme Comms"/>
          <xsd:enumeration value="Posters"/>
          <xsd:enumeration value="Logo &amp; Emblem"/>
          <xsd:enumeration value="Guidelines"/>
          <xsd:enumeration value="Presentations"/>
          <xsd:enumeration value="Icons"/>
          <xsd:enumeration value="Video"/>
          <xsd:enumeration value="Public"/>
          <xsd:enumeration value="Sensitive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bc746d9-cbf8-4ec5-9bf9-1cafe5c90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3cf2cb-c4bc-4c55-9909-966a0e2042e2" xsi:nil="true"/>
    <Category xmlns="d7e578b7-55ae-4d23-9d84-f600638889aa" xsi:nil="true"/>
    <lcf76f155ced4ddcb4097134ff3c332f xmlns="d7e578b7-55ae-4d23-9d84-f600638889aa">
      <Terms xmlns="http://schemas.microsoft.com/office/infopath/2007/PartnerControls"/>
    </lcf76f155ced4ddcb4097134ff3c332f>
    <_dlc_DocId xmlns="463cf2cb-c4bc-4c55-9909-966a0e2042e2">AM6AFZMFWYQ3-1861588282-284</_dlc_DocId>
    <_dlc_DocIdUrl xmlns="463cf2cb-c4bc-4c55-9909-966a0e2042e2">
      <Url>https://ukaeauk.sharepoint.com/sites/UKIFSComms/_layouts/15/DocIdRedir.aspx?ID=AM6AFZMFWYQ3-1861588282-284</Url>
      <Description>AM6AFZMFWYQ3-1861588282-284</Description>
    </_dlc_DocIdUrl>
  </documentManagement>
</p:properties>
</file>

<file path=customXml/itemProps1.xml><?xml version="1.0" encoding="utf-8"?>
<ds:datastoreItem xmlns:ds="http://schemas.openxmlformats.org/officeDocument/2006/customXml" ds:itemID="{0EE18744-B962-4ACB-A425-CBFF7FFB88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70D3C1-E2A5-4B90-9BF1-34B552C9454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055B355-7E06-4DA0-9D76-CE11AFD7BB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3cf2cb-c4bc-4c55-9909-966a0e2042e2"/>
    <ds:schemaRef ds:uri="d7e578b7-55ae-4d23-9d84-f600638889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600EF58-1648-4AFB-85BD-CF1666B0CAED}">
  <ds:schemaRefs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d7e578b7-55ae-4d23-9d84-f600638889aa"/>
    <ds:schemaRef ds:uri="463cf2cb-c4bc-4c55-9909-966a0e2042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1274</Words>
  <Application>Microsoft Macintosh PowerPoint</Application>
  <PresentationFormat>Widescreen</PresentationFormat>
  <Paragraphs>207</Paragraphs>
  <Slides>25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Times New Roman</vt:lpstr>
      <vt:lpstr>STEP Sans Semibold</vt:lpstr>
      <vt:lpstr>Calibri</vt:lpstr>
      <vt:lpstr>Wingdings</vt:lpstr>
      <vt:lpstr>Neue Haas Grotesk Text Pro</vt:lpstr>
      <vt:lpstr>Symbol</vt:lpstr>
      <vt:lpstr>Arial</vt:lpstr>
      <vt:lpstr>Office Theme</vt:lpstr>
      <vt:lpstr>PowerPoint Presentation</vt:lpstr>
      <vt:lpstr>STEP: Driving a pathway to accelerated fusion delivery</vt:lpstr>
      <vt:lpstr>STEP: Accelerating fusion delivery</vt:lpstr>
      <vt:lpstr>STEP: Accelerating fusion delivery</vt:lpstr>
      <vt:lpstr>Commercially viable pathway to fusion delivery contains three key elements</vt:lpstr>
      <vt:lpstr>STEP: An Integrated Multi-pronged pathway to commercial fusion delivery </vt:lpstr>
      <vt:lpstr>STEP: more than just a pilot plant </vt:lpstr>
      <vt:lpstr>STEP Prototype Plant (SPP) Timeline </vt:lpstr>
      <vt:lpstr>STEP Prototype Plant (SPP) Timeline </vt:lpstr>
      <vt:lpstr>STEP Prototype Plant (SPP) Timeline </vt:lpstr>
      <vt:lpstr>STEP operating model: Achieves its objectives through partnerships </vt:lpstr>
      <vt:lpstr>STEP Prototype Plant: Why a spherical tokamak?</vt:lpstr>
      <vt:lpstr>Spherical tokamak offers advantages:  1) Compact radial build</vt:lpstr>
      <vt:lpstr>Spherical tokamak offers advantages:  1) Compact radial build</vt:lpstr>
      <vt:lpstr>Spherical tokamak offers advantages:  1) Compact radial build</vt:lpstr>
      <vt:lpstr>Spherical tokamak offers advantages:  2) High normalised current</vt:lpstr>
      <vt:lpstr>Spherical tokamak offers advantages:  3) Steady state with ~90% bootstrap</vt:lpstr>
      <vt:lpstr>Spherical tokamak offers advantages:  3) Steady state with ~90% bootstrap</vt:lpstr>
      <vt:lpstr>Spherical tokamak offers advantages:  4) Novel simplified maintenance options</vt:lpstr>
      <vt:lpstr>Managing Uncertainty: Science and technology advances inform design &amp; operations</vt:lpstr>
      <vt:lpstr>Managing Uncertainty: Science and technology advances inform design &amp; operations</vt:lpstr>
      <vt:lpstr>Managing Uncertainty: Science and technology advances inform design &amp; operations</vt:lpstr>
      <vt:lpstr>Managing Uncertainty: Science and technology advances inform design &amp; operations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NOTICE</dc:title>
  <dc:creator>Cobb, Jonny</dc:creator>
  <cp:lastModifiedBy>Wilson, Howard</cp:lastModifiedBy>
  <cp:revision>45</cp:revision>
  <dcterms:created xsi:type="dcterms:W3CDTF">2024-09-26T10:44:18Z</dcterms:created>
  <dcterms:modified xsi:type="dcterms:W3CDTF">2025-10-10T18:12:57Z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2024-09-26T11:24:02Z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42441151-d7cd-4f91-8a8f-0d652fa23262</vt:lpwstr>
  </property>
  <property fmtid="{D5CDD505-2E9C-101B-9397-08002B2CF9AE}" pid="8" name="MSIP_Label_22759de7-3255-46b5-8dfe-736652f9c6c1_ContentBits">
    <vt:lpwstr>0</vt:lpwstr>
  </property>
  <property fmtid="{D5CDD505-2E9C-101B-9397-08002B2CF9AE}" pid="9" name="ContentTypeId">
    <vt:lpwstr>0x0101000D708A8F7398904A803AE15A3E0D1AFA</vt:lpwstr>
  </property>
  <property fmtid="{D5CDD505-2E9C-101B-9397-08002B2CF9AE}" pid="10" name="_dlc_DocIdItemGuid">
    <vt:lpwstr>1d6a1f35-bacd-44c6-ab60-fb26efd4d96c</vt:lpwstr>
  </property>
  <property fmtid="{D5CDD505-2E9C-101B-9397-08002B2CF9AE}" pid="11" name="MediaServiceImageTags">
    <vt:lpwstr/>
  </property>
</Properties>
</file>