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72" r:id="rId6"/>
    <p:sldId id="2145706190" r:id="rId7"/>
    <p:sldId id="2145706196" r:id="rId8"/>
    <p:sldId id="259" r:id="rId9"/>
    <p:sldId id="260" r:id="rId10"/>
    <p:sldId id="261" r:id="rId11"/>
    <p:sldId id="2145706199" r:id="rId12"/>
    <p:sldId id="2145706201" r:id="rId13"/>
    <p:sldId id="263" r:id="rId14"/>
    <p:sldId id="264" r:id="rId15"/>
    <p:sldId id="2145706197" r:id="rId16"/>
    <p:sldId id="271" r:id="rId17"/>
    <p:sldId id="2145706192" r:id="rId18"/>
    <p:sldId id="2145706191" r:id="rId19"/>
    <p:sldId id="2145706198" r:id="rId20"/>
    <p:sldId id="265" r:id="rId21"/>
    <p:sldId id="2145706193" r:id="rId22"/>
    <p:sldId id="266" r:id="rId23"/>
    <p:sldId id="267" r:id="rId24"/>
    <p:sldId id="21457061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1B3"/>
    <a:srgbClr val="132B4E"/>
    <a:srgbClr val="90919C"/>
    <a:srgbClr val="B0B8C9"/>
    <a:srgbClr val="F6A704"/>
    <a:srgbClr val="F8971D"/>
    <a:srgbClr val="EF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7B4A8D-663C-4F71-B3A8-69580254BB72}" v="762" dt="2025-09-25T20:59:36.165"/>
    <p1510:client id="{48804A96-3382-4319-8995-8D8CC2C98BDC}" v="524" dt="2025-09-26T09:57:12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10/15/2025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74378655-6313-4BA8-FD7F-E1652BEBA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3"/>
            <a:ext cx="12236064" cy="5308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actory&#10;&#10;Description automatically generated">
            <a:extLst>
              <a:ext uri="{FF2B5EF4-FFF2-40B4-BE49-F238E27FC236}">
                <a16:creationId xmlns:a16="http://schemas.microsoft.com/office/drawing/2014/main" id="{EE1D502D-9674-88B5-CAD8-36A8D1F7F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24552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25107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id="{85CB16D8-6C40-ED27-0031-9D09E1430FEC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DEB-91FF-C0C2-9FD8-2F5AD05D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53"/>
            <a:ext cx="12207532" cy="52838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0028596E-A45E-F435-570F-F20AA63E964D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7A5D-FE21-5BE2-9560-6C23CCC72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A2B4C594-311C-4543-E27E-8C147C83E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4" y="0"/>
            <a:ext cx="12198724" cy="52289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7561F1F0-0D5F-B033-FD79-56D0A61EBBC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C50E3-1653-5DE2-D1C5-EC5BA3B9B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E0DA9190-BE64-2177-9CB0-12E22936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798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5D799A25-0458-1ACE-F73F-F8E4AFCCC42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194C-040C-5DA4-A94C-28A3595F6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C9D6F55-F3B9-0388-A008-C5CFC72E6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2934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B1D632BA-73F6-2CAA-7E76-C94956A6C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0"/>
            <a:ext cx="12210930" cy="536537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29F38B8C-B0F7-4DFD-E3CD-D105B0F1F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76"/>
          <a:stretch/>
        </p:blipFill>
        <p:spPr>
          <a:xfrm>
            <a:off x="-18930" y="-14622"/>
            <a:ext cx="12236064" cy="540247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959FC96-E3F0-4A79-531C-ECCF4D086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12210930" cy="635936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A284294-3C35-458B-013F-88D137987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20320"/>
            <a:ext cx="12238414" cy="535770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EB6ACF58-AF63-EB3C-6171-45E1A7703C71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4DD4F-8ACB-51DB-8E00-180A379A2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67" r:id="rId15"/>
    <p:sldLayoutId id="2147483680" r:id="rId16"/>
    <p:sldLayoutId id="2147483681" r:id="rId17"/>
    <p:sldLayoutId id="2147483685" r:id="rId18"/>
    <p:sldLayoutId id="2147483683" r:id="rId19"/>
    <p:sldLayoutId id="2147483684" r:id="rId20"/>
    <p:sldLayoutId id="2147483672" r:id="rId21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ace.ukaea.uk/programmes/collaborative-research-programm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04AEA7-0BFB-B42D-C318-42E36DFAE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5A71EDF-6999-BFED-0658-0C92399DF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/>
              <a:t>Overview of Recent Results in Research Tackling Remote Maintenance Challenges of Future Fusion Energy Devices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A7EB7E-599B-A38F-C555-6705C72682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714" y="5881225"/>
            <a:ext cx="7324725" cy="854009"/>
          </a:xfrm>
        </p:spPr>
        <p:txBody>
          <a:bodyPr>
            <a:normAutofit fontScale="62500" lnSpcReduction="20000"/>
          </a:bodyPr>
          <a:lstStyle/>
          <a:p>
            <a:r>
              <a:rPr lang="en-GB" sz="4000"/>
              <a:t>Robert Skilton et al.</a:t>
            </a:r>
          </a:p>
          <a:p>
            <a:r>
              <a:rPr lang="en-GB"/>
              <a:t>UKAEA Fellow</a:t>
            </a:r>
          </a:p>
          <a:p>
            <a:r>
              <a:rPr lang="en-GB"/>
              <a:t>Head of Robotics Research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95413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45929-7754-42A6-E198-CFF998541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 descr="Several images of a factory&#10;&#10;AI-generated content may be incorrect.">
            <a:extLst>
              <a:ext uri="{FF2B5EF4-FFF2-40B4-BE49-F238E27FC236}">
                <a16:creationId xmlns:a16="http://schemas.microsoft.com/office/drawing/2014/main" id="{F8A78F0A-4F14-3FC7-F6D9-EC51DD94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871" y="1413997"/>
            <a:ext cx="6109398" cy="4122638"/>
          </a:xfrm>
          <a:prstGeom prst="rect">
            <a:avLst/>
          </a:prstGeom>
        </p:spPr>
      </p:pic>
      <p:pic>
        <p:nvPicPr>
          <p:cNvPr id="9" name="Picture 8" descr="A diagram of a machine&#10;&#10;AI-generated content may be incorrect.">
            <a:extLst>
              <a:ext uri="{FF2B5EF4-FFF2-40B4-BE49-F238E27FC236}">
                <a16:creationId xmlns:a16="http://schemas.microsoft.com/office/drawing/2014/main" id="{6A22F328-F411-137F-1080-191DE5AF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25" y="3623754"/>
            <a:ext cx="3508645" cy="1878303"/>
          </a:xfrm>
          <a:prstGeom prst="rect">
            <a:avLst/>
          </a:prstGeom>
        </p:spPr>
      </p:pic>
      <p:pic>
        <p:nvPicPr>
          <p:cNvPr id="11" name="Picture 10" descr="A large metal pipes connected to a circular object&#10;&#10;AI-generated content may be incorrect.">
            <a:extLst>
              <a:ext uri="{FF2B5EF4-FFF2-40B4-BE49-F238E27FC236}">
                <a16:creationId xmlns:a16="http://schemas.microsoft.com/office/drawing/2014/main" id="{5D6F45FA-8FA8-54F8-D41E-13D28E433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151" y="1413336"/>
            <a:ext cx="2672280" cy="1820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391997-1446-DB01-89D8-44DBF04F36D5}"/>
              </a:ext>
            </a:extLst>
          </p:cNvPr>
          <p:cNvSpPr txBox="1"/>
          <p:nvPr/>
        </p:nvSpPr>
        <p:spPr>
          <a:xfrm>
            <a:off x="433325" y="3244334"/>
            <a:ext cx="4624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AIA robot assembled, CEA-LIST Laboratory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2A507-2C14-E038-6AE6-5215044A592E}"/>
              </a:ext>
            </a:extLst>
          </p:cNvPr>
          <p:cNvSpPr txBox="1"/>
          <p:nvPr/>
        </p:nvSpPr>
        <p:spPr>
          <a:xfrm>
            <a:off x="0" y="5663902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ITER In-Vessel Viewing and Metrology System (IVVS)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75DA77-BF8F-2642-1B6B-8F053A8DD1B1}"/>
              </a:ext>
            </a:extLst>
          </p:cNvPr>
          <p:cNvSpPr txBox="1"/>
          <p:nvPr/>
        </p:nvSpPr>
        <p:spPr>
          <a:xfrm>
            <a:off x="5789617" y="5663902"/>
            <a:ext cx="610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Through wall manipulation (TWD) system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D931397B-1D2C-884A-F63D-FFEC0A0F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>
            <a:normAutofit/>
          </a:bodyPr>
          <a:lstStyle/>
          <a:p>
            <a:r>
              <a:rPr lang="en-GB" sz="3200"/>
              <a:t>Long-reach slender manipulators for rapid inspection</a:t>
            </a:r>
          </a:p>
        </p:txBody>
      </p:sp>
    </p:spTree>
    <p:extLst>
      <p:ext uri="{BB962C8B-B14F-4D97-AF65-F5344CB8AC3E}">
        <p14:creationId xmlns:p14="http://schemas.microsoft.com/office/powerpoint/2010/main" val="277051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40C5A12-2259-4EC4-5288-AD5C8A18B12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66867" y="945931"/>
                <a:ext cx="5282211" cy="5077043"/>
              </a:xfrm>
            </p:spPr>
            <p:txBody>
              <a:bodyPr>
                <a:normAutofit/>
              </a:bodyPr>
              <a:lstStyle/>
              <a:p>
                <a:r>
                  <a:rPr lang="en-GB" sz="2000">
                    <a:latin typeface="+mj-lt"/>
                  </a:rPr>
                  <a:t>Develop a general purpose rapid inspection technology.</a:t>
                </a:r>
              </a:p>
              <a:p>
                <a:r>
                  <a:rPr lang="en-GB" sz="2000">
                    <a:latin typeface="+mj-lt"/>
                  </a:rPr>
                  <a:t>Using K-DEMO as a case study, the systems must withstand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>
                    <a:latin typeface="+mj-lt"/>
                  </a:rPr>
                  <a:t>100-200°C,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>
                    <a:latin typeface="+mj-lt"/>
                  </a:rPr>
                  <a:t>Gamma doses of 2–3kGy/h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>
                    <a:latin typeface="+mj-lt"/>
                  </a:rPr>
                  <a:t>Ultra-high vacuum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GB" sz="2000">
                    <a:latin typeface="+mj-lt"/>
                  </a:rPr>
                  <a:t>Pa)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>
                    <a:latin typeface="+mj-lt"/>
                  </a:rPr>
                  <a:t>Residual magnetic fields of 40mT.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40C5A12-2259-4EC4-5288-AD5C8A18B1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66867" y="945931"/>
                <a:ext cx="5282211" cy="5077043"/>
              </a:xfrm>
              <a:blipFill>
                <a:blip r:embed="rId2"/>
                <a:stretch>
                  <a:fillRect l="-1153" t="-1080" r="-1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E60422C-A941-95DA-8835-8ACCC551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In-Vessel Rapid Inspection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9083D-ADC1-4871-FD30-BBA55305B3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1F43D-4109-C26A-3CB6-BF4A710AD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CI | Introduction | About KFE : KOREA INSTITUTE OF FUSION ENERGY">
            <a:extLst>
              <a:ext uri="{FF2B5EF4-FFF2-40B4-BE49-F238E27FC236}">
                <a16:creationId xmlns:a16="http://schemas.microsoft.com/office/drawing/2014/main" id="{2B89DF3C-7C19-6C4F-5319-4D51EBE2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14" y="205430"/>
            <a:ext cx="740501" cy="7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D905A3-9BB9-3DBA-D02E-D1D4E8E5BFE9}"/>
              </a:ext>
            </a:extLst>
          </p:cNvPr>
          <p:cNvSpPr txBox="1">
            <a:spLocks/>
          </p:cNvSpPr>
          <p:nvPr/>
        </p:nvSpPr>
        <p:spPr>
          <a:xfrm>
            <a:off x="6096000" y="945931"/>
            <a:ext cx="5282211" cy="5077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/>
              <a:t>Phase 1</a:t>
            </a:r>
          </a:p>
          <a:p>
            <a:r>
              <a:rPr lang="en-GB" sz="2000"/>
              <a:t>Manipulator kinematics developed via a multi-objective optimisation</a:t>
            </a:r>
          </a:p>
          <a:p>
            <a:r>
              <a:rPr lang="en-GB" sz="2000"/>
              <a:t>Reachability of representative inspection targets was ensured using a novel surface clustering approach</a:t>
            </a:r>
          </a:p>
          <a:p>
            <a:r>
              <a:rPr lang="en-GB" sz="2000"/>
              <a:t>A prototype with a reduced number of DoF was then built to explore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Tendon actuation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Decoupling of DoF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Gravity compensation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Detachable actuation</a:t>
            </a:r>
          </a:p>
        </p:txBody>
      </p:sp>
    </p:spTree>
    <p:extLst>
      <p:ext uri="{BB962C8B-B14F-4D97-AF65-F5344CB8AC3E}">
        <p14:creationId xmlns:p14="http://schemas.microsoft.com/office/powerpoint/2010/main" val="164480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78732-E0F2-6651-DE85-5477E2554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882E-75B9-8D88-7451-D38A2180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Service joining</a:t>
            </a:r>
            <a:br>
              <a:rPr lang="en-GB"/>
            </a:br>
            <a:r>
              <a:rPr lang="en-GB"/>
              <a:t>NDT for quality assurance</a:t>
            </a:r>
            <a:br>
              <a:rPr lang="en-GB"/>
            </a:br>
            <a:r>
              <a:rPr lang="en-GB"/>
              <a:t>(Challenge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3B6A4-3A52-E9F8-0573-7AD57AA0F0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D177E-54C5-A482-96D0-4F1C2CCFE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5190D-7F7E-F746-82F1-66C14CA1C2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74383B-38B6-8134-E3A1-05FEF29B3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72" t="40134" r="32271" b="39178"/>
          <a:stretch/>
        </p:blipFill>
        <p:spPr>
          <a:xfrm>
            <a:off x="8338242" y="233508"/>
            <a:ext cx="2042392" cy="6722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DF0671-C030-5852-D2AF-15C4A036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9176308" cy="1325564"/>
          </a:xfrm>
        </p:spPr>
        <p:txBody>
          <a:bodyPr>
            <a:noAutofit/>
          </a:bodyPr>
          <a:lstStyle/>
          <a:p>
            <a:r>
              <a:rPr lang="en-GB" sz="3200"/>
              <a:t>Evaluating laser ultrasound for </a:t>
            </a:r>
            <a:br>
              <a:rPr lang="en-GB" sz="3200"/>
            </a:br>
            <a:r>
              <a:rPr lang="en-GB" sz="3200"/>
              <a:t>NDE challenges in fusion power plants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56E6A-29D5-4135-B292-CBD7492A8C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FE8F7-9D41-0F88-1BD6-583D83EC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CEEEF0-8191-E8D7-99EF-1E9D32386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6297307" cy="4491980"/>
          </a:xfrm>
        </p:spPr>
        <p:txBody>
          <a:bodyPr>
            <a:normAutofit/>
          </a:bodyPr>
          <a:lstStyle/>
          <a:p>
            <a:r>
              <a:rPr lang="en-GB" dirty="0"/>
              <a:t>What is Laser UT (Ultrasonic Testing)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Generation and detection of ultrasonic elastic waves in a target via laser beams</a:t>
            </a:r>
          </a:p>
          <a:p>
            <a:endParaRPr lang="en-GB" dirty="0"/>
          </a:p>
          <a:p>
            <a:r>
              <a:rPr lang="en-GB" dirty="0"/>
              <a:t>Why Laser 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Radiation-tolerance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Vacuum-compatibility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Ease of robotic deployment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need for </a:t>
            </a:r>
            <a:r>
              <a:rPr lang="en-GB" dirty="0" err="1"/>
              <a:t>couplant</a:t>
            </a:r>
            <a:r>
              <a:rPr lang="en-GB" dirty="0"/>
              <a:t> fluid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5B074F-047B-1AE8-BF91-6A2D6FB8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018" y="1819364"/>
            <a:ext cx="4764688" cy="2935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FB5B3-06F9-D405-8A8C-7A7065BF1DC0}"/>
              </a:ext>
            </a:extLst>
          </p:cNvPr>
          <p:cNvSpPr txBox="1"/>
          <p:nvPr/>
        </p:nvSpPr>
        <p:spPr>
          <a:xfrm>
            <a:off x="8144415" y="4858394"/>
            <a:ext cx="2638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Welding defect sample</a:t>
            </a:r>
          </a:p>
        </p:txBody>
      </p:sp>
    </p:spTree>
    <p:extLst>
      <p:ext uri="{BB962C8B-B14F-4D97-AF65-F5344CB8AC3E}">
        <p14:creationId xmlns:p14="http://schemas.microsoft.com/office/powerpoint/2010/main" val="37945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988736-6AF8-CAF6-D8DB-0992C5BD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Pipe weld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9886E-EDC3-2F35-3CB5-00D360594D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BFB1E-2B48-8152-2AEB-1023F5CCA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 descr="A close-up of a graph&#10;&#10;AI-generated content may be incorrect.">
            <a:extLst>
              <a:ext uri="{FF2B5EF4-FFF2-40B4-BE49-F238E27FC236}">
                <a16:creationId xmlns:a16="http://schemas.microsoft.com/office/drawing/2014/main" id="{892C766C-4512-E73E-D31E-D562890D42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2" r="1632" b="3219"/>
          <a:stretch>
            <a:fillRect/>
          </a:stretch>
        </p:blipFill>
        <p:spPr>
          <a:xfrm>
            <a:off x="5690846" y="1644759"/>
            <a:ext cx="5976000" cy="316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C7A965-04D8-243C-7215-D08E510711B9}"/>
              </a:ext>
            </a:extLst>
          </p:cNvPr>
          <p:cNvSpPr txBox="1"/>
          <p:nvPr/>
        </p:nvSpPr>
        <p:spPr>
          <a:xfrm>
            <a:off x="265812" y="4946633"/>
            <a:ext cx="5049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A &lt;0.5 mm diameter weld stop pore, on the inner surface of the pipe weld, was targeted as a known defect for the LU NDE inspection.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92072-3AB4-3D6D-7A5F-C826FA30E8CE}"/>
              </a:ext>
            </a:extLst>
          </p:cNvPr>
          <p:cNvSpPr txBox="1"/>
          <p:nvPr/>
        </p:nvSpPr>
        <p:spPr>
          <a:xfrm>
            <a:off x="5447260" y="4947461"/>
            <a:ext cx="6594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A single, pronounced indication at the expected depth and lateral offset (beneath the weld) can be seen at 57° into the 90° scan, within 3°of the 60°target (which was positioned by-eye).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466123-027B-B1ED-DD6F-7D55DAB6A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70" y="1163486"/>
            <a:ext cx="4848262" cy="3783147"/>
          </a:xfrm>
          <a:prstGeom prst="rect">
            <a:avLst/>
          </a:prstGeom>
        </p:spPr>
      </p:pic>
      <p:pic>
        <p:nvPicPr>
          <p:cNvPr id="15" name="Media1">
            <a:hlinkClick r:id="" action="ppaction://media"/>
            <a:extLst>
              <a:ext uri="{FF2B5EF4-FFF2-40B4-BE49-F238E27FC236}">
                <a16:creationId xmlns:a16="http://schemas.microsoft.com/office/drawing/2014/main" id="{F9C6DCA3-B40A-30D3-45A5-45DFF504089E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0012" r="7269" b="1870"/>
          <a:stretch>
            <a:fillRect/>
          </a:stretch>
        </p:blipFill>
        <p:spPr>
          <a:xfrm>
            <a:off x="5597564" y="1405524"/>
            <a:ext cx="6012000" cy="3564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5F812-2207-687A-E17F-C0DB6FCCA6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72" t="40134" r="32271" b="39178"/>
          <a:stretch/>
        </p:blipFill>
        <p:spPr>
          <a:xfrm>
            <a:off x="8338242" y="233508"/>
            <a:ext cx="2042392" cy="6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circle with measurements&#10;&#10;AI-generated content may be incorrect.">
            <a:extLst>
              <a:ext uri="{FF2B5EF4-FFF2-40B4-BE49-F238E27FC236}">
                <a16:creationId xmlns:a16="http://schemas.microsoft.com/office/drawing/2014/main" id="{3C2305B8-C823-4E4D-D1F3-5222BDD719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18395" y="1031925"/>
            <a:ext cx="2620115" cy="265075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876195-F6F8-1321-67AB-62C6DE2B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EU DEMO Divertor Monoblock trials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65F0D-4335-E967-1C6F-259438E2E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63847-A640-6ACF-EDDE-EE969D0A4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F5004-EF4D-9D7A-A611-8C1A116C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20" r="8963"/>
          <a:stretch>
            <a:fillRect/>
          </a:stretch>
        </p:blipFill>
        <p:spPr>
          <a:xfrm>
            <a:off x="5563221" y="3167710"/>
            <a:ext cx="1911242" cy="3033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BA7C6-58EF-3B8F-A61A-6691BBFDF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12" y="3353883"/>
            <a:ext cx="3386230" cy="30338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5FF317-E53F-C498-823C-26E881530C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467" t="11756"/>
          <a:stretch>
            <a:fillRect/>
          </a:stretch>
        </p:blipFill>
        <p:spPr>
          <a:xfrm>
            <a:off x="5563221" y="1188629"/>
            <a:ext cx="1911242" cy="2166440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36F14C1D-2B59-9765-30DE-8F6468A2D7F8}"/>
              </a:ext>
            </a:extLst>
          </p:cNvPr>
          <p:cNvSpPr txBox="1">
            <a:spLocks/>
          </p:cNvSpPr>
          <p:nvPr/>
        </p:nvSpPr>
        <p:spPr>
          <a:xfrm>
            <a:off x="166867" y="1031925"/>
            <a:ext cx="5160139" cy="499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Establish compatibility with: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Small sample dimensions,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Tungsten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Ability to detect the tungsten/copper dissimilar metal interface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The curved tungsten/copper interface was detected at the expected depth, and thickness measurements with errors of less than 2.5% relative to the design dimensions.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87A9A2-A2E9-DAF1-E60E-868A3FD83F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372" t="40134" r="32271" b="39178"/>
          <a:stretch/>
        </p:blipFill>
        <p:spPr>
          <a:xfrm>
            <a:off x="8338242" y="233508"/>
            <a:ext cx="2042392" cy="672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83311-32B1-F189-C234-D689EF739F4A}"/>
              </a:ext>
            </a:extLst>
          </p:cNvPr>
          <p:cNvSpPr txBox="1"/>
          <p:nvPr/>
        </p:nvSpPr>
        <p:spPr>
          <a:xfrm>
            <a:off x="6551004" y="6255160"/>
            <a:ext cx="3711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Laser UT for a fusion component </a:t>
            </a:r>
          </a:p>
        </p:txBody>
      </p:sp>
    </p:spTree>
    <p:extLst>
      <p:ext uri="{BB962C8B-B14F-4D97-AF65-F5344CB8AC3E}">
        <p14:creationId xmlns:p14="http://schemas.microsoft.com/office/powerpoint/2010/main" val="193126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4572C-596E-13CC-1D2E-958C9D57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8D605-17B5-C1DB-B474-05B81F74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Mobile inspection</a:t>
            </a:r>
            <a:br>
              <a:rPr lang="en-GB"/>
            </a:br>
            <a:r>
              <a:rPr lang="en-GB"/>
              <a:t>(Challenge 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1C1A8-5B74-9252-4A65-3FB0F56C8C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A4D0D-64FD-308C-C152-7F71230A47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C9599-602C-5672-A549-F29D26D61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obot in a factory&#10;&#10;AI-generated content may be incorrect.">
            <a:extLst>
              <a:ext uri="{FF2B5EF4-FFF2-40B4-BE49-F238E27FC236}">
                <a16:creationId xmlns:a16="http://schemas.microsoft.com/office/drawing/2014/main" id="{FAE09D59-430C-39EC-3182-6B07AA046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2094" y="2066193"/>
            <a:ext cx="5366581" cy="35777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2FEE9F-9C3F-CAF7-150C-9701C0F9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615809" cy="1325564"/>
          </a:xfrm>
        </p:spPr>
        <p:txBody>
          <a:bodyPr>
            <a:normAutofit/>
          </a:bodyPr>
          <a:lstStyle/>
          <a:p>
            <a:r>
              <a:rPr lang="en-GB" sz="3200"/>
              <a:t>Establishment of long-term, robust </a:t>
            </a:r>
            <a:br>
              <a:rPr lang="en-GB" sz="3200"/>
            </a:br>
            <a:r>
              <a:rPr lang="en-GB" sz="3200"/>
              <a:t>autonomy for routine inspection of plant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ED043-ADD9-F013-BB46-39BB162A7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1CE9B-E2CD-A34B-8B42-1A05335D2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 descr="ITER Robotics Test Facility | RACE UKAEA">
            <a:extLst>
              <a:ext uri="{FF2B5EF4-FFF2-40B4-BE49-F238E27FC236}">
                <a16:creationId xmlns:a16="http://schemas.microsoft.com/office/drawing/2014/main" id="{9F7929E9-BCC2-215B-F786-7D64217D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5" y="2066193"/>
            <a:ext cx="5696339" cy="35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E1BF73-EB85-2FDC-1C76-1003C8A5ED37}"/>
              </a:ext>
            </a:extLst>
          </p:cNvPr>
          <p:cNvSpPr txBox="1"/>
          <p:nvPr/>
        </p:nvSpPr>
        <p:spPr>
          <a:xfrm>
            <a:off x="484643" y="5744999"/>
            <a:ext cx="534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ITER Neutral Beam Hall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619B3-9E05-C572-7E8A-B97D6ABC50AB}"/>
              </a:ext>
            </a:extLst>
          </p:cNvPr>
          <p:cNvSpPr txBox="1"/>
          <p:nvPr/>
        </p:nvSpPr>
        <p:spPr>
          <a:xfrm>
            <a:off x="6289611" y="5746903"/>
            <a:ext cx="534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Trials in JET Torus Hall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C1314A-D2FB-90DE-9BD4-1FB68700C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13113"/>
          <a:stretch>
            <a:fillRect/>
          </a:stretch>
        </p:blipFill>
        <p:spPr bwMode="auto">
          <a:xfrm>
            <a:off x="9293212" y="205430"/>
            <a:ext cx="1111645" cy="7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479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B73A49-2884-4C7A-987C-0AFE3224E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5" y="995881"/>
            <a:ext cx="11369597" cy="5027093"/>
          </a:xfrm>
        </p:spPr>
        <p:txBody>
          <a:bodyPr>
            <a:noAutofit/>
          </a:bodyPr>
          <a:lstStyle/>
          <a:p>
            <a:r>
              <a:rPr lang="en-GB" sz="2000"/>
              <a:t>35 consecutive days, 2 patrols per day</a:t>
            </a:r>
          </a:p>
          <a:p>
            <a:r>
              <a:rPr lang="en-GB" sz="2000"/>
              <a:t>7 inspection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Visual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IR Thermal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Gamma radiation spectrum</a:t>
            </a:r>
          </a:p>
          <a:p>
            <a:r>
              <a:rPr lang="en-GB" sz="2000"/>
              <a:t>Temperature and humidity measurements</a:t>
            </a:r>
          </a:p>
          <a:p>
            <a:r>
              <a:rPr lang="en-GB" sz="2000"/>
              <a:t>Geometric </a:t>
            </a:r>
            <a:r>
              <a:rPr lang="en-GB" sz="2000" err="1"/>
              <a:t>pointcloud</a:t>
            </a:r>
            <a:r>
              <a:rPr lang="en-GB" sz="2000"/>
              <a:t> mapping every run</a:t>
            </a:r>
            <a:br>
              <a:rPr lang="en-GB" sz="2000"/>
            </a:br>
            <a:endParaRPr lang="en-GB" sz="2000"/>
          </a:p>
          <a:p>
            <a:r>
              <a:rPr lang="en-GB" sz="2000"/>
              <a:t>Mission duration average 20 minutes</a:t>
            </a:r>
          </a:p>
          <a:p>
            <a:r>
              <a:rPr lang="en-GB" sz="2000"/>
              <a:t>81 Missions executed</a:t>
            </a:r>
          </a:p>
          <a:p>
            <a:r>
              <a:rPr lang="en-GB" sz="2000"/>
              <a:t>571 of 653 inspection actions succeeded</a:t>
            </a:r>
          </a:p>
          <a:p>
            <a:endParaRPr lang="en-GB" sz="2000"/>
          </a:p>
          <a:p>
            <a:r>
              <a:rPr lang="en-GB" sz="2000"/>
              <a:t>Walked approximately 15 km over the 19.5 hrs, in which it was performing missions.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8AA6E8-CE2B-C811-5A63-0CC26AE3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JET inspection and monitoring trials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16B9D-CA92-FA84-394B-B81930CD23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C9553-BC34-48BB-0AB9-E4CD0AF67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 descr="A robot in a factory&#10;&#10;AI-generated content may be incorrect.">
            <a:extLst>
              <a:ext uri="{FF2B5EF4-FFF2-40B4-BE49-F238E27FC236}">
                <a16:creationId xmlns:a16="http://schemas.microsoft.com/office/drawing/2014/main" id="{84B74733-A6E6-9867-E8B5-47407E4F0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21" y="992813"/>
            <a:ext cx="5933491" cy="3955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6E6ECF-39A9-68A0-8D1A-33FA470517E8}"/>
              </a:ext>
            </a:extLst>
          </p:cNvPr>
          <p:cNvSpPr txBox="1"/>
          <p:nvPr/>
        </p:nvSpPr>
        <p:spPr>
          <a:xfrm>
            <a:off x="6190022" y="4946171"/>
            <a:ext cx="534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Trials in JET Torus Hall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993384C-321C-2783-7FE5-A66105987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13113"/>
          <a:stretch>
            <a:fillRect/>
          </a:stretch>
        </p:blipFill>
        <p:spPr bwMode="auto">
          <a:xfrm>
            <a:off x="9293212" y="205430"/>
            <a:ext cx="1111645" cy="7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701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783989-F858-7141-A8D9-46D529FC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6" y="950614"/>
            <a:ext cx="6512473" cy="330671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Challenges of parallelising autonomous robotic inspections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Safe deployment of Deep Reinforcement Learning (DRL) algorithms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Tolerance to faults and failures of individual robots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3AAB9A-B2A1-B4B6-1A83-DA934BB9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Extending to multi-robot inspections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5DBC6-1950-7747-9531-8EA9527E33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F2D43-5F65-7F20-3A0B-23A93CCE7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E52D5-789A-339E-7423-7D90DC9A58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06" t="36616" r="32188" b="27648"/>
          <a:stretch/>
        </p:blipFill>
        <p:spPr>
          <a:xfrm>
            <a:off x="765051" y="2679826"/>
            <a:ext cx="4747611" cy="3118025"/>
          </a:xfrm>
          <a:prstGeom prst="rect">
            <a:avLst/>
          </a:prstGeom>
        </p:spPr>
      </p:pic>
      <p:pic>
        <p:nvPicPr>
          <p:cNvPr id="7" name="sudden mix good7 faster">
            <a:hlinkClick r:id="" action="ppaction://media"/>
            <a:extLst>
              <a:ext uri="{FF2B5EF4-FFF2-40B4-BE49-F238E27FC236}">
                <a16:creationId xmlns:a16="http://schemas.microsoft.com/office/drawing/2014/main" id="{0935BF9D-6BD5-022B-E583-B86D698C1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8148" y="2869506"/>
            <a:ext cx="4893291" cy="2897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2A8CF2-39C0-CED8-A9C1-F6BBF3C815D2}"/>
              </a:ext>
            </a:extLst>
          </p:cNvPr>
          <p:cNvSpPr txBox="1"/>
          <p:nvPr/>
        </p:nvSpPr>
        <p:spPr>
          <a:xfrm>
            <a:off x="3138856" y="5797851"/>
            <a:ext cx="534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Simulation and experimental validation</a:t>
            </a:r>
          </a:p>
        </p:txBody>
      </p:sp>
      <p:pic>
        <p:nvPicPr>
          <p:cNvPr id="10" name="Picture 6" descr="GitHub Logo, symbol, meaning, history ...">
            <a:extLst>
              <a:ext uri="{FF2B5EF4-FFF2-40B4-BE49-F238E27FC236}">
                <a16:creationId xmlns:a16="http://schemas.microsoft.com/office/drawing/2014/main" id="{410EE7A2-478A-15C0-DDA2-309E614B1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264" y="5485907"/>
            <a:ext cx="1610349" cy="9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FC4274-3A3C-480A-1CFC-575142945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Robotics challenges for fusion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67821-2108-98E5-ACCE-9ACED11FD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28FD7C-1E80-C531-0F7E-6285CD11E469}"/>
              </a:ext>
            </a:extLst>
          </p:cNvPr>
          <p:cNvSpPr/>
          <p:nvPr/>
        </p:nvSpPr>
        <p:spPr>
          <a:xfrm>
            <a:off x="1225369" y="1174412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DD1AC-7F46-1891-52CD-AA6545D72493}"/>
              </a:ext>
            </a:extLst>
          </p:cNvPr>
          <p:cNvSpPr txBox="1"/>
          <p:nvPr/>
        </p:nvSpPr>
        <p:spPr>
          <a:xfrm>
            <a:off x="1907038" y="1177004"/>
            <a:ext cx="2382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Architecture optimisation including design for remote maintenance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EE82B9-D29B-BCBA-05BB-1E7128C6606E}"/>
              </a:ext>
            </a:extLst>
          </p:cNvPr>
          <p:cNvGrpSpPr/>
          <p:nvPr/>
        </p:nvGrpSpPr>
        <p:grpSpPr>
          <a:xfrm>
            <a:off x="1010396" y="1091873"/>
            <a:ext cx="942074" cy="942074"/>
            <a:chOff x="5127588" y="1536721"/>
            <a:chExt cx="942074" cy="942074"/>
          </a:xfrm>
          <a:solidFill>
            <a:srgbClr val="203C6B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98F07DA-8609-30DE-EEF5-E9BAD978AD28}"/>
                </a:ext>
              </a:extLst>
            </p:cNvPr>
            <p:cNvSpPr/>
            <p:nvPr/>
          </p:nvSpPr>
          <p:spPr>
            <a:xfrm>
              <a:off x="5127588" y="153672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D6127B-2535-1484-DB73-A497732B0FF5}"/>
                </a:ext>
              </a:extLst>
            </p:cNvPr>
            <p:cNvSpPr/>
            <p:nvPr/>
          </p:nvSpPr>
          <p:spPr>
            <a:xfrm>
              <a:off x="5257791" y="166692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A8CC4B-59BC-1728-D46B-85B3C679FDBB}"/>
              </a:ext>
            </a:extLst>
          </p:cNvPr>
          <p:cNvSpPr/>
          <p:nvPr/>
        </p:nvSpPr>
        <p:spPr>
          <a:xfrm>
            <a:off x="845608" y="2117097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9BD04-1AF3-9AF5-D967-9188C6DB5B61}"/>
              </a:ext>
            </a:extLst>
          </p:cNvPr>
          <p:cNvSpPr txBox="1"/>
          <p:nvPr/>
        </p:nvSpPr>
        <p:spPr>
          <a:xfrm>
            <a:off x="1527277" y="2119689"/>
            <a:ext cx="2382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Service joining including pipes, bolts, connectors and NDE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749E9B-88CC-BCB3-4C4C-895C0504D9FB}"/>
              </a:ext>
            </a:extLst>
          </p:cNvPr>
          <p:cNvGrpSpPr/>
          <p:nvPr/>
        </p:nvGrpSpPr>
        <p:grpSpPr>
          <a:xfrm>
            <a:off x="630635" y="2034558"/>
            <a:ext cx="942074" cy="942074"/>
            <a:chOff x="5127588" y="1536721"/>
            <a:chExt cx="942074" cy="942074"/>
          </a:xfrm>
          <a:solidFill>
            <a:srgbClr val="203C6B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8140AF-E236-9550-63E4-7F33006A3566}"/>
                </a:ext>
              </a:extLst>
            </p:cNvPr>
            <p:cNvSpPr/>
            <p:nvPr/>
          </p:nvSpPr>
          <p:spPr>
            <a:xfrm>
              <a:off x="5127588" y="153672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4F7FE6C-AF56-028E-8F77-72DB69F02DAA}"/>
                </a:ext>
              </a:extLst>
            </p:cNvPr>
            <p:cNvSpPr/>
            <p:nvPr/>
          </p:nvSpPr>
          <p:spPr>
            <a:xfrm>
              <a:off x="5257791" y="166692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912BFD-E787-D7E4-A97A-35E17028E959}"/>
              </a:ext>
            </a:extLst>
          </p:cNvPr>
          <p:cNvSpPr/>
          <p:nvPr/>
        </p:nvSpPr>
        <p:spPr>
          <a:xfrm>
            <a:off x="561918" y="3099918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8B39D-C001-7FA5-D369-28ED0AC35379}"/>
              </a:ext>
            </a:extLst>
          </p:cNvPr>
          <p:cNvSpPr txBox="1"/>
          <p:nvPr/>
        </p:nvSpPr>
        <p:spPr>
          <a:xfrm>
            <a:off x="1243587" y="3102510"/>
            <a:ext cx="2458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Slender mechanisms and operations in confined, cramped spaces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BB84E-7FA9-CD3F-D8DF-DD8B8D14918F}"/>
              </a:ext>
            </a:extLst>
          </p:cNvPr>
          <p:cNvGrpSpPr/>
          <p:nvPr/>
        </p:nvGrpSpPr>
        <p:grpSpPr>
          <a:xfrm>
            <a:off x="346945" y="3017379"/>
            <a:ext cx="942074" cy="942074"/>
            <a:chOff x="5127588" y="1536721"/>
            <a:chExt cx="942074" cy="942074"/>
          </a:xfrm>
          <a:solidFill>
            <a:srgbClr val="203C6B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F908AF6-286C-CC8F-BE62-EF473ECA676A}"/>
                </a:ext>
              </a:extLst>
            </p:cNvPr>
            <p:cNvSpPr/>
            <p:nvPr/>
          </p:nvSpPr>
          <p:spPr>
            <a:xfrm>
              <a:off x="5127588" y="153672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1E9392-8AA6-462A-0D10-666DD3B87EAE}"/>
                </a:ext>
              </a:extLst>
            </p:cNvPr>
            <p:cNvSpPr/>
            <p:nvPr/>
          </p:nvSpPr>
          <p:spPr>
            <a:xfrm>
              <a:off x="5257791" y="166692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6395C0-8048-F7A3-2DA7-29FC17058620}"/>
              </a:ext>
            </a:extLst>
          </p:cNvPr>
          <p:cNvSpPr/>
          <p:nvPr/>
        </p:nvSpPr>
        <p:spPr>
          <a:xfrm>
            <a:off x="880345" y="4063689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50E728-3AE7-63BA-6C37-7ACD17F6D02C}"/>
              </a:ext>
            </a:extLst>
          </p:cNvPr>
          <p:cNvSpPr txBox="1"/>
          <p:nvPr/>
        </p:nvSpPr>
        <p:spPr>
          <a:xfrm>
            <a:off x="1562014" y="4186250"/>
            <a:ext cx="2458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Handling of challenging components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5CF670-D536-5C06-7B85-BC93DCAF5B0F}"/>
              </a:ext>
            </a:extLst>
          </p:cNvPr>
          <p:cNvGrpSpPr/>
          <p:nvPr/>
        </p:nvGrpSpPr>
        <p:grpSpPr>
          <a:xfrm>
            <a:off x="665372" y="3981150"/>
            <a:ext cx="942074" cy="942074"/>
            <a:chOff x="5127588" y="1536721"/>
            <a:chExt cx="942074" cy="942074"/>
          </a:xfrm>
          <a:solidFill>
            <a:srgbClr val="203C6B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1A5976-2DB2-857B-37E8-C958CBF3EB66}"/>
                </a:ext>
              </a:extLst>
            </p:cNvPr>
            <p:cNvSpPr/>
            <p:nvPr/>
          </p:nvSpPr>
          <p:spPr>
            <a:xfrm>
              <a:off x="5127588" y="153672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E4A91B-E88E-3192-C90E-3A628AF6D09F}"/>
                </a:ext>
              </a:extLst>
            </p:cNvPr>
            <p:cNvSpPr/>
            <p:nvPr/>
          </p:nvSpPr>
          <p:spPr>
            <a:xfrm>
              <a:off x="5257791" y="166692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502995-B6D9-C4D5-69F3-1C260BD92B34}"/>
              </a:ext>
            </a:extLst>
          </p:cNvPr>
          <p:cNvSpPr/>
          <p:nvPr/>
        </p:nvSpPr>
        <p:spPr>
          <a:xfrm>
            <a:off x="1289019" y="5021435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2A7F03-FF78-FB6B-6850-F6B1E13DC86F}"/>
              </a:ext>
            </a:extLst>
          </p:cNvPr>
          <p:cNvSpPr txBox="1"/>
          <p:nvPr/>
        </p:nvSpPr>
        <p:spPr>
          <a:xfrm>
            <a:off x="1907038" y="5061687"/>
            <a:ext cx="2458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Environmental compatibility including radiation, vacuum, magnetic fields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3A0B2A-2C0D-B359-60CA-C10E03D3AE4A}"/>
              </a:ext>
            </a:extLst>
          </p:cNvPr>
          <p:cNvGrpSpPr/>
          <p:nvPr/>
        </p:nvGrpSpPr>
        <p:grpSpPr>
          <a:xfrm>
            <a:off x="1074046" y="4938896"/>
            <a:ext cx="942074" cy="942074"/>
            <a:chOff x="5127588" y="1536721"/>
            <a:chExt cx="942074" cy="942074"/>
          </a:xfrm>
          <a:solidFill>
            <a:srgbClr val="203C6B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9F5679-A6B3-3C68-475F-DC848EE59487}"/>
                </a:ext>
              </a:extLst>
            </p:cNvPr>
            <p:cNvSpPr/>
            <p:nvPr/>
          </p:nvSpPr>
          <p:spPr>
            <a:xfrm>
              <a:off x="5127588" y="153672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C1D6EEC-D7D8-7396-D640-5F50FD0972A6}"/>
                </a:ext>
              </a:extLst>
            </p:cNvPr>
            <p:cNvSpPr/>
            <p:nvPr/>
          </p:nvSpPr>
          <p:spPr>
            <a:xfrm>
              <a:off x="5257791" y="166692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A9D94C-E5F1-635A-BB56-C17F8CEFF617}"/>
              </a:ext>
            </a:extLst>
          </p:cNvPr>
          <p:cNvSpPr/>
          <p:nvPr/>
        </p:nvSpPr>
        <p:spPr>
          <a:xfrm>
            <a:off x="7143569" y="1191312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3CB137-5BA1-F048-D072-CC0BCCBCDB29}"/>
              </a:ext>
            </a:extLst>
          </p:cNvPr>
          <p:cNvSpPr txBox="1"/>
          <p:nvPr/>
        </p:nvSpPr>
        <p:spPr>
          <a:xfrm>
            <a:off x="7373079" y="1310512"/>
            <a:ext cx="238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Assurance, trust and regulation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B0CE63-FDE3-A7DD-5F8B-4EF0E9A294FF}"/>
              </a:ext>
            </a:extLst>
          </p:cNvPr>
          <p:cNvGrpSpPr/>
          <p:nvPr/>
        </p:nvGrpSpPr>
        <p:grpSpPr>
          <a:xfrm>
            <a:off x="9724911" y="1110923"/>
            <a:ext cx="942074" cy="942074"/>
            <a:chOff x="7923903" y="1538871"/>
            <a:chExt cx="942074" cy="942074"/>
          </a:xfrm>
          <a:solidFill>
            <a:srgbClr val="203C6B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2714BC8-7B7A-89F3-60AC-46A1F5B9B3B2}"/>
                </a:ext>
              </a:extLst>
            </p:cNvPr>
            <p:cNvSpPr/>
            <p:nvPr/>
          </p:nvSpPr>
          <p:spPr>
            <a:xfrm>
              <a:off x="7923903" y="153887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13E863-76D8-41E4-CC91-A58102E411F1}"/>
                </a:ext>
              </a:extLst>
            </p:cNvPr>
            <p:cNvSpPr/>
            <p:nvPr/>
          </p:nvSpPr>
          <p:spPr>
            <a:xfrm>
              <a:off x="8054106" y="166907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4299E-0BC7-3AD0-E7A7-9D651F63EE12}"/>
              </a:ext>
            </a:extLst>
          </p:cNvPr>
          <p:cNvSpPr/>
          <p:nvPr/>
        </p:nvSpPr>
        <p:spPr>
          <a:xfrm>
            <a:off x="7564704" y="2131779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D71ED4-3EA9-EEB0-8AF6-7A5F77664032}"/>
              </a:ext>
            </a:extLst>
          </p:cNvPr>
          <p:cNvSpPr txBox="1"/>
          <p:nvPr/>
        </p:nvSpPr>
        <p:spPr>
          <a:xfrm>
            <a:off x="7794214" y="2250979"/>
            <a:ext cx="238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Rapid response including inspection and in-situ repair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79AA60-F25B-8D06-6114-5D983F899EF7}"/>
              </a:ext>
            </a:extLst>
          </p:cNvPr>
          <p:cNvGrpSpPr/>
          <p:nvPr/>
        </p:nvGrpSpPr>
        <p:grpSpPr>
          <a:xfrm>
            <a:off x="10146046" y="2051390"/>
            <a:ext cx="942074" cy="942074"/>
            <a:chOff x="7923903" y="1538871"/>
            <a:chExt cx="942074" cy="942074"/>
          </a:xfrm>
          <a:solidFill>
            <a:srgbClr val="203C6B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71139DA-F2BC-3F99-1084-3F098861E024}"/>
                </a:ext>
              </a:extLst>
            </p:cNvPr>
            <p:cNvSpPr/>
            <p:nvPr/>
          </p:nvSpPr>
          <p:spPr>
            <a:xfrm>
              <a:off x="7923903" y="153887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57F149A-799A-7B79-C100-E0471DE9487A}"/>
                </a:ext>
              </a:extLst>
            </p:cNvPr>
            <p:cNvSpPr/>
            <p:nvPr/>
          </p:nvSpPr>
          <p:spPr>
            <a:xfrm>
              <a:off x="8054106" y="166907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22C4C4F-779A-A368-BC10-AFD5B37B8882}"/>
              </a:ext>
            </a:extLst>
          </p:cNvPr>
          <p:cNvSpPr/>
          <p:nvPr/>
        </p:nvSpPr>
        <p:spPr>
          <a:xfrm>
            <a:off x="7948313" y="3078564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FE3DDC-8E9F-125A-C9B2-6B744C60B606}"/>
              </a:ext>
            </a:extLst>
          </p:cNvPr>
          <p:cNvSpPr txBox="1"/>
          <p:nvPr/>
        </p:nvSpPr>
        <p:spPr>
          <a:xfrm>
            <a:off x="8187291" y="3313172"/>
            <a:ext cx="2382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Maintenance productivity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7867F0-EE87-5224-95AA-4A4A003808F5}"/>
              </a:ext>
            </a:extLst>
          </p:cNvPr>
          <p:cNvGrpSpPr/>
          <p:nvPr/>
        </p:nvGrpSpPr>
        <p:grpSpPr>
          <a:xfrm>
            <a:off x="10529655" y="2998175"/>
            <a:ext cx="942074" cy="942074"/>
            <a:chOff x="7923903" y="1538871"/>
            <a:chExt cx="942074" cy="942074"/>
          </a:xfrm>
          <a:solidFill>
            <a:srgbClr val="203C6B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01877AB-0F91-1E5E-4D49-3E0212E98F51}"/>
                </a:ext>
              </a:extLst>
            </p:cNvPr>
            <p:cNvSpPr/>
            <p:nvPr/>
          </p:nvSpPr>
          <p:spPr>
            <a:xfrm>
              <a:off x="7923903" y="153887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907CC05-E6E2-C9A1-0A9C-F452863CC9B5}"/>
                </a:ext>
              </a:extLst>
            </p:cNvPr>
            <p:cNvSpPr/>
            <p:nvPr/>
          </p:nvSpPr>
          <p:spPr>
            <a:xfrm>
              <a:off x="8054106" y="166907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3B6EFE0-973B-965C-4948-6B0174403AAC}"/>
              </a:ext>
            </a:extLst>
          </p:cNvPr>
          <p:cNvSpPr/>
          <p:nvPr/>
        </p:nvSpPr>
        <p:spPr>
          <a:xfrm>
            <a:off x="7585885" y="4019250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77DE6F-9BC4-43CD-B084-1D6604B824D3}"/>
              </a:ext>
            </a:extLst>
          </p:cNvPr>
          <p:cNvSpPr txBox="1"/>
          <p:nvPr/>
        </p:nvSpPr>
        <p:spPr>
          <a:xfrm>
            <a:off x="7824863" y="4253858"/>
            <a:ext cx="2382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Waste Management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5E3236-B71B-00FF-A4BF-7867997D9622}"/>
              </a:ext>
            </a:extLst>
          </p:cNvPr>
          <p:cNvGrpSpPr/>
          <p:nvPr/>
        </p:nvGrpSpPr>
        <p:grpSpPr>
          <a:xfrm>
            <a:off x="10167227" y="3938861"/>
            <a:ext cx="942074" cy="942074"/>
            <a:chOff x="7923903" y="1538871"/>
            <a:chExt cx="942074" cy="942074"/>
          </a:xfrm>
          <a:solidFill>
            <a:srgbClr val="203C6B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BB5588-8E79-CAEE-5CB3-BF8EFC4B4678}"/>
                </a:ext>
              </a:extLst>
            </p:cNvPr>
            <p:cNvSpPr/>
            <p:nvPr/>
          </p:nvSpPr>
          <p:spPr>
            <a:xfrm>
              <a:off x="7923903" y="153887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324813E-22FB-DA25-1EB3-AC4E17D30069}"/>
                </a:ext>
              </a:extLst>
            </p:cNvPr>
            <p:cNvSpPr/>
            <p:nvPr/>
          </p:nvSpPr>
          <p:spPr>
            <a:xfrm>
              <a:off x="8054106" y="166907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solidFill>
                    <a:srgbClr val="203C6B"/>
                  </a:solidFill>
                  <a:latin typeface="+mj-lt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5338798-36AE-B19F-19BA-672255D029DA}"/>
              </a:ext>
            </a:extLst>
          </p:cNvPr>
          <p:cNvSpPr/>
          <p:nvPr/>
        </p:nvSpPr>
        <p:spPr>
          <a:xfrm>
            <a:off x="7143569" y="4972636"/>
            <a:ext cx="3139807" cy="776995"/>
          </a:xfrm>
          <a:prstGeom prst="roundRect">
            <a:avLst>
              <a:gd name="adj" fmla="val 50000"/>
            </a:avLst>
          </a:prstGeom>
          <a:solidFill>
            <a:srgbClr val="203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253DBD-9F08-3AF2-0DC7-66F431690C74}"/>
              </a:ext>
            </a:extLst>
          </p:cNvPr>
          <p:cNvSpPr txBox="1"/>
          <p:nvPr/>
        </p:nvSpPr>
        <p:spPr>
          <a:xfrm>
            <a:off x="7382547" y="5099523"/>
            <a:ext cx="238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+mj-lt"/>
              </a:rPr>
              <a:t>Through-life cost reduction for long-lived facilities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7A4C120-6149-9339-66EC-82C80EC09783}"/>
              </a:ext>
            </a:extLst>
          </p:cNvPr>
          <p:cNvGrpSpPr/>
          <p:nvPr/>
        </p:nvGrpSpPr>
        <p:grpSpPr>
          <a:xfrm>
            <a:off x="9724911" y="4892247"/>
            <a:ext cx="942074" cy="942074"/>
            <a:chOff x="7923903" y="1538871"/>
            <a:chExt cx="942074" cy="942074"/>
          </a:xfrm>
          <a:solidFill>
            <a:srgbClr val="203C6B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EC538B4-BA49-34EE-51BF-760804443922}"/>
                </a:ext>
              </a:extLst>
            </p:cNvPr>
            <p:cNvSpPr/>
            <p:nvPr/>
          </p:nvSpPr>
          <p:spPr>
            <a:xfrm>
              <a:off x="7923903" y="1538871"/>
              <a:ext cx="942074" cy="94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43FF933-C2F5-6DB6-54B6-85040F33EB19}"/>
                </a:ext>
              </a:extLst>
            </p:cNvPr>
            <p:cNvSpPr/>
            <p:nvPr/>
          </p:nvSpPr>
          <p:spPr>
            <a:xfrm>
              <a:off x="8054106" y="1669074"/>
              <a:ext cx="681669" cy="6816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>
                <a:solidFill>
                  <a:srgbClr val="203C6B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AEF662E9-19FC-9281-2C73-769D36BE2CE4}"/>
              </a:ext>
            </a:extLst>
          </p:cNvPr>
          <p:cNvSpPr/>
          <p:nvPr/>
        </p:nvSpPr>
        <p:spPr>
          <a:xfrm>
            <a:off x="9609089" y="4890096"/>
            <a:ext cx="1197006" cy="9420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203C6B"/>
                </a:solidFill>
                <a:latin typeface="+mj-lt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5935E1DC-448D-6DA4-7E9A-7CA0A2EB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795" y="1833733"/>
            <a:ext cx="2043084" cy="2812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F559278-B089-5F05-AAEF-31931F50BBE5}"/>
              </a:ext>
            </a:extLst>
          </p:cNvPr>
          <p:cNvSpPr txBox="1"/>
          <p:nvPr/>
        </p:nvSpPr>
        <p:spPr>
          <a:xfrm>
            <a:off x="2587892" y="6020209"/>
            <a:ext cx="9953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Proxima Nova Rg" panose="02000506030000020004" pitchFamily="50" charset="0"/>
                <a:hlinkClick r:id="rId3"/>
              </a:rPr>
              <a:t>https://race.ukaea.uk/programmes/collaborative-research-programme/</a:t>
            </a:r>
            <a:endParaRPr lang="en-GB">
              <a:latin typeface="Proxima Nova Rg" panose="02000506030000020004" pitchFamily="50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25342E5-D3CB-8566-E2AE-85DC4FE173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130" y="4914741"/>
            <a:ext cx="1126818" cy="11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8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7DA750-5AE0-24E7-26DC-3B2A345FE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222218"/>
            <a:ext cx="7718175" cy="480075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Robotics Challenges for Fusion Energy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10 Key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UKAEA Collaborative Research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4 Areas of advancements: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Automated design optimisation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Tendon-driven long-reach rapid inspection arm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 err="1"/>
              <a:t>LaserUT</a:t>
            </a:r>
            <a:r>
              <a:rPr lang="en-GB" sz="2000"/>
              <a:t> for in-situ volumetric NDE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Autonomous robotic inspection in industrial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/>
              <a:t>Future work</a:t>
            </a: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107C6C-D85D-5683-B24E-9D659EA9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Discussion and Future work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D632E-F569-3836-789F-2E775C44C5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0BCA2-C663-4194-DFED-449F936B6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06C019-D03B-76BF-26EE-5EB01355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3072" y="1222218"/>
            <a:ext cx="2043084" cy="2812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C44D29-49D4-EAF8-293B-90F3B15122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136" y="4521292"/>
            <a:ext cx="1772957" cy="177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4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06AEAC-9DB8-80DF-378B-C507C4DC61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F0E67-CCC2-28C4-958E-8D483A7421B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10939-F9B0-AE18-B663-DB2F1CFE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6C81A-3F44-4C85-9A6A-EEDE95B8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5573" y="1709740"/>
            <a:ext cx="4430615" cy="6089652"/>
          </a:xfrm>
        </p:spPr>
        <p:txBody>
          <a:bodyPr>
            <a:normAutofit/>
          </a:bodyPr>
          <a:lstStyle/>
          <a:p>
            <a:r>
              <a:rPr lang="en-GB"/>
              <a:t>Robert Skilton</a:t>
            </a:r>
          </a:p>
          <a:p>
            <a:r>
              <a:rPr lang="en-GB"/>
              <a:t>Hanlin Niu</a:t>
            </a:r>
          </a:p>
          <a:p>
            <a:r>
              <a:rPr lang="en-GB"/>
              <a:t>Luca Raimondi</a:t>
            </a:r>
          </a:p>
          <a:p>
            <a:r>
              <a:rPr lang="en-GB"/>
              <a:t>Yao Ren</a:t>
            </a:r>
          </a:p>
          <a:p>
            <a:r>
              <a:rPr lang="en-GB"/>
              <a:t>Matthew Riding</a:t>
            </a:r>
          </a:p>
          <a:p>
            <a:r>
              <a:rPr lang="en-GB"/>
              <a:t>Theodosia </a:t>
            </a:r>
            <a:r>
              <a:rPr lang="en-GB" err="1"/>
              <a:t>Stratoudaki</a:t>
            </a:r>
            <a:endParaRPr lang="en-GB"/>
          </a:p>
          <a:p>
            <a:r>
              <a:rPr lang="en-GB"/>
              <a:t>Emre </a:t>
            </a:r>
            <a:r>
              <a:rPr lang="en-GB" err="1"/>
              <a:t>Uzunoglu</a:t>
            </a:r>
            <a:endParaRPr lang="en-GB"/>
          </a:p>
          <a:p>
            <a:r>
              <a:rPr lang="en-GB"/>
              <a:t>Kaiqiang Zhang</a:t>
            </a:r>
          </a:p>
        </p:txBody>
      </p:sp>
    </p:spTree>
    <p:extLst>
      <p:ext uri="{BB962C8B-B14F-4D97-AF65-F5344CB8AC3E}">
        <p14:creationId xmlns:p14="http://schemas.microsoft.com/office/powerpoint/2010/main" val="330369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84D525A-0ADF-4DE9-BE57-C13734560FE5}"/>
              </a:ext>
            </a:extLst>
          </p:cNvPr>
          <p:cNvSpPr/>
          <p:nvPr/>
        </p:nvSpPr>
        <p:spPr>
          <a:xfrm>
            <a:off x="9604674" y="1530995"/>
            <a:ext cx="2519370" cy="217700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F75B721-049E-4C8B-9775-A27F5B67AFA2}"/>
              </a:ext>
            </a:extLst>
          </p:cNvPr>
          <p:cNvSpPr/>
          <p:nvPr/>
        </p:nvSpPr>
        <p:spPr>
          <a:xfrm>
            <a:off x="6865398" y="4197891"/>
            <a:ext cx="2439968" cy="245467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12265F0-018B-41B9-A6A9-C77984FF2FC7}"/>
              </a:ext>
            </a:extLst>
          </p:cNvPr>
          <p:cNvSpPr/>
          <p:nvPr/>
        </p:nvSpPr>
        <p:spPr>
          <a:xfrm>
            <a:off x="3332912" y="4225280"/>
            <a:ext cx="2350711" cy="236174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0BA8A27-1789-460B-A893-495ABC2D9AAA}"/>
              </a:ext>
            </a:extLst>
          </p:cNvPr>
          <p:cNvSpPr/>
          <p:nvPr/>
        </p:nvSpPr>
        <p:spPr>
          <a:xfrm>
            <a:off x="422211" y="3348866"/>
            <a:ext cx="2250591" cy="242063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61009B-AE92-437B-90AB-0002AAB682EC}"/>
              </a:ext>
            </a:extLst>
          </p:cNvPr>
          <p:cNvSpPr/>
          <p:nvPr/>
        </p:nvSpPr>
        <p:spPr>
          <a:xfrm>
            <a:off x="297877" y="1088502"/>
            <a:ext cx="2561748" cy="211702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51812-58B2-4A72-9290-E508F2FA19C0}"/>
              </a:ext>
            </a:extLst>
          </p:cNvPr>
          <p:cNvSpPr/>
          <p:nvPr/>
        </p:nvSpPr>
        <p:spPr>
          <a:xfrm>
            <a:off x="6974541" y="5655389"/>
            <a:ext cx="233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4. Learning for robotic maintenance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EDABD3-C9FA-4C3E-A93C-31F0F41AE65C}"/>
              </a:ext>
            </a:extLst>
          </p:cNvPr>
          <p:cNvSpPr/>
          <p:nvPr/>
        </p:nvSpPr>
        <p:spPr>
          <a:xfrm>
            <a:off x="422212" y="2506135"/>
            <a:ext cx="2165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1. Deployment and payloads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A66086-6BB0-4027-BE08-AB37A7C8989F}"/>
              </a:ext>
            </a:extLst>
          </p:cNvPr>
          <p:cNvSpPr/>
          <p:nvPr/>
        </p:nvSpPr>
        <p:spPr>
          <a:xfrm>
            <a:off x="570920" y="4958276"/>
            <a:ext cx="1926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2. In-situ maintenance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D5C65A-9C4B-4B36-9E43-41A5F3F834B4}"/>
              </a:ext>
            </a:extLst>
          </p:cNvPr>
          <p:cNvSpPr/>
          <p:nvPr/>
        </p:nvSpPr>
        <p:spPr>
          <a:xfrm>
            <a:off x="3342856" y="5679010"/>
            <a:ext cx="2350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3. Fusion environment compatible systems</a:t>
            </a:r>
          </a:p>
        </p:txBody>
      </p:sp>
      <p:pic>
        <p:nvPicPr>
          <p:cNvPr id="5140" name="Picture 20" descr="ITER-Project">
            <a:extLst>
              <a:ext uri="{FF2B5EF4-FFF2-40B4-BE49-F238E27FC236}">
                <a16:creationId xmlns:a16="http://schemas.microsoft.com/office/drawing/2014/main" id="{52D93139-CB36-4C87-9EDA-9F50597D3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99" y="1398406"/>
            <a:ext cx="2815899" cy="26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ot Cell Complex">
            <a:extLst>
              <a:ext uri="{FF2B5EF4-FFF2-40B4-BE49-F238E27FC236}">
                <a16:creationId xmlns:a16="http://schemas.microsoft.com/office/drawing/2014/main" id="{6C92676F-DB30-4B07-B4F5-203CC8FA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02" y="1832650"/>
            <a:ext cx="2653799" cy="18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72EE791-9104-44EE-AE0C-8435A24958C6}"/>
              </a:ext>
            </a:extLst>
          </p:cNvPr>
          <p:cNvSpPr/>
          <p:nvPr/>
        </p:nvSpPr>
        <p:spPr>
          <a:xfrm>
            <a:off x="9897835" y="2941893"/>
            <a:ext cx="1996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5. Maintenance automation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85B56C-CA8A-47B2-A5CC-772D21F1F8D3}"/>
              </a:ext>
            </a:extLst>
          </p:cNvPr>
          <p:cNvCxnSpPr>
            <a:cxnSpLocks/>
          </p:cNvCxnSpPr>
          <p:nvPr/>
        </p:nvCxnSpPr>
        <p:spPr>
          <a:xfrm flipV="1">
            <a:off x="2587326" y="3600303"/>
            <a:ext cx="1217737" cy="3735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F4237B-C1C4-4075-A4F0-88F87D6D91FD}"/>
              </a:ext>
            </a:extLst>
          </p:cNvPr>
          <p:cNvCxnSpPr>
            <a:cxnSpLocks/>
          </p:cNvCxnSpPr>
          <p:nvPr/>
        </p:nvCxnSpPr>
        <p:spPr>
          <a:xfrm>
            <a:off x="2859625" y="2012639"/>
            <a:ext cx="898126" cy="69916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6D1B851-979F-4DCE-B16E-CAC3BB80BA58}"/>
              </a:ext>
            </a:extLst>
          </p:cNvPr>
          <p:cNvCxnSpPr>
            <a:cxnSpLocks/>
          </p:cNvCxnSpPr>
          <p:nvPr/>
        </p:nvCxnSpPr>
        <p:spPr>
          <a:xfrm flipH="1">
            <a:off x="4202327" y="3148879"/>
            <a:ext cx="333476" cy="105904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81F627D-9F14-4BF8-B84E-63A040871656}"/>
              </a:ext>
            </a:extLst>
          </p:cNvPr>
          <p:cNvCxnSpPr>
            <a:cxnSpLocks/>
          </p:cNvCxnSpPr>
          <p:nvPr/>
        </p:nvCxnSpPr>
        <p:spPr>
          <a:xfrm flipV="1">
            <a:off x="8979584" y="2342046"/>
            <a:ext cx="738511" cy="10981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4CE84E4-209C-4CC4-BAC9-A9B183AAD51F}"/>
              </a:ext>
            </a:extLst>
          </p:cNvPr>
          <p:cNvCxnSpPr>
            <a:cxnSpLocks/>
          </p:cNvCxnSpPr>
          <p:nvPr/>
        </p:nvCxnSpPr>
        <p:spPr>
          <a:xfrm flipH="1" flipV="1">
            <a:off x="6289620" y="3016876"/>
            <a:ext cx="565835" cy="17453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BE309D3-F52A-492E-9C10-B2BB50E08581}"/>
              </a:ext>
            </a:extLst>
          </p:cNvPr>
          <p:cNvSpPr txBox="1"/>
          <p:nvPr/>
        </p:nvSpPr>
        <p:spPr>
          <a:xfrm>
            <a:off x="4202327" y="3733651"/>
            <a:ext cx="1165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Reactor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F0F10B9-7083-4B2C-B60B-EF621191FDED}"/>
              </a:ext>
            </a:extLst>
          </p:cNvPr>
          <p:cNvSpPr txBox="1"/>
          <p:nvPr/>
        </p:nvSpPr>
        <p:spPr>
          <a:xfrm>
            <a:off x="7205053" y="3728023"/>
            <a:ext cx="1165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Hot cell</a:t>
            </a: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A3C83795-A6CD-44BE-AEF8-76765E37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>
            <a:normAutofit/>
          </a:bodyPr>
          <a:lstStyle/>
          <a:p>
            <a:r>
              <a:rPr lang="en-GB" sz="3200"/>
              <a:t>Robotics Research Themes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EEDE7-CAD5-1977-C657-E3FC34C7D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2" y="1269717"/>
            <a:ext cx="2034399" cy="1144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57AA11-4346-F499-850B-02C5CAA771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28660" r="15888" b="-623"/>
          <a:stretch/>
        </p:blipFill>
        <p:spPr bwMode="auto">
          <a:xfrm>
            <a:off x="3710982" y="4406508"/>
            <a:ext cx="1619980" cy="1213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large industrial machine in a building&#10;&#10;Description automatically generated">
            <a:extLst>
              <a:ext uri="{FF2B5EF4-FFF2-40B4-BE49-F238E27FC236}">
                <a16:creationId xmlns:a16="http://schemas.microsoft.com/office/drawing/2014/main" id="{472E2BD7-E9D5-EF47-4449-1145AFDD7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28" y="3579800"/>
            <a:ext cx="1785973" cy="1339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66148-A369-3CE4-7302-C4A5F6D9D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918" y="1776118"/>
            <a:ext cx="2086205" cy="1172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3C9493-B92E-8942-FE36-FA5F20C02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0658" y="4453006"/>
            <a:ext cx="2006279" cy="112853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A08C1A1-5660-0E04-0F43-7DC45EFF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8116" y="4453006"/>
            <a:ext cx="1372964" cy="1890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52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958B-63A7-B370-5A0A-28CEBB6A1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Architecture design</a:t>
            </a:r>
            <a:br>
              <a:rPr lang="en-GB"/>
            </a:br>
            <a:r>
              <a:rPr lang="en-GB"/>
              <a:t>System design for maintenance </a:t>
            </a:r>
            <a:br>
              <a:rPr lang="en-GB"/>
            </a:br>
            <a:r>
              <a:rPr lang="en-GB"/>
              <a:t>(Challenge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2936-54D3-E3DB-1011-B3560D5DF12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48AC9-F39B-9B6A-BFE8-EAAF09CC2C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FD127-7165-EBA7-6E6E-CC3F811FBA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DB4878D5-F110-6CC8-DB3D-ABB3D0AEA5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5401" y="2022720"/>
            <a:ext cx="5014529" cy="314213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CE1439-7D5A-61E4-45F1-D888A3CBE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8529263" cy="1325564"/>
          </a:xfrm>
        </p:spPr>
        <p:txBody>
          <a:bodyPr>
            <a:normAutofit fontScale="90000"/>
          </a:bodyPr>
          <a:lstStyle/>
          <a:p>
            <a:r>
              <a:rPr lang="en-GB"/>
              <a:t>Rapid design optimisation of remote maintenance solutions for fusion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16C6A-8E8A-0062-DECE-9611C12B80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D29CE-E016-B17B-5743-5F9AC1F1C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6B46D79-6737-9DD7-F99D-4EDA109E9A59}"/>
              </a:ext>
            </a:extLst>
          </p:cNvPr>
          <p:cNvSpPr txBox="1">
            <a:spLocks/>
          </p:cNvSpPr>
          <p:nvPr/>
        </p:nvSpPr>
        <p:spPr>
          <a:xfrm>
            <a:off x="166867" y="1530994"/>
            <a:ext cx="5929133" cy="4491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Problem: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Accessing cluttered spaces, typically through narrow 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Slender robotics with limited reach and payload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How to rapidly optimise the robot design?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/>
              <a:t>Minimal joints?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/>
              <a:t>Shorter links?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/>
              <a:t>Less mass?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13" name="Picture 2" descr="LUT University - Wikipedia">
            <a:extLst>
              <a:ext uri="{FF2B5EF4-FFF2-40B4-BE49-F238E27FC236}">
                <a16:creationId xmlns:a16="http://schemas.microsoft.com/office/drawing/2014/main" id="{22913ECA-38E0-331E-AA39-F34919CD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380" y="205430"/>
            <a:ext cx="1819155" cy="80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2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754DC4-4598-FB59-E5D2-5AB0C43D6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5929133" cy="4491980"/>
          </a:xfrm>
        </p:spPr>
        <p:txBody>
          <a:bodyPr>
            <a:normAutofit/>
          </a:bodyPr>
          <a:lstStyle/>
          <a:p>
            <a:r>
              <a:rPr lang="en-GB" sz="2000"/>
              <a:t>Framework to optimise link dimensions and kinematic topology of serial manipulators operating in a constrained task environment using a generalised parametric model</a:t>
            </a:r>
          </a:p>
          <a:p>
            <a:r>
              <a:rPr lang="en-GB" sz="2000" b="1"/>
              <a:t>Genetic Algorithm </a:t>
            </a:r>
            <a:r>
              <a:rPr lang="en-GB" sz="2000"/>
              <a:t>used a hierarchical objective prioritising: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Full reachability utilising Rapidly-exploring Random Trees (RRT)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Structural efficiency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EBD803-149D-51C2-88A0-AB98D5D0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Framework for Kinematic Design </a:t>
            </a:r>
            <a:br>
              <a:rPr lang="en-GB" sz="3200"/>
            </a:br>
            <a:r>
              <a:rPr lang="en-GB" sz="3200"/>
              <a:t>Synthesis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71CB3-B747-DC60-7CFA-42100F2EEE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50229-FE8F-22CD-0FF0-281938648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A diagram of a function&#10;&#10;AI-generated content may be incorrect.">
            <a:extLst>
              <a:ext uri="{FF2B5EF4-FFF2-40B4-BE49-F238E27FC236}">
                <a16:creationId xmlns:a16="http://schemas.microsoft.com/office/drawing/2014/main" id="{398DA2FA-B8F6-05A5-D5DC-3089E0D8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11" y="1600804"/>
            <a:ext cx="5763208" cy="3127229"/>
          </a:xfrm>
          <a:prstGeom prst="rect">
            <a:avLst/>
          </a:prstGeom>
        </p:spPr>
      </p:pic>
      <p:pic>
        <p:nvPicPr>
          <p:cNvPr id="5126" name="Picture 6" descr="GitHub Logo, symbol, meaning, history ...">
            <a:extLst>
              <a:ext uri="{FF2B5EF4-FFF2-40B4-BE49-F238E27FC236}">
                <a16:creationId xmlns:a16="http://schemas.microsoft.com/office/drawing/2014/main" id="{87474EA1-1CB8-0E25-02E2-C3E2998DC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264" y="5485907"/>
            <a:ext cx="1610349" cy="9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UT University - Wikipedia">
            <a:extLst>
              <a:ext uri="{FF2B5EF4-FFF2-40B4-BE49-F238E27FC236}">
                <a16:creationId xmlns:a16="http://schemas.microsoft.com/office/drawing/2014/main" id="{D7AA1061-DDD8-57C0-CFE3-491D1E4CE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0" y="205430"/>
            <a:ext cx="1819155" cy="80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03CB7-B01B-D297-EDA1-EF1E8ADFF091}"/>
              </a:ext>
            </a:extLst>
          </p:cNvPr>
          <p:cNvSpPr txBox="1"/>
          <p:nvPr/>
        </p:nvSpPr>
        <p:spPr>
          <a:xfrm>
            <a:off x="7550592" y="4797843"/>
            <a:ext cx="354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Design synthesis framework</a:t>
            </a:r>
          </a:p>
        </p:txBody>
      </p:sp>
    </p:spTree>
    <p:extLst>
      <p:ext uri="{BB962C8B-B14F-4D97-AF65-F5344CB8AC3E}">
        <p14:creationId xmlns:p14="http://schemas.microsoft.com/office/powerpoint/2010/main" val="2959870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cube with dots and lines&#10;&#10;AI-generated content may be incorrect.">
            <a:extLst>
              <a:ext uri="{FF2B5EF4-FFF2-40B4-BE49-F238E27FC236}">
                <a16:creationId xmlns:a16="http://schemas.microsoft.com/office/drawing/2014/main" id="{CFB0D84A-4EE2-CDC9-9819-ACE87777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09"/>
          <a:stretch/>
        </p:blipFill>
        <p:spPr>
          <a:xfrm>
            <a:off x="6777757" y="1372432"/>
            <a:ext cx="4386841" cy="423020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84032E-CCC1-7090-8B65-919C27F4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908606"/>
            <a:ext cx="6722858" cy="5114368"/>
          </a:xfrm>
        </p:spPr>
        <p:txBody>
          <a:bodyPr>
            <a:normAutofit/>
          </a:bodyPr>
          <a:lstStyle/>
          <a:p>
            <a:r>
              <a:rPr lang="en-GB" sz="2000"/>
              <a:t>Framework evaluated in task spaces: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2D (planar) and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/>
              <a:t>3D (volumetric)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The GA converged rapidly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Systematically shortening links and pruning unnecessary axes.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Designs consistently maximised reachability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F14DC1-6CB3-D163-078C-F5B4D31C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94B12-8097-9C8E-31F1-CB23F7A6E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F3A31-610A-1794-A49E-848802547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diagram of a cube with dots and lines&#10;&#10;AI-generated content may be incorrect.">
            <a:extLst>
              <a:ext uri="{FF2B5EF4-FFF2-40B4-BE49-F238E27FC236}">
                <a16:creationId xmlns:a16="http://schemas.microsoft.com/office/drawing/2014/main" id="{6F272A7C-59BB-1A50-3826-B4909F53C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92" r="47635"/>
          <a:stretch>
            <a:fillRect/>
          </a:stretch>
        </p:blipFill>
        <p:spPr>
          <a:xfrm>
            <a:off x="2211120" y="3739222"/>
            <a:ext cx="3308312" cy="2508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5470E-027F-E0F8-601A-32465BB126BB}"/>
              </a:ext>
            </a:extLst>
          </p:cNvPr>
          <p:cNvSpPr txBox="1"/>
          <p:nvPr/>
        </p:nvSpPr>
        <p:spPr>
          <a:xfrm>
            <a:off x="2815582" y="6107356"/>
            <a:ext cx="209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2D Task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B3898-9F6C-67BF-7227-556B95F2EFD1}"/>
              </a:ext>
            </a:extLst>
          </p:cNvPr>
          <p:cNvSpPr txBox="1"/>
          <p:nvPr/>
        </p:nvSpPr>
        <p:spPr>
          <a:xfrm>
            <a:off x="7760408" y="6107356"/>
            <a:ext cx="209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3D Task</a:t>
            </a:r>
          </a:p>
        </p:txBody>
      </p:sp>
      <p:pic>
        <p:nvPicPr>
          <p:cNvPr id="12" name="Picture 2" descr="LUT University - Wikipedia">
            <a:extLst>
              <a:ext uri="{FF2B5EF4-FFF2-40B4-BE49-F238E27FC236}">
                <a16:creationId xmlns:a16="http://schemas.microsoft.com/office/drawing/2014/main" id="{1FB2E66B-AE75-BBA5-BE4F-C647F807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0" y="205430"/>
            <a:ext cx="1819155" cy="80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60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5894F-484D-3C2A-08F2-0387AE512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E71D-1FA3-3E01-B088-6D499C6E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Rapid In-Vessel Inspection</a:t>
            </a:r>
            <a:br>
              <a:rPr lang="en-GB"/>
            </a:br>
            <a:r>
              <a:rPr lang="en-GB"/>
              <a:t>(Challenge 7)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655E1-D7D3-BA32-6BDD-C67932179B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CD76-8C15-C590-BEBA-F32284CFF6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EEA09-81B9-E245-0163-C685ED5972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6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DBF09F-FE41-22EE-FA78-BE591F3720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7AF420-8684-7E11-2F46-AE789234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79AB4-C1D2-DA98-EB96-2459B2951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30th IAEA Fusion Energy Conference (FEC2025)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9D6AE-7587-70ED-956A-6284F9462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31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AEA presentation (widescreen)-v4" id="{60BF19D2-2AFC-7D40-B10F-E02292CED2D6}" vid="{344D2DA7-7D26-A847-8A27-E85A15182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FDF0AB46EC4C9A0932005F27B1CB" ma:contentTypeVersion="21" ma:contentTypeDescription="Create a new document." ma:contentTypeScope="" ma:versionID="6ab039536881c28365ee3716d768b195">
  <xsd:schema xmlns:xsd="http://www.w3.org/2001/XMLSchema" xmlns:xs="http://www.w3.org/2001/XMLSchema" xmlns:p="http://schemas.microsoft.com/office/2006/metadata/properties" xmlns:ns3="f1251b29-c912-4708-9e03-009c3e90e14d" xmlns:ns4="f529cceb-c003-4424-800d-dd15a75f30f6" targetNamespace="http://schemas.microsoft.com/office/2006/metadata/properties" ma:root="true" ma:fieldsID="89d53cedff7fc9a44d0bf3969efa89f8" ns3:_="" ns4:_="">
    <xsd:import namespace="f1251b29-c912-4708-9e03-009c3e90e14d"/>
    <xsd:import namespace="f529cceb-c003-4424-800d-dd15a75f30f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51b29-c912-4708-9e03-009c3e90e14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9cceb-c003-4424-800d-dd15a75f30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29cceb-c003-4424-800d-dd15a75f30f6" xsi:nil="true"/>
  </documentManagement>
</p:properties>
</file>

<file path=customXml/itemProps1.xml><?xml version="1.0" encoding="utf-8"?>
<ds:datastoreItem xmlns:ds="http://schemas.openxmlformats.org/officeDocument/2006/customXml" ds:itemID="{79775870-5BA0-41C9-B23B-BDC6EFF067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F3D43A-122A-4A43-8141-9062DAAB10B2}">
  <ds:schemaRefs>
    <ds:schemaRef ds:uri="f1251b29-c912-4708-9e03-009c3e90e14d"/>
    <ds:schemaRef ds:uri="f529cceb-c003-4424-800d-dd15a75f30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83BF3BE-9CBE-489E-9EA2-B1EE321CE37E}">
  <ds:schemaRefs>
    <ds:schemaRef ds:uri="f529cceb-c003-4424-800d-dd15a75f30f6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f1251b29-c912-4708-9e03-009c3e90e14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(widescreen)</Template>
  <TotalTime>0</TotalTime>
  <Words>955</Words>
  <Application>Microsoft Office PowerPoint</Application>
  <PresentationFormat>Widescreen</PresentationFormat>
  <Paragraphs>179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Cambria Math</vt:lpstr>
      <vt:lpstr>Proxima Nova Rg</vt:lpstr>
      <vt:lpstr>Roboto</vt:lpstr>
      <vt:lpstr>Office Theme</vt:lpstr>
      <vt:lpstr>PowerPoint Presentation</vt:lpstr>
      <vt:lpstr>Robotics challenges for fusion energy</vt:lpstr>
      <vt:lpstr>Robotics Research Themes</vt:lpstr>
      <vt:lpstr>Architecture design System design for maintenance  (Challenge 1)</vt:lpstr>
      <vt:lpstr>Rapid design optimisation of remote maintenance solutions for fusion</vt:lpstr>
      <vt:lpstr>Framework for Kinematic Design  Synthesis</vt:lpstr>
      <vt:lpstr>Results</vt:lpstr>
      <vt:lpstr>Rapid In-Vessel Inspection (Challenge 7) </vt:lpstr>
      <vt:lpstr>PowerPoint Presentation</vt:lpstr>
      <vt:lpstr>Long-reach slender manipulators for rapid inspection</vt:lpstr>
      <vt:lpstr>In-Vessel Rapid Inspection System</vt:lpstr>
      <vt:lpstr>Service joining NDT for quality assurance (Challenge 2)</vt:lpstr>
      <vt:lpstr>Evaluating laser ultrasound for  NDE challenges in fusion power plants</vt:lpstr>
      <vt:lpstr>Pipe weld results</vt:lpstr>
      <vt:lpstr>EU DEMO Divertor Monoblock trials</vt:lpstr>
      <vt:lpstr>Mobile inspection (Challenge 8)</vt:lpstr>
      <vt:lpstr>Establishment of long-term, robust  autonomy for routine inspection of plant</vt:lpstr>
      <vt:lpstr>JET inspection and monitoring trials</vt:lpstr>
      <vt:lpstr>Extending to multi-robot inspections</vt:lpstr>
      <vt:lpstr>Discussion and Future work plans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Skilton, Robert</dc:creator>
  <cp:lastModifiedBy>Skilton, Robert</cp:lastModifiedBy>
  <cp:revision>2</cp:revision>
  <cp:lastPrinted>2017-03-10T11:43:47Z</cp:lastPrinted>
  <dcterms:created xsi:type="dcterms:W3CDTF">2025-09-24T11:31:27Z</dcterms:created>
  <dcterms:modified xsi:type="dcterms:W3CDTF">2025-10-15T10:23:02Z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2022-10-14T08:35:44Z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05906721-d4f5-4961-97bc-efe86c56c4c4</vt:lpwstr>
  </property>
  <property fmtid="{D5CDD505-2E9C-101B-9397-08002B2CF9AE}" pid="8" name="MSIP_Label_22759de7-3255-46b5-8dfe-736652f9c6c1_ContentBits">
    <vt:lpwstr>0</vt:lpwstr>
  </property>
  <property fmtid="{D5CDD505-2E9C-101B-9397-08002B2CF9AE}" pid="9" name="ContentTypeId">
    <vt:lpwstr>0x010100AFD4FDF0AB46EC4C9A0932005F27B1CB</vt:lpwstr>
  </property>
</Properties>
</file>