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97" r:id="rId3"/>
    <p:sldId id="381" r:id="rId4"/>
    <p:sldId id="12507" r:id="rId5"/>
    <p:sldId id="12498" r:id="rId6"/>
    <p:sldId id="403" r:id="rId7"/>
    <p:sldId id="404" r:id="rId8"/>
    <p:sldId id="405" r:id="rId9"/>
    <p:sldId id="399" r:id="rId10"/>
    <p:sldId id="12499" r:id="rId11"/>
    <p:sldId id="12505" r:id="rId12"/>
    <p:sldId id="12506" r:id="rId13"/>
    <p:sldId id="12500" r:id="rId14"/>
    <p:sldId id="396" r:id="rId15"/>
    <p:sldId id="12502" r:id="rId16"/>
    <p:sldId id="12501" r:id="rId17"/>
    <p:sldId id="1250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91CC3-13B0-477E-844D-8D28DDAA2D6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C9B7-FAB1-4358-A30F-B5B420DD8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24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F422-5A4D-4D70-A95E-48BB3D0ACB6F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138546"/>
            <a:ext cx="8610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123825" y="20494"/>
            <a:ext cx="0" cy="5401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51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2A42-B2F2-493E-9933-ECA5A2A5B801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3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6153-B268-4633-9BAF-E2EE1F449134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23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057236" y="0"/>
            <a:ext cx="9134764" cy="861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0545" y="175564"/>
            <a:ext cx="8368145" cy="5954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89891"/>
            <a:ext cx="10515600" cy="508707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>
              <a:defRPr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>
              <a:defRPr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>
              <a:defRPr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>
              <a:defRPr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BAC0-CC59-4261-B8B0-47BFF0C3050E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979055"/>
            <a:ext cx="8610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123825" y="861003"/>
            <a:ext cx="0" cy="5401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2080298" y="1253549"/>
            <a:ext cx="0" cy="5401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3581400" y="6239165"/>
            <a:ext cx="8610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北京航天航空大学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70"/>
            <a:ext cx="2972472" cy="8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4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F730-6E0A-4074-B34E-6BB4E9AD58C0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138546"/>
            <a:ext cx="8610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23825" y="20494"/>
            <a:ext cx="0" cy="5401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6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057236" y="0"/>
            <a:ext cx="9134764" cy="861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0" y="175203"/>
            <a:ext cx="7772400" cy="6039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468879"/>
            <a:ext cx="5181600" cy="370808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2468879"/>
            <a:ext cx="5181600" cy="3708084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57F1-41D0-40E1-8188-7A66205178CC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979055"/>
            <a:ext cx="8610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123825" y="861003"/>
            <a:ext cx="0" cy="5401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北京航天航空大学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70"/>
            <a:ext cx="2972472" cy="8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2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3E47-2D86-4EE1-AEFD-E173AE113A67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89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9589-67EB-4480-8A47-3FE65729C2C3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5AB-7E7A-4DC5-BCE5-0AF7BC067CD1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20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517F-5434-4F27-9E6F-3708EC233507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37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1745-25C0-41F7-BD73-D8EE222592E7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7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B0FC-A444-43FF-8BB9-3054E59DA10B}" type="datetime1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0BCE-3C91-4841-B78E-3867F76A6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1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623" y="444138"/>
            <a:ext cx="10824753" cy="2090056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Jorek simulation of injection assimilation and radiation asymmetry during ITER H-mode dual Shattered Pellet Injections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638697"/>
            <a:ext cx="9144000" cy="2020389"/>
          </a:xfrm>
        </p:spPr>
        <p:txBody>
          <a:bodyPr>
            <a:noAutofit/>
          </a:bodyPr>
          <a:lstStyle/>
          <a:p>
            <a:pPr>
              <a:lnSpc>
                <a:spcPct val="135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FEC2025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2025/10/16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 Hu, </a:t>
            </a:r>
          </a:p>
          <a:p>
            <a:pPr>
              <a:lnSpc>
                <a:spcPct val="135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F. J. Artola, E.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Nardon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K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Munechika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M. Kong, D. Bonfiglio, M. Hoelzl, W. Tang, G.T.A.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Huijsmans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Y. Yuan, L. Cheng, Y. Li, and JOREK Team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0F62F3-A3D8-55C1-4C92-F2FDA6D76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209" y="4840508"/>
            <a:ext cx="1272612" cy="9398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10D1FE-1F39-041B-D9C0-78EC89D60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88" y="5976606"/>
            <a:ext cx="3435927" cy="473062"/>
          </a:xfrm>
          <a:prstGeom prst="rect">
            <a:avLst/>
          </a:prstGeom>
        </p:spPr>
      </p:pic>
      <p:pic>
        <p:nvPicPr>
          <p:cNvPr id="7" name="Picture 2" descr="MPIPP bloc">
            <a:extLst>
              <a:ext uri="{FF2B5EF4-FFF2-40B4-BE49-F238E27FC236}">
                <a16:creationId xmlns:a16="http://schemas.microsoft.com/office/drawing/2014/main" id="{D5D74757-B269-926A-CE7A-BC1998AE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15" y="5876332"/>
            <a:ext cx="2878671" cy="67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C4DC47B-41A8-6E5D-EF8B-17D1301E0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86" y="4881226"/>
            <a:ext cx="2911183" cy="796221"/>
          </a:xfrm>
          <a:prstGeom prst="rect">
            <a:avLst/>
          </a:prstGeom>
        </p:spPr>
      </p:pic>
      <p:pic>
        <p:nvPicPr>
          <p:cNvPr id="9" name="Picture 4" descr="ISTP - Istituto per la Scienza e Tecnologia dei Plasmi / Consorzio RFX - CNR  / Area territoriale di Ricerca di Padova">
            <a:extLst>
              <a:ext uri="{FF2B5EF4-FFF2-40B4-BE49-F238E27FC236}">
                <a16:creationId xmlns:a16="http://schemas.microsoft.com/office/drawing/2014/main" id="{66EFE26E-AA6A-4CB7-D512-AE19B187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94" y="4817162"/>
            <a:ext cx="1707850" cy="8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dentity ‒ Overview ‐ EPFL">
            <a:extLst>
              <a:ext uri="{FF2B5EF4-FFF2-40B4-BE49-F238E27FC236}">
                <a16:creationId xmlns:a16="http://schemas.microsoft.com/office/drawing/2014/main" id="{7AD8B09E-BFD6-D697-3FE0-CBE6714D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80" y="5756752"/>
            <a:ext cx="1661776" cy="9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北京航天航空大学">
            <a:extLst>
              <a:ext uri="{FF2B5EF4-FFF2-40B4-BE49-F238E27FC236}">
                <a16:creationId xmlns:a16="http://schemas.microsoft.com/office/drawing/2014/main" id="{CF874B9A-7856-A336-05D5-11BB1875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47" y="4817162"/>
            <a:ext cx="2972472" cy="8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8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7C7BC0-4067-569D-446A-DFE9DA6D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微软雅黑" panose="020B0503020204020204" pitchFamily="34" charset="-122"/>
              </a:rPr>
              <a:t>Plasmoid drift &amp; MHD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574156B-6809-3D5C-E4F9-6C38463F8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03" y="3142934"/>
            <a:ext cx="6514167" cy="308687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230CB0-3969-E924-47EA-856009D3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E581E6-2A08-ABD4-9B1B-D9FD3D3F3B2F}"/>
              </a:ext>
            </a:extLst>
          </p:cNvPr>
          <p:cNvSpPr txBox="1"/>
          <p:nvPr/>
        </p:nvSpPr>
        <p:spPr>
          <a:xfrm>
            <a:off x="794656" y="1083624"/>
            <a:ext cx="10561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Local over-pressure close to the fragment plume drives polarization and plasmoid drift along major radius for the baseline H-mode case.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drift motion is accompanied by edge stochasticity and heat flux.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 SPIs into “healthy” H-mode might be challenging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内容占位符 8">
            <a:extLst>
              <a:ext uri="{FF2B5EF4-FFF2-40B4-BE49-F238E27FC236}">
                <a16:creationId xmlns:a16="http://schemas.microsoft.com/office/drawing/2014/main" id="{58116347-EEA8-5862-CB5B-D05E2D296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85" y="3221310"/>
            <a:ext cx="4839997" cy="282243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A6CC7A6-BBA3-E17F-E3CF-7ADCF86C4797}"/>
              </a:ext>
            </a:extLst>
          </p:cNvPr>
          <p:cNvSpPr txBox="1"/>
          <p:nvPr/>
        </p:nvSpPr>
        <p:spPr>
          <a:xfrm>
            <a:off x="794656" y="6356350"/>
            <a:ext cx="4047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D. Hu </a:t>
            </a:r>
            <a:r>
              <a:rPr lang="it-IT" altLang="zh-CN" sz="1200" b="0" i="1" u="none" strike="noStrike" baseline="0" dirty="0">
                <a:latin typeface="Arial" panose="020B0604020202020204" pitchFamily="34" charset="0"/>
              </a:rPr>
              <a:t>et al </a:t>
            </a:r>
            <a:r>
              <a:rPr lang="it-IT" altLang="zh-CN" sz="1200" b="0" u="none" strike="noStrike" baseline="0" dirty="0">
                <a:latin typeface="Arial" panose="020B0604020202020204" pitchFamily="34" charset="0"/>
              </a:rPr>
              <a:t>Nucl. Fusion 64 (2024) 086005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4914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01937-E5D9-54A3-4800-24012D340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5F5208-987C-A4F5-9FAB-59C620D4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微软雅黑" panose="020B0503020204020204" pitchFamily="34" charset="-122"/>
              </a:rPr>
              <a:t>Injection assimilation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7A233C-C8C9-F445-A9EC-49408C9D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5CD7B74-5645-FAC8-100F-43B7CDCA5607}"/>
              </a:ext>
            </a:extLst>
          </p:cNvPr>
          <p:cNvSpPr txBox="1"/>
          <p:nvPr/>
        </p:nvSpPr>
        <p:spPr>
          <a:xfrm>
            <a:off x="794656" y="6356350"/>
            <a:ext cx="4047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D. Hu </a:t>
            </a:r>
            <a:r>
              <a:rPr lang="it-IT" altLang="zh-CN" sz="1200" b="0" i="1" u="none" strike="noStrike" baseline="0" dirty="0">
                <a:latin typeface="Arial" panose="020B0604020202020204" pitchFamily="34" charset="0"/>
              </a:rPr>
              <a:t>et al </a:t>
            </a:r>
            <a:r>
              <a:rPr lang="it-IT" altLang="zh-CN" sz="1200" b="0" u="none" strike="noStrike" baseline="0" dirty="0">
                <a:latin typeface="Arial" panose="020B0604020202020204" pitchFamily="34" charset="0"/>
              </a:rPr>
              <a:t>Nucl. Fusion 64 (2024) 086005</a:t>
            </a:r>
            <a:endParaRPr lang="zh-CN" altLang="en-US" sz="12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878402C-6936-3529-2567-80156536C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9" y="2487410"/>
            <a:ext cx="11019181" cy="35545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237C45D-9D7A-23D7-3581-16B3E8CD1542}"/>
              </a:ext>
            </a:extLst>
          </p:cNvPr>
          <p:cNvSpPr txBox="1"/>
          <p:nvPr/>
        </p:nvSpPr>
        <p:spPr>
          <a:xfrm>
            <a:off x="792480" y="1085386"/>
            <a:ext cx="10561320" cy="143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drift motion could be significantly mitigated by injecting into the degraded H-mode, or by using higher neon mixture ratio. 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Significantly improve the assimilation and penetration.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241E177-6B9D-420C-2809-0E429F689F13}"/>
              </a:ext>
            </a:extLst>
          </p:cNvPr>
          <p:cNvCxnSpPr/>
          <p:nvPr/>
        </p:nvCxnSpPr>
        <p:spPr>
          <a:xfrm>
            <a:off x="5573485" y="2838994"/>
            <a:ext cx="0" cy="28128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8CAB559-C7FE-1583-98CC-0BF2994A80B3}"/>
              </a:ext>
            </a:extLst>
          </p:cNvPr>
          <p:cNvCxnSpPr>
            <a:cxnSpLocks/>
          </p:cNvCxnSpPr>
          <p:nvPr/>
        </p:nvCxnSpPr>
        <p:spPr>
          <a:xfrm>
            <a:off x="10306593" y="3429000"/>
            <a:ext cx="0" cy="22228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D8ABF4D-27EA-51FB-6171-ED0DD48537EC}"/>
              </a:ext>
            </a:extLst>
          </p:cNvPr>
          <p:cNvSpPr txBox="1"/>
          <p:nvPr/>
        </p:nvSpPr>
        <p:spPr>
          <a:xfrm>
            <a:off x="5573485" y="2834887"/>
            <a:ext cx="52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LCFS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3F4134-679C-A339-821E-F3F7A6A010C4}"/>
              </a:ext>
            </a:extLst>
          </p:cNvPr>
          <p:cNvSpPr txBox="1"/>
          <p:nvPr/>
        </p:nvSpPr>
        <p:spPr>
          <a:xfrm>
            <a:off x="10296451" y="3631893"/>
            <a:ext cx="52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LCFS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642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C59D5-13AD-3C40-62B7-4A47D77B8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2D8E0-A554-2D81-F755-3DF4E9FA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微软雅黑" panose="020B0503020204020204" pitchFamily="34" charset="-122"/>
              </a:rPr>
              <a:t>Injection assimilation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72CBFA-B1B8-BA44-DA50-4770BB78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C1F6ACA-007A-AA92-FB3E-F85A365F5E2E}"/>
              </a:ext>
            </a:extLst>
          </p:cNvPr>
          <p:cNvSpPr txBox="1"/>
          <p:nvPr/>
        </p:nvSpPr>
        <p:spPr>
          <a:xfrm>
            <a:off x="701040" y="1070534"/>
            <a:ext cx="10652760" cy="143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Delay between injectors negatively impact the assimilation, but not very drastically for delay on the order of 1ms.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Staggered injection shows significantly better core density rise.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B810E7-B60B-4ABF-CE93-2BB4084318AC}"/>
              </a:ext>
            </a:extLst>
          </p:cNvPr>
          <p:cNvSpPr txBox="1"/>
          <p:nvPr/>
        </p:nvSpPr>
        <p:spPr>
          <a:xfrm>
            <a:off x="794656" y="6356350"/>
            <a:ext cx="4047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D. Hu </a:t>
            </a:r>
            <a:r>
              <a:rPr lang="it-IT" altLang="zh-CN" sz="1200" b="0" i="1" u="none" strike="noStrike" baseline="0" dirty="0">
                <a:latin typeface="Arial" panose="020B0604020202020204" pitchFamily="34" charset="0"/>
              </a:rPr>
              <a:t>et al </a:t>
            </a:r>
            <a:r>
              <a:rPr lang="it-IT" altLang="zh-CN" sz="1200" b="0" u="none" strike="noStrike" baseline="0" dirty="0">
                <a:latin typeface="Arial" panose="020B0604020202020204" pitchFamily="34" charset="0"/>
              </a:rPr>
              <a:t>Nucl. Fusion 64 (2024) 086005</a:t>
            </a:r>
            <a:endParaRPr lang="zh-CN" altLang="en-US" sz="1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BD0ECE-FA60-E295-EBD8-877AD836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37" y="2803118"/>
            <a:ext cx="8484326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C28F7-2CF5-E37A-416D-9EA05A3D2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47A3B-362D-AF3E-A0D9-E2E256F4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 radiation asymmetry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6CCD82-A261-9658-4497-15F1FA9E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113113_2">
            <a:hlinkClick r:id="" action="ppaction://media"/>
            <a:extLst>
              <a:ext uri="{FF2B5EF4-FFF2-40B4-BE49-F238E27FC236}">
                <a16:creationId xmlns:a16="http://schemas.microsoft.com/office/drawing/2014/main" id="{442B8479-1848-B5D7-1353-B274912DE3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0162" y="1136814"/>
            <a:ext cx="7508694" cy="485374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2A992D7-1B0F-C166-3746-6D3349D63192}"/>
              </a:ext>
            </a:extLst>
          </p:cNvPr>
          <p:cNvSpPr txBox="1"/>
          <p:nvPr/>
        </p:nvSpPr>
        <p:spPr>
          <a:xfrm>
            <a:off x="390368" y="6308079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effectLst/>
              </a:rPr>
              <a:t>K. </a:t>
            </a:r>
            <a:r>
              <a:rPr lang="en-US" altLang="zh-CN" sz="1200" dirty="0" err="1">
                <a:effectLst/>
              </a:rPr>
              <a:t>Munechika</a:t>
            </a:r>
            <a:r>
              <a:rPr lang="en-US" altLang="zh-CN" sz="1200" dirty="0">
                <a:effectLst/>
              </a:rPr>
              <a:t>, et al., </a:t>
            </a:r>
            <a:r>
              <a:rPr lang="en-US" altLang="zh-CN" sz="1200" dirty="0"/>
              <a:t>“</a:t>
            </a:r>
            <a:r>
              <a:rPr lang="en-US" altLang="zh-CN" sz="1200" dirty="0">
                <a:effectLst/>
              </a:rPr>
              <a:t>Synthetic framework for ITER bolometer performance assessment</a:t>
            </a:r>
            <a:r>
              <a:rPr lang="en-US" altLang="zh-CN" sz="1200" dirty="0"/>
              <a:t>”</a:t>
            </a:r>
            <a:r>
              <a:rPr lang="en-US" altLang="zh-CN" sz="1200" dirty="0">
                <a:effectLst/>
              </a:rPr>
              <a:t>, o26, 6th European Conference on Plasma Diagnostics, Prague, Czechia, 2025</a:t>
            </a:r>
            <a:endParaRPr lang="zh-CN" altLang="en-US" sz="1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87E24A-CDB1-78C0-F7CA-26D385F459D8}"/>
              </a:ext>
            </a:extLst>
          </p:cNvPr>
          <p:cNvSpPr txBox="1"/>
          <p:nvPr/>
        </p:nvSpPr>
        <p:spPr>
          <a:xfrm>
            <a:off x="390368" y="1020862"/>
            <a:ext cx="3257006" cy="4947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Helical radiative bands occur first around the plume.</a:t>
            </a:r>
          </a:p>
          <a:p>
            <a:pPr marL="342900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Radiation is more localized despite lower total power in the early TQ.</a:t>
            </a:r>
          </a:p>
          <a:p>
            <a:pPr marL="342900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radiation power density is more uniform during late TQ.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9BB3DE-1012-802C-AEE2-ACCAAFDC07D9}"/>
              </a:ext>
            </a:extLst>
          </p:cNvPr>
          <p:cNvSpPr txBox="1"/>
          <p:nvPr/>
        </p:nvSpPr>
        <p:spPr>
          <a:xfrm>
            <a:off x="4030162" y="123661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DH-QP-dt0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15CCA3-63DC-57E9-E947-A57E624F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First wall energy impact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1781A3-E4E2-D938-42A9-E10A637E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06E0307-4E3D-06E4-3A81-A212FCD7E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96" y="1235709"/>
            <a:ext cx="5225430" cy="48951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CB4BA9-DCB6-2C2F-C376-ACFC1345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5709"/>
            <a:ext cx="5779324" cy="48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6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0A00-7F47-FDD8-0ED4-0DEAAC207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31B75-6C69-FA4E-C067-4451AA3B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 energy impact threshold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88507C-9C68-5732-5F0E-5BEB05C1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41D2E89-0F62-19F2-97F4-C47D875CE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3388900"/>
            <a:ext cx="9620250" cy="28194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0B245F7-01F3-5C79-8BBB-73B92E2E5189}"/>
                  </a:ext>
                </a:extLst>
              </p:cNvPr>
              <p:cNvSpPr txBox="1"/>
              <p:nvPr/>
            </p:nvSpPr>
            <p:spPr>
              <a:xfrm>
                <a:off x="815340" y="1078044"/>
                <a:ext cx="10561320" cy="2487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maximum energy impact stays well below the W melting threshold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while </a:t>
                </a:r>
                <a:r>
                  <a:rPr lang="en-US" altLang="zh-CN" sz="2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some might exceed the SS one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𝑀𝑊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𝑠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1/2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).</a:t>
                </a:r>
                <a:endParaRPr lang="en-US" altLang="zh-CN" sz="2400" dirty="0"/>
              </a:p>
              <a:p>
                <a:pPr marL="342900" indent="-3429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Exposing the ITER SS window plate under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𝑀𝐽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heat pulse results in 1-2 micrometers of surface roughening, without significant mass loss. Such </a:t>
                </a:r>
                <a:r>
                  <a:rPr lang="en-US" altLang="zh-CN" sz="2400" b="1" dirty="0">
                    <a:solidFill>
                      <a:schemeClr val="accent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SS plate melting is considered tolerable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0B245F7-01F3-5C79-8BBB-73B92E2E5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" y="1078044"/>
                <a:ext cx="10561320" cy="2487219"/>
              </a:xfrm>
              <a:prstGeom prst="rect">
                <a:avLst/>
              </a:prstGeom>
              <a:blipFill>
                <a:blip r:embed="rId3"/>
                <a:stretch>
                  <a:fillRect l="-808" r="-1328" b="-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2249B776-7E03-7902-1B90-39678B67FE16}"/>
              </a:ext>
            </a:extLst>
          </p:cNvPr>
          <p:cNvSpPr txBox="1"/>
          <p:nvPr/>
        </p:nvSpPr>
        <p:spPr>
          <a:xfrm>
            <a:off x="643078" y="6356350"/>
            <a:ext cx="10225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A Herrmann, </a:t>
            </a:r>
            <a:r>
              <a:rPr lang="fr-FR" altLang="zh-CN" sz="1200" b="0" i="0" u="none" strike="noStrike" baseline="0" dirty="0">
                <a:latin typeface="Arial" panose="020B0604020202020204" pitchFamily="34" charset="0"/>
              </a:rPr>
              <a:t>Plasma Phys. Control. Fusion 44 (2002) 883–903; </a:t>
            </a:r>
            <a:r>
              <a:rPr lang="en-US" altLang="zh-CN" sz="1200" b="0" i="0" u="none" strike="noStrike" baseline="0" dirty="0">
                <a:latin typeface="Arial" panose="020B0604020202020204" pitchFamily="34" charset="0"/>
              </a:rPr>
              <a:t>R.A. Pitts et al. J. </a:t>
            </a:r>
            <a:r>
              <a:rPr lang="en-US" altLang="zh-CN" sz="1200" b="0" i="0" u="none" strike="noStrike" baseline="0" dirty="0" err="1">
                <a:latin typeface="Arial" panose="020B0604020202020204" pitchFamily="34" charset="0"/>
              </a:rPr>
              <a:t>Nucl</a:t>
            </a:r>
            <a:r>
              <a:rPr lang="en-US" altLang="zh-CN" sz="1200" b="0" i="0" u="none" strike="noStrike" baseline="0" dirty="0">
                <a:latin typeface="Arial" panose="020B0604020202020204" pitchFamily="34" charset="0"/>
              </a:rPr>
              <a:t>. Mater. 463 (2015) 748–752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96101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D0E33-6C03-2E99-92CF-DFFF665A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7C7D8-09EF-3684-FA1A-84FE0427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TPF in the plasma and on the wall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CC89D3-E042-C13F-77D6-88C1A272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FB3E73-AB3B-B87F-0528-137BB3E2CF6F}"/>
              </a:ext>
            </a:extLst>
          </p:cNvPr>
          <p:cNvSpPr txBox="1"/>
          <p:nvPr/>
        </p:nvSpPr>
        <p:spPr>
          <a:xfrm>
            <a:off x="432163" y="1065737"/>
            <a:ext cx="4871358" cy="5150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radiation power density within the plasma does not necessarily translate into the asymmetry on the wall.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 an example, comparing DH-QP-dt0 and DH-QP-stg, the staggered case shows stronger radiation asymmetry within the plasma, but not so much difference on the wall.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Could be attributed to deeper impurity deposition for DH-QP-stg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88A825-9F2F-DFEB-3E75-0B36AD47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74" y="1135355"/>
            <a:ext cx="6382626" cy="1319314"/>
          </a:xfrm>
          <a:prstGeom prst="rect">
            <a:avLst/>
          </a:prstGeom>
        </p:spPr>
      </p:pic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3A7ADA33-5801-9CDE-EB17-5CB59B11C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4944" y="2454669"/>
            <a:ext cx="6380356" cy="36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3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BBC58-7F73-5CD2-33D1-8BFF3FDC0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42286-26C3-D990-1124-FE3B9BCE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Conclusion &amp; Discussion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DD521E-A992-C1A5-8161-08E0D17CB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1089891"/>
            <a:ext cx="10676709" cy="50870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JOREK coupled with </a:t>
            </a:r>
            <a:r>
              <a:rPr lang="en-US" altLang="zh-CN" sz="2000" dirty="0" err="1">
                <a:latin typeface="微软雅黑" panose="020B0503020204020204" pitchFamily="34" charset="-122"/>
              </a:rPr>
              <a:t>Raysect</a:t>
            </a:r>
            <a:r>
              <a:rPr lang="en-US" altLang="zh-CN" sz="2000" dirty="0">
                <a:latin typeface="微软雅黑" panose="020B0503020204020204" pitchFamily="34" charset="-122"/>
              </a:rPr>
              <a:t>/CHERAB is used to investigate the MHD and the radiation characteristics during dual-SPIs into ITER H-modes.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Strong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plasmoid drift </a:t>
            </a:r>
            <a:r>
              <a:rPr lang="en-US" altLang="zh-CN" sz="2000" dirty="0">
                <a:latin typeface="微软雅黑" panose="020B0503020204020204" pitchFamily="34" charset="-122"/>
              </a:rPr>
              <a:t>and accompanied MHD for the baseline H-mode case.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Detrimental to the TQ mitigation efficacy</a:t>
            </a:r>
            <a:r>
              <a:rPr lang="en-US" altLang="zh-CN" sz="2000" dirty="0">
                <a:latin typeface="微软雅黑" panose="020B0503020204020204" pitchFamily="34" charset="-122"/>
              </a:rPr>
              <a:t>. 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</a:rPr>
              <a:t>Could be avoided by considering the neon mixture and precursor confinement loss</a:t>
            </a:r>
            <a:r>
              <a:rPr lang="en-US" altLang="zh-CN" sz="2000" dirty="0">
                <a:latin typeface="微软雅黑" panose="020B0503020204020204" pitchFamily="34" charset="-122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Delay between injectors on the order of 1ms reduces assimilation, but not drastically.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Significantly better core penetration for the staggered scheme.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Radiation asymmetry could arise from SPI configuration or inherent MHD. The asymmetry is stronger in the early phase.</a:t>
            </a:r>
          </a:p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</a:rPr>
              <a:t>The energy impact would not exceed the W limit</a:t>
            </a:r>
            <a:r>
              <a:rPr lang="en-US" altLang="zh-CN" sz="2000" dirty="0">
                <a:latin typeface="微软雅黑" panose="020B0503020204020204" pitchFamily="34" charset="-122"/>
              </a:rPr>
              <a:t>. Although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it could exceed the SS limit</a:t>
            </a:r>
            <a:r>
              <a:rPr lang="en-US" altLang="zh-CN" sz="2000" dirty="0">
                <a:latin typeface="微软雅黑" panose="020B0503020204020204" pitchFamily="34" charset="-122"/>
              </a:rPr>
              <a:t>, 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</a:rPr>
              <a:t>it won’t result in significant mass loss</a:t>
            </a:r>
            <a:r>
              <a:rPr lang="en-US" altLang="zh-CN" sz="2000" dirty="0">
                <a:latin typeface="微软雅黑" panose="020B0503020204020204" pitchFamily="34" charset="-122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Future: More realistic fragment distribution &amp; toroidal elongation? Repeated exposure? Rocket effect and its assimilation impact?</a:t>
            </a:r>
          </a:p>
        </p:txBody>
      </p:sp>
    </p:spTree>
    <p:extLst>
      <p:ext uri="{BB962C8B-B14F-4D97-AF65-F5344CB8AC3E}">
        <p14:creationId xmlns:p14="http://schemas.microsoft.com/office/powerpoint/2010/main" val="304411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6C4161-BA68-E70B-3860-2B589D2D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2BEA2C-1EB5-0FC0-CC16-120E2FB5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497"/>
            <a:ext cx="10831286" cy="47574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Simulation setup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Injection assimilation and penetration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Radiation asymmetry and energy impact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Conclusion &amp; Discussion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D9D89-A666-1B79-4DFA-6FE31BBE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38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67443" y="974155"/>
            <a:ext cx="10396879" cy="135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400" dirty="0">
                <a:latin typeface="微软雅黑" panose="020B0503020204020204" pitchFamily="34" charset="-122"/>
              </a:rPr>
              <a:t>Radiative depletion of thermal energy during disruption is desirable.</a:t>
            </a:r>
          </a:p>
          <a:p>
            <a:pPr>
              <a:lnSpc>
                <a:spcPct val="125000"/>
              </a:lnSpc>
            </a:pPr>
            <a:r>
              <a:rPr lang="en-US" altLang="zh-CN" sz="2400" dirty="0">
                <a:latin typeface="微软雅黑" panose="020B0503020204020204" pitchFamily="34" charset="-122"/>
              </a:rPr>
              <a:t>The </a:t>
            </a:r>
            <a:r>
              <a:rPr lang="en-US" altLang="zh-CN" sz="2400" b="1" dirty="0">
                <a:latin typeface="微软雅黑" panose="020B0503020204020204" pitchFamily="34" charset="-122"/>
              </a:rPr>
              <a:t>radiation asymmetry</a:t>
            </a:r>
            <a:r>
              <a:rPr lang="en-US" altLang="zh-CN" sz="2400" dirty="0">
                <a:latin typeface="微软雅黑" panose="020B0503020204020204" pitchFamily="34" charset="-122"/>
              </a:rPr>
              <a:t> during the TQ mitigation is of concern.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32CFD2-6973-5F0D-9676-4EF566A7F50C}"/>
              </a:ext>
            </a:extLst>
          </p:cNvPr>
          <p:cNvSpPr txBox="1"/>
          <p:nvPr/>
        </p:nvSpPr>
        <p:spPr>
          <a:xfrm>
            <a:off x="7776688" y="5888669"/>
            <a:ext cx="3387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D. Hu </a:t>
            </a:r>
            <a:r>
              <a:rPr lang="it-IT" altLang="zh-CN" sz="1200" b="0" i="1" u="none" strike="noStrike" baseline="0" dirty="0">
                <a:latin typeface="Arial" panose="020B0604020202020204" pitchFamily="34" charset="0"/>
              </a:rPr>
              <a:t>et al </a:t>
            </a:r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2021 </a:t>
            </a:r>
            <a:r>
              <a:rPr lang="it-IT" altLang="zh-CN" sz="1200" b="0" i="1" u="none" strike="noStrike" baseline="0" dirty="0">
                <a:latin typeface="Arial" panose="020B0604020202020204" pitchFamily="34" charset="0"/>
              </a:rPr>
              <a:t>Nucl. Fusion </a:t>
            </a:r>
            <a:r>
              <a:rPr lang="it-IT" altLang="zh-CN" sz="1200" b="1" i="0" u="none" strike="noStrike" baseline="0" dirty="0">
                <a:latin typeface="Arial" panose="020B0604020202020204" pitchFamily="34" charset="0"/>
              </a:rPr>
              <a:t>61 </a:t>
            </a:r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026015</a:t>
            </a:r>
            <a:endParaRPr lang="zh-CN" altLang="en-US" sz="1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9708E5-9B31-8513-9BFE-E1F7CE2E8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742" y="2141403"/>
            <a:ext cx="4775948" cy="3651925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55B171CF-040C-A892-9FD9-313C91B21620}"/>
              </a:ext>
            </a:extLst>
          </p:cNvPr>
          <p:cNvSpPr txBox="1">
            <a:spLocks/>
          </p:cNvSpPr>
          <p:nvPr/>
        </p:nvSpPr>
        <p:spPr>
          <a:xfrm>
            <a:off x="767443" y="2167527"/>
            <a:ext cx="6328954" cy="4058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400" dirty="0">
                <a:latin typeface="微软雅黑" panose="020B0503020204020204" pitchFamily="34" charset="-122"/>
              </a:rPr>
              <a:t>Already substantial investigation into the asymmetry </a:t>
            </a:r>
            <a:r>
              <a:rPr lang="en-US" altLang="zh-CN" sz="2400" u="sng" dirty="0">
                <a:latin typeface="微软雅黑" panose="020B0503020204020204" pitchFamily="34" charset="-122"/>
              </a:rPr>
              <a:t>within the plasma</a:t>
            </a:r>
            <a:r>
              <a:rPr lang="en-US" altLang="zh-CN" sz="2400" dirty="0">
                <a:latin typeface="微软雅黑" panose="020B0503020204020204" pitchFamily="34" charset="-122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zh-CN" sz="2400" dirty="0">
                <a:latin typeface="微软雅黑" panose="020B0503020204020204" pitchFamily="34" charset="-122"/>
              </a:rPr>
              <a:t>The ultimate criterion is the temperature rise </a:t>
            </a:r>
            <a:r>
              <a:rPr lang="en-US" altLang="zh-CN" sz="2400" u="sng" dirty="0">
                <a:latin typeface="微软雅黑" panose="020B0503020204020204" pitchFamily="34" charset="-122"/>
              </a:rPr>
              <a:t>on the first wall</a:t>
            </a:r>
            <a:r>
              <a:rPr lang="en-US" altLang="zh-CN" sz="2400" dirty="0">
                <a:latin typeface="微软雅黑" panose="020B0503020204020204" pitchFamily="34" charset="-122"/>
              </a:rPr>
              <a:t> characterized by the so-called </a:t>
            </a:r>
            <a:r>
              <a:rPr lang="en-US" altLang="zh-CN" sz="2400" b="1" dirty="0">
                <a:latin typeface="微软雅黑" panose="020B0503020204020204" pitchFamily="34" charset="-122"/>
              </a:rPr>
              <a:t>energy impact</a:t>
            </a:r>
            <a:r>
              <a:rPr lang="en-US" altLang="zh-CN" sz="2400" dirty="0">
                <a:latin typeface="微软雅黑" panose="020B0503020204020204" pitchFamily="34" charset="-122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zh-CN" sz="2400" dirty="0">
                <a:latin typeface="微软雅黑" panose="020B0503020204020204" pitchFamily="34" charset="-122"/>
              </a:rPr>
              <a:t>The total injection assimilation as well as the core density rise is also of interest.</a:t>
            </a:r>
          </a:p>
        </p:txBody>
      </p:sp>
    </p:spTree>
    <p:extLst>
      <p:ext uri="{BB962C8B-B14F-4D97-AF65-F5344CB8AC3E}">
        <p14:creationId xmlns:p14="http://schemas.microsoft.com/office/powerpoint/2010/main" val="41361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7"/>
    </mc:Choice>
    <mc:Fallback xmlns="">
      <p:transition spd="slow" advTm="459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D4287-FDE8-A78F-523E-19A9B004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Modelling structure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858042-B04D-65B7-29EE-A3B87121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FE8AA5C-ADCE-F743-6A4E-005EE14D1AA2}"/>
              </a:ext>
            </a:extLst>
          </p:cNvPr>
          <p:cNvSpPr/>
          <p:nvPr/>
        </p:nvSpPr>
        <p:spPr>
          <a:xfrm>
            <a:off x="1049123" y="4189441"/>
            <a:ext cx="2150358" cy="12453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JOREK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1CBF560-3132-E283-3EA3-3C7139567ED8}"/>
              </a:ext>
            </a:extLst>
          </p:cNvPr>
          <p:cNvSpPr/>
          <p:nvPr/>
        </p:nvSpPr>
        <p:spPr>
          <a:xfrm>
            <a:off x="892699" y="1218077"/>
            <a:ext cx="2498040" cy="16713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Integrated Modelling &amp; Analysis Suite (IMAS)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2D07E21-BA31-6B07-95CD-057C5DAE1411}"/>
              </a:ext>
            </a:extLst>
          </p:cNvPr>
          <p:cNvSpPr/>
          <p:nvPr/>
        </p:nvSpPr>
        <p:spPr>
          <a:xfrm>
            <a:off x="4855357" y="1431085"/>
            <a:ext cx="2150358" cy="12453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RaySect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CHERAB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EA64493-F068-7977-256B-252DD6D0A6C1}"/>
              </a:ext>
            </a:extLst>
          </p:cNvPr>
          <p:cNvSpPr/>
          <p:nvPr/>
        </p:nvSpPr>
        <p:spPr>
          <a:xfrm>
            <a:off x="8715958" y="1447101"/>
            <a:ext cx="2247472" cy="12453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First wall temperature rise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81F9370-C855-D469-8F52-B252512BD153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V="1">
            <a:off x="2124302" y="2889419"/>
            <a:ext cx="17417" cy="13000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265AA5F-4FF7-6D37-7B8B-FD5799D3CB2D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390739" y="2053748"/>
            <a:ext cx="14646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6ED5633-EF9F-D09D-B33A-2A11DF9F83B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005715" y="2053748"/>
            <a:ext cx="1710243" cy="160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D84E7E5-A85B-D234-B634-90C07A6BCD21}"/>
              </a:ext>
            </a:extLst>
          </p:cNvPr>
          <p:cNvSpPr/>
          <p:nvPr/>
        </p:nvSpPr>
        <p:spPr>
          <a:xfrm>
            <a:off x="8368276" y="1298392"/>
            <a:ext cx="2865118" cy="2082156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6239946-86DF-1DF4-6820-B7B3E6A68939}"/>
              </a:ext>
            </a:extLst>
          </p:cNvPr>
          <p:cNvSpPr txBox="1"/>
          <p:nvPr/>
        </p:nvSpPr>
        <p:spPr>
          <a:xfrm>
            <a:off x="8799473" y="2845680"/>
            <a:ext cx="208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Physical interest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AA4D9431-916E-11A9-AC86-DC7E796063A8}"/>
              </a:ext>
            </a:extLst>
          </p:cNvPr>
          <p:cNvSpPr txBox="1">
            <a:spLocks/>
          </p:cNvSpPr>
          <p:nvPr/>
        </p:nvSpPr>
        <p:spPr>
          <a:xfrm>
            <a:off x="3796177" y="3574482"/>
            <a:ext cx="7889339" cy="26163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The 3D nonlinear reduced MHD version of </a:t>
            </a:r>
            <a:r>
              <a:rPr lang="en-US" altLang="zh-CN" sz="2000" b="1" dirty="0">
                <a:latin typeface="微软雅黑" panose="020B0503020204020204" pitchFamily="34" charset="-122"/>
              </a:rPr>
              <a:t>JOREK </a:t>
            </a:r>
            <a:r>
              <a:rPr lang="en-US" altLang="zh-CN" sz="2000" dirty="0">
                <a:latin typeface="微软雅黑" panose="020B0503020204020204" pitchFamily="34" charset="-122"/>
              </a:rPr>
              <a:t>is used.</a:t>
            </a: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Radiation power density to first wall radiation heat flux via </a:t>
            </a:r>
            <a:r>
              <a:rPr lang="en-US" altLang="zh-CN" sz="2000" b="1" dirty="0" err="1">
                <a:latin typeface="微软雅黑" panose="020B0503020204020204" pitchFamily="34" charset="-122"/>
              </a:rPr>
              <a:t>RaySect</a:t>
            </a:r>
            <a:r>
              <a:rPr lang="en-US" altLang="zh-CN" sz="2000" b="1" dirty="0">
                <a:latin typeface="微软雅黑" panose="020B0503020204020204" pitchFamily="34" charset="-122"/>
              </a:rPr>
              <a:t>/CHERAB </a:t>
            </a:r>
            <a:r>
              <a:rPr lang="en-US" altLang="zh-CN" sz="2000" dirty="0">
                <a:latin typeface="微软雅黑" panose="020B0503020204020204" pitchFamily="34" charset="-122"/>
              </a:rPr>
              <a:t>incorporated in </a:t>
            </a:r>
            <a:r>
              <a:rPr lang="en-US" altLang="zh-CN" sz="2000" b="1" dirty="0">
                <a:latin typeface="微软雅黑" panose="020B0503020204020204" pitchFamily="34" charset="-122"/>
              </a:rPr>
              <a:t>IMAS</a:t>
            </a:r>
            <a:r>
              <a:rPr lang="en-US" altLang="zh-CN" sz="2000" dirty="0">
                <a:latin typeface="微软雅黑" panose="020B0503020204020204" pitchFamily="34" charset="-122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</a:rPr>
              <a:t>Energy impact </a:t>
            </a:r>
            <a:r>
              <a:rPr lang="en-US" altLang="zh-CN" sz="2000" dirty="0">
                <a:latin typeface="微软雅黑" panose="020B0503020204020204" pitchFamily="34" charset="-122"/>
              </a:rPr>
              <a:t>estimated via 1D semi-infinite passively cooled heat conduction model.</a:t>
            </a: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Melting evaluated via energy impact distribution.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4B7F777-6AAB-3B50-F3A6-EC708C7B8D10}"/>
              </a:ext>
            </a:extLst>
          </p:cNvPr>
          <p:cNvSpPr txBox="1"/>
          <p:nvPr/>
        </p:nvSpPr>
        <p:spPr>
          <a:xfrm>
            <a:off x="390367" y="6316822"/>
            <a:ext cx="68116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b="0" i="0" dirty="0">
                <a:solidFill>
                  <a:srgbClr val="333333"/>
                </a:solidFill>
                <a:effectLst/>
                <a:latin typeface="-apple-system"/>
              </a:rPr>
              <a:t>M. Hoelzl </a:t>
            </a:r>
            <a:r>
              <a:rPr lang="it-IT" altLang="zh-CN" sz="1200" b="0" i="1" dirty="0">
                <a:solidFill>
                  <a:srgbClr val="333333"/>
                </a:solidFill>
                <a:effectLst/>
                <a:latin typeface="-apple-system"/>
              </a:rPr>
              <a:t>et al</a:t>
            </a:r>
            <a:r>
              <a:rPr lang="it-IT" altLang="zh-CN" sz="1200" b="0" i="0" dirty="0">
                <a:solidFill>
                  <a:srgbClr val="333333"/>
                </a:solidFill>
                <a:effectLst/>
                <a:latin typeface="-apple-system"/>
              </a:rPr>
              <a:t> 2021 </a:t>
            </a:r>
            <a:r>
              <a:rPr lang="it-IT" altLang="zh-CN" sz="1200" b="0" i="1" dirty="0">
                <a:solidFill>
                  <a:srgbClr val="333333"/>
                </a:solidFill>
                <a:effectLst/>
                <a:latin typeface="-apple-system"/>
              </a:rPr>
              <a:t>Nucl. Fusion</a:t>
            </a:r>
            <a:r>
              <a:rPr lang="it-IT" altLang="zh-CN" sz="12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it-IT" altLang="zh-CN" sz="1200" b="1" i="0" dirty="0">
                <a:solidFill>
                  <a:srgbClr val="333333"/>
                </a:solidFill>
                <a:effectLst/>
                <a:latin typeface="-apple-system"/>
              </a:rPr>
              <a:t>61</a:t>
            </a:r>
            <a:r>
              <a:rPr lang="it-IT" altLang="zh-CN" sz="1200" b="0" i="0" dirty="0">
                <a:solidFill>
                  <a:srgbClr val="333333"/>
                </a:solidFill>
                <a:effectLst/>
                <a:latin typeface="-apple-system"/>
              </a:rPr>
              <a:t> 065001</a:t>
            </a:r>
            <a:r>
              <a:rPr lang="it-IT" altLang="zh-CN" sz="1200" dirty="0">
                <a:solidFill>
                  <a:srgbClr val="333333"/>
                </a:solidFill>
                <a:latin typeface="-apple-system"/>
              </a:rPr>
              <a:t>; M. Hoelzl </a:t>
            </a:r>
            <a:r>
              <a:rPr lang="it-IT" altLang="zh-CN" sz="1200" i="1" dirty="0">
                <a:solidFill>
                  <a:srgbClr val="333333"/>
                </a:solidFill>
                <a:latin typeface="-apple-system"/>
              </a:rPr>
              <a:t>et al</a:t>
            </a:r>
            <a:r>
              <a:rPr lang="it-IT" altLang="zh-CN" sz="1200" dirty="0">
                <a:solidFill>
                  <a:srgbClr val="333333"/>
                </a:solidFill>
                <a:latin typeface="-apple-system"/>
              </a:rPr>
              <a:t> 2024 </a:t>
            </a:r>
            <a:r>
              <a:rPr lang="it-IT" altLang="zh-CN" sz="1200" i="1" dirty="0">
                <a:solidFill>
                  <a:srgbClr val="333333"/>
                </a:solidFill>
                <a:latin typeface="-apple-system"/>
              </a:rPr>
              <a:t>Nucl. Fusion</a:t>
            </a:r>
            <a:r>
              <a:rPr lang="it-IT" altLang="zh-CN" sz="120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it-IT" altLang="zh-CN" sz="1200" b="1" dirty="0">
                <a:solidFill>
                  <a:srgbClr val="333333"/>
                </a:solidFill>
                <a:latin typeface="-apple-system"/>
              </a:rPr>
              <a:t>64 </a:t>
            </a:r>
            <a:r>
              <a:rPr lang="it-IT" altLang="zh-CN" sz="1200" dirty="0">
                <a:solidFill>
                  <a:srgbClr val="333333"/>
                </a:solidFill>
                <a:latin typeface="-apple-system"/>
              </a:rPr>
              <a:t>112016; </a:t>
            </a:r>
            <a:endParaRPr lang="zh-CN" altLang="en-US" sz="1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9BBDE7-D467-18CA-A333-2688ECFF81CB}"/>
              </a:ext>
            </a:extLst>
          </p:cNvPr>
          <p:cNvSpPr txBox="1"/>
          <p:nvPr/>
        </p:nvSpPr>
        <p:spPr>
          <a:xfrm>
            <a:off x="5124065" y="2692427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Ignore opacity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219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CE16B-31FF-F141-C2AC-1B404EBA9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D8137-1ED0-B539-2ED9-4BC61719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Simulation setup: equilibria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3D7ED1-C392-C19F-2A56-6742C5D3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75C61D3-2DA1-9A53-5CDE-329D9971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994" y="2069345"/>
            <a:ext cx="2098766" cy="41108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310126-BCEC-6EE3-713F-E675669C6812}"/>
                  </a:ext>
                </a:extLst>
              </p:cNvPr>
              <p:cNvSpPr txBox="1"/>
              <p:nvPr/>
            </p:nvSpPr>
            <p:spPr>
              <a:xfrm>
                <a:off x="514178" y="1063039"/>
                <a:ext cx="11294511" cy="1488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Two kinds of equilibria: the </a:t>
                </a: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baseline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and the “</a:t>
                </a: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degraded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” H-mode. The thermal energy is 370MJ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190MJ respectively. Both cases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=5.3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and the total plasma current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15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𝑀𝐴</m:t>
                    </m:r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310126-BCEC-6EE3-713F-E675669C6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78" y="1063039"/>
                <a:ext cx="11294511" cy="1488164"/>
              </a:xfrm>
              <a:prstGeom prst="rect">
                <a:avLst/>
              </a:prstGeom>
              <a:blipFill>
                <a:blip r:embed="rId3"/>
                <a:stretch>
                  <a:fillRect l="-809"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D21EDE2D-DDA6-E575-3B0D-26B3C852A4AF}"/>
              </a:ext>
            </a:extLst>
          </p:cNvPr>
          <p:cNvSpPr txBox="1"/>
          <p:nvPr/>
        </p:nvSpPr>
        <p:spPr>
          <a:xfrm>
            <a:off x="503741" y="6323991"/>
            <a:ext cx="3387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D. Hu </a:t>
            </a:r>
            <a:r>
              <a:rPr lang="it-IT" altLang="zh-CN" sz="1200" b="0" i="1" u="none" strike="noStrike" baseline="0" dirty="0">
                <a:latin typeface="Arial" panose="020B0604020202020204" pitchFamily="34" charset="0"/>
              </a:rPr>
              <a:t>et al </a:t>
            </a:r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Nucl. Fusion </a:t>
            </a:r>
            <a:r>
              <a:rPr lang="it-IT" altLang="zh-CN" sz="1200" b="1" i="0" u="none" strike="noStrike" baseline="0" dirty="0">
                <a:latin typeface="Arial" panose="020B0604020202020204" pitchFamily="34" charset="0"/>
              </a:rPr>
              <a:t>64</a:t>
            </a:r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 (2024) 086005</a:t>
            </a:r>
            <a:endParaRPr lang="zh-CN" altLang="en-US" sz="12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67D933C-03A0-75CE-D10B-0322AB1B2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41" y="2498175"/>
            <a:ext cx="8353280" cy="34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35974-A7B7-D0E5-7F81-787E54C8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Simulation setup: SPI</a:t>
            </a:r>
            <a:r>
              <a:rPr lang="zh-CN" altLang="en-US" dirty="0"/>
              <a:t> </a:t>
            </a:r>
            <a:r>
              <a:rPr lang="en-US" altLang="zh-CN" dirty="0"/>
              <a:t>parameters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7E0041-9EC9-6E67-D73F-7BA14FFD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EA329D-185B-E368-05BA-48AEFDB2CC82}"/>
                  </a:ext>
                </a:extLst>
              </p:cNvPr>
              <p:cNvSpPr txBox="1"/>
              <p:nvPr/>
            </p:nvSpPr>
            <p:spPr>
              <a:xfrm>
                <a:off x="613664" y="1082040"/>
                <a:ext cx="10964672" cy="1435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Dual-SPI ports at EQ-08 and EQ-17; Two kinds of pellets: </a:t>
                </a: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full-pellet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 </a:t>
                </a: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quarter-pellet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Statistical Fragmentation model for fragment size.</a:t>
                </a:r>
              </a:p>
              <a:p>
                <a:pPr marL="342900" indent="-3429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Injection velocity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500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𝑠</m:t>
                    </m:r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velocity spread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±40%</m:t>
                    </m:r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vertex angle 20°.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EA329D-185B-E368-05BA-48AEFDB2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64" y="1082040"/>
                <a:ext cx="10964672" cy="1435136"/>
              </a:xfrm>
              <a:prstGeom prst="rect">
                <a:avLst/>
              </a:prstGeom>
              <a:blipFill>
                <a:blip r:embed="rId2"/>
                <a:stretch>
                  <a:fillRect l="-779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内容占位符 5">
            <a:extLst>
              <a:ext uri="{FF2B5EF4-FFF2-40B4-BE49-F238E27FC236}">
                <a16:creationId xmlns:a16="http://schemas.microsoft.com/office/drawing/2014/main" id="{6160C464-C849-54D1-7373-FDC73C401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363" y="2517176"/>
            <a:ext cx="4131112" cy="320433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FAC5B9F-8533-151A-A4D5-8BF4CF5584BD}"/>
              </a:ext>
            </a:extLst>
          </p:cNvPr>
          <p:cNvSpPr txBox="1"/>
          <p:nvPr/>
        </p:nvSpPr>
        <p:spPr>
          <a:xfrm>
            <a:off x="794656" y="6356350"/>
            <a:ext cx="4047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D. Hu </a:t>
            </a:r>
            <a:r>
              <a:rPr lang="it-IT" altLang="zh-CN" sz="1200" b="0" i="1" u="none" strike="noStrike" baseline="0" dirty="0">
                <a:latin typeface="Arial" panose="020B0604020202020204" pitchFamily="34" charset="0"/>
              </a:rPr>
              <a:t>et al </a:t>
            </a:r>
            <a:r>
              <a:rPr lang="it-IT" altLang="zh-CN" sz="1200" b="0" u="none" strike="noStrike" baseline="0" dirty="0">
                <a:latin typeface="Arial" panose="020B0604020202020204" pitchFamily="34" charset="0"/>
              </a:rPr>
              <a:t>Nucl. Fusion 64 (2024) 086005</a:t>
            </a:r>
            <a:endParaRPr lang="zh-CN" altLang="en-US" sz="1200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56075F3C-4A4C-DA60-0D27-30372614F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2314" y="2517176"/>
            <a:ext cx="7247049" cy="3587743"/>
          </a:xfrm>
        </p:spPr>
      </p:pic>
    </p:spTree>
    <p:extLst>
      <p:ext uri="{BB962C8B-B14F-4D97-AF65-F5344CB8AC3E}">
        <p14:creationId xmlns:p14="http://schemas.microsoft.com/office/powerpoint/2010/main" val="379344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25D48F-5975-E005-635C-A86177B8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微软雅黑" panose="020B0503020204020204" pitchFamily="34" charset="-122"/>
              </a:rPr>
              <a:t>Energy impact calculation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22A56F7-8005-9EAD-C835-2398DE1D8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400" b="1" dirty="0">
                    <a:latin typeface="微软雅黑" panose="020B0503020204020204" pitchFamily="34" charset="-122"/>
                  </a:rPr>
                  <a:t>Raysect/CHERAB </a:t>
                </a:r>
                <a:r>
                  <a:rPr lang="en-US" altLang="zh-CN" sz="2400" dirty="0">
                    <a:latin typeface="微软雅黑" panose="020B0503020204020204" pitchFamily="34" charset="-122"/>
                  </a:rPr>
                  <a:t>ray-tracing tool integrated in </a:t>
                </a:r>
                <a:r>
                  <a:rPr lang="en-US" altLang="zh-CN" sz="2400" b="1" dirty="0">
                    <a:latin typeface="微软雅黑" panose="020B0503020204020204" pitchFamily="34" charset="-122"/>
                  </a:rPr>
                  <a:t>IMAS</a:t>
                </a:r>
                <a:r>
                  <a:rPr lang="en-US" altLang="zh-CN" sz="2400" dirty="0">
                    <a:latin typeface="微软雅黑" panose="020B0503020204020204" pitchFamily="34" charset="-122"/>
                  </a:rPr>
                  <a:t> is used to obtain the first wall radiation heat flux via </a:t>
                </a:r>
                <a:r>
                  <a:rPr lang="en-US" altLang="zh-CN" sz="2400" b="1" dirty="0">
                    <a:latin typeface="微软雅黑" panose="020B0503020204020204" pitchFamily="34" charset="-122"/>
                  </a:rPr>
                  <a:t>JOREK</a:t>
                </a:r>
                <a:r>
                  <a:rPr lang="en-US" altLang="zh-CN" sz="2400" dirty="0">
                    <a:latin typeface="微软雅黑" panose="020B0503020204020204" pitchFamily="34" charset="-122"/>
                  </a:rPr>
                  <a:t> results.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</a:rPr>
                  <a:t>The temperature increase of a semi-infinite 1D uniform material exposed to </a:t>
                </a:r>
                <a:r>
                  <a:rPr lang="en-US" altLang="zh-CN" sz="2400" b="1" dirty="0">
                    <a:solidFill>
                      <a:srgbClr val="C00000"/>
                    </a:solidFill>
                    <a:latin typeface="微软雅黑" panose="020B0503020204020204" pitchFamily="34" charset="-122"/>
                  </a:rPr>
                  <a:t>constant heat flux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</a:rPr>
                  <a:t>time is: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𝜅𝜌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</m:oMath>
                  </m:oMathPara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</a:rPr>
                  <a:t>The temperature rise is proportional to the energy impact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</a:rPr>
                  <a:t> apart from the material dependent parameters.</a:t>
                </a: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</a:rPr>
                  <a:t>itself is independent of materials, the wall damage threshold depends on the material.</a:t>
                </a:r>
                <a:endParaRPr lang="zh-CN" altLang="en-US" sz="2400" dirty="0">
                  <a:latin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22A56F7-8005-9EAD-C835-2398DE1D8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b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848AB9-21C0-2381-8BA1-781DC813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440E722-6CE2-5ED2-B457-03ADF4A92621}"/>
              </a:ext>
            </a:extLst>
          </p:cNvPr>
          <p:cNvSpPr txBox="1"/>
          <p:nvPr/>
        </p:nvSpPr>
        <p:spPr>
          <a:xfrm>
            <a:off x="643078" y="6356350"/>
            <a:ext cx="10225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A Herrmann, </a:t>
            </a:r>
            <a:r>
              <a:rPr lang="fr-FR" altLang="zh-CN" sz="1200" b="0" i="0" u="none" strike="noStrike" baseline="0" dirty="0">
                <a:latin typeface="Arial" panose="020B0604020202020204" pitchFamily="34" charset="0"/>
              </a:rPr>
              <a:t>Plasma Phys. Control. Fusion 44 (2002) 883–903;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9115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35974-A7B7-D0E5-7F81-787E54C8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微软雅黑" panose="020B0503020204020204" pitchFamily="34" charset="-122"/>
              </a:rPr>
              <a:t>Energy impact calculation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7E0041-9EC9-6E67-D73F-7BA14FFD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65B9B3-99AE-52E7-2C10-0529B41AAFE6}"/>
                  </a:ext>
                </a:extLst>
              </p:cNvPr>
              <p:cNvSpPr txBox="1"/>
              <p:nvPr/>
            </p:nvSpPr>
            <p:spPr>
              <a:xfrm>
                <a:off x="444137" y="1013634"/>
                <a:ext cx="11303726" cy="5206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is not constant in time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as a series of heat packets continuously arriving at the boundary of the 1D semi-infinite material, which then commit random walks with step length determined by the heat conductivity.</a:t>
                </a:r>
              </a:p>
              <a:p>
                <a:pPr marL="342900" indent="-342900">
                  <a:lnSpc>
                    <a:spcPct val="12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fundamental solution for such random walk is</a:t>
                </a:r>
              </a:p>
              <a:p>
                <a:pPr>
                  <a:lnSpc>
                    <a:spcPct val="125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,∆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𝜋𝛼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2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summation of all heat packet distribution at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is proportional to</a:t>
                </a:r>
              </a:p>
              <a:p>
                <a:pPr>
                  <a:lnSpc>
                    <a:spcPct val="125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65B9B3-99AE-52E7-2C10-0529B41AA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" y="1013634"/>
                <a:ext cx="11303726" cy="5206362"/>
              </a:xfrm>
              <a:prstGeom prst="rect">
                <a:avLst/>
              </a:prstGeom>
              <a:blipFill>
                <a:blip r:embed="rId2"/>
                <a:stretch>
                  <a:fillRect l="-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FC0301FD-7A25-B7E5-8901-945A9DB1C36F}"/>
              </a:ext>
            </a:extLst>
          </p:cNvPr>
          <p:cNvSpPr txBox="1"/>
          <p:nvPr/>
        </p:nvSpPr>
        <p:spPr>
          <a:xfrm>
            <a:off x="794656" y="6356350"/>
            <a:ext cx="4047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200" b="0" i="0" u="none" strike="noStrike" baseline="0" dirty="0">
                <a:latin typeface="Arial" panose="020B0604020202020204" pitchFamily="34" charset="0"/>
              </a:rPr>
              <a:t>D. Hu </a:t>
            </a:r>
            <a:r>
              <a:rPr lang="it-IT" altLang="zh-CN" sz="1200" b="0" i="1" u="none" strike="noStrike" baseline="0" dirty="0">
                <a:latin typeface="Arial" panose="020B0604020202020204" pitchFamily="34" charset="0"/>
              </a:rPr>
              <a:t>et al </a:t>
            </a:r>
            <a:r>
              <a:rPr lang="it-IT" altLang="zh-CN" sz="1200" b="0" u="none" strike="noStrike" baseline="0" dirty="0">
                <a:latin typeface="Arial" panose="020B0604020202020204" pitchFamily="34" charset="0"/>
              </a:rPr>
              <a:t>Nucl. Fusion 64 (2024) 086005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9649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5C9F1-DC1A-4A8A-1DAC-EBFD122F9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1AAD78-021B-CFBE-7EA3-F54BEF1D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Quick summary of the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ECB554-8783-D790-7705-C1B151D3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BCE-3C91-4841-B78E-3867F76A6A50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9E18E69C-9AD5-DF85-7DCD-2400D3DF6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77314"/>
            <a:ext cx="10515600" cy="3230331"/>
          </a:xfr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E99A490-7598-B682-EC8B-77EA02FDE584}"/>
              </a:ext>
            </a:extLst>
          </p:cNvPr>
          <p:cNvSpPr txBox="1"/>
          <p:nvPr/>
        </p:nvSpPr>
        <p:spPr>
          <a:xfrm>
            <a:off x="957943" y="996515"/>
            <a:ext cx="10276114" cy="1980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Fragments entering the baseline H-mode pedestal result in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significant plasmoid drift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accompanied MHD, undermining the mitigation efficiency. 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Reasonably good mitigation for degraded cases, 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tungsten tiles would not melt under any circumstances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and 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SS plate melting is acceptable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rocket effect has not been considered in those studies.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5F1787-F419-2959-C87D-9C058FC17100}"/>
              </a:ext>
            </a:extLst>
          </p:cNvPr>
          <p:cNvSpPr/>
          <p:nvPr/>
        </p:nvSpPr>
        <p:spPr>
          <a:xfrm>
            <a:off x="2769326" y="3309257"/>
            <a:ext cx="4781005" cy="357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9DC47F-70FB-67B2-2683-B58119BDFC5E}"/>
              </a:ext>
            </a:extLst>
          </p:cNvPr>
          <p:cNvSpPr/>
          <p:nvPr/>
        </p:nvSpPr>
        <p:spPr>
          <a:xfrm>
            <a:off x="9305110" y="3666309"/>
            <a:ext cx="1928947" cy="287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A83AD56-813B-B418-D1E5-11292B5CC076}"/>
              </a:ext>
            </a:extLst>
          </p:cNvPr>
          <p:cNvSpPr/>
          <p:nvPr/>
        </p:nvSpPr>
        <p:spPr>
          <a:xfrm>
            <a:off x="9322528" y="4248490"/>
            <a:ext cx="1928947" cy="287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65C650-EC5C-C5D2-BDA4-44249C588EA8}"/>
              </a:ext>
            </a:extLst>
          </p:cNvPr>
          <p:cNvSpPr/>
          <p:nvPr/>
        </p:nvSpPr>
        <p:spPr>
          <a:xfrm>
            <a:off x="9322527" y="4543289"/>
            <a:ext cx="1928947" cy="287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6EB022-E0B9-18A3-EB9A-BB253AD99F91}"/>
              </a:ext>
            </a:extLst>
          </p:cNvPr>
          <p:cNvSpPr/>
          <p:nvPr/>
        </p:nvSpPr>
        <p:spPr>
          <a:xfrm>
            <a:off x="9322526" y="3953691"/>
            <a:ext cx="1928947" cy="2873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6745CC-7417-FA73-5399-E8221966AFAC}"/>
              </a:ext>
            </a:extLst>
          </p:cNvPr>
          <p:cNvSpPr/>
          <p:nvPr/>
        </p:nvSpPr>
        <p:spPr>
          <a:xfrm>
            <a:off x="9322526" y="5132887"/>
            <a:ext cx="1928947" cy="2873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98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6727</TotalTime>
  <Words>1185</Words>
  <Application>Microsoft Office PowerPoint</Application>
  <PresentationFormat>宽屏</PresentationFormat>
  <Paragraphs>108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-apple-system</vt:lpstr>
      <vt:lpstr>等线</vt:lpstr>
      <vt:lpstr>等线 Light</vt:lpstr>
      <vt:lpstr>微软雅黑</vt:lpstr>
      <vt:lpstr>Arial</vt:lpstr>
      <vt:lpstr>Cambria Math</vt:lpstr>
      <vt:lpstr>Century Gothic</vt:lpstr>
      <vt:lpstr>1_Office 主题​​</vt:lpstr>
      <vt:lpstr>Jorek simulation of injection assimilation and radiation asymmetry during ITER H-mode dual Shattered Pellet Injections</vt:lpstr>
      <vt:lpstr>Contents</vt:lpstr>
      <vt:lpstr>Introduction</vt:lpstr>
      <vt:lpstr>Modelling structure</vt:lpstr>
      <vt:lpstr>Simulation setup: equilibria</vt:lpstr>
      <vt:lpstr>Simulation setup: SPI parameters</vt:lpstr>
      <vt:lpstr>Energy impact calculation</vt:lpstr>
      <vt:lpstr>Energy impact calculation</vt:lpstr>
      <vt:lpstr>Quick summary of the results</vt:lpstr>
      <vt:lpstr>Plasmoid drift &amp; MHD</vt:lpstr>
      <vt:lpstr>Injection assimilation</vt:lpstr>
      <vt:lpstr>Injection assimilation</vt:lpstr>
      <vt:lpstr>The radiation asymmetry</vt:lpstr>
      <vt:lpstr>First wall energy impact</vt:lpstr>
      <vt:lpstr>The energy impact threshold</vt:lpstr>
      <vt:lpstr>TPF in the plasma and on the wall</vt:lpstr>
      <vt:lpstr>Conclusion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JOREK disruption progress meeting</dc:title>
  <dc:creator>胡地</dc:creator>
  <cp:lastModifiedBy>地 胡</cp:lastModifiedBy>
  <cp:revision>315</cp:revision>
  <dcterms:created xsi:type="dcterms:W3CDTF">2022-03-28T05:40:01Z</dcterms:created>
  <dcterms:modified xsi:type="dcterms:W3CDTF">2025-10-15T14:55:34Z</dcterms:modified>
</cp:coreProperties>
</file>