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50" r:id="rId3"/>
    <p:sldMasterId id="2147483652" r:id="rId4"/>
    <p:sldMasterId id="2147483657" r:id="rId5"/>
    <p:sldMasterId id="2147483659" r:id="rId6"/>
  </p:sldMasterIdLst>
  <p:notesMasterIdLst>
    <p:notesMasterId r:id="rId8"/>
  </p:notesMasterIdLst>
  <p:handoutMasterIdLst>
    <p:handoutMasterId r:id="rId34"/>
  </p:handoutMasterIdLst>
  <p:sldIdLst>
    <p:sldId id="3980" r:id="rId7"/>
    <p:sldId id="4006" r:id="rId9"/>
    <p:sldId id="4017" r:id="rId10"/>
    <p:sldId id="4016" r:id="rId11"/>
    <p:sldId id="4000" r:id="rId12"/>
    <p:sldId id="4007" r:id="rId13"/>
    <p:sldId id="3979" r:id="rId14"/>
    <p:sldId id="3952" r:id="rId15"/>
    <p:sldId id="3926" r:id="rId16"/>
    <p:sldId id="3939" r:id="rId17"/>
    <p:sldId id="3964" r:id="rId18"/>
    <p:sldId id="3963" r:id="rId19"/>
    <p:sldId id="4008" r:id="rId20"/>
    <p:sldId id="3999" r:id="rId21"/>
    <p:sldId id="496" r:id="rId22"/>
    <p:sldId id="3919" r:id="rId23"/>
    <p:sldId id="3929" r:id="rId24"/>
    <p:sldId id="3920" r:id="rId25"/>
    <p:sldId id="3976" r:id="rId26"/>
    <p:sldId id="4001" r:id="rId27"/>
    <p:sldId id="4009" r:id="rId28"/>
    <p:sldId id="3996" r:id="rId29"/>
    <p:sldId id="3997" r:id="rId30"/>
    <p:sldId id="3998" r:id="rId31"/>
    <p:sldId id="4010" r:id="rId32"/>
    <p:sldId id="3953" r:id="rId33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g1052" initials="w" lastIdx="1" clrIdx="0"/>
  <p:cmAuthor id="2" name="1" initials="1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5AA8"/>
    <a:srgbClr val="FFFFFF"/>
    <a:srgbClr val="4472C4"/>
    <a:srgbClr val="C5C5C5"/>
    <a:srgbClr val="CDDEEE"/>
    <a:srgbClr val="DDE6F4"/>
    <a:srgbClr val="908E91"/>
    <a:srgbClr val="E8E8E8"/>
    <a:srgbClr val="E6E6DB"/>
    <a:srgbClr val="FAE7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72" autoAdjust="0"/>
    <p:restoredTop sz="95968" autoAdjust="0"/>
  </p:normalViewPr>
  <p:slideViewPr>
    <p:cSldViewPr snapToGrid="0">
      <p:cViewPr varScale="1">
        <p:scale>
          <a:sx n="103" d="100"/>
          <a:sy n="103" d="100"/>
        </p:scale>
        <p:origin x="5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3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9" Type="http://schemas.openxmlformats.org/officeDocument/2006/relationships/tags" Target="tags/tag43.xml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17114-04A0-4488-B648-8D473DF928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C1796-F2CF-4E59-A6D2-03F2DFB64FB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C1796-F2CF-4E59-A6D2-03F2DFB64F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C1796-F2CF-4E59-A6D2-03F2DFB64F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C1796-F2CF-4E59-A6D2-03F2DFB64F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C1796-F2CF-4E59-A6D2-03F2DFB64F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C1796-F2CF-4E59-A6D2-03F2DFB64F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C1796-F2CF-4E59-A6D2-03F2DFB64F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C1796-F2CF-4E59-A6D2-03F2DFB64F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C1796-F2CF-4E59-A6D2-03F2DFB64F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C1796-F2CF-4E59-A6D2-03F2DFB64F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C1796-F2CF-4E59-A6D2-03F2DFB64F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1288" y="766763"/>
            <a:ext cx="6819900" cy="38369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0E2A68-C0BF-4427-B5E7-5111EDEB40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AD2D6BD-DE1B-4B5F-8B41-2702339687B9}" type="slidenum">
              <a:rPr lang="en-US" altLang="zh-CN" sz="1400" b="0" i="0" u="none" strike="noStrike" kern="1200" cap="none" spc="0" baseline="0" smtClean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</a:fld>
            <a:endParaRPr lang="zh-CN" altLang="en-US" sz="14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1288" y="766763"/>
            <a:ext cx="6819900" cy="38369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0E2A68-C0BF-4427-B5E7-5111EDEB40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zh-CN" altLang="en-US"/>
              <a:t>30th IAEA coference, Chengdu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27" y="78941"/>
            <a:ext cx="7140787" cy="623570"/>
          </a:xfrm>
          <a:prstGeom prst="rect">
            <a:avLst/>
          </a:prstGeom>
        </p:spPr>
        <p:txBody>
          <a:bodyPr/>
          <a:lstStyle>
            <a:lvl1pPr algn="l">
              <a:defRPr sz="1600">
                <a:solidFill>
                  <a:srgbClr val="0560A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框 2"/>
          <p:cNvSpPr txBox="1"/>
          <p:nvPr userDrawn="1"/>
        </p:nvSpPr>
        <p:spPr>
          <a:xfrm>
            <a:off x="2218039" y="6550223"/>
            <a:ext cx="723488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kumimoji="1" lang="zh-CN" altLang="en-US" sz="1400" b="1" dirty="0">
              <a:solidFill>
                <a:schemeClr val="bg1">
                  <a:lumMod val="50000"/>
                </a:schemeClr>
              </a:solidFill>
              <a:effectLst/>
              <a:latin typeface="+mj-lt"/>
              <a:ea typeface="黑体" panose="02010609060101010101" pitchFamily="2" charset="-122"/>
              <a:cs typeface="黑体" panose="02010609060101010101" pitchFamily="2" charset="-122"/>
              <a:sym typeface="+mn-ea"/>
            </a:endParaRPr>
          </a:p>
        </p:txBody>
      </p:sp>
      <p:sp>
        <p:nvSpPr>
          <p:cNvPr id="104858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0786322" y="6559550"/>
            <a:ext cx="1220047" cy="339725"/>
          </a:xfrm>
        </p:spPr>
        <p:txBody>
          <a:bodyPr/>
          <a:lstStyle>
            <a:lvl1pPr>
              <a:defRPr sz="1400">
                <a:latin typeface="黑体" panose="02010609060101010101" pitchFamily="2" charset="-122"/>
                <a:ea typeface="黑体" panose="02010609060101010101" pitchFamily="2" charset="-122"/>
              </a:defRPr>
            </a:lvl1pPr>
          </a:lstStyle>
          <a:p>
            <a:r>
              <a:rPr lang="zh-CN" altLang="en-US" dirty="0"/>
              <a:t>30th IAEA coference, Chengdu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-635" y="6500495"/>
            <a:ext cx="121926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30th IAEA Fusion energy conference, Chengdu</a:t>
            </a:r>
            <a:endParaRPr lang="en-US" altLang="zh-CN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zh-CN" altLang="en-US"/>
              <a:t>30th IAEA coference, Chengdu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807411" y="5448128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标题 1"/>
          <p:cNvSpPr>
            <a:spLocks noGrp="1"/>
          </p:cNvSpPr>
          <p:nvPr>
            <p:ph type="title"/>
          </p:nvPr>
        </p:nvSpPr>
        <p:spPr>
          <a:xfrm>
            <a:off x="2351584" y="1"/>
            <a:ext cx="10972800" cy="731836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48610" name="内容占位符 2"/>
          <p:cNvSpPr>
            <a:spLocks noGrp="1"/>
          </p:cNvSpPr>
          <p:nvPr>
            <p:ph idx="1"/>
          </p:nvPr>
        </p:nvSpPr>
        <p:spPr>
          <a:xfrm>
            <a:off x="609600" y="1844675"/>
            <a:ext cx="10972800" cy="42814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6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fld id="{D4F67C98-B3E3-4F74-AA79-6B1DA7729567}" type="datetimeFigureOut">
              <a:rPr lang="en-US" altLang="zh-CN"/>
            </a:fld>
            <a:endParaRPr lang="en-US" altLang="zh-CN"/>
          </a:p>
        </p:txBody>
      </p:sp>
      <p:sp>
        <p:nvSpPr>
          <p:cNvPr id="10486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r>
              <a:rPr lang="en-US" altLang="zh-CN" dirty="0"/>
              <a:t>30th IAEA coference, Chengdu</a:t>
            </a:r>
            <a:endParaRPr lang="en-US" altLang="zh-CN" dirty="0"/>
          </a:p>
        </p:txBody>
      </p:sp>
      <p:sp>
        <p:nvSpPr>
          <p:cNvPr id="1048613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fld id="{F947C2DB-BE4C-4979-AA11-3635D344B50F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 标题居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9635" y="193432"/>
            <a:ext cx="9425349" cy="660644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9AF07F3-7AD1-4D42-8DB7-827BDBBABB22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zh-CN" altLang="en-US"/>
              <a:t>30th IAEA coference, Chengdu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B088A-D219-41C8-A979-152885E03EEA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9019" y="60501"/>
            <a:ext cx="2066306" cy="846541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0" y="907042"/>
            <a:ext cx="121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27" y="78941"/>
            <a:ext cx="7140787" cy="623570"/>
          </a:xfrm>
          <a:prstGeom prst="rect">
            <a:avLst/>
          </a:prstGeom>
        </p:spPr>
        <p:txBody>
          <a:bodyPr/>
          <a:lstStyle>
            <a:lvl1pPr algn="l">
              <a:defRPr sz="1600">
                <a:solidFill>
                  <a:srgbClr val="0560A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框 2"/>
          <p:cNvSpPr txBox="1"/>
          <p:nvPr userDrawn="1"/>
        </p:nvSpPr>
        <p:spPr>
          <a:xfrm>
            <a:off x="1771946" y="6564314"/>
            <a:ext cx="9058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1400" b="1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CHEN Jiming              29</a:t>
            </a:r>
            <a:r>
              <a:rPr kumimoji="1" lang="en-US" altLang="zh-CN" sz="1400" b="1" baseline="3000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th</a:t>
            </a:r>
            <a:r>
              <a:rPr kumimoji="1" lang="en-US" altLang="zh-CN" sz="1400" b="1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IAEA-FEC         16-21 October 2023      London UK</a:t>
            </a:r>
            <a:endParaRPr kumimoji="1" lang="en-US" altLang="zh-CN" sz="1400" b="1" dirty="0">
              <a:solidFill>
                <a:schemeClr val="bg1">
                  <a:lumMod val="50000"/>
                </a:schemeClr>
              </a:solidFill>
              <a:effectLst/>
              <a:latin typeface="+mj-lt"/>
              <a:ea typeface="黑体" panose="02010609060101010101" pitchFamily="2" charset="-122"/>
              <a:cs typeface="黑体" panose="02010609060101010101" pitchFamily="2" charset="-122"/>
              <a:sym typeface="Times New Roman" panose="02020603050405020304" charset="0"/>
            </a:endParaRPr>
          </a:p>
        </p:txBody>
      </p:sp>
      <p:sp>
        <p:nvSpPr>
          <p:cNvPr id="104858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0786322" y="6559550"/>
            <a:ext cx="1220047" cy="339725"/>
          </a:xfrm>
        </p:spPr>
        <p:txBody>
          <a:bodyPr/>
          <a:lstStyle>
            <a:lvl1pPr>
              <a:defRPr sz="1400">
                <a:latin typeface="黑体" panose="02010609060101010101" pitchFamily="2" charset="-122"/>
                <a:ea typeface="黑体" panose="02010609060101010101" pitchFamily="2" charset="-122"/>
              </a:defRPr>
            </a:lvl1pPr>
          </a:lstStyle>
          <a:p>
            <a:r>
              <a:rPr lang="zh-CN" altLang="en-US" dirty="0"/>
              <a:t>30th IAEA coference, Chengdu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27" y="78941"/>
            <a:ext cx="7140787" cy="623570"/>
          </a:xfrm>
          <a:prstGeom prst="rect">
            <a:avLst/>
          </a:prstGeom>
        </p:spPr>
        <p:txBody>
          <a:bodyPr/>
          <a:lstStyle>
            <a:lvl1pPr algn="l">
              <a:defRPr sz="1600">
                <a:solidFill>
                  <a:srgbClr val="0560A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框 2"/>
          <p:cNvSpPr txBox="1"/>
          <p:nvPr userDrawn="1"/>
        </p:nvSpPr>
        <p:spPr>
          <a:xfrm>
            <a:off x="2218039" y="6550223"/>
            <a:ext cx="723488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kumimoji="1" lang="zh-CN" altLang="en-US" sz="1400" b="1" dirty="0">
              <a:solidFill>
                <a:schemeClr val="bg1">
                  <a:lumMod val="50000"/>
                </a:schemeClr>
              </a:solidFill>
              <a:effectLst/>
              <a:latin typeface="+mj-lt"/>
              <a:ea typeface="黑体" panose="02010609060101010101" pitchFamily="2" charset="-122"/>
              <a:cs typeface="黑体" panose="02010609060101010101" pitchFamily="2" charset="-122"/>
              <a:sym typeface="+mn-ea"/>
            </a:endParaRPr>
          </a:p>
        </p:txBody>
      </p:sp>
      <p:sp>
        <p:nvSpPr>
          <p:cNvPr id="104858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0786322" y="6559550"/>
            <a:ext cx="1220047" cy="339725"/>
          </a:xfrm>
        </p:spPr>
        <p:txBody>
          <a:bodyPr/>
          <a:lstStyle>
            <a:lvl1pPr>
              <a:defRPr sz="1400">
                <a:latin typeface="黑体" panose="02010609060101010101" pitchFamily="2" charset="-122"/>
                <a:ea typeface="黑体" panose="02010609060101010101" pitchFamily="2" charset="-122"/>
              </a:defRPr>
            </a:lvl1pPr>
          </a:lstStyle>
          <a:p>
            <a:r>
              <a:rPr lang="zh-CN" altLang="en-US" dirty="0"/>
              <a:t>30th IAEA coference, Chengdu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6.png"/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jpeg"/><Relationship Id="rId11" Type="http://schemas.openxmlformats.org/officeDocument/2006/relationships/theme" Target="../theme/theme1.xml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microsoft.com/office/2007/relationships/hdphoto" Target="../media/image11.wdp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6.xml"/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tags" Target="../tags/tag4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/>
          <p:cNvSpPr/>
          <p:nvPr userDrawn="1"/>
        </p:nvSpPr>
        <p:spPr>
          <a:xfrm>
            <a:off x="0" y="4824409"/>
            <a:ext cx="4978656" cy="1718057"/>
          </a:xfrm>
          <a:prstGeom prst="rect">
            <a:avLst/>
          </a:prstGeom>
          <a:solidFill>
            <a:srgbClr val="055AA8"/>
          </a:solidFill>
          <a:ln>
            <a:noFill/>
          </a:ln>
          <a:effectLst>
            <a:reflection stA="45000"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9" name="组合 18"/>
          <p:cNvGrpSpPr/>
          <p:nvPr userDrawn="1"/>
        </p:nvGrpSpPr>
        <p:grpSpPr>
          <a:xfrm>
            <a:off x="0" y="5910393"/>
            <a:ext cx="12192000" cy="947607"/>
            <a:chOff x="0" y="4535711"/>
            <a:chExt cx="12192000" cy="947607"/>
          </a:xfrm>
        </p:grpSpPr>
        <p:pic>
          <p:nvPicPr>
            <p:cNvPr id="26" name="图片 25" descr="cnncppt001"/>
            <p:cNvPicPr>
              <a:picLocks noChangeAspect="1" noChangeArrowheads="1"/>
            </p:cNvPicPr>
            <p:nvPr userDrawn="1"/>
          </p:nvPicPr>
          <p:blipFill rotWithShape="1">
            <a:blip r:embed="rId2" cstate="print"/>
            <a:srcRect t="86332"/>
            <a:stretch>
              <a:fillRect/>
            </a:stretch>
          </p:blipFill>
          <p:spPr bwMode="auto">
            <a:xfrm>
              <a:off x="0" y="4545969"/>
              <a:ext cx="12192000" cy="937349"/>
            </a:xfrm>
            <a:custGeom>
              <a:avLst/>
              <a:gdLst>
                <a:gd name="connsiteX0" fmla="*/ 12093748 w 12192000"/>
                <a:gd name="connsiteY0" fmla="*/ 0 h 930092"/>
                <a:gd name="connsiteX1" fmla="*/ 12192000 w 12192000"/>
                <a:gd name="connsiteY1" fmla="*/ 0 h 930092"/>
                <a:gd name="connsiteX2" fmla="*/ 12192000 w 12192000"/>
                <a:gd name="connsiteY2" fmla="*/ 930092 h 930092"/>
                <a:gd name="connsiteX3" fmla="*/ 0 w 12192000"/>
                <a:gd name="connsiteY3" fmla="*/ 930092 h 930092"/>
                <a:gd name="connsiteX4" fmla="*/ 0 w 12192000"/>
                <a:gd name="connsiteY4" fmla="*/ 580570 h 930092"/>
                <a:gd name="connsiteX5" fmla="*/ 2939143 w 12192000"/>
                <a:gd name="connsiteY5" fmla="*/ 566056 h 930092"/>
                <a:gd name="connsiteX6" fmla="*/ 5638800 w 12192000"/>
                <a:gd name="connsiteY6" fmla="*/ 522513 h 930092"/>
                <a:gd name="connsiteX7" fmla="*/ 7336971 w 12192000"/>
                <a:gd name="connsiteY7" fmla="*/ 457200 h 930092"/>
                <a:gd name="connsiteX8" fmla="*/ 8577942 w 12192000"/>
                <a:gd name="connsiteY8" fmla="*/ 377369 h 930092"/>
                <a:gd name="connsiteX9" fmla="*/ 9673770 w 12192000"/>
                <a:gd name="connsiteY9" fmla="*/ 304799 h 930092"/>
                <a:gd name="connsiteX10" fmla="*/ 10980057 w 12192000"/>
                <a:gd name="connsiteY10" fmla="*/ 181427 h 930092"/>
                <a:gd name="connsiteX11" fmla="*/ 12089918 w 12192000"/>
                <a:gd name="connsiteY11" fmla="*/ 750 h 930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930092">
                  <a:moveTo>
                    <a:pt x="12093748" y="0"/>
                  </a:moveTo>
                  <a:lnTo>
                    <a:pt x="12192000" y="0"/>
                  </a:lnTo>
                  <a:lnTo>
                    <a:pt x="12192000" y="930092"/>
                  </a:lnTo>
                  <a:lnTo>
                    <a:pt x="0" y="930092"/>
                  </a:lnTo>
                  <a:lnTo>
                    <a:pt x="0" y="580570"/>
                  </a:lnTo>
                  <a:lnTo>
                    <a:pt x="2939143" y="566056"/>
                  </a:lnTo>
                  <a:lnTo>
                    <a:pt x="5638800" y="522513"/>
                  </a:lnTo>
                  <a:lnTo>
                    <a:pt x="7336971" y="457200"/>
                  </a:lnTo>
                  <a:cubicBezTo>
                    <a:pt x="7924799" y="423333"/>
                    <a:pt x="7837714" y="440265"/>
                    <a:pt x="8577942" y="377369"/>
                  </a:cubicBezTo>
                  <a:cubicBezTo>
                    <a:pt x="9284303" y="338665"/>
                    <a:pt x="9308494" y="328989"/>
                    <a:pt x="9673770" y="304799"/>
                  </a:cubicBezTo>
                  <a:lnTo>
                    <a:pt x="10980057" y="181427"/>
                  </a:lnTo>
                  <a:cubicBezTo>
                    <a:pt x="11557909" y="105228"/>
                    <a:pt x="11691257" y="79034"/>
                    <a:pt x="12089918" y="750"/>
                  </a:cubicBezTo>
                  <a:close/>
                </a:path>
              </a:pathLst>
            </a:cu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任意多边形: 形状 17"/>
            <p:cNvSpPr/>
            <p:nvPr userDrawn="1"/>
          </p:nvSpPr>
          <p:spPr>
            <a:xfrm>
              <a:off x="0" y="4535711"/>
              <a:ext cx="12192000" cy="573315"/>
            </a:xfrm>
            <a:custGeom>
              <a:avLst/>
              <a:gdLst>
                <a:gd name="connsiteX0" fmla="*/ 0 w 12192000"/>
                <a:gd name="connsiteY0" fmla="*/ 580572 h 580572"/>
                <a:gd name="connsiteX1" fmla="*/ 3556000 w 12192000"/>
                <a:gd name="connsiteY1" fmla="*/ 573315 h 580572"/>
                <a:gd name="connsiteX2" fmla="*/ 7387771 w 12192000"/>
                <a:gd name="connsiteY2" fmla="*/ 486229 h 580572"/>
                <a:gd name="connsiteX3" fmla="*/ 10595429 w 12192000"/>
                <a:gd name="connsiteY3" fmla="*/ 246743 h 580572"/>
                <a:gd name="connsiteX4" fmla="*/ 12192000 w 12192000"/>
                <a:gd name="connsiteY4" fmla="*/ 0 h 580572"/>
                <a:gd name="connsiteX0-1" fmla="*/ 0 w 12177486"/>
                <a:gd name="connsiteY0-2" fmla="*/ 551544 h 573315"/>
                <a:gd name="connsiteX1-3" fmla="*/ 3541486 w 12177486"/>
                <a:gd name="connsiteY1-4" fmla="*/ 573315 h 573315"/>
                <a:gd name="connsiteX2-5" fmla="*/ 7373257 w 12177486"/>
                <a:gd name="connsiteY2-6" fmla="*/ 486229 h 573315"/>
                <a:gd name="connsiteX3-7" fmla="*/ 10580915 w 12177486"/>
                <a:gd name="connsiteY3-8" fmla="*/ 246743 h 573315"/>
                <a:gd name="connsiteX4-9" fmla="*/ 12177486 w 12177486"/>
                <a:gd name="connsiteY4-10" fmla="*/ 0 h 573315"/>
                <a:gd name="connsiteX0-11" fmla="*/ 0 w 12177486"/>
                <a:gd name="connsiteY0-12" fmla="*/ 551544 h 551544"/>
                <a:gd name="connsiteX1-13" fmla="*/ 3548743 w 12177486"/>
                <a:gd name="connsiteY1-14" fmla="*/ 529772 h 551544"/>
                <a:gd name="connsiteX2-15" fmla="*/ 7373257 w 12177486"/>
                <a:gd name="connsiteY2-16" fmla="*/ 486229 h 551544"/>
                <a:gd name="connsiteX3-17" fmla="*/ 10580915 w 12177486"/>
                <a:gd name="connsiteY3-18" fmla="*/ 246743 h 551544"/>
                <a:gd name="connsiteX4-19" fmla="*/ 12177486 w 12177486"/>
                <a:gd name="connsiteY4-20" fmla="*/ 0 h 551544"/>
                <a:gd name="connsiteX0-21" fmla="*/ 0 w 12177486"/>
                <a:gd name="connsiteY0-22" fmla="*/ 551544 h 551544"/>
                <a:gd name="connsiteX1-23" fmla="*/ 3556000 w 12177486"/>
                <a:gd name="connsiteY1-24" fmla="*/ 544287 h 551544"/>
                <a:gd name="connsiteX2-25" fmla="*/ 7373257 w 12177486"/>
                <a:gd name="connsiteY2-26" fmla="*/ 486229 h 551544"/>
                <a:gd name="connsiteX3-27" fmla="*/ 10580915 w 12177486"/>
                <a:gd name="connsiteY3-28" fmla="*/ 246743 h 551544"/>
                <a:gd name="connsiteX4-29" fmla="*/ 12177486 w 12177486"/>
                <a:gd name="connsiteY4-30" fmla="*/ 0 h 551544"/>
                <a:gd name="connsiteX0-31" fmla="*/ 0 w 12177486"/>
                <a:gd name="connsiteY0-32" fmla="*/ 551544 h 551544"/>
                <a:gd name="connsiteX1-33" fmla="*/ 3556000 w 12177486"/>
                <a:gd name="connsiteY1-34" fmla="*/ 544287 h 551544"/>
                <a:gd name="connsiteX2-35" fmla="*/ 7373257 w 12177486"/>
                <a:gd name="connsiteY2-36" fmla="*/ 486229 h 551544"/>
                <a:gd name="connsiteX3-37" fmla="*/ 10580915 w 12177486"/>
                <a:gd name="connsiteY3-38" fmla="*/ 246743 h 551544"/>
                <a:gd name="connsiteX4-39" fmla="*/ 12177486 w 12177486"/>
                <a:gd name="connsiteY4-40" fmla="*/ 0 h 551544"/>
                <a:gd name="connsiteX0-41" fmla="*/ 0 w 12192000"/>
                <a:gd name="connsiteY0-42" fmla="*/ 573315 h 573315"/>
                <a:gd name="connsiteX1-43" fmla="*/ 3570514 w 12192000"/>
                <a:gd name="connsiteY1-44" fmla="*/ 544287 h 573315"/>
                <a:gd name="connsiteX2-45" fmla="*/ 7387771 w 12192000"/>
                <a:gd name="connsiteY2-46" fmla="*/ 486229 h 573315"/>
                <a:gd name="connsiteX3-47" fmla="*/ 10595429 w 12192000"/>
                <a:gd name="connsiteY3-48" fmla="*/ 246743 h 573315"/>
                <a:gd name="connsiteX4-49" fmla="*/ 12192000 w 12192000"/>
                <a:gd name="connsiteY4-50" fmla="*/ 0 h 573315"/>
                <a:gd name="connsiteX0-51" fmla="*/ 0 w 12192000"/>
                <a:gd name="connsiteY0-52" fmla="*/ 573315 h 573315"/>
                <a:gd name="connsiteX1-53" fmla="*/ 3570514 w 12192000"/>
                <a:gd name="connsiteY1-54" fmla="*/ 544287 h 573315"/>
                <a:gd name="connsiteX2-55" fmla="*/ 7387771 w 12192000"/>
                <a:gd name="connsiteY2-56" fmla="*/ 486229 h 573315"/>
                <a:gd name="connsiteX3-57" fmla="*/ 10595429 w 12192000"/>
                <a:gd name="connsiteY3-58" fmla="*/ 246743 h 573315"/>
                <a:gd name="connsiteX4-59" fmla="*/ 12192000 w 12192000"/>
                <a:gd name="connsiteY4-60" fmla="*/ 0 h 573315"/>
                <a:gd name="connsiteX0-61" fmla="*/ 0 w 12192000"/>
                <a:gd name="connsiteY0-62" fmla="*/ 573315 h 573315"/>
                <a:gd name="connsiteX1-63" fmla="*/ 3570514 w 12192000"/>
                <a:gd name="connsiteY1-64" fmla="*/ 544287 h 573315"/>
                <a:gd name="connsiteX2-65" fmla="*/ 7387771 w 12192000"/>
                <a:gd name="connsiteY2-66" fmla="*/ 486229 h 573315"/>
                <a:gd name="connsiteX3-67" fmla="*/ 10595429 w 12192000"/>
                <a:gd name="connsiteY3-68" fmla="*/ 246743 h 573315"/>
                <a:gd name="connsiteX4-69" fmla="*/ 12192000 w 12192000"/>
                <a:gd name="connsiteY4-70" fmla="*/ 0 h 573315"/>
                <a:gd name="connsiteX0-71" fmla="*/ 0 w 12192000"/>
                <a:gd name="connsiteY0-72" fmla="*/ 573315 h 573315"/>
                <a:gd name="connsiteX1-73" fmla="*/ 3570514 w 12192000"/>
                <a:gd name="connsiteY1-74" fmla="*/ 544287 h 573315"/>
                <a:gd name="connsiteX2-75" fmla="*/ 7387771 w 12192000"/>
                <a:gd name="connsiteY2-76" fmla="*/ 486229 h 573315"/>
                <a:gd name="connsiteX3-77" fmla="*/ 10595429 w 12192000"/>
                <a:gd name="connsiteY3-78" fmla="*/ 246743 h 573315"/>
                <a:gd name="connsiteX4-79" fmla="*/ 12192000 w 12192000"/>
                <a:gd name="connsiteY4-80" fmla="*/ 0 h 573315"/>
                <a:gd name="connsiteX0-81" fmla="*/ 0 w 12192000"/>
                <a:gd name="connsiteY0-82" fmla="*/ 573315 h 573315"/>
                <a:gd name="connsiteX1-83" fmla="*/ 3570514 w 12192000"/>
                <a:gd name="connsiteY1-84" fmla="*/ 544287 h 573315"/>
                <a:gd name="connsiteX2-85" fmla="*/ 7387771 w 12192000"/>
                <a:gd name="connsiteY2-86" fmla="*/ 486229 h 573315"/>
                <a:gd name="connsiteX3-87" fmla="*/ 10595429 w 12192000"/>
                <a:gd name="connsiteY3-88" fmla="*/ 246743 h 573315"/>
                <a:gd name="connsiteX4-89" fmla="*/ 12192000 w 12192000"/>
                <a:gd name="connsiteY4-90" fmla="*/ 0 h 573315"/>
                <a:gd name="connsiteX0-91" fmla="*/ 0 w 12192000"/>
                <a:gd name="connsiteY0-92" fmla="*/ 573315 h 573315"/>
                <a:gd name="connsiteX1-93" fmla="*/ 3570514 w 12192000"/>
                <a:gd name="connsiteY1-94" fmla="*/ 544287 h 573315"/>
                <a:gd name="connsiteX2-95" fmla="*/ 7387771 w 12192000"/>
                <a:gd name="connsiteY2-96" fmla="*/ 486229 h 573315"/>
                <a:gd name="connsiteX3-97" fmla="*/ 10595429 w 12192000"/>
                <a:gd name="connsiteY3-98" fmla="*/ 246743 h 573315"/>
                <a:gd name="connsiteX4-99" fmla="*/ 12192000 w 12192000"/>
                <a:gd name="connsiteY4-100" fmla="*/ 0 h 573315"/>
                <a:gd name="connsiteX0-101" fmla="*/ 0 w 12192000"/>
                <a:gd name="connsiteY0-102" fmla="*/ 573315 h 573315"/>
                <a:gd name="connsiteX1-103" fmla="*/ 3570514 w 12192000"/>
                <a:gd name="connsiteY1-104" fmla="*/ 544287 h 573315"/>
                <a:gd name="connsiteX2-105" fmla="*/ 7387771 w 12192000"/>
                <a:gd name="connsiteY2-106" fmla="*/ 486229 h 573315"/>
                <a:gd name="connsiteX3-107" fmla="*/ 10595429 w 12192000"/>
                <a:gd name="connsiteY3-108" fmla="*/ 246743 h 573315"/>
                <a:gd name="connsiteX4-109" fmla="*/ 12192000 w 12192000"/>
                <a:gd name="connsiteY4-110" fmla="*/ 0 h 573315"/>
                <a:gd name="connsiteX0-111" fmla="*/ 0 w 12192000"/>
                <a:gd name="connsiteY0-112" fmla="*/ 573315 h 573315"/>
                <a:gd name="connsiteX1-113" fmla="*/ 3570514 w 12192000"/>
                <a:gd name="connsiteY1-114" fmla="*/ 544287 h 573315"/>
                <a:gd name="connsiteX2-115" fmla="*/ 7387771 w 12192000"/>
                <a:gd name="connsiteY2-116" fmla="*/ 486229 h 573315"/>
                <a:gd name="connsiteX3-117" fmla="*/ 10588172 w 12192000"/>
                <a:gd name="connsiteY3-118" fmla="*/ 275771 h 573315"/>
                <a:gd name="connsiteX4-119" fmla="*/ 12192000 w 12192000"/>
                <a:gd name="connsiteY4-120" fmla="*/ 0 h 573315"/>
                <a:gd name="connsiteX0-121" fmla="*/ 0 w 12192000"/>
                <a:gd name="connsiteY0-122" fmla="*/ 573315 h 573315"/>
                <a:gd name="connsiteX1-123" fmla="*/ 3570514 w 12192000"/>
                <a:gd name="connsiteY1-124" fmla="*/ 544287 h 573315"/>
                <a:gd name="connsiteX2-125" fmla="*/ 7387771 w 12192000"/>
                <a:gd name="connsiteY2-126" fmla="*/ 486229 h 573315"/>
                <a:gd name="connsiteX3-127" fmla="*/ 10588172 w 12192000"/>
                <a:gd name="connsiteY3-128" fmla="*/ 275771 h 573315"/>
                <a:gd name="connsiteX4-129" fmla="*/ 12192000 w 12192000"/>
                <a:gd name="connsiteY4-130" fmla="*/ 0 h 573315"/>
                <a:gd name="connsiteX0-131" fmla="*/ 0 w 12192000"/>
                <a:gd name="connsiteY0-132" fmla="*/ 573315 h 573315"/>
                <a:gd name="connsiteX1-133" fmla="*/ 3570514 w 12192000"/>
                <a:gd name="connsiteY1-134" fmla="*/ 544287 h 573315"/>
                <a:gd name="connsiteX2-135" fmla="*/ 7387771 w 12192000"/>
                <a:gd name="connsiteY2-136" fmla="*/ 486229 h 573315"/>
                <a:gd name="connsiteX3-137" fmla="*/ 10588172 w 12192000"/>
                <a:gd name="connsiteY3-138" fmla="*/ 275771 h 573315"/>
                <a:gd name="connsiteX4-139" fmla="*/ 12192000 w 12192000"/>
                <a:gd name="connsiteY4-140" fmla="*/ 0 h 573315"/>
                <a:gd name="connsiteX0-141" fmla="*/ 0 w 12192000"/>
                <a:gd name="connsiteY0-142" fmla="*/ 573315 h 573315"/>
                <a:gd name="connsiteX1-143" fmla="*/ 3570514 w 12192000"/>
                <a:gd name="connsiteY1-144" fmla="*/ 544287 h 573315"/>
                <a:gd name="connsiteX2-145" fmla="*/ 7387771 w 12192000"/>
                <a:gd name="connsiteY2-146" fmla="*/ 486229 h 573315"/>
                <a:gd name="connsiteX3-147" fmla="*/ 10588172 w 12192000"/>
                <a:gd name="connsiteY3-148" fmla="*/ 275771 h 573315"/>
                <a:gd name="connsiteX4-149" fmla="*/ 12192000 w 12192000"/>
                <a:gd name="connsiteY4-150" fmla="*/ 0 h 573315"/>
                <a:gd name="connsiteX0-151" fmla="*/ 0 w 12192000"/>
                <a:gd name="connsiteY0-152" fmla="*/ 573315 h 573315"/>
                <a:gd name="connsiteX1-153" fmla="*/ 3570514 w 12192000"/>
                <a:gd name="connsiteY1-154" fmla="*/ 544287 h 573315"/>
                <a:gd name="connsiteX2-155" fmla="*/ 7387771 w 12192000"/>
                <a:gd name="connsiteY2-156" fmla="*/ 486229 h 573315"/>
                <a:gd name="connsiteX3-157" fmla="*/ 10559143 w 12192000"/>
                <a:gd name="connsiteY3-158" fmla="*/ 254000 h 573315"/>
                <a:gd name="connsiteX4-159" fmla="*/ 12192000 w 12192000"/>
                <a:gd name="connsiteY4-160" fmla="*/ 0 h 573315"/>
                <a:gd name="connsiteX0-161" fmla="*/ 0 w 12192000"/>
                <a:gd name="connsiteY0-162" fmla="*/ 573315 h 573315"/>
                <a:gd name="connsiteX1-163" fmla="*/ 3570514 w 12192000"/>
                <a:gd name="connsiteY1-164" fmla="*/ 544287 h 573315"/>
                <a:gd name="connsiteX2-165" fmla="*/ 7387771 w 12192000"/>
                <a:gd name="connsiteY2-166" fmla="*/ 486229 h 573315"/>
                <a:gd name="connsiteX3-167" fmla="*/ 10559143 w 12192000"/>
                <a:gd name="connsiteY3-168" fmla="*/ 254000 h 573315"/>
                <a:gd name="connsiteX4-169" fmla="*/ 12192000 w 12192000"/>
                <a:gd name="connsiteY4-170" fmla="*/ 0 h 573315"/>
                <a:gd name="connsiteX0-171" fmla="*/ 0 w 12192000"/>
                <a:gd name="connsiteY0-172" fmla="*/ 573315 h 573315"/>
                <a:gd name="connsiteX1-173" fmla="*/ 3570514 w 12192000"/>
                <a:gd name="connsiteY1-174" fmla="*/ 544287 h 573315"/>
                <a:gd name="connsiteX2-175" fmla="*/ 7387771 w 12192000"/>
                <a:gd name="connsiteY2-176" fmla="*/ 486229 h 573315"/>
                <a:gd name="connsiteX3-177" fmla="*/ 10559143 w 12192000"/>
                <a:gd name="connsiteY3-178" fmla="*/ 254000 h 573315"/>
                <a:gd name="connsiteX4-179" fmla="*/ 12192000 w 12192000"/>
                <a:gd name="connsiteY4-180" fmla="*/ 0 h 573315"/>
                <a:gd name="connsiteX0-181" fmla="*/ 0 w 12192000"/>
                <a:gd name="connsiteY0-182" fmla="*/ 573315 h 573315"/>
                <a:gd name="connsiteX1-183" fmla="*/ 3570514 w 12192000"/>
                <a:gd name="connsiteY1-184" fmla="*/ 544287 h 573315"/>
                <a:gd name="connsiteX2-185" fmla="*/ 7387771 w 12192000"/>
                <a:gd name="connsiteY2-186" fmla="*/ 486229 h 573315"/>
                <a:gd name="connsiteX3-187" fmla="*/ 10559143 w 12192000"/>
                <a:gd name="connsiteY3-188" fmla="*/ 254000 h 573315"/>
                <a:gd name="connsiteX4-189" fmla="*/ 12192000 w 12192000"/>
                <a:gd name="connsiteY4-190" fmla="*/ 0 h 57331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2192000" h="573315">
                  <a:moveTo>
                    <a:pt x="0" y="573315"/>
                  </a:moveTo>
                  <a:lnTo>
                    <a:pt x="3570514" y="544287"/>
                  </a:lnTo>
                  <a:cubicBezTo>
                    <a:pt x="4842933" y="524934"/>
                    <a:pt x="6223000" y="534610"/>
                    <a:pt x="7387771" y="486229"/>
                  </a:cubicBezTo>
                  <a:cubicBezTo>
                    <a:pt x="8552542" y="437848"/>
                    <a:pt x="9475410" y="349552"/>
                    <a:pt x="10559143" y="254000"/>
                  </a:cubicBezTo>
                  <a:cubicBezTo>
                    <a:pt x="11381619" y="158448"/>
                    <a:pt x="11140925" y="177194"/>
                    <a:pt x="12192000" y="0"/>
                  </a:cubicBezTo>
                </a:path>
              </a:pathLst>
            </a:custGeom>
            <a:noFill/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 descr="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2830" y="0"/>
            <a:ext cx="2874010" cy="751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4978656" cy="48244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>
            <a:alphaModFix amt="7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4" y="5086195"/>
            <a:ext cx="3445622" cy="899812"/>
          </a:xfrm>
          <a:prstGeom prst="rect">
            <a:avLst/>
          </a:prstGeom>
        </p:spPr>
      </p:pic>
      <p:sp>
        <p:nvSpPr>
          <p:cNvPr id="20" name="矩形 19"/>
          <p:cNvSpPr/>
          <p:nvPr userDrawn="1"/>
        </p:nvSpPr>
        <p:spPr>
          <a:xfrm>
            <a:off x="4936732" y="0"/>
            <a:ext cx="92468" cy="642648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reflection stA="45000"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"/>
          <p:cNvSpPr/>
          <p:nvPr userDrawn="1"/>
        </p:nvSpPr>
        <p:spPr>
          <a:xfrm>
            <a:off x="5029200" y="1"/>
            <a:ext cx="7162800" cy="789903"/>
          </a:xfrm>
          <a:prstGeom prst="rect">
            <a:avLst/>
          </a:prstGeom>
          <a:solidFill>
            <a:srgbClr val="055AA8"/>
          </a:solidFill>
          <a:ln>
            <a:noFill/>
          </a:ln>
          <a:effectLst>
            <a:reflection stA="45000"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9pPr>
    </p:titleStyle>
    <p:bodyStyle>
      <a:lvl1pPr marL="360680" indent="-360680" algn="l" rtl="0" eaLnBrk="1" fontAlgn="base" hangingPunct="1">
        <a:spcBef>
          <a:spcPct val="20000"/>
        </a:spcBef>
        <a:spcAft>
          <a:spcPct val="0"/>
        </a:spcAft>
        <a:buBlip>
          <a:blip r:embed="rId7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958850" indent="-419100" algn="l" rtl="0" eaLnBrk="1" fontAlgn="base" hangingPunct="1">
        <a:spcBef>
          <a:spcPct val="20000"/>
        </a:spcBef>
        <a:spcAft>
          <a:spcPct val="0"/>
        </a:spcAft>
        <a:buBlip>
          <a:blip r:embed="rId8"/>
        </a:buBlip>
        <a:defRPr sz="2800" b="1">
          <a:solidFill>
            <a:schemeClr val="tx1"/>
          </a:solidFill>
          <a:latin typeface="+mj-lt"/>
          <a:ea typeface="宋体" panose="02010600030101010101" pitchFamily="2" charset="-122"/>
        </a:defRPr>
      </a:lvl2pPr>
      <a:lvl3pPr marL="1494155" indent="-355600" algn="l" rtl="0" eaLnBrk="1" fontAlgn="base" hangingPunct="1">
        <a:spcBef>
          <a:spcPct val="20000"/>
        </a:spcBef>
        <a:spcAft>
          <a:spcPct val="0"/>
        </a:spcAft>
        <a:buBlip>
          <a:blip r:embed="rId9"/>
        </a:buBlip>
        <a:defRPr sz="2400" b="1">
          <a:solidFill>
            <a:schemeClr val="tx1"/>
          </a:solidFill>
          <a:latin typeface="+mj-lt"/>
          <a:ea typeface="宋体" panose="02010600030101010101" pitchFamily="2" charset="-122"/>
        </a:defRPr>
      </a:lvl3pPr>
      <a:lvl4pPr marL="1901825" indent="-228600" algn="l" rtl="0" eaLnBrk="1" fontAlgn="base" hangingPunct="1">
        <a:spcBef>
          <a:spcPct val="20000"/>
        </a:spcBef>
        <a:spcAft>
          <a:spcPct val="0"/>
        </a:spcAft>
        <a:buBlip>
          <a:blip r:embed="rId10"/>
        </a:buBlip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4pPr>
      <a:lvl5pPr marL="231013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5pPr>
      <a:lvl6pPr marL="276733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6pPr>
      <a:lvl7pPr marL="322453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7pPr>
      <a:lvl8pPr marL="368173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8pPr>
      <a:lvl9pPr marL="413893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759539"/>
            <a:ext cx="12191999" cy="45719"/>
          </a:xfrm>
          <a:prstGeom prst="rect">
            <a:avLst/>
          </a:prstGeom>
          <a:solidFill>
            <a:srgbClr val="0083C7"/>
          </a:solidFill>
          <a:ln>
            <a:noFill/>
          </a:ln>
          <a:effectLst>
            <a:outerShdw blurRad="50800" dist="50800" dir="5400000" algn="ctr" rotWithShape="0">
              <a:srgbClr val="000000">
                <a:alpha val="26000"/>
              </a:srgbClr>
            </a:outerShdw>
            <a:reflection stA="45000"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1" y="6539671"/>
            <a:ext cx="12191998" cy="45719"/>
          </a:xfrm>
          <a:prstGeom prst="rect">
            <a:avLst/>
          </a:prstGeom>
          <a:solidFill>
            <a:srgbClr val="0083C7"/>
          </a:solidFill>
          <a:ln>
            <a:noFill/>
          </a:ln>
          <a:effectLst>
            <a:reflection stA="45000"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1" descr="图片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456695" y="-1"/>
            <a:ext cx="2700455" cy="759539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/>
        </p:nvSpPr>
        <p:spPr>
          <a:xfrm>
            <a:off x="-635" y="6521450"/>
            <a:ext cx="121926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rgbClr val="055AA8"/>
                </a:solidFill>
                <a:latin typeface="Times New Roman" panose="02020603050405020304" charset="0"/>
                <a:cs typeface="Times New Roman" panose="02020603050405020304" charset="0"/>
              </a:rPr>
              <a:t>30th IAEA Fusion energy conference, Chengdu</a:t>
            </a:r>
            <a:endParaRPr lang="en-US" altLang="zh-CN" b="1">
              <a:solidFill>
                <a:srgbClr val="055AA8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9pPr>
    </p:titleStyle>
    <p:bodyStyle>
      <a:lvl1pPr marL="360680" indent="-360680" algn="l" rtl="0" eaLnBrk="1" fontAlgn="base" hangingPunct="1">
        <a:spcBef>
          <a:spcPct val="20000"/>
        </a:spcBef>
        <a:spcAft>
          <a:spcPct val="0"/>
        </a:spcAft>
        <a:buBlip>
          <a:blip r:embed="rId4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958850" indent="-419100" algn="l" rtl="0" eaLnBrk="1" fontAlgn="base" hangingPunct="1">
        <a:spcBef>
          <a:spcPct val="20000"/>
        </a:spcBef>
        <a:spcAft>
          <a:spcPct val="0"/>
        </a:spcAft>
        <a:buBlip>
          <a:blip r:embed="rId5"/>
        </a:buBlip>
        <a:defRPr sz="2800" b="1">
          <a:solidFill>
            <a:schemeClr val="tx1"/>
          </a:solidFill>
          <a:latin typeface="+mj-lt"/>
          <a:ea typeface="宋体" panose="02010600030101010101" pitchFamily="2" charset="-122"/>
        </a:defRPr>
      </a:lvl2pPr>
      <a:lvl3pPr marL="1494155" indent="-355600" algn="l" rtl="0" eaLnBrk="1" fontAlgn="base" hangingPunct="1">
        <a:spcBef>
          <a:spcPct val="20000"/>
        </a:spcBef>
        <a:spcAft>
          <a:spcPct val="0"/>
        </a:spcAft>
        <a:buBlip>
          <a:blip r:embed="rId6"/>
        </a:buBlip>
        <a:defRPr sz="2400" b="1">
          <a:solidFill>
            <a:schemeClr val="tx1"/>
          </a:solidFill>
          <a:latin typeface="+mj-lt"/>
          <a:ea typeface="宋体" panose="02010600030101010101" pitchFamily="2" charset="-122"/>
        </a:defRPr>
      </a:lvl3pPr>
      <a:lvl4pPr marL="1901825" indent="-228600" algn="l" rtl="0" eaLnBrk="1" fontAlgn="base" hangingPunct="1">
        <a:spcBef>
          <a:spcPct val="20000"/>
        </a:spcBef>
        <a:spcAft>
          <a:spcPct val="0"/>
        </a:spcAft>
        <a:buBlip>
          <a:blip r:embed="rId7"/>
        </a:buBlip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4pPr>
      <a:lvl5pPr marL="231013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5pPr>
      <a:lvl6pPr marL="276733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6pPr>
      <a:lvl7pPr marL="322453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7pPr>
      <a:lvl8pPr marL="368173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8pPr>
      <a:lvl9pPr marL="413893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759538"/>
          </a:xfrm>
          <a:prstGeom prst="rect">
            <a:avLst/>
          </a:prstGeom>
          <a:solidFill>
            <a:srgbClr val="055A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533662"/>
            <a:ext cx="12192000" cy="324338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dirty="0"/>
          </a:p>
        </p:txBody>
      </p:sp>
      <p:sp>
        <p:nvSpPr>
          <p:cNvPr id="12" name="矩形 11"/>
          <p:cNvSpPr/>
          <p:nvPr userDrawn="1"/>
        </p:nvSpPr>
        <p:spPr>
          <a:xfrm>
            <a:off x="11500757" y="6541477"/>
            <a:ext cx="691243" cy="315518"/>
          </a:xfrm>
          <a:prstGeom prst="rect">
            <a:avLst/>
          </a:prstGeom>
          <a:solidFill>
            <a:srgbClr val="055A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4493" y="56419"/>
            <a:ext cx="2284007" cy="646699"/>
          </a:xfrm>
          <a:prstGeom prst="rect">
            <a:avLst/>
          </a:prstGeom>
        </p:spPr>
      </p:pic>
      <p:sp>
        <p:nvSpPr>
          <p:cNvPr id="3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610570" y="6492875"/>
            <a:ext cx="471616" cy="365125"/>
          </a:xfrm>
        </p:spPr>
        <p:txBody>
          <a:bodyPr/>
          <a:lstStyle>
            <a:lvl1pPr>
              <a:defRPr sz="1200"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文本框 3"/>
          <p:cNvSpPr txBox="1"/>
          <p:nvPr userDrawn="1"/>
        </p:nvSpPr>
        <p:spPr>
          <a:xfrm>
            <a:off x="-635" y="6500495"/>
            <a:ext cx="121926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30th IAEA Fusion energy conference, Chengdu</a:t>
            </a:r>
            <a:endParaRPr lang="en-US" altLang="zh-CN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759539"/>
            <a:ext cx="12191999" cy="45719"/>
          </a:xfrm>
          <a:prstGeom prst="rect">
            <a:avLst/>
          </a:prstGeom>
          <a:solidFill>
            <a:srgbClr val="0083C7"/>
          </a:solidFill>
          <a:ln>
            <a:noFill/>
          </a:ln>
          <a:effectLst>
            <a:outerShdw blurRad="50800" dist="50800" dir="5400000" algn="ctr" rotWithShape="0">
              <a:srgbClr val="000000">
                <a:alpha val="26000"/>
              </a:srgbClr>
            </a:outerShdw>
            <a:reflection stA="45000"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1" y="6539671"/>
            <a:ext cx="12191998" cy="45719"/>
          </a:xfrm>
          <a:prstGeom prst="rect">
            <a:avLst/>
          </a:prstGeom>
          <a:solidFill>
            <a:srgbClr val="0083C7"/>
          </a:solidFill>
          <a:ln>
            <a:noFill/>
          </a:ln>
          <a:effectLst>
            <a:reflection stA="45000"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1" descr="图片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456695" y="-1"/>
            <a:ext cx="2700455" cy="75953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9pPr>
    </p:titleStyle>
    <p:bodyStyle>
      <a:lvl1pPr marL="360680" indent="-360680" algn="l" rtl="0" eaLnBrk="1" fontAlgn="base" hangingPunct="1">
        <a:spcBef>
          <a:spcPct val="20000"/>
        </a:spcBef>
        <a:spcAft>
          <a:spcPct val="0"/>
        </a:spcAft>
        <a:buBlip>
          <a:blip r:embed="rId4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958850" indent="-419100" algn="l" rtl="0" eaLnBrk="1" fontAlgn="base" hangingPunct="1">
        <a:spcBef>
          <a:spcPct val="20000"/>
        </a:spcBef>
        <a:spcAft>
          <a:spcPct val="0"/>
        </a:spcAft>
        <a:buBlip>
          <a:blip r:embed="rId5"/>
        </a:buBlip>
        <a:defRPr sz="2800" b="1">
          <a:solidFill>
            <a:schemeClr val="tx1"/>
          </a:solidFill>
          <a:latin typeface="+mj-lt"/>
          <a:ea typeface="宋体" panose="02010600030101010101" pitchFamily="2" charset="-122"/>
        </a:defRPr>
      </a:lvl2pPr>
      <a:lvl3pPr marL="1494155" indent="-355600" algn="l" rtl="0" eaLnBrk="1" fontAlgn="base" hangingPunct="1">
        <a:spcBef>
          <a:spcPct val="20000"/>
        </a:spcBef>
        <a:spcAft>
          <a:spcPct val="0"/>
        </a:spcAft>
        <a:buBlip>
          <a:blip r:embed="rId6"/>
        </a:buBlip>
        <a:defRPr sz="2400" b="1">
          <a:solidFill>
            <a:schemeClr val="tx1"/>
          </a:solidFill>
          <a:latin typeface="+mj-lt"/>
          <a:ea typeface="宋体" panose="02010600030101010101" pitchFamily="2" charset="-122"/>
        </a:defRPr>
      </a:lvl3pPr>
      <a:lvl4pPr marL="1901825" indent="-228600" algn="l" rtl="0" eaLnBrk="1" fontAlgn="base" hangingPunct="1">
        <a:spcBef>
          <a:spcPct val="20000"/>
        </a:spcBef>
        <a:spcAft>
          <a:spcPct val="0"/>
        </a:spcAft>
        <a:buBlip>
          <a:blip r:embed="rId7"/>
        </a:buBlip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4pPr>
      <a:lvl5pPr marL="231013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5pPr>
      <a:lvl6pPr marL="276733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6pPr>
      <a:lvl7pPr marL="322453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7pPr>
      <a:lvl8pPr marL="368173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8pPr>
      <a:lvl9pPr marL="413893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759539"/>
            <a:ext cx="12191999" cy="45719"/>
          </a:xfrm>
          <a:prstGeom prst="rect">
            <a:avLst/>
          </a:prstGeom>
          <a:solidFill>
            <a:srgbClr val="0083C7"/>
          </a:solidFill>
          <a:ln>
            <a:noFill/>
          </a:ln>
          <a:effectLst>
            <a:outerShdw blurRad="50800" dist="50800" dir="5400000" algn="ctr" rotWithShape="0">
              <a:srgbClr val="000000">
                <a:alpha val="26000"/>
              </a:srgbClr>
            </a:outerShdw>
            <a:reflection stA="45000"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1" y="6539671"/>
            <a:ext cx="12191998" cy="45719"/>
          </a:xfrm>
          <a:prstGeom prst="rect">
            <a:avLst/>
          </a:prstGeom>
          <a:solidFill>
            <a:srgbClr val="0083C7"/>
          </a:solidFill>
          <a:ln>
            <a:noFill/>
          </a:ln>
          <a:effectLst>
            <a:reflection stA="45000"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1" descr="图片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456695" y="-1"/>
            <a:ext cx="2700455" cy="75953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9pPr>
    </p:titleStyle>
    <p:bodyStyle>
      <a:lvl1pPr marL="360680" indent="-360680" algn="l" rtl="0" eaLnBrk="1" fontAlgn="base" hangingPunct="1">
        <a:spcBef>
          <a:spcPct val="20000"/>
        </a:spcBef>
        <a:spcAft>
          <a:spcPct val="0"/>
        </a:spcAft>
        <a:buBlip>
          <a:blip r:embed="rId4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958850" indent="-419100" algn="l" rtl="0" eaLnBrk="1" fontAlgn="base" hangingPunct="1">
        <a:spcBef>
          <a:spcPct val="20000"/>
        </a:spcBef>
        <a:spcAft>
          <a:spcPct val="0"/>
        </a:spcAft>
        <a:buBlip>
          <a:blip r:embed="rId5"/>
        </a:buBlip>
        <a:defRPr sz="2800" b="1">
          <a:solidFill>
            <a:schemeClr val="tx1"/>
          </a:solidFill>
          <a:latin typeface="+mj-lt"/>
          <a:ea typeface="宋体" panose="02010600030101010101" pitchFamily="2" charset="-122"/>
        </a:defRPr>
      </a:lvl2pPr>
      <a:lvl3pPr marL="1494155" indent="-355600" algn="l" rtl="0" eaLnBrk="1" fontAlgn="base" hangingPunct="1">
        <a:spcBef>
          <a:spcPct val="20000"/>
        </a:spcBef>
        <a:spcAft>
          <a:spcPct val="0"/>
        </a:spcAft>
        <a:buBlip>
          <a:blip r:embed="rId6"/>
        </a:buBlip>
        <a:defRPr sz="2400" b="1">
          <a:solidFill>
            <a:schemeClr val="tx1"/>
          </a:solidFill>
          <a:latin typeface="+mj-lt"/>
          <a:ea typeface="宋体" panose="02010600030101010101" pitchFamily="2" charset="-122"/>
        </a:defRPr>
      </a:lvl3pPr>
      <a:lvl4pPr marL="1901825" indent="-228600" algn="l" rtl="0" eaLnBrk="1" fontAlgn="base" hangingPunct="1">
        <a:spcBef>
          <a:spcPct val="20000"/>
        </a:spcBef>
        <a:spcAft>
          <a:spcPct val="0"/>
        </a:spcAft>
        <a:buBlip>
          <a:blip r:embed="rId7"/>
        </a:buBlip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4pPr>
      <a:lvl5pPr marL="231013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5pPr>
      <a:lvl6pPr marL="276733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6pPr>
      <a:lvl7pPr marL="322453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7pPr>
      <a:lvl8pPr marL="368173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8pPr>
      <a:lvl9pPr marL="413893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5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tags" Target="../tags/tag26.xml"/><Relationship Id="rId1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tags" Target="../tags/tag27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5.png"/><Relationship Id="rId1" Type="http://schemas.openxmlformats.org/officeDocument/2006/relationships/tags" Target="../tags/tag28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image" Target="../media/image48.jpeg"/><Relationship Id="rId5" Type="http://schemas.openxmlformats.org/officeDocument/2006/relationships/tags" Target="../tags/tag31.xml"/><Relationship Id="rId4" Type="http://schemas.openxmlformats.org/officeDocument/2006/relationships/image" Target="../media/image47.png"/><Relationship Id="rId3" Type="http://schemas.openxmlformats.org/officeDocument/2006/relationships/tags" Target="../tags/tag30.xml"/><Relationship Id="rId2" Type="http://schemas.openxmlformats.org/officeDocument/2006/relationships/image" Target="../media/image46.jpeg"/><Relationship Id="rId10" Type="http://schemas.openxmlformats.org/officeDocument/2006/relationships/notesSlide" Target="../notesSlides/notesSlide15.xml"/><Relationship Id="rId1" Type="http://schemas.openxmlformats.org/officeDocument/2006/relationships/tags" Target="../tags/tag29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tags" Target="../tags/tag34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jpeg"/><Relationship Id="rId8" Type="http://schemas.openxmlformats.org/officeDocument/2006/relationships/image" Target="../media/image46.jpeg"/><Relationship Id="rId7" Type="http://schemas.openxmlformats.org/officeDocument/2006/relationships/image" Target="../media/image49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tags" Target="../tags/tag37.xml"/><Relationship Id="rId3" Type="http://schemas.openxmlformats.org/officeDocument/2006/relationships/image" Target="../media/image51.png"/><Relationship Id="rId2" Type="http://schemas.openxmlformats.org/officeDocument/2006/relationships/tags" Target="../tags/tag36.xml"/><Relationship Id="rId11" Type="http://schemas.openxmlformats.org/officeDocument/2006/relationships/notesSlide" Target="../notesSlides/notesSlide17.xml"/><Relationship Id="rId10" Type="http://schemas.openxmlformats.org/officeDocument/2006/relationships/slideLayout" Target="../slideLayouts/slideLayout5.xml"/><Relationship Id="rId1" Type="http://schemas.openxmlformats.org/officeDocument/2006/relationships/tags" Target="../tags/tag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55.png"/><Relationship Id="rId1" Type="http://schemas.openxmlformats.org/officeDocument/2006/relationships/tags" Target="../tags/tag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56.png"/><Relationship Id="rId1" Type="http://schemas.openxmlformats.org/officeDocument/2006/relationships/tags" Target="../tags/tag40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tags" Target="../tags/tag8.xml"/><Relationship Id="rId3" Type="http://schemas.openxmlformats.org/officeDocument/2006/relationships/image" Target="../media/image12.png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tags" Target="../tags/tag12.xml"/><Relationship Id="rId5" Type="http://schemas.openxmlformats.org/officeDocument/2006/relationships/image" Target="../media/image16.png"/><Relationship Id="rId4" Type="http://schemas.openxmlformats.org/officeDocument/2006/relationships/image" Target="../media/image15.tiff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1" Type="http://schemas.openxmlformats.org/officeDocument/2006/relationships/slideLayout" Target="../slideLayouts/slideLayout4.xml"/><Relationship Id="rId10" Type="http://schemas.openxmlformats.org/officeDocument/2006/relationships/tags" Target="../tags/tag14.xml"/><Relationship Id="rId1" Type="http://schemas.openxmlformats.org/officeDocument/2006/relationships/tags" Target="../tags/tag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tags" Target="../tags/tag21.xml"/><Relationship Id="rId7" Type="http://schemas.openxmlformats.org/officeDocument/2006/relationships/image" Target="../media/image21.jpe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20.jpeg"/><Relationship Id="rId3" Type="http://schemas.openxmlformats.org/officeDocument/2006/relationships/tags" Target="../tags/tag18.xml"/><Relationship Id="rId2" Type="http://schemas.openxmlformats.org/officeDocument/2006/relationships/image" Target="../media/image19.jpeg"/><Relationship Id="rId15" Type="http://schemas.openxmlformats.org/officeDocument/2006/relationships/notesSlide" Target="../notesSlides/notesSlide6.xml"/><Relationship Id="rId14" Type="http://schemas.openxmlformats.org/officeDocument/2006/relationships/slideLayout" Target="../slideLayouts/slideLayout5.xml"/><Relationship Id="rId13" Type="http://schemas.openxmlformats.org/officeDocument/2006/relationships/image" Target="../media/image25.png"/><Relationship Id="rId12" Type="http://schemas.openxmlformats.org/officeDocument/2006/relationships/image" Target="../media/image24.png"/><Relationship Id="rId11" Type="http://schemas.openxmlformats.org/officeDocument/2006/relationships/image" Target="../media/image23.jpeg"/><Relationship Id="rId10" Type="http://schemas.openxmlformats.org/officeDocument/2006/relationships/tags" Target="../tags/tag22.xml"/><Relationship Id="rId1" Type="http://schemas.openxmlformats.org/officeDocument/2006/relationships/tags" Target="../tags/tag17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tags" Target="../tags/tag24.xml"/><Relationship Id="rId3" Type="http://schemas.microsoft.com/office/2007/relationships/hdphoto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057"/>
          <p:cNvSpPr>
            <a:spLocks noChangeArrowheads="1"/>
          </p:cNvSpPr>
          <p:nvPr/>
        </p:nvSpPr>
        <p:spPr bwMode="auto">
          <a:xfrm rot="10800000" flipV="1">
            <a:off x="1008380" y="4556760"/>
            <a:ext cx="10479405" cy="14605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01049" tIns="50524" rIns="101049" bIns="50524" anchor="ctr">
            <a:noAutofit/>
          </a:bodyPr>
          <a:lstStyle/>
          <a:p>
            <a:pPr indent="0" fontAlgn="auto">
              <a:spcAft>
                <a:spcPts val="600"/>
              </a:spcAft>
            </a:pPr>
            <a:endParaRPr kumimoji="1" lang="en-US" altLang="zh-CN" sz="2000" b="1" dirty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-5715" y="1343660"/>
            <a:ext cx="12192000" cy="2248535"/>
          </a:xfrm>
          <a:prstGeom prst="rect">
            <a:avLst/>
          </a:prstGeom>
          <a:solidFill>
            <a:srgbClr val="055A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矩形 6"/>
          <p:cNvSpPr>
            <a:spLocks noChangeArrowheads="1"/>
          </p:cNvSpPr>
          <p:nvPr/>
        </p:nvSpPr>
        <p:spPr bwMode="auto">
          <a:xfrm>
            <a:off x="5715" y="1468437"/>
            <a:ext cx="12192000" cy="1938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 anchorCtr="0">
            <a:spAutoFit/>
          </a:bodyPr>
          <a:lstStyle/>
          <a:p>
            <a:pPr algn="ctr" fontAlgn="base">
              <a:spcAft>
                <a:spcPts val="600"/>
              </a:spcAft>
            </a:pPr>
            <a:r>
              <a:rPr kumimoji="1" lang="en-US" altLang="zh-CN" sz="40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Advancing Fueling for Future D-T Fusion: Innovations in SMBI Technology and Physics-Based Fueling Strategies for </a:t>
            </a:r>
            <a:r>
              <a:rPr kumimoji="1" lang="en-US" altLang="zh-CN" sz="40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Tritium</a:t>
            </a:r>
            <a:endParaRPr kumimoji="1" lang="en-US" altLang="zh-CN" sz="4000" b="1" dirty="0">
              <a:solidFill>
                <a:schemeClr val="bg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9870" y="4015740"/>
            <a:ext cx="11797665" cy="27844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25000"/>
              </a:lnSpc>
            </a:pPr>
            <a:r>
              <a:rPr lang="en-US" altLang="zh-CN" sz="2000" b="0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G</a:t>
            </a:r>
            <a:r>
              <a:rPr lang="en-US" altLang="zh-CN" sz="2000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.L. Xiao</a:t>
            </a:r>
            <a:r>
              <a:rPr lang="en-US" altLang="zh-CN" sz="2000" baseline="30000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1</a:t>
            </a:r>
            <a:r>
              <a:rPr lang="en-US" altLang="zh-CN" sz="2000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, Y.R. Zhu</a:t>
            </a:r>
            <a:r>
              <a:rPr lang="en-US" altLang="zh-CN" sz="2000" baseline="30000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1</a:t>
            </a:r>
            <a:r>
              <a:rPr lang="en-US" altLang="zh-CN" sz="2000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,  Y.Q. Shen</a:t>
            </a:r>
            <a:r>
              <a:rPr lang="en-US" altLang="zh-CN" sz="2000" baseline="30000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1</a:t>
            </a:r>
            <a:r>
              <a:rPr lang="en-US" altLang="zh-CN" sz="2000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, C.Y. Wang</a:t>
            </a:r>
            <a:r>
              <a:rPr lang="en-US" altLang="zh-CN" sz="2000" baseline="30000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1</a:t>
            </a:r>
            <a:r>
              <a:rPr lang="en-US" altLang="zh-CN" sz="2000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, K. Xu</a:t>
            </a:r>
            <a:r>
              <a:rPr lang="en-US" altLang="zh-CN" sz="2000" baseline="30000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1</a:t>
            </a:r>
            <a:r>
              <a:rPr lang="en-US" altLang="zh-CN" sz="2000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,</a:t>
            </a:r>
            <a:r>
              <a:rPr lang="en-US" altLang="zh-CN" sz="2000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 J. Yin</a:t>
            </a:r>
            <a:r>
              <a:rPr lang="en-US" altLang="zh-CN" sz="2000" baseline="30000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1</a:t>
            </a:r>
            <a:r>
              <a:rPr lang="en-US" altLang="zh-CN" sz="2000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, </a:t>
            </a:r>
            <a:r>
              <a:rPr lang="en-US" altLang="zh-CN" sz="2000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Y. Zhou</a:t>
            </a:r>
            <a:r>
              <a:rPr lang="en-US" altLang="zh-CN" sz="2000" baseline="30000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1</a:t>
            </a:r>
            <a:r>
              <a:rPr lang="en-US" altLang="zh-CN" sz="2000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, A.S. Liang</a:t>
            </a:r>
            <a:r>
              <a:rPr lang="en-US" altLang="zh-CN" sz="2000" baseline="30000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1</a:t>
            </a:r>
            <a:r>
              <a:rPr lang="en-US" altLang="zh-CN" sz="2000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,D.M. Fan</a:t>
            </a:r>
            <a:r>
              <a:rPr lang="en-US" altLang="zh-CN" sz="2000" baseline="30000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1</a:t>
            </a:r>
            <a:r>
              <a:rPr lang="en-US" altLang="zh-CN" sz="2000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, H.L. Du</a:t>
            </a:r>
            <a:r>
              <a:rPr lang="en-US" altLang="zh-CN" sz="2000" baseline="30000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1</a:t>
            </a:r>
            <a:r>
              <a:rPr lang="en-US" altLang="zh-CN" sz="2000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, </a:t>
            </a:r>
            <a:endParaRPr lang="en-US" altLang="zh-CN" sz="2000" dirty="0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  <a:p>
            <a:pPr indent="0" algn="ctr" fontAlgn="auto">
              <a:lnSpc>
                <a:spcPct val="125000"/>
              </a:lnSpc>
            </a:pPr>
            <a:r>
              <a:rPr lang="en-US" altLang="zh-CN" sz="2000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G.Q. Xue</a:t>
            </a:r>
            <a:r>
              <a:rPr lang="en-US" altLang="zh-CN" sz="2000" baseline="30000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1</a:t>
            </a:r>
            <a:r>
              <a:rPr lang="en-US" altLang="zh-CN" sz="2000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, C.Y. Chen</a:t>
            </a:r>
            <a:r>
              <a:rPr lang="en-US" altLang="zh-CN" sz="2000" baseline="30000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1</a:t>
            </a:r>
            <a:r>
              <a:rPr lang="en-US" altLang="zh-CN" sz="2000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, X.L. Zou</a:t>
            </a:r>
            <a:r>
              <a:rPr lang="en-US" altLang="zh-CN" sz="2000" baseline="30000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2</a:t>
            </a:r>
            <a:r>
              <a:rPr lang="en-US" altLang="zh-CN" sz="2000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, W.L. Zhong</a:t>
            </a:r>
            <a:r>
              <a:rPr lang="en-US" altLang="zh-CN" sz="2000" baseline="30000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1</a:t>
            </a:r>
            <a:endParaRPr lang="en-US" altLang="zh-CN" sz="2000" dirty="0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  <a:p>
            <a:pPr indent="0" algn="ctr" fontAlgn="auto">
              <a:lnSpc>
                <a:spcPct val="125000"/>
              </a:lnSpc>
              <a:spcBef>
                <a:spcPts val="1200"/>
              </a:spcBef>
            </a:pPr>
            <a:r>
              <a:rPr lang="en-US" altLang="zh-CN" sz="2000" b="0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Email: xiaogl@swip.ac.cn</a:t>
            </a:r>
            <a:endParaRPr lang="en-US" altLang="zh-CN" sz="2000" b="0" dirty="0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pPr indent="0" algn="ctr" fontAlgn="auto">
              <a:lnSpc>
                <a:spcPct val="125000"/>
              </a:lnSpc>
            </a:pPr>
            <a:r>
              <a:rPr lang="en-US" altLang="zh-CN" b="0" i="1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1 Southwestern institute of physics, Chengdu, China</a:t>
            </a:r>
            <a:endParaRPr lang="en-US" altLang="zh-CN" b="0" i="1" dirty="0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pPr indent="0" algn="ctr" fontAlgn="auto">
              <a:lnSpc>
                <a:spcPct val="125000"/>
              </a:lnSpc>
            </a:pPr>
            <a:r>
              <a:rPr lang="en-US" altLang="zh-CN" b="0" i="1" dirty="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2 CEA, IRFM, St Paul-lez-Durance, France</a:t>
            </a:r>
            <a:endParaRPr lang="en-US" altLang="zh-CN" b="0" i="1" dirty="0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pPr indent="0" algn="ctr" fontAlgn="auto">
              <a:lnSpc>
                <a:spcPct val="125000"/>
              </a:lnSpc>
            </a:pPr>
            <a:endParaRPr lang="en-US" altLang="zh-CN" b="0" dirty="0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pPr indent="0" algn="ctr" fontAlgn="auto">
              <a:lnSpc>
                <a:spcPct val="125000"/>
              </a:lnSpc>
            </a:pPr>
            <a:endParaRPr lang="en-US" altLang="zh-CN" b="0" dirty="0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700" y="4076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EX-P #3117</a:t>
            </a:r>
            <a:endParaRPr lang="en-US" altLang="zh-CN"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39370" y="0"/>
            <a:ext cx="13284835" cy="731520"/>
          </a:xfrm>
        </p:spPr>
        <p:txBody>
          <a:bodyPr/>
          <a:p>
            <a:pPr algn="l" fontAlgn="base">
              <a:lnSpc>
                <a:spcPct val="120000"/>
              </a:lnSpc>
              <a:buClrTx/>
              <a:buSzTx/>
              <a:buFontTx/>
            </a:pPr>
            <a:r>
              <a:rPr lang="en-US" altLang="zh-CN" sz="3200" b="1">
                <a:solidFill>
                  <a:schemeClr val="bg1"/>
                </a:solidFill>
                <a:effectLst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SMB parameter dependance</a:t>
            </a:r>
            <a:endParaRPr lang="en-US" altLang="zh-CN" sz="3200" b="1">
              <a:solidFill>
                <a:schemeClr val="bg1"/>
              </a:solidFill>
              <a:effectLst/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11785" y="890905"/>
            <a:ext cx="11662410" cy="424815"/>
          </a:xfrm>
          <a:prstGeom prst="rect">
            <a:avLst/>
          </a:prstGeom>
        </p:spPr>
        <p:txBody>
          <a:bodyPr wrap="square">
            <a:spAutoFit/>
          </a:bodyPr>
          <a:p>
            <a:pPr marL="342900" indent="-342900" fontAlgn="auto">
              <a:lnSpc>
                <a:spcPts val="2600"/>
              </a:lnSpc>
              <a:buFont typeface="Wingdings" panose="05000000000000000000" charset="0"/>
              <a:buChar char="n"/>
            </a:pPr>
            <a:r>
              <a:rPr lang="en-US" altLang="zh-CN" sz="20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Parametric dependance of SMB characteristics on injector and working condition</a:t>
            </a:r>
            <a:endParaRPr lang="en-US" altLang="zh-CN" sz="2000" b="1" dirty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Times New Roman" panose="02020603050405020304" charset="0"/>
            </a:endParaRPr>
          </a:p>
        </p:txBody>
      </p:sp>
      <p:grpSp>
        <p:nvGrpSpPr>
          <p:cNvPr id="24" name="组合 23"/>
          <p:cNvGrpSpPr>
            <a:grpSpLocks noChangeAspect="1"/>
          </p:cNvGrpSpPr>
          <p:nvPr/>
        </p:nvGrpSpPr>
        <p:grpSpPr>
          <a:xfrm rot="0">
            <a:off x="311785" y="1434465"/>
            <a:ext cx="2700000" cy="1820537"/>
            <a:chOff x="448" y="5496"/>
            <a:chExt cx="4952" cy="3339"/>
          </a:xfrm>
        </p:grpSpPr>
        <p:pic>
          <p:nvPicPr>
            <p:cNvPr id="4" name="图片 3" descr="Nozzle_conical_0.5_10_10_LL_2_5MPa_100Pa-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8" y="6049"/>
              <a:ext cx="4952" cy="2786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1279" y="5496"/>
              <a:ext cx="1408" cy="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1200" b="1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Simulation</a:t>
              </a:r>
              <a:endParaRPr lang="en-US" altLang="zh-CN" sz="12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grpSp>
        <p:nvGrpSpPr>
          <p:cNvPr id="73" name="组合 72"/>
          <p:cNvGrpSpPr>
            <a:grpSpLocks noChangeAspect="1"/>
          </p:cNvGrpSpPr>
          <p:nvPr/>
        </p:nvGrpSpPr>
        <p:grpSpPr>
          <a:xfrm>
            <a:off x="552374" y="3808525"/>
            <a:ext cx="2700000" cy="2107021"/>
            <a:chOff x="12708" y="2745"/>
            <a:chExt cx="4942" cy="3925"/>
          </a:xfrm>
        </p:grpSpPr>
        <p:sp>
          <p:nvSpPr>
            <p:cNvPr id="9" name="矩形 8"/>
            <p:cNvSpPr/>
            <p:nvPr/>
          </p:nvSpPr>
          <p:spPr>
            <a:xfrm>
              <a:off x="14741" y="3014"/>
              <a:ext cx="757" cy="5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 rot="0">
              <a:off x="12708" y="2745"/>
              <a:ext cx="4942" cy="3925"/>
              <a:chOff x="829" y="2977"/>
              <a:chExt cx="4942" cy="3925"/>
            </a:xfrm>
          </p:grpSpPr>
          <p:pic>
            <p:nvPicPr>
              <p:cNvPr id="53" name="图片 -2147482559"/>
              <p:cNvPicPr>
                <a:picLocks noChangeAspect="1"/>
              </p:cNvPicPr>
              <p:nvPr/>
            </p:nvPicPr>
            <p:blipFill>
              <a:blip r:embed="rId2"/>
              <a:srcRect l="7456" t="4090" b="4696"/>
              <a:stretch>
                <a:fillRect/>
              </a:stretch>
            </p:blipFill>
            <p:spPr>
              <a:xfrm>
                <a:off x="829" y="2977"/>
                <a:ext cx="4942" cy="392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4" name="图片 -2147482559"/>
              <p:cNvPicPr>
                <a:picLocks noChangeAspect="1"/>
              </p:cNvPicPr>
              <p:nvPr/>
            </p:nvPicPr>
            <p:blipFill>
              <a:blip r:embed="rId2"/>
              <a:srcRect l="22191" t="21629" r="21873" b="67494"/>
              <a:stretch>
                <a:fillRect/>
              </a:stretch>
            </p:blipFill>
            <p:spPr>
              <a:xfrm>
                <a:off x="1330" y="3312"/>
                <a:ext cx="3392" cy="468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cxnSp>
          <p:nvCxnSpPr>
            <p:cNvPr id="55" name="直接连接符 54"/>
            <p:cNvCxnSpPr/>
            <p:nvPr/>
          </p:nvCxnSpPr>
          <p:spPr>
            <a:xfrm flipV="1">
              <a:off x="13360" y="3640"/>
              <a:ext cx="2103" cy="955"/>
            </a:xfrm>
            <a:prstGeom prst="line">
              <a:avLst/>
            </a:prstGeom>
            <a:ln w="28575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>
              <a:off x="13360" y="4595"/>
              <a:ext cx="1381" cy="0"/>
            </a:xfrm>
            <a:prstGeom prst="line">
              <a:avLst/>
            </a:prstGeom>
            <a:ln w="28575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弧形 56"/>
            <p:cNvSpPr/>
            <p:nvPr/>
          </p:nvSpPr>
          <p:spPr>
            <a:xfrm>
              <a:off x="13949" y="4351"/>
              <a:ext cx="122" cy="245"/>
            </a:xfrm>
            <a:prstGeom prst="arc">
              <a:avLst>
                <a:gd name="adj1" fmla="val 16200000"/>
                <a:gd name="adj2" fmla="val 5222496"/>
              </a:avLst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14167" y="4101"/>
              <a:ext cx="241" cy="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600">
                  <a:solidFill>
                    <a:srgbClr val="C0000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α</a:t>
              </a:r>
              <a:endParaRPr lang="zh-CN" altLang="en-US" sz="16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3102" y="2880"/>
              <a:ext cx="3180" cy="4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p>
              <a:r>
                <a:rPr lang="zh-CN" altLang="en-US" sz="700" b="1">
                  <a:solidFill>
                    <a:schemeClr val="tx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α : divergence angle</a:t>
              </a:r>
              <a:endParaRPr lang="en-US" altLang="zh-CN" sz="14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r>
                <a:rPr lang="en-US" altLang="zh-CN" sz="700" b="1">
                  <a:solidFill>
                    <a:schemeClr val="tx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X M :  effective distance</a:t>
              </a:r>
              <a:endParaRPr lang="en-US" altLang="zh-CN" sz="1400" b="1" baseline="-25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3464560" y="1434465"/>
            <a:ext cx="33083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I</a:t>
            </a:r>
            <a:r>
              <a:rPr lang="zh-CN" altLang="en-US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njector structure </a:t>
            </a:r>
            <a:r>
              <a:rPr lang="en-US" altLang="zh-CN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design</a:t>
            </a:r>
            <a:endParaRPr lang="zh-CN" altLang="en-US" b="1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3464560" y="4450715"/>
            <a:ext cx="36690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Beam characteristic parameters:</a:t>
            </a:r>
            <a:endParaRPr lang="zh-CN" altLang="en-US" b="1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3769360" y="4952048"/>
            <a:ext cx="4422140" cy="798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spcBef>
                <a:spcPts val="1200"/>
              </a:spcBef>
            </a:pPr>
            <a:r>
              <a:rPr lang="en-US" altLang="zh-CN" b="1">
                <a:solidFill>
                  <a:srgbClr val="055AA8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X</a:t>
            </a:r>
            <a:r>
              <a:rPr lang="en-US" altLang="zh-CN" b="1" baseline="-25000">
                <a:solidFill>
                  <a:srgbClr val="055AA8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M</a:t>
            </a:r>
            <a:r>
              <a:rPr lang="en-US" altLang="zh-CN" b="1">
                <a:solidFill>
                  <a:srgbClr val="055AA8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:</a:t>
            </a:r>
            <a:r>
              <a:rPr lang="en-US" altLang="zh-CN">
                <a:solidFill>
                  <a:srgbClr val="055AA8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Length of silent zone; effective distance</a:t>
            </a:r>
            <a:endParaRPr lang="en-US" altLang="zh-CN">
              <a:solidFill>
                <a:srgbClr val="055AA8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fontAlgn="auto">
              <a:spcBef>
                <a:spcPts val="1200"/>
              </a:spcBef>
            </a:pPr>
            <a:r>
              <a:rPr lang="en-US" altLang="zh-CN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α: </a:t>
            </a:r>
            <a:r>
              <a:rPr lang="en-US" altLang="zh-CN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Half of the divergence angle</a:t>
            </a:r>
            <a:endParaRPr lang="en-US" altLang="zh-CN">
              <a:solidFill>
                <a:srgbClr val="C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3756660" y="1834515"/>
            <a:ext cx="3778250" cy="1783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spcBef>
                <a:spcPts val="600"/>
              </a:spcBef>
            </a:pPr>
            <a:r>
              <a:rPr lang="en-US" altLang="zh-CN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L: Length of the expansion section</a:t>
            </a:r>
            <a:endParaRPr lang="en-US" altLang="zh-CN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fontAlgn="auto">
              <a:spcBef>
                <a:spcPts val="600"/>
              </a:spcBef>
            </a:pPr>
            <a:r>
              <a:rPr lang="en-US" altLang="zh-CN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θ:  cone angle</a:t>
            </a:r>
            <a:endParaRPr lang="en-US" altLang="zh-CN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fontAlgn="auto">
              <a:spcBef>
                <a:spcPts val="600"/>
              </a:spcBef>
            </a:pPr>
            <a:r>
              <a:rPr lang="en-US" altLang="zh-CN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d: diameter of nozzle</a:t>
            </a:r>
            <a:endParaRPr lang="en-US" altLang="zh-CN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fontAlgn="auto">
              <a:spcBef>
                <a:spcPts val="600"/>
              </a:spcBef>
            </a:pPr>
            <a:r>
              <a:rPr lang="en-US" altLang="zh-CN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P</a:t>
            </a:r>
            <a:r>
              <a:rPr lang="en-US" altLang="zh-CN" baseline="-25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0</a:t>
            </a:r>
            <a:r>
              <a:rPr lang="en-US" altLang="zh-CN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: source pressure of SMBI</a:t>
            </a:r>
            <a:endParaRPr lang="en-US" altLang="zh-CN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fontAlgn="auto">
              <a:spcBef>
                <a:spcPts val="600"/>
              </a:spcBef>
            </a:pPr>
            <a:r>
              <a:rPr lang="en-US" altLang="zh-CN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P</a:t>
            </a:r>
            <a:r>
              <a:rPr lang="en-US" altLang="zh-CN" baseline="-25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b</a:t>
            </a:r>
            <a:r>
              <a:rPr lang="en-US" altLang="zh-CN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: pressure of the background at oulet</a:t>
            </a:r>
            <a:endParaRPr lang="en-US" altLang="zh-CN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3" name="右箭头 82"/>
          <p:cNvSpPr/>
          <p:nvPr/>
        </p:nvSpPr>
        <p:spPr>
          <a:xfrm rot="5400000">
            <a:off x="5081905" y="3911600"/>
            <a:ext cx="534035" cy="353695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4225" y="3674745"/>
            <a:ext cx="137350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2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offline experiment</a:t>
            </a:r>
            <a:endParaRPr lang="en-US" altLang="zh-CN" sz="1200" b="1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993890" y="1367790"/>
            <a:ext cx="4935220" cy="5088890"/>
            <a:chOff x="11014" y="2154"/>
            <a:chExt cx="7772" cy="801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90" y="2154"/>
              <a:ext cx="4819" cy="331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文本框 30"/>
                <p:cNvSpPr txBox="1"/>
                <p:nvPr/>
              </p:nvSpPr>
              <p:spPr>
                <a:xfrm>
                  <a:off x="13894" y="5228"/>
                  <a:ext cx="2831" cy="142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1" i="1">
                            <a:solidFill>
                              <a:srgbClr val="055AA8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𝑿</m:t>
                        </m:r>
                        <m:r>
                          <a:rPr lang="en-US" altLang="zh-CN" b="1" i="1" baseline="-25000">
                            <a:solidFill>
                              <a:srgbClr val="055AA8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𝑴</m:t>
                        </m:r>
                        <m:r>
                          <a:rPr lang="en-US" altLang="zh-CN" b="1" i="1">
                            <a:solidFill>
                              <a:srgbClr val="055AA8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b="1" i="1">
                            <a:solidFill>
                              <a:srgbClr val="055AA8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b="1" i="1">
                            <a:solidFill>
                              <a:srgbClr val="055AA8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>
                            <a:solidFill>
                              <a:srgbClr val="055AA8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𝟔𝟕</m:t>
                        </m:r>
                        <m:r>
                          <a:rPr lang="en-US" altLang="zh-CN" b="1" i="1">
                            <a:solidFill>
                              <a:srgbClr val="055AA8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𝒅</m:t>
                        </m:r>
                        <m:rad>
                          <m:radPr>
                            <m:degHide m:val="on"/>
                            <m:ctrlPr>
                              <a:rPr lang="en-US" altLang="zh-CN" b="1" i="1">
                                <a:solidFill>
                                  <a:srgbClr val="055AA8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altLang="zh-CN" b="1" i="1">
                                    <a:solidFill>
                                      <a:srgbClr val="055AA8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zh-CN" b="1" i="1">
                                        <a:solidFill>
                                          <a:srgbClr val="055AA8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pitchFamily="34" charset="-122"/>
                                        <a:cs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1" i="1">
                                        <a:solidFill>
                                          <a:srgbClr val="055AA8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pitchFamily="34" charset="-122"/>
                                        <a:cs typeface="Cambria Math" panose="02040503050406030204" pitchFamily="18" charset="0"/>
                                      </a:rPr>
                                      <m:t>𝑷</m:t>
                                    </m:r>
                                  </m:e>
                                  <m:sub>
                                    <m:r>
                                      <a:rPr lang="en-US" altLang="zh-CN" b="1" i="1">
                                        <a:solidFill>
                                          <a:srgbClr val="055AA8"/>
                                        </a:solidFill>
                                        <a:latin typeface="Cambria Math" panose="02040503050406030204" pitchFamily="18" charset="0"/>
                                        <a:ea typeface="MS Mincho" charset="0"/>
                                        <a:cs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altLang="zh-CN" b="1" i="1">
                                        <a:solidFill>
                                          <a:srgbClr val="055AA8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pitchFamily="34" charset="-122"/>
                                        <a:cs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1" i="1">
                                        <a:solidFill>
                                          <a:srgbClr val="055AA8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pitchFamily="34" charset="-122"/>
                                        <a:cs typeface="Cambria Math" panose="02040503050406030204" pitchFamily="18" charset="0"/>
                                      </a:rPr>
                                      <m:t>𝑷</m:t>
                                    </m:r>
                                  </m:e>
                                  <m:sub>
                                    <m:r>
                                      <a:rPr lang="en-US" altLang="zh-CN" b="1" i="1">
                                        <a:solidFill>
                                          <a:srgbClr val="055AA8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pitchFamily="34" charset="-122"/>
                                        <a:cs typeface="Cambria Math" panose="02040503050406030204" pitchFamily="18" charset="0"/>
                                      </a:rPr>
                                      <m:t>𝒃</m:t>
                                    </m:r>
                                  </m:sub>
                                </m:sSub>
                              </m:den>
                            </m:f>
                          </m:e>
                        </m:rad>
                      </m:oMath>
                    </m:oMathPara>
                  </a14:m>
                  <a:endParaRPr lang="en-US" altLang="zh-CN" b="1" i="1" baseline="-25000">
                    <a:solidFill>
                      <a:srgbClr val="055AA8"/>
                    </a:solidFill>
                    <a:latin typeface="Cambria Math" panose="02040503050406030204" pitchFamily="18" charset="0"/>
                    <a:ea typeface="微软雅黑" panose="020B0503020204020204" pitchFamily="34" charset="-122"/>
                    <a:cs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31" name="文本框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94" y="5228"/>
                  <a:ext cx="2831" cy="1425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文本框 32"/>
            <p:cNvSpPr txBox="1"/>
            <p:nvPr/>
          </p:nvSpPr>
          <p:spPr>
            <a:xfrm>
              <a:off x="11014" y="9370"/>
              <a:ext cx="7772" cy="79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indent="518160" fontAlgn="auto">
                <a:lnSpc>
                  <a:spcPct val="150000"/>
                </a:lnSpc>
              </a:pPr>
              <a:r>
                <a:rPr lang="en-US" b="1" i="1">
                  <a:solidFill>
                    <a:srgbClr val="C0000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α </a:t>
              </a:r>
              <a:r>
                <a:rPr lang="en-US" b="1" i="1" baseline="-25000">
                  <a:solidFill>
                    <a:srgbClr val="C0000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scaling </a:t>
              </a:r>
              <a:r>
                <a:rPr lang="en-US" b="1" i="1">
                  <a:solidFill>
                    <a:srgbClr val="C0000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∝  d  </a:t>
              </a:r>
              <a:r>
                <a:rPr lang="en-US" b="1" i="1" baseline="30000">
                  <a:solidFill>
                    <a:srgbClr val="C0000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0.15</a:t>
              </a:r>
              <a:r>
                <a:rPr lang="en-US" b="1" i="1">
                  <a:solidFill>
                    <a:srgbClr val="C0000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×L</a:t>
              </a:r>
              <a:r>
                <a:rPr lang="en-US" b="1" i="1" baseline="30000">
                  <a:solidFill>
                    <a:srgbClr val="C0000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-0.82</a:t>
              </a:r>
              <a:r>
                <a:rPr lang="en-US" b="1" i="1">
                  <a:solidFill>
                    <a:srgbClr val="C0000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×θ </a:t>
              </a:r>
              <a:r>
                <a:rPr lang="en-US" b="1" i="1" baseline="30000">
                  <a:solidFill>
                    <a:srgbClr val="C0000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-0.83</a:t>
              </a:r>
              <a:r>
                <a:rPr lang="en-US" b="1" i="1">
                  <a:solidFill>
                    <a:srgbClr val="C0000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×P</a:t>
              </a:r>
              <a:r>
                <a:rPr lang="en-US" b="1" i="1" baseline="-25000">
                  <a:solidFill>
                    <a:srgbClr val="C0000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0</a:t>
              </a:r>
              <a:r>
                <a:rPr lang="en-US" b="1" i="1">
                  <a:solidFill>
                    <a:srgbClr val="C0000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 </a:t>
              </a:r>
              <a:r>
                <a:rPr lang="en-US" b="1" i="1" baseline="30000">
                  <a:solidFill>
                    <a:srgbClr val="C0000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0.21</a:t>
              </a:r>
              <a:r>
                <a:rPr lang="en-US" b="1" i="1">
                  <a:solidFill>
                    <a:srgbClr val="C0000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×P</a:t>
              </a:r>
              <a:r>
                <a:rPr lang="en-US" b="1" i="1" baseline="-25000">
                  <a:solidFill>
                    <a:srgbClr val="C0000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b</a:t>
              </a:r>
              <a:r>
                <a:rPr lang="en-US" b="1" i="1">
                  <a:solidFill>
                    <a:srgbClr val="C0000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 </a:t>
              </a:r>
              <a:r>
                <a:rPr lang="en-US" b="1" i="1" baseline="30000">
                  <a:solidFill>
                    <a:srgbClr val="C0000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-0.12</a:t>
              </a:r>
              <a:endParaRPr lang="en-US" altLang="en-US" b="1" i="1" baseline="300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90" y="6469"/>
              <a:ext cx="4819" cy="3123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311785" y="6019165"/>
            <a:ext cx="11662410" cy="424815"/>
          </a:xfrm>
          <a:prstGeom prst="rect">
            <a:avLst/>
          </a:prstGeom>
        </p:spPr>
        <p:txBody>
          <a:bodyPr wrap="square">
            <a:spAutoFit/>
          </a:bodyPr>
          <a:p>
            <a:pPr marL="342900" indent="-342900" fontAlgn="auto">
              <a:lnSpc>
                <a:spcPts val="2600"/>
              </a:lnSpc>
              <a:buFont typeface="Wingdings" panose="05000000000000000000" charset="0"/>
              <a:buChar char="n"/>
            </a:pPr>
            <a:r>
              <a:rPr lang="en-US" altLang="zh-CN" sz="20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Optimized injectors obtained for effective fueling</a:t>
            </a:r>
            <a:endParaRPr lang="en-US" altLang="zh-CN" sz="2000" dirty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>
          <a:xfrm>
            <a:off x="11494135" y="6541135"/>
            <a:ext cx="644525" cy="317500"/>
          </a:xfrm>
        </p:spPr>
        <p:txBody>
          <a:bodyPr/>
          <a:p>
            <a:pPr algn="ctr"/>
            <a:fld id="{F947C2DB-BE4C-4979-AA11-3635D344B50F}" type="slidenum">
              <a:rPr lang="en-US" altLang="zh-CN" sz="1600" b="1">
                <a:solidFill>
                  <a:schemeClr val="bg1"/>
                </a:solidFill>
              </a:rPr>
            </a:fld>
            <a:endParaRPr lang="en-US" altLang="zh-CN" sz="16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0"/>
            <a:ext cx="13324205" cy="731520"/>
          </a:xfrm>
        </p:spPr>
        <p:txBody>
          <a:bodyPr/>
          <a:p>
            <a:pPr>
              <a:lnSpc>
                <a:spcPct val="120000"/>
              </a:lnSpc>
            </a:pPr>
            <a:r>
              <a:rPr lang="zh-CN" altLang="en-US" sz="3200" b="1">
                <a:solidFill>
                  <a:schemeClr val="bg1"/>
                </a:solidFill>
                <a:effectLst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Multi-phase</a:t>
            </a:r>
            <a:r>
              <a:rPr lang="en-US" altLang="zh-CN" sz="3200" b="1">
                <a:solidFill>
                  <a:schemeClr val="bg1"/>
                </a:solidFill>
                <a:effectLst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SMB</a:t>
            </a:r>
            <a:r>
              <a:rPr lang="zh-CN" altLang="en-US" sz="3200" b="1">
                <a:solidFill>
                  <a:schemeClr val="bg1"/>
                </a:solidFill>
                <a:effectLst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injection technology</a:t>
            </a:r>
            <a:endParaRPr lang="zh-CN" altLang="en-US" sz="3200" b="1">
              <a:solidFill>
                <a:schemeClr val="bg1"/>
              </a:solidFill>
              <a:effectLst/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3185" y="899160"/>
            <a:ext cx="11861800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charset="0"/>
              <a:buChar char="n"/>
            </a:pPr>
            <a:r>
              <a:rPr lang="en-US" altLang="zh-CN" sz="20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Precise control of injected components via gas source temperature</a:t>
            </a:r>
            <a:endParaRPr lang="en-US" altLang="zh-CN" sz="2000" b="1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882650" indent="-342900" fontAlgn="auto">
              <a:lnSpc>
                <a:spcPct val="125000"/>
              </a:lnSpc>
              <a:buFont typeface="Wingdings" panose="05000000000000000000" charset="0"/>
              <a:buChar char="ü"/>
            </a:pPr>
            <a:r>
              <a:rPr lang="en-US" altLang="zh-CN" sz="20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Approches: Adjusting gas source temperature (also the pressure)</a:t>
            </a:r>
            <a:endParaRPr lang="en-US" altLang="zh-CN" sz="20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882650" indent="-342900" fontAlgn="auto">
              <a:lnSpc>
                <a:spcPct val="125000"/>
              </a:lnSpc>
              <a:buFont typeface="Wingdings" panose="05000000000000000000" charset="0"/>
              <a:buChar char="ü"/>
            </a:pPr>
            <a:r>
              <a:rPr lang="en-US" altLang="zh-CN" sz="20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Regulates component injection from gas, cluster, to liquid phases and their mixing.</a:t>
            </a:r>
            <a:endParaRPr lang="en-US" altLang="zh-CN" sz="20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96510" y="2713355"/>
            <a:ext cx="5019675" cy="34912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010" y="2281555"/>
            <a:ext cx="3516630" cy="415861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574030" y="234061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 b="1">
                <a:latin typeface="Times New Roman" panose="02020603050405020304" charset="0"/>
                <a:cs typeface="Times New Roman" panose="02020603050405020304" charset="0"/>
              </a:rPr>
              <a:t>An illustrative measurement of the beam composition by the</a:t>
            </a:r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</a:rPr>
              <a:t> Schlieren </a:t>
            </a:r>
            <a:r>
              <a:rPr lang="zh-CN" altLang="en-US" sz="1400" b="1">
                <a:latin typeface="Times New Roman" panose="02020603050405020304" charset="0"/>
                <a:cs typeface="Times New Roman" panose="02020603050405020304" charset="0"/>
              </a:rPr>
              <a:t>system</a:t>
            </a:r>
            <a:endParaRPr lang="zh-CN" altLang="en-US" sz="1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94135" y="6541135"/>
            <a:ext cx="644525" cy="317500"/>
          </a:xfrm>
        </p:spPr>
        <p:txBody>
          <a:bodyPr/>
          <a:p>
            <a:pPr algn="ctr"/>
            <a:fld id="{F947C2DB-BE4C-4979-AA11-3635D344B50F}" type="slidenum">
              <a:rPr lang="en-US" altLang="zh-CN" sz="1600" b="1">
                <a:solidFill>
                  <a:schemeClr val="bg1"/>
                </a:solidFill>
              </a:rPr>
            </a:fld>
            <a:endParaRPr lang="en-US" altLang="zh-CN" sz="16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3324205" cy="731520"/>
          </a:xfrm>
        </p:spPr>
        <p:txBody>
          <a:bodyPr/>
          <a:p>
            <a:pPr>
              <a:lnSpc>
                <a:spcPct val="120000"/>
              </a:lnSpc>
            </a:pPr>
            <a:r>
              <a:rPr lang="zh-CN" altLang="en-US" sz="3200" b="1">
                <a:solidFill>
                  <a:schemeClr val="bg1"/>
                </a:solidFill>
                <a:effectLst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Vector injection technology</a:t>
            </a:r>
            <a:endParaRPr lang="zh-CN" altLang="en-US" sz="3200" b="1">
              <a:solidFill>
                <a:schemeClr val="bg1"/>
              </a:solidFill>
              <a:effectLst/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39700" y="904875"/>
            <a:ext cx="11912600" cy="11036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342900" indent="-342900" fontAlgn="auto">
              <a:lnSpc>
                <a:spcPct val="125000"/>
              </a:lnSpc>
              <a:buFont typeface="Wingdings" panose="05000000000000000000" charset="0"/>
              <a:buChar char="n"/>
            </a:pPr>
            <a:r>
              <a:rPr lang="en-US" altLang="zh-CN" sz="20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Vector injection SMB system: flexible beam steering before reaching plasma edge</a:t>
            </a:r>
            <a:endParaRPr lang="en-US" altLang="zh-CN" sz="2000" b="1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marL="629920" indent="-342900" fontAlgn="auto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en-US" altLang="zh-CN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Capabilities:</a:t>
            </a:r>
            <a:r>
              <a:rPr lang="en-US" altLang="zh-CN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precise control of injection position and angle</a:t>
            </a:r>
            <a:endParaRPr lang="en-US" altLang="zh-CN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marL="342900" indent="-342900" fontAlgn="auto">
              <a:lnSpc>
                <a:spcPct val="125000"/>
              </a:lnSpc>
              <a:buFont typeface="Wingdings" panose="05000000000000000000" charset="0"/>
              <a:buChar char="n"/>
            </a:pPr>
            <a:endParaRPr lang="en-US" altLang="zh-CN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69285" y="2098675"/>
            <a:ext cx="3691255" cy="39579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010" y="1984375"/>
            <a:ext cx="4843780" cy="430085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66700" y="2579370"/>
            <a:ext cx="2819400" cy="27070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0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Adjustment Ranges:</a:t>
            </a:r>
            <a:endParaRPr lang="en-US" altLang="zh-CN" sz="2000" b="1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marL="342900" indent="-342900" fontAlgn="auto">
              <a:lnSpc>
                <a:spcPct val="150000"/>
              </a:lnSpc>
              <a:spcBef>
                <a:spcPts val="1200"/>
              </a:spcBef>
              <a:buFont typeface="Wingdings" panose="05000000000000000000" charset="0"/>
              <a:buChar char="ü"/>
            </a:pPr>
            <a:r>
              <a:rPr lang="en-US" altLang="zh-CN" sz="20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Radial Position: </a:t>
            </a:r>
            <a:endParaRPr lang="en-US" altLang="zh-CN" sz="2000" b="1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0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     0 - 0.66 m</a:t>
            </a:r>
            <a:endParaRPr lang="en-US" altLang="zh-CN" sz="2000" b="1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marL="342900" indent="-342900" fontAlgn="auto">
              <a:lnSpc>
                <a:spcPct val="150000"/>
              </a:lnSpc>
              <a:spcBef>
                <a:spcPts val="1200"/>
              </a:spcBef>
              <a:buFont typeface="Wingdings" panose="05000000000000000000" charset="0"/>
              <a:buChar char="ü"/>
            </a:pPr>
            <a:r>
              <a:rPr lang="en-US" altLang="zh-CN" sz="20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Poloidal/Toroidal Angle: </a:t>
            </a:r>
            <a:r>
              <a:rPr lang="en-US" altLang="en-US" sz="20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±</a:t>
            </a:r>
            <a:r>
              <a:rPr lang="en-US" altLang="zh-CN" sz="20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20</a:t>
            </a:r>
            <a:r>
              <a:rPr lang="en-US" altLang="en-US" sz="20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°</a:t>
            </a:r>
            <a:endParaRPr lang="en-US" altLang="en-US" sz="2000" b="1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94135" y="6541135"/>
            <a:ext cx="644525" cy="317500"/>
          </a:xfrm>
        </p:spPr>
        <p:txBody>
          <a:bodyPr/>
          <a:p>
            <a:pPr algn="ctr"/>
            <a:fld id="{F947C2DB-BE4C-4979-AA11-3635D344B50F}" type="slidenum">
              <a:rPr lang="en-US" altLang="zh-CN" sz="1600" b="1">
                <a:solidFill>
                  <a:schemeClr val="bg1"/>
                </a:solidFill>
              </a:rPr>
            </a:fld>
            <a:endParaRPr lang="en-US" altLang="zh-CN" sz="16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314" y="35513"/>
            <a:ext cx="12087686" cy="731836"/>
          </a:xfrm>
        </p:spPr>
        <p:txBody>
          <a:bodyPr/>
          <a:lstStyle/>
          <a:p>
            <a:pPr algn="l"/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Outline</a:t>
            </a:r>
            <a:endParaRPr lang="en-US" altLang="zh-CN" sz="4000" b="1" dirty="0">
              <a:solidFill>
                <a:schemeClr val="bg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5123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86080" y="1285875"/>
            <a:ext cx="11420475" cy="4413885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9pPr>
          </a:lstStyle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Font typeface="Wingdings" panose="05000000000000000000" charset="0"/>
              <a:buChar char="n"/>
            </a:pP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B</a:t>
            </a: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ackground 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Font typeface="Wingdings" panose="05000000000000000000" charset="0"/>
              <a:buChar char="n"/>
            </a:pP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Improvements of SMBI techniques</a:t>
            </a:r>
            <a:endParaRPr lang="en-US" altLang="zh-CN" sz="32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Font typeface="Wingdings" panose="05000000000000000000" charset="0"/>
              <a:buChar char="n"/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Strategy for fueling via SMBI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Font typeface="Wingdings" panose="05000000000000000000" charset="0"/>
              <a:buChar char="n"/>
            </a:pP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Heat</a:t>
            </a: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load control</a:t>
            </a: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with SMBI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Font typeface="Wingdings" panose="05000000000000000000" charset="0"/>
              <a:buChar char="n"/>
            </a:pP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Summary</a:t>
            </a:r>
            <a:endParaRPr lang="en-US" altLang="zh-CN" sz="32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494135" y="6541135"/>
            <a:ext cx="644525" cy="317500"/>
          </a:xfrm>
        </p:spPr>
        <p:txBody>
          <a:bodyPr/>
          <a:p>
            <a:pPr algn="ctr"/>
            <a:fld id="{F947C2DB-BE4C-4979-AA11-3635D344B50F}" type="slidenum">
              <a:rPr lang="en-US" altLang="zh-CN" sz="1600" b="1">
                <a:solidFill>
                  <a:schemeClr val="bg1"/>
                </a:solidFill>
              </a:rPr>
            </a:fld>
            <a:endParaRPr lang="en-US" altLang="zh-CN" sz="16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7" name="图片 9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87055" y="1532890"/>
            <a:ext cx="3868420" cy="2792730"/>
          </a:xfrm>
          <a:prstGeom prst="rect">
            <a:avLst/>
          </a:prstGeom>
        </p:spPr>
      </p:pic>
      <p:sp>
        <p:nvSpPr>
          <p:cNvPr id="106" name="文本框 105"/>
          <p:cNvSpPr txBox="1"/>
          <p:nvPr/>
        </p:nvSpPr>
        <p:spPr>
          <a:xfrm>
            <a:off x="4624705" y="1761490"/>
            <a:ext cx="3315335" cy="26689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fontAlgn="auto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I</a:t>
            </a:r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n fluent simulation:</a:t>
            </a:r>
            <a:endParaRPr lang="en-US" altLang="zh-CN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273685" indent="0" fontAlgn="auto">
              <a:lnSpc>
                <a:spcPct val="125000"/>
              </a:lnSpc>
              <a:spcBef>
                <a:spcPts val="1200"/>
              </a:spcBef>
            </a:pPr>
            <a:r>
              <a:rPr lang="en-US" altLang="zh-CN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X</a:t>
            </a:r>
            <a:r>
              <a:rPr lang="en-US" altLang="zh-CN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eff</a:t>
            </a:r>
            <a:r>
              <a:rPr lang="en-US" altLang="zh-CN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(0.9 bar) &gt; L</a:t>
            </a:r>
            <a:r>
              <a:rPr lang="en-US" altLang="zh-CN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working</a:t>
            </a:r>
            <a:endParaRPr lang="en-US" altLang="zh-CN" b="1" baseline="-250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273685" indent="0" fontAlgn="auto">
              <a:lnSpc>
                <a:spcPct val="125000"/>
              </a:lnSpc>
              <a:spcBef>
                <a:spcPts val="0"/>
              </a:spcBef>
            </a:pPr>
            <a:r>
              <a:rPr lang="en-US" altLang="zh-CN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when: L</a:t>
            </a:r>
            <a:r>
              <a:rPr lang="en-US" altLang="zh-CN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working</a:t>
            </a:r>
            <a:r>
              <a:rPr lang="en-US" altLang="zh-CN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= 1.5 m</a:t>
            </a:r>
            <a:endParaRPr lang="en-US" altLang="zh-CN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360045" indent="0" fontAlgn="auto">
              <a:lnSpc>
                <a:spcPct val="125000"/>
              </a:lnSpc>
              <a:spcBef>
                <a:spcPts val="0"/>
              </a:spcBef>
            </a:pPr>
            <a:r>
              <a:rPr lang="en-US" altLang="zh-CN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⇒</a:t>
            </a:r>
            <a:r>
              <a:rPr lang="en-US" altLang="en-US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zh-CN" b="1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v</a:t>
            </a:r>
            <a:r>
              <a:rPr lang="en-US" altLang="zh-CN" b="1" i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H2 </a:t>
            </a:r>
            <a:r>
              <a:rPr lang="en-US" altLang="zh-CN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= 2100 m/s </a:t>
            </a:r>
            <a:endParaRPr lang="en-US" altLang="zh-CN" b="1" i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360045" indent="0" fontAlgn="auto">
              <a:lnSpc>
                <a:spcPct val="125000"/>
              </a:lnSpc>
              <a:spcBef>
                <a:spcPts val="0"/>
              </a:spcBef>
            </a:pPr>
            <a:r>
              <a:rPr lang="en-US" altLang="zh-CN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⇒ </a:t>
            </a:r>
            <a:r>
              <a:rPr lang="en-US" altLang="zh-CN" b="1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v</a:t>
            </a:r>
            <a:r>
              <a:rPr lang="en-US" altLang="zh-CN" b="1" i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D2  </a:t>
            </a:r>
            <a:r>
              <a:rPr lang="en-US" altLang="zh-CN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= 1500 m/s </a:t>
            </a:r>
            <a:endParaRPr lang="en-US" altLang="zh-CN" b="1" i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360045" indent="0" fontAlgn="auto">
              <a:lnSpc>
                <a:spcPct val="125000"/>
              </a:lnSpc>
              <a:spcBef>
                <a:spcPts val="0"/>
              </a:spcBef>
            </a:pPr>
            <a:endParaRPr lang="en-US" altLang="zh-CN" b="1" i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fontAlgn="auto">
              <a:lnSpc>
                <a:spcPct val="125000"/>
              </a:lnSpc>
              <a:spcBef>
                <a:spcPts val="0"/>
              </a:spcBef>
            </a:pPr>
            <a:endParaRPr lang="en-US" altLang="zh-CN" b="1" i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142875" y="775970"/>
            <a:ext cx="118002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charset="0"/>
              <a:buChar char="n"/>
            </a:pPr>
            <a:r>
              <a:rPr lang="en-US" altLang="zh-CN" sz="20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Simulation and experiments: </a:t>
            </a:r>
            <a:r>
              <a:rPr lang="en-US" altLang="zh-CN" sz="20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the beam velocity is independent of pressure, which primarily affects density</a:t>
            </a:r>
            <a:endParaRPr lang="en-US" altLang="zh-CN" sz="20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108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81915" y="44450"/>
            <a:ext cx="12110085" cy="7315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endParaRPr lang="en-US" sz="3200" dirty="0">
              <a:solidFill>
                <a:schemeClr val="bg1"/>
              </a:solidFill>
              <a:effectLst/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2" name="文本框 111"/>
              <p:cNvSpPr txBox="1"/>
              <p:nvPr/>
            </p:nvSpPr>
            <p:spPr>
              <a:xfrm>
                <a:off x="238760" y="1210310"/>
                <a:ext cx="10367010" cy="406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342900" indent="-342900">
                  <a:buFont typeface="Wingdings" panose="05000000000000000000" charset="0"/>
                  <a:buChar char="ü"/>
                </a:pPr>
                <a:r>
                  <a:rPr lang="en-US" altLang="zh-CN" sz="2000">
                    <a:latin typeface="Times New Roman" panose="02020603050405020304" charset="0"/>
                    <a:cs typeface="Times New Roman" panose="02020603050405020304" charset="0"/>
                  </a:rPr>
                  <a:t>Ideal design </a:t>
                </a:r>
                <a:r>
                  <a:rPr lang="en-US" altLang="zh-CN" sz="2000">
                    <a:latin typeface="Times New Roman" panose="02020603050405020304" charset="0"/>
                    <a:cs typeface="Times New Roman" panose="02020603050405020304" charset="0"/>
                  </a:rPr>
                  <a:t>SMB nozzle allows adiabatic expansion </a:t>
                </a:r>
                <a:r>
                  <a:rPr lang="en-US" altLang="en-US" sz="2000">
                    <a:latin typeface="Times New Roman" panose="02020603050405020304" charset="0"/>
                    <a:cs typeface="Times New Roman" panose="02020603050405020304" charset="0"/>
                  </a:rPr>
                  <a:t>→</a:t>
                </a:r>
                <a:r>
                  <a:rPr lang="en-US" altLang="zh-CN" sz="2000">
                    <a:latin typeface="Times New Roman" panose="02020603050405020304" charset="0"/>
                    <a:cs typeface="Times New Roman" panose="02020603050405020304" charset="0"/>
                  </a:rPr>
                  <a:t> v</a:t>
                </a:r>
                <a:r>
                  <a:rPr lang="en-US" altLang="zh-CN" sz="2000" baseline="-25000">
                    <a:latin typeface="Times New Roman" panose="02020603050405020304" charset="0"/>
                    <a:cs typeface="Times New Roman" panose="02020603050405020304" charset="0"/>
                  </a:rPr>
                  <a:t>max</a:t>
                </a:r>
                <a:r>
                  <a:rPr lang="en-US" altLang="zh-CN" sz="2000">
                    <a:latin typeface="Times New Roman" panose="02020603050405020304" charset="0"/>
                    <a:cs typeface="Times New Roman" panose="02020603050405020304" charset="0"/>
                  </a:rPr>
                  <a:t>∝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  <m:t>𝑇</m:t>
                        </m:r>
                        <m:r>
                          <a:rPr lang="en-US" altLang="zh-CN" sz="2000" baseline="-25000"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  <m:t>0</m:t>
                        </m:r>
                        <m:r>
                          <a:rPr lang="en-US" altLang="zh-CN" sz="2000"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  <m:t>​</m:t>
                        </m:r>
                        <m:r>
                          <a:rPr lang="en-US" altLang="zh-CN" sz="20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 </m:t>
                        </m:r>
                      </m:e>
                    </m:rad>
                  </m:oMath>
                </a14:m>
                <a:r>
                  <a:rPr lang="en-US" altLang="zh-CN" sz="200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altLang="zh-CN" sz="200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(</a:t>
                </a:r>
                <a:r>
                  <a:rPr lang="en-US" altLang="zh-CN" sz="2000">
                    <a:latin typeface="Times New Roman" panose="02020603050405020304" charset="0"/>
                    <a:ea typeface="微软雅黑" panose="020B0503020204020204" pitchFamily="34" charset="-122"/>
                    <a:cs typeface="Times New Roman" panose="02020603050405020304" charset="0"/>
                    <a:sym typeface="+mn-ea"/>
                  </a:rPr>
                  <a:t>γ, M constant</a:t>
                </a:r>
                <a:r>
                  <a:rPr lang="en-US" altLang="zh-CN" sz="200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)</a:t>
                </a:r>
                <a:endParaRPr lang="en-US" altLang="zh-CN" sz="20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112" name="文本框 1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760" y="1210310"/>
                <a:ext cx="10367010" cy="406400"/>
              </a:xfrm>
              <a:prstGeom prst="rect">
                <a:avLst/>
              </a:prstGeom>
              <a:blipFill rotWithShape="1">
                <a:blip r:embed="rId3"/>
                <a:stretch>
                  <a:fillRect b="-6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/>
          <p:cNvSpPr txBox="1"/>
          <p:nvPr/>
        </p:nvSpPr>
        <p:spPr>
          <a:xfrm>
            <a:off x="238760" y="6049645"/>
            <a:ext cx="118002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charset="0"/>
              <a:buChar char="n"/>
            </a:pPr>
            <a:r>
              <a:rPr lang="en-US" altLang="zh-CN" sz="20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Fueling analysis prioritize how SMB density distribution shapes edge plasma profiles</a:t>
            </a:r>
            <a:endParaRPr lang="en-US" altLang="zh-CN" sz="2000" b="1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3" name="标题 2"/>
          <p:cNvSpPr>
            <a:spLocks noGrp="1"/>
          </p:cNvSpPr>
          <p:nvPr/>
        </p:nvSpPr>
        <p:spPr>
          <a:xfrm>
            <a:off x="0" y="0"/>
            <a:ext cx="13324205" cy="73152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3200" b="1">
                <a:solidFill>
                  <a:schemeClr val="bg1"/>
                </a:solidFill>
                <a:effectLst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Maximized </a:t>
            </a:r>
            <a:r>
              <a:rPr lang="en-US" altLang="zh-CN" sz="3200" b="1">
                <a:solidFill>
                  <a:schemeClr val="bg1"/>
                </a:solidFill>
                <a:effectLst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SMB velocity</a:t>
            </a:r>
            <a:endParaRPr lang="en-US" altLang="zh-CN" sz="3200" b="1">
              <a:solidFill>
                <a:schemeClr val="bg1"/>
              </a:solidFill>
              <a:effectLst/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94135" y="6541135"/>
            <a:ext cx="644525" cy="317500"/>
          </a:xfrm>
        </p:spPr>
        <p:txBody>
          <a:bodyPr/>
          <a:p>
            <a:pPr algn="ctr"/>
            <a:fld id="{F947C2DB-BE4C-4979-AA11-3635D344B50F}" type="slidenum">
              <a:rPr lang="en-US" altLang="zh-CN" sz="1600" b="1">
                <a:solidFill>
                  <a:schemeClr val="bg1"/>
                </a:solidFill>
              </a:rPr>
            </a:fld>
            <a:endParaRPr lang="en-US" altLang="zh-CN" sz="1600" b="1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35" y="1812290"/>
            <a:ext cx="4080510" cy="395160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4624705" y="4227830"/>
            <a:ext cx="7414260" cy="1976120"/>
            <a:chOff x="7283" y="6678"/>
            <a:chExt cx="11676" cy="3112"/>
          </a:xfrm>
        </p:grpSpPr>
        <p:sp>
          <p:nvSpPr>
            <p:cNvPr id="103" name="文本框 102"/>
            <p:cNvSpPr txBox="1"/>
            <p:nvPr/>
          </p:nvSpPr>
          <p:spPr>
            <a:xfrm>
              <a:off x="7283" y="6678"/>
              <a:ext cx="5221" cy="3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285750" indent="-285750" fontAlgn="auto">
                <a:lnSpc>
                  <a:spcPct val="125000"/>
                </a:lnSpc>
                <a:buFont typeface="Wingdings" panose="05000000000000000000" charset="0"/>
                <a:buChar char="Ø"/>
              </a:pPr>
              <a:r>
                <a:rPr lang="en-US" altLang="zh-CN" b="1">
                  <a:latin typeface="Times New Roman" panose="02020603050405020304" charset="0"/>
                  <a:cs typeface="Times New Roman" panose="02020603050405020304" charset="0"/>
                </a:rPr>
                <a:t>I</a:t>
              </a:r>
              <a:r>
                <a:rPr lang="en-US" altLang="zh-CN" b="1">
                  <a:latin typeface="Times New Roman" panose="02020603050405020304" charset="0"/>
                  <a:cs typeface="Times New Roman" panose="02020603050405020304" charset="0"/>
                </a:rPr>
                <a:t>n tokamak expriements:</a:t>
              </a:r>
              <a:endParaRPr lang="en-US" altLang="zh-CN" b="1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273685" indent="0" fontAlgn="auto">
                <a:lnSpc>
                  <a:spcPct val="125000"/>
                </a:lnSpc>
                <a:spcBef>
                  <a:spcPts val="1200"/>
                </a:spcBef>
              </a:pPr>
              <a:r>
                <a:rPr lang="en-US" altLang="zh-CN" b="1">
                  <a:latin typeface="Times New Roman" panose="02020603050405020304" charset="0"/>
                  <a:cs typeface="Times New Roman" panose="02020603050405020304" charset="0"/>
                </a:rPr>
                <a:t>L</a:t>
              </a:r>
              <a:r>
                <a:rPr lang="en-US" altLang="zh-CN" b="1" baseline="-25000">
                  <a:latin typeface="Times New Roman" panose="02020603050405020304" charset="0"/>
                  <a:cs typeface="Times New Roman" panose="02020603050405020304" charset="0"/>
                </a:rPr>
                <a:t>working</a:t>
              </a:r>
              <a:r>
                <a:rPr lang="en-US" altLang="zh-CN" b="1">
                  <a:latin typeface="Times New Roman" panose="02020603050405020304" charset="0"/>
                  <a:cs typeface="Times New Roman" panose="02020603050405020304" charset="0"/>
                </a:rPr>
                <a:t> = d(plasma, injector)</a:t>
              </a:r>
              <a:endParaRPr lang="en-US" altLang="zh-CN" b="1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273685" indent="0" fontAlgn="auto">
                <a:lnSpc>
                  <a:spcPct val="125000"/>
                </a:lnSpc>
              </a:pPr>
              <a:r>
                <a:rPr lang="en-US" altLang="zh-CN" b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Δt = t</a:t>
              </a:r>
              <a:r>
                <a:rPr lang="en-US" altLang="zh-CN" b="1" baseline="-2500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D</a:t>
              </a:r>
              <a:r>
                <a:rPr lang="en-US" altLang="zh-CN" b="1" baseline="-2500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α</a:t>
              </a:r>
              <a:r>
                <a:rPr lang="en-US" altLang="zh-CN" b="1" baseline="-2500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,onset</a:t>
              </a:r>
              <a:r>
                <a:rPr lang="en-US" altLang="zh-CN" b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 - t</a:t>
              </a:r>
              <a:r>
                <a:rPr lang="en-US" altLang="zh-CN" b="1" baseline="-25000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SMBI,start</a:t>
              </a:r>
              <a:r>
                <a:rPr lang="en-US" altLang="zh-CN" b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 </a:t>
              </a:r>
              <a:endParaRPr lang="en-US" altLang="zh-CN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  <a:p>
              <a:pPr marL="360045" indent="0" fontAlgn="auto">
                <a:lnSpc>
                  <a:spcPct val="125000"/>
                </a:lnSpc>
              </a:pPr>
              <a:r>
                <a:rPr lang="en-US" altLang="en-US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⇒ </a:t>
              </a:r>
              <a:r>
                <a:rPr lang="en-US" altLang="zh-CN" b="1" i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v</a:t>
              </a:r>
              <a:r>
                <a:rPr lang="en-US" altLang="zh-CN" b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 = slope (</a:t>
              </a:r>
              <a:r>
                <a:rPr lang="en-US" altLang="zh-CN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L</a:t>
              </a:r>
              <a:r>
                <a:rPr lang="en-US" altLang="zh-CN" b="1" baseline="-250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working</a:t>
              </a:r>
              <a:r>
                <a:rPr lang="en-US" altLang="zh-CN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, </a:t>
              </a:r>
              <a:r>
                <a:rPr lang="en-US" altLang="zh-CN" b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Δt)</a:t>
              </a:r>
              <a:endParaRPr lang="en-US" altLang="zh-CN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  <a:p>
              <a:pPr indent="0" fontAlgn="auto">
                <a:lnSpc>
                  <a:spcPct val="125000"/>
                </a:lnSpc>
              </a:pPr>
              <a:endParaRPr lang="en-US" altLang="zh-CN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11" y="6752"/>
              <a:ext cx="6248" cy="283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81915" y="44450"/>
            <a:ext cx="12110085" cy="7315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r>
              <a:rPr lang="zh-CN" altLang="en-US" sz="3200" dirty="0">
                <a:solidFill>
                  <a:schemeClr val="bg1"/>
                </a:solidFill>
                <a:effectLst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F</a:t>
            </a:r>
            <a:r>
              <a:rPr lang="en-US" altLang="zh-CN" sz="3200" dirty="0">
                <a:solidFill>
                  <a:schemeClr val="bg1"/>
                </a:solidFill>
                <a:effectLst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ueling </a:t>
            </a:r>
            <a:r>
              <a:rPr lang="en-US" altLang="zh-CN" sz="3200" dirty="0">
                <a:solidFill>
                  <a:schemeClr val="bg1"/>
                </a:solidFill>
                <a:effectLst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efficiency 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analysis method</a:t>
            </a:r>
            <a:endParaRPr lang="zh-CN" altLang="en-US" sz="3200" dirty="0">
              <a:solidFill>
                <a:schemeClr val="bg1"/>
              </a:solidFill>
              <a:effectLst/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395085" y="1755140"/>
            <a:ext cx="5619115" cy="28124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noAutofit/>
          </a:bodyPr>
          <a:p>
            <a:pPr marL="342900" indent="-342900" fontAlgn="auto">
              <a:lnSpc>
                <a:spcPct val="150000"/>
              </a:lnSpc>
              <a:spcBef>
                <a:spcPts val="1200"/>
              </a:spcBef>
              <a:buFont typeface="Wingdings" panose="05000000000000000000" charset="0"/>
              <a:buChar char="Ø"/>
            </a:pPr>
            <a:r>
              <a:rPr lang="en-US" altLang="zh-CN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MR:  Δn</a:t>
            </a:r>
            <a:r>
              <a:rPr lang="en-US" altLang="zh-CN" sz="2000" baseline="-25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e </a:t>
            </a:r>
            <a:r>
              <a:rPr lang="en-US" altLang="zh-CN" sz="2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= </a:t>
            </a:r>
            <a:r>
              <a:rPr lang="en-US" altLang="zh-CN" sz="20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n</a:t>
            </a:r>
            <a:r>
              <a:rPr lang="en-US" altLang="zh-CN" sz="2000" baseline="-250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e,after</a:t>
            </a:r>
            <a:r>
              <a:rPr lang="en-US" altLang="zh-CN" sz="20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(r) - n</a:t>
            </a:r>
            <a:r>
              <a:rPr lang="en-US" altLang="zh-CN" sz="2000" baseline="-250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e,before</a:t>
            </a:r>
            <a:r>
              <a:rPr lang="en-US" altLang="zh-CN" sz="20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(r)</a:t>
            </a:r>
            <a:endParaRPr lang="en-US" altLang="zh-CN" sz="20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marL="342900" indent="-342900" fontAlgn="auto">
              <a:lnSpc>
                <a:spcPct val="125000"/>
              </a:lnSpc>
              <a:spcBef>
                <a:spcPts val="1200"/>
              </a:spcBef>
              <a:buFont typeface="Wingdings" panose="05000000000000000000" charset="0"/>
              <a:buChar char="Ø"/>
            </a:pPr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Local Deposition (Transport Neglected)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marL="539750" indent="0" fontAlgn="auto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None/>
            </a:pPr>
            <a:r>
              <a:rPr lang="en-US" altLang="zh-CN" sz="20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Δn</a:t>
            </a:r>
            <a:r>
              <a:rPr lang="en-US" altLang="zh-CN" sz="2000" b="1" baseline="-250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e </a:t>
            </a:r>
            <a:r>
              <a:rPr lang="en-US" altLang="zh-CN" sz="20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→</a:t>
            </a:r>
            <a:r>
              <a:rPr lang="en-US" altLang="zh-CN" sz="20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Gaussian Fit </a:t>
            </a:r>
            <a:r>
              <a: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→ </a:t>
            </a:r>
            <a:r>
              <a:rPr lang="en-US" altLang="zh-CN" sz="20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N</a:t>
            </a:r>
            <a:r>
              <a:rPr lang="en-US" altLang="zh-CN" sz="2000" b="1" baseline="-250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deposited</a:t>
            </a:r>
            <a:r>
              <a:rPr lang="en-US" altLang="zh-CN" sz="20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endParaRPr lang="en-US" altLang="zh-CN" sz="2000" b="1">
              <a:solidFill>
                <a:srgbClr val="FF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marL="342900" indent="-342900" fontAlgn="auto">
              <a:lnSpc>
                <a:spcPct val="150000"/>
              </a:lnSpc>
              <a:spcBef>
                <a:spcPts val="1200"/>
              </a:spcBef>
              <a:buFont typeface="Wingdings" panose="05000000000000000000" charset="0"/>
              <a:buChar char="Ø"/>
            </a:pPr>
            <a:r>
              <a:rPr lang="en-US" altLang="zh-CN" sz="2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N</a:t>
            </a:r>
            <a:r>
              <a:rPr lang="en-US" altLang="zh-CN" sz="2000" baseline="-25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injected</a:t>
            </a:r>
            <a:r>
              <a:rPr lang="en-US" altLang="zh-CN" sz="2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(P</a:t>
            </a:r>
            <a:r>
              <a:rPr lang="en-US" altLang="zh-CN" sz="2000" baseline="-25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SMBI</a:t>
            </a:r>
            <a:r>
              <a:rPr lang="en-US" altLang="zh-CN" sz="2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, t</a:t>
            </a:r>
            <a:r>
              <a:rPr lang="en-US" altLang="zh-CN" sz="2000" baseline="-25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SMBI</a:t>
            </a:r>
            <a:r>
              <a:rPr lang="en-US" altLang="zh-CN" sz="200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) : offline calibrated, linear relation for SMBI valve)</a:t>
            </a:r>
            <a:endParaRPr lang="en-US" altLang="zh-CN" sz="20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indent="0" fontAlgn="auto">
              <a:lnSpc>
                <a:spcPct val="150000"/>
              </a:lnSpc>
              <a:spcBef>
                <a:spcPts val="1200"/>
              </a:spcBef>
              <a:buFont typeface="Wingdings" panose="05000000000000000000" charset="0"/>
              <a:buNone/>
            </a:pPr>
            <a:endParaRPr lang="en-US" altLang="zh-CN" sz="200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84960" y="1414145"/>
            <a:ext cx="1471930" cy="194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311775" y="1414145"/>
            <a:ext cx="1471930" cy="194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65430" y="927735"/>
            <a:ext cx="105581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n"/>
            </a:pPr>
            <a:r>
              <a:rPr lang="en-US" altLang="zh-CN" sz="20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Localized analysis of short-time density distributions from microwave reflectometers</a:t>
            </a:r>
            <a:endParaRPr lang="en-US" altLang="zh-CN" sz="2000" b="1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l="1808" t="1505" r="2505"/>
          <a:stretch>
            <a:fillRect/>
          </a:stretch>
        </p:blipFill>
        <p:spPr>
          <a:xfrm>
            <a:off x="172085" y="1558925"/>
            <a:ext cx="6209030" cy="30086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/>
              <p:cNvSpPr txBox="1"/>
              <p:nvPr/>
            </p:nvSpPr>
            <p:spPr>
              <a:xfrm>
                <a:off x="3462020" y="5396865"/>
                <a:ext cx="5591175" cy="51689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𝜂</m:t>
                      </m:r>
                      <m:r>
                        <a:rPr lang="en-US" altLang="zh-CN" sz="2800" b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800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altLang="zh-CN" sz="2800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Cambria Math" panose="02040503050406030204" pitchFamily="18" charset="0"/>
                            </a:rPr>
                            <m:t>𝒅𝒆𝒑𝒐𝒔𝒊𝒕𝒆𝒅</m:t>
                          </m:r>
                        </m:sub>
                      </m:sSub>
                      <m:r>
                        <a:rPr lang="en-US" altLang="zh-CN" sz="2800" b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 / </m:t>
                      </m:r>
                      <m:sSub>
                        <m:sSubPr>
                          <m:ctrlPr>
                            <a:rPr lang="en-US" altLang="zh-CN" sz="28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altLang="zh-CN" sz="28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Cambria Math" panose="02040503050406030204" pitchFamily="18" charset="0"/>
                            </a:rPr>
                            <m:t>𝒊𝒏𝒋𝒆𝒄𝒕𝒆𝒅</m:t>
                          </m:r>
                        </m:sub>
                      </m:sSub>
                    </m:oMath>
                  </m:oMathPara>
                </a14:m>
                <a:endParaRPr lang="en-US" altLang="zh-CN" sz="2800" b="1" i="1" dirty="0">
                  <a:solidFill>
                    <a:schemeClr val="tx1"/>
                  </a:solidFill>
                  <a:latin typeface="Cambria Math" panose="02040503050406030204" pitchFamily="18" charset="0"/>
                  <a:ea typeface="微软雅黑" panose="020B0503020204020204" pitchFamily="34" charset="-122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2020" y="5396865"/>
                <a:ext cx="5591175" cy="51689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/>
          <p:cNvSpPr txBox="1"/>
          <p:nvPr/>
        </p:nvSpPr>
        <p:spPr>
          <a:xfrm>
            <a:off x="3534410" y="479298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Fueling efficiency: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>
          <a:xfrm>
            <a:off x="11494135" y="6541135"/>
            <a:ext cx="644525" cy="317500"/>
          </a:xfrm>
        </p:spPr>
        <p:txBody>
          <a:bodyPr/>
          <a:p>
            <a:pPr algn="ctr"/>
            <a:fld id="{F947C2DB-BE4C-4979-AA11-3635D344B50F}" type="slidenum">
              <a:rPr lang="en-US" altLang="zh-CN" sz="1600" b="1">
                <a:solidFill>
                  <a:schemeClr val="bg1"/>
                </a:solidFill>
              </a:rPr>
            </a:fld>
            <a:endParaRPr lang="en-US" altLang="zh-CN" sz="16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81915" y="44450"/>
            <a:ext cx="12110085" cy="7315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Effect of gas pressure on fueling efficiency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19710" y="5327015"/>
            <a:ext cx="10680065" cy="45212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pPr indent="0" algn="ctr">
              <a:spcAft>
                <a:spcPts val="1200"/>
              </a:spcAft>
              <a:buFont typeface="Wingdings" panose="05000000000000000000" charset="0"/>
              <a:buNone/>
            </a:pP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           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 η: ~53% @ 1 bar                  </a:t>
            </a:r>
            <a:r>
              <a:rPr lang="en-US" altLang="en-US" sz="20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→</a:t>
            </a:r>
            <a:r>
              <a:rPr lang="en-US" altLang="zh-CN" sz="20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   ~ 47% @ 5 bar                         </a:t>
            </a:r>
            <a:r>
              <a:rPr lang="en-US" altLang="en-US" sz="20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→  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~35% @ 10 bar</a:t>
            </a:r>
            <a:endParaRPr lang="en-US" altLang="en-US" sz="2000" b="1" dirty="0">
              <a:solidFill>
                <a:srgbClr val="C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2925" y="1181100"/>
            <a:ext cx="114077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Fueling experiments with SMBI pressure scan at fixed parameters:  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  <a:p>
            <a:pPr indent="0" algn="ctr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000" i="1">
                <a:latin typeface="Times New Roman" panose="02020603050405020304" charset="0"/>
                <a:cs typeface="Times New Roman" panose="02020603050405020304" charset="0"/>
              </a:rPr>
              <a:t>n</a:t>
            </a:r>
            <a:r>
              <a:rPr lang="en-US" altLang="zh-CN" sz="2000" i="1" baseline="-25000">
                <a:latin typeface="Times New Roman" panose="02020603050405020304" charset="0"/>
                <a:cs typeface="Times New Roman" panose="02020603050405020304" charset="0"/>
              </a:rPr>
              <a:t>e 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= 2.4×10</a:t>
            </a:r>
            <a:r>
              <a:rPr lang="en-US" altLang="zh-CN" sz="2000" baseline="30000">
                <a:latin typeface="Times New Roman" panose="02020603050405020304" charset="0"/>
                <a:cs typeface="Times New Roman" panose="02020603050405020304" charset="0"/>
              </a:rPr>
              <a:t>19 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m</a:t>
            </a:r>
            <a:r>
              <a:rPr lang="en-US" altLang="zh-CN" sz="2000" baseline="30000">
                <a:latin typeface="Times New Roman" panose="02020603050405020304" charset="0"/>
                <a:cs typeface="Times New Roman" panose="02020603050405020304" charset="0"/>
              </a:rPr>
              <a:t>-3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zh-CN" sz="2000" i="1"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en-US" altLang="zh-CN" sz="2000" i="1" baseline="-25000"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= 1.65 T , </a:t>
            </a:r>
            <a:r>
              <a:rPr lang="en-US" altLang="zh-CN" sz="2000" i="1">
                <a:latin typeface="Times New Roman" panose="02020603050405020304" charset="0"/>
                <a:cs typeface="Times New Roman" panose="02020603050405020304" charset="0"/>
              </a:rPr>
              <a:t>I</a:t>
            </a:r>
            <a:r>
              <a:rPr lang="en-US" altLang="zh-CN" sz="2000" i="1" baseline="-25000">
                <a:latin typeface="Times New Roman" panose="02020603050405020304" charset="0"/>
                <a:cs typeface="Times New Roman" panose="02020603050405020304" charset="0"/>
              </a:rPr>
              <a:t>p</a:t>
            </a:r>
            <a:r>
              <a:rPr lang="en-US" altLang="zh-CN" sz="20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= 0.5 MA, </a:t>
            </a:r>
            <a:r>
              <a:rPr lang="en-US" altLang="zh-CN" sz="2000" i="1">
                <a:latin typeface="Times New Roman" panose="02020603050405020304" charset="0"/>
                <a:cs typeface="Times New Roman" panose="02020603050405020304" charset="0"/>
              </a:rPr>
              <a:t>P</a:t>
            </a:r>
            <a:r>
              <a:rPr lang="en-US" altLang="zh-CN" sz="2000" i="1" baseline="-25000">
                <a:latin typeface="Times New Roman" panose="02020603050405020304" charset="0"/>
                <a:cs typeface="Times New Roman" panose="02020603050405020304" charset="0"/>
              </a:rPr>
              <a:t>SMBI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~ (1 - 10bar)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5" y="2167255"/>
            <a:ext cx="11079480" cy="31476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80975" y="865505"/>
            <a:ext cx="103346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 algn="just">
              <a:spcAft>
                <a:spcPts val="1200"/>
              </a:spcAft>
              <a:buFont typeface="Wingdings" panose="05000000000000000000" charset="0"/>
              <a:buChar char="n"/>
            </a:pPr>
            <a:r>
              <a:rPr lang="en-US" altLang="zh-CN" sz="20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Fueling efficiency η decreases with increasing pulse pressure:</a:t>
            </a:r>
            <a:endParaRPr lang="en-US" altLang="zh-CN" sz="2000" b="1" dirty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0500" y="5774055"/>
            <a:ext cx="1134300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 algn="just">
              <a:spcAft>
                <a:spcPts val="1200"/>
              </a:spcAft>
              <a:buFont typeface="Wingdings" panose="05000000000000000000" charset="0"/>
              <a:buChar char="n"/>
            </a:pPr>
            <a:r>
              <a:rPr lang="en-US" altLang="zh-CN" sz="20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The use of low-pressure SMB is recommended, as it enables higher fueling efficiency while complying with tritium safety protocols.</a:t>
            </a:r>
            <a:endParaRPr lang="en-US" altLang="zh-CN" sz="2000" b="1" dirty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11494135" y="6541135"/>
            <a:ext cx="644525" cy="317500"/>
          </a:xfrm>
        </p:spPr>
        <p:txBody>
          <a:bodyPr/>
          <a:p>
            <a:pPr algn="ctr"/>
            <a:fld id="{F947C2DB-BE4C-4979-AA11-3635D344B50F}" type="slidenum">
              <a:rPr lang="en-US" altLang="zh-CN" sz="1600" b="1">
                <a:solidFill>
                  <a:schemeClr val="bg1"/>
                </a:solidFill>
              </a:rPr>
            </a:fld>
            <a:endParaRPr lang="en-US" altLang="zh-CN" sz="16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81915" y="44450"/>
            <a:ext cx="12110085" cy="7315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r>
              <a:rPr lang="zh-CN" altLang="en-US" sz="3200" dirty="0">
                <a:solidFill>
                  <a:schemeClr val="bg1"/>
                </a:solidFill>
                <a:effectLst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Effect of </a:t>
            </a:r>
            <a:r>
              <a:rPr lang="en-US" altLang="zh-CN" sz="3200" dirty="0">
                <a:solidFill>
                  <a:schemeClr val="bg1"/>
                </a:solidFill>
                <a:effectLst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pulse width 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on</a:t>
            </a:r>
            <a:r>
              <a:rPr lang="en-US" altLang="zh-CN" sz="3200" dirty="0">
                <a:solidFill>
                  <a:schemeClr val="bg1"/>
                </a:solidFill>
                <a:effectLst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fueling</a:t>
            </a:r>
            <a:r>
              <a:rPr lang="zh-CN" altLang="en-US" sz="3200" dirty="0">
                <a:solidFill>
                  <a:schemeClr val="bg1"/>
                </a:solidFill>
                <a:effectLst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efficiency</a:t>
            </a:r>
            <a:endParaRPr lang="zh-CN" altLang="en-US" sz="3200" dirty="0">
              <a:solidFill>
                <a:schemeClr val="bg1"/>
              </a:solidFill>
              <a:effectLst/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31470" y="909320"/>
            <a:ext cx="11367135" cy="39878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pPr marL="342900" indent="-342900" algn="just">
              <a:spcAft>
                <a:spcPts val="1200"/>
              </a:spcAft>
              <a:buClrTx/>
              <a:buSzTx/>
              <a:buFont typeface="Wingdings" panose="05000000000000000000" charset="0"/>
              <a:buChar char="n"/>
            </a:pPr>
            <a:r>
              <a:rPr lang="en-US" altLang="zh-CN" sz="20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Fueling efficiency η decreases with increasing pulse width </a:t>
            </a:r>
            <a:endParaRPr lang="zh-CN" altLang="en-US" sz="20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64845" y="1336040"/>
            <a:ext cx="102476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charset="0"/>
              <a:buChar char="ü"/>
            </a:pPr>
            <a:r>
              <a:rPr lang="en-US" altLang="zh-CN" sz="20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Analysis via single-pulse temporal evolution and multi-pulse width comparison</a:t>
            </a:r>
            <a:endParaRPr lang="en-US" altLang="zh-CN" sz="20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pic>
        <p:nvPicPr>
          <p:cNvPr id="12" name="图片 11" descr="4124-density-profileV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75" y="1944370"/>
            <a:ext cx="4239260" cy="33896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062095" y="2066290"/>
            <a:ext cx="4133215" cy="3324860"/>
          </a:xfrm>
          <a:prstGeom prst="rect">
            <a:avLst/>
          </a:prstGeom>
        </p:spPr>
      </p:pic>
      <p:pic>
        <p:nvPicPr>
          <p:cNvPr id="17" name="图片 16" descr="efficiency with pulse widthV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090535" y="1999615"/>
            <a:ext cx="4112260" cy="3349625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7"/>
            </p:custDataLst>
          </p:nvPr>
        </p:nvSpPr>
        <p:spPr>
          <a:xfrm>
            <a:off x="10942320" y="2390140"/>
            <a:ext cx="8426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5bar</a:t>
            </a:r>
            <a:endParaRPr lang="en-US" altLang="zh-CN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8"/>
            </p:custDataLst>
          </p:nvPr>
        </p:nvSpPr>
        <p:spPr>
          <a:xfrm>
            <a:off x="6811645" y="2279015"/>
            <a:ext cx="8426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1 bar</a:t>
            </a:r>
            <a:endParaRPr lang="en-US" altLang="zh-CN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1470" y="5700395"/>
            <a:ext cx="11453495" cy="706755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pPr marL="342900" indent="-342900" algn="just">
              <a:spcAft>
                <a:spcPts val="1200"/>
              </a:spcAft>
              <a:buClrTx/>
              <a:buSzTx/>
              <a:buFont typeface="Wingdings" panose="05000000000000000000" charset="0"/>
              <a:buChar char="n"/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The use of short-pulsed, high-frequency SMBI is advised over long-pulsed SMBI for higher fueling efficiency.</a:t>
            </a:r>
            <a:endParaRPr lang="en-US" altLang="zh-CN" sz="20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94135" y="6541135"/>
            <a:ext cx="644525" cy="317500"/>
          </a:xfrm>
        </p:spPr>
        <p:txBody>
          <a:bodyPr/>
          <a:p>
            <a:pPr algn="ctr"/>
            <a:fld id="{F947C2DB-BE4C-4979-AA11-3635D344B50F}" type="slidenum">
              <a:rPr lang="en-US" altLang="zh-CN" sz="1600" b="1">
                <a:solidFill>
                  <a:schemeClr val="bg1"/>
                </a:solidFill>
              </a:rPr>
            </a:fld>
            <a:endParaRPr lang="en-US" altLang="zh-CN" sz="16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81915" y="44450"/>
            <a:ext cx="12110085" cy="7315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r>
              <a:rPr lang="en-US" altLang="zh-CN" sz="3200" dirty="0">
                <a:solidFill>
                  <a:schemeClr val="bg1"/>
                </a:solidFill>
                <a:effectLst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Turbulence behavior</a:t>
            </a:r>
            <a:endParaRPr lang="en-US" altLang="zh-CN" sz="3200" dirty="0">
              <a:solidFill>
                <a:schemeClr val="bg1"/>
              </a:solidFill>
              <a:effectLst/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83235" y="5238750"/>
            <a:ext cx="10677525" cy="860425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pPr marL="342900" indent="-342900" algn="just">
              <a:spcAft>
                <a:spcPts val="1200"/>
              </a:spcAft>
              <a:buClrTx/>
              <a:buSzTx/>
              <a:buFont typeface="Wingdings" panose="05000000000000000000" charset="0"/>
              <a:buChar char="n"/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Correlation:  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P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SMBI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↑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⇒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20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Δ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I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turb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↑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(confirmed at fixed channel)</a:t>
            </a:r>
            <a:endParaRPr lang="en-US" altLang="zh-CN" sz="2000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342900" indent="-342900" algn="just">
              <a:spcAft>
                <a:spcPts val="1200"/>
              </a:spcAft>
              <a:buClrTx/>
              <a:buSzTx/>
              <a:buFont typeface="Wingdings" panose="05000000000000000000" charset="0"/>
              <a:buChar char="n"/>
            </a:pPr>
            <a:r>
              <a:rPr lang="en-US" altLang="zh-CN" sz="20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Spectral Analysis:</a:t>
            </a:r>
            <a:r>
              <a:rPr lang="en-US" altLang="zh-CN" sz="20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P</a:t>
            </a:r>
            <a:r>
              <a:rPr lang="en-US" altLang="zh-CN" sz="2000" baseline="-250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SMBI</a:t>
            </a:r>
            <a:r>
              <a:rPr lang="en-US" altLang="zh-CN" sz="20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0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↑</a:t>
            </a:r>
            <a:r>
              <a:rPr lang="en-US" altLang="zh-CN" sz="20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0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⇒</a:t>
            </a:r>
            <a:r>
              <a:rPr lang="en-US" altLang="zh-CN" sz="20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f</a:t>
            </a:r>
            <a:r>
              <a:rPr lang="en-US" altLang="zh-CN" sz="2000" baseline="-250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dominant</a:t>
            </a:r>
            <a:r>
              <a:rPr lang="en-US" altLang="zh-CN" sz="20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: High frequency zone  </a:t>
            </a:r>
            <a:r>
              <a:rPr lang="en-US" altLang="en-US" sz="20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→</a:t>
            </a:r>
            <a:r>
              <a:rPr lang="en-US" altLang="zh-CN" sz="20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Low frequency zone (</a:t>
            </a:r>
            <a:r>
              <a:rPr lang="en-US" altLang="zh-CN" sz="20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large scale)</a:t>
            </a:r>
            <a:endParaRPr lang="en-US" altLang="zh-CN" sz="2000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35" y="1945005"/>
            <a:ext cx="3939403" cy="306000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483235" y="960120"/>
            <a:ext cx="10953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charset="0"/>
              <a:buChar char="p"/>
            </a:pP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Higher turbulence intensity and scale for larger SMBI gas pressure</a:t>
            </a:r>
            <a:endParaRPr lang="en-US" altLang="zh-CN" sz="2000" b="1" baseline="-25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830" y="1964055"/>
            <a:ext cx="7825245" cy="3060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09600" y="1565275"/>
            <a:ext cx="34766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turbulence intensity</a:t>
            </a:r>
            <a:endParaRPr lang="en-US" altLang="zh-CN" sz="20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32325" y="1565275"/>
            <a:ext cx="72771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turbulence spectrum</a:t>
            </a:r>
            <a:endParaRPr lang="en-US" altLang="zh-CN" sz="20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494135" y="6541135"/>
            <a:ext cx="644525" cy="317500"/>
          </a:xfrm>
        </p:spPr>
        <p:txBody>
          <a:bodyPr/>
          <a:p>
            <a:pPr algn="ctr"/>
            <a:fld id="{F947C2DB-BE4C-4979-AA11-3635D344B50F}" type="slidenum">
              <a:rPr lang="en-US" altLang="zh-CN" sz="1600" b="1">
                <a:solidFill>
                  <a:schemeClr val="bg1"/>
                </a:solidFill>
              </a:rPr>
            </a:fld>
            <a:endParaRPr lang="en-US" altLang="zh-CN" sz="16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矩形 448"/>
          <p:cNvSpPr>
            <a:spLocks noChangeAspect="1"/>
          </p:cNvSpPr>
          <p:nvPr/>
        </p:nvSpPr>
        <p:spPr>
          <a:xfrm>
            <a:off x="426720" y="718185"/>
            <a:ext cx="11605260" cy="263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25000"/>
              </a:lnSpc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    BOUT++ simulation:</a:t>
            </a:r>
            <a:endParaRPr lang="en-US" altLang="zh-CN" sz="20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Times New Roman" panose="02020603050405020304" charset="0"/>
            </a:endParaRPr>
          </a:p>
          <a:p>
            <a:pPr marL="539750" indent="-34290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20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Key Assumptions:</a:t>
            </a:r>
            <a:endParaRPr lang="en-US" altLang="zh-CN" sz="2000" b="1" dirty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Times New Roman" panose="02020603050405020304" charset="0"/>
            </a:endParaRPr>
          </a:p>
          <a:p>
            <a:pPr marL="882650" indent="-342900" fontAlgn="auto">
              <a:lnSpc>
                <a:spcPct val="125000"/>
              </a:lnSpc>
              <a:buFont typeface="Wingdings" panose="05000000000000000000" charset="0"/>
              <a:buChar char="ü"/>
            </a:pPr>
            <a:r>
              <a:rPr lang="en-US" altLang="zh-CN" sz="20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Constant beam velocity across all P</a:t>
            </a:r>
            <a:r>
              <a:rPr lang="en-US" altLang="zh-CN" sz="2000" baseline="-250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SMBI</a:t>
            </a:r>
            <a:r>
              <a:rPr lang="en-US" altLang="zh-CN" sz="20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 cases</a:t>
            </a:r>
            <a:endParaRPr lang="en-US" altLang="zh-CN" sz="2000" dirty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Times New Roman" panose="02020603050405020304" charset="0"/>
            </a:endParaRPr>
          </a:p>
          <a:p>
            <a:pPr marL="882650" indent="-342900" fontAlgn="auto">
              <a:lnSpc>
                <a:spcPct val="125000"/>
              </a:lnSpc>
              <a:buFont typeface="Wingdings" panose="05000000000000000000" charset="0"/>
              <a:buChar char="ü"/>
            </a:pPr>
            <a:r>
              <a:rPr lang="en-US" altLang="zh-CN" sz="20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All deposited neutral particles are retained in the plasma</a:t>
            </a:r>
            <a:endParaRPr lang="en-US" altLang="zh-CN" sz="2000" dirty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Times New Roman" panose="02020603050405020304" charset="0"/>
            </a:endParaRPr>
          </a:p>
          <a:p>
            <a:pPr marL="539750" indent="-34290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20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Low P</a:t>
            </a:r>
            <a:r>
              <a:rPr lang="en-US" altLang="zh-CN" sz="2000" baseline="-250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SMBI </a:t>
            </a:r>
            <a:r>
              <a:rPr lang="en-US" altLang="zh-CN" sz="20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 </a:t>
            </a:r>
            <a:r>
              <a:rPr lang="en-US" altLang="en-US" sz="20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→</a:t>
            </a:r>
            <a:r>
              <a:rPr lang="en-US" altLang="zh-CN" sz="20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  h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igh P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SMBI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:  local ∇n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e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 steep 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↑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 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⇒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 Γ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conv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 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↑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 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⇒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 η 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↓</a:t>
            </a:r>
            <a:endParaRPr lang="en-US" altLang="en-US" sz="2000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Times New Roman" panose="02020603050405020304" charset="0"/>
            </a:endParaRPr>
          </a:p>
          <a:p>
            <a:pPr marL="882650" indent="-342900" fontAlgn="auto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en-US" altLang="zh-CN" sz="20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η: 89.2% @ 0.9 bar   </a:t>
            </a:r>
            <a:r>
              <a:rPr lang="en-US" altLang="en-US" sz="20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→  73.1% @ 5 bar   →  60.8% @10 bar</a:t>
            </a:r>
            <a:endParaRPr lang="en-US" altLang="en-US" sz="2000" b="1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5" name="标题 1"/>
          <p:cNvSpPr>
            <a:spLocks noGrp="1" noChangeAspect="1"/>
          </p:cNvSpPr>
          <p:nvPr>
            <p:custDataLst>
              <p:tags r:id="rId1"/>
            </p:custDataLst>
          </p:nvPr>
        </p:nvSpPr>
        <p:spPr>
          <a:xfrm>
            <a:off x="81915" y="44450"/>
            <a:ext cx="12110085" cy="7315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r>
              <a:rPr lang="en-US" altLang="zh-CN" sz="3200" dirty="0">
                <a:solidFill>
                  <a:schemeClr val="bg1"/>
                </a:solidFill>
                <a:effectLst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Plausible physical process</a:t>
            </a:r>
            <a:endParaRPr lang="zh-CN" altLang="en-US" sz="3200" dirty="0">
              <a:solidFill>
                <a:schemeClr val="bg1"/>
              </a:solidFill>
              <a:effectLst/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512810" y="950595"/>
            <a:ext cx="2954020" cy="246189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26720" y="3460750"/>
            <a:ext cx="11284585" cy="3079115"/>
            <a:chOff x="672" y="5450"/>
            <a:chExt cx="17771" cy="4849"/>
          </a:xfrm>
        </p:grpSpPr>
        <p:pic>
          <p:nvPicPr>
            <p:cNvPr id="35" name="图片 3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rcRect l="7811" t="10543" r="4045"/>
            <a:stretch>
              <a:fillRect/>
            </a:stretch>
          </p:blipFill>
          <p:spPr>
            <a:xfrm>
              <a:off x="5864" y="7143"/>
              <a:ext cx="4052" cy="3156"/>
            </a:xfrm>
            <a:prstGeom prst="rect">
              <a:avLst/>
            </a:prstGeom>
          </p:spPr>
        </p:pic>
        <p:sp>
          <p:nvSpPr>
            <p:cNvPr id="25" name="文本框 24"/>
            <p:cNvSpPr txBox="1">
              <a:spLocks noChangeAspect="1"/>
            </p:cNvSpPr>
            <p:nvPr/>
          </p:nvSpPr>
          <p:spPr>
            <a:xfrm>
              <a:off x="672" y="5450"/>
              <a:ext cx="10990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L="342900" indent="-342900">
                <a:buFont typeface="Wingdings" panose="05000000000000000000" charset="0"/>
                <a:buChar char="n"/>
              </a:pPr>
              <a:r>
                <a:rPr lang="en-US" altLang="zh-CN" sz="2000" b="1" dirty="0">
                  <a:solidFill>
                    <a:schemeClr val="tx1"/>
                  </a:solidFill>
                  <a:effectLst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Plausible physical process: </a:t>
              </a:r>
              <a:r>
                <a:rPr lang="en-US" altLang="zh-CN" sz="2000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  P</a:t>
              </a:r>
              <a:r>
                <a:rPr lang="en-US" altLang="zh-CN" sz="2000" baseline="-25000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SMBI</a:t>
              </a:r>
              <a:r>
                <a:rPr lang="en-US" altLang="zh-CN" sz="2000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 </a:t>
              </a:r>
              <a:r>
                <a:rPr lang="en-US" altLang="en-US" sz="2000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↑</a:t>
              </a:r>
              <a:r>
                <a:rPr lang="en-US" altLang="zh-CN" sz="2000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 </a:t>
              </a:r>
              <a:r>
                <a:rPr lang="en-US" altLang="en-US" sz="2000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⇒</a:t>
              </a:r>
              <a:r>
                <a:rPr lang="en-US" altLang="zh-CN" sz="2000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 n</a:t>
              </a:r>
              <a:r>
                <a:rPr lang="en-US" altLang="zh-CN" sz="2000" baseline="-25000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SMB</a:t>
              </a:r>
              <a:r>
                <a:rPr lang="en-US" altLang="zh-CN" sz="2000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 </a:t>
              </a:r>
              <a:r>
                <a:rPr lang="en-US" altLang="en-US" sz="2000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↑ </a:t>
              </a:r>
              <a:r>
                <a:rPr lang="en-US" altLang="zh-CN" sz="2000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 (t</a:t>
              </a:r>
              <a:r>
                <a:rPr lang="en-US" altLang="zh-CN" sz="2000" baseline="-25000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SMBI</a:t>
              </a:r>
              <a:r>
                <a:rPr lang="en-US" altLang="zh-CN" sz="2000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) </a:t>
              </a:r>
              <a:r>
                <a:rPr lang="en-US" altLang="en-US" sz="2000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→</a:t>
              </a:r>
              <a:r>
                <a:rPr lang="en-US" altLang="zh-CN" sz="2000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   </a:t>
              </a:r>
              <a:r>
                <a:rPr lang="en-US" altLang="en-US" sz="2000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 </a:t>
              </a:r>
              <a:endParaRPr lang="en-US" altLang="zh-CN" sz="2000" b="1" dirty="0">
                <a:solidFill>
                  <a:schemeClr val="tx1"/>
                </a:solidFill>
                <a:effectLst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文本框 9"/>
                <p:cNvSpPr txBox="1"/>
                <p:nvPr/>
              </p:nvSpPr>
              <p:spPr>
                <a:xfrm>
                  <a:off x="1129" y="6188"/>
                  <a:ext cx="17315" cy="680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indent="0" algn="just">
                    <a:spcAft>
                      <a:spcPts val="1200"/>
                    </a:spcAft>
                    <a:buClrTx/>
                    <a:buSzTx/>
                    <a:buFont typeface="Wingdings" panose="05000000000000000000" charset="0"/>
                    <a:buNone/>
                  </a:pPr>
                  <a:r>
                    <a:rPr lang="en-US" altLang="zh-CN" sz="2000" dirty="0">
                      <a:latin typeface="Times New Roman" panose="02020603050405020304" charset="0"/>
                      <a:ea typeface="微软雅黑" panose="020B0503020204020204" pitchFamily="34" charset="-122"/>
                      <a:cs typeface="Times New Roman" panose="02020603050405020304" charset="0"/>
                      <a:sym typeface="+mn-ea"/>
                    </a:rPr>
                    <a:t>          </a:t>
                  </a:r>
                  <a:r>
                    <a:rPr lang="en-US" altLang="en-US" sz="2000" dirty="0">
                      <a:latin typeface="Times New Roman" panose="02020603050405020304" charset="0"/>
                      <a:ea typeface="微软雅黑" panose="020B0503020204020204" pitchFamily="34" charset="-122"/>
                      <a:cs typeface="Times New Roman" panose="02020603050405020304" charset="0"/>
                      <a:sym typeface="+mn-ea"/>
                    </a:rPr>
                    <a:t>→</a:t>
                  </a:r>
                  <a:r>
                    <a:rPr lang="en-US" altLang="zh-CN" sz="2000" dirty="0">
                      <a:latin typeface="Times New Roman" panose="02020603050405020304" charset="0"/>
                      <a:ea typeface="微软雅黑" panose="020B0503020204020204" pitchFamily="34" charset="-122"/>
                      <a:cs typeface="Times New Roman" panose="02020603050405020304" charset="0"/>
                      <a:sym typeface="+mn-ea"/>
                    </a:rPr>
                    <a:t> </a:t>
                  </a:r>
                  <a:r>
                    <a:rPr lang="en-US" altLang="zh-CN" sz="2000" dirty="0">
                      <a:solidFill>
                        <a:schemeClr val="tx1"/>
                      </a:solidFill>
                      <a:latin typeface="Times New Roman" panose="02020603050405020304" charset="0"/>
                      <a:ea typeface="微软雅黑" panose="020B0503020204020204" pitchFamily="34" charset="-122"/>
                      <a:cs typeface="Times New Roman" panose="02020603050405020304" charset="0"/>
                      <a:sym typeface="+mn-ea"/>
                    </a:rPr>
                    <a:t>  ∇n</a:t>
                  </a:r>
                  <a:r>
                    <a:rPr lang="en-US" altLang="zh-CN" sz="2000" baseline="-25000" dirty="0">
                      <a:solidFill>
                        <a:schemeClr val="tx1"/>
                      </a:solidFill>
                      <a:latin typeface="Times New Roman" panose="02020603050405020304" charset="0"/>
                      <a:ea typeface="微软雅黑" panose="020B0503020204020204" pitchFamily="34" charset="-122"/>
                      <a:cs typeface="Times New Roman" panose="02020603050405020304" charset="0"/>
                      <a:sym typeface="+mn-ea"/>
                    </a:rPr>
                    <a:t>e</a:t>
                  </a:r>
                  <a:r>
                    <a:rPr lang="en-US" altLang="zh-CN" sz="2000" dirty="0">
                      <a:solidFill>
                        <a:schemeClr val="tx1"/>
                      </a:solidFill>
                      <a:latin typeface="Times New Roman" panose="02020603050405020304" charset="0"/>
                      <a:ea typeface="微软雅黑" panose="020B0503020204020204" pitchFamily="34" charset="-122"/>
                      <a:cs typeface="Times New Roman" panose="02020603050405020304" charset="0"/>
                      <a:sym typeface="+mn-ea"/>
                    </a:rPr>
                    <a:t> (edge) </a:t>
                  </a:r>
                  <a:r>
                    <a:rPr lang="en-US" altLang="en-US" sz="2000" dirty="0">
                      <a:solidFill>
                        <a:schemeClr val="tx1"/>
                      </a:solidFill>
                      <a:latin typeface="Times New Roman" panose="02020603050405020304" charset="0"/>
                      <a:ea typeface="微软雅黑" panose="020B0503020204020204" pitchFamily="34" charset="-122"/>
                      <a:cs typeface="Times New Roman" panose="02020603050405020304" charset="0"/>
                      <a:sym typeface="+mn-ea"/>
                    </a:rPr>
                    <a:t>↑</a:t>
                  </a:r>
                  <a:r>
                    <a:rPr lang="en-US" altLang="zh-CN" sz="2000" dirty="0">
                      <a:solidFill>
                        <a:schemeClr val="tx1"/>
                      </a:solidFill>
                      <a:latin typeface="Times New Roman" panose="02020603050405020304" charset="0"/>
                      <a:ea typeface="微软雅黑" panose="020B0503020204020204" pitchFamily="34" charset="-122"/>
                      <a:cs typeface="Times New Roman" panose="02020603050405020304" charset="0"/>
                      <a:sym typeface="+mn-ea"/>
                    </a:rPr>
                    <a:t> </a:t>
                  </a:r>
                  <a:r>
                    <a:rPr lang="en-US" altLang="zh-CN" sz="2000" b="1" dirty="0">
                      <a:solidFill>
                        <a:srgbClr val="C00000"/>
                      </a:solidFill>
                      <a:latin typeface="Times New Roman" panose="02020603050405020304" charset="0"/>
                      <a:ea typeface="微软雅黑" panose="020B0503020204020204" pitchFamily="34" charset="-122"/>
                      <a:cs typeface="Times New Roman" panose="02020603050405020304" charset="0"/>
                      <a:sym typeface="+mn-ea"/>
                    </a:rPr>
                    <a:t>         </a:t>
                  </a:r>
                  <a:r>
                    <a:rPr lang="en-US" altLang="en-US" sz="2000" b="1" dirty="0">
                      <a:solidFill>
                        <a:srgbClr val="C00000"/>
                      </a:solidFill>
                      <a:latin typeface="Times New Roman" panose="02020603050405020304" charset="0"/>
                      <a:ea typeface="微软雅黑" panose="020B0503020204020204" pitchFamily="34" charset="-122"/>
                      <a:cs typeface="Times New Roman" panose="02020603050405020304" charset="0"/>
                      <a:sym typeface="+mn-ea"/>
                    </a:rPr>
                    <a:t>→   </a:t>
                  </a:r>
                  <a14:m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altLang="zh-CN" sz="2000" b="1" dirty="0">
                              <a:solidFill>
                                <a:srgbClr val="C00000"/>
                              </a:solidFill>
                              <a:latin typeface="Times New Roman" panose="02020603050405020304" charset="0"/>
                              <a:ea typeface="微软雅黑" panose="020B0503020204020204" pitchFamily="34" charset="-122"/>
                              <a:cs typeface="Times New Roman" panose="02020603050405020304" charset="0"/>
                              <a:sym typeface="+mn-ea"/>
                            </a:rPr>
                          </m:ctrlPr>
                        </m:fPr>
                        <m:num>
                          <m:r>
                            <a:rPr lang="en-US" altLang="zh-CN" sz="2000" b="1" dirty="0">
                              <a:solidFill>
                                <a:srgbClr val="C00000"/>
                              </a:solidFill>
                              <a:latin typeface="Times New Roman" panose="02020603050405020304" charset="0"/>
                              <a:ea typeface="微软雅黑" panose="020B0503020204020204" pitchFamily="34" charset="-122"/>
                              <a:cs typeface="Times New Roman" panose="02020603050405020304" charset="0"/>
                              <a:sym typeface="+mn-ea"/>
                            </a:rPr>
                            <m:t> </m:t>
                          </m:r>
                          <m:r>
                            <a:rPr lang="en-US" altLang="zh-CN" sz="2000" b="1" dirty="0">
                              <a:solidFill>
                                <a:srgbClr val="C00000"/>
                              </a:solidFill>
                              <a:latin typeface="Times New Roman" panose="02020603050405020304" charset="0"/>
                              <a:ea typeface="微软雅黑" panose="020B0503020204020204" pitchFamily="34" charset="-122"/>
                              <a:cs typeface="Times New Roman" panose="02020603050405020304" charset="0"/>
                              <a:sym typeface="+mn-ea"/>
                            </a:rPr>
                            <m:t>𝝏</m:t>
                          </m:r>
                          <m:sSub>
                            <m:sSubPr>
                              <m:ctrlPr>
                                <a:rPr lang="en-US" altLang="zh-CN" sz="2000" b="1" dirty="0">
                                  <a:solidFill>
                                    <a:srgbClr val="C00000"/>
                                  </a:solidFill>
                                  <a:latin typeface="Times New Roman" panose="02020603050405020304" charset="0"/>
                                  <a:ea typeface="微软雅黑" panose="020B0503020204020204" pitchFamily="34" charset="-122"/>
                                  <a:cs typeface="Times New Roman" panose="02020603050405020304" charset="0"/>
                                  <a:sym typeface="+mn-ea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dirty="0">
                                  <a:solidFill>
                                    <a:srgbClr val="C00000"/>
                                  </a:solidFill>
                                  <a:latin typeface="Times New Roman" panose="02020603050405020304" charset="0"/>
                                  <a:ea typeface="微软雅黑" panose="020B0503020204020204" pitchFamily="34" charset="-122"/>
                                  <a:cs typeface="Times New Roman" panose="02020603050405020304" charset="0"/>
                                  <a:sym typeface="+mn-ea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altLang="zh-CN" sz="2000" b="1" dirty="0">
                                  <a:solidFill>
                                    <a:srgbClr val="C00000"/>
                                  </a:solidFill>
                                  <a:latin typeface="Times New Roman" panose="02020603050405020304" charset="0"/>
                                  <a:ea typeface="微软雅黑" panose="020B0503020204020204" pitchFamily="34" charset="-122"/>
                                  <a:cs typeface="Times New Roman" panose="02020603050405020304" charset="0"/>
                                  <a:sym typeface="+mn-ea"/>
                                </a:rPr>
                                <m:t>𝒓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2000" b="1" dirty="0">
                              <a:solidFill>
                                <a:srgbClr val="C00000"/>
                              </a:solidFill>
                              <a:latin typeface="Times New Roman" panose="02020603050405020304" charset="0"/>
                              <a:ea typeface="微软雅黑" panose="020B0503020204020204" pitchFamily="34" charset="-122"/>
                              <a:cs typeface="Times New Roman" panose="02020603050405020304" charset="0"/>
                              <a:sym typeface="+mn-ea"/>
                            </a:rPr>
                            <m:t>𝝏</m:t>
                          </m:r>
                          <m:r>
                            <a:rPr lang="en-US" altLang="zh-CN" sz="2000" b="1" dirty="0">
                              <a:solidFill>
                                <a:srgbClr val="C00000"/>
                              </a:solidFill>
                              <a:latin typeface="Times New Roman" panose="02020603050405020304" charset="0"/>
                              <a:ea typeface="微软雅黑" panose="020B0503020204020204" pitchFamily="34" charset="-122"/>
                              <a:cs typeface="Times New Roman" panose="02020603050405020304" charset="0"/>
                              <a:sym typeface="+mn-ea"/>
                            </a:rPr>
                            <m:t>𝒓</m:t>
                          </m:r>
                        </m:den>
                      </m:f>
                    </m:oMath>
                  </a14:m>
                  <a:r>
                    <a:rPr lang="en-US" altLang="zh-CN" sz="2000" b="1" dirty="0">
                      <a:solidFill>
                        <a:srgbClr val="C00000"/>
                      </a:solidFill>
                      <a:latin typeface="Times New Roman" panose="02020603050405020304" charset="0"/>
                      <a:ea typeface="微软雅黑" panose="020B0503020204020204" pitchFamily="34" charset="-122"/>
                      <a:cs typeface="Times New Roman" panose="02020603050405020304" charset="0"/>
                      <a:sym typeface="Times New Roman" panose="02020603050405020304" charset="0"/>
                    </a:rPr>
                    <a:t>↓</a:t>
                  </a:r>
                  <a:r>
                    <a:rPr lang="en-US" altLang="zh-CN" sz="2000" b="1" dirty="0">
                      <a:solidFill>
                        <a:srgbClr val="C00000"/>
                      </a:solidFill>
                      <a:latin typeface="Times New Roman" panose="02020603050405020304" charset="0"/>
                      <a:ea typeface="微软雅黑" panose="020B0503020204020204" pitchFamily="34" charset="-122"/>
                      <a:cs typeface="Times New Roman" panose="02020603050405020304" charset="0"/>
                      <a:sym typeface="+mn-ea"/>
                    </a:rPr>
                    <a:t>             →   turbulence↑           → </a:t>
                  </a:r>
                  <a:r>
                    <a:rPr lang="en-US" altLang="zh-CN" sz="2000" dirty="0">
                      <a:latin typeface="Times New Roman" panose="02020603050405020304" charset="0"/>
                      <a:ea typeface="微软雅黑" panose="020B0503020204020204" pitchFamily="34" charset="-122"/>
                      <a:cs typeface="Times New Roman" panose="02020603050405020304" charset="0"/>
                      <a:sym typeface="+mn-ea"/>
                    </a:rPr>
                    <a:t> Γ</a:t>
                  </a:r>
                  <a:r>
                    <a:rPr lang="en-US" altLang="zh-CN" sz="2000" baseline="-25000" dirty="0">
                      <a:latin typeface="Times New Roman" panose="02020603050405020304" charset="0"/>
                      <a:ea typeface="微软雅黑" panose="020B0503020204020204" pitchFamily="34" charset="-122"/>
                      <a:cs typeface="Times New Roman" panose="02020603050405020304" charset="0"/>
                      <a:sym typeface="+mn-ea"/>
                    </a:rPr>
                    <a:t>transport </a:t>
                  </a:r>
                  <a:r>
                    <a:rPr lang="en-US" altLang="en-US" sz="2000" dirty="0">
                      <a:latin typeface="Times New Roman" panose="02020603050405020304" charset="0"/>
                      <a:ea typeface="微软雅黑" panose="020B0503020204020204" pitchFamily="34" charset="-122"/>
                      <a:cs typeface="Times New Roman" panose="02020603050405020304" charset="0"/>
                      <a:sym typeface="+mn-ea"/>
                    </a:rPr>
                    <a:t>↑    →</a:t>
                  </a:r>
                  <a:r>
                    <a:rPr lang="en-US" altLang="zh-CN" sz="2000" dirty="0">
                      <a:latin typeface="Times New Roman" panose="02020603050405020304" charset="0"/>
                      <a:ea typeface="微软雅黑" panose="020B0503020204020204" pitchFamily="34" charset="-122"/>
                      <a:cs typeface="Times New Roman" panose="02020603050405020304" charset="0"/>
                      <a:sym typeface="+mn-ea"/>
                    </a:rPr>
                    <a:t>  </a:t>
                  </a:r>
                  <a:r>
                    <a:rPr lang="en-US" altLang="zh-CN" sz="2000" b="1" dirty="0">
                      <a:latin typeface="Times New Roman" panose="02020603050405020304" charset="0"/>
                      <a:ea typeface="微软雅黑" panose="020B0503020204020204" pitchFamily="34" charset="-122"/>
                      <a:cs typeface="Times New Roman" panose="02020603050405020304" charset="0"/>
                      <a:sym typeface="Times New Roman" panose="02020603050405020304" charset="0"/>
                    </a:rPr>
                    <a:t>η</a:t>
                  </a:r>
                  <a:r>
                    <a:rPr lang="en-US" altLang="zh-CN" sz="2000" b="1" baseline="-25000" dirty="0">
                      <a:latin typeface="Times New Roman" panose="02020603050405020304" charset="0"/>
                      <a:ea typeface="微软雅黑" panose="020B0503020204020204" pitchFamily="34" charset="-122"/>
                      <a:cs typeface="Times New Roman" panose="02020603050405020304" charset="0"/>
                      <a:sym typeface="Times New Roman" panose="02020603050405020304" charset="0"/>
                    </a:rPr>
                    <a:t>fuel</a:t>
                  </a:r>
                  <a:r>
                    <a:rPr lang="en-US" altLang="zh-CN" sz="2000" b="1" dirty="0">
                      <a:latin typeface="Times New Roman" panose="02020603050405020304" charset="0"/>
                      <a:ea typeface="微软雅黑" panose="020B0503020204020204" pitchFamily="34" charset="-122"/>
                      <a:cs typeface="Times New Roman" panose="02020603050405020304" charset="0"/>
                      <a:sym typeface="Times New Roman" panose="02020603050405020304" charset="0"/>
                    </a:rPr>
                    <a:t> </a:t>
                  </a:r>
                  <a:r>
                    <a:rPr lang="en-US" altLang="en-US" sz="2000" b="1" dirty="0">
                      <a:latin typeface="Times New Roman" panose="02020603050405020304" charset="0"/>
                      <a:ea typeface="微软雅黑" panose="020B0503020204020204" pitchFamily="34" charset="-122"/>
                      <a:cs typeface="Times New Roman" panose="02020603050405020304" charset="0"/>
                      <a:sym typeface="Times New Roman" panose="02020603050405020304" charset="0"/>
                    </a:rPr>
                    <a:t>↓</a:t>
                  </a:r>
                  <a:endParaRPr lang="en-US" altLang="en-US" sz="2000" b="1" dirty="0">
                    <a:latin typeface="Times New Roman" panose="02020603050405020304" charset="0"/>
                    <a:ea typeface="微软雅黑" panose="020B0503020204020204" pitchFamily="34" charset="-122"/>
                    <a:cs typeface="Times New Roman" panose="02020603050405020304" charset="0"/>
                    <a:sym typeface="+mn-ea"/>
                  </a:endParaRPr>
                </a:p>
              </p:txBody>
            </p:sp>
          </mc:Choice>
          <mc:Fallback>
            <p:sp>
              <p:nvSpPr>
                <p:cNvPr id="10" name="文本框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9" y="6188"/>
                  <a:ext cx="17315" cy="680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72" y="6998"/>
              <a:ext cx="4015" cy="3118"/>
            </a:xfrm>
            <a:prstGeom prst="rect">
              <a:avLst/>
            </a:prstGeom>
          </p:spPr>
        </p:pic>
        <p:pic>
          <p:nvPicPr>
            <p:cNvPr id="12" name="图片 11" descr="4124-density-profileV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00" y="6953"/>
              <a:ext cx="3900" cy="3118"/>
            </a:xfrm>
            <a:prstGeom prst="rect">
              <a:avLst/>
            </a:prstGeom>
          </p:spPr>
        </p:pic>
        <p:pic>
          <p:nvPicPr>
            <p:cNvPr id="3" name="图片 2" descr="FuelEffi_Exp_Sim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576" y="7000"/>
              <a:ext cx="3766" cy="3118"/>
            </a:xfrm>
            <a:prstGeom prst="rect">
              <a:avLst/>
            </a:prstGeom>
          </p:spPr>
        </p:pic>
      </p:grp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11494135" y="6541135"/>
            <a:ext cx="644525" cy="317500"/>
          </a:xfrm>
        </p:spPr>
        <p:txBody>
          <a:bodyPr/>
          <a:p>
            <a:pPr algn="ctr"/>
            <a:fld id="{F947C2DB-BE4C-4979-AA11-3635D344B50F}" type="slidenum">
              <a:rPr lang="en-US" altLang="zh-CN" sz="1600" b="1">
                <a:solidFill>
                  <a:schemeClr val="bg1"/>
                </a:solidFill>
              </a:rPr>
            </a:fld>
            <a:endParaRPr lang="en-US" altLang="zh-CN" sz="16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314" y="35513"/>
            <a:ext cx="12087686" cy="731836"/>
          </a:xfrm>
        </p:spPr>
        <p:txBody>
          <a:bodyPr/>
          <a:lstStyle/>
          <a:p>
            <a:pPr algn="l"/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Outline</a:t>
            </a:r>
            <a:endParaRPr lang="en-US" altLang="zh-CN" sz="4000" b="1" dirty="0">
              <a:solidFill>
                <a:schemeClr val="bg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5123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86080" y="1285875"/>
            <a:ext cx="11420475" cy="4413885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9pPr>
          </a:lstStyle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Font typeface="Wingdings" panose="05000000000000000000" charset="0"/>
              <a:buChar char="n"/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B</a:t>
            </a:r>
            <a:r>
              <a:rPr lang="zh-CN" altLang="en-US" sz="32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ackground </a:t>
            </a:r>
            <a:endParaRPr lang="zh-CN" altLang="en-US" sz="32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Font typeface="Wingdings" panose="05000000000000000000" charset="0"/>
              <a:buChar char="n"/>
            </a:pP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Improvements of SMBI techniques</a:t>
            </a:r>
            <a:endParaRPr lang="en-US" altLang="zh-CN" sz="32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Font typeface="Wingdings" panose="05000000000000000000" charset="0"/>
              <a:buChar char="n"/>
            </a:pP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Strategy for fueling via SMBI</a:t>
            </a:r>
            <a:endParaRPr lang="en-US" altLang="zh-CN" sz="32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Font typeface="Wingdings" panose="05000000000000000000" charset="0"/>
              <a:buChar char="n"/>
            </a:pP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Heat</a:t>
            </a: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load control</a:t>
            </a: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with SMBI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Font typeface="Wingdings" panose="05000000000000000000" charset="0"/>
              <a:buChar char="n"/>
            </a:pP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Summary</a:t>
            </a:r>
            <a:endParaRPr lang="en-US" altLang="zh-CN" sz="32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94135" y="6541135"/>
            <a:ext cx="644525" cy="317500"/>
          </a:xfrm>
        </p:spPr>
        <p:txBody>
          <a:bodyPr/>
          <a:p>
            <a:pPr algn="ctr"/>
            <a:fld id="{F947C2DB-BE4C-4979-AA11-3635D344B50F}" type="slidenum">
              <a:rPr lang="en-US" altLang="zh-CN" sz="1600" b="1">
                <a:solidFill>
                  <a:schemeClr val="bg1"/>
                </a:solidFill>
              </a:rPr>
            </a:fld>
            <a:endParaRPr lang="en-US" altLang="zh-CN" sz="16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 noChangeAspect="1"/>
          </p:cNvSpPr>
          <p:nvPr>
            <p:custDataLst>
              <p:tags r:id="rId1"/>
            </p:custDataLst>
          </p:nvPr>
        </p:nvSpPr>
        <p:spPr>
          <a:xfrm>
            <a:off x="81915" y="44450"/>
            <a:ext cx="12110085" cy="7315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r>
              <a:rPr lang="en-US" altLang="zh-CN" sz="3200" dirty="0">
                <a:solidFill>
                  <a:schemeClr val="bg1"/>
                </a:solidFill>
                <a:effectLst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Timing for HD ratio control</a:t>
            </a:r>
            <a:endParaRPr lang="zh-CN" altLang="en-US" sz="3200" dirty="0">
              <a:solidFill>
                <a:schemeClr val="bg1"/>
              </a:solidFill>
              <a:effectLst/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75285" y="922020"/>
            <a:ext cx="10953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charset="0"/>
              <a:buChar char="p"/>
            </a:pP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SMBI enables efficient H-D ratio control, with pre-injection providing further enhancement.</a:t>
            </a:r>
            <a:endParaRPr lang="en-US" altLang="zh-CN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75285" y="5791200"/>
            <a:ext cx="115176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charset="0"/>
              <a:buChar char="n"/>
            </a:pP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The pre-injection of T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₂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 is recommended, with the option to follow with a combined D/T feedback</a:t>
            </a:r>
            <a:endParaRPr lang="en-US" altLang="zh-CN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11494135" y="6541135"/>
            <a:ext cx="644525" cy="317500"/>
          </a:xfrm>
        </p:spPr>
        <p:txBody>
          <a:bodyPr/>
          <a:p>
            <a:pPr algn="ctr"/>
            <a:fld id="{F947C2DB-BE4C-4979-AA11-3635D344B50F}" type="slidenum">
              <a:rPr lang="en-US" altLang="zh-CN" sz="1600" b="1">
                <a:solidFill>
                  <a:schemeClr val="bg1"/>
                </a:solidFill>
              </a:rPr>
            </a:fld>
            <a:endParaRPr lang="en-US" altLang="zh-CN" sz="1600" b="1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748030" y="1708150"/>
            <a:ext cx="10895192" cy="3849977"/>
            <a:chOff x="6360" y="2431"/>
            <a:chExt cx="13225" cy="4320"/>
          </a:xfrm>
        </p:grpSpPr>
        <p:sp>
          <p:nvSpPr>
            <p:cNvPr id="4" name="文本框 3"/>
            <p:cNvSpPr txBox="1"/>
            <p:nvPr/>
          </p:nvSpPr>
          <p:spPr>
            <a:xfrm>
              <a:off x="14239" y="2852"/>
              <a:ext cx="5346" cy="3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342900" indent="-342900" fontAlgn="auto">
                <a:lnSpc>
                  <a:spcPct val="150000"/>
                </a:lnSpc>
                <a:buFont typeface="Wingdings" panose="05000000000000000000" charset="0"/>
                <a:buChar char="Ø"/>
              </a:pPr>
              <a:r>
                <a:rPr lang="en-US" altLang="zh-CN" sz="2000">
                  <a:latin typeface="Times New Roman" panose="02020603050405020304" charset="0"/>
                  <a:cs typeface="Times New Roman" panose="02020603050405020304" charset="0"/>
                </a:rPr>
                <a:t>For injection timing</a:t>
              </a:r>
              <a:endParaRPr lang="en-US" altLang="zh-CN" sz="20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342900" indent="-342900" fontAlgn="auto">
                <a:lnSpc>
                  <a:spcPct val="150000"/>
                </a:lnSpc>
                <a:buFont typeface="Wingdings" panose="05000000000000000000" charset="0"/>
                <a:buChar char="ü"/>
              </a:pPr>
              <a:r>
                <a:rPr lang="en-US" altLang="zh-CN" sz="20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Feedback SMBI:</a:t>
              </a:r>
              <a:endParaRPr lang="en-US" altLang="zh-CN" sz="2000" b="1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indent="0" fontAlgn="auto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en-US" altLang="zh-CN" sz="20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Higher H</a:t>
              </a:r>
              <a:r>
                <a:rPr lang="en-US" altLang="en-US" sz="20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₂</a:t>
              </a:r>
              <a:r>
                <a:rPr lang="en-US" altLang="zh-CN" sz="20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consumption</a:t>
              </a:r>
              <a:endParaRPr lang="en-US" altLang="zh-CN" sz="20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342900" indent="-342900" fontAlgn="auto">
                <a:lnSpc>
                  <a:spcPct val="150000"/>
                </a:lnSpc>
                <a:buFont typeface="Wingdings" panose="05000000000000000000" charset="0"/>
                <a:buChar char="ü"/>
              </a:pPr>
              <a:r>
                <a:rPr lang="en-US" altLang="zh-CN" sz="2000" b="1">
                  <a:latin typeface="Times New Roman" panose="02020603050405020304" charset="0"/>
                  <a:cs typeface="Times New Roman" panose="02020603050405020304" charset="0"/>
                </a:rPr>
                <a:t>Pre-injection SMBI: </a:t>
              </a:r>
              <a:endParaRPr lang="en-US" altLang="zh-CN" sz="2000" b="1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indent="0" fontAlgn="auto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en-US" altLang="zh-CN" sz="2000">
                  <a:latin typeface="Times New Roman" panose="02020603050405020304" charset="0"/>
                  <a:cs typeface="Times New Roman" panose="02020603050405020304" charset="0"/>
                </a:rPr>
                <a:t>Requires only 25% of the H</a:t>
              </a:r>
              <a:r>
                <a:rPr lang="en-US" altLang="en-US" sz="2000">
                  <a:latin typeface="Times New Roman" panose="02020603050405020304" charset="0"/>
                  <a:cs typeface="Times New Roman" panose="02020603050405020304" charset="0"/>
                </a:rPr>
                <a:t>₂</a:t>
              </a:r>
              <a:endParaRPr lang="en-US" altLang="en-US" sz="20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342900" indent="-342900" fontAlgn="auto">
                <a:lnSpc>
                  <a:spcPct val="150000"/>
                </a:lnSpc>
                <a:buFont typeface="Wingdings" panose="05000000000000000000" charset="0"/>
                <a:buChar char="ü"/>
              </a:pPr>
              <a:endParaRPr lang="en-US" altLang="zh-CN" sz="20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60" y="2431"/>
              <a:ext cx="6975" cy="432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314" y="35513"/>
            <a:ext cx="12087686" cy="731836"/>
          </a:xfrm>
        </p:spPr>
        <p:txBody>
          <a:bodyPr/>
          <a:lstStyle/>
          <a:p>
            <a:pPr algn="l"/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Outline</a:t>
            </a:r>
            <a:endParaRPr lang="en-US" altLang="zh-CN" sz="4000" b="1" dirty="0">
              <a:solidFill>
                <a:schemeClr val="bg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5123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86080" y="1285875"/>
            <a:ext cx="11420475" cy="4413885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9pPr>
          </a:lstStyle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Font typeface="Wingdings" panose="05000000000000000000" charset="0"/>
              <a:buChar char="n"/>
            </a:pP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B</a:t>
            </a: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ackground 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Font typeface="Wingdings" panose="05000000000000000000" charset="0"/>
              <a:buChar char="n"/>
            </a:pP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Improvements of SMBI techniques</a:t>
            </a:r>
            <a:endParaRPr lang="en-US" altLang="zh-CN" sz="32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Font typeface="Wingdings" panose="05000000000000000000" charset="0"/>
              <a:buChar char="n"/>
            </a:pP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Strategy for fueling via SMBI</a:t>
            </a:r>
            <a:endParaRPr lang="en-US" altLang="zh-CN" sz="32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Font typeface="Wingdings" panose="05000000000000000000" charset="0"/>
              <a:buChar char="n"/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Heat</a:t>
            </a:r>
            <a:r>
              <a:rPr lang="zh-CN" altLang="en-US" sz="32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load control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with SMBI</a:t>
            </a:r>
            <a:endParaRPr lang="zh-CN" altLang="en-US" sz="32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Font typeface="Wingdings" panose="05000000000000000000" charset="0"/>
              <a:buChar char="n"/>
            </a:pP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Summary</a:t>
            </a:r>
            <a:endParaRPr lang="en-US" altLang="zh-CN" sz="32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94135" y="6541135"/>
            <a:ext cx="644525" cy="317500"/>
          </a:xfrm>
        </p:spPr>
        <p:txBody>
          <a:bodyPr/>
          <a:p>
            <a:pPr algn="ctr"/>
            <a:fld id="{F947C2DB-BE4C-4979-AA11-3635D344B50F}" type="slidenum">
              <a:rPr lang="en-US" altLang="zh-CN" sz="1600" b="1">
                <a:solidFill>
                  <a:schemeClr val="bg1"/>
                </a:solidFill>
              </a:rPr>
            </a:fld>
            <a:endParaRPr lang="en-US" altLang="zh-CN" sz="16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13995" y="927735"/>
            <a:ext cx="108934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just">
              <a:buFont typeface="Wingdings" panose="05000000000000000000" charset="0"/>
              <a:buChar char="p"/>
            </a:pPr>
            <a:r>
              <a:rPr lang="en-US" sz="20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Divertor SMBI is more effective than GP: faster time response, stronger heat mitigation effects</a:t>
            </a:r>
            <a:endParaRPr lang="zh-CN" altLang="en-US" sz="2000" b="1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graphicFrame>
        <p:nvGraphicFramePr>
          <p:cNvPr id="11" name="表格 10"/>
          <p:cNvGraphicFramePr/>
          <p:nvPr>
            <p:custDataLst>
              <p:tags r:id="rId1"/>
            </p:custDataLst>
          </p:nvPr>
        </p:nvGraphicFramePr>
        <p:xfrm>
          <a:off x="6904355" y="2203450"/>
          <a:ext cx="4728210" cy="3309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005"/>
                <a:gridCol w="1112520"/>
                <a:gridCol w="1924685"/>
              </a:tblGrid>
              <a:tr h="603250"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zh-CN" altLang="en-US" sz="2000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SMBI</a:t>
                      </a:r>
                      <a:endParaRPr lang="en-US" altLang="zh-CN" sz="2000">
                        <a:solidFill>
                          <a:schemeClr val="bg1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>
                          <a:solidFill>
                            <a:schemeClr val="bg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GP</a:t>
                      </a:r>
                      <a:endParaRPr lang="en-US" altLang="zh-CN" sz="2000">
                        <a:solidFill>
                          <a:schemeClr val="bg1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</a:tr>
              <a:tr h="701040"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Gas types</a:t>
                      </a:r>
                      <a:endParaRPr lang="zh-CN" altLang="en-US" sz="20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D</a:t>
                      </a:r>
                      <a:r>
                        <a:rPr lang="en-US" altLang="zh-CN" sz="2000" baseline="-2500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altLang="zh-CN" sz="2000" baseline="-250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60% N</a:t>
                      </a:r>
                      <a:r>
                        <a:rPr lang="en-US" altLang="zh-CN" sz="2000" baseline="-2500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r>
                        <a:rPr lang="en-US" altLang="zh-CN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+ 40% D</a:t>
                      </a:r>
                      <a:r>
                        <a:rPr lang="en-US" altLang="zh-CN" sz="2000" baseline="-2500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altLang="zh-CN" sz="2000" baseline="-250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</a:tr>
              <a:tr h="701040"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injection ratio</a:t>
                      </a:r>
                      <a:endParaRPr lang="zh-CN" altLang="en-US" sz="20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2e22  /s</a:t>
                      </a:r>
                      <a:endParaRPr lang="en-US" altLang="zh-CN" sz="20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4e21  /s</a:t>
                      </a:r>
                      <a:endParaRPr lang="en-US" altLang="zh-CN" sz="20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</a:tr>
              <a:tr h="701040"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response time</a:t>
                      </a:r>
                      <a:endParaRPr lang="zh-CN" altLang="en-US" sz="20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（ velocity ）</a:t>
                      </a:r>
                      <a:endParaRPr lang="zh-CN" altLang="en-US" sz="20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9 ms</a:t>
                      </a:r>
                      <a:endParaRPr lang="en-US" altLang="zh-CN" sz="200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112 ms</a:t>
                      </a:r>
                      <a:endParaRPr lang="en-US" altLang="zh-CN" sz="20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</a:tr>
              <a:tr h="603250"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Te</a:t>
                      </a:r>
                      <a:r>
                        <a:rPr lang="en-US" altLang="zh-CN" sz="2000" b="1" baseline="30000">
                          <a:latin typeface="Times New Roman" panose="02020603050405020304" charset="0"/>
                          <a:cs typeface="Times New Roman" panose="02020603050405020304" charset="0"/>
                        </a:rPr>
                        <a:t> OST</a:t>
                      </a:r>
                      <a:endParaRPr lang="en-US" altLang="zh-CN" sz="2000" b="1" baseline="300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9 eV</a:t>
                      </a:r>
                      <a:endParaRPr lang="en-US" altLang="zh-CN" sz="200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>
                          <a:latin typeface="Times New Roman" panose="02020603050405020304" charset="0"/>
                          <a:cs typeface="Times New Roman" panose="02020603050405020304" charset="0"/>
                        </a:rPr>
                        <a:t>25eV</a:t>
                      </a:r>
                      <a:endParaRPr lang="en-US" altLang="zh-CN" sz="20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305435" y="5800090"/>
            <a:ext cx="111639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charset="0"/>
              <a:buChar char="n"/>
            </a:pPr>
            <a:r>
              <a:rPr lang="en-US" altLang="zh-CN" sz="20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Plasma experiments indicate particle injection rate and velocity as critical factors for heat load control</a:t>
            </a:r>
            <a:endParaRPr lang="en-US" altLang="zh-CN" sz="20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7" name="标题 2"/>
          <p:cNvSpPr>
            <a:spLocks noGrp="1"/>
          </p:cNvSpPr>
          <p:nvPr/>
        </p:nvSpPr>
        <p:spPr>
          <a:xfrm>
            <a:off x="0" y="0"/>
            <a:ext cx="13324205" cy="73152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3200" b="1">
                <a:solidFill>
                  <a:schemeClr val="bg1"/>
                </a:solidFill>
                <a:effectLst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Comparison of heat load control with SMB and GP</a:t>
            </a:r>
            <a:endParaRPr lang="en-US" altLang="zh-CN" sz="3200" b="1">
              <a:solidFill>
                <a:schemeClr val="bg1"/>
              </a:solidFill>
              <a:effectLst/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755" y="2105660"/>
            <a:ext cx="4918710" cy="35325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62305" y="1431925"/>
            <a:ext cx="112731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just">
              <a:buFont typeface="Wingdings" panose="05000000000000000000" charset="0"/>
              <a:buChar char="ü"/>
            </a:pPr>
            <a:r>
              <a:rPr lang="en-US" altLang="zh-CN" sz="20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Offline testing experiments show SMBI particles reach the divertor plasma in 2.7ms — 20 times faster than GP (50ms) over a 3-meter distance.</a:t>
            </a:r>
            <a:endParaRPr lang="en-US" altLang="zh-CN" sz="20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11494135" y="6541135"/>
            <a:ext cx="644525" cy="317500"/>
          </a:xfrm>
        </p:spPr>
        <p:txBody>
          <a:bodyPr/>
          <a:p>
            <a:pPr algn="ctr"/>
            <a:fld id="{F947C2DB-BE4C-4979-AA11-3635D344B50F}" type="slidenum">
              <a:rPr lang="en-US" altLang="zh-CN" sz="1600" b="1">
                <a:solidFill>
                  <a:schemeClr val="bg1"/>
                </a:solidFill>
              </a:rPr>
            </a:fld>
            <a:endParaRPr lang="en-US" altLang="zh-CN" sz="16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27355" y="892810"/>
            <a:ext cx="111556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just">
              <a:buFont typeface="Wingdings" panose="05000000000000000000" charset="0"/>
              <a:buChar char="p"/>
            </a:pPr>
            <a:r>
              <a:rPr lang="en-US" altLang="zh-CN" sz="20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SOLPS results: a higher injection rate significantly enhances and accelerates heat load mitigation</a:t>
            </a:r>
            <a:endParaRPr lang="en-US" altLang="zh-CN" sz="2000" b="1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49935" y="5385435"/>
            <a:ext cx="353187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ct val="125000"/>
              </a:lnSpc>
              <a:buFont typeface="Wingdings" panose="05000000000000000000" charset="0"/>
              <a:buNone/>
            </a:pPr>
            <a:r>
              <a:rPr lang="en-US" altLang="zh-CN" sz="12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HL-2A SOLPS grid</a:t>
            </a:r>
            <a:endParaRPr lang="en-US" altLang="zh-CN" sz="12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48335" y="1498600"/>
            <a:ext cx="3752850" cy="3931285"/>
            <a:chOff x="592" y="2877"/>
            <a:chExt cx="5910" cy="619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92" y="2877"/>
              <a:ext cx="5910" cy="6191"/>
            </a:xfrm>
            <a:prstGeom prst="rect">
              <a:avLst/>
            </a:prstGeom>
          </p:spPr>
        </p:pic>
        <p:sp>
          <p:nvSpPr>
            <p:cNvPr id="4" name="椭圆 3"/>
            <p:cNvSpPr/>
            <p:nvPr/>
          </p:nvSpPr>
          <p:spPr>
            <a:xfrm>
              <a:off x="2932" y="7434"/>
              <a:ext cx="152" cy="173"/>
            </a:xfrm>
            <a:prstGeom prst="ellipse">
              <a:avLst/>
            </a:prstGeom>
            <a:noFill/>
            <a:ln w="12700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800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819" y="7982"/>
              <a:ext cx="1667" cy="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1200" b="1"/>
                <a:t>gas injection</a:t>
              </a:r>
              <a:endParaRPr lang="en-US" altLang="zh-CN" sz="1200" b="1"/>
            </a:p>
          </p:txBody>
        </p:sp>
        <p:cxnSp>
          <p:nvCxnSpPr>
            <p:cNvPr id="11" name="直接箭头连接符 10"/>
            <p:cNvCxnSpPr>
              <a:endCxn id="4" idx="2"/>
            </p:cNvCxnSpPr>
            <p:nvPr/>
          </p:nvCxnSpPr>
          <p:spPr>
            <a:xfrm flipV="1">
              <a:off x="2549" y="7521"/>
              <a:ext cx="383" cy="45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文本框 7"/>
          <p:cNvSpPr txBox="1"/>
          <p:nvPr/>
        </p:nvSpPr>
        <p:spPr>
          <a:xfrm>
            <a:off x="4621530" y="4393565"/>
            <a:ext cx="7160895" cy="1430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fontAlgn="auto"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en-US" altLang="zh-CN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Simulation results indicate that with increasing injection rate:</a:t>
            </a:r>
            <a:endParaRPr lang="en-US" altLang="zh-CN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539750" indent="-285750" fontAlgn="auto">
              <a:spcAft>
                <a:spcPts val="600"/>
              </a:spcAft>
              <a:buFont typeface="Wingdings" panose="05000000000000000000" charset="0"/>
              <a:buChar char="ü"/>
            </a:pPr>
            <a:r>
              <a:rPr lang="en-US" altLang="zh-CN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strong target plate temperature drops.</a:t>
            </a:r>
            <a:endParaRPr lang="en-US" altLang="zh-CN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539750" indent="-285750" fontAlgn="auto">
              <a:spcAft>
                <a:spcPts val="600"/>
              </a:spcAft>
              <a:buFont typeface="Wingdings" panose="05000000000000000000" charset="0"/>
              <a:buChar char="ü"/>
            </a:pPr>
            <a:r>
              <a:rPr lang="en-US" altLang="zh-CN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control effect decay time shortens.</a:t>
            </a:r>
            <a:endParaRPr lang="en-US" altLang="zh-CN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342900" indent="-342900" fontAlgn="auto"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en-US" altLang="zh-CN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Both trends are in agreement with experimental data.</a:t>
            </a:r>
            <a:endParaRPr lang="en-US" altLang="zh-CN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19" name="标题 2"/>
          <p:cNvSpPr>
            <a:spLocks noGrp="1"/>
          </p:cNvSpPr>
          <p:nvPr/>
        </p:nvSpPr>
        <p:spPr>
          <a:xfrm>
            <a:off x="0" y="0"/>
            <a:ext cx="9883140" cy="73152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3200" b="1">
                <a:solidFill>
                  <a:schemeClr val="bg1"/>
                </a:solidFill>
                <a:effectLst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Particle injection rate effect simulation</a:t>
            </a:r>
            <a:endParaRPr lang="zh-CN" altLang="en-US" sz="3200" b="1">
              <a:solidFill>
                <a:schemeClr val="bg1"/>
              </a:solidFill>
              <a:effectLst/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6745" y="5907405"/>
            <a:ext cx="111556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just">
              <a:buFont typeface="Wingdings" panose="05000000000000000000" charset="0"/>
              <a:buChar char="p"/>
            </a:pPr>
            <a:r>
              <a:rPr lang="en-US" altLang="zh-CN" sz="20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Sufficient instantaneous particle flux control  is adviced for enhanced, rapid heat load control</a:t>
            </a:r>
            <a:endParaRPr lang="en-US" altLang="zh-CN" sz="2000" b="1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530" y="1447165"/>
            <a:ext cx="6643370" cy="2967355"/>
          </a:xfrm>
          <a:prstGeom prst="rect">
            <a:avLst/>
          </a:prstGeom>
        </p:spPr>
      </p:pic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>
          <a:xfrm>
            <a:off x="11494135" y="6541135"/>
            <a:ext cx="644525" cy="317500"/>
          </a:xfrm>
        </p:spPr>
        <p:txBody>
          <a:bodyPr/>
          <a:p>
            <a:pPr algn="ctr"/>
            <a:fld id="{F947C2DB-BE4C-4979-AA11-3635D344B50F}" type="slidenum">
              <a:rPr lang="en-US" altLang="zh-CN" sz="1600" b="1">
                <a:solidFill>
                  <a:schemeClr val="bg1"/>
                </a:solidFill>
              </a:rPr>
            </a:fld>
            <a:endParaRPr lang="en-US" altLang="zh-CN" sz="16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77760" y="2270125"/>
            <a:ext cx="4316095" cy="325628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508635" y="2283460"/>
            <a:ext cx="6653200" cy="3229610"/>
            <a:chOff x="372" y="2290"/>
            <a:chExt cx="10477" cy="508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rcRect l="13333" r="20938"/>
            <a:stretch>
              <a:fillRect/>
            </a:stretch>
          </p:blipFill>
          <p:spPr>
            <a:xfrm>
              <a:off x="372" y="2300"/>
              <a:ext cx="4373" cy="4989"/>
            </a:xfrm>
            <a:prstGeom prst="rect">
              <a:avLst/>
            </a:prstGeom>
          </p:spPr>
        </p:pic>
        <p:grpSp>
          <p:nvGrpSpPr>
            <p:cNvPr id="21" name="组合 20"/>
            <p:cNvGrpSpPr/>
            <p:nvPr/>
          </p:nvGrpSpPr>
          <p:grpSpPr>
            <a:xfrm>
              <a:off x="2550" y="2290"/>
              <a:ext cx="8299" cy="5086"/>
              <a:chOff x="2550" y="2290"/>
              <a:chExt cx="8299" cy="5086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5098" y="2290"/>
                <a:ext cx="5751" cy="5086"/>
                <a:chOff x="6610" y="3780"/>
                <a:chExt cx="3520" cy="3113"/>
              </a:xfrm>
            </p:grpSpPr>
            <p:pic>
              <p:nvPicPr>
                <p:cNvPr id="13" name="图片 12"/>
                <p:cNvPicPr>
                  <a:picLocks noChangeAspect="1"/>
                </p:cNvPicPr>
                <p:nvPr/>
              </p:nvPicPr>
              <p:blipFill>
                <a:blip r:embed="rId3"/>
                <a:srcRect l="361" t="30297" r="89558"/>
                <a:stretch>
                  <a:fillRect/>
                </a:stretch>
              </p:blipFill>
              <p:spPr>
                <a:xfrm>
                  <a:off x="6610" y="3817"/>
                  <a:ext cx="614" cy="3076"/>
                </a:xfrm>
                <a:prstGeom prst="rect">
                  <a:avLst/>
                </a:prstGeom>
              </p:spPr>
            </p:pic>
            <p:pic>
              <p:nvPicPr>
                <p:cNvPr id="14" name="图片 13"/>
                <p:cNvPicPr>
                  <a:picLocks noChangeAspect="1"/>
                </p:cNvPicPr>
                <p:nvPr/>
              </p:nvPicPr>
              <p:blipFill>
                <a:blip r:embed="rId3"/>
                <a:srcRect l="37826" t="29458" r="22738"/>
                <a:stretch>
                  <a:fillRect/>
                </a:stretch>
              </p:blipFill>
              <p:spPr>
                <a:xfrm>
                  <a:off x="7213" y="3780"/>
                  <a:ext cx="2402" cy="3113"/>
                </a:xfrm>
                <a:prstGeom prst="rect">
                  <a:avLst/>
                </a:prstGeom>
              </p:spPr>
            </p:pic>
            <p:sp>
              <p:nvSpPr>
                <p:cNvPr id="6" name="文本框 5"/>
                <p:cNvSpPr txBox="1"/>
                <p:nvPr/>
              </p:nvSpPr>
              <p:spPr>
                <a:xfrm>
                  <a:off x="7149" y="4400"/>
                  <a:ext cx="1025" cy="3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b="1">
                      <a:latin typeface="Times New Roman" panose="02020603050405020304" charset="0"/>
                      <a:cs typeface="Times New Roman" panose="02020603050405020304" charset="0"/>
                    </a:rPr>
                    <a:t>#1 (GP)</a:t>
                  </a:r>
                  <a:endParaRPr lang="en-US" altLang="zh-CN" b="1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7" name="文本框 6"/>
                <p:cNvSpPr txBox="1"/>
                <p:nvPr/>
              </p:nvSpPr>
              <p:spPr>
                <a:xfrm>
                  <a:off x="7795" y="5086"/>
                  <a:ext cx="1114" cy="3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b="1">
                      <a:solidFill>
                        <a:schemeClr val="accent2"/>
                      </a:solidFill>
                      <a:latin typeface="Times New Roman" panose="02020603050405020304" charset="0"/>
                      <a:cs typeface="Times New Roman" panose="02020603050405020304" charset="0"/>
                    </a:rPr>
                    <a:t>#2</a:t>
                  </a:r>
                  <a:endParaRPr lang="en-US" altLang="zh-CN" b="1">
                    <a:solidFill>
                      <a:schemeClr val="accent2"/>
                    </a:solidFill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8" name="文本框 7"/>
                <p:cNvSpPr txBox="1"/>
                <p:nvPr/>
              </p:nvSpPr>
              <p:spPr>
                <a:xfrm>
                  <a:off x="9034" y="4239"/>
                  <a:ext cx="1096" cy="3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b="1">
                      <a:solidFill>
                        <a:srgbClr val="C00000"/>
                      </a:solidFill>
                      <a:latin typeface="Times New Roman" panose="02020603050405020304" charset="0"/>
                      <a:cs typeface="Times New Roman" panose="02020603050405020304" charset="0"/>
                    </a:rPr>
                    <a:t>#3 (SMBI)</a:t>
                  </a:r>
                  <a:endParaRPr lang="en-US" altLang="zh-CN" b="1">
                    <a:solidFill>
                      <a:srgbClr val="C00000"/>
                    </a:solidFill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cxnSp>
              <p:nvCxnSpPr>
                <p:cNvPr id="10" name="直接连接符 9"/>
                <p:cNvCxnSpPr/>
                <p:nvPr/>
              </p:nvCxnSpPr>
              <p:spPr>
                <a:xfrm>
                  <a:off x="7649" y="4694"/>
                  <a:ext cx="487" cy="3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直接连接符 10"/>
                <p:cNvCxnSpPr/>
                <p:nvPr/>
              </p:nvCxnSpPr>
              <p:spPr>
                <a:xfrm flipV="1">
                  <a:off x="8057" y="4755"/>
                  <a:ext cx="282" cy="386"/>
                </a:xfrm>
                <a:prstGeom prst="line">
                  <a:avLst/>
                </a:prstGeom>
                <a:ln w="31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直接连接符 11"/>
                <p:cNvCxnSpPr/>
                <p:nvPr/>
              </p:nvCxnSpPr>
              <p:spPr>
                <a:xfrm flipV="1">
                  <a:off x="8600" y="4504"/>
                  <a:ext cx="468" cy="205"/>
                </a:xfrm>
                <a:prstGeom prst="line">
                  <a:avLst/>
                </a:prstGeom>
                <a:ln w="9525" cmpd="sng">
                  <a:solidFill>
                    <a:srgbClr val="C0000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椭圆 16"/>
              <p:cNvSpPr/>
              <p:nvPr/>
            </p:nvSpPr>
            <p:spPr>
              <a:xfrm>
                <a:off x="2550" y="5866"/>
                <a:ext cx="870" cy="830"/>
              </a:xfrm>
              <a:prstGeom prst="ellipse">
                <a:avLst/>
              </a:prstGeom>
              <a:solidFill>
                <a:schemeClr val="accent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18" name="右箭头 17"/>
              <p:cNvSpPr/>
              <p:nvPr/>
            </p:nvSpPr>
            <p:spPr>
              <a:xfrm rot="20460000">
                <a:off x="3468" y="5483"/>
                <a:ext cx="1799" cy="593"/>
              </a:xfrm>
              <a:prstGeom prst="rightArrow">
                <a:avLst/>
              </a:prstGeom>
              <a:solidFill>
                <a:schemeClr val="accent1"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6160" y="2556"/>
                <a:ext cx="3281" cy="5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altLang="zh-CN" b="1">
                    <a:latin typeface="Times New Roman" panose="02020603050405020304" charset="0"/>
                    <a:cs typeface="Times New Roman" panose="02020603050405020304" charset="0"/>
                  </a:rPr>
                  <a:t>Gas source location</a:t>
                </a:r>
                <a:endParaRPr lang="en-US" altLang="zh-CN" b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 rot="16200000">
                <a:off x="4478" y="3802"/>
                <a:ext cx="1768" cy="43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p>
                <a:r>
                  <a:rPr lang="en-US" altLang="zh-CN" sz="600" b="1">
                    <a:solidFill>
                      <a:schemeClr val="bg2">
                        <a:lumMod val="75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z [cm]</a:t>
                </a:r>
                <a:endParaRPr lang="en-US" altLang="zh-CN" sz="600" b="1">
                  <a:solidFill>
                    <a:schemeClr val="bg2">
                      <a:lumMod val="7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</p:grpSp>
      <p:sp>
        <p:nvSpPr>
          <p:cNvPr id="23" name="文本框 22"/>
          <p:cNvSpPr txBox="1"/>
          <p:nvPr/>
        </p:nvSpPr>
        <p:spPr>
          <a:xfrm>
            <a:off x="427355" y="920750"/>
            <a:ext cx="111556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just" fontAlgn="auto">
              <a:lnSpc>
                <a:spcPct val="100000"/>
              </a:lnSpc>
              <a:buFont typeface="Wingdings" panose="05000000000000000000" charset="0"/>
              <a:buChar char="p"/>
            </a:pPr>
            <a:r>
              <a:rPr lang="zh-CN" altLang="en-US" sz="20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The different neutral particle deposition depths caused by </a:t>
            </a:r>
            <a:r>
              <a:rPr lang="en-US" altLang="zh-CN" sz="20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different</a:t>
            </a:r>
            <a:r>
              <a:rPr lang="zh-CN" altLang="en-US" sz="20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particle velocity in EMC3-EIRENE based on experimental data</a:t>
            </a:r>
            <a:endParaRPr lang="zh-CN" altLang="en-US" sz="2000" b="1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27355" y="5768975"/>
            <a:ext cx="1124458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fontAlgn="auto">
              <a:lnSpc>
                <a:spcPct val="125000"/>
              </a:lnSpc>
              <a:spcAft>
                <a:spcPts val="600"/>
              </a:spcAft>
              <a:buFont typeface="Wingdings" panose="05000000000000000000" charset="0"/>
              <a:buChar char="n"/>
            </a:pPr>
            <a:r>
              <a:rPr lang="en-US" altLang="zh-CN" sz="20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Superior SMBI divertor heat load control via deeper, velocity-driven penetration</a:t>
            </a:r>
            <a:endParaRPr lang="en-US" altLang="zh-CN" sz="20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6" name="右箭头 25"/>
          <p:cNvSpPr/>
          <p:nvPr/>
        </p:nvSpPr>
        <p:spPr>
          <a:xfrm>
            <a:off x="4717415" y="2740660"/>
            <a:ext cx="281305" cy="114935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标题 2"/>
          <p:cNvSpPr>
            <a:spLocks noGrp="1"/>
          </p:cNvSpPr>
          <p:nvPr/>
        </p:nvSpPr>
        <p:spPr>
          <a:xfrm>
            <a:off x="0" y="0"/>
            <a:ext cx="9883140" cy="73152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3200" b="1">
                <a:solidFill>
                  <a:schemeClr val="bg1"/>
                </a:solidFill>
                <a:effectLst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Particle velocity (deposit location) effect </a:t>
            </a:r>
            <a:endParaRPr lang="zh-CN" altLang="en-US" sz="3200" b="1">
              <a:solidFill>
                <a:schemeClr val="bg1"/>
              </a:solidFill>
              <a:effectLst/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0415" y="1627505"/>
            <a:ext cx="10165080" cy="475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 fontAlgn="auto">
              <a:lnSpc>
                <a:spcPct val="125000"/>
              </a:lnSpc>
              <a:spcAft>
                <a:spcPts val="600"/>
              </a:spcAft>
              <a:buFont typeface="Wingdings" panose="05000000000000000000" charset="0"/>
              <a:buChar char="ü"/>
            </a:pPr>
            <a:r>
              <a:rPr lang="en-US" altLang="zh-CN" sz="20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Mid-plane results suggests: </a:t>
            </a:r>
            <a:r>
              <a:rPr lang="en-US" altLang="zh-CN" sz="20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Higher velocity </a:t>
            </a:r>
            <a:r>
              <a:rPr lang="en-US" altLang="en-US" sz="20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→</a:t>
            </a:r>
            <a:r>
              <a:rPr lang="en-US" altLang="zh-CN" sz="20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Deeper deposition</a:t>
            </a:r>
            <a:endParaRPr lang="en-US" altLang="zh-CN" sz="20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5" name="灯片编号占位符 24"/>
          <p:cNvSpPr>
            <a:spLocks noGrp="1"/>
          </p:cNvSpPr>
          <p:nvPr>
            <p:ph type="sldNum" sz="quarter" idx="12"/>
          </p:nvPr>
        </p:nvSpPr>
        <p:spPr>
          <a:xfrm>
            <a:off x="11494135" y="6541135"/>
            <a:ext cx="644525" cy="317500"/>
          </a:xfrm>
        </p:spPr>
        <p:txBody>
          <a:bodyPr/>
          <a:p>
            <a:pPr algn="ctr"/>
            <a:fld id="{F947C2DB-BE4C-4979-AA11-3635D344B50F}" type="slidenum">
              <a:rPr lang="en-US" altLang="zh-CN" sz="1600" b="1">
                <a:solidFill>
                  <a:schemeClr val="bg1"/>
                </a:solidFill>
              </a:rPr>
            </a:fld>
            <a:endParaRPr lang="en-US" altLang="zh-CN" sz="16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314" y="35513"/>
            <a:ext cx="12087686" cy="731836"/>
          </a:xfrm>
        </p:spPr>
        <p:txBody>
          <a:bodyPr/>
          <a:lstStyle/>
          <a:p>
            <a:pPr algn="l"/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Outline</a:t>
            </a:r>
            <a:endParaRPr lang="en-US" altLang="zh-CN" sz="4000" b="1" dirty="0">
              <a:solidFill>
                <a:schemeClr val="bg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5123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86080" y="1285875"/>
            <a:ext cx="11420475" cy="4413885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9pPr>
          </a:lstStyle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Font typeface="Wingdings" panose="05000000000000000000" charset="0"/>
              <a:buChar char="n"/>
            </a:pPr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B</a:t>
            </a:r>
            <a:r>
              <a:rPr lang="zh-CN" alt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ackground </a:t>
            </a:r>
            <a:endParaRPr lang="zh-CN" alt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Font typeface="Wingdings" panose="05000000000000000000" charset="0"/>
              <a:buChar char="n"/>
            </a:pPr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Improvements of SMBI techniques</a:t>
            </a:r>
            <a:endParaRPr lang="en-US" altLang="zh-CN" sz="32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Font typeface="Wingdings" panose="05000000000000000000" charset="0"/>
              <a:buChar char="n"/>
            </a:pPr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Strategy for fueling via SMBI</a:t>
            </a:r>
            <a:endParaRPr lang="en-US" altLang="zh-CN" sz="32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Font typeface="Wingdings" panose="05000000000000000000" charset="0"/>
              <a:buChar char="n"/>
            </a:pPr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Heat</a:t>
            </a:r>
            <a:r>
              <a:rPr lang="zh-CN" alt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load control</a:t>
            </a:r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with SMBI</a:t>
            </a:r>
            <a:endParaRPr lang="zh-CN" alt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Font typeface="Wingdings" panose="05000000000000000000" charset="0"/>
              <a:buChar char="n"/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Summary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1"/>
          <p:cNvSpPr>
            <a:spLocks noGrp="1" noChangeAspect="1"/>
          </p:cNvSpPr>
          <p:nvPr>
            <p:custDataLst>
              <p:tags r:id="rId1"/>
            </p:custDataLst>
          </p:nvPr>
        </p:nvSpPr>
        <p:spPr>
          <a:xfrm>
            <a:off x="81915" y="44450"/>
            <a:ext cx="12110085" cy="7315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r>
              <a:rPr lang="en-US" altLang="zh-CN" sz="3200" dirty="0">
                <a:solidFill>
                  <a:schemeClr val="bg1"/>
                </a:solidFill>
                <a:effectLst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Summary</a:t>
            </a:r>
            <a:endParaRPr lang="en-US" altLang="zh-CN" sz="3200" dirty="0">
              <a:solidFill>
                <a:schemeClr val="bg1"/>
              </a:solidFill>
              <a:effectLst/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0525" y="1016635"/>
            <a:ext cx="11377930" cy="55156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25000"/>
              </a:lnSpc>
              <a:spcAft>
                <a:spcPts val="600"/>
              </a:spcAft>
              <a:buFont typeface="Wingdings" panose="05000000000000000000" charset="0"/>
              <a:buChar char="n"/>
            </a:pPr>
            <a:r>
              <a:rPr lang="en-US" altLang="zh-CN" sz="24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Technology Development</a:t>
            </a:r>
            <a:endParaRPr lang="en-US" altLang="zh-CN" sz="2400" b="1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285750" indent="-285750" fontAlgn="auto">
              <a:lnSpc>
                <a:spcPct val="125000"/>
              </a:lnSpc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en-US" altLang="zh-CN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Integrated Test Platform:</a:t>
            </a:r>
            <a:r>
              <a:rPr lang="en-US" altLang="zh-CN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Established a comprehensive SMBI test platform, integrating diagnostics including Schlieren, glow discharge, scanning probe, and laser Rayleigh scattering/induced fluorescence systems.</a:t>
            </a:r>
            <a:endParaRPr lang="en-US" altLang="zh-CN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285750" indent="-285750" fontAlgn="auto">
              <a:lnSpc>
                <a:spcPct val="125000"/>
              </a:lnSpc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en-US" altLang="zh-CN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AI-Powered Analysis:</a:t>
            </a:r>
            <a:r>
              <a:rPr lang="en-US" altLang="zh-CN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AI models enable integrated analysis of SMBI velocity distribution and rapid prediction of SMBI beam distribution including density and velocity.</a:t>
            </a:r>
            <a:endParaRPr lang="en-US" altLang="zh-CN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285750" indent="-285750" fontAlgn="auto">
              <a:lnSpc>
                <a:spcPct val="125000"/>
              </a:lnSpc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en-US" altLang="zh-CN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Advanced Injection Systems: </a:t>
            </a:r>
            <a:r>
              <a:rPr lang="en-US" altLang="zh-CN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The vector and multiphase molecular beam injection systems provide enhanced support for improving supersonic beam directivity.</a:t>
            </a:r>
            <a:endParaRPr lang="en-US" altLang="zh-CN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125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charset="0"/>
              <a:buChar char="n"/>
            </a:pPr>
            <a:r>
              <a:rPr lang="en-US" altLang="zh-CN" sz="24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Strategy for experiments</a:t>
            </a:r>
            <a:endParaRPr lang="en-US" altLang="zh-CN" sz="2400" b="1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285750" indent="-285750" fontAlgn="auto">
              <a:lnSpc>
                <a:spcPct val="125000"/>
              </a:lnSpc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en-US" altLang="zh-CN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Fueling Strategy</a:t>
            </a:r>
            <a:r>
              <a:rPr lang="en-US" altLang="zh-CN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: Experimental and simulation results confirm that</a:t>
            </a:r>
            <a:r>
              <a:rPr lang="en-US" altLang="zh-CN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low-pressure, short-pulse SMBI </a:t>
            </a:r>
            <a:r>
              <a:rPr lang="en-US" altLang="zh-CN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is advantageous for higher fueling efficiency, and </a:t>
            </a:r>
            <a:r>
              <a:rPr lang="en-US" altLang="zh-CN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pre-injection </a:t>
            </a:r>
            <a:r>
              <a:rPr lang="en-US" altLang="zh-CN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is better for DT ratio control.</a:t>
            </a:r>
            <a:endParaRPr lang="en-US" altLang="zh-CN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285750" indent="-285750" fontAlgn="auto">
              <a:lnSpc>
                <a:spcPct val="125000"/>
              </a:lnSpc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en-US" altLang="zh-CN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Superior Heat Load Control</a:t>
            </a:r>
            <a:r>
              <a:rPr lang="en-US" altLang="zh-CN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: The higher injection rate and particle velocity of SMB offers better heat load control compared to conventional gas puffing, presenting a new approach for optimizing radiative divertor performance.</a:t>
            </a:r>
            <a:endParaRPr lang="en-US" altLang="zh-CN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indent="0" fontAlgn="auto">
              <a:lnSpc>
                <a:spcPct val="125000"/>
              </a:lnSpc>
              <a:spcAft>
                <a:spcPts val="600"/>
              </a:spcAft>
              <a:buFont typeface="Wingdings" panose="05000000000000000000" charset="0"/>
              <a:buChar char="n"/>
            </a:pPr>
            <a:endParaRPr lang="en-US" altLang="zh-CN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94135" y="6541135"/>
            <a:ext cx="644525" cy="317500"/>
          </a:xfrm>
        </p:spPr>
        <p:txBody>
          <a:bodyPr/>
          <a:p>
            <a:pPr algn="ctr"/>
            <a:fld id="{F947C2DB-BE4C-4979-AA11-3635D344B50F}" type="slidenum">
              <a:rPr lang="en-US" altLang="zh-CN" sz="1600" b="1">
                <a:solidFill>
                  <a:schemeClr val="bg1"/>
                </a:solidFill>
              </a:rPr>
            </a:fld>
            <a:endParaRPr lang="en-US" altLang="zh-CN" sz="16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81915" y="44450"/>
            <a:ext cx="12110085" cy="7315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r>
              <a:rPr lang="en-US" altLang="zh-CN" sz="3200" dirty="0">
                <a:solidFill>
                  <a:schemeClr val="bg1"/>
                </a:solidFill>
                <a:effectLst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Background</a:t>
            </a:r>
            <a:endParaRPr lang="en-US" altLang="zh-CN" sz="3200" dirty="0">
              <a:solidFill>
                <a:schemeClr val="bg1"/>
              </a:solidFill>
              <a:effectLst/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19405" y="925195"/>
            <a:ext cx="9567545" cy="398780"/>
          </a:xfrm>
          <a:prstGeom prst="rect">
            <a:avLst/>
          </a:prstGeom>
          <a:noFill/>
          <a:ln w="38100">
            <a:noFill/>
            <a:miter lim="800000"/>
          </a:ln>
        </p:spPr>
        <p:txBody>
          <a:bodyPr wrap="square">
            <a:spAutoFit/>
          </a:bodyPr>
          <a:p>
            <a:pPr marL="342900" indent="-342900" algn="l" rtl="0">
              <a:spcBef>
                <a:spcPts val="600"/>
              </a:spcBef>
              <a:buClr>
                <a:srgbClr val="000000"/>
              </a:buClr>
              <a:buFont typeface="Wingdings" panose="05000000000000000000" charset="0"/>
              <a:buChar char="n"/>
            </a:pPr>
            <a:r>
              <a:rPr lang="en-US" altLang="zh-CN" sz="2000" b="1" kern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SMBI stands as the leading candidate for T</a:t>
            </a:r>
            <a:r>
              <a:rPr lang="en-US" altLang="en-US" sz="2000" b="1" kern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₂</a:t>
            </a:r>
            <a:r>
              <a:rPr lang="en-US" altLang="zh-CN" sz="2000" b="1" kern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 fueling at present</a:t>
            </a:r>
            <a:endParaRPr lang="en-US" altLang="zh-CN" sz="2000" b="1" kern="1200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22935" y="1380490"/>
            <a:ext cx="4831715" cy="2168525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fontAlgn="auto">
              <a:lnSpc>
                <a:spcPct val="125000"/>
              </a:lnSpc>
              <a:spcBef>
                <a:spcPts val="600"/>
              </a:spcBef>
              <a:buClr>
                <a:srgbClr val="000000"/>
              </a:buClr>
              <a:buFont typeface="Wingdings" panose="05000000000000000000" charset="0"/>
              <a:buChar char="Ø"/>
            </a:pPr>
            <a:r>
              <a:rPr lang="en-US" altLang="zh-CN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Supersonic molecular beam injection (SMBI) was first introduced into the fusion field as a fueling technology on HL-1 and has been applied in more than a dozen fusion devices </a:t>
            </a:r>
            <a:r>
              <a:rPr lang="en-US" altLang="zh-CN" sz="1400" i="1" dirty="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[G.L.Xiao RMPP 2023]</a:t>
            </a:r>
            <a:endParaRPr lang="zh-CN" altLang="en-US" i="1" dirty="0">
              <a:solidFill>
                <a:srgbClr val="0070C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Times New Roman" panose="02020603050405020304" charset="0"/>
            </a:endParaRPr>
          </a:p>
          <a:p>
            <a:pPr fontAlgn="auto">
              <a:lnSpc>
                <a:spcPct val="125000"/>
              </a:lnSpc>
              <a:spcBef>
                <a:spcPts val="600"/>
              </a:spcBef>
              <a:buClr>
                <a:srgbClr val="FF0000"/>
              </a:buClr>
            </a:pPr>
            <a:endParaRPr lang="zh-CN" altLang="en-US" i="1" dirty="0">
              <a:solidFill>
                <a:srgbClr val="0070C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Times New Roman" panose="02020603050405020304" charset="0"/>
            </a:endParaRPr>
          </a:p>
        </p:txBody>
      </p:sp>
      <p:graphicFrame>
        <p:nvGraphicFramePr>
          <p:cNvPr id="29" name="表格 28"/>
          <p:cNvGraphicFramePr/>
          <p:nvPr>
            <p:custDataLst>
              <p:tags r:id="rId2"/>
            </p:custDataLst>
          </p:nvPr>
        </p:nvGraphicFramePr>
        <p:xfrm>
          <a:off x="5837555" y="1517015"/>
          <a:ext cx="6206490" cy="2110105"/>
        </p:xfrm>
        <a:graphic>
          <a:graphicData uri="http://schemas.openxmlformats.org/drawingml/2006/table">
            <a:tbl>
              <a:tblPr firstRow="1" bandRow="1"/>
              <a:tblGrid>
                <a:gridCol w="3103245"/>
                <a:gridCol w="3103245"/>
              </a:tblGrid>
              <a:tr h="4641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  <a:sym typeface="+mn-ea"/>
                        </a:rPr>
                        <a:t>SMBI</a:t>
                      </a:r>
                      <a:endParaRPr lang="en-US" altLang="zh-CN" sz="20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CDA6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  <a:sym typeface="+mn-ea"/>
                        </a:rPr>
                        <a:t>G</a:t>
                      </a: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  <a:sym typeface="+mn-ea"/>
                        </a:rPr>
                        <a:t>as </a:t>
                      </a: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  <a:sym typeface="+mn-ea"/>
                        </a:rPr>
                        <a:t>puffing</a:t>
                      </a:r>
                      <a:endParaRPr lang="en-US" altLang="zh-CN" sz="20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1DCE3"/>
                    </a:solidFill>
                  </a:tcPr>
                </a:tc>
              </a:tr>
              <a:tr h="6400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higher </a:t>
                      </a:r>
                      <a:r>
                        <a:rPr lang="zh-CN" altLang="en-US" sz="18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speed, </a:t>
                      </a:r>
                      <a:endParaRPr lang="zh-CN" altLang="en-US" sz="1800" b="0">
                        <a:solidFill>
                          <a:srgbClr val="40404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8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high</a:t>
                      </a:r>
                      <a:r>
                        <a:rPr lang="en-US" altLang="zh-CN" sz="18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er fueling</a:t>
                      </a:r>
                      <a:r>
                        <a:rPr lang="zh-CN" altLang="en-US" sz="18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efficiency</a:t>
                      </a:r>
                      <a:endParaRPr lang="zh-CN" altLang="en-US" sz="1800" b="0">
                        <a:solidFill>
                          <a:srgbClr val="40404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s</a:t>
                      </a:r>
                      <a:r>
                        <a:rPr lang="zh-CN" altLang="en-US" sz="18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low</a:t>
                      </a:r>
                      <a:r>
                        <a:rPr lang="en-US" altLang="zh-CN" sz="18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er</a:t>
                      </a:r>
                      <a:r>
                        <a:rPr lang="zh-CN" altLang="en-US" sz="18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speed, </a:t>
                      </a:r>
                      <a:endParaRPr lang="zh-CN" altLang="en-US" sz="1800" b="0">
                        <a:solidFill>
                          <a:srgbClr val="40404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8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low</a:t>
                      </a:r>
                      <a:r>
                        <a:rPr lang="en-US" altLang="zh-CN" sz="18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er</a:t>
                      </a:r>
                      <a:r>
                        <a:rPr lang="zh-CN" altLang="en-US" sz="18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</a:t>
                      </a:r>
                      <a:r>
                        <a:rPr lang="en-US" altLang="zh-CN" sz="18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fueling </a:t>
                      </a:r>
                      <a:r>
                        <a:rPr lang="zh-CN" altLang="en-US" sz="18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efficiency</a:t>
                      </a:r>
                      <a:endParaRPr lang="zh-CN" altLang="en-US" sz="1800" b="0">
                        <a:solidFill>
                          <a:srgbClr val="40404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 w="1270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b="1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  <a:sym typeface="+mn-ea"/>
                        </a:rPr>
                        <a:t>directivity</a:t>
                      </a:r>
                      <a:endParaRPr lang="en-US" altLang="zh-CN" sz="1800" b="1">
                        <a:solidFill>
                          <a:srgbClr val="40404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anchor="ctr" anchorCtr="0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  <a:sym typeface="+mn-ea"/>
                        </a:rPr>
                        <a:t>l</a:t>
                      </a:r>
                      <a:r>
                        <a:rPr lang="zh-CN" altLang="en-US" sz="180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  <a:sym typeface="+mn-ea"/>
                        </a:rPr>
                        <a:t>ow </a:t>
                      </a:r>
                      <a:r>
                        <a:rPr lang="en-US" altLang="zh-CN" sz="180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  <a:sym typeface="+mn-ea"/>
                        </a:rPr>
                        <a:t>directivity</a:t>
                      </a:r>
                      <a:endParaRPr lang="en-US" altLang="zh-CN" sz="1800" b="0">
                        <a:solidFill>
                          <a:srgbClr val="40404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anchor="ctr" anchorCtr="0">
                    <a:lnL w="1270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6400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l</a:t>
                      </a:r>
                      <a:r>
                        <a:rPr lang="zh-CN" altLang="en-US" sz="18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ow</a:t>
                      </a:r>
                      <a:r>
                        <a:rPr lang="en-US" altLang="zh-CN" sz="18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er</a:t>
                      </a:r>
                      <a:r>
                        <a:rPr lang="zh-CN" altLang="en-US" sz="18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 recyclin</a:t>
                      </a:r>
                      <a:r>
                        <a:rPr lang="en-US" altLang="zh-CN" sz="18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g,</a:t>
                      </a:r>
                      <a:endParaRPr lang="en-US" altLang="zh-CN" sz="1800" b="0">
                        <a:solidFill>
                          <a:srgbClr val="40404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8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</a:rPr>
                        <a:t>supports long-pulse operation</a:t>
                      </a:r>
                      <a:endParaRPr lang="en-US" altLang="zh-CN" sz="1800" b="0">
                        <a:solidFill>
                          <a:srgbClr val="40404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  <a:sym typeface="+mn-ea"/>
                        </a:rPr>
                        <a:t>h</a:t>
                      </a:r>
                      <a:r>
                        <a:rPr lang="zh-CN" altLang="en-US" sz="18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  <a:sym typeface="+mn-ea"/>
                        </a:rPr>
                        <a:t>igh</a:t>
                      </a:r>
                      <a:r>
                        <a:rPr lang="en-US" altLang="zh-CN" sz="18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  <a:sym typeface="+mn-ea"/>
                        </a:rPr>
                        <a:t>er</a:t>
                      </a:r>
                      <a:r>
                        <a:rPr lang="zh-CN" altLang="en-US" sz="1800" b="0">
                          <a:solidFill>
                            <a:srgbClr val="404040"/>
                          </a:solidFill>
                          <a:latin typeface="Times New Roman" panose="02020603050405020304" charset="0"/>
                          <a:ea typeface="微软雅黑" panose="020B0503020204020204" pitchFamily="34" charset="-122"/>
                          <a:cs typeface="Times New Roman" panose="02020603050405020304" charset="0"/>
                          <a:sym typeface="+mn-ea"/>
                        </a:rPr>
                        <a:t> recycling</a:t>
                      </a:r>
                      <a:endParaRPr lang="zh-CN" altLang="en-US" sz="1800" b="0">
                        <a:solidFill>
                          <a:srgbClr val="404040"/>
                        </a:solidFill>
                        <a:latin typeface="Times New Roman" panose="02020603050405020304" charset="0"/>
                        <a:ea typeface="微软雅黑" panose="020B0503020204020204" pitchFamily="34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 anchor="ctr" anchorCtr="0">
                    <a:lnL w="1270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0" name="矩形 39"/>
          <p:cNvSpPr/>
          <p:nvPr/>
        </p:nvSpPr>
        <p:spPr>
          <a:xfrm>
            <a:off x="6013628" y="6147435"/>
            <a:ext cx="5760720" cy="337185"/>
          </a:xfrm>
          <a:prstGeom prst="rect">
            <a:avLst/>
          </a:prstGeom>
          <a:noFill/>
          <a:ln w="38100">
            <a:noFill/>
            <a:miter lim="800000"/>
          </a:ln>
        </p:spPr>
        <p:txBody>
          <a:bodyPr wrap="square">
            <a:spAutoFit/>
          </a:bodyPr>
          <a:p>
            <a:pPr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charset="0"/>
              <a:buNone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……</a:t>
            </a:r>
            <a:endParaRPr kumimoji="0" lang="en-US" altLang="zh-CN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Times New Roman" panose="0202060305040502030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20" y="3755390"/>
            <a:ext cx="3948430" cy="216217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5377815" y="3841115"/>
            <a:ext cx="6790055" cy="2454275"/>
            <a:chOff x="8469" y="6049"/>
            <a:chExt cx="10693" cy="3865"/>
          </a:xfrm>
        </p:grpSpPr>
        <p:pic>
          <p:nvPicPr>
            <p:cNvPr id="70" name="图片 1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4686" y="6262"/>
              <a:ext cx="4053" cy="2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6"/>
            <a:srcRect l="8631" t="974" r="33597" b="-278"/>
            <a:stretch>
              <a:fillRect/>
            </a:stretch>
          </p:blipFill>
          <p:spPr>
            <a:xfrm>
              <a:off x="8469" y="6192"/>
              <a:ext cx="6228" cy="3723"/>
            </a:xfrm>
            <a:prstGeom prst="rect">
              <a:avLst/>
            </a:prstGeom>
          </p:spPr>
        </p:pic>
        <p:sp>
          <p:nvSpPr>
            <p:cNvPr id="161" name="文本框 160"/>
            <p:cNvSpPr txBox="1"/>
            <p:nvPr/>
          </p:nvSpPr>
          <p:spPr>
            <a:xfrm>
              <a:off x="9718" y="6049"/>
              <a:ext cx="4815" cy="404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fr-FR" altLang="zh-CN" sz="1400" i="1" dirty="0">
                  <a:solidFill>
                    <a:srgbClr val="0070C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Calibri" panose="020F0502020204030204" charset="0"/>
                  <a:sym typeface="Times New Roman" panose="02020603050405020304" charset="0"/>
                </a:rPr>
                <a:t>Pégourié JNM 2003</a:t>
              </a:r>
              <a:endParaRPr lang="fr-FR" altLang="zh-CN" sz="1400" i="1" dirty="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pitchFamily="34" charset="-122"/>
                <a:cs typeface="Calibri" panose="020F0502020204030204" charset="0"/>
                <a:sym typeface="Times New Roman" panose="02020603050405020304" charset="0"/>
              </a:endParaRPr>
            </a:p>
          </p:txBody>
        </p:sp>
        <p:sp>
          <p:nvSpPr>
            <p:cNvPr id="162" name="文本框 161"/>
            <p:cNvSpPr txBox="1"/>
            <p:nvPr/>
          </p:nvSpPr>
          <p:spPr>
            <a:xfrm>
              <a:off x="15412" y="9014"/>
              <a:ext cx="3751" cy="41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en-US" altLang="zh-CN" sz="1400" i="1" dirty="0">
                  <a:solidFill>
                    <a:srgbClr val="0070C0"/>
                  </a:solidFill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Times New Roman" panose="02020603050405020304" charset="0"/>
                </a:rPr>
                <a:t>[Zheng PPCF 2013]</a:t>
              </a:r>
              <a:endParaRPr lang="en-US" altLang="zh-CN" sz="1400" i="1" dirty="0">
                <a:solidFill>
                  <a:srgbClr val="0070C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Times New Roman" panose="02020603050405020304" charset="0"/>
              </a:endParaRPr>
            </a:p>
          </p:txBody>
        </p:sp>
      </p:grpSp>
      <p:sp>
        <p:nvSpPr>
          <p:cNvPr id="20" name="灯片编号占位符 19"/>
          <p:cNvSpPr>
            <a:spLocks noGrp="1"/>
          </p:cNvSpPr>
          <p:nvPr>
            <p:ph type="sldNum" sz="quarter" idx="12"/>
          </p:nvPr>
        </p:nvSpPr>
        <p:spPr>
          <a:xfrm>
            <a:off x="11494135" y="6541135"/>
            <a:ext cx="644525" cy="317500"/>
          </a:xfrm>
        </p:spPr>
        <p:txBody>
          <a:bodyPr/>
          <a:p>
            <a:pPr algn="ctr"/>
            <a:fld id="{F947C2DB-BE4C-4979-AA11-3635D344B50F}" type="slidenum">
              <a:rPr lang="en-US" altLang="zh-CN" sz="1600" b="1">
                <a:solidFill>
                  <a:schemeClr val="bg1"/>
                </a:solidFill>
              </a:rPr>
            </a:fld>
            <a:endParaRPr lang="en-US" altLang="zh-CN" sz="16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矩形 8"/>
          <p:cNvSpPr/>
          <p:nvPr/>
        </p:nvSpPr>
        <p:spPr>
          <a:xfrm>
            <a:off x="319405" y="925195"/>
            <a:ext cx="9567545" cy="398780"/>
          </a:xfrm>
          <a:prstGeom prst="rect">
            <a:avLst/>
          </a:prstGeom>
          <a:noFill/>
          <a:ln w="38100">
            <a:noFill/>
            <a:miter lim="800000"/>
          </a:ln>
        </p:spPr>
        <p:txBody>
          <a:bodyPr wrap="square">
            <a:spAutoFit/>
          </a:bodyPr>
          <a:p>
            <a:pPr marL="342900" indent="-342900" algn="l" rtl="0">
              <a:spcBef>
                <a:spcPts val="600"/>
              </a:spcBef>
              <a:buClr>
                <a:srgbClr val="000000"/>
              </a:buClr>
              <a:buFont typeface="Wingdings" panose="05000000000000000000" charset="0"/>
              <a:buChar char="n"/>
            </a:pPr>
            <a:r>
              <a:rPr lang="en-US" altLang="zh-CN" sz="2000" b="1" kern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SMBI offers a significant benefit for heat load control</a:t>
            </a:r>
            <a:endParaRPr lang="en-US" altLang="zh-CN" sz="2000" b="1" kern="1200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6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81915" y="44450"/>
            <a:ext cx="12110085" cy="7315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r>
              <a:rPr lang="en-US" altLang="zh-CN" sz="3200" dirty="0">
                <a:solidFill>
                  <a:schemeClr val="bg1"/>
                </a:solidFill>
                <a:effectLst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Background</a:t>
            </a:r>
            <a:endParaRPr lang="en-US" altLang="zh-CN" sz="3200" dirty="0">
              <a:solidFill>
                <a:schemeClr val="bg1"/>
              </a:solidFill>
              <a:effectLst/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55" name="文本框 54"/>
          <p:cNvSpPr txBox="1"/>
          <p:nvPr>
            <p:custDataLst>
              <p:tags r:id="rId2"/>
            </p:custDataLst>
          </p:nvPr>
        </p:nvSpPr>
        <p:spPr>
          <a:xfrm>
            <a:off x="558165" y="1397000"/>
            <a:ext cx="41186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ELM control with SMBI</a:t>
            </a:r>
            <a:endParaRPr lang="en-US" altLang="zh-CN" sz="20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750570" y="1851660"/>
            <a:ext cx="5779135" cy="19069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lvl="0" indent="-342900" algn="l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charset="0"/>
              <a:buChar char="ü"/>
              <a:defRPr/>
            </a:pPr>
            <a:r>
              <a:rPr lang="en-US" altLang="zh-CN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charset="0"/>
              </a:rPr>
              <a:t>ELM mitigation by fueling SMBI first demonstrated in HL-2 </a:t>
            </a:r>
            <a:r>
              <a:rPr lang="en-US" altLang="zh-CN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charset="0"/>
              </a:rPr>
              <a:t>[Xiao NF 2012]</a:t>
            </a:r>
            <a:r>
              <a:rPr lang="en-US" altLang="zh-CN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charset="0"/>
              </a:rPr>
              <a:t>, then applied in EAST and </a:t>
            </a:r>
            <a:r>
              <a:rPr lang="en-US" altLang="zh-CN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charset="0"/>
              </a:rPr>
              <a:t>KSTAR</a:t>
            </a:r>
            <a:r>
              <a:rPr lang="nl-NL" altLang="zh-CN" dirty="0">
                <a:solidFill>
                  <a:srgbClr val="0066CC"/>
                </a:solidFill>
                <a:latin typeface="Times New Roman" panose="0202060305040502030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charset="0"/>
              </a:rPr>
              <a:t>[Zou IAEA 2012, Xiao </a:t>
            </a:r>
            <a:r>
              <a:rPr lang="nl-NL" altLang="zh-CN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charset="0"/>
              </a:rPr>
              <a:t>NF 2014, Lee PoP 2015]</a:t>
            </a:r>
            <a:endParaRPr lang="nl-NL" altLang="zh-CN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pitchFamily="34" charset="-122"/>
              <a:cs typeface="Arial" panose="020B0604020202020204" pitchFamily="34" charset="0"/>
              <a:sym typeface="Times New Roman" panose="02020603050405020304" charset="0"/>
            </a:endParaRPr>
          </a:p>
          <a:p>
            <a:pPr marL="342900" lvl="0" indent="-342900" algn="l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charset="0"/>
              <a:buChar char="ü"/>
              <a:defRPr/>
            </a:pPr>
            <a:r>
              <a:rPr lang="en-US" altLang="zh-CN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ELM suppression with impurity (or mixture) SMBI on HL-2/3 </a:t>
            </a:r>
            <a:r>
              <a:rPr lang="nl-NL" altLang="zh-CN" dirty="0">
                <a:solidFill>
                  <a:srgbClr val="0066CC"/>
                </a:solidFill>
                <a:latin typeface="Times New Roman" panose="0202060305040502030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charset="0"/>
              </a:rPr>
              <a:t>[Zhong NF 2019]</a:t>
            </a:r>
            <a:r>
              <a:rPr lang="en-US" altLang="nl-NL" dirty="0">
                <a:solidFill>
                  <a:srgbClr val="0066CC"/>
                </a:solidFill>
                <a:latin typeface="Times New Roman" panose="0202060305040502030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charset="0"/>
              </a:rPr>
              <a:t> </a:t>
            </a:r>
            <a:r>
              <a:rPr lang="en-US" altLang="zh-CN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rPr>
              <a:t>and EAST </a:t>
            </a:r>
            <a:r>
              <a:rPr lang="nl-NL" altLang="zh-CN" dirty="0">
                <a:solidFill>
                  <a:srgbClr val="0066CC"/>
                </a:solidFill>
                <a:latin typeface="Times New Roman" panose="0202060305040502030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charset="0"/>
              </a:rPr>
              <a:t>[</a:t>
            </a:r>
            <a:r>
              <a:rPr lang="en-US" altLang="nl-NL" dirty="0">
                <a:solidFill>
                  <a:srgbClr val="0066CC"/>
                </a:solidFill>
                <a:latin typeface="Times New Roman" panose="0202060305040502030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charset="0"/>
              </a:rPr>
              <a:t>Cao </a:t>
            </a:r>
            <a:r>
              <a:rPr lang="nl-NL" altLang="zh-CN" dirty="0">
                <a:solidFill>
                  <a:srgbClr val="0066CC"/>
                </a:solidFill>
                <a:latin typeface="Times New Roman" panose="0202060305040502030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charset="0"/>
              </a:rPr>
              <a:t>PST 2025]</a:t>
            </a:r>
            <a:endParaRPr lang="nl-NL" altLang="zh-CN" dirty="0">
              <a:solidFill>
                <a:srgbClr val="0066CC"/>
              </a:solidFill>
              <a:latin typeface="Times New Roman" panose="02020603050405020304" charset="0"/>
              <a:ea typeface="微软雅黑" panose="020B0503020204020204" pitchFamily="34" charset="-122"/>
              <a:cs typeface="Arial" panose="020B0604020202020204" pitchFamily="34" charset="0"/>
              <a:sym typeface="Times New Roman" panose="02020603050405020304" charset="0"/>
            </a:endParaRPr>
          </a:p>
          <a:p>
            <a:pPr marL="342900" lvl="0" indent="-342900" algn="l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charset="0"/>
              <a:buChar char="ü"/>
              <a:defRPr/>
            </a:pPr>
            <a:endParaRPr lang="en-US" altLang="nl-NL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pitchFamily="34" charset="-122"/>
              <a:cs typeface="Arial" panose="020B0604020202020204" pitchFamily="34" charset="0"/>
              <a:sym typeface="Times New Roman" panose="0202060305040502030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54215" y="1581150"/>
            <a:ext cx="2516505" cy="227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" name="图片 1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5805" y="1633855"/>
            <a:ext cx="2439035" cy="2124710"/>
          </a:xfrm>
          <a:prstGeom prst="rect">
            <a:avLst/>
          </a:prstGeom>
        </p:spPr>
      </p:pic>
      <p:grpSp>
        <p:nvGrpSpPr>
          <p:cNvPr id="12" name="组合 11"/>
          <p:cNvGrpSpPr/>
          <p:nvPr>
            <p:custDataLst>
              <p:tags r:id="rId6"/>
            </p:custDataLst>
          </p:nvPr>
        </p:nvGrpSpPr>
        <p:grpSpPr>
          <a:xfrm>
            <a:off x="558165" y="3900805"/>
            <a:ext cx="11487150" cy="2252980"/>
            <a:chOff x="879" y="6143"/>
            <a:chExt cx="18090" cy="3548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313" y="6471"/>
              <a:ext cx="3549" cy="3195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113" y="6661"/>
              <a:ext cx="3857" cy="2721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879" y="6143"/>
              <a:ext cx="648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342900" indent="-342900">
                <a:buFont typeface="Wingdings" panose="05000000000000000000" charset="0"/>
                <a:buChar char="Ø"/>
              </a:pPr>
              <a:r>
                <a:rPr lang="en-US" altLang="zh-CN" sz="2000" b="1" dirty="0">
                  <a:solidFill>
                    <a:schemeClr val="tx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Times New Roman" panose="02020603050405020304" charset="0"/>
                </a:rPr>
                <a:t>Divertor detachment with SMBI</a:t>
              </a:r>
              <a:endParaRPr lang="en-US" altLang="zh-CN" sz="20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Times New Roman" panose="02020603050405020304" charset="0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182" y="6809"/>
              <a:ext cx="9855" cy="288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000000"/>
                </a:buClr>
                <a:buSzTx/>
                <a:buFont typeface="Wingdings" panose="05000000000000000000" charset="0"/>
                <a:buChar char="ü"/>
                <a:defRPr/>
              </a:pPr>
              <a:r>
                <a:rPr lang="en-US" altLang="zh-CN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pitchFamily="34" charset="-122"/>
                  <a:cs typeface="Arial" panose="020B0604020202020204" pitchFamily="34" charset="0"/>
                  <a:sym typeface="Times New Roman" panose="02020603050405020304" charset="0"/>
                </a:rPr>
                <a:t>Similar to GP, SMBI at midplane is applied to reduce the divertor heat on HL-2</a:t>
              </a:r>
              <a:r>
                <a:rPr lang="nl-NL" altLang="zh-CN" dirty="0">
                  <a:solidFill>
                    <a:srgbClr val="0066CC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Arial" panose="020B0604020202020204" pitchFamily="34" charset="0"/>
                  <a:sym typeface="Times New Roman" panose="02020603050405020304" charset="0"/>
                </a:rPr>
                <a:t>[Yan NF 2010, Gao JNM 2017]</a:t>
              </a:r>
              <a:r>
                <a:rPr lang="en-US" altLang="zh-CN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pitchFamily="34" charset="-122"/>
                  <a:cs typeface="Arial" panose="020B0604020202020204" pitchFamily="34" charset="0"/>
                  <a:sym typeface="Times New Roman" panose="02020603050405020304" charset="0"/>
                </a:rPr>
                <a:t> and detachment experiment on EAST </a:t>
              </a:r>
              <a:r>
                <a:rPr lang="nl-NL" altLang="zh-CN" dirty="0">
                  <a:solidFill>
                    <a:srgbClr val="0066CC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Arial" panose="020B0604020202020204" pitchFamily="34" charset="0"/>
                  <a:sym typeface="Times New Roman" panose="02020603050405020304" charset="0"/>
                </a:rPr>
                <a:t>[Yuan FED 2020]</a:t>
              </a:r>
              <a:r>
                <a:rPr lang="en-US" altLang="zh-CN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pitchFamily="34" charset="-122"/>
                  <a:cs typeface="Arial" panose="020B0604020202020204" pitchFamily="34" charset="0"/>
                  <a:sym typeface="Times New Roman" panose="02020603050405020304" charset="0"/>
                </a:rPr>
                <a:t>.</a:t>
              </a:r>
              <a:endParaRPr lang="en-US" altLang="zh-CN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charset="0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buClr>
                  <a:srgbClr val="000000"/>
                </a:buClr>
                <a:buSzTx/>
                <a:buFont typeface="Wingdings" panose="05000000000000000000" charset="0"/>
                <a:buChar char="ü"/>
                <a:defRPr/>
              </a:pPr>
              <a:r>
                <a:rPr lang="en-US" altLang="zh-CN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pitchFamily="34" charset="-122"/>
                  <a:cs typeface="Arial" panose="020B0604020202020204" pitchFamily="34" charset="0"/>
                  <a:sym typeface="Times New Roman" panose="02020603050405020304" charset="0"/>
                </a:rPr>
                <a:t>SMBI </a:t>
              </a:r>
              <a:r>
                <a:rPr lang="en-US" altLang="zh-CN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pitchFamily="34" charset="-122"/>
                  <a:cs typeface="Arial" panose="020B0604020202020204" pitchFamily="34" charset="0"/>
                  <a:sym typeface="Times New Roman" panose="02020603050405020304" charset="0"/>
                </a:rPr>
                <a:t>directly</a:t>
              </a:r>
              <a:r>
                <a:rPr lang="en-US" altLang="zh-CN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pitchFamily="34" charset="-122"/>
                  <a:cs typeface="Arial" panose="020B0604020202020204" pitchFamily="34" charset="0"/>
                  <a:sym typeface="Times New Roman" panose="02020603050405020304" charset="0"/>
                </a:rPr>
                <a:t> installed in divertor can has good capacity, implemented on HL-2/3 and EAST </a:t>
              </a:r>
              <a:r>
                <a:rPr lang="nl-NL" altLang="zh-CN" dirty="0">
                  <a:solidFill>
                    <a:srgbClr val="0066CC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Arial" panose="020B0604020202020204" pitchFamily="34" charset="0"/>
                  <a:sym typeface="Times New Roman" panose="02020603050405020304" charset="0"/>
                </a:rPr>
                <a:t>[Xiao, AAPPS-DPP 2021,</a:t>
              </a:r>
              <a:r>
                <a:rPr lang="en-US" altLang="nl-NL" dirty="0">
                  <a:solidFill>
                    <a:srgbClr val="0066CC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Arial" panose="020B0604020202020204" pitchFamily="34" charset="0"/>
                  <a:sym typeface="Times New Roman" panose="02020603050405020304" charset="0"/>
                </a:rPr>
                <a:t> Cao FED 2022</a:t>
              </a:r>
              <a:r>
                <a:rPr lang="nl-NL" altLang="zh-CN" dirty="0">
                  <a:solidFill>
                    <a:srgbClr val="0066CC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Arial" panose="020B0604020202020204" pitchFamily="34" charset="0"/>
                  <a:sym typeface="Times New Roman" panose="02020603050405020304" charset="0"/>
                </a:rPr>
                <a:t>] </a:t>
              </a:r>
              <a:endParaRPr lang="nl-NL" altLang="zh-CN" dirty="0">
                <a:solidFill>
                  <a:srgbClr val="0066CC"/>
                </a:solidFill>
                <a:latin typeface="Times New Roman" panose="0202060305040502030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charset="0"/>
              </a:endParaRPr>
            </a:p>
          </p:txBody>
        </p:sp>
      </p:grp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>
          <a:xfrm>
            <a:off x="11494135" y="6541135"/>
            <a:ext cx="644525" cy="317500"/>
          </a:xfrm>
        </p:spPr>
        <p:txBody>
          <a:bodyPr/>
          <a:p>
            <a:pPr algn="ctr"/>
            <a:fld id="{F947C2DB-BE4C-4979-AA11-3635D344B50F}" type="slidenum">
              <a:rPr lang="en-US" altLang="zh-CN" sz="1600" b="1">
                <a:solidFill>
                  <a:schemeClr val="bg1"/>
                </a:solidFill>
              </a:rPr>
            </a:fld>
            <a:endParaRPr lang="en-US" altLang="zh-CN" sz="16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" name="等腰三角形 22"/>
          <p:cNvSpPr/>
          <p:nvPr/>
        </p:nvSpPr>
        <p:spPr>
          <a:xfrm rot="16200000" flipH="1">
            <a:off x="6249035" y="3704273"/>
            <a:ext cx="2647950" cy="914400"/>
          </a:xfrm>
          <a:prstGeom prst="triangl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等腰三角形 21"/>
          <p:cNvSpPr/>
          <p:nvPr/>
        </p:nvSpPr>
        <p:spPr>
          <a:xfrm rot="5400000">
            <a:off x="3097530" y="3704273"/>
            <a:ext cx="2647950" cy="914400"/>
          </a:xfrm>
          <a:prstGeom prst="triangl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9352915" y="1972310"/>
            <a:ext cx="2596515" cy="4378325"/>
          </a:xfrm>
          <a:prstGeom prst="roundRect">
            <a:avLst>
              <a:gd name="adj" fmla="val 2371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348615" y="1972310"/>
            <a:ext cx="2437130" cy="4378325"/>
          </a:xfrm>
          <a:prstGeom prst="roundRect">
            <a:avLst>
              <a:gd name="adj" fmla="val 23710"/>
            </a:avLst>
          </a:prstGeom>
          <a:solidFill>
            <a:srgbClr val="055AA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81915" y="44450"/>
            <a:ext cx="12110085" cy="7315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r>
              <a:rPr lang="en-US" altLang="zh-CN" sz="3200" dirty="0">
                <a:solidFill>
                  <a:schemeClr val="bg1"/>
                </a:solidFill>
                <a:effectLst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Challenges and solutions</a:t>
            </a:r>
            <a:endParaRPr lang="en-US" altLang="zh-CN" sz="3200" dirty="0">
              <a:solidFill>
                <a:schemeClr val="bg1"/>
              </a:solidFill>
              <a:effectLst/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616000" y="2797175"/>
            <a:ext cx="2880995" cy="2728595"/>
            <a:chOff x="5936" y="3329"/>
            <a:chExt cx="3968" cy="3968"/>
          </a:xfrm>
        </p:grpSpPr>
        <p:sp>
          <p:nvSpPr>
            <p:cNvPr id="10" name="椭圆 9"/>
            <p:cNvSpPr/>
            <p:nvPr/>
          </p:nvSpPr>
          <p:spPr>
            <a:xfrm>
              <a:off x="5936" y="3329"/>
              <a:ext cx="3969" cy="3969"/>
            </a:xfrm>
            <a:prstGeom prst="ellipse">
              <a:avLst/>
            </a:prstGeom>
            <a:gradFill>
              <a:gsLst>
                <a:gs pos="0">
                  <a:srgbClr val="055AA8">
                    <a:alpha val="100000"/>
                  </a:srgb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" name="椭圆 1"/>
            <p:cNvSpPr/>
            <p:nvPr/>
          </p:nvSpPr>
          <p:spPr>
            <a:xfrm>
              <a:off x="6219" y="3612"/>
              <a:ext cx="3402" cy="3402"/>
            </a:xfrm>
            <a:prstGeom prst="ellipse">
              <a:avLst/>
            </a:prstGeom>
            <a:solidFill>
              <a:srgbClr val="055AA8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 sz="24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18" name="圆角矩形 17"/>
          <p:cNvSpPr/>
          <p:nvPr/>
        </p:nvSpPr>
        <p:spPr>
          <a:xfrm>
            <a:off x="482600" y="2091472"/>
            <a:ext cx="3600000" cy="4140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algn="l" rotWithShape="0">
              <a:srgbClr val="055AA8">
                <a:alpha val="4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8030210" y="2091690"/>
            <a:ext cx="3836670" cy="4140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10800000" algn="r" rotWithShape="0">
              <a:srgbClr val="055AA8">
                <a:alpha val="4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473075" y="2550795"/>
            <a:ext cx="3608705" cy="460375"/>
          </a:xfrm>
          <a:prstGeom prst="rect">
            <a:avLst/>
          </a:prstGeom>
          <a:gradFill>
            <a:gsLst>
              <a:gs pos="50000">
                <a:srgbClr val="055AA8"/>
              </a:gs>
              <a:gs pos="0">
                <a:srgbClr val="4472C4">
                  <a:alpha val="60000"/>
                </a:srgbClr>
              </a:gs>
              <a:gs pos="100000">
                <a:srgbClr val="055AA8">
                  <a:alpha val="60000"/>
                </a:srgbClr>
              </a:gs>
            </a:gsLst>
            <a:lin ang="10800000" scaled="0"/>
          </a:gradFill>
          <a:ln>
            <a:noFill/>
          </a:ln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Challenges</a:t>
            </a:r>
            <a:endParaRPr lang="en-US" altLang="zh-CN" sz="24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032115" y="2550795"/>
            <a:ext cx="3835400" cy="460375"/>
          </a:xfrm>
          <a:prstGeom prst="rect">
            <a:avLst/>
          </a:prstGeom>
          <a:gradFill>
            <a:gsLst>
              <a:gs pos="50000">
                <a:srgbClr val="4472C4"/>
              </a:gs>
              <a:gs pos="0">
                <a:srgbClr val="4472C4">
                  <a:alpha val="60000"/>
                </a:srgbClr>
              </a:gs>
              <a:gs pos="100000">
                <a:srgbClr val="4472C4">
                  <a:alpha val="60000"/>
                </a:srgbClr>
              </a:gs>
            </a:gsLst>
            <a:lin ang="10800000" scaled="0"/>
          </a:gradFill>
          <a:ln>
            <a:noFill/>
          </a:ln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Solutions</a:t>
            </a:r>
            <a:endParaRPr lang="en-US" altLang="zh-CN" sz="24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032750" y="3152775"/>
            <a:ext cx="3914775" cy="29540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342900" indent="-342900" fontAlgn="auto">
              <a:lnSpc>
                <a:spcPct val="110000"/>
              </a:lnSpc>
              <a:spcBef>
                <a:spcPts val="0"/>
              </a:spcBef>
              <a:buFont typeface="Wingdings" panose="05000000000000000000" charset="0"/>
              <a:buChar char="p"/>
            </a:pPr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techique improvements</a:t>
            </a:r>
            <a:endParaRPr lang="en-US" altLang="zh-CN" sz="2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539750" indent="-285750" fontAlgn="auto">
              <a:lnSpc>
                <a:spcPct val="110000"/>
              </a:lnSpc>
              <a:spcBef>
                <a:spcPts val="0"/>
              </a:spcBef>
              <a:buFont typeface="Wingdings" panose="05000000000000000000" charset="0"/>
              <a:buChar char="ü"/>
            </a:pPr>
            <a:r>
              <a:rPr lang="en-US" altLang="zh-CN" sz="1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AI </a:t>
            </a:r>
            <a:r>
              <a:rPr lang="en-US" altLang="zh-CN" sz="1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based distribution prediction</a:t>
            </a:r>
            <a:r>
              <a:rPr lang="en-US" altLang="zh-CN" sz="1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zh-CN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en-US" altLang="zh-CN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539750" indent="-285750" fontAlgn="auto">
              <a:lnSpc>
                <a:spcPct val="110000"/>
              </a:lnSpc>
              <a:spcBef>
                <a:spcPts val="0"/>
              </a:spcBef>
              <a:buFont typeface="Wingdings" panose="05000000000000000000" charset="0"/>
              <a:buChar char="ü"/>
            </a:pPr>
            <a:r>
              <a:rPr lang="en-US" altLang="zh-CN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injector optimization</a:t>
            </a:r>
            <a:endParaRPr lang="en-US" altLang="zh-CN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539750" indent="-285750" fontAlgn="auto">
              <a:lnSpc>
                <a:spcPct val="110000"/>
              </a:lnSpc>
              <a:spcBef>
                <a:spcPts val="0"/>
              </a:spcBef>
              <a:buFont typeface="Wingdings" panose="05000000000000000000" charset="0"/>
              <a:buChar char="ü"/>
            </a:pPr>
            <a:r>
              <a:rPr lang="en-US" altLang="zh-CN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Multi-phase SMBI</a:t>
            </a:r>
            <a:endParaRPr lang="en-US" altLang="zh-CN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539750" indent="-285750" fontAlgn="auto">
              <a:lnSpc>
                <a:spcPct val="110000"/>
              </a:lnSpc>
              <a:spcBef>
                <a:spcPts val="0"/>
              </a:spcBef>
              <a:buFont typeface="Wingdings" panose="05000000000000000000" charset="0"/>
              <a:buChar char="ü"/>
            </a:pPr>
            <a:r>
              <a:rPr lang="en-US" altLang="zh-CN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Vector SMBI</a:t>
            </a:r>
            <a:endParaRPr lang="en-US" altLang="zh-CN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indent="0" fontAlgn="auto">
              <a:lnSpc>
                <a:spcPct val="110000"/>
              </a:lnSpc>
              <a:spcBef>
                <a:spcPts val="1200"/>
              </a:spcBef>
              <a:buFont typeface="Wingdings" panose="05000000000000000000" charset="0"/>
              <a:buChar char="p"/>
            </a:pPr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experimental fueling strategy</a:t>
            </a:r>
            <a:endParaRPr lang="en-US" altLang="zh-CN" sz="20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 fontAlgn="auto">
              <a:lnSpc>
                <a:spcPct val="110000"/>
              </a:lnSpc>
              <a:spcBef>
                <a:spcPts val="1200"/>
              </a:spcBef>
              <a:buFont typeface="Wingdings" panose="05000000000000000000" charset="0"/>
              <a:buChar char="p"/>
            </a:pPr>
            <a:r>
              <a:rPr lang="en-US" altLang="zh-CN" sz="2000" b="1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  divertor SMBI for heat control</a:t>
            </a:r>
            <a:endParaRPr lang="en-US" altLang="zh-CN" b="1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indent="0" fontAlgn="auto">
              <a:lnSpc>
                <a:spcPct val="110000"/>
              </a:lnSpc>
              <a:spcBef>
                <a:spcPts val="600"/>
              </a:spcBef>
              <a:buFont typeface="Wingdings" panose="05000000000000000000" charset="0"/>
              <a:buNone/>
            </a:pPr>
            <a:endParaRPr lang="en-US" altLang="zh-CN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indent="0" fontAlgn="auto">
              <a:lnSpc>
                <a:spcPct val="110000"/>
              </a:lnSpc>
              <a:spcBef>
                <a:spcPts val="600"/>
              </a:spcBef>
              <a:buFont typeface="Wingdings" panose="05000000000000000000" charset="0"/>
              <a:buNone/>
            </a:pPr>
            <a:r>
              <a:rPr lang="en-US" altLang="zh-CN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      </a:t>
            </a:r>
            <a:endParaRPr lang="en-US" altLang="zh-CN" b="1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indent="0" fontAlgn="auto">
              <a:lnSpc>
                <a:spcPct val="110000"/>
              </a:lnSpc>
              <a:spcBef>
                <a:spcPts val="600"/>
              </a:spcBef>
              <a:buFont typeface="Wingdings" panose="05000000000000000000" charset="0"/>
              <a:buNone/>
            </a:pPr>
            <a:endParaRPr lang="en-US" altLang="zh-CN" b="1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39640" y="3404235"/>
            <a:ext cx="2674620" cy="1260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0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SMBI </a:t>
            </a:r>
            <a:endParaRPr lang="en-US" altLang="zh-CN" sz="40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36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application</a:t>
            </a:r>
            <a:endParaRPr lang="en-US" altLang="zh-CN" sz="36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73075" y="3120390"/>
            <a:ext cx="560705" cy="583565"/>
            <a:chOff x="10027" y="1487"/>
            <a:chExt cx="883" cy="919"/>
          </a:xfrm>
        </p:grpSpPr>
        <p:sp>
          <p:nvSpPr>
            <p:cNvPr id="5" name="文本框 4"/>
            <p:cNvSpPr txBox="1"/>
            <p:nvPr/>
          </p:nvSpPr>
          <p:spPr>
            <a:xfrm>
              <a:off x="10126" y="1567"/>
              <a:ext cx="66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cs typeface="Times New Roman" panose="02020603050405020304" charset="0"/>
                  <a:sym typeface="Wingdings 2" panose="05020102010507070707" charset="0"/>
                </a:rPr>
                <a:t></a:t>
              </a:r>
              <a:endParaRPr lang="zh-CN" altLang="en-US" sz="2400">
                <a:cs typeface="Times New Roman" panose="02020603050405020304" charset="0"/>
                <a:sym typeface="Wingdings 2" panose="05020102010507070707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0027" y="1487"/>
              <a:ext cx="88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3200" b="1">
                  <a:latin typeface="Times New Roman" panose="02020603050405020304" charset="0"/>
                  <a:cs typeface="Times New Roman" panose="02020603050405020304" charset="0"/>
                </a:rPr>
                <a:t>?</a:t>
              </a:r>
              <a:endParaRPr lang="en-US" altLang="zh-CN" sz="32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09320" y="3152775"/>
            <a:ext cx="4064000" cy="3369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25000"/>
              </a:lnSpc>
            </a:pP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low pressure for T</a:t>
            </a:r>
            <a:r>
              <a:rPr lang="en-US" altLang="zh-CN" sz="2000" b="1" baseline="-2500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fueling</a:t>
            </a:r>
            <a:endParaRPr lang="en-US" altLang="zh-CN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fontAlgn="auto">
              <a:lnSpc>
                <a:spcPct val="125000"/>
              </a:lnSpc>
              <a:buFont typeface="Wingdings" panose="05000000000000000000" charset="0"/>
              <a:buChar char="ü"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SMB distribution control</a:t>
            </a:r>
            <a:endParaRPr lang="en-US" altLang="zh-CN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285750" indent="-285750" fontAlgn="auto">
              <a:lnSpc>
                <a:spcPct val="125000"/>
              </a:lnSpc>
              <a:buFont typeface="Wingdings" panose="05000000000000000000" charset="0"/>
              <a:buChar char="ü"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convergent fuel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algn="l" fontAlgn="auto">
              <a:lnSpc>
                <a:spcPct val="125000"/>
              </a:lnSpc>
              <a:buClrTx/>
              <a:buSzTx/>
              <a:buFont typeface="Wingdings" panose="05000000000000000000" charset="0"/>
              <a:buChar char="ü"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targeted plasma fueling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fontAlgn="auto">
              <a:lnSpc>
                <a:spcPct val="125000"/>
              </a:lnSpc>
              <a:buFont typeface="Wingdings" panose="05000000000000000000" charset="0"/>
              <a:buChar char="ü"/>
            </a:pPr>
            <a:r>
              <a:rPr lang="en-US" altLang="zh-CN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fueling efficiency</a:t>
            </a:r>
            <a:endParaRPr lang="en-US" altLang="zh-CN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indent="0" fontAlgn="auto">
              <a:lnSpc>
                <a:spcPct val="125000"/>
              </a:lnSpc>
              <a:spcBef>
                <a:spcPts val="1200"/>
              </a:spcBef>
            </a:pPr>
            <a:r>
              <a:rPr lang="en-US" altLang="zh-CN" sz="2000" b="1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high heat load control </a:t>
            </a:r>
            <a:endParaRPr lang="en-US" altLang="zh-CN" sz="2000" b="1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fontAlgn="auto">
              <a:lnSpc>
                <a:spcPct val="125000"/>
              </a:lnSpc>
              <a:buFont typeface="Wingdings" panose="05000000000000000000" charset="0"/>
              <a:buChar char="ü"/>
            </a:pPr>
            <a:r>
              <a:rPr lang="en-US" altLang="zh-CN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time response</a:t>
            </a:r>
            <a:endParaRPr lang="en-US" altLang="zh-CN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fontAlgn="auto">
              <a:lnSpc>
                <a:spcPct val="125000"/>
              </a:lnSpc>
              <a:buFont typeface="Wingdings" panose="05000000000000000000" charset="0"/>
              <a:buChar char="ü"/>
            </a:pPr>
            <a:r>
              <a:rPr lang="en-US" altLang="zh-CN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enhanced capacity</a:t>
            </a:r>
            <a:endParaRPr lang="en-US" altLang="zh-CN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836295" y="1019810"/>
            <a:ext cx="1232535" cy="70866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solidFill>
                  <a:schemeClr val="bg1">
                    <a:lumMod val="9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Fuel supply</a:t>
            </a:r>
            <a:endParaRPr lang="en-US" altLang="zh-CN" b="1">
              <a:solidFill>
                <a:schemeClr val="bg1">
                  <a:lumMod val="9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2494915" y="1019810"/>
            <a:ext cx="1715135" cy="70866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solidFill>
                  <a:schemeClr val="bg1">
                    <a:lumMod val="9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SMBI system design</a:t>
            </a:r>
            <a:endParaRPr lang="en-US" altLang="zh-CN" b="1">
              <a:solidFill>
                <a:schemeClr val="bg1">
                  <a:lumMod val="9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4636135" y="1019810"/>
            <a:ext cx="1715135" cy="708660"/>
          </a:xfrm>
          <a:prstGeom prst="roundRect">
            <a:avLst/>
          </a:prstGeom>
          <a:solidFill>
            <a:srgbClr val="055AA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Nozzle and injector</a:t>
            </a:r>
            <a:endParaRPr lang="en-US" altLang="zh-CN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6777355" y="1019810"/>
            <a:ext cx="1815465" cy="708660"/>
          </a:xfrm>
          <a:prstGeom prst="roundRect">
            <a:avLst/>
          </a:prstGeom>
          <a:solidFill>
            <a:srgbClr val="055AA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SMB characteristics</a:t>
            </a:r>
            <a:endParaRPr lang="en-US" altLang="zh-CN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9018905" y="1019810"/>
            <a:ext cx="1815465" cy="708660"/>
          </a:xfrm>
          <a:prstGeom prst="round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Plasma interaction</a:t>
            </a:r>
            <a:endParaRPr lang="en-US" altLang="zh-CN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右箭头 25"/>
          <p:cNvSpPr/>
          <p:nvPr/>
        </p:nvSpPr>
        <p:spPr>
          <a:xfrm>
            <a:off x="2123440" y="1249363"/>
            <a:ext cx="316865" cy="24955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右箭头 26"/>
          <p:cNvSpPr/>
          <p:nvPr/>
        </p:nvSpPr>
        <p:spPr>
          <a:xfrm>
            <a:off x="4264660" y="1249363"/>
            <a:ext cx="316865" cy="24955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右箭头 31"/>
          <p:cNvSpPr/>
          <p:nvPr/>
        </p:nvSpPr>
        <p:spPr>
          <a:xfrm>
            <a:off x="6405880" y="1249363"/>
            <a:ext cx="316865" cy="24955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右箭头 32"/>
          <p:cNvSpPr/>
          <p:nvPr/>
        </p:nvSpPr>
        <p:spPr>
          <a:xfrm>
            <a:off x="8647430" y="1249363"/>
            <a:ext cx="316865" cy="24955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521335" y="5005070"/>
            <a:ext cx="560705" cy="583565"/>
            <a:chOff x="10027" y="1487"/>
            <a:chExt cx="883" cy="919"/>
          </a:xfrm>
        </p:grpSpPr>
        <p:sp>
          <p:nvSpPr>
            <p:cNvPr id="37" name="文本框 36"/>
            <p:cNvSpPr txBox="1"/>
            <p:nvPr/>
          </p:nvSpPr>
          <p:spPr>
            <a:xfrm>
              <a:off x="10126" y="1567"/>
              <a:ext cx="66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cs typeface="Times New Roman" panose="02020603050405020304" charset="0"/>
                  <a:sym typeface="Wingdings 2" panose="05020102010507070707" charset="0"/>
                </a:rPr>
                <a:t></a:t>
              </a:r>
              <a:endParaRPr lang="zh-CN" altLang="en-US" sz="2400">
                <a:cs typeface="Times New Roman" panose="02020603050405020304" charset="0"/>
                <a:sym typeface="Wingdings 2" panose="05020102010507070707" charset="0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10027" y="1487"/>
              <a:ext cx="88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3200" b="1">
                  <a:latin typeface="Times New Roman" panose="02020603050405020304" charset="0"/>
                  <a:cs typeface="Times New Roman" panose="02020603050405020304" charset="0"/>
                </a:rPr>
                <a:t>?</a:t>
              </a:r>
              <a:endParaRPr lang="en-US" altLang="zh-CN" sz="32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41" name="灯片编号占位符 40"/>
          <p:cNvSpPr>
            <a:spLocks noGrp="1"/>
          </p:cNvSpPr>
          <p:nvPr>
            <p:ph type="sldNum" sz="quarter" idx="12"/>
          </p:nvPr>
        </p:nvSpPr>
        <p:spPr>
          <a:xfrm>
            <a:off x="11494135" y="6541135"/>
            <a:ext cx="644525" cy="317500"/>
          </a:xfrm>
        </p:spPr>
        <p:txBody>
          <a:bodyPr/>
          <a:p>
            <a:pPr algn="ctr"/>
            <a:fld id="{F947C2DB-BE4C-4979-AA11-3635D344B50F}" type="slidenum">
              <a:rPr lang="en-US" altLang="zh-CN" sz="1600" b="1">
                <a:solidFill>
                  <a:schemeClr val="bg1"/>
                </a:solidFill>
              </a:rPr>
            </a:fld>
            <a:endParaRPr lang="en-US" altLang="zh-CN" sz="16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314" y="35513"/>
            <a:ext cx="12087686" cy="731836"/>
          </a:xfrm>
        </p:spPr>
        <p:txBody>
          <a:bodyPr/>
          <a:lstStyle/>
          <a:p>
            <a:pPr algn="l"/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Outline</a:t>
            </a:r>
            <a:endParaRPr lang="en-US" altLang="zh-CN" sz="4000" b="1" dirty="0">
              <a:solidFill>
                <a:schemeClr val="bg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5123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86080" y="1285875"/>
            <a:ext cx="11420475" cy="4413885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9pPr>
          </a:lstStyle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Font typeface="Wingdings" panose="05000000000000000000" charset="0"/>
              <a:buChar char="n"/>
            </a:pP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B</a:t>
            </a: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ackground 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Font typeface="Wingdings" panose="05000000000000000000" charset="0"/>
              <a:buChar char="n"/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Improvements of SMBI techniques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Font typeface="Wingdings" panose="05000000000000000000" charset="0"/>
              <a:buChar char="n"/>
            </a:pP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Strategy for fueling via SMBI</a:t>
            </a:r>
            <a:endParaRPr lang="en-US" altLang="zh-CN" sz="32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Font typeface="Wingdings" panose="05000000000000000000" charset="0"/>
              <a:buChar char="n"/>
            </a:pP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Heat</a:t>
            </a: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load control</a:t>
            </a: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with SMBI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Font typeface="Wingdings" panose="05000000000000000000" charset="0"/>
              <a:buChar char="n"/>
            </a:pP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Summary</a:t>
            </a:r>
            <a:endParaRPr lang="en-US" altLang="zh-CN" sz="32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94135" y="6541135"/>
            <a:ext cx="644525" cy="317500"/>
          </a:xfrm>
        </p:spPr>
        <p:txBody>
          <a:bodyPr/>
          <a:p>
            <a:pPr algn="ctr"/>
            <a:fld id="{F947C2DB-BE4C-4979-AA11-3635D344B50F}" type="slidenum">
              <a:rPr lang="en-US" altLang="zh-CN" sz="1600" b="1">
                <a:solidFill>
                  <a:schemeClr val="bg1"/>
                </a:solidFill>
              </a:rPr>
            </a:fld>
            <a:endParaRPr lang="en-US" altLang="zh-CN" sz="16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厨房的摆设布局&#10;&#10;描述已自动生成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83" b="8237"/>
          <a:stretch>
            <a:fillRect/>
          </a:stretch>
        </p:blipFill>
        <p:spPr>
          <a:xfrm>
            <a:off x="242570" y="2013585"/>
            <a:ext cx="4544060" cy="20072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/>
        </p:nvSpPr>
        <p:spPr>
          <a:xfrm>
            <a:off x="-635" y="146050"/>
            <a:ext cx="12111355" cy="62357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560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algn="l"/>
            <a:r>
              <a:rPr lang="en-US" altLang="zh-CN">
                <a:solidFill>
                  <a:schemeClr val="bg1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SMBI testing platform and diagnostic</a:t>
            </a:r>
            <a:r>
              <a:rPr lang="zh-CN" altLang="en-US">
                <a:solidFill>
                  <a:schemeClr val="bg1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system</a:t>
            </a:r>
            <a:r>
              <a:rPr lang="en-US" altLang="zh-CN">
                <a:solidFill>
                  <a:schemeClr val="bg1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s</a:t>
            </a:r>
            <a:endParaRPr lang="en-US" altLang="zh-CN">
              <a:solidFill>
                <a:schemeClr val="bg1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5" name="图片 14" descr="图片包含 缝纫机, 器具, 灯光, 黑暗&#10;&#10;描述已自动生成"/>
          <p:cNvPicPr/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0" y="4006850"/>
            <a:ext cx="2176780" cy="2166620"/>
          </a:xfrm>
          <a:prstGeom prst="rect">
            <a:avLst/>
          </a:prstGeom>
        </p:spPr>
      </p:pic>
      <p:graphicFrame>
        <p:nvGraphicFramePr>
          <p:cNvPr id="3" name="表格 2"/>
          <p:cNvGraphicFramePr/>
          <p:nvPr>
            <p:custDataLst>
              <p:tags r:id="rId5"/>
            </p:custDataLst>
          </p:nvPr>
        </p:nvGraphicFramePr>
        <p:xfrm>
          <a:off x="5138420" y="1219835"/>
          <a:ext cx="6619875" cy="5241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1660"/>
                <a:gridCol w="2009140"/>
                <a:gridCol w="2759075"/>
              </a:tblGrid>
              <a:tr h="3898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Diagnostics</a:t>
                      </a:r>
                      <a:endParaRPr lang="en-US" altLang="zh-CN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5AA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Parameters</a:t>
                      </a:r>
                      <a:endParaRPr lang="en-US" altLang="zh-CN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5AA8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Measurements</a:t>
                      </a:r>
                      <a:endParaRPr lang="en-US" altLang="zh-CN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5AA8"/>
                    </a:solidFill>
                  </a:tcPr>
                </a:tc>
              </a:tr>
              <a:tr h="12134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Schlieren </a:t>
                      </a:r>
                      <a:endParaRPr lang="en-US" altLang="zh-CN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system</a:t>
                      </a:r>
                      <a:endParaRPr lang="en-US" altLang="zh-CN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5AA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Beam structure,</a:t>
                      </a:r>
                      <a:endParaRPr lang="en-US" altLang="zh-CN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density</a:t>
                      </a:r>
                      <a:endParaRPr lang="en-US" altLang="zh-CN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5AA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5AA8">
                        <a:alpha val="20000"/>
                      </a:srgbClr>
                    </a:solidFill>
                  </a:tcPr>
                </a:tc>
              </a:tr>
              <a:tr h="12122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Glow discharge</a:t>
                      </a:r>
                      <a:endParaRPr lang="en-US" altLang="zh-CN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scanning LPs</a:t>
                      </a:r>
                      <a:endParaRPr lang="en-US" altLang="zh-CN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5AA8">
                        <a:alpha val="1000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Beam structure,</a:t>
                      </a:r>
                      <a:endParaRPr lang="en-US" altLang="zh-CN" sz="18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800" b="1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velocity</a:t>
                      </a:r>
                      <a:endParaRPr lang="zh-CN" altLang="en-US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5AA8">
                        <a:alpha val="1000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5AA8">
                        <a:alpha val="10000"/>
                      </a:srgbClr>
                    </a:solidFill>
                  </a:tcPr>
                </a:tc>
              </a:tr>
              <a:tr h="12134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Laser Rayleigh</a:t>
                      </a:r>
                      <a:endParaRPr lang="en-US" altLang="zh-CN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scattering</a:t>
                      </a:r>
                      <a:endParaRPr lang="en-US" altLang="zh-CN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5AA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Scale of cluster</a:t>
                      </a:r>
                      <a:endParaRPr lang="en-US" altLang="zh-CN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5AA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5AA8">
                        <a:alpha val="20000"/>
                      </a:srgbClr>
                    </a:solidFill>
                  </a:tcPr>
                </a:tc>
              </a:tr>
              <a:tr h="12122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Laser induced fluorescence</a:t>
                      </a:r>
                      <a:endParaRPr lang="en-US" altLang="zh-CN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5AA8">
                        <a:alpha val="1000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Atom density, velocity</a:t>
                      </a:r>
                      <a:endParaRPr lang="en-US" altLang="zh-CN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5AA8">
                        <a:alpha val="1000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5AA8">
                        <a:alpha val="1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8" name="图片 7"/>
          <p:cNvPicPr/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2" t="13461" b="25402"/>
          <a:stretch>
            <a:fillRect/>
          </a:stretch>
        </p:blipFill>
        <p:spPr>
          <a:xfrm flipH="1">
            <a:off x="9582785" y="2931795"/>
            <a:ext cx="1779905" cy="1026000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l="63145" t="47293"/>
          <a:stretch>
            <a:fillRect/>
          </a:stretch>
        </p:blipFill>
        <p:spPr>
          <a:xfrm>
            <a:off x="9582785" y="4081145"/>
            <a:ext cx="1779905" cy="1114425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5" name="图片 20" descr="配图2分子束平台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l="10248" t="3968" r="18791"/>
          <a:stretch>
            <a:fillRect/>
          </a:stretch>
        </p:blipFill>
        <p:spPr>
          <a:xfrm>
            <a:off x="2419350" y="4020503"/>
            <a:ext cx="2366942" cy="2160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73685" y="1292860"/>
            <a:ext cx="45129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Offline SMBI testing platform</a:t>
            </a:r>
            <a:endParaRPr lang="en-US" altLang="zh-CN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&gt;5</a:t>
            </a:r>
            <a:r>
              <a:rPr lang="en-US" altLang="zh-CN">
                <a:latin typeface="Arial" panose="020B0604020202020204" pitchFamily="34" charset="0"/>
                <a:cs typeface="Times New Roman" panose="02020603050405020304" charset="0"/>
              </a:rPr>
              <a:t>×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10</a:t>
            </a:r>
            <a:r>
              <a:rPr lang="en-US" altLang="zh-CN" baseline="30000">
                <a:latin typeface="Times New Roman" panose="02020603050405020304" charset="0"/>
                <a:cs typeface="Times New Roman" panose="02020603050405020304" charset="0"/>
              </a:rPr>
              <a:t>-5 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Pa,  d</a:t>
            </a:r>
            <a:r>
              <a:rPr lang="en-US" altLang="zh-CN" baseline="-25000">
                <a:latin typeface="Times New Roman" panose="02020603050405020304" charset="0"/>
                <a:cs typeface="Times New Roman" panose="02020603050405020304" charset="0"/>
              </a:rPr>
              <a:t>max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= 0.5 m, L =2.2 m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224155" y="2840355"/>
            <a:ext cx="749935" cy="20059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箭头连接符 8"/>
          <p:cNvCxnSpPr>
            <a:endCxn id="15" idx="3"/>
          </p:cNvCxnSpPr>
          <p:nvPr/>
        </p:nvCxnSpPr>
        <p:spPr>
          <a:xfrm>
            <a:off x="1360805" y="2931160"/>
            <a:ext cx="1058545" cy="2159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224155" y="769620"/>
            <a:ext cx="11886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buFont typeface="Wingdings" panose="05000000000000000000" charset="0"/>
              <a:buChar char="n"/>
            </a:pP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A offline SMBI testing platform with comprehensive diagnostic systems was estabished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82785" y="1699895"/>
            <a:ext cx="1779905" cy="102616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82785" y="5339715"/>
            <a:ext cx="1779905" cy="1026160"/>
          </a:xfrm>
          <a:prstGeom prst="rect">
            <a:avLst/>
          </a:prstGeom>
        </p:spPr>
      </p:pic>
      <p:sp>
        <p:nvSpPr>
          <p:cNvPr id="20" name="灯片编号占位符 19"/>
          <p:cNvSpPr>
            <a:spLocks noGrp="1"/>
          </p:cNvSpPr>
          <p:nvPr>
            <p:ph type="sldNum" sz="quarter" idx="12"/>
          </p:nvPr>
        </p:nvSpPr>
        <p:spPr>
          <a:xfrm>
            <a:off x="11494135" y="6541135"/>
            <a:ext cx="644525" cy="317500"/>
          </a:xfrm>
        </p:spPr>
        <p:txBody>
          <a:bodyPr/>
          <a:p>
            <a:pPr algn="ctr"/>
            <a:fld id="{F947C2DB-BE4C-4979-AA11-3635D344B50F}" type="slidenum">
              <a:rPr lang="en-US" altLang="zh-CN" sz="1600" b="1">
                <a:solidFill>
                  <a:schemeClr val="bg1"/>
                </a:solidFill>
              </a:rPr>
            </a:fld>
            <a:endParaRPr lang="en-US" altLang="zh-CN" sz="16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7b0a202020202266696c746572223a20223138220a7d0a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CDFE0825-6DEF-4EF5-8246-60DE8C826C90}">
                <a14:imgProps xmlns:a14="http://schemas.microsoft.com/office/drawing/2010/main">
                  <a14:imgLayer r:embed="rId3">
                    <a14:imgEffect name="1"/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7291070" y="2201545"/>
            <a:ext cx="4525645" cy="33959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7629525" y="1418590"/>
            <a:ext cx="1400810" cy="3219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endParaRPr lang="zh-CN" altLang="en-US" sz="15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内容占位符 14"/>
          <p:cNvSpPr>
            <a:spLocks noGrp="1"/>
          </p:cNvSpPr>
          <p:nvPr>
            <p:ph idx="4294967295"/>
          </p:nvPr>
        </p:nvSpPr>
        <p:spPr>
          <a:xfrm>
            <a:off x="367030" y="857250"/>
            <a:ext cx="11010265" cy="1351915"/>
          </a:xfrm>
        </p:spPr>
        <p:txBody>
          <a:bodyPr>
            <a:noAutofit/>
          </a:bodyPr>
          <a:p>
            <a:pPr fontAlgn="auto">
              <a:lnSpc>
                <a:spcPct val="125000"/>
              </a:lnSpc>
              <a:spcBef>
                <a:spcPts val="0"/>
              </a:spcBef>
              <a:buFont typeface="Wingdings" panose="05000000000000000000" charset="0"/>
              <a:buChar char="p"/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 Obtain velocity distribution from density [</a:t>
            </a:r>
            <a:r>
              <a:rPr lang="en-US" altLang="zh-CN" sz="2000" b="1" i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ρ</a:t>
            </a:r>
            <a:r>
              <a:rPr lang="en-US" altLang="zh-CN" sz="20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(x,y) → </a:t>
            </a:r>
            <a:r>
              <a:rPr lang="en-US" altLang="zh-CN" sz="2000" b="1" i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v</a:t>
            </a:r>
            <a:r>
              <a:rPr lang="en-US" altLang="zh-CN" sz="20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(x,y)] 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via U-net deep learning mode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l </a:t>
            </a:r>
            <a:endParaRPr lang="en-US" altLang="zh-CN" sz="20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  <a:p>
            <a:pPr marL="654050" indent="-342900" fontAlgn="auto">
              <a:lnSpc>
                <a:spcPct val="125000"/>
              </a:lnSpc>
              <a:spcBef>
                <a:spcPts val="0"/>
              </a:spcBef>
              <a:buFont typeface="Wingdings" panose="05000000000000000000" charset="0"/>
              <a:buChar char="ü"/>
            </a:pP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Simulation data: </a:t>
            </a:r>
            <a:r>
              <a:rPr lang="en-US" altLang="zh-CN" sz="2000" i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ρ</a:t>
            </a:r>
            <a:r>
              <a:rPr lang="en-US" altLang="zh-CN" sz="20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(x,y) &amp; </a:t>
            </a:r>
            <a:r>
              <a:rPr lang="en-US" altLang="zh-CN" sz="2000" i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v</a:t>
            </a:r>
            <a:r>
              <a:rPr lang="en-US" altLang="zh-CN" sz="20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(x,y)  ; </a:t>
            </a:r>
            <a:endParaRPr lang="en-US" altLang="zh-CN" sz="200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marL="654050" indent="-342900" fontAlgn="auto">
              <a:lnSpc>
                <a:spcPct val="125000"/>
              </a:lnSpc>
              <a:spcBef>
                <a:spcPts val="0"/>
              </a:spcBef>
              <a:buFont typeface="Wingdings" panose="05000000000000000000" charset="0"/>
              <a:buChar char="ü"/>
            </a:pPr>
            <a:r>
              <a:rPr lang="en-US" altLang="zh-CN" sz="20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Experimental testing data: </a:t>
            </a:r>
            <a:r>
              <a:rPr lang="en-US" altLang="zh-CN" sz="2000" dirty="0">
                <a:latin typeface="Times New Roman" panose="02020603050405020304" charset="0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000" i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ρ</a:t>
            </a:r>
            <a:r>
              <a:rPr lang="en-US" altLang="zh-CN" sz="20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(x,y)</a:t>
            </a:r>
            <a:r>
              <a:rPr lang="en-US" altLang="zh-CN" sz="2000" i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0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(schlieren system) &amp; </a:t>
            </a:r>
            <a:r>
              <a:rPr lang="en-US" altLang="zh-CN" sz="2000" i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v</a:t>
            </a:r>
            <a:r>
              <a:rPr lang="en-US" altLang="zh-CN" sz="200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(x,y) (GD &amp; langmiur probes)</a:t>
            </a:r>
            <a:endParaRPr lang="en-US" altLang="zh-CN" sz="2000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pic>
        <p:nvPicPr>
          <p:cNvPr id="63" name="图片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115" y="2280920"/>
            <a:ext cx="5881370" cy="32746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7479030" y="5494655"/>
            <a:ext cx="416814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 fontAlgn="auto">
              <a:spcBef>
                <a:spcPts val="1200"/>
              </a:spcBef>
              <a:buFont typeface="Wingdings" panose="05000000000000000000" charset="0"/>
              <a:buNone/>
            </a:pPr>
            <a:r>
              <a:rPr lang="en-US" sz="1400" dirty="0">
                <a:solidFill>
                  <a:schemeClr val="accent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[Xu K. et al, China Sci: Tech. sci, 2025]</a:t>
            </a:r>
            <a:endParaRPr lang="en-US" altLang="en-US" sz="1400" dirty="0">
              <a:solidFill>
                <a:schemeClr val="accent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5" name="标题 2"/>
          <p:cNvSpPr>
            <a:spLocks noGrp="1"/>
          </p:cNvSpPr>
          <p:nvPr/>
        </p:nvSpPr>
        <p:spPr>
          <a:xfrm>
            <a:off x="0" y="0"/>
            <a:ext cx="13324205" cy="73152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3200" b="1">
                <a:solidFill>
                  <a:schemeClr val="bg1"/>
                </a:solidFill>
                <a:effectLst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AI-based SMBI velocity distribution</a:t>
            </a:r>
            <a:endParaRPr lang="en-US" altLang="zh-CN" sz="3200" b="1">
              <a:solidFill>
                <a:schemeClr val="bg1"/>
              </a:solidFill>
              <a:effectLst/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右箭头 10"/>
          <p:cNvSpPr/>
          <p:nvPr/>
        </p:nvSpPr>
        <p:spPr>
          <a:xfrm>
            <a:off x="6705600" y="3540125"/>
            <a:ext cx="469265" cy="65659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1617980" y="2151380"/>
            <a:ext cx="35369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defTabSz="914400">
              <a:tabLst>
                <a:tab pos="2327910" algn="l"/>
              </a:tabLst>
            </a:pPr>
            <a:r>
              <a:rPr lang="en-US" altLang="zh-CN" sz="16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U-net model </a:t>
            </a:r>
            <a:endParaRPr lang="en-US" altLang="zh-CN" sz="1600" b="1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67030" y="5671185"/>
            <a:ext cx="10226040" cy="798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fontAlgn="auto">
              <a:spcBef>
                <a:spcPts val="1200"/>
              </a:spcBef>
              <a:buFont typeface="Wingdings" panose="05000000000000000000" charset="0"/>
              <a:buChar char="n"/>
            </a:pPr>
            <a:r>
              <a:rPr lang="en-US" altLang="zh-CN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High Generalization Capability </a:t>
            </a:r>
            <a:r>
              <a:rPr lang="en-US" altLang="en-US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✔</a:t>
            </a:r>
            <a:r>
              <a:rPr lang="zh-CN" altLang="en-US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：</a:t>
            </a:r>
            <a:r>
              <a:rPr lang="en-US" altLang="zh-CN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Accurately predicts unseen data.</a:t>
            </a:r>
            <a:endParaRPr lang="en-US" altLang="zh-CN" dirty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marL="285750" indent="-285750" fontAlgn="auto">
              <a:spcBef>
                <a:spcPts val="1200"/>
              </a:spcBef>
              <a:buFont typeface="Wingdings" panose="05000000000000000000" charset="0"/>
              <a:buChar char="n"/>
            </a:pPr>
            <a:r>
              <a:rPr lang="en-US" altLang="zh-CN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Optimal Architecture </a:t>
            </a:r>
            <a:r>
              <a:rPr lang="en-US" altLang="en-US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✅  </a:t>
            </a:r>
            <a:r>
              <a:rPr lang="zh-CN" altLang="en-US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：</a:t>
            </a:r>
            <a:r>
              <a:rPr lang="en-US" altLang="zh-CN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U-net + attention @ boundary  </a:t>
            </a:r>
            <a:r>
              <a:rPr lang="en-US" altLang="en-US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→</a:t>
            </a:r>
            <a:r>
              <a:rPr lang="en-US" altLang="zh-CN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superior beam analysis </a:t>
            </a:r>
            <a:endParaRPr lang="zh-CN" altLang="en-US" dirty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11494135" y="6541135"/>
            <a:ext cx="644525" cy="317500"/>
          </a:xfrm>
        </p:spPr>
        <p:txBody>
          <a:bodyPr/>
          <a:p>
            <a:pPr algn="ctr"/>
            <a:fld id="{F947C2DB-BE4C-4979-AA11-3635D344B50F}" type="slidenum">
              <a:rPr lang="en-US" altLang="zh-CN" sz="1600" b="1">
                <a:solidFill>
                  <a:schemeClr val="bg1"/>
                </a:solidFill>
              </a:rPr>
            </a:fld>
            <a:endParaRPr lang="en-US" altLang="zh-CN" sz="16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/>
        </p:nvSpPr>
        <p:spPr>
          <a:xfrm>
            <a:off x="0" y="0"/>
            <a:ext cx="13324205" cy="73152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3200" b="1">
                <a:solidFill>
                  <a:schemeClr val="bg1"/>
                </a:solidFill>
                <a:effectLst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AI-based SMBI distribution</a:t>
            </a:r>
            <a:r>
              <a:rPr lang="zh-CN" altLang="en-US" sz="3200" b="1">
                <a:solidFill>
                  <a:schemeClr val="bg1"/>
                </a:solidFill>
                <a:effectLst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prediction</a:t>
            </a:r>
            <a:endParaRPr lang="zh-CN" altLang="en-US" sz="3200" b="1">
              <a:solidFill>
                <a:schemeClr val="bg1"/>
              </a:solidFill>
              <a:effectLst/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9080" y="789940"/>
            <a:ext cx="11758295" cy="1245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25000"/>
              </a:lnSpc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   Realized &gt; 1000</a:t>
            </a:r>
            <a:r>
              <a:rPr lang="en-US" altLang="zh-CN" sz="2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×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faster prediction of SMB distribution aiming for real-time control of plasma profiles</a:t>
            </a:r>
            <a:endParaRPr lang="en-US" altLang="zh-CN" sz="20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marL="629920" indent="-342900" fontAlgn="auto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Key Assumption: 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Beam distribution is governed only by gas source pressure P</a:t>
            </a:r>
            <a:r>
              <a:rPr lang="en-US" altLang="zh-CN" sz="2000" baseline="-25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SMBI</a:t>
            </a:r>
            <a:endParaRPr lang="en-US" altLang="zh-CN" sz="2000" baseline="-25000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marL="629920" indent="-342900" fontAlgn="auto">
              <a:lnSpc>
                <a:spcPct val="125000"/>
              </a:lnSpc>
              <a:buFont typeface="Wingdings" panose="05000000000000000000" charset="0"/>
              <a:buChar char="ü"/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Fixed: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Injector geometry (d, L, θ) &amp; background pressure.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Sole variable: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0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P</a:t>
            </a:r>
            <a:r>
              <a:rPr lang="en-US" altLang="zh-CN" sz="2000" baseline="-250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SMBI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or P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₀</a:t>
            </a:r>
            <a:endParaRPr lang="en-US" altLang="zh-CN" sz="2000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9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860" y="2170430"/>
            <a:ext cx="10253980" cy="334073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511175" y="5532120"/>
            <a:ext cx="12018010" cy="860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629920" indent="-342900" fontAlgn="auto">
              <a:lnSpc>
                <a:spcPct val="125000"/>
              </a:lnSpc>
              <a:buFont typeface="Wingdings" panose="05000000000000000000" charset="0"/>
              <a:buChar char="ü"/>
            </a:pPr>
            <a:r>
              <a:rPr lang="en-US" altLang="zh-CN" sz="20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Baseline: </a:t>
            </a:r>
            <a:r>
              <a:rPr lang="en-US" altLang="zh-CN" sz="20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Surpasses traditional fluid simulation and beam image measurement</a:t>
            </a:r>
            <a:endParaRPr lang="en-US" altLang="zh-CN" sz="20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marL="629920" indent="-342900" fontAlgn="auto">
              <a:lnSpc>
                <a:spcPct val="125000"/>
              </a:lnSpc>
              <a:buFont typeface="Wingdings" panose="05000000000000000000" charset="0"/>
              <a:buChar char="ü"/>
            </a:pPr>
            <a:r>
              <a:rPr lang="en-US" altLang="zh-CN" sz="20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Speed: </a:t>
            </a:r>
            <a:r>
              <a:rPr lang="en-US" altLang="zh-CN" sz="20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Millisecond-level beam distribution prediction for real-time control</a:t>
            </a:r>
            <a:endParaRPr lang="en-US" altLang="zh-CN" sz="2000" dirty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494135" y="6541135"/>
            <a:ext cx="644525" cy="317500"/>
          </a:xfrm>
        </p:spPr>
        <p:txBody>
          <a:bodyPr/>
          <a:p>
            <a:pPr algn="ctr"/>
            <a:fld id="{F947C2DB-BE4C-4979-AA11-3635D344B50F}" type="slidenum">
              <a:rPr lang="en-US" altLang="zh-CN" sz="1600" b="1">
                <a:solidFill>
                  <a:schemeClr val="bg1"/>
                </a:solidFill>
              </a:rPr>
            </a:fld>
            <a:endParaRPr lang="en-US" altLang="zh-CN" sz="16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06,&quot;width&quot;:4964}"/>
</p:tagLst>
</file>

<file path=ppt/tags/tag10.xml><?xml version="1.0" encoding="utf-8"?>
<p:tagLst xmlns:p="http://schemas.openxmlformats.org/presentationml/2006/main">
  <p:tag name="KSO_WM_BEAUTIFY_FLAG" val=""/>
  <p:tag name="KSO_WM_DIAGRAM_VIRTUALLY_FRAME" val="{&quot;height&quot;:374.55,&quot;left&quot;:43.95,&quot;top&quot;:110,&quot;width&quot;:904.5}"/>
</p:tagLst>
</file>

<file path=ppt/tags/tag11.xml><?xml version="1.0" encoding="utf-8"?>
<p:tagLst xmlns:p="http://schemas.openxmlformats.org/presentationml/2006/main">
  <p:tag name="KSO_WM_DIAGRAM_VIRTUALLY_FRAME" val="{&quot;height&quot;:374.55,&quot;left&quot;:43.95,&quot;top&quot;:110,&quot;width&quot;:904.5}"/>
</p:tagLst>
</file>

<file path=ppt/tags/tag12.xml><?xml version="1.0" encoding="utf-8"?>
<p:tagLst xmlns:p="http://schemas.openxmlformats.org/presentationml/2006/main">
  <p:tag name="KSO_WM_DIAGRAM_VIRTUALLY_FRAME" val="{&quot;height&quot;:374.55,&quot;left&quot;:43.95,&quot;top&quot;:110,&quot;width&quot;:904.5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374.55,&quot;left&quot;:43.95,&quot;top&quot;:110,&quot;width&quot;:904.5}"/>
</p:tagLst>
</file>

<file path=ppt/tags/tag14.xml><?xml version="1.0" encoding="utf-8"?>
<p:tagLst xmlns:p="http://schemas.openxmlformats.org/presentationml/2006/main">
  <p:tag name="KSO_WM_DIAGRAM_VIRTUALLY_FRAME" val="{&quot;height&quot;:374.55,&quot;left&quot;:43.95,&quot;top&quot;:110,&quot;width&quot;:904.5}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413.571968503937,&quot;left&quot;:21.05,&quot;top&quot;:87.22803149606298,&quot;width&quot;:890.5822834645669}"/>
</p:tagLst>
</file>

<file path=ppt/tags/tag18.xml><?xml version="1.0" encoding="utf-8"?>
<p:tagLst xmlns:p="http://schemas.openxmlformats.org/presentationml/2006/main">
  <p:tag name="KSO_WM_BEAUTIFY_FLAG" val=""/>
  <p:tag name="KSO_WM_DIAGRAM_VIRTUALLY_FRAME" val="{&quot;height&quot;:413.571968503937,&quot;left&quot;:21.05,&quot;top&quot;:87.22803149606298,&quot;width&quot;:890.5822834645669}"/>
</p:tagLst>
</file>

<file path=ppt/tags/tag19.xml><?xml version="1.0" encoding="utf-8"?>
<p:tagLst xmlns:p="http://schemas.openxmlformats.org/presentationml/2006/main">
  <p:tag name="TABLE_ENDDRAG_ORIGIN_RECT" val="521*412"/>
  <p:tag name="TABLE_ENDDRAG_RECT" val="404*93*521*412"/>
</p:tagLst>
</file>

<file path=ppt/tags/tag2.xml><?xml version="1.0" encoding="utf-8"?>
<p:tagLst xmlns:p="http://schemas.openxmlformats.org/presentationml/2006/main">
  <p:tag name="KSO_WM_UNIT_PLACING_PICTURE_USER_VIEWPORT" val="{&quot;height&quot;:1006,&quot;width&quot;:4964}"/>
</p:tagLst>
</file>

<file path=ppt/tags/tag20.xml><?xml version="1.0" encoding="utf-8"?>
<p:tagLst xmlns:p="http://schemas.openxmlformats.org/presentationml/2006/main">
  <p:tag name="KSO_WM_UNIT_PLACING_PICTURE_USER_VIEWPORT" val="{&quot;height&quot;:9211.99527559055,&quot;width&quot;:5879.99842519685}"/>
  <p:tag name="KSO_WM_BEAUTIFY_FLAG" val=""/>
  <p:tag name="KSO_WM_DIAGRAM_VIRTUALLY_FRAME" val="{&quot;height&quot;:413.571968503937,&quot;left&quot;:21.05,&quot;top&quot;:87.22803149606298,&quot;width&quot;:890.5822834645669}"/>
</p:tagLst>
</file>

<file path=ppt/tags/tag21.xml><?xml version="1.0" encoding="utf-8"?>
<p:tagLst xmlns:p="http://schemas.openxmlformats.org/presentationml/2006/main">
  <p:tag name="KSO_WM_DIAGRAM_VIRTUALLY_FRAME" val="{&quot;height&quot;:413.571968503937,&quot;left&quot;:21.05,&quot;top&quot;:87.22803149606298,&quot;width&quot;:890.5822834645669}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picid" val="{67df7ac5-9f6b-4a51-bf59-7b3634df0acb}"/>
</p:tagLst>
</file>

<file path=ppt/tags/tag24.xml><?xml version="1.0" encoding="utf-8"?>
<p:tagLst xmlns:p="http://schemas.openxmlformats.org/presentationml/2006/main">
  <p:tag name="KSO_WM_DIAGRAM_VIRTUALLY_FRAME" val="{&quot;height&quot;:326.05,&quot;left&quot;:16.85,&quot;top&quot;:187.3,&quot;width&quot;:475.1}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PLACING_PICTURE_USER_VIEWPORT" val="{&quot;height&quot;:1006,&quot;width&quot;:4964}"/>
</p:tagLst>
</file>

<file path=ppt/tags/tag30.xml><?xml version="1.0" encoding="utf-8"?>
<p:tagLst xmlns:p="http://schemas.openxmlformats.org/presentationml/2006/main">
  <p:tag name="KSO_WM_DIAGRAM_VIRTUALLY_FRAME" val="{&quot;height&quot;:267.05,&quot;left&quot;:319.85,&quot;top&quot;:125.2,&quot;width&quot;:641}"/>
</p:tagLst>
</file>

<file path=ppt/tags/tag31.xml><?xml version="1.0" encoding="utf-8"?>
<p:tagLst xmlns:p="http://schemas.openxmlformats.org/presentationml/2006/main">
  <p:tag name="KSO_WM_DIAGRAM_VIRTUALLY_FRAME" val="{&quot;height&quot;:267.05,&quot;left&quot;:319.85,&quot;top&quot;:125.2,&quot;width&quot;:641}"/>
</p:tagLst>
</file>

<file path=ppt/tags/tag32.xml><?xml version="1.0" encoding="utf-8"?>
<p:tagLst xmlns:p="http://schemas.openxmlformats.org/presentationml/2006/main">
  <p:tag name="KSO_WM_DIAGRAM_VIRTUALLY_FRAME" val="{&quot;height&quot;:267.05,&quot;left&quot;:319.85,&quot;top&quot;:125.2,&quot;width&quot;:641}"/>
</p:tagLst>
</file>

<file path=ppt/tags/tag33.xml><?xml version="1.0" encoding="utf-8"?>
<p:tagLst xmlns:p="http://schemas.openxmlformats.org/presentationml/2006/main">
  <p:tag name="KSO_WM_DIAGRAM_VIRTUALLY_FRAME" val="{&quot;height&quot;:267.05,&quot;left&quot;:319.85,&quot;top&quot;:125.2,&quot;width&quot;:641}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237.75,&quot;left&quot;:53.2,&quot;top&quot;:159.05,&quot;width&quot;:911.55}"/>
</p:tagLst>
</file>

<file path=ppt/tags/tag37.xml><?xml version="1.0" encoding="utf-8"?>
<p:tagLst xmlns:p="http://schemas.openxmlformats.org/presentationml/2006/main">
  <p:tag name="picid" val="{37cc81a8-7991-424e-b40a-470ff8af89bd}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PLACING_PICTURE_USER_VIEWPORT" val="{&quot;height&quot;:1006,&quot;width&quot;:4964}"/>
</p:tagLst>
</file>

<file path=ppt/tags/tag40.xml><?xml version="1.0" encoding="utf-8"?>
<p:tagLst xmlns:p="http://schemas.openxmlformats.org/presentationml/2006/main">
  <p:tag name="KSO_WM_UNIT_TABLE_BEAUTIFY" val="smartTable{48622452-ebca-4742-a825-26782ad69d22}"/>
  <p:tag name="TABLE_ENDDRAG_ORIGIN_RECT" val="372*254"/>
  <p:tag name="TABLE_ENDDRAG_RECT" val="543*157*372*254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PP_MARK_KEY" val="83d0c0b0-949c-4b6c-bae8-0fa806ff5b04"/>
  <p:tag name="COMMONDATA" val="eyJoZGlkIjoiODhhMzYwZjMzODA0NGU3ZjVhNDg5Mzc2MDA0MjU2OWMifQ==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TABLE_BEAUTIFY" val="smartTable{9246ac3a-fb0e-4089-8133-b9910c8bd01e}"/>
  <p:tag name="TABLE_EMPHASIZE_COLOR" val="16043430"/>
  <p:tag name="TABLE_SKINIDX" val="3"/>
  <p:tag name="TABLE_COLORIDX" val="8"/>
  <p:tag name="TABLE_COLOR_RGB" val="0x000000*0xFFFFFF*0x212121*0xFFFFFF*0xf4cda6*0xb1dce3*0xc2ebc9*0xdccee7*0xf4e8d0*0xf4a9a6"/>
  <p:tag name="TABLE_ENDDRAG_ORIGIN_RECT" val="488*122"/>
  <p:tag name="TABLE_ENDDRAG_RECT" val="459*130*488*122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7_主题1">
  <a:themeElements>
    <a:clrScheme name="Office 主题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主题">
      <a:majorFont>
        <a:latin typeface="Arial"/>
        <a:ea typeface="黑体"/>
        <a:cs typeface=""/>
      </a:majorFont>
      <a:minorFont>
        <a:latin typeface="Times New Roman"/>
        <a:ea typeface="华文中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Office 主题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主题1">
  <a:themeElements>
    <a:clrScheme name="Office 主题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主题">
      <a:majorFont>
        <a:latin typeface="Arial"/>
        <a:ea typeface="黑体"/>
        <a:cs typeface=""/>
      </a:majorFont>
      <a:minorFont>
        <a:latin typeface="Times New Roman"/>
        <a:ea typeface="华文中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Office 主题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主题1">
  <a:themeElements>
    <a:clrScheme name="Office 主题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主题">
      <a:majorFont>
        <a:latin typeface="Arial"/>
        <a:ea typeface="黑体"/>
        <a:cs typeface=""/>
      </a:majorFont>
      <a:minorFont>
        <a:latin typeface="Times New Roman"/>
        <a:ea typeface="华文中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Office 主题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主题1">
  <a:themeElements>
    <a:clrScheme name="Office 主题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主题">
      <a:majorFont>
        <a:latin typeface="Arial"/>
        <a:ea typeface="黑体"/>
        <a:cs typeface=""/>
      </a:majorFont>
      <a:minorFont>
        <a:latin typeface="Times New Roman"/>
        <a:ea typeface="华文中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Office 主题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HL-2M实验规划调研-佟瑞海-20200824</Template>
  <TotalTime>0</TotalTime>
  <Words>10070</Words>
  <Application>WPS 演示</Application>
  <PresentationFormat>宽屏</PresentationFormat>
  <Paragraphs>479</Paragraphs>
  <Slides>26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26</vt:i4>
      </vt:variant>
    </vt:vector>
  </HeadingPairs>
  <TitlesOfParts>
    <vt:vector size="49" baseType="lpstr">
      <vt:lpstr>Arial</vt:lpstr>
      <vt:lpstr>宋体</vt:lpstr>
      <vt:lpstr>Wingdings</vt:lpstr>
      <vt:lpstr>黑体</vt:lpstr>
      <vt:lpstr>Times New Roman</vt:lpstr>
      <vt:lpstr>微软雅黑</vt:lpstr>
      <vt:lpstr>楷体</vt:lpstr>
      <vt:lpstr>Calibri</vt:lpstr>
      <vt:lpstr>Wingdings</vt:lpstr>
      <vt:lpstr>Wingdings 2</vt:lpstr>
      <vt:lpstr>Calibri</vt:lpstr>
      <vt:lpstr>Cambria Math</vt:lpstr>
      <vt:lpstr>MS Mincho</vt:lpstr>
      <vt:lpstr>Arial Unicode MS</vt:lpstr>
      <vt:lpstr>等线</vt:lpstr>
      <vt:lpstr>华文中宋</vt:lpstr>
      <vt:lpstr>Segoe Print</vt:lpstr>
      <vt:lpstr>等线 Light</vt:lpstr>
      <vt:lpstr>7_主题1</vt:lpstr>
      <vt:lpstr>1_主题1</vt:lpstr>
      <vt:lpstr>自定义设计方案</vt:lpstr>
      <vt:lpstr>2_主题1</vt:lpstr>
      <vt:lpstr>3_主题1</vt:lpstr>
      <vt:lpstr>PowerPoint 演示文稿</vt:lpstr>
      <vt:lpstr>Outline</vt:lpstr>
      <vt:lpstr>PowerPoint 演示文稿</vt:lpstr>
      <vt:lpstr>PowerPoint 演示文稿</vt:lpstr>
      <vt:lpstr>PowerPoint 演示文稿</vt:lpstr>
      <vt:lpstr>Outline</vt:lpstr>
      <vt:lpstr>PowerPoint 演示文稿</vt:lpstr>
      <vt:lpstr>PowerPoint 演示文稿</vt:lpstr>
      <vt:lpstr>PowerPoint 演示文稿</vt:lpstr>
      <vt:lpstr>SMB parameter dependance</vt:lpstr>
      <vt:lpstr>Multi-phase SMB injection technology</vt:lpstr>
      <vt:lpstr>Vector injection technology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Outline</vt:lpstr>
      <vt:lpstr>PowerPoint 演示文稿</vt:lpstr>
      <vt:lpstr>PowerPoint 演示文稿</vt:lpstr>
      <vt:lpstr>PowerPoint 演示文稿</vt:lpstr>
      <vt:lpstr>Outline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Chen Jiming</dc:creator>
  <cp:lastModifiedBy>shaw</cp:lastModifiedBy>
  <cp:revision>523</cp:revision>
  <dcterms:created xsi:type="dcterms:W3CDTF">2021-02-07T08:24:00Z</dcterms:created>
  <dcterms:modified xsi:type="dcterms:W3CDTF">2025-10-16T15:33:13Z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603F1256B31C466C9932817FA2B0A1B9_13</vt:lpwstr>
  </property>
  <property fmtid="{D5CDD505-2E9C-101B-9397-08002B2CF9AE}" pid="3" name="KSOProductBuildVer">
    <vt:lpwstr>2052-12.1.0.23125</vt:lpwstr>
  </property>
</Properties>
</file>