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sldIdLst>
    <p:sldId id="256" r:id="rId2"/>
    <p:sldId id="363" r:id="rId3"/>
    <p:sldId id="303" r:id="rId4"/>
    <p:sldId id="366" r:id="rId5"/>
    <p:sldId id="368" r:id="rId6"/>
    <p:sldId id="373" r:id="rId7"/>
    <p:sldId id="374" r:id="rId8"/>
    <p:sldId id="375" r:id="rId9"/>
    <p:sldId id="380" r:id="rId10"/>
    <p:sldId id="338" r:id="rId11"/>
    <p:sldId id="352" r:id="rId12"/>
    <p:sldId id="371" r:id="rId13"/>
    <p:sldId id="377" r:id="rId14"/>
    <p:sldId id="351" r:id="rId15"/>
    <p:sldId id="376" r:id="rId16"/>
    <p:sldId id="294" r:id="rId1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04"/>
  </p:normalViewPr>
  <p:slideViewPr>
    <p:cSldViewPr snapToGrid="0" snapToObjects="1">
      <p:cViewPr varScale="1">
        <p:scale>
          <a:sx n="65" d="100"/>
          <a:sy n="65" d="100"/>
        </p:scale>
        <p:origin x="24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766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7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64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76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55D57-522C-7AE2-641F-B56A6E6FE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D8972-ACCC-3EC9-B5E2-A28DE4954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27FA1-81DE-018F-04A8-12E8D4DF2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9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4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20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356D0-84F2-C040-3DD1-EC91F8960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8820E-B284-2D6D-1EAC-34D0F8FB6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AD772-4B21-8ADE-68F5-CB050874D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5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693385" y="6362700"/>
            <a:ext cx="13953493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693385" y="4267200"/>
            <a:ext cx="13953493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083766" y="0"/>
            <a:ext cx="19497641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" y="5502"/>
            <a:ext cx="17335148" cy="1781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6" y="1651906"/>
            <a:ext cx="17362314" cy="56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" y="5561779"/>
            <a:ext cx="17335148" cy="1781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4">
            <a:alphaModFix amt="29515"/>
          </a:blip>
          <a:stretch>
            <a:fillRect/>
          </a:stretch>
        </p:blipFill>
        <p:spPr>
          <a:xfrm>
            <a:off x="10618237" y="671119"/>
            <a:ext cx="6666477" cy="665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2839" y="8510276"/>
            <a:ext cx="424350" cy="419220"/>
          </a:xfrm>
          <a:prstGeom prst="rect">
            <a:avLst/>
          </a:prstGeom>
        </p:spPr>
        <p:txBody>
          <a:bodyPr lIns="70423" tIns="70423" rIns="70423" bIns="70423" anchor="ctr"/>
          <a:lstStyle>
            <a:lvl1pPr algn="r" defTabSz="1525853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6" y="-16363"/>
            <a:ext cx="17340264" cy="122144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2" y="2229860"/>
            <a:ext cx="15606239" cy="6428285"/>
          </a:xfrm>
          <a:prstGeom prst="rect">
            <a:avLst/>
          </a:prstGeom>
        </p:spPr>
        <p:txBody>
          <a:bodyPr lIns="70423" tIns="70423" rIns="70423" bIns="70423" anchor="t"/>
          <a:lstStyle>
            <a:lvl1pPr marL="546012" indent="-546012" defTabSz="1525853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1090357" indent="-553924" defTabSz="1525853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558209" indent="-485343" defTabSz="1525853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052438" indent="-443139" defTabSz="1525853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588870" indent="-443139" defTabSz="1525853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934747" y="294249"/>
            <a:ext cx="14305720" cy="600222"/>
          </a:xfrm>
          <a:prstGeom prst="rect">
            <a:avLst/>
          </a:prstGeom>
        </p:spPr>
        <p:txBody>
          <a:bodyPr lIns="70423" tIns="70423" rIns="70423" bIns="70423"/>
          <a:lstStyle>
            <a:lvl1pPr algn="l" defTabSz="1525853">
              <a:lnSpc>
                <a:spcPts val="5200"/>
              </a:lnSpc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243" y="133321"/>
            <a:ext cx="896790" cy="8874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0FC55D58-2F91-9E8B-45B3-F3069504FF15}"/>
              </a:ext>
            </a:extLst>
          </p:cNvPr>
          <p:cNvSpPr txBox="1"/>
          <p:nvPr userDrawn="1"/>
        </p:nvSpPr>
        <p:spPr>
          <a:xfrm>
            <a:off x="6916434" y="9272327"/>
            <a:ext cx="3480324" cy="44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0423" tIns="70423" rIns="70423" bIns="70423">
            <a:spAutoFit/>
          </a:bodyPr>
          <a:lstStyle/>
          <a:p>
            <a:pPr algn="l" defTabSz="1525853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000" dirty="0" err="1"/>
              <a:t>F</a:t>
            </a:r>
            <a:r>
              <a:rPr lang="it-IT" sz="2000" dirty="0"/>
              <a:t>. Zonca et al. － IAEA FEC 2025</a:t>
            </a:r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1BF297FA-9FD2-D859-E13A-EE051192F3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8" descr="Picture 8">
            <a:extLst>
              <a:ext uri="{FF2B5EF4-FFF2-40B4-BE49-F238E27FC236}">
                <a16:creationId xmlns:a16="http://schemas.microsoft.com/office/drawing/2014/main" id="{B2208024-DFD7-7187-5D09-A0FD411AA1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783678" y="9080010"/>
            <a:ext cx="4556585" cy="67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1192142" y="519291"/>
            <a:ext cx="13508261" cy="103352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lnSpc>
                <a:spcPct val="90000"/>
              </a:lnSpc>
              <a:defRPr sz="3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Connettore 1 8"/>
          <p:cNvSpPr/>
          <p:nvPr/>
        </p:nvSpPr>
        <p:spPr>
          <a:xfrm>
            <a:off x="1192144" y="9040145"/>
            <a:ext cx="15345809" cy="1"/>
          </a:xfrm>
          <a:prstGeom prst="line">
            <a:avLst/>
          </a:prstGeom>
          <a:ln w="3175">
            <a:solidFill>
              <a:srgbClr val="2E75B6"/>
            </a:solidFill>
            <a:miter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2142" y="1889379"/>
            <a:ext cx="7641577" cy="672404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76356" y="9111021"/>
            <a:ext cx="371766" cy="377537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42132" y="635000"/>
            <a:ext cx="13039065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6480" y="9245600"/>
            <a:ext cx="410369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623844" y="635000"/>
            <a:ext cx="16476637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6045385" y="2603500"/>
            <a:ext cx="12573384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-3166630" y="889000"/>
            <a:ext cx="15968621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8907206" y="5026948"/>
            <a:ext cx="8077448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3"/>
          </p:nvPr>
        </p:nvSpPr>
        <p:spPr>
          <a:xfrm>
            <a:off x="8670131" y="886748"/>
            <a:ext cx="7823439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6480" y="9251950"/>
            <a:ext cx="41036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fs.enea.it/zonca/CNPS/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678" y="9009084"/>
            <a:ext cx="4556585" cy="67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onlinear gyrokinetic theory of…"/>
          <p:cNvSpPr txBox="1"/>
          <p:nvPr/>
        </p:nvSpPr>
        <p:spPr>
          <a:xfrm>
            <a:off x="207643" y="2735884"/>
            <a:ext cx="1018227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200" dirty="0"/>
              <a:t>Theory and </a:t>
            </a:r>
            <a:r>
              <a:rPr lang="it-IT" sz="4200" dirty="0" err="1"/>
              <a:t>Simulation</a:t>
            </a:r>
            <a:r>
              <a:rPr lang="it-IT" sz="4200" dirty="0"/>
              <a:t> of </a:t>
            </a:r>
            <a:r>
              <a:rPr lang="it-IT" sz="4200" dirty="0" err="1"/>
              <a:t>Phase</a:t>
            </a:r>
            <a:r>
              <a:rPr lang="it-IT" sz="4200" dirty="0"/>
              <a:t> Space </a:t>
            </a:r>
          </a:p>
          <a:p>
            <a:pPr algn="l">
              <a:defRPr sz="4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4200" dirty="0" err="1"/>
              <a:t>Transport</a:t>
            </a:r>
            <a:r>
              <a:rPr lang="it-IT" sz="4200" dirty="0"/>
              <a:t> in </a:t>
            </a:r>
            <a:r>
              <a:rPr lang="it-IT" sz="4200" dirty="0" err="1"/>
              <a:t>Burning</a:t>
            </a:r>
            <a:r>
              <a:rPr lang="it-IT" sz="4200" dirty="0"/>
              <a:t> </a:t>
            </a:r>
            <a:r>
              <a:rPr lang="it-IT" sz="4200" dirty="0" err="1"/>
              <a:t>Plasmas</a:t>
            </a:r>
            <a:endParaRPr sz="4200" dirty="0"/>
          </a:p>
        </p:txBody>
      </p:sp>
      <p:sp>
        <p:nvSpPr>
          <p:cNvPr id="171" name="Acknowledgments: S. Briguglio, Ph. Lauber, G. Vlad, X. Tao, X. Wang"/>
          <p:cNvSpPr txBox="1"/>
          <p:nvPr/>
        </p:nvSpPr>
        <p:spPr>
          <a:xfrm>
            <a:off x="0" y="7394630"/>
            <a:ext cx="885946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350644" marR="457200" lvl="3" indent="-664844" algn="l" defTabSz="457200">
              <a:spcBef>
                <a:spcPts val="1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600" dirty="0"/>
              <a:t>Acknowledgments: </a:t>
            </a:r>
            <a:r>
              <a:rPr lang="it-IT" sz="2600" dirty="0"/>
              <a:t>G. Vlad, </a:t>
            </a:r>
            <a:r>
              <a:rPr sz="2600" dirty="0"/>
              <a:t>X. Wang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5DCF36-034F-7F3A-1AF6-32E0092F7EC6}"/>
              </a:ext>
            </a:extLst>
          </p:cNvPr>
          <p:cNvSpPr txBox="1"/>
          <p:nvPr/>
        </p:nvSpPr>
        <p:spPr>
          <a:xfrm>
            <a:off x="14664664" y="70926"/>
            <a:ext cx="252003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it-IT" sz="16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October</a:t>
            </a:r>
            <a:r>
              <a:rPr lang="it-IT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17th,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0C1D7-0A7D-1219-50EB-2B938F7BE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3678" y="7505604"/>
            <a:ext cx="4025900" cy="96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14ED1-73DE-F560-59BB-648A883CB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0"/>
            <a:ext cx="6954852" cy="142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5B70CA-7EA8-EBFB-EDE0-6EF1EC105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897" y="7973528"/>
            <a:ext cx="5658529" cy="1709146"/>
          </a:xfrm>
          <a:prstGeom prst="rect">
            <a:avLst/>
          </a:prstGeom>
        </p:spPr>
      </p:pic>
      <p:sp>
        <p:nvSpPr>
          <p:cNvPr id="9" name="Rectangle 18">
            <a:extLst>
              <a:ext uri="{FF2B5EF4-FFF2-40B4-BE49-F238E27FC236}">
                <a16:creationId xmlns:a16="http://schemas.microsoft.com/office/drawing/2014/main" id="{45F6E651-2755-A335-8C14-285CB110624A}"/>
              </a:ext>
            </a:extLst>
          </p:cNvPr>
          <p:cNvSpPr txBox="1"/>
          <p:nvPr/>
        </p:nvSpPr>
        <p:spPr>
          <a:xfrm>
            <a:off x="207643" y="4299227"/>
            <a:ext cx="13165017" cy="112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0423" tIns="70423" rIns="70423" bIns="70423">
            <a:spAutoFit/>
          </a:bodyPr>
          <a:lstStyle/>
          <a:p>
            <a:pPr algn="l" defTabSz="1525853">
              <a:defRPr sz="3200" b="1" baseline="3068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baseline="0" dirty="0"/>
              <a:t>F. Zonca</a:t>
            </a:r>
            <a:r>
              <a:rPr lang="en-GB" dirty="0"/>
              <a:t>1,2</a:t>
            </a:r>
            <a:r>
              <a:rPr lang="en-GB" baseline="0" dirty="0"/>
              <a:t>, M. V. Falessi</a:t>
            </a:r>
            <a:r>
              <a:rPr lang="en-GB" dirty="0"/>
              <a:t>1,3</a:t>
            </a:r>
            <a:r>
              <a:rPr lang="en-GB" baseline="0" dirty="0"/>
              <a:t>, Ph. Lauber</a:t>
            </a:r>
            <a:r>
              <a:rPr lang="en-GB" dirty="0"/>
              <a:t>4</a:t>
            </a:r>
            <a:r>
              <a:rPr lang="en-GB" baseline="0" dirty="0"/>
              <a:t>, S. Briguglio</a:t>
            </a:r>
            <a:r>
              <a:rPr lang="en-GB" dirty="0"/>
              <a:t>1</a:t>
            </a:r>
            <a:r>
              <a:rPr lang="en-GB" baseline="0" dirty="0"/>
              <a:t>, A. Bottino</a:t>
            </a:r>
            <a:r>
              <a:rPr lang="en-GB" dirty="0"/>
              <a:t>4</a:t>
            </a:r>
            <a:r>
              <a:rPr lang="en-GB" baseline="0" dirty="0"/>
              <a:t> ,</a:t>
            </a:r>
            <a:r>
              <a:rPr lang="en-GB" dirty="0"/>
              <a:t> </a:t>
            </a:r>
            <a:r>
              <a:rPr lang="en-GB" baseline="0" dirty="0"/>
              <a:t>L. Chen</a:t>
            </a:r>
            <a:r>
              <a:rPr lang="en-GB" dirty="0"/>
              <a:t>2,1</a:t>
            </a:r>
            <a:r>
              <a:rPr lang="en-GB" baseline="0" dirty="0"/>
              <a:t>, </a:t>
            </a:r>
          </a:p>
          <a:p>
            <a:pPr algn="l" defTabSz="1525853">
              <a:defRPr sz="3200" b="1" baseline="3068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baseline="0" dirty="0"/>
              <a:t>T. Hayward-Schneider</a:t>
            </a:r>
            <a:r>
              <a:rPr lang="en-GB" dirty="0"/>
              <a:t>4</a:t>
            </a:r>
            <a:r>
              <a:rPr lang="en-GB" baseline="0" dirty="0"/>
              <a:t>,</a:t>
            </a:r>
            <a:r>
              <a:rPr lang="en-GB" dirty="0"/>
              <a:t> </a:t>
            </a:r>
            <a:r>
              <a:rPr lang="en-GB" baseline="0" dirty="0"/>
              <a:t>G. Meng</a:t>
            </a:r>
            <a:r>
              <a:rPr lang="en-GB" dirty="0"/>
              <a:t>4</a:t>
            </a:r>
            <a:r>
              <a:rPr lang="en-GB" baseline="0" dirty="0"/>
              <a:t>, A. Mishchenko</a:t>
            </a:r>
            <a:r>
              <a:rPr lang="en-GB" dirty="0"/>
              <a:t>5</a:t>
            </a:r>
            <a:r>
              <a:rPr lang="en-GB" baseline="0" dirty="0"/>
              <a:t>,</a:t>
            </a:r>
            <a:r>
              <a:rPr lang="en-GB" dirty="0"/>
              <a:t> </a:t>
            </a:r>
            <a:r>
              <a:rPr lang="en-GB" baseline="0" dirty="0"/>
              <a:t>Z. Qiu</a:t>
            </a:r>
            <a:r>
              <a:rPr lang="en-GB" dirty="0"/>
              <a:t>6,1 </a:t>
            </a:r>
            <a:r>
              <a:rPr lang="en-GB" baseline="0" dirty="0"/>
              <a:t>and G. Wei</a:t>
            </a:r>
            <a:r>
              <a:rPr lang="en-GB" dirty="0"/>
              <a:t>2,1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88DF8FA-D5E2-7BE9-F335-76F367324DCD}"/>
              </a:ext>
            </a:extLst>
          </p:cNvPr>
          <p:cNvSpPr txBox="1"/>
          <p:nvPr/>
        </p:nvSpPr>
        <p:spPr>
          <a:xfrm>
            <a:off x="221021" y="5448107"/>
            <a:ext cx="8641343" cy="44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0423" tIns="70423" rIns="70423" bIns="70423">
            <a:spAutoFit/>
          </a:bodyPr>
          <a:lstStyle/>
          <a:p>
            <a:pPr algn="l" defTabSz="1525853"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1</a:t>
            </a:r>
            <a:r>
              <a:rPr sz="2000" baseline="0" dirty="0"/>
              <a:t>Center for Nonlinear Plasma Science and ENEA C.R. Frascati, 00044 Frascati, Italy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0F3755D3-4699-5BD8-2F3B-A1B885B42661}"/>
              </a:ext>
            </a:extLst>
          </p:cNvPr>
          <p:cNvSpPr txBox="1"/>
          <p:nvPr/>
        </p:nvSpPr>
        <p:spPr>
          <a:xfrm>
            <a:off x="221020" y="6148120"/>
            <a:ext cx="12411701" cy="3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>
            <a:spAutoFit/>
          </a:bodyPr>
          <a:lstStyle/>
          <a:p>
            <a:pPr algn="l" defTabSz="1525853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3</a:t>
            </a:r>
            <a:r>
              <a:rPr lang="it-IT" sz="2000" baseline="0" dirty="0"/>
              <a:t>Istituto Nazionale di Fisica Nucleare, Sezione di Roma, Piazzale Aldo Moro, 2, Roma, </a:t>
            </a:r>
            <a:r>
              <a:rPr lang="it-IT" sz="2000" baseline="0" dirty="0" err="1"/>
              <a:t>Italy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BD6DB7FB-A40B-2C8A-D078-25D5B619C33B}"/>
              </a:ext>
            </a:extLst>
          </p:cNvPr>
          <p:cNvSpPr txBox="1"/>
          <p:nvPr/>
        </p:nvSpPr>
        <p:spPr>
          <a:xfrm>
            <a:off x="221021" y="5821183"/>
            <a:ext cx="12411701" cy="3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>
            <a:spAutoFit/>
          </a:bodyPr>
          <a:lstStyle/>
          <a:p>
            <a:pPr algn="l" defTabSz="1525853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2</a:t>
            </a:r>
            <a:r>
              <a:rPr sz="2000" baseline="0" dirty="0"/>
              <a:t>IFTS and </a:t>
            </a:r>
            <a:r>
              <a:rPr lang="it-IT" sz="2000" baseline="0" dirty="0"/>
              <a:t>School of </a:t>
            </a:r>
            <a:r>
              <a:rPr sz="2000" baseline="0" dirty="0"/>
              <a:t>Physics, Zhejiang University, Hangzhou, 310027 P.R. China</a:t>
            </a: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AF114AB9-E760-AA25-7A03-ECDCBA067FDB}"/>
              </a:ext>
            </a:extLst>
          </p:cNvPr>
          <p:cNvSpPr txBox="1"/>
          <p:nvPr/>
        </p:nvSpPr>
        <p:spPr>
          <a:xfrm>
            <a:off x="221019" y="6466562"/>
            <a:ext cx="12411701" cy="3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>
            <a:spAutoFit/>
          </a:bodyPr>
          <a:lstStyle/>
          <a:p>
            <a:pPr algn="l" defTabSz="1525853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000" dirty="0"/>
              <a:t>4</a:t>
            </a:r>
            <a:r>
              <a:rPr lang="en-GB" sz="2000" baseline="0" dirty="0"/>
              <a:t>Max Planck Institute for Plasma Physics, 85748 </a:t>
            </a:r>
            <a:r>
              <a:rPr lang="en-GB" sz="2000" baseline="0" dirty="0" err="1"/>
              <a:t>Garching</a:t>
            </a:r>
            <a:r>
              <a:rPr lang="en-GB" sz="2000" baseline="0" dirty="0"/>
              <a:t>, Germany</a:t>
            </a:r>
            <a:endParaRPr lang="en-GB" sz="2000" dirty="0">
              <a:effectLst/>
              <a:latin typeface="Helvetica" pitchFamily="2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90C4E516-7AA7-AA40-C4EF-F0850E59A453}"/>
              </a:ext>
            </a:extLst>
          </p:cNvPr>
          <p:cNvSpPr txBox="1"/>
          <p:nvPr/>
        </p:nvSpPr>
        <p:spPr>
          <a:xfrm>
            <a:off x="221017" y="7041843"/>
            <a:ext cx="12711381" cy="3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0423" tIns="70423" rIns="70423" bIns="70423">
            <a:spAutoFit/>
          </a:bodyPr>
          <a:lstStyle/>
          <a:p>
            <a:pPr algn="l" defTabSz="1525853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000" dirty="0"/>
              <a:t>6</a:t>
            </a:r>
            <a:r>
              <a:rPr lang="it-IT" sz="2000" baseline="0" dirty="0"/>
              <a:t>Key </a:t>
            </a:r>
            <a:r>
              <a:rPr lang="it-IT" sz="2000" baseline="0" dirty="0" err="1"/>
              <a:t>Laboratory</a:t>
            </a:r>
            <a:r>
              <a:rPr lang="it-IT" sz="2000" baseline="0" dirty="0"/>
              <a:t> of </a:t>
            </a:r>
            <a:r>
              <a:rPr lang="it-IT" sz="2000" baseline="0" dirty="0" err="1"/>
              <a:t>Frontier</a:t>
            </a:r>
            <a:r>
              <a:rPr lang="it-IT" sz="2000" baseline="0" dirty="0"/>
              <a:t> </a:t>
            </a:r>
            <a:r>
              <a:rPr lang="it-IT" sz="2000" baseline="0" dirty="0" err="1"/>
              <a:t>Physics</a:t>
            </a:r>
            <a:r>
              <a:rPr lang="it-IT" sz="2000" baseline="0" dirty="0"/>
              <a:t> in Contr. </a:t>
            </a:r>
            <a:r>
              <a:rPr lang="it-IT" sz="2000" baseline="0" dirty="0" err="1"/>
              <a:t>Nucl</a:t>
            </a:r>
            <a:r>
              <a:rPr lang="it-IT" sz="2000" baseline="0" dirty="0"/>
              <a:t>. Fusion and IPP, CAS, Hefei, PR China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32143AE2-C6DB-C22D-7F73-EDFC6AC23C66}"/>
              </a:ext>
            </a:extLst>
          </p:cNvPr>
          <p:cNvSpPr txBox="1"/>
          <p:nvPr/>
        </p:nvSpPr>
        <p:spPr>
          <a:xfrm>
            <a:off x="221018" y="6772713"/>
            <a:ext cx="12411701" cy="3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>
            <a:spAutoFit/>
          </a:bodyPr>
          <a:lstStyle/>
          <a:p>
            <a:pPr algn="l" defTabSz="1525853">
              <a:lnSpc>
                <a:spcPct val="80000"/>
              </a:lnSpc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000" dirty="0"/>
              <a:t>5</a:t>
            </a:r>
            <a:r>
              <a:rPr lang="en-GB" sz="2000" baseline="0" dirty="0"/>
              <a:t>Max Planck Institute for Plasma Physics, 17491 Greifswald, Germany</a:t>
            </a:r>
            <a:endParaRPr lang="en-GB" sz="2000" dirty="0">
              <a:effectLst/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066208" y="68733"/>
            <a:ext cx="12594485" cy="113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EP workflow: PSZS in LIGKA/HAGIS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803796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52280-6135-0B48-86CD-D08512CB2A32}"/>
              </a:ext>
            </a:extLst>
          </p:cNvPr>
          <p:cNvSpPr txBox="1"/>
          <p:nvPr/>
        </p:nvSpPr>
        <p:spPr>
          <a:xfrm>
            <a:off x="2480733" y="2718108"/>
            <a:ext cx="37959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ITER 15MA case; </a:t>
            </a:r>
          </a:p>
          <a:p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TAE </a:t>
            </a:r>
            <a:r>
              <a:rPr lang="it-IT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=13</a:t>
            </a:r>
          </a:p>
        </p:txBody>
      </p:sp>
      <p:pic>
        <p:nvPicPr>
          <p:cNvPr id="7" name="100015_29_F.pdf" descr="100015_29_F.pdf">
            <a:extLst>
              <a:ext uri="{FF2B5EF4-FFF2-40B4-BE49-F238E27FC236}">
                <a16:creationId xmlns:a16="http://schemas.microsoft.com/office/drawing/2014/main" id="{03090A5C-D98D-52BE-6335-D2DB7C0D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69" y="3928696"/>
            <a:ext cx="6647741" cy="4653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17" name="ATEP code: solve transport equation for PSZS with sources and collisions">
            <a:extLst>
              <a:ext uri="{FF2B5EF4-FFF2-40B4-BE49-F238E27FC236}">
                <a16:creationId xmlns:a16="http://schemas.microsoft.com/office/drawing/2014/main" id="{8F60A1D7-2B98-60C5-A641-E9ABA04261F4}"/>
              </a:ext>
            </a:extLst>
          </p:cNvPr>
          <p:cNvSpPr txBox="1"/>
          <p:nvPr/>
        </p:nvSpPr>
        <p:spPr>
          <a:xfrm>
            <a:off x="1463795" y="8430749"/>
            <a:ext cx="5632626" cy="3174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IT" sz="1707" dirty="0">
                <a:latin typeface="+mn-lt"/>
              </a:rPr>
              <a:t>ITER plasma from H&amp;CD WF by M. Schneider</a:t>
            </a:r>
            <a:endParaRPr sz="1707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605E-0398-3018-76F3-B9387C3457D4}"/>
              </a:ext>
            </a:extLst>
          </p:cNvPr>
          <p:cNvSpPr txBox="1"/>
          <p:nvPr/>
        </p:nvSpPr>
        <p:spPr>
          <a:xfrm>
            <a:off x="11838692" y="1223046"/>
            <a:ext cx="54966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P. Lauber et al., NF 64, 096010 (2024)]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787D3-4E28-0EFB-0C32-34C30782A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011" y="3081601"/>
            <a:ext cx="6301226" cy="4775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ECA102-743E-BD37-2BAE-ACF23AE41241}"/>
              </a:ext>
            </a:extLst>
          </p:cNvPr>
          <p:cNvSpPr txBox="1"/>
          <p:nvPr/>
        </p:nvSpPr>
        <p:spPr>
          <a:xfrm>
            <a:off x="13716712" y="4343321"/>
            <a:ext cx="22281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/>
              <a:t>f=75.5kHz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C5B0-56AD-17F5-13C5-8ECCC366E844}"/>
              </a:ext>
            </a:extLst>
          </p:cNvPr>
          <p:cNvSpPr txBox="1"/>
          <p:nvPr/>
        </p:nvSpPr>
        <p:spPr>
          <a:xfrm>
            <a:off x="10900174" y="7856970"/>
            <a:ext cx="45397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Computed by LIGKA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EP Workflow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3D3826E3-0A07-79FE-35FB-F8B0AA91ABF0}"/>
              </a:ext>
            </a:extLst>
          </p:cNvPr>
          <p:cNvSpPr txBox="1"/>
          <p:nvPr/>
        </p:nvSpPr>
        <p:spPr>
          <a:xfrm>
            <a:off x="631594" y="1291336"/>
            <a:ext cx="1259448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Clr>
                <a:schemeClr val="tx1"/>
              </a:buClr>
              <a:buSzPct val="100000"/>
              <a:buChar char="❑"/>
            </a:pPr>
            <a:r>
              <a:rPr lang="it-IT" dirty="0" err="1">
                <a:solidFill>
                  <a:srgbClr val="C00000"/>
                </a:solidFill>
                <a:latin typeface="Helvetica" pitchFamily="2" charset="0"/>
              </a:rPr>
              <a:t>Energetic</a:t>
            </a:r>
            <a:r>
              <a:rPr lang="it-IT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Helvetica" pitchFamily="2" charset="0"/>
              </a:rPr>
              <a:t>Particle</a:t>
            </a:r>
            <a:r>
              <a:rPr lang="it-IT" dirty="0">
                <a:solidFill>
                  <a:srgbClr val="C00000"/>
                </a:solidFill>
                <a:latin typeface="Helvetica" pitchFamily="2" charset="0"/>
              </a:rPr>
              <a:t> workflow </a:t>
            </a:r>
            <a:r>
              <a:rPr lang="it-IT" dirty="0" err="1">
                <a:solidFill>
                  <a:schemeClr val="tx1"/>
                </a:solidFill>
                <a:latin typeface="Helvetica" pitchFamily="2" charset="0"/>
              </a:rPr>
              <a:t>fully</a:t>
            </a:r>
            <a:r>
              <a:rPr lang="it-IT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" pitchFamily="2" charset="0"/>
              </a:rPr>
              <a:t>integrated</a:t>
            </a:r>
            <a:r>
              <a:rPr lang="it-IT" dirty="0">
                <a:solidFill>
                  <a:schemeClr val="tx1"/>
                </a:solidFill>
                <a:latin typeface="Helvetica" pitchFamily="2" charset="0"/>
              </a:rPr>
              <a:t> in IMAS</a:t>
            </a:r>
          </a:p>
          <a:p>
            <a:pPr algn="l">
              <a:buClr>
                <a:schemeClr val="tx1"/>
              </a:buClr>
              <a:buSzPct val="100000"/>
            </a:pPr>
            <a:r>
              <a:rPr lang="it-IT" dirty="0">
                <a:solidFill>
                  <a:srgbClr val="C00000"/>
                </a:solidFill>
                <a:latin typeface="Helvetica" pitchFamily="2" charset="0"/>
              </a:rPr>
              <a:t>     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[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EUROfusion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Enabling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Research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 project ATEP (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Lauber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/Falessi)] </a:t>
            </a:r>
            <a:endParaRPr sz="32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C4E90-AC14-131B-CAE3-B72B7F47E0BD}"/>
              </a:ext>
            </a:extLst>
          </p:cNvPr>
          <p:cNvSpPr txBox="1"/>
          <p:nvPr/>
        </p:nvSpPr>
        <p:spPr>
          <a:xfrm>
            <a:off x="11104272" y="2403126"/>
            <a:ext cx="44932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Lauber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; 2022]</a:t>
            </a:r>
          </a:p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[EFTC 2023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invited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6929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1381505" cy="113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Distribution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764959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8D529-DDF4-B64B-9797-54C5CFC701A0}"/>
              </a:ext>
            </a:extLst>
          </p:cNvPr>
          <p:cNvSpPr txBox="1"/>
          <p:nvPr/>
        </p:nvSpPr>
        <p:spPr>
          <a:xfrm>
            <a:off x="10036115" y="2470327"/>
            <a:ext cx="36051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[</a:t>
            </a:r>
            <a:r>
              <a:rPr lang="it-IT" sz="2400" b="1" dirty="0" err="1">
                <a:solidFill>
                  <a:schemeClr val="tx1"/>
                </a:solidFill>
              </a:rPr>
              <a:t>Courtesy</a:t>
            </a:r>
            <a:r>
              <a:rPr lang="it-IT" sz="2400" b="1" dirty="0">
                <a:solidFill>
                  <a:schemeClr val="tx1"/>
                </a:solidFill>
              </a:rPr>
              <a:t> of </a:t>
            </a:r>
            <a:r>
              <a:rPr lang="it-IT" sz="2400" b="1" dirty="0" err="1">
                <a:solidFill>
                  <a:schemeClr val="tx1"/>
                </a:solidFill>
              </a:rPr>
              <a:t>Ph</a:t>
            </a:r>
            <a:r>
              <a:rPr lang="it-IT" sz="2400" b="1" dirty="0">
                <a:solidFill>
                  <a:schemeClr val="tx1"/>
                </a:solidFill>
              </a:rPr>
              <a:t>. </a:t>
            </a:r>
            <a:r>
              <a:rPr lang="it-IT" sz="2400" b="1" dirty="0" err="1">
                <a:solidFill>
                  <a:schemeClr val="tx1"/>
                </a:solidFill>
              </a:rPr>
              <a:t>Lauber</a:t>
            </a:r>
            <a:r>
              <a:rPr lang="it-IT" sz="2400" b="1" dirty="0">
                <a:solidFill>
                  <a:schemeClr val="tx1"/>
                </a:solidFill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8128E-8562-08AC-B1FB-A3F04475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738" y="3224336"/>
            <a:ext cx="13809221" cy="4138037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5E898AC-9AE4-37FF-85B0-94D4B8567AE3}"/>
              </a:ext>
            </a:extLst>
          </p:cNvPr>
          <p:cNvSpPr txBox="1"/>
          <p:nvPr/>
        </p:nvSpPr>
        <p:spPr>
          <a:xfrm>
            <a:off x="908264" y="7253958"/>
            <a:ext cx="1525235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Binning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smoothing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splining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allow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construct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regular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derivatives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endParaRPr lang="it-IT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830CC-3BC8-92FE-6AD1-25AB649B4E9D}"/>
              </a:ext>
            </a:extLst>
          </p:cNvPr>
          <p:cNvSpPr txBox="1"/>
          <p:nvPr/>
        </p:nvSpPr>
        <p:spPr>
          <a:xfrm>
            <a:off x="2155031" y="2354556"/>
            <a:ext cx="6515100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i="1" dirty="0">
                <a:latin typeface="Helvetica" pitchFamily="2" charset="0"/>
              </a:rPr>
              <a:t>original marker data as calculated by the NEMO/SPOT package</a:t>
            </a:r>
            <a:endParaRPr lang="en-GB" sz="28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A3E0A-A56D-907C-3B8C-7B73F1623D44}"/>
              </a:ext>
            </a:extLst>
          </p:cNvPr>
          <p:cNvSpPr txBox="1"/>
          <p:nvPr/>
        </p:nvSpPr>
        <p:spPr>
          <a:xfrm>
            <a:off x="11838692" y="1223046"/>
            <a:ext cx="54966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P. Lauber et al., NF 64, 096010 (2024)]</a:t>
            </a:r>
          </a:p>
        </p:txBody>
      </p:sp>
    </p:spTree>
    <p:extLst>
      <p:ext uri="{BB962C8B-B14F-4D97-AF65-F5344CB8AC3E}">
        <p14:creationId xmlns:p14="http://schemas.microsoft.com/office/powerpoint/2010/main" val="22600194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87140-F62D-8EE9-B82C-4E99BB514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1" y="1808923"/>
            <a:ext cx="9303593" cy="6977695"/>
          </a:xfrm>
          <a:prstGeom prst="rect">
            <a:avLst/>
          </a:prstGeom>
        </p:spPr>
      </p:pic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ATEP 3D code - I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820180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9F5C8FF4-7F72-0436-6F21-0603C47D9BCD}"/>
              </a:ext>
            </a:extLst>
          </p:cNvPr>
          <p:cNvSpPr txBox="1"/>
          <p:nvPr/>
        </p:nvSpPr>
        <p:spPr>
          <a:xfrm>
            <a:off x="13993235" y="1516903"/>
            <a:ext cx="3034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[Courtesy G. Meng]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[Invited EPS 2024]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459568A-5A27-49E2-86B9-61DE601438EA}"/>
              </a:ext>
            </a:extLst>
          </p:cNvPr>
          <p:cNvSpPr txBox="1"/>
          <p:nvPr/>
        </p:nvSpPr>
        <p:spPr>
          <a:xfrm>
            <a:off x="706321" y="2629590"/>
            <a:ext cx="1313481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Initial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solved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orbit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averaged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collision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operator: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82A7F-3186-CB8A-C654-634851C985DC}"/>
              </a:ext>
            </a:extLst>
          </p:cNvPr>
          <p:cNvSpPr txBox="1"/>
          <p:nvPr/>
        </p:nvSpPr>
        <p:spPr>
          <a:xfrm>
            <a:off x="10549012" y="7687807"/>
            <a:ext cx="6142917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  <a:defRPr/>
            </a:pP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model: Gaussian function for NBI for comparison with SPOT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A4FB0AF2-5EC6-1BB9-58B1-4F02D8157C65}"/>
              </a:ext>
            </a:extLst>
          </p:cNvPr>
          <p:cNvSpPr txBox="1"/>
          <p:nvPr/>
        </p:nvSpPr>
        <p:spPr>
          <a:xfrm>
            <a:off x="706321" y="1367214"/>
            <a:ext cx="1525235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ATEP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and </a:t>
            </a:r>
            <a:r>
              <a:rPr lang="it-IT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advanced</a:t>
            </a:r>
            <a:r>
              <a:rPr lang="it-IT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transport</a:t>
            </a:r>
            <a:r>
              <a:rPr lang="it-IT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model for </a:t>
            </a:r>
            <a:r>
              <a:rPr lang="it-IT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energetic</a:t>
            </a:r>
            <a:r>
              <a:rPr lang="it-IT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particles</a:t>
            </a:r>
            <a:endParaRPr lang="it-IT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74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ATEP 3D code - II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892547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3BBB0E-0C23-F560-E6A0-9FDBDE45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79574" y="2407054"/>
            <a:ext cx="12181115" cy="456991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C459568A-5A27-49E2-86B9-61DE601438EA}"/>
              </a:ext>
            </a:extLst>
          </p:cNvPr>
          <p:cNvSpPr txBox="1"/>
          <p:nvPr/>
        </p:nvSpPr>
        <p:spPr>
          <a:xfrm>
            <a:off x="709127" y="1449029"/>
            <a:ext cx="155821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>
                <a:solidFill>
                  <a:schemeClr val="tx1"/>
                </a:solidFill>
              </a:rPr>
              <a:t>Steady state </a:t>
            </a:r>
            <a:r>
              <a:rPr lang="it-IT" dirty="0" err="1">
                <a:solidFill>
                  <a:schemeClr val="tx1"/>
                </a:solidFill>
              </a:rPr>
              <a:t>solution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obtained</a:t>
            </a:r>
            <a:r>
              <a:rPr lang="it-IT" dirty="0">
                <a:solidFill>
                  <a:schemeClr val="tx1"/>
                </a:solidFill>
              </a:rPr>
              <a:t> with sources and </a:t>
            </a:r>
            <a:r>
              <a:rPr lang="it-IT" dirty="0" err="1">
                <a:solidFill>
                  <a:schemeClr val="tx1"/>
                </a:solidFill>
              </a:rPr>
              <a:t>collisions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8EF1B-7FA9-751B-A877-9082DB70C1FD}"/>
              </a:ext>
            </a:extLst>
          </p:cNvPr>
          <p:cNvSpPr txBox="1"/>
          <p:nvPr/>
        </p:nvSpPr>
        <p:spPr>
          <a:xfrm>
            <a:off x="6822899" y="7186602"/>
            <a:ext cx="10326766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en-US" sz="2800" dirty="0">
                <a:latin typeface="Helvetica" pitchFamily="2" charset="0"/>
              </a:rPr>
              <a:t>Comparison with SPOT, reasonable agreement</a:t>
            </a:r>
          </a:p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en-US" sz="2800" dirty="0">
                <a:latin typeface="Helvetica" pitchFamily="2" charset="0"/>
              </a:rPr>
              <a:t>slowed-down in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1 second: transport time scale!</a:t>
            </a:r>
          </a:p>
          <a:p>
            <a:pPr marL="457200" indent="-457200" algn="l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accent1"/>
                </a:solidFill>
                <a:latin typeface="Helvetica" pitchFamily="2" charset="0"/>
              </a:rPr>
              <a:t>ATEP-3D, 30 mins/case</a:t>
            </a:r>
          </a:p>
          <a:p>
            <a:pPr marL="457200" indent="-457200" algn="l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accent1"/>
                </a:solidFill>
                <a:latin typeface="Helvetica" pitchFamily="2" charset="0"/>
              </a:rPr>
              <a:t>Monte-Carlo code, several days/case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57B151-CBBE-90F8-3E1B-F6D78FE374AE}"/>
              </a:ext>
            </a:extLst>
          </p:cNvPr>
          <p:cNvSpPr txBox="1"/>
          <p:nvPr/>
        </p:nvSpPr>
        <p:spPr>
          <a:xfrm>
            <a:off x="1352955" y="7161087"/>
            <a:ext cx="4734175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en-US" sz="2800" dirty="0">
                <a:latin typeface="Helvetica" pitchFamily="2" charset="0"/>
              </a:rPr>
              <a:t>Source model: Gaussian function for NBI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57C56369-9059-3E3B-ABF0-36CEA107B799}"/>
              </a:ext>
            </a:extLst>
          </p:cNvPr>
          <p:cNvSpPr txBox="1"/>
          <p:nvPr/>
        </p:nvSpPr>
        <p:spPr>
          <a:xfrm>
            <a:off x="13965428" y="1449029"/>
            <a:ext cx="3034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[Courtesy G. Meng]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[Invited EPS 2024]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E61D3-A364-9B59-A97A-0AD24B5CEDEF}"/>
              </a:ext>
            </a:extLst>
          </p:cNvPr>
          <p:cNvSpPr txBox="1"/>
          <p:nvPr/>
        </p:nvSpPr>
        <p:spPr>
          <a:xfrm>
            <a:off x="11918107" y="6776233"/>
            <a:ext cx="53476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G. Meng et al., NF 64, 096009 (2024)]</a:t>
            </a:r>
          </a:p>
        </p:txBody>
      </p:sp>
    </p:spTree>
    <p:extLst>
      <p:ext uri="{BB962C8B-B14F-4D97-AF65-F5344CB8AC3E}">
        <p14:creationId xmlns:p14="http://schemas.microsoft.com/office/powerpoint/2010/main" val="22156634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Off-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 in ITER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838841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52280-6135-0B48-86CD-D08512CB2A32}"/>
              </a:ext>
            </a:extLst>
          </p:cNvPr>
          <p:cNvSpPr txBox="1"/>
          <p:nvPr/>
        </p:nvSpPr>
        <p:spPr>
          <a:xfrm>
            <a:off x="3698994" y="1649162"/>
            <a:ext cx="37959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ITER 15MA case; </a:t>
            </a:r>
          </a:p>
          <a:p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TAE </a:t>
            </a:r>
            <a:r>
              <a:rPr lang="it-IT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it-IT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8D47D-5FCE-8A59-C9A1-3081F10C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170" y="2745699"/>
            <a:ext cx="12245919" cy="4676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21B274-D0E1-8475-BCE4-BD94424A6E46}"/>
              </a:ext>
            </a:extLst>
          </p:cNvPr>
          <p:cNvSpPr txBox="1"/>
          <p:nvPr/>
        </p:nvSpPr>
        <p:spPr>
          <a:xfrm>
            <a:off x="2547171" y="7304729"/>
            <a:ext cx="12245919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Radial projection (</a:t>
            </a:r>
            <a:r>
              <a:rPr lang="el-GR" sz="2800" dirty="0" err="1">
                <a:latin typeface="Helvetica" pitchFamily="2" charset="0"/>
              </a:rPr>
              <a:t>ϱ</a:t>
            </a:r>
            <a:r>
              <a:rPr lang="en-GB" sz="2800" dirty="0">
                <a:latin typeface="Helvetica" pitchFamily="2" charset="0"/>
              </a:rPr>
              <a:t>tor) of the distribution function of energetic</a:t>
            </a:r>
          </a:p>
          <a:p>
            <a:r>
              <a:rPr lang="en-GB" sz="2800" dirty="0">
                <a:latin typeface="Helvetica" pitchFamily="2" charset="0"/>
              </a:rPr>
              <a:t>hydrogen particles, #100015/1, initial (as given by NEMO/SPOT) and final state after evolving the PSZS transport equation for 700ms (1000 time steps) with </a:t>
            </a:r>
            <a:r>
              <a:rPr lang="en-GB" sz="2800" dirty="0">
                <a:solidFill>
                  <a:schemeClr val="tx1"/>
                </a:solidFill>
                <a:latin typeface="Helvetica" pitchFamily="2" charset="0"/>
              </a:rPr>
              <a:t>constant-amplitude</a:t>
            </a:r>
            <a:r>
              <a:rPr lang="en-GB" sz="2800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en-GB" sz="2800" dirty="0">
                <a:solidFill>
                  <a:schemeClr val="accent1"/>
                </a:solidFill>
                <a:latin typeface="Helvetica" pitchFamily="2" charset="0"/>
              </a:rPr>
              <a:t>TAE with </a:t>
            </a:r>
            <a:r>
              <a:rPr lang="en-GB" sz="2800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GB" sz="2800" dirty="0">
                <a:solidFill>
                  <a:schemeClr val="accent1"/>
                </a:solidFill>
                <a:latin typeface="Helvetica" pitchFamily="2" charset="0"/>
              </a:rPr>
              <a:t>B/B = 10</a:t>
            </a:r>
            <a:r>
              <a:rPr lang="en-GB" sz="2800" baseline="30000" dirty="0">
                <a:solidFill>
                  <a:schemeClr val="accent1"/>
                </a:solidFill>
                <a:latin typeface="Helvetica" pitchFamily="2" charset="0"/>
              </a:rPr>
              <a:t>-5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F5982-0C0B-62A9-9964-828D709E1EA9}"/>
              </a:ext>
            </a:extLst>
          </p:cNvPr>
          <p:cNvSpPr txBox="1"/>
          <p:nvPr/>
        </p:nvSpPr>
        <p:spPr>
          <a:xfrm>
            <a:off x="10036115" y="2234451"/>
            <a:ext cx="36051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[</a:t>
            </a:r>
            <a:r>
              <a:rPr lang="it-IT" sz="2400" b="1" dirty="0" err="1">
                <a:solidFill>
                  <a:schemeClr val="tx1"/>
                </a:solidFill>
              </a:rPr>
              <a:t>Courtesy</a:t>
            </a:r>
            <a:r>
              <a:rPr lang="it-IT" sz="2400" b="1" dirty="0">
                <a:solidFill>
                  <a:schemeClr val="tx1"/>
                </a:solidFill>
              </a:rPr>
              <a:t> of </a:t>
            </a:r>
            <a:r>
              <a:rPr lang="it-IT" sz="2400" b="1" dirty="0" err="1">
                <a:solidFill>
                  <a:schemeClr val="tx1"/>
                </a:solidFill>
              </a:rPr>
              <a:t>Ph</a:t>
            </a:r>
            <a:r>
              <a:rPr lang="it-IT" sz="2400" b="1" dirty="0">
                <a:solidFill>
                  <a:schemeClr val="tx1"/>
                </a:solidFill>
              </a:rPr>
              <a:t>. </a:t>
            </a:r>
            <a:r>
              <a:rPr lang="it-IT" sz="2400" b="1" dirty="0" err="1">
                <a:solidFill>
                  <a:schemeClr val="tx1"/>
                </a:solidFill>
              </a:rPr>
              <a:t>Lauber</a:t>
            </a:r>
            <a:r>
              <a:rPr lang="it-IT" sz="2400" b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82882-3A3B-60B4-A1A7-3473C785AD6A}"/>
              </a:ext>
            </a:extLst>
          </p:cNvPr>
          <p:cNvSpPr txBox="1"/>
          <p:nvPr/>
        </p:nvSpPr>
        <p:spPr>
          <a:xfrm>
            <a:off x="11838692" y="1223046"/>
            <a:ext cx="54966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P. Lauber et al., NF 64, 096010 (2024)]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043A49B-0910-6683-F569-0B64BAFD92B2}"/>
              </a:ext>
            </a:extLst>
          </p:cNvPr>
          <p:cNvSpPr txBox="1">
            <a:spLocks/>
          </p:cNvSpPr>
          <p:nvPr/>
        </p:nvSpPr>
        <p:spPr>
          <a:xfrm>
            <a:off x="745261" y="68733"/>
            <a:ext cx="10870319" cy="113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 anchor="ctr">
            <a:normAutofit/>
          </a:bodyPr>
          <a:lstStyle>
            <a:lvl1pPr marL="0" marR="0" indent="0" algn="ctr" defTabSz="15258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06090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8BF1-CAE5-8010-F7DE-59C8D659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lide Number">
            <a:extLst>
              <a:ext uri="{FF2B5EF4-FFF2-40B4-BE49-F238E27FC236}">
                <a16:creationId xmlns:a16="http://schemas.microsoft.com/office/drawing/2014/main" id="{DE9602CB-62F7-8AD6-28D2-FECA4202F8C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5838841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50761B7-4183-A886-6A37-9A02801A3B05}"/>
              </a:ext>
            </a:extLst>
          </p:cNvPr>
          <p:cNvSpPr txBox="1">
            <a:spLocks/>
          </p:cNvSpPr>
          <p:nvPr/>
        </p:nvSpPr>
        <p:spPr>
          <a:xfrm>
            <a:off x="745261" y="68733"/>
            <a:ext cx="10870319" cy="113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0423" tIns="70423" rIns="70423" bIns="70423" anchor="ctr">
            <a:normAutofit/>
          </a:bodyPr>
          <a:lstStyle>
            <a:lvl1pPr marL="0" marR="0" indent="0" algn="ctr" defTabSz="15258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endParaRPr lang="it-IT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8801B9-D21B-E6C0-5585-4F57C9B905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4969" y="88642"/>
            <a:ext cx="10870319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fluxes</a:t>
            </a:r>
            <a:endParaRPr dirty="0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0C08FC0E-5AAA-B1B9-815F-40E380FF47DB}"/>
              </a:ext>
            </a:extLst>
          </p:cNvPr>
          <p:cNvSpPr txBox="1"/>
          <p:nvPr/>
        </p:nvSpPr>
        <p:spPr>
          <a:xfrm>
            <a:off x="785836" y="1242955"/>
            <a:ext cx="1525235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fluxes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computed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ATEP 3D and ORB5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demostrate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good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level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consistency</a:t>
            </a:r>
            <a:endParaRPr lang="it-IT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FA5D51-07E9-D916-63FD-F6B121114C9E}"/>
                  </a:ext>
                </a:extLst>
              </p:cNvPr>
              <p:cNvSpPr txBox="1"/>
              <p:nvPr/>
            </p:nvSpPr>
            <p:spPr>
              <a:xfrm>
                <a:off x="1859988" y="7818147"/>
                <a:ext cx="15252356" cy="1384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/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Phase space zonal structure 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𝛿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  <m:t>𝐹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  <m:t>𝐸𝑃</m:t>
                        </m:r>
                      </m:sub>
                    </m:sSub>
                  </m:oMath>
                </a14:m>
                <a:r>
                  <a:rPr lang="en-US" sz="28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as function of canonical toroidal momentum and energy for passing particles as calculated by LIGKA/ATEP (left) and ORB5 (right). An ITER NBI case with two TAEs n=18 and n=19 is compared in the non-linear saturation phase.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FA5D51-07E9-D916-63FD-F6B121114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988" y="7818147"/>
                <a:ext cx="15252356" cy="1384995"/>
              </a:xfrm>
              <a:prstGeom prst="rect">
                <a:avLst/>
              </a:prstGeom>
              <a:blipFill>
                <a:blip r:embed="rId3"/>
                <a:stretch>
                  <a:fillRect l="-832" t="-4545" b="-1181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2CB3C9-80BD-780D-53F7-19766D6D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78" y="2394932"/>
            <a:ext cx="13655914" cy="54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16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820181" y="433420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sp>
        <p:nvSpPr>
          <p:cNvPr id="52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Discussion</a:t>
            </a:r>
            <a:r>
              <a:rPr lang="it-IT" dirty="0"/>
              <a:t> and </a:t>
            </a:r>
            <a:r>
              <a:rPr dirty="0"/>
              <a:t>Conclusions</a:t>
            </a:r>
          </a:p>
        </p:txBody>
      </p:sp>
      <p:sp>
        <p:nvSpPr>
          <p:cNvPr id="530" name="Applications to realistic cases of practical interest (CFETR, BEST, DTT, etc.) are in progress along with the extension to 3D stellarator equilibria [EUROfusion projects ATEP/TSVV#10 (Lauber/Mishchenko)]…"/>
          <p:cNvSpPr txBox="1"/>
          <p:nvPr/>
        </p:nvSpPr>
        <p:spPr>
          <a:xfrm>
            <a:off x="802433" y="5530843"/>
            <a:ext cx="1602999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just" defTabSz="457200">
              <a:spcBef>
                <a:spcPts val="1000"/>
              </a:spcBef>
              <a:buSzPct val="100000"/>
              <a:buFont typeface="Wingdings" pitchFamily="2" charset="2"/>
              <a:buChar char="Ø"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00" dirty="0"/>
              <a:t>Applications to </a:t>
            </a:r>
            <a:r>
              <a:rPr sz="3300" dirty="0">
                <a:solidFill>
                  <a:srgbClr val="C00000"/>
                </a:solidFill>
              </a:rPr>
              <a:t>realistic cases of practical interest </a:t>
            </a:r>
            <a:r>
              <a:rPr sz="3300" dirty="0"/>
              <a:t>(</a:t>
            </a:r>
            <a:r>
              <a:rPr lang="it-IT" sz="3300" dirty="0"/>
              <a:t>ITER, JET, AUG, </a:t>
            </a:r>
            <a:r>
              <a:rPr sz="3300" dirty="0"/>
              <a:t>DTT,</a:t>
            </a:r>
            <a:r>
              <a:rPr lang="it-IT" sz="3300" dirty="0"/>
              <a:t> </a:t>
            </a:r>
            <a:r>
              <a:rPr sz="3300" dirty="0"/>
              <a:t>etc.) are in progress along with </a:t>
            </a:r>
            <a:r>
              <a:rPr lang="it-IT" sz="3300" dirty="0"/>
              <a:t>extension to 3D </a:t>
            </a:r>
            <a:r>
              <a:rPr lang="it-IT" sz="3300" dirty="0" err="1"/>
              <a:t>confinement</a:t>
            </a:r>
            <a:r>
              <a:rPr lang="it-IT" sz="3300" dirty="0"/>
              <a:t> systems </a:t>
            </a:r>
            <a:r>
              <a:rPr sz="3300" dirty="0"/>
              <a:t>[</a:t>
            </a:r>
            <a:r>
              <a:rPr sz="3300" dirty="0" err="1"/>
              <a:t>EUROfusion</a:t>
            </a:r>
            <a:r>
              <a:rPr sz="3300" dirty="0"/>
              <a:t> projects ATEP/TSVV#10 (Lauber/</a:t>
            </a:r>
            <a:r>
              <a:rPr sz="3300" dirty="0" err="1"/>
              <a:t>Mishchenko</a:t>
            </a:r>
            <a:r>
              <a:rPr sz="3300" dirty="0"/>
              <a:t>)</a:t>
            </a:r>
            <a:r>
              <a:rPr lang="it-IT" sz="3300" dirty="0"/>
              <a:t>; MAECI-NSFC projects (ENEA-SWIP)</a:t>
            </a:r>
            <a:r>
              <a:rPr sz="3300" dirty="0"/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0D03B-96C2-4C4D-B9A0-E621DBEC980D}"/>
              </a:ext>
            </a:extLst>
          </p:cNvPr>
          <p:cNvSpPr txBox="1"/>
          <p:nvPr/>
        </p:nvSpPr>
        <p:spPr>
          <a:xfrm>
            <a:off x="8553434" y="7664761"/>
            <a:ext cx="8786829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it-IT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</a:t>
            </a:r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references</a:t>
            </a:r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are </a:t>
            </a:r>
            <a:r>
              <a:rPr lang="it-IT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available</a:t>
            </a:r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</a:t>
            </a:r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CNPS site:</a:t>
            </a:r>
          </a:p>
          <a:p>
            <a:pPr algn="l"/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https://www.afs.enea.it/zonca/CNPS/</a:t>
            </a:r>
            <a:r>
              <a:rPr lang="it-IT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3" name="Nonlinear GK theory of Alfvénic fluctuations and EP transport in burning plasmas is mature…">
            <a:extLst>
              <a:ext uri="{FF2B5EF4-FFF2-40B4-BE49-F238E27FC236}">
                <a16:creationId xmlns:a16="http://schemas.microsoft.com/office/drawing/2014/main" id="{CBBCDCF2-D5A1-05B7-89DA-206271378D2E}"/>
              </a:ext>
            </a:extLst>
          </p:cNvPr>
          <p:cNvSpPr txBox="1"/>
          <p:nvPr/>
        </p:nvSpPr>
        <p:spPr>
          <a:xfrm>
            <a:off x="802432" y="1488711"/>
            <a:ext cx="16029991" cy="340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just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300" dirty="0" err="1">
                <a:solidFill>
                  <a:schemeClr val="tx1"/>
                </a:solidFill>
              </a:rPr>
              <a:t>There</a:t>
            </a:r>
            <a:r>
              <a:rPr lang="it-IT" sz="3300" dirty="0">
                <a:solidFill>
                  <a:schemeClr val="tx1"/>
                </a:solidFill>
              </a:rPr>
              <a:t> </a:t>
            </a:r>
            <a:r>
              <a:rPr lang="it-IT" sz="3300" dirty="0" err="1">
                <a:solidFill>
                  <a:schemeClr val="tx1"/>
                </a:solidFill>
              </a:rPr>
              <a:t>exists</a:t>
            </a:r>
            <a:r>
              <a:rPr lang="it-IT" sz="3300" dirty="0">
                <a:solidFill>
                  <a:schemeClr val="tx1"/>
                </a:solidFill>
              </a:rPr>
              <a:t> an </a:t>
            </a:r>
            <a:r>
              <a:rPr lang="it-IT" sz="3300" dirty="0">
                <a:solidFill>
                  <a:srgbClr val="C00000"/>
                </a:solidFill>
              </a:rPr>
              <a:t>o</a:t>
            </a:r>
            <a:r>
              <a:rPr sz="3300" dirty="0" err="1">
                <a:solidFill>
                  <a:srgbClr val="C00000"/>
                </a:solidFill>
              </a:rPr>
              <a:t>verarching</a:t>
            </a:r>
            <a:r>
              <a:rPr sz="3300" dirty="0">
                <a:solidFill>
                  <a:srgbClr val="C00000"/>
                </a:solidFill>
              </a:rPr>
              <a:t> and unified theoretical framework</a:t>
            </a:r>
            <a:r>
              <a:rPr sz="3300" dirty="0"/>
              <a:t> for self-consistent description of </a:t>
            </a:r>
            <a:r>
              <a:rPr lang="it-IT" sz="3300" dirty="0" err="1"/>
              <a:t>fluctuation</a:t>
            </a:r>
            <a:r>
              <a:rPr lang="it-IT" sz="3300" dirty="0"/>
              <a:t> </a:t>
            </a:r>
            <a:r>
              <a:rPr lang="it-IT" sz="3300" dirty="0" err="1"/>
              <a:t>spectra</a:t>
            </a:r>
            <a:r>
              <a:rPr lang="it-IT" sz="3300" dirty="0"/>
              <a:t> and </a:t>
            </a:r>
            <a:r>
              <a:rPr lang="it-IT" sz="3300" dirty="0" err="1"/>
              <a:t>corresponding</a:t>
            </a:r>
            <a:r>
              <a:rPr lang="it-IT" sz="3300" dirty="0"/>
              <a:t> </a:t>
            </a:r>
            <a:r>
              <a:rPr lang="it-IT" sz="3300" dirty="0" err="1"/>
              <a:t>transport</a:t>
            </a:r>
            <a:r>
              <a:rPr lang="it-IT" sz="3300" dirty="0"/>
              <a:t> in </a:t>
            </a:r>
            <a:r>
              <a:rPr lang="it-IT" sz="3300" dirty="0" err="1"/>
              <a:t>reactor-relevant</a:t>
            </a:r>
            <a:r>
              <a:rPr lang="it-IT" sz="3300" dirty="0"/>
              <a:t> fusion </a:t>
            </a:r>
            <a:r>
              <a:rPr lang="it-IT" sz="3300" dirty="0" err="1"/>
              <a:t>plasmas</a:t>
            </a:r>
            <a:endParaRPr lang="it-IT" sz="3300" dirty="0"/>
          </a:p>
          <a:p>
            <a:pPr marR="457200" algn="just" defTabSz="457200">
              <a:spcBef>
                <a:spcPts val="1000"/>
              </a:spcBef>
              <a:buSzPct val="100000"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3300" dirty="0"/>
          </a:p>
          <a:p>
            <a:pPr marL="457200" marR="457200" indent="-457200" algn="just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300" dirty="0">
                <a:solidFill>
                  <a:srgbClr val="C00000"/>
                </a:solidFill>
              </a:rPr>
              <a:t>Numerical applications </a:t>
            </a:r>
            <a:r>
              <a:rPr sz="3300" dirty="0"/>
              <a:t>have been made for </a:t>
            </a:r>
            <a:r>
              <a:rPr sz="3300" dirty="0">
                <a:solidFill>
                  <a:srgbClr val="C00000"/>
                </a:solidFill>
              </a:rPr>
              <a:t>selected reference cases</a:t>
            </a:r>
            <a:r>
              <a:rPr sz="3300" dirty="0"/>
              <a:t> and </a:t>
            </a:r>
            <a:r>
              <a:rPr lang="it-IT" sz="3300" dirty="0" err="1">
                <a:solidFill>
                  <a:srgbClr val="C00000"/>
                </a:solidFill>
              </a:rPr>
              <a:t>verification</a:t>
            </a:r>
            <a:r>
              <a:rPr sz="3300" dirty="0"/>
              <a:t> of the approach is complete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Outline</a:t>
            </a:r>
            <a:endParaRPr dirty="0"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929759" y="422850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2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6B554-1F66-F443-96E6-2ABC1D5DF7EF}"/>
              </a:ext>
            </a:extLst>
          </p:cNvPr>
          <p:cNvSpPr/>
          <p:nvPr/>
        </p:nvSpPr>
        <p:spPr>
          <a:xfrm>
            <a:off x="970384" y="1289025"/>
            <a:ext cx="15936685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Burning</a:t>
            </a:r>
            <a:r>
              <a:rPr lang="it-IT" sz="3200" dirty="0"/>
              <a:t> </a:t>
            </a:r>
            <a:r>
              <a:rPr lang="it-IT" sz="3200" dirty="0" err="1"/>
              <a:t>plasmas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</a:t>
            </a:r>
            <a:r>
              <a:rPr lang="it-IT" sz="3200" dirty="0" err="1">
                <a:solidFill>
                  <a:schemeClr val="tx1"/>
                </a:solidFill>
              </a:rPr>
              <a:t>complex</a:t>
            </a:r>
            <a:r>
              <a:rPr lang="it-IT" sz="3200" dirty="0">
                <a:solidFill>
                  <a:schemeClr val="tx1"/>
                </a:solidFill>
              </a:rPr>
              <a:t> self-</a:t>
            </a:r>
            <a:r>
              <a:rPr lang="it-IT" sz="3200" dirty="0" err="1">
                <a:solidFill>
                  <a:schemeClr val="tx1"/>
                </a:solidFill>
              </a:rPr>
              <a:t>organized</a:t>
            </a:r>
            <a:r>
              <a:rPr lang="it-IT" sz="3200" dirty="0">
                <a:solidFill>
                  <a:schemeClr val="tx1"/>
                </a:solidFill>
              </a:rPr>
              <a:t> systems</a:t>
            </a:r>
          </a:p>
          <a:p>
            <a:pPr marL="36000" marR="457200" lvl="2" indent="0" algn="just" defTabSz="457200">
              <a:spcAft>
                <a:spcPts val="600"/>
              </a:spcAft>
              <a:buSzPct val="100000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1600" dirty="0"/>
          </a:p>
          <a:p>
            <a:pPr marL="36000" marR="457200" lvl="4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Phase</a:t>
            </a:r>
            <a:r>
              <a:rPr lang="it-IT" sz="3200" dirty="0"/>
              <a:t> </a:t>
            </a:r>
            <a:r>
              <a:rPr lang="it-IT" sz="3200" dirty="0" err="1"/>
              <a:t>space</a:t>
            </a:r>
            <a:r>
              <a:rPr lang="it-IT" sz="3200" dirty="0"/>
              <a:t> </a:t>
            </a:r>
            <a:r>
              <a:rPr lang="it-IT" sz="3200" dirty="0" err="1"/>
              <a:t>transport</a:t>
            </a:r>
            <a:r>
              <a:rPr lang="it-IT" sz="3200" dirty="0"/>
              <a:t> and </a:t>
            </a:r>
            <a:r>
              <a:rPr lang="it-IT" sz="3200" dirty="0" err="1"/>
              <a:t>structure</a:t>
            </a:r>
            <a:r>
              <a:rPr lang="it-IT" sz="3200" dirty="0"/>
              <a:t> </a:t>
            </a:r>
            <a:r>
              <a:rPr lang="it-IT" sz="3200" dirty="0" err="1"/>
              <a:t>formation</a:t>
            </a:r>
            <a:r>
              <a:rPr lang="it-IT" sz="3200" dirty="0"/>
              <a:t>:</a:t>
            </a:r>
          </a:p>
          <a:p>
            <a:pPr marL="1692000" marR="457200" lvl="6" indent="-457200" algn="just" defTabSz="457200"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Ø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nonlinear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equilibrium</a:t>
            </a:r>
            <a:r>
              <a:rPr lang="it-IT" sz="3200" dirty="0">
                <a:solidFill>
                  <a:schemeClr val="tx1"/>
                </a:solidFill>
              </a:rPr>
              <a:t>: </a:t>
            </a:r>
            <a:r>
              <a:rPr lang="it-IT" sz="3200" dirty="0" err="1">
                <a:solidFill>
                  <a:schemeClr val="tx1"/>
                </a:solidFill>
              </a:rPr>
              <a:t>phase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space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zonal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structures</a:t>
            </a:r>
            <a:r>
              <a:rPr lang="it-IT" sz="3200" dirty="0">
                <a:solidFill>
                  <a:schemeClr val="tx1"/>
                </a:solidFill>
              </a:rPr>
              <a:t> and </a:t>
            </a:r>
            <a:r>
              <a:rPr lang="it-IT" sz="3200" dirty="0" err="1">
                <a:solidFill>
                  <a:schemeClr val="tx1"/>
                </a:solidFill>
              </a:rPr>
              <a:t>zonal</a:t>
            </a:r>
            <a:r>
              <a:rPr lang="it-IT" sz="3200" dirty="0">
                <a:solidFill>
                  <a:schemeClr val="tx1"/>
                </a:solidFill>
              </a:rPr>
              <a:t> e.m. fields</a:t>
            </a:r>
          </a:p>
          <a:p>
            <a:pPr marL="1692000" marR="457200" lvl="6" indent="-457200" algn="just" defTabSz="457200"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Ø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sym typeface="Wingdings" pitchFamily="2" charset="2"/>
              </a:rPr>
              <a:t> 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framework for computing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equilibrium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evolution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on long time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scales</a:t>
            </a:r>
            <a:r>
              <a:rPr lang="it-IT" sz="3200" dirty="0">
                <a:solidFill>
                  <a:schemeClr val="tx1"/>
                </a:solidFill>
              </a:rPr>
              <a:t> ~</a:t>
            </a:r>
            <a:r>
              <a:rPr lang="it-IT" sz="3200" dirty="0" err="1">
                <a:solidFill>
                  <a:schemeClr val="tx1"/>
                </a:solidFill>
                <a:latin typeface="Symbol" pitchFamily="2" charset="2"/>
              </a:rPr>
              <a:t>t</a:t>
            </a:r>
            <a:r>
              <a:rPr lang="it-IT" sz="3200" baseline="-25000" dirty="0" err="1">
                <a:solidFill>
                  <a:schemeClr val="tx1"/>
                </a:solidFill>
              </a:rPr>
              <a:t>E</a:t>
            </a:r>
            <a:endParaRPr lang="it-IT" sz="3200" baseline="-25000" dirty="0">
              <a:solidFill>
                <a:schemeClr val="tx1"/>
              </a:solidFill>
            </a:endParaRPr>
          </a:p>
          <a:p>
            <a:pPr marL="36000" marR="457200" lvl="6" indent="0" algn="just" defTabSz="457200">
              <a:spcAft>
                <a:spcPts val="600"/>
              </a:spcAft>
              <a:buSzPct val="100000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</a:p>
          <a:p>
            <a:pPr marL="36000" marR="457200" lvl="4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Examples</a:t>
            </a:r>
            <a:r>
              <a:rPr lang="it-IT" sz="3200" dirty="0"/>
              <a:t> and </a:t>
            </a:r>
            <a:r>
              <a:rPr lang="it-IT" sz="3200" dirty="0" err="1"/>
              <a:t>applications</a:t>
            </a:r>
            <a:r>
              <a:rPr lang="it-IT" sz="3200" dirty="0"/>
              <a:t>: </a:t>
            </a:r>
          </a:p>
          <a:p>
            <a:pPr marL="1692000" marR="457200" lvl="6" indent="-457200" algn="just" defTabSz="457200"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Ø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sym typeface="Wingdings" pitchFamily="2" charset="2"/>
              </a:rPr>
              <a:t> 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RSAE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as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paradigm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of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reactor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relevant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plasma core</a:t>
            </a:r>
          </a:p>
          <a:p>
            <a:pPr marL="1692000" marR="457200" lvl="6" indent="-457200" algn="just" defTabSz="457200"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Ø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sym typeface="Wingdings" pitchFamily="2" charset="2"/>
              </a:rPr>
              <a:t> 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Core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transport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regulation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 by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Alfvénic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fluctuations</a:t>
            </a:r>
            <a:endParaRPr lang="it-IT" sz="3200" dirty="0">
              <a:solidFill>
                <a:schemeClr val="tx1"/>
              </a:solidFill>
              <a:latin typeface="Helvetica" pitchFamily="2" charset="0"/>
              <a:sym typeface="Wingdings" pitchFamily="2" charset="2"/>
            </a:endParaRPr>
          </a:p>
          <a:p>
            <a:pPr marL="1692000" marR="457200" lvl="6" indent="-457200" algn="just" defTabSz="457200"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Ø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sym typeface="Wingdings" pitchFamily="2" charset="2"/>
              </a:rPr>
              <a:t> 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EP workflow for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implementing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theoretical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framework </a:t>
            </a:r>
            <a:r>
              <a:rPr lang="it-IT" sz="3200" dirty="0" err="1">
                <a:solidFill>
                  <a:schemeClr val="tx1"/>
                </a:solidFill>
                <a:sym typeface="Wingdings" pitchFamily="2" charset="2"/>
              </a:rPr>
              <a:t>integrated</a:t>
            </a:r>
            <a:r>
              <a:rPr lang="it-IT" sz="3200" dirty="0">
                <a:solidFill>
                  <a:schemeClr val="tx1"/>
                </a:solidFill>
                <a:sym typeface="Wingdings" pitchFamily="2" charset="2"/>
              </a:rPr>
              <a:t> in IMAS</a:t>
            </a:r>
            <a:endParaRPr lang="it-IT" sz="3200" baseline="-25000" dirty="0">
              <a:solidFill>
                <a:schemeClr val="tx1"/>
              </a:solidFill>
            </a:endParaRPr>
          </a:p>
          <a:p>
            <a:pPr marL="1234800" marR="457200" lvl="6" indent="0" algn="just" defTabSz="457200">
              <a:spcAft>
                <a:spcPts val="600"/>
              </a:spcAft>
              <a:buClr>
                <a:schemeClr val="tx1"/>
              </a:buClr>
              <a:buSzPct val="100000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1600" dirty="0">
              <a:solidFill>
                <a:schemeClr val="accent1">
                  <a:hueOff val="47394"/>
                  <a:satOff val="-25753"/>
                  <a:lumOff val="-7544"/>
                </a:schemeClr>
              </a:solidFill>
            </a:endParaRPr>
          </a:p>
          <a:p>
            <a:pPr marL="493200" marR="457200" lvl="5" indent="-45720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Discussion</a:t>
            </a:r>
            <a:r>
              <a:rPr lang="it-IT" sz="3200" dirty="0">
                <a:solidFill>
                  <a:schemeClr val="tx1"/>
                </a:solidFill>
              </a:rPr>
              <a:t> and </a:t>
            </a:r>
            <a:r>
              <a:rPr lang="it-IT" sz="3200" dirty="0" err="1">
                <a:solidFill>
                  <a:schemeClr val="tx1"/>
                </a:solidFill>
              </a:rPr>
              <a:t>conclusions</a:t>
            </a:r>
            <a:endParaRPr lang="it-IT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24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967082" y="382278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301" name="TextBox 3"/>
          <p:cNvSpPr txBox="1"/>
          <p:nvPr/>
        </p:nvSpPr>
        <p:spPr>
          <a:xfrm>
            <a:off x="3294402" y="204538"/>
            <a:ext cx="1090748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The physics of burning plasmas</a:t>
            </a:r>
          </a:p>
        </p:txBody>
      </p:sp>
      <p:sp>
        <p:nvSpPr>
          <p:cNvPr id="303" name="Plasma and fusion…"/>
          <p:cNvSpPr txBox="1"/>
          <p:nvPr/>
        </p:nvSpPr>
        <p:spPr>
          <a:xfrm>
            <a:off x="2893947" y="4383579"/>
            <a:ext cx="389850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Plasma and fusion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reactivity profiles</a:t>
            </a:r>
          </a:p>
        </p:txBody>
      </p:sp>
      <p:sp>
        <p:nvSpPr>
          <p:cNvPr id="304" name="Multi-spatiotemporal…"/>
          <p:cNvSpPr txBox="1"/>
          <p:nvPr/>
        </p:nvSpPr>
        <p:spPr>
          <a:xfrm>
            <a:off x="6569300" y="2565767"/>
            <a:ext cx="481555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Multi-spatiotemporal 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scale fluctuations</a:t>
            </a:r>
          </a:p>
        </p:txBody>
      </p:sp>
      <p:sp>
        <p:nvSpPr>
          <p:cNvPr id="305" name="Meso &amp; macro-scale…"/>
          <p:cNvSpPr txBox="1"/>
          <p:nvPr/>
        </p:nvSpPr>
        <p:spPr>
          <a:xfrm>
            <a:off x="6553340" y="6501531"/>
            <a:ext cx="48474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Meso &amp; macro-scale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distortion of equilibrium</a:t>
            </a:r>
          </a:p>
        </p:txBody>
      </p:sp>
      <p:sp>
        <p:nvSpPr>
          <p:cNvPr id="306" name="Turbulence &amp; fluctuation…"/>
          <p:cNvSpPr txBox="1"/>
          <p:nvPr/>
        </p:nvSpPr>
        <p:spPr>
          <a:xfrm>
            <a:off x="10090653" y="4533649"/>
            <a:ext cx="507831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Turbulence &amp; fluctuation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driven fluxes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81" y="2725891"/>
            <a:ext cx="1573878" cy="157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016" y="2792741"/>
            <a:ext cx="1592786" cy="159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49438" y="5973183"/>
            <a:ext cx="1592786" cy="159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9281" y="5982636"/>
            <a:ext cx="1573878" cy="15738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754BF-CB9A-8247-A48B-E5D6C24ADBD6}"/>
              </a:ext>
            </a:extLst>
          </p:cNvPr>
          <p:cNvSpPr txBox="1"/>
          <p:nvPr/>
        </p:nvSpPr>
        <p:spPr>
          <a:xfrm>
            <a:off x="11524794" y="7967771"/>
            <a:ext cx="323486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</a:rPr>
              <a:t>NL </a:t>
            </a:r>
            <a:r>
              <a:rPr lang="it-IT" b="1" dirty="0" err="1">
                <a:solidFill>
                  <a:schemeClr val="accent5"/>
                </a:solidFill>
              </a:rPr>
              <a:t>wave-wave</a:t>
            </a:r>
            <a:endParaRPr lang="it-IT" b="1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07124-7740-634C-B588-929A3BF15DD1}"/>
              </a:ext>
            </a:extLst>
          </p:cNvPr>
          <p:cNvSpPr txBox="1"/>
          <p:nvPr/>
        </p:nvSpPr>
        <p:spPr>
          <a:xfrm>
            <a:off x="2095597" y="7973926"/>
            <a:ext cx="373499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</a:rPr>
              <a:t>NL </a:t>
            </a:r>
            <a:r>
              <a:rPr lang="it-IT" b="1" dirty="0" err="1">
                <a:solidFill>
                  <a:schemeClr val="accent5"/>
                </a:solidFill>
              </a:rPr>
              <a:t>wave-particle</a:t>
            </a:r>
            <a:endParaRPr lang="it-IT" b="1" dirty="0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F62A36-55E4-564F-9B67-4E683BC4C14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963095" y="7703726"/>
            <a:ext cx="2218964" cy="270201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E54A38-CAA7-614A-963A-873BE3149E7A}"/>
              </a:ext>
            </a:extLst>
          </p:cNvPr>
          <p:cNvCxnSpPr>
            <a:cxnSpLocks/>
          </p:cNvCxnSpPr>
          <p:nvPr/>
        </p:nvCxnSpPr>
        <p:spPr>
          <a:xfrm flipH="1" flipV="1">
            <a:off x="9020958" y="3944867"/>
            <a:ext cx="4467681" cy="3995647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C42921-5428-C946-B8A0-726CE16DD12B}"/>
              </a:ext>
            </a:extLst>
          </p:cNvPr>
          <p:cNvCxnSpPr>
            <a:cxnSpLocks/>
          </p:cNvCxnSpPr>
          <p:nvPr/>
        </p:nvCxnSpPr>
        <p:spPr>
          <a:xfrm flipV="1">
            <a:off x="3959812" y="3944867"/>
            <a:ext cx="4412776" cy="4008513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2EFDFFD-EA7F-C84B-A028-E2C5A2D77AC1}"/>
              </a:ext>
            </a:extLst>
          </p:cNvPr>
          <p:cNvCxnSpPr>
            <a:cxnSpLocks/>
          </p:cNvCxnSpPr>
          <p:nvPr/>
        </p:nvCxnSpPr>
        <p:spPr>
          <a:xfrm flipH="1" flipV="1">
            <a:off x="11458020" y="7730985"/>
            <a:ext cx="2030619" cy="247699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8FE44234-F0F9-85A9-82A9-5AE07B6092A5}"/>
              </a:ext>
            </a:extLst>
          </p:cNvPr>
          <p:cNvSpPr/>
          <p:nvPr/>
        </p:nvSpPr>
        <p:spPr>
          <a:xfrm>
            <a:off x="5998542" y="7763375"/>
            <a:ext cx="5874797" cy="1577004"/>
          </a:xfrm>
          <a:prstGeom prst="ellipse">
            <a:avLst/>
          </a:prstGeom>
          <a:blipFill dpi="0" rotWithShape="1">
            <a:blip r:embed="rId4">
              <a:alphaModFix amt="45958"/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845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69D0F-B3E6-6720-46AE-1593E754C6F4}"/>
              </a:ext>
            </a:extLst>
          </p:cNvPr>
          <p:cNvSpPr txBox="1"/>
          <p:nvPr/>
        </p:nvSpPr>
        <p:spPr>
          <a:xfrm>
            <a:off x="6248768" y="7904888"/>
            <a:ext cx="545662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Deviation from local </a:t>
            </a:r>
          </a:p>
          <a:p>
            <a:r>
              <a:rPr lang="en-US" sz="32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thermodynamic equilibrium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3CAF7-A70D-CFE8-635D-6FC30D58505B}"/>
              </a:ext>
            </a:extLst>
          </p:cNvPr>
          <p:cNvSpPr txBox="1"/>
          <p:nvPr/>
        </p:nvSpPr>
        <p:spPr>
          <a:xfrm>
            <a:off x="2995399" y="1988197"/>
            <a:ext cx="1205111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457200" algn="l" defTabSz="457200">
              <a:spcBef>
                <a:spcPts val="1000"/>
              </a:spcBef>
              <a:buSzPct val="45000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3200" dirty="0">
                <a:solidFill>
                  <a:schemeClr val="tx1"/>
                </a:solidFill>
              </a:rPr>
              <a:t>[</a:t>
            </a:r>
            <a:r>
              <a:rPr lang="en-GB" sz="2800" dirty="0">
                <a:solidFill>
                  <a:schemeClr val="tx1"/>
                </a:solidFill>
              </a:rPr>
              <a:t>C&amp;Z Rev. Mod. Phys. Review article]: Nonlinear gyrokinetic description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34D9EED-4349-9ED7-D4F2-898A0E3AC988}"/>
              </a:ext>
            </a:extLst>
          </p:cNvPr>
          <p:cNvSpPr txBox="1"/>
          <p:nvPr/>
        </p:nvSpPr>
        <p:spPr>
          <a:xfrm>
            <a:off x="651117" y="1381012"/>
            <a:ext cx="121811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buClr>
                <a:schemeClr val="tx1"/>
              </a:buClr>
              <a:buSzPct val="100000"/>
              <a:buChar char="❑"/>
            </a:pPr>
            <a:r>
              <a:rPr dirty="0">
                <a:solidFill>
                  <a:srgbClr val="C00000"/>
                </a:solidFill>
                <a:latin typeface="Helvetica" pitchFamily="2" charset="0"/>
              </a:rPr>
              <a:t>Burning plasmas </a:t>
            </a:r>
            <a:r>
              <a:rPr dirty="0">
                <a:latin typeface="Helvetica" pitchFamily="2" charset="0"/>
              </a:rPr>
              <a:t>as </a:t>
            </a:r>
            <a:r>
              <a:rPr dirty="0">
                <a:solidFill>
                  <a:srgbClr val="0070C0"/>
                </a:solidFill>
                <a:latin typeface="Helvetica" pitchFamily="2" charset="0"/>
              </a:rPr>
              <a:t>complex self-organized systems</a:t>
            </a:r>
            <a:r>
              <a:rPr dirty="0">
                <a:latin typeface="Helvetica" pitchFamily="2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283AA-440E-4B6F-8EA7-58C430DDF3B6}"/>
              </a:ext>
            </a:extLst>
          </p:cNvPr>
          <p:cNvSpPr/>
          <p:nvPr/>
        </p:nvSpPr>
        <p:spPr>
          <a:xfrm>
            <a:off x="6677740" y="2572972"/>
            <a:ext cx="4383722" cy="1193801"/>
          </a:xfrm>
          <a:prstGeom prst="rect">
            <a:avLst/>
          </a:prstGeom>
          <a:solidFill>
            <a:srgbClr val="C00000">
              <a:alpha val="25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54ED3D-75DA-9D1D-8E38-E299666C8AF0}"/>
              </a:ext>
            </a:extLst>
          </p:cNvPr>
          <p:cNvSpPr/>
          <p:nvPr/>
        </p:nvSpPr>
        <p:spPr>
          <a:xfrm>
            <a:off x="6582394" y="6459993"/>
            <a:ext cx="4847480" cy="1193801"/>
          </a:xfrm>
          <a:prstGeom prst="rect">
            <a:avLst/>
          </a:prstGeom>
          <a:solidFill>
            <a:srgbClr val="C00000">
              <a:alpha val="25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3247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</a:t>
            </a:r>
            <a:r>
              <a:rPr lang="it-IT" dirty="0" err="1"/>
              <a:t>transport</a:t>
            </a:r>
            <a:r>
              <a:rPr lang="it-IT" dirty="0"/>
              <a:t> - I</a:t>
            </a:r>
            <a:endParaRPr dirty="0"/>
          </a:p>
        </p:txBody>
      </p:sp>
      <p:sp>
        <p:nvSpPr>
          <p:cNvPr id="2" name="Conceptual steps…">
            <a:extLst>
              <a:ext uri="{FF2B5EF4-FFF2-40B4-BE49-F238E27FC236}">
                <a16:creationId xmlns:a16="http://schemas.microsoft.com/office/drawing/2014/main" id="{9800BEDA-6654-9295-D122-54669F0DA54F}"/>
              </a:ext>
            </a:extLst>
          </p:cNvPr>
          <p:cNvSpPr txBox="1"/>
          <p:nvPr/>
        </p:nvSpPr>
        <p:spPr>
          <a:xfrm>
            <a:off x="485193" y="2744738"/>
            <a:ext cx="16570584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 b="1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3200" dirty="0">
                <a:solidFill>
                  <a:schemeClr val="tx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Proper </a:t>
            </a:r>
            <a:r>
              <a:rPr lang="en-GB" sz="3200" dirty="0">
                <a:solidFill>
                  <a:srgbClr val="C0000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nonlinear equilibrium</a:t>
            </a:r>
            <a:endParaRPr sz="3200" dirty="0">
              <a:solidFill>
                <a:srgbClr val="C0000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90700" marR="457200" lvl="3" indent="-457200" algn="l" defTabSz="457200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latin typeface="Helvetica" pitchFamily="2" charset="0"/>
              </a:rPr>
              <a:t>Long </a:t>
            </a:r>
            <a:r>
              <a:rPr lang="it-IT" sz="3200" dirty="0" err="1">
                <a:latin typeface="Helvetica" pitchFamily="2" charset="0"/>
              </a:rPr>
              <a:t>lived</a:t>
            </a:r>
            <a:r>
              <a:rPr lang="it-IT" sz="3200" dirty="0">
                <a:latin typeface="Helvetica" pitchFamily="2" charset="0"/>
              </a:rPr>
              <a:t> (</a:t>
            </a:r>
            <a:r>
              <a:rPr lang="it-IT" sz="3200" dirty="0" err="1">
                <a:latin typeface="Helvetica" pitchFamily="2" charset="0"/>
              </a:rPr>
              <a:t>undamped</a:t>
            </a:r>
            <a:r>
              <a:rPr lang="it-IT" sz="3200" dirty="0">
                <a:latin typeface="Helvetica" pitchFamily="2" charset="0"/>
              </a:rPr>
              <a:t> by </a:t>
            </a:r>
            <a:r>
              <a:rPr lang="it-IT" sz="3200" dirty="0" err="1">
                <a:latin typeface="Helvetica" pitchFamily="2" charset="0"/>
              </a:rPr>
              <a:t>collision</a:t>
            </a:r>
            <a:r>
              <a:rPr lang="it-IT" sz="3200" dirty="0">
                <a:latin typeface="Helvetica" pitchFamily="2" charset="0"/>
              </a:rPr>
              <a:t>) </a:t>
            </a:r>
            <a:r>
              <a:rPr lang="it-IT" sz="3200" dirty="0" err="1">
                <a:latin typeface="Helvetica" pitchFamily="2" charset="0"/>
              </a:rPr>
              <a:t>zonal</a:t>
            </a:r>
            <a:r>
              <a:rPr lang="it-IT" sz="3200" dirty="0">
                <a:latin typeface="Helvetica" pitchFamily="2" charset="0"/>
              </a:rPr>
              <a:t> e.m. fields and </a:t>
            </a:r>
            <a:r>
              <a:rPr lang="it-IT" sz="3200" dirty="0" err="1">
                <a:latin typeface="Helvetica" pitchFamily="2" charset="0"/>
              </a:rPr>
              <a:t>corresponding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phase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space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zonal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structures</a:t>
            </a:r>
            <a:r>
              <a:rPr lang="it-IT" sz="3200" dirty="0">
                <a:latin typeface="Helvetica" pitchFamily="2" charset="0"/>
              </a:rPr>
              <a:t>: </a:t>
            </a:r>
            <a:r>
              <a:rPr lang="it-IT" sz="3200" b="1" dirty="0" err="1">
                <a:solidFill>
                  <a:srgbClr val="C00000"/>
                </a:solidFill>
                <a:latin typeface="Helvetica" pitchFamily="2" charset="0"/>
              </a:rPr>
              <a:t>Zonal</a:t>
            </a:r>
            <a:r>
              <a:rPr lang="it-IT" sz="3200" b="1" dirty="0">
                <a:solidFill>
                  <a:srgbClr val="C00000"/>
                </a:solidFill>
                <a:latin typeface="Helvetica" pitchFamily="2" charset="0"/>
              </a:rPr>
              <a:t> State</a:t>
            </a:r>
          </a:p>
          <a:p>
            <a:pPr marL="1790700" marR="457200" lvl="3" indent="-457200" algn="l" defTabSz="457200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latin typeface="Helvetica" pitchFamily="2" charset="0"/>
              </a:rPr>
              <a:t>Must </a:t>
            </a:r>
            <a:r>
              <a:rPr lang="it-IT" sz="3200" dirty="0">
                <a:solidFill>
                  <a:srgbClr val="002060"/>
                </a:solidFill>
                <a:latin typeface="Helvetica" pitchFamily="2" charset="0"/>
              </a:rPr>
              <a:t>self-</a:t>
            </a:r>
            <a:r>
              <a:rPr lang="it-IT" sz="3200" dirty="0" err="1">
                <a:solidFill>
                  <a:srgbClr val="002060"/>
                </a:solidFill>
                <a:latin typeface="Helvetica" pitchFamily="2" charset="0"/>
              </a:rPr>
              <a:t>consistently</a:t>
            </a:r>
            <a:r>
              <a:rPr lang="it-IT" sz="3200" dirty="0">
                <a:solidFill>
                  <a:srgbClr val="002060"/>
                </a:solidFill>
                <a:latin typeface="Helvetica" pitchFamily="2" charset="0"/>
              </a:rPr>
              <a:t> compute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Zonal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State 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in the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presence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 of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finite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level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fluctuations</a:t>
            </a:r>
            <a:endParaRPr lang="it-IT" sz="3200" dirty="0">
              <a:solidFill>
                <a:srgbClr val="C00000"/>
              </a:solidFill>
              <a:latin typeface="Helvetica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18076-06B4-2624-955D-4B01FB584B3C}"/>
              </a:ext>
            </a:extLst>
          </p:cNvPr>
          <p:cNvGrpSpPr/>
          <p:nvPr/>
        </p:nvGrpSpPr>
        <p:grpSpPr>
          <a:xfrm>
            <a:off x="485193" y="5827195"/>
            <a:ext cx="15172532" cy="3446027"/>
            <a:chOff x="485193" y="5827195"/>
            <a:chExt cx="15172532" cy="34460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CDF9E1-67D9-FEBF-54B0-39D548365E80}"/>
                </a:ext>
              </a:extLst>
            </p:cNvPr>
            <p:cNvGrpSpPr/>
            <p:nvPr/>
          </p:nvGrpSpPr>
          <p:grpSpPr>
            <a:xfrm>
              <a:off x="485193" y="5827195"/>
              <a:ext cx="15172532" cy="3446027"/>
              <a:chOff x="244490" y="4480339"/>
              <a:chExt cx="12757095" cy="344602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7B7FCD-9E59-32A6-4898-AACD453AF820}"/>
                  </a:ext>
                </a:extLst>
              </p:cNvPr>
              <p:cNvSpPr txBox="1"/>
              <p:nvPr/>
            </p:nvSpPr>
            <p:spPr>
              <a:xfrm>
                <a:off x="244490" y="4480339"/>
                <a:ext cx="12757095" cy="11541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36000" marR="457200" lvl="2" indent="0" algn="just" defTabSz="457200">
                  <a:spcAft>
                    <a:spcPts val="600"/>
                  </a:spcAft>
                  <a:buSzPct val="100000"/>
                  <a:buFont typeface="Wingdings" pitchFamily="2" charset="2"/>
                  <a:buChar char="q"/>
                  <a:defRPr sz="26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it-IT" sz="3200" dirty="0"/>
                  <a:t> Separate macro-meso </a:t>
                </a:r>
                <a:r>
                  <a:rPr lang="it-IT" sz="3200" dirty="0" err="1"/>
                  <a:t>spatiotemporal</a:t>
                </a:r>
                <a:r>
                  <a:rPr lang="it-IT" sz="3200" dirty="0"/>
                  <a:t> </a:t>
                </a:r>
                <a:r>
                  <a:rPr lang="it-IT" sz="3200" dirty="0" err="1"/>
                  <a:t>scales</a:t>
                </a:r>
                <a:r>
                  <a:rPr lang="it-IT" sz="3200" dirty="0"/>
                  <a:t> from micro-meso </a:t>
                </a:r>
                <a:r>
                  <a:rPr lang="it-IT" sz="3200" dirty="0" err="1"/>
                  <a:t>scales</a:t>
                </a:r>
                <a:r>
                  <a:rPr lang="it-IT" sz="3200" dirty="0"/>
                  <a:t> </a:t>
                </a:r>
                <a:r>
                  <a:rPr lang="it-IT" sz="3200" dirty="0">
                    <a:sym typeface="Wingdings" pitchFamily="2" charset="2"/>
                  </a:rPr>
                  <a:t> </a:t>
                </a:r>
              </a:p>
              <a:p>
                <a:pPr marL="1789200" marR="457200" lvl="2" indent="-457200" algn="just" defTabSz="457200">
                  <a:spcAft>
                    <a:spcPts val="600"/>
                  </a:spcAft>
                  <a:buSzPct val="100000"/>
                  <a:buFont typeface="Wingdings" pitchFamily="2" charset="2"/>
                  <a:buChar char="Ø"/>
                  <a:defRPr sz="26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it-IT" sz="3200" dirty="0" err="1">
                    <a:sym typeface="Wingdings" pitchFamily="2" charset="2"/>
                  </a:rPr>
                  <a:t>Renormalized</a:t>
                </a:r>
                <a:r>
                  <a:rPr lang="it-IT" sz="3200" dirty="0">
                    <a:sym typeface="Wingdings" pitchFamily="2" charset="2"/>
                  </a:rPr>
                  <a:t> </a:t>
                </a:r>
                <a:r>
                  <a:rPr lang="it-IT" sz="3200" dirty="0" err="1">
                    <a:sym typeface="Wingdings" pitchFamily="2" charset="2"/>
                  </a:rPr>
                  <a:t>equilibrium</a:t>
                </a:r>
                <a:r>
                  <a:rPr lang="it-IT" sz="3200" dirty="0">
                    <a:sym typeface="Wingdings" pitchFamily="2" charset="2"/>
                  </a:rPr>
                  <a:t> accounting for self-interaction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0303D4-7B50-FEF1-1DF2-E9E26A643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02314" y="5918796"/>
                <a:ext cx="4600172" cy="13509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57EB6C-8D01-1C58-7EC1-471F2EDF1369}"/>
                  </a:ext>
                </a:extLst>
              </p:cNvPr>
              <p:cNvSpPr txBox="1"/>
              <p:nvPr/>
            </p:nvSpPr>
            <p:spPr>
              <a:xfrm>
                <a:off x="3200548" y="7269776"/>
                <a:ext cx="2789225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meso-macro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692638-030F-C88A-715B-42968C6A422F}"/>
                  </a:ext>
                </a:extLst>
              </p:cNvPr>
              <p:cNvSpPr txBox="1"/>
              <p:nvPr/>
            </p:nvSpPr>
            <p:spPr>
              <a:xfrm>
                <a:off x="7563673" y="7269776"/>
                <a:ext cx="2215797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micro-</a:t>
                </a:r>
                <a:r>
                  <a:rPr lang="en-US" b="1" dirty="0" err="1">
                    <a:solidFill>
                      <a:schemeClr val="accent1"/>
                    </a:solidFill>
                  </a:rPr>
                  <a:t>meso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BC78C6-B6E4-F54E-BAC8-45DF6447AF0E}"/>
                  </a:ext>
                </a:extLst>
              </p:cNvPr>
              <p:cNvSpPr/>
              <p:nvPr/>
            </p:nvSpPr>
            <p:spPr>
              <a:xfrm>
                <a:off x="6173342" y="6252697"/>
                <a:ext cx="2418494" cy="663615"/>
              </a:xfrm>
              <a:prstGeom prst="ellipse">
                <a:avLst/>
              </a:prstGeom>
              <a:blipFill dpi="0" rotWithShape="1">
                <a:blip r:embed="rId3">
                  <a:alphaModFix amt="40000"/>
                </a:blip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F336CE9-64ED-A958-347C-263E03AC820F}"/>
                  </a:ext>
                </a:extLst>
              </p:cNvPr>
              <p:cNvSpPr/>
              <p:nvPr/>
            </p:nvSpPr>
            <p:spPr>
              <a:xfrm>
                <a:off x="5106690" y="6281341"/>
                <a:ext cx="834993" cy="663615"/>
              </a:xfrm>
              <a:prstGeom prst="ellipse">
                <a:avLst/>
              </a:prstGeom>
              <a:solidFill>
                <a:srgbClr val="FF0000">
                  <a:alpha val="40242"/>
                </a:srgb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A7FCAA0-0E35-DA44-0054-74EA7518A0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01566" y="6973669"/>
                <a:ext cx="632579" cy="420764"/>
              </a:xfrm>
              <a:prstGeom prst="straightConnector1">
                <a:avLst/>
              </a:prstGeom>
              <a:noFill/>
              <a:ln w="41275" cap="flat">
                <a:solidFill>
                  <a:srgbClr val="0070C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8F87225-9E2C-A54B-B04A-E492501FF630}"/>
                  </a:ext>
                </a:extLst>
              </p:cNvPr>
              <p:cNvCxnSpPr/>
              <p:nvPr/>
            </p:nvCxnSpPr>
            <p:spPr>
              <a:xfrm flipV="1">
                <a:off x="4548313" y="6806324"/>
                <a:ext cx="687558" cy="653142"/>
              </a:xfrm>
              <a:prstGeom prst="straightConnector1">
                <a:avLst/>
              </a:prstGeom>
              <a:noFill/>
              <a:ln w="41275" cap="flat">
                <a:solidFill>
                  <a:srgbClr val="C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226D5E-CB11-0084-32CD-A53D30B75023}"/>
                </a:ext>
              </a:extLst>
            </p:cNvPr>
            <p:cNvSpPr txBox="1"/>
            <p:nvPr/>
          </p:nvSpPr>
          <p:spPr>
            <a:xfrm>
              <a:off x="11739177" y="7638998"/>
              <a:ext cx="30553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(orbit averaging)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DDB50C-9141-2161-6D0A-8C086DFD8AC6}"/>
                </a:ext>
              </a:extLst>
            </p:cNvPr>
            <p:cNvSpPr txBox="1"/>
            <p:nvPr/>
          </p:nvSpPr>
          <p:spPr>
            <a:xfrm>
              <a:off x="11739177" y="7197443"/>
              <a:ext cx="30553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_____________</a:t>
              </a:r>
            </a:p>
          </p:txBody>
        </p:sp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1A18C4CA-2D59-2416-C574-E836BF90E62C}"/>
              </a:ext>
            </a:extLst>
          </p:cNvPr>
          <p:cNvSpPr txBox="1">
            <a:spLocks/>
          </p:cNvSpPr>
          <p:nvPr/>
        </p:nvSpPr>
        <p:spPr>
          <a:xfrm>
            <a:off x="15967082" y="382278"/>
            <a:ext cx="270462" cy="41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IT" smtClean="0"/>
              <a:pPr/>
              <a:t>4</a:t>
            </a:fld>
            <a:endParaRPr lang="en-IT"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DB4F2E2-1B0F-A5E8-0CC6-8C8031FB31A1}"/>
              </a:ext>
            </a:extLst>
          </p:cNvPr>
          <p:cNvSpPr txBox="1">
            <a:spLocks/>
          </p:cNvSpPr>
          <p:nvPr/>
        </p:nvSpPr>
        <p:spPr>
          <a:xfrm>
            <a:off x="16050985" y="462882"/>
            <a:ext cx="10265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endParaRPr lang="en-IT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BC335A8-F4CA-6C92-C1B7-6DA7E04F4330}"/>
              </a:ext>
            </a:extLst>
          </p:cNvPr>
          <p:cNvSpPr txBox="1"/>
          <p:nvPr/>
        </p:nvSpPr>
        <p:spPr>
          <a:xfrm>
            <a:off x="485193" y="1372966"/>
            <a:ext cx="1675241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Clr>
                <a:schemeClr val="tx1"/>
              </a:buClr>
              <a:buSzPct val="100000"/>
              <a:buChar char="❑"/>
            </a:pPr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en-GB" sz="32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first-principle-based, self-consistent approach </a:t>
            </a:r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crucial due to the </a:t>
            </a:r>
            <a:r>
              <a:rPr lang="en-GB" sz="32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mutual interactions </a:t>
            </a:r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between fluctuations and collisions</a:t>
            </a:r>
            <a:endParaRPr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75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</a:t>
            </a:r>
            <a:r>
              <a:rPr lang="it-IT" dirty="0" err="1"/>
              <a:t>transport</a:t>
            </a:r>
            <a:r>
              <a:rPr lang="it-IT" dirty="0"/>
              <a:t> - II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229A14-29C6-7826-0FB8-2853E1099EEA}"/>
              </a:ext>
            </a:extLst>
          </p:cNvPr>
          <p:cNvSpPr txBox="1"/>
          <p:nvPr/>
        </p:nvSpPr>
        <p:spPr>
          <a:xfrm>
            <a:off x="672674" y="5168189"/>
            <a:ext cx="16112641" cy="4262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Intrinsically</a:t>
            </a:r>
            <a:r>
              <a:rPr lang="it-IT" sz="3200" dirty="0"/>
              <a:t> </a:t>
            </a:r>
            <a:r>
              <a:rPr lang="it-IT" sz="3200" dirty="0">
                <a:solidFill>
                  <a:srgbClr val="C00000"/>
                </a:solidFill>
              </a:rPr>
              <a:t>full-</a:t>
            </a:r>
            <a:r>
              <a:rPr lang="it-IT" sz="3200" dirty="0" err="1">
                <a:solidFill>
                  <a:srgbClr val="C00000"/>
                </a:solidFill>
              </a:rPr>
              <a:t>F</a:t>
            </a:r>
            <a:r>
              <a:rPr lang="it-IT" sz="3200" dirty="0"/>
              <a:t> [Falessi et al NJP 2023] </a:t>
            </a:r>
            <a:r>
              <a:rPr lang="it-IT" sz="3200" dirty="0" err="1"/>
              <a:t>but</a:t>
            </a:r>
            <a:r>
              <a:rPr lang="it-IT" sz="3200" dirty="0"/>
              <a:t> </a:t>
            </a:r>
            <a:r>
              <a:rPr lang="it-IT" sz="3200" dirty="0" err="1"/>
              <a:t>reduced</a:t>
            </a:r>
            <a:r>
              <a:rPr lang="it-IT" sz="3200" dirty="0"/>
              <a:t> to the </a:t>
            </a:r>
            <a:r>
              <a:rPr lang="it-IT" sz="3200" dirty="0">
                <a:solidFill>
                  <a:srgbClr val="C00000"/>
                </a:solidFill>
              </a:rPr>
              <a:t>3D action </a:t>
            </a:r>
            <a:r>
              <a:rPr lang="it-IT" sz="3200" dirty="0" err="1">
                <a:solidFill>
                  <a:srgbClr val="C00000"/>
                </a:solidFill>
              </a:rPr>
              <a:t>space</a:t>
            </a:r>
            <a:r>
              <a:rPr lang="it-IT" sz="3200" dirty="0">
                <a:solidFill>
                  <a:srgbClr val="C00000"/>
                </a:solidFill>
              </a:rPr>
              <a:t> </a:t>
            </a:r>
            <a:r>
              <a:rPr lang="it-IT" sz="3200" dirty="0"/>
              <a:t>(</a:t>
            </a:r>
            <a:r>
              <a:rPr lang="it-IT" sz="3200" dirty="0" err="1"/>
              <a:t>contants</a:t>
            </a:r>
            <a:r>
              <a:rPr lang="it-IT" sz="3200" dirty="0"/>
              <a:t> of </a:t>
            </a:r>
            <a:r>
              <a:rPr lang="it-IT" sz="3200" dirty="0" err="1"/>
              <a:t>motion</a:t>
            </a:r>
            <a:r>
              <a:rPr lang="it-IT" sz="3200" dirty="0"/>
              <a:t>) </a:t>
            </a:r>
            <a:r>
              <a:rPr lang="it-IT" sz="3200" dirty="0">
                <a:sym typeface="Wingdings" pitchFamily="2" charset="2"/>
              </a:rPr>
              <a:t> </a:t>
            </a:r>
            <a:r>
              <a:rPr lang="it-IT" sz="3200" dirty="0" err="1">
                <a:sym typeface="Wingdings" pitchFamily="2" charset="2"/>
              </a:rPr>
              <a:t>verified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numerically</a:t>
            </a:r>
            <a:r>
              <a:rPr lang="it-IT" sz="3200" dirty="0">
                <a:sym typeface="Wingdings" pitchFamily="2" charset="2"/>
              </a:rPr>
              <a:t> with HMGC+HYMAGYC </a:t>
            </a:r>
            <a:r>
              <a:rPr lang="it-IT" sz="3200" dirty="0" err="1">
                <a:sym typeface="Wingdings" pitchFamily="2" charset="2"/>
              </a:rPr>
              <a:t>codes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[S. Briguglio and G. Vlad, 2020]</a:t>
            </a:r>
            <a:endParaRPr lang="it-IT" sz="3200" dirty="0"/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/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>
                <a:solidFill>
                  <a:srgbClr val="C00000"/>
                </a:solidFill>
              </a:rPr>
              <a:t>Ready for </a:t>
            </a:r>
            <a:r>
              <a:rPr lang="it-IT" sz="3200" dirty="0" err="1">
                <a:solidFill>
                  <a:srgbClr val="C00000"/>
                </a:solidFill>
              </a:rPr>
              <a:t>implementation</a:t>
            </a:r>
            <a:r>
              <a:rPr lang="it-IT" sz="3200" dirty="0">
                <a:solidFill>
                  <a:srgbClr val="C00000"/>
                </a:solidFill>
              </a:rPr>
              <a:t> in non-linear GK </a:t>
            </a:r>
            <a:r>
              <a:rPr lang="it-IT" sz="3200" dirty="0" err="1">
                <a:solidFill>
                  <a:srgbClr val="C00000"/>
                </a:solidFill>
              </a:rPr>
              <a:t>codes</a:t>
            </a:r>
            <a:r>
              <a:rPr lang="it-IT" sz="3200" dirty="0"/>
              <a:t>, </a:t>
            </a:r>
            <a:r>
              <a:rPr lang="it-IT" sz="3200" dirty="0" err="1"/>
              <a:t>including</a:t>
            </a:r>
            <a:r>
              <a:rPr lang="it-IT" sz="3200" dirty="0"/>
              <a:t> </a:t>
            </a:r>
            <a:r>
              <a:rPr lang="it-IT" sz="3200" dirty="0" err="1">
                <a:solidFill>
                  <a:srgbClr val="C00000"/>
                </a:solidFill>
              </a:rPr>
              <a:t>thermal</a:t>
            </a:r>
            <a:r>
              <a:rPr lang="it-IT" sz="3200" dirty="0">
                <a:solidFill>
                  <a:srgbClr val="C00000"/>
                </a:solidFill>
              </a:rPr>
              <a:t> component </a:t>
            </a:r>
            <a:r>
              <a:rPr lang="it-IT" sz="3200" dirty="0" err="1"/>
              <a:t>if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whole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transport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description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is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lifted</a:t>
            </a:r>
            <a:r>
              <a:rPr lang="it-IT" sz="3200" b="1" dirty="0">
                <a:solidFill>
                  <a:schemeClr val="accent1"/>
                </a:solidFill>
              </a:rPr>
              <a:t> to the </a:t>
            </a:r>
            <a:r>
              <a:rPr lang="it-IT" sz="3200" b="1" dirty="0" err="1">
                <a:solidFill>
                  <a:schemeClr val="accent1"/>
                </a:solidFill>
              </a:rPr>
              <a:t>phase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space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dirty="0"/>
              <a:t>[S.J. Wang et al. PRL 2024, </a:t>
            </a:r>
            <a:r>
              <a:rPr lang="it-IT" sz="3200" dirty="0">
                <a:solidFill>
                  <a:srgbClr val="C00000"/>
                </a:solidFill>
              </a:rPr>
              <a:t>ITB by ITG</a:t>
            </a:r>
            <a:r>
              <a:rPr lang="it-IT" sz="3200" dirty="0">
                <a:solidFill>
                  <a:schemeClr val="tx1"/>
                </a:solidFill>
              </a:rPr>
              <a:t>]</a:t>
            </a:r>
            <a:endParaRPr lang="it-IT" sz="3200" b="1" dirty="0">
              <a:solidFill>
                <a:schemeClr val="tx1"/>
              </a:solidFill>
            </a:endParaRPr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b="1" dirty="0">
              <a:solidFill>
                <a:schemeClr val="accent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FBF280-272D-4058-52A9-558954FABFEF}"/>
              </a:ext>
            </a:extLst>
          </p:cNvPr>
          <p:cNvGrpSpPr/>
          <p:nvPr/>
        </p:nvGrpSpPr>
        <p:grpSpPr>
          <a:xfrm>
            <a:off x="672674" y="1384537"/>
            <a:ext cx="16383103" cy="3111795"/>
            <a:chOff x="672674" y="1384537"/>
            <a:chExt cx="16383103" cy="31117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856755-9201-3F2C-C06E-B55917E7872C}"/>
                </a:ext>
              </a:extLst>
            </p:cNvPr>
            <p:cNvSpPr txBox="1"/>
            <p:nvPr/>
          </p:nvSpPr>
          <p:spPr>
            <a:xfrm>
              <a:off x="672674" y="1384537"/>
              <a:ext cx="16383103" cy="1077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6000" marR="457200" lvl="2" indent="0" algn="just" defTabSz="457200">
                <a:spcAft>
                  <a:spcPts val="600"/>
                </a:spcAft>
                <a:buSzPct val="100000"/>
                <a:buFont typeface="Wingdings" pitchFamily="2" charset="2"/>
                <a:buChar char="q"/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it-IT" sz="3200" dirty="0"/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Phase</a:t>
              </a:r>
              <a:r>
                <a:rPr lang="it-IT" sz="3200" b="1" dirty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space</a:t>
              </a:r>
              <a:r>
                <a:rPr lang="it-IT" sz="3200" b="1" dirty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zonal</a:t>
              </a:r>
              <a:r>
                <a:rPr lang="it-IT" sz="3200" b="1" dirty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structure</a:t>
              </a:r>
              <a:r>
                <a:rPr lang="it-IT" sz="3200" b="1" dirty="0">
                  <a:solidFill>
                    <a:srgbClr val="FF0000"/>
                  </a:solidFill>
                </a:rPr>
                <a:t> (PSZS)</a:t>
              </a:r>
              <a:r>
                <a:rPr lang="it-IT" sz="3200" dirty="0"/>
                <a:t> </a:t>
              </a:r>
              <a:r>
                <a:rPr lang="it-IT" sz="3200" dirty="0" err="1"/>
                <a:t>evolution</a:t>
              </a:r>
              <a:r>
                <a:rPr lang="it-IT" sz="3200" dirty="0"/>
                <a:t> </a:t>
              </a:r>
              <a:r>
                <a:rPr lang="it-IT" sz="3200" dirty="0" err="1"/>
                <a:t>equation</a:t>
              </a:r>
              <a:r>
                <a:rPr lang="it-IT" sz="3200" dirty="0"/>
                <a:t> (</a:t>
              </a:r>
              <a:r>
                <a:rPr lang="it-IT" sz="3200" dirty="0" err="1"/>
                <a:t>nearly</a:t>
              </a:r>
              <a:r>
                <a:rPr lang="it-IT" sz="3200" dirty="0"/>
                <a:t> </a:t>
              </a:r>
              <a:r>
                <a:rPr lang="it-IT" sz="3200" dirty="0" err="1"/>
                <a:t>integrable</a:t>
              </a:r>
              <a:r>
                <a:rPr lang="it-IT" sz="3200" dirty="0"/>
                <a:t> system) [Falessi et al NJP 2023]</a:t>
              </a:r>
            </a:p>
          </p:txBody>
        </p:sp>
        <p:pic>
          <p:nvPicPr>
            <p:cNvPr id="4" name="Screenshot 2022-05-18 at 09.55.15.pdf" descr="Screenshot 2022-05-18 at 09.55.15.pdf">
              <a:extLst>
                <a:ext uri="{FF2B5EF4-FFF2-40B4-BE49-F238E27FC236}">
                  <a16:creationId xmlns:a16="http://schemas.microsoft.com/office/drawing/2014/main" id="{3E43C448-D318-D297-A691-8E2E4CB6C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5752" y="2646630"/>
              <a:ext cx="13004800" cy="18497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Slide Number">
            <a:extLst>
              <a:ext uri="{FF2B5EF4-FFF2-40B4-BE49-F238E27FC236}">
                <a16:creationId xmlns:a16="http://schemas.microsoft.com/office/drawing/2014/main" id="{242552BE-84C3-1A9E-BDB6-E679BD21904B}"/>
              </a:ext>
            </a:extLst>
          </p:cNvPr>
          <p:cNvSpPr txBox="1">
            <a:spLocks/>
          </p:cNvSpPr>
          <p:nvPr/>
        </p:nvSpPr>
        <p:spPr>
          <a:xfrm>
            <a:off x="15967082" y="382278"/>
            <a:ext cx="270462" cy="41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IT" smtClean="0"/>
              <a:pPr/>
              <a:t>5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98349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ABA75-1B63-C932-E2BB-78625A6A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3">
            <a:extLst>
              <a:ext uri="{FF2B5EF4-FFF2-40B4-BE49-F238E27FC236}">
                <a16:creationId xmlns:a16="http://schemas.microsoft.com/office/drawing/2014/main" id="{30639570-3515-DF1C-FEA4-5A093926E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Zonal</a:t>
            </a:r>
            <a:r>
              <a:rPr lang="it-IT" dirty="0"/>
              <a:t> State: RSAE case</a:t>
            </a:r>
            <a:endParaRPr dirty="0"/>
          </a:p>
        </p:txBody>
      </p:sp>
      <p:sp>
        <p:nvSpPr>
          <p:cNvPr id="320" name="Slide Number">
            <a:extLst>
              <a:ext uri="{FF2B5EF4-FFF2-40B4-BE49-F238E27FC236}">
                <a16:creationId xmlns:a16="http://schemas.microsoft.com/office/drawing/2014/main" id="{43232F5F-499F-948B-B3B2-370F4E58D4E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6001544" y="422850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325" name="Numerical verification by HMGC + HYMAGYC codes [S. Briguglio…">
            <a:extLst>
              <a:ext uri="{FF2B5EF4-FFF2-40B4-BE49-F238E27FC236}">
                <a16:creationId xmlns:a16="http://schemas.microsoft.com/office/drawing/2014/main" id="{3FF8B262-7329-34E6-2AF1-54A07A85C047}"/>
              </a:ext>
            </a:extLst>
          </p:cNvPr>
          <p:cNvSpPr txBox="1"/>
          <p:nvPr/>
        </p:nvSpPr>
        <p:spPr>
          <a:xfrm>
            <a:off x="638412" y="4011964"/>
            <a:ext cx="1087031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Theory and GTC code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simulations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RSAE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saturation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show [Chen et al, </a:t>
            </a:r>
            <a:r>
              <a:rPr lang="en-GB" sz="3200" dirty="0" err="1">
                <a:solidFill>
                  <a:schemeClr val="tx1"/>
                </a:solidFill>
                <a:sym typeface="Helvetica Neue"/>
              </a:rPr>
              <a:t>Nucl</a:t>
            </a:r>
            <a:r>
              <a:rPr lang="en-GB" sz="3200" dirty="0">
                <a:solidFill>
                  <a:schemeClr val="tx1"/>
                </a:solidFill>
                <a:sym typeface="Helvetica Neue"/>
              </a:rPr>
              <a:t>. Fusion 65 (2025) 016018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</a:t>
            </a:r>
            <a:endParaRPr sz="32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1D3B9-B11C-03C4-64D4-B8F7D241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783" y="1506079"/>
            <a:ext cx="6153019" cy="7482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21BB32-C788-A248-71E2-1630EB3FC4FD}"/>
              </a:ext>
            </a:extLst>
          </p:cNvPr>
          <p:cNvSpPr txBox="1"/>
          <p:nvPr/>
        </p:nvSpPr>
        <p:spPr>
          <a:xfrm>
            <a:off x="13993325" y="7072310"/>
            <a:ext cx="289983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_____ simulation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…….. theory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Slow and fast spatiotemporal…">
            <a:extLst>
              <a:ext uri="{FF2B5EF4-FFF2-40B4-BE49-F238E27FC236}">
                <a16:creationId xmlns:a16="http://schemas.microsoft.com/office/drawing/2014/main" id="{E630027B-1C7F-7351-ABC6-A058D1E73053}"/>
              </a:ext>
            </a:extLst>
          </p:cNvPr>
          <p:cNvSpPr txBox="1"/>
          <p:nvPr/>
        </p:nvSpPr>
        <p:spPr>
          <a:xfrm>
            <a:off x="1542327" y="5105105"/>
            <a:ext cx="9966404" cy="3934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 err="1">
                <a:solidFill>
                  <a:schemeClr val="tx1"/>
                </a:solidFill>
              </a:rPr>
              <a:t>zonal</a:t>
            </a:r>
            <a:r>
              <a:rPr lang="it-IT" sz="2800" dirty="0">
                <a:solidFill>
                  <a:schemeClr val="tx1"/>
                </a:solidFill>
              </a:rPr>
              <a:t> flow </a:t>
            </a:r>
            <a:r>
              <a:rPr lang="it-IT" sz="2800" dirty="0" err="1">
                <a:solidFill>
                  <a:schemeClr val="tx1"/>
                </a:solidFill>
              </a:rPr>
              <a:t>has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negligible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effect</a:t>
            </a:r>
            <a:r>
              <a:rPr lang="it-IT" sz="2800" dirty="0">
                <a:solidFill>
                  <a:schemeClr val="tx1"/>
                </a:solidFill>
              </a:rPr>
              <a:t> on EP </a:t>
            </a:r>
            <a:r>
              <a:rPr lang="it-IT" sz="2800" dirty="0" err="1">
                <a:solidFill>
                  <a:schemeClr val="tx1"/>
                </a:solidFill>
              </a:rPr>
              <a:t>resonance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detuning</a:t>
            </a:r>
            <a:r>
              <a:rPr lang="it-IT" sz="2800" dirty="0">
                <a:solidFill>
                  <a:schemeClr val="tx1"/>
                </a:solidFill>
              </a:rPr>
              <a:t> (</a:t>
            </a:r>
            <a:r>
              <a:rPr lang="it-IT" sz="2800" dirty="0" err="1">
                <a:solidFill>
                  <a:schemeClr val="tx1"/>
                </a:solidFill>
              </a:rPr>
              <a:t>shearing</a:t>
            </a:r>
            <a:r>
              <a:rPr lang="it-IT" sz="2800" dirty="0">
                <a:solidFill>
                  <a:schemeClr val="tx1"/>
                </a:solidFill>
              </a:rPr>
              <a:t>)</a:t>
            </a:r>
          </a:p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 err="1">
                <a:solidFill>
                  <a:schemeClr val="tx1"/>
                </a:solidFill>
              </a:rPr>
              <a:t>zonal</a:t>
            </a:r>
            <a:r>
              <a:rPr lang="it-IT" sz="2800" dirty="0">
                <a:solidFill>
                  <a:schemeClr val="tx1"/>
                </a:solidFill>
              </a:rPr>
              <a:t> e.m. fields </a:t>
            </a:r>
            <a:r>
              <a:rPr lang="it-IT" sz="2800" dirty="0" err="1">
                <a:solidFill>
                  <a:srgbClr val="C00000"/>
                </a:solidFill>
              </a:rPr>
              <a:t>enhance</a:t>
            </a:r>
            <a:r>
              <a:rPr lang="it-IT" sz="2800" dirty="0">
                <a:solidFill>
                  <a:srgbClr val="C00000"/>
                </a:solidFill>
              </a:rPr>
              <a:t> the EP drive via </a:t>
            </a:r>
            <a:r>
              <a:rPr lang="it-IT" sz="2800" dirty="0" err="1">
                <a:solidFill>
                  <a:srgbClr val="C00000"/>
                </a:solidFill>
              </a:rPr>
              <a:t>phase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space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zonal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structures</a:t>
            </a:r>
            <a:endParaRPr lang="it-IT" sz="2800" dirty="0">
              <a:solidFill>
                <a:srgbClr val="C00000"/>
              </a:solidFill>
            </a:endParaRPr>
          </a:p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 err="1">
                <a:solidFill>
                  <a:schemeClr val="tx1"/>
                </a:solidFill>
              </a:rPr>
              <a:t>zonal</a:t>
            </a:r>
            <a:r>
              <a:rPr lang="it-IT" sz="2800" dirty="0">
                <a:solidFill>
                  <a:schemeClr val="tx1"/>
                </a:solidFill>
              </a:rPr>
              <a:t> e.m. fields are </a:t>
            </a:r>
            <a:r>
              <a:rPr lang="it-IT" sz="2800" dirty="0" err="1">
                <a:solidFill>
                  <a:schemeClr val="tx1"/>
                </a:solidFill>
              </a:rPr>
              <a:t>dominated</a:t>
            </a:r>
            <a:r>
              <a:rPr lang="it-IT" sz="2800" dirty="0">
                <a:solidFill>
                  <a:schemeClr val="tx1"/>
                </a:solidFill>
              </a:rPr>
              <a:t> by </a:t>
            </a:r>
            <a:r>
              <a:rPr lang="it-IT" sz="2800" dirty="0" err="1">
                <a:solidFill>
                  <a:schemeClr val="tx1"/>
                </a:solidFill>
              </a:rPr>
              <a:t>zonal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current</a:t>
            </a:r>
            <a:endParaRPr lang="it-IT" sz="2800" dirty="0">
              <a:solidFill>
                <a:schemeClr val="tx1"/>
              </a:solidFill>
            </a:endParaRPr>
          </a:p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 err="1">
                <a:solidFill>
                  <a:srgbClr val="C00000"/>
                </a:solidFill>
              </a:rPr>
              <a:t>saturation</a:t>
            </a:r>
            <a:r>
              <a:rPr lang="it-IT" sz="2800" dirty="0">
                <a:solidFill>
                  <a:schemeClr val="tx1"/>
                </a:solidFill>
              </a:rPr>
              <a:t> takes place via </a:t>
            </a:r>
            <a:r>
              <a:rPr lang="it-IT" sz="2800" dirty="0" err="1">
                <a:solidFill>
                  <a:schemeClr val="tx1"/>
                </a:solidFill>
              </a:rPr>
              <a:t>downward</a:t>
            </a:r>
            <a:r>
              <a:rPr lang="it-IT" sz="2800" dirty="0">
                <a:solidFill>
                  <a:schemeClr val="tx1"/>
                </a:solidFill>
              </a:rPr>
              <a:t> frequency shift and </a:t>
            </a:r>
            <a:r>
              <a:rPr lang="it-IT" sz="2800" dirty="0" err="1">
                <a:solidFill>
                  <a:srgbClr val="C00000"/>
                </a:solidFill>
              </a:rPr>
              <a:t>enhanced</a:t>
            </a:r>
            <a:r>
              <a:rPr lang="it-IT" sz="2800" dirty="0">
                <a:solidFill>
                  <a:srgbClr val="C00000"/>
                </a:solidFill>
              </a:rPr>
              <a:t> damping due to core plasma </a:t>
            </a:r>
            <a:r>
              <a:rPr lang="it-IT" sz="2800" dirty="0" err="1">
                <a:solidFill>
                  <a:srgbClr val="C00000"/>
                </a:solidFill>
              </a:rPr>
              <a:t>effects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>
                <a:solidFill>
                  <a:schemeClr val="tx1"/>
                </a:solidFill>
              </a:rPr>
              <a:t>(</a:t>
            </a:r>
            <a:r>
              <a:rPr lang="it-IT" sz="2800" dirty="0" err="1">
                <a:solidFill>
                  <a:schemeClr val="tx1"/>
                </a:solidFill>
              </a:rPr>
              <a:t>ongoing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>
                <a:solidFill>
                  <a:schemeClr val="tx1"/>
                </a:solidFill>
              </a:rPr>
              <a:t>work) 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3B0E2-7BFD-E284-5F3C-DC182A9434A5}"/>
              </a:ext>
            </a:extLst>
          </p:cNvPr>
          <p:cNvSpPr txBox="1"/>
          <p:nvPr/>
        </p:nvSpPr>
        <p:spPr>
          <a:xfrm>
            <a:off x="4988946" y="8660271"/>
            <a:ext cx="765273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contrary to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" pitchFamily="2" charset="0"/>
                <a:sym typeface="Helvetica Light"/>
              </a:rPr>
              <a:t> common wisdom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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D1171-C330-9834-4589-13F64BF8E998}"/>
              </a:ext>
            </a:extLst>
          </p:cNvPr>
          <p:cNvSpPr txBox="1"/>
          <p:nvPr/>
        </p:nvSpPr>
        <p:spPr>
          <a:xfrm>
            <a:off x="638413" y="1329178"/>
            <a:ext cx="10870319" cy="2682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Core plasma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plays a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crucial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role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determining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properties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the </a:t>
            </a:r>
            <a:r>
              <a:rPr lang="it-IT" sz="32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zonal</a:t>
            </a:r>
            <a:r>
              <a:rPr lang="it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state</a:t>
            </a:r>
          </a:p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Reversed shear Alfvén eigenmodes (RSAE): paradigm for Alfvénic fluctuation dominating the core of reactor relevant plasmas</a:t>
            </a:r>
          </a:p>
        </p:txBody>
      </p:sp>
    </p:spTree>
    <p:extLst>
      <p:ext uri="{BB962C8B-B14F-4D97-AF65-F5344CB8AC3E}">
        <p14:creationId xmlns:p14="http://schemas.microsoft.com/office/powerpoint/2010/main" val="985639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" grpId="0"/>
      <p:bldP spid="5" grpId="0" animBg="1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855B-F97C-438D-960D-6EAFA169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4">
            <a:extLst>
              <a:ext uri="{FF2B5EF4-FFF2-40B4-BE49-F238E27FC236}">
                <a16:creationId xmlns:a16="http://schemas.microsoft.com/office/drawing/2014/main" id="{D069362D-5B00-1046-43C9-EAADFEA3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10" y="2053734"/>
            <a:ext cx="9304101" cy="3660924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:a16="http://schemas.microsoft.com/office/drawing/2014/main" id="{D59B300C-8489-3B68-ADAD-898BB8B0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761" y="6012688"/>
            <a:ext cx="9012201" cy="3740912"/>
          </a:xfrm>
          <a:prstGeom prst="rect">
            <a:avLst/>
          </a:prstGeom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3C9E505C-4D75-28D6-5A42-C3E764923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814" y="2018644"/>
            <a:ext cx="4019782" cy="3607497"/>
          </a:xfrm>
          <a:prstGeom prst="rect">
            <a:avLst/>
          </a:prstGeom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CA97DDBD-EB44-D4B3-CF56-9E0AAC78D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176" y="5910278"/>
            <a:ext cx="4108157" cy="3686808"/>
          </a:xfrm>
          <a:prstGeom prst="rect">
            <a:avLst/>
          </a:prstGeom>
        </p:spPr>
      </p:pic>
      <p:sp>
        <p:nvSpPr>
          <p:cNvPr id="319" name="Title 3">
            <a:extLst>
              <a:ext uri="{FF2B5EF4-FFF2-40B4-BE49-F238E27FC236}">
                <a16:creationId xmlns:a16="http://schemas.microsoft.com/office/drawing/2014/main" id="{D0156430-16F3-F1B7-7BD0-44885C285E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4975" y="65258"/>
            <a:ext cx="14628558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ORB5 code: core plasma </a:t>
            </a:r>
            <a:r>
              <a:rPr lang="it-IT" dirty="0" err="1"/>
              <a:t>confinement</a:t>
            </a:r>
            <a:r>
              <a:rPr lang="it-IT" dirty="0"/>
              <a:t> </a:t>
            </a:r>
            <a:r>
              <a:rPr lang="it-IT" dirty="0" err="1"/>
              <a:t>improvement</a:t>
            </a:r>
            <a:endParaRPr dirty="0"/>
          </a:p>
        </p:txBody>
      </p:sp>
      <p:sp>
        <p:nvSpPr>
          <p:cNvPr id="320" name="Slide Number">
            <a:extLst>
              <a:ext uri="{FF2B5EF4-FFF2-40B4-BE49-F238E27FC236}">
                <a16:creationId xmlns:a16="http://schemas.microsoft.com/office/drawing/2014/main" id="{19173C55-7697-3F1D-7742-A4118602CFE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6001544" y="422850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C116CC9-EA90-4E9F-1B57-7BD5DC7869F8}"/>
              </a:ext>
            </a:extLst>
          </p:cNvPr>
          <p:cNvSpPr txBox="1"/>
          <p:nvPr/>
        </p:nvSpPr>
        <p:spPr>
          <a:xfrm>
            <a:off x="587849" y="1176875"/>
            <a:ext cx="1675241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Clr>
                <a:schemeClr val="tx1"/>
              </a:buClr>
              <a:buSzPct val="100000"/>
              <a:buChar char="❑"/>
            </a:pPr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Nonlinear gyrokinetic simulations with ORB5 code demonstrate</a:t>
            </a:r>
            <a:r>
              <a:rPr lang="en-GB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clear reduction in the heat flux for both the bulk ions and the electrons</a:t>
            </a:r>
            <a:endParaRPr sz="32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3F3915-898D-AB58-4FFD-D652BE8357D4}"/>
                  </a:ext>
                </a:extLst>
              </p:cNvPr>
              <p:cNvSpPr txBox="1"/>
              <p:nvPr/>
            </p:nvSpPr>
            <p:spPr>
              <a:xfrm>
                <a:off x="587849" y="5566686"/>
                <a:ext cx="13221477" cy="584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571500" indent="-571500" algn="l">
                  <a:buFont typeface="Wingdings" pitchFamily="2" charset="2"/>
                  <a:buChar char="q"/>
                </a:pPr>
                <a:r>
                  <a:rPr lang="en-US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Total heat flux reduced by the fast ions!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3F3915-898D-AB58-4FFD-D652BE835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" y="5566686"/>
                <a:ext cx="13221477" cy="584775"/>
              </a:xfrm>
              <a:prstGeom prst="rect">
                <a:avLst/>
              </a:prstGeom>
              <a:blipFill>
                <a:blip r:embed="rId7"/>
                <a:stretch>
                  <a:fillRect l="-1056" t="-12766" b="-319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6037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A0BB-14C7-811F-0559-CE010440F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3">
            <a:extLst>
              <a:ext uri="{FF2B5EF4-FFF2-40B4-BE49-F238E27FC236}">
                <a16:creationId xmlns:a16="http://schemas.microsoft.com/office/drawing/2014/main" id="{1708C585-C349-6B33-20CB-9BC7F5F3B3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4975" y="65258"/>
            <a:ext cx="14628558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ORB5 code: AITG/KBM </a:t>
            </a:r>
            <a:r>
              <a:rPr lang="it-IT" dirty="0" err="1"/>
              <a:t>Zonal</a:t>
            </a:r>
            <a:r>
              <a:rPr lang="it-IT" dirty="0"/>
              <a:t> State</a:t>
            </a:r>
            <a:endParaRPr dirty="0"/>
          </a:p>
        </p:txBody>
      </p:sp>
      <p:sp>
        <p:nvSpPr>
          <p:cNvPr id="320" name="Slide Number">
            <a:extLst>
              <a:ext uri="{FF2B5EF4-FFF2-40B4-BE49-F238E27FC236}">
                <a16:creationId xmlns:a16="http://schemas.microsoft.com/office/drawing/2014/main" id="{2F102B29-A482-BDD8-13D5-8EC5B61CCF9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5893058" y="422850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FC7197AC-1BBE-496D-E510-9F3D6F880436}"/>
                  </a:ext>
                </a:extLst>
              </p:cNvPr>
              <p:cNvSpPr txBox="1"/>
              <p:nvPr/>
            </p:nvSpPr>
            <p:spPr>
              <a:xfrm>
                <a:off x="587849" y="1199662"/>
                <a:ext cx="16752414" cy="15799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571500" indent="-571500" algn="l">
                  <a:buClr>
                    <a:schemeClr val="tx1"/>
                  </a:buClr>
                  <a:buSzPct val="100000"/>
                  <a:buChar char="❑"/>
                </a:pPr>
                <a:r>
                  <a:rPr lang="en-GB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Properties of the </a:t>
                </a:r>
                <a:r>
                  <a:rPr lang="en-GB" sz="3200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Zonal State become </a:t>
                </a:r>
                <a:r>
                  <a:rPr lang="en-GB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increasingly </a:t>
                </a:r>
                <a:r>
                  <a:rPr lang="en-GB" sz="3200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more global as plasma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𝛽</m:t>
                    </m:r>
                  </m:oMath>
                </a14:m>
                <a:r>
                  <a:rPr lang="en-GB" sz="3200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is increased</a:t>
                </a:r>
                <a:endParaRPr lang="en-GB"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571500" indent="-571500" algn="l">
                  <a:buClr>
                    <a:schemeClr val="tx1"/>
                  </a:buClr>
                  <a:buSzPct val="100000"/>
                  <a:buChar char="❑"/>
                </a:pPr>
                <a:r>
                  <a:rPr lang="en-GB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Mesoscale phenomena, such as kinetic Alfvén wave propagation, need to be captured for a correct description of the plasma dynamics</a:t>
                </a:r>
                <a:endParaRPr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FC7197AC-1BBE-496D-E510-9F3D6F880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" y="1199662"/>
                <a:ext cx="16752414" cy="1579920"/>
              </a:xfrm>
              <a:prstGeom prst="rect">
                <a:avLst/>
              </a:prstGeom>
              <a:blipFill>
                <a:blip r:embed="rId2"/>
                <a:stretch>
                  <a:fillRect l="-1364" t="-8000" r="-303" b="-1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2">
            <a:extLst>
              <a:ext uri="{FF2B5EF4-FFF2-40B4-BE49-F238E27FC236}">
                <a16:creationId xmlns:a16="http://schemas.microsoft.com/office/drawing/2014/main" id="{5355B3B9-599D-6A08-CC4C-EF6985A2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663" y="2740519"/>
            <a:ext cx="8814962" cy="3540003"/>
          </a:xfrm>
          <a:prstGeom prst="rect">
            <a:avLst/>
          </a:prstGeom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6FC12062-79CB-0F8C-1B58-DAA8A9DF7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93" y="6001452"/>
            <a:ext cx="4180965" cy="3752148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1D1B23DA-8308-66BE-B301-C7A9F5A1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63" y="5857702"/>
            <a:ext cx="4341144" cy="3895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FAFD0-C1F5-9FCF-417E-E12150469C3F}"/>
              </a:ext>
            </a:extLst>
          </p:cNvPr>
          <p:cNvSpPr txBox="1"/>
          <p:nvPr/>
        </p:nvSpPr>
        <p:spPr>
          <a:xfrm>
            <a:off x="2821354" y="5962207"/>
            <a:ext cx="218333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ithout 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7E6F4-7479-800B-09AA-E249C0433668}"/>
              </a:ext>
            </a:extLst>
          </p:cNvPr>
          <p:cNvSpPr txBox="1"/>
          <p:nvPr/>
        </p:nvSpPr>
        <p:spPr>
          <a:xfrm>
            <a:off x="7416764" y="5857702"/>
            <a:ext cx="218333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ith 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7">
                <a:extLst>
                  <a:ext uri="{FF2B5EF4-FFF2-40B4-BE49-F238E27FC236}">
                    <a16:creationId xmlns:a16="http://schemas.microsoft.com/office/drawing/2014/main" id="{E881793D-6ADE-5CDF-EC40-B5E1CFFFCE9C}"/>
                  </a:ext>
                </a:extLst>
              </p:cNvPr>
              <p:cNvSpPr txBox="1"/>
              <p:nvPr/>
            </p:nvSpPr>
            <p:spPr>
              <a:xfrm>
                <a:off x="11411324" y="2779582"/>
                <a:ext cx="558235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l">
                  <a:buFont typeface="Wingdings" pitchFamily="2" charset="2"/>
                  <a:buChar char="q"/>
                </a:pPr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de-DE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de-DE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</a:t>
                </a:r>
                <a:r>
                  <a:rPr lang="en-US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dynamics is different. Fast ion heat flux is substantial.</a:t>
                </a:r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Total </a:t>
                </a:r>
                <a:r>
                  <a:rPr lang="de-DE" sz="320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heat</a:t>
                </a:r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320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flux</a:t>
                </a:r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320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is</a:t>
                </a:r>
                <a:r>
                  <a:rPr lang="de-DE" sz="32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not </a:t>
                </a:r>
                <a:r>
                  <a:rPr lang="de-DE" sz="320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reduced</a:t>
                </a:r>
                <a:endParaRPr lang="en-US" sz="3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3" name="Textfeld 17">
                <a:extLst>
                  <a:ext uri="{FF2B5EF4-FFF2-40B4-BE49-F238E27FC236}">
                    <a16:creationId xmlns:a16="http://schemas.microsoft.com/office/drawing/2014/main" id="{E881793D-6ADE-5CDF-EC40-B5E1CFFFC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324" y="2779582"/>
                <a:ext cx="5582354" cy="2554545"/>
              </a:xfrm>
              <a:prstGeom prst="rect">
                <a:avLst/>
              </a:prstGeom>
              <a:blipFill>
                <a:blip r:embed="rId6"/>
                <a:stretch>
                  <a:fillRect l="-2494" t="-2956" r="-3628" b="-6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24">
            <a:extLst>
              <a:ext uri="{FF2B5EF4-FFF2-40B4-BE49-F238E27FC236}">
                <a16:creationId xmlns:a16="http://schemas.microsoft.com/office/drawing/2014/main" id="{D04C5202-394B-7ED5-FF45-A962D7669267}"/>
              </a:ext>
            </a:extLst>
          </p:cNvPr>
          <p:cNvSpPr txBox="1"/>
          <p:nvPr/>
        </p:nvSpPr>
        <p:spPr>
          <a:xfrm>
            <a:off x="11460439" y="6452737"/>
            <a:ext cx="55823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itchFamily="2" charset="2"/>
              <a:buChar char="q"/>
            </a:pP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Alfvenic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(a BAE?)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develops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driving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fast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ion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flux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Work in </a:t>
            </a:r>
            <a:r>
              <a:rPr lang="de-DE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progress</a:t>
            </a:r>
            <a:r>
              <a:rPr lang="de-DE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115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527B7-5166-A901-F089-5BAD7E2F7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function&#10;&#10;AI-generated content may be incorrect.">
            <a:extLst>
              <a:ext uri="{FF2B5EF4-FFF2-40B4-BE49-F238E27FC236}">
                <a16:creationId xmlns:a16="http://schemas.microsoft.com/office/drawing/2014/main" id="{FC12E5BB-3120-87E7-F712-91B7A6607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64" y="2402960"/>
            <a:ext cx="7182542" cy="5855136"/>
          </a:xfrm>
          <a:prstGeom prst="rect">
            <a:avLst/>
          </a:prstGeom>
        </p:spPr>
      </p:pic>
      <p:pic>
        <p:nvPicPr>
          <p:cNvPr id="5" name="Picture 4" descr="A diagram of a function&#10;&#10;AI-generated content may be incorrect.">
            <a:extLst>
              <a:ext uri="{FF2B5EF4-FFF2-40B4-BE49-F238E27FC236}">
                <a16:creationId xmlns:a16="http://schemas.microsoft.com/office/drawing/2014/main" id="{D3B394EA-6C7E-612D-B358-250A23D0B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7" y="2402960"/>
            <a:ext cx="7182543" cy="5855136"/>
          </a:xfrm>
          <a:prstGeom prst="rect">
            <a:avLst/>
          </a:prstGeom>
        </p:spPr>
      </p:pic>
      <p:sp>
        <p:nvSpPr>
          <p:cNvPr id="319" name="Title 3">
            <a:extLst>
              <a:ext uri="{FF2B5EF4-FFF2-40B4-BE49-F238E27FC236}">
                <a16:creationId xmlns:a16="http://schemas.microsoft.com/office/drawing/2014/main" id="{7C8739C4-C8C0-2FEA-5E2C-7626A33417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1200572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Importance</a:t>
            </a:r>
            <a:r>
              <a:rPr lang="it-IT" dirty="0"/>
              <a:t> of global </a:t>
            </a:r>
            <a:r>
              <a:rPr lang="it-IT" dirty="0" err="1"/>
              <a:t>kinetic</a:t>
            </a:r>
            <a:r>
              <a:rPr lang="it-IT" dirty="0"/>
              <a:t> </a:t>
            </a:r>
            <a:r>
              <a:rPr lang="it-IT" dirty="0" err="1"/>
              <a:t>approaches</a:t>
            </a:r>
            <a:endParaRPr dirty="0"/>
          </a:p>
        </p:txBody>
      </p:sp>
      <p:sp>
        <p:nvSpPr>
          <p:cNvPr id="320" name="Slide Number">
            <a:extLst>
              <a:ext uri="{FF2B5EF4-FFF2-40B4-BE49-F238E27FC236}">
                <a16:creationId xmlns:a16="http://schemas.microsoft.com/office/drawing/2014/main" id="{4025BE68-2E25-C613-0B23-D4113ADC52C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6001544" y="422850"/>
            <a:ext cx="27046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325" name="Numerical verification by HMGC + HYMAGYC codes [S. Briguglio…">
            <a:extLst>
              <a:ext uri="{FF2B5EF4-FFF2-40B4-BE49-F238E27FC236}">
                <a16:creationId xmlns:a16="http://schemas.microsoft.com/office/drawing/2014/main" id="{145C367D-621C-EC78-88E8-BB97C7CD51B7}"/>
              </a:ext>
            </a:extLst>
          </p:cNvPr>
          <p:cNvSpPr txBox="1"/>
          <p:nvPr/>
        </p:nvSpPr>
        <p:spPr>
          <a:xfrm>
            <a:off x="709127" y="1582819"/>
            <a:ext cx="16631136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Kinetic Alfvén waves </a:t>
            </a:r>
            <a:r>
              <a:rPr lang="en-IT" sz="32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absorption and propagation properties </a:t>
            </a:r>
            <a:r>
              <a:rPr lang="en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must be described by </a:t>
            </a:r>
            <a:r>
              <a:rPr lang="en-IT" sz="32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proper global kinetic approaches</a:t>
            </a:r>
          </a:p>
        </p:txBody>
      </p:sp>
      <p:sp>
        <p:nvSpPr>
          <p:cNvPr id="3" name="Numerical verification by HMGC + HYMAGYC codes [S. Briguglio…">
            <a:extLst>
              <a:ext uri="{FF2B5EF4-FFF2-40B4-BE49-F238E27FC236}">
                <a16:creationId xmlns:a16="http://schemas.microsoft.com/office/drawing/2014/main" id="{5C30D742-E8D2-C8BE-5758-80A335596EFF}"/>
              </a:ext>
            </a:extLst>
          </p:cNvPr>
          <p:cNvSpPr txBox="1"/>
          <p:nvPr/>
        </p:nvSpPr>
        <p:spPr>
          <a:xfrm>
            <a:off x="709127" y="8012411"/>
            <a:ext cx="1663113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IT" sz="3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Flux tube gyrokinetic approaches are severly questioned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38076-A4E9-5BBF-B969-1C88CCDA2D10}"/>
              </a:ext>
            </a:extLst>
          </p:cNvPr>
          <p:cNvSpPr txBox="1"/>
          <p:nvPr/>
        </p:nvSpPr>
        <p:spPr>
          <a:xfrm>
            <a:off x="1699592" y="7339895"/>
            <a:ext cx="142129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T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[local]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37A6C-A6E6-A7A8-FF77-84F49FDCEC91}"/>
              </a:ext>
            </a:extLst>
          </p:cNvPr>
          <p:cNvSpPr txBox="1"/>
          <p:nvPr/>
        </p:nvSpPr>
        <p:spPr>
          <a:xfrm>
            <a:off x="9937795" y="7339894"/>
            <a:ext cx="202934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T" sz="3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[global] </a:t>
            </a:r>
            <a:endParaRPr lang="en-US" dirty="0"/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AD271126-33AF-D7A5-FC7D-DBEB1820003E}"/>
              </a:ext>
            </a:extLst>
          </p:cNvPr>
          <p:cNvSpPr/>
          <p:nvPr/>
        </p:nvSpPr>
        <p:spPr>
          <a:xfrm>
            <a:off x="10270435" y="2696481"/>
            <a:ext cx="1637067" cy="4467144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3D43407B-4C31-4579-3A0E-4FDA1E33709E}"/>
              </a:ext>
            </a:extLst>
          </p:cNvPr>
          <p:cNvSpPr/>
          <p:nvPr/>
        </p:nvSpPr>
        <p:spPr>
          <a:xfrm>
            <a:off x="1895062" y="2771523"/>
            <a:ext cx="1637067" cy="4467144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4A3E745F-BD20-E8C2-B483-2362B42EFC96}"/>
              </a:ext>
            </a:extLst>
          </p:cNvPr>
          <p:cNvSpPr/>
          <p:nvPr/>
        </p:nvSpPr>
        <p:spPr>
          <a:xfrm>
            <a:off x="14044203" y="2696481"/>
            <a:ext cx="1637067" cy="4467144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EE282513-C43B-9115-730F-74F817678B5F}"/>
              </a:ext>
            </a:extLst>
          </p:cNvPr>
          <p:cNvSpPr/>
          <p:nvPr/>
        </p:nvSpPr>
        <p:spPr>
          <a:xfrm>
            <a:off x="5731438" y="2771523"/>
            <a:ext cx="1637067" cy="4467144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FCD10-936D-AEF0-63B2-600DEDC31A68}"/>
              </a:ext>
            </a:extLst>
          </p:cNvPr>
          <p:cNvSpPr txBox="1"/>
          <p:nvPr/>
        </p:nvSpPr>
        <p:spPr>
          <a:xfrm>
            <a:off x="13848065" y="2667321"/>
            <a:ext cx="202934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oundary</a:t>
            </a:r>
          </a:p>
          <a:p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D3A0CD-D928-05BF-8E8B-1A5A68A48524}"/>
              </a:ext>
            </a:extLst>
          </p:cNvPr>
          <p:cNvSpPr txBox="1"/>
          <p:nvPr/>
        </p:nvSpPr>
        <p:spPr>
          <a:xfrm>
            <a:off x="10090979" y="2716289"/>
            <a:ext cx="202934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oundary</a:t>
            </a:r>
          </a:p>
          <a:p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0549CF-F806-2F99-7010-D326CD15A41D}"/>
              </a:ext>
            </a:extLst>
          </p:cNvPr>
          <p:cNvSpPr txBox="1"/>
          <p:nvPr/>
        </p:nvSpPr>
        <p:spPr>
          <a:xfrm>
            <a:off x="5544695" y="2716289"/>
            <a:ext cx="202934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oundary</a:t>
            </a:r>
          </a:p>
          <a:p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AB7A7-B738-D149-33D1-0A892383925F}"/>
              </a:ext>
            </a:extLst>
          </p:cNvPr>
          <p:cNvSpPr txBox="1"/>
          <p:nvPr/>
        </p:nvSpPr>
        <p:spPr>
          <a:xfrm>
            <a:off x="1717145" y="2716289"/>
            <a:ext cx="202934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oundary</a:t>
            </a:r>
          </a:p>
          <a:p>
            <a:r>
              <a:rPr lang="en-IT" sz="28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4363D-43AE-5A0A-6F55-36AD6D77BA75}"/>
              </a:ext>
            </a:extLst>
          </p:cNvPr>
          <p:cNvSpPr txBox="1"/>
          <p:nvPr/>
        </p:nvSpPr>
        <p:spPr>
          <a:xfrm>
            <a:off x="12319657" y="8397669"/>
            <a:ext cx="50206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F. Zonca et al., AAPPS-DPP 2025]</a:t>
            </a:r>
          </a:p>
        </p:txBody>
      </p:sp>
    </p:spTree>
    <p:extLst>
      <p:ext uri="{BB962C8B-B14F-4D97-AF65-F5344CB8AC3E}">
        <p14:creationId xmlns:p14="http://schemas.microsoft.com/office/powerpoint/2010/main" val="541596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/>
      <p:bldP spid="21" grpId="0"/>
      <p:bldP spid="22" grpId="0"/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27214</TotalTime>
  <Words>1335</Words>
  <Application>Microsoft Macintosh PowerPoint</Application>
  <PresentationFormat>Custom</PresentationFormat>
  <Paragraphs>156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Avenir</vt:lpstr>
      <vt:lpstr>Calibri</vt:lpstr>
      <vt:lpstr>Cambria Math</vt:lpstr>
      <vt:lpstr>Century Gothic</vt:lpstr>
      <vt:lpstr>Helvetica</vt:lpstr>
      <vt:lpstr>Helvetica Light</vt:lpstr>
      <vt:lpstr>Helvetica Neue</vt:lpstr>
      <vt:lpstr>Symbol</vt:lpstr>
      <vt:lpstr>Wingdings</vt:lpstr>
      <vt:lpstr>Wingdings-Regular</vt:lpstr>
      <vt:lpstr>White</vt:lpstr>
      <vt:lpstr>PowerPoint Presentation</vt:lpstr>
      <vt:lpstr>Outline</vt:lpstr>
      <vt:lpstr>PowerPoint Presentation</vt:lpstr>
      <vt:lpstr>Phase space transport - I</vt:lpstr>
      <vt:lpstr>Phase space transport - II</vt:lpstr>
      <vt:lpstr>Zonal State: RSAE case</vt:lpstr>
      <vt:lpstr>ORB5 code: core plasma confinement improvement</vt:lpstr>
      <vt:lpstr>ORB5 code: AITG/KBM Zonal State</vt:lpstr>
      <vt:lpstr>Importance of global kinetic approaches</vt:lpstr>
      <vt:lpstr>EP workflow: PSZS in LIGKA/HAGIS</vt:lpstr>
      <vt:lpstr>Distribution function representation</vt:lpstr>
      <vt:lpstr>ATEP 3D code - I</vt:lpstr>
      <vt:lpstr>ATEP 3D code - II</vt:lpstr>
      <vt:lpstr>Off-axis beam relaxation in ITER</vt:lpstr>
      <vt:lpstr>Phase space fluxes</vt:lpstr>
      <vt:lpstr>Discussion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Zonca</cp:lastModifiedBy>
  <cp:revision>363</cp:revision>
  <dcterms:modified xsi:type="dcterms:W3CDTF">2025-09-24T03:50:38Z</dcterms:modified>
</cp:coreProperties>
</file>