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9" r:id="rId4"/>
    <p:sldMasterId id="2147483782" r:id="rId5"/>
    <p:sldMasterId id="2147483788" r:id="rId6"/>
  </p:sldMasterIdLst>
  <p:notesMasterIdLst>
    <p:notesMasterId r:id="rId22"/>
  </p:notesMasterIdLst>
  <p:handoutMasterIdLst>
    <p:handoutMasterId r:id="rId23"/>
  </p:handoutMasterIdLst>
  <p:sldIdLst>
    <p:sldId id="467" r:id="rId7"/>
    <p:sldId id="1282" r:id="rId8"/>
    <p:sldId id="1294" r:id="rId9"/>
    <p:sldId id="1266" r:id="rId10"/>
    <p:sldId id="1267" r:id="rId11"/>
    <p:sldId id="1268" r:id="rId12"/>
    <p:sldId id="1234" r:id="rId13"/>
    <p:sldId id="751" r:id="rId14"/>
    <p:sldId id="1280" r:id="rId15"/>
    <p:sldId id="1289" r:id="rId16"/>
    <p:sldId id="1291" r:id="rId17"/>
    <p:sldId id="1292" r:id="rId18"/>
    <p:sldId id="1285" r:id="rId19"/>
    <p:sldId id="1287" r:id="rId20"/>
    <p:sldId id="1258" r:id="rId21"/>
  </p:sldIdLst>
  <p:sldSz cx="9144000" cy="5143500" type="screen16x9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389626" algn="l" rtl="0" fontAlgn="base">
      <a:spcBef>
        <a:spcPct val="0"/>
      </a:spcBef>
      <a:spcAft>
        <a:spcPct val="0"/>
      </a:spcAft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779252" algn="l" rtl="0" fontAlgn="base">
      <a:spcBef>
        <a:spcPct val="0"/>
      </a:spcBef>
      <a:spcAft>
        <a:spcPct val="0"/>
      </a:spcAft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168878" algn="l" rtl="0" fontAlgn="base">
      <a:spcBef>
        <a:spcPct val="0"/>
      </a:spcBef>
      <a:spcAft>
        <a:spcPct val="0"/>
      </a:spcAft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558503" algn="l" rtl="0" fontAlgn="base">
      <a:spcBef>
        <a:spcPct val="0"/>
      </a:spcBef>
      <a:spcAft>
        <a:spcPct val="0"/>
      </a:spcAft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1948129" algn="l" defTabSz="779252" rtl="0" eaLnBrk="1" latinLnBrk="0" hangingPunct="1"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337755" algn="l" defTabSz="779252" rtl="0" eaLnBrk="1" latinLnBrk="0" hangingPunct="1"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2727381" algn="l" defTabSz="779252" rtl="0" eaLnBrk="1" latinLnBrk="0" hangingPunct="1"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117007" algn="l" defTabSz="779252" rtl="0" eaLnBrk="1" latinLnBrk="0" hangingPunct="1">
      <a:defRPr kumimoji="1" sz="2045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FF40FF"/>
    <a:srgbClr val="011893"/>
    <a:srgbClr val="00B8AF"/>
    <a:srgbClr val="1D9A78"/>
    <a:srgbClr val="E7EFEC"/>
    <a:srgbClr val="CCDED6"/>
    <a:srgbClr val="33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5"/>
    <p:restoredTop sz="70616"/>
  </p:normalViewPr>
  <p:slideViewPr>
    <p:cSldViewPr snapToGrid="0">
      <p:cViewPr varScale="1">
        <p:scale>
          <a:sx n="111" d="100"/>
          <a:sy n="111" d="100"/>
        </p:scale>
        <p:origin x="1296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6144" y="19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6" y="2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728A41-3E19-43D7-B115-458A16EB6DC8}" type="datetime1">
              <a:rPr lang="ja-JP" altLang="en-US"/>
              <a:pPr/>
              <a:t>2025/10/16</a:t>
            </a:fld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013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6" y="9376013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4A0C9-B615-487A-90AA-9E76DC0818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374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7" y="2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688007"/>
            <a:ext cx="599440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4301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7" y="9374301"/>
            <a:ext cx="2918831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A089D9-0AB1-4DB4-8A1A-C850F2D6F9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335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023" kern="1200">
        <a:solidFill>
          <a:schemeClr val="tx1"/>
        </a:solidFill>
        <a:latin typeface="Arial" panose="020B0604020202020204" pitchFamily="34" charset="0"/>
        <a:ea typeface="ＭＳ Ｐ明朝" pitchFamily="-97" charset="-128"/>
        <a:cs typeface="Arial" panose="020B0604020202020204" pitchFamily="34" charset="0"/>
      </a:defRPr>
    </a:lvl1pPr>
    <a:lvl2pPr marL="389626" algn="l" rtl="0" eaLnBrk="0" fontAlgn="base" hangingPunct="0">
      <a:spcBef>
        <a:spcPct val="30000"/>
      </a:spcBef>
      <a:spcAft>
        <a:spcPct val="0"/>
      </a:spcAft>
      <a:defRPr kumimoji="1" sz="1023" kern="1200">
        <a:solidFill>
          <a:schemeClr val="tx1"/>
        </a:solidFill>
        <a:latin typeface="Arial" panose="020B0604020202020204" pitchFamily="34" charset="0"/>
        <a:ea typeface="ＭＳ Ｐ明朝" pitchFamily="-97" charset="-128"/>
        <a:cs typeface="Arial" panose="020B0604020202020204" pitchFamily="34" charset="0"/>
      </a:defRPr>
    </a:lvl2pPr>
    <a:lvl3pPr marL="779252" algn="l" rtl="0" eaLnBrk="0" fontAlgn="base" hangingPunct="0">
      <a:spcBef>
        <a:spcPct val="30000"/>
      </a:spcBef>
      <a:spcAft>
        <a:spcPct val="0"/>
      </a:spcAft>
      <a:defRPr kumimoji="1" sz="1023" kern="1200">
        <a:solidFill>
          <a:schemeClr val="tx1"/>
        </a:solidFill>
        <a:latin typeface="Arial" panose="020B0604020202020204" pitchFamily="34" charset="0"/>
        <a:ea typeface="ＭＳ Ｐ明朝" pitchFamily="-97" charset="-128"/>
        <a:cs typeface="Arial" panose="020B0604020202020204" pitchFamily="34" charset="0"/>
      </a:defRPr>
    </a:lvl3pPr>
    <a:lvl4pPr marL="1168878" algn="l" rtl="0" eaLnBrk="0" fontAlgn="base" hangingPunct="0">
      <a:spcBef>
        <a:spcPct val="30000"/>
      </a:spcBef>
      <a:spcAft>
        <a:spcPct val="0"/>
      </a:spcAft>
      <a:defRPr kumimoji="1" sz="1023" kern="1200">
        <a:solidFill>
          <a:schemeClr val="tx1"/>
        </a:solidFill>
        <a:latin typeface="Arial" panose="020B0604020202020204" pitchFamily="34" charset="0"/>
        <a:ea typeface="ＭＳ Ｐ明朝" pitchFamily="-97" charset="-128"/>
        <a:cs typeface="Arial" panose="020B0604020202020204" pitchFamily="34" charset="0"/>
      </a:defRPr>
    </a:lvl4pPr>
    <a:lvl5pPr marL="1558503" algn="l" rtl="0" eaLnBrk="0" fontAlgn="base" hangingPunct="0">
      <a:spcBef>
        <a:spcPct val="30000"/>
      </a:spcBef>
      <a:spcAft>
        <a:spcPct val="0"/>
      </a:spcAft>
      <a:defRPr kumimoji="1" sz="1023" kern="1200">
        <a:solidFill>
          <a:schemeClr val="tx1"/>
        </a:solidFill>
        <a:latin typeface="Arial" panose="020B0604020202020204" pitchFamily="34" charset="0"/>
        <a:ea typeface="ＭＳ Ｐ明朝" pitchFamily="-97" charset="-128"/>
        <a:cs typeface="Arial" panose="020B0604020202020204" pitchFamily="34" charset="0"/>
      </a:defRPr>
    </a:lvl5pPr>
    <a:lvl6pPr marL="1948129" algn="l" defTabSz="389626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kumimoji="1"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428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1DF8E-A197-8337-D8A7-A1CB38D2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405A1F-CC0D-2C01-1ADD-21761EA39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DC9CE1-DD6D-37B2-D7DB-6D87DB8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5BA07F-89F7-7735-9BB0-869909EF9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09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8E7B-57DB-3FC7-DDB9-8935A53B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D3523-AEE3-966C-9C99-DC230374C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CC6A31-EEB5-A935-9A3C-5C4E66E0F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A3D70D-EB16-3126-4AF2-BA5A711F6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83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F960A-B353-9300-9CB8-5582E910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E8345B-7703-155D-F10F-4E5FC8C30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95DE888-DD6A-B352-1BDA-90159D8D2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F2592-2804-0531-2C21-1B20E9484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75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1DDDF-11A6-8D29-DB75-C96517FB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BE973A-435D-AE8B-6404-5E5BFC8DF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A2E42-1412-1A54-91CB-6C483C465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F759AA-0BBB-542F-538A-278B07E5A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0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3B6E-F3FC-C5AD-A1AD-93F7A95C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B0F28D-4D10-BE7D-F5C4-F77BA0A8B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710174-EAB7-FBFB-47D8-CE3755DC7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261960-6A93-C9AF-5B97-F74A59D7F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33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360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1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0FF21-E257-3060-1A0D-FC5C2D41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E628C9-8EE8-49C2-43E2-5B04A52E5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CBF5D8-FA1C-FB2E-93D0-D50B8F535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471261-3EA7-059D-5B17-0144A8DD0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928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376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737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21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3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0" u="non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9CFB6-EE75-B845-B697-25292A916C2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09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089D9-0AB1-4DB4-8A1A-C850F2D6F9AB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132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0FBA-2A93-7ACA-EA2F-0DA9B1BB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93E541D-F41A-630C-CC93-9F72DF6DD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3EB30D-8FD2-7016-9843-8F11656F9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5C7D6-615D-BBC5-7774-0E8D092AE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9EDD-370C-574C-AFC0-7644ED68DE0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400">
                <a:solidFill>
                  <a:schemeClr val="accent2"/>
                </a:solidFill>
                <a:latin typeface="Times"/>
                <a:ea typeface="ヒラギノ角ゴ Pro W3"/>
                <a:cs typeface="ヒラギノ角ゴ Pro W3"/>
              </a:defRPr>
            </a:lvl4pPr>
            <a:lvl5pPr>
              <a:defRPr sz="1400">
                <a:solidFill>
                  <a:schemeClr val="accent2"/>
                </a:solidFill>
                <a:latin typeface="Times"/>
                <a:ea typeface="ヒラギノ角ゴ Pro W3"/>
                <a:cs typeface="ヒラギノ角ゴ Pro W3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76D8749-E796-A1E0-8114-7B78D2A573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496" y="492919"/>
            <a:ext cx="8666550" cy="77413"/>
            <a:chOff x="96" y="504"/>
            <a:chExt cx="5537" cy="72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1F25DF9-5D9D-866A-EE7E-E7973C228A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5" y="529"/>
              <a:ext cx="5507" cy="47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242" tIns="36121" rIns="72242" bIns="36121" anchor="ctr"/>
            <a:lstStyle>
              <a:lvl1pPr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ja-JP" sz="1875">
                <a:solidFill>
                  <a:schemeClr val="tx1"/>
                </a:solidFill>
                <a:latin typeface="ヒラギノ角ゴ Pro W3" panose="020B0300000000000000" pitchFamily="34" charset="-128"/>
                <a:ea typeface="ヒラギノ角ゴ Pro W3" panose="020B0300000000000000" pitchFamily="34" charset="-128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78FF8C9-6F66-B2FC-F977-CDD40CAD86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" y="504"/>
              <a:ext cx="5537" cy="4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242" tIns="36121" rIns="72242" bIns="36121" anchor="ctr"/>
            <a:lstStyle>
              <a:lvl1pPr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ja-JP" sz="1875">
                <a:solidFill>
                  <a:schemeClr val="tx1"/>
                </a:solidFill>
                <a:latin typeface="ヒラギノ角ゴ Pro W3" panose="020B0300000000000000" pitchFamily="34" charset="-128"/>
                <a:ea typeface="ヒラギノ角ゴ Pro W3" panose="020B0300000000000000" pitchFamily="34" charset="-128"/>
              </a:endParaRPr>
            </a:p>
          </p:txBody>
        </p:sp>
      </p:grpSp>
      <p:pic>
        <p:nvPicPr>
          <p:cNvPr id="7" name="図 6" descr="QST_LOGO_YOKO.psd">
            <a:extLst>
              <a:ext uri="{FF2B5EF4-FFF2-40B4-BE49-F238E27FC236}">
                <a16:creationId xmlns:a16="http://schemas.microsoft.com/office/drawing/2014/main" id="{A476D962-9E6E-77B4-9EC5-36FFA03FA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04" y="49738"/>
            <a:ext cx="1073666" cy="40536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C4E76A-DA46-75C0-37C2-651A30EBA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6" name="図 5" descr="en03.gif">
            <a:extLst>
              <a:ext uri="{FF2B5EF4-FFF2-40B4-BE49-F238E27FC236}">
                <a16:creationId xmlns:a16="http://schemas.microsoft.com/office/drawing/2014/main" id="{2765951C-5F53-1F27-F47C-CAD1AAAAC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5147" t="9545" r="15052" b="8590"/>
          <a:stretch>
            <a:fillRect/>
          </a:stretch>
        </p:blipFill>
        <p:spPr bwMode="auto">
          <a:xfrm>
            <a:off x="3482384" y="39801"/>
            <a:ext cx="485046" cy="425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4" descr="ロゴマーク等のご利用について：[慶應義塾] | ロゴマーク, ロゴ">
            <a:extLst>
              <a:ext uri="{FF2B5EF4-FFF2-40B4-BE49-F238E27FC236}">
                <a16:creationId xmlns:a16="http://schemas.microsoft.com/office/drawing/2014/main" id="{7D56ACC8-3D49-B8F7-B69F-54F036EA17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23377"/>
          <a:stretch>
            <a:fillRect/>
          </a:stretch>
        </p:blipFill>
        <p:spPr bwMode="auto">
          <a:xfrm>
            <a:off x="4749137" y="42828"/>
            <a:ext cx="915279" cy="4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UKAEA logo – Physics World">
            <a:extLst>
              <a:ext uri="{FF2B5EF4-FFF2-40B4-BE49-F238E27FC236}">
                <a16:creationId xmlns:a16="http://schemas.microsoft.com/office/drawing/2014/main" id="{B9AC2962-E355-509B-CC36-CA5120A58C9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r="14643"/>
          <a:stretch>
            <a:fillRect/>
          </a:stretch>
        </p:blipFill>
        <p:spPr bwMode="auto">
          <a:xfrm>
            <a:off x="2786888" y="44602"/>
            <a:ext cx="540378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 nuclear energy renaissance in Sweden and the SUNRISE programme">
            <a:extLst>
              <a:ext uri="{FF2B5EF4-FFF2-40B4-BE49-F238E27FC236}">
                <a16:creationId xmlns:a16="http://schemas.microsoft.com/office/drawing/2014/main" id="{2D9AC6AB-EF9C-5A40-9217-5B536EE267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16996" r="30267" b="17447"/>
          <a:stretch>
            <a:fillRect/>
          </a:stretch>
        </p:blipFill>
        <p:spPr bwMode="auto">
          <a:xfrm>
            <a:off x="4122548" y="34608"/>
            <a:ext cx="471472" cy="4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6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3DFE1664-4F7C-822B-682A-17CA3D2E9277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|ORD-PEP Mtg| 16/Apr./2024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36527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6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75F68771-35FD-9D96-6368-FFD4A2BD91B9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|ORD-PEP Mtg| 16/Apr./2024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328226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8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709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689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681B80-D4B6-664C-888A-AE926CDBA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594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6260"/>
            <a:ext cx="8063992" cy="44836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6626" y="939998"/>
            <a:ext cx="7886700" cy="3263504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D341-0FC0-A695-C41F-3E1F01C03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53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6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AE3B4A-EC4F-3035-A186-5336C527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794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67F3EE8-B55A-06AE-3BAD-A91D241613B0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|7</a:t>
            </a:r>
            <a:r>
              <a:rPr lang="en-US" altLang="ja-JP" sz="900" baseline="30000"/>
              <a:t>th</a:t>
            </a:r>
            <a:r>
              <a:rPr lang="en-US" altLang="ja-JP" sz="900"/>
              <a:t> PEP TGM| 17/Feb./2024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368554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6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2CDB09D2-D925-55B5-12B0-C7E76BC52179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|7</a:t>
            </a:r>
            <a:r>
              <a:rPr lang="en-US" altLang="ja-JP" sz="900" baseline="30000"/>
              <a:t>th</a:t>
            </a:r>
            <a:r>
              <a:rPr lang="en-US" altLang="ja-JP" sz="900"/>
              <a:t> PEP TGM| 17/Feb./2024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413565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D13ABB-18A7-D343-BDA0-A2523510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6"/>
            <a:ext cx="8063992" cy="73258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11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847795E-0E53-1B2E-F824-9A1C614A8231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|7</a:t>
            </a:r>
            <a:r>
              <a:rPr lang="en-US" altLang="ja-JP" sz="900" baseline="30000"/>
              <a:t>th</a:t>
            </a:r>
            <a:r>
              <a:rPr lang="en-US" altLang="ja-JP" sz="900"/>
              <a:t> PEP TGM| 17/Feb./2024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4253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1727F-C0FD-4E42-BE20-B27FF3243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458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67F3EE8-B55A-06AE-3BAD-A91D241613B0}"/>
              </a:ext>
            </a:extLst>
          </p:cNvPr>
          <p:cNvSpPr txBox="1">
            <a:spLocks/>
          </p:cNvSpPr>
          <p:nvPr userDrawn="1"/>
        </p:nvSpPr>
        <p:spPr>
          <a:xfrm>
            <a:off x="6894258" y="0"/>
            <a:ext cx="224974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>
              <a:defRPr/>
            </a:pPr>
            <a:r>
              <a:rPr lang="en-US" altLang="ja-JP" sz="900"/>
              <a:t>Aiba |ORD-PEP Mtg| 16/Apr./2024 | </a:t>
            </a:r>
            <a:fld id="{3F11EFF5-44ED-A340-B978-F89C753D2229}" type="slidenum">
              <a:rPr lang="en-US" altLang="ja-JP" sz="900" smtClean="0"/>
              <a:pPr>
                <a:defRPr/>
              </a:pPr>
              <a:t>‹#›</a:t>
            </a:fld>
            <a:endParaRPr lang="en-US" altLang="ja-JP" sz="900"/>
          </a:p>
        </p:txBody>
      </p:sp>
    </p:spTree>
    <p:extLst>
      <p:ext uri="{BB962C8B-B14F-4D97-AF65-F5344CB8AC3E}">
        <p14:creationId xmlns:p14="http://schemas.microsoft.com/office/powerpoint/2010/main" val="296227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02EEF508-87E0-3148-83A9-279041F9F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227277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93A6BA7-C954-4C4B-885F-BDF943CAA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2466" y="844153"/>
            <a:ext cx="8245719" cy="37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16753" name="Rectangle 17">
            <a:extLst>
              <a:ext uri="{FF2B5EF4-FFF2-40B4-BE49-F238E27FC236}">
                <a16:creationId xmlns:a16="http://schemas.microsoft.com/office/drawing/2014/main" id="{B492AAAE-E99A-B34C-8C78-76D5F6C97C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39962" y="4768453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kumimoji="0" lang="en-GB" sz="1350">
              <a:effectLst>
                <a:outerShdw blurRad="38100" dist="38100" dir="2700000" algn="tl">
                  <a:srgbClr val="DDDDDD"/>
                </a:outerShdw>
              </a:effectLst>
              <a:latin typeface="Times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664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ヒラギノ角ゴ Pro W3"/>
          <a:cs typeface="ヒラギノ角ゴ Pro W3"/>
        </a:defRPr>
      </a:lvl1pPr>
      <a:lvl2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9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14313" indent="-214313" algn="l" rtl="0" eaLnBrk="0" fontAlgn="base" hangingPunct="0">
        <a:spcBef>
          <a:spcPct val="40000"/>
        </a:spcBef>
        <a:spcAft>
          <a:spcPct val="0"/>
        </a:spcAft>
        <a:buSzPct val="100000"/>
        <a:buFont typeface="Times" pitchFamily="2" charset="0"/>
        <a:buChar char="•"/>
        <a:defRPr kumimoji="1" sz="2000">
          <a:solidFill>
            <a:schemeClr val="accent2"/>
          </a:solidFill>
          <a:latin typeface="+mn-lt"/>
          <a:ea typeface="ヒラギノ角ゴ Pro W3"/>
          <a:cs typeface="ヒラギノ角ゴ Pro W3"/>
        </a:defRPr>
      </a:lvl1pPr>
      <a:lvl2pPr marL="601266" indent="-169069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v"/>
        <a:defRPr kumimoji="1" sz="1800">
          <a:solidFill>
            <a:schemeClr val="accent2"/>
          </a:solidFill>
          <a:latin typeface="+mn-lt"/>
          <a:ea typeface="ヒラギノ角ゴ Pro W3"/>
          <a:cs typeface="ヒラギノ角ゴ Pro W3"/>
        </a:defRPr>
      </a:lvl2pPr>
      <a:lvl3pPr marL="891779" indent="-14763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1600">
          <a:solidFill>
            <a:schemeClr val="accent2"/>
          </a:solidFill>
          <a:latin typeface="+mn-lt"/>
          <a:ea typeface="ヒラギノ角ゴ Pro W3"/>
          <a:cs typeface="ヒラギノ角ゴ Pro W3"/>
        </a:defRPr>
      </a:lvl3pPr>
      <a:lvl4pPr marL="1272779" indent="-171450" algn="l" rtl="0" eaLnBrk="0" fontAlgn="base" hangingPunct="0">
        <a:spcBef>
          <a:spcPct val="20000"/>
        </a:spcBef>
        <a:spcAft>
          <a:spcPct val="0"/>
        </a:spcAft>
        <a:buSzPct val="25000"/>
        <a:buChar char="–"/>
        <a:defRPr kumimoji="1">
          <a:solidFill>
            <a:srgbClr val="FF0000"/>
          </a:solidFill>
          <a:latin typeface="Times New Roman" charset="0"/>
          <a:ea typeface="+mn-ea"/>
          <a:cs typeface="+mn-cs"/>
        </a:defRPr>
      </a:lvl4pPr>
      <a:lvl5pPr marL="1587104" indent="-171450" algn="l" rtl="0" eaLnBrk="0" fontAlgn="base" hangingPunct="0">
        <a:spcBef>
          <a:spcPct val="20000"/>
        </a:spcBef>
        <a:spcAft>
          <a:spcPct val="0"/>
        </a:spcAft>
        <a:buSzPct val="25000"/>
        <a:buFont typeface="Monotype Sorts" pitchFamily="2" charset="2"/>
        <a:buChar char="•"/>
        <a:defRPr kumimoji="1">
          <a:solidFill>
            <a:srgbClr val="FF0000"/>
          </a:solidFill>
          <a:latin typeface="Times New Roman" charset="0"/>
          <a:ea typeface="+mn-ea"/>
          <a:cs typeface="+mn-cs"/>
        </a:defRPr>
      </a:lvl5pPr>
      <a:lvl6pPr marL="1930004" indent="-171450" algn="l" rtl="0" eaLnBrk="0" fontAlgn="base" hangingPunct="0">
        <a:spcBef>
          <a:spcPct val="20000"/>
        </a:spcBef>
        <a:spcAft>
          <a:spcPct val="0"/>
        </a:spcAft>
        <a:buSzPct val="25000"/>
        <a:buFont typeface="Monotype Sorts" charset="2"/>
        <a:buChar char="•"/>
        <a:defRPr>
          <a:solidFill>
            <a:srgbClr val="FF0000"/>
          </a:solidFill>
          <a:latin typeface="Times New Roman" charset="0"/>
          <a:ea typeface="+mn-ea"/>
          <a:cs typeface="+mn-cs"/>
        </a:defRPr>
      </a:lvl6pPr>
      <a:lvl7pPr marL="2272904" indent="-171450" algn="l" rtl="0" eaLnBrk="0" fontAlgn="base" hangingPunct="0">
        <a:spcBef>
          <a:spcPct val="20000"/>
        </a:spcBef>
        <a:spcAft>
          <a:spcPct val="0"/>
        </a:spcAft>
        <a:buSzPct val="25000"/>
        <a:buFont typeface="Monotype Sorts" charset="2"/>
        <a:buChar char="•"/>
        <a:defRPr>
          <a:solidFill>
            <a:srgbClr val="FF0000"/>
          </a:solidFill>
          <a:latin typeface="Times New Roman" charset="0"/>
          <a:ea typeface="+mn-ea"/>
          <a:cs typeface="+mn-cs"/>
        </a:defRPr>
      </a:lvl7pPr>
      <a:lvl8pPr marL="2615804" indent="-171450" algn="l" rtl="0" eaLnBrk="0" fontAlgn="base" hangingPunct="0">
        <a:spcBef>
          <a:spcPct val="20000"/>
        </a:spcBef>
        <a:spcAft>
          <a:spcPct val="0"/>
        </a:spcAft>
        <a:buSzPct val="25000"/>
        <a:buFont typeface="Monotype Sorts" charset="2"/>
        <a:buChar char="•"/>
        <a:defRPr>
          <a:solidFill>
            <a:srgbClr val="FF0000"/>
          </a:solidFill>
          <a:latin typeface="Times New Roman" charset="0"/>
          <a:ea typeface="+mn-ea"/>
          <a:cs typeface="+mn-cs"/>
        </a:defRPr>
      </a:lvl8pPr>
      <a:lvl9pPr marL="2958704" indent="-171450" algn="l" rtl="0" eaLnBrk="0" fontAlgn="base" hangingPunct="0">
        <a:spcBef>
          <a:spcPct val="20000"/>
        </a:spcBef>
        <a:spcAft>
          <a:spcPct val="0"/>
        </a:spcAft>
        <a:buSzPct val="25000"/>
        <a:buFont typeface="Monotype Sorts" charset="2"/>
        <a:buChar char="•"/>
        <a:defRPr>
          <a:solidFill>
            <a:srgbClr val="FF0000"/>
          </a:solidFill>
          <a:latin typeface="Times New Roman" charset="0"/>
          <a:ea typeface="+mn-ea"/>
          <a:cs typeface="+mn-cs"/>
        </a:defRPr>
      </a:lvl9pPr>
    </p:bodyStyle>
    <p:otherStyle>
      <a:defPPr>
        <a:defRPr lang="ja-JP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808" y="25491"/>
            <a:ext cx="7111161" cy="502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028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54961"/>
            <a:ext cx="9073662" cy="104775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187624" cy="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 descr="QST_LOGO_YOKO.psd">
            <a:extLst>
              <a:ext uri="{FF2B5EF4-FFF2-40B4-BE49-F238E27FC236}">
                <a16:creationId xmlns:a16="http://schemas.microsoft.com/office/drawing/2014/main" id="{C044AAC3-27DB-3518-FC80-6D10169CD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809"/>
          <a:stretch/>
        </p:blipFill>
        <p:spPr>
          <a:xfrm>
            <a:off x="8230970" y="25491"/>
            <a:ext cx="913030" cy="332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A465A0-61A0-9F40-D153-12BB0690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50" y="4842781"/>
            <a:ext cx="467544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EB1FD4-F1A4-C28B-2A36-74EE73FC4E72}"/>
              </a:ext>
            </a:extLst>
          </p:cNvPr>
          <p:cNvSpPr txBox="1">
            <a:spLocks/>
          </p:cNvSpPr>
          <p:nvPr userDrawn="1"/>
        </p:nvSpPr>
        <p:spPr>
          <a:xfrm>
            <a:off x="8676456" y="414485"/>
            <a:ext cx="467544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1948129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337755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2727381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117007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01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7" r:id="rId4"/>
    <p:sldLayoutId id="2147483796" r:id="rId5"/>
    <p:sldLayoutId id="2147483798" r:id="rId6"/>
    <p:sldLayoutId id="2147483799" r:id="rId7"/>
    <p:sldLayoutId id="2147483802" r:id="rId8"/>
    <p:sldLayoutId id="2147483804" r:id="rId9"/>
    <p:sldLayoutId id="2147483805" r:id="rId10"/>
  </p:sldLayoutIdLst>
  <p:hf hdr="0" ftr="0" dt="0"/>
  <p:txStyles>
    <p:titleStyle>
      <a:lvl1pPr algn="ctr" defTabSz="685783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12" indent="-174621" algn="l" defTabSz="685783" rtl="0" eaLnBrk="1" latinLnBrk="0" hangingPunct="1">
        <a:lnSpc>
          <a:spcPct val="100000"/>
        </a:lnSpc>
        <a:spcBef>
          <a:spcPts val="400"/>
        </a:spcBef>
        <a:buFont typeface="System Font Regular"/>
        <a:buChar char="-"/>
        <a:tabLst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63992" cy="734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4470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7" name="図形グループ 10">
            <a:extLst>
              <a:ext uri="{FF2B5EF4-FFF2-40B4-BE49-F238E27FC236}">
                <a16:creationId xmlns:a16="http://schemas.microsoft.com/office/drawing/2014/main" id="{77761D0A-2071-F34C-A5CF-A913CD4776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60401"/>
            <a:ext cx="9073662" cy="104775"/>
            <a:chOff x="0" y="727954"/>
            <a:chExt cx="9829800" cy="1397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47A2784-CAA1-1A45-8619-1298F5759C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77166"/>
              <a:ext cx="97726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AAAB218-74EA-AA49-94CB-1AC27A25B5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6323" tIns="48161" rIns="96323" bIns="48161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altLang="ja-JP" sz="1731">
                <a:latin typeface="ＭＳ Ｐゴシック" pitchFamily="-109" charset="-128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0" name="Picture 10" descr="logo6">
            <a:extLst>
              <a:ext uri="{FF2B5EF4-FFF2-40B4-BE49-F238E27FC236}">
                <a16:creationId xmlns:a16="http://schemas.microsoft.com/office/drawing/2014/main" id="{668A3442-C43B-AC41-B47E-A917E1AC1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28767"/>
            <a:ext cx="1187624" cy="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 descr="QST_LOGO_YOKO.psd">
            <a:extLst>
              <a:ext uri="{FF2B5EF4-FFF2-40B4-BE49-F238E27FC236}">
                <a16:creationId xmlns:a16="http://schemas.microsoft.com/office/drawing/2014/main" id="{C044AAC3-27DB-3518-FC80-6D10169CD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809"/>
          <a:stretch/>
        </p:blipFill>
        <p:spPr>
          <a:xfrm>
            <a:off x="8230970" y="39640"/>
            <a:ext cx="913030" cy="3320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4B123D-29D7-D582-9CE5-D8CE31E8FD6B}"/>
              </a:ext>
            </a:extLst>
          </p:cNvPr>
          <p:cNvSpPr txBox="1">
            <a:spLocks/>
          </p:cNvSpPr>
          <p:nvPr userDrawn="1"/>
        </p:nvSpPr>
        <p:spPr>
          <a:xfrm>
            <a:off x="8676456" y="414485"/>
            <a:ext cx="467544" cy="27384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389626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779252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168878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558503" algn="l" rtl="0" fontAlgn="base">
              <a:spcBef>
                <a:spcPct val="0"/>
              </a:spcBef>
              <a:spcAft>
                <a:spcPct val="0"/>
              </a:spcAft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1948129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337755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2727381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117007" algn="l" defTabSz="779252" rtl="0" eaLnBrk="1" latinLnBrk="0" hangingPunct="1">
              <a:defRPr kumimoji="1" sz="2045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CD56B619-E022-2C49-874A-309A90B846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660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hf hdr="0" ftr="0" dt="0"/>
  <p:txStyles>
    <p:titleStyle>
      <a:lvl1pPr algn="ctr" defTabSz="685783" rtl="0" eaLnBrk="1" latinLnBrk="0" hangingPunct="1">
        <a:lnSpc>
          <a:spcPts val="2480"/>
        </a:lnSpc>
        <a:spcBef>
          <a:spcPct val="0"/>
        </a:spcBef>
        <a:buNone/>
        <a:defRPr sz="2400" b="1" kern="1200">
          <a:solidFill>
            <a:srgbClr val="0118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12" indent="-174621" algn="l" defTabSz="685783" rtl="0" eaLnBrk="1" latinLnBrk="0" hangingPunct="1">
        <a:lnSpc>
          <a:spcPct val="100000"/>
        </a:lnSpc>
        <a:spcBef>
          <a:spcPts val="400"/>
        </a:spcBef>
        <a:buFont typeface="System Font Regular"/>
        <a:buChar char="-"/>
        <a:tabLst/>
        <a:defRPr lang="en-US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530.png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30.png"/><Relationship Id="rId4" Type="http://schemas.openxmlformats.org/officeDocument/2006/relationships/image" Target="../media/image59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0" Type="http://schemas.openxmlformats.org/officeDocument/2006/relationships/image" Target="../media/image73.png"/><Relationship Id="rId4" Type="http://schemas.openxmlformats.org/officeDocument/2006/relationships/image" Target="../media/image62.png"/><Relationship Id="rId9" Type="http://schemas.openxmlformats.org/officeDocument/2006/relationships/image" Target="../media/image650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77.png"/><Relationship Id="rId11" Type="http://schemas.openxmlformats.org/officeDocument/2006/relationships/image" Target="../media/image720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8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85.png"/><Relationship Id="rId11" Type="http://schemas.openxmlformats.org/officeDocument/2006/relationships/image" Target="../media/image78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9" Type="http://schemas.openxmlformats.org/officeDocument/2006/relationships/image" Target="../media/image74.png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469AB-2265-AB02-3D61-EBBAECA4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7">
            <a:extLst>
              <a:ext uri="{FF2B5EF4-FFF2-40B4-BE49-F238E27FC236}">
                <a16:creationId xmlns:a16="http://schemas.microsoft.com/office/drawing/2014/main" id="{D6E77A6C-9BDC-727F-2AE5-03FDB31D6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8913" b="4314"/>
          <a:stretch/>
        </p:blipFill>
        <p:spPr bwMode="auto">
          <a:xfrm>
            <a:off x="7039708" y="1369043"/>
            <a:ext cx="2104292" cy="170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ogo6">
            <a:extLst>
              <a:ext uri="{FF2B5EF4-FFF2-40B4-BE49-F238E27FC236}">
                <a16:creationId xmlns:a16="http://schemas.microsoft.com/office/drawing/2014/main" id="{D93B8980-077D-4CC9-89F9-76A9C421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2" y="51470"/>
            <a:ext cx="1286966" cy="3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F342C7-B3E7-04E3-3C19-BA3BD66C4881}"/>
              </a:ext>
            </a:extLst>
          </p:cNvPr>
          <p:cNvSpPr txBox="1"/>
          <p:nvPr/>
        </p:nvSpPr>
        <p:spPr>
          <a:xfrm>
            <a:off x="205154" y="2167383"/>
            <a:ext cx="8774723" cy="28318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719138">
              <a:tabLst>
                <a:tab pos="2154238" algn="l"/>
              </a:tabLst>
            </a:pPr>
            <a:r>
              <a:rPr lang="en-US" altLang="ja-JP" sz="2800"/>
              <a:t>Nobuyuki Aiba</a:t>
            </a:r>
            <a:r>
              <a:rPr lang="en-US" altLang="ja-JP" sz="2800" baseline="30000"/>
              <a:t>1)</a:t>
            </a:r>
          </a:p>
          <a:p>
            <a:pPr defTabSz="719138">
              <a:tabLst>
                <a:tab pos="2154238" algn="l"/>
              </a:tabLst>
            </a:pPr>
            <a:endParaRPr lang="en-US" altLang="ja-JP" baseline="30000"/>
          </a:p>
          <a:p>
            <a:pPr defTabSz="719138">
              <a:tabLst>
                <a:tab pos="2154238" algn="l"/>
              </a:tabLst>
            </a:pPr>
            <a:r>
              <a:rPr lang="en-US" altLang="ja-JP" sz="2050" baseline="30000"/>
              <a:t>Co-authors</a:t>
            </a:r>
            <a:endParaRPr lang="en-US" altLang="ja-JP" sz="2050"/>
          </a:p>
          <a:p>
            <a:pPr defTabSz="719138">
              <a:tabLst>
                <a:tab pos="2154238" algn="l"/>
              </a:tabLst>
            </a:pPr>
            <a:r>
              <a:rPr lang="en-US" altLang="ja-JP"/>
              <a:t>S. Saarelma</a:t>
            </a:r>
            <a:r>
              <a:rPr lang="en-US" altLang="ja-JP" baseline="30000"/>
              <a:t>2)</a:t>
            </a:r>
            <a:r>
              <a:rPr lang="en-US" altLang="ja-JP"/>
              <a:t>, S. Yamoto</a:t>
            </a:r>
            <a:r>
              <a:rPr lang="en-US" altLang="ja-JP" baseline="30000"/>
              <a:t>1)</a:t>
            </a:r>
            <a:r>
              <a:rPr lang="en-US" altLang="ja-JP"/>
              <a:t>, M. Honda</a:t>
            </a:r>
            <a:r>
              <a:rPr lang="en-US" altLang="ja-JP" baseline="30000"/>
              <a:t>3)</a:t>
            </a:r>
            <a:r>
              <a:rPr lang="en-US" altLang="ja-JP"/>
              <a:t>, L. Frassinetti</a:t>
            </a:r>
            <a:r>
              <a:rPr lang="en-US" altLang="ja-JP" baseline="30000"/>
              <a:t>4)</a:t>
            </a:r>
            <a:r>
              <a:rPr lang="en-US" altLang="ja-JP"/>
              <a:t>, </a:t>
            </a:r>
            <a:br>
              <a:rPr lang="en-US" altLang="ja-JP"/>
            </a:br>
            <a:r>
              <a:rPr lang="en-US" altLang="ja-JP"/>
              <a:t>A. Lafay-Labrosse</a:t>
            </a:r>
            <a:r>
              <a:rPr lang="en-US" altLang="ja-JP" baseline="30000"/>
              <a:t>4)</a:t>
            </a:r>
            <a:r>
              <a:rPr lang="en-US" altLang="ja-JP"/>
              <a:t>, N. Hayashi</a:t>
            </a:r>
            <a:r>
              <a:rPr lang="en-US" altLang="ja-JP" baseline="30000"/>
              <a:t>1)</a:t>
            </a:r>
            <a:r>
              <a:rPr lang="en-US" altLang="ja-JP"/>
              <a:t>, K. Hoshino</a:t>
            </a:r>
            <a:r>
              <a:rPr lang="en-US" altLang="ja-JP" baseline="30000"/>
              <a:t>5)</a:t>
            </a:r>
            <a:r>
              <a:rPr lang="en-US" altLang="ja-JP"/>
              <a:t>, </a:t>
            </a:r>
            <a:br>
              <a:rPr lang="en-US" altLang="ja-JP"/>
            </a:br>
            <a:r>
              <a:rPr lang="en-US" altLang="ja-JP"/>
              <a:t>D. Umezaki</a:t>
            </a:r>
            <a:r>
              <a:rPr lang="en-US" altLang="ja-JP" baseline="30000"/>
              <a:t>1)</a:t>
            </a:r>
            <a:r>
              <a:rPr lang="en-US" altLang="ja-JP"/>
              <a:t>, T. Nakano</a:t>
            </a:r>
            <a:r>
              <a:rPr lang="en-US" altLang="ja-JP" baseline="30000"/>
              <a:t>1)</a:t>
            </a:r>
            <a:r>
              <a:rPr lang="en-US" altLang="ja-JP"/>
              <a:t>, T. Wakatsuki</a:t>
            </a:r>
            <a:r>
              <a:rPr lang="en-US" altLang="ja-JP" baseline="30000"/>
              <a:t>1)</a:t>
            </a:r>
          </a:p>
          <a:p>
            <a:pPr defTabSz="719138">
              <a:tabLst>
                <a:tab pos="2154238" algn="l"/>
              </a:tabLst>
            </a:pPr>
            <a:endParaRPr lang="en-US" altLang="ja-JP" baseline="30000"/>
          </a:p>
          <a:p>
            <a:pPr defTabSz="719138">
              <a:tabLst>
                <a:tab pos="2154238" algn="l"/>
              </a:tabLst>
            </a:pPr>
            <a:r>
              <a:rPr kumimoji="1" lang="en-US" altLang="ja-JP"/>
              <a:t>1) QST, 2) UKAEA, 3) Kyoto Univ., 4) KTH, 5) Keio Univ.</a:t>
            </a:r>
          </a:p>
          <a:p>
            <a:pPr defTabSz="719138">
              <a:tabLst>
                <a:tab pos="2154238" algn="l"/>
              </a:tabLst>
            </a:pPr>
            <a:r>
              <a:rPr kumimoji="1" lang="en-US" altLang="ja-JP"/>
              <a:t> </a:t>
            </a:r>
          </a:p>
        </p:txBody>
      </p:sp>
      <p:sp>
        <p:nvSpPr>
          <p:cNvPr id="3" name="Rectangle 142">
            <a:extLst>
              <a:ext uri="{FF2B5EF4-FFF2-40B4-BE49-F238E27FC236}">
                <a16:creationId xmlns:a16="http://schemas.microsoft.com/office/drawing/2014/main" id="{38E8C707-4F12-A361-846C-BE3B52DC3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24" y="627534"/>
            <a:ext cx="82780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accent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719138">
              <a:tabLst>
                <a:tab pos="2154238" algn="l"/>
              </a:tabLst>
            </a:pPr>
            <a:r>
              <a:rPr lang="en-US" altLang="ja-JP" sz="2800"/>
              <a:t>H-mode operation scenarios in JT-60SA initial research phase predicted by integrated core-pedestal-SOL/divertor simulation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B29C74A-A695-B594-8E0C-9C99D6930EB8}"/>
              </a:ext>
            </a:extLst>
          </p:cNvPr>
          <p:cNvGrpSpPr/>
          <p:nvPr/>
        </p:nvGrpSpPr>
        <p:grpSpPr>
          <a:xfrm>
            <a:off x="6812307" y="3358110"/>
            <a:ext cx="2001915" cy="1704394"/>
            <a:chOff x="7009894" y="3376408"/>
            <a:chExt cx="2001915" cy="1704394"/>
          </a:xfrm>
        </p:grpSpPr>
        <p:pic>
          <p:nvPicPr>
            <p:cNvPr id="8" name="図 7" descr="グラフ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941E584-A34B-0BF0-1A9D-057F6461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883" b="8329"/>
            <a:stretch>
              <a:fillRect/>
            </a:stretch>
          </p:blipFill>
          <p:spPr>
            <a:xfrm>
              <a:off x="7009894" y="3376408"/>
              <a:ext cx="2001915" cy="1704394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D412DFB-E9B0-372C-FABA-66BFF1E31955}"/>
                </a:ext>
              </a:extLst>
            </p:cNvPr>
            <p:cNvSpPr/>
            <p:nvPr/>
          </p:nvSpPr>
          <p:spPr bwMode="auto">
            <a:xfrm>
              <a:off x="7754309" y="3426636"/>
              <a:ext cx="305306" cy="5474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026" name="Picture 2" descr="建屋紹介 - 量子科学技術研究開発機構">
            <a:extLst>
              <a:ext uri="{FF2B5EF4-FFF2-40B4-BE49-F238E27FC236}">
                <a16:creationId xmlns:a16="http://schemas.microsoft.com/office/drawing/2014/main" id="{56126356-D19F-9DFA-2F0D-3D330010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07" y="3571552"/>
            <a:ext cx="1058353" cy="72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286DFA-1713-5B35-AEB6-5C24C3A3F7BF}"/>
              </a:ext>
            </a:extLst>
          </p:cNvPr>
          <p:cNvSpPr txBox="1"/>
          <p:nvPr/>
        </p:nvSpPr>
        <p:spPr>
          <a:xfrm>
            <a:off x="6013938" y="12982"/>
            <a:ext cx="311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/>
              <a:t>30</a:t>
            </a:r>
            <a:r>
              <a:rPr lang="en-US" altLang="ja-JP" sz="1400" baseline="30000"/>
              <a:t>th</a:t>
            </a:r>
            <a:r>
              <a:rPr lang="en-US" altLang="ja-JP" sz="1400"/>
              <a:t> IAEA Fusion Energy Conference </a:t>
            </a:r>
            <a:br>
              <a:rPr lang="en-US" altLang="ja-JP" sz="1400"/>
            </a:br>
            <a:r>
              <a:rPr lang="en-US" altLang="ja-JP" sz="1400"/>
              <a:t>Chengdu, China, 2025/Oct./13-18</a:t>
            </a:r>
            <a:endParaRPr kumimoji="1" lang="ja-JP" altLang="en-US" sz="1400"/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376E3862-0A07-888C-5BCC-F665694CD39E}"/>
              </a:ext>
            </a:extLst>
          </p:cNvPr>
          <p:cNvSpPr/>
          <p:nvPr/>
        </p:nvSpPr>
        <p:spPr bwMode="auto">
          <a:xfrm>
            <a:off x="7867497" y="2869045"/>
            <a:ext cx="470628" cy="639187"/>
          </a:xfrm>
          <a:prstGeom prst="upDown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72"/>
    </mc:Choice>
    <mc:Fallback xmlns="">
      <p:transition spd="slow" advTm="318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25C01-E08A-0774-0E0C-C2E1D0FBE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DA82D09A-B9DB-2496-88C3-EC43E21E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9" r="669"/>
          <a:stretch/>
        </p:blipFill>
        <p:spPr>
          <a:xfrm>
            <a:off x="6206410" y="840441"/>
            <a:ext cx="2822295" cy="24784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88DA27-89E0-B593-7FFD-392DEB5D1F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9" r="669"/>
          <a:stretch/>
        </p:blipFill>
        <p:spPr>
          <a:xfrm>
            <a:off x="6206410" y="840441"/>
            <a:ext cx="2822295" cy="2478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1A5BB26F-E7C3-A434-43F1-189AD4EAC1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0"/>
                <a:ext cx="7045036" cy="627534"/>
              </a:xfrm>
              <a:effectLst/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>
                    <a:solidFill>
                      <a:srgbClr val="011893"/>
                    </a:solidFill>
                    <a:latin typeface="MS Gothic" panose="020B0609070205080204" pitchFamily="49" charset="-128"/>
                    <a:ea typeface="MS Gothic" panose="020B0609070205080204" pitchFamily="49" charset="-128"/>
                  </a:rPr>
                  <a:t>SOL/Divertor predictions:</a:t>
                </a:r>
                <a:br>
                  <a:rPr kumimoji="1" lang="en-US" altLang="ja-JP">
                    <a:solidFill>
                      <a:srgbClr val="011893"/>
                    </a:solidFill>
                    <a:latin typeface="MS Gothic" panose="020B0609070205080204" pitchFamily="49" charset="-128"/>
                    <a:ea typeface="MS Gothic" panose="020B0609070205080204" pitchFamily="49" charset="-128"/>
                  </a:rPr>
                </a:br>
                <a:r>
                  <a:rPr kumimoji="1" lang="en-US" altLang="ja-JP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D2 puff required for acceptable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𝒒</m:t>
                        </m:r>
                      </m:e>
                      <m:sub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kumimoji="1" lang="en-US" altLang="ja-JP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 has little impact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𝒆</m:t>
                        </m:r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,</m:t>
                        </m:r>
                        <m:r>
                          <a:rPr kumimoji="1" lang="en-US" altLang="ja-JP" sz="2200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𝒔𝒆𝒑</m:t>
                        </m:r>
                      </m:sub>
                    </m:sSub>
                  </m:oMath>
                </a14:m>
                <a:endParaRPr kumimoji="1" lang="ja-JP" altLang="en-US" sz="2200">
                  <a:solidFill>
                    <a:srgbClr val="01189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1A5BB26F-E7C3-A434-43F1-189AD4EAC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0"/>
                <a:ext cx="7045036" cy="627534"/>
              </a:xfrm>
              <a:blipFill>
                <a:blip r:embed="rId6"/>
                <a:stretch>
                  <a:fillRect t="-18447" b="-1941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D612DD4-C98F-42CE-34D9-2E13FF237DA4}"/>
                  </a:ext>
                </a:extLst>
              </p:cNvPr>
              <p:cNvSpPr txBox="1"/>
              <p:nvPr/>
            </p:nvSpPr>
            <p:spPr>
              <a:xfrm>
                <a:off x="-3474" y="826791"/>
                <a:ext cx="6130685" cy="226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8775" indent="-29210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First, only D2 gas was used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control. </a:t>
                </a:r>
              </a:p>
              <a:p>
                <a:pPr marL="358775" indent="-29210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Separatrix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saturate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decreases,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≥1.0×</m:t>
                    </m:r>
                    <m:sSup>
                      <m:sSup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 defTabSz="685731">
                  <a:spcBef>
                    <a:spcPts val="40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Neutral pressure in sub. divertor may be sufficiently high to saturate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en-US" altLang="ja-JP" sz="1400" kern="0" dirty="0">
                    <a:cs typeface="Arial" panose="020B0604020202020204" pitchFamily="34" charset="0"/>
                  </a:rPr>
                  <a:t>[Silvagni NF2025]</a:t>
                </a:r>
                <a:r>
                  <a:rPr lang="en-US" altLang="ja-JP" sz="1800" kern="0" dirty="0">
                    <a:cs typeface="Arial" panose="020B0604020202020204" pitchFamily="34" charset="0"/>
                  </a:rPr>
                  <a:t>.</a:t>
                </a:r>
              </a:p>
              <a:p>
                <a:pPr marL="353324" indent="-28575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After convergence,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should be more than </a:t>
                </a:r>
                <a14:m>
                  <m:oMath xmlns:m="http://schemas.openxmlformats.org/officeDocument/2006/math"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.85</m:t>
                    </m:r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to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limit, leading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r>
                      <a:rPr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2.86</m:t>
                    </m:r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8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altLang="ja-JP" sz="18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D612DD4-C98F-42CE-34D9-2E13FF23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4" y="826791"/>
                <a:ext cx="6130685" cy="2264338"/>
              </a:xfrm>
              <a:prstGeom prst="rect">
                <a:avLst/>
              </a:prstGeom>
              <a:blipFill>
                <a:blip r:embed="rId7"/>
                <a:stretch>
                  <a:fillRect t="-2235" r="-1653" b="-1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6D3FA905-6DB3-D2DC-878C-2E5E0D6265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416064"/>
                  </p:ext>
                </p:extLst>
              </p:nvPr>
            </p:nvGraphicFramePr>
            <p:xfrm>
              <a:off x="292069" y="3540309"/>
              <a:ext cx="6983514" cy="818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222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01325">
                      <a:extLst>
                        <a:ext uri="{9D8B030D-6E8A-4147-A177-3AD203B41FA5}">
                          <a16:colId xmlns:a16="http://schemas.microsoft.com/office/drawing/2014/main" val="1983528165"/>
                        </a:ext>
                      </a:extLst>
                    </a:gridCol>
                    <a:gridCol w="774718">
                      <a:extLst>
                        <a:ext uri="{9D8B030D-6E8A-4147-A177-3AD203B41FA5}">
                          <a16:colId xmlns:a16="http://schemas.microsoft.com/office/drawing/2014/main" val="2605645365"/>
                        </a:ext>
                      </a:extLst>
                    </a:gridCol>
                    <a:gridCol w="522582">
                      <a:extLst>
                        <a:ext uri="{9D8B030D-6E8A-4147-A177-3AD203B41FA5}">
                          <a16:colId xmlns:a16="http://schemas.microsoft.com/office/drawing/2014/main" val="483151329"/>
                        </a:ext>
                      </a:extLst>
                    </a:gridCol>
                    <a:gridCol w="526026">
                      <a:extLst>
                        <a:ext uri="{9D8B030D-6E8A-4147-A177-3AD203B41FA5}">
                          <a16:colId xmlns:a16="http://schemas.microsoft.com/office/drawing/2014/main" val="2630214055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909484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559240235"/>
                        </a:ext>
                      </a:extLst>
                    </a:gridCol>
                    <a:gridCol w="953441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𝐌𝐖</m:t>
                                </m:r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0" smtClean="0">
                                        <a:latin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kumimoji="1" lang="en-US" altLang="ja-JP" b="1" i="0" smtClean="0">
                                        <a:latin typeface="Cambria Math" panose="02040503050406030204" pitchFamily="18" charset="0"/>
                                      </a:rPr>
                                      <m:t>𝐃𝟐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den>
                                </m:f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𝒓𝒂𝒅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𝐌𝐖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𝑠𝑒𝑝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keV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</a:rPr>
                                  <m:t>keV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+,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∥,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𝑴𝑾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∥,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𝑴𝑾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5149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16.5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3.85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0.20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3.07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3.05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5.29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6D3FA905-6DB3-D2DC-878C-2E5E0D6265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416064"/>
                  </p:ext>
                </p:extLst>
              </p:nvPr>
            </p:nvGraphicFramePr>
            <p:xfrm>
              <a:off x="292069" y="3540309"/>
              <a:ext cx="6983514" cy="8185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222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01325">
                      <a:extLst>
                        <a:ext uri="{9D8B030D-6E8A-4147-A177-3AD203B41FA5}">
                          <a16:colId xmlns:a16="http://schemas.microsoft.com/office/drawing/2014/main" val="1983528165"/>
                        </a:ext>
                      </a:extLst>
                    </a:gridCol>
                    <a:gridCol w="774718">
                      <a:extLst>
                        <a:ext uri="{9D8B030D-6E8A-4147-A177-3AD203B41FA5}">
                          <a16:colId xmlns:a16="http://schemas.microsoft.com/office/drawing/2014/main" val="2605645365"/>
                        </a:ext>
                      </a:extLst>
                    </a:gridCol>
                    <a:gridCol w="522582">
                      <a:extLst>
                        <a:ext uri="{9D8B030D-6E8A-4147-A177-3AD203B41FA5}">
                          <a16:colId xmlns:a16="http://schemas.microsoft.com/office/drawing/2014/main" val="483151329"/>
                        </a:ext>
                      </a:extLst>
                    </a:gridCol>
                    <a:gridCol w="526026">
                      <a:extLst>
                        <a:ext uri="{9D8B030D-6E8A-4147-A177-3AD203B41FA5}">
                          <a16:colId xmlns:a16="http://schemas.microsoft.com/office/drawing/2014/main" val="2630214055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909484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559240235"/>
                        </a:ext>
                      </a:extLst>
                    </a:gridCol>
                    <a:gridCol w="953441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</a:tblGrid>
                  <a:tr h="521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87" t="-14943" r="-1151087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2838" t="-14943" r="-615541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88281" t="-14943" r="-611719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34118" t="-14943" r="-821176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21839" t="-14943" r="-702299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58278" t="-14943" r="-304636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64430" t="-14943" r="-208725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60667" t="-14943" r="-107333" b="-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31210" t="-14943" r="-2548" b="-8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16.5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3.85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0.20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3.07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3.05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5.29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64675-D736-CD72-6A52-AA0175CC23BC}"/>
              </a:ext>
            </a:extLst>
          </p:cNvPr>
          <p:cNvSpPr txBox="1"/>
          <p:nvPr/>
        </p:nvSpPr>
        <p:spPr>
          <a:xfrm>
            <a:off x="510540" y="3115704"/>
            <a:ext cx="898003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kumimoji="1" lang="ja-JP" altLang="en-US" ker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C366F7-EB89-CA0D-8C13-FBDA0359AAA1}"/>
              </a:ext>
            </a:extLst>
          </p:cNvPr>
          <p:cNvSpPr txBox="1"/>
          <p:nvPr/>
        </p:nvSpPr>
        <p:spPr>
          <a:xfrm>
            <a:off x="3543300" y="3124489"/>
            <a:ext cx="1101584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kern="0">
                <a:solidFill>
                  <a:srgbClr val="339966"/>
                </a:solidFill>
                <a:cs typeface="Arial" panose="020B0604020202020204" pitchFamily="34" charset="0"/>
              </a:rPr>
              <a:t>Out</a:t>
            </a:r>
            <a:r>
              <a:rPr kumimoji="1" lang="en-US" altLang="ja-JP" ker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puts</a:t>
            </a:r>
            <a:endParaRPr kumimoji="1" lang="ja-JP" altLang="en-US" kern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3FF3701-4B11-A588-3E30-553637D56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3676"/>
              </p:ext>
            </p:extLst>
          </p:nvPr>
        </p:nvGraphicFramePr>
        <p:xfrm>
          <a:off x="271199" y="4671008"/>
          <a:ext cx="6983514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22">
                  <a:extLst>
                    <a:ext uri="{9D8B030D-6E8A-4147-A177-3AD203B41FA5}">
                      <a16:colId xmlns:a16="http://schemas.microsoft.com/office/drawing/2014/main" val="3621899964"/>
                    </a:ext>
                  </a:extLst>
                </a:gridCol>
                <a:gridCol w="901325">
                  <a:extLst>
                    <a:ext uri="{9D8B030D-6E8A-4147-A177-3AD203B41FA5}">
                      <a16:colId xmlns:a16="http://schemas.microsoft.com/office/drawing/2014/main" val="1983528165"/>
                    </a:ext>
                  </a:extLst>
                </a:gridCol>
                <a:gridCol w="774718">
                  <a:extLst>
                    <a:ext uri="{9D8B030D-6E8A-4147-A177-3AD203B41FA5}">
                      <a16:colId xmlns:a16="http://schemas.microsoft.com/office/drawing/2014/main" val="2605645365"/>
                    </a:ext>
                  </a:extLst>
                </a:gridCol>
                <a:gridCol w="522582">
                  <a:extLst>
                    <a:ext uri="{9D8B030D-6E8A-4147-A177-3AD203B41FA5}">
                      <a16:colId xmlns:a16="http://schemas.microsoft.com/office/drawing/2014/main" val="483151329"/>
                    </a:ext>
                  </a:extLst>
                </a:gridCol>
                <a:gridCol w="526026">
                  <a:extLst>
                    <a:ext uri="{9D8B030D-6E8A-4147-A177-3AD203B41FA5}">
                      <a16:colId xmlns:a16="http://schemas.microsoft.com/office/drawing/2014/main" val="2630214055"/>
                    </a:ext>
                  </a:extLst>
                </a:gridCol>
                <a:gridCol w="919316">
                  <a:extLst>
                    <a:ext uri="{9D8B030D-6E8A-4147-A177-3AD203B41FA5}">
                      <a16:colId xmlns:a16="http://schemas.microsoft.com/office/drawing/2014/main" val="683204939"/>
                    </a:ext>
                  </a:extLst>
                </a:gridCol>
                <a:gridCol w="909484">
                  <a:extLst>
                    <a:ext uri="{9D8B030D-6E8A-4147-A177-3AD203B41FA5}">
                      <a16:colId xmlns:a16="http://schemas.microsoft.com/office/drawing/2014/main" val="13650697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59240235"/>
                    </a:ext>
                  </a:extLst>
                </a:gridCol>
                <a:gridCol w="953441">
                  <a:extLst>
                    <a:ext uri="{9D8B030D-6E8A-4147-A177-3AD203B41FA5}">
                      <a16:colId xmlns:a16="http://schemas.microsoft.com/office/drawing/2014/main" val="3318615170"/>
                    </a:ext>
                  </a:extLst>
                </a:gridCol>
              </a:tblGrid>
              <a:tr h="251490"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16.5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3.85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rgbClr val="FF0000"/>
                          </a:solidFill>
                        </a:rPr>
                        <a:t>-0.60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0.18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0.20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rgbClr val="FF0000"/>
                          </a:solidFill>
                        </a:rPr>
                        <a:t>2.86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0.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chemeClr val="tx1"/>
                          </a:solidFill>
                        </a:rPr>
                        <a:t>2.88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>
                          <a:solidFill>
                            <a:srgbClr val="FF0000"/>
                          </a:solidFill>
                        </a:rPr>
                        <a:t>4.92</a:t>
                      </a:r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24023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23E833A-A10A-FF4B-FE5D-8B2A3C2DBFCF}"/>
              </a:ext>
            </a:extLst>
          </p:cNvPr>
          <p:cNvGrpSpPr/>
          <p:nvPr/>
        </p:nvGrpSpPr>
        <p:grpSpPr>
          <a:xfrm>
            <a:off x="3408855" y="4313085"/>
            <a:ext cx="2742210" cy="369332"/>
            <a:chOff x="3408855" y="4424457"/>
            <a:chExt cx="2742210" cy="369332"/>
          </a:xfrm>
        </p:grpSpPr>
        <p:sp>
          <p:nvSpPr>
            <p:cNvPr id="7" name="矢印: 下 6">
              <a:extLst>
                <a:ext uri="{FF2B5EF4-FFF2-40B4-BE49-F238E27FC236}">
                  <a16:creationId xmlns:a16="http://schemas.microsoft.com/office/drawing/2014/main" id="{8A8EF8DF-3FB6-723C-D2D7-C5274ED02FB3}"/>
                </a:ext>
              </a:extLst>
            </p:cNvPr>
            <p:cNvSpPr/>
            <p:nvPr/>
          </p:nvSpPr>
          <p:spPr>
            <a:xfrm>
              <a:off x="3408855" y="4574351"/>
              <a:ext cx="492093" cy="14811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C270833-AF05-C84E-C7C8-DAB0C81709D0}"/>
                </a:ext>
              </a:extLst>
            </p:cNvPr>
            <p:cNvSpPr txBox="1"/>
            <p:nvPr/>
          </p:nvSpPr>
          <p:spPr>
            <a:xfrm>
              <a:off x="4094092" y="4424457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800" kern="0">
                  <a:latin typeface="Arial" panose="020B0604020202020204" pitchFamily="34" charset="0"/>
                  <a:cs typeface="Arial" panose="020B0604020202020204" pitchFamily="34" charset="0"/>
                </a:rPr>
                <a:t>After convergence</a:t>
              </a:r>
              <a:endParaRPr kumimoji="1" lang="ja-JP" altLang="en-US" sz="18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1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10"/>
    </mc:Choice>
    <mc:Fallback xmlns="">
      <p:transition spd="slow" advTm="12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D99D4-4193-73A1-9A4F-2E39579DD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E8946941-5D5E-8D77-F241-3DD46DF3DB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0"/>
                <a:ext cx="6858000" cy="627534"/>
              </a:xfrm>
              <a:effectLst/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>
                    <a:solidFill>
                      <a:srgbClr val="011893"/>
                    </a:solidFill>
                    <a:latin typeface="MS Gothic" panose="020B0609070205080204" pitchFamily="49" charset="-128"/>
                    <a:ea typeface="MS Gothic" panose="020B0609070205080204" pitchFamily="49" charset="-128"/>
                  </a:rPr>
                  <a:t>Pedestal predictions:</a:t>
                </a:r>
                <a:br>
                  <a:rPr kumimoji="1" lang="en-US" altLang="ja-JP">
                    <a:solidFill>
                      <a:srgbClr val="011893"/>
                    </a:solidFill>
                    <a:latin typeface="MS Gothic" panose="020B0609070205080204" pitchFamily="49" charset="-128"/>
                    <a:ea typeface="MS Gothic" panose="020B0609070205080204" pitchFamily="49" charset="-128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 dirty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ja-JP" sz="2200" i="1" dirty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2200" i="1" dirty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𝒑𝒆𝒅</m:t>
                        </m:r>
                      </m:sub>
                    </m:sSub>
                  </m:oMath>
                </a14:m>
                <a:r>
                  <a:rPr kumimoji="1" lang="ja-JP" altLang="en-US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 </a:t>
                </a:r>
                <a:r>
                  <a:rPr kumimoji="1" lang="en-US" altLang="ja-JP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has large impact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ja-JP" sz="22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22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𝒆</m:t>
                        </m:r>
                        <m:r>
                          <a:rPr kumimoji="1" lang="en-US" altLang="ja-JP" sz="22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,</m:t>
                        </m:r>
                        <m:r>
                          <a:rPr kumimoji="1" lang="en-US" altLang="ja-JP" sz="2200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𝒑𝒆𝒅</m:t>
                        </m:r>
                      </m:sub>
                    </m:sSub>
                  </m:oMath>
                </a14:m>
                <a:r>
                  <a:rPr kumimoji="1" lang="ja-JP" altLang="en-US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 </a:t>
                </a:r>
                <a:r>
                  <a:rPr kumimoji="1" lang="en-US" altLang="ja-JP" sz="2200">
                    <a:solidFill>
                      <a:srgbClr val="011893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charset="0"/>
                  </a:rPr>
                  <a:t>in this OP2-HB case</a:t>
                </a:r>
                <a:endParaRPr kumimoji="1" lang="ja-JP" altLang="en-US" sz="2200">
                  <a:solidFill>
                    <a:srgbClr val="01189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E8946941-5D5E-8D77-F241-3DD46DF3D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0"/>
                <a:ext cx="6858000" cy="627534"/>
              </a:xfrm>
              <a:blipFill>
                <a:blip r:embed="rId4"/>
                <a:stretch>
                  <a:fillRect t="-18447" b="-1941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F499129-40E1-9EBE-CFBE-198D8362E9E9}"/>
                  </a:ext>
                </a:extLst>
              </p:cNvPr>
              <p:cNvSpPr txBox="1"/>
              <p:nvPr/>
            </p:nvSpPr>
            <p:spPr>
              <a:xfrm>
                <a:off x="96578" y="831995"/>
                <a:ext cx="6678971" cy="2029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8775" indent="-29210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>
                    <a:cs typeface="Arial" panose="020B0604020202020204" pitchFamily="34" charset="0"/>
                  </a:rPr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with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in S-C model.</a:t>
                </a:r>
              </a:p>
              <a:p>
                <a:pPr marL="748401" lvl="1" indent="-292100" defTabSz="685731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>
                    <a:cs typeface="Arial" panose="020B0604020202020204" pitchFamily="34" charset="0"/>
                  </a:rPr>
                  <a:t>w/o KBM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𝐾𝐵𝑀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</m:t>
                    </m:r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den>
                    </m:f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)</a:t>
                </a:r>
              </a:p>
              <a:p>
                <a:pPr marL="748401" lvl="1" indent="-292100" defTabSz="685731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>
                    <a:cs typeface="Arial" panose="020B0604020202020204" pitchFamily="34" charset="0"/>
                  </a:rPr>
                  <a:t>w/ KBM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𝐾𝐵𝑀</m:t>
                        </m:r>
                      </m:sub>
                    </m:sSub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=1.0,  </m:t>
                    </m:r>
                    <m:f>
                      <m:fPr>
                        <m:type m:val="lin"/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den>
                    </m:f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=0.05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)</a:t>
                </a:r>
              </a:p>
              <a:p>
                <a:pPr marL="456301" lvl="1" defTabSz="685731">
                  <a:spcBef>
                    <a:spcPts val="400"/>
                  </a:spcBef>
                </a:pPr>
                <a:r>
                  <a:rPr lang="en-US" altLang="ja-JP" sz="1800" kern="0">
                    <a:cs typeface="Arial" panose="020B0604020202020204" pitchFamily="34" charset="0"/>
                  </a:rPr>
                  <a:t>    [validated for JET/AUG/MAST-U]</a:t>
                </a:r>
              </a:p>
              <a:p>
                <a:pPr marL="352425" indent="-28575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>
                    <a:solidFill>
                      <a:schemeClr val="tx1"/>
                    </a:solidFill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  <m:r>
                      <a:rPr lang="en-US" altLang="ja-JP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∼3.87[</m:t>
                    </m:r>
                    <m:sSup>
                      <m:sSup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en-US" altLang="ja-JP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ja-JP" sz="1800" kern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altLang="ja-JP" sz="1800" kern="0">
                    <a:cs typeface="Arial" panose="020B0604020202020204" pitchFamily="34" charset="0"/>
                  </a:rPr>
                  <a:t>S-C model predicts almost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as  </a:t>
                </a:r>
                <a14:m>
                  <m:oMath xmlns:m="http://schemas.openxmlformats.org/officeDocument/2006/math"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7.</m:t>
                    </m:r>
                    <m:r>
                      <a:rPr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(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w</m:t>
                    </m:r>
                    <m: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KBM</m:t>
                    </m:r>
                    <m:r>
                      <a:rPr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 7.00 </m:t>
                    </m:r>
                    <m:d>
                      <m:dPr>
                        <m:ctrlP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</m:t>
                        </m:r>
                        <m: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 </m:t>
                        </m:r>
                        <m:r>
                          <m:rPr>
                            <m:sty m:val="p"/>
                          </m:rP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KBM</m:t>
                        </m:r>
                      </m:e>
                    </m:d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ja-JP" sz="180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altLang="ja-JP" sz="1800" kern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F499129-40E1-9EBE-CFBE-198D8362E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" y="831995"/>
                <a:ext cx="6678971" cy="2029273"/>
              </a:xfrm>
              <a:prstGeom prst="rect">
                <a:avLst/>
              </a:prstGeom>
              <a:blipFill>
                <a:blip r:embed="rId5"/>
                <a:stretch>
                  <a:fillRect t="-3904" r="-164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9870B67-7DA1-7A95-1269-BEBE4188BDC8}"/>
                  </a:ext>
                </a:extLst>
              </p:cNvPr>
              <p:cNvSpPr txBox="1"/>
              <p:nvPr/>
            </p:nvSpPr>
            <p:spPr>
              <a:xfrm>
                <a:off x="96578" y="753339"/>
                <a:ext cx="6678971" cy="23116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58775" indent="-29210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with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in S-C model.</a:t>
                </a:r>
              </a:p>
              <a:p>
                <a:pPr marL="748401" lvl="1" indent="-292100" defTabSz="685731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w/o KBM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800" b="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𝐾𝐵𝑀</m:t>
                        </m:r>
                      </m:sub>
                    </m:sSub>
                    <m:r>
                      <a:rPr lang="en-US" altLang="ja-JP" sz="1800" b="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</m:t>
                    </m:r>
                    <m:r>
                      <a:rPr lang="en-US" altLang="ja-JP" sz="1800" b="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f>
                      <m:fPr>
                        <m:type m:val="lin"/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1800" b="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altLang="ja-JP" sz="1800" b="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den>
                    </m:f>
                    <m:r>
                      <a:rPr lang="en-US" altLang="ja-JP" sz="1800" b="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) =&gt;</a:t>
                </a:r>
                <a:r>
                  <a:rPr lang="en-US" altLang="ja-JP" sz="1800" b="1" kern="0" dirty="0">
                    <a:cs typeface="Arial" panose="020B060402020202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𝒑𝒆𝒅</m:t>
                        </m:r>
                      </m:sub>
                    </m:sSub>
                  </m:oMath>
                </a14:m>
                <a:br>
                  <a:rPr lang="en-US" altLang="ja-JP" sz="1800" kern="0" dirty="0">
                    <a:cs typeface="Arial" panose="020B0604020202020204" pitchFamily="34" charset="0"/>
                  </a:rPr>
                </a:br>
                <a:r>
                  <a:rPr lang="en-US" altLang="ja-JP" sz="1800" kern="0" dirty="0">
                    <a:cs typeface="Arial" panose="020B0604020202020204" pitchFamily="34" charset="0"/>
                  </a:rPr>
                  <a:t>[validated for JET/AUG/MAST-U]</a:t>
                </a:r>
              </a:p>
              <a:p>
                <a:pPr marL="748401" lvl="1" indent="-292100" defTabSz="685731">
                  <a:spcBef>
                    <a:spcPts val="4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w/ KBM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𝐾𝐵𝑀</m:t>
                        </m:r>
                      </m:sub>
                    </m:sSub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=1.0,  </m:t>
                    </m:r>
                    <m:f>
                      <m:fPr>
                        <m:type m:val="lin"/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num>
                      <m:den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den>
                    </m:f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=0.05</m:t>
                    </m:r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) =&gt; </a:t>
                </a:r>
                <a:r>
                  <a:rPr lang="en-US" altLang="ja-JP" sz="1800" b="1" kern="0" dirty="0">
                    <a:cs typeface="Arial" panose="020B0604020202020204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𝒑𝒆𝒅</m:t>
                        </m:r>
                      </m:sub>
                    </m:sSub>
                  </m:oMath>
                </a14:m>
                <a:br>
                  <a:rPr lang="en-US" altLang="ja-JP" sz="1800" kern="0" dirty="0">
                    <a:cs typeface="Arial" panose="020B0604020202020204" pitchFamily="34" charset="0"/>
                  </a:rPr>
                </a:br>
                <a:r>
                  <a:rPr lang="en-US" altLang="ja-JP" sz="1800" kern="0" dirty="0">
                    <a:cs typeface="Arial" panose="020B0604020202020204" pitchFamily="34" charset="0"/>
                  </a:rPr>
                  <a:t>[tends to underestimate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]</a:t>
                </a:r>
              </a:p>
              <a:p>
                <a:pPr marL="352425" indent="-285750" defTabSz="685731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  <m:r>
                      <a:rPr lang="en-US" altLang="ja-JP" sz="18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=2.86</m:t>
                    </m:r>
                    <m:r>
                      <a:rPr lang="en-US" altLang="ja-JP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en-US" altLang="ja-JP" sz="1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ja-JP" sz="1800" kern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altLang="ja-JP" sz="1800" kern="0" dirty="0">
                    <a:cs typeface="Arial" panose="020B0604020202020204" pitchFamily="34" charset="0"/>
                  </a:rPr>
                  <a:t>S-C model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as  </a:t>
                </a:r>
                <a14:m>
                  <m:oMath xmlns:m="http://schemas.openxmlformats.org/officeDocument/2006/math">
                    <m:r>
                      <a:rPr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5.46(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w</m:t>
                    </m:r>
                    <m: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KBM</m:t>
                    </m:r>
                    <m:r>
                      <a:rPr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)|  </m:t>
                    </m:r>
                    <m:r>
                      <a:rPr lang="en-US" altLang="ja-JP" sz="1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4.67</m:t>
                    </m:r>
                    <m:d>
                      <m:dPr>
                        <m:ctrlPr>
                          <a:rPr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</m:t>
                        </m:r>
                        <m: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 </m:t>
                        </m:r>
                        <m:r>
                          <m:rPr>
                            <m:sty m:val="p"/>
                          </m:rPr>
                          <a:rPr lang="en-US" altLang="ja-JP" sz="18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KBM</m:t>
                        </m:r>
                      </m:e>
                    </m:d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altLang="ja-JP" sz="1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en-US" altLang="ja-JP" sz="1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altLang="ja-JP" sz="1800" kern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altLang="ja-JP" sz="1800" kern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9870B67-7DA1-7A95-1269-BEBE4188B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" y="753339"/>
                <a:ext cx="6678971" cy="2311658"/>
              </a:xfrm>
              <a:prstGeom prst="rect">
                <a:avLst/>
              </a:prstGeom>
              <a:blipFill>
                <a:blip r:embed="rId6"/>
                <a:stretch>
                  <a:fillRect t="-3825" b="-27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109B9AD3-5B54-4F44-A3CD-FFFAC5355F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23634" y="1032321"/>
            <a:ext cx="2086886" cy="21090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AEEABB3-D8FA-0EE5-20BC-928669FB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97158" y="3451908"/>
            <a:ext cx="1650159" cy="1617852"/>
          </a:xfrm>
          <a:prstGeom prst="rect">
            <a:avLst/>
          </a:prstGeom>
        </p:spPr>
      </p:pic>
      <p:pic>
        <p:nvPicPr>
          <p:cNvPr id="10" name="図 9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1E612DDD-D331-1C02-199A-B07B6276B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2615" y="3451908"/>
            <a:ext cx="1917266" cy="1617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960B54AF-DD91-AF24-CD16-921496A52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520654"/>
                  </p:ext>
                </p:extLst>
              </p:nvPr>
            </p:nvGraphicFramePr>
            <p:xfrm>
              <a:off x="115943" y="3577928"/>
              <a:ext cx="4874179" cy="1122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223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705223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991466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1032934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33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2.86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5.46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0.86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893092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2.86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4.67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1.05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960B54AF-DD91-AF24-CD16-921496A52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520654"/>
                  </p:ext>
                </p:extLst>
              </p:nvPr>
            </p:nvGraphicFramePr>
            <p:xfrm>
              <a:off x="115943" y="3577928"/>
              <a:ext cx="4874179" cy="1122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223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705223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991466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1032934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677333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</a:tblGrid>
                  <a:tr h="526288"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143590" t="-2381" r="-253846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231707" t="-2381" r="-141463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513208" t="-2381" r="-118868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10"/>
                          <a:stretch>
                            <a:fillRect l="-541667" t="-2381" r="-5000" b="-1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2.86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5.46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0.86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893092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2.86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4.67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1.05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5AFBF7A-AEC6-4F2A-9AA9-1120D4312C7E}"/>
                  </a:ext>
                </a:extLst>
              </p:cNvPr>
              <p:cNvSpPr txBox="1"/>
              <p:nvPr/>
            </p:nvSpPr>
            <p:spPr>
              <a:xfrm>
                <a:off x="186441" y="3048110"/>
                <a:ext cx="5783058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Impacts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on performance should be confirmed.</a:t>
                </a:r>
                <a:endParaRPr kumimoji="1" lang="ja-JP" altLang="en-US" sz="18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5AFBF7A-AEC6-4F2A-9AA9-1120D431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1" y="3048110"/>
                <a:ext cx="5783058" cy="390748"/>
              </a:xfrm>
              <a:prstGeom prst="rect">
                <a:avLst/>
              </a:prstGeom>
              <a:blipFill>
                <a:blip r:embed="rId11"/>
                <a:stretch>
                  <a:fillRect l="-875" t="-9091" b="-121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36D4E9-7F94-E5E7-F8A3-E27E72187528}"/>
              </a:ext>
            </a:extLst>
          </p:cNvPr>
          <p:cNvSpPr/>
          <p:nvPr/>
        </p:nvSpPr>
        <p:spPr>
          <a:xfrm>
            <a:off x="2546430" y="3463483"/>
            <a:ext cx="2443692" cy="13515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74"/>
    </mc:Choice>
    <mc:Fallback xmlns="">
      <p:transition spd="slow" advTm="11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78E7-76A4-CB8F-9219-7B835DC0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814257D-D779-B752-71DE-C440A0FBF1FE}"/>
              </a:ext>
            </a:extLst>
          </p:cNvPr>
          <p:cNvGrpSpPr/>
          <p:nvPr/>
        </p:nvGrpSpPr>
        <p:grpSpPr>
          <a:xfrm>
            <a:off x="309351" y="2034822"/>
            <a:ext cx="6052779" cy="1526887"/>
            <a:chOff x="751775" y="3338086"/>
            <a:chExt cx="5493286" cy="1497595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FC7C923-ED24-C6A8-8BF4-51CC5C50F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51775" y="3363567"/>
              <a:ext cx="1568907" cy="1446643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F862B57-213F-763D-A92B-1A313713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788662" y="3338086"/>
              <a:ext cx="1367130" cy="1497595"/>
            </a:xfrm>
            <a:prstGeom prst="rect">
              <a:avLst/>
            </a:prstGeom>
            <a:noFill/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332123C-D4AC-D559-9D4E-C4E6AC528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737921" y="3374639"/>
              <a:ext cx="1507140" cy="142449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7806BD9A-4A97-61DA-3976-8AAD891D04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347494"/>
                  </p:ext>
                </p:extLst>
              </p:nvPr>
            </p:nvGraphicFramePr>
            <p:xfrm>
              <a:off x="2062224" y="806085"/>
              <a:ext cx="7000567" cy="1122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941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988142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33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𝑮𝑾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𝟗𝟖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𝒓𝒂𝒅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𝑴𝑾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5.46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0000FF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893092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4.67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4.87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0000FF"/>
                              </a:solidFill>
                            </a:rPr>
                            <a:t>0.85</a:t>
                          </a:r>
                          <a:endParaRPr kumimoji="1" lang="ja-JP" altLang="en-US" b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4.91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3.13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1.26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1.24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-0.35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7806BD9A-4A97-61DA-3976-8AAD891D04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6347494"/>
                  </p:ext>
                </p:extLst>
              </p:nvPr>
            </p:nvGraphicFramePr>
            <p:xfrm>
              <a:off x="2062224" y="806085"/>
              <a:ext cx="7000567" cy="1122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941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988142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526288"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55128" t="-2381" r="-556410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53165" t="-2381" r="-449367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512821" t="-2381" r="-810256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597500" t="-2381" r="-690000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680488" t="-2381" r="-573171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744186" t="-2381" r="-446512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806667" t="-2381" r="-326667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46154" t="-2381" r="-276923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15909" t="-2381" r="-145455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791935" t="-2381" r="-3226" b="-1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5.46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0000FF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893092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4.67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4.87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0000FF"/>
                              </a:solidFill>
                            </a:rPr>
                            <a:t>0.85</a:t>
                          </a:r>
                          <a:endParaRPr kumimoji="1" lang="ja-JP" altLang="en-US" b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4.91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3.13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1.26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1.24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-0.35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B6246E90-AD2E-9C82-EC1E-1DA8F0D2E50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3081" y="22122"/>
                <a:ext cx="7277197" cy="627534"/>
              </a:xfrm>
              <a:effectLst/>
            </p:spPr>
            <p:txBody>
              <a:bodyPr>
                <a:noAutofit/>
              </a:bodyPr>
              <a:lstStyle/>
              <a:p>
                <a:r>
                  <a:rPr kumimoji="1" lang="en-US" altLang="ja-JP">
                    <a:solidFill>
                      <a:srgbClr val="011893"/>
                    </a:solidFill>
                    <a:ea typeface="MS Gothic" panose="020B0609070205080204" pitchFamily="49" charset="-128"/>
                  </a:rPr>
                  <a:t>OP2-HB meets our targets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𝜷</m:t>
                        </m:r>
                      </m:e>
                      <m:sub>
                        <m:r>
                          <a:rPr kumimoji="1"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𝑵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~</m:t>
                    </m:r>
                    <m:r>
                      <a:rPr kumimoji="1" lang="en-US" altLang="ja-JP" i="1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𝟑</m:t>
                    </m:r>
                    <m:r>
                      <a:rPr kumimoji="1" lang="en-US" altLang="ja-JP" i="1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,  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𝑯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𝟗𝟖</m:t>
                        </m:r>
                        <m:r>
                          <a:rPr kumimoji="1" lang="en-US" altLang="ja-JP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𝒚</m:t>
                        </m:r>
                        <m:r>
                          <a:rPr kumimoji="1" lang="en-US" altLang="ja-JP" b="1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</a:rPr>
                          <m:t>𝟐</m:t>
                        </m:r>
                      </m:sub>
                    </m:sSub>
                    <m:r>
                      <a:rPr kumimoji="1" lang="en-US" altLang="ja-JP" i="1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≳</m:t>
                    </m:r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𝟏</m:t>
                    </m:r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rgbClr val="011893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</a:rPr>
                      <m:t>𝟐</m:t>
                    </m:r>
                  </m:oMath>
                </a14:m>
                <a:r>
                  <a:rPr kumimoji="1" lang="en-US" altLang="ja-JP">
                    <a:solidFill>
                      <a:srgbClr val="011893"/>
                    </a:solidFill>
                    <a:ea typeface="ＭＳ Ｐゴシック" panose="020B0600070205080204" pitchFamily="50" charset="-128"/>
                  </a:rPr>
                  <a:t>) </a:t>
                </a:r>
                <a:endParaRPr kumimoji="1" lang="ja-JP" altLang="en-US">
                  <a:solidFill>
                    <a:srgbClr val="011893"/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B6246E90-AD2E-9C82-EC1E-1DA8F0D2E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3081" y="22122"/>
                <a:ext cx="7277197" cy="627534"/>
              </a:xfrm>
              <a:blipFill>
                <a:blip r:embed="rId8"/>
                <a:stretch>
                  <a:fillRect l="-921" t="-1942" r="-2094" b="-97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76130C-F32F-CA25-C8C5-8DB3EBFD19F7}"/>
              </a:ext>
            </a:extLst>
          </p:cNvPr>
          <p:cNvSpPr/>
          <p:nvPr/>
        </p:nvSpPr>
        <p:spPr>
          <a:xfrm>
            <a:off x="6088612" y="775544"/>
            <a:ext cx="1138828" cy="11935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C671607-6944-80C1-2C21-9C7C9D4ED84D}"/>
              </a:ext>
            </a:extLst>
          </p:cNvPr>
          <p:cNvSpPr txBox="1"/>
          <p:nvPr/>
        </p:nvSpPr>
        <p:spPr>
          <a:xfrm>
            <a:off x="1407446" y="4642422"/>
            <a:ext cx="5902578" cy="407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Can we </a:t>
            </a:r>
            <a:r>
              <a:rPr lang="en-US" altLang="ja-JP" kern="0" dirty="0">
                <a:cs typeface="Arial" panose="020B0604020202020204" pitchFamily="34" charset="0"/>
              </a:rPr>
              <a:t>extend the operation space</a:t>
            </a:r>
            <a:r>
              <a:rPr kumimoji="1"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 with Ne puff?</a:t>
            </a:r>
            <a:endParaRPr kumimoji="1" lang="en-US" altLang="ja-JP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DE4B752-C2FA-DCB1-CC9E-70113690FF2F}"/>
              </a:ext>
            </a:extLst>
          </p:cNvPr>
          <p:cNvSpPr/>
          <p:nvPr/>
        </p:nvSpPr>
        <p:spPr>
          <a:xfrm>
            <a:off x="4572744" y="780459"/>
            <a:ext cx="492094" cy="11886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A443B6F-8F61-67B2-DD09-7429F13946E2}"/>
                  </a:ext>
                </a:extLst>
              </p:cNvPr>
              <p:cNvSpPr txBox="1"/>
              <p:nvPr/>
            </p:nvSpPr>
            <p:spPr>
              <a:xfrm>
                <a:off x="118601" y="3562946"/>
                <a:ext cx="8906799" cy="73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In both cases, plasma parameters are good enough to be our hybrid scenario. </a:t>
                </a:r>
              </a:p>
              <a:p>
                <a:pPr marL="285750" indent="-285750" algn="l" defTabSz="685731" fontAlgn="base">
                  <a:spcBef>
                    <a:spcPts val="4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1800" kern="0" dirty="0">
                    <a:cs typeface="Arial" panose="020B0604020202020204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𝑁𝐵𝐼</m:t>
                        </m:r>
                      </m:sub>
                    </m:sSub>
                  </m:oMath>
                </a14:m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𝑁𝐵𝐼</m:t>
                        </m:r>
                      </m:sub>
                    </m:sSub>
                  </m:oMath>
                </a14:m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, helping to improve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98</m:t>
                        </m:r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etc..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A443B6F-8F61-67B2-DD09-7429F139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1" y="3562946"/>
                <a:ext cx="8906799" cy="732380"/>
              </a:xfrm>
              <a:prstGeom prst="rect">
                <a:avLst/>
              </a:prstGeom>
              <a:blipFill>
                <a:blip r:embed="rId9"/>
                <a:stretch>
                  <a:fillRect l="-570" t="-3390" b="-8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D5D4C8B-26EB-064B-5CD5-ABE7FD2D96CA}"/>
                  </a:ext>
                </a:extLst>
              </p:cNvPr>
              <p:cNvSpPr txBox="1"/>
              <p:nvPr/>
            </p:nvSpPr>
            <p:spPr>
              <a:xfrm>
                <a:off x="118601" y="4269684"/>
                <a:ext cx="8002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kumimoji="1" lang="en-US" altLang="ja-JP" sz="1800" b="1" kern="0">
                    <a:cs typeface="Arial" panose="020B0604020202020204" pitchFamily="34" charset="0"/>
                  </a:rPr>
                  <a:t>However,,,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1800" b="1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𝑮𝑾</m:t>
                        </m:r>
                      </m:sub>
                    </m:sSub>
                  </m:oMath>
                </a14:m>
                <a:r>
                  <a:rPr kumimoji="1" lang="en-US" altLang="ja-JP" sz="1800" b="1" kern="0">
                    <a:cs typeface="Arial" panose="020B0604020202020204" pitchFamily="34" charset="0"/>
                  </a:rPr>
                  <a:t> is marginal for </a:t>
                </a:r>
                <a:r>
                  <a:rPr lang="en-US" altLang="ja-JP" sz="1800" b="1" kern="0" err="1">
                    <a:cs typeface="Arial" panose="020B0604020202020204" pitchFamily="34" charset="0"/>
                  </a:rPr>
                  <a:t>ELMy</a:t>
                </a:r>
                <a:r>
                  <a:rPr lang="en-US" altLang="ja-JP" sz="1800" b="1" kern="0">
                    <a:cs typeface="Arial" panose="020B0604020202020204" pitchFamily="34" charset="0"/>
                  </a:rPr>
                  <a:t> H-mode</a:t>
                </a:r>
                <a:r>
                  <a:rPr kumimoji="1" lang="en-US" altLang="ja-JP" sz="1800" b="1" kern="0">
                    <a:cs typeface="Arial" panose="020B0604020202020204" pitchFamily="34" charset="0"/>
                  </a:rPr>
                  <a:t> and disruption avoidance.</a:t>
                </a: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D5D4C8B-26EB-064B-5CD5-ABE7FD2D9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1" y="4269684"/>
                <a:ext cx="8002447" cy="369332"/>
              </a:xfrm>
              <a:prstGeom prst="rect">
                <a:avLst/>
              </a:prstGeom>
              <a:blipFill>
                <a:blip r:embed="rId10"/>
                <a:stretch>
                  <a:fillRect l="-60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図 39" descr="カラフルな光のcg&#10;&#10;AI 生成コンテンツは誤りを含む可能性があります。">
            <a:extLst>
              <a:ext uri="{FF2B5EF4-FFF2-40B4-BE49-F238E27FC236}">
                <a16:creationId xmlns:a16="http://schemas.microsoft.com/office/drawing/2014/main" id="{60AE4828-362F-10A5-4D2C-6853A255FD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692" y="2098753"/>
            <a:ext cx="1939652" cy="142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6D6427-1CC4-9322-A0D5-7301AF7D530C}"/>
                  </a:ext>
                </a:extLst>
              </p:cNvPr>
              <p:cNvSpPr txBox="1"/>
              <p:nvPr/>
            </p:nvSpPr>
            <p:spPr>
              <a:xfrm>
                <a:off x="-13056" y="1596461"/>
                <a:ext cx="2039533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sz="1600" kern="0" dirty="0">
                    <a:cs typeface="Arial" panose="020B0604020202020204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600" kern="0" dirty="0">
                    <a:cs typeface="Arial" panose="020B0604020202020204" pitchFamily="34" charset="0"/>
                  </a:rPr>
                  <a:t> (w/KBM)</a:t>
                </a:r>
                <a:endParaRPr kumimoji="1" lang="ja-JP" altLang="en-US" sz="1600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F6D6427-1CC4-9322-A0D5-7301AF7D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56" y="1596461"/>
                <a:ext cx="2039533" cy="357534"/>
              </a:xfrm>
              <a:prstGeom prst="rect">
                <a:avLst/>
              </a:prstGeom>
              <a:blipFill>
                <a:blip r:embed="rId12"/>
                <a:stretch>
                  <a:fillRect l="-1863" t="-6667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8418A36-0385-ECF2-9467-69B79C70C381}"/>
                  </a:ext>
                </a:extLst>
              </p:cNvPr>
              <p:cNvSpPr txBox="1"/>
              <p:nvPr/>
            </p:nvSpPr>
            <p:spPr>
              <a:xfrm>
                <a:off x="-14799" y="1275364"/>
                <a:ext cx="2140522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sz="1600" kern="0" dirty="0">
                    <a:cs typeface="Arial" panose="020B060402020202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600" kern="0" dirty="0">
                    <a:cs typeface="Arial" panose="020B0604020202020204" pitchFamily="34" charset="0"/>
                  </a:rPr>
                  <a:t> (wo/KBM)</a:t>
                </a:r>
                <a:endParaRPr kumimoji="1" lang="ja-JP" altLang="en-US" sz="1600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8418A36-0385-ECF2-9467-69B79C70C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99" y="1275364"/>
                <a:ext cx="2140522" cy="357534"/>
              </a:xfrm>
              <a:prstGeom prst="rect">
                <a:avLst/>
              </a:prstGeom>
              <a:blipFill>
                <a:blip r:embed="rId13"/>
                <a:stretch>
                  <a:fillRect l="-1775" t="-10345" r="-592" b="-1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62B7F13-16FD-9A27-798B-34BF405A28E0}"/>
              </a:ext>
            </a:extLst>
          </p:cNvPr>
          <p:cNvGrpSpPr/>
          <p:nvPr/>
        </p:nvGrpSpPr>
        <p:grpSpPr>
          <a:xfrm>
            <a:off x="2896575" y="2571087"/>
            <a:ext cx="1753069" cy="774453"/>
            <a:chOff x="2896575" y="2571087"/>
            <a:chExt cx="1753069" cy="774453"/>
          </a:xfrm>
        </p:grpSpPr>
        <p:sp>
          <p:nvSpPr>
            <p:cNvPr id="5" name="四角形: 角を丸くする 29">
              <a:extLst>
                <a:ext uri="{FF2B5EF4-FFF2-40B4-BE49-F238E27FC236}">
                  <a16:creationId xmlns:a16="http://schemas.microsoft.com/office/drawing/2014/main" id="{0426FF38-832B-C302-FD12-941B370C7550}"/>
                </a:ext>
              </a:extLst>
            </p:cNvPr>
            <p:cNvSpPr/>
            <p:nvPr/>
          </p:nvSpPr>
          <p:spPr>
            <a:xfrm>
              <a:off x="2896575" y="2931637"/>
              <a:ext cx="850445" cy="413903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904632D9-80B6-CA2D-4047-609375032ECC}"/>
                    </a:ext>
                  </a:extLst>
                </p:cNvPr>
                <p:cNvSpPr txBox="1"/>
                <p:nvPr/>
              </p:nvSpPr>
              <p:spPr>
                <a:xfrm>
                  <a:off x="3958878" y="2571087"/>
                  <a:ext cx="6907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𝑁𝐵𝐼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800" kern="0" dirty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904632D9-80B6-CA2D-4047-609375032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878" y="2571087"/>
                  <a:ext cx="69076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上矢印 6">
              <a:extLst>
                <a:ext uri="{FF2B5EF4-FFF2-40B4-BE49-F238E27FC236}">
                  <a16:creationId xmlns:a16="http://schemas.microsoft.com/office/drawing/2014/main" id="{89C91C3F-5B72-6999-4D44-65C0D1A1706A}"/>
                </a:ext>
              </a:extLst>
            </p:cNvPr>
            <p:cNvSpPr/>
            <p:nvPr/>
          </p:nvSpPr>
          <p:spPr>
            <a:xfrm>
              <a:off x="4161345" y="2940400"/>
              <a:ext cx="213222" cy="369332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81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66"/>
    </mc:Choice>
    <mc:Fallback xmlns="">
      <p:transition spd="slow" advTm="120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CECDE-5A49-3724-0E38-ABA5025D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4220DFBC-C76E-B933-4E15-CA1B6E7279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057875"/>
                  </p:ext>
                </p:extLst>
              </p:nvPr>
            </p:nvGraphicFramePr>
            <p:xfrm>
              <a:off x="188897" y="3708652"/>
              <a:ext cx="6557080" cy="1106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906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904568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2284385803"/>
                        </a:ext>
                      </a:extLst>
                    </a:gridCol>
                    <a:gridCol w="816077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  <a:gridCol w="929148">
                      <a:extLst>
                        <a:ext uri="{9D8B030D-6E8A-4147-A177-3AD203B41FA5}">
                          <a16:colId xmlns:a16="http://schemas.microsoft.com/office/drawing/2014/main" val="1264029655"/>
                        </a:ext>
                      </a:extLst>
                    </a:gridCol>
                    <a:gridCol w="737420">
                      <a:extLst>
                        <a:ext uri="{9D8B030D-6E8A-4147-A177-3AD203B41FA5}">
                          <a16:colId xmlns:a16="http://schemas.microsoft.com/office/drawing/2014/main" val="300697161"/>
                        </a:ext>
                      </a:extLst>
                    </a:gridCol>
                    <a:gridCol w="806245">
                      <a:extLst>
                        <a:ext uri="{9D8B030D-6E8A-4147-A177-3AD203B41FA5}">
                          <a16:colId xmlns:a16="http://schemas.microsoft.com/office/drawing/2014/main" val="2234781066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+,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𝑵𝒆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+,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∥,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1" lang="en-US" altLang="ja-JP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200" b="1" i="1" smtClean="0">
                                        <a:latin typeface="Cambria Math" panose="02040503050406030204" pitchFamily="18" charset="0"/>
                                      </a:rPr>
                                      <m:t>𝑴𝑾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1" lang="en-US" altLang="ja-JP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𝒑𝒆𝒅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i="0" smtClean="0">
                                  <a:latin typeface="Cambria Math" panose="02040503050406030204" pitchFamily="18" charset="0"/>
                                </a:rPr>
                                <m:t>𝐤𝐞𝐕</m:t>
                              </m:r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𝒓𝒂𝒅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0" smtClean="0">
                                    <a:latin typeface="Cambria Math" panose="02040503050406030204" pitchFamily="18" charset="0"/>
                                  </a:rPr>
                                  <m:t>𝐌𝐖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5149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2.21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6.27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0.98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4.42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4.96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0.85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-2.15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  <a:tr h="25149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2.35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7.28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4.88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3.47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1.06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-0.75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4978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 23">
                <a:extLst>
                  <a:ext uri="{FF2B5EF4-FFF2-40B4-BE49-F238E27FC236}">
                    <a16:creationId xmlns:a16="http://schemas.microsoft.com/office/drawing/2014/main" id="{4220DFBC-C76E-B933-4E15-CA1B6E7279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057875"/>
                  </p:ext>
                </p:extLst>
              </p:nvPr>
            </p:nvGraphicFramePr>
            <p:xfrm>
              <a:off x="188897" y="3708652"/>
              <a:ext cx="6557080" cy="1106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9906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904568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19316">
                      <a:extLst>
                        <a:ext uri="{9D8B030D-6E8A-4147-A177-3AD203B41FA5}">
                          <a16:colId xmlns:a16="http://schemas.microsoft.com/office/drawing/2014/main" val="2284385803"/>
                        </a:ext>
                      </a:extLst>
                    </a:gridCol>
                    <a:gridCol w="816077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  <a:gridCol w="929148">
                      <a:extLst>
                        <a:ext uri="{9D8B030D-6E8A-4147-A177-3AD203B41FA5}">
                          <a16:colId xmlns:a16="http://schemas.microsoft.com/office/drawing/2014/main" val="1264029655"/>
                        </a:ext>
                      </a:extLst>
                    </a:gridCol>
                    <a:gridCol w="737420">
                      <a:extLst>
                        <a:ext uri="{9D8B030D-6E8A-4147-A177-3AD203B41FA5}">
                          <a16:colId xmlns:a16="http://schemas.microsoft.com/office/drawing/2014/main" val="300697161"/>
                        </a:ext>
                      </a:extLst>
                    </a:gridCol>
                    <a:gridCol w="806245">
                      <a:extLst>
                        <a:ext uri="{9D8B030D-6E8A-4147-A177-3AD203B41FA5}">
                          <a16:colId xmlns:a16="http://schemas.microsoft.com/office/drawing/2014/main" val="2234781066"/>
                        </a:ext>
                      </a:extLst>
                    </a:gridCol>
                  </a:tblGrid>
                  <a:tr h="511937"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667" t="-7143" r="-56266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9732" t="-7143" r="-46644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291" t="-7143" r="-36026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1493" t="-7143" r="-30597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2105" t="-7143" r="-16973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75410" t="-7143" r="-11147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6667" t="-7143" r="-3030" b="-1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2.21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6.27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0.98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4.42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4.96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0.85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-2.15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2.35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7.28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4.88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3.47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1.06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rgbClr val="FF0000"/>
                              </a:solidFill>
                            </a:rPr>
                            <a:t>-0.75</a:t>
                          </a:r>
                          <a:endParaRPr kumimoji="1" lang="ja-JP" altLang="en-US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49789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240ED2BA-DA71-8ADA-83B4-011D1A60C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40718"/>
                  </p:ext>
                </p:extLst>
              </p:nvPr>
            </p:nvGraphicFramePr>
            <p:xfrm>
              <a:off x="188898" y="3709433"/>
              <a:ext cx="4080387" cy="1097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858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09484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899651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24233">
                      <a:extLst>
                        <a:ext uri="{9D8B030D-6E8A-4147-A177-3AD203B41FA5}">
                          <a16:colId xmlns:a16="http://schemas.microsoft.com/office/drawing/2014/main" val="2284385803"/>
                        </a:ext>
                      </a:extLst>
                    </a:gridCol>
                    <a:gridCol w="811161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+,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𝑵𝒆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+,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𝒔𝒆𝒑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kumimoji="1" lang="en-US" altLang="ja-JP" sz="1200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sz="1200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/>
                            <a:t>]</a:t>
                          </a:r>
                          <a:endParaRPr kumimoji="1" lang="ja-JP" alt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∥,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1" lang="en-US" altLang="ja-JP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200" b="1" i="1" smtClean="0">
                                        <a:latin typeface="Cambria Math" panose="02040503050406030204" pitchFamily="18" charset="0"/>
                                      </a:rPr>
                                      <m:t>𝑴𝑾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1" lang="en-US" altLang="ja-JP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ja-JP" alt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5149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2.21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6.27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0.98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4.42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  <a:tr h="25149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2.35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7.28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4.88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4978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240ED2BA-DA71-8ADA-83B4-011D1A60C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40718"/>
                  </p:ext>
                </p:extLst>
              </p:nvPr>
            </p:nvGraphicFramePr>
            <p:xfrm>
              <a:off x="188898" y="3709433"/>
              <a:ext cx="4080387" cy="1097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5858">
                      <a:extLst>
                        <a:ext uri="{9D8B030D-6E8A-4147-A177-3AD203B41FA5}">
                          <a16:colId xmlns:a16="http://schemas.microsoft.com/office/drawing/2014/main" val="3621899964"/>
                        </a:ext>
                      </a:extLst>
                    </a:gridCol>
                    <a:gridCol w="909484">
                      <a:extLst>
                        <a:ext uri="{9D8B030D-6E8A-4147-A177-3AD203B41FA5}">
                          <a16:colId xmlns:a16="http://schemas.microsoft.com/office/drawing/2014/main" val="683204939"/>
                        </a:ext>
                      </a:extLst>
                    </a:gridCol>
                    <a:gridCol w="899651">
                      <a:extLst>
                        <a:ext uri="{9D8B030D-6E8A-4147-A177-3AD203B41FA5}">
                          <a16:colId xmlns:a16="http://schemas.microsoft.com/office/drawing/2014/main" val="1365069715"/>
                        </a:ext>
                      </a:extLst>
                    </a:gridCol>
                    <a:gridCol w="924233">
                      <a:extLst>
                        <a:ext uri="{9D8B030D-6E8A-4147-A177-3AD203B41FA5}">
                          <a16:colId xmlns:a16="http://schemas.microsoft.com/office/drawing/2014/main" val="2284385803"/>
                        </a:ext>
                      </a:extLst>
                    </a:gridCol>
                    <a:gridCol w="811161">
                      <a:extLst>
                        <a:ext uri="{9D8B030D-6E8A-4147-A177-3AD203B41FA5}">
                          <a16:colId xmlns:a16="http://schemas.microsoft.com/office/drawing/2014/main" val="3318615170"/>
                        </a:ext>
                      </a:extLst>
                    </a:gridCol>
                  </a:tblGrid>
                  <a:tr h="502857"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333" t="-6024" r="-291333" b="-1301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1486" t="-6024" r="-195270" b="-1301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4605" t="-6024" r="-90132" b="-1301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5263" t="-6024" r="-3008" b="-1301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2.21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6.27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0.98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4.42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172402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2.35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7.28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1.00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4.88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49789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BC4C106B-0949-4FB1-6C6A-FB7CD9242F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07831" y="35168"/>
                <a:ext cx="7073739" cy="627534"/>
              </a:xfrm>
              <a:effectLst/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sz="2700">
                    <a:solidFill>
                      <a:srgbClr val="011893"/>
                    </a:solidFill>
                    <a:ea typeface="MS Gothic" panose="020B0609070205080204" pitchFamily="49" charset="-128"/>
                  </a:rPr>
                  <a:t>Pedestal predictions:</a:t>
                </a:r>
                <a:br>
                  <a:rPr kumimoji="1" lang="en-US" altLang="ja-JP">
                    <a:solidFill>
                      <a:srgbClr val="011893"/>
                    </a:solidFill>
                    <a:ea typeface="MS Gothic" panose="020B0609070205080204" pitchFamily="49" charset="-128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1" i="1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</m:ctrlPr>
                      </m:sSubPr>
                      <m:e>
                        <m:r>
                          <a:rPr kumimoji="1" lang="en-US" altLang="ja-JP" sz="2200" b="1" i="1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2200" b="1" i="1" dirty="0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Arial" charset="0"/>
                          </a:rPr>
                          <m:t>𝒑𝒆𝒅</m:t>
                        </m:r>
                      </m:sub>
                    </m:sSub>
                  </m:oMath>
                </a14:m>
                <a:r>
                  <a:rPr kumimoji="1" lang="ja-JP" altLang="en-US" sz="2200">
                    <a:solidFill>
                      <a:srgbClr val="011893"/>
                    </a:solidFill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2200">
                    <a:solidFill>
                      <a:srgbClr val="011893"/>
                    </a:solidFill>
                    <a:ea typeface="ＭＳ Ｐゴシック" panose="020B0600070205080204" pitchFamily="50" charset="-128"/>
                  </a:rPr>
                  <a:t>can change drastically the impurity screening effect</a:t>
                </a:r>
                <a:endParaRPr kumimoji="1" lang="ja-JP" altLang="en-US" sz="2200">
                  <a:solidFill>
                    <a:srgbClr val="011893"/>
                  </a:solidFill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BC4C106B-0949-4FB1-6C6A-FB7CD9242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7831" y="35168"/>
                <a:ext cx="7073739" cy="627534"/>
              </a:xfrm>
              <a:blipFill>
                <a:blip r:embed="rId6"/>
                <a:stretch>
                  <a:fillRect t="-23301" r="-690" b="-2038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B30FA5-2E39-4D86-28F2-2B04975FDB59}"/>
              </a:ext>
            </a:extLst>
          </p:cNvPr>
          <p:cNvSpPr txBox="1"/>
          <p:nvPr/>
        </p:nvSpPr>
        <p:spPr>
          <a:xfrm>
            <a:off x="136475" y="3168540"/>
            <a:ext cx="66095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>
                <a:latin typeface="Arial" panose="020B0604020202020204" pitchFamily="34" charset="0"/>
                <a:cs typeface="Arial" panose="020B0604020202020204" pitchFamily="34" charset="0"/>
              </a:rPr>
              <a:t>How large the impact of the screening on plasma performance?</a:t>
            </a:r>
            <a:endParaRPr kumimoji="1" lang="ja-JP" alt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B2D923-7CF3-3C25-442B-6CB08B7D772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27" r="1227"/>
          <a:stretch/>
        </p:blipFill>
        <p:spPr>
          <a:xfrm>
            <a:off x="6999727" y="885893"/>
            <a:ext cx="2002543" cy="177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334F243-A331-7703-7F77-FF76AC46F56D}"/>
                  </a:ext>
                </a:extLst>
              </p:cNvPr>
              <p:cNvSpPr txBox="1"/>
              <p:nvPr/>
            </p:nvSpPr>
            <p:spPr>
              <a:xfrm>
                <a:off x="51461" y="779941"/>
                <a:ext cx="6556779" cy="68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800" kern="0">
                    <a:cs typeface="Arial" panose="020B0604020202020204" pitchFamily="34" charset="0"/>
                  </a:rPr>
                  <a:t>With Ne puff@</a:t>
                </a:r>
                <a14:m>
                  <m:oMath xmlns:m="http://schemas.openxmlformats.org/officeDocument/2006/math">
                    <m:r>
                      <a:rPr kumimoji="1"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1.5×</m:t>
                    </m:r>
                    <m:sSup>
                      <m:sSup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1800" kern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  <m:r>
                      <a:rPr kumimoji="1"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≤5</m:t>
                    </m:r>
                    <m:r>
                      <m:rPr>
                        <m:sty m:val="p"/>
                      </m:rPr>
                      <a:rPr kumimoji="1" lang="en-US" altLang="ja-JP" sz="1800" b="0" i="0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</m:t>
                    </m:r>
                    <m:sSup>
                      <m:sSupPr>
                        <m:ctrlP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en-US" altLang="ja-JP" sz="1800" kern="0">
                    <a:cs typeface="Arial" panose="020B0604020202020204" pitchFamily="34" charset="0"/>
                  </a:rPr>
                  <a:t> can be </a:t>
                </a:r>
                <a:r>
                  <a:rPr lang="en-US" altLang="ja-JP" sz="1800" kern="0">
                    <a:cs typeface="Arial" panose="020B0604020202020204" pitchFamily="34" charset="0"/>
                  </a:rPr>
                  <a:t>achieved with D2 puff@</a:t>
                </a:r>
                <a14:m>
                  <m:oMath xmlns:m="http://schemas.openxmlformats.org/officeDocument/2006/math"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2.75×</m:t>
                    </m:r>
                    <m:sSup>
                      <m:sSup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sup>
                    </m:sSup>
                    <m:sSup>
                      <m:sSup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1800" kern="0"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334F243-A331-7703-7F77-FF76AC46F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" y="779941"/>
                <a:ext cx="6556779" cy="681405"/>
              </a:xfrm>
              <a:prstGeom prst="rect">
                <a:avLst/>
              </a:prstGeom>
              <a:blipFill>
                <a:blip r:embed="rId8"/>
                <a:stretch>
                  <a:fillRect l="-558" t="-4464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A95305E-D73A-C312-86B9-D0B792523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955" y="2963934"/>
            <a:ext cx="1766089" cy="210162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3798DB-0FBF-D5E8-25CD-22ED201A18C8}"/>
              </a:ext>
            </a:extLst>
          </p:cNvPr>
          <p:cNvSpPr/>
          <p:nvPr/>
        </p:nvSpPr>
        <p:spPr>
          <a:xfrm>
            <a:off x="4274765" y="3666956"/>
            <a:ext cx="2507226" cy="11797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9089510-865B-608C-78D3-E9DBDD1D827C}"/>
              </a:ext>
            </a:extLst>
          </p:cNvPr>
          <p:cNvSpPr/>
          <p:nvPr/>
        </p:nvSpPr>
        <p:spPr>
          <a:xfrm>
            <a:off x="736686" y="3666955"/>
            <a:ext cx="888285" cy="11797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75044F0-6075-4E1E-C459-BD87094EB409}"/>
              </a:ext>
            </a:extLst>
          </p:cNvPr>
          <p:cNvSpPr/>
          <p:nvPr/>
        </p:nvSpPr>
        <p:spPr>
          <a:xfrm>
            <a:off x="3441226" y="3666956"/>
            <a:ext cx="833539" cy="11797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11C73D6-ADD1-0CBD-2958-4CFAF0544972}"/>
                  </a:ext>
                </a:extLst>
              </p:cNvPr>
              <p:cNvSpPr txBox="1"/>
              <p:nvPr/>
            </p:nvSpPr>
            <p:spPr>
              <a:xfrm>
                <a:off x="42164" y="2004100"/>
                <a:ext cx="7073740" cy="96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800" kern="0">
                    <a:cs typeface="Arial" panose="020B0604020202020204" pitchFamily="34" charset="0"/>
                  </a:rPr>
                  <a:t>Key physics is “impurity screening effect”.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kern="0">
                    <a:cs typeface="Arial" panose="020B060402020202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(w/o KBM)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𝑟𝑎𝑑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increases due to contamination</a:t>
                </a:r>
                <a:r>
                  <a:rPr lang="en-US" altLang="ja-JP" sz="180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/>
                  <a:t>L</a:t>
                </a:r>
                <a:r>
                  <a:rPr lang="en-US" altLang="ja-JP" sz="1800" kern="0">
                    <a:cs typeface="Arial" panose="020B0604020202020204" pitchFamily="34" charset="0"/>
                  </a:rPr>
                  <a:t>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(w/ KBM) </a:t>
                </a:r>
                <a:r>
                  <a:rPr lang="en-US" altLang="ja-JP" sz="1800"/>
                  <a:t>: </a:t>
                </a:r>
                <a:r>
                  <a:rPr lang="en-US" altLang="ja-JP" sz="1800">
                    <a:solidFill>
                      <a:srgbClr val="FF0000"/>
                    </a:solidFill>
                  </a:rPr>
                  <a:t>Screening prevents Ne penetration to core.</a:t>
                </a:r>
                <a:endParaRPr lang="ja-JP" alt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11C73D6-ADD1-0CBD-2958-4CFAF054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" y="2004100"/>
                <a:ext cx="7073740" cy="966162"/>
              </a:xfrm>
              <a:prstGeom prst="rect">
                <a:avLst/>
              </a:prstGeom>
              <a:blipFill>
                <a:blip r:embed="rId10"/>
                <a:stretch>
                  <a:fillRect l="-776" t="-3797" r="-1552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5982A0-5B6A-41A5-999A-6FCB1B255B4E}"/>
                  </a:ext>
                </a:extLst>
              </p:cNvPr>
              <p:cNvSpPr txBox="1"/>
              <p:nvPr/>
            </p:nvSpPr>
            <p:spPr>
              <a:xfrm>
                <a:off x="1031642" y="1558110"/>
                <a:ext cx="4978607" cy="3907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kumimoji="1" lang="en-US" altLang="ja-JP" sz="1800" u="sng" kern="0" dirty="0">
                    <a:cs typeface="Arial" panose="020B0604020202020204" pitchFamily="34" charset="0"/>
                  </a:rPr>
                  <a:t>Why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sng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u="sng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sz="1800" b="0" i="1" u="sng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kumimoji="1" lang="ja-JP" altLang="en-US" sz="1800" u="sng" kern="0">
                    <a:cs typeface="Arial" panose="020B0604020202020204" pitchFamily="34" charset="0"/>
                  </a:rPr>
                  <a:t> </a:t>
                </a:r>
                <a:r>
                  <a:rPr lang="en-US" altLang="ja-JP" sz="1800" u="sng" kern="0" dirty="0">
                    <a:cs typeface="Arial" panose="020B0604020202020204" pitchFamily="34" charset="0"/>
                  </a:rPr>
                  <a:t>lower in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u="sng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u="sng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800" i="1" u="sng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800" i="1" u="sng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800" i="1" u="sng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800" u="sng" kern="0" dirty="0">
                    <a:cs typeface="Arial" panose="020B0604020202020204" pitchFamily="34" charset="0"/>
                  </a:rPr>
                  <a:t> (w/o KBM) case?</a:t>
                </a:r>
                <a:endParaRPr kumimoji="1" lang="ja-JP" altLang="en-US" sz="1800" u="sng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75982A0-5B6A-41A5-999A-6FCB1B255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42" y="1558110"/>
                <a:ext cx="4978607" cy="390748"/>
              </a:xfrm>
              <a:prstGeom prst="rect">
                <a:avLst/>
              </a:prstGeom>
              <a:blipFill>
                <a:blip r:embed="rId11"/>
                <a:stretch>
                  <a:fillRect l="-1018" t="-9375" b="-15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37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46"/>
    </mc:Choice>
    <mc:Fallback xmlns="">
      <p:transition spd="slow" advTm="108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6" grpId="0" animBg="1"/>
      <p:bldP spid="31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811C-0954-10A7-1AEB-F92319F7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タイトル 1">
            <a:extLst>
              <a:ext uri="{FF2B5EF4-FFF2-40B4-BE49-F238E27FC236}">
                <a16:creationId xmlns:a16="http://schemas.microsoft.com/office/drawing/2014/main" id="{76F1F613-563F-74B8-BDF4-0001A056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9706"/>
            <a:ext cx="7675188" cy="627534"/>
          </a:xfrm>
          <a:effectLst/>
        </p:spPr>
        <p:txBody>
          <a:bodyPr>
            <a:noAutofit/>
          </a:bodyPr>
          <a:lstStyle/>
          <a:p>
            <a:r>
              <a:rPr kumimoji="1" lang="en-US" altLang="ja-JP">
                <a:ea typeface="MS Gothic" panose="020B0609070205080204" pitchFamily="49" charset="-128"/>
              </a:rPr>
              <a:t>Integrated core-pedestal-DSOL simulation demonstrates the importance of impurity screening</a:t>
            </a:r>
            <a:endParaRPr kumimoji="1"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AC01C41-BC8E-B04B-A815-9F6571D398F0}"/>
              </a:ext>
            </a:extLst>
          </p:cNvPr>
          <p:cNvSpPr txBox="1"/>
          <p:nvPr/>
        </p:nvSpPr>
        <p:spPr>
          <a:xfrm>
            <a:off x="1513933" y="4681049"/>
            <a:ext cx="6210354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31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b="1" u="sng" kern="0">
                <a:cs typeface="Arial" panose="020B0604020202020204" pitchFamily="34" charset="0"/>
              </a:rPr>
              <a:t>“We are ready to accomplish OP2 experiments!”</a:t>
            </a:r>
            <a:endParaRPr kumimoji="1" lang="en-US" altLang="ja-JP" b="1" u="sng" kern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表 39">
                <a:extLst>
                  <a:ext uri="{FF2B5EF4-FFF2-40B4-BE49-F238E27FC236}">
                    <a16:creationId xmlns:a16="http://schemas.microsoft.com/office/drawing/2014/main" id="{46DBB4AA-DE5C-FAFD-6AB4-96876F16D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408716"/>
                  </p:ext>
                </p:extLst>
              </p:nvPr>
            </p:nvGraphicFramePr>
            <p:xfrm>
              <a:off x="2276168" y="791301"/>
              <a:ext cx="6508954" cy="1107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15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551755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33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𝑮𝑾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𝟗𝟖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𝒓𝒂𝒅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𝑴𝑾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5.54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0.86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4.80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2.83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0.39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3.05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-2.15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07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表 39">
                <a:extLst>
                  <a:ext uri="{FF2B5EF4-FFF2-40B4-BE49-F238E27FC236}">
                    <a16:creationId xmlns:a16="http://schemas.microsoft.com/office/drawing/2014/main" id="{46DBB4AA-DE5C-FAFD-6AB4-96876F16DF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408716"/>
                  </p:ext>
                </p:extLst>
              </p:nvPr>
            </p:nvGraphicFramePr>
            <p:xfrm>
              <a:off x="2276168" y="791301"/>
              <a:ext cx="6508954" cy="1107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15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551755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511937"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659" t="-1176" r="-451220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7317" t="-1176" r="-802439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205" t="-1176" r="-692771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87059" t="-1176" r="-576471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41758" t="-1176" r="-438462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3696" t="-1176" r="-333696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35366" t="-1176" r="-274390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12903" t="-1176" r="-141935" b="-1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5938" t="-1176" r="-3125" b="-12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5.54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0.86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1.01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4.80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2.83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0.39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3.05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-2.15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7EF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6079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1" name="表 40">
            <a:extLst>
              <a:ext uri="{FF2B5EF4-FFF2-40B4-BE49-F238E27FC236}">
                <a16:creationId xmlns:a16="http://schemas.microsoft.com/office/drawing/2014/main" id="{071B7129-CCEF-9782-ECBC-F736F09A4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02146"/>
              </p:ext>
            </p:extLst>
          </p:nvPr>
        </p:nvGraphicFramePr>
        <p:xfrm>
          <a:off x="2266336" y="1976011"/>
          <a:ext cx="6508954" cy="59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31">
                  <a:extLst>
                    <a:ext uri="{9D8B030D-6E8A-4147-A177-3AD203B41FA5}">
                      <a16:colId xmlns:a16="http://schemas.microsoft.com/office/drawing/2014/main" val="2455989947"/>
                    </a:ext>
                  </a:extLst>
                </a:gridCol>
                <a:gridCol w="546839">
                  <a:extLst>
                    <a:ext uri="{9D8B030D-6E8A-4147-A177-3AD203B41FA5}">
                      <a16:colId xmlns:a16="http://schemas.microsoft.com/office/drawing/2014/main" val="3253642131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413787189"/>
                    </a:ext>
                  </a:extLst>
                </a:gridCol>
                <a:gridCol w="496529">
                  <a:extLst>
                    <a:ext uri="{9D8B030D-6E8A-4147-A177-3AD203B41FA5}">
                      <a16:colId xmlns:a16="http://schemas.microsoft.com/office/drawing/2014/main" val="1229617222"/>
                    </a:ext>
                  </a:extLst>
                </a:gridCol>
                <a:gridCol w="506361">
                  <a:extLst>
                    <a:ext uri="{9D8B030D-6E8A-4147-A177-3AD203B41FA5}">
                      <a16:colId xmlns:a16="http://schemas.microsoft.com/office/drawing/2014/main" val="1494604828"/>
                    </a:ext>
                  </a:extLst>
                </a:gridCol>
                <a:gridCol w="516194">
                  <a:extLst>
                    <a:ext uri="{9D8B030D-6E8A-4147-A177-3AD203B41FA5}">
                      <a16:colId xmlns:a16="http://schemas.microsoft.com/office/drawing/2014/main" val="1858596143"/>
                    </a:ext>
                  </a:extLst>
                </a:gridCol>
                <a:gridCol w="555523">
                  <a:extLst>
                    <a:ext uri="{9D8B030D-6E8A-4147-A177-3AD203B41FA5}">
                      <a16:colId xmlns:a16="http://schemas.microsoft.com/office/drawing/2014/main" val="3143088568"/>
                    </a:ext>
                  </a:extLst>
                </a:gridCol>
                <a:gridCol w="560438">
                  <a:extLst>
                    <a:ext uri="{9D8B030D-6E8A-4147-A177-3AD203B41FA5}">
                      <a16:colId xmlns:a16="http://schemas.microsoft.com/office/drawing/2014/main" val="3612525089"/>
                    </a:ext>
                  </a:extLst>
                </a:gridCol>
                <a:gridCol w="496529">
                  <a:extLst>
                    <a:ext uri="{9D8B030D-6E8A-4147-A177-3AD203B41FA5}">
                      <a16:colId xmlns:a16="http://schemas.microsoft.com/office/drawing/2014/main" val="974780879"/>
                    </a:ext>
                  </a:extLst>
                </a:gridCol>
                <a:gridCol w="565355">
                  <a:extLst>
                    <a:ext uri="{9D8B030D-6E8A-4147-A177-3AD203B41FA5}">
                      <a16:colId xmlns:a16="http://schemas.microsoft.com/office/drawing/2014/main" val="4154029099"/>
                    </a:ext>
                  </a:extLst>
                </a:gridCol>
                <a:gridCol w="781665">
                  <a:extLst>
                    <a:ext uri="{9D8B030D-6E8A-4147-A177-3AD203B41FA5}">
                      <a16:colId xmlns:a16="http://schemas.microsoft.com/office/drawing/2014/main" val="3910132980"/>
                    </a:ext>
                  </a:extLst>
                </a:gridCol>
              </a:tblGrid>
              <a:tr h="29799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5.54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0.85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1.03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4.91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3.13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1.26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0.44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1.24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-0.35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08743"/>
                  </a:ext>
                </a:extLst>
              </a:tr>
              <a:tr h="29799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3.93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0.69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1.53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5.03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3.20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1.26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0.45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2.26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-0.75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079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表 46">
                <a:extLst>
                  <a:ext uri="{FF2B5EF4-FFF2-40B4-BE49-F238E27FC236}">
                    <a16:creationId xmlns:a16="http://schemas.microsoft.com/office/drawing/2014/main" id="{2E004868-29E2-FD92-689D-A25A07BA3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9071279"/>
                  </p:ext>
                </p:extLst>
              </p:nvPr>
            </p:nvGraphicFramePr>
            <p:xfrm>
              <a:off x="2276168" y="784127"/>
              <a:ext cx="6508954" cy="809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15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551755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373173"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br>
                            <a:rPr kumimoji="1" lang="en-US" altLang="ja-JP" b="1" i="1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𝟏𝟗</m:t>
                                  </m:r>
                                </m:sup>
                              </m:sSup>
                              <m:r>
                                <a:rPr kumimoji="1" lang="en-US" altLang="ja-JP" b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kumimoji="1" lang="en-US" altLang="ja-JP" b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/>
                            <a:t>]</a:t>
                          </a:r>
                          <a:endParaRPr kumimoji="1" lang="ja-JP" altLang="en-US"/>
                        </a:p>
                      </a:txBody>
                      <a:tcPr>
                        <a:solidFill>
                          <a:srgbClr val="3399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𝑮𝑾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𝟗𝟖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𝒓𝒂𝒅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𝑴𝑾</m:t>
                                </m:r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kumimoji="1" lang="en-US" altLang="ja-JP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表 46">
                <a:extLst>
                  <a:ext uri="{FF2B5EF4-FFF2-40B4-BE49-F238E27FC236}">
                    <a16:creationId xmlns:a16="http://schemas.microsoft.com/office/drawing/2014/main" id="{2E004868-29E2-FD92-689D-A25A07BA3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9071279"/>
                  </p:ext>
                </p:extLst>
              </p:nvPr>
            </p:nvGraphicFramePr>
            <p:xfrm>
              <a:off x="2276168" y="784127"/>
              <a:ext cx="6508954" cy="809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715">
                      <a:extLst>
                        <a:ext uri="{9D8B030D-6E8A-4147-A177-3AD203B41FA5}">
                          <a16:colId xmlns:a16="http://schemas.microsoft.com/office/drawing/2014/main" val="2455989947"/>
                        </a:ext>
                      </a:extLst>
                    </a:gridCol>
                    <a:gridCol w="551755">
                      <a:extLst>
                        <a:ext uri="{9D8B030D-6E8A-4147-A177-3AD203B41FA5}">
                          <a16:colId xmlns:a16="http://schemas.microsoft.com/office/drawing/2014/main" val="3253642131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4137871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1229617222"/>
                        </a:ext>
                      </a:extLst>
                    </a:gridCol>
                    <a:gridCol w="506361">
                      <a:extLst>
                        <a:ext uri="{9D8B030D-6E8A-4147-A177-3AD203B41FA5}">
                          <a16:colId xmlns:a16="http://schemas.microsoft.com/office/drawing/2014/main" val="1494604828"/>
                        </a:ext>
                      </a:extLst>
                    </a:gridCol>
                    <a:gridCol w="516194">
                      <a:extLst>
                        <a:ext uri="{9D8B030D-6E8A-4147-A177-3AD203B41FA5}">
                          <a16:colId xmlns:a16="http://schemas.microsoft.com/office/drawing/2014/main" val="1858596143"/>
                        </a:ext>
                      </a:extLst>
                    </a:gridCol>
                    <a:gridCol w="555523">
                      <a:extLst>
                        <a:ext uri="{9D8B030D-6E8A-4147-A177-3AD203B41FA5}">
                          <a16:colId xmlns:a16="http://schemas.microsoft.com/office/drawing/2014/main" val="3143088568"/>
                        </a:ext>
                      </a:extLst>
                    </a:gridCol>
                    <a:gridCol w="560438">
                      <a:extLst>
                        <a:ext uri="{9D8B030D-6E8A-4147-A177-3AD203B41FA5}">
                          <a16:colId xmlns:a16="http://schemas.microsoft.com/office/drawing/2014/main" val="3612525089"/>
                        </a:ext>
                      </a:extLst>
                    </a:gridCol>
                    <a:gridCol w="496529">
                      <a:extLst>
                        <a:ext uri="{9D8B030D-6E8A-4147-A177-3AD203B41FA5}">
                          <a16:colId xmlns:a16="http://schemas.microsoft.com/office/drawing/2014/main" val="974780879"/>
                        </a:ext>
                      </a:extLst>
                    </a:gridCol>
                    <a:gridCol w="565355">
                      <a:extLst>
                        <a:ext uri="{9D8B030D-6E8A-4147-A177-3AD203B41FA5}">
                          <a16:colId xmlns:a16="http://schemas.microsoft.com/office/drawing/2014/main" val="4154029099"/>
                        </a:ext>
                      </a:extLst>
                    </a:gridCol>
                    <a:gridCol w="781665">
                      <a:extLst>
                        <a:ext uri="{9D8B030D-6E8A-4147-A177-3AD203B41FA5}">
                          <a16:colId xmlns:a16="http://schemas.microsoft.com/office/drawing/2014/main" val="3910132980"/>
                        </a:ext>
                      </a:extLst>
                    </a:gridCol>
                  </a:tblGrid>
                  <a:tr h="511937">
                    <a:tc>
                      <a:txBody>
                        <a:bodyPr/>
                        <a:lstStyle/>
                        <a:p>
                          <a:pPr marL="0" marR="0" lvl="0" indent="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/>
                            <a:t>Ne puff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/>
                            <a:t>KBM</a:t>
                          </a: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3659" t="-1176" r="-451220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7317" t="-1176" r="-802439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1205" t="-1176" r="-692771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87059" t="-1176" r="-576471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758" t="-1176" r="-438462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3696" t="-1176" r="-333696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35366" t="-1176" r="-274390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12903" t="-1176" r="-141935" b="-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5938" t="-1176" r="-3125" b="-6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223854"/>
                      </a:ext>
                    </a:extLst>
                  </a:tr>
                  <a:tr h="297998"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>
                              <a:solidFill>
                                <a:schemeClr val="tx1"/>
                              </a:solidFill>
                            </a:rPr>
                            <a:t>5.62</a:t>
                          </a:r>
                          <a:endParaRPr kumimoji="1" lang="ja-JP" alt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0.98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0.89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4.77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2.93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rgbClr val="FF0000"/>
                              </a:solidFill>
                            </a:rPr>
                            <a:t>1.18</a:t>
                          </a:r>
                          <a:endParaRPr kumimoji="1" lang="ja-JP" altLang="en-US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0.41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1.43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>
                              <a:solidFill>
                                <a:schemeClr val="tx1"/>
                              </a:solidFill>
                            </a:rPr>
                            <a:t>-0.60</a:t>
                          </a:r>
                          <a:endParaRPr kumimoji="1" lang="ja-JP" altLang="en-US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CDED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1087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0C0CEF6-898E-7702-DF1C-84EF5992B550}"/>
              </a:ext>
            </a:extLst>
          </p:cNvPr>
          <p:cNvGrpSpPr/>
          <p:nvPr/>
        </p:nvGrpSpPr>
        <p:grpSpPr>
          <a:xfrm>
            <a:off x="300939" y="828339"/>
            <a:ext cx="1654620" cy="1820073"/>
            <a:chOff x="300939" y="875235"/>
            <a:chExt cx="1654620" cy="1820073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3DB5A7EA-1585-BCD5-853E-39A5A351F183}"/>
                </a:ext>
              </a:extLst>
            </p:cNvPr>
            <p:cNvSpPr txBox="1"/>
            <p:nvPr/>
          </p:nvSpPr>
          <p:spPr>
            <a:xfrm>
              <a:off x="576228" y="1599469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800" ker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degraded</a:t>
              </a:r>
              <a:endParaRPr kumimoji="1" lang="ja-JP" altLang="en-US" sz="1800" ker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2618920-4706-08D4-5C9B-8B5F6062F23D}"/>
                </a:ext>
              </a:extLst>
            </p:cNvPr>
            <p:cNvSpPr txBox="1"/>
            <p:nvPr/>
          </p:nvSpPr>
          <p:spPr>
            <a:xfrm>
              <a:off x="561427" y="2325976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800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</a:t>
              </a:r>
              <a:endParaRPr kumimoji="1" lang="ja-JP" altLang="en-US" sz="1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CC12A6C-4AC8-0CFD-BF7F-72548194B65A}"/>
                </a:ext>
              </a:extLst>
            </p:cNvPr>
            <p:cNvSpPr txBox="1"/>
            <p:nvPr/>
          </p:nvSpPr>
          <p:spPr>
            <a:xfrm>
              <a:off x="300939" y="875235"/>
              <a:ext cx="1654620" cy="4070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kern="0"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endParaRPr kumimoji="1" lang="ja-JP" altLang="en-US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205B103-4A13-71CA-1443-A2B7400DCAF7}"/>
                  </a:ext>
                </a:extLst>
              </p:cNvPr>
              <p:cNvSpPr txBox="1"/>
              <p:nvPr/>
            </p:nvSpPr>
            <p:spPr>
              <a:xfrm>
                <a:off x="21910" y="1253350"/>
                <a:ext cx="2198230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sz="1600" kern="0">
                    <a:cs typeface="Arial" panose="020B0604020202020204" pitchFamily="34" charset="0"/>
                  </a:rPr>
                  <a:t>H</a:t>
                </a:r>
                <a:r>
                  <a:rPr kumimoji="1" lang="en-US" altLang="ja-JP" sz="1600" kern="0">
                    <a:cs typeface="Arial" panose="020B0604020202020204" pitchFamily="34" charset="0"/>
                  </a:rPr>
                  <a:t>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kumimoji="1"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kumimoji="1" lang="ja-JP" altLang="en-US" sz="1600" kern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1600" kern="0">
                    <a:cs typeface="Arial" panose="020B0604020202020204" pitchFamily="34" charset="0"/>
                  </a:rPr>
                  <a:t>(w/o KBM)</a:t>
                </a:r>
                <a:endParaRPr kumimoji="1" lang="ja-JP" altLang="en-US" sz="1600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205B103-4A13-71CA-1443-A2B7400D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" y="1253350"/>
                <a:ext cx="2198230" cy="357534"/>
              </a:xfrm>
              <a:prstGeom prst="rect">
                <a:avLst/>
              </a:prstGeom>
              <a:blipFill>
                <a:blip r:embed="rId7"/>
                <a:stretch>
                  <a:fillRect l="-1667" t="-5172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0EC652ED-2434-C957-D61A-16C7F4599173}"/>
                  </a:ext>
                </a:extLst>
              </p:cNvPr>
              <p:cNvSpPr txBox="1"/>
              <p:nvPr/>
            </p:nvSpPr>
            <p:spPr>
              <a:xfrm>
                <a:off x="51220" y="1922810"/>
                <a:ext cx="2039533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sz="1600" kern="0" dirty="0">
                    <a:cs typeface="Arial" panose="020B0604020202020204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16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sz="1600" kern="0" dirty="0">
                    <a:cs typeface="Arial" panose="020B0604020202020204" pitchFamily="34" charset="0"/>
                  </a:rPr>
                  <a:t> (w/KBM)</a:t>
                </a:r>
                <a:endParaRPr kumimoji="1" lang="ja-JP" altLang="en-US" sz="1600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0EC652ED-2434-C957-D61A-16C7F4599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" y="1922810"/>
                <a:ext cx="2039533" cy="357534"/>
              </a:xfrm>
              <a:prstGeom prst="rect">
                <a:avLst/>
              </a:prstGeom>
              <a:blipFill>
                <a:blip r:embed="rId8"/>
                <a:stretch>
                  <a:fillRect l="-1493"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7A80A5E9-03E0-2B2B-AC9F-E2831E786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0737"/>
              </p:ext>
            </p:extLst>
          </p:nvPr>
        </p:nvGraphicFramePr>
        <p:xfrm>
          <a:off x="2276168" y="1982055"/>
          <a:ext cx="6508954" cy="29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31">
                  <a:extLst>
                    <a:ext uri="{9D8B030D-6E8A-4147-A177-3AD203B41FA5}">
                      <a16:colId xmlns:a16="http://schemas.microsoft.com/office/drawing/2014/main" val="2455989947"/>
                    </a:ext>
                  </a:extLst>
                </a:gridCol>
                <a:gridCol w="546839">
                  <a:extLst>
                    <a:ext uri="{9D8B030D-6E8A-4147-A177-3AD203B41FA5}">
                      <a16:colId xmlns:a16="http://schemas.microsoft.com/office/drawing/2014/main" val="3253642131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413787189"/>
                    </a:ext>
                  </a:extLst>
                </a:gridCol>
                <a:gridCol w="496529">
                  <a:extLst>
                    <a:ext uri="{9D8B030D-6E8A-4147-A177-3AD203B41FA5}">
                      <a16:colId xmlns:a16="http://schemas.microsoft.com/office/drawing/2014/main" val="1229617222"/>
                    </a:ext>
                  </a:extLst>
                </a:gridCol>
                <a:gridCol w="506361">
                  <a:extLst>
                    <a:ext uri="{9D8B030D-6E8A-4147-A177-3AD203B41FA5}">
                      <a16:colId xmlns:a16="http://schemas.microsoft.com/office/drawing/2014/main" val="1494604828"/>
                    </a:ext>
                  </a:extLst>
                </a:gridCol>
                <a:gridCol w="516194">
                  <a:extLst>
                    <a:ext uri="{9D8B030D-6E8A-4147-A177-3AD203B41FA5}">
                      <a16:colId xmlns:a16="http://schemas.microsoft.com/office/drawing/2014/main" val="1858596143"/>
                    </a:ext>
                  </a:extLst>
                </a:gridCol>
                <a:gridCol w="555523">
                  <a:extLst>
                    <a:ext uri="{9D8B030D-6E8A-4147-A177-3AD203B41FA5}">
                      <a16:colId xmlns:a16="http://schemas.microsoft.com/office/drawing/2014/main" val="3143088568"/>
                    </a:ext>
                  </a:extLst>
                </a:gridCol>
                <a:gridCol w="560438">
                  <a:extLst>
                    <a:ext uri="{9D8B030D-6E8A-4147-A177-3AD203B41FA5}">
                      <a16:colId xmlns:a16="http://schemas.microsoft.com/office/drawing/2014/main" val="3612525089"/>
                    </a:ext>
                  </a:extLst>
                </a:gridCol>
                <a:gridCol w="496529">
                  <a:extLst>
                    <a:ext uri="{9D8B030D-6E8A-4147-A177-3AD203B41FA5}">
                      <a16:colId xmlns:a16="http://schemas.microsoft.com/office/drawing/2014/main" val="974780879"/>
                    </a:ext>
                  </a:extLst>
                </a:gridCol>
                <a:gridCol w="565355">
                  <a:extLst>
                    <a:ext uri="{9D8B030D-6E8A-4147-A177-3AD203B41FA5}">
                      <a16:colId xmlns:a16="http://schemas.microsoft.com/office/drawing/2014/main" val="4154029099"/>
                    </a:ext>
                  </a:extLst>
                </a:gridCol>
                <a:gridCol w="781665">
                  <a:extLst>
                    <a:ext uri="{9D8B030D-6E8A-4147-A177-3AD203B41FA5}">
                      <a16:colId xmlns:a16="http://schemas.microsoft.com/office/drawing/2014/main" val="3910132980"/>
                    </a:ext>
                  </a:extLst>
                </a:gridCol>
              </a:tblGrid>
              <a:tr h="29799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5.54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0.85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1.03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4.91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3.13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rgbClr val="FF0000"/>
                          </a:solidFill>
                        </a:rPr>
                        <a:t>1.26</a:t>
                      </a:r>
                      <a:endParaRPr kumimoji="1" lang="ja-JP" altLang="en-US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0.44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solidFill>
                            <a:schemeClr val="tx1"/>
                          </a:solidFill>
                        </a:rPr>
                        <a:t>1.24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-0.35</a:t>
                      </a:r>
                      <a:endParaRPr kumimoji="1" lang="ja-JP" alt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08743"/>
                  </a:ext>
                </a:extLst>
              </a:tr>
            </a:tbl>
          </a:graphicData>
        </a:graphic>
      </p:graphicFrame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DBA8FF2-6788-97A8-12AC-D236B8C71F5C}"/>
              </a:ext>
            </a:extLst>
          </p:cNvPr>
          <p:cNvSpPr/>
          <p:nvPr/>
        </p:nvSpPr>
        <p:spPr>
          <a:xfrm>
            <a:off x="2220941" y="1600883"/>
            <a:ext cx="6626941" cy="307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271192F-45B8-83E0-24E9-5599EB280485}"/>
              </a:ext>
            </a:extLst>
          </p:cNvPr>
          <p:cNvSpPr/>
          <p:nvPr/>
        </p:nvSpPr>
        <p:spPr>
          <a:xfrm>
            <a:off x="2207342" y="2269892"/>
            <a:ext cx="6626941" cy="3070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BCEEDA7-8D1A-6A28-D619-3D22897D0BF4}"/>
              </a:ext>
            </a:extLst>
          </p:cNvPr>
          <p:cNvGrpSpPr/>
          <p:nvPr/>
        </p:nvGrpSpPr>
        <p:grpSpPr>
          <a:xfrm>
            <a:off x="119298" y="2646006"/>
            <a:ext cx="3202237" cy="2056018"/>
            <a:chOff x="119298" y="2669454"/>
            <a:chExt cx="3202237" cy="2056018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1D9EB5F7-957F-BEF3-6F1A-D45F3A87D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427344" y="2673855"/>
              <a:ext cx="1894191" cy="2051617"/>
            </a:xfrm>
            <a:prstGeom prst="rect">
              <a:avLst/>
            </a:prstGeom>
          </p:spPr>
        </p:pic>
        <p:sp>
          <p:nvSpPr>
            <p:cNvPr id="3" name="矢印: 下 2">
              <a:extLst>
                <a:ext uri="{FF2B5EF4-FFF2-40B4-BE49-F238E27FC236}">
                  <a16:creationId xmlns:a16="http://schemas.microsoft.com/office/drawing/2014/main" id="{24E7398D-CE34-9821-2156-4CD198E6B60A}"/>
                </a:ext>
              </a:extLst>
            </p:cNvPr>
            <p:cNvSpPr/>
            <p:nvPr/>
          </p:nvSpPr>
          <p:spPr>
            <a:xfrm>
              <a:off x="1780789" y="3708383"/>
              <a:ext cx="144738" cy="15684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CAAD46A7-B409-574C-4AF3-52D71DE9911C}"/>
                </a:ext>
              </a:extLst>
            </p:cNvPr>
            <p:cNvSpPr/>
            <p:nvPr/>
          </p:nvSpPr>
          <p:spPr>
            <a:xfrm>
              <a:off x="1870245" y="4059139"/>
              <a:ext cx="832901" cy="428452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E6044975-4153-BB8B-D074-44D6B196E0F0}"/>
                    </a:ext>
                  </a:extLst>
                </p:cNvPr>
                <p:cNvSpPr txBox="1"/>
                <p:nvPr/>
              </p:nvSpPr>
              <p:spPr>
                <a:xfrm>
                  <a:off x="119298" y="2669454"/>
                  <a:ext cx="1307474" cy="66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:r>
                    <a:rPr kumimoji="1" lang="en-US" altLang="ja-JP" sz="1800" kern="0">
                      <a:cs typeface="Arial" panose="020B0604020202020204" pitchFamily="34" charset="0"/>
                    </a:rPr>
                    <a:t>High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𝑝𝑒𝑑</m:t>
                          </m:r>
                        </m:sub>
                      </m:sSub>
                    </m:oMath>
                  </a14:m>
                  <a:br>
                    <a:rPr kumimoji="1" lang="en-US" altLang="ja-JP" sz="1800" kern="0">
                      <a:cs typeface="Arial" panose="020B0604020202020204" pitchFamily="34" charset="0"/>
                    </a:rPr>
                  </a:br>
                  <a:r>
                    <a:rPr kumimoji="1" lang="en-US" altLang="ja-JP" sz="1800" kern="0">
                      <a:cs typeface="Arial" panose="020B0604020202020204" pitchFamily="34" charset="0"/>
                    </a:rPr>
                    <a:t>(w/o KBM)</a:t>
                  </a:r>
                  <a:endParaRPr kumimoji="1" lang="ja-JP" altLang="en-US" sz="1800" kern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E6044975-4153-BB8B-D074-44D6B196E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98" y="2669454"/>
                  <a:ext cx="1307474" cy="667747"/>
                </a:xfrm>
                <a:prstGeom prst="rect">
                  <a:avLst/>
                </a:prstGeom>
                <a:blipFill>
                  <a:blip r:embed="rId10"/>
                  <a:stretch>
                    <a:fillRect l="-4206" t="-4545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87BCDBA-CF6E-D730-244F-146B7ADBCA20}"/>
              </a:ext>
            </a:extLst>
          </p:cNvPr>
          <p:cNvGrpSpPr/>
          <p:nvPr/>
        </p:nvGrpSpPr>
        <p:grpSpPr>
          <a:xfrm>
            <a:off x="3376947" y="2650407"/>
            <a:ext cx="3076463" cy="2052000"/>
            <a:chOff x="3376947" y="2673855"/>
            <a:chExt cx="3076463" cy="2052000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40205273-6174-C198-F5D7-B348B1C0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4558865" y="2673855"/>
              <a:ext cx="1894545" cy="2052000"/>
            </a:xfrm>
            <a:prstGeom prst="rect">
              <a:avLst/>
            </a:prstGeom>
          </p:spPr>
        </p:pic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4C444CE2-A2C9-CA4F-2886-928648FD5C3C}"/>
                </a:ext>
              </a:extLst>
            </p:cNvPr>
            <p:cNvSpPr/>
            <p:nvPr/>
          </p:nvSpPr>
          <p:spPr>
            <a:xfrm>
              <a:off x="5010555" y="4059139"/>
              <a:ext cx="832901" cy="428452"/>
            </a:xfrm>
            <a:prstGeom prst="round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下 63">
              <a:extLst>
                <a:ext uri="{FF2B5EF4-FFF2-40B4-BE49-F238E27FC236}">
                  <a16:creationId xmlns:a16="http://schemas.microsoft.com/office/drawing/2014/main" id="{EBB0778A-6219-7A44-3649-AFDB6ECF506C}"/>
                </a:ext>
              </a:extLst>
            </p:cNvPr>
            <p:cNvSpPr/>
            <p:nvPr/>
          </p:nvSpPr>
          <p:spPr>
            <a:xfrm>
              <a:off x="4901658" y="3769695"/>
              <a:ext cx="113061" cy="9333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id="{232D508D-2A9A-FFDA-6652-3799668332C7}"/>
                </a:ext>
              </a:extLst>
            </p:cNvPr>
            <p:cNvSpPr/>
            <p:nvPr/>
          </p:nvSpPr>
          <p:spPr>
            <a:xfrm rot="10800000">
              <a:off x="5347875" y="3667678"/>
              <a:ext cx="158262" cy="12308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1DB34CE6-4E19-4E0D-B545-A1BB1DDA7AC0}"/>
                    </a:ext>
                  </a:extLst>
                </p:cNvPr>
                <p:cNvSpPr txBox="1"/>
                <p:nvPr/>
              </p:nvSpPr>
              <p:spPr>
                <a:xfrm>
                  <a:off x="3376947" y="2686252"/>
                  <a:ext cx="1179234" cy="66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:r>
                    <a:rPr lang="en-US" altLang="ja-JP" sz="1800" kern="0">
                      <a:cs typeface="Arial" panose="020B0604020202020204" pitchFamily="34" charset="0"/>
                    </a:rPr>
                    <a:t>low</a:t>
                  </a:r>
                  <a:r>
                    <a:rPr kumimoji="1" lang="en-US" altLang="ja-JP" sz="1800" kern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𝑝𝑒𝑑</m:t>
                          </m:r>
                        </m:sub>
                      </m:sSub>
                    </m:oMath>
                  </a14:m>
                  <a:br>
                    <a:rPr kumimoji="1" lang="en-US" altLang="ja-JP" sz="1800" kern="0">
                      <a:cs typeface="Arial" panose="020B0604020202020204" pitchFamily="34" charset="0"/>
                    </a:rPr>
                  </a:br>
                  <a:r>
                    <a:rPr kumimoji="1" lang="en-US" altLang="ja-JP" sz="1800" kern="0">
                      <a:cs typeface="Arial" panose="020B0604020202020204" pitchFamily="34" charset="0"/>
                    </a:rPr>
                    <a:t>(w/ KBM)</a:t>
                  </a:r>
                  <a:endParaRPr kumimoji="1" lang="ja-JP" altLang="en-US" sz="1800" kern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1DB34CE6-4E19-4E0D-B545-A1BB1DDA7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947" y="2686252"/>
                  <a:ext cx="1179234" cy="667747"/>
                </a:xfrm>
                <a:prstGeom prst="rect">
                  <a:avLst/>
                </a:prstGeom>
                <a:blipFill>
                  <a:blip r:embed="rId12"/>
                  <a:stretch>
                    <a:fillRect l="-4663" t="-5505" b="-14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FC65FE-4CAA-1EA6-B6A0-7A2B776461E9}"/>
              </a:ext>
            </a:extLst>
          </p:cNvPr>
          <p:cNvGrpSpPr/>
          <p:nvPr/>
        </p:nvGrpSpPr>
        <p:grpSpPr>
          <a:xfrm>
            <a:off x="6482222" y="2673383"/>
            <a:ext cx="2455003" cy="1998874"/>
            <a:chOff x="6482222" y="2673383"/>
            <a:chExt cx="2455003" cy="199887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31F577F-AE51-D021-1708-5EB401D7DA97}"/>
                </a:ext>
              </a:extLst>
            </p:cNvPr>
            <p:cNvGrpSpPr/>
            <p:nvPr/>
          </p:nvGrpSpPr>
          <p:grpSpPr>
            <a:xfrm>
              <a:off x="6482222" y="3054286"/>
              <a:ext cx="2455003" cy="1617971"/>
              <a:chOff x="0" y="0"/>
              <a:chExt cx="2670350" cy="1699895"/>
            </a:xfrm>
          </p:grpSpPr>
          <p:pic>
            <p:nvPicPr>
              <p:cNvPr id="6" name="図 5" descr="ロ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B6E2C97-04A7-B3C5-F4F2-38DBF5B3B1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16"/>
              <a:stretch/>
            </p:blipFill>
            <p:spPr>
              <a:xfrm>
                <a:off x="523415" y="0"/>
                <a:ext cx="2146935" cy="1699895"/>
              </a:xfrm>
              <a:prstGeom prst="rect">
                <a:avLst/>
              </a:prstGeom>
            </p:spPr>
          </p:pic>
          <p:pic>
            <p:nvPicPr>
              <p:cNvPr id="7" name="図 6" descr="ロゴ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A41060B-88E8-46DF-49D8-BC07DF6FB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305"/>
              <a:stretch/>
            </p:blipFill>
            <p:spPr bwMode="auto">
              <a:xfrm>
                <a:off x="0" y="0"/>
                <a:ext cx="535940" cy="16998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CE8D22AB-3FA9-74D0-5943-22CC724A6CC7}"/>
                    </a:ext>
                  </a:extLst>
                </p:cNvPr>
                <p:cNvSpPr txBox="1"/>
                <p:nvPr/>
              </p:nvSpPr>
              <p:spPr>
                <a:xfrm>
                  <a:off x="7244862" y="2673383"/>
                  <a:ext cx="12743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𝑟𝑎𝑑</m:t>
                          </m:r>
                        </m:sub>
                      </m:sSub>
                    </m:oMath>
                  </a14:m>
                  <a:r>
                    <a:rPr kumimoji="1" lang="ja-JP" altLang="en-US" sz="1800" kern="0"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ja-JP" sz="1800" kern="0" dirty="0">
                      <a:cs typeface="Arial" panose="020B0604020202020204" pitchFamily="34" charset="0"/>
                    </a:rPr>
                    <a:t>w/ Ne</a:t>
                  </a:r>
                  <a:endParaRPr kumimoji="1" lang="ja-JP" altLang="en-US" sz="1800" kern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CE8D22AB-3FA9-74D0-5943-22CC724A6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862" y="2673383"/>
                  <a:ext cx="1274388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6667" r="-1961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7361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7"/>
    </mc:Choice>
    <mc:Fallback xmlns="">
      <p:transition spd="slow" advTm="77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BA5D4-A046-EFEA-F8FD-58BFB7340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86C8B87F-8B08-272E-B7A7-A31951629A45}"/>
              </a:ext>
            </a:extLst>
          </p:cNvPr>
          <p:cNvSpPr/>
          <p:nvPr/>
        </p:nvSpPr>
        <p:spPr>
          <a:xfrm>
            <a:off x="5210740" y="4219282"/>
            <a:ext cx="3889015" cy="889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F09A7EB-A063-C3D7-8B06-00BF82E99FA7}"/>
              </a:ext>
            </a:extLst>
          </p:cNvPr>
          <p:cNvSpPr/>
          <p:nvPr/>
        </p:nvSpPr>
        <p:spPr>
          <a:xfrm>
            <a:off x="6050930" y="3276421"/>
            <a:ext cx="2869961" cy="621209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55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20B75D81-9F87-06D6-1647-DECF88A4B2F8}"/>
              </a:ext>
            </a:extLst>
          </p:cNvPr>
          <p:cNvSpPr/>
          <p:nvPr/>
        </p:nvSpPr>
        <p:spPr>
          <a:xfrm>
            <a:off x="6193869" y="3506457"/>
            <a:ext cx="2506721" cy="3911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1CE64BE-4327-7426-7406-A07B0643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92149"/>
            <a:ext cx="7064532" cy="448369"/>
          </a:xfrm>
        </p:spPr>
        <p:txBody>
          <a:bodyPr/>
          <a:lstStyle/>
          <a:p>
            <a:r>
              <a:rPr lang="en-US" altLang="ja-JP"/>
              <a:t>Summary</a:t>
            </a: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7BB372E0-D660-780A-815D-332F0BA8B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64468"/>
                <a:ext cx="5224694" cy="4344675"/>
              </a:xfrm>
            </p:spPr>
            <p:txBody>
              <a:bodyPr>
                <a:normAutofit lnSpcReduction="10000"/>
              </a:bodyPr>
              <a:lstStyle/>
              <a:p>
                <a:pPr defTabSz="719138">
                  <a:tabLst>
                    <a:tab pos="2154238" algn="l"/>
                  </a:tabLst>
                </a:pPr>
                <a:r>
                  <a:rPr kumimoji="1" lang="en-US" altLang="ja-JP" b="1"/>
                  <a:t>We have extended an integrated code suite GOTRESS+ into “stationary tokamak predictor” by coupling core, pedestal and SOL/divertor simulation codes/models.</a:t>
                </a:r>
              </a:p>
              <a:p>
                <a:pPr marL="342891" lvl="1" indent="0" defTabSz="719138">
                  <a:buNone/>
                  <a:tabLst>
                    <a:tab pos="2154238" algn="l"/>
                  </a:tabLst>
                </a:pPr>
                <a:r>
                  <a:rPr kumimoji="1" lang="en-US" altLang="ja-JP"/>
                  <a:t>Key points</a:t>
                </a:r>
              </a:p>
              <a:p>
                <a:pPr lvl="1" defTabSz="719138">
                  <a:buFont typeface="Wingdings" panose="05000000000000000000" pitchFamily="2" charset="2"/>
                  <a:buChar char="Ø"/>
                  <a:tabLst>
                    <a:tab pos="2154238" algn="l"/>
                  </a:tabLst>
                </a:pPr>
                <a:r>
                  <a:rPr kumimoji="1" lang="en-US" altLang="ja-JP">
                    <a:solidFill>
                      <a:srgbClr val="FF0000"/>
                    </a:solidFill>
                  </a:rPr>
                  <a:t>Pedestal density prediction</a:t>
                </a:r>
              </a:p>
              <a:p>
                <a:pPr lvl="1" defTabSz="719138">
                  <a:buFont typeface="Wingdings" panose="05000000000000000000" pitchFamily="2" charset="2"/>
                  <a:buChar char="Ø"/>
                  <a:tabLst>
                    <a:tab pos="2154238" algn="l"/>
                  </a:tabLst>
                </a:pPr>
                <a:r>
                  <a:rPr kumimoji="1" lang="en-US" altLang="ja-JP">
                    <a:solidFill>
                      <a:srgbClr val="FF0000"/>
                    </a:solidFill>
                  </a:rPr>
                  <a:t>Power exhaust control and plasma performance enhancement using extrinsic impurity</a:t>
                </a:r>
              </a:p>
              <a:p>
                <a:pPr defTabSz="719138">
                  <a:tabLst>
                    <a:tab pos="2154238" algn="l"/>
                  </a:tabLst>
                </a:pPr>
                <a:r>
                  <a:rPr kumimoji="1" lang="en-US" altLang="ja-JP"/>
                  <a:t>This simulator enables prediction of stationary plasma conditions of JT-60SA OP2 scenarios, satisfying targets on plasma performance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kumimoji="1" lang="en-US" altLang="ja-JP"/>
                  <a:t> on divertor.</a:t>
                </a:r>
              </a:p>
              <a:p>
                <a:pPr defTabSz="719138">
                  <a:tabLst>
                    <a:tab pos="2154238" algn="l"/>
                  </a:tabLst>
                </a:pPr>
                <a:r>
                  <a:rPr lang="en-US" altLang="ja-JP">
                    <a:solidFill>
                      <a:sysClr val="windowText" lastClr="000000"/>
                    </a:solidFill>
                  </a:rPr>
                  <a:t>It enables efficient exploration of stationary plasma scenarios aligned with ITER and DEMO requirements, as well as advanced scientific studies. </a:t>
                </a:r>
                <a:endParaRPr lang="en-US" altLang="ja-JP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7BB372E0-D660-780A-815D-332F0BA8B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4468"/>
                <a:ext cx="5224694" cy="4344675"/>
              </a:xfrm>
              <a:blipFill>
                <a:blip r:embed="rId3"/>
                <a:stretch>
                  <a:fillRect l="-700" t="-1262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0EEFA4D-2E22-C675-FBCA-5440B2960A28}"/>
              </a:ext>
            </a:extLst>
          </p:cNvPr>
          <p:cNvSpPr/>
          <p:nvPr/>
        </p:nvSpPr>
        <p:spPr>
          <a:xfrm>
            <a:off x="5973545" y="1838155"/>
            <a:ext cx="2506017" cy="444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8E6071B-4D55-A53F-C8E9-920228F2E960}"/>
              </a:ext>
            </a:extLst>
          </p:cNvPr>
          <p:cNvCxnSpPr>
            <a:cxnSpLocks/>
          </p:cNvCxnSpPr>
          <p:nvPr/>
        </p:nvCxnSpPr>
        <p:spPr>
          <a:xfrm>
            <a:off x="6282473" y="1785158"/>
            <a:ext cx="0" cy="255862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18B52-FCF4-DCDD-3850-E1A1F688EA35}"/>
              </a:ext>
            </a:extLst>
          </p:cNvPr>
          <p:cNvSpPr/>
          <p:nvPr/>
        </p:nvSpPr>
        <p:spPr>
          <a:xfrm>
            <a:off x="6084520" y="1006077"/>
            <a:ext cx="2673253" cy="513277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55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1" name="角丸四角形 70">
            <a:extLst>
              <a:ext uri="{FF2B5EF4-FFF2-40B4-BE49-F238E27FC236}">
                <a16:creationId xmlns:a16="http://schemas.microsoft.com/office/drawing/2014/main" id="{E089BBE5-9273-E61A-E971-57D16989E080}"/>
              </a:ext>
            </a:extLst>
          </p:cNvPr>
          <p:cNvSpPr/>
          <p:nvPr/>
        </p:nvSpPr>
        <p:spPr>
          <a:xfrm>
            <a:off x="5802710" y="2360013"/>
            <a:ext cx="1283728" cy="298397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54" b="1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rPr>
              <a:t>GOTRESS</a:t>
            </a:r>
            <a:endParaRPr lang="ja-JP" altLang="en-US" sz="2054" b="1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22" name="角丸四角形 71">
            <a:extLst>
              <a:ext uri="{FF2B5EF4-FFF2-40B4-BE49-F238E27FC236}">
                <a16:creationId xmlns:a16="http://schemas.microsoft.com/office/drawing/2014/main" id="{8EC3985D-4FC9-CE19-6912-E8552E7580AF}"/>
              </a:ext>
            </a:extLst>
          </p:cNvPr>
          <p:cNvSpPr/>
          <p:nvPr/>
        </p:nvSpPr>
        <p:spPr>
          <a:xfrm>
            <a:off x="5902718" y="997300"/>
            <a:ext cx="838578" cy="234986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55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ACCOME</a:t>
            </a:r>
            <a:endParaRPr lang="ja-JP" altLang="en-US" sz="1155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437B371-BD31-B735-0B74-246C7CC1E6D4}"/>
              </a:ext>
            </a:extLst>
          </p:cNvPr>
          <p:cNvCxnSpPr>
            <a:cxnSpLocks/>
          </p:cNvCxnSpPr>
          <p:nvPr/>
        </p:nvCxnSpPr>
        <p:spPr>
          <a:xfrm>
            <a:off x="6282473" y="1289103"/>
            <a:ext cx="0" cy="310394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C8E1860-F345-64BE-DF12-2DF43A0EA461}"/>
              </a:ext>
            </a:extLst>
          </p:cNvPr>
          <p:cNvCxnSpPr>
            <a:cxnSpLocks/>
          </p:cNvCxnSpPr>
          <p:nvPr/>
        </p:nvCxnSpPr>
        <p:spPr>
          <a:xfrm flipV="1">
            <a:off x="5728703" y="1280410"/>
            <a:ext cx="19766" cy="2093354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non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9" name="1 つの角を切り取った四角形 77">
            <a:extLst>
              <a:ext uri="{FF2B5EF4-FFF2-40B4-BE49-F238E27FC236}">
                <a16:creationId xmlns:a16="http://schemas.microsoft.com/office/drawing/2014/main" id="{D6CC34C7-A68D-92B6-E1EF-AB55F939763E}"/>
              </a:ext>
            </a:extLst>
          </p:cNvPr>
          <p:cNvSpPr/>
          <p:nvPr/>
        </p:nvSpPr>
        <p:spPr>
          <a:xfrm>
            <a:off x="6300925" y="1250910"/>
            <a:ext cx="1340797" cy="169925"/>
          </a:xfrm>
          <a:prstGeom prst="snip1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83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EC-Hamamatsu</a:t>
            </a:r>
            <a:endParaRPr lang="ja-JP" altLang="en-US" sz="1283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1E610EB-136A-C2F9-D1FA-B31C25EB8EDD}"/>
              </a:ext>
            </a:extLst>
          </p:cNvPr>
          <p:cNvSpPr txBox="1"/>
          <p:nvPr/>
        </p:nvSpPr>
        <p:spPr>
          <a:xfrm>
            <a:off x="7632572" y="1208900"/>
            <a:ext cx="880078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ECCD, ECH</a:t>
            </a:r>
            <a:endParaRPr lang="ja-JP" altLang="en-US" sz="128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角丸四角形 83">
            <a:extLst>
              <a:ext uri="{FF2B5EF4-FFF2-40B4-BE49-F238E27FC236}">
                <a16:creationId xmlns:a16="http://schemas.microsoft.com/office/drawing/2014/main" id="{0CF9DFC5-0281-7CE7-5E0F-0C1C9406C907}"/>
              </a:ext>
            </a:extLst>
          </p:cNvPr>
          <p:cNvSpPr/>
          <p:nvPr/>
        </p:nvSpPr>
        <p:spPr>
          <a:xfrm>
            <a:off x="6073481" y="1589204"/>
            <a:ext cx="865651" cy="194389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55" b="1" kern="0">
                <a:latin typeface="Calibri"/>
                <a:ea typeface="ＭＳ Ｐゴシック" panose="020B0600070205080204" pitchFamily="34" charset="-128"/>
              </a:rPr>
              <a:t>OFMC/FP</a:t>
            </a:r>
            <a:endParaRPr lang="ja-JP" altLang="en-US" sz="1155" b="1" kern="0"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D399396-33CF-9E79-F279-43C9BFD17D98}"/>
              </a:ext>
            </a:extLst>
          </p:cNvPr>
          <p:cNvCxnSpPr>
            <a:cxnSpLocks/>
          </p:cNvCxnSpPr>
          <p:nvPr/>
        </p:nvCxnSpPr>
        <p:spPr>
          <a:xfrm>
            <a:off x="5751002" y="3373764"/>
            <a:ext cx="183603" cy="0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non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351FD6B-2BCD-D65A-1F3E-AC85534D17A6}"/>
              </a:ext>
            </a:extLst>
          </p:cNvPr>
          <p:cNvCxnSpPr>
            <a:cxnSpLocks/>
          </p:cNvCxnSpPr>
          <p:nvPr/>
        </p:nvCxnSpPr>
        <p:spPr>
          <a:xfrm>
            <a:off x="5757098" y="1110802"/>
            <a:ext cx="201964" cy="0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6DC0985-2D26-8108-347B-8E7F1ED22126}"/>
              </a:ext>
            </a:extLst>
          </p:cNvPr>
          <p:cNvCxnSpPr>
            <a:cxnSpLocks/>
          </p:cNvCxnSpPr>
          <p:nvPr/>
        </p:nvCxnSpPr>
        <p:spPr>
          <a:xfrm>
            <a:off x="6065167" y="1291770"/>
            <a:ext cx="0" cy="1068242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角丸四角形 91">
            <a:extLst>
              <a:ext uri="{FF2B5EF4-FFF2-40B4-BE49-F238E27FC236}">
                <a16:creationId xmlns:a16="http://schemas.microsoft.com/office/drawing/2014/main" id="{4A0B80F1-0973-4D9E-2DBB-AE140D384839}"/>
              </a:ext>
            </a:extLst>
          </p:cNvPr>
          <p:cNvSpPr/>
          <p:nvPr/>
        </p:nvSpPr>
        <p:spPr>
          <a:xfrm>
            <a:off x="5281246" y="896126"/>
            <a:ext cx="3684236" cy="3085291"/>
          </a:xfrm>
          <a:prstGeom prst="roundRect">
            <a:avLst>
              <a:gd name="adj" fmla="val 5067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55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80CA028-7B94-E195-7787-234700220D93}"/>
              </a:ext>
            </a:extLst>
          </p:cNvPr>
          <p:cNvSpPr txBox="1"/>
          <p:nvPr/>
        </p:nvSpPr>
        <p:spPr>
          <a:xfrm>
            <a:off x="5461411" y="638133"/>
            <a:ext cx="3118713" cy="40844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GOTRESS+</a:t>
            </a:r>
            <a:r>
              <a:rPr lang="ja-JP" altLang="en-US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(core-pedestal)</a:t>
            </a:r>
            <a:endParaRPr lang="ja-JP" altLang="en-US" sz="2054" b="1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F33B5C-0CB3-3899-0A9C-8759AB1E4AE9}"/>
              </a:ext>
            </a:extLst>
          </p:cNvPr>
          <p:cNvSpPr txBox="1"/>
          <p:nvPr/>
        </p:nvSpPr>
        <p:spPr>
          <a:xfrm>
            <a:off x="7038335" y="1559388"/>
            <a:ext cx="1832420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NBCD, NB-heating</a:t>
            </a:r>
            <a:endParaRPr lang="ja-JP" altLang="en-US" sz="128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2357E49-C7FB-D3FF-72B3-581D90491CE5}"/>
              </a:ext>
            </a:extLst>
          </p:cNvPr>
          <p:cNvSpPr txBox="1"/>
          <p:nvPr/>
        </p:nvSpPr>
        <p:spPr>
          <a:xfrm>
            <a:off x="7380999" y="3230016"/>
            <a:ext cx="1362023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Pedestal pressure</a:t>
            </a:r>
            <a:endParaRPr lang="ja-JP" altLang="en-US" sz="1283" i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A8EEE4E-CFF3-6135-1A5B-786DFB415919}"/>
              </a:ext>
            </a:extLst>
          </p:cNvPr>
          <p:cNvCxnSpPr>
            <a:cxnSpLocks/>
          </p:cNvCxnSpPr>
          <p:nvPr/>
        </p:nvCxnSpPr>
        <p:spPr>
          <a:xfrm>
            <a:off x="6065167" y="2668397"/>
            <a:ext cx="0" cy="375399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1 つの角を切り取った四角形 14">
            <a:extLst>
              <a:ext uri="{FF2B5EF4-FFF2-40B4-BE49-F238E27FC236}">
                <a16:creationId xmlns:a16="http://schemas.microsoft.com/office/drawing/2014/main" id="{32678A93-DC17-0853-EB9E-D8A5FE0C9209}"/>
              </a:ext>
            </a:extLst>
          </p:cNvPr>
          <p:cNvSpPr/>
          <p:nvPr/>
        </p:nvSpPr>
        <p:spPr>
          <a:xfrm>
            <a:off x="6325906" y="3289793"/>
            <a:ext cx="937399" cy="190856"/>
          </a:xfrm>
          <a:prstGeom prst="snip1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83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EPED, etc.</a:t>
            </a:r>
            <a:endParaRPr lang="ja-JP" altLang="en-US" sz="1283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8B24D7F-5575-32B7-75FC-8D27191DA71A}"/>
              </a:ext>
            </a:extLst>
          </p:cNvPr>
          <p:cNvSpPr txBox="1"/>
          <p:nvPr/>
        </p:nvSpPr>
        <p:spPr>
          <a:xfrm>
            <a:off x="6799584" y="989892"/>
            <a:ext cx="1901005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MHD</a:t>
            </a:r>
            <a:r>
              <a:rPr lang="ja-JP" altLang="en-US" sz="1283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eq.,</a:t>
            </a:r>
            <a:r>
              <a:rPr lang="ja-JP" altLang="en-US" sz="1283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Ohmic/BS CD</a:t>
            </a:r>
            <a:endParaRPr lang="ja-JP" altLang="en-US" sz="128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1 つの角を切り取った四角形 139">
            <a:extLst>
              <a:ext uri="{FF2B5EF4-FFF2-40B4-BE49-F238E27FC236}">
                <a16:creationId xmlns:a16="http://schemas.microsoft.com/office/drawing/2014/main" id="{BFF62C50-DDC6-2FE3-5045-56C955C0E3ED}"/>
              </a:ext>
            </a:extLst>
          </p:cNvPr>
          <p:cNvSpPr/>
          <p:nvPr/>
        </p:nvSpPr>
        <p:spPr>
          <a:xfrm>
            <a:off x="5948955" y="1968200"/>
            <a:ext cx="846028" cy="190856"/>
          </a:xfrm>
          <a:prstGeom prst="snip1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83" b="1" kern="0">
                <a:latin typeface="Calibri"/>
                <a:ea typeface="ＭＳ Ｐゴシック" panose="020B0600070205080204" pitchFamily="34" charset="-128"/>
              </a:rPr>
              <a:t>IMPACT</a:t>
            </a:r>
            <a:endParaRPr lang="ja-JP" altLang="en-US" sz="1283" b="1" kern="0">
              <a:latin typeface="Calibri"/>
              <a:ea typeface="ＭＳ Ｐゴシック" panose="020B0600070205080204" pitchFamily="34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EC586DF-335E-2BD2-71E2-B54CC8AD70C2}"/>
              </a:ext>
            </a:extLst>
          </p:cNvPr>
          <p:cNvCxnSpPr>
            <a:cxnSpLocks/>
          </p:cNvCxnSpPr>
          <p:nvPr/>
        </p:nvCxnSpPr>
        <p:spPr>
          <a:xfrm>
            <a:off x="6282473" y="2156890"/>
            <a:ext cx="0" cy="256730"/>
          </a:xfrm>
          <a:prstGeom prst="straightConnector1">
            <a:avLst/>
          </a:prstGeom>
          <a:noFill/>
          <a:ln w="50800" cap="flat" cmpd="sng" algn="ctr">
            <a:solidFill>
              <a:srgbClr val="FF7D41"/>
            </a:solidFill>
            <a:prstDash val="solid"/>
            <a:tailEnd type="triangle" w="med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0FC1C19-DF51-2891-1C1C-CC24364F63DD}"/>
              </a:ext>
            </a:extLst>
          </p:cNvPr>
          <p:cNvSpPr txBox="1"/>
          <p:nvPr/>
        </p:nvSpPr>
        <p:spPr>
          <a:xfrm>
            <a:off x="7064800" y="1945427"/>
            <a:ext cx="1533357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Impurity transport</a:t>
            </a:r>
            <a:endParaRPr lang="ja-JP" altLang="en-US" sz="128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EAE2C5-1162-A3F5-5642-89C9CAC6E4EC}"/>
              </a:ext>
            </a:extLst>
          </p:cNvPr>
          <p:cNvSpPr txBox="1"/>
          <p:nvPr/>
        </p:nvSpPr>
        <p:spPr>
          <a:xfrm>
            <a:off x="7142990" y="2355183"/>
            <a:ext cx="1648435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Bulk plasma transport</a:t>
            </a:r>
            <a:endParaRPr lang="ja-JP" altLang="en-US" sz="128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角丸四角形 1">
            <a:extLst>
              <a:ext uri="{FF2B5EF4-FFF2-40B4-BE49-F238E27FC236}">
                <a16:creationId xmlns:a16="http://schemas.microsoft.com/office/drawing/2014/main" id="{C2886E8A-80B8-B28A-7667-1AA5BEDB9C8E}"/>
              </a:ext>
            </a:extLst>
          </p:cNvPr>
          <p:cNvSpPr/>
          <p:nvPr/>
        </p:nvSpPr>
        <p:spPr>
          <a:xfrm>
            <a:off x="5821152" y="2945389"/>
            <a:ext cx="1510248" cy="26498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55" b="1" kern="0" err="1">
                <a:latin typeface="Calibri"/>
                <a:ea typeface="ＭＳ Ｐゴシック" panose="020B0600070205080204" pitchFamily="34" charset="-128"/>
              </a:rPr>
              <a:t>PEDmodel</a:t>
            </a:r>
            <a:endParaRPr lang="ja-JP" altLang="en-US" sz="2055" b="1" kern="0"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56" name="角丸四角形 39">
            <a:extLst>
              <a:ext uri="{FF2B5EF4-FFF2-40B4-BE49-F238E27FC236}">
                <a16:creationId xmlns:a16="http://schemas.microsoft.com/office/drawing/2014/main" id="{48497BDD-B4A8-7F2E-B406-00AD5F6E1FAD}"/>
              </a:ext>
            </a:extLst>
          </p:cNvPr>
          <p:cNvSpPr/>
          <p:nvPr/>
        </p:nvSpPr>
        <p:spPr>
          <a:xfrm>
            <a:off x="5283924" y="4363172"/>
            <a:ext cx="3771585" cy="676114"/>
          </a:xfrm>
          <a:prstGeom prst="roundRect">
            <a:avLst/>
          </a:prstGeom>
          <a:noFill/>
          <a:ln w="28575" cap="flat" cmpd="sng" algn="ctr">
            <a:solidFill>
              <a:srgbClr val="0078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Helvetica" pitchFamily="-1" charset="0"/>
                <a:ea typeface="ＭＳ ゴシック" pitchFamily="-1" charset="-128"/>
                <a:cs typeface="ＭＳ ゴシック" pitchFamily="-1" charset="-128"/>
                <a:sym typeface="Gill Sans" pitchFamily="-1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13" kern="0">
              <a:solidFill>
                <a:srgbClr val="FF0000"/>
              </a:solidFill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E916449-8AA5-1ECE-C07C-677BB73B38ED}"/>
              </a:ext>
            </a:extLst>
          </p:cNvPr>
          <p:cNvSpPr txBox="1"/>
          <p:nvPr/>
        </p:nvSpPr>
        <p:spPr>
          <a:xfrm>
            <a:off x="6155719" y="4089091"/>
            <a:ext cx="2026989" cy="408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SONIC</a:t>
            </a:r>
            <a:r>
              <a:rPr lang="ja-JP" altLang="en-US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ja-JP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SOL/Div</a:t>
            </a:r>
            <a:r>
              <a:rPr lang="ja-JP" altLang="en-US" sz="2054" b="1" ker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2B31B70-1CE2-18E7-2301-0A41305AC4A5}"/>
              </a:ext>
            </a:extLst>
          </p:cNvPr>
          <p:cNvSpPr txBox="1"/>
          <p:nvPr/>
        </p:nvSpPr>
        <p:spPr>
          <a:xfrm>
            <a:off x="5371678" y="4466565"/>
            <a:ext cx="1021693" cy="5078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SOLDOR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bulk</a:t>
            </a: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）</a:t>
            </a:r>
            <a:endParaRPr lang="ja-JP" altLang="en-US" sz="1350" ker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1 つの角を切り取った四角形 14">
            <a:extLst>
              <a:ext uri="{FF2B5EF4-FFF2-40B4-BE49-F238E27FC236}">
                <a16:creationId xmlns:a16="http://schemas.microsoft.com/office/drawing/2014/main" id="{E5AADB40-8649-93FE-D93A-8EFD20043E8D}"/>
              </a:ext>
            </a:extLst>
          </p:cNvPr>
          <p:cNvSpPr/>
          <p:nvPr/>
        </p:nvSpPr>
        <p:spPr>
          <a:xfrm>
            <a:off x="6314029" y="3535736"/>
            <a:ext cx="937399" cy="316481"/>
          </a:xfrm>
          <a:prstGeom prst="snip1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defTabSz="58670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83" b="1" ker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Saarelma model</a:t>
            </a:r>
            <a:endParaRPr lang="ja-JP" altLang="en-US" sz="1283" b="1" kern="0">
              <a:solidFill>
                <a:prstClr val="black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D9A835E-12DD-DD15-43BF-A9543F9E7589}"/>
              </a:ext>
            </a:extLst>
          </p:cNvPr>
          <p:cNvSpPr txBox="1"/>
          <p:nvPr/>
        </p:nvSpPr>
        <p:spPr>
          <a:xfrm>
            <a:off x="7380999" y="3551429"/>
            <a:ext cx="1362023" cy="28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83">
                <a:latin typeface="Calibri" panose="020F0502020204030204" pitchFamily="34" charset="0"/>
                <a:cs typeface="Calibri" panose="020F0502020204030204" pitchFamily="34" charset="0"/>
              </a:rPr>
              <a:t>Pedestal density</a:t>
            </a:r>
            <a:endParaRPr lang="ja-JP" altLang="en-US" sz="1283" i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C604E38-2F09-FAA0-3B0D-1F39A537FB71}"/>
              </a:ext>
            </a:extLst>
          </p:cNvPr>
          <p:cNvSpPr txBox="1"/>
          <p:nvPr/>
        </p:nvSpPr>
        <p:spPr>
          <a:xfrm>
            <a:off x="7851720" y="4466339"/>
            <a:ext cx="1100554" cy="5078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NEUT2D</a:t>
            </a:r>
          </a:p>
          <a:p>
            <a:pPr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neutral</a:t>
            </a: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）</a:t>
            </a:r>
            <a:endParaRPr lang="ja-JP" altLang="en-US" sz="1350" ker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C1F4B05-FF16-F22F-3F66-C47ED27FBF57}"/>
              </a:ext>
            </a:extLst>
          </p:cNvPr>
          <p:cNvSpPr txBox="1"/>
          <p:nvPr/>
        </p:nvSpPr>
        <p:spPr>
          <a:xfrm>
            <a:off x="6498711" y="4461340"/>
            <a:ext cx="1249853" cy="50783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IMPMC</a:t>
            </a:r>
            <a:b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ja-JP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impurity</a:t>
            </a:r>
            <a:r>
              <a:rPr lang="ja-JP" altLang="en-US" sz="1350" b="1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ja-JP" sz="1350" ker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加算記号 69">
            <a:extLst>
              <a:ext uri="{FF2B5EF4-FFF2-40B4-BE49-F238E27FC236}">
                <a16:creationId xmlns:a16="http://schemas.microsoft.com/office/drawing/2014/main" id="{406E1BDA-C20C-16B7-00CA-5C9606C86DE4}"/>
              </a:ext>
            </a:extLst>
          </p:cNvPr>
          <p:cNvSpPr/>
          <p:nvPr/>
        </p:nvSpPr>
        <p:spPr>
          <a:xfrm>
            <a:off x="6756599" y="3846410"/>
            <a:ext cx="707081" cy="40844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5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"/>
    </mc:Choice>
    <mc:Fallback xmlns="">
      <p:transition spd="slow" advTm="11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48D75-01AC-B610-7553-FAD67F00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d-FB5722E4-234D-44F0-A699-B2F0234D45C4" descr="tok.png">
            <a:extLst>
              <a:ext uri="{FF2B5EF4-FFF2-40B4-BE49-F238E27FC236}">
                <a16:creationId xmlns:a16="http://schemas.microsoft.com/office/drawing/2014/main" id="{52259467-4558-2974-95F0-D5F88DE9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65" y="724909"/>
            <a:ext cx="1484057" cy="24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ED8C6B8-62EB-3662-082C-875D6B5C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92149"/>
            <a:ext cx="7064532" cy="448369"/>
          </a:xfrm>
        </p:spPr>
        <p:txBody>
          <a:bodyPr/>
          <a:lstStyle/>
          <a:p>
            <a:r>
              <a:rPr lang="en-US" altLang="ja-JP"/>
              <a:t>Power exhaust control is a fundamental but still critical issue for large fusion reactor</a:t>
            </a: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5CF2789C-7560-6FD3-C01F-2A634556C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283" y="829880"/>
                <a:ext cx="6167803" cy="835731"/>
              </a:xfrm>
              <a:ln w="28575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 defTabSz="719138">
                  <a:buNone/>
                  <a:tabLst>
                    <a:tab pos="21542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𝑎𝑢𝑥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𝑐𝑜𝑟𝑒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𝑠𝑒𝑝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𝐷𝑆𝑂𝐿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∼0.2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1" lang="en-US" altLang="ja-JP" sz="2000" b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5CF2789C-7560-6FD3-C01F-2A634556C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283" y="829880"/>
                <a:ext cx="6167803" cy="835731"/>
              </a:xfr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7174A8B-F237-9390-A789-E96E5AF8DD2B}"/>
                  </a:ext>
                </a:extLst>
              </p:cNvPr>
              <p:cNvSpPr txBox="1"/>
              <p:nvPr/>
            </p:nvSpPr>
            <p:spPr>
              <a:xfrm>
                <a:off x="58066" y="1642884"/>
                <a:ext cx="6130691" cy="120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defTabSz="719138">
                  <a:spcBef>
                    <a:spcPts val="600"/>
                  </a:spcBef>
                  <a:buNone/>
                  <a:tabLst>
                    <a:tab pos="2154238" algn="l"/>
                  </a:tabLst>
                </a:pPr>
                <a:r>
                  <a:rPr lang="en-US" altLang="ja-JP" sz="2000"/>
                  <a:t>What should we keep in mind for reactor?</a:t>
                </a:r>
              </a:p>
              <a:p>
                <a:pPr marL="538163" lvl="1" indent="-342900" defTabSz="719138">
                  <a:spcBef>
                    <a:spcPts val="600"/>
                  </a:spcBef>
                  <a:buFont typeface="Wingdings" panose="05000000000000000000" pitchFamily="2" charset="2"/>
                  <a:buChar char="ü"/>
                  <a:tabLst>
                    <a:tab pos="2154238" algn="l"/>
                  </a:tabLst>
                </a:pPr>
                <a:r>
                  <a:rPr lang="en-US" altLang="ja-JP" sz="200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</m:oMath>
                </a14:m>
                <a:r>
                  <a:rPr lang="en-US" altLang="ja-JP" sz="2000"/>
                  <a:t> (fusion power)</a:t>
                </a:r>
              </a:p>
              <a:p>
                <a:pPr marL="538163" lvl="1" indent="-342900" defTabSz="719138">
                  <a:spcBef>
                    <a:spcPts val="600"/>
                  </a:spcBef>
                  <a:buFont typeface="Wingdings" panose="05000000000000000000" pitchFamily="2" charset="2"/>
                  <a:buChar char="ü"/>
                  <a:tabLst>
                    <a:tab pos="2154238" algn="l"/>
                  </a:tabLst>
                </a:pPr>
                <a:r>
                  <a:rPr lang="en-US" altLang="ja-JP" sz="200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ja-JP" sz="2000"/>
                  <a:t> (max. heat flux on divertor plate) </a:t>
                </a:r>
                <a:endParaRPr lang="en-US" altLang="ja-JP" sz="2000" b="1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7174A8B-F237-9390-A789-E96E5AF8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" y="1642884"/>
                <a:ext cx="6130691" cy="1207575"/>
              </a:xfrm>
              <a:prstGeom prst="rect">
                <a:avLst/>
              </a:prstGeom>
              <a:blipFill>
                <a:blip r:embed="rId6"/>
                <a:stretch>
                  <a:fillRect l="-1095" t="-2525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矢印: 右 41">
            <a:extLst>
              <a:ext uri="{FF2B5EF4-FFF2-40B4-BE49-F238E27FC236}">
                <a16:creationId xmlns:a16="http://schemas.microsoft.com/office/drawing/2014/main" id="{6A83F7DD-35D4-59F5-729E-8B17844FC880}"/>
              </a:ext>
            </a:extLst>
          </p:cNvPr>
          <p:cNvSpPr/>
          <p:nvPr/>
        </p:nvSpPr>
        <p:spPr>
          <a:xfrm>
            <a:off x="142922" y="2965624"/>
            <a:ext cx="446754" cy="4755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4DD0999-0E66-4483-03B1-976EECA07EAA}"/>
                  </a:ext>
                </a:extLst>
              </p:cNvPr>
              <p:cNvSpPr txBox="1"/>
              <p:nvPr/>
            </p:nvSpPr>
            <p:spPr>
              <a:xfrm>
                <a:off x="632528" y="2919736"/>
                <a:ext cx="5551750" cy="1975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b="1" u="sng" kern="0">
                    <a:cs typeface="Arial" panose="020B0604020202020204" pitchFamily="34" charset="0"/>
                  </a:rPr>
                  <a:t>Key points</a:t>
                </a:r>
              </a:p>
              <a:p>
                <a:pPr marL="342900" indent="-342900" defTabSz="685731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Plasma density profile:</a:t>
                </a:r>
                <a:r>
                  <a:rPr lang="en-US" altLang="ja-JP" ker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𝑓𝑢𝑠</m:t>
                        </m:r>
                      </m:sub>
                    </m:sSub>
                  </m:oMath>
                </a14:m>
                <a:endParaRPr lang="en-US" altLang="ja-JP" kern="0">
                  <a:cs typeface="Arial" panose="020B0604020202020204" pitchFamily="34" charset="0"/>
                </a:endParaRPr>
              </a:p>
              <a:p>
                <a:pPr marL="342900" indent="-342900" defTabSz="685731">
                  <a:spcBef>
                    <a:spcPts val="45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kern="0">
                    <a:solidFill>
                      <a:srgbClr val="0000FF"/>
                    </a:solidFill>
                    <a:cs typeface="Arial" panose="020B0604020202020204" pitchFamily="34" charset="0"/>
                  </a:rPr>
                  <a:t>Impurity transport: </a:t>
                </a:r>
                <a:r>
                  <a:rPr lang="en-US" altLang="ja-JP" kern="0">
                    <a:cs typeface="Arial" panose="020B0604020202020204" pitchFamily="34" charset="0"/>
                  </a:rPr>
                  <a:t>radiative cooling in </a:t>
                </a:r>
              </a:p>
              <a:p>
                <a:pPr marL="732526" lvl="1" indent="-342900" defTabSz="685731">
                  <a:spcBef>
                    <a:spcPts val="45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kern="0">
                    <a:cs typeface="Arial" panose="020B0604020202020204" pitchFamily="34" charset="0"/>
                  </a:rPr>
                  <a:t>core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𝑟𝑎𝑑</m:t>
                        </m:r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𝑐𝑜𝑟𝑒</m:t>
                        </m:r>
                      </m:sub>
                    </m:sSub>
                  </m:oMath>
                </a14:m>
                <a:r>
                  <a:rPr lang="en-US" altLang="ja-JP" kern="0">
                    <a:cs typeface="Arial" panose="020B0604020202020204" pitchFamily="34" charset="0"/>
                  </a:rPr>
                  <a:t>)</a:t>
                </a:r>
              </a:p>
              <a:p>
                <a:pPr marL="732526" lvl="1" indent="-342900" defTabSz="685731">
                  <a:spcBef>
                    <a:spcPts val="45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kern="0">
                    <a:cs typeface="Arial" panose="020B0604020202020204" pitchFamily="34" charset="0"/>
                  </a:rPr>
                  <a:t>SOL/divertor(DSOL)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𝑟𝑎𝑑</m:t>
                        </m:r>
                        <m:r>
                          <a:rPr lang="en-US" altLang="ja-JP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𝐷𝑆𝑂𝐿</m:t>
                        </m:r>
                      </m:sub>
                    </m:sSub>
                  </m:oMath>
                </a14:m>
                <a:r>
                  <a:rPr kumimoji="1" lang="en-US" altLang="ja-JP" ker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4DD0999-0E66-4483-03B1-976EECA0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8" y="2919736"/>
                <a:ext cx="5551750" cy="1975284"/>
              </a:xfrm>
              <a:prstGeom prst="rect">
                <a:avLst/>
              </a:prstGeom>
              <a:blipFill>
                <a:blip r:embed="rId7"/>
                <a:stretch>
                  <a:fillRect l="-1319" t="-2160" b="-4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4" name="グループ化 1053">
            <a:extLst>
              <a:ext uri="{FF2B5EF4-FFF2-40B4-BE49-F238E27FC236}">
                <a16:creationId xmlns:a16="http://schemas.microsoft.com/office/drawing/2014/main" id="{FA1FFD8D-B091-2E2D-3534-66400BBE2974}"/>
              </a:ext>
            </a:extLst>
          </p:cNvPr>
          <p:cNvGrpSpPr/>
          <p:nvPr/>
        </p:nvGrpSpPr>
        <p:grpSpPr>
          <a:xfrm>
            <a:off x="7254052" y="724909"/>
            <a:ext cx="1714570" cy="2336891"/>
            <a:chOff x="7254052" y="724909"/>
            <a:chExt cx="1714570" cy="2336891"/>
          </a:xfrm>
        </p:grpSpPr>
        <p:sp>
          <p:nvSpPr>
            <p:cNvPr id="1050" name="楕円 1049">
              <a:extLst>
                <a:ext uri="{FF2B5EF4-FFF2-40B4-BE49-F238E27FC236}">
                  <a16:creationId xmlns:a16="http://schemas.microsoft.com/office/drawing/2014/main" id="{4C4A7747-B181-42DB-5384-0D16DBEB675C}"/>
                </a:ext>
              </a:extLst>
            </p:cNvPr>
            <p:cNvSpPr/>
            <p:nvPr/>
          </p:nvSpPr>
          <p:spPr>
            <a:xfrm>
              <a:off x="7371047" y="724909"/>
              <a:ext cx="1597575" cy="2336891"/>
            </a:xfrm>
            <a:prstGeom prst="ellipse">
              <a:avLst/>
            </a:prstGeom>
            <a:solidFill>
              <a:srgbClr val="00B8AF">
                <a:alpha val="20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1" name="テキスト ボックス 1050">
                  <a:extLst>
                    <a:ext uri="{FF2B5EF4-FFF2-40B4-BE49-F238E27FC236}">
                      <a16:creationId xmlns:a16="http://schemas.microsoft.com/office/drawing/2014/main" id="{0154280C-FB93-5074-94DF-F1F4DA148AE5}"/>
                    </a:ext>
                  </a:extLst>
                </p:cNvPr>
                <p:cNvSpPr txBox="1"/>
                <p:nvPr/>
              </p:nvSpPr>
              <p:spPr>
                <a:xfrm>
                  <a:off x="7254052" y="1660430"/>
                  <a:ext cx="750590" cy="407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𝑟𝑎𝑑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ker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51" name="テキスト ボックス 1050">
                  <a:extLst>
                    <a:ext uri="{FF2B5EF4-FFF2-40B4-BE49-F238E27FC236}">
                      <a16:creationId xmlns:a16="http://schemas.microsoft.com/office/drawing/2014/main" id="{0154280C-FB93-5074-94DF-F1F4DA148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052" y="1660430"/>
                  <a:ext cx="750590" cy="407035"/>
                </a:xfrm>
                <a:prstGeom prst="rect">
                  <a:avLst/>
                </a:prstGeom>
                <a:blipFill>
                  <a:blip r:embed="rId8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6" name="グループ化 1045">
            <a:extLst>
              <a:ext uri="{FF2B5EF4-FFF2-40B4-BE49-F238E27FC236}">
                <a16:creationId xmlns:a16="http://schemas.microsoft.com/office/drawing/2014/main" id="{431EA76B-7BEB-178A-E4F6-4A175A3B929B}"/>
              </a:ext>
            </a:extLst>
          </p:cNvPr>
          <p:cNvGrpSpPr/>
          <p:nvPr/>
        </p:nvGrpSpPr>
        <p:grpSpPr>
          <a:xfrm>
            <a:off x="6249660" y="3240401"/>
            <a:ext cx="2371302" cy="1522427"/>
            <a:chOff x="6207497" y="3299041"/>
            <a:chExt cx="2371302" cy="1522427"/>
          </a:xfrm>
        </p:grpSpPr>
        <p:grpSp>
          <p:nvGrpSpPr>
            <p:cNvPr id="1042" name="グループ化 1041">
              <a:extLst>
                <a:ext uri="{FF2B5EF4-FFF2-40B4-BE49-F238E27FC236}">
                  <a16:creationId xmlns:a16="http://schemas.microsoft.com/office/drawing/2014/main" id="{44F57140-DCE0-D700-19AD-35DCAC0ACC24}"/>
                </a:ext>
              </a:extLst>
            </p:cNvPr>
            <p:cNvGrpSpPr/>
            <p:nvPr/>
          </p:nvGrpSpPr>
          <p:grpSpPr>
            <a:xfrm>
              <a:off x="6616444" y="3989423"/>
              <a:ext cx="1962355" cy="832045"/>
              <a:chOff x="6574372" y="3900499"/>
              <a:chExt cx="1962355" cy="832045"/>
            </a:xfrm>
          </p:grpSpPr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C022F12F-91C3-DE3D-A98C-7611B0BC59C5}"/>
                  </a:ext>
                </a:extLst>
              </p:cNvPr>
              <p:cNvSpPr/>
              <p:nvPr/>
            </p:nvSpPr>
            <p:spPr>
              <a:xfrm>
                <a:off x="6603224" y="3900499"/>
                <a:ext cx="1933503" cy="832045"/>
              </a:xfrm>
              <a:custGeom>
                <a:avLst/>
                <a:gdLst>
                  <a:gd name="connsiteX0" fmla="*/ 0 w 1933503"/>
                  <a:gd name="connsiteY0" fmla="*/ 832045 h 832045"/>
                  <a:gd name="connsiteX1" fmla="*/ 921381 w 1933503"/>
                  <a:gd name="connsiteY1" fmla="*/ 769223 h 832045"/>
                  <a:gd name="connsiteX2" fmla="*/ 1221527 w 1933503"/>
                  <a:gd name="connsiteY2" fmla="*/ 496997 h 832045"/>
                  <a:gd name="connsiteX3" fmla="*/ 1409991 w 1933503"/>
                  <a:gd name="connsiteY3" fmla="*/ 1406 h 832045"/>
                  <a:gd name="connsiteX4" fmla="*/ 1933503 w 1933503"/>
                  <a:gd name="connsiteY4" fmla="*/ 664521 h 832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03" h="832045">
                    <a:moveTo>
                      <a:pt x="0" y="832045"/>
                    </a:moveTo>
                    <a:cubicBezTo>
                      <a:pt x="358896" y="828554"/>
                      <a:pt x="717793" y="825064"/>
                      <a:pt x="921381" y="769223"/>
                    </a:cubicBezTo>
                    <a:cubicBezTo>
                      <a:pt x="1124969" y="713382"/>
                      <a:pt x="1140092" y="624966"/>
                      <a:pt x="1221527" y="496997"/>
                    </a:cubicBezTo>
                    <a:cubicBezTo>
                      <a:pt x="1302962" y="369027"/>
                      <a:pt x="1291328" y="-26515"/>
                      <a:pt x="1409991" y="1406"/>
                    </a:cubicBezTo>
                    <a:cubicBezTo>
                      <a:pt x="1528654" y="29327"/>
                      <a:pt x="1731078" y="346924"/>
                      <a:pt x="1933503" y="664521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258B706E-BE65-D794-A880-4EFEAA60F12B}"/>
                  </a:ext>
                </a:extLst>
              </p:cNvPr>
              <p:cNvSpPr/>
              <p:nvPr/>
            </p:nvSpPr>
            <p:spPr>
              <a:xfrm>
                <a:off x="6601673" y="3943131"/>
                <a:ext cx="1919542" cy="630483"/>
              </a:xfrm>
              <a:custGeom>
                <a:avLst/>
                <a:gdLst>
                  <a:gd name="connsiteX0" fmla="*/ 0 w 1933503"/>
                  <a:gd name="connsiteY0" fmla="*/ 832045 h 832045"/>
                  <a:gd name="connsiteX1" fmla="*/ 921381 w 1933503"/>
                  <a:gd name="connsiteY1" fmla="*/ 769223 h 832045"/>
                  <a:gd name="connsiteX2" fmla="*/ 1221527 w 1933503"/>
                  <a:gd name="connsiteY2" fmla="*/ 496997 h 832045"/>
                  <a:gd name="connsiteX3" fmla="*/ 1409991 w 1933503"/>
                  <a:gd name="connsiteY3" fmla="*/ 1406 h 832045"/>
                  <a:gd name="connsiteX4" fmla="*/ 1933503 w 1933503"/>
                  <a:gd name="connsiteY4" fmla="*/ 664521 h 832045"/>
                  <a:gd name="connsiteX0" fmla="*/ 0 w 1933503"/>
                  <a:gd name="connsiteY0" fmla="*/ 831811 h 831811"/>
                  <a:gd name="connsiteX1" fmla="*/ 921381 w 1933503"/>
                  <a:gd name="connsiteY1" fmla="*/ 768989 h 831811"/>
                  <a:gd name="connsiteX2" fmla="*/ 1165686 w 1933503"/>
                  <a:gd name="connsiteY2" fmla="*/ 580525 h 831811"/>
                  <a:gd name="connsiteX3" fmla="*/ 1409991 w 1933503"/>
                  <a:gd name="connsiteY3" fmla="*/ 1172 h 831811"/>
                  <a:gd name="connsiteX4" fmla="*/ 1933503 w 1933503"/>
                  <a:gd name="connsiteY4" fmla="*/ 664287 h 831811"/>
                  <a:gd name="connsiteX0" fmla="*/ 0 w 1933503"/>
                  <a:gd name="connsiteY0" fmla="*/ 623034 h 623034"/>
                  <a:gd name="connsiteX1" fmla="*/ 921381 w 1933503"/>
                  <a:gd name="connsiteY1" fmla="*/ 560212 h 623034"/>
                  <a:gd name="connsiteX2" fmla="*/ 1165686 w 1933503"/>
                  <a:gd name="connsiteY2" fmla="*/ 371748 h 623034"/>
                  <a:gd name="connsiteX3" fmla="*/ 1451872 w 1933503"/>
                  <a:gd name="connsiteY3" fmla="*/ 1800 h 623034"/>
                  <a:gd name="connsiteX4" fmla="*/ 1933503 w 1933503"/>
                  <a:gd name="connsiteY4" fmla="*/ 455510 h 623034"/>
                  <a:gd name="connsiteX0" fmla="*/ 0 w 1919542"/>
                  <a:gd name="connsiteY0" fmla="*/ 623034 h 630014"/>
                  <a:gd name="connsiteX1" fmla="*/ 921381 w 1919542"/>
                  <a:gd name="connsiteY1" fmla="*/ 560212 h 630014"/>
                  <a:gd name="connsiteX2" fmla="*/ 1165686 w 1919542"/>
                  <a:gd name="connsiteY2" fmla="*/ 371748 h 630014"/>
                  <a:gd name="connsiteX3" fmla="*/ 1451872 w 1919542"/>
                  <a:gd name="connsiteY3" fmla="*/ 1800 h 630014"/>
                  <a:gd name="connsiteX4" fmla="*/ 1919542 w 1919542"/>
                  <a:gd name="connsiteY4" fmla="*/ 630014 h 630014"/>
                  <a:gd name="connsiteX0" fmla="*/ 0 w 1919542"/>
                  <a:gd name="connsiteY0" fmla="*/ 623522 h 630502"/>
                  <a:gd name="connsiteX1" fmla="*/ 921381 w 1919542"/>
                  <a:gd name="connsiteY1" fmla="*/ 560700 h 630502"/>
                  <a:gd name="connsiteX2" fmla="*/ 1116825 w 1919542"/>
                  <a:gd name="connsiteY2" fmla="*/ 302435 h 630502"/>
                  <a:gd name="connsiteX3" fmla="*/ 1451872 w 1919542"/>
                  <a:gd name="connsiteY3" fmla="*/ 2288 h 630502"/>
                  <a:gd name="connsiteX4" fmla="*/ 1919542 w 1919542"/>
                  <a:gd name="connsiteY4" fmla="*/ 630502 h 630502"/>
                  <a:gd name="connsiteX0" fmla="*/ 0 w 1919542"/>
                  <a:gd name="connsiteY0" fmla="*/ 623503 h 630483"/>
                  <a:gd name="connsiteX1" fmla="*/ 774798 w 1919542"/>
                  <a:gd name="connsiteY1" fmla="*/ 546720 h 630483"/>
                  <a:gd name="connsiteX2" fmla="*/ 1116825 w 1919542"/>
                  <a:gd name="connsiteY2" fmla="*/ 302416 h 630483"/>
                  <a:gd name="connsiteX3" fmla="*/ 1451872 w 1919542"/>
                  <a:gd name="connsiteY3" fmla="*/ 2269 h 630483"/>
                  <a:gd name="connsiteX4" fmla="*/ 1919542 w 1919542"/>
                  <a:gd name="connsiteY4" fmla="*/ 630483 h 63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9542" h="630483">
                    <a:moveTo>
                      <a:pt x="0" y="623503"/>
                    </a:moveTo>
                    <a:cubicBezTo>
                      <a:pt x="358896" y="620012"/>
                      <a:pt x="588661" y="600234"/>
                      <a:pt x="774798" y="546720"/>
                    </a:cubicBezTo>
                    <a:cubicBezTo>
                      <a:pt x="960935" y="493206"/>
                      <a:pt x="1003979" y="393158"/>
                      <a:pt x="1116825" y="302416"/>
                    </a:cubicBezTo>
                    <a:cubicBezTo>
                      <a:pt x="1229671" y="211674"/>
                      <a:pt x="1333209" y="-25652"/>
                      <a:pt x="1451872" y="2269"/>
                    </a:cubicBezTo>
                    <a:cubicBezTo>
                      <a:pt x="1570535" y="30190"/>
                      <a:pt x="1717117" y="312886"/>
                      <a:pt x="1919542" y="630483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5" name="テキスト ボックス 1034">
                    <a:extLst>
                      <a:ext uri="{FF2B5EF4-FFF2-40B4-BE49-F238E27FC236}">
                        <a16:creationId xmlns:a16="http://schemas.microsoft.com/office/drawing/2014/main" id="{7989D959-65C2-09FD-3819-D876A3D52A6E}"/>
                      </a:ext>
                    </a:extLst>
                  </p:cNvPr>
                  <p:cNvSpPr txBox="1"/>
                  <p:nvPr/>
                </p:nvSpPr>
                <p:spPr>
                  <a:xfrm>
                    <a:off x="6574372" y="4106577"/>
                    <a:ext cx="104791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685731" fontAlgn="base">
                      <a:spcBef>
                        <a:spcPts val="450"/>
                      </a:spcBef>
                      <a:spcAft>
                        <a:spcPct val="0"/>
                      </a:spcAft>
                    </a:pPr>
                    <a:r>
                      <a:rPr kumimoji="1" lang="en-US" altLang="ja-JP" sz="1600" kern="0">
                        <a:solidFill>
                          <a:srgbClr val="0000FF"/>
                        </a:solidFill>
                        <a:cs typeface="Arial" panose="020B0604020202020204" pitchFamily="34" charset="0"/>
                      </a:rPr>
                      <a:t>High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𝑟𝑎𝑑</m:t>
                            </m:r>
                          </m:sub>
                        </m:sSub>
                      </m:oMath>
                    </a14:m>
                    <a:endParaRPr kumimoji="1" lang="en-US" altLang="ja-JP" sz="1600" b="0" kern="0">
                      <a:solidFill>
                        <a:srgbClr val="0000FF"/>
                      </a:solidFill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35" name="テキスト ボックス 1034">
                    <a:extLst>
                      <a:ext uri="{FF2B5EF4-FFF2-40B4-BE49-F238E27FC236}">
                        <a16:creationId xmlns:a16="http://schemas.microsoft.com/office/drawing/2014/main" id="{7989D959-65C2-09FD-3819-D876A3D52A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4372" y="4106577"/>
                    <a:ext cx="1047916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07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テキスト ボックス 1042">
                  <a:extLst>
                    <a:ext uri="{FF2B5EF4-FFF2-40B4-BE49-F238E27FC236}">
                      <a16:creationId xmlns:a16="http://schemas.microsoft.com/office/drawing/2014/main" id="{E98093B5-2FF0-5ECB-3059-2ADBD1EAAB38}"/>
                    </a:ext>
                  </a:extLst>
                </p:cNvPr>
                <p:cNvSpPr txBox="1"/>
                <p:nvPr/>
              </p:nvSpPr>
              <p:spPr>
                <a:xfrm rot="16200000">
                  <a:off x="5695882" y="3810656"/>
                  <a:ext cx="1380763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1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6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1600" b="0" i="1" kern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𝑖𝑚𝑝</m:t>
                            </m:r>
                          </m:sub>
                        </m:sSub>
                        <m:r>
                          <a:rPr kumimoji="1" lang="en-US" altLang="ja-JP" sz="1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×10</m:t>
                        </m:r>
                      </m:oMath>
                    </m:oMathPara>
                  </a14:m>
                  <a:endParaRPr kumimoji="1" lang="ja-JP" altLang="en-US" sz="1600" i="1" kern="0">
                    <a:solidFill>
                      <a:srgbClr val="0000FF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43" name="テキスト ボックス 1042">
                  <a:extLst>
                    <a:ext uri="{FF2B5EF4-FFF2-40B4-BE49-F238E27FC236}">
                      <a16:creationId xmlns:a16="http://schemas.microsoft.com/office/drawing/2014/main" id="{E98093B5-2FF0-5ECB-3059-2ADBD1EAA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95882" y="3810656"/>
                  <a:ext cx="1380763" cy="357534"/>
                </a:xfrm>
                <a:prstGeom prst="rect">
                  <a:avLst/>
                </a:prstGeom>
                <a:blipFill>
                  <a:blip r:embed="rId10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6" name="グループ化 1055">
            <a:extLst>
              <a:ext uri="{FF2B5EF4-FFF2-40B4-BE49-F238E27FC236}">
                <a16:creationId xmlns:a16="http://schemas.microsoft.com/office/drawing/2014/main" id="{D1B96DC5-23FE-678F-E4D3-D957A5BE90D2}"/>
              </a:ext>
            </a:extLst>
          </p:cNvPr>
          <p:cNvGrpSpPr/>
          <p:nvPr/>
        </p:nvGrpSpPr>
        <p:grpSpPr>
          <a:xfrm>
            <a:off x="6256356" y="1285290"/>
            <a:ext cx="2371303" cy="3511640"/>
            <a:chOff x="6256356" y="1285290"/>
            <a:chExt cx="2371303" cy="3511640"/>
          </a:xfrm>
        </p:grpSpPr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FF3A133F-9DF7-134F-83B2-47FD65F23170}"/>
                </a:ext>
              </a:extLst>
            </p:cNvPr>
            <p:cNvGrpSpPr/>
            <p:nvPr/>
          </p:nvGrpSpPr>
          <p:grpSpPr>
            <a:xfrm>
              <a:off x="6256356" y="2963979"/>
              <a:ext cx="2371303" cy="1832951"/>
              <a:chOff x="6207496" y="3026799"/>
              <a:chExt cx="2371303" cy="1832951"/>
            </a:xfrm>
          </p:grpSpPr>
          <p:grpSp>
            <p:nvGrpSpPr>
              <p:cNvPr id="1041" name="グループ化 1040">
                <a:extLst>
                  <a:ext uri="{FF2B5EF4-FFF2-40B4-BE49-F238E27FC236}">
                    <a16:creationId xmlns:a16="http://schemas.microsoft.com/office/drawing/2014/main" id="{F15C13F0-E46E-1E08-DDA6-A7E1ADFAE8CF}"/>
                  </a:ext>
                </a:extLst>
              </p:cNvPr>
              <p:cNvGrpSpPr/>
              <p:nvPr/>
            </p:nvGrpSpPr>
            <p:grpSpPr>
              <a:xfrm>
                <a:off x="6617621" y="3026799"/>
                <a:ext cx="1961178" cy="1832951"/>
                <a:chOff x="6587836" y="3109973"/>
                <a:chExt cx="1961178" cy="1832951"/>
              </a:xfrm>
            </p:grpSpPr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1C95D92B-454C-A901-B3AD-789508016337}"/>
                    </a:ext>
                  </a:extLst>
                </p:cNvPr>
                <p:cNvSpPr/>
                <p:nvPr/>
              </p:nvSpPr>
              <p:spPr>
                <a:xfrm>
                  <a:off x="6587837" y="3429003"/>
                  <a:ext cx="1891146" cy="1506680"/>
                </a:xfrm>
                <a:custGeom>
                  <a:avLst/>
                  <a:gdLst>
                    <a:gd name="connsiteX0" fmla="*/ 0 w 1704109"/>
                    <a:gd name="connsiteY0" fmla="*/ 0 h 1298863"/>
                    <a:gd name="connsiteX1" fmla="*/ 852055 w 1704109"/>
                    <a:gd name="connsiteY1" fmla="*/ 238990 h 1298863"/>
                    <a:gd name="connsiteX2" fmla="*/ 1163782 w 1704109"/>
                    <a:gd name="connsiteY2" fmla="*/ 914400 h 1298863"/>
                    <a:gd name="connsiteX3" fmla="*/ 1704109 w 1704109"/>
                    <a:gd name="connsiteY3" fmla="*/ 1298863 h 1298863"/>
                    <a:gd name="connsiteX4" fmla="*/ 1704109 w 1704109"/>
                    <a:gd name="connsiteY4" fmla="*/ 1298863 h 1298863"/>
                    <a:gd name="connsiteX0" fmla="*/ 0 w 1891146"/>
                    <a:gd name="connsiteY0" fmla="*/ 0 h 1340427"/>
                    <a:gd name="connsiteX1" fmla="*/ 852055 w 1891146"/>
                    <a:gd name="connsiteY1" fmla="*/ 238990 h 1340427"/>
                    <a:gd name="connsiteX2" fmla="*/ 1163782 w 1891146"/>
                    <a:gd name="connsiteY2" fmla="*/ 914400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991658 w 1891146"/>
                    <a:gd name="connsiteY1" fmla="*/ 238990 h 1340427"/>
                    <a:gd name="connsiteX2" fmla="*/ 1163782 w 1891146"/>
                    <a:gd name="connsiteY2" fmla="*/ 914400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991658 w 1891146"/>
                    <a:gd name="connsiteY1" fmla="*/ 238990 h 1340427"/>
                    <a:gd name="connsiteX2" fmla="*/ 1324325 w 1891146"/>
                    <a:gd name="connsiteY2" fmla="*/ 914400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991658 w 1891146"/>
                    <a:gd name="connsiteY1" fmla="*/ 238990 h 1340427"/>
                    <a:gd name="connsiteX2" fmla="*/ 1289424 w 1891146"/>
                    <a:gd name="connsiteY2" fmla="*/ 105101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1138241 w 1891146"/>
                    <a:gd name="connsiteY1" fmla="*/ 282460 h 1340427"/>
                    <a:gd name="connsiteX2" fmla="*/ 1289424 w 1891146"/>
                    <a:gd name="connsiteY2" fmla="*/ 105101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1138241 w 1891146"/>
                    <a:gd name="connsiteY1" fmla="*/ 282460 h 1340427"/>
                    <a:gd name="connsiteX2" fmla="*/ 1289424 w 1891146"/>
                    <a:gd name="connsiteY2" fmla="*/ 105101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1138241 w 1891146"/>
                    <a:gd name="connsiteY1" fmla="*/ 282460 h 1340427"/>
                    <a:gd name="connsiteX2" fmla="*/ 1352246 w 1891146"/>
                    <a:gd name="connsiteY2" fmla="*/ 109448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1138241 w 1891146"/>
                    <a:gd name="connsiteY1" fmla="*/ 282460 h 1340427"/>
                    <a:gd name="connsiteX2" fmla="*/ 1352246 w 1891146"/>
                    <a:gd name="connsiteY2" fmla="*/ 103238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  <a:gd name="connsiteX0" fmla="*/ 0 w 1891146"/>
                    <a:gd name="connsiteY0" fmla="*/ 0 h 1340427"/>
                    <a:gd name="connsiteX1" fmla="*/ 1138241 w 1891146"/>
                    <a:gd name="connsiteY1" fmla="*/ 282460 h 1340427"/>
                    <a:gd name="connsiteX2" fmla="*/ 1352246 w 1891146"/>
                    <a:gd name="connsiteY2" fmla="*/ 1032389 h 1340427"/>
                    <a:gd name="connsiteX3" fmla="*/ 1704109 w 1891146"/>
                    <a:gd name="connsiteY3" fmla="*/ 1298863 h 1340427"/>
                    <a:gd name="connsiteX4" fmla="*/ 1891146 w 1891146"/>
                    <a:gd name="connsiteY4" fmla="*/ 1340427 h 1340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146" h="1340427">
                      <a:moveTo>
                        <a:pt x="0" y="0"/>
                      </a:moveTo>
                      <a:cubicBezTo>
                        <a:pt x="329045" y="43295"/>
                        <a:pt x="912867" y="110395"/>
                        <a:pt x="1138241" y="282460"/>
                      </a:cubicBezTo>
                      <a:cubicBezTo>
                        <a:pt x="1363615" y="454525"/>
                        <a:pt x="1278875" y="856779"/>
                        <a:pt x="1352246" y="1032389"/>
                      </a:cubicBezTo>
                      <a:cubicBezTo>
                        <a:pt x="1425617" y="1207999"/>
                        <a:pt x="1704109" y="1298863"/>
                        <a:pt x="1704109" y="1298863"/>
                      </a:cubicBezTo>
                      <a:lnTo>
                        <a:pt x="1891146" y="1340427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7AD8B0B2-4251-A7FB-E8D4-688421ADE523}"/>
                    </a:ext>
                  </a:extLst>
                </p:cNvPr>
                <p:cNvSpPr/>
                <p:nvPr/>
              </p:nvSpPr>
              <p:spPr>
                <a:xfrm>
                  <a:off x="6587836" y="3717990"/>
                  <a:ext cx="1961178" cy="1224934"/>
                </a:xfrm>
                <a:custGeom>
                  <a:avLst/>
                  <a:gdLst>
                    <a:gd name="connsiteX0" fmla="*/ 0 w 1704109"/>
                    <a:gd name="connsiteY0" fmla="*/ 0 h 1298863"/>
                    <a:gd name="connsiteX1" fmla="*/ 852055 w 1704109"/>
                    <a:gd name="connsiteY1" fmla="*/ 238990 h 1298863"/>
                    <a:gd name="connsiteX2" fmla="*/ 1163782 w 1704109"/>
                    <a:gd name="connsiteY2" fmla="*/ 914400 h 1298863"/>
                    <a:gd name="connsiteX3" fmla="*/ 1704109 w 1704109"/>
                    <a:gd name="connsiteY3" fmla="*/ 1298863 h 1298863"/>
                    <a:gd name="connsiteX4" fmla="*/ 1704109 w 1704109"/>
                    <a:gd name="connsiteY4" fmla="*/ 1298863 h 1298863"/>
                    <a:gd name="connsiteX0" fmla="*/ 0 w 1704109"/>
                    <a:gd name="connsiteY0" fmla="*/ 0 h 1298863"/>
                    <a:gd name="connsiteX1" fmla="*/ 831273 w 1704109"/>
                    <a:gd name="connsiteY1" fmla="*/ 467590 h 1298863"/>
                    <a:gd name="connsiteX2" fmla="*/ 1163782 w 1704109"/>
                    <a:gd name="connsiteY2" fmla="*/ 914400 h 1298863"/>
                    <a:gd name="connsiteX3" fmla="*/ 1704109 w 1704109"/>
                    <a:gd name="connsiteY3" fmla="*/ 1298863 h 1298863"/>
                    <a:gd name="connsiteX4" fmla="*/ 1704109 w 1704109"/>
                    <a:gd name="connsiteY4" fmla="*/ 1298863 h 1298863"/>
                    <a:gd name="connsiteX0" fmla="*/ 0 w 1600200"/>
                    <a:gd name="connsiteY0" fmla="*/ 0 h 976745"/>
                    <a:gd name="connsiteX1" fmla="*/ 727364 w 1600200"/>
                    <a:gd name="connsiteY1" fmla="*/ 145472 h 976745"/>
                    <a:gd name="connsiteX2" fmla="*/ 1059873 w 1600200"/>
                    <a:gd name="connsiteY2" fmla="*/ 592282 h 976745"/>
                    <a:gd name="connsiteX3" fmla="*/ 1600200 w 1600200"/>
                    <a:gd name="connsiteY3" fmla="*/ 976745 h 976745"/>
                    <a:gd name="connsiteX4" fmla="*/ 1600200 w 1600200"/>
                    <a:gd name="connsiteY4" fmla="*/ 976745 h 976745"/>
                    <a:gd name="connsiteX0" fmla="*/ 0 w 1600200"/>
                    <a:gd name="connsiteY0" fmla="*/ 27265 h 1004010"/>
                    <a:gd name="connsiteX1" fmla="*/ 1007919 w 1600200"/>
                    <a:gd name="connsiteY1" fmla="*/ 37656 h 1004010"/>
                    <a:gd name="connsiteX2" fmla="*/ 1059873 w 1600200"/>
                    <a:gd name="connsiteY2" fmla="*/ 619547 h 1004010"/>
                    <a:gd name="connsiteX3" fmla="*/ 1600200 w 1600200"/>
                    <a:gd name="connsiteY3" fmla="*/ 1004010 h 1004010"/>
                    <a:gd name="connsiteX4" fmla="*/ 1600200 w 1600200"/>
                    <a:gd name="connsiteY4" fmla="*/ 1004010 h 1004010"/>
                    <a:gd name="connsiteX0" fmla="*/ 0 w 1600200"/>
                    <a:gd name="connsiteY0" fmla="*/ 12228 h 988973"/>
                    <a:gd name="connsiteX1" fmla="*/ 1007919 w 1600200"/>
                    <a:gd name="connsiteY1" fmla="*/ 22619 h 988973"/>
                    <a:gd name="connsiteX2" fmla="*/ 1174173 w 1600200"/>
                    <a:gd name="connsiteY2" fmla="*/ 396692 h 988973"/>
                    <a:gd name="connsiteX3" fmla="*/ 1600200 w 1600200"/>
                    <a:gd name="connsiteY3" fmla="*/ 988973 h 988973"/>
                    <a:gd name="connsiteX4" fmla="*/ 1600200 w 1600200"/>
                    <a:gd name="connsiteY4" fmla="*/ 988973 h 988973"/>
                    <a:gd name="connsiteX0" fmla="*/ 0 w 1724891"/>
                    <a:gd name="connsiteY0" fmla="*/ 0 h 1143000"/>
                    <a:gd name="connsiteX1" fmla="*/ 1132610 w 1724891"/>
                    <a:gd name="connsiteY1" fmla="*/ 176646 h 1143000"/>
                    <a:gd name="connsiteX2" fmla="*/ 1298864 w 1724891"/>
                    <a:gd name="connsiteY2" fmla="*/ 550719 h 1143000"/>
                    <a:gd name="connsiteX3" fmla="*/ 1724891 w 1724891"/>
                    <a:gd name="connsiteY3" fmla="*/ 1143000 h 1143000"/>
                    <a:gd name="connsiteX4" fmla="*/ 1724891 w 1724891"/>
                    <a:gd name="connsiteY4" fmla="*/ 1143000 h 1143000"/>
                    <a:gd name="connsiteX0" fmla="*/ 0 w 2057400"/>
                    <a:gd name="connsiteY0" fmla="*/ 0 h 1143000"/>
                    <a:gd name="connsiteX1" fmla="*/ 1132610 w 2057400"/>
                    <a:gd name="connsiteY1" fmla="*/ 176646 h 1143000"/>
                    <a:gd name="connsiteX2" fmla="*/ 1298864 w 2057400"/>
                    <a:gd name="connsiteY2" fmla="*/ 550719 h 1143000"/>
                    <a:gd name="connsiteX3" fmla="*/ 1724891 w 2057400"/>
                    <a:gd name="connsiteY3" fmla="*/ 1143000 h 1143000"/>
                    <a:gd name="connsiteX4" fmla="*/ 2057400 w 2057400"/>
                    <a:gd name="connsiteY4" fmla="*/ 997527 h 1143000"/>
                    <a:gd name="connsiteX0" fmla="*/ 0 w 2057400"/>
                    <a:gd name="connsiteY0" fmla="*/ 0 h 1059873"/>
                    <a:gd name="connsiteX1" fmla="*/ 1132610 w 2057400"/>
                    <a:gd name="connsiteY1" fmla="*/ 176646 h 1059873"/>
                    <a:gd name="connsiteX2" fmla="*/ 1298864 w 2057400"/>
                    <a:gd name="connsiteY2" fmla="*/ 550719 h 1059873"/>
                    <a:gd name="connsiteX3" fmla="*/ 1787236 w 2057400"/>
                    <a:gd name="connsiteY3" fmla="*/ 1059873 h 1059873"/>
                    <a:gd name="connsiteX4" fmla="*/ 2057400 w 2057400"/>
                    <a:gd name="connsiteY4" fmla="*/ 997527 h 1059873"/>
                    <a:gd name="connsiteX0" fmla="*/ 0 w 2015836"/>
                    <a:gd name="connsiteY0" fmla="*/ 0 h 1080655"/>
                    <a:gd name="connsiteX1" fmla="*/ 1132610 w 2015836"/>
                    <a:gd name="connsiteY1" fmla="*/ 176646 h 1080655"/>
                    <a:gd name="connsiteX2" fmla="*/ 1298864 w 2015836"/>
                    <a:gd name="connsiteY2" fmla="*/ 550719 h 1080655"/>
                    <a:gd name="connsiteX3" fmla="*/ 1787236 w 2015836"/>
                    <a:gd name="connsiteY3" fmla="*/ 1059873 h 1080655"/>
                    <a:gd name="connsiteX4" fmla="*/ 2015836 w 2015836"/>
                    <a:gd name="connsiteY4" fmla="*/ 1080655 h 1080655"/>
                    <a:gd name="connsiteX0" fmla="*/ 0 w 2015836"/>
                    <a:gd name="connsiteY0" fmla="*/ 0 h 1080655"/>
                    <a:gd name="connsiteX1" fmla="*/ 1132610 w 2015836"/>
                    <a:gd name="connsiteY1" fmla="*/ 176646 h 1080655"/>
                    <a:gd name="connsiteX2" fmla="*/ 1402773 w 2015836"/>
                    <a:gd name="connsiteY2" fmla="*/ 581892 h 1080655"/>
                    <a:gd name="connsiteX3" fmla="*/ 1787236 w 2015836"/>
                    <a:gd name="connsiteY3" fmla="*/ 1059873 h 1080655"/>
                    <a:gd name="connsiteX4" fmla="*/ 2015836 w 2015836"/>
                    <a:gd name="connsiteY4" fmla="*/ 1080655 h 1080655"/>
                    <a:gd name="connsiteX0" fmla="*/ 0 w 2015836"/>
                    <a:gd name="connsiteY0" fmla="*/ 0 h 1080655"/>
                    <a:gd name="connsiteX1" fmla="*/ 1132610 w 2015836"/>
                    <a:gd name="connsiteY1" fmla="*/ 176646 h 1080655"/>
                    <a:gd name="connsiteX2" fmla="*/ 1402773 w 2015836"/>
                    <a:gd name="connsiteY2" fmla="*/ 581892 h 1080655"/>
                    <a:gd name="connsiteX3" fmla="*/ 1787236 w 2015836"/>
                    <a:gd name="connsiteY3" fmla="*/ 987137 h 1080655"/>
                    <a:gd name="connsiteX4" fmla="*/ 2015836 w 2015836"/>
                    <a:gd name="connsiteY4" fmla="*/ 1080655 h 1080655"/>
                    <a:gd name="connsiteX0" fmla="*/ 0 w 2015836"/>
                    <a:gd name="connsiteY0" fmla="*/ 0 h 1080655"/>
                    <a:gd name="connsiteX1" fmla="*/ 1132610 w 2015836"/>
                    <a:gd name="connsiteY1" fmla="*/ 176646 h 1080655"/>
                    <a:gd name="connsiteX2" fmla="*/ 1402773 w 2015836"/>
                    <a:gd name="connsiteY2" fmla="*/ 581892 h 1080655"/>
                    <a:gd name="connsiteX3" fmla="*/ 1765874 w 2015836"/>
                    <a:gd name="connsiteY3" fmla="*/ 935183 h 1080655"/>
                    <a:gd name="connsiteX4" fmla="*/ 2015836 w 2015836"/>
                    <a:gd name="connsiteY4" fmla="*/ 1080655 h 1080655"/>
                    <a:gd name="connsiteX0" fmla="*/ 0 w 2015836"/>
                    <a:gd name="connsiteY0" fmla="*/ 0 h 1080655"/>
                    <a:gd name="connsiteX1" fmla="*/ 1132610 w 2015836"/>
                    <a:gd name="connsiteY1" fmla="*/ 176646 h 1080655"/>
                    <a:gd name="connsiteX2" fmla="*/ 1402773 w 2015836"/>
                    <a:gd name="connsiteY2" fmla="*/ 581892 h 1080655"/>
                    <a:gd name="connsiteX3" fmla="*/ 1765874 w 2015836"/>
                    <a:gd name="connsiteY3" fmla="*/ 935183 h 1080655"/>
                    <a:gd name="connsiteX4" fmla="*/ 2015836 w 2015836"/>
                    <a:gd name="connsiteY4" fmla="*/ 1080655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5836" h="1080655">
                      <a:moveTo>
                        <a:pt x="0" y="0"/>
                      </a:moveTo>
                      <a:cubicBezTo>
                        <a:pt x="329045" y="43295"/>
                        <a:pt x="898815" y="79664"/>
                        <a:pt x="1132610" y="176646"/>
                      </a:cubicBezTo>
                      <a:cubicBezTo>
                        <a:pt x="1366405" y="273628"/>
                        <a:pt x="1297229" y="455469"/>
                        <a:pt x="1402773" y="581892"/>
                      </a:cubicBezTo>
                      <a:cubicBezTo>
                        <a:pt x="1508317" y="708315"/>
                        <a:pt x="1765874" y="935183"/>
                        <a:pt x="1765874" y="935183"/>
                      </a:cubicBezTo>
                      <a:cubicBezTo>
                        <a:pt x="1934639" y="1035629"/>
                        <a:pt x="1932515" y="1032164"/>
                        <a:pt x="2015836" y="1080655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1" name="テキスト ボックス 1030">
                      <a:extLst>
                        <a:ext uri="{FF2B5EF4-FFF2-40B4-BE49-F238E27FC236}">
                          <a16:creationId xmlns:a16="http://schemas.microsoft.com/office/drawing/2014/main" id="{12AF892D-2BD3-89B5-9426-5B12078AE5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1465" y="3109973"/>
                      <a:ext cx="1025858" cy="3583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 defTabSz="685731" fontAlgn="base">
                        <a:spcBef>
                          <a:spcPts val="45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ja-JP" sz="1600" ker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High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𝑓𝑢𝑠</m:t>
                              </m:r>
                            </m:sub>
                          </m:sSub>
                        </m:oMath>
                      </a14:m>
                      <a:endParaRPr kumimoji="1" lang="en-US" altLang="ja-JP" sz="1600" b="0" kern="0">
                        <a:solidFill>
                          <a:srgbClr val="FF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31" name="テキスト ボックス 1030">
                      <a:extLst>
                        <a:ext uri="{FF2B5EF4-FFF2-40B4-BE49-F238E27FC236}">
                          <a16:creationId xmlns:a16="http://schemas.microsoft.com/office/drawing/2014/main" id="{12AF892D-2BD3-89B5-9426-5B12078AE5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91465" y="3109973"/>
                      <a:ext cx="1025858" cy="35830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76" t="-5085" b="-152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4" name="テキスト ボックス 1043">
                    <a:extLst>
                      <a:ext uri="{FF2B5EF4-FFF2-40B4-BE49-F238E27FC236}">
                        <a16:creationId xmlns:a16="http://schemas.microsoft.com/office/drawing/2014/main" id="{D7BA0648-957C-89AB-691A-789BAE2A436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163798" y="4297553"/>
                    <a:ext cx="42595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685731" fontAlgn="base">
                      <a:spcBef>
                        <a:spcPts val="45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16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sz="1600" i="1" kern="0">
                      <a:solidFill>
                        <a:srgbClr val="0000FF"/>
                      </a:solidFill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4" name="テキスト ボックス 1043">
                    <a:extLst>
                      <a:ext uri="{FF2B5EF4-FFF2-40B4-BE49-F238E27FC236}">
                        <a16:creationId xmlns:a16="http://schemas.microsoft.com/office/drawing/2014/main" id="{D7BA0648-957C-89AB-691A-789BAE2A43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163798" y="4297553"/>
                    <a:ext cx="425950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9" name="楕円 1048">
                  <a:extLst>
                    <a:ext uri="{FF2B5EF4-FFF2-40B4-BE49-F238E27FC236}">
                      <a16:creationId xmlns:a16="http://schemas.microsoft.com/office/drawing/2014/main" id="{8DB45821-780E-2C93-2FB2-417E0CD666D1}"/>
                    </a:ext>
                  </a:extLst>
                </p:cNvPr>
                <p:cNvSpPr/>
                <p:nvPr/>
              </p:nvSpPr>
              <p:spPr>
                <a:xfrm>
                  <a:off x="7883814" y="1285290"/>
                  <a:ext cx="673814" cy="878558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𝑓𝑢𝑠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9" name="楕円 1048">
                  <a:extLst>
                    <a:ext uri="{FF2B5EF4-FFF2-40B4-BE49-F238E27FC236}">
                      <a16:creationId xmlns:a16="http://schemas.microsoft.com/office/drawing/2014/main" id="{8DB45821-780E-2C93-2FB2-417E0CD66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814" y="1285290"/>
                  <a:ext cx="673814" cy="878558"/>
                </a:xfrm>
                <a:prstGeom prst="ellipse">
                  <a:avLst/>
                </a:prstGeom>
                <a:blipFill>
                  <a:blip r:embed="rId13"/>
                  <a:stretch>
                    <a:fillRect l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1" name="グループ化 1060">
            <a:extLst>
              <a:ext uri="{FF2B5EF4-FFF2-40B4-BE49-F238E27FC236}">
                <a16:creationId xmlns:a16="http://schemas.microsoft.com/office/drawing/2014/main" id="{D7CD4A50-1DA1-4B08-BBC4-16589325BCB8}"/>
              </a:ext>
            </a:extLst>
          </p:cNvPr>
          <p:cNvGrpSpPr/>
          <p:nvPr/>
        </p:nvGrpSpPr>
        <p:grpSpPr>
          <a:xfrm>
            <a:off x="7885932" y="1290677"/>
            <a:ext cx="1295091" cy="1425932"/>
            <a:chOff x="7885932" y="1290677"/>
            <a:chExt cx="1295091" cy="1425932"/>
          </a:xfrm>
        </p:grpSpPr>
        <p:sp>
          <p:nvSpPr>
            <p:cNvPr id="1058" name="テキスト ボックス 1057">
              <a:extLst>
                <a:ext uri="{FF2B5EF4-FFF2-40B4-BE49-F238E27FC236}">
                  <a16:creationId xmlns:a16="http://schemas.microsoft.com/office/drawing/2014/main" id="{DABF9E6A-EE8C-E106-9345-E26231690C15}"/>
                </a:ext>
              </a:extLst>
            </p:cNvPr>
            <p:cNvSpPr txBox="1"/>
            <p:nvPr/>
          </p:nvSpPr>
          <p:spPr>
            <a:xfrm>
              <a:off x="7885932" y="1290677"/>
              <a:ext cx="694421" cy="407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kern="0"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  <a:endParaRPr kumimoji="1" lang="ja-JP" altLang="en-US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9" name="テキスト ボックス 1058">
              <a:extLst>
                <a:ext uri="{FF2B5EF4-FFF2-40B4-BE49-F238E27FC236}">
                  <a16:creationId xmlns:a16="http://schemas.microsoft.com/office/drawing/2014/main" id="{3B9A7FD7-12CF-FF1B-7B95-7C642712F6D3}"/>
                </a:ext>
              </a:extLst>
            </p:cNvPr>
            <p:cNvSpPr txBox="1"/>
            <p:nvPr/>
          </p:nvSpPr>
          <p:spPr>
            <a:xfrm>
              <a:off x="8438512" y="2378055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600" kern="0">
                  <a:latin typeface="Arial" panose="020B0604020202020204" pitchFamily="34" charset="0"/>
                  <a:cs typeface="Arial" panose="020B0604020202020204" pitchFamily="34" charset="0"/>
                </a:rPr>
                <a:t>DSOL</a:t>
              </a:r>
              <a:endParaRPr kumimoji="1" lang="ja-JP" altLang="en-US" sz="16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27A7BFD-73DB-C47B-1A50-753B7B3FC67B}"/>
              </a:ext>
            </a:extLst>
          </p:cNvPr>
          <p:cNvGrpSpPr/>
          <p:nvPr/>
        </p:nvGrpSpPr>
        <p:grpSpPr>
          <a:xfrm>
            <a:off x="7134367" y="744114"/>
            <a:ext cx="1667945" cy="2210595"/>
            <a:chOff x="7134367" y="744114"/>
            <a:chExt cx="1667945" cy="2210595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A516F80E-53B0-FA5D-7E18-1BDFAF57FBDB}"/>
                </a:ext>
              </a:extLst>
            </p:cNvPr>
            <p:cNvGrpSpPr/>
            <p:nvPr/>
          </p:nvGrpSpPr>
          <p:grpSpPr>
            <a:xfrm>
              <a:off x="7134367" y="744114"/>
              <a:ext cx="1667945" cy="2210595"/>
              <a:chOff x="7134367" y="744114"/>
              <a:chExt cx="1667945" cy="2210595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4406DFA5-125D-AF4D-0AD6-3120DFBAA142}"/>
                  </a:ext>
                </a:extLst>
              </p:cNvPr>
              <p:cNvGrpSpPr/>
              <p:nvPr/>
            </p:nvGrpSpPr>
            <p:grpSpPr>
              <a:xfrm>
                <a:off x="7615647" y="790396"/>
                <a:ext cx="1186665" cy="2164313"/>
                <a:chOff x="7615647" y="790396"/>
                <a:chExt cx="1186665" cy="2164313"/>
              </a:xfrm>
            </p:grpSpPr>
            <p:sp>
              <p:nvSpPr>
                <p:cNvPr id="2" name="矢印: 下 1">
                  <a:extLst>
                    <a:ext uri="{FF2B5EF4-FFF2-40B4-BE49-F238E27FC236}">
                      <a16:creationId xmlns:a16="http://schemas.microsoft.com/office/drawing/2014/main" id="{C97EC02C-5A39-F90B-1B78-669913A0750A}"/>
                    </a:ext>
                  </a:extLst>
                </p:cNvPr>
                <p:cNvSpPr/>
                <p:nvPr/>
              </p:nvSpPr>
              <p:spPr>
                <a:xfrm rot="19130843">
                  <a:off x="8093248" y="2677225"/>
                  <a:ext cx="226750" cy="277484"/>
                </a:xfrm>
                <a:prstGeom prst="downArrow">
                  <a:avLst>
                    <a:gd name="adj1" fmla="val 50000"/>
                    <a:gd name="adj2" fmla="val 46843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" name="矢印: 下 2">
                  <a:extLst>
                    <a:ext uri="{FF2B5EF4-FFF2-40B4-BE49-F238E27FC236}">
                      <a16:creationId xmlns:a16="http://schemas.microsoft.com/office/drawing/2014/main" id="{E2BB72D6-9BBC-95C9-BEC6-6E8F2EE39D55}"/>
                    </a:ext>
                  </a:extLst>
                </p:cNvPr>
                <p:cNvSpPr/>
                <p:nvPr/>
              </p:nvSpPr>
              <p:spPr>
                <a:xfrm rot="2267788">
                  <a:off x="8489411" y="1846425"/>
                  <a:ext cx="124788" cy="964526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矢印: 下 5">
                  <a:extLst>
                    <a:ext uri="{FF2B5EF4-FFF2-40B4-BE49-F238E27FC236}">
                      <a16:creationId xmlns:a16="http://schemas.microsoft.com/office/drawing/2014/main" id="{65FADF1D-8A4D-867F-0367-EE8835C4B36E}"/>
                    </a:ext>
                  </a:extLst>
                </p:cNvPr>
                <p:cNvSpPr/>
                <p:nvPr/>
              </p:nvSpPr>
              <p:spPr>
                <a:xfrm rot="20335334">
                  <a:off x="7615647" y="1684161"/>
                  <a:ext cx="132196" cy="964526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矢印: 下 6">
                  <a:extLst>
                    <a:ext uri="{FF2B5EF4-FFF2-40B4-BE49-F238E27FC236}">
                      <a16:creationId xmlns:a16="http://schemas.microsoft.com/office/drawing/2014/main" id="{B3D4268C-3E2B-5954-99F2-A6B4D5599C21}"/>
                    </a:ext>
                  </a:extLst>
                </p:cNvPr>
                <p:cNvSpPr/>
                <p:nvPr/>
              </p:nvSpPr>
              <p:spPr>
                <a:xfrm rot="3591452">
                  <a:off x="7689055" y="2641034"/>
                  <a:ext cx="201044" cy="277484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矢印: 下 7">
                  <a:extLst>
                    <a:ext uri="{FF2B5EF4-FFF2-40B4-BE49-F238E27FC236}">
                      <a16:creationId xmlns:a16="http://schemas.microsoft.com/office/drawing/2014/main" id="{613B8170-E960-9A8A-B315-B5F8EE8BEE8E}"/>
                    </a:ext>
                  </a:extLst>
                </p:cNvPr>
                <p:cNvSpPr/>
                <p:nvPr/>
              </p:nvSpPr>
              <p:spPr>
                <a:xfrm rot="1877007">
                  <a:off x="7681754" y="790396"/>
                  <a:ext cx="74226" cy="870713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矢印: 下 8">
                  <a:extLst>
                    <a:ext uri="{FF2B5EF4-FFF2-40B4-BE49-F238E27FC236}">
                      <a16:creationId xmlns:a16="http://schemas.microsoft.com/office/drawing/2014/main" id="{5D64A945-3E74-3BD0-3A49-0C47E2531038}"/>
                    </a:ext>
                  </a:extLst>
                </p:cNvPr>
                <p:cNvSpPr/>
                <p:nvPr/>
              </p:nvSpPr>
              <p:spPr>
                <a:xfrm rot="20600949">
                  <a:off x="8725180" y="982812"/>
                  <a:ext cx="77132" cy="836397"/>
                </a:xfrm>
                <a:prstGeom prst="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F8B2386-5E38-3E66-EB48-8FD0F9FA29B8}"/>
                  </a:ext>
                </a:extLst>
              </p:cNvPr>
              <p:cNvSpPr txBox="1"/>
              <p:nvPr/>
            </p:nvSpPr>
            <p:spPr>
              <a:xfrm>
                <a:off x="7134367" y="744114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lang="en-US" altLang="ja-JP" sz="160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heat</a:t>
                </a:r>
                <a:br>
                  <a:rPr lang="en-US" altLang="ja-JP" sz="1600" kern="0">
                    <a:solidFill>
                      <a:srgbClr val="FF0000"/>
                    </a:solidFill>
                    <a:cs typeface="Arial" panose="020B0604020202020204" pitchFamily="34" charset="0"/>
                  </a:rPr>
                </a:br>
                <a:r>
                  <a:rPr lang="en-US" altLang="ja-JP" sz="160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flow</a:t>
                </a:r>
                <a:endParaRPr kumimoji="1" lang="ja-JP" altLang="en-US" sz="1600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71B0692-2FF6-5738-AFF3-86DD6D460B8F}"/>
                </a:ext>
              </a:extLst>
            </p:cNvPr>
            <p:cNvGrpSpPr/>
            <p:nvPr/>
          </p:nvGrpSpPr>
          <p:grpSpPr>
            <a:xfrm>
              <a:off x="7640320" y="1040694"/>
              <a:ext cx="1142027" cy="1389931"/>
              <a:chOff x="7640320" y="1040694"/>
              <a:chExt cx="1142027" cy="1389931"/>
            </a:xfrm>
          </p:grpSpPr>
          <p:sp>
            <p:nvSpPr>
              <p:cNvPr id="13" name="矢印: 右 12">
                <a:extLst>
                  <a:ext uri="{FF2B5EF4-FFF2-40B4-BE49-F238E27FC236}">
                    <a16:creationId xmlns:a16="http://schemas.microsoft.com/office/drawing/2014/main" id="{3CF5574A-A7BD-B9B5-6A3C-76050F360D42}"/>
                  </a:ext>
                </a:extLst>
              </p:cNvPr>
              <p:cNvSpPr/>
              <p:nvPr/>
            </p:nvSpPr>
            <p:spPr>
              <a:xfrm>
                <a:off x="8490676" y="1617791"/>
                <a:ext cx="291671" cy="23756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矢印: 右 13">
                <a:extLst>
                  <a:ext uri="{FF2B5EF4-FFF2-40B4-BE49-F238E27FC236}">
                    <a16:creationId xmlns:a16="http://schemas.microsoft.com/office/drawing/2014/main" id="{3EFFCA89-F463-A9CF-2A6A-E04AE7E1690C}"/>
                  </a:ext>
                </a:extLst>
              </p:cNvPr>
              <p:cNvSpPr/>
              <p:nvPr/>
            </p:nvSpPr>
            <p:spPr>
              <a:xfrm rot="16200000">
                <a:off x="8073323" y="1064714"/>
                <a:ext cx="291671" cy="24363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矢印: 右 14">
                <a:extLst>
                  <a:ext uri="{FF2B5EF4-FFF2-40B4-BE49-F238E27FC236}">
                    <a16:creationId xmlns:a16="http://schemas.microsoft.com/office/drawing/2014/main" id="{210BC511-7EC0-EB52-2AC1-E007FB9935A3}"/>
                  </a:ext>
                </a:extLst>
              </p:cNvPr>
              <p:cNvSpPr/>
              <p:nvPr/>
            </p:nvSpPr>
            <p:spPr>
              <a:xfrm rot="10800000">
                <a:off x="7640320" y="1609209"/>
                <a:ext cx="291670" cy="21837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矢印: 右 15">
                <a:extLst>
                  <a:ext uri="{FF2B5EF4-FFF2-40B4-BE49-F238E27FC236}">
                    <a16:creationId xmlns:a16="http://schemas.microsoft.com/office/drawing/2014/main" id="{262AF3B6-E155-5824-4457-76512357920D}"/>
                  </a:ext>
                </a:extLst>
              </p:cNvPr>
              <p:cNvSpPr/>
              <p:nvPr/>
            </p:nvSpPr>
            <p:spPr>
              <a:xfrm rot="5400000">
                <a:off x="8061002" y="2169010"/>
                <a:ext cx="301254" cy="22197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57" name="グループ化 1056">
            <a:extLst>
              <a:ext uri="{FF2B5EF4-FFF2-40B4-BE49-F238E27FC236}">
                <a16:creationId xmlns:a16="http://schemas.microsoft.com/office/drawing/2014/main" id="{63B9BF0C-07AF-02E6-FB48-596039CCC2DC}"/>
              </a:ext>
            </a:extLst>
          </p:cNvPr>
          <p:cNvGrpSpPr/>
          <p:nvPr/>
        </p:nvGrpSpPr>
        <p:grpSpPr>
          <a:xfrm>
            <a:off x="6637719" y="1734994"/>
            <a:ext cx="2330903" cy="3403891"/>
            <a:chOff x="6637719" y="1734994"/>
            <a:chExt cx="2330903" cy="3403891"/>
          </a:xfrm>
        </p:grpSpPr>
        <p:cxnSp>
          <p:nvCxnSpPr>
            <p:cNvPr id="1028" name="直線コネクタ 1027">
              <a:extLst>
                <a:ext uri="{FF2B5EF4-FFF2-40B4-BE49-F238E27FC236}">
                  <a16:creationId xmlns:a16="http://schemas.microsoft.com/office/drawing/2014/main" id="{998E53CC-2AC6-322E-4ACD-3EBEABF7A7C1}"/>
                </a:ext>
              </a:extLst>
            </p:cNvPr>
            <p:cNvCxnSpPr/>
            <p:nvPr/>
          </p:nvCxnSpPr>
          <p:spPr>
            <a:xfrm flipV="1">
              <a:off x="8004643" y="3405499"/>
              <a:ext cx="0" cy="1397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直線コネクタ 1028">
              <a:extLst>
                <a:ext uri="{FF2B5EF4-FFF2-40B4-BE49-F238E27FC236}">
                  <a16:creationId xmlns:a16="http://schemas.microsoft.com/office/drawing/2014/main" id="{BD027B11-74DC-4BC0-B54B-287BA82EC165}"/>
                </a:ext>
              </a:extLst>
            </p:cNvPr>
            <p:cNvCxnSpPr/>
            <p:nvPr/>
          </p:nvCxnSpPr>
          <p:spPr>
            <a:xfrm flipV="1">
              <a:off x="8632320" y="3391647"/>
              <a:ext cx="0" cy="1397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テキスト ボックス 1031">
                  <a:extLst>
                    <a:ext uri="{FF2B5EF4-FFF2-40B4-BE49-F238E27FC236}">
                      <a16:creationId xmlns:a16="http://schemas.microsoft.com/office/drawing/2014/main" id="{DB5F0554-8389-9022-FD43-43182D29CF70}"/>
                    </a:ext>
                  </a:extLst>
                </p:cNvPr>
                <p:cNvSpPr txBox="1"/>
                <p:nvPr/>
              </p:nvSpPr>
              <p:spPr>
                <a:xfrm>
                  <a:off x="7580143" y="4758091"/>
                  <a:ext cx="3446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1600" i="1" kern="0">
                    <a:solidFill>
                      <a:schemeClr val="tx1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32" name="テキスト ボックス 1031">
                  <a:extLst>
                    <a:ext uri="{FF2B5EF4-FFF2-40B4-BE49-F238E27FC236}">
                      <a16:creationId xmlns:a16="http://schemas.microsoft.com/office/drawing/2014/main" id="{DB5F0554-8389-9022-FD43-43182D29C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143" y="4758091"/>
                  <a:ext cx="344645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3" name="グループ化 1052">
              <a:extLst>
                <a:ext uri="{FF2B5EF4-FFF2-40B4-BE49-F238E27FC236}">
                  <a16:creationId xmlns:a16="http://schemas.microsoft.com/office/drawing/2014/main" id="{B27C9DF0-EB07-849C-D0A1-DF2D8866E3BC}"/>
                </a:ext>
              </a:extLst>
            </p:cNvPr>
            <p:cNvGrpSpPr/>
            <p:nvPr/>
          </p:nvGrpSpPr>
          <p:grpSpPr>
            <a:xfrm>
              <a:off x="6637719" y="1734994"/>
              <a:ext cx="2330903" cy="3403891"/>
              <a:chOff x="6637719" y="1734994"/>
              <a:chExt cx="2330903" cy="3403891"/>
            </a:xfrm>
          </p:grpSpPr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E51C7C01-7924-8FEE-3587-961CB1645419}"/>
                  </a:ext>
                </a:extLst>
              </p:cNvPr>
              <p:cNvGrpSpPr/>
              <p:nvPr/>
            </p:nvGrpSpPr>
            <p:grpSpPr>
              <a:xfrm>
                <a:off x="6673884" y="3117040"/>
                <a:ext cx="2092265" cy="1685914"/>
                <a:chOff x="6708835" y="2850459"/>
                <a:chExt cx="2092265" cy="1685914"/>
              </a:xfrm>
            </p:grpSpPr>
            <p:cxnSp>
              <p:nvCxnSpPr>
                <p:cNvPr id="49" name="直線コネクタ 48">
                  <a:extLst>
                    <a:ext uri="{FF2B5EF4-FFF2-40B4-BE49-F238E27FC236}">
                      <a16:creationId xmlns:a16="http://schemas.microsoft.com/office/drawing/2014/main" id="{B30915C2-B793-632B-9A8B-F9C9AAB80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8835" y="2850459"/>
                  <a:ext cx="0" cy="168591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B311B41C-9441-1DDD-A7F9-D1BCAE0AA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8835" y="4525982"/>
                  <a:ext cx="209226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8" name="グループ化 1047">
                <a:extLst>
                  <a:ext uri="{FF2B5EF4-FFF2-40B4-BE49-F238E27FC236}">
                    <a16:creationId xmlns:a16="http://schemas.microsoft.com/office/drawing/2014/main" id="{760C40B5-FFA8-CBE0-49CE-72B902230E41}"/>
                  </a:ext>
                </a:extLst>
              </p:cNvPr>
              <p:cNvGrpSpPr/>
              <p:nvPr/>
            </p:nvGrpSpPr>
            <p:grpSpPr>
              <a:xfrm>
                <a:off x="6637719" y="1734994"/>
                <a:ext cx="2330903" cy="3403891"/>
                <a:chOff x="6588859" y="1796120"/>
                <a:chExt cx="2330903" cy="3403891"/>
              </a:xfrm>
            </p:grpSpPr>
            <p:grpSp>
              <p:nvGrpSpPr>
                <p:cNvPr id="1047" name="グループ化 1046">
                  <a:extLst>
                    <a:ext uri="{FF2B5EF4-FFF2-40B4-BE49-F238E27FC236}">
                      <a16:creationId xmlns:a16="http://schemas.microsoft.com/office/drawing/2014/main" id="{E91407A2-C628-C14C-B3BD-BECF87092DCC}"/>
                    </a:ext>
                  </a:extLst>
                </p:cNvPr>
                <p:cNvGrpSpPr/>
                <p:nvPr/>
              </p:nvGrpSpPr>
              <p:grpSpPr>
                <a:xfrm>
                  <a:off x="6588859" y="1796120"/>
                  <a:ext cx="2330903" cy="1715375"/>
                  <a:chOff x="6588859" y="1796120"/>
                  <a:chExt cx="2330903" cy="1715375"/>
                </a:xfrm>
              </p:grpSpPr>
              <p:cxnSp>
                <p:nvCxnSpPr>
                  <p:cNvPr id="45" name="直線コネクタ 44">
                    <a:extLst>
                      <a:ext uri="{FF2B5EF4-FFF2-40B4-BE49-F238E27FC236}">
                        <a16:creationId xmlns:a16="http://schemas.microsoft.com/office/drawing/2014/main" id="{31BB9CC0-C75A-1668-A1CC-0819658C5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88859" y="1796120"/>
                    <a:ext cx="1595185" cy="1426389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>
                    <a:extLst>
                      <a:ext uri="{FF2B5EF4-FFF2-40B4-BE49-F238E27FC236}">
                        <a16:creationId xmlns:a16="http://schemas.microsoft.com/office/drawing/2014/main" id="{EE65678E-7D78-5E99-8A3D-3B0DCE13CE10}"/>
                      </a:ext>
                    </a:extLst>
                  </p:cNvPr>
                  <p:cNvCxnSpPr/>
                  <p:nvPr/>
                </p:nvCxnSpPr>
                <p:spPr>
                  <a:xfrm>
                    <a:off x="8184043" y="1796120"/>
                    <a:ext cx="73571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>
                    <a:extLst>
                      <a:ext uri="{FF2B5EF4-FFF2-40B4-BE49-F238E27FC236}">
                        <a16:creationId xmlns:a16="http://schemas.microsoft.com/office/drawing/2014/main" id="{FEC45AEB-C752-77D7-20A0-2146808B8598}"/>
                      </a:ext>
                    </a:extLst>
                  </p:cNvPr>
                  <p:cNvCxnSpPr>
                    <a:cxnSpLocks/>
                    <a:stCxn id="13" idx="3"/>
                  </p:cNvCxnSpPr>
                  <p:nvPr/>
                </p:nvCxnSpPr>
                <p:spPr>
                  <a:xfrm flipH="1">
                    <a:off x="7955783" y="1797700"/>
                    <a:ext cx="777704" cy="1670619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>
                    <a:extLst>
                      <a:ext uri="{FF2B5EF4-FFF2-40B4-BE49-F238E27FC236}">
                        <a16:creationId xmlns:a16="http://schemas.microsoft.com/office/drawing/2014/main" id="{443B0060-4E44-2A36-7576-CE6BA26F62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83460" y="1799183"/>
                    <a:ext cx="316888" cy="1712312"/>
                  </a:xfrm>
                  <a:prstGeom prst="line">
                    <a:avLst/>
                  </a:prstGeom>
                  <a:ln w="127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6" name="テキスト ボックス 1035">
                  <a:extLst>
                    <a:ext uri="{FF2B5EF4-FFF2-40B4-BE49-F238E27FC236}">
                      <a16:creationId xmlns:a16="http://schemas.microsoft.com/office/drawing/2014/main" id="{F5E79F2F-CC95-4FAD-0399-CCD388926B2F}"/>
                    </a:ext>
                  </a:extLst>
                </p:cNvPr>
                <p:cNvSpPr txBox="1"/>
                <p:nvPr/>
              </p:nvSpPr>
              <p:spPr>
                <a:xfrm>
                  <a:off x="6836862" y="4792976"/>
                  <a:ext cx="694421" cy="4070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:r>
                    <a:rPr kumimoji="1" lang="en-US" altLang="ja-JP" kern="0">
                      <a:latin typeface="Arial" panose="020B0604020202020204" pitchFamily="34" charset="0"/>
                      <a:cs typeface="Arial" panose="020B0604020202020204" pitchFamily="34" charset="0"/>
                    </a:rPr>
                    <a:t>core</a:t>
                  </a:r>
                  <a:endParaRPr kumimoji="1" lang="ja-JP" altLang="en-US" ker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0" name="テキスト ボックス 1039">
                  <a:extLst>
                    <a:ext uri="{FF2B5EF4-FFF2-40B4-BE49-F238E27FC236}">
                      <a16:creationId xmlns:a16="http://schemas.microsoft.com/office/drawing/2014/main" id="{E1381F25-E240-0E52-CC66-35E9EFF0E5FB}"/>
                    </a:ext>
                  </a:extLst>
                </p:cNvPr>
                <p:cNvSpPr txBox="1"/>
                <p:nvPr/>
              </p:nvSpPr>
              <p:spPr>
                <a:xfrm>
                  <a:off x="7971146" y="4846677"/>
                  <a:ext cx="74251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:r>
                    <a:rPr kumimoji="1" lang="en-US" altLang="ja-JP" sz="1600" kern="0">
                      <a:latin typeface="Arial" panose="020B0604020202020204" pitchFamily="34" charset="0"/>
                      <a:cs typeface="Arial" panose="020B0604020202020204" pitchFamily="34" charset="0"/>
                    </a:rPr>
                    <a:t>DSOL</a:t>
                  </a:r>
                  <a:endParaRPr kumimoji="1" lang="ja-JP" altLang="en-US" sz="1600" ker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65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9"/>
    </mc:Choice>
    <mc:Fallback xmlns="">
      <p:transition spd="slow" advTm="5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2BB0-1AAC-044F-FE7B-F70BBD3DD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AD5AC09-BAF4-DDC8-4113-35BBD93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74565"/>
            <a:ext cx="7064532" cy="533498"/>
          </a:xfrm>
        </p:spPr>
        <p:txBody>
          <a:bodyPr/>
          <a:lstStyle/>
          <a:p>
            <a:r>
              <a:rPr lang="en-US" altLang="ja-JP"/>
              <a:t>Density/temperature profiles at pedestal </a:t>
            </a:r>
            <a:br>
              <a:rPr lang="en-US" altLang="ja-JP"/>
            </a:br>
            <a:r>
              <a:rPr lang="en-US" altLang="ja-JP"/>
              <a:t>is a key for impurity transport</a:t>
            </a:r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1BDA8B3-C3C8-D991-9217-F7C5E4C6C8BF}"/>
              </a:ext>
            </a:extLst>
          </p:cNvPr>
          <p:cNvGrpSpPr/>
          <p:nvPr/>
        </p:nvGrpSpPr>
        <p:grpSpPr>
          <a:xfrm>
            <a:off x="156377" y="2786900"/>
            <a:ext cx="6530743" cy="723275"/>
            <a:chOff x="156377" y="2485956"/>
            <a:chExt cx="6530743" cy="723275"/>
          </a:xfrm>
        </p:grpSpPr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C7C041FF-6426-E0A6-77B7-75739E14FB6D}"/>
                </a:ext>
              </a:extLst>
            </p:cNvPr>
            <p:cNvSpPr/>
            <p:nvPr/>
          </p:nvSpPr>
          <p:spPr>
            <a:xfrm>
              <a:off x="156377" y="2576998"/>
              <a:ext cx="342154" cy="38725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6B00186E-01AF-A4CA-1FC8-E8375184F2D5}"/>
                    </a:ext>
                  </a:extLst>
                </p:cNvPr>
                <p:cNvSpPr txBox="1"/>
                <p:nvPr/>
              </p:nvSpPr>
              <p:spPr>
                <a:xfrm>
                  <a:off x="556429" y="2485956"/>
                  <a:ext cx="6130691" cy="723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indent="0" defTabSz="719138">
                    <a:spcBef>
                      <a:spcPts val="600"/>
                    </a:spcBef>
                    <a:buNone/>
                    <a:tabLst>
                      <a:tab pos="2154238" algn="l"/>
                    </a:tabLst>
                  </a:pPr>
                  <a:r>
                    <a:rPr lang="en-US" altLang="ja-JP" sz="1800" dirty="0"/>
                    <a:t>Impurity screening at pedestal plays a key role</a:t>
                  </a:r>
                </a:p>
                <a:p>
                  <a:pPr marL="0" indent="0" defTabSz="719138">
                    <a:spcBef>
                      <a:spcPts val="600"/>
                    </a:spcBef>
                    <a:buNone/>
                    <a:tabLst>
                      <a:tab pos="2154238" algn="l"/>
                    </a:tabLst>
                  </a:pPr>
                  <a:r>
                    <a:rPr lang="en-US" altLang="ja-JP" sz="1800" u="sng" dirty="0"/>
                    <a:t>“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u="sng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ja-JP" sz="1800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 u="sng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 u="sng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ja-JP" sz="1800" u="sng" dirty="0"/>
                    <a:t> (inward) vs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b="0" i="0" u="sng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ja-JP" sz="1800" b="0" i="1" u="sng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u="sng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1800" b="0" i="1" u="sng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altLang="ja-JP" sz="1800" u="sng" dirty="0"/>
                    <a:t> (outward) from NC transport”</a:t>
                  </a:r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6B00186E-01AF-A4CA-1FC8-E8375184F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29" y="2485956"/>
                  <a:ext cx="6130691" cy="723275"/>
                </a:xfrm>
                <a:prstGeom prst="rect">
                  <a:avLst/>
                </a:prstGeom>
                <a:blipFill>
                  <a:blip r:embed="rId4"/>
                  <a:stretch>
                    <a:fillRect l="-826" t="-3448" b="-120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98A4F3-C7E4-66AB-B3F8-F54D985D80D2}"/>
              </a:ext>
            </a:extLst>
          </p:cNvPr>
          <p:cNvSpPr txBox="1"/>
          <p:nvPr/>
        </p:nvSpPr>
        <p:spPr>
          <a:xfrm>
            <a:off x="156377" y="3653256"/>
            <a:ext cx="46442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31">
              <a:spcBef>
                <a:spcPts val="450"/>
              </a:spcBef>
            </a:pPr>
            <a:r>
              <a:rPr lang="en-US" altLang="ja-JP" sz="1800" dirty="0">
                <a:solidFill>
                  <a:srgbClr val="FF0000"/>
                </a:solidFill>
              </a:rPr>
              <a:t>Integrated simulation suites covering core, pedestal, and DSOL are essential for power exhaust control with these physics details.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64F0E83-61A9-8AC2-BC84-3A06ECC042CA}"/>
              </a:ext>
            </a:extLst>
          </p:cNvPr>
          <p:cNvGrpSpPr/>
          <p:nvPr/>
        </p:nvGrpSpPr>
        <p:grpSpPr>
          <a:xfrm>
            <a:off x="6702518" y="1108299"/>
            <a:ext cx="2232498" cy="1904744"/>
            <a:chOff x="6706066" y="1857324"/>
            <a:chExt cx="2232498" cy="1904744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F451434F-FF68-BE7F-B3FB-68526FB4FFFC}"/>
                </a:ext>
              </a:extLst>
            </p:cNvPr>
            <p:cNvGrpSpPr/>
            <p:nvPr/>
          </p:nvGrpSpPr>
          <p:grpSpPr>
            <a:xfrm>
              <a:off x="6706066" y="1857324"/>
              <a:ext cx="2232498" cy="1904744"/>
              <a:chOff x="6616222" y="3238756"/>
              <a:chExt cx="2232498" cy="1904744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0BFB978-D129-8D52-8B39-5F1CD4918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r="50000" b="51859"/>
              <a:stretch>
                <a:fillRect/>
              </a:stretch>
            </p:blipFill>
            <p:spPr>
              <a:xfrm>
                <a:off x="6822368" y="3238756"/>
                <a:ext cx="2026352" cy="19047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9EEC4A2B-6D17-0126-277C-6F1709857A73}"/>
                      </a:ext>
                    </a:extLst>
                  </p:cNvPr>
                  <p:cNvSpPr txBox="1"/>
                  <p:nvPr/>
                </p:nvSpPr>
                <p:spPr>
                  <a:xfrm>
                    <a:off x="7515994" y="4638368"/>
                    <a:ext cx="9712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defTabSz="685731" fontAlgn="base">
                      <a:spcBef>
                        <a:spcPts val="45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8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en-US" altLang="ja-JP" sz="18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𝑁𝑒</m:t>
                              </m:r>
                            </m:sub>
                          </m:s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[%]</m:t>
                          </m:r>
                        </m:oMath>
                      </m:oMathPara>
                    </a14:m>
                    <a:endParaRPr kumimoji="1" lang="ja-JP" altLang="en-US" sz="1600" kern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9EEC4A2B-6D17-0126-277C-6F1709857A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15994" y="4638368"/>
                    <a:ext cx="97122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4407DFEF-10EF-39A0-68DC-F090DADE7F0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354451" y="3928957"/>
                    <a:ext cx="862095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algn="l" defTabSz="685731" fontAlgn="base">
                      <a:spcBef>
                        <a:spcPts val="45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sz="16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1" lang="en-US" altLang="ja-JP" sz="1600" b="0" i="1" kern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kumimoji="1" lang="en-US" altLang="ja-JP" sz="16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kumimoji="1" lang="en-US" altLang="ja-JP" sz="16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𝑚𝑠</m:t>
                          </m:r>
                          <m:r>
                            <a:rPr kumimoji="1" lang="en-US" altLang="ja-JP" sz="16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oMath>
                      </m:oMathPara>
                    </a14:m>
                    <a:endParaRPr kumimoji="1" lang="ja-JP" altLang="en-US" sz="1600" kern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テキスト ボックス 13">
                    <a:extLst>
                      <a:ext uri="{FF2B5EF4-FFF2-40B4-BE49-F238E27FC236}">
                        <a16:creationId xmlns:a16="http://schemas.microsoft.com/office/drawing/2014/main" id="{4407DFEF-10EF-39A0-68DC-F090DADE7F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354451" y="3928957"/>
                    <a:ext cx="862095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B4B1A55-0335-0CE3-B32B-3E6358A2A2A5}"/>
                  </a:ext>
                </a:extLst>
              </p:cNvPr>
              <p:cNvSpPr txBox="1"/>
              <p:nvPr/>
            </p:nvSpPr>
            <p:spPr>
              <a:xfrm>
                <a:off x="8283862" y="3614663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kumimoji="1" lang="en-US" altLang="ja-JP" sz="1600" ker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1" lang="ja-JP" altLang="en-US" sz="1600" ker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98EA8F-17FD-31D2-B502-BB6A410A6E22}"/>
                  </a:ext>
                </a:extLst>
              </p:cNvPr>
              <p:cNvSpPr txBox="1"/>
              <p:nvPr/>
            </p:nvSpPr>
            <p:spPr>
              <a:xfrm>
                <a:off x="7515994" y="3884427"/>
                <a:ext cx="52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kumimoji="1" lang="en-US" altLang="ja-JP" sz="1600" kern="0">
                    <a:solidFill>
                      <a:srgbClr val="CC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D-T</a:t>
                </a:r>
                <a:endParaRPr kumimoji="1" lang="ja-JP" altLang="en-US" sz="1600" kern="0">
                  <a:solidFill>
                    <a:srgbClr val="CC99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矢印: 右 16">
                <a:extLst>
                  <a:ext uri="{FF2B5EF4-FFF2-40B4-BE49-F238E27FC236}">
                    <a16:creationId xmlns:a16="http://schemas.microsoft.com/office/drawing/2014/main" id="{83273689-D99A-250E-4DD7-4CB84A39700F}"/>
                  </a:ext>
                </a:extLst>
              </p:cNvPr>
              <p:cNvSpPr/>
              <p:nvPr/>
            </p:nvSpPr>
            <p:spPr>
              <a:xfrm rot="19348547">
                <a:off x="7705110" y="4223945"/>
                <a:ext cx="971028" cy="1323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E00E34FF-93BA-0433-6ED2-3CC7469B6E0B}"/>
                </a:ext>
              </a:extLst>
            </p:cNvPr>
            <p:cNvSpPr txBox="1"/>
            <p:nvPr/>
          </p:nvSpPr>
          <p:spPr>
            <a:xfrm>
              <a:off x="7120275" y="1879803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298">
                <a:spcBef>
                  <a:spcPts val="338"/>
                </a:spcBef>
              </a:pPr>
              <a:r>
                <a:rPr lang="en-US" altLang="ja-JP" sz="1200" kern="0">
                  <a:cs typeface="Arial" panose="020B0604020202020204" pitchFamily="34" charset="0"/>
                </a:rPr>
                <a:t>[Giroud NF24]</a:t>
              </a:r>
              <a:endParaRPr lang="ja-JP" altLang="en-US" sz="1200" kern="0"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19929CA-DE6B-AD8E-5BD6-0C82996977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764470"/>
                <a:ext cx="6623539" cy="167979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Higher core impurity density can raise several concerns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ja-JP" sz="1800" dirty="0"/>
                  <a:t>reduction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</m:oMath>
                </a14:m>
                <a:r>
                  <a:rPr lang="en-US" altLang="ja-JP" sz="1800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ja-JP" sz="1800" dirty="0"/>
                  <a:t>H-L back transition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ja-JP" sz="1800" dirty="0"/>
                  <a:t>increase of disruption probability</a:t>
                </a:r>
              </a:p>
              <a:p>
                <a:r>
                  <a:rPr lang="en-US" altLang="ja-JP" dirty="0"/>
                  <a:t>Controlled impurity seeding has potential to prevent these issues and even enhance plasma performance.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19929CA-DE6B-AD8E-5BD6-0C82996977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64470"/>
                <a:ext cx="6623539" cy="1679792"/>
              </a:xfrm>
              <a:blipFill>
                <a:blip r:embed="rId8"/>
                <a:stretch>
                  <a:fillRect l="-575" t="-1504" b="-22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73371FC-E9E1-8937-FE6E-A8095476DD86}"/>
              </a:ext>
            </a:extLst>
          </p:cNvPr>
          <p:cNvGrpSpPr/>
          <p:nvPr/>
        </p:nvGrpSpPr>
        <p:grpSpPr>
          <a:xfrm>
            <a:off x="4915177" y="3306525"/>
            <a:ext cx="4166159" cy="1820504"/>
            <a:chOff x="4915177" y="3306525"/>
            <a:chExt cx="4166159" cy="1820504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563F84B-E623-B0F7-A42E-9F29E91A475F}"/>
                </a:ext>
              </a:extLst>
            </p:cNvPr>
            <p:cNvSpPr txBox="1"/>
            <p:nvPr/>
          </p:nvSpPr>
          <p:spPr>
            <a:xfrm>
              <a:off x="7969434" y="3306525"/>
              <a:ext cx="1098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298">
                <a:spcBef>
                  <a:spcPts val="338"/>
                </a:spcBef>
              </a:pPr>
              <a:r>
                <a:rPr lang="en-US" altLang="ja-JP" sz="1200" kern="0">
                  <a:cs typeface="Arial" panose="020B0604020202020204" pitchFamily="34" charset="0"/>
                </a:rPr>
                <a:t>[Dux NME17]</a:t>
              </a:r>
              <a:endParaRPr lang="ja-JP" altLang="en-US" sz="1200" kern="0">
                <a:cs typeface="Arial" panose="020B0604020202020204" pitchFamily="34" charset="0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95F5D6C-D5E7-C7CB-3BD7-13ED24476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5177" y="3580825"/>
              <a:ext cx="4166159" cy="15462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8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13"/>
    </mc:Choice>
    <mc:Fallback xmlns="">
      <p:transition spd="slow" advTm="84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76C19-A8B8-D141-1744-488F6ADA0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1FD8DFB-1E77-C53A-EF6E-AEA6D34EBD2F}"/>
              </a:ext>
            </a:extLst>
          </p:cNvPr>
          <p:cNvSpPr/>
          <p:nvPr/>
        </p:nvSpPr>
        <p:spPr>
          <a:xfrm>
            <a:off x="6968427" y="1323459"/>
            <a:ext cx="1765008" cy="1248420"/>
          </a:xfrm>
          <a:custGeom>
            <a:avLst/>
            <a:gdLst>
              <a:gd name="connsiteX0" fmla="*/ 0 w 2133600"/>
              <a:gd name="connsiteY0" fmla="*/ 0 h 1628303"/>
              <a:gd name="connsiteX1" fmla="*/ 1275080 w 2133600"/>
              <a:gd name="connsiteY1" fmla="*/ 30988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8303"/>
              <a:gd name="connsiteX1" fmla="*/ 1391920 w 2133600"/>
              <a:gd name="connsiteY1" fmla="*/ 36576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8303"/>
              <a:gd name="connsiteX1" fmla="*/ 1391920 w 2133600"/>
              <a:gd name="connsiteY1" fmla="*/ 36576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58326"/>
              <a:gd name="connsiteX1" fmla="*/ 1391920 w 2133600"/>
              <a:gd name="connsiteY1" fmla="*/ 365760 h 1658326"/>
              <a:gd name="connsiteX2" fmla="*/ 1696720 w 2133600"/>
              <a:gd name="connsiteY2" fmla="*/ 1432560 h 1658326"/>
              <a:gd name="connsiteX3" fmla="*/ 2133600 w 2133600"/>
              <a:gd name="connsiteY3" fmla="*/ 1656080 h 1658326"/>
              <a:gd name="connsiteX0" fmla="*/ 0 w 2133600"/>
              <a:gd name="connsiteY0" fmla="*/ 0 h 1656080"/>
              <a:gd name="connsiteX1" fmla="*/ 1391920 w 2133600"/>
              <a:gd name="connsiteY1" fmla="*/ 365760 h 1656080"/>
              <a:gd name="connsiteX2" fmla="*/ 1696720 w 2133600"/>
              <a:gd name="connsiteY2" fmla="*/ 1432560 h 1656080"/>
              <a:gd name="connsiteX3" fmla="*/ 2133600 w 2133600"/>
              <a:gd name="connsiteY3" fmla="*/ 1656080 h 16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656080">
                <a:moveTo>
                  <a:pt x="0" y="0"/>
                </a:moveTo>
                <a:cubicBezTo>
                  <a:pt x="496146" y="35560"/>
                  <a:pt x="1220893" y="193040"/>
                  <a:pt x="1391920" y="365760"/>
                </a:cubicBezTo>
                <a:cubicBezTo>
                  <a:pt x="1562947" y="538480"/>
                  <a:pt x="1609513" y="1320800"/>
                  <a:pt x="1696720" y="1432560"/>
                </a:cubicBezTo>
                <a:cubicBezTo>
                  <a:pt x="1900767" y="1610360"/>
                  <a:pt x="1920663" y="1595120"/>
                  <a:pt x="2133600" y="165608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CB0C8AD-F8F2-2F8F-9ED8-A542C4D9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92149"/>
            <a:ext cx="7064532" cy="448369"/>
          </a:xfrm>
        </p:spPr>
        <p:txBody>
          <a:bodyPr/>
          <a:lstStyle/>
          <a:p>
            <a:r>
              <a:rPr lang="en-US" altLang="ja-JP"/>
              <a:t>Pedestal density prediction is the key piece</a:t>
            </a:r>
            <a:endParaRPr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8C77BB7-1F5C-DEA7-DCAF-EBB0F49A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64469"/>
            <a:ext cx="6594077" cy="4286882"/>
          </a:xfrm>
        </p:spPr>
        <p:txBody>
          <a:bodyPr>
            <a:normAutofit/>
          </a:bodyPr>
          <a:lstStyle/>
          <a:p>
            <a:pPr marL="0" indent="0" defTabSz="719138">
              <a:buNone/>
              <a:tabLst>
                <a:tab pos="2154238" algn="l"/>
              </a:tabLst>
            </a:pPr>
            <a:r>
              <a:rPr kumimoji="1" lang="en-US" altLang="ja-JP" sz="2000"/>
              <a:t>Status of density profile prediction</a:t>
            </a:r>
          </a:p>
          <a:p>
            <a:pPr marL="355600" lvl="1" indent="-173038" defTabSz="719138">
              <a:buFont typeface="Wingdings" panose="05000000000000000000" pitchFamily="2" charset="2"/>
              <a:buChar char="ü"/>
              <a:tabLst>
                <a:tab pos="2154238" algn="l"/>
              </a:tabLst>
            </a:pPr>
            <a:r>
              <a:rPr kumimoji="1" lang="en-US" altLang="ja-JP" sz="2000"/>
              <a:t>Core density prediction has been achieved </a:t>
            </a:r>
            <a:br>
              <a:rPr kumimoji="1" lang="en-US" altLang="ja-JP" sz="2000"/>
            </a:br>
            <a:r>
              <a:rPr kumimoji="1" lang="en-US" altLang="ja-JP" sz="2000"/>
              <a:t>(TGLF</a:t>
            </a:r>
            <a:r>
              <a:rPr kumimoji="1" lang="en-US" altLang="ja-JP" sz="1400"/>
              <a:t>[Staebler PoP05]</a:t>
            </a:r>
            <a:r>
              <a:rPr kumimoji="1" lang="en-US" altLang="ja-JP" sz="2000"/>
              <a:t>, </a:t>
            </a:r>
            <a:r>
              <a:rPr kumimoji="1" lang="en-US" altLang="ja-JP" sz="2000" err="1"/>
              <a:t>QuaLiKiz</a:t>
            </a:r>
            <a:r>
              <a:rPr kumimoji="1" lang="en-US" altLang="ja-JP" sz="1400"/>
              <a:t>[Bourdelle PPCF16]</a:t>
            </a:r>
            <a:r>
              <a:rPr kumimoji="1" lang="en-US" altLang="ja-JP" sz="2000"/>
              <a:t>, etc.)</a:t>
            </a:r>
          </a:p>
          <a:p>
            <a:pPr marL="355600" lvl="1" indent="-173038" defTabSz="719138">
              <a:buFont typeface="Wingdings" panose="05000000000000000000" pitchFamily="2" charset="2"/>
              <a:buChar char="ü"/>
              <a:tabLst>
                <a:tab pos="2154238" algn="l"/>
              </a:tabLst>
            </a:pPr>
            <a:r>
              <a:rPr kumimoji="1" lang="en-US" altLang="ja-JP" sz="2000"/>
              <a:t>SOL density prediction also has been achieved (SOLPS-ITER</a:t>
            </a:r>
            <a:r>
              <a:rPr kumimoji="1" lang="en-US" altLang="ja-JP" sz="1400"/>
              <a:t>[Wiesen JNM15]</a:t>
            </a:r>
            <a:r>
              <a:rPr kumimoji="1" lang="en-US" altLang="ja-JP" sz="2000"/>
              <a:t>, EDGE2D</a:t>
            </a:r>
            <a:r>
              <a:rPr kumimoji="1" lang="en-US" altLang="ja-JP" sz="1400"/>
              <a:t>[Radford PoP96]</a:t>
            </a:r>
            <a:r>
              <a:rPr kumimoji="1" lang="en-US" altLang="ja-JP" sz="2000"/>
              <a:t>, etc.)</a:t>
            </a:r>
          </a:p>
          <a:p>
            <a:pPr marL="361950" lvl="1" indent="-173038" defTabSz="719138">
              <a:buFont typeface="Wingdings" panose="05000000000000000000" pitchFamily="2" charset="2"/>
              <a:buChar char="ü"/>
              <a:tabLst>
                <a:tab pos="2154238" algn="l"/>
              </a:tabLst>
            </a:pPr>
            <a:r>
              <a:rPr kumimoji="1" lang="en-US" altLang="ja-JP" sz="2000" b="1"/>
              <a:t>“Pedestal” density prediction has remained as an open question.</a:t>
            </a:r>
            <a:endParaRPr kumimoji="1" lang="en-US" altLang="ja-JP" sz="2000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3E33FE7-C030-32EF-BF8D-9152A34EF5BE}"/>
              </a:ext>
            </a:extLst>
          </p:cNvPr>
          <p:cNvSpPr/>
          <p:nvPr/>
        </p:nvSpPr>
        <p:spPr>
          <a:xfrm>
            <a:off x="6964826" y="1309814"/>
            <a:ext cx="1745228" cy="1242218"/>
          </a:xfrm>
          <a:custGeom>
            <a:avLst/>
            <a:gdLst>
              <a:gd name="connsiteX0" fmla="*/ 0 w 2133600"/>
              <a:gd name="connsiteY0" fmla="*/ 0 h 1628303"/>
              <a:gd name="connsiteX1" fmla="*/ 1275080 w 2133600"/>
              <a:gd name="connsiteY1" fmla="*/ 30988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8303"/>
              <a:gd name="connsiteX1" fmla="*/ 1391920 w 2133600"/>
              <a:gd name="connsiteY1" fmla="*/ 36576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8303"/>
              <a:gd name="connsiteX1" fmla="*/ 1391920 w 2133600"/>
              <a:gd name="connsiteY1" fmla="*/ 365760 h 1628303"/>
              <a:gd name="connsiteX2" fmla="*/ 1696720 w 2133600"/>
              <a:gd name="connsiteY2" fmla="*/ 1432560 h 1628303"/>
              <a:gd name="connsiteX3" fmla="*/ 2133600 w 2133600"/>
              <a:gd name="connsiteY3" fmla="*/ 1620520 h 1628303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24261"/>
              <a:gd name="connsiteX1" fmla="*/ 1391920 w 2133600"/>
              <a:gd name="connsiteY1" fmla="*/ 365760 h 1624261"/>
              <a:gd name="connsiteX2" fmla="*/ 1696720 w 2133600"/>
              <a:gd name="connsiteY2" fmla="*/ 1432560 h 1624261"/>
              <a:gd name="connsiteX3" fmla="*/ 2133600 w 2133600"/>
              <a:gd name="connsiteY3" fmla="*/ 1620520 h 1624261"/>
              <a:gd name="connsiteX0" fmla="*/ 0 w 2133600"/>
              <a:gd name="connsiteY0" fmla="*/ 0 h 1658326"/>
              <a:gd name="connsiteX1" fmla="*/ 1391920 w 2133600"/>
              <a:gd name="connsiteY1" fmla="*/ 365760 h 1658326"/>
              <a:gd name="connsiteX2" fmla="*/ 1696720 w 2133600"/>
              <a:gd name="connsiteY2" fmla="*/ 1432560 h 1658326"/>
              <a:gd name="connsiteX3" fmla="*/ 2133600 w 2133600"/>
              <a:gd name="connsiteY3" fmla="*/ 1656080 h 1658326"/>
              <a:gd name="connsiteX0" fmla="*/ 0 w 2133600"/>
              <a:gd name="connsiteY0" fmla="*/ 0 h 1656080"/>
              <a:gd name="connsiteX1" fmla="*/ 1391920 w 2133600"/>
              <a:gd name="connsiteY1" fmla="*/ 365760 h 1656080"/>
              <a:gd name="connsiteX2" fmla="*/ 1696720 w 2133600"/>
              <a:gd name="connsiteY2" fmla="*/ 1432560 h 1656080"/>
              <a:gd name="connsiteX3" fmla="*/ 2133600 w 2133600"/>
              <a:gd name="connsiteY3" fmla="*/ 1656080 h 1656080"/>
              <a:gd name="connsiteX0" fmla="*/ 0 w 2085885"/>
              <a:gd name="connsiteY0" fmla="*/ 0 h 1666565"/>
              <a:gd name="connsiteX1" fmla="*/ 1391920 w 2085885"/>
              <a:gd name="connsiteY1" fmla="*/ 365760 h 1666565"/>
              <a:gd name="connsiteX2" fmla="*/ 1696720 w 2085885"/>
              <a:gd name="connsiteY2" fmla="*/ 143256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91920 w 2085885"/>
              <a:gd name="connsiteY1" fmla="*/ 365760 h 1666565"/>
              <a:gd name="connsiteX2" fmla="*/ 1678038 w 2085885"/>
              <a:gd name="connsiteY2" fmla="*/ 149547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54556 w 2085885"/>
              <a:gd name="connsiteY1" fmla="*/ 386731 h 1666565"/>
              <a:gd name="connsiteX2" fmla="*/ 1678038 w 2085885"/>
              <a:gd name="connsiteY2" fmla="*/ 149547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9547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9547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9547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45214 w 2085885"/>
              <a:gd name="connsiteY1" fmla="*/ 355276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74500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53529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53529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53529 h 1666565"/>
              <a:gd name="connsiteX3" fmla="*/ 2085885 w 2085885"/>
              <a:gd name="connsiteY3" fmla="*/ 1666565 h 1666565"/>
              <a:gd name="connsiteX0" fmla="*/ 0 w 2085885"/>
              <a:gd name="connsiteY0" fmla="*/ 0 h 1666565"/>
              <a:gd name="connsiteX1" fmla="*/ 1335872 w 2085885"/>
              <a:gd name="connsiteY1" fmla="*/ 323820 h 1666565"/>
              <a:gd name="connsiteX2" fmla="*/ 1678038 w 2085885"/>
              <a:gd name="connsiteY2" fmla="*/ 1453529 h 1666565"/>
              <a:gd name="connsiteX3" fmla="*/ 2085885 w 2085885"/>
              <a:gd name="connsiteY3" fmla="*/ 1666565 h 166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85" h="1666565">
                <a:moveTo>
                  <a:pt x="0" y="0"/>
                </a:moveTo>
                <a:cubicBezTo>
                  <a:pt x="496146" y="35560"/>
                  <a:pt x="1121585" y="217875"/>
                  <a:pt x="1335872" y="323820"/>
                </a:cubicBezTo>
                <a:cubicBezTo>
                  <a:pt x="1550159" y="429765"/>
                  <a:pt x="1572149" y="1341769"/>
                  <a:pt x="1678038" y="1453529"/>
                </a:cubicBezTo>
                <a:cubicBezTo>
                  <a:pt x="1816700" y="1557932"/>
                  <a:pt x="1844926" y="1605605"/>
                  <a:pt x="2085885" y="16665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49CB334-FCA7-17B2-6FD3-D859B213D2D3}"/>
              </a:ext>
            </a:extLst>
          </p:cNvPr>
          <p:cNvGrpSpPr/>
          <p:nvPr/>
        </p:nvGrpSpPr>
        <p:grpSpPr>
          <a:xfrm>
            <a:off x="6594078" y="736404"/>
            <a:ext cx="2338388" cy="1830253"/>
            <a:chOff x="6594078" y="736404"/>
            <a:chExt cx="2338388" cy="1830253"/>
          </a:xfrm>
        </p:grpSpPr>
        <p:cxnSp>
          <p:nvCxnSpPr>
            <p:cNvPr id="2" name="直線コネクタ 1">
              <a:extLst>
                <a:ext uri="{FF2B5EF4-FFF2-40B4-BE49-F238E27FC236}">
                  <a16:creationId xmlns:a16="http://schemas.microsoft.com/office/drawing/2014/main" id="{77F1E066-1542-0448-EA32-14C6FFADC4A3}"/>
                </a:ext>
              </a:extLst>
            </p:cNvPr>
            <p:cNvCxnSpPr>
              <a:cxnSpLocks/>
            </p:cNvCxnSpPr>
            <p:nvPr/>
          </p:nvCxnSpPr>
          <p:spPr>
            <a:xfrm>
              <a:off x="6982551" y="2563192"/>
              <a:ext cx="1941509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67E642D-95FB-3C2C-27CA-A6EAA294A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4146" y="1014168"/>
              <a:ext cx="0" cy="154902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5F08ADC-109F-64C0-FD13-220216118021}"/>
                    </a:ext>
                  </a:extLst>
                </p:cNvPr>
                <p:cNvSpPr txBox="1"/>
                <p:nvPr/>
              </p:nvSpPr>
              <p:spPr>
                <a:xfrm>
                  <a:off x="6594078" y="760089"/>
                  <a:ext cx="735122" cy="251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2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2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12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ja-JP" sz="12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12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𝑒𝑡𝑐</m:t>
                        </m:r>
                        <m:r>
                          <a:rPr kumimoji="1" lang="en-US" altLang="ja-JP" sz="12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kumimoji="1" lang="ja-JP" altLang="en-US" sz="1200" kern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85F08ADC-109F-64C0-FD13-220216118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078" y="760089"/>
                  <a:ext cx="735122" cy="2515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A603785-78F4-A2CA-15D3-E96B79D3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5261" y="1014168"/>
              <a:ext cx="0" cy="1549024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5042867-2FFC-CBFF-3907-D6B98DC02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558" y="1014168"/>
              <a:ext cx="0" cy="1549024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D142706-AD3E-AC97-C9BE-C8DB902E9012}"/>
                </a:ext>
              </a:extLst>
            </p:cNvPr>
            <p:cNvCxnSpPr>
              <a:cxnSpLocks/>
            </p:cNvCxnSpPr>
            <p:nvPr/>
          </p:nvCxnSpPr>
          <p:spPr>
            <a:xfrm>
              <a:off x="6974146" y="1189610"/>
              <a:ext cx="1143931" cy="0"/>
            </a:xfrm>
            <a:prstGeom prst="straightConnector1">
              <a:avLst/>
            </a:prstGeom>
            <a:ln w="19050" cap="flat" cmpd="sng" algn="ctr">
              <a:solidFill>
                <a:srgbClr val="75A3FF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6F6ED11-BB26-62F4-B4A5-8042483B5B82}"/>
                </a:ext>
              </a:extLst>
            </p:cNvPr>
            <p:cNvSpPr txBox="1"/>
            <p:nvPr/>
          </p:nvSpPr>
          <p:spPr>
            <a:xfrm>
              <a:off x="7329200" y="889424"/>
              <a:ext cx="538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200" kern="0">
                  <a:solidFill>
                    <a:srgbClr val="75A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</a:t>
              </a:r>
              <a:endParaRPr kumimoji="1" lang="ja-JP" altLang="en-US" sz="1200" kern="0">
                <a:solidFill>
                  <a:srgbClr val="75A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DFAE245-5367-C7FD-F3B2-8DDC033D8BB2}"/>
                </a:ext>
              </a:extLst>
            </p:cNvPr>
            <p:cNvSpPr txBox="1"/>
            <p:nvPr/>
          </p:nvSpPr>
          <p:spPr>
            <a:xfrm>
              <a:off x="8387666" y="1270913"/>
              <a:ext cx="533702" cy="25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200" kern="0">
                  <a:solidFill>
                    <a:srgbClr val="008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</a:t>
              </a:r>
              <a:endParaRPr kumimoji="1" lang="ja-JP" altLang="en-US" sz="1200" kern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EB9FAF1-EBA9-6D8A-EBE1-FEB05D430A9E}"/>
                </a:ext>
              </a:extLst>
            </p:cNvPr>
            <p:cNvCxnSpPr>
              <a:cxnSpLocks/>
            </p:cNvCxnSpPr>
            <p:nvPr/>
          </p:nvCxnSpPr>
          <p:spPr>
            <a:xfrm>
              <a:off x="8398761" y="1197849"/>
              <a:ext cx="533705" cy="0"/>
            </a:xfrm>
            <a:prstGeom prst="straightConnector1">
              <a:avLst/>
            </a:prstGeom>
            <a:ln w="19050" cap="flat" cmpd="sng" algn="ctr">
              <a:solidFill>
                <a:srgbClr val="008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1E3E1164-A25A-9B9C-A556-81ACA2353DA3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61" y="1189610"/>
              <a:ext cx="285095" cy="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8E37687-088A-4B27-AEC5-E0657230D2E4}"/>
                </a:ext>
              </a:extLst>
            </p:cNvPr>
            <p:cNvSpPr/>
            <p:nvPr/>
          </p:nvSpPr>
          <p:spPr>
            <a:xfrm>
              <a:off x="6978349" y="1323329"/>
              <a:ext cx="1139729" cy="251842"/>
            </a:xfrm>
            <a:custGeom>
              <a:avLst/>
              <a:gdLst>
                <a:gd name="connsiteX0" fmla="*/ 0 w 2133600"/>
                <a:gd name="connsiteY0" fmla="*/ 0 h 1628303"/>
                <a:gd name="connsiteX1" fmla="*/ 1275080 w 2133600"/>
                <a:gd name="connsiteY1" fmla="*/ 30988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8303"/>
                <a:gd name="connsiteX1" fmla="*/ 1391920 w 2133600"/>
                <a:gd name="connsiteY1" fmla="*/ 36576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8303"/>
                <a:gd name="connsiteX1" fmla="*/ 1391920 w 2133600"/>
                <a:gd name="connsiteY1" fmla="*/ 36576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58326"/>
                <a:gd name="connsiteX1" fmla="*/ 1391920 w 2133600"/>
                <a:gd name="connsiteY1" fmla="*/ 365760 h 1658326"/>
                <a:gd name="connsiteX2" fmla="*/ 1696720 w 2133600"/>
                <a:gd name="connsiteY2" fmla="*/ 1432560 h 1658326"/>
                <a:gd name="connsiteX3" fmla="*/ 2133600 w 2133600"/>
                <a:gd name="connsiteY3" fmla="*/ 1656080 h 1658326"/>
                <a:gd name="connsiteX0" fmla="*/ 0 w 2133600"/>
                <a:gd name="connsiteY0" fmla="*/ 0 h 1656080"/>
                <a:gd name="connsiteX1" fmla="*/ 1391920 w 2133600"/>
                <a:gd name="connsiteY1" fmla="*/ 365760 h 1656080"/>
                <a:gd name="connsiteX2" fmla="*/ 1696720 w 2133600"/>
                <a:gd name="connsiteY2" fmla="*/ 1432560 h 1656080"/>
                <a:gd name="connsiteX3" fmla="*/ 2133600 w 2133600"/>
                <a:gd name="connsiteY3" fmla="*/ 1656080 h 1656080"/>
                <a:gd name="connsiteX0" fmla="*/ 0 w 2133600"/>
                <a:gd name="connsiteY0" fmla="*/ 0 h 1656080"/>
                <a:gd name="connsiteX1" fmla="*/ 1391920 w 2133600"/>
                <a:gd name="connsiteY1" fmla="*/ 365760 h 1656080"/>
                <a:gd name="connsiteX2" fmla="*/ 2133600 w 2133600"/>
                <a:gd name="connsiteY2" fmla="*/ 1656080 h 1656080"/>
                <a:gd name="connsiteX0" fmla="*/ 0 w 1391920"/>
                <a:gd name="connsiteY0" fmla="*/ 0 h 365760"/>
                <a:gd name="connsiteX1" fmla="*/ 1391920 w 1391920"/>
                <a:gd name="connsiteY1" fmla="*/ 365760 h 365760"/>
                <a:gd name="connsiteX0" fmla="*/ 0 w 1391920"/>
                <a:gd name="connsiteY0" fmla="*/ 0 h 365760"/>
                <a:gd name="connsiteX1" fmla="*/ 1391920 w 1391920"/>
                <a:gd name="connsiteY1" fmla="*/ 365760 h 365760"/>
                <a:gd name="connsiteX0" fmla="*/ 0 w 1349389"/>
                <a:gd name="connsiteY0" fmla="*/ 0 h 341999"/>
                <a:gd name="connsiteX1" fmla="*/ 1349389 w 1349389"/>
                <a:gd name="connsiteY1" fmla="*/ 341999 h 341999"/>
                <a:gd name="connsiteX0" fmla="*/ 0 w 1349389"/>
                <a:gd name="connsiteY0" fmla="*/ 0 h 341999"/>
                <a:gd name="connsiteX1" fmla="*/ 1349389 w 1349389"/>
                <a:gd name="connsiteY1" fmla="*/ 341999 h 341999"/>
                <a:gd name="connsiteX0" fmla="*/ 0 w 1377742"/>
                <a:gd name="connsiteY0" fmla="*/ 0 h 334079"/>
                <a:gd name="connsiteX1" fmla="*/ 1377742 w 1377742"/>
                <a:gd name="connsiteY1" fmla="*/ 334079 h 3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7742" h="334079">
                  <a:moveTo>
                    <a:pt x="0" y="0"/>
                  </a:moveTo>
                  <a:cubicBezTo>
                    <a:pt x="496146" y="35560"/>
                    <a:pt x="1000878" y="137272"/>
                    <a:pt x="1377742" y="334079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3A18CE4B-8187-8529-D872-F4F4968DABA5}"/>
                </a:ext>
              </a:extLst>
            </p:cNvPr>
            <p:cNvSpPr/>
            <p:nvPr/>
          </p:nvSpPr>
          <p:spPr>
            <a:xfrm>
              <a:off x="8387668" y="2404129"/>
              <a:ext cx="337952" cy="162528"/>
            </a:xfrm>
            <a:custGeom>
              <a:avLst/>
              <a:gdLst>
                <a:gd name="connsiteX0" fmla="*/ 0 w 2133600"/>
                <a:gd name="connsiteY0" fmla="*/ 0 h 1628303"/>
                <a:gd name="connsiteX1" fmla="*/ 1275080 w 2133600"/>
                <a:gd name="connsiteY1" fmla="*/ 30988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8303"/>
                <a:gd name="connsiteX1" fmla="*/ 1391920 w 2133600"/>
                <a:gd name="connsiteY1" fmla="*/ 36576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8303"/>
                <a:gd name="connsiteX1" fmla="*/ 1391920 w 2133600"/>
                <a:gd name="connsiteY1" fmla="*/ 365760 h 1628303"/>
                <a:gd name="connsiteX2" fmla="*/ 1696720 w 2133600"/>
                <a:gd name="connsiteY2" fmla="*/ 1432560 h 1628303"/>
                <a:gd name="connsiteX3" fmla="*/ 2133600 w 2133600"/>
                <a:gd name="connsiteY3" fmla="*/ 1620520 h 1628303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24261"/>
                <a:gd name="connsiteX1" fmla="*/ 1391920 w 2133600"/>
                <a:gd name="connsiteY1" fmla="*/ 365760 h 1624261"/>
                <a:gd name="connsiteX2" fmla="*/ 1696720 w 2133600"/>
                <a:gd name="connsiteY2" fmla="*/ 1432560 h 1624261"/>
                <a:gd name="connsiteX3" fmla="*/ 2133600 w 2133600"/>
                <a:gd name="connsiteY3" fmla="*/ 1620520 h 1624261"/>
                <a:gd name="connsiteX0" fmla="*/ 0 w 2133600"/>
                <a:gd name="connsiteY0" fmla="*/ 0 h 1658326"/>
                <a:gd name="connsiteX1" fmla="*/ 1391920 w 2133600"/>
                <a:gd name="connsiteY1" fmla="*/ 365760 h 1658326"/>
                <a:gd name="connsiteX2" fmla="*/ 1696720 w 2133600"/>
                <a:gd name="connsiteY2" fmla="*/ 1432560 h 1658326"/>
                <a:gd name="connsiteX3" fmla="*/ 2133600 w 2133600"/>
                <a:gd name="connsiteY3" fmla="*/ 1656080 h 1658326"/>
                <a:gd name="connsiteX0" fmla="*/ 0 w 2133600"/>
                <a:gd name="connsiteY0" fmla="*/ 0 h 1656080"/>
                <a:gd name="connsiteX1" fmla="*/ 1391920 w 2133600"/>
                <a:gd name="connsiteY1" fmla="*/ 365760 h 1656080"/>
                <a:gd name="connsiteX2" fmla="*/ 1696720 w 2133600"/>
                <a:gd name="connsiteY2" fmla="*/ 1432560 h 1656080"/>
                <a:gd name="connsiteX3" fmla="*/ 2133600 w 2133600"/>
                <a:gd name="connsiteY3" fmla="*/ 1656080 h 1656080"/>
                <a:gd name="connsiteX0" fmla="*/ 0 w 741680"/>
                <a:gd name="connsiteY0" fmla="*/ 0 h 1290320"/>
                <a:gd name="connsiteX1" fmla="*/ 304800 w 741680"/>
                <a:gd name="connsiteY1" fmla="*/ 1066800 h 1290320"/>
                <a:gd name="connsiteX2" fmla="*/ 741680 w 741680"/>
                <a:gd name="connsiteY2" fmla="*/ 1290320 h 1290320"/>
                <a:gd name="connsiteX0" fmla="*/ 0 w 436880"/>
                <a:gd name="connsiteY0" fmla="*/ 0 h 223520"/>
                <a:gd name="connsiteX1" fmla="*/ 436880 w 436880"/>
                <a:gd name="connsiteY1" fmla="*/ 223520 h 223520"/>
                <a:gd name="connsiteX0" fmla="*/ 0 w 394350"/>
                <a:gd name="connsiteY0" fmla="*/ 0 h 175997"/>
                <a:gd name="connsiteX1" fmla="*/ 394350 w 394350"/>
                <a:gd name="connsiteY1" fmla="*/ 175997 h 175997"/>
                <a:gd name="connsiteX0" fmla="*/ 0 w 394350"/>
                <a:gd name="connsiteY0" fmla="*/ 0 h 175997"/>
                <a:gd name="connsiteX1" fmla="*/ 394350 w 394350"/>
                <a:gd name="connsiteY1" fmla="*/ 175997 h 175997"/>
                <a:gd name="connsiteX0" fmla="*/ 0 w 408527"/>
                <a:gd name="connsiteY0" fmla="*/ 0 h 215600"/>
                <a:gd name="connsiteX1" fmla="*/ 408527 w 408527"/>
                <a:gd name="connsiteY1" fmla="*/ 215600 h 2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527" h="215600">
                  <a:moveTo>
                    <a:pt x="0" y="0"/>
                  </a:moveTo>
                  <a:cubicBezTo>
                    <a:pt x="204047" y="177800"/>
                    <a:pt x="245208" y="178401"/>
                    <a:pt x="408527" y="215600"/>
                  </a:cubicBezTo>
                </a:path>
              </a:pathLst>
            </a:custGeom>
            <a:noFill/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EF0145E7-5729-BFF4-0CA4-6B03C93900EF}"/>
                </a:ext>
              </a:extLst>
            </p:cNvPr>
            <p:cNvSpPr txBox="1"/>
            <p:nvPr/>
          </p:nvSpPr>
          <p:spPr>
            <a:xfrm>
              <a:off x="7875014" y="736404"/>
              <a:ext cx="790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200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Pedestal</a:t>
              </a:r>
              <a:endParaRPr kumimoji="1" lang="ja-JP" altLang="en-US" sz="12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07B55EE-535C-DE58-9613-387E4C1E54D6}"/>
              </a:ext>
            </a:extLst>
          </p:cNvPr>
          <p:cNvGrpSpPr/>
          <p:nvPr/>
        </p:nvGrpSpPr>
        <p:grpSpPr>
          <a:xfrm>
            <a:off x="5652200" y="2625717"/>
            <a:ext cx="3417478" cy="2492493"/>
            <a:chOff x="5652200" y="2625717"/>
            <a:chExt cx="3417478" cy="2492493"/>
          </a:xfrm>
        </p:grpSpPr>
        <p:sp>
          <p:nvSpPr>
            <p:cNvPr id="3" name="矢印: 下 2">
              <a:extLst>
                <a:ext uri="{FF2B5EF4-FFF2-40B4-BE49-F238E27FC236}">
                  <a16:creationId xmlns:a16="http://schemas.microsoft.com/office/drawing/2014/main" id="{EEDEE575-BAFA-BAC6-BBF5-66C662AD3F77}"/>
                </a:ext>
              </a:extLst>
            </p:cNvPr>
            <p:cNvSpPr/>
            <p:nvPr/>
          </p:nvSpPr>
          <p:spPr>
            <a:xfrm rot="10800000">
              <a:off x="8096946" y="2625717"/>
              <a:ext cx="298231" cy="25191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85E0777-A052-8936-ECDE-125B248BA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4078" y="3303639"/>
              <a:ext cx="2338388" cy="1701315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3F15315-8863-BCC1-8616-70F985766C26}"/>
                </a:ext>
              </a:extLst>
            </p:cNvPr>
            <p:cNvSpPr txBox="1"/>
            <p:nvPr/>
          </p:nvSpPr>
          <p:spPr>
            <a:xfrm>
              <a:off x="6652028" y="2908215"/>
              <a:ext cx="2417650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600" kern="0">
                  <a:latin typeface="Arial" panose="020B0604020202020204" pitchFamily="34" charset="0"/>
                  <a:cs typeface="Arial" panose="020B0604020202020204" pitchFamily="34" charset="0"/>
                </a:rPr>
                <a:t>Saarelma-Connor model</a:t>
              </a:r>
              <a:endParaRPr kumimoji="1" lang="ja-JP" altLang="en-US" sz="16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A1011BA-33C4-1EE0-49F1-F610076AE609}"/>
                </a:ext>
              </a:extLst>
            </p:cNvPr>
            <p:cNvSpPr txBox="1"/>
            <p:nvPr/>
          </p:nvSpPr>
          <p:spPr>
            <a:xfrm>
              <a:off x="5652200" y="4825822"/>
              <a:ext cx="163378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lang="en-US" altLang="ja-JP" sz="1300" kern="0">
                  <a:cs typeface="Arial" panose="020B0604020202020204" pitchFamily="34" charset="0"/>
                </a:rPr>
                <a:t>[Saarelma NF2024]</a:t>
              </a:r>
              <a:endParaRPr kumimoji="1" lang="ja-JP" altLang="en-US" sz="13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5C821C-7DA0-C1DA-365E-9F4556DE8149}"/>
              </a:ext>
            </a:extLst>
          </p:cNvPr>
          <p:cNvSpPr txBox="1"/>
          <p:nvPr/>
        </p:nvSpPr>
        <p:spPr>
          <a:xfrm>
            <a:off x="4081616" y="2131142"/>
            <a:ext cx="65" cy="3147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endParaRPr kumimoji="1" lang="ja-JP" altLang="en-US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D743520-3EAA-59FC-23A0-41D370132A1C}"/>
              </a:ext>
            </a:extLst>
          </p:cNvPr>
          <p:cNvGrpSpPr/>
          <p:nvPr/>
        </p:nvGrpSpPr>
        <p:grpSpPr>
          <a:xfrm>
            <a:off x="437318" y="3254307"/>
            <a:ext cx="5394722" cy="1570988"/>
            <a:chOff x="437318" y="3254834"/>
            <a:chExt cx="5394722" cy="1570988"/>
          </a:xfrm>
        </p:grpSpPr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A3CBD9EA-85F7-39F2-9BF6-DD12FF597400}"/>
                </a:ext>
              </a:extLst>
            </p:cNvPr>
            <p:cNvSpPr/>
            <p:nvPr/>
          </p:nvSpPr>
          <p:spPr>
            <a:xfrm>
              <a:off x="437318" y="4453095"/>
              <a:ext cx="368710" cy="3384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43F89BB-5DEF-22AC-A940-F91DB8D4EF84}"/>
                </a:ext>
              </a:extLst>
            </p:cNvPr>
            <p:cNvSpPr txBox="1"/>
            <p:nvPr/>
          </p:nvSpPr>
          <p:spPr>
            <a:xfrm>
              <a:off x="580244" y="3254834"/>
              <a:ext cx="5251796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lang="en-US" altLang="ja-JP" sz="2000" kern="0">
                  <a:cs typeface="Arial" panose="020B0604020202020204" pitchFamily="34" charset="0"/>
                </a:rPr>
                <a:t>A new “validated” model for pedestal density prediction was proposed in the last FEC </a:t>
              </a:r>
              <a:r>
                <a:rPr lang="en-US" altLang="ja-JP" sz="1400" kern="0">
                  <a:cs typeface="Arial" panose="020B0604020202020204" pitchFamily="34" charset="0"/>
                </a:rPr>
                <a:t>[Saarelma NF2024]</a:t>
              </a:r>
              <a:r>
                <a:rPr lang="en-US" altLang="ja-JP" sz="2000" kern="0">
                  <a:cs typeface="Arial" panose="020B0604020202020204" pitchFamily="34" charset="0"/>
                </a:rPr>
                <a:t>.</a:t>
              </a:r>
              <a:endParaRPr kumimoji="1" lang="ja-JP" altLang="en-US" sz="2000" kern="0"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1D84040-7C2C-2E53-6111-E1FE23392A8D}"/>
                </a:ext>
              </a:extLst>
            </p:cNvPr>
            <p:cNvSpPr txBox="1"/>
            <p:nvPr/>
          </p:nvSpPr>
          <p:spPr>
            <a:xfrm>
              <a:off x="851972" y="4418787"/>
              <a:ext cx="4708340" cy="407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kern="0">
                  <a:latin typeface="Arial" panose="020B0604020202020204" pitchFamily="34" charset="0"/>
                  <a:cs typeface="Arial" panose="020B0604020202020204" pitchFamily="34" charset="0"/>
                </a:rPr>
                <a:t>We are ready to pursue the next stage!</a:t>
              </a:r>
              <a:endParaRPr kumimoji="1" lang="ja-JP" altLang="en-US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12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84"/>
    </mc:Choice>
    <mc:Fallback xmlns="">
      <p:transition spd="slow" advTm="69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ED1A-3485-71EF-F7CC-23A200C3A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B30F915-7F06-1A78-ECA0-5C16FC864A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9460" y="92149"/>
                <a:ext cx="7064532" cy="448369"/>
              </a:xfrm>
            </p:spPr>
            <p:txBody>
              <a:bodyPr/>
              <a:lstStyle/>
              <a:p>
                <a:r>
                  <a:rPr lang="en-US" altLang="ja-JP">
                    <a:solidFill>
                      <a:srgbClr val="011893"/>
                    </a:solidFill>
                  </a:rPr>
                  <a:t>Advanced DSOL simulation is necessary</a:t>
                </a:r>
                <a:br>
                  <a:rPr lang="en-US" altLang="ja-JP">
                    <a:solidFill>
                      <a:srgbClr val="011893"/>
                    </a:solidFill>
                  </a:rPr>
                </a:br>
                <a:r>
                  <a:rPr lang="en-US" altLang="ja-JP">
                    <a:solidFill>
                      <a:srgbClr val="011893"/>
                    </a:solidFill>
                  </a:rPr>
                  <a:t>for both density prediction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𝒓𝒂𝒅</m:t>
                        </m:r>
                      </m:sub>
                    </m:sSub>
                  </m:oMath>
                </a14:m>
                <a:r>
                  <a:rPr lang="ja-JP" altLang="en-US">
                    <a:solidFill>
                      <a:srgbClr val="011893"/>
                    </a:solidFill>
                  </a:rPr>
                  <a:t> </a:t>
                </a:r>
                <a:r>
                  <a:rPr lang="en-US" altLang="ja-JP">
                    <a:solidFill>
                      <a:srgbClr val="011893"/>
                    </a:solidFill>
                  </a:rPr>
                  <a:t>control</a:t>
                </a:r>
                <a:endParaRPr lang="ja-JP" altLang="en-US">
                  <a:solidFill>
                    <a:srgbClr val="011893"/>
                  </a:solidFill>
                </a:endParaRPr>
              </a:p>
            </p:txBody>
          </p:sp>
        </mc:Choice>
        <mc:Fallback xmlns="">
          <p:sp>
            <p:nvSpPr>
              <p:cNvPr id="4" name="タイトル 3">
                <a:extLst>
                  <a:ext uri="{FF2B5EF4-FFF2-40B4-BE49-F238E27FC236}">
                    <a16:creationId xmlns:a16="http://schemas.microsoft.com/office/drawing/2014/main" id="{0B30F915-7F06-1A78-ECA0-5C16FC86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9460" y="92149"/>
                <a:ext cx="7064532" cy="448369"/>
              </a:xfrm>
              <a:blipFill>
                <a:blip r:embed="rId4"/>
                <a:stretch>
                  <a:fillRect t="-51351" b="-6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E5F0FDF-4489-8AC7-93A8-2DC368CFE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487" y="838879"/>
                <a:ext cx="6533536" cy="901998"/>
              </a:xfrm>
            </p:spPr>
            <p:txBody>
              <a:bodyPr>
                <a:normAutofit/>
              </a:bodyPr>
              <a:lstStyle/>
              <a:p>
                <a:pPr marL="0" indent="0" defTabSz="719138">
                  <a:buNone/>
                  <a:tabLst>
                    <a:tab pos="2154238" algn="l"/>
                  </a:tabLst>
                </a:pPr>
                <a:r>
                  <a:rPr kumimoji="1" lang="en-US" altLang="ja-JP" sz="2000"/>
                  <a:t>What we should keep in mind…</a:t>
                </a:r>
              </a:p>
              <a:p>
                <a:pPr marL="0" indent="0" defTabSz="719138">
                  <a:buNone/>
                  <a:tabLst>
                    <a:tab pos="2154238" algn="l"/>
                  </a:tabLst>
                </a:pPr>
                <a:r>
                  <a:rPr kumimoji="1" lang="en-US" altLang="ja-JP" sz="2000"/>
                  <a:t>“Accurate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kumimoji="1" lang="en-US" altLang="ja-JP" sz="2000"/>
                  <a:t> is necessary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kumimoji="1" lang="en-US" altLang="ja-JP" sz="2000"/>
                  <a:t> prediction.”</a:t>
                </a: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4E5F0FDF-4489-8AC7-93A8-2DC368CFE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87" y="838879"/>
                <a:ext cx="6533536" cy="901998"/>
              </a:xfrm>
              <a:blipFill>
                <a:blip r:embed="rId5"/>
                <a:stretch>
                  <a:fillRect l="-933" t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7B53D2-0A96-0A26-7EEC-FC8858070848}"/>
              </a:ext>
            </a:extLst>
          </p:cNvPr>
          <p:cNvSpPr txBox="1"/>
          <p:nvPr/>
        </p:nvSpPr>
        <p:spPr>
          <a:xfrm>
            <a:off x="7510219" y="669114"/>
            <a:ext cx="16337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sz="1300" kern="0">
                <a:cs typeface="Arial" panose="020B0604020202020204" pitchFamily="34" charset="0"/>
              </a:rPr>
              <a:t>[Saarelma NF2024]</a:t>
            </a:r>
            <a:endParaRPr kumimoji="1" lang="ja-JP" altLang="en-US" sz="13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9F539F4-77D0-0BF4-1BFE-D6F3D59FB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600" y="961503"/>
            <a:ext cx="2327425" cy="171533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DE1E44-C2CF-F4C7-3002-5BA6E576C3CC}"/>
              </a:ext>
            </a:extLst>
          </p:cNvPr>
          <p:cNvGrpSpPr/>
          <p:nvPr/>
        </p:nvGrpSpPr>
        <p:grpSpPr>
          <a:xfrm>
            <a:off x="222877" y="2778769"/>
            <a:ext cx="8844917" cy="2283246"/>
            <a:chOff x="222877" y="2778769"/>
            <a:chExt cx="8844917" cy="2283246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DF1C69C-7F7C-1DAA-BA54-E4D74DCC57F2}"/>
                </a:ext>
              </a:extLst>
            </p:cNvPr>
            <p:cNvSpPr txBox="1"/>
            <p:nvPr/>
          </p:nvSpPr>
          <p:spPr>
            <a:xfrm>
              <a:off x="222877" y="3689879"/>
              <a:ext cx="52517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731">
                <a:spcBef>
                  <a:spcPts val="450"/>
                </a:spcBef>
              </a:pPr>
              <a:r>
                <a:rPr lang="en-US" altLang="ja-JP" sz="2000" kern="0">
                  <a:cs typeface="Arial" panose="020B0604020202020204" pitchFamily="34" charset="0"/>
                </a:rPr>
                <a:t>We adopt an integrated divertor code SONIC, which can consider kinetic effects on impurity transport. </a:t>
              </a:r>
              <a:r>
                <a:rPr lang="en-US" altLang="ja-JP" sz="1400" kern="0">
                  <a:cs typeface="Arial" panose="020B0604020202020204" pitchFamily="34" charset="0"/>
                </a:rPr>
                <a:t>[Yamoto PPCF20]</a:t>
              </a:r>
              <a:endParaRPr kumimoji="1" lang="ja-JP" altLang="en-US" sz="1400" kern="0">
                <a:cs typeface="Arial" panose="020B0604020202020204" pitchFamily="34" charset="0"/>
              </a:endParaRP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B9C76ADD-4F26-3948-56B3-688A3C1EB6CE}"/>
                </a:ext>
              </a:extLst>
            </p:cNvPr>
            <p:cNvGrpSpPr/>
            <p:nvPr/>
          </p:nvGrpSpPr>
          <p:grpSpPr>
            <a:xfrm>
              <a:off x="5896891" y="2784608"/>
              <a:ext cx="3170903" cy="2277407"/>
              <a:chOff x="1400257" y="1734566"/>
              <a:chExt cx="5565407" cy="4241988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09742259-00F6-F46D-5D9E-350637CEC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0257" y="1795422"/>
                <a:ext cx="4980711" cy="4181132"/>
              </a:xfrm>
              <a:prstGeom prst="rect">
                <a:avLst/>
              </a:prstGeom>
            </p:spPr>
          </p:pic>
          <p:sp>
            <p:nvSpPr>
              <p:cNvPr id="56" name="円/楕円 8">
                <a:extLst>
                  <a:ext uri="{FF2B5EF4-FFF2-40B4-BE49-F238E27FC236}">
                    <a16:creationId xmlns:a16="http://schemas.microsoft.com/office/drawing/2014/main" id="{3CA9F62C-8C97-81B1-0A1E-0E8CAC1E9B77}"/>
                  </a:ext>
                </a:extLst>
              </p:cNvPr>
              <p:cNvSpPr/>
              <p:nvPr/>
            </p:nvSpPr>
            <p:spPr>
              <a:xfrm>
                <a:off x="4246400" y="3881644"/>
                <a:ext cx="260987" cy="24467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5666412-4936-703D-CEF8-8A0769A122F5}"/>
                  </a:ext>
                </a:extLst>
              </p:cNvPr>
              <p:cNvSpPr txBox="1"/>
              <p:nvPr/>
            </p:nvSpPr>
            <p:spPr>
              <a:xfrm>
                <a:off x="3696098" y="1896230"/>
                <a:ext cx="806640" cy="44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latin typeface="Calibri" panose="020F0502020204030204" pitchFamily="34" charset="0"/>
                    <a:cs typeface="Calibri" panose="020F0502020204030204" pitchFamily="34" charset="0"/>
                  </a:rPr>
                  <a:t>Core</a:t>
                </a:r>
                <a:endParaRPr lang="ja-JP" altLang="en-US" sz="13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ストライプ矢印 10">
                <a:extLst>
                  <a:ext uri="{FF2B5EF4-FFF2-40B4-BE49-F238E27FC236}">
                    <a16:creationId xmlns:a16="http://schemas.microsoft.com/office/drawing/2014/main" id="{627EADDA-78A8-32BB-7695-617C1129F10A}"/>
                  </a:ext>
                </a:extLst>
              </p:cNvPr>
              <p:cNvSpPr/>
              <p:nvPr/>
            </p:nvSpPr>
            <p:spPr>
              <a:xfrm rot="10800000" flipH="1">
                <a:off x="4959196" y="1734566"/>
                <a:ext cx="702963" cy="1547370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ストライプ矢印 11">
                <a:extLst>
                  <a:ext uri="{FF2B5EF4-FFF2-40B4-BE49-F238E27FC236}">
                    <a16:creationId xmlns:a16="http://schemas.microsoft.com/office/drawing/2014/main" id="{7D18F7D0-A132-FD00-7C6E-FB258914C33A}"/>
                  </a:ext>
                </a:extLst>
              </p:cNvPr>
              <p:cNvSpPr/>
              <p:nvPr/>
            </p:nvSpPr>
            <p:spPr>
              <a:xfrm rot="12433683" flipH="1">
                <a:off x="3914010" y="4578492"/>
                <a:ext cx="384642" cy="843960"/>
              </a:xfrm>
              <a:prstGeom prst="striped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68DA29E-A16E-97F3-ADCB-595B6465E5B0}"/>
                  </a:ext>
                </a:extLst>
              </p:cNvPr>
              <p:cNvSpPr txBox="1"/>
              <p:nvPr/>
            </p:nvSpPr>
            <p:spPr>
              <a:xfrm>
                <a:off x="4913818" y="2331467"/>
                <a:ext cx="1300320" cy="44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latin typeface="Calibri" panose="020F0502020204030204" pitchFamily="34" charset="0"/>
                    <a:cs typeface="Calibri" panose="020F0502020204030204" pitchFamily="34" charset="0"/>
                  </a:rPr>
                  <a:t>Heat flux</a:t>
                </a:r>
                <a:endParaRPr lang="ja-JP" altLang="en-US" sz="13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29B35F97-B993-7E11-B2E0-0043301CBA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7214" y="3542596"/>
                <a:ext cx="386634" cy="333713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9ECBBAC4-7FDC-63C0-F9CA-B9F666DD19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2982" y="4136509"/>
                <a:ext cx="419120" cy="347555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9650564-A8FD-A39E-737C-A875B4F4FA22}"/>
                  </a:ext>
                </a:extLst>
              </p:cNvPr>
              <p:cNvSpPr txBox="1"/>
              <p:nvPr/>
            </p:nvSpPr>
            <p:spPr>
              <a:xfrm>
                <a:off x="5126146" y="4963795"/>
                <a:ext cx="1839518" cy="44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Thermal force</a:t>
                </a:r>
                <a:endParaRPr lang="ja-JP" altLang="en-US" sz="1300" b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F89178E8-DC66-0223-0E37-2BB12113014A}"/>
                  </a:ext>
                </a:extLst>
              </p:cNvPr>
              <p:cNvSpPr txBox="1"/>
              <p:nvPr/>
            </p:nvSpPr>
            <p:spPr>
              <a:xfrm>
                <a:off x="5084991" y="4626127"/>
                <a:ext cx="1765029" cy="44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Friction force</a:t>
                </a:r>
                <a:endParaRPr lang="ja-JP" altLang="en-US" sz="1300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18416B35-B1AE-1A8F-9C05-32C3B1742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458" y="2715578"/>
                <a:ext cx="631204" cy="592926"/>
              </a:xfrm>
              <a:prstGeom prst="straightConnector1">
                <a:avLst/>
              </a:prstGeom>
              <a:ln w="63500">
                <a:solidFill>
                  <a:srgbClr val="FF2F92"/>
                </a:solidFill>
                <a:headEnd type="triangle"/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AC379112-1CAA-ED62-DAF7-BAB196378E82}"/>
                  </a:ext>
                </a:extLst>
              </p:cNvPr>
              <p:cNvSpPr/>
              <p:nvPr/>
            </p:nvSpPr>
            <p:spPr>
              <a:xfrm>
                <a:off x="3640360" y="3068024"/>
                <a:ext cx="1438922" cy="756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300" b="1">
                    <a:ln w="3175">
                      <a:noFill/>
                    </a:ln>
                    <a:solidFill>
                      <a:srgbClr val="FF2F9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Diffusion</a:t>
                </a:r>
                <a:r>
                  <a:rPr lang="ja-JP" altLang="en-US" sz="1300" b="1">
                    <a:ln w="3175">
                      <a:noFill/>
                    </a:ln>
                    <a:solidFill>
                      <a:srgbClr val="FF2F9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・</a:t>
                </a:r>
                <a:endParaRPr lang="en-US" altLang="ja-JP" sz="1300" b="1">
                  <a:ln w="3175">
                    <a:noFill/>
                  </a:ln>
                  <a:solidFill>
                    <a:srgbClr val="FF2F9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altLang="ja-JP" sz="1300" b="1">
                    <a:ln w="3175">
                      <a:noFill/>
                    </a:ln>
                    <a:solidFill>
                      <a:srgbClr val="FF2F9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drifts</a:t>
                </a:r>
              </a:p>
            </p:txBody>
          </p:sp>
          <p:sp>
            <p:nvSpPr>
              <p:cNvPr id="67" name="稲妻 66">
                <a:extLst>
                  <a:ext uri="{FF2B5EF4-FFF2-40B4-BE49-F238E27FC236}">
                    <a16:creationId xmlns:a16="http://schemas.microsoft.com/office/drawing/2014/main" id="{3C4DC373-98CD-8D43-6126-02B24CC9456C}"/>
                  </a:ext>
                </a:extLst>
              </p:cNvPr>
              <p:cNvSpPr/>
              <p:nvPr/>
            </p:nvSpPr>
            <p:spPr bwMode="auto">
              <a:xfrm>
                <a:off x="3529129" y="2794289"/>
                <a:ext cx="1191402" cy="241799"/>
              </a:xfrm>
              <a:prstGeom prst="lightningBol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30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-112" charset="-128"/>
                  <a:cs typeface="Calibri" panose="020F0502020204030204" pitchFamily="34" charset="0"/>
                  <a:sym typeface="Gill Sans" pitchFamily="-112" charset="0"/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4B6B9B3-2EF1-2DF3-5F9B-123BD8098839}"/>
                  </a:ext>
                </a:extLst>
              </p:cNvPr>
              <p:cNvSpPr txBox="1"/>
              <p:nvPr/>
            </p:nvSpPr>
            <p:spPr>
              <a:xfrm>
                <a:off x="5480348" y="3499907"/>
                <a:ext cx="1485316" cy="544559"/>
              </a:xfrm>
              <a:prstGeom prst="rect">
                <a:avLst/>
              </a:prstGeom>
              <a:noFill/>
            </p:spPr>
            <p:txBody>
              <a:bodyPr wrap="square" lIns="91409" tIns="45706" rIns="91409" bIns="45706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1300" b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Gill Sans" pitchFamily="-1" charset="0"/>
                  </a:rPr>
                  <a:t>Radiation</a:t>
                </a:r>
              </a:p>
            </p:txBody>
          </p:sp>
          <p:sp>
            <p:nvSpPr>
              <p:cNvPr id="69" name="稲妻 68">
                <a:extLst>
                  <a:ext uri="{FF2B5EF4-FFF2-40B4-BE49-F238E27FC236}">
                    <a16:creationId xmlns:a16="http://schemas.microsoft.com/office/drawing/2014/main" id="{5FA6A7D2-B1CE-0E62-4D1C-A6358DDCC711}"/>
                  </a:ext>
                </a:extLst>
              </p:cNvPr>
              <p:cNvSpPr/>
              <p:nvPr/>
            </p:nvSpPr>
            <p:spPr bwMode="auto">
              <a:xfrm rot="8596654">
                <a:off x="4409146" y="3559840"/>
                <a:ext cx="1473610" cy="413243"/>
              </a:xfrm>
              <a:prstGeom prst="lightningBolt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1300">
                  <a:solidFill>
                    <a:srgbClr val="000000"/>
                  </a:solidFill>
                  <a:latin typeface="Calibri" panose="020F0502020204030204" pitchFamily="34" charset="0"/>
                  <a:ea typeface="ＭＳ ゴシック" pitchFamily="-112" charset="-128"/>
                  <a:cs typeface="Calibri" panose="020F0502020204030204" pitchFamily="34" charset="0"/>
                  <a:sym typeface="Gill Sans" pitchFamily="-112" charset="0"/>
                </a:endParaRPr>
              </a:p>
            </p:txBody>
          </p:sp>
          <p:sp>
            <p:nvSpPr>
              <p:cNvPr id="70" name="円/楕円 22">
                <a:extLst>
                  <a:ext uri="{FF2B5EF4-FFF2-40B4-BE49-F238E27FC236}">
                    <a16:creationId xmlns:a16="http://schemas.microsoft.com/office/drawing/2014/main" id="{128210C6-0599-A40C-D592-14A86496487B}"/>
                  </a:ext>
                </a:extLst>
              </p:cNvPr>
              <p:cNvSpPr/>
              <p:nvPr/>
            </p:nvSpPr>
            <p:spPr>
              <a:xfrm>
                <a:off x="4539567" y="2879502"/>
                <a:ext cx="260987" cy="24467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1" name="直線矢印コネクタ 70">
                <a:extLst>
                  <a:ext uri="{FF2B5EF4-FFF2-40B4-BE49-F238E27FC236}">
                    <a16:creationId xmlns:a16="http://schemas.microsoft.com/office/drawing/2014/main" id="{2DDFF149-BDB4-7C59-13FE-D163BCB1E5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2790" y="5134570"/>
                <a:ext cx="561052" cy="5751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6D7C88F7-1E9C-453C-8358-DD6F070B90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92771" y="4792790"/>
                <a:ext cx="542425" cy="3848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円/楕円 25">
                <a:extLst>
                  <a:ext uri="{FF2B5EF4-FFF2-40B4-BE49-F238E27FC236}">
                    <a16:creationId xmlns:a16="http://schemas.microsoft.com/office/drawing/2014/main" id="{EDF27F68-EAF8-34E1-FFF3-5A20BD16889D}"/>
                  </a:ext>
                </a:extLst>
              </p:cNvPr>
              <p:cNvSpPr/>
              <p:nvPr/>
            </p:nvSpPr>
            <p:spPr>
              <a:xfrm>
                <a:off x="4764637" y="4302054"/>
                <a:ext cx="260987" cy="244673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BD1E7714-B042-AF88-69CA-4935469F8651}"/>
                  </a:ext>
                </a:extLst>
              </p:cNvPr>
              <p:cNvSpPr txBox="1"/>
              <p:nvPr/>
            </p:nvSpPr>
            <p:spPr>
              <a:xfrm>
                <a:off x="5026886" y="4160870"/>
                <a:ext cx="1670094" cy="44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Impurity ion</a:t>
                </a:r>
                <a:endParaRPr lang="ja-JP" altLang="en-US" sz="1300" b="1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CC92DC81-EEA5-29BF-6433-51D4E61F54B1}"/>
                  </a:ext>
                </a:extLst>
              </p:cNvPr>
              <p:cNvSpPr txBox="1"/>
              <p:nvPr/>
            </p:nvSpPr>
            <p:spPr>
              <a:xfrm>
                <a:off x="2207043" y="5437552"/>
                <a:ext cx="1941849" cy="448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300" b="1">
                    <a:latin typeface="Calibri" panose="020F0502020204030204" pitchFamily="34" charset="0"/>
                    <a:cs typeface="Calibri" panose="020F0502020204030204" pitchFamily="34" charset="0"/>
                  </a:rPr>
                  <a:t>Divertor plates</a:t>
                </a:r>
                <a:endParaRPr lang="ja-JP" altLang="en-US" sz="13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913A8372-F368-20BD-BEB0-89784EB074D9}"/>
                  </a:ext>
                </a:extLst>
              </p:cNvPr>
              <p:cNvCxnSpPr/>
              <p:nvPr/>
            </p:nvCxnSpPr>
            <p:spPr>
              <a:xfrm flipH="1" flipV="1">
                <a:off x="2082273" y="5231338"/>
                <a:ext cx="249541" cy="20108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FA72A2D-E9C7-20BF-B5C6-CDF2980D29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7312" y="5553006"/>
                <a:ext cx="659581" cy="3238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35DEFF14-532D-C450-D8BD-7BED933213CE}"/>
                </a:ext>
              </a:extLst>
            </p:cNvPr>
            <p:cNvSpPr/>
            <p:nvPr/>
          </p:nvSpPr>
          <p:spPr>
            <a:xfrm>
              <a:off x="297438" y="2948257"/>
              <a:ext cx="368710" cy="3384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6B8766E-65E7-1514-B077-F91972C1305E}"/>
                </a:ext>
              </a:extLst>
            </p:cNvPr>
            <p:cNvSpPr txBox="1"/>
            <p:nvPr/>
          </p:nvSpPr>
          <p:spPr>
            <a:xfrm>
              <a:off x="711341" y="2778769"/>
              <a:ext cx="5042715" cy="72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SOL/divertor simulation</a:t>
              </a:r>
              <a:r>
                <a:rPr lang="en-US" altLang="ja-JP" kern="0">
                  <a:solidFill>
                    <a:srgbClr val="FF0000"/>
                  </a:solidFill>
                  <a:cs typeface="Arial" panose="020B0604020202020204" pitchFamily="34" charset="0"/>
                </a:rPr>
                <a:t> for impurity transport</a:t>
              </a:r>
              <a:r>
                <a:rPr kumimoji="1" lang="en-US" altLang="ja-JP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is indispensable.</a:t>
              </a:r>
              <a:endParaRPr kumimoji="1" lang="ja-JP" altLang="en-US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008F83-6588-1525-AA15-E8A5FDEE1144}"/>
                  </a:ext>
                </a:extLst>
              </p:cNvPr>
              <p:cNvSpPr txBox="1"/>
              <p:nvPr/>
            </p:nvSpPr>
            <p:spPr>
              <a:xfrm>
                <a:off x="171339" y="1839143"/>
                <a:ext cx="5448524" cy="7380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kumimoji="1" lang="en-US" altLang="ja-JP" sz="2000" kern="0">
                    <a:latin typeface="Arial" panose="020B0604020202020204" pitchFamily="34" charset="0"/>
                    <a:cs typeface="Arial" panose="020B0604020202020204" pitchFamily="34" charset="0"/>
                  </a:rPr>
                  <a:t>For large reactors,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ja-JP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ja-JP" sz="20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kumimoji="1" lang="en-US" altLang="ja-JP" sz="2000" kern="0">
                    <a:latin typeface="Arial" panose="020B0604020202020204" pitchFamily="34" charset="0"/>
                    <a:cs typeface="Arial" panose="020B0604020202020204" pitchFamily="34" charset="0"/>
                  </a:rPr>
                  <a:t> must be controlled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kumimoji="1" lang="en-US" altLang="ja-JP" sz="2000" ker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000" kern="0">
                    <a:cs typeface="Arial" panose="020B0604020202020204" pitchFamily="34" charset="0"/>
                  </a:rPr>
                  <a:t>management using impurities in DSOL.</a:t>
                </a:r>
                <a:endParaRPr kumimoji="1" lang="ja-JP" altLang="en-US" sz="20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9008F83-6588-1525-AA15-E8A5FDEE1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9" y="1839143"/>
                <a:ext cx="5448524" cy="738023"/>
              </a:xfrm>
              <a:prstGeom prst="rect">
                <a:avLst/>
              </a:prstGeom>
              <a:blipFill>
                <a:blip r:embed="rId8"/>
                <a:stretch>
                  <a:fillRect l="-1004" t="-4065" r="-1786" b="-12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47"/>
    </mc:Choice>
    <mc:Fallback xmlns="">
      <p:transition spd="slow" advTm="6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BCC4B-0485-3FDE-0355-E2E1572CE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6C99F-9B33-19BA-6D2E-8D67F5E28C5A}"/>
              </a:ext>
            </a:extLst>
          </p:cNvPr>
          <p:cNvSpPr txBox="1"/>
          <p:nvPr/>
        </p:nvSpPr>
        <p:spPr>
          <a:xfrm>
            <a:off x="103801" y="939169"/>
            <a:ext cx="8988225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 dirty="0">
                <a:latin typeface="Arial" panose="020B0604020202020204" pitchFamily="34" charset="0"/>
                <a:cs typeface="Arial" panose="020B0604020202020204" pitchFamily="34" charset="0"/>
              </a:rPr>
              <a:t>Our objective is to predict rapidly stationary operation scenario.</a:t>
            </a:r>
          </a:p>
          <a:p>
            <a:pPr marL="342900" indent="-342900" defTabSz="685731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ja-JP" sz="1800" kern="0" dirty="0">
                <a:cs typeface="Arial" panose="020B0604020202020204" pitchFamily="34" charset="0"/>
              </a:rPr>
              <a:t>GOTRESS</a:t>
            </a:r>
            <a:r>
              <a:rPr lang="en-US" altLang="ja-JP" sz="1400" kern="0" dirty="0">
                <a:cs typeface="Arial" panose="020B0604020202020204" pitchFamily="34" charset="0"/>
              </a:rPr>
              <a:t>[Honda CPC2018]</a:t>
            </a:r>
            <a:r>
              <a:rPr lang="en-US" altLang="ja-JP" sz="1800" kern="0" dirty="0">
                <a:cs typeface="Arial" panose="020B0604020202020204" pitchFamily="34" charset="0"/>
              </a:rPr>
              <a:t> is an ideal code, </a:t>
            </a:r>
            <a:r>
              <a:rPr lang="en-US" altLang="ja-JP" sz="1800" dirty="0">
                <a:ea typeface="ＭＳ Ｐ明朝" pitchFamily="-97" charset="-128"/>
                <a:cs typeface="Arial" panose="020B0604020202020204" pitchFamily="34" charset="0"/>
              </a:rPr>
              <a:t>a steady-state transport solver using global optimization for fast, accurate solutions. </a:t>
            </a:r>
          </a:p>
          <a:p>
            <a:pPr marL="342900" indent="-342900" algn="l" defTabSz="685731" fontAlgn="base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800" kern="0" dirty="0">
                <a:cs typeface="Arial" panose="020B0604020202020204" pitchFamily="34" charset="0"/>
              </a:rPr>
              <a:t>An integrated code suite, GOTRESS+, has been developed</a:t>
            </a:r>
            <a:r>
              <a:rPr lang="en-US" altLang="ja-JP" sz="1400" kern="0" dirty="0">
                <a:cs typeface="Arial" panose="020B0604020202020204" pitchFamily="34" charset="0"/>
              </a:rPr>
              <a:t>[Honda NF2021].</a:t>
            </a:r>
            <a:endParaRPr kumimoji="1" lang="ja-JP" altLang="en-US" sz="1400" kern="0"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1D41CA2-C6DB-5DB5-8F0F-8D16660C24B5}"/>
              </a:ext>
            </a:extLst>
          </p:cNvPr>
          <p:cNvGrpSpPr/>
          <p:nvPr/>
        </p:nvGrpSpPr>
        <p:grpSpPr>
          <a:xfrm>
            <a:off x="310100" y="2602641"/>
            <a:ext cx="8566135" cy="2458913"/>
            <a:chOff x="310100" y="2229018"/>
            <a:chExt cx="8566135" cy="2458913"/>
          </a:xfrm>
        </p:grpSpPr>
        <p:sp>
          <p:nvSpPr>
            <p:cNvPr id="46" name="1 つの角を切り取った四角形 139">
              <a:extLst>
                <a:ext uri="{FF2B5EF4-FFF2-40B4-BE49-F238E27FC236}">
                  <a16:creationId xmlns:a16="http://schemas.microsoft.com/office/drawing/2014/main" id="{A14D0887-8CC2-43DC-9F2E-74ABE78BED32}"/>
                </a:ext>
              </a:extLst>
            </p:cNvPr>
            <p:cNvSpPr/>
            <p:nvPr/>
          </p:nvSpPr>
          <p:spPr>
            <a:xfrm>
              <a:off x="4384562" y="3447447"/>
              <a:ext cx="871969" cy="190856"/>
            </a:xfrm>
            <a:prstGeom prst="snip1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defTabSz="58670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83" b="1" kern="0">
                  <a:latin typeface="Calibri"/>
                  <a:ea typeface="ＭＳ Ｐゴシック" panose="020B0600070205080204" pitchFamily="34" charset="-128"/>
                </a:rPr>
                <a:t>IMPACT</a:t>
              </a:r>
              <a:endParaRPr lang="ja-JP" altLang="en-US" sz="1283" b="1" kern="0"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7DCA49DA-40D9-7671-6D84-C566D7D495FE}"/>
                </a:ext>
              </a:extLst>
            </p:cNvPr>
            <p:cNvSpPr txBox="1"/>
            <p:nvPr/>
          </p:nvSpPr>
          <p:spPr>
            <a:xfrm>
              <a:off x="5291410" y="3412666"/>
              <a:ext cx="2447123" cy="289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283">
                  <a:latin typeface="Calibri" panose="020F0502020204030204" pitchFamily="34" charset="0"/>
                  <a:cs typeface="Calibri" panose="020F0502020204030204" pitchFamily="34" charset="0"/>
                </a:rPr>
                <a:t>Impurity transport [Hayashi NF18]</a:t>
              </a:r>
              <a:endParaRPr lang="ja-JP" altLang="en-US" sz="128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8" name="加算記号 14367">
              <a:extLst>
                <a:ext uri="{FF2B5EF4-FFF2-40B4-BE49-F238E27FC236}">
                  <a16:creationId xmlns:a16="http://schemas.microsoft.com/office/drawing/2014/main" id="{6DD67136-1B15-9653-542E-BF1712F52273}"/>
                </a:ext>
              </a:extLst>
            </p:cNvPr>
            <p:cNvSpPr/>
            <p:nvPr/>
          </p:nvSpPr>
          <p:spPr>
            <a:xfrm>
              <a:off x="4065241" y="3393837"/>
              <a:ext cx="284442" cy="307777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9" name="加算記号 14368">
              <a:extLst>
                <a:ext uri="{FF2B5EF4-FFF2-40B4-BE49-F238E27FC236}">
                  <a16:creationId xmlns:a16="http://schemas.microsoft.com/office/drawing/2014/main" id="{F59FD31F-1027-DCD9-D6F3-780796207DC4}"/>
                </a:ext>
              </a:extLst>
            </p:cNvPr>
            <p:cNvSpPr/>
            <p:nvPr/>
          </p:nvSpPr>
          <p:spPr>
            <a:xfrm>
              <a:off x="4056453" y="4135053"/>
              <a:ext cx="284442" cy="307777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1" name="1 つの角を切り取った四角形 139">
              <a:extLst>
                <a:ext uri="{FF2B5EF4-FFF2-40B4-BE49-F238E27FC236}">
                  <a16:creationId xmlns:a16="http://schemas.microsoft.com/office/drawing/2014/main" id="{2DAB55EB-F1CD-15F9-B0EA-781FDAD2CB01}"/>
                </a:ext>
              </a:extLst>
            </p:cNvPr>
            <p:cNvSpPr/>
            <p:nvPr/>
          </p:nvSpPr>
          <p:spPr>
            <a:xfrm>
              <a:off x="4372000" y="4190235"/>
              <a:ext cx="2174122" cy="190856"/>
            </a:xfrm>
            <a:prstGeom prst="snip1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defTabSz="685731">
                <a:spcBef>
                  <a:spcPts val="450"/>
                </a:spcBef>
              </a:pPr>
              <a:r>
                <a:rPr lang="en-US" altLang="ja-JP" sz="1400" kern="0">
                  <a:cs typeface="Arial" panose="020B0604020202020204" pitchFamily="34" charset="0"/>
                </a:rPr>
                <a:t>Saarelma-Connor model</a:t>
              </a:r>
              <a:endParaRPr lang="ja-JP" altLang="en-US" sz="1400" kern="0">
                <a:cs typeface="Arial" panose="020B0604020202020204" pitchFamily="34" charset="0"/>
              </a:endParaRPr>
            </a:p>
          </p:txBody>
        </p:sp>
        <p:sp>
          <p:nvSpPr>
            <p:cNvPr id="14394" name="L 字 14393">
              <a:extLst>
                <a:ext uri="{FF2B5EF4-FFF2-40B4-BE49-F238E27FC236}">
                  <a16:creationId xmlns:a16="http://schemas.microsoft.com/office/drawing/2014/main" id="{451E80C6-744F-965A-9A99-5A0EFA6CDB98}"/>
                </a:ext>
              </a:extLst>
            </p:cNvPr>
            <p:cNvSpPr/>
            <p:nvPr/>
          </p:nvSpPr>
          <p:spPr>
            <a:xfrm>
              <a:off x="414021" y="2229018"/>
              <a:ext cx="8087520" cy="2458913"/>
            </a:xfrm>
            <a:prstGeom prst="corner">
              <a:avLst>
                <a:gd name="adj1" fmla="val 58437"/>
                <a:gd name="adj2" fmla="val 148960"/>
              </a:avLst>
            </a:prstGeom>
            <a:noFill/>
            <a:ln w="38100"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8" name="四角形: 角を丸くする 14397">
              <a:extLst>
                <a:ext uri="{FF2B5EF4-FFF2-40B4-BE49-F238E27FC236}">
                  <a16:creationId xmlns:a16="http://schemas.microsoft.com/office/drawing/2014/main" id="{1C169FBD-0E30-6BCE-DCD2-26F1EA649DE5}"/>
                </a:ext>
              </a:extLst>
            </p:cNvPr>
            <p:cNvSpPr/>
            <p:nvPr/>
          </p:nvSpPr>
          <p:spPr>
            <a:xfrm>
              <a:off x="310100" y="3870727"/>
              <a:ext cx="6349678" cy="795700"/>
            </a:xfrm>
            <a:prstGeom prst="roundRect">
              <a:avLst/>
            </a:prstGeom>
            <a:noFill/>
            <a:ln w="41275">
              <a:solidFill>
                <a:srgbClr val="3399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6" name="テキスト ボックス 14365">
              <a:extLst>
                <a:ext uri="{FF2B5EF4-FFF2-40B4-BE49-F238E27FC236}">
                  <a16:creationId xmlns:a16="http://schemas.microsoft.com/office/drawing/2014/main" id="{72268F0E-F523-7683-5322-E5C6F10B1698}"/>
                </a:ext>
              </a:extLst>
            </p:cNvPr>
            <p:cNvSpPr txBox="1"/>
            <p:nvPr/>
          </p:nvSpPr>
          <p:spPr>
            <a:xfrm>
              <a:off x="6702113" y="3891836"/>
              <a:ext cx="2174122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2000" kern="0">
                  <a:latin typeface="Arial" panose="020B0604020202020204" pitchFamily="34" charset="0"/>
                  <a:cs typeface="Arial" panose="020B0604020202020204" pitchFamily="34" charset="0"/>
                </a:rPr>
                <a:t>Pedestal </a:t>
              </a:r>
              <a:r>
                <a:rPr lang="en-US" altLang="ja-JP" sz="2000" kern="0">
                  <a:cs typeface="Arial" panose="020B0604020202020204" pitchFamily="34" charset="0"/>
                </a:rPr>
                <a:t>d</a:t>
              </a:r>
              <a:r>
                <a:rPr kumimoji="1" lang="en-US" altLang="ja-JP" sz="2000" kern="0">
                  <a:latin typeface="Arial" panose="020B0604020202020204" pitchFamily="34" charset="0"/>
                  <a:cs typeface="Arial" panose="020B0604020202020204" pitchFamily="34" charset="0"/>
                </a:rPr>
                <a:t>ensity prediction</a:t>
              </a:r>
              <a:endParaRPr kumimoji="1" lang="ja-JP" altLang="en-US" sz="20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38" name="Text Box 5">
            <a:extLst>
              <a:ext uri="{FF2B5EF4-FFF2-40B4-BE49-F238E27FC236}">
                <a16:creationId xmlns:a16="http://schemas.microsoft.com/office/drawing/2014/main" id="{A6D33EB1-1DDB-FC84-1882-02973B3B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179" y="-60766"/>
            <a:ext cx="6958498" cy="80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721" tIns="30861" rIns="61721" bIns="30861">
            <a:prstTxWarp prst="textNoShape">
              <a:avLst/>
            </a:prstTxWarp>
            <a:spAutoFit/>
          </a:bodyPr>
          <a:lstStyle/>
          <a:p>
            <a:pPr defTabSz="616738"/>
            <a:r>
              <a:rPr lang="en-US" altLang="ja-JP" sz="2400" b="1">
                <a:solidFill>
                  <a:srgbClr val="011893"/>
                </a:solidFill>
                <a:ea typeface="Helvetica" pitchFamily="-1" charset="0"/>
                <a:cs typeface="Helvetica" pitchFamily="-1" charset="0"/>
                <a:sym typeface="Helvetica" pitchFamily="-1" charset="0"/>
              </a:rPr>
              <a:t>Our new integrated code meets the key points for large reactor scenario development  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87B7BB6-ECFD-F911-B3B1-0CED1592F682}"/>
              </a:ext>
            </a:extLst>
          </p:cNvPr>
          <p:cNvSpPr/>
          <p:nvPr/>
        </p:nvSpPr>
        <p:spPr>
          <a:xfrm>
            <a:off x="1021595" y="3888073"/>
            <a:ext cx="2780093" cy="269708"/>
          </a:xfrm>
          <a:prstGeom prst="rect">
            <a:avLst/>
          </a:prstGeom>
          <a:solidFill>
            <a:srgbClr val="FF2600">
              <a:alpha val="2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defTabSz="586702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55" kern="0">
              <a:solidFill>
                <a:prstClr val="white"/>
              </a:solidFill>
              <a:latin typeface="Calibri"/>
              <a:ea typeface="ＭＳ Ｐゴシック" panose="020B0600070205080204" pitchFamily="34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8A63F2F-C769-BF24-55E7-C76037DE642E}"/>
              </a:ext>
            </a:extLst>
          </p:cNvPr>
          <p:cNvGrpSpPr/>
          <p:nvPr/>
        </p:nvGrpSpPr>
        <p:grpSpPr>
          <a:xfrm>
            <a:off x="784683" y="3859491"/>
            <a:ext cx="3036003" cy="310542"/>
            <a:chOff x="7087843" y="3277830"/>
            <a:chExt cx="3036003" cy="310542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8800545-B059-35F7-7CC9-5D2F2AA5869B}"/>
                </a:ext>
              </a:extLst>
            </p:cNvPr>
            <p:cNvSpPr txBox="1"/>
            <p:nvPr/>
          </p:nvSpPr>
          <p:spPr>
            <a:xfrm>
              <a:off x="8458484" y="3277830"/>
              <a:ext cx="1665362" cy="28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83">
                  <a:latin typeface="Calibri" panose="020F0502020204030204" pitchFamily="34" charset="0"/>
                  <a:cs typeface="Calibri" panose="020F0502020204030204" pitchFamily="34" charset="0"/>
                </a:rPr>
                <a:t>Bulk plasma transport</a:t>
              </a:r>
              <a:endParaRPr lang="ja-JP" altLang="en-US" sz="1283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角丸四角形 70">
              <a:extLst>
                <a:ext uri="{FF2B5EF4-FFF2-40B4-BE49-F238E27FC236}">
                  <a16:creationId xmlns:a16="http://schemas.microsoft.com/office/drawing/2014/main" id="{147A745F-384B-10A5-99E8-D245D88D96E1}"/>
                </a:ext>
              </a:extLst>
            </p:cNvPr>
            <p:cNvSpPr/>
            <p:nvPr/>
          </p:nvSpPr>
          <p:spPr>
            <a:xfrm>
              <a:off x="7087843" y="3289975"/>
              <a:ext cx="1323090" cy="298397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58670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54" b="1" kern="0">
                  <a:solidFill>
                    <a:prstClr val="white"/>
                  </a:solidFill>
                  <a:latin typeface="Calibri"/>
                  <a:ea typeface="ＭＳ Ｐゴシック" panose="020B0600070205080204" pitchFamily="34" charset="-128"/>
                </a:rPr>
                <a:t>GOTRESS</a:t>
              </a:r>
              <a:endParaRPr lang="ja-JP" altLang="en-US" sz="2054" b="1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12B2C25-7017-9BF0-C2EF-DF36CBA7DDC5}"/>
              </a:ext>
            </a:extLst>
          </p:cNvPr>
          <p:cNvGrpSpPr/>
          <p:nvPr/>
        </p:nvGrpSpPr>
        <p:grpSpPr>
          <a:xfrm>
            <a:off x="2411642" y="1270205"/>
            <a:ext cx="6390022" cy="2839120"/>
            <a:chOff x="2424547" y="888131"/>
            <a:chExt cx="6390022" cy="283912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8F5D804-44C7-FD24-289F-B045D7B996AC}"/>
                </a:ext>
              </a:extLst>
            </p:cNvPr>
            <p:cNvGrpSpPr/>
            <p:nvPr/>
          </p:nvGrpSpPr>
          <p:grpSpPr>
            <a:xfrm>
              <a:off x="4101152" y="888131"/>
              <a:ext cx="4713417" cy="2839120"/>
              <a:chOff x="4101152" y="888131"/>
              <a:chExt cx="4713417" cy="2839120"/>
            </a:xfrm>
          </p:grpSpPr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8FAE30-C75D-A028-A522-0BA30D956120}"/>
                  </a:ext>
                </a:extLst>
              </p:cNvPr>
              <p:cNvSpPr/>
              <p:nvPr/>
            </p:nvSpPr>
            <p:spPr>
              <a:xfrm>
                <a:off x="4101152" y="1119906"/>
                <a:ext cx="4713417" cy="2607345"/>
              </a:xfrm>
              <a:prstGeom prst="rect">
                <a:avLst/>
              </a:prstGeom>
              <a:noFill/>
              <a:ln w="31750">
                <a:solidFill>
                  <a:srgbClr val="75E8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5" name="加算記号 14394">
                <a:extLst>
                  <a:ext uri="{FF2B5EF4-FFF2-40B4-BE49-F238E27FC236}">
                    <a16:creationId xmlns:a16="http://schemas.microsoft.com/office/drawing/2014/main" id="{2CAAC98E-A122-4F07-56F3-BA449C8CB569}"/>
                  </a:ext>
                </a:extLst>
              </p:cNvPr>
              <p:cNvSpPr/>
              <p:nvPr/>
            </p:nvSpPr>
            <p:spPr>
              <a:xfrm>
                <a:off x="6336196" y="2810904"/>
                <a:ext cx="419851" cy="425818"/>
              </a:xfrm>
              <a:prstGeom prst="mathPlu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397" name="グループ化 14396">
                <a:extLst>
                  <a:ext uri="{FF2B5EF4-FFF2-40B4-BE49-F238E27FC236}">
                    <a16:creationId xmlns:a16="http://schemas.microsoft.com/office/drawing/2014/main" id="{4A5B33E4-C9C7-D77C-6454-91E1266300E0}"/>
                  </a:ext>
                </a:extLst>
              </p:cNvPr>
              <p:cNvGrpSpPr/>
              <p:nvPr/>
            </p:nvGrpSpPr>
            <p:grpSpPr>
              <a:xfrm>
                <a:off x="4434003" y="888131"/>
                <a:ext cx="4295976" cy="1937194"/>
                <a:chOff x="4510843" y="781898"/>
                <a:chExt cx="4295976" cy="1937194"/>
              </a:xfrm>
            </p:grpSpPr>
            <p:grpSp>
              <p:nvGrpSpPr>
                <p:cNvPr id="14393" name="グループ化 14392">
                  <a:extLst>
                    <a:ext uri="{FF2B5EF4-FFF2-40B4-BE49-F238E27FC236}">
                      <a16:creationId xmlns:a16="http://schemas.microsoft.com/office/drawing/2014/main" id="{3263A794-FC54-1940-BCBF-3F7F069079E8}"/>
                    </a:ext>
                  </a:extLst>
                </p:cNvPr>
                <p:cNvGrpSpPr/>
                <p:nvPr/>
              </p:nvGrpSpPr>
              <p:grpSpPr>
                <a:xfrm>
                  <a:off x="4510843" y="1164749"/>
                  <a:ext cx="4295976" cy="1554343"/>
                  <a:chOff x="4560438" y="1172402"/>
                  <a:chExt cx="4295976" cy="1405034"/>
                </a:xfrm>
              </p:grpSpPr>
              <p:grpSp>
                <p:nvGrpSpPr>
                  <p:cNvPr id="14382" name="グループ化 14381">
                    <a:extLst>
                      <a:ext uri="{FF2B5EF4-FFF2-40B4-BE49-F238E27FC236}">
                        <a16:creationId xmlns:a16="http://schemas.microsoft.com/office/drawing/2014/main" id="{0C641B74-232C-8F58-85FC-459B806A75A2}"/>
                      </a:ext>
                    </a:extLst>
                  </p:cNvPr>
                  <p:cNvGrpSpPr/>
                  <p:nvPr/>
                </p:nvGrpSpPr>
                <p:grpSpPr>
                  <a:xfrm>
                    <a:off x="4560438" y="1172402"/>
                    <a:ext cx="4295976" cy="1405034"/>
                    <a:chOff x="1755372" y="734996"/>
                    <a:chExt cx="5297209" cy="2948972"/>
                  </a:xfrm>
                </p:grpSpPr>
                <p:grpSp>
                  <p:nvGrpSpPr>
                    <p:cNvPr id="14383" name="グループ化 14382">
                      <a:extLst>
                        <a:ext uri="{FF2B5EF4-FFF2-40B4-BE49-F238E27FC236}">
                          <a16:creationId xmlns:a16="http://schemas.microsoft.com/office/drawing/2014/main" id="{D8A8B8F7-AC1A-CA70-D617-4730F41A45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36165" y="805392"/>
                      <a:ext cx="4949326" cy="2824072"/>
                      <a:chOff x="3199278" y="25998013"/>
                      <a:chExt cx="8618881" cy="4917903"/>
                    </a:xfrm>
                  </p:grpSpPr>
                  <p:sp>
                    <p:nvSpPr>
                      <p:cNvPr id="14386" name="角丸四角形 25">
                        <a:extLst>
                          <a:ext uri="{FF2B5EF4-FFF2-40B4-BE49-F238E27FC236}">
                            <a16:creationId xmlns:a16="http://schemas.microsoft.com/office/drawing/2014/main" id="{5BDB21F5-36E1-42E6-6BB6-3E97C5905F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7319" y="25998013"/>
                        <a:ext cx="2800840" cy="2210739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sz="1600" b="1" u="sng">
                            <a:solidFill>
                              <a:srgbClr val="0070C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NEUT2D</a:t>
                        </a:r>
                      </a:p>
                      <a:p>
                        <a:pPr algn="ctr"/>
                        <a:r>
                          <a:rPr kumimoji="1" lang="en-US" altLang="ja-JP" sz="1600" b="1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Neutral</a:t>
                        </a:r>
                      </a:p>
                      <a:p>
                        <a:pPr algn="ctr"/>
                        <a:r>
                          <a:rPr kumimoji="1" lang="en-US" altLang="ja-JP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Kinetic code</a:t>
                        </a:r>
                        <a:endParaRPr kumimoji="1" lang="ja-JP" alt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grpSp>
                    <p:nvGrpSpPr>
                      <p:cNvPr id="14387" name="グループ化 14386">
                        <a:extLst>
                          <a:ext uri="{FF2B5EF4-FFF2-40B4-BE49-F238E27FC236}">
                            <a16:creationId xmlns:a16="http://schemas.microsoft.com/office/drawing/2014/main" id="{E88F39DE-AB92-9E66-E33E-90EE78FD31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99278" y="25998013"/>
                        <a:ext cx="7125209" cy="4917903"/>
                        <a:chOff x="3199278" y="25998013"/>
                        <a:chExt cx="7125209" cy="4917903"/>
                      </a:xfrm>
                    </p:grpSpPr>
                    <p:sp>
                      <p:nvSpPr>
                        <p:cNvPr id="14388" name="角丸四角形 29">
                          <a:extLst>
                            <a:ext uri="{FF2B5EF4-FFF2-40B4-BE49-F238E27FC236}">
                              <a16:creationId xmlns:a16="http://schemas.microsoft.com/office/drawing/2014/main" id="{B8193869-7955-A828-D126-75C2506D4A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99278" y="25998013"/>
                          <a:ext cx="2695683" cy="2150062"/>
                        </a:xfrm>
                        <a:prstGeom prst="roundRect">
                          <a:avLst/>
                        </a:prstGeom>
                        <a:solidFill>
                          <a:srgbClr val="FFC000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sz="1600" b="1" u="sng">
                              <a:solidFill>
                                <a:srgbClr val="0070C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SOLDOR</a:t>
                          </a:r>
                        </a:p>
                        <a:p>
                          <a:pPr algn="ctr"/>
                          <a:r>
                            <a:rPr kumimoji="1" lang="en-US" altLang="ja-JP" sz="1600" b="1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Plasma</a:t>
                          </a:r>
                        </a:p>
                        <a:p>
                          <a:pPr algn="ctr"/>
                          <a:r>
                            <a:rPr kumimoji="1" lang="en-US" altLang="ja-JP"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Fluid code</a:t>
                          </a:r>
                        </a:p>
                      </p:txBody>
                    </p:sp>
                    <p:sp>
                      <p:nvSpPr>
                        <p:cNvPr id="14389" name="角丸四角形 30">
                          <a:extLst>
                            <a:ext uri="{FF2B5EF4-FFF2-40B4-BE49-F238E27FC236}">
                              <a16:creationId xmlns:a16="http://schemas.microsoft.com/office/drawing/2014/main" id="{FDEAE669-0574-BB03-5137-ED0323E8E6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31522" y="28219124"/>
                          <a:ext cx="2971710" cy="2696792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sz="1600" b="1" u="sng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IMPMC</a:t>
                          </a:r>
                        </a:p>
                        <a:p>
                          <a:pPr algn="ctr"/>
                          <a:r>
                            <a:rPr kumimoji="1" lang="en-US" altLang="ja-JP" sz="1600" b="1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Impurity</a:t>
                          </a:r>
                        </a:p>
                        <a:p>
                          <a:pPr algn="ctr"/>
                          <a:r>
                            <a:rPr kumimoji="1" lang="en-US" altLang="ja-JP" sz="16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Kinetic code</a:t>
                          </a:r>
                          <a:endParaRPr kumimoji="1" lang="ja-JP" altLang="en-US" sz="160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390" name="左右矢印 31">
                          <a:extLst>
                            <a:ext uri="{FF2B5EF4-FFF2-40B4-BE49-F238E27FC236}">
                              <a16:creationId xmlns:a16="http://schemas.microsoft.com/office/drawing/2014/main" id="{7F3FCCFE-CDB2-6D69-7352-8F9D949873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94963" y="26644102"/>
                          <a:ext cx="3122357" cy="774634"/>
                        </a:xfrm>
                        <a:prstGeom prst="left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4391" name="左右矢印 33">
                          <a:extLst>
                            <a:ext uri="{FF2B5EF4-FFF2-40B4-BE49-F238E27FC236}">
                              <a16:creationId xmlns:a16="http://schemas.microsoft.com/office/drawing/2014/main" id="{0780E496-E40F-EA8D-E116-DEC0DD3879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40213">
                          <a:off x="8847615" y="28607383"/>
                          <a:ext cx="1476872" cy="774634"/>
                        </a:xfrm>
                        <a:prstGeom prst="leftRight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384" name="角丸四角形 15">
                      <a:extLst>
                        <a:ext uri="{FF2B5EF4-FFF2-40B4-BE49-F238E27FC236}">
                          <a16:creationId xmlns:a16="http://schemas.microsoft.com/office/drawing/2014/main" id="{CC0D524F-AD6A-C995-AA83-8B81833B84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5372" y="734996"/>
                      <a:ext cx="5297209" cy="2948972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4392" name="左右矢印 33">
                    <a:extLst>
                      <a:ext uri="{FF2B5EF4-FFF2-40B4-BE49-F238E27FC236}">
                        <a16:creationId xmlns:a16="http://schemas.microsoft.com/office/drawing/2014/main" id="{4BE5F807-6E7F-9946-A97B-577B7F4CA79C}"/>
                      </a:ext>
                    </a:extLst>
                  </p:cNvPr>
                  <p:cNvSpPr/>
                  <p:nvPr/>
                </p:nvSpPr>
                <p:spPr>
                  <a:xfrm rot="12720966">
                    <a:off x="5315333" y="1918393"/>
                    <a:ext cx="687785" cy="211938"/>
                  </a:xfrm>
                  <a:prstGeom prst="left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396" name="テキスト ボックス 14395">
                  <a:extLst>
                    <a:ext uri="{FF2B5EF4-FFF2-40B4-BE49-F238E27FC236}">
                      <a16:creationId xmlns:a16="http://schemas.microsoft.com/office/drawing/2014/main" id="{7C0CBE57-1E30-03EB-0D1E-5FBF53FE1C2B}"/>
                    </a:ext>
                  </a:extLst>
                </p:cNvPr>
                <p:cNvSpPr txBox="1"/>
                <p:nvPr/>
              </p:nvSpPr>
              <p:spPr>
                <a:xfrm>
                  <a:off x="5746351" y="781898"/>
                  <a:ext cx="2020105" cy="4084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58670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2054" b="1" ker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SONIC</a:t>
                  </a:r>
                  <a:r>
                    <a:rPr lang="ja-JP" altLang="en-US" sz="2054" b="1" ker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（</a:t>
                  </a:r>
                  <a:r>
                    <a:rPr lang="en-US" altLang="ja-JP" sz="2054" b="1" ker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SOL/Div</a:t>
                  </a:r>
                  <a:r>
                    <a:rPr lang="ja-JP" altLang="en-US" sz="2054" b="1" kern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）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F9E8E6C-411A-03C8-3BBF-9B4B76094C9F}"/>
                    </a:ext>
                  </a:extLst>
                </p:cNvPr>
                <p:cNvSpPr txBox="1"/>
                <p:nvPr/>
              </p:nvSpPr>
              <p:spPr>
                <a:xfrm>
                  <a:off x="2424547" y="1165818"/>
                  <a:ext cx="1636987" cy="72173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𝑟𝑎𝑑</m:t>
                          </m:r>
                        </m:sub>
                      </m:sSub>
                    </m:oMath>
                  </a14:m>
                  <a:r>
                    <a:rPr kumimoji="1" lang="ja-JP" altLang="en-US" kern="0"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ja-JP" kern="0">
                      <a:cs typeface="Arial" panose="020B0604020202020204" pitchFamily="34" charset="0"/>
                    </a:rPr>
                    <a:t>control</a:t>
                  </a:r>
                  <a:br>
                    <a:rPr kumimoji="1" lang="en-US" altLang="ja-JP" kern="0">
                      <a:cs typeface="Arial" panose="020B0604020202020204" pitchFamily="34" charset="0"/>
                    </a:rPr>
                  </a:br>
                  <a:r>
                    <a:rPr kumimoji="1" lang="en-US" altLang="ja-JP" kern="0">
                      <a:cs typeface="Arial" panose="020B0604020202020204" pitchFamily="34" charset="0"/>
                    </a:rPr>
                    <a:t>with impurity</a:t>
                  </a:r>
                  <a:endParaRPr kumimoji="1" lang="ja-JP" altLang="en-US" kern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テキスト ボックス 3">
                  <a:extLst>
                    <a:ext uri="{FF2B5EF4-FFF2-40B4-BE49-F238E27FC236}">
                      <a16:creationId xmlns:a16="http://schemas.microsoft.com/office/drawing/2014/main" id="{7F9E8E6C-411A-03C8-3BBF-9B4B76094C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547" y="1165818"/>
                  <a:ext cx="1636987" cy="721736"/>
                </a:xfrm>
                <a:prstGeom prst="rect">
                  <a:avLst/>
                </a:prstGeom>
                <a:blipFill>
                  <a:blip r:embed="rId4"/>
                  <a:stretch>
                    <a:fillRect l="-4478" t="-5932" r="-4104" b="-161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EB86EE-82A4-F2AC-B415-CFBC4C7885EB}"/>
              </a:ext>
            </a:extLst>
          </p:cNvPr>
          <p:cNvSpPr txBox="1"/>
          <p:nvPr/>
        </p:nvSpPr>
        <p:spPr>
          <a:xfrm>
            <a:off x="1486" y="798727"/>
            <a:ext cx="9158276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b="1" kern="0">
                <a:latin typeface="Arial" panose="020B0604020202020204" pitchFamily="34" charset="0"/>
                <a:cs typeface="Arial" panose="020B0604020202020204" pitchFamily="34" charset="0"/>
              </a:rPr>
              <a:t>Based on GOTRESS+, we develop a new “stationary tokamak predictor”.</a:t>
            </a:r>
            <a:endParaRPr kumimoji="1" lang="ja-JP" altLang="en-US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923ED02-8582-916F-4164-EBB12C321B1D}"/>
              </a:ext>
            </a:extLst>
          </p:cNvPr>
          <p:cNvGrpSpPr/>
          <p:nvPr/>
        </p:nvGrpSpPr>
        <p:grpSpPr>
          <a:xfrm>
            <a:off x="414021" y="2377559"/>
            <a:ext cx="3660009" cy="2683995"/>
            <a:chOff x="414021" y="2377559"/>
            <a:chExt cx="3660009" cy="268399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6E85DD0-D188-036D-DEDB-98E701C7F036}"/>
                </a:ext>
              </a:extLst>
            </p:cNvPr>
            <p:cNvGrpSpPr/>
            <p:nvPr/>
          </p:nvGrpSpPr>
          <p:grpSpPr>
            <a:xfrm>
              <a:off x="414021" y="2377559"/>
              <a:ext cx="3660009" cy="2683995"/>
              <a:chOff x="414021" y="2377559"/>
              <a:chExt cx="3660009" cy="2683995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BF4D08D-59A7-B845-8597-1C825AE12262}"/>
                  </a:ext>
                </a:extLst>
              </p:cNvPr>
              <p:cNvSpPr/>
              <p:nvPr/>
            </p:nvSpPr>
            <p:spPr>
              <a:xfrm>
                <a:off x="414021" y="2602642"/>
                <a:ext cx="3660009" cy="2458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0B68D45-6831-B3ED-9409-4D9DD16EC001}"/>
                  </a:ext>
                </a:extLst>
              </p:cNvPr>
              <p:cNvSpPr/>
              <p:nvPr/>
            </p:nvSpPr>
            <p:spPr>
              <a:xfrm>
                <a:off x="997221" y="2816304"/>
                <a:ext cx="2755221" cy="513277"/>
              </a:xfrm>
              <a:prstGeom prst="rect">
                <a:avLst/>
              </a:prstGeom>
              <a:solidFill>
                <a:srgbClr val="9BBB59">
                  <a:alpha val="2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55" kern="0">
                  <a:solidFill>
                    <a:prstClr val="white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3" name="角丸四角形 71">
                <a:extLst>
                  <a:ext uri="{FF2B5EF4-FFF2-40B4-BE49-F238E27FC236}">
                    <a16:creationId xmlns:a16="http://schemas.microsoft.com/office/drawing/2014/main" id="{E26756CD-6186-7D9A-E2A3-0203195248D1}"/>
                  </a:ext>
                </a:extLst>
              </p:cNvPr>
              <p:cNvSpPr/>
              <p:nvPr/>
            </p:nvSpPr>
            <p:spPr>
              <a:xfrm>
                <a:off x="871674" y="2807527"/>
                <a:ext cx="864291" cy="234986"/>
              </a:xfrm>
              <a:prstGeom prst="roundRect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155" b="1" kern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ACCOME</a:t>
                </a:r>
                <a:endParaRPr lang="ja-JP" altLang="en-US" sz="1155" b="1" ker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27838777-F66B-159D-B835-319F76A76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518" y="2921029"/>
                <a:ext cx="16066" cy="2027527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7D41"/>
                </a:solidFill>
                <a:prstDash val="solid"/>
                <a:tailEnd type="none" w="med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7" name="1 つの角を切り取った四角形 77">
                <a:extLst>
                  <a:ext uri="{FF2B5EF4-FFF2-40B4-BE49-F238E27FC236}">
                    <a16:creationId xmlns:a16="http://schemas.microsoft.com/office/drawing/2014/main" id="{92DEA7D7-AF20-BBB7-7CCA-AB48B2D390C7}"/>
                  </a:ext>
                </a:extLst>
              </p:cNvPr>
              <p:cNvSpPr/>
              <p:nvPr/>
            </p:nvSpPr>
            <p:spPr>
              <a:xfrm>
                <a:off x="1254482" y="3061137"/>
                <a:ext cx="1381909" cy="169925"/>
              </a:xfrm>
              <a:prstGeom prst="snip1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defTabSz="586702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83" b="1" kern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EC-Hamamatsu</a:t>
                </a:r>
                <a:endParaRPr lang="ja-JP" altLang="en-US" sz="1283" b="1" ker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4BCA5A-E147-DE8A-1F49-0F7FAF36A650}"/>
                  </a:ext>
                </a:extLst>
              </p:cNvPr>
              <p:cNvSpPr txBox="1"/>
              <p:nvPr/>
            </p:nvSpPr>
            <p:spPr>
              <a:xfrm>
                <a:off x="2600256" y="3019127"/>
                <a:ext cx="907063" cy="28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83">
                    <a:latin typeface="Calibri" panose="020F0502020204030204" pitchFamily="34" charset="0"/>
                    <a:cs typeface="Calibri" panose="020F0502020204030204" pitchFamily="34" charset="0"/>
                  </a:rPr>
                  <a:t>ECCD, ECH</a:t>
                </a:r>
                <a:endParaRPr lang="ja-JP" altLang="en-US" sz="128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CA1B1D38-53BD-9453-94E3-10951C8FED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570" y="4907646"/>
                <a:ext cx="189233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7D41"/>
                </a:solidFill>
                <a:prstDash val="solid"/>
                <a:tailEnd type="none" w="med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45D77AC7-37F0-BA25-260B-170782583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51" y="2921029"/>
                <a:ext cx="382180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7D41"/>
                </a:solidFill>
                <a:prstDash val="solid"/>
                <a:tailEnd type="triangle" w="med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50CA6887-900C-CC2F-D619-471DADD4F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361" y="3061137"/>
                <a:ext cx="0" cy="31515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7D41"/>
                </a:solidFill>
                <a:prstDash val="solid"/>
                <a:tailEnd type="triangle" w="med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98773FF-A3D5-1A5D-20EB-3FD5B58211EF}"/>
                  </a:ext>
                </a:extLst>
              </p:cNvPr>
              <p:cNvSpPr txBox="1"/>
              <p:nvPr/>
            </p:nvSpPr>
            <p:spPr>
              <a:xfrm>
                <a:off x="1976818" y="3369615"/>
                <a:ext cx="1888606" cy="28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83">
                    <a:latin typeface="Calibri" panose="020F0502020204030204" pitchFamily="34" charset="0"/>
                    <a:cs typeface="Calibri" panose="020F0502020204030204" pitchFamily="34" charset="0"/>
                  </a:rPr>
                  <a:t>NBCD, NBH</a:t>
                </a:r>
                <a:endParaRPr lang="ja-JP" altLang="en-US" sz="128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55CAC356-5FE0-46AB-E7E4-11CD1BECBE4F}"/>
                  </a:ext>
                </a:extLst>
              </p:cNvPr>
              <p:cNvSpPr/>
              <p:nvPr/>
            </p:nvSpPr>
            <p:spPr>
              <a:xfrm>
                <a:off x="795617" y="4498453"/>
                <a:ext cx="2957960" cy="534470"/>
              </a:xfrm>
              <a:prstGeom prst="rect">
                <a:avLst/>
              </a:prstGeom>
              <a:solidFill>
                <a:schemeClr val="accent5">
                  <a:lumMod val="75000"/>
                  <a:alpha val="20000"/>
                </a:scheme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55" kern="0">
                  <a:solidFill>
                    <a:prstClr val="white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0" name="角丸四角形 1">
                <a:extLst>
                  <a:ext uri="{FF2B5EF4-FFF2-40B4-BE49-F238E27FC236}">
                    <a16:creationId xmlns:a16="http://schemas.microsoft.com/office/drawing/2014/main" id="{65D1B6E9-1B2B-034A-004E-948D1152361F}"/>
                  </a:ext>
                </a:extLst>
              </p:cNvPr>
              <p:cNvSpPr/>
              <p:nvPr/>
            </p:nvSpPr>
            <p:spPr>
              <a:xfrm>
                <a:off x="752751" y="4383269"/>
                <a:ext cx="1556556" cy="264986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55" b="1" kern="0" err="1">
                    <a:latin typeface="Calibri"/>
                    <a:ea typeface="ＭＳ Ｐゴシック" panose="020B0600070205080204" pitchFamily="34" charset="-128"/>
                  </a:rPr>
                  <a:t>PEDmodel</a:t>
                </a:r>
                <a:endParaRPr lang="ja-JP" altLang="en-US" sz="2055" b="1" kern="0"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A5A6E4-3F42-122E-3171-9A6AF53645EF}"/>
                  </a:ext>
                </a:extLst>
              </p:cNvPr>
              <p:cNvSpPr txBox="1"/>
              <p:nvPr/>
            </p:nvSpPr>
            <p:spPr>
              <a:xfrm>
                <a:off x="2328602" y="4435629"/>
                <a:ext cx="1403786" cy="28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83">
                    <a:latin typeface="Calibri" panose="020F0502020204030204" pitchFamily="34" charset="0"/>
                    <a:cs typeface="Calibri" panose="020F0502020204030204" pitchFamily="34" charset="0"/>
                  </a:rPr>
                  <a:t>Pedestal pressure</a:t>
                </a:r>
                <a:endParaRPr lang="ja-JP" altLang="en-US" sz="1283" i="1" baseline="-25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9AAA358-8DA1-F3AA-11A3-1545FF74557F}"/>
                  </a:ext>
                </a:extLst>
              </p:cNvPr>
              <p:cNvSpPr txBox="1"/>
              <p:nvPr/>
            </p:nvSpPr>
            <p:spPr>
              <a:xfrm>
                <a:off x="1735965" y="2800119"/>
                <a:ext cx="1959294" cy="28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283">
                    <a:latin typeface="Calibri" panose="020F0502020204030204" pitchFamily="34" charset="0"/>
                    <a:cs typeface="Calibri" panose="020F0502020204030204" pitchFamily="34" charset="0"/>
                  </a:rPr>
                  <a:t>MHD</a:t>
                </a:r>
                <a:r>
                  <a:rPr lang="ja-JP" altLang="en-US" sz="1283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1283" err="1">
                    <a:latin typeface="Calibri" panose="020F0502020204030204" pitchFamily="34" charset="0"/>
                    <a:cs typeface="Calibri" panose="020F0502020204030204" pitchFamily="34" charset="0"/>
                  </a:rPr>
                  <a:t>equi</a:t>
                </a:r>
                <a:r>
                  <a:rPr lang="en-US" altLang="ja-JP" sz="1283">
                    <a:latin typeface="Calibri" panose="020F0502020204030204" pitchFamily="34" charset="0"/>
                    <a:cs typeface="Calibri" panose="020F0502020204030204" pitchFamily="34" charset="0"/>
                  </a:rPr>
                  <a:t>., BSC</a:t>
                </a:r>
                <a:endParaRPr lang="ja-JP" altLang="en-US" sz="1283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角丸四角形 83">
                <a:extLst>
                  <a:ext uri="{FF2B5EF4-FFF2-40B4-BE49-F238E27FC236}">
                    <a16:creationId xmlns:a16="http://schemas.microsoft.com/office/drawing/2014/main" id="{379BAC82-2E23-123E-0940-322EB69AF6AC}"/>
                  </a:ext>
                </a:extLst>
              </p:cNvPr>
              <p:cNvSpPr/>
              <p:nvPr/>
            </p:nvSpPr>
            <p:spPr>
              <a:xfrm>
                <a:off x="1050092" y="3376295"/>
                <a:ext cx="892194" cy="194389"/>
              </a:xfrm>
              <a:prstGeom prst="round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155" b="1" kern="0">
                    <a:latin typeface="Calibri"/>
                    <a:ea typeface="ＭＳ Ｐゴシック" panose="020B0600070205080204" pitchFamily="34" charset="-128"/>
                  </a:rPr>
                  <a:t>OFMC/FP</a:t>
                </a:r>
                <a:endParaRPr lang="ja-JP" altLang="en-US" sz="1155" b="1" kern="0"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14362" name="直線矢印コネクタ 14361">
                <a:extLst>
                  <a:ext uri="{FF2B5EF4-FFF2-40B4-BE49-F238E27FC236}">
                    <a16:creationId xmlns:a16="http://schemas.microsoft.com/office/drawing/2014/main" id="{B17F507F-AE02-BC92-B677-948BC03857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97" y="3554289"/>
                <a:ext cx="0" cy="31515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7D41"/>
                </a:solidFill>
                <a:prstDash val="solid"/>
                <a:tailEnd type="triangle" w="med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4370" name="1 つの角を切り取った四角形 15">
                <a:extLst>
                  <a:ext uri="{FF2B5EF4-FFF2-40B4-BE49-F238E27FC236}">
                    <a16:creationId xmlns:a16="http://schemas.microsoft.com/office/drawing/2014/main" id="{C9E683C2-99F2-9A3E-143E-ECCE2D2A7C9E}"/>
                  </a:ext>
                </a:extLst>
              </p:cNvPr>
              <p:cNvSpPr/>
              <p:nvPr/>
            </p:nvSpPr>
            <p:spPr>
              <a:xfrm>
                <a:off x="1127782" y="4759617"/>
                <a:ext cx="1713403" cy="190856"/>
              </a:xfrm>
              <a:prstGeom prst="snip1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defTabSz="586702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83" b="1" kern="0">
                    <a:solidFill>
                      <a:prstClr val="black"/>
                    </a:solidFill>
                    <a:latin typeface="Calibri"/>
                    <a:ea typeface="ＭＳ Ｐゴシック" panose="020B0600070205080204" pitchFamily="34" charset="-128"/>
                  </a:rPr>
                  <a:t>EPED1 (w/ MARG2D)</a:t>
                </a:r>
                <a:endParaRPr lang="ja-JP" altLang="en-US" sz="1283" b="1" kern="0">
                  <a:solidFill>
                    <a:prstClr val="black"/>
                  </a:solidFill>
                  <a:latin typeface="Calibri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B5EF6FE-45CD-C8FD-2608-73E6B7AF8E6D}"/>
                  </a:ext>
                </a:extLst>
              </p:cNvPr>
              <p:cNvSpPr txBox="1"/>
              <p:nvPr/>
            </p:nvSpPr>
            <p:spPr>
              <a:xfrm>
                <a:off x="480919" y="2377559"/>
                <a:ext cx="3214340" cy="40844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defTabSz="58670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2054" b="1" ker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GOTRESS+</a:t>
                </a:r>
                <a:r>
                  <a:rPr lang="ja-JP" altLang="en-US" sz="2054" b="1" ker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054" b="1" ker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(core-pedestal)</a:t>
                </a:r>
                <a:endParaRPr lang="ja-JP" altLang="en-US" sz="2054" b="1" ker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D5FA862A-11A0-1C0D-58B6-B20252F7D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5397" y="4170033"/>
              <a:ext cx="8964" cy="265596"/>
            </a:xfrm>
            <a:prstGeom prst="straightConnector1">
              <a:avLst/>
            </a:prstGeom>
            <a:noFill/>
            <a:ln w="31750" cap="flat" cmpd="sng" algn="ctr">
              <a:solidFill>
                <a:srgbClr val="FF7D41"/>
              </a:solidFill>
              <a:prstDash val="solid"/>
              <a:tailEnd type="triangle" w="med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69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87"/>
    </mc:Choice>
    <mc:Fallback xmlns="">
      <p:transition spd="slow" advTm="98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06CE7504-9941-0927-0C29-30BD5A9B09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226589"/>
                  </p:ext>
                </p:extLst>
              </p:nvPr>
            </p:nvGraphicFramePr>
            <p:xfrm>
              <a:off x="1855446" y="2943823"/>
              <a:ext cx="6871063" cy="140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069">
                      <a:extLst>
                        <a:ext uri="{9D8B030D-6E8A-4147-A177-3AD203B41FA5}">
                          <a16:colId xmlns:a16="http://schemas.microsoft.com/office/drawing/2014/main" val="2381978559"/>
                        </a:ext>
                      </a:extLst>
                    </a:gridCol>
                    <a:gridCol w="1080949">
                      <a:extLst>
                        <a:ext uri="{9D8B030D-6E8A-4147-A177-3AD203B41FA5}">
                          <a16:colId xmlns:a16="http://schemas.microsoft.com/office/drawing/2014/main" val="13242215"/>
                        </a:ext>
                      </a:extLst>
                    </a:gridCol>
                    <a:gridCol w="1174955">
                      <a:extLst>
                        <a:ext uri="{9D8B030D-6E8A-4147-A177-3AD203B41FA5}">
                          <a16:colId xmlns:a16="http://schemas.microsoft.com/office/drawing/2014/main" val="3286291352"/>
                        </a:ext>
                      </a:extLst>
                    </a:gridCol>
                    <a:gridCol w="1317523">
                      <a:extLst>
                        <a:ext uri="{9D8B030D-6E8A-4147-A177-3AD203B41FA5}">
                          <a16:colId xmlns:a16="http://schemas.microsoft.com/office/drawing/2014/main" val="917483012"/>
                        </a:ext>
                      </a:extLst>
                    </a:gridCol>
                    <a:gridCol w="1666567">
                      <a:extLst>
                        <a:ext uri="{9D8B030D-6E8A-4147-A177-3AD203B41FA5}">
                          <a16:colId xmlns:a16="http://schemas.microsoft.com/office/drawing/2014/main" val="3150336345"/>
                        </a:ext>
                      </a:extLst>
                    </a:gridCol>
                  </a:tblGrid>
                  <a:tr h="279361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]/</m:t>
                                </m:r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000" b="1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𝟗𝟖</m:t>
                                    </m:r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∥,</m:t>
                                    </m:r>
                                    <m:r>
                                      <a:rPr kumimoji="1" lang="en-US" altLang="ja-JP" sz="10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000" baseline="-250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171377"/>
                      </a:ext>
                    </a:extLst>
                  </a:tr>
                  <a:tr h="375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Baseline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2.25/~4.6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~2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 1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≤10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sSup>
                                <m:sSupPr>
                                  <m:ctrlPr>
                                    <a:rPr kumimoji="1" lang="en-US" altLang="ja-JP" sz="1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kumimoji="1" lang="ja-JP" altLang="en-US" sz="10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6125656"/>
                      </a:ext>
                    </a:extLst>
                  </a:tr>
                  <a:tr h="253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Hybrid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1.7/~2.7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 2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&gt;1.1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≤10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sSup>
                                <m:sSupPr>
                                  <m:ctrlPr>
                                    <a:rPr kumimoji="1" lang="en-US" altLang="ja-JP" sz="1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b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</a:br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(possibly,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sSup>
                                <m:sSupPr>
                                  <m:ctrlPr>
                                    <a:rPr kumimoji="1" lang="en-US" altLang="ja-JP" sz="1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) </a:t>
                          </a:r>
                          <a:endParaRPr kumimoji="1" lang="ja-JP" altLang="en-US" sz="10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4881024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ITB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1.7/~2.0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&gt;1.2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ja-JP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≤10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sSup>
                                <m:sSupPr>
                                  <m:ctrlPr>
                                    <a:rPr kumimoji="1" lang="en-US" altLang="ja-JP" sz="1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b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</a:br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(possibly,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1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sSup>
                                <m:sSupPr>
                                  <m:ctrlPr>
                                    <a:rPr kumimoji="1" lang="en-US" altLang="ja-JP" sz="1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1" lang="en-US" altLang="ja-JP" sz="1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00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kumimoji="1" lang="ja-JP" altLang="en-US" sz="10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649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 13">
                <a:extLst>
                  <a:ext uri="{FF2B5EF4-FFF2-40B4-BE49-F238E27FC236}">
                    <a16:creationId xmlns:a16="http://schemas.microsoft.com/office/drawing/2014/main" id="{06CE7504-9941-0927-0C29-30BD5A9B09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226589"/>
                  </p:ext>
                </p:extLst>
              </p:nvPr>
            </p:nvGraphicFramePr>
            <p:xfrm>
              <a:off x="1855446" y="2943823"/>
              <a:ext cx="6871063" cy="1401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1069">
                      <a:extLst>
                        <a:ext uri="{9D8B030D-6E8A-4147-A177-3AD203B41FA5}">
                          <a16:colId xmlns:a16="http://schemas.microsoft.com/office/drawing/2014/main" val="2381978559"/>
                        </a:ext>
                      </a:extLst>
                    </a:gridCol>
                    <a:gridCol w="1080949">
                      <a:extLst>
                        <a:ext uri="{9D8B030D-6E8A-4147-A177-3AD203B41FA5}">
                          <a16:colId xmlns:a16="http://schemas.microsoft.com/office/drawing/2014/main" val="13242215"/>
                        </a:ext>
                      </a:extLst>
                    </a:gridCol>
                    <a:gridCol w="1174955">
                      <a:extLst>
                        <a:ext uri="{9D8B030D-6E8A-4147-A177-3AD203B41FA5}">
                          <a16:colId xmlns:a16="http://schemas.microsoft.com/office/drawing/2014/main" val="3286291352"/>
                        </a:ext>
                      </a:extLst>
                    </a:gridCol>
                    <a:gridCol w="1317523">
                      <a:extLst>
                        <a:ext uri="{9D8B030D-6E8A-4147-A177-3AD203B41FA5}">
                          <a16:colId xmlns:a16="http://schemas.microsoft.com/office/drawing/2014/main" val="917483012"/>
                        </a:ext>
                      </a:extLst>
                    </a:gridCol>
                    <a:gridCol w="1666567">
                      <a:extLst>
                        <a:ext uri="{9D8B030D-6E8A-4147-A177-3AD203B41FA5}">
                          <a16:colId xmlns:a16="http://schemas.microsoft.com/office/drawing/2014/main" val="3150336345"/>
                        </a:ext>
                      </a:extLst>
                    </a:gridCol>
                  </a:tblGrid>
                  <a:tr h="279361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941" t="-4545" r="-387059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1183" t="-4545" r="-253763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154" t="-4545" r="-126923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4504" t="-4545" r="-763" b="-4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171377"/>
                      </a:ext>
                    </a:extLst>
                  </a:tr>
                  <a:tr h="3757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Baseline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941" t="-76667" r="-387059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1183" t="-76667" r="-25376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154" t="-76667" r="-126923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4504" t="-76667" r="-763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125656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Hybrid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941" t="-176667" r="-38705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1183" t="-176667" r="-253763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154" t="-176667" r="-126923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4504" t="-176667" r="-763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881024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ITB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2941" t="-276667" r="-38705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1183" t="-276667" r="-25376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6154" t="-276667" r="-12692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4504" t="-276667" r="-763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6493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474" y="1203"/>
            <a:ext cx="7048435" cy="694133"/>
          </a:xfrm>
        </p:spPr>
        <p:txBody>
          <a:bodyPr>
            <a:noAutofit/>
          </a:bodyPr>
          <a:lstStyle/>
          <a:p>
            <a:r>
              <a:rPr lang="en-US" altLang="ja-JP">
                <a:ea typeface="MS PGothic" panose="020B0600070205080204" pitchFamily="34" charset="-128"/>
              </a:rPr>
              <a:t>JT-60SA is the best test-bench machine</a:t>
            </a:r>
            <a:br>
              <a:rPr lang="en-US" altLang="ja-JP">
                <a:ea typeface="MS PGothic" panose="020B0600070205080204" pitchFamily="34" charset="-128"/>
              </a:rPr>
            </a:br>
            <a:r>
              <a:rPr lang="en-US" altLang="ja-JP">
                <a:ea typeface="MS PGothic" panose="020B0600070205080204" pitchFamily="34" charset="-128"/>
              </a:rPr>
              <a:t>for validation of “stationary tokamak predictor”</a:t>
            </a:r>
            <a:endParaRPr lang="en-US"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712" y="774805"/>
                <a:ext cx="5776914" cy="149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716" lvl="1"/>
                <a:r>
                  <a:rPr lang="en-US" altLang="ja-JP" sz="1800" b="1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The largest superconducting tokamak “JT-60SA”</a:t>
                </a:r>
                <a:br>
                  <a:rPr lang="en-US" altLang="ja-JP" sz="180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</a:br>
                <a:r>
                  <a:rPr lang="en-US" altLang="ja-JP" sz="1800">
                    <a:solidFill>
                      <a:schemeClr val="tx1"/>
                    </a:solidFill>
                    <a:latin typeface="MS PGothic" panose="020B0600070205080204" pitchFamily="34" charset="-128"/>
                    <a:ea typeface="MS PGothic" panose="020B0600070205080204" pitchFamily="34" charset="-128"/>
                  </a:rPr>
                  <a:t>(full spec. / spec. in initial research phase (OP2))</a:t>
                </a:r>
              </a:p>
              <a:p>
                <a:pPr marL="296466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𝑃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𝐻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=43</m:t>
                    </m:r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MW</m:t>
                    </m:r>
                  </m:oMath>
                </a14:m>
                <a:r>
                  <a:rPr lang="en-US" altLang="ja-JP" sz="1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(full spec.) /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26.5</m:t>
                    </m:r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MW</m:t>
                    </m:r>
                  </m:oMath>
                </a14:m>
                <a:r>
                  <a:rPr lang="en-US" altLang="ja-JP" sz="1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(in OP2)</a:t>
                </a:r>
              </a:p>
              <a:p>
                <a:pPr marL="296466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𝑞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∥,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𝑚𝑎𝑥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≤5</m:t>
                    </m:r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MW</m:t>
                    </m:r>
                    <m:sSup>
                      <m:sSup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m</m:t>
                        </m:r>
                      </m:e>
                      <m:sup>
                        <m:r>
                          <a:rPr lang="en-US" altLang="ja-JP" sz="1800" b="0" i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ja-JP" sz="1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≤10</m:t>
                    </m:r>
                    <m:r>
                      <m:rPr>
                        <m:sty m:val="p"/>
                      </m:rPr>
                      <a:rPr lang="en-US" altLang="ja-JP" sz="1800" b="0" i="0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MW</m:t>
                    </m:r>
                    <m:sSup>
                      <m:sSupPr>
                        <m:ctrlPr>
                          <a:rPr lang="en-US" altLang="ja-JP" sz="1800" i="1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800" b="0" i="0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m</m:t>
                        </m:r>
                      </m:e>
                      <m:sup>
                        <m:r>
                          <a:rPr lang="en-US" altLang="ja-JP" sz="1800" b="0" i="0" dirty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ja-JP" sz="1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 for OP2)</a:t>
                </a:r>
              </a:p>
              <a:p>
                <a:pPr marL="296466" lvl="1" indent="-285750">
                  <a:buFont typeface="Arial" panose="020B0604020202020204" pitchFamily="34" charset="0"/>
                  <a:buChar char="•"/>
                </a:pPr>
                <a:r>
                  <a:rPr lang="en-US" altLang="ja-JP" sz="1800">
                    <a:latin typeface="MS PGothic" panose="020B0600070205080204" pitchFamily="34" charset="-128"/>
                    <a:ea typeface="MS PGothic" panose="020B0600070205080204" pitchFamily="34" charset="-128"/>
                  </a:rPr>
                  <a:t>W-PFCs (C in OP2)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12" y="774805"/>
                <a:ext cx="5776914" cy="1495025"/>
              </a:xfrm>
              <a:prstGeom prst="rect">
                <a:avLst/>
              </a:prstGeom>
              <a:blipFill>
                <a:blip r:embed="rId5"/>
                <a:stretch>
                  <a:fillRect l="-738" t="-204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664D214-A887-ADB6-DB96-DC2BBDBA9731}"/>
                  </a:ext>
                </a:extLst>
              </p:cNvPr>
              <p:cNvSpPr txBox="1"/>
              <p:nvPr/>
            </p:nvSpPr>
            <p:spPr>
              <a:xfrm>
                <a:off x="784906" y="4383483"/>
                <a:ext cx="7518171" cy="65223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lang="en-US" altLang="ja-JP" sz="1800" kern="0">
                    <a:cs typeface="Arial" panose="020B0604020202020204" pitchFamily="34" charset="0"/>
                  </a:rPr>
                  <a:t>Pedestal density prediction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kumimoji="1" lang="ja-JP" altLang="en-US" sz="1800" ker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1800" kern="0">
                    <a:latin typeface="Arial" panose="020B0604020202020204" pitchFamily="34" charset="0"/>
                    <a:cs typeface="Arial" panose="020B0604020202020204" pitchFamily="34" charset="0"/>
                  </a:rPr>
                  <a:t>control enhance scenario prediction:</a:t>
                </a:r>
                <a:br>
                  <a:rPr kumimoji="1" lang="en-US" altLang="ja-JP" sz="1800" ker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1" lang="en-US" altLang="ja-JP" sz="1800" kern="0">
                    <a:latin typeface="Arial" panose="020B0604020202020204" pitchFamily="34" charset="0"/>
                    <a:cs typeface="Arial" panose="020B0604020202020204" pitchFamily="34" charset="0"/>
                  </a:rPr>
                  <a:t>JT-60SA validation is vital for ITER/DEMO relevant power control.</a:t>
                </a:r>
                <a:endParaRPr kumimoji="1" lang="ja-JP" altLang="en-US" sz="1800" ker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664D214-A887-ADB6-DB96-DC2BBDBA9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6" y="4383483"/>
                <a:ext cx="7518171" cy="652230"/>
              </a:xfrm>
              <a:prstGeom prst="rect">
                <a:avLst/>
              </a:prstGeom>
              <a:blipFill>
                <a:blip r:embed="rId6"/>
                <a:stretch>
                  <a:fillRect l="-729" t="-4630" b="-12963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5FDA30-94AD-FFEE-0BC9-ED120F105852}"/>
              </a:ext>
            </a:extLst>
          </p:cNvPr>
          <p:cNvSpPr txBox="1"/>
          <p:nvPr/>
        </p:nvSpPr>
        <p:spPr>
          <a:xfrm>
            <a:off x="7087187" y="681848"/>
            <a:ext cx="1911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298">
              <a:spcBef>
                <a:spcPts val="338"/>
              </a:spcBef>
            </a:pPr>
            <a:r>
              <a:rPr lang="en-US" altLang="ja-JP" sz="1200" kern="0">
                <a:solidFill>
                  <a:prstClr val="black"/>
                </a:solidFill>
                <a:ea typeface="ＭＳ ゴシック" pitchFamily="-1" charset="-128"/>
                <a:cs typeface="Arial" panose="020B0604020202020204" pitchFamily="34" charset="0"/>
                <a:sym typeface="Gill Sans" pitchFamily="-1" charset="0"/>
              </a:rPr>
              <a:t>[JT-60SA Res. Plan v4.0]</a:t>
            </a:r>
            <a:endParaRPr lang="ja-JP" altLang="en-US" sz="1200" kern="0">
              <a:solidFill>
                <a:prstClr val="black"/>
              </a:solidFill>
              <a:ea typeface="ＭＳ ゴシック" pitchFamily="-1" charset="-128"/>
              <a:cs typeface="Arial" panose="020B0604020202020204" pitchFamily="34" charset="0"/>
              <a:sym typeface="Gill Sans" pitchFamily="-1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B9EDF0A-38A1-DB6D-8435-9325549B6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037" y="935164"/>
            <a:ext cx="1826729" cy="1636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20FD232D-3A26-6567-EC34-E3E5CE5EF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1330"/>
                  </p:ext>
                </p:extLst>
              </p:nvPr>
            </p:nvGraphicFramePr>
            <p:xfrm>
              <a:off x="1855446" y="2938662"/>
              <a:ext cx="5199579" cy="1402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8774">
                      <a:extLst>
                        <a:ext uri="{9D8B030D-6E8A-4147-A177-3AD203B41FA5}">
                          <a16:colId xmlns:a16="http://schemas.microsoft.com/office/drawing/2014/main" val="2381978559"/>
                        </a:ext>
                      </a:extLst>
                    </a:gridCol>
                    <a:gridCol w="1083244">
                      <a:extLst>
                        <a:ext uri="{9D8B030D-6E8A-4147-A177-3AD203B41FA5}">
                          <a16:colId xmlns:a16="http://schemas.microsoft.com/office/drawing/2014/main" val="13242215"/>
                        </a:ext>
                      </a:extLst>
                    </a:gridCol>
                    <a:gridCol w="1174955">
                      <a:extLst>
                        <a:ext uri="{9D8B030D-6E8A-4147-A177-3AD203B41FA5}">
                          <a16:colId xmlns:a16="http://schemas.microsoft.com/office/drawing/2014/main" val="3286291352"/>
                        </a:ext>
                      </a:extLst>
                    </a:gridCol>
                    <a:gridCol w="1312606">
                      <a:extLst>
                        <a:ext uri="{9D8B030D-6E8A-4147-A177-3AD203B41FA5}">
                          <a16:colId xmlns:a16="http://schemas.microsoft.com/office/drawing/2014/main" val="917483012"/>
                        </a:ext>
                      </a:extLst>
                    </a:gridCol>
                  </a:tblGrid>
                  <a:tr h="281453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]/</m:t>
                                </m:r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  <m:r>
                                  <a:rPr kumimoji="1" lang="en-US" altLang="ja-JP" sz="1000" b="1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ja-JP" sz="1000" b="1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𝟗𝟖</m:t>
                                    </m:r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kumimoji="1" lang="en-US" altLang="ja-JP" sz="1000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171377"/>
                      </a:ext>
                    </a:extLst>
                  </a:tr>
                  <a:tr h="378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Baseline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2.25/~4.6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~2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 1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6125656"/>
                      </a:ext>
                    </a:extLst>
                  </a:tr>
                  <a:tr h="368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Hybrid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1.7/~2.7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 2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&gt;1.1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4881024"/>
                      </a:ext>
                    </a:extLst>
                  </a:tr>
                  <a:tr h="37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ITB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1.7/~2.0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kumimoji="1" lang="en-US" altLang="ja-JP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&gt;1.2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96493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>
                <a:extLst>
                  <a:ext uri="{FF2B5EF4-FFF2-40B4-BE49-F238E27FC236}">
                    <a16:creationId xmlns:a16="http://schemas.microsoft.com/office/drawing/2014/main" id="{20FD232D-3A26-6567-EC34-E3E5CE5EF7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071330"/>
                  </p:ext>
                </p:extLst>
              </p:nvPr>
            </p:nvGraphicFramePr>
            <p:xfrm>
              <a:off x="1855446" y="2938662"/>
              <a:ext cx="5199579" cy="1402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8774">
                      <a:extLst>
                        <a:ext uri="{9D8B030D-6E8A-4147-A177-3AD203B41FA5}">
                          <a16:colId xmlns:a16="http://schemas.microsoft.com/office/drawing/2014/main" val="2381978559"/>
                        </a:ext>
                      </a:extLst>
                    </a:gridCol>
                    <a:gridCol w="1083244">
                      <a:extLst>
                        <a:ext uri="{9D8B030D-6E8A-4147-A177-3AD203B41FA5}">
                          <a16:colId xmlns:a16="http://schemas.microsoft.com/office/drawing/2014/main" val="13242215"/>
                        </a:ext>
                      </a:extLst>
                    </a:gridCol>
                    <a:gridCol w="1174955">
                      <a:extLst>
                        <a:ext uri="{9D8B030D-6E8A-4147-A177-3AD203B41FA5}">
                          <a16:colId xmlns:a16="http://schemas.microsoft.com/office/drawing/2014/main" val="3286291352"/>
                        </a:ext>
                      </a:extLst>
                    </a:gridCol>
                    <a:gridCol w="1312606">
                      <a:extLst>
                        <a:ext uri="{9D8B030D-6E8A-4147-A177-3AD203B41FA5}">
                          <a16:colId xmlns:a16="http://schemas.microsoft.com/office/drawing/2014/main" val="917483012"/>
                        </a:ext>
                      </a:extLst>
                    </a:gridCol>
                  </a:tblGrid>
                  <a:tr h="281453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10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000" t="-4545" r="-22907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33696" t="-4545" r="-114130" b="-4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5192" t="-4545" r="-962" b="-4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8171377"/>
                      </a:ext>
                    </a:extLst>
                  </a:tr>
                  <a:tr h="3785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Baseline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000" t="-76667" r="-22907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33696" t="-76667" r="-114130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5192" t="-76667" r="-962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125656"/>
                      </a:ext>
                    </a:extLst>
                  </a:tr>
                  <a:tr h="368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Hybrid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000" t="-182759" r="-22907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33696" t="-182759" r="-114130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5192" t="-182759" r="-962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881024"/>
                      </a:ext>
                    </a:extLst>
                  </a:tr>
                  <a:tr h="373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500"/>
                            <a:t>OP2 ITB</a:t>
                          </a:r>
                          <a:endParaRPr kumimoji="1" lang="ja-JP" altLang="en-US" sz="1500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50000" t="-273333" r="-22907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33696" t="-273333" r="-11413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5192" t="-273333" r="-96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6493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9F7EBA-421F-FAEC-0274-6B80055F4614}"/>
              </a:ext>
            </a:extLst>
          </p:cNvPr>
          <p:cNvSpPr txBox="1"/>
          <p:nvPr/>
        </p:nvSpPr>
        <p:spPr>
          <a:xfrm>
            <a:off x="531935" y="2231628"/>
            <a:ext cx="6290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14298">
              <a:spcBef>
                <a:spcPts val="338"/>
              </a:spcBef>
            </a:pPr>
            <a:r>
              <a:rPr lang="en-US" altLang="ja-JP" sz="1800" kern="0" dirty="0">
                <a:ea typeface="ＭＳ ゴシック" pitchFamily="-1" charset="-128"/>
                <a:cs typeface="Arial" panose="020B0604020202020204" pitchFamily="34" charset="0"/>
                <a:sym typeface="Gill Sans" pitchFamily="-1" charset="0"/>
              </a:rPr>
              <a:t>Predictive simulations focusing on main plasma have shown all the scenarios are feasible. [</a:t>
            </a:r>
            <a:r>
              <a:rPr lang="en-US" altLang="ja-JP" sz="1800" kern="0" dirty="0" err="1">
                <a:ea typeface="ＭＳ ゴシック" pitchFamily="-1" charset="-128"/>
                <a:cs typeface="Arial" panose="020B0604020202020204" pitchFamily="34" charset="0"/>
                <a:sym typeface="Gill Sans" pitchFamily="-1" charset="0"/>
              </a:rPr>
              <a:t>Gabriellini</a:t>
            </a:r>
            <a:r>
              <a:rPr lang="en-US" altLang="ja-JP" sz="1800" kern="0" dirty="0">
                <a:ea typeface="ＭＳ ゴシック" pitchFamily="-1" charset="-128"/>
                <a:cs typeface="Arial" panose="020B0604020202020204" pitchFamily="34" charset="0"/>
                <a:sym typeface="Gill Sans" pitchFamily="-1" charset="0"/>
              </a:rPr>
              <a:t> NF25 etc.].</a:t>
            </a:r>
            <a:endParaRPr lang="ja-JP" altLang="en-US" sz="1800" kern="0">
              <a:ea typeface="ＭＳ ゴシック" pitchFamily="-1" charset="-128"/>
              <a:cs typeface="Arial" panose="020B0604020202020204" pitchFamily="34" charset="0"/>
              <a:sym typeface="Gill Sans" pitchFamily="-1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D06F4BA-DA7F-3243-3D5E-BEEFEE630959}"/>
              </a:ext>
            </a:extLst>
          </p:cNvPr>
          <p:cNvSpPr/>
          <p:nvPr/>
        </p:nvSpPr>
        <p:spPr>
          <a:xfrm>
            <a:off x="7055025" y="2943333"/>
            <a:ext cx="1671484" cy="1388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E62D9D-4922-8B5F-4A91-374C3C7C8DEF}"/>
              </a:ext>
            </a:extLst>
          </p:cNvPr>
          <p:cNvSpPr txBox="1"/>
          <p:nvPr/>
        </p:nvSpPr>
        <p:spPr>
          <a:xfrm>
            <a:off x="345823" y="320626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>
                <a:latin typeface="Arial" panose="020B0604020202020204" pitchFamily="34" charset="0"/>
                <a:cs typeface="Arial" panose="020B0604020202020204" pitchFamily="34" charset="0"/>
              </a:rPr>
              <a:t>~ITER std.</a:t>
            </a:r>
            <a:endParaRPr kumimoji="1" lang="ja-JP" alt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9A96E0-2B88-59E0-2BB7-F0F1A7E43157}"/>
              </a:ext>
            </a:extLst>
          </p:cNvPr>
          <p:cNvSpPr txBox="1"/>
          <p:nvPr/>
        </p:nvSpPr>
        <p:spPr>
          <a:xfrm>
            <a:off x="345823" y="358731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>
                <a:latin typeface="Arial" panose="020B0604020202020204" pitchFamily="34" charset="0"/>
                <a:cs typeface="Arial" panose="020B0604020202020204" pitchFamily="34" charset="0"/>
              </a:rPr>
              <a:t>~ITER adv.</a:t>
            </a:r>
            <a:endParaRPr kumimoji="1" lang="ja-JP" alt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70964B-467B-CE04-1459-9718753097DF}"/>
              </a:ext>
            </a:extLst>
          </p:cNvPr>
          <p:cNvSpPr txBox="1"/>
          <p:nvPr/>
        </p:nvSpPr>
        <p:spPr>
          <a:xfrm>
            <a:off x="345823" y="396837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>
                <a:latin typeface="Arial" panose="020B0604020202020204" pitchFamily="34" charset="0"/>
                <a:cs typeface="Arial" panose="020B0604020202020204" pitchFamily="34" charset="0"/>
              </a:rPr>
              <a:t>~JA DEMO</a:t>
            </a:r>
            <a:endParaRPr kumimoji="1" lang="ja-JP" alt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618C5B-F929-82F3-B351-EB92BCAD70D3}"/>
              </a:ext>
            </a:extLst>
          </p:cNvPr>
          <p:cNvSpPr txBox="1"/>
          <p:nvPr/>
        </p:nvSpPr>
        <p:spPr>
          <a:xfrm>
            <a:off x="531935" y="2877394"/>
            <a:ext cx="9730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defTabSz="685731" fontAlgn="base">
              <a:spcBef>
                <a:spcPts val="450"/>
              </a:spcBef>
              <a:spcAft>
                <a:spcPct val="0"/>
              </a:spcAft>
            </a:pPr>
            <a:r>
              <a:rPr kumimoji="1" lang="en-US" altLang="ja-JP" sz="1800" ker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kumimoji="1" lang="ja-JP" altLang="en-US" sz="18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6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2"/>
    </mc:Choice>
    <mc:Fallback xmlns="">
      <p:transition spd="slow" advTm="6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D7AC-4855-A971-43C0-7FBFE7C9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753EE9C-2D26-7318-C807-B1CD35D6996D}"/>
                  </a:ext>
                </a:extLst>
              </p:cNvPr>
              <p:cNvSpPr txBox="1"/>
              <p:nvPr/>
            </p:nvSpPr>
            <p:spPr>
              <a:xfrm>
                <a:off x="17411" y="712618"/>
                <a:ext cx="9144001" cy="2494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defTabSz="514298">
                  <a:spcBef>
                    <a:spcPts val="600"/>
                  </a:spcBef>
                  <a:defRPr sz="1800" kern="0"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ja-JP" dirty="0"/>
                  <a:t>What we used/assumed.</a:t>
                </a:r>
              </a:p>
              <a:p>
                <a:r>
                  <a:rPr lang="en-US" altLang="ja-JP" dirty="0"/>
                  <a:t>Required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ja-JP" dirty="0"/>
                  <a:t> for standard H-mode: twice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𝐿𝐻</m:t>
                        </m:r>
                      </m:sub>
                    </m:sSub>
                  </m:oMath>
                </a14:m>
                <a:r>
                  <a:rPr lang="en-US" altLang="ja-JP" dirty="0"/>
                  <a:t> from ITPA08 scaling [Martin JPCS08].</a:t>
                </a:r>
              </a:p>
              <a:p>
                <a:r>
                  <a:rPr lang="en-US" altLang="ja-JP" dirty="0"/>
                  <a:t>Thermal transport in core: </a:t>
                </a:r>
                <a:r>
                  <a:rPr lang="en-US" altLang="ja-JP" dirty="0" err="1"/>
                  <a:t>BgB</a:t>
                </a:r>
                <a:r>
                  <a:rPr lang="en-US" altLang="ja-JP" dirty="0"/>
                  <a:t> model [Erba PPCF97]</a:t>
                </a:r>
                <a:br>
                  <a:rPr lang="en-US" altLang="ja-JP" dirty="0"/>
                </a:br>
                <a:r>
                  <a:rPr lang="en-US" altLang="ja-JP" dirty="0"/>
                  <a:t>                                        (validated against JET/JT-60U[Garcia NF14, Hayashi NF17])</a:t>
                </a:r>
              </a:p>
              <a:p>
                <a:r>
                  <a:rPr lang="en-US" altLang="ja-JP" u="sng" dirty="0"/>
                  <a:t>Impurity transport: NCLASS (neoclassical) + </a:t>
                </a:r>
                <a:r>
                  <a:rPr lang="en-US" altLang="ja-JP" u="sng" dirty="0" err="1"/>
                  <a:t>BgB</a:t>
                </a:r>
                <a:r>
                  <a:rPr lang="en-US" altLang="ja-JP" u="sng" dirty="0"/>
                  <a:t> (anomalous inside pedestal top) </a:t>
                </a:r>
              </a:p>
              <a:p>
                <a:r>
                  <a:rPr lang="en-US" altLang="ja-JP" u="sng" dirty="0"/>
                  <a:t>Pedestal pressure: EPED1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u="sng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</m:oMath>
                </a14:m>
                <a:r>
                  <a:rPr lang="en-US" altLang="ja-JP" u="sng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𝑝𝑒𝑑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=0.089</m:t>
                    </m:r>
                  </m:oMath>
                </a14:m>
                <a:r>
                  <a:rPr lang="en-US" altLang="ja-JP" u="sng" dirty="0"/>
                  <a:t>)</a:t>
                </a:r>
              </a:p>
              <a:p>
                <a:r>
                  <a:rPr lang="en-US" altLang="ja-JP" u="sng" dirty="0"/>
                  <a:t>Parameters in DSOL: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𝑝𝑢𝑚𝑝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=50</m:t>
                    </m:r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u="sng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=0.3</m:t>
                    </m:r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ja-JP" u="sng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u="sng">
                        <a:latin typeface="Cambria Math" panose="02040503050406030204" pitchFamily="18" charset="0"/>
                      </a:rPr>
                      <m:t>=1.0</m:t>
                    </m:r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u="sng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ja-JP" u="sng" dirty="0"/>
                  <a:t>, no drift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8753EE9C-2D26-7318-C807-B1CD35D6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" y="712618"/>
                <a:ext cx="9144001" cy="2494722"/>
              </a:xfrm>
              <a:prstGeom prst="rect">
                <a:avLst/>
              </a:prstGeom>
              <a:blipFill>
                <a:blip r:embed="rId3"/>
                <a:stretch>
                  <a:fillRect l="-555" t="-1523" b="-15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FFB7D41C-A557-AAB9-C5B8-5E2D02E4F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5841"/>
            <a:ext cx="7422780" cy="732585"/>
          </a:xfrm>
        </p:spPr>
        <p:txBody>
          <a:bodyPr>
            <a:normAutofit/>
          </a:bodyPr>
          <a:lstStyle/>
          <a:p>
            <a:r>
              <a:rPr lang="en-US" altLang="ja-JP"/>
              <a:t>C</a:t>
            </a:r>
            <a:r>
              <a:rPr lang="en-US" altLang="ja-JP" b="1"/>
              <a:t>onditions for OP2 scenario development</a:t>
            </a:r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D84F2DC-4BF7-F7E4-BF81-D7AC8AAEE00C}"/>
              </a:ext>
            </a:extLst>
          </p:cNvPr>
          <p:cNvGrpSpPr/>
          <p:nvPr/>
        </p:nvGrpSpPr>
        <p:grpSpPr>
          <a:xfrm>
            <a:off x="41194" y="3127649"/>
            <a:ext cx="9027642" cy="2021814"/>
            <a:chOff x="41194" y="3127649"/>
            <a:chExt cx="9027642" cy="20218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00FFC58B-9A64-89E1-526C-F1FAFD4C0E13}"/>
                    </a:ext>
                  </a:extLst>
                </p:cNvPr>
                <p:cNvSpPr txBox="1"/>
                <p:nvPr/>
              </p:nvSpPr>
              <p:spPr>
                <a:xfrm>
                  <a:off x="41194" y="3143581"/>
                  <a:ext cx="6387811" cy="167142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 defTabSz="685731" fontAlgn="base">
                    <a:spcBef>
                      <a:spcPts val="450"/>
                    </a:spcBef>
                    <a:spcAft>
                      <a:spcPct val="0"/>
                    </a:spcAft>
                  </a:pPr>
                  <a:r>
                    <a:rPr kumimoji="1" lang="en-US" altLang="ja-JP" sz="1800" kern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What we scanned.</a:t>
                  </a:r>
                </a:p>
                <a:p>
                  <a:pPr marL="285750" indent="-285750" algn="l" defTabSz="685731" fontAlgn="base">
                    <a:spcBef>
                      <a:spcPts val="45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</a:pPr>
                  <a:r>
                    <a:rPr lang="en-US" altLang="ja-JP" sz="1800" kern="0" dirty="0">
                      <a:cs typeface="Arial" panose="020B0604020202020204" pitchFamily="34" charset="0"/>
                    </a:rPr>
                    <a:t>Amount of D2 and Ne in SONIC: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800" b="0" i="0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1800" b="0" i="0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𝑁𝑒</m:t>
                          </m:r>
                        </m:sub>
                      </m:sSub>
                    </m:oMath>
                  </a14:m>
                  <a:endParaRPr kumimoji="1" lang="en-US" altLang="ja-JP" sz="1800" kern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 defTabSz="685731">
                    <a:spcBef>
                      <a:spcPts val="45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ja-JP" sz="1800" kern="0" dirty="0">
                      <a:cs typeface="Arial" panose="020B0604020202020204" pitchFamily="34" charset="0"/>
                    </a:rPr>
                    <a:t>Diffusion</a:t>
                  </a:r>
                  <a:r>
                    <a:rPr kumimoji="1" lang="en-US" altLang="ja-JP" sz="1800" kern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coef. in S-C model: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𝑝𝑒𝑑</m:t>
                          </m:r>
                        </m:sub>
                      </m:sSub>
                      <m:r>
                        <a:rPr kumimoji="1" lang="en-US" altLang="ja-JP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𝑁𝐶</m:t>
                          </m:r>
                        </m:sub>
                      </m:sSub>
                      <m:r>
                        <a:rPr kumimoji="1" lang="en-US" altLang="ja-JP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𝐾𝐵𝑀</m:t>
                          </m:r>
                        </m:sub>
                      </m:sSub>
                      <m:r>
                        <a:rPr kumimoji="1" lang="en-US" altLang="ja-JP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𝑇𝐺</m:t>
                          </m:r>
                        </m:sub>
                      </m:sSub>
                    </m:oMath>
                  </a14:m>
                  <a:r>
                    <a:rPr kumimoji="1" lang="en-US" altLang="ja-JP" sz="1800" kern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</a:t>
                  </a:r>
                  <a:br>
                    <a:rPr kumimoji="1" lang="en-US" altLang="ja-JP" sz="1800" kern="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ja-JP" sz="18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kumimoji="0" lang="en-US" altLang="ja-JP" sz="18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ja-JP" sz="1800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ped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US" altLang="ja-JP" sz="1800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1800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ja-JP" sz="1800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FC</m:t>
                              </m:r>
                            </m:sub>
                          </m:sSub>
                          <m: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ja-JP" sz="1800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CX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0" lang="en-US" altLang="ja-JP" sz="1800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br>
                    <a:rPr kumimoji="0" lang="en-US" altLang="ja-JP" sz="1800" b="1" dirty="0">
                      <a:solidFill>
                        <a:prstClr val="black"/>
                      </a:solidFill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NC</m:t>
                          </m:r>
                        </m:sub>
                      </m:sSub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neoclassical</m:t>
                      </m:r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0"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KBM</m:t>
                          </m:r>
                        </m:sub>
                      </m:sSub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KBM</m:t>
                      </m:r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0"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ja-JP" sz="1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sub>
                      </m:sSub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ja-JP" sz="1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instability</m:t>
                      </m:r>
                    </m:oMath>
                  </a14:m>
                  <a:endParaRPr kumimoji="0" lang="en-GB" altLang="ja-JP" sz="1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00FFC58B-9A64-89E1-526C-F1FAFD4C0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4" y="3143581"/>
                  <a:ext cx="6387811" cy="1671420"/>
                </a:xfrm>
                <a:prstGeom prst="rect">
                  <a:avLst/>
                </a:prstGeom>
                <a:blipFill>
                  <a:blip r:embed="rId4"/>
                  <a:stretch>
                    <a:fillRect l="-593" t="-1493" b="-2239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5C8EBEB-CE30-2EC2-46BA-E67DBEE021D6}"/>
                </a:ext>
              </a:extLst>
            </p:cNvPr>
            <p:cNvGrpSpPr/>
            <p:nvPr/>
          </p:nvGrpSpPr>
          <p:grpSpPr>
            <a:xfrm>
              <a:off x="6405808" y="3127649"/>
              <a:ext cx="2663028" cy="2001103"/>
              <a:chOff x="6391060" y="3142397"/>
              <a:chExt cx="2663028" cy="2001103"/>
            </a:xfrm>
          </p:grpSpPr>
          <p:sp>
            <p:nvSpPr>
              <p:cNvPr id="7" name="Freeform: Shape 5">
                <a:extLst>
                  <a:ext uri="{FF2B5EF4-FFF2-40B4-BE49-F238E27FC236}">
                    <a16:creationId xmlns:a16="http://schemas.microsoft.com/office/drawing/2014/main" id="{077ADE4B-ECFB-9A34-D594-F549C97C3FBD}"/>
                  </a:ext>
                </a:extLst>
              </p:cNvPr>
              <p:cNvSpPr/>
              <p:nvPr/>
            </p:nvSpPr>
            <p:spPr bwMode="auto">
              <a:xfrm>
                <a:off x="7076422" y="3439668"/>
                <a:ext cx="1634151" cy="1163151"/>
              </a:xfrm>
              <a:custGeom>
                <a:avLst/>
                <a:gdLst>
                  <a:gd name="connsiteX0" fmla="*/ 0 w 3459480"/>
                  <a:gd name="connsiteY0" fmla="*/ 13614 h 2284374"/>
                  <a:gd name="connsiteX1" fmla="*/ 1584960 w 3459480"/>
                  <a:gd name="connsiteY1" fmla="*/ 166014 h 2284374"/>
                  <a:gd name="connsiteX2" fmla="*/ 2209800 w 3459480"/>
                  <a:gd name="connsiteY2" fmla="*/ 1187094 h 2284374"/>
                  <a:gd name="connsiteX3" fmla="*/ 2621280 w 3459480"/>
                  <a:gd name="connsiteY3" fmla="*/ 2086254 h 2284374"/>
                  <a:gd name="connsiteX4" fmla="*/ 3459480 w 3459480"/>
                  <a:gd name="connsiteY4" fmla="*/ 2284374 h 2284374"/>
                  <a:gd name="connsiteX0" fmla="*/ 0 w 3459480"/>
                  <a:gd name="connsiteY0" fmla="*/ 12609 h 2283369"/>
                  <a:gd name="connsiteX1" fmla="*/ 1584960 w 3459480"/>
                  <a:gd name="connsiteY1" fmla="*/ 165009 h 2283369"/>
                  <a:gd name="connsiteX2" fmla="*/ 2072640 w 3459480"/>
                  <a:gd name="connsiteY2" fmla="*/ 1155609 h 2283369"/>
                  <a:gd name="connsiteX3" fmla="*/ 2621280 w 3459480"/>
                  <a:gd name="connsiteY3" fmla="*/ 2085249 h 2283369"/>
                  <a:gd name="connsiteX4" fmla="*/ 3459480 w 3459480"/>
                  <a:gd name="connsiteY4" fmla="*/ 2283369 h 2283369"/>
                  <a:gd name="connsiteX0" fmla="*/ 0 w 3459480"/>
                  <a:gd name="connsiteY0" fmla="*/ 12609 h 2283369"/>
                  <a:gd name="connsiteX1" fmla="*/ 1584960 w 3459480"/>
                  <a:gd name="connsiteY1" fmla="*/ 165009 h 2283369"/>
                  <a:gd name="connsiteX2" fmla="*/ 2072640 w 3459480"/>
                  <a:gd name="connsiteY2" fmla="*/ 1155609 h 2283369"/>
                  <a:gd name="connsiteX3" fmla="*/ 2621280 w 3459480"/>
                  <a:gd name="connsiteY3" fmla="*/ 2085249 h 2283369"/>
                  <a:gd name="connsiteX4" fmla="*/ 3459480 w 3459480"/>
                  <a:gd name="connsiteY4" fmla="*/ 2283369 h 2283369"/>
                  <a:gd name="connsiteX0" fmla="*/ 0 w 3459480"/>
                  <a:gd name="connsiteY0" fmla="*/ 12609 h 2283369"/>
                  <a:gd name="connsiteX1" fmla="*/ 1584960 w 3459480"/>
                  <a:gd name="connsiteY1" fmla="*/ 165009 h 2283369"/>
                  <a:gd name="connsiteX2" fmla="*/ 2072640 w 3459480"/>
                  <a:gd name="connsiteY2" fmla="*/ 1155609 h 2283369"/>
                  <a:gd name="connsiteX3" fmla="*/ 2621280 w 3459480"/>
                  <a:gd name="connsiteY3" fmla="*/ 2085249 h 2283369"/>
                  <a:gd name="connsiteX4" fmla="*/ 3459480 w 3459480"/>
                  <a:gd name="connsiteY4" fmla="*/ 2283369 h 2283369"/>
                  <a:gd name="connsiteX0" fmla="*/ 0 w 3459480"/>
                  <a:gd name="connsiteY0" fmla="*/ 16439 h 2287199"/>
                  <a:gd name="connsiteX1" fmla="*/ 1295400 w 3459480"/>
                  <a:gd name="connsiteY1" fmla="*/ 153599 h 2287199"/>
                  <a:gd name="connsiteX2" fmla="*/ 2072640 w 3459480"/>
                  <a:gd name="connsiteY2" fmla="*/ 1159439 h 2287199"/>
                  <a:gd name="connsiteX3" fmla="*/ 2621280 w 3459480"/>
                  <a:gd name="connsiteY3" fmla="*/ 2089079 h 2287199"/>
                  <a:gd name="connsiteX4" fmla="*/ 3459480 w 3459480"/>
                  <a:gd name="connsiteY4" fmla="*/ 2287199 h 2287199"/>
                  <a:gd name="connsiteX0" fmla="*/ 0 w 3459480"/>
                  <a:gd name="connsiteY0" fmla="*/ 1523 h 2272283"/>
                  <a:gd name="connsiteX1" fmla="*/ 1524000 w 3459480"/>
                  <a:gd name="connsiteY1" fmla="*/ 382523 h 2272283"/>
                  <a:gd name="connsiteX2" fmla="*/ 2072640 w 3459480"/>
                  <a:gd name="connsiteY2" fmla="*/ 1144523 h 2272283"/>
                  <a:gd name="connsiteX3" fmla="*/ 2621280 w 3459480"/>
                  <a:gd name="connsiteY3" fmla="*/ 2074163 h 2272283"/>
                  <a:gd name="connsiteX4" fmla="*/ 3459480 w 3459480"/>
                  <a:gd name="connsiteY4" fmla="*/ 2272283 h 2272283"/>
                  <a:gd name="connsiteX0" fmla="*/ 0 w 3459480"/>
                  <a:gd name="connsiteY0" fmla="*/ 1523 h 2272283"/>
                  <a:gd name="connsiteX1" fmla="*/ 1524000 w 3459480"/>
                  <a:gd name="connsiteY1" fmla="*/ 382523 h 2272283"/>
                  <a:gd name="connsiteX2" fmla="*/ 2072640 w 3459480"/>
                  <a:gd name="connsiteY2" fmla="*/ 1144523 h 2272283"/>
                  <a:gd name="connsiteX3" fmla="*/ 2621280 w 3459480"/>
                  <a:gd name="connsiteY3" fmla="*/ 2074163 h 2272283"/>
                  <a:gd name="connsiteX4" fmla="*/ 3459480 w 3459480"/>
                  <a:gd name="connsiteY4" fmla="*/ 2272283 h 2272283"/>
                  <a:gd name="connsiteX0" fmla="*/ 0 w 3459480"/>
                  <a:gd name="connsiteY0" fmla="*/ 1745 h 2272505"/>
                  <a:gd name="connsiteX1" fmla="*/ 1524000 w 3459480"/>
                  <a:gd name="connsiteY1" fmla="*/ 382745 h 2272505"/>
                  <a:gd name="connsiteX2" fmla="*/ 2072640 w 3459480"/>
                  <a:gd name="connsiteY2" fmla="*/ 1144745 h 2272505"/>
                  <a:gd name="connsiteX3" fmla="*/ 2621280 w 3459480"/>
                  <a:gd name="connsiteY3" fmla="*/ 2074385 h 2272505"/>
                  <a:gd name="connsiteX4" fmla="*/ 3459480 w 3459480"/>
                  <a:gd name="connsiteY4" fmla="*/ 2272505 h 2272505"/>
                  <a:gd name="connsiteX0" fmla="*/ 0 w 3459480"/>
                  <a:gd name="connsiteY0" fmla="*/ 2714 h 2273474"/>
                  <a:gd name="connsiteX1" fmla="*/ 1524000 w 3459480"/>
                  <a:gd name="connsiteY1" fmla="*/ 383714 h 2273474"/>
                  <a:gd name="connsiteX2" fmla="*/ 2072640 w 3459480"/>
                  <a:gd name="connsiteY2" fmla="*/ 1145714 h 2273474"/>
                  <a:gd name="connsiteX3" fmla="*/ 2621280 w 3459480"/>
                  <a:gd name="connsiteY3" fmla="*/ 2075354 h 2273474"/>
                  <a:gd name="connsiteX4" fmla="*/ 3459480 w 3459480"/>
                  <a:gd name="connsiteY4" fmla="*/ 2273474 h 2273474"/>
                  <a:gd name="connsiteX0" fmla="*/ 0 w 3459480"/>
                  <a:gd name="connsiteY0" fmla="*/ 2714 h 2273474"/>
                  <a:gd name="connsiteX1" fmla="*/ 1524000 w 3459480"/>
                  <a:gd name="connsiteY1" fmla="*/ 383714 h 2273474"/>
                  <a:gd name="connsiteX2" fmla="*/ 2072640 w 3459480"/>
                  <a:gd name="connsiteY2" fmla="*/ 1145714 h 2273474"/>
                  <a:gd name="connsiteX3" fmla="*/ 2621280 w 3459480"/>
                  <a:gd name="connsiteY3" fmla="*/ 2075354 h 2273474"/>
                  <a:gd name="connsiteX4" fmla="*/ 3459480 w 3459480"/>
                  <a:gd name="connsiteY4" fmla="*/ 2273474 h 2273474"/>
                  <a:gd name="connsiteX0" fmla="*/ 0 w 3459480"/>
                  <a:gd name="connsiteY0" fmla="*/ 1 h 2270761"/>
                  <a:gd name="connsiteX1" fmla="*/ 1524000 w 3459480"/>
                  <a:gd name="connsiteY1" fmla="*/ 381001 h 2270761"/>
                  <a:gd name="connsiteX2" fmla="*/ 2072640 w 3459480"/>
                  <a:gd name="connsiteY2" fmla="*/ 1143001 h 2270761"/>
                  <a:gd name="connsiteX3" fmla="*/ 2621280 w 3459480"/>
                  <a:gd name="connsiteY3" fmla="*/ 2072641 h 2270761"/>
                  <a:gd name="connsiteX4" fmla="*/ 3459480 w 3459480"/>
                  <a:gd name="connsiteY4" fmla="*/ 2270761 h 2270761"/>
                  <a:gd name="connsiteX0" fmla="*/ 0 w 3459480"/>
                  <a:gd name="connsiteY0" fmla="*/ -1 h 2270759"/>
                  <a:gd name="connsiteX1" fmla="*/ 1524000 w 3459480"/>
                  <a:gd name="connsiteY1" fmla="*/ 380999 h 2270759"/>
                  <a:gd name="connsiteX2" fmla="*/ 2072640 w 3459480"/>
                  <a:gd name="connsiteY2" fmla="*/ 1142999 h 2270759"/>
                  <a:gd name="connsiteX3" fmla="*/ 2621280 w 3459480"/>
                  <a:gd name="connsiteY3" fmla="*/ 2072639 h 2270759"/>
                  <a:gd name="connsiteX4" fmla="*/ 3459480 w 3459480"/>
                  <a:gd name="connsiteY4" fmla="*/ 2270759 h 2270759"/>
                  <a:gd name="connsiteX0" fmla="*/ 0 w 3459480"/>
                  <a:gd name="connsiteY0" fmla="*/ 1 h 2270761"/>
                  <a:gd name="connsiteX1" fmla="*/ 1524000 w 3459480"/>
                  <a:gd name="connsiteY1" fmla="*/ 381001 h 2270761"/>
                  <a:gd name="connsiteX2" fmla="*/ 2072640 w 3459480"/>
                  <a:gd name="connsiteY2" fmla="*/ 1143001 h 2270761"/>
                  <a:gd name="connsiteX3" fmla="*/ 2621280 w 3459480"/>
                  <a:gd name="connsiteY3" fmla="*/ 2072641 h 2270761"/>
                  <a:gd name="connsiteX4" fmla="*/ 3459480 w 3459480"/>
                  <a:gd name="connsiteY4" fmla="*/ 2270761 h 2270761"/>
                  <a:gd name="connsiteX0" fmla="*/ 0 w 3459480"/>
                  <a:gd name="connsiteY0" fmla="*/ -1 h 2270759"/>
                  <a:gd name="connsiteX1" fmla="*/ 1524000 w 3459480"/>
                  <a:gd name="connsiteY1" fmla="*/ 380999 h 2270759"/>
                  <a:gd name="connsiteX2" fmla="*/ 2072640 w 3459480"/>
                  <a:gd name="connsiteY2" fmla="*/ 1142999 h 2270759"/>
                  <a:gd name="connsiteX3" fmla="*/ 2621280 w 3459480"/>
                  <a:gd name="connsiteY3" fmla="*/ 2072639 h 2270759"/>
                  <a:gd name="connsiteX4" fmla="*/ 3459480 w 3459480"/>
                  <a:gd name="connsiteY4" fmla="*/ 2270759 h 2270759"/>
                  <a:gd name="connsiteX0" fmla="*/ 0 w 3459480"/>
                  <a:gd name="connsiteY0" fmla="*/ 1 h 2270761"/>
                  <a:gd name="connsiteX1" fmla="*/ 1524000 w 3459480"/>
                  <a:gd name="connsiteY1" fmla="*/ 381001 h 2270761"/>
                  <a:gd name="connsiteX2" fmla="*/ 2072640 w 3459480"/>
                  <a:gd name="connsiteY2" fmla="*/ 1143001 h 2270761"/>
                  <a:gd name="connsiteX3" fmla="*/ 2621280 w 3459480"/>
                  <a:gd name="connsiteY3" fmla="*/ 2072641 h 2270761"/>
                  <a:gd name="connsiteX4" fmla="*/ 3459480 w 3459480"/>
                  <a:gd name="connsiteY4" fmla="*/ 2270761 h 2270761"/>
                  <a:gd name="connsiteX0" fmla="*/ 0 w 3459480"/>
                  <a:gd name="connsiteY0" fmla="*/ -1 h 2270759"/>
                  <a:gd name="connsiteX1" fmla="*/ 1524000 w 3459480"/>
                  <a:gd name="connsiteY1" fmla="*/ 380999 h 2270759"/>
                  <a:gd name="connsiteX2" fmla="*/ 2072640 w 3459480"/>
                  <a:gd name="connsiteY2" fmla="*/ 1142999 h 2270759"/>
                  <a:gd name="connsiteX3" fmla="*/ 2621280 w 3459480"/>
                  <a:gd name="connsiteY3" fmla="*/ 2072639 h 2270759"/>
                  <a:gd name="connsiteX4" fmla="*/ 3459480 w 3459480"/>
                  <a:gd name="connsiteY4" fmla="*/ 2270759 h 2270759"/>
                  <a:gd name="connsiteX0" fmla="*/ 0 w 3459480"/>
                  <a:gd name="connsiteY0" fmla="*/ 1 h 2270761"/>
                  <a:gd name="connsiteX1" fmla="*/ 1582824 w 3459480"/>
                  <a:gd name="connsiteY1" fmla="*/ 381001 h 2270761"/>
                  <a:gd name="connsiteX2" fmla="*/ 2072640 w 3459480"/>
                  <a:gd name="connsiteY2" fmla="*/ 1143001 h 2270761"/>
                  <a:gd name="connsiteX3" fmla="*/ 2621280 w 3459480"/>
                  <a:gd name="connsiteY3" fmla="*/ 2072641 h 2270761"/>
                  <a:gd name="connsiteX4" fmla="*/ 3459480 w 3459480"/>
                  <a:gd name="connsiteY4" fmla="*/ 2270761 h 2270761"/>
                  <a:gd name="connsiteX0" fmla="*/ 0 w 3459480"/>
                  <a:gd name="connsiteY0" fmla="*/ -1 h 2270759"/>
                  <a:gd name="connsiteX1" fmla="*/ 1582824 w 3459480"/>
                  <a:gd name="connsiteY1" fmla="*/ 380999 h 2270759"/>
                  <a:gd name="connsiteX2" fmla="*/ 2072640 w 3459480"/>
                  <a:gd name="connsiteY2" fmla="*/ 1142999 h 2270759"/>
                  <a:gd name="connsiteX3" fmla="*/ 2621280 w 3459480"/>
                  <a:gd name="connsiteY3" fmla="*/ 2072639 h 2270759"/>
                  <a:gd name="connsiteX4" fmla="*/ 3459480 w 3459480"/>
                  <a:gd name="connsiteY4" fmla="*/ 2270759 h 2270759"/>
                  <a:gd name="connsiteX0" fmla="*/ 0 w 3459480"/>
                  <a:gd name="connsiteY0" fmla="*/ 1 h 2270761"/>
                  <a:gd name="connsiteX1" fmla="*/ 1582824 w 3459480"/>
                  <a:gd name="connsiteY1" fmla="*/ 381001 h 2270761"/>
                  <a:gd name="connsiteX2" fmla="*/ 2072640 w 3459480"/>
                  <a:gd name="connsiteY2" fmla="*/ 1143001 h 2270761"/>
                  <a:gd name="connsiteX3" fmla="*/ 2621280 w 3459480"/>
                  <a:gd name="connsiteY3" fmla="*/ 2072641 h 2270761"/>
                  <a:gd name="connsiteX4" fmla="*/ 3459480 w 3459480"/>
                  <a:gd name="connsiteY4" fmla="*/ 2270761 h 227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9480" h="2270761">
                    <a:moveTo>
                      <a:pt x="0" y="1"/>
                    </a:moveTo>
                    <a:cubicBezTo>
                      <a:pt x="637742" y="83804"/>
                      <a:pt x="1181466" y="70032"/>
                      <a:pt x="1582824" y="381001"/>
                    </a:cubicBezTo>
                    <a:cubicBezTo>
                      <a:pt x="1909268" y="765528"/>
                      <a:pt x="1899564" y="861061"/>
                      <a:pt x="2072640" y="1143001"/>
                    </a:cubicBezTo>
                    <a:cubicBezTo>
                      <a:pt x="2245716" y="1424941"/>
                      <a:pt x="2153920" y="1722121"/>
                      <a:pt x="2621280" y="2072641"/>
                    </a:cubicBezTo>
                    <a:cubicBezTo>
                      <a:pt x="2829560" y="2255521"/>
                      <a:pt x="3144520" y="2263141"/>
                      <a:pt x="3459480" y="2270761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56246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933">
                  <a:latin typeface="Arial" charset="0"/>
                </a:endParaRPr>
              </a:p>
            </p:txBody>
          </p:sp>
          <p:cxnSp>
            <p:nvCxnSpPr>
              <p:cNvPr id="8" name="Straight Connector 6">
                <a:extLst>
                  <a:ext uri="{FF2B5EF4-FFF2-40B4-BE49-F238E27FC236}">
                    <a16:creationId xmlns:a16="http://schemas.microsoft.com/office/drawing/2014/main" id="{A9467EC7-C30E-ADF3-DBE1-4C3AF6F7C7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196770" y="3228568"/>
                <a:ext cx="0" cy="137425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7">
                    <a:extLst>
                      <a:ext uri="{FF2B5EF4-FFF2-40B4-BE49-F238E27FC236}">
                        <a16:creationId xmlns:a16="http://schemas.microsoft.com/office/drawing/2014/main" id="{55E19811-3790-A38F-1448-11DFAE257B73}"/>
                      </a:ext>
                    </a:extLst>
                  </p:cNvPr>
                  <p:cNvSpPr txBox="1"/>
                  <p:nvPr/>
                </p:nvSpPr>
                <p:spPr>
                  <a:xfrm>
                    <a:off x="7588682" y="3142397"/>
                    <a:ext cx="3081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sub>
                          </m:sSub>
                        </m:oMath>
                      </m:oMathPara>
                    </a14:m>
                    <a:endParaRPr lang="en-GB" sz="180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7">
                    <a:extLst>
                      <a:ext uri="{FF2B5EF4-FFF2-40B4-BE49-F238E27FC236}">
                        <a16:creationId xmlns:a16="http://schemas.microsoft.com/office/drawing/2014/main" id="{55E19811-3790-A38F-1448-11DFAE257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8682" y="3142397"/>
                    <a:ext cx="30815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549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9FDE8C1E-0438-BC3A-B418-CF449B2A2010}"/>
                  </a:ext>
                </a:extLst>
              </p:cNvPr>
              <p:cNvSpPr/>
              <p:nvPr/>
            </p:nvSpPr>
            <p:spPr bwMode="auto">
              <a:xfrm>
                <a:off x="6884268" y="3410008"/>
                <a:ext cx="1338996" cy="1163150"/>
              </a:xfrm>
              <a:custGeom>
                <a:avLst/>
                <a:gdLst>
                  <a:gd name="connsiteX0" fmla="*/ 0 w 2834640"/>
                  <a:gd name="connsiteY0" fmla="*/ 2186940 h 2228087"/>
                  <a:gd name="connsiteX1" fmla="*/ 1066800 w 2834640"/>
                  <a:gd name="connsiteY1" fmla="*/ 2194560 h 2228087"/>
                  <a:gd name="connsiteX2" fmla="*/ 1874520 w 2834640"/>
                  <a:gd name="connsiteY2" fmla="*/ 1821180 h 2228087"/>
                  <a:gd name="connsiteX3" fmla="*/ 2164080 w 2834640"/>
                  <a:gd name="connsiteY3" fmla="*/ 792480 h 2228087"/>
                  <a:gd name="connsiteX4" fmla="*/ 2385060 w 2834640"/>
                  <a:gd name="connsiteY4" fmla="*/ 190500 h 2228087"/>
                  <a:gd name="connsiteX5" fmla="*/ 2834640 w 2834640"/>
                  <a:gd name="connsiteY5" fmla="*/ 0 h 2228087"/>
                  <a:gd name="connsiteX0" fmla="*/ 0 w 2834640"/>
                  <a:gd name="connsiteY0" fmla="*/ 2270760 h 2283876"/>
                  <a:gd name="connsiteX1" fmla="*/ 1066800 w 2834640"/>
                  <a:gd name="connsiteY1" fmla="*/ 2194560 h 2283876"/>
                  <a:gd name="connsiteX2" fmla="*/ 1874520 w 2834640"/>
                  <a:gd name="connsiteY2" fmla="*/ 1821180 h 2283876"/>
                  <a:gd name="connsiteX3" fmla="*/ 2164080 w 2834640"/>
                  <a:gd name="connsiteY3" fmla="*/ 792480 h 2283876"/>
                  <a:gd name="connsiteX4" fmla="*/ 2385060 w 2834640"/>
                  <a:gd name="connsiteY4" fmla="*/ 190500 h 2283876"/>
                  <a:gd name="connsiteX5" fmla="*/ 2834640 w 2834640"/>
                  <a:gd name="connsiteY5" fmla="*/ 0 h 2283876"/>
                  <a:gd name="connsiteX0" fmla="*/ 0 w 2834640"/>
                  <a:gd name="connsiteY0" fmla="*/ 2270760 h 2270760"/>
                  <a:gd name="connsiteX1" fmla="*/ 1066800 w 2834640"/>
                  <a:gd name="connsiteY1" fmla="*/ 2194560 h 2270760"/>
                  <a:gd name="connsiteX2" fmla="*/ 1874520 w 2834640"/>
                  <a:gd name="connsiteY2" fmla="*/ 1821180 h 2270760"/>
                  <a:gd name="connsiteX3" fmla="*/ 2164080 w 2834640"/>
                  <a:gd name="connsiteY3" fmla="*/ 792480 h 2270760"/>
                  <a:gd name="connsiteX4" fmla="*/ 2385060 w 2834640"/>
                  <a:gd name="connsiteY4" fmla="*/ 190500 h 2270760"/>
                  <a:gd name="connsiteX5" fmla="*/ 2834640 w 2834640"/>
                  <a:gd name="connsiteY5" fmla="*/ 0 h 227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4640" h="2270760">
                    <a:moveTo>
                      <a:pt x="0" y="2270760"/>
                    </a:moveTo>
                    <a:cubicBezTo>
                      <a:pt x="514350" y="2228850"/>
                      <a:pt x="754380" y="2269490"/>
                      <a:pt x="1066800" y="2194560"/>
                    </a:cubicBezTo>
                    <a:cubicBezTo>
                      <a:pt x="1379220" y="2119630"/>
                      <a:pt x="1691640" y="2054860"/>
                      <a:pt x="1874520" y="1821180"/>
                    </a:cubicBezTo>
                    <a:cubicBezTo>
                      <a:pt x="2057400" y="1587500"/>
                      <a:pt x="2078990" y="1064260"/>
                      <a:pt x="2164080" y="792480"/>
                    </a:cubicBezTo>
                    <a:cubicBezTo>
                      <a:pt x="2249170" y="520700"/>
                      <a:pt x="2273300" y="322580"/>
                      <a:pt x="2385060" y="190500"/>
                    </a:cubicBezTo>
                    <a:cubicBezTo>
                      <a:pt x="2496820" y="58420"/>
                      <a:pt x="2665730" y="29210"/>
                      <a:pt x="2834640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56246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933"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9">
                    <a:extLst>
                      <a:ext uri="{FF2B5EF4-FFF2-40B4-BE49-F238E27FC236}">
                        <a16:creationId xmlns:a16="http://schemas.microsoft.com/office/drawing/2014/main" id="{7814A489-90A3-788C-34BD-FFD4A6367158}"/>
                      </a:ext>
                    </a:extLst>
                  </p:cNvPr>
                  <p:cNvSpPr txBox="1"/>
                  <p:nvPr/>
                </p:nvSpPr>
                <p:spPr>
                  <a:xfrm>
                    <a:off x="6713011" y="3249376"/>
                    <a:ext cx="2456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en-GB" sz="1800"/>
                  </a:p>
                </p:txBody>
              </p:sp>
            </mc:Choice>
            <mc:Fallback xmlns="">
              <p:sp>
                <p:nvSpPr>
                  <p:cNvPr id="12" name="TextBox 9">
                    <a:extLst>
                      <a:ext uri="{FF2B5EF4-FFF2-40B4-BE49-F238E27FC236}">
                        <a16:creationId xmlns:a16="http://schemas.microsoft.com/office/drawing/2014/main" id="{7814A489-90A3-788C-34BD-FFD4A63671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3011" y="3249376"/>
                    <a:ext cx="24560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4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51829216-97EB-615D-B010-73F9D64348A7}"/>
                  </a:ext>
                </a:extLst>
              </p:cNvPr>
              <p:cNvSpPr/>
              <p:nvPr/>
            </p:nvSpPr>
            <p:spPr bwMode="auto">
              <a:xfrm>
                <a:off x="6910762" y="3982453"/>
                <a:ext cx="1286007" cy="530186"/>
              </a:xfrm>
              <a:custGeom>
                <a:avLst/>
                <a:gdLst>
                  <a:gd name="connsiteX0" fmla="*/ 0 w 2775861"/>
                  <a:gd name="connsiteY0" fmla="*/ 2212306 h 2212306"/>
                  <a:gd name="connsiteX1" fmla="*/ 1120140 w 2775861"/>
                  <a:gd name="connsiteY1" fmla="*/ 1511266 h 2212306"/>
                  <a:gd name="connsiteX2" fmla="*/ 1905000 w 2775861"/>
                  <a:gd name="connsiteY2" fmla="*/ 71086 h 2212306"/>
                  <a:gd name="connsiteX3" fmla="*/ 2430780 w 2775861"/>
                  <a:gd name="connsiteY3" fmla="*/ 375886 h 2212306"/>
                  <a:gd name="connsiteX4" fmla="*/ 2743200 w 2775861"/>
                  <a:gd name="connsiteY4" fmla="*/ 1724626 h 2212306"/>
                  <a:gd name="connsiteX5" fmla="*/ 2750820 w 2775861"/>
                  <a:gd name="connsiteY5" fmla="*/ 1732246 h 2212306"/>
                  <a:gd name="connsiteX0" fmla="*/ 0 w 2775861"/>
                  <a:gd name="connsiteY0" fmla="*/ 2151548 h 2151548"/>
                  <a:gd name="connsiteX1" fmla="*/ 1120140 w 2775861"/>
                  <a:gd name="connsiteY1" fmla="*/ 1450508 h 2151548"/>
                  <a:gd name="connsiteX2" fmla="*/ 1905000 w 2775861"/>
                  <a:gd name="connsiteY2" fmla="*/ 10328 h 2151548"/>
                  <a:gd name="connsiteX3" fmla="*/ 2468880 w 2775861"/>
                  <a:gd name="connsiteY3" fmla="*/ 846654 h 2151548"/>
                  <a:gd name="connsiteX4" fmla="*/ 2743200 w 2775861"/>
                  <a:gd name="connsiteY4" fmla="*/ 1663868 h 2151548"/>
                  <a:gd name="connsiteX5" fmla="*/ 2750820 w 2775861"/>
                  <a:gd name="connsiteY5" fmla="*/ 1671488 h 2151548"/>
                  <a:gd name="connsiteX0" fmla="*/ 0 w 2775861"/>
                  <a:gd name="connsiteY0" fmla="*/ 2134604 h 2134604"/>
                  <a:gd name="connsiteX1" fmla="*/ 1120140 w 2775861"/>
                  <a:gd name="connsiteY1" fmla="*/ 1433564 h 2134604"/>
                  <a:gd name="connsiteX2" fmla="*/ 2072640 w 2775861"/>
                  <a:gd name="connsiteY2" fmla="*/ 10530 h 2134604"/>
                  <a:gd name="connsiteX3" fmla="*/ 2468880 w 2775861"/>
                  <a:gd name="connsiteY3" fmla="*/ 829710 h 2134604"/>
                  <a:gd name="connsiteX4" fmla="*/ 2743200 w 2775861"/>
                  <a:gd name="connsiteY4" fmla="*/ 1646924 h 2134604"/>
                  <a:gd name="connsiteX5" fmla="*/ 2750820 w 2775861"/>
                  <a:gd name="connsiteY5" fmla="*/ 1654544 h 2134604"/>
                  <a:gd name="connsiteX0" fmla="*/ 0 w 2775861"/>
                  <a:gd name="connsiteY0" fmla="*/ 2355502 h 2355502"/>
                  <a:gd name="connsiteX1" fmla="*/ 1120140 w 2775861"/>
                  <a:gd name="connsiteY1" fmla="*/ 1654462 h 2355502"/>
                  <a:gd name="connsiteX2" fmla="*/ 2072640 w 2775861"/>
                  <a:gd name="connsiteY2" fmla="*/ 231428 h 2355502"/>
                  <a:gd name="connsiteX3" fmla="*/ 2468880 w 2775861"/>
                  <a:gd name="connsiteY3" fmla="*/ 1050608 h 2355502"/>
                  <a:gd name="connsiteX4" fmla="*/ 2743200 w 2775861"/>
                  <a:gd name="connsiteY4" fmla="*/ 1867822 h 2355502"/>
                  <a:gd name="connsiteX5" fmla="*/ 2750820 w 2775861"/>
                  <a:gd name="connsiteY5" fmla="*/ 1875442 h 2355502"/>
                  <a:gd name="connsiteX0" fmla="*/ 0 w 2775861"/>
                  <a:gd name="connsiteY0" fmla="*/ 2236803 h 2236803"/>
                  <a:gd name="connsiteX1" fmla="*/ 1120140 w 2775861"/>
                  <a:gd name="connsiteY1" fmla="*/ 1535763 h 2236803"/>
                  <a:gd name="connsiteX2" fmla="*/ 2072640 w 2775861"/>
                  <a:gd name="connsiteY2" fmla="*/ 112729 h 2236803"/>
                  <a:gd name="connsiteX3" fmla="*/ 2468880 w 2775861"/>
                  <a:gd name="connsiteY3" fmla="*/ 931909 h 2236803"/>
                  <a:gd name="connsiteX4" fmla="*/ 2743200 w 2775861"/>
                  <a:gd name="connsiteY4" fmla="*/ 1749123 h 2236803"/>
                  <a:gd name="connsiteX5" fmla="*/ 2750820 w 2775861"/>
                  <a:gd name="connsiteY5" fmla="*/ 1756743 h 2236803"/>
                  <a:gd name="connsiteX0" fmla="*/ 0 w 2775861"/>
                  <a:gd name="connsiteY0" fmla="*/ 2398459 h 2398459"/>
                  <a:gd name="connsiteX1" fmla="*/ 1120140 w 2775861"/>
                  <a:gd name="connsiteY1" fmla="*/ 1697419 h 2398459"/>
                  <a:gd name="connsiteX2" fmla="*/ 2072640 w 2775861"/>
                  <a:gd name="connsiteY2" fmla="*/ 274385 h 2398459"/>
                  <a:gd name="connsiteX3" fmla="*/ 2468880 w 2775861"/>
                  <a:gd name="connsiteY3" fmla="*/ 1093565 h 2398459"/>
                  <a:gd name="connsiteX4" fmla="*/ 2743200 w 2775861"/>
                  <a:gd name="connsiteY4" fmla="*/ 1910779 h 2398459"/>
                  <a:gd name="connsiteX5" fmla="*/ 2750820 w 2775861"/>
                  <a:gd name="connsiteY5" fmla="*/ 1918399 h 2398459"/>
                  <a:gd name="connsiteX0" fmla="*/ 0 w 2791442"/>
                  <a:gd name="connsiteY0" fmla="*/ 2393938 h 2393938"/>
                  <a:gd name="connsiteX1" fmla="*/ 1120140 w 2791442"/>
                  <a:gd name="connsiteY1" fmla="*/ 1692898 h 2393938"/>
                  <a:gd name="connsiteX2" fmla="*/ 2072640 w 2791442"/>
                  <a:gd name="connsiteY2" fmla="*/ 269864 h 2393938"/>
                  <a:gd name="connsiteX3" fmla="*/ 2468880 w 2791442"/>
                  <a:gd name="connsiteY3" fmla="*/ 1089044 h 2393938"/>
                  <a:gd name="connsiteX4" fmla="*/ 2743200 w 2791442"/>
                  <a:gd name="connsiteY4" fmla="*/ 1906258 h 2393938"/>
                  <a:gd name="connsiteX5" fmla="*/ 2750820 w 2791442"/>
                  <a:gd name="connsiteY5" fmla="*/ 1913878 h 2393938"/>
                  <a:gd name="connsiteX0" fmla="*/ 0 w 2791442"/>
                  <a:gd name="connsiteY0" fmla="*/ 2192693 h 2192693"/>
                  <a:gd name="connsiteX1" fmla="*/ 1120140 w 2791442"/>
                  <a:gd name="connsiteY1" fmla="*/ 1491653 h 2192693"/>
                  <a:gd name="connsiteX2" fmla="*/ 2072640 w 2791442"/>
                  <a:gd name="connsiteY2" fmla="*/ 68619 h 2192693"/>
                  <a:gd name="connsiteX3" fmla="*/ 2468880 w 2791442"/>
                  <a:gd name="connsiteY3" fmla="*/ 887799 h 2192693"/>
                  <a:gd name="connsiteX4" fmla="*/ 2743200 w 2791442"/>
                  <a:gd name="connsiteY4" fmla="*/ 1705013 h 2192693"/>
                  <a:gd name="connsiteX5" fmla="*/ 2750820 w 2791442"/>
                  <a:gd name="connsiteY5" fmla="*/ 1712633 h 2192693"/>
                  <a:gd name="connsiteX0" fmla="*/ 0 w 2775861"/>
                  <a:gd name="connsiteY0" fmla="*/ 2124329 h 2124329"/>
                  <a:gd name="connsiteX1" fmla="*/ 1120140 w 2775861"/>
                  <a:gd name="connsiteY1" fmla="*/ 1423289 h 2124329"/>
                  <a:gd name="connsiteX2" fmla="*/ 2072640 w 2775861"/>
                  <a:gd name="connsiteY2" fmla="*/ 255 h 2124329"/>
                  <a:gd name="connsiteX3" fmla="*/ 2468880 w 2775861"/>
                  <a:gd name="connsiteY3" fmla="*/ 819435 h 2124329"/>
                  <a:gd name="connsiteX4" fmla="*/ 2743200 w 2775861"/>
                  <a:gd name="connsiteY4" fmla="*/ 1636649 h 2124329"/>
                  <a:gd name="connsiteX5" fmla="*/ 2750820 w 2775861"/>
                  <a:gd name="connsiteY5" fmla="*/ 1644269 h 2124329"/>
                  <a:gd name="connsiteX0" fmla="*/ 0 w 2775861"/>
                  <a:gd name="connsiteY0" fmla="*/ 2131345 h 2131345"/>
                  <a:gd name="connsiteX1" fmla="*/ 1120140 w 2775861"/>
                  <a:gd name="connsiteY1" fmla="*/ 1430305 h 2131345"/>
                  <a:gd name="connsiteX2" fmla="*/ 2072640 w 2775861"/>
                  <a:gd name="connsiteY2" fmla="*/ 7271 h 2131345"/>
                  <a:gd name="connsiteX3" fmla="*/ 2461260 w 2775861"/>
                  <a:gd name="connsiteY3" fmla="*/ 1049350 h 2131345"/>
                  <a:gd name="connsiteX4" fmla="*/ 2743200 w 2775861"/>
                  <a:gd name="connsiteY4" fmla="*/ 1643665 h 2131345"/>
                  <a:gd name="connsiteX5" fmla="*/ 2750820 w 2775861"/>
                  <a:gd name="connsiteY5" fmla="*/ 1651285 h 2131345"/>
                  <a:gd name="connsiteX0" fmla="*/ 0 w 2775861"/>
                  <a:gd name="connsiteY0" fmla="*/ 2129023 h 2129023"/>
                  <a:gd name="connsiteX1" fmla="*/ 1120140 w 2775861"/>
                  <a:gd name="connsiteY1" fmla="*/ 1427983 h 2129023"/>
                  <a:gd name="connsiteX2" fmla="*/ 2072640 w 2775861"/>
                  <a:gd name="connsiteY2" fmla="*/ 4949 h 2129023"/>
                  <a:gd name="connsiteX3" fmla="*/ 2461260 w 2775861"/>
                  <a:gd name="connsiteY3" fmla="*/ 1047028 h 2129023"/>
                  <a:gd name="connsiteX4" fmla="*/ 2743200 w 2775861"/>
                  <a:gd name="connsiteY4" fmla="*/ 1641343 h 2129023"/>
                  <a:gd name="connsiteX5" fmla="*/ 2750820 w 2775861"/>
                  <a:gd name="connsiteY5" fmla="*/ 1648963 h 2129023"/>
                  <a:gd name="connsiteX0" fmla="*/ 0 w 2779395"/>
                  <a:gd name="connsiteY0" fmla="*/ 2129023 h 2129023"/>
                  <a:gd name="connsiteX1" fmla="*/ 1120140 w 2779395"/>
                  <a:gd name="connsiteY1" fmla="*/ 1427983 h 2129023"/>
                  <a:gd name="connsiteX2" fmla="*/ 2072640 w 2779395"/>
                  <a:gd name="connsiteY2" fmla="*/ 4949 h 2129023"/>
                  <a:gd name="connsiteX3" fmla="*/ 2461260 w 2779395"/>
                  <a:gd name="connsiteY3" fmla="*/ 1047028 h 2129023"/>
                  <a:gd name="connsiteX4" fmla="*/ 2743200 w 2779395"/>
                  <a:gd name="connsiteY4" fmla="*/ 1641343 h 2129023"/>
                  <a:gd name="connsiteX5" fmla="*/ 2758440 w 2779395"/>
                  <a:gd name="connsiteY5" fmla="*/ 1820424 h 2129023"/>
                  <a:gd name="connsiteX0" fmla="*/ 0 w 2761423"/>
                  <a:gd name="connsiteY0" fmla="*/ 2127880 h 2217030"/>
                  <a:gd name="connsiteX1" fmla="*/ 1120140 w 2761423"/>
                  <a:gd name="connsiteY1" fmla="*/ 1426840 h 2217030"/>
                  <a:gd name="connsiteX2" fmla="*/ 2072640 w 2761423"/>
                  <a:gd name="connsiteY2" fmla="*/ 3806 h 2217030"/>
                  <a:gd name="connsiteX3" fmla="*/ 2461260 w 2761423"/>
                  <a:gd name="connsiteY3" fmla="*/ 1045885 h 2217030"/>
                  <a:gd name="connsiteX4" fmla="*/ 2613660 w 2761423"/>
                  <a:gd name="connsiteY4" fmla="*/ 2154580 h 2217030"/>
                  <a:gd name="connsiteX5" fmla="*/ 2758440 w 2761423"/>
                  <a:gd name="connsiteY5" fmla="*/ 1819281 h 2217030"/>
                  <a:gd name="connsiteX0" fmla="*/ 0 w 2760867"/>
                  <a:gd name="connsiteY0" fmla="*/ 2127677 h 2127677"/>
                  <a:gd name="connsiteX1" fmla="*/ 1120140 w 2760867"/>
                  <a:gd name="connsiteY1" fmla="*/ 1426637 h 2127677"/>
                  <a:gd name="connsiteX2" fmla="*/ 2072640 w 2760867"/>
                  <a:gd name="connsiteY2" fmla="*/ 3603 h 2127677"/>
                  <a:gd name="connsiteX3" fmla="*/ 2461260 w 2760867"/>
                  <a:gd name="connsiteY3" fmla="*/ 1045682 h 2127677"/>
                  <a:gd name="connsiteX4" fmla="*/ 2583180 w 2760867"/>
                  <a:gd name="connsiteY4" fmla="*/ 1880040 h 2127677"/>
                  <a:gd name="connsiteX5" fmla="*/ 2758440 w 2760867"/>
                  <a:gd name="connsiteY5" fmla="*/ 1819078 h 2127677"/>
                  <a:gd name="connsiteX0" fmla="*/ 0 w 2665414"/>
                  <a:gd name="connsiteY0" fmla="*/ 2127677 h 2322208"/>
                  <a:gd name="connsiteX1" fmla="*/ 1120140 w 2665414"/>
                  <a:gd name="connsiteY1" fmla="*/ 1426637 h 2322208"/>
                  <a:gd name="connsiteX2" fmla="*/ 2072640 w 2665414"/>
                  <a:gd name="connsiteY2" fmla="*/ 3603 h 2322208"/>
                  <a:gd name="connsiteX3" fmla="*/ 2461260 w 2665414"/>
                  <a:gd name="connsiteY3" fmla="*/ 1045682 h 2322208"/>
                  <a:gd name="connsiteX4" fmla="*/ 2583180 w 2665414"/>
                  <a:gd name="connsiteY4" fmla="*/ 1880040 h 2322208"/>
                  <a:gd name="connsiteX5" fmla="*/ 2659380 w 2665414"/>
                  <a:gd name="connsiteY5" fmla="*/ 2299166 h 2322208"/>
                  <a:gd name="connsiteX0" fmla="*/ 0 w 2723504"/>
                  <a:gd name="connsiteY0" fmla="*/ 2127677 h 2322208"/>
                  <a:gd name="connsiteX1" fmla="*/ 1120140 w 2723504"/>
                  <a:gd name="connsiteY1" fmla="*/ 1426637 h 2322208"/>
                  <a:gd name="connsiteX2" fmla="*/ 2072640 w 2723504"/>
                  <a:gd name="connsiteY2" fmla="*/ 3603 h 2322208"/>
                  <a:gd name="connsiteX3" fmla="*/ 2461260 w 2723504"/>
                  <a:gd name="connsiteY3" fmla="*/ 1045682 h 2322208"/>
                  <a:gd name="connsiteX4" fmla="*/ 2583180 w 2723504"/>
                  <a:gd name="connsiteY4" fmla="*/ 1880040 h 2322208"/>
                  <a:gd name="connsiteX5" fmla="*/ 2720340 w 2723504"/>
                  <a:gd name="connsiteY5" fmla="*/ 2299167 h 2322208"/>
                  <a:gd name="connsiteX0" fmla="*/ 0 w 2723504"/>
                  <a:gd name="connsiteY0" fmla="*/ 2131603 h 2326134"/>
                  <a:gd name="connsiteX1" fmla="*/ 1120140 w 2723504"/>
                  <a:gd name="connsiteY1" fmla="*/ 1430563 h 2326134"/>
                  <a:gd name="connsiteX2" fmla="*/ 2072640 w 2723504"/>
                  <a:gd name="connsiteY2" fmla="*/ 7529 h 2326134"/>
                  <a:gd name="connsiteX3" fmla="*/ 2346960 w 2723504"/>
                  <a:gd name="connsiteY3" fmla="*/ 912440 h 2326134"/>
                  <a:gd name="connsiteX4" fmla="*/ 2583180 w 2723504"/>
                  <a:gd name="connsiteY4" fmla="*/ 1883966 h 2326134"/>
                  <a:gd name="connsiteX5" fmla="*/ 2720340 w 2723504"/>
                  <a:gd name="connsiteY5" fmla="*/ 2303093 h 2326134"/>
                  <a:gd name="connsiteX0" fmla="*/ 0 w 2723504"/>
                  <a:gd name="connsiteY0" fmla="*/ 2136947 h 2331478"/>
                  <a:gd name="connsiteX1" fmla="*/ 1120140 w 2723504"/>
                  <a:gd name="connsiteY1" fmla="*/ 1435907 h 2331478"/>
                  <a:gd name="connsiteX2" fmla="*/ 2072640 w 2723504"/>
                  <a:gd name="connsiteY2" fmla="*/ 12873 h 2331478"/>
                  <a:gd name="connsiteX3" fmla="*/ 2369820 w 2723504"/>
                  <a:gd name="connsiteY3" fmla="*/ 797762 h 2331478"/>
                  <a:gd name="connsiteX4" fmla="*/ 2583180 w 2723504"/>
                  <a:gd name="connsiteY4" fmla="*/ 1889310 h 2331478"/>
                  <a:gd name="connsiteX5" fmla="*/ 2720340 w 2723504"/>
                  <a:gd name="connsiteY5" fmla="*/ 2308437 h 2331478"/>
                  <a:gd name="connsiteX0" fmla="*/ 0 w 2723920"/>
                  <a:gd name="connsiteY0" fmla="*/ 2136947 h 2338503"/>
                  <a:gd name="connsiteX1" fmla="*/ 1120140 w 2723920"/>
                  <a:gd name="connsiteY1" fmla="*/ 1435907 h 2338503"/>
                  <a:gd name="connsiteX2" fmla="*/ 2072640 w 2723920"/>
                  <a:gd name="connsiteY2" fmla="*/ 12873 h 2338503"/>
                  <a:gd name="connsiteX3" fmla="*/ 2369820 w 2723920"/>
                  <a:gd name="connsiteY3" fmla="*/ 797762 h 2338503"/>
                  <a:gd name="connsiteX4" fmla="*/ 2583180 w 2723920"/>
                  <a:gd name="connsiteY4" fmla="*/ 1889310 h 2338503"/>
                  <a:gd name="connsiteX5" fmla="*/ 2720340 w 2723920"/>
                  <a:gd name="connsiteY5" fmla="*/ 2308437 h 2338503"/>
                  <a:gd name="connsiteX0" fmla="*/ 0 w 2721455"/>
                  <a:gd name="connsiteY0" fmla="*/ 2136483 h 2328184"/>
                  <a:gd name="connsiteX1" fmla="*/ 1120140 w 2721455"/>
                  <a:gd name="connsiteY1" fmla="*/ 1435443 h 2328184"/>
                  <a:gd name="connsiteX2" fmla="*/ 2072640 w 2721455"/>
                  <a:gd name="connsiteY2" fmla="*/ 12409 h 2328184"/>
                  <a:gd name="connsiteX3" fmla="*/ 2369820 w 2721455"/>
                  <a:gd name="connsiteY3" fmla="*/ 797298 h 2328184"/>
                  <a:gd name="connsiteX4" fmla="*/ 2339340 w 2721455"/>
                  <a:gd name="connsiteY4" fmla="*/ 1734533 h 2328184"/>
                  <a:gd name="connsiteX5" fmla="*/ 2720340 w 2721455"/>
                  <a:gd name="connsiteY5" fmla="*/ 2307973 h 2328184"/>
                  <a:gd name="connsiteX0" fmla="*/ 0 w 2722464"/>
                  <a:gd name="connsiteY0" fmla="*/ 2136533 h 2329014"/>
                  <a:gd name="connsiteX1" fmla="*/ 1120140 w 2722464"/>
                  <a:gd name="connsiteY1" fmla="*/ 1435493 h 2329014"/>
                  <a:gd name="connsiteX2" fmla="*/ 2072640 w 2722464"/>
                  <a:gd name="connsiteY2" fmla="*/ 12459 h 2329014"/>
                  <a:gd name="connsiteX3" fmla="*/ 2369820 w 2722464"/>
                  <a:gd name="connsiteY3" fmla="*/ 797348 h 2329014"/>
                  <a:gd name="connsiteX4" fmla="*/ 2506980 w 2722464"/>
                  <a:gd name="connsiteY4" fmla="*/ 1751730 h 2329014"/>
                  <a:gd name="connsiteX5" fmla="*/ 2720340 w 2722464"/>
                  <a:gd name="connsiteY5" fmla="*/ 2308023 h 232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464" h="2329014">
                    <a:moveTo>
                      <a:pt x="0" y="2136533"/>
                    </a:moveTo>
                    <a:cubicBezTo>
                      <a:pt x="401320" y="1964448"/>
                      <a:pt x="774700" y="1789505"/>
                      <a:pt x="1120140" y="1435493"/>
                    </a:cubicBezTo>
                    <a:cubicBezTo>
                      <a:pt x="1465580" y="1081481"/>
                      <a:pt x="1864360" y="118816"/>
                      <a:pt x="2072640" y="12459"/>
                    </a:cubicBezTo>
                    <a:cubicBezTo>
                      <a:pt x="2280920" y="-93898"/>
                      <a:pt x="2297430" y="507470"/>
                      <a:pt x="2369820" y="797348"/>
                    </a:cubicBezTo>
                    <a:cubicBezTo>
                      <a:pt x="2442210" y="1087226"/>
                      <a:pt x="2506980" y="1751730"/>
                      <a:pt x="2506980" y="1751730"/>
                    </a:cubicBezTo>
                    <a:cubicBezTo>
                      <a:pt x="2575560" y="2080667"/>
                      <a:pt x="2743200" y="2417243"/>
                      <a:pt x="2720340" y="2308023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34E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56246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933"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1">
                    <a:extLst>
                      <a:ext uri="{FF2B5EF4-FFF2-40B4-BE49-F238E27FC236}">
                        <a16:creationId xmlns:a16="http://schemas.microsoft.com/office/drawing/2014/main" id="{96B92AEC-72D9-019C-B63A-EF1B3621A055}"/>
                      </a:ext>
                    </a:extLst>
                  </p:cNvPr>
                  <p:cNvSpPr txBox="1"/>
                  <p:nvPr/>
                </p:nvSpPr>
                <p:spPr>
                  <a:xfrm>
                    <a:off x="6884267" y="4032778"/>
                    <a:ext cx="3115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034EE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034EE3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034EE3"/>
                                  </a:solidFill>
                                  <a:latin typeface="Cambria Math" panose="02040503050406030204" pitchFamily="18" charset="0"/>
                                </a:rPr>
                                <m:t>𝐶𝑋</m:t>
                              </m:r>
                            </m:sub>
                          </m:sSub>
                        </m:oMath>
                      </m:oMathPara>
                    </a14:m>
                    <a:endParaRPr lang="en-GB" sz="1800">
                      <a:solidFill>
                        <a:srgbClr val="034EE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1">
                    <a:extLst>
                      <a:ext uri="{FF2B5EF4-FFF2-40B4-BE49-F238E27FC236}">
                        <a16:creationId xmlns:a16="http://schemas.microsoft.com/office/drawing/2014/main" id="{96B92AEC-72D9-019C-B63A-EF1B3621A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4267" y="4032778"/>
                    <a:ext cx="31151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88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E239566E-BEE3-F9F5-293D-00B3D936FFD7}"/>
                  </a:ext>
                </a:extLst>
              </p:cNvPr>
              <p:cNvSpPr txBox="1"/>
              <p:nvPr/>
            </p:nvSpPr>
            <p:spPr>
              <a:xfrm rot="5400000">
                <a:off x="7855359" y="3774686"/>
                <a:ext cx="1196622" cy="23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/>
                  <a:t>separatrix</a:t>
                </a: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9895C70D-B886-2BD6-8450-6F677540FE99}"/>
                  </a:ext>
                </a:extLst>
              </p:cNvPr>
              <p:cNvSpPr/>
              <p:nvPr/>
            </p:nvSpPr>
            <p:spPr bwMode="auto">
              <a:xfrm>
                <a:off x="6648663" y="3177552"/>
                <a:ext cx="2144210" cy="1453537"/>
              </a:xfrm>
              <a:prstGeom prst="rect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5562461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0933">
                  <a:latin typeface="Arial" charset="0"/>
                </a:endParaRP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E7E1CDA6-B790-D86D-03C2-8EBED7B3AB24}"/>
                  </a:ext>
                </a:extLst>
              </p:cNvPr>
              <p:cNvSpPr txBox="1"/>
              <p:nvPr/>
            </p:nvSpPr>
            <p:spPr>
              <a:xfrm>
                <a:off x="6391060" y="4620280"/>
                <a:ext cx="26630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/>
                  <a:t>FC = Franck-Condon neutrals CX= Charge exchange neutrals</a:t>
                </a:r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8C3F519-20EA-5862-A7AC-3225F873BA61}"/>
                </a:ext>
              </a:extLst>
            </p:cNvPr>
            <p:cNvSpPr txBox="1"/>
            <p:nvPr/>
          </p:nvSpPr>
          <p:spPr>
            <a:xfrm>
              <a:off x="929640" y="4780131"/>
              <a:ext cx="4506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800" kern="0" dirty="0">
                  <a:latin typeface="Arial" panose="020B0604020202020204" pitchFamily="34" charset="0"/>
                  <a:cs typeface="Arial" panose="020B0604020202020204" pitchFamily="34" charset="0"/>
                </a:rPr>
                <a:t>Details will be in my poster, this afternoon.</a:t>
              </a:r>
              <a:endParaRPr kumimoji="1" lang="ja-JP" altLang="en-US" sz="1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3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1"/>
    </mc:Choice>
    <mc:Fallback xmlns="">
      <p:transition spd="slow" advTm="8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9B42-0B14-3CB2-13C9-DF5155047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タイトル 1">
            <a:extLst>
              <a:ext uri="{FF2B5EF4-FFF2-40B4-BE49-F238E27FC236}">
                <a16:creationId xmlns:a16="http://schemas.microsoft.com/office/drawing/2014/main" id="{60538ED8-6495-8649-77DB-126E8B8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76" y="0"/>
            <a:ext cx="6858000" cy="627534"/>
          </a:xfrm>
          <a:effectLst/>
        </p:spPr>
        <p:txBody>
          <a:bodyPr>
            <a:normAutofit/>
          </a:bodyPr>
          <a:lstStyle/>
          <a:p>
            <a:r>
              <a:rPr lang="en-US" altLang="ja-JP"/>
              <a:t>Challenge: OP2-Hybrid with high performance</a:t>
            </a:r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F7EBCFA-2F68-1A05-8D0D-6E522CD91922}"/>
                  </a:ext>
                </a:extLst>
              </p:cNvPr>
              <p:cNvSpPr txBox="1"/>
              <p:nvPr/>
            </p:nvSpPr>
            <p:spPr>
              <a:xfrm>
                <a:off x="80942" y="779352"/>
                <a:ext cx="6275976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514298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1800" kern="0">
                    <a:cs typeface="Arial" panose="020B0604020202020204" pitchFamily="34" charset="0"/>
                  </a:rPr>
                  <a:t>OP2 hybrid (OP2-HB) scenario</a:t>
                </a:r>
              </a:p>
              <a:p>
                <a:pPr marL="600075" lvl="1" indent="-257175" defTabSz="514298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>
                    <a:cs typeface="Arial" panose="020B0604020202020204" pitchFamily="34" charset="0"/>
                  </a:rPr>
                  <a:t>2.2MA/1.7T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95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~5.0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), ITER-like shape, </a:t>
                </a:r>
                <a:br>
                  <a:rPr lang="en-US" altLang="ja-JP" sz="1800" kern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sz="1800" b="0" i="1" kern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b>
                    </m:sSub>
                    <m:r>
                      <a:rPr lang="en-US" altLang="ja-JP" sz="1800" i="1" kern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altLang="ja-JP" sz="1800" b="0" i="1" kern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altLang="ja-JP" sz="1800" i="1" kern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.5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MW (PNB </a:t>
                </a:r>
                <a14:m>
                  <m:oMath xmlns:m="http://schemas.openxmlformats.org/officeDocument/2006/math">
                    <m:r>
                      <a:rPr lang="en-US" altLang="ja-JP" sz="1800" i="1" kern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3.5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MW, NNB 10MW, EC </a:t>
                </a:r>
                <a14:m>
                  <m:oMath xmlns:m="http://schemas.openxmlformats.org/officeDocument/2006/math"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MW)</a:t>
                </a:r>
              </a:p>
              <a:p>
                <a:pPr marL="600075" lvl="1" indent="-257175" defTabSz="514298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1800" kern="0">
                    <a:cs typeface="Arial" panose="020B0604020202020204" pitchFamily="34" charset="0"/>
                  </a:rPr>
                  <a:t>Targets: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.5</m:t>
                    </m:r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98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&gt;1.1</m:t>
                    </m:r>
                  </m:oMath>
                </a14:m>
                <a:endParaRPr lang="en-US" altLang="ja-JP" sz="1800" ker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5F7EBCFA-2F68-1A05-8D0D-6E522CD91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2" y="779352"/>
                <a:ext cx="6275976" cy="1376146"/>
              </a:xfrm>
              <a:prstGeom prst="rect">
                <a:avLst/>
              </a:prstGeom>
              <a:blipFill>
                <a:blip r:embed="rId4"/>
                <a:stretch>
                  <a:fillRect l="-583" t="-2655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DF8EBD-716F-A380-8A33-CC79DA96B012}"/>
                  </a:ext>
                </a:extLst>
              </p:cNvPr>
              <p:cNvSpPr txBox="1"/>
              <p:nvPr/>
            </p:nvSpPr>
            <p:spPr>
              <a:xfrm>
                <a:off x="147844" y="2361737"/>
                <a:ext cx="6142172" cy="108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31">
                  <a:spcBef>
                    <a:spcPts val="450"/>
                  </a:spcBef>
                </a:pPr>
                <a:r>
                  <a:rPr lang="en-US" altLang="ja-JP" sz="1800" kern="0">
                    <a:cs typeface="Arial" panose="020B0604020202020204" pitchFamily="34" charset="0"/>
                  </a:rPr>
                  <a:t>Achieving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ja-JP" sz="1800" b="0" i="0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ja-JP" sz="1800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</m:t>
                    </m:r>
                    <m:r>
                      <a:rPr lang="en-US" altLang="ja-JP" sz="1800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en-US" altLang="ja-JP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 in OP2-HB will be within reach.</a:t>
                </a:r>
              </a:p>
              <a:p>
                <a:pPr marL="675376" lvl="1" indent="-285750" defTabSz="685731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800" kern="0">
                    <a:cs typeface="Arial" panose="020B0604020202020204" pitchFamily="34" charset="0"/>
                  </a:rPr>
                  <a:t>Moderate heating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ja-JP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sub>
                    </m:sSub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=16.5</m:t>
                    </m:r>
                    <m:r>
                      <a:rPr lang="en-US" altLang="ja-JP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𝑀𝑊</m:t>
                    </m:r>
                  </m:oMath>
                </a14:m>
                <a:endParaRPr lang="en-US" altLang="ja-JP" sz="1800" b="0" kern="0">
                  <a:cs typeface="Arial" panose="020B0604020202020204" pitchFamily="34" charset="0"/>
                </a:endParaRPr>
              </a:p>
              <a:p>
                <a:pPr marL="675376" lvl="1" indent="-285750" defTabSz="685731">
                  <a:spcBef>
                    <a:spcPts val="45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1800" kern="0">
                    <a:cs typeface="Arial" panose="020B0604020202020204" pitchFamily="34" charset="0"/>
                  </a:rPr>
                  <a:t>Wide SOL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ja-JP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≃2.8</m:t>
                    </m:r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  <m:r>
                      <a:rPr lang="en-US" altLang="ja-JP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ja-JP" sz="1800" kern="0">
                    <a:cs typeface="Arial" panose="020B0604020202020204" pitchFamily="34" charset="0"/>
                  </a:rPr>
                  <a:t>(Eich scaling)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DF8EBD-716F-A380-8A33-CC79DA96B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4" y="2361737"/>
                <a:ext cx="6142172" cy="1084399"/>
              </a:xfrm>
              <a:prstGeom prst="rect">
                <a:avLst/>
              </a:prstGeom>
              <a:blipFill>
                <a:blip r:embed="rId5"/>
                <a:stretch>
                  <a:fillRect l="-825" t="-2299" b="-4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339D822-EA19-36B7-11C7-F17FF0ABB476}"/>
              </a:ext>
            </a:extLst>
          </p:cNvPr>
          <p:cNvGrpSpPr/>
          <p:nvPr/>
        </p:nvGrpSpPr>
        <p:grpSpPr>
          <a:xfrm>
            <a:off x="6983715" y="2649345"/>
            <a:ext cx="1838836" cy="2406823"/>
            <a:chOff x="6762629" y="2741233"/>
            <a:chExt cx="1838836" cy="2406823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01181E8-42BE-1000-62FC-E484D6991C04}"/>
                </a:ext>
              </a:extLst>
            </p:cNvPr>
            <p:cNvSpPr txBox="1"/>
            <p:nvPr/>
          </p:nvSpPr>
          <p:spPr>
            <a:xfrm>
              <a:off x="6876688" y="2741233"/>
              <a:ext cx="139172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lang="en-US" altLang="ja-JP" sz="1300" kern="0">
                  <a:cs typeface="Arial" panose="020B0604020202020204" pitchFamily="34" charset="0"/>
                </a:rPr>
                <a:t>[</a:t>
              </a:r>
              <a:r>
                <a:rPr lang="en-US" altLang="ja-JP" sz="1300" kern="0" err="1">
                  <a:cs typeface="Arial" panose="020B0604020202020204" pitchFamily="34" charset="0"/>
                </a:rPr>
                <a:t>T.Eich</a:t>
              </a:r>
              <a:r>
                <a:rPr lang="en-US" altLang="ja-JP" sz="1300" kern="0">
                  <a:cs typeface="Arial" panose="020B0604020202020204" pitchFamily="34" charset="0"/>
                </a:rPr>
                <a:t> NF2013]</a:t>
              </a:r>
              <a:endParaRPr kumimoji="1" lang="ja-JP" altLang="en-US" sz="1300" ker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F846D59C-E99E-6BC6-8814-EDAEF4A226B6}"/>
                </a:ext>
              </a:extLst>
            </p:cNvPr>
            <p:cNvGrpSpPr/>
            <p:nvPr/>
          </p:nvGrpSpPr>
          <p:grpSpPr>
            <a:xfrm>
              <a:off x="6762629" y="2974312"/>
              <a:ext cx="1838836" cy="2173744"/>
              <a:chOff x="6722318" y="1077689"/>
              <a:chExt cx="2206536" cy="2388162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27932B3E-638B-6BEF-A621-A036A83C0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2318" y="1077689"/>
                <a:ext cx="2206536" cy="2046751"/>
              </a:xfrm>
              <a:prstGeom prst="rect">
                <a:avLst/>
              </a:prstGeom>
            </p:spPr>
          </p:pic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981FB225-54BC-6D22-6343-73E984A24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4440" y="1135455"/>
                <a:ext cx="0" cy="1988985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7D92150-517F-E2D7-05FD-9A7C7390F302}"/>
                  </a:ext>
                </a:extLst>
              </p:cNvPr>
              <p:cNvSpPr txBox="1"/>
              <p:nvPr/>
            </p:nvSpPr>
            <p:spPr>
              <a:xfrm>
                <a:off x="7332250" y="3093902"/>
                <a:ext cx="562060" cy="37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kumimoji="1" lang="en-US" altLang="ja-JP" sz="1600" ker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HB</a:t>
                </a:r>
                <a:endParaRPr kumimoji="1" lang="ja-JP" altLang="en-US" sz="1600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1EB388D-DBB2-A1EF-503E-0B71B69F33E6}"/>
              </a:ext>
            </a:extLst>
          </p:cNvPr>
          <p:cNvSpPr txBox="1"/>
          <p:nvPr/>
        </p:nvSpPr>
        <p:spPr>
          <a:xfrm>
            <a:off x="116366" y="4078204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1">
              <a:spcBef>
                <a:spcPts val="450"/>
              </a:spcBef>
            </a:pPr>
            <a:r>
              <a:rPr kumimoji="1" lang="en-US" altLang="ja-JP" sz="1800" kern="0">
                <a:cs typeface="Arial" panose="020B0604020202020204" pitchFamily="34" charset="0"/>
              </a:rPr>
              <a:t>Detail conditions and results for </a:t>
            </a:r>
            <a:r>
              <a:rPr lang="en-US" altLang="ja-JP" sz="1800" kern="0">
                <a:cs typeface="Arial" panose="020B0604020202020204" pitchFamily="34" charset="0"/>
              </a:rPr>
              <a:t>OP2-BL </a:t>
            </a:r>
            <a:r>
              <a:rPr kumimoji="1" lang="en-US" altLang="ja-JP" sz="1800" kern="0">
                <a:cs typeface="Arial" panose="020B0604020202020204" pitchFamily="34" charset="0"/>
              </a:rPr>
              <a:t>will be in my poster.</a:t>
            </a:r>
            <a:endParaRPr kumimoji="1" lang="ja-JP" altLang="en-US" sz="1800" kern="0"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A2949D7-E0BA-6DFB-7984-A7E3A30CD055}"/>
              </a:ext>
            </a:extLst>
          </p:cNvPr>
          <p:cNvGrpSpPr/>
          <p:nvPr/>
        </p:nvGrpSpPr>
        <p:grpSpPr>
          <a:xfrm>
            <a:off x="8016456" y="2961763"/>
            <a:ext cx="946093" cy="2094405"/>
            <a:chOff x="8016456" y="2897281"/>
            <a:chExt cx="946093" cy="2094405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A43E66E7-A4A3-0C62-D12C-C34C9F9B8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8110" y="2897281"/>
              <a:ext cx="0" cy="1810407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1FD5B6D-57FA-6330-B004-00CB95FABE39}"/>
                </a:ext>
              </a:extLst>
            </p:cNvPr>
            <p:cNvSpPr txBox="1"/>
            <p:nvPr/>
          </p:nvSpPr>
          <p:spPr>
            <a:xfrm>
              <a:off x="8016456" y="4653132"/>
              <a:ext cx="9460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5731" fontAlgn="base">
                <a:spcBef>
                  <a:spcPts val="450"/>
                </a:spcBef>
                <a:spcAft>
                  <a:spcPct val="0"/>
                </a:spcAft>
              </a:pPr>
              <a:r>
                <a:rPr kumimoji="1" lang="en-US" altLang="ja-JP" sz="1600" ker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kumimoji="1" lang="ja-JP" altLang="en-US" sz="1600" ker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20479E0-2C21-638D-DC7C-BD706284049A}"/>
                  </a:ext>
                </a:extLst>
              </p:cNvPr>
              <p:cNvSpPr txBox="1"/>
              <p:nvPr/>
            </p:nvSpPr>
            <p:spPr>
              <a:xfrm>
                <a:off x="120043" y="3488681"/>
                <a:ext cx="679051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685731" fontAlgn="base">
                  <a:spcBef>
                    <a:spcPts val="450"/>
                  </a:spcBef>
                  <a:spcAft>
                    <a:spcPct val="0"/>
                  </a:spcAft>
                </a:pPr>
                <a:r>
                  <a:rPr lang="en-US" altLang="ja-JP" sz="180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We try to </a:t>
                </a:r>
                <a:r>
                  <a:rPr kumimoji="1" lang="en-US" altLang="ja-JP" sz="180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satisfy targets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98</m:t>
                        </m:r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18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ja-JP" sz="18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kumimoji="1" lang="en-US" altLang="ja-JP" sz="1800" b="0" kern="0">
                    <a:solidFill>
                      <a:srgbClr val="FF0000"/>
                    </a:solidFill>
                    <a:cs typeface="Arial" panose="020B0604020202020204" pitchFamily="34" charset="0"/>
                  </a:rPr>
                  <a:t> by adjusting D2, Ne puff.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20479E0-2C21-638D-DC7C-BD7062840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43" y="3488681"/>
                <a:ext cx="6790513" cy="391261"/>
              </a:xfrm>
              <a:prstGeom prst="rect">
                <a:avLst/>
              </a:prstGeom>
              <a:blipFill>
                <a:blip r:embed="rId7"/>
                <a:stretch>
                  <a:fillRect l="-746" t="-9375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3AC5107-191E-F078-2334-01379BFE059B}"/>
              </a:ext>
            </a:extLst>
          </p:cNvPr>
          <p:cNvGrpSpPr/>
          <p:nvPr/>
        </p:nvGrpSpPr>
        <p:grpSpPr>
          <a:xfrm>
            <a:off x="7178889" y="847522"/>
            <a:ext cx="1926235" cy="1600380"/>
            <a:chOff x="7178889" y="847522"/>
            <a:chExt cx="1926235" cy="1600380"/>
          </a:xfrm>
        </p:grpSpPr>
        <p:pic>
          <p:nvPicPr>
            <p:cNvPr id="7" name="図 7">
              <a:extLst>
                <a:ext uri="{FF2B5EF4-FFF2-40B4-BE49-F238E27FC236}">
                  <a16:creationId xmlns:a16="http://schemas.microsoft.com/office/drawing/2014/main" id="{7197859B-7DAA-B97B-A89B-94C0A2C16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5750"/>
            <a:stretch/>
          </p:blipFill>
          <p:spPr>
            <a:xfrm>
              <a:off x="7178889" y="847522"/>
              <a:ext cx="1904513" cy="16003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23DFB94-5AA0-6BA1-FF4E-038005E0E0AD}"/>
                </a:ext>
              </a:extLst>
            </p:cNvPr>
            <p:cNvSpPr/>
            <p:nvPr/>
          </p:nvSpPr>
          <p:spPr>
            <a:xfrm rot="601184">
              <a:off x="8145814" y="1818716"/>
              <a:ext cx="959310" cy="31918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B2BA7C8C-D1A4-8EC3-FA6E-FCE00A507E8F}"/>
                </a:ext>
              </a:extLst>
            </p:cNvPr>
            <p:cNvSpPr/>
            <p:nvPr/>
          </p:nvSpPr>
          <p:spPr>
            <a:xfrm rot="1611994">
              <a:off x="7200379" y="1171701"/>
              <a:ext cx="585304" cy="44650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/>
                <a:t>v</a:t>
              </a:r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E825D030-6CA1-1186-F7F8-518FF1569AC4}"/>
                </a:ext>
              </a:extLst>
            </p:cNvPr>
            <p:cNvSpPr/>
            <p:nvPr/>
          </p:nvSpPr>
          <p:spPr>
            <a:xfrm rot="18981488">
              <a:off x="7309650" y="1879239"/>
              <a:ext cx="587602" cy="21921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/>
                <a:t>v</a:t>
              </a:r>
              <a:endParaRPr kumimoji="1" lang="ja-JP" altLang="en-US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F5E24460-2F6C-7465-B729-2CA5F92E9D9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128372" y="819085"/>
            <a:ext cx="1014833" cy="1796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1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0"/>
    </mc:Choice>
    <mc:Fallback xmlns="">
      <p:transition spd="slow" advTm="99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CAD57"/>
      </a:hlink>
      <a:folHlink>
        <a:srgbClr val="E345AA"/>
      </a:folHlink>
    </a:clrScheme>
    <a:fontScheme name="templat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 defTabSz="685731" fontAlgn="base">
          <a:spcBef>
            <a:spcPts val="450"/>
          </a:spcBef>
          <a:spcAft>
            <a:spcPct val="0"/>
          </a:spcAft>
          <a:defRPr kumimoji="1" kern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62F871990A6AC4AAD680265207827D9" ma:contentTypeVersion="4" ma:contentTypeDescription="新しいドキュメントを作成します。" ma:contentTypeScope="" ma:versionID="7b72b14ef960c63504822e5e790266c9">
  <xsd:schema xmlns:xsd="http://www.w3.org/2001/XMLSchema" xmlns:xs="http://www.w3.org/2001/XMLSchema" xmlns:p="http://schemas.microsoft.com/office/2006/metadata/properties" xmlns:ns2="b3680f93-066e-4b42-a27b-a801b910dec5" targetNamespace="http://schemas.microsoft.com/office/2006/metadata/properties" ma:root="true" ma:fieldsID="46a2f8d0e09aa95a46054743b8416bef" ns2:_="">
    <xsd:import namespace="b3680f93-066e-4b42-a27b-a801b910d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80f93-066e-4b42-a27b-a801b910d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9F417-64D5-486C-BEB7-4A0199FFAC3D}">
  <ds:schemaRefs>
    <ds:schemaRef ds:uri="b3680f93-066e-4b42-a27b-a801b910de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B1D5D8-7FB2-4231-8C49-71A9C2C8E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457E4-1B87-477A-9376-FF3BBA71FB38}">
  <ds:schemaRefs>
    <ds:schemaRef ds:uri="b3680f93-066e-4b42-a27b-a801b910de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2262</Words>
  <Application>Microsoft Macintosh PowerPoint</Application>
  <PresentationFormat>画面に合わせる (16:9)</PresentationFormat>
  <Paragraphs>476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15</vt:i4>
      </vt:variant>
    </vt:vector>
  </HeadingPairs>
  <TitlesOfParts>
    <vt:vector size="33" baseType="lpstr">
      <vt:lpstr>ＭＳ Ｐゴシック</vt:lpstr>
      <vt:lpstr>ＭＳ Ｐゴシック</vt:lpstr>
      <vt:lpstr>ＭＳ Ｐ明朝</vt:lpstr>
      <vt:lpstr>ＭＳ ゴシック</vt:lpstr>
      <vt:lpstr>ＭＳ ゴシック</vt:lpstr>
      <vt:lpstr>System Font Regular</vt:lpstr>
      <vt:lpstr>Times</vt:lpstr>
      <vt:lpstr>ヒラギノ角ゴ Pro W3</vt:lpstr>
      <vt:lpstr>Arial</vt:lpstr>
      <vt:lpstr>Calibri</vt:lpstr>
      <vt:lpstr>Cambria Math</vt:lpstr>
      <vt:lpstr>Helvetica</vt:lpstr>
      <vt:lpstr>Monotype Sorts</vt:lpstr>
      <vt:lpstr>Times New Roman</vt:lpstr>
      <vt:lpstr>Wingdings</vt:lpstr>
      <vt:lpstr>template</vt:lpstr>
      <vt:lpstr>Office Theme</vt:lpstr>
      <vt:lpstr>1_Office Theme</vt:lpstr>
      <vt:lpstr>PowerPoint プレゼンテーション</vt:lpstr>
      <vt:lpstr>Power exhaust control is a fundamental but still critical issue for large fusion reactor</vt:lpstr>
      <vt:lpstr>Density/temperature profiles at pedestal  is a key for impurity transport</vt:lpstr>
      <vt:lpstr>Pedestal density prediction is the key piece</vt:lpstr>
      <vt:lpstr>Advanced DSOL simulation is necessary for both density prediction and P_rad control</vt:lpstr>
      <vt:lpstr>PowerPoint プレゼンテーション</vt:lpstr>
      <vt:lpstr>JT-60SA is the best test-bench machine for validation of “stationary tokamak predictor”</vt:lpstr>
      <vt:lpstr>Conditions for OP2 scenario development</vt:lpstr>
      <vt:lpstr>Challenge: OP2-Hybrid with high performance</vt:lpstr>
      <vt:lpstr>SOL/Divertor predictions: D2 puff required for acceptable q_(||) has little impact on n_(e,sep)</vt:lpstr>
      <vt:lpstr>Pedestal predictions: D_ped has large impact on n_(e,ped) in this OP2-HB case</vt:lpstr>
      <vt:lpstr>OP2-HB meets our targets (β_N~3.0,  H_98y2≳1.2) </vt:lpstr>
      <vt:lpstr>Pedestal predictions: D_ped can change drastically the impurity screening effect</vt:lpstr>
      <vt:lpstr>Integrated core-pedestal-DSOL simulation demonstrates the importance of impurity screening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Nobuyuki AIBA</dc:creator>
  <cp:lastModifiedBy>Nobuyuki AIBA_personal</cp:lastModifiedBy>
  <cp:revision>28</cp:revision>
  <cp:lastPrinted>2025-10-13T01:04:09Z</cp:lastPrinted>
  <dcterms:created xsi:type="dcterms:W3CDTF">2020-10-28T23:25:34Z</dcterms:created>
  <dcterms:modified xsi:type="dcterms:W3CDTF">2025-10-16T01:34:38Z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0x010100662F871990A6AC4AAD680265207827D9</vt:lpwstr>
  </property>
</Properties>
</file>