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5"/>
  </p:notesMasterIdLst>
  <p:sldIdLst>
    <p:sldId id="256" r:id="rId2"/>
    <p:sldId id="313" r:id="rId3"/>
    <p:sldId id="383" r:id="rId4"/>
    <p:sldId id="392" r:id="rId5"/>
    <p:sldId id="314" r:id="rId6"/>
    <p:sldId id="378" r:id="rId7"/>
    <p:sldId id="386" r:id="rId8"/>
    <p:sldId id="315" r:id="rId9"/>
    <p:sldId id="382" r:id="rId10"/>
    <p:sldId id="380" r:id="rId11"/>
    <p:sldId id="387" r:id="rId12"/>
    <p:sldId id="377" r:id="rId13"/>
    <p:sldId id="391" r:id="rId14"/>
    <p:sldId id="327" r:id="rId15"/>
    <p:sldId id="375" r:id="rId16"/>
    <p:sldId id="370" r:id="rId17"/>
    <p:sldId id="394" r:id="rId18"/>
    <p:sldId id="395" r:id="rId19"/>
    <p:sldId id="369" r:id="rId20"/>
    <p:sldId id="374" r:id="rId21"/>
    <p:sldId id="388" r:id="rId22"/>
    <p:sldId id="389" r:id="rId23"/>
    <p:sldId id="367" r:id="rId24"/>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63" userDrawn="1">
          <p15:clr>
            <a:srgbClr val="A4A3A4"/>
          </p15:clr>
        </p15:guide>
        <p15:guide id="2" orient="horz" pos="20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OU Marianne 169814" initials="RM1" lastIdx="1" clrIdx="0">
    <p:extLst>
      <p:ext uri="{19B8F6BF-5375-455C-9EA6-DF929625EA0E}">
        <p15:presenceInfo xmlns:p15="http://schemas.microsoft.com/office/powerpoint/2012/main" userId="S-1-5-21-1801674531-299502267-839522115-1109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prstClr val="black"/>
        </a:fontRef>
        <a:schemeClr val="dk1"/>
      </a:tcTxStyle>
      <a:tcStyle>
        <a:tcBdr>
          <a:left>
            <a:ln w="12700">
              <a:solidFill>
                <a:schemeClr val="accent6"/>
              </a:solidFill>
            </a:ln>
          </a:left>
          <a:right>
            <a:ln w="12700">
              <a:solidFill>
                <a:schemeClr val="accent6"/>
              </a:solidFill>
            </a:ln>
          </a:right>
          <a:top>
            <a:ln w="12700">
              <a:solidFill>
                <a:schemeClr val="accent6"/>
              </a:solidFill>
            </a:ln>
          </a:top>
          <a:bottom>
            <a:ln w="12700">
              <a:solidFill>
                <a:schemeClr val="accent6"/>
              </a:solidFill>
            </a:ln>
          </a:bottom>
          <a:insideH>
            <a:ln w="12700">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2H>
      <a:tcStyle>
        <a:tcBdr/>
      </a:tcStyle>
    </a:band2H>
    <a:band1V>
      <a:tcStyle>
        <a:tcBdr/>
        <a:fill>
          <a:solidFill>
            <a:schemeClr val="accent6">
              <a:tint val="2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6"/>
              </a:solidFill>
            </a:ln>
          </a:top>
        </a:tcBdr>
        <a:fill>
          <a:solidFill>
            <a:schemeClr val="lt1"/>
          </a:solidFill>
        </a:fill>
      </a:tcStyle>
    </a:lastRow>
    <a:seCell>
      <a:tcStyle>
        <a:tcBdr/>
      </a:tcStyle>
    </a:seCell>
    <a:swCell>
      <a:tcStyle>
        <a:tcBdr/>
      </a:tcStyle>
    </a:swCell>
    <a:firstRow>
      <a:tcTxStyle b="on">
        <a:fontRef idx="minor">
          <a:prstClr val="black"/>
        </a:fontRef>
        <a:schemeClr val="lt1"/>
      </a:tcTxStyle>
      <a:tcStyle>
        <a:tcBdr>
          <a:bottom>
            <a:ln w="38100">
              <a:solidFill>
                <a:schemeClr val="accent6"/>
              </a:solidFill>
            </a:ln>
          </a:bottom>
        </a:tcBdr>
        <a:fill>
          <a:solidFill>
            <a:schemeClr val="accent6"/>
          </a:solidFill>
        </a:fill>
      </a:tcStyle>
    </a:firstRow>
    <a:neCell>
      <a:tcStyle>
        <a:tcBdr/>
      </a:tcStyle>
    </a:neCell>
    <a:nwCell>
      <a:tcStyle>
        <a:tcBdr/>
      </a:tcStyle>
    </a:nwCell>
  </a:tblStyle>
  <a:tblStyle styleId="{5940675A-B579-460E-94D1-54222C63F5DA}" styleName="No Style, Table Grid">
    <a:wholeTbl>
      <a:tcTxStyle>
        <a:fontRef idx="minor">
          <a:prstClr val="black"/>
        </a:fontRef>
        <a:schemeClr val="dk1"/>
      </a:tcTxStyle>
      <a:tcStyle>
        <a:tcBdr>
          <a:left>
            <a:ln w="12700">
              <a:solidFill>
                <a:schemeClr val="dk1"/>
              </a:solidFill>
            </a:ln>
          </a:left>
          <a:right>
            <a:ln w="12700">
              <a:solidFill>
                <a:schemeClr val="dk1"/>
              </a:solidFill>
            </a:ln>
          </a:right>
          <a:top>
            <a:ln w="12700">
              <a:solidFill>
                <a:schemeClr val="dk1"/>
              </a:solidFill>
            </a:ln>
          </a:top>
          <a:bottom>
            <a:ln w="12700">
              <a:solidFill>
                <a:schemeClr val="dk1"/>
              </a:solidFill>
            </a:ln>
          </a:bottom>
          <a:insideH>
            <a:ln w="12700">
              <a:solidFill>
                <a:schemeClr val="dk1"/>
              </a:solidFill>
            </a:ln>
          </a:insideH>
          <a:insideV>
            <a:ln w="12700">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n">
        <a:fontRef idx="minor">
          <a:prstClr val="black"/>
        </a:fontRef>
        <a:schemeClr val="dk1"/>
      </a:tcTxStyle>
      <a:tcStyle>
        <a:tcBdr/>
        <a:fill>
          <a:solidFill>
            <a:schemeClr val="lt1"/>
          </a:solidFill>
        </a:fill>
      </a:tcStyle>
    </a:lastCol>
    <a:firstCol>
      <a:tcTxStyle b="on">
        <a:fontRef idx="minor">
          <a:prstClr val="black"/>
        </a:fontRef>
        <a:schemeClr val="dk1"/>
      </a:tcTxStyle>
      <a:tcStyle>
        <a:tcBdr/>
        <a:fill>
          <a:solidFill>
            <a:schemeClr val="lt1"/>
          </a:solidFill>
        </a:fill>
      </a:tcStyle>
    </a:firstCol>
    <a:lastRow>
      <a:tcTxStyle b="on">
        <a:fontRef idx="minor">
          <a:prstClr val="black"/>
        </a:fontRef>
        <a:schemeClr val="dk1"/>
      </a:tcTxStyle>
      <a:tcStyle>
        <a:tcBdr>
          <a:top>
            <a:ln w="12700">
              <a:solidFill>
                <a:schemeClr val="lt1"/>
              </a:solidFill>
            </a:ln>
          </a:top>
        </a:tcBdr>
        <a:fill>
          <a:solidFill>
            <a:schemeClr val="lt1"/>
          </a:solidFill>
        </a:fill>
      </a:tcStyle>
    </a:lastRow>
    <a:seCell>
      <a:tcStyle>
        <a:tcBdr/>
      </a:tcStyle>
    </a:seCell>
    <a:swCell>
      <a:tcStyle>
        <a:tcBdr/>
      </a:tcStyle>
    </a:swCell>
    <a:firstRow>
      <a:tcTxStyle b="on">
        <a:fontRef idx="minor">
          <a:prstClr val="black"/>
        </a:fontRef>
        <a:schemeClr val="dk1"/>
      </a:tcTxStyle>
      <a:tcStyle>
        <a:tcBdr>
          <a:bottom>
            <a:ln w="12700">
              <a:solidFill>
                <a:schemeClr val="dk1"/>
              </a:solidFill>
            </a:ln>
          </a:bottom>
        </a:tcBdr>
        <a:fill>
          <a:solidFill>
            <a:schemeClr val="lt1"/>
          </a:solidFill>
        </a:fill>
      </a:tcStyle>
    </a:firstRow>
    <a:neCell>
      <a:tcStyle>
        <a:tcBdr/>
      </a:tcStyle>
    </a:neCell>
    <a:nwCell>
      <a:tcStyle>
        <a:tcBdr/>
      </a:tcStyle>
    </a:nwCell>
  </a:tblStyle>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77863" autoAdjust="0"/>
  </p:normalViewPr>
  <p:slideViewPr>
    <p:cSldViewPr snapToGrid="0">
      <p:cViewPr varScale="1">
        <p:scale>
          <a:sx n="62" d="100"/>
          <a:sy n="62" d="100"/>
        </p:scale>
        <p:origin x="1560" y="48"/>
      </p:cViewPr>
      <p:guideLst>
        <p:guide pos="3863"/>
        <p:guide orient="horz" pos="20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78B7191-D182-4CAA-AB7E-B6D5518FB6BF}" type="datetimeFigureOut">
              <a:rPr lang="en-GB"/>
              <a:t>16/10/2025</a:t>
            </a:fld>
            <a:endParaRPr lang="en-GB"/>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5FEB600C-8908-4F0D-ABD7-11D8EEEC4A4B}" type="slidenum">
              <a:rPr lang="en-GB"/>
              <a:t>‹N°›</a:t>
            </a:fld>
            <a:endParaRPr lang="en-GB"/>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534D280-FB15-411B-7718-309E0EEBB4C5}"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2">
              <a:buFont typeface="Wingdings" panose="05000000000000000000" pitchFamily="2" charset="2"/>
              <a:buNone/>
            </a:pPr>
            <a:endParaRPr lang="en-US" sz="1800"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4</a:t>
            </a:fld>
            <a:endParaRPr lang="de-DE"/>
          </a:p>
        </p:txBody>
      </p:sp>
    </p:spTree>
    <p:extLst>
      <p:ext uri="{BB962C8B-B14F-4D97-AF65-F5344CB8AC3E}">
        <p14:creationId xmlns:p14="http://schemas.microsoft.com/office/powerpoint/2010/main" val="342690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endParaRPr lang="en-US" dirty="0"/>
          </a:p>
          <a:p>
            <a:pPr marL="457200" marR="0" lvl="1" indent="0" algn="l" defTabSz="914400" eaLnBrk="1" fontAlgn="auto" latinLnBrk="0" hangingPunct="1">
              <a:lnSpc>
                <a:spcPct val="100000"/>
              </a:lnSpc>
              <a:spcBef>
                <a:spcPts val="0"/>
              </a:spcBef>
              <a:spcAft>
                <a:spcPts val="0"/>
              </a:spcAft>
              <a:buClrTx/>
              <a:buSzTx/>
              <a:buFontTx/>
              <a:buNone/>
              <a:tabLst/>
              <a:defRPr/>
            </a:pPr>
            <a:r>
              <a:rPr lang="en-US" dirty="0"/>
              <a:t>10 divertor units – 12 divertor modules/divertor unit 890 target elements (TEs)</a:t>
            </a:r>
          </a:p>
          <a:p>
            <a:pPr lvl="1"/>
            <a:r>
              <a:rPr lang="en-US" dirty="0"/>
              <a:t>The divertor units must remove up to 10 MW of power and particle under stationary conditions up to 30 minutes. </a:t>
            </a:r>
          </a:p>
          <a:p>
            <a:pPr lvl="1"/>
            <a:r>
              <a:rPr lang="en-US" dirty="0"/>
              <a:t>To this end, the divertor units are water-cooled</a:t>
            </a:r>
          </a:p>
          <a:p>
            <a:pPr lvl="1"/>
            <a:endParaRPr lang="fr-FR" dirty="0"/>
          </a:p>
          <a:p>
            <a:pPr lvl="1"/>
            <a:endParaRPr lang="fr-FR" dirty="0"/>
          </a:p>
          <a:p>
            <a:r>
              <a:rPr lang="fr-FR" dirty="0"/>
              <a:t>More </a:t>
            </a:r>
            <a:r>
              <a:rPr lang="fr-FR" dirty="0" err="1"/>
              <a:t>neutrals</a:t>
            </a:r>
            <a:r>
              <a:rPr lang="fr-FR" baseline="0" dirty="0"/>
              <a:t> </a:t>
            </a:r>
            <a:r>
              <a:rPr lang="fr-FR" baseline="0" dirty="0" err="1"/>
              <a:t>into</a:t>
            </a:r>
            <a:r>
              <a:rPr lang="fr-FR" baseline="0" dirty="0"/>
              <a:t> the </a:t>
            </a:r>
            <a:r>
              <a:rPr lang="fr-FR" baseline="0" dirty="0" err="1"/>
              <a:t>pumping</a:t>
            </a:r>
            <a:r>
              <a:rPr lang="fr-FR" baseline="0" dirty="0"/>
              <a:t> gap</a:t>
            </a:r>
          </a:p>
          <a:p>
            <a:r>
              <a:rPr lang="fr-FR" baseline="0" dirty="0"/>
              <a:t>W </a:t>
            </a:r>
            <a:r>
              <a:rPr lang="fr-FR" baseline="0" dirty="0" err="1"/>
              <a:t>target</a:t>
            </a:r>
            <a:r>
              <a:rPr lang="fr-FR" baseline="0" dirty="0"/>
              <a:t> </a:t>
            </a:r>
            <a:r>
              <a:rPr lang="fr-FR" baseline="0" dirty="0" err="1"/>
              <a:t>is</a:t>
            </a:r>
            <a:r>
              <a:rPr lang="fr-FR" baseline="0" dirty="0"/>
              <a:t> a </a:t>
            </a:r>
            <a:r>
              <a:rPr lang="fr-FR" baseline="0" dirty="0" err="1"/>
              <a:t>opportunity</a:t>
            </a:r>
            <a:r>
              <a:rPr lang="fr-FR" baseline="0" dirty="0"/>
              <a:t> to </a:t>
            </a:r>
            <a:r>
              <a:rPr lang="fr-FR" baseline="0" dirty="0" err="1"/>
              <a:t>improve</a:t>
            </a:r>
            <a:r>
              <a:rPr lang="fr-FR" baseline="0" dirty="0"/>
              <a:t> </a:t>
            </a:r>
            <a:r>
              <a:rPr lang="fr-FR" baseline="0" dirty="0" err="1"/>
              <a:t>particle</a:t>
            </a:r>
            <a:r>
              <a:rPr lang="fr-FR" baseline="0" dirty="0"/>
              <a:t> </a:t>
            </a:r>
            <a:r>
              <a:rPr lang="fr-FR" baseline="0" dirty="0" err="1"/>
              <a:t>exhaust</a:t>
            </a:r>
            <a:endParaRPr lang="fr-FR" baseline="0" dirty="0"/>
          </a:p>
          <a:p>
            <a:endParaRPr lang="fr-FR" baseline="0" dirty="0"/>
          </a:p>
          <a:p>
            <a:r>
              <a:rPr lang="fr-FR" baseline="0" dirty="0"/>
              <a:t>Change the angle of the PFC </a:t>
            </a:r>
          </a:p>
          <a:p>
            <a:r>
              <a:rPr lang="fr-FR" baseline="0" dirty="0" err="1"/>
              <a:t>Improve</a:t>
            </a:r>
            <a:r>
              <a:rPr lang="fr-FR" baseline="0" dirty="0"/>
              <a:t> the </a:t>
            </a:r>
            <a:r>
              <a:rPr lang="fr-FR" baseline="0" dirty="0" err="1"/>
              <a:t>edge</a:t>
            </a:r>
            <a:r>
              <a:rPr lang="fr-FR" baseline="0" dirty="0"/>
              <a:t> </a:t>
            </a:r>
            <a:r>
              <a:rPr lang="fr-FR" baseline="0" dirty="0" err="1"/>
              <a:t>tile</a:t>
            </a:r>
            <a:r>
              <a:rPr lang="fr-FR" baseline="0" dirty="0"/>
              <a:t> </a:t>
            </a:r>
            <a:r>
              <a:rPr lang="fr-FR" baseline="0" dirty="0" err="1"/>
              <a:t>technology</a:t>
            </a:r>
            <a:r>
              <a:rPr lang="fr-FR" baseline="0" dirty="0"/>
              <a:t> to </a:t>
            </a:r>
            <a:r>
              <a:rPr lang="fr-FR" baseline="0" dirty="0" err="1"/>
              <a:t>handle</a:t>
            </a:r>
            <a:r>
              <a:rPr lang="fr-FR" baseline="0" dirty="0"/>
              <a:t> </a:t>
            </a:r>
            <a:r>
              <a:rPr lang="fr-FR" baseline="0" dirty="0" err="1"/>
              <a:t>higher</a:t>
            </a:r>
            <a:r>
              <a:rPr lang="fr-FR" baseline="0" dirty="0"/>
              <a:t> </a:t>
            </a:r>
            <a:r>
              <a:rPr lang="fr-FR" baseline="0" dirty="0" err="1"/>
              <a:t>heat</a:t>
            </a:r>
            <a:r>
              <a:rPr lang="fr-FR" baseline="0" dirty="0"/>
              <a:t> flux.</a:t>
            </a:r>
          </a:p>
          <a:p>
            <a:endParaRPr lang="fr-FR" baseline="0"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5</a:t>
            </a:fld>
            <a:endParaRPr lang="de-DE"/>
          </a:p>
        </p:txBody>
      </p:sp>
    </p:spTree>
    <p:extLst>
      <p:ext uri="{BB962C8B-B14F-4D97-AF65-F5344CB8AC3E}">
        <p14:creationId xmlns:p14="http://schemas.microsoft.com/office/powerpoint/2010/main" val="159350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6</a:t>
            </a:fld>
            <a:endParaRPr lang="de-DE"/>
          </a:p>
        </p:txBody>
      </p:sp>
    </p:spTree>
    <p:extLst>
      <p:ext uri="{BB962C8B-B14F-4D97-AF65-F5344CB8AC3E}">
        <p14:creationId xmlns:p14="http://schemas.microsoft.com/office/powerpoint/2010/main" val="234624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Fin de fab 2028</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err="1"/>
              <a:t>Insatllation</a:t>
            </a:r>
            <a:r>
              <a:rPr lang="en-US" dirty="0"/>
              <a:t> 2030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lvl="1"/>
            <a:r>
              <a:rPr lang="en-US" dirty="0"/>
              <a:t>Inlet diameter 12 mm</a:t>
            </a:r>
          </a:p>
          <a:p>
            <a:pPr lvl="1"/>
            <a:endParaRPr lang="fr-FR" dirty="0"/>
          </a:p>
          <a:p>
            <a:r>
              <a:rPr lang="fr-FR" sz="1200" dirty="0"/>
              <a:t>PSOL (MAX) : 35 MW (p175 PID V4.3)</a:t>
            </a:r>
            <a:endParaRPr lang="en-US" sz="1200" dirty="0"/>
          </a:p>
          <a:p>
            <a:endParaRPr lang="fr-FR" dirty="0"/>
          </a:p>
          <a:p>
            <a:r>
              <a:rPr lang="fr-FR" dirty="0"/>
              <a:t>T60SA</a:t>
            </a:r>
          </a:p>
          <a:p>
            <a:r>
              <a:rPr lang="fr-FR" dirty="0"/>
              <a:t>10 MW/m² </a:t>
            </a:r>
            <a:r>
              <a:rPr lang="fr-FR" sz="1200" dirty="0"/>
              <a:t>100s, 10000 cycles</a:t>
            </a:r>
          </a:p>
          <a:p>
            <a:r>
              <a:rPr lang="fr-FR" sz="1200" dirty="0"/>
              <a:t>15 MW/m² 100s 3000 cycles</a:t>
            </a:r>
            <a:endParaRPr lang="fr-FR" dirty="0"/>
          </a:p>
          <a:p>
            <a:r>
              <a:rPr lang="en-US" dirty="0"/>
              <a:t>Based on simulations of the divertor heat load and pumping flux for an ITER-shape LSN plasma with Ip~3MA and </a:t>
            </a:r>
            <a:r>
              <a:rPr lang="en-US" dirty="0" err="1"/>
              <a:t>Bt</a:t>
            </a:r>
            <a:r>
              <a:rPr lang="en-US" dirty="0"/>
              <a:t> =2.45 T, for the vertical target divertor with a V-shaped corner, a significant reduction in the peak heat flux is expected, with plasma detachment foreseen for the maximum level of heating power of 41 MW, provided that radiation fraction is relatively large, i.e. Prad/Pout &gt;~ 50%. It is also foreseen that control of the divertor detachment and reduction in the plasma density could be established by an X-point shift as well by reducing the gas puff rate. Based on scaling of particle confinement time for the </a:t>
            </a:r>
            <a:r>
              <a:rPr lang="en-US" dirty="0" err="1"/>
              <a:t>ELMy</a:t>
            </a:r>
            <a:r>
              <a:rPr lang="en-US" dirty="0"/>
              <a:t> H-mode plasmas in JT-60U, pellet </a:t>
            </a:r>
            <a:r>
              <a:rPr lang="en-US" dirty="0" err="1"/>
              <a:t>fuelling</a:t>
            </a:r>
            <a:r>
              <a:rPr lang="en-US" dirty="0"/>
              <a:t> from the high-field-side with a </a:t>
            </a:r>
            <a:r>
              <a:rPr lang="en-US" dirty="0" err="1"/>
              <a:t>fuelling</a:t>
            </a:r>
            <a:r>
              <a:rPr lang="en-US" dirty="0"/>
              <a:t> rate of ~1x1022 s -1 will be required to increase the density up to the Greenwald density (1.3x1020 m-3 ) in a 5.5 MA plasma. This </a:t>
            </a:r>
            <a:r>
              <a:rPr lang="en-US" dirty="0" err="1"/>
              <a:t>fuelling</a:t>
            </a:r>
            <a:r>
              <a:rPr lang="en-US" dirty="0"/>
              <a:t> rate shall be achieved at an injection frequency of ~12 Hz using 2.5 mm cube pellets, or ~20 Hz with 2.1 mm cube pellets</a:t>
            </a:r>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8</a:t>
            </a:fld>
            <a:endParaRPr lang="de-DE"/>
          </a:p>
        </p:txBody>
      </p:sp>
    </p:spTree>
    <p:extLst>
      <p:ext uri="{BB962C8B-B14F-4D97-AF65-F5344CB8AC3E}">
        <p14:creationId xmlns:p14="http://schemas.microsoft.com/office/powerpoint/2010/main" val="361596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14</a:t>
            </a:fld>
            <a:endParaRPr lang="de-DE"/>
          </a:p>
        </p:txBody>
      </p:sp>
    </p:spTree>
    <p:extLst>
      <p:ext uri="{BB962C8B-B14F-4D97-AF65-F5344CB8AC3E}">
        <p14:creationId xmlns:p14="http://schemas.microsoft.com/office/powerpoint/2010/main" val="880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compare to 5s for cool down from 500 °C to RT for target element in W7X = 6000 K/min</a:t>
            </a:r>
          </a:p>
        </p:txBody>
      </p:sp>
      <p:sp>
        <p:nvSpPr>
          <p:cNvPr id="4" name="Espace réservé du numéro de diapositive 3"/>
          <p:cNvSpPr>
            <a:spLocks noGrp="1"/>
          </p:cNvSpPr>
          <p:nvPr>
            <p:ph type="sldNum" sz="quarter" idx="10"/>
          </p:nvPr>
        </p:nvSpPr>
        <p:spPr/>
        <p:txBody>
          <a:bodyPr/>
          <a:lstStyle/>
          <a:p>
            <a:pPr>
              <a:defRPr/>
            </a:pPr>
            <a:fld id="{5FEB600C-8908-4F0D-ABD7-11D8EEEC4A4B}" type="slidenum">
              <a:rPr lang="en-GB" smtClean="0"/>
              <a:t>16</a:t>
            </a:fld>
            <a:endParaRPr lang="en-GB"/>
          </a:p>
        </p:txBody>
      </p:sp>
    </p:spTree>
    <p:extLst>
      <p:ext uri="{BB962C8B-B14F-4D97-AF65-F5344CB8AC3E}">
        <p14:creationId xmlns:p14="http://schemas.microsoft.com/office/powerpoint/2010/main" val="144402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FR" sz="1200" dirty="0"/>
              <a:t>HIP lead to close </a:t>
            </a:r>
            <a:r>
              <a:rPr lang="fr-FR" sz="1200" dirty="0" err="1"/>
              <a:t>closed</a:t>
            </a:r>
            <a:r>
              <a:rPr lang="fr-FR" sz="1200" dirty="0"/>
              <a:t> </a:t>
            </a:r>
            <a:r>
              <a:rPr lang="fr-FR" sz="1200" dirty="0" err="1"/>
              <a:t>porosities</a:t>
            </a: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r>
              <a:rPr lang="fr-FR" sz="1200" dirty="0"/>
              <a:t>For </a:t>
            </a:r>
            <a:r>
              <a:rPr lang="fr-FR" sz="1200" dirty="0" err="1"/>
              <a:t>another</a:t>
            </a:r>
            <a:r>
              <a:rPr lang="fr-FR" sz="1200" baseline="0" dirty="0"/>
              <a:t> batch of </a:t>
            </a:r>
            <a:r>
              <a:rPr lang="fr-FR" sz="1200" baseline="0" dirty="0" err="1"/>
              <a:t>CuCrZr</a:t>
            </a:r>
            <a:r>
              <a:rPr lang="fr-FR" sz="1200" baseline="0" dirty="0"/>
              <a:t> </a:t>
            </a:r>
            <a:r>
              <a:rPr lang="fr-FR" sz="1200" baseline="0" dirty="0" err="1"/>
              <a:t>manufactured</a:t>
            </a:r>
            <a:r>
              <a:rPr lang="fr-FR" sz="1200" baseline="0" dirty="0"/>
              <a:t> in the </a:t>
            </a:r>
            <a:r>
              <a:rPr lang="fr-FR" sz="1200" baseline="0" dirty="0" err="1"/>
              <a:t>same</a:t>
            </a:r>
            <a:r>
              <a:rPr lang="fr-FR" sz="1200" baseline="0" dirty="0"/>
              <a:t> </a:t>
            </a:r>
            <a:r>
              <a:rPr lang="fr-FR" sz="1200" baseline="0" dirty="0" err="1"/>
              <a:t>lab</a:t>
            </a:r>
            <a:r>
              <a:rPr lang="fr-FR" sz="1200" baseline="0" dirty="0"/>
              <a:t> </a:t>
            </a:r>
            <a:endParaRPr lang="en-US" sz="1200" dirty="0"/>
          </a:p>
          <a:p>
            <a:pPr marL="285750" indent="-285750">
              <a:buFont typeface="Arial" panose="020B0604020202020204" pitchFamily="34" charset="0"/>
              <a:buChar char="•"/>
            </a:pPr>
            <a:r>
              <a:rPr lang="en-US" sz="1200" dirty="0"/>
              <a:t>Elongation lower than wrought </a:t>
            </a:r>
            <a:r>
              <a:rPr lang="en-US" sz="1200" dirty="0" err="1"/>
              <a:t>CuCrZr</a:t>
            </a:r>
            <a:r>
              <a:rPr lang="en-US" sz="1200" dirty="0"/>
              <a:t> explained by residual porosity</a:t>
            </a:r>
          </a:p>
          <a:p>
            <a:pPr marL="285750" indent="-285750">
              <a:buFont typeface="Arial" panose="020B0604020202020204" pitchFamily="34" charset="0"/>
              <a:buChar char="•"/>
            </a:pPr>
            <a:r>
              <a:rPr lang="en-US" sz="1200" dirty="0"/>
              <a:t>High YS of Direct aged </a:t>
            </a:r>
            <a:r>
              <a:rPr lang="en-US" sz="1200" dirty="0" err="1"/>
              <a:t>CuCrZr</a:t>
            </a:r>
            <a:r>
              <a:rPr lang="en-US" sz="1200" dirty="0"/>
              <a:t> due to high density of </a:t>
            </a:r>
            <a:r>
              <a:rPr lang="en-US" sz="1200" dirty="0" err="1"/>
              <a:t>nano</a:t>
            </a:r>
            <a:r>
              <a:rPr lang="en-US" sz="1200" dirty="0"/>
              <a:t>-Cr precipitates and still high dislocation density</a:t>
            </a:r>
          </a:p>
          <a:p>
            <a:pPr marL="285750" indent="-285750">
              <a:buFont typeface="Arial" panose="020B0604020202020204" pitchFamily="34" charset="0"/>
              <a:buChar char="•"/>
            </a:pPr>
            <a:r>
              <a:rPr lang="en-US" sz="1200" dirty="0"/>
              <a:t>Ability to tailor mechanical properties by tuning the heat treatment conditions</a:t>
            </a:r>
          </a:p>
          <a:p>
            <a:pPr marL="285750" indent="-285750">
              <a:buFont typeface="Arial" panose="020B0604020202020204" pitchFamily="34" charset="0"/>
              <a:buChar char="•"/>
            </a:pPr>
            <a:endParaRPr lang="fr-FR"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fr-FR"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à"/>
            </a:pPr>
            <a:r>
              <a:rPr lang="en-GB" dirty="0">
                <a:sym typeface="Wingdings" panose="05000000000000000000" pitchFamily="2" charset="2"/>
              </a:rPr>
              <a:t>These heat treatments decrease the optimal </a:t>
            </a:r>
            <a:r>
              <a:rPr lang="en-GB" dirty="0" err="1">
                <a:sym typeface="Wingdings" panose="05000000000000000000" pitchFamily="2" charset="2"/>
              </a:rPr>
              <a:t>CuCrZr</a:t>
            </a:r>
            <a:r>
              <a:rPr lang="en-GB" dirty="0">
                <a:sym typeface="Wingdings" panose="05000000000000000000" pitchFamily="2" charset="2"/>
              </a:rPr>
              <a:t> mechanical properties because of </a:t>
            </a:r>
          </a:p>
          <a:p>
            <a:pPr marL="742950" lvl="1" indent="-285750">
              <a:buFont typeface="Wingdings" panose="05000000000000000000" pitchFamily="2" charset="2"/>
              <a:buChar char="§"/>
            </a:pPr>
            <a:r>
              <a:rPr lang="en-GB" dirty="0">
                <a:sym typeface="Wingdings" panose="05000000000000000000" pitchFamily="2" charset="2"/>
              </a:rPr>
              <a:t>Imperfect cooling rate after the solution annealing heat treatment (gas quench above 60°C/min)</a:t>
            </a:r>
          </a:p>
          <a:p>
            <a:pPr marL="742950" lvl="1" indent="-285750">
              <a:buFont typeface="Wingdings" panose="05000000000000000000" pitchFamily="2" charset="2"/>
              <a:buChar char="§"/>
            </a:pPr>
            <a:r>
              <a:rPr lang="en-GB" dirty="0">
                <a:sym typeface="Wingdings" panose="05000000000000000000" pitchFamily="2" charset="2"/>
              </a:rPr>
              <a:t>Over ageing to bond the armour on the solution annealed </a:t>
            </a:r>
            <a:r>
              <a:rPr lang="en-GB" dirty="0" err="1">
                <a:sym typeface="Wingdings" panose="05000000000000000000" pitchFamily="2" charset="2"/>
              </a:rPr>
              <a:t>CuCrZr</a:t>
            </a:r>
            <a:endParaRPr lang="en-GB" dirty="0">
              <a:sym typeface="Wingdings" panose="05000000000000000000" pitchFamily="2" charset="2"/>
            </a:endParaRPr>
          </a:p>
          <a:p>
            <a:pPr marL="742950" lvl="1" indent="-285750">
              <a:buFont typeface="Wingdings" panose="05000000000000000000" pitchFamily="2" charset="2"/>
              <a:buChar char="§"/>
            </a:pPr>
            <a:endParaRPr lang="en-GB" dirty="0">
              <a:sym typeface="Wingdings" panose="05000000000000000000" pitchFamily="2" charset="2"/>
            </a:endParaRPr>
          </a:p>
          <a:p>
            <a:pPr marL="457200" lvl="1" indent="0">
              <a:buFont typeface="Wingdings" panose="05000000000000000000" pitchFamily="2" charset="2"/>
              <a:buNone/>
            </a:pPr>
            <a:r>
              <a:rPr lang="en-GB" dirty="0">
                <a:latin typeface="Arial" panose="020B0604020202020204" pitchFamily="34" charset="0"/>
                <a:cs typeface="Arial" panose="020B0604020202020204" pitchFamily="34" charset="0"/>
              </a:rPr>
              <a:t>W7X He tight: measured at RT and 40 bar inner Helium pressure in vacuum and 160 °C and 28 bar inner Helium pressure in vacuum (W7X)</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fr-FR"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JT60SA </a:t>
            </a:r>
            <a:endParaRPr lang="en-GB" altLang="fr-FR"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200" dirty="0"/>
          </a:p>
          <a:p>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5FEB600C-8908-4F0D-ABD7-11D8EEEC4A4B}" type="slidenum">
              <a:rPr lang="en-GB" smtClean="0"/>
              <a:t>19</a:t>
            </a:fld>
            <a:endParaRPr lang="en-GB"/>
          </a:p>
        </p:txBody>
      </p:sp>
    </p:spTree>
    <p:extLst>
      <p:ext uri="{BB962C8B-B14F-4D97-AF65-F5344CB8AC3E}">
        <p14:creationId xmlns:p14="http://schemas.microsoft.com/office/powerpoint/2010/main" val="233894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rPr>
              <a:t>Bubble sliding mechanism</a:t>
            </a:r>
            <a:r>
              <a:rPr kumimoji="0" lang="en-GB" sz="1200" b="0" i="0" u="none" strike="noStrike" kern="1200" cap="none" spc="0" normalizeH="0" baseline="0" noProof="0" dirty="0">
                <a:ln>
                  <a:noFill/>
                </a:ln>
                <a:solidFill>
                  <a:prstClr val="black"/>
                </a:solidFill>
                <a:effectLst/>
                <a:uLnTx/>
                <a:uFillTx/>
                <a:sym typeface="Wingdings" panose="05000000000000000000" pitchFamily="2" charset="2"/>
              </a:rPr>
              <a:t> </a:t>
            </a:r>
            <a:r>
              <a:rPr kumimoji="0" lang="en-GB" sz="1200" b="0" i="0" u="none" strike="noStrike" kern="1200" cap="none" spc="0" normalizeH="0" baseline="0" noProof="0" dirty="0">
                <a:ln>
                  <a:noFill/>
                </a:ln>
                <a:solidFill>
                  <a:prstClr val="black"/>
                </a:solidFill>
                <a:effectLst/>
                <a:uLnTx/>
                <a:uFillTx/>
              </a:rPr>
              <a:t>solves temperature overprediction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rPr>
              <a:t>VALIDATION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rPr>
              <a:t>On HHF experiment (HADES)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rPr>
              <a:t>The physical mechanisms of the model (two-phase parameters) will be evaluated using FEDORA</a:t>
            </a:r>
          </a:p>
          <a:p>
            <a:endParaRPr lang="fr-FR" dirty="0"/>
          </a:p>
        </p:txBody>
      </p:sp>
      <p:sp>
        <p:nvSpPr>
          <p:cNvPr id="4" name="Espace réservé du numéro de diapositive 3"/>
          <p:cNvSpPr>
            <a:spLocks noGrp="1"/>
          </p:cNvSpPr>
          <p:nvPr>
            <p:ph type="sldNum" sz="quarter" idx="5"/>
          </p:nvPr>
        </p:nvSpPr>
        <p:spPr/>
        <p:txBody>
          <a:bodyPr/>
          <a:lstStyle/>
          <a:p>
            <a:pPr>
              <a:defRPr/>
            </a:pPr>
            <a:fld id="{5FEB600C-8908-4F0D-ABD7-11D8EEEC4A4B}" type="slidenum">
              <a:rPr lang="en-GB" smtClean="0"/>
              <a:t>21</a:t>
            </a:fld>
            <a:endParaRPr lang="en-GB"/>
          </a:p>
        </p:txBody>
      </p:sp>
    </p:spTree>
    <p:extLst>
      <p:ext uri="{BB962C8B-B14F-4D97-AF65-F5344CB8AC3E}">
        <p14:creationId xmlns:p14="http://schemas.microsoft.com/office/powerpoint/2010/main" val="2020508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p:txBody>
      </p:sp>
      <p:sp>
        <p:nvSpPr>
          <p:cNvPr id="8" name="Footer Placeholder 7"/>
          <p:cNvSpPr>
            <a:spLocks noGrp="1"/>
          </p:cNvSpPr>
          <p:nvPr>
            <p:ph type="ftr" sz="quarter" idx="11"/>
          </p:nvPr>
        </p:nvSpPr>
        <p:spPr bwMode="auto">
          <a:xfrm>
            <a:off x="825624" y="6555770"/>
            <a:ext cx="8668754" cy="329614"/>
          </a:xfrm>
          <a:prstGeom prst="rect">
            <a:avLst/>
          </a:prstGeom>
        </p:spPr>
        <p:txBody>
          <a:bodyPr anchor="t"/>
          <a:lstStyle>
            <a:lvl1pPr>
              <a:defRPr sz="1200">
                <a:solidFill>
                  <a:schemeClr val="bg1"/>
                </a:solidFill>
              </a:defRPr>
            </a:lvl1pPr>
          </a:lstStyle>
          <a:p>
            <a:pPr>
              <a:defRPr/>
            </a:pPr>
            <a:r>
              <a:rPr lang="en-GB" dirty="0">
                <a:solidFill>
                  <a:prstClr val="white"/>
                </a:solidFill>
              </a:rPr>
              <a:t>M. Richou| technical Meeting on Long-Pulse Operation of Fusion Devices | W7X and JT60SA W </a:t>
            </a:r>
            <a:r>
              <a:rPr lang="en-GB" dirty="0" err="1">
                <a:solidFill>
                  <a:prstClr val="white"/>
                </a:solidFill>
              </a:rPr>
              <a:t>divertors</a:t>
            </a:r>
            <a:r>
              <a:rPr lang="en-GB" dirty="0">
                <a:solidFill>
                  <a:prstClr val="white"/>
                </a:solidFill>
              </a:rPr>
              <a:t> | 15</a:t>
            </a:r>
            <a:r>
              <a:rPr lang="en-GB" baseline="30000" dirty="0">
                <a:solidFill>
                  <a:prstClr val="white"/>
                </a:solidFill>
              </a:rPr>
              <a:t>th</a:t>
            </a:r>
            <a:r>
              <a:rPr lang="en-GB" dirty="0">
                <a:solidFill>
                  <a:prstClr val="white"/>
                </a:solidFill>
              </a:rPr>
              <a:t> of October 2024</a:t>
            </a: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dirty="0">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Author | Event | dd Month yyyy</a:t>
            </a: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EUROfusion Values | Event | dd Month yyyy</a:t>
            </a: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‹N°›</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2.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6.jpe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iopscience.iop.org/article/10.1088/1402-4896/ac3b68" TargetMode="Externa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2.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396871" y="1639068"/>
            <a:ext cx="9563498" cy="1130562"/>
          </a:xfrm>
        </p:spPr>
        <p:txBody>
          <a:bodyPr>
            <a:noAutofit/>
          </a:bodyPr>
          <a:lstStyle/>
          <a:p>
            <a:pPr algn="ctr">
              <a:defRPr/>
            </a:pPr>
            <a:r>
              <a:rPr lang="en-GB" sz="2800" b="1" cap="all" dirty="0">
                <a:effectLst/>
                <a:latin typeface="Arial" panose="020B0604020202020204" pitchFamily="34" charset="0"/>
                <a:ea typeface="SimSun" panose="02010600030101010101" pitchFamily="2" charset="-122"/>
                <a:cs typeface="Arial" panose="020B0604020202020204" pitchFamily="34" charset="0"/>
              </a:rPr>
              <a:t>Actively-cooled plasma facing components design for W7-X and JT-60SA </a:t>
            </a:r>
            <a:br>
              <a:rPr lang="en-GB" sz="2800" b="1" cap="all" dirty="0">
                <a:effectLst/>
                <a:latin typeface="Arial" panose="020B0604020202020204" pitchFamily="34" charset="0"/>
                <a:ea typeface="SimSun" panose="02010600030101010101" pitchFamily="2" charset="-122"/>
                <a:cs typeface="Arial" panose="020B0604020202020204" pitchFamily="34" charset="0"/>
              </a:rPr>
            </a:br>
            <a:r>
              <a:rPr lang="en-GB" sz="2800" b="1" cap="all" dirty="0">
                <a:effectLst/>
                <a:latin typeface="Arial" panose="020B0604020202020204" pitchFamily="34" charset="0"/>
                <a:ea typeface="SimSun" panose="02010600030101010101" pitchFamily="2" charset="-122"/>
                <a:cs typeface="Arial" panose="020B0604020202020204" pitchFamily="34" charset="0"/>
              </a:rPr>
              <a:t>IN SUPPORT OF ITER</a:t>
            </a:r>
            <a:endParaRPr sz="2800" dirty="0">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687" y="5700599"/>
            <a:ext cx="1422364" cy="34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700599"/>
            <a:ext cx="1832450" cy="32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
          <p:cNvPicPr/>
          <p:nvPr/>
        </p:nvPicPr>
        <p:blipFill>
          <a:blip r:embed="rId5"/>
          <a:stretch>
            <a:fillRect/>
          </a:stretch>
        </p:blipFill>
        <p:spPr bwMode="auto">
          <a:xfrm>
            <a:off x="6866250" y="6103480"/>
            <a:ext cx="594265" cy="621211"/>
          </a:xfrm>
          <a:prstGeom prst="rect">
            <a:avLst/>
          </a:prstGeom>
          <a:noFill/>
          <a:ln>
            <a:noFill/>
          </a:ln>
        </p:spPr>
      </p:pic>
      <p:pic>
        <p:nvPicPr>
          <p:cNvPr id="12" name="Image 11"/>
          <p:cNvPicPr>
            <a:picLocks noChangeAspect="1"/>
          </p:cNvPicPr>
          <p:nvPr/>
        </p:nvPicPr>
        <p:blipFill>
          <a:blip r:embed="rId6"/>
          <a:stretch>
            <a:fillRect/>
          </a:stretch>
        </p:blipFill>
        <p:spPr>
          <a:xfrm>
            <a:off x="7434469" y="6142276"/>
            <a:ext cx="1076325" cy="523875"/>
          </a:xfrm>
          <a:prstGeom prst="rect">
            <a:avLst/>
          </a:prstGeom>
        </p:spPr>
      </p:pic>
      <p:pic>
        <p:nvPicPr>
          <p:cNvPr id="13" name="Image 12"/>
          <p:cNvPicPr>
            <a:picLocks noChangeAspect="1"/>
          </p:cNvPicPr>
          <p:nvPr/>
        </p:nvPicPr>
        <p:blipFill rotWithShape="1">
          <a:blip r:embed="rId7"/>
          <a:srcRect l="13915" t="11703" r="4630" b="14514"/>
          <a:stretch/>
        </p:blipFill>
        <p:spPr>
          <a:xfrm>
            <a:off x="8632570" y="6142276"/>
            <a:ext cx="1206500" cy="508000"/>
          </a:xfrm>
          <a:prstGeom prst="rect">
            <a:avLst/>
          </a:prstGeom>
        </p:spPr>
      </p:pic>
      <p:sp>
        <p:nvSpPr>
          <p:cNvPr id="16" name="Espace réservé du texte 15"/>
          <p:cNvSpPr txBox="1">
            <a:spLocks noGrp="1"/>
          </p:cNvSpPr>
          <p:nvPr>
            <p:ph type="body" sz="quarter" idx="10"/>
          </p:nvPr>
        </p:nvSpPr>
        <p:spPr>
          <a:xfrm>
            <a:off x="101946" y="3381726"/>
            <a:ext cx="11784633" cy="2492990"/>
          </a:xfrm>
          <a:prstGeom prst="rect">
            <a:avLst/>
          </a:prstGeom>
          <a:noFill/>
        </p:spPr>
        <p:txBody>
          <a:bodyPr wrap="square" rtlCol="0">
            <a:spAutoFit/>
          </a:bodyPr>
          <a:lstStyle/>
          <a:p>
            <a:pPr algn="just"/>
            <a:r>
              <a:rPr lang="en-GB" sz="1200" cap="all" baseline="30000" dirty="0">
                <a:effectLst/>
                <a:latin typeface="Arial" panose="020B0604020202020204" pitchFamily="34" charset="0"/>
                <a:ea typeface="SimSun" panose="02010600030101010101" pitchFamily="2" charset="-122"/>
                <a:cs typeface="Arial" panose="020B0604020202020204" pitchFamily="34" charset="0"/>
              </a:rPr>
              <a:t>1</a:t>
            </a:r>
            <a:r>
              <a:rPr lang="en-GB" sz="1200" cap="all" dirty="0">
                <a:effectLst/>
                <a:latin typeface="Arial" panose="020B0604020202020204" pitchFamily="34" charset="0"/>
                <a:ea typeface="SimSun" panose="02010600030101010101" pitchFamily="2" charset="-122"/>
                <a:cs typeface="Arial" panose="020B0604020202020204" pitchFamily="34" charset="0"/>
              </a:rPr>
              <a:t>M.</a:t>
            </a:r>
            <a:r>
              <a:rPr lang="en-GB" sz="1200" u="sng" cap="all" dirty="0">
                <a:effectLst/>
                <a:latin typeface="Arial" panose="020B0604020202020204" pitchFamily="34" charset="0"/>
                <a:ea typeface="SimSun" panose="02010600030101010101" pitchFamily="2" charset="-122"/>
                <a:cs typeface="Arial" panose="020B0604020202020204" pitchFamily="34" charset="0"/>
              </a:rPr>
              <a:t>RICHOU</a:t>
            </a:r>
            <a:r>
              <a:rPr lang="en-GB" sz="1200" cap="all" dirty="0">
                <a:effectLst/>
                <a:latin typeface="Arial" panose="020B0604020202020204" pitchFamily="34" charset="0"/>
                <a:ea typeface="SimSun" panose="02010600030101010101" pitchFamily="2" charset="-122"/>
                <a:cs typeface="Arial" panose="020B0604020202020204" pitchFamily="34" charset="0"/>
              </a:rPr>
              <a:t>, M. FIRDAOUSS, D. DIAS ALEXIO, S. GARITTA, A. DURIF, G. PEYRON, Q. TICHIT, J. GUNN, H. ROCHE</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2</a:t>
            </a:r>
            <a:r>
              <a:rPr lang="en-US" sz="1200" cap="all" dirty="0">
                <a:effectLst/>
                <a:latin typeface="Arial" panose="020B0604020202020204" pitchFamily="34" charset="0"/>
                <a:ea typeface="SimSun" panose="02010600030101010101" pitchFamily="2" charset="-122"/>
                <a:cs typeface="Arial" panose="020B0604020202020204" pitchFamily="34" charset="0"/>
              </a:rPr>
              <a:t>A. THOMAS, P-E. </a:t>
            </a:r>
            <a:r>
              <a:rPr lang="fr-FR" sz="1200" cap="all" dirty="0">
                <a:effectLst/>
                <a:latin typeface="Arial" panose="020B0604020202020204" pitchFamily="34" charset="0"/>
                <a:ea typeface="SimSun" panose="02010600030101010101" pitchFamily="2" charset="-122"/>
                <a:cs typeface="Arial" panose="020B0604020202020204" pitchFamily="34" charset="0"/>
              </a:rPr>
              <a:t>FRAYSSINES, T. BAFFIE, H. GLEYZES</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fr-FR" sz="1200" cap="all" baseline="30000" dirty="0">
                <a:effectLst/>
                <a:latin typeface="Arial" panose="020B0604020202020204" pitchFamily="34" charset="0"/>
                <a:ea typeface="SimSun" panose="02010600030101010101" pitchFamily="2" charset="-122"/>
                <a:cs typeface="Arial" panose="020B0604020202020204" pitchFamily="34" charset="0"/>
              </a:rPr>
              <a:t>3</a:t>
            </a:r>
            <a:r>
              <a:rPr lang="fr-FR" sz="1200" cap="all" dirty="0">
                <a:effectLst/>
                <a:latin typeface="Arial" panose="020B0604020202020204" pitchFamily="34" charset="0"/>
                <a:ea typeface="SimSun" panose="02010600030101010101" pitchFamily="2" charset="-122"/>
                <a:cs typeface="Arial" panose="020B0604020202020204" pitchFamily="34" charset="0"/>
              </a:rPr>
              <a:t>G. KERMOUCHE, M. LENCI</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4</a:t>
            </a:r>
            <a:r>
              <a:rPr lang="en-US" sz="1200" cap="all" dirty="0">
                <a:effectLst/>
                <a:latin typeface="Arial" panose="020B0604020202020204" pitchFamily="34" charset="0"/>
                <a:ea typeface="SimSun" panose="02010600030101010101" pitchFamily="2" charset="-122"/>
                <a:cs typeface="Arial" panose="020B0604020202020204" pitchFamily="34" charset="0"/>
              </a:rPr>
              <a:t>J. FELLINGER, G. EHRKE, F. KUNKEL </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5</a:t>
            </a:r>
            <a:r>
              <a:rPr lang="en-US" sz="1200" cap="all" dirty="0">
                <a:effectLst/>
                <a:latin typeface="Arial" panose="020B0604020202020204" pitchFamily="34" charset="0"/>
                <a:ea typeface="SimSun" panose="02010600030101010101" pitchFamily="2" charset="-122"/>
                <a:cs typeface="Arial" panose="020B0604020202020204" pitchFamily="34" charset="0"/>
              </a:rPr>
              <a:t>R. NEU, J-H. YOU, B. BÖSWIRTH, H. GREUNER, D. </a:t>
            </a:r>
            <a:r>
              <a:rPr lang="en-US" sz="1200" cap="all" dirty="0" err="1">
                <a:effectLst/>
                <a:latin typeface="Arial" panose="020B0604020202020204" pitchFamily="34" charset="0"/>
                <a:ea typeface="SimSun" panose="02010600030101010101" pitchFamily="2" charset="-122"/>
                <a:cs typeface="Arial" panose="020B0604020202020204" pitchFamily="34" charset="0"/>
              </a:rPr>
              <a:t>Dickes</a:t>
            </a:r>
            <a:r>
              <a:rPr lang="en-US" sz="1200" cap="all" dirty="0">
                <a:effectLst/>
                <a:latin typeface="Arial" panose="020B0604020202020204" pitchFamily="34" charset="0"/>
                <a:ea typeface="SimSun" panose="02010600030101010101" pitchFamily="2" charset="-122"/>
                <a:cs typeface="Arial" panose="020B0604020202020204" pitchFamily="34" charset="0"/>
              </a:rPr>
              <a:t>, J. RIESCH, Z. WANG, J. TRETTER, K. Hunger and H. Maier</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6</a:t>
            </a:r>
            <a:r>
              <a:rPr lang="en-US" sz="1200" cap="all" dirty="0">
                <a:effectLst/>
                <a:latin typeface="Arial" panose="020B0604020202020204" pitchFamily="34" charset="0"/>
                <a:ea typeface="SimSun" panose="02010600030101010101" pitchFamily="2" charset="-122"/>
                <a:cs typeface="Arial" panose="020B0604020202020204" pitchFamily="34" charset="0"/>
              </a:rPr>
              <a:t>M. WIRTZ, D. </a:t>
            </a:r>
            <a:r>
              <a:rPr lang="en-US" sz="1200" cap="all" dirty="0" err="1">
                <a:effectLst/>
                <a:latin typeface="Arial" panose="020B0604020202020204" pitchFamily="34" charset="0"/>
                <a:ea typeface="SimSun" panose="02010600030101010101" pitchFamily="2" charset="-122"/>
                <a:cs typeface="Arial" panose="020B0604020202020204" pitchFamily="34" charset="0"/>
              </a:rPr>
              <a:t>Dorow-Gerspach</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7</a:t>
            </a:r>
            <a:r>
              <a:rPr lang="en-US" sz="1200" cap="all" dirty="0">
                <a:effectLst/>
                <a:latin typeface="Arial" panose="020B0604020202020204" pitchFamily="34" charset="0"/>
                <a:ea typeface="SimSun" panose="02010600030101010101" pitchFamily="2" charset="-122"/>
                <a:cs typeface="Arial" panose="020B0604020202020204" pitchFamily="34" charset="0"/>
              </a:rPr>
              <a:t>B. KONCAR, A. </a:t>
            </a:r>
            <a:r>
              <a:rPr lang="en-US" sz="1200" cap="all" dirty="0" err="1">
                <a:effectLst/>
                <a:latin typeface="Arial" panose="020B0604020202020204" pitchFamily="34" charset="0"/>
                <a:ea typeface="SimSun" panose="02010600030101010101" pitchFamily="2" charset="-122"/>
                <a:cs typeface="Arial" panose="020B0604020202020204" pitchFamily="34" charset="0"/>
              </a:rPr>
              <a:t>Gajsek</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8</a:t>
            </a:r>
            <a:r>
              <a:rPr lang="en-US" sz="1200" cap="all" dirty="0">
                <a:effectLst/>
                <a:latin typeface="Arial" panose="020B0604020202020204" pitchFamily="34" charset="0"/>
                <a:ea typeface="SimSun" panose="02010600030101010101" pitchFamily="2" charset="-122"/>
                <a:cs typeface="Arial" panose="020B0604020202020204" pitchFamily="34" charset="0"/>
              </a:rPr>
              <a:t>V. TOMARCHIO</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9</a:t>
            </a:r>
            <a:r>
              <a:rPr lang="en-US" sz="1200" cap="all" dirty="0">
                <a:effectLst/>
                <a:latin typeface="Arial" panose="020B0604020202020204" pitchFamily="34" charset="0"/>
                <a:ea typeface="SimSun" panose="02010600030101010101" pitchFamily="2" charset="-122"/>
                <a:cs typeface="Arial" panose="020B0604020202020204" pitchFamily="34" charset="0"/>
              </a:rPr>
              <a:t>E. TEJADO, J-Y. PASTOR</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10</a:t>
            </a:r>
            <a:r>
              <a:rPr lang="en-US" sz="1200" cap="all" dirty="0">
                <a:effectLst/>
                <a:latin typeface="Arial" panose="020B0604020202020204" pitchFamily="34" charset="0"/>
                <a:ea typeface="SimSun" panose="02010600030101010101" pitchFamily="2" charset="-122"/>
                <a:cs typeface="Arial" panose="020B0604020202020204" pitchFamily="34" charset="0"/>
              </a:rPr>
              <a:t>O. WINDLUND</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baseline="30000" dirty="0">
                <a:effectLst/>
                <a:latin typeface="Arial" panose="020B0604020202020204" pitchFamily="34" charset="0"/>
                <a:ea typeface="SimSun" panose="02010600030101010101" pitchFamily="2" charset="-122"/>
                <a:cs typeface="Arial" panose="020B0604020202020204" pitchFamily="34" charset="0"/>
              </a:rPr>
              <a:t>11</a:t>
            </a:r>
            <a:r>
              <a:rPr lang="en-US" sz="1200" cap="all" dirty="0">
                <a:effectLst/>
                <a:latin typeface="Arial" panose="020B0604020202020204" pitchFamily="34" charset="0"/>
                <a:ea typeface="SimSun" panose="02010600030101010101" pitchFamily="2" charset="-122"/>
                <a:cs typeface="Arial" panose="020B0604020202020204" pitchFamily="34" charset="0"/>
              </a:rPr>
              <a:t>S. ROCCELLA, M. Di Bartolomeo</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r>
              <a:rPr lang="en-US" sz="1200" cap="all" dirty="0">
                <a:effectLst/>
                <a:latin typeface="Arial" panose="020B0604020202020204" pitchFamily="34" charset="0"/>
                <a:ea typeface="SimSun" panose="02010600030101010101" pitchFamily="2" charset="-122"/>
                <a:cs typeface="Arial" panose="020B0604020202020204" pitchFamily="34" charset="0"/>
              </a:rPr>
              <a:t> </a:t>
            </a:r>
            <a:endParaRPr lang="fr-FR" sz="1200" dirty="0">
              <a:effectLst/>
              <a:latin typeface="Arial" panose="020B0604020202020204" pitchFamily="34" charset="0"/>
              <a:ea typeface="SimSun" panose="02010600030101010101" pitchFamily="2" charset="-122"/>
              <a:cs typeface="Arial" panose="020B0604020202020204" pitchFamily="34" charset="0"/>
            </a:endParaRPr>
          </a:p>
          <a:p>
            <a:pPr algn="just"/>
            <a:endParaRPr lang="fr-FR" sz="12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7" name="Image 16"/>
          <p:cNvPicPr>
            <a:picLocks noChangeAspect="1"/>
          </p:cNvPicPr>
          <p:nvPr/>
        </p:nvPicPr>
        <p:blipFill rotWithShape="1">
          <a:blip r:embed="rId8"/>
          <a:srcRect l="74708" t="-307" b="88409"/>
          <a:stretch/>
        </p:blipFill>
        <p:spPr>
          <a:xfrm>
            <a:off x="9839070" y="6180511"/>
            <a:ext cx="1130936" cy="361950"/>
          </a:xfrm>
          <a:prstGeom prst="rect">
            <a:avLst/>
          </a:prstGeom>
        </p:spPr>
      </p:pic>
      <p:pic>
        <p:nvPicPr>
          <p:cNvPr id="18" name="Image 17"/>
          <p:cNvPicPr>
            <a:picLocks noChangeAspect="1"/>
          </p:cNvPicPr>
          <p:nvPr/>
        </p:nvPicPr>
        <p:blipFill>
          <a:blip r:embed="rId9"/>
          <a:stretch>
            <a:fillRect/>
          </a:stretch>
        </p:blipFill>
        <p:spPr bwMode="auto">
          <a:xfrm>
            <a:off x="10217686" y="0"/>
            <a:ext cx="1843686" cy="1861245"/>
          </a:xfrm>
          <a:prstGeom prst="rect">
            <a:avLst/>
          </a:prstGeom>
        </p:spPr>
      </p:pic>
      <p:pic>
        <p:nvPicPr>
          <p:cNvPr id="3074" name="Picture 2" descr="Jozef Stefan Institute logo">
            <a:extLst>
              <a:ext uri="{FF2B5EF4-FFF2-40B4-BE49-F238E27FC236}">
                <a16:creationId xmlns:a16="http://schemas.microsoft.com/office/drawing/2014/main" id="{2D08BE24-3B58-4B0C-AF44-83A240F64D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5168" y="5588260"/>
            <a:ext cx="1085201" cy="3100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boratoire Georges Friedel">
            <a:extLst>
              <a:ext uri="{FF2B5EF4-FFF2-40B4-BE49-F238E27FC236}">
                <a16:creationId xmlns:a16="http://schemas.microsoft.com/office/drawing/2014/main" id="{8AC65B4F-BEC9-481E-85CB-F99B9CF6B2A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9479" r="21786"/>
          <a:stretch/>
        </p:blipFill>
        <p:spPr bwMode="auto">
          <a:xfrm>
            <a:off x="11166869" y="5709560"/>
            <a:ext cx="719710" cy="87584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208B4CC-A06E-4010-BFB9-1ED9B3DB4CDE}"/>
              </a:ext>
            </a:extLst>
          </p:cNvPr>
          <p:cNvSpPr txBox="1"/>
          <p:nvPr/>
        </p:nvSpPr>
        <p:spPr bwMode="auto">
          <a:xfrm>
            <a:off x="6862820" y="4942042"/>
            <a:ext cx="4591321" cy="461665"/>
          </a:xfrm>
          <a:prstGeom prst="rect">
            <a:avLst/>
          </a:prstGeom>
          <a:noFill/>
        </p:spPr>
        <p:txBody>
          <a:bodyPr wrap="none" rtlCol="0">
            <a:spAutoFit/>
          </a:bodyPr>
          <a:lstStyle/>
          <a:p>
            <a:r>
              <a:rPr lang="fr-FR" sz="2400" dirty="0" err="1"/>
              <a:t>EUROfusion</a:t>
            </a:r>
            <a:r>
              <a:rPr lang="fr-FR" sz="2400" dirty="0"/>
              <a:t> </a:t>
            </a:r>
            <a:r>
              <a:rPr lang="fr-FR" sz="2400" dirty="0" err="1"/>
              <a:t>project</a:t>
            </a:r>
            <a:r>
              <a:rPr lang="fr-FR" sz="2400" dirty="0"/>
              <a:t> </a:t>
            </a:r>
            <a:r>
              <a:rPr lang="fr-FR" sz="2400" dirty="0" err="1"/>
              <a:t>started</a:t>
            </a:r>
            <a:r>
              <a:rPr lang="fr-FR" sz="2400" dirty="0"/>
              <a:t> in 2021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 160">
            <a:extLst>
              <a:ext uri="{FF2B5EF4-FFF2-40B4-BE49-F238E27FC236}">
                <a16:creationId xmlns:a16="http://schemas.microsoft.com/office/drawing/2014/main" id="{D0CD3FC2-6295-4FB5-9E48-3BE6066E72A4}"/>
              </a:ext>
            </a:extLst>
          </p:cNvPr>
          <p:cNvPicPr/>
          <p:nvPr/>
        </p:nvPicPr>
        <p:blipFill rotWithShape="1">
          <a:blip r:embed="rId2"/>
          <a:srcRect l="3423" r="1738"/>
          <a:stretch/>
        </p:blipFill>
        <p:spPr bwMode="auto">
          <a:xfrm>
            <a:off x="1904270" y="3463855"/>
            <a:ext cx="4113512" cy="2869323"/>
          </a:xfrm>
          <a:prstGeom prst="rect">
            <a:avLst/>
          </a:prstGeom>
          <a:ln>
            <a:noFill/>
          </a:ln>
          <a:extLst>
            <a:ext uri="{53640926-AAD7-44D8-BBD7-CCE9431645EC}">
              <a14:shadowObscured xmlns:a14="http://schemas.microsoft.com/office/drawing/2010/main"/>
            </a:ext>
          </a:extLst>
        </p:spPr>
      </p:pic>
      <p:pic>
        <p:nvPicPr>
          <p:cNvPr id="162" name="Image 161">
            <a:extLst>
              <a:ext uri="{FF2B5EF4-FFF2-40B4-BE49-F238E27FC236}">
                <a16:creationId xmlns:a16="http://schemas.microsoft.com/office/drawing/2014/main" id="{05BADC57-61D6-440C-A9A2-6C3905D4C89C}"/>
              </a:ext>
            </a:extLst>
          </p:cNvPr>
          <p:cNvPicPr>
            <a:picLocks noChangeAspect="1"/>
          </p:cNvPicPr>
          <p:nvPr/>
        </p:nvPicPr>
        <p:blipFill>
          <a:blip r:embed="rId3"/>
          <a:stretch>
            <a:fillRect/>
          </a:stretch>
        </p:blipFill>
        <p:spPr>
          <a:xfrm rot="21338447">
            <a:off x="4302048" y="3717150"/>
            <a:ext cx="4134427" cy="2562583"/>
          </a:xfrm>
          <a:prstGeom prst="rect">
            <a:avLst/>
          </a:prstGeom>
        </p:spPr>
      </p:pic>
      <p:sp>
        <p:nvSpPr>
          <p:cNvPr id="2" name="Titre 1">
            <a:extLst>
              <a:ext uri="{FF2B5EF4-FFF2-40B4-BE49-F238E27FC236}">
                <a16:creationId xmlns:a16="http://schemas.microsoft.com/office/drawing/2014/main" id="{C8118C56-9C09-4A60-9EE2-115FE996D08B}"/>
              </a:ext>
            </a:extLst>
          </p:cNvPr>
          <p:cNvSpPr>
            <a:spLocks noGrp="1"/>
          </p:cNvSpPr>
          <p:nvPr>
            <p:ph type="title"/>
          </p:nvPr>
        </p:nvSpPr>
        <p:spPr>
          <a:xfrm>
            <a:off x="983432" y="192515"/>
            <a:ext cx="11088006" cy="457200"/>
          </a:xfrm>
        </p:spPr>
        <p:txBody>
          <a:bodyPr/>
          <a:lstStyle/>
          <a:p>
            <a:r>
              <a:rPr lang="en-US" dirty="0">
                <a:latin typeface="Arial" panose="020B0604020202020204" pitchFamily="34" charset="0"/>
                <a:cs typeface="Arial" panose="020B0604020202020204" pitchFamily="34" charset="0"/>
              </a:rPr>
              <a:t>3.2 Enhanced concept</a:t>
            </a:r>
          </a:p>
        </p:txBody>
      </p:sp>
      <p:pic>
        <p:nvPicPr>
          <p:cNvPr id="11" name="Image 10">
            <a:extLst>
              <a:ext uri="{FF2B5EF4-FFF2-40B4-BE49-F238E27FC236}">
                <a16:creationId xmlns:a16="http://schemas.microsoft.com/office/drawing/2014/main" id="{2726C2C7-FDDE-4EA5-8718-F0DA015210D0}"/>
              </a:ext>
            </a:extLst>
          </p:cNvPr>
          <p:cNvPicPr/>
          <p:nvPr/>
        </p:nvPicPr>
        <p:blipFill rotWithShape="1">
          <a:blip r:embed="rId4">
            <a:extLst>
              <a:ext uri="{28A0092B-C50C-407E-A947-70E740481C1C}">
                <a14:useLocalDpi xmlns:a14="http://schemas.microsoft.com/office/drawing/2010/main"/>
              </a:ext>
            </a:extLst>
          </a:blip>
          <a:srcRect l="37485" r="35757"/>
          <a:stretch/>
        </p:blipFill>
        <p:spPr>
          <a:xfrm rot="3241536">
            <a:off x="6437143" y="4255952"/>
            <a:ext cx="698500" cy="917093"/>
          </a:xfrm>
          <a:prstGeom prst="rect">
            <a:avLst/>
          </a:prstGeom>
          <a:ln w="3175">
            <a:noFill/>
            <a:prstDash val="solid"/>
          </a:ln>
        </p:spPr>
      </p:pic>
      <p:pic>
        <p:nvPicPr>
          <p:cNvPr id="10" name="Image 9">
            <a:extLst>
              <a:ext uri="{FF2B5EF4-FFF2-40B4-BE49-F238E27FC236}">
                <a16:creationId xmlns:a16="http://schemas.microsoft.com/office/drawing/2014/main" id="{B8C5CEA7-0875-4D6C-BFD6-BFA17BCF1B03}"/>
              </a:ext>
            </a:extLst>
          </p:cNvPr>
          <p:cNvPicPr/>
          <p:nvPr/>
        </p:nvPicPr>
        <p:blipFill rotWithShape="1">
          <a:blip r:embed="rId4">
            <a:extLst>
              <a:ext uri="{28A0092B-C50C-407E-A947-70E740481C1C}">
                <a14:useLocalDpi xmlns:a14="http://schemas.microsoft.com/office/drawing/2010/main"/>
              </a:ext>
            </a:extLst>
          </a:blip>
          <a:srcRect r="74202"/>
          <a:stretch/>
        </p:blipFill>
        <p:spPr>
          <a:xfrm rot="3482431">
            <a:off x="4148022" y="4131469"/>
            <a:ext cx="673442" cy="917093"/>
          </a:xfrm>
          <a:prstGeom prst="rect">
            <a:avLst/>
          </a:prstGeom>
          <a:ln w="3175">
            <a:noFill/>
            <a:prstDash val="solid"/>
          </a:ln>
        </p:spPr>
      </p:pic>
      <p:sp>
        <p:nvSpPr>
          <p:cNvPr id="160" name="ZoneTexte 159">
            <a:extLst>
              <a:ext uri="{FF2B5EF4-FFF2-40B4-BE49-F238E27FC236}">
                <a16:creationId xmlns:a16="http://schemas.microsoft.com/office/drawing/2014/main" id="{CD08E854-8ED5-4897-9F21-092CB112107B}"/>
              </a:ext>
            </a:extLst>
          </p:cNvPr>
          <p:cNvSpPr txBox="1"/>
          <p:nvPr/>
        </p:nvSpPr>
        <p:spPr>
          <a:xfrm>
            <a:off x="81858" y="758591"/>
            <a:ext cx="12256568" cy="2554545"/>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Aim with regard to the reference concept: </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cost , </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heat flux handling capability</a:t>
            </a:r>
          </a:p>
          <a:p>
            <a:r>
              <a:rPr lang="en-US" sz="2000" dirty="0">
                <a:latin typeface="Arial" panose="020B0604020202020204" pitchFamily="34" charset="0"/>
                <a:cs typeface="Arial" panose="020B0604020202020204" pitchFamily="34" charset="0"/>
                <a:sym typeface="Wingdings" panose="05000000000000000000" pitchFamily="2" charset="2"/>
              </a:rPr>
              <a:t>	 Cost: </a:t>
            </a:r>
            <a:r>
              <a:rPr lang="en-US" sz="2000" dirty="0">
                <a:latin typeface="Arial" panose="020B0604020202020204" pitchFamily="34" charset="0"/>
                <a:cs typeface="Arial" panose="020B0604020202020204" pitchFamily="34" charset="0"/>
              </a:rPr>
              <a:t>Flat interface between W and </a:t>
            </a:r>
            <a:r>
              <a:rPr lang="en-US" sz="2000" dirty="0" err="1">
                <a:latin typeface="Arial" panose="020B0604020202020204" pitchFamily="34" charset="0"/>
                <a:cs typeface="Arial" panose="020B0604020202020204" pitchFamily="34" charset="0"/>
              </a:rPr>
              <a:t>CuCrZr</a:t>
            </a:r>
            <a:r>
              <a:rPr lang="en-US" sz="2000" dirty="0">
                <a:latin typeface="Arial" panose="020B0604020202020204" pitchFamily="34" charset="0"/>
                <a:cs typeface="Arial" panose="020B0604020202020204" pitchFamily="34" charset="0"/>
              </a:rPr>
              <a:t> (also developed at NIFS, Japan)</a:t>
            </a:r>
          </a:p>
          <a:p>
            <a:pPr lvl="1"/>
            <a:r>
              <a:rPr lang="en-US" sz="2000" dirty="0">
                <a:latin typeface="Arial" panose="020B0604020202020204" pitchFamily="34" charset="0"/>
                <a:cs typeface="Arial" panose="020B0604020202020204" pitchFamily="34" charset="0"/>
                <a:sym typeface="Wingdings" panose="05000000000000000000" pitchFamily="2" charset="2"/>
              </a:rPr>
              <a:t>	 Heat flux: </a:t>
            </a:r>
            <a:r>
              <a:rPr lang="en-US" sz="2000" dirty="0">
                <a:latin typeface="Arial" panose="020B0604020202020204" pitchFamily="34" charset="0"/>
                <a:cs typeface="Arial" panose="020B0604020202020204" pitchFamily="34" charset="0"/>
              </a:rPr>
              <a:t>Enhanced heat transfer coefficient in the cooling channel</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Manufacturing solutions: </a:t>
            </a:r>
          </a:p>
          <a:p>
            <a:pPr marL="800100" lvl="1"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Additive manufacturing (LPBF) used to manufacture </a:t>
            </a:r>
            <a:r>
              <a:rPr lang="en-US" sz="2000" dirty="0" err="1">
                <a:latin typeface="Arial" panose="020B0604020202020204" pitchFamily="34" charset="0"/>
                <a:cs typeface="Arial" panose="020B0604020202020204" pitchFamily="34" charset="0"/>
              </a:rPr>
              <a:t>CuCrZr</a:t>
            </a:r>
            <a:r>
              <a:rPr lang="en-US" sz="2000" dirty="0">
                <a:latin typeface="Arial" panose="020B0604020202020204" pitchFamily="34" charset="0"/>
                <a:cs typeface="Arial" panose="020B0604020202020204" pitchFamily="34" charset="0"/>
              </a:rPr>
              <a:t> heat sink</a:t>
            </a:r>
          </a:p>
          <a:p>
            <a:pPr marL="800100" lvl="1"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Armor material (W) planed to be assembled with hot isostatic pressing (mature process)</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First, assess the manufacturability/heat flux handling capability of the </a:t>
            </a:r>
            <a:r>
              <a:rPr lang="en-US" sz="2000" dirty="0" err="1">
                <a:latin typeface="Arial" panose="020B0604020202020204" pitchFamily="34" charset="0"/>
                <a:cs typeface="Arial" panose="020B0604020202020204" pitchFamily="34" charset="0"/>
              </a:rPr>
              <a:t>CuCrZr</a:t>
            </a:r>
            <a:r>
              <a:rPr lang="en-US" sz="2000" dirty="0">
                <a:latin typeface="Arial" panose="020B0604020202020204" pitchFamily="34" charset="0"/>
                <a:cs typeface="Arial" panose="020B0604020202020204" pitchFamily="34" charset="0"/>
              </a:rPr>
              <a:t> heat sink presenting enhanced heat transfer</a:t>
            </a:r>
          </a:p>
        </p:txBody>
      </p:sp>
      <p:cxnSp>
        <p:nvCxnSpPr>
          <p:cNvPr id="165" name="Connecteur droit avec flèche 164">
            <a:extLst>
              <a:ext uri="{FF2B5EF4-FFF2-40B4-BE49-F238E27FC236}">
                <a16:creationId xmlns:a16="http://schemas.microsoft.com/office/drawing/2014/main" id="{A9CC34AF-FE2E-4075-942B-D85C994D94AA}"/>
              </a:ext>
            </a:extLst>
          </p:cNvPr>
          <p:cNvCxnSpPr/>
          <p:nvPr/>
        </p:nvCxnSpPr>
        <p:spPr>
          <a:xfrm flipV="1">
            <a:off x="3586947" y="5800756"/>
            <a:ext cx="0" cy="34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cteur droit avec flèche 165">
            <a:extLst>
              <a:ext uri="{FF2B5EF4-FFF2-40B4-BE49-F238E27FC236}">
                <a16:creationId xmlns:a16="http://schemas.microsoft.com/office/drawing/2014/main" id="{203756AB-1BB0-4CDA-A42E-3212CC1520F7}"/>
              </a:ext>
            </a:extLst>
          </p:cNvPr>
          <p:cNvCxnSpPr/>
          <p:nvPr/>
        </p:nvCxnSpPr>
        <p:spPr>
          <a:xfrm flipV="1">
            <a:off x="6210142" y="5800756"/>
            <a:ext cx="0" cy="34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8" name="ZoneTexte 167">
            <a:extLst>
              <a:ext uri="{FF2B5EF4-FFF2-40B4-BE49-F238E27FC236}">
                <a16:creationId xmlns:a16="http://schemas.microsoft.com/office/drawing/2014/main" id="{C143433F-DAD3-44C2-8F4B-1BF43ED372A3}"/>
              </a:ext>
            </a:extLst>
          </p:cNvPr>
          <p:cNvSpPr txBox="1"/>
          <p:nvPr/>
        </p:nvSpPr>
        <p:spPr bwMode="auto">
          <a:xfrm>
            <a:off x="6462102" y="5889325"/>
            <a:ext cx="2198038" cy="369332"/>
          </a:xfrm>
          <a:prstGeom prst="rect">
            <a:avLst/>
          </a:prstGeom>
          <a:noFill/>
        </p:spPr>
        <p:txBody>
          <a:bodyPr wrap="none" rtlCol="0">
            <a:spAutoFit/>
          </a:bodyPr>
          <a:lstStyle/>
          <a:p>
            <a:r>
              <a:rPr lang="en-US" b="1">
                <a:solidFill>
                  <a:srgbClr val="FF0000"/>
                </a:solidFill>
                <a:latin typeface="Arial" panose="020B0604020202020204" pitchFamily="34" charset="0"/>
                <a:cs typeface="Arial" panose="020B0604020202020204" pitchFamily="34" charset="0"/>
              </a:rPr>
              <a:t>Heat flux direction</a:t>
            </a:r>
          </a:p>
        </p:txBody>
      </p:sp>
      <p:sp>
        <p:nvSpPr>
          <p:cNvPr id="3" name="ZoneTexte 2">
            <a:extLst>
              <a:ext uri="{FF2B5EF4-FFF2-40B4-BE49-F238E27FC236}">
                <a16:creationId xmlns:a16="http://schemas.microsoft.com/office/drawing/2014/main" id="{23391D26-B135-4112-8B44-05C9CB077190}"/>
              </a:ext>
            </a:extLst>
          </p:cNvPr>
          <p:cNvSpPr txBox="1"/>
          <p:nvPr/>
        </p:nvSpPr>
        <p:spPr bwMode="auto">
          <a:xfrm>
            <a:off x="4112231" y="3463855"/>
            <a:ext cx="1056700" cy="369332"/>
          </a:xfrm>
          <a:prstGeom prst="rect">
            <a:avLst/>
          </a:prstGeom>
          <a:noFill/>
        </p:spPr>
        <p:txBody>
          <a:bodyPr wrap="none" rtlCol="0">
            <a:spAutoFit/>
          </a:bodyPr>
          <a:lstStyle/>
          <a:p>
            <a:r>
              <a:rPr lang="en-US" dirty="0">
                <a:solidFill>
                  <a:srgbClr val="0070C0"/>
                </a:solidFill>
                <a:latin typeface="Arial" panose="020B0604020202020204" pitchFamily="34" charset="0"/>
                <a:cs typeface="Arial" panose="020B0604020202020204" pitchFamily="34" charset="0"/>
              </a:rPr>
              <a:t>Chevron</a:t>
            </a:r>
          </a:p>
        </p:txBody>
      </p:sp>
      <p:sp>
        <p:nvSpPr>
          <p:cNvPr id="20" name="ZoneTexte 19">
            <a:extLst>
              <a:ext uri="{FF2B5EF4-FFF2-40B4-BE49-F238E27FC236}">
                <a16:creationId xmlns:a16="http://schemas.microsoft.com/office/drawing/2014/main" id="{39171FB6-3ECA-48F9-8862-F6780CEB410E}"/>
              </a:ext>
            </a:extLst>
          </p:cNvPr>
          <p:cNvSpPr txBox="1"/>
          <p:nvPr/>
        </p:nvSpPr>
        <p:spPr bwMode="auto">
          <a:xfrm>
            <a:off x="6462102" y="3501037"/>
            <a:ext cx="1095172" cy="369332"/>
          </a:xfrm>
          <a:prstGeom prst="rect">
            <a:avLst/>
          </a:prstGeom>
          <a:noFill/>
        </p:spPr>
        <p:txBody>
          <a:bodyPr wrap="none" rtlCol="0">
            <a:spAutoFit/>
          </a:bodyPr>
          <a:lstStyle/>
          <a:p>
            <a:r>
              <a:rPr lang="en-US">
                <a:solidFill>
                  <a:srgbClr val="0070C0"/>
                </a:solidFill>
                <a:latin typeface="Arial" panose="020B0604020202020204" pitchFamily="34" charset="0"/>
                <a:cs typeface="Arial" panose="020B0604020202020204" pitchFamily="34" charset="0"/>
              </a:rPr>
              <a:t>Diagonal</a:t>
            </a:r>
          </a:p>
        </p:txBody>
      </p:sp>
      <p:pic>
        <p:nvPicPr>
          <p:cNvPr id="6" name="Image 5">
            <a:extLst>
              <a:ext uri="{FF2B5EF4-FFF2-40B4-BE49-F238E27FC236}">
                <a16:creationId xmlns:a16="http://schemas.microsoft.com/office/drawing/2014/main" id="{1B7EA306-2B7B-41A4-A5C1-EEC686E3A6AD}"/>
              </a:ext>
            </a:extLst>
          </p:cNvPr>
          <p:cNvPicPr>
            <a:picLocks noChangeAspect="1"/>
          </p:cNvPicPr>
          <p:nvPr/>
        </p:nvPicPr>
        <p:blipFill>
          <a:blip r:embed="rId5"/>
          <a:stretch>
            <a:fillRect/>
          </a:stretch>
        </p:blipFill>
        <p:spPr>
          <a:xfrm>
            <a:off x="9151575" y="3776713"/>
            <a:ext cx="2830600" cy="2443455"/>
          </a:xfrm>
          <a:prstGeom prst="rect">
            <a:avLst/>
          </a:prstGeom>
        </p:spPr>
      </p:pic>
      <p:sp>
        <p:nvSpPr>
          <p:cNvPr id="22" name="ZoneTexte 21">
            <a:extLst>
              <a:ext uri="{FF2B5EF4-FFF2-40B4-BE49-F238E27FC236}">
                <a16:creationId xmlns:a16="http://schemas.microsoft.com/office/drawing/2014/main" id="{B1A792B5-F96B-4405-91D5-C1BD31629B08}"/>
              </a:ext>
            </a:extLst>
          </p:cNvPr>
          <p:cNvSpPr txBox="1"/>
          <p:nvPr/>
        </p:nvSpPr>
        <p:spPr bwMode="auto">
          <a:xfrm>
            <a:off x="-48054" y="6232703"/>
            <a:ext cx="6653296" cy="276999"/>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[1] J. Hwan Lim et al, 2022 Appl. Thermal Eng.</a:t>
            </a:r>
          </a:p>
        </p:txBody>
      </p:sp>
      <p:sp>
        <p:nvSpPr>
          <p:cNvPr id="24" name="ZoneTexte 23">
            <a:extLst>
              <a:ext uri="{FF2B5EF4-FFF2-40B4-BE49-F238E27FC236}">
                <a16:creationId xmlns:a16="http://schemas.microsoft.com/office/drawing/2014/main" id="{47C85E58-F018-45EC-960C-70630D91AC5A}"/>
              </a:ext>
            </a:extLst>
          </p:cNvPr>
          <p:cNvSpPr txBox="1"/>
          <p:nvPr/>
        </p:nvSpPr>
        <p:spPr bwMode="auto">
          <a:xfrm>
            <a:off x="9151575" y="5800756"/>
            <a:ext cx="471396" cy="369332"/>
          </a:xfrm>
          <a:prstGeom prst="rect">
            <a:avLst/>
          </a:prstGeom>
          <a:noFill/>
        </p:spPr>
        <p:txBody>
          <a:bodyPr wrap="square">
            <a:spAutoFit/>
          </a:bodyPr>
          <a:lstStyle/>
          <a:p>
            <a:r>
              <a:rPr lang="en-US" sz="1800" dirty="0"/>
              <a:t>[1] </a:t>
            </a:r>
            <a:endParaRPr lang="en-US" dirty="0"/>
          </a:p>
        </p:txBody>
      </p:sp>
      <p:sp>
        <p:nvSpPr>
          <p:cNvPr id="19" name="Espace réservé du numéro de diapositive 4">
            <a:extLst>
              <a:ext uri="{FF2B5EF4-FFF2-40B4-BE49-F238E27FC236}">
                <a16:creationId xmlns:a16="http://schemas.microsoft.com/office/drawing/2014/main" id="{89D9AEAF-C86E-4FCE-A3E0-63BB1C8392B8}"/>
              </a:ext>
            </a:extLst>
          </p:cNvPr>
          <p:cNvSpPr>
            <a:spLocks noGrp="1"/>
          </p:cNvSpPr>
          <p:nvPr>
            <p:ph type="sldNum" sz="quarter" idx="12"/>
          </p:nvPr>
        </p:nvSpPr>
        <p:spPr>
          <a:xfrm>
            <a:off x="0" y="6590037"/>
            <a:ext cx="720080" cy="199173"/>
          </a:xfrm>
        </p:spPr>
        <p:txBody>
          <a:bodyPr/>
          <a:lstStyle/>
          <a:p>
            <a:pPr>
              <a:defRPr/>
            </a:pPr>
            <a:fld id="{6A6D9FA1-99C7-4910-8E32-B85D378B0060}" type="slidenum">
              <a:rPr lang="en-US" smtClean="0">
                <a:solidFill>
                  <a:prstClr val="white"/>
                </a:solidFill>
              </a:rPr>
              <a:t>10</a:t>
            </a:fld>
            <a:endParaRPr lang="en-US">
              <a:solidFill>
                <a:prstClr val="white"/>
              </a:solidFill>
            </a:endParaRPr>
          </a:p>
        </p:txBody>
      </p:sp>
      <p:sp>
        <p:nvSpPr>
          <p:cNvPr id="21" name="Espace réservé du pied de page 3">
            <a:extLst>
              <a:ext uri="{FF2B5EF4-FFF2-40B4-BE49-F238E27FC236}">
                <a16:creationId xmlns:a16="http://schemas.microsoft.com/office/drawing/2014/main" id="{C8C09822-0FE3-4ADE-8C2F-890DEA69EC10}"/>
              </a:ext>
            </a:extLst>
          </p:cNvPr>
          <p:cNvSpPr>
            <a:spLocks noGrp="1"/>
          </p:cNvSpPr>
          <p:nvPr>
            <p:ph type="ftr" sz="quarter" idx="11"/>
          </p:nvPr>
        </p:nvSpPr>
        <p:spPr>
          <a:xfrm>
            <a:off x="825624" y="6555770"/>
            <a:ext cx="8668754" cy="329614"/>
          </a:xfrm>
        </p:spPr>
        <p:txBody>
          <a:bodyPr/>
          <a:lstStyle/>
          <a:p>
            <a:pPr>
              <a:defRPr/>
            </a:pPr>
            <a:r>
              <a:rPr lang="en-US">
                <a:solidFill>
                  <a:prstClr val="white"/>
                </a:solidFill>
              </a:rPr>
              <a:t>M. Richou| 30</a:t>
            </a:r>
            <a:r>
              <a:rPr lang="en-US" baseline="30000">
                <a:solidFill>
                  <a:prstClr val="white"/>
                </a:solidFill>
              </a:rPr>
              <a:t>th</a:t>
            </a:r>
            <a:r>
              <a:rPr lang="en-US">
                <a:solidFill>
                  <a:prstClr val="white"/>
                </a:solidFill>
              </a:rPr>
              <a:t> IAEA Fusion Energy Conference |  16</a:t>
            </a:r>
            <a:r>
              <a:rPr lang="en-US" baseline="30000">
                <a:solidFill>
                  <a:prstClr val="white"/>
                </a:solidFill>
              </a:rPr>
              <a:t>th</a:t>
            </a:r>
            <a:r>
              <a:rPr lang="en-US">
                <a:solidFill>
                  <a:prstClr val="white"/>
                </a:solidFill>
              </a:rPr>
              <a:t> of October 2025</a:t>
            </a:r>
          </a:p>
        </p:txBody>
      </p:sp>
      <p:sp>
        <p:nvSpPr>
          <p:cNvPr id="23" name="ZoneTexte 22">
            <a:extLst>
              <a:ext uri="{FF2B5EF4-FFF2-40B4-BE49-F238E27FC236}">
                <a16:creationId xmlns:a16="http://schemas.microsoft.com/office/drawing/2014/main" id="{5AB043DE-864B-40C4-BE70-A90FFF23AA2E}"/>
              </a:ext>
            </a:extLst>
          </p:cNvPr>
          <p:cNvSpPr txBox="1"/>
          <p:nvPr/>
        </p:nvSpPr>
        <p:spPr bwMode="auto">
          <a:xfrm>
            <a:off x="6509947" y="5466801"/>
            <a:ext cx="1960793" cy="369332"/>
          </a:xfrm>
          <a:prstGeom prst="rect">
            <a:avLst/>
          </a:prstGeom>
          <a:noFill/>
        </p:spPr>
        <p:txBody>
          <a:bodyPr wrap="square">
            <a:spAutoFit/>
          </a:bodyPr>
          <a:lstStyle/>
          <a:p>
            <a:r>
              <a:rPr lang="en-US" dirty="0" err="1">
                <a:latin typeface="Arial" panose="020B0604020202020204" pitchFamily="34" charset="0"/>
                <a:cs typeface="Arial" panose="020B0604020202020204" pitchFamily="34" charset="0"/>
              </a:rPr>
              <a:t>CuCrZr</a:t>
            </a:r>
            <a:r>
              <a:rPr lang="en-US" dirty="0">
                <a:latin typeface="Arial" panose="020B0604020202020204" pitchFamily="34" charset="0"/>
                <a:cs typeface="Arial" panose="020B0604020202020204" pitchFamily="34" charset="0"/>
              </a:rPr>
              <a:t> heat sink </a:t>
            </a:r>
            <a:endParaRPr lang="fr-FR" dirty="0">
              <a:latin typeface="Arial" panose="020B0604020202020204" pitchFamily="34" charset="0"/>
              <a:cs typeface="Arial" panose="020B0604020202020204" pitchFamily="34" charset="0"/>
            </a:endParaRPr>
          </a:p>
        </p:txBody>
      </p:sp>
      <p:pic>
        <p:nvPicPr>
          <p:cNvPr id="25" name="Image 24">
            <a:extLst>
              <a:ext uri="{FF2B5EF4-FFF2-40B4-BE49-F238E27FC236}">
                <a16:creationId xmlns:a16="http://schemas.microsoft.com/office/drawing/2014/main" id="{5B5D04FD-2A11-4A6A-A837-DA13B9C9D99C}"/>
              </a:ext>
            </a:extLst>
          </p:cNvPr>
          <p:cNvPicPr>
            <a:picLocks noChangeAspect="1"/>
          </p:cNvPicPr>
          <p:nvPr/>
        </p:nvPicPr>
        <p:blipFill>
          <a:blip r:embed="rId6"/>
          <a:stretch>
            <a:fillRect/>
          </a:stretch>
        </p:blipFill>
        <p:spPr bwMode="auto">
          <a:xfrm>
            <a:off x="11523133" y="57057"/>
            <a:ext cx="459042" cy="463414"/>
          </a:xfrm>
          <a:prstGeom prst="rect">
            <a:avLst/>
          </a:prstGeom>
        </p:spPr>
      </p:pic>
      <p:pic>
        <p:nvPicPr>
          <p:cNvPr id="8" name="Image 7">
            <a:extLst>
              <a:ext uri="{FF2B5EF4-FFF2-40B4-BE49-F238E27FC236}">
                <a16:creationId xmlns:a16="http://schemas.microsoft.com/office/drawing/2014/main" id="{CF4DA338-127E-46FA-A377-2ED769A2E72F}"/>
              </a:ext>
            </a:extLst>
          </p:cNvPr>
          <p:cNvPicPr>
            <a:picLocks noChangeAspect="1"/>
          </p:cNvPicPr>
          <p:nvPr/>
        </p:nvPicPr>
        <p:blipFill>
          <a:blip r:embed="rId7"/>
          <a:stretch>
            <a:fillRect/>
          </a:stretch>
        </p:blipFill>
        <p:spPr>
          <a:xfrm>
            <a:off x="327100" y="3684310"/>
            <a:ext cx="3391373" cy="2295845"/>
          </a:xfrm>
          <a:prstGeom prst="rect">
            <a:avLst/>
          </a:prstGeom>
        </p:spPr>
      </p:pic>
      <p:sp>
        <p:nvSpPr>
          <p:cNvPr id="26" name="ZoneTexte 25">
            <a:extLst>
              <a:ext uri="{FF2B5EF4-FFF2-40B4-BE49-F238E27FC236}">
                <a16:creationId xmlns:a16="http://schemas.microsoft.com/office/drawing/2014/main" id="{FD8BBFB8-94D4-45FC-A0B5-76414B3D52B7}"/>
              </a:ext>
            </a:extLst>
          </p:cNvPr>
          <p:cNvSpPr txBox="1"/>
          <p:nvPr/>
        </p:nvSpPr>
        <p:spPr>
          <a:xfrm>
            <a:off x="1119412" y="3891224"/>
            <a:ext cx="1018227" cy="369332"/>
          </a:xfrm>
          <a:prstGeom prst="rect">
            <a:avLst/>
          </a:prstGeom>
          <a:noFill/>
        </p:spPr>
        <p:txBody>
          <a:bodyPr wrap="none" rtlCol="0">
            <a:spAutoFit/>
          </a:bodyPr>
          <a:lstStyle/>
          <a:p>
            <a:r>
              <a:rPr lang="fr-FR" dirty="0">
                <a:latin typeface="Arial" panose="020B0604020202020204" pitchFamily="34" charset="0"/>
                <a:cs typeface="Arial" panose="020B0604020202020204" pitchFamily="34" charset="0"/>
              </a:rPr>
              <a:t>371 mm</a:t>
            </a:r>
            <a:endParaRPr lang="en-US" dirty="0">
              <a:latin typeface="Arial" panose="020B0604020202020204" pitchFamily="34" charset="0"/>
              <a:cs typeface="Arial" panose="020B0604020202020204" pitchFamily="34" charset="0"/>
            </a:endParaRPr>
          </a:p>
        </p:txBody>
      </p:sp>
      <p:cxnSp>
        <p:nvCxnSpPr>
          <p:cNvPr id="27" name="Connecteur droit avec flèche 26">
            <a:extLst>
              <a:ext uri="{FF2B5EF4-FFF2-40B4-BE49-F238E27FC236}">
                <a16:creationId xmlns:a16="http://schemas.microsoft.com/office/drawing/2014/main" id="{6BB9220C-EA24-4000-A087-6C59CF6D18B4}"/>
              </a:ext>
            </a:extLst>
          </p:cNvPr>
          <p:cNvCxnSpPr>
            <a:cxnSpLocks/>
          </p:cNvCxnSpPr>
          <p:nvPr/>
        </p:nvCxnSpPr>
        <p:spPr>
          <a:xfrm flipV="1">
            <a:off x="730670" y="3639955"/>
            <a:ext cx="2694633" cy="114261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7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3" grpId="0"/>
      <p:bldP spid="20" grpId="0"/>
      <p:bldP spid="24"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F75F4F9-CD08-474F-9CCD-45962463CF70}"/>
              </a:ext>
            </a:extLst>
          </p:cNvPr>
          <p:cNvPicPr>
            <a:picLocks noChangeAspect="1"/>
          </p:cNvPicPr>
          <p:nvPr/>
        </p:nvPicPr>
        <p:blipFill>
          <a:blip r:embed="rId2"/>
          <a:stretch>
            <a:fillRect/>
          </a:stretch>
        </p:blipFill>
        <p:spPr>
          <a:xfrm>
            <a:off x="5747277" y="574509"/>
            <a:ext cx="6140075" cy="3580086"/>
          </a:xfrm>
          <a:prstGeom prst="rect">
            <a:avLst/>
          </a:prstGeom>
        </p:spPr>
      </p:pic>
      <p:sp>
        <p:nvSpPr>
          <p:cNvPr id="2" name="Titre 1">
            <a:extLst>
              <a:ext uri="{FF2B5EF4-FFF2-40B4-BE49-F238E27FC236}">
                <a16:creationId xmlns:a16="http://schemas.microsoft.com/office/drawing/2014/main" id="{18D0ACF8-F314-4B97-9845-ED03740EA85B}"/>
              </a:ext>
            </a:extLst>
          </p:cNvPr>
          <p:cNvSpPr>
            <a:spLocks noGrp="1"/>
          </p:cNvSpPr>
          <p:nvPr>
            <p:ph type="title"/>
          </p:nvPr>
        </p:nvSpPr>
        <p:spPr>
          <a:xfrm>
            <a:off x="825624" y="116521"/>
            <a:ext cx="9451776" cy="457200"/>
          </a:xfrm>
        </p:spPr>
        <p:txBody>
          <a:bodyPr/>
          <a:lstStyle/>
          <a:p>
            <a:r>
              <a:rPr lang="en-US" dirty="0">
                <a:latin typeface="Arial" panose="020B0604020202020204" pitchFamily="34" charset="0"/>
                <a:cs typeface="Arial" panose="020B0604020202020204" pitchFamily="34" charset="0"/>
              </a:rPr>
              <a:t>3.2.1 Technology and testing</a:t>
            </a:r>
          </a:p>
        </p:txBody>
      </p:sp>
      <p:sp>
        <p:nvSpPr>
          <p:cNvPr id="5" name="Espace réservé du numéro de diapositive 4">
            <a:extLst>
              <a:ext uri="{FF2B5EF4-FFF2-40B4-BE49-F238E27FC236}">
                <a16:creationId xmlns:a16="http://schemas.microsoft.com/office/drawing/2014/main" id="{33108E27-4071-44D4-AB4A-8B55243978E7}"/>
              </a:ext>
            </a:extLst>
          </p:cNvPr>
          <p:cNvSpPr>
            <a:spLocks noGrp="1"/>
          </p:cNvSpPr>
          <p:nvPr>
            <p:ph type="sldNum" sz="quarter" idx="12"/>
          </p:nvPr>
        </p:nvSpPr>
        <p:spPr/>
        <p:txBody>
          <a:bodyPr/>
          <a:lstStyle/>
          <a:p>
            <a:pPr>
              <a:defRPr/>
            </a:pPr>
            <a:fld id="{6A6D9FA1-99C7-4910-8E32-B85D378B0060}" type="slidenum">
              <a:rPr lang="en-US" smtClean="0">
                <a:solidFill>
                  <a:prstClr val="white"/>
                </a:solidFill>
              </a:rPr>
              <a:t>11</a:t>
            </a:fld>
            <a:endParaRPr lang="en-US">
              <a:solidFill>
                <a:prstClr val="white"/>
              </a:solidFill>
            </a:endParaRPr>
          </a:p>
        </p:txBody>
      </p:sp>
      <p:sp>
        <p:nvSpPr>
          <p:cNvPr id="12" name="ZoneTexte 11">
            <a:extLst>
              <a:ext uri="{FF2B5EF4-FFF2-40B4-BE49-F238E27FC236}">
                <a16:creationId xmlns:a16="http://schemas.microsoft.com/office/drawing/2014/main" id="{D7ABF263-0CDB-4AD9-A815-4074B4836ED0}"/>
              </a:ext>
            </a:extLst>
          </p:cNvPr>
          <p:cNvSpPr txBox="1"/>
          <p:nvPr/>
        </p:nvSpPr>
        <p:spPr bwMode="auto">
          <a:xfrm>
            <a:off x="245244" y="571644"/>
            <a:ext cx="6023426" cy="523220"/>
          </a:xfrm>
          <a:prstGeom prst="rect">
            <a:avLst/>
          </a:prstGeom>
          <a:noFill/>
        </p:spPr>
        <p:txBody>
          <a:bodyPr wrap="square" rtlCol="0">
            <a:spAutoFit/>
          </a:bodyPr>
          <a:lstStyle/>
          <a:p>
            <a:r>
              <a:rPr lang="en-US" sz="2800" b="1" dirty="0">
                <a:solidFill>
                  <a:srgbClr val="3333FF"/>
                </a:solidFill>
                <a:latin typeface="Arial" panose="020B0604020202020204" pitchFamily="34" charset="0"/>
                <a:cs typeface="Arial" panose="020B0604020202020204" pitchFamily="34" charset="0"/>
              </a:rPr>
              <a:t>Additive manufacturing parts</a:t>
            </a:r>
          </a:p>
        </p:txBody>
      </p:sp>
      <p:grpSp>
        <p:nvGrpSpPr>
          <p:cNvPr id="10" name="Groupe 9">
            <a:extLst>
              <a:ext uri="{FF2B5EF4-FFF2-40B4-BE49-F238E27FC236}">
                <a16:creationId xmlns:a16="http://schemas.microsoft.com/office/drawing/2014/main" id="{30C56CC2-A57A-45E9-B00B-501461CE27B7}"/>
              </a:ext>
            </a:extLst>
          </p:cNvPr>
          <p:cNvGrpSpPr>
            <a:grpSpLocks noChangeAspect="1"/>
          </p:cNvGrpSpPr>
          <p:nvPr/>
        </p:nvGrpSpPr>
        <p:grpSpPr>
          <a:xfrm>
            <a:off x="1000951" y="1061685"/>
            <a:ext cx="2899378" cy="2114447"/>
            <a:chOff x="1097051" y="1496679"/>
            <a:chExt cx="2046295" cy="1492314"/>
          </a:xfrm>
        </p:grpSpPr>
        <p:pic>
          <p:nvPicPr>
            <p:cNvPr id="20" name="Image 19">
              <a:extLst>
                <a:ext uri="{FF2B5EF4-FFF2-40B4-BE49-F238E27FC236}">
                  <a16:creationId xmlns:a16="http://schemas.microsoft.com/office/drawing/2014/main" id="{0466CBEE-F10B-4064-9295-7FCB303A34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9" t="6883" r="8203" b="7353"/>
            <a:stretch/>
          </p:blipFill>
          <p:spPr>
            <a:xfrm>
              <a:off x="1147259" y="1496679"/>
              <a:ext cx="1996087" cy="1492314"/>
            </a:xfrm>
            <a:prstGeom prst="rect">
              <a:avLst/>
            </a:prstGeom>
          </p:spPr>
        </p:pic>
        <p:sp>
          <p:nvSpPr>
            <p:cNvPr id="6" name="ZoneTexte 5">
              <a:extLst>
                <a:ext uri="{FF2B5EF4-FFF2-40B4-BE49-F238E27FC236}">
                  <a16:creationId xmlns:a16="http://schemas.microsoft.com/office/drawing/2014/main" id="{F044B1FB-5705-4485-8629-5BD98E413072}"/>
                </a:ext>
              </a:extLst>
            </p:cNvPr>
            <p:cNvSpPr txBox="1"/>
            <p:nvPr/>
          </p:nvSpPr>
          <p:spPr bwMode="auto">
            <a:xfrm>
              <a:off x="1321871" y="2453873"/>
              <a:ext cx="675643" cy="260664"/>
            </a:xfrm>
            <a:prstGeom prst="rect">
              <a:avLst/>
            </a:prstGeom>
            <a:noFill/>
          </p:spPr>
          <p:txBody>
            <a:bodyPr wrap="none" rtlCol="0">
              <a:spAutoFit/>
            </a:bodyPr>
            <a:lstStyle/>
            <a:p>
              <a:r>
                <a:rPr lang="en-US">
                  <a:solidFill>
                    <a:schemeClr val="bg1"/>
                  </a:solidFill>
                </a:rPr>
                <a:t>270 mm</a:t>
              </a:r>
            </a:p>
          </p:txBody>
        </p:sp>
        <p:cxnSp>
          <p:nvCxnSpPr>
            <p:cNvPr id="8" name="Connecteur droit avec flèche 7">
              <a:extLst>
                <a:ext uri="{FF2B5EF4-FFF2-40B4-BE49-F238E27FC236}">
                  <a16:creationId xmlns:a16="http://schemas.microsoft.com/office/drawing/2014/main" id="{90676360-12B4-4C94-B435-D5FAB5279358}"/>
                </a:ext>
              </a:extLst>
            </p:cNvPr>
            <p:cNvCxnSpPr>
              <a:cxnSpLocks/>
            </p:cNvCxnSpPr>
            <p:nvPr/>
          </p:nvCxnSpPr>
          <p:spPr>
            <a:xfrm>
              <a:off x="1097051" y="2167352"/>
              <a:ext cx="1905673" cy="74615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0AA3837-0042-422B-B7D0-15AAE0BB4B41}"/>
                </a:ext>
              </a:extLst>
            </p:cNvPr>
            <p:cNvSpPr txBox="1"/>
            <p:nvPr/>
          </p:nvSpPr>
          <p:spPr bwMode="auto">
            <a:xfrm>
              <a:off x="2410604" y="2412071"/>
              <a:ext cx="675643" cy="260664"/>
            </a:xfrm>
            <a:prstGeom prst="rect">
              <a:avLst/>
            </a:prstGeom>
            <a:noFill/>
          </p:spPr>
          <p:txBody>
            <a:bodyPr wrap="none" rtlCol="0">
              <a:spAutoFit/>
            </a:bodyPr>
            <a:lstStyle/>
            <a:p>
              <a:r>
                <a:rPr lang="en-US" dirty="0">
                  <a:solidFill>
                    <a:schemeClr val="bg1"/>
                  </a:solidFill>
                </a:rPr>
                <a:t>270 mm</a:t>
              </a:r>
            </a:p>
          </p:txBody>
        </p:sp>
        <p:cxnSp>
          <p:nvCxnSpPr>
            <p:cNvPr id="22" name="Connecteur droit avec flèche 21">
              <a:extLst>
                <a:ext uri="{FF2B5EF4-FFF2-40B4-BE49-F238E27FC236}">
                  <a16:creationId xmlns:a16="http://schemas.microsoft.com/office/drawing/2014/main" id="{FB4D909E-C5E0-451E-BA41-F1EE36234C62}"/>
                </a:ext>
              </a:extLst>
            </p:cNvPr>
            <p:cNvCxnSpPr>
              <a:cxnSpLocks/>
            </p:cNvCxnSpPr>
            <p:nvPr/>
          </p:nvCxnSpPr>
          <p:spPr>
            <a:xfrm flipH="1">
              <a:off x="2740904" y="1704268"/>
              <a:ext cx="188076" cy="107713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0" name="Groupe 29">
            <a:extLst>
              <a:ext uri="{FF2B5EF4-FFF2-40B4-BE49-F238E27FC236}">
                <a16:creationId xmlns:a16="http://schemas.microsoft.com/office/drawing/2014/main" id="{6EB02127-B626-4DDC-B5ED-0B07F9560321}"/>
              </a:ext>
            </a:extLst>
          </p:cNvPr>
          <p:cNvGrpSpPr>
            <a:grpSpLocks noChangeAspect="1"/>
          </p:cNvGrpSpPr>
          <p:nvPr/>
        </p:nvGrpSpPr>
        <p:grpSpPr>
          <a:xfrm>
            <a:off x="30016" y="3329437"/>
            <a:ext cx="3332244" cy="2572902"/>
            <a:chOff x="6722611" y="3201747"/>
            <a:chExt cx="3910868" cy="3019672"/>
          </a:xfrm>
        </p:grpSpPr>
        <p:pic>
          <p:nvPicPr>
            <p:cNvPr id="25" name="Image 24">
              <a:extLst>
                <a:ext uri="{FF2B5EF4-FFF2-40B4-BE49-F238E27FC236}">
                  <a16:creationId xmlns:a16="http://schemas.microsoft.com/office/drawing/2014/main" id="{9FB75536-5D3C-4331-B983-1F71A91CD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4" t="9723" r="9664"/>
            <a:stretch/>
          </p:blipFill>
          <p:spPr>
            <a:xfrm>
              <a:off x="6811762" y="3424570"/>
              <a:ext cx="3526972" cy="2796849"/>
            </a:xfrm>
            <a:prstGeom prst="rect">
              <a:avLst/>
            </a:prstGeom>
          </p:spPr>
        </p:pic>
        <p:cxnSp>
          <p:nvCxnSpPr>
            <p:cNvPr id="26" name="Connecteur droit avec flèche 25">
              <a:extLst>
                <a:ext uri="{FF2B5EF4-FFF2-40B4-BE49-F238E27FC236}">
                  <a16:creationId xmlns:a16="http://schemas.microsoft.com/office/drawing/2014/main" id="{789721D5-8841-4FE4-886D-08AE0B5C8896}"/>
                </a:ext>
              </a:extLst>
            </p:cNvPr>
            <p:cNvCxnSpPr>
              <a:cxnSpLocks/>
            </p:cNvCxnSpPr>
            <p:nvPr/>
          </p:nvCxnSpPr>
          <p:spPr>
            <a:xfrm flipH="1" flipV="1">
              <a:off x="9599734" y="3624697"/>
              <a:ext cx="617459" cy="2444184"/>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5D21F401-5C89-4F8B-AD76-F375E082B898}"/>
                </a:ext>
              </a:extLst>
            </p:cNvPr>
            <p:cNvSpPr/>
            <p:nvPr/>
          </p:nvSpPr>
          <p:spPr>
            <a:xfrm>
              <a:off x="8650628" y="3201747"/>
              <a:ext cx="1982851" cy="49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260 mm</a:t>
              </a:r>
            </a:p>
          </p:txBody>
        </p:sp>
        <p:cxnSp>
          <p:nvCxnSpPr>
            <p:cNvPr id="28" name="Connecteur droit avec flèche 27">
              <a:extLst>
                <a:ext uri="{FF2B5EF4-FFF2-40B4-BE49-F238E27FC236}">
                  <a16:creationId xmlns:a16="http://schemas.microsoft.com/office/drawing/2014/main" id="{208DE41E-CC2D-44C6-B930-556E4916C97D}"/>
                </a:ext>
              </a:extLst>
            </p:cNvPr>
            <p:cNvCxnSpPr>
              <a:cxnSpLocks/>
            </p:cNvCxnSpPr>
            <p:nvPr/>
          </p:nvCxnSpPr>
          <p:spPr>
            <a:xfrm flipV="1">
              <a:off x="6855144" y="3945855"/>
              <a:ext cx="408273" cy="175427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941F6A68-590F-479F-9C31-F67843BBD3FD}"/>
                </a:ext>
              </a:extLst>
            </p:cNvPr>
            <p:cNvSpPr/>
            <p:nvPr/>
          </p:nvSpPr>
          <p:spPr>
            <a:xfrm>
              <a:off x="6722611" y="3484189"/>
              <a:ext cx="1544682" cy="49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160mm</a:t>
              </a:r>
            </a:p>
          </p:txBody>
        </p:sp>
      </p:grpSp>
      <p:sp>
        <p:nvSpPr>
          <p:cNvPr id="33" name="ZoneTexte 32">
            <a:extLst>
              <a:ext uri="{FF2B5EF4-FFF2-40B4-BE49-F238E27FC236}">
                <a16:creationId xmlns:a16="http://schemas.microsoft.com/office/drawing/2014/main" id="{937B849D-4065-43B8-9B2A-F5FA96FD23A0}"/>
              </a:ext>
            </a:extLst>
          </p:cNvPr>
          <p:cNvSpPr txBox="1"/>
          <p:nvPr/>
        </p:nvSpPr>
        <p:spPr bwMode="auto">
          <a:xfrm>
            <a:off x="6020930" y="90105"/>
            <a:ext cx="4323468" cy="523220"/>
          </a:xfrm>
          <a:prstGeom prst="rect">
            <a:avLst/>
          </a:prstGeom>
          <a:noFill/>
        </p:spPr>
        <p:txBody>
          <a:bodyPr wrap="square" rtlCol="0">
            <a:spAutoFit/>
          </a:bodyPr>
          <a:lstStyle/>
          <a:p>
            <a:pPr algn="ctr"/>
            <a:r>
              <a:rPr lang="en-US" sz="2800" b="1" dirty="0">
                <a:solidFill>
                  <a:srgbClr val="3333FF"/>
                </a:solidFill>
                <a:latin typeface="Arial" panose="020B0604020202020204" pitchFamily="34" charset="0"/>
                <a:cs typeface="Arial" panose="020B0604020202020204" pitchFamily="34" charset="0"/>
              </a:rPr>
              <a:t>High heat flux testing</a:t>
            </a:r>
          </a:p>
        </p:txBody>
      </p:sp>
      <p:sp>
        <p:nvSpPr>
          <p:cNvPr id="7" name="Flèche : droite rayée 6">
            <a:extLst>
              <a:ext uri="{FF2B5EF4-FFF2-40B4-BE49-F238E27FC236}">
                <a16:creationId xmlns:a16="http://schemas.microsoft.com/office/drawing/2014/main" id="{D58F9026-3844-4CFB-B0F0-34F53CE7E3F3}"/>
              </a:ext>
            </a:extLst>
          </p:cNvPr>
          <p:cNvSpPr/>
          <p:nvPr/>
        </p:nvSpPr>
        <p:spPr>
          <a:xfrm rot="3881016">
            <a:off x="1106816" y="3084678"/>
            <a:ext cx="912560" cy="406463"/>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ZoneTexte 37">
            <a:extLst>
              <a:ext uri="{FF2B5EF4-FFF2-40B4-BE49-F238E27FC236}">
                <a16:creationId xmlns:a16="http://schemas.microsoft.com/office/drawing/2014/main" id="{9D4D420F-2F39-4C41-9B83-0EDB31C8A6A9}"/>
              </a:ext>
            </a:extLst>
          </p:cNvPr>
          <p:cNvSpPr txBox="1"/>
          <p:nvPr/>
        </p:nvSpPr>
        <p:spPr bwMode="auto">
          <a:xfrm>
            <a:off x="3245379" y="5394507"/>
            <a:ext cx="4373940" cy="1015663"/>
          </a:xfrm>
          <a:prstGeom prst="rect">
            <a:avLst/>
          </a:prstGeom>
          <a:solidFill>
            <a:srgbClr val="FFFF66"/>
          </a:solidFill>
        </p:spPr>
        <p:txBody>
          <a:bodyPr wrap="square" rtlCol="0">
            <a:spAutoFit/>
          </a:bodyPr>
          <a:lstStyle/>
          <a:p>
            <a:pPr marL="342900" indent="-342900">
              <a:buFont typeface="Wingdings" panose="05000000000000000000" pitchFamily="2" charset="2"/>
              <a:buChar char="Ä"/>
            </a:pPr>
            <a:r>
              <a:rPr lang="en-US" sz="2000" dirty="0">
                <a:latin typeface="Arial" panose="020B0604020202020204" pitchFamily="34" charset="0"/>
                <a:cs typeface="Arial" panose="020B0604020202020204" pitchFamily="34" charset="0"/>
                <a:sym typeface="Wingdings" panose="05000000000000000000" pitchFamily="2" charset="2"/>
              </a:rPr>
              <a:t>Proposed enhanced concepts are promising (manufacturing and heat flux handling capability)</a:t>
            </a:r>
          </a:p>
        </p:txBody>
      </p:sp>
      <p:sp>
        <p:nvSpPr>
          <p:cNvPr id="39" name="Espace réservé du pied de page 3">
            <a:extLst>
              <a:ext uri="{FF2B5EF4-FFF2-40B4-BE49-F238E27FC236}">
                <a16:creationId xmlns:a16="http://schemas.microsoft.com/office/drawing/2014/main" id="{A3E1ED11-8D75-49BF-A86B-81F28090C88A}"/>
              </a:ext>
            </a:extLst>
          </p:cNvPr>
          <p:cNvSpPr>
            <a:spLocks noGrp="1"/>
          </p:cNvSpPr>
          <p:nvPr>
            <p:ph type="ftr" sz="quarter" idx="11"/>
          </p:nvPr>
        </p:nvSpPr>
        <p:spPr>
          <a:xfrm>
            <a:off x="825624" y="6555770"/>
            <a:ext cx="8668754" cy="329614"/>
          </a:xfrm>
        </p:spPr>
        <p:txBody>
          <a:bodyPr/>
          <a:lstStyle/>
          <a:p>
            <a:pPr>
              <a:defRPr/>
            </a:pPr>
            <a:r>
              <a:rPr lang="en-US">
                <a:solidFill>
                  <a:prstClr val="white"/>
                </a:solidFill>
              </a:rPr>
              <a:t>M. Richou| 30</a:t>
            </a:r>
            <a:r>
              <a:rPr lang="en-US" baseline="30000">
                <a:solidFill>
                  <a:prstClr val="white"/>
                </a:solidFill>
              </a:rPr>
              <a:t>th</a:t>
            </a:r>
            <a:r>
              <a:rPr lang="en-US">
                <a:solidFill>
                  <a:prstClr val="white"/>
                </a:solidFill>
              </a:rPr>
              <a:t> IAEA Fusion Energy Conference |  16</a:t>
            </a:r>
            <a:r>
              <a:rPr lang="en-US" baseline="30000">
                <a:solidFill>
                  <a:prstClr val="white"/>
                </a:solidFill>
              </a:rPr>
              <a:t>th</a:t>
            </a:r>
            <a:r>
              <a:rPr lang="en-US">
                <a:solidFill>
                  <a:prstClr val="white"/>
                </a:solidFill>
              </a:rPr>
              <a:t> of October 2025</a:t>
            </a:r>
          </a:p>
        </p:txBody>
      </p:sp>
      <p:sp>
        <p:nvSpPr>
          <p:cNvPr id="3" name="ZoneTexte 2">
            <a:extLst>
              <a:ext uri="{FF2B5EF4-FFF2-40B4-BE49-F238E27FC236}">
                <a16:creationId xmlns:a16="http://schemas.microsoft.com/office/drawing/2014/main" id="{61C5833F-0908-4694-B4B1-27A452CEEAAA}"/>
              </a:ext>
            </a:extLst>
          </p:cNvPr>
          <p:cNvSpPr txBox="1"/>
          <p:nvPr/>
        </p:nvSpPr>
        <p:spPr bwMode="auto">
          <a:xfrm>
            <a:off x="105977" y="5512733"/>
            <a:ext cx="1109599" cy="369332"/>
          </a:xfrm>
          <a:prstGeom prst="rect">
            <a:avLst/>
          </a:prstGeom>
          <a:noFill/>
        </p:spPr>
        <p:txBody>
          <a:bodyPr wrap="none" rtlCol="0">
            <a:spAutoFit/>
          </a:bodyPr>
          <a:lstStyle/>
          <a:p>
            <a:r>
              <a:rPr lang="en-US" i="1">
                <a:solidFill>
                  <a:schemeClr val="bg1"/>
                </a:solidFill>
              </a:rPr>
              <a:t>Mock-ups</a:t>
            </a:r>
          </a:p>
        </p:txBody>
      </p:sp>
      <p:pic>
        <p:nvPicPr>
          <p:cNvPr id="34" name="Image 33">
            <a:extLst>
              <a:ext uri="{FF2B5EF4-FFF2-40B4-BE49-F238E27FC236}">
                <a16:creationId xmlns:a16="http://schemas.microsoft.com/office/drawing/2014/main" id="{60EDCB27-B56D-4A5D-8EEE-D8727C533E8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239699" y="91699"/>
            <a:ext cx="1682400" cy="1585348"/>
          </a:xfrm>
          <a:prstGeom prst="rect">
            <a:avLst/>
          </a:prstGeom>
        </p:spPr>
      </p:pic>
      <p:pic>
        <p:nvPicPr>
          <p:cNvPr id="35" name="Image 34">
            <a:extLst>
              <a:ext uri="{FF2B5EF4-FFF2-40B4-BE49-F238E27FC236}">
                <a16:creationId xmlns:a16="http://schemas.microsoft.com/office/drawing/2014/main" id="{60F81576-5400-4C02-AC17-6211E4AF6D92}"/>
              </a:ext>
            </a:extLst>
          </p:cNvPr>
          <p:cNvPicPr/>
          <p:nvPr/>
        </p:nvPicPr>
        <p:blipFill rotWithShape="1">
          <a:blip r:embed="rId6">
            <a:extLst>
              <a:ext uri="{28A0092B-C50C-407E-A947-70E740481C1C}">
                <a14:useLocalDpi xmlns:a14="http://schemas.microsoft.com/office/drawing/2010/main"/>
              </a:ext>
            </a:extLst>
          </a:blip>
          <a:srcRect l="37485" r="35757"/>
          <a:stretch/>
        </p:blipFill>
        <p:spPr>
          <a:xfrm rot="3623192">
            <a:off x="7577035" y="1642561"/>
            <a:ext cx="698500" cy="916940"/>
          </a:xfrm>
          <a:prstGeom prst="rect">
            <a:avLst/>
          </a:prstGeom>
          <a:ln w="3175">
            <a:noFill/>
            <a:prstDash val="solid"/>
          </a:ln>
        </p:spPr>
      </p:pic>
      <p:pic>
        <p:nvPicPr>
          <p:cNvPr id="36" name="Image 35">
            <a:extLst>
              <a:ext uri="{FF2B5EF4-FFF2-40B4-BE49-F238E27FC236}">
                <a16:creationId xmlns:a16="http://schemas.microsoft.com/office/drawing/2014/main" id="{9AFB25E5-C6B4-40BB-87DA-73948F1F0671}"/>
              </a:ext>
            </a:extLst>
          </p:cNvPr>
          <p:cNvPicPr/>
          <p:nvPr/>
        </p:nvPicPr>
        <p:blipFill rotWithShape="1">
          <a:blip r:embed="rId6">
            <a:extLst>
              <a:ext uri="{28A0092B-C50C-407E-A947-70E740481C1C}">
                <a14:useLocalDpi xmlns:a14="http://schemas.microsoft.com/office/drawing/2010/main"/>
              </a:ext>
            </a:extLst>
          </a:blip>
          <a:srcRect r="74202"/>
          <a:stretch/>
        </p:blipFill>
        <p:spPr>
          <a:xfrm rot="3478671">
            <a:off x="6752169" y="2104310"/>
            <a:ext cx="673100" cy="916940"/>
          </a:xfrm>
          <a:prstGeom prst="rect">
            <a:avLst/>
          </a:prstGeom>
          <a:ln w="3175">
            <a:noFill/>
            <a:prstDash val="solid"/>
          </a:ln>
        </p:spPr>
      </p:pic>
      <p:sp>
        <p:nvSpPr>
          <p:cNvPr id="9" name="ZoneTexte 8">
            <a:extLst>
              <a:ext uri="{FF2B5EF4-FFF2-40B4-BE49-F238E27FC236}">
                <a16:creationId xmlns:a16="http://schemas.microsoft.com/office/drawing/2014/main" id="{D75F01A9-7D2B-4F84-80AC-EDF945364BB1}"/>
              </a:ext>
            </a:extLst>
          </p:cNvPr>
          <p:cNvSpPr txBox="1"/>
          <p:nvPr/>
        </p:nvSpPr>
        <p:spPr bwMode="auto">
          <a:xfrm>
            <a:off x="9415926" y="1177925"/>
            <a:ext cx="723275" cy="369332"/>
          </a:xfrm>
          <a:prstGeom prst="rect">
            <a:avLst/>
          </a:prstGeom>
          <a:noFill/>
        </p:spPr>
        <p:txBody>
          <a:bodyPr wrap="none" rtlCol="0">
            <a:spAutoFit/>
          </a:bodyPr>
          <a:lstStyle/>
          <a:p>
            <a:r>
              <a:rPr lang="en-US" dirty="0"/>
              <a:t>9 mm</a:t>
            </a:r>
          </a:p>
        </p:txBody>
      </p:sp>
      <p:cxnSp>
        <p:nvCxnSpPr>
          <p:cNvPr id="13" name="Connecteur droit avec flèche 12">
            <a:extLst>
              <a:ext uri="{FF2B5EF4-FFF2-40B4-BE49-F238E27FC236}">
                <a16:creationId xmlns:a16="http://schemas.microsoft.com/office/drawing/2014/main" id="{775F9EE5-17E3-4149-BFA9-E33F380667E5}"/>
              </a:ext>
            </a:extLst>
          </p:cNvPr>
          <p:cNvCxnSpPr/>
          <p:nvPr/>
        </p:nvCxnSpPr>
        <p:spPr>
          <a:xfrm>
            <a:off x="10172700" y="1177925"/>
            <a:ext cx="0" cy="48642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E1862E9A-109C-4727-A9A3-0B4080ABDF56}"/>
              </a:ext>
            </a:extLst>
          </p:cNvPr>
          <p:cNvSpPr txBox="1"/>
          <p:nvPr/>
        </p:nvSpPr>
        <p:spPr bwMode="auto">
          <a:xfrm>
            <a:off x="3187085" y="4079083"/>
            <a:ext cx="8754890" cy="1323439"/>
          </a:xfrm>
          <a:prstGeom prst="rect">
            <a:avLst/>
          </a:prstGeom>
          <a:noFill/>
        </p:spPr>
        <p:txBody>
          <a:bodyPr wrap="square">
            <a:spAutoFit/>
          </a:bodyPr>
          <a:lstStyle/>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sym typeface="Wingdings" panose="05000000000000000000" pitchFamily="2" charset="2"/>
              </a:rPr>
              <a:t> Temperature assessed by modeling provides conservative values (Need of modeling effort)</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sym typeface="Wingdings" panose="05000000000000000000" pitchFamily="2" charset="2"/>
              </a:rPr>
              <a:t>For a divertor target with 3 mm of heat sink above the fin, the expected maximum T°C is below the material T°C limit</a:t>
            </a:r>
          </a:p>
        </p:txBody>
      </p:sp>
      <p:pic>
        <p:nvPicPr>
          <p:cNvPr id="32" name="Image 31">
            <a:extLst>
              <a:ext uri="{FF2B5EF4-FFF2-40B4-BE49-F238E27FC236}">
                <a16:creationId xmlns:a16="http://schemas.microsoft.com/office/drawing/2014/main" id="{D8A6CE45-A7F8-4565-8D20-BD94AF88CB7B}"/>
              </a:ext>
            </a:extLst>
          </p:cNvPr>
          <p:cNvPicPr>
            <a:picLocks noChangeAspect="1"/>
          </p:cNvPicPr>
          <p:nvPr/>
        </p:nvPicPr>
        <p:blipFill>
          <a:blip r:embed="rId7"/>
          <a:stretch>
            <a:fillRect/>
          </a:stretch>
        </p:blipFill>
        <p:spPr bwMode="auto">
          <a:xfrm>
            <a:off x="11663680" y="120008"/>
            <a:ext cx="459042" cy="463414"/>
          </a:xfrm>
          <a:prstGeom prst="rect">
            <a:avLst/>
          </a:prstGeom>
        </p:spPr>
      </p:pic>
      <p:sp>
        <p:nvSpPr>
          <p:cNvPr id="11" name="Rectangle 10">
            <a:extLst>
              <a:ext uri="{FF2B5EF4-FFF2-40B4-BE49-F238E27FC236}">
                <a16:creationId xmlns:a16="http://schemas.microsoft.com/office/drawing/2014/main" id="{42AD1803-4BFB-4410-9A9F-797FABF2708B}"/>
              </a:ext>
            </a:extLst>
          </p:cNvPr>
          <p:cNvSpPr/>
          <p:nvPr/>
        </p:nvSpPr>
        <p:spPr>
          <a:xfrm>
            <a:off x="10344398" y="2561855"/>
            <a:ext cx="1319282" cy="1060365"/>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2CAC92F0-7783-4643-BB5A-ABDECBA8329B}"/>
              </a:ext>
            </a:extLst>
          </p:cNvPr>
          <p:cNvSpPr txBox="1"/>
          <p:nvPr/>
        </p:nvSpPr>
        <p:spPr bwMode="auto">
          <a:xfrm>
            <a:off x="7712505" y="5376267"/>
            <a:ext cx="4438426" cy="1015663"/>
          </a:xfrm>
          <a:prstGeom prst="rect">
            <a:avLst/>
          </a:prstGeom>
          <a:solidFill>
            <a:srgbClr val="FFFF66"/>
          </a:solidFill>
        </p:spPr>
        <p:txBody>
          <a:bodyPr wrap="square" rtlCol="0">
            <a:spAutoFit/>
          </a:bodyPr>
          <a:lstStyle/>
          <a:p>
            <a:r>
              <a:rPr lang="en-US" sz="2000" dirty="0">
                <a:latin typeface="Arial" panose="020B0604020202020204" pitchFamily="34" charset="0"/>
                <a:cs typeface="Arial" panose="020B0604020202020204" pitchFamily="34" charset="0"/>
                <a:sym typeface="Wingdings" panose="05000000000000000000" pitchFamily="2" charset="2"/>
              </a:rPr>
              <a:t>Next steps: </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sym typeface="Wingdings" panose="05000000000000000000" pitchFamily="2" charset="2"/>
              </a:rPr>
              <a:t>Modeling effort</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sym typeface="Wingdings" panose="05000000000000000000" pitchFamily="2" charset="2"/>
              </a:rPr>
              <a:t>Complete mock-up (W on </a:t>
            </a:r>
            <a:r>
              <a:rPr lang="en-US" sz="2000" dirty="0" err="1">
                <a:latin typeface="Arial" panose="020B0604020202020204" pitchFamily="34" charset="0"/>
                <a:cs typeface="Arial" panose="020B0604020202020204" pitchFamily="34" charset="0"/>
                <a:sym typeface="Wingdings" panose="05000000000000000000" pitchFamily="2" charset="2"/>
              </a:rPr>
              <a:t>CuCrZr</a:t>
            </a:r>
            <a:r>
              <a:rPr lang="en-US" sz="2000" dirty="0">
                <a:latin typeface="Arial" panose="020B0604020202020204" pitchFamily="34" charset="0"/>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157931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animBg="1"/>
      <p:bldP spid="9" grpId="0"/>
      <p:bldP spid="11"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C199ACAF-C122-476F-8C90-B158486D79DC}"/>
              </a:ext>
            </a:extLst>
          </p:cNvPr>
          <p:cNvSpPr txBox="1"/>
          <p:nvPr/>
        </p:nvSpPr>
        <p:spPr bwMode="auto">
          <a:xfrm>
            <a:off x="-355845" y="760723"/>
            <a:ext cx="12500657" cy="5324535"/>
          </a:xfrm>
          <a:prstGeom prst="rect">
            <a:avLst/>
          </a:prstGeom>
          <a:noFill/>
        </p:spPr>
        <p:txBody>
          <a:bodyPr wrap="square">
            <a:spAutoFit/>
          </a:bodyPr>
          <a:lstStyle/>
          <a:p>
            <a:pPr marL="800100" lvl="1"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ITER tungsten divertor target (</a:t>
            </a:r>
            <a:r>
              <a:rPr lang="en-US" sz="2000" dirty="0" err="1">
                <a:latin typeface="Arial" panose="020B0604020202020204" pitchFamily="34" charset="0"/>
                <a:cs typeface="Arial" panose="020B0604020202020204" pitchFamily="34" charset="0"/>
              </a:rPr>
              <a:t>monoblock</a:t>
            </a:r>
            <a:r>
              <a:rPr lang="en-US" sz="2000" dirty="0">
                <a:latin typeface="Arial" panose="020B0604020202020204" pitchFamily="34" charset="0"/>
                <a:cs typeface="Arial" panose="020B0604020202020204" pitchFamily="34" charset="0"/>
              </a:rPr>
              <a:t> concept) is qualified (</a:t>
            </a:r>
            <a:r>
              <a:rPr lang="fr-FR" sz="2000" dirty="0">
                <a:latin typeface="Arial" panose="020B0604020202020204" pitchFamily="34" charset="0"/>
                <a:cs typeface="Arial" panose="020B0604020202020204" pitchFamily="34" charset="0"/>
              </a:rPr>
              <a:t>5000c@10MW/m² + 300c@20 MW/m²)</a:t>
            </a: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lvl="1"/>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lvl="1"/>
            <a:endParaRPr lang="fr-FR"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r>
              <a:rPr lang="en-US" sz="2000" u="sng" dirty="0">
                <a:latin typeface="Arial" panose="020B0604020202020204" pitchFamily="34" charset="0"/>
                <a:cs typeface="Arial" panose="020B0604020202020204" pitchFamily="34" charset="0"/>
              </a:rPr>
              <a:t>Challenge</a:t>
            </a:r>
            <a:r>
              <a:rPr lang="en-US" sz="2000" dirty="0">
                <a:latin typeface="Arial" panose="020B0604020202020204" pitchFamily="34" charset="0"/>
                <a:cs typeface="Arial" panose="020B0604020202020204" pitchFamily="34" charset="0"/>
              </a:rPr>
              <a:t>: Define the lifetime assessment for the ITER tungsten divertor target to provide margin with regard to the ITER plasma operation</a:t>
            </a:r>
          </a:p>
          <a:p>
            <a:pPr marL="800100" lvl="1" indent="-342900">
              <a:buFont typeface="Wingdings" panose="05000000000000000000" pitchFamily="2" charset="2"/>
              <a:buChar char="q"/>
            </a:pPr>
            <a:r>
              <a:rPr lang="en-US" sz="2000" u="sng" dirty="0">
                <a:latin typeface="Arial" panose="020B0604020202020204" pitchFamily="34" charset="0"/>
                <a:cs typeface="Arial" panose="020B0604020202020204" pitchFamily="34" charset="0"/>
              </a:rPr>
              <a:t>Need</a:t>
            </a:r>
            <a:r>
              <a:rPr lang="en-US" sz="2000" dirty="0">
                <a:latin typeface="Arial" panose="020B0604020202020204" pitchFamily="34" charset="0"/>
                <a:cs typeface="Arial" panose="020B0604020202020204" pitchFamily="34" charset="0"/>
              </a:rPr>
              <a:t>: Maximum feedback from the maximum of fusion devices running with tungsten water-cooled divertor targets</a:t>
            </a:r>
          </a:p>
        </p:txBody>
      </p:sp>
      <p:sp>
        <p:nvSpPr>
          <p:cNvPr id="2" name="Titre 1">
            <a:extLst>
              <a:ext uri="{FF2B5EF4-FFF2-40B4-BE49-F238E27FC236}">
                <a16:creationId xmlns:a16="http://schemas.microsoft.com/office/drawing/2014/main" id="{2CA0A3A4-D6E9-43A1-A1F4-A52BDD741436}"/>
              </a:ext>
            </a:extLst>
          </p:cNvPr>
          <p:cNvSpPr>
            <a:spLocks noGrp="1"/>
          </p:cNvSpPr>
          <p:nvPr>
            <p:ph type="title"/>
          </p:nvPr>
        </p:nvSpPr>
        <p:spPr>
          <a:xfrm>
            <a:off x="812451" y="160408"/>
            <a:ext cx="11056168" cy="457200"/>
          </a:xfrm>
        </p:spPr>
        <p:txBody>
          <a:bodyPr/>
          <a:lstStyle/>
          <a:p>
            <a:r>
              <a:rPr lang="en-US" dirty="0">
                <a:latin typeface="Arial" panose="020B0604020202020204" pitchFamily="34" charset="0"/>
                <a:cs typeface="Arial" panose="020B0604020202020204" pitchFamily="34" charset="0"/>
              </a:rPr>
              <a:t>4. Support to ITER</a:t>
            </a:r>
          </a:p>
        </p:txBody>
      </p:sp>
      <p:sp>
        <p:nvSpPr>
          <p:cNvPr id="5" name="Espace réservé du numéro de diapositive 4">
            <a:extLst>
              <a:ext uri="{FF2B5EF4-FFF2-40B4-BE49-F238E27FC236}">
                <a16:creationId xmlns:a16="http://schemas.microsoft.com/office/drawing/2014/main" id="{0A3642BE-5A11-4B47-B3DA-76BA9C2742A2}"/>
              </a:ext>
            </a:extLst>
          </p:cNvPr>
          <p:cNvSpPr>
            <a:spLocks noGrp="1"/>
          </p:cNvSpPr>
          <p:nvPr>
            <p:ph type="sldNum" sz="quarter" idx="12"/>
          </p:nvPr>
        </p:nvSpPr>
        <p:spPr/>
        <p:txBody>
          <a:bodyPr/>
          <a:lstStyle/>
          <a:p>
            <a:pPr>
              <a:defRPr/>
            </a:pPr>
            <a:fld id="{6A6D9FA1-99C7-4910-8E32-B85D378B0060}" type="slidenum">
              <a:rPr lang="en-US" smtClean="0">
                <a:solidFill>
                  <a:prstClr val="white"/>
                </a:solidFill>
              </a:rPr>
              <a:t>12</a:t>
            </a:fld>
            <a:endParaRPr lang="en-US" dirty="0">
              <a:solidFill>
                <a:prstClr val="white"/>
              </a:solidFill>
            </a:endParaRPr>
          </a:p>
        </p:txBody>
      </p:sp>
      <p:grpSp>
        <p:nvGrpSpPr>
          <p:cNvPr id="6" name="Groupe 5">
            <a:extLst>
              <a:ext uri="{FF2B5EF4-FFF2-40B4-BE49-F238E27FC236}">
                <a16:creationId xmlns:a16="http://schemas.microsoft.com/office/drawing/2014/main" id="{6447BB26-15B8-443A-AD8A-CF3FCD47879A}"/>
              </a:ext>
            </a:extLst>
          </p:cNvPr>
          <p:cNvGrpSpPr/>
          <p:nvPr/>
        </p:nvGrpSpPr>
        <p:grpSpPr>
          <a:xfrm>
            <a:off x="839703" y="1900621"/>
            <a:ext cx="9307591" cy="2591137"/>
            <a:chOff x="-133021" y="2560358"/>
            <a:chExt cx="10083117" cy="2773995"/>
          </a:xfrm>
        </p:grpSpPr>
        <p:grpSp>
          <p:nvGrpSpPr>
            <p:cNvPr id="7" name="Groupe 6">
              <a:extLst>
                <a:ext uri="{FF2B5EF4-FFF2-40B4-BE49-F238E27FC236}">
                  <a16:creationId xmlns:a16="http://schemas.microsoft.com/office/drawing/2014/main" id="{582868DE-9821-4380-9571-D563EB8A2B0F}"/>
                </a:ext>
              </a:extLst>
            </p:cNvPr>
            <p:cNvGrpSpPr/>
            <p:nvPr/>
          </p:nvGrpSpPr>
          <p:grpSpPr>
            <a:xfrm>
              <a:off x="-133021" y="2560358"/>
              <a:ext cx="10083117" cy="2773995"/>
              <a:chOff x="-5419759" y="2315077"/>
              <a:chExt cx="10083117" cy="2773995"/>
            </a:xfrm>
          </p:grpSpPr>
          <p:pic>
            <p:nvPicPr>
              <p:cNvPr id="11" name="Image 10">
                <a:extLst>
                  <a:ext uri="{FF2B5EF4-FFF2-40B4-BE49-F238E27FC236}">
                    <a16:creationId xmlns:a16="http://schemas.microsoft.com/office/drawing/2014/main" id="{71DD6DCA-5EA0-437D-B628-5B85C2D7D8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480" t="20088" r="20448" b="21842"/>
              <a:stretch/>
            </p:blipFill>
            <p:spPr>
              <a:xfrm>
                <a:off x="-5419759" y="2315077"/>
                <a:ext cx="3164644" cy="2773995"/>
              </a:xfrm>
              <a:prstGeom prst="rect">
                <a:avLst/>
              </a:prstGeom>
            </p:spPr>
          </p:pic>
          <p:sp>
            <p:nvSpPr>
              <p:cNvPr id="13" name="ZoneTexte 12">
                <a:extLst>
                  <a:ext uri="{FF2B5EF4-FFF2-40B4-BE49-F238E27FC236}">
                    <a16:creationId xmlns:a16="http://schemas.microsoft.com/office/drawing/2014/main" id="{6057A01D-9B61-45D0-80D9-B547556DCA4A}"/>
                  </a:ext>
                </a:extLst>
              </p:cNvPr>
              <p:cNvSpPr txBox="1"/>
              <p:nvPr/>
            </p:nvSpPr>
            <p:spPr>
              <a:xfrm>
                <a:off x="-2207442" y="2586844"/>
                <a:ext cx="1298807" cy="707267"/>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Crack Network</a:t>
                </a:r>
              </a:p>
            </p:txBody>
          </p:sp>
          <p:sp>
            <p:nvSpPr>
              <p:cNvPr id="15" name="ZoneTexte 14">
                <a:extLst>
                  <a:ext uri="{FF2B5EF4-FFF2-40B4-BE49-F238E27FC236}">
                    <a16:creationId xmlns:a16="http://schemas.microsoft.com/office/drawing/2014/main" id="{5429B1E0-A023-45C5-9F7E-3D0B5850277F}"/>
                  </a:ext>
                </a:extLst>
              </p:cNvPr>
              <p:cNvSpPr txBox="1"/>
              <p:nvPr/>
            </p:nvSpPr>
            <p:spPr>
              <a:xfrm>
                <a:off x="3748926" y="3655469"/>
                <a:ext cx="914432" cy="369332"/>
              </a:xfrm>
              <a:prstGeom prst="rect">
                <a:avLst/>
              </a:prstGeom>
              <a:noFill/>
            </p:spPr>
            <p:txBody>
              <a:bodyPr wrap="square" rtlCol="0">
                <a:spAutoFit/>
              </a:bodyPr>
              <a:lstStyle/>
              <a:p>
                <a:r>
                  <a:rPr lang="en-US" dirty="0">
                    <a:solidFill>
                      <a:schemeClr val="bg1"/>
                    </a:solidFill>
                  </a:rPr>
                  <a:t>MB26</a:t>
                </a:r>
              </a:p>
            </p:txBody>
          </p:sp>
        </p:grpSp>
        <p:sp>
          <p:nvSpPr>
            <p:cNvPr id="9" name="Ellipse 8">
              <a:extLst>
                <a:ext uri="{FF2B5EF4-FFF2-40B4-BE49-F238E27FC236}">
                  <a16:creationId xmlns:a16="http://schemas.microsoft.com/office/drawing/2014/main" id="{AFD90531-2015-4BEE-B999-A996D2B3E025}"/>
                </a:ext>
              </a:extLst>
            </p:cNvPr>
            <p:cNvSpPr/>
            <p:nvPr/>
          </p:nvSpPr>
          <p:spPr>
            <a:xfrm>
              <a:off x="1336017" y="3126253"/>
              <a:ext cx="1695606" cy="79302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lipse 9">
              <a:extLst>
                <a:ext uri="{FF2B5EF4-FFF2-40B4-BE49-F238E27FC236}">
                  <a16:creationId xmlns:a16="http://schemas.microsoft.com/office/drawing/2014/main" id="{09BC2FD1-2E0C-4384-A4AC-138DD8EFA2BB}"/>
                </a:ext>
              </a:extLst>
            </p:cNvPr>
            <p:cNvSpPr/>
            <p:nvPr/>
          </p:nvSpPr>
          <p:spPr>
            <a:xfrm>
              <a:off x="1363604" y="3952325"/>
              <a:ext cx="1640432" cy="80730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ZoneTexte 16">
            <a:extLst>
              <a:ext uri="{FF2B5EF4-FFF2-40B4-BE49-F238E27FC236}">
                <a16:creationId xmlns:a16="http://schemas.microsoft.com/office/drawing/2014/main" id="{FCA80DE8-0C4C-48DE-A164-8740C394E4B5}"/>
              </a:ext>
            </a:extLst>
          </p:cNvPr>
          <p:cNvSpPr txBox="1"/>
          <p:nvPr/>
        </p:nvSpPr>
        <p:spPr bwMode="auto">
          <a:xfrm>
            <a:off x="661438" y="1351928"/>
            <a:ext cx="3618298" cy="523220"/>
          </a:xfrm>
          <a:prstGeom prst="rect">
            <a:avLst/>
          </a:prstGeom>
          <a:noFill/>
        </p:spPr>
        <p:txBody>
          <a:bodyPr wrap="none" rtlCol="0">
            <a:spAutoFit/>
          </a:bodyPr>
          <a:lstStyle/>
          <a:p>
            <a:r>
              <a:rPr lang="en-US" sz="2800" b="1" dirty="0">
                <a:solidFill>
                  <a:srgbClr val="3333FF"/>
                </a:solidFill>
                <a:latin typeface="Arial" panose="020B0604020202020204" pitchFamily="34" charset="0"/>
                <a:cs typeface="Arial" panose="020B0604020202020204" pitchFamily="34" charset="0"/>
              </a:rPr>
              <a:t>Cracking: WEST [1]</a:t>
            </a:r>
          </a:p>
        </p:txBody>
      </p:sp>
      <p:cxnSp>
        <p:nvCxnSpPr>
          <p:cNvPr id="19" name="Connecteur droit avec flèche 18">
            <a:extLst>
              <a:ext uri="{FF2B5EF4-FFF2-40B4-BE49-F238E27FC236}">
                <a16:creationId xmlns:a16="http://schemas.microsoft.com/office/drawing/2014/main" id="{50F339ED-394A-4A06-97B3-7A38C710357F}"/>
              </a:ext>
            </a:extLst>
          </p:cNvPr>
          <p:cNvCxnSpPr>
            <a:cxnSpLocks/>
          </p:cNvCxnSpPr>
          <p:nvPr/>
        </p:nvCxnSpPr>
        <p:spPr>
          <a:xfrm flipH="1">
            <a:off x="700390" y="1934887"/>
            <a:ext cx="1" cy="123507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228C9F0C-2EFB-4FF1-95A2-6437AAC257DA}"/>
              </a:ext>
            </a:extLst>
          </p:cNvPr>
          <p:cNvSpPr txBox="1"/>
          <p:nvPr/>
        </p:nvSpPr>
        <p:spPr bwMode="auto">
          <a:xfrm>
            <a:off x="9166102" y="1066634"/>
            <a:ext cx="2877711" cy="1261884"/>
          </a:xfrm>
          <a:prstGeom prst="rect">
            <a:avLst/>
          </a:prstGeom>
          <a:noFill/>
        </p:spPr>
        <p:txBody>
          <a:bodyPr wrap="none" rtlCol="0">
            <a:spAutoFit/>
          </a:bodyPr>
          <a:lstStyle/>
          <a:p>
            <a:pPr algn="ctr"/>
            <a:r>
              <a:rPr lang="en-US" sz="2800" b="1" dirty="0">
                <a:solidFill>
                  <a:srgbClr val="3333FF"/>
                </a:solidFill>
                <a:latin typeface="Arial" panose="020B0604020202020204" pitchFamily="34" charset="0"/>
                <a:cs typeface="Arial" panose="020B0604020202020204" pitchFamily="34" charset="0"/>
              </a:rPr>
              <a:t>Fretting: </a:t>
            </a:r>
          </a:p>
          <a:p>
            <a:pPr algn="ctr"/>
            <a:r>
              <a:rPr lang="en-US" sz="2800" b="1" dirty="0">
                <a:solidFill>
                  <a:srgbClr val="3333FF"/>
                </a:solidFill>
                <a:latin typeface="Arial" panose="020B0604020202020204" pitchFamily="34" charset="0"/>
                <a:cs typeface="Arial" panose="020B0604020202020204" pitchFamily="34" charset="0"/>
              </a:rPr>
              <a:t>WEST PFUs  [3]</a:t>
            </a:r>
          </a:p>
          <a:p>
            <a:pPr algn="ctr"/>
            <a:r>
              <a:rPr lang="en-US" sz="2000" dirty="0">
                <a:latin typeface="Arial" panose="020B0604020202020204" pitchFamily="34" charset="0"/>
                <a:cs typeface="Arial" panose="020B0604020202020204" pitchFamily="34" charset="0"/>
              </a:rPr>
              <a:t> </a:t>
            </a:r>
          </a:p>
        </p:txBody>
      </p:sp>
      <p:sp>
        <p:nvSpPr>
          <p:cNvPr id="20" name="Rectangle 5">
            <a:extLst>
              <a:ext uri="{FF2B5EF4-FFF2-40B4-BE49-F238E27FC236}">
                <a16:creationId xmlns:a16="http://schemas.microsoft.com/office/drawing/2014/main" id="{BDBAA5C4-66BC-48B4-AC8C-61B65589CB64}"/>
              </a:ext>
            </a:extLst>
          </p:cNvPr>
          <p:cNvSpPr>
            <a:spLocks noChangeArrowheads="1"/>
          </p:cNvSpPr>
          <p:nvPr/>
        </p:nvSpPr>
        <p:spPr bwMode="auto">
          <a:xfrm>
            <a:off x="-17880" y="7471322"/>
            <a:ext cx="124072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rtl="0" eaLnBrk="0" fontAlgn="base" hangingPunct="0">
              <a:spcBef>
                <a:spcPct val="0"/>
              </a:spcBef>
              <a:spcAft>
                <a:spcPct val="0"/>
              </a:spcAft>
              <a:defRPr>
                <a:solidFill>
                  <a:schemeClr val="tx1"/>
                </a:solidFill>
                <a:latin typeface="Arial" panose="020B0604020202020204" pitchFamily="34" charset="0"/>
              </a:defRPr>
            </a:lvl1pPr>
            <a:lvl2pPr rtl="0" eaLnBrk="0" fontAlgn="base" hangingPunct="0">
              <a:spcBef>
                <a:spcPct val="0"/>
              </a:spcBef>
              <a:spcAft>
                <a:spcPct val="0"/>
              </a:spcAft>
              <a:defRPr>
                <a:solidFill>
                  <a:schemeClr val="tx1"/>
                </a:solidFill>
                <a:latin typeface="Arial" panose="020B0604020202020204" pitchFamily="34" charset="0"/>
              </a:defRPr>
            </a:lvl2pPr>
            <a:lvl3pPr rtl="0" eaLnBrk="0" fontAlgn="base" hangingPunct="0">
              <a:spcBef>
                <a:spcPct val="0"/>
              </a:spcBef>
              <a:spcAft>
                <a:spcPct val="0"/>
              </a:spcAft>
              <a:defRPr>
                <a:solidFill>
                  <a:schemeClr val="tx1"/>
                </a:solidFill>
                <a:latin typeface="Arial" panose="020B0604020202020204" pitchFamily="34" charset="0"/>
              </a:defRPr>
            </a:lvl3pPr>
            <a:lvl4pPr rtl="0" eaLnBrk="0" fontAlgn="base" hangingPunct="0">
              <a:spcBef>
                <a:spcPct val="0"/>
              </a:spcBef>
              <a:spcAft>
                <a:spcPct val="0"/>
              </a:spcAft>
              <a:defRPr>
                <a:solidFill>
                  <a:schemeClr val="tx1"/>
                </a:solidFill>
                <a:latin typeface="Arial" panose="020B0604020202020204" pitchFamily="34" charset="0"/>
              </a:defRPr>
            </a:lvl4pPr>
            <a:lvl5pPr rtl="0" eaLnBrk="0" fontAlgn="base" hangingPunct="0">
              <a:spcBef>
                <a:spcPct val="0"/>
              </a:spcBef>
              <a:spcAft>
                <a:spcPct val="0"/>
              </a:spcAft>
              <a:defRPr>
                <a:solidFill>
                  <a:schemeClr val="tx1"/>
                </a:solidFill>
                <a:latin typeface="Arial" panose="020B0604020202020204" pitchFamily="34" charset="0"/>
              </a:defRPr>
            </a:lvl5pPr>
            <a:lvl6pPr rtl="0" eaLnBrk="0" fontAlgn="base" hangingPunct="0">
              <a:spcBef>
                <a:spcPct val="0"/>
              </a:spcBef>
              <a:spcAft>
                <a:spcPct val="0"/>
              </a:spcAft>
              <a:defRPr>
                <a:solidFill>
                  <a:schemeClr val="tx1"/>
                </a:solidFill>
                <a:latin typeface="Arial" panose="020B0604020202020204" pitchFamily="34" charset="0"/>
              </a:defRPr>
            </a:lvl6pPr>
            <a:lvl7pPr rtl="0" eaLnBrk="0" fontAlgn="base" hangingPunct="0">
              <a:spcBef>
                <a:spcPct val="0"/>
              </a:spcBef>
              <a:spcAft>
                <a:spcPct val="0"/>
              </a:spcAft>
              <a:defRPr>
                <a:solidFill>
                  <a:schemeClr val="tx1"/>
                </a:solidFill>
                <a:latin typeface="Arial" panose="020B0604020202020204" pitchFamily="34" charset="0"/>
              </a:defRPr>
            </a:lvl7pPr>
            <a:lvl8pPr rtl="0" eaLnBrk="0" fontAlgn="base" hangingPunct="0">
              <a:spcBef>
                <a:spcPct val="0"/>
              </a:spcBef>
              <a:spcAft>
                <a:spcPct val="0"/>
              </a:spcAft>
              <a:defRPr>
                <a:solidFill>
                  <a:schemeClr val="tx1"/>
                </a:solidFill>
                <a:latin typeface="Arial" panose="020B0604020202020204" pitchFamily="34" charset="0"/>
              </a:defRPr>
            </a:lvl8pPr>
            <a:lvl9pPr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2400" b="0" i="0" u="none" strike="noStrike" cap="none" normalizeH="0" baseline="0" dirty="0">
                <a:ln>
                  <a:noFill/>
                </a:ln>
                <a:solidFill>
                  <a:srgbClr val="1F1F1F"/>
                </a:solidFill>
                <a:effectLst/>
                <a:latin typeface="ElsevierGulliver"/>
              </a:rPr>
              <a:t>B. Gao, Plasma-facing components damage and its effects on plasma performance in EAST tokamak</a:t>
            </a:r>
          </a:p>
        </p:txBody>
      </p:sp>
      <p:sp>
        <p:nvSpPr>
          <p:cNvPr id="21" name="ZoneTexte 20">
            <a:extLst>
              <a:ext uri="{FF2B5EF4-FFF2-40B4-BE49-F238E27FC236}">
                <a16:creationId xmlns:a16="http://schemas.microsoft.com/office/drawing/2014/main" id="{32B50D14-ED1B-4318-A85E-9407E7B87F09}"/>
              </a:ext>
            </a:extLst>
          </p:cNvPr>
          <p:cNvSpPr txBox="1"/>
          <p:nvPr/>
        </p:nvSpPr>
        <p:spPr bwMode="auto">
          <a:xfrm>
            <a:off x="5418506" y="1371262"/>
            <a:ext cx="3306409" cy="523220"/>
          </a:xfrm>
          <a:prstGeom prst="rect">
            <a:avLst/>
          </a:prstGeom>
          <a:noFill/>
        </p:spPr>
        <p:txBody>
          <a:bodyPr wrap="square" rtlCol="0">
            <a:spAutoFit/>
          </a:bodyPr>
          <a:lstStyle/>
          <a:p>
            <a:r>
              <a:rPr lang="en-US" sz="2800" b="1" dirty="0">
                <a:solidFill>
                  <a:srgbClr val="3333FF"/>
                </a:solidFill>
                <a:latin typeface="Arial" panose="020B0604020202020204" pitchFamily="34" charset="0"/>
                <a:cs typeface="Arial" panose="020B0604020202020204" pitchFamily="34" charset="0"/>
              </a:rPr>
              <a:t>Melting: EAST [2]</a:t>
            </a:r>
          </a:p>
        </p:txBody>
      </p:sp>
      <p:sp>
        <p:nvSpPr>
          <p:cNvPr id="25" name="ZoneTexte 24">
            <a:extLst>
              <a:ext uri="{FF2B5EF4-FFF2-40B4-BE49-F238E27FC236}">
                <a16:creationId xmlns:a16="http://schemas.microsoft.com/office/drawing/2014/main" id="{6E05388F-B54C-4238-9960-EE5E6EAAD416}"/>
              </a:ext>
            </a:extLst>
          </p:cNvPr>
          <p:cNvSpPr txBox="1"/>
          <p:nvPr/>
        </p:nvSpPr>
        <p:spPr bwMode="auto">
          <a:xfrm>
            <a:off x="45894" y="2069421"/>
            <a:ext cx="840295" cy="369332"/>
          </a:xfrm>
          <a:prstGeom prst="rect">
            <a:avLst/>
          </a:prstGeom>
          <a:noFill/>
        </p:spPr>
        <p:txBody>
          <a:bodyPr wrap="none" rtlCol="0">
            <a:spAutoFit/>
          </a:bodyPr>
          <a:lstStyle/>
          <a:p>
            <a:r>
              <a:rPr lang="en-US" dirty="0"/>
              <a:t>12 mm</a:t>
            </a:r>
          </a:p>
        </p:txBody>
      </p:sp>
      <p:pic>
        <p:nvPicPr>
          <p:cNvPr id="24" name="Picture 2">
            <a:extLst>
              <a:ext uri="{FF2B5EF4-FFF2-40B4-BE49-F238E27FC236}">
                <a16:creationId xmlns:a16="http://schemas.microsoft.com/office/drawing/2014/main" id="{98F98C06-DDBB-4F45-A3FD-280AB4881E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446"/>
          <a:stretch/>
        </p:blipFill>
        <p:spPr bwMode="auto">
          <a:xfrm>
            <a:off x="10000058" y="2038632"/>
            <a:ext cx="1352239" cy="2664380"/>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D974EEA9-E6B3-4A37-9B63-748B28371CEE}"/>
              </a:ext>
            </a:extLst>
          </p:cNvPr>
          <p:cNvSpPr txBox="1"/>
          <p:nvPr/>
        </p:nvSpPr>
        <p:spPr bwMode="auto">
          <a:xfrm>
            <a:off x="8503820" y="5808151"/>
            <a:ext cx="12043813" cy="646331"/>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[1] A. </a:t>
            </a:r>
            <a:r>
              <a:rPr lang="en-US" sz="1200" i="1" dirty="0" err="1">
                <a:latin typeface="Arial" panose="020B0604020202020204" pitchFamily="34" charset="0"/>
                <a:cs typeface="Arial" panose="020B0604020202020204" pitchFamily="34" charset="0"/>
              </a:rPr>
              <a:t>Ekedahl</a:t>
            </a:r>
            <a:r>
              <a:rPr lang="en-US" sz="1200" i="1" dirty="0">
                <a:latin typeface="Arial" panose="020B0604020202020204" pitchFamily="34" charset="0"/>
                <a:cs typeface="Arial" panose="020B0604020202020204" pitchFamily="34" charset="0"/>
              </a:rPr>
              <a:t> et al, 2024 Oral at SOFT conference	 </a:t>
            </a:r>
          </a:p>
          <a:p>
            <a:r>
              <a:rPr lang="en-US" sz="1200" i="1" dirty="0">
                <a:latin typeface="Arial" panose="020B0604020202020204" pitchFamily="34" charset="0"/>
                <a:cs typeface="Arial" panose="020B0604020202020204" pitchFamily="34" charset="0"/>
              </a:rPr>
              <a:t>[2] Z. Guo et al, 2024 </a:t>
            </a:r>
            <a:r>
              <a:rPr lang="en-US" sz="1200" i="1" dirty="0" err="1">
                <a:latin typeface="Arial" panose="020B0604020202020204" pitchFamily="34" charset="0"/>
                <a:cs typeface="Arial" panose="020B0604020202020204" pitchFamily="34" charset="0"/>
              </a:rPr>
              <a:t>Nucl</a:t>
            </a:r>
            <a:r>
              <a:rPr lang="en-US" sz="1200" i="1" dirty="0">
                <a:latin typeface="Arial" panose="020B0604020202020204" pitchFamily="34" charset="0"/>
                <a:cs typeface="Arial" panose="020B0604020202020204" pitchFamily="34" charset="0"/>
              </a:rPr>
              <a:t>. Fusion</a:t>
            </a:r>
          </a:p>
          <a:p>
            <a:r>
              <a:rPr lang="en-US" sz="1200" i="1" dirty="0">
                <a:latin typeface="Arial" panose="020B0604020202020204" pitchFamily="34" charset="0"/>
                <a:cs typeface="Arial" panose="020B0604020202020204" pitchFamily="34" charset="0"/>
              </a:rPr>
              <a:t>[3] S. </a:t>
            </a:r>
            <a:r>
              <a:rPr lang="en-US" sz="1200" i="1" dirty="0" err="1">
                <a:latin typeface="Arial" panose="020B0604020202020204" pitchFamily="34" charset="0"/>
                <a:cs typeface="Arial" panose="020B0604020202020204" pitchFamily="34" charset="0"/>
              </a:rPr>
              <a:t>Baydoun</a:t>
            </a:r>
            <a:r>
              <a:rPr lang="en-US" sz="1200" i="1" dirty="0">
                <a:latin typeface="Arial" panose="020B0604020202020204" pitchFamily="34" charset="0"/>
                <a:cs typeface="Arial" panose="020B0604020202020204" pitchFamily="34" charset="0"/>
              </a:rPr>
              <a:t> et al 2025 </a:t>
            </a:r>
            <a:r>
              <a:rPr lang="en-US" sz="1200" i="1" dirty="0" err="1">
                <a:latin typeface="Arial" panose="020B0604020202020204" pitchFamily="34" charset="0"/>
                <a:cs typeface="Arial" panose="020B0604020202020204" pitchFamily="34" charset="0"/>
              </a:rPr>
              <a:t>Fus</a:t>
            </a:r>
            <a:r>
              <a:rPr lang="en-US" sz="1200" i="1" dirty="0">
                <a:latin typeface="Arial" panose="020B0604020202020204" pitchFamily="34" charset="0"/>
                <a:cs typeface="Arial" panose="020B0604020202020204" pitchFamily="34" charset="0"/>
              </a:rPr>
              <a:t>. Eng. And Des.</a:t>
            </a:r>
          </a:p>
        </p:txBody>
      </p:sp>
      <p:pic>
        <p:nvPicPr>
          <p:cNvPr id="12" name="Image 11">
            <a:extLst>
              <a:ext uri="{FF2B5EF4-FFF2-40B4-BE49-F238E27FC236}">
                <a16:creationId xmlns:a16="http://schemas.microsoft.com/office/drawing/2014/main" id="{7A093423-36A0-460E-9C41-F3C6DE5BF2CA}"/>
              </a:ext>
            </a:extLst>
          </p:cNvPr>
          <p:cNvPicPr>
            <a:picLocks noChangeAspect="1"/>
          </p:cNvPicPr>
          <p:nvPr/>
        </p:nvPicPr>
        <p:blipFill rotWithShape="1">
          <a:blip r:embed="rId4"/>
          <a:srcRect b="11775"/>
          <a:stretch/>
        </p:blipFill>
        <p:spPr>
          <a:xfrm>
            <a:off x="5894484" y="1986598"/>
            <a:ext cx="2325066" cy="2427929"/>
          </a:xfrm>
          <a:prstGeom prst="rect">
            <a:avLst/>
          </a:prstGeom>
        </p:spPr>
      </p:pic>
      <p:sp>
        <p:nvSpPr>
          <p:cNvPr id="32" name="Espace réservé du pied de page 3">
            <a:extLst>
              <a:ext uri="{FF2B5EF4-FFF2-40B4-BE49-F238E27FC236}">
                <a16:creationId xmlns:a16="http://schemas.microsoft.com/office/drawing/2014/main" id="{AE752B71-91B8-49E6-9FAE-BD3B8921A70F}"/>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
        <p:nvSpPr>
          <p:cNvPr id="4" name="ZoneTexte 3">
            <a:extLst>
              <a:ext uri="{FF2B5EF4-FFF2-40B4-BE49-F238E27FC236}">
                <a16:creationId xmlns:a16="http://schemas.microsoft.com/office/drawing/2014/main" id="{158613FA-3AF5-47A5-8A9D-B0A82BC12FE0}"/>
              </a:ext>
            </a:extLst>
          </p:cNvPr>
          <p:cNvSpPr txBox="1"/>
          <p:nvPr/>
        </p:nvSpPr>
        <p:spPr bwMode="auto">
          <a:xfrm>
            <a:off x="839703" y="4129413"/>
            <a:ext cx="2935419" cy="338554"/>
          </a:xfrm>
          <a:prstGeom prst="rect">
            <a:avLst/>
          </a:prstGeom>
          <a:noFill/>
        </p:spPr>
        <p:txBody>
          <a:bodyPr wrap="none" rtlCol="0">
            <a:spAutoFit/>
          </a:bodyPr>
          <a:lstStyle/>
          <a:p>
            <a:r>
              <a:rPr lang="fr-FR" sz="1600" b="1" dirty="0" err="1">
                <a:solidFill>
                  <a:schemeClr val="bg1"/>
                </a:solidFill>
              </a:rPr>
              <a:t>See</a:t>
            </a:r>
            <a:r>
              <a:rPr lang="fr-FR" sz="1600" b="1" dirty="0">
                <a:solidFill>
                  <a:schemeClr val="bg1"/>
                </a:solidFill>
              </a:rPr>
              <a:t> Y. Corre talk; 17/10 4:30 PM</a:t>
            </a:r>
          </a:p>
        </p:txBody>
      </p:sp>
      <p:pic>
        <p:nvPicPr>
          <p:cNvPr id="26" name="Image 25">
            <a:extLst>
              <a:ext uri="{FF2B5EF4-FFF2-40B4-BE49-F238E27FC236}">
                <a16:creationId xmlns:a16="http://schemas.microsoft.com/office/drawing/2014/main" id="{1D9B1CE7-918B-4C1E-ACD0-3E84AF0F490A}"/>
              </a:ext>
            </a:extLst>
          </p:cNvPr>
          <p:cNvPicPr>
            <a:picLocks noChangeAspect="1"/>
          </p:cNvPicPr>
          <p:nvPr/>
        </p:nvPicPr>
        <p:blipFill>
          <a:blip r:embed="rId5"/>
          <a:stretch>
            <a:fillRect/>
          </a:stretch>
        </p:blipFill>
        <p:spPr bwMode="auto">
          <a:xfrm>
            <a:off x="11523133" y="57057"/>
            <a:ext cx="459042" cy="463414"/>
          </a:xfrm>
          <a:prstGeom prst="rect">
            <a:avLst/>
          </a:prstGeom>
        </p:spPr>
      </p:pic>
    </p:spTree>
    <p:extLst>
      <p:ext uri="{BB962C8B-B14F-4D97-AF65-F5344CB8AC3E}">
        <p14:creationId xmlns:p14="http://schemas.microsoft.com/office/powerpoint/2010/main" val="70354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1" grpId="0"/>
      <p:bldP spid="2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4C72272-6238-4D0C-936B-56687278B341}"/>
              </a:ext>
            </a:extLst>
          </p:cNvPr>
          <p:cNvSpPr>
            <a:spLocks noGrp="1"/>
          </p:cNvSpPr>
          <p:nvPr>
            <p:ph type="sldNum" sz="quarter" idx="12"/>
          </p:nvPr>
        </p:nvSpPr>
        <p:spPr/>
        <p:txBody>
          <a:bodyPr/>
          <a:lstStyle/>
          <a:p>
            <a:pPr>
              <a:defRPr/>
            </a:pPr>
            <a:fld id="{6A6D9FA1-99C7-4910-8E32-B85D378B0060}" type="slidenum">
              <a:rPr lang="en-US" smtClean="0">
                <a:solidFill>
                  <a:prstClr val="white"/>
                </a:solidFill>
              </a:rPr>
              <a:t>13</a:t>
            </a:fld>
            <a:endParaRPr lang="en-US" dirty="0">
              <a:solidFill>
                <a:prstClr val="white"/>
              </a:solidFill>
            </a:endParaRPr>
          </a:p>
        </p:txBody>
      </p:sp>
      <p:sp>
        <p:nvSpPr>
          <p:cNvPr id="13" name="Bulle narrative : ronde 12">
            <a:extLst>
              <a:ext uri="{FF2B5EF4-FFF2-40B4-BE49-F238E27FC236}">
                <a16:creationId xmlns:a16="http://schemas.microsoft.com/office/drawing/2014/main" id="{EA01FBC2-6A71-42DC-BF30-C716BF92518A}"/>
              </a:ext>
            </a:extLst>
          </p:cNvPr>
          <p:cNvSpPr/>
          <p:nvPr/>
        </p:nvSpPr>
        <p:spPr>
          <a:xfrm>
            <a:off x="982663" y="670986"/>
            <a:ext cx="10043300" cy="1192517"/>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Feedback from the </a:t>
            </a:r>
            <a:r>
              <a:rPr lang="en-US" b="1" dirty="0">
                <a:solidFill>
                  <a:schemeClr val="tx1"/>
                </a:solidFill>
                <a:latin typeface="Arial" panose="020B0604020202020204" pitchFamily="34" charset="0"/>
                <a:cs typeface="Arial" panose="020B0604020202020204" pitchFamily="34" charset="0"/>
              </a:rPr>
              <a:t>operation of metallic divertor targets</a:t>
            </a:r>
            <a:r>
              <a:rPr lang="en-US" dirty="0">
                <a:solidFill>
                  <a:schemeClr val="tx1"/>
                </a:solidFill>
                <a:latin typeface="Arial" panose="020B0604020202020204" pitchFamily="34" charset="0"/>
                <a:cs typeface="Arial" panose="020B0604020202020204" pitchFamily="34" charset="0"/>
              </a:rPr>
              <a:t> in fusion devices environment: no transient (W7-X) vs transients (JT-60SA)</a:t>
            </a:r>
          </a:p>
        </p:txBody>
      </p:sp>
      <p:sp>
        <p:nvSpPr>
          <p:cNvPr id="14" name="Bulle narrative : ronde 13">
            <a:extLst>
              <a:ext uri="{FF2B5EF4-FFF2-40B4-BE49-F238E27FC236}">
                <a16:creationId xmlns:a16="http://schemas.microsoft.com/office/drawing/2014/main" id="{ACC7D399-9143-4433-8D49-46F1878F0855}"/>
              </a:ext>
            </a:extLst>
          </p:cNvPr>
          <p:cNvSpPr/>
          <p:nvPr/>
        </p:nvSpPr>
        <p:spPr>
          <a:xfrm>
            <a:off x="6736081" y="2273438"/>
            <a:ext cx="5455920" cy="1462169"/>
          </a:xfrm>
          <a:prstGeom prst="wedgeEllipseCallout">
            <a:avLst>
              <a:gd name="adj1" fmla="val 16704"/>
              <a:gd name="adj2" fmla="val 709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Evaluate the potential use of additive manufacturing for the </a:t>
            </a:r>
            <a:r>
              <a:rPr lang="en-US" b="1" dirty="0">
                <a:solidFill>
                  <a:schemeClr val="tx1"/>
                </a:solidFill>
                <a:latin typeface="Arial" panose="020B0604020202020204" pitchFamily="34" charset="0"/>
                <a:cs typeface="Arial" panose="020B0604020202020204" pitchFamily="34" charset="0"/>
              </a:rPr>
              <a:t>ITER actively-cooled tungsten first wall</a:t>
            </a:r>
            <a:endParaRPr lang="en-US" dirty="0">
              <a:solidFill>
                <a:schemeClr val="tx1"/>
              </a:solidFill>
              <a:latin typeface="Arial" panose="020B0604020202020204" pitchFamily="34" charset="0"/>
              <a:cs typeface="Arial" panose="020B0604020202020204" pitchFamily="34" charset="0"/>
            </a:endParaRPr>
          </a:p>
        </p:txBody>
      </p:sp>
      <p:sp>
        <p:nvSpPr>
          <p:cNvPr id="15" name="Titre 1">
            <a:extLst>
              <a:ext uri="{FF2B5EF4-FFF2-40B4-BE49-F238E27FC236}">
                <a16:creationId xmlns:a16="http://schemas.microsoft.com/office/drawing/2014/main" id="{26E4BD29-E8BF-4A11-ADB8-2723BC92186B}"/>
              </a:ext>
            </a:extLst>
          </p:cNvPr>
          <p:cNvSpPr>
            <a:spLocks noGrp="1"/>
          </p:cNvSpPr>
          <p:nvPr>
            <p:ph type="title"/>
          </p:nvPr>
        </p:nvSpPr>
        <p:spPr>
          <a:xfrm>
            <a:off x="982663" y="192088"/>
            <a:ext cx="9451975" cy="457200"/>
          </a:xfrm>
        </p:spPr>
        <p:txBody>
          <a:bodyPr/>
          <a:lstStyle/>
          <a:p>
            <a:r>
              <a:rPr lang="en-US" dirty="0"/>
              <a:t>4</a:t>
            </a:r>
            <a:r>
              <a:rPr lang="en-US" dirty="0">
                <a:latin typeface="Arial" panose="020B0604020202020204" pitchFamily="34" charset="0"/>
                <a:cs typeface="Arial" panose="020B0604020202020204" pitchFamily="34" charset="0"/>
              </a:rPr>
              <a:t>. Support to ITER</a:t>
            </a:r>
          </a:p>
        </p:txBody>
      </p:sp>
      <p:sp>
        <p:nvSpPr>
          <p:cNvPr id="16" name="Bulle narrative : ronde 15">
            <a:extLst>
              <a:ext uri="{FF2B5EF4-FFF2-40B4-BE49-F238E27FC236}">
                <a16:creationId xmlns:a16="http://schemas.microsoft.com/office/drawing/2014/main" id="{9A99F84A-57C7-424C-A81F-6F64A7E262FE}"/>
              </a:ext>
            </a:extLst>
          </p:cNvPr>
          <p:cNvSpPr/>
          <p:nvPr/>
        </p:nvSpPr>
        <p:spPr>
          <a:xfrm>
            <a:off x="-151223" y="3607507"/>
            <a:ext cx="6247223" cy="1217938"/>
          </a:xfrm>
          <a:prstGeom prst="wedgeEllipseCallout">
            <a:avLst>
              <a:gd name="adj1" fmla="val -23727"/>
              <a:gd name="adj2" fmla="val -718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Feedback from the plasma operation of plasma facing components manufactured with </a:t>
            </a:r>
            <a:r>
              <a:rPr lang="en-US" b="1" dirty="0">
                <a:solidFill>
                  <a:schemeClr val="tx1"/>
                </a:solidFill>
                <a:latin typeface="Arial" panose="020B0604020202020204" pitchFamily="34" charset="0"/>
                <a:cs typeface="Arial" panose="020B0604020202020204" pitchFamily="34" charset="0"/>
              </a:rPr>
              <a:t>additive manufacturing</a:t>
            </a:r>
          </a:p>
        </p:txBody>
      </p:sp>
      <p:sp>
        <p:nvSpPr>
          <p:cNvPr id="17" name="Flèche : droite rayée 16">
            <a:extLst>
              <a:ext uri="{FF2B5EF4-FFF2-40B4-BE49-F238E27FC236}">
                <a16:creationId xmlns:a16="http://schemas.microsoft.com/office/drawing/2014/main" id="{49184095-8CE0-42D6-9DCE-CFE6C2A9F518}"/>
              </a:ext>
            </a:extLst>
          </p:cNvPr>
          <p:cNvSpPr/>
          <p:nvPr/>
        </p:nvSpPr>
        <p:spPr>
          <a:xfrm rot="12158142">
            <a:off x="5430891" y="3075681"/>
            <a:ext cx="2708730" cy="965562"/>
          </a:xfrm>
          <a:prstGeom prst="stripedRightArrow">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9CC2A3C0-0738-4954-93FC-94025262117F}"/>
              </a:ext>
            </a:extLst>
          </p:cNvPr>
          <p:cNvSpPr txBox="1"/>
          <p:nvPr/>
        </p:nvSpPr>
        <p:spPr bwMode="auto">
          <a:xfrm>
            <a:off x="59076" y="5163271"/>
            <a:ext cx="12073847" cy="1323439"/>
          </a:xfrm>
          <a:prstGeom prst="rect">
            <a:avLst/>
          </a:prstGeom>
          <a:noFill/>
        </p:spPr>
        <p:txBody>
          <a:bodyPr wrap="square" rtlCol="0">
            <a:spAutoFit/>
          </a:bodyPr>
          <a:lstStyle/>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JT-60SA tungsten water-cooled divertor target: Installation planned in 2029</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W7-X tungsten water-cooled divertor target: Qualification planned in 2027</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The series manufacturing of W7-X and JT-60SA tungsten water-cooled divertor target will be completed too late for providing inputs for the manufacturing of the ITER tungsten divertor target</a:t>
            </a:r>
          </a:p>
        </p:txBody>
      </p:sp>
      <p:sp>
        <p:nvSpPr>
          <p:cNvPr id="12" name="Espace réservé du pied de page 3">
            <a:extLst>
              <a:ext uri="{FF2B5EF4-FFF2-40B4-BE49-F238E27FC236}">
                <a16:creationId xmlns:a16="http://schemas.microsoft.com/office/drawing/2014/main" id="{D96F5E16-3C76-4042-B812-B2D6DBFD2AAA}"/>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pic>
        <p:nvPicPr>
          <p:cNvPr id="18" name="Image 17">
            <a:extLst>
              <a:ext uri="{FF2B5EF4-FFF2-40B4-BE49-F238E27FC236}">
                <a16:creationId xmlns:a16="http://schemas.microsoft.com/office/drawing/2014/main" id="{E660A514-99B2-43A0-8E05-CCAD06092662}"/>
              </a:ext>
            </a:extLst>
          </p:cNvPr>
          <p:cNvPicPr>
            <a:picLocks noChangeAspect="1"/>
          </p:cNvPicPr>
          <p:nvPr/>
        </p:nvPicPr>
        <p:blipFill>
          <a:blip r:embed="rId2"/>
          <a:stretch>
            <a:fillRect/>
          </a:stretch>
        </p:blipFill>
        <p:spPr bwMode="auto">
          <a:xfrm>
            <a:off x="11523133" y="57057"/>
            <a:ext cx="459042" cy="463414"/>
          </a:xfrm>
          <a:prstGeom prst="rect">
            <a:avLst/>
          </a:prstGeom>
        </p:spPr>
      </p:pic>
      <p:sp>
        <p:nvSpPr>
          <p:cNvPr id="4" name="Rectangle 3">
            <a:extLst>
              <a:ext uri="{FF2B5EF4-FFF2-40B4-BE49-F238E27FC236}">
                <a16:creationId xmlns:a16="http://schemas.microsoft.com/office/drawing/2014/main" id="{3ACE7D6A-1AFE-4C26-82F7-01FB983A2BA0}"/>
              </a:ext>
            </a:extLst>
          </p:cNvPr>
          <p:cNvSpPr/>
          <p:nvPr/>
        </p:nvSpPr>
        <p:spPr>
          <a:xfrm>
            <a:off x="266699" y="2082800"/>
            <a:ext cx="4913073" cy="1299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ITER OPERATION</a:t>
            </a:r>
          </a:p>
          <a:p>
            <a:pPr algn="ctr"/>
            <a:r>
              <a:rPr lang="en-US" b="1" dirty="0"/>
              <a:t>2034 (SRO) Actively-cooled tungsten divertor</a:t>
            </a:r>
          </a:p>
          <a:p>
            <a:pPr algn="ctr"/>
            <a:r>
              <a:rPr lang="en-US" b="1" dirty="0"/>
              <a:t>2039 (DT1) Actively-cooled tungsten first wall</a:t>
            </a:r>
          </a:p>
        </p:txBody>
      </p:sp>
      <p:sp>
        <p:nvSpPr>
          <p:cNvPr id="6" name="Rectangle 5">
            <a:extLst>
              <a:ext uri="{FF2B5EF4-FFF2-40B4-BE49-F238E27FC236}">
                <a16:creationId xmlns:a16="http://schemas.microsoft.com/office/drawing/2014/main" id="{025A30D1-A097-4645-BCDC-C9E6FF3BD0F1}"/>
              </a:ext>
            </a:extLst>
          </p:cNvPr>
          <p:cNvSpPr/>
          <p:nvPr/>
        </p:nvSpPr>
        <p:spPr>
          <a:xfrm>
            <a:off x="8504752" y="3838935"/>
            <a:ext cx="340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MANUFACTURING OF ITER PLASMA FACING COMPONENTS</a:t>
            </a:r>
          </a:p>
        </p:txBody>
      </p:sp>
    </p:spTree>
    <p:extLst>
      <p:ext uri="{BB962C8B-B14F-4D97-AF65-F5344CB8AC3E}">
        <p14:creationId xmlns:p14="http://schemas.microsoft.com/office/powerpoint/2010/main" val="14692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Conclusions and prospects</a:t>
            </a:r>
          </a:p>
        </p:txBody>
      </p:sp>
      <p:sp>
        <p:nvSpPr>
          <p:cNvPr id="5" name="Espace réservé du numéro de diapositive 4"/>
          <p:cNvSpPr>
            <a:spLocks noGrp="1"/>
          </p:cNvSpPr>
          <p:nvPr>
            <p:ph type="sldNum" sz="quarter" idx="12"/>
          </p:nvPr>
        </p:nvSpPr>
        <p:spPr/>
        <p:txBody>
          <a:bodyPr/>
          <a:lstStyle/>
          <a:p>
            <a:fld id="{2F181969-B51F-4CC8-8A5D-B69C971A979C}" type="slidenum">
              <a:rPr lang="en-US" smtClean="0"/>
              <a:t>14</a:t>
            </a:fld>
            <a:endParaRPr lang="en-US" dirty="0"/>
          </a:p>
        </p:txBody>
      </p:sp>
      <p:sp>
        <p:nvSpPr>
          <p:cNvPr id="7" name="Titre 1"/>
          <p:cNvSpPr txBox="1">
            <a:spLocks/>
          </p:cNvSpPr>
          <p:nvPr/>
        </p:nvSpPr>
        <p:spPr>
          <a:xfrm>
            <a:off x="171725" y="749149"/>
            <a:ext cx="12148457" cy="6340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The tungsten actively-cooled divertor target reference concepts</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p>
          <a:p>
            <a:pPr marL="819150" lvl="3" indent="-180975">
              <a:buFont typeface="Wingdings" panose="05000000000000000000" pitchFamily="2" charset="2"/>
              <a:buChar char="q"/>
            </a:pPr>
            <a:r>
              <a:rPr lang="en-US" sz="2000" dirty="0">
                <a:latin typeface="Arial" panose="020B0604020202020204" pitchFamily="34" charset="0"/>
                <a:ea typeface="Times New Roman" panose="02020603050405020304" pitchFamily="18" charset="0"/>
                <a:cs typeface="Arial" panose="020B0604020202020204" pitchFamily="34" charset="0"/>
              </a:rPr>
              <a:t> S</a:t>
            </a:r>
            <a:r>
              <a:rPr lang="en-US" sz="2000" dirty="0">
                <a:effectLst/>
                <a:latin typeface="Arial" panose="020B0604020202020204" pitchFamily="34" charset="0"/>
                <a:ea typeface="Times New Roman" panose="02020603050405020304" pitchFamily="18" charset="0"/>
                <a:cs typeface="Arial" panose="020B0604020202020204" pitchFamily="34" charset="0"/>
              </a:rPr>
              <a:t>olution already tested in tokamak environment: </a:t>
            </a:r>
            <a:r>
              <a:rPr lang="en-US" sz="2000" b="1" dirty="0" err="1">
                <a:latin typeface="Arial" panose="020B0604020202020204" pitchFamily="34" charset="0"/>
                <a:ea typeface="Times New Roman" panose="02020603050405020304" pitchFamily="18" charset="0"/>
                <a:cs typeface="Arial" panose="020B0604020202020204" pitchFamily="34" charset="0"/>
              </a:rPr>
              <a:t>m</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onoblock</a:t>
            </a:r>
            <a:r>
              <a:rPr lang="en-US" sz="2000" b="1" dirty="0">
                <a:effectLst/>
                <a:latin typeface="Arial" panose="020B0604020202020204" pitchFamily="34" charset="0"/>
                <a:ea typeface="Times New Roman" panose="02020603050405020304" pitchFamily="18" charset="0"/>
                <a:cs typeface="Arial" panose="020B0604020202020204" pitchFamily="34" charset="0"/>
              </a:rPr>
              <a:t> concept for JT-60SA</a:t>
            </a:r>
          </a:p>
          <a:p>
            <a:pPr marL="819150" lvl="3" indent="-180975">
              <a:buFont typeface="Wingdings" panose="05000000000000000000" pitchFamily="2" charset="2"/>
              <a:buChar char="q"/>
            </a:pPr>
            <a:r>
              <a:rPr lang="en-US" sz="2000" dirty="0">
                <a:latin typeface="Arial" panose="020B0604020202020204" pitchFamily="34" charset="0"/>
                <a:ea typeface="Times New Roman" panose="02020603050405020304" pitchFamily="18" charset="0"/>
                <a:cs typeface="Arial" panose="020B0604020202020204" pitchFamily="34" charset="0"/>
              </a:rPr>
              <a:t> Long term solution: additive manufacturing with </a:t>
            </a:r>
            <a:r>
              <a:rPr lang="en-US" sz="2000" b="1" dirty="0">
                <a:latin typeface="Arial" panose="020B0604020202020204" pitchFamily="34" charset="0"/>
                <a:ea typeface="Times New Roman" panose="02020603050405020304" pitchFamily="18" charset="0"/>
                <a:cs typeface="Arial" panose="020B0604020202020204" pitchFamily="34" charset="0"/>
              </a:rPr>
              <a:t>flat tile concept for W7-X</a:t>
            </a:r>
          </a:p>
          <a:p>
            <a:pPr indent="-276225">
              <a:buFont typeface="Wingdings" panose="05000000000000000000" pitchFamily="2" charset="2"/>
              <a:buChar char="q"/>
            </a:pP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tungsten actively-cooled divertor target alternative concept (</a:t>
            </a:r>
            <a:r>
              <a:rPr lang="en-US" sz="2000" b="1" dirty="0">
                <a:latin typeface="Arial" panose="020B0604020202020204" pitchFamily="34" charset="0"/>
                <a:cs typeface="Arial" panose="020B0604020202020204" pitchFamily="34" charset="0"/>
              </a:rPr>
              <a:t>JT-60SA) </a:t>
            </a:r>
            <a:r>
              <a:rPr lang="en-US" sz="2000" dirty="0">
                <a:latin typeface="Arial" panose="020B0604020202020204" pitchFamily="34" charset="0"/>
                <a:cs typeface="Arial" panose="020B0604020202020204" pitchFamily="34" charset="0"/>
              </a:rPr>
              <a:t>is developed to </a:t>
            </a:r>
            <a:r>
              <a:rPr lang="en-US" sz="2000" b="1" dirty="0">
                <a:latin typeface="Arial" panose="020B0604020202020204" pitchFamily="34" charset="0"/>
                <a:cs typeface="Arial" panose="020B0604020202020204" pitchFamily="34" charset="0"/>
              </a:rPr>
              <a:t>handle at least the required heat flux </a:t>
            </a:r>
            <a:r>
              <a:rPr lang="en-US" sz="2000" dirty="0">
                <a:latin typeface="Arial" panose="020B0604020202020204" pitchFamily="34" charset="0"/>
                <a:cs typeface="Arial" panose="020B0604020202020204" pitchFamily="34" charset="0"/>
              </a:rPr>
              <a:t>while being manufactured with </a:t>
            </a:r>
            <a:r>
              <a:rPr lang="en-US" sz="2000" b="1" dirty="0">
                <a:latin typeface="Arial" panose="020B0604020202020204" pitchFamily="34" charset="0"/>
                <a:cs typeface="Arial" panose="020B0604020202020204" pitchFamily="34" charset="0"/>
              </a:rPr>
              <a:t>lower cost</a:t>
            </a:r>
          </a:p>
          <a:p>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u="sng" dirty="0">
                <a:latin typeface="Arial" panose="020B0604020202020204" pitchFamily="34" charset="0"/>
                <a:cs typeface="Arial" panose="020B0604020202020204" pitchFamily="34" charset="0"/>
              </a:rPr>
              <a:t>Results</a:t>
            </a:r>
            <a:r>
              <a:rPr lang="en-US" sz="2000" dirty="0">
                <a:latin typeface="Arial" panose="020B0604020202020204" pitchFamily="34" charset="0"/>
                <a:cs typeface="Arial" panose="020B0604020202020204" pitchFamily="34" charset="0"/>
              </a:rPr>
              <a:t>: </a:t>
            </a:r>
          </a:p>
          <a:p>
            <a:pPr marL="446088" lvl="1" indent="-180975">
              <a:buFont typeface="Wingdings" panose="05000000000000000000" pitchFamily="2" charset="2"/>
              <a:buChar char="q"/>
            </a:pPr>
            <a:r>
              <a:rPr lang="en-US" sz="2000" dirty="0">
                <a:latin typeface="Arial" panose="020B0604020202020204" pitchFamily="34" charset="0"/>
                <a:cs typeface="Arial" panose="020B0604020202020204" pitchFamily="34" charset="0"/>
              </a:rPr>
              <a:t> Developed tungsten plasma facing components are able to sustain the required heat loads </a:t>
            </a:r>
          </a:p>
          <a:p>
            <a:pPr marL="903288" lvl="2" indent="-180975">
              <a:buFont typeface="Wingdings" panose="05000000000000000000" pitchFamily="2" charset="2"/>
              <a:buChar char="q"/>
            </a:pPr>
            <a:r>
              <a:rPr lang="en-US" sz="2000" dirty="0">
                <a:latin typeface="Arial" panose="020B0604020202020204" pitchFamily="34" charset="0"/>
                <a:cs typeface="Arial" panose="020B0604020202020204" pitchFamily="34" charset="0"/>
              </a:rPr>
              <a:t> up to10-15 MW/m² for the reference concepts (W7-X and JT-60SA)</a:t>
            </a:r>
          </a:p>
          <a:p>
            <a:pPr marL="903288" lvl="2" indent="-180975">
              <a:buFont typeface="Wingdings" panose="05000000000000000000" pitchFamily="2" charset="2"/>
              <a:buChar char="q"/>
            </a:pPr>
            <a:r>
              <a:rPr lang="en-US" sz="2000" dirty="0">
                <a:latin typeface="Arial" panose="020B0604020202020204" pitchFamily="34" charset="0"/>
                <a:cs typeface="Arial" panose="020B0604020202020204" pitchFamily="34" charset="0"/>
              </a:rPr>
              <a:t> &gt;24 MW/m² for the alternative concept (JT-60SA)</a:t>
            </a:r>
          </a:p>
          <a:p>
            <a:pPr marL="722313" lvl="2"/>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u="sng" dirty="0">
                <a:latin typeface="Arial" panose="020B0604020202020204" pitchFamily="34" charset="0"/>
                <a:ea typeface="+mn-ea"/>
                <a:cs typeface="Arial" panose="020B0604020202020204" pitchFamily="34" charset="0"/>
              </a:rPr>
              <a:t>Next steps</a:t>
            </a:r>
            <a:r>
              <a:rPr lang="en-US" sz="2000" dirty="0">
                <a:latin typeface="Arial" panose="020B0604020202020204" pitchFamily="34" charset="0"/>
                <a:ea typeface="+mn-ea"/>
                <a:cs typeface="Arial" panose="020B0604020202020204" pitchFamily="34" charset="0"/>
              </a:rPr>
              <a:t>: </a:t>
            </a:r>
          </a:p>
          <a:p>
            <a:pPr marL="542925" lvl="1" indent="-277813">
              <a:buFont typeface="Wingdings" panose="05000000000000000000" pitchFamily="2" charset="2"/>
              <a:buChar char="q"/>
            </a:pPr>
            <a:r>
              <a:rPr lang="en-US" sz="2000" dirty="0">
                <a:latin typeface="Arial" panose="020B0604020202020204" pitchFamily="34" charset="0"/>
                <a:cs typeface="Arial" panose="020B0604020202020204" pitchFamily="34" charset="0"/>
              </a:rPr>
              <a:t>Model improvement (thermo-hydraulic)</a:t>
            </a:r>
          </a:p>
          <a:p>
            <a:pPr marL="542925" lvl="1" indent="-277813">
              <a:buFont typeface="Wingdings" panose="05000000000000000000" pitchFamily="2" charset="2"/>
              <a:buChar char="q"/>
            </a:pPr>
            <a:r>
              <a:rPr lang="en-US" sz="2000" dirty="0">
                <a:latin typeface="Arial" panose="020B0604020202020204" pitchFamily="34" charset="0"/>
                <a:cs typeface="Arial" panose="020B0604020202020204" pitchFamily="34" charset="0"/>
              </a:rPr>
              <a:t>Continue and finalize the manufacturing and qualification activities</a:t>
            </a:r>
          </a:p>
          <a:p>
            <a:pPr marL="542925" lvl="1" indent="-277813">
              <a:buFont typeface="Wingdings" panose="05000000000000000000" pitchFamily="2" charset="2"/>
              <a:buChar char="q"/>
            </a:pPr>
            <a:r>
              <a:rPr lang="en-US" sz="2000" dirty="0">
                <a:latin typeface="Arial" panose="020B0604020202020204" pitchFamily="34" charset="0"/>
                <a:cs typeface="Arial" panose="020B0604020202020204" pitchFamily="34" charset="0"/>
              </a:rPr>
              <a:t>The quality insurance for series manufacturing need to be defined for components manufactured with additive manufacturing</a:t>
            </a:r>
          </a:p>
          <a:p>
            <a:pPr marL="361950" lvl="1" indent="-180975">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ea typeface="+mj-ea"/>
              <a:cs typeface="Arial" panose="020B0604020202020204" pitchFamily="34" charset="0"/>
            </a:endParaRPr>
          </a:p>
        </p:txBody>
      </p:sp>
      <p:pic>
        <p:nvPicPr>
          <p:cNvPr id="10" name="Image 9"/>
          <p:cNvPicPr>
            <a:picLocks noChangeAspect="1"/>
          </p:cNvPicPr>
          <p:nvPr/>
        </p:nvPicPr>
        <p:blipFill>
          <a:blip r:embed="rId3"/>
          <a:stretch>
            <a:fillRect/>
          </a:stretch>
        </p:blipFill>
        <p:spPr bwMode="auto">
          <a:xfrm>
            <a:off x="11523133" y="57057"/>
            <a:ext cx="459042" cy="463414"/>
          </a:xfrm>
          <a:prstGeom prst="rect">
            <a:avLst/>
          </a:prstGeom>
        </p:spPr>
      </p:pic>
      <p:sp>
        <p:nvSpPr>
          <p:cNvPr id="11" name="Espace réservé du pied de page 3">
            <a:extLst>
              <a:ext uri="{FF2B5EF4-FFF2-40B4-BE49-F238E27FC236}">
                <a16:creationId xmlns:a16="http://schemas.microsoft.com/office/drawing/2014/main" id="{BC43B7B2-1A5E-45EA-8322-591BD56120C1}"/>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200168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sp>
        <p:nvSpPr>
          <p:cNvPr id="5" name="Espace réservé du pied de page 3">
            <a:extLst>
              <a:ext uri="{FF2B5EF4-FFF2-40B4-BE49-F238E27FC236}">
                <a16:creationId xmlns:a16="http://schemas.microsoft.com/office/drawing/2014/main" id="{5AA17A54-C423-4649-A76E-08B0C21FFDED}"/>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303113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1" y="192515"/>
            <a:ext cx="11806137" cy="457200"/>
          </a:xfrm>
        </p:spPr>
        <p:txBody>
          <a:bodyPr/>
          <a:lstStyle/>
          <a:p>
            <a:r>
              <a:rPr lang="en-US" dirty="0">
                <a:latin typeface="Arial" panose="020B0604020202020204" pitchFamily="34" charset="0"/>
                <a:cs typeface="Arial" panose="020B0604020202020204" pitchFamily="34" charset="0"/>
              </a:rPr>
              <a:t>2.3.2 Hot isostatic pressing (HIP) vessel</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dirty="0">
              <a:solidFill>
                <a:prstClr val="white"/>
              </a:solidFill>
            </a:endParaRPr>
          </a:p>
        </p:txBody>
      </p:sp>
      <p:sp>
        <p:nvSpPr>
          <p:cNvPr id="6" name="ZoneTexte 5"/>
          <p:cNvSpPr txBox="1"/>
          <p:nvPr/>
        </p:nvSpPr>
        <p:spPr>
          <a:xfrm>
            <a:off x="209825" y="437449"/>
            <a:ext cx="11673902" cy="2554545"/>
          </a:xfrm>
          <a:prstGeom prst="rect">
            <a:avLst/>
          </a:prstGeom>
          <a:noFill/>
        </p:spPr>
        <p:txBody>
          <a:bodyPr wrap="square" rtlCol="0">
            <a:spAutoFit/>
          </a:bodyPr>
          <a:lstStyle/>
          <a:p>
            <a:endParaRPr lang="en-GB" sz="2000" dirty="0">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sym typeface="Wingdings" panose="05000000000000000000" pitchFamily="2" charset="2"/>
              </a:rPr>
              <a:t>For the HIP at CEA Laboratory (Grenoble), two different modules exists</a:t>
            </a:r>
          </a:p>
          <a:p>
            <a:r>
              <a:rPr lang="en-GB" sz="2000" dirty="0">
                <a:latin typeface="Arial" panose="020B0604020202020204" pitchFamily="34" charset="0"/>
                <a:cs typeface="Arial" panose="020B0604020202020204" pitchFamily="34" charset="0"/>
                <a:sym typeface="Wingdings" panose="05000000000000000000" pitchFamily="2" charset="2"/>
              </a:rPr>
              <a:t>A Uniform Rapid Cooling module (URC) to reach ~100°C/min </a:t>
            </a:r>
          </a:p>
          <a:p>
            <a:r>
              <a:rPr lang="en-GB" sz="2000" dirty="0">
                <a:latin typeface="Arial" panose="020B0604020202020204" pitchFamily="34" charset="0"/>
                <a:cs typeface="Arial" panose="020B0604020202020204" pitchFamily="34" charset="0"/>
                <a:sym typeface="Wingdings" panose="05000000000000000000" pitchFamily="2" charset="2"/>
              </a:rPr>
              <a:t>A Uniform Rapid Quenching module (URQ) to reach ~2000°C/min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sym typeface="Wingdings" panose="05000000000000000000" pitchFamily="2" charset="2"/>
              </a:rPr>
              <a:t>Larger HIP vessel with this technology (</a:t>
            </a:r>
            <a:r>
              <a:rPr lang="az-Cyrl-AZ" sz="2000" dirty="0">
                <a:latin typeface="Arial" panose="020B0604020202020204" pitchFamily="34" charset="0"/>
                <a:cs typeface="Arial" panose="020B0604020202020204" pitchFamily="34" charset="0"/>
                <a:sym typeface="Wingdings" panose="05000000000000000000" pitchFamily="2" charset="2"/>
              </a:rPr>
              <a:t>Ф</a:t>
            </a:r>
            <a:r>
              <a:rPr lang="fr-FR" sz="2000" dirty="0">
                <a:latin typeface="Arial" panose="020B0604020202020204" pitchFamily="34" charset="0"/>
                <a:cs typeface="Arial" panose="020B0604020202020204" pitchFamily="34" charset="0"/>
                <a:sym typeface="Wingdings" panose="05000000000000000000" pitchFamily="2" charset="2"/>
              </a:rPr>
              <a:t>400mm, H1000mm, </a:t>
            </a:r>
            <a:r>
              <a:rPr lang="fr-FR" sz="2000" dirty="0">
                <a:latin typeface="Arial" panose="020B0604020202020204" pitchFamily="34" charset="0"/>
                <a:cs typeface="Arial" panose="020B0604020202020204" pitchFamily="34" charset="0"/>
                <a:sym typeface="Symbol" panose="05050102010706020507" pitchFamily="18" charset="2"/>
              </a:rPr>
              <a:t> 600°C/min</a:t>
            </a:r>
            <a:r>
              <a:rPr lang="fr-FR" sz="2000" dirty="0">
                <a:latin typeface="Arial" panose="020B0604020202020204" pitchFamily="34" charset="0"/>
                <a:cs typeface="Arial" panose="020B0604020202020204" pitchFamily="34" charset="0"/>
                <a:sym typeface="Wingdings" panose="05000000000000000000" pitchFamily="2" charset="2"/>
              </a:rPr>
              <a:t>) </a:t>
            </a:r>
            <a:r>
              <a:rPr lang="fr-FR" sz="2000" dirty="0" err="1">
                <a:latin typeface="Arial" panose="020B0604020202020204" pitchFamily="34" charset="0"/>
                <a:cs typeface="Arial" panose="020B0604020202020204" pitchFamily="34" charset="0"/>
                <a:sym typeface="Wingdings" panose="05000000000000000000" pitchFamily="2" charset="2"/>
              </a:rPr>
              <a:t>also</a:t>
            </a:r>
            <a:r>
              <a:rPr lang="fr-FR" sz="2000" dirty="0">
                <a:latin typeface="Arial" panose="020B0604020202020204" pitchFamily="34" charset="0"/>
                <a:cs typeface="Arial" panose="020B0604020202020204" pitchFamily="34" charset="0"/>
                <a:sym typeface="Wingdings" panose="05000000000000000000" pitchFamily="2" charset="2"/>
              </a:rPr>
              <a:t> </a:t>
            </a:r>
            <a:r>
              <a:rPr lang="fr-FR" sz="2000" dirty="0" err="1">
                <a:latin typeface="Arial" panose="020B0604020202020204" pitchFamily="34" charset="0"/>
                <a:cs typeface="Arial" panose="020B0604020202020204" pitchFamily="34" charset="0"/>
                <a:sym typeface="Wingdings" panose="05000000000000000000" pitchFamily="2" charset="2"/>
              </a:rPr>
              <a:t>available</a:t>
            </a:r>
            <a:r>
              <a:rPr lang="fr-FR"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Equipex</a:t>
            </a:r>
            <a:r>
              <a:rPr lang="fr-FR" sz="2000" dirty="0">
                <a:latin typeface="Arial" panose="020B0604020202020204" pitchFamily="34" charset="0"/>
                <a:cs typeface="Arial" panose="020B0604020202020204" pitchFamily="34" charset="0"/>
                <a:sym typeface="Wingdings" panose="05000000000000000000" pitchFamily="2" charset="2"/>
              </a:rPr>
              <a:t> CALHIPSO)</a:t>
            </a:r>
            <a:endParaRPr lang="en-GB" sz="2000" dirty="0">
              <a:latin typeface="Arial" panose="020B0604020202020204" pitchFamily="34" charset="0"/>
              <a:cs typeface="Arial" panose="020B0604020202020204" pitchFamily="34" charset="0"/>
              <a:sym typeface="Wingdings" panose="05000000000000000000" pitchFamily="2" charset="2"/>
            </a:endParaRPr>
          </a:p>
          <a:p>
            <a:pPr marL="285750" indent="-285750">
              <a:buFontTx/>
              <a:buChar char="-"/>
            </a:pPr>
            <a:endParaRPr lang="en-GB" sz="2000" dirty="0">
              <a:latin typeface="Arial" panose="020B0604020202020204" pitchFamily="34" charset="0"/>
              <a:cs typeface="Arial" panose="020B0604020202020204" pitchFamily="34" charset="0"/>
              <a:sym typeface="Wingdings" panose="05000000000000000000" pitchFamily="2" charset="2"/>
            </a:endParaRPr>
          </a:p>
          <a:p>
            <a:endParaRPr lang="en-GB" sz="2000" dirty="0">
              <a:latin typeface="Arial" panose="020B0604020202020204" pitchFamily="34" charset="0"/>
              <a:cs typeface="Arial" panose="020B0604020202020204" pitchFamily="34" charset="0"/>
              <a:sym typeface="Wingdings" panose="05000000000000000000" pitchFamily="2" charset="2"/>
            </a:endParaRPr>
          </a:p>
        </p:txBody>
      </p:sp>
      <p:pic>
        <p:nvPicPr>
          <p:cNvPr id="7" name="Image 6"/>
          <p:cNvPicPr/>
          <p:nvPr/>
        </p:nvPicPr>
        <p:blipFill>
          <a:blip r:embed="rId3" cstate="screen">
            <a:extLst>
              <a:ext uri="{28A0092B-C50C-407E-A947-70E740481C1C}">
                <a14:useLocalDpi xmlns:a14="http://schemas.microsoft.com/office/drawing/2010/main"/>
              </a:ext>
            </a:extLst>
          </a:blip>
          <a:stretch>
            <a:fillRect/>
          </a:stretch>
        </p:blipFill>
        <p:spPr>
          <a:xfrm>
            <a:off x="1352310" y="2592799"/>
            <a:ext cx="2627335" cy="3394107"/>
          </a:xfrm>
          <a:prstGeom prst="rect">
            <a:avLst/>
          </a:prstGeom>
        </p:spPr>
      </p:pic>
      <p:graphicFrame>
        <p:nvGraphicFramePr>
          <p:cNvPr id="8" name="Tableau 7"/>
          <p:cNvGraphicFramePr>
            <a:graphicFrameLocks noGrp="1"/>
          </p:cNvGraphicFramePr>
          <p:nvPr/>
        </p:nvGraphicFramePr>
        <p:xfrm>
          <a:off x="5505542" y="2420746"/>
          <a:ext cx="6528400" cy="3429000"/>
        </p:xfrm>
        <a:graphic>
          <a:graphicData uri="http://schemas.openxmlformats.org/drawingml/2006/table">
            <a:tbl>
              <a:tblPr firstRow="1" firstCol="1" bandRow="1">
                <a:tableStyleId>{5C22544A-7EE6-4342-B048-85BDC9FD1C3A}</a:tableStyleId>
              </a:tblPr>
              <a:tblGrid>
                <a:gridCol w="3264200">
                  <a:extLst>
                    <a:ext uri="{9D8B030D-6E8A-4147-A177-3AD203B41FA5}">
                      <a16:colId xmlns:a16="http://schemas.microsoft.com/office/drawing/2014/main" val="1524816463"/>
                    </a:ext>
                  </a:extLst>
                </a:gridCol>
                <a:gridCol w="3264200">
                  <a:extLst>
                    <a:ext uri="{9D8B030D-6E8A-4147-A177-3AD203B41FA5}">
                      <a16:colId xmlns:a16="http://schemas.microsoft.com/office/drawing/2014/main" val="3120591332"/>
                    </a:ext>
                  </a:extLst>
                </a:gridCol>
              </a:tblGrid>
              <a:tr h="381000">
                <a:tc gridSpan="2">
                  <a:txBody>
                    <a:bodyPr/>
                    <a:lstStyle/>
                    <a:p>
                      <a:pPr marL="0" algn="ctr" defTabSz="914400" rtl="0" eaLnBrk="1" latinLnBrk="0" hangingPunct="0">
                        <a:lnSpc>
                          <a:spcPts val="1500"/>
                        </a:lnSpc>
                        <a:spcAft>
                          <a:spcPts val="0"/>
                        </a:spcAft>
                      </a:pPr>
                      <a:r>
                        <a:rPr lang="en-GB" sz="1400" kern="1200" dirty="0">
                          <a:solidFill>
                            <a:sysClr val="windowText" lastClr="000000"/>
                          </a:solidFill>
                          <a:effectLst/>
                          <a:latin typeface="+mn-lt"/>
                          <a:ea typeface="+mn-ea"/>
                          <a:cs typeface="+mn-cs"/>
                        </a:rPr>
                        <a:t>QIH 21 –URC module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847688944"/>
                  </a:ext>
                </a:extLst>
              </a:tr>
              <a:tr h="381000">
                <a:tc>
                  <a:txBody>
                    <a:bodyPr/>
                    <a:lstStyle/>
                    <a:p>
                      <a:pPr marL="0" algn="l" defTabSz="914400" rtl="0" eaLnBrk="1" latinLnBrk="0" hangingPunct="0">
                        <a:lnSpc>
                          <a:spcPts val="1500"/>
                        </a:lnSpc>
                        <a:spcAft>
                          <a:spcPts val="0"/>
                        </a:spcAft>
                      </a:pPr>
                      <a:r>
                        <a:rPr lang="en-US" sz="1400" b="1" kern="1200" noProof="0" dirty="0">
                          <a:solidFill>
                            <a:sysClr val="windowText" lastClr="000000"/>
                          </a:solidFill>
                          <a:effectLst/>
                          <a:latin typeface="+mn-lt"/>
                          <a:ea typeface="+mn-ea"/>
                          <a:cs typeface="+mn-cs"/>
                        </a:rPr>
                        <a:t>Max pressure of the vessel (MPa)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en-US" sz="1400" kern="1200" noProof="0" dirty="0">
                          <a:solidFill>
                            <a:sysClr val="windowText" lastClr="000000"/>
                          </a:solidFill>
                          <a:effectLst/>
                          <a:latin typeface="+mn-lt"/>
                          <a:ea typeface="+mn-ea"/>
                          <a:cs typeface="+mn-cs"/>
                        </a:rPr>
                        <a:t>207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6652018"/>
                  </a:ext>
                </a:extLst>
              </a:tr>
              <a:tr h="381000">
                <a:tc>
                  <a:txBody>
                    <a:bodyPr/>
                    <a:lstStyle/>
                    <a:p>
                      <a:pPr marL="0" algn="l" defTabSz="914400" rtl="0" eaLnBrk="1" latinLnBrk="0" hangingPunct="0">
                        <a:lnSpc>
                          <a:spcPts val="1500"/>
                        </a:lnSpc>
                        <a:spcAft>
                          <a:spcPts val="0"/>
                        </a:spcAft>
                      </a:pPr>
                      <a:r>
                        <a:rPr lang="en-US" sz="1400" b="1" kern="1200" noProof="0" dirty="0">
                          <a:solidFill>
                            <a:sysClr val="windowText" lastClr="000000"/>
                          </a:solidFill>
                          <a:effectLst/>
                          <a:latin typeface="+mn-lt"/>
                          <a:ea typeface="+mn-ea"/>
                          <a:cs typeface="+mn-cs"/>
                        </a:rPr>
                        <a:t>Max pressure for URC mode(MPa)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en-US" sz="1400" kern="1200" noProof="0" dirty="0">
                          <a:solidFill>
                            <a:sysClr val="windowText" lastClr="000000"/>
                          </a:solidFill>
                          <a:effectLst/>
                          <a:latin typeface="+mn-lt"/>
                          <a:ea typeface="+mn-ea"/>
                          <a:cs typeface="+mn-cs"/>
                        </a:rPr>
                        <a:t>163.35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2213870"/>
                  </a:ext>
                </a:extLst>
              </a:tr>
              <a:tr h="381000">
                <a:tc>
                  <a:txBody>
                    <a:bodyPr/>
                    <a:lstStyle/>
                    <a:p>
                      <a:pPr marL="0" algn="l" defTabSz="914400" rtl="0" eaLnBrk="1" latinLnBrk="0" hangingPunct="0">
                        <a:lnSpc>
                          <a:spcPts val="1500"/>
                        </a:lnSpc>
                        <a:spcAft>
                          <a:spcPts val="0"/>
                        </a:spcAft>
                      </a:pPr>
                      <a:r>
                        <a:rPr lang="en-US" sz="1400" b="1" kern="1200" noProof="0" dirty="0">
                          <a:solidFill>
                            <a:sysClr val="windowText" lastClr="000000"/>
                          </a:solidFill>
                          <a:effectLst/>
                          <a:latin typeface="+mn-lt"/>
                          <a:ea typeface="+mn-ea"/>
                          <a:cs typeface="+mn-cs"/>
                        </a:rPr>
                        <a:t>Max temperature (°C)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en-US" sz="1400" kern="1200" noProof="0" dirty="0">
                          <a:solidFill>
                            <a:sysClr val="windowText" lastClr="000000"/>
                          </a:solidFill>
                          <a:effectLst/>
                          <a:latin typeface="+mn-lt"/>
                          <a:ea typeface="+mn-ea"/>
                          <a:cs typeface="+mn-cs"/>
                        </a:rPr>
                        <a:t>1400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3670291"/>
                  </a:ext>
                </a:extLst>
              </a:tr>
              <a:tr h="381000">
                <a:tc>
                  <a:txBody>
                    <a:bodyPr/>
                    <a:lstStyle/>
                    <a:p>
                      <a:pPr marL="0" algn="l" defTabSz="914400" rtl="0" eaLnBrk="1" latinLnBrk="0" hangingPunct="0">
                        <a:lnSpc>
                          <a:spcPts val="1500"/>
                        </a:lnSpc>
                        <a:spcAft>
                          <a:spcPts val="0"/>
                        </a:spcAft>
                      </a:pPr>
                      <a:r>
                        <a:rPr lang="en-GB" sz="1400" b="1" kern="1200" dirty="0">
                          <a:solidFill>
                            <a:sysClr val="windowText" lastClr="000000"/>
                          </a:solidFill>
                          <a:effectLst/>
                          <a:latin typeface="+mn-lt"/>
                          <a:ea typeface="+mn-ea"/>
                          <a:cs typeface="+mn-cs"/>
                        </a:rPr>
                        <a:t>Max height (mm)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fr-FR" sz="1400" kern="1200" dirty="0">
                          <a:solidFill>
                            <a:sysClr val="windowText" lastClr="000000"/>
                          </a:solidFill>
                          <a:effectLst/>
                          <a:latin typeface="+mn-lt"/>
                          <a:ea typeface="+mn-ea"/>
                          <a:cs typeface="+mn-cs"/>
                        </a:rPr>
                        <a:t>700</a:t>
                      </a:r>
                      <a:endParaRPr lang="en-GB" sz="1400" kern="12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016116"/>
                  </a:ext>
                </a:extLst>
              </a:tr>
              <a:tr h="381000">
                <a:tc>
                  <a:txBody>
                    <a:bodyPr/>
                    <a:lstStyle/>
                    <a:p>
                      <a:pPr marL="0" algn="l" defTabSz="914400" rtl="0" eaLnBrk="1" latinLnBrk="0" hangingPunct="0">
                        <a:lnSpc>
                          <a:spcPts val="1500"/>
                        </a:lnSpc>
                        <a:spcAft>
                          <a:spcPts val="0"/>
                        </a:spcAft>
                      </a:pPr>
                      <a:r>
                        <a:rPr lang="en-GB" sz="1400" b="1" kern="1200" dirty="0">
                          <a:solidFill>
                            <a:sysClr val="windowText" lastClr="000000"/>
                          </a:solidFill>
                          <a:effectLst/>
                          <a:latin typeface="+mn-lt"/>
                          <a:ea typeface="+mn-ea"/>
                          <a:cs typeface="+mn-cs"/>
                        </a:rPr>
                        <a:t>Max diameter (mm)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fr-FR" sz="1400" kern="1200" dirty="0">
                          <a:solidFill>
                            <a:sysClr val="windowText" lastClr="000000"/>
                          </a:solidFill>
                          <a:effectLst/>
                          <a:latin typeface="+mn-lt"/>
                          <a:ea typeface="+mn-ea"/>
                          <a:cs typeface="+mn-cs"/>
                        </a:rPr>
                        <a:t>228</a:t>
                      </a:r>
                      <a:endParaRPr lang="en-GB" sz="1400" kern="12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803608"/>
                  </a:ext>
                </a:extLst>
              </a:tr>
              <a:tr h="381000">
                <a:tc>
                  <a:txBody>
                    <a:bodyPr/>
                    <a:lstStyle/>
                    <a:p>
                      <a:pPr marL="0" algn="l" defTabSz="914400" rtl="0" eaLnBrk="1" latinLnBrk="0" hangingPunct="0">
                        <a:lnSpc>
                          <a:spcPts val="1500"/>
                        </a:lnSpc>
                        <a:spcAft>
                          <a:spcPts val="0"/>
                        </a:spcAft>
                      </a:pPr>
                      <a:r>
                        <a:rPr lang="en-US" sz="1400" b="1" kern="1200" noProof="0" dirty="0">
                          <a:solidFill>
                            <a:sysClr val="windowText" lastClr="000000"/>
                          </a:solidFill>
                          <a:effectLst/>
                          <a:latin typeface="+mn-lt"/>
                          <a:ea typeface="+mn-ea"/>
                          <a:cs typeface="+mn-cs"/>
                        </a:rPr>
                        <a:t>Max cooling rate (°C/min)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fr-FR" sz="1400" kern="1200" dirty="0">
                          <a:solidFill>
                            <a:sysClr val="windowText" lastClr="000000"/>
                          </a:solidFill>
                          <a:effectLst/>
                          <a:latin typeface="+mn-lt"/>
                          <a:ea typeface="+mn-ea"/>
                          <a:cs typeface="+mn-cs"/>
                        </a:rPr>
                        <a:t>200</a:t>
                      </a:r>
                      <a:endParaRPr lang="en-GB" sz="1400" kern="12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91020"/>
                  </a:ext>
                </a:extLst>
              </a:tr>
              <a:tr h="381000">
                <a:tc>
                  <a:txBody>
                    <a:bodyPr/>
                    <a:lstStyle/>
                    <a:p>
                      <a:pPr marL="0" algn="l" defTabSz="914400" rtl="0" eaLnBrk="1" latinLnBrk="0" hangingPunct="0">
                        <a:lnSpc>
                          <a:spcPts val="1500"/>
                        </a:lnSpc>
                        <a:spcAft>
                          <a:spcPts val="0"/>
                        </a:spcAft>
                      </a:pPr>
                      <a:r>
                        <a:rPr lang="en-GB" sz="1400" b="1" kern="1200" dirty="0">
                          <a:solidFill>
                            <a:sysClr val="windowText" lastClr="000000"/>
                          </a:solidFill>
                          <a:effectLst/>
                          <a:latin typeface="+mn-lt"/>
                          <a:ea typeface="+mn-ea"/>
                          <a:cs typeface="+mn-cs"/>
                        </a:rPr>
                        <a:t>Max work load (kg)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fr-FR" sz="1400" kern="1200" dirty="0">
                          <a:solidFill>
                            <a:sysClr val="windowText" lastClr="000000"/>
                          </a:solidFill>
                          <a:effectLst/>
                          <a:latin typeface="+mn-lt"/>
                          <a:ea typeface="+mn-ea"/>
                          <a:cs typeface="+mn-cs"/>
                        </a:rPr>
                        <a:t>175</a:t>
                      </a:r>
                      <a:endParaRPr lang="en-GB" sz="1400" kern="12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53824"/>
                  </a:ext>
                </a:extLst>
              </a:tr>
              <a:tr h="381000">
                <a:tc>
                  <a:txBody>
                    <a:bodyPr/>
                    <a:lstStyle/>
                    <a:p>
                      <a:pPr marL="0" algn="l" defTabSz="914400" rtl="0" eaLnBrk="1" latinLnBrk="0" hangingPunct="0">
                        <a:lnSpc>
                          <a:spcPts val="1500"/>
                        </a:lnSpc>
                        <a:spcAft>
                          <a:spcPts val="0"/>
                        </a:spcAft>
                      </a:pPr>
                      <a:r>
                        <a:rPr lang="en-US" sz="1400" b="1" kern="1200" noProof="0" dirty="0">
                          <a:solidFill>
                            <a:sysClr val="windowText" lastClr="000000"/>
                          </a:solidFill>
                          <a:effectLst/>
                          <a:latin typeface="+mn-lt"/>
                          <a:ea typeface="+mn-ea"/>
                          <a:cs typeface="+mn-cs"/>
                        </a:rPr>
                        <a:t>Thermal homogeneity(°C)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0">
                        <a:lnSpc>
                          <a:spcPts val="1500"/>
                        </a:lnSpc>
                        <a:spcAft>
                          <a:spcPts val="0"/>
                        </a:spcAft>
                      </a:pPr>
                      <a:r>
                        <a:rPr lang="en-US" sz="1400" kern="1200" noProof="0" dirty="0">
                          <a:solidFill>
                            <a:sysClr val="windowText" lastClr="000000"/>
                          </a:solidFill>
                          <a:effectLst/>
                          <a:latin typeface="+mn-lt"/>
                          <a:ea typeface="+mn-ea"/>
                          <a:cs typeface="+mn-cs"/>
                        </a:rPr>
                        <a:t>±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372242"/>
                  </a:ext>
                </a:extLst>
              </a:tr>
            </a:tbl>
          </a:graphicData>
        </a:graphic>
      </p:graphicFrame>
      <p:pic>
        <p:nvPicPr>
          <p:cNvPr id="9" name="Image 8"/>
          <p:cNvPicPr>
            <a:picLocks noChangeAspect="1"/>
          </p:cNvPicPr>
          <p:nvPr/>
        </p:nvPicPr>
        <p:blipFill>
          <a:blip r:embed="rId4"/>
          <a:stretch>
            <a:fillRect/>
          </a:stretch>
        </p:blipFill>
        <p:spPr bwMode="auto">
          <a:xfrm>
            <a:off x="11523133" y="57057"/>
            <a:ext cx="459042" cy="463414"/>
          </a:xfrm>
          <a:prstGeom prst="rect">
            <a:avLst/>
          </a:prstGeom>
        </p:spPr>
      </p:pic>
      <p:sp>
        <p:nvSpPr>
          <p:cNvPr id="10" name="Espace réservé du pied de page 3">
            <a:extLst>
              <a:ext uri="{FF2B5EF4-FFF2-40B4-BE49-F238E27FC236}">
                <a16:creationId xmlns:a16="http://schemas.microsoft.com/office/drawing/2014/main" id="{ED5A15F4-F780-4AEC-AD83-1524E4BEA8F8}"/>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23153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A7AFA6-E700-437D-96B9-04F44D3A09F1}"/>
              </a:ext>
            </a:extLst>
          </p:cNvPr>
          <p:cNvSpPr>
            <a:spLocks noGrp="1"/>
          </p:cNvSpPr>
          <p:nvPr>
            <p:ph type="title"/>
          </p:nvPr>
        </p:nvSpPr>
        <p:spPr/>
        <p:txBody>
          <a:bodyPr/>
          <a:lstStyle/>
          <a:p>
            <a:endParaRPr lang="fr-FR"/>
          </a:p>
        </p:txBody>
      </p:sp>
      <p:sp>
        <p:nvSpPr>
          <p:cNvPr id="5" name="Espace réservé du numéro de diapositive 4">
            <a:extLst>
              <a:ext uri="{FF2B5EF4-FFF2-40B4-BE49-F238E27FC236}">
                <a16:creationId xmlns:a16="http://schemas.microsoft.com/office/drawing/2014/main" id="{51577AB4-0554-419C-8EE0-1E76C4924A1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dirty="0">
              <a:solidFill>
                <a:prstClr val="white"/>
              </a:solidFill>
            </a:endParaRPr>
          </a:p>
        </p:txBody>
      </p:sp>
      <p:pic>
        <p:nvPicPr>
          <p:cNvPr id="6" name="Image 5">
            <a:extLst>
              <a:ext uri="{FF2B5EF4-FFF2-40B4-BE49-F238E27FC236}">
                <a16:creationId xmlns:a16="http://schemas.microsoft.com/office/drawing/2014/main" id="{7BCB8B95-6EAC-44B4-A588-A7745751387A}"/>
              </a:ext>
            </a:extLst>
          </p:cNvPr>
          <p:cNvPicPr>
            <a:picLocks noChangeAspect="1"/>
          </p:cNvPicPr>
          <p:nvPr/>
        </p:nvPicPr>
        <p:blipFill rotWithShape="1">
          <a:blip r:embed="rId2"/>
          <a:srcRect l="-256" r="1"/>
          <a:stretch/>
        </p:blipFill>
        <p:spPr>
          <a:xfrm>
            <a:off x="1915209" y="1155700"/>
            <a:ext cx="7707435" cy="3672653"/>
          </a:xfrm>
          <a:prstGeom prst="rect">
            <a:avLst/>
          </a:prstGeom>
        </p:spPr>
      </p:pic>
      <p:sp>
        <p:nvSpPr>
          <p:cNvPr id="7" name="ZoneTexte 6">
            <a:extLst>
              <a:ext uri="{FF2B5EF4-FFF2-40B4-BE49-F238E27FC236}">
                <a16:creationId xmlns:a16="http://schemas.microsoft.com/office/drawing/2014/main" id="{769F62AA-CCED-4D32-8DC5-920745260BC2}"/>
              </a:ext>
            </a:extLst>
          </p:cNvPr>
          <p:cNvSpPr txBox="1"/>
          <p:nvPr/>
        </p:nvSpPr>
        <p:spPr>
          <a:xfrm>
            <a:off x="3617544" y="4938913"/>
            <a:ext cx="4901899" cy="400110"/>
          </a:xfrm>
          <a:prstGeom prst="rect">
            <a:avLst/>
          </a:prstGeom>
          <a:noFill/>
        </p:spPr>
        <p:txBody>
          <a:bodyPr wrap="square" rtlCol="0">
            <a:spAutoFit/>
          </a:bodyPr>
          <a:lstStyle/>
          <a:p>
            <a:r>
              <a:rPr lang="fr-FR" sz="2000" i="1" dirty="0">
                <a:solidFill>
                  <a:schemeClr val="tx1"/>
                </a:solidFill>
                <a:latin typeface="+mj-lt"/>
              </a:rPr>
              <a:t>GQ = Gas </a:t>
            </a:r>
            <a:r>
              <a:rPr lang="fr-FR" sz="2000" i="1" dirty="0" err="1">
                <a:solidFill>
                  <a:schemeClr val="tx1"/>
                </a:solidFill>
                <a:latin typeface="+mj-lt"/>
              </a:rPr>
              <a:t>Quench</a:t>
            </a:r>
            <a:r>
              <a:rPr lang="fr-FR" sz="2000" i="1" dirty="0">
                <a:solidFill>
                  <a:schemeClr val="tx1"/>
                </a:solidFill>
                <a:latin typeface="+mj-lt"/>
              </a:rPr>
              <a:t> ; WQ = Water </a:t>
            </a:r>
            <a:r>
              <a:rPr lang="fr-FR" sz="2000" i="1" dirty="0" err="1">
                <a:solidFill>
                  <a:schemeClr val="tx1"/>
                </a:solidFill>
                <a:latin typeface="+mj-lt"/>
              </a:rPr>
              <a:t>Quench</a:t>
            </a:r>
            <a:endParaRPr lang="fr-FR" sz="2000" i="1" dirty="0">
              <a:solidFill>
                <a:schemeClr val="tx1"/>
              </a:solidFill>
              <a:latin typeface="+mj-lt"/>
            </a:endParaRPr>
          </a:p>
        </p:txBody>
      </p:sp>
      <p:sp>
        <p:nvSpPr>
          <p:cNvPr id="8" name="Rectangle 7">
            <a:extLst>
              <a:ext uri="{FF2B5EF4-FFF2-40B4-BE49-F238E27FC236}">
                <a16:creationId xmlns:a16="http://schemas.microsoft.com/office/drawing/2014/main" id="{5B97CE56-09C9-4D0E-8DD9-8EA51F87810A}"/>
              </a:ext>
            </a:extLst>
          </p:cNvPr>
          <p:cNvSpPr/>
          <p:nvPr/>
        </p:nvSpPr>
        <p:spPr bwMode="auto">
          <a:xfrm>
            <a:off x="2654063" y="1726355"/>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kumimoji="0" lang="fr-FR" sz="2000" b="1" i="0" u="none" strike="noStrike" cap="none" normalizeH="0" baseline="0">
                <a:ln>
                  <a:noFill/>
                </a:ln>
                <a:solidFill>
                  <a:schemeClr val="tx1"/>
                </a:solidFill>
                <a:effectLst/>
                <a:latin typeface="+mj-lt"/>
              </a:rPr>
              <a:t>123</a:t>
            </a:r>
          </a:p>
        </p:txBody>
      </p:sp>
      <p:sp>
        <p:nvSpPr>
          <p:cNvPr id="9" name="Rectangle 8">
            <a:extLst>
              <a:ext uri="{FF2B5EF4-FFF2-40B4-BE49-F238E27FC236}">
                <a16:creationId xmlns:a16="http://schemas.microsoft.com/office/drawing/2014/main" id="{562BC2F2-056A-4575-B3E0-093FDB063644}"/>
              </a:ext>
            </a:extLst>
          </p:cNvPr>
          <p:cNvSpPr/>
          <p:nvPr/>
        </p:nvSpPr>
        <p:spPr bwMode="auto">
          <a:xfrm>
            <a:off x="3537797" y="2601699"/>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kumimoji="0" lang="fr-FR" sz="2000" b="1" i="0" u="none" strike="noStrike" cap="none" normalizeH="0" baseline="0">
                <a:ln>
                  <a:noFill/>
                </a:ln>
                <a:solidFill>
                  <a:schemeClr val="tx1"/>
                </a:solidFill>
                <a:effectLst/>
                <a:latin typeface="+mj-lt"/>
              </a:rPr>
              <a:t>89</a:t>
            </a:r>
          </a:p>
        </p:txBody>
      </p:sp>
      <p:sp>
        <p:nvSpPr>
          <p:cNvPr id="10" name="Rectangle 9">
            <a:extLst>
              <a:ext uri="{FF2B5EF4-FFF2-40B4-BE49-F238E27FC236}">
                <a16:creationId xmlns:a16="http://schemas.microsoft.com/office/drawing/2014/main" id="{EA320A60-AB2B-47EF-AD92-ADD7E3120ECA}"/>
              </a:ext>
            </a:extLst>
          </p:cNvPr>
          <p:cNvSpPr/>
          <p:nvPr/>
        </p:nvSpPr>
        <p:spPr bwMode="auto">
          <a:xfrm>
            <a:off x="4401889" y="2614060"/>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kumimoji="0" lang="fr-FR" sz="2000" b="1" i="0" u="none" strike="noStrike" cap="none" normalizeH="0" baseline="0">
                <a:ln>
                  <a:noFill/>
                </a:ln>
                <a:solidFill>
                  <a:schemeClr val="tx1"/>
                </a:solidFill>
                <a:effectLst/>
                <a:latin typeface="+mj-lt"/>
              </a:rPr>
              <a:t>86</a:t>
            </a:r>
          </a:p>
        </p:txBody>
      </p:sp>
      <p:sp>
        <p:nvSpPr>
          <p:cNvPr id="11" name="Rectangle 10">
            <a:extLst>
              <a:ext uri="{FF2B5EF4-FFF2-40B4-BE49-F238E27FC236}">
                <a16:creationId xmlns:a16="http://schemas.microsoft.com/office/drawing/2014/main" id="{6955325F-3983-4662-9566-14B3C1B930AD}"/>
              </a:ext>
            </a:extLst>
          </p:cNvPr>
          <p:cNvSpPr/>
          <p:nvPr/>
        </p:nvSpPr>
        <p:spPr bwMode="auto">
          <a:xfrm>
            <a:off x="5283836" y="2753171"/>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kumimoji="0" lang="fr-FR" sz="2000" b="1" i="0" u="none" strike="noStrike" cap="none" normalizeH="0" baseline="0">
                <a:ln>
                  <a:noFill/>
                </a:ln>
                <a:solidFill>
                  <a:schemeClr val="tx1"/>
                </a:solidFill>
                <a:effectLst/>
                <a:latin typeface="+mj-lt"/>
              </a:rPr>
              <a:t>86</a:t>
            </a:r>
          </a:p>
        </p:txBody>
      </p:sp>
      <p:sp>
        <p:nvSpPr>
          <p:cNvPr id="12" name="Rectangle 11">
            <a:extLst>
              <a:ext uri="{FF2B5EF4-FFF2-40B4-BE49-F238E27FC236}">
                <a16:creationId xmlns:a16="http://schemas.microsoft.com/office/drawing/2014/main" id="{5D020E4A-1659-4E12-9DA7-97E5CD4CE9E6}"/>
              </a:ext>
            </a:extLst>
          </p:cNvPr>
          <p:cNvSpPr/>
          <p:nvPr/>
        </p:nvSpPr>
        <p:spPr bwMode="auto">
          <a:xfrm>
            <a:off x="6181382" y="2220459"/>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kumimoji="0" lang="fr-FR" sz="2000" b="1" i="0" u="none" strike="noStrike" cap="none" normalizeH="0" baseline="0">
                <a:ln>
                  <a:noFill/>
                </a:ln>
                <a:solidFill>
                  <a:schemeClr val="tx1"/>
                </a:solidFill>
                <a:effectLst/>
                <a:latin typeface="+mj-lt"/>
              </a:rPr>
              <a:t>103</a:t>
            </a:r>
          </a:p>
        </p:txBody>
      </p:sp>
      <p:sp>
        <p:nvSpPr>
          <p:cNvPr id="13" name="Rectangle 12">
            <a:extLst>
              <a:ext uri="{FF2B5EF4-FFF2-40B4-BE49-F238E27FC236}">
                <a16:creationId xmlns:a16="http://schemas.microsoft.com/office/drawing/2014/main" id="{18C0746C-D0C8-40A2-81B6-F9407DDA1BDE}"/>
              </a:ext>
            </a:extLst>
          </p:cNvPr>
          <p:cNvSpPr/>
          <p:nvPr/>
        </p:nvSpPr>
        <p:spPr bwMode="auto">
          <a:xfrm>
            <a:off x="7053353" y="2703449"/>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kumimoji="0" lang="fr-FR" sz="2000" b="1" i="0" u="none" strike="noStrike" cap="none" normalizeH="0" baseline="0">
                <a:ln>
                  <a:noFill/>
                </a:ln>
                <a:solidFill>
                  <a:schemeClr val="tx1"/>
                </a:solidFill>
                <a:effectLst/>
                <a:latin typeface="+mj-lt"/>
              </a:rPr>
              <a:t>83</a:t>
            </a:r>
          </a:p>
        </p:txBody>
      </p:sp>
      <p:sp>
        <p:nvSpPr>
          <p:cNvPr id="14" name="Rectangle 13">
            <a:extLst>
              <a:ext uri="{FF2B5EF4-FFF2-40B4-BE49-F238E27FC236}">
                <a16:creationId xmlns:a16="http://schemas.microsoft.com/office/drawing/2014/main" id="{D323735E-B6FF-40D8-BDF6-FE40639570E1}"/>
              </a:ext>
            </a:extLst>
          </p:cNvPr>
          <p:cNvSpPr/>
          <p:nvPr/>
        </p:nvSpPr>
        <p:spPr bwMode="auto">
          <a:xfrm>
            <a:off x="7902013" y="2220459"/>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lang="fr-FR" sz="2000" b="1">
                <a:solidFill>
                  <a:schemeClr val="tx1"/>
                </a:solidFill>
                <a:latin typeface="+mj-lt"/>
              </a:rPr>
              <a:t>105</a:t>
            </a:r>
            <a:endParaRPr kumimoji="0" lang="fr-FR" sz="2000" b="1" i="0" u="none" strike="noStrike" cap="none" normalizeH="0" baseline="0">
              <a:ln>
                <a:noFill/>
              </a:ln>
              <a:solidFill>
                <a:schemeClr val="tx1"/>
              </a:solidFill>
              <a:effectLst/>
              <a:latin typeface="+mj-lt"/>
            </a:endParaRPr>
          </a:p>
        </p:txBody>
      </p:sp>
      <p:sp>
        <p:nvSpPr>
          <p:cNvPr id="15" name="Rectangle 14">
            <a:extLst>
              <a:ext uri="{FF2B5EF4-FFF2-40B4-BE49-F238E27FC236}">
                <a16:creationId xmlns:a16="http://schemas.microsoft.com/office/drawing/2014/main" id="{2B96AE15-BF01-498F-90B1-7B0EBFF036BA}"/>
              </a:ext>
            </a:extLst>
          </p:cNvPr>
          <p:cNvSpPr/>
          <p:nvPr/>
        </p:nvSpPr>
        <p:spPr bwMode="auto">
          <a:xfrm>
            <a:off x="8781545" y="2257100"/>
            <a:ext cx="677274" cy="48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r>
              <a:rPr lang="fr-FR" sz="2000" b="1">
                <a:solidFill>
                  <a:schemeClr val="tx1"/>
                </a:solidFill>
                <a:latin typeface="+mj-lt"/>
              </a:rPr>
              <a:t>99</a:t>
            </a:r>
            <a:endParaRPr kumimoji="0" lang="fr-FR" sz="2000" b="1" i="0" u="none" strike="noStrike" cap="none" normalizeH="0" baseline="0">
              <a:ln>
                <a:noFill/>
              </a:ln>
              <a:solidFill>
                <a:schemeClr val="tx1"/>
              </a:solidFill>
              <a:effectLst/>
              <a:latin typeface="+mj-lt"/>
            </a:endParaRPr>
          </a:p>
        </p:txBody>
      </p:sp>
      <p:sp>
        <p:nvSpPr>
          <p:cNvPr id="17" name="ZoneTexte 16">
            <a:extLst>
              <a:ext uri="{FF2B5EF4-FFF2-40B4-BE49-F238E27FC236}">
                <a16:creationId xmlns:a16="http://schemas.microsoft.com/office/drawing/2014/main" id="{AD474C8F-619C-468E-9BF2-111420EFF312}"/>
              </a:ext>
            </a:extLst>
          </p:cNvPr>
          <p:cNvSpPr txBox="1"/>
          <p:nvPr/>
        </p:nvSpPr>
        <p:spPr bwMode="auto">
          <a:xfrm>
            <a:off x="4527550" y="5393398"/>
            <a:ext cx="6108700" cy="369332"/>
          </a:xfrm>
          <a:prstGeom prst="rect">
            <a:avLst/>
          </a:prstGeom>
          <a:noFill/>
        </p:spPr>
        <p:txBody>
          <a:bodyPr wrap="square">
            <a:spAutoFit/>
          </a:bodyPr>
          <a:lstStyle/>
          <a:p>
            <a:r>
              <a:rPr lang="en-US" sz="1800" b="1" dirty="0">
                <a:solidFill>
                  <a:schemeClr val="tx1"/>
                </a:solidFill>
                <a:latin typeface="+mj-lt"/>
              </a:rPr>
              <a:t>SA = 980°C/2h, A= 580°C/2h </a:t>
            </a:r>
            <a:endParaRPr lang="fr-FR" dirty="0"/>
          </a:p>
        </p:txBody>
      </p:sp>
      <p:sp>
        <p:nvSpPr>
          <p:cNvPr id="18" name="Espace réservé du pied de page 3">
            <a:extLst>
              <a:ext uri="{FF2B5EF4-FFF2-40B4-BE49-F238E27FC236}">
                <a16:creationId xmlns:a16="http://schemas.microsoft.com/office/drawing/2014/main" id="{E0C39B51-12A5-46E7-B987-606FA6EB57EC}"/>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43424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7E9B85-12B9-41D7-A3DE-963966DAA8E4}"/>
              </a:ext>
            </a:extLst>
          </p:cNvPr>
          <p:cNvSpPr>
            <a:spLocks noGrp="1"/>
          </p:cNvSpPr>
          <p:nvPr>
            <p:ph type="title"/>
          </p:nvPr>
        </p:nvSpPr>
        <p:spPr/>
        <p:txBody>
          <a:bodyPr/>
          <a:lstStyle/>
          <a:p>
            <a:r>
              <a:rPr lang="fr-FR" dirty="0"/>
              <a:t>HIP process</a:t>
            </a:r>
          </a:p>
        </p:txBody>
      </p:sp>
      <p:sp>
        <p:nvSpPr>
          <p:cNvPr id="3" name="Espace réservé du contenu 2">
            <a:extLst>
              <a:ext uri="{FF2B5EF4-FFF2-40B4-BE49-F238E27FC236}">
                <a16:creationId xmlns:a16="http://schemas.microsoft.com/office/drawing/2014/main" id="{70016F0A-F950-4CC9-9E97-6965B0E81D67}"/>
              </a:ext>
            </a:extLst>
          </p:cNvPr>
          <p:cNvSpPr>
            <a:spLocks noGrp="1"/>
          </p:cNvSpPr>
          <p:nvPr>
            <p:ph idx="1"/>
          </p:nvPr>
        </p:nvSpPr>
        <p:spPr/>
        <p:txBody>
          <a:bodyPr/>
          <a:lstStyle/>
          <a:p>
            <a:r>
              <a:rPr lang="en-US" dirty="0"/>
              <a:t>The first step is a high temperature and a high-pressure HIP cycle to bind the austenitic stainless steel to the </a:t>
            </a:r>
            <a:r>
              <a:rPr lang="en-US" dirty="0" err="1"/>
              <a:t>CuCrZr</a:t>
            </a:r>
            <a:r>
              <a:rPr lang="en-US" dirty="0"/>
              <a:t> heat sink. </a:t>
            </a:r>
          </a:p>
          <a:p>
            <a:pPr lvl="1"/>
            <a:r>
              <a:rPr lang="en-US" dirty="0"/>
              <a:t>This HIP cycle is done at 1040°C for two hours if 316L(N)/316L(N) and 316L(N)/</a:t>
            </a:r>
            <a:r>
              <a:rPr lang="en-US" dirty="0" err="1"/>
              <a:t>CuCrZr</a:t>
            </a:r>
            <a:r>
              <a:rPr lang="en-US" dirty="0"/>
              <a:t> joints are made at the same time or, at 980°C for two hours to make only 316L(N)/</a:t>
            </a:r>
            <a:r>
              <a:rPr lang="en-US" dirty="0" err="1"/>
              <a:t>CuCrZr</a:t>
            </a:r>
            <a:r>
              <a:rPr lang="en-US" dirty="0"/>
              <a:t> joint. </a:t>
            </a:r>
          </a:p>
          <a:p>
            <a:r>
              <a:rPr lang="en-US" dirty="0"/>
              <a:t>As the cooling rates inside almost all the industrial HIP vessel are low, a post HIP solution annealing heat treatment is done to recover the </a:t>
            </a:r>
            <a:r>
              <a:rPr lang="en-US" dirty="0" err="1"/>
              <a:t>CuCrZr</a:t>
            </a:r>
            <a:r>
              <a:rPr lang="en-US" dirty="0"/>
              <a:t> mechanical properties. </a:t>
            </a:r>
          </a:p>
          <a:p>
            <a:pPr lvl="1"/>
            <a:r>
              <a:rPr lang="en-US" dirty="0"/>
              <a:t>This second step is performed at 980°C for one hour in an other furnace and ends by a gas quench at 60°C/min minimum as required by ITER. </a:t>
            </a:r>
          </a:p>
          <a:p>
            <a:r>
              <a:rPr lang="en-US" dirty="0"/>
              <a:t>The last step is a new HIP cycle to join the W </a:t>
            </a:r>
            <a:r>
              <a:rPr lang="en-US" dirty="0" err="1"/>
              <a:t>armour</a:t>
            </a:r>
            <a:r>
              <a:rPr lang="en-US" dirty="0"/>
              <a:t> tiles to the </a:t>
            </a:r>
            <a:r>
              <a:rPr lang="en-US" dirty="0" err="1"/>
              <a:t>CuCrZr</a:t>
            </a:r>
            <a:r>
              <a:rPr lang="en-US" dirty="0"/>
              <a:t> heat sink. For the fabrication of the PFW panels</a:t>
            </a:r>
          </a:p>
          <a:p>
            <a:pPr lvl="1"/>
            <a:r>
              <a:rPr lang="en-US" dirty="0"/>
              <a:t> this HIP cycle is done at a higher temperature than the best </a:t>
            </a:r>
            <a:r>
              <a:rPr lang="en-US" dirty="0" err="1"/>
              <a:t>CuCrZr</a:t>
            </a:r>
            <a:r>
              <a:rPr lang="en-US" dirty="0"/>
              <a:t> hardening temperature (580°C instead of 480°C) to enable the diffusion bonding to proceed [1]. </a:t>
            </a:r>
          </a:p>
          <a:p>
            <a:r>
              <a:rPr lang="en-US" dirty="0"/>
              <a:t>This compromise leads to an </a:t>
            </a:r>
            <a:r>
              <a:rPr lang="en-US" dirty="0" err="1"/>
              <a:t>overageing</a:t>
            </a:r>
            <a:r>
              <a:rPr lang="en-US" dirty="0"/>
              <a:t> of the </a:t>
            </a:r>
            <a:r>
              <a:rPr lang="en-US" dirty="0" err="1"/>
              <a:t>CuCrZr</a:t>
            </a:r>
            <a:r>
              <a:rPr lang="en-US" dirty="0"/>
              <a:t> alloy and a reduction of its optimal mechanical properties</a:t>
            </a:r>
            <a:endParaRPr lang="fr-FR" dirty="0"/>
          </a:p>
        </p:txBody>
      </p:sp>
      <p:sp>
        <p:nvSpPr>
          <p:cNvPr id="5" name="Espace réservé du numéro de diapositive 4">
            <a:extLst>
              <a:ext uri="{FF2B5EF4-FFF2-40B4-BE49-F238E27FC236}">
                <a16:creationId xmlns:a16="http://schemas.microsoft.com/office/drawing/2014/main" id="{E1773465-0E89-4350-BF14-5EA8F30F991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dirty="0">
              <a:solidFill>
                <a:prstClr val="white"/>
              </a:solidFill>
            </a:endParaRPr>
          </a:p>
        </p:txBody>
      </p:sp>
      <p:sp>
        <p:nvSpPr>
          <p:cNvPr id="7" name="Espace réservé du pied de page 3">
            <a:extLst>
              <a:ext uri="{FF2B5EF4-FFF2-40B4-BE49-F238E27FC236}">
                <a16:creationId xmlns:a16="http://schemas.microsoft.com/office/drawing/2014/main" id="{22409E56-1CAE-4012-8EEC-2459E6BA5747}"/>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125769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178" y="162309"/>
            <a:ext cx="9451776" cy="457200"/>
          </a:xfrm>
        </p:spPr>
        <p:txBody>
          <a:bodyPr/>
          <a:lstStyle/>
          <a:p>
            <a:r>
              <a:rPr lang="en-US" dirty="0"/>
              <a:t>2.3.1 Process parameters – Achieved bulk materials</a:t>
            </a:r>
            <a:endParaRPr lang="fr-FR" dirty="0"/>
          </a:p>
        </p:txBody>
      </p:sp>
      <p:sp>
        <p:nvSpPr>
          <p:cNvPr id="5" name="Espace réservé du numéro de diapositive 4"/>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dirty="0">
              <a:solidFill>
                <a:prstClr val="white"/>
              </a:solidFill>
            </a:endParaRPr>
          </a:p>
        </p:txBody>
      </p:sp>
      <p:sp>
        <p:nvSpPr>
          <p:cNvPr id="7" name="Rectangle 6"/>
          <p:cNvSpPr/>
          <p:nvPr/>
        </p:nvSpPr>
        <p:spPr>
          <a:xfrm>
            <a:off x="66256" y="1270775"/>
            <a:ext cx="12059488" cy="4708981"/>
          </a:xfrm>
          <a:prstGeom prst="rect">
            <a:avLst/>
          </a:prstGeom>
        </p:spPr>
        <p:txBody>
          <a:bodyPr wrap="square">
            <a:spAutoFit/>
          </a:bodyPr>
          <a:lstStyle/>
          <a:p>
            <a:pPr marL="285750" lvl="1" indent="-285750">
              <a:buFont typeface="Arial" panose="020B0604020202020204" pitchFamily="34" charset="0"/>
              <a:buChar char="•"/>
            </a:pPr>
            <a:r>
              <a:rPr lang="en-US" sz="2000" dirty="0">
                <a:solidFill>
                  <a:srgbClr val="0070C0"/>
                </a:solidFill>
                <a:latin typeface="Arial" panose="020B0604020202020204" pitchFamily="34" charset="0"/>
                <a:cs typeface="Arial" panose="020B0604020202020204" pitchFamily="34" charset="0"/>
              </a:rPr>
              <a:t>Main characterizations</a:t>
            </a:r>
          </a:p>
          <a:p>
            <a:pPr marL="723900" lvl="2" indent="-190500">
              <a:buFont typeface="Arial" panose="020B0604020202020204" pitchFamily="34" charset="0"/>
              <a:buChar char="•"/>
            </a:pPr>
            <a:r>
              <a:rPr lang="en-US" sz="2000" dirty="0">
                <a:latin typeface="Arial" panose="020B0604020202020204" pitchFamily="34" charset="0"/>
                <a:cs typeface="Arial" panose="020B0604020202020204" pitchFamily="34" charset="0"/>
              </a:rPr>
              <a:t>Densities (closed porosities)</a:t>
            </a:r>
          </a:p>
          <a:p>
            <a:pPr marL="533400" lvl="3" indent="-533400"/>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u="sng" dirty="0">
                <a:latin typeface="Arial" panose="020B0604020202020204" pitchFamily="34" charset="0"/>
                <a:cs typeface="Arial" panose="020B0604020202020204" pitchFamily="34" charset="0"/>
              </a:rPr>
              <a:t>Criteria/goal</a:t>
            </a:r>
            <a:r>
              <a:rPr lang="en-US" sz="2000" dirty="0">
                <a:latin typeface="Arial" panose="020B0604020202020204" pitchFamily="34" charset="0"/>
                <a:cs typeface="Arial" panose="020B0604020202020204" pitchFamily="34" charset="0"/>
              </a:rPr>
              <a:t>: Highest as possible </a:t>
            </a:r>
          </a:p>
          <a:p>
            <a:pPr marL="533400" lvl="3" indent="-533400"/>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u="sng" dirty="0">
                <a:latin typeface="Arial" panose="020B0604020202020204" pitchFamily="34" charset="0"/>
                <a:cs typeface="Arial" panose="020B0604020202020204" pitchFamily="34" charset="0"/>
              </a:rPr>
              <a:t>Achieved</a:t>
            </a:r>
            <a:r>
              <a:rPr lang="en-US" sz="2000" dirty="0">
                <a:latin typeface="Arial" panose="020B0604020202020204" pitchFamily="34" charset="0"/>
                <a:cs typeface="Arial" panose="020B0604020202020204" pitchFamily="34" charset="0"/>
              </a:rPr>
              <a:t>: 99.8 % (W7-X) – 98.2 % (JT-60SA) </a:t>
            </a:r>
          </a:p>
          <a:p>
            <a:pPr marL="533400" lvl="3" indent="-533400"/>
            <a:r>
              <a:rPr lang="en-US" sz="2000" dirty="0">
                <a:latin typeface="Arial" panose="020B0604020202020204" pitchFamily="34" charset="0"/>
                <a:cs typeface="Arial" panose="020B0604020202020204" pitchFamily="34" charset="0"/>
              </a:rPr>
              <a:t>		(May be fully densified after one Hot isostatic pressing (HIP))</a:t>
            </a:r>
          </a:p>
          <a:p>
            <a:pPr marL="533400" lvl="3" indent="-533400"/>
            <a:endParaRPr lang="en-US" sz="2000" dirty="0">
              <a:latin typeface="Arial" panose="020B0604020202020204" pitchFamily="34" charset="0"/>
              <a:cs typeface="Arial" panose="020B0604020202020204" pitchFamily="34" charset="0"/>
            </a:endParaRPr>
          </a:p>
          <a:p>
            <a:pPr marL="533400" lvl="3">
              <a:buFont typeface="Arial" panose="020B0604020202020204" pitchFamily="34" charset="0"/>
              <a:buChar char="•"/>
            </a:pPr>
            <a:r>
              <a:rPr lang="en-US" sz="2000" dirty="0">
                <a:latin typeface="Arial" panose="020B0604020202020204" pitchFamily="34" charset="0"/>
                <a:cs typeface="Arial" panose="020B0604020202020204" pitchFamily="34" charset="0"/>
              </a:rPr>
              <a:t> Tightness (Open porosities)</a:t>
            </a:r>
          </a:p>
          <a:p>
            <a:pPr marL="533400" lvl="2" indent="-533400"/>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  </a:t>
            </a:r>
            <a:r>
              <a:rPr lang="en-US" sz="2000" u="sng" dirty="0">
                <a:latin typeface="Arial" panose="020B0604020202020204" pitchFamily="34" charset="0"/>
                <a:cs typeface="Arial" panose="020B0604020202020204" pitchFamily="34" charset="0"/>
              </a:rPr>
              <a:t>Criteria</a:t>
            </a:r>
            <a:r>
              <a:rPr lang="en-US"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max. allowable He-leakage rate 1*10</a:t>
            </a:r>
            <a:r>
              <a:rPr lang="en-GB" sz="2000" baseline="30000" dirty="0">
                <a:latin typeface="Arial" panose="020B0604020202020204" pitchFamily="34" charset="0"/>
                <a:cs typeface="Arial" panose="020B0604020202020204" pitchFamily="34" charset="0"/>
              </a:rPr>
              <a:t>-9</a:t>
            </a:r>
            <a:r>
              <a:rPr lang="en-GB" sz="2000" dirty="0">
                <a:latin typeface="Arial" panose="020B0604020202020204" pitchFamily="34" charset="0"/>
                <a:cs typeface="Arial" panose="020B0604020202020204" pitchFamily="34" charset="0"/>
              </a:rPr>
              <a:t> mbar*l/s</a:t>
            </a:r>
          </a:p>
          <a:p>
            <a:pPr marL="533400" lvl="2" indent="-533400"/>
            <a:r>
              <a:rPr lang="en-US" sz="2000" dirty="0">
                <a:latin typeface="Arial" panose="020B0604020202020204" pitchFamily="34" charset="0"/>
                <a:cs typeface="Arial" panose="020B0604020202020204" pitchFamily="34" charset="0"/>
              </a:rPr>
              <a:t>	at 150 °C 28 bar w/o density-increasing post-process</a:t>
            </a:r>
            <a:endParaRPr lang="en-GB" sz="2000" dirty="0">
              <a:latin typeface="Arial" panose="020B0604020202020204" pitchFamily="34" charset="0"/>
              <a:cs typeface="Arial" panose="020B0604020202020204" pitchFamily="34" charset="0"/>
            </a:endParaRPr>
          </a:p>
          <a:p>
            <a:pPr marL="533400" lvl="2" indent="-533400"/>
            <a:endParaRPr lang="en-US" sz="2000" dirty="0">
              <a:latin typeface="Arial" panose="020B0604020202020204" pitchFamily="34" charset="0"/>
              <a:cs typeface="Arial" panose="020B0604020202020204" pitchFamily="34" charset="0"/>
            </a:endParaRPr>
          </a:p>
          <a:p>
            <a:pPr marL="533400" lvl="2">
              <a:buFont typeface="Arial" panose="020B0604020202020204" pitchFamily="34" charset="0"/>
              <a:buChar char="•"/>
            </a:pPr>
            <a:r>
              <a:rPr lang="en-US" sz="2000" dirty="0">
                <a:latin typeface="Arial" panose="020B0604020202020204" pitchFamily="34" charset="0"/>
                <a:cs typeface="Arial" panose="020B0604020202020204" pitchFamily="34" charset="0"/>
              </a:rPr>
              <a:t> Thermo-physical and mechanical properties</a:t>
            </a:r>
          </a:p>
          <a:p>
            <a:pPr marL="876300" lvl="2" indent="-342900">
              <a:buFont typeface="Wingdings" panose="05000000000000000000" pitchFamily="2" charset="2"/>
              <a:buChar char="à"/>
            </a:pPr>
            <a:r>
              <a:rPr lang="en-US" sz="2000" u="sng" dirty="0">
                <a:latin typeface="Arial" panose="020B0604020202020204" pitchFamily="34" charset="0"/>
                <a:cs typeface="Arial" panose="020B0604020202020204" pitchFamily="34" charset="0"/>
              </a:rPr>
              <a:t>Criteria/goal</a:t>
            </a:r>
            <a:r>
              <a:rPr lang="en-US" sz="2000" dirty="0">
                <a:latin typeface="Arial" panose="020B0604020202020204" pitchFamily="34" charset="0"/>
                <a:cs typeface="Arial" panose="020B0604020202020204" pitchFamily="34" charset="0"/>
              </a:rPr>
              <a:t>: Sufficient properties after the complete heat conditions faced by the plasma facing component (manufacturing route + operation)</a:t>
            </a:r>
          </a:p>
          <a:p>
            <a:pPr marL="533400" lvl="2"/>
            <a:r>
              <a:rPr lang="en-US" sz="2000" dirty="0">
                <a:latin typeface="Arial" panose="020B0604020202020204" pitchFamily="34" charset="0"/>
                <a:cs typeface="Arial" panose="020B0604020202020204" pitchFamily="34" charset="0"/>
              </a:rPr>
              <a:t> ( ~ITER grade for  the JT-60SA project, &lt; ITER grade for  the W7-X project) </a:t>
            </a:r>
          </a:p>
          <a:p>
            <a:pPr marL="533400" lvl="2"/>
            <a:endParaRPr lang="en-US" sz="2000" dirty="0">
              <a:latin typeface="Arial" panose="020B0604020202020204" pitchFamily="34" charset="0"/>
              <a:cs typeface="Arial" panose="020B0604020202020204" pitchFamily="34" charset="0"/>
            </a:endParaRPr>
          </a:p>
        </p:txBody>
      </p:sp>
      <p:pic>
        <p:nvPicPr>
          <p:cNvPr id="13" name="Espace réservé du contenu 5"/>
          <p:cNvPicPr>
            <a:picLocks noGrp="1" noChangeAspect="1"/>
          </p:cNvPicPr>
          <p:nvPr>
            <p:ph idx="4294967295"/>
          </p:nvPr>
        </p:nvPicPr>
        <p:blipFill>
          <a:blip r:embed="rId3"/>
          <a:stretch>
            <a:fillRect/>
          </a:stretch>
        </p:blipFill>
        <p:spPr>
          <a:xfrm>
            <a:off x="13166934" y="-37027"/>
            <a:ext cx="4806950" cy="6025774"/>
          </a:xfrm>
          <a:prstGeom prst="rect">
            <a:avLst/>
          </a:prstGeom>
        </p:spPr>
      </p:pic>
      <p:pic>
        <p:nvPicPr>
          <p:cNvPr id="15" name="Image 14"/>
          <p:cNvPicPr>
            <a:picLocks noChangeAspect="1"/>
          </p:cNvPicPr>
          <p:nvPr/>
        </p:nvPicPr>
        <p:blipFill>
          <a:blip r:embed="rId4">
            <a:clrChange>
              <a:clrFrom>
                <a:srgbClr val="FFFFFF"/>
              </a:clrFrom>
              <a:clrTo>
                <a:srgbClr val="FFFFFF">
                  <a:alpha val="0"/>
                </a:srgbClr>
              </a:clrTo>
            </a:clrChange>
          </a:blip>
          <a:stretch>
            <a:fillRect/>
          </a:stretch>
        </p:blipFill>
        <p:spPr>
          <a:xfrm>
            <a:off x="17588644" y="1782760"/>
            <a:ext cx="4770710" cy="3377237"/>
          </a:xfrm>
          <a:prstGeom prst="rect">
            <a:avLst/>
          </a:prstGeom>
        </p:spPr>
      </p:pic>
      <p:pic>
        <p:nvPicPr>
          <p:cNvPr id="24" name="Picture 13"/>
          <p:cNvPicPr/>
          <p:nvPr/>
        </p:nvPicPr>
        <p:blipFill>
          <a:blip r:embed="rId5"/>
          <a:stretch/>
        </p:blipFill>
        <p:spPr>
          <a:xfrm>
            <a:off x="9679579" y="1040280"/>
            <a:ext cx="1977840" cy="2558160"/>
          </a:xfrm>
          <a:prstGeom prst="rect">
            <a:avLst/>
          </a:prstGeom>
          <a:ln w="0">
            <a:noFill/>
          </a:ln>
        </p:spPr>
      </p:pic>
      <p:pic>
        <p:nvPicPr>
          <p:cNvPr id="9" name="Image 8"/>
          <p:cNvPicPr>
            <a:picLocks noChangeAspect="1"/>
          </p:cNvPicPr>
          <p:nvPr/>
        </p:nvPicPr>
        <p:blipFill>
          <a:blip r:embed="rId6"/>
          <a:stretch>
            <a:fillRect/>
          </a:stretch>
        </p:blipFill>
        <p:spPr bwMode="auto">
          <a:xfrm>
            <a:off x="11523133" y="57057"/>
            <a:ext cx="459042" cy="463414"/>
          </a:xfrm>
          <a:prstGeom prst="rect">
            <a:avLst/>
          </a:prstGeom>
        </p:spPr>
      </p:pic>
      <p:sp>
        <p:nvSpPr>
          <p:cNvPr id="10" name="Espace réservé du pied de page 3">
            <a:extLst>
              <a:ext uri="{FF2B5EF4-FFF2-40B4-BE49-F238E27FC236}">
                <a16:creationId xmlns:a16="http://schemas.microsoft.com/office/drawing/2014/main" id="{78E25534-6E83-4AFC-A1AF-B5060EBEBAAB}"/>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313557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ial" panose="020B0604020202020204" pitchFamily="34" charset="0"/>
                <a:cs typeface="Arial" panose="020B0604020202020204" pitchFamily="34" charset="0"/>
              </a:rPr>
              <a:t>CONTENT</a:t>
            </a:r>
          </a:p>
        </p:txBody>
      </p:sp>
      <p:sp>
        <p:nvSpPr>
          <p:cNvPr id="3" name="Espace réservé du contenu 2"/>
          <p:cNvSpPr>
            <a:spLocks noGrp="1"/>
          </p:cNvSpPr>
          <p:nvPr>
            <p:ph idx="1"/>
          </p:nvPr>
        </p:nvSpPr>
        <p:spPr>
          <a:xfrm>
            <a:off x="652703" y="2268395"/>
            <a:ext cx="11103024" cy="2105310"/>
          </a:xfrm>
        </p:spPr>
        <p:txBody>
          <a:bodyPr>
            <a:normAutofit/>
          </a:bodyPr>
          <a:lstStyle/>
          <a:p>
            <a:pPr marL="0" indent="0">
              <a:buNone/>
            </a:pPr>
            <a:r>
              <a:rPr lang="en-US" sz="2800" dirty="0">
                <a:latin typeface="Arial" panose="020B0604020202020204" pitchFamily="34" charset="0"/>
                <a:cs typeface="Arial" panose="020B0604020202020204" pitchFamily="34" charset="0"/>
              </a:rPr>
              <a:t>1.Context</a:t>
            </a:r>
          </a:p>
          <a:p>
            <a:pPr marL="0" indent="0">
              <a:buNone/>
            </a:pPr>
            <a:r>
              <a:rPr lang="en-US" sz="2800" dirty="0">
                <a:latin typeface="Arial" panose="020B0604020202020204" pitchFamily="34" charset="0"/>
                <a:cs typeface="Arial" panose="020B0604020202020204" pitchFamily="34" charset="0"/>
              </a:rPr>
              <a:t>2. W7-X tungsten water-cooled divertor target</a:t>
            </a:r>
          </a:p>
          <a:p>
            <a:pPr marL="0" indent="0">
              <a:buNone/>
            </a:pPr>
            <a:r>
              <a:rPr lang="fr-FR" sz="2800" dirty="0">
                <a:latin typeface="Arial" panose="020B0604020202020204" pitchFamily="34" charset="0"/>
                <a:cs typeface="Arial" panose="020B0604020202020204" pitchFamily="34" charset="0"/>
              </a:rPr>
              <a:t>3. JT-60SA </a:t>
            </a:r>
            <a:r>
              <a:rPr lang="en-US" sz="2800" dirty="0">
                <a:latin typeface="Arial" panose="020B0604020202020204" pitchFamily="34" charset="0"/>
                <a:cs typeface="Arial" panose="020B0604020202020204" pitchFamily="34" charset="0"/>
              </a:rPr>
              <a:t>tungsten water-cooled divertor target</a:t>
            </a:r>
            <a:endParaRPr lang="fr-FR" sz="2800" dirty="0">
              <a:latin typeface="Arial" panose="020B0604020202020204" pitchFamily="34" charset="0"/>
              <a:cs typeface="Arial" panose="020B0604020202020204" pitchFamily="34" charset="0"/>
            </a:endParaRPr>
          </a:p>
          <a:p>
            <a:pPr marL="0" indent="0">
              <a:buNone/>
            </a:pPr>
            <a:r>
              <a:rPr lang="fr-FR" sz="2800" dirty="0">
                <a:latin typeface="Arial" panose="020B0604020202020204" pitchFamily="34" charset="0"/>
                <a:cs typeface="Arial" panose="020B0604020202020204" pitchFamily="34" charset="0"/>
              </a:rPr>
              <a:t>4. Support to ITER</a:t>
            </a:r>
          </a:p>
          <a:p>
            <a:pPr marL="342900" lvl="1" indent="0">
              <a:buNone/>
            </a:pPr>
            <a:endParaRPr lang="fr-FR" sz="2800"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dirty="0">
              <a:solidFill>
                <a:prstClr val="white"/>
              </a:solidFill>
            </a:endParaRPr>
          </a:p>
        </p:txBody>
      </p:sp>
      <p:pic>
        <p:nvPicPr>
          <p:cNvPr id="7" name="Image 6"/>
          <p:cNvPicPr>
            <a:picLocks noChangeAspect="1"/>
          </p:cNvPicPr>
          <p:nvPr/>
        </p:nvPicPr>
        <p:blipFill>
          <a:blip r:embed="rId2"/>
          <a:stretch>
            <a:fillRect/>
          </a:stretch>
        </p:blipFill>
        <p:spPr bwMode="auto">
          <a:xfrm>
            <a:off x="11523133" y="57057"/>
            <a:ext cx="459042" cy="463414"/>
          </a:xfrm>
          <a:prstGeom prst="rect">
            <a:avLst/>
          </a:prstGeom>
        </p:spPr>
      </p:pic>
      <p:sp>
        <p:nvSpPr>
          <p:cNvPr id="8" name="Espace réservé du pied de page 3">
            <a:extLst>
              <a:ext uri="{FF2B5EF4-FFF2-40B4-BE49-F238E27FC236}">
                <a16:creationId xmlns:a16="http://schemas.microsoft.com/office/drawing/2014/main" id="{53AE3545-6006-46E6-94B4-C43CF4A88C0E}"/>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123241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Arial" panose="020B0604020202020204" pitchFamily="34" charset="0"/>
                <a:cs typeface="Arial" panose="020B0604020202020204" pitchFamily="34" charset="0"/>
              </a:rPr>
              <a:t>2.3.6 Non-destructive techniques to check the quality after </a:t>
            </a:r>
            <a:r>
              <a:rPr lang="en-US" dirty="0" err="1">
                <a:latin typeface="Arial" panose="020B0604020202020204" pitchFamily="34" charset="0"/>
                <a:cs typeface="Arial" panose="020B0604020202020204" pitchFamily="34" charset="0"/>
              </a:rPr>
              <a:t>CuCrZr</a:t>
            </a:r>
            <a:r>
              <a:rPr lang="en-US" dirty="0">
                <a:latin typeface="Arial" panose="020B0604020202020204" pitchFamily="34" charset="0"/>
                <a:cs typeface="Arial" panose="020B0604020202020204" pitchFamily="34" charset="0"/>
              </a:rPr>
              <a:t> additive manufacturing</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dirty="0">
              <a:solidFill>
                <a:prstClr val="white"/>
              </a:solidFill>
            </a:endParaRPr>
          </a:p>
        </p:txBody>
      </p:sp>
      <p:sp>
        <p:nvSpPr>
          <p:cNvPr id="6" name="Content Placeholder 1"/>
          <p:cNvSpPr>
            <a:spLocks noGrp="1"/>
          </p:cNvSpPr>
          <p:nvPr>
            <p:ph sz="quarter" idx="4294967295"/>
          </p:nvPr>
        </p:nvSpPr>
        <p:spPr>
          <a:xfrm>
            <a:off x="363984" y="1054314"/>
            <a:ext cx="6214237" cy="5485105"/>
          </a:xfrm>
          <a:prstGeom prst="rect">
            <a:avLst/>
          </a:prstGeom>
        </p:spPr>
        <p:txBody>
          <a:bodyPr>
            <a:normAutofit/>
          </a:bodyPr>
          <a:lstStyle/>
          <a:p>
            <a:r>
              <a:rPr lang="en-US" dirty="0">
                <a:solidFill>
                  <a:srgbClr val="0070C0"/>
                </a:solidFill>
                <a:latin typeface="Arial" panose="020B0604020202020204" pitchFamily="34" charset="0"/>
                <a:cs typeface="Arial" panose="020B0604020202020204" pitchFamily="34" charset="0"/>
              </a:rPr>
              <a:t>De-powdering</a:t>
            </a:r>
            <a:r>
              <a:rPr lang="en-US" dirty="0">
                <a:latin typeface="Arial" panose="020B0604020202020204" pitchFamily="34" charset="0"/>
                <a:cs typeface="Arial" panose="020B0604020202020204" pitchFamily="34" charset="0"/>
              </a:rPr>
              <a:t> solutions</a:t>
            </a:r>
          </a:p>
          <a:p>
            <a:pPr lvl="1"/>
            <a:r>
              <a:rPr lang="en-US" dirty="0">
                <a:latin typeface="Arial" panose="020B0604020202020204" pitchFamily="34" charset="0"/>
                <a:cs typeface="Arial" panose="020B0604020202020204" pitchFamily="34" charset="0"/>
              </a:rPr>
              <a:t>Mechanical shaking </a:t>
            </a:r>
          </a:p>
          <a:p>
            <a:pPr lvl="1"/>
            <a:r>
              <a:rPr lang="en-US" dirty="0">
                <a:latin typeface="Arial" panose="020B0604020202020204" pitchFamily="34" charset="0"/>
                <a:cs typeface="Arial" panose="020B0604020202020204" pitchFamily="34" charset="0"/>
              </a:rPr>
              <a:t>Pressurized liquid flow through channels</a:t>
            </a:r>
          </a:p>
          <a:p>
            <a:pPr lvl="2"/>
            <a:r>
              <a:rPr lang="en-US" dirty="0">
                <a:latin typeface="Arial" panose="020B0604020202020204" pitchFamily="34" charset="0"/>
                <a:cs typeface="Arial" panose="020B0604020202020204" pitchFamily="34" charset="0"/>
              </a:rPr>
              <a:t>Measuring powder rests in the liquid</a:t>
            </a:r>
          </a:p>
          <a:p>
            <a:pPr marL="685800" lvl="2"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CT-scan mandatory to check the remaining powder</a:t>
            </a:r>
          </a:p>
          <a:p>
            <a:pPr lvl="1"/>
            <a:r>
              <a:rPr lang="en-US" dirty="0">
                <a:latin typeface="Arial" panose="020B0604020202020204" pitchFamily="34" charset="0"/>
                <a:cs typeface="Arial" panose="020B0604020202020204" pitchFamily="34" charset="0"/>
              </a:rPr>
              <a:t>80 µm resolution</a:t>
            </a:r>
          </a:p>
          <a:p>
            <a:pPr lvl="1"/>
            <a:r>
              <a:rPr lang="en-US" dirty="0">
                <a:latin typeface="Arial" panose="020B0604020202020204" pitchFamily="34" charset="0"/>
                <a:cs typeface="Arial" panose="020B0604020202020204" pitchFamily="34" charset="0"/>
              </a:rPr>
              <a:t>Max size: ~900 x Ø600 mm</a:t>
            </a:r>
          </a:p>
          <a:p>
            <a:pPr lvl="1"/>
            <a:r>
              <a:rPr lang="en-US" dirty="0">
                <a:latin typeface="Arial" panose="020B0604020202020204" pitchFamily="34" charset="0"/>
                <a:cs typeface="Arial" panose="020B0604020202020204" pitchFamily="34" charset="0"/>
              </a:rPr>
              <a:t>Cost depends on resolution</a:t>
            </a:r>
          </a:p>
          <a:p>
            <a:pPr marL="34290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 </a:t>
            </a:r>
            <a:r>
              <a:rPr lang="en-US" dirty="0">
                <a:solidFill>
                  <a:srgbClr val="0070C0"/>
                </a:solidFill>
                <a:latin typeface="Arial" panose="020B0604020202020204" pitchFamily="34" charset="0"/>
                <a:cs typeface="Arial" panose="020B0604020202020204" pitchFamily="34" charset="0"/>
              </a:rPr>
              <a:t>leak test </a:t>
            </a:r>
            <a:r>
              <a:rPr lang="en-US" dirty="0">
                <a:latin typeface="Arial" panose="020B0604020202020204" pitchFamily="34" charset="0"/>
                <a:cs typeface="Arial" panose="020B0604020202020204" pitchFamily="34" charset="0"/>
              </a:rPr>
              <a:t>mandatory (open porosities)</a:t>
            </a:r>
          </a:p>
          <a:p>
            <a:pPr marL="0" indent="0">
              <a:buNone/>
            </a:pPr>
            <a:endParaRPr lang="en-US" dirty="0">
              <a:latin typeface="Arial" panose="020B0604020202020204" pitchFamily="34" charset="0"/>
              <a:cs typeface="Arial" panose="020B0604020202020204" pitchFamily="34" charset="0"/>
            </a:endParaRPr>
          </a:p>
          <a:p>
            <a:pPr marL="230188" lvl="1" indent="0">
              <a:buNone/>
            </a:pPr>
            <a:endParaRPr lang="en-US" dirty="0">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2"/>
          <a:stretch>
            <a:fillRect/>
          </a:stretch>
        </p:blipFill>
        <p:spPr bwMode="auto">
          <a:xfrm>
            <a:off x="11523133" y="57057"/>
            <a:ext cx="459042" cy="463414"/>
          </a:xfrm>
          <a:prstGeom prst="rect">
            <a:avLst/>
          </a:prstGeom>
        </p:spPr>
      </p:pic>
      <p:sp>
        <p:nvSpPr>
          <p:cNvPr id="7" name="Espace réservé du pied de page 3">
            <a:extLst>
              <a:ext uri="{FF2B5EF4-FFF2-40B4-BE49-F238E27FC236}">
                <a16:creationId xmlns:a16="http://schemas.microsoft.com/office/drawing/2014/main" id="{344CCE4D-3720-42F8-A200-F06FA6F1E053}"/>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18486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B3D901-A1C6-49BB-B89A-104EF2919A00}"/>
              </a:ext>
            </a:extLst>
          </p:cNvPr>
          <p:cNvSpPr>
            <a:spLocks noGrp="1"/>
          </p:cNvSpPr>
          <p:nvPr>
            <p:ph type="title"/>
          </p:nvPr>
        </p:nvSpPr>
        <p:spPr>
          <a:xfrm>
            <a:off x="968017" y="191830"/>
            <a:ext cx="9989368" cy="457200"/>
          </a:xfrm>
        </p:spPr>
        <p:txBody>
          <a:bodyPr/>
          <a:lstStyle/>
          <a:p>
            <a:r>
              <a:rPr lang="fr-FR" dirty="0">
                <a:latin typeface="Arial" panose="020B0604020202020204" pitchFamily="34" charset="0"/>
                <a:cs typeface="Arial" panose="020B0604020202020204" pitchFamily="34" charset="0"/>
              </a:rPr>
              <a:t>3.2.2. </a:t>
            </a:r>
            <a:r>
              <a:rPr lang="fr-FR" dirty="0" err="1">
                <a:latin typeface="Arial" panose="020B0604020202020204" pitchFamily="34" charset="0"/>
                <a:cs typeface="Arial" panose="020B0604020202020204" pitchFamily="34" charset="0"/>
              </a:rPr>
              <a:t>Improve</a:t>
            </a:r>
            <a:r>
              <a:rPr lang="fr-FR" dirty="0">
                <a:latin typeface="Arial" panose="020B0604020202020204" pitchFamily="34" charset="0"/>
                <a:cs typeface="Arial" panose="020B0604020202020204" pitchFamily="34" charset="0"/>
              </a:rPr>
              <a:t> modeling</a:t>
            </a:r>
          </a:p>
        </p:txBody>
      </p:sp>
      <p:sp>
        <p:nvSpPr>
          <p:cNvPr id="5" name="Espace réservé du numéro de diapositive 4">
            <a:extLst>
              <a:ext uri="{FF2B5EF4-FFF2-40B4-BE49-F238E27FC236}">
                <a16:creationId xmlns:a16="http://schemas.microsoft.com/office/drawing/2014/main" id="{E0650DFD-94B0-4165-9A01-A346928CEA8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dirty="0">
              <a:solidFill>
                <a:prstClr val="white"/>
              </a:solidFill>
            </a:endParaRPr>
          </a:p>
        </p:txBody>
      </p:sp>
      <p:pic>
        <p:nvPicPr>
          <p:cNvPr id="6" name="Picture 2">
            <a:extLst>
              <a:ext uri="{FF2B5EF4-FFF2-40B4-BE49-F238E27FC236}">
                <a16:creationId xmlns:a16="http://schemas.microsoft.com/office/drawing/2014/main" id="{1C7A3210-01C7-4AF0-B663-CC8D6E5C1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521" y="2898144"/>
            <a:ext cx="5027502" cy="3351668"/>
          </a:xfrm>
          <a:prstGeom prst="rect">
            <a:avLst/>
          </a:prstGeom>
        </p:spPr>
      </p:pic>
      <p:pic>
        <p:nvPicPr>
          <p:cNvPr id="7" name="Picture 12">
            <a:extLst>
              <a:ext uri="{FF2B5EF4-FFF2-40B4-BE49-F238E27FC236}">
                <a16:creationId xmlns:a16="http://schemas.microsoft.com/office/drawing/2014/main" id="{1B50A3ED-3D36-4BD7-B4D6-8D8CC6958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749" y="1617126"/>
            <a:ext cx="4583599" cy="1128039"/>
          </a:xfrm>
          <a:prstGeom prst="rect">
            <a:avLst/>
          </a:prstGeom>
        </p:spPr>
      </p:pic>
      <p:sp>
        <p:nvSpPr>
          <p:cNvPr id="12" name="Rectangle 11">
            <a:extLst>
              <a:ext uri="{FF2B5EF4-FFF2-40B4-BE49-F238E27FC236}">
                <a16:creationId xmlns:a16="http://schemas.microsoft.com/office/drawing/2014/main" id="{D31610CE-66A0-47E8-91FF-0BFB0D0ADF86}"/>
              </a:ext>
            </a:extLst>
          </p:cNvPr>
          <p:cNvSpPr/>
          <p:nvPr/>
        </p:nvSpPr>
        <p:spPr>
          <a:xfrm>
            <a:off x="0" y="5802627"/>
            <a:ext cx="4171330" cy="646331"/>
          </a:xfrm>
          <a:prstGeom prst="rect">
            <a:avLst/>
          </a:prstGeom>
          <a:solidFill>
            <a:sysClr val="window" lastClr="FFFFFF"/>
          </a:solidFill>
          <a:ln w="12700" cap="flat" cmpd="sng" algn="ctr">
            <a:noFill/>
            <a:prstDash val="solid"/>
            <a:miter lim="800000"/>
          </a:ln>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i="1" kern="1200" dirty="0">
                <a:solidFill>
                  <a:srgbClr val="000000"/>
                </a:solidFill>
                <a:latin typeface="Arial" panose="020B0604020202020204" pitchFamily="34" charset="0"/>
                <a:cs typeface="Arial" panose="020B0604020202020204" pitchFamily="34" charset="0"/>
                <a:sym typeface="Wingdings" panose="05000000000000000000" pitchFamily="2" charset="2"/>
              </a:rPr>
              <a:t>[1]</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Končar et al., Int. J. Heat Mass Transf. 254 (2026)</a:t>
            </a:r>
          </a:p>
          <a:p>
            <a:pPr marL="0" marR="0" lvl="0" indent="0" defTabSz="914400" rtl="0" eaLnBrk="1" fontAlgn="auto" latinLnBrk="0" hangingPunct="1">
              <a:lnSpc>
                <a:spcPct val="100000"/>
              </a:lnSpc>
              <a:spcBef>
                <a:spcPts val="0"/>
              </a:spcBef>
              <a:spcAft>
                <a:spcPts val="0"/>
              </a:spcAft>
              <a:buClrTx/>
              <a:buSzTx/>
              <a:buFontTx/>
              <a:buNone/>
              <a:tabLst/>
              <a:defRPr/>
            </a:pPr>
            <a:r>
              <a:rPr lang="en-GB" sz="1200" i="1" kern="1200" dirty="0">
                <a:solidFill>
                  <a:srgbClr val="000000"/>
                </a:solidFill>
                <a:latin typeface="Arial" panose="020B0604020202020204" pitchFamily="34" charset="0"/>
                <a:cs typeface="Arial" panose="020B0604020202020204" pitchFamily="34" charset="0"/>
                <a:sym typeface="Wingdings" panose="05000000000000000000" pitchFamily="2" charset="2"/>
              </a:rPr>
              <a:t>[2]</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GB" sz="1200" b="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Kommajosyula</a:t>
            </a:r>
            <a:r>
              <a:rPr kumimoji="0" lang="en-GB"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 2020, PhD Thesis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[3]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Gajšek et al., Fusion Eng. Des. 218 (2025).</a:t>
            </a:r>
            <a:endParaRPr kumimoji="0" lang="en-GB"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0036BF70-CDF0-409F-B3D4-72F7F3F6C56A}"/>
              </a:ext>
            </a:extLst>
          </p:cNvPr>
          <p:cNvSpPr txBox="1"/>
          <p:nvPr/>
        </p:nvSpPr>
        <p:spPr>
          <a:xfrm>
            <a:off x="151455" y="1072531"/>
            <a:ext cx="6900294" cy="3170099"/>
          </a:xfrm>
          <a:prstGeom prst="rect">
            <a:avLst/>
          </a:prstGeom>
          <a:noFill/>
          <a:ln w="6350" cap="flat" cmpd="sng" algn="ctr">
            <a:noFill/>
            <a:prstDash val="solid"/>
            <a:miter lim="800000"/>
          </a:ln>
          <a:effectLst/>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With the correlation of experimental and simulation results : current CFD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boiling models provide unphysical results  (</a:t>
            </a:r>
            <a:r>
              <a:rPr lang="en-US" sz="2000" kern="1200" dirty="0">
                <a:solidFill>
                  <a:prstClr val="black"/>
                </a:solidFill>
                <a:latin typeface="Arial" panose="020B0604020202020204" pitchFamily="34" charset="0"/>
                <a:cs typeface="Arial" panose="020B0604020202020204" pitchFamily="34" charset="0"/>
              </a:rPr>
              <a:t>t</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high temperatures)  [1]</a:t>
            </a:r>
          </a:p>
          <a:p>
            <a:pPr marR="0" lvl="0"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rtl="0">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Model has been developed (adapted</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model [2]</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rtl="0">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rtl="0">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lang="en-US" sz="2000" kern="1200" dirty="0">
                <a:solidFill>
                  <a:prstClr val="black"/>
                </a:solidFill>
                <a:latin typeface="Arial" panose="020B0604020202020204" pitchFamily="34" charset="0"/>
                <a:cs typeface="Arial" panose="020B0604020202020204" pitchFamily="34" charset="0"/>
              </a:rPr>
              <a:t>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setup has been implemented (FEDORA [3]) to provide</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bubble size and density for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model input </a:t>
            </a:r>
          </a:p>
          <a:p>
            <a:pPr marL="285750" indent="-285750" rtl="0">
              <a:buFont typeface="Wingdings" panose="05000000000000000000" pitchFamily="2" charset="2"/>
              <a:buChar char="q"/>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rtl="0">
              <a:buFont typeface="Wingdings" panose="05000000000000000000" pitchFamily="2" charset="2"/>
              <a:buChar char="q"/>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24">
            <a:extLst>
              <a:ext uri="{FF2B5EF4-FFF2-40B4-BE49-F238E27FC236}">
                <a16:creationId xmlns:a16="http://schemas.microsoft.com/office/drawing/2014/main" id="{E8940954-42F0-406F-A61F-252DB14A6A8D}"/>
              </a:ext>
            </a:extLst>
          </p:cNvPr>
          <p:cNvSpPr txBox="1"/>
          <p:nvPr/>
        </p:nvSpPr>
        <p:spPr>
          <a:xfrm>
            <a:off x="7113586" y="1046656"/>
            <a:ext cx="4583599" cy="400110"/>
          </a:xfrm>
          <a:prstGeom prst="rect">
            <a:avLst/>
          </a:prstGeom>
          <a:solidFill>
            <a:srgbClr val="FFC000">
              <a:lumMod val="60000"/>
              <a:lumOff val="40000"/>
            </a:srgbClr>
          </a:solidFill>
          <a:ln w="6350" cap="flat" cmpd="sng" algn="ctr">
            <a:solidFill>
              <a:srgbClr val="4472C4"/>
            </a:solidFill>
            <a:prstDash val="solid"/>
            <a:miter lim="800000"/>
          </a:ln>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HADES - High Heat Flux experiment</a:t>
            </a:r>
          </a:p>
        </p:txBody>
      </p:sp>
      <p:pic>
        <p:nvPicPr>
          <p:cNvPr id="17" name="Picture 96">
            <a:extLst>
              <a:ext uri="{FF2B5EF4-FFF2-40B4-BE49-F238E27FC236}">
                <a16:creationId xmlns:a16="http://schemas.microsoft.com/office/drawing/2014/main" id="{828F5563-DBD2-4E7D-9D58-1616F0C26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922" y="3870480"/>
            <a:ext cx="3048610" cy="1362456"/>
          </a:xfrm>
          <a:prstGeom prst="rect">
            <a:avLst/>
          </a:prstGeom>
        </p:spPr>
      </p:pic>
      <p:sp>
        <p:nvSpPr>
          <p:cNvPr id="31" name="ZoneTexte 30">
            <a:extLst>
              <a:ext uri="{FF2B5EF4-FFF2-40B4-BE49-F238E27FC236}">
                <a16:creationId xmlns:a16="http://schemas.microsoft.com/office/drawing/2014/main" id="{FF3F47E1-A477-46C1-9F7C-1E711D31B17A}"/>
              </a:ext>
            </a:extLst>
          </p:cNvPr>
          <p:cNvSpPr txBox="1"/>
          <p:nvPr/>
        </p:nvSpPr>
        <p:spPr bwMode="auto">
          <a:xfrm>
            <a:off x="8287883" y="5274380"/>
            <a:ext cx="2796316" cy="276999"/>
          </a:xfrm>
          <a:prstGeom prst="rect">
            <a:avLst/>
          </a:prstGeom>
          <a:noFill/>
        </p:spPr>
        <p:txBody>
          <a:bodyPr wrap="square">
            <a:spAutoFit/>
          </a:bodyPr>
          <a:lstStyle/>
          <a:p>
            <a:r>
              <a:rPr kumimoji="0" lang="en-US" sz="12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Single phase (SP) simulation</a:t>
            </a:r>
            <a:endParaRPr lang="fr-FR" sz="1200" i="1" dirty="0">
              <a:latin typeface="Arial" panose="020B0604020202020204" pitchFamily="34" charset="0"/>
              <a:cs typeface="Arial" panose="020B0604020202020204" pitchFamily="34" charset="0"/>
            </a:endParaRPr>
          </a:p>
        </p:txBody>
      </p:sp>
      <p:sp>
        <p:nvSpPr>
          <p:cNvPr id="32" name="ZoneTexte 31">
            <a:extLst>
              <a:ext uri="{FF2B5EF4-FFF2-40B4-BE49-F238E27FC236}">
                <a16:creationId xmlns:a16="http://schemas.microsoft.com/office/drawing/2014/main" id="{F77BC221-53DF-41FE-A7E4-37FCDB880EE9}"/>
              </a:ext>
            </a:extLst>
          </p:cNvPr>
          <p:cNvSpPr txBox="1"/>
          <p:nvPr/>
        </p:nvSpPr>
        <p:spPr bwMode="auto">
          <a:xfrm>
            <a:off x="8208928" y="5490688"/>
            <a:ext cx="6110286" cy="276999"/>
          </a:xfrm>
          <a:prstGeom prst="rect">
            <a:avLst/>
          </a:prstGeom>
          <a:noFill/>
        </p:spPr>
        <p:txBody>
          <a:bodyPr wrap="square">
            <a:spAutoFit/>
          </a:bodyPr>
          <a:lstStyle/>
          <a:p>
            <a:r>
              <a:rPr lang="fr-FR" sz="1200" i="1" dirty="0">
                <a:solidFill>
                  <a:srgbClr val="1F1F1F"/>
                </a:solidFill>
                <a:latin typeface="Arial" panose="020B0604020202020204" pitchFamily="34" charset="0"/>
                <a:cs typeface="Arial" panose="020B0604020202020204" pitchFamily="34" charset="0"/>
              </a:rPr>
              <a:t>RPI( </a:t>
            </a:r>
            <a:r>
              <a:rPr lang="fr-FR" sz="1200" i="1" dirty="0" err="1">
                <a:solidFill>
                  <a:srgbClr val="1F1F1F"/>
                </a:solidFill>
                <a:effectLst/>
                <a:latin typeface="Arial" panose="020B0604020202020204" pitchFamily="34" charset="0"/>
                <a:cs typeface="Arial" panose="020B0604020202020204" pitchFamily="34" charset="0"/>
              </a:rPr>
              <a:t>Rensselaer</a:t>
            </a:r>
            <a:r>
              <a:rPr lang="fr-FR" sz="1200" i="1" dirty="0">
                <a:solidFill>
                  <a:srgbClr val="1F1F1F"/>
                </a:solidFill>
                <a:effectLst/>
                <a:latin typeface="Arial" panose="020B0604020202020204" pitchFamily="34" charset="0"/>
                <a:cs typeface="Arial" panose="020B0604020202020204" pitchFamily="34" charset="0"/>
              </a:rPr>
              <a:t> </a:t>
            </a:r>
            <a:r>
              <a:rPr lang="fr-FR" sz="1200" i="1" dirty="0" err="1">
                <a:solidFill>
                  <a:srgbClr val="1F1F1F"/>
                </a:solidFill>
                <a:effectLst/>
                <a:latin typeface="Arial" panose="020B0604020202020204" pitchFamily="34" charset="0"/>
                <a:cs typeface="Arial" panose="020B0604020202020204" pitchFamily="34" charset="0"/>
              </a:rPr>
              <a:t>Polytechnic</a:t>
            </a:r>
            <a:r>
              <a:rPr lang="fr-FR" sz="1200" i="1" dirty="0">
                <a:solidFill>
                  <a:srgbClr val="1F1F1F"/>
                </a:solidFill>
                <a:effectLst/>
                <a:latin typeface="Arial" panose="020B0604020202020204" pitchFamily="34" charset="0"/>
                <a:cs typeface="Arial" panose="020B0604020202020204" pitchFamily="34" charset="0"/>
              </a:rPr>
              <a:t> Institute)</a:t>
            </a:r>
            <a:endParaRPr lang="fr-FR" sz="1200" i="1" dirty="0">
              <a:latin typeface="Arial" panose="020B0604020202020204" pitchFamily="34" charset="0"/>
              <a:cs typeface="Arial" panose="020B0604020202020204" pitchFamily="34" charset="0"/>
            </a:endParaRPr>
          </a:p>
        </p:txBody>
      </p:sp>
      <p:sp>
        <p:nvSpPr>
          <p:cNvPr id="33" name="Espace réservé du pied de page 3">
            <a:extLst>
              <a:ext uri="{FF2B5EF4-FFF2-40B4-BE49-F238E27FC236}">
                <a16:creationId xmlns:a16="http://schemas.microsoft.com/office/drawing/2014/main" id="{AB9513A7-53B0-4E3B-AE1C-CA29BD76214D}"/>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pic>
        <p:nvPicPr>
          <p:cNvPr id="14" name="Image 13">
            <a:extLst>
              <a:ext uri="{FF2B5EF4-FFF2-40B4-BE49-F238E27FC236}">
                <a16:creationId xmlns:a16="http://schemas.microsoft.com/office/drawing/2014/main" id="{56F42F36-CD0B-4885-BA44-6BAA60551129}"/>
              </a:ext>
            </a:extLst>
          </p:cNvPr>
          <p:cNvPicPr>
            <a:picLocks noChangeAspect="1"/>
          </p:cNvPicPr>
          <p:nvPr/>
        </p:nvPicPr>
        <p:blipFill>
          <a:blip r:embed="rId6"/>
          <a:stretch>
            <a:fillRect/>
          </a:stretch>
        </p:blipFill>
        <p:spPr bwMode="auto">
          <a:xfrm>
            <a:off x="11523133" y="57057"/>
            <a:ext cx="459042" cy="463414"/>
          </a:xfrm>
          <a:prstGeom prst="rect">
            <a:avLst/>
          </a:prstGeom>
        </p:spPr>
      </p:pic>
    </p:spTree>
    <p:extLst>
      <p:ext uri="{BB962C8B-B14F-4D97-AF65-F5344CB8AC3E}">
        <p14:creationId xmlns:p14="http://schemas.microsoft.com/office/powerpoint/2010/main" val="268809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4B91E-F776-4A0B-9428-3DB6CBD06A6A}"/>
              </a:ext>
            </a:extLst>
          </p:cNvPr>
          <p:cNvSpPr>
            <a:spLocks noGrp="1"/>
          </p:cNvSpPr>
          <p:nvPr>
            <p:ph type="title"/>
          </p:nvPr>
        </p:nvSpPr>
        <p:spPr/>
        <p:txBody>
          <a:bodyPr/>
          <a:lstStyle/>
          <a:p>
            <a:endParaRPr lang="fr-FR"/>
          </a:p>
        </p:txBody>
      </p:sp>
      <p:sp>
        <p:nvSpPr>
          <p:cNvPr id="5" name="Espace réservé du numéro de diapositive 4">
            <a:extLst>
              <a:ext uri="{FF2B5EF4-FFF2-40B4-BE49-F238E27FC236}">
                <a16:creationId xmlns:a16="http://schemas.microsoft.com/office/drawing/2014/main" id="{F943239E-D96C-4352-9C7B-F28BE8F8BAD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dirty="0">
              <a:solidFill>
                <a:prstClr val="white"/>
              </a:solidFill>
            </a:endParaRPr>
          </a:p>
        </p:txBody>
      </p:sp>
      <p:pic>
        <p:nvPicPr>
          <p:cNvPr id="3074" name="Picture 1">
            <a:extLst>
              <a:ext uri="{FF2B5EF4-FFF2-40B4-BE49-F238E27FC236}">
                <a16:creationId xmlns:a16="http://schemas.microsoft.com/office/drawing/2014/main" id="{9FB69134-AFA8-42B1-A62C-EAD4A01C3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652" y="885192"/>
            <a:ext cx="7308726" cy="516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5BA71CCD-D2C8-46E5-891D-7CDE830A833F}"/>
              </a:ext>
            </a:extLst>
          </p:cNvPr>
          <p:cNvPicPr>
            <a:picLocks noChangeAspect="1"/>
          </p:cNvPicPr>
          <p:nvPr/>
        </p:nvPicPr>
        <p:blipFill>
          <a:blip r:embed="rId3"/>
          <a:stretch>
            <a:fillRect/>
          </a:stretch>
        </p:blipFill>
        <p:spPr bwMode="auto">
          <a:xfrm>
            <a:off x="11523133" y="57057"/>
            <a:ext cx="459042" cy="463414"/>
          </a:xfrm>
          <a:prstGeom prst="rect">
            <a:avLst/>
          </a:prstGeom>
        </p:spPr>
      </p:pic>
      <p:sp>
        <p:nvSpPr>
          <p:cNvPr id="7" name="Espace réservé du pied de page 3">
            <a:extLst>
              <a:ext uri="{FF2B5EF4-FFF2-40B4-BE49-F238E27FC236}">
                <a16:creationId xmlns:a16="http://schemas.microsoft.com/office/drawing/2014/main" id="{1DFF65BA-1B31-40EC-8229-F96713EB73D8}"/>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2741846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ial" panose="020B0604020202020204" pitchFamily="34" charset="0"/>
                <a:cs typeface="Arial" panose="020B0604020202020204" pitchFamily="34" charset="0"/>
              </a:rPr>
              <a:t>  2.2 Additive </a:t>
            </a:r>
            <a:r>
              <a:rPr lang="fr-FR" dirty="0" err="1">
                <a:latin typeface="Arial" panose="020B0604020202020204" pitchFamily="34" charset="0"/>
                <a:cs typeface="Arial" panose="020B0604020202020204" pitchFamily="34" charset="0"/>
              </a:rPr>
              <a:t>manufacturing</a:t>
            </a: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dirty="0">
              <a:solidFill>
                <a:prstClr val="white"/>
              </a:solidFill>
            </a:endParaRPr>
          </a:p>
        </p:txBody>
      </p:sp>
      <p:sp>
        <p:nvSpPr>
          <p:cNvPr id="6" name="Espace réservé du contenu 1"/>
          <p:cNvSpPr txBox="1">
            <a:spLocks/>
          </p:cNvSpPr>
          <p:nvPr/>
        </p:nvSpPr>
        <p:spPr>
          <a:xfrm>
            <a:off x="134532" y="917126"/>
            <a:ext cx="4981626" cy="5485105"/>
          </a:xfrm>
          <a:prstGeom prst="rect">
            <a:avLst/>
          </a:prstGeom>
        </p:spPr>
        <p:txBody>
          <a:bodyPr>
            <a:normAutofit/>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r>
              <a:rPr lang="fr-FR" sz="2000" dirty="0">
                <a:solidFill>
                  <a:srgbClr val="0070C0"/>
                </a:solidFill>
                <a:latin typeface="Arial" panose="020B0604020202020204" pitchFamily="34" charset="0"/>
                <a:cs typeface="Arial" panose="020B0604020202020204" pitchFamily="34" charset="0"/>
              </a:rPr>
              <a:t>Laser </a:t>
            </a:r>
            <a:r>
              <a:rPr lang="fr-FR" sz="2000" dirty="0" err="1">
                <a:solidFill>
                  <a:srgbClr val="0070C0"/>
                </a:solidFill>
                <a:latin typeface="Arial" panose="020B0604020202020204" pitchFamily="34" charset="0"/>
                <a:cs typeface="Arial" panose="020B0604020202020204" pitchFamily="34" charset="0"/>
              </a:rPr>
              <a:t>powder</a:t>
            </a:r>
            <a:r>
              <a:rPr lang="fr-FR" sz="2000" dirty="0">
                <a:solidFill>
                  <a:srgbClr val="0070C0"/>
                </a:solidFill>
                <a:latin typeface="Arial" panose="020B0604020202020204" pitchFamily="34" charset="0"/>
                <a:cs typeface="Arial" panose="020B0604020202020204" pitchFamily="34" charset="0"/>
              </a:rPr>
              <a:t> </a:t>
            </a:r>
            <a:r>
              <a:rPr lang="fr-FR" sz="2000" dirty="0" err="1">
                <a:solidFill>
                  <a:srgbClr val="0070C0"/>
                </a:solidFill>
                <a:latin typeface="Arial" panose="020B0604020202020204" pitchFamily="34" charset="0"/>
                <a:cs typeface="Arial" panose="020B0604020202020204" pitchFamily="34" charset="0"/>
              </a:rPr>
              <a:t>bed</a:t>
            </a:r>
            <a:r>
              <a:rPr lang="fr-FR" sz="2000" dirty="0">
                <a:solidFill>
                  <a:srgbClr val="0070C0"/>
                </a:solidFill>
                <a:latin typeface="Arial" panose="020B0604020202020204" pitchFamily="34" charset="0"/>
                <a:cs typeface="Arial" panose="020B0604020202020204" pitchFamily="34" charset="0"/>
              </a:rPr>
              <a:t> fusion</a:t>
            </a:r>
          </a:p>
          <a:p>
            <a:pPr marL="0" indent="0">
              <a:buFont typeface="Arial"/>
              <a:buNone/>
            </a:pPr>
            <a:r>
              <a:rPr lang="en-US" sz="2000" dirty="0">
                <a:latin typeface="Arial" panose="020B0604020202020204" pitchFamily="34" charset="0"/>
                <a:cs typeface="Arial" panose="020B0604020202020204" pitchFamily="34" charset="0"/>
              </a:rPr>
              <a:t>Used when &gt;99% dense parts of medium size (from 1cm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up to 1m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with internal mm-size channels. Precision~0.1 mm</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err="1">
                <a:solidFill>
                  <a:srgbClr val="0070C0"/>
                </a:solidFill>
                <a:latin typeface="Arial" panose="020B0604020202020204" pitchFamily="34" charset="0"/>
                <a:cs typeface="Arial" panose="020B0604020202020204" pitchFamily="34" charset="0"/>
              </a:rPr>
              <a:t>Steps</a:t>
            </a:r>
            <a:r>
              <a:rPr lang="fr-FR" sz="2000" dirty="0">
                <a:solidFill>
                  <a:srgbClr val="0070C0"/>
                </a:solidFill>
                <a:latin typeface="Arial" panose="020B0604020202020204" pitchFamily="34" charset="0"/>
                <a:cs typeface="Arial" panose="020B0604020202020204" pitchFamily="34" charset="0"/>
              </a:rPr>
              <a:t> for qualification</a:t>
            </a:r>
          </a:p>
          <a:p>
            <a:pPr lvl="1"/>
            <a:r>
              <a:rPr lang="fr-FR" sz="2000" dirty="0">
                <a:latin typeface="Arial" panose="020B0604020202020204" pitchFamily="34" charset="0"/>
                <a:cs typeface="Arial" panose="020B0604020202020204" pitchFamily="34" charset="0"/>
              </a:rPr>
              <a:t>Powder </a:t>
            </a:r>
            <a:r>
              <a:rPr lang="fr-FR" sz="2000" dirty="0" err="1">
                <a:latin typeface="Arial" panose="020B0604020202020204" pitchFamily="34" charset="0"/>
                <a:cs typeface="Arial" panose="020B0604020202020204" pitchFamily="34" charset="0"/>
              </a:rPr>
              <a:t>properties</a:t>
            </a:r>
            <a:r>
              <a:rPr lang="fr-FR" sz="2000" dirty="0">
                <a:latin typeface="Arial" panose="020B0604020202020204" pitchFamily="34" charset="0"/>
                <a:cs typeface="Arial" panose="020B0604020202020204" pitchFamily="34" charset="0"/>
              </a:rPr>
              <a:t> set to </a:t>
            </a:r>
          </a:p>
          <a:p>
            <a:pPr marL="520700" lvl="2" indent="-342900"/>
            <a:r>
              <a:rPr lang="fr-FR" sz="2000" dirty="0" err="1">
                <a:latin typeface="Arial" panose="020B0604020202020204" pitchFamily="34" charset="0"/>
                <a:cs typeface="Arial" panose="020B0604020202020204" pitchFamily="34" charset="0"/>
              </a:rPr>
              <a:t>achieve</a:t>
            </a:r>
            <a:r>
              <a:rPr lang="fr-FR" sz="2000" dirty="0">
                <a:latin typeface="Arial" panose="020B0604020202020204" pitchFamily="34" charset="0"/>
                <a:cs typeface="Arial" panose="020B0604020202020204" pitchFamily="34" charset="0"/>
              </a:rPr>
              <a:t> LPBF </a:t>
            </a:r>
            <a:r>
              <a:rPr lang="fr-FR" sz="2000" dirty="0" err="1">
                <a:latin typeface="Arial" panose="020B0604020202020204" pitchFamily="34" charset="0"/>
                <a:cs typeface="Arial" panose="020B0604020202020204" pitchFamily="34" charset="0"/>
              </a:rPr>
              <a:t>manufacturing</a:t>
            </a:r>
            <a:r>
              <a:rPr lang="fr-FR" sz="2000" dirty="0">
                <a:latin typeface="Arial" panose="020B0604020202020204" pitchFamily="34" charset="0"/>
                <a:cs typeface="Arial" panose="020B0604020202020204" pitchFamily="34" charset="0"/>
              </a:rPr>
              <a:t> </a:t>
            </a:r>
          </a:p>
          <a:p>
            <a:pPr marL="520700" lvl="2" indent="-342900"/>
            <a:r>
              <a:rPr lang="fr-FR" sz="2000" dirty="0" err="1">
                <a:latin typeface="Arial" panose="020B0604020202020204" pitchFamily="34" charset="0"/>
                <a:cs typeface="Arial" panose="020B0604020202020204" pitchFamily="34" charset="0"/>
              </a:rPr>
              <a:t>achieve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adapted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properties</a:t>
            </a:r>
            <a:r>
              <a:rPr lang="fr-FR" sz="2000" dirty="0">
                <a:latin typeface="Arial" panose="020B0604020202020204" pitchFamily="34" charset="0"/>
                <a:cs typeface="Arial" panose="020B0604020202020204" pitchFamily="34" charset="0"/>
              </a:rPr>
              <a:t> on bulk </a:t>
            </a:r>
            <a:r>
              <a:rPr lang="fr-FR" sz="2000" dirty="0" err="1">
                <a:latin typeface="Arial" panose="020B0604020202020204" pitchFamily="34" charset="0"/>
                <a:cs typeface="Arial" panose="020B0604020202020204" pitchFamily="34" charset="0"/>
              </a:rPr>
              <a:t>materials</a:t>
            </a:r>
            <a:r>
              <a:rPr lang="fr-FR" sz="2000" dirty="0">
                <a:latin typeface="Arial" panose="020B0604020202020204" pitchFamily="34" charset="0"/>
                <a:cs typeface="Arial" panose="020B0604020202020204" pitchFamily="34" charset="0"/>
              </a:rPr>
              <a:t> (O, Cr, Zr… contents)</a:t>
            </a:r>
          </a:p>
          <a:p>
            <a:pPr lvl="1"/>
            <a:r>
              <a:rPr lang="fr-FR" sz="2000" dirty="0">
                <a:latin typeface="Arial" panose="020B0604020202020204" pitchFamily="34" charset="0"/>
                <a:cs typeface="Arial" panose="020B0604020202020204" pitchFamily="34" charset="0"/>
              </a:rPr>
              <a:t>Bulk </a:t>
            </a:r>
            <a:r>
              <a:rPr lang="fr-FR" sz="2000" dirty="0" err="1">
                <a:latin typeface="Arial" panose="020B0604020202020204" pitchFamily="34" charset="0"/>
                <a:cs typeface="Arial" panose="020B0604020202020204" pitchFamily="34" charset="0"/>
              </a:rPr>
              <a:t>materials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characterization</a:t>
            </a:r>
            <a:endParaRPr lang="fr-FR" sz="2000" dirty="0">
              <a:latin typeface="Arial" panose="020B0604020202020204" pitchFamily="34" charset="0"/>
              <a:cs typeface="Arial" panose="020B0604020202020204" pitchFamily="34" charset="0"/>
            </a:endParaRPr>
          </a:p>
          <a:p>
            <a:pPr lvl="1"/>
            <a:r>
              <a:rPr lang="fr-FR" sz="2000" dirty="0" err="1">
                <a:latin typeface="Arial" panose="020B0604020202020204" pitchFamily="34" charset="0"/>
                <a:cs typeface="Arial" panose="020B0604020202020204" pitchFamily="34" charset="0"/>
              </a:rPr>
              <a:t>Mock</a:t>
            </a:r>
            <a:r>
              <a:rPr lang="fr-FR" sz="2000" dirty="0">
                <a:latin typeface="Arial" panose="020B0604020202020204" pitchFamily="34" charset="0"/>
                <a:cs typeface="Arial" panose="020B0604020202020204" pitchFamily="34" charset="0"/>
              </a:rPr>
              <a:t>-up </a:t>
            </a:r>
            <a:r>
              <a:rPr lang="fr-FR" sz="2000" dirty="0" err="1">
                <a:latin typeface="Arial" panose="020B0604020202020204" pitchFamily="34" charset="0"/>
                <a:cs typeface="Arial" panose="020B0604020202020204" pitchFamily="34" charset="0"/>
              </a:rPr>
              <a:t>testing</a:t>
            </a:r>
            <a:r>
              <a:rPr lang="fr-FR" sz="2000" dirty="0">
                <a:latin typeface="Arial" panose="020B0604020202020204" pitchFamily="34" charset="0"/>
                <a:cs typeface="Arial" panose="020B0604020202020204" pitchFamily="34" charset="0"/>
              </a:rPr>
              <a:t> and qualification (</a:t>
            </a:r>
            <a:r>
              <a:rPr lang="fr-FR" sz="2000" dirty="0" err="1">
                <a:latin typeface="Arial" panose="020B0604020202020204" pitchFamily="34" charset="0"/>
                <a:cs typeface="Arial" panose="020B0604020202020204" pitchFamily="34" charset="0"/>
              </a:rPr>
              <a:t>CuCrZr</a:t>
            </a:r>
            <a:r>
              <a:rPr lang="fr-FR" sz="2000" dirty="0">
                <a:latin typeface="Arial" panose="020B0604020202020204" pitchFamily="34" charset="0"/>
                <a:cs typeface="Arial" panose="020B0604020202020204" pitchFamily="34" charset="0"/>
              </a:rPr>
              <a:t> part)</a:t>
            </a:r>
          </a:p>
        </p:txBody>
      </p:sp>
      <p:pic>
        <p:nvPicPr>
          <p:cNvPr id="8" name="Image 7"/>
          <p:cNvPicPr>
            <a:picLocks noChangeAspect="1"/>
          </p:cNvPicPr>
          <p:nvPr/>
        </p:nvPicPr>
        <p:blipFill>
          <a:blip r:embed="rId2">
            <a:clrChange>
              <a:clrFrom>
                <a:srgbClr val="FFFFFF"/>
              </a:clrFrom>
              <a:clrTo>
                <a:srgbClr val="FFFFFF">
                  <a:alpha val="0"/>
                </a:srgbClr>
              </a:clrTo>
            </a:clrChange>
          </a:blip>
          <a:stretch>
            <a:fillRect/>
          </a:stretch>
        </p:blipFill>
        <p:spPr>
          <a:xfrm>
            <a:off x="14881116" y="1740381"/>
            <a:ext cx="4770710" cy="3377237"/>
          </a:xfrm>
          <a:prstGeom prst="rect">
            <a:avLst/>
          </a:prstGeom>
        </p:spPr>
      </p:pic>
      <p:pic>
        <p:nvPicPr>
          <p:cNvPr id="9" name="Image 8"/>
          <p:cNvPicPr>
            <a:picLocks noChangeAspect="1"/>
          </p:cNvPicPr>
          <p:nvPr/>
        </p:nvPicPr>
        <p:blipFill>
          <a:blip r:embed="rId3"/>
          <a:stretch>
            <a:fillRect/>
          </a:stretch>
        </p:blipFill>
        <p:spPr>
          <a:xfrm>
            <a:off x="6368762" y="178296"/>
            <a:ext cx="3125616" cy="2786346"/>
          </a:xfrm>
          <a:prstGeom prst="rect">
            <a:avLst/>
          </a:prstGeom>
        </p:spPr>
      </p:pic>
      <p:pic>
        <p:nvPicPr>
          <p:cNvPr id="12" name="Image 11"/>
          <p:cNvPicPr>
            <a:picLocks noChangeAspect="1"/>
          </p:cNvPicPr>
          <p:nvPr/>
        </p:nvPicPr>
        <p:blipFill>
          <a:blip r:embed="rId4"/>
          <a:stretch>
            <a:fillRect/>
          </a:stretch>
        </p:blipFill>
        <p:spPr>
          <a:xfrm>
            <a:off x="5271910" y="3272077"/>
            <a:ext cx="1842002" cy="1632533"/>
          </a:xfrm>
          <a:prstGeom prst="rect">
            <a:avLst/>
          </a:prstGeom>
        </p:spPr>
      </p:pic>
      <p:pic>
        <p:nvPicPr>
          <p:cNvPr id="14" name="Picture 10"/>
          <p:cNvPicPr/>
          <p:nvPr/>
        </p:nvPicPr>
        <p:blipFill>
          <a:blip r:embed="rId5"/>
          <a:srcRect t="14438" r="1646"/>
          <a:stretch/>
        </p:blipFill>
        <p:spPr>
          <a:xfrm>
            <a:off x="7416791" y="3333834"/>
            <a:ext cx="2034000" cy="2086560"/>
          </a:xfrm>
          <a:prstGeom prst="rect">
            <a:avLst/>
          </a:prstGeom>
          <a:ln w="0">
            <a:noFill/>
          </a:ln>
        </p:spPr>
      </p:pic>
      <p:sp>
        <p:nvSpPr>
          <p:cNvPr id="15" name="ZoneTexte 14"/>
          <p:cNvSpPr txBox="1"/>
          <p:nvPr/>
        </p:nvSpPr>
        <p:spPr>
          <a:xfrm>
            <a:off x="6675900" y="5504987"/>
            <a:ext cx="2095445" cy="646331"/>
          </a:xfrm>
          <a:prstGeom prst="rect">
            <a:avLst/>
          </a:prstGeom>
          <a:noFill/>
        </p:spPr>
        <p:txBody>
          <a:bodyPr wrap="none" rtlCol="0">
            <a:spAutoFit/>
          </a:bodyPr>
          <a:lstStyle/>
          <a:p>
            <a:r>
              <a:rPr lang="fr-FR" dirty="0" err="1">
                <a:latin typeface="Arial" panose="020B0604020202020204" pitchFamily="34" charset="0"/>
                <a:cs typeface="Arial" panose="020B0604020202020204" pitchFamily="34" charset="0"/>
              </a:rPr>
              <a:t>Samples</a:t>
            </a:r>
            <a:r>
              <a:rPr lang="fr-FR" dirty="0">
                <a:latin typeface="Arial" panose="020B0604020202020204" pitchFamily="34" charset="0"/>
                <a:cs typeface="Arial" panose="020B0604020202020204" pitchFamily="34" charset="0"/>
              </a:rPr>
              <a:t> </a:t>
            </a:r>
          </a:p>
          <a:p>
            <a:r>
              <a:rPr lang="fr-FR" dirty="0">
                <a:latin typeface="Arial" panose="020B0604020202020204" pitchFamily="34" charset="0"/>
                <a:cs typeface="Arial" panose="020B0604020202020204" pitchFamily="34" charset="0"/>
              </a:rPr>
              <a:t>280 mm x 280 mm</a:t>
            </a:r>
            <a:endParaRPr lang="en-US" dirty="0">
              <a:latin typeface="Arial" panose="020B0604020202020204" pitchFamily="34" charset="0"/>
              <a:cs typeface="Arial" panose="020B0604020202020204" pitchFamily="34" charset="0"/>
            </a:endParaRPr>
          </a:p>
        </p:txBody>
      </p:sp>
      <p:sp>
        <p:nvSpPr>
          <p:cNvPr id="18" name="Flèche courbée vers le haut 17"/>
          <p:cNvSpPr/>
          <p:nvPr/>
        </p:nvSpPr>
        <p:spPr>
          <a:xfrm>
            <a:off x="6232303" y="4897907"/>
            <a:ext cx="1239403" cy="5534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20" name="Image 19"/>
          <p:cNvPicPr>
            <a:picLocks noChangeAspect="1"/>
          </p:cNvPicPr>
          <p:nvPr/>
        </p:nvPicPr>
        <p:blipFill>
          <a:blip r:embed="rId6"/>
          <a:stretch>
            <a:fillRect/>
          </a:stretch>
        </p:blipFill>
        <p:spPr bwMode="auto">
          <a:xfrm>
            <a:off x="11523133" y="57057"/>
            <a:ext cx="459042" cy="463414"/>
          </a:xfrm>
          <a:prstGeom prst="rect">
            <a:avLst/>
          </a:prstGeom>
        </p:spPr>
      </p:pic>
      <p:pic>
        <p:nvPicPr>
          <p:cNvPr id="22" name="Picture 14">
            <a:extLst>
              <a:ext uri="{FF2B5EF4-FFF2-40B4-BE49-F238E27FC236}">
                <a16:creationId xmlns:a16="http://schemas.microsoft.com/office/drawing/2014/main" id="{36A96754-3576-4DAB-8140-8A54820B083E}"/>
              </a:ext>
            </a:extLst>
          </p:cNvPr>
          <p:cNvPicPr/>
          <p:nvPr/>
        </p:nvPicPr>
        <p:blipFill>
          <a:blip r:embed="rId7"/>
          <a:stretch/>
        </p:blipFill>
        <p:spPr>
          <a:xfrm>
            <a:off x="9494378" y="3137791"/>
            <a:ext cx="2568260" cy="3255406"/>
          </a:xfrm>
          <a:prstGeom prst="rect">
            <a:avLst/>
          </a:prstGeom>
          <a:ln w="0">
            <a:noFill/>
          </a:ln>
        </p:spPr>
      </p:pic>
      <p:cxnSp>
        <p:nvCxnSpPr>
          <p:cNvPr id="23" name="Connecteur droit avec flèche 22">
            <a:extLst>
              <a:ext uri="{FF2B5EF4-FFF2-40B4-BE49-F238E27FC236}">
                <a16:creationId xmlns:a16="http://schemas.microsoft.com/office/drawing/2014/main" id="{27350D9B-06C6-4BF0-9CF0-3C73E85F1FE6}"/>
              </a:ext>
            </a:extLst>
          </p:cNvPr>
          <p:cNvCxnSpPr/>
          <p:nvPr/>
        </p:nvCxnSpPr>
        <p:spPr>
          <a:xfrm flipH="1">
            <a:off x="11144998" y="5404791"/>
            <a:ext cx="670129" cy="99744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7CD2EDF6-7C2D-47E5-BE94-56B4F3FDAE4D}"/>
              </a:ext>
            </a:extLst>
          </p:cNvPr>
          <p:cNvSpPr txBox="1"/>
          <p:nvPr/>
        </p:nvSpPr>
        <p:spPr bwMode="auto">
          <a:xfrm>
            <a:off x="11481649" y="5756939"/>
            <a:ext cx="666955" cy="293144"/>
          </a:xfrm>
          <a:prstGeom prst="rect">
            <a:avLst/>
          </a:prstGeom>
          <a:noFill/>
        </p:spPr>
        <p:txBody>
          <a:bodyPr wrap="none" rtlCol="0">
            <a:spAutoFit/>
          </a:bodyPr>
          <a:lstStyle/>
          <a:p>
            <a:r>
              <a:rPr lang="fr-FR" dirty="0"/>
              <a:t>98 mm</a:t>
            </a:r>
            <a:endParaRPr lang="en-US" dirty="0"/>
          </a:p>
        </p:txBody>
      </p:sp>
      <p:sp>
        <p:nvSpPr>
          <p:cNvPr id="25" name="Flèche courbée vers le haut 17">
            <a:extLst>
              <a:ext uri="{FF2B5EF4-FFF2-40B4-BE49-F238E27FC236}">
                <a16:creationId xmlns:a16="http://schemas.microsoft.com/office/drawing/2014/main" id="{8F973151-8B91-46B5-B261-C83BA78120B0}"/>
              </a:ext>
            </a:extLst>
          </p:cNvPr>
          <p:cNvSpPr/>
          <p:nvPr/>
        </p:nvSpPr>
        <p:spPr>
          <a:xfrm>
            <a:off x="8476463" y="6145481"/>
            <a:ext cx="1017915" cy="32961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6" name="Espace réservé du pied de page 3">
            <a:extLst>
              <a:ext uri="{FF2B5EF4-FFF2-40B4-BE49-F238E27FC236}">
                <a16:creationId xmlns:a16="http://schemas.microsoft.com/office/drawing/2014/main" id="{131E7664-35F6-4FF0-A725-D29CF57818C2}"/>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Tree>
    <p:extLst>
      <p:ext uri="{BB962C8B-B14F-4D97-AF65-F5344CB8AC3E}">
        <p14:creationId xmlns:p14="http://schemas.microsoft.com/office/powerpoint/2010/main" val="3666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24" grpId="0"/>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447C1-EECF-45D8-A90B-65C8B2425C0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1. Context</a:t>
            </a:r>
          </a:p>
        </p:txBody>
      </p:sp>
      <p:sp>
        <p:nvSpPr>
          <p:cNvPr id="4" name="Espace réservé du pied de page 3">
            <a:extLst>
              <a:ext uri="{FF2B5EF4-FFF2-40B4-BE49-F238E27FC236}">
                <a16:creationId xmlns:a16="http://schemas.microsoft.com/office/drawing/2014/main" id="{308832FC-084E-4710-A9D6-210191FF91EE}"/>
              </a:ext>
            </a:extLst>
          </p:cNvPr>
          <p:cNvSpPr>
            <a:spLocks noGrp="1"/>
          </p:cNvSpPr>
          <p:nvPr>
            <p:ph type="ftr" sz="quarter" idx="11"/>
          </p:nvPr>
        </p:nvSpPr>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
        <p:nvSpPr>
          <p:cNvPr id="5" name="Espace réservé du numéro de diapositive 4">
            <a:extLst>
              <a:ext uri="{FF2B5EF4-FFF2-40B4-BE49-F238E27FC236}">
                <a16:creationId xmlns:a16="http://schemas.microsoft.com/office/drawing/2014/main" id="{42B921F3-0F2C-49C3-B466-E68F2EF68788}"/>
              </a:ext>
            </a:extLst>
          </p:cNvPr>
          <p:cNvSpPr>
            <a:spLocks noGrp="1"/>
          </p:cNvSpPr>
          <p:nvPr>
            <p:ph type="sldNum" sz="quarter" idx="12"/>
          </p:nvPr>
        </p:nvSpPr>
        <p:spPr/>
        <p:txBody>
          <a:bodyPr/>
          <a:lstStyle/>
          <a:p>
            <a:pPr>
              <a:defRPr/>
            </a:pPr>
            <a:fld id="{6A6D9FA1-99C7-4910-8E32-B85D378B0060}" type="slidenum">
              <a:rPr lang="en-US" smtClean="0">
                <a:solidFill>
                  <a:prstClr val="white"/>
                </a:solidFill>
              </a:rPr>
              <a:t>3</a:t>
            </a:fld>
            <a:endParaRPr lang="en-US" dirty="0">
              <a:solidFill>
                <a:prstClr val="white"/>
              </a:solidFill>
            </a:endParaRPr>
          </a:p>
        </p:txBody>
      </p:sp>
      <p:pic>
        <p:nvPicPr>
          <p:cNvPr id="2050" name="Picture 2" descr="Snow">
            <a:extLst>
              <a:ext uri="{FF2B5EF4-FFF2-40B4-BE49-F238E27FC236}">
                <a16:creationId xmlns:a16="http://schemas.microsoft.com/office/drawing/2014/main" id="{E7B3F547-1B5E-431D-AEA9-16685B01F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15" b="8889"/>
          <a:stretch/>
        </p:blipFill>
        <p:spPr bwMode="auto">
          <a:xfrm>
            <a:off x="7756162" y="0"/>
            <a:ext cx="4435838" cy="3646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2">
            <a:extLst>
              <a:ext uri="{FF2B5EF4-FFF2-40B4-BE49-F238E27FC236}">
                <a16:creationId xmlns:a16="http://schemas.microsoft.com/office/drawing/2014/main" id="{E6B2CD3D-9489-4F33-A53D-554DFFB310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1197" y="898777"/>
            <a:ext cx="3889851" cy="251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AFBEA2A0-9916-449A-9389-4670FDAC60CF}"/>
              </a:ext>
            </a:extLst>
          </p:cNvPr>
          <p:cNvSpPr txBox="1"/>
          <p:nvPr/>
        </p:nvSpPr>
        <p:spPr bwMode="auto">
          <a:xfrm>
            <a:off x="396636" y="670160"/>
            <a:ext cx="6108700" cy="523220"/>
          </a:xfrm>
          <a:prstGeom prst="rect">
            <a:avLst/>
          </a:prstGeom>
          <a:noFill/>
        </p:spPr>
        <p:txBody>
          <a:bodyPr wrap="square">
            <a:spAutoFit/>
          </a:bodyPr>
          <a:lstStyle/>
          <a:p>
            <a:r>
              <a:rPr lang="en-US" sz="2800" b="1" dirty="0">
                <a:solidFill>
                  <a:srgbClr val="3333FF"/>
                </a:solidFill>
                <a:latin typeface="Arial" panose="020B0604020202020204" pitchFamily="34" charset="0"/>
                <a:cs typeface="Arial" panose="020B0604020202020204" pitchFamily="34" charset="0"/>
              </a:rPr>
              <a:t>W7-X [1]</a:t>
            </a:r>
          </a:p>
        </p:txBody>
      </p:sp>
      <p:sp>
        <p:nvSpPr>
          <p:cNvPr id="18" name="ZoneTexte 17">
            <a:extLst>
              <a:ext uri="{FF2B5EF4-FFF2-40B4-BE49-F238E27FC236}">
                <a16:creationId xmlns:a16="http://schemas.microsoft.com/office/drawing/2014/main" id="{F0B75DDB-4255-420B-A4EE-66AE266B278F}"/>
              </a:ext>
            </a:extLst>
          </p:cNvPr>
          <p:cNvSpPr txBox="1"/>
          <p:nvPr/>
        </p:nvSpPr>
        <p:spPr bwMode="auto">
          <a:xfrm>
            <a:off x="6440028" y="660558"/>
            <a:ext cx="6108700" cy="523220"/>
          </a:xfrm>
          <a:prstGeom prst="rect">
            <a:avLst/>
          </a:prstGeom>
          <a:noFill/>
        </p:spPr>
        <p:txBody>
          <a:bodyPr wrap="square">
            <a:spAutoFit/>
          </a:bodyPr>
          <a:lstStyle/>
          <a:p>
            <a:r>
              <a:rPr lang="en-US" sz="2800" b="1" dirty="0">
                <a:solidFill>
                  <a:srgbClr val="3333FF"/>
                </a:solidFill>
                <a:latin typeface="Arial" panose="020B0604020202020204" pitchFamily="34" charset="0"/>
                <a:cs typeface="Arial" panose="020B0604020202020204" pitchFamily="34" charset="0"/>
              </a:rPr>
              <a:t>JT-60SA [2]</a:t>
            </a:r>
          </a:p>
        </p:txBody>
      </p:sp>
      <p:sp>
        <p:nvSpPr>
          <p:cNvPr id="17" name="ZoneTexte 16">
            <a:extLst>
              <a:ext uri="{FF2B5EF4-FFF2-40B4-BE49-F238E27FC236}">
                <a16:creationId xmlns:a16="http://schemas.microsoft.com/office/drawing/2014/main" id="{CC44A271-3024-419B-9260-8AA9EB4EB2BA}"/>
              </a:ext>
            </a:extLst>
          </p:cNvPr>
          <p:cNvSpPr txBox="1"/>
          <p:nvPr/>
        </p:nvSpPr>
        <p:spPr bwMode="auto">
          <a:xfrm>
            <a:off x="-64623" y="4024999"/>
            <a:ext cx="12459824" cy="2246769"/>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The armor material of the current divertor targets is carbon for both devices</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Currently, the W7-X divertor targets are actively-cooled whereas for JT-60SA, the divertor targets are uncooled</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To be reactor relevant (W7-X) and to be relevant with the broader approach objectives (JT-60SA):</a:t>
            </a:r>
          </a:p>
          <a:p>
            <a:pPr marL="800100" lvl="1"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The armor material is proposed to be metallic</a:t>
            </a:r>
          </a:p>
          <a:p>
            <a:pPr marL="800100" lvl="1"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The divertor targets need to be actively-cooled</a:t>
            </a:r>
          </a:p>
          <a:p>
            <a:pPr lvl="1"/>
            <a:endParaRPr lang="en-US" sz="20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4115B688-F40B-432D-991A-D40311FAAC43}"/>
              </a:ext>
            </a:extLst>
          </p:cNvPr>
          <p:cNvSpPr txBox="1"/>
          <p:nvPr/>
        </p:nvSpPr>
        <p:spPr bwMode="auto">
          <a:xfrm>
            <a:off x="-64623" y="6094105"/>
            <a:ext cx="6653296" cy="461665"/>
          </a:xfrm>
          <a:prstGeom prst="rect">
            <a:avLst/>
          </a:prstGeom>
          <a:noFill/>
        </p:spPr>
        <p:txBody>
          <a:bodyPr wrap="square">
            <a:spAutoFit/>
          </a:bodyPr>
          <a:lstStyle/>
          <a:p>
            <a:r>
              <a:rPr lang="fr-FR" sz="1200" i="1" dirty="0">
                <a:latin typeface="Arial" panose="020B0604020202020204" pitchFamily="34" charset="0"/>
                <a:cs typeface="Arial" panose="020B0604020202020204" pitchFamily="34" charset="0"/>
              </a:rPr>
              <a:t>[1] J. Fellinger et al, 2023 </a:t>
            </a:r>
            <a:r>
              <a:rPr lang="fr-FR" sz="1200" i="1" dirty="0" err="1">
                <a:latin typeface="Arial" panose="020B0604020202020204" pitchFamily="34" charset="0"/>
                <a:cs typeface="Arial" panose="020B0604020202020204" pitchFamily="34" charset="0"/>
              </a:rPr>
              <a:t>Nucl</a:t>
            </a:r>
            <a:r>
              <a:rPr lang="fr-FR" sz="1200" i="1" dirty="0">
                <a:latin typeface="Arial" panose="020B0604020202020204" pitchFamily="34" charset="0"/>
                <a:cs typeface="Arial" panose="020B0604020202020204" pitchFamily="34" charset="0"/>
              </a:rPr>
              <a:t>. Mat. and En.</a:t>
            </a:r>
          </a:p>
          <a:p>
            <a:r>
              <a:rPr lang="fr-FR" sz="1200" i="1" dirty="0">
                <a:latin typeface="Arial" panose="020B0604020202020204" pitchFamily="34" charset="0"/>
                <a:cs typeface="Arial" panose="020B0604020202020204" pitchFamily="34" charset="0"/>
              </a:rPr>
              <a:t>[2] JT-60SA </a:t>
            </a:r>
            <a:r>
              <a:rPr lang="fr-FR" sz="1200" i="1" dirty="0" err="1">
                <a:latin typeface="Arial" panose="020B0604020202020204" pitchFamily="34" charset="0"/>
                <a:cs typeface="Arial" panose="020B0604020202020204" pitchFamily="34" charset="0"/>
              </a:rPr>
              <a:t>website</a:t>
            </a:r>
            <a:endParaRPr lang="fr-FR" sz="1200" i="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437AE576-B3E4-4572-90D8-3A844F68FCD6}"/>
              </a:ext>
            </a:extLst>
          </p:cNvPr>
          <p:cNvSpPr txBox="1"/>
          <p:nvPr/>
        </p:nvSpPr>
        <p:spPr bwMode="auto">
          <a:xfrm>
            <a:off x="6243504" y="5617051"/>
            <a:ext cx="5864189" cy="707886"/>
          </a:xfrm>
          <a:prstGeom prst="rect">
            <a:avLst/>
          </a:prstGeom>
          <a:solidFill>
            <a:srgbClr val="FFFF66"/>
          </a:solidFill>
        </p:spPr>
        <p:txBody>
          <a:bodyPr wrap="square">
            <a:spAutoFit/>
          </a:bodyPr>
          <a:lstStyle/>
          <a:p>
            <a:pPr algn="ct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Transition needed from carbon divertor targets to tungsten water-cooled divertor targets</a:t>
            </a:r>
          </a:p>
        </p:txBody>
      </p:sp>
      <p:sp>
        <p:nvSpPr>
          <p:cNvPr id="19" name="ZoneTexte 18">
            <a:extLst>
              <a:ext uri="{FF2B5EF4-FFF2-40B4-BE49-F238E27FC236}">
                <a16:creationId xmlns:a16="http://schemas.microsoft.com/office/drawing/2014/main" id="{DAD56A44-F254-4D31-933F-AC19B7127EFD}"/>
              </a:ext>
            </a:extLst>
          </p:cNvPr>
          <p:cNvSpPr txBox="1"/>
          <p:nvPr/>
        </p:nvSpPr>
        <p:spPr bwMode="auto">
          <a:xfrm>
            <a:off x="2257538" y="3435178"/>
            <a:ext cx="6183084" cy="461665"/>
          </a:xfrm>
          <a:prstGeom prst="rect">
            <a:avLst/>
          </a:prstGeom>
          <a:noFill/>
        </p:spPr>
        <p:txBody>
          <a:bodyPr wrap="square">
            <a:spAutoFit/>
          </a:bodyPr>
          <a:lstStyle/>
          <a:p>
            <a:r>
              <a:rPr lang="fr-FR" sz="2400" b="1" dirty="0">
                <a:solidFill>
                  <a:schemeClr val="accent2"/>
                </a:solidFill>
                <a:latin typeface="Arial" panose="020B0604020202020204" pitchFamily="34" charset="0"/>
                <a:cs typeface="Arial" panose="020B0604020202020204" pitchFamily="34" charset="0"/>
              </a:rPr>
              <a:t>10 MW/m² (</a:t>
            </a:r>
            <a:r>
              <a:rPr lang="fr-FR" sz="2400" b="1" dirty="0" err="1">
                <a:solidFill>
                  <a:schemeClr val="accent2"/>
                </a:solidFill>
                <a:latin typeface="Arial" panose="020B0604020202020204" pitchFamily="34" charset="0"/>
                <a:cs typeface="Arial" panose="020B0604020202020204" pitchFamily="34" charset="0"/>
              </a:rPr>
              <a:t>Steady</a:t>
            </a:r>
            <a:r>
              <a:rPr lang="fr-FR" sz="2400" b="1" dirty="0">
                <a:solidFill>
                  <a:schemeClr val="accent2"/>
                </a:solidFill>
                <a:latin typeface="Arial" panose="020B0604020202020204" pitchFamily="34" charset="0"/>
                <a:cs typeface="Arial" panose="020B0604020202020204" pitchFamily="34" charset="0"/>
              </a:rPr>
              <a:t> state)</a:t>
            </a:r>
          </a:p>
        </p:txBody>
      </p:sp>
      <p:sp>
        <p:nvSpPr>
          <p:cNvPr id="20" name="ZoneTexte 19">
            <a:extLst>
              <a:ext uri="{FF2B5EF4-FFF2-40B4-BE49-F238E27FC236}">
                <a16:creationId xmlns:a16="http://schemas.microsoft.com/office/drawing/2014/main" id="{3F8576A8-3A7B-4407-B0AD-22A032E18DF7}"/>
              </a:ext>
            </a:extLst>
          </p:cNvPr>
          <p:cNvSpPr txBox="1"/>
          <p:nvPr/>
        </p:nvSpPr>
        <p:spPr bwMode="auto">
          <a:xfrm>
            <a:off x="7399434" y="3646043"/>
            <a:ext cx="4708259" cy="830997"/>
          </a:xfrm>
          <a:prstGeom prst="rect">
            <a:avLst/>
          </a:prstGeom>
          <a:noFill/>
        </p:spPr>
        <p:txBody>
          <a:bodyPr wrap="square">
            <a:spAutoFit/>
          </a:bodyPr>
          <a:lstStyle/>
          <a:p>
            <a:r>
              <a:rPr lang="fr-FR" sz="2400" b="1" dirty="0">
                <a:solidFill>
                  <a:schemeClr val="accent2"/>
                </a:solidFill>
                <a:latin typeface="Arial" panose="020B0604020202020204" pitchFamily="34" charset="0"/>
                <a:cs typeface="Arial" panose="020B0604020202020204" pitchFamily="34" charset="0"/>
              </a:rPr>
              <a:t>10 to 15 MW/m² (</a:t>
            </a:r>
            <a:r>
              <a:rPr lang="fr-FR" sz="2400" b="1" dirty="0" err="1">
                <a:solidFill>
                  <a:schemeClr val="accent2"/>
                </a:solidFill>
                <a:latin typeface="Arial" panose="020B0604020202020204" pitchFamily="34" charset="0"/>
                <a:cs typeface="Arial" panose="020B0604020202020204" pitchFamily="34" charset="0"/>
              </a:rPr>
              <a:t>Steady</a:t>
            </a:r>
            <a:r>
              <a:rPr lang="fr-FR" sz="2400" b="1" dirty="0">
                <a:solidFill>
                  <a:schemeClr val="accent2"/>
                </a:solidFill>
                <a:latin typeface="Arial" panose="020B0604020202020204" pitchFamily="34" charset="0"/>
                <a:cs typeface="Arial" panose="020B0604020202020204" pitchFamily="34" charset="0"/>
              </a:rPr>
              <a:t> state)</a:t>
            </a:r>
          </a:p>
          <a:p>
            <a:endParaRPr lang="fr-FR" sz="2400" b="1" dirty="0">
              <a:solidFill>
                <a:schemeClr val="accent2"/>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4E1B35A7-FD1D-4599-AFC1-ED91CB163FD9}"/>
              </a:ext>
            </a:extLst>
          </p:cNvPr>
          <p:cNvPicPr>
            <a:picLocks noChangeAspect="1"/>
          </p:cNvPicPr>
          <p:nvPr/>
        </p:nvPicPr>
        <p:blipFill>
          <a:blip r:embed="rId4"/>
          <a:stretch>
            <a:fillRect/>
          </a:stretch>
        </p:blipFill>
        <p:spPr bwMode="auto">
          <a:xfrm>
            <a:off x="11523133" y="57057"/>
            <a:ext cx="459042" cy="463414"/>
          </a:xfrm>
          <a:prstGeom prst="rect">
            <a:avLst/>
          </a:prstGeom>
        </p:spPr>
      </p:pic>
    </p:spTree>
    <p:extLst>
      <p:ext uri="{BB962C8B-B14F-4D97-AF65-F5344CB8AC3E}">
        <p14:creationId xmlns:p14="http://schemas.microsoft.com/office/powerpoint/2010/main" val="157349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 name="Groupe 212"/>
          <p:cNvGrpSpPr/>
          <p:nvPr/>
        </p:nvGrpSpPr>
        <p:grpSpPr>
          <a:xfrm>
            <a:off x="5602975" y="574752"/>
            <a:ext cx="6640239" cy="4723113"/>
            <a:chOff x="5602975" y="574752"/>
            <a:chExt cx="6640239" cy="4723113"/>
          </a:xfrm>
        </p:grpSpPr>
        <p:cxnSp>
          <p:nvCxnSpPr>
            <p:cNvPr id="31" name="Connecteur droit avec flèche 30"/>
            <p:cNvCxnSpPr/>
            <p:nvPr/>
          </p:nvCxnSpPr>
          <p:spPr>
            <a:xfrm>
              <a:off x="7820408" y="1576741"/>
              <a:ext cx="352106" cy="14213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7841987" y="1348727"/>
              <a:ext cx="102463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~28 mm</a:t>
              </a:r>
            </a:p>
          </p:txBody>
        </p:sp>
        <p:grpSp>
          <p:nvGrpSpPr>
            <p:cNvPr id="10" name="Groupe 9"/>
            <p:cNvGrpSpPr/>
            <p:nvPr/>
          </p:nvGrpSpPr>
          <p:grpSpPr>
            <a:xfrm>
              <a:off x="5602975" y="574752"/>
              <a:ext cx="6640239" cy="4723113"/>
              <a:chOff x="5602975" y="574752"/>
              <a:chExt cx="6640239" cy="4723113"/>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600" y="1592346"/>
                <a:ext cx="2673805" cy="210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cteur droit avec flèche 32"/>
              <p:cNvCxnSpPr/>
              <p:nvPr/>
            </p:nvCxnSpPr>
            <p:spPr>
              <a:xfrm flipH="1">
                <a:off x="7772631" y="1414228"/>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6910247" y="1127968"/>
                <a:ext cx="1249060"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20 MW/m²</a:t>
                </a:r>
              </a:p>
            </p:txBody>
          </p:sp>
          <p:sp>
            <p:nvSpPr>
              <p:cNvPr id="35" name="ZoneTexte 34"/>
              <p:cNvSpPr txBox="1"/>
              <p:nvPr/>
            </p:nvSpPr>
            <p:spPr>
              <a:xfrm>
                <a:off x="6379191" y="574752"/>
                <a:ext cx="2082621" cy="523220"/>
              </a:xfrm>
              <a:prstGeom prst="rect">
                <a:avLst/>
              </a:prstGeom>
              <a:noFill/>
            </p:spPr>
            <p:txBody>
              <a:bodyPr wrap="none" rtlCol="0">
                <a:spAutoFit/>
              </a:bodyPr>
              <a:lstStyle>
                <a:defPPr>
                  <a:defRPr lang="de-DE"/>
                </a:defPPr>
                <a:lvl1pPr>
                  <a:defRPr sz="2800" b="1">
                    <a:solidFill>
                      <a:srgbClr val="3333FF"/>
                    </a:solidFill>
                  </a:defRPr>
                </a:lvl1pPr>
              </a:lstStyle>
              <a:p>
                <a:r>
                  <a:rPr lang="en-US" dirty="0">
                    <a:latin typeface="Arial" panose="020B0604020202020204" pitchFamily="34" charset="0"/>
                    <a:cs typeface="Arial" panose="020B0604020202020204" pitchFamily="34" charset="0"/>
                  </a:rPr>
                  <a:t>Monoblock</a:t>
                </a:r>
              </a:p>
            </p:txBody>
          </p:sp>
          <p:sp>
            <p:nvSpPr>
              <p:cNvPr id="197" name="ZoneTexte 196"/>
              <p:cNvSpPr txBox="1"/>
              <p:nvPr/>
            </p:nvSpPr>
            <p:spPr>
              <a:xfrm>
                <a:off x="5602975" y="3666649"/>
                <a:ext cx="4537649" cy="1631216"/>
              </a:xfrm>
              <a:prstGeom prst="rect">
                <a:avLst/>
              </a:prstGeom>
              <a:noFill/>
            </p:spPr>
            <p:txBody>
              <a:bodyPr wrap="square" rtlCol="0">
                <a:spAutoFit/>
              </a:bodyPr>
              <a:lstStyle>
                <a:defPPr>
                  <a:defRPr lang="de-DE"/>
                </a:defPPr>
                <a:lvl1pPr>
                  <a:defRPr>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Ä"/>
                </a:pPr>
                <a:r>
                  <a:rPr lang="en-US" sz="2000" dirty="0">
                    <a:latin typeface="Arial" panose="020B0604020202020204" pitchFamily="34" charset="0"/>
                    <a:cs typeface="Arial" panose="020B0604020202020204" pitchFamily="34" charset="0"/>
                    <a:sym typeface="Wingdings" panose="05000000000000000000" pitchFamily="2" charset="2"/>
                  </a:rPr>
                  <a:t>The involved </a:t>
                </a:r>
                <a:r>
                  <a:rPr lang="en-US" sz="2000" dirty="0">
                    <a:latin typeface="Arial" panose="020B0604020202020204" pitchFamily="34" charset="0"/>
                    <a:cs typeface="Arial" panose="020B0604020202020204" pitchFamily="34" charset="0"/>
                  </a:rPr>
                  <a:t>manufacturing processes are mature </a:t>
                </a:r>
                <a:r>
                  <a:rPr lang="en-US" sz="2000" dirty="0"/>
                  <a:t>(WEST</a:t>
                </a:r>
                <a:r>
                  <a:rPr lang="en-US" sz="2000"/>
                  <a:t>, EAST, KSTAR)</a:t>
                </a:r>
                <a:endParaRPr lang="en-US" sz="2000" dirty="0"/>
              </a:p>
              <a:p>
                <a:endParaRPr lang="en-US" sz="2000" dirty="0"/>
              </a:p>
              <a:p>
                <a:endParaRPr lang="en-US" sz="2000" dirty="0"/>
              </a:p>
            </p:txBody>
          </p:sp>
          <p:pic>
            <p:nvPicPr>
              <p:cNvPr id="199" name="Picture 13" descr="ITER_Poloidal_C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3195" y="2775954"/>
                <a:ext cx="1640019" cy="246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2" name="Groupe 201"/>
              <p:cNvGrpSpPr/>
              <p:nvPr/>
            </p:nvGrpSpPr>
            <p:grpSpPr>
              <a:xfrm>
                <a:off x="9225272" y="998841"/>
                <a:ext cx="2315410" cy="1678153"/>
                <a:chOff x="10456266" y="3961606"/>
                <a:chExt cx="1943100" cy="1345502"/>
              </a:xfrm>
            </p:grpSpPr>
            <p:pic>
              <p:nvPicPr>
                <p:cNvPr id="203" name="Image 202"/>
                <p:cNvPicPr>
                  <a:picLocks noChangeAspect="1"/>
                </p:cNvPicPr>
                <p:nvPr/>
              </p:nvPicPr>
              <p:blipFill rotWithShape="1">
                <a:blip r:embed="rId5"/>
                <a:srcRect t="14904"/>
                <a:stretch/>
              </p:blipFill>
              <p:spPr>
                <a:xfrm>
                  <a:off x="10456266" y="3961606"/>
                  <a:ext cx="1943100" cy="1345502"/>
                </a:xfrm>
                <a:prstGeom prst="rect">
                  <a:avLst/>
                </a:prstGeom>
              </p:spPr>
            </p:pic>
            <p:cxnSp>
              <p:nvCxnSpPr>
                <p:cNvPr id="204" name="Connecteur droit avec flèche 203"/>
                <p:cNvCxnSpPr/>
                <p:nvPr/>
              </p:nvCxnSpPr>
              <p:spPr>
                <a:xfrm flipV="1">
                  <a:off x="11425139" y="4145905"/>
                  <a:ext cx="649993" cy="577270"/>
                </a:xfrm>
                <a:prstGeom prst="straightConnector1">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 name="ZoneTexte 204"/>
                <p:cNvSpPr txBox="1"/>
                <p:nvPr/>
              </p:nvSpPr>
              <p:spPr>
                <a:xfrm>
                  <a:off x="10815368" y="4145904"/>
                  <a:ext cx="854500" cy="29612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500 mm</a:t>
                  </a:r>
                </a:p>
              </p:txBody>
            </p:sp>
          </p:grpSp>
          <p:sp>
            <p:nvSpPr>
              <p:cNvPr id="5" name="Flèche droite 4"/>
              <p:cNvSpPr/>
              <p:nvPr/>
            </p:nvSpPr>
            <p:spPr>
              <a:xfrm rot="14022284">
                <a:off x="9080253" y="3633020"/>
                <a:ext cx="2071322" cy="507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sp>
        <p:nvSpPr>
          <p:cNvPr id="4" name="Espace réservé du numéro de diapositive 3"/>
          <p:cNvSpPr>
            <a:spLocks noGrp="1"/>
          </p:cNvSpPr>
          <p:nvPr>
            <p:ph type="sldNum" sz="quarter" idx="12"/>
          </p:nvPr>
        </p:nvSpPr>
        <p:spPr/>
        <p:txBody>
          <a:bodyPr/>
          <a:lstStyle/>
          <a:p>
            <a:pPr>
              <a:defRPr/>
            </a:pPr>
            <a:fld id="{6A6D9FA1-99C7-4910-8E32-B85D378B0060}" type="slidenum">
              <a:rPr lang="en-US" smtClean="0">
                <a:solidFill>
                  <a:prstClr val="white"/>
                </a:solidFill>
              </a:rPr>
              <a:t>4</a:t>
            </a:fld>
            <a:endParaRPr lang="en-US" dirty="0">
              <a:solidFill>
                <a:prstClr val="white"/>
              </a:solidFill>
            </a:endParaRPr>
          </a:p>
        </p:txBody>
      </p:sp>
      <p:sp>
        <p:nvSpPr>
          <p:cNvPr id="7" name="Espace réservé du numéro de diapositive 3"/>
          <p:cNvSpPr txBox="1">
            <a:spLocks/>
          </p:cNvSpPr>
          <p:nvPr/>
        </p:nvSpPr>
        <p:spPr bwMode="auto">
          <a:xfrm>
            <a:off x="0" y="0"/>
            <a:ext cx="0" cy="0"/>
          </a:xfrm>
          <a:prstGeom prst="rect">
            <a:avLst/>
          </a:prstGeom>
        </p:spPr>
        <p:txBody>
          <a:bodyPr vert="horz" lIns="91440" tIns="45720" rIns="91440" bIns="45720" rtlCol="0" anchor="ctr"/>
          <a:lstStyle>
            <a:defPPr>
              <a:defRPr lang="en-US"/>
            </a:defPPr>
            <a:lvl1pPr marL="0" algn="r" defTabSz="914400">
              <a:defRPr sz="10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rtl="0">
              <a:defRPr/>
            </a:pPr>
            <a:fld id="{5455EFC8-7735-4AFA-B741-F1E10DD30CC1}" type="slidenum">
              <a:rPr lang="en-US" sz="1200" kern="1200" smtClean="0">
                <a:solidFill>
                  <a:prstClr val="black">
                    <a:tint val="75000"/>
                  </a:prstClr>
                </a:solidFill>
                <a:latin typeface="Arial" panose="020B0604020202020204" pitchFamily="34" charset="0"/>
                <a:ea typeface="ＭＳ Ｐゴシック" pitchFamily="34" charset="-128"/>
              </a:rPr>
              <a:pPr rtl="0">
                <a:defRPr/>
              </a:pPr>
              <a:t>4</a:t>
            </a:fld>
            <a:endParaRPr lang="en-US" sz="1200" kern="1200" dirty="0">
              <a:solidFill>
                <a:prstClr val="black">
                  <a:tint val="75000"/>
                </a:prstClr>
              </a:solidFill>
              <a:latin typeface="Arial" panose="020B0604020202020204" pitchFamily="34" charset="0"/>
              <a:ea typeface="ＭＳ Ｐゴシック" pitchFamily="34" charset="-128"/>
            </a:endParaRPr>
          </a:p>
        </p:txBody>
      </p:sp>
      <p:sp>
        <p:nvSpPr>
          <p:cNvPr id="14" name="Titre 1"/>
          <p:cNvSpPr>
            <a:spLocks noGrp="1"/>
          </p:cNvSpPr>
          <p:nvPr>
            <p:ph type="title"/>
          </p:nvPr>
        </p:nvSpPr>
        <p:spPr>
          <a:xfrm>
            <a:off x="860878" y="105738"/>
            <a:ext cx="10160320" cy="468646"/>
          </a:xfrm>
        </p:spPr>
        <p:txBody>
          <a:bodyPr/>
          <a:lstStyle/>
          <a:p>
            <a:r>
              <a:rPr lang="en-US" dirty="0">
                <a:latin typeface="Arial" panose="020B0604020202020204" pitchFamily="34" charset="0"/>
                <a:cs typeface="Arial" panose="020B0604020202020204" pitchFamily="34" charset="0"/>
              </a:rPr>
              <a:t>1 Context: Concept vs heat load capability</a:t>
            </a:r>
          </a:p>
        </p:txBody>
      </p:sp>
      <p:sp>
        <p:nvSpPr>
          <p:cNvPr id="15" name="Rectangle 14"/>
          <p:cNvSpPr/>
          <p:nvPr/>
        </p:nvSpPr>
        <p:spPr>
          <a:xfrm>
            <a:off x="904215" y="1617970"/>
            <a:ext cx="2236310" cy="31753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W – 3 mm</a:t>
            </a:r>
          </a:p>
        </p:txBody>
      </p:sp>
      <p:sp>
        <p:nvSpPr>
          <p:cNvPr id="16" name="Rectangle 15"/>
          <p:cNvSpPr/>
          <p:nvPr/>
        </p:nvSpPr>
        <p:spPr>
          <a:xfrm>
            <a:off x="897790" y="1931209"/>
            <a:ext cx="2236310" cy="155773"/>
          </a:xfrm>
          <a:prstGeom prst="rect">
            <a:avLst/>
          </a:prstGeom>
          <a:solidFill>
            <a:srgbClr val="FF33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Interlayer – 1 mm</a:t>
            </a:r>
          </a:p>
        </p:txBody>
      </p:sp>
      <p:sp>
        <p:nvSpPr>
          <p:cNvPr id="17" name="Rectangle 16"/>
          <p:cNvSpPr/>
          <p:nvPr/>
        </p:nvSpPr>
        <p:spPr>
          <a:xfrm>
            <a:off x="897789" y="2086981"/>
            <a:ext cx="2236310" cy="11530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347887" lvl="4" indent="138014" algn="ctr"/>
            <a:endParaRPr lang="en-US" dirty="0">
              <a:latin typeface="Arial" panose="020B0604020202020204" pitchFamily="34" charset="0"/>
              <a:cs typeface="Arial" panose="020B0604020202020204" pitchFamily="34" charset="0"/>
            </a:endParaRPr>
          </a:p>
          <a:p>
            <a:pPr marL="1347887" lvl="4" indent="138014" algn="ctr"/>
            <a:endParaRPr lang="en-US" dirty="0">
              <a:latin typeface="Arial" panose="020B0604020202020204" pitchFamily="34" charset="0"/>
              <a:cs typeface="Arial" panose="020B0604020202020204" pitchFamily="34" charset="0"/>
            </a:endParaRPr>
          </a:p>
          <a:p>
            <a:pPr marL="1347887" lvl="4" indent="138014" algn="ctr"/>
            <a:endParaRPr lang="en-US" dirty="0">
              <a:latin typeface="Arial" panose="020B0604020202020204" pitchFamily="34" charset="0"/>
              <a:cs typeface="Arial" panose="020B0604020202020204" pitchFamily="34" charset="0"/>
            </a:endParaRPr>
          </a:p>
          <a:p>
            <a:pPr indent="1" algn="ctr"/>
            <a:r>
              <a:rPr lang="en-US" sz="1400" dirty="0">
                <a:latin typeface="Arial" panose="020B0604020202020204" pitchFamily="34" charset="0"/>
                <a:cs typeface="Arial" panose="020B0604020202020204" pitchFamily="34" charset="0"/>
              </a:rPr>
              <a:t>Heat sink (</a:t>
            </a:r>
            <a:r>
              <a:rPr lang="en-US" sz="1400" dirty="0" err="1">
                <a:latin typeface="Arial" panose="020B0604020202020204" pitchFamily="34" charset="0"/>
                <a:cs typeface="Arial" panose="020B0604020202020204" pitchFamily="34" charset="0"/>
              </a:rPr>
              <a:t>CuCrZr</a:t>
            </a:r>
            <a:r>
              <a:rPr lang="en-US" sz="1400" dirty="0">
                <a:latin typeface="Arial" panose="020B0604020202020204" pitchFamily="34" charset="0"/>
                <a:cs typeface="Arial" panose="020B0604020202020204" pitchFamily="34" charset="0"/>
              </a:rPr>
              <a:t>…)</a:t>
            </a:r>
          </a:p>
        </p:txBody>
      </p:sp>
      <p:sp>
        <p:nvSpPr>
          <p:cNvPr id="18" name="Ellipse 17"/>
          <p:cNvSpPr>
            <a:spLocks/>
          </p:cNvSpPr>
          <p:nvPr/>
        </p:nvSpPr>
        <p:spPr>
          <a:xfrm>
            <a:off x="1671461" y="2308154"/>
            <a:ext cx="702000" cy="7031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9" name="Connecteur droit avec flèche 18"/>
          <p:cNvCxnSpPr/>
          <p:nvPr/>
        </p:nvCxnSpPr>
        <p:spPr>
          <a:xfrm flipV="1">
            <a:off x="1746492" y="2433284"/>
            <a:ext cx="531784" cy="451597"/>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0" name="ZoneTexte 19"/>
              <p:cNvSpPr txBox="1"/>
              <p:nvPr/>
            </p:nvSpPr>
            <p:spPr>
              <a:xfrm rot="19359034">
                <a:off x="1604587" y="2423945"/>
                <a:ext cx="572995" cy="2235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853" i="1">
                          <a:latin typeface="Cambria Math" panose="02040503050406030204" pitchFamily="18" charset="0"/>
                        </a:rPr>
                        <m:t>𝜙</m:t>
                      </m:r>
                      <m:r>
                        <a:rPr lang="en-US" sz="853" i="1">
                          <a:latin typeface="Cambria Math" panose="02040503050406030204" pitchFamily="18" charset="0"/>
                        </a:rPr>
                        <m:t> 12</m:t>
                      </m:r>
                      <m:r>
                        <a:rPr lang="en-US" sz="853">
                          <a:latin typeface="Cambria Math" panose="02040503050406030204" pitchFamily="18" charset="0"/>
                        </a:rPr>
                        <m:t> </m:t>
                      </m:r>
                      <m:r>
                        <m:rPr>
                          <m:sty m:val="p"/>
                        </m:rPr>
                        <a:rPr lang="en-US" sz="853">
                          <a:latin typeface="Cambria Math" panose="02040503050406030204" pitchFamily="18" charset="0"/>
                        </a:rPr>
                        <m:t>mm</m:t>
                      </m:r>
                    </m:oMath>
                  </m:oMathPara>
                </a14:m>
                <a:endParaRPr lang="en-US" sz="853" dirty="0">
                  <a:latin typeface="Arial" panose="020B0604020202020204" pitchFamily="34" charset="0"/>
                  <a:cs typeface="Arial" panose="020B0604020202020204" pitchFamily="34" charset="0"/>
                </a:endParaRPr>
              </a:p>
            </p:txBody>
          </p:sp>
        </mc:Choice>
        <mc:Fallback xmlns="">
          <p:sp>
            <p:nvSpPr>
              <p:cNvPr id="20" name="ZoneTexte 19"/>
              <p:cNvSpPr txBox="1">
                <a:spLocks noRot="1" noChangeAspect="1" noMove="1" noResize="1" noEditPoints="1" noAdjustHandles="1" noChangeArrowheads="1" noChangeShapeType="1" noTextEdit="1"/>
              </p:cNvSpPr>
              <p:nvPr/>
            </p:nvSpPr>
            <p:spPr>
              <a:xfrm rot="19359034">
                <a:off x="1604587" y="2423945"/>
                <a:ext cx="572995" cy="223587"/>
              </a:xfrm>
              <a:prstGeom prst="rect">
                <a:avLst/>
              </a:prstGeom>
              <a:blipFill>
                <a:blip r:embed="rId6"/>
                <a:stretch>
                  <a:fillRect/>
                </a:stretch>
              </a:blipFill>
            </p:spPr>
            <p:txBody>
              <a:bodyPr/>
              <a:lstStyle/>
              <a:p>
                <a:r>
                  <a:rPr lang="fr-FR">
                    <a:noFill/>
                  </a:rPr>
                  <a:t> </a:t>
                </a:r>
              </a:p>
            </p:txBody>
          </p:sp>
        </mc:Fallback>
      </mc:AlternateContent>
      <p:cxnSp>
        <p:nvCxnSpPr>
          <p:cNvPr id="21" name="Connecteur droit avec flèche 20"/>
          <p:cNvCxnSpPr/>
          <p:nvPr/>
        </p:nvCxnSpPr>
        <p:spPr>
          <a:xfrm flipH="1">
            <a:off x="2644419" y="1346231"/>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758973" y="1246377"/>
            <a:ext cx="1582484"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10-15 MW/m²</a:t>
            </a:r>
          </a:p>
        </p:txBody>
      </p:sp>
      <p:cxnSp>
        <p:nvCxnSpPr>
          <p:cNvPr id="23" name="Connecteur droit avec flèche 22"/>
          <p:cNvCxnSpPr/>
          <p:nvPr/>
        </p:nvCxnSpPr>
        <p:spPr>
          <a:xfrm>
            <a:off x="755799" y="1617970"/>
            <a:ext cx="6952" cy="155486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18357" y="2219051"/>
            <a:ext cx="108876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~30  mm</a:t>
            </a:r>
          </a:p>
        </p:txBody>
      </p:sp>
      <p:cxnSp>
        <p:nvCxnSpPr>
          <p:cNvPr id="25" name="Connecteur droit avec flèche 24"/>
          <p:cNvCxnSpPr/>
          <p:nvPr/>
        </p:nvCxnSpPr>
        <p:spPr>
          <a:xfrm flipH="1">
            <a:off x="886577" y="3295694"/>
            <a:ext cx="2223123" cy="96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3155344" y="2964340"/>
            <a:ext cx="102463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~30 mm</a:t>
            </a:r>
          </a:p>
        </p:txBody>
      </p:sp>
      <p:cxnSp>
        <p:nvCxnSpPr>
          <p:cNvPr id="27" name="Connecteur droit avec flèche 26"/>
          <p:cNvCxnSpPr/>
          <p:nvPr/>
        </p:nvCxnSpPr>
        <p:spPr>
          <a:xfrm flipH="1">
            <a:off x="2003666" y="2070386"/>
            <a:ext cx="0" cy="23428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1111073" y="2083497"/>
            <a:ext cx="7617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 mm</a:t>
            </a:r>
          </a:p>
        </p:txBody>
      </p:sp>
      <p:sp>
        <p:nvSpPr>
          <p:cNvPr id="29" name="ZoneTexte 28"/>
          <p:cNvSpPr txBox="1"/>
          <p:nvPr/>
        </p:nvSpPr>
        <p:spPr>
          <a:xfrm>
            <a:off x="-72367" y="612420"/>
            <a:ext cx="4658648" cy="523220"/>
          </a:xfrm>
          <a:prstGeom prst="rect">
            <a:avLst/>
          </a:prstGeom>
          <a:noFill/>
        </p:spPr>
        <p:txBody>
          <a:bodyPr wrap="none" rtlCol="0">
            <a:spAutoFit/>
          </a:bodyPr>
          <a:lstStyle/>
          <a:p>
            <a:r>
              <a:rPr lang="en-US" sz="2800" b="1" dirty="0">
                <a:solidFill>
                  <a:srgbClr val="3333FF"/>
                </a:solidFill>
                <a:latin typeface="Arial" panose="020B0604020202020204" pitchFamily="34" charset="0"/>
                <a:cs typeface="Arial" panose="020B0604020202020204" pitchFamily="34" charset="0"/>
              </a:rPr>
              <a:t>Flat tile – Circular channel</a:t>
            </a:r>
          </a:p>
        </p:txBody>
      </p:sp>
      <p:sp>
        <p:nvSpPr>
          <p:cNvPr id="198" name="ZoneTexte 197"/>
          <p:cNvSpPr txBox="1"/>
          <p:nvPr/>
        </p:nvSpPr>
        <p:spPr>
          <a:xfrm>
            <a:off x="267859" y="3335686"/>
            <a:ext cx="440744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sym typeface="Wingdings" panose="05000000000000000000" pitchFamily="2" charset="2"/>
              </a:rPr>
              <a:t> The involved </a:t>
            </a:r>
            <a:r>
              <a:rPr lang="en-US" sz="2000" dirty="0">
                <a:latin typeface="Arial" panose="020B0604020202020204" pitchFamily="34" charset="0"/>
                <a:cs typeface="Arial" panose="020B0604020202020204" pitchFamily="34" charset="0"/>
              </a:rPr>
              <a:t>manufacturing processes  are mature (EAST)</a:t>
            </a:r>
          </a:p>
        </p:txBody>
      </p:sp>
      <p:sp>
        <p:nvSpPr>
          <p:cNvPr id="214" name="Rectangle 213"/>
          <p:cNvSpPr/>
          <p:nvPr/>
        </p:nvSpPr>
        <p:spPr>
          <a:xfrm>
            <a:off x="-765057" y="7393650"/>
            <a:ext cx="12096987" cy="1600438"/>
          </a:xfrm>
          <a:prstGeom prst="rect">
            <a:avLst/>
          </a:prstGeom>
        </p:spPr>
        <p:txBody>
          <a:bodyPr wrap="square">
            <a:spAutoFit/>
          </a:bodyPr>
          <a:lstStyle/>
          <a:p>
            <a:pPr marL="723900" lvl="2" indent="-273050">
              <a:buFont typeface="Wingdings" panose="05000000000000000000" pitchFamily="2" charset="2"/>
              <a:buChar char="q"/>
            </a:pPr>
            <a:r>
              <a:rPr lang="en-US" sz="2200" dirty="0"/>
              <a:t>On </a:t>
            </a:r>
            <a:r>
              <a:rPr lang="en-US" sz="2200" dirty="0" err="1"/>
              <a:t>manugactured</a:t>
            </a:r>
            <a:r>
              <a:rPr lang="en-US" sz="2200" dirty="0"/>
              <a:t> mock-ups, the qualification of the design/assembled materials consist in the demonstration of robust and reliable performance</a:t>
            </a:r>
          </a:p>
          <a:p>
            <a:pPr lvl="2">
              <a:buFont typeface="Wingdings" panose="05000000000000000000" pitchFamily="2" charset="2"/>
              <a:buChar char="q"/>
            </a:pPr>
            <a:r>
              <a:rPr lang="en-US" dirty="0"/>
              <a:t> Modeling (cooling)</a:t>
            </a:r>
          </a:p>
          <a:p>
            <a:pPr lvl="2">
              <a:buFont typeface="Wingdings" panose="05000000000000000000" pitchFamily="2" charset="2"/>
              <a:buChar char="q"/>
            </a:pPr>
            <a:r>
              <a:rPr lang="en-US" dirty="0"/>
              <a:t>He leak tightness of heat sinks </a:t>
            </a:r>
          </a:p>
          <a:p>
            <a:pPr lvl="2">
              <a:buFont typeface="Wingdings" panose="05000000000000000000" pitchFamily="2" charset="2"/>
              <a:buChar char="q"/>
            </a:pPr>
            <a:r>
              <a:rPr lang="en-US" dirty="0"/>
              <a:t>Cyclic HHF resistance </a:t>
            </a:r>
          </a:p>
        </p:txBody>
      </p:sp>
      <p:grpSp>
        <p:nvGrpSpPr>
          <p:cNvPr id="36" name="Group 4"/>
          <p:cNvGrpSpPr>
            <a:grpSpLocks noChangeAspect="1"/>
          </p:cNvGrpSpPr>
          <p:nvPr/>
        </p:nvGrpSpPr>
        <p:grpSpPr bwMode="auto">
          <a:xfrm>
            <a:off x="5175905" y="5071472"/>
            <a:ext cx="3787892" cy="1237370"/>
            <a:chOff x="2889" y="475"/>
            <a:chExt cx="4621" cy="1229"/>
          </a:xfrm>
        </p:grpSpPr>
        <p:grpSp>
          <p:nvGrpSpPr>
            <p:cNvPr id="38" name="Group 41"/>
            <p:cNvGrpSpPr>
              <a:grpSpLocks/>
            </p:cNvGrpSpPr>
            <p:nvPr/>
          </p:nvGrpSpPr>
          <p:grpSpPr bwMode="auto">
            <a:xfrm>
              <a:off x="2889" y="774"/>
              <a:ext cx="827" cy="858"/>
              <a:chOff x="2889" y="774"/>
              <a:chExt cx="827" cy="858"/>
            </a:xfrm>
          </p:grpSpPr>
          <p:sp>
            <p:nvSpPr>
              <p:cNvPr id="151" name="Rectangle 5"/>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2" name="Rectangle 6"/>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lang="en-US" altLang="fr-FR" sz="975" dirty="0">
                    <a:solidFill>
                      <a:srgbClr val="000000"/>
                    </a:solidFill>
                    <a:cs typeface="Arial" panose="020B0604020202020204" pitchFamily="34" charset="0"/>
                  </a:rPr>
                  <a:t>6</a:t>
                </a:r>
                <a:endParaRPr lang="en-US" altLang="fr-FR" sz="1463" dirty="0">
                  <a:cs typeface="Arial" panose="020B0604020202020204" pitchFamily="34" charset="0"/>
                </a:endParaRPr>
              </a:p>
            </p:txBody>
          </p:sp>
          <p:grpSp>
            <p:nvGrpSpPr>
              <p:cNvPr id="154" name="Group 40"/>
              <p:cNvGrpSpPr>
                <a:grpSpLocks/>
              </p:cNvGrpSpPr>
              <p:nvPr/>
            </p:nvGrpSpPr>
            <p:grpSpPr bwMode="auto">
              <a:xfrm>
                <a:off x="2889" y="774"/>
                <a:ext cx="652" cy="858"/>
                <a:chOff x="2889" y="774"/>
                <a:chExt cx="652" cy="858"/>
              </a:xfrm>
            </p:grpSpPr>
            <p:grpSp>
              <p:nvGrpSpPr>
                <p:cNvPr id="157" name="Group 14"/>
                <p:cNvGrpSpPr>
                  <a:grpSpLocks/>
                </p:cNvGrpSpPr>
                <p:nvPr/>
              </p:nvGrpSpPr>
              <p:grpSpPr bwMode="auto">
                <a:xfrm>
                  <a:off x="3499" y="851"/>
                  <a:ext cx="42" cy="178"/>
                  <a:chOff x="3499" y="851"/>
                  <a:chExt cx="42" cy="178"/>
                </a:xfrm>
              </p:grpSpPr>
              <p:sp>
                <p:nvSpPr>
                  <p:cNvPr id="184" name="Freeform 12"/>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 name="Freeform 13"/>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60" name="Line 23"/>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nvGrpSpPr>
                <p:cNvPr id="161" name="Group 27"/>
                <p:cNvGrpSpPr>
                  <a:grpSpLocks/>
                </p:cNvGrpSpPr>
                <p:nvPr/>
              </p:nvGrpSpPr>
              <p:grpSpPr bwMode="auto">
                <a:xfrm>
                  <a:off x="2889" y="1539"/>
                  <a:ext cx="566" cy="41"/>
                  <a:chOff x="2889" y="1539"/>
                  <a:chExt cx="566" cy="41"/>
                </a:xfrm>
              </p:grpSpPr>
              <p:sp>
                <p:nvSpPr>
                  <p:cNvPr id="175" name="Freeform 25"/>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 name="Freeform 26"/>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72" name="Line 28"/>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 name="Line 34"/>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sp>
          <p:nvSpPr>
            <p:cNvPr id="149" name="Rectangle 42"/>
            <p:cNvSpPr>
              <a:spLocks noChangeArrowheads="1"/>
            </p:cNvSpPr>
            <p:nvPr/>
          </p:nvSpPr>
          <p:spPr bwMode="auto">
            <a:xfrm>
              <a:off x="3840" y="790"/>
              <a:ext cx="66"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lang="en-US" altLang="fr-FR" sz="1544" dirty="0">
                  <a:solidFill>
                    <a:srgbClr val="000000"/>
                  </a:solidFill>
                  <a:cs typeface="Arial" panose="020B0604020202020204" pitchFamily="34" charset="0"/>
                </a:rPr>
                <a:t> </a:t>
              </a:r>
              <a:endParaRPr lang="en-US" altLang="fr-FR" sz="1463" dirty="0">
                <a:cs typeface="Arial" panose="020B0604020202020204" pitchFamily="34" charset="0"/>
              </a:endParaRPr>
            </a:p>
          </p:txBody>
        </p:sp>
        <p:sp>
          <p:nvSpPr>
            <p:cNvPr id="40" name="Rectangle 45"/>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Rectangle 46"/>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lang="en-US" altLang="fr-FR" sz="975" dirty="0">
                  <a:solidFill>
                    <a:srgbClr val="000000"/>
                  </a:solidFill>
                  <a:cs typeface="Arial" panose="020B0604020202020204" pitchFamily="34" charset="0"/>
                </a:rPr>
                <a:t>6</a:t>
              </a:r>
              <a:endParaRPr lang="en-US" altLang="fr-FR" sz="1463" dirty="0">
                <a:cs typeface="Arial" panose="020B0604020202020204" pitchFamily="34" charset="0"/>
              </a:endParaRPr>
            </a:p>
          </p:txBody>
        </p:sp>
        <p:grpSp>
          <p:nvGrpSpPr>
            <p:cNvPr id="43" name="Group 80"/>
            <p:cNvGrpSpPr>
              <a:grpSpLocks/>
            </p:cNvGrpSpPr>
            <p:nvPr/>
          </p:nvGrpSpPr>
          <p:grpSpPr bwMode="auto">
            <a:xfrm>
              <a:off x="2889" y="774"/>
              <a:ext cx="652" cy="858"/>
              <a:chOff x="2889" y="774"/>
              <a:chExt cx="652" cy="858"/>
            </a:xfrm>
          </p:grpSpPr>
          <p:grpSp>
            <p:nvGrpSpPr>
              <p:cNvPr id="120" name="Group 54"/>
              <p:cNvGrpSpPr>
                <a:grpSpLocks/>
              </p:cNvGrpSpPr>
              <p:nvPr/>
            </p:nvGrpSpPr>
            <p:grpSpPr bwMode="auto">
              <a:xfrm>
                <a:off x="3499" y="851"/>
                <a:ext cx="42" cy="178"/>
                <a:chOff x="3499" y="851"/>
                <a:chExt cx="42" cy="178"/>
              </a:xfrm>
            </p:grpSpPr>
            <p:sp>
              <p:nvSpPr>
                <p:cNvPr id="147" name="Freeform 52"/>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48" name="Freeform 53"/>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23" name="Line 63"/>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nvGrpSpPr>
              <p:cNvPr id="124" name="Group 67"/>
              <p:cNvGrpSpPr>
                <a:grpSpLocks/>
              </p:cNvGrpSpPr>
              <p:nvPr/>
            </p:nvGrpSpPr>
            <p:grpSpPr bwMode="auto">
              <a:xfrm>
                <a:off x="2889" y="1539"/>
                <a:ext cx="566" cy="41"/>
                <a:chOff x="2889" y="1539"/>
                <a:chExt cx="566" cy="41"/>
              </a:xfrm>
            </p:grpSpPr>
            <p:sp>
              <p:nvSpPr>
                <p:cNvPr id="138" name="Freeform 65"/>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39" name="Freeform 66"/>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31" name="Line 74"/>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44" name="Rectangle 81"/>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17" name="Freeform 89"/>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52" name="Line 99"/>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nvGrpSpPr>
            <p:cNvPr id="53" name="Group 103"/>
            <p:cNvGrpSpPr>
              <a:grpSpLocks/>
            </p:cNvGrpSpPr>
            <p:nvPr/>
          </p:nvGrpSpPr>
          <p:grpSpPr bwMode="auto">
            <a:xfrm>
              <a:off x="2889" y="1539"/>
              <a:ext cx="566" cy="41"/>
              <a:chOff x="2889" y="1539"/>
              <a:chExt cx="566" cy="41"/>
            </a:xfrm>
          </p:grpSpPr>
          <p:sp>
            <p:nvSpPr>
              <p:cNvPr id="107" name="Freeform 101"/>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8" name="Freeform 102"/>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00" name="Line 110"/>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 name="Freeform 120"/>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nvGrpSpPr>
            <p:cNvPr id="61" name="Group 155"/>
            <p:cNvGrpSpPr>
              <a:grpSpLocks/>
            </p:cNvGrpSpPr>
            <p:nvPr/>
          </p:nvGrpSpPr>
          <p:grpSpPr bwMode="auto">
            <a:xfrm>
              <a:off x="3172" y="475"/>
              <a:ext cx="4338" cy="1229"/>
              <a:chOff x="3172" y="475"/>
              <a:chExt cx="4338" cy="1229"/>
            </a:xfrm>
          </p:grpSpPr>
          <p:sp>
            <p:nvSpPr>
              <p:cNvPr id="71" name="Line 135"/>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0" name="Freeform 138"/>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2" name="Line 146"/>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nvGrpSpPr>
              <p:cNvPr id="77" name="Group 154"/>
              <p:cNvGrpSpPr>
                <a:grpSpLocks/>
              </p:cNvGrpSpPr>
              <p:nvPr/>
            </p:nvGrpSpPr>
            <p:grpSpPr bwMode="auto">
              <a:xfrm>
                <a:off x="3172" y="475"/>
                <a:ext cx="4338" cy="1229"/>
                <a:chOff x="3172" y="475"/>
                <a:chExt cx="4338" cy="1229"/>
              </a:xfrm>
            </p:grpSpPr>
            <p:sp>
              <p:nvSpPr>
                <p:cNvPr id="78" name="Rectangle 152"/>
                <p:cNvSpPr>
                  <a:spLocks noChangeArrowheads="1"/>
                </p:cNvSpPr>
                <p:nvPr/>
              </p:nvSpPr>
              <p:spPr bwMode="auto">
                <a:xfrm>
                  <a:off x="3840" y="790"/>
                  <a:ext cx="66"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lang="en-US" altLang="fr-FR" sz="1544" dirty="0">
                      <a:solidFill>
                        <a:srgbClr val="000000"/>
                      </a:solidFill>
                      <a:cs typeface="Arial" panose="020B0604020202020204" pitchFamily="34" charset="0"/>
                    </a:rPr>
                    <a:t> </a:t>
                  </a:r>
                  <a:endParaRPr lang="en-US" altLang="fr-FR" sz="1463" dirty="0">
                    <a:cs typeface="Arial" panose="020B0604020202020204" pitchFamily="34" charset="0"/>
                  </a:endParaRPr>
                </a:p>
              </p:txBody>
            </p:sp>
            <p:pic>
              <p:nvPicPr>
                <p:cNvPr id="79" name="Picture 1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2" y="475"/>
                  <a:ext cx="433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186" name="Picture 6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725"/>
          <a:stretch/>
        </p:blipFill>
        <p:spPr bwMode="auto">
          <a:xfrm>
            <a:off x="8924457" y="5397915"/>
            <a:ext cx="2257559" cy="112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 name="ZoneTexte 188"/>
          <p:cNvSpPr txBox="1"/>
          <p:nvPr/>
        </p:nvSpPr>
        <p:spPr>
          <a:xfrm>
            <a:off x="9323566" y="5900009"/>
            <a:ext cx="979755"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CuCrZr</a:t>
            </a:r>
            <a:endParaRPr lang="en-US" b="1" dirty="0">
              <a:latin typeface="Arial" panose="020B0604020202020204" pitchFamily="34" charset="0"/>
              <a:cs typeface="Arial" panose="020B0604020202020204" pitchFamily="34" charset="0"/>
            </a:endParaRPr>
          </a:p>
        </p:txBody>
      </p:sp>
      <p:sp>
        <p:nvSpPr>
          <p:cNvPr id="190" name="ZoneTexte 189"/>
          <p:cNvSpPr txBox="1"/>
          <p:nvPr/>
        </p:nvSpPr>
        <p:spPr>
          <a:xfrm>
            <a:off x="9565862" y="5400051"/>
            <a:ext cx="979755"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CuCrZr</a:t>
            </a:r>
            <a:endParaRPr lang="en-US" b="1" dirty="0">
              <a:latin typeface="Arial" panose="020B0604020202020204" pitchFamily="34" charset="0"/>
              <a:cs typeface="Arial" panose="020B0604020202020204" pitchFamily="34" charset="0"/>
            </a:endParaRPr>
          </a:p>
        </p:txBody>
      </p:sp>
      <p:cxnSp>
        <p:nvCxnSpPr>
          <p:cNvPr id="191" name="Connecteur droit avec flèche 190"/>
          <p:cNvCxnSpPr/>
          <p:nvPr/>
        </p:nvCxnSpPr>
        <p:spPr>
          <a:xfrm>
            <a:off x="5639042" y="5921029"/>
            <a:ext cx="3160260" cy="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2" name="ZoneTexte 191"/>
          <p:cNvSpPr txBox="1"/>
          <p:nvPr/>
        </p:nvSpPr>
        <p:spPr>
          <a:xfrm>
            <a:off x="4558237" y="5674883"/>
            <a:ext cx="10182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491 mm</a:t>
            </a:r>
          </a:p>
        </p:txBody>
      </p:sp>
      <p:sp>
        <p:nvSpPr>
          <p:cNvPr id="193" name="Rectangle 192"/>
          <p:cNvSpPr/>
          <p:nvPr/>
        </p:nvSpPr>
        <p:spPr>
          <a:xfrm>
            <a:off x="10736410" y="5962305"/>
            <a:ext cx="503156" cy="42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94" name="Connecteur droit avec flèche 193"/>
          <p:cNvCxnSpPr/>
          <p:nvPr/>
        </p:nvCxnSpPr>
        <p:spPr>
          <a:xfrm flipH="1">
            <a:off x="9771690" y="5207782"/>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95" name="ZoneTexte 194"/>
          <p:cNvSpPr txBox="1"/>
          <p:nvPr/>
        </p:nvSpPr>
        <p:spPr>
          <a:xfrm>
            <a:off x="8886025" y="4598654"/>
            <a:ext cx="1582484"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10-25 MW/m²</a:t>
            </a:r>
          </a:p>
        </p:txBody>
      </p:sp>
      <p:sp>
        <p:nvSpPr>
          <p:cNvPr id="196" name="ZoneTexte 195"/>
          <p:cNvSpPr txBox="1"/>
          <p:nvPr/>
        </p:nvSpPr>
        <p:spPr>
          <a:xfrm>
            <a:off x="112817" y="4124513"/>
            <a:ext cx="4870244" cy="954107"/>
          </a:xfrm>
          <a:prstGeom prst="rect">
            <a:avLst/>
          </a:prstGeom>
          <a:noFill/>
        </p:spPr>
        <p:txBody>
          <a:bodyPr wrap="none" rtlCol="0">
            <a:spAutoFit/>
          </a:bodyPr>
          <a:lstStyle>
            <a:defPPr>
              <a:defRPr lang="de-DE"/>
            </a:defPPr>
            <a:lvl1pPr>
              <a:defRPr sz="2800" b="1">
                <a:solidFill>
                  <a:srgbClr val="3333FF"/>
                </a:solidFill>
              </a:defRPr>
            </a:lvl1pPr>
          </a:lstStyle>
          <a:p>
            <a:r>
              <a:rPr lang="en-US" dirty="0">
                <a:latin typeface="Arial" panose="020B0604020202020204" pitchFamily="34" charset="0"/>
                <a:cs typeface="Arial" panose="020B0604020202020204" pitchFamily="34" charset="0"/>
              </a:rPr>
              <a:t>Enhanced: Flat tile </a:t>
            </a:r>
          </a:p>
          <a:p>
            <a:r>
              <a:rPr lang="en-US" dirty="0">
                <a:latin typeface="Arial" panose="020B0604020202020204" pitchFamily="34" charset="0"/>
                <a:cs typeface="Arial" panose="020B0604020202020204" pitchFamily="34" charset="0"/>
              </a:rPr>
              <a:t>– Rectangular + fin channel</a:t>
            </a:r>
          </a:p>
        </p:txBody>
      </p:sp>
      <p:sp>
        <p:nvSpPr>
          <p:cNvPr id="2" name="Rectangle 1"/>
          <p:cNvSpPr/>
          <p:nvPr/>
        </p:nvSpPr>
        <p:spPr>
          <a:xfrm>
            <a:off x="46223" y="5107696"/>
            <a:ext cx="5009185"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sym typeface="Wingdings" panose="05000000000000000000" pitchFamily="2" charset="2"/>
              </a:rPr>
              <a:t> The manufacturing</a:t>
            </a:r>
            <a:r>
              <a:rPr lang="en-US" sz="2000" dirty="0">
                <a:latin typeface="Arial" panose="020B0604020202020204" pitchFamily="34" charset="0"/>
                <a:cs typeface="Arial" panose="020B0604020202020204" pitchFamily="34" charset="0"/>
              </a:rPr>
              <a:t> maturity is under investigation</a:t>
            </a:r>
          </a:p>
        </p:txBody>
      </p:sp>
      <p:sp>
        <p:nvSpPr>
          <p:cNvPr id="206" name="Rectangle 205"/>
          <p:cNvSpPr/>
          <p:nvPr/>
        </p:nvSpPr>
        <p:spPr>
          <a:xfrm>
            <a:off x="9400477" y="5178887"/>
            <a:ext cx="947716" cy="141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W – 3 mm</a:t>
            </a:r>
          </a:p>
        </p:txBody>
      </p:sp>
      <p:sp>
        <p:nvSpPr>
          <p:cNvPr id="208" name="Rectangle 207"/>
          <p:cNvSpPr/>
          <p:nvPr/>
        </p:nvSpPr>
        <p:spPr>
          <a:xfrm>
            <a:off x="9400477" y="5321186"/>
            <a:ext cx="947716" cy="134859"/>
          </a:xfrm>
          <a:prstGeom prst="rect">
            <a:avLst/>
          </a:prstGeom>
          <a:solidFill>
            <a:srgbClr val="FF33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Interlayer </a:t>
            </a:r>
          </a:p>
        </p:txBody>
      </p:sp>
      <p:sp>
        <p:nvSpPr>
          <p:cNvPr id="6" name="Flèche vers le bas 5"/>
          <p:cNvSpPr/>
          <p:nvPr/>
        </p:nvSpPr>
        <p:spPr>
          <a:xfrm rot="3887843">
            <a:off x="10628996" y="4679875"/>
            <a:ext cx="293666" cy="737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9" name="Connecteur droit avec flèche 218"/>
          <p:cNvCxnSpPr/>
          <p:nvPr/>
        </p:nvCxnSpPr>
        <p:spPr>
          <a:xfrm flipH="1">
            <a:off x="9653710" y="4885744"/>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105" name="Image 104"/>
          <p:cNvPicPr>
            <a:picLocks noChangeAspect="1"/>
          </p:cNvPicPr>
          <p:nvPr/>
        </p:nvPicPr>
        <p:blipFill>
          <a:blip r:embed="rId9"/>
          <a:stretch>
            <a:fillRect/>
          </a:stretch>
        </p:blipFill>
        <p:spPr bwMode="auto">
          <a:xfrm>
            <a:off x="11523133" y="57057"/>
            <a:ext cx="459042" cy="463414"/>
          </a:xfrm>
          <a:prstGeom prst="rect">
            <a:avLst/>
          </a:prstGeom>
        </p:spPr>
      </p:pic>
      <p:sp>
        <p:nvSpPr>
          <p:cNvPr id="106" name="Espace réservé du pied de page 3">
            <a:extLst>
              <a:ext uri="{FF2B5EF4-FFF2-40B4-BE49-F238E27FC236}">
                <a16:creationId xmlns:a16="http://schemas.microsoft.com/office/drawing/2014/main" id="{C20223AC-3C4A-436A-A8D8-35B7210A3227}"/>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a:t>
            </a:r>
            <a:r>
              <a:rPr lang="en-US" dirty="0" err="1">
                <a:solidFill>
                  <a:prstClr val="white"/>
                </a:solidFill>
              </a:rPr>
              <a:t>Richou</a:t>
            </a:r>
            <a:r>
              <a:rPr lang="en-US" dirty="0">
                <a:solidFill>
                  <a:prstClr val="white"/>
                </a:solidFill>
              </a:rPr>
              <a:t>|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
        <p:nvSpPr>
          <p:cNvPr id="96" name="ZoneTexte 95">
            <a:extLst>
              <a:ext uri="{FF2B5EF4-FFF2-40B4-BE49-F238E27FC236}">
                <a16:creationId xmlns:a16="http://schemas.microsoft.com/office/drawing/2014/main" id="{32AFCF2D-E772-4EE0-9FC9-CFFA02278D70}"/>
              </a:ext>
            </a:extLst>
          </p:cNvPr>
          <p:cNvSpPr txBox="1"/>
          <p:nvPr/>
        </p:nvSpPr>
        <p:spPr bwMode="auto">
          <a:xfrm>
            <a:off x="9872094" y="2881324"/>
            <a:ext cx="813572"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ITER</a:t>
            </a:r>
          </a:p>
        </p:txBody>
      </p:sp>
      <p:sp>
        <p:nvSpPr>
          <p:cNvPr id="188" name="ZoneTexte 187"/>
          <p:cNvSpPr txBox="1"/>
          <p:nvPr/>
        </p:nvSpPr>
        <p:spPr>
          <a:xfrm>
            <a:off x="10468509" y="5876286"/>
            <a:ext cx="1961648" cy="267446"/>
          </a:xfrm>
          <a:prstGeom prst="rect">
            <a:avLst/>
          </a:prstGeom>
          <a:noFill/>
        </p:spPr>
        <p:txBody>
          <a:bodyPr wrap="square" rtlCol="0">
            <a:spAutoFit/>
          </a:bodyPr>
          <a:lstStyle/>
          <a:p>
            <a:pPr algn="ctr"/>
            <a:r>
              <a:rPr lang="en-US" sz="1138" u="sng" dirty="0">
                <a:latin typeface="Arial" panose="020B0604020202020204" pitchFamily="34" charset="0"/>
                <a:cs typeface="Arial" panose="020B0604020202020204" pitchFamily="34" charset="0"/>
              </a:rPr>
              <a:t>Schematic cut view</a:t>
            </a:r>
          </a:p>
        </p:txBody>
      </p:sp>
      <p:sp>
        <p:nvSpPr>
          <p:cNvPr id="98" name="ZoneTexte 97">
            <a:extLst>
              <a:ext uri="{FF2B5EF4-FFF2-40B4-BE49-F238E27FC236}">
                <a16:creationId xmlns:a16="http://schemas.microsoft.com/office/drawing/2014/main" id="{4934610B-6F8C-483C-8060-E2C944D3388F}"/>
              </a:ext>
            </a:extLst>
          </p:cNvPr>
          <p:cNvSpPr txBox="1"/>
          <p:nvPr/>
        </p:nvSpPr>
        <p:spPr bwMode="auto">
          <a:xfrm>
            <a:off x="9856363" y="604203"/>
            <a:ext cx="1164835"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WEST</a:t>
            </a:r>
          </a:p>
        </p:txBody>
      </p:sp>
    </p:spTree>
    <p:extLst>
      <p:ext uri="{BB962C8B-B14F-4D97-AF65-F5344CB8AC3E}">
        <p14:creationId xmlns:p14="http://schemas.microsoft.com/office/powerpoint/2010/main" val="7209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p:bldP spid="192" grpId="0"/>
      <p:bldP spid="193" grpId="0" animBg="1"/>
      <p:bldP spid="195" grpId="0"/>
      <p:bldP spid="196" grpId="0"/>
      <p:bldP spid="2" grpId="0"/>
      <p:bldP spid="206" grpId="0" animBg="1"/>
      <p:bldP spid="208" grpId="0" animBg="1"/>
      <p:bldP spid="6" grpId="0" animBg="1"/>
      <p:bldP spid="96" grpId="0"/>
      <p:bldP spid="188" grpId="0"/>
      <p:bldP spid="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657" y="52579"/>
            <a:ext cx="11245343" cy="455886"/>
          </a:xfrm>
        </p:spPr>
        <p:txBody>
          <a:bodyPr/>
          <a:lstStyle/>
          <a:p>
            <a:r>
              <a:rPr lang="fr-FR" dirty="0">
                <a:latin typeface="Arial" panose="020B0604020202020204" pitchFamily="34" charset="0"/>
                <a:cs typeface="Arial" panose="020B0604020202020204" pitchFamily="34" charset="0"/>
              </a:rPr>
              <a:t>2. W7-X water-</a:t>
            </a:r>
            <a:r>
              <a:rPr lang="fr-FR" dirty="0" err="1">
                <a:latin typeface="Arial" panose="020B0604020202020204" pitchFamily="34" charset="0"/>
                <a:cs typeface="Arial" panose="020B0604020202020204" pitchFamily="34" charset="0"/>
              </a:rPr>
              <a:t>cooled</a:t>
            </a:r>
            <a:r>
              <a:rPr lang="fr-FR" dirty="0">
                <a:latin typeface="Arial" panose="020B0604020202020204" pitchFamily="34" charset="0"/>
                <a:cs typeface="Arial" panose="020B0604020202020204" pitchFamily="34" charset="0"/>
              </a:rPr>
              <a:t> divertor – Divertor </a:t>
            </a:r>
            <a:r>
              <a:rPr lang="fr-FR" dirty="0" err="1">
                <a:latin typeface="Arial" panose="020B0604020202020204" pitchFamily="34" charset="0"/>
                <a:cs typeface="Arial" panose="020B0604020202020204" pitchFamily="34" charset="0"/>
              </a:rPr>
              <a:t>targets</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2F181969-B51F-4CC8-8A5D-B69C971A979C}" type="slidenum">
              <a:rPr lang="de-DE" smtClean="0"/>
              <a:t>5</a:t>
            </a:fld>
            <a:endParaRPr lang="de-DE" dirty="0"/>
          </a:p>
        </p:txBody>
      </p:sp>
      <p:pic>
        <p:nvPicPr>
          <p:cNvPr id="9" name="Picture 1"/>
          <p:cNvPicPr>
            <a:picLocks noChangeAspect="1" noChangeArrowheads="1"/>
          </p:cNvPicPr>
          <p:nvPr/>
        </p:nvPicPr>
        <p:blipFill>
          <a:blip r:embed="rId3"/>
          <a:stretch/>
        </p:blipFill>
        <p:spPr bwMode="auto">
          <a:xfrm>
            <a:off x="6664148" y="1031095"/>
            <a:ext cx="4191272" cy="2373853"/>
          </a:xfrm>
          <a:prstGeom prst="rect">
            <a:avLst/>
          </a:prstGeom>
          <a:noFill/>
          <a:ln>
            <a:noFill/>
          </a:ln>
        </p:spPr>
      </p:pic>
      <p:cxnSp>
        <p:nvCxnSpPr>
          <p:cNvPr id="12" name="Connecteur droit avec flèche 11"/>
          <p:cNvCxnSpPr/>
          <p:nvPr/>
        </p:nvCxnSpPr>
        <p:spPr>
          <a:xfrm flipH="1">
            <a:off x="8079993" y="2804825"/>
            <a:ext cx="383458" cy="39811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271722" y="2833612"/>
            <a:ext cx="1470274"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 ~ 300 mm </a:t>
            </a:r>
            <a:endParaRPr lang="en-US" sz="2000" dirty="0">
              <a:latin typeface="Arial" panose="020B0604020202020204" pitchFamily="34" charset="0"/>
              <a:cs typeface="Arial" panose="020B0604020202020204" pitchFamily="34" charset="0"/>
            </a:endParaRPr>
          </a:p>
        </p:txBody>
      </p:sp>
      <p:sp>
        <p:nvSpPr>
          <p:cNvPr id="14" name="ZoneTexte 13"/>
          <p:cNvSpPr txBox="1"/>
          <p:nvPr/>
        </p:nvSpPr>
        <p:spPr>
          <a:xfrm>
            <a:off x="8336105" y="527164"/>
            <a:ext cx="1082348" cy="523220"/>
          </a:xfrm>
          <a:prstGeom prst="rect">
            <a:avLst/>
          </a:prstGeom>
          <a:noFill/>
        </p:spPr>
        <p:txBody>
          <a:bodyPr wrap="none" rtlCol="0">
            <a:spAutoFit/>
          </a:bodyPr>
          <a:lstStyle/>
          <a:p>
            <a:r>
              <a:rPr lang="fr-FR" sz="2800" b="1" dirty="0">
                <a:solidFill>
                  <a:srgbClr val="3333FF"/>
                </a:solidFill>
                <a:latin typeface="Arial" panose="020B0604020202020204" pitchFamily="34" charset="0"/>
                <a:cs typeface="Arial" panose="020B0604020202020204" pitchFamily="34" charset="0"/>
              </a:rPr>
              <a:t>W7-X</a:t>
            </a:r>
            <a:endParaRPr lang="en-US" sz="2800" b="1" dirty="0">
              <a:solidFill>
                <a:srgbClr val="3333FF"/>
              </a:solidFill>
              <a:highlight>
                <a:srgbClr val="FF0000"/>
              </a:highlight>
              <a:latin typeface="Arial" panose="020B0604020202020204" pitchFamily="34" charset="0"/>
              <a:cs typeface="Arial" panose="020B0604020202020204" pitchFamily="34" charset="0"/>
            </a:endParaRPr>
          </a:p>
        </p:txBody>
      </p:sp>
      <p:pic>
        <p:nvPicPr>
          <p:cNvPr id="15" name="Picture 7"/>
          <p:cNvPicPr>
            <a:picLocks noChangeAspect="1"/>
          </p:cNvPicPr>
          <p:nvPr/>
        </p:nvPicPr>
        <p:blipFill>
          <a:blip r:embed="rId4"/>
          <a:stretch>
            <a:fillRect/>
          </a:stretch>
        </p:blipFill>
        <p:spPr>
          <a:xfrm>
            <a:off x="1575193" y="3944772"/>
            <a:ext cx="3380075" cy="1660865"/>
          </a:xfrm>
          <a:prstGeom prst="rect">
            <a:avLst/>
          </a:prstGeom>
        </p:spPr>
      </p:pic>
      <p:sp>
        <p:nvSpPr>
          <p:cNvPr id="35" name="ZoneTexte 34"/>
          <p:cNvSpPr txBox="1"/>
          <p:nvPr/>
        </p:nvSpPr>
        <p:spPr>
          <a:xfrm>
            <a:off x="382717" y="3443715"/>
            <a:ext cx="4180953" cy="523220"/>
          </a:xfrm>
          <a:prstGeom prst="rect">
            <a:avLst/>
          </a:prstGeom>
          <a:noFill/>
        </p:spPr>
        <p:txBody>
          <a:bodyPr wrap="none" rtlCol="0">
            <a:spAutoFit/>
          </a:bodyPr>
          <a:lstStyle/>
          <a:p>
            <a:r>
              <a:rPr lang="fr-FR" sz="2800" b="1" dirty="0" err="1">
                <a:solidFill>
                  <a:srgbClr val="3333FF"/>
                </a:solidFill>
                <a:latin typeface="Arial" panose="020B0604020202020204" pitchFamily="34" charset="0"/>
                <a:cs typeface="Arial" panose="020B0604020202020204" pitchFamily="34" charset="0"/>
              </a:rPr>
              <a:t>Present</a:t>
            </a:r>
            <a:r>
              <a:rPr lang="fr-FR" sz="2800" b="1" dirty="0">
                <a:solidFill>
                  <a:srgbClr val="3333FF"/>
                </a:solidFill>
                <a:latin typeface="Arial" panose="020B0604020202020204" pitchFamily="34" charset="0"/>
                <a:cs typeface="Arial" panose="020B0604020202020204" pitchFamily="34" charset="0"/>
              </a:rPr>
              <a:t> </a:t>
            </a:r>
            <a:r>
              <a:rPr lang="fr-FR" sz="2800" b="1" dirty="0" err="1">
                <a:solidFill>
                  <a:srgbClr val="3333FF"/>
                </a:solidFill>
                <a:latin typeface="Arial" panose="020B0604020202020204" pitchFamily="34" charset="0"/>
                <a:cs typeface="Arial" panose="020B0604020202020204" pitchFamily="34" charset="0"/>
              </a:rPr>
              <a:t>target</a:t>
            </a:r>
            <a:r>
              <a:rPr lang="fr-FR" sz="2800" b="1" dirty="0">
                <a:solidFill>
                  <a:srgbClr val="3333FF"/>
                </a:solidFill>
                <a:latin typeface="Arial" panose="020B0604020202020204" pitchFamily="34" charset="0"/>
                <a:cs typeface="Arial" panose="020B0604020202020204" pitchFamily="34" charset="0"/>
              </a:rPr>
              <a:t> modules</a:t>
            </a:r>
            <a:endParaRPr lang="en-US" sz="2800" b="1" dirty="0">
              <a:solidFill>
                <a:srgbClr val="3333FF"/>
              </a:solidFill>
              <a:latin typeface="Arial" panose="020B0604020202020204" pitchFamily="34" charset="0"/>
              <a:cs typeface="Arial" panose="020B0604020202020204" pitchFamily="34" charset="0"/>
            </a:endParaRPr>
          </a:p>
        </p:txBody>
      </p:sp>
      <p:grpSp>
        <p:nvGrpSpPr>
          <p:cNvPr id="30" name="Group 8">
            <a:extLst>
              <a:ext uri="{FF2B5EF4-FFF2-40B4-BE49-F238E27FC236}">
                <a16:creationId xmlns:a16="http://schemas.microsoft.com/office/drawing/2014/main" id="{6EA40AB5-E940-4C9E-AFCD-D623A8E17F21}"/>
              </a:ext>
            </a:extLst>
          </p:cNvPr>
          <p:cNvGrpSpPr>
            <a:grpSpLocks noChangeAspect="1"/>
          </p:cNvGrpSpPr>
          <p:nvPr/>
        </p:nvGrpSpPr>
        <p:grpSpPr bwMode="auto">
          <a:xfrm>
            <a:off x="531317" y="1040425"/>
            <a:ext cx="5285467" cy="2141448"/>
            <a:chOff x="-1147355" y="619768"/>
            <a:chExt cx="11879779" cy="4812541"/>
          </a:xfrm>
        </p:grpSpPr>
        <p:pic>
          <p:nvPicPr>
            <p:cNvPr id="31" name="Picture 152">
              <a:extLst>
                <a:ext uri="{FF2B5EF4-FFF2-40B4-BE49-F238E27FC236}">
                  <a16:creationId xmlns:a16="http://schemas.microsoft.com/office/drawing/2014/main" id="{9FB9A28C-C16A-4E06-9545-431D4AE052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500" y="841937"/>
              <a:ext cx="7111900" cy="45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
              <a:extLst>
                <a:ext uri="{FF2B5EF4-FFF2-40B4-BE49-F238E27FC236}">
                  <a16:creationId xmlns:a16="http://schemas.microsoft.com/office/drawing/2014/main" id="{E4D5E2ED-4F5E-49B2-A722-95B9781E6820}"/>
                </a:ext>
              </a:extLst>
            </p:cNvPr>
            <p:cNvSpPr txBox="1">
              <a:spLocks noChangeArrowheads="1"/>
            </p:cNvSpPr>
            <p:nvPr/>
          </p:nvSpPr>
          <p:spPr bwMode="auto">
            <a:xfrm>
              <a:off x="7636762" y="619768"/>
              <a:ext cx="3095662" cy="145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DE" sz="1800" dirty="0">
                  <a:cs typeface="Arial" panose="020B0604020202020204" pitchFamily="34" charset="0"/>
                </a:rPr>
                <a:t>10 Divertor </a:t>
              </a:r>
              <a:br>
                <a:rPr lang="en-US" altLang="en-DE" sz="1800" dirty="0">
                  <a:cs typeface="Arial" panose="020B0604020202020204" pitchFamily="34" charset="0"/>
                </a:rPr>
              </a:br>
              <a:r>
                <a:rPr lang="en-US" altLang="en-DE" sz="1800" dirty="0">
                  <a:cs typeface="Arial" panose="020B0604020202020204" pitchFamily="34" charset="0"/>
                </a:rPr>
                <a:t>units</a:t>
              </a:r>
              <a:endParaRPr lang="en-DE" altLang="en-DE" sz="1800" dirty="0">
                <a:cs typeface="Arial" panose="020B0604020202020204" pitchFamily="34" charset="0"/>
              </a:endParaRPr>
            </a:p>
          </p:txBody>
        </p:sp>
        <p:cxnSp>
          <p:nvCxnSpPr>
            <p:cNvPr id="38" name="Straight Connector 37">
              <a:extLst>
                <a:ext uri="{FF2B5EF4-FFF2-40B4-BE49-F238E27FC236}">
                  <a16:creationId xmlns:a16="http://schemas.microsoft.com/office/drawing/2014/main" id="{716F2C4E-DB19-4404-B506-CCACD0000914}"/>
                </a:ext>
              </a:extLst>
            </p:cNvPr>
            <p:cNvCxnSpPr>
              <a:cxnSpLocks/>
            </p:cNvCxnSpPr>
            <p:nvPr/>
          </p:nvCxnSpPr>
          <p:spPr>
            <a:xfrm flipV="1">
              <a:off x="7117525" y="1061834"/>
              <a:ext cx="519236" cy="6539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5">
              <a:extLst>
                <a:ext uri="{FF2B5EF4-FFF2-40B4-BE49-F238E27FC236}">
                  <a16:creationId xmlns:a16="http://schemas.microsoft.com/office/drawing/2014/main" id="{5A992BEE-E299-47E8-BF6C-A3B0FA5FFE16}"/>
                </a:ext>
              </a:extLst>
            </p:cNvPr>
            <p:cNvSpPr txBox="1">
              <a:spLocks noChangeArrowheads="1"/>
            </p:cNvSpPr>
            <p:nvPr/>
          </p:nvSpPr>
          <p:spPr bwMode="auto">
            <a:xfrm>
              <a:off x="-1147355" y="885531"/>
              <a:ext cx="2346248" cy="145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DE" sz="1800" dirty="0">
                  <a:cs typeface="Arial" panose="020B0604020202020204" pitchFamily="34" charset="0"/>
                </a:rPr>
                <a:t>Twisted </a:t>
              </a:r>
              <a:br>
                <a:rPr lang="en-US" altLang="en-DE" sz="1800" dirty="0">
                  <a:cs typeface="Arial" panose="020B0604020202020204" pitchFamily="34" charset="0"/>
                </a:rPr>
              </a:br>
              <a:r>
                <a:rPr lang="en-US" altLang="en-DE" sz="1800" dirty="0">
                  <a:cs typeface="Arial" panose="020B0604020202020204" pitchFamily="34" charset="0"/>
                </a:rPr>
                <a:t>plasma</a:t>
              </a:r>
              <a:endParaRPr lang="en-DE" altLang="en-DE" sz="1800" dirty="0">
                <a:cs typeface="Arial" panose="020B0604020202020204" pitchFamily="34" charset="0"/>
              </a:endParaRPr>
            </a:p>
          </p:txBody>
        </p:sp>
        <p:cxnSp>
          <p:nvCxnSpPr>
            <p:cNvPr id="40" name="Straight Connector 39">
              <a:extLst>
                <a:ext uri="{FF2B5EF4-FFF2-40B4-BE49-F238E27FC236}">
                  <a16:creationId xmlns:a16="http://schemas.microsoft.com/office/drawing/2014/main" id="{CFB7F6B4-423D-413E-BCBE-C5599366BF71}"/>
                </a:ext>
              </a:extLst>
            </p:cNvPr>
            <p:cNvCxnSpPr>
              <a:cxnSpLocks/>
            </p:cNvCxnSpPr>
            <p:nvPr/>
          </p:nvCxnSpPr>
          <p:spPr>
            <a:xfrm>
              <a:off x="786500" y="1715832"/>
              <a:ext cx="338113" cy="79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593994" y="607324"/>
            <a:ext cx="1962397" cy="523220"/>
          </a:xfrm>
          <a:prstGeom prst="rect">
            <a:avLst/>
          </a:prstGeom>
        </p:spPr>
        <p:txBody>
          <a:bodyPr wrap="none">
            <a:spAutoFit/>
          </a:bodyPr>
          <a:lstStyle/>
          <a:p>
            <a:r>
              <a:rPr lang="fr-FR" sz="2800" b="1" dirty="0" err="1">
                <a:solidFill>
                  <a:srgbClr val="3333FF"/>
                </a:solidFill>
                <a:latin typeface="Arial" panose="020B0604020202020204" pitchFamily="34" charset="0"/>
                <a:cs typeface="Arial" panose="020B0604020202020204" pitchFamily="34" charset="0"/>
              </a:rPr>
              <a:t>Stellarator</a:t>
            </a:r>
            <a:endParaRPr lang="en-US" sz="2800" b="1" dirty="0">
              <a:solidFill>
                <a:srgbClr val="3333FF"/>
              </a:solidFill>
              <a:latin typeface="Arial" panose="020B0604020202020204" pitchFamily="34" charset="0"/>
              <a:cs typeface="Arial" panose="020B0604020202020204" pitchFamily="34" charset="0"/>
            </a:endParaRPr>
          </a:p>
        </p:txBody>
      </p:sp>
      <p:sp>
        <p:nvSpPr>
          <p:cNvPr id="6" name="Rectangle 5"/>
          <p:cNvSpPr/>
          <p:nvPr/>
        </p:nvSpPr>
        <p:spPr>
          <a:xfrm>
            <a:off x="6922046" y="4375676"/>
            <a:ext cx="1837738" cy="160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p:cNvSpPr/>
          <p:nvPr/>
        </p:nvSpPr>
        <p:spPr>
          <a:xfrm>
            <a:off x="1542145" y="5382287"/>
            <a:ext cx="1696299" cy="43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2" name="Image 21"/>
          <p:cNvPicPr>
            <a:picLocks noChangeAspect="1"/>
          </p:cNvPicPr>
          <p:nvPr/>
        </p:nvPicPr>
        <p:blipFill>
          <a:blip r:embed="rId6"/>
          <a:stretch>
            <a:fillRect/>
          </a:stretch>
        </p:blipFill>
        <p:spPr>
          <a:xfrm>
            <a:off x="6545436" y="4082645"/>
            <a:ext cx="4348181" cy="2431549"/>
          </a:xfrm>
          <a:prstGeom prst="rect">
            <a:avLst/>
          </a:prstGeom>
        </p:spPr>
      </p:pic>
      <p:cxnSp>
        <p:nvCxnSpPr>
          <p:cNvPr id="26" name="Connecteur droit avec flèche 25"/>
          <p:cNvCxnSpPr>
            <a:cxnSpLocks/>
          </p:cNvCxnSpPr>
          <p:nvPr/>
        </p:nvCxnSpPr>
        <p:spPr>
          <a:xfrm>
            <a:off x="9087107" y="5106312"/>
            <a:ext cx="662693" cy="233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8837001" y="5411309"/>
            <a:ext cx="1535648"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 ~50 mm</a:t>
            </a:r>
            <a:endParaRPr lang="en-US" sz="2000" dirty="0">
              <a:latin typeface="Arial" panose="020B0604020202020204" pitchFamily="34" charset="0"/>
              <a:cs typeface="Arial" panose="020B0604020202020204" pitchFamily="34" charset="0"/>
            </a:endParaRPr>
          </a:p>
        </p:txBody>
      </p:sp>
      <p:sp>
        <p:nvSpPr>
          <p:cNvPr id="34" name="ZoneTexte 33"/>
          <p:cNvSpPr txBox="1"/>
          <p:nvPr/>
        </p:nvSpPr>
        <p:spPr>
          <a:xfrm>
            <a:off x="6824543" y="3544640"/>
            <a:ext cx="4184159" cy="523220"/>
          </a:xfrm>
          <a:prstGeom prst="rect">
            <a:avLst/>
          </a:prstGeom>
          <a:noFill/>
        </p:spPr>
        <p:txBody>
          <a:bodyPr wrap="none" rtlCol="0">
            <a:spAutoFit/>
          </a:bodyPr>
          <a:lstStyle>
            <a:defPPr>
              <a:defRPr lang="de-DE"/>
            </a:defPPr>
            <a:lvl1pPr>
              <a:defRPr b="1">
                <a:solidFill>
                  <a:srgbClr val="3333FF"/>
                </a:solidFill>
              </a:defRPr>
            </a:lvl1pPr>
          </a:lstStyle>
          <a:p>
            <a:r>
              <a:rPr lang="fr-FR" sz="2800" dirty="0" err="1">
                <a:latin typeface="Arial" panose="020B0604020202020204" pitchFamily="34" charset="0"/>
                <a:cs typeface="Arial" panose="020B0604020202020204" pitchFamily="34" charset="0"/>
              </a:rPr>
              <a:t>Steady</a:t>
            </a:r>
            <a:r>
              <a:rPr lang="fr-FR" sz="2800" dirty="0">
                <a:latin typeface="Arial" panose="020B0604020202020204" pitchFamily="34" charset="0"/>
                <a:cs typeface="Arial" panose="020B0604020202020204" pitchFamily="34" charset="0"/>
              </a:rPr>
              <a:t> state </a:t>
            </a:r>
            <a:r>
              <a:rPr lang="fr-FR" sz="2800" dirty="0" err="1">
                <a:latin typeface="Arial" panose="020B0604020202020204" pitchFamily="34" charset="0"/>
                <a:cs typeface="Arial" panose="020B0604020202020204" pitchFamily="34" charset="0"/>
              </a:rPr>
              <a:t>heat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loads</a:t>
            </a:r>
            <a:endParaRPr lang="en-US" sz="2800" dirty="0">
              <a:latin typeface="Arial" panose="020B0604020202020204" pitchFamily="34" charset="0"/>
              <a:cs typeface="Arial" panose="020B0604020202020204" pitchFamily="34" charset="0"/>
            </a:endParaRPr>
          </a:p>
        </p:txBody>
      </p:sp>
      <p:sp>
        <p:nvSpPr>
          <p:cNvPr id="59" name="Espace réservé du pied de page 4"/>
          <p:cNvSpPr>
            <a:spLocks noGrp="1"/>
          </p:cNvSpPr>
          <p:nvPr>
            <p:ph type="ftr" sz="quarter" idx="4294967295"/>
          </p:nvPr>
        </p:nvSpPr>
        <p:spPr>
          <a:xfrm>
            <a:off x="3657600" y="6526200"/>
            <a:ext cx="7865533" cy="260325"/>
          </a:xfrm>
        </p:spPr>
        <p:txBody>
          <a:bodyPr/>
          <a:lstStyle/>
          <a:p>
            <a:pPr algn="r"/>
            <a:endParaRPr lang="en-GB" sz="1600" dirty="0">
              <a:solidFill>
                <a:schemeClr val="bg1"/>
              </a:solidFill>
              <a:latin typeface="Arial" panose="020B0604020202020204" pitchFamily="34" charset="0"/>
              <a:cs typeface="Arial" panose="020B0604020202020204" pitchFamily="34" charset="0"/>
            </a:endParaRPr>
          </a:p>
        </p:txBody>
      </p:sp>
      <p:sp>
        <p:nvSpPr>
          <p:cNvPr id="8" name="ZoneTexte 7"/>
          <p:cNvSpPr txBox="1"/>
          <p:nvPr/>
        </p:nvSpPr>
        <p:spPr>
          <a:xfrm>
            <a:off x="404952" y="5627687"/>
            <a:ext cx="5576710" cy="707886"/>
          </a:xfrm>
          <a:prstGeom prst="rect">
            <a:avLst/>
          </a:prstGeom>
          <a:solidFill>
            <a:schemeClr val="bg1"/>
          </a:solidFill>
        </p:spPr>
        <p:txBody>
          <a:bodyPr wrap="square" rtlCol="0">
            <a:spAutoFit/>
          </a:bodyPr>
          <a:lstStyle/>
          <a:p>
            <a:r>
              <a:rPr lang="fr-FR" sz="2000" b="1" dirty="0">
                <a:latin typeface="Arial" panose="020B0604020202020204" pitchFamily="34" charset="0"/>
                <a:cs typeface="Arial" panose="020B0604020202020204" pitchFamily="34" charset="0"/>
              </a:rPr>
              <a:t>Water-</a:t>
            </a:r>
            <a:r>
              <a:rPr lang="fr-FR" sz="2000" b="1" dirty="0" err="1">
                <a:latin typeface="Arial" panose="020B0604020202020204" pitchFamily="34" charset="0"/>
                <a:cs typeface="Arial" panose="020B0604020202020204" pitchFamily="34" charset="0"/>
              </a:rPr>
              <a:t>Cooling</a:t>
            </a:r>
            <a:r>
              <a:rPr lang="fr-FR" sz="2000" b="1" dirty="0">
                <a:latin typeface="Arial" panose="020B0604020202020204" pitchFamily="34" charset="0"/>
                <a:cs typeface="Arial" panose="020B0604020202020204" pitchFamily="34" charset="0"/>
              </a:rPr>
              <a:t> Conditions </a:t>
            </a:r>
            <a:r>
              <a:rPr lang="fr-FR"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P=10 bar, V=9 m/s, T=30°C-80°C, s</a:t>
            </a:r>
            <a:r>
              <a:rPr lang="fr-FR" sz="2000" dirty="0" err="1">
                <a:latin typeface="Arial" panose="020B0604020202020204" pitchFamily="34" charset="0"/>
                <a:cs typeface="Arial" panose="020B0604020202020204" pitchFamily="34" charset="0"/>
              </a:rPr>
              <a:t>wirl</a:t>
            </a:r>
            <a:endParaRPr lang="fr-FR" sz="2000" dirty="0">
              <a:latin typeface="Arial" panose="020B0604020202020204" pitchFamily="34" charset="0"/>
              <a:cs typeface="Arial" panose="020B0604020202020204" pitchFamily="34" charset="0"/>
            </a:endParaRPr>
          </a:p>
        </p:txBody>
      </p:sp>
      <p:pic>
        <p:nvPicPr>
          <p:cNvPr id="43" name="Image 42"/>
          <p:cNvPicPr>
            <a:picLocks noChangeAspect="1"/>
          </p:cNvPicPr>
          <p:nvPr/>
        </p:nvPicPr>
        <p:blipFill>
          <a:blip r:embed="rId7"/>
          <a:stretch>
            <a:fillRect/>
          </a:stretch>
        </p:blipFill>
        <p:spPr bwMode="auto">
          <a:xfrm>
            <a:off x="11523133" y="57057"/>
            <a:ext cx="459042" cy="463414"/>
          </a:xfrm>
          <a:prstGeom prst="rect">
            <a:avLst/>
          </a:prstGeom>
        </p:spPr>
      </p:pic>
      <p:sp>
        <p:nvSpPr>
          <p:cNvPr id="42" name="Espace réservé du pied de page 3">
            <a:extLst>
              <a:ext uri="{FF2B5EF4-FFF2-40B4-BE49-F238E27FC236}">
                <a16:creationId xmlns:a16="http://schemas.microsoft.com/office/drawing/2014/main" id="{563E201D-D5BC-4578-BD3D-BE490907EF10}"/>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
        <p:nvSpPr>
          <p:cNvPr id="5" name="Rectangle 4">
            <a:extLst>
              <a:ext uri="{FF2B5EF4-FFF2-40B4-BE49-F238E27FC236}">
                <a16:creationId xmlns:a16="http://schemas.microsoft.com/office/drawing/2014/main" id="{63044F69-5C02-4B10-9DBC-53C6CD1ADAAD}"/>
              </a:ext>
            </a:extLst>
          </p:cNvPr>
          <p:cNvSpPr/>
          <p:nvPr/>
        </p:nvSpPr>
        <p:spPr>
          <a:xfrm>
            <a:off x="4580194" y="3556487"/>
            <a:ext cx="1571326" cy="210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BDC621DF-D4E2-4C5F-8A0B-1BE32E237F6A}"/>
              </a:ext>
            </a:extLst>
          </p:cNvPr>
          <p:cNvSpPr txBox="1"/>
          <p:nvPr/>
        </p:nvSpPr>
        <p:spPr bwMode="auto">
          <a:xfrm>
            <a:off x="133439" y="4274148"/>
            <a:ext cx="1544012" cy="369332"/>
          </a:xfrm>
          <a:prstGeom prst="rect">
            <a:avLst/>
          </a:prstGeom>
          <a:noFill/>
        </p:spPr>
        <p:txBody>
          <a:bodyPr wrap="none" rtlCol="0">
            <a:spAutoFit/>
          </a:bodyPr>
          <a:lstStyle/>
          <a:p>
            <a:r>
              <a:rPr lang="fr-FR" dirty="0">
                <a:latin typeface="Arial" panose="020B0604020202020204" pitchFamily="34" charset="0"/>
                <a:cs typeface="Arial" panose="020B0604020202020204" pitchFamily="34" charset="0"/>
              </a:rPr>
              <a:t>250- 600 mm</a:t>
            </a:r>
          </a:p>
        </p:txBody>
      </p:sp>
      <p:cxnSp>
        <p:nvCxnSpPr>
          <p:cNvPr id="11" name="Connecteur droit avec flèche 10">
            <a:extLst>
              <a:ext uri="{FF2B5EF4-FFF2-40B4-BE49-F238E27FC236}">
                <a16:creationId xmlns:a16="http://schemas.microsoft.com/office/drawing/2014/main" id="{4CDDA722-8CA7-4F87-948B-74AE79519958}"/>
              </a:ext>
            </a:extLst>
          </p:cNvPr>
          <p:cNvCxnSpPr>
            <a:cxnSpLocks/>
          </p:cNvCxnSpPr>
          <p:nvPr/>
        </p:nvCxnSpPr>
        <p:spPr>
          <a:xfrm flipH="1">
            <a:off x="1531881" y="4187132"/>
            <a:ext cx="122786" cy="69366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3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5" grpId="0"/>
      <p:bldP spid="6" grpId="0" animBg="1"/>
      <p:bldP spid="7" grpId="0" animBg="1"/>
      <p:bldP spid="27" grpId="0"/>
      <p:bldP spid="34" grpId="0"/>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949" y="59353"/>
            <a:ext cx="11756571" cy="455886"/>
          </a:xfrm>
        </p:spPr>
        <p:txBody>
          <a:bodyPr/>
          <a:lstStyle/>
          <a:p>
            <a:r>
              <a:rPr lang="en-US" dirty="0">
                <a:latin typeface="Arial" panose="020B0604020202020204" pitchFamily="34" charset="0"/>
                <a:cs typeface="Arial" panose="020B0604020202020204" pitchFamily="34" charset="0"/>
              </a:rPr>
              <a:t>2.1. W7-X divertor targets with W armor material</a:t>
            </a:r>
          </a:p>
        </p:txBody>
      </p:sp>
      <p:sp>
        <p:nvSpPr>
          <p:cNvPr id="4" name="Espace réservé du numéro de diapositive 3"/>
          <p:cNvSpPr>
            <a:spLocks noGrp="1"/>
          </p:cNvSpPr>
          <p:nvPr>
            <p:ph type="sldNum" sz="quarter" idx="12"/>
          </p:nvPr>
        </p:nvSpPr>
        <p:spPr/>
        <p:txBody>
          <a:bodyPr/>
          <a:lstStyle/>
          <a:p>
            <a:fld id="{2F181969-B51F-4CC8-8A5D-B69C971A979C}" type="slidenum">
              <a:rPr lang="en-US" smtClean="0"/>
              <a:t>6</a:t>
            </a:fld>
            <a:endParaRPr lang="en-US" dirty="0"/>
          </a:p>
        </p:txBody>
      </p:sp>
      <p:sp>
        <p:nvSpPr>
          <p:cNvPr id="6" name="Espace réservé du contenu 2"/>
          <p:cNvSpPr>
            <a:spLocks noGrp="1"/>
          </p:cNvSpPr>
          <p:nvPr>
            <p:ph idx="1"/>
          </p:nvPr>
        </p:nvSpPr>
        <p:spPr>
          <a:xfrm>
            <a:off x="120941" y="606407"/>
            <a:ext cx="11756570" cy="3169822"/>
          </a:xfrm>
          <a:noFill/>
        </p:spPr>
        <p:txBody>
          <a:bodyPr>
            <a:noAutofit/>
          </a:bodyPr>
          <a:lstStyle/>
          <a:p>
            <a:pPr lvl="1">
              <a:buFont typeface="Wingdings" panose="05000000000000000000" pitchFamily="2" charset="2"/>
              <a:buChar char="q"/>
            </a:pPr>
            <a:r>
              <a:rPr lang="en-US" sz="2000" dirty="0">
                <a:latin typeface="Arial" panose="020B0604020202020204" pitchFamily="34" charset="0"/>
                <a:cs typeface="Arial" panose="020B0604020202020204" pitchFamily="34" charset="0"/>
              </a:rPr>
              <a:t> Assumptions for the future design: </a:t>
            </a:r>
          </a:p>
          <a:p>
            <a:pPr lvl="2">
              <a:buFont typeface="Wingdings" panose="05000000000000000000" pitchFamily="2" charset="2"/>
              <a:buChar char="q"/>
            </a:pPr>
            <a:r>
              <a:rPr lang="en-US" sz="2000" dirty="0">
                <a:latin typeface="Arial" panose="020B0604020202020204" pitchFamily="34" charset="0"/>
                <a:cs typeface="Arial" panose="020B0604020202020204" pitchFamily="34" charset="0"/>
              </a:rPr>
              <a:t> Keep the present cooling system</a:t>
            </a:r>
          </a:p>
          <a:p>
            <a:pPr marL="1004887" lvl="2"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Minimize the interface changes between the target and the divertor support structure (similar weight…)</a:t>
            </a:r>
          </a:p>
          <a:p>
            <a:pPr lvl="2">
              <a:buFont typeface="Wingdings" panose="05000000000000000000" pitchFamily="2" charset="2"/>
              <a:buChar char="q"/>
            </a:pPr>
            <a:r>
              <a:rPr lang="en-US" sz="2000" dirty="0">
                <a:latin typeface="Arial" panose="020B0604020202020204" pitchFamily="34" charset="0"/>
                <a:cs typeface="Arial" panose="020B0604020202020204" pitchFamily="34" charset="0"/>
              </a:rPr>
              <a:t> Materials: W based material (thickness ~300 µm), </a:t>
            </a:r>
            <a:r>
              <a:rPr lang="en-US" sz="2000" dirty="0" err="1">
                <a:latin typeface="Arial" panose="020B0604020202020204" pitchFamily="34" charset="0"/>
                <a:cs typeface="Arial" panose="020B0604020202020204" pitchFamily="34" charset="0"/>
              </a:rPr>
              <a:t>CuCrZr</a:t>
            </a:r>
            <a:r>
              <a:rPr lang="en-US" sz="2000" dirty="0">
                <a:latin typeface="Arial" panose="020B0604020202020204" pitchFamily="34" charset="0"/>
                <a:cs typeface="Arial" panose="020B0604020202020204" pitchFamily="34" charset="0"/>
              </a:rPr>
              <a:t> (thermal conductivity)</a:t>
            </a:r>
          </a:p>
          <a:p>
            <a:pPr marL="457200" lvl="1" indent="0">
              <a:lnSpc>
                <a:spcPct val="100000"/>
              </a:lnSpc>
              <a:spcBef>
                <a:spcPts val="0"/>
              </a:spcBef>
              <a:buNone/>
            </a:pPr>
            <a:endParaRPr lang="en-US" sz="2000" dirty="0">
              <a:latin typeface="Arial" panose="020B0604020202020204" pitchFamily="34" charset="0"/>
              <a:cs typeface="Arial" panose="020B0604020202020204" pitchFamily="34" charset="0"/>
            </a:endParaRPr>
          </a:p>
          <a:p>
            <a:pPr lvl="1">
              <a:lnSpc>
                <a:spcPct val="100000"/>
              </a:lnSpc>
              <a:spcBef>
                <a:spcPts val="0"/>
              </a:spcBef>
            </a:pPr>
            <a:endParaRPr lang="en-US" sz="2000" dirty="0">
              <a:latin typeface="Arial" panose="020B0604020202020204" pitchFamily="34" charset="0"/>
              <a:cs typeface="Arial" panose="020B0604020202020204" pitchFamily="34" charset="0"/>
            </a:endParaRPr>
          </a:p>
          <a:p>
            <a:pPr lvl="1">
              <a:lnSpc>
                <a:spcPct val="100000"/>
              </a:lnSpc>
              <a:spcBef>
                <a:spcPts val="0"/>
              </a:spcBef>
            </a:pPr>
            <a:endParaRPr lang="en-US" sz="2000" dirty="0">
              <a:latin typeface="Arial" panose="020B0604020202020204" pitchFamily="34" charset="0"/>
              <a:cs typeface="Arial" panose="020B0604020202020204" pitchFamily="34" charset="0"/>
            </a:endParaRPr>
          </a:p>
          <a:p>
            <a:pPr>
              <a:lnSpc>
                <a:spcPct val="100000"/>
              </a:lnSpc>
              <a:spcBef>
                <a:spcPts val="0"/>
              </a:spcBef>
            </a:pPr>
            <a:endParaRPr lang="en-US" sz="2000" dirty="0">
              <a:latin typeface="Arial" panose="020B0604020202020204" pitchFamily="34" charset="0"/>
              <a:cs typeface="Arial" panose="020B0604020202020204" pitchFamily="34" charset="0"/>
            </a:endParaRPr>
          </a:p>
        </p:txBody>
      </p:sp>
      <p:sp>
        <p:nvSpPr>
          <p:cNvPr id="23" name="Espace réservé du pied de page 4"/>
          <p:cNvSpPr>
            <a:spLocks noGrp="1"/>
          </p:cNvSpPr>
          <p:nvPr>
            <p:ph type="ftr" sz="quarter" idx="4294967295"/>
          </p:nvPr>
        </p:nvSpPr>
        <p:spPr>
          <a:xfrm>
            <a:off x="3657600" y="6526200"/>
            <a:ext cx="7865533" cy="260325"/>
          </a:xfrm>
        </p:spPr>
        <p:txBody>
          <a:bodyPr/>
          <a:lstStyle/>
          <a:p>
            <a:pPr algn="r"/>
            <a:endParaRPr lang="en-US" dirty="0">
              <a:latin typeface="Arial" panose="020B0604020202020204" pitchFamily="34" charset="0"/>
              <a:cs typeface="Arial" panose="020B0604020202020204" pitchFamily="34" charset="0"/>
            </a:endParaRPr>
          </a:p>
        </p:txBody>
      </p:sp>
      <p:pic>
        <p:nvPicPr>
          <p:cNvPr id="13" name="Image 12"/>
          <p:cNvPicPr>
            <a:picLocks noChangeAspect="1"/>
          </p:cNvPicPr>
          <p:nvPr/>
        </p:nvPicPr>
        <p:blipFill>
          <a:blip r:embed="rId3"/>
          <a:stretch>
            <a:fillRect/>
          </a:stretch>
        </p:blipFill>
        <p:spPr bwMode="auto">
          <a:xfrm>
            <a:off x="11523133" y="57057"/>
            <a:ext cx="459042" cy="463414"/>
          </a:xfrm>
          <a:prstGeom prst="rect">
            <a:avLst/>
          </a:prstGeom>
        </p:spPr>
      </p:pic>
      <p:pic>
        <p:nvPicPr>
          <p:cNvPr id="16" name="Picture 1">
            <a:extLst>
              <a:ext uri="{FF2B5EF4-FFF2-40B4-BE49-F238E27FC236}">
                <a16:creationId xmlns:a16="http://schemas.microsoft.com/office/drawing/2014/main" id="{F01DAD3E-216F-4058-9D82-FB28AD82B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7" r="52404"/>
          <a:stretch/>
        </p:blipFill>
        <p:spPr bwMode="auto">
          <a:xfrm>
            <a:off x="2328814" y="2880381"/>
            <a:ext cx="2742767" cy="1057275"/>
          </a:xfrm>
          <a:prstGeom prst="rect">
            <a:avLst/>
          </a:prstGeom>
          <a:noFill/>
          <a:extLst>
            <a:ext uri="{909E8E84-426E-40DD-AFC4-6F175D3DCCD1}">
              <a14:hiddenFill xmlns:a14="http://schemas.microsoft.com/office/drawing/2010/main">
                <a:solidFill>
                  <a:srgbClr val="FFFFFF"/>
                </a:solidFill>
              </a14:hiddenFill>
            </a:ext>
          </a:extLst>
        </p:spPr>
      </p:pic>
      <p:sp>
        <p:nvSpPr>
          <p:cNvPr id="18" name="Flèche courbée vers la droite 7">
            <a:extLst>
              <a:ext uri="{FF2B5EF4-FFF2-40B4-BE49-F238E27FC236}">
                <a16:creationId xmlns:a16="http://schemas.microsoft.com/office/drawing/2014/main" id="{08A5BEB8-002A-4783-AAF1-EED2589A8A9C}"/>
              </a:ext>
            </a:extLst>
          </p:cNvPr>
          <p:cNvSpPr/>
          <p:nvPr/>
        </p:nvSpPr>
        <p:spPr>
          <a:xfrm rot="16583873">
            <a:off x="1720603" y="4479277"/>
            <a:ext cx="695830" cy="1080000"/>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9" name="TextBox 21">
            <a:extLst>
              <a:ext uri="{FF2B5EF4-FFF2-40B4-BE49-F238E27FC236}">
                <a16:creationId xmlns:a16="http://schemas.microsoft.com/office/drawing/2014/main" id="{5288B451-6BF8-4507-BD92-6985F48EF7FB}"/>
              </a:ext>
            </a:extLst>
          </p:cNvPr>
          <p:cNvSpPr txBox="1"/>
          <p:nvPr/>
        </p:nvSpPr>
        <p:spPr>
          <a:xfrm>
            <a:off x="520701" y="5801210"/>
            <a:ext cx="2930289" cy="273793"/>
          </a:xfrm>
          <a:prstGeom prst="rect">
            <a:avLst/>
          </a:prstGeom>
          <a:noFill/>
        </p:spPr>
        <p:txBody>
          <a:bodyPr wrap="none" lIns="0" tIns="0" rIns="0" bIns="0" rtlCol="0" anchor="t" anchorCtr="0">
            <a:spAutoFit/>
          </a:bodyPr>
          <a:lstStyle/>
          <a:p>
            <a:pPr algn="l">
              <a:lnSpc>
                <a:spcPts val="2300"/>
              </a:lnSpc>
              <a:spcBef>
                <a:spcPts val="1150"/>
              </a:spcBef>
            </a:pPr>
            <a:r>
              <a:rPr lang="en-US" dirty="0">
                <a:latin typeface="Arial" panose="020B0604020202020204" pitchFamily="34" charset="0"/>
                <a:cs typeface="Arial" panose="020B0604020202020204" pitchFamily="34" charset="0"/>
              </a:rPr>
              <a:t>Size ~0.4m x 0.6 m x 50 mm</a:t>
            </a:r>
          </a:p>
        </p:txBody>
      </p:sp>
      <p:sp>
        <p:nvSpPr>
          <p:cNvPr id="21" name="ZoneTexte 20">
            <a:extLst>
              <a:ext uri="{FF2B5EF4-FFF2-40B4-BE49-F238E27FC236}">
                <a16:creationId xmlns:a16="http://schemas.microsoft.com/office/drawing/2014/main" id="{7AB98A44-ED5A-4877-8F24-EAB7473B2EF8}"/>
              </a:ext>
            </a:extLst>
          </p:cNvPr>
          <p:cNvSpPr txBox="1"/>
          <p:nvPr/>
        </p:nvSpPr>
        <p:spPr>
          <a:xfrm>
            <a:off x="5225197" y="2316899"/>
            <a:ext cx="7041695"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Manifold included in the target (+ small channel ~3.6 mm)</a:t>
            </a:r>
          </a:p>
          <a:p>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W based material as coating  </a:t>
            </a:r>
          </a:p>
          <a:p>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The use  of additive manufacturing for the manufacturing of the heat sink (</a:t>
            </a:r>
            <a:r>
              <a:rPr lang="en-US" sz="2000" dirty="0" err="1">
                <a:latin typeface="Arial" panose="020B0604020202020204" pitchFamily="34" charset="0"/>
                <a:cs typeface="Arial" panose="020B0604020202020204" pitchFamily="34" charset="0"/>
              </a:rPr>
              <a:t>CuCrZr</a:t>
            </a:r>
            <a:r>
              <a:rPr lang="en-US" sz="2000" dirty="0">
                <a:latin typeface="Arial" panose="020B0604020202020204" pitchFamily="34" charset="0"/>
                <a:cs typeface="Arial" panose="020B0604020202020204" pitchFamily="34" charset="0"/>
              </a:rPr>
              <a:t>) may represent an advantage (reduce the manufacturing/testing steps, cooling optimization)</a:t>
            </a:r>
          </a:p>
        </p:txBody>
      </p:sp>
      <p:sp>
        <p:nvSpPr>
          <p:cNvPr id="7" name="ZoneTexte 6">
            <a:extLst>
              <a:ext uri="{FF2B5EF4-FFF2-40B4-BE49-F238E27FC236}">
                <a16:creationId xmlns:a16="http://schemas.microsoft.com/office/drawing/2014/main" id="{2E5A35C3-8F1E-4E59-9651-71BA8323BA26}"/>
              </a:ext>
            </a:extLst>
          </p:cNvPr>
          <p:cNvSpPr txBox="1"/>
          <p:nvPr/>
        </p:nvSpPr>
        <p:spPr bwMode="auto">
          <a:xfrm>
            <a:off x="12371556" y="515239"/>
            <a:ext cx="6017994" cy="2585323"/>
          </a:xfrm>
          <a:prstGeom prst="rect">
            <a:avLst/>
          </a:prstGeom>
          <a:noFill/>
        </p:spPr>
        <p:txBody>
          <a:bodyPr wrap="none" rtlCol="0">
            <a:spAutoFit/>
          </a:bodyPr>
          <a:lstStyle/>
          <a:p>
            <a:r>
              <a:rPr lang="en-US" dirty="0"/>
              <a:t>@Joris : Erosion calculation ?</a:t>
            </a:r>
          </a:p>
          <a:p>
            <a:r>
              <a:rPr lang="en-US" dirty="0"/>
              <a:t>Erosion rate 0.2 nm/s (Erosion marker in W7X)</a:t>
            </a:r>
          </a:p>
          <a:p>
            <a:r>
              <a:rPr lang="en-US" dirty="0">
                <a:hlinkClick r:id="rId5"/>
              </a:rPr>
              <a:t>https://iopscience.iop.org/article/10.1088/1402-4896/ac3b68</a:t>
            </a:r>
            <a:endParaRPr lang="en-US" dirty="0"/>
          </a:p>
          <a:p>
            <a:endParaRPr lang="en-US" dirty="0"/>
          </a:p>
          <a:p>
            <a:r>
              <a:rPr lang="en-US" dirty="0"/>
              <a:t>15 years * 40 days</a:t>
            </a:r>
          </a:p>
          <a:p>
            <a:r>
              <a:rPr lang="en-US" dirty="0"/>
              <a:t>1800 s /day</a:t>
            </a:r>
          </a:p>
          <a:p>
            <a:endParaRPr lang="en-US" dirty="0"/>
          </a:p>
          <a:p>
            <a:r>
              <a:rPr lang="en-US" dirty="0"/>
              <a:t>W: </a:t>
            </a:r>
          </a:p>
          <a:p>
            <a:r>
              <a:rPr lang="en-US" dirty="0"/>
              <a:t>220 µm</a:t>
            </a:r>
          </a:p>
        </p:txBody>
      </p:sp>
      <p:pic>
        <p:nvPicPr>
          <p:cNvPr id="15" name="Picture 2">
            <a:extLst>
              <a:ext uri="{FF2B5EF4-FFF2-40B4-BE49-F238E27FC236}">
                <a16:creationId xmlns:a16="http://schemas.microsoft.com/office/drawing/2014/main" id="{746CD947-9454-4459-B4ED-51DD4896E3C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3261"/>
          <a:stretch/>
        </p:blipFill>
        <p:spPr bwMode="auto">
          <a:xfrm>
            <a:off x="23073" y="3344229"/>
            <a:ext cx="2693419" cy="1152525"/>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B823DE39-FF93-4E19-9106-822C4057ABCF}"/>
              </a:ext>
            </a:extLst>
          </p:cNvPr>
          <p:cNvSpPr txBox="1"/>
          <p:nvPr/>
        </p:nvSpPr>
        <p:spPr bwMode="auto">
          <a:xfrm>
            <a:off x="0" y="6203638"/>
            <a:ext cx="6653296" cy="276999"/>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[1] J. </a:t>
            </a:r>
            <a:r>
              <a:rPr lang="en-US" sz="1200" i="1" dirty="0" err="1">
                <a:latin typeface="Arial" panose="020B0604020202020204" pitchFamily="34" charset="0"/>
                <a:cs typeface="Arial" panose="020B0604020202020204" pitchFamily="34" charset="0"/>
              </a:rPr>
              <a:t>Fellinger</a:t>
            </a:r>
            <a:r>
              <a:rPr lang="en-US" sz="1200" i="1" dirty="0">
                <a:latin typeface="Arial" panose="020B0604020202020204" pitchFamily="34" charset="0"/>
                <a:cs typeface="Arial" panose="020B0604020202020204" pitchFamily="34" charset="0"/>
              </a:rPr>
              <a:t> et al, 2023 </a:t>
            </a:r>
            <a:r>
              <a:rPr lang="en-US" sz="1200" i="1" dirty="0" err="1">
                <a:latin typeface="Arial" panose="020B0604020202020204" pitchFamily="34" charset="0"/>
                <a:cs typeface="Arial" panose="020B0604020202020204" pitchFamily="34" charset="0"/>
              </a:rPr>
              <a:t>Nucl</a:t>
            </a:r>
            <a:r>
              <a:rPr lang="en-US" sz="1200" i="1" dirty="0">
                <a:latin typeface="Arial" panose="020B0604020202020204" pitchFamily="34" charset="0"/>
                <a:cs typeface="Arial" panose="020B0604020202020204" pitchFamily="34" charset="0"/>
              </a:rPr>
              <a:t>. Mat. And </a:t>
            </a:r>
            <a:r>
              <a:rPr lang="en-US" sz="1200" i="1" dirty="0" err="1">
                <a:latin typeface="Arial" panose="020B0604020202020204" pitchFamily="34" charset="0"/>
                <a:cs typeface="Arial" panose="020B0604020202020204" pitchFamily="34" charset="0"/>
              </a:rPr>
              <a:t>En</a:t>
            </a:r>
            <a:r>
              <a:rPr lang="en-US" sz="1200" i="1" dirty="0">
                <a:latin typeface="Arial" panose="020B0604020202020204" pitchFamily="34" charset="0"/>
                <a:cs typeface="Arial" panose="020B0604020202020204" pitchFamily="34" charset="0"/>
              </a:rPr>
              <a:t>.</a:t>
            </a:r>
          </a:p>
        </p:txBody>
      </p:sp>
      <p:sp>
        <p:nvSpPr>
          <p:cNvPr id="17" name="Espace réservé du pied de page 3">
            <a:extLst>
              <a:ext uri="{FF2B5EF4-FFF2-40B4-BE49-F238E27FC236}">
                <a16:creationId xmlns:a16="http://schemas.microsoft.com/office/drawing/2014/main" id="{FE1CD7DE-8D0E-42C4-8B94-67587C35BAA2}"/>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a:t>
            </a:r>
            <a:r>
              <a:rPr lang="en-US" dirty="0" err="1">
                <a:solidFill>
                  <a:prstClr val="white"/>
                </a:solidFill>
              </a:rPr>
              <a:t>Richou</a:t>
            </a:r>
            <a:r>
              <a:rPr lang="en-US" dirty="0">
                <a:solidFill>
                  <a:prstClr val="white"/>
                </a:solidFill>
              </a:rPr>
              <a:t>|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pic>
        <p:nvPicPr>
          <p:cNvPr id="22" name="Image 21">
            <a:extLst>
              <a:ext uri="{FF2B5EF4-FFF2-40B4-BE49-F238E27FC236}">
                <a16:creationId xmlns:a16="http://schemas.microsoft.com/office/drawing/2014/main" id="{949F4163-7494-4CE1-9CF7-BD57F3731E34}"/>
              </a:ext>
            </a:extLst>
          </p:cNvPr>
          <p:cNvPicPr>
            <a:picLocks noChangeAspect="1"/>
          </p:cNvPicPr>
          <p:nvPr/>
        </p:nvPicPr>
        <p:blipFill>
          <a:blip r:embed="rId7"/>
          <a:stretch>
            <a:fillRect/>
          </a:stretch>
        </p:blipFill>
        <p:spPr>
          <a:xfrm>
            <a:off x="9567046" y="4226181"/>
            <a:ext cx="2104253" cy="1875848"/>
          </a:xfrm>
          <a:prstGeom prst="rect">
            <a:avLst/>
          </a:prstGeom>
        </p:spPr>
      </p:pic>
      <p:sp>
        <p:nvSpPr>
          <p:cNvPr id="3" name="ZoneTexte 2">
            <a:extLst>
              <a:ext uri="{FF2B5EF4-FFF2-40B4-BE49-F238E27FC236}">
                <a16:creationId xmlns:a16="http://schemas.microsoft.com/office/drawing/2014/main" id="{A425B14A-8B9C-4D89-AF23-6DE613919A7A}"/>
              </a:ext>
            </a:extLst>
          </p:cNvPr>
          <p:cNvSpPr txBox="1"/>
          <p:nvPr/>
        </p:nvSpPr>
        <p:spPr bwMode="auto">
          <a:xfrm>
            <a:off x="8618445" y="6107444"/>
            <a:ext cx="350608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Laser powder bed fusion (LPBF)</a:t>
            </a:r>
          </a:p>
        </p:txBody>
      </p:sp>
      <p:sp>
        <p:nvSpPr>
          <p:cNvPr id="8" name="ZoneTexte 7">
            <a:extLst>
              <a:ext uri="{FF2B5EF4-FFF2-40B4-BE49-F238E27FC236}">
                <a16:creationId xmlns:a16="http://schemas.microsoft.com/office/drawing/2014/main" id="{BCE97D31-B32C-4983-B3DD-B055B44776B5}"/>
              </a:ext>
            </a:extLst>
          </p:cNvPr>
          <p:cNvSpPr txBox="1"/>
          <p:nvPr/>
        </p:nvSpPr>
        <p:spPr bwMode="auto">
          <a:xfrm>
            <a:off x="4259624" y="2511049"/>
            <a:ext cx="367547" cy="369332"/>
          </a:xfrm>
          <a:prstGeom prst="rect">
            <a:avLst/>
          </a:prstGeom>
          <a:noFill/>
        </p:spPr>
        <p:txBody>
          <a:bodyPr wrap="square" rtlCol="0">
            <a:spAutoFit/>
          </a:bodyPr>
          <a:lstStyle/>
          <a:p>
            <a:r>
              <a:rPr lang="en-US" dirty="0"/>
              <a:t>W</a:t>
            </a:r>
          </a:p>
        </p:txBody>
      </p:sp>
      <p:cxnSp>
        <p:nvCxnSpPr>
          <p:cNvPr id="10" name="Connecteur droit avec flèche 9">
            <a:extLst>
              <a:ext uri="{FF2B5EF4-FFF2-40B4-BE49-F238E27FC236}">
                <a16:creationId xmlns:a16="http://schemas.microsoft.com/office/drawing/2014/main" id="{701B7C3B-CAB9-42F4-85F5-D800EEB45FBD}"/>
              </a:ext>
            </a:extLst>
          </p:cNvPr>
          <p:cNvCxnSpPr/>
          <p:nvPr/>
        </p:nvCxnSpPr>
        <p:spPr>
          <a:xfrm flipH="1">
            <a:off x="3981030" y="2880381"/>
            <a:ext cx="356839" cy="40601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32DB40A0-53EC-4D22-810B-D2F0413C257B}"/>
              </a:ext>
            </a:extLst>
          </p:cNvPr>
          <p:cNvSpPr txBox="1"/>
          <p:nvPr/>
        </p:nvSpPr>
        <p:spPr bwMode="auto">
          <a:xfrm>
            <a:off x="628371" y="2736480"/>
            <a:ext cx="1503938" cy="523220"/>
          </a:xfrm>
          <a:prstGeom prst="rect">
            <a:avLst/>
          </a:prstGeom>
          <a:noFill/>
        </p:spPr>
        <p:txBody>
          <a:bodyPr wrap="none" rtlCol="0">
            <a:spAutoFit/>
          </a:bodyPr>
          <a:lstStyle/>
          <a:p>
            <a:r>
              <a:rPr lang="en-US" sz="2800" b="1" dirty="0">
                <a:solidFill>
                  <a:srgbClr val="3333FF"/>
                </a:solidFill>
                <a:latin typeface="Arial" panose="020B0604020202020204" pitchFamily="34" charset="0"/>
                <a:cs typeface="Arial" panose="020B0604020202020204" pitchFamily="34" charset="0"/>
              </a:rPr>
              <a:t>Present</a:t>
            </a:r>
          </a:p>
        </p:txBody>
      </p:sp>
      <p:sp>
        <p:nvSpPr>
          <p:cNvPr id="27" name="ZoneTexte 26">
            <a:extLst>
              <a:ext uri="{FF2B5EF4-FFF2-40B4-BE49-F238E27FC236}">
                <a16:creationId xmlns:a16="http://schemas.microsoft.com/office/drawing/2014/main" id="{8C560DA0-6513-4831-A892-2B1E735ABBEC}"/>
              </a:ext>
            </a:extLst>
          </p:cNvPr>
          <p:cNvSpPr txBox="1"/>
          <p:nvPr/>
        </p:nvSpPr>
        <p:spPr bwMode="auto">
          <a:xfrm>
            <a:off x="3004993" y="2287079"/>
            <a:ext cx="1450597" cy="523220"/>
          </a:xfrm>
          <a:prstGeom prst="rect">
            <a:avLst/>
          </a:prstGeom>
          <a:noFill/>
        </p:spPr>
        <p:txBody>
          <a:bodyPr wrap="square" rtlCol="0">
            <a:spAutoFit/>
          </a:bodyPr>
          <a:lstStyle/>
          <a:p>
            <a:r>
              <a:rPr lang="en-US" sz="2800" b="1" dirty="0">
                <a:solidFill>
                  <a:srgbClr val="3333FF"/>
                </a:solidFill>
                <a:latin typeface="Arial" panose="020B0604020202020204" pitchFamily="34" charset="0"/>
                <a:cs typeface="Arial" panose="020B0604020202020204" pitchFamily="34" charset="0"/>
              </a:rPr>
              <a:t>Future</a:t>
            </a:r>
          </a:p>
        </p:txBody>
      </p:sp>
      <p:pic>
        <p:nvPicPr>
          <p:cNvPr id="5" name="Image 4">
            <a:extLst>
              <a:ext uri="{FF2B5EF4-FFF2-40B4-BE49-F238E27FC236}">
                <a16:creationId xmlns:a16="http://schemas.microsoft.com/office/drawing/2014/main" id="{B446967A-C2EE-498D-A7C0-41C2D8A21B35}"/>
              </a:ext>
            </a:extLst>
          </p:cNvPr>
          <p:cNvPicPr>
            <a:picLocks noChangeAspect="1"/>
          </p:cNvPicPr>
          <p:nvPr/>
        </p:nvPicPr>
        <p:blipFill>
          <a:blip r:embed="rId8"/>
          <a:stretch>
            <a:fillRect/>
          </a:stretch>
        </p:blipFill>
        <p:spPr>
          <a:xfrm>
            <a:off x="2381463" y="4226181"/>
            <a:ext cx="2897791" cy="1625796"/>
          </a:xfrm>
          <a:prstGeom prst="rect">
            <a:avLst/>
          </a:prstGeom>
        </p:spPr>
      </p:pic>
      <p:sp>
        <p:nvSpPr>
          <p:cNvPr id="24" name="ZoneTexte 23">
            <a:extLst>
              <a:ext uri="{FF2B5EF4-FFF2-40B4-BE49-F238E27FC236}">
                <a16:creationId xmlns:a16="http://schemas.microsoft.com/office/drawing/2014/main" id="{FDC16D90-4D34-447F-B1C1-104FBA7DE582}"/>
              </a:ext>
            </a:extLst>
          </p:cNvPr>
          <p:cNvSpPr txBox="1"/>
          <p:nvPr/>
        </p:nvSpPr>
        <p:spPr bwMode="auto">
          <a:xfrm>
            <a:off x="4259624" y="3984466"/>
            <a:ext cx="961508"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CuCrZr</a:t>
            </a:r>
            <a:endParaRPr lang="en-US" dirty="0">
              <a:latin typeface="Arial" panose="020B0604020202020204" pitchFamily="34" charset="0"/>
              <a:cs typeface="Arial" panose="020B0604020202020204" pitchFamily="34" charset="0"/>
            </a:endParaRPr>
          </a:p>
        </p:txBody>
      </p:sp>
      <p:cxnSp>
        <p:nvCxnSpPr>
          <p:cNvPr id="25" name="Connecteur droit avec flèche 24">
            <a:extLst>
              <a:ext uri="{FF2B5EF4-FFF2-40B4-BE49-F238E27FC236}">
                <a16:creationId xmlns:a16="http://schemas.microsoft.com/office/drawing/2014/main" id="{CDDF1905-B1A4-413E-BCA9-890AE4763F95}"/>
              </a:ext>
            </a:extLst>
          </p:cNvPr>
          <p:cNvCxnSpPr/>
          <p:nvPr/>
        </p:nvCxnSpPr>
        <p:spPr>
          <a:xfrm flipH="1">
            <a:off x="3938690" y="4167445"/>
            <a:ext cx="356839" cy="40601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3" grpId="0"/>
      <p:bldP spid="8" grpId="0"/>
      <p:bldP spid="2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FB3D2-7C71-472A-87C5-6C91E3986EDF}"/>
              </a:ext>
            </a:extLst>
          </p:cNvPr>
          <p:cNvSpPr>
            <a:spLocks noGrp="1"/>
          </p:cNvSpPr>
          <p:nvPr>
            <p:ph type="title"/>
          </p:nvPr>
        </p:nvSpPr>
        <p:spPr>
          <a:xfrm>
            <a:off x="931187" y="63495"/>
            <a:ext cx="9451776" cy="457200"/>
          </a:xfrm>
        </p:spPr>
        <p:txBody>
          <a:bodyPr/>
          <a:lstStyle/>
          <a:p>
            <a:r>
              <a:rPr lang="en-US" dirty="0">
                <a:latin typeface="Arial" panose="020B0604020202020204" pitchFamily="34" charset="0"/>
                <a:cs typeface="Arial" panose="020B0604020202020204" pitchFamily="34" charset="0"/>
              </a:rPr>
              <a:t>2.3 Technology and testing </a:t>
            </a:r>
          </a:p>
        </p:txBody>
      </p:sp>
      <p:sp>
        <p:nvSpPr>
          <p:cNvPr id="13" name="ZoneTexte 12">
            <a:extLst>
              <a:ext uri="{FF2B5EF4-FFF2-40B4-BE49-F238E27FC236}">
                <a16:creationId xmlns:a16="http://schemas.microsoft.com/office/drawing/2014/main" id="{21AA669B-5269-4593-8ACA-56A23B278E2E}"/>
              </a:ext>
            </a:extLst>
          </p:cNvPr>
          <p:cNvSpPr txBox="1"/>
          <p:nvPr/>
        </p:nvSpPr>
        <p:spPr bwMode="auto">
          <a:xfrm>
            <a:off x="7062523" y="4830110"/>
            <a:ext cx="4863709" cy="1323439"/>
          </a:xfrm>
          <a:prstGeom prst="rect">
            <a:avLst/>
          </a:prstGeom>
          <a:solidFill>
            <a:srgbClr val="FFFF66"/>
          </a:solidFill>
        </p:spPr>
        <p:txBody>
          <a:bodyPr wrap="square" rtlCol="0">
            <a:spAutoFit/>
          </a:bodyPr>
          <a:lstStyle/>
          <a:p>
            <a:r>
              <a:rPr lang="en-US" sz="2000" spc="97" dirty="0">
                <a:solidFill>
                  <a:schemeClr val="dk1"/>
                </a:solidFill>
                <a:latin typeface="Arial"/>
              </a:rPr>
              <a:t>Next steps: </a:t>
            </a:r>
          </a:p>
          <a:p>
            <a:pPr marL="342900" indent="-342900">
              <a:buFont typeface="Wingdings" panose="05000000000000000000" pitchFamily="2" charset="2"/>
              <a:buChar char="q"/>
            </a:pPr>
            <a:r>
              <a:rPr lang="en-US" sz="2000" spc="97" dirty="0">
                <a:solidFill>
                  <a:schemeClr val="dk1"/>
                </a:solidFill>
                <a:latin typeface="Arial"/>
              </a:rPr>
              <a:t>Define the final joining technology by testing</a:t>
            </a:r>
          </a:p>
          <a:p>
            <a:pPr marL="342900" indent="-342900">
              <a:buFont typeface="Wingdings" panose="05000000000000000000" pitchFamily="2" charset="2"/>
              <a:buChar char="q"/>
            </a:pPr>
            <a:r>
              <a:rPr lang="en-US" sz="2000" spc="97" dirty="0">
                <a:solidFill>
                  <a:schemeClr val="dk1"/>
                </a:solidFill>
                <a:latin typeface="Arial"/>
              </a:rPr>
              <a:t>Complete full scale mock-up</a:t>
            </a:r>
          </a:p>
        </p:txBody>
      </p:sp>
      <p:grpSp>
        <p:nvGrpSpPr>
          <p:cNvPr id="6" name="Groupe 5">
            <a:extLst>
              <a:ext uri="{FF2B5EF4-FFF2-40B4-BE49-F238E27FC236}">
                <a16:creationId xmlns:a16="http://schemas.microsoft.com/office/drawing/2014/main" id="{258DD5C1-30C6-4AAC-BFCE-5DC24F0C32C8}"/>
              </a:ext>
            </a:extLst>
          </p:cNvPr>
          <p:cNvGrpSpPr>
            <a:grpSpLocks noChangeAspect="1"/>
          </p:cNvGrpSpPr>
          <p:nvPr/>
        </p:nvGrpSpPr>
        <p:grpSpPr>
          <a:xfrm>
            <a:off x="2613754" y="1076557"/>
            <a:ext cx="2827566" cy="3264440"/>
            <a:chOff x="3534692" y="725599"/>
            <a:chExt cx="3562444" cy="4112860"/>
          </a:xfrm>
        </p:grpSpPr>
        <p:pic>
          <p:nvPicPr>
            <p:cNvPr id="15" name="Picture 14">
              <a:extLst>
                <a:ext uri="{FF2B5EF4-FFF2-40B4-BE49-F238E27FC236}">
                  <a16:creationId xmlns:a16="http://schemas.microsoft.com/office/drawing/2014/main" id="{CFEB93F5-BCC1-4280-854B-E0095922127B}"/>
                </a:ext>
              </a:extLst>
            </p:cNvPr>
            <p:cNvPicPr/>
            <p:nvPr/>
          </p:nvPicPr>
          <p:blipFill>
            <a:blip r:embed="rId2"/>
            <a:stretch/>
          </p:blipFill>
          <p:spPr>
            <a:xfrm>
              <a:off x="3534692" y="725599"/>
              <a:ext cx="3235745" cy="4101478"/>
            </a:xfrm>
            <a:prstGeom prst="rect">
              <a:avLst/>
            </a:prstGeom>
            <a:ln w="0">
              <a:noFill/>
            </a:ln>
          </p:spPr>
        </p:pic>
        <p:cxnSp>
          <p:nvCxnSpPr>
            <p:cNvPr id="16" name="Connecteur droit avec flèche 15">
              <a:extLst>
                <a:ext uri="{FF2B5EF4-FFF2-40B4-BE49-F238E27FC236}">
                  <a16:creationId xmlns:a16="http://schemas.microsoft.com/office/drawing/2014/main" id="{08B8C48E-E4C3-4395-9F13-52A9CAF32B40}"/>
                </a:ext>
              </a:extLst>
            </p:cNvPr>
            <p:cNvCxnSpPr/>
            <p:nvPr/>
          </p:nvCxnSpPr>
          <p:spPr>
            <a:xfrm flipH="1">
              <a:off x="5614304" y="3581787"/>
              <a:ext cx="844294" cy="125667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6CBFF14-288F-4092-9105-83F9464AD89B}"/>
                </a:ext>
              </a:extLst>
            </p:cNvPr>
            <p:cNvSpPr txBox="1"/>
            <p:nvPr/>
          </p:nvSpPr>
          <p:spPr bwMode="auto">
            <a:xfrm>
              <a:off x="6038450" y="4025457"/>
              <a:ext cx="1058686" cy="465320"/>
            </a:xfrm>
            <a:prstGeom prst="rect">
              <a:avLst/>
            </a:prstGeom>
            <a:noFill/>
          </p:spPr>
          <p:txBody>
            <a:bodyPr wrap="none" rtlCol="0">
              <a:spAutoFit/>
            </a:bodyPr>
            <a:lstStyle/>
            <a:p>
              <a:r>
                <a:rPr lang="en-US"/>
                <a:t>98 mm</a:t>
              </a:r>
            </a:p>
          </p:txBody>
        </p:sp>
      </p:grpSp>
      <p:grpSp>
        <p:nvGrpSpPr>
          <p:cNvPr id="8" name="Group 28">
            <a:extLst>
              <a:ext uri="{FF2B5EF4-FFF2-40B4-BE49-F238E27FC236}">
                <a16:creationId xmlns:a16="http://schemas.microsoft.com/office/drawing/2014/main" id="{47771073-1314-4698-96C5-BC56EB2E13EB}"/>
              </a:ext>
            </a:extLst>
          </p:cNvPr>
          <p:cNvGrpSpPr>
            <a:grpSpLocks noChangeAspect="1"/>
          </p:cNvGrpSpPr>
          <p:nvPr/>
        </p:nvGrpSpPr>
        <p:grpSpPr>
          <a:xfrm>
            <a:off x="123096" y="1160620"/>
            <a:ext cx="2325804" cy="2060252"/>
            <a:chOff x="10670040" y="23079600"/>
            <a:chExt cx="4240800" cy="3756600"/>
          </a:xfrm>
        </p:grpSpPr>
        <p:pic>
          <p:nvPicPr>
            <p:cNvPr id="19" name="Picture 99">
              <a:extLst>
                <a:ext uri="{FF2B5EF4-FFF2-40B4-BE49-F238E27FC236}">
                  <a16:creationId xmlns:a16="http://schemas.microsoft.com/office/drawing/2014/main" id="{3405B48E-7A70-4E64-8EE2-F90CA370B52C}"/>
                </a:ext>
              </a:extLst>
            </p:cNvPr>
            <p:cNvPicPr>
              <a:picLocks noChangeAspect="1"/>
            </p:cNvPicPr>
            <p:nvPr/>
          </p:nvPicPr>
          <p:blipFill>
            <a:blip r:embed="rId3"/>
            <a:stretch/>
          </p:blipFill>
          <p:spPr>
            <a:xfrm>
              <a:off x="10670040" y="23079600"/>
              <a:ext cx="4240800" cy="3756600"/>
            </a:xfrm>
            <a:prstGeom prst="rect">
              <a:avLst/>
            </a:prstGeom>
            <a:noFill/>
            <a:ln w="0">
              <a:noFill/>
            </a:ln>
          </p:spPr>
        </p:pic>
        <p:pic>
          <p:nvPicPr>
            <p:cNvPr id="20" name="Picture 100">
              <a:extLst>
                <a:ext uri="{FF2B5EF4-FFF2-40B4-BE49-F238E27FC236}">
                  <a16:creationId xmlns:a16="http://schemas.microsoft.com/office/drawing/2014/main" id="{28EACDFE-B36A-4781-8FD6-8BDC8B91B978}"/>
                </a:ext>
              </a:extLst>
            </p:cNvPr>
            <p:cNvPicPr/>
            <p:nvPr/>
          </p:nvPicPr>
          <p:blipFill>
            <a:blip r:embed="rId4"/>
            <a:stretch/>
          </p:blipFill>
          <p:spPr>
            <a:xfrm>
              <a:off x="13642920" y="23265000"/>
              <a:ext cx="1119240" cy="311400"/>
            </a:xfrm>
            <a:prstGeom prst="rect">
              <a:avLst/>
            </a:prstGeom>
            <a:noFill/>
            <a:ln w="0">
              <a:noFill/>
            </a:ln>
          </p:spPr>
        </p:pic>
      </p:grpSp>
      <p:grpSp>
        <p:nvGrpSpPr>
          <p:cNvPr id="9" name="Group 35">
            <a:extLst>
              <a:ext uri="{FF2B5EF4-FFF2-40B4-BE49-F238E27FC236}">
                <a16:creationId xmlns:a16="http://schemas.microsoft.com/office/drawing/2014/main" id="{5CC5B78D-2329-4990-A95C-635E8227DF97}"/>
              </a:ext>
            </a:extLst>
          </p:cNvPr>
          <p:cNvGrpSpPr>
            <a:grpSpLocks noChangeAspect="1"/>
          </p:cNvGrpSpPr>
          <p:nvPr/>
        </p:nvGrpSpPr>
        <p:grpSpPr>
          <a:xfrm>
            <a:off x="123096" y="3268555"/>
            <a:ext cx="2546168" cy="993636"/>
            <a:chOff x="10651320" y="27018360"/>
            <a:chExt cx="4769280" cy="1861200"/>
          </a:xfrm>
        </p:grpSpPr>
        <p:pic>
          <p:nvPicPr>
            <p:cNvPr id="10" name="Picture 105">
              <a:extLst>
                <a:ext uri="{FF2B5EF4-FFF2-40B4-BE49-F238E27FC236}">
                  <a16:creationId xmlns:a16="http://schemas.microsoft.com/office/drawing/2014/main" id="{9B8823FE-AB64-4568-9C35-2BCAB649EE02}"/>
                </a:ext>
              </a:extLst>
            </p:cNvPr>
            <p:cNvPicPr/>
            <p:nvPr/>
          </p:nvPicPr>
          <p:blipFill>
            <a:blip r:embed="rId5"/>
            <a:srcRect t="56580" r="50256" b="13683"/>
            <a:stretch/>
          </p:blipFill>
          <p:spPr>
            <a:xfrm>
              <a:off x="10651320" y="27018360"/>
              <a:ext cx="4769280" cy="1861200"/>
            </a:xfrm>
            <a:prstGeom prst="rect">
              <a:avLst/>
            </a:prstGeom>
            <a:noFill/>
            <a:ln w="0">
              <a:noFill/>
            </a:ln>
          </p:spPr>
        </p:pic>
        <p:sp>
          <p:nvSpPr>
            <p:cNvPr id="12" name="Rounded Rectangle 107">
              <a:extLst>
                <a:ext uri="{FF2B5EF4-FFF2-40B4-BE49-F238E27FC236}">
                  <a16:creationId xmlns:a16="http://schemas.microsoft.com/office/drawing/2014/main" id="{BC2F6DCC-856B-4025-B418-15BF8A74782E}"/>
                </a:ext>
              </a:extLst>
            </p:cNvPr>
            <p:cNvSpPr/>
            <p:nvPr/>
          </p:nvSpPr>
          <p:spPr>
            <a:xfrm>
              <a:off x="12774600" y="28036080"/>
              <a:ext cx="1140120" cy="517320"/>
            </a:xfrm>
            <a:prstGeom prst="roundRect">
              <a:avLst>
                <a:gd name="adj" fmla="val 16667"/>
              </a:avLst>
            </a:prstGeom>
            <a:noFill/>
            <a:ln w="38100">
              <a:solidFill>
                <a:srgbClr val="FFC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53920">
                <a:lnSpc>
                  <a:spcPct val="100000"/>
                </a:lnSpc>
              </a:pPr>
              <a:endParaRPr lang="en-US" sz="6910" b="0" strike="noStrike" spc="-1">
                <a:solidFill>
                  <a:srgbClr val="000000"/>
                </a:solidFill>
                <a:latin typeface="Arial"/>
              </a:endParaRPr>
            </a:p>
          </p:txBody>
        </p:sp>
      </p:grpSp>
      <p:grpSp>
        <p:nvGrpSpPr>
          <p:cNvPr id="21" name="Group 15367">
            <a:extLst>
              <a:ext uri="{FF2B5EF4-FFF2-40B4-BE49-F238E27FC236}">
                <a16:creationId xmlns:a16="http://schemas.microsoft.com/office/drawing/2014/main" id="{E3081FAA-A653-44F6-84D8-A39C11C9D44E}"/>
              </a:ext>
            </a:extLst>
          </p:cNvPr>
          <p:cNvGrpSpPr>
            <a:grpSpLocks noChangeAspect="1"/>
          </p:cNvGrpSpPr>
          <p:nvPr/>
        </p:nvGrpSpPr>
        <p:grpSpPr>
          <a:xfrm>
            <a:off x="5469316" y="1052438"/>
            <a:ext cx="1802858" cy="3035627"/>
            <a:chOff x="919080" y="36278640"/>
            <a:chExt cx="2993040" cy="5039640"/>
          </a:xfrm>
        </p:grpSpPr>
        <p:pic>
          <p:nvPicPr>
            <p:cNvPr id="25" name="Grafik 6">
              <a:extLst>
                <a:ext uri="{FF2B5EF4-FFF2-40B4-BE49-F238E27FC236}">
                  <a16:creationId xmlns:a16="http://schemas.microsoft.com/office/drawing/2014/main" id="{AF678DEF-30AA-4BF0-B9B2-E7CD3C9857A4}"/>
                </a:ext>
              </a:extLst>
            </p:cNvPr>
            <p:cNvPicPr/>
            <p:nvPr/>
          </p:nvPicPr>
          <p:blipFill>
            <a:blip r:embed="rId6"/>
            <a:srcRect l="26647" t="9099" r="26330" b="4441"/>
            <a:stretch/>
          </p:blipFill>
          <p:spPr>
            <a:xfrm>
              <a:off x="919080" y="36278640"/>
              <a:ext cx="2408400" cy="5039640"/>
            </a:xfrm>
            <a:prstGeom prst="rect">
              <a:avLst/>
            </a:prstGeom>
            <a:noFill/>
            <a:ln w="0">
              <a:noFill/>
            </a:ln>
          </p:spPr>
        </p:pic>
        <p:pic>
          <p:nvPicPr>
            <p:cNvPr id="26" name="Grafik 6">
              <a:extLst>
                <a:ext uri="{FF2B5EF4-FFF2-40B4-BE49-F238E27FC236}">
                  <a16:creationId xmlns:a16="http://schemas.microsoft.com/office/drawing/2014/main" id="{2D0646D0-4567-474F-AF2F-630F5BE5C4BF}"/>
                </a:ext>
              </a:extLst>
            </p:cNvPr>
            <p:cNvPicPr/>
            <p:nvPr/>
          </p:nvPicPr>
          <p:blipFill>
            <a:blip r:embed="rId6"/>
            <a:srcRect l="92870" t="6545" r="2231" b="1460"/>
            <a:stretch/>
          </p:blipFill>
          <p:spPr>
            <a:xfrm>
              <a:off x="3407040" y="36313920"/>
              <a:ext cx="505080" cy="4960800"/>
            </a:xfrm>
            <a:prstGeom prst="rect">
              <a:avLst/>
            </a:prstGeom>
            <a:noFill/>
            <a:ln w="0">
              <a:noFill/>
            </a:ln>
          </p:spPr>
        </p:pic>
        <p:pic>
          <p:nvPicPr>
            <p:cNvPr id="27" name="Picture 182">
              <a:extLst>
                <a:ext uri="{FF2B5EF4-FFF2-40B4-BE49-F238E27FC236}">
                  <a16:creationId xmlns:a16="http://schemas.microsoft.com/office/drawing/2014/main" id="{FBBEDADE-8D91-485E-8516-ED6785C0A3C3}"/>
                </a:ext>
              </a:extLst>
            </p:cNvPr>
            <p:cNvPicPr/>
            <p:nvPr/>
          </p:nvPicPr>
          <p:blipFill>
            <a:blip r:embed="rId7"/>
            <a:stretch/>
          </p:blipFill>
          <p:spPr>
            <a:xfrm>
              <a:off x="1434240" y="36783360"/>
              <a:ext cx="1378080" cy="401760"/>
            </a:xfrm>
            <a:prstGeom prst="rect">
              <a:avLst/>
            </a:prstGeom>
            <a:noFill/>
            <a:ln w="0">
              <a:noFill/>
            </a:ln>
          </p:spPr>
        </p:pic>
      </p:grpSp>
      <p:sp>
        <p:nvSpPr>
          <p:cNvPr id="28" name="ZoneTexte 27">
            <a:extLst>
              <a:ext uri="{FF2B5EF4-FFF2-40B4-BE49-F238E27FC236}">
                <a16:creationId xmlns:a16="http://schemas.microsoft.com/office/drawing/2014/main" id="{CE2711EE-C07D-4D05-8A94-B7DB08484A62}"/>
              </a:ext>
            </a:extLst>
          </p:cNvPr>
          <p:cNvSpPr txBox="1"/>
          <p:nvPr/>
        </p:nvSpPr>
        <p:spPr bwMode="auto">
          <a:xfrm>
            <a:off x="7458001" y="1273074"/>
            <a:ext cx="4788124" cy="1631216"/>
          </a:xfrm>
          <a:prstGeom prst="rect">
            <a:avLst/>
          </a:prstGeom>
          <a:noFill/>
        </p:spPr>
        <p:txBody>
          <a:bodyPr wrap="square">
            <a:spAutoFit/>
          </a:bodyPr>
          <a:lstStyle/>
          <a:p>
            <a:pPr marL="285750" indent="-285750">
              <a:buFont typeface="Wingdings" panose="05000000000000000000" pitchFamily="2" charset="2"/>
              <a:buChar char="q"/>
            </a:pPr>
            <a:r>
              <a:rPr lang="en-US" sz="2000" b="0" strike="noStrike" spc="97" dirty="0">
                <a:solidFill>
                  <a:schemeClr val="dk1"/>
                </a:solidFill>
                <a:latin typeface="Arial"/>
              </a:rPr>
              <a:t>Leak tight </a:t>
            </a:r>
            <a:r>
              <a:rPr lang="en-US" sz="2000" dirty="0">
                <a:latin typeface="Arial" panose="020B0604020202020204" pitchFamily="34" charset="0"/>
                <a:cs typeface="Arial" panose="020B0604020202020204" pitchFamily="34" charset="0"/>
              </a:rPr>
              <a:t>at 150 °C 28 bar and density &gt;99,8% w/o density-increasing post-process </a:t>
            </a:r>
          </a:p>
          <a:p>
            <a:pPr marL="285750" indent="-285750">
              <a:buFont typeface="Wingdings" panose="05000000000000000000" pitchFamily="2" charset="2"/>
              <a:buChar char="q"/>
            </a:pPr>
            <a:r>
              <a:rPr lang="en-US" sz="2000" b="0" strike="noStrike" spc="97" dirty="0">
                <a:solidFill>
                  <a:schemeClr val="dk1"/>
                </a:solidFill>
                <a:latin typeface="Arial"/>
              </a:rPr>
              <a:t>Mean surface temperature ~ 370°C@10 MW/m² (&lt;450°</a:t>
            </a:r>
            <a:r>
              <a:rPr lang="en-US" sz="2000" spc="97" dirty="0">
                <a:solidFill>
                  <a:schemeClr val="dk1"/>
                </a:solidFill>
                <a:latin typeface="Arial"/>
              </a:rPr>
              <a:t>C)</a:t>
            </a:r>
            <a:endParaRPr lang="en-US" sz="2000" b="0" strike="noStrike" spc="97" dirty="0">
              <a:solidFill>
                <a:schemeClr val="dk1"/>
              </a:solidFill>
              <a:latin typeface="Arial"/>
            </a:endParaRPr>
          </a:p>
        </p:txBody>
      </p:sp>
      <p:grpSp>
        <p:nvGrpSpPr>
          <p:cNvPr id="29" name="Group 15364">
            <a:extLst>
              <a:ext uri="{FF2B5EF4-FFF2-40B4-BE49-F238E27FC236}">
                <a16:creationId xmlns:a16="http://schemas.microsoft.com/office/drawing/2014/main" id="{414FE200-D7A9-4211-8711-47637491F622}"/>
              </a:ext>
            </a:extLst>
          </p:cNvPr>
          <p:cNvGrpSpPr/>
          <p:nvPr/>
        </p:nvGrpSpPr>
        <p:grpSpPr>
          <a:xfrm>
            <a:off x="97947" y="4728021"/>
            <a:ext cx="2431106" cy="1812913"/>
            <a:chOff x="23674620" y="25021976"/>
            <a:chExt cx="2595960" cy="1877357"/>
          </a:xfrm>
        </p:grpSpPr>
        <p:pic>
          <p:nvPicPr>
            <p:cNvPr id="31" name="Picture 11">
              <a:extLst>
                <a:ext uri="{FF2B5EF4-FFF2-40B4-BE49-F238E27FC236}">
                  <a16:creationId xmlns:a16="http://schemas.microsoft.com/office/drawing/2014/main" id="{DEB1E109-842F-426D-AEDF-BF2B0BB16F50}"/>
                </a:ext>
              </a:extLst>
            </p:cNvPr>
            <p:cNvPicPr/>
            <p:nvPr/>
          </p:nvPicPr>
          <p:blipFill rotWithShape="1">
            <a:blip r:embed="rId8"/>
            <a:srcRect t="2080" b="14837"/>
            <a:stretch/>
          </p:blipFill>
          <p:spPr>
            <a:xfrm>
              <a:off x="23674620" y="25021976"/>
              <a:ext cx="2595960" cy="1877357"/>
            </a:xfrm>
            <a:prstGeom prst="rect">
              <a:avLst/>
            </a:prstGeom>
            <a:noFill/>
            <a:ln w="0">
              <a:noFill/>
            </a:ln>
          </p:spPr>
        </p:pic>
        <p:sp>
          <p:nvSpPr>
            <p:cNvPr id="32" name="TextBox 38">
              <a:extLst>
                <a:ext uri="{FF2B5EF4-FFF2-40B4-BE49-F238E27FC236}">
                  <a16:creationId xmlns:a16="http://schemas.microsoft.com/office/drawing/2014/main" id="{368E41D2-1FB2-45D7-B912-325A397D4159}"/>
                </a:ext>
              </a:extLst>
            </p:cNvPr>
            <p:cNvSpPr/>
            <p:nvPr/>
          </p:nvSpPr>
          <p:spPr>
            <a:xfrm>
              <a:off x="23768524" y="25679342"/>
              <a:ext cx="2408151" cy="267189"/>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36000" tIns="0" rIns="36000" bIns="0" anchor="ctr">
              <a:spAutoFit/>
            </a:bodyPr>
            <a:lstStyle/>
            <a:p>
              <a:pPr defTabSz="1753920">
                <a:lnSpc>
                  <a:spcPts val="2299"/>
                </a:lnSpc>
                <a:spcBef>
                  <a:spcPts val="1151"/>
                </a:spcBef>
              </a:pPr>
              <a:r>
                <a:rPr lang="en-US" sz="1400" b="0" strike="noStrike" spc="-1">
                  <a:solidFill>
                    <a:schemeClr val="dk1"/>
                  </a:solidFill>
                  <a:latin typeface="Arial"/>
                </a:rPr>
                <a:t>W/Cu and W+Ni+Fe top layer</a:t>
              </a:r>
              <a:endParaRPr lang="en-US" sz="1400" b="0" strike="noStrike" spc="-1">
                <a:solidFill>
                  <a:srgbClr val="000000"/>
                </a:solidFill>
                <a:latin typeface="Calibri"/>
              </a:endParaRPr>
            </a:p>
          </p:txBody>
        </p:sp>
      </p:grpSp>
      <p:sp>
        <p:nvSpPr>
          <p:cNvPr id="7" name="ZoneTexte 6">
            <a:extLst>
              <a:ext uri="{FF2B5EF4-FFF2-40B4-BE49-F238E27FC236}">
                <a16:creationId xmlns:a16="http://schemas.microsoft.com/office/drawing/2014/main" id="{BC18EC14-6B4C-427F-881C-943BC4F70A70}"/>
              </a:ext>
            </a:extLst>
          </p:cNvPr>
          <p:cNvSpPr txBox="1"/>
          <p:nvPr/>
        </p:nvSpPr>
        <p:spPr bwMode="auto">
          <a:xfrm>
            <a:off x="-5580" y="578798"/>
            <a:ext cx="10173698" cy="523220"/>
          </a:xfrm>
          <a:prstGeom prst="rect">
            <a:avLst/>
          </a:prstGeom>
          <a:noFill/>
        </p:spPr>
        <p:txBody>
          <a:bodyPr wrap="square" rtlCol="0">
            <a:spAutoFit/>
          </a:bodyPr>
          <a:lstStyle/>
          <a:p>
            <a:r>
              <a:rPr lang="en-US" sz="2800" b="1" dirty="0">
                <a:solidFill>
                  <a:srgbClr val="3333FF"/>
                </a:solidFill>
                <a:latin typeface="Arial" panose="020B0604020202020204" pitchFamily="34" charset="0"/>
                <a:cs typeface="Arial" panose="020B0604020202020204" pitchFamily="34" charset="0"/>
              </a:rPr>
              <a:t>Additive manufacturing parts (manufacturing and testing)</a:t>
            </a:r>
          </a:p>
        </p:txBody>
      </p:sp>
      <p:pic>
        <p:nvPicPr>
          <p:cNvPr id="35" name="Picture 15365">
            <a:extLst>
              <a:ext uri="{FF2B5EF4-FFF2-40B4-BE49-F238E27FC236}">
                <a16:creationId xmlns:a16="http://schemas.microsoft.com/office/drawing/2014/main" id="{12481552-ECDF-4816-845D-9AD3B51FB8B6}"/>
              </a:ext>
            </a:extLst>
          </p:cNvPr>
          <p:cNvPicPr/>
          <p:nvPr/>
        </p:nvPicPr>
        <p:blipFill>
          <a:blip r:embed="rId9"/>
          <a:stretch/>
        </p:blipFill>
        <p:spPr>
          <a:xfrm>
            <a:off x="1642500" y="6168517"/>
            <a:ext cx="806400" cy="250920"/>
          </a:xfrm>
          <a:prstGeom prst="rect">
            <a:avLst/>
          </a:prstGeom>
          <a:noFill/>
          <a:ln w="0">
            <a:noFill/>
          </a:ln>
        </p:spPr>
      </p:pic>
      <p:sp>
        <p:nvSpPr>
          <p:cNvPr id="36" name="ZoneTexte 35">
            <a:extLst>
              <a:ext uri="{FF2B5EF4-FFF2-40B4-BE49-F238E27FC236}">
                <a16:creationId xmlns:a16="http://schemas.microsoft.com/office/drawing/2014/main" id="{3A045DE5-BFE6-481D-BF53-A89A7CA96DE7}"/>
              </a:ext>
            </a:extLst>
          </p:cNvPr>
          <p:cNvSpPr txBox="1"/>
          <p:nvPr/>
        </p:nvSpPr>
        <p:spPr bwMode="auto">
          <a:xfrm>
            <a:off x="52" y="4292285"/>
            <a:ext cx="2954655" cy="523220"/>
          </a:xfrm>
          <a:prstGeom prst="rect">
            <a:avLst/>
          </a:prstGeom>
          <a:noFill/>
        </p:spPr>
        <p:txBody>
          <a:bodyPr wrap="none" rtlCol="0">
            <a:spAutoFit/>
          </a:bodyPr>
          <a:lstStyle>
            <a:defPPr>
              <a:defRPr lang="en-US"/>
            </a:defPPr>
            <a:lvl1pPr>
              <a:defRPr b="1" i="1">
                <a:solidFill>
                  <a:schemeClr val="accent1"/>
                </a:solidFill>
              </a:defRPr>
            </a:lvl1pPr>
          </a:lstStyle>
          <a:p>
            <a:r>
              <a:rPr lang="en-US" sz="2800" i="0" dirty="0">
                <a:solidFill>
                  <a:srgbClr val="3333FF"/>
                </a:solidFill>
                <a:latin typeface="Arial" panose="020B0604020202020204" pitchFamily="34" charset="0"/>
                <a:cs typeface="Arial" panose="020B0604020202020204" pitchFamily="34" charset="0"/>
              </a:rPr>
              <a:t>Armor material </a:t>
            </a:r>
            <a:r>
              <a:rPr lang="en-US" sz="2000" dirty="0">
                <a:latin typeface="Arial" panose="020B0604020202020204" pitchFamily="34" charset="0"/>
                <a:cs typeface="Arial" panose="020B0604020202020204" pitchFamily="34" charset="0"/>
              </a:rPr>
              <a:t>	</a:t>
            </a:r>
          </a:p>
        </p:txBody>
      </p:sp>
      <p:pic>
        <p:nvPicPr>
          <p:cNvPr id="34" name="Grafik 2">
            <a:extLst>
              <a:ext uri="{FF2B5EF4-FFF2-40B4-BE49-F238E27FC236}">
                <a16:creationId xmlns:a16="http://schemas.microsoft.com/office/drawing/2014/main" id="{2FFF4DBA-211A-4D22-ABAE-9709BB7E47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65" t="17666" r="11434" b="34322"/>
          <a:stretch/>
        </p:blipFill>
        <p:spPr>
          <a:xfrm>
            <a:off x="3510221" y="4906503"/>
            <a:ext cx="1717964" cy="1102679"/>
          </a:xfrm>
          <a:prstGeom prst="rect">
            <a:avLst/>
          </a:prstGeom>
        </p:spPr>
      </p:pic>
      <p:cxnSp>
        <p:nvCxnSpPr>
          <p:cNvPr id="11" name="Connecteur droit avec flèche 10">
            <a:extLst>
              <a:ext uri="{FF2B5EF4-FFF2-40B4-BE49-F238E27FC236}">
                <a16:creationId xmlns:a16="http://schemas.microsoft.com/office/drawing/2014/main" id="{CDA59BB4-633B-4D09-BE00-A1A6E8CD499B}"/>
              </a:ext>
            </a:extLst>
          </p:cNvPr>
          <p:cNvCxnSpPr/>
          <p:nvPr/>
        </p:nvCxnSpPr>
        <p:spPr>
          <a:xfrm flipV="1">
            <a:off x="3981450" y="5651011"/>
            <a:ext cx="1174615" cy="37796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D9B1593-2484-4E35-A3DD-A85A052E0A71}"/>
              </a:ext>
            </a:extLst>
          </p:cNvPr>
          <p:cNvSpPr txBox="1"/>
          <p:nvPr/>
        </p:nvSpPr>
        <p:spPr bwMode="auto">
          <a:xfrm>
            <a:off x="4387890" y="5782301"/>
            <a:ext cx="840295" cy="369332"/>
          </a:xfrm>
          <a:prstGeom prst="rect">
            <a:avLst/>
          </a:prstGeom>
          <a:noFill/>
        </p:spPr>
        <p:txBody>
          <a:bodyPr wrap="none" rtlCol="0">
            <a:spAutoFit/>
          </a:bodyPr>
          <a:lstStyle/>
          <a:p>
            <a:r>
              <a:rPr lang="en-US"/>
              <a:t>40 mm</a:t>
            </a:r>
          </a:p>
        </p:txBody>
      </p:sp>
      <p:sp>
        <p:nvSpPr>
          <p:cNvPr id="41" name="ZoneTexte 40">
            <a:extLst>
              <a:ext uri="{FF2B5EF4-FFF2-40B4-BE49-F238E27FC236}">
                <a16:creationId xmlns:a16="http://schemas.microsoft.com/office/drawing/2014/main" id="{FD5FD879-CD18-477E-901F-EB40B5AE5030}"/>
              </a:ext>
            </a:extLst>
          </p:cNvPr>
          <p:cNvSpPr txBox="1"/>
          <p:nvPr/>
        </p:nvSpPr>
        <p:spPr bwMode="auto">
          <a:xfrm>
            <a:off x="2796827" y="4404303"/>
            <a:ext cx="4022420" cy="523220"/>
          </a:xfrm>
          <a:prstGeom prst="rect">
            <a:avLst/>
          </a:prstGeom>
          <a:noFill/>
        </p:spPr>
        <p:txBody>
          <a:bodyPr wrap="square">
            <a:spAutoFit/>
          </a:bodyPr>
          <a:lstStyle/>
          <a:p>
            <a:r>
              <a:rPr lang="en-US" sz="2800" b="1" dirty="0">
                <a:solidFill>
                  <a:srgbClr val="3333FF"/>
                </a:solidFill>
                <a:latin typeface="Arial" panose="020B0604020202020204" pitchFamily="34" charset="0"/>
                <a:cs typeface="Arial" panose="020B0604020202020204" pitchFamily="34" charset="0"/>
              </a:rPr>
              <a:t>Armor and interlayer</a:t>
            </a:r>
          </a:p>
        </p:txBody>
      </p:sp>
      <p:sp>
        <p:nvSpPr>
          <p:cNvPr id="38" name="ZoneTexte 37">
            <a:extLst>
              <a:ext uri="{FF2B5EF4-FFF2-40B4-BE49-F238E27FC236}">
                <a16:creationId xmlns:a16="http://schemas.microsoft.com/office/drawing/2014/main" id="{62DA3505-E0DE-411C-BDAC-C6AEEA7F7AE5}"/>
              </a:ext>
            </a:extLst>
          </p:cNvPr>
          <p:cNvSpPr txBox="1"/>
          <p:nvPr/>
        </p:nvSpPr>
        <p:spPr bwMode="auto">
          <a:xfrm>
            <a:off x="860692" y="2783814"/>
            <a:ext cx="1096775" cy="338554"/>
          </a:xfrm>
          <a:prstGeom prst="rect">
            <a:avLst/>
          </a:prstGeom>
          <a:noFill/>
        </p:spPr>
        <p:txBody>
          <a:bodyPr wrap="none" rtlCol="0">
            <a:spAutoFit/>
          </a:bodyPr>
          <a:lstStyle/>
          <a:p>
            <a:r>
              <a:rPr lang="en-US" sz="1600"/>
              <a:t>ɸ 100  mm</a:t>
            </a:r>
          </a:p>
        </p:txBody>
      </p:sp>
      <p:sp>
        <p:nvSpPr>
          <p:cNvPr id="33" name="Espace réservé du pied de page 3">
            <a:extLst>
              <a:ext uri="{FF2B5EF4-FFF2-40B4-BE49-F238E27FC236}">
                <a16:creationId xmlns:a16="http://schemas.microsoft.com/office/drawing/2014/main" id="{7656FA1C-0A08-42A1-9587-73DB5B2DDE6B}"/>
              </a:ext>
            </a:extLst>
          </p:cNvPr>
          <p:cNvSpPr>
            <a:spLocks noGrp="1"/>
          </p:cNvSpPr>
          <p:nvPr>
            <p:ph type="ftr" sz="quarter" idx="11"/>
          </p:nvPr>
        </p:nvSpPr>
        <p:spPr>
          <a:xfrm>
            <a:off x="825624" y="6555770"/>
            <a:ext cx="8668754" cy="329614"/>
          </a:xfrm>
        </p:spPr>
        <p:txBody>
          <a:bodyPr/>
          <a:lstStyle/>
          <a:p>
            <a:pPr>
              <a:defRPr/>
            </a:pPr>
            <a:r>
              <a:rPr lang="en-US">
                <a:solidFill>
                  <a:prstClr val="white"/>
                </a:solidFill>
              </a:rPr>
              <a:t>M. Richou| 30</a:t>
            </a:r>
            <a:r>
              <a:rPr lang="en-US" baseline="30000">
                <a:solidFill>
                  <a:prstClr val="white"/>
                </a:solidFill>
              </a:rPr>
              <a:t>th</a:t>
            </a:r>
            <a:r>
              <a:rPr lang="en-US">
                <a:solidFill>
                  <a:prstClr val="white"/>
                </a:solidFill>
              </a:rPr>
              <a:t> IAEA Fusion Energy Conference |  16</a:t>
            </a:r>
            <a:r>
              <a:rPr lang="en-US" baseline="30000">
                <a:solidFill>
                  <a:prstClr val="white"/>
                </a:solidFill>
              </a:rPr>
              <a:t>th</a:t>
            </a:r>
            <a:r>
              <a:rPr lang="en-US">
                <a:solidFill>
                  <a:prstClr val="white"/>
                </a:solidFill>
              </a:rPr>
              <a:t> of October 2025</a:t>
            </a:r>
          </a:p>
        </p:txBody>
      </p:sp>
      <p:sp>
        <p:nvSpPr>
          <p:cNvPr id="37" name="Espace réservé du numéro de diapositive 4">
            <a:extLst>
              <a:ext uri="{FF2B5EF4-FFF2-40B4-BE49-F238E27FC236}">
                <a16:creationId xmlns:a16="http://schemas.microsoft.com/office/drawing/2014/main" id="{3D26453C-0CDE-4EE7-B8C8-7AC0DFC6352C}"/>
              </a:ext>
            </a:extLst>
          </p:cNvPr>
          <p:cNvSpPr>
            <a:spLocks noGrp="1"/>
          </p:cNvSpPr>
          <p:nvPr>
            <p:ph type="sldNum" sz="quarter" idx="12"/>
          </p:nvPr>
        </p:nvSpPr>
        <p:spPr>
          <a:xfrm>
            <a:off x="0" y="6590037"/>
            <a:ext cx="720080" cy="199173"/>
          </a:xfrm>
        </p:spPr>
        <p:txBody>
          <a:bodyPr/>
          <a:lstStyle/>
          <a:p>
            <a:fld id="{2F181969-B51F-4CC8-8A5D-B69C971A979C}" type="slidenum">
              <a:rPr lang="en-US" smtClean="0"/>
              <a:t>7</a:t>
            </a:fld>
            <a:endParaRPr lang="en-US"/>
          </a:p>
        </p:txBody>
      </p:sp>
      <p:sp>
        <p:nvSpPr>
          <p:cNvPr id="3" name="ZoneTexte 2">
            <a:extLst>
              <a:ext uri="{FF2B5EF4-FFF2-40B4-BE49-F238E27FC236}">
                <a16:creationId xmlns:a16="http://schemas.microsoft.com/office/drawing/2014/main" id="{B1849010-DE84-4EF6-B17E-21D673517EEF}"/>
              </a:ext>
            </a:extLst>
          </p:cNvPr>
          <p:cNvSpPr txBox="1"/>
          <p:nvPr/>
        </p:nvSpPr>
        <p:spPr bwMode="auto">
          <a:xfrm>
            <a:off x="3009962" y="6127206"/>
            <a:ext cx="4448039"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Galvanisation</a:t>
            </a:r>
            <a:r>
              <a:rPr lang="en-US" dirty="0">
                <a:latin typeface="Arial" panose="020B0604020202020204" pitchFamily="34" charset="0"/>
                <a:cs typeface="Arial" panose="020B0604020202020204" pitchFamily="34" charset="0"/>
              </a:rPr>
              <a:t>, diffusive welding…</a:t>
            </a:r>
          </a:p>
        </p:txBody>
      </p:sp>
      <p:pic>
        <p:nvPicPr>
          <p:cNvPr id="39" name="Image 38">
            <a:extLst>
              <a:ext uri="{FF2B5EF4-FFF2-40B4-BE49-F238E27FC236}">
                <a16:creationId xmlns:a16="http://schemas.microsoft.com/office/drawing/2014/main" id="{370DFB62-A0D1-4166-86D8-6EDE2692ACCA}"/>
              </a:ext>
            </a:extLst>
          </p:cNvPr>
          <p:cNvPicPr>
            <a:picLocks noChangeAspect="1"/>
          </p:cNvPicPr>
          <p:nvPr/>
        </p:nvPicPr>
        <p:blipFill>
          <a:blip r:embed="rId11"/>
          <a:stretch>
            <a:fillRect/>
          </a:stretch>
        </p:blipFill>
        <p:spPr bwMode="auto">
          <a:xfrm>
            <a:off x="11523133" y="57057"/>
            <a:ext cx="459042" cy="463414"/>
          </a:xfrm>
          <a:prstGeom prst="rect">
            <a:avLst/>
          </a:prstGeom>
        </p:spPr>
      </p:pic>
      <p:cxnSp>
        <p:nvCxnSpPr>
          <p:cNvPr id="40" name="Connecteur droit avec flèche 39">
            <a:extLst>
              <a:ext uri="{FF2B5EF4-FFF2-40B4-BE49-F238E27FC236}">
                <a16:creationId xmlns:a16="http://schemas.microsoft.com/office/drawing/2014/main" id="{B2AB2506-F1B3-4494-80A0-9AAC29084A8F}"/>
              </a:ext>
            </a:extLst>
          </p:cNvPr>
          <p:cNvCxnSpPr>
            <a:cxnSpLocks/>
          </p:cNvCxnSpPr>
          <p:nvPr/>
        </p:nvCxnSpPr>
        <p:spPr>
          <a:xfrm flipH="1" flipV="1">
            <a:off x="258222" y="3481766"/>
            <a:ext cx="2261627" cy="19908"/>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9B7EC2F3-C28B-4A9D-ACF2-93947688F69F}"/>
              </a:ext>
            </a:extLst>
          </p:cNvPr>
          <p:cNvSpPr txBox="1"/>
          <p:nvPr/>
        </p:nvSpPr>
        <p:spPr bwMode="auto">
          <a:xfrm>
            <a:off x="1045123" y="3170180"/>
            <a:ext cx="1178528" cy="369332"/>
          </a:xfrm>
          <a:prstGeom prst="rect">
            <a:avLst/>
          </a:prstGeom>
          <a:noFill/>
        </p:spPr>
        <p:txBody>
          <a:bodyPr wrap="none" rtlCol="0">
            <a:spAutoFit/>
          </a:bodyPr>
          <a:lstStyle/>
          <a:p>
            <a:r>
              <a:rPr lang="en-US">
                <a:solidFill>
                  <a:schemeClr val="bg1"/>
                </a:solidFill>
              </a:rPr>
              <a:t> ~100  mm</a:t>
            </a:r>
          </a:p>
        </p:txBody>
      </p:sp>
      <p:sp>
        <p:nvSpPr>
          <p:cNvPr id="43" name="ZoneTexte 42">
            <a:extLst>
              <a:ext uri="{FF2B5EF4-FFF2-40B4-BE49-F238E27FC236}">
                <a16:creationId xmlns:a16="http://schemas.microsoft.com/office/drawing/2014/main" id="{759C610C-ACBC-422E-A3C1-61F66892EC18}"/>
              </a:ext>
            </a:extLst>
          </p:cNvPr>
          <p:cNvSpPr txBox="1"/>
          <p:nvPr/>
        </p:nvSpPr>
        <p:spPr bwMode="auto">
          <a:xfrm>
            <a:off x="7432363" y="3062593"/>
            <a:ext cx="4530927" cy="400110"/>
          </a:xfrm>
          <a:prstGeom prst="rect">
            <a:avLst/>
          </a:prstGeom>
          <a:solidFill>
            <a:srgbClr val="FFFF66"/>
          </a:solidFill>
        </p:spPr>
        <p:txBody>
          <a:bodyPr wrap="square" rtlCol="0">
            <a:spAutoFit/>
          </a:bodyPr>
          <a:lstStyle>
            <a:defPPr>
              <a:defRPr lang="en-US"/>
            </a:defPPr>
            <a:lvl1pPr>
              <a:defRPr sz="2000" spc="97">
                <a:solidFill>
                  <a:schemeClr val="dk1"/>
                </a:solidFill>
                <a:latin typeface="Arial"/>
              </a:defRPr>
            </a:lvl1pPr>
          </a:lstStyle>
          <a:p>
            <a:r>
              <a:rPr lang="en-US" dirty="0">
                <a:sym typeface="Wingdings" panose="05000000000000000000" pitchFamily="2" charset="2"/>
              </a:rPr>
              <a:t> </a:t>
            </a:r>
            <a:r>
              <a:rPr lang="en-US" dirty="0"/>
              <a:t>Successful high heat flux tests</a:t>
            </a:r>
          </a:p>
        </p:txBody>
      </p:sp>
      <p:sp>
        <p:nvSpPr>
          <p:cNvPr id="44" name="ZoneTexte 43">
            <a:extLst>
              <a:ext uri="{FF2B5EF4-FFF2-40B4-BE49-F238E27FC236}">
                <a16:creationId xmlns:a16="http://schemas.microsoft.com/office/drawing/2014/main" id="{4509690A-9E8D-429B-83D4-2B4F123E4A2F}"/>
              </a:ext>
            </a:extLst>
          </p:cNvPr>
          <p:cNvSpPr txBox="1"/>
          <p:nvPr/>
        </p:nvSpPr>
        <p:spPr bwMode="auto">
          <a:xfrm>
            <a:off x="7393272" y="3571022"/>
            <a:ext cx="4530927" cy="1015663"/>
          </a:xfrm>
          <a:prstGeom prst="rect">
            <a:avLst/>
          </a:prstGeom>
          <a:solidFill>
            <a:srgbClr val="FFFF66"/>
          </a:solidFill>
        </p:spPr>
        <p:txBody>
          <a:bodyPr wrap="square" rtlCol="0">
            <a:spAutoFit/>
          </a:bodyPr>
          <a:lstStyle/>
          <a:p>
            <a:pPr marL="342900" indent="-342900">
              <a:buFont typeface="Wingdings" panose="05000000000000000000" pitchFamily="2" charset="2"/>
              <a:buChar char="Ä"/>
            </a:pPr>
            <a:r>
              <a:rPr lang="en-US" sz="2000" dirty="0">
                <a:latin typeface="Arial" panose="020B0604020202020204" pitchFamily="34" charset="0"/>
                <a:cs typeface="Arial" panose="020B0604020202020204" pitchFamily="34" charset="0"/>
                <a:sym typeface="Wingdings" panose="05000000000000000000" pitchFamily="2" charset="2"/>
              </a:rPr>
              <a:t>Proposed concept is promising (manufacturing and heat flux handling capability)</a:t>
            </a:r>
          </a:p>
        </p:txBody>
      </p:sp>
    </p:spTree>
    <p:extLst>
      <p:ext uri="{BB962C8B-B14F-4D97-AF65-F5344CB8AC3E}">
        <p14:creationId xmlns:p14="http://schemas.microsoft.com/office/powerpoint/2010/main" val="8224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p:bldP spid="14" grpId="0"/>
      <p:bldP spid="41" grpId="0"/>
      <p:bldP spid="3" grpId="0"/>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A metal structure with many parts&#10;&#10;AI-generated content may be incorrect.">
            <a:extLst>
              <a:ext uri="{FF2B5EF4-FFF2-40B4-BE49-F238E27FC236}">
                <a16:creationId xmlns:a16="http://schemas.microsoft.com/office/drawing/2014/main" id="{DEAD4B39-9F4B-4B46-ABBC-64248B341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189" y="637849"/>
            <a:ext cx="4167673" cy="27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049D7FCF-0362-4053-8072-525A358BC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59" y="4277382"/>
            <a:ext cx="4117974" cy="216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a:picLocks noChangeAspect="1"/>
          </p:cNvPicPr>
          <p:nvPr/>
        </p:nvPicPr>
        <p:blipFill>
          <a:blip r:embed="rId5"/>
          <a:stretch>
            <a:fillRect/>
          </a:stretch>
        </p:blipFill>
        <p:spPr>
          <a:xfrm>
            <a:off x="11074790" y="-3239062"/>
            <a:ext cx="4760181" cy="1537504"/>
          </a:xfrm>
          <a:prstGeom prst="rect">
            <a:avLst/>
          </a:prstGeom>
        </p:spPr>
      </p:pic>
      <p:sp>
        <p:nvSpPr>
          <p:cNvPr id="26" name="ZoneTexte 25"/>
          <p:cNvSpPr txBox="1"/>
          <p:nvPr/>
        </p:nvSpPr>
        <p:spPr>
          <a:xfrm>
            <a:off x="4680539" y="3509717"/>
            <a:ext cx="4001661"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Cooling conditions :</a:t>
            </a:r>
          </a:p>
          <a:p>
            <a:r>
              <a:rPr lang="en-US" sz="2000" dirty="0">
                <a:latin typeface="Arial" panose="020B0604020202020204" pitchFamily="34" charset="0"/>
                <a:cs typeface="Arial" panose="020B0604020202020204" pitchFamily="34" charset="0"/>
              </a:rPr>
              <a:t>20 bar, 7m/s, 40°C, swirl</a:t>
            </a:r>
          </a:p>
        </p:txBody>
      </p:sp>
      <p:sp>
        <p:nvSpPr>
          <p:cNvPr id="34" name="Titre 1"/>
          <p:cNvSpPr>
            <a:spLocks noGrp="1"/>
          </p:cNvSpPr>
          <p:nvPr>
            <p:ph type="title"/>
          </p:nvPr>
        </p:nvSpPr>
        <p:spPr>
          <a:xfrm>
            <a:off x="939787" y="118585"/>
            <a:ext cx="10594719" cy="455886"/>
          </a:xfrm>
        </p:spPr>
        <p:txBody>
          <a:bodyPr/>
          <a:lstStyle/>
          <a:p>
            <a:r>
              <a:rPr lang="en-US" dirty="0">
                <a:latin typeface="Arial" panose="020B0604020202020204" pitchFamily="34" charset="0"/>
                <a:cs typeface="Arial" panose="020B0604020202020204" pitchFamily="34" charset="0"/>
              </a:rPr>
              <a:t>3. JT-60SA water-cooled divertor – Divertor targets</a:t>
            </a:r>
          </a:p>
        </p:txBody>
      </p:sp>
      <p:pic>
        <p:nvPicPr>
          <p:cNvPr id="35" name="Image 34"/>
          <p:cNvPicPr>
            <a:picLocks noChangeAspect="1"/>
          </p:cNvPicPr>
          <p:nvPr/>
        </p:nvPicPr>
        <p:blipFill>
          <a:blip r:embed="rId6"/>
          <a:stretch>
            <a:fillRect/>
          </a:stretch>
        </p:blipFill>
        <p:spPr>
          <a:xfrm>
            <a:off x="8422628" y="1378737"/>
            <a:ext cx="3272041" cy="1943446"/>
          </a:xfrm>
          <a:prstGeom prst="rect">
            <a:avLst/>
          </a:prstGeom>
        </p:spPr>
      </p:pic>
      <p:sp>
        <p:nvSpPr>
          <p:cNvPr id="37" name="ZoneTexte 36"/>
          <p:cNvSpPr txBox="1"/>
          <p:nvPr/>
        </p:nvSpPr>
        <p:spPr>
          <a:xfrm>
            <a:off x="8007841" y="759524"/>
            <a:ext cx="4184159" cy="523220"/>
          </a:xfrm>
          <a:prstGeom prst="rect">
            <a:avLst/>
          </a:prstGeom>
          <a:noFill/>
        </p:spPr>
        <p:txBody>
          <a:bodyPr wrap="none" rtlCol="0">
            <a:spAutoFit/>
          </a:bodyPr>
          <a:lstStyle>
            <a:defPPr>
              <a:defRPr lang="de-DE"/>
            </a:defPPr>
            <a:lvl1pPr>
              <a:defRPr b="1">
                <a:solidFill>
                  <a:srgbClr val="3333FF"/>
                </a:solidFill>
              </a:defRPr>
            </a:lvl1pPr>
          </a:lstStyle>
          <a:p>
            <a:r>
              <a:rPr lang="en-US" sz="2800" dirty="0">
                <a:latin typeface="Arial" panose="020B0604020202020204" pitchFamily="34" charset="0"/>
                <a:cs typeface="Arial" panose="020B0604020202020204" pitchFamily="34" charset="0"/>
              </a:rPr>
              <a:t>Steady state heat loads</a:t>
            </a:r>
          </a:p>
        </p:txBody>
      </p:sp>
      <p:sp>
        <p:nvSpPr>
          <p:cNvPr id="40" name="ZoneTexte 39"/>
          <p:cNvSpPr txBox="1"/>
          <p:nvPr/>
        </p:nvSpPr>
        <p:spPr>
          <a:xfrm>
            <a:off x="386435" y="4124045"/>
            <a:ext cx="2743059" cy="523220"/>
          </a:xfrm>
          <a:prstGeom prst="rect">
            <a:avLst/>
          </a:prstGeom>
          <a:noFill/>
        </p:spPr>
        <p:txBody>
          <a:bodyPr wrap="none" rtlCol="0">
            <a:spAutoFit/>
          </a:bodyPr>
          <a:lstStyle/>
          <a:p>
            <a:r>
              <a:rPr lang="en-US" sz="2800" b="1" dirty="0">
                <a:solidFill>
                  <a:srgbClr val="3333FF"/>
                </a:solidFill>
                <a:latin typeface="Arial" panose="020B0604020202020204" pitchFamily="34" charset="0"/>
                <a:cs typeface="Arial" panose="020B0604020202020204" pitchFamily="34" charset="0"/>
              </a:rPr>
              <a:t>Target element</a:t>
            </a:r>
          </a:p>
        </p:txBody>
      </p:sp>
      <p:sp>
        <p:nvSpPr>
          <p:cNvPr id="3" name="ZoneTexte 2"/>
          <p:cNvSpPr txBox="1"/>
          <p:nvPr/>
        </p:nvSpPr>
        <p:spPr>
          <a:xfrm>
            <a:off x="2761229" y="5547983"/>
            <a:ext cx="10182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371 mm</a:t>
            </a:r>
          </a:p>
        </p:txBody>
      </p:sp>
      <p:sp>
        <p:nvSpPr>
          <p:cNvPr id="29" name="Espace réservé du pied de page 4"/>
          <p:cNvSpPr>
            <a:spLocks noGrp="1"/>
          </p:cNvSpPr>
          <p:nvPr>
            <p:ph type="ftr" sz="quarter" idx="4294967295"/>
          </p:nvPr>
        </p:nvSpPr>
        <p:spPr>
          <a:xfrm>
            <a:off x="3657600" y="6526200"/>
            <a:ext cx="7865533" cy="260325"/>
          </a:xfrm>
        </p:spPr>
        <p:txBody>
          <a:bodyPr/>
          <a:lstStyle/>
          <a:p>
            <a:pPr algn="r"/>
            <a:endParaRPr lang="en-US" sz="1400" dirty="0">
              <a:solidFill>
                <a:schemeClr val="bg1"/>
              </a:solidFill>
              <a:latin typeface="Arial" panose="020B0604020202020204" pitchFamily="34" charset="0"/>
              <a:cs typeface="Arial" panose="020B0604020202020204" pitchFamily="34" charset="0"/>
            </a:endParaRPr>
          </a:p>
        </p:txBody>
      </p:sp>
      <p:sp>
        <p:nvSpPr>
          <p:cNvPr id="24" name="Espace réservé du numéro de diapositive 3"/>
          <p:cNvSpPr>
            <a:spLocks noGrp="1"/>
          </p:cNvSpPr>
          <p:nvPr>
            <p:ph type="sldNum" sz="quarter" idx="12"/>
          </p:nvPr>
        </p:nvSpPr>
        <p:spPr>
          <a:xfrm>
            <a:off x="0" y="6590037"/>
            <a:ext cx="720080" cy="199173"/>
          </a:xfrm>
        </p:spPr>
        <p:txBody>
          <a:bodyPr/>
          <a:lstStyle/>
          <a:p>
            <a:fld id="{2F181969-B51F-4CC8-8A5D-B69C971A979C}" type="slidenum">
              <a:rPr lang="en-US" smtClean="0"/>
              <a:t>8</a:t>
            </a:fld>
            <a:endParaRPr lang="en-US" dirty="0"/>
          </a:p>
        </p:txBody>
      </p:sp>
      <p:pic>
        <p:nvPicPr>
          <p:cNvPr id="28" name="Image 27"/>
          <p:cNvPicPr>
            <a:picLocks noChangeAspect="1"/>
          </p:cNvPicPr>
          <p:nvPr/>
        </p:nvPicPr>
        <p:blipFill>
          <a:blip r:embed="rId7"/>
          <a:stretch>
            <a:fillRect/>
          </a:stretch>
        </p:blipFill>
        <p:spPr bwMode="auto">
          <a:xfrm>
            <a:off x="11523133" y="57057"/>
            <a:ext cx="459042" cy="463414"/>
          </a:xfrm>
          <a:prstGeom prst="rect">
            <a:avLst/>
          </a:prstGeom>
        </p:spPr>
      </p:pic>
      <p:pic>
        <p:nvPicPr>
          <p:cNvPr id="5" name="Image 4">
            <a:extLst>
              <a:ext uri="{FF2B5EF4-FFF2-40B4-BE49-F238E27FC236}">
                <a16:creationId xmlns:a16="http://schemas.microsoft.com/office/drawing/2014/main" id="{4A12DEF0-5E26-4D76-BFF8-E3A2DABD3A0F}"/>
              </a:ext>
            </a:extLst>
          </p:cNvPr>
          <p:cNvPicPr>
            <a:picLocks noChangeAspect="1"/>
          </p:cNvPicPr>
          <p:nvPr/>
        </p:nvPicPr>
        <p:blipFill rotWithShape="1">
          <a:blip r:embed="rId8"/>
          <a:srcRect l="20855"/>
          <a:stretch/>
        </p:blipFill>
        <p:spPr>
          <a:xfrm>
            <a:off x="7653163" y="3391277"/>
            <a:ext cx="4331508" cy="926110"/>
          </a:xfrm>
          <a:prstGeom prst="rect">
            <a:avLst/>
          </a:prstGeom>
        </p:spPr>
      </p:pic>
      <p:sp>
        <p:nvSpPr>
          <p:cNvPr id="7" name="ZoneTexte 6">
            <a:extLst>
              <a:ext uri="{FF2B5EF4-FFF2-40B4-BE49-F238E27FC236}">
                <a16:creationId xmlns:a16="http://schemas.microsoft.com/office/drawing/2014/main" id="{F5C30FEA-8563-4285-B42E-1D8BA0B5F88F}"/>
              </a:ext>
            </a:extLst>
          </p:cNvPr>
          <p:cNvSpPr txBox="1"/>
          <p:nvPr/>
        </p:nvSpPr>
        <p:spPr bwMode="auto">
          <a:xfrm>
            <a:off x="4977934" y="4435110"/>
            <a:ext cx="7214066" cy="1938992"/>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Monoblock concept (as ITER) was chosen as reference concept in 2024 since it benefits from an important feedback (series manufacturing, few years of operation under tokamak environment) </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Materials: W based material, </a:t>
            </a:r>
            <a:r>
              <a:rPr lang="en-US" sz="2000" dirty="0" err="1">
                <a:latin typeface="Arial" panose="020B0604020202020204" pitchFamily="34" charset="0"/>
                <a:cs typeface="Arial" panose="020B0604020202020204" pitchFamily="34" charset="0"/>
              </a:rPr>
              <a:t>CuCrZr</a:t>
            </a:r>
            <a:r>
              <a:rPr lang="en-US" sz="2000" dirty="0">
                <a:latin typeface="Arial" panose="020B0604020202020204" pitchFamily="34" charset="0"/>
                <a:cs typeface="Arial" panose="020B0604020202020204" pitchFamily="34" charset="0"/>
              </a:rPr>
              <a:t> (thermal conductivity)</a:t>
            </a: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Flat tile part is needed  for the 90° transition</a:t>
            </a:r>
          </a:p>
        </p:txBody>
      </p:sp>
      <p:pic>
        <p:nvPicPr>
          <p:cNvPr id="27" name="Picture 2">
            <a:extLst>
              <a:ext uri="{FF2B5EF4-FFF2-40B4-BE49-F238E27FC236}">
                <a16:creationId xmlns:a16="http://schemas.microsoft.com/office/drawing/2014/main" id="{A94962C7-58A0-4607-975A-D04F565622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387" y="681179"/>
            <a:ext cx="3509802" cy="277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80EF0F6B-C780-4589-BB57-7C4FDCF61DD6}"/>
              </a:ext>
            </a:extLst>
          </p:cNvPr>
          <p:cNvSpPr txBox="1"/>
          <p:nvPr/>
        </p:nvSpPr>
        <p:spPr bwMode="auto">
          <a:xfrm>
            <a:off x="0" y="3319047"/>
            <a:ext cx="1156086" cy="369332"/>
          </a:xfrm>
          <a:prstGeom prst="rect">
            <a:avLst/>
          </a:prstGeom>
          <a:noFill/>
        </p:spPr>
        <p:txBody>
          <a:bodyPr wrap="none" rtlCol="0">
            <a:spAutoFit/>
          </a:bodyPr>
          <a:lstStyle/>
          <a:p>
            <a:r>
              <a:rPr lang="en-US" dirty="0"/>
              <a:t>QST credit</a:t>
            </a:r>
          </a:p>
        </p:txBody>
      </p:sp>
      <p:sp>
        <p:nvSpPr>
          <p:cNvPr id="31" name="Rectangle à coins arrondis 43">
            <a:extLst>
              <a:ext uri="{FF2B5EF4-FFF2-40B4-BE49-F238E27FC236}">
                <a16:creationId xmlns:a16="http://schemas.microsoft.com/office/drawing/2014/main" id="{1892D0E7-8635-4876-8DD8-684EA7983D77}"/>
              </a:ext>
            </a:extLst>
          </p:cNvPr>
          <p:cNvSpPr/>
          <p:nvPr/>
        </p:nvSpPr>
        <p:spPr>
          <a:xfrm>
            <a:off x="3371354" y="702303"/>
            <a:ext cx="4117974" cy="2642087"/>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3050320-36B8-4937-B90E-67006C2448C1}"/>
              </a:ext>
            </a:extLst>
          </p:cNvPr>
          <p:cNvSpPr/>
          <p:nvPr/>
        </p:nvSpPr>
        <p:spPr>
          <a:xfrm>
            <a:off x="5715458" y="2361638"/>
            <a:ext cx="279401" cy="932155"/>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45A5848-37E8-464B-946B-4CCDB1C520F5}"/>
              </a:ext>
            </a:extLst>
          </p:cNvPr>
          <p:cNvSpPr/>
          <p:nvPr/>
        </p:nvSpPr>
        <p:spPr>
          <a:xfrm rot="4049409">
            <a:off x="2652273" y="3475657"/>
            <a:ext cx="758235" cy="3366635"/>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Connecteur droit avec flèche 12">
            <a:extLst>
              <a:ext uri="{FF2B5EF4-FFF2-40B4-BE49-F238E27FC236}">
                <a16:creationId xmlns:a16="http://schemas.microsoft.com/office/drawing/2014/main" id="{90C4746F-2856-4269-AEB8-FA370D009E7E}"/>
              </a:ext>
            </a:extLst>
          </p:cNvPr>
          <p:cNvCxnSpPr>
            <a:cxnSpLocks/>
          </p:cNvCxnSpPr>
          <p:nvPr/>
        </p:nvCxnSpPr>
        <p:spPr>
          <a:xfrm flipV="1">
            <a:off x="2046185" y="4750975"/>
            <a:ext cx="2424308" cy="110728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2E4B4B33-1D77-420B-AEE0-E8C423347EA7}"/>
              </a:ext>
            </a:extLst>
          </p:cNvPr>
          <p:cNvSpPr txBox="1"/>
          <p:nvPr/>
        </p:nvSpPr>
        <p:spPr>
          <a:xfrm>
            <a:off x="4470493" y="838271"/>
            <a:ext cx="1686680" cy="523220"/>
          </a:xfrm>
          <a:prstGeom prst="rect">
            <a:avLst/>
          </a:prstGeom>
          <a:noFill/>
        </p:spPr>
        <p:txBody>
          <a:bodyPr wrap="none" rtlCol="0">
            <a:spAutoFit/>
          </a:bodyPr>
          <a:lstStyle/>
          <a:p>
            <a:r>
              <a:rPr lang="en-US" sz="2800" b="1" dirty="0">
                <a:solidFill>
                  <a:srgbClr val="3333FF"/>
                </a:solidFill>
                <a:latin typeface="Arial" panose="020B0604020202020204" pitchFamily="34" charset="0"/>
                <a:cs typeface="Arial" panose="020B0604020202020204" pitchFamily="34" charset="0"/>
              </a:rPr>
              <a:t>Cassette</a:t>
            </a:r>
          </a:p>
        </p:txBody>
      </p:sp>
      <p:sp>
        <p:nvSpPr>
          <p:cNvPr id="17" name="ZoneTexte 16">
            <a:extLst>
              <a:ext uri="{FF2B5EF4-FFF2-40B4-BE49-F238E27FC236}">
                <a16:creationId xmlns:a16="http://schemas.microsoft.com/office/drawing/2014/main" id="{847E12F7-2FEE-4B0B-8E5E-01CF6F39486F}"/>
              </a:ext>
            </a:extLst>
          </p:cNvPr>
          <p:cNvSpPr txBox="1"/>
          <p:nvPr/>
        </p:nvSpPr>
        <p:spPr bwMode="auto">
          <a:xfrm>
            <a:off x="507534" y="4584254"/>
            <a:ext cx="226215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8.5 mm W thickness</a:t>
            </a:r>
          </a:p>
        </p:txBody>
      </p:sp>
      <p:sp>
        <p:nvSpPr>
          <p:cNvPr id="30" name="Espace réservé du pied de page 3">
            <a:extLst>
              <a:ext uri="{FF2B5EF4-FFF2-40B4-BE49-F238E27FC236}">
                <a16:creationId xmlns:a16="http://schemas.microsoft.com/office/drawing/2014/main" id="{0E23D743-323D-4EA3-8992-1BF9E951D240}"/>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a:t>
            </a:r>
            <a:r>
              <a:rPr lang="en-US" dirty="0" err="1">
                <a:solidFill>
                  <a:prstClr val="white"/>
                </a:solidFill>
              </a:rPr>
              <a:t>Richou</a:t>
            </a:r>
            <a:r>
              <a:rPr lang="en-US" dirty="0">
                <a:solidFill>
                  <a:prstClr val="white"/>
                </a:solidFill>
              </a:rPr>
              <a:t>|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sp>
        <p:nvSpPr>
          <p:cNvPr id="32" name="Rectangle à coins arrondis 43">
            <a:extLst>
              <a:ext uri="{FF2B5EF4-FFF2-40B4-BE49-F238E27FC236}">
                <a16:creationId xmlns:a16="http://schemas.microsoft.com/office/drawing/2014/main" id="{FADCF426-6A70-4335-B024-0DB3E349997B}"/>
              </a:ext>
            </a:extLst>
          </p:cNvPr>
          <p:cNvSpPr/>
          <p:nvPr/>
        </p:nvSpPr>
        <p:spPr>
          <a:xfrm>
            <a:off x="1880582" y="2412290"/>
            <a:ext cx="1263390" cy="921845"/>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Ellipse 1">
            <a:extLst>
              <a:ext uri="{FF2B5EF4-FFF2-40B4-BE49-F238E27FC236}">
                <a16:creationId xmlns:a16="http://schemas.microsoft.com/office/drawing/2014/main" id="{E818C229-7747-4FC1-9447-1FE10DC832B6}"/>
              </a:ext>
            </a:extLst>
          </p:cNvPr>
          <p:cNvSpPr/>
          <p:nvPr/>
        </p:nvSpPr>
        <p:spPr>
          <a:xfrm>
            <a:off x="3535189" y="3998967"/>
            <a:ext cx="1145350" cy="1253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ZoneTexte 35">
            <a:extLst>
              <a:ext uri="{FF2B5EF4-FFF2-40B4-BE49-F238E27FC236}">
                <a16:creationId xmlns:a16="http://schemas.microsoft.com/office/drawing/2014/main" id="{9A3BA59C-E0C8-4B1F-9FD5-B11EFA737DDC}"/>
              </a:ext>
            </a:extLst>
          </p:cNvPr>
          <p:cNvSpPr txBox="1"/>
          <p:nvPr/>
        </p:nvSpPr>
        <p:spPr bwMode="auto">
          <a:xfrm>
            <a:off x="679758" y="5156075"/>
            <a:ext cx="7956550" cy="369332"/>
          </a:xfrm>
          <a:prstGeom prst="rect">
            <a:avLst/>
          </a:prstGeom>
          <a:noFill/>
        </p:spPr>
        <p:txBody>
          <a:bodyPr wrap="square">
            <a:spAutoFit/>
          </a:bodyPr>
          <a:lstStyle/>
          <a:p>
            <a:r>
              <a:rPr lang="en-US" dirty="0" err="1">
                <a:latin typeface="Arial" panose="020B0604020202020204" pitchFamily="34" charset="0"/>
                <a:cs typeface="Arial" panose="020B0604020202020204" pitchFamily="34" charset="0"/>
              </a:rPr>
              <a:t>CuCrZr</a:t>
            </a:r>
            <a:endParaRPr lang="en-US" dirty="0"/>
          </a:p>
        </p:txBody>
      </p:sp>
      <p:cxnSp>
        <p:nvCxnSpPr>
          <p:cNvPr id="8" name="Connecteur droit avec flèche 7">
            <a:extLst>
              <a:ext uri="{FF2B5EF4-FFF2-40B4-BE49-F238E27FC236}">
                <a16:creationId xmlns:a16="http://schemas.microsoft.com/office/drawing/2014/main" id="{31D8EB81-CD80-40BB-9EAC-15CB74FF619E}"/>
              </a:ext>
            </a:extLst>
          </p:cNvPr>
          <p:cNvCxnSpPr/>
          <p:nvPr/>
        </p:nvCxnSpPr>
        <p:spPr>
          <a:xfrm>
            <a:off x="1536700" y="5433985"/>
            <a:ext cx="343882" cy="153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40" grpId="0"/>
      <p:bldP spid="3" grpId="0"/>
      <p:bldP spid="7" grpId="0"/>
      <p:bldP spid="31" grpId="0" animBg="1"/>
      <p:bldP spid="10" grpId="0" animBg="1"/>
      <p:bldP spid="33" grpId="0" animBg="1"/>
      <p:bldP spid="41" grpId="0"/>
      <p:bldP spid="17" grpId="0"/>
      <p:bldP spid="32" grpId="0" animBg="1"/>
      <p:bldP spid="2"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0359D2-BDA4-41C1-877B-B0DEFF0578AD}"/>
              </a:ext>
            </a:extLst>
          </p:cNvPr>
          <p:cNvSpPr>
            <a:spLocks noGrp="1"/>
          </p:cNvSpPr>
          <p:nvPr>
            <p:ph type="title"/>
          </p:nvPr>
        </p:nvSpPr>
        <p:spPr>
          <a:xfrm>
            <a:off x="983432" y="192515"/>
            <a:ext cx="10745506" cy="457200"/>
          </a:xfrm>
        </p:spPr>
        <p:txBody>
          <a:bodyPr/>
          <a:lstStyle/>
          <a:p>
            <a:r>
              <a:rPr lang="fr-FR" dirty="0">
                <a:latin typeface="Arial" panose="020B0604020202020204" pitchFamily="34" charset="0"/>
                <a:cs typeface="Arial" panose="020B0604020202020204" pitchFamily="34" charset="0"/>
              </a:rPr>
              <a:t>3.1 </a:t>
            </a:r>
            <a:r>
              <a:rPr lang="fr-FR" dirty="0" err="1">
                <a:latin typeface="Arial" panose="020B0604020202020204" pitchFamily="34" charset="0"/>
                <a:cs typeface="Arial" panose="020B0604020202020204" pitchFamily="34" charset="0"/>
              </a:rPr>
              <a:t>Manufacturing</a:t>
            </a:r>
            <a:r>
              <a:rPr lang="fr-FR" dirty="0">
                <a:latin typeface="Arial" panose="020B0604020202020204" pitchFamily="34" charset="0"/>
                <a:cs typeface="Arial" panose="020B0604020202020204" pitchFamily="34" charset="0"/>
              </a:rPr>
              <a:t> and qualification </a:t>
            </a:r>
            <a:r>
              <a:rPr lang="fr-FR" dirty="0" err="1">
                <a:latin typeface="Arial" panose="020B0604020202020204" pitchFamily="34" charset="0"/>
                <a:cs typeface="Arial" panose="020B0604020202020204" pitchFamily="34" charset="0"/>
              </a:rPr>
              <a:t>steps</a:t>
            </a:r>
            <a:r>
              <a:rPr lang="fr-FR" dirty="0">
                <a:latin typeface="Arial" panose="020B0604020202020204" pitchFamily="34" charset="0"/>
                <a:cs typeface="Arial" panose="020B0604020202020204" pitchFamily="34" charset="0"/>
              </a:rPr>
              <a:t> for JT-60SA W </a:t>
            </a:r>
            <a:r>
              <a:rPr lang="fr-FR" dirty="0" err="1">
                <a:latin typeface="Arial" panose="020B0604020202020204" pitchFamily="34" charset="0"/>
                <a:cs typeface="Arial" panose="020B0604020202020204" pitchFamily="34" charset="0"/>
              </a:rPr>
              <a:t>monoblocks</a:t>
            </a:r>
            <a:endParaRPr lang="fr-FR" dirty="0">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20A2484B-AC3A-46E2-B7F1-E22A80D921B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dirty="0">
              <a:solidFill>
                <a:prstClr val="white"/>
              </a:solidFill>
            </a:endParaRPr>
          </a:p>
        </p:txBody>
      </p:sp>
      <p:pic>
        <p:nvPicPr>
          <p:cNvPr id="9" name="Image 8">
            <a:extLst>
              <a:ext uri="{FF2B5EF4-FFF2-40B4-BE49-F238E27FC236}">
                <a16:creationId xmlns:a16="http://schemas.microsoft.com/office/drawing/2014/main" id="{2FFAA3B4-A25E-4179-A7A6-B0AB441BB150}"/>
              </a:ext>
            </a:extLst>
          </p:cNvPr>
          <p:cNvPicPr>
            <a:picLocks noChangeAspect="1"/>
          </p:cNvPicPr>
          <p:nvPr/>
        </p:nvPicPr>
        <p:blipFill rotWithShape="1">
          <a:blip r:embed="rId2"/>
          <a:srcRect l="-546" t="-630" r="85348" b="89049"/>
          <a:stretch/>
        </p:blipFill>
        <p:spPr>
          <a:xfrm>
            <a:off x="9881090" y="3312202"/>
            <a:ext cx="1987176" cy="844439"/>
          </a:xfrm>
          <a:prstGeom prst="rect">
            <a:avLst/>
          </a:prstGeom>
        </p:spPr>
      </p:pic>
      <p:sp>
        <p:nvSpPr>
          <p:cNvPr id="11" name="ZoneTexte 10">
            <a:extLst>
              <a:ext uri="{FF2B5EF4-FFF2-40B4-BE49-F238E27FC236}">
                <a16:creationId xmlns:a16="http://schemas.microsoft.com/office/drawing/2014/main" id="{927158DE-71E0-40BF-957D-091EB59A0FA3}"/>
              </a:ext>
            </a:extLst>
          </p:cNvPr>
          <p:cNvSpPr txBox="1"/>
          <p:nvPr/>
        </p:nvSpPr>
        <p:spPr bwMode="auto">
          <a:xfrm>
            <a:off x="220217" y="1303878"/>
            <a:ext cx="5594814" cy="3785652"/>
          </a:xfrm>
          <a:prstGeom prst="rect">
            <a:avLst/>
          </a:prstGeom>
          <a:noFill/>
        </p:spPr>
        <p:txBody>
          <a:bodyPr wrap="square">
            <a:spAutoFit/>
          </a:bodyPr>
          <a:lstStyle/>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F4E is in charge of the delivery of the JT-60SA tungsten actively-cooled divertor target</a:t>
            </a:r>
          </a:p>
          <a:p>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Manufacturing activities for the reference concept started in 2024, intermediate scale mock-ups are already manufactured</a:t>
            </a:r>
          </a:p>
          <a:p>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These components have been tested at 10-15 MW/m² under steady state conditions and at 20 MW/m² for 2-second pulses.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First results are promising</a:t>
            </a:r>
          </a:p>
        </p:txBody>
      </p:sp>
      <p:pic>
        <p:nvPicPr>
          <p:cNvPr id="13" name="Image 12">
            <a:extLst>
              <a:ext uri="{FF2B5EF4-FFF2-40B4-BE49-F238E27FC236}">
                <a16:creationId xmlns:a16="http://schemas.microsoft.com/office/drawing/2014/main" id="{3540D2D1-8759-40DD-9F22-4F4D151103F8}"/>
              </a:ext>
            </a:extLst>
          </p:cNvPr>
          <p:cNvPicPr>
            <a:picLocks noChangeAspect="1"/>
          </p:cNvPicPr>
          <p:nvPr/>
        </p:nvPicPr>
        <p:blipFill>
          <a:blip r:embed="rId3"/>
          <a:stretch>
            <a:fillRect/>
          </a:stretch>
        </p:blipFill>
        <p:spPr>
          <a:xfrm>
            <a:off x="6132513" y="1598752"/>
            <a:ext cx="5418271" cy="1792752"/>
          </a:xfrm>
          <a:prstGeom prst="rect">
            <a:avLst/>
          </a:prstGeom>
        </p:spPr>
      </p:pic>
      <p:sp>
        <p:nvSpPr>
          <p:cNvPr id="12" name="ZoneTexte 11">
            <a:extLst>
              <a:ext uri="{FF2B5EF4-FFF2-40B4-BE49-F238E27FC236}">
                <a16:creationId xmlns:a16="http://schemas.microsoft.com/office/drawing/2014/main" id="{137E63DA-E9B9-4D3B-A6D7-5ED81D805E02}"/>
              </a:ext>
            </a:extLst>
          </p:cNvPr>
          <p:cNvSpPr txBox="1"/>
          <p:nvPr/>
        </p:nvSpPr>
        <p:spPr bwMode="auto">
          <a:xfrm>
            <a:off x="12984480" y="2151529"/>
            <a:ext cx="1766830" cy="923330"/>
          </a:xfrm>
          <a:prstGeom prst="rect">
            <a:avLst/>
          </a:prstGeom>
          <a:noFill/>
        </p:spPr>
        <p:txBody>
          <a:bodyPr wrap="none" rtlCol="0">
            <a:spAutoFit/>
          </a:bodyPr>
          <a:lstStyle/>
          <a:p>
            <a:r>
              <a:rPr lang="fr-FR" dirty="0"/>
              <a:t>W </a:t>
            </a:r>
            <a:r>
              <a:rPr lang="fr-FR" dirty="0" err="1"/>
              <a:t>depth</a:t>
            </a:r>
            <a:r>
              <a:rPr lang="fr-FR" dirty="0"/>
              <a:t> 8,5 mm</a:t>
            </a:r>
          </a:p>
          <a:p>
            <a:r>
              <a:rPr lang="fr-FR" dirty="0"/>
              <a:t>32 mm * 11,9 </a:t>
            </a:r>
          </a:p>
          <a:p>
            <a:r>
              <a:rPr lang="fr-FR" dirty="0"/>
              <a:t>Gap 0,5</a:t>
            </a:r>
          </a:p>
        </p:txBody>
      </p:sp>
      <p:sp>
        <p:nvSpPr>
          <p:cNvPr id="10" name="Espace réservé du pied de page 3">
            <a:extLst>
              <a:ext uri="{FF2B5EF4-FFF2-40B4-BE49-F238E27FC236}">
                <a16:creationId xmlns:a16="http://schemas.microsoft.com/office/drawing/2014/main" id="{3217A324-D7BB-4BB0-A47E-EF22530C4046}"/>
              </a:ext>
            </a:extLst>
          </p:cNvPr>
          <p:cNvSpPr>
            <a:spLocks noGrp="1"/>
          </p:cNvSpPr>
          <p:nvPr>
            <p:ph type="ftr" sz="quarter" idx="11"/>
          </p:nvPr>
        </p:nvSpPr>
        <p:spPr>
          <a:xfrm>
            <a:off x="825624" y="6555770"/>
            <a:ext cx="8668754" cy="329614"/>
          </a:xfrm>
        </p:spPr>
        <p:txBody>
          <a:bodyPr/>
          <a:lstStyle/>
          <a:p>
            <a:pPr>
              <a:defRPr/>
            </a:pPr>
            <a:r>
              <a:rPr lang="en-US" dirty="0">
                <a:solidFill>
                  <a:prstClr val="white"/>
                </a:solidFill>
              </a:rPr>
              <a:t>M. Richou| 30</a:t>
            </a:r>
            <a:r>
              <a:rPr lang="en-US" baseline="30000" dirty="0">
                <a:solidFill>
                  <a:prstClr val="white"/>
                </a:solidFill>
              </a:rPr>
              <a:t>th</a:t>
            </a:r>
            <a:r>
              <a:rPr lang="en-US" dirty="0">
                <a:solidFill>
                  <a:prstClr val="white"/>
                </a:solidFill>
              </a:rPr>
              <a:t> IAEA Fusion Energy Conference |  16</a:t>
            </a:r>
            <a:r>
              <a:rPr lang="en-US" baseline="30000" dirty="0">
                <a:solidFill>
                  <a:prstClr val="white"/>
                </a:solidFill>
              </a:rPr>
              <a:t>th</a:t>
            </a:r>
            <a:r>
              <a:rPr lang="en-US" dirty="0">
                <a:solidFill>
                  <a:prstClr val="white"/>
                </a:solidFill>
              </a:rPr>
              <a:t> of October 2025</a:t>
            </a:r>
          </a:p>
        </p:txBody>
      </p:sp>
      <p:pic>
        <p:nvPicPr>
          <p:cNvPr id="14" name="Image 13">
            <a:extLst>
              <a:ext uri="{FF2B5EF4-FFF2-40B4-BE49-F238E27FC236}">
                <a16:creationId xmlns:a16="http://schemas.microsoft.com/office/drawing/2014/main" id="{D6DC298B-31E2-4D9F-B011-F9C32A92FC27}"/>
              </a:ext>
            </a:extLst>
          </p:cNvPr>
          <p:cNvPicPr>
            <a:picLocks noChangeAspect="1"/>
          </p:cNvPicPr>
          <p:nvPr/>
        </p:nvPicPr>
        <p:blipFill rotWithShape="1">
          <a:blip r:embed="rId4"/>
          <a:srcRect l="74708" t="-307" b="88409"/>
          <a:stretch/>
        </p:blipFill>
        <p:spPr bwMode="auto">
          <a:xfrm>
            <a:off x="10598002" y="2950252"/>
            <a:ext cx="1130936" cy="361950"/>
          </a:xfrm>
          <a:prstGeom prst="rect">
            <a:avLst/>
          </a:prstGeom>
        </p:spPr>
      </p:pic>
      <p:sp>
        <p:nvSpPr>
          <p:cNvPr id="15" name="ZoneTexte 14">
            <a:extLst>
              <a:ext uri="{FF2B5EF4-FFF2-40B4-BE49-F238E27FC236}">
                <a16:creationId xmlns:a16="http://schemas.microsoft.com/office/drawing/2014/main" id="{47092A8B-CB69-4F36-8F80-63B90392792B}"/>
              </a:ext>
            </a:extLst>
          </p:cNvPr>
          <p:cNvSpPr txBox="1"/>
          <p:nvPr/>
        </p:nvSpPr>
        <p:spPr bwMode="auto">
          <a:xfrm>
            <a:off x="1428034" y="5692041"/>
            <a:ext cx="9169968" cy="400110"/>
          </a:xfrm>
          <a:prstGeom prst="rect">
            <a:avLst/>
          </a:prstGeom>
          <a:solidFill>
            <a:srgbClr val="FFFF00"/>
          </a:solidFill>
        </p:spPr>
        <p:txBody>
          <a:bodyPr wrap="square">
            <a:spAutoFit/>
          </a:bodyPr>
          <a:lstStyle/>
          <a:p>
            <a:r>
              <a:rPr lang="en-US" sz="2000" spc="97" dirty="0">
                <a:solidFill>
                  <a:schemeClr val="dk1"/>
                </a:solidFill>
                <a:latin typeface="Arial"/>
              </a:rPr>
              <a:t>Next step: Full scale prototypes to be manufactured and tested</a:t>
            </a:r>
            <a:endParaRPr lang="fr-FR" sz="2000" spc="97" dirty="0">
              <a:solidFill>
                <a:schemeClr val="dk1"/>
              </a:solidFill>
              <a:latin typeface="Arial"/>
            </a:endParaRPr>
          </a:p>
        </p:txBody>
      </p:sp>
      <p:pic>
        <p:nvPicPr>
          <p:cNvPr id="16" name="Image 15">
            <a:extLst>
              <a:ext uri="{FF2B5EF4-FFF2-40B4-BE49-F238E27FC236}">
                <a16:creationId xmlns:a16="http://schemas.microsoft.com/office/drawing/2014/main" id="{69F7C190-C14B-4AA6-8966-8A3299510582}"/>
              </a:ext>
            </a:extLst>
          </p:cNvPr>
          <p:cNvPicPr>
            <a:picLocks noChangeAspect="1"/>
          </p:cNvPicPr>
          <p:nvPr/>
        </p:nvPicPr>
        <p:blipFill>
          <a:blip r:embed="rId5"/>
          <a:stretch>
            <a:fillRect/>
          </a:stretch>
        </p:blipFill>
        <p:spPr bwMode="auto">
          <a:xfrm>
            <a:off x="11523133" y="57057"/>
            <a:ext cx="459042" cy="463414"/>
          </a:xfrm>
          <a:prstGeom prst="rect">
            <a:avLst/>
          </a:prstGeom>
        </p:spPr>
      </p:pic>
    </p:spTree>
    <p:extLst>
      <p:ext uri="{BB962C8B-B14F-4D97-AF65-F5344CB8AC3E}">
        <p14:creationId xmlns:p14="http://schemas.microsoft.com/office/powerpoint/2010/main" val="271184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19022</TotalTime>
  <Words>3258</Words>
  <Application>Microsoft Office PowerPoint</Application>
  <DocSecurity>0</DocSecurity>
  <PresentationFormat>Grand écran</PresentationFormat>
  <Paragraphs>425</Paragraphs>
  <Slides>23</Slides>
  <Notes>9</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23</vt:i4>
      </vt:variant>
    </vt:vector>
  </HeadingPairs>
  <TitlesOfParts>
    <vt:vector size="30" baseType="lpstr">
      <vt:lpstr>Arial</vt:lpstr>
      <vt:lpstr>Calibri</vt:lpstr>
      <vt:lpstr>Cambria Math</vt:lpstr>
      <vt:lpstr>ElsevierGulliver</vt:lpstr>
      <vt:lpstr>Times New Roman</vt:lpstr>
      <vt:lpstr>Wingdings</vt:lpstr>
      <vt:lpstr>EUROfusion.1line_5_3_2019</vt:lpstr>
      <vt:lpstr>Actively-cooled plasma facing components design for W7-X and JT-60SA  IN SUPPORT OF ITER</vt:lpstr>
      <vt:lpstr>CONTENT</vt:lpstr>
      <vt:lpstr>1. Context</vt:lpstr>
      <vt:lpstr>1 Context: Concept vs heat load capability</vt:lpstr>
      <vt:lpstr>2. W7-X water-cooled divertor – Divertor targets</vt:lpstr>
      <vt:lpstr>2.1. W7-X divertor targets with W armor material</vt:lpstr>
      <vt:lpstr>2.3 Technology and testing </vt:lpstr>
      <vt:lpstr>3. JT-60SA water-cooled divertor – Divertor targets</vt:lpstr>
      <vt:lpstr>3.1 Manufacturing and qualification steps for JT-60SA W monoblocks</vt:lpstr>
      <vt:lpstr>3.2 Enhanced concept</vt:lpstr>
      <vt:lpstr>3.2.1 Technology and testing</vt:lpstr>
      <vt:lpstr>4. Support to ITER</vt:lpstr>
      <vt:lpstr>4. Support to ITER</vt:lpstr>
      <vt:lpstr>Conclusions and prospects</vt:lpstr>
      <vt:lpstr>Présentation PowerPoint</vt:lpstr>
      <vt:lpstr>2.3.2 Hot isostatic pressing (HIP) vessel</vt:lpstr>
      <vt:lpstr>Présentation PowerPoint</vt:lpstr>
      <vt:lpstr>HIP process</vt:lpstr>
      <vt:lpstr>2.3.1 Process parameters – Achieved bulk materials</vt:lpstr>
      <vt:lpstr>2.3.6 Non-destructive techniques to check the quality after CuCrZr additive manufacturing</vt:lpstr>
      <vt:lpstr>3.2.2. Improve modeling</vt:lpstr>
      <vt:lpstr>Présentation PowerPoint</vt:lpstr>
      <vt:lpstr>  2.2 Additive manufacturing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RICHOU Marianne</cp:lastModifiedBy>
  <cp:revision>394</cp:revision>
  <dcterms:created xsi:type="dcterms:W3CDTF">2023-11-15T09:40:03Z</dcterms:created>
  <dcterms:modified xsi:type="dcterms:W3CDTF">2025-10-16T05:50:20Z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