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 id="2147483665" r:id="rId2"/>
  </p:sldMasterIdLst>
  <p:notesMasterIdLst>
    <p:notesMasterId r:id="rId26"/>
  </p:notesMasterIdLst>
  <p:handoutMasterIdLst>
    <p:handoutMasterId r:id="rId27"/>
  </p:handoutMasterIdLst>
  <p:sldIdLst>
    <p:sldId id="301" r:id="rId3"/>
    <p:sldId id="259" r:id="rId4"/>
    <p:sldId id="260" r:id="rId5"/>
    <p:sldId id="281" r:id="rId6"/>
    <p:sldId id="282" r:id="rId7"/>
    <p:sldId id="283" r:id="rId8"/>
    <p:sldId id="285" r:id="rId9"/>
    <p:sldId id="286" r:id="rId10"/>
    <p:sldId id="287" r:id="rId11"/>
    <p:sldId id="288" r:id="rId12"/>
    <p:sldId id="289" r:id="rId13"/>
    <p:sldId id="290" r:id="rId14"/>
    <p:sldId id="300" r:id="rId15"/>
    <p:sldId id="302" r:id="rId16"/>
    <p:sldId id="291" r:id="rId17"/>
    <p:sldId id="293" r:id="rId18"/>
    <p:sldId id="292" r:id="rId19"/>
    <p:sldId id="294" r:id="rId20"/>
    <p:sldId id="295" r:id="rId21"/>
    <p:sldId id="296" r:id="rId22"/>
    <p:sldId id="297" r:id="rId23"/>
    <p:sldId id="298" r:id="rId24"/>
    <p:sldId id="299" r:id="rId2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2B7DD88-E79E-41D8-8939-A460BB8E7272}">
  <a:tblStyle styleId="{12B7DD88-E79E-41D8-8939-A460BB8E727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83219"/>
  </p:normalViewPr>
  <p:slideViewPr>
    <p:cSldViewPr snapToGrid="0">
      <p:cViewPr>
        <p:scale>
          <a:sx n="226" d="100"/>
          <a:sy n="226" d="100"/>
        </p:scale>
        <p:origin x="-5344" y="-2600"/>
      </p:cViewPr>
      <p:guideLst>
        <p:guide orient="horz" pos="1620"/>
        <p:guide pos="2880"/>
      </p:guideLst>
    </p:cSldViewPr>
  </p:slideViewPr>
  <p:notesTextViewPr>
    <p:cViewPr>
      <p:scale>
        <a:sx n="1" d="1"/>
        <a:sy n="1" d="1"/>
      </p:scale>
      <p:origin x="0" y="0"/>
    </p:cViewPr>
  </p:notesTextViewPr>
  <p:notesViewPr>
    <p:cSldViewPr snapToGrid="0">
      <p:cViewPr varScale="1">
        <p:scale>
          <a:sx n="96" d="100"/>
          <a:sy n="96" d="100"/>
        </p:scale>
        <p:origin x="2864"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4718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Thank you chairman. Hello everyone This is Chang Liu from Peking </a:t>
            </a:r>
            <a:r>
              <a:rPr lang="en-US" dirty="0" err="1"/>
              <a:t>Univeristy</a:t>
            </a:r>
            <a:r>
              <a:rPr lang="en-US" dirty="0"/>
              <a:t>. It is an honor to present my resent work on </a:t>
            </a:r>
            <a:r>
              <a:rPr lang="en-US" sz="1100" dirty="0"/>
              <a:t>Analysis and Simulation of Effective Runaway Electron Mitigation Using a Passive Coil in J-TEXT Disruptions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I would like to thank all my collaborators, especially the J-TEXT team from Huazhong University of Science and Technology, and the M3D-C1 team</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p>
          <a:p>
            <a:endParaRPr lang="en-US" dirty="0"/>
          </a:p>
        </p:txBody>
      </p:sp>
    </p:spTree>
    <p:extLst>
      <p:ext uri="{BB962C8B-B14F-4D97-AF65-F5344CB8AC3E}">
        <p14:creationId xmlns:p14="http://schemas.microsoft.com/office/powerpoint/2010/main" val="10474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a:extLst>
            <a:ext uri="{FF2B5EF4-FFF2-40B4-BE49-F238E27FC236}">
              <a16:creationId xmlns:a16="http://schemas.microsoft.com/office/drawing/2014/main" id="{576B6A22-2B48-7A34-EB78-9F127FAC6A57}"/>
            </a:ext>
          </a:extLst>
        </p:cNvPr>
        <p:cNvGrpSpPr/>
        <p:nvPr/>
      </p:nvGrpSpPr>
      <p:grpSpPr>
        <a:xfrm>
          <a:off x="0" y="0"/>
          <a:ext cx="0" cy="0"/>
          <a:chOff x="0" y="0"/>
          <a:chExt cx="0" cy="0"/>
        </a:xfrm>
      </p:grpSpPr>
      <p:sp>
        <p:nvSpPr>
          <p:cNvPr id="118" name="Google Shape;118;g357e95d0652_0_9:notes">
            <a:extLst>
              <a:ext uri="{FF2B5EF4-FFF2-40B4-BE49-F238E27FC236}">
                <a16:creationId xmlns:a16="http://schemas.microsoft.com/office/drawing/2014/main" id="{5EF33176-F7B0-74AA-B093-3A8606BB01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57e95d0652_0_9:notes">
            <a:extLst>
              <a:ext uri="{FF2B5EF4-FFF2-40B4-BE49-F238E27FC236}">
                <a16:creationId xmlns:a16="http://schemas.microsoft.com/office/drawing/2014/main" id="{9F9BD5AF-00E7-9F2F-1BB0-329C3722068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34782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57e95d0652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57e95d065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is the outline of my talk. The most important result is the first successful demonstration of runaway electron mitigation using passive coil on J-TEXT.</a:t>
            </a:r>
          </a:p>
          <a:p>
            <a:pPr marL="0" lvl="0" indent="0" algn="l" rtl="0">
              <a:spcBef>
                <a:spcPts val="0"/>
              </a:spcBef>
              <a:spcAft>
                <a:spcPts val="0"/>
              </a:spcAft>
              <a:buNone/>
            </a:pPr>
            <a:r>
              <a:rPr lang="en-US" dirty="0"/>
              <a:t>This gives us ”A NEW HOPE” for runaway electron mitigation in future.</a:t>
            </a:r>
          </a:p>
          <a:p>
            <a:pPr marL="0" lvl="0" indent="0" algn="l" rtl="0">
              <a:spcBef>
                <a:spcPts val="0"/>
              </a:spcBef>
              <a:spcAft>
                <a:spcPts val="0"/>
              </a:spcAft>
              <a:buNone/>
            </a:pPr>
            <a:r>
              <a:rPr lang="en-US" dirty="0"/>
              <a:t>Then I will introduce our efforts on modeling this results, including the simulation model we used, the challenged we encountered, and I will show more details about the current quench simulation results including both the passive coils and MHD instabilities.</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563dad8b52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563dad8b52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First the experimental results</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to the previous talks, I guess I don’t need to give more about the importance of </a:t>
            </a:r>
            <a:r>
              <a:rPr lang="en-US" dirty="0" err="1"/>
              <a:t>runaay</a:t>
            </a:r>
            <a:r>
              <a:rPr lang="en-US" dirty="0"/>
              <a:t> electron and challenges of its mitigation. I just want to mention that, aside from the word “runaway” meaning electron can get accelerated continuously, the more tremendous issue with runaway electron is its avalanche growth. As shown in the figure figure, for a typical ITER current quench, RE current can experience growth across 12 order of magnitude to megaampere level. This also raise some challenges about its mitigation. Currently the mainstream runaway electron method is </a:t>
            </a:r>
            <a:r>
              <a:rPr lang="en-US" dirty="0" err="1"/>
              <a:t>thorugh</a:t>
            </a:r>
            <a:r>
              <a:rPr lang="en-US" dirty="0"/>
              <a:t> impurity injection to increase collision and suppress avalanche. However, even if there is only a minimal amount of RE, like from the tritium decay process, it can still form a </a:t>
            </a:r>
            <a:r>
              <a:rPr lang="en-US" dirty="0" err="1"/>
              <a:t>signicant</a:t>
            </a:r>
            <a:r>
              <a:rPr lang="en-US" dirty="0"/>
              <a:t> RE current after avalanche. Therefore, it is still necessary to look for novel RE mitigation strategies. The key idea here is to introduce magnetic perturbations, to break the closed flux surfaces and runaway confinement, to promote their loss and counter the avalanche growth. Another important thing is to increase the RE wetted area and reduce the energy flux. For current experiments like JET, an unmitigated RE loss event can result in a small hitting area which is really bad news for ITER. However, introducing magnetic perturbation can lead to so-called benign termination which help reduce the energy flux. </a:t>
            </a:r>
          </a:p>
        </p:txBody>
      </p:sp>
    </p:spTree>
    <p:extLst>
      <p:ext uri="{BB962C8B-B14F-4D97-AF65-F5344CB8AC3E}">
        <p14:creationId xmlns:p14="http://schemas.microsoft.com/office/powerpoint/2010/main" val="4191066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novel and effective pathway to introduce magnetic perturbation in disruptions is through passive coils. We know inductive look voltage can driven </a:t>
            </a:r>
            <a:r>
              <a:rPr lang="en-US" dirty="0" err="1"/>
              <a:t>ruanway</a:t>
            </a:r>
            <a:r>
              <a:rPr lang="en-US" dirty="0"/>
              <a:t> generation, but it can also drive current in external coils. This idea was first </a:t>
            </a:r>
            <a:r>
              <a:rPr lang="en-US" dirty="0" err="1"/>
              <a:t>prposed</a:t>
            </a:r>
            <a:r>
              <a:rPr lang="en-US" dirty="0"/>
              <a:t> by Prof. Allen Boozer. Imagine we have some RMP coils outside the plasma like in the right plot. If we cancel the external current supply but ad some vertical leg to connect the top and bottom coils sections, we got this non-</a:t>
            </a:r>
            <a:r>
              <a:rPr lang="en-US" dirty="0" err="1"/>
              <a:t>axisyymetric</a:t>
            </a:r>
            <a:r>
              <a:rPr lang="en-US" dirty="0"/>
              <a:t> runaway electron mitigation coil (REMC), which you can think of as a more responsive and more powerful RMP coil just targeting RE mitigation. This idea has been tested in a simulation using a combination of multiple codes for SPARC, and the results are very promising. There are also some important benefits for using this methods in compact devices. Therefore, the idea of REMC has been selected as one of the primary </a:t>
            </a:r>
            <a:r>
              <a:rPr lang="en-US" dirty="0" err="1"/>
              <a:t>runaay</a:t>
            </a:r>
            <a:r>
              <a:rPr lang="en-US" dirty="0"/>
              <a:t> electron mitigation methods for SPARC and step. However, it is not the perfect solution. There are still some open questions about whether the magnetic perturbation can last during the whole current </a:t>
            </a:r>
            <a:r>
              <a:rPr lang="en-US" dirty="0" err="1"/>
              <a:t>quech</a:t>
            </a:r>
            <a:r>
              <a:rPr lang="en-US" dirty="0"/>
              <a:t>. As shown in this result from a new simulation work from Dr. Val Izzo, there can be reformation of core flux surfaces in the later phase of current quench, which can be a reservoir of RE avalanche. In addition, most </a:t>
            </a:r>
            <a:r>
              <a:rPr lang="en-US" dirty="0" err="1"/>
              <a:t>prevous</a:t>
            </a:r>
            <a:r>
              <a:rPr lang="en-US" dirty="0"/>
              <a:t> work on modeling REMC is based on one-way coupling, from coil to MHD response and then to RE loss, but a self consistent simulation including RE feedback is still lacking.</a:t>
            </a:r>
          </a:p>
        </p:txBody>
      </p:sp>
    </p:spTree>
    <p:extLst>
      <p:ext uri="{BB962C8B-B14F-4D97-AF65-F5344CB8AC3E}">
        <p14:creationId xmlns:p14="http://schemas.microsoft.com/office/powerpoint/2010/main" val="2132815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677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a:extLst>
            <a:ext uri="{FF2B5EF4-FFF2-40B4-BE49-F238E27FC236}">
              <a16:creationId xmlns:a16="http://schemas.microsoft.com/office/drawing/2014/main" id="{12F957A7-1B4F-D437-C0F0-1B0416F9AB69}"/>
            </a:ext>
          </a:extLst>
        </p:cNvPr>
        <p:cNvGrpSpPr/>
        <p:nvPr/>
      </p:nvGrpSpPr>
      <p:grpSpPr>
        <a:xfrm>
          <a:off x="0" y="0"/>
          <a:ext cx="0" cy="0"/>
          <a:chOff x="0" y="0"/>
          <a:chExt cx="0" cy="0"/>
        </a:xfrm>
      </p:grpSpPr>
      <p:sp>
        <p:nvSpPr>
          <p:cNvPr id="125" name="Google Shape;125;g3563dad8b52_1_32:notes">
            <a:extLst>
              <a:ext uri="{FF2B5EF4-FFF2-40B4-BE49-F238E27FC236}">
                <a16:creationId xmlns:a16="http://schemas.microsoft.com/office/drawing/2014/main" id="{911D4BE6-4A71-CF61-180B-2C916386ACF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563dad8b52_1_32:notes">
            <a:extLst>
              <a:ext uri="{FF2B5EF4-FFF2-40B4-BE49-F238E27FC236}">
                <a16:creationId xmlns:a16="http://schemas.microsoft.com/office/drawing/2014/main" id="{5FBCEE6B-3426-3F3B-E7B2-D15A0F76213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90989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a:extLst>
            <a:ext uri="{FF2B5EF4-FFF2-40B4-BE49-F238E27FC236}">
              <a16:creationId xmlns:a16="http://schemas.microsoft.com/office/drawing/2014/main" id="{6EF616E3-7003-D461-CCFB-85474FF6D49C}"/>
            </a:ext>
          </a:extLst>
        </p:cNvPr>
        <p:cNvGrpSpPr/>
        <p:nvPr/>
      </p:nvGrpSpPr>
      <p:grpSpPr>
        <a:xfrm>
          <a:off x="0" y="0"/>
          <a:ext cx="0" cy="0"/>
          <a:chOff x="0" y="0"/>
          <a:chExt cx="0" cy="0"/>
        </a:xfrm>
      </p:grpSpPr>
      <p:sp>
        <p:nvSpPr>
          <p:cNvPr id="125" name="Google Shape;125;g3563dad8b52_1_32:notes">
            <a:extLst>
              <a:ext uri="{FF2B5EF4-FFF2-40B4-BE49-F238E27FC236}">
                <a16:creationId xmlns:a16="http://schemas.microsoft.com/office/drawing/2014/main" id="{CFBDF7CE-21B0-64FF-9C15-4535B53F583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563dad8b52_1_32:notes">
            <a:extLst>
              <a:ext uri="{FF2B5EF4-FFF2-40B4-BE49-F238E27FC236}">
                <a16:creationId xmlns:a16="http://schemas.microsoft.com/office/drawing/2014/main" id="{C391AA6B-6D05-4234-F49E-C7FF11268DB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95470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a:extLst>
            <a:ext uri="{FF2B5EF4-FFF2-40B4-BE49-F238E27FC236}">
              <a16:creationId xmlns:a16="http://schemas.microsoft.com/office/drawing/2014/main" id="{C867E288-14F6-7E25-C01D-9274703B9FA9}"/>
            </a:ext>
          </a:extLst>
        </p:cNvPr>
        <p:cNvGrpSpPr/>
        <p:nvPr/>
      </p:nvGrpSpPr>
      <p:grpSpPr>
        <a:xfrm>
          <a:off x="0" y="0"/>
          <a:ext cx="0" cy="0"/>
          <a:chOff x="0" y="0"/>
          <a:chExt cx="0" cy="0"/>
        </a:xfrm>
      </p:grpSpPr>
      <p:sp>
        <p:nvSpPr>
          <p:cNvPr id="125" name="Google Shape;125;g3563dad8b52_1_32:notes">
            <a:extLst>
              <a:ext uri="{FF2B5EF4-FFF2-40B4-BE49-F238E27FC236}">
                <a16:creationId xmlns:a16="http://schemas.microsoft.com/office/drawing/2014/main" id="{392FF734-7E5A-2990-71C9-9ED016E1D8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563dad8b52_1_32:notes">
            <a:extLst>
              <a:ext uri="{FF2B5EF4-FFF2-40B4-BE49-F238E27FC236}">
                <a16:creationId xmlns:a16="http://schemas.microsoft.com/office/drawing/2014/main" id="{4DFF6758-13A5-8A30-88A6-465D9951C92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25511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userDrawn="1">
  <p:cSld name="BLANK">
    <p:spTree>
      <p:nvGrpSpPr>
        <p:cNvPr id="1" name="Shape 48"/>
        <p:cNvGrpSpPr/>
        <p:nvPr/>
      </p:nvGrpSpPr>
      <p:grpSpPr>
        <a:xfrm>
          <a:off x="0" y="0"/>
          <a:ext cx="0" cy="0"/>
          <a:chOff x="0" y="0"/>
          <a:chExt cx="0" cy="0"/>
        </a:xfrm>
      </p:grpSpPr>
      <p:sp>
        <p:nvSpPr>
          <p:cNvPr id="2" name="Google Shape;66;p16">
            <a:extLst>
              <a:ext uri="{FF2B5EF4-FFF2-40B4-BE49-F238E27FC236}">
                <a16:creationId xmlns:a16="http://schemas.microsoft.com/office/drawing/2014/main" id="{C44419E8-40F9-81F2-4563-043D00E4E4A0}"/>
              </a:ext>
            </a:extLst>
          </p:cNvPr>
          <p:cNvSpPr txBox="1">
            <a:spLocks noGrp="1"/>
          </p:cNvSpPr>
          <p:nvPr>
            <p:ph type="body" idx="1"/>
          </p:nvPr>
        </p:nvSpPr>
        <p:spPr>
          <a:xfrm>
            <a:off x="479685" y="951875"/>
            <a:ext cx="8341815" cy="1227865"/>
          </a:xfrm>
          <a:prstGeom prst="rect">
            <a:avLst/>
          </a:prstGeom>
          <a:no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SzPts val="2900"/>
              <a:buNone/>
              <a:defRPr sz="3600" b="1">
                <a:solidFill>
                  <a:schemeClr val="dk1"/>
                </a:solidFill>
                <a:latin typeface="Arial"/>
                <a:ea typeface="Arial"/>
                <a:cs typeface="Arial"/>
                <a:sym typeface="Arial"/>
              </a:defRPr>
            </a:lvl1pPr>
            <a:lvl2pPr marL="914400" lvl="1" indent="-228600" algn="l">
              <a:lnSpc>
                <a:spcPct val="90000"/>
              </a:lnSpc>
              <a:spcBef>
                <a:spcPts val="400"/>
              </a:spcBef>
              <a:spcAft>
                <a:spcPts val="0"/>
              </a:spcAft>
              <a:buSzPts val="2600"/>
              <a:buNone/>
              <a:defRPr sz="3300" b="1">
                <a:solidFill>
                  <a:schemeClr val="lt1"/>
                </a:solidFill>
              </a:defRPr>
            </a:lvl2pPr>
            <a:lvl3pPr marL="1371600" lvl="2" indent="-228600" algn="l">
              <a:lnSpc>
                <a:spcPct val="90000"/>
              </a:lnSpc>
              <a:spcBef>
                <a:spcPts val="400"/>
              </a:spcBef>
              <a:spcAft>
                <a:spcPts val="0"/>
              </a:spcAft>
              <a:buSzPts val="1700"/>
              <a:buNone/>
              <a:defRPr sz="2100">
                <a:solidFill>
                  <a:schemeClr val="lt1"/>
                </a:solidFill>
              </a:defRPr>
            </a:lvl3pPr>
            <a:lvl4pPr marL="1828800" lvl="3" indent="-228600" algn="l">
              <a:lnSpc>
                <a:spcPct val="90000"/>
              </a:lnSpc>
              <a:spcBef>
                <a:spcPts val="400"/>
              </a:spcBef>
              <a:spcAft>
                <a:spcPts val="0"/>
              </a:spcAft>
              <a:buSzPts val="1700"/>
              <a:buNone/>
              <a:defRPr sz="2100">
                <a:solidFill>
                  <a:schemeClr val="lt1"/>
                </a:solidFill>
              </a:defRPr>
            </a:lvl4pPr>
            <a:lvl5pPr marL="2286000" lvl="4" indent="-228600" algn="l">
              <a:lnSpc>
                <a:spcPct val="90000"/>
              </a:lnSpc>
              <a:spcBef>
                <a:spcPts val="400"/>
              </a:spcBef>
              <a:spcAft>
                <a:spcPts val="0"/>
              </a:spcAft>
              <a:buSzPts val="1700"/>
              <a:buNone/>
              <a:defRPr sz="2100">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dirty="0"/>
          </a:p>
        </p:txBody>
      </p:sp>
      <p:sp>
        <p:nvSpPr>
          <p:cNvPr id="3" name="Google Shape;67;p16">
            <a:extLst>
              <a:ext uri="{FF2B5EF4-FFF2-40B4-BE49-F238E27FC236}">
                <a16:creationId xmlns:a16="http://schemas.microsoft.com/office/drawing/2014/main" id="{F8B68819-1213-FC07-C2C8-9AB692AD9008}"/>
              </a:ext>
            </a:extLst>
          </p:cNvPr>
          <p:cNvSpPr txBox="1">
            <a:spLocks noGrp="1"/>
          </p:cNvSpPr>
          <p:nvPr>
            <p:ph type="body" idx="2"/>
          </p:nvPr>
        </p:nvSpPr>
        <p:spPr>
          <a:xfrm>
            <a:off x="479685" y="2326616"/>
            <a:ext cx="8341816" cy="392100"/>
          </a:xfrm>
          <a:prstGeom prst="rect">
            <a:avLst/>
          </a:prstGeom>
          <a:noFill/>
          <a:ln>
            <a:noFill/>
          </a:ln>
        </p:spPr>
        <p:txBody>
          <a:bodyPr spcFirstLastPara="1" wrap="square" lIns="75425" tIns="34275" rIns="68575" bIns="34275" anchor="ctr" anchorCtr="0">
            <a:noAutofit/>
          </a:bodyPr>
          <a:lstStyle>
            <a:lvl1pPr marL="457200" lvl="0" indent="-228600" algn="l">
              <a:lnSpc>
                <a:spcPct val="90000"/>
              </a:lnSpc>
              <a:spcBef>
                <a:spcPts val="800"/>
              </a:spcBef>
              <a:spcAft>
                <a:spcPts val="0"/>
              </a:spcAft>
              <a:buSzPts val="2200"/>
              <a:buNone/>
              <a:defRPr sz="2700" b="0">
                <a:solidFill>
                  <a:schemeClr val="dk1"/>
                </a:solidFill>
                <a:latin typeface="Arial"/>
                <a:ea typeface="Arial"/>
                <a:cs typeface="Arial"/>
                <a:sym typeface="Arial"/>
              </a:defRPr>
            </a:lvl1pPr>
            <a:lvl2pPr marL="914400" lvl="1" indent="-228600" algn="l">
              <a:lnSpc>
                <a:spcPct val="90000"/>
              </a:lnSpc>
              <a:spcBef>
                <a:spcPts val="400"/>
              </a:spcBef>
              <a:spcAft>
                <a:spcPts val="0"/>
              </a:spcAft>
              <a:buSzPts val="2600"/>
              <a:buNone/>
              <a:defRPr sz="3300" b="1">
                <a:solidFill>
                  <a:schemeClr val="lt1"/>
                </a:solidFill>
              </a:defRPr>
            </a:lvl2pPr>
            <a:lvl3pPr marL="1371600" lvl="2" indent="-228600" algn="l">
              <a:lnSpc>
                <a:spcPct val="90000"/>
              </a:lnSpc>
              <a:spcBef>
                <a:spcPts val="400"/>
              </a:spcBef>
              <a:spcAft>
                <a:spcPts val="0"/>
              </a:spcAft>
              <a:buSzPts val="1700"/>
              <a:buNone/>
              <a:defRPr sz="2100">
                <a:solidFill>
                  <a:schemeClr val="lt1"/>
                </a:solidFill>
              </a:defRPr>
            </a:lvl3pPr>
            <a:lvl4pPr marL="1828800" lvl="3" indent="-228600" algn="l">
              <a:lnSpc>
                <a:spcPct val="90000"/>
              </a:lnSpc>
              <a:spcBef>
                <a:spcPts val="400"/>
              </a:spcBef>
              <a:spcAft>
                <a:spcPts val="0"/>
              </a:spcAft>
              <a:buSzPts val="1700"/>
              <a:buNone/>
              <a:defRPr sz="2100">
                <a:solidFill>
                  <a:schemeClr val="lt1"/>
                </a:solidFill>
              </a:defRPr>
            </a:lvl4pPr>
            <a:lvl5pPr marL="2286000" lvl="4" indent="-228600" algn="l">
              <a:lnSpc>
                <a:spcPct val="90000"/>
              </a:lnSpc>
              <a:spcBef>
                <a:spcPts val="400"/>
              </a:spcBef>
              <a:spcAft>
                <a:spcPts val="0"/>
              </a:spcAft>
              <a:buSzPts val="1700"/>
              <a:buNone/>
              <a:defRPr sz="2100">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dirty="0"/>
          </a:p>
        </p:txBody>
      </p:sp>
      <p:sp>
        <p:nvSpPr>
          <p:cNvPr id="4" name="Google Shape;68;p16">
            <a:extLst>
              <a:ext uri="{FF2B5EF4-FFF2-40B4-BE49-F238E27FC236}">
                <a16:creationId xmlns:a16="http://schemas.microsoft.com/office/drawing/2014/main" id="{DE2E70C0-2959-3527-6E5E-CB790D4911FE}"/>
              </a:ext>
            </a:extLst>
          </p:cNvPr>
          <p:cNvSpPr txBox="1">
            <a:spLocks noGrp="1"/>
          </p:cNvSpPr>
          <p:nvPr>
            <p:ph type="body" idx="3"/>
          </p:nvPr>
        </p:nvSpPr>
        <p:spPr>
          <a:xfrm>
            <a:off x="479684" y="2865672"/>
            <a:ext cx="8341816" cy="361200"/>
          </a:xfrm>
          <a:prstGeom prst="rect">
            <a:avLst/>
          </a:prstGeom>
          <a:noFill/>
          <a:ln>
            <a:noFill/>
          </a:ln>
        </p:spPr>
        <p:txBody>
          <a:bodyPr spcFirstLastPara="1" wrap="square" lIns="82300" tIns="34275" rIns="68575" bIns="34275" anchor="ctr" anchorCtr="0">
            <a:noAutofit/>
          </a:bodyPr>
          <a:lstStyle>
            <a:lvl1pPr marL="457200" lvl="0" indent="-228600" algn="l">
              <a:lnSpc>
                <a:spcPct val="90000"/>
              </a:lnSpc>
              <a:spcBef>
                <a:spcPts val="800"/>
              </a:spcBef>
              <a:spcAft>
                <a:spcPts val="0"/>
              </a:spcAft>
              <a:buSzPts val="1700"/>
              <a:buNone/>
              <a:defRPr sz="2100" b="0">
                <a:solidFill>
                  <a:schemeClr val="dk1"/>
                </a:solidFill>
                <a:latin typeface="Arial"/>
                <a:ea typeface="Arial"/>
                <a:cs typeface="Arial"/>
                <a:sym typeface="Arial"/>
              </a:defRPr>
            </a:lvl1pPr>
            <a:lvl2pPr marL="914400" lvl="1" indent="-228600" algn="l">
              <a:lnSpc>
                <a:spcPct val="90000"/>
              </a:lnSpc>
              <a:spcBef>
                <a:spcPts val="400"/>
              </a:spcBef>
              <a:spcAft>
                <a:spcPts val="0"/>
              </a:spcAft>
              <a:buSzPts val="2600"/>
              <a:buNone/>
              <a:defRPr sz="3300" b="1">
                <a:solidFill>
                  <a:schemeClr val="lt1"/>
                </a:solidFill>
              </a:defRPr>
            </a:lvl2pPr>
            <a:lvl3pPr marL="1371600" lvl="2" indent="-228600" algn="l">
              <a:lnSpc>
                <a:spcPct val="90000"/>
              </a:lnSpc>
              <a:spcBef>
                <a:spcPts val="400"/>
              </a:spcBef>
              <a:spcAft>
                <a:spcPts val="0"/>
              </a:spcAft>
              <a:buSzPts val="1700"/>
              <a:buNone/>
              <a:defRPr sz="2100">
                <a:solidFill>
                  <a:schemeClr val="lt1"/>
                </a:solidFill>
              </a:defRPr>
            </a:lvl3pPr>
            <a:lvl4pPr marL="1828800" lvl="3" indent="-228600" algn="l">
              <a:lnSpc>
                <a:spcPct val="90000"/>
              </a:lnSpc>
              <a:spcBef>
                <a:spcPts val="400"/>
              </a:spcBef>
              <a:spcAft>
                <a:spcPts val="0"/>
              </a:spcAft>
              <a:buSzPts val="1700"/>
              <a:buNone/>
              <a:defRPr sz="2100">
                <a:solidFill>
                  <a:schemeClr val="lt1"/>
                </a:solidFill>
              </a:defRPr>
            </a:lvl4pPr>
            <a:lvl5pPr marL="2286000" lvl="4" indent="-228600" algn="l">
              <a:lnSpc>
                <a:spcPct val="90000"/>
              </a:lnSpc>
              <a:spcBef>
                <a:spcPts val="400"/>
              </a:spcBef>
              <a:spcAft>
                <a:spcPts val="0"/>
              </a:spcAft>
              <a:buSzPts val="1700"/>
              <a:buNone/>
              <a:defRPr sz="2100">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dirty="0"/>
          </a:p>
        </p:txBody>
      </p:sp>
      <p:sp>
        <p:nvSpPr>
          <p:cNvPr id="5" name="Google Shape;70;p16">
            <a:extLst>
              <a:ext uri="{FF2B5EF4-FFF2-40B4-BE49-F238E27FC236}">
                <a16:creationId xmlns:a16="http://schemas.microsoft.com/office/drawing/2014/main" id="{80E36DD2-5622-5E40-A7EF-A09EC0F2F6D0}"/>
              </a:ext>
            </a:extLst>
          </p:cNvPr>
          <p:cNvSpPr txBox="1">
            <a:spLocks noGrp="1"/>
          </p:cNvSpPr>
          <p:nvPr>
            <p:ph type="sldNum" idx="12"/>
          </p:nvPr>
        </p:nvSpPr>
        <p:spPr>
          <a:xfrm>
            <a:off x="8701902" y="4944850"/>
            <a:ext cx="403500" cy="198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7"/>
        <p:cNvGrpSpPr/>
        <p:nvPr/>
      </p:nvGrpSpPr>
      <p:grpSpPr>
        <a:xfrm>
          <a:off x="0" y="0"/>
          <a:ext cx="0" cy="0"/>
          <a:chOff x="0" y="0"/>
          <a:chExt cx="0" cy="0"/>
        </a:xfrm>
      </p:grpSpPr>
      <p:sp>
        <p:nvSpPr>
          <p:cNvPr id="58" name="Google Shape;58;p14"/>
          <p:cNvSpPr txBox="1">
            <a:spLocks noGrp="1"/>
          </p:cNvSpPr>
          <p:nvPr>
            <p:ph type="body" idx="1"/>
          </p:nvPr>
        </p:nvSpPr>
        <p:spPr>
          <a:xfrm>
            <a:off x="234384" y="754856"/>
            <a:ext cx="8646600" cy="4162500"/>
          </a:xfrm>
          <a:prstGeom prst="rect">
            <a:avLst/>
          </a:prstGeom>
          <a:noFill/>
          <a:ln>
            <a:noFill/>
          </a:ln>
        </p:spPr>
        <p:txBody>
          <a:bodyPr spcFirstLastPara="1" wrap="square" lIns="68575" tIns="34275" rIns="68575" bIns="34275" anchor="t" anchorCtr="0">
            <a:noAutofit/>
          </a:bodyPr>
          <a:lstStyle>
            <a:lvl1pPr marL="457200" lvl="0" indent="-298450" algn="l">
              <a:lnSpc>
                <a:spcPct val="90000"/>
              </a:lnSpc>
              <a:spcBef>
                <a:spcPts val="800"/>
              </a:spcBef>
              <a:spcAft>
                <a:spcPts val="0"/>
              </a:spcAft>
              <a:buSzPts val="1100"/>
              <a:buChar char="•"/>
              <a:defRPr/>
            </a:lvl1pPr>
            <a:lvl2pPr marL="914400" lvl="1" indent="-298450" algn="l">
              <a:lnSpc>
                <a:spcPct val="90000"/>
              </a:lnSpc>
              <a:spcBef>
                <a:spcPts val="400"/>
              </a:spcBef>
              <a:spcAft>
                <a:spcPts val="0"/>
              </a:spcAft>
              <a:buSzPts val="1100"/>
              <a:buChar char="•"/>
              <a:defRPr/>
            </a:lvl2pPr>
            <a:lvl3pPr marL="1371600" lvl="2" indent="-298450" algn="l">
              <a:lnSpc>
                <a:spcPct val="90000"/>
              </a:lnSpc>
              <a:spcBef>
                <a:spcPts val="400"/>
              </a:spcBef>
              <a:spcAft>
                <a:spcPts val="0"/>
              </a:spcAft>
              <a:buSzPts val="1100"/>
              <a:buChar char="•"/>
              <a:defRPr/>
            </a:lvl3pPr>
            <a:lvl4pPr marL="1828800" lvl="3" indent="-298450" algn="l">
              <a:lnSpc>
                <a:spcPct val="90000"/>
              </a:lnSpc>
              <a:spcBef>
                <a:spcPts val="400"/>
              </a:spcBef>
              <a:spcAft>
                <a:spcPts val="0"/>
              </a:spcAft>
              <a:buSzPts val="1100"/>
              <a:buChar char="•"/>
              <a:defRPr/>
            </a:lvl4pPr>
            <a:lvl5pPr marL="2286000" lvl="4" indent="-298450" algn="l">
              <a:lnSpc>
                <a:spcPct val="90000"/>
              </a:lnSpc>
              <a:spcBef>
                <a:spcPts val="400"/>
              </a:spcBef>
              <a:spcAft>
                <a:spcPts val="0"/>
              </a:spcAft>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9" name="Google Shape;59;p14"/>
          <p:cNvSpPr txBox="1">
            <a:spLocks noGrp="1"/>
          </p:cNvSpPr>
          <p:nvPr>
            <p:ph type="title"/>
          </p:nvPr>
        </p:nvSpPr>
        <p:spPr>
          <a:xfrm>
            <a:off x="234384" y="223838"/>
            <a:ext cx="8037600" cy="4728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2400"/>
              <a:buFont typeface="Arial"/>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0" name="Google Shape;60;p14"/>
          <p:cNvSpPr txBox="1"/>
          <p:nvPr/>
        </p:nvSpPr>
        <p:spPr>
          <a:xfrm>
            <a:off x="467958" y="5066852"/>
            <a:ext cx="0" cy="0"/>
          </a:xfrm>
          <a:prstGeom prst="rect">
            <a:avLst/>
          </a:prstGeom>
          <a:noFill/>
          <a:ln>
            <a:noFill/>
          </a:ln>
        </p:spPr>
        <p:txBody>
          <a:bodyPr spcFirstLastPara="1" wrap="square" lIns="68575" tIns="34275" rIns="68575" bIns="34275" anchor="t" anchorCtr="0">
            <a:noAutofit/>
          </a:bodyPr>
          <a:lstStyle/>
          <a:p>
            <a:pPr marL="254000" marR="0" lvl="0" indent="-139700" algn="l" rtl="0">
              <a:lnSpc>
                <a:spcPct val="100000"/>
              </a:lnSpc>
              <a:spcBef>
                <a:spcPts val="0"/>
              </a:spcBef>
              <a:spcAft>
                <a:spcPts val="0"/>
              </a:spcAft>
              <a:buClr>
                <a:schemeClr val="accent6"/>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61" name="Google Shape;61;p14"/>
          <p:cNvSpPr txBox="1">
            <a:spLocks noGrp="1"/>
          </p:cNvSpPr>
          <p:nvPr>
            <p:ph type="sldNum" idx="12"/>
          </p:nvPr>
        </p:nvSpPr>
        <p:spPr>
          <a:xfrm>
            <a:off x="8701902" y="4944850"/>
            <a:ext cx="403500" cy="198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and Picture">
  <p:cSld name="Text and Picture">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234386" y="223838"/>
            <a:ext cx="8037600" cy="472800"/>
          </a:xfrm>
          <a:prstGeom prst="rect">
            <a:avLst/>
          </a:prstGeom>
          <a:noFill/>
          <a:ln>
            <a:noFill/>
          </a:ln>
        </p:spPr>
        <p:txBody>
          <a:bodyPr spcFirstLastPara="1" wrap="square" lIns="68575" tIns="34275" rIns="68575" bIns="34275" anchor="t" anchorCtr="0">
            <a:no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3" name="Google Shape;73;p17"/>
          <p:cNvSpPr>
            <a:spLocks noGrp="1"/>
          </p:cNvSpPr>
          <p:nvPr>
            <p:ph type="pic" idx="2"/>
          </p:nvPr>
        </p:nvSpPr>
        <p:spPr>
          <a:xfrm>
            <a:off x="4572000" y="751732"/>
            <a:ext cx="4304100" cy="4167900"/>
          </a:xfrm>
          <a:prstGeom prst="rect">
            <a:avLst/>
          </a:prstGeom>
          <a:noFill/>
          <a:ln>
            <a:noFill/>
          </a:ln>
        </p:spPr>
      </p:sp>
      <p:sp>
        <p:nvSpPr>
          <p:cNvPr id="74" name="Google Shape;74;p17"/>
          <p:cNvSpPr txBox="1">
            <a:spLocks noGrp="1"/>
          </p:cNvSpPr>
          <p:nvPr>
            <p:ph type="body" idx="1"/>
          </p:nvPr>
        </p:nvSpPr>
        <p:spPr>
          <a:xfrm>
            <a:off x="234553" y="751732"/>
            <a:ext cx="4285200" cy="4167900"/>
          </a:xfrm>
          <a:prstGeom prst="rect">
            <a:avLst/>
          </a:prstGeom>
          <a:noFill/>
          <a:ln>
            <a:noFill/>
          </a:ln>
        </p:spPr>
        <p:txBody>
          <a:bodyPr spcFirstLastPara="1" wrap="square" lIns="68575" tIns="34275" rIns="68575" bIns="34275" anchor="t" anchorCtr="0">
            <a:noAutofit/>
          </a:bodyPr>
          <a:lstStyle>
            <a:lvl1pPr marL="457200" lvl="0" indent="-336550" algn="l">
              <a:lnSpc>
                <a:spcPct val="90000"/>
              </a:lnSpc>
              <a:spcBef>
                <a:spcPts val="800"/>
              </a:spcBef>
              <a:spcAft>
                <a:spcPts val="0"/>
              </a:spcAft>
              <a:buSzPts val="1700"/>
              <a:buChar char="•"/>
              <a:defRPr/>
            </a:lvl1pPr>
            <a:lvl2pPr marL="914400" lvl="1" indent="-317500" algn="l">
              <a:lnSpc>
                <a:spcPct val="90000"/>
              </a:lnSpc>
              <a:spcBef>
                <a:spcPts val="400"/>
              </a:spcBef>
              <a:spcAft>
                <a:spcPts val="0"/>
              </a:spcAft>
              <a:buSzPts val="1400"/>
              <a:buChar char="•"/>
              <a:defRPr/>
            </a:lvl2pPr>
            <a:lvl3pPr marL="1371600" lvl="2" indent="-317500" algn="l">
              <a:lnSpc>
                <a:spcPct val="90000"/>
              </a:lnSpc>
              <a:spcBef>
                <a:spcPts val="400"/>
              </a:spcBef>
              <a:spcAft>
                <a:spcPts val="0"/>
              </a:spcAft>
              <a:buSzPts val="14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5" name="Google Shape;75;p17"/>
          <p:cNvSpPr txBox="1">
            <a:spLocks noGrp="1"/>
          </p:cNvSpPr>
          <p:nvPr>
            <p:ph type="sldNum" idx="12"/>
          </p:nvPr>
        </p:nvSpPr>
        <p:spPr>
          <a:xfrm>
            <a:off x="8701902" y="4944850"/>
            <a:ext cx="403500" cy="198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ransition Slide">
  <p:cSld name="Transition Slide">
    <p:spTree>
      <p:nvGrpSpPr>
        <p:cNvPr id="1" name="Shape 76"/>
        <p:cNvGrpSpPr/>
        <p:nvPr/>
      </p:nvGrpSpPr>
      <p:grpSpPr>
        <a:xfrm>
          <a:off x="0" y="0"/>
          <a:ext cx="0" cy="0"/>
          <a:chOff x="0" y="0"/>
          <a:chExt cx="0" cy="0"/>
        </a:xfrm>
      </p:grpSpPr>
      <p:sp>
        <p:nvSpPr>
          <p:cNvPr id="77" name="Google Shape;77;p18"/>
          <p:cNvSpPr/>
          <p:nvPr/>
        </p:nvSpPr>
        <p:spPr>
          <a:xfrm>
            <a:off x="8240316" y="0"/>
            <a:ext cx="903600" cy="1017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78" name="Google Shape;78;p18"/>
          <p:cNvSpPr txBox="1">
            <a:spLocks noGrp="1"/>
          </p:cNvSpPr>
          <p:nvPr>
            <p:ph type="body" idx="1"/>
          </p:nvPr>
        </p:nvSpPr>
        <p:spPr>
          <a:xfrm>
            <a:off x="789973" y="1510496"/>
            <a:ext cx="4744200" cy="5469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3100"/>
              <a:buNone/>
              <a:defRPr sz="3900" b="1">
                <a:latin typeface="Arial"/>
                <a:ea typeface="Arial"/>
                <a:cs typeface="Arial"/>
                <a:sym typeface="Arial"/>
              </a:defRPr>
            </a:lvl1pPr>
            <a:lvl2pPr marL="914400" lvl="1" indent="-228600" algn="l">
              <a:lnSpc>
                <a:spcPct val="90000"/>
              </a:lnSpc>
              <a:spcBef>
                <a:spcPts val="400"/>
              </a:spcBef>
              <a:spcAft>
                <a:spcPts val="0"/>
              </a:spcAft>
              <a:buSzPts val="2200"/>
              <a:buNone/>
              <a:defRPr sz="2700"/>
            </a:lvl2pPr>
            <a:lvl3pPr marL="1371600" lvl="2" indent="-298450" algn="l">
              <a:lnSpc>
                <a:spcPct val="90000"/>
              </a:lnSpc>
              <a:spcBef>
                <a:spcPts val="400"/>
              </a:spcBef>
              <a:spcAft>
                <a:spcPts val="0"/>
              </a:spcAft>
              <a:buSzPts val="1100"/>
              <a:buChar char="•"/>
              <a:defRPr/>
            </a:lvl3pPr>
            <a:lvl4pPr marL="1828800" lvl="3" indent="-298450" algn="l">
              <a:lnSpc>
                <a:spcPct val="90000"/>
              </a:lnSpc>
              <a:spcBef>
                <a:spcPts val="400"/>
              </a:spcBef>
              <a:spcAft>
                <a:spcPts val="0"/>
              </a:spcAft>
              <a:buSzPts val="1100"/>
              <a:buChar char="•"/>
              <a:defRPr/>
            </a:lvl4pPr>
            <a:lvl5pPr marL="2286000" lvl="4" indent="-298450" algn="l">
              <a:lnSpc>
                <a:spcPct val="90000"/>
              </a:lnSpc>
              <a:spcBef>
                <a:spcPts val="400"/>
              </a:spcBef>
              <a:spcAft>
                <a:spcPts val="0"/>
              </a:spcAft>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9" name="Google Shape;79;p18"/>
          <p:cNvSpPr txBox="1">
            <a:spLocks noGrp="1"/>
          </p:cNvSpPr>
          <p:nvPr>
            <p:ph type="body" idx="2"/>
          </p:nvPr>
        </p:nvSpPr>
        <p:spPr>
          <a:xfrm>
            <a:off x="789973" y="2057400"/>
            <a:ext cx="4744200" cy="14667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SzPts val="2200"/>
              <a:buNone/>
              <a:defRPr sz="2700">
                <a:latin typeface="Arial"/>
                <a:ea typeface="Arial"/>
                <a:cs typeface="Arial"/>
                <a:sym typeface="Arial"/>
              </a:defRPr>
            </a:lvl1pPr>
            <a:lvl2pPr marL="914400" lvl="1" indent="-298450" algn="l">
              <a:lnSpc>
                <a:spcPct val="90000"/>
              </a:lnSpc>
              <a:spcBef>
                <a:spcPts val="400"/>
              </a:spcBef>
              <a:spcAft>
                <a:spcPts val="0"/>
              </a:spcAft>
              <a:buSzPts val="1100"/>
              <a:buChar char="•"/>
              <a:defRPr/>
            </a:lvl2pPr>
            <a:lvl3pPr marL="1371600" lvl="2" indent="-298450" algn="l">
              <a:lnSpc>
                <a:spcPct val="90000"/>
              </a:lnSpc>
              <a:spcBef>
                <a:spcPts val="400"/>
              </a:spcBef>
              <a:spcAft>
                <a:spcPts val="0"/>
              </a:spcAft>
              <a:buSzPts val="1100"/>
              <a:buChar char="•"/>
              <a:defRPr/>
            </a:lvl3pPr>
            <a:lvl4pPr marL="1828800" lvl="3" indent="-298450" algn="l">
              <a:lnSpc>
                <a:spcPct val="90000"/>
              </a:lnSpc>
              <a:spcBef>
                <a:spcPts val="400"/>
              </a:spcBef>
              <a:spcAft>
                <a:spcPts val="0"/>
              </a:spcAft>
              <a:buSzPts val="1100"/>
              <a:buChar char="•"/>
              <a:defRPr/>
            </a:lvl4pPr>
            <a:lvl5pPr marL="2286000" lvl="4" indent="-298450" algn="l">
              <a:lnSpc>
                <a:spcPct val="90000"/>
              </a:lnSpc>
              <a:spcBef>
                <a:spcPts val="400"/>
              </a:spcBef>
              <a:spcAft>
                <a:spcPts val="0"/>
              </a:spcAft>
              <a:buSzPts val="11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1" name="Google Shape;81;p18"/>
          <p:cNvSpPr txBox="1">
            <a:spLocks noGrp="1"/>
          </p:cNvSpPr>
          <p:nvPr>
            <p:ph type="sldNum" idx="12"/>
          </p:nvPr>
        </p:nvSpPr>
        <p:spPr>
          <a:xfrm>
            <a:off x="8701902" y="4944850"/>
            <a:ext cx="403500" cy="198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grpSp>
        <p:nvGrpSpPr>
          <p:cNvPr id="2" name="Group 1">
            <a:extLst>
              <a:ext uri="{FF2B5EF4-FFF2-40B4-BE49-F238E27FC236}">
                <a16:creationId xmlns:a16="http://schemas.microsoft.com/office/drawing/2014/main" id="{E291D05B-AA14-3FFD-B3BD-5C43A1C25D22}"/>
              </a:ext>
            </a:extLst>
          </p:cNvPr>
          <p:cNvGrpSpPr/>
          <p:nvPr userDrawn="1"/>
        </p:nvGrpSpPr>
        <p:grpSpPr>
          <a:xfrm>
            <a:off x="5784943" y="422997"/>
            <a:ext cx="3359057" cy="4297505"/>
            <a:chOff x="5784943" y="422997"/>
            <a:chExt cx="3359057" cy="4297505"/>
          </a:xfrm>
        </p:grpSpPr>
        <p:pic>
          <p:nvPicPr>
            <p:cNvPr id="3" name="Picture 2">
              <a:extLst>
                <a:ext uri="{FF2B5EF4-FFF2-40B4-BE49-F238E27FC236}">
                  <a16:creationId xmlns:a16="http://schemas.microsoft.com/office/drawing/2014/main" id="{5391D067-2C55-DBD7-FD35-0BEC24C38755}"/>
                </a:ext>
              </a:extLst>
            </p:cNvPr>
            <p:cNvPicPr>
              <a:picLocks noChangeAspect="1"/>
            </p:cNvPicPr>
            <p:nvPr/>
          </p:nvPicPr>
          <p:blipFill>
            <a:blip r:embed="rId2">
              <a:alphaModFix amt="35000"/>
            </a:blip>
            <a:srcRect r="65423"/>
            <a:stretch>
              <a:fillRect/>
            </a:stretch>
          </p:blipFill>
          <p:spPr>
            <a:xfrm>
              <a:off x="5784943" y="422997"/>
              <a:ext cx="3359057" cy="4297505"/>
            </a:xfrm>
            <a:prstGeom prst="rect">
              <a:avLst/>
            </a:prstGeom>
          </p:spPr>
        </p:pic>
        <p:sp>
          <p:nvSpPr>
            <p:cNvPr id="4" name="Rectangle 3">
              <a:extLst>
                <a:ext uri="{FF2B5EF4-FFF2-40B4-BE49-F238E27FC236}">
                  <a16:creationId xmlns:a16="http://schemas.microsoft.com/office/drawing/2014/main" id="{D5FC13EF-8CFC-9983-85EB-F8FE8A39C4FC}"/>
                </a:ext>
              </a:extLst>
            </p:cNvPr>
            <p:cNvSpPr/>
            <p:nvPr/>
          </p:nvSpPr>
          <p:spPr>
            <a:xfrm>
              <a:off x="6042991" y="532737"/>
              <a:ext cx="294199" cy="2941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2" name="Google Shape;52;p13"/>
          <p:cNvSpPr txBox="1"/>
          <p:nvPr/>
        </p:nvSpPr>
        <p:spPr>
          <a:xfrm>
            <a:off x="234385" y="4948084"/>
            <a:ext cx="829500" cy="198600"/>
          </a:xfrm>
          <a:prstGeom prst="rect">
            <a:avLst/>
          </a:prstGeom>
          <a:noFill/>
          <a:ln>
            <a:noFill/>
          </a:ln>
        </p:spPr>
        <p:txBody>
          <a:bodyPr spcFirstLastPara="1" wrap="square" lIns="68575" tIns="0" rIns="68575" bIns="0" anchor="ctr" anchorCtr="0">
            <a:noAutofit/>
          </a:bodyPr>
          <a:lstStyle/>
          <a:p>
            <a:pPr marL="0" marR="0" lvl="0" indent="0" algn="l" rtl="0">
              <a:lnSpc>
                <a:spcPct val="100000"/>
              </a:lnSpc>
              <a:spcBef>
                <a:spcPts val="0"/>
              </a:spcBef>
              <a:spcAft>
                <a:spcPts val="0"/>
              </a:spcAft>
              <a:buClr>
                <a:schemeClr val="dk2"/>
              </a:buClr>
              <a:buSzPts val="700"/>
              <a:buFont typeface="Calibri"/>
              <a:buNone/>
            </a:pPr>
            <a:endParaRPr sz="1100" b="0" i="0" u="none" strike="noStrike" cap="none" dirty="0">
              <a:solidFill>
                <a:srgbClr val="000000"/>
              </a:solidFill>
              <a:latin typeface="Arial"/>
              <a:ea typeface="Arial"/>
              <a:cs typeface="Arial"/>
              <a:sym typeface="Arial"/>
            </a:endParaRPr>
          </a:p>
        </p:txBody>
      </p:sp>
      <p:sp>
        <p:nvSpPr>
          <p:cNvPr id="53" name="Google Shape;53;p13"/>
          <p:cNvSpPr txBox="1">
            <a:spLocks noGrp="1"/>
          </p:cNvSpPr>
          <p:nvPr>
            <p:ph type="title"/>
          </p:nvPr>
        </p:nvSpPr>
        <p:spPr>
          <a:xfrm>
            <a:off x="234386" y="223838"/>
            <a:ext cx="8037600" cy="4728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0"/>
              </a:spcBef>
              <a:spcAft>
                <a:spcPts val="0"/>
              </a:spcAft>
              <a:buClr>
                <a:schemeClr val="dk1"/>
              </a:buClr>
              <a:buSzPts val="2400"/>
              <a:buNone/>
              <a:defRPr sz="2400" b="1" i="0" u="none" strike="noStrike" cap="none">
                <a:solidFill>
                  <a:schemeClr val="dk1"/>
                </a:solidFil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4" name="Google Shape;54;p13"/>
          <p:cNvSpPr txBox="1"/>
          <p:nvPr/>
        </p:nvSpPr>
        <p:spPr>
          <a:xfrm>
            <a:off x="2952750" y="4948084"/>
            <a:ext cx="3238500" cy="198600"/>
          </a:xfrm>
          <a:prstGeom prst="rect">
            <a:avLst/>
          </a:prstGeom>
          <a:noFill/>
          <a:ln>
            <a:noFill/>
          </a:ln>
        </p:spPr>
        <p:txBody>
          <a:bodyPr spcFirstLastPara="1" wrap="square" lIns="68575" tIns="0" rIns="68575" bIns="0" anchor="ctr" anchorCtr="0">
            <a:noAutofit/>
          </a:bodyPr>
          <a:lstStyle/>
          <a:p>
            <a:pPr marL="0" marR="0" lvl="0" indent="0" algn="ctr" rtl="0">
              <a:lnSpc>
                <a:spcPct val="100000"/>
              </a:lnSpc>
              <a:spcBef>
                <a:spcPts val="0"/>
              </a:spcBef>
              <a:spcAft>
                <a:spcPts val="0"/>
              </a:spcAft>
              <a:buClr>
                <a:schemeClr val="dk2"/>
              </a:buClr>
              <a:buSzPts val="700"/>
              <a:buFont typeface="Calibri"/>
              <a:buNone/>
            </a:pPr>
            <a:r>
              <a:rPr lang="en" sz="700" dirty="0">
                <a:solidFill>
                  <a:schemeClr val="dk2"/>
                </a:solidFill>
                <a:latin typeface="Calibri"/>
                <a:ea typeface="Calibri"/>
                <a:cs typeface="Calibri"/>
                <a:sym typeface="Calibri"/>
              </a:rPr>
              <a:t>Chang Liu | IAEA FEC 2025</a:t>
            </a:r>
            <a:endParaRPr sz="1100" b="0" i="0" u="none" strike="noStrike" cap="none" dirty="0">
              <a:solidFill>
                <a:srgbClr val="000000"/>
              </a:solidFill>
              <a:latin typeface="Arial"/>
              <a:ea typeface="Arial"/>
              <a:cs typeface="Arial"/>
              <a:sym typeface="Arial"/>
            </a:endParaRPr>
          </a:p>
        </p:txBody>
      </p:sp>
      <p:sp>
        <p:nvSpPr>
          <p:cNvPr id="55" name="Google Shape;55;p13"/>
          <p:cNvSpPr txBox="1">
            <a:spLocks noGrp="1"/>
          </p:cNvSpPr>
          <p:nvPr>
            <p:ph type="body" idx="1"/>
          </p:nvPr>
        </p:nvSpPr>
        <p:spPr>
          <a:xfrm>
            <a:off x="234386" y="754379"/>
            <a:ext cx="8645100" cy="4165200"/>
          </a:xfrm>
          <a:prstGeom prst="rect">
            <a:avLst/>
          </a:prstGeom>
          <a:noFill/>
          <a:ln>
            <a:noFill/>
          </a:ln>
        </p:spPr>
        <p:txBody>
          <a:bodyPr spcFirstLastPara="1" wrap="square" lIns="68575" tIns="34275" rIns="68575" bIns="34275" anchor="t" anchorCtr="0">
            <a:noAutofit/>
          </a:bodyPr>
          <a:lstStyle>
            <a:lvl1pPr marL="457200" marR="0" lvl="0" indent="-336550" algn="l">
              <a:lnSpc>
                <a:spcPct val="90000"/>
              </a:lnSpc>
              <a:spcBef>
                <a:spcPts val="800"/>
              </a:spcBef>
              <a:spcAft>
                <a:spcPts val="0"/>
              </a:spcAft>
              <a:buClr>
                <a:srgbClr val="5C2582"/>
              </a:buClr>
              <a:buSzPts val="1700"/>
              <a:buChar char="•"/>
              <a:defRPr sz="2100" i="0" u="none" strike="noStrike" cap="none">
                <a:solidFill>
                  <a:schemeClr val="dk1"/>
                </a:solidFill>
              </a:defRPr>
            </a:lvl1pPr>
            <a:lvl2pPr marL="914400" marR="0" lvl="1" indent="-317500" algn="l">
              <a:lnSpc>
                <a:spcPct val="90000"/>
              </a:lnSpc>
              <a:spcBef>
                <a:spcPts val="400"/>
              </a:spcBef>
              <a:spcAft>
                <a:spcPts val="0"/>
              </a:spcAft>
              <a:buClr>
                <a:srgbClr val="5C2582"/>
              </a:buClr>
              <a:buSzPts val="1400"/>
              <a:buChar char="•"/>
              <a:defRPr sz="1800" i="0" u="none" strike="noStrike" cap="none">
                <a:solidFill>
                  <a:schemeClr val="dk1"/>
                </a:solidFill>
              </a:defRPr>
            </a:lvl2pPr>
            <a:lvl3pPr marL="1371600" marR="0" lvl="2" indent="-317500" algn="l">
              <a:lnSpc>
                <a:spcPct val="90000"/>
              </a:lnSpc>
              <a:spcBef>
                <a:spcPts val="400"/>
              </a:spcBef>
              <a:spcAft>
                <a:spcPts val="0"/>
              </a:spcAft>
              <a:buClr>
                <a:srgbClr val="5C2582"/>
              </a:buClr>
              <a:buSzPts val="1400"/>
              <a:buChar char="•"/>
              <a:defRPr sz="1800" i="0" u="none" strike="noStrike" cap="none">
                <a:solidFill>
                  <a:schemeClr val="dk1"/>
                </a:solidFill>
              </a:defRPr>
            </a:lvl3pPr>
            <a:lvl4pPr marL="1828800" marR="0" lvl="3" indent="-317500" algn="l">
              <a:lnSpc>
                <a:spcPct val="90000"/>
              </a:lnSpc>
              <a:spcBef>
                <a:spcPts val="400"/>
              </a:spcBef>
              <a:spcAft>
                <a:spcPts val="0"/>
              </a:spcAft>
              <a:buClr>
                <a:srgbClr val="5C2582"/>
              </a:buClr>
              <a:buSzPts val="1400"/>
              <a:buChar char="•"/>
              <a:defRPr sz="1800" i="0" u="none" strike="noStrike" cap="none">
                <a:solidFill>
                  <a:schemeClr val="dk1"/>
                </a:solidFill>
              </a:defRPr>
            </a:lvl4pPr>
            <a:lvl5pPr marL="2286000" marR="0" lvl="4" indent="-317500" algn="l">
              <a:lnSpc>
                <a:spcPct val="90000"/>
              </a:lnSpc>
              <a:spcBef>
                <a:spcPts val="400"/>
              </a:spcBef>
              <a:spcAft>
                <a:spcPts val="0"/>
              </a:spcAft>
              <a:buClr>
                <a:srgbClr val="5C2582"/>
              </a:buClr>
              <a:buSzPts val="1400"/>
              <a:buChar char="•"/>
              <a:defRPr sz="1800" i="0" u="none" strike="noStrike" cap="none">
                <a:solidFill>
                  <a:schemeClr val="dk1"/>
                </a:solidFill>
              </a:defRPr>
            </a:lvl5pPr>
            <a:lvl6pPr marL="2743200" marR="0" lvl="5" indent="-317500" algn="l">
              <a:lnSpc>
                <a:spcPct val="90000"/>
              </a:lnSpc>
              <a:spcBef>
                <a:spcPts val="400"/>
              </a:spcBef>
              <a:spcAft>
                <a:spcPts val="0"/>
              </a:spcAft>
              <a:buClr>
                <a:schemeClr val="dk1"/>
              </a:buClr>
              <a:buSzPts val="1400"/>
              <a:buChar char="•"/>
              <a:defRPr sz="1400" i="0" u="none" strike="noStrike" cap="none">
                <a:solidFill>
                  <a:schemeClr val="dk1"/>
                </a:solidFill>
              </a:defRPr>
            </a:lvl6pPr>
            <a:lvl7pPr marL="3200400" marR="0" lvl="6" indent="-317500" algn="l">
              <a:lnSpc>
                <a:spcPct val="90000"/>
              </a:lnSpc>
              <a:spcBef>
                <a:spcPts val="400"/>
              </a:spcBef>
              <a:spcAft>
                <a:spcPts val="0"/>
              </a:spcAft>
              <a:buClr>
                <a:schemeClr val="dk1"/>
              </a:buClr>
              <a:buSzPts val="1400"/>
              <a:buChar char="•"/>
              <a:defRPr sz="1400" i="0" u="none" strike="noStrike" cap="none">
                <a:solidFill>
                  <a:schemeClr val="dk1"/>
                </a:solidFill>
              </a:defRPr>
            </a:lvl7pPr>
            <a:lvl8pPr marL="3657600" marR="0" lvl="7" indent="-317500" algn="l">
              <a:lnSpc>
                <a:spcPct val="90000"/>
              </a:lnSpc>
              <a:spcBef>
                <a:spcPts val="400"/>
              </a:spcBef>
              <a:spcAft>
                <a:spcPts val="0"/>
              </a:spcAft>
              <a:buClr>
                <a:schemeClr val="dk1"/>
              </a:buClr>
              <a:buSzPts val="1400"/>
              <a:buChar char="•"/>
              <a:defRPr sz="1400" i="0" u="none" strike="noStrike" cap="none">
                <a:solidFill>
                  <a:schemeClr val="dk1"/>
                </a:solidFill>
              </a:defRPr>
            </a:lvl8pPr>
            <a:lvl9pPr marL="4114800" marR="0" lvl="8" indent="-317500" algn="l">
              <a:lnSpc>
                <a:spcPct val="90000"/>
              </a:lnSpc>
              <a:spcBef>
                <a:spcPts val="400"/>
              </a:spcBef>
              <a:spcAft>
                <a:spcPts val="0"/>
              </a:spcAft>
              <a:buClr>
                <a:schemeClr val="dk1"/>
              </a:buClr>
              <a:buSzPts val="1400"/>
              <a:buChar char="•"/>
              <a:defRPr sz="1400" i="0" u="none" strike="noStrike" cap="none">
                <a:solidFill>
                  <a:schemeClr val="dk1"/>
                </a:solidFill>
              </a:defRPr>
            </a:lvl9pPr>
          </a:lstStyle>
          <a:p>
            <a:endParaRPr/>
          </a:p>
        </p:txBody>
      </p:sp>
      <p:sp>
        <p:nvSpPr>
          <p:cNvPr id="56" name="Google Shape;56;p13"/>
          <p:cNvSpPr txBox="1">
            <a:spLocks noGrp="1"/>
          </p:cNvSpPr>
          <p:nvPr>
            <p:ph type="sldNum" idx="12"/>
          </p:nvPr>
        </p:nvSpPr>
        <p:spPr>
          <a:xfrm>
            <a:off x="8701902" y="4944850"/>
            <a:ext cx="403500" cy="198600"/>
          </a:xfrm>
          <a:prstGeom prst="rect">
            <a:avLst/>
          </a:prstGeom>
          <a:noFill/>
          <a:ln>
            <a:noFill/>
          </a:ln>
        </p:spPr>
        <p:txBody>
          <a:bodyPr spcFirstLastPara="1" wrap="square" lIns="91425" tIns="91425" rIns="91425" bIns="91425" anchor="ctr" anchorCtr="0">
            <a:noAutofit/>
          </a:bodyPr>
          <a:lstStyle>
            <a:lvl1pPr lvl="0" algn="r">
              <a:buNone/>
              <a:defRPr sz="700">
                <a:solidFill>
                  <a:schemeClr val="dk2"/>
                </a:solidFill>
                <a:latin typeface="Calibri"/>
                <a:ea typeface="Calibri"/>
                <a:cs typeface="Calibri"/>
                <a:sym typeface="Calibri"/>
              </a:defRPr>
            </a:lvl1pPr>
            <a:lvl2pPr lvl="1" algn="r">
              <a:buNone/>
              <a:defRPr sz="700">
                <a:solidFill>
                  <a:schemeClr val="dk2"/>
                </a:solidFill>
                <a:latin typeface="Calibri"/>
                <a:ea typeface="Calibri"/>
                <a:cs typeface="Calibri"/>
                <a:sym typeface="Calibri"/>
              </a:defRPr>
            </a:lvl2pPr>
            <a:lvl3pPr lvl="2" algn="r">
              <a:buNone/>
              <a:defRPr sz="700">
                <a:solidFill>
                  <a:schemeClr val="dk2"/>
                </a:solidFill>
                <a:latin typeface="Calibri"/>
                <a:ea typeface="Calibri"/>
                <a:cs typeface="Calibri"/>
                <a:sym typeface="Calibri"/>
              </a:defRPr>
            </a:lvl3pPr>
            <a:lvl4pPr lvl="3" algn="r">
              <a:buNone/>
              <a:defRPr sz="700">
                <a:solidFill>
                  <a:schemeClr val="dk2"/>
                </a:solidFill>
                <a:latin typeface="Calibri"/>
                <a:ea typeface="Calibri"/>
                <a:cs typeface="Calibri"/>
                <a:sym typeface="Calibri"/>
              </a:defRPr>
            </a:lvl4pPr>
            <a:lvl5pPr lvl="4" algn="r">
              <a:buNone/>
              <a:defRPr sz="700">
                <a:solidFill>
                  <a:schemeClr val="dk2"/>
                </a:solidFill>
                <a:latin typeface="Calibri"/>
                <a:ea typeface="Calibri"/>
                <a:cs typeface="Calibri"/>
                <a:sym typeface="Calibri"/>
              </a:defRPr>
            </a:lvl5pPr>
            <a:lvl6pPr lvl="5" algn="r">
              <a:buNone/>
              <a:defRPr sz="700">
                <a:solidFill>
                  <a:schemeClr val="dk2"/>
                </a:solidFill>
                <a:latin typeface="Calibri"/>
                <a:ea typeface="Calibri"/>
                <a:cs typeface="Calibri"/>
                <a:sym typeface="Calibri"/>
              </a:defRPr>
            </a:lvl6pPr>
            <a:lvl7pPr lvl="6" algn="r">
              <a:buNone/>
              <a:defRPr sz="700">
                <a:solidFill>
                  <a:schemeClr val="dk2"/>
                </a:solidFill>
                <a:latin typeface="Calibri"/>
                <a:ea typeface="Calibri"/>
                <a:cs typeface="Calibri"/>
                <a:sym typeface="Calibri"/>
              </a:defRPr>
            </a:lvl7pPr>
            <a:lvl8pPr lvl="7" algn="r">
              <a:buNone/>
              <a:defRPr sz="700">
                <a:solidFill>
                  <a:schemeClr val="dk2"/>
                </a:solidFill>
                <a:latin typeface="Calibri"/>
                <a:ea typeface="Calibri"/>
                <a:cs typeface="Calibri"/>
                <a:sym typeface="Calibri"/>
              </a:defRPr>
            </a:lvl8pPr>
            <a:lvl9pPr lvl="8" algn="r">
              <a:buNone/>
              <a:defRPr sz="700">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dirty="0"/>
          </a:p>
        </p:txBody>
      </p:sp>
      <p:pic>
        <p:nvPicPr>
          <p:cNvPr id="3" name="Picture 2" descr="A logo with a black and red circle&#10;&#10;AI-generated content may be incorrect.">
            <a:extLst>
              <a:ext uri="{FF2B5EF4-FFF2-40B4-BE49-F238E27FC236}">
                <a16:creationId xmlns:a16="http://schemas.microsoft.com/office/drawing/2014/main" id="{AC317D88-C407-4175-2660-74EC63B2F0B1}"/>
              </a:ext>
            </a:extLst>
          </p:cNvPr>
          <p:cNvPicPr>
            <a:picLocks noChangeAspect="1"/>
          </p:cNvPicPr>
          <p:nvPr userDrawn="1"/>
        </p:nvPicPr>
        <p:blipFill>
          <a:blip r:embed="rId5"/>
          <a:stretch>
            <a:fillRect/>
          </a:stretch>
        </p:blipFill>
        <p:spPr>
          <a:xfrm>
            <a:off x="8279481" y="192150"/>
            <a:ext cx="607500" cy="607500"/>
          </a:xfrm>
          <a:prstGeom prst="rect">
            <a:avLst/>
          </a:prstGeom>
        </p:spPr>
      </p:pic>
    </p:spTree>
  </p:cSld>
  <p:clrMap bg1="lt1" tx1="dk1" bg2="dk2" tx2="lt2" accent1="accent1" accent2="accent2" accent3="accent3" accent4="accent4" accent5="accent5" accent6="accent6" hlink="hlink" folHlink="folHlink"/>
  <p:sldLayoutIdLst>
    <p:sldLayoutId id="2147483659" r:id="rId1"/>
    <p:sldLayoutId id="2147483662" r:id="rId2"/>
    <p:sldLayoutId id="2147483663"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iff"/><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C6EA7-27A9-F363-B8D4-AEB1E2FFCC49}"/>
              </a:ext>
            </a:extLst>
          </p:cNvPr>
          <p:cNvSpPr>
            <a:spLocks noGrp="1"/>
          </p:cNvSpPr>
          <p:nvPr>
            <p:ph type="body" idx="1"/>
          </p:nvPr>
        </p:nvSpPr>
        <p:spPr>
          <a:xfrm>
            <a:off x="479685" y="951873"/>
            <a:ext cx="8341815" cy="1227865"/>
          </a:xfrm>
        </p:spPr>
        <p:txBody>
          <a:bodyPr/>
          <a:lstStyle/>
          <a:p>
            <a:pPr>
              <a:lnSpc>
                <a:spcPct val="150000"/>
              </a:lnSpc>
            </a:pPr>
            <a:r>
              <a:rPr lang="en-US" sz="2000" dirty="0"/>
              <a:t>Analysis and Simulation of Effective Runaway Electron Mitigation Using a Passive Coil in J-TEXT Disruptions </a:t>
            </a:r>
          </a:p>
          <a:p>
            <a:endParaRPr lang="en-US" sz="2000" dirty="0"/>
          </a:p>
        </p:txBody>
      </p:sp>
      <p:sp>
        <p:nvSpPr>
          <p:cNvPr id="3" name="Text Placeholder 2">
            <a:extLst>
              <a:ext uri="{FF2B5EF4-FFF2-40B4-BE49-F238E27FC236}">
                <a16:creationId xmlns:a16="http://schemas.microsoft.com/office/drawing/2014/main" id="{2DD56AF3-987B-DAB2-3815-1FBCF9126FA3}"/>
              </a:ext>
            </a:extLst>
          </p:cNvPr>
          <p:cNvSpPr>
            <a:spLocks noGrp="1"/>
          </p:cNvSpPr>
          <p:nvPr>
            <p:ph type="body" idx="2"/>
          </p:nvPr>
        </p:nvSpPr>
        <p:spPr>
          <a:xfrm>
            <a:off x="479685" y="2463997"/>
            <a:ext cx="8437544" cy="392100"/>
          </a:xfrm>
        </p:spPr>
        <p:txBody>
          <a:bodyPr/>
          <a:lstStyle/>
          <a:p>
            <a:r>
              <a:rPr lang="en-US" sz="1600" dirty="0"/>
              <a:t>Chang Liu (</a:t>
            </a:r>
            <a:r>
              <a:rPr lang="en-US" sz="1600" dirty="0">
                <a:latin typeface="Microsoft YaHei UI" panose="020B0503020204020204" pitchFamily="34" charset="-122"/>
                <a:ea typeface="Microsoft YaHei UI" panose="020B0503020204020204" pitchFamily="34" charset="-122"/>
              </a:rPr>
              <a:t>刘畅</a:t>
            </a:r>
            <a:r>
              <a:rPr lang="en-US" sz="1600" dirty="0"/>
              <a:t>)</a:t>
            </a:r>
            <a:r>
              <a:rPr lang="en-US" sz="1600" baseline="30000" dirty="0"/>
              <a:t>1</a:t>
            </a:r>
            <a:r>
              <a:rPr lang="en-US" sz="1600" dirty="0"/>
              <a:t>, Junhui Yang (</a:t>
            </a:r>
            <a:r>
              <a:rPr lang="en-US" sz="1600" dirty="0">
                <a:latin typeface="Microsoft YaHei UI" panose="020B0503020204020204" pitchFamily="34" charset="-122"/>
                <a:ea typeface="Microsoft YaHei UI" panose="020B0503020204020204" pitchFamily="34" charset="-122"/>
              </a:rPr>
              <a:t>杨骏辉</a:t>
            </a:r>
            <a:r>
              <a:rPr lang="en-US" sz="1600" dirty="0"/>
              <a:t>)</a:t>
            </a:r>
            <a:r>
              <a:rPr lang="en-US" sz="1600" baseline="30000" dirty="0"/>
              <a:t>2</a:t>
            </a:r>
            <a:r>
              <a:rPr lang="en-US" sz="1600" dirty="0"/>
              <a:t>, Qihang Li (</a:t>
            </a:r>
            <a:r>
              <a:rPr lang="en-US" sz="1600" dirty="0">
                <a:latin typeface="Microsoft YaHei UI" panose="020B0503020204020204" pitchFamily="34" charset="-122"/>
                <a:ea typeface="Microsoft YaHei UI" panose="020B0503020204020204" pitchFamily="34" charset="-122"/>
              </a:rPr>
              <a:t>李其航</a:t>
            </a:r>
            <a:r>
              <a:rPr lang="en-US" sz="1600" dirty="0"/>
              <a:t>)</a:t>
            </a:r>
            <a:r>
              <a:rPr lang="en-US" sz="1600" baseline="30000" dirty="0"/>
              <a:t>1</a:t>
            </a:r>
            <a:r>
              <a:rPr lang="en-US" sz="1600" dirty="0"/>
              <a:t>, Zhonghe Jiang (</a:t>
            </a:r>
            <a:r>
              <a:rPr lang="en-US" sz="1600" dirty="0">
                <a:latin typeface="Microsoft YaHei UI" panose="020B0503020204020204" pitchFamily="34" charset="-122"/>
                <a:ea typeface="Microsoft YaHei UI" panose="020B0503020204020204" pitchFamily="34" charset="-122"/>
              </a:rPr>
              <a:t>江中和</a:t>
            </a:r>
            <a:r>
              <a:rPr lang="en-US" sz="1600" dirty="0"/>
              <a:t>)</a:t>
            </a:r>
            <a:r>
              <a:rPr lang="en-US" sz="1600" baseline="30000" dirty="0"/>
              <a:t>2</a:t>
            </a:r>
            <a:r>
              <a:rPr lang="en-US" sz="1600" dirty="0"/>
              <a:t>, Nengchao Wang (</a:t>
            </a:r>
            <a:r>
              <a:rPr lang="en-US" sz="1600" dirty="0">
                <a:latin typeface="Microsoft YaHei UI" panose="020B0503020204020204" pitchFamily="34" charset="-122"/>
                <a:ea typeface="Microsoft YaHei UI" panose="020B0503020204020204" pitchFamily="34" charset="-122"/>
              </a:rPr>
              <a:t>王能超</a:t>
            </a:r>
            <a:r>
              <a:rPr lang="en-US" sz="1600" dirty="0"/>
              <a:t>)</a:t>
            </a:r>
            <a:r>
              <a:rPr lang="en-US" sz="1600" baseline="30000" dirty="0"/>
              <a:t>2</a:t>
            </a:r>
            <a:r>
              <a:rPr lang="en-US" sz="1600" dirty="0"/>
              <a:t>, Steven C. Jardin</a:t>
            </a:r>
            <a:r>
              <a:rPr lang="en-US" sz="1600" baseline="30000" dirty="0"/>
              <a:t>3</a:t>
            </a:r>
            <a:r>
              <a:rPr lang="en-US" sz="1600" dirty="0"/>
              <a:t>, Nathaniel M. Ferraro</a:t>
            </a:r>
            <a:r>
              <a:rPr lang="en-US" sz="1600" baseline="30000" dirty="0"/>
              <a:t>3</a:t>
            </a:r>
          </a:p>
          <a:p>
            <a:endParaRPr lang="en-US" dirty="0"/>
          </a:p>
        </p:txBody>
      </p:sp>
      <p:sp>
        <p:nvSpPr>
          <p:cNvPr id="4" name="Text Placeholder 3">
            <a:extLst>
              <a:ext uri="{FF2B5EF4-FFF2-40B4-BE49-F238E27FC236}">
                <a16:creationId xmlns:a16="http://schemas.microsoft.com/office/drawing/2014/main" id="{FBC29138-AB10-8C2C-FE54-482B343730CA}"/>
              </a:ext>
            </a:extLst>
          </p:cNvPr>
          <p:cNvSpPr>
            <a:spLocks noGrp="1"/>
          </p:cNvSpPr>
          <p:nvPr>
            <p:ph type="body" idx="3"/>
          </p:nvPr>
        </p:nvSpPr>
        <p:spPr>
          <a:xfrm>
            <a:off x="503537" y="3128066"/>
            <a:ext cx="8341816" cy="361200"/>
          </a:xfrm>
        </p:spPr>
        <p:txBody>
          <a:bodyPr/>
          <a:lstStyle/>
          <a:p>
            <a:r>
              <a:rPr lang="en-US" sz="1400" baseline="30000" dirty="0"/>
              <a:t>1</a:t>
            </a:r>
            <a:r>
              <a:rPr lang="en-US" sz="1400" dirty="0"/>
              <a:t>Peking University</a:t>
            </a:r>
          </a:p>
          <a:p>
            <a:r>
              <a:rPr lang="en-US" sz="1400" baseline="30000" dirty="0"/>
              <a:t>2</a:t>
            </a:r>
            <a:r>
              <a:rPr lang="en-US" sz="1400" dirty="0"/>
              <a:t>Huazhong University of Science and Technology, J-TEXT team</a:t>
            </a:r>
          </a:p>
          <a:p>
            <a:r>
              <a:rPr lang="en-US" sz="1400" baseline="30000" dirty="0"/>
              <a:t>3</a:t>
            </a:r>
            <a:r>
              <a:rPr lang="en-US" sz="1400" dirty="0"/>
              <a:t>Princeton Plasma Physics Laboratory</a:t>
            </a:r>
          </a:p>
          <a:p>
            <a:endParaRPr lang="en-US" sz="1400" dirty="0"/>
          </a:p>
        </p:txBody>
      </p:sp>
      <p:sp>
        <p:nvSpPr>
          <p:cNvPr id="5" name="Slide Number Placeholder 4">
            <a:extLst>
              <a:ext uri="{FF2B5EF4-FFF2-40B4-BE49-F238E27FC236}">
                <a16:creationId xmlns:a16="http://schemas.microsoft.com/office/drawing/2014/main" id="{B9C56F47-C9B5-06F9-64A7-AA9745997A8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a:t>
            </a:fld>
            <a:endParaRPr lang="en" dirty="0"/>
          </a:p>
        </p:txBody>
      </p:sp>
      <p:sp>
        <p:nvSpPr>
          <p:cNvPr id="7" name="Text Placeholder 3">
            <a:extLst>
              <a:ext uri="{FF2B5EF4-FFF2-40B4-BE49-F238E27FC236}">
                <a16:creationId xmlns:a16="http://schemas.microsoft.com/office/drawing/2014/main" id="{5291F040-39FB-0F1C-4365-487BF61DE6DD}"/>
              </a:ext>
            </a:extLst>
          </p:cNvPr>
          <p:cNvSpPr txBox="1">
            <a:spLocks/>
          </p:cNvSpPr>
          <p:nvPr/>
        </p:nvSpPr>
        <p:spPr>
          <a:xfrm>
            <a:off x="2252927" y="4595559"/>
            <a:ext cx="8341816" cy="361200"/>
          </a:xfrm>
          <a:prstGeom prst="rect">
            <a:avLst/>
          </a:prstGeom>
          <a:noFill/>
          <a:ln>
            <a:noFill/>
          </a:ln>
        </p:spPr>
        <p:txBody>
          <a:bodyPr spcFirstLastPara="1" wrap="square" lIns="82300" tIns="34275" rIns="68575" bIns="34275"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chemeClr val="dk2"/>
              </a:buClr>
              <a:buSzPts val="1700"/>
              <a:buFont typeface="Arial"/>
              <a:buNone/>
              <a:defRPr sz="2100" b="0" i="0" u="none" strike="noStrike" cap="none">
                <a:solidFill>
                  <a:schemeClr val="dk1"/>
                </a:solidFill>
                <a:latin typeface="Arial"/>
                <a:ea typeface="Arial"/>
                <a:cs typeface="Arial"/>
                <a:sym typeface="Arial"/>
              </a:defRPr>
            </a:lvl1pPr>
            <a:lvl2pPr marL="914400" marR="0" lvl="1" indent="-228600" algn="l" rtl="0">
              <a:lnSpc>
                <a:spcPct val="90000"/>
              </a:lnSpc>
              <a:spcBef>
                <a:spcPts val="400"/>
              </a:spcBef>
              <a:spcAft>
                <a:spcPts val="0"/>
              </a:spcAft>
              <a:buClr>
                <a:schemeClr val="dk2"/>
              </a:buClr>
              <a:buSzPts val="2600"/>
              <a:buFont typeface="Arial"/>
              <a:buNone/>
              <a:defRPr sz="3300" b="1" i="0" u="none" strike="noStrike" cap="none">
                <a:solidFill>
                  <a:schemeClr val="lt1"/>
                </a:solidFill>
                <a:latin typeface="Arial"/>
                <a:ea typeface="Arial"/>
                <a:cs typeface="Arial"/>
                <a:sym typeface="Arial"/>
              </a:defRPr>
            </a:lvl2pPr>
            <a:lvl3pPr marL="1371600" marR="0" lvl="2" indent="-228600" algn="l" rtl="0">
              <a:lnSpc>
                <a:spcPct val="90000"/>
              </a:lnSpc>
              <a:spcBef>
                <a:spcPts val="400"/>
              </a:spcBef>
              <a:spcAft>
                <a:spcPts val="0"/>
              </a:spcAft>
              <a:buClr>
                <a:schemeClr val="dk2"/>
              </a:buClr>
              <a:buSzPts val="1700"/>
              <a:buFont typeface="Arial"/>
              <a:buNone/>
              <a:defRPr sz="2100" b="0" i="0" u="none" strike="noStrike" cap="none">
                <a:solidFill>
                  <a:schemeClr val="lt1"/>
                </a:solidFill>
                <a:latin typeface="Arial"/>
                <a:ea typeface="Arial"/>
                <a:cs typeface="Arial"/>
                <a:sym typeface="Arial"/>
              </a:defRPr>
            </a:lvl3pPr>
            <a:lvl4pPr marL="1828800" marR="0" lvl="3" indent="-228600" algn="l" rtl="0">
              <a:lnSpc>
                <a:spcPct val="90000"/>
              </a:lnSpc>
              <a:spcBef>
                <a:spcPts val="400"/>
              </a:spcBef>
              <a:spcAft>
                <a:spcPts val="0"/>
              </a:spcAft>
              <a:buClr>
                <a:schemeClr val="dk2"/>
              </a:buClr>
              <a:buSzPts val="1700"/>
              <a:buFont typeface="Arial"/>
              <a:buNone/>
              <a:defRPr sz="2100" b="0" i="0" u="none" strike="noStrike" cap="none">
                <a:solidFill>
                  <a:schemeClr val="lt1"/>
                </a:solidFill>
                <a:latin typeface="Arial"/>
                <a:ea typeface="Arial"/>
                <a:cs typeface="Arial"/>
                <a:sym typeface="Arial"/>
              </a:defRPr>
            </a:lvl4pPr>
            <a:lvl5pPr marL="2286000" marR="0" lvl="4" indent="-228600" algn="l" rtl="0">
              <a:lnSpc>
                <a:spcPct val="90000"/>
              </a:lnSpc>
              <a:spcBef>
                <a:spcPts val="400"/>
              </a:spcBef>
              <a:spcAft>
                <a:spcPts val="0"/>
              </a:spcAft>
              <a:buClr>
                <a:schemeClr val="dk2"/>
              </a:buClr>
              <a:buSzPts val="1700"/>
              <a:buFont typeface="Arial"/>
              <a:buNone/>
              <a:defRPr sz="21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2"/>
                </a:solidFill>
                <a:latin typeface="Arial"/>
                <a:ea typeface="Arial"/>
                <a:cs typeface="Arial"/>
                <a:sym typeface="Arial"/>
              </a:defRPr>
            </a:lvl9pPr>
          </a:lstStyle>
          <a:p>
            <a:r>
              <a:rPr lang="en-US" sz="1600" dirty="0"/>
              <a:t>30th IAEA Fusion Energy Conference (FEC2025)</a:t>
            </a:r>
          </a:p>
        </p:txBody>
      </p:sp>
      <p:grpSp>
        <p:nvGrpSpPr>
          <p:cNvPr id="16" name="Group 15">
            <a:extLst>
              <a:ext uri="{FF2B5EF4-FFF2-40B4-BE49-F238E27FC236}">
                <a16:creationId xmlns:a16="http://schemas.microsoft.com/office/drawing/2014/main" id="{43DFD75F-5A0D-CDCA-8FDC-3A04488F51C4}"/>
              </a:ext>
            </a:extLst>
          </p:cNvPr>
          <p:cNvGrpSpPr/>
          <p:nvPr/>
        </p:nvGrpSpPr>
        <p:grpSpPr>
          <a:xfrm>
            <a:off x="5784943" y="422997"/>
            <a:ext cx="3359057" cy="4297505"/>
            <a:chOff x="5784943" y="422997"/>
            <a:chExt cx="3359057" cy="4297505"/>
          </a:xfrm>
        </p:grpSpPr>
        <p:pic>
          <p:nvPicPr>
            <p:cNvPr id="6" name="Picture 5">
              <a:extLst>
                <a:ext uri="{FF2B5EF4-FFF2-40B4-BE49-F238E27FC236}">
                  <a16:creationId xmlns:a16="http://schemas.microsoft.com/office/drawing/2014/main" id="{DE6CD4AC-B323-D8D1-D2C3-03295634A814}"/>
                </a:ext>
              </a:extLst>
            </p:cNvPr>
            <p:cNvPicPr>
              <a:picLocks noChangeAspect="1"/>
            </p:cNvPicPr>
            <p:nvPr/>
          </p:nvPicPr>
          <p:blipFill>
            <a:blip r:embed="rId3">
              <a:alphaModFix amt="35000"/>
            </a:blip>
            <a:srcRect r="65423"/>
            <a:stretch>
              <a:fillRect/>
            </a:stretch>
          </p:blipFill>
          <p:spPr>
            <a:xfrm>
              <a:off x="5784943" y="422997"/>
              <a:ext cx="3359057" cy="4297505"/>
            </a:xfrm>
            <a:prstGeom prst="rect">
              <a:avLst/>
            </a:prstGeom>
          </p:spPr>
        </p:pic>
        <p:sp>
          <p:nvSpPr>
            <p:cNvPr id="8" name="Rectangle 7">
              <a:extLst>
                <a:ext uri="{FF2B5EF4-FFF2-40B4-BE49-F238E27FC236}">
                  <a16:creationId xmlns:a16="http://schemas.microsoft.com/office/drawing/2014/main" id="{5F21550B-3D01-4F0C-FF81-0CFFFF9EC420}"/>
                </a:ext>
              </a:extLst>
            </p:cNvPr>
            <p:cNvSpPr/>
            <p:nvPr/>
          </p:nvSpPr>
          <p:spPr>
            <a:xfrm>
              <a:off x="6042991" y="532737"/>
              <a:ext cx="294199" cy="2941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8">
            <a:extLst>
              <a:ext uri="{FF2B5EF4-FFF2-40B4-BE49-F238E27FC236}">
                <a16:creationId xmlns:a16="http://schemas.microsoft.com/office/drawing/2014/main" id="{5958A4CC-2378-84F2-05E7-7EE63395B1A0}"/>
              </a:ext>
            </a:extLst>
          </p:cNvPr>
          <p:cNvSpPr/>
          <p:nvPr/>
        </p:nvSpPr>
        <p:spPr>
          <a:xfrm>
            <a:off x="7188058" y="4754882"/>
            <a:ext cx="1941197" cy="3766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changliu@pku.edu.cn</a:t>
            </a:r>
          </a:p>
        </p:txBody>
      </p:sp>
      <p:pic>
        <p:nvPicPr>
          <p:cNvPr id="11" name="Picture 10" descr="A logo with text on it&#10;&#10;AI-generated content may be incorrect.">
            <a:extLst>
              <a:ext uri="{FF2B5EF4-FFF2-40B4-BE49-F238E27FC236}">
                <a16:creationId xmlns:a16="http://schemas.microsoft.com/office/drawing/2014/main" id="{567B5B3D-FAED-7986-956F-445C7BCAA027}"/>
              </a:ext>
            </a:extLst>
          </p:cNvPr>
          <p:cNvPicPr>
            <a:picLocks noChangeAspect="1"/>
          </p:cNvPicPr>
          <p:nvPr/>
        </p:nvPicPr>
        <p:blipFill>
          <a:blip r:embed="rId4"/>
          <a:stretch>
            <a:fillRect/>
          </a:stretch>
        </p:blipFill>
        <p:spPr>
          <a:xfrm>
            <a:off x="4061786" y="3745956"/>
            <a:ext cx="1177611" cy="891341"/>
          </a:xfrm>
          <a:prstGeom prst="rect">
            <a:avLst/>
          </a:prstGeom>
        </p:spPr>
      </p:pic>
      <p:pic>
        <p:nvPicPr>
          <p:cNvPr id="13" name="Picture 12" descr="A logo with a black and red circle&#10;&#10;AI-generated content may be incorrect.">
            <a:extLst>
              <a:ext uri="{FF2B5EF4-FFF2-40B4-BE49-F238E27FC236}">
                <a16:creationId xmlns:a16="http://schemas.microsoft.com/office/drawing/2014/main" id="{31DF5627-9D25-5EC7-FE42-80DF11756CFD}"/>
              </a:ext>
            </a:extLst>
          </p:cNvPr>
          <p:cNvPicPr>
            <a:picLocks noChangeAspect="1"/>
          </p:cNvPicPr>
          <p:nvPr/>
        </p:nvPicPr>
        <p:blipFill>
          <a:blip r:embed="rId5"/>
          <a:stretch>
            <a:fillRect/>
          </a:stretch>
        </p:blipFill>
        <p:spPr>
          <a:xfrm>
            <a:off x="2038868" y="3698769"/>
            <a:ext cx="907522" cy="907522"/>
          </a:xfrm>
          <a:prstGeom prst="rect">
            <a:avLst/>
          </a:prstGeom>
        </p:spPr>
      </p:pic>
      <p:pic>
        <p:nvPicPr>
          <p:cNvPr id="15" name="Picture 14" descr="A logo with a black background&#10;&#10;AI-generated content may be incorrect.">
            <a:extLst>
              <a:ext uri="{FF2B5EF4-FFF2-40B4-BE49-F238E27FC236}">
                <a16:creationId xmlns:a16="http://schemas.microsoft.com/office/drawing/2014/main" id="{4BAD49D6-99B1-A6CA-16C1-0B65006E147A}"/>
              </a:ext>
            </a:extLst>
          </p:cNvPr>
          <p:cNvPicPr>
            <a:picLocks noChangeAspect="1"/>
          </p:cNvPicPr>
          <p:nvPr/>
        </p:nvPicPr>
        <p:blipFill>
          <a:blip r:embed="rId6"/>
          <a:stretch>
            <a:fillRect/>
          </a:stretch>
        </p:blipFill>
        <p:spPr>
          <a:xfrm>
            <a:off x="5923722" y="3872473"/>
            <a:ext cx="1789706" cy="596569"/>
          </a:xfrm>
          <a:prstGeom prst="rect">
            <a:avLst/>
          </a:prstGeom>
        </p:spPr>
      </p:pic>
    </p:spTree>
    <p:extLst>
      <p:ext uri="{BB962C8B-B14F-4D97-AF65-F5344CB8AC3E}">
        <p14:creationId xmlns:p14="http://schemas.microsoft.com/office/powerpoint/2010/main" val="2509569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CDB7E-B66E-7A0D-DC36-D9C6E865AB2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06C0C4C-D8EA-EDC4-CF12-02809C7EA43B}"/>
              </a:ext>
            </a:extLst>
          </p:cNvPr>
          <p:cNvSpPr>
            <a:spLocks noGrp="1"/>
          </p:cNvSpPr>
          <p:nvPr>
            <p:ph type="body" idx="1"/>
          </p:nvPr>
        </p:nvSpPr>
        <p:spPr>
          <a:xfrm>
            <a:off x="234384" y="754856"/>
            <a:ext cx="5546214" cy="4162500"/>
          </a:xfrm>
        </p:spPr>
        <p:txBody>
          <a:bodyPr/>
          <a:lstStyle/>
          <a:p>
            <a:r>
              <a:rPr lang="en-US" sz="1400" dirty="0"/>
              <a:t>M3D-C1 simulations reproduce the experimentally observed saturation level of coil current</a:t>
            </a:r>
          </a:p>
          <a:p>
            <a:pPr lvl="1"/>
            <a:r>
              <a:rPr lang="en-US" sz="1100" dirty="0"/>
              <a:t>Growth rate and saturation level depend on the coil’s inductance and resistivity.</a:t>
            </a:r>
          </a:p>
          <a:p>
            <a:pPr lvl="1"/>
            <a:endParaRPr lang="en-US" sz="1400" dirty="0"/>
          </a:p>
          <a:p>
            <a:r>
              <a:rPr lang="en-US" sz="1400" dirty="0"/>
              <a:t>Magnetic perturbation spectrum from coils matches Biot–Savart law calculation</a:t>
            </a:r>
          </a:p>
          <a:p>
            <a:endParaRPr lang="en-US" sz="1400" dirty="0"/>
          </a:p>
        </p:txBody>
      </p:sp>
      <p:sp>
        <p:nvSpPr>
          <p:cNvPr id="3" name="Title 2">
            <a:extLst>
              <a:ext uri="{FF2B5EF4-FFF2-40B4-BE49-F238E27FC236}">
                <a16:creationId xmlns:a16="http://schemas.microsoft.com/office/drawing/2014/main" id="{77D21707-EEE0-D2A8-1E77-312BD4024EF4}"/>
              </a:ext>
            </a:extLst>
          </p:cNvPr>
          <p:cNvSpPr>
            <a:spLocks noGrp="1"/>
          </p:cNvSpPr>
          <p:nvPr>
            <p:ph type="title"/>
          </p:nvPr>
        </p:nvSpPr>
        <p:spPr/>
        <p:txBody>
          <a:bodyPr/>
          <a:lstStyle/>
          <a:p>
            <a:r>
              <a:rPr lang="en-US" dirty="0"/>
              <a:t>Verification of M3D-C1 passive coil module</a:t>
            </a:r>
          </a:p>
        </p:txBody>
      </p:sp>
      <p:sp>
        <p:nvSpPr>
          <p:cNvPr id="4" name="Slide Number Placeholder 3">
            <a:extLst>
              <a:ext uri="{FF2B5EF4-FFF2-40B4-BE49-F238E27FC236}">
                <a16:creationId xmlns:a16="http://schemas.microsoft.com/office/drawing/2014/main" id="{88BC8BED-27D1-2250-F6F5-76EE725048F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dirty="0"/>
          </a:p>
        </p:txBody>
      </p:sp>
      <p:pic>
        <p:nvPicPr>
          <p:cNvPr id="6" name="Picture 5">
            <a:extLst>
              <a:ext uri="{FF2B5EF4-FFF2-40B4-BE49-F238E27FC236}">
                <a16:creationId xmlns:a16="http://schemas.microsoft.com/office/drawing/2014/main" id="{38DE5AEC-7191-A2C8-83CD-CB5BE51E5A6E}"/>
              </a:ext>
            </a:extLst>
          </p:cNvPr>
          <p:cNvPicPr>
            <a:picLocks noChangeAspect="1"/>
          </p:cNvPicPr>
          <p:nvPr/>
        </p:nvPicPr>
        <p:blipFill>
          <a:blip r:embed="rId2"/>
          <a:stretch>
            <a:fillRect/>
          </a:stretch>
        </p:blipFill>
        <p:spPr>
          <a:xfrm>
            <a:off x="6055494" y="815816"/>
            <a:ext cx="2646408" cy="1642687"/>
          </a:xfrm>
          <a:prstGeom prst="rect">
            <a:avLst/>
          </a:prstGeom>
        </p:spPr>
      </p:pic>
      <p:pic>
        <p:nvPicPr>
          <p:cNvPr id="8" name="Picture 7">
            <a:extLst>
              <a:ext uri="{FF2B5EF4-FFF2-40B4-BE49-F238E27FC236}">
                <a16:creationId xmlns:a16="http://schemas.microsoft.com/office/drawing/2014/main" id="{72FEFA73-CE3C-527D-07B7-ADAEB30BAA1C}"/>
              </a:ext>
            </a:extLst>
          </p:cNvPr>
          <p:cNvPicPr>
            <a:picLocks noChangeAspect="1"/>
          </p:cNvPicPr>
          <p:nvPr/>
        </p:nvPicPr>
        <p:blipFill>
          <a:blip r:embed="rId3"/>
          <a:stretch>
            <a:fillRect/>
          </a:stretch>
        </p:blipFill>
        <p:spPr>
          <a:xfrm>
            <a:off x="1546303" y="2856399"/>
            <a:ext cx="2922376" cy="1823071"/>
          </a:xfrm>
          <a:prstGeom prst="rect">
            <a:avLst/>
          </a:prstGeom>
        </p:spPr>
      </p:pic>
      <p:pic>
        <p:nvPicPr>
          <p:cNvPr id="9" name="Picture 8">
            <a:extLst>
              <a:ext uri="{FF2B5EF4-FFF2-40B4-BE49-F238E27FC236}">
                <a16:creationId xmlns:a16="http://schemas.microsoft.com/office/drawing/2014/main" id="{6796B1C8-3BEE-7C1F-CA34-4AD8FB3A9348}"/>
              </a:ext>
            </a:extLst>
          </p:cNvPr>
          <p:cNvPicPr>
            <a:picLocks noChangeAspect="1"/>
          </p:cNvPicPr>
          <p:nvPr/>
        </p:nvPicPr>
        <p:blipFill>
          <a:blip r:embed="rId4"/>
          <a:stretch>
            <a:fillRect/>
          </a:stretch>
        </p:blipFill>
        <p:spPr>
          <a:xfrm>
            <a:off x="5998059" y="2766868"/>
            <a:ext cx="2703843" cy="2016553"/>
          </a:xfrm>
          <a:prstGeom prst="rect">
            <a:avLst/>
          </a:prstGeom>
        </p:spPr>
      </p:pic>
      <p:sp>
        <p:nvSpPr>
          <p:cNvPr id="10" name="TextBox 9">
            <a:extLst>
              <a:ext uri="{FF2B5EF4-FFF2-40B4-BE49-F238E27FC236}">
                <a16:creationId xmlns:a16="http://schemas.microsoft.com/office/drawing/2014/main" id="{5FCE9B4B-1C8A-5F5D-BCE1-7504E0F83D00}"/>
              </a:ext>
            </a:extLst>
          </p:cNvPr>
          <p:cNvSpPr txBox="1"/>
          <p:nvPr/>
        </p:nvSpPr>
        <p:spPr>
          <a:xfrm>
            <a:off x="6204859" y="2423663"/>
            <a:ext cx="2515920" cy="369332"/>
          </a:xfrm>
          <a:prstGeom prst="rect">
            <a:avLst/>
          </a:prstGeom>
          <a:noFill/>
        </p:spPr>
        <p:txBody>
          <a:bodyPr wrap="square" rtlCol="0">
            <a:spAutoFit/>
          </a:bodyPr>
          <a:lstStyle/>
          <a:p>
            <a:r>
              <a:rPr lang="en-US" sz="900" dirty="0">
                <a:latin typeface="+mn-lt"/>
                <a:cs typeface="Times New Roman" panose="02020603050405020304" pitchFamily="18" charset="0"/>
              </a:rPr>
              <a:t>G</a:t>
            </a:r>
            <a:r>
              <a:rPr lang="el-GR" sz="900" dirty="0">
                <a:latin typeface="+mn-lt"/>
                <a:cs typeface="Times New Roman" panose="02020603050405020304" pitchFamily="18" charset="0"/>
              </a:rPr>
              <a:t>rowth</a:t>
            </a:r>
            <a:r>
              <a:rPr lang="en-US" sz="900" dirty="0">
                <a:latin typeface="+mn-lt"/>
                <a:cs typeface="Times New Roman" panose="02020603050405020304" pitchFamily="18" charset="0"/>
              </a:rPr>
              <a:t> of coil current (</a:t>
            </a:r>
            <a:r>
              <a:rPr lang="en-US" sz="900" dirty="0">
                <a:solidFill>
                  <a:srgbClr val="FF0000"/>
                </a:solidFill>
                <a:latin typeface="+mn-lt"/>
                <a:cs typeface="Times New Roman" panose="02020603050405020304" pitchFamily="18" charset="0"/>
              </a:rPr>
              <a:t>red</a:t>
            </a:r>
            <a:r>
              <a:rPr lang="en-US" sz="900" dirty="0">
                <a:latin typeface="+mn-lt"/>
                <a:cs typeface="Times New Roman" panose="02020603050405020304" pitchFamily="18" charset="0"/>
              </a:rPr>
              <a:t>) during CQ (</a:t>
            </a:r>
            <a:r>
              <a:rPr lang="en-US" sz="900" dirty="0">
                <a:solidFill>
                  <a:srgbClr val="0070C0"/>
                </a:solidFill>
                <a:latin typeface="+mn-lt"/>
                <a:cs typeface="Times New Roman" panose="02020603050405020304" pitchFamily="18" charset="0"/>
              </a:rPr>
              <a:t>blue</a:t>
            </a:r>
            <a:r>
              <a:rPr lang="en-US" sz="900" dirty="0">
                <a:latin typeface="+mn-lt"/>
                <a:cs typeface="Times New Roman" panose="02020603050405020304" pitchFamily="18" charset="0"/>
              </a:rPr>
              <a:t>) from M3D-C1 simulation</a:t>
            </a:r>
            <a:endParaRPr lang="en-US" sz="900" dirty="0">
              <a:latin typeface="+mn-lt"/>
            </a:endParaRPr>
          </a:p>
        </p:txBody>
      </p:sp>
      <p:sp>
        <p:nvSpPr>
          <p:cNvPr id="11" name="TextBox 10">
            <a:extLst>
              <a:ext uri="{FF2B5EF4-FFF2-40B4-BE49-F238E27FC236}">
                <a16:creationId xmlns:a16="http://schemas.microsoft.com/office/drawing/2014/main" id="{7512F50F-8E71-BEF2-B8EE-82A8742A59D1}"/>
              </a:ext>
            </a:extLst>
          </p:cNvPr>
          <p:cNvSpPr txBox="1"/>
          <p:nvPr/>
        </p:nvSpPr>
        <p:spPr>
          <a:xfrm>
            <a:off x="5943971" y="4679470"/>
            <a:ext cx="2827343" cy="230832"/>
          </a:xfrm>
          <a:prstGeom prst="rect">
            <a:avLst/>
          </a:prstGeom>
          <a:noFill/>
        </p:spPr>
        <p:txBody>
          <a:bodyPr wrap="square" rtlCol="0">
            <a:spAutoFit/>
          </a:bodyPr>
          <a:lstStyle/>
          <a:p>
            <a:r>
              <a:rPr lang="en-US" sz="900" dirty="0">
                <a:latin typeface="+mn-lt"/>
              </a:rPr>
              <a:t>Poloidal mode number spectrum of coil perturbation</a:t>
            </a:r>
          </a:p>
        </p:txBody>
      </p:sp>
      <p:sp>
        <p:nvSpPr>
          <p:cNvPr id="12" name="TextBox 11">
            <a:extLst>
              <a:ext uri="{FF2B5EF4-FFF2-40B4-BE49-F238E27FC236}">
                <a16:creationId xmlns:a16="http://schemas.microsoft.com/office/drawing/2014/main" id="{3156B4AE-CE0F-BD76-AD57-991F64D6EB33}"/>
              </a:ext>
            </a:extLst>
          </p:cNvPr>
          <p:cNvSpPr txBox="1"/>
          <p:nvPr/>
        </p:nvSpPr>
        <p:spPr>
          <a:xfrm>
            <a:off x="1611445" y="4544482"/>
            <a:ext cx="2827343" cy="369332"/>
          </a:xfrm>
          <a:prstGeom prst="rect">
            <a:avLst/>
          </a:prstGeom>
          <a:noFill/>
        </p:spPr>
        <p:txBody>
          <a:bodyPr wrap="square" rtlCol="0">
            <a:spAutoFit/>
          </a:bodyPr>
          <a:lstStyle/>
          <a:p>
            <a:r>
              <a:rPr lang="en-US" sz="900" dirty="0">
                <a:latin typeface="+mn-lt"/>
              </a:rPr>
              <a:t>Growth of magnetic perturbation for different toroidal mode number</a:t>
            </a:r>
          </a:p>
        </p:txBody>
      </p:sp>
    </p:spTree>
    <p:extLst>
      <p:ext uri="{BB962C8B-B14F-4D97-AF65-F5344CB8AC3E}">
        <p14:creationId xmlns:p14="http://schemas.microsoft.com/office/powerpoint/2010/main" val="238072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448D0-48D4-5351-E312-D8FB367B28B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721B1F9-5F8B-8FFC-DBE1-8CEA612CDA27}"/>
              </a:ext>
            </a:extLst>
          </p:cNvPr>
          <p:cNvSpPr>
            <a:spLocks noGrp="1"/>
          </p:cNvSpPr>
          <p:nvPr>
            <p:ph type="body" idx="1"/>
          </p:nvPr>
        </p:nvSpPr>
        <p:spPr>
          <a:xfrm>
            <a:off x="234384" y="754856"/>
            <a:ext cx="5546214" cy="4162500"/>
          </a:xfrm>
        </p:spPr>
        <p:txBody>
          <a:bodyPr/>
          <a:lstStyle/>
          <a:p>
            <a:r>
              <a:rPr lang="en-US" sz="1400" dirty="0"/>
              <a:t>A simple fluid model of RE current is implemented in M3D-C1 to model RE current interacting with MHD modes.</a:t>
            </a:r>
          </a:p>
          <a:p>
            <a:endParaRPr lang="en-US" sz="1400" dirty="0"/>
          </a:p>
          <a:p>
            <a:pPr marL="615950" lvl="1" indent="0">
              <a:buNone/>
            </a:pPr>
            <a:endParaRPr lang="en-US" sz="1100" dirty="0"/>
          </a:p>
          <a:p>
            <a:pPr marL="615950" lvl="1" indent="0">
              <a:buNone/>
            </a:pPr>
            <a:endParaRPr lang="en-US" sz="1100" dirty="0"/>
          </a:p>
          <a:p>
            <a:endParaRPr lang="en-US" sz="1400" dirty="0"/>
          </a:p>
          <a:p>
            <a:endParaRPr lang="en-US" sz="1400" dirty="0"/>
          </a:p>
          <a:p>
            <a:endParaRPr lang="en-US" sz="1400" dirty="0"/>
          </a:p>
          <a:p>
            <a:endParaRPr lang="en-US" sz="1400" dirty="0"/>
          </a:p>
          <a:p>
            <a:r>
              <a:rPr lang="en-US" sz="1400" dirty="0"/>
              <a:t>A realistic RE convection velocity (</a:t>
            </a:r>
            <a:r>
              <a:rPr lang="en-US" sz="1400" i="1" dirty="0">
                <a:latin typeface="Times New Roman" panose="02020603050405020304" pitchFamily="18" charset="0"/>
                <a:cs typeface="Times New Roman" panose="02020603050405020304" pitchFamily="18" charset="0"/>
              </a:rPr>
              <a:t>v</a:t>
            </a:r>
            <a:r>
              <a:rPr lang="en-US" sz="1400" baseline="-250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cs typeface="Times New Roman" panose="02020603050405020304" pitchFamily="18" charset="0"/>
              </a:rPr>
              <a:t>c</a:t>
            </a:r>
            <a:r>
              <a:rPr lang="en-US" sz="1400" dirty="0"/>
              <a:t>) is used</a:t>
            </a:r>
          </a:p>
          <a:p>
            <a:r>
              <a:rPr lang="en-US" sz="1400" dirty="0"/>
              <a:t>Avalanche source is included with bounded electron contribution and partial screening effect take into account</a:t>
            </a:r>
          </a:p>
          <a:p>
            <a:endParaRPr lang="en-US" sz="1400" dirty="0"/>
          </a:p>
          <a:p>
            <a:r>
              <a:rPr lang="en-US" sz="1400" dirty="0"/>
              <a:t>Model has been validated through tearing mode simulation including RE current</a:t>
            </a:r>
          </a:p>
          <a:p>
            <a:endParaRPr lang="en-US" sz="1400" dirty="0"/>
          </a:p>
          <a:p>
            <a:endParaRPr lang="en-US" sz="1400" dirty="0"/>
          </a:p>
        </p:txBody>
      </p:sp>
      <p:sp>
        <p:nvSpPr>
          <p:cNvPr id="3" name="Title 2">
            <a:extLst>
              <a:ext uri="{FF2B5EF4-FFF2-40B4-BE49-F238E27FC236}">
                <a16:creationId xmlns:a16="http://schemas.microsoft.com/office/drawing/2014/main" id="{98027361-6122-A450-ADF2-15A6BC783D28}"/>
              </a:ext>
            </a:extLst>
          </p:cNvPr>
          <p:cNvSpPr>
            <a:spLocks noGrp="1"/>
          </p:cNvSpPr>
          <p:nvPr>
            <p:ph type="title"/>
          </p:nvPr>
        </p:nvSpPr>
        <p:spPr/>
        <p:txBody>
          <a:bodyPr/>
          <a:lstStyle/>
          <a:p>
            <a:r>
              <a:rPr lang="en-US" dirty="0"/>
              <a:t>Modeling evolution of RE current in M3D-C1</a:t>
            </a:r>
          </a:p>
        </p:txBody>
      </p:sp>
      <p:sp>
        <p:nvSpPr>
          <p:cNvPr id="4" name="Slide Number Placeholder 3">
            <a:extLst>
              <a:ext uri="{FF2B5EF4-FFF2-40B4-BE49-F238E27FC236}">
                <a16:creationId xmlns:a16="http://schemas.microsoft.com/office/drawing/2014/main" id="{FD7BF788-3E80-3539-FE3D-371D3EA0D4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dirty="0"/>
          </a:p>
        </p:txBody>
      </p:sp>
      <p:pic>
        <p:nvPicPr>
          <p:cNvPr id="7" name="Picture 6">
            <a:extLst>
              <a:ext uri="{FF2B5EF4-FFF2-40B4-BE49-F238E27FC236}">
                <a16:creationId xmlns:a16="http://schemas.microsoft.com/office/drawing/2014/main" id="{FB1752C3-A993-8A90-96DA-4A1B49F09B71}"/>
              </a:ext>
            </a:extLst>
          </p:cNvPr>
          <p:cNvPicPr>
            <a:picLocks noChangeAspect="1"/>
          </p:cNvPicPr>
          <p:nvPr/>
        </p:nvPicPr>
        <p:blipFill>
          <a:blip r:embed="rId2"/>
          <a:stretch>
            <a:fillRect/>
          </a:stretch>
        </p:blipFill>
        <p:spPr>
          <a:xfrm>
            <a:off x="1371693" y="1430487"/>
            <a:ext cx="3546282" cy="1518488"/>
          </a:xfrm>
          <a:prstGeom prst="rect">
            <a:avLst/>
          </a:prstGeom>
        </p:spPr>
      </p:pic>
      <p:pic>
        <p:nvPicPr>
          <p:cNvPr id="10" name="Picture 9">
            <a:extLst>
              <a:ext uri="{FF2B5EF4-FFF2-40B4-BE49-F238E27FC236}">
                <a16:creationId xmlns:a16="http://schemas.microsoft.com/office/drawing/2014/main" id="{39AB49C1-8B4E-3515-9C19-C02014EFDE21}"/>
              </a:ext>
            </a:extLst>
          </p:cNvPr>
          <p:cNvPicPr>
            <a:picLocks noChangeAspect="1"/>
          </p:cNvPicPr>
          <p:nvPr/>
        </p:nvPicPr>
        <p:blipFill>
          <a:blip r:embed="rId3"/>
          <a:stretch>
            <a:fillRect/>
          </a:stretch>
        </p:blipFill>
        <p:spPr>
          <a:xfrm>
            <a:off x="5707421" y="3351394"/>
            <a:ext cx="1698234" cy="1808571"/>
          </a:xfrm>
          <a:prstGeom prst="rect">
            <a:avLst/>
          </a:prstGeom>
        </p:spPr>
      </p:pic>
      <p:pic>
        <p:nvPicPr>
          <p:cNvPr id="11" name="Picture 10">
            <a:extLst>
              <a:ext uri="{FF2B5EF4-FFF2-40B4-BE49-F238E27FC236}">
                <a16:creationId xmlns:a16="http://schemas.microsoft.com/office/drawing/2014/main" id="{C06F372F-BC47-2657-5C96-0A4EE139BE38}"/>
              </a:ext>
            </a:extLst>
          </p:cNvPr>
          <p:cNvPicPr>
            <a:picLocks noChangeAspect="1"/>
          </p:cNvPicPr>
          <p:nvPr/>
        </p:nvPicPr>
        <p:blipFill>
          <a:blip r:embed="rId4"/>
          <a:stretch>
            <a:fillRect/>
          </a:stretch>
        </p:blipFill>
        <p:spPr>
          <a:xfrm>
            <a:off x="5078667" y="1212764"/>
            <a:ext cx="2032071" cy="1414022"/>
          </a:xfrm>
          <a:prstGeom prst="rect">
            <a:avLst/>
          </a:prstGeom>
        </p:spPr>
      </p:pic>
      <p:pic>
        <p:nvPicPr>
          <p:cNvPr id="12" name="Picture 11">
            <a:extLst>
              <a:ext uri="{FF2B5EF4-FFF2-40B4-BE49-F238E27FC236}">
                <a16:creationId xmlns:a16="http://schemas.microsoft.com/office/drawing/2014/main" id="{5738BA5D-8AF3-7DE0-5850-B179A48B5AA2}"/>
              </a:ext>
            </a:extLst>
          </p:cNvPr>
          <p:cNvPicPr>
            <a:picLocks noChangeAspect="1"/>
          </p:cNvPicPr>
          <p:nvPr/>
        </p:nvPicPr>
        <p:blipFill>
          <a:blip r:embed="rId5"/>
          <a:stretch>
            <a:fillRect/>
          </a:stretch>
        </p:blipFill>
        <p:spPr>
          <a:xfrm>
            <a:off x="7110738" y="1212765"/>
            <a:ext cx="2141413" cy="1414022"/>
          </a:xfrm>
          <a:prstGeom prst="rect">
            <a:avLst/>
          </a:prstGeom>
        </p:spPr>
      </p:pic>
      <p:pic>
        <p:nvPicPr>
          <p:cNvPr id="13" name="Picture 12">
            <a:extLst>
              <a:ext uri="{FF2B5EF4-FFF2-40B4-BE49-F238E27FC236}">
                <a16:creationId xmlns:a16="http://schemas.microsoft.com/office/drawing/2014/main" id="{C15292DC-0525-DF1B-98DE-64A33730369C}"/>
              </a:ext>
            </a:extLst>
          </p:cNvPr>
          <p:cNvPicPr>
            <a:picLocks noChangeAspect="1"/>
          </p:cNvPicPr>
          <p:nvPr/>
        </p:nvPicPr>
        <p:blipFill>
          <a:blip r:embed="rId6"/>
          <a:srcRect t="1" b="38123"/>
          <a:stretch>
            <a:fillRect/>
          </a:stretch>
        </p:blipFill>
        <p:spPr>
          <a:xfrm>
            <a:off x="5477691" y="2642456"/>
            <a:ext cx="1769292" cy="267706"/>
          </a:xfrm>
          <a:prstGeom prst="rect">
            <a:avLst/>
          </a:prstGeom>
        </p:spPr>
      </p:pic>
      <p:pic>
        <p:nvPicPr>
          <p:cNvPr id="14" name="Picture 13">
            <a:extLst>
              <a:ext uri="{FF2B5EF4-FFF2-40B4-BE49-F238E27FC236}">
                <a16:creationId xmlns:a16="http://schemas.microsoft.com/office/drawing/2014/main" id="{C91663CE-ED91-93F2-152C-4686C9F90F98}"/>
              </a:ext>
            </a:extLst>
          </p:cNvPr>
          <p:cNvPicPr>
            <a:picLocks noChangeAspect="1"/>
          </p:cNvPicPr>
          <p:nvPr/>
        </p:nvPicPr>
        <p:blipFill>
          <a:blip r:embed="rId6"/>
          <a:srcRect t="61413"/>
          <a:stretch>
            <a:fillRect/>
          </a:stretch>
        </p:blipFill>
        <p:spPr>
          <a:xfrm>
            <a:off x="7294739" y="2609455"/>
            <a:ext cx="1769292" cy="166949"/>
          </a:xfrm>
          <a:prstGeom prst="rect">
            <a:avLst/>
          </a:prstGeom>
        </p:spPr>
      </p:pic>
      <p:sp>
        <p:nvSpPr>
          <p:cNvPr id="15" name="TextBox 14">
            <a:extLst>
              <a:ext uri="{FF2B5EF4-FFF2-40B4-BE49-F238E27FC236}">
                <a16:creationId xmlns:a16="http://schemas.microsoft.com/office/drawing/2014/main" id="{2E69E3CF-879F-9BF0-1E04-A88AD6E7EC6F}"/>
              </a:ext>
            </a:extLst>
          </p:cNvPr>
          <p:cNvSpPr txBox="1"/>
          <p:nvPr/>
        </p:nvSpPr>
        <p:spPr>
          <a:xfrm>
            <a:off x="7379528" y="3728966"/>
            <a:ext cx="1846496" cy="646331"/>
          </a:xfrm>
          <a:prstGeom prst="rect">
            <a:avLst/>
          </a:prstGeom>
          <a:noFill/>
        </p:spPr>
        <p:txBody>
          <a:bodyPr wrap="square" rtlCol="0">
            <a:spAutoFit/>
          </a:bodyPr>
          <a:lstStyle/>
          <a:p>
            <a:r>
              <a:rPr lang="en-US" sz="900" dirty="0">
                <a:latin typeface="+mn-lt"/>
                <a:cs typeface="Times New Roman" panose="02020603050405020304" pitchFamily="18" charset="0"/>
              </a:rPr>
              <a:t>Nonlinear simulation of tearing mode excitation with RE current confined in magnetic islands</a:t>
            </a:r>
          </a:p>
          <a:p>
            <a:r>
              <a:rPr lang="en-US" sz="900" dirty="0">
                <a:latin typeface="+mn-lt"/>
                <a:cs typeface="Times New Roman" panose="02020603050405020304" pitchFamily="18" charset="0"/>
              </a:rPr>
              <a:t>(Zhao NF 2024)</a:t>
            </a:r>
            <a:endParaRPr lang="en-US" sz="900" dirty="0">
              <a:latin typeface="+mn-lt"/>
            </a:endParaRPr>
          </a:p>
        </p:txBody>
      </p:sp>
      <p:sp>
        <p:nvSpPr>
          <p:cNvPr id="17" name="TextBox 16">
            <a:extLst>
              <a:ext uri="{FF2B5EF4-FFF2-40B4-BE49-F238E27FC236}">
                <a16:creationId xmlns:a16="http://schemas.microsoft.com/office/drawing/2014/main" id="{37216770-E7AC-DBD6-AC47-751BCC27F0E6}"/>
              </a:ext>
            </a:extLst>
          </p:cNvPr>
          <p:cNvSpPr txBox="1"/>
          <p:nvPr/>
        </p:nvSpPr>
        <p:spPr>
          <a:xfrm>
            <a:off x="6161497" y="2928677"/>
            <a:ext cx="2812686" cy="369332"/>
          </a:xfrm>
          <a:prstGeom prst="rect">
            <a:avLst/>
          </a:prstGeom>
          <a:noFill/>
        </p:spPr>
        <p:txBody>
          <a:bodyPr wrap="square" rtlCol="0">
            <a:spAutoFit/>
          </a:bodyPr>
          <a:lstStyle/>
          <a:p>
            <a:r>
              <a:rPr lang="en-US" sz="900" dirty="0">
                <a:latin typeface="+mn-lt"/>
                <a:cs typeface="Times New Roman" panose="02020603050405020304" pitchFamily="18" charset="0"/>
              </a:rPr>
              <a:t>RE current affecting the tearing mode dispersion, promoting its growth (left) (Liu PoP 2020)</a:t>
            </a:r>
            <a:endParaRPr lang="en-US" sz="900" dirty="0">
              <a:latin typeface="+mn-lt"/>
            </a:endParaRPr>
          </a:p>
        </p:txBody>
      </p:sp>
    </p:spTree>
    <p:extLst>
      <p:ext uri="{BB962C8B-B14F-4D97-AF65-F5344CB8AC3E}">
        <p14:creationId xmlns:p14="http://schemas.microsoft.com/office/powerpoint/2010/main" val="248366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
          <a:extLst>
            <a:ext uri="{FF2B5EF4-FFF2-40B4-BE49-F238E27FC236}">
              <a16:creationId xmlns:a16="http://schemas.microsoft.com/office/drawing/2014/main" id="{E5705776-8887-5FB1-C94A-6F6FA4C32C05}"/>
            </a:ext>
          </a:extLst>
        </p:cNvPr>
        <p:cNvGrpSpPr/>
        <p:nvPr/>
      </p:nvGrpSpPr>
      <p:grpSpPr>
        <a:xfrm>
          <a:off x="0" y="0"/>
          <a:ext cx="0" cy="0"/>
          <a:chOff x="0" y="0"/>
          <a:chExt cx="0" cy="0"/>
        </a:xfrm>
      </p:grpSpPr>
      <p:sp>
        <p:nvSpPr>
          <p:cNvPr id="128" name="Google Shape;128;p23">
            <a:extLst>
              <a:ext uri="{FF2B5EF4-FFF2-40B4-BE49-F238E27FC236}">
                <a16:creationId xmlns:a16="http://schemas.microsoft.com/office/drawing/2014/main" id="{09122ECD-239C-A0F7-F8D8-4B0A0D79627F}"/>
              </a:ext>
            </a:extLst>
          </p:cNvPr>
          <p:cNvSpPr txBox="1">
            <a:spLocks noGrp="1"/>
          </p:cNvSpPr>
          <p:nvPr>
            <p:ph type="body" idx="1"/>
          </p:nvPr>
        </p:nvSpPr>
        <p:spPr>
          <a:xfrm>
            <a:off x="789972" y="1510495"/>
            <a:ext cx="7121575" cy="1466699"/>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US" dirty="0"/>
              <a:t>Self consistent simulation of RE mitigation with MHD instabilities and passive coil</a:t>
            </a:r>
          </a:p>
          <a:p>
            <a:pPr marL="0" lvl="0" indent="0" algn="l" rtl="0">
              <a:spcBef>
                <a:spcPts val="800"/>
              </a:spcBef>
              <a:spcAft>
                <a:spcPts val="0"/>
              </a:spcAft>
              <a:buNone/>
            </a:pPr>
            <a:endParaRPr lang="en-US" dirty="0"/>
          </a:p>
        </p:txBody>
      </p:sp>
      <p:sp>
        <p:nvSpPr>
          <p:cNvPr id="130" name="Google Shape;130;p23">
            <a:extLst>
              <a:ext uri="{FF2B5EF4-FFF2-40B4-BE49-F238E27FC236}">
                <a16:creationId xmlns:a16="http://schemas.microsoft.com/office/drawing/2014/main" id="{0C34E6DF-F1D0-F14D-E963-C615C88734E4}"/>
              </a:ext>
            </a:extLst>
          </p:cNvPr>
          <p:cNvSpPr txBox="1">
            <a:spLocks noGrp="1"/>
          </p:cNvSpPr>
          <p:nvPr>
            <p:ph type="sldNum" idx="12"/>
          </p:nvPr>
        </p:nvSpPr>
        <p:spPr>
          <a:xfrm>
            <a:off x="8701902" y="4944850"/>
            <a:ext cx="403500" cy="198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dirty="0"/>
          </a:p>
        </p:txBody>
      </p:sp>
    </p:spTree>
    <p:extLst>
      <p:ext uri="{BB962C8B-B14F-4D97-AF65-F5344CB8AC3E}">
        <p14:creationId xmlns:p14="http://schemas.microsoft.com/office/powerpoint/2010/main" val="383150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781F-48E3-7825-0B8F-FC8C4DAC5A5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DEA12CF-F52F-1EB5-1306-E97A495BCAE7}"/>
              </a:ext>
            </a:extLst>
          </p:cNvPr>
          <p:cNvSpPr>
            <a:spLocks noGrp="1"/>
          </p:cNvSpPr>
          <p:nvPr>
            <p:ph type="body" idx="1"/>
          </p:nvPr>
        </p:nvSpPr>
        <p:spPr>
          <a:xfrm>
            <a:off x="234384" y="841946"/>
            <a:ext cx="5546214" cy="2385909"/>
          </a:xfrm>
        </p:spPr>
        <p:txBody>
          <a:bodyPr/>
          <a:lstStyle/>
          <a:p>
            <a:r>
              <a:rPr lang="en-US" sz="1400" dirty="0"/>
              <a:t>Without RE current, plasma current diffuses rapidly due to high post-TQ resistivity, leading to a quick rise in </a:t>
            </a:r>
            <a:r>
              <a:rPr lang="en-US" sz="1400" i="1" dirty="0"/>
              <a:t>q</a:t>
            </a:r>
            <a:r>
              <a:rPr lang="en-US" sz="1400" dirty="0"/>
              <a:t> profile</a:t>
            </a:r>
          </a:p>
          <a:p>
            <a:endParaRPr lang="en-US" sz="1400" dirty="0"/>
          </a:p>
          <a:p>
            <a:r>
              <a:rPr lang="en-US" sz="1400" dirty="0"/>
              <a:t>A centrally concentrated RE current and its avalanche can help maintain a peaked current profile during CQ.</a:t>
            </a:r>
          </a:p>
          <a:p>
            <a:pPr lvl="1"/>
            <a:r>
              <a:rPr lang="en-US" sz="1100" dirty="0"/>
              <a:t>Seed RE mostly come from hot-tail generation</a:t>
            </a:r>
          </a:p>
          <a:p>
            <a:pPr lvl="1"/>
            <a:r>
              <a:rPr lang="en-US" sz="1100" dirty="0"/>
              <a:t>Ohmic current diffuses inward from the edge to the core</a:t>
            </a:r>
          </a:p>
          <a:p>
            <a:pPr lvl="1"/>
            <a:endParaRPr lang="en-US" sz="1100" dirty="0"/>
          </a:p>
          <a:p>
            <a:r>
              <a:rPr lang="en-US" sz="1400" dirty="0"/>
              <a:t>A sheared </a:t>
            </a:r>
            <a:r>
              <a:rPr lang="en-US" sz="1400" i="1" dirty="0"/>
              <a:t>q</a:t>
            </a:r>
            <a:r>
              <a:rPr lang="en-US" sz="1400" dirty="0"/>
              <a:t>-profile with </a:t>
            </a:r>
            <a:r>
              <a:rPr lang="en-US" sz="1400" i="1" dirty="0"/>
              <a:t>q</a:t>
            </a:r>
            <a:r>
              <a:rPr lang="en-US" sz="1400" baseline="-25000" dirty="0"/>
              <a:t>0</a:t>
            </a:r>
            <a:r>
              <a:rPr lang="en-US" sz="1400" dirty="0"/>
              <a:t> ≈ 1.5 is also maintained, allowing the excitation of multiple tearing modes.</a:t>
            </a:r>
          </a:p>
          <a:p>
            <a:endParaRPr lang="en-US" sz="1400" dirty="0"/>
          </a:p>
          <a:p>
            <a:endParaRPr lang="en-US" sz="1400" dirty="0"/>
          </a:p>
        </p:txBody>
      </p:sp>
      <p:sp>
        <p:nvSpPr>
          <p:cNvPr id="3" name="Title 2">
            <a:extLst>
              <a:ext uri="{FF2B5EF4-FFF2-40B4-BE49-F238E27FC236}">
                <a16:creationId xmlns:a16="http://schemas.microsoft.com/office/drawing/2014/main" id="{783BDED4-B685-A7FE-259B-094BC9FC17AD}"/>
              </a:ext>
            </a:extLst>
          </p:cNvPr>
          <p:cNvSpPr>
            <a:spLocks noGrp="1"/>
          </p:cNvSpPr>
          <p:nvPr>
            <p:ph type="title"/>
          </p:nvPr>
        </p:nvSpPr>
        <p:spPr>
          <a:xfrm>
            <a:off x="234384" y="223838"/>
            <a:ext cx="8467518" cy="472800"/>
          </a:xfrm>
        </p:spPr>
        <p:txBody>
          <a:bodyPr/>
          <a:lstStyle/>
          <a:p>
            <a:r>
              <a:rPr lang="en-US" sz="2300" dirty="0"/>
              <a:t>2D simulation: Impact of RE on current profile evolution</a:t>
            </a:r>
          </a:p>
        </p:txBody>
      </p:sp>
      <p:sp>
        <p:nvSpPr>
          <p:cNvPr id="4" name="Slide Number Placeholder 3">
            <a:extLst>
              <a:ext uri="{FF2B5EF4-FFF2-40B4-BE49-F238E27FC236}">
                <a16:creationId xmlns:a16="http://schemas.microsoft.com/office/drawing/2014/main" id="{0B3A4059-4284-91C8-0E53-37FF22D72D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dirty="0"/>
          </a:p>
        </p:txBody>
      </p:sp>
      <p:sp>
        <p:nvSpPr>
          <p:cNvPr id="9" name="TextBox 8">
            <a:extLst>
              <a:ext uri="{FF2B5EF4-FFF2-40B4-BE49-F238E27FC236}">
                <a16:creationId xmlns:a16="http://schemas.microsoft.com/office/drawing/2014/main" id="{CCDA418B-E7BE-3BE5-9428-400B1BC64CB1}"/>
              </a:ext>
            </a:extLst>
          </p:cNvPr>
          <p:cNvSpPr txBox="1"/>
          <p:nvPr/>
        </p:nvSpPr>
        <p:spPr>
          <a:xfrm>
            <a:off x="6118501" y="2744384"/>
            <a:ext cx="2809125" cy="230832"/>
          </a:xfrm>
          <a:prstGeom prst="rect">
            <a:avLst/>
          </a:prstGeom>
          <a:noFill/>
        </p:spPr>
        <p:txBody>
          <a:bodyPr wrap="square" rtlCol="0">
            <a:spAutoFit/>
          </a:bodyPr>
          <a:lstStyle/>
          <a:p>
            <a:r>
              <a:rPr lang="en-US" sz="900" dirty="0">
                <a:latin typeface="+mn-lt"/>
                <a:cs typeface="Times New Roman" panose="02020603050405020304" pitchFamily="18" charset="0"/>
              </a:rPr>
              <a:t>Collapse of current profile in CQ without RE current</a:t>
            </a:r>
            <a:endParaRPr lang="en-US" sz="900" dirty="0">
              <a:latin typeface="+mn-lt"/>
            </a:endParaRPr>
          </a:p>
        </p:txBody>
      </p:sp>
      <p:sp>
        <p:nvSpPr>
          <p:cNvPr id="14" name="TextBox 13">
            <a:extLst>
              <a:ext uri="{FF2B5EF4-FFF2-40B4-BE49-F238E27FC236}">
                <a16:creationId xmlns:a16="http://schemas.microsoft.com/office/drawing/2014/main" id="{78D3F070-D375-FC32-0E1B-A46A3DCC801C}"/>
              </a:ext>
            </a:extLst>
          </p:cNvPr>
          <p:cNvSpPr txBox="1"/>
          <p:nvPr/>
        </p:nvSpPr>
        <p:spPr>
          <a:xfrm>
            <a:off x="6166396" y="4759957"/>
            <a:ext cx="2809125" cy="230832"/>
          </a:xfrm>
          <a:prstGeom prst="rect">
            <a:avLst/>
          </a:prstGeom>
          <a:noFill/>
        </p:spPr>
        <p:txBody>
          <a:bodyPr wrap="square" rtlCol="0">
            <a:spAutoFit/>
          </a:bodyPr>
          <a:lstStyle/>
          <a:p>
            <a:r>
              <a:rPr lang="en-US" sz="900" dirty="0">
                <a:latin typeface="+mn-lt"/>
                <a:cs typeface="Times New Roman" panose="02020603050405020304" pitchFamily="18" charset="0"/>
              </a:rPr>
              <a:t>With RE, current profile remains peaked during CQ</a:t>
            </a:r>
            <a:endParaRPr lang="en-US" sz="900" dirty="0">
              <a:latin typeface="+mn-lt"/>
            </a:endParaRPr>
          </a:p>
        </p:txBody>
      </p:sp>
      <p:sp>
        <p:nvSpPr>
          <p:cNvPr id="15" name="TextBox 14">
            <a:extLst>
              <a:ext uri="{FF2B5EF4-FFF2-40B4-BE49-F238E27FC236}">
                <a16:creationId xmlns:a16="http://schemas.microsoft.com/office/drawing/2014/main" id="{1BE8BC85-5EAE-FB58-8BC9-BD82454EE6E9}"/>
              </a:ext>
            </a:extLst>
          </p:cNvPr>
          <p:cNvSpPr txBox="1"/>
          <p:nvPr/>
        </p:nvSpPr>
        <p:spPr>
          <a:xfrm>
            <a:off x="3636550" y="3786451"/>
            <a:ext cx="2809125" cy="369332"/>
          </a:xfrm>
          <a:prstGeom prst="rect">
            <a:avLst/>
          </a:prstGeom>
          <a:noFill/>
        </p:spPr>
        <p:txBody>
          <a:bodyPr wrap="square" rtlCol="0">
            <a:spAutoFit/>
          </a:bodyPr>
          <a:lstStyle/>
          <a:p>
            <a:r>
              <a:rPr lang="en-US" sz="900" dirty="0">
                <a:latin typeface="+mn-lt"/>
                <a:cs typeface="Times New Roman" panose="02020603050405020304" pitchFamily="18" charset="0"/>
              </a:rPr>
              <a:t>Evolution of </a:t>
            </a:r>
            <a:r>
              <a:rPr lang="en-US" sz="900" i="1" dirty="0">
                <a:latin typeface="+mn-lt"/>
                <a:cs typeface="Times New Roman" panose="02020603050405020304" pitchFamily="18" charset="0"/>
              </a:rPr>
              <a:t>q</a:t>
            </a:r>
            <a:r>
              <a:rPr lang="en-US" sz="900" dirty="0">
                <a:latin typeface="+mn-lt"/>
                <a:cs typeface="Times New Roman" panose="02020603050405020304" pitchFamily="18" charset="0"/>
              </a:rPr>
              <a:t> profile in CQ</a:t>
            </a:r>
          </a:p>
          <a:p>
            <a:r>
              <a:rPr lang="en-US" sz="900" dirty="0">
                <a:latin typeface="+mn-lt"/>
                <a:cs typeface="Times New Roman" panose="02020603050405020304" pitchFamily="18" charset="0"/>
              </a:rPr>
              <a:t>with(</a:t>
            </a:r>
            <a:r>
              <a:rPr lang="en-US" sz="900" dirty="0">
                <a:solidFill>
                  <a:srgbClr val="FF0000"/>
                </a:solidFill>
                <a:latin typeface="+mn-lt"/>
                <a:cs typeface="Times New Roman" panose="02020603050405020304" pitchFamily="18" charset="0"/>
              </a:rPr>
              <a:t>red</a:t>
            </a:r>
            <a:r>
              <a:rPr lang="en-US" sz="900" dirty="0">
                <a:latin typeface="+mn-lt"/>
                <a:cs typeface="Times New Roman" panose="02020603050405020304" pitchFamily="18" charset="0"/>
              </a:rPr>
              <a:t>) and w/o (</a:t>
            </a:r>
            <a:r>
              <a:rPr lang="en-US" sz="900" dirty="0">
                <a:solidFill>
                  <a:srgbClr val="0070C0"/>
                </a:solidFill>
                <a:latin typeface="+mn-lt"/>
                <a:cs typeface="Times New Roman" panose="02020603050405020304" pitchFamily="18" charset="0"/>
              </a:rPr>
              <a:t>blue</a:t>
            </a:r>
            <a:r>
              <a:rPr lang="en-US" sz="900" dirty="0">
                <a:latin typeface="+mn-lt"/>
                <a:cs typeface="Times New Roman" panose="02020603050405020304" pitchFamily="18" charset="0"/>
              </a:rPr>
              <a:t>) RE current</a:t>
            </a:r>
            <a:endParaRPr lang="en-US" sz="900" dirty="0">
              <a:latin typeface="+mn-lt"/>
            </a:endParaRPr>
          </a:p>
        </p:txBody>
      </p:sp>
      <p:pic>
        <p:nvPicPr>
          <p:cNvPr id="16" name="Picture 15">
            <a:extLst>
              <a:ext uri="{FF2B5EF4-FFF2-40B4-BE49-F238E27FC236}">
                <a16:creationId xmlns:a16="http://schemas.microsoft.com/office/drawing/2014/main" id="{FB89A1FB-02A2-0F14-E503-9DFAEDF5E761}"/>
              </a:ext>
            </a:extLst>
          </p:cNvPr>
          <p:cNvPicPr>
            <a:picLocks noChangeAspect="1"/>
          </p:cNvPicPr>
          <p:nvPr/>
        </p:nvPicPr>
        <p:blipFill>
          <a:blip r:embed="rId2"/>
          <a:stretch>
            <a:fillRect/>
          </a:stretch>
        </p:blipFill>
        <p:spPr>
          <a:xfrm>
            <a:off x="6324700" y="911877"/>
            <a:ext cx="2608266" cy="1880274"/>
          </a:xfrm>
          <a:prstGeom prst="rect">
            <a:avLst/>
          </a:prstGeom>
        </p:spPr>
      </p:pic>
      <p:pic>
        <p:nvPicPr>
          <p:cNvPr id="20" name="Picture 19">
            <a:extLst>
              <a:ext uri="{FF2B5EF4-FFF2-40B4-BE49-F238E27FC236}">
                <a16:creationId xmlns:a16="http://schemas.microsoft.com/office/drawing/2014/main" id="{59AF68A1-F62C-84A4-B953-6773B0ADED88}"/>
              </a:ext>
            </a:extLst>
          </p:cNvPr>
          <p:cNvPicPr>
            <a:picLocks noChangeAspect="1"/>
          </p:cNvPicPr>
          <p:nvPr/>
        </p:nvPicPr>
        <p:blipFill>
          <a:blip r:embed="rId3"/>
          <a:stretch>
            <a:fillRect/>
          </a:stretch>
        </p:blipFill>
        <p:spPr>
          <a:xfrm>
            <a:off x="1122555" y="3324936"/>
            <a:ext cx="2513995" cy="1815663"/>
          </a:xfrm>
          <a:prstGeom prst="rect">
            <a:avLst/>
          </a:prstGeom>
        </p:spPr>
      </p:pic>
      <p:sp>
        <p:nvSpPr>
          <p:cNvPr id="21" name="TextBox 20">
            <a:extLst>
              <a:ext uri="{FF2B5EF4-FFF2-40B4-BE49-F238E27FC236}">
                <a16:creationId xmlns:a16="http://schemas.microsoft.com/office/drawing/2014/main" id="{53F8EB91-820F-D67A-B1EB-49CB5BE10524}"/>
              </a:ext>
            </a:extLst>
          </p:cNvPr>
          <p:cNvSpPr txBox="1"/>
          <p:nvPr/>
        </p:nvSpPr>
        <p:spPr>
          <a:xfrm>
            <a:off x="2362554" y="4301943"/>
            <a:ext cx="487649" cy="230832"/>
          </a:xfrm>
          <a:prstGeom prst="rect">
            <a:avLst/>
          </a:prstGeom>
          <a:noFill/>
        </p:spPr>
        <p:txBody>
          <a:bodyPr wrap="square" rtlCol="0">
            <a:spAutoFit/>
          </a:bodyPr>
          <a:lstStyle/>
          <a:p>
            <a:r>
              <a:rPr lang="en-US" sz="900" i="1" dirty="0">
                <a:solidFill>
                  <a:schemeClr val="accent2">
                    <a:lumMod val="40000"/>
                    <a:lumOff val="60000"/>
                  </a:schemeClr>
                </a:solidFill>
                <a:latin typeface="+mn-lt"/>
                <a:cs typeface="Times New Roman" panose="02020603050405020304" pitchFamily="18" charset="0"/>
              </a:rPr>
              <a:t>t </a:t>
            </a:r>
            <a:r>
              <a:rPr lang="en-US" sz="900" dirty="0">
                <a:solidFill>
                  <a:schemeClr val="accent2">
                    <a:lumMod val="40000"/>
                    <a:lumOff val="60000"/>
                  </a:schemeClr>
                </a:solidFill>
                <a:latin typeface="+mn-lt"/>
                <a:cs typeface="Times New Roman" panose="02020603050405020304" pitchFamily="18" charset="0"/>
              </a:rPr>
              <a:t>= 0</a:t>
            </a:r>
          </a:p>
        </p:txBody>
      </p:sp>
      <p:sp>
        <p:nvSpPr>
          <p:cNvPr id="22" name="TextBox 21">
            <a:extLst>
              <a:ext uri="{FF2B5EF4-FFF2-40B4-BE49-F238E27FC236}">
                <a16:creationId xmlns:a16="http://schemas.microsoft.com/office/drawing/2014/main" id="{D5E03511-B66C-B97B-5323-D0E88611F9A6}"/>
              </a:ext>
            </a:extLst>
          </p:cNvPr>
          <p:cNvSpPr txBox="1"/>
          <p:nvPr/>
        </p:nvSpPr>
        <p:spPr>
          <a:xfrm>
            <a:off x="1506772" y="3439941"/>
            <a:ext cx="1127014" cy="230833"/>
          </a:xfrm>
          <a:prstGeom prst="rect">
            <a:avLst/>
          </a:prstGeom>
          <a:solidFill>
            <a:srgbClr val="FFFFFF">
              <a:alpha val="11765"/>
            </a:srgbClr>
          </a:solidFill>
        </p:spPr>
        <p:txBody>
          <a:bodyPr wrap="square" rtlCol="0">
            <a:spAutoFit/>
          </a:bodyPr>
          <a:lstStyle/>
          <a:p>
            <a:r>
              <a:rPr lang="en-US" sz="900" b="1" i="1" dirty="0">
                <a:solidFill>
                  <a:srgbClr val="0070C0"/>
                </a:solidFill>
                <a:latin typeface="+mn-lt"/>
                <a:cs typeface="Times New Roman" panose="02020603050405020304" pitchFamily="18" charset="0"/>
              </a:rPr>
              <a:t>t</a:t>
            </a:r>
            <a:r>
              <a:rPr lang="en-US" sz="900" b="1" dirty="0">
                <a:solidFill>
                  <a:srgbClr val="0070C0"/>
                </a:solidFill>
                <a:latin typeface="+mn-lt"/>
                <a:cs typeface="Times New Roman" panose="02020603050405020304" pitchFamily="18" charset="0"/>
              </a:rPr>
              <a:t>=0.4ms (no RE)</a:t>
            </a:r>
          </a:p>
        </p:txBody>
      </p:sp>
      <p:sp>
        <p:nvSpPr>
          <p:cNvPr id="23" name="TextBox 22">
            <a:extLst>
              <a:ext uri="{FF2B5EF4-FFF2-40B4-BE49-F238E27FC236}">
                <a16:creationId xmlns:a16="http://schemas.microsoft.com/office/drawing/2014/main" id="{28B57E6F-16AE-2FBD-2B7B-82EF5AEB9648}"/>
              </a:ext>
            </a:extLst>
          </p:cNvPr>
          <p:cNvSpPr txBox="1"/>
          <p:nvPr/>
        </p:nvSpPr>
        <p:spPr>
          <a:xfrm>
            <a:off x="1437587" y="3904856"/>
            <a:ext cx="1276430" cy="230832"/>
          </a:xfrm>
          <a:prstGeom prst="rect">
            <a:avLst/>
          </a:prstGeom>
          <a:solidFill>
            <a:srgbClr val="FFFFFF">
              <a:alpha val="5098"/>
            </a:srgbClr>
          </a:solidFill>
        </p:spPr>
        <p:txBody>
          <a:bodyPr wrap="square" rtlCol="0">
            <a:spAutoFit/>
          </a:bodyPr>
          <a:lstStyle/>
          <a:p>
            <a:r>
              <a:rPr lang="en-US" sz="900" b="1" i="1" dirty="0">
                <a:solidFill>
                  <a:srgbClr val="FF0000"/>
                </a:solidFill>
                <a:latin typeface="+mn-lt"/>
                <a:cs typeface="Times New Roman" panose="02020603050405020304" pitchFamily="18" charset="0"/>
              </a:rPr>
              <a:t>t</a:t>
            </a:r>
            <a:r>
              <a:rPr lang="en-US" sz="900" b="1" dirty="0">
                <a:solidFill>
                  <a:srgbClr val="FF0000"/>
                </a:solidFill>
                <a:latin typeface="+mn-lt"/>
                <a:cs typeface="Times New Roman" panose="02020603050405020304" pitchFamily="18" charset="0"/>
              </a:rPr>
              <a:t>=0.4ms (with RE)</a:t>
            </a:r>
          </a:p>
        </p:txBody>
      </p:sp>
      <p:grpSp>
        <p:nvGrpSpPr>
          <p:cNvPr id="29" name="Group 28">
            <a:extLst>
              <a:ext uri="{FF2B5EF4-FFF2-40B4-BE49-F238E27FC236}">
                <a16:creationId xmlns:a16="http://schemas.microsoft.com/office/drawing/2014/main" id="{FC941B2C-28D1-9134-2DD8-E8A62F48F28D}"/>
              </a:ext>
            </a:extLst>
          </p:cNvPr>
          <p:cNvGrpSpPr/>
          <p:nvPr/>
        </p:nvGrpSpPr>
        <p:grpSpPr>
          <a:xfrm>
            <a:off x="6360139" y="2949985"/>
            <a:ext cx="2547026" cy="1847147"/>
            <a:chOff x="6363715" y="3020491"/>
            <a:chExt cx="2547026" cy="1847147"/>
          </a:xfrm>
        </p:grpSpPr>
        <p:pic>
          <p:nvPicPr>
            <p:cNvPr id="19" name="Picture 18">
              <a:extLst>
                <a:ext uri="{FF2B5EF4-FFF2-40B4-BE49-F238E27FC236}">
                  <a16:creationId xmlns:a16="http://schemas.microsoft.com/office/drawing/2014/main" id="{E3F586F8-BA2B-3B55-4145-080DA896C17D}"/>
                </a:ext>
              </a:extLst>
            </p:cNvPr>
            <p:cNvPicPr>
              <a:picLocks noChangeAspect="1"/>
            </p:cNvPicPr>
            <p:nvPr/>
          </p:nvPicPr>
          <p:blipFill>
            <a:blip r:embed="rId4"/>
            <a:stretch>
              <a:fillRect/>
            </a:stretch>
          </p:blipFill>
          <p:spPr>
            <a:xfrm>
              <a:off x="6363715" y="3020491"/>
              <a:ext cx="2547026" cy="1847147"/>
            </a:xfrm>
            <a:prstGeom prst="rect">
              <a:avLst/>
            </a:prstGeom>
          </p:spPr>
        </p:pic>
        <p:sp>
          <p:nvSpPr>
            <p:cNvPr id="28" name="TextBox 27">
              <a:extLst>
                <a:ext uri="{FF2B5EF4-FFF2-40B4-BE49-F238E27FC236}">
                  <a16:creationId xmlns:a16="http://schemas.microsoft.com/office/drawing/2014/main" id="{E823C218-B30A-9655-C3C1-A59F8C428BAF}"/>
                </a:ext>
              </a:extLst>
            </p:cNvPr>
            <p:cNvSpPr txBox="1"/>
            <p:nvPr/>
          </p:nvSpPr>
          <p:spPr>
            <a:xfrm>
              <a:off x="7283137" y="3277571"/>
              <a:ext cx="500607" cy="230832"/>
            </a:xfrm>
            <a:prstGeom prst="rect">
              <a:avLst/>
            </a:prstGeom>
            <a:noFill/>
          </p:spPr>
          <p:txBody>
            <a:bodyPr wrap="square" rtlCol="0">
              <a:spAutoFit/>
            </a:bodyPr>
            <a:lstStyle/>
            <a:p>
              <a:r>
                <a:rPr lang="en-US" sz="900" i="1" dirty="0">
                  <a:solidFill>
                    <a:srgbClr val="0070C0"/>
                  </a:solidFill>
                  <a:latin typeface="+mn-lt"/>
                  <a:cs typeface="Times New Roman" panose="02020603050405020304" pitchFamily="18" charset="0"/>
                </a:rPr>
                <a:t>t </a:t>
              </a:r>
              <a:r>
                <a:rPr lang="en-US" sz="900" dirty="0">
                  <a:solidFill>
                    <a:srgbClr val="0070C0"/>
                  </a:solidFill>
                  <a:latin typeface="+mn-lt"/>
                  <a:cs typeface="Times New Roman" panose="02020603050405020304" pitchFamily="18" charset="0"/>
                </a:rPr>
                <a:t>= 0</a:t>
              </a:r>
            </a:p>
          </p:txBody>
        </p:sp>
      </p:grpSp>
      <p:grpSp>
        <p:nvGrpSpPr>
          <p:cNvPr id="32" name="Group 31">
            <a:extLst>
              <a:ext uri="{FF2B5EF4-FFF2-40B4-BE49-F238E27FC236}">
                <a16:creationId xmlns:a16="http://schemas.microsoft.com/office/drawing/2014/main" id="{D05B25F0-F447-E9AF-45B1-0939F76C3713}"/>
              </a:ext>
            </a:extLst>
          </p:cNvPr>
          <p:cNvGrpSpPr/>
          <p:nvPr/>
        </p:nvGrpSpPr>
        <p:grpSpPr>
          <a:xfrm>
            <a:off x="6333584" y="2954505"/>
            <a:ext cx="2590498" cy="1854157"/>
            <a:chOff x="6333584" y="2954505"/>
            <a:chExt cx="2590498" cy="1854157"/>
          </a:xfrm>
        </p:grpSpPr>
        <p:pic>
          <p:nvPicPr>
            <p:cNvPr id="18" name="Picture 17">
              <a:extLst>
                <a:ext uri="{FF2B5EF4-FFF2-40B4-BE49-F238E27FC236}">
                  <a16:creationId xmlns:a16="http://schemas.microsoft.com/office/drawing/2014/main" id="{A974E546-F505-ADCC-34D1-D7BEC73C85E4}"/>
                </a:ext>
              </a:extLst>
            </p:cNvPr>
            <p:cNvPicPr>
              <a:picLocks noChangeAspect="1"/>
            </p:cNvPicPr>
            <p:nvPr/>
          </p:nvPicPr>
          <p:blipFill>
            <a:blip r:embed="rId5"/>
            <a:stretch>
              <a:fillRect/>
            </a:stretch>
          </p:blipFill>
          <p:spPr>
            <a:xfrm>
              <a:off x="6333584" y="2954505"/>
              <a:ext cx="2590498" cy="1854157"/>
            </a:xfrm>
            <a:prstGeom prst="rect">
              <a:avLst/>
            </a:prstGeom>
          </p:spPr>
        </p:pic>
        <p:sp>
          <p:nvSpPr>
            <p:cNvPr id="30" name="TextBox 29">
              <a:extLst>
                <a:ext uri="{FF2B5EF4-FFF2-40B4-BE49-F238E27FC236}">
                  <a16:creationId xmlns:a16="http://schemas.microsoft.com/office/drawing/2014/main" id="{56840A4E-A1A9-F3F8-51CE-9CB3D62256BD}"/>
                </a:ext>
              </a:extLst>
            </p:cNvPr>
            <p:cNvSpPr txBox="1"/>
            <p:nvPr/>
          </p:nvSpPr>
          <p:spPr>
            <a:xfrm>
              <a:off x="7288228" y="3127212"/>
              <a:ext cx="500607" cy="230832"/>
            </a:xfrm>
            <a:prstGeom prst="rect">
              <a:avLst/>
            </a:prstGeom>
            <a:noFill/>
          </p:spPr>
          <p:txBody>
            <a:bodyPr wrap="square" rtlCol="0">
              <a:spAutoFit/>
            </a:bodyPr>
            <a:lstStyle/>
            <a:p>
              <a:r>
                <a:rPr lang="en-US" sz="900" i="1" dirty="0">
                  <a:solidFill>
                    <a:schemeClr val="accent4">
                      <a:lumMod val="40000"/>
                      <a:lumOff val="60000"/>
                    </a:schemeClr>
                  </a:solidFill>
                  <a:latin typeface="+mn-lt"/>
                  <a:cs typeface="Times New Roman" panose="02020603050405020304" pitchFamily="18" charset="0"/>
                </a:rPr>
                <a:t>t </a:t>
              </a:r>
              <a:r>
                <a:rPr lang="en-US" sz="900" dirty="0">
                  <a:solidFill>
                    <a:schemeClr val="accent4">
                      <a:lumMod val="40000"/>
                      <a:lumOff val="60000"/>
                    </a:schemeClr>
                  </a:solidFill>
                  <a:latin typeface="+mn-lt"/>
                  <a:cs typeface="Times New Roman" panose="02020603050405020304" pitchFamily="18" charset="0"/>
                </a:rPr>
                <a:t>= 0</a:t>
              </a:r>
            </a:p>
          </p:txBody>
        </p:sp>
        <p:sp>
          <p:nvSpPr>
            <p:cNvPr id="25" name="TextBox 24">
              <a:extLst>
                <a:ext uri="{FF2B5EF4-FFF2-40B4-BE49-F238E27FC236}">
                  <a16:creationId xmlns:a16="http://schemas.microsoft.com/office/drawing/2014/main" id="{5FD49CBD-273D-AA61-C86F-4FF3BE09FD11}"/>
                </a:ext>
              </a:extLst>
            </p:cNvPr>
            <p:cNvSpPr txBox="1"/>
            <p:nvPr/>
          </p:nvSpPr>
          <p:spPr>
            <a:xfrm>
              <a:off x="6655931" y="3808479"/>
              <a:ext cx="776186" cy="230832"/>
            </a:xfrm>
            <a:prstGeom prst="rect">
              <a:avLst/>
            </a:prstGeom>
            <a:noFill/>
          </p:spPr>
          <p:txBody>
            <a:bodyPr wrap="square" rtlCol="0">
              <a:spAutoFit/>
            </a:bodyPr>
            <a:lstStyle/>
            <a:p>
              <a:r>
                <a:rPr lang="en-US" sz="900" i="1" dirty="0">
                  <a:solidFill>
                    <a:srgbClr val="0070C0"/>
                  </a:solidFill>
                  <a:latin typeface="+mn-lt"/>
                  <a:cs typeface="Times New Roman" panose="02020603050405020304" pitchFamily="18" charset="0"/>
                </a:rPr>
                <a:t>t </a:t>
              </a:r>
              <a:r>
                <a:rPr lang="en-US" sz="900" dirty="0">
                  <a:solidFill>
                    <a:srgbClr val="0070C0"/>
                  </a:solidFill>
                  <a:latin typeface="+mn-lt"/>
                  <a:cs typeface="Times New Roman" panose="02020603050405020304" pitchFamily="18" charset="0"/>
                </a:rPr>
                <a:t>= 0.4 </a:t>
              </a:r>
              <a:r>
                <a:rPr lang="en-US" sz="900" dirty="0" err="1">
                  <a:solidFill>
                    <a:srgbClr val="0070C0"/>
                  </a:solidFill>
                  <a:latin typeface="+mn-lt"/>
                  <a:cs typeface="Times New Roman" panose="02020603050405020304" pitchFamily="18" charset="0"/>
                </a:rPr>
                <a:t>ms</a:t>
              </a:r>
              <a:endParaRPr lang="en-US" sz="900" dirty="0">
                <a:solidFill>
                  <a:srgbClr val="0070C0"/>
                </a:solidFill>
                <a:latin typeface="+mn-lt"/>
                <a:cs typeface="Times New Roman" panose="02020603050405020304" pitchFamily="18" charset="0"/>
              </a:endParaRPr>
            </a:p>
          </p:txBody>
        </p:sp>
      </p:grpSp>
      <p:sp>
        <p:nvSpPr>
          <p:cNvPr id="33" name="TextBox 32">
            <a:extLst>
              <a:ext uri="{FF2B5EF4-FFF2-40B4-BE49-F238E27FC236}">
                <a16:creationId xmlns:a16="http://schemas.microsoft.com/office/drawing/2014/main" id="{55B065F9-9524-9E7E-A723-7D71780809E0}"/>
              </a:ext>
            </a:extLst>
          </p:cNvPr>
          <p:cNvSpPr txBox="1"/>
          <p:nvPr/>
        </p:nvSpPr>
        <p:spPr>
          <a:xfrm>
            <a:off x="7236347" y="1149250"/>
            <a:ext cx="500607" cy="230832"/>
          </a:xfrm>
          <a:prstGeom prst="rect">
            <a:avLst/>
          </a:prstGeom>
          <a:noFill/>
        </p:spPr>
        <p:txBody>
          <a:bodyPr wrap="square" rtlCol="0">
            <a:spAutoFit/>
          </a:bodyPr>
          <a:lstStyle/>
          <a:p>
            <a:r>
              <a:rPr lang="en-US" sz="900" i="1" dirty="0">
                <a:solidFill>
                  <a:schemeClr val="accent4">
                    <a:lumMod val="40000"/>
                    <a:lumOff val="60000"/>
                  </a:schemeClr>
                </a:solidFill>
                <a:latin typeface="+mn-lt"/>
                <a:cs typeface="Times New Roman" panose="02020603050405020304" pitchFamily="18" charset="0"/>
              </a:rPr>
              <a:t>t </a:t>
            </a:r>
            <a:r>
              <a:rPr lang="en-US" sz="900" dirty="0">
                <a:solidFill>
                  <a:schemeClr val="accent4">
                    <a:lumMod val="40000"/>
                    <a:lumOff val="60000"/>
                  </a:schemeClr>
                </a:solidFill>
                <a:latin typeface="+mn-lt"/>
                <a:cs typeface="Times New Roman" panose="02020603050405020304" pitchFamily="18" charset="0"/>
              </a:rPr>
              <a:t>= 0</a:t>
            </a:r>
          </a:p>
        </p:txBody>
      </p:sp>
      <p:sp>
        <p:nvSpPr>
          <p:cNvPr id="34" name="TextBox 33">
            <a:extLst>
              <a:ext uri="{FF2B5EF4-FFF2-40B4-BE49-F238E27FC236}">
                <a16:creationId xmlns:a16="http://schemas.microsoft.com/office/drawing/2014/main" id="{47034247-3A01-5756-3618-7F04704AD210}"/>
              </a:ext>
            </a:extLst>
          </p:cNvPr>
          <p:cNvSpPr txBox="1"/>
          <p:nvPr/>
        </p:nvSpPr>
        <p:spPr>
          <a:xfrm>
            <a:off x="6662414" y="1772150"/>
            <a:ext cx="776186" cy="230832"/>
          </a:xfrm>
          <a:prstGeom prst="rect">
            <a:avLst/>
          </a:prstGeom>
          <a:noFill/>
        </p:spPr>
        <p:txBody>
          <a:bodyPr wrap="square" rtlCol="0">
            <a:spAutoFit/>
          </a:bodyPr>
          <a:lstStyle/>
          <a:p>
            <a:r>
              <a:rPr lang="en-US" sz="900" i="1" dirty="0">
                <a:solidFill>
                  <a:srgbClr val="0070C0"/>
                </a:solidFill>
                <a:latin typeface="+mn-lt"/>
                <a:cs typeface="Times New Roman" panose="02020603050405020304" pitchFamily="18" charset="0"/>
              </a:rPr>
              <a:t>t </a:t>
            </a:r>
            <a:r>
              <a:rPr lang="en-US" sz="900" dirty="0">
                <a:solidFill>
                  <a:srgbClr val="0070C0"/>
                </a:solidFill>
                <a:latin typeface="+mn-lt"/>
                <a:cs typeface="Times New Roman" panose="02020603050405020304" pitchFamily="18" charset="0"/>
              </a:rPr>
              <a:t>= 0.4 </a:t>
            </a:r>
            <a:r>
              <a:rPr lang="en-US" sz="900" dirty="0" err="1">
                <a:solidFill>
                  <a:srgbClr val="0070C0"/>
                </a:solidFill>
                <a:latin typeface="+mn-lt"/>
                <a:cs typeface="Times New Roman" panose="02020603050405020304" pitchFamily="18" charset="0"/>
              </a:rPr>
              <a:t>ms</a:t>
            </a:r>
            <a:endParaRPr lang="en-US" sz="900" dirty="0">
              <a:solidFill>
                <a:srgbClr val="0070C0"/>
              </a:solidFill>
              <a:latin typeface="+mn-lt"/>
              <a:cs typeface="Times New Roman" panose="02020603050405020304" pitchFamily="18" charset="0"/>
            </a:endParaRPr>
          </a:p>
        </p:txBody>
      </p:sp>
      <p:grpSp>
        <p:nvGrpSpPr>
          <p:cNvPr id="38" name="Group 37">
            <a:extLst>
              <a:ext uri="{FF2B5EF4-FFF2-40B4-BE49-F238E27FC236}">
                <a16:creationId xmlns:a16="http://schemas.microsoft.com/office/drawing/2014/main" id="{04A5CEB4-B9DD-1973-28A9-7A0AB858F425}"/>
              </a:ext>
            </a:extLst>
          </p:cNvPr>
          <p:cNvGrpSpPr/>
          <p:nvPr/>
        </p:nvGrpSpPr>
        <p:grpSpPr>
          <a:xfrm>
            <a:off x="1139757" y="3299820"/>
            <a:ext cx="2497054" cy="1825944"/>
            <a:chOff x="1149485" y="3319276"/>
            <a:chExt cx="2497054" cy="1825944"/>
          </a:xfrm>
        </p:grpSpPr>
        <p:pic>
          <p:nvPicPr>
            <p:cNvPr id="37" name="Picture 36">
              <a:extLst>
                <a:ext uri="{FF2B5EF4-FFF2-40B4-BE49-F238E27FC236}">
                  <a16:creationId xmlns:a16="http://schemas.microsoft.com/office/drawing/2014/main" id="{F22C13E8-A62C-6135-C9E1-6024BE669FDF}"/>
                </a:ext>
              </a:extLst>
            </p:cNvPr>
            <p:cNvPicPr>
              <a:picLocks noChangeAspect="1"/>
            </p:cNvPicPr>
            <p:nvPr/>
          </p:nvPicPr>
          <p:blipFill>
            <a:blip r:embed="rId6"/>
            <a:stretch>
              <a:fillRect/>
            </a:stretch>
          </p:blipFill>
          <p:spPr>
            <a:xfrm>
              <a:off x="1149485" y="3319276"/>
              <a:ext cx="2497054" cy="1825944"/>
            </a:xfrm>
            <a:prstGeom prst="rect">
              <a:avLst/>
            </a:prstGeom>
          </p:spPr>
        </p:pic>
        <p:sp>
          <p:nvSpPr>
            <p:cNvPr id="35" name="TextBox 34">
              <a:extLst>
                <a:ext uri="{FF2B5EF4-FFF2-40B4-BE49-F238E27FC236}">
                  <a16:creationId xmlns:a16="http://schemas.microsoft.com/office/drawing/2014/main" id="{C488B931-F416-9BC0-702E-D9CFE45AC179}"/>
                </a:ext>
              </a:extLst>
            </p:cNvPr>
            <p:cNvSpPr txBox="1"/>
            <p:nvPr/>
          </p:nvSpPr>
          <p:spPr>
            <a:xfrm>
              <a:off x="2386075" y="4349266"/>
              <a:ext cx="487649" cy="230832"/>
            </a:xfrm>
            <a:prstGeom prst="rect">
              <a:avLst/>
            </a:prstGeom>
            <a:noFill/>
          </p:spPr>
          <p:txBody>
            <a:bodyPr wrap="square" rtlCol="0">
              <a:spAutoFit/>
            </a:bodyPr>
            <a:lstStyle/>
            <a:p>
              <a:r>
                <a:rPr lang="en-US" sz="900" i="1" dirty="0">
                  <a:solidFill>
                    <a:srgbClr val="0070C0"/>
                  </a:solidFill>
                  <a:latin typeface="+mn-lt"/>
                  <a:cs typeface="Times New Roman" panose="02020603050405020304" pitchFamily="18" charset="0"/>
                </a:rPr>
                <a:t>t </a:t>
              </a:r>
              <a:r>
                <a:rPr lang="en-US" sz="900" dirty="0">
                  <a:solidFill>
                    <a:srgbClr val="0070C0"/>
                  </a:solidFill>
                  <a:latin typeface="+mn-lt"/>
                  <a:cs typeface="Times New Roman" panose="02020603050405020304" pitchFamily="18" charset="0"/>
                </a:rPr>
                <a:t>= 0</a:t>
              </a:r>
            </a:p>
          </p:txBody>
        </p:sp>
      </p:grpSp>
      <p:grpSp>
        <p:nvGrpSpPr>
          <p:cNvPr id="27" name="Group 26">
            <a:extLst>
              <a:ext uri="{FF2B5EF4-FFF2-40B4-BE49-F238E27FC236}">
                <a16:creationId xmlns:a16="http://schemas.microsoft.com/office/drawing/2014/main" id="{B588D744-9C22-CF5D-2C8A-18718F7733DA}"/>
              </a:ext>
            </a:extLst>
          </p:cNvPr>
          <p:cNvGrpSpPr/>
          <p:nvPr/>
        </p:nvGrpSpPr>
        <p:grpSpPr>
          <a:xfrm>
            <a:off x="6332410" y="934415"/>
            <a:ext cx="2547027" cy="1848363"/>
            <a:chOff x="2622969" y="749463"/>
            <a:chExt cx="2547027" cy="1848363"/>
          </a:xfrm>
        </p:grpSpPr>
        <p:pic>
          <p:nvPicPr>
            <p:cNvPr id="17" name="Picture 16">
              <a:extLst>
                <a:ext uri="{FF2B5EF4-FFF2-40B4-BE49-F238E27FC236}">
                  <a16:creationId xmlns:a16="http://schemas.microsoft.com/office/drawing/2014/main" id="{408E7412-AA77-96AB-069F-F1922571EE32}"/>
                </a:ext>
              </a:extLst>
            </p:cNvPr>
            <p:cNvPicPr>
              <a:picLocks noChangeAspect="1"/>
            </p:cNvPicPr>
            <p:nvPr/>
          </p:nvPicPr>
          <p:blipFill>
            <a:blip r:embed="rId7"/>
            <a:stretch>
              <a:fillRect/>
            </a:stretch>
          </p:blipFill>
          <p:spPr>
            <a:xfrm>
              <a:off x="2622969" y="749463"/>
              <a:ext cx="2547027" cy="1848363"/>
            </a:xfrm>
            <a:prstGeom prst="rect">
              <a:avLst/>
            </a:prstGeom>
          </p:spPr>
        </p:pic>
        <p:sp>
          <p:nvSpPr>
            <p:cNvPr id="26" name="TextBox 25">
              <a:extLst>
                <a:ext uri="{FF2B5EF4-FFF2-40B4-BE49-F238E27FC236}">
                  <a16:creationId xmlns:a16="http://schemas.microsoft.com/office/drawing/2014/main" id="{2BD93DD0-8950-FF40-08B4-61A0F48AEA1B}"/>
                </a:ext>
              </a:extLst>
            </p:cNvPr>
            <p:cNvSpPr txBox="1"/>
            <p:nvPr/>
          </p:nvSpPr>
          <p:spPr>
            <a:xfrm>
              <a:off x="3533336" y="987120"/>
              <a:ext cx="500607" cy="230832"/>
            </a:xfrm>
            <a:prstGeom prst="rect">
              <a:avLst/>
            </a:prstGeom>
            <a:noFill/>
          </p:spPr>
          <p:txBody>
            <a:bodyPr wrap="square" rtlCol="0">
              <a:spAutoFit/>
            </a:bodyPr>
            <a:lstStyle/>
            <a:p>
              <a:r>
                <a:rPr lang="en-US" sz="900" i="1" dirty="0">
                  <a:solidFill>
                    <a:srgbClr val="0070C0"/>
                  </a:solidFill>
                  <a:latin typeface="+mn-lt"/>
                  <a:cs typeface="Times New Roman" panose="02020603050405020304" pitchFamily="18" charset="0"/>
                </a:rPr>
                <a:t>t </a:t>
              </a:r>
              <a:r>
                <a:rPr lang="en-US" sz="900" dirty="0">
                  <a:solidFill>
                    <a:srgbClr val="0070C0"/>
                  </a:solidFill>
                  <a:latin typeface="+mn-lt"/>
                  <a:cs typeface="Times New Roman" panose="02020603050405020304" pitchFamily="18" charset="0"/>
                </a:rPr>
                <a:t>= 0</a:t>
              </a:r>
            </a:p>
          </p:txBody>
        </p:sp>
      </p:grpSp>
    </p:spTree>
    <p:extLst>
      <p:ext uri="{BB962C8B-B14F-4D97-AF65-F5344CB8AC3E}">
        <p14:creationId xmlns:p14="http://schemas.microsoft.com/office/powerpoint/2010/main" val="238042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8"/>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1" grpId="0"/>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7240F-C752-DB80-076B-5B09F817C71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502BE8F-CC6C-0F4A-F5C3-AE29AD1EC6AE}"/>
              </a:ext>
            </a:extLst>
          </p:cNvPr>
          <p:cNvSpPr>
            <a:spLocks noGrp="1"/>
          </p:cNvSpPr>
          <p:nvPr>
            <p:ph type="title"/>
          </p:nvPr>
        </p:nvSpPr>
        <p:spPr/>
        <p:txBody>
          <a:bodyPr/>
          <a:lstStyle/>
          <a:p>
            <a:r>
              <a:rPr lang="en-US" dirty="0"/>
              <a:t>3D simulation: Successive excitation of tearing modes and resulting transport of REs</a:t>
            </a:r>
          </a:p>
        </p:txBody>
      </p:sp>
      <p:sp>
        <p:nvSpPr>
          <p:cNvPr id="4" name="Slide Number Placeholder 3">
            <a:extLst>
              <a:ext uri="{FF2B5EF4-FFF2-40B4-BE49-F238E27FC236}">
                <a16:creationId xmlns:a16="http://schemas.microsoft.com/office/drawing/2014/main" id="{D3D777EB-A8CF-235F-C469-F9892EEE386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dirty="0"/>
          </a:p>
        </p:txBody>
      </p:sp>
      <p:pic>
        <p:nvPicPr>
          <p:cNvPr id="2" name="output2">
            <a:hlinkClick r:id="" action="ppaction://media"/>
            <a:extLst>
              <a:ext uri="{FF2B5EF4-FFF2-40B4-BE49-F238E27FC236}">
                <a16:creationId xmlns:a16="http://schemas.microsoft.com/office/drawing/2014/main" id="{EC44727A-932D-1857-A86D-E3BFBB13C09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57001" y="995482"/>
            <a:ext cx="7582934" cy="3849392"/>
          </a:xfrm>
          <a:prstGeom prst="rect">
            <a:avLst/>
          </a:prstGeom>
        </p:spPr>
      </p:pic>
      <p:sp>
        <p:nvSpPr>
          <p:cNvPr id="5" name="TextBox 4">
            <a:extLst>
              <a:ext uri="{FF2B5EF4-FFF2-40B4-BE49-F238E27FC236}">
                <a16:creationId xmlns:a16="http://schemas.microsoft.com/office/drawing/2014/main" id="{2E1D1A15-3582-6FE6-C5C2-1D8620D93D61}"/>
              </a:ext>
            </a:extLst>
          </p:cNvPr>
          <p:cNvSpPr txBox="1"/>
          <p:nvPr/>
        </p:nvSpPr>
        <p:spPr>
          <a:xfrm>
            <a:off x="-943583" y="4387174"/>
            <a:ext cx="184731" cy="307777"/>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14874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0"/>
                                  </p:stCondLst>
                                  <p:childTnLst>
                                    <p:cmd type="call" cmd="playFrom(0.0)">
                                      <p:cBhvr>
                                        <p:cTn id="6" dur="255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5517"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EAA1C-036C-4313-FE2C-C53827E5660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C691018-45B0-C78D-4F32-F18B91950F46}"/>
              </a:ext>
            </a:extLst>
          </p:cNvPr>
          <p:cNvSpPr>
            <a:spLocks noGrp="1"/>
          </p:cNvSpPr>
          <p:nvPr>
            <p:ph type="title"/>
          </p:nvPr>
        </p:nvSpPr>
        <p:spPr/>
        <p:txBody>
          <a:bodyPr/>
          <a:lstStyle/>
          <a:p>
            <a:r>
              <a:rPr lang="en-US" dirty="0"/>
              <a:t>3D simulation: Successive excitation of tearing modes and resulting transport of REs</a:t>
            </a:r>
          </a:p>
        </p:txBody>
      </p:sp>
      <p:sp>
        <p:nvSpPr>
          <p:cNvPr id="4" name="Slide Number Placeholder 3">
            <a:extLst>
              <a:ext uri="{FF2B5EF4-FFF2-40B4-BE49-F238E27FC236}">
                <a16:creationId xmlns:a16="http://schemas.microsoft.com/office/drawing/2014/main" id="{17CF50D7-16B5-DB90-0679-BBE329B16E4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dirty="0"/>
          </a:p>
        </p:txBody>
      </p:sp>
      <p:pic>
        <p:nvPicPr>
          <p:cNvPr id="10" name="Picture 9">
            <a:extLst>
              <a:ext uri="{FF2B5EF4-FFF2-40B4-BE49-F238E27FC236}">
                <a16:creationId xmlns:a16="http://schemas.microsoft.com/office/drawing/2014/main" id="{13395553-330F-1D35-E77A-BD7B55F4C341}"/>
              </a:ext>
            </a:extLst>
          </p:cNvPr>
          <p:cNvPicPr>
            <a:picLocks noChangeAspect="1"/>
          </p:cNvPicPr>
          <p:nvPr/>
        </p:nvPicPr>
        <p:blipFill>
          <a:blip r:embed="rId2"/>
          <a:stretch>
            <a:fillRect/>
          </a:stretch>
        </p:blipFill>
        <p:spPr>
          <a:xfrm>
            <a:off x="904517" y="1612913"/>
            <a:ext cx="3836382" cy="3306749"/>
          </a:xfrm>
          <a:prstGeom prst="rect">
            <a:avLst/>
          </a:prstGeom>
        </p:spPr>
      </p:pic>
      <p:pic>
        <p:nvPicPr>
          <p:cNvPr id="11" name="Picture 10">
            <a:extLst>
              <a:ext uri="{FF2B5EF4-FFF2-40B4-BE49-F238E27FC236}">
                <a16:creationId xmlns:a16="http://schemas.microsoft.com/office/drawing/2014/main" id="{30868092-5198-5DFD-84FA-6F6F99C2B4A9}"/>
              </a:ext>
            </a:extLst>
          </p:cNvPr>
          <p:cNvPicPr>
            <a:picLocks noChangeAspect="1"/>
          </p:cNvPicPr>
          <p:nvPr/>
        </p:nvPicPr>
        <p:blipFill>
          <a:blip r:embed="rId3"/>
          <a:stretch>
            <a:fillRect/>
          </a:stretch>
        </p:blipFill>
        <p:spPr>
          <a:xfrm>
            <a:off x="4767095" y="1612800"/>
            <a:ext cx="3812705" cy="3312000"/>
          </a:xfrm>
          <a:prstGeom prst="rect">
            <a:avLst/>
          </a:prstGeom>
        </p:spPr>
      </p:pic>
      <p:sp>
        <p:nvSpPr>
          <p:cNvPr id="12" name="TextBox 11">
            <a:extLst>
              <a:ext uri="{FF2B5EF4-FFF2-40B4-BE49-F238E27FC236}">
                <a16:creationId xmlns:a16="http://schemas.microsoft.com/office/drawing/2014/main" id="{E3E231E6-5C55-5AEE-4A46-D92AB685D270}"/>
              </a:ext>
            </a:extLst>
          </p:cNvPr>
          <p:cNvSpPr txBox="1"/>
          <p:nvPr/>
        </p:nvSpPr>
        <p:spPr>
          <a:xfrm>
            <a:off x="2495188" y="1372894"/>
            <a:ext cx="1197246" cy="307777"/>
          </a:xfrm>
          <a:prstGeom prst="rect">
            <a:avLst/>
          </a:prstGeom>
          <a:noFill/>
        </p:spPr>
        <p:txBody>
          <a:bodyPr wrap="square" rtlCol="0">
            <a:spAutoFit/>
          </a:bodyPr>
          <a:lstStyle/>
          <a:p>
            <a:r>
              <a:rPr lang="en-US" dirty="0">
                <a:latin typeface="+mn-lt"/>
                <a:cs typeface="Times New Roman" panose="02020603050405020304" pitchFamily="18" charset="0"/>
              </a:rPr>
              <a:t>RE density</a:t>
            </a:r>
            <a:endParaRPr lang="en-US" dirty="0">
              <a:latin typeface="+mn-lt"/>
            </a:endParaRPr>
          </a:p>
        </p:txBody>
      </p:sp>
      <p:sp>
        <p:nvSpPr>
          <p:cNvPr id="13" name="TextBox 12">
            <a:extLst>
              <a:ext uri="{FF2B5EF4-FFF2-40B4-BE49-F238E27FC236}">
                <a16:creationId xmlns:a16="http://schemas.microsoft.com/office/drawing/2014/main" id="{6533CB5D-14AD-0C23-570B-D8A30DC0A02A}"/>
              </a:ext>
            </a:extLst>
          </p:cNvPr>
          <p:cNvSpPr txBox="1"/>
          <p:nvPr/>
        </p:nvSpPr>
        <p:spPr>
          <a:xfrm>
            <a:off x="6461953" y="1446917"/>
            <a:ext cx="1358344" cy="307777"/>
          </a:xfrm>
          <a:prstGeom prst="rect">
            <a:avLst/>
          </a:prstGeom>
          <a:noFill/>
        </p:spPr>
        <p:txBody>
          <a:bodyPr wrap="square" rtlCol="0">
            <a:spAutoFit/>
          </a:bodyPr>
          <a:lstStyle/>
          <a:p>
            <a:r>
              <a:rPr lang="en-US" dirty="0">
                <a:latin typeface="+mn-lt"/>
                <a:cs typeface="Times New Roman" panose="02020603050405020304" pitchFamily="18" charset="0"/>
              </a:rPr>
              <a:t>Poincare plot</a:t>
            </a:r>
            <a:endParaRPr lang="en-US" dirty="0">
              <a:latin typeface="+mn-lt"/>
            </a:endParaRPr>
          </a:p>
        </p:txBody>
      </p:sp>
      <p:sp>
        <p:nvSpPr>
          <p:cNvPr id="14" name="TextBox 13">
            <a:extLst>
              <a:ext uri="{FF2B5EF4-FFF2-40B4-BE49-F238E27FC236}">
                <a16:creationId xmlns:a16="http://schemas.microsoft.com/office/drawing/2014/main" id="{25C04FF3-699A-1DF1-0BD9-C2272AC3F36A}"/>
              </a:ext>
            </a:extLst>
          </p:cNvPr>
          <p:cNvSpPr txBox="1"/>
          <p:nvPr/>
        </p:nvSpPr>
        <p:spPr>
          <a:xfrm>
            <a:off x="4572000" y="1139140"/>
            <a:ext cx="1197246" cy="307777"/>
          </a:xfrm>
          <a:prstGeom prst="rect">
            <a:avLst/>
          </a:prstGeom>
          <a:noFill/>
        </p:spPr>
        <p:txBody>
          <a:bodyPr wrap="square" rtlCol="0">
            <a:spAutoFit/>
          </a:bodyPr>
          <a:lstStyle/>
          <a:p>
            <a:r>
              <a:rPr lang="en-US" i="1" dirty="0">
                <a:latin typeface="+mn-lt"/>
                <a:cs typeface="Times New Roman" panose="02020603050405020304" pitchFamily="18" charset="0"/>
              </a:rPr>
              <a:t>t </a:t>
            </a:r>
            <a:r>
              <a:rPr lang="en-US" dirty="0">
                <a:latin typeface="+mn-lt"/>
                <a:cs typeface="Times New Roman" panose="02020603050405020304" pitchFamily="18" charset="0"/>
              </a:rPr>
              <a:t>= 0.58 ms</a:t>
            </a:r>
            <a:endParaRPr lang="en-US" dirty="0">
              <a:latin typeface="+mn-lt"/>
            </a:endParaRPr>
          </a:p>
        </p:txBody>
      </p:sp>
      <p:sp>
        <p:nvSpPr>
          <p:cNvPr id="15" name="Right Arrow 14">
            <a:extLst>
              <a:ext uri="{FF2B5EF4-FFF2-40B4-BE49-F238E27FC236}">
                <a16:creationId xmlns:a16="http://schemas.microsoft.com/office/drawing/2014/main" id="{146CC029-B39B-38DA-D543-F952808A22EE}"/>
              </a:ext>
            </a:extLst>
          </p:cNvPr>
          <p:cNvSpPr/>
          <p:nvPr/>
        </p:nvSpPr>
        <p:spPr>
          <a:xfrm rot="19464707">
            <a:off x="7439080" y="2617528"/>
            <a:ext cx="306630" cy="127593"/>
          </a:xfrm>
          <a:prstGeom prst="rightArrow">
            <a:avLst>
              <a:gd name="adj1" fmla="val 50000"/>
              <a:gd name="adj2" fmla="val 109194"/>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a:extLst>
              <a:ext uri="{FF2B5EF4-FFF2-40B4-BE49-F238E27FC236}">
                <a16:creationId xmlns:a16="http://schemas.microsoft.com/office/drawing/2014/main" id="{F8F32CFF-2F42-BE57-6814-4FB8A9475F63}"/>
              </a:ext>
            </a:extLst>
          </p:cNvPr>
          <p:cNvSpPr/>
          <p:nvPr/>
        </p:nvSpPr>
        <p:spPr>
          <a:xfrm rot="13922944">
            <a:off x="7389269" y="2332134"/>
            <a:ext cx="306630" cy="11753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6">
            <a:extLst>
              <a:ext uri="{FF2B5EF4-FFF2-40B4-BE49-F238E27FC236}">
                <a16:creationId xmlns:a16="http://schemas.microsoft.com/office/drawing/2014/main" id="{5BC54828-EC9A-7DEE-C021-2A293DBAADE0}"/>
              </a:ext>
            </a:extLst>
          </p:cNvPr>
          <p:cNvSpPr/>
          <p:nvPr/>
        </p:nvSpPr>
        <p:spPr>
          <a:xfrm rot="3111784">
            <a:off x="7733260" y="2763212"/>
            <a:ext cx="306630" cy="11753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56B65121-46E5-117E-6BDF-D77102912F15}"/>
              </a:ext>
            </a:extLst>
          </p:cNvPr>
          <p:cNvSpPr txBox="1"/>
          <p:nvPr/>
        </p:nvSpPr>
        <p:spPr>
          <a:xfrm>
            <a:off x="7075029" y="1928252"/>
            <a:ext cx="1293560" cy="307777"/>
          </a:xfrm>
          <a:prstGeom prst="rect">
            <a:avLst/>
          </a:prstGeom>
          <a:solidFill>
            <a:srgbClr val="FFFFFF">
              <a:alpha val="56078"/>
            </a:srgbClr>
          </a:solidFill>
        </p:spPr>
        <p:txBody>
          <a:bodyPr wrap="square" rtlCol="0">
            <a:spAutoFit/>
          </a:bodyPr>
          <a:lstStyle/>
          <a:p>
            <a:r>
              <a:rPr lang="en-US" b="1" dirty="0">
                <a:solidFill>
                  <a:srgbClr val="FF0000"/>
                </a:solidFill>
                <a:latin typeface="+mn-lt"/>
                <a:cs typeface="Times New Roman" panose="02020603050405020304" pitchFamily="18" charset="0"/>
              </a:rPr>
              <a:t>RE transport</a:t>
            </a:r>
          </a:p>
        </p:txBody>
      </p:sp>
    </p:spTree>
    <p:extLst>
      <p:ext uri="{BB962C8B-B14F-4D97-AF65-F5344CB8AC3E}">
        <p14:creationId xmlns:p14="http://schemas.microsoft.com/office/powerpoint/2010/main" val="74929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4B557-9DBF-F8D0-4FA9-026842BFEA4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4028317-3DA2-796B-F459-F7E3D88508C1}"/>
              </a:ext>
            </a:extLst>
          </p:cNvPr>
          <p:cNvSpPr>
            <a:spLocks noGrp="1"/>
          </p:cNvSpPr>
          <p:nvPr>
            <p:ph type="title"/>
          </p:nvPr>
        </p:nvSpPr>
        <p:spPr/>
        <p:txBody>
          <a:bodyPr/>
          <a:lstStyle/>
          <a:p>
            <a:r>
              <a:rPr lang="en-US" dirty="0"/>
              <a:t>3D simulation: Successive excitation of tearing modes and resulting transport of REs</a:t>
            </a:r>
          </a:p>
        </p:txBody>
      </p:sp>
      <p:sp>
        <p:nvSpPr>
          <p:cNvPr id="4" name="Slide Number Placeholder 3">
            <a:extLst>
              <a:ext uri="{FF2B5EF4-FFF2-40B4-BE49-F238E27FC236}">
                <a16:creationId xmlns:a16="http://schemas.microsoft.com/office/drawing/2014/main" id="{7A1C93A6-58DD-8813-8B33-10E7B5E60C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dirty="0"/>
          </a:p>
        </p:txBody>
      </p:sp>
      <p:pic>
        <p:nvPicPr>
          <p:cNvPr id="2" name="Picture 1">
            <a:extLst>
              <a:ext uri="{FF2B5EF4-FFF2-40B4-BE49-F238E27FC236}">
                <a16:creationId xmlns:a16="http://schemas.microsoft.com/office/drawing/2014/main" id="{6B0C4C5A-C2F7-D02B-8F82-37E338646052}"/>
              </a:ext>
            </a:extLst>
          </p:cNvPr>
          <p:cNvPicPr>
            <a:picLocks noChangeAspect="1"/>
          </p:cNvPicPr>
          <p:nvPr/>
        </p:nvPicPr>
        <p:blipFill>
          <a:blip r:embed="rId2"/>
          <a:stretch>
            <a:fillRect/>
          </a:stretch>
        </p:blipFill>
        <p:spPr>
          <a:xfrm>
            <a:off x="903600" y="1612800"/>
            <a:ext cx="3876132" cy="3312000"/>
          </a:xfrm>
          <a:prstGeom prst="rect">
            <a:avLst/>
          </a:prstGeom>
        </p:spPr>
      </p:pic>
      <p:pic>
        <p:nvPicPr>
          <p:cNvPr id="5" name="Picture 4">
            <a:extLst>
              <a:ext uri="{FF2B5EF4-FFF2-40B4-BE49-F238E27FC236}">
                <a16:creationId xmlns:a16="http://schemas.microsoft.com/office/drawing/2014/main" id="{6DB24480-0582-23FF-4F5E-DE461CF66CE8}"/>
              </a:ext>
            </a:extLst>
          </p:cNvPr>
          <p:cNvPicPr>
            <a:picLocks noChangeAspect="1"/>
          </p:cNvPicPr>
          <p:nvPr/>
        </p:nvPicPr>
        <p:blipFill>
          <a:blip r:embed="rId3"/>
          <a:stretch>
            <a:fillRect/>
          </a:stretch>
        </p:blipFill>
        <p:spPr>
          <a:xfrm>
            <a:off x="4766400" y="1612800"/>
            <a:ext cx="3875453" cy="3312000"/>
          </a:xfrm>
          <a:prstGeom prst="rect">
            <a:avLst/>
          </a:prstGeom>
        </p:spPr>
      </p:pic>
      <p:sp>
        <p:nvSpPr>
          <p:cNvPr id="6" name="TextBox 5">
            <a:extLst>
              <a:ext uri="{FF2B5EF4-FFF2-40B4-BE49-F238E27FC236}">
                <a16:creationId xmlns:a16="http://schemas.microsoft.com/office/drawing/2014/main" id="{B07614DC-CDA0-CEE8-6D59-3C974E1FCCAE}"/>
              </a:ext>
            </a:extLst>
          </p:cNvPr>
          <p:cNvSpPr txBox="1"/>
          <p:nvPr/>
        </p:nvSpPr>
        <p:spPr>
          <a:xfrm>
            <a:off x="2495188" y="1381603"/>
            <a:ext cx="1197246" cy="307777"/>
          </a:xfrm>
          <a:prstGeom prst="rect">
            <a:avLst/>
          </a:prstGeom>
          <a:noFill/>
        </p:spPr>
        <p:txBody>
          <a:bodyPr wrap="square" rtlCol="0">
            <a:spAutoFit/>
          </a:bodyPr>
          <a:lstStyle/>
          <a:p>
            <a:r>
              <a:rPr lang="en-US" dirty="0">
                <a:latin typeface="+mn-lt"/>
                <a:cs typeface="Times New Roman" panose="02020603050405020304" pitchFamily="18" charset="0"/>
              </a:rPr>
              <a:t>RE density</a:t>
            </a:r>
            <a:endParaRPr lang="en-US" dirty="0">
              <a:latin typeface="+mn-lt"/>
            </a:endParaRPr>
          </a:p>
        </p:txBody>
      </p:sp>
      <p:sp>
        <p:nvSpPr>
          <p:cNvPr id="7" name="TextBox 6">
            <a:extLst>
              <a:ext uri="{FF2B5EF4-FFF2-40B4-BE49-F238E27FC236}">
                <a16:creationId xmlns:a16="http://schemas.microsoft.com/office/drawing/2014/main" id="{6F436474-DAE3-DE72-3609-64728749275A}"/>
              </a:ext>
            </a:extLst>
          </p:cNvPr>
          <p:cNvSpPr txBox="1"/>
          <p:nvPr/>
        </p:nvSpPr>
        <p:spPr>
          <a:xfrm>
            <a:off x="6461953" y="1446917"/>
            <a:ext cx="1358344" cy="307777"/>
          </a:xfrm>
          <a:prstGeom prst="rect">
            <a:avLst/>
          </a:prstGeom>
          <a:noFill/>
        </p:spPr>
        <p:txBody>
          <a:bodyPr wrap="square" rtlCol="0">
            <a:spAutoFit/>
          </a:bodyPr>
          <a:lstStyle/>
          <a:p>
            <a:r>
              <a:rPr lang="en-US" dirty="0">
                <a:latin typeface="+mn-lt"/>
                <a:cs typeface="Times New Roman" panose="02020603050405020304" pitchFamily="18" charset="0"/>
              </a:rPr>
              <a:t>Poincare plot</a:t>
            </a:r>
            <a:endParaRPr lang="en-US" dirty="0">
              <a:latin typeface="+mn-lt"/>
            </a:endParaRPr>
          </a:p>
        </p:txBody>
      </p:sp>
      <p:sp>
        <p:nvSpPr>
          <p:cNvPr id="8" name="TextBox 7">
            <a:extLst>
              <a:ext uri="{FF2B5EF4-FFF2-40B4-BE49-F238E27FC236}">
                <a16:creationId xmlns:a16="http://schemas.microsoft.com/office/drawing/2014/main" id="{A4173589-DEC4-1A90-EF71-5992B3D068A6}"/>
              </a:ext>
            </a:extLst>
          </p:cNvPr>
          <p:cNvSpPr txBox="1"/>
          <p:nvPr/>
        </p:nvSpPr>
        <p:spPr>
          <a:xfrm>
            <a:off x="4572000" y="1139140"/>
            <a:ext cx="1197246" cy="307777"/>
          </a:xfrm>
          <a:prstGeom prst="rect">
            <a:avLst/>
          </a:prstGeom>
          <a:noFill/>
        </p:spPr>
        <p:txBody>
          <a:bodyPr wrap="square" rtlCol="0">
            <a:spAutoFit/>
          </a:bodyPr>
          <a:lstStyle/>
          <a:p>
            <a:r>
              <a:rPr lang="en-US" i="1" dirty="0">
                <a:latin typeface="+mn-lt"/>
                <a:cs typeface="Times New Roman" panose="02020603050405020304" pitchFamily="18" charset="0"/>
              </a:rPr>
              <a:t>t </a:t>
            </a:r>
            <a:r>
              <a:rPr lang="en-US" dirty="0">
                <a:latin typeface="+mn-lt"/>
                <a:cs typeface="Times New Roman" panose="02020603050405020304" pitchFamily="18" charset="0"/>
              </a:rPr>
              <a:t>= 1.015 ms</a:t>
            </a:r>
            <a:endParaRPr lang="en-US" dirty="0">
              <a:latin typeface="+mn-lt"/>
            </a:endParaRPr>
          </a:p>
        </p:txBody>
      </p:sp>
      <p:sp>
        <p:nvSpPr>
          <p:cNvPr id="9" name="Right Arrow 8">
            <a:extLst>
              <a:ext uri="{FF2B5EF4-FFF2-40B4-BE49-F238E27FC236}">
                <a16:creationId xmlns:a16="http://schemas.microsoft.com/office/drawing/2014/main" id="{68C9FDA5-587A-C0DA-F311-E4A92315B54F}"/>
              </a:ext>
            </a:extLst>
          </p:cNvPr>
          <p:cNvSpPr/>
          <p:nvPr/>
        </p:nvSpPr>
        <p:spPr>
          <a:xfrm rot="7131934">
            <a:off x="6188180" y="3612391"/>
            <a:ext cx="306630" cy="127593"/>
          </a:xfrm>
          <a:prstGeom prst="rightArrow">
            <a:avLst>
              <a:gd name="adj1" fmla="val 50000"/>
              <a:gd name="adj2" fmla="val 109194"/>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Arrow 11">
            <a:extLst>
              <a:ext uri="{FF2B5EF4-FFF2-40B4-BE49-F238E27FC236}">
                <a16:creationId xmlns:a16="http://schemas.microsoft.com/office/drawing/2014/main" id="{4EFFDC30-F18F-A466-38CF-74F391C14A0B}"/>
              </a:ext>
            </a:extLst>
          </p:cNvPr>
          <p:cNvSpPr/>
          <p:nvPr/>
        </p:nvSpPr>
        <p:spPr>
          <a:xfrm rot="13109041">
            <a:off x="5916299" y="3574598"/>
            <a:ext cx="306630" cy="127593"/>
          </a:xfrm>
          <a:prstGeom prst="rightArrow">
            <a:avLst>
              <a:gd name="adj1" fmla="val 50000"/>
              <a:gd name="adj2" fmla="val 109194"/>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a:extLst>
              <a:ext uri="{FF2B5EF4-FFF2-40B4-BE49-F238E27FC236}">
                <a16:creationId xmlns:a16="http://schemas.microsoft.com/office/drawing/2014/main" id="{C9EB8A48-45EE-1E6D-1873-D0EC9E61F017}"/>
              </a:ext>
            </a:extLst>
          </p:cNvPr>
          <p:cNvSpPr/>
          <p:nvPr/>
        </p:nvSpPr>
        <p:spPr>
          <a:xfrm rot="10374713">
            <a:off x="5596873" y="3460693"/>
            <a:ext cx="306630" cy="127593"/>
          </a:xfrm>
          <a:prstGeom prst="rightArrow">
            <a:avLst>
              <a:gd name="adj1" fmla="val 50000"/>
              <a:gd name="adj2" fmla="val 109194"/>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1F022BD-5E4E-9D39-1C84-09DED5EF5334}"/>
              </a:ext>
            </a:extLst>
          </p:cNvPr>
          <p:cNvSpPr txBox="1"/>
          <p:nvPr/>
        </p:nvSpPr>
        <p:spPr>
          <a:xfrm>
            <a:off x="5824598" y="3957981"/>
            <a:ext cx="1614959" cy="307777"/>
          </a:xfrm>
          <a:prstGeom prst="rect">
            <a:avLst/>
          </a:prstGeom>
          <a:solidFill>
            <a:srgbClr val="FFFFFF">
              <a:alpha val="56078"/>
            </a:srgbClr>
          </a:solidFill>
        </p:spPr>
        <p:txBody>
          <a:bodyPr wrap="square" rtlCol="0">
            <a:spAutoFit/>
          </a:bodyPr>
          <a:lstStyle/>
          <a:p>
            <a:r>
              <a:rPr lang="en-US" b="1" dirty="0">
                <a:solidFill>
                  <a:srgbClr val="FF0000"/>
                </a:solidFill>
                <a:latin typeface="+mn-lt"/>
                <a:cs typeface="Times New Roman" panose="02020603050405020304" pitchFamily="18" charset="0"/>
              </a:rPr>
              <a:t>RE loss channel</a:t>
            </a:r>
          </a:p>
        </p:txBody>
      </p:sp>
    </p:spTree>
    <p:extLst>
      <p:ext uri="{BB962C8B-B14F-4D97-AF65-F5344CB8AC3E}">
        <p14:creationId xmlns:p14="http://schemas.microsoft.com/office/powerpoint/2010/main" val="839957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EE9F8-2B0B-8624-A654-D7005B7B447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5B6BEA3-AC02-8B77-E087-7096D01BE826}"/>
              </a:ext>
            </a:extLst>
          </p:cNvPr>
          <p:cNvSpPr>
            <a:spLocks noGrp="1"/>
          </p:cNvSpPr>
          <p:nvPr>
            <p:ph type="title"/>
          </p:nvPr>
        </p:nvSpPr>
        <p:spPr/>
        <p:txBody>
          <a:bodyPr/>
          <a:lstStyle/>
          <a:p>
            <a:r>
              <a:rPr lang="en-US" dirty="0"/>
              <a:t>3D simulation: Successive excitation of tearing modes and resulting transport of REs</a:t>
            </a:r>
          </a:p>
        </p:txBody>
      </p:sp>
      <p:sp>
        <p:nvSpPr>
          <p:cNvPr id="4" name="Slide Number Placeholder 3">
            <a:extLst>
              <a:ext uri="{FF2B5EF4-FFF2-40B4-BE49-F238E27FC236}">
                <a16:creationId xmlns:a16="http://schemas.microsoft.com/office/drawing/2014/main" id="{87DD7139-D6BA-965B-3699-5B3B72F8CA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dirty="0"/>
          </a:p>
        </p:txBody>
      </p:sp>
      <p:pic>
        <p:nvPicPr>
          <p:cNvPr id="2" name="Picture 1">
            <a:extLst>
              <a:ext uri="{FF2B5EF4-FFF2-40B4-BE49-F238E27FC236}">
                <a16:creationId xmlns:a16="http://schemas.microsoft.com/office/drawing/2014/main" id="{FED3B92C-88AC-7976-7E70-597F8B4DF523}"/>
              </a:ext>
            </a:extLst>
          </p:cNvPr>
          <p:cNvPicPr>
            <a:picLocks noChangeAspect="1"/>
          </p:cNvPicPr>
          <p:nvPr/>
        </p:nvPicPr>
        <p:blipFill>
          <a:blip r:embed="rId2"/>
          <a:stretch>
            <a:fillRect/>
          </a:stretch>
        </p:blipFill>
        <p:spPr>
          <a:xfrm>
            <a:off x="927351" y="1672175"/>
            <a:ext cx="3781601" cy="3168000"/>
          </a:xfrm>
          <a:prstGeom prst="rect">
            <a:avLst/>
          </a:prstGeom>
        </p:spPr>
      </p:pic>
      <p:pic>
        <p:nvPicPr>
          <p:cNvPr id="5" name="Picture 4">
            <a:extLst>
              <a:ext uri="{FF2B5EF4-FFF2-40B4-BE49-F238E27FC236}">
                <a16:creationId xmlns:a16="http://schemas.microsoft.com/office/drawing/2014/main" id="{C5F5538C-0D73-4EF3-E47A-6ACEC974BB54}"/>
              </a:ext>
            </a:extLst>
          </p:cNvPr>
          <p:cNvPicPr>
            <a:picLocks noChangeAspect="1"/>
          </p:cNvPicPr>
          <p:nvPr/>
        </p:nvPicPr>
        <p:blipFill>
          <a:blip r:embed="rId3"/>
          <a:stretch>
            <a:fillRect/>
          </a:stretch>
        </p:blipFill>
        <p:spPr>
          <a:xfrm>
            <a:off x="4766400" y="1612800"/>
            <a:ext cx="3832328" cy="3312000"/>
          </a:xfrm>
          <a:prstGeom prst="rect">
            <a:avLst/>
          </a:prstGeom>
        </p:spPr>
      </p:pic>
      <p:sp>
        <p:nvSpPr>
          <p:cNvPr id="6" name="TextBox 5">
            <a:extLst>
              <a:ext uri="{FF2B5EF4-FFF2-40B4-BE49-F238E27FC236}">
                <a16:creationId xmlns:a16="http://schemas.microsoft.com/office/drawing/2014/main" id="{FE65E397-06F9-6815-32B2-26D2A8647711}"/>
              </a:ext>
            </a:extLst>
          </p:cNvPr>
          <p:cNvSpPr txBox="1"/>
          <p:nvPr/>
        </p:nvSpPr>
        <p:spPr>
          <a:xfrm>
            <a:off x="2495188" y="1372894"/>
            <a:ext cx="1197246" cy="307777"/>
          </a:xfrm>
          <a:prstGeom prst="rect">
            <a:avLst/>
          </a:prstGeom>
          <a:noFill/>
        </p:spPr>
        <p:txBody>
          <a:bodyPr wrap="square" rtlCol="0">
            <a:spAutoFit/>
          </a:bodyPr>
          <a:lstStyle/>
          <a:p>
            <a:r>
              <a:rPr lang="en-US" dirty="0">
                <a:latin typeface="+mn-lt"/>
                <a:cs typeface="Times New Roman" panose="02020603050405020304" pitchFamily="18" charset="0"/>
              </a:rPr>
              <a:t>RE density</a:t>
            </a:r>
            <a:endParaRPr lang="en-US" dirty="0">
              <a:latin typeface="+mn-lt"/>
            </a:endParaRPr>
          </a:p>
        </p:txBody>
      </p:sp>
      <p:sp>
        <p:nvSpPr>
          <p:cNvPr id="7" name="TextBox 6">
            <a:extLst>
              <a:ext uri="{FF2B5EF4-FFF2-40B4-BE49-F238E27FC236}">
                <a16:creationId xmlns:a16="http://schemas.microsoft.com/office/drawing/2014/main" id="{E7473694-826F-C7F6-FE92-6F8C8B847D07}"/>
              </a:ext>
            </a:extLst>
          </p:cNvPr>
          <p:cNvSpPr txBox="1"/>
          <p:nvPr/>
        </p:nvSpPr>
        <p:spPr>
          <a:xfrm>
            <a:off x="6461953" y="1446917"/>
            <a:ext cx="1358344" cy="307777"/>
          </a:xfrm>
          <a:prstGeom prst="rect">
            <a:avLst/>
          </a:prstGeom>
          <a:noFill/>
        </p:spPr>
        <p:txBody>
          <a:bodyPr wrap="square" rtlCol="0">
            <a:spAutoFit/>
          </a:bodyPr>
          <a:lstStyle/>
          <a:p>
            <a:r>
              <a:rPr lang="en-US" dirty="0">
                <a:latin typeface="+mn-lt"/>
                <a:cs typeface="Times New Roman" panose="02020603050405020304" pitchFamily="18" charset="0"/>
              </a:rPr>
              <a:t>Poincare plot</a:t>
            </a:r>
            <a:endParaRPr lang="en-US" dirty="0">
              <a:latin typeface="+mn-lt"/>
            </a:endParaRPr>
          </a:p>
        </p:txBody>
      </p:sp>
      <p:sp>
        <p:nvSpPr>
          <p:cNvPr id="8" name="TextBox 7">
            <a:extLst>
              <a:ext uri="{FF2B5EF4-FFF2-40B4-BE49-F238E27FC236}">
                <a16:creationId xmlns:a16="http://schemas.microsoft.com/office/drawing/2014/main" id="{C8C3CAF5-B572-9E23-DC33-F057086866F8}"/>
              </a:ext>
            </a:extLst>
          </p:cNvPr>
          <p:cNvSpPr txBox="1"/>
          <p:nvPr/>
        </p:nvSpPr>
        <p:spPr>
          <a:xfrm>
            <a:off x="4572000" y="1139140"/>
            <a:ext cx="1197246" cy="307777"/>
          </a:xfrm>
          <a:prstGeom prst="rect">
            <a:avLst/>
          </a:prstGeom>
          <a:noFill/>
        </p:spPr>
        <p:txBody>
          <a:bodyPr wrap="square" rtlCol="0">
            <a:spAutoFit/>
          </a:bodyPr>
          <a:lstStyle/>
          <a:p>
            <a:r>
              <a:rPr lang="en-US" i="1" dirty="0">
                <a:latin typeface="+mn-lt"/>
                <a:cs typeface="Times New Roman" panose="02020603050405020304" pitchFamily="18" charset="0"/>
              </a:rPr>
              <a:t>t </a:t>
            </a:r>
            <a:r>
              <a:rPr lang="en-US" dirty="0">
                <a:latin typeface="+mn-lt"/>
                <a:cs typeface="Times New Roman" panose="02020603050405020304" pitchFamily="18" charset="0"/>
              </a:rPr>
              <a:t>= 1.596 ms</a:t>
            </a:r>
            <a:endParaRPr lang="en-US" dirty="0">
              <a:latin typeface="+mn-lt"/>
            </a:endParaRPr>
          </a:p>
        </p:txBody>
      </p:sp>
    </p:spTree>
    <p:extLst>
      <p:ext uri="{BB962C8B-B14F-4D97-AF65-F5344CB8AC3E}">
        <p14:creationId xmlns:p14="http://schemas.microsoft.com/office/powerpoint/2010/main" val="2491866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8AF50-4A34-E970-A5C8-57DF395ED69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2AA4292-ACF6-7D55-D827-02F0B9BBA8A5}"/>
              </a:ext>
            </a:extLst>
          </p:cNvPr>
          <p:cNvSpPr>
            <a:spLocks noGrp="1"/>
          </p:cNvSpPr>
          <p:nvPr>
            <p:ph type="title"/>
          </p:nvPr>
        </p:nvSpPr>
        <p:spPr/>
        <p:txBody>
          <a:bodyPr/>
          <a:lstStyle/>
          <a:p>
            <a:r>
              <a:rPr lang="en-US" dirty="0"/>
              <a:t>Magnetic perturbation comes from both coils and MHD modes</a:t>
            </a:r>
          </a:p>
        </p:txBody>
      </p:sp>
      <p:sp>
        <p:nvSpPr>
          <p:cNvPr id="4" name="Slide Number Placeholder 3">
            <a:extLst>
              <a:ext uri="{FF2B5EF4-FFF2-40B4-BE49-F238E27FC236}">
                <a16:creationId xmlns:a16="http://schemas.microsoft.com/office/drawing/2014/main" id="{31CCE1F0-F421-1E78-295D-2CD50A73A3B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dirty="0"/>
          </a:p>
        </p:txBody>
      </p:sp>
      <p:pic>
        <p:nvPicPr>
          <p:cNvPr id="10" name="Picture 9">
            <a:extLst>
              <a:ext uri="{FF2B5EF4-FFF2-40B4-BE49-F238E27FC236}">
                <a16:creationId xmlns:a16="http://schemas.microsoft.com/office/drawing/2014/main" id="{E8D375CA-D14C-C8D6-73BF-42F1D1176803}"/>
              </a:ext>
            </a:extLst>
          </p:cNvPr>
          <p:cNvPicPr>
            <a:picLocks noChangeAspect="1"/>
          </p:cNvPicPr>
          <p:nvPr/>
        </p:nvPicPr>
        <p:blipFill>
          <a:blip r:embed="rId2"/>
          <a:stretch>
            <a:fillRect/>
          </a:stretch>
        </p:blipFill>
        <p:spPr>
          <a:xfrm>
            <a:off x="904517" y="1612913"/>
            <a:ext cx="3836382" cy="3306749"/>
          </a:xfrm>
          <a:prstGeom prst="rect">
            <a:avLst/>
          </a:prstGeom>
        </p:spPr>
      </p:pic>
      <p:pic>
        <p:nvPicPr>
          <p:cNvPr id="2" name="Picture 1">
            <a:extLst>
              <a:ext uri="{FF2B5EF4-FFF2-40B4-BE49-F238E27FC236}">
                <a16:creationId xmlns:a16="http://schemas.microsoft.com/office/drawing/2014/main" id="{1FB663BC-B354-21D4-7490-30CB837B328B}"/>
              </a:ext>
            </a:extLst>
          </p:cNvPr>
          <p:cNvPicPr>
            <a:picLocks noChangeAspect="1"/>
          </p:cNvPicPr>
          <p:nvPr/>
        </p:nvPicPr>
        <p:blipFill>
          <a:blip r:embed="rId3"/>
          <a:stretch>
            <a:fillRect/>
          </a:stretch>
        </p:blipFill>
        <p:spPr>
          <a:xfrm>
            <a:off x="4770000" y="1586327"/>
            <a:ext cx="3958366" cy="3312000"/>
          </a:xfrm>
          <a:prstGeom prst="rect">
            <a:avLst/>
          </a:prstGeom>
        </p:spPr>
      </p:pic>
      <p:sp>
        <p:nvSpPr>
          <p:cNvPr id="5" name="TextBox 4">
            <a:extLst>
              <a:ext uri="{FF2B5EF4-FFF2-40B4-BE49-F238E27FC236}">
                <a16:creationId xmlns:a16="http://schemas.microsoft.com/office/drawing/2014/main" id="{D0549181-30DB-E615-18A1-D621847632E5}"/>
              </a:ext>
            </a:extLst>
          </p:cNvPr>
          <p:cNvSpPr txBox="1"/>
          <p:nvPr/>
        </p:nvSpPr>
        <p:spPr>
          <a:xfrm>
            <a:off x="2495188" y="1372894"/>
            <a:ext cx="1197246" cy="307777"/>
          </a:xfrm>
          <a:prstGeom prst="rect">
            <a:avLst/>
          </a:prstGeom>
          <a:noFill/>
        </p:spPr>
        <p:txBody>
          <a:bodyPr wrap="square" rtlCol="0">
            <a:spAutoFit/>
          </a:bodyPr>
          <a:lstStyle/>
          <a:p>
            <a:r>
              <a:rPr lang="en-US" dirty="0">
                <a:latin typeface="+mn-lt"/>
                <a:cs typeface="Times New Roman" panose="02020603050405020304" pitchFamily="18" charset="0"/>
              </a:rPr>
              <a:t>RE density</a:t>
            </a:r>
            <a:endParaRPr lang="en-US" dirty="0">
              <a:latin typeface="+mn-lt"/>
            </a:endParaRPr>
          </a:p>
        </p:txBody>
      </p:sp>
      <p:sp>
        <p:nvSpPr>
          <p:cNvPr id="6" name="TextBox 5">
            <a:extLst>
              <a:ext uri="{FF2B5EF4-FFF2-40B4-BE49-F238E27FC236}">
                <a16:creationId xmlns:a16="http://schemas.microsoft.com/office/drawing/2014/main" id="{E8B72B4D-065B-A4A8-4A01-CCFE2665FF65}"/>
              </a:ext>
            </a:extLst>
          </p:cNvPr>
          <p:cNvSpPr txBox="1"/>
          <p:nvPr/>
        </p:nvSpPr>
        <p:spPr>
          <a:xfrm>
            <a:off x="6129443" y="1387540"/>
            <a:ext cx="1672644" cy="307777"/>
          </a:xfrm>
          <a:prstGeom prst="rect">
            <a:avLst/>
          </a:prstGeom>
          <a:noFill/>
        </p:spPr>
        <p:txBody>
          <a:bodyPr wrap="square" rtlCol="0">
            <a:spAutoFit/>
          </a:bodyPr>
          <a:lstStyle/>
          <a:p>
            <a:r>
              <a:rPr lang="en-US" dirty="0">
                <a:latin typeface="+mn-lt"/>
                <a:cs typeface="Times New Roman" panose="02020603050405020304" pitchFamily="18" charset="0"/>
              </a:rPr>
              <a:t>Schaffer plot (</a:t>
            </a:r>
            <a:r>
              <a:rPr lang="en-US" i="1" dirty="0">
                <a:latin typeface="+mn-lt"/>
                <a:cs typeface="Times New Roman" panose="02020603050405020304" pitchFamily="18" charset="0"/>
              </a:rPr>
              <a:t>n</a:t>
            </a:r>
            <a:r>
              <a:rPr lang="en-US" dirty="0">
                <a:latin typeface="+mn-lt"/>
                <a:cs typeface="Times New Roman" panose="02020603050405020304" pitchFamily="18" charset="0"/>
              </a:rPr>
              <a:t>=1)</a:t>
            </a:r>
            <a:endParaRPr lang="en-US" dirty="0">
              <a:latin typeface="+mn-lt"/>
            </a:endParaRPr>
          </a:p>
        </p:txBody>
      </p:sp>
      <p:sp>
        <p:nvSpPr>
          <p:cNvPr id="7" name="TextBox 6">
            <a:extLst>
              <a:ext uri="{FF2B5EF4-FFF2-40B4-BE49-F238E27FC236}">
                <a16:creationId xmlns:a16="http://schemas.microsoft.com/office/drawing/2014/main" id="{FF941FDE-5269-3BB3-E581-ED7DE7195D69}"/>
              </a:ext>
            </a:extLst>
          </p:cNvPr>
          <p:cNvSpPr txBox="1"/>
          <p:nvPr/>
        </p:nvSpPr>
        <p:spPr>
          <a:xfrm>
            <a:off x="4572000" y="1139140"/>
            <a:ext cx="1197246" cy="307777"/>
          </a:xfrm>
          <a:prstGeom prst="rect">
            <a:avLst/>
          </a:prstGeom>
          <a:noFill/>
        </p:spPr>
        <p:txBody>
          <a:bodyPr wrap="square" rtlCol="0">
            <a:spAutoFit/>
          </a:bodyPr>
          <a:lstStyle/>
          <a:p>
            <a:r>
              <a:rPr lang="en-US" i="1" dirty="0">
                <a:latin typeface="+mn-lt"/>
                <a:cs typeface="Times New Roman" panose="02020603050405020304" pitchFamily="18" charset="0"/>
              </a:rPr>
              <a:t>t </a:t>
            </a:r>
            <a:r>
              <a:rPr lang="en-US" dirty="0">
                <a:latin typeface="+mn-lt"/>
                <a:cs typeface="Times New Roman" panose="02020603050405020304" pitchFamily="18" charset="0"/>
              </a:rPr>
              <a:t>= 0.58 ms</a:t>
            </a:r>
            <a:endParaRPr lang="en-US" dirty="0">
              <a:latin typeface="+mn-lt"/>
            </a:endParaRPr>
          </a:p>
        </p:txBody>
      </p:sp>
      <p:sp>
        <p:nvSpPr>
          <p:cNvPr id="8" name="Oval 7">
            <a:extLst>
              <a:ext uri="{FF2B5EF4-FFF2-40B4-BE49-F238E27FC236}">
                <a16:creationId xmlns:a16="http://schemas.microsoft.com/office/drawing/2014/main" id="{13EC436B-7090-8D3C-BCCA-A1B9C7834387}"/>
              </a:ext>
            </a:extLst>
          </p:cNvPr>
          <p:cNvSpPr/>
          <p:nvPr/>
        </p:nvSpPr>
        <p:spPr>
          <a:xfrm>
            <a:off x="6942125" y="2055571"/>
            <a:ext cx="160934" cy="2070202"/>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AC5732D1-B51A-2075-AADC-F8E7C90C0D5D}"/>
              </a:ext>
            </a:extLst>
          </p:cNvPr>
          <p:cNvSpPr/>
          <p:nvPr/>
        </p:nvSpPr>
        <p:spPr>
          <a:xfrm>
            <a:off x="7141125" y="2787089"/>
            <a:ext cx="261857" cy="71567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6FFF7712-0250-E2D5-693A-C6545453FE89}"/>
              </a:ext>
            </a:extLst>
          </p:cNvPr>
          <p:cNvSpPr txBox="1"/>
          <p:nvPr/>
        </p:nvSpPr>
        <p:spPr>
          <a:xfrm>
            <a:off x="5693507" y="3018733"/>
            <a:ext cx="1358344" cy="276999"/>
          </a:xfrm>
          <a:prstGeom prst="rect">
            <a:avLst/>
          </a:prstGeom>
          <a:noFill/>
        </p:spPr>
        <p:txBody>
          <a:bodyPr wrap="square" rtlCol="0">
            <a:spAutoFit/>
          </a:bodyPr>
          <a:lstStyle/>
          <a:p>
            <a:r>
              <a:rPr lang="en-US" sz="1200" dirty="0">
                <a:solidFill>
                  <a:srgbClr val="FFFF00"/>
                </a:solidFill>
                <a:latin typeface="+mn-lt"/>
                <a:cs typeface="Times New Roman" panose="02020603050405020304" pitchFamily="18" charset="0"/>
              </a:rPr>
              <a:t>Coil perturbation</a:t>
            </a:r>
            <a:endParaRPr lang="en-US" sz="1200" dirty="0">
              <a:solidFill>
                <a:srgbClr val="FFFF00"/>
              </a:solidFill>
              <a:latin typeface="+mn-lt"/>
            </a:endParaRPr>
          </a:p>
        </p:txBody>
      </p:sp>
      <p:sp>
        <p:nvSpPr>
          <p:cNvPr id="13" name="TextBox 12">
            <a:extLst>
              <a:ext uri="{FF2B5EF4-FFF2-40B4-BE49-F238E27FC236}">
                <a16:creationId xmlns:a16="http://schemas.microsoft.com/office/drawing/2014/main" id="{ADECA709-9B90-0271-C5DC-5AA59E0F6F4F}"/>
              </a:ext>
            </a:extLst>
          </p:cNvPr>
          <p:cNvSpPr txBox="1"/>
          <p:nvPr/>
        </p:nvSpPr>
        <p:spPr>
          <a:xfrm>
            <a:off x="7370022" y="2949281"/>
            <a:ext cx="1331880" cy="461665"/>
          </a:xfrm>
          <a:prstGeom prst="rect">
            <a:avLst/>
          </a:prstGeom>
          <a:noFill/>
        </p:spPr>
        <p:txBody>
          <a:bodyPr wrap="square" rtlCol="0">
            <a:spAutoFit/>
          </a:bodyPr>
          <a:lstStyle/>
          <a:p>
            <a:r>
              <a:rPr lang="en-US" sz="1200" dirty="0">
                <a:solidFill>
                  <a:srgbClr val="FF0000"/>
                </a:solidFill>
                <a:latin typeface="+mn-lt"/>
                <a:cs typeface="Times New Roman" panose="02020603050405020304" pitchFamily="18" charset="0"/>
              </a:rPr>
              <a:t>MHD perturbation</a:t>
            </a:r>
            <a:endParaRPr lang="en-US" sz="1200" dirty="0">
              <a:solidFill>
                <a:srgbClr val="FF0000"/>
              </a:solidFill>
              <a:latin typeface="+mn-lt"/>
            </a:endParaRPr>
          </a:p>
        </p:txBody>
      </p:sp>
    </p:spTree>
    <p:extLst>
      <p:ext uri="{BB962C8B-B14F-4D97-AF65-F5344CB8AC3E}">
        <p14:creationId xmlns:p14="http://schemas.microsoft.com/office/powerpoint/2010/main" val="149569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9DC45-800F-A12B-1803-F8B8FFD801A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4A70AA3-A412-113F-CF6C-51AD9FE21A29}"/>
              </a:ext>
            </a:extLst>
          </p:cNvPr>
          <p:cNvSpPr>
            <a:spLocks noGrp="1"/>
          </p:cNvSpPr>
          <p:nvPr>
            <p:ph type="title"/>
          </p:nvPr>
        </p:nvSpPr>
        <p:spPr/>
        <p:txBody>
          <a:bodyPr/>
          <a:lstStyle/>
          <a:p>
            <a:r>
              <a:rPr lang="en-US" dirty="0"/>
              <a:t>Magnetic perturbation comes from both coils and MHD modes</a:t>
            </a:r>
          </a:p>
        </p:txBody>
      </p:sp>
      <p:sp>
        <p:nvSpPr>
          <p:cNvPr id="4" name="Slide Number Placeholder 3">
            <a:extLst>
              <a:ext uri="{FF2B5EF4-FFF2-40B4-BE49-F238E27FC236}">
                <a16:creationId xmlns:a16="http://schemas.microsoft.com/office/drawing/2014/main" id="{F6C171B5-2D28-8510-12CE-5DDC93BE3BF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dirty="0"/>
          </a:p>
        </p:txBody>
      </p:sp>
      <p:pic>
        <p:nvPicPr>
          <p:cNvPr id="5" name="Picture 4">
            <a:extLst>
              <a:ext uri="{FF2B5EF4-FFF2-40B4-BE49-F238E27FC236}">
                <a16:creationId xmlns:a16="http://schemas.microsoft.com/office/drawing/2014/main" id="{CB90CA17-48B3-E9FF-9ACE-ABF8607B9BA0}"/>
              </a:ext>
            </a:extLst>
          </p:cNvPr>
          <p:cNvPicPr>
            <a:picLocks noChangeAspect="1"/>
          </p:cNvPicPr>
          <p:nvPr/>
        </p:nvPicPr>
        <p:blipFill>
          <a:blip r:embed="rId2"/>
          <a:stretch>
            <a:fillRect/>
          </a:stretch>
        </p:blipFill>
        <p:spPr>
          <a:xfrm>
            <a:off x="903600" y="1521230"/>
            <a:ext cx="3876132" cy="3312000"/>
          </a:xfrm>
          <a:prstGeom prst="rect">
            <a:avLst/>
          </a:prstGeom>
        </p:spPr>
      </p:pic>
      <p:pic>
        <p:nvPicPr>
          <p:cNvPr id="6" name="Picture 5">
            <a:extLst>
              <a:ext uri="{FF2B5EF4-FFF2-40B4-BE49-F238E27FC236}">
                <a16:creationId xmlns:a16="http://schemas.microsoft.com/office/drawing/2014/main" id="{A381D1EA-9B3A-EE0B-7CA0-F3392D78B16F}"/>
              </a:ext>
            </a:extLst>
          </p:cNvPr>
          <p:cNvPicPr>
            <a:picLocks noChangeAspect="1"/>
          </p:cNvPicPr>
          <p:nvPr/>
        </p:nvPicPr>
        <p:blipFill>
          <a:blip r:embed="rId3"/>
          <a:stretch>
            <a:fillRect/>
          </a:stretch>
        </p:blipFill>
        <p:spPr>
          <a:xfrm>
            <a:off x="4767096" y="1575272"/>
            <a:ext cx="3874791" cy="3312000"/>
          </a:xfrm>
          <a:prstGeom prst="rect">
            <a:avLst/>
          </a:prstGeom>
        </p:spPr>
      </p:pic>
      <p:sp>
        <p:nvSpPr>
          <p:cNvPr id="7" name="TextBox 6">
            <a:extLst>
              <a:ext uri="{FF2B5EF4-FFF2-40B4-BE49-F238E27FC236}">
                <a16:creationId xmlns:a16="http://schemas.microsoft.com/office/drawing/2014/main" id="{E4F53612-9D9F-B72C-D9B8-F9D772826710}"/>
              </a:ext>
            </a:extLst>
          </p:cNvPr>
          <p:cNvSpPr txBox="1"/>
          <p:nvPr/>
        </p:nvSpPr>
        <p:spPr>
          <a:xfrm>
            <a:off x="2495188" y="1372894"/>
            <a:ext cx="1197246" cy="307777"/>
          </a:xfrm>
          <a:prstGeom prst="rect">
            <a:avLst/>
          </a:prstGeom>
          <a:noFill/>
        </p:spPr>
        <p:txBody>
          <a:bodyPr wrap="square" rtlCol="0">
            <a:spAutoFit/>
          </a:bodyPr>
          <a:lstStyle/>
          <a:p>
            <a:r>
              <a:rPr lang="en-US" dirty="0">
                <a:latin typeface="+mn-lt"/>
                <a:cs typeface="Times New Roman" panose="02020603050405020304" pitchFamily="18" charset="0"/>
              </a:rPr>
              <a:t>RE density</a:t>
            </a:r>
            <a:endParaRPr lang="en-US" dirty="0">
              <a:latin typeface="+mn-lt"/>
            </a:endParaRPr>
          </a:p>
        </p:txBody>
      </p:sp>
      <p:sp>
        <p:nvSpPr>
          <p:cNvPr id="9" name="TextBox 8">
            <a:extLst>
              <a:ext uri="{FF2B5EF4-FFF2-40B4-BE49-F238E27FC236}">
                <a16:creationId xmlns:a16="http://schemas.microsoft.com/office/drawing/2014/main" id="{9B523C3D-1109-23A1-DA9B-AE45CF97ADAD}"/>
              </a:ext>
            </a:extLst>
          </p:cNvPr>
          <p:cNvSpPr txBox="1"/>
          <p:nvPr/>
        </p:nvSpPr>
        <p:spPr>
          <a:xfrm>
            <a:off x="4572000" y="1139140"/>
            <a:ext cx="1197246" cy="307777"/>
          </a:xfrm>
          <a:prstGeom prst="rect">
            <a:avLst/>
          </a:prstGeom>
          <a:noFill/>
        </p:spPr>
        <p:txBody>
          <a:bodyPr wrap="square" rtlCol="0">
            <a:spAutoFit/>
          </a:bodyPr>
          <a:lstStyle/>
          <a:p>
            <a:r>
              <a:rPr lang="en-US" i="1" dirty="0">
                <a:latin typeface="+mn-lt"/>
                <a:cs typeface="Times New Roman" panose="02020603050405020304" pitchFamily="18" charset="0"/>
              </a:rPr>
              <a:t>t </a:t>
            </a:r>
            <a:r>
              <a:rPr lang="en-US" dirty="0">
                <a:latin typeface="+mn-lt"/>
                <a:cs typeface="Times New Roman" panose="02020603050405020304" pitchFamily="18" charset="0"/>
              </a:rPr>
              <a:t>= 1.015 ms</a:t>
            </a:r>
            <a:endParaRPr lang="en-US" dirty="0">
              <a:latin typeface="+mn-lt"/>
            </a:endParaRPr>
          </a:p>
        </p:txBody>
      </p:sp>
      <p:sp>
        <p:nvSpPr>
          <p:cNvPr id="11" name="TextBox 10">
            <a:extLst>
              <a:ext uri="{FF2B5EF4-FFF2-40B4-BE49-F238E27FC236}">
                <a16:creationId xmlns:a16="http://schemas.microsoft.com/office/drawing/2014/main" id="{3C3D2725-D694-EF2B-86CF-D3ED77711FE8}"/>
              </a:ext>
            </a:extLst>
          </p:cNvPr>
          <p:cNvSpPr txBox="1"/>
          <p:nvPr/>
        </p:nvSpPr>
        <p:spPr>
          <a:xfrm>
            <a:off x="6129443" y="1387540"/>
            <a:ext cx="1672644" cy="307777"/>
          </a:xfrm>
          <a:prstGeom prst="rect">
            <a:avLst/>
          </a:prstGeom>
          <a:noFill/>
        </p:spPr>
        <p:txBody>
          <a:bodyPr wrap="square" rtlCol="0">
            <a:spAutoFit/>
          </a:bodyPr>
          <a:lstStyle/>
          <a:p>
            <a:r>
              <a:rPr lang="en-US" dirty="0">
                <a:latin typeface="+mn-lt"/>
                <a:cs typeface="Times New Roman" panose="02020603050405020304" pitchFamily="18" charset="0"/>
              </a:rPr>
              <a:t>Schaffer plot (</a:t>
            </a:r>
            <a:r>
              <a:rPr lang="en-US" i="1" dirty="0">
                <a:latin typeface="+mn-lt"/>
                <a:cs typeface="Times New Roman" panose="02020603050405020304" pitchFamily="18" charset="0"/>
              </a:rPr>
              <a:t>n</a:t>
            </a:r>
            <a:r>
              <a:rPr lang="en-US" dirty="0">
                <a:latin typeface="+mn-lt"/>
                <a:cs typeface="Times New Roman" panose="02020603050405020304" pitchFamily="18" charset="0"/>
              </a:rPr>
              <a:t>=1)</a:t>
            </a:r>
            <a:endParaRPr lang="en-US" dirty="0">
              <a:latin typeface="+mn-lt"/>
            </a:endParaRPr>
          </a:p>
        </p:txBody>
      </p:sp>
    </p:spTree>
    <p:extLst>
      <p:ext uri="{BB962C8B-B14F-4D97-AF65-F5344CB8AC3E}">
        <p14:creationId xmlns:p14="http://schemas.microsoft.com/office/powerpoint/2010/main" val="2441096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2"/>
          <p:cNvSpPr txBox="1">
            <a:spLocks noGrp="1"/>
          </p:cNvSpPr>
          <p:nvPr>
            <p:ph type="body" idx="1"/>
          </p:nvPr>
        </p:nvSpPr>
        <p:spPr>
          <a:xfrm>
            <a:off x="234384" y="754856"/>
            <a:ext cx="8646600" cy="4162500"/>
          </a:xfrm>
          <a:prstGeom prst="rect">
            <a:avLst/>
          </a:prstGeom>
        </p:spPr>
        <p:txBody>
          <a:bodyPr spcFirstLastPara="1" wrap="square" lIns="68575" tIns="34275" rIns="68575" bIns="34275" anchor="t" anchorCtr="0">
            <a:noAutofit/>
          </a:bodyPr>
          <a:lstStyle/>
          <a:p>
            <a:pPr marL="457200" lvl="0" indent="-361950" algn="l" rtl="0">
              <a:lnSpc>
                <a:spcPct val="100000"/>
              </a:lnSpc>
              <a:spcBef>
                <a:spcPts val="800"/>
              </a:spcBef>
              <a:spcAft>
                <a:spcPts val="0"/>
              </a:spcAft>
              <a:buSzPts val="2100"/>
              <a:buChar char="•"/>
            </a:pPr>
            <a:r>
              <a:rPr lang="en-US" sz="2000" dirty="0"/>
              <a:t>Successful demonstration of passive coil runaway electron mitigation on J-TEXT</a:t>
            </a:r>
            <a:endParaRPr lang="en" sz="2000" dirty="0"/>
          </a:p>
          <a:p>
            <a:pPr marL="457200" lvl="0" indent="-361950" algn="l" rtl="0">
              <a:lnSpc>
                <a:spcPct val="100000"/>
              </a:lnSpc>
              <a:spcBef>
                <a:spcPts val="800"/>
              </a:spcBef>
              <a:spcAft>
                <a:spcPts val="0"/>
              </a:spcAft>
              <a:buSzPts val="2100"/>
              <a:buChar char="•"/>
            </a:pPr>
            <a:endParaRPr lang="en" sz="2000" dirty="0"/>
          </a:p>
          <a:p>
            <a:pPr lvl="0" indent="-361950">
              <a:lnSpc>
                <a:spcPct val="100000"/>
              </a:lnSpc>
              <a:buSzPts val="2100"/>
            </a:pPr>
            <a:r>
              <a:rPr lang="en-US" sz="2000" dirty="0"/>
              <a:t>Modeling passive coil and runaway electron interaction with MHD using M3D-C1</a:t>
            </a:r>
            <a:endParaRPr lang="en" sz="2000" dirty="0"/>
          </a:p>
          <a:p>
            <a:pPr marL="457200" lvl="0" indent="-361950" algn="l" rtl="0">
              <a:lnSpc>
                <a:spcPct val="100000"/>
              </a:lnSpc>
              <a:spcBef>
                <a:spcPts val="800"/>
              </a:spcBef>
              <a:spcAft>
                <a:spcPts val="0"/>
              </a:spcAft>
              <a:buSzPts val="2100"/>
              <a:buChar char="•"/>
            </a:pPr>
            <a:endParaRPr lang="en" sz="2000" dirty="0"/>
          </a:p>
          <a:p>
            <a:pPr lvl="0" indent="-361950">
              <a:lnSpc>
                <a:spcPct val="100000"/>
              </a:lnSpc>
              <a:buSzPts val="2100"/>
            </a:pPr>
            <a:r>
              <a:rPr lang="en-US" sz="2000" dirty="0"/>
              <a:t>Self-consistent simulation of runaway electron mitigation with MHD instabilities and passive coils</a:t>
            </a:r>
          </a:p>
          <a:p>
            <a:pPr lvl="0" indent="-361950">
              <a:lnSpc>
                <a:spcPct val="100000"/>
              </a:lnSpc>
              <a:buSzPts val="2100"/>
            </a:pPr>
            <a:endParaRPr lang="en" sz="2000" dirty="0"/>
          </a:p>
          <a:p>
            <a:pPr marL="457200" lvl="0" indent="-361950" algn="l" rtl="0">
              <a:lnSpc>
                <a:spcPct val="100000"/>
              </a:lnSpc>
              <a:spcBef>
                <a:spcPts val="800"/>
              </a:spcBef>
              <a:spcAft>
                <a:spcPts val="0"/>
              </a:spcAft>
              <a:buSzPts val="2100"/>
              <a:buChar char="•"/>
            </a:pPr>
            <a:r>
              <a:rPr lang="en" sz="2000" dirty="0"/>
              <a:t>Summary</a:t>
            </a:r>
            <a:endParaRPr sz="2000" dirty="0"/>
          </a:p>
        </p:txBody>
      </p:sp>
      <p:sp>
        <p:nvSpPr>
          <p:cNvPr id="122" name="Google Shape;122;p22"/>
          <p:cNvSpPr txBox="1">
            <a:spLocks noGrp="1"/>
          </p:cNvSpPr>
          <p:nvPr>
            <p:ph type="title"/>
          </p:nvPr>
        </p:nvSpPr>
        <p:spPr>
          <a:xfrm>
            <a:off x="234384" y="223838"/>
            <a:ext cx="8037600" cy="4728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dirty="0"/>
              <a:t>Outline</a:t>
            </a:r>
            <a:endParaRPr dirty="0"/>
          </a:p>
        </p:txBody>
      </p:sp>
      <p:sp>
        <p:nvSpPr>
          <p:cNvPr id="123" name="Google Shape;123;p22"/>
          <p:cNvSpPr txBox="1">
            <a:spLocks noGrp="1"/>
          </p:cNvSpPr>
          <p:nvPr>
            <p:ph type="sldNum" idx="12"/>
          </p:nvPr>
        </p:nvSpPr>
        <p:spPr>
          <a:xfrm>
            <a:off x="8701902" y="4944850"/>
            <a:ext cx="403500" cy="198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44C2C-57A4-AAD8-7FDD-A45E4B408FE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FC40F06-3B45-5048-4055-A455D43A1F03}"/>
              </a:ext>
            </a:extLst>
          </p:cNvPr>
          <p:cNvSpPr>
            <a:spLocks noGrp="1"/>
          </p:cNvSpPr>
          <p:nvPr>
            <p:ph type="title"/>
          </p:nvPr>
        </p:nvSpPr>
        <p:spPr/>
        <p:txBody>
          <a:bodyPr/>
          <a:lstStyle/>
          <a:p>
            <a:r>
              <a:rPr lang="en-US" dirty="0"/>
              <a:t>Magnetic perturbation comes from both coils and MHD modes</a:t>
            </a:r>
          </a:p>
        </p:txBody>
      </p:sp>
      <p:sp>
        <p:nvSpPr>
          <p:cNvPr id="4" name="Slide Number Placeholder 3">
            <a:extLst>
              <a:ext uri="{FF2B5EF4-FFF2-40B4-BE49-F238E27FC236}">
                <a16:creationId xmlns:a16="http://schemas.microsoft.com/office/drawing/2014/main" id="{2E860E23-48FB-B37E-7CC6-8506FD36766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dirty="0"/>
          </a:p>
        </p:txBody>
      </p:sp>
      <p:pic>
        <p:nvPicPr>
          <p:cNvPr id="5" name="Picture 4">
            <a:extLst>
              <a:ext uri="{FF2B5EF4-FFF2-40B4-BE49-F238E27FC236}">
                <a16:creationId xmlns:a16="http://schemas.microsoft.com/office/drawing/2014/main" id="{EDD276B7-A068-09E3-E268-E66B3DF35848}"/>
              </a:ext>
            </a:extLst>
          </p:cNvPr>
          <p:cNvPicPr>
            <a:picLocks noChangeAspect="1"/>
          </p:cNvPicPr>
          <p:nvPr/>
        </p:nvPicPr>
        <p:blipFill>
          <a:blip r:embed="rId2"/>
          <a:stretch>
            <a:fillRect/>
          </a:stretch>
        </p:blipFill>
        <p:spPr>
          <a:xfrm>
            <a:off x="951100" y="1584647"/>
            <a:ext cx="3750245" cy="3141732"/>
          </a:xfrm>
          <a:prstGeom prst="rect">
            <a:avLst/>
          </a:prstGeom>
        </p:spPr>
      </p:pic>
      <p:pic>
        <p:nvPicPr>
          <p:cNvPr id="6" name="Picture 5">
            <a:extLst>
              <a:ext uri="{FF2B5EF4-FFF2-40B4-BE49-F238E27FC236}">
                <a16:creationId xmlns:a16="http://schemas.microsoft.com/office/drawing/2014/main" id="{5FB33E65-4D21-FB8A-CD96-2C978FE4D574}"/>
              </a:ext>
            </a:extLst>
          </p:cNvPr>
          <p:cNvPicPr>
            <a:picLocks noChangeAspect="1"/>
          </p:cNvPicPr>
          <p:nvPr/>
        </p:nvPicPr>
        <p:blipFill>
          <a:blip r:embed="rId3"/>
          <a:stretch>
            <a:fillRect/>
          </a:stretch>
        </p:blipFill>
        <p:spPr>
          <a:xfrm>
            <a:off x="4766400" y="1510880"/>
            <a:ext cx="3834948" cy="3312000"/>
          </a:xfrm>
          <a:prstGeom prst="rect">
            <a:avLst/>
          </a:prstGeom>
        </p:spPr>
      </p:pic>
      <p:sp>
        <p:nvSpPr>
          <p:cNvPr id="7" name="TextBox 6">
            <a:extLst>
              <a:ext uri="{FF2B5EF4-FFF2-40B4-BE49-F238E27FC236}">
                <a16:creationId xmlns:a16="http://schemas.microsoft.com/office/drawing/2014/main" id="{569F55CF-5B6F-0BDC-1723-A6702632ACB1}"/>
              </a:ext>
            </a:extLst>
          </p:cNvPr>
          <p:cNvSpPr txBox="1"/>
          <p:nvPr/>
        </p:nvSpPr>
        <p:spPr>
          <a:xfrm>
            <a:off x="2495188" y="1372894"/>
            <a:ext cx="1197246" cy="307777"/>
          </a:xfrm>
          <a:prstGeom prst="rect">
            <a:avLst/>
          </a:prstGeom>
          <a:noFill/>
        </p:spPr>
        <p:txBody>
          <a:bodyPr wrap="square" rtlCol="0">
            <a:spAutoFit/>
          </a:bodyPr>
          <a:lstStyle/>
          <a:p>
            <a:r>
              <a:rPr lang="en-US" dirty="0">
                <a:latin typeface="+mn-lt"/>
                <a:cs typeface="Times New Roman" panose="02020603050405020304" pitchFamily="18" charset="0"/>
              </a:rPr>
              <a:t>RE density</a:t>
            </a:r>
            <a:endParaRPr lang="en-US" dirty="0">
              <a:latin typeface="+mn-lt"/>
            </a:endParaRPr>
          </a:p>
        </p:txBody>
      </p:sp>
      <p:sp>
        <p:nvSpPr>
          <p:cNvPr id="9" name="TextBox 8">
            <a:extLst>
              <a:ext uri="{FF2B5EF4-FFF2-40B4-BE49-F238E27FC236}">
                <a16:creationId xmlns:a16="http://schemas.microsoft.com/office/drawing/2014/main" id="{1F385B9A-40C5-DF18-7FAD-1F10CD1A3ECD}"/>
              </a:ext>
            </a:extLst>
          </p:cNvPr>
          <p:cNvSpPr txBox="1"/>
          <p:nvPr/>
        </p:nvSpPr>
        <p:spPr>
          <a:xfrm>
            <a:off x="4572000" y="1139140"/>
            <a:ext cx="1197246" cy="307777"/>
          </a:xfrm>
          <a:prstGeom prst="rect">
            <a:avLst/>
          </a:prstGeom>
          <a:noFill/>
        </p:spPr>
        <p:txBody>
          <a:bodyPr wrap="square" rtlCol="0">
            <a:spAutoFit/>
          </a:bodyPr>
          <a:lstStyle/>
          <a:p>
            <a:r>
              <a:rPr lang="en-US" i="1" dirty="0">
                <a:latin typeface="+mn-lt"/>
                <a:cs typeface="Times New Roman" panose="02020603050405020304" pitchFamily="18" charset="0"/>
              </a:rPr>
              <a:t>t </a:t>
            </a:r>
            <a:r>
              <a:rPr lang="en-US" dirty="0">
                <a:latin typeface="+mn-lt"/>
                <a:cs typeface="Times New Roman" panose="02020603050405020304" pitchFamily="18" charset="0"/>
              </a:rPr>
              <a:t>= 1.596 ms</a:t>
            </a:r>
            <a:endParaRPr lang="en-US" dirty="0">
              <a:latin typeface="+mn-lt"/>
            </a:endParaRPr>
          </a:p>
        </p:txBody>
      </p:sp>
      <p:sp>
        <p:nvSpPr>
          <p:cNvPr id="11" name="TextBox 10">
            <a:extLst>
              <a:ext uri="{FF2B5EF4-FFF2-40B4-BE49-F238E27FC236}">
                <a16:creationId xmlns:a16="http://schemas.microsoft.com/office/drawing/2014/main" id="{1E7ABAC1-46A9-98AB-A021-D4A7B0374F8B}"/>
              </a:ext>
            </a:extLst>
          </p:cNvPr>
          <p:cNvSpPr txBox="1"/>
          <p:nvPr/>
        </p:nvSpPr>
        <p:spPr>
          <a:xfrm>
            <a:off x="6129443" y="1387540"/>
            <a:ext cx="1672644" cy="307777"/>
          </a:xfrm>
          <a:prstGeom prst="rect">
            <a:avLst/>
          </a:prstGeom>
          <a:noFill/>
        </p:spPr>
        <p:txBody>
          <a:bodyPr wrap="square" rtlCol="0">
            <a:spAutoFit/>
          </a:bodyPr>
          <a:lstStyle/>
          <a:p>
            <a:r>
              <a:rPr lang="en-US" dirty="0">
                <a:latin typeface="+mn-lt"/>
                <a:cs typeface="Times New Roman" panose="02020603050405020304" pitchFamily="18" charset="0"/>
              </a:rPr>
              <a:t>Schaffer plot (</a:t>
            </a:r>
            <a:r>
              <a:rPr lang="en-US" i="1" dirty="0">
                <a:latin typeface="+mn-lt"/>
                <a:cs typeface="Times New Roman" panose="02020603050405020304" pitchFamily="18" charset="0"/>
              </a:rPr>
              <a:t>n</a:t>
            </a:r>
            <a:r>
              <a:rPr lang="en-US" dirty="0">
                <a:latin typeface="+mn-lt"/>
                <a:cs typeface="Times New Roman" panose="02020603050405020304" pitchFamily="18" charset="0"/>
              </a:rPr>
              <a:t>=1)</a:t>
            </a:r>
            <a:endParaRPr lang="en-US" dirty="0">
              <a:latin typeface="+mn-lt"/>
            </a:endParaRPr>
          </a:p>
        </p:txBody>
      </p:sp>
    </p:spTree>
    <p:extLst>
      <p:ext uri="{BB962C8B-B14F-4D97-AF65-F5344CB8AC3E}">
        <p14:creationId xmlns:p14="http://schemas.microsoft.com/office/powerpoint/2010/main" val="3102802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1E965-FBC0-2D4E-6F97-03B056C76C5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FD472E4-B54E-C68A-7C0F-BF83E40C4B02}"/>
              </a:ext>
            </a:extLst>
          </p:cNvPr>
          <p:cNvSpPr>
            <a:spLocks noGrp="1"/>
          </p:cNvSpPr>
          <p:nvPr>
            <p:ph type="body" idx="1"/>
          </p:nvPr>
        </p:nvSpPr>
        <p:spPr>
          <a:xfrm>
            <a:off x="234384" y="754856"/>
            <a:ext cx="5546214" cy="4162500"/>
          </a:xfrm>
        </p:spPr>
        <p:txBody>
          <a:bodyPr/>
          <a:lstStyle/>
          <a:p>
            <a:r>
              <a:rPr lang="en-US" sz="1400" dirty="0"/>
              <a:t>Passive coil introduce seed perturbation enabling MHD modes to grow earlier and reach larger amplitude</a:t>
            </a:r>
          </a:p>
          <a:p>
            <a:pPr lvl="1"/>
            <a:r>
              <a:rPr lang="en-US" sz="1400" dirty="0"/>
              <a:t>Seed perturbations can greatly shorten required time for magnetic island growth, enabling the formation of large islands</a:t>
            </a:r>
          </a:p>
          <a:p>
            <a:r>
              <a:rPr lang="en-US" sz="1400" dirty="0"/>
              <a:t>Transported REs forms a new front at separatrix between open and closed fluxes, triggering successive excitation of tearing mode</a:t>
            </a:r>
          </a:p>
          <a:p>
            <a:endParaRPr lang="en-US" sz="1400" dirty="0"/>
          </a:p>
          <a:p>
            <a:r>
              <a:rPr lang="en-US" sz="1400" dirty="0"/>
              <a:t>Following plasma shifting towards high-field-side, </a:t>
            </a:r>
            <a:r>
              <a:rPr lang="el-GR" sz="1400" i="1" dirty="0">
                <a:latin typeface="Times New Roman" panose="02020603050405020304" pitchFamily="18" charset="0"/>
                <a:cs typeface="Times New Roman" panose="02020603050405020304" pitchFamily="18" charset="0"/>
              </a:rPr>
              <a:t>δ</a:t>
            </a:r>
            <a:r>
              <a:rPr lang="en-US" sz="1400" b="1" i="1" dirty="0">
                <a:latin typeface="Times New Roman" panose="02020603050405020304" pitchFamily="18" charset="0"/>
                <a:cs typeface="Times New Roman" panose="02020603050405020304" pitchFamily="18" charset="0"/>
              </a:rPr>
              <a:t>B</a:t>
            </a:r>
            <a:r>
              <a:rPr lang="en-US" sz="1400" dirty="0"/>
              <a:t> from MHD instabilities sustains field stochasticity and facilitates a RE loss channel</a:t>
            </a:r>
          </a:p>
          <a:p>
            <a:endParaRPr lang="en-US" sz="1400" dirty="0"/>
          </a:p>
          <a:p>
            <a:r>
              <a:rPr lang="en-US" sz="1400" dirty="0"/>
              <a:t>Plasma current evolution from M3D-C1 simulations with the passive coil activated is consistent with J-TEXT results, regardless of the viscosity.</a:t>
            </a:r>
          </a:p>
          <a:p>
            <a:pPr marL="158750" indent="0">
              <a:buNone/>
            </a:pPr>
            <a:endParaRPr lang="en-US" sz="1400" dirty="0"/>
          </a:p>
          <a:p>
            <a:endParaRPr lang="en-US" sz="1400" dirty="0"/>
          </a:p>
        </p:txBody>
      </p:sp>
      <p:sp>
        <p:nvSpPr>
          <p:cNvPr id="3" name="Title 2">
            <a:extLst>
              <a:ext uri="{FF2B5EF4-FFF2-40B4-BE49-F238E27FC236}">
                <a16:creationId xmlns:a16="http://schemas.microsoft.com/office/drawing/2014/main" id="{D1A14460-047B-AB8C-9471-D8B349FD0DF9}"/>
              </a:ext>
            </a:extLst>
          </p:cNvPr>
          <p:cNvSpPr>
            <a:spLocks noGrp="1"/>
          </p:cNvSpPr>
          <p:nvPr>
            <p:ph type="title"/>
          </p:nvPr>
        </p:nvSpPr>
        <p:spPr/>
        <p:txBody>
          <a:bodyPr/>
          <a:lstStyle/>
          <a:p>
            <a:r>
              <a:rPr lang="en-US" dirty="0"/>
              <a:t>Coil perturbation ➤ MHD mode excitation ➤ RE loss</a:t>
            </a:r>
          </a:p>
        </p:txBody>
      </p:sp>
      <p:sp>
        <p:nvSpPr>
          <p:cNvPr id="4" name="Slide Number Placeholder 3">
            <a:extLst>
              <a:ext uri="{FF2B5EF4-FFF2-40B4-BE49-F238E27FC236}">
                <a16:creationId xmlns:a16="http://schemas.microsoft.com/office/drawing/2014/main" id="{0D66BBED-85FD-E5F9-3754-4811736842E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dirty="0"/>
          </a:p>
        </p:txBody>
      </p:sp>
      <p:pic>
        <p:nvPicPr>
          <p:cNvPr id="5" name="Picture 4">
            <a:extLst>
              <a:ext uri="{FF2B5EF4-FFF2-40B4-BE49-F238E27FC236}">
                <a16:creationId xmlns:a16="http://schemas.microsoft.com/office/drawing/2014/main" id="{FF015A26-B75D-AC2C-77AB-298F1D70589E}"/>
              </a:ext>
            </a:extLst>
          </p:cNvPr>
          <p:cNvPicPr>
            <a:picLocks noChangeAspect="1"/>
          </p:cNvPicPr>
          <p:nvPr/>
        </p:nvPicPr>
        <p:blipFill>
          <a:blip r:embed="rId2"/>
          <a:stretch>
            <a:fillRect/>
          </a:stretch>
        </p:blipFill>
        <p:spPr>
          <a:xfrm>
            <a:off x="6159148" y="2870126"/>
            <a:ext cx="2727830" cy="1689034"/>
          </a:xfrm>
          <a:prstGeom prst="rect">
            <a:avLst/>
          </a:prstGeom>
        </p:spPr>
      </p:pic>
      <p:pic>
        <p:nvPicPr>
          <p:cNvPr id="8" name="Picture 7">
            <a:extLst>
              <a:ext uri="{FF2B5EF4-FFF2-40B4-BE49-F238E27FC236}">
                <a16:creationId xmlns:a16="http://schemas.microsoft.com/office/drawing/2014/main" id="{511FA44F-EC3B-1C57-7207-BFDE322609C8}"/>
              </a:ext>
            </a:extLst>
          </p:cNvPr>
          <p:cNvPicPr>
            <a:picLocks noChangeAspect="1"/>
          </p:cNvPicPr>
          <p:nvPr/>
        </p:nvPicPr>
        <p:blipFill>
          <a:blip r:embed="rId3"/>
          <a:stretch>
            <a:fillRect/>
          </a:stretch>
        </p:blipFill>
        <p:spPr>
          <a:xfrm>
            <a:off x="6134303" y="844575"/>
            <a:ext cx="2727830" cy="1766934"/>
          </a:xfrm>
          <a:prstGeom prst="rect">
            <a:avLst/>
          </a:prstGeom>
        </p:spPr>
      </p:pic>
      <p:sp>
        <p:nvSpPr>
          <p:cNvPr id="10" name="TextBox 9">
            <a:extLst>
              <a:ext uri="{FF2B5EF4-FFF2-40B4-BE49-F238E27FC236}">
                <a16:creationId xmlns:a16="http://schemas.microsoft.com/office/drawing/2014/main" id="{ECD7EC30-7F5C-B2DF-C028-77886EE4F3CF}"/>
              </a:ext>
            </a:extLst>
          </p:cNvPr>
          <p:cNvSpPr txBox="1"/>
          <p:nvPr/>
        </p:nvSpPr>
        <p:spPr>
          <a:xfrm>
            <a:off x="5928497" y="2508665"/>
            <a:ext cx="3025499" cy="369332"/>
          </a:xfrm>
          <a:prstGeom prst="rect">
            <a:avLst/>
          </a:prstGeom>
          <a:noFill/>
        </p:spPr>
        <p:txBody>
          <a:bodyPr wrap="square" rtlCol="0">
            <a:spAutoFit/>
          </a:bodyPr>
          <a:lstStyle/>
          <a:p>
            <a:r>
              <a:rPr lang="en-US" sz="900" dirty="0">
                <a:latin typeface="+mn-lt"/>
                <a:cs typeface="Times New Roman" panose="02020603050405020304" pitchFamily="18" charset="0"/>
              </a:rPr>
              <a:t>Kinetic energy of MHD modes from M3D-C1 simulation</a:t>
            </a:r>
          </a:p>
          <a:p>
            <a:pPr algn="ctr"/>
            <a:r>
              <a:rPr lang="en-US" sz="900" dirty="0">
                <a:latin typeface="+mn-lt"/>
                <a:cs typeface="Times New Roman" panose="02020603050405020304" pitchFamily="18" charset="0"/>
              </a:rPr>
              <a:t>(low viscosity)</a:t>
            </a:r>
            <a:endParaRPr lang="en-US" sz="900" dirty="0">
              <a:latin typeface="+mn-lt"/>
            </a:endParaRPr>
          </a:p>
        </p:txBody>
      </p:sp>
      <p:sp>
        <p:nvSpPr>
          <p:cNvPr id="11" name="TextBox 10">
            <a:extLst>
              <a:ext uri="{FF2B5EF4-FFF2-40B4-BE49-F238E27FC236}">
                <a16:creationId xmlns:a16="http://schemas.microsoft.com/office/drawing/2014/main" id="{C21750FA-808C-82B0-1DE3-591498802293}"/>
              </a:ext>
            </a:extLst>
          </p:cNvPr>
          <p:cNvSpPr txBox="1"/>
          <p:nvPr/>
        </p:nvSpPr>
        <p:spPr>
          <a:xfrm>
            <a:off x="6053008" y="4547285"/>
            <a:ext cx="2809125" cy="369332"/>
          </a:xfrm>
          <a:prstGeom prst="rect">
            <a:avLst/>
          </a:prstGeom>
          <a:noFill/>
        </p:spPr>
        <p:txBody>
          <a:bodyPr wrap="square" rtlCol="0">
            <a:spAutoFit/>
          </a:bodyPr>
          <a:lstStyle/>
          <a:p>
            <a:r>
              <a:rPr lang="en-US" sz="900" dirty="0">
                <a:latin typeface="+mn-lt"/>
                <a:cs typeface="Times New Roman" panose="02020603050405020304" pitchFamily="18" charset="0"/>
              </a:rPr>
              <a:t>Time evolution of total and RE current affected by passive coil</a:t>
            </a:r>
            <a:endParaRPr lang="en-US" sz="900" dirty="0">
              <a:latin typeface="+mn-lt"/>
            </a:endParaRPr>
          </a:p>
        </p:txBody>
      </p:sp>
      <p:grpSp>
        <p:nvGrpSpPr>
          <p:cNvPr id="14" name="Group 13">
            <a:extLst>
              <a:ext uri="{FF2B5EF4-FFF2-40B4-BE49-F238E27FC236}">
                <a16:creationId xmlns:a16="http://schemas.microsoft.com/office/drawing/2014/main" id="{EDAD27EB-9034-A634-2A49-424EE2A78640}"/>
              </a:ext>
            </a:extLst>
          </p:cNvPr>
          <p:cNvGrpSpPr/>
          <p:nvPr/>
        </p:nvGrpSpPr>
        <p:grpSpPr>
          <a:xfrm>
            <a:off x="5914644" y="844240"/>
            <a:ext cx="3025499" cy="2055533"/>
            <a:chOff x="3646456" y="5344981"/>
            <a:chExt cx="3025499" cy="2055533"/>
          </a:xfrm>
        </p:grpSpPr>
        <p:pic>
          <p:nvPicPr>
            <p:cNvPr id="12" name="Picture 11">
              <a:extLst>
                <a:ext uri="{FF2B5EF4-FFF2-40B4-BE49-F238E27FC236}">
                  <a16:creationId xmlns:a16="http://schemas.microsoft.com/office/drawing/2014/main" id="{C3ACDA48-2432-D860-6F64-56D85962A14D}"/>
                </a:ext>
              </a:extLst>
            </p:cNvPr>
            <p:cNvPicPr>
              <a:picLocks noChangeAspect="1"/>
            </p:cNvPicPr>
            <p:nvPr/>
          </p:nvPicPr>
          <p:blipFill>
            <a:blip r:embed="rId4"/>
            <a:stretch>
              <a:fillRect/>
            </a:stretch>
          </p:blipFill>
          <p:spPr>
            <a:xfrm>
              <a:off x="3749196" y="5344981"/>
              <a:ext cx="2838199" cy="1766934"/>
            </a:xfrm>
            <a:prstGeom prst="rect">
              <a:avLst/>
            </a:prstGeom>
          </p:spPr>
        </p:pic>
        <p:sp>
          <p:nvSpPr>
            <p:cNvPr id="13" name="TextBox 12">
              <a:extLst>
                <a:ext uri="{FF2B5EF4-FFF2-40B4-BE49-F238E27FC236}">
                  <a16:creationId xmlns:a16="http://schemas.microsoft.com/office/drawing/2014/main" id="{8F4B12E5-8C5B-382B-C29A-4A6D5A4D6089}"/>
                </a:ext>
              </a:extLst>
            </p:cNvPr>
            <p:cNvSpPr txBox="1"/>
            <p:nvPr/>
          </p:nvSpPr>
          <p:spPr>
            <a:xfrm>
              <a:off x="3646456" y="7031182"/>
              <a:ext cx="3025499" cy="369332"/>
            </a:xfrm>
            <a:prstGeom prst="rect">
              <a:avLst/>
            </a:prstGeom>
            <a:noFill/>
          </p:spPr>
          <p:txBody>
            <a:bodyPr wrap="square" rtlCol="0">
              <a:spAutoFit/>
            </a:bodyPr>
            <a:lstStyle/>
            <a:p>
              <a:r>
                <a:rPr lang="en-US" sz="900" dirty="0">
                  <a:latin typeface="+mn-lt"/>
                  <a:cs typeface="Times New Roman" panose="02020603050405020304" pitchFamily="18" charset="0"/>
                </a:rPr>
                <a:t>Kinetic energy of MHD modes from M3D-C1 simulation</a:t>
              </a:r>
            </a:p>
            <a:p>
              <a:pPr algn="ctr"/>
              <a:r>
                <a:rPr lang="en-US" sz="900" dirty="0">
                  <a:latin typeface="+mn-lt"/>
                  <a:cs typeface="Times New Roman" panose="02020603050405020304" pitchFamily="18" charset="0"/>
                </a:rPr>
                <a:t>(high viscosity)</a:t>
              </a:r>
              <a:endParaRPr lang="en-US" sz="900" dirty="0">
                <a:latin typeface="+mn-lt"/>
              </a:endParaRPr>
            </a:p>
          </p:txBody>
        </p:sp>
      </p:grpSp>
    </p:spTree>
    <p:extLst>
      <p:ext uri="{BB962C8B-B14F-4D97-AF65-F5344CB8AC3E}">
        <p14:creationId xmlns:p14="http://schemas.microsoft.com/office/powerpoint/2010/main" val="67171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7">
          <a:extLst>
            <a:ext uri="{FF2B5EF4-FFF2-40B4-BE49-F238E27FC236}">
              <a16:creationId xmlns:a16="http://schemas.microsoft.com/office/drawing/2014/main" id="{547E74EA-B2D5-3B9D-0BEA-73482FC59FBE}"/>
            </a:ext>
          </a:extLst>
        </p:cNvPr>
        <p:cNvGrpSpPr/>
        <p:nvPr/>
      </p:nvGrpSpPr>
      <p:grpSpPr>
        <a:xfrm>
          <a:off x="0" y="0"/>
          <a:ext cx="0" cy="0"/>
          <a:chOff x="0" y="0"/>
          <a:chExt cx="0" cy="0"/>
        </a:xfrm>
      </p:grpSpPr>
      <p:sp>
        <p:nvSpPr>
          <p:cNvPr id="128" name="Google Shape;128;p23">
            <a:extLst>
              <a:ext uri="{FF2B5EF4-FFF2-40B4-BE49-F238E27FC236}">
                <a16:creationId xmlns:a16="http://schemas.microsoft.com/office/drawing/2014/main" id="{14637D38-C301-437D-05E9-A2DD2B0EED6D}"/>
              </a:ext>
            </a:extLst>
          </p:cNvPr>
          <p:cNvSpPr txBox="1">
            <a:spLocks noGrp="1"/>
          </p:cNvSpPr>
          <p:nvPr>
            <p:ph type="body" idx="1"/>
          </p:nvPr>
        </p:nvSpPr>
        <p:spPr>
          <a:xfrm>
            <a:off x="789972" y="1510495"/>
            <a:ext cx="7121575" cy="1466699"/>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US" dirty="0"/>
              <a:t>Summary</a:t>
            </a:r>
          </a:p>
        </p:txBody>
      </p:sp>
      <p:sp>
        <p:nvSpPr>
          <p:cNvPr id="130" name="Google Shape;130;p23">
            <a:extLst>
              <a:ext uri="{FF2B5EF4-FFF2-40B4-BE49-F238E27FC236}">
                <a16:creationId xmlns:a16="http://schemas.microsoft.com/office/drawing/2014/main" id="{D98E5997-4165-537E-87AC-EEE24D1E3885}"/>
              </a:ext>
            </a:extLst>
          </p:cNvPr>
          <p:cNvSpPr txBox="1">
            <a:spLocks noGrp="1"/>
          </p:cNvSpPr>
          <p:nvPr>
            <p:ph type="sldNum" idx="12"/>
          </p:nvPr>
        </p:nvSpPr>
        <p:spPr>
          <a:xfrm>
            <a:off x="8701902" y="4944850"/>
            <a:ext cx="403500" cy="198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dirty="0"/>
          </a:p>
        </p:txBody>
      </p:sp>
    </p:spTree>
    <p:extLst>
      <p:ext uri="{BB962C8B-B14F-4D97-AF65-F5344CB8AC3E}">
        <p14:creationId xmlns:p14="http://schemas.microsoft.com/office/powerpoint/2010/main" val="3622894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0">
          <a:extLst>
            <a:ext uri="{FF2B5EF4-FFF2-40B4-BE49-F238E27FC236}">
              <a16:creationId xmlns:a16="http://schemas.microsoft.com/office/drawing/2014/main" id="{FE1DC8ED-774E-5048-6F8E-0BADADCE6973}"/>
            </a:ext>
          </a:extLst>
        </p:cNvPr>
        <p:cNvGrpSpPr/>
        <p:nvPr/>
      </p:nvGrpSpPr>
      <p:grpSpPr>
        <a:xfrm>
          <a:off x="0" y="0"/>
          <a:ext cx="0" cy="0"/>
          <a:chOff x="0" y="0"/>
          <a:chExt cx="0" cy="0"/>
        </a:xfrm>
      </p:grpSpPr>
      <p:sp>
        <p:nvSpPr>
          <p:cNvPr id="121" name="Google Shape;121;p22">
            <a:extLst>
              <a:ext uri="{FF2B5EF4-FFF2-40B4-BE49-F238E27FC236}">
                <a16:creationId xmlns:a16="http://schemas.microsoft.com/office/drawing/2014/main" id="{7AC4822E-5DC9-6A47-89CA-610114F426B9}"/>
              </a:ext>
            </a:extLst>
          </p:cNvPr>
          <p:cNvSpPr txBox="1">
            <a:spLocks noGrp="1"/>
          </p:cNvSpPr>
          <p:nvPr>
            <p:ph type="body" idx="1"/>
          </p:nvPr>
        </p:nvSpPr>
        <p:spPr>
          <a:xfrm>
            <a:off x="234384" y="754856"/>
            <a:ext cx="8646600" cy="4162500"/>
          </a:xfrm>
          <a:prstGeom prst="rect">
            <a:avLst/>
          </a:prstGeom>
        </p:spPr>
        <p:txBody>
          <a:bodyPr spcFirstLastPara="1" wrap="square" lIns="68575" tIns="34275" rIns="68575" bIns="34275" anchor="t" anchorCtr="0">
            <a:noAutofit/>
          </a:bodyPr>
          <a:lstStyle/>
          <a:p>
            <a:pPr marL="457200" lvl="0" indent="-361950" algn="l" rtl="0">
              <a:lnSpc>
                <a:spcPct val="100000"/>
              </a:lnSpc>
              <a:spcBef>
                <a:spcPts val="800"/>
              </a:spcBef>
              <a:spcAft>
                <a:spcPts val="0"/>
              </a:spcAft>
              <a:buSzPts val="2100"/>
              <a:buChar char="•"/>
            </a:pPr>
            <a:r>
              <a:rPr lang="en-US" sz="1600" dirty="0"/>
              <a:t>The helical coil installed in J-TEXT illustrated successful mitigation of RE plateau. However, there is a discrepancy with simulation modeling if only considering magnetic perturbations from coils.</a:t>
            </a:r>
          </a:p>
          <a:p>
            <a:pPr marL="457200" lvl="0" indent="-361950" algn="l" rtl="0">
              <a:lnSpc>
                <a:spcPct val="100000"/>
              </a:lnSpc>
              <a:spcBef>
                <a:spcPts val="800"/>
              </a:spcBef>
              <a:spcAft>
                <a:spcPts val="0"/>
              </a:spcAft>
              <a:buSzPts val="2100"/>
              <a:buChar char="•"/>
            </a:pPr>
            <a:r>
              <a:rPr lang="en-US" sz="1600" dirty="0"/>
              <a:t>The MHD simulation code M3D-C1 has been upgraded to model the 3-way interactions between RE current, MHD instabilities and passive coils self-consistently.</a:t>
            </a:r>
          </a:p>
          <a:p>
            <a:pPr marL="457200" lvl="0" indent="-361950" algn="l" rtl="0">
              <a:lnSpc>
                <a:spcPct val="100000"/>
              </a:lnSpc>
              <a:spcBef>
                <a:spcPts val="800"/>
              </a:spcBef>
              <a:spcAft>
                <a:spcPts val="0"/>
              </a:spcAft>
              <a:buSzPts val="2100"/>
              <a:buChar char="•"/>
            </a:pPr>
            <a:r>
              <a:rPr lang="en-US" sz="1600" dirty="0"/>
              <a:t>J-TEXT CQ simulation shows that MHD instability in presence of RE current plays pivotal role of forming magnetic islands and stochastic fields, and facilitating RE transport. The passive coil plays a supporting role of amplify the mode growth.</a:t>
            </a:r>
          </a:p>
          <a:p>
            <a:pPr marL="457200" lvl="0" indent="-361950" algn="l" rtl="0">
              <a:lnSpc>
                <a:spcPct val="100000"/>
              </a:lnSpc>
              <a:spcBef>
                <a:spcPts val="800"/>
              </a:spcBef>
              <a:spcAft>
                <a:spcPts val="0"/>
              </a:spcAft>
              <a:buSzPts val="2100"/>
              <a:buChar char="•"/>
            </a:pPr>
            <a:endParaRPr lang="en-US" sz="1600" dirty="0"/>
          </a:p>
          <a:p>
            <a:pPr marL="457200" lvl="0" indent="-361950" algn="l" rtl="0">
              <a:lnSpc>
                <a:spcPct val="100000"/>
              </a:lnSpc>
              <a:spcBef>
                <a:spcPts val="800"/>
              </a:spcBef>
              <a:spcAft>
                <a:spcPts val="0"/>
              </a:spcAft>
              <a:buSzPts val="2100"/>
              <a:buChar char="•"/>
            </a:pPr>
            <a:r>
              <a:rPr lang="en-US" sz="1600" dirty="0"/>
              <a:t>Future work:</a:t>
            </a:r>
          </a:p>
          <a:p>
            <a:pPr lvl="1" indent="-361950">
              <a:lnSpc>
                <a:spcPct val="100000"/>
              </a:lnSpc>
              <a:spcBef>
                <a:spcPts val="800"/>
              </a:spcBef>
              <a:buSzPts val="2100"/>
            </a:pPr>
            <a:r>
              <a:rPr lang="en-US" sz="1200" dirty="0"/>
              <a:t>Couple M3D-C1 with ThinCurr and DREAM to more accurately model other configurations of RE mitigation coil</a:t>
            </a:r>
          </a:p>
          <a:p>
            <a:pPr lvl="1" indent="-361950">
              <a:lnSpc>
                <a:spcPct val="100000"/>
              </a:lnSpc>
              <a:spcBef>
                <a:spcPts val="800"/>
              </a:spcBef>
              <a:buSzPts val="2100"/>
            </a:pPr>
            <a:r>
              <a:rPr lang="en-US" sz="1200" dirty="0"/>
              <a:t>Integrate with a test-particle code to model energy deposition of RE on PFCs in the presence of a mitigation coil.</a:t>
            </a:r>
          </a:p>
          <a:p>
            <a:pPr lvl="1" indent="-361950">
              <a:lnSpc>
                <a:spcPct val="100000"/>
              </a:lnSpc>
              <a:spcBef>
                <a:spcPts val="800"/>
              </a:spcBef>
              <a:buSzPts val="2100"/>
            </a:pPr>
            <a:r>
              <a:rPr lang="en-US" sz="1200" dirty="0"/>
              <a:t>Assess the efficacy of using RMP coils to generate seed perturbations for MHD instabilities.</a:t>
            </a:r>
          </a:p>
        </p:txBody>
      </p:sp>
      <p:sp>
        <p:nvSpPr>
          <p:cNvPr id="122" name="Google Shape;122;p22">
            <a:extLst>
              <a:ext uri="{FF2B5EF4-FFF2-40B4-BE49-F238E27FC236}">
                <a16:creationId xmlns:a16="http://schemas.microsoft.com/office/drawing/2014/main" id="{43EB407F-48AB-33FB-B053-950DF72D8FA8}"/>
              </a:ext>
            </a:extLst>
          </p:cNvPr>
          <p:cNvSpPr txBox="1">
            <a:spLocks noGrp="1"/>
          </p:cNvSpPr>
          <p:nvPr>
            <p:ph type="title"/>
          </p:nvPr>
        </p:nvSpPr>
        <p:spPr>
          <a:xfrm>
            <a:off x="234384" y="223838"/>
            <a:ext cx="8037600" cy="4728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dirty="0"/>
              <a:t>Summary</a:t>
            </a:r>
            <a:endParaRPr dirty="0"/>
          </a:p>
        </p:txBody>
      </p:sp>
      <p:sp>
        <p:nvSpPr>
          <p:cNvPr id="123" name="Google Shape;123;p22">
            <a:extLst>
              <a:ext uri="{FF2B5EF4-FFF2-40B4-BE49-F238E27FC236}">
                <a16:creationId xmlns:a16="http://schemas.microsoft.com/office/drawing/2014/main" id="{EFC82410-E33E-C704-B31D-1E255F501779}"/>
              </a:ext>
            </a:extLst>
          </p:cNvPr>
          <p:cNvSpPr txBox="1">
            <a:spLocks noGrp="1"/>
          </p:cNvSpPr>
          <p:nvPr>
            <p:ph type="sldNum" idx="12"/>
          </p:nvPr>
        </p:nvSpPr>
        <p:spPr>
          <a:xfrm>
            <a:off x="8701902" y="4944850"/>
            <a:ext cx="403500" cy="198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dirty="0"/>
          </a:p>
        </p:txBody>
      </p:sp>
    </p:spTree>
    <p:extLst>
      <p:ext uri="{BB962C8B-B14F-4D97-AF65-F5344CB8AC3E}">
        <p14:creationId xmlns:p14="http://schemas.microsoft.com/office/powerpoint/2010/main" val="228587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1">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p:cNvSpPr txBox="1">
            <a:spLocks noGrp="1"/>
          </p:cNvSpPr>
          <p:nvPr>
            <p:ph type="body" idx="1"/>
          </p:nvPr>
        </p:nvSpPr>
        <p:spPr>
          <a:xfrm>
            <a:off x="789972" y="1510495"/>
            <a:ext cx="7535044" cy="1466699"/>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US" dirty="0"/>
              <a:t>Successful demonstration of passive coil runaway electron mitigation on J-TEXT</a:t>
            </a:r>
          </a:p>
        </p:txBody>
      </p:sp>
      <p:sp>
        <p:nvSpPr>
          <p:cNvPr id="130" name="Google Shape;130;p23"/>
          <p:cNvSpPr txBox="1">
            <a:spLocks noGrp="1"/>
          </p:cNvSpPr>
          <p:nvPr>
            <p:ph type="sldNum" idx="12"/>
          </p:nvPr>
        </p:nvSpPr>
        <p:spPr>
          <a:xfrm>
            <a:off x="8701902" y="4944850"/>
            <a:ext cx="403500" cy="198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881598-D575-AD4C-9ADA-549264BFE0F4}"/>
              </a:ext>
            </a:extLst>
          </p:cNvPr>
          <p:cNvSpPr>
            <a:spLocks noGrp="1"/>
          </p:cNvSpPr>
          <p:nvPr>
            <p:ph type="body" idx="1"/>
          </p:nvPr>
        </p:nvSpPr>
        <p:spPr>
          <a:xfrm>
            <a:off x="234384" y="842319"/>
            <a:ext cx="5546214" cy="4162500"/>
          </a:xfrm>
        </p:spPr>
        <p:txBody>
          <a:bodyPr/>
          <a:lstStyle/>
          <a:p>
            <a:r>
              <a:rPr lang="en-US" sz="1400" dirty="0"/>
              <a:t>Plasma current decay during disruptions induce toroidal electric fields that can produce runaway electrons (REs)</a:t>
            </a:r>
          </a:p>
          <a:p>
            <a:pPr lvl="1"/>
            <a:r>
              <a:rPr lang="en-US" sz="1100" dirty="0"/>
              <a:t>Inductive electric field accelerates REs and drives an avalanche growth through large-angle collisions, forming a runaway current plateau</a:t>
            </a:r>
          </a:p>
          <a:p>
            <a:pPr lvl="1"/>
            <a:r>
              <a:rPr lang="en-US" sz="1100" dirty="0"/>
              <a:t>In the “final loss” phase after plateau, REs can strike the first wall uncontrollably, potentially damaging wall materials and internal components</a:t>
            </a:r>
          </a:p>
          <a:p>
            <a:pPr lvl="1"/>
            <a:endParaRPr lang="en-US" sz="1100" dirty="0"/>
          </a:p>
          <a:p>
            <a:r>
              <a:rPr lang="en-US" sz="1400" dirty="0"/>
              <a:t>Mainstream RE mitigation: impurity injection to increase collisionality and suppress acceleration and avalanche  </a:t>
            </a:r>
          </a:p>
          <a:p>
            <a:pPr lvl="1"/>
            <a:r>
              <a:rPr lang="en-US" sz="1100" dirty="0"/>
              <a:t>Challenges: impurity penetration into the core, tritium decay on seed RE production, highly localized deposition of RE beam</a:t>
            </a:r>
          </a:p>
          <a:p>
            <a:pPr lvl="1"/>
            <a:endParaRPr lang="en-US" sz="1100" dirty="0"/>
          </a:p>
          <a:p>
            <a:r>
              <a:rPr lang="en-US" sz="1400" dirty="0"/>
              <a:t>Novel RE mitigation strategy:</a:t>
            </a:r>
          </a:p>
          <a:p>
            <a:pPr marL="158750" indent="0">
              <a:buNone/>
            </a:pPr>
            <a:r>
              <a:rPr lang="en-US" sz="1200" dirty="0"/>
              <a:t>            Introduce magnetic perturbations</a:t>
            </a:r>
          </a:p>
          <a:p>
            <a:pPr marL="158750" indent="0">
              <a:buNone/>
            </a:pPr>
            <a:r>
              <a:rPr lang="en-US" sz="1200" dirty="0"/>
              <a:t>                 ➤ Break RE confinement</a:t>
            </a:r>
          </a:p>
          <a:p>
            <a:pPr marL="158750" indent="0">
              <a:buNone/>
            </a:pPr>
            <a:r>
              <a:rPr lang="en-US" sz="1200" dirty="0"/>
              <a:t>                      ➤ Suppress RE growth and reduce energy flux to the first wall</a:t>
            </a:r>
          </a:p>
        </p:txBody>
      </p:sp>
      <p:sp>
        <p:nvSpPr>
          <p:cNvPr id="3" name="Title 2">
            <a:extLst>
              <a:ext uri="{FF2B5EF4-FFF2-40B4-BE49-F238E27FC236}">
                <a16:creationId xmlns:a16="http://schemas.microsoft.com/office/drawing/2014/main" id="{FBE77E13-0AE6-3964-7839-D770F46D103B}"/>
              </a:ext>
            </a:extLst>
          </p:cNvPr>
          <p:cNvSpPr>
            <a:spLocks noGrp="1"/>
          </p:cNvSpPr>
          <p:nvPr>
            <p:ph type="title"/>
          </p:nvPr>
        </p:nvSpPr>
        <p:spPr/>
        <p:txBody>
          <a:bodyPr/>
          <a:lstStyle/>
          <a:p>
            <a:r>
              <a:rPr lang="en-US" dirty="0"/>
              <a:t>Runaway electrons remain a major challenge in tokamak disruption</a:t>
            </a:r>
          </a:p>
        </p:txBody>
      </p:sp>
      <p:sp>
        <p:nvSpPr>
          <p:cNvPr id="4" name="Slide Number Placeholder 3">
            <a:extLst>
              <a:ext uri="{FF2B5EF4-FFF2-40B4-BE49-F238E27FC236}">
                <a16:creationId xmlns:a16="http://schemas.microsoft.com/office/drawing/2014/main" id="{444DBEE8-D8C0-AA89-60B2-446217340A5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dirty="0"/>
          </a:p>
        </p:txBody>
      </p:sp>
      <p:pic>
        <p:nvPicPr>
          <p:cNvPr id="6" name="Picture 5" descr="A graph of a graph of a graph&#10;&#10;AI-generated content may be incorrect.">
            <a:extLst>
              <a:ext uri="{FF2B5EF4-FFF2-40B4-BE49-F238E27FC236}">
                <a16:creationId xmlns:a16="http://schemas.microsoft.com/office/drawing/2014/main" id="{A7BC7059-1364-CB68-F330-5E89C8E9B91A}"/>
              </a:ext>
            </a:extLst>
          </p:cNvPr>
          <p:cNvPicPr>
            <a:picLocks noChangeAspect="1"/>
          </p:cNvPicPr>
          <p:nvPr/>
        </p:nvPicPr>
        <p:blipFill>
          <a:blip r:embed="rId3"/>
          <a:stretch>
            <a:fillRect/>
          </a:stretch>
        </p:blipFill>
        <p:spPr>
          <a:xfrm>
            <a:off x="6178162" y="1005954"/>
            <a:ext cx="2620219" cy="1734738"/>
          </a:xfrm>
          <a:prstGeom prst="rect">
            <a:avLst/>
          </a:prstGeom>
        </p:spPr>
      </p:pic>
      <p:pic>
        <p:nvPicPr>
          <p:cNvPr id="8" name="Picture 7" descr="A close-up of a metal surface&#10;&#10;AI-generated content may be incorrect.">
            <a:extLst>
              <a:ext uri="{FF2B5EF4-FFF2-40B4-BE49-F238E27FC236}">
                <a16:creationId xmlns:a16="http://schemas.microsoft.com/office/drawing/2014/main" id="{3B5951D3-98E4-4187-EED1-0C11AEB58B23}"/>
              </a:ext>
            </a:extLst>
          </p:cNvPr>
          <p:cNvPicPr>
            <a:picLocks noChangeAspect="1"/>
          </p:cNvPicPr>
          <p:nvPr/>
        </p:nvPicPr>
        <p:blipFill>
          <a:blip r:embed="rId4"/>
          <a:stretch>
            <a:fillRect/>
          </a:stretch>
        </p:blipFill>
        <p:spPr>
          <a:xfrm>
            <a:off x="6550964" y="3240022"/>
            <a:ext cx="2150938" cy="1349779"/>
          </a:xfrm>
          <a:prstGeom prst="rect">
            <a:avLst/>
          </a:prstGeom>
        </p:spPr>
      </p:pic>
      <p:sp>
        <p:nvSpPr>
          <p:cNvPr id="11" name="TextBox 10">
            <a:extLst>
              <a:ext uri="{FF2B5EF4-FFF2-40B4-BE49-F238E27FC236}">
                <a16:creationId xmlns:a16="http://schemas.microsoft.com/office/drawing/2014/main" id="{76A622AB-302E-0723-BF1F-95F0B4DE952E}"/>
              </a:ext>
            </a:extLst>
          </p:cNvPr>
          <p:cNvSpPr txBox="1"/>
          <p:nvPr/>
        </p:nvSpPr>
        <p:spPr>
          <a:xfrm>
            <a:off x="5915771" y="2765890"/>
            <a:ext cx="3189632" cy="369332"/>
          </a:xfrm>
          <a:prstGeom prst="rect">
            <a:avLst/>
          </a:prstGeom>
          <a:noFill/>
        </p:spPr>
        <p:txBody>
          <a:bodyPr wrap="square" rtlCol="0">
            <a:spAutoFit/>
          </a:bodyPr>
          <a:lstStyle/>
          <a:p>
            <a:r>
              <a:rPr lang="en-US" sz="900" dirty="0"/>
              <a:t>Avalanche growth of RE current in ITER using DREAM (Vallhagen 2024): across 12 order of magnitude</a:t>
            </a:r>
          </a:p>
        </p:txBody>
      </p:sp>
      <p:sp>
        <p:nvSpPr>
          <p:cNvPr id="12" name="TextBox 11">
            <a:extLst>
              <a:ext uri="{FF2B5EF4-FFF2-40B4-BE49-F238E27FC236}">
                <a16:creationId xmlns:a16="http://schemas.microsoft.com/office/drawing/2014/main" id="{BCBC7BA5-BE74-5B13-A099-F1F70B6F8C73}"/>
              </a:ext>
            </a:extLst>
          </p:cNvPr>
          <p:cNvSpPr txBox="1"/>
          <p:nvPr/>
        </p:nvSpPr>
        <p:spPr>
          <a:xfrm>
            <a:off x="5940950" y="4611919"/>
            <a:ext cx="3189632" cy="369332"/>
          </a:xfrm>
          <a:prstGeom prst="rect">
            <a:avLst/>
          </a:prstGeom>
          <a:noFill/>
        </p:spPr>
        <p:txBody>
          <a:bodyPr wrap="square" rtlCol="0">
            <a:spAutoFit/>
          </a:bodyPr>
          <a:lstStyle/>
          <a:p>
            <a:r>
              <a:rPr lang="en-US" sz="900" dirty="0"/>
              <a:t>Melting of JET Be limiter tiles due to RE beams</a:t>
            </a:r>
          </a:p>
          <a:p>
            <a:r>
              <a:rPr lang="en-US" sz="900" dirty="0"/>
              <a:t>(Reux NF 2015)</a:t>
            </a:r>
          </a:p>
        </p:txBody>
      </p:sp>
    </p:spTree>
    <p:extLst>
      <p:ext uri="{BB962C8B-B14F-4D97-AF65-F5344CB8AC3E}">
        <p14:creationId xmlns:p14="http://schemas.microsoft.com/office/powerpoint/2010/main" val="167557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18B22-4960-9842-AF9B-C8F07C5F63A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18416DB-617D-F86A-8315-543216333172}"/>
              </a:ext>
            </a:extLst>
          </p:cNvPr>
          <p:cNvSpPr>
            <a:spLocks noGrp="1"/>
          </p:cNvSpPr>
          <p:nvPr>
            <p:ph type="body" idx="1"/>
          </p:nvPr>
        </p:nvSpPr>
        <p:spPr>
          <a:xfrm>
            <a:off x="234384" y="754856"/>
            <a:ext cx="5546214" cy="4162500"/>
          </a:xfrm>
        </p:spPr>
        <p:txBody>
          <a:bodyPr/>
          <a:lstStyle/>
          <a:p>
            <a:r>
              <a:rPr lang="en-US" sz="1400" dirty="0"/>
              <a:t>Inductive loop voltage can also drive current in external coils during current quench</a:t>
            </a:r>
          </a:p>
          <a:p>
            <a:r>
              <a:rPr lang="en-US" sz="1400" dirty="0"/>
              <a:t>Runaway Electron Mitigation Coil (inspired by RMP coil) can induce non-axisymmetric magnetic perturbations that break magnetic surfaces and create field stochasticity</a:t>
            </a:r>
          </a:p>
          <a:p>
            <a:pPr marL="158750" indent="0">
              <a:buNone/>
            </a:pPr>
            <a:endParaRPr lang="en-US" sz="1400" dirty="0"/>
          </a:p>
          <a:p>
            <a:r>
              <a:rPr lang="en-US" sz="1400" dirty="0"/>
              <a:t>Multi-code simulations (COMSOL/ThinCurr+ASCOT +NIMROD+DREAM) demonstrate promising REMC effectiveness.</a:t>
            </a:r>
          </a:p>
          <a:p>
            <a:r>
              <a:rPr lang="en-US" sz="1400" dirty="0"/>
              <a:t>REMC has been selected as one of the primary RE mitigation strategies for SPARC and STEP.</a:t>
            </a:r>
          </a:p>
          <a:p>
            <a:endParaRPr lang="en-US" sz="1400" dirty="0"/>
          </a:p>
          <a:p>
            <a:pPr marL="158750" indent="0">
              <a:buNone/>
            </a:pPr>
            <a:r>
              <a:rPr lang="en-US" sz="1400" dirty="0"/>
              <a:t>      Unresolve physics issues:</a:t>
            </a:r>
          </a:p>
          <a:p>
            <a:pPr lvl="1"/>
            <a:r>
              <a:rPr lang="en-US" sz="1100" dirty="0"/>
              <a:t>Effectiveness of REMC during the whole CQ phase</a:t>
            </a:r>
          </a:p>
          <a:p>
            <a:pPr lvl="1"/>
            <a:r>
              <a:rPr lang="en-US" sz="1100" dirty="0"/>
              <a:t>Competition between RE current and coil current</a:t>
            </a:r>
          </a:p>
          <a:p>
            <a:pPr lvl="1"/>
            <a:r>
              <a:rPr lang="en-US" sz="1100" dirty="0"/>
              <a:t>Lack of self-consistent MHD instability modeling including RE current</a:t>
            </a:r>
            <a:endParaRPr lang="en-US" sz="1400" dirty="0"/>
          </a:p>
        </p:txBody>
      </p:sp>
      <p:sp>
        <p:nvSpPr>
          <p:cNvPr id="3" name="Title 2">
            <a:extLst>
              <a:ext uri="{FF2B5EF4-FFF2-40B4-BE49-F238E27FC236}">
                <a16:creationId xmlns:a16="http://schemas.microsoft.com/office/drawing/2014/main" id="{5A18C76F-02C0-1458-FBA2-D1F30856D4D2}"/>
              </a:ext>
            </a:extLst>
          </p:cNvPr>
          <p:cNvSpPr>
            <a:spLocks noGrp="1"/>
          </p:cNvSpPr>
          <p:nvPr>
            <p:ph type="title"/>
          </p:nvPr>
        </p:nvSpPr>
        <p:spPr/>
        <p:txBody>
          <a:bodyPr/>
          <a:lstStyle/>
          <a:p>
            <a:r>
              <a:rPr lang="en-US" dirty="0"/>
              <a:t>Passive coils provide new pathway for RE mitigation</a:t>
            </a:r>
          </a:p>
        </p:txBody>
      </p:sp>
      <p:sp>
        <p:nvSpPr>
          <p:cNvPr id="4" name="Slide Number Placeholder 3">
            <a:extLst>
              <a:ext uri="{FF2B5EF4-FFF2-40B4-BE49-F238E27FC236}">
                <a16:creationId xmlns:a16="http://schemas.microsoft.com/office/drawing/2014/main" id="{8A19322C-6EE8-E4ED-3961-DBE5B985B0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dirty="0"/>
          </a:p>
        </p:txBody>
      </p:sp>
      <p:pic>
        <p:nvPicPr>
          <p:cNvPr id="7" name="Picture 6" descr="A close-up of a red object&#10;&#10;AI-generated content may be incorrect.">
            <a:extLst>
              <a:ext uri="{FF2B5EF4-FFF2-40B4-BE49-F238E27FC236}">
                <a16:creationId xmlns:a16="http://schemas.microsoft.com/office/drawing/2014/main" id="{9867A2FB-7360-52A7-ACA3-6BA085515710}"/>
              </a:ext>
            </a:extLst>
          </p:cNvPr>
          <p:cNvPicPr>
            <a:picLocks noChangeAspect="1"/>
          </p:cNvPicPr>
          <p:nvPr/>
        </p:nvPicPr>
        <p:blipFill>
          <a:blip r:embed="rId3"/>
          <a:stretch>
            <a:fillRect/>
          </a:stretch>
        </p:blipFill>
        <p:spPr>
          <a:xfrm>
            <a:off x="6395380" y="946532"/>
            <a:ext cx="2184044" cy="1564856"/>
          </a:xfrm>
          <a:prstGeom prst="rect">
            <a:avLst/>
          </a:prstGeom>
        </p:spPr>
      </p:pic>
      <p:sp>
        <p:nvSpPr>
          <p:cNvPr id="11" name="TextBox 10">
            <a:extLst>
              <a:ext uri="{FF2B5EF4-FFF2-40B4-BE49-F238E27FC236}">
                <a16:creationId xmlns:a16="http://schemas.microsoft.com/office/drawing/2014/main" id="{AABBBDB2-80A4-041E-F4A4-38BF6DC56C00}"/>
              </a:ext>
            </a:extLst>
          </p:cNvPr>
          <p:cNvSpPr txBox="1"/>
          <p:nvPr/>
        </p:nvSpPr>
        <p:spPr>
          <a:xfrm>
            <a:off x="5966367" y="2571750"/>
            <a:ext cx="3189632" cy="369332"/>
          </a:xfrm>
          <a:prstGeom prst="rect">
            <a:avLst/>
          </a:prstGeom>
          <a:noFill/>
        </p:spPr>
        <p:txBody>
          <a:bodyPr wrap="square" rtlCol="0">
            <a:spAutoFit/>
          </a:bodyPr>
          <a:lstStyle/>
          <a:p>
            <a:r>
              <a:rPr lang="en-US" sz="900" dirty="0"/>
              <a:t>Design of Runaway Electron Mitigation Coi in SPARC</a:t>
            </a:r>
          </a:p>
          <a:p>
            <a:r>
              <a:rPr lang="en-US" sz="900" dirty="0"/>
              <a:t>(Battey 2023)</a:t>
            </a:r>
          </a:p>
        </p:txBody>
      </p:sp>
      <p:pic>
        <p:nvPicPr>
          <p:cNvPr id="12" name="Picture 11">
            <a:extLst>
              <a:ext uri="{FF2B5EF4-FFF2-40B4-BE49-F238E27FC236}">
                <a16:creationId xmlns:a16="http://schemas.microsoft.com/office/drawing/2014/main" id="{8D75A450-02CF-D3A2-94C6-E64B76EF1CDE}"/>
              </a:ext>
            </a:extLst>
          </p:cNvPr>
          <p:cNvPicPr>
            <a:picLocks noChangeAspect="1"/>
          </p:cNvPicPr>
          <p:nvPr/>
        </p:nvPicPr>
        <p:blipFill>
          <a:blip r:embed="rId4"/>
          <a:stretch>
            <a:fillRect/>
          </a:stretch>
        </p:blipFill>
        <p:spPr>
          <a:xfrm>
            <a:off x="5847708" y="3125075"/>
            <a:ext cx="2976252" cy="1133629"/>
          </a:xfrm>
          <a:prstGeom prst="rect">
            <a:avLst/>
          </a:prstGeom>
        </p:spPr>
      </p:pic>
      <p:sp>
        <p:nvSpPr>
          <p:cNvPr id="13" name="TextBox 12">
            <a:extLst>
              <a:ext uri="{FF2B5EF4-FFF2-40B4-BE49-F238E27FC236}">
                <a16:creationId xmlns:a16="http://schemas.microsoft.com/office/drawing/2014/main" id="{0E76FCDC-294F-7A2C-88EA-7F3B48BBE8A2}"/>
              </a:ext>
            </a:extLst>
          </p:cNvPr>
          <p:cNvSpPr txBox="1"/>
          <p:nvPr/>
        </p:nvSpPr>
        <p:spPr>
          <a:xfrm>
            <a:off x="5935888" y="4290557"/>
            <a:ext cx="3189632" cy="369332"/>
          </a:xfrm>
          <a:prstGeom prst="rect">
            <a:avLst/>
          </a:prstGeom>
          <a:noFill/>
        </p:spPr>
        <p:txBody>
          <a:bodyPr wrap="square" rtlCol="0">
            <a:spAutoFit/>
          </a:bodyPr>
          <a:lstStyle/>
          <a:p>
            <a:r>
              <a:rPr lang="en-US" sz="900" dirty="0"/>
              <a:t>Simulation shows effective RE suppression in SPARC disruption (Tinguely 2021)</a:t>
            </a:r>
          </a:p>
        </p:txBody>
      </p:sp>
      <p:pic>
        <p:nvPicPr>
          <p:cNvPr id="1028" name="Picture 4" descr="3D field phase-space control in tokamak plasmas | Nature Physics">
            <a:extLst>
              <a:ext uri="{FF2B5EF4-FFF2-40B4-BE49-F238E27FC236}">
                <a16:creationId xmlns:a16="http://schemas.microsoft.com/office/drawing/2014/main" id="{46436874-0C8F-E10C-B100-209E46F9A4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6990"/>
          <a:stretch>
            <a:fillRect/>
          </a:stretch>
        </p:blipFill>
        <p:spPr bwMode="auto">
          <a:xfrm>
            <a:off x="6229411" y="1036465"/>
            <a:ext cx="2674241" cy="13512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C38C15D-97A9-57D9-71FC-A3FE63AE7F83}"/>
              </a:ext>
            </a:extLst>
          </p:cNvPr>
          <p:cNvSpPr txBox="1"/>
          <p:nvPr/>
        </p:nvSpPr>
        <p:spPr>
          <a:xfrm>
            <a:off x="6623455" y="2578660"/>
            <a:ext cx="3189632" cy="369332"/>
          </a:xfrm>
          <a:prstGeom prst="rect">
            <a:avLst/>
          </a:prstGeom>
          <a:noFill/>
        </p:spPr>
        <p:txBody>
          <a:bodyPr wrap="square" rtlCol="0">
            <a:spAutoFit/>
          </a:bodyPr>
          <a:lstStyle/>
          <a:p>
            <a:r>
              <a:rPr lang="en-US" sz="900" dirty="0"/>
              <a:t>3D RMP structure in KSTART</a:t>
            </a:r>
          </a:p>
          <a:p>
            <a:r>
              <a:rPr lang="en-US" sz="900" dirty="0"/>
              <a:t>(Park 2018)</a:t>
            </a:r>
          </a:p>
        </p:txBody>
      </p:sp>
      <p:pic>
        <p:nvPicPr>
          <p:cNvPr id="10" name="Picture 9" descr="A diagram of a cell&#10;&#10;AI-generated content may be incorrect.">
            <a:extLst>
              <a:ext uri="{FF2B5EF4-FFF2-40B4-BE49-F238E27FC236}">
                <a16:creationId xmlns:a16="http://schemas.microsoft.com/office/drawing/2014/main" id="{9DD7A522-347C-A00A-B7F7-B82E6809B578}"/>
              </a:ext>
            </a:extLst>
          </p:cNvPr>
          <p:cNvPicPr>
            <a:picLocks noChangeAspect="1"/>
          </p:cNvPicPr>
          <p:nvPr/>
        </p:nvPicPr>
        <p:blipFill>
          <a:blip r:embed="rId6"/>
          <a:stretch>
            <a:fillRect/>
          </a:stretch>
        </p:blipFill>
        <p:spPr>
          <a:xfrm>
            <a:off x="6238244" y="3057754"/>
            <a:ext cx="1047466" cy="1961920"/>
          </a:xfrm>
          <a:prstGeom prst="rect">
            <a:avLst/>
          </a:prstGeom>
        </p:spPr>
      </p:pic>
      <p:sp>
        <p:nvSpPr>
          <p:cNvPr id="15" name="TextBox 14">
            <a:extLst>
              <a:ext uri="{FF2B5EF4-FFF2-40B4-BE49-F238E27FC236}">
                <a16:creationId xmlns:a16="http://schemas.microsoft.com/office/drawing/2014/main" id="{CA36A538-F4D8-0AD5-DC78-C2C40313062E}"/>
              </a:ext>
            </a:extLst>
          </p:cNvPr>
          <p:cNvSpPr txBox="1"/>
          <p:nvPr/>
        </p:nvSpPr>
        <p:spPr>
          <a:xfrm>
            <a:off x="7387763" y="3737703"/>
            <a:ext cx="1738976" cy="507831"/>
          </a:xfrm>
          <a:prstGeom prst="rect">
            <a:avLst/>
          </a:prstGeom>
          <a:noFill/>
        </p:spPr>
        <p:txBody>
          <a:bodyPr wrap="square" rtlCol="0">
            <a:spAutoFit/>
          </a:bodyPr>
          <a:lstStyle/>
          <a:p>
            <a:r>
              <a:rPr lang="en-US" sz="900" dirty="0"/>
              <a:t>Reformation of center flux surface in later phase of CQ</a:t>
            </a:r>
          </a:p>
          <a:p>
            <a:r>
              <a:rPr lang="en-US" sz="900" dirty="0"/>
              <a:t>(Izzo 2025)</a:t>
            </a:r>
          </a:p>
        </p:txBody>
      </p:sp>
    </p:spTree>
    <p:extLst>
      <p:ext uri="{BB962C8B-B14F-4D97-AF65-F5344CB8AC3E}">
        <p14:creationId xmlns:p14="http://schemas.microsoft.com/office/powerpoint/2010/main" val="60808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12"/>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3" grpId="1"/>
      <p:bldP spid="14" grpId="0"/>
      <p:bldP spid="14" grpId="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93A1A-96C7-1358-7801-577AED7E88C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126AF5D-994A-1A48-D8ED-8867A552CC7D}"/>
              </a:ext>
            </a:extLst>
          </p:cNvPr>
          <p:cNvSpPr>
            <a:spLocks noGrp="1"/>
          </p:cNvSpPr>
          <p:nvPr>
            <p:ph type="body" idx="1"/>
          </p:nvPr>
        </p:nvSpPr>
        <p:spPr>
          <a:xfrm>
            <a:off x="234384" y="842317"/>
            <a:ext cx="5029379" cy="4162500"/>
          </a:xfrm>
        </p:spPr>
        <p:txBody>
          <a:bodyPr/>
          <a:lstStyle/>
          <a:p>
            <a:r>
              <a:rPr lang="en-US" sz="1400" dirty="0"/>
              <a:t>J-TEXT (formerly TEXT-U) is a circular cross-section tokamak with a limiter configuration</a:t>
            </a:r>
          </a:p>
          <a:p>
            <a:pPr lvl="1"/>
            <a:r>
              <a:rPr lang="en-US" sz="1100" dirty="0"/>
              <a:t>R/a~1.05m/0.26m B~2.0T Ip~200kA</a:t>
            </a:r>
          </a:p>
          <a:p>
            <a:pPr lvl="1"/>
            <a:r>
              <a:rPr lang="en-US" sz="1100" dirty="0"/>
              <a:t>Disruption triggered by </a:t>
            </a:r>
            <a:r>
              <a:rPr lang="en-US" sz="1100" dirty="0" err="1"/>
              <a:t>Ar</a:t>
            </a:r>
            <a:r>
              <a:rPr lang="en-US" sz="1100" dirty="0"/>
              <a:t> MGI</a:t>
            </a:r>
          </a:p>
          <a:p>
            <a:pPr lvl="1"/>
            <a:r>
              <a:rPr lang="en-US" sz="1100" dirty="0"/>
              <a:t>RE seeded by pre-disruption ECRH</a:t>
            </a:r>
          </a:p>
          <a:p>
            <a:pPr lvl="1"/>
            <a:endParaRPr lang="en-US" sz="1100" dirty="0"/>
          </a:p>
          <a:p>
            <a:r>
              <a:rPr lang="en-US" sz="1400" dirty="0"/>
              <a:t>An </a:t>
            </a:r>
            <a:r>
              <a:rPr lang="en-US" sz="1400" i="1" dirty="0"/>
              <a:t>n</a:t>
            </a:r>
            <a:r>
              <a:rPr lang="en-US" sz="1400" dirty="0"/>
              <a:t>=1 helical coil is installed inside first wall, to test efficacy on RE mitigation in disruptions</a:t>
            </a:r>
          </a:p>
        </p:txBody>
      </p:sp>
      <p:sp>
        <p:nvSpPr>
          <p:cNvPr id="3" name="Title 2">
            <a:extLst>
              <a:ext uri="{FF2B5EF4-FFF2-40B4-BE49-F238E27FC236}">
                <a16:creationId xmlns:a16="http://schemas.microsoft.com/office/drawing/2014/main" id="{5C6E0875-97F0-B86D-8913-B042A861A18E}"/>
              </a:ext>
            </a:extLst>
          </p:cNvPr>
          <p:cNvSpPr>
            <a:spLocks noGrp="1"/>
          </p:cNvSpPr>
          <p:nvPr>
            <p:ph type="title"/>
          </p:nvPr>
        </p:nvSpPr>
        <p:spPr/>
        <p:txBody>
          <a:bodyPr/>
          <a:lstStyle/>
          <a:p>
            <a:r>
              <a:rPr lang="en-US" dirty="0"/>
              <a:t>Successful mitigation of RE plateau in J-TEXT</a:t>
            </a:r>
            <a:br>
              <a:rPr lang="en-US" dirty="0"/>
            </a:br>
            <a:r>
              <a:rPr lang="en-US" dirty="0"/>
              <a:t>using a helical passive coil.</a:t>
            </a:r>
          </a:p>
        </p:txBody>
      </p:sp>
      <p:sp>
        <p:nvSpPr>
          <p:cNvPr id="4" name="Slide Number Placeholder 3">
            <a:extLst>
              <a:ext uri="{FF2B5EF4-FFF2-40B4-BE49-F238E27FC236}">
                <a16:creationId xmlns:a16="http://schemas.microsoft.com/office/drawing/2014/main" id="{38C2D365-86FE-9992-D5E0-8BF626FD154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dirty="0"/>
          </a:p>
        </p:txBody>
      </p:sp>
      <p:pic>
        <p:nvPicPr>
          <p:cNvPr id="5" name="Picture 4">
            <a:extLst>
              <a:ext uri="{FF2B5EF4-FFF2-40B4-BE49-F238E27FC236}">
                <a16:creationId xmlns:a16="http://schemas.microsoft.com/office/drawing/2014/main" id="{BB8589AD-DACE-69A4-4BF7-E81B99970E51}"/>
              </a:ext>
            </a:extLst>
          </p:cNvPr>
          <p:cNvPicPr>
            <a:picLocks noChangeAspect="1"/>
          </p:cNvPicPr>
          <p:nvPr/>
        </p:nvPicPr>
        <p:blipFill>
          <a:blip r:embed="rId3"/>
          <a:stretch>
            <a:fillRect/>
          </a:stretch>
        </p:blipFill>
        <p:spPr>
          <a:xfrm>
            <a:off x="1192696" y="3549760"/>
            <a:ext cx="3886200" cy="1371599"/>
          </a:xfrm>
          <a:prstGeom prst="rect">
            <a:avLst/>
          </a:prstGeom>
        </p:spPr>
      </p:pic>
      <p:pic>
        <p:nvPicPr>
          <p:cNvPr id="7" name="Picture 6">
            <a:extLst>
              <a:ext uri="{FF2B5EF4-FFF2-40B4-BE49-F238E27FC236}">
                <a16:creationId xmlns:a16="http://schemas.microsoft.com/office/drawing/2014/main" id="{29E1FADE-44D1-FCF4-1309-BF2D3253BB10}"/>
              </a:ext>
            </a:extLst>
          </p:cNvPr>
          <p:cNvPicPr>
            <a:picLocks noChangeAspect="1"/>
          </p:cNvPicPr>
          <p:nvPr/>
        </p:nvPicPr>
        <p:blipFill>
          <a:blip r:embed="rId4"/>
          <a:stretch>
            <a:fillRect/>
          </a:stretch>
        </p:blipFill>
        <p:spPr>
          <a:xfrm>
            <a:off x="4987456" y="845995"/>
            <a:ext cx="4156544" cy="1838720"/>
          </a:xfrm>
          <a:prstGeom prst="rect">
            <a:avLst/>
          </a:prstGeom>
        </p:spPr>
      </p:pic>
      <p:pic>
        <p:nvPicPr>
          <p:cNvPr id="10" name="Picture 9" descr="A graph of a graph with red and blue dots&#10;&#10;AI-generated content may be incorrect.">
            <a:extLst>
              <a:ext uri="{FF2B5EF4-FFF2-40B4-BE49-F238E27FC236}">
                <a16:creationId xmlns:a16="http://schemas.microsoft.com/office/drawing/2014/main" id="{82EE96DE-FDC2-B026-34CF-D75F4E140AB3}"/>
              </a:ext>
            </a:extLst>
          </p:cNvPr>
          <p:cNvPicPr>
            <a:picLocks noChangeAspect="1"/>
          </p:cNvPicPr>
          <p:nvPr/>
        </p:nvPicPr>
        <p:blipFill>
          <a:blip r:embed="rId5"/>
          <a:stretch>
            <a:fillRect/>
          </a:stretch>
        </p:blipFill>
        <p:spPr>
          <a:xfrm>
            <a:off x="6496213" y="2523180"/>
            <a:ext cx="2413403" cy="2121711"/>
          </a:xfrm>
          <a:prstGeom prst="rect">
            <a:avLst/>
          </a:prstGeom>
        </p:spPr>
      </p:pic>
      <p:sp>
        <p:nvSpPr>
          <p:cNvPr id="11" name="Text Placeholder 1">
            <a:extLst>
              <a:ext uri="{FF2B5EF4-FFF2-40B4-BE49-F238E27FC236}">
                <a16:creationId xmlns:a16="http://schemas.microsoft.com/office/drawing/2014/main" id="{EF300E9E-DA3F-D17E-29A4-0EF0AE10958A}"/>
              </a:ext>
            </a:extLst>
          </p:cNvPr>
          <p:cNvSpPr txBox="1">
            <a:spLocks/>
          </p:cNvSpPr>
          <p:nvPr/>
        </p:nvSpPr>
        <p:spPr>
          <a:xfrm>
            <a:off x="254945" y="2418417"/>
            <a:ext cx="5546214" cy="905644"/>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298450" algn="l" rtl="0">
              <a:lnSpc>
                <a:spcPct val="90000"/>
              </a:lnSpc>
              <a:spcBef>
                <a:spcPts val="800"/>
              </a:spcBef>
              <a:spcAft>
                <a:spcPts val="0"/>
              </a:spcAft>
              <a:buClr>
                <a:srgbClr val="5C2582"/>
              </a:buClr>
              <a:buSzPts val="1100"/>
              <a:buFont typeface="Arial"/>
              <a:buChar char="•"/>
              <a:defRPr sz="2100" b="0" i="0" u="none" strike="noStrike" cap="none">
                <a:solidFill>
                  <a:schemeClr val="dk1"/>
                </a:solidFill>
                <a:latin typeface="Arial"/>
                <a:ea typeface="Arial"/>
                <a:cs typeface="Arial"/>
                <a:sym typeface="Arial"/>
              </a:defRPr>
            </a:lvl1pPr>
            <a:lvl2pPr marL="914400" marR="0" lvl="1" indent="-298450" algn="l" rtl="0">
              <a:lnSpc>
                <a:spcPct val="90000"/>
              </a:lnSpc>
              <a:spcBef>
                <a:spcPts val="400"/>
              </a:spcBef>
              <a:spcAft>
                <a:spcPts val="0"/>
              </a:spcAft>
              <a:buClr>
                <a:srgbClr val="5C2582"/>
              </a:buClr>
              <a:buSzPts val="1100"/>
              <a:buFont typeface="Arial"/>
              <a:buChar char="•"/>
              <a:defRPr sz="1800" b="0" i="0" u="none" strike="noStrike" cap="none">
                <a:solidFill>
                  <a:schemeClr val="dk1"/>
                </a:solidFill>
                <a:latin typeface="Arial"/>
                <a:ea typeface="Arial"/>
                <a:cs typeface="Arial"/>
                <a:sym typeface="Arial"/>
              </a:defRPr>
            </a:lvl2pPr>
            <a:lvl3pPr marL="1371600" marR="0" lvl="2" indent="-298450" algn="l" rtl="0">
              <a:lnSpc>
                <a:spcPct val="90000"/>
              </a:lnSpc>
              <a:spcBef>
                <a:spcPts val="400"/>
              </a:spcBef>
              <a:spcAft>
                <a:spcPts val="0"/>
              </a:spcAft>
              <a:buClr>
                <a:srgbClr val="5C2582"/>
              </a:buClr>
              <a:buSzPts val="1100"/>
              <a:buFont typeface="Arial"/>
              <a:buChar char="•"/>
              <a:defRPr sz="1800" b="0" i="0" u="none" strike="noStrike" cap="none">
                <a:solidFill>
                  <a:schemeClr val="dk1"/>
                </a:solidFill>
                <a:latin typeface="Arial"/>
                <a:ea typeface="Arial"/>
                <a:cs typeface="Arial"/>
                <a:sym typeface="Arial"/>
              </a:defRPr>
            </a:lvl3pPr>
            <a:lvl4pPr marL="1828800" marR="0" lvl="3" indent="-298450" algn="l" rtl="0">
              <a:lnSpc>
                <a:spcPct val="90000"/>
              </a:lnSpc>
              <a:spcBef>
                <a:spcPts val="400"/>
              </a:spcBef>
              <a:spcAft>
                <a:spcPts val="0"/>
              </a:spcAft>
              <a:buClr>
                <a:srgbClr val="5C2582"/>
              </a:buClr>
              <a:buSzPts val="1100"/>
              <a:buFont typeface="Arial"/>
              <a:buChar char="•"/>
              <a:defRPr sz="1800" b="0" i="0" u="none" strike="noStrike" cap="none">
                <a:solidFill>
                  <a:schemeClr val="dk1"/>
                </a:solidFill>
                <a:latin typeface="Arial"/>
                <a:ea typeface="Arial"/>
                <a:cs typeface="Arial"/>
                <a:sym typeface="Arial"/>
              </a:defRPr>
            </a:lvl4pPr>
            <a:lvl5pPr marL="2286000" marR="0" lvl="4" indent="-298450" algn="l" rtl="0">
              <a:lnSpc>
                <a:spcPct val="90000"/>
              </a:lnSpc>
              <a:spcBef>
                <a:spcPts val="400"/>
              </a:spcBef>
              <a:spcAft>
                <a:spcPts val="0"/>
              </a:spcAft>
              <a:buClr>
                <a:srgbClr val="5C2582"/>
              </a:buClr>
              <a:buSzPts val="1100"/>
              <a:buFont typeface="Arial"/>
              <a:buChar char="•"/>
              <a:defRPr sz="18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lang="en-US" sz="1400" dirty="0"/>
          </a:p>
          <a:p>
            <a:r>
              <a:rPr lang="en-US" sz="1400" dirty="0"/>
              <a:t>The passive coil can significantly lower pre-disruption density required to suppress RE plateau</a:t>
            </a:r>
          </a:p>
          <a:p>
            <a:endParaRPr lang="en-US" sz="1400" dirty="0"/>
          </a:p>
          <a:p>
            <a:endParaRPr lang="en-US" sz="1400" dirty="0"/>
          </a:p>
        </p:txBody>
      </p:sp>
      <p:sp>
        <p:nvSpPr>
          <p:cNvPr id="12" name="Rectangle 11">
            <a:extLst>
              <a:ext uri="{FF2B5EF4-FFF2-40B4-BE49-F238E27FC236}">
                <a16:creationId xmlns:a16="http://schemas.microsoft.com/office/drawing/2014/main" id="{C8BEACEB-07A5-CC17-9A72-5D78CAE452F4}"/>
              </a:ext>
            </a:extLst>
          </p:cNvPr>
          <p:cNvSpPr/>
          <p:nvPr/>
        </p:nvSpPr>
        <p:spPr>
          <a:xfrm>
            <a:off x="5078896" y="842317"/>
            <a:ext cx="184867" cy="2311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F09768D5-5C5B-0DC8-19AB-1AF51748562E}"/>
              </a:ext>
            </a:extLst>
          </p:cNvPr>
          <p:cNvPicPr>
            <a:picLocks noChangeAspect="1"/>
          </p:cNvPicPr>
          <p:nvPr/>
        </p:nvPicPr>
        <p:blipFill>
          <a:blip r:embed="rId6"/>
          <a:stretch>
            <a:fillRect/>
          </a:stretch>
        </p:blipFill>
        <p:spPr>
          <a:xfrm>
            <a:off x="2226365" y="3371573"/>
            <a:ext cx="2144864" cy="212463"/>
          </a:xfrm>
          <a:prstGeom prst="rect">
            <a:avLst/>
          </a:prstGeom>
        </p:spPr>
      </p:pic>
      <p:sp>
        <p:nvSpPr>
          <p:cNvPr id="14" name="Rectangle 13">
            <a:extLst>
              <a:ext uri="{FF2B5EF4-FFF2-40B4-BE49-F238E27FC236}">
                <a16:creationId xmlns:a16="http://schemas.microsoft.com/office/drawing/2014/main" id="{6544067A-FE06-DCC0-3E02-6C15A3725F8F}"/>
              </a:ext>
            </a:extLst>
          </p:cNvPr>
          <p:cNvSpPr/>
          <p:nvPr/>
        </p:nvSpPr>
        <p:spPr>
          <a:xfrm>
            <a:off x="2804908" y="3339547"/>
            <a:ext cx="992938" cy="24904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2751EDEE-AEC8-884B-D29A-0DC883BD0B00}"/>
              </a:ext>
            </a:extLst>
          </p:cNvPr>
          <p:cNvSpPr txBox="1"/>
          <p:nvPr/>
        </p:nvSpPr>
        <p:spPr>
          <a:xfrm>
            <a:off x="3499962" y="3146681"/>
            <a:ext cx="1449810" cy="230832"/>
          </a:xfrm>
          <a:prstGeom prst="rect">
            <a:avLst/>
          </a:prstGeom>
          <a:noFill/>
        </p:spPr>
        <p:txBody>
          <a:bodyPr wrap="square" rtlCol="0">
            <a:spAutoFit/>
          </a:bodyPr>
          <a:lstStyle/>
          <a:p>
            <a:r>
              <a:rPr lang="en-US" sz="900" dirty="0">
                <a:solidFill>
                  <a:srgbClr val="FF0000"/>
                </a:solidFill>
              </a:rPr>
              <a:t>Passive coil turned on</a:t>
            </a:r>
          </a:p>
        </p:txBody>
      </p:sp>
      <p:sp>
        <p:nvSpPr>
          <p:cNvPr id="16" name="TextBox 15">
            <a:extLst>
              <a:ext uri="{FF2B5EF4-FFF2-40B4-BE49-F238E27FC236}">
                <a16:creationId xmlns:a16="http://schemas.microsoft.com/office/drawing/2014/main" id="{8CD55946-040F-2FAF-D0F5-99B54F1A68AD}"/>
              </a:ext>
            </a:extLst>
          </p:cNvPr>
          <p:cNvSpPr txBox="1"/>
          <p:nvPr/>
        </p:nvSpPr>
        <p:spPr>
          <a:xfrm>
            <a:off x="6222075" y="4616762"/>
            <a:ext cx="2883327" cy="369332"/>
          </a:xfrm>
          <a:prstGeom prst="rect">
            <a:avLst/>
          </a:prstGeom>
          <a:noFill/>
        </p:spPr>
        <p:txBody>
          <a:bodyPr wrap="square" rtlCol="0">
            <a:spAutoFit/>
          </a:bodyPr>
          <a:lstStyle/>
          <a:p>
            <a:r>
              <a:rPr lang="en-US" sz="900" dirty="0"/>
              <a:t>RE current plateau level vs pre-disruption plasma density</a:t>
            </a:r>
          </a:p>
        </p:txBody>
      </p:sp>
    </p:spTree>
    <p:extLst>
      <p:ext uri="{BB962C8B-B14F-4D97-AF65-F5344CB8AC3E}">
        <p14:creationId xmlns:p14="http://schemas.microsoft.com/office/powerpoint/2010/main" val="226132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5C6AD-C7F2-6E8F-B81C-DCC774C2ABF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362ADEE-B591-99F1-A9F8-08FD12552A71}"/>
              </a:ext>
            </a:extLst>
          </p:cNvPr>
          <p:cNvSpPr>
            <a:spLocks noGrp="1"/>
          </p:cNvSpPr>
          <p:nvPr>
            <p:ph type="body" idx="1"/>
          </p:nvPr>
        </p:nvSpPr>
        <p:spPr>
          <a:xfrm>
            <a:off x="234384" y="754856"/>
            <a:ext cx="5546214" cy="4162500"/>
          </a:xfrm>
        </p:spPr>
        <p:txBody>
          <a:bodyPr/>
          <a:lstStyle/>
          <a:p>
            <a:r>
              <a:rPr lang="en-US" sz="1400" dirty="0"/>
              <a:t>Helical coil alone cannot generate sufficient resonant magnetic perturbation to induce field stochasticity</a:t>
            </a:r>
          </a:p>
          <a:p>
            <a:endParaRPr lang="en-US" sz="1400" dirty="0"/>
          </a:p>
          <a:p>
            <a:r>
              <a:rPr lang="en-US" sz="1400" dirty="0"/>
              <a:t>Simple NIMROD simulation confirms that with the narrow </a:t>
            </a:r>
            <a:r>
              <a:rPr lang="el-GR" sz="1400" i="1" dirty="0">
                <a:latin typeface="Times New Roman" panose="02020603050405020304" pitchFamily="18" charset="0"/>
                <a:cs typeface="Times New Roman" panose="02020603050405020304" pitchFamily="18" charset="0"/>
              </a:rPr>
              <a:t>δ</a:t>
            </a:r>
            <a:r>
              <a:rPr lang="en-US" sz="1400" b="1" i="1" dirty="0">
                <a:latin typeface="Times New Roman" panose="02020603050405020304" pitchFamily="18" charset="0"/>
                <a:cs typeface="Times New Roman" panose="02020603050405020304" pitchFamily="18" charset="0"/>
              </a:rPr>
              <a:t>B</a:t>
            </a:r>
            <a:r>
              <a:rPr lang="en-US" sz="1400" dirty="0"/>
              <a:t> spectrum from the coil, flux surfaces remain intact during CQ</a:t>
            </a:r>
          </a:p>
          <a:p>
            <a:endParaRPr lang="en-US" sz="1400" dirty="0"/>
          </a:p>
          <a:p>
            <a:r>
              <a:rPr lang="en-US" sz="1400" dirty="0"/>
              <a:t>MHD modes can act as intermediaries, generate broader spectrum of magnetic perturbation and promote RE loss</a:t>
            </a:r>
          </a:p>
          <a:p>
            <a:endParaRPr lang="en-US" sz="1400" dirty="0"/>
          </a:p>
          <a:p>
            <a:endParaRPr lang="en-US" sz="1400" dirty="0"/>
          </a:p>
        </p:txBody>
      </p:sp>
      <p:sp>
        <p:nvSpPr>
          <p:cNvPr id="3" name="Title 2">
            <a:extLst>
              <a:ext uri="{FF2B5EF4-FFF2-40B4-BE49-F238E27FC236}">
                <a16:creationId xmlns:a16="http://schemas.microsoft.com/office/drawing/2014/main" id="{9F49C948-88BC-382A-6A49-D93E6BC7C08E}"/>
              </a:ext>
            </a:extLst>
          </p:cNvPr>
          <p:cNvSpPr>
            <a:spLocks noGrp="1"/>
          </p:cNvSpPr>
          <p:nvPr>
            <p:ph type="title"/>
          </p:nvPr>
        </p:nvSpPr>
        <p:spPr/>
        <p:txBody>
          <a:bodyPr/>
          <a:lstStyle/>
          <a:p>
            <a:r>
              <a:rPr lang="en-US" dirty="0"/>
              <a:t>MHD instabilities play key role in RE diffusion</a:t>
            </a:r>
          </a:p>
        </p:txBody>
      </p:sp>
      <p:sp>
        <p:nvSpPr>
          <p:cNvPr id="4" name="Slide Number Placeholder 3">
            <a:extLst>
              <a:ext uri="{FF2B5EF4-FFF2-40B4-BE49-F238E27FC236}">
                <a16:creationId xmlns:a16="http://schemas.microsoft.com/office/drawing/2014/main" id="{94ED8444-8A7A-9F6F-B182-AF2982D2FD7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dirty="0"/>
          </a:p>
        </p:txBody>
      </p:sp>
      <p:pic>
        <p:nvPicPr>
          <p:cNvPr id="6" name="图片 1">
            <a:extLst>
              <a:ext uri="{FF2B5EF4-FFF2-40B4-BE49-F238E27FC236}">
                <a16:creationId xmlns:a16="http://schemas.microsoft.com/office/drawing/2014/main" id="{3B432051-64AB-3666-6736-9A9F635421B8}"/>
              </a:ext>
            </a:extLst>
          </p:cNvPr>
          <p:cNvPicPr>
            <a:picLocks noChangeAspect="1"/>
          </p:cNvPicPr>
          <p:nvPr/>
        </p:nvPicPr>
        <p:blipFill>
          <a:blip r:embed="rId2">
            <a:extLst>
              <a:ext uri="{28A0092B-C50C-407E-A947-70E740481C1C}">
                <a14:useLocalDpi xmlns:a14="http://schemas.microsoft.com/office/drawing/2010/main" val="0"/>
              </a:ext>
            </a:extLst>
          </a:blip>
          <a:srcRect b="76217"/>
          <a:stretch>
            <a:fillRect/>
          </a:stretch>
        </p:blipFill>
        <p:spPr bwMode="auto">
          <a:xfrm>
            <a:off x="5150568" y="3234295"/>
            <a:ext cx="1915160" cy="926985"/>
          </a:xfrm>
          <a:prstGeom prst="rect">
            <a:avLst/>
          </a:prstGeom>
          <a:noFill/>
          <a:ln>
            <a:noFill/>
          </a:ln>
        </p:spPr>
      </p:pic>
      <p:pic>
        <p:nvPicPr>
          <p:cNvPr id="8" name="图片 1">
            <a:extLst>
              <a:ext uri="{FF2B5EF4-FFF2-40B4-BE49-F238E27FC236}">
                <a16:creationId xmlns:a16="http://schemas.microsoft.com/office/drawing/2014/main" id="{1A736701-541F-4E45-0016-5C36B833BEED}"/>
              </a:ext>
            </a:extLst>
          </p:cNvPr>
          <p:cNvPicPr>
            <a:picLocks noChangeAspect="1"/>
          </p:cNvPicPr>
          <p:nvPr/>
        </p:nvPicPr>
        <p:blipFill>
          <a:blip r:embed="rId2">
            <a:extLst>
              <a:ext uri="{28A0092B-C50C-407E-A947-70E740481C1C}">
                <a14:useLocalDpi xmlns:a14="http://schemas.microsoft.com/office/drawing/2010/main" val="0"/>
              </a:ext>
            </a:extLst>
          </a:blip>
          <a:srcRect t="57614"/>
          <a:stretch>
            <a:fillRect/>
          </a:stretch>
        </p:blipFill>
        <p:spPr bwMode="auto">
          <a:xfrm>
            <a:off x="7193212" y="3080063"/>
            <a:ext cx="1915160" cy="1652053"/>
          </a:xfrm>
          <a:prstGeom prst="rect">
            <a:avLst/>
          </a:prstGeom>
          <a:noFill/>
          <a:ln>
            <a:noFill/>
          </a:ln>
        </p:spPr>
      </p:pic>
      <p:pic>
        <p:nvPicPr>
          <p:cNvPr id="11" name="Picture 10" descr="A graph of different colored squares&#10;&#10;AI-generated content may be incorrect.">
            <a:extLst>
              <a:ext uri="{FF2B5EF4-FFF2-40B4-BE49-F238E27FC236}">
                <a16:creationId xmlns:a16="http://schemas.microsoft.com/office/drawing/2014/main" id="{03DB6642-C879-1043-5F96-DAEDC48213C8}"/>
              </a:ext>
            </a:extLst>
          </p:cNvPr>
          <p:cNvPicPr>
            <a:picLocks noChangeAspect="1"/>
          </p:cNvPicPr>
          <p:nvPr/>
        </p:nvPicPr>
        <p:blipFill>
          <a:blip r:embed="rId3"/>
          <a:stretch>
            <a:fillRect/>
          </a:stretch>
        </p:blipFill>
        <p:spPr>
          <a:xfrm>
            <a:off x="6174218" y="796420"/>
            <a:ext cx="2271574" cy="1652054"/>
          </a:xfrm>
          <a:prstGeom prst="rect">
            <a:avLst/>
          </a:prstGeom>
        </p:spPr>
      </p:pic>
      <p:sp>
        <p:nvSpPr>
          <p:cNvPr id="16" name="TextBox 15">
            <a:extLst>
              <a:ext uri="{FF2B5EF4-FFF2-40B4-BE49-F238E27FC236}">
                <a16:creationId xmlns:a16="http://schemas.microsoft.com/office/drawing/2014/main" id="{4100E203-C207-D036-4AE6-9AE683E92DB3}"/>
              </a:ext>
            </a:extLst>
          </p:cNvPr>
          <p:cNvSpPr txBox="1"/>
          <p:nvPr/>
        </p:nvSpPr>
        <p:spPr>
          <a:xfrm>
            <a:off x="6204859" y="2475917"/>
            <a:ext cx="2515920" cy="369332"/>
          </a:xfrm>
          <a:prstGeom prst="rect">
            <a:avLst/>
          </a:prstGeom>
          <a:noFill/>
        </p:spPr>
        <p:txBody>
          <a:bodyPr wrap="square" rtlCol="0">
            <a:spAutoFit/>
          </a:bodyPr>
          <a:lstStyle/>
          <a:p>
            <a:r>
              <a:rPr lang="el-GR" sz="900" dirty="0" err="1">
                <a:latin typeface="+mn-lt"/>
                <a:cs typeface="Times New Roman" panose="02020603050405020304" pitchFamily="18" charset="0"/>
              </a:rPr>
              <a:t>Spectrum</a:t>
            </a:r>
            <a:r>
              <a:rPr lang="en-US" sz="900" dirty="0">
                <a:latin typeface="+mn-lt"/>
                <a:cs typeface="Times New Roman" panose="02020603050405020304" pitchFamily="18" charset="0"/>
              </a:rPr>
              <a:t> of</a:t>
            </a:r>
            <a:r>
              <a:rPr lang="en-US" sz="900" i="1" dirty="0">
                <a:latin typeface="Times New Roman" panose="02020603050405020304" pitchFamily="18" charset="0"/>
                <a:cs typeface="Times New Roman" panose="02020603050405020304" pitchFamily="18" charset="0"/>
              </a:rPr>
              <a:t> </a:t>
            </a:r>
            <a:r>
              <a:rPr lang="el-GR" sz="900" i="1" dirty="0">
                <a:latin typeface="Times New Roman" panose="02020603050405020304" pitchFamily="18" charset="0"/>
                <a:cs typeface="Times New Roman" panose="02020603050405020304" pitchFamily="18" charset="0"/>
              </a:rPr>
              <a:t>δ</a:t>
            </a:r>
            <a:r>
              <a:rPr lang="en-US" sz="900" b="1" i="1" dirty="0">
                <a:latin typeface="Times New Roman" panose="02020603050405020304" pitchFamily="18" charset="0"/>
                <a:cs typeface="Times New Roman" panose="02020603050405020304" pitchFamily="18" charset="0"/>
              </a:rPr>
              <a:t>B </a:t>
            </a:r>
            <a:r>
              <a:rPr lang="en-US" sz="900" dirty="0">
                <a:latin typeface="+mn-lt"/>
                <a:cs typeface="Times New Roman" panose="02020603050405020304" pitchFamily="18" charset="0"/>
              </a:rPr>
              <a:t>from helical coil only, from Biot-Savart law</a:t>
            </a:r>
            <a:endParaRPr lang="en-US" sz="900" dirty="0">
              <a:latin typeface="+mn-lt"/>
            </a:endParaRPr>
          </a:p>
        </p:txBody>
      </p:sp>
      <p:sp>
        <p:nvSpPr>
          <p:cNvPr id="17" name="TextBox 16">
            <a:extLst>
              <a:ext uri="{FF2B5EF4-FFF2-40B4-BE49-F238E27FC236}">
                <a16:creationId xmlns:a16="http://schemas.microsoft.com/office/drawing/2014/main" id="{F2CAA712-0ECC-4A6B-50B0-129DFF9DE2A0}"/>
              </a:ext>
            </a:extLst>
          </p:cNvPr>
          <p:cNvSpPr txBox="1"/>
          <p:nvPr/>
        </p:nvSpPr>
        <p:spPr>
          <a:xfrm>
            <a:off x="5653314" y="4566733"/>
            <a:ext cx="3283825" cy="369332"/>
          </a:xfrm>
          <a:prstGeom prst="rect">
            <a:avLst/>
          </a:prstGeom>
          <a:noFill/>
        </p:spPr>
        <p:txBody>
          <a:bodyPr wrap="square" rtlCol="0">
            <a:spAutoFit/>
          </a:bodyPr>
          <a:lstStyle/>
          <a:p>
            <a:r>
              <a:rPr lang="en-US" sz="900" dirty="0">
                <a:latin typeface="+mn-lt"/>
                <a:cs typeface="Times New Roman" panose="02020603050405020304" pitchFamily="18" charset="0"/>
              </a:rPr>
              <a:t>Evidence of MHD instabilities in J-TEXT CQ:</a:t>
            </a:r>
          </a:p>
          <a:p>
            <a:r>
              <a:rPr lang="en-US" sz="900" dirty="0">
                <a:latin typeface="+mn-lt"/>
              </a:rPr>
              <a:t>Fluctuation in Mirnov signal and sudden drop of loop voltage</a:t>
            </a:r>
          </a:p>
        </p:txBody>
      </p:sp>
      <p:sp>
        <p:nvSpPr>
          <p:cNvPr id="18" name="Rectangle 17">
            <a:extLst>
              <a:ext uri="{FF2B5EF4-FFF2-40B4-BE49-F238E27FC236}">
                <a16:creationId xmlns:a16="http://schemas.microsoft.com/office/drawing/2014/main" id="{77541749-1D31-A2C4-745F-1713FE772463}"/>
              </a:ext>
            </a:extLst>
          </p:cNvPr>
          <p:cNvSpPr/>
          <p:nvPr/>
        </p:nvSpPr>
        <p:spPr>
          <a:xfrm>
            <a:off x="5491040" y="3948701"/>
            <a:ext cx="125500" cy="1050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227E093-194E-A599-1A42-85BEBED5781A}"/>
              </a:ext>
            </a:extLst>
          </p:cNvPr>
          <p:cNvSpPr/>
          <p:nvPr/>
        </p:nvSpPr>
        <p:spPr>
          <a:xfrm>
            <a:off x="7568120" y="3536025"/>
            <a:ext cx="125500" cy="1050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A35B619-17BB-B4F4-BAA8-04D63A9CA794}"/>
              </a:ext>
            </a:extLst>
          </p:cNvPr>
          <p:cNvSpPr/>
          <p:nvPr/>
        </p:nvSpPr>
        <p:spPr>
          <a:xfrm>
            <a:off x="7573255" y="3835688"/>
            <a:ext cx="125500" cy="1050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0BA459F9-0E6D-5A66-D830-FB57918165E4}"/>
              </a:ext>
            </a:extLst>
          </p:cNvPr>
          <p:cNvGrpSpPr/>
          <p:nvPr/>
        </p:nvGrpSpPr>
        <p:grpSpPr>
          <a:xfrm>
            <a:off x="365398" y="3330721"/>
            <a:ext cx="4739000" cy="1412899"/>
            <a:chOff x="381219" y="3147031"/>
            <a:chExt cx="4739000" cy="1412899"/>
          </a:xfrm>
        </p:grpSpPr>
        <p:sp>
          <p:nvSpPr>
            <p:cNvPr id="12" name="Oval 11">
              <a:extLst>
                <a:ext uri="{FF2B5EF4-FFF2-40B4-BE49-F238E27FC236}">
                  <a16:creationId xmlns:a16="http://schemas.microsoft.com/office/drawing/2014/main" id="{F7F9F498-C126-7FBE-683B-EF3EF940DA06}"/>
                </a:ext>
              </a:extLst>
            </p:cNvPr>
            <p:cNvSpPr/>
            <p:nvPr/>
          </p:nvSpPr>
          <p:spPr>
            <a:xfrm>
              <a:off x="381219" y="3421997"/>
              <a:ext cx="905437" cy="82738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Passive Coil</a:t>
              </a:r>
            </a:p>
          </p:txBody>
        </p:sp>
        <p:sp>
          <p:nvSpPr>
            <p:cNvPr id="13" name="Oval 12">
              <a:extLst>
                <a:ext uri="{FF2B5EF4-FFF2-40B4-BE49-F238E27FC236}">
                  <a16:creationId xmlns:a16="http://schemas.microsoft.com/office/drawing/2014/main" id="{B8964376-9A83-0CE5-5457-BDB0B82112C0}"/>
                </a:ext>
              </a:extLst>
            </p:cNvPr>
            <p:cNvSpPr/>
            <p:nvPr/>
          </p:nvSpPr>
          <p:spPr>
            <a:xfrm>
              <a:off x="4226318" y="3405067"/>
              <a:ext cx="893901" cy="816841"/>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RE Current</a:t>
              </a:r>
            </a:p>
          </p:txBody>
        </p:sp>
        <p:sp>
          <p:nvSpPr>
            <p:cNvPr id="14" name="Right Arrow 13">
              <a:extLst>
                <a:ext uri="{FF2B5EF4-FFF2-40B4-BE49-F238E27FC236}">
                  <a16:creationId xmlns:a16="http://schemas.microsoft.com/office/drawing/2014/main" id="{07616838-4414-D7E8-4876-BFA72250A859}"/>
                </a:ext>
              </a:extLst>
            </p:cNvPr>
            <p:cNvSpPr/>
            <p:nvPr/>
          </p:nvSpPr>
          <p:spPr>
            <a:xfrm>
              <a:off x="1360279" y="3669474"/>
              <a:ext cx="556847" cy="37305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seed</a:t>
              </a:r>
            </a:p>
          </p:txBody>
        </p:sp>
        <p:sp>
          <p:nvSpPr>
            <p:cNvPr id="21" name="Oval 20">
              <a:extLst>
                <a:ext uri="{FF2B5EF4-FFF2-40B4-BE49-F238E27FC236}">
                  <a16:creationId xmlns:a16="http://schemas.microsoft.com/office/drawing/2014/main" id="{9B2481BB-DB40-2DF3-437E-F9BEC9B186EB}"/>
                </a:ext>
              </a:extLst>
            </p:cNvPr>
            <p:cNvSpPr/>
            <p:nvPr/>
          </p:nvSpPr>
          <p:spPr>
            <a:xfrm>
              <a:off x="1961802" y="3147031"/>
              <a:ext cx="1546192" cy="14128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MHD</a:t>
              </a:r>
            </a:p>
            <a:p>
              <a:pPr algn="ctr"/>
              <a:r>
                <a:rPr lang="en-US" dirty="0"/>
                <a:t>Instabilities</a:t>
              </a:r>
            </a:p>
          </p:txBody>
        </p:sp>
        <p:sp>
          <p:nvSpPr>
            <p:cNvPr id="22" name="Right Arrow 21">
              <a:extLst>
                <a:ext uri="{FF2B5EF4-FFF2-40B4-BE49-F238E27FC236}">
                  <a16:creationId xmlns:a16="http://schemas.microsoft.com/office/drawing/2014/main" id="{5A218BF5-8009-570D-B800-D3989852A2E3}"/>
                </a:ext>
              </a:extLst>
            </p:cNvPr>
            <p:cNvSpPr/>
            <p:nvPr/>
          </p:nvSpPr>
          <p:spPr>
            <a:xfrm>
              <a:off x="3549304" y="3643742"/>
              <a:ext cx="638792" cy="373051"/>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t>suppress</a:t>
              </a:r>
            </a:p>
          </p:txBody>
        </p:sp>
      </p:grpSp>
      <p:grpSp>
        <p:nvGrpSpPr>
          <p:cNvPr id="39" name="Group 38">
            <a:extLst>
              <a:ext uri="{FF2B5EF4-FFF2-40B4-BE49-F238E27FC236}">
                <a16:creationId xmlns:a16="http://schemas.microsoft.com/office/drawing/2014/main" id="{D336DA7C-88F7-A21D-8AFF-4B09E0715AD8}"/>
              </a:ext>
            </a:extLst>
          </p:cNvPr>
          <p:cNvGrpSpPr/>
          <p:nvPr/>
        </p:nvGrpSpPr>
        <p:grpSpPr>
          <a:xfrm>
            <a:off x="1333701" y="3266365"/>
            <a:ext cx="2828548" cy="1188696"/>
            <a:chOff x="5990330" y="5146390"/>
            <a:chExt cx="2828548" cy="1188696"/>
          </a:xfrm>
        </p:grpSpPr>
        <p:sp>
          <p:nvSpPr>
            <p:cNvPr id="25" name="Oval 24">
              <a:extLst>
                <a:ext uri="{FF2B5EF4-FFF2-40B4-BE49-F238E27FC236}">
                  <a16:creationId xmlns:a16="http://schemas.microsoft.com/office/drawing/2014/main" id="{4C6D3BA6-A2D8-B9D1-1C2D-D5D48A1EB47E}"/>
                </a:ext>
              </a:extLst>
            </p:cNvPr>
            <p:cNvSpPr/>
            <p:nvPr/>
          </p:nvSpPr>
          <p:spPr>
            <a:xfrm>
              <a:off x="5990330" y="5507704"/>
              <a:ext cx="905437" cy="82738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Passive Coil</a:t>
              </a:r>
            </a:p>
          </p:txBody>
        </p:sp>
        <p:sp>
          <p:nvSpPr>
            <p:cNvPr id="26" name="Oval 25">
              <a:extLst>
                <a:ext uri="{FF2B5EF4-FFF2-40B4-BE49-F238E27FC236}">
                  <a16:creationId xmlns:a16="http://schemas.microsoft.com/office/drawing/2014/main" id="{B2EA9AF1-B2D9-8C9B-68A2-1BF2D7BA64D1}"/>
                </a:ext>
              </a:extLst>
            </p:cNvPr>
            <p:cNvSpPr/>
            <p:nvPr/>
          </p:nvSpPr>
          <p:spPr>
            <a:xfrm>
              <a:off x="7924977" y="5490774"/>
              <a:ext cx="893901" cy="81684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RE Current</a:t>
              </a:r>
            </a:p>
          </p:txBody>
        </p:sp>
        <p:sp>
          <p:nvSpPr>
            <p:cNvPr id="29" name="Right Arrow 28">
              <a:extLst>
                <a:ext uri="{FF2B5EF4-FFF2-40B4-BE49-F238E27FC236}">
                  <a16:creationId xmlns:a16="http://schemas.microsoft.com/office/drawing/2014/main" id="{47063B58-22B2-740A-08B8-F2BFA7847E8B}"/>
                </a:ext>
              </a:extLst>
            </p:cNvPr>
            <p:cNvSpPr/>
            <p:nvPr/>
          </p:nvSpPr>
          <p:spPr>
            <a:xfrm>
              <a:off x="7068353" y="5729449"/>
              <a:ext cx="638792" cy="37305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t>suppress</a:t>
              </a:r>
            </a:p>
          </p:txBody>
        </p:sp>
        <p:sp>
          <p:nvSpPr>
            <p:cNvPr id="30" name="Rectangle 29">
              <a:extLst>
                <a:ext uri="{FF2B5EF4-FFF2-40B4-BE49-F238E27FC236}">
                  <a16:creationId xmlns:a16="http://schemas.microsoft.com/office/drawing/2014/main" id="{D70E3C15-A55A-CACA-067A-F411B179201C}"/>
                </a:ext>
              </a:extLst>
            </p:cNvPr>
            <p:cNvSpPr/>
            <p:nvPr/>
          </p:nvSpPr>
          <p:spPr>
            <a:xfrm>
              <a:off x="7068357" y="5146390"/>
              <a:ext cx="877164" cy="923330"/>
            </a:xfrm>
            <a:prstGeom prst="rect">
              <a:avLst/>
            </a:prstGeom>
            <a:noFill/>
          </p:spPr>
          <p:txBody>
            <a:bodyPr wrap="none" lIns="91440" tIns="45720" rIns="91440" bIns="45720">
              <a:spAutoFit/>
            </a:bodyPr>
            <a:lstStyle/>
            <a:p>
              <a:pPr algn="ctr"/>
              <a:r>
                <a:rPr lang="en-US" sz="5400" dirty="0">
                  <a:ln w="0"/>
                  <a:solidFill>
                    <a:schemeClr val="tx1"/>
                  </a:solidFill>
                  <a:effectLst>
                    <a:outerShdw blurRad="38100" dist="19050" dir="2700000" algn="tl" rotWithShape="0">
                      <a:schemeClr val="dk1">
                        <a:alpha val="40000"/>
                      </a:schemeClr>
                    </a:outerShdw>
                  </a:effectLst>
                </a:rPr>
                <a:t>？</a:t>
              </a:r>
              <a:endParaRPr lang="en-US" sz="5400" b="0" cap="none" spc="0" dirty="0">
                <a:ln w="0"/>
                <a:solidFill>
                  <a:schemeClr val="tx1"/>
                </a:solidFill>
                <a:effectLst>
                  <a:outerShdw blurRad="38100" dist="19050" dir="2700000" algn="tl" rotWithShape="0">
                    <a:schemeClr val="dk1">
                      <a:alpha val="40000"/>
                    </a:schemeClr>
                  </a:outerShdw>
                </a:effectLst>
              </a:endParaRPr>
            </a:p>
          </p:txBody>
        </p:sp>
      </p:grpSp>
      <p:grpSp>
        <p:nvGrpSpPr>
          <p:cNvPr id="38" name="Group 37">
            <a:extLst>
              <a:ext uri="{FF2B5EF4-FFF2-40B4-BE49-F238E27FC236}">
                <a16:creationId xmlns:a16="http://schemas.microsoft.com/office/drawing/2014/main" id="{B8A48173-CE52-8C59-3E50-424A9091A357}"/>
              </a:ext>
            </a:extLst>
          </p:cNvPr>
          <p:cNvGrpSpPr/>
          <p:nvPr/>
        </p:nvGrpSpPr>
        <p:grpSpPr>
          <a:xfrm>
            <a:off x="365398" y="3491075"/>
            <a:ext cx="4739000" cy="1074877"/>
            <a:chOff x="4974986" y="5923878"/>
            <a:chExt cx="4739000" cy="1074877"/>
          </a:xfrm>
        </p:grpSpPr>
        <p:sp>
          <p:nvSpPr>
            <p:cNvPr id="32" name="Oval 31">
              <a:extLst>
                <a:ext uri="{FF2B5EF4-FFF2-40B4-BE49-F238E27FC236}">
                  <a16:creationId xmlns:a16="http://schemas.microsoft.com/office/drawing/2014/main" id="{6B176E40-F9CA-5969-6538-B0BD3D13CF4B}"/>
                </a:ext>
              </a:extLst>
            </p:cNvPr>
            <p:cNvSpPr/>
            <p:nvPr/>
          </p:nvSpPr>
          <p:spPr>
            <a:xfrm>
              <a:off x="4974986" y="6032590"/>
              <a:ext cx="905437" cy="82738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Passive Coil</a:t>
              </a:r>
            </a:p>
          </p:txBody>
        </p:sp>
        <p:sp>
          <p:nvSpPr>
            <p:cNvPr id="33" name="Oval 32">
              <a:extLst>
                <a:ext uri="{FF2B5EF4-FFF2-40B4-BE49-F238E27FC236}">
                  <a16:creationId xmlns:a16="http://schemas.microsoft.com/office/drawing/2014/main" id="{3237C70E-8CE0-3F61-7324-6E4B993B24D3}"/>
                </a:ext>
              </a:extLst>
            </p:cNvPr>
            <p:cNvSpPr/>
            <p:nvPr/>
          </p:nvSpPr>
          <p:spPr>
            <a:xfrm>
              <a:off x="8820085" y="6015660"/>
              <a:ext cx="893901" cy="81684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RE Current</a:t>
              </a:r>
            </a:p>
          </p:txBody>
        </p:sp>
        <p:sp>
          <p:nvSpPr>
            <p:cNvPr id="34" name="Right Arrow 33">
              <a:extLst>
                <a:ext uri="{FF2B5EF4-FFF2-40B4-BE49-F238E27FC236}">
                  <a16:creationId xmlns:a16="http://schemas.microsoft.com/office/drawing/2014/main" id="{585319D2-A51F-3408-21C4-0EA03124B6D3}"/>
                </a:ext>
              </a:extLst>
            </p:cNvPr>
            <p:cNvSpPr/>
            <p:nvPr/>
          </p:nvSpPr>
          <p:spPr>
            <a:xfrm>
              <a:off x="5954046" y="6280067"/>
              <a:ext cx="556847" cy="37305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seed</a:t>
              </a:r>
            </a:p>
          </p:txBody>
        </p:sp>
        <p:sp>
          <p:nvSpPr>
            <p:cNvPr id="35" name="Oval 34">
              <a:extLst>
                <a:ext uri="{FF2B5EF4-FFF2-40B4-BE49-F238E27FC236}">
                  <a16:creationId xmlns:a16="http://schemas.microsoft.com/office/drawing/2014/main" id="{013BF732-5FB7-B9CD-3F7D-C5C8B212603E}"/>
                </a:ext>
              </a:extLst>
            </p:cNvPr>
            <p:cNvSpPr/>
            <p:nvPr/>
          </p:nvSpPr>
          <p:spPr>
            <a:xfrm>
              <a:off x="6733697" y="5923878"/>
              <a:ext cx="1176282" cy="1074877"/>
            </a:xfrm>
            <a:prstGeom prst="ellips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t>MHD</a:t>
              </a:r>
            </a:p>
            <a:p>
              <a:pPr algn="ctr"/>
              <a:r>
                <a:rPr lang="en-US" sz="1000" dirty="0"/>
                <a:t>Instabilities</a:t>
              </a:r>
            </a:p>
          </p:txBody>
        </p:sp>
        <p:sp>
          <p:nvSpPr>
            <p:cNvPr id="36" name="Left Arrow 35">
              <a:extLst>
                <a:ext uri="{FF2B5EF4-FFF2-40B4-BE49-F238E27FC236}">
                  <a16:creationId xmlns:a16="http://schemas.microsoft.com/office/drawing/2014/main" id="{5B930A35-108D-BA07-322B-560629FFB912}"/>
                </a:ext>
              </a:extLst>
            </p:cNvPr>
            <p:cNvSpPr/>
            <p:nvPr/>
          </p:nvSpPr>
          <p:spPr>
            <a:xfrm>
              <a:off x="8071820" y="6254335"/>
              <a:ext cx="638792" cy="37305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dirty="0"/>
                <a:t>promote</a:t>
              </a:r>
            </a:p>
          </p:txBody>
        </p:sp>
      </p:grpSp>
      <p:sp>
        <p:nvSpPr>
          <p:cNvPr id="40" name="Rectangle 39">
            <a:extLst>
              <a:ext uri="{FF2B5EF4-FFF2-40B4-BE49-F238E27FC236}">
                <a16:creationId xmlns:a16="http://schemas.microsoft.com/office/drawing/2014/main" id="{6F3680BF-28EF-8E80-C259-E5BE04441060}"/>
              </a:ext>
            </a:extLst>
          </p:cNvPr>
          <p:cNvSpPr/>
          <p:nvPr/>
        </p:nvSpPr>
        <p:spPr>
          <a:xfrm>
            <a:off x="7957942" y="3074508"/>
            <a:ext cx="203925" cy="132519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6400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a:extLst>
            <a:ext uri="{FF2B5EF4-FFF2-40B4-BE49-F238E27FC236}">
              <a16:creationId xmlns:a16="http://schemas.microsoft.com/office/drawing/2014/main" id="{CD1E750D-F89C-8803-35F3-5BD856ED7A75}"/>
            </a:ext>
          </a:extLst>
        </p:cNvPr>
        <p:cNvGrpSpPr/>
        <p:nvPr/>
      </p:nvGrpSpPr>
      <p:grpSpPr>
        <a:xfrm>
          <a:off x="0" y="0"/>
          <a:ext cx="0" cy="0"/>
          <a:chOff x="0" y="0"/>
          <a:chExt cx="0" cy="0"/>
        </a:xfrm>
      </p:grpSpPr>
      <p:sp>
        <p:nvSpPr>
          <p:cNvPr id="128" name="Google Shape;128;p23">
            <a:extLst>
              <a:ext uri="{FF2B5EF4-FFF2-40B4-BE49-F238E27FC236}">
                <a16:creationId xmlns:a16="http://schemas.microsoft.com/office/drawing/2014/main" id="{8EDCAC45-B181-36C0-8B9F-8CB4B02B846F}"/>
              </a:ext>
            </a:extLst>
          </p:cNvPr>
          <p:cNvSpPr txBox="1">
            <a:spLocks noGrp="1"/>
          </p:cNvSpPr>
          <p:nvPr>
            <p:ph type="body" idx="1"/>
          </p:nvPr>
        </p:nvSpPr>
        <p:spPr>
          <a:xfrm>
            <a:off x="789972" y="1510495"/>
            <a:ext cx="7121575" cy="1466699"/>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US" dirty="0"/>
              <a:t>Modeling passive coil and runaway electron interacting with MHD in M3D-C1</a:t>
            </a:r>
          </a:p>
          <a:p>
            <a:pPr marL="0" lvl="0" indent="0" algn="l" rtl="0">
              <a:spcBef>
                <a:spcPts val="800"/>
              </a:spcBef>
              <a:spcAft>
                <a:spcPts val="0"/>
              </a:spcAft>
              <a:buNone/>
            </a:pPr>
            <a:endParaRPr lang="en-US" dirty="0"/>
          </a:p>
        </p:txBody>
      </p:sp>
      <p:sp>
        <p:nvSpPr>
          <p:cNvPr id="130" name="Google Shape;130;p23">
            <a:extLst>
              <a:ext uri="{FF2B5EF4-FFF2-40B4-BE49-F238E27FC236}">
                <a16:creationId xmlns:a16="http://schemas.microsoft.com/office/drawing/2014/main" id="{74402228-DD92-618A-385B-CF204BC74204}"/>
              </a:ext>
            </a:extLst>
          </p:cNvPr>
          <p:cNvSpPr txBox="1">
            <a:spLocks noGrp="1"/>
          </p:cNvSpPr>
          <p:nvPr>
            <p:ph type="sldNum" idx="12"/>
          </p:nvPr>
        </p:nvSpPr>
        <p:spPr>
          <a:xfrm>
            <a:off x="8701902" y="4944850"/>
            <a:ext cx="403500" cy="198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dirty="0"/>
          </a:p>
        </p:txBody>
      </p:sp>
    </p:spTree>
    <p:extLst>
      <p:ext uri="{BB962C8B-B14F-4D97-AF65-F5344CB8AC3E}">
        <p14:creationId xmlns:p14="http://schemas.microsoft.com/office/powerpoint/2010/main" val="1562325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2533A-A628-E0D8-7DED-AB63AF8692C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9DC3BD-EC67-D115-D4D3-375AAA9C59D2}"/>
              </a:ext>
            </a:extLst>
          </p:cNvPr>
          <p:cNvSpPr>
            <a:spLocks noGrp="1"/>
          </p:cNvSpPr>
          <p:nvPr>
            <p:ph type="body" idx="1"/>
          </p:nvPr>
        </p:nvSpPr>
        <p:spPr>
          <a:xfrm>
            <a:off x="234384" y="941671"/>
            <a:ext cx="5546214" cy="4162500"/>
          </a:xfrm>
        </p:spPr>
        <p:txBody>
          <a:bodyPr/>
          <a:lstStyle/>
          <a:p>
            <a:r>
              <a:rPr lang="en-US" sz="1400" dirty="0"/>
              <a:t>M3D-C1 is an initial-value code that solves the extended MHD equations in tokamak and stellarator geometries using unstructured 3D mesh.</a:t>
            </a:r>
          </a:p>
          <a:p>
            <a:r>
              <a:rPr lang="en-US" sz="1400" dirty="0"/>
              <a:t>Free-boundary plasma evolution is modeled using a multi-region domain (plasma, wall, vacuum with coil currents)</a:t>
            </a:r>
          </a:p>
          <a:p>
            <a:r>
              <a:rPr lang="en-US" sz="1400" dirty="0"/>
              <a:t>M3D-C1 is open-source now (https://</a:t>
            </a:r>
            <a:r>
              <a:rPr lang="en-US" sz="1400" dirty="0" err="1"/>
              <a:t>github.com</a:t>
            </a:r>
            <a:r>
              <a:rPr lang="en-US" sz="1400" dirty="0"/>
              <a:t>/PrincetonUniversity/M3DC1)</a:t>
            </a:r>
          </a:p>
          <a:p>
            <a:endParaRPr lang="en-US" sz="1400" dirty="0"/>
          </a:p>
          <a:p>
            <a:r>
              <a:rPr lang="en-US" sz="1400" dirty="0"/>
              <a:t>A low-resistivity 3D channel can be embedded in M3D-C1 resistive wall to model the passive coil, capturing the coupling between the plasma and the coil currents</a:t>
            </a:r>
          </a:p>
          <a:p>
            <a:endParaRPr lang="en-US" sz="1400" dirty="0"/>
          </a:p>
          <a:p>
            <a:endParaRPr lang="en-US" sz="1400" dirty="0"/>
          </a:p>
        </p:txBody>
      </p:sp>
      <p:sp>
        <p:nvSpPr>
          <p:cNvPr id="3" name="Title 2">
            <a:extLst>
              <a:ext uri="{FF2B5EF4-FFF2-40B4-BE49-F238E27FC236}">
                <a16:creationId xmlns:a16="http://schemas.microsoft.com/office/drawing/2014/main" id="{4E167541-9029-E93F-D526-A7FE154C5F88}"/>
              </a:ext>
            </a:extLst>
          </p:cNvPr>
          <p:cNvSpPr>
            <a:spLocks noGrp="1"/>
          </p:cNvSpPr>
          <p:nvPr>
            <p:ph type="title"/>
          </p:nvPr>
        </p:nvSpPr>
        <p:spPr/>
        <p:txBody>
          <a:bodyPr/>
          <a:lstStyle/>
          <a:p>
            <a:r>
              <a:rPr lang="en-US" dirty="0"/>
              <a:t>Modeling passive coil activation with M3D-C1</a:t>
            </a:r>
          </a:p>
        </p:txBody>
      </p:sp>
      <p:sp>
        <p:nvSpPr>
          <p:cNvPr id="4" name="Slide Number Placeholder 3">
            <a:extLst>
              <a:ext uri="{FF2B5EF4-FFF2-40B4-BE49-F238E27FC236}">
                <a16:creationId xmlns:a16="http://schemas.microsoft.com/office/drawing/2014/main" id="{7AF47CE4-CFAC-837B-A8C8-B5EC554DEB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dirty="0"/>
          </a:p>
        </p:txBody>
      </p:sp>
      <p:pic>
        <p:nvPicPr>
          <p:cNvPr id="5" name="Picture 4">
            <a:extLst>
              <a:ext uri="{FF2B5EF4-FFF2-40B4-BE49-F238E27FC236}">
                <a16:creationId xmlns:a16="http://schemas.microsoft.com/office/drawing/2014/main" id="{681412E7-976F-74A4-A479-B0206C88DCF7}"/>
              </a:ext>
            </a:extLst>
          </p:cNvPr>
          <p:cNvPicPr>
            <a:picLocks noChangeAspect="1"/>
          </p:cNvPicPr>
          <p:nvPr/>
        </p:nvPicPr>
        <p:blipFill>
          <a:blip r:embed="rId2"/>
          <a:stretch>
            <a:fillRect/>
          </a:stretch>
        </p:blipFill>
        <p:spPr>
          <a:xfrm>
            <a:off x="6399681" y="830908"/>
            <a:ext cx="2302221" cy="1960653"/>
          </a:xfrm>
          <a:prstGeom prst="rect">
            <a:avLst/>
          </a:prstGeom>
        </p:spPr>
      </p:pic>
      <p:pic>
        <p:nvPicPr>
          <p:cNvPr id="7" name="Picture 6">
            <a:extLst>
              <a:ext uri="{FF2B5EF4-FFF2-40B4-BE49-F238E27FC236}">
                <a16:creationId xmlns:a16="http://schemas.microsoft.com/office/drawing/2014/main" id="{8EA6B0AD-8A71-9A3D-DF65-5E29522F3926}"/>
              </a:ext>
            </a:extLst>
          </p:cNvPr>
          <p:cNvPicPr>
            <a:picLocks noChangeAspect="1"/>
          </p:cNvPicPr>
          <p:nvPr/>
        </p:nvPicPr>
        <p:blipFill>
          <a:blip r:embed="rId3"/>
          <a:stretch>
            <a:fillRect/>
          </a:stretch>
        </p:blipFill>
        <p:spPr>
          <a:xfrm>
            <a:off x="6352938" y="2925831"/>
            <a:ext cx="2395705" cy="2082248"/>
          </a:xfrm>
          <a:prstGeom prst="rect">
            <a:avLst/>
          </a:prstGeom>
        </p:spPr>
      </p:pic>
      <p:sp>
        <p:nvSpPr>
          <p:cNvPr id="9" name="TextBox 8">
            <a:extLst>
              <a:ext uri="{FF2B5EF4-FFF2-40B4-BE49-F238E27FC236}">
                <a16:creationId xmlns:a16="http://schemas.microsoft.com/office/drawing/2014/main" id="{DD11E534-8A62-DED1-100F-9E10D6CA7D58}"/>
              </a:ext>
            </a:extLst>
          </p:cNvPr>
          <p:cNvSpPr txBox="1"/>
          <p:nvPr/>
        </p:nvSpPr>
        <p:spPr>
          <a:xfrm>
            <a:off x="6779841" y="1413302"/>
            <a:ext cx="2515920" cy="646331"/>
          </a:xfrm>
          <a:prstGeom prst="rect">
            <a:avLst/>
          </a:prstGeom>
          <a:noFill/>
        </p:spPr>
        <p:txBody>
          <a:bodyPr wrap="square" rtlCol="0">
            <a:spAutoFit/>
          </a:bodyPr>
          <a:lstStyle/>
          <a:p>
            <a:r>
              <a:rPr lang="en-US" sz="900" dirty="0">
                <a:solidFill>
                  <a:schemeClr val="accent4"/>
                </a:solidFill>
                <a:latin typeface="+mn-lt"/>
                <a:cs typeface="Times New Roman" panose="02020603050405020304" pitchFamily="18" charset="0"/>
              </a:rPr>
              <a:t>Plasma</a:t>
            </a:r>
          </a:p>
          <a:p>
            <a:r>
              <a:rPr lang="en-US" sz="900" dirty="0">
                <a:solidFill>
                  <a:srgbClr val="00B050"/>
                </a:solidFill>
                <a:latin typeface="+mn-lt"/>
                <a:cs typeface="Times New Roman" panose="02020603050405020304" pitchFamily="18" charset="0"/>
              </a:rPr>
              <a:t>Wall</a:t>
            </a:r>
          </a:p>
          <a:p>
            <a:r>
              <a:rPr lang="en-US" sz="900" dirty="0">
                <a:solidFill>
                  <a:schemeClr val="tx1"/>
                </a:solidFill>
                <a:latin typeface="+mn-lt"/>
                <a:cs typeface="Times New Roman" panose="02020603050405020304" pitchFamily="18" charset="0"/>
              </a:rPr>
              <a:t>Vacuum</a:t>
            </a:r>
          </a:p>
          <a:p>
            <a:endParaRPr lang="en-US" sz="900" dirty="0">
              <a:latin typeface="+mn-lt"/>
            </a:endParaRPr>
          </a:p>
        </p:txBody>
      </p:sp>
      <p:sp>
        <p:nvSpPr>
          <p:cNvPr id="16" name="TextBox 15">
            <a:extLst>
              <a:ext uri="{FF2B5EF4-FFF2-40B4-BE49-F238E27FC236}">
                <a16:creationId xmlns:a16="http://schemas.microsoft.com/office/drawing/2014/main" id="{3A0CB8BB-7042-0C7B-14CA-F48D2B2A5B59}"/>
              </a:ext>
            </a:extLst>
          </p:cNvPr>
          <p:cNvSpPr txBox="1"/>
          <p:nvPr/>
        </p:nvSpPr>
        <p:spPr>
          <a:xfrm>
            <a:off x="7260162" y="4020798"/>
            <a:ext cx="2515920" cy="230832"/>
          </a:xfrm>
          <a:prstGeom prst="rect">
            <a:avLst/>
          </a:prstGeom>
          <a:noFill/>
        </p:spPr>
        <p:txBody>
          <a:bodyPr wrap="square" rtlCol="0">
            <a:spAutoFit/>
          </a:bodyPr>
          <a:lstStyle/>
          <a:p>
            <a:r>
              <a:rPr lang="en-US" sz="900" dirty="0">
                <a:solidFill>
                  <a:srgbClr val="FF0000"/>
                </a:solidFill>
                <a:latin typeface="+mn-lt"/>
                <a:cs typeface="Times New Roman" panose="02020603050405020304" pitchFamily="18" charset="0"/>
              </a:rPr>
              <a:t>Low-resistivity channel</a:t>
            </a:r>
          </a:p>
        </p:txBody>
      </p:sp>
      <p:cxnSp>
        <p:nvCxnSpPr>
          <p:cNvPr id="18" name="Straight Arrow Connector 17">
            <a:extLst>
              <a:ext uri="{FF2B5EF4-FFF2-40B4-BE49-F238E27FC236}">
                <a16:creationId xmlns:a16="http://schemas.microsoft.com/office/drawing/2014/main" id="{CF205B98-9D5C-25C6-1B1B-B29C6C549ACC}"/>
              </a:ext>
            </a:extLst>
          </p:cNvPr>
          <p:cNvCxnSpPr/>
          <p:nvPr/>
        </p:nvCxnSpPr>
        <p:spPr>
          <a:xfrm>
            <a:off x="7260162" y="1551327"/>
            <a:ext cx="471248" cy="1444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52D2DF3-48D2-17C1-EE42-95F02A5B868E}"/>
              </a:ext>
            </a:extLst>
          </p:cNvPr>
          <p:cNvCxnSpPr/>
          <p:nvPr/>
        </p:nvCxnSpPr>
        <p:spPr>
          <a:xfrm>
            <a:off x="7095550" y="1695818"/>
            <a:ext cx="4025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5F06041-8F36-5451-54A8-DCE7767F6A7A}"/>
              </a:ext>
            </a:extLst>
          </p:cNvPr>
          <p:cNvCxnSpPr>
            <a:cxnSpLocks/>
          </p:cNvCxnSpPr>
          <p:nvPr/>
        </p:nvCxnSpPr>
        <p:spPr>
          <a:xfrm>
            <a:off x="7144932" y="1872943"/>
            <a:ext cx="245942" cy="53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987334C0-0470-1E98-7F67-8447F068E29F}"/>
              </a:ext>
            </a:extLst>
          </p:cNvPr>
          <p:cNvPicPr>
            <a:picLocks noChangeAspect="1"/>
          </p:cNvPicPr>
          <p:nvPr/>
        </p:nvPicPr>
        <p:blipFill>
          <a:blip r:embed="rId4"/>
          <a:stretch>
            <a:fillRect/>
          </a:stretch>
        </p:blipFill>
        <p:spPr>
          <a:xfrm>
            <a:off x="6461120" y="818731"/>
            <a:ext cx="2449485" cy="2351939"/>
          </a:xfrm>
          <a:prstGeom prst="rect">
            <a:avLst/>
          </a:prstGeom>
        </p:spPr>
      </p:pic>
      <p:sp>
        <p:nvSpPr>
          <p:cNvPr id="25" name="TextBox 24">
            <a:extLst>
              <a:ext uri="{FF2B5EF4-FFF2-40B4-BE49-F238E27FC236}">
                <a16:creationId xmlns:a16="http://schemas.microsoft.com/office/drawing/2014/main" id="{31948CAF-1433-A97F-09A0-FD51E93B2528}"/>
              </a:ext>
            </a:extLst>
          </p:cNvPr>
          <p:cNvSpPr txBox="1"/>
          <p:nvPr/>
        </p:nvSpPr>
        <p:spPr>
          <a:xfrm>
            <a:off x="7685863" y="2353341"/>
            <a:ext cx="1172241" cy="784830"/>
          </a:xfrm>
          <a:prstGeom prst="rect">
            <a:avLst/>
          </a:prstGeom>
          <a:noFill/>
        </p:spPr>
        <p:txBody>
          <a:bodyPr wrap="square" rtlCol="0">
            <a:spAutoFit/>
          </a:bodyPr>
          <a:lstStyle/>
          <a:p>
            <a:r>
              <a:rPr lang="en-US" sz="900" dirty="0">
                <a:latin typeface="+mn-lt"/>
                <a:cs typeface="Times New Roman" panose="02020603050405020304" pitchFamily="18" charset="0"/>
              </a:rPr>
              <a:t>Multi-region mesh in M3D-C1</a:t>
            </a:r>
          </a:p>
          <a:p>
            <a:r>
              <a:rPr lang="en-US" sz="900" dirty="0">
                <a:latin typeface="+mn-lt"/>
                <a:cs typeface="Times New Roman" panose="02020603050405020304" pitchFamily="18" charset="0"/>
              </a:rPr>
              <a:t>(courtesy of Usman Riaz and </a:t>
            </a:r>
            <a:r>
              <a:rPr lang="en-US" sz="900" dirty="0" err="1">
                <a:latin typeface="+mn-lt"/>
                <a:cs typeface="Times New Roman" panose="02020603050405020304" pitchFamily="18" charset="0"/>
              </a:rPr>
              <a:t>Seegyoung</a:t>
            </a:r>
            <a:r>
              <a:rPr lang="en-US" sz="900" dirty="0">
                <a:latin typeface="+mn-lt"/>
                <a:cs typeface="Times New Roman" panose="02020603050405020304" pitchFamily="18" charset="0"/>
              </a:rPr>
              <a:t> Seol)</a:t>
            </a:r>
            <a:endParaRPr lang="en-US" sz="900" dirty="0">
              <a:latin typeface="+mn-lt"/>
            </a:endParaRPr>
          </a:p>
        </p:txBody>
      </p:sp>
    </p:spTree>
    <p:extLst>
      <p:ext uri="{BB962C8B-B14F-4D97-AF65-F5344CB8AC3E}">
        <p14:creationId xmlns:p14="http://schemas.microsoft.com/office/powerpoint/2010/main" val="242287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4"/>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SPARC 1">
      <a:dk1>
        <a:srgbClr val="231F20"/>
      </a:dk1>
      <a:lt1>
        <a:srgbClr val="FFFFFF"/>
      </a:lt1>
      <a:dk2>
        <a:srgbClr val="555556"/>
      </a:dk2>
      <a:lt2>
        <a:srgbClr val="CCC8C2"/>
      </a:lt2>
      <a:accent1>
        <a:srgbClr val="006EAB"/>
      </a:accent1>
      <a:accent2>
        <a:srgbClr val="E40375"/>
      </a:accent2>
      <a:accent3>
        <a:srgbClr val="009EBF"/>
      </a:accent3>
      <a:accent4>
        <a:srgbClr val="004683"/>
      </a:accent4>
      <a:accent5>
        <a:srgbClr val="8DB555"/>
      </a:accent5>
      <a:accent6>
        <a:srgbClr val="5D2881"/>
      </a:accent6>
      <a:hlink>
        <a:srgbClr val="0432FF"/>
      </a:hlink>
      <a:folHlink>
        <a:srgbClr val="0432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6925</TotalTime>
  <Words>2277</Words>
  <Application>Microsoft Macintosh PowerPoint</Application>
  <PresentationFormat>On-screen Show (16:9)</PresentationFormat>
  <Paragraphs>228</Paragraphs>
  <Slides>23</Slides>
  <Notes>10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Microsoft YaHei UI</vt:lpstr>
      <vt:lpstr>Arial</vt:lpstr>
      <vt:lpstr>Calibri</vt:lpstr>
      <vt:lpstr>Times New Roman</vt:lpstr>
      <vt:lpstr>Simple Light</vt:lpstr>
      <vt:lpstr>Office Theme</vt:lpstr>
      <vt:lpstr>PowerPoint Presentation</vt:lpstr>
      <vt:lpstr>Outline</vt:lpstr>
      <vt:lpstr>PowerPoint Presentation</vt:lpstr>
      <vt:lpstr>Runaway electrons remain a major challenge in tokamak disruption</vt:lpstr>
      <vt:lpstr>Passive coils provide new pathway for RE mitigation</vt:lpstr>
      <vt:lpstr>Successful mitigation of RE plateau in J-TEXT using a helical passive coil.</vt:lpstr>
      <vt:lpstr>MHD instabilities play key role in RE diffusion</vt:lpstr>
      <vt:lpstr>PowerPoint Presentation</vt:lpstr>
      <vt:lpstr>Modeling passive coil activation with M3D-C1</vt:lpstr>
      <vt:lpstr>Verification of M3D-C1 passive coil module</vt:lpstr>
      <vt:lpstr>Modeling evolution of RE current in M3D-C1</vt:lpstr>
      <vt:lpstr>PowerPoint Presentation</vt:lpstr>
      <vt:lpstr>2D simulation: Impact of RE on current profile evolution</vt:lpstr>
      <vt:lpstr>3D simulation: Successive excitation of tearing modes and resulting transport of REs</vt:lpstr>
      <vt:lpstr>3D simulation: Successive excitation of tearing modes and resulting transport of REs</vt:lpstr>
      <vt:lpstr>3D simulation: Successive excitation of tearing modes and resulting transport of REs</vt:lpstr>
      <vt:lpstr>3D simulation: Successive excitation of tearing modes and resulting transport of REs</vt:lpstr>
      <vt:lpstr>Magnetic perturbation comes from both coils and MHD modes</vt:lpstr>
      <vt:lpstr>Magnetic perturbation comes from both coils and MHD modes</vt:lpstr>
      <vt:lpstr>Magnetic perturbation comes from both coils and MHD modes</vt:lpstr>
      <vt:lpstr>Coil perturbation ➤ MHD mode excitation ➤ RE loss</vt:lpstr>
      <vt:lpstr>PowerPoint Presentation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Chang Liu</cp:lastModifiedBy>
  <cp:revision>12</cp:revision>
  <cp:lastPrinted>2025-10-12T09:11:21Z</cp:lastPrinted>
  <dcterms:modified xsi:type="dcterms:W3CDTF">2025-10-16T01:55:51Z</dcterms:modified>
</cp:coreProperties>
</file>