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5" r:id="rId3"/>
    <p:sldId id="348" r:id="rId4"/>
    <p:sldId id="317" r:id="rId5"/>
    <p:sldId id="344" r:id="rId6"/>
    <p:sldId id="321" r:id="rId7"/>
    <p:sldId id="327" r:id="rId8"/>
    <p:sldId id="345" r:id="rId9"/>
    <p:sldId id="312" r:id="rId10"/>
    <p:sldId id="324" r:id="rId11"/>
    <p:sldId id="330" r:id="rId12"/>
    <p:sldId id="331" r:id="rId13"/>
    <p:sldId id="333" r:id="rId14"/>
    <p:sldId id="334" r:id="rId15"/>
    <p:sldId id="346" r:id="rId16"/>
    <p:sldId id="336" r:id="rId17"/>
    <p:sldId id="347" r:id="rId18"/>
    <p:sldId id="337" r:id="rId19"/>
    <p:sldId id="349" r:id="rId20"/>
    <p:sldId id="322" r:id="rId21"/>
    <p:sldId id="323" r:id="rId22"/>
    <p:sldId id="314" r:id="rId23"/>
    <p:sldId id="311" r:id="rId24"/>
    <p:sldId id="335" r:id="rId25"/>
  </p:sldIdLst>
  <p:sldSz cx="9144000" cy="5143500" type="screen16x9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levoi Alexei" initials="API" lastIdx="8" clrIdx="0"/>
  <p:cmAuthor id="1" name="Schneider Mireille" initials="SM" lastIdx="1" clrIdx="1">
    <p:extLst>
      <p:ext uri="{19B8F6BF-5375-455C-9EA6-DF929625EA0E}">
        <p15:presenceInfo xmlns:p15="http://schemas.microsoft.com/office/powerpoint/2012/main" userId="S-1-5-21-2854862015-1470449784-792596272-410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D757"/>
    <a:srgbClr val="00B800"/>
    <a:srgbClr val="0066FF"/>
    <a:srgbClr val="FF6600"/>
    <a:srgbClr val="6B6BCF"/>
    <a:srgbClr val="FFFFCC"/>
    <a:srgbClr val="0000FF"/>
    <a:srgbClr val="007E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6247" autoAdjust="0"/>
  </p:normalViewPr>
  <p:slideViewPr>
    <p:cSldViewPr>
      <p:cViewPr varScale="1">
        <p:scale>
          <a:sx n="131" d="100"/>
          <a:sy n="131" d="100"/>
        </p:scale>
        <p:origin x="1182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726"/>
    </p:cViewPr>
  </p:sorterViewPr>
  <p:notesViewPr>
    <p:cSldViewPr>
      <p:cViewPr varScale="1">
        <p:scale>
          <a:sx n="69" d="100"/>
          <a:sy n="69" d="100"/>
        </p:scale>
        <p:origin x="2718" y="78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6896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6896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896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6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5" y="4723449"/>
            <a:ext cx="4990783" cy="4474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3668F-A820-8BE0-C3BA-DC3FF820C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1A9772-7AFA-E121-9D49-70D955C60A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C99C9-8C33-4039-670A-C2BFAF94B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52A13-F261-7A02-2FB8-D56384EDE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1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16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160"/>
          </a:p>
        </p:txBody>
      </p:sp>
      <p:pic>
        <p:nvPicPr>
          <p:cNvPr id="1038" name="Picture 14" descr="PowerPoint_Graph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2"/>
          <a:stretch/>
        </p:blipFill>
        <p:spPr bwMode="auto">
          <a:xfrm>
            <a:off x="0" y="4758043"/>
            <a:ext cx="9144000" cy="35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45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14450"/>
            <a:ext cx="8001000" cy="31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160"/>
          </a:p>
        </p:txBody>
      </p:sp>
      <p:pic>
        <p:nvPicPr>
          <p:cNvPr id="11" name="Picture 14" descr="PowerPoint_Graphic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2"/>
          <a:stretch/>
        </p:blipFill>
        <p:spPr bwMode="auto">
          <a:xfrm>
            <a:off x="0" y="4758043"/>
            <a:ext cx="9144000" cy="35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8460145" y="4842820"/>
            <a:ext cx="7200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>
              <a:spcBef>
                <a:spcPct val="50000"/>
              </a:spcBef>
              <a:defRPr sz="1000">
                <a:latin typeface="+mj-lt"/>
              </a:defRPr>
            </a:lvl1pPr>
          </a:lstStyle>
          <a:p>
            <a:pPr lvl="0"/>
            <a:r>
              <a:rPr lang="en-GB" sz="900" dirty="0"/>
              <a:t>Page </a:t>
            </a:r>
            <a:fld id="{47BA91C2-74BF-4480-8BF1-C44F20807924}" type="slidenum">
              <a:rPr lang="en-GB" sz="900" smtClean="0"/>
              <a:pPr lvl="0"/>
              <a:t>‹#›</a:t>
            </a:fld>
            <a:endParaRPr lang="en-GB" sz="900" dirty="0"/>
          </a:p>
        </p:txBody>
      </p:sp>
      <p:sp>
        <p:nvSpPr>
          <p:cNvPr id="14" name="Text Box 15"/>
          <p:cNvSpPr txBox="1">
            <a:spLocks noChangeArrowheads="1"/>
          </p:cNvSpPr>
          <p:nvPr userDrawn="1"/>
        </p:nvSpPr>
        <p:spPr bwMode="auto">
          <a:xfrm>
            <a:off x="2627784" y="4878307"/>
            <a:ext cx="4932040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>
              <a:spcBef>
                <a:spcPct val="50000"/>
              </a:spcBef>
              <a:defRPr sz="1000"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GB" sz="810" dirty="0"/>
              <a:t>M. Schneider – IAEA FEC 2025, Chengdu, China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7469099" y="4878307"/>
            <a:ext cx="1008383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>
              <a:spcBef>
                <a:spcPct val="50000"/>
              </a:spcBef>
              <a:defRPr sz="1000"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810" baseline="0" dirty="0"/>
              <a:t>15 Oct. 2025</a:t>
            </a:r>
            <a:endParaRPr lang="en-GB" sz="810" baseline="0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7499614" y="4816672"/>
            <a:ext cx="0" cy="296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2"/>
          </a:solidFill>
          <a:latin typeface="Arial" charset="0"/>
        </a:defRPr>
      </a:lvl5pPr>
      <a:lvl6pPr marL="411480" algn="ctr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2"/>
          </a:solidFill>
          <a:latin typeface="Arial" charset="0"/>
        </a:defRPr>
      </a:lvl6pPr>
      <a:lvl7pPr marL="822960" algn="ctr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2"/>
          </a:solidFill>
          <a:latin typeface="Arial" charset="0"/>
        </a:defRPr>
      </a:lvl7pPr>
      <a:lvl8pPr marL="1234440" algn="ctr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2"/>
          </a:solidFill>
          <a:latin typeface="Arial" charset="0"/>
        </a:defRPr>
      </a:lvl8pPr>
      <a:lvl9pPr marL="1645920" algn="ctr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2"/>
          </a:solidFill>
          <a:latin typeface="Arial" charset="0"/>
        </a:defRPr>
      </a:lvl9pPr>
    </p:titleStyle>
    <p:bodyStyle>
      <a:lvl1pPr marL="258604" indent="-258604" algn="l" defTabSz="715804" rtl="0" eaLnBrk="1" fontAlgn="base" hangingPunct="1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  <a:ea typeface="+mn-ea"/>
          <a:cs typeface="+mn-cs"/>
        </a:defRPr>
      </a:lvl1pPr>
      <a:lvl2pPr marL="681514" indent="-251460" algn="l" defTabSz="715804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22985" indent="-170022" algn="l" defTabSz="715804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60170" indent="-165735" algn="l" defTabSz="715804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697355" indent="-165735" algn="l" defTabSz="71580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08835" indent="-165735" algn="l" defTabSz="71580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520315" indent="-165735" algn="l" defTabSz="71580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931795" indent="-165735" algn="l" defTabSz="71580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343275" indent="-165735" algn="l" defTabSz="71580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0.png"/><Relationship Id="rId5" Type="http://schemas.openxmlformats.org/officeDocument/2006/relationships/image" Target="../media/image55.png"/><Relationship Id="rId4" Type="http://schemas.openxmlformats.org/officeDocument/2006/relationships/image" Target="../media/image3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18" Type="http://schemas.microsoft.com/office/2007/relationships/hdphoto" Target="../media/hdphoto4.wdp"/><Relationship Id="rId26" Type="http://schemas.openxmlformats.org/officeDocument/2006/relationships/image" Target="../media/image23.png"/><Relationship Id="rId3" Type="http://schemas.openxmlformats.org/officeDocument/2006/relationships/image" Target="../media/image7.png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5" Type="http://schemas.microsoft.com/office/2007/relationships/hdphoto" Target="../media/hdphoto7.wdp"/><Relationship Id="rId2" Type="http://schemas.openxmlformats.org/officeDocument/2006/relationships/image" Target="../media/image6.png"/><Relationship Id="rId16" Type="http://schemas.microsoft.com/office/2007/relationships/hdphoto" Target="../media/hdphoto3.wdp"/><Relationship Id="rId20" Type="http://schemas.microsoft.com/office/2007/relationships/hdphoto" Target="../media/hdphoto5.wdp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23" Type="http://schemas.openxmlformats.org/officeDocument/2006/relationships/image" Target="../media/image21.jpeg"/><Relationship Id="rId28" Type="http://schemas.openxmlformats.org/officeDocument/2006/relationships/image" Target="../media/image25.png"/><Relationship Id="rId10" Type="http://schemas.microsoft.com/office/2007/relationships/hdphoto" Target="../media/hdphoto2.wdp"/><Relationship Id="rId19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microsoft.com/office/2007/relationships/hdphoto" Target="../media/hdphoto6.wdp"/><Relationship Id="rId27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gif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23528" y="437249"/>
            <a:ext cx="8532440" cy="3600986"/>
          </a:xfrm>
          <a:prstGeom prst="roundRect">
            <a:avLst>
              <a:gd name="adj" fmla="val 0"/>
            </a:avLst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Integrated Modelling Activities 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in Support of the ITER Re-Baseline</a:t>
            </a:r>
          </a:p>
          <a:p>
            <a:pPr algn="ctr"/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/>
            <a:r>
              <a:rPr lang="en-US" sz="1600" b="1" dirty="0">
                <a:latin typeface="+mn-lt"/>
              </a:rPr>
              <a:t>15 October 2025</a:t>
            </a:r>
          </a:p>
          <a:p>
            <a:pPr algn="ctr"/>
            <a:endParaRPr lang="en-US" sz="1600" b="1" dirty="0">
              <a:latin typeface="+mn-lt"/>
            </a:endParaRPr>
          </a:p>
          <a:p>
            <a:pPr marL="0" marR="0" algn="just"/>
            <a:r>
              <a:rPr lang="en-GB" sz="1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M. Schneider</a:t>
            </a:r>
            <a:r>
              <a:rPr lang="en-GB" sz="1600" b="1" baseline="30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J. Artola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X. Bonnin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M. Dubrov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Y. Gribov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W. Helou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O. Hoenen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algn="just"/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S-H. Kim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F. Köchl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S.</a:t>
            </a:r>
            <a:r>
              <a:rPr lang="en-GB" sz="1600" dirty="0">
                <a:latin typeface="+mn-lt"/>
                <a:cs typeface="Times New Roman" panose="02020603050405020304" pitchFamily="18" charset="0"/>
              </a:rPr>
              <a:t>  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Korving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E. Lerche</a:t>
            </a:r>
            <a:r>
              <a:rPr lang="en-GB" sz="1600" baseline="30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A. Loarte</a:t>
            </a:r>
            <a:r>
              <a:rPr lang="en-GB" sz="1600" baseline="30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S.D. Pinches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R.A. Pitts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algn="just"/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A.R.</a:t>
            </a:r>
            <a:r>
              <a:rPr lang="en-GB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Polevoi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M. Preynas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A. Pshenov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N. Schwarz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J. Stober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GB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Vincenzi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en-GB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T. Wauters</a:t>
            </a:r>
            <a:r>
              <a:rPr lang="en-GB" sz="16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/>
            <a:endParaRPr lang="en-GB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en-GB" sz="1200" baseline="30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ITER Organization, St. Paul-lez-Durance Cedex, France</a:t>
            </a:r>
          </a:p>
          <a:p>
            <a:pPr marL="0" marR="0" algn="just"/>
            <a:r>
              <a:rPr lang="en-GB" sz="1200" baseline="30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ERM/KMS, Brussels, Belgium</a:t>
            </a:r>
          </a:p>
          <a:p>
            <a:pPr marL="0" marR="0" algn="just"/>
            <a:r>
              <a:rPr lang="en-GB" sz="1200" baseline="30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Max-Planck-Institut für Plasmaphysik, Garching, Germany</a:t>
            </a:r>
          </a:p>
          <a:p>
            <a:pPr marL="0" marR="0" algn="just"/>
            <a:r>
              <a:rPr lang="en-GB" sz="1200" baseline="30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Consorzio RFX, Padova, Italy</a:t>
            </a:r>
          </a:p>
          <a:p>
            <a:pPr marL="0" marR="0" algn="just"/>
            <a:r>
              <a:rPr lang="en-GB" sz="12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Institute for Plasma Science and Technology, Padova, Italy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3532B-69FA-1781-8CDD-B8076478BD94}"/>
              </a:ext>
            </a:extLst>
          </p:cNvPr>
          <p:cNvSpPr txBox="1"/>
          <p:nvPr/>
        </p:nvSpPr>
        <p:spPr>
          <a:xfrm>
            <a:off x="971600" y="4155926"/>
            <a:ext cx="705678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i="1" dirty="0">
                <a:latin typeface="+mj-lt"/>
              </a:rPr>
              <a:t>The views and opinions expressed herein do not necessarily reflect those of the ITER Organization</a:t>
            </a:r>
          </a:p>
          <a:p>
            <a:pPr algn="ctr">
              <a:defRPr/>
            </a:pPr>
            <a:r>
              <a:rPr lang="en-GB" sz="1050" i="1" dirty="0">
                <a:latin typeface="+mj-lt"/>
              </a:rPr>
              <a:t>This work has been supported by the ITER Scientist Fellow Network</a:t>
            </a:r>
          </a:p>
          <a:p>
            <a:pPr algn="ctr">
              <a:defRPr/>
            </a:pPr>
            <a:r>
              <a:rPr lang="en-GB" sz="1050" i="1" dirty="0">
                <a:latin typeface="+mj-lt"/>
              </a:rPr>
              <a:t>© 2025, ITER Organization</a:t>
            </a:r>
          </a:p>
        </p:txBody>
      </p:sp>
    </p:spTree>
    <p:extLst>
      <p:ext uri="{BB962C8B-B14F-4D97-AF65-F5344CB8AC3E}">
        <p14:creationId xmlns:p14="http://schemas.microsoft.com/office/powerpoint/2010/main" val="192935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CC272-8353-7E30-0F46-CC1603955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CAFDAB-E952-FBC4-C0A7-40D88B8F5544}"/>
              </a:ext>
            </a:extLst>
          </p:cNvPr>
          <p:cNvSpPr txBox="1"/>
          <p:nvPr/>
        </p:nvSpPr>
        <p:spPr>
          <a:xfrm>
            <a:off x="1442881" y="-45984"/>
            <a:ext cx="625844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How does tungsten travel to the plasma core?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AAE03-F444-3DAD-A1D8-6DA5FE68161C}"/>
              </a:ext>
            </a:extLst>
          </p:cNvPr>
          <p:cNvSpPr txBox="1"/>
          <p:nvPr/>
        </p:nvSpPr>
        <p:spPr>
          <a:xfrm>
            <a:off x="-18807" y="378748"/>
            <a:ext cx="902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Mechanisms leading to W transport: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1D75FB4-EC50-5C20-A5DD-679093B099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977373"/>
                  </p:ext>
                </p:extLst>
              </p:nvPr>
            </p:nvGraphicFramePr>
            <p:xfrm>
              <a:off x="118836" y="867854"/>
              <a:ext cx="8845652" cy="340779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72108">
                      <a:extLst>
                        <a:ext uri="{9D8B030D-6E8A-4147-A177-3AD203B41FA5}">
                          <a16:colId xmlns:a16="http://schemas.microsoft.com/office/drawing/2014/main" val="665783325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46774584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943392722"/>
                        </a:ext>
                      </a:extLst>
                    </a:gridCol>
                    <a:gridCol w="3841096">
                      <a:extLst>
                        <a:ext uri="{9D8B030D-6E8A-4147-A177-3AD203B41FA5}">
                          <a16:colId xmlns:a16="http://schemas.microsoft.com/office/drawing/2014/main" val="17115623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6B6BC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SOL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6B6BC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Edge / Pedestal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6B6BC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Core</a:t>
                          </a:r>
                          <a:endParaRPr lang="en-GB" sz="1400" dirty="0"/>
                        </a:p>
                      </a:txBody>
                      <a:tcPr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6B6BC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393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6B6BC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a:t>Transport assumed turbulent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95000"/>
                            <a:alpha val="5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a:t>Competition turbulent / neoclassical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95000"/>
                            <a:alpha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201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1"/>
                              </a:solidFill>
                            </a:rPr>
                            <a:t>Today's devices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6B6BC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400" dirty="0">
                            <a:solidFill>
                              <a:srgbClr val="4848C4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76213" indent="-176213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 smtClean="0">
                                      <a:solidFill>
                                        <a:srgbClr val="007E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 smtClean="0">
                                          <a:solidFill>
                                            <a:srgbClr val="007E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rgbClr val="007E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160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rgbClr val="007E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 smtClean="0">
                                      <a:solidFill>
                                        <a:srgbClr val="007E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 smtClean="0">
                                          <a:solidFill>
                                            <a:srgbClr val="007E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rgbClr val="007E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160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GB" sz="1600" dirty="0">
                              <a:solidFill>
                                <a:srgbClr val="007E00"/>
                              </a:solidFill>
                            </a:rPr>
                            <a:t> : dominant inwards neoclassical pinch</a:t>
                          </a:r>
                        </a:p>
                        <a:p>
                          <a:pPr marL="176213" marR="0" lvl="0" indent="-176213" algn="l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rgbClr val="990000"/>
                              </a:solidFill>
                            </a:rPr>
                            <a:t>Efficient W exhaust with small ELMs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76213" marR="0" lvl="0" indent="-176213" algn="l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a:t>L-mode: low confinement, high core-edge transport (no barrier), low power</a:t>
                          </a:r>
                        </a:p>
                        <a:p>
                          <a:r>
                            <a:rPr lang="en-GB" sz="1600" dirty="0">
                              <a:solidFill>
                                <a:srgbClr val="0000FF"/>
                              </a:solidFill>
                              <a:sym typeface="Wingdings" panose="05000000000000000000" pitchFamily="2" charset="2"/>
                            </a:rPr>
                            <a:t> M</a:t>
                          </a:r>
                          <a:r>
                            <a:rPr lang="en-GB" sz="1600" dirty="0">
                              <a:solidFill>
                                <a:srgbClr val="0000FF"/>
                              </a:solidFill>
                            </a:rPr>
                            <a:t>ore C</a:t>
                          </a:r>
                          <a:r>
                            <a:rPr lang="en-GB" sz="1600" baseline="-25000" dirty="0">
                              <a:solidFill>
                                <a:srgbClr val="0000FF"/>
                              </a:solidFill>
                            </a:rPr>
                            <a:t>w</a:t>
                          </a:r>
                          <a:r>
                            <a:rPr lang="en-GB" sz="1600" dirty="0">
                              <a:solidFill>
                                <a:srgbClr val="0000FF"/>
                              </a:solidFill>
                            </a:rPr>
                            <a:t> in H-mode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197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1"/>
                              </a:solidFill>
                            </a:rPr>
                            <a:t>ITER</a:t>
                          </a:r>
                        </a:p>
                        <a:p>
                          <a:r>
                            <a:rPr lang="en-GB" sz="1600" b="1" dirty="0">
                              <a:solidFill>
                                <a:schemeClr val="bg1"/>
                              </a:solidFill>
                            </a:rPr>
                            <a:t>(+ high T</a:t>
                          </a:r>
                          <a:r>
                            <a:rPr lang="en-GB" sz="1600" b="1" baseline="-25000" dirty="0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600" b="1" dirty="0">
                              <a:solidFill>
                                <a:schemeClr val="bg1"/>
                              </a:solidFill>
                            </a:rPr>
                            <a:t> JET)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6B6BC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400" dirty="0">
                            <a:solidFill>
                              <a:srgbClr val="4848C4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76213" indent="-176213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 smtClean="0">
                                      <a:solidFill>
                                        <a:srgbClr val="007E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 smtClean="0">
                                          <a:solidFill>
                                            <a:srgbClr val="007E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rgbClr val="007E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160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rgbClr val="007E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 smtClean="0">
                                      <a:solidFill>
                                        <a:srgbClr val="007E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 smtClean="0">
                                          <a:solidFill>
                                            <a:srgbClr val="007E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rgbClr val="007E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160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rgbClr val="007E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GB" sz="1600" dirty="0">
                              <a:solidFill>
                                <a:srgbClr val="007E00"/>
                              </a:solidFill>
                            </a:rPr>
                            <a:t> : outwards neoclassical pinch</a:t>
                          </a:r>
                        </a:p>
                        <a:p>
                          <a:pPr marL="176213" indent="-176213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a:t>W screening in H-mode</a:t>
                          </a:r>
                        </a:p>
                        <a:p>
                          <a:pPr marL="176213" marR="0" lvl="0" indent="-176213" algn="l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rgbClr val="990000"/>
                              </a:solidFill>
                            </a:rPr>
                            <a:t>ELMs induce higher W core accumulation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76213" indent="-176213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a:t>L-mode: more neoclassical transport, locally high W radiative losses</a:t>
                          </a:r>
                        </a:p>
                        <a:p>
                          <a:pPr marL="176213" marR="0" lvl="0" indent="-176213" algn="l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a:t>H-mode: dominant turbulent transport</a:t>
                          </a:r>
                        </a:p>
                        <a:p>
                          <a:pPr marL="0" marR="0" lvl="0" indent="0" algn="l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rgbClr val="0000FF"/>
                              </a:solidFill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GB" sz="1600" dirty="0">
                              <a:solidFill>
                                <a:srgbClr val="0000FF"/>
                              </a:solidFill>
                            </a:rPr>
                            <a:t>More C</a:t>
                          </a:r>
                          <a:r>
                            <a:rPr lang="en-GB" sz="1600" baseline="-25000" dirty="0">
                              <a:solidFill>
                                <a:srgbClr val="0000FF"/>
                              </a:solidFill>
                            </a:rPr>
                            <a:t>w</a:t>
                          </a:r>
                          <a:r>
                            <a:rPr lang="en-GB" sz="1600" dirty="0">
                              <a:solidFill>
                                <a:srgbClr val="0000FF"/>
                              </a:solidFill>
                            </a:rPr>
                            <a:t> in L-mode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3530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1D75FB4-EC50-5C20-A5DD-679093B099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977373"/>
                  </p:ext>
                </p:extLst>
              </p:nvPr>
            </p:nvGraphicFramePr>
            <p:xfrm>
              <a:off x="118836" y="867854"/>
              <a:ext cx="8845652" cy="340779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72108">
                      <a:extLst>
                        <a:ext uri="{9D8B030D-6E8A-4147-A177-3AD203B41FA5}">
                          <a16:colId xmlns:a16="http://schemas.microsoft.com/office/drawing/2014/main" val="665783325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467745847"/>
                        </a:ext>
                      </a:extLst>
                    </a:gridCol>
                    <a:gridCol w="2952328">
                      <a:extLst>
                        <a:ext uri="{9D8B030D-6E8A-4147-A177-3AD203B41FA5}">
                          <a16:colId xmlns:a16="http://schemas.microsoft.com/office/drawing/2014/main" val="943392722"/>
                        </a:ext>
                      </a:extLst>
                    </a:gridCol>
                    <a:gridCol w="3841096">
                      <a:extLst>
                        <a:ext uri="{9D8B030D-6E8A-4147-A177-3AD203B41FA5}">
                          <a16:colId xmlns:a16="http://schemas.microsoft.com/office/drawing/2014/main" val="17115623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6B6BC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SOL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6B6BC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Edge / Pedestal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6B6BC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Core</a:t>
                          </a:r>
                          <a:endParaRPr lang="en-GB" sz="1400" dirty="0"/>
                        </a:p>
                      </a:txBody>
                      <a:tcPr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6B6BC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393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6B6BC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a:t>Transport assumed turbulent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95000"/>
                            <a:alpha val="5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a:t>Competition turbulent / neoclassical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95000"/>
                            <a:alpha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201355"/>
                      </a:ext>
                    </a:extLst>
                  </a:tr>
                  <a:tr h="1211136"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1"/>
                              </a:solidFill>
                            </a:rPr>
                            <a:t>Today's devices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6B6BC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400" dirty="0">
                            <a:solidFill>
                              <a:srgbClr val="4848C4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835" t="-62814" r="-131198" b="-126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6213" marR="0" lvl="0" indent="-176213" algn="l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a:t>L-mode: low confinement, high core-edge transport (no barrier), low power</a:t>
                          </a:r>
                        </a:p>
                        <a:p>
                          <a:r>
                            <a:rPr lang="en-GB" sz="1600" dirty="0">
                              <a:solidFill>
                                <a:srgbClr val="0000FF"/>
                              </a:solidFill>
                              <a:sym typeface="Wingdings" panose="05000000000000000000" pitchFamily="2" charset="2"/>
                            </a:rPr>
                            <a:t> M</a:t>
                          </a:r>
                          <a:r>
                            <a:rPr lang="en-GB" sz="1600" dirty="0">
                              <a:solidFill>
                                <a:srgbClr val="0000FF"/>
                              </a:solidFill>
                            </a:rPr>
                            <a:t>ore C</a:t>
                          </a:r>
                          <a:r>
                            <a:rPr lang="en-GB" sz="1600" baseline="-25000" dirty="0">
                              <a:solidFill>
                                <a:srgbClr val="0000FF"/>
                              </a:solidFill>
                            </a:rPr>
                            <a:t>w</a:t>
                          </a:r>
                          <a:r>
                            <a:rPr lang="en-GB" sz="1600" dirty="0">
                              <a:solidFill>
                                <a:srgbClr val="0000FF"/>
                              </a:solidFill>
                            </a:rPr>
                            <a:t> in H-mode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197094"/>
                      </a:ext>
                    </a:extLst>
                  </a:tr>
                  <a:tr h="1454976"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1"/>
                              </a:solidFill>
                            </a:rPr>
                            <a:t>ITER</a:t>
                          </a:r>
                        </a:p>
                        <a:p>
                          <a:r>
                            <a:rPr lang="en-GB" sz="1600" b="1" dirty="0">
                              <a:solidFill>
                                <a:schemeClr val="bg1"/>
                              </a:solidFill>
                            </a:rPr>
                            <a:t>(+ high T</a:t>
                          </a:r>
                          <a:r>
                            <a:rPr lang="en-GB" sz="1600" b="1" baseline="-25000" dirty="0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600" b="1" dirty="0">
                              <a:solidFill>
                                <a:schemeClr val="bg1"/>
                              </a:solidFill>
                            </a:rPr>
                            <a:t> JET)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6B6BC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400" dirty="0">
                            <a:solidFill>
                              <a:srgbClr val="4848C4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835" t="-135565" r="-131198" b="-5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6213" indent="-176213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a:t>L-mode: more neoclassical transport, locally high W radiative losses</a:t>
                          </a:r>
                        </a:p>
                        <a:p>
                          <a:pPr marL="176213" marR="0" lvl="0" indent="-176213" algn="l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a:t>H-mode: dominant turbulent transport</a:t>
                          </a:r>
                        </a:p>
                        <a:p>
                          <a:pPr marL="0" marR="0" lvl="0" indent="0" algn="l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GB" sz="1600" dirty="0">
                              <a:solidFill>
                                <a:srgbClr val="0000FF"/>
                              </a:solidFill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GB" sz="1600" dirty="0">
                              <a:solidFill>
                                <a:srgbClr val="0000FF"/>
                              </a:solidFill>
                            </a:rPr>
                            <a:t>More C</a:t>
                          </a:r>
                          <a:r>
                            <a:rPr lang="en-GB" sz="1600" baseline="-25000" dirty="0">
                              <a:solidFill>
                                <a:srgbClr val="0000FF"/>
                              </a:solidFill>
                            </a:rPr>
                            <a:t>w</a:t>
                          </a:r>
                          <a:r>
                            <a:rPr lang="en-GB" sz="1600" dirty="0">
                              <a:solidFill>
                                <a:srgbClr val="0000FF"/>
                              </a:solidFill>
                            </a:rPr>
                            <a:t> in L-mode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B6BC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35307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199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F3F05-D757-0384-45D5-22C44005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6B03EC-207D-3F2C-75C8-000B44AB45C2}"/>
              </a:ext>
            </a:extLst>
          </p:cNvPr>
          <p:cNvSpPr txBox="1"/>
          <p:nvPr/>
        </p:nvSpPr>
        <p:spPr>
          <a:xfrm>
            <a:off x="1273776" y="-45984"/>
            <a:ext cx="659667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W source and transport in ITER L-mode plasmas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45B315-3F63-B2FA-434F-0E6B1F3C9FE5}"/>
              </a:ext>
            </a:extLst>
          </p:cNvPr>
          <p:cNvGrpSpPr/>
          <p:nvPr/>
        </p:nvGrpSpPr>
        <p:grpSpPr>
          <a:xfrm>
            <a:off x="3491880" y="1081942"/>
            <a:ext cx="3960440" cy="3149708"/>
            <a:chOff x="4582668" y="1269351"/>
            <a:chExt cx="3960440" cy="31497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E22885-A16F-2163-8FEB-459644DEC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4371" y="1306555"/>
              <a:ext cx="3828737" cy="2838085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633099-8DF1-FC46-9A15-2A8895308288}"/>
                </a:ext>
              </a:extLst>
            </p:cNvPr>
            <p:cNvCxnSpPr/>
            <p:nvPr/>
          </p:nvCxnSpPr>
          <p:spPr bwMode="auto">
            <a:xfrm>
              <a:off x="5265240" y="1269351"/>
              <a:ext cx="0" cy="272449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CDF6F5-6104-7D23-4B70-9C8B05F8AC47}"/>
                </a:ext>
              </a:extLst>
            </p:cNvPr>
            <p:cNvSpPr txBox="1"/>
            <p:nvPr/>
          </p:nvSpPr>
          <p:spPr>
            <a:xfrm>
              <a:off x="4582668" y="4031261"/>
              <a:ext cx="89639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200" b="1" dirty="0">
                  <a:latin typeface="+mn-lt"/>
                </a:rPr>
                <a:t>X-point at</a:t>
              </a:r>
            </a:p>
            <a:p>
              <a:pPr algn="ctr">
                <a:lnSpc>
                  <a:spcPct val="80000"/>
                </a:lnSpc>
              </a:pPr>
              <a:r>
                <a:rPr lang="en-GB" sz="1200" b="1" dirty="0">
                  <a:latin typeface="+mn-lt"/>
                </a:rPr>
                <a:t>t = 10 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2E4E5F-9D2C-D136-4FBA-5913D6075E47}"/>
                </a:ext>
              </a:extLst>
            </p:cNvPr>
            <p:cNvSpPr txBox="1"/>
            <p:nvPr/>
          </p:nvSpPr>
          <p:spPr>
            <a:xfrm>
              <a:off x="6718880" y="2542515"/>
              <a:ext cx="6848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+mn-lt"/>
                </a:rPr>
                <a:t>DINA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B44501-7B29-5572-59AA-884F269C5A73}"/>
              </a:ext>
            </a:extLst>
          </p:cNvPr>
          <p:cNvGrpSpPr/>
          <p:nvPr/>
        </p:nvGrpSpPr>
        <p:grpSpPr>
          <a:xfrm>
            <a:off x="4220865" y="627534"/>
            <a:ext cx="4743623" cy="4079397"/>
            <a:chOff x="4220865" y="581557"/>
            <a:chExt cx="4743623" cy="407939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97DF9B-7F47-9CBB-3E7E-9322FAD1578D}"/>
                </a:ext>
              </a:extLst>
            </p:cNvPr>
            <p:cNvSpPr txBox="1"/>
            <p:nvPr/>
          </p:nvSpPr>
          <p:spPr>
            <a:xfrm>
              <a:off x="7631523" y="3168146"/>
              <a:ext cx="1071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+mn-lt"/>
                </a:rPr>
                <a:t>JINTRAC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25D2668-03D1-657A-D626-7C6333053403}"/>
                </a:ext>
              </a:extLst>
            </p:cNvPr>
            <p:cNvGrpSpPr/>
            <p:nvPr/>
          </p:nvGrpSpPr>
          <p:grpSpPr>
            <a:xfrm>
              <a:off x="4220865" y="581557"/>
              <a:ext cx="4743623" cy="4079397"/>
              <a:chOff x="4220865" y="581557"/>
              <a:chExt cx="4743623" cy="40793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2B26375-D90C-4523-EDBD-14CA7F5744A1}"/>
                      </a:ext>
                    </a:extLst>
                  </p:cNvPr>
                  <p:cNvSpPr txBox="1"/>
                  <p:nvPr/>
                </p:nvSpPr>
                <p:spPr>
                  <a:xfrm>
                    <a:off x="4476717" y="3965558"/>
                    <a:ext cx="2573910" cy="6484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GB" sz="12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GB" sz="1200" dirty="0">
                        <a:solidFill>
                          <a:srgbClr val="009900"/>
                        </a:solidFill>
                        <a:latin typeface="+mn-lt"/>
                      </a:rPr>
                      <a:t> prescribed to DINA</a:t>
                    </a:r>
                    <a14:m>
                      <m:oMath xmlns:m="http://schemas.openxmlformats.org/officeDocument/2006/math">
                        <m:r>
                          <a:rPr lang="en-US" sz="1200" b="0" i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  <m:r>
                          <a:rPr lang="en-US" sz="1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oMath>
                    </a14:m>
                    <a:r>
                      <a:rPr lang="en-GB" sz="1200" dirty="0">
                        <a:solidFill>
                          <a:srgbClr val="009900"/>
                        </a:solidFill>
                        <a:latin typeface="+mn-lt"/>
                      </a:rPr>
                      <a:t> 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200" dirty="0">
                        <a:solidFill>
                          <a:srgbClr val="009900"/>
                        </a:solidFill>
                        <a:latin typeface="+mn-lt"/>
                      </a:rPr>
                      <a:t>Realistic divertor source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200" dirty="0">
                        <a:solidFill>
                          <a:srgbClr val="009900"/>
                        </a:solidFill>
                        <a:latin typeface="+mn-lt"/>
                      </a:rPr>
                      <a:t>Ad-hoc wall source</a:t>
                    </a: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2B26375-D90C-4523-EDBD-14CA7F5744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6717" y="3965558"/>
                    <a:ext cx="2573910" cy="6484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660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7E01728-E750-2A32-A4AC-56AA1A9B7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5531"/>
              <a:stretch>
                <a:fillRect/>
              </a:stretch>
            </p:blipFill>
            <p:spPr>
              <a:xfrm>
                <a:off x="7294320" y="3708498"/>
                <a:ext cx="1670168" cy="952456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B666A6B-2009-A757-F529-722B8B733D0E}"/>
                  </a:ext>
                </a:extLst>
              </p:cNvPr>
              <p:cNvSpPr txBox="1"/>
              <p:nvPr/>
            </p:nvSpPr>
            <p:spPr>
              <a:xfrm>
                <a:off x="4220865" y="581557"/>
                <a:ext cx="798617" cy="387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B" sz="1200" b="1" dirty="0">
                    <a:solidFill>
                      <a:srgbClr val="009900"/>
                    </a:solidFill>
                    <a:latin typeface="+mn-lt"/>
                  </a:rPr>
                  <a:t>Diverted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B" sz="1200" b="1" dirty="0">
                    <a:solidFill>
                      <a:srgbClr val="009900"/>
                    </a:solidFill>
                    <a:latin typeface="+mn-lt"/>
                  </a:rPr>
                  <a:t>phase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2D7B593-EF74-BCB0-C336-CA80293C4EEE}"/>
              </a:ext>
            </a:extLst>
          </p:cNvPr>
          <p:cNvGrpSpPr/>
          <p:nvPr/>
        </p:nvGrpSpPr>
        <p:grpSpPr>
          <a:xfrm>
            <a:off x="1137318" y="417860"/>
            <a:ext cx="2858618" cy="2663624"/>
            <a:chOff x="1565683" y="413187"/>
            <a:chExt cx="2858618" cy="266362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2FC4592-5C9D-4C9F-75CA-455EA3411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5683" y="744209"/>
              <a:ext cx="1430471" cy="233260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CD7000-4D57-2ABE-2B31-E9D32AECDDC2}"/>
                </a:ext>
              </a:extLst>
            </p:cNvPr>
            <p:cNvSpPr txBox="1"/>
            <p:nvPr/>
          </p:nvSpPr>
          <p:spPr>
            <a:xfrm>
              <a:off x="1629512" y="413187"/>
              <a:ext cx="1414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+mn-lt"/>
                </a:rPr>
                <a:t>SOLPS-ITER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036799-2D9E-45A5-E42E-EF472AD9F77E}"/>
                </a:ext>
              </a:extLst>
            </p:cNvPr>
            <p:cNvSpPr txBox="1"/>
            <p:nvPr/>
          </p:nvSpPr>
          <p:spPr>
            <a:xfrm>
              <a:off x="2909010" y="1655410"/>
              <a:ext cx="1210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00FF"/>
                  </a:solidFill>
                  <a:latin typeface="+mn-lt"/>
                </a:rPr>
                <a:t>To DINA source model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ACA55BB-D852-70CE-B51F-1EDE42AC6947}"/>
                </a:ext>
              </a:extLst>
            </p:cNvPr>
            <p:cNvCxnSpPr/>
            <p:nvPr/>
          </p:nvCxnSpPr>
          <p:spPr bwMode="auto">
            <a:xfrm>
              <a:off x="2955531" y="1390317"/>
              <a:ext cx="1468770" cy="5783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2A84DCC-C977-C680-35EE-869CB030B66B}"/>
                </a:ext>
              </a:extLst>
            </p:cNvPr>
            <p:cNvSpPr txBox="1"/>
            <p:nvPr/>
          </p:nvSpPr>
          <p:spPr>
            <a:xfrm>
              <a:off x="3623612" y="622861"/>
              <a:ext cx="697627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200" b="1" dirty="0">
                  <a:solidFill>
                    <a:srgbClr val="0000FF"/>
                  </a:solidFill>
                  <a:latin typeface="+mn-lt"/>
                </a:rPr>
                <a:t>Limiter</a:t>
              </a:r>
            </a:p>
            <a:p>
              <a:pPr algn="ctr">
                <a:lnSpc>
                  <a:spcPct val="80000"/>
                </a:lnSpc>
              </a:pPr>
              <a:r>
                <a:rPr lang="en-GB" sz="1200" b="1" dirty="0">
                  <a:solidFill>
                    <a:srgbClr val="0000FF"/>
                  </a:solidFill>
                  <a:latin typeface="+mn-lt"/>
                </a:rPr>
                <a:t>phase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C79BC03-8BE2-108E-42BD-6A84182B985E}"/>
              </a:ext>
            </a:extLst>
          </p:cNvPr>
          <p:cNvSpPr txBox="1"/>
          <p:nvPr/>
        </p:nvSpPr>
        <p:spPr>
          <a:xfrm>
            <a:off x="250815" y="1308927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</a:t>
            </a:r>
            <a:r>
              <a:rPr lang="en-GB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BF4CD37-DEF5-AE7C-D177-CBF646B77427}"/>
              </a:ext>
            </a:extLst>
          </p:cNvPr>
          <p:cNvGrpSpPr/>
          <p:nvPr/>
        </p:nvGrpSpPr>
        <p:grpSpPr>
          <a:xfrm>
            <a:off x="-57558" y="1568259"/>
            <a:ext cx="1665611" cy="604299"/>
            <a:chOff x="2627784" y="2179837"/>
            <a:chExt cx="1665611" cy="60429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CDC9DBB-7426-01BF-A81A-E1D14A41D582}"/>
                </a:ext>
              </a:extLst>
            </p:cNvPr>
            <p:cNvGrpSpPr/>
            <p:nvPr/>
          </p:nvGrpSpPr>
          <p:grpSpPr>
            <a:xfrm>
              <a:off x="4058420" y="2179837"/>
              <a:ext cx="234975" cy="604299"/>
              <a:chOff x="4058420" y="2179837"/>
              <a:chExt cx="234975" cy="604299"/>
            </a:xfrm>
          </p:grpSpPr>
          <p:sp>
            <p:nvSpPr>
              <p:cNvPr id="56" name="Arrow: Right 55">
                <a:extLst>
                  <a:ext uri="{FF2B5EF4-FFF2-40B4-BE49-F238E27FC236}">
                    <a16:creationId xmlns:a16="http://schemas.microsoft.com/office/drawing/2014/main" id="{2CA3FE6D-3779-3C58-D9F3-5867379ABF6D}"/>
                  </a:ext>
                </a:extLst>
              </p:cNvPr>
              <p:cNvSpPr/>
              <p:nvPr/>
            </p:nvSpPr>
            <p:spPr bwMode="auto">
              <a:xfrm>
                <a:off x="4058420" y="2179837"/>
                <a:ext cx="234975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1CB8928C-FE2D-2AE2-9865-3E987D1BB421}"/>
                  </a:ext>
                </a:extLst>
              </p:cNvPr>
              <p:cNvSpPr/>
              <p:nvPr/>
            </p:nvSpPr>
            <p:spPr bwMode="auto">
              <a:xfrm>
                <a:off x="4058420" y="2399236"/>
                <a:ext cx="234975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A36CC882-F534-B270-9189-AFCC0B8977B1}"/>
                  </a:ext>
                </a:extLst>
              </p:cNvPr>
              <p:cNvSpPr/>
              <p:nvPr/>
            </p:nvSpPr>
            <p:spPr bwMode="auto">
              <a:xfrm>
                <a:off x="4058420" y="2618635"/>
                <a:ext cx="234975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D0514C9-113E-9027-A668-C1D75DDE8627}"/>
                </a:ext>
              </a:extLst>
            </p:cNvPr>
            <p:cNvSpPr txBox="1"/>
            <p:nvPr/>
          </p:nvSpPr>
          <p:spPr>
            <a:xfrm>
              <a:off x="2627784" y="2277160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sputtering</a:t>
              </a:r>
              <a:endParaRPr lang="en-GB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4FB4CA1-5160-C22E-E72F-59E4AC53DA9E}"/>
              </a:ext>
            </a:extLst>
          </p:cNvPr>
          <p:cNvSpPr txBox="1"/>
          <p:nvPr/>
        </p:nvSpPr>
        <p:spPr>
          <a:xfrm>
            <a:off x="1851525" y="169514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7D75A97-95AB-DF6A-B47D-869C030F1A4C}"/>
              </a:ext>
            </a:extLst>
          </p:cNvPr>
          <p:cNvGrpSpPr/>
          <p:nvPr/>
        </p:nvGrpSpPr>
        <p:grpSpPr>
          <a:xfrm>
            <a:off x="1363215" y="1654631"/>
            <a:ext cx="944489" cy="793510"/>
            <a:chOff x="4061071" y="2263750"/>
            <a:chExt cx="944489" cy="79351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97E9C16-6554-1498-D311-C5989E8DFD9B}"/>
                </a:ext>
              </a:extLst>
            </p:cNvPr>
            <p:cNvGrpSpPr/>
            <p:nvPr/>
          </p:nvGrpSpPr>
          <p:grpSpPr>
            <a:xfrm>
              <a:off x="4283240" y="2263750"/>
              <a:ext cx="468218" cy="455058"/>
              <a:chOff x="6511769" y="2534985"/>
              <a:chExt cx="468218" cy="455058"/>
            </a:xfrm>
          </p:grpSpPr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EF1EA0CA-5CB0-B215-7D88-4CFBAEBBC4ED}"/>
                  </a:ext>
                </a:extLst>
              </p:cNvPr>
              <p:cNvSpPr/>
              <p:nvPr/>
            </p:nvSpPr>
            <p:spPr bwMode="auto">
              <a:xfrm rot="2700000">
                <a:off x="6726563" y="2791036"/>
                <a:ext cx="232513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64" name="Arrow: Right 63">
                <a:extLst>
                  <a:ext uri="{FF2B5EF4-FFF2-40B4-BE49-F238E27FC236}">
                    <a16:creationId xmlns:a16="http://schemas.microsoft.com/office/drawing/2014/main" id="{E4DE0347-A436-041A-0B3C-218D98E9C298}"/>
                  </a:ext>
                </a:extLst>
              </p:cNvPr>
              <p:cNvSpPr/>
              <p:nvPr/>
            </p:nvSpPr>
            <p:spPr bwMode="auto">
              <a:xfrm rot="18900000" flipH="1">
                <a:off x="6511769" y="2793037"/>
                <a:ext cx="224429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65" name="Arrow: Right 64">
                <a:extLst>
                  <a:ext uri="{FF2B5EF4-FFF2-40B4-BE49-F238E27FC236}">
                    <a16:creationId xmlns:a16="http://schemas.microsoft.com/office/drawing/2014/main" id="{4D3B8118-E16C-D858-E135-966A93C7691D}"/>
                  </a:ext>
                </a:extLst>
              </p:cNvPr>
              <p:cNvSpPr/>
              <p:nvPr/>
            </p:nvSpPr>
            <p:spPr bwMode="auto">
              <a:xfrm rot="18900000" flipV="1">
                <a:off x="6734420" y="2539780"/>
                <a:ext cx="245567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66" name="Arrow: Right 65">
                <a:extLst>
                  <a:ext uri="{FF2B5EF4-FFF2-40B4-BE49-F238E27FC236}">
                    <a16:creationId xmlns:a16="http://schemas.microsoft.com/office/drawing/2014/main" id="{1C6F495E-CC99-8A79-0CE7-A916A653C9FE}"/>
                  </a:ext>
                </a:extLst>
              </p:cNvPr>
              <p:cNvSpPr/>
              <p:nvPr/>
            </p:nvSpPr>
            <p:spPr bwMode="auto">
              <a:xfrm rot="2700000" flipH="1" flipV="1">
                <a:off x="6504742" y="2559183"/>
                <a:ext cx="213897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C64DBA5-CD46-DEB9-9511-BE99CCAA9549}"/>
                </a:ext>
              </a:extLst>
            </p:cNvPr>
            <p:cNvSpPr txBox="1"/>
            <p:nvPr/>
          </p:nvSpPr>
          <p:spPr>
            <a:xfrm>
              <a:off x="4061071" y="2687928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1800" b="1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rad,core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DC37452-7C6D-5C35-2B01-6CB2F97AD052}"/>
              </a:ext>
            </a:extLst>
          </p:cNvPr>
          <p:cNvSpPr txBox="1"/>
          <p:nvPr/>
        </p:nvSpPr>
        <p:spPr>
          <a:xfrm>
            <a:off x="121590" y="1313239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T</a:t>
            </a:r>
            <a:r>
              <a:rPr lang="en-GB" sz="1400" b="1" baseline="-25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55CFA61-17AA-C33F-C509-6B743D984B49}"/>
              </a:ext>
            </a:extLst>
          </p:cNvPr>
          <p:cNvGrpSpPr/>
          <p:nvPr/>
        </p:nvGrpSpPr>
        <p:grpSpPr>
          <a:xfrm>
            <a:off x="124986" y="1571296"/>
            <a:ext cx="1486426" cy="604299"/>
            <a:chOff x="2810328" y="2182874"/>
            <a:chExt cx="1486426" cy="60429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D747E9D-365F-387A-9445-E0E291CD57EC}"/>
                </a:ext>
              </a:extLst>
            </p:cNvPr>
            <p:cNvSpPr txBox="1"/>
            <p:nvPr/>
          </p:nvSpPr>
          <p:spPr>
            <a:xfrm>
              <a:off x="2810328" y="2215336"/>
              <a:ext cx="1058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Lower </a:t>
              </a:r>
            </a:p>
            <a:p>
              <a:r>
                <a:rPr lang="en-GB" sz="14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sputtering</a:t>
              </a:r>
              <a:endParaRPr lang="en-GB" sz="1400" b="1" baseline="-25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66A65DF-0785-8A6D-6244-921F99071ADF}"/>
                </a:ext>
              </a:extLst>
            </p:cNvPr>
            <p:cNvGrpSpPr/>
            <p:nvPr/>
          </p:nvGrpSpPr>
          <p:grpSpPr>
            <a:xfrm>
              <a:off x="4059279" y="2182874"/>
              <a:ext cx="237475" cy="604299"/>
              <a:chOff x="8669481" y="1534841"/>
              <a:chExt cx="237475" cy="604299"/>
            </a:xfrm>
          </p:grpSpPr>
          <p:sp>
            <p:nvSpPr>
              <p:cNvPr id="77" name="Arrow: Right 76">
                <a:extLst>
                  <a:ext uri="{FF2B5EF4-FFF2-40B4-BE49-F238E27FC236}">
                    <a16:creationId xmlns:a16="http://schemas.microsoft.com/office/drawing/2014/main" id="{82737E78-8EEE-EC28-3C16-F178D34828E8}"/>
                  </a:ext>
                </a:extLst>
              </p:cNvPr>
              <p:cNvSpPr/>
              <p:nvPr/>
            </p:nvSpPr>
            <p:spPr bwMode="auto">
              <a:xfrm>
                <a:off x="8671981" y="1534841"/>
                <a:ext cx="234975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00B8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78" name="Arrow: Right 77">
                <a:extLst>
                  <a:ext uri="{FF2B5EF4-FFF2-40B4-BE49-F238E27FC236}">
                    <a16:creationId xmlns:a16="http://schemas.microsoft.com/office/drawing/2014/main" id="{643DC4F8-90F2-9F80-BE7A-910DBFF68547}"/>
                  </a:ext>
                </a:extLst>
              </p:cNvPr>
              <p:cNvSpPr/>
              <p:nvPr/>
            </p:nvSpPr>
            <p:spPr bwMode="auto">
              <a:xfrm>
                <a:off x="8669481" y="1754240"/>
                <a:ext cx="229462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00B8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79" name="Arrow: Right 78">
                <a:extLst>
                  <a:ext uri="{FF2B5EF4-FFF2-40B4-BE49-F238E27FC236}">
                    <a16:creationId xmlns:a16="http://schemas.microsoft.com/office/drawing/2014/main" id="{30A49624-5618-76D6-F736-BD2DFF6D2FD6}"/>
                  </a:ext>
                </a:extLst>
              </p:cNvPr>
              <p:cNvSpPr/>
              <p:nvPr/>
            </p:nvSpPr>
            <p:spPr bwMode="auto">
              <a:xfrm>
                <a:off x="8671981" y="1973639"/>
                <a:ext cx="226537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00B8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037CA48-F8E2-DB96-7BA2-F20D9BD052AB}"/>
              </a:ext>
            </a:extLst>
          </p:cNvPr>
          <p:cNvGrpSpPr/>
          <p:nvPr/>
        </p:nvGrpSpPr>
        <p:grpSpPr>
          <a:xfrm>
            <a:off x="1523898" y="1706438"/>
            <a:ext cx="611065" cy="624579"/>
            <a:chOff x="4206545" y="2313390"/>
            <a:chExt cx="611065" cy="624579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DE9C5E2-94AE-D9AD-6347-0EC8484C0163}"/>
                </a:ext>
              </a:extLst>
            </p:cNvPr>
            <p:cNvGrpSpPr/>
            <p:nvPr/>
          </p:nvGrpSpPr>
          <p:grpSpPr>
            <a:xfrm>
              <a:off x="4331249" y="2313390"/>
              <a:ext cx="318333" cy="347313"/>
              <a:chOff x="7351633" y="1961214"/>
              <a:chExt cx="318333" cy="347313"/>
            </a:xfrm>
          </p:grpSpPr>
          <p:sp>
            <p:nvSpPr>
              <p:cNvPr id="84" name="Arrow: Right 83">
                <a:extLst>
                  <a:ext uri="{FF2B5EF4-FFF2-40B4-BE49-F238E27FC236}">
                    <a16:creationId xmlns:a16="http://schemas.microsoft.com/office/drawing/2014/main" id="{4C2012BE-D100-2E12-CDA6-D2A98D41C341}"/>
                  </a:ext>
                </a:extLst>
              </p:cNvPr>
              <p:cNvSpPr/>
              <p:nvPr/>
            </p:nvSpPr>
            <p:spPr bwMode="auto">
              <a:xfrm rot="2700000">
                <a:off x="7518581" y="2167819"/>
                <a:ext cx="163211" cy="118206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85" name="Arrow: Right 84">
                <a:extLst>
                  <a:ext uri="{FF2B5EF4-FFF2-40B4-BE49-F238E27FC236}">
                    <a16:creationId xmlns:a16="http://schemas.microsoft.com/office/drawing/2014/main" id="{EC012B7F-019D-7181-A520-55BFA46BF03E}"/>
                  </a:ext>
                </a:extLst>
              </p:cNvPr>
              <p:cNvSpPr/>
              <p:nvPr/>
            </p:nvSpPr>
            <p:spPr bwMode="auto">
              <a:xfrm rot="18900000" flipH="1">
                <a:off x="7363257" y="2161075"/>
                <a:ext cx="135420" cy="118849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86" name="Arrow: Right 85">
                <a:extLst>
                  <a:ext uri="{FF2B5EF4-FFF2-40B4-BE49-F238E27FC236}">
                    <a16:creationId xmlns:a16="http://schemas.microsoft.com/office/drawing/2014/main" id="{5EE7E1B8-76E8-1341-47F9-94DFBD05AFC8}"/>
                  </a:ext>
                </a:extLst>
              </p:cNvPr>
              <p:cNvSpPr/>
              <p:nvPr/>
            </p:nvSpPr>
            <p:spPr bwMode="auto">
              <a:xfrm rot="18900000" flipV="1">
                <a:off x="7526331" y="1974969"/>
                <a:ext cx="143635" cy="118336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87" name="Arrow: Right 86">
                <a:extLst>
                  <a:ext uri="{FF2B5EF4-FFF2-40B4-BE49-F238E27FC236}">
                    <a16:creationId xmlns:a16="http://schemas.microsoft.com/office/drawing/2014/main" id="{B0A23FE4-55BA-C994-7A9B-0B1400537092}"/>
                  </a:ext>
                </a:extLst>
              </p:cNvPr>
              <p:cNvSpPr/>
              <p:nvPr/>
            </p:nvSpPr>
            <p:spPr bwMode="auto">
              <a:xfrm rot="2700000" flipH="1" flipV="1">
                <a:off x="7336246" y="1976601"/>
                <a:ext cx="149340" cy="118565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4DE2105-F6DD-E0B3-C462-4B6842BBDF5A}"/>
                </a:ext>
              </a:extLst>
            </p:cNvPr>
            <p:cNvSpPr txBox="1"/>
            <p:nvPr/>
          </p:nvSpPr>
          <p:spPr>
            <a:xfrm>
              <a:off x="4206545" y="2599415"/>
              <a:ext cx="611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Lower</a:t>
              </a:r>
            </a:p>
            <a:p>
              <a:pPr>
                <a:lnSpc>
                  <a:spcPct val="80000"/>
                </a:lnSpc>
              </a:pPr>
              <a:r>
                <a:rPr lang="en-GB" sz="1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1000" b="1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rad,core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D825073-5E0F-AB79-C009-86168B451288}"/>
              </a:ext>
            </a:extLst>
          </p:cNvPr>
          <p:cNvSpPr txBox="1"/>
          <p:nvPr/>
        </p:nvSpPr>
        <p:spPr>
          <a:xfrm>
            <a:off x="194384" y="3507854"/>
            <a:ext cx="3569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n-lt"/>
                <a:sym typeface="Wingdings" panose="05000000000000000000" pitchFamily="2" charset="2"/>
              </a:rPr>
              <a:t> Self-regulated mechanism</a:t>
            </a:r>
          </a:p>
          <a:p>
            <a:r>
              <a:rPr lang="en-GB" sz="1600" dirty="0">
                <a:latin typeface="+mn-lt"/>
                <a:sym typeface="Wingdings" panose="05000000000000000000" pitchFamily="2" charset="2"/>
              </a:rPr>
              <a:t> Thermal stabilization</a:t>
            </a:r>
          </a:p>
          <a:p>
            <a:endParaRPr lang="en-GB" sz="800" dirty="0">
              <a:latin typeface="+mn-lt"/>
              <a:sym typeface="Wingdings" panose="05000000000000000000" pitchFamily="2" charset="2"/>
            </a:endParaRPr>
          </a:p>
          <a:p>
            <a:r>
              <a:rPr lang="en-GB" sz="16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... But how do we avoid W radiative collapse in this early ramp-up phase?</a:t>
            </a:r>
            <a:endParaRPr lang="en-GB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982D14-FE92-0D2F-6839-6898AE8A867E}"/>
              </a:ext>
            </a:extLst>
          </p:cNvPr>
          <p:cNvSpPr txBox="1"/>
          <p:nvPr/>
        </p:nvSpPr>
        <p:spPr>
          <a:xfrm>
            <a:off x="4209322" y="1207777"/>
            <a:ext cx="2879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+mn-lt"/>
              </a:rPr>
              <a:t>SRO L-mode, 15 MA / 5.3 T H plasma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380F5BE-16E2-5074-B093-00856C1E6C40}"/>
              </a:ext>
            </a:extLst>
          </p:cNvPr>
          <p:cNvGrpSpPr/>
          <p:nvPr/>
        </p:nvGrpSpPr>
        <p:grpSpPr>
          <a:xfrm>
            <a:off x="2987824" y="361447"/>
            <a:ext cx="5040559" cy="3327986"/>
            <a:chOff x="2987824" y="322901"/>
            <a:chExt cx="5040559" cy="3327986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6B626AD5-748F-2AAF-ACB7-A659E697BA03}"/>
                </a:ext>
              </a:extLst>
            </p:cNvPr>
            <p:cNvSpPr/>
            <p:nvPr/>
          </p:nvSpPr>
          <p:spPr bwMode="auto">
            <a:xfrm>
              <a:off x="4054755" y="1113419"/>
              <a:ext cx="184485" cy="2537468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AE458F7-8D03-83F7-ADFF-563AA88316EF}"/>
                </a:ext>
              </a:extLst>
            </p:cNvPr>
            <p:cNvSpPr txBox="1"/>
            <p:nvPr/>
          </p:nvSpPr>
          <p:spPr>
            <a:xfrm>
              <a:off x="2987824" y="322901"/>
              <a:ext cx="5040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  <a:latin typeface="+mn-lt"/>
                </a:rPr>
                <a:t>Highest risk of W radiative collapse in limiter phase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AE883ED-5920-21AA-1EE6-302B2BAA3CF5}"/>
                </a:ext>
              </a:extLst>
            </p:cNvPr>
            <p:cNvCxnSpPr/>
            <p:nvPr/>
          </p:nvCxnSpPr>
          <p:spPr bwMode="auto">
            <a:xfrm>
              <a:off x="4101493" y="655598"/>
              <a:ext cx="0" cy="3879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0E3935-449D-90FA-4B3D-9BBDD15E418C}"/>
              </a:ext>
            </a:extLst>
          </p:cNvPr>
          <p:cNvGrpSpPr/>
          <p:nvPr/>
        </p:nvGrpSpPr>
        <p:grpSpPr>
          <a:xfrm>
            <a:off x="4428315" y="2715766"/>
            <a:ext cx="2660215" cy="1944216"/>
            <a:chOff x="4428315" y="2643758"/>
            <a:chExt cx="2660215" cy="194421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200F78-1533-541E-8694-11B0FC36F52C}"/>
                </a:ext>
              </a:extLst>
            </p:cNvPr>
            <p:cNvCxnSpPr/>
            <p:nvPr/>
          </p:nvCxnSpPr>
          <p:spPr bwMode="auto">
            <a:xfrm flipV="1">
              <a:off x="4428315" y="2643758"/>
              <a:ext cx="0" cy="19442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5F45D1D-8AA9-044C-3BEC-866207F66FB3}"/>
                </a:ext>
              </a:extLst>
            </p:cNvPr>
            <p:cNvCxnSpPr/>
            <p:nvPr/>
          </p:nvCxnSpPr>
          <p:spPr bwMode="auto">
            <a:xfrm flipH="1">
              <a:off x="4428315" y="4587974"/>
              <a:ext cx="266021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8ACAACC4-5661-886F-7DCD-705D4048D12D}"/>
              </a:ext>
            </a:extLst>
          </p:cNvPr>
          <p:cNvSpPr txBox="1"/>
          <p:nvPr/>
        </p:nvSpPr>
        <p:spPr>
          <a:xfrm>
            <a:off x="1816144" y="1771824"/>
            <a:ext cx="67839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200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</a:p>
          <a:p>
            <a:pPr>
              <a:lnSpc>
                <a:spcPct val="80000"/>
              </a:lnSpc>
            </a:pPr>
            <a:r>
              <a:rPr lang="en-GB" sz="1200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800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200" b="1" baseline="-25000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11A87-26C0-FEEB-AE58-2669962F2BAE}"/>
              </a:ext>
            </a:extLst>
          </p:cNvPr>
          <p:cNvSpPr txBox="1"/>
          <p:nvPr/>
        </p:nvSpPr>
        <p:spPr>
          <a:xfrm>
            <a:off x="1012566" y="2977995"/>
            <a:ext cx="17432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+mn-lt"/>
                <a:sym typeface="Wingdings" panose="05000000000000000000" pitchFamily="2" charset="2"/>
              </a:rPr>
              <a:t>(No Ne seeding)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713A39-303F-7474-1D57-D8FD4D98BBCC}"/>
              </a:ext>
            </a:extLst>
          </p:cNvPr>
          <p:cNvSpPr txBox="1"/>
          <p:nvPr/>
        </p:nvSpPr>
        <p:spPr>
          <a:xfrm>
            <a:off x="4267997" y="940598"/>
            <a:ext cx="2880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200" i="1">
                <a:solidFill>
                  <a:srgbClr val="7030A0"/>
                </a:solidFill>
                <a:latin typeface="+mj-lt"/>
              </a:defRPr>
            </a:lvl1pPr>
          </a:lstStyle>
          <a:p>
            <a:r>
              <a:rPr lang="en-US" dirty="0"/>
              <a:t>R. Pitts et al.,</a:t>
            </a:r>
            <a:r>
              <a:rPr lang="en-GB" dirty="0"/>
              <a:t> NME 42 (2025) 101854</a:t>
            </a:r>
            <a:r>
              <a:rPr lang="en-US" dirty="0"/>
              <a:t> 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4D246A-3F73-509F-C63E-A3FBD4254A5B}"/>
              </a:ext>
            </a:extLst>
          </p:cNvPr>
          <p:cNvGrpSpPr/>
          <p:nvPr/>
        </p:nvGrpSpPr>
        <p:grpSpPr>
          <a:xfrm>
            <a:off x="7260717" y="3443161"/>
            <a:ext cx="1712317" cy="1263770"/>
            <a:chOff x="7260717" y="3443161"/>
            <a:chExt cx="1712317" cy="126377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AA93FBD-5ABA-1D79-7681-B4B101C63A79}"/>
                </a:ext>
              </a:extLst>
            </p:cNvPr>
            <p:cNvSpPr/>
            <p:nvPr/>
          </p:nvSpPr>
          <p:spPr bwMode="auto">
            <a:xfrm>
              <a:off x="7260717" y="3689433"/>
              <a:ext cx="829894" cy="1017498"/>
            </a:xfrm>
            <a:prstGeom prst="roundRect">
              <a:avLst>
                <a:gd name="adj" fmla="val 570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6C88E16-9A8A-4DE2-5E64-5E4183B48446}"/>
                </a:ext>
              </a:extLst>
            </p:cNvPr>
            <p:cNvSpPr/>
            <p:nvPr/>
          </p:nvSpPr>
          <p:spPr bwMode="auto">
            <a:xfrm>
              <a:off x="8143140" y="3687303"/>
              <a:ext cx="829894" cy="1017498"/>
            </a:xfrm>
            <a:prstGeom prst="roundRect">
              <a:avLst>
                <a:gd name="adj" fmla="val 570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2C48E9-DABC-B5DF-E511-5DBC406F5359}"/>
                </a:ext>
              </a:extLst>
            </p:cNvPr>
            <p:cNvSpPr txBox="1"/>
            <p:nvPr/>
          </p:nvSpPr>
          <p:spPr>
            <a:xfrm>
              <a:off x="7419297" y="3446879"/>
              <a:ext cx="6090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+mn-lt"/>
                </a:rPr>
                <a:t>Core</a:t>
              </a:r>
              <a:endParaRPr lang="en-GB" sz="12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CE71F3-A77F-30AB-ED84-244B6B2F38CF}"/>
                </a:ext>
              </a:extLst>
            </p:cNvPr>
            <p:cNvSpPr txBox="1"/>
            <p:nvPr/>
          </p:nvSpPr>
          <p:spPr>
            <a:xfrm>
              <a:off x="8244408" y="3443161"/>
              <a:ext cx="60908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+mn-lt"/>
                </a:rPr>
                <a:t>Edge</a:t>
              </a:r>
              <a:endParaRPr lang="en-GB" sz="1200" b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A462F7-C4A0-6D33-EF91-13E1A88F16D3}"/>
              </a:ext>
            </a:extLst>
          </p:cNvPr>
          <p:cNvSpPr txBox="1"/>
          <p:nvPr/>
        </p:nvSpPr>
        <p:spPr>
          <a:xfrm>
            <a:off x="-94342" y="2398433"/>
            <a:ext cx="1295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200" i="1">
                <a:solidFill>
                  <a:srgbClr val="7030A0"/>
                </a:solidFill>
                <a:latin typeface="+mj-lt"/>
              </a:defRPr>
            </a:lvl1pPr>
          </a:lstStyle>
          <a:p>
            <a:pPr algn="r"/>
            <a:r>
              <a:rPr lang="en-GB" dirty="0"/>
              <a:t>Yanjie Zhang's </a:t>
            </a:r>
            <a:r>
              <a:rPr lang="it-IT" dirty="0"/>
              <a:t>NF 65 (2025) 056035</a:t>
            </a:r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38FB33-6348-E571-F86A-27E228C26F5E}"/>
              </a:ext>
            </a:extLst>
          </p:cNvPr>
          <p:cNvGrpSpPr/>
          <p:nvPr/>
        </p:nvGrpSpPr>
        <p:grpSpPr>
          <a:xfrm>
            <a:off x="567523" y="1272282"/>
            <a:ext cx="880373" cy="1201997"/>
            <a:chOff x="570124" y="1269265"/>
            <a:chExt cx="880373" cy="1201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3BB024-0F82-6DD3-35E8-197BBE842D70}"/>
                </a:ext>
              </a:extLst>
            </p:cNvPr>
            <p:cNvSpPr txBox="1"/>
            <p:nvPr/>
          </p:nvSpPr>
          <p:spPr>
            <a:xfrm>
              <a:off x="570124" y="2067281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14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LCFS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2AB0FC24-139E-854D-6F19-E2545C74F5F5}"/>
                </a:ext>
              </a:extLst>
            </p:cNvPr>
            <p:cNvSpPr/>
            <p:nvPr/>
          </p:nvSpPr>
          <p:spPr bwMode="auto">
            <a:xfrm rot="2700000" flipH="1" flipV="1">
              <a:off x="1227732" y="1295522"/>
              <a:ext cx="218016" cy="165501"/>
            </a:xfrm>
            <a:prstGeom prst="rightArrow">
              <a:avLst>
                <a:gd name="adj1" fmla="val 35465"/>
                <a:gd name="adj2" fmla="val 62458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F479F4EC-86D9-8143-AB1D-533EB4CC7766}"/>
                </a:ext>
              </a:extLst>
            </p:cNvPr>
            <p:cNvSpPr/>
            <p:nvPr/>
          </p:nvSpPr>
          <p:spPr bwMode="auto">
            <a:xfrm rot="18900000" flipH="1">
              <a:off x="1227614" y="2305761"/>
              <a:ext cx="222883" cy="165501"/>
            </a:xfrm>
            <a:prstGeom prst="rightArrow">
              <a:avLst>
                <a:gd name="adj1" fmla="val 35465"/>
                <a:gd name="adj2" fmla="val 62458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13027F94-8EE8-7EBC-738C-79E4AD06A6DA}"/>
                </a:ext>
              </a:extLst>
            </p:cNvPr>
            <p:cNvSpPr/>
            <p:nvPr/>
          </p:nvSpPr>
          <p:spPr bwMode="auto">
            <a:xfrm flipH="1" flipV="1">
              <a:off x="1115426" y="1788966"/>
              <a:ext cx="214744" cy="165501"/>
            </a:xfrm>
            <a:prstGeom prst="rightArrow">
              <a:avLst>
                <a:gd name="adj1" fmla="val 35465"/>
                <a:gd name="adj2" fmla="val 62458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BEC9F0-D164-7646-2335-8848BE4BF896}"/>
              </a:ext>
            </a:extLst>
          </p:cNvPr>
          <p:cNvGrpSpPr/>
          <p:nvPr/>
        </p:nvGrpSpPr>
        <p:grpSpPr>
          <a:xfrm>
            <a:off x="-2490" y="1269726"/>
            <a:ext cx="1454582" cy="1200093"/>
            <a:chOff x="2682852" y="1881304"/>
            <a:chExt cx="1454582" cy="120009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9CC3DF-1725-E4F9-28AE-CFF6BB4E6B93}"/>
                </a:ext>
              </a:extLst>
            </p:cNvPr>
            <p:cNvGrpSpPr/>
            <p:nvPr/>
          </p:nvGrpSpPr>
          <p:grpSpPr>
            <a:xfrm>
              <a:off x="3802117" y="1881304"/>
              <a:ext cx="335317" cy="1200093"/>
              <a:chOff x="3802117" y="1881304"/>
              <a:chExt cx="335317" cy="1200093"/>
            </a:xfrm>
          </p:grpSpPr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D711733A-92BA-E985-DFDA-12C3C59EE616}"/>
                  </a:ext>
                </a:extLst>
              </p:cNvPr>
              <p:cNvSpPr/>
              <p:nvPr/>
            </p:nvSpPr>
            <p:spPr bwMode="auto">
              <a:xfrm rot="18900000" flipH="1">
                <a:off x="3914551" y="2915896"/>
                <a:ext cx="222883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00B8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F2A82271-DA3A-4990-B6A7-24073843062F}"/>
                  </a:ext>
                </a:extLst>
              </p:cNvPr>
              <p:cNvSpPr/>
              <p:nvPr/>
            </p:nvSpPr>
            <p:spPr bwMode="auto">
              <a:xfrm rot="2700000" flipH="1" flipV="1">
                <a:off x="3907851" y="1907561"/>
                <a:ext cx="218016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00B8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Century Gothic" pitchFamily="34" charset="0"/>
                </a:endParaRPr>
              </a:p>
            </p:txBody>
          </p:sp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A42C1B2E-C393-2CD8-57F5-AA658A82C572}"/>
                  </a:ext>
                </a:extLst>
              </p:cNvPr>
              <p:cNvSpPr/>
              <p:nvPr/>
            </p:nvSpPr>
            <p:spPr bwMode="auto">
              <a:xfrm flipH="1" flipV="1">
                <a:off x="3802117" y="2399236"/>
                <a:ext cx="214744" cy="165501"/>
              </a:xfrm>
              <a:prstGeom prst="rightArrow">
                <a:avLst>
                  <a:gd name="adj1" fmla="val 35465"/>
                  <a:gd name="adj2" fmla="val 62458"/>
                </a:avLst>
              </a:prstGeom>
              <a:solidFill>
                <a:srgbClr val="00B8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1DBF82-AED6-98FB-AA3A-C6F5ABF894A6}"/>
                </a:ext>
              </a:extLst>
            </p:cNvPr>
            <p:cNvSpPr txBox="1"/>
            <p:nvPr/>
          </p:nvSpPr>
          <p:spPr>
            <a:xfrm>
              <a:off x="2682852" y="2681653"/>
              <a:ext cx="1196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Lower P</a:t>
              </a:r>
              <a:r>
                <a:rPr lang="en-GB" sz="1400" b="1" baseline="-25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LCFS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8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9" grpId="0"/>
      <p:bldP spid="59" grpId="1"/>
      <p:bldP spid="67" grpId="0"/>
      <p:bldP spid="89" grpId="0"/>
      <p:bldP spid="80" grpId="0"/>
      <p:bldP spid="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4C29D-6769-7A61-5B64-3C08E1A36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C6BF12-C14D-E7F3-E099-D664487067B8}"/>
              </a:ext>
            </a:extLst>
          </p:cNvPr>
          <p:cNvSpPr txBox="1"/>
          <p:nvPr/>
        </p:nvSpPr>
        <p:spPr>
          <a:xfrm>
            <a:off x="1273776" y="-45984"/>
            <a:ext cx="659667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W source and transport in ITER L-mode plasmas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0E1614-992A-E81B-33F8-ED9D176E8D39}"/>
              </a:ext>
            </a:extLst>
          </p:cNvPr>
          <p:cNvGrpSpPr/>
          <p:nvPr/>
        </p:nvGrpSpPr>
        <p:grpSpPr>
          <a:xfrm>
            <a:off x="6444982" y="1489347"/>
            <a:ext cx="2519506" cy="1971533"/>
            <a:chOff x="6444982" y="1489347"/>
            <a:chExt cx="2519506" cy="1971533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57253FA-938D-13C2-66F3-CE7A25D1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2332"/>
            <a:stretch>
              <a:fillRect/>
            </a:stretch>
          </p:blipFill>
          <p:spPr>
            <a:xfrm>
              <a:off x="6444982" y="1489347"/>
              <a:ext cx="2519506" cy="1971533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3239E3D-FEF0-6740-754E-9EF0FB240573}"/>
                </a:ext>
              </a:extLst>
            </p:cNvPr>
            <p:cNvSpPr txBox="1"/>
            <p:nvPr/>
          </p:nvSpPr>
          <p:spPr>
            <a:xfrm>
              <a:off x="7033183" y="2005790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32499D"/>
                  </a:solidFill>
                  <a:latin typeface="+mn-lt"/>
                </a:rPr>
                <a:t>P</a:t>
              </a:r>
              <a:r>
                <a:rPr lang="en-GB" sz="1400" baseline="-25000" dirty="0">
                  <a:solidFill>
                    <a:srgbClr val="32499D"/>
                  </a:solidFill>
                  <a:latin typeface="+mn-lt"/>
                </a:rPr>
                <a:t>rad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558A624-D4D4-FC25-5BB8-21CEA29B0839}"/>
                </a:ext>
              </a:extLst>
            </p:cNvPr>
            <p:cNvSpPr txBox="1"/>
            <p:nvPr/>
          </p:nvSpPr>
          <p:spPr>
            <a:xfrm>
              <a:off x="7033183" y="2745911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  <a:latin typeface="+mn-lt"/>
                </a:rPr>
                <a:t>P</a:t>
              </a:r>
              <a:r>
                <a:rPr lang="en-GB" sz="1400" baseline="-25000" dirty="0">
                  <a:solidFill>
                    <a:srgbClr val="FF0000"/>
                  </a:solidFill>
                  <a:latin typeface="+mn-lt"/>
                </a:rPr>
                <a:t>rad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9E5549C-E2C3-35DE-1BD2-6615590F3E30}"/>
                </a:ext>
              </a:extLst>
            </p:cNvPr>
            <p:cNvSpPr txBox="1"/>
            <p:nvPr/>
          </p:nvSpPr>
          <p:spPr>
            <a:xfrm>
              <a:off x="7749927" y="1631209"/>
              <a:ext cx="1126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+mn-lt"/>
                </a:rPr>
                <a:t>Radiative collapse!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A1844C8-F48A-EBB3-A944-7600FA54F4B7}"/>
                </a:ext>
              </a:extLst>
            </p:cNvPr>
            <p:cNvCxnSpPr/>
            <p:nvPr/>
          </p:nvCxnSpPr>
          <p:spPr bwMode="auto">
            <a:xfrm flipH="1">
              <a:off x="7637501" y="2066025"/>
              <a:ext cx="174859" cy="2475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E9C9A6D-6815-98A3-FFC8-5CA1F0B7236A}"/>
              </a:ext>
            </a:extLst>
          </p:cNvPr>
          <p:cNvGrpSpPr/>
          <p:nvPr/>
        </p:nvGrpSpPr>
        <p:grpSpPr>
          <a:xfrm>
            <a:off x="214769" y="1402469"/>
            <a:ext cx="4175271" cy="1896659"/>
            <a:chOff x="214769" y="1402469"/>
            <a:chExt cx="4175271" cy="189665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A98DFB-38CF-08D5-E4FB-98ED93B35044}"/>
                </a:ext>
              </a:extLst>
            </p:cNvPr>
            <p:cNvSpPr txBox="1"/>
            <p:nvPr/>
          </p:nvSpPr>
          <p:spPr>
            <a:xfrm>
              <a:off x="1835696" y="1402469"/>
              <a:ext cx="23058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+mn-lt"/>
                </a:rPr>
                <a:t>JINTRAC using GRAY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70AD7B5-6017-2CDB-DE9F-8F20C1E6A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615" y="1757764"/>
              <a:ext cx="4136425" cy="1520745"/>
            </a:xfrm>
            <a:prstGeom prst="rect">
              <a:avLst/>
            </a:prstGeom>
          </p:spPr>
        </p:pic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79EFA116-49FD-C04C-D94D-ED181BE2D847}"/>
                </a:ext>
              </a:extLst>
            </p:cNvPr>
            <p:cNvSpPr/>
            <p:nvPr/>
          </p:nvSpPr>
          <p:spPr bwMode="auto">
            <a:xfrm>
              <a:off x="214769" y="2591871"/>
              <a:ext cx="1346971" cy="707257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15705F-97A9-583D-5EE2-0AE5910FC687}"/>
              </a:ext>
            </a:extLst>
          </p:cNvPr>
          <p:cNvSpPr txBox="1"/>
          <p:nvPr/>
        </p:nvSpPr>
        <p:spPr>
          <a:xfrm>
            <a:off x="35692" y="374935"/>
            <a:ext cx="9108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4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How do we avoid W radiative collapse in the early ramp-up phase?</a:t>
            </a:r>
          </a:p>
          <a:p>
            <a:pPr marL="624364" lvl="2" indent="-167164">
              <a:buSzPct val="50000"/>
              <a:buBlip>
                <a:blip r:embed="rId4"/>
              </a:buBlip>
              <a:tabLst>
                <a:tab pos="160020" algn="l"/>
                <a:tab pos="568643" algn="l"/>
              </a:tabLst>
            </a:pPr>
            <a:endParaRPr lang="en-US" sz="800" dirty="0">
              <a:latin typeface="+mn-lt"/>
            </a:endParaRPr>
          </a:p>
          <a:p>
            <a:pPr marL="624364" lvl="2" indent="-167164">
              <a:buSzPct val="50000"/>
              <a:buBlip>
                <a:blip r:embed="rId4"/>
              </a:buBlip>
              <a:tabLst>
                <a:tab pos="160020" algn="l"/>
                <a:tab pos="568643" algn="l"/>
              </a:tabLst>
            </a:pPr>
            <a:r>
              <a:rPr lang="en-US" sz="1600" b="1" dirty="0">
                <a:latin typeface="+mn-lt"/>
              </a:rPr>
              <a:t>With central ECH</a:t>
            </a:r>
          </a:p>
          <a:p>
            <a:pPr marL="457200" lvl="2">
              <a:buSzPct val="50000"/>
              <a:tabLst>
                <a:tab pos="160020" algn="l"/>
                <a:tab pos="568643" algn="l"/>
              </a:tabLst>
            </a:pPr>
            <a:r>
              <a:rPr lang="en-US" sz="1600" b="1" dirty="0">
                <a:latin typeface="+mn-lt"/>
              </a:rPr>
              <a:t>	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 T</a:t>
            </a:r>
            <a:r>
              <a:rPr lang="en-US" sz="1600" baseline="-25000" dirty="0">
                <a:latin typeface="+mn-lt"/>
                <a:sym typeface="Wingdings" panose="05000000000000000000" pitchFamily="2" charset="2"/>
              </a:rPr>
              <a:t>e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rise  Increased heat turbulent transport  Outwards convective W flux</a:t>
            </a:r>
            <a:endParaRPr lang="en-US" sz="1600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92CA9F-8507-611E-FBB7-5EED3F96DD99}"/>
              </a:ext>
            </a:extLst>
          </p:cNvPr>
          <p:cNvSpPr txBox="1"/>
          <p:nvPr/>
        </p:nvSpPr>
        <p:spPr>
          <a:xfrm>
            <a:off x="497164" y="3550602"/>
            <a:ext cx="82513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7164" lvl="1" indent="-167164">
              <a:buSzPct val="50000"/>
              <a:buBlip>
                <a:blip r:embed="rId4"/>
              </a:buBlip>
              <a:tabLst>
                <a:tab pos="160020" algn="l"/>
                <a:tab pos="568643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density tailoring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Flattened or hollow density profile  </a:t>
            </a:r>
            <a:r>
              <a:rPr lang="en-US" sz="16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Increased outwards W turbulent transport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67164" lvl="1" indent="-167164">
              <a:buSzPct val="50000"/>
              <a:buBlip>
                <a:blip r:embed="rId4"/>
              </a:buBlip>
              <a:tabLst>
                <a:tab pos="160020" algn="l"/>
                <a:tab pos="568643" algn="l"/>
              </a:tabLst>
              <a:defRPr/>
            </a:pPr>
            <a:endParaRPr lang="en-US" sz="1000" b="1" dirty="0">
              <a:solidFill>
                <a:srgbClr val="000000"/>
              </a:solidFill>
              <a:latin typeface="Arial"/>
            </a:endParaRPr>
          </a:p>
          <a:p>
            <a:pPr marL="167164" lvl="1" indent="-167164">
              <a:buSzPct val="50000"/>
              <a:buBlip>
                <a:blip r:embed="rId4"/>
              </a:buBlip>
              <a:tabLst>
                <a:tab pos="160020" algn="l"/>
                <a:tab pos="568643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Low-Z impurity injection (Neon)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Cool down plasma edge  Reduced W sputtering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69FA50-B49E-454A-B52A-C536499FBFE2}"/>
              </a:ext>
            </a:extLst>
          </p:cNvPr>
          <p:cNvGrpSpPr/>
          <p:nvPr/>
        </p:nvGrpSpPr>
        <p:grpSpPr>
          <a:xfrm>
            <a:off x="4848328" y="1393334"/>
            <a:ext cx="1502546" cy="2149953"/>
            <a:chOff x="4848328" y="1393334"/>
            <a:chExt cx="1502546" cy="2149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562B76-AAB3-7717-122F-AE0E3AEB4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-2" b="54217"/>
            <a:stretch>
              <a:fillRect/>
            </a:stretch>
          </p:blipFill>
          <p:spPr>
            <a:xfrm>
              <a:off x="4848328" y="1419742"/>
              <a:ext cx="1497377" cy="19389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BA17E7-0482-F37C-19E7-FE85130463B6}"/>
                </a:ext>
              </a:extLst>
            </p:cNvPr>
            <p:cNvSpPr txBox="1"/>
            <p:nvPr/>
          </p:nvSpPr>
          <p:spPr>
            <a:xfrm>
              <a:off x="5263114" y="1393334"/>
              <a:ext cx="9028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  <a:latin typeface="+mn-lt"/>
                </a:rPr>
                <a:t>Central ECH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7B202-888B-7EF2-A0C8-860E5ADEBFA5}"/>
                </a:ext>
              </a:extLst>
            </p:cNvPr>
            <p:cNvSpPr txBox="1"/>
            <p:nvPr/>
          </p:nvSpPr>
          <p:spPr>
            <a:xfrm>
              <a:off x="5358298" y="1587477"/>
              <a:ext cx="9316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32499D"/>
                  </a:solidFill>
                  <a:latin typeface="+mn-lt"/>
                </a:rPr>
                <a:t>Off-axis ECH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5F0B29-D956-7664-C351-B0CEF1294929}"/>
                </a:ext>
              </a:extLst>
            </p:cNvPr>
            <p:cNvSpPr txBox="1"/>
            <p:nvPr/>
          </p:nvSpPr>
          <p:spPr>
            <a:xfrm>
              <a:off x="5420240" y="2350219"/>
              <a:ext cx="311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  <a:latin typeface="+mn-lt"/>
                </a:rPr>
                <a:t>T</a:t>
              </a:r>
              <a:r>
                <a:rPr lang="en-GB" sz="1000" baseline="-25000" dirty="0">
                  <a:solidFill>
                    <a:srgbClr val="FF0000"/>
                  </a:solidFill>
                  <a:latin typeface="+mn-lt"/>
                </a:rPr>
                <a:t>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F8796C-BBFE-3092-6BB8-281DB497AE74}"/>
                </a:ext>
              </a:extLst>
            </p:cNvPr>
            <p:cNvSpPr txBox="1"/>
            <p:nvPr/>
          </p:nvSpPr>
          <p:spPr>
            <a:xfrm>
              <a:off x="5096848" y="2600308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  <a:latin typeface="+mn-lt"/>
                </a:rPr>
                <a:t>T</a:t>
              </a:r>
              <a:r>
                <a:rPr lang="en-GB" sz="1000" baseline="-25000" dirty="0">
                  <a:solidFill>
                    <a:srgbClr val="FF0000"/>
                  </a:solidFill>
                  <a:latin typeface="+mn-lt"/>
                </a:rPr>
                <a:t>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7A7BB9-4F26-194D-4453-A15D71644EAD}"/>
                </a:ext>
              </a:extLst>
            </p:cNvPr>
            <p:cNvSpPr txBox="1"/>
            <p:nvPr/>
          </p:nvSpPr>
          <p:spPr>
            <a:xfrm>
              <a:off x="5334792" y="2680289"/>
              <a:ext cx="311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32499D"/>
                  </a:solidFill>
                  <a:latin typeface="+mn-lt"/>
                </a:rPr>
                <a:t>T</a:t>
              </a:r>
              <a:r>
                <a:rPr lang="en-GB" sz="1000" baseline="-25000" dirty="0">
                  <a:solidFill>
                    <a:srgbClr val="32499D"/>
                  </a:solidFill>
                  <a:latin typeface="+mn-lt"/>
                </a:rPr>
                <a:t>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1D9AEE-193E-12D5-F71F-29F106F9201B}"/>
                </a:ext>
              </a:extLst>
            </p:cNvPr>
            <p:cNvSpPr txBox="1"/>
            <p:nvPr/>
          </p:nvSpPr>
          <p:spPr>
            <a:xfrm>
              <a:off x="5008410" y="3181176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32499D"/>
                  </a:solidFill>
                  <a:latin typeface="+mn-lt"/>
                </a:rPr>
                <a:t>T</a:t>
              </a:r>
              <a:r>
                <a:rPr lang="en-GB" sz="1000" baseline="-25000" dirty="0">
                  <a:solidFill>
                    <a:srgbClr val="32499D"/>
                  </a:solidFill>
                  <a:latin typeface="+mn-lt"/>
                </a:rPr>
                <a:t>i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74030B8-40D8-E763-5312-A6F949D50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212" t="68714" b="27508"/>
            <a:stretch>
              <a:fillRect/>
            </a:stretch>
          </p:blipFill>
          <p:spPr>
            <a:xfrm>
              <a:off x="5111218" y="3383297"/>
              <a:ext cx="1239656" cy="15999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4A1B79C-F28F-FC62-2141-40E2B8B9E379}"/>
              </a:ext>
            </a:extLst>
          </p:cNvPr>
          <p:cNvSpPr txBox="1"/>
          <p:nvPr/>
        </p:nvSpPr>
        <p:spPr>
          <a:xfrm>
            <a:off x="5075042" y="3476263"/>
            <a:ext cx="2880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200" i="1">
                <a:solidFill>
                  <a:srgbClr val="7030A0"/>
                </a:solidFill>
                <a:latin typeface="+mj-lt"/>
              </a:defRPr>
            </a:lvl1pPr>
          </a:lstStyle>
          <a:p>
            <a:r>
              <a:rPr lang="en-US" dirty="0"/>
              <a:t>R. Pitts et al.,</a:t>
            </a:r>
            <a:r>
              <a:rPr lang="en-GB" dirty="0"/>
              <a:t> NME 42 (2025) 101854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3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22998-575A-9F91-9B11-ED2279E9F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80BC-596D-A376-45BE-A365353C4116}"/>
              </a:ext>
            </a:extLst>
          </p:cNvPr>
          <p:cNvSpPr txBox="1"/>
          <p:nvPr/>
        </p:nvSpPr>
        <p:spPr>
          <a:xfrm>
            <a:off x="626967" y="-45984"/>
            <a:ext cx="789030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W source and transport in ITER ELM-free H-mode plasmas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BDDC44-38FF-425F-CAC6-6018A37446A1}"/>
                  </a:ext>
                </a:extLst>
              </p:cNvPr>
              <p:cNvSpPr txBox="1"/>
              <p:nvPr/>
            </p:nvSpPr>
            <p:spPr>
              <a:xfrm>
                <a:off x="6432" y="382250"/>
                <a:ext cx="9029404" cy="60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7164" lvl="1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latin typeface="+mn-lt"/>
                  </a:rPr>
                  <a:t>ELMs to be suppressed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7.5 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𝑀𝐴</m:t>
                    </m:r>
                  </m:oMath>
                </a14:m>
                <a:r>
                  <a:rPr lang="en-US" sz="1600" dirty="0">
                    <a:latin typeface="+mn-lt"/>
                  </a:rPr>
                  <a:t> to not melt W monoblocks 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 No ELM in simulations</a:t>
                </a:r>
              </a:p>
              <a:p>
                <a:pPr marL="167164" lvl="1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Restricted EDGE2D-Eirene grid in JINTRAC  Wall source to be provided externally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BDDC44-38FF-425F-CAC6-6018A3744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" y="382250"/>
                <a:ext cx="9029404" cy="603755"/>
              </a:xfrm>
              <a:prstGeom prst="rect">
                <a:avLst/>
              </a:prstGeom>
              <a:blipFill>
                <a:blip r:embed="rId3"/>
                <a:stretch>
                  <a:fillRect t="-3030"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B1C9F00-17D4-E922-AC05-97AC656FC8FB}"/>
              </a:ext>
            </a:extLst>
          </p:cNvPr>
          <p:cNvGrpSpPr/>
          <p:nvPr/>
        </p:nvGrpSpPr>
        <p:grpSpPr>
          <a:xfrm>
            <a:off x="120873" y="1007238"/>
            <a:ext cx="2119875" cy="3106877"/>
            <a:chOff x="120873" y="1007238"/>
            <a:chExt cx="2119875" cy="3106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589844-5BC0-0268-DEA6-73D47CF74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3937" b="56463"/>
            <a:stretch>
              <a:fillRect/>
            </a:stretch>
          </p:blipFill>
          <p:spPr>
            <a:xfrm>
              <a:off x="251520" y="1347614"/>
              <a:ext cx="1856597" cy="2766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7F21B1-12B9-7981-1442-77FAF5C95FDC}"/>
                </a:ext>
              </a:extLst>
            </p:cNvPr>
            <p:cNvSpPr txBox="1"/>
            <p:nvPr/>
          </p:nvSpPr>
          <p:spPr>
            <a:xfrm>
              <a:off x="120873" y="1007238"/>
              <a:ext cx="21198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latin typeface="+mn-lt"/>
                </a:rPr>
                <a:t>DIVIMP+WallDYN2D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41AC9EA-58A8-DBBC-C87B-7ECE22AE0A54}"/>
              </a:ext>
            </a:extLst>
          </p:cNvPr>
          <p:cNvSpPr txBox="1"/>
          <p:nvPr/>
        </p:nvSpPr>
        <p:spPr>
          <a:xfrm>
            <a:off x="2367503" y="1339715"/>
            <a:ext cx="32403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DT baseline 15 MA / 5.3 T</a:t>
            </a:r>
          </a:p>
          <a:p>
            <a:r>
              <a:rPr lang="en-US" sz="16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High Ne seeding case </a:t>
            </a:r>
            <a:endParaRPr lang="en-GB" sz="1600" dirty="0">
              <a:latin typeface="+mn-lt"/>
              <a:sym typeface="Wingdings" panose="05000000000000000000" pitchFamily="2" charset="2"/>
            </a:endParaRPr>
          </a:p>
          <a:p>
            <a:endParaRPr lang="en-GB" sz="800" dirty="0">
              <a:latin typeface="+mn-lt"/>
              <a:sym typeface="Wingdings" panose="05000000000000000000" pitchFamily="2" charset="2"/>
            </a:endParaRPr>
          </a:p>
          <a:p>
            <a:r>
              <a:rPr lang="en-GB" sz="1600" dirty="0">
                <a:latin typeface="+mn-lt"/>
                <a:sym typeface="Wingdings" panose="05000000000000000000" pitchFamily="2" charset="2"/>
              </a:rPr>
              <a:t>W wall influx and penetration to near-SOL region</a:t>
            </a:r>
            <a:endParaRPr lang="en-US" sz="1600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  <a:defRPr/>
            </a:pPr>
            <a:endParaRPr lang="en-US" sz="1600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  <a:defRPr/>
            </a:pPr>
            <a:endParaRPr lang="en-US" sz="1600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  <a:defRPr/>
            </a:pPr>
            <a:endParaRPr lang="en-US" sz="800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W dominated by Ne sputtering and W self-sputtering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(low CXN-induced sputtering)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05C01C-2D48-008D-066F-B6EE506CAA87}"/>
              </a:ext>
            </a:extLst>
          </p:cNvPr>
          <p:cNvGrpSpPr/>
          <p:nvPr/>
        </p:nvGrpSpPr>
        <p:grpSpPr>
          <a:xfrm>
            <a:off x="2949274" y="1007238"/>
            <a:ext cx="5909645" cy="2986714"/>
            <a:chOff x="2949274" y="1007238"/>
            <a:chExt cx="5909645" cy="29867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5190C1A-A3BA-A918-D955-6CDEDFC3D8B8}"/>
                </a:ext>
              </a:extLst>
            </p:cNvPr>
            <p:cNvGrpSpPr/>
            <p:nvPr/>
          </p:nvGrpSpPr>
          <p:grpSpPr>
            <a:xfrm>
              <a:off x="5508104" y="1007238"/>
              <a:ext cx="3350815" cy="2986714"/>
              <a:chOff x="5508104" y="1007238"/>
              <a:chExt cx="3350815" cy="298671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2ED87D0-F1AC-8B79-0892-6E295866E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8104" y="1312270"/>
                <a:ext cx="3350815" cy="2681682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D42134-AF90-5FD5-CFC7-B582626FEAD2}"/>
                  </a:ext>
                </a:extLst>
              </p:cNvPr>
              <p:cNvSpPr txBox="1"/>
              <p:nvPr/>
            </p:nvSpPr>
            <p:spPr>
              <a:xfrm>
                <a:off x="6776498" y="1007238"/>
                <a:ext cx="10711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latin typeface="+mn-lt"/>
                  </a:rPr>
                  <a:t>JINTRAC</a:t>
                </a:r>
              </a:p>
            </p:txBody>
          </p:sp>
        </p:grp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3870B558-58F3-0DD5-AFE4-39202ED6DBB6}"/>
                </a:ext>
              </a:extLst>
            </p:cNvPr>
            <p:cNvSpPr/>
            <p:nvPr/>
          </p:nvSpPr>
          <p:spPr bwMode="auto">
            <a:xfrm>
              <a:off x="2949274" y="2571750"/>
              <a:ext cx="1872208" cy="504055"/>
            </a:xfrm>
            <a:prstGeom prst="rightArrow">
              <a:avLst>
                <a:gd name="adj1" fmla="val 50000"/>
                <a:gd name="adj2" fmla="val 88899"/>
              </a:avLst>
            </a:prstGeom>
            <a:solidFill>
              <a:srgbClr val="FF99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6ABEA55-494E-5731-35D5-4A531C88E60C}"/>
              </a:ext>
            </a:extLst>
          </p:cNvPr>
          <p:cNvSpPr txBox="1"/>
          <p:nvPr/>
        </p:nvSpPr>
        <p:spPr>
          <a:xfrm>
            <a:off x="6432" y="4125270"/>
            <a:ext cx="913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Confirmed by more self-consistent preliminary results with </a:t>
            </a:r>
            <a:r>
              <a:rPr lang="en-US" sz="1600" b="1" dirty="0">
                <a:latin typeface="+mn-lt"/>
              </a:rPr>
              <a:t>SOLPS-ITER + ERO2 + JINTRAC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In the future to come: </a:t>
            </a:r>
            <a:r>
              <a:rPr lang="en-US" sz="1600" b="1" dirty="0">
                <a:latin typeface="+mn-lt"/>
              </a:rPr>
              <a:t>EMC3-Eirene|SOLEDGE3X + ERO2|WallDYN3D + JINTRAC</a:t>
            </a:r>
          </a:p>
        </p:txBody>
      </p:sp>
    </p:spTree>
    <p:extLst>
      <p:ext uri="{BB962C8B-B14F-4D97-AF65-F5344CB8AC3E}">
        <p14:creationId xmlns:p14="http://schemas.microsoft.com/office/powerpoint/2010/main" val="8200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28DC7-4286-0E2E-F544-254AB1C90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81AB17-98FC-56B1-0955-7E2B8FA6E7D2}"/>
              </a:ext>
            </a:extLst>
          </p:cNvPr>
          <p:cNvSpPr txBox="1"/>
          <p:nvPr/>
        </p:nvSpPr>
        <p:spPr>
          <a:xfrm>
            <a:off x="850586" y="-45984"/>
            <a:ext cx="744306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W source and transport in ITER ELMy H-mode plasmas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EEA389-52BA-FDDE-6CE2-5C78348ACCB9}"/>
              </a:ext>
            </a:extLst>
          </p:cNvPr>
          <p:cNvSpPr txBox="1"/>
          <p:nvPr/>
        </p:nvSpPr>
        <p:spPr>
          <a:xfrm>
            <a:off x="6431" y="382250"/>
            <a:ext cx="6293761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Integrated modelling of W source and ELM control for SRO H-mode conditions (40 MW ECH): </a:t>
            </a:r>
            <a:r>
              <a:rPr lang="en-US" sz="1600" b="1" dirty="0">
                <a:latin typeface="+mn-lt"/>
              </a:rPr>
              <a:t>SOLPS+JINTRAC</a:t>
            </a:r>
          </a:p>
          <a:p>
            <a:pPr marL="624364" lvl="2" indent="-167164">
              <a:lnSpc>
                <a:spcPct val="120000"/>
              </a:lnSpc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009900"/>
                </a:solidFill>
                <a:latin typeface="+mn-lt"/>
              </a:rPr>
              <a:t>W gross divertor source </a:t>
            </a:r>
            <a:r>
              <a:rPr lang="en-US" sz="1600" dirty="0">
                <a:latin typeface="+mn-lt"/>
              </a:rPr>
              <a:t>(+ prompt </a:t>
            </a:r>
            <a:r>
              <a:rPr lang="en-US" sz="1600" dirty="0" err="1">
                <a:latin typeface="+mn-lt"/>
              </a:rPr>
              <a:t>redep</a:t>
            </a:r>
            <a:r>
              <a:rPr lang="en-US" sz="1600" dirty="0">
                <a:latin typeface="+mn-lt"/>
              </a:rPr>
              <a:t>.): SOLPS</a:t>
            </a:r>
          </a:p>
          <a:p>
            <a:pPr marL="624364" lvl="2" indent="-167164">
              <a:lnSpc>
                <a:spcPct val="120000"/>
              </a:lnSpc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CC00FF"/>
                </a:solidFill>
                <a:latin typeface="+mn-lt"/>
              </a:rPr>
              <a:t>W gross wall source</a:t>
            </a:r>
            <a:r>
              <a:rPr lang="en-US" sz="1600" dirty="0">
                <a:latin typeface="+mn-lt"/>
              </a:rPr>
              <a:t>: 10% of divertor source</a:t>
            </a:r>
          </a:p>
          <a:p>
            <a:pPr marL="624364" lvl="2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457200" lvl="2">
              <a:buSzPct val="50000"/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457200" lvl="2">
              <a:buSzPct val="50000"/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	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3981B5-9017-D9AD-4FEE-3C6BEC89827B}"/>
              </a:ext>
            </a:extLst>
          </p:cNvPr>
          <p:cNvGrpSpPr/>
          <p:nvPr/>
        </p:nvGrpSpPr>
        <p:grpSpPr>
          <a:xfrm>
            <a:off x="6056155" y="386999"/>
            <a:ext cx="2954672" cy="2193001"/>
            <a:chOff x="5940152" y="386999"/>
            <a:chExt cx="2954672" cy="21930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13360CE-ED40-D6A5-B519-9EB751485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40152" y="386999"/>
              <a:ext cx="2954672" cy="21930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61587F-1BF3-A94F-BD2B-5BF9F6706B65}"/>
                </a:ext>
              </a:extLst>
            </p:cNvPr>
            <p:cNvSpPr txBox="1"/>
            <p:nvPr/>
          </p:nvSpPr>
          <p:spPr>
            <a:xfrm>
              <a:off x="6560687" y="428014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+mn-lt"/>
                </a:rPr>
                <a:t>SOLPS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5D8BE8-16B4-B632-F053-5EAE040AB5CD}"/>
                </a:ext>
              </a:extLst>
            </p:cNvPr>
            <p:cNvSpPr txBox="1"/>
            <p:nvPr/>
          </p:nvSpPr>
          <p:spPr>
            <a:xfrm>
              <a:off x="6855840" y="1610246"/>
              <a:ext cx="201978" cy="12311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C00000"/>
                  </a:solidFill>
                  <a:latin typeface="+mn-lt"/>
                </a:rPr>
                <a:t>0.95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AB7D39-EBD6-F8E9-BACF-52849E582C6B}"/>
                </a:ext>
              </a:extLst>
            </p:cNvPr>
            <p:cNvSpPr txBox="1"/>
            <p:nvPr/>
          </p:nvSpPr>
          <p:spPr>
            <a:xfrm>
              <a:off x="7247096" y="1414969"/>
              <a:ext cx="201978" cy="12311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C00000"/>
                  </a:solidFill>
                  <a:latin typeface="+mn-lt"/>
                </a:rPr>
                <a:t>0.80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DF5EF0-38FE-35A6-C482-ACED2880609E}"/>
                </a:ext>
              </a:extLst>
            </p:cNvPr>
            <p:cNvSpPr txBox="1"/>
            <p:nvPr/>
          </p:nvSpPr>
          <p:spPr>
            <a:xfrm>
              <a:off x="7051468" y="1503916"/>
              <a:ext cx="201978" cy="12311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C00000"/>
                  </a:solidFill>
                  <a:latin typeface="+mn-lt"/>
                </a:rPr>
                <a:t>0.90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7669DD-A9D2-9CE3-D6CD-C33A8B6EAF92}"/>
                </a:ext>
              </a:extLst>
            </p:cNvPr>
            <p:cNvSpPr txBox="1"/>
            <p:nvPr/>
          </p:nvSpPr>
          <p:spPr>
            <a:xfrm>
              <a:off x="7045118" y="1954903"/>
              <a:ext cx="201978" cy="12311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0000FF"/>
                  </a:solidFill>
                  <a:latin typeface="+mn-lt"/>
                </a:rPr>
                <a:t>0.95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B9549B-9589-0977-CFD5-77ED7F4B4D11}"/>
                </a:ext>
              </a:extLst>
            </p:cNvPr>
            <p:cNvSpPr txBox="1"/>
            <p:nvPr/>
          </p:nvSpPr>
          <p:spPr>
            <a:xfrm>
              <a:off x="7278559" y="1851780"/>
              <a:ext cx="201978" cy="12311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0000FF"/>
                  </a:solidFill>
                  <a:latin typeface="+mn-lt"/>
                </a:rPr>
                <a:t>0.90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DDCC31-671D-4534-B8F1-D84CB132B6FA}"/>
                </a:ext>
              </a:extLst>
            </p:cNvPr>
            <p:cNvSpPr txBox="1"/>
            <p:nvPr/>
          </p:nvSpPr>
          <p:spPr>
            <a:xfrm>
              <a:off x="7485384" y="1759147"/>
              <a:ext cx="201978" cy="12311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0000FF"/>
                  </a:solidFill>
                  <a:latin typeface="+mn-lt"/>
                </a:rPr>
                <a:t>0.85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120FC4-3922-97B3-5610-598239B8A55C}"/>
                </a:ext>
              </a:extLst>
            </p:cNvPr>
            <p:cNvSpPr txBox="1"/>
            <p:nvPr/>
          </p:nvSpPr>
          <p:spPr>
            <a:xfrm>
              <a:off x="7504034" y="1320674"/>
              <a:ext cx="650819" cy="12311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C00000"/>
                  </a:solidFill>
                  <a:latin typeface="+mn-lt"/>
                </a:rPr>
                <a:t>P</a:t>
              </a:r>
              <a:r>
                <a:rPr lang="en-GB" sz="800" baseline="-25000" dirty="0">
                  <a:solidFill>
                    <a:srgbClr val="C00000"/>
                  </a:solidFill>
                  <a:latin typeface="+mn-lt"/>
                </a:rPr>
                <a:t>AUX</a:t>
              </a:r>
              <a:r>
                <a:rPr lang="en-GB" sz="800" dirty="0">
                  <a:solidFill>
                    <a:srgbClr val="C00000"/>
                  </a:solidFill>
                  <a:latin typeface="+mn-lt"/>
                </a:rPr>
                <a:t> = 30 MW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B6FF3A-485C-31F9-4505-351ECDB6E01D}"/>
                </a:ext>
              </a:extLst>
            </p:cNvPr>
            <p:cNvSpPr txBox="1"/>
            <p:nvPr/>
          </p:nvSpPr>
          <p:spPr>
            <a:xfrm>
              <a:off x="6625069" y="2114130"/>
              <a:ext cx="650819" cy="12311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>
                  <a:solidFill>
                    <a:srgbClr val="0000FF"/>
                  </a:solidFill>
                  <a:latin typeface="+mn-lt"/>
                </a:rPr>
                <a:t>P</a:t>
              </a:r>
              <a:r>
                <a:rPr lang="en-GB" sz="800" baseline="-25000" dirty="0">
                  <a:solidFill>
                    <a:srgbClr val="0000FF"/>
                  </a:solidFill>
                  <a:latin typeface="+mn-lt"/>
                </a:rPr>
                <a:t>AUX</a:t>
              </a:r>
              <a:r>
                <a:rPr lang="en-GB" sz="800" dirty="0">
                  <a:solidFill>
                    <a:srgbClr val="0000FF"/>
                  </a:solidFill>
                  <a:latin typeface="+mn-lt"/>
                </a:rPr>
                <a:t> = 20 MW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88D601-8F27-4A25-5D70-1E199505DF57}"/>
              </a:ext>
            </a:extLst>
          </p:cNvPr>
          <p:cNvGrpSpPr/>
          <p:nvPr/>
        </p:nvGrpSpPr>
        <p:grpSpPr>
          <a:xfrm>
            <a:off x="6225571" y="2571750"/>
            <a:ext cx="2810925" cy="2197451"/>
            <a:chOff x="6109568" y="2533128"/>
            <a:chExt cx="2810925" cy="223607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C92C56F-6BBA-2C93-A9D1-31636E425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9568" y="2533128"/>
              <a:ext cx="2810925" cy="223607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7BEB7D-53E9-4A38-E7B8-1F24123B7957}"/>
                </a:ext>
              </a:extLst>
            </p:cNvPr>
            <p:cNvSpPr txBox="1"/>
            <p:nvPr/>
          </p:nvSpPr>
          <p:spPr>
            <a:xfrm>
              <a:off x="6560686" y="2719591"/>
              <a:ext cx="1071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+mn-lt"/>
                </a:rPr>
                <a:t>JINTRAC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B94CB-53A1-A89F-2920-E42903C39927}"/>
                </a:ext>
              </a:extLst>
            </p:cNvPr>
            <p:cNvSpPr txBox="1"/>
            <p:nvPr/>
          </p:nvSpPr>
          <p:spPr>
            <a:xfrm>
              <a:off x="6608940" y="3291830"/>
              <a:ext cx="1276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009900"/>
                  </a:solidFill>
                  <a:latin typeface="+mn-lt"/>
                </a:rPr>
                <a:t>Electron density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4BB966-A6AC-179E-233B-97E458F735E8}"/>
                </a:ext>
              </a:extLst>
            </p:cNvPr>
            <p:cNvSpPr txBox="1"/>
            <p:nvPr/>
          </p:nvSpPr>
          <p:spPr>
            <a:xfrm>
              <a:off x="6604754" y="3795886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+mn-lt"/>
                </a:rPr>
                <a:t>W density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B690CB-FA99-9467-7505-4049428C5420}"/>
                  </a:ext>
                </a:extLst>
              </p:cNvPr>
              <p:cNvSpPr txBox="1"/>
              <p:nvPr/>
            </p:nvSpPr>
            <p:spPr>
              <a:xfrm>
                <a:off x="14964" y="2844100"/>
                <a:ext cx="657642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67164" marR="0" lvl="1" indent="-167164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50000"/>
                  <a:buFontTx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ELM-averaged approach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(continuous ELM model for pedestal)</a:t>
                </a:r>
              </a:p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50000"/>
                  <a:buFontTx/>
                  <a:buNone/>
                  <a:tabLst>
                    <a:tab pos="160020" algn="l"/>
                    <a:tab pos="568643" algn="l"/>
                  </a:tabLst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anose="05000000000000000000" pitchFamily="2" charset="2"/>
                  </a:rPr>
                  <a:t> H-mode resilient to W influx due to W neoclassical screening </a:t>
                </a:r>
              </a:p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50000"/>
                  <a:buFontTx/>
                  <a:buNone/>
                  <a:tabLst>
                    <a:tab pos="160020" algn="l"/>
                    <a:tab pos="568643" algn="l"/>
                  </a:tabLs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  <a:sym typeface="Wingdings" panose="05000000000000000000" pitchFamily="2" charset="2"/>
                  </a:rPr>
                  <a:t>	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anose="05000000000000000000" pitchFamily="2" charset="2"/>
                  </a:rPr>
                  <a:t>and to high core T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anose="05000000000000000000" pitchFamily="2" charset="2"/>
                  </a:rPr>
                  <a:t>e0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anose="05000000000000000000" pitchFamily="2" charset="2"/>
                  </a:rPr>
                  <a:t> 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anose="05000000000000000000" pitchFamily="2" charset="2"/>
                  </a:rPr>
                  <a:t>P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anose="05000000000000000000" pitchFamily="2" charset="2"/>
                  </a:rPr>
                  <a:t>rad</a:t>
                </a:r>
                <a:r>
                  <a:rPr lang="en-US" sz="1600" dirty="0">
                    <a:solidFill>
                      <a:srgbClr val="0000FF"/>
                    </a:solidFill>
                    <a:latin typeface="Arial"/>
                    <a:sym typeface="Wingdings" panose="05000000000000000000" pitchFamily="2" charset="2"/>
                  </a:rPr>
                  <a:t>~ 25%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anose="05000000000000000000" pitchFamily="2" charset="2"/>
                  </a:rPr>
                  <a:t>even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m:t>𝑊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anose="05000000000000000000" pitchFamily="2" charset="2"/>
                      </a:rPr>
                      <m:t>~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m:t>−4</m:t>
                        </m:r>
                      </m:sup>
                    </m:sSup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50000"/>
                  <a:buFontTx/>
                  <a:buNone/>
                  <a:tabLst>
                    <a:tab pos="160020" algn="l"/>
                    <a:tab pos="568643" algn="l"/>
                  </a:tabLst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67164" marR="0" lvl="1" indent="-167164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50000"/>
                  <a:buFontTx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Full-ELM resolved* approach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rad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~ 18%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but instantaneous P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rad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~15 MW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anose="05000000000000000000" pitchFamily="2" charset="2"/>
                  </a:rPr>
                  <a:t>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anose="05000000000000000000" pitchFamily="2" charset="2"/>
                  </a:rPr>
                  <a:t>Robust ELM control needed!</a:t>
                </a:r>
              </a:p>
              <a:p>
                <a:pPr marL="0" marR="0" lvl="1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50000"/>
                  <a:tabLst>
                    <a:tab pos="160020" algn="l"/>
                    <a:tab pos="568643" algn="l"/>
                  </a:tabLst>
                  <a:defRPr/>
                </a:pPr>
                <a:r>
                  <a:rPr lang="en-US" sz="1600" i="1" dirty="0">
                    <a:latin typeface="Arial"/>
                    <a:sym typeface="Wingdings" panose="05000000000000000000" pitchFamily="2" charset="2"/>
                  </a:rPr>
                  <a:t>	(*Simplified ELM model; for high fidelity: JOREK)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B690CB-FA99-9467-7505-4049428C5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" y="2844100"/>
                <a:ext cx="6576420" cy="1815882"/>
              </a:xfrm>
              <a:prstGeom prst="rect">
                <a:avLst/>
              </a:prstGeom>
              <a:blipFill>
                <a:blip r:embed="rId6"/>
                <a:stretch>
                  <a:fillRect t="-1010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FFCD8AB-60EC-8786-FE35-2B2A4BE564B6}"/>
              </a:ext>
            </a:extLst>
          </p:cNvPr>
          <p:cNvGrpSpPr/>
          <p:nvPr/>
        </p:nvGrpSpPr>
        <p:grpSpPr>
          <a:xfrm>
            <a:off x="577019" y="1591540"/>
            <a:ext cx="5147109" cy="1124226"/>
            <a:chOff x="472458" y="1473157"/>
            <a:chExt cx="5147109" cy="1124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885B167-DE47-1518-4930-320F3E7713A2}"/>
                    </a:ext>
                  </a:extLst>
                </p:cNvPr>
                <p:cNvSpPr txBox="1"/>
                <p:nvPr/>
              </p:nvSpPr>
              <p:spPr>
                <a:xfrm>
                  <a:off x="472458" y="1473157"/>
                  <a:ext cx="4996817" cy="6182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𝐸𝐿𝑀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𝑑𝑖𝑣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𝑟𝑒𝑑𝑒𝑝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𝑑𝑖𝑣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𝑛𝑜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𝑟𝑒𝑑𝑒𝑝</m:t>
                            </m:r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𝑑𝑖𝑣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𝑛𝑜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𝑟𝑒𝑑𝑒𝑝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1800" dirty="0" err="1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885B167-DE47-1518-4930-320F3E7713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58" y="1473157"/>
                  <a:ext cx="4996817" cy="61824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ight Brace 40">
              <a:extLst>
                <a:ext uri="{FF2B5EF4-FFF2-40B4-BE49-F238E27FC236}">
                  <a16:creationId xmlns:a16="http://schemas.microsoft.com/office/drawing/2014/main" id="{EC1C0DFA-49AA-F494-39B8-1DBD9F2A9156}"/>
                </a:ext>
              </a:extLst>
            </p:cNvPr>
            <p:cNvSpPr/>
            <p:nvPr/>
          </p:nvSpPr>
          <p:spPr bwMode="auto">
            <a:xfrm rot="5400000">
              <a:off x="2843807" y="987554"/>
              <a:ext cx="216024" cy="2376264"/>
            </a:xfrm>
            <a:prstGeom prst="rightBrace">
              <a:avLst>
                <a:gd name="adj1" fmla="val 47366"/>
                <a:gd name="adj2" fmla="val 50000"/>
              </a:avLst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6E96062A-987B-082D-73F5-12D46135CE34}"/>
                </a:ext>
              </a:extLst>
            </p:cNvPr>
            <p:cNvSpPr/>
            <p:nvPr/>
          </p:nvSpPr>
          <p:spPr bwMode="auto">
            <a:xfrm rot="5400000">
              <a:off x="4825004" y="1679747"/>
              <a:ext cx="216024" cy="1012558"/>
            </a:xfrm>
            <a:prstGeom prst="rightBrace">
              <a:avLst>
                <a:gd name="adj1" fmla="val 47366"/>
                <a:gd name="adj2" fmla="val 50000"/>
              </a:avLst>
            </a:prstGeom>
            <a:noFill/>
            <a:ln w="25400" cap="flat" cmpd="sng" algn="ctr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2F9C81-9FAA-1DAA-BFDF-1FB4D2BCE565}"/>
                </a:ext>
              </a:extLst>
            </p:cNvPr>
            <p:cNvSpPr txBox="1"/>
            <p:nvPr/>
          </p:nvSpPr>
          <p:spPr>
            <a:xfrm>
              <a:off x="2082753" y="2258829"/>
              <a:ext cx="19953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Divertor source</a:t>
              </a:r>
              <a:endParaRPr lang="en-GB" dirty="0">
                <a:solidFill>
                  <a:srgbClr val="0099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7623036-9547-3895-7A40-B7F1301E5716}"/>
                </a:ext>
              </a:extLst>
            </p:cNvPr>
            <p:cNvSpPr txBox="1"/>
            <p:nvPr/>
          </p:nvSpPr>
          <p:spPr>
            <a:xfrm>
              <a:off x="4309367" y="2258829"/>
              <a:ext cx="13102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Wall source</a:t>
              </a:r>
              <a:endParaRPr lang="en-GB" dirty="0">
                <a:solidFill>
                  <a:srgbClr val="CC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8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2C849-C148-3DCF-CBB9-53E4381A8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4DA4315-3D23-3297-7406-AE0EE5587A67}"/>
              </a:ext>
            </a:extLst>
          </p:cNvPr>
          <p:cNvSpPr txBox="1"/>
          <p:nvPr/>
        </p:nvSpPr>
        <p:spPr>
          <a:xfrm>
            <a:off x="4002064" y="-45984"/>
            <a:ext cx="114005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Outline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B0669-9A7D-010C-9D1E-B601099969CB}"/>
              </a:ext>
            </a:extLst>
          </p:cNvPr>
          <p:cNvSpPr txBox="1"/>
          <p:nvPr/>
        </p:nvSpPr>
        <p:spPr>
          <a:xfrm>
            <a:off x="0" y="411510"/>
            <a:ext cx="9015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Developing the ITER Integrated Modelling platform IMAS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Effect of extra W wall source on ITER plasma performance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GB" sz="1600" b="1" dirty="0">
                <a:solidFill>
                  <a:srgbClr val="C00000"/>
                </a:solidFill>
                <a:latin typeface="+mn-lt"/>
              </a:rPr>
              <a:t>Characterization and mitigation of disruption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endParaRPr lang="en-GB" sz="1600" dirty="0">
              <a:latin typeface="+mn-lt"/>
            </a:endParaRPr>
          </a:p>
          <a:p>
            <a:pPr marL="167164" marR="0" lvl="1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2"/>
              </a:buBlip>
              <a:tabLst>
                <a:tab pos="160020" algn="l"/>
                <a:tab pos="568643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Conclusion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603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B0B1D-9BBD-4A5F-C32F-6CCF3E01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8CA98-3D17-F6BF-0E5B-22839C41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65"/>
          <a:stretch>
            <a:fillRect/>
          </a:stretch>
        </p:blipFill>
        <p:spPr>
          <a:xfrm>
            <a:off x="5472293" y="462040"/>
            <a:ext cx="2389538" cy="1605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8DA590-154D-ABE7-98F2-D815685525D9}"/>
              </a:ext>
            </a:extLst>
          </p:cNvPr>
          <p:cNvSpPr txBox="1"/>
          <p:nvPr/>
        </p:nvSpPr>
        <p:spPr>
          <a:xfrm>
            <a:off x="2397493" y="-45984"/>
            <a:ext cx="434926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Disruption loads and mitigation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26E65-898B-61F1-BA27-BE00D055B2C8}"/>
              </a:ext>
            </a:extLst>
          </p:cNvPr>
          <p:cNvSpPr txBox="1"/>
          <p:nvPr/>
        </p:nvSpPr>
        <p:spPr>
          <a:xfrm>
            <a:off x="-8199" y="382250"/>
            <a:ext cx="91167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2D disruption modelling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: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b="1" dirty="0">
                <a:latin typeface="+mn-lt"/>
                <a:sym typeface="Wingdings" panose="05000000000000000000" pitchFamily="2" charset="2"/>
              </a:rPr>
              <a:t>	DINA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(scenario) + 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SMITER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(power load on FW)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	+ 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MEMOS-U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(FW melt motion)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	 Need to </a:t>
            </a:r>
            <a:r>
              <a:rPr lang="en-US" sz="160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direct disruption upwards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to preserve divertor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	 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JOREK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: possible with VS coils a few 10ms before TQ</a:t>
            </a: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endParaRPr lang="en-US" sz="1400" dirty="0">
              <a:latin typeface="+mn-lt"/>
              <a:sym typeface="Wingdings" panose="05000000000000000000" pitchFamily="2" charset="2"/>
            </a:endParaRP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3D non-linear MHD modelling: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JOREK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 </a:t>
            </a:r>
            <a:r>
              <a:rPr lang="en-US" sz="160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Marginal W FW melting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from unmitigated disruptions at 15 MA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CC00FF"/>
                </a:solidFill>
                <a:latin typeface="+mn-lt"/>
                <a:sym typeface="Wingdings" panose="05000000000000000000" pitchFamily="2" charset="2"/>
              </a:rPr>
              <a:t>	[J. Artola "Thermal loads during VDE" 18/10 8:30]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endParaRPr lang="en-US" sz="1400" dirty="0">
              <a:latin typeface="+mn-lt"/>
              <a:sym typeface="Wingdings" panose="05000000000000000000" pitchFamily="2" charset="2"/>
            </a:endParaRP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RE damage assessment: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DINA/JOREK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(RE loading) + 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Geant4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(RE vol. depos.)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	+ 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MEMENTO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(heat transfer to FW)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	 </a:t>
            </a:r>
            <a:r>
              <a:rPr lang="en-US" sz="160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W tiles to be thickened to 12mm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in localized areas</a:t>
            </a: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endParaRPr lang="en-US" sz="1400" dirty="0">
              <a:latin typeface="+mn-lt"/>
              <a:sym typeface="Wingdings" panose="05000000000000000000" pitchFamily="2" charset="2"/>
            </a:endParaRP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RE mitigation: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DREAM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 </a:t>
            </a:r>
            <a:r>
              <a:rPr lang="en-US" sz="160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SPI of H or Ne can lead to acceptable RE currents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	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except in DT 15 MA plasmas (T </a:t>
            </a:r>
            <a:r>
              <a:rPr lang="el-GR" sz="1600" dirty="0">
                <a:latin typeface="+mn-lt"/>
                <a:sym typeface="Wingdings" panose="05000000000000000000" pitchFamily="2" charset="2"/>
              </a:rPr>
              <a:t>β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decay and Compton scattering from wall </a:t>
            </a:r>
            <a:r>
              <a:rPr lang="el-GR" sz="1600" dirty="0">
                <a:latin typeface="+mn-lt"/>
                <a:sym typeface="Wingdings" panose="05000000000000000000" pitchFamily="2" charset="2"/>
              </a:rPr>
              <a:t>γ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's)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4683E-EDB8-97AE-3F09-8731FAEB27DA}"/>
              </a:ext>
            </a:extLst>
          </p:cNvPr>
          <p:cNvSpPr txBox="1"/>
          <p:nvPr/>
        </p:nvSpPr>
        <p:spPr>
          <a:xfrm rot="16200000">
            <a:off x="7948817" y="1230360"/>
            <a:ext cx="2064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+mn-lt"/>
              </a:rPr>
              <a:t>DINA+SMITER+MEMOS-U</a:t>
            </a:r>
          </a:p>
        </p:txBody>
      </p:sp>
      <p:pic>
        <p:nvPicPr>
          <p:cNvPr id="18" name="Picture 17" descr="A diagram of a weather forecast&#10;&#10;AI-generated content may be incorrect.">
            <a:extLst>
              <a:ext uri="{FF2B5EF4-FFF2-40B4-BE49-F238E27FC236}">
                <a16:creationId xmlns:a16="http://schemas.microsoft.com/office/drawing/2014/main" id="{C0A8936B-0AE1-3D17-61BB-C181A06964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33995"/>
            <a:ext cx="973752" cy="19076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FBAA0BF-548E-5C8D-D51E-28DACBA236D8}"/>
              </a:ext>
            </a:extLst>
          </p:cNvPr>
          <p:cNvGrpSpPr/>
          <p:nvPr/>
        </p:nvGrpSpPr>
        <p:grpSpPr>
          <a:xfrm>
            <a:off x="5364089" y="2408800"/>
            <a:ext cx="3492504" cy="2001876"/>
            <a:chOff x="5364089" y="2408800"/>
            <a:chExt cx="3492504" cy="2001876"/>
          </a:xfrm>
        </p:grpSpPr>
        <p:pic>
          <p:nvPicPr>
            <p:cNvPr id="1026" name="Picture 1">
              <a:extLst>
                <a:ext uri="{FF2B5EF4-FFF2-40B4-BE49-F238E27FC236}">
                  <a16:creationId xmlns:a16="http://schemas.microsoft.com/office/drawing/2014/main" id="{7F97BFE9-E0AC-C3BC-1AA1-9AB844EB6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9" y="2669220"/>
              <a:ext cx="3397280" cy="174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8E0DFD-ABBC-BEEF-B3F2-6944FABF5ABF}"/>
                </a:ext>
              </a:extLst>
            </p:cNvPr>
            <p:cNvSpPr txBox="1"/>
            <p:nvPr/>
          </p:nvSpPr>
          <p:spPr>
            <a:xfrm>
              <a:off x="6732550" y="2408800"/>
              <a:ext cx="212404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GB"/>
              </a:defPPr>
              <a:lvl1pPr>
                <a:defRPr sz="1200" i="1">
                  <a:solidFill>
                    <a:srgbClr val="7030A0"/>
                  </a:solidFill>
                  <a:latin typeface="+mj-lt"/>
                </a:defRPr>
              </a:lvl1pPr>
            </a:lstStyle>
            <a:p>
              <a:r>
                <a:rPr lang="en-US" dirty="0"/>
                <a:t>N. Schwarz et al, EPS 2025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195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160F2-27A5-094A-A69C-B898F189A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D831BE8-B88F-8893-DE57-3179F7042F95}"/>
              </a:ext>
            </a:extLst>
          </p:cNvPr>
          <p:cNvSpPr txBox="1"/>
          <p:nvPr/>
        </p:nvSpPr>
        <p:spPr>
          <a:xfrm>
            <a:off x="4002064" y="-45984"/>
            <a:ext cx="114005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Outline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BD311-179B-A122-DACF-F479B058B5D7}"/>
              </a:ext>
            </a:extLst>
          </p:cNvPr>
          <p:cNvSpPr txBox="1"/>
          <p:nvPr/>
        </p:nvSpPr>
        <p:spPr>
          <a:xfrm>
            <a:off x="0" y="411510"/>
            <a:ext cx="9015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Developing the ITER Integrated Modelling platform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Effect of extra W wall source on ITER plasma performance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Characterization and mitigation of disruption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endParaRPr lang="en-GB" sz="1600" dirty="0">
              <a:latin typeface="+mn-lt"/>
            </a:endParaRPr>
          </a:p>
          <a:p>
            <a:pPr marL="167164" marR="0" lvl="1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2"/>
              </a:buBlip>
              <a:tabLst>
                <a:tab pos="160020" algn="l"/>
                <a:tab pos="568643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Conclusion</a:t>
            </a:r>
            <a:endParaRPr lang="en-GB" sz="1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5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19A95B5-8E51-CC7D-24A4-90F43F31F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37" y="2209600"/>
            <a:ext cx="1649231" cy="164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834FE1-2DC6-85D8-7B5E-4D5E77D7FFE4}"/>
              </a:ext>
            </a:extLst>
          </p:cNvPr>
          <p:cNvSpPr txBox="1"/>
          <p:nvPr/>
        </p:nvSpPr>
        <p:spPr>
          <a:xfrm>
            <a:off x="3723979" y="-45984"/>
            <a:ext cx="169629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Conclusion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217311-7168-BA89-EBDA-409FFBDC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180" y="363557"/>
            <a:ext cx="2219799" cy="1776145"/>
          </a:xfrm>
          <a:prstGeom prst="rect">
            <a:avLst/>
          </a:prstGeom>
        </p:spPr>
      </p:pic>
      <p:pic>
        <p:nvPicPr>
          <p:cNvPr id="1030" name="Picture 6" descr="Ultimate Lego Party - Thank You Notes">
            <a:extLst>
              <a:ext uri="{FF2B5EF4-FFF2-40B4-BE49-F238E27FC236}">
                <a16:creationId xmlns:a16="http://schemas.microsoft.com/office/drawing/2014/main" id="{7FB1C70A-7687-7EF2-5CF3-CB7B87FF7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24" y="3895387"/>
            <a:ext cx="1386556" cy="8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5900E3-9D16-B240-64F9-854D454ACA97}"/>
              </a:ext>
            </a:extLst>
          </p:cNvPr>
          <p:cNvSpPr txBox="1"/>
          <p:nvPr/>
        </p:nvSpPr>
        <p:spPr>
          <a:xfrm>
            <a:off x="35692" y="374935"/>
            <a:ext cx="84247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5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Substantial IM effort to </a:t>
            </a:r>
            <a:r>
              <a:rPr lang="en-GB" sz="1600" dirty="0">
                <a:solidFill>
                  <a:srgbClr val="0000FF"/>
                </a:solidFill>
                <a:latin typeface="+mn-lt"/>
              </a:rPr>
              <a:t>support the new re-baseline</a:t>
            </a:r>
          </a:p>
          <a:p>
            <a:pPr marL="167164" lvl="1" indent="-167164">
              <a:buSzPct val="50000"/>
              <a:buBlip>
                <a:blip r:embed="rId5"/>
              </a:buBlip>
              <a:tabLst>
                <a:tab pos="160020" algn="l"/>
                <a:tab pos="568643" algn="l"/>
              </a:tabLst>
            </a:pPr>
            <a:endParaRPr lang="en-GB" sz="1400" dirty="0">
              <a:latin typeface="+mn-lt"/>
            </a:endParaRPr>
          </a:p>
          <a:p>
            <a:pPr marL="167164" lvl="1" indent="-167164">
              <a:buSzPct val="50000"/>
              <a:buBlip>
                <a:blip r:embed="rId5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IMAS tools </a:t>
            </a:r>
            <a:r>
              <a:rPr lang="en-GB" sz="1600" dirty="0">
                <a:solidFill>
                  <a:srgbClr val="0000FF"/>
                </a:solidFill>
                <a:latin typeface="+mn-lt"/>
              </a:rPr>
              <a:t>continuously developed </a:t>
            </a:r>
            <a:r>
              <a:rPr lang="en-GB" sz="1600" dirty="0">
                <a:latin typeface="+mn-lt"/>
              </a:rPr>
              <a:t>to achieve self-consistent modelling of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	physics processes from the wall to the plasma core</a:t>
            </a:r>
          </a:p>
          <a:p>
            <a:pPr marL="167164" lvl="1" indent="-167164">
              <a:buSzPct val="50000"/>
              <a:buBlip>
                <a:blip r:embed="rId5"/>
              </a:buBlip>
              <a:tabLst>
                <a:tab pos="160020" algn="l"/>
                <a:tab pos="568643" algn="l"/>
              </a:tabLst>
            </a:pPr>
            <a:endParaRPr lang="en-GB" sz="1400" dirty="0">
              <a:latin typeface="+mn-lt"/>
            </a:endParaRPr>
          </a:p>
          <a:p>
            <a:pPr marL="167164" lvl="1" indent="-167164">
              <a:buSzPct val="50000"/>
              <a:buBlip>
                <a:blip r:embed="rId5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Many models &amp; assumptions </a:t>
            </a:r>
            <a:r>
              <a:rPr lang="en-GB" sz="1600" dirty="0">
                <a:solidFill>
                  <a:srgbClr val="0000FF"/>
                </a:solidFill>
                <a:latin typeface="+mn-lt"/>
              </a:rPr>
              <a:t>successfully validated </a:t>
            </a:r>
            <a:r>
              <a:rPr lang="en-GB" sz="1600" dirty="0">
                <a:latin typeface="+mn-lt"/>
              </a:rPr>
              <a:t>on present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	experiments to support the </a:t>
            </a:r>
            <a:r>
              <a:rPr lang="en-GB" sz="1600">
                <a:latin typeface="+mn-lt"/>
              </a:rPr>
              <a:t>ITER new baseline</a:t>
            </a:r>
            <a:endParaRPr lang="en-GB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5"/>
              </a:buBlip>
              <a:tabLst>
                <a:tab pos="160020" algn="l"/>
                <a:tab pos="568643" algn="l"/>
              </a:tabLst>
            </a:pPr>
            <a:endParaRPr lang="en-GB" sz="1400" dirty="0">
              <a:latin typeface="+mn-lt"/>
            </a:endParaRPr>
          </a:p>
          <a:p>
            <a:pPr marL="167164" lvl="1" indent="-167164">
              <a:buSzPct val="50000"/>
              <a:buBlip>
                <a:blip r:embed="rId5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solidFill>
                  <a:srgbClr val="0000FF"/>
                </a:solidFill>
                <a:latin typeface="+mn-lt"/>
              </a:rPr>
              <a:t>Improvements required </a:t>
            </a:r>
            <a:r>
              <a:rPr lang="en-GB" sz="1600" dirty="0">
                <a:latin typeface="+mn-lt"/>
              </a:rPr>
              <a:t>such as extending models to higher fidelity to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	refine ITER predictions</a:t>
            </a:r>
          </a:p>
          <a:p>
            <a:pPr marL="167164" lvl="1" indent="-167164">
              <a:buSzPct val="50000"/>
              <a:buBlip>
                <a:blip r:embed="rId5"/>
              </a:buBlip>
              <a:tabLst>
                <a:tab pos="160020" algn="l"/>
                <a:tab pos="568643" algn="l"/>
              </a:tabLst>
            </a:pPr>
            <a:endParaRPr lang="en-GB" sz="1400" dirty="0">
              <a:latin typeface="+mn-lt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	</a:t>
            </a:r>
            <a:r>
              <a:rPr lang="en-GB" sz="16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GB" sz="1600" dirty="0">
                <a:latin typeface="+mn-lt"/>
              </a:rPr>
              <a:t>Requires the </a:t>
            </a:r>
            <a:r>
              <a:rPr lang="en-GB" sz="1600" dirty="0">
                <a:solidFill>
                  <a:srgbClr val="007E00"/>
                </a:solidFill>
                <a:latin typeface="+mn-lt"/>
              </a:rPr>
              <a:t>involvement of the international fusion community </a:t>
            </a:r>
            <a:r>
              <a:rPr lang="en-GB" sz="1600" dirty="0">
                <a:latin typeface="+mn-lt"/>
              </a:rPr>
              <a:t>through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	sharing of state-of-the-art models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endParaRPr lang="en-GB" sz="1400" dirty="0">
              <a:latin typeface="+mn-lt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  <a:sym typeface="Wingdings" panose="05000000000000000000" pitchFamily="2" charset="2"/>
              </a:rPr>
              <a:t>	 </a:t>
            </a:r>
            <a:r>
              <a:rPr lang="en-GB" sz="1600" dirty="0">
                <a:latin typeface="+mn-lt"/>
              </a:rPr>
              <a:t>Facilitated when </a:t>
            </a:r>
            <a:r>
              <a:rPr lang="en-GB" sz="1600" dirty="0">
                <a:solidFill>
                  <a:srgbClr val="007E00"/>
                </a:solidFill>
                <a:latin typeface="+mn-lt"/>
              </a:rPr>
              <a:t>models publicly available </a:t>
            </a:r>
            <a:r>
              <a:rPr lang="en-GB" sz="1600" dirty="0">
                <a:latin typeface="+mn-lt"/>
              </a:rPr>
              <a:t>for worldwide contributions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	by fusion experts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endParaRPr lang="en-GB" sz="1400" dirty="0">
              <a:latin typeface="+mn-lt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GB" sz="160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	 Drive for new open-source software campaign launched by IO</a:t>
            </a:r>
            <a:endParaRPr lang="en-GB" sz="1600" dirty="0">
              <a:solidFill>
                <a:srgbClr val="C00000"/>
              </a:solidFill>
              <a:latin typeface="+mn-lt"/>
            </a:endParaRPr>
          </a:p>
          <a:p>
            <a:pPr marL="457200" lvl="2">
              <a:buSzPct val="50000"/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</p:txBody>
      </p:sp>
      <p:pic>
        <p:nvPicPr>
          <p:cNvPr id="2" name="Picture 1" descr="A blue puzzle piece with white text&#10;&#10;AI-generated content may be incorrect.">
            <a:extLst>
              <a:ext uri="{FF2B5EF4-FFF2-40B4-BE49-F238E27FC236}">
                <a16:creationId xmlns:a16="http://schemas.microsoft.com/office/drawing/2014/main" id="{240687E6-B080-FF1C-BC86-EDA275B68C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30" y="915566"/>
            <a:ext cx="646890" cy="648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63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C65D283-8074-26DF-3E2C-552C6B8C858F}"/>
              </a:ext>
            </a:extLst>
          </p:cNvPr>
          <p:cNvSpPr/>
          <p:nvPr/>
        </p:nvSpPr>
        <p:spPr bwMode="auto">
          <a:xfrm>
            <a:off x="323528" y="1958324"/>
            <a:ext cx="8532440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61379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2A08D4-2703-000C-14D4-03F424B2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76371"/>
            <a:ext cx="2695024" cy="1870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7F747F-70FA-E896-91E1-580469A0191C}"/>
              </a:ext>
            </a:extLst>
          </p:cNvPr>
          <p:cNvSpPr txBox="1"/>
          <p:nvPr/>
        </p:nvSpPr>
        <p:spPr>
          <a:xfrm>
            <a:off x="2977736" y="-45984"/>
            <a:ext cx="318869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The ITER new baseline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6F44A-C6D0-FE3C-A7F7-DDBF124A2537}"/>
              </a:ext>
            </a:extLst>
          </p:cNvPr>
          <p:cNvSpPr txBox="1"/>
          <p:nvPr/>
        </p:nvSpPr>
        <p:spPr>
          <a:xfrm>
            <a:off x="0" y="362947"/>
            <a:ext cx="90294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Change of FW material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Beryllium (Be) </a:t>
            </a:r>
            <a:r>
              <a:rPr lang="en-US" sz="160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 Tungsten (W)</a:t>
            </a: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endParaRPr lang="en-US" sz="800" dirty="0">
              <a:latin typeface="+mn-lt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		</a:t>
            </a:r>
            <a:r>
              <a:rPr lang="en-US" sz="1600" dirty="0">
                <a:solidFill>
                  <a:srgbClr val="0000CC"/>
                </a:solidFill>
                <a:latin typeface="+mn-lt"/>
                <a:sym typeface="Wingdings" panose="05000000000000000000" pitchFamily="2" charset="2"/>
              </a:rPr>
              <a:t> New operational phases</a:t>
            </a:r>
          </a:p>
          <a:p>
            <a:pPr marL="1081564" marR="0" lvl="3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>
                <a:tab pos="160020" algn="l"/>
                <a:tab pos="56864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staged approach</a:t>
            </a:r>
          </a:p>
          <a:p>
            <a:pPr marL="1081564" marR="0" lvl="3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>
                <a:tab pos="160020" algn="l"/>
                <a:tab pos="568643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New scenarios</a:t>
            </a:r>
          </a:p>
          <a:p>
            <a:pPr marL="1081564" marR="0" lvl="3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>
                <a:tab pos="160020" algn="l"/>
                <a:tab pos="568643" algn="l"/>
              </a:tabLst>
              <a:defRPr/>
            </a:pPr>
            <a:endParaRPr lang="en-US" sz="800" dirty="0">
              <a:latin typeface="+mn-lt"/>
              <a:sym typeface="Wingdings" panose="05000000000000000000" pitchFamily="2" charset="2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1600" dirty="0">
                <a:solidFill>
                  <a:srgbClr val="0000CC"/>
                </a:solidFill>
                <a:latin typeface="+mn-lt"/>
                <a:sym typeface="Wingdings" panose="05000000000000000000" pitchFamily="2" charset="2"/>
              </a:rPr>
              <a:t>	 New plant (system) configuration</a:t>
            </a:r>
            <a:endParaRPr lang="en-US" sz="800" dirty="0">
              <a:solidFill>
                <a:srgbClr val="0000CC"/>
              </a:solidFill>
              <a:latin typeface="+mn-lt"/>
            </a:endParaRPr>
          </a:p>
          <a:p>
            <a:pPr marL="1081564" lvl="3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First Wall (FW)</a:t>
            </a:r>
          </a:p>
          <a:p>
            <a:pPr marL="1081564" lvl="3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Heating and Current Drive (H&amp;CD) mix</a:t>
            </a:r>
          </a:p>
          <a:p>
            <a:pPr marL="1081564" lvl="3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Boronization system</a:t>
            </a: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How do we make these choices?</a:t>
            </a:r>
          </a:p>
          <a:p>
            <a:pPr marL="624364" lvl="2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009900"/>
                </a:solidFill>
                <a:latin typeface="+mn-lt"/>
              </a:rPr>
              <a:t>Observations from current-day experiments</a:t>
            </a:r>
          </a:p>
          <a:p>
            <a:pPr marL="624364" lvl="2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009900"/>
                </a:solidFill>
                <a:latin typeface="+mn-lt"/>
              </a:rPr>
              <a:t>Integrated Modelling (IM) activities </a:t>
            </a:r>
            <a:r>
              <a:rPr lang="en-US" sz="160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 the topic of this talk!</a:t>
            </a:r>
          </a:p>
          <a:p>
            <a:pPr marL="624364" lvl="2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endParaRPr lang="en-US" sz="1600" dirty="0">
              <a:solidFill>
                <a:srgbClr val="C00000"/>
              </a:solidFill>
              <a:latin typeface="+mn-lt"/>
              <a:sym typeface="Wingdings" panose="05000000000000000000" pitchFamily="2" charset="2"/>
            </a:endParaRP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More details in this morning talks:</a:t>
            </a:r>
          </a:p>
          <a:p>
            <a:pPr marL="624364" lvl="2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solidFill>
                  <a:srgbClr val="CC00FF"/>
                </a:solidFill>
                <a:latin typeface="+mn-lt"/>
              </a:rPr>
              <a:t>Siwoo Yoon "2024 baseline" 15/10 10:40</a:t>
            </a:r>
          </a:p>
          <a:p>
            <a:pPr marL="624364" lvl="2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solidFill>
                  <a:srgbClr val="CC00FF"/>
                </a:solidFill>
                <a:latin typeface="+mn-lt"/>
              </a:rPr>
              <a:t>Alberto Loarte "Be</a:t>
            </a:r>
            <a:r>
              <a:rPr lang="en-GB" sz="1600" dirty="0">
                <a:solidFill>
                  <a:srgbClr val="CC00FF"/>
                </a:solidFill>
                <a:latin typeface="+mn-lt"/>
                <a:sym typeface="Wingdings" panose="05000000000000000000" pitchFamily="2" charset="2"/>
              </a:rPr>
              <a:t>W</a:t>
            </a:r>
            <a:r>
              <a:rPr lang="en-GB" sz="1600" dirty="0">
                <a:solidFill>
                  <a:srgbClr val="CC00FF"/>
                </a:solidFill>
                <a:latin typeface="+mn-lt"/>
              </a:rPr>
              <a:t> in new baseline" 15/10 11:00</a:t>
            </a:r>
            <a:endParaRPr lang="en-US" sz="1600" dirty="0">
              <a:solidFill>
                <a:srgbClr val="CC00FF"/>
              </a:solidFill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26AC1A-168F-3888-BAFF-6831ABD5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98" y="2229272"/>
            <a:ext cx="2569506" cy="25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D50360-547C-C23C-7262-5E7C42947039}"/>
              </a:ext>
            </a:extLst>
          </p:cNvPr>
          <p:cNvSpPr txBox="1"/>
          <p:nvPr/>
        </p:nvSpPr>
        <p:spPr>
          <a:xfrm>
            <a:off x="6541464" y="843558"/>
            <a:ext cx="191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n-lt"/>
              </a:rPr>
              <a:t>SRO (</a:t>
            </a:r>
            <a:r>
              <a:rPr lang="en-GB" sz="1200" b="1" dirty="0">
                <a:latin typeface="+mn-lt"/>
              </a:rPr>
              <a:t>Start of Research Operation)</a:t>
            </a:r>
          </a:p>
        </p:txBody>
      </p:sp>
    </p:spTree>
    <p:extLst>
      <p:ext uri="{BB962C8B-B14F-4D97-AF65-F5344CB8AC3E}">
        <p14:creationId xmlns:p14="http://schemas.microsoft.com/office/powerpoint/2010/main" val="41732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EB188-3BEB-39C4-9390-580022F5B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6DC8C5-AFF9-EACC-A2DE-276B12C3A1EF}"/>
              </a:ext>
            </a:extLst>
          </p:cNvPr>
          <p:cNvSpPr txBox="1"/>
          <p:nvPr/>
        </p:nvSpPr>
        <p:spPr>
          <a:xfrm>
            <a:off x="5652120" y="2715766"/>
            <a:ext cx="2896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Users feedback</a:t>
            </a:r>
            <a:endParaRPr lang="en-US" sz="1600" dirty="0">
              <a:latin typeface="+mn-lt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 A</a:t>
            </a:r>
            <a:r>
              <a:rPr lang="en-US" sz="1600" dirty="0">
                <a:latin typeface="+mn-lt"/>
              </a:rPr>
              <a:t>dapt the tools to the 	user needs!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Intermediate results 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 A</a:t>
            </a:r>
            <a:r>
              <a:rPr lang="en-US" sz="1600" dirty="0">
                <a:latin typeface="+mn-lt"/>
              </a:rPr>
              <a:t>lready help defining the 	ITER new baseline!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8CF6FC-234D-6A01-6401-4E461EE1A206}"/>
              </a:ext>
            </a:extLst>
          </p:cNvPr>
          <p:cNvSpPr txBox="1"/>
          <p:nvPr/>
        </p:nvSpPr>
        <p:spPr>
          <a:xfrm>
            <a:off x="5580112" y="699542"/>
            <a:ext cx="3466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The agile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approach is the one adopted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develop the ITER Integrating Modelling platform: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44542-300B-6269-F63F-C75BBF51F970}"/>
              </a:ext>
            </a:extLst>
          </p:cNvPr>
          <p:cNvSpPr/>
          <p:nvPr/>
        </p:nvSpPr>
        <p:spPr bwMode="auto">
          <a:xfrm>
            <a:off x="5665504" y="803480"/>
            <a:ext cx="3218166" cy="14597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71C118-D66E-2EBC-3EED-DAC3F0F7AF6A}"/>
              </a:ext>
            </a:extLst>
          </p:cNvPr>
          <p:cNvSpPr/>
          <p:nvPr/>
        </p:nvSpPr>
        <p:spPr bwMode="auto">
          <a:xfrm>
            <a:off x="5652120" y="2923421"/>
            <a:ext cx="3116143" cy="1841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5E3FD-2A6B-6641-18E7-7C66A15860FE}"/>
              </a:ext>
            </a:extLst>
          </p:cNvPr>
          <p:cNvSpPr txBox="1"/>
          <p:nvPr/>
        </p:nvSpPr>
        <p:spPr>
          <a:xfrm>
            <a:off x="1141512" y="-45984"/>
            <a:ext cx="686117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Developing the ITER Integrated Modelling platform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60830F-7B54-F935-2555-DF357D3CFAD9}"/>
              </a:ext>
            </a:extLst>
          </p:cNvPr>
          <p:cNvSpPr txBox="1"/>
          <p:nvPr/>
        </p:nvSpPr>
        <p:spPr>
          <a:xfrm>
            <a:off x="2480021" y="3375199"/>
            <a:ext cx="6299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solidFill>
                  <a:srgbClr val="009900"/>
                </a:solidFill>
                <a:latin typeface="+mn-lt"/>
              </a:rPr>
              <a:t>Iterative process: fosters teamwork and flexibility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solidFill>
                  <a:srgbClr val="C00000"/>
                </a:solidFill>
                <a:latin typeface="+mn-lt"/>
              </a:rPr>
              <a:t>Short planning cycles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solidFill>
                  <a:srgbClr val="0000CC"/>
                </a:solidFill>
                <a:latin typeface="+mn-lt"/>
              </a:rPr>
              <a:t>Appropriate when requirements evolve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5D8B50-C0AF-72B8-4F31-F4B4096B40A7}"/>
              </a:ext>
            </a:extLst>
          </p:cNvPr>
          <p:cNvGrpSpPr/>
          <p:nvPr/>
        </p:nvGrpSpPr>
        <p:grpSpPr>
          <a:xfrm>
            <a:off x="5197587" y="314554"/>
            <a:ext cx="4342966" cy="2958950"/>
            <a:chOff x="5197587" y="314554"/>
            <a:chExt cx="4342966" cy="2958950"/>
          </a:xfrm>
        </p:grpSpPr>
        <p:sp>
          <p:nvSpPr>
            <p:cNvPr id="16" name="Arrow: Circular 15">
              <a:extLst>
                <a:ext uri="{FF2B5EF4-FFF2-40B4-BE49-F238E27FC236}">
                  <a16:creationId xmlns:a16="http://schemas.microsoft.com/office/drawing/2014/main" id="{0E0699D8-BF67-6EB4-B0FE-C0FE3C4207C1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6196765" y="-70283"/>
              <a:ext cx="2911517" cy="3776058"/>
            </a:xfrm>
            <a:prstGeom prst="circularArrow">
              <a:avLst>
                <a:gd name="adj1" fmla="val 14356"/>
                <a:gd name="adj2" fmla="val 1193313"/>
                <a:gd name="adj3" fmla="val 20375518"/>
                <a:gd name="adj4" fmla="val 10800000"/>
                <a:gd name="adj5" fmla="val 14669"/>
              </a:avLst>
            </a:prstGeom>
            <a:gradFill flip="none" rotWithShape="1">
              <a:gsLst>
                <a:gs pos="0">
                  <a:srgbClr val="7DB557"/>
                </a:gs>
                <a:gs pos="100000">
                  <a:srgbClr val="C9E0BA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4" name="Arrow: Circular 13">
              <a:extLst>
                <a:ext uri="{FF2B5EF4-FFF2-40B4-BE49-F238E27FC236}">
                  <a16:creationId xmlns:a16="http://schemas.microsoft.com/office/drawing/2014/main" id="{FED73110-0A46-0A41-FD39-10B813E114C6}"/>
                </a:ext>
              </a:extLst>
            </p:cNvPr>
            <p:cNvSpPr/>
            <p:nvPr/>
          </p:nvSpPr>
          <p:spPr bwMode="auto">
            <a:xfrm rot="16200000" flipV="1">
              <a:off x="5746638" y="-105242"/>
              <a:ext cx="2936466" cy="3776058"/>
            </a:xfrm>
            <a:prstGeom prst="circularArrow">
              <a:avLst>
                <a:gd name="adj1" fmla="val 14356"/>
                <a:gd name="adj2" fmla="val 1193313"/>
                <a:gd name="adj3" fmla="val 20375518"/>
                <a:gd name="adj4" fmla="val 10800000"/>
                <a:gd name="adj5" fmla="val 14669"/>
              </a:avLst>
            </a:prstGeom>
            <a:gradFill>
              <a:gsLst>
                <a:gs pos="0">
                  <a:srgbClr val="F19557"/>
                </a:gs>
                <a:gs pos="100000">
                  <a:srgbClr val="F8C7A6"/>
                </a:gs>
              </a:gsLst>
              <a:lin ang="162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C402F41-A327-EAE9-7053-753D9B16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802" y="2374276"/>
              <a:ext cx="1898855" cy="862707"/>
            </a:xfrm>
            <a:prstGeom prst="rightArrow">
              <a:avLst/>
            </a:prstGeom>
            <a:gradFill flip="none" rotWithShape="1">
              <a:gsLst>
                <a:gs pos="0">
                  <a:srgbClr val="E6B317"/>
                </a:gs>
                <a:gs pos="100000">
                  <a:srgbClr val="FFE38B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7EE10F5-CC4E-9C13-18F2-17E78109AA2C}"/>
                </a:ext>
              </a:extLst>
            </p:cNvPr>
            <p:cNvSpPr/>
            <p:nvPr/>
          </p:nvSpPr>
          <p:spPr bwMode="auto">
            <a:xfrm>
              <a:off x="5996058" y="2374277"/>
              <a:ext cx="1715094" cy="862707"/>
            </a:xfrm>
            <a:prstGeom prst="rightArrow">
              <a:avLst/>
            </a:prstGeom>
            <a:gradFill flip="none" rotWithShape="1">
              <a:gsLst>
                <a:gs pos="0">
                  <a:srgbClr val="6287CC"/>
                </a:gs>
                <a:gs pos="100000">
                  <a:srgbClr val="B7C8E7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E326F45F-E14D-B98B-14E9-3AEFC337CF21}"/>
                </a:ext>
              </a:extLst>
            </p:cNvPr>
            <p:cNvSpPr/>
            <p:nvPr/>
          </p:nvSpPr>
          <p:spPr bwMode="auto">
            <a:xfrm>
              <a:off x="5197587" y="2358532"/>
              <a:ext cx="1522416" cy="892510"/>
            </a:xfrm>
            <a:prstGeom prst="rightArrow">
              <a:avLst/>
            </a:prstGeom>
            <a:gradFill flip="none" rotWithShape="1">
              <a:gsLst>
                <a:gs pos="0">
                  <a:srgbClr val="FF3737"/>
                </a:gs>
                <a:gs pos="100000">
                  <a:srgbClr val="FFC5C5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9F1989-CB60-E87E-E8A2-2AE2CF0A66B2}"/>
                </a:ext>
              </a:extLst>
            </p:cNvPr>
            <p:cNvSpPr txBox="1"/>
            <p:nvPr/>
          </p:nvSpPr>
          <p:spPr>
            <a:xfrm>
              <a:off x="5197587" y="2643758"/>
              <a:ext cx="14606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+mn-lt"/>
                </a:rPr>
                <a:t>Requirements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609D51-B8F7-C786-6550-28F34CF3CA29}"/>
                </a:ext>
              </a:extLst>
            </p:cNvPr>
            <p:cNvSpPr txBox="1"/>
            <p:nvPr/>
          </p:nvSpPr>
          <p:spPr>
            <a:xfrm>
              <a:off x="6680783" y="2643758"/>
              <a:ext cx="821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+mn-lt"/>
                </a:rPr>
                <a:t>Design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82F5AE-05A9-51B1-CBF9-C2E15625EE86}"/>
                </a:ext>
              </a:extLst>
            </p:cNvPr>
            <p:cNvSpPr txBox="1"/>
            <p:nvPr/>
          </p:nvSpPr>
          <p:spPr>
            <a:xfrm>
              <a:off x="7651448" y="2643758"/>
              <a:ext cx="1358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+mn-lt"/>
                </a:rPr>
                <a:t>Maintenance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3952A1-4C08-58C2-E416-1D5983DF3479}"/>
                </a:ext>
              </a:extLst>
            </p:cNvPr>
            <p:cNvSpPr/>
            <p:nvPr/>
          </p:nvSpPr>
          <p:spPr>
            <a:xfrm rot="13620000">
              <a:off x="6405072" y="782958"/>
              <a:ext cx="923650" cy="143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1600" b="0" cap="none" spc="0">
                  <a:ln w="0"/>
                  <a:solidFill>
                    <a:schemeClr val="tx1"/>
                  </a:solidFill>
                  <a:latin typeface="+mj-lt"/>
                </a:rPr>
                <a:t>Delivery</a:t>
              </a:r>
              <a:endParaRPr lang="en-US" sz="1600" b="0" cap="none" spc="0" dirty="0">
                <a:ln w="0"/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A84D21-9B3D-C3A6-FD31-E313156BC59E}"/>
                </a:ext>
              </a:extLst>
            </p:cNvPr>
            <p:cNvSpPr/>
            <p:nvPr/>
          </p:nvSpPr>
          <p:spPr>
            <a:xfrm rot="18960000">
              <a:off x="7581491" y="788582"/>
              <a:ext cx="923650" cy="146300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1600" b="0" cap="none" spc="0">
                  <a:ln w="0"/>
                  <a:solidFill>
                    <a:schemeClr val="tx1"/>
                  </a:solidFill>
                  <a:latin typeface="+mj-lt"/>
                </a:rPr>
                <a:t>Development</a:t>
              </a:r>
              <a:endParaRPr lang="en-US" sz="1600" b="0" cap="none" spc="0" dirty="0">
                <a:ln w="0"/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6E5E4B-C9B2-C065-D44A-8DA67383DD33}"/>
                </a:ext>
              </a:extLst>
            </p:cNvPr>
            <p:cNvSpPr txBox="1"/>
            <p:nvPr/>
          </p:nvSpPr>
          <p:spPr>
            <a:xfrm>
              <a:off x="6575790" y="1274226"/>
              <a:ext cx="17546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Agile</a:t>
              </a:r>
            </a:p>
            <a:p>
              <a:pPr algn="ctr"/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approach</a:t>
              </a:r>
              <a:r>
                <a:rPr lang="en-US" b="1">
                  <a:solidFill>
                    <a:srgbClr val="000000"/>
                  </a:solidFill>
                  <a:latin typeface="Arial"/>
                </a:rPr>
                <a:t>!</a:t>
              </a:r>
              <a:endParaRPr lang="en-US" sz="1600" b="1" dirty="0">
                <a:latin typeface="+mn-lt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0C0AFC-1D53-37C4-969C-F7C9C2480749}"/>
              </a:ext>
            </a:extLst>
          </p:cNvPr>
          <p:cNvGrpSpPr/>
          <p:nvPr/>
        </p:nvGrpSpPr>
        <p:grpSpPr>
          <a:xfrm>
            <a:off x="232852" y="362526"/>
            <a:ext cx="5482147" cy="3780532"/>
            <a:chOff x="232852" y="362526"/>
            <a:chExt cx="5482147" cy="37805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C19773-B6B9-C6F8-3B92-931856FB32A4}"/>
                </a:ext>
              </a:extLst>
            </p:cNvPr>
            <p:cNvSpPr/>
            <p:nvPr/>
          </p:nvSpPr>
          <p:spPr bwMode="auto">
            <a:xfrm>
              <a:off x="364395" y="860079"/>
              <a:ext cx="1656184" cy="568749"/>
            </a:xfrm>
            <a:prstGeom prst="rect">
              <a:avLst/>
            </a:prstGeom>
            <a:gradFill>
              <a:gsLst>
                <a:gs pos="0">
                  <a:srgbClr val="FF6D6D"/>
                </a:gs>
                <a:gs pos="100000">
                  <a:srgbClr val="FFC5C5"/>
                </a:gs>
              </a:gsLst>
              <a:lin ang="162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latin typeface="+mj-lt"/>
                </a:rPr>
                <a:t>Requirements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83C6C2-329D-B23C-1FEF-1CC081406188}"/>
                </a:ext>
              </a:extLst>
            </p:cNvPr>
            <p:cNvSpPr/>
            <p:nvPr/>
          </p:nvSpPr>
          <p:spPr bwMode="auto">
            <a:xfrm>
              <a:off x="364395" y="1536474"/>
              <a:ext cx="1656184" cy="568749"/>
            </a:xfrm>
            <a:prstGeom prst="rect">
              <a:avLst/>
            </a:prstGeom>
            <a:gradFill flip="none" rotWithShape="1">
              <a:gsLst>
                <a:gs pos="0">
                  <a:srgbClr val="6287CC"/>
                </a:gs>
                <a:gs pos="100000">
                  <a:srgbClr val="B7C8E7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latin typeface="+mj-lt"/>
                </a:rPr>
                <a:t>Design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04B716-9E06-0066-DC5D-A4DBC4FB8EA8}"/>
                </a:ext>
              </a:extLst>
            </p:cNvPr>
            <p:cNvSpPr/>
            <p:nvPr/>
          </p:nvSpPr>
          <p:spPr bwMode="auto">
            <a:xfrm>
              <a:off x="364395" y="2221520"/>
              <a:ext cx="1656184" cy="568749"/>
            </a:xfrm>
            <a:prstGeom prst="rect">
              <a:avLst/>
            </a:prstGeom>
            <a:gradFill flip="none" rotWithShape="1">
              <a:gsLst>
                <a:gs pos="0">
                  <a:srgbClr val="F19557"/>
                </a:gs>
                <a:gs pos="100000">
                  <a:srgbClr val="F8C7A6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>
                  <a:latin typeface="+mj-lt"/>
                </a:rPr>
                <a:t>Development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832F98-8FD6-3E36-D5A0-971C58AED91C}"/>
                </a:ext>
              </a:extLst>
            </p:cNvPr>
            <p:cNvSpPr/>
            <p:nvPr/>
          </p:nvSpPr>
          <p:spPr bwMode="auto">
            <a:xfrm>
              <a:off x="364395" y="2897915"/>
              <a:ext cx="1656184" cy="568749"/>
            </a:xfrm>
            <a:prstGeom prst="rect">
              <a:avLst/>
            </a:prstGeom>
            <a:gradFill flip="none" rotWithShape="1">
              <a:gsLst>
                <a:gs pos="0">
                  <a:srgbClr val="7DB557"/>
                </a:gs>
                <a:gs pos="100000">
                  <a:srgbClr val="C9E0BA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>
                  <a:latin typeface="+mj-lt"/>
                </a:rPr>
                <a:t>Delivery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3C21EE2-AF80-5AA3-3004-54D2DCB4B8EF}"/>
                </a:ext>
              </a:extLst>
            </p:cNvPr>
            <p:cNvSpPr/>
            <p:nvPr/>
          </p:nvSpPr>
          <p:spPr bwMode="auto">
            <a:xfrm>
              <a:off x="364395" y="3574309"/>
              <a:ext cx="1656184" cy="568749"/>
            </a:xfrm>
            <a:prstGeom prst="rect">
              <a:avLst/>
            </a:prstGeom>
            <a:gradFill flip="none" rotWithShape="1">
              <a:gsLst>
                <a:gs pos="0">
                  <a:srgbClr val="E6B317"/>
                </a:gs>
                <a:gs pos="100000">
                  <a:srgbClr val="FFE38B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>
                  <a:latin typeface="+mj-lt"/>
                </a:rPr>
                <a:t>Maintenance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260C72-DA88-CEA4-5DDD-51D9ECB0E34A}"/>
                </a:ext>
              </a:extLst>
            </p:cNvPr>
            <p:cNvSpPr txBox="1"/>
            <p:nvPr/>
          </p:nvSpPr>
          <p:spPr>
            <a:xfrm>
              <a:off x="2475256" y="925885"/>
              <a:ext cx="32397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7164" lvl="1" indent="-167164">
                <a:buSzPct val="50000"/>
                <a:buBlip>
                  <a:blip r:embed="rId2"/>
                </a:buBlip>
                <a:tabLst>
                  <a:tab pos="160020" algn="l"/>
                  <a:tab pos="568643" algn="l"/>
                </a:tabLst>
              </a:pPr>
              <a:r>
                <a:rPr lang="en-GB" sz="1600" dirty="0">
                  <a:solidFill>
                    <a:srgbClr val="009900"/>
                  </a:solidFill>
                  <a:latin typeface="+mn-lt"/>
                </a:rPr>
                <a:t>Linear: each phase to finish before next one starts</a:t>
              </a:r>
            </a:p>
            <a:p>
              <a:pPr marL="167164" lvl="1" indent="-167164">
                <a:buSzPct val="50000"/>
                <a:buBlip>
                  <a:blip r:embed="rId2"/>
                </a:buBlip>
                <a:tabLst>
                  <a:tab pos="160020" algn="l"/>
                  <a:tab pos="568643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+mn-lt"/>
                </a:rPr>
                <a:t>Long-term planning cycles</a:t>
              </a:r>
            </a:p>
            <a:p>
              <a:pPr marL="167164" lvl="1" indent="-167164">
                <a:buSzPct val="50000"/>
                <a:buBlip>
                  <a:blip r:embed="rId2"/>
                </a:buBlip>
                <a:tabLst>
                  <a:tab pos="160020" algn="l"/>
                  <a:tab pos="568643" algn="l"/>
                </a:tabLst>
              </a:pPr>
              <a:r>
                <a:rPr lang="en-GB" sz="1600" dirty="0">
                  <a:solidFill>
                    <a:srgbClr val="0000CC"/>
                  </a:solidFill>
                  <a:latin typeface="+mn-lt"/>
                </a:rPr>
                <a:t>Appropriate with fixed requirements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66EE6E-FC87-0603-AC30-C266E966780C}"/>
                </a:ext>
              </a:extLst>
            </p:cNvPr>
            <p:cNvSpPr txBox="1"/>
            <p:nvPr/>
          </p:nvSpPr>
          <p:spPr>
            <a:xfrm>
              <a:off x="232852" y="362526"/>
              <a:ext cx="3104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Waterfall approach?</a:t>
              </a:r>
              <a:endParaRPr lang="en-US" sz="1600" b="1" dirty="0">
                <a:latin typeface="+mn-lt"/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05C5CD-4CBF-D389-5BA7-EBB35DD1228B}"/>
              </a:ext>
            </a:extLst>
          </p:cNvPr>
          <p:cNvSpPr/>
          <p:nvPr/>
        </p:nvSpPr>
        <p:spPr bwMode="auto">
          <a:xfrm>
            <a:off x="0" y="378749"/>
            <a:ext cx="6804248" cy="4281750"/>
          </a:xfrm>
          <a:custGeom>
            <a:avLst/>
            <a:gdLst>
              <a:gd name="connsiteX0" fmla="*/ 0 w 6543207"/>
              <a:gd name="connsiteY0" fmla="*/ 4077325 h 4079013"/>
              <a:gd name="connsiteX1" fmla="*/ 1888761 w 6543207"/>
              <a:gd name="connsiteY1" fmla="*/ 3844977 h 4079013"/>
              <a:gd name="connsiteX2" fmla="*/ 2383436 w 6543207"/>
              <a:gd name="connsiteY2" fmla="*/ 2615784 h 4079013"/>
              <a:gd name="connsiteX3" fmla="*/ 4204741 w 6543207"/>
              <a:gd name="connsiteY3" fmla="*/ 2353456 h 4079013"/>
              <a:gd name="connsiteX4" fmla="*/ 4796853 w 6543207"/>
              <a:gd name="connsiteY4" fmla="*/ 1626433 h 4079013"/>
              <a:gd name="connsiteX5" fmla="*/ 5396459 w 6543207"/>
              <a:gd name="connsiteY5" fmla="*/ 1049312 h 4079013"/>
              <a:gd name="connsiteX6" fmla="*/ 5868649 w 6543207"/>
              <a:gd name="connsiteY6" fmla="*/ 262328 h 4079013"/>
              <a:gd name="connsiteX7" fmla="*/ 6543207 w 6543207"/>
              <a:gd name="connsiteY7" fmla="*/ 0 h 4079013"/>
              <a:gd name="connsiteX0" fmla="*/ 0 w 6543207"/>
              <a:gd name="connsiteY0" fmla="*/ 4077325 h 4079506"/>
              <a:gd name="connsiteX1" fmla="*/ 1980211 w 6543207"/>
              <a:gd name="connsiteY1" fmla="*/ 3851947 h 4079506"/>
              <a:gd name="connsiteX2" fmla="*/ 2383436 w 6543207"/>
              <a:gd name="connsiteY2" fmla="*/ 2615784 h 4079506"/>
              <a:gd name="connsiteX3" fmla="*/ 4204741 w 6543207"/>
              <a:gd name="connsiteY3" fmla="*/ 2353456 h 4079506"/>
              <a:gd name="connsiteX4" fmla="*/ 4796853 w 6543207"/>
              <a:gd name="connsiteY4" fmla="*/ 1626433 h 4079506"/>
              <a:gd name="connsiteX5" fmla="*/ 5396459 w 6543207"/>
              <a:gd name="connsiteY5" fmla="*/ 1049312 h 4079506"/>
              <a:gd name="connsiteX6" fmla="*/ 5868649 w 6543207"/>
              <a:gd name="connsiteY6" fmla="*/ 262328 h 4079506"/>
              <a:gd name="connsiteX7" fmla="*/ 6543207 w 6543207"/>
              <a:gd name="connsiteY7" fmla="*/ 0 h 407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3207" h="4079506">
                <a:moveTo>
                  <a:pt x="0" y="4077325"/>
                </a:moveTo>
                <a:cubicBezTo>
                  <a:pt x="745761" y="4082946"/>
                  <a:pt x="1582972" y="4095537"/>
                  <a:pt x="1980211" y="3851947"/>
                </a:cubicBezTo>
                <a:cubicBezTo>
                  <a:pt x="2377450" y="3608357"/>
                  <a:pt x="2012681" y="2865533"/>
                  <a:pt x="2383436" y="2615784"/>
                </a:cubicBezTo>
                <a:cubicBezTo>
                  <a:pt x="2754191" y="2366035"/>
                  <a:pt x="3802505" y="2518348"/>
                  <a:pt x="4204741" y="2353456"/>
                </a:cubicBezTo>
                <a:cubicBezTo>
                  <a:pt x="4606977" y="2188564"/>
                  <a:pt x="4598233" y="1843790"/>
                  <a:pt x="4796853" y="1626433"/>
                </a:cubicBezTo>
                <a:cubicBezTo>
                  <a:pt x="4995473" y="1409076"/>
                  <a:pt x="5217826" y="1276663"/>
                  <a:pt x="5396459" y="1049312"/>
                </a:cubicBezTo>
                <a:cubicBezTo>
                  <a:pt x="5575092" y="821961"/>
                  <a:pt x="5677524" y="437213"/>
                  <a:pt x="5868649" y="262328"/>
                </a:cubicBezTo>
                <a:cubicBezTo>
                  <a:pt x="6059774" y="87443"/>
                  <a:pt x="6301490" y="43721"/>
                  <a:pt x="6543207" y="0"/>
                </a:cubicBezTo>
              </a:path>
            </a:pathLst>
          </a:custGeom>
          <a:noFill/>
          <a:ln w="63500" cap="flat" cmpd="sng" algn="ctr">
            <a:solidFill>
              <a:srgbClr val="6B6BC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9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B16A3-7DB4-FFB2-6973-436B895190B8}"/>
              </a:ext>
            </a:extLst>
          </p:cNvPr>
          <p:cNvSpPr txBox="1"/>
          <p:nvPr/>
        </p:nvSpPr>
        <p:spPr>
          <a:xfrm>
            <a:off x="3122812" y="-45984"/>
            <a:ext cx="28985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Integrated Modelling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CC6A7-1286-3E36-F8F9-CD748C7DFECF}"/>
              </a:ext>
            </a:extLst>
          </p:cNvPr>
          <p:cNvSpPr txBox="1"/>
          <p:nvPr/>
        </p:nvSpPr>
        <p:spPr>
          <a:xfrm>
            <a:off x="15984" y="378748"/>
            <a:ext cx="9128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009900"/>
                </a:solidFill>
                <a:latin typeface="+mn-lt"/>
              </a:rPr>
              <a:t>What is Integrated Modelling?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	</a:t>
            </a:r>
            <a:r>
              <a:rPr lang="en-GB" sz="1600" dirty="0">
                <a:latin typeface="+mn-lt"/>
              </a:rPr>
              <a:t>Integrated modelling combines multiple models into a single framework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endParaRPr lang="en-US" sz="800" dirty="0"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009900"/>
                </a:solidFill>
                <a:latin typeface="+mn-lt"/>
              </a:rPr>
              <a:t>What is a framework?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	A framework is a structured environment (tools, methods, standards) to connect models together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None/>
              <a:tabLst>
                <a:tab pos="160020" algn="l"/>
                <a:tab pos="568643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None/>
              <a:tabLst>
                <a:tab pos="160020" algn="l"/>
                <a:tab pos="568643" algn="l"/>
              </a:tabLst>
              <a:defRPr/>
            </a:pP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None/>
              <a:tabLst>
                <a:tab pos="160020" algn="l"/>
                <a:tab pos="568643" algn="l"/>
              </a:tabLst>
              <a:defRPr/>
            </a:pP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None/>
              <a:tabLst>
                <a:tab pos="160020" algn="l"/>
                <a:tab pos="568643" algn="l"/>
              </a:tabLst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67164" marR="0" lvl="1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2"/>
              </a:buBlip>
              <a:tabLst>
                <a:tab pos="160020" algn="l"/>
                <a:tab pos="56864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 we connect models together?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123607A-BC1B-DCF1-34C6-8AE0F99B1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25491"/>
            <a:ext cx="3661622" cy="7125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E070719-B70D-8F41-AB59-9F4766627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398415"/>
            <a:ext cx="2439862" cy="118955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1B54515-CB51-CA13-D587-4E0DD68BA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906" y="3292417"/>
            <a:ext cx="2303369" cy="139173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A7DBCB3-5B8F-B554-0283-3C99B2FED04F}"/>
              </a:ext>
            </a:extLst>
          </p:cNvPr>
          <p:cNvSpPr txBox="1"/>
          <p:nvPr/>
        </p:nvSpPr>
        <p:spPr>
          <a:xfrm>
            <a:off x="6228184" y="3646339"/>
            <a:ext cx="3054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None/>
              <a:tabLst>
                <a:tab pos="160020" algn="l"/>
                <a:tab pos="56864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two routes have been taken to produce the results shown in this presentation.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17DF82-757A-ABCD-752F-2539483B0459}"/>
              </a:ext>
            </a:extLst>
          </p:cNvPr>
          <p:cNvSpPr txBox="1"/>
          <p:nvPr/>
        </p:nvSpPr>
        <p:spPr>
          <a:xfrm>
            <a:off x="3616424" y="2701486"/>
            <a:ext cx="461961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  <a:defRPr/>
            </a:pP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Until workflows are ready</a:t>
            </a: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externally prescribe the result of a model into another one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ADE1A8-5A93-5158-CDD1-B208B2D91C12}"/>
              </a:ext>
            </a:extLst>
          </p:cNvPr>
          <p:cNvSpPr txBox="1"/>
          <p:nvPr/>
        </p:nvSpPr>
        <p:spPr>
          <a:xfrm>
            <a:off x="232048" y="2701486"/>
            <a:ext cx="331236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  <a:defRPr/>
            </a:pP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Ideally</a:t>
            </a: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by building self-consistent simulation workflows</a:t>
            </a:r>
          </a:p>
        </p:txBody>
      </p:sp>
    </p:spTree>
    <p:extLst>
      <p:ext uri="{BB962C8B-B14F-4D97-AF65-F5344CB8AC3E}">
        <p14:creationId xmlns:p14="http://schemas.microsoft.com/office/powerpoint/2010/main" val="2403426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F12FD-0FD6-D265-FD45-FFBDAD9AE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D738F9-6267-024B-D0A3-2FA8C81CBA52}"/>
              </a:ext>
            </a:extLst>
          </p:cNvPr>
          <p:cNvSpPr txBox="1"/>
          <p:nvPr/>
        </p:nvSpPr>
        <p:spPr>
          <a:xfrm>
            <a:off x="2987824" y="-45984"/>
            <a:ext cx="318869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The ITER new baseline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8" name="Callout: Right Arrow 27">
            <a:extLst>
              <a:ext uri="{FF2B5EF4-FFF2-40B4-BE49-F238E27FC236}">
                <a16:creationId xmlns:a16="http://schemas.microsoft.com/office/drawing/2014/main" id="{21528059-2D76-C470-A273-40A06E83DE65}"/>
              </a:ext>
            </a:extLst>
          </p:cNvPr>
          <p:cNvSpPr/>
          <p:nvPr/>
        </p:nvSpPr>
        <p:spPr bwMode="auto">
          <a:xfrm>
            <a:off x="770015" y="1112086"/>
            <a:ext cx="2888040" cy="3543960"/>
          </a:xfrm>
          <a:prstGeom prst="rightArrowCallout">
            <a:avLst>
              <a:gd name="adj1" fmla="val 22122"/>
              <a:gd name="adj2" fmla="val 19245"/>
              <a:gd name="adj3" fmla="val 22410"/>
              <a:gd name="adj4" fmla="val 73211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10D63A-92A9-CC3E-F00D-315FCDDF2773}"/>
              </a:ext>
            </a:extLst>
          </p:cNvPr>
          <p:cNvGrpSpPr/>
          <p:nvPr/>
        </p:nvGrpSpPr>
        <p:grpSpPr>
          <a:xfrm>
            <a:off x="-172507" y="362526"/>
            <a:ext cx="3456948" cy="4235904"/>
            <a:chOff x="-172507" y="362526"/>
            <a:chExt cx="3456948" cy="4235904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363951F-0D53-FEFA-4BF2-C885F98D9C7D}"/>
                </a:ext>
              </a:extLst>
            </p:cNvPr>
            <p:cNvSpPr/>
            <p:nvPr/>
          </p:nvSpPr>
          <p:spPr bwMode="auto">
            <a:xfrm>
              <a:off x="-2757" y="2307164"/>
              <a:ext cx="764508" cy="1157964"/>
            </a:xfrm>
            <a:prstGeom prst="rightArrow">
              <a:avLst>
                <a:gd name="adj1" fmla="val 55947"/>
                <a:gd name="adj2" fmla="val 85547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037856-1666-C33D-24C1-5974E35C5B3E}"/>
                </a:ext>
              </a:extLst>
            </p:cNvPr>
            <p:cNvSpPr txBox="1"/>
            <p:nvPr/>
          </p:nvSpPr>
          <p:spPr>
            <a:xfrm>
              <a:off x="397002" y="362526"/>
              <a:ext cx="2887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SRO</a:t>
              </a:r>
              <a:endParaRPr lang="en-US" sz="1500" b="1" dirty="0">
                <a:latin typeface="+mn-lt"/>
              </a:endParaRPr>
            </a:p>
            <a:p>
              <a:pPr algn="ctr"/>
              <a:r>
                <a:rPr lang="en-US" sz="1600" b="1" dirty="0">
                  <a:latin typeface="+mn-lt"/>
                </a:rPr>
                <a:t>Start of Research Operation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801546-F8DA-8BA3-1CBC-3E9F1539AE91}"/>
                </a:ext>
              </a:extLst>
            </p:cNvPr>
            <p:cNvSpPr txBox="1"/>
            <p:nvPr/>
          </p:nvSpPr>
          <p:spPr>
            <a:xfrm>
              <a:off x="1063980" y="1783869"/>
              <a:ext cx="15258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9900"/>
                  </a:solidFill>
                  <a:latin typeface="+mj-lt"/>
                </a:rPr>
                <a:t>H, D plasmas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7F69786-EFEB-3602-950C-558E96122B3F}"/>
                    </a:ext>
                  </a:extLst>
                </p:cNvPr>
                <p:cNvSpPr txBox="1"/>
                <p:nvPr/>
              </p:nvSpPr>
              <p:spPr>
                <a:xfrm>
                  <a:off x="833140" y="3131875"/>
                  <a:ext cx="1987575" cy="1466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9388" indent="-179388">
                    <a:buFont typeface="Arial" panose="020B0604020202020204" pitchFamily="34" charset="0"/>
                    <a:buChar char="•"/>
                    <a:tabLst>
                      <a:tab pos="179388" algn="l"/>
                    </a:tabLst>
                  </a:pPr>
                  <a:r>
                    <a:rPr lang="en-US" sz="1600" dirty="0">
                      <a:latin typeface="+mj-lt"/>
                    </a:rPr>
                    <a:t>H-mode in D </a:t>
                  </a:r>
                </a:p>
                <a:p>
                  <a:pPr>
                    <a:tabLst>
                      <a:tab pos="179388" algn="l"/>
                    </a:tabLst>
                  </a:pPr>
                  <a:r>
                    <a:rPr lang="en-US" sz="1600" dirty="0">
                      <a:latin typeface="+mj-lt"/>
                    </a:rPr>
                    <a:t>	(5-7.5MA / 2.65T)</a:t>
                  </a:r>
                </a:p>
                <a:p>
                  <a:pPr marL="179388" indent="-179388">
                    <a:buFont typeface="Arial" panose="020B0604020202020204" pitchFamily="34" charset="0"/>
                    <a:buChar char="•"/>
                    <a:tabLst>
                      <a:tab pos="179388" algn="l"/>
                    </a:tabLst>
                  </a:pPr>
                  <a:endParaRPr lang="en-US" sz="800" dirty="0">
                    <a:latin typeface="+mj-lt"/>
                  </a:endParaRPr>
                </a:p>
                <a:p>
                  <a:pPr marL="179388" indent="-179388">
                    <a:buFont typeface="Arial" panose="020B0604020202020204" pitchFamily="34" charset="0"/>
                    <a:buChar char="•"/>
                    <a:tabLst>
                      <a:tab pos="179388" algn="l"/>
                    </a:tabLst>
                  </a:pPr>
                  <a:r>
                    <a:rPr lang="en-US" sz="1600" dirty="0">
                      <a:latin typeface="+mj-lt"/>
                    </a:rPr>
                    <a:t>L-mode in H </a:t>
                  </a:r>
                </a:p>
                <a:p>
                  <a:pPr>
                    <a:tabLst>
                      <a:tab pos="179388" algn="l"/>
                    </a:tabLst>
                  </a:pPr>
                  <a:r>
                    <a:rPr lang="en-US" sz="1600" dirty="0">
                      <a:latin typeface="+mj-lt"/>
                    </a:rPr>
                    <a:t>	at full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𝑚𝑎𝑔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j-lt"/>
                    </a:rPr>
                    <a:t> </a:t>
                  </a:r>
                </a:p>
                <a:p>
                  <a:pPr>
                    <a:tabLst>
                      <a:tab pos="179388" algn="l"/>
                    </a:tabLst>
                  </a:pPr>
                  <a:r>
                    <a:rPr lang="en-US" sz="1600" dirty="0">
                      <a:latin typeface="+mj-lt"/>
                    </a:rPr>
                    <a:t>	(15 MA / 5.3T)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7F69786-EFEB-3602-950C-558E96122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140" y="3131875"/>
                  <a:ext cx="1987575" cy="1466555"/>
                </a:xfrm>
                <a:prstGeom prst="rect">
                  <a:avLst/>
                </a:prstGeom>
                <a:blipFill>
                  <a:blip r:embed="rId3"/>
                  <a:stretch>
                    <a:fillRect l="-1227" t="-1250" b="-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9F629D-5752-8899-5DF0-A2C7B6436083}"/>
                </a:ext>
              </a:extLst>
            </p:cNvPr>
            <p:cNvSpPr txBox="1"/>
            <p:nvPr/>
          </p:nvSpPr>
          <p:spPr>
            <a:xfrm>
              <a:off x="1106847" y="2339027"/>
              <a:ext cx="1440161" cy="52879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18000" tIns="18000" rIns="18000" bIns="18000" rtlCol="0">
              <a:spAutoFit/>
            </a:bodyPr>
            <a:lstStyle/>
            <a:p>
              <a:pPr>
                <a:tabLst>
                  <a:tab pos="53975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+mj-lt"/>
                </a:rPr>
                <a:t>ECH 	40 MW</a:t>
              </a:r>
            </a:p>
            <a:p>
              <a:pPr>
                <a:tabLst>
                  <a:tab pos="53975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+mj-lt"/>
                </a:rPr>
                <a:t>ICH 	10 MW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C6E31F7-3377-3438-E163-CB31F2AE3613}"/>
                </a:ext>
              </a:extLst>
            </p:cNvPr>
            <p:cNvSpPr/>
            <p:nvPr/>
          </p:nvSpPr>
          <p:spPr>
            <a:xfrm>
              <a:off x="796039" y="1083340"/>
              <a:ext cx="20617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00CC"/>
                  </a:solidFill>
                  <a:latin typeface="+mj-lt"/>
                  <a:sym typeface="Wingdings" panose="05000000000000000000" pitchFamily="2" charset="2"/>
                </a:rPr>
                <a:t>Inertially cooled FW</a:t>
              </a:r>
              <a:endParaRPr lang="en-GB" sz="1600" dirty="0">
                <a:solidFill>
                  <a:srgbClr val="0000CC"/>
                </a:solidFill>
                <a:latin typeface="+mj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0C31B0-1247-4558-A412-315C3FC1366C}"/>
                </a:ext>
              </a:extLst>
            </p:cNvPr>
            <p:cNvSpPr/>
            <p:nvPr/>
          </p:nvSpPr>
          <p:spPr>
            <a:xfrm>
              <a:off x="1170140" y="1400443"/>
              <a:ext cx="131357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FF6600"/>
                  </a:solidFill>
                  <a:latin typeface="+mj-lt"/>
                  <a:sym typeface="Wingdings" panose="05000000000000000000" pitchFamily="2" charset="2"/>
                </a:rPr>
                <a:t>27 months</a:t>
              </a:r>
              <a:endParaRPr lang="en-GB" sz="1600" b="1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828C54-E444-9D8B-4C37-308AFB3AABA5}"/>
                </a:ext>
              </a:extLst>
            </p:cNvPr>
            <p:cNvSpPr txBox="1"/>
            <p:nvPr/>
          </p:nvSpPr>
          <p:spPr>
            <a:xfrm>
              <a:off x="-172507" y="2570956"/>
              <a:ext cx="961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IC-I</a:t>
              </a:r>
            </a:p>
            <a:p>
              <a:pPr algn="ctr"/>
              <a:r>
                <a:rPr lang="en-US" sz="1400" b="1" dirty="0">
                  <a:latin typeface="+mj-lt"/>
                </a:rPr>
                <a:t>(~18m)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977BB8-5CBD-C80A-FF4C-BB8096229052}"/>
              </a:ext>
            </a:extLst>
          </p:cNvPr>
          <p:cNvGrpSpPr/>
          <p:nvPr/>
        </p:nvGrpSpPr>
        <p:grpSpPr>
          <a:xfrm>
            <a:off x="2720122" y="362526"/>
            <a:ext cx="3826417" cy="4289073"/>
            <a:chOff x="2720122" y="362526"/>
            <a:chExt cx="3826417" cy="4289073"/>
          </a:xfrm>
        </p:grpSpPr>
        <p:sp>
          <p:nvSpPr>
            <p:cNvPr id="29" name="Callout: Right Arrow 28">
              <a:extLst>
                <a:ext uri="{FF2B5EF4-FFF2-40B4-BE49-F238E27FC236}">
                  <a16:creationId xmlns:a16="http://schemas.microsoft.com/office/drawing/2014/main" id="{B8E63A6B-B1EB-CA65-D81A-C218B1A77E3C}"/>
                </a:ext>
              </a:extLst>
            </p:cNvPr>
            <p:cNvSpPr/>
            <p:nvPr/>
          </p:nvSpPr>
          <p:spPr bwMode="auto">
            <a:xfrm>
              <a:off x="3654109" y="1107640"/>
              <a:ext cx="2892430" cy="3543959"/>
            </a:xfrm>
            <a:prstGeom prst="rightArrowCallout">
              <a:avLst>
                <a:gd name="adj1" fmla="val 22122"/>
                <a:gd name="adj2" fmla="val 19245"/>
                <a:gd name="adj3" fmla="val 22410"/>
                <a:gd name="adj4" fmla="val 73211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1B1219-39A4-D2FD-E5AF-2A7C3E9EA2DF}"/>
                </a:ext>
              </a:extLst>
            </p:cNvPr>
            <p:cNvSpPr txBox="1"/>
            <p:nvPr/>
          </p:nvSpPr>
          <p:spPr>
            <a:xfrm>
              <a:off x="3355806" y="362526"/>
              <a:ext cx="28079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DT1</a:t>
              </a:r>
              <a:endParaRPr lang="en-US" sz="1500" b="1" dirty="0">
                <a:latin typeface="+mn-lt"/>
              </a:endParaRPr>
            </a:p>
            <a:p>
              <a:pPr algn="ctr"/>
              <a:r>
                <a:rPr lang="en-US" sz="1600" b="1" dirty="0">
                  <a:latin typeface="+mn-lt"/>
                </a:rPr>
                <a:t>Fusion Power Operation 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E12FF7-B581-033D-F7CE-F5A3040A2A6A}"/>
                </a:ext>
              </a:extLst>
            </p:cNvPr>
            <p:cNvSpPr txBox="1"/>
            <p:nvPr/>
          </p:nvSpPr>
          <p:spPr>
            <a:xfrm>
              <a:off x="3741507" y="1783869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9900"/>
                  </a:solidFill>
                  <a:latin typeface="+mj-lt"/>
                </a:rPr>
                <a:t>H, D, DT plasmas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531BCA1-E45D-9042-90BB-21D1360E62B6}"/>
                    </a:ext>
                  </a:extLst>
                </p:cNvPr>
                <p:cNvSpPr txBox="1"/>
                <p:nvPr/>
              </p:nvSpPr>
              <p:spPr>
                <a:xfrm>
                  <a:off x="3624105" y="3131875"/>
                  <a:ext cx="2146673" cy="1479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9388" lvl="0" indent="-179388">
                    <a:buFont typeface="Arial" panose="020B0604020202020204" pitchFamily="34" charset="0"/>
                    <a:buChar char="•"/>
                    <a:tabLst>
                      <a:tab pos="179388" algn="l"/>
                    </a:tabLst>
                  </a:pP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≥10</m:t>
                      </m:r>
                    </m:oMath>
                  </a14:m>
                  <a:r>
                    <a:rPr lang="en-US" sz="1600" dirty="0">
                      <a:solidFill>
                        <a:srgbClr val="000000"/>
                      </a:solidFill>
                      <a:latin typeface="+mj-lt"/>
                    </a:rPr>
                    <a:t> </a:t>
                  </a:r>
                </a:p>
                <a:p>
                  <a:pPr lvl="0">
                    <a:tabLst>
                      <a:tab pos="179388" algn="l"/>
                    </a:tabLst>
                  </a:pPr>
                  <a:r>
                    <a:rPr lang="en-US" sz="1600" dirty="0">
                      <a:solidFill>
                        <a:srgbClr val="000000"/>
                      </a:solidFill>
                      <a:latin typeface="+mj-lt"/>
                    </a:rPr>
                    <a:t>	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𝑓𝑢𝑠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 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𝑀𝑊</m:t>
                      </m:r>
                    </m:oMath>
                  </a14:m>
                  <a:r>
                    <a:rPr lang="en-US" sz="1600" dirty="0">
                      <a:solidFill>
                        <a:srgbClr val="000000"/>
                      </a:solidFill>
                      <a:latin typeface="+mj-lt"/>
                    </a:rPr>
                    <a:t> </a:t>
                  </a:r>
                </a:p>
                <a:p>
                  <a:pPr lvl="0">
                    <a:tabLst>
                      <a:tab pos="179388" algn="l"/>
                    </a:tabLst>
                  </a:pPr>
                  <a:r>
                    <a:rPr lang="en-US" sz="1600" dirty="0">
                      <a:solidFill>
                        <a:srgbClr val="000000"/>
                      </a:solidFill>
                      <a:latin typeface="+mj-lt"/>
                    </a:rPr>
                    <a:t>	for 300-500s</a:t>
                  </a:r>
                </a:p>
                <a:p>
                  <a:pPr marL="179388" lvl="0" indent="-179388">
                    <a:buFont typeface="Arial" panose="020B0604020202020204" pitchFamily="34" charset="0"/>
                    <a:buChar char="•"/>
                    <a:tabLst>
                      <a:tab pos="179388" algn="l"/>
                    </a:tabLst>
                  </a:pPr>
                  <a:endParaRPr lang="en-US" sz="800" dirty="0">
                    <a:solidFill>
                      <a:srgbClr val="000000"/>
                    </a:solidFill>
                    <a:latin typeface="+mj-lt"/>
                  </a:endParaRPr>
                </a:p>
                <a:p>
                  <a:pPr marL="179388" lvl="0" indent="-179388">
                    <a:buFont typeface="Arial" panose="020B0604020202020204" pitchFamily="34" charset="0"/>
                    <a:buChar char="•"/>
                    <a:tabLst>
                      <a:tab pos="179388" algn="l"/>
                    </a:tabLst>
                  </a:pPr>
                  <a:r>
                    <a:rPr lang="en-US" sz="1600" dirty="0">
                      <a:solidFill>
                        <a:srgbClr val="000000"/>
                      </a:solidFill>
                      <a:latin typeface="+mj-lt"/>
                    </a:rPr>
                    <a:t>Neutron budget: </a:t>
                  </a:r>
                </a:p>
                <a:p>
                  <a:pPr lvl="0">
                    <a:tabLst>
                      <a:tab pos="179388" algn="l"/>
                    </a:tabLst>
                  </a:pPr>
                  <a:r>
                    <a:rPr lang="en-US" sz="1600" b="0" dirty="0">
                      <a:solidFill>
                        <a:srgbClr val="000000"/>
                      </a:solidFill>
                      <a:latin typeface="+mj-lt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3.5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sup>
                      </m:sSup>
                    </m:oMath>
                  </a14:m>
                  <a:endParaRPr lang="en-US" sz="1600" dirty="0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531BCA1-E45D-9042-90BB-21D1360E62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105" y="3131875"/>
                  <a:ext cx="2146673" cy="1479123"/>
                </a:xfrm>
                <a:prstGeom prst="rect">
                  <a:avLst/>
                </a:prstGeom>
                <a:blipFill>
                  <a:blip r:embed="rId4"/>
                  <a:stretch>
                    <a:fillRect l="-11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3E0D77-DA7D-258D-1690-13442C901EE5}"/>
                </a:ext>
              </a:extLst>
            </p:cNvPr>
            <p:cNvSpPr txBox="1"/>
            <p:nvPr/>
          </p:nvSpPr>
          <p:spPr>
            <a:xfrm>
              <a:off x="3836330" y="2215917"/>
              <a:ext cx="1682562" cy="7750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18000" tIns="18000" rIns="18000" bIns="18000" rtlCol="0">
              <a:spAutoFit/>
            </a:bodyPr>
            <a:lstStyle/>
            <a:p>
              <a:pPr>
                <a:tabLst>
                  <a:tab pos="53975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+mj-lt"/>
                </a:rPr>
                <a:t>ECH 	60-67 MW</a:t>
              </a:r>
            </a:p>
            <a:p>
              <a:pPr>
                <a:tabLst>
                  <a:tab pos="53975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+mj-lt"/>
                </a:rPr>
                <a:t>ICH 	10-20 MW</a:t>
              </a:r>
            </a:p>
            <a:p>
              <a:pPr>
                <a:tabLst>
                  <a:tab pos="53975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+mj-lt"/>
                </a:rPr>
                <a:t>NBI 	33 MW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BD831FA-BFC7-82EE-CF4F-78FB97240618}"/>
                </a:ext>
              </a:extLst>
            </p:cNvPr>
            <p:cNvSpPr/>
            <p:nvPr/>
          </p:nvSpPr>
          <p:spPr>
            <a:xfrm>
              <a:off x="3790798" y="1083339"/>
              <a:ext cx="1773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rgbClr val="0000CC"/>
                  </a:solidFill>
                  <a:latin typeface="+mj-lt"/>
                  <a:sym typeface="Wingdings" panose="05000000000000000000" pitchFamily="2" charset="2"/>
                </a:rPr>
                <a:t>Water-cooled FW</a:t>
              </a:r>
              <a:endParaRPr lang="en-GB" sz="1600" dirty="0">
                <a:solidFill>
                  <a:srgbClr val="0000CC"/>
                </a:solidFill>
                <a:latin typeface="+mj-lt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752E48-0E93-C6B3-163E-65AE2C00732D}"/>
                </a:ext>
              </a:extLst>
            </p:cNvPr>
            <p:cNvSpPr txBox="1"/>
            <p:nvPr/>
          </p:nvSpPr>
          <p:spPr>
            <a:xfrm>
              <a:off x="2720122" y="2570956"/>
              <a:ext cx="840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1400" b="1">
                  <a:latin typeface="+mj-lt"/>
                </a:defRPr>
              </a:lvl1pPr>
            </a:lstStyle>
            <a:p>
              <a:r>
                <a:rPr lang="en-US" dirty="0"/>
                <a:t>IC-II</a:t>
              </a:r>
            </a:p>
            <a:p>
              <a:r>
                <a:rPr lang="en-US" dirty="0"/>
                <a:t>(~10m)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C56E20-5A6A-1ECD-309F-478D2F1FD3CB}"/>
                </a:ext>
              </a:extLst>
            </p:cNvPr>
            <p:cNvSpPr/>
            <p:nvPr/>
          </p:nvSpPr>
          <p:spPr>
            <a:xfrm>
              <a:off x="3923723" y="1400443"/>
              <a:ext cx="15077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6600"/>
                  </a:solidFill>
                  <a:latin typeface="+mj-lt"/>
                  <a:sym typeface="Wingdings" panose="05000000000000000000" pitchFamily="2" charset="2"/>
                </a:rPr>
                <a:t>5 x 2 years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B5D861-8960-76BB-3BFD-247CEF61E4AD}"/>
              </a:ext>
            </a:extLst>
          </p:cNvPr>
          <p:cNvGrpSpPr/>
          <p:nvPr/>
        </p:nvGrpSpPr>
        <p:grpSpPr>
          <a:xfrm>
            <a:off x="5706801" y="411510"/>
            <a:ext cx="3376695" cy="4240089"/>
            <a:chOff x="5706801" y="411510"/>
            <a:chExt cx="3376695" cy="424008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3F8A75-5337-25D1-E8CA-5673FB8B1716}"/>
                </a:ext>
              </a:extLst>
            </p:cNvPr>
            <p:cNvSpPr/>
            <p:nvPr/>
          </p:nvSpPr>
          <p:spPr bwMode="auto">
            <a:xfrm>
              <a:off x="6542767" y="1115805"/>
              <a:ext cx="2123873" cy="3535794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055C8C-7106-966F-D365-00487368A6D9}"/>
                </a:ext>
              </a:extLst>
            </p:cNvPr>
            <p:cNvSpPr txBox="1"/>
            <p:nvPr/>
          </p:nvSpPr>
          <p:spPr>
            <a:xfrm>
              <a:off x="6014501" y="411510"/>
              <a:ext cx="3068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DT2</a:t>
              </a:r>
              <a:endParaRPr lang="en-US" sz="1500" b="1" dirty="0">
                <a:latin typeface="+mn-lt"/>
              </a:endParaRPr>
            </a:p>
            <a:p>
              <a:pPr algn="ctr"/>
              <a:r>
                <a:rPr lang="en-US" sz="1600" b="1" dirty="0">
                  <a:latin typeface="+mn-lt"/>
                </a:rPr>
                <a:t>Fusion Power Operation 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042463-BC0E-E377-76C0-29ABDCCBB1B8}"/>
                </a:ext>
              </a:extLst>
            </p:cNvPr>
            <p:cNvSpPr txBox="1"/>
            <p:nvPr/>
          </p:nvSpPr>
          <p:spPr>
            <a:xfrm>
              <a:off x="6935017" y="1783869"/>
              <a:ext cx="13357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9900"/>
                  </a:solidFill>
                  <a:latin typeface="+mj-lt"/>
                </a:rPr>
                <a:t>DT plasmas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48E5F13-914E-9E21-7D13-99AD6784195F}"/>
                    </a:ext>
                  </a:extLst>
                </p:cNvPr>
                <p:cNvSpPr txBox="1"/>
                <p:nvPr/>
              </p:nvSpPr>
              <p:spPr>
                <a:xfrm>
                  <a:off x="6549621" y="3131875"/>
                  <a:ext cx="2123873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9388" lvl="0" indent="-179388">
                    <a:buFont typeface="Arial" panose="020B0604020202020204" pitchFamily="34" charset="0"/>
                    <a:buChar char="•"/>
                    <a:tabLst>
                      <a:tab pos="180975" algn="l"/>
                    </a:tabLst>
                  </a:pPr>
                  <a:r>
                    <a:rPr lang="en-US" sz="1600" dirty="0">
                      <a:solidFill>
                        <a:srgbClr val="000000"/>
                      </a:solidFill>
                      <a:latin typeface="Arial"/>
                    </a:rPr>
                    <a:t>Long pulse, steady-state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en-US" sz="1600" dirty="0">
                      <a:solidFill>
                        <a:srgbClr val="000000"/>
                      </a:solidFill>
                      <a:latin typeface="+mj-lt"/>
                    </a:rPr>
                    <a:t> </a:t>
                  </a:r>
                </a:p>
                <a:p>
                  <a:pPr>
                    <a:tabLst>
                      <a:tab pos="180975" algn="l"/>
                    </a:tabLst>
                  </a:pPr>
                  <a:r>
                    <a:rPr lang="en-US" sz="1600" dirty="0">
                      <a:solidFill>
                        <a:srgbClr val="000000"/>
                      </a:solidFill>
                      <a:latin typeface="+mj-lt"/>
                    </a:rPr>
                    <a:t>	for 1000-3000s</a:t>
                  </a:r>
                </a:p>
                <a:p>
                  <a:pPr marL="179388" indent="-179388">
                    <a:buFont typeface="Arial" panose="020B0604020202020204" pitchFamily="34" charset="0"/>
                    <a:buChar char="•"/>
                    <a:tabLst>
                      <a:tab pos="180975" algn="l"/>
                    </a:tabLst>
                  </a:pPr>
                  <a:endParaRPr lang="en-US" sz="800" dirty="0">
                    <a:solidFill>
                      <a:srgbClr val="000000"/>
                    </a:solidFill>
                    <a:latin typeface="+mj-lt"/>
                  </a:endParaRPr>
                </a:p>
                <a:p>
                  <a:pPr marL="179388" indent="-179388">
                    <a:buFont typeface="Arial" panose="020B0604020202020204" pitchFamily="34" charset="0"/>
                    <a:buChar char="•"/>
                    <a:tabLst>
                      <a:tab pos="180975" algn="l"/>
                    </a:tabLst>
                  </a:pPr>
                  <a:r>
                    <a:rPr lang="en-US" sz="1600" dirty="0">
                      <a:solidFill>
                        <a:srgbClr val="000000"/>
                      </a:solidFill>
                      <a:latin typeface="+mj-lt"/>
                    </a:rPr>
                    <a:t>Neutron budget: </a:t>
                  </a:r>
                </a:p>
                <a:p>
                  <a:pPr>
                    <a:tabLst>
                      <a:tab pos="180975" algn="l"/>
                    </a:tabLst>
                  </a:pPr>
                  <a:r>
                    <a:rPr lang="en-US" sz="1600" dirty="0">
                      <a:solidFill>
                        <a:srgbClr val="000000"/>
                      </a:solidFill>
                      <a:latin typeface="+mj-lt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a14:m>
                  <a:endParaRPr lang="en-US" sz="16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48E5F13-914E-9E21-7D13-99AD67841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9621" y="3131875"/>
                  <a:ext cx="2123873" cy="1446550"/>
                </a:xfrm>
                <a:prstGeom prst="rect">
                  <a:avLst/>
                </a:prstGeom>
                <a:blipFill>
                  <a:blip r:embed="rId5"/>
                  <a:stretch>
                    <a:fillRect l="-1146" t="-126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A7C27E-B904-1C96-546A-D7676888EBB0}"/>
                </a:ext>
              </a:extLst>
            </p:cNvPr>
            <p:cNvSpPr txBox="1"/>
            <p:nvPr/>
          </p:nvSpPr>
          <p:spPr>
            <a:xfrm>
              <a:off x="6716078" y="2215917"/>
              <a:ext cx="1773627" cy="7750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18000" tIns="18000" rIns="18000" bIns="18000" rtlCol="0">
              <a:spAutoFit/>
            </a:bodyPr>
            <a:lstStyle/>
            <a:p>
              <a:pPr>
                <a:tabLst>
                  <a:tab pos="625475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+mj-lt"/>
                </a:rPr>
                <a:t>ECH 	60-67 MW</a:t>
              </a:r>
            </a:p>
            <a:p>
              <a:pPr>
                <a:tabLst>
                  <a:tab pos="625475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+mj-lt"/>
                </a:rPr>
                <a:t>ICH 	10-20 MW</a:t>
              </a:r>
            </a:p>
            <a:p>
              <a:pPr>
                <a:tabLst>
                  <a:tab pos="625475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+mj-lt"/>
                </a:rPr>
                <a:t>NBI 	49.5 MW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6AF2AE0-E453-9A8D-C026-CA4D3ACFBFA3}"/>
                </a:ext>
              </a:extLst>
            </p:cNvPr>
            <p:cNvSpPr/>
            <p:nvPr/>
          </p:nvSpPr>
          <p:spPr>
            <a:xfrm>
              <a:off x="6716078" y="1079424"/>
              <a:ext cx="1773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rgbClr val="0000CC"/>
                  </a:solidFill>
                  <a:latin typeface="+mj-lt"/>
                  <a:sym typeface="Wingdings" panose="05000000000000000000" pitchFamily="2" charset="2"/>
                </a:rPr>
                <a:t>Water-cooled FW</a:t>
              </a:r>
              <a:endParaRPr lang="en-GB" sz="1600" dirty="0">
                <a:solidFill>
                  <a:srgbClr val="0000CC"/>
                </a:solidFill>
                <a:latin typeface="+mj-l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9720F61-D6D4-2CB7-FE6F-ED15D33D10D2}"/>
                </a:ext>
              </a:extLst>
            </p:cNvPr>
            <p:cNvSpPr txBox="1"/>
            <p:nvPr/>
          </p:nvSpPr>
          <p:spPr>
            <a:xfrm>
              <a:off x="5706801" y="2570956"/>
              <a:ext cx="7023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ctr">
                <a:defRPr sz="1400" b="1">
                  <a:latin typeface="+mj-lt"/>
                </a:defRPr>
              </a:lvl1pPr>
            </a:lstStyle>
            <a:p>
              <a:r>
                <a:rPr lang="en-US" dirty="0"/>
                <a:t>IC-III</a:t>
              </a:r>
            </a:p>
            <a:p>
              <a:r>
                <a:rPr lang="en-US" dirty="0"/>
                <a:t>(TBD)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978B1F-7B0A-6448-5AF9-D33ADAE9F39D}"/>
                </a:ext>
              </a:extLst>
            </p:cNvPr>
            <p:cNvSpPr/>
            <p:nvPr/>
          </p:nvSpPr>
          <p:spPr>
            <a:xfrm>
              <a:off x="7236581" y="1400443"/>
              <a:ext cx="7326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6600"/>
                  </a:solidFill>
                  <a:latin typeface="+mj-lt"/>
                  <a:sym typeface="Wingdings" panose="05000000000000000000" pitchFamily="2" charset="2"/>
                </a:rPr>
                <a:t>TBD</a:t>
              </a:r>
              <a:endParaRPr lang="en-GB" sz="1600" b="1" dirty="0">
                <a:solidFill>
                  <a:srgbClr val="FF66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697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F1211C-FE6D-B6E8-07CE-77A2D27BCBDA}"/>
              </a:ext>
            </a:extLst>
          </p:cNvPr>
          <p:cNvSpPr txBox="1"/>
          <p:nvPr/>
        </p:nvSpPr>
        <p:spPr>
          <a:xfrm>
            <a:off x="463435" y="-45984"/>
            <a:ext cx="82173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Why is tungsten detrimental for fusion plasma performance?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0C283D-5791-6810-B114-E6AFF54EFC30}"/>
                  </a:ext>
                </a:extLst>
              </p:cNvPr>
              <p:cNvSpPr txBox="1"/>
              <p:nvPr/>
            </p:nvSpPr>
            <p:spPr>
              <a:xfrm>
                <a:off x="0" y="362947"/>
                <a:ext cx="90294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7164" lvl="1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latin typeface="+mn-lt"/>
                  </a:rPr>
                  <a:t>Tungsten (W) accumulated in the core significantly increases </a:t>
                </a:r>
                <a:r>
                  <a:rPr lang="en-US" sz="1600" dirty="0">
                    <a:solidFill>
                      <a:srgbClr val="C00000"/>
                    </a:solidFill>
                    <a:latin typeface="+mn-lt"/>
                  </a:rPr>
                  <a:t>radiation losses</a:t>
                </a:r>
              </a:p>
              <a:p>
                <a:pPr marL="167164" lvl="1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endParaRPr lang="en-US" sz="800" dirty="0">
                  <a:latin typeface="+mn-lt"/>
                </a:endParaRPr>
              </a:p>
              <a:p>
                <a:pPr marL="167164" lvl="1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latin typeface="+mn-lt"/>
                  </a:rPr>
                  <a:t>Lawson criterion fulfilled when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+mn-lt"/>
                  </a:rPr>
                  <a:t> heating compensates for energy losses 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 M</a:t>
                </a:r>
                <a:r>
                  <a:rPr lang="en-US" sz="1600" dirty="0">
                    <a:latin typeface="+mn-lt"/>
                  </a:rPr>
                  <a:t>inimum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𝑛𝑇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+mn-lt"/>
                  </a:rPr>
                  <a:t>for ignition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0C283D-5791-6810-B114-E6AFF54EF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2947"/>
                <a:ext cx="9029404" cy="954107"/>
              </a:xfrm>
              <a:prstGeom prst="rect">
                <a:avLst/>
              </a:prstGeom>
              <a:blipFill>
                <a:blip r:embed="rId4"/>
                <a:stretch>
                  <a:fillRect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32126A9-31B1-9C84-481A-DEF9AE2262B8}"/>
              </a:ext>
            </a:extLst>
          </p:cNvPr>
          <p:cNvSpPr txBox="1"/>
          <p:nvPr/>
        </p:nvSpPr>
        <p:spPr>
          <a:xfrm>
            <a:off x="97111" y="4161883"/>
            <a:ext cx="883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The operational space to get plasma ignition is considerably reduced when the W concentration increases.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DF2FE6-8939-9980-9BF3-4840BE42F785}"/>
              </a:ext>
            </a:extLst>
          </p:cNvPr>
          <p:cNvGrpSpPr/>
          <p:nvPr/>
        </p:nvGrpSpPr>
        <p:grpSpPr>
          <a:xfrm>
            <a:off x="1115616" y="1213152"/>
            <a:ext cx="7368927" cy="2879537"/>
            <a:chOff x="1115616" y="1213152"/>
            <a:chExt cx="7368927" cy="28795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B5B41B-C426-853E-5475-305DA16DE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5616" y="1456878"/>
              <a:ext cx="3744416" cy="263581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1CDE8E-FFE4-FEFE-6B11-9A918AA40CC3}"/>
                </a:ext>
              </a:extLst>
            </p:cNvPr>
            <p:cNvSpPr txBox="1"/>
            <p:nvPr/>
          </p:nvSpPr>
          <p:spPr>
            <a:xfrm>
              <a:off x="1907704" y="1213152"/>
              <a:ext cx="331236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GB"/>
              </a:defPPr>
              <a:lvl1pPr>
                <a:defRPr sz="1200" i="1">
                  <a:solidFill>
                    <a:srgbClr val="7030A0"/>
                  </a:solidFill>
                  <a:latin typeface="+mj-lt"/>
                </a:defRPr>
              </a:lvl1pPr>
            </a:lstStyle>
            <a:p>
              <a:r>
                <a:rPr lang="it-IT" dirty="0"/>
                <a:t>T. Pütterich et al, NF 50 (2010) 025012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D33F12D-4B5A-C3DF-A649-997162930542}"/>
                    </a:ext>
                  </a:extLst>
                </p:cNvPr>
                <p:cNvSpPr txBox="1"/>
                <p:nvPr/>
              </p:nvSpPr>
              <p:spPr>
                <a:xfrm>
                  <a:off x="5292080" y="2015437"/>
                  <a:ext cx="3192463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67164" lvl="1" indent="-167164">
                    <a:buSzPct val="50000"/>
                    <a:buBlip>
                      <a:blip r:embed="rId2"/>
                    </a:buBlip>
                    <a:tabLst>
                      <a:tab pos="160020" algn="l"/>
                      <a:tab pos="568643" algn="l"/>
                    </a:tabLst>
                  </a:pP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600" dirty="0">
                      <a:latin typeface="+mn-lt"/>
                    </a:rPr>
                    <a:t>	= Plasma density</a:t>
                  </a:r>
                </a:p>
                <a:p>
                  <a:pPr marL="167164" lvl="1" indent="-167164">
                    <a:buSzPct val="50000"/>
                    <a:buBlip>
                      <a:blip r:embed="rId2"/>
                    </a:buBlip>
                    <a:tabLst>
                      <a:tab pos="160020" algn="l"/>
                      <a:tab pos="568643" algn="l"/>
                    </a:tabLst>
                  </a:pP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1600" dirty="0">
                      <a:latin typeface="+mn-lt"/>
                    </a:rPr>
                    <a:t>	= Plasma temperature</a:t>
                  </a:r>
                </a:p>
                <a:p>
                  <a:pPr marL="167164" lvl="1" indent="-167164">
                    <a:buSzPct val="50000"/>
                    <a:buBlip>
                      <a:blip r:embed="rId2"/>
                    </a:buBlip>
                    <a:tabLst>
                      <a:tab pos="160020" algn="l"/>
                      <a:tab pos="568643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n-lt"/>
                    </a:rPr>
                    <a:t>	= Energy confinement time</a:t>
                  </a:r>
                </a:p>
                <a:p>
                  <a:pPr marL="167164" lvl="1" indent="-167164">
                    <a:buSzPct val="50000"/>
                    <a:buBlip>
                      <a:blip r:embed="rId2"/>
                    </a:buBlip>
                    <a:tabLst>
                      <a:tab pos="160020" algn="l"/>
                      <a:tab pos="568643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n-lt"/>
                    </a:rPr>
                    <a:t>	= Helium confinement time</a:t>
                  </a:r>
                </a:p>
                <a:p>
                  <a:pPr marL="167164" lvl="1" indent="-167164">
                    <a:buSzPct val="50000"/>
                    <a:buBlip>
                      <a:blip r:embed="rId2"/>
                    </a:buBlip>
                    <a:tabLst>
                      <a:tab pos="160020" algn="l"/>
                      <a:tab pos="568643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n-lt"/>
                    </a:rPr>
                    <a:t>	= W concentration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D33F12D-4B5A-C3DF-A649-9971629305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2015437"/>
                  <a:ext cx="3192463" cy="1323439"/>
                </a:xfrm>
                <a:prstGeom prst="rect">
                  <a:avLst/>
                </a:prstGeom>
                <a:blipFill>
                  <a:blip r:embed="rId6"/>
                  <a:stretch>
                    <a:fillRect t="-1382" b="-506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117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DCB11-CD7E-1A7C-186F-1300199A5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50855B-49D6-CEDA-0739-4A849806142D}"/>
              </a:ext>
            </a:extLst>
          </p:cNvPr>
          <p:cNvSpPr txBox="1"/>
          <p:nvPr/>
        </p:nvSpPr>
        <p:spPr>
          <a:xfrm>
            <a:off x="2984989" y="-45984"/>
            <a:ext cx="317426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ELM control strategies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B9AFC2-84B5-DB61-D29F-5B53F56BCBD1}"/>
                  </a:ext>
                </a:extLst>
              </p:cNvPr>
              <p:cNvSpPr txBox="1"/>
              <p:nvPr/>
            </p:nvSpPr>
            <p:spPr>
              <a:xfrm>
                <a:off x="6431" y="382250"/>
                <a:ext cx="6021794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7164" lvl="1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b="1" dirty="0">
                    <a:latin typeface="+mn-lt"/>
                  </a:rPr>
                  <a:t>ELM pacing</a:t>
                </a:r>
                <a:r>
                  <a:rPr lang="en-US" sz="1600" dirty="0">
                    <a:latin typeface="+mn-lt"/>
                  </a:rPr>
                  <a:t>: 27 ELM coils + 4 pellet injectors</a:t>
                </a:r>
              </a:p>
              <a:p>
                <a:pPr marL="624364" lvl="2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latin typeface="+mn-lt"/>
                  </a:rPr>
                  <a:t>If </a:t>
                </a:r>
                <a:r>
                  <a:rPr lang="en-US" sz="1600" dirty="0">
                    <a:solidFill>
                      <a:srgbClr val="0000FF"/>
                    </a:solidFill>
                    <a:latin typeface="+mn-lt"/>
                  </a:rPr>
                  <a:t>inwards W transport </a:t>
                </a:r>
                <a:r>
                  <a:rPr lang="en-US" sz="1600" dirty="0">
                    <a:latin typeface="+mn-lt"/>
                  </a:rPr>
                  <a:t>and </a:t>
                </a:r>
                <a:r>
                  <a:rPr lang="en-US" sz="1600" dirty="0">
                    <a:solidFill>
                      <a:srgbClr val="0000FF"/>
                    </a:solidFill>
                    <a:latin typeface="+mn-lt"/>
                  </a:rPr>
                  <a:t>peaked edge W profiles </a:t>
                </a:r>
                <a:r>
                  <a:rPr lang="en-US" sz="1600" dirty="0">
                    <a:latin typeface="+mn-lt"/>
                  </a:rPr>
                  <a:t>(today's devices) </a:t>
                </a:r>
                <a:r>
                  <a:rPr lang="en-US" sz="1600" dirty="0">
                    <a:solidFill>
                      <a:srgbClr val="009900"/>
                    </a:solidFill>
                    <a:latin typeface="+mn-lt"/>
                    <a:sym typeface="Wingdings" panose="05000000000000000000" pitchFamily="2" charset="2"/>
                  </a:rPr>
                  <a:t> Efficient W exhaust with ELMS</a:t>
                </a:r>
              </a:p>
              <a:p>
                <a:pPr marL="624364" lvl="2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If </a:t>
                </a:r>
                <a:r>
                  <a:rPr lang="en-US" sz="1600" dirty="0">
                    <a:solidFill>
                      <a:srgbClr val="0000FF"/>
                    </a:solidFill>
                    <a:latin typeface="+mn-lt"/>
                    <a:sym typeface="Wingdings" panose="05000000000000000000" pitchFamily="2" charset="2"/>
                  </a:rPr>
                  <a:t>dominant W screening 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and </a:t>
                </a:r>
                <a:r>
                  <a:rPr lang="en-US" sz="1600" dirty="0">
                    <a:solidFill>
                      <a:srgbClr val="0000FF"/>
                    </a:solidFill>
                    <a:latin typeface="+mn-lt"/>
                    <a:sym typeface="Wingdings" panose="05000000000000000000" pitchFamily="2" charset="2"/>
                  </a:rPr>
                  <a:t>hollow edge W profiles 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(ITER) </a:t>
                </a:r>
                <a:r>
                  <a:rPr lang="en-US" sz="1600" dirty="0">
                    <a:solidFill>
                      <a:srgbClr val="009900"/>
                    </a:solidFill>
                    <a:latin typeface="+mn-lt"/>
                    <a:sym typeface="Wingdings" panose="05000000000000000000" pitchFamily="2" charset="2"/>
                  </a:rPr>
                  <a:t> Inwards W flux from ELMs</a:t>
                </a:r>
                <a:endParaRPr lang="en-US" sz="1600" dirty="0">
                  <a:solidFill>
                    <a:srgbClr val="009900"/>
                  </a:solidFill>
                  <a:latin typeface="+mn-lt"/>
                </a:endParaRPr>
              </a:p>
              <a:p>
                <a:pPr marL="167164" lvl="1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endParaRPr lang="en-US" sz="1200" dirty="0">
                  <a:latin typeface="+mn-lt"/>
                </a:endParaRPr>
              </a:p>
              <a:p>
                <a:pPr marL="167164" lvl="1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b="1" dirty="0">
                    <a:latin typeface="+mn-lt"/>
                  </a:rPr>
                  <a:t>Higher wall clearance</a:t>
                </a:r>
                <a:r>
                  <a:rPr lang="en-US" sz="1600" dirty="0">
                    <a:latin typeface="+mn-lt"/>
                  </a:rPr>
                  <a:t>:</a:t>
                </a:r>
              </a:p>
              <a:p>
                <a:pPr marL="624364" lvl="2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latin typeface="+mn-lt"/>
                  </a:rPr>
                  <a:t>Reduces ELMs but degrades plasma vertical stability </a:t>
                </a:r>
              </a:p>
              <a:p>
                <a:pPr marL="457200" lvl="2">
                  <a:buSzPct val="50000"/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	 </a:t>
                </a:r>
                <a:r>
                  <a:rPr lang="en-US" sz="1600" dirty="0">
                    <a:solidFill>
                      <a:srgbClr val="009900"/>
                    </a:solidFill>
                    <a:latin typeface="+mn-lt"/>
                    <a:sym typeface="Wingdings" panose="05000000000000000000" pitchFamily="2" charset="2"/>
                  </a:rPr>
                  <a:t>Increase current in VS coils 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 in SRO 5 MA/2.65 T)</a:t>
                </a:r>
              </a:p>
              <a:p>
                <a:pPr marL="457200" lvl="2">
                  <a:buSzPct val="50000"/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	 </a:t>
                </a:r>
                <a:r>
                  <a:rPr lang="en-US" sz="1600" dirty="0">
                    <a:solidFill>
                      <a:srgbClr val="009900"/>
                    </a:solidFill>
                    <a:latin typeface="+mn-lt"/>
                    <a:sym typeface="Wingdings" panose="05000000000000000000" pitchFamily="2" charset="2"/>
                  </a:rPr>
                  <a:t>Adjust plasma shape and n</a:t>
                </a:r>
                <a:r>
                  <a:rPr lang="en-US" sz="1600" baseline="-25000" dirty="0">
                    <a:solidFill>
                      <a:srgbClr val="009900"/>
                    </a:solidFill>
                    <a:latin typeface="+mn-lt"/>
                    <a:sym typeface="Wingdings" panose="05000000000000000000" pitchFamily="2" charset="2"/>
                  </a:rPr>
                  <a:t>e</a:t>
                </a:r>
                <a:r>
                  <a:rPr lang="en-US" sz="1600" dirty="0">
                    <a:solidFill>
                      <a:srgbClr val="009900"/>
                    </a:solidFill>
                    <a:latin typeface="+mn-lt"/>
                    <a:sym typeface="Wingdings" panose="05000000000000000000" pitchFamily="2" charset="2"/>
                  </a:rPr>
                  <a:t> 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(to preserve pedestal)</a:t>
                </a:r>
              </a:p>
              <a:p>
                <a:pPr marL="624364" lvl="2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endParaRPr lang="en-US" sz="1200" dirty="0">
                  <a:latin typeface="+mn-lt"/>
                  <a:sym typeface="Wingdings" panose="05000000000000000000" pitchFamily="2" charset="2"/>
                </a:endParaRPr>
              </a:p>
              <a:p>
                <a:pPr marL="167164" lvl="1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b="1" dirty="0">
                    <a:latin typeface="+mn-lt"/>
                    <a:sym typeface="Wingdings" panose="05000000000000000000" pitchFamily="2" charset="2"/>
                  </a:rPr>
                  <a:t>Caveat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: 3D fields affect W edge neoclassical transport:</a:t>
                </a:r>
              </a:p>
              <a:p>
                <a:pPr marL="624364" lvl="2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With </a:t>
                </a:r>
                <a:r>
                  <a:rPr lang="en-US" sz="1600" dirty="0">
                    <a:solidFill>
                      <a:srgbClr val="0000FF"/>
                    </a:solidFill>
                    <a:latin typeface="+mn-lt"/>
                    <a:sym typeface="Wingdings" panose="05000000000000000000" pitchFamily="2" charset="2"/>
                  </a:rPr>
                  <a:t>inwards pinch 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(today's devices) </a:t>
                </a:r>
              </a:p>
              <a:p>
                <a:pPr marL="457200" lvl="2">
                  <a:buSzPct val="50000"/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solidFill>
                      <a:srgbClr val="009900"/>
                    </a:solidFill>
                    <a:latin typeface="+mn-lt"/>
                    <a:sym typeface="Wingdings" panose="05000000000000000000" pitchFamily="2" charset="2"/>
                  </a:rPr>
                  <a:t>	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solidFill>
                      <a:srgbClr val="009900"/>
                    </a:solidFill>
                    <a:latin typeface="+mn-lt"/>
                    <a:sym typeface="Wingdings" panose="05000000000000000000" pitchFamily="2" charset="2"/>
                  </a:rPr>
                  <a:t> Enhanced outwards W transport</a:t>
                </a:r>
              </a:p>
              <a:p>
                <a:pPr marL="624364" lvl="2" indent="-167164">
                  <a:buSzPct val="50000"/>
                  <a:buBlip>
                    <a:blip r:embed="rId2"/>
                  </a:buBlip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With </a:t>
                </a:r>
                <a:r>
                  <a:rPr lang="en-US" sz="1600" dirty="0">
                    <a:solidFill>
                      <a:srgbClr val="0000FF"/>
                    </a:solidFill>
                    <a:latin typeface="+mn-lt"/>
                    <a:sym typeface="Wingdings" panose="05000000000000000000" pitchFamily="2" charset="2"/>
                  </a:rPr>
                  <a:t>W edge screening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 (ITER)</a:t>
                </a:r>
              </a:p>
              <a:p>
                <a:pPr marL="457200" lvl="2">
                  <a:buSzPct val="50000"/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solidFill>
                      <a:srgbClr val="009900"/>
                    </a:solidFill>
                    <a:latin typeface="+mn-lt"/>
                    <a:sym typeface="Wingdings" panose="05000000000000000000" pitchFamily="2" charset="2"/>
                  </a:rPr>
                  <a:t>	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solidFill>
                      <a:srgbClr val="009900"/>
                    </a:solidFill>
                    <a:latin typeface="+mn-lt"/>
                    <a:sym typeface="Wingdings" panose="05000000000000000000" pitchFamily="2" charset="2"/>
                  </a:rPr>
                  <a:t> Reduced outwards W transport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  W core accumulation</a:t>
                </a:r>
              </a:p>
              <a:p>
                <a:pPr marL="0" lvl="1">
                  <a:buSzPct val="50000"/>
                  <a:tabLst>
                    <a:tab pos="160020" algn="l"/>
                    <a:tab pos="568643" algn="l"/>
                  </a:tabLst>
                </a:pPr>
                <a:endParaRPr lang="en-US" sz="1200" dirty="0">
                  <a:latin typeface="+mn-lt"/>
                  <a:sym typeface="Wingdings" panose="05000000000000000000" pitchFamily="2" charset="2"/>
                </a:endParaRPr>
              </a:p>
              <a:p>
                <a:pPr marL="0" lvl="1">
                  <a:buSzPct val="50000"/>
                  <a:tabLst>
                    <a:tab pos="160020" algn="l"/>
                    <a:tab pos="568643" algn="l"/>
                  </a:tabLst>
                </a:pPr>
                <a:r>
                  <a:rPr lang="en-US" sz="1600" dirty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 Balance needed to preserve pedestal with 3D ELM control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B9AFC2-84B5-DB61-D29F-5B53F56BC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" y="382250"/>
                <a:ext cx="6021794" cy="4339650"/>
              </a:xfrm>
              <a:prstGeom prst="rect">
                <a:avLst/>
              </a:prstGeom>
              <a:blipFill>
                <a:blip r:embed="rId3"/>
                <a:stretch>
                  <a:fillRect l="-506" t="-421" b="-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63567CAF-F589-FE1F-D4AD-FEFADF9788F7}"/>
              </a:ext>
            </a:extLst>
          </p:cNvPr>
          <p:cNvGrpSpPr/>
          <p:nvPr/>
        </p:nvGrpSpPr>
        <p:grpSpPr>
          <a:xfrm>
            <a:off x="6018462" y="2464309"/>
            <a:ext cx="3018033" cy="2212807"/>
            <a:chOff x="6018462" y="2519183"/>
            <a:chExt cx="3018033" cy="2212807"/>
          </a:xfrm>
        </p:grpSpPr>
        <p:pic>
          <p:nvPicPr>
            <p:cNvPr id="5" name="Picture 4" descr="A diagram of an electric current&#10;&#10;AI-generated content may be incorrect.">
              <a:extLst>
                <a:ext uri="{FF2B5EF4-FFF2-40B4-BE49-F238E27FC236}">
                  <a16:creationId xmlns:a16="http://schemas.microsoft.com/office/drawing/2014/main" id="{5F9A8E52-2E5A-1F5C-6841-0E608510E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1612" t="1" r="43296" b="49960"/>
            <a:stretch>
              <a:fillRect/>
            </a:stretch>
          </p:blipFill>
          <p:spPr>
            <a:xfrm>
              <a:off x="6080698" y="2802528"/>
              <a:ext cx="2955797" cy="19294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2970E9-83E3-D18F-859A-420C1BC921A9}"/>
                </a:ext>
              </a:extLst>
            </p:cNvPr>
            <p:cNvSpPr txBox="1"/>
            <p:nvPr/>
          </p:nvSpPr>
          <p:spPr>
            <a:xfrm>
              <a:off x="7320495" y="3152887"/>
              <a:ext cx="100811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+mn-lt"/>
                  <a:sym typeface="Wingdings" panose="05000000000000000000" pitchFamily="2" charset="2"/>
                </a:rPr>
                <a:t>ExB drift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1CF032-CE46-5E79-2D2D-F7B0D5B8A776}"/>
                </a:ext>
              </a:extLst>
            </p:cNvPr>
            <p:cNvSpPr txBox="1"/>
            <p:nvPr/>
          </p:nvSpPr>
          <p:spPr>
            <a:xfrm>
              <a:off x="6409203" y="3388329"/>
              <a:ext cx="863240" cy="4308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latin typeface="+mn-lt"/>
                  <a:sym typeface="Wingdings" panose="05000000000000000000" pitchFamily="2" charset="2"/>
                </a:rPr>
                <a:t>Perturbed potential</a:t>
              </a:r>
              <a:endParaRPr lang="en-GB" sz="140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944752-66D3-508F-AA2D-E8530383473A}"/>
                </a:ext>
              </a:extLst>
            </p:cNvPr>
            <p:cNvCxnSpPr/>
            <p:nvPr/>
          </p:nvCxnSpPr>
          <p:spPr bwMode="auto">
            <a:xfrm>
              <a:off x="7272443" y="3579862"/>
              <a:ext cx="251885" cy="720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74743F-66C1-E273-9855-471B1053A7D4}"/>
                </a:ext>
              </a:extLst>
            </p:cNvPr>
            <p:cNvSpPr txBox="1"/>
            <p:nvPr/>
          </p:nvSpPr>
          <p:spPr>
            <a:xfrm>
              <a:off x="6018462" y="2519183"/>
              <a:ext cx="288032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GB"/>
              </a:defPPr>
              <a:lvl1pPr>
                <a:defRPr sz="1200" i="1">
                  <a:solidFill>
                    <a:srgbClr val="7030A0"/>
                  </a:solidFill>
                  <a:latin typeface="+mj-lt"/>
                </a:defRPr>
              </a:lvl1pPr>
            </a:lstStyle>
            <a:p>
              <a:r>
                <a:rPr lang="en-US" dirty="0"/>
                <a:t>S. Korving et al, submitted to NF (2025)</a:t>
              </a:r>
              <a:endParaRPr lang="en-GB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E9F9E15-F28F-88E9-94F4-8D739254D502}"/>
              </a:ext>
            </a:extLst>
          </p:cNvPr>
          <p:cNvGrpSpPr/>
          <p:nvPr/>
        </p:nvGrpSpPr>
        <p:grpSpPr>
          <a:xfrm>
            <a:off x="5753535" y="345955"/>
            <a:ext cx="3337083" cy="2153787"/>
            <a:chOff x="5753535" y="345955"/>
            <a:chExt cx="3337083" cy="215378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EB11DC3-F33C-D1E1-D196-EAE571074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3535" y="570281"/>
              <a:ext cx="3268822" cy="1929461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37CE939-8760-5E1B-2673-9EE7A4D6E400}"/>
                </a:ext>
              </a:extLst>
            </p:cNvPr>
            <p:cNvGrpSpPr/>
            <p:nvPr/>
          </p:nvGrpSpPr>
          <p:grpSpPr>
            <a:xfrm>
              <a:off x="6125882" y="345955"/>
              <a:ext cx="2964736" cy="1644640"/>
              <a:chOff x="6125882" y="345955"/>
              <a:chExt cx="2964736" cy="164464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22A7E7-87F8-76E3-BC5F-20E58E406569}"/>
                  </a:ext>
                </a:extLst>
              </p:cNvPr>
              <p:cNvSpPr txBox="1"/>
              <p:nvPr/>
            </p:nvSpPr>
            <p:spPr>
              <a:xfrm>
                <a:off x="6125882" y="345955"/>
                <a:ext cx="265069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200" i="1" dirty="0">
                    <a:solidFill>
                      <a:srgbClr val="7030A0"/>
                    </a:solidFill>
                    <a:latin typeface="+mj-lt"/>
                  </a:rPr>
                  <a:t>X. Bai et al, PPCF 66 055017 (2024)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679C17-F3DA-EF3D-EA2D-EE79BAF6A34C}"/>
                  </a:ext>
                </a:extLst>
              </p:cNvPr>
              <p:cNvSpPr txBox="1"/>
              <p:nvPr/>
            </p:nvSpPr>
            <p:spPr>
              <a:xfrm>
                <a:off x="6247278" y="1159598"/>
                <a:ext cx="5729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rgbClr val="C00000"/>
                    </a:solidFill>
                    <a:latin typeface="+mn-lt"/>
                  </a:rPr>
                  <a:t>large</a:t>
                </a:r>
              </a:p>
              <a:p>
                <a:r>
                  <a:rPr lang="en-GB" sz="1200" dirty="0">
                    <a:solidFill>
                      <a:srgbClr val="C00000"/>
                    </a:solidFill>
                    <a:latin typeface="+mn-lt"/>
                  </a:rPr>
                  <a:t>outer wall gap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049351C-4D83-4ECA-E881-D98CB9287216}"/>
                  </a:ext>
                </a:extLst>
              </p:cNvPr>
              <p:cNvSpPr txBox="1"/>
              <p:nvPr/>
            </p:nvSpPr>
            <p:spPr>
              <a:xfrm>
                <a:off x="8226522" y="1500244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+mn-lt"/>
                  </a:rPr>
                  <a:t>normal clearance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4CEA4F-13E8-FEDD-4D83-7BBD2C31C07A}"/>
                  </a:ext>
                </a:extLst>
              </p:cNvPr>
              <p:cNvSpPr txBox="1"/>
              <p:nvPr/>
            </p:nvSpPr>
            <p:spPr>
              <a:xfrm>
                <a:off x="7430497" y="1506783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rgbClr val="32499D"/>
                    </a:solidFill>
                    <a:latin typeface="+mn-lt"/>
                  </a:rPr>
                  <a:t>increased clearance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C2BB3C55-A35B-26E2-BABE-D6669AB4F0B6}"/>
                  </a:ext>
                </a:extLst>
              </p:cNvPr>
              <p:cNvCxnSpPr/>
              <p:nvPr/>
            </p:nvCxnSpPr>
            <p:spPr bwMode="auto">
              <a:xfrm>
                <a:off x="6159256" y="1463512"/>
                <a:ext cx="286310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9900"/>
                </a:solidFill>
                <a:prstDash val="dash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9EB0211B-0CEC-6446-9DF2-5AB3AF6AFD80}"/>
                  </a:ext>
                </a:extLst>
              </p:cNvPr>
              <p:cNvCxnSpPr/>
              <p:nvPr/>
            </p:nvCxnSpPr>
            <p:spPr bwMode="auto">
              <a:xfrm>
                <a:off x="6151940" y="756920"/>
                <a:ext cx="286310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9900"/>
                </a:solidFill>
                <a:prstDash val="dash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CB155BB-51AB-1852-4D4C-7471D18D8C60}"/>
              </a:ext>
            </a:extLst>
          </p:cNvPr>
          <p:cNvSpPr txBox="1"/>
          <p:nvPr/>
        </p:nvSpPr>
        <p:spPr>
          <a:xfrm>
            <a:off x="7605664" y="604376"/>
            <a:ext cx="1118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  <a:sym typeface="Wingdings" panose="05000000000000000000" pitchFamily="2" charset="2"/>
              </a:rPr>
              <a:t>SRO H-mode</a:t>
            </a:r>
          </a:p>
          <a:p>
            <a:pPr algn="ctr"/>
            <a:r>
              <a:rPr lang="en-US" sz="1200" dirty="0">
                <a:latin typeface="+mn-lt"/>
                <a:sym typeface="Wingdings" panose="05000000000000000000" pitchFamily="2" charset="2"/>
              </a:rPr>
              <a:t>5 MA / 2.65T</a:t>
            </a:r>
            <a:endParaRPr lang="en-GB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E521F2-5693-496C-7F64-A13AFCD96B37}"/>
              </a:ext>
            </a:extLst>
          </p:cNvPr>
          <p:cNvSpPr txBox="1"/>
          <p:nvPr/>
        </p:nvSpPr>
        <p:spPr>
          <a:xfrm>
            <a:off x="6907705" y="992051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MARS-F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B1E429-5FFE-51C1-5E17-2E3D2D6C1162}"/>
              </a:ext>
            </a:extLst>
          </p:cNvPr>
          <p:cNvSpPr txBox="1"/>
          <p:nvPr/>
        </p:nvSpPr>
        <p:spPr>
          <a:xfrm>
            <a:off x="8055136" y="2747654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n-lt"/>
              </a:rPr>
              <a:t>JOREK</a:t>
            </a:r>
          </a:p>
        </p:txBody>
      </p:sp>
    </p:spTree>
    <p:extLst>
      <p:ext uri="{BB962C8B-B14F-4D97-AF65-F5344CB8AC3E}">
        <p14:creationId xmlns:p14="http://schemas.microsoft.com/office/powerpoint/2010/main" val="190781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0B74BF-FE08-2B4B-BFDD-BE88BF8F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52824"/>
            <a:ext cx="2628800" cy="42378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22A779-2C5E-F5EE-468F-7B6302630A76}"/>
              </a:ext>
            </a:extLst>
          </p:cNvPr>
          <p:cNvSpPr txBox="1"/>
          <p:nvPr/>
        </p:nvSpPr>
        <p:spPr>
          <a:xfrm>
            <a:off x="1936597" y="-45984"/>
            <a:ext cx="527099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Modelling studies for the new baseline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749000-5A95-3AA9-1C5E-2A98BFD74209}"/>
              </a:ext>
            </a:extLst>
          </p:cNvPr>
          <p:cNvGrpSpPr/>
          <p:nvPr/>
        </p:nvGrpSpPr>
        <p:grpSpPr>
          <a:xfrm>
            <a:off x="632243" y="851972"/>
            <a:ext cx="4719361" cy="1501333"/>
            <a:chOff x="632243" y="851972"/>
            <a:chExt cx="4719361" cy="15013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199BB6-E362-B52A-C31E-9AD347DF7C32}"/>
                </a:ext>
              </a:extLst>
            </p:cNvPr>
            <p:cNvSpPr txBox="1"/>
            <p:nvPr/>
          </p:nvSpPr>
          <p:spPr>
            <a:xfrm>
              <a:off x="2357608" y="851972"/>
              <a:ext cx="2993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SzPct val="50000"/>
                <a:tabLst>
                  <a:tab pos="160020" algn="l"/>
                  <a:tab pos="568643" algn="l"/>
                </a:tabLst>
              </a:pPr>
              <a:r>
                <a:rPr lang="en-US" sz="1600" dirty="0">
                  <a:solidFill>
                    <a:srgbClr val="FF6600"/>
                  </a:solidFill>
                  <a:latin typeface="+mn-lt"/>
                </a:rPr>
                <a:t>Disruption loads and mitigation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C5AF76-ADF4-BA25-B07C-15C21AB65A36}"/>
                </a:ext>
              </a:extLst>
            </p:cNvPr>
            <p:cNvSpPr/>
            <p:nvPr/>
          </p:nvSpPr>
          <p:spPr bwMode="auto">
            <a:xfrm>
              <a:off x="632243" y="889908"/>
              <a:ext cx="905972" cy="1463397"/>
            </a:xfrm>
            <a:custGeom>
              <a:avLst/>
              <a:gdLst>
                <a:gd name="connsiteX0" fmla="*/ 83344 w 835819"/>
                <a:gd name="connsiteY0" fmla="*/ 23812 h 1276350"/>
                <a:gd name="connsiteX1" fmla="*/ 23812 w 835819"/>
                <a:gd name="connsiteY1" fmla="*/ 107156 h 1276350"/>
                <a:gd name="connsiteX2" fmla="*/ 14287 w 835819"/>
                <a:gd name="connsiteY2" fmla="*/ 195262 h 1276350"/>
                <a:gd name="connsiteX3" fmla="*/ 0 w 835819"/>
                <a:gd name="connsiteY3" fmla="*/ 278606 h 1276350"/>
                <a:gd name="connsiteX4" fmla="*/ 0 w 835819"/>
                <a:gd name="connsiteY4" fmla="*/ 357187 h 1276350"/>
                <a:gd name="connsiteX5" fmla="*/ 7144 w 835819"/>
                <a:gd name="connsiteY5" fmla="*/ 409575 h 1276350"/>
                <a:gd name="connsiteX6" fmla="*/ 16669 w 835819"/>
                <a:gd name="connsiteY6" fmla="*/ 488156 h 1276350"/>
                <a:gd name="connsiteX7" fmla="*/ 28575 w 835819"/>
                <a:gd name="connsiteY7" fmla="*/ 571500 h 1276350"/>
                <a:gd name="connsiteX8" fmla="*/ 50006 w 835819"/>
                <a:gd name="connsiteY8" fmla="*/ 654844 h 1276350"/>
                <a:gd name="connsiteX9" fmla="*/ 73819 w 835819"/>
                <a:gd name="connsiteY9" fmla="*/ 726281 h 1276350"/>
                <a:gd name="connsiteX10" fmla="*/ 119062 w 835819"/>
                <a:gd name="connsiteY10" fmla="*/ 826294 h 1276350"/>
                <a:gd name="connsiteX11" fmla="*/ 154781 w 835819"/>
                <a:gd name="connsiteY11" fmla="*/ 904875 h 1276350"/>
                <a:gd name="connsiteX12" fmla="*/ 188119 w 835819"/>
                <a:gd name="connsiteY12" fmla="*/ 957262 h 1276350"/>
                <a:gd name="connsiteX13" fmla="*/ 226219 w 835819"/>
                <a:gd name="connsiteY13" fmla="*/ 1019175 h 1276350"/>
                <a:gd name="connsiteX14" fmla="*/ 271462 w 835819"/>
                <a:gd name="connsiteY14" fmla="*/ 1085850 h 1276350"/>
                <a:gd name="connsiteX15" fmla="*/ 330994 w 835819"/>
                <a:gd name="connsiteY15" fmla="*/ 1152525 h 1276350"/>
                <a:gd name="connsiteX16" fmla="*/ 388144 w 835819"/>
                <a:gd name="connsiteY16" fmla="*/ 1209675 h 1276350"/>
                <a:gd name="connsiteX17" fmla="*/ 452437 w 835819"/>
                <a:gd name="connsiteY17" fmla="*/ 1247775 h 1276350"/>
                <a:gd name="connsiteX18" fmla="*/ 511969 w 835819"/>
                <a:gd name="connsiteY18" fmla="*/ 1271587 h 1276350"/>
                <a:gd name="connsiteX19" fmla="*/ 564356 w 835819"/>
                <a:gd name="connsiteY19" fmla="*/ 1276350 h 1276350"/>
                <a:gd name="connsiteX20" fmla="*/ 626269 w 835819"/>
                <a:gd name="connsiteY20" fmla="*/ 1266825 h 1276350"/>
                <a:gd name="connsiteX21" fmla="*/ 657225 w 835819"/>
                <a:gd name="connsiteY21" fmla="*/ 1250156 h 1276350"/>
                <a:gd name="connsiteX22" fmla="*/ 688181 w 835819"/>
                <a:gd name="connsiteY22" fmla="*/ 1221581 h 1276350"/>
                <a:gd name="connsiteX23" fmla="*/ 721519 w 835819"/>
                <a:gd name="connsiteY23" fmla="*/ 1193006 h 1276350"/>
                <a:gd name="connsiteX24" fmla="*/ 764381 w 835819"/>
                <a:gd name="connsiteY24" fmla="*/ 1131094 h 1276350"/>
                <a:gd name="connsiteX25" fmla="*/ 804862 w 835819"/>
                <a:gd name="connsiteY25" fmla="*/ 1031081 h 1276350"/>
                <a:gd name="connsiteX26" fmla="*/ 826294 w 835819"/>
                <a:gd name="connsiteY26" fmla="*/ 938212 h 1276350"/>
                <a:gd name="connsiteX27" fmla="*/ 835819 w 835819"/>
                <a:gd name="connsiteY27" fmla="*/ 850106 h 1276350"/>
                <a:gd name="connsiteX28" fmla="*/ 828675 w 835819"/>
                <a:gd name="connsiteY28" fmla="*/ 754856 h 1276350"/>
                <a:gd name="connsiteX29" fmla="*/ 809625 w 835819"/>
                <a:gd name="connsiteY29" fmla="*/ 661987 h 1276350"/>
                <a:gd name="connsiteX30" fmla="*/ 766762 w 835819"/>
                <a:gd name="connsiteY30" fmla="*/ 566737 h 1276350"/>
                <a:gd name="connsiteX31" fmla="*/ 723900 w 835819"/>
                <a:gd name="connsiteY31" fmla="*/ 483394 h 1276350"/>
                <a:gd name="connsiteX32" fmla="*/ 678656 w 835819"/>
                <a:gd name="connsiteY32" fmla="*/ 404812 h 1276350"/>
                <a:gd name="connsiteX33" fmla="*/ 626269 w 835819"/>
                <a:gd name="connsiteY33" fmla="*/ 345281 h 1276350"/>
                <a:gd name="connsiteX34" fmla="*/ 583406 w 835819"/>
                <a:gd name="connsiteY34" fmla="*/ 283369 h 1276350"/>
                <a:gd name="connsiteX35" fmla="*/ 507206 w 835819"/>
                <a:gd name="connsiteY35" fmla="*/ 214312 h 1276350"/>
                <a:gd name="connsiteX36" fmla="*/ 447675 w 835819"/>
                <a:gd name="connsiteY36" fmla="*/ 161925 h 1276350"/>
                <a:gd name="connsiteX37" fmla="*/ 385762 w 835819"/>
                <a:gd name="connsiteY37" fmla="*/ 104775 h 1276350"/>
                <a:gd name="connsiteX38" fmla="*/ 323850 w 835819"/>
                <a:gd name="connsiteY38" fmla="*/ 66675 h 1276350"/>
                <a:gd name="connsiteX39" fmla="*/ 264319 w 835819"/>
                <a:gd name="connsiteY39" fmla="*/ 35719 h 1276350"/>
                <a:gd name="connsiteX40" fmla="*/ 209550 w 835819"/>
                <a:gd name="connsiteY40" fmla="*/ 16669 h 1276350"/>
                <a:gd name="connsiteX41" fmla="*/ 159544 w 835819"/>
                <a:gd name="connsiteY41" fmla="*/ 0 h 1276350"/>
                <a:gd name="connsiteX42" fmla="*/ 83344 w 835819"/>
                <a:gd name="connsiteY42" fmla="*/ 23812 h 1276350"/>
                <a:gd name="connsiteX0" fmla="*/ 83344 w 835819"/>
                <a:gd name="connsiteY0" fmla="*/ 23812 h 1276350"/>
                <a:gd name="connsiteX1" fmla="*/ 23812 w 835819"/>
                <a:gd name="connsiteY1" fmla="*/ 107156 h 1276350"/>
                <a:gd name="connsiteX2" fmla="*/ 2381 w 835819"/>
                <a:gd name="connsiteY2" fmla="*/ 197644 h 1276350"/>
                <a:gd name="connsiteX3" fmla="*/ 0 w 835819"/>
                <a:gd name="connsiteY3" fmla="*/ 278606 h 1276350"/>
                <a:gd name="connsiteX4" fmla="*/ 0 w 835819"/>
                <a:gd name="connsiteY4" fmla="*/ 357187 h 1276350"/>
                <a:gd name="connsiteX5" fmla="*/ 7144 w 835819"/>
                <a:gd name="connsiteY5" fmla="*/ 409575 h 1276350"/>
                <a:gd name="connsiteX6" fmla="*/ 16669 w 835819"/>
                <a:gd name="connsiteY6" fmla="*/ 488156 h 1276350"/>
                <a:gd name="connsiteX7" fmla="*/ 28575 w 835819"/>
                <a:gd name="connsiteY7" fmla="*/ 571500 h 1276350"/>
                <a:gd name="connsiteX8" fmla="*/ 50006 w 835819"/>
                <a:gd name="connsiteY8" fmla="*/ 654844 h 1276350"/>
                <a:gd name="connsiteX9" fmla="*/ 73819 w 835819"/>
                <a:gd name="connsiteY9" fmla="*/ 726281 h 1276350"/>
                <a:gd name="connsiteX10" fmla="*/ 119062 w 835819"/>
                <a:gd name="connsiteY10" fmla="*/ 826294 h 1276350"/>
                <a:gd name="connsiteX11" fmla="*/ 154781 w 835819"/>
                <a:gd name="connsiteY11" fmla="*/ 904875 h 1276350"/>
                <a:gd name="connsiteX12" fmla="*/ 188119 w 835819"/>
                <a:gd name="connsiteY12" fmla="*/ 957262 h 1276350"/>
                <a:gd name="connsiteX13" fmla="*/ 226219 w 835819"/>
                <a:gd name="connsiteY13" fmla="*/ 1019175 h 1276350"/>
                <a:gd name="connsiteX14" fmla="*/ 271462 w 835819"/>
                <a:gd name="connsiteY14" fmla="*/ 1085850 h 1276350"/>
                <a:gd name="connsiteX15" fmla="*/ 330994 w 835819"/>
                <a:gd name="connsiteY15" fmla="*/ 1152525 h 1276350"/>
                <a:gd name="connsiteX16" fmla="*/ 388144 w 835819"/>
                <a:gd name="connsiteY16" fmla="*/ 1209675 h 1276350"/>
                <a:gd name="connsiteX17" fmla="*/ 452437 w 835819"/>
                <a:gd name="connsiteY17" fmla="*/ 1247775 h 1276350"/>
                <a:gd name="connsiteX18" fmla="*/ 511969 w 835819"/>
                <a:gd name="connsiteY18" fmla="*/ 1271587 h 1276350"/>
                <a:gd name="connsiteX19" fmla="*/ 564356 w 835819"/>
                <a:gd name="connsiteY19" fmla="*/ 1276350 h 1276350"/>
                <a:gd name="connsiteX20" fmla="*/ 626269 w 835819"/>
                <a:gd name="connsiteY20" fmla="*/ 1266825 h 1276350"/>
                <a:gd name="connsiteX21" fmla="*/ 657225 w 835819"/>
                <a:gd name="connsiteY21" fmla="*/ 1250156 h 1276350"/>
                <a:gd name="connsiteX22" fmla="*/ 688181 w 835819"/>
                <a:gd name="connsiteY22" fmla="*/ 1221581 h 1276350"/>
                <a:gd name="connsiteX23" fmla="*/ 721519 w 835819"/>
                <a:gd name="connsiteY23" fmla="*/ 1193006 h 1276350"/>
                <a:gd name="connsiteX24" fmla="*/ 764381 w 835819"/>
                <a:gd name="connsiteY24" fmla="*/ 1131094 h 1276350"/>
                <a:gd name="connsiteX25" fmla="*/ 804862 w 835819"/>
                <a:gd name="connsiteY25" fmla="*/ 1031081 h 1276350"/>
                <a:gd name="connsiteX26" fmla="*/ 826294 w 835819"/>
                <a:gd name="connsiteY26" fmla="*/ 938212 h 1276350"/>
                <a:gd name="connsiteX27" fmla="*/ 835819 w 835819"/>
                <a:gd name="connsiteY27" fmla="*/ 850106 h 1276350"/>
                <a:gd name="connsiteX28" fmla="*/ 828675 w 835819"/>
                <a:gd name="connsiteY28" fmla="*/ 754856 h 1276350"/>
                <a:gd name="connsiteX29" fmla="*/ 809625 w 835819"/>
                <a:gd name="connsiteY29" fmla="*/ 661987 h 1276350"/>
                <a:gd name="connsiteX30" fmla="*/ 766762 w 835819"/>
                <a:gd name="connsiteY30" fmla="*/ 566737 h 1276350"/>
                <a:gd name="connsiteX31" fmla="*/ 723900 w 835819"/>
                <a:gd name="connsiteY31" fmla="*/ 483394 h 1276350"/>
                <a:gd name="connsiteX32" fmla="*/ 678656 w 835819"/>
                <a:gd name="connsiteY32" fmla="*/ 404812 h 1276350"/>
                <a:gd name="connsiteX33" fmla="*/ 626269 w 835819"/>
                <a:gd name="connsiteY33" fmla="*/ 345281 h 1276350"/>
                <a:gd name="connsiteX34" fmla="*/ 583406 w 835819"/>
                <a:gd name="connsiteY34" fmla="*/ 283369 h 1276350"/>
                <a:gd name="connsiteX35" fmla="*/ 507206 w 835819"/>
                <a:gd name="connsiteY35" fmla="*/ 214312 h 1276350"/>
                <a:gd name="connsiteX36" fmla="*/ 447675 w 835819"/>
                <a:gd name="connsiteY36" fmla="*/ 161925 h 1276350"/>
                <a:gd name="connsiteX37" fmla="*/ 385762 w 835819"/>
                <a:gd name="connsiteY37" fmla="*/ 104775 h 1276350"/>
                <a:gd name="connsiteX38" fmla="*/ 323850 w 835819"/>
                <a:gd name="connsiteY38" fmla="*/ 66675 h 1276350"/>
                <a:gd name="connsiteX39" fmla="*/ 264319 w 835819"/>
                <a:gd name="connsiteY39" fmla="*/ 35719 h 1276350"/>
                <a:gd name="connsiteX40" fmla="*/ 209550 w 835819"/>
                <a:gd name="connsiteY40" fmla="*/ 16669 h 1276350"/>
                <a:gd name="connsiteX41" fmla="*/ 159544 w 835819"/>
                <a:gd name="connsiteY41" fmla="*/ 0 h 1276350"/>
                <a:gd name="connsiteX42" fmla="*/ 83344 w 835819"/>
                <a:gd name="connsiteY42" fmla="*/ 23812 h 1276350"/>
                <a:gd name="connsiteX0" fmla="*/ 83344 w 835819"/>
                <a:gd name="connsiteY0" fmla="*/ 23812 h 1276350"/>
                <a:gd name="connsiteX1" fmla="*/ 23812 w 835819"/>
                <a:gd name="connsiteY1" fmla="*/ 107156 h 1276350"/>
                <a:gd name="connsiteX2" fmla="*/ 2381 w 835819"/>
                <a:gd name="connsiteY2" fmla="*/ 197644 h 1276350"/>
                <a:gd name="connsiteX3" fmla="*/ 0 w 835819"/>
                <a:gd name="connsiteY3" fmla="*/ 278606 h 1276350"/>
                <a:gd name="connsiteX4" fmla="*/ 0 w 835819"/>
                <a:gd name="connsiteY4" fmla="*/ 357187 h 1276350"/>
                <a:gd name="connsiteX5" fmla="*/ 0 w 835819"/>
                <a:gd name="connsiteY5" fmla="*/ 419100 h 1276350"/>
                <a:gd name="connsiteX6" fmla="*/ 16669 w 835819"/>
                <a:gd name="connsiteY6" fmla="*/ 488156 h 1276350"/>
                <a:gd name="connsiteX7" fmla="*/ 28575 w 835819"/>
                <a:gd name="connsiteY7" fmla="*/ 571500 h 1276350"/>
                <a:gd name="connsiteX8" fmla="*/ 50006 w 835819"/>
                <a:gd name="connsiteY8" fmla="*/ 654844 h 1276350"/>
                <a:gd name="connsiteX9" fmla="*/ 73819 w 835819"/>
                <a:gd name="connsiteY9" fmla="*/ 726281 h 1276350"/>
                <a:gd name="connsiteX10" fmla="*/ 119062 w 835819"/>
                <a:gd name="connsiteY10" fmla="*/ 826294 h 1276350"/>
                <a:gd name="connsiteX11" fmla="*/ 154781 w 835819"/>
                <a:gd name="connsiteY11" fmla="*/ 904875 h 1276350"/>
                <a:gd name="connsiteX12" fmla="*/ 188119 w 835819"/>
                <a:gd name="connsiteY12" fmla="*/ 957262 h 1276350"/>
                <a:gd name="connsiteX13" fmla="*/ 226219 w 835819"/>
                <a:gd name="connsiteY13" fmla="*/ 1019175 h 1276350"/>
                <a:gd name="connsiteX14" fmla="*/ 271462 w 835819"/>
                <a:gd name="connsiteY14" fmla="*/ 1085850 h 1276350"/>
                <a:gd name="connsiteX15" fmla="*/ 330994 w 835819"/>
                <a:gd name="connsiteY15" fmla="*/ 1152525 h 1276350"/>
                <a:gd name="connsiteX16" fmla="*/ 388144 w 835819"/>
                <a:gd name="connsiteY16" fmla="*/ 1209675 h 1276350"/>
                <a:gd name="connsiteX17" fmla="*/ 452437 w 835819"/>
                <a:gd name="connsiteY17" fmla="*/ 1247775 h 1276350"/>
                <a:gd name="connsiteX18" fmla="*/ 511969 w 835819"/>
                <a:gd name="connsiteY18" fmla="*/ 1271587 h 1276350"/>
                <a:gd name="connsiteX19" fmla="*/ 564356 w 835819"/>
                <a:gd name="connsiteY19" fmla="*/ 1276350 h 1276350"/>
                <a:gd name="connsiteX20" fmla="*/ 626269 w 835819"/>
                <a:gd name="connsiteY20" fmla="*/ 1266825 h 1276350"/>
                <a:gd name="connsiteX21" fmla="*/ 657225 w 835819"/>
                <a:gd name="connsiteY21" fmla="*/ 1250156 h 1276350"/>
                <a:gd name="connsiteX22" fmla="*/ 688181 w 835819"/>
                <a:gd name="connsiteY22" fmla="*/ 1221581 h 1276350"/>
                <a:gd name="connsiteX23" fmla="*/ 721519 w 835819"/>
                <a:gd name="connsiteY23" fmla="*/ 1193006 h 1276350"/>
                <a:gd name="connsiteX24" fmla="*/ 764381 w 835819"/>
                <a:gd name="connsiteY24" fmla="*/ 1131094 h 1276350"/>
                <a:gd name="connsiteX25" fmla="*/ 804862 w 835819"/>
                <a:gd name="connsiteY25" fmla="*/ 1031081 h 1276350"/>
                <a:gd name="connsiteX26" fmla="*/ 826294 w 835819"/>
                <a:gd name="connsiteY26" fmla="*/ 938212 h 1276350"/>
                <a:gd name="connsiteX27" fmla="*/ 835819 w 835819"/>
                <a:gd name="connsiteY27" fmla="*/ 850106 h 1276350"/>
                <a:gd name="connsiteX28" fmla="*/ 828675 w 835819"/>
                <a:gd name="connsiteY28" fmla="*/ 754856 h 1276350"/>
                <a:gd name="connsiteX29" fmla="*/ 809625 w 835819"/>
                <a:gd name="connsiteY29" fmla="*/ 661987 h 1276350"/>
                <a:gd name="connsiteX30" fmla="*/ 766762 w 835819"/>
                <a:gd name="connsiteY30" fmla="*/ 566737 h 1276350"/>
                <a:gd name="connsiteX31" fmla="*/ 723900 w 835819"/>
                <a:gd name="connsiteY31" fmla="*/ 483394 h 1276350"/>
                <a:gd name="connsiteX32" fmla="*/ 678656 w 835819"/>
                <a:gd name="connsiteY32" fmla="*/ 404812 h 1276350"/>
                <a:gd name="connsiteX33" fmla="*/ 626269 w 835819"/>
                <a:gd name="connsiteY33" fmla="*/ 345281 h 1276350"/>
                <a:gd name="connsiteX34" fmla="*/ 583406 w 835819"/>
                <a:gd name="connsiteY34" fmla="*/ 283369 h 1276350"/>
                <a:gd name="connsiteX35" fmla="*/ 507206 w 835819"/>
                <a:gd name="connsiteY35" fmla="*/ 214312 h 1276350"/>
                <a:gd name="connsiteX36" fmla="*/ 447675 w 835819"/>
                <a:gd name="connsiteY36" fmla="*/ 161925 h 1276350"/>
                <a:gd name="connsiteX37" fmla="*/ 385762 w 835819"/>
                <a:gd name="connsiteY37" fmla="*/ 104775 h 1276350"/>
                <a:gd name="connsiteX38" fmla="*/ 323850 w 835819"/>
                <a:gd name="connsiteY38" fmla="*/ 66675 h 1276350"/>
                <a:gd name="connsiteX39" fmla="*/ 264319 w 835819"/>
                <a:gd name="connsiteY39" fmla="*/ 35719 h 1276350"/>
                <a:gd name="connsiteX40" fmla="*/ 209550 w 835819"/>
                <a:gd name="connsiteY40" fmla="*/ 16669 h 1276350"/>
                <a:gd name="connsiteX41" fmla="*/ 159544 w 835819"/>
                <a:gd name="connsiteY41" fmla="*/ 0 h 1276350"/>
                <a:gd name="connsiteX42" fmla="*/ 83344 w 835819"/>
                <a:gd name="connsiteY42" fmla="*/ 23812 h 1276350"/>
                <a:gd name="connsiteX0" fmla="*/ 83344 w 835819"/>
                <a:gd name="connsiteY0" fmla="*/ 23812 h 1276350"/>
                <a:gd name="connsiteX1" fmla="*/ 23812 w 835819"/>
                <a:gd name="connsiteY1" fmla="*/ 107156 h 1276350"/>
                <a:gd name="connsiteX2" fmla="*/ 2381 w 835819"/>
                <a:gd name="connsiteY2" fmla="*/ 197644 h 1276350"/>
                <a:gd name="connsiteX3" fmla="*/ 0 w 835819"/>
                <a:gd name="connsiteY3" fmla="*/ 278606 h 1276350"/>
                <a:gd name="connsiteX4" fmla="*/ 0 w 835819"/>
                <a:gd name="connsiteY4" fmla="*/ 357187 h 1276350"/>
                <a:gd name="connsiteX5" fmla="*/ 0 w 835819"/>
                <a:gd name="connsiteY5" fmla="*/ 419100 h 1276350"/>
                <a:gd name="connsiteX6" fmla="*/ 16669 w 835819"/>
                <a:gd name="connsiteY6" fmla="*/ 502444 h 1276350"/>
                <a:gd name="connsiteX7" fmla="*/ 28575 w 835819"/>
                <a:gd name="connsiteY7" fmla="*/ 571500 h 1276350"/>
                <a:gd name="connsiteX8" fmla="*/ 50006 w 835819"/>
                <a:gd name="connsiteY8" fmla="*/ 654844 h 1276350"/>
                <a:gd name="connsiteX9" fmla="*/ 73819 w 835819"/>
                <a:gd name="connsiteY9" fmla="*/ 726281 h 1276350"/>
                <a:gd name="connsiteX10" fmla="*/ 119062 w 835819"/>
                <a:gd name="connsiteY10" fmla="*/ 826294 h 1276350"/>
                <a:gd name="connsiteX11" fmla="*/ 154781 w 835819"/>
                <a:gd name="connsiteY11" fmla="*/ 904875 h 1276350"/>
                <a:gd name="connsiteX12" fmla="*/ 188119 w 835819"/>
                <a:gd name="connsiteY12" fmla="*/ 957262 h 1276350"/>
                <a:gd name="connsiteX13" fmla="*/ 226219 w 835819"/>
                <a:gd name="connsiteY13" fmla="*/ 1019175 h 1276350"/>
                <a:gd name="connsiteX14" fmla="*/ 271462 w 835819"/>
                <a:gd name="connsiteY14" fmla="*/ 1085850 h 1276350"/>
                <a:gd name="connsiteX15" fmla="*/ 330994 w 835819"/>
                <a:gd name="connsiteY15" fmla="*/ 1152525 h 1276350"/>
                <a:gd name="connsiteX16" fmla="*/ 388144 w 835819"/>
                <a:gd name="connsiteY16" fmla="*/ 1209675 h 1276350"/>
                <a:gd name="connsiteX17" fmla="*/ 452437 w 835819"/>
                <a:gd name="connsiteY17" fmla="*/ 1247775 h 1276350"/>
                <a:gd name="connsiteX18" fmla="*/ 511969 w 835819"/>
                <a:gd name="connsiteY18" fmla="*/ 1271587 h 1276350"/>
                <a:gd name="connsiteX19" fmla="*/ 564356 w 835819"/>
                <a:gd name="connsiteY19" fmla="*/ 1276350 h 1276350"/>
                <a:gd name="connsiteX20" fmla="*/ 626269 w 835819"/>
                <a:gd name="connsiteY20" fmla="*/ 1266825 h 1276350"/>
                <a:gd name="connsiteX21" fmla="*/ 657225 w 835819"/>
                <a:gd name="connsiteY21" fmla="*/ 1250156 h 1276350"/>
                <a:gd name="connsiteX22" fmla="*/ 688181 w 835819"/>
                <a:gd name="connsiteY22" fmla="*/ 1221581 h 1276350"/>
                <a:gd name="connsiteX23" fmla="*/ 721519 w 835819"/>
                <a:gd name="connsiteY23" fmla="*/ 1193006 h 1276350"/>
                <a:gd name="connsiteX24" fmla="*/ 764381 w 835819"/>
                <a:gd name="connsiteY24" fmla="*/ 1131094 h 1276350"/>
                <a:gd name="connsiteX25" fmla="*/ 804862 w 835819"/>
                <a:gd name="connsiteY25" fmla="*/ 1031081 h 1276350"/>
                <a:gd name="connsiteX26" fmla="*/ 826294 w 835819"/>
                <a:gd name="connsiteY26" fmla="*/ 938212 h 1276350"/>
                <a:gd name="connsiteX27" fmla="*/ 835819 w 835819"/>
                <a:gd name="connsiteY27" fmla="*/ 850106 h 1276350"/>
                <a:gd name="connsiteX28" fmla="*/ 828675 w 835819"/>
                <a:gd name="connsiteY28" fmla="*/ 754856 h 1276350"/>
                <a:gd name="connsiteX29" fmla="*/ 809625 w 835819"/>
                <a:gd name="connsiteY29" fmla="*/ 661987 h 1276350"/>
                <a:gd name="connsiteX30" fmla="*/ 766762 w 835819"/>
                <a:gd name="connsiteY30" fmla="*/ 566737 h 1276350"/>
                <a:gd name="connsiteX31" fmla="*/ 723900 w 835819"/>
                <a:gd name="connsiteY31" fmla="*/ 483394 h 1276350"/>
                <a:gd name="connsiteX32" fmla="*/ 678656 w 835819"/>
                <a:gd name="connsiteY32" fmla="*/ 404812 h 1276350"/>
                <a:gd name="connsiteX33" fmla="*/ 626269 w 835819"/>
                <a:gd name="connsiteY33" fmla="*/ 345281 h 1276350"/>
                <a:gd name="connsiteX34" fmla="*/ 583406 w 835819"/>
                <a:gd name="connsiteY34" fmla="*/ 283369 h 1276350"/>
                <a:gd name="connsiteX35" fmla="*/ 507206 w 835819"/>
                <a:gd name="connsiteY35" fmla="*/ 214312 h 1276350"/>
                <a:gd name="connsiteX36" fmla="*/ 447675 w 835819"/>
                <a:gd name="connsiteY36" fmla="*/ 161925 h 1276350"/>
                <a:gd name="connsiteX37" fmla="*/ 385762 w 835819"/>
                <a:gd name="connsiteY37" fmla="*/ 104775 h 1276350"/>
                <a:gd name="connsiteX38" fmla="*/ 323850 w 835819"/>
                <a:gd name="connsiteY38" fmla="*/ 66675 h 1276350"/>
                <a:gd name="connsiteX39" fmla="*/ 264319 w 835819"/>
                <a:gd name="connsiteY39" fmla="*/ 35719 h 1276350"/>
                <a:gd name="connsiteX40" fmla="*/ 209550 w 835819"/>
                <a:gd name="connsiteY40" fmla="*/ 16669 h 1276350"/>
                <a:gd name="connsiteX41" fmla="*/ 159544 w 835819"/>
                <a:gd name="connsiteY41" fmla="*/ 0 h 1276350"/>
                <a:gd name="connsiteX42" fmla="*/ 83344 w 835819"/>
                <a:gd name="connsiteY42" fmla="*/ 23812 h 1276350"/>
                <a:gd name="connsiteX0" fmla="*/ 83344 w 835819"/>
                <a:gd name="connsiteY0" fmla="*/ 33337 h 1276350"/>
                <a:gd name="connsiteX1" fmla="*/ 23812 w 835819"/>
                <a:gd name="connsiteY1" fmla="*/ 107156 h 1276350"/>
                <a:gd name="connsiteX2" fmla="*/ 2381 w 835819"/>
                <a:gd name="connsiteY2" fmla="*/ 197644 h 1276350"/>
                <a:gd name="connsiteX3" fmla="*/ 0 w 835819"/>
                <a:gd name="connsiteY3" fmla="*/ 278606 h 1276350"/>
                <a:gd name="connsiteX4" fmla="*/ 0 w 835819"/>
                <a:gd name="connsiteY4" fmla="*/ 357187 h 1276350"/>
                <a:gd name="connsiteX5" fmla="*/ 0 w 835819"/>
                <a:gd name="connsiteY5" fmla="*/ 419100 h 1276350"/>
                <a:gd name="connsiteX6" fmla="*/ 16669 w 835819"/>
                <a:gd name="connsiteY6" fmla="*/ 502444 h 1276350"/>
                <a:gd name="connsiteX7" fmla="*/ 28575 w 835819"/>
                <a:gd name="connsiteY7" fmla="*/ 571500 h 1276350"/>
                <a:gd name="connsiteX8" fmla="*/ 50006 w 835819"/>
                <a:gd name="connsiteY8" fmla="*/ 654844 h 1276350"/>
                <a:gd name="connsiteX9" fmla="*/ 73819 w 835819"/>
                <a:gd name="connsiteY9" fmla="*/ 726281 h 1276350"/>
                <a:gd name="connsiteX10" fmla="*/ 119062 w 835819"/>
                <a:gd name="connsiteY10" fmla="*/ 826294 h 1276350"/>
                <a:gd name="connsiteX11" fmla="*/ 154781 w 835819"/>
                <a:gd name="connsiteY11" fmla="*/ 904875 h 1276350"/>
                <a:gd name="connsiteX12" fmla="*/ 188119 w 835819"/>
                <a:gd name="connsiteY12" fmla="*/ 957262 h 1276350"/>
                <a:gd name="connsiteX13" fmla="*/ 226219 w 835819"/>
                <a:gd name="connsiteY13" fmla="*/ 1019175 h 1276350"/>
                <a:gd name="connsiteX14" fmla="*/ 271462 w 835819"/>
                <a:gd name="connsiteY14" fmla="*/ 1085850 h 1276350"/>
                <a:gd name="connsiteX15" fmla="*/ 330994 w 835819"/>
                <a:gd name="connsiteY15" fmla="*/ 1152525 h 1276350"/>
                <a:gd name="connsiteX16" fmla="*/ 388144 w 835819"/>
                <a:gd name="connsiteY16" fmla="*/ 1209675 h 1276350"/>
                <a:gd name="connsiteX17" fmla="*/ 452437 w 835819"/>
                <a:gd name="connsiteY17" fmla="*/ 1247775 h 1276350"/>
                <a:gd name="connsiteX18" fmla="*/ 511969 w 835819"/>
                <a:gd name="connsiteY18" fmla="*/ 1271587 h 1276350"/>
                <a:gd name="connsiteX19" fmla="*/ 564356 w 835819"/>
                <a:gd name="connsiteY19" fmla="*/ 1276350 h 1276350"/>
                <a:gd name="connsiteX20" fmla="*/ 626269 w 835819"/>
                <a:gd name="connsiteY20" fmla="*/ 1266825 h 1276350"/>
                <a:gd name="connsiteX21" fmla="*/ 657225 w 835819"/>
                <a:gd name="connsiteY21" fmla="*/ 1250156 h 1276350"/>
                <a:gd name="connsiteX22" fmla="*/ 688181 w 835819"/>
                <a:gd name="connsiteY22" fmla="*/ 1221581 h 1276350"/>
                <a:gd name="connsiteX23" fmla="*/ 721519 w 835819"/>
                <a:gd name="connsiteY23" fmla="*/ 1193006 h 1276350"/>
                <a:gd name="connsiteX24" fmla="*/ 764381 w 835819"/>
                <a:gd name="connsiteY24" fmla="*/ 1131094 h 1276350"/>
                <a:gd name="connsiteX25" fmla="*/ 804862 w 835819"/>
                <a:gd name="connsiteY25" fmla="*/ 1031081 h 1276350"/>
                <a:gd name="connsiteX26" fmla="*/ 826294 w 835819"/>
                <a:gd name="connsiteY26" fmla="*/ 938212 h 1276350"/>
                <a:gd name="connsiteX27" fmla="*/ 835819 w 835819"/>
                <a:gd name="connsiteY27" fmla="*/ 850106 h 1276350"/>
                <a:gd name="connsiteX28" fmla="*/ 828675 w 835819"/>
                <a:gd name="connsiteY28" fmla="*/ 754856 h 1276350"/>
                <a:gd name="connsiteX29" fmla="*/ 809625 w 835819"/>
                <a:gd name="connsiteY29" fmla="*/ 661987 h 1276350"/>
                <a:gd name="connsiteX30" fmla="*/ 766762 w 835819"/>
                <a:gd name="connsiteY30" fmla="*/ 566737 h 1276350"/>
                <a:gd name="connsiteX31" fmla="*/ 723900 w 835819"/>
                <a:gd name="connsiteY31" fmla="*/ 483394 h 1276350"/>
                <a:gd name="connsiteX32" fmla="*/ 678656 w 835819"/>
                <a:gd name="connsiteY32" fmla="*/ 404812 h 1276350"/>
                <a:gd name="connsiteX33" fmla="*/ 626269 w 835819"/>
                <a:gd name="connsiteY33" fmla="*/ 345281 h 1276350"/>
                <a:gd name="connsiteX34" fmla="*/ 583406 w 835819"/>
                <a:gd name="connsiteY34" fmla="*/ 283369 h 1276350"/>
                <a:gd name="connsiteX35" fmla="*/ 507206 w 835819"/>
                <a:gd name="connsiteY35" fmla="*/ 214312 h 1276350"/>
                <a:gd name="connsiteX36" fmla="*/ 447675 w 835819"/>
                <a:gd name="connsiteY36" fmla="*/ 161925 h 1276350"/>
                <a:gd name="connsiteX37" fmla="*/ 385762 w 835819"/>
                <a:gd name="connsiteY37" fmla="*/ 104775 h 1276350"/>
                <a:gd name="connsiteX38" fmla="*/ 323850 w 835819"/>
                <a:gd name="connsiteY38" fmla="*/ 66675 h 1276350"/>
                <a:gd name="connsiteX39" fmla="*/ 264319 w 835819"/>
                <a:gd name="connsiteY39" fmla="*/ 35719 h 1276350"/>
                <a:gd name="connsiteX40" fmla="*/ 209550 w 835819"/>
                <a:gd name="connsiteY40" fmla="*/ 16669 h 1276350"/>
                <a:gd name="connsiteX41" fmla="*/ 159544 w 835819"/>
                <a:gd name="connsiteY41" fmla="*/ 0 h 1276350"/>
                <a:gd name="connsiteX42" fmla="*/ 83344 w 835819"/>
                <a:gd name="connsiteY42" fmla="*/ 33337 h 1276350"/>
                <a:gd name="connsiteX0" fmla="*/ 83344 w 835819"/>
                <a:gd name="connsiteY0" fmla="*/ 23812 h 1266825"/>
                <a:gd name="connsiteX1" fmla="*/ 23812 w 835819"/>
                <a:gd name="connsiteY1" fmla="*/ 97631 h 1266825"/>
                <a:gd name="connsiteX2" fmla="*/ 2381 w 835819"/>
                <a:gd name="connsiteY2" fmla="*/ 188119 h 1266825"/>
                <a:gd name="connsiteX3" fmla="*/ 0 w 835819"/>
                <a:gd name="connsiteY3" fmla="*/ 269081 h 1266825"/>
                <a:gd name="connsiteX4" fmla="*/ 0 w 835819"/>
                <a:gd name="connsiteY4" fmla="*/ 347662 h 1266825"/>
                <a:gd name="connsiteX5" fmla="*/ 0 w 835819"/>
                <a:gd name="connsiteY5" fmla="*/ 409575 h 1266825"/>
                <a:gd name="connsiteX6" fmla="*/ 16669 w 835819"/>
                <a:gd name="connsiteY6" fmla="*/ 492919 h 1266825"/>
                <a:gd name="connsiteX7" fmla="*/ 28575 w 835819"/>
                <a:gd name="connsiteY7" fmla="*/ 561975 h 1266825"/>
                <a:gd name="connsiteX8" fmla="*/ 50006 w 835819"/>
                <a:gd name="connsiteY8" fmla="*/ 645319 h 1266825"/>
                <a:gd name="connsiteX9" fmla="*/ 73819 w 835819"/>
                <a:gd name="connsiteY9" fmla="*/ 716756 h 1266825"/>
                <a:gd name="connsiteX10" fmla="*/ 119062 w 835819"/>
                <a:gd name="connsiteY10" fmla="*/ 816769 h 1266825"/>
                <a:gd name="connsiteX11" fmla="*/ 154781 w 835819"/>
                <a:gd name="connsiteY11" fmla="*/ 895350 h 1266825"/>
                <a:gd name="connsiteX12" fmla="*/ 188119 w 835819"/>
                <a:gd name="connsiteY12" fmla="*/ 947737 h 1266825"/>
                <a:gd name="connsiteX13" fmla="*/ 226219 w 835819"/>
                <a:gd name="connsiteY13" fmla="*/ 1009650 h 1266825"/>
                <a:gd name="connsiteX14" fmla="*/ 271462 w 835819"/>
                <a:gd name="connsiteY14" fmla="*/ 1076325 h 1266825"/>
                <a:gd name="connsiteX15" fmla="*/ 330994 w 835819"/>
                <a:gd name="connsiteY15" fmla="*/ 1143000 h 1266825"/>
                <a:gd name="connsiteX16" fmla="*/ 388144 w 835819"/>
                <a:gd name="connsiteY16" fmla="*/ 1200150 h 1266825"/>
                <a:gd name="connsiteX17" fmla="*/ 452437 w 835819"/>
                <a:gd name="connsiteY17" fmla="*/ 1238250 h 1266825"/>
                <a:gd name="connsiteX18" fmla="*/ 511969 w 835819"/>
                <a:gd name="connsiteY18" fmla="*/ 1262062 h 1266825"/>
                <a:gd name="connsiteX19" fmla="*/ 564356 w 835819"/>
                <a:gd name="connsiteY19" fmla="*/ 1266825 h 1266825"/>
                <a:gd name="connsiteX20" fmla="*/ 626269 w 835819"/>
                <a:gd name="connsiteY20" fmla="*/ 1257300 h 1266825"/>
                <a:gd name="connsiteX21" fmla="*/ 657225 w 835819"/>
                <a:gd name="connsiteY21" fmla="*/ 1240631 h 1266825"/>
                <a:gd name="connsiteX22" fmla="*/ 688181 w 835819"/>
                <a:gd name="connsiteY22" fmla="*/ 1212056 h 1266825"/>
                <a:gd name="connsiteX23" fmla="*/ 721519 w 835819"/>
                <a:gd name="connsiteY23" fmla="*/ 1183481 h 1266825"/>
                <a:gd name="connsiteX24" fmla="*/ 764381 w 835819"/>
                <a:gd name="connsiteY24" fmla="*/ 1121569 h 1266825"/>
                <a:gd name="connsiteX25" fmla="*/ 804862 w 835819"/>
                <a:gd name="connsiteY25" fmla="*/ 1021556 h 1266825"/>
                <a:gd name="connsiteX26" fmla="*/ 826294 w 835819"/>
                <a:gd name="connsiteY26" fmla="*/ 928687 h 1266825"/>
                <a:gd name="connsiteX27" fmla="*/ 835819 w 835819"/>
                <a:gd name="connsiteY27" fmla="*/ 840581 h 1266825"/>
                <a:gd name="connsiteX28" fmla="*/ 828675 w 835819"/>
                <a:gd name="connsiteY28" fmla="*/ 745331 h 1266825"/>
                <a:gd name="connsiteX29" fmla="*/ 809625 w 835819"/>
                <a:gd name="connsiteY29" fmla="*/ 652462 h 1266825"/>
                <a:gd name="connsiteX30" fmla="*/ 766762 w 835819"/>
                <a:gd name="connsiteY30" fmla="*/ 557212 h 1266825"/>
                <a:gd name="connsiteX31" fmla="*/ 723900 w 835819"/>
                <a:gd name="connsiteY31" fmla="*/ 473869 h 1266825"/>
                <a:gd name="connsiteX32" fmla="*/ 678656 w 835819"/>
                <a:gd name="connsiteY32" fmla="*/ 395287 h 1266825"/>
                <a:gd name="connsiteX33" fmla="*/ 626269 w 835819"/>
                <a:gd name="connsiteY33" fmla="*/ 335756 h 1266825"/>
                <a:gd name="connsiteX34" fmla="*/ 583406 w 835819"/>
                <a:gd name="connsiteY34" fmla="*/ 273844 h 1266825"/>
                <a:gd name="connsiteX35" fmla="*/ 507206 w 835819"/>
                <a:gd name="connsiteY35" fmla="*/ 204787 h 1266825"/>
                <a:gd name="connsiteX36" fmla="*/ 447675 w 835819"/>
                <a:gd name="connsiteY36" fmla="*/ 152400 h 1266825"/>
                <a:gd name="connsiteX37" fmla="*/ 385762 w 835819"/>
                <a:gd name="connsiteY37" fmla="*/ 95250 h 1266825"/>
                <a:gd name="connsiteX38" fmla="*/ 323850 w 835819"/>
                <a:gd name="connsiteY38" fmla="*/ 57150 h 1266825"/>
                <a:gd name="connsiteX39" fmla="*/ 264319 w 835819"/>
                <a:gd name="connsiteY39" fmla="*/ 26194 h 1266825"/>
                <a:gd name="connsiteX40" fmla="*/ 209550 w 835819"/>
                <a:gd name="connsiteY40" fmla="*/ 7144 h 1266825"/>
                <a:gd name="connsiteX41" fmla="*/ 161926 w 835819"/>
                <a:gd name="connsiteY41" fmla="*/ 0 h 1266825"/>
                <a:gd name="connsiteX42" fmla="*/ 83344 w 835819"/>
                <a:gd name="connsiteY42" fmla="*/ 23812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35819" h="1266825">
                  <a:moveTo>
                    <a:pt x="83344" y="23812"/>
                  </a:moveTo>
                  <a:lnTo>
                    <a:pt x="23812" y="97631"/>
                  </a:lnTo>
                  <a:lnTo>
                    <a:pt x="2381" y="188119"/>
                  </a:lnTo>
                  <a:cubicBezTo>
                    <a:pt x="1587" y="215106"/>
                    <a:pt x="794" y="242094"/>
                    <a:pt x="0" y="269081"/>
                  </a:cubicBezTo>
                  <a:lnTo>
                    <a:pt x="0" y="347662"/>
                  </a:lnTo>
                  <a:lnTo>
                    <a:pt x="0" y="409575"/>
                  </a:lnTo>
                  <a:lnTo>
                    <a:pt x="16669" y="492919"/>
                  </a:lnTo>
                  <a:lnTo>
                    <a:pt x="28575" y="561975"/>
                  </a:lnTo>
                  <a:lnTo>
                    <a:pt x="50006" y="645319"/>
                  </a:lnTo>
                  <a:lnTo>
                    <a:pt x="73819" y="716756"/>
                  </a:lnTo>
                  <a:lnTo>
                    <a:pt x="119062" y="816769"/>
                  </a:lnTo>
                  <a:lnTo>
                    <a:pt x="154781" y="895350"/>
                  </a:lnTo>
                  <a:lnTo>
                    <a:pt x="188119" y="947737"/>
                  </a:lnTo>
                  <a:lnTo>
                    <a:pt x="226219" y="1009650"/>
                  </a:lnTo>
                  <a:lnTo>
                    <a:pt x="271462" y="1076325"/>
                  </a:lnTo>
                  <a:lnTo>
                    <a:pt x="330994" y="1143000"/>
                  </a:lnTo>
                  <a:lnTo>
                    <a:pt x="388144" y="1200150"/>
                  </a:lnTo>
                  <a:lnTo>
                    <a:pt x="452437" y="1238250"/>
                  </a:lnTo>
                  <a:lnTo>
                    <a:pt x="511969" y="1262062"/>
                  </a:lnTo>
                  <a:lnTo>
                    <a:pt x="564356" y="1266825"/>
                  </a:lnTo>
                  <a:lnTo>
                    <a:pt x="626269" y="1257300"/>
                  </a:lnTo>
                  <a:lnTo>
                    <a:pt x="657225" y="1240631"/>
                  </a:lnTo>
                  <a:lnTo>
                    <a:pt x="688181" y="1212056"/>
                  </a:lnTo>
                  <a:lnTo>
                    <a:pt x="721519" y="1183481"/>
                  </a:lnTo>
                  <a:lnTo>
                    <a:pt x="764381" y="1121569"/>
                  </a:lnTo>
                  <a:lnTo>
                    <a:pt x="804862" y="1021556"/>
                  </a:lnTo>
                  <a:lnTo>
                    <a:pt x="826294" y="928687"/>
                  </a:lnTo>
                  <a:lnTo>
                    <a:pt x="835819" y="840581"/>
                  </a:lnTo>
                  <a:lnTo>
                    <a:pt x="828675" y="745331"/>
                  </a:lnTo>
                  <a:lnTo>
                    <a:pt x="809625" y="652462"/>
                  </a:lnTo>
                  <a:lnTo>
                    <a:pt x="766762" y="557212"/>
                  </a:lnTo>
                  <a:lnTo>
                    <a:pt x="723900" y="473869"/>
                  </a:lnTo>
                  <a:lnTo>
                    <a:pt x="678656" y="395287"/>
                  </a:lnTo>
                  <a:lnTo>
                    <a:pt x="626269" y="335756"/>
                  </a:lnTo>
                  <a:lnTo>
                    <a:pt x="583406" y="273844"/>
                  </a:lnTo>
                  <a:lnTo>
                    <a:pt x="507206" y="204787"/>
                  </a:lnTo>
                  <a:lnTo>
                    <a:pt x="447675" y="152400"/>
                  </a:lnTo>
                  <a:lnTo>
                    <a:pt x="385762" y="95250"/>
                  </a:lnTo>
                  <a:lnTo>
                    <a:pt x="323850" y="57150"/>
                  </a:lnTo>
                  <a:lnTo>
                    <a:pt x="264319" y="26194"/>
                  </a:lnTo>
                  <a:lnTo>
                    <a:pt x="209550" y="7144"/>
                  </a:lnTo>
                  <a:lnTo>
                    <a:pt x="161926" y="0"/>
                  </a:lnTo>
                  <a:lnTo>
                    <a:pt x="83344" y="238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alpha val="20000"/>
                  </a:srgbClr>
                </a:gs>
                <a:gs pos="48000">
                  <a:srgbClr val="FF6600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1FC9EC-2A0D-B7D5-BE42-959B77BEA889}"/>
              </a:ext>
            </a:extLst>
          </p:cNvPr>
          <p:cNvGrpSpPr/>
          <p:nvPr/>
        </p:nvGrpSpPr>
        <p:grpSpPr>
          <a:xfrm>
            <a:off x="712391" y="1073150"/>
            <a:ext cx="4099609" cy="1550923"/>
            <a:chOff x="712391" y="1073150"/>
            <a:chExt cx="4099609" cy="15509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47A77C-EF8F-B827-B397-CD364DD84223}"/>
                </a:ext>
              </a:extLst>
            </p:cNvPr>
            <p:cNvSpPr txBox="1"/>
            <p:nvPr/>
          </p:nvSpPr>
          <p:spPr>
            <a:xfrm>
              <a:off x="2736304" y="2082414"/>
              <a:ext cx="2075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SzPct val="50000"/>
                <a:tabLst>
                  <a:tab pos="160020" algn="l"/>
                  <a:tab pos="568643" algn="l"/>
                </a:tabLst>
              </a:pPr>
              <a:r>
                <a:rPr lang="en-US" sz="1600" dirty="0">
                  <a:solidFill>
                    <a:srgbClr val="00B0F0"/>
                  </a:solidFill>
                  <a:latin typeface="+mn-lt"/>
                </a:rPr>
                <a:t>Boronization system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CCAB2E7-A0E7-FF6D-D738-0D1B347F0707}"/>
                </a:ext>
              </a:extLst>
            </p:cNvPr>
            <p:cNvSpPr/>
            <p:nvPr/>
          </p:nvSpPr>
          <p:spPr bwMode="auto">
            <a:xfrm>
              <a:off x="712391" y="1073150"/>
              <a:ext cx="282575" cy="203200"/>
            </a:xfrm>
            <a:custGeom>
              <a:avLst/>
              <a:gdLst>
                <a:gd name="connsiteX0" fmla="*/ 117475 w 282575"/>
                <a:gd name="connsiteY0" fmla="*/ 200025 h 203200"/>
                <a:gd name="connsiteX1" fmla="*/ 0 w 282575"/>
                <a:gd name="connsiteY1" fmla="*/ 9525 h 203200"/>
                <a:gd name="connsiteX2" fmla="*/ 63500 w 282575"/>
                <a:gd name="connsiteY2" fmla="*/ 0 h 203200"/>
                <a:gd name="connsiteX3" fmla="*/ 282575 w 282575"/>
                <a:gd name="connsiteY3" fmla="*/ 203200 h 203200"/>
                <a:gd name="connsiteX4" fmla="*/ 117475 w 282575"/>
                <a:gd name="connsiteY4" fmla="*/ 200025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575" h="203200">
                  <a:moveTo>
                    <a:pt x="117475" y="200025"/>
                  </a:moveTo>
                  <a:lnTo>
                    <a:pt x="0" y="9525"/>
                  </a:lnTo>
                  <a:lnTo>
                    <a:pt x="63500" y="0"/>
                  </a:lnTo>
                  <a:lnTo>
                    <a:pt x="282575" y="203200"/>
                  </a:lnTo>
                  <a:lnTo>
                    <a:pt x="117475" y="200025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F4089F-D7D6-FAB8-7F91-C0E83ADD5AD7}"/>
                </a:ext>
              </a:extLst>
            </p:cNvPr>
            <p:cNvSpPr/>
            <p:nvPr/>
          </p:nvSpPr>
          <p:spPr bwMode="auto">
            <a:xfrm>
              <a:off x="1664814" y="1947798"/>
              <a:ext cx="250031" cy="676275"/>
            </a:xfrm>
            <a:custGeom>
              <a:avLst/>
              <a:gdLst>
                <a:gd name="connsiteX0" fmla="*/ 4762 w 250031"/>
                <a:gd name="connsiteY0" fmla="*/ 628650 h 676275"/>
                <a:gd name="connsiteX1" fmla="*/ 38100 w 250031"/>
                <a:gd name="connsiteY1" fmla="*/ 309562 h 676275"/>
                <a:gd name="connsiteX2" fmla="*/ 0 w 250031"/>
                <a:gd name="connsiteY2" fmla="*/ 0 h 676275"/>
                <a:gd name="connsiteX3" fmla="*/ 226218 w 250031"/>
                <a:gd name="connsiteY3" fmla="*/ 11906 h 676275"/>
                <a:gd name="connsiteX4" fmla="*/ 250031 w 250031"/>
                <a:gd name="connsiteY4" fmla="*/ 347662 h 676275"/>
                <a:gd name="connsiteX5" fmla="*/ 230981 w 250031"/>
                <a:gd name="connsiteY5" fmla="*/ 676275 h 676275"/>
                <a:gd name="connsiteX6" fmla="*/ 4762 w 250031"/>
                <a:gd name="connsiteY6" fmla="*/ 62865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031" h="676275">
                  <a:moveTo>
                    <a:pt x="4762" y="628650"/>
                  </a:moveTo>
                  <a:lnTo>
                    <a:pt x="38100" y="309562"/>
                  </a:lnTo>
                  <a:lnTo>
                    <a:pt x="0" y="0"/>
                  </a:lnTo>
                  <a:lnTo>
                    <a:pt x="226218" y="11906"/>
                  </a:lnTo>
                  <a:lnTo>
                    <a:pt x="250031" y="347662"/>
                  </a:lnTo>
                  <a:lnTo>
                    <a:pt x="230981" y="676275"/>
                  </a:lnTo>
                  <a:lnTo>
                    <a:pt x="4762" y="628650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1169C5-F208-978D-DE20-1F37526B4596}"/>
              </a:ext>
            </a:extLst>
          </p:cNvPr>
          <p:cNvGrpSpPr/>
          <p:nvPr/>
        </p:nvGrpSpPr>
        <p:grpSpPr>
          <a:xfrm>
            <a:off x="1373881" y="2690905"/>
            <a:ext cx="3646541" cy="604299"/>
            <a:chOff x="1373881" y="2690905"/>
            <a:chExt cx="3646541" cy="6042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68DA2C-AB14-9988-B5E7-3D1CE51495EF}"/>
                </a:ext>
              </a:extLst>
            </p:cNvPr>
            <p:cNvSpPr txBox="1"/>
            <p:nvPr/>
          </p:nvSpPr>
          <p:spPr>
            <a:xfrm>
              <a:off x="2705275" y="2706677"/>
              <a:ext cx="23151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SzPct val="50000"/>
                <a:tabLst>
                  <a:tab pos="160020" algn="l"/>
                  <a:tab pos="568643" algn="l"/>
                </a:tabLst>
              </a:pPr>
              <a:r>
                <a:rPr lang="en-US" sz="1600" dirty="0">
                  <a:solidFill>
                    <a:srgbClr val="FF00FF"/>
                  </a:solidFill>
                  <a:latin typeface="+mn-lt"/>
                </a:rPr>
                <a:t>W source from the wall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5DEC12C1-CE4D-D218-A754-7BE125BE2FB6}"/>
                </a:ext>
              </a:extLst>
            </p:cNvPr>
            <p:cNvSpPr/>
            <p:nvPr/>
          </p:nvSpPr>
          <p:spPr bwMode="auto">
            <a:xfrm flipH="1">
              <a:off x="1373881" y="2690905"/>
              <a:ext cx="290933" cy="165501"/>
            </a:xfrm>
            <a:prstGeom prst="rightArrow">
              <a:avLst>
                <a:gd name="adj1" fmla="val 35465"/>
                <a:gd name="adj2" fmla="val 62458"/>
              </a:avLst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228DF2EF-2AA8-0D4E-2606-4334B2CE2DB0}"/>
                </a:ext>
              </a:extLst>
            </p:cNvPr>
            <p:cNvSpPr/>
            <p:nvPr/>
          </p:nvSpPr>
          <p:spPr bwMode="auto">
            <a:xfrm flipH="1">
              <a:off x="1373881" y="2910304"/>
              <a:ext cx="290933" cy="165501"/>
            </a:xfrm>
            <a:prstGeom prst="rightArrow">
              <a:avLst>
                <a:gd name="adj1" fmla="val 35465"/>
                <a:gd name="adj2" fmla="val 62458"/>
              </a:avLst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4B594CD2-A3D5-7D3A-1F34-FAABBC5F2703}"/>
                </a:ext>
              </a:extLst>
            </p:cNvPr>
            <p:cNvSpPr/>
            <p:nvPr/>
          </p:nvSpPr>
          <p:spPr bwMode="auto">
            <a:xfrm flipH="1">
              <a:off x="1373881" y="3129703"/>
              <a:ext cx="290933" cy="165501"/>
            </a:xfrm>
            <a:prstGeom prst="rightArrow">
              <a:avLst>
                <a:gd name="adj1" fmla="val 35465"/>
                <a:gd name="adj2" fmla="val 62458"/>
              </a:avLst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A9E25A-44A2-46AC-86CD-C4C7864F63E0}"/>
              </a:ext>
            </a:extLst>
          </p:cNvPr>
          <p:cNvGrpSpPr/>
          <p:nvPr/>
        </p:nvGrpSpPr>
        <p:grpSpPr>
          <a:xfrm>
            <a:off x="558438" y="1431729"/>
            <a:ext cx="3653864" cy="1128591"/>
            <a:chOff x="558438" y="1431729"/>
            <a:chExt cx="3653864" cy="11285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9C6B3D-DEFF-248F-EA59-86FA3B726802}"/>
                </a:ext>
              </a:extLst>
            </p:cNvPr>
            <p:cNvSpPr txBox="1"/>
            <p:nvPr/>
          </p:nvSpPr>
          <p:spPr>
            <a:xfrm>
              <a:off x="2484110" y="1431729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SzPct val="50000"/>
                <a:tabLst>
                  <a:tab pos="160020" algn="l"/>
                  <a:tab pos="568643" algn="l"/>
                </a:tabLst>
              </a:pPr>
              <a:r>
                <a:rPr lang="en-US" sz="1600" dirty="0">
                  <a:solidFill>
                    <a:srgbClr val="009900"/>
                  </a:solidFill>
                  <a:latin typeface="+mn-lt"/>
                </a:rPr>
                <a:t>New heating mix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95595D7-40D9-9675-CF72-202E4B92258A}"/>
                </a:ext>
              </a:extLst>
            </p:cNvPr>
            <p:cNvSpPr/>
            <p:nvPr/>
          </p:nvSpPr>
          <p:spPr bwMode="auto">
            <a:xfrm>
              <a:off x="1107996" y="1943100"/>
              <a:ext cx="373380" cy="617220"/>
            </a:xfrm>
            <a:custGeom>
              <a:avLst/>
              <a:gdLst>
                <a:gd name="connsiteX0" fmla="*/ 0 w 373380"/>
                <a:gd name="connsiteY0" fmla="*/ 571500 h 617220"/>
                <a:gd name="connsiteX1" fmla="*/ 30480 w 373380"/>
                <a:gd name="connsiteY1" fmla="*/ 274320 h 617220"/>
                <a:gd name="connsiteX2" fmla="*/ 15240 w 373380"/>
                <a:gd name="connsiteY2" fmla="*/ 0 h 617220"/>
                <a:gd name="connsiteX3" fmla="*/ 335280 w 373380"/>
                <a:gd name="connsiteY3" fmla="*/ 0 h 617220"/>
                <a:gd name="connsiteX4" fmla="*/ 373380 w 373380"/>
                <a:gd name="connsiteY4" fmla="*/ 320040 h 617220"/>
                <a:gd name="connsiteX5" fmla="*/ 342900 w 373380"/>
                <a:gd name="connsiteY5" fmla="*/ 617220 h 617220"/>
                <a:gd name="connsiteX6" fmla="*/ 0 w 373380"/>
                <a:gd name="connsiteY6" fmla="*/ 571500 h 61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80" h="617220">
                  <a:moveTo>
                    <a:pt x="0" y="571500"/>
                  </a:moveTo>
                  <a:lnTo>
                    <a:pt x="30480" y="274320"/>
                  </a:lnTo>
                  <a:lnTo>
                    <a:pt x="15240" y="0"/>
                  </a:lnTo>
                  <a:lnTo>
                    <a:pt x="335280" y="0"/>
                  </a:lnTo>
                  <a:lnTo>
                    <a:pt x="373380" y="320040"/>
                  </a:lnTo>
                  <a:lnTo>
                    <a:pt x="342900" y="617220"/>
                  </a:lnTo>
                  <a:lnTo>
                    <a:pt x="0" y="571500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4AE1425-8206-AF33-8804-F854AC0B4CDF}"/>
                </a:ext>
              </a:extLst>
            </p:cNvPr>
            <p:cNvSpPr/>
            <p:nvPr/>
          </p:nvSpPr>
          <p:spPr bwMode="auto">
            <a:xfrm>
              <a:off x="652066" y="1920875"/>
              <a:ext cx="187325" cy="587375"/>
            </a:xfrm>
            <a:custGeom>
              <a:avLst/>
              <a:gdLst>
                <a:gd name="connsiteX0" fmla="*/ 0 w 187325"/>
                <a:gd name="connsiteY0" fmla="*/ 0 h 603250"/>
                <a:gd name="connsiteX1" fmla="*/ 165100 w 187325"/>
                <a:gd name="connsiteY1" fmla="*/ 0 h 603250"/>
                <a:gd name="connsiteX2" fmla="*/ 187325 w 187325"/>
                <a:gd name="connsiteY2" fmla="*/ 307975 h 603250"/>
                <a:gd name="connsiteX3" fmla="*/ 174625 w 187325"/>
                <a:gd name="connsiteY3" fmla="*/ 603250 h 603250"/>
                <a:gd name="connsiteX4" fmla="*/ 0 w 187325"/>
                <a:gd name="connsiteY4" fmla="*/ 59055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25" h="603250">
                  <a:moveTo>
                    <a:pt x="0" y="0"/>
                  </a:moveTo>
                  <a:lnTo>
                    <a:pt x="165100" y="0"/>
                  </a:lnTo>
                  <a:lnTo>
                    <a:pt x="187325" y="307975"/>
                  </a:lnTo>
                  <a:lnTo>
                    <a:pt x="174625" y="603250"/>
                  </a:lnTo>
                  <a:lnTo>
                    <a:pt x="0" y="590550"/>
                  </a:lnTo>
                </a:path>
              </a:pathLst>
            </a:cu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551AF6-AEAC-F8DE-9962-76D56035A306}"/>
                </a:ext>
              </a:extLst>
            </p:cNvPr>
            <p:cNvSpPr txBox="1"/>
            <p:nvPr/>
          </p:nvSpPr>
          <p:spPr>
            <a:xfrm>
              <a:off x="1102752" y="2067694"/>
              <a:ext cx="491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SzPct val="50000"/>
                <a:tabLst>
                  <a:tab pos="160020" algn="l"/>
                  <a:tab pos="568643" algn="l"/>
                </a:tabLst>
              </a:pPr>
              <a:r>
                <a:rPr lang="en-US" sz="1200" b="1" dirty="0">
                  <a:solidFill>
                    <a:srgbClr val="009900"/>
                  </a:solidFill>
                  <a:latin typeface="+mn-lt"/>
                </a:rPr>
                <a:t>EL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6DF447-A97E-9CC6-29EF-69CB34FB8A80}"/>
                </a:ext>
              </a:extLst>
            </p:cNvPr>
            <p:cNvSpPr txBox="1"/>
            <p:nvPr/>
          </p:nvSpPr>
          <p:spPr>
            <a:xfrm>
              <a:off x="558438" y="2061344"/>
              <a:ext cx="491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SzPct val="50000"/>
                <a:tabLst>
                  <a:tab pos="160020" algn="l"/>
                  <a:tab pos="568643" algn="l"/>
                </a:tabLst>
              </a:pPr>
              <a:r>
                <a:rPr lang="en-US" sz="1200" b="1" dirty="0">
                  <a:solidFill>
                    <a:srgbClr val="009900"/>
                  </a:solidFill>
                  <a:latin typeface="+mn-lt"/>
                </a:rPr>
                <a:t>EL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FF821BE-83F0-D0B2-4668-A95273F580AF}"/>
              </a:ext>
            </a:extLst>
          </p:cNvPr>
          <p:cNvSpPr txBox="1"/>
          <p:nvPr/>
        </p:nvSpPr>
        <p:spPr>
          <a:xfrm>
            <a:off x="5411656" y="411510"/>
            <a:ext cx="3732343" cy="367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The new baseline implies:</a:t>
            </a: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lnSpc>
                <a:spcPct val="90000"/>
              </a:lnSpc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Extra W source from the wall</a:t>
            </a:r>
          </a:p>
          <a:p>
            <a:pPr marL="0" lvl="1">
              <a:lnSpc>
                <a:spcPct val="90000"/>
              </a:lnSpc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 Modelling of W source &amp; transport</a:t>
            </a:r>
          </a:p>
          <a:p>
            <a:pPr marL="0" lvl="1">
              <a:lnSpc>
                <a:spcPct val="90000"/>
              </a:lnSpc>
              <a:buSzPct val="50000"/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  <a:sym typeface="Wingdings" panose="05000000000000000000" pitchFamily="2" charset="2"/>
            </a:endParaRPr>
          </a:p>
          <a:p>
            <a:pPr marL="0" lvl="1">
              <a:lnSpc>
                <a:spcPct val="90000"/>
              </a:lnSpc>
              <a:buSzPct val="50000"/>
              <a:tabLst>
                <a:tab pos="160020" algn="l"/>
                <a:tab pos="568643" algn="l"/>
              </a:tabLst>
            </a:pPr>
            <a:endParaRPr lang="en-US" sz="800" dirty="0">
              <a:latin typeface="+mn-lt"/>
            </a:endParaRPr>
          </a:p>
          <a:p>
            <a:pPr marL="167164" lvl="1" indent="-167164">
              <a:lnSpc>
                <a:spcPct val="90000"/>
              </a:lnSpc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New Heating and Current Drive mix</a:t>
            </a:r>
          </a:p>
          <a:p>
            <a:pPr marL="0" lvl="1">
              <a:lnSpc>
                <a:spcPct val="90000"/>
              </a:lnSpc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 Modelling impact of H&amp;CD on W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endParaRPr lang="en-US" sz="800" dirty="0">
              <a:latin typeface="+mn-lt"/>
            </a:endParaRPr>
          </a:p>
          <a:p>
            <a:pPr marL="167164" lvl="1" indent="-167164">
              <a:lnSpc>
                <a:spcPct val="90000"/>
              </a:lnSpc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Boronization system</a:t>
            </a:r>
          </a:p>
          <a:p>
            <a:pPr marL="0" lvl="1">
              <a:lnSpc>
                <a:spcPct val="90000"/>
              </a:lnSpc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 Modelling for optimal configuration</a:t>
            </a: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endParaRPr lang="en-US" sz="800" dirty="0">
              <a:latin typeface="+mn-lt"/>
            </a:endParaRPr>
          </a:p>
          <a:p>
            <a:pPr marL="167164" lvl="1" indent="-167164">
              <a:lnSpc>
                <a:spcPct val="90000"/>
              </a:lnSpc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Disruption mitigation strategy</a:t>
            </a:r>
          </a:p>
          <a:p>
            <a:pPr marL="0" lvl="1">
              <a:lnSpc>
                <a:spcPct val="90000"/>
              </a:lnSpc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 State-of-the-art 2D-3D modelling</a:t>
            </a:r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2F1DDF-DE47-CD89-C978-74B094DE139D}"/>
              </a:ext>
            </a:extLst>
          </p:cNvPr>
          <p:cNvSpPr txBox="1"/>
          <p:nvPr/>
        </p:nvSpPr>
        <p:spPr>
          <a:xfrm>
            <a:off x="2764485" y="4321428"/>
            <a:ext cx="6344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C00000"/>
                </a:solidFill>
                <a:latin typeface="+mn-lt"/>
              </a:rPr>
              <a:t>All possible through the IMAS Integrated Modelling &amp; Analysis Suite!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12D518-2395-CCE5-CB9E-B7B38405A500}"/>
              </a:ext>
            </a:extLst>
          </p:cNvPr>
          <p:cNvGrpSpPr/>
          <p:nvPr/>
        </p:nvGrpSpPr>
        <p:grpSpPr>
          <a:xfrm>
            <a:off x="2291615" y="4205022"/>
            <a:ext cx="6761243" cy="461665"/>
            <a:chOff x="2291615" y="4205022"/>
            <a:chExt cx="6761243" cy="46166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26264C3-9F47-0A5A-DE3C-633B05ADC596}"/>
                </a:ext>
              </a:extLst>
            </p:cNvPr>
            <p:cNvSpPr/>
            <p:nvPr/>
          </p:nvSpPr>
          <p:spPr bwMode="auto">
            <a:xfrm>
              <a:off x="2764486" y="4321428"/>
              <a:ext cx="6288372" cy="338554"/>
            </a:xfrm>
            <a:prstGeom prst="round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60C268-5AD5-D5C7-CAD8-DC5E0169BD73}"/>
                </a:ext>
              </a:extLst>
            </p:cNvPr>
            <p:cNvSpPr txBox="1"/>
            <p:nvPr/>
          </p:nvSpPr>
          <p:spPr>
            <a:xfrm>
              <a:off x="2291615" y="4205022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  <a:latin typeface="+mn-lt"/>
                </a:rPr>
                <a:t>1)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D314FD-1232-3A0F-24DE-2C7A3B5F0AC4}"/>
              </a:ext>
            </a:extLst>
          </p:cNvPr>
          <p:cNvGrpSpPr/>
          <p:nvPr/>
        </p:nvGrpSpPr>
        <p:grpSpPr>
          <a:xfrm>
            <a:off x="4947820" y="814678"/>
            <a:ext cx="4105038" cy="751624"/>
            <a:chOff x="4947820" y="814678"/>
            <a:chExt cx="4105038" cy="6957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0AFEC2C-332E-A1AA-09A4-4D5842ED6979}"/>
                </a:ext>
              </a:extLst>
            </p:cNvPr>
            <p:cNvSpPr/>
            <p:nvPr/>
          </p:nvSpPr>
          <p:spPr bwMode="auto">
            <a:xfrm>
              <a:off x="5411656" y="814678"/>
              <a:ext cx="3641202" cy="639999"/>
            </a:xfrm>
            <a:prstGeom prst="roundRect">
              <a:avLst>
                <a:gd name="adj" fmla="val 8177"/>
              </a:avLst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F5C751-C399-12FF-9269-206BAF4802EA}"/>
                </a:ext>
              </a:extLst>
            </p:cNvPr>
            <p:cNvSpPr txBox="1"/>
            <p:nvPr/>
          </p:nvSpPr>
          <p:spPr>
            <a:xfrm>
              <a:off x="4947820" y="104873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  <a:latin typeface="+mn-lt"/>
                </a:rPr>
                <a:t>2)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A6668B-51F7-8961-6335-D9E0AD9C32BD}"/>
              </a:ext>
            </a:extLst>
          </p:cNvPr>
          <p:cNvGrpSpPr/>
          <p:nvPr/>
        </p:nvGrpSpPr>
        <p:grpSpPr>
          <a:xfrm>
            <a:off x="4947820" y="3517256"/>
            <a:ext cx="4105038" cy="516599"/>
            <a:chOff x="4947820" y="3350293"/>
            <a:chExt cx="4105038" cy="5165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665A8BA-E1BC-2310-A4C5-DEFF882EA3D5}"/>
                </a:ext>
              </a:extLst>
            </p:cNvPr>
            <p:cNvSpPr/>
            <p:nvPr/>
          </p:nvSpPr>
          <p:spPr bwMode="auto">
            <a:xfrm>
              <a:off x="5406600" y="3365739"/>
              <a:ext cx="3646258" cy="501153"/>
            </a:xfrm>
            <a:prstGeom prst="round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0BB8B0-F3EE-71AE-E7DD-4BC50902700A}"/>
                </a:ext>
              </a:extLst>
            </p:cNvPr>
            <p:cNvSpPr txBox="1"/>
            <p:nvPr/>
          </p:nvSpPr>
          <p:spPr>
            <a:xfrm>
              <a:off x="4947820" y="3350293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  <a:latin typeface="+mn-lt"/>
                </a:rPr>
                <a:t>3)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54247F-24FD-6C37-CF5B-2443B8C4A1D0}"/>
              </a:ext>
            </a:extLst>
          </p:cNvPr>
          <p:cNvGrpSpPr/>
          <p:nvPr/>
        </p:nvGrpSpPr>
        <p:grpSpPr>
          <a:xfrm>
            <a:off x="4285111" y="1678804"/>
            <a:ext cx="4896543" cy="1707438"/>
            <a:chOff x="4285111" y="1799488"/>
            <a:chExt cx="4896543" cy="170743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0215EEA-CF0E-91D6-D99E-54B5FD3F39E2}"/>
                </a:ext>
              </a:extLst>
            </p:cNvPr>
            <p:cNvSpPr/>
            <p:nvPr/>
          </p:nvSpPr>
          <p:spPr bwMode="auto">
            <a:xfrm>
              <a:off x="5420248" y="1799488"/>
              <a:ext cx="3632610" cy="1334325"/>
            </a:xfrm>
            <a:prstGeom prst="roundRect">
              <a:avLst>
                <a:gd name="adj" fmla="val 4220"/>
              </a:avLst>
            </a:prstGeom>
            <a:noFill/>
            <a:ln w="38100" cap="flat" cmpd="sng" algn="ctr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A15A6C-9E3C-5B66-8CE0-726AA74F29CC}"/>
                </a:ext>
              </a:extLst>
            </p:cNvPr>
            <p:cNvSpPr txBox="1"/>
            <p:nvPr/>
          </p:nvSpPr>
          <p:spPr>
            <a:xfrm>
              <a:off x="4285111" y="3168372"/>
              <a:ext cx="489654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>
                <a:buSzPct val="50000"/>
                <a:tabLst>
                  <a:tab pos="160020" algn="l"/>
                  <a:tab pos="568643" algn="l"/>
                </a:tabLst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Alberto Loarte "Be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 in new baseline" 15/10 11:00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25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AB387-0F74-6B7F-308C-FFFBEB3E9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9DA2621-4570-254F-1800-362E1F7CEA2A}"/>
              </a:ext>
            </a:extLst>
          </p:cNvPr>
          <p:cNvSpPr txBox="1"/>
          <p:nvPr/>
        </p:nvSpPr>
        <p:spPr>
          <a:xfrm>
            <a:off x="4002064" y="-45984"/>
            <a:ext cx="114005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Outline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4522F-6B38-1635-9527-684BC5A7DA47}"/>
              </a:ext>
            </a:extLst>
          </p:cNvPr>
          <p:cNvSpPr txBox="1"/>
          <p:nvPr/>
        </p:nvSpPr>
        <p:spPr>
          <a:xfrm>
            <a:off x="0" y="411510"/>
            <a:ext cx="9015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Developing the ITER Integrated Modelling platform IMAS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Effect of extra W wall source on ITER plasma performance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Characterization and mitigation of disruption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endParaRPr lang="en-GB" sz="1600" dirty="0">
              <a:latin typeface="+mn-lt"/>
            </a:endParaRPr>
          </a:p>
          <a:p>
            <a:pPr marL="167164" marR="0" lvl="1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2"/>
              </a:buBlip>
              <a:tabLst>
                <a:tab pos="160020" algn="l"/>
                <a:tab pos="568643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Conclusion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401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AE3C9-0E11-2D82-2B2E-5ECCA3B82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D628009-CC02-AB57-B1A3-342C902C8E7C}"/>
              </a:ext>
            </a:extLst>
          </p:cNvPr>
          <p:cNvSpPr txBox="1"/>
          <p:nvPr/>
        </p:nvSpPr>
        <p:spPr>
          <a:xfrm>
            <a:off x="4002064" y="-45984"/>
            <a:ext cx="114005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Outline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F32E3D-2493-64FD-B5B4-B6B406F660F5}"/>
              </a:ext>
            </a:extLst>
          </p:cNvPr>
          <p:cNvSpPr txBox="1"/>
          <p:nvPr/>
        </p:nvSpPr>
        <p:spPr>
          <a:xfrm>
            <a:off x="0" y="411510"/>
            <a:ext cx="9015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+mn-lt"/>
              </a:rPr>
              <a:t>Developing the ITER Integrated Modelling platform IMAS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Effect of extra W wall source on ITER plasma performance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Characterization and mitigation of disruption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endParaRPr lang="en-GB" sz="1600" dirty="0">
              <a:latin typeface="+mn-lt"/>
            </a:endParaRPr>
          </a:p>
          <a:p>
            <a:pPr marL="167164" marR="0" lvl="1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2"/>
              </a:buBlip>
              <a:tabLst>
                <a:tab pos="160020" algn="l"/>
                <a:tab pos="568643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Conclusion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04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790C4-C5A1-7518-9F6A-205F6F256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7D4411-4CB8-B289-92AD-6E4BED0C4873}"/>
              </a:ext>
            </a:extLst>
          </p:cNvPr>
          <p:cNvSpPr txBox="1"/>
          <p:nvPr/>
        </p:nvSpPr>
        <p:spPr>
          <a:xfrm>
            <a:off x="1308230" y="-45984"/>
            <a:ext cx="652774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How to best foster collaboration and teamwork?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08CCA5-0032-C0CF-4474-1B2ABD5F19FA}"/>
              </a:ext>
            </a:extLst>
          </p:cNvPr>
          <p:cNvGrpSpPr/>
          <p:nvPr/>
        </p:nvGrpSpPr>
        <p:grpSpPr>
          <a:xfrm>
            <a:off x="177015" y="531954"/>
            <a:ext cx="2065247" cy="2016936"/>
            <a:chOff x="177015" y="554814"/>
            <a:chExt cx="2065247" cy="20169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4B74EC1-C6CC-B86E-38B9-B9B37F3346B9}"/>
                </a:ext>
              </a:extLst>
            </p:cNvPr>
            <p:cNvSpPr/>
            <p:nvPr/>
          </p:nvSpPr>
          <p:spPr bwMode="auto">
            <a:xfrm>
              <a:off x="179512" y="1778979"/>
              <a:ext cx="2062387" cy="792771"/>
            </a:xfrm>
            <a:prstGeom prst="rect">
              <a:avLst/>
            </a:prstGeom>
            <a:solidFill>
              <a:srgbClr val="FFCDA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>
                  <a:latin typeface="+mj-lt"/>
                </a:rPr>
                <a:t>Develop a standard to be used by the whole community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B61B96-679A-10EE-2EFD-C0886E2B40D5}"/>
                </a:ext>
              </a:extLst>
            </p:cNvPr>
            <p:cNvSpPr/>
            <p:nvPr/>
          </p:nvSpPr>
          <p:spPr bwMode="auto">
            <a:xfrm>
              <a:off x="177015" y="554814"/>
              <a:ext cx="2065247" cy="1225560"/>
            </a:xfrm>
            <a:prstGeom prst="rect">
              <a:avLst/>
            </a:prstGeom>
            <a:solidFill>
              <a:srgbClr val="FFCDAB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E43D146-DAEF-B090-06B6-665EB4F85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646779"/>
              <a:ext cx="1182234" cy="10416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3" name="Picture 52" descr="A blue puzzle piece with white text&#10;&#10;AI-generated content may be incorrect.">
              <a:extLst>
                <a:ext uri="{FF2B5EF4-FFF2-40B4-BE49-F238E27FC236}">
                  <a16:creationId xmlns:a16="http://schemas.microsoft.com/office/drawing/2014/main" id="{010BAE69-79B1-5FB6-8D9C-246739D8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365" y="651349"/>
              <a:ext cx="493363" cy="4942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49016EC-C0EB-E297-7344-3B476634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81" b="98925" l="1424" r="97943">
                          <a14:foregroundMark x1="31487" y1="82151" x2="31487" y2="82151"/>
                          <a14:foregroundMark x1="28481" y1="65376" x2="28481" y2="65376"/>
                          <a14:foregroundMark x1="38133" y1="58495" x2="38133" y2="58495"/>
                          <a14:foregroundMark x1="25000" y1="54839" x2="25000" y2="54839"/>
                          <a14:foregroundMark x1="24842" y1="60430" x2="24842" y2="60430"/>
                          <a14:foregroundMark x1="80538" y1="59785" x2="80538" y2="59785"/>
                          <a14:foregroundMark x1="80538" y1="63011" x2="80538" y2="63011"/>
                          <a14:foregroundMark x1="81962" y1="61290" x2="81962" y2="61290"/>
                          <a14:foregroundMark x1="83703" y1="52258" x2="83703" y2="52258"/>
                          <a14:foregroundMark x1="84335" y1="51613" x2="84335" y2="51613"/>
                          <a14:foregroundMark x1="84810" y1="53118" x2="84810" y2="53118"/>
                          <a14:foregroundMark x1="86551" y1="41720" x2="86551" y2="41720"/>
                          <a14:foregroundMark x1="19620" y1="60000" x2="19620" y2="60000"/>
                          <a14:foregroundMark x1="33386" y1="55484" x2="33386" y2="55484"/>
                          <a14:foregroundMark x1="85285" y1="73548" x2="85285" y2="73548"/>
                          <a14:foregroundMark x1="85285" y1="78065" x2="85285" y2="78065"/>
                          <a14:foregroundMark x1="82911" y1="77204" x2="82911" y2="7720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0146" y="1243391"/>
              <a:ext cx="517964" cy="38109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7EB8CF-3565-04A0-665F-3074DC9205F8}"/>
              </a:ext>
            </a:extLst>
          </p:cNvPr>
          <p:cNvGrpSpPr/>
          <p:nvPr/>
        </p:nvGrpSpPr>
        <p:grpSpPr>
          <a:xfrm>
            <a:off x="4496769" y="531954"/>
            <a:ext cx="2163463" cy="2016936"/>
            <a:chOff x="4496769" y="531954"/>
            <a:chExt cx="2163463" cy="20169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88F9F7-58C5-DAE4-6D09-63FCD8C0A015}"/>
                </a:ext>
              </a:extLst>
            </p:cNvPr>
            <p:cNvSpPr/>
            <p:nvPr/>
          </p:nvSpPr>
          <p:spPr bwMode="auto">
            <a:xfrm>
              <a:off x="4499992" y="1756119"/>
              <a:ext cx="2160240" cy="792771"/>
            </a:xfrm>
            <a:prstGeom prst="rect">
              <a:avLst/>
            </a:prstGeom>
            <a:solidFill>
              <a:srgbClr val="FFCDA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>
                  <a:latin typeface="+mj-lt"/>
                </a:rPr>
                <a:t>Provide the necessary support and training material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A2F5DC-34FA-5FFD-E962-3674D280E6B9}"/>
                </a:ext>
              </a:extLst>
            </p:cNvPr>
            <p:cNvGrpSpPr/>
            <p:nvPr/>
          </p:nvGrpSpPr>
          <p:grpSpPr>
            <a:xfrm>
              <a:off x="4496769" y="531954"/>
              <a:ext cx="2160240" cy="1225561"/>
              <a:chOff x="4496769" y="554814"/>
              <a:chExt cx="2160240" cy="122556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9209FB5-92C1-AE8A-15E8-3800E8BACE06}"/>
                  </a:ext>
                </a:extLst>
              </p:cNvPr>
              <p:cNvSpPr/>
              <p:nvPr/>
            </p:nvSpPr>
            <p:spPr bwMode="auto">
              <a:xfrm>
                <a:off x="4496769" y="554814"/>
                <a:ext cx="2160240" cy="1225561"/>
              </a:xfrm>
              <a:prstGeom prst="rect">
                <a:avLst/>
              </a:prstGeom>
              <a:solidFill>
                <a:srgbClr val="FFCDAB">
                  <a:alpha val="2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FE51D1D-E34A-A914-E64D-865E3F7B6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r="18599" b="39947"/>
              <a:stretch>
                <a:fillRect/>
              </a:stretch>
            </p:blipFill>
            <p:spPr>
              <a:xfrm>
                <a:off x="4565917" y="616990"/>
                <a:ext cx="1374235" cy="4760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F4ED06A0-9D95-9DB9-1FAD-D63FA28F0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1517" t="1101" b="35156"/>
              <a:stretch>
                <a:fillRect/>
              </a:stretch>
            </p:blipFill>
            <p:spPr>
              <a:xfrm>
                <a:off x="4646870" y="1190327"/>
                <a:ext cx="1255158" cy="5104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AE3BFBD0-C160-25BA-3DB7-A4DFE5B43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07132" y="847005"/>
                <a:ext cx="1155247" cy="79277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FE6239-7701-802C-1ECD-A974A98CF5FF}"/>
              </a:ext>
            </a:extLst>
          </p:cNvPr>
          <p:cNvGrpSpPr/>
          <p:nvPr/>
        </p:nvGrpSpPr>
        <p:grpSpPr>
          <a:xfrm>
            <a:off x="177015" y="2627530"/>
            <a:ext cx="2067244" cy="2024222"/>
            <a:chOff x="177015" y="2571750"/>
            <a:chExt cx="2067244" cy="2024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4CD687-5446-F512-1812-EFF850D8B2DC}"/>
                </a:ext>
              </a:extLst>
            </p:cNvPr>
            <p:cNvSpPr/>
            <p:nvPr/>
          </p:nvSpPr>
          <p:spPr bwMode="auto">
            <a:xfrm>
              <a:off x="179512" y="3803201"/>
              <a:ext cx="2062387" cy="792771"/>
            </a:xfrm>
            <a:prstGeom prst="rect">
              <a:avLst/>
            </a:prstGeom>
            <a:solidFill>
              <a:srgbClr val="FFCDA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Share experience, methods, tools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B90EAF-24D6-9843-7E95-DF49E35F5969}"/>
                </a:ext>
              </a:extLst>
            </p:cNvPr>
            <p:cNvSpPr/>
            <p:nvPr/>
          </p:nvSpPr>
          <p:spPr bwMode="auto">
            <a:xfrm>
              <a:off x="177015" y="2571750"/>
              <a:ext cx="2067244" cy="1225560"/>
            </a:xfrm>
            <a:prstGeom prst="rect">
              <a:avLst/>
            </a:prstGeom>
            <a:solidFill>
              <a:srgbClr val="FFCDAB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6146" name="Picture 2" descr="Slack Logo &amp; Brand Assets (SVG, PNG and vector) - Brandfetch">
              <a:extLst>
                <a:ext uri="{FF2B5EF4-FFF2-40B4-BE49-F238E27FC236}">
                  <a16:creationId xmlns:a16="http://schemas.microsoft.com/office/drawing/2014/main" id="{06C9897C-E619-0702-3557-3C7C1AD364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60444" y1="56000" x2="60444" y2="56000"/>
                          <a14:foregroundMark x1="68444" y1="44889" x2="68444" y2="44889"/>
                          <a14:foregroundMark x1="58222" y1="35556" x2="58222" y2="35556"/>
                          <a14:foregroundMark x1="41778" y1="44000" x2="41778" y2="44000"/>
                          <a14:foregroundMark x1="44889" y1="32444" x2="44889" y2="32444"/>
                          <a14:foregroundMark x1="32444" y1="58222" x2="32444" y2="58222"/>
                          <a14:foregroundMark x1="56889" y1="68889" x2="56889" y2="6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77" t="22149" r="24823" b="20665"/>
            <a:stretch>
              <a:fillRect/>
            </a:stretch>
          </p:blipFill>
          <p:spPr bwMode="auto">
            <a:xfrm>
              <a:off x="1747711" y="3062443"/>
              <a:ext cx="287034" cy="32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0D0D93C-338F-F142-DA35-15AF94542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99537" y="2627318"/>
              <a:ext cx="378091" cy="351625"/>
            </a:xfrm>
            <a:prstGeom prst="rect">
              <a:avLst/>
            </a:prstGeom>
          </p:spPr>
        </p:pic>
        <p:pic>
          <p:nvPicPr>
            <p:cNvPr id="6145" name="Picture 6144">
              <a:extLst>
                <a:ext uri="{FF2B5EF4-FFF2-40B4-BE49-F238E27FC236}">
                  <a16:creationId xmlns:a16="http://schemas.microsoft.com/office/drawing/2014/main" id="{FF803FC2-FB88-3921-DC8D-4FF15AD3A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5696" y="3432469"/>
              <a:ext cx="287034" cy="287034"/>
            </a:xfrm>
            <a:prstGeom prst="rect">
              <a:avLst/>
            </a:prstGeom>
          </p:spPr>
        </p:pic>
        <p:pic>
          <p:nvPicPr>
            <p:cNvPr id="6152" name="Picture 8" descr="Zoom Logo - Images et vidéos libres de droits | Adobe Stock">
              <a:extLst>
                <a:ext uri="{FF2B5EF4-FFF2-40B4-BE49-F238E27FC236}">
                  <a16:creationId xmlns:a16="http://schemas.microsoft.com/office/drawing/2014/main" id="{71835213-3352-12BE-830A-7AF768F8E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145" y="3046544"/>
              <a:ext cx="287034" cy="287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Mattermost | gotopia.tech">
              <a:extLst>
                <a:ext uri="{FF2B5EF4-FFF2-40B4-BE49-F238E27FC236}">
                  <a16:creationId xmlns:a16="http://schemas.microsoft.com/office/drawing/2014/main" id="{79939954-8197-BEF8-C49B-A15F071E4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094" y="3393551"/>
              <a:ext cx="490142" cy="32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149">
              <a:extLst>
                <a:ext uri="{FF2B5EF4-FFF2-40B4-BE49-F238E27FC236}">
                  <a16:creationId xmlns:a16="http://schemas.microsoft.com/office/drawing/2014/main" id="{BFEE6FF8-D7F1-6D8E-24CA-D7E5911AD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667" b="94333" l="8000" r="94500">
                          <a14:foregroundMark x1="8000" y1="26333" x2="8000" y2="26333"/>
                          <a14:foregroundMark x1="27167" y1="8000" x2="27167" y2="8000"/>
                          <a14:foregroundMark x1="50000" y1="7667" x2="50000" y2="7667"/>
                          <a14:foregroundMark x1="32167" y1="5667" x2="32167" y2="5667"/>
                          <a14:foregroundMark x1="92167" y1="47000" x2="92167" y2="47000"/>
                          <a14:foregroundMark x1="94500" y1="70167" x2="94500" y2="70167"/>
                          <a14:foregroundMark x1="70167" y1="94333" x2="70167" y2="94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60053" y="2635783"/>
              <a:ext cx="351625" cy="351625"/>
            </a:xfrm>
            <a:prstGeom prst="rect">
              <a:avLst/>
            </a:prstGeom>
          </p:spPr>
        </p:pic>
        <p:pic>
          <p:nvPicPr>
            <p:cNvPr id="6160" name="Picture 16" descr="54 300+ Visioconférence Stock Illustrations, graphiques ...">
              <a:extLst>
                <a:ext uri="{FF2B5EF4-FFF2-40B4-BE49-F238E27FC236}">
                  <a16:creationId xmlns:a16="http://schemas.microsoft.com/office/drawing/2014/main" id="{FFD269BA-0FE0-3D59-705A-375A2E4CCD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foregroundMark x1="41667" y1="46569" x2="41667" y2="46569"/>
                          <a14:foregroundMark x1="45261" y1="58824" x2="45261" y2="58824"/>
                          <a14:foregroundMark x1="65196" y1="28922" x2="65196" y2="28922"/>
                          <a14:foregroundMark x1="71732" y1="59314" x2="71732" y2="59314"/>
                          <a14:foregroundMark x1="74673" y1="66503" x2="74673" y2="66503"/>
                          <a14:foregroundMark x1="72059" y1="39542" x2="72059" y2="39542"/>
                          <a14:foregroundMark x1="73529" y1="47059" x2="73529" y2="470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6" t="16468" r="14114" b="16468"/>
            <a:stretch>
              <a:fillRect/>
            </a:stretch>
          </p:blipFill>
          <p:spPr bwMode="auto">
            <a:xfrm>
              <a:off x="269831" y="2680349"/>
              <a:ext cx="997705" cy="955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685872-EF24-85E5-1FCD-F59250B90D4B}"/>
              </a:ext>
            </a:extLst>
          </p:cNvPr>
          <p:cNvGrpSpPr/>
          <p:nvPr/>
        </p:nvGrpSpPr>
        <p:grpSpPr>
          <a:xfrm>
            <a:off x="2336892" y="531954"/>
            <a:ext cx="2134395" cy="2016936"/>
            <a:chOff x="2336892" y="554814"/>
            <a:chExt cx="2134395" cy="20169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1AD4D7-4A90-67B5-F6D6-DBAB6D461C78}"/>
                </a:ext>
              </a:extLst>
            </p:cNvPr>
            <p:cNvSpPr/>
            <p:nvPr/>
          </p:nvSpPr>
          <p:spPr bwMode="auto">
            <a:xfrm>
              <a:off x="2339752" y="1778979"/>
              <a:ext cx="2062387" cy="792771"/>
            </a:xfrm>
            <a:prstGeom prst="rect">
              <a:avLst/>
            </a:prstGeom>
            <a:solidFill>
              <a:srgbClr val="FFCDA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>
                  <a:latin typeface="+mj-lt"/>
                </a:rPr>
                <a:t>Promote it and get the community to contribute to it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B18F25-B1DB-426E-0225-3206F40F7443}"/>
                </a:ext>
              </a:extLst>
            </p:cNvPr>
            <p:cNvSpPr/>
            <p:nvPr/>
          </p:nvSpPr>
          <p:spPr bwMode="auto">
            <a:xfrm>
              <a:off x="2336892" y="554814"/>
              <a:ext cx="2065247" cy="1225560"/>
            </a:xfrm>
            <a:prstGeom prst="rect">
              <a:avLst/>
            </a:prstGeom>
            <a:solidFill>
              <a:srgbClr val="FFCDAB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1406580-3B06-3F77-071C-1CC1326556BD}"/>
                </a:ext>
              </a:extLst>
            </p:cNvPr>
            <p:cNvSpPr txBox="1"/>
            <p:nvPr/>
          </p:nvSpPr>
          <p:spPr>
            <a:xfrm>
              <a:off x="2339752" y="642573"/>
              <a:ext cx="21315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+mn-lt"/>
                </a:rPr>
                <a:t>ITPAs, </a:t>
              </a:r>
            </a:p>
            <a:p>
              <a:r>
                <a:rPr lang="en-GB" sz="1600" dirty="0">
                  <a:latin typeface="+mn-lt"/>
                </a:rPr>
                <a:t>conferences, workshops, </a:t>
              </a:r>
            </a:p>
            <a:p>
              <a:r>
                <a:rPr lang="en-GB" sz="1600" dirty="0">
                  <a:latin typeface="+mn-lt"/>
                </a:rPr>
                <a:t>ISFN, IMEG, etc.</a:t>
              </a:r>
            </a:p>
          </p:txBody>
        </p:sp>
        <p:pic>
          <p:nvPicPr>
            <p:cNvPr id="6153" name="Picture 6152">
              <a:extLst>
                <a:ext uri="{FF2B5EF4-FFF2-40B4-BE49-F238E27FC236}">
                  <a16:creationId xmlns:a16="http://schemas.microsoft.com/office/drawing/2014/main" id="{8804E62D-2B73-A8A8-6A85-9413660EF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5567" b="96574" l="5987" r="96231">
                          <a14:foregroundMark x1="16408" y1="21627" x2="16408" y2="21627"/>
                          <a14:foregroundMark x1="53880" y1="15203" x2="53880" y2="15203"/>
                          <a14:foregroundMark x1="91131" y1="24625" x2="91131" y2="24625"/>
                          <a14:foregroundMark x1="64523" y1="55032" x2="64523" y2="55032"/>
                          <a14:foregroundMark x1="91574" y1="56959" x2="91574" y2="56959"/>
                          <a14:foregroundMark x1="37916" y1="92077" x2="37916" y2="92077"/>
                          <a14:foregroundMark x1="64080" y1="97002" x2="64080" y2="97002"/>
                          <a14:foregroundMark x1="5987" y1="22270" x2="5987" y2="22270"/>
                          <a14:foregroundMark x1="96231" y1="20985" x2="96231" y2="20985"/>
                          <a14:foregroundMark x1="49224" y1="35332" x2="49224" y2="35332"/>
                          <a14:foregroundMark x1="51441" y1="5567" x2="51441" y2="5567"/>
                          <a14:backgroundMark x1="54545" y1="50107" x2="54545" y2="50107"/>
                          <a14:backgroundMark x1="50776" y1="50107" x2="50776" y2="50107"/>
                          <a14:backgroundMark x1="28825" y1="49893" x2="28825" y2="49893"/>
                          <a14:backgroundMark x1="32594" y1="49893" x2="32594" y2="49893"/>
                          <a14:backgroundMark x1="35698" y1="50107" x2="35698" y2="50107"/>
                          <a14:backgroundMark x1="68958" y1="49679" x2="68958" y2="49679"/>
                          <a14:backgroundMark x1="76497" y1="49251" x2="76497" y2="49251"/>
                          <a14:backgroundMark x1="78271" y1="54390" x2="78271" y2="543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2346" y="605469"/>
              <a:ext cx="786535" cy="81443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55FE7B-01F6-F4F4-98B3-6231896CE46B}"/>
              </a:ext>
            </a:extLst>
          </p:cNvPr>
          <p:cNvGrpSpPr/>
          <p:nvPr/>
        </p:nvGrpSpPr>
        <p:grpSpPr>
          <a:xfrm>
            <a:off x="4497495" y="2627530"/>
            <a:ext cx="2162737" cy="2024222"/>
            <a:chOff x="4497495" y="2571750"/>
            <a:chExt cx="2162737" cy="2024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76C89F-D2EC-5C46-2CE0-190645DC6A9D}"/>
                </a:ext>
              </a:extLst>
            </p:cNvPr>
            <p:cNvSpPr/>
            <p:nvPr/>
          </p:nvSpPr>
          <p:spPr bwMode="auto">
            <a:xfrm>
              <a:off x="4499992" y="3803201"/>
              <a:ext cx="2160240" cy="792771"/>
            </a:xfrm>
            <a:prstGeom prst="rect">
              <a:avLst/>
            </a:prstGeom>
            <a:solidFill>
              <a:srgbClr val="FFCDA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Encourage the community to</a:t>
              </a:r>
              <a:r>
                <a:rPr lang="en-GB" sz="1600" dirty="0">
                  <a:latin typeface="+mj-lt"/>
                </a:rPr>
                <a:t> do the same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8DC794-98F9-1529-0484-569C77B3F885}"/>
                </a:ext>
              </a:extLst>
            </p:cNvPr>
            <p:cNvSpPr/>
            <p:nvPr/>
          </p:nvSpPr>
          <p:spPr bwMode="auto">
            <a:xfrm>
              <a:off x="4497495" y="2571750"/>
              <a:ext cx="2160240" cy="1225560"/>
            </a:xfrm>
            <a:prstGeom prst="rect">
              <a:avLst/>
            </a:prstGeom>
            <a:solidFill>
              <a:srgbClr val="FFCDAB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6164" name="Picture 20" descr="Top 20 des langages de programmation pour les projets Open-Source en 2024">
              <a:extLst>
                <a:ext uri="{FF2B5EF4-FFF2-40B4-BE49-F238E27FC236}">
                  <a16:creationId xmlns:a16="http://schemas.microsoft.com/office/drawing/2014/main" id="{5A5F225B-0F4C-CFF4-5AAA-52776DA9F8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8400" r="90000">
                          <a14:foregroundMark x1="8400" y1="46833" x2="8400" y2="46833"/>
                          <a14:foregroundMark x1="64900" y1="51000" x2="64900" y2="51000"/>
                          <a14:foregroundMark x1="69500" y1="50667" x2="69500" y2="50667"/>
                          <a14:foregroundMark x1="74700" y1="51500" x2="74700" y2="51500"/>
                          <a14:foregroundMark x1="80700" y1="51500" x2="80700" y2="51500"/>
                          <a14:foregroundMark x1="88100" y1="51000" x2="88100" y2="51000"/>
                          <a14:foregroundMark x1="45300" y1="50167" x2="45300" y2="50167"/>
                          <a14:foregroundMark x1="47200" y1="54833" x2="47200" y2="54833"/>
                          <a14:foregroundMark x1="55700" y1="49833" x2="55700" y2="49833"/>
                          <a14:foregroundMark x1="58100" y1="47833" x2="58100" y2="47833"/>
                          <a14:backgroundMark x1="54000" y1="49167" x2="54000" y2="49167"/>
                          <a14:backgroundMark x1="90200" y1="48500" x2="90200" y2="4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" t="22574" r="60380" b="22657"/>
            <a:stretch>
              <a:fillRect/>
            </a:stretch>
          </p:blipFill>
          <p:spPr bwMode="auto">
            <a:xfrm>
              <a:off x="5892845" y="2676165"/>
              <a:ext cx="431977" cy="424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6" name="Picture 22">
              <a:extLst>
                <a:ext uri="{FF2B5EF4-FFF2-40B4-BE49-F238E27FC236}">
                  <a16:creationId xmlns:a16="http://schemas.microsoft.com/office/drawing/2014/main" id="{46C52274-0FB2-E54E-721F-C3D21B3B2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009" y="2759348"/>
              <a:ext cx="1210719" cy="906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8" name="Picture 24">
              <a:extLst>
                <a:ext uri="{FF2B5EF4-FFF2-40B4-BE49-F238E27FC236}">
                  <a16:creationId xmlns:a16="http://schemas.microsoft.com/office/drawing/2014/main" id="{B557BF6B-760A-C3EF-3EA3-CBD32EAB5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4974" b="95556" l="10000" r="90000">
                          <a14:foregroundMark x1="19500" y1="62540" x2="23583" y2="33333"/>
                          <a14:foregroundMark x1="23583" y1="33333" x2="38917" y2="11429"/>
                          <a14:foregroundMark x1="38917" y1="11429" x2="40500" y2="10265"/>
                          <a14:foregroundMark x1="32833" y1="82540" x2="43917" y2="82963"/>
                          <a14:foregroundMark x1="43917" y1="82963" x2="68583" y2="78307"/>
                          <a14:foregroundMark x1="68583" y1="78307" x2="81667" y2="56931"/>
                          <a14:foregroundMark x1="81667" y1="56931" x2="84250" y2="43069"/>
                          <a14:foregroundMark x1="84250" y1="43069" x2="80667" y2="28571"/>
                          <a14:foregroundMark x1="80667" y1="28571" x2="70250" y2="15238"/>
                          <a14:foregroundMark x1="69583" y1="12275" x2="53833" y2="5079"/>
                          <a14:foregroundMark x1="31667" y1="87619" x2="51250" y2="94180"/>
                          <a14:foregroundMark x1="51250" y1="94180" x2="61417" y2="92593"/>
                          <a14:foregroundMark x1="61417" y1="92593" x2="65833" y2="89841"/>
                          <a14:foregroundMark x1="44750" y1="95450" x2="54750" y2="95556"/>
                          <a14:foregroundMark x1="54750" y1="95556" x2="55750" y2="95450"/>
                          <a14:foregroundMark x1="72250" y1="87302" x2="74500" y2="85926"/>
                          <a14:foregroundMark x1="71250" y1="88995" x2="72250" y2="87619"/>
                          <a14:foregroundMark x1="69500" y1="10688" x2="72417" y2="12381"/>
                          <a14:foregroundMark x1="29500" y1="11852" x2="41167" y2="5397"/>
                          <a14:foregroundMark x1="30750" y1="10794" x2="31833" y2="9630"/>
                          <a14:foregroundMark x1="29583" y1="11534" x2="30500" y2="10370"/>
                          <a14:foregroundMark x1="13917" y1="40000" x2="15167" y2="367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845" y="3158082"/>
              <a:ext cx="742116" cy="584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F12FC5-C25B-A0DC-E5A0-D0229916FB9A}"/>
              </a:ext>
            </a:extLst>
          </p:cNvPr>
          <p:cNvGrpSpPr/>
          <p:nvPr/>
        </p:nvGrpSpPr>
        <p:grpSpPr>
          <a:xfrm>
            <a:off x="2325300" y="2627530"/>
            <a:ext cx="2233302" cy="2024222"/>
            <a:chOff x="2325300" y="2571750"/>
            <a:chExt cx="2233302" cy="2024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ECA23AC-CE0B-B752-5BB5-017EB4BF0B47}"/>
                </a:ext>
              </a:extLst>
            </p:cNvPr>
            <p:cNvSpPr/>
            <p:nvPr/>
          </p:nvSpPr>
          <p:spPr bwMode="auto">
            <a:xfrm>
              <a:off x="2339752" y="3803201"/>
              <a:ext cx="2062387" cy="792771"/>
            </a:xfrm>
            <a:prstGeom prst="rect">
              <a:avLst/>
            </a:prstGeom>
            <a:solidFill>
              <a:srgbClr val="FFCDA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>
                  <a:latin typeface="+mj-lt"/>
                </a:rPr>
                <a:t>Make the software open-source</a:t>
              </a: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98C39D-CF94-F702-29D1-AF8806FA69D7}"/>
                </a:ext>
              </a:extLst>
            </p:cNvPr>
            <p:cNvSpPr/>
            <p:nvPr/>
          </p:nvSpPr>
          <p:spPr bwMode="auto">
            <a:xfrm>
              <a:off x="2339752" y="2571750"/>
              <a:ext cx="2062387" cy="1225560"/>
            </a:xfrm>
            <a:prstGeom prst="rect">
              <a:avLst/>
            </a:prstGeom>
            <a:solidFill>
              <a:srgbClr val="FFCDAB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158" name="TextBox 6157">
              <a:extLst>
                <a:ext uri="{FF2B5EF4-FFF2-40B4-BE49-F238E27FC236}">
                  <a16:creationId xmlns:a16="http://schemas.microsoft.com/office/drawing/2014/main" id="{74610DCB-F6F8-6818-2DE4-C4B957C6174B}"/>
                </a:ext>
              </a:extLst>
            </p:cNvPr>
            <p:cNvSpPr txBox="1"/>
            <p:nvPr/>
          </p:nvSpPr>
          <p:spPr>
            <a:xfrm>
              <a:off x="2325300" y="3534270"/>
              <a:ext cx="223330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dirty="0">
                  <a:latin typeface="+mj-lt"/>
                </a:rPr>
                <a:t>https://github.com/iterorganization</a:t>
              </a:r>
            </a:p>
          </p:txBody>
        </p:sp>
        <p:pic>
          <p:nvPicPr>
            <p:cNvPr id="6161" name="Picture 6160">
              <a:extLst>
                <a:ext uri="{FF2B5EF4-FFF2-40B4-BE49-F238E27FC236}">
                  <a16:creationId xmlns:a16="http://schemas.microsoft.com/office/drawing/2014/main" id="{6141A197-9E62-608F-DB4D-5B86E9EB0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rcRect l="1080" t="3674" r="1080"/>
            <a:stretch>
              <a:fillRect/>
            </a:stretch>
          </p:blipFill>
          <p:spPr>
            <a:xfrm>
              <a:off x="2427331" y="2646460"/>
              <a:ext cx="1163605" cy="7198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165" name="Picture 6164">
              <a:extLst>
                <a:ext uri="{FF2B5EF4-FFF2-40B4-BE49-F238E27FC236}">
                  <a16:creationId xmlns:a16="http://schemas.microsoft.com/office/drawing/2014/main" id="{2EB593EA-AAC7-7259-426E-8F51521C2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275856" y="2907587"/>
              <a:ext cx="1023594" cy="6470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B9DDE2-4A29-7145-9382-6DC59E5A3879}"/>
              </a:ext>
            </a:extLst>
          </p:cNvPr>
          <p:cNvGrpSpPr/>
          <p:nvPr/>
        </p:nvGrpSpPr>
        <p:grpSpPr>
          <a:xfrm>
            <a:off x="6738776" y="515602"/>
            <a:ext cx="2297719" cy="4136150"/>
            <a:chOff x="6738776" y="515602"/>
            <a:chExt cx="2297719" cy="413615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1DED41-A59C-14A8-699F-852EBEB834B8}"/>
                </a:ext>
              </a:extLst>
            </p:cNvPr>
            <p:cNvSpPr/>
            <p:nvPr/>
          </p:nvSpPr>
          <p:spPr bwMode="auto">
            <a:xfrm>
              <a:off x="6738776" y="523233"/>
              <a:ext cx="2297719" cy="4128519"/>
            </a:xfrm>
            <a:prstGeom prst="rect">
              <a:avLst/>
            </a:prstGeom>
            <a:solidFill>
              <a:srgbClr val="FFCDAB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43200CD-B6B1-3869-B4F1-2206307434F0}"/>
                </a:ext>
              </a:extLst>
            </p:cNvPr>
            <p:cNvGrpSpPr/>
            <p:nvPr/>
          </p:nvGrpSpPr>
          <p:grpSpPr>
            <a:xfrm>
              <a:off x="7269304" y="2836922"/>
              <a:ext cx="1191127" cy="1688100"/>
              <a:chOff x="7269304" y="2785247"/>
              <a:chExt cx="1191127" cy="16881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425E6EF-76C5-4237-76B9-9355BBDE9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69304" y="2785247"/>
                <a:ext cx="1191127" cy="16881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F7BAD8-17D9-A14E-30B2-B3D1CFE5DC42}"/>
                  </a:ext>
                </a:extLst>
              </p:cNvPr>
              <p:cNvSpPr/>
              <p:nvPr/>
            </p:nvSpPr>
            <p:spPr bwMode="auto">
              <a:xfrm>
                <a:off x="7324994" y="3101023"/>
                <a:ext cx="1125282" cy="614715"/>
              </a:xfrm>
              <a:prstGeom prst="rect">
                <a:avLst/>
              </a:prstGeom>
              <a:solidFill>
                <a:srgbClr val="DEDDD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b="1" dirty="0">
                    <a:latin typeface="+mj-lt"/>
                  </a:rPr>
                  <a:t>2024 Baseline of the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800" b="1" dirty="0">
                    <a:latin typeface="+mj-lt"/>
                  </a:rPr>
                  <a:t>ITER Research Plan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91AB0B-BF01-6AA1-CE2E-7805E69BAAE0}"/>
                </a:ext>
              </a:extLst>
            </p:cNvPr>
            <p:cNvSpPr txBox="1"/>
            <p:nvPr/>
          </p:nvSpPr>
          <p:spPr>
            <a:xfrm>
              <a:off x="7092280" y="515602"/>
              <a:ext cx="15776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+mn-lt"/>
                </a:rPr>
                <a:t>IMAS platform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658C4D-03D7-90F8-CC87-3963908CD4F3}"/>
                </a:ext>
              </a:extLst>
            </p:cNvPr>
            <p:cNvSpPr txBox="1"/>
            <p:nvPr/>
          </p:nvSpPr>
          <p:spPr>
            <a:xfrm>
              <a:off x="7108322" y="2490743"/>
              <a:ext cx="1507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+mn-lt"/>
                </a:rPr>
                <a:t>New Baseline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61F9179-D49E-00C4-FBE5-A4C0943DD32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65230" y="833970"/>
            <a:ext cx="1793327" cy="1603072"/>
          </a:xfrm>
          <a:prstGeom prst="rect">
            <a:avLst/>
          </a:prstGeom>
        </p:spPr>
      </p:pic>
      <p:pic>
        <p:nvPicPr>
          <p:cNvPr id="17" name="Picture 16" descr="A blue puzzle piece with white text&#10;&#10;AI-generated content may be incorrect.">
            <a:extLst>
              <a:ext uri="{FF2B5EF4-FFF2-40B4-BE49-F238E27FC236}">
                <a16:creationId xmlns:a16="http://schemas.microsoft.com/office/drawing/2014/main" id="{11C4DADD-F980-C67E-1E29-3FA79E438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67" y="620058"/>
            <a:ext cx="493363" cy="494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03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BE8A7-0F63-BB92-D9EB-1F555B5FD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F34F0-1EA3-705D-B1BE-C7679849B7EF}"/>
              </a:ext>
            </a:extLst>
          </p:cNvPr>
          <p:cNvSpPr txBox="1"/>
          <p:nvPr/>
        </p:nvSpPr>
        <p:spPr>
          <a:xfrm>
            <a:off x="783117" y="-45984"/>
            <a:ext cx="757797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Towards self-consistent wall-SOL-edge-core modelling?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4791B1-48A9-0752-CFF7-131CC3456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" r="76300"/>
          <a:stretch>
            <a:fillRect/>
          </a:stretch>
        </p:blipFill>
        <p:spPr>
          <a:xfrm>
            <a:off x="222260" y="594772"/>
            <a:ext cx="3155369" cy="42092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A586EE-E8CE-965E-C385-891526F9FE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71" r="51192"/>
          <a:stretch>
            <a:fillRect/>
          </a:stretch>
        </p:blipFill>
        <p:spPr>
          <a:xfrm>
            <a:off x="242813" y="555840"/>
            <a:ext cx="3077550" cy="4209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EA81DD-6B26-DAC0-3B98-B8930988F4B7}"/>
              </a:ext>
            </a:extLst>
          </p:cNvPr>
          <p:cNvSpPr txBox="1"/>
          <p:nvPr/>
        </p:nvSpPr>
        <p:spPr>
          <a:xfrm>
            <a:off x="3441715" y="3484401"/>
            <a:ext cx="545947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7164" marR="0" lvl="1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>
                <a:tab pos="158750" algn="l"/>
                <a:tab pos="568325" algn="l"/>
                <a:tab pos="1074738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JINTRAC = JETTO-SANCO+EDGE2D-Eirene</a:t>
            </a:r>
          </a:p>
          <a:p>
            <a:pPr marL="167164" marR="0" lvl="1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>
                <a:tab pos="158750" algn="l"/>
                <a:tab pos="568325" algn="l"/>
                <a:tab pos="1074738" algn="l"/>
              </a:tabLst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marL="167164" marR="0" lvl="1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3"/>
              </a:buBlip>
              <a:tabLst>
                <a:tab pos="158750" algn="l"/>
                <a:tab pos="568325" algn="l"/>
                <a:tab pos="1074738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DINA-JINTRAC: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High Fidelity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 Plasma 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Simulator (HFPS)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tabLst>
                <a:tab pos="158750" algn="l"/>
                <a:tab pos="568325" algn="l"/>
                <a:tab pos="1074738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	 ITER workhorse for core-edge integrated modelling!</a:t>
            </a: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tabLst>
                <a:tab pos="158750" algn="l"/>
                <a:tab pos="568325" algn="l"/>
                <a:tab pos="1074738" algn="l"/>
              </a:tabLst>
              <a:defRPr/>
            </a:pPr>
            <a:r>
              <a:rPr lang="en-US" sz="1600" dirty="0">
                <a:solidFill>
                  <a:srgbClr val="CC00FF"/>
                </a:solidFill>
                <a:latin typeface="Arial"/>
                <a:sym typeface="Wingdings" panose="05000000000000000000" pitchFamily="2" charset="2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GB" sz="1600" dirty="0">
                <a:solidFill>
                  <a:srgbClr val="CC00FF"/>
                </a:solidFill>
                <a:latin typeface="Arial"/>
              </a:rPr>
              <a:t>S.H. Kim "HFPS" 17/10 14:00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437C5-F00B-BDCC-3069-A9D6C264C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87" y="649380"/>
            <a:ext cx="3153484" cy="4139988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D2B6C9C-7A44-47F7-3698-9A8E12F85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316406"/>
              </p:ext>
            </p:extLst>
          </p:nvPr>
        </p:nvGraphicFramePr>
        <p:xfrm>
          <a:off x="3491880" y="961158"/>
          <a:ext cx="5246858" cy="982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190490301"/>
                    </a:ext>
                  </a:extLst>
                </a:gridCol>
                <a:gridCol w="1733130">
                  <a:extLst>
                    <a:ext uri="{9D8B030D-6E8A-4147-A177-3AD203B41FA5}">
                      <a16:colId xmlns:a16="http://schemas.microsoft.com/office/drawing/2014/main" val="316477708"/>
                    </a:ext>
                  </a:extLst>
                </a:gridCol>
                <a:gridCol w="1482846">
                  <a:extLst>
                    <a:ext uri="{9D8B030D-6E8A-4147-A177-3AD203B41FA5}">
                      <a16:colId xmlns:a16="http://schemas.microsoft.com/office/drawing/2014/main" val="1192756151"/>
                    </a:ext>
                  </a:extLst>
                </a:gridCol>
                <a:gridCol w="97400">
                  <a:extLst>
                    <a:ext uri="{9D8B030D-6E8A-4147-A177-3AD203B41FA5}">
                      <a16:colId xmlns:a16="http://schemas.microsoft.com/office/drawing/2014/main" val="2638145484"/>
                    </a:ext>
                  </a:extLst>
                </a:gridCol>
                <a:gridCol w="781354">
                  <a:extLst>
                    <a:ext uri="{9D8B030D-6E8A-4147-A177-3AD203B41FA5}">
                      <a16:colId xmlns:a16="http://schemas.microsoft.com/office/drawing/2014/main" val="2483177600"/>
                    </a:ext>
                  </a:extLst>
                </a:gridCol>
              </a:tblGrid>
              <a:tr h="189920"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Source / transport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endParaRPr lang="en-GB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endParaRPr lang="en-GB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endParaRPr lang="en-GB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70240"/>
                  </a:ext>
                </a:extLst>
              </a:tr>
              <a:tr h="44314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Wall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WallDYN2D, WallDYN3D, DIVIMP</a:t>
                      </a:r>
                    </a:p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ERO, ERO2</a:t>
                      </a:r>
                    </a:p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MEMOS-U, MEMENTO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endParaRPr lang="en-GB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endParaRPr lang="en-GB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endParaRPr lang="en-GB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5525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E938626-44A9-F2BD-8CBD-03FC42A03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65111"/>
              </p:ext>
            </p:extLst>
          </p:nvPr>
        </p:nvGraphicFramePr>
        <p:xfrm>
          <a:off x="3484203" y="961158"/>
          <a:ext cx="2885258" cy="1557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190490301"/>
                    </a:ext>
                  </a:extLst>
                </a:gridCol>
                <a:gridCol w="1733130">
                  <a:extLst>
                    <a:ext uri="{9D8B030D-6E8A-4147-A177-3AD203B41FA5}">
                      <a16:colId xmlns:a16="http://schemas.microsoft.com/office/drawing/2014/main" val="316477708"/>
                    </a:ext>
                  </a:extLst>
                </a:gridCol>
              </a:tblGrid>
              <a:tr h="189920"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Source / transport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70240"/>
                  </a:ext>
                </a:extLst>
              </a:tr>
              <a:tr h="44314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Wall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WallDYN2D, WallDYN3D, DIVIMP</a:t>
                      </a:r>
                    </a:p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ERO, ERO2</a:t>
                      </a:r>
                    </a:p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MEMOS-U, MEMENTO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55250"/>
                  </a:ext>
                </a:extLst>
              </a:tr>
              <a:tr h="443147"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SOL/divertor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SOLPS-ITER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EMC3-Eirene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EDGE2D-Eirene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8957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A4D234B-BD1E-3512-83E6-CF8465852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18133"/>
              </p:ext>
            </p:extLst>
          </p:nvPr>
        </p:nvGraphicFramePr>
        <p:xfrm>
          <a:off x="3491518" y="961158"/>
          <a:ext cx="2885258" cy="2467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190490301"/>
                    </a:ext>
                  </a:extLst>
                </a:gridCol>
                <a:gridCol w="1507380">
                  <a:extLst>
                    <a:ext uri="{9D8B030D-6E8A-4147-A177-3AD203B41FA5}">
                      <a16:colId xmlns:a16="http://schemas.microsoft.com/office/drawing/2014/main" val="316477708"/>
                    </a:ext>
                  </a:extLst>
                </a:gridCol>
                <a:gridCol w="225750">
                  <a:extLst>
                    <a:ext uri="{9D8B030D-6E8A-4147-A177-3AD203B41FA5}">
                      <a16:colId xmlns:a16="http://schemas.microsoft.com/office/drawing/2014/main" val="2985716141"/>
                    </a:ext>
                  </a:extLst>
                </a:gridCol>
              </a:tblGrid>
              <a:tr h="189920"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822960" rtl="0" eaLnBrk="1" latinLnBrk="0" hangingPunct="1"/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Source / transport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822960" rtl="0" eaLnBrk="1" latinLnBrk="0" hangingPunct="1"/>
                      <a:endParaRPr lang="en-GB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70240"/>
                  </a:ext>
                </a:extLst>
              </a:tr>
              <a:tr h="44314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Wall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WallDYN2D, WallDYN3D, DIVIMP</a:t>
                      </a:r>
                    </a:p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ERO, ERO2</a:t>
                      </a:r>
                    </a:p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MEMOS-U, MEMENTO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822960" rtl="0" eaLnBrk="1" latinLnBrk="0" hangingPunct="1"/>
                      <a:endParaRPr lang="en-GB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55250"/>
                  </a:ext>
                </a:extLst>
              </a:tr>
              <a:tr h="443147"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SOL/divertor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SOLPS-ITER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EMC3-Eirene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EDGE2D-Eirene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JINTRAC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89572"/>
                  </a:ext>
                </a:extLst>
              </a:tr>
              <a:tr h="44314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Core/Pedestal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JETTO-SANCO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DINA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ASTRA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CORSICA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METIS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689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C11F953-AE91-0C77-D464-9541473AE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34899"/>
              </p:ext>
            </p:extLst>
          </p:nvPr>
        </p:nvGraphicFramePr>
        <p:xfrm>
          <a:off x="3481915" y="961158"/>
          <a:ext cx="4465504" cy="2467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190490301"/>
                    </a:ext>
                  </a:extLst>
                </a:gridCol>
                <a:gridCol w="1507380">
                  <a:extLst>
                    <a:ext uri="{9D8B030D-6E8A-4147-A177-3AD203B41FA5}">
                      <a16:colId xmlns:a16="http://schemas.microsoft.com/office/drawing/2014/main" val="316477708"/>
                    </a:ext>
                  </a:extLst>
                </a:gridCol>
                <a:gridCol w="225750">
                  <a:extLst>
                    <a:ext uri="{9D8B030D-6E8A-4147-A177-3AD203B41FA5}">
                      <a16:colId xmlns:a16="http://schemas.microsoft.com/office/drawing/2014/main" val="2985716141"/>
                    </a:ext>
                  </a:extLst>
                </a:gridCol>
                <a:gridCol w="827748">
                  <a:extLst>
                    <a:ext uri="{9D8B030D-6E8A-4147-A177-3AD203B41FA5}">
                      <a16:colId xmlns:a16="http://schemas.microsoft.com/office/drawing/2014/main" val="1192756151"/>
                    </a:ext>
                  </a:extLst>
                </a:gridCol>
                <a:gridCol w="752498">
                  <a:extLst>
                    <a:ext uri="{9D8B030D-6E8A-4147-A177-3AD203B41FA5}">
                      <a16:colId xmlns:a16="http://schemas.microsoft.com/office/drawing/2014/main" val="2638145484"/>
                    </a:ext>
                  </a:extLst>
                </a:gridCol>
              </a:tblGrid>
              <a:tr h="189920"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822960" rtl="0" eaLnBrk="1" latinLnBrk="0" hangingPunct="1"/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Source / transport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822960" rtl="0" eaLnBrk="1" latinLnBrk="0" hangingPunct="1"/>
                      <a:endParaRPr lang="en-GB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endParaRPr lang="en-GB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endParaRPr lang="en-GB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70240"/>
                  </a:ext>
                </a:extLst>
              </a:tr>
              <a:tr h="44314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Wall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WallDYN2D, WallDYN3D, DIVIMP</a:t>
                      </a:r>
                    </a:p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ERO, ERO2</a:t>
                      </a:r>
                    </a:p>
                    <a:p>
                      <a:pPr marL="0" algn="ctr" defTabSz="82296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MEMOS-U, MEMENTO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822960" rtl="0" eaLnBrk="1" latinLnBrk="0" hangingPunct="1"/>
                      <a:endParaRPr lang="en-GB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endParaRPr lang="en-GB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endParaRPr lang="en-GB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55250"/>
                  </a:ext>
                </a:extLst>
              </a:tr>
              <a:tr h="443147"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SOL/divertor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SOLPS-ITER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EMC3-Eirene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EDGE2D-Eirene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JINTRAC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Transient transport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960" rtl="0" eaLnBrk="1" latinLnBrk="0" hangingPunct="1"/>
                      <a:r>
                        <a:rPr lang="en-GB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Runaway Electrons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89572"/>
                  </a:ext>
                </a:extLst>
              </a:tr>
              <a:tr h="44314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Core/Pedestal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JETTO-SANCO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DINA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ASTRA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CORSICA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METIS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JOREK</a:t>
                      </a:r>
                      <a:endParaRPr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DREAM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689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4B517C-F0DF-468B-979E-011A5A4FDB47}"/>
              </a:ext>
            </a:extLst>
          </p:cNvPr>
          <p:cNvSpPr txBox="1"/>
          <p:nvPr/>
        </p:nvSpPr>
        <p:spPr>
          <a:xfrm>
            <a:off x="0" y="361761"/>
            <a:ext cx="905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Goal: to predict full dynamics of 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temperature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density</a:t>
            </a:r>
            <a:r>
              <a:rPr lang="en-GB" sz="1600" dirty="0">
                <a:latin typeface="+mn-lt"/>
              </a:rPr>
              <a:t>, 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rotation</a:t>
            </a:r>
            <a:r>
              <a:rPr lang="en-GB" sz="1600" dirty="0">
                <a:latin typeface="+mn-lt"/>
              </a:rPr>
              <a:t> and </a:t>
            </a:r>
            <a:r>
              <a:rPr lang="en-GB" sz="1600" dirty="0">
                <a:solidFill>
                  <a:srgbClr val="C00000"/>
                </a:solidFill>
                <a:latin typeface="+mn-lt"/>
              </a:rPr>
              <a:t>current</a:t>
            </a:r>
            <a:r>
              <a:rPr lang="en-GB" sz="1600" dirty="0">
                <a:latin typeface="+mn-lt"/>
              </a:rPr>
              <a:t> from the wall to the core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5D042-8B50-B664-DA5A-A14087740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96" y="627534"/>
            <a:ext cx="3065004" cy="419223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2400E4-068B-6DD5-B30A-4D7ECD5C6687}"/>
              </a:ext>
            </a:extLst>
          </p:cNvPr>
          <p:cNvCxnSpPr/>
          <p:nvPr/>
        </p:nvCxnSpPr>
        <p:spPr bwMode="auto">
          <a:xfrm flipH="1">
            <a:off x="581112" y="-63486"/>
            <a:ext cx="21139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B11228-C096-FF38-71EE-8B6A5DC51E7E}"/>
              </a:ext>
            </a:extLst>
          </p:cNvPr>
          <p:cNvCxnSpPr/>
          <p:nvPr/>
        </p:nvCxnSpPr>
        <p:spPr bwMode="auto">
          <a:xfrm flipV="1">
            <a:off x="-180528" y="649380"/>
            <a:ext cx="0" cy="3982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E394F1D-DAEF-34A3-448A-BC3FC008CA44}"/>
              </a:ext>
            </a:extLst>
          </p:cNvPr>
          <p:cNvSpPr/>
          <p:nvPr/>
        </p:nvSpPr>
        <p:spPr bwMode="auto">
          <a:xfrm>
            <a:off x="1119226" y="1407185"/>
            <a:ext cx="1418547" cy="2589665"/>
          </a:xfrm>
          <a:custGeom>
            <a:avLst/>
            <a:gdLst>
              <a:gd name="connsiteX0" fmla="*/ 0 w 1223962"/>
              <a:gd name="connsiteY0" fmla="*/ 785812 h 2252662"/>
              <a:gd name="connsiteX1" fmla="*/ 23812 w 1223962"/>
              <a:gd name="connsiteY1" fmla="*/ 609600 h 2252662"/>
              <a:gd name="connsiteX2" fmla="*/ 47625 w 1223962"/>
              <a:gd name="connsiteY2" fmla="*/ 471487 h 2252662"/>
              <a:gd name="connsiteX3" fmla="*/ 71437 w 1223962"/>
              <a:gd name="connsiteY3" fmla="*/ 400050 h 2252662"/>
              <a:gd name="connsiteX4" fmla="*/ 123825 w 1223962"/>
              <a:gd name="connsiteY4" fmla="*/ 276225 h 2252662"/>
              <a:gd name="connsiteX5" fmla="*/ 171450 w 1223962"/>
              <a:gd name="connsiteY5" fmla="*/ 180975 h 2252662"/>
              <a:gd name="connsiteX6" fmla="*/ 233362 w 1223962"/>
              <a:gd name="connsiteY6" fmla="*/ 100012 h 2252662"/>
              <a:gd name="connsiteX7" fmla="*/ 309562 w 1223962"/>
              <a:gd name="connsiteY7" fmla="*/ 57150 h 2252662"/>
              <a:gd name="connsiteX8" fmla="*/ 385762 w 1223962"/>
              <a:gd name="connsiteY8" fmla="*/ 14287 h 2252662"/>
              <a:gd name="connsiteX9" fmla="*/ 490537 w 1223962"/>
              <a:gd name="connsiteY9" fmla="*/ 0 h 2252662"/>
              <a:gd name="connsiteX10" fmla="*/ 647700 w 1223962"/>
              <a:gd name="connsiteY10" fmla="*/ 14287 h 2252662"/>
              <a:gd name="connsiteX11" fmla="*/ 733425 w 1223962"/>
              <a:gd name="connsiteY11" fmla="*/ 47625 h 2252662"/>
              <a:gd name="connsiteX12" fmla="*/ 823912 w 1223962"/>
              <a:gd name="connsiteY12" fmla="*/ 104775 h 2252662"/>
              <a:gd name="connsiteX13" fmla="*/ 928687 w 1223962"/>
              <a:gd name="connsiteY13" fmla="*/ 200025 h 2252662"/>
              <a:gd name="connsiteX14" fmla="*/ 1000125 w 1223962"/>
              <a:gd name="connsiteY14" fmla="*/ 276225 h 2252662"/>
              <a:gd name="connsiteX15" fmla="*/ 1095375 w 1223962"/>
              <a:gd name="connsiteY15" fmla="*/ 428625 h 2252662"/>
              <a:gd name="connsiteX16" fmla="*/ 1147762 w 1223962"/>
              <a:gd name="connsiteY16" fmla="*/ 523875 h 2252662"/>
              <a:gd name="connsiteX17" fmla="*/ 1181100 w 1223962"/>
              <a:gd name="connsiteY17" fmla="*/ 633412 h 2252662"/>
              <a:gd name="connsiteX18" fmla="*/ 1209675 w 1223962"/>
              <a:gd name="connsiteY18" fmla="*/ 723900 h 2252662"/>
              <a:gd name="connsiteX19" fmla="*/ 1223962 w 1223962"/>
              <a:gd name="connsiteY19" fmla="*/ 866775 h 2252662"/>
              <a:gd name="connsiteX20" fmla="*/ 1219200 w 1223962"/>
              <a:gd name="connsiteY20" fmla="*/ 1038225 h 2252662"/>
              <a:gd name="connsiteX21" fmla="*/ 1190625 w 1223962"/>
              <a:gd name="connsiteY21" fmla="*/ 1219200 h 2252662"/>
              <a:gd name="connsiteX22" fmla="*/ 1166812 w 1223962"/>
              <a:gd name="connsiteY22" fmla="*/ 1314450 h 2252662"/>
              <a:gd name="connsiteX23" fmla="*/ 1062037 w 1223962"/>
              <a:gd name="connsiteY23" fmla="*/ 1500187 h 2252662"/>
              <a:gd name="connsiteX24" fmla="*/ 976312 w 1223962"/>
              <a:gd name="connsiteY24" fmla="*/ 1624012 h 2252662"/>
              <a:gd name="connsiteX25" fmla="*/ 885825 w 1223962"/>
              <a:gd name="connsiteY25" fmla="*/ 1752600 h 2252662"/>
              <a:gd name="connsiteX26" fmla="*/ 790575 w 1223962"/>
              <a:gd name="connsiteY26" fmla="*/ 1871662 h 2252662"/>
              <a:gd name="connsiteX27" fmla="*/ 657225 w 1223962"/>
              <a:gd name="connsiteY27" fmla="*/ 1985962 h 2252662"/>
              <a:gd name="connsiteX28" fmla="*/ 533400 w 1223962"/>
              <a:gd name="connsiteY28" fmla="*/ 2081212 h 2252662"/>
              <a:gd name="connsiteX29" fmla="*/ 390525 w 1223962"/>
              <a:gd name="connsiteY29" fmla="*/ 2171700 h 2252662"/>
              <a:gd name="connsiteX30" fmla="*/ 261937 w 1223962"/>
              <a:gd name="connsiteY30" fmla="*/ 2252662 h 2252662"/>
              <a:gd name="connsiteX31" fmla="*/ 204787 w 1223962"/>
              <a:gd name="connsiteY31" fmla="*/ 2076450 h 2252662"/>
              <a:gd name="connsiteX32" fmla="*/ 152400 w 1223962"/>
              <a:gd name="connsiteY32" fmla="*/ 1909762 h 2252662"/>
              <a:gd name="connsiteX33" fmla="*/ 128587 w 1223962"/>
              <a:gd name="connsiteY33" fmla="*/ 1785937 h 2252662"/>
              <a:gd name="connsiteX34" fmla="*/ 100012 w 1223962"/>
              <a:gd name="connsiteY34" fmla="*/ 1652587 h 2252662"/>
              <a:gd name="connsiteX35" fmla="*/ 71437 w 1223962"/>
              <a:gd name="connsiteY35" fmla="*/ 1485900 h 2252662"/>
              <a:gd name="connsiteX36" fmla="*/ 57150 w 1223962"/>
              <a:gd name="connsiteY36" fmla="*/ 1381125 h 2252662"/>
              <a:gd name="connsiteX37" fmla="*/ 33337 w 1223962"/>
              <a:gd name="connsiteY37" fmla="*/ 1243012 h 2252662"/>
              <a:gd name="connsiteX38" fmla="*/ 23812 w 1223962"/>
              <a:gd name="connsiteY38" fmla="*/ 1143000 h 2252662"/>
              <a:gd name="connsiteX39" fmla="*/ 4762 w 1223962"/>
              <a:gd name="connsiteY39" fmla="*/ 962025 h 2252662"/>
              <a:gd name="connsiteX40" fmla="*/ 9525 w 1223962"/>
              <a:gd name="connsiteY40" fmla="*/ 862012 h 2252662"/>
              <a:gd name="connsiteX41" fmla="*/ 0 w 1223962"/>
              <a:gd name="connsiteY41" fmla="*/ 785812 h 2252662"/>
              <a:gd name="connsiteX0" fmla="*/ 0 w 1223962"/>
              <a:gd name="connsiteY0" fmla="*/ 785812 h 2252662"/>
              <a:gd name="connsiteX1" fmla="*/ 23812 w 1223962"/>
              <a:gd name="connsiteY1" fmla="*/ 609600 h 2252662"/>
              <a:gd name="connsiteX2" fmla="*/ 47625 w 1223962"/>
              <a:gd name="connsiteY2" fmla="*/ 471487 h 2252662"/>
              <a:gd name="connsiteX3" fmla="*/ 71437 w 1223962"/>
              <a:gd name="connsiteY3" fmla="*/ 400050 h 2252662"/>
              <a:gd name="connsiteX4" fmla="*/ 123825 w 1223962"/>
              <a:gd name="connsiteY4" fmla="*/ 276225 h 2252662"/>
              <a:gd name="connsiteX5" fmla="*/ 171450 w 1223962"/>
              <a:gd name="connsiteY5" fmla="*/ 180975 h 2252662"/>
              <a:gd name="connsiteX6" fmla="*/ 233362 w 1223962"/>
              <a:gd name="connsiteY6" fmla="*/ 100012 h 2252662"/>
              <a:gd name="connsiteX7" fmla="*/ 309562 w 1223962"/>
              <a:gd name="connsiteY7" fmla="*/ 57150 h 2252662"/>
              <a:gd name="connsiteX8" fmla="*/ 385762 w 1223962"/>
              <a:gd name="connsiteY8" fmla="*/ 14287 h 2252662"/>
              <a:gd name="connsiteX9" fmla="*/ 490537 w 1223962"/>
              <a:gd name="connsiteY9" fmla="*/ 0 h 2252662"/>
              <a:gd name="connsiteX10" fmla="*/ 647700 w 1223962"/>
              <a:gd name="connsiteY10" fmla="*/ 14287 h 2252662"/>
              <a:gd name="connsiteX11" fmla="*/ 733425 w 1223962"/>
              <a:gd name="connsiteY11" fmla="*/ 47625 h 2252662"/>
              <a:gd name="connsiteX12" fmla="*/ 823912 w 1223962"/>
              <a:gd name="connsiteY12" fmla="*/ 104775 h 2252662"/>
              <a:gd name="connsiteX13" fmla="*/ 928687 w 1223962"/>
              <a:gd name="connsiteY13" fmla="*/ 200025 h 2252662"/>
              <a:gd name="connsiteX14" fmla="*/ 1000125 w 1223962"/>
              <a:gd name="connsiteY14" fmla="*/ 276225 h 2252662"/>
              <a:gd name="connsiteX15" fmla="*/ 1095375 w 1223962"/>
              <a:gd name="connsiteY15" fmla="*/ 428625 h 2252662"/>
              <a:gd name="connsiteX16" fmla="*/ 1147762 w 1223962"/>
              <a:gd name="connsiteY16" fmla="*/ 523875 h 2252662"/>
              <a:gd name="connsiteX17" fmla="*/ 1181100 w 1223962"/>
              <a:gd name="connsiteY17" fmla="*/ 633412 h 2252662"/>
              <a:gd name="connsiteX18" fmla="*/ 1209675 w 1223962"/>
              <a:gd name="connsiteY18" fmla="*/ 723900 h 2252662"/>
              <a:gd name="connsiteX19" fmla="*/ 1223962 w 1223962"/>
              <a:gd name="connsiteY19" fmla="*/ 866775 h 2252662"/>
              <a:gd name="connsiteX20" fmla="*/ 1219200 w 1223962"/>
              <a:gd name="connsiteY20" fmla="*/ 1038225 h 2252662"/>
              <a:gd name="connsiteX21" fmla="*/ 1190625 w 1223962"/>
              <a:gd name="connsiteY21" fmla="*/ 1219200 h 2252662"/>
              <a:gd name="connsiteX22" fmla="*/ 1166812 w 1223962"/>
              <a:gd name="connsiteY22" fmla="*/ 1314450 h 2252662"/>
              <a:gd name="connsiteX23" fmla="*/ 1062037 w 1223962"/>
              <a:gd name="connsiteY23" fmla="*/ 1500187 h 2252662"/>
              <a:gd name="connsiteX24" fmla="*/ 976312 w 1223962"/>
              <a:gd name="connsiteY24" fmla="*/ 1624012 h 2252662"/>
              <a:gd name="connsiteX25" fmla="*/ 885825 w 1223962"/>
              <a:gd name="connsiteY25" fmla="*/ 1752600 h 2252662"/>
              <a:gd name="connsiteX26" fmla="*/ 790575 w 1223962"/>
              <a:gd name="connsiteY26" fmla="*/ 1871662 h 2252662"/>
              <a:gd name="connsiteX27" fmla="*/ 657225 w 1223962"/>
              <a:gd name="connsiteY27" fmla="*/ 1985962 h 2252662"/>
              <a:gd name="connsiteX28" fmla="*/ 546181 w 1223962"/>
              <a:gd name="connsiteY28" fmla="*/ 2118232 h 2252662"/>
              <a:gd name="connsiteX29" fmla="*/ 390525 w 1223962"/>
              <a:gd name="connsiteY29" fmla="*/ 2171700 h 2252662"/>
              <a:gd name="connsiteX30" fmla="*/ 261937 w 1223962"/>
              <a:gd name="connsiteY30" fmla="*/ 2252662 h 2252662"/>
              <a:gd name="connsiteX31" fmla="*/ 204787 w 1223962"/>
              <a:gd name="connsiteY31" fmla="*/ 2076450 h 2252662"/>
              <a:gd name="connsiteX32" fmla="*/ 152400 w 1223962"/>
              <a:gd name="connsiteY32" fmla="*/ 1909762 h 2252662"/>
              <a:gd name="connsiteX33" fmla="*/ 128587 w 1223962"/>
              <a:gd name="connsiteY33" fmla="*/ 1785937 h 2252662"/>
              <a:gd name="connsiteX34" fmla="*/ 100012 w 1223962"/>
              <a:gd name="connsiteY34" fmla="*/ 1652587 h 2252662"/>
              <a:gd name="connsiteX35" fmla="*/ 71437 w 1223962"/>
              <a:gd name="connsiteY35" fmla="*/ 1485900 h 2252662"/>
              <a:gd name="connsiteX36" fmla="*/ 57150 w 1223962"/>
              <a:gd name="connsiteY36" fmla="*/ 1381125 h 2252662"/>
              <a:gd name="connsiteX37" fmla="*/ 33337 w 1223962"/>
              <a:gd name="connsiteY37" fmla="*/ 1243012 h 2252662"/>
              <a:gd name="connsiteX38" fmla="*/ 23812 w 1223962"/>
              <a:gd name="connsiteY38" fmla="*/ 1143000 h 2252662"/>
              <a:gd name="connsiteX39" fmla="*/ 4762 w 1223962"/>
              <a:gd name="connsiteY39" fmla="*/ 962025 h 2252662"/>
              <a:gd name="connsiteX40" fmla="*/ 9525 w 1223962"/>
              <a:gd name="connsiteY40" fmla="*/ 862012 h 2252662"/>
              <a:gd name="connsiteX41" fmla="*/ 0 w 1223962"/>
              <a:gd name="connsiteY41" fmla="*/ 785812 h 2252662"/>
              <a:gd name="connsiteX0" fmla="*/ 0 w 1223962"/>
              <a:gd name="connsiteY0" fmla="*/ 785812 h 2252662"/>
              <a:gd name="connsiteX1" fmla="*/ 23812 w 1223962"/>
              <a:gd name="connsiteY1" fmla="*/ 609600 h 2252662"/>
              <a:gd name="connsiteX2" fmla="*/ 47625 w 1223962"/>
              <a:gd name="connsiteY2" fmla="*/ 471487 h 2252662"/>
              <a:gd name="connsiteX3" fmla="*/ 71437 w 1223962"/>
              <a:gd name="connsiteY3" fmla="*/ 400050 h 2252662"/>
              <a:gd name="connsiteX4" fmla="*/ 123825 w 1223962"/>
              <a:gd name="connsiteY4" fmla="*/ 276225 h 2252662"/>
              <a:gd name="connsiteX5" fmla="*/ 171450 w 1223962"/>
              <a:gd name="connsiteY5" fmla="*/ 180975 h 2252662"/>
              <a:gd name="connsiteX6" fmla="*/ 233362 w 1223962"/>
              <a:gd name="connsiteY6" fmla="*/ 100012 h 2252662"/>
              <a:gd name="connsiteX7" fmla="*/ 309562 w 1223962"/>
              <a:gd name="connsiteY7" fmla="*/ 57150 h 2252662"/>
              <a:gd name="connsiteX8" fmla="*/ 385762 w 1223962"/>
              <a:gd name="connsiteY8" fmla="*/ 14287 h 2252662"/>
              <a:gd name="connsiteX9" fmla="*/ 490537 w 1223962"/>
              <a:gd name="connsiteY9" fmla="*/ 0 h 2252662"/>
              <a:gd name="connsiteX10" fmla="*/ 647700 w 1223962"/>
              <a:gd name="connsiteY10" fmla="*/ 14287 h 2252662"/>
              <a:gd name="connsiteX11" fmla="*/ 733425 w 1223962"/>
              <a:gd name="connsiteY11" fmla="*/ 47625 h 2252662"/>
              <a:gd name="connsiteX12" fmla="*/ 823912 w 1223962"/>
              <a:gd name="connsiteY12" fmla="*/ 104775 h 2252662"/>
              <a:gd name="connsiteX13" fmla="*/ 928687 w 1223962"/>
              <a:gd name="connsiteY13" fmla="*/ 200025 h 2252662"/>
              <a:gd name="connsiteX14" fmla="*/ 1000125 w 1223962"/>
              <a:gd name="connsiteY14" fmla="*/ 276225 h 2252662"/>
              <a:gd name="connsiteX15" fmla="*/ 1095375 w 1223962"/>
              <a:gd name="connsiteY15" fmla="*/ 428625 h 2252662"/>
              <a:gd name="connsiteX16" fmla="*/ 1147762 w 1223962"/>
              <a:gd name="connsiteY16" fmla="*/ 523875 h 2252662"/>
              <a:gd name="connsiteX17" fmla="*/ 1181100 w 1223962"/>
              <a:gd name="connsiteY17" fmla="*/ 633412 h 2252662"/>
              <a:gd name="connsiteX18" fmla="*/ 1209675 w 1223962"/>
              <a:gd name="connsiteY18" fmla="*/ 723900 h 2252662"/>
              <a:gd name="connsiteX19" fmla="*/ 1223962 w 1223962"/>
              <a:gd name="connsiteY19" fmla="*/ 866775 h 2252662"/>
              <a:gd name="connsiteX20" fmla="*/ 1219200 w 1223962"/>
              <a:gd name="connsiteY20" fmla="*/ 1038225 h 2252662"/>
              <a:gd name="connsiteX21" fmla="*/ 1190625 w 1223962"/>
              <a:gd name="connsiteY21" fmla="*/ 1219200 h 2252662"/>
              <a:gd name="connsiteX22" fmla="*/ 1166812 w 1223962"/>
              <a:gd name="connsiteY22" fmla="*/ 1314450 h 2252662"/>
              <a:gd name="connsiteX23" fmla="*/ 1062037 w 1223962"/>
              <a:gd name="connsiteY23" fmla="*/ 1500187 h 2252662"/>
              <a:gd name="connsiteX24" fmla="*/ 976312 w 1223962"/>
              <a:gd name="connsiteY24" fmla="*/ 1624012 h 2252662"/>
              <a:gd name="connsiteX25" fmla="*/ 885825 w 1223962"/>
              <a:gd name="connsiteY25" fmla="*/ 1752600 h 2252662"/>
              <a:gd name="connsiteX26" fmla="*/ 790575 w 1223962"/>
              <a:gd name="connsiteY26" fmla="*/ 1871662 h 2252662"/>
              <a:gd name="connsiteX27" fmla="*/ 674268 w 1223962"/>
              <a:gd name="connsiteY27" fmla="*/ 1999844 h 2252662"/>
              <a:gd name="connsiteX28" fmla="*/ 546181 w 1223962"/>
              <a:gd name="connsiteY28" fmla="*/ 2118232 h 2252662"/>
              <a:gd name="connsiteX29" fmla="*/ 390525 w 1223962"/>
              <a:gd name="connsiteY29" fmla="*/ 2171700 h 2252662"/>
              <a:gd name="connsiteX30" fmla="*/ 261937 w 1223962"/>
              <a:gd name="connsiteY30" fmla="*/ 2252662 h 2252662"/>
              <a:gd name="connsiteX31" fmla="*/ 204787 w 1223962"/>
              <a:gd name="connsiteY31" fmla="*/ 2076450 h 2252662"/>
              <a:gd name="connsiteX32" fmla="*/ 152400 w 1223962"/>
              <a:gd name="connsiteY32" fmla="*/ 1909762 h 2252662"/>
              <a:gd name="connsiteX33" fmla="*/ 128587 w 1223962"/>
              <a:gd name="connsiteY33" fmla="*/ 1785937 h 2252662"/>
              <a:gd name="connsiteX34" fmla="*/ 100012 w 1223962"/>
              <a:gd name="connsiteY34" fmla="*/ 1652587 h 2252662"/>
              <a:gd name="connsiteX35" fmla="*/ 71437 w 1223962"/>
              <a:gd name="connsiteY35" fmla="*/ 1485900 h 2252662"/>
              <a:gd name="connsiteX36" fmla="*/ 57150 w 1223962"/>
              <a:gd name="connsiteY36" fmla="*/ 1381125 h 2252662"/>
              <a:gd name="connsiteX37" fmla="*/ 33337 w 1223962"/>
              <a:gd name="connsiteY37" fmla="*/ 1243012 h 2252662"/>
              <a:gd name="connsiteX38" fmla="*/ 23812 w 1223962"/>
              <a:gd name="connsiteY38" fmla="*/ 1143000 h 2252662"/>
              <a:gd name="connsiteX39" fmla="*/ 4762 w 1223962"/>
              <a:gd name="connsiteY39" fmla="*/ 962025 h 2252662"/>
              <a:gd name="connsiteX40" fmla="*/ 9525 w 1223962"/>
              <a:gd name="connsiteY40" fmla="*/ 862012 h 2252662"/>
              <a:gd name="connsiteX41" fmla="*/ 0 w 1223962"/>
              <a:gd name="connsiteY41" fmla="*/ 785812 h 2252662"/>
              <a:gd name="connsiteX0" fmla="*/ 0 w 1223962"/>
              <a:gd name="connsiteY0" fmla="*/ 785812 h 2252662"/>
              <a:gd name="connsiteX1" fmla="*/ 23812 w 1223962"/>
              <a:gd name="connsiteY1" fmla="*/ 609600 h 2252662"/>
              <a:gd name="connsiteX2" fmla="*/ 47625 w 1223962"/>
              <a:gd name="connsiteY2" fmla="*/ 471487 h 2252662"/>
              <a:gd name="connsiteX3" fmla="*/ 71437 w 1223962"/>
              <a:gd name="connsiteY3" fmla="*/ 400050 h 2252662"/>
              <a:gd name="connsiteX4" fmla="*/ 123825 w 1223962"/>
              <a:gd name="connsiteY4" fmla="*/ 276225 h 2252662"/>
              <a:gd name="connsiteX5" fmla="*/ 171450 w 1223962"/>
              <a:gd name="connsiteY5" fmla="*/ 180975 h 2252662"/>
              <a:gd name="connsiteX6" fmla="*/ 233362 w 1223962"/>
              <a:gd name="connsiteY6" fmla="*/ 100012 h 2252662"/>
              <a:gd name="connsiteX7" fmla="*/ 309562 w 1223962"/>
              <a:gd name="connsiteY7" fmla="*/ 57150 h 2252662"/>
              <a:gd name="connsiteX8" fmla="*/ 385762 w 1223962"/>
              <a:gd name="connsiteY8" fmla="*/ 14287 h 2252662"/>
              <a:gd name="connsiteX9" fmla="*/ 490537 w 1223962"/>
              <a:gd name="connsiteY9" fmla="*/ 0 h 2252662"/>
              <a:gd name="connsiteX10" fmla="*/ 647700 w 1223962"/>
              <a:gd name="connsiteY10" fmla="*/ 14287 h 2252662"/>
              <a:gd name="connsiteX11" fmla="*/ 733425 w 1223962"/>
              <a:gd name="connsiteY11" fmla="*/ 47625 h 2252662"/>
              <a:gd name="connsiteX12" fmla="*/ 823912 w 1223962"/>
              <a:gd name="connsiteY12" fmla="*/ 104775 h 2252662"/>
              <a:gd name="connsiteX13" fmla="*/ 928687 w 1223962"/>
              <a:gd name="connsiteY13" fmla="*/ 200025 h 2252662"/>
              <a:gd name="connsiteX14" fmla="*/ 1000125 w 1223962"/>
              <a:gd name="connsiteY14" fmla="*/ 276225 h 2252662"/>
              <a:gd name="connsiteX15" fmla="*/ 1095375 w 1223962"/>
              <a:gd name="connsiteY15" fmla="*/ 428625 h 2252662"/>
              <a:gd name="connsiteX16" fmla="*/ 1147762 w 1223962"/>
              <a:gd name="connsiteY16" fmla="*/ 523875 h 2252662"/>
              <a:gd name="connsiteX17" fmla="*/ 1181100 w 1223962"/>
              <a:gd name="connsiteY17" fmla="*/ 633412 h 2252662"/>
              <a:gd name="connsiteX18" fmla="*/ 1209675 w 1223962"/>
              <a:gd name="connsiteY18" fmla="*/ 723900 h 2252662"/>
              <a:gd name="connsiteX19" fmla="*/ 1223962 w 1223962"/>
              <a:gd name="connsiteY19" fmla="*/ 866775 h 2252662"/>
              <a:gd name="connsiteX20" fmla="*/ 1219200 w 1223962"/>
              <a:gd name="connsiteY20" fmla="*/ 1038225 h 2252662"/>
              <a:gd name="connsiteX21" fmla="*/ 1190625 w 1223962"/>
              <a:gd name="connsiteY21" fmla="*/ 1219200 h 2252662"/>
              <a:gd name="connsiteX22" fmla="*/ 1166812 w 1223962"/>
              <a:gd name="connsiteY22" fmla="*/ 1314450 h 2252662"/>
              <a:gd name="connsiteX23" fmla="*/ 1062037 w 1223962"/>
              <a:gd name="connsiteY23" fmla="*/ 1500187 h 2252662"/>
              <a:gd name="connsiteX24" fmla="*/ 976312 w 1223962"/>
              <a:gd name="connsiteY24" fmla="*/ 1624012 h 2252662"/>
              <a:gd name="connsiteX25" fmla="*/ 885825 w 1223962"/>
              <a:gd name="connsiteY25" fmla="*/ 1752600 h 2252662"/>
              <a:gd name="connsiteX26" fmla="*/ 790575 w 1223962"/>
              <a:gd name="connsiteY26" fmla="*/ 1871662 h 2252662"/>
              <a:gd name="connsiteX27" fmla="*/ 674268 w 1223962"/>
              <a:gd name="connsiteY27" fmla="*/ 1999844 h 2252662"/>
              <a:gd name="connsiteX28" fmla="*/ 546181 w 1223962"/>
              <a:gd name="connsiteY28" fmla="*/ 2118232 h 2252662"/>
              <a:gd name="connsiteX29" fmla="*/ 411828 w 1223962"/>
              <a:gd name="connsiteY29" fmla="*/ 2208720 h 2252662"/>
              <a:gd name="connsiteX30" fmla="*/ 261937 w 1223962"/>
              <a:gd name="connsiteY30" fmla="*/ 2252662 h 2252662"/>
              <a:gd name="connsiteX31" fmla="*/ 204787 w 1223962"/>
              <a:gd name="connsiteY31" fmla="*/ 2076450 h 2252662"/>
              <a:gd name="connsiteX32" fmla="*/ 152400 w 1223962"/>
              <a:gd name="connsiteY32" fmla="*/ 1909762 h 2252662"/>
              <a:gd name="connsiteX33" fmla="*/ 128587 w 1223962"/>
              <a:gd name="connsiteY33" fmla="*/ 1785937 h 2252662"/>
              <a:gd name="connsiteX34" fmla="*/ 100012 w 1223962"/>
              <a:gd name="connsiteY34" fmla="*/ 1652587 h 2252662"/>
              <a:gd name="connsiteX35" fmla="*/ 71437 w 1223962"/>
              <a:gd name="connsiteY35" fmla="*/ 1485900 h 2252662"/>
              <a:gd name="connsiteX36" fmla="*/ 57150 w 1223962"/>
              <a:gd name="connsiteY36" fmla="*/ 1381125 h 2252662"/>
              <a:gd name="connsiteX37" fmla="*/ 33337 w 1223962"/>
              <a:gd name="connsiteY37" fmla="*/ 1243012 h 2252662"/>
              <a:gd name="connsiteX38" fmla="*/ 23812 w 1223962"/>
              <a:gd name="connsiteY38" fmla="*/ 1143000 h 2252662"/>
              <a:gd name="connsiteX39" fmla="*/ 4762 w 1223962"/>
              <a:gd name="connsiteY39" fmla="*/ 962025 h 2252662"/>
              <a:gd name="connsiteX40" fmla="*/ 9525 w 1223962"/>
              <a:gd name="connsiteY40" fmla="*/ 862012 h 2252662"/>
              <a:gd name="connsiteX41" fmla="*/ 0 w 1223962"/>
              <a:gd name="connsiteY41" fmla="*/ 785812 h 225266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66812 w 1223962"/>
              <a:gd name="connsiteY22" fmla="*/ 1314450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46181 w 1223962"/>
              <a:gd name="connsiteY28" fmla="*/ 2118232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71437 w 1223962"/>
              <a:gd name="connsiteY35" fmla="*/ 1485900 h 2271172"/>
              <a:gd name="connsiteX36" fmla="*/ 57150 w 1223962"/>
              <a:gd name="connsiteY36" fmla="*/ 1381125 h 2271172"/>
              <a:gd name="connsiteX37" fmla="*/ 33337 w 1223962"/>
              <a:gd name="connsiteY37" fmla="*/ 1243012 h 2271172"/>
              <a:gd name="connsiteX38" fmla="*/ 23812 w 1223962"/>
              <a:gd name="connsiteY38" fmla="*/ 1143000 h 2271172"/>
              <a:gd name="connsiteX39" fmla="*/ 4762 w 1223962"/>
              <a:gd name="connsiteY39" fmla="*/ 962025 h 2271172"/>
              <a:gd name="connsiteX40" fmla="*/ 9525 w 1223962"/>
              <a:gd name="connsiteY40" fmla="*/ 862012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66812 w 1223962"/>
              <a:gd name="connsiteY22" fmla="*/ 1314450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20618 w 1223962"/>
              <a:gd name="connsiteY28" fmla="*/ 2104349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71437 w 1223962"/>
              <a:gd name="connsiteY35" fmla="*/ 1485900 h 2271172"/>
              <a:gd name="connsiteX36" fmla="*/ 57150 w 1223962"/>
              <a:gd name="connsiteY36" fmla="*/ 1381125 h 2271172"/>
              <a:gd name="connsiteX37" fmla="*/ 33337 w 1223962"/>
              <a:gd name="connsiteY37" fmla="*/ 1243012 h 2271172"/>
              <a:gd name="connsiteX38" fmla="*/ 23812 w 1223962"/>
              <a:gd name="connsiteY38" fmla="*/ 1143000 h 2271172"/>
              <a:gd name="connsiteX39" fmla="*/ 4762 w 1223962"/>
              <a:gd name="connsiteY39" fmla="*/ 962025 h 2271172"/>
              <a:gd name="connsiteX40" fmla="*/ 9525 w 1223962"/>
              <a:gd name="connsiteY40" fmla="*/ 862012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66812 w 1223962"/>
              <a:gd name="connsiteY22" fmla="*/ 1314450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71437 w 1223962"/>
              <a:gd name="connsiteY35" fmla="*/ 1485900 h 2271172"/>
              <a:gd name="connsiteX36" fmla="*/ 57150 w 1223962"/>
              <a:gd name="connsiteY36" fmla="*/ 1381125 h 2271172"/>
              <a:gd name="connsiteX37" fmla="*/ 33337 w 1223962"/>
              <a:gd name="connsiteY37" fmla="*/ 1243012 h 2271172"/>
              <a:gd name="connsiteX38" fmla="*/ 23812 w 1223962"/>
              <a:gd name="connsiteY38" fmla="*/ 1143000 h 2271172"/>
              <a:gd name="connsiteX39" fmla="*/ 4762 w 1223962"/>
              <a:gd name="connsiteY39" fmla="*/ 962025 h 2271172"/>
              <a:gd name="connsiteX40" fmla="*/ 9525 w 1223962"/>
              <a:gd name="connsiteY40" fmla="*/ 862012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54029 w 1223962"/>
              <a:gd name="connsiteY22" fmla="*/ 1360726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71437 w 1223962"/>
              <a:gd name="connsiteY35" fmla="*/ 1485900 h 2271172"/>
              <a:gd name="connsiteX36" fmla="*/ 57150 w 1223962"/>
              <a:gd name="connsiteY36" fmla="*/ 1381125 h 2271172"/>
              <a:gd name="connsiteX37" fmla="*/ 33337 w 1223962"/>
              <a:gd name="connsiteY37" fmla="*/ 1243012 h 2271172"/>
              <a:gd name="connsiteX38" fmla="*/ 23812 w 1223962"/>
              <a:gd name="connsiteY38" fmla="*/ 1143000 h 2271172"/>
              <a:gd name="connsiteX39" fmla="*/ 4762 w 1223962"/>
              <a:gd name="connsiteY39" fmla="*/ 962025 h 2271172"/>
              <a:gd name="connsiteX40" fmla="*/ 9525 w 1223962"/>
              <a:gd name="connsiteY40" fmla="*/ 862012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71437 w 1223962"/>
              <a:gd name="connsiteY35" fmla="*/ 1485900 h 2271172"/>
              <a:gd name="connsiteX36" fmla="*/ 57150 w 1223962"/>
              <a:gd name="connsiteY36" fmla="*/ 1381125 h 2271172"/>
              <a:gd name="connsiteX37" fmla="*/ 33337 w 1223962"/>
              <a:gd name="connsiteY37" fmla="*/ 1243012 h 2271172"/>
              <a:gd name="connsiteX38" fmla="*/ 23812 w 1223962"/>
              <a:gd name="connsiteY38" fmla="*/ 1143000 h 2271172"/>
              <a:gd name="connsiteX39" fmla="*/ 4762 w 1223962"/>
              <a:gd name="connsiteY39" fmla="*/ 962025 h 2271172"/>
              <a:gd name="connsiteX40" fmla="*/ 9525 w 1223962"/>
              <a:gd name="connsiteY40" fmla="*/ 862012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71437 w 1223962"/>
              <a:gd name="connsiteY35" fmla="*/ 1485900 h 2271172"/>
              <a:gd name="connsiteX36" fmla="*/ 57150 w 1223962"/>
              <a:gd name="connsiteY36" fmla="*/ 1381125 h 2271172"/>
              <a:gd name="connsiteX37" fmla="*/ 33337 w 1223962"/>
              <a:gd name="connsiteY37" fmla="*/ 1243012 h 2271172"/>
              <a:gd name="connsiteX38" fmla="*/ 23812 w 1223962"/>
              <a:gd name="connsiteY38" fmla="*/ 1143000 h 2271172"/>
              <a:gd name="connsiteX39" fmla="*/ 4762 w 1223962"/>
              <a:gd name="connsiteY39" fmla="*/ 1008300 h 2271172"/>
              <a:gd name="connsiteX40" fmla="*/ 9525 w 1223962"/>
              <a:gd name="connsiteY40" fmla="*/ 862012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71437 w 1223962"/>
              <a:gd name="connsiteY35" fmla="*/ 1485900 h 2271172"/>
              <a:gd name="connsiteX36" fmla="*/ 57150 w 1223962"/>
              <a:gd name="connsiteY36" fmla="*/ 1381125 h 2271172"/>
              <a:gd name="connsiteX37" fmla="*/ 33337 w 1223962"/>
              <a:gd name="connsiteY37" fmla="*/ 1243012 h 2271172"/>
              <a:gd name="connsiteX38" fmla="*/ 23812 w 1223962"/>
              <a:gd name="connsiteY38" fmla="*/ 1143000 h 2271172"/>
              <a:gd name="connsiteX39" fmla="*/ 4762 w 1223962"/>
              <a:gd name="connsiteY39" fmla="*/ 1008300 h 2271172"/>
              <a:gd name="connsiteX40" fmla="*/ 1004 w 1223962"/>
              <a:gd name="connsiteY40" fmla="*/ 885150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54115 w 1223962"/>
              <a:gd name="connsiteY35" fmla="*/ 1483580 h 2271172"/>
              <a:gd name="connsiteX36" fmla="*/ 57150 w 1223962"/>
              <a:gd name="connsiteY36" fmla="*/ 1381125 h 2271172"/>
              <a:gd name="connsiteX37" fmla="*/ 33337 w 1223962"/>
              <a:gd name="connsiteY37" fmla="*/ 1243012 h 2271172"/>
              <a:gd name="connsiteX38" fmla="*/ 23812 w 1223962"/>
              <a:gd name="connsiteY38" fmla="*/ 1143000 h 2271172"/>
              <a:gd name="connsiteX39" fmla="*/ 4762 w 1223962"/>
              <a:gd name="connsiteY39" fmla="*/ 1008300 h 2271172"/>
              <a:gd name="connsiteX40" fmla="*/ 1004 w 1223962"/>
              <a:gd name="connsiteY40" fmla="*/ 885150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54115 w 1223962"/>
              <a:gd name="connsiteY35" fmla="*/ 1483580 h 2271172"/>
              <a:gd name="connsiteX36" fmla="*/ 39827 w 1223962"/>
              <a:gd name="connsiteY36" fmla="*/ 1381125 h 2271172"/>
              <a:gd name="connsiteX37" fmla="*/ 33337 w 1223962"/>
              <a:gd name="connsiteY37" fmla="*/ 1243012 h 2271172"/>
              <a:gd name="connsiteX38" fmla="*/ 23812 w 1223962"/>
              <a:gd name="connsiteY38" fmla="*/ 1143000 h 2271172"/>
              <a:gd name="connsiteX39" fmla="*/ 4762 w 1223962"/>
              <a:gd name="connsiteY39" fmla="*/ 1008300 h 2271172"/>
              <a:gd name="connsiteX40" fmla="*/ 1004 w 1223962"/>
              <a:gd name="connsiteY40" fmla="*/ 885150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54115 w 1223962"/>
              <a:gd name="connsiteY35" fmla="*/ 1483580 h 2271172"/>
              <a:gd name="connsiteX36" fmla="*/ 39827 w 1223962"/>
              <a:gd name="connsiteY36" fmla="*/ 1381125 h 2271172"/>
              <a:gd name="connsiteX37" fmla="*/ 16014 w 1223962"/>
              <a:gd name="connsiteY37" fmla="*/ 1245333 h 2271172"/>
              <a:gd name="connsiteX38" fmla="*/ 23812 w 1223962"/>
              <a:gd name="connsiteY38" fmla="*/ 1143000 h 2271172"/>
              <a:gd name="connsiteX39" fmla="*/ 4762 w 1223962"/>
              <a:gd name="connsiteY39" fmla="*/ 1008300 h 2271172"/>
              <a:gd name="connsiteX40" fmla="*/ 1004 w 1223962"/>
              <a:gd name="connsiteY40" fmla="*/ 885150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54115 w 1223962"/>
              <a:gd name="connsiteY35" fmla="*/ 1483580 h 2271172"/>
              <a:gd name="connsiteX36" fmla="*/ 39827 w 1223962"/>
              <a:gd name="connsiteY36" fmla="*/ 1381125 h 2271172"/>
              <a:gd name="connsiteX37" fmla="*/ 22511 w 1223962"/>
              <a:gd name="connsiteY37" fmla="*/ 1243012 h 2271172"/>
              <a:gd name="connsiteX38" fmla="*/ 23812 w 1223962"/>
              <a:gd name="connsiteY38" fmla="*/ 1143000 h 2271172"/>
              <a:gd name="connsiteX39" fmla="*/ 4762 w 1223962"/>
              <a:gd name="connsiteY39" fmla="*/ 1008300 h 2271172"/>
              <a:gd name="connsiteX40" fmla="*/ 1004 w 1223962"/>
              <a:gd name="connsiteY40" fmla="*/ 885150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100012 w 1223962"/>
              <a:gd name="connsiteY34" fmla="*/ 1652587 h 2271172"/>
              <a:gd name="connsiteX35" fmla="*/ 54115 w 1223962"/>
              <a:gd name="connsiteY35" fmla="*/ 1483580 h 2271172"/>
              <a:gd name="connsiteX36" fmla="*/ 39827 w 1223962"/>
              <a:gd name="connsiteY36" fmla="*/ 1381125 h 2271172"/>
              <a:gd name="connsiteX37" fmla="*/ 22511 w 1223962"/>
              <a:gd name="connsiteY37" fmla="*/ 1243012 h 2271172"/>
              <a:gd name="connsiteX38" fmla="*/ 17316 w 1223962"/>
              <a:gd name="connsiteY38" fmla="*/ 1145321 h 2271172"/>
              <a:gd name="connsiteX39" fmla="*/ 4762 w 1223962"/>
              <a:gd name="connsiteY39" fmla="*/ 1008300 h 2271172"/>
              <a:gd name="connsiteX40" fmla="*/ 1004 w 1223962"/>
              <a:gd name="connsiteY40" fmla="*/ 885150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93516 w 1223962"/>
              <a:gd name="connsiteY34" fmla="*/ 1657230 h 2271172"/>
              <a:gd name="connsiteX35" fmla="*/ 54115 w 1223962"/>
              <a:gd name="connsiteY35" fmla="*/ 1483580 h 2271172"/>
              <a:gd name="connsiteX36" fmla="*/ 39827 w 1223962"/>
              <a:gd name="connsiteY36" fmla="*/ 1381125 h 2271172"/>
              <a:gd name="connsiteX37" fmla="*/ 22511 w 1223962"/>
              <a:gd name="connsiteY37" fmla="*/ 1243012 h 2271172"/>
              <a:gd name="connsiteX38" fmla="*/ 17316 w 1223962"/>
              <a:gd name="connsiteY38" fmla="*/ 1145321 h 2271172"/>
              <a:gd name="connsiteX39" fmla="*/ 4762 w 1223962"/>
              <a:gd name="connsiteY39" fmla="*/ 1008300 h 2271172"/>
              <a:gd name="connsiteX40" fmla="*/ 1004 w 1223962"/>
              <a:gd name="connsiteY40" fmla="*/ 885150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8587 w 1223962"/>
              <a:gd name="connsiteY33" fmla="*/ 1785937 h 2271172"/>
              <a:gd name="connsiteX34" fmla="*/ 93516 w 1223962"/>
              <a:gd name="connsiteY34" fmla="*/ 1657230 h 2271172"/>
              <a:gd name="connsiteX35" fmla="*/ 54115 w 1223962"/>
              <a:gd name="connsiteY35" fmla="*/ 1483580 h 2271172"/>
              <a:gd name="connsiteX36" fmla="*/ 39827 w 1223962"/>
              <a:gd name="connsiteY36" fmla="*/ 1381125 h 2271172"/>
              <a:gd name="connsiteX37" fmla="*/ 22511 w 1223962"/>
              <a:gd name="connsiteY37" fmla="*/ 1243012 h 2271172"/>
              <a:gd name="connsiteX38" fmla="*/ 17316 w 1223962"/>
              <a:gd name="connsiteY38" fmla="*/ 1145321 h 2271172"/>
              <a:gd name="connsiteX39" fmla="*/ 4762 w 1223962"/>
              <a:gd name="connsiteY39" fmla="*/ 1008300 h 2271172"/>
              <a:gd name="connsiteX40" fmla="*/ 1004 w 1223962"/>
              <a:gd name="connsiteY40" fmla="*/ 885150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2091 w 1223962"/>
              <a:gd name="connsiteY33" fmla="*/ 1785937 h 2271172"/>
              <a:gd name="connsiteX34" fmla="*/ 93516 w 1223962"/>
              <a:gd name="connsiteY34" fmla="*/ 1657230 h 2271172"/>
              <a:gd name="connsiteX35" fmla="*/ 54115 w 1223962"/>
              <a:gd name="connsiteY35" fmla="*/ 1483580 h 2271172"/>
              <a:gd name="connsiteX36" fmla="*/ 39827 w 1223962"/>
              <a:gd name="connsiteY36" fmla="*/ 1381125 h 2271172"/>
              <a:gd name="connsiteX37" fmla="*/ 22511 w 1223962"/>
              <a:gd name="connsiteY37" fmla="*/ 1243012 h 2271172"/>
              <a:gd name="connsiteX38" fmla="*/ 17316 w 1223962"/>
              <a:gd name="connsiteY38" fmla="*/ 1145321 h 2271172"/>
              <a:gd name="connsiteX39" fmla="*/ 4762 w 1223962"/>
              <a:gd name="connsiteY39" fmla="*/ 1008300 h 2271172"/>
              <a:gd name="connsiteX40" fmla="*/ 1004 w 1223962"/>
              <a:gd name="connsiteY40" fmla="*/ 885150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2091 w 1223962"/>
              <a:gd name="connsiteY33" fmla="*/ 1785937 h 2271172"/>
              <a:gd name="connsiteX34" fmla="*/ 93516 w 1223962"/>
              <a:gd name="connsiteY34" fmla="*/ 1657230 h 2271172"/>
              <a:gd name="connsiteX35" fmla="*/ 54115 w 1223962"/>
              <a:gd name="connsiteY35" fmla="*/ 1483580 h 2271172"/>
              <a:gd name="connsiteX36" fmla="*/ 29001 w 1223962"/>
              <a:gd name="connsiteY36" fmla="*/ 1360235 h 2271172"/>
              <a:gd name="connsiteX37" fmla="*/ 22511 w 1223962"/>
              <a:gd name="connsiteY37" fmla="*/ 1243012 h 2271172"/>
              <a:gd name="connsiteX38" fmla="*/ 17316 w 1223962"/>
              <a:gd name="connsiteY38" fmla="*/ 1145321 h 2271172"/>
              <a:gd name="connsiteX39" fmla="*/ 4762 w 1223962"/>
              <a:gd name="connsiteY39" fmla="*/ 1008300 h 2271172"/>
              <a:gd name="connsiteX40" fmla="*/ 1004 w 1223962"/>
              <a:gd name="connsiteY40" fmla="*/ 885150 h 2271172"/>
              <a:gd name="connsiteX41" fmla="*/ 0 w 1223962"/>
              <a:gd name="connsiteY41" fmla="*/ 785812 h 2271172"/>
              <a:gd name="connsiteX0" fmla="*/ 0 w 1223962"/>
              <a:gd name="connsiteY0" fmla="*/ 785812 h 2271172"/>
              <a:gd name="connsiteX1" fmla="*/ 23812 w 1223962"/>
              <a:gd name="connsiteY1" fmla="*/ 609600 h 2271172"/>
              <a:gd name="connsiteX2" fmla="*/ 47625 w 1223962"/>
              <a:gd name="connsiteY2" fmla="*/ 471487 h 2271172"/>
              <a:gd name="connsiteX3" fmla="*/ 71437 w 1223962"/>
              <a:gd name="connsiteY3" fmla="*/ 400050 h 2271172"/>
              <a:gd name="connsiteX4" fmla="*/ 123825 w 1223962"/>
              <a:gd name="connsiteY4" fmla="*/ 276225 h 2271172"/>
              <a:gd name="connsiteX5" fmla="*/ 171450 w 1223962"/>
              <a:gd name="connsiteY5" fmla="*/ 180975 h 2271172"/>
              <a:gd name="connsiteX6" fmla="*/ 233362 w 1223962"/>
              <a:gd name="connsiteY6" fmla="*/ 100012 h 2271172"/>
              <a:gd name="connsiteX7" fmla="*/ 309562 w 1223962"/>
              <a:gd name="connsiteY7" fmla="*/ 57150 h 2271172"/>
              <a:gd name="connsiteX8" fmla="*/ 385762 w 1223962"/>
              <a:gd name="connsiteY8" fmla="*/ 14287 h 2271172"/>
              <a:gd name="connsiteX9" fmla="*/ 490537 w 1223962"/>
              <a:gd name="connsiteY9" fmla="*/ 0 h 2271172"/>
              <a:gd name="connsiteX10" fmla="*/ 647700 w 1223962"/>
              <a:gd name="connsiteY10" fmla="*/ 14287 h 2271172"/>
              <a:gd name="connsiteX11" fmla="*/ 733425 w 1223962"/>
              <a:gd name="connsiteY11" fmla="*/ 47625 h 2271172"/>
              <a:gd name="connsiteX12" fmla="*/ 823912 w 1223962"/>
              <a:gd name="connsiteY12" fmla="*/ 104775 h 2271172"/>
              <a:gd name="connsiteX13" fmla="*/ 928687 w 1223962"/>
              <a:gd name="connsiteY13" fmla="*/ 200025 h 2271172"/>
              <a:gd name="connsiteX14" fmla="*/ 1000125 w 1223962"/>
              <a:gd name="connsiteY14" fmla="*/ 276225 h 2271172"/>
              <a:gd name="connsiteX15" fmla="*/ 1095375 w 1223962"/>
              <a:gd name="connsiteY15" fmla="*/ 428625 h 2271172"/>
              <a:gd name="connsiteX16" fmla="*/ 1147762 w 1223962"/>
              <a:gd name="connsiteY16" fmla="*/ 523875 h 2271172"/>
              <a:gd name="connsiteX17" fmla="*/ 1181100 w 1223962"/>
              <a:gd name="connsiteY17" fmla="*/ 633412 h 2271172"/>
              <a:gd name="connsiteX18" fmla="*/ 1209675 w 1223962"/>
              <a:gd name="connsiteY18" fmla="*/ 723900 h 2271172"/>
              <a:gd name="connsiteX19" fmla="*/ 1223962 w 1223962"/>
              <a:gd name="connsiteY19" fmla="*/ 866775 h 2271172"/>
              <a:gd name="connsiteX20" fmla="*/ 1219200 w 1223962"/>
              <a:gd name="connsiteY20" fmla="*/ 1038225 h 2271172"/>
              <a:gd name="connsiteX21" fmla="*/ 1190625 w 1223962"/>
              <a:gd name="connsiteY21" fmla="*/ 1219200 h 2271172"/>
              <a:gd name="connsiteX22" fmla="*/ 1141248 w 1223962"/>
              <a:gd name="connsiteY22" fmla="*/ 1351471 h 2271172"/>
              <a:gd name="connsiteX23" fmla="*/ 1062037 w 1223962"/>
              <a:gd name="connsiteY23" fmla="*/ 1500187 h 2271172"/>
              <a:gd name="connsiteX24" fmla="*/ 976312 w 1223962"/>
              <a:gd name="connsiteY24" fmla="*/ 1624012 h 2271172"/>
              <a:gd name="connsiteX25" fmla="*/ 885825 w 1223962"/>
              <a:gd name="connsiteY25" fmla="*/ 1752600 h 2271172"/>
              <a:gd name="connsiteX26" fmla="*/ 790575 w 1223962"/>
              <a:gd name="connsiteY26" fmla="*/ 1871662 h 2271172"/>
              <a:gd name="connsiteX27" fmla="*/ 674268 w 1223962"/>
              <a:gd name="connsiteY27" fmla="*/ 1999844 h 2271172"/>
              <a:gd name="connsiteX28" fmla="*/ 533401 w 1223962"/>
              <a:gd name="connsiteY28" fmla="*/ 2108977 h 2271172"/>
              <a:gd name="connsiteX29" fmla="*/ 411828 w 1223962"/>
              <a:gd name="connsiteY29" fmla="*/ 2208720 h 2271172"/>
              <a:gd name="connsiteX30" fmla="*/ 266198 w 1223962"/>
              <a:gd name="connsiteY30" fmla="*/ 2271172 h 2271172"/>
              <a:gd name="connsiteX31" fmla="*/ 204787 w 1223962"/>
              <a:gd name="connsiteY31" fmla="*/ 2076450 h 2271172"/>
              <a:gd name="connsiteX32" fmla="*/ 152400 w 1223962"/>
              <a:gd name="connsiteY32" fmla="*/ 1909762 h 2271172"/>
              <a:gd name="connsiteX33" fmla="*/ 122091 w 1223962"/>
              <a:gd name="connsiteY33" fmla="*/ 1785937 h 2271172"/>
              <a:gd name="connsiteX34" fmla="*/ 93516 w 1223962"/>
              <a:gd name="connsiteY34" fmla="*/ 1657230 h 2271172"/>
              <a:gd name="connsiteX35" fmla="*/ 54115 w 1223962"/>
              <a:gd name="connsiteY35" fmla="*/ 1483580 h 2271172"/>
              <a:gd name="connsiteX36" fmla="*/ 39828 w 1223962"/>
              <a:gd name="connsiteY36" fmla="*/ 1360235 h 2271172"/>
              <a:gd name="connsiteX37" fmla="*/ 22511 w 1223962"/>
              <a:gd name="connsiteY37" fmla="*/ 1243012 h 2271172"/>
              <a:gd name="connsiteX38" fmla="*/ 17316 w 1223962"/>
              <a:gd name="connsiteY38" fmla="*/ 1145321 h 2271172"/>
              <a:gd name="connsiteX39" fmla="*/ 4762 w 1223962"/>
              <a:gd name="connsiteY39" fmla="*/ 1008300 h 2271172"/>
              <a:gd name="connsiteX40" fmla="*/ 1004 w 1223962"/>
              <a:gd name="connsiteY40" fmla="*/ 885150 h 2271172"/>
              <a:gd name="connsiteX41" fmla="*/ 0 w 1223962"/>
              <a:gd name="connsiteY41" fmla="*/ 785812 h 2271172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62037 w 1223962"/>
              <a:gd name="connsiteY23" fmla="*/ 1500187 h 2282779"/>
              <a:gd name="connsiteX24" fmla="*/ 976312 w 1223962"/>
              <a:gd name="connsiteY24" fmla="*/ 1624012 h 2282779"/>
              <a:gd name="connsiteX25" fmla="*/ 885825 w 1223962"/>
              <a:gd name="connsiteY25" fmla="*/ 1752600 h 2282779"/>
              <a:gd name="connsiteX26" fmla="*/ 790575 w 1223962"/>
              <a:gd name="connsiteY26" fmla="*/ 1871662 h 2282779"/>
              <a:gd name="connsiteX27" fmla="*/ 674268 w 1223962"/>
              <a:gd name="connsiteY27" fmla="*/ 1999844 h 2282779"/>
              <a:gd name="connsiteX28" fmla="*/ 533401 w 1223962"/>
              <a:gd name="connsiteY28" fmla="*/ 2108977 h 2282779"/>
              <a:gd name="connsiteX29" fmla="*/ 411828 w 1223962"/>
              <a:gd name="connsiteY29" fmla="*/ 2208720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62037 w 1223962"/>
              <a:gd name="connsiteY23" fmla="*/ 1500187 h 2282779"/>
              <a:gd name="connsiteX24" fmla="*/ 976312 w 1223962"/>
              <a:gd name="connsiteY24" fmla="*/ 1624012 h 2282779"/>
              <a:gd name="connsiteX25" fmla="*/ 885825 w 1223962"/>
              <a:gd name="connsiteY25" fmla="*/ 1752600 h 2282779"/>
              <a:gd name="connsiteX26" fmla="*/ 790575 w 1223962"/>
              <a:gd name="connsiteY26" fmla="*/ 1871662 h 2282779"/>
              <a:gd name="connsiteX27" fmla="*/ 674268 w 1223962"/>
              <a:gd name="connsiteY27" fmla="*/ 1999844 h 2282779"/>
              <a:gd name="connsiteX28" fmla="*/ 533401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62037 w 1223962"/>
              <a:gd name="connsiteY23" fmla="*/ 1500187 h 2282779"/>
              <a:gd name="connsiteX24" fmla="*/ 987138 w 1223962"/>
              <a:gd name="connsiteY24" fmla="*/ 1633297 h 2282779"/>
              <a:gd name="connsiteX25" fmla="*/ 885825 w 1223962"/>
              <a:gd name="connsiteY25" fmla="*/ 1752600 h 2282779"/>
              <a:gd name="connsiteX26" fmla="*/ 790575 w 1223962"/>
              <a:gd name="connsiteY26" fmla="*/ 1871662 h 2282779"/>
              <a:gd name="connsiteX27" fmla="*/ 674268 w 1223962"/>
              <a:gd name="connsiteY27" fmla="*/ 1999844 h 2282779"/>
              <a:gd name="connsiteX28" fmla="*/ 533401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62037 w 1223962"/>
              <a:gd name="connsiteY23" fmla="*/ 1500187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0575 w 1223962"/>
              <a:gd name="connsiteY26" fmla="*/ 1871662 h 2282779"/>
              <a:gd name="connsiteX27" fmla="*/ 674268 w 1223962"/>
              <a:gd name="connsiteY27" fmla="*/ 1999844 h 2282779"/>
              <a:gd name="connsiteX28" fmla="*/ 533401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62037 w 1223962"/>
              <a:gd name="connsiteY23" fmla="*/ 1500187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7071 w 1223962"/>
              <a:gd name="connsiteY26" fmla="*/ 1890232 h 2282779"/>
              <a:gd name="connsiteX27" fmla="*/ 674268 w 1223962"/>
              <a:gd name="connsiteY27" fmla="*/ 1999844 h 2282779"/>
              <a:gd name="connsiteX28" fmla="*/ 533401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62037 w 1223962"/>
              <a:gd name="connsiteY23" fmla="*/ 1500187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0576 w 1223962"/>
              <a:gd name="connsiteY26" fmla="*/ 1885590 h 2282779"/>
              <a:gd name="connsiteX27" fmla="*/ 674268 w 1223962"/>
              <a:gd name="connsiteY27" fmla="*/ 1999844 h 2282779"/>
              <a:gd name="connsiteX28" fmla="*/ 533401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62037 w 1223962"/>
              <a:gd name="connsiteY23" fmla="*/ 1500187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0576 w 1223962"/>
              <a:gd name="connsiteY26" fmla="*/ 1885590 h 2282779"/>
              <a:gd name="connsiteX27" fmla="*/ 678598 w 1223962"/>
              <a:gd name="connsiteY27" fmla="*/ 1999844 h 2282779"/>
              <a:gd name="connsiteX28" fmla="*/ 533401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62037 w 1223962"/>
              <a:gd name="connsiteY23" fmla="*/ 1500187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9237 w 1223962"/>
              <a:gd name="connsiteY26" fmla="*/ 1892554 h 2282779"/>
              <a:gd name="connsiteX27" fmla="*/ 678598 w 1223962"/>
              <a:gd name="connsiteY27" fmla="*/ 1999844 h 2282779"/>
              <a:gd name="connsiteX28" fmla="*/ 533401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62037 w 1223962"/>
              <a:gd name="connsiteY23" fmla="*/ 1500187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2741 w 1223962"/>
              <a:gd name="connsiteY26" fmla="*/ 1887911 h 2282779"/>
              <a:gd name="connsiteX27" fmla="*/ 678598 w 1223962"/>
              <a:gd name="connsiteY27" fmla="*/ 1999844 h 2282779"/>
              <a:gd name="connsiteX28" fmla="*/ 533401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62037 w 1223962"/>
              <a:gd name="connsiteY23" fmla="*/ 1500187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2741 w 1223962"/>
              <a:gd name="connsiteY26" fmla="*/ 1887911 h 2282779"/>
              <a:gd name="connsiteX27" fmla="*/ 678598 w 1223962"/>
              <a:gd name="connsiteY27" fmla="*/ 1999844 h 2282779"/>
              <a:gd name="connsiteX28" fmla="*/ 542063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81525 w 1223962"/>
              <a:gd name="connsiteY23" fmla="*/ 1493223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2741 w 1223962"/>
              <a:gd name="connsiteY26" fmla="*/ 1887911 h 2282779"/>
              <a:gd name="connsiteX27" fmla="*/ 678598 w 1223962"/>
              <a:gd name="connsiteY27" fmla="*/ 1999844 h 2282779"/>
              <a:gd name="connsiteX28" fmla="*/ 542063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75028 w 1223962"/>
              <a:gd name="connsiteY23" fmla="*/ 1488580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2741 w 1223962"/>
              <a:gd name="connsiteY26" fmla="*/ 1887911 h 2282779"/>
              <a:gd name="connsiteX27" fmla="*/ 678598 w 1223962"/>
              <a:gd name="connsiteY27" fmla="*/ 1999844 h 2282779"/>
              <a:gd name="connsiteX28" fmla="*/ 542063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095375 w 1223962"/>
              <a:gd name="connsiteY15" fmla="*/ 428625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81525 w 1223962"/>
              <a:gd name="connsiteY23" fmla="*/ 1490901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2741 w 1223962"/>
              <a:gd name="connsiteY26" fmla="*/ 1887911 h 2282779"/>
              <a:gd name="connsiteX27" fmla="*/ 678598 w 1223962"/>
              <a:gd name="connsiteY27" fmla="*/ 1999844 h 2282779"/>
              <a:gd name="connsiteX28" fmla="*/ 542063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104036 w 1223962"/>
              <a:gd name="connsiteY15" fmla="*/ 410056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81525 w 1223962"/>
              <a:gd name="connsiteY23" fmla="*/ 1490901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2741 w 1223962"/>
              <a:gd name="connsiteY26" fmla="*/ 1887911 h 2282779"/>
              <a:gd name="connsiteX27" fmla="*/ 678598 w 1223962"/>
              <a:gd name="connsiteY27" fmla="*/ 1999844 h 2282779"/>
              <a:gd name="connsiteX28" fmla="*/ 542063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0125 w 1223962"/>
              <a:gd name="connsiteY14" fmla="*/ 276225 h 2282779"/>
              <a:gd name="connsiteX15" fmla="*/ 1104036 w 1223962"/>
              <a:gd name="connsiteY15" fmla="*/ 410056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81525 w 1223962"/>
              <a:gd name="connsiteY23" fmla="*/ 1490901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2741 w 1223962"/>
              <a:gd name="connsiteY26" fmla="*/ 1887911 h 2282779"/>
              <a:gd name="connsiteX27" fmla="*/ 678598 w 1223962"/>
              <a:gd name="connsiteY27" fmla="*/ 1999844 h 2282779"/>
              <a:gd name="connsiteX28" fmla="*/ 542063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200025 h 2282779"/>
              <a:gd name="connsiteX14" fmla="*/ 1004455 w 1223962"/>
              <a:gd name="connsiteY14" fmla="*/ 269262 h 2282779"/>
              <a:gd name="connsiteX15" fmla="*/ 1104036 w 1223962"/>
              <a:gd name="connsiteY15" fmla="*/ 410056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81525 w 1223962"/>
              <a:gd name="connsiteY23" fmla="*/ 1490901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2741 w 1223962"/>
              <a:gd name="connsiteY26" fmla="*/ 1887911 h 2282779"/>
              <a:gd name="connsiteX27" fmla="*/ 678598 w 1223962"/>
              <a:gd name="connsiteY27" fmla="*/ 1999844 h 2282779"/>
              <a:gd name="connsiteX28" fmla="*/ 542063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85812 h 2282779"/>
              <a:gd name="connsiteX1" fmla="*/ 23812 w 1223962"/>
              <a:gd name="connsiteY1" fmla="*/ 609600 h 2282779"/>
              <a:gd name="connsiteX2" fmla="*/ 47625 w 1223962"/>
              <a:gd name="connsiteY2" fmla="*/ 471487 h 2282779"/>
              <a:gd name="connsiteX3" fmla="*/ 71437 w 1223962"/>
              <a:gd name="connsiteY3" fmla="*/ 400050 h 2282779"/>
              <a:gd name="connsiteX4" fmla="*/ 123825 w 1223962"/>
              <a:gd name="connsiteY4" fmla="*/ 276225 h 2282779"/>
              <a:gd name="connsiteX5" fmla="*/ 171450 w 1223962"/>
              <a:gd name="connsiteY5" fmla="*/ 180975 h 2282779"/>
              <a:gd name="connsiteX6" fmla="*/ 233362 w 1223962"/>
              <a:gd name="connsiteY6" fmla="*/ 100012 h 2282779"/>
              <a:gd name="connsiteX7" fmla="*/ 309562 w 1223962"/>
              <a:gd name="connsiteY7" fmla="*/ 57150 h 2282779"/>
              <a:gd name="connsiteX8" fmla="*/ 385762 w 1223962"/>
              <a:gd name="connsiteY8" fmla="*/ 14287 h 2282779"/>
              <a:gd name="connsiteX9" fmla="*/ 490537 w 1223962"/>
              <a:gd name="connsiteY9" fmla="*/ 0 h 2282779"/>
              <a:gd name="connsiteX10" fmla="*/ 647700 w 1223962"/>
              <a:gd name="connsiteY10" fmla="*/ 14287 h 2282779"/>
              <a:gd name="connsiteX11" fmla="*/ 733425 w 1223962"/>
              <a:gd name="connsiteY11" fmla="*/ 47625 h 2282779"/>
              <a:gd name="connsiteX12" fmla="*/ 823912 w 1223962"/>
              <a:gd name="connsiteY12" fmla="*/ 104775 h 2282779"/>
              <a:gd name="connsiteX13" fmla="*/ 928687 w 1223962"/>
              <a:gd name="connsiteY13" fmla="*/ 190741 h 2282779"/>
              <a:gd name="connsiteX14" fmla="*/ 1004455 w 1223962"/>
              <a:gd name="connsiteY14" fmla="*/ 269262 h 2282779"/>
              <a:gd name="connsiteX15" fmla="*/ 1104036 w 1223962"/>
              <a:gd name="connsiteY15" fmla="*/ 410056 h 2282779"/>
              <a:gd name="connsiteX16" fmla="*/ 1147762 w 1223962"/>
              <a:gd name="connsiteY16" fmla="*/ 523875 h 2282779"/>
              <a:gd name="connsiteX17" fmla="*/ 1181100 w 1223962"/>
              <a:gd name="connsiteY17" fmla="*/ 633412 h 2282779"/>
              <a:gd name="connsiteX18" fmla="*/ 1209675 w 1223962"/>
              <a:gd name="connsiteY18" fmla="*/ 723900 h 2282779"/>
              <a:gd name="connsiteX19" fmla="*/ 1223962 w 1223962"/>
              <a:gd name="connsiteY19" fmla="*/ 866775 h 2282779"/>
              <a:gd name="connsiteX20" fmla="*/ 1219200 w 1223962"/>
              <a:gd name="connsiteY20" fmla="*/ 1038225 h 2282779"/>
              <a:gd name="connsiteX21" fmla="*/ 1190625 w 1223962"/>
              <a:gd name="connsiteY21" fmla="*/ 1219200 h 2282779"/>
              <a:gd name="connsiteX22" fmla="*/ 1141248 w 1223962"/>
              <a:gd name="connsiteY22" fmla="*/ 1351471 h 2282779"/>
              <a:gd name="connsiteX23" fmla="*/ 1081525 w 1223962"/>
              <a:gd name="connsiteY23" fmla="*/ 1490901 h 2282779"/>
              <a:gd name="connsiteX24" fmla="*/ 987138 w 1223962"/>
              <a:gd name="connsiteY24" fmla="*/ 1633297 h 2282779"/>
              <a:gd name="connsiteX25" fmla="*/ 894486 w 1223962"/>
              <a:gd name="connsiteY25" fmla="*/ 1761884 h 2282779"/>
              <a:gd name="connsiteX26" fmla="*/ 792741 w 1223962"/>
              <a:gd name="connsiteY26" fmla="*/ 1887911 h 2282779"/>
              <a:gd name="connsiteX27" fmla="*/ 678598 w 1223962"/>
              <a:gd name="connsiteY27" fmla="*/ 1999844 h 2282779"/>
              <a:gd name="connsiteX28" fmla="*/ 542063 w 1223962"/>
              <a:gd name="connsiteY28" fmla="*/ 2108977 h 2282779"/>
              <a:gd name="connsiteX29" fmla="*/ 405331 w 1223962"/>
              <a:gd name="connsiteY29" fmla="*/ 2201758 h 2282779"/>
              <a:gd name="connsiteX30" fmla="*/ 268363 w 1223962"/>
              <a:gd name="connsiteY30" fmla="*/ 2282779 h 2282779"/>
              <a:gd name="connsiteX31" fmla="*/ 204787 w 1223962"/>
              <a:gd name="connsiteY31" fmla="*/ 2076450 h 2282779"/>
              <a:gd name="connsiteX32" fmla="*/ 152400 w 1223962"/>
              <a:gd name="connsiteY32" fmla="*/ 1909762 h 2282779"/>
              <a:gd name="connsiteX33" fmla="*/ 122091 w 1223962"/>
              <a:gd name="connsiteY33" fmla="*/ 1785937 h 2282779"/>
              <a:gd name="connsiteX34" fmla="*/ 93516 w 1223962"/>
              <a:gd name="connsiteY34" fmla="*/ 1657230 h 2282779"/>
              <a:gd name="connsiteX35" fmla="*/ 54115 w 1223962"/>
              <a:gd name="connsiteY35" fmla="*/ 1483580 h 2282779"/>
              <a:gd name="connsiteX36" fmla="*/ 39828 w 1223962"/>
              <a:gd name="connsiteY36" fmla="*/ 1360235 h 2282779"/>
              <a:gd name="connsiteX37" fmla="*/ 22511 w 1223962"/>
              <a:gd name="connsiteY37" fmla="*/ 1243012 h 2282779"/>
              <a:gd name="connsiteX38" fmla="*/ 17316 w 1223962"/>
              <a:gd name="connsiteY38" fmla="*/ 1145321 h 2282779"/>
              <a:gd name="connsiteX39" fmla="*/ 4762 w 1223962"/>
              <a:gd name="connsiteY39" fmla="*/ 1008300 h 2282779"/>
              <a:gd name="connsiteX40" fmla="*/ 1004 w 1223962"/>
              <a:gd name="connsiteY40" fmla="*/ 885150 h 2282779"/>
              <a:gd name="connsiteX41" fmla="*/ 0 w 1223962"/>
              <a:gd name="connsiteY41" fmla="*/ 785812 h 2282779"/>
              <a:gd name="connsiteX0" fmla="*/ 0 w 1223962"/>
              <a:gd name="connsiteY0" fmla="*/ 795097 h 2292064"/>
              <a:gd name="connsiteX1" fmla="*/ 23812 w 1223962"/>
              <a:gd name="connsiteY1" fmla="*/ 618885 h 2292064"/>
              <a:gd name="connsiteX2" fmla="*/ 47625 w 1223962"/>
              <a:gd name="connsiteY2" fmla="*/ 480772 h 2292064"/>
              <a:gd name="connsiteX3" fmla="*/ 71437 w 1223962"/>
              <a:gd name="connsiteY3" fmla="*/ 409335 h 2292064"/>
              <a:gd name="connsiteX4" fmla="*/ 123825 w 1223962"/>
              <a:gd name="connsiteY4" fmla="*/ 285510 h 2292064"/>
              <a:gd name="connsiteX5" fmla="*/ 171450 w 1223962"/>
              <a:gd name="connsiteY5" fmla="*/ 190260 h 2292064"/>
              <a:gd name="connsiteX6" fmla="*/ 233362 w 1223962"/>
              <a:gd name="connsiteY6" fmla="*/ 109297 h 2292064"/>
              <a:gd name="connsiteX7" fmla="*/ 309562 w 1223962"/>
              <a:gd name="connsiteY7" fmla="*/ 66435 h 2292064"/>
              <a:gd name="connsiteX8" fmla="*/ 385762 w 1223962"/>
              <a:gd name="connsiteY8" fmla="*/ 23572 h 2292064"/>
              <a:gd name="connsiteX9" fmla="*/ 499198 w 1223962"/>
              <a:gd name="connsiteY9" fmla="*/ 0 h 2292064"/>
              <a:gd name="connsiteX10" fmla="*/ 647700 w 1223962"/>
              <a:gd name="connsiteY10" fmla="*/ 23572 h 2292064"/>
              <a:gd name="connsiteX11" fmla="*/ 733425 w 1223962"/>
              <a:gd name="connsiteY11" fmla="*/ 56910 h 2292064"/>
              <a:gd name="connsiteX12" fmla="*/ 823912 w 1223962"/>
              <a:gd name="connsiteY12" fmla="*/ 114060 h 2292064"/>
              <a:gd name="connsiteX13" fmla="*/ 928687 w 1223962"/>
              <a:gd name="connsiteY13" fmla="*/ 200026 h 2292064"/>
              <a:gd name="connsiteX14" fmla="*/ 1004455 w 1223962"/>
              <a:gd name="connsiteY14" fmla="*/ 278547 h 2292064"/>
              <a:gd name="connsiteX15" fmla="*/ 1104036 w 1223962"/>
              <a:gd name="connsiteY15" fmla="*/ 419341 h 2292064"/>
              <a:gd name="connsiteX16" fmla="*/ 1147762 w 1223962"/>
              <a:gd name="connsiteY16" fmla="*/ 533160 h 2292064"/>
              <a:gd name="connsiteX17" fmla="*/ 1181100 w 1223962"/>
              <a:gd name="connsiteY17" fmla="*/ 642697 h 2292064"/>
              <a:gd name="connsiteX18" fmla="*/ 1209675 w 1223962"/>
              <a:gd name="connsiteY18" fmla="*/ 733185 h 2292064"/>
              <a:gd name="connsiteX19" fmla="*/ 1223962 w 1223962"/>
              <a:gd name="connsiteY19" fmla="*/ 876060 h 2292064"/>
              <a:gd name="connsiteX20" fmla="*/ 1219200 w 1223962"/>
              <a:gd name="connsiteY20" fmla="*/ 1047510 h 2292064"/>
              <a:gd name="connsiteX21" fmla="*/ 1190625 w 1223962"/>
              <a:gd name="connsiteY21" fmla="*/ 1228485 h 2292064"/>
              <a:gd name="connsiteX22" fmla="*/ 1141248 w 1223962"/>
              <a:gd name="connsiteY22" fmla="*/ 1360756 h 2292064"/>
              <a:gd name="connsiteX23" fmla="*/ 1081525 w 1223962"/>
              <a:gd name="connsiteY23" fmla="*/ 1500186 h 2292064"/>
              <a:gd name="connsiteX24" fmla="*/ 987138 w 1223962"/>
              <a:gd name="connsiteY24" fmla="*/ 1642582 h 2292064"/>
              <a:gd name="connsiteX25" fmla="*/ 894486 w 1223962"/>
              <a:gd name="connsiteY25" fmla="*/ 1771169 h 2292064"/>
              <a:gd name="connsiteX26" fmla="*/ 792741 w 1223962"/>
              <a:gd name="connsiteY26" fmla="*/ 1897196 h 2292064"/>
              <a:gd name="connsiteX27" fmla="*/ 678598 w 1223962"/>
              <a:gd name="connsiteY27" fmla="*/ 2009129 h 2292064"/>
              <a:gd name="connsiteX28" fmla="*/ 542063 w 1223962"/>
              <a:gd name="connsiteY28" fmla="*/ 2118262 h 2292064"/>
              <a:gd name="connsiteX29" fmla="*/ 405331 w 1223962"/>
              <a:gd name="connsiteY29" fmla="*/ 2211043 h 2292064"/>
              <a:gd name="connsiteX30" fmla="*/ 268363 w 1223962"/>
              <a:gd name="connsiteY30" fmla="*/ 2292064 h 2292064"/>
              <a:gd name="connsiteX31" fmla="*/ 204787 w 1223962"/>
              <a:gd name="connsiteY31" fmla="*/ 2085735 h 2292064"/>
              <a:gd name="connsiteX32" fmla="*/ 152400 w 1223962"/>
              <a:gd name="connsiteY32" fmla="*/ 1919047 h 2292064"/>
              <a:gd name="connsiteX33" fmla="*/ 122091 w 1223962"/>
              <a:gd name="connsiteY33" fmla="*/ 1795222 h 2292064"/>
              <a:gd name="connsiteX34" fmla="*/ 93516 w 1223962"/>
              <a:gd name="connsiteY34" fmla="*/ 1666515 h 2292064"/>
              <a:gd name="connsiteX35" fmla="*/ 54115 w 1223962"/>
              <a:gd name="connsiteY35" fmla="*/ 1492865 h 2292064"/>
              <a:gd name="connsiteX36" fmla="*/ 39828 w 1223962"/>
              <a:gd name="connsiteY36" fmla="*/ 1369520 h 2292064"/>
              <a:gd name="connsiteX37" fmla="*/ 22511 w 1223962"/>
              <a:gd name="connsiteY37" fmla="*/ 1252297 h 2292064"/>
              <a:gd name="connsiteX38" fmla="*/ 17316 w 1223962"/>
              <a:gd name="connsiteY38" fmla="*/ 1154606 h 2292064"/>
              <a:gd name="connsiteX39" fmla="*/ 4762 w 1223962"/>
              <a:gd name="connsiteY39" fmla="*/ 1017585 h 2292064"/>
              <a:gd name="connsiteX40" fmla="*/ 1004 w 1223962"/>
              <a:gd name="connsiteY40" fmla="*/ 894435 h 2292064"/>
              <a:gd name="connsiteX41" fmla="*/ 0 w 1223962"/>
              <a:gd name="connsiteY41" fmla="*/ 795097 h 2292064"/>
              <a:gd name="connsiteX0" fmla="*/ 0 w 1223962"/>
              <a:gd name="connsiteY0" fmla="*/ 778849 h 2292064"/>
              <a:gd name="connsiteX1" fmla="*/ 23812 w 1223962"/>
              <a:gd name="connsiteY1" fmla="*/ 618885 h 2292064"/>
              <a:gd name="connsiteX2" fmla="*/ 47625 w 1223962"/>
              <a:gd name="connsiteY2" fmla="*/ 480772 h 2292064"/>
              <a:gd name="connsiteX3" fmla="*/ 71437 w 1223962"/>
              <a:gd name="connsiteY3" fmla="*/ 409335 h 2292064"/>
              <a:gd name="connsiteX4" fmla="*/ 123825 w 1223962"/>
              <a:gd name="connsiteY4" fmla="*/ 285510 h 2292064"/>
              <a:gd name="connsiteX5" fmla="*/ 171450 w 1223962"/>
              <a:gd name="connsiteY5" fmla="*/ 190260 h 2292064"/>
              <a:gd name="connsiteX6" fmla="*/ 233362 w 1223962"/>
              <a:gd name="connsiteY6" fmla="*/ 109297 h 2292064"/>
              <a:gd name="connsiteX7" fmla="*/ 309562 w 1223962"/>
              <a:gd name="connsiteY7" fmla="*/ 66435 h 2292064"/>
              <a:gd name="connsiteX8" fmla="*/ 385762 w 1223962"/>
              <a:gd name="connsiteY8" fmla="*/ 23572 h 2292064"/>
              <a:gd name="connsiteX9" fmla="*/ 499198 w 1223962"/>
              <a:gd name="connsiteY9" fmla="*/ 0 h 2292064"/>
              <a:gd name="connsiteX10" fmla="*/ 647700 w 1223962"/>
              <a:gd name="connsiteY10" fmla="*/ 23572 h 2292064"/>
              <a:gd name="connsiteX11" fmla="*/ 733425 w 1223962"/>
              <a:gd name="connsiteY11" fmla="*/ 56910 h 2292064"/>
              <a:gd name="connsiteX12" fmla="*/ 823912 w 1223962"/>
              <a:gd name="connsiteY12" fmla="*/ 114060 h 2292064"/>
              <a:gd name="connsiteX13" fmla="*/ 928687 w 1223962"/>
              <a:gd name="connsiteY13" fmla="*/ 200026 h 2292064"/>
              <a:gd name="connsiteX14" fmla="*/ 1004455 w 1223962"/>
              <a:gd name="connsiteY14" fmla="*/ 278547 h 2292064"/>
              <a:gd name="connsiteX15" fmla="*/ 1104036 w 1223962"/>
              <a:gd name="connsiteY15" fmla="*/ 419341 h 2292064"/>
              <a:gd name="connsiteX16" fmla="*/ 1147762 w 1223962"/>
              <a:gd name="connsiteY16" fmla="*/ 533160 h 2292064"/>
              <a:gd name="connsiteX17" fmla="*/ 1181100 w 1223962"/>
              <a:gd name="connsiteY17" fmla="*/ 642697 h 2292064"/>
              <a:gd name="connsiteX18" fmla="*/ 1209675 w 1223962"/>
              <a:gd name="connsiteY18" fmla="*/ 733185 h 2292064"/>
              <a:gd name="connsiteX19" fmla="*/ 1223962 w 1223962"/>
              <a:gd name="connsiteY19" fmla="*/ 876060 h 2292064"/>
              <a:gd name="connsiteX20" fmla="*/ 1219200 w 1223962"/>
              <a:gd name="connsiteY20" fmla="*/ 1047510 h 2292064"/>
              <a:gd name="connsiteX21" fmla="*/ 1190625 w 1223962"/>
              <a:gd name="connsiteY21" fmla="*/ 1228485 h 2292064"/>
              <a:gd name="connsiteX22" fmla="*/ 1141248 w 1223962"/>
              <a:gd name="connsiteY22" fmla="*/ 1360756 h 2292064"/>
              <a:gd name="connsiteX23" fmla="*/ 1081525 w 1223962"/>
              <a:gd name="connsiteY23" fmla="*/ 1500186 h 2292064"/>
              <a:gd name="connsiteX24" fmla="*/ 987138 w 1223962"/>
              <a:gd name="connsiteY24" fmla="*/ 1642582 h 2292064"/>
              <a:gd name="connsiteX25" fmla="*/ 894486 w 1223962"/>
              <a:gd name="connsiteY25" fmla="*/ 1771169 h 2292064"/>
              <a:gd name="connsiteX26" fmla="*/ 792741 w 1223962"/>
              <a:gd name="connsiteY26" fmla="*/ 1897196 h 2292064"/>
              <a:gd name="connsiteX27" fmla="*/ 678598 w 1223962"/>
              <a:gd name="connsiteY27" fmla="*/ 2009129 h 2292064"/>
              <a:gd name="connsiteX28" fmla="*/ 542063 w 1223962"/>
              <a:gd name="connsiteY28" fmla="*/ 2118262 h 2292064"/>
              <a:gd name="connsiteX29" fmla="*/ 405331 w 1223962"/>
              <a:gd name="connsiteY29" fmla="*/ 2211043 h 2292064"/>
              <a:gd name="connsiteX30" fmla="*/ 268363 w 1223962"/>
              <a:gd name="connsiteY30" fmla="*/ 2292064 h 2292064"/>
              <a:gd name="connsiteX31" fmla="*/ 204787 w 1223962"/>
              <a:gd name="connsiteY31" fmla="*/ 2085735 h 2292064"/>
              <a:gd name="connsiteX32" fmla="*/ 152400 w 1223962"/>
              <a:gd name="connsiteY32" fmla="*/ 1919047 h 2292064"/>
              <a:gd name="connsiteX33" fmla="*/ 122091 w 1223962"/>
              <a:gd name="connsiteY33" fmla="*/ 1795222 h 2292064"/>
              <a:gd name="connsiteX34" fmla="*/ 93516 w 1223962"/>
              <a:gd name="connsiteY34" fmla="*/ 1666515 h 2292064"/>
              <a:gd name="connsiteX35" fmla="*/ 54115 w 1223962"/>
              <a:gd name="connsiteY35" fmla="*/ 1492865 h 2292064"/>
              <a:gd name="connsiteX36" fmla="*/ 39828 w 1223962"/>
              <a:gd name="connsiteY36" fmla="*/ 1369520 h 2292064"/>
              <a:gd name="connsiteX37" fmla="*/ 22511 w 1223962"/>
              <a:gd name="connsiteY37" fmla="*/ 1252297 h 2292064"/>
              <a:gd name="connsiteX38" fmla="*/ 17316 w 1223962"/>
              <a:gd name="connsiteY38" fmla="*/ 1154606 h 2292064"/>
              <a:gd name="connsiteX39" fmla="*/ 4762 w 1223962"/>
              <a:gd name="connsiteY39" fmla="*/ 1017585 h 2292064"/>
              <a:gd name="connsiteX40" fmla="*/ 1004 w 1223962"/>
              <a:gd name="connsiteY40" fmla="*/ 894435 h 2292064"/>
              <a:gd name="connsiteX41" fmla="*/ 0 w 1223962"/>
              <a:gd name="connsiteY41" fmla="*/ 778849 h 2292064"/>
              <a:gd name="connsiteX0" fmla="*/ 0 w 1223962"/>
              <a:gd name="connsiteY0" fmla="*/ 778849 h 2292064"/>
              <a:gd name="connsiteX1" fmla="*/ 15150 w 1223962"/>
              <a:gd name="connsiteY1" fmla="*/ 618885 h 2292064"/>
              <a:gd name="connsiteX2" fmla="*/ 47625 w 1223962"/>
              <a:gd name="connsiteY2" fmla="*/ 480772 h 2292064"/>
              <a:gd name="connsiteX3" fmla="*/ 71437 w 1223962"/>
              <a:gd name="connsiteY3" fmla="*/ 409335 h 2292064"/>
              <a:gd name="connsiteX4" fmla="*/ 123825 w 1223962"/>
              <a:gd name="connsiteY4" fmla="*/ 285510 h 2292064"/>
              <a:gd name="connsiteX5" fmla="*/ 171450 w 1223962"/>
              <a:gd name="connsiteY5" fmla="*/ 190260 h 2292064"/>
              <a:gd name="connsiteX6" fmla="*/ 233362 w 1223962"/>
              <a:gd name="connsiteY6" fmla="*/ 109297 h 2292064"/>
              <a:gd name="connsiteX7" fmla="*/ 309562 w 1223962"/>
              <a:gd name="connsiteY7" fmla="*/ 66435 h 2292064"/>
              <a:gd name="connsiteX8" fmla="*/ 385762 w 1223962"/>
              <a:gd name="connsiteY8" fmla="*/ 23572 h 2292064"/>
              <a:gd name="connsiteX9" fmla="*/ 499198 w 1223962"/>
              <a:gd name="connsiteY9" fmla="*/ 0 h 2292064"/>
              <a:gd name="connsiteX10" fmla="*/ 647700 w 1223962"/>
              <a:gd name="connsiteY10" fmla="*/ 23572 h 2292064"/>
              <a:gd name="connsiteX11" fmla="*/ 733425 w 1223962"/>
              <a:gd name="connsiteY11" fmla="*/ 56910 h 2292064"/>
              <a:gd name="connsiteX12" fmla="*/ 823912 w 1223962"/>
              <a:gd name="connsiteY12" fmla="*/ 114060 h 2292064"/>
              <a:gd name="connsiteX13" fmla="*/ 928687 w 1223962"/>
              <a:gd name="connsiteY13" fmla="*/ 200026 h 2292064"/>
              <a:gd name="connsiteX14" fmla="*/ 1004455 w 1223962"/>
              <a:gd name="connsiteY14" fmla="*/ 278547 h 2292064"/>
              <a:gd name="connsiteX15" fmla="*/ 1104036 w 1223962"/>
              <a:gd name="connsiteY15" fmla="*/ 419341 h 2292064"/>
              <a:gd name="connsiteX16" fmla="*/ 1147762 w 1223962"/>
              <a:gd name="connsiteY16" fmla="*/ 533160 h 2292064"/>
              <a:gd name="connsiteX17" fmla="*/ 1181100 w 1223962"/>
              <a:gd name="connsiteY17" fmla="*/ 642697 h 2292064"/>
              <a:gd name="connsiteX18" fmla="*/ 1209675 w 1223962"/>
              <a:gd name="connsiteY18" fmla="*/ 733185 h 2292064"/>
              <a:gd name="connsiteX19" fmla="*/ 1223962 w 1223962"/>
              <a:gd name="connsiteY19" fmla="*/ 876060 h 2292064"/>
              <a:gd name="connsiteX20" fmla="*/ 1219200 w 1223962"/>
              <a:gd name="connsiteY20" fmla="*/ 1047510 h 2292064"/>
              <a:gd name="connsiteX21" fmla="*/ 1190625 w 1223962"/>
              <a:gd name="connsiteY21" fmla="*/ 1228485 h 2292064"/>
              <a:gd name="connsiteX22" fmla="*/ 1141248 w 1223962"/>
              <a:gd name="connsiteY22" fmla="*/ 1360756 h 2292064"/>
              <a:gd name="connsiteX23" fmla="*/ 1081525 w 1223962"/>
              <a:gd name="connsiteY23" fmla="*/ 1500186 h 2292064"/>
              <a:gd name="connsiteX24" fmla="*/ 987138 w 1223962"/>
              <a:gd name="connsiteY24" fmla="*/ 1642582 h 2292064"/>
              <a:gd name="connsiteX25" fmla="*/ 894486 w 1223962"/>
              <a:gd name="connsiteY25" fmla="*/ 1771169 h 2292064"/>
              <a:gd name="connsiteX26" fmla="*/ 792741 w 1223962"/>
              <a:gd name="connsiteY26" fmla="*/ 1897196 h 2292064"/>
              <a:gd name="connsiteX27" fmla="*/ 678598 w 1223962"/>
              <a:gd name="connsiteY27" fmla="*/ 2009129 h 2292064"/>
              <a:gd name="connsiteX28" fmla="*/ 542063 w 1223962"/>
              <a:gd name="connsiteY28" fmla="*/ 2118262 h 2292064"/>
              <a:gd name="connsiteX29" fmla="*/ 405331 w 1223962"/>
              <a:gd name="connsiteY29" fmla="*/ 2211043 h 2292064"/>
              <a:gd name="connsiteX30" fmla="*/ 268363 w 1223962"/>
              <a:gd name="connsiteY30" fmla="*/ 2292064 h 2292064"/>
              <a:gd name="connsiteX31" fmla="*/ 204787 w 1223962"/>
              <a:gd name="connsiteY31" fmla="*/ 2085735 h 2292064"/>
              <a:gd name="connsiteX32" fmla="*/ 152400 w 1223962"/>
              <a:gd name="connsiteY32" fmla="*/ 1919047 h 2292064"/>
              <a:gd name="connsiteX33" fmla="*/ 122091 w 1223962"/>
              <a:gd name="connsiteY33" fmla="*/ 1795222 h 2292064"/>
              <a:gd name="connsiteX34" fmla="*/ 93516 w 1223962"/>
              <a:gd name="connsiteY34" fmla="*/ 1666515 h 2292064"/>
              <a:gd name="connsiteX35" fmla="*/ 54115 w 1223962"/>
              <a:gd name="connsiteY35" fmla="*/ 1492865 h 2292064"/>
              <a:gd name="connsiteX36" fmla="*/ 39828 w 1223962"/>
              <a:gd name="connsiteY36" fmla="*/ 1369520 h 2292064"/>
              <a:gd name="connsiteX37" fmla="*/ 22511 w 1223962"/>
              <a:gd name="connsiteY37" fmla="*/ 1252297 h 2292064"/>
              <a:gd name="connsiteX38" fmla="*/ 17316 w 1223962"/>
              <a:gd name="connsiteY38" fmla="*/ 1154606 h 2292064"/>
              <a:gd name="connsiteX39" fmla="*/ 4762 w 1223962"/>
              <a:gd name="connsiteY39" fmla="*/ 1017585 h 2292064"/>
              <a:gd name="connsiteX40" fmla="*/ 1004 w 1223962"/>
              <a:gd name="connsiteY40" fmla="*/ 894435 h 2292064"/>
              <a:gd name="connsiteX41" fmla="*/ 0 w 1223962"/>
              <a:gd name="connsiteY41" fmla="*/ 778849 h 2292064"/>
              <a:gd name="connsiteX0" fmla="*/ 0 w 1223962"/>
              <a:gd name="connsiteY0" fmla="*/ 849283 h 2362498"/>
              <a:gd name="connsiteX1" fmla="*/ 15150 w 1223962"/>
              <a:gd name="connsiteY1" fmla="*/ 689319 h 2362498"/>
              <a:gd name="connsiteX2" fmla="*/ 47625 w 1223962"/>
              <a:gd name="connsiteY2" fmla="*/ 551206 h 2362498"/>
              <a:gd name="connsiteX3" fmla="*/ 71437 w 1223962"/>
              <a:gd name="connsiteY3" fmla="*/ 479769 h 2362498"/>
              <a:gd name="connsiteX4" fmla="*/ 123825 w 1223962"/>
              <a:gd name="connsiteY4" fmla="*/ 355944 h 2362498"/>
              <a:gd name="connsiteX5" fmla="*/ 171450 w 1223962"/>
              <a:gd name="connsiteY5" fmla="*/ 260694 h 2362498"/>
              <a:gd name="connsiteX6" fmla="*/ 233362 w 1223962"/>
              <a:gd name="connsiteY6" fmla="*/ 179731 h 2362498"/>
              <a:gd name="connsiteX7" fmla="*/ 309562 w 1223962"/>
              <a:gd name="connsiteY7" fmla="*/ 136869 h 2362498"/>
              <a:gd name="connsiteX8" fmla="*/ 342455 w 1223962"/>
              <a:gd name="connsiteY8" fmla="*/ 0 h 2362498"/>
              <a:gd name="connsiteX9" fmla="*/ 499198 w 1223962"/>
              <a:gd name="connsiteY9" fmla="*/ 70434 h 2362498"/>
              <a:gd name="connsiteX10" fmla="*/ 647700 w 1223962"/>
              <a:gd name="connsiteY10" fmla="*/ 94006 h 2362498"/>
              <a:gd name="connsiteX11" fmla="*/ 733425 w 1223962"/>
              <a:gd name="connsiteY11" fmla="*/ 127344 h 2362498"/>
              <a:gd name="connsiteX12" fmla="*/ 823912 w 1223962"/>
              <a:gd name="connsiteY12" fmla="*/ 184494 h 2362498"/>
              <a:gd name="connsiteX13" fmla="*/ 928687 w 1223962"/>
              <a:gd name="connsiteY13" fmla="*/ 270460 h 2362498"/>
              <a:gd name="connsiteX14" fmla="*/ 1004455 w 1223962"/>
              <a:gd name="connsiteY14" fmla="*/ 348981 h 2362498"/>
              <a:gd name="connsiteX15" fmla="*/ 1104036 w 1223962"/>
              <a:gd name="connsiteY15" fmla="*/ 489775 h 2362498"/>
              <a:gd name="connsiteX16" fmla="*/ 1147762 w 1223962"/>
              <a:gd name="connsiteY16" fmla="*/ 603594 h 2362498"/>
              <a:gd name="connsiteX17" fmla="*/ 1181100 w 1223962"/>
              <a:gd name="connsiteY17" fmla="*/ 713131 h 2362498"/>
              <a:gd name="connsiteX18" fmla="*/ 1209675 w 1223962"/>
              <a:gd name="connsiteY18" fmla="*/ 803619 h 2362498"/>
              <a:gd name="connsiteX19" fmla="*/ 1223962 w 1223962"/>
              <a:gd name="connsiteY19" fmla="*/ 946494 h 2362498"/>
              <a:gd name="connsiteX20" fmla="*/ 1219200 w 1223962"/>
              <a:gd name="connsiteY20" fmla="*/ 1117944 h 2362498"/>
              <a:gd name="connsiteX21" fmla="*/ 1190625 w 1223962"/>
              <a:gd name="connsiteY21" fmla="*/ 1298919 h 2362498"/>
              <a:gd name="connsiteX22" fmla="*/ 1141248 w 1223962"/>
              <a:gd name="connsiteY22" fmla="*/ 1431190 h 2362498"/>
              <a:gd name="connsiteX23" fmla="*/ 1081525 w 1223962"/>
              <a:gd name="connsiteY23" fmla="*/ 1570620 h 2362498"/>
              <a:gd name="connsiteX24" fmla="*/ 987138 w 1223962"/>
              <a:gd name="connsiteY24" fmla="*/ 1713016 h 2362498"/>
              <a:gd name="connsiteX25" fmla="*/ 894486 w 1223962"/>
              <a:gd name="connsiteY25" fmla="*/ 1841603 h 2362498"/>
              <a:gd name="connsiteX26" fmla="*/ 792741 w 1223962"/>
              <a:gd name="connsiteY26" fmla="*/ 1967630 h 2362498"/>
              <a:gd name="connsiteX27" fmla="*/ 678598 w 1223962"/>
              <a:gd name="connsiteY27" fmla="*/ 2079563 h 2362498"/>
              <a:gd name="connsiteX28" fmla="*/ 542063 w 1223962"/>
              <a:gd name="connsiteY28" fmla="*/ 2188696 h 2362498"/>
              <a:gd name="connsiteX29" fmla="*/ 405331 w 1223962"/>
              <a:gd name="connsiteY29" fmla="*/ 2281477 h 2362498"/>
              <a:gd name="connsiteX30" fmla="*/ 268363 w 1223962"/>
              <a:gd name="connsiteY30" fmla="*/ 2362498 h 2362498"/>
              <a:gd name="connsiteX31" fmla="*/ 204787 w 1223962"/>
              <a:gd name="connsiteY31" fmla="*/ 2156169 h 2362498"/>
              <a:gd name="connsiteX32" fmla="*/ 152400 w 1223962"/>
              <a:gd name="connsiteY32" fmla="*/ 1989481 h 2362498"/>
              <a:gd name="connsiteX33" fmla="*/ 122091 w 1223962"/>
              <a:gd name="connsiteY33" fmla="*/ 1865656 h 2362498"/>
              <a:gd name="connsiteX34" fmla="*/ 93516 w 1223962"/>
              <a:gd name="connsiteY34" fmla="*/ 1736949 h 2362498"/>
              <a:gd name="connsiteX35" fmla="*/ 54115 w 1223962"/>
              <a:gd name="connsiteY35" fmla="*/ 1563299 h 2362498"/>
              <a:gd name="connsiteX36" fmla="*/ 39828 w 1223962"/>
              <a:gd name="connsiteY36" fmla="*/ 1439954 h 2362498"/>
              <a:gd name="connsiteX37" fmla="*/ 22511 w 1223962"/>
              <a:gd name="connsiteY37" fmla="*/ 1322731 h 2362498"/>
              <a:gd name="connsiteX38" fmla="*/ 17316 w 1223962"/>
              <a:gd name="connsiteY38" fmla="*/ 1225040 h 2362498"/>
              <a:gd name="connsiteX39" fmla="*/ 4762 w 1223962"/>
              <a:gd name="connsiteY39" fmla="*/ 1088019 h 2362498"/>
              <a:gd name="connsiteX40" fmla="*/ 1004 w 1223962"/>
              <a:gd name="connsiteY40" fmla="*/ 964869 h 2362498"/>
              <a:gd name="connsiteX41" fmla="*/ 0 w 1223962"/>
              <a:gd name="connsiteY41" fmla="*/ 849283 h 2362498"/>
              <a:gd name="connsiteX0" fmla="*/ 0 w 1223962"/>
              <a:gd name="connsiteY0" fmla="*/ 849283 h 2362498"/>
              <a:gd name="connsiteX1" fmla="*/ 15150 w 1223962"/>
              <a:gd name="connsiteY1" fmla="*/ 689319 h 2362498"/>
              <a:gd name="connsiteX2" fmla="*/ 47625 w 1223962"/>
              <a:gd name="connsiteY2" fmla="*/ 551206 h 2362498"/>
              <a:gd name="connsiteX3" fmla="*/ 71437 w 1223962"/>
              <a:gd name="connsiteY3" fmla="*/ 479769 h 2362498"/>
              <a:gd name="connsiteX4" fmla="*/ 123825 w 1223962"/>
              <a:gd name="connsiteY4" fmla="*/ 355944 h 2362498"/>
              <a:gd name="connsiteX5" fmla="*/ 171450 w 1223962"/>
              <a:gd name="connsiteY5" fmla="*/ 260694 h 2362498"/>
              <a:gd name="connsiteX6" fmla="*/ 233362 w 1223962"/>
              <a:gd name="connsiteY6" fmla="*/ 179731 h 2362498"/>
              <a:gd name="connsiteX7" fmla="*/ 270585 w 1223962"/>
              <a:gd name="connsiteY7" fmla="*/ 96581 h 2362498"/>
              <a:gd name="connsiteX8" fmla="*/ 342455 w 1223962"/>
              <a:gd name="connsiteY8" fmla="*/ 0 h 2362498"/>
              <a:gd name="connsiteX9" fmla="*/ 499198 w 1223962"/>
              <a:gd name="connsiteY9" fmla="*/ 70434 h 2362498"/>
              <a:gd name="connsiteX10" fmla="*/ 647700 w 1223962"/>
              <a:gd name="connsiteY10" fmla="*/ 94006 h 2362498"/>
              <a:gd name="connsiteX11" fmla="*/ 733425 w 1223962"/>
              <a:gd name="connsiteY11" fmla="*/ 127344 h 2362498"/>
              <a:gd name="connsiteX12" fmla="*/ 823912 w 1223962"/>
              <a:gd name="connsiteY12" fmla="*/ 184494 h 2362498"/>
              <a:gd name="connsiteX13" fmla="*/ 928687 w 1223962"/>
              <a:gd name="connsiteY13" fmla="*/ 270460 h 2362498"/>
              <a:gd name="connsiteX14" fmla="*/ 1004455 w 1223962"/>
              <a:gd name="connsiteY14" fmla="*/ 348981 h 2362498"/>
              <a:gd name="connsiteX15" fmla="*/ 1104036 w 1223962"/>
              <a:gd name="connsiteY15" fmla="*/ 489775 h 2362498"/>
              <a:gd name="connsiteX16" fmla="*/ 1147762 w 1223962"/>
              <a:gd name="connsiteY16" fmla="*/ 603594 h 2362498"/>
              <a:gd name="connsiteX17" fmla="*/ 1181100 w 1223962"/>
              <a:gd name="connsiteY17" fmla="*/ 713131 h 2362498"/>
              <a:gd name="connsiteX18" fmla="*/ 1209675 w 1223962"/>
              <a:gd name="connsiteY18" fmla="*/ 803619 h 2362498"/>
              <a:gd name="connsiteX19" fmla="*/ 1223962 w 1223962"/>
              <a:gd name="connsiteY19" fmla="*/ 946494 h 2362498"/>
              <a:gd name="connsiteX20" fmla="*/ 1219200 w 1223962"/>
              <a:gd name="connsiteY20" fmla="*/ 1117944 h 2362498"/>
              <a:gd name="connsiteX21" fmla="*/ 1190625 w 1223962"/>
              <a:gd name="connsiteY21" fmla="*/ 1298919 h 2362498"/>
              <a:gd name="connsiteX22" fmla="*/ 1141248 w 1223962"/>
              <a:gd name="connsiteY22" fmla="*/ 1431190 h 2362498"/>
              <a:gd name="connsiteX23" fmla="*/ 1081525 w 1223962"/>
              <a:gd name="connsiteY23" fmla="*/ 1570620 h 2362498"/>
              <a:gd name="connsiteX24" fmla="*/ 987138 w 1223962"/>
              <a:gd name="connsiteY24" fmla="*/ 1713016 h 2362498"/>
              <a:gd name="connsiteX25" fmla="*/ 894486 w 1223962"/>
              <a:gd name="connsiteY25" fmla="*/ 1841603 h 2362498"/>
              <a:gd name="connsiteX26" fmla="*/ 792741 w 1223962"/>
              <a:gd name="connsiteY26" fmla="*/ 1967630 h 2362498"/>
              <a:gd name="connsiteX27" fmla="*/ 678598 w 1223962"/>
              <a:gd name="connsiteY27" fmla="*/ 2079563 h 2362498"/>
              <a:gd name="connsiteX28" fmla="*/ 542063 w 1223962"/>
              <a:gd name="connsiteY28" fmla="*/ 2188696 h 2362498"/>
              <a:gd name="connsiteX29" fmla="*/ 405331 w 1223962"/>
              <a:gd name="connsiteY29" fmla="*/ 2281477 h 2362498"/>
              <a:gd name="connsiteX30" fmla="*/ 268363 w 1223962"/>
              <a:gd name="connsiteY30" fmla="*/ 2362498 h 2362498"/>
              <a:gd name="connsiteX31" fmla="*/ 204787 w 1223962"/>
              <a:gd name="connsiteY31" fmla="*/ 2156169 h 2362498"/>
              <a:gd name="connsiteX32" fmla="*/ 152400 w 1223962"/>
              <a:gd name="connsiteY32" fmla="*/ 1989481 h 2362498"/>
              <a:gd name="connsiteX33" fmla="*/ 122091 w 1223962"/>
              <a:gd name="connsiteY33" fmla="*/ 1865656 h 2362498"/>
              <a:gd name="connsiteX34" fmla="*/ 93516 w 1223962"/>
              <a:gd name="connsiteY34" fmla="*/ 1736949 h 2362498"/>
              <a:gd name="connsiteX35" fmla="*/ 54115 w 1223962"/>
              <a:gd name="connsiteY35" fmla="*/ 1563299 h 2362498"/>
              <a:gd name="connsiteX36" fmla="*/ 39828 w 1223962"/>
              <a:gd name="connsiteY36" fmla="*/ 1439954 h 2362498"/>
              <a:gd name="connsiteX37" fmla="*/ 22511 w 1223962"/>
              <a:gd name="connsiteY37" fmla="*/ 1322731 h 2362498"/>
              <a:gd name="connsiteX38" fmla="*/ 17316 w 1223962"/>
              <a:gd name="connsiteY38" fmla="*/ 1225040 h 2362498"/>
              <a:gd name="connsiteX39" fmla="*/ 4762 w 1223962"/>
              <a:gd name="connsiteY39" fmla="*/ 1088019 h 2362498"/>
              <a:gd name="connsiteX40" fmla="*/ 1004 w 1223962"/>
              <a:gd name="connsiteY40" fmla="*/ 964869 h 2362498"/>
              <a:gd name="connsiteX41" fmla="*/ 0 w 1223962"/>
              <a:gd name="connsiteY41" fmla="*/ 849283 h 2362498"/>
              <a:gd name="connsiteX0" fmla="*/ 0 w 1223962"/>
              <a:gd name="connsiteY0" fmla="*/ 786613 h 2299828"/>
              <a:gd name="connsiteX1" fmla="*/ 15150 w 1223962"/>
              <a:gd name="connsiteY1" fmla="*/ 626649 h 2299828"/>
              <a:gd name="connsiteX2" fmla="*/ 47625 w 1223962"/>
              <a:gd name="connsiteY2" fmla="*/ 488536 h 2299828"/>
              <a:gd name="connsiteX3" fmla="*/ 71437 w 1223962"/>
              <a:gd name="connsiteY3" fmla="*/ 417099 h 2299828"/>
              <a:gd name="connsiteX4" fmla="*/ 123825 w 1223962"/>
              <a:gd name="connsiteY4" fmla="*/ 293274 h 2299828"/>
              <a:gd name="connsiteX5" fmla="*/ 171450 w 1223962"/>
              <a:gd name="connsiteY5" fmla="*/ 198024 h 2299828"/>
              <a:gd name="connsiteX6" fmla="*/ 233362 w 1223962"/>
              <a:gd name="connsiteY6" fmla="*/ 117061 h 2299828"/>
              <a:gd name="connsiteX7" fmla="*/ 270585 w 1223962"/>
              <a:gd name="connsiteY7" fmla="*/ 33911 h 2299828"/>
              <a:gd name="connsiteX8" fmla="*/ 355447 w 1223962"/>
              <a:gd name="connsiteY8" fmla="*/ 0 h 2299828"/>
              <a:gd name="connsiteX9" fmla="*/ 499198 w 1223962"/>
              <a:gd name="connsiteY9" fmla="*/ 7764 h 2299828"/>
              <a:gd name="connsiteX10" fmla="*/ 647700 w 1223962"/>
              <a:gd name="connsiteY10" fmla="*/ 31336 h 2299828"/>
              <a:gd name="connsiteX11" fmla="*/ 733425 w 1223962"/>
              <a:gd name="connsiteY11" fmla="*/ 64674 h 2299828"/>
              <a:gd name="connsiteX12" fmla="*/ 823912 w 1223962"/>
              <a:gd name="connsiteY12" fmla="*/ 121824 h 2299828"/>
              <a:gd name="connsiteX13" fmla="*/ 928687 w 1223962"/>
              <a:gd name="connsiteY13" fmla="*/ 207790 h 2299828"/>
              <a:gd name="connsiteX14" fmla="*/ 1004455 w 1223962"/>
              <a:gd name="connsiteY14" fmla="*/ 286311 h 2299828"/>
              <a:gd name="connsiteX15" fmla="*/ 1104036 w 1223962"/>
              <a:gd name="connsiteY15" fmla="*/ 427105 h 2299828"/>
              <a:gd name="connsiteX16" fmla="*/ 1147762 w 1223962"/>
              <a:gd name="connsiteY16" fmla="*/ 540924 h 2299828"/>
              <a:gd name="connsiteX17" fmla="*/ 1181100 w 1223962"/>
              <a:gd name="connsiteY17" fmla="*/ 650461 h 2299828"/>
              <a:gd name="connsiteX18" fmla="*/ 1209675 w 1223962"/>
              <a:gd name="connsiteY18" fmla="*/ 740949 h 2299828"/>
              <a:gd name="connsiteX19" fmla="*/ 1223962 w 1223962"/>
              <a:gd name="connsiteY19" fmla="*/ 883824 h 2299828"/>
              <a:gd name="connsiteX20" fmla="*/ 1219200 w 1223962"/>
              <a:gd name="connsiteY20" fmla="*/ 1055274 h 2299828"/>
              <a:gd name="connsiteX21" fmla="*/ 1190625 w 1223962"/>
              <a:gd name="connsiteY21" fmla="*/ 1236249 h 2299828"/>
              <a:gd name="connsiteX22" fmla="*/ 1141248 w 1223962"/>
              <a:gd name="connsiteY22" fmla="*/ 1368520 h 2299828"/>
              <a:gd name="connsiteX23" fmla="*/ 1081525 w 1223962"/>
              <a:gd name="connsiteY23" fmla="*/ 1507950 h 2299828"/>
              <a:gd name="connsiteX24" fmla="*/ 987138 w 1223962"/>
              <a:gd name="connsiteY24" fmla="*/ 1650346 h 2299828"/>
              <a:gd name="connsiteX25" fmla="*/ 894486 w 1223962"/>
              <a:gd name="connsiteY25" fmla="*/ 1778933 h 2299828"/>
              <a:gd name="connsiteX26" fmla="*/ 792741 w 1223962"/>
              <a:gd name="connsiteY26" fmla="*/ 1904960 h 2299828"/>
              <a:gd name="connsiteX27" fmla="*/ 678598 w 1223962"/>
              <a:gd name="connsiteY27" fmla="*/ 2016893 h 2299828"/>
              <a:gd name="connsiteX28" fmla="*/ 542063 w 1223962"/>
              <a:gd name="connsiteY28" fmla="*/ 2126026 h 2299828"/>
              <a:gd name="connsiteX29" fmla="*/ 405331 w 1223962"/>
              <a:gd name="connsiteY29" fmla="*/ 2218807 h 2299828"/>
              <a:gd name="connsiteX30" fmla="*/ 268363 w 1223962"/>
              <a:gd name="connsiteY30" fmla="*/ 2299828 h 2299828"/>
              <a:gd name="connsiteX31" fmla="*/ 204787 w 1223962"/>
              <a:gd name="connsiteY31" fmla="*/ 2093499 h 2299828"/>
              <a:gd name="connsiteX32" fmla="*/ 152400 w 1223962"/>
              <a:gd name="connsiteY32" fmla="*/ 1926811 h 2299828"/>
              <a:gd name="connsiteX33" fmla="*/ 122091 w 1223962"/>
              <a:gd name="connsiteY33" fmla="*/ 1802986 h 2299828"/>
              <a:gd name="connsiteX34" fmla="*/ 93516 w 1223962"/>
              <a:gd name="connsiteY34" fmla="*/ 1674279 h 2299828"/>
              <a:gd name="connsiteX35" fmla="*/ 54115 w 1223962"/>
              <a:gd name="connsiteY35" fmla="*/ 1500629 h 2299828"/>
              <a:gd name="connsiteX36" fmla="*/ 39828 w 1223962"/>
              <a:gd name="connsiteY36" fmla="*/ 1377284 h 2299828"/>
              <a:gd name="connsiteX37" fmla="*/ 22511 w 1223962"/>
              <a:gd name="connsiteY37" fmla="*/ 1260061 h 2299828"/>
              <a:gd name="connsiteX38" fmla="*/ 17316 w 1223962"/>
              <a:gd name="connsiteY38" fmla="*/ 1162370 h 2299828"/>
              <a:gd name="connsiteX39" fmla="*/ 4762 w 1223962"/>
              <a:gd name="connsiteY39" fmla="*/ 1025349 h 2299828"/>
              <a:gd name="connsiteX40" fmla="*/ 1004 w 1223962"/>
              <a:gd name="connsiteY40" fmla="*/ 902199 h 2299828"/>
              <a:gd name="connsiteX41" fmla="*/ 0 w 1223962"/>
              <a:gd name="connsiteY41" fmla="*/ 786613 h 2299828"/>
              <a:gd name="connsiteX0" fmla="*/ 0 w 1223962"/>
              <a:gd name="connsiteY0" fmla="*/ 786613 h 2299828"/>
              <a:gd name="connsiteX1" fmla="*/ 15150 w 1223962"/>
              <a:gd name="connsiteY1" fmla="*/ 626649 h 2299828"/>
              <a:gd name="connsiteX2" fmla="*/ 47625 w 1223962"/>
              <a:gd name="connsiteY2" fmla="*/ 488536 h 2299828"/>
              <a:gd name="connsiteX3" fmla="*/ 71437 w 1223962"/>
              <a:gd name="connsiteY3" fmla="*/ 417099 h 2299828"/>
              <a:gd name="connsiteX4" fmla="*/ 123825 w 1223962"/>
              <a:gd name="connsiteY4" fmla="*/ 293274 h 2299828"/>
              <a:gd name="connsiteX5" fmla="*/ 171450 w 1223962"/>
              <a:gd name="connsiteY5" fmla="*/ 198024 h 2299828"/>
              <a:gd name="connsiteX6" fmla="*/ 181393 w 1223962"/>
              <a:gd name="connsiteY6" fmla="*/ 94679 h 2299828"/>
              <a:gd name="connsiteX7" fmla="*/ 270585 w 1223962"/>
              <a:gd name="connsiteY7" fmla="*/ 33911 h 2299828"/>
              <a:gd name="connsiteX8" fmla="*/ 355447 w 1223962"/>
              <a:gd name="connsiteY8" fmla="*/ 0 h 2299828"/>
              <a:gd name="connsiteX9" fmla="*/ 499198 w 1223962"/>
              <a:gd name="connsiteY9" fmla="*/ 7764 h 2299828"/>
              <a:gd name="connsiteX10" fmla="*/ 647700 w 1223962"/>
              <a:gd name="connsiteY10" fmla="*/ 31336 h 2299828"/>
              <a:gd name="connsiteX11" fmla="*/ 733425 w 1223962"/>
              <a:gd name="connsiteY11" fmla="*/ 64674 h 2299828"/>
              <a:gd name="connsiteX12" fmla="*/ 823912 w 1223962"/>
              <a:gd name="connsiteY12" fmla="*/ 121824 h 2299828"/>
              <a:gd name="connsiteX13" fmla="*/ 928687 w 1223962"/>
              <a:gd name="connsiteY13" fmla="*/ 207790 h 2299828"/>
              <a:gd name="connsiteX14" fmla="*/ 1004455 w 1223962"/>
              <a:gd name="connsiteY14" fmla="*/ 286311 h 2299828"/>
              <a:gd name="connsiteX15" fmla="*/ 1104036 w 1223962"/>
              <a:gd name="connsiteY15" fmla="*/ 427105 h 2299828"/>
              <a:gd name="connsiteX16" fmla="*/ 1147762 w 1223962"/>
              <a:gd name="connsiteY16" fmla="*/ 540924 h 2299828"/>
              <a:gd name="connsiteX17" fmla="*/ 1181100 w 1223962"/>
              <a:gd name="connsiteY17" fmla="*/ 650461 h 2299828"/>
              <a:gd name="connsiteX18" fmla="*/ 1209675 w 1223962"/>
              <a:gd name="connsiteY18" fmla="*/ 740949 h 2299828"/>
              <a:gd name="connsiteX19" fmla="*/ 1223962 w 1223962"/>
              <a:gd name="connsiteY19" fmla="*/ 883824 h 2299828"/>
              <a:gd name="connsiteX20" fmla="*/ 1219200 w 1223962"/>
              <a:gd name="connsiteY20" fmla="*/ 1055274 h 2299828"/>
              <a:gd name="connsiteX21" fmla="*/ 1190625 w 1223962"/>
              <a:gd name="connsiteY21" fmla="*/ 1236249 h 2299828"/>
              <a:gd name="connsiteX22" fmla="*/ 1141248 w 1223962"/>
              <a:gd name="connsiteY22" fmla="*/ 1368520 h 2299828"/>
              <a:gd name="connsiteX23" fmla="*/ 1081525 w 1223962"/>
              <a:gd name="connsiteY23" fmla="*/ 1507950 h 2299828"/>
              <a:gd name="connsiteX24" fmla="*/ 987138 w 1223962"/>
              <a:gd name="connsiteY24" fmla="*/ 1650346 h 2299828"/>
              <a:gd name="connsiteX25" fmla="*/ 894486 w 1223962"/>
              <a:gd name="connsiteY25" fmla="*/ 1778933 h 2299828"/>
              <a:gd name="connsiteX26" fmla="*/ 792741 w 1223962"/>
              <a:gd name="connsiteY26" fmla="*/ 1904960 h 2299828"/>
              <a:gd name="connsiteX27" fmla="*/ 678598 w 1223962"/>
              <a:gd name="connsiteY27" fmla="*/ 2016893 h 2299828"/>
              <a:gd name="connsiteX28" fmla="*/ 542063 w 1223962"/>
              <a:gd name="connsiteY28" fmla="*/ 2126026 h 2299828"/>
              <a:gd name="connsiteX29" fmla="*/ 405331 w 1223962"/>
              <a:gd name="connsiteY29" fmla="*/ 2218807 h 2299828"/>
              <a:gd name="connsiteX30" fmla="*/ 268363 w 1223962"/>
              <a:gd name="connsiteY30" fmla="*/ 2299828 h 2299828"/>
              <a:gd name="connsiteX31" fmla="*/ 204787 w 1223962"/>
              <a:gd name="connsiteY31" fmla="*/ 2093499 h 2299828"/>
              <a:gd name="connsiteX32" fmla="*/ 152400 w 1223962"/>
              <a:gd name="connsiteY32" fmla="*/ 1926811 h 2299828"/>
              <a:gd name="connsiteX33" fmla="*/ 122091 w 1223962"/>
              <a:gd name="connsiteY33" fmla="*/ 1802986 h 2299828"/>
              <a:gd name="connsiteX34" fmla="*/ 93516 w 1223962"/>
              <a:gd name="connsiteY34" fmla="*/ 1674279 h 2299828"/>
              <a:gd name="connsiteX35" fmla="*/ 54115 w 1223962"/>
              <a:gd name="connsiteY35" fmla="*/ 1500629 h 2299828"/>
              <a:gd name="connsiteX36" fmla="*/ 39828 w 1223962"/>
              <a:gd name="connsiteY36" fmla="*/ 1377284 h 2299828"/>
              <a:gd name="connsiteX37" fmla="*/ 22511 w 1223962"/>
              <a:gd name="connsiteY37" fmla="*/ 1260061 h 2299828"/>
              <a:gd name="connsiteX38" fmla="*/ 17316 w 1223962"/>
              <a:gd name="connsiteY38" fmla="*/ 1162370 h 2299828"/>
              <a:gd name="connsiteX39" fmla="*/ 4762 w 1223962"/>
              <a:gd name="connsiteY39" fmla="*/ 1025349 h 2299828"/>
              <a:gd name="connsiteX40" fmla="*/ 1004 w 1223962"/>
              <a:gd name="connsiteY40" fmla="*/ 902199 h 2299828"/>
              <a:gd name="connsiteX41" fmla="*/ 0 w 1223962"/>
              <a:gd name="connsiteY41" fmla="*/ 786613 h 2299828"/>
              <a:gd name="connsiteX0" fmla="*/ 0 w 1223962"/>
              <a:gd name="connsiteY0" fmla="*/ 786613 h 2299828"/>
              <a:gd name="connsiteX1" fmla="*/ 15150 w 1223962"/>
              <a:gd name="connsiteY1" fmla="*/ 626649 h 2299828"/>
              <a:gd name="connsiteX2" fmla="*/ 47625 w 1223962"/>
              <a:gd name="connsiteY2" fmla="*/ 488536 h 2299828"/>
              <a:gd name="connsiteX3" fmla="*/ 71437 w 1223962"/>
              <a:gd name="connsiteY3" fmla="*/ 417099 h 2299828"/>
              <a:gd name="connsiteX4" fmla="*/ 123825 w 1223962"/>
              <a:gd name="connsiteY4" fmla="*/ 293274 h 2299828"/>
              <a:gd name="connsiteX5" fmla="*/ 141135 w 1223962"/>
              <a:gd name="connsiteY5" fmla="*/ 198024 h 2299828"/>
              <a:gd name="connsiteX6" fmla="*/ 181393 w 1223962"/>
              <a:gd name="connsiteY6" fmla="*/ 94679 h 2299828"/>
              <a:gd name="connsiteX7" fmla="*/ 270585 w 1223962"/>
              <a:gd name="connsiteY7" fmla="*/ 33911 h 2299828"/>
              <a:gd name="connsiteX8" fmla="*/ 355447 w 1223962"/>
              <a:gd name="connsiteY8" fmla="*/ 0 h 2299828"/>
              <a:gd name="connsiteX9" fmla="*/ 499198 w 1223962"/>
              <a:gd name="connsiteY9" fmla="*/ 7764 h 2299828"/>
              <a:gd name="connsiteX10" fmla="*/ 647700 w 1223962"/>
              <a:gd name="connsiteY10" fmla="*/ 31336 h 2299828"/>
              <a:gd name="connsiteX11" fmla="*/ 733425 w 1223962"/>
              <a:gd name="connsiteY11" fmla="*/ 64674 h 2299828"/>
              <a:gd name="connsiteX12" fmla="*/ 823912 w 1223962"/>
              <a:gd name="connsiteY12" fmla="*/ 121824 h 2299828"/>
              <a:gd name="connsiteX13" fmla="*/ 928687 w 1223962"/>
              <a:gd name="connsiteY13" fmla="*/ 207790 h 2299828"/>
              <a:gd name="connsiteX14" fmla="*/ 1004455 w 1223962"/>
              <a:gd name="connsiteY14" fmla="*/ 286311 h 2299828"/>
              <a:gd name="connsiteX15" fmla="*/ 1104036 w 1223962"/>
              <a:gd name="connsiteY15" fmla="*/ 427105 h 2299828"/>
              <a:gd name="connsiteX16" fmla="*/ 1147762 w 1223962"/>
              <a:gd name="connsiteY16" fmla="*/ 540924 h 2299828"/>
              <a:gd name="connsiteX17" fmla="*/ 1181100 w 1223962"/>
              <a:gd name="connsiteY17" fmla="*/ 650461 h 2299828"/>
              <a:gd name="connsiteX18" fmla="*/ 1209675 w 1223962"/>
              <a:gd name="connsiteY18" fmla="*/ 740949 h 2299828"/>
              <a:gd name="connsiteX19" fmla="*/ 1223962 w 1223962"/>
              <a:gd name="connsiteY19" fmla="*/ 883824 h 2299828"/>
              <a:gd name="connsiteX20" fmla="*/ 1219200 w 1223962"/>
              <a:gd name="connsiteY20" fmla="*/ 1055274 h 2299828"/>
              <a:gd name="connsiteX21" fmla="*/ 1190625 w 1223962"/>
              <a:gd name="connsiteY21" fmla="*/ 1236249 h 2299828"/>
              <a:gd name="connsiteX22" fmla="*/ 1141248 w 1223962"/>
              <a:gd name="connsiteY22" fmla="*/ 1368520 h 2299828"/>
              <a:gd name="connsiteX23" fmla="*/ 1081525 w 1223962"/>
              <a:gd name="connsiteY23" fmla="*/ 1507950 h 2299828"/>
              <a:gd name="connsiteX24" fmla="*/ 987138 w 1223962"/>
              <a:gd name="connsiteY24" fmla="*/ 1650346 h 2299828"/>
              <a:gd name="connsiteX25" fmla="*/ 894486 w 1223962"/>
              <a:gd name="connsiteY25" fmla="*/ 1778933 h 2299828"/>
              <a:gd name="connsiteX26" fmla="*/ 792741 w 1223962"/>
              <a:gd name="connsiteY26" fmla="*/ 1904960 h 2299828"/>
              <a:gd name="connsiteX27" fmla="*/ 678598 w 1223962"/>
              <a:gd name="connsiteY27" fmla="*/ 2016893 h 2299828"/>
              <a:gd name="connsiteX28" fmla="*/ 542063 w 1223962"/>
              <a:gd name="connsiteY28" fmla="*/ 2126026 h 2299828"/>
              <a:gd name="connsiteX29" fmla="*/ 405331 w 1223962"/>
              <a:gd name="connsiteY29" fmla="*/ 2218807 h 2299828"/>
              <a:gd name="connsiteX30" fmla="*/ 268363 w 1223962"/>
              <a:gd name="connsiteY30" fmla="*/ 2299828 h 2299828"/>
              <a:gd name="connsiteX31" fmla="*/ 204787 w 1223962"/>
              <a:gd name="connsiteY31" fmla="*/ 2093499 h 2299828"/>
              <a:gd name="connsiteX32" fmla="*/ 152400 w 1223962"/>
              <a:gd name="connsiteY32" fmla="*/ 1926811 h 2299828"/>
              <a:gd name="connsiteX33" fmla="*/ 122091 w 1223962"/>
              <a:gd name="connsiteY33" fmla="*/ 1802986 h 2299828"/>
              <a:gd name="connsiteX34" fmla="*/ 93516 w 1223962"/>
              <a:gd name="connsiteY34" fmla="*/ 1674279 h 2299828"/>
              <a:gd name="connsiteX35" fmla="*/ 54115 w 1223962"/>
              <a:gd name="connsiteY35" fmla="*/ 1500629 h 2299828"/>
              <a:gd name="connsiteX36" fmla="*/ 39828 w 1223962"/>
              <a:gd name="connsiteY36" fmla="*/ 1377284 h 2299828"/>
              <a:gd name="connsiteX37" fmla="*/ 22511 w 1223962"/>
              <a:gd name="connsiteY37" fmla="*/ 1260061 h 2299828"/>
              <a:gd name="connsiteX38" fmla="*/ 17316 w 1223962"/>
              <a:gd name="connsiteY38" fmla="*/ 1162370 h 2299828"/>
              <a:gd name="connsiteX39" fmla="*/ 4762 w 1223962"/>
              <a:gd name="connsiteY39" fmla="*/ 1025349 h 2299828"/>
              <a:gd name="connsiteX40" fmla="*/ 1004 w 1223962"/>
              <a:gd name="connsiteY40" fmla="*/ 902199 h 2299828"/>
              <a:gd name="connsiteX41" fmla="*/ 0 w 1223962"/>
              <a:gd name="connsiteY41" fmla="*/ 786613 h 2299828"/>
              <a:gd name="connsiteX0" fmla="*/ 0 w 1223962"/>
              <a:gd name="connsiteY0" fmla="*/ 786613 h 2299828"/>
              <a:gd name="connsiteX1" fmla="*/ 15150 w 1223962"/>
              <a:gd name="connsiteY1" fmla="*/ 626649 h 2299828"/>
              <a:gd name="connsiteX2" fmla="*/ 47625 w 1223962"/>
              <a:gd name="connsiteY2" fmla="*/ 488536 h 2299828"/>
              <a:gd name="connsiteX3" fmla="*/ 71437 w 1223962"/>
              <a:gd name="connsiteY3" fmla="*/ 417099 h 2299828"/>
              <a:gd name="connsiteX4" fmla="*/ 84849 w 1223962"/>
              <a:gd name="connsiteY4" fmla="*/ 279846 h 2299828"/>
              <a:gd name="connsiteX5" fmla="*/ 141135 w 1223962"/>
              <a:gd name="connsiteY5" fmla="*/ 198024 h 2299828"/>
              <a:gd name="connsiteX6" fmla="*/ 181393 w 1223962"/>
              <a:gd name="connsiteY6" fmla="*/ 94679 h 2299828"/>
              <a:gd name="connsiteX7" fmla="*/ 270585 w 1223962"/>
              <a:gd name="connsiteY7" fmla="*/ 33911 h 2299828"/>
              <a:gd name="connsiteX8" fmla="*/ 355447 w 1223962"/>
              <a:gd name="connsiteY8" fmla="*/ 0 h 2299828"/>
              <a:gd name="connsiteX9" fmla="*/ 499198 w 1223962"/>
              <a:gd name="connsiteY9" fmla="*/ 7764 h 2299828"/>
              <a:gd name="connsiteX10" fmla="*/ 647700 w 1223962"/>
              <a:gd name="connsiteY10" fmla="*/ 31336 h 2299828"/>
              <a:gd name="connsiteX11" fmla="*/ 733425 w 1223962"/>
              <a:gd name="connsiteY11" fmla="*/ 64674 h 2299828"/>
              <a:gd name="connsiteX12" fmla="*/ 823912 w 1223962"/>
              <a:gd name="connsiteY12" fmla="*/ 121824 h 2299828"/>
              <a:gd name="connsiteX13" fmla="*/ 928687 w 1223962"/>
              <a:gd name="connsiteY13" fmla="*/ 207790 h 2299828"/>
              <a:gd name="connsiteX14" fmla="*/ 1004455 w 1223962"/>
              <a:gd name="connsiteY14" fmla="*/ 286311 h 2299828"/>
              <a:gd name="connsiteX15" fmla="*/ 1104036 w 1223962"/>
              <a:gd name="connsiteY15" fmla="*/ 427105 h 2299828"/>
              <a:gd name="connsiteX16" fmla="*/ 1147762 w 1223962"/>
              <a:gd name="connsiteY16" fmla="*/ 540924 h 2299828"/>
              <a:gd name="connsiteX17" fmla="*/ 1181100 w 1223962"/>
              <a:gd name="connsiteY17" fmla="*/ 650461 h 2299828"/>
              <a:gd name="connsiteX18" fmla="*/ 1209675 w 1223962"/>
              <a:gd name="connsiteY18" fmla="*/ 740949 h 2299828"/>
              <a:gd name="connsiteX19" fmla="*/ 1223962 w 1223962"/>
              <a:gd name="connsiteY19" fmla="*/ 883824 h 2299828"/>
              <a:gd name="connsiteX20" fmla="*/ 1219200 w 1223962"/>
              <a:gd name="connsiteY20" fmla="*/ 1055274 h 2299828"/>
              <a:gd name="connsiteX21" fmla="*/ 1190625 w 1223962"/>
              <a:gd name="connsiteY21" fmla="*/ 1236249 h 2299828"/>
              <a:gd name="connsiteX22" fmla="*/ 1141248 w 1223962"/>
              <a:gd name="connsiteY22" fmla="*/ 1368520 h 2299828"/>
              <a:gd name="connsiteX23" fmla="*/ 1081525 w 1223962"/>
              <a:gd name="connsiteY23" fmla="*/ 1507950 h 2299828"/>
              <a:gd name="connsiteX24" fmla="*/ 987138 w 1223962"/>
              <a:gd name="connsiteY24" fmla="*/ 1650346 h 2299828"/>
              <a:gd name="connsiteX25" fmla="*/ 894486 w 1223962"/>
              <a:gd name="connsiteY25" fmla="*/ 1778933 h 2299828"/>
              <a:gd name="connsiteX26" fmla="*/ 792741 w 1223962"/>
              <a:gd name="connsiteY26" fmla="*/ 1904960 h 2299828"/>
              <a:gd name="connsiteX27" fmla="*/ 678598 w 1223962"/>
              <a:gd name="connsiteY27" fmla="*/ 2016893 h 2299828"/>
              <a:gd name="connsiteX28" fmla="*/ 542063 w 1223962"/>
              <a:gd name="connsiteY28" fmla="*/ 2126026 h 2299828"/>
              <a:gd name="connsiteX29" fmla="*/ 405331 w 1223962"/>
              <a:gd name="connsiteY29" fmla="*/ 2218807 h 2299828"/>
              <a:gd name="connsiteX30" fmla="*/ 268363 w 1223962"/>
              <a:gd name="connsiteY30" fmla="*/ 2299828 h 2299828"/>
              <a:gd name="connsiteX31" fmla="*/ 204787 w 1223962"/>
              <a:gd name="connsiteY31" fmla="*/ 2093499 h 2299828"/>
              <a:gd name="connsiteX32" fmla="*/ 152400 w 1223962"/>
              <a:gd name="connsiteY32" fmla="*/ 1926811 h 2299828"/>
              <a:gd name="connsiteX33" fmla="*/ 122091 w 1223962"/>
              <a:gd name="connsiteY33" fmla="*/ 1802986 h 2299828"/>
              <a:gd name="connsiteX34" fmla="*/ 93516 w 1223962"/>
              <a:gd name="connsiteY34" fmla="*/ 1674279 h 2299828"/>
              <a:gd name="connsiteX35" fmla="*/ 54115 w 1223962"/>
              <a:gd name="connsiteY35" fmla="*/ 1500629 h 2299828"/>
              <a:gd name="connsiteX36" fmla="*/ 39828 w 1223962"/>
              <a:gd name="connsiteY36" fmla="*/ 1377284 h 2299828"/>
              <a:gd name="connsiteX37" fmla="*/ 22511 w 1223962"/>
              <a:gd name="connsiteY37" fmla="*/ 1260061 h 2299828"/>
              <a:gd name="connsiteX38" fmla="*/ 17316 w 1223962"/>
              <a:gd name="connsiteY38" fmla="*/ 1162370 h 2299828"/>
              <a:gd name="connsiteX39" fmla="*/ 4762 w 1223962"/>
              <a:gd name="connsiteY39" fmla="*/ 1025349 h 2299828"/>
              <a:gd name="connsiteX40" fmla="*/ 1004 w 1223962"/>
              <a:gd name="connsiteY40" fmla="*/ 902199 h 2299828"/>
              <a:gd name="connsiteX41" fmla="*/ 0 w 1223962"/>
              <a:gd name="connsiteY41" fmla="*/ 786613 h 2299828"/>
              <a:gd name="connsiteX0" fmla="*/ 0 w 1223962"/>
              <a:gd name="connsiteY0" fmla="*/ 788514 h 2301729"/>
              <a:gd name="connsiteX1" fmla="*/ 15150 w 1223962"/>
              <a:gd name="connsiteY1" fmla="*/ 628550 h 2301729"/>
              <a:gd name="connsiteX2" fmla="*/ 47625 w 1223962"/>
              <a:gd name="connsiteY2" fmla="*/ 490437 h 2301729"/>
              <a:gd name="connsiteX3" fmla="*/ 71437 w 1223962"/>
              <a:gd name="connsiteY3" fmla="*/ 419000 h 2301729"/>
              <a:gd name="connsiteX4" fmla="*/ 84849 w 1223962"/>
              <a:gd name="connsiteY4" fmla="*/ 281747 h 2301729"/>
              <a:gd name="connsiteX5" fmla="*/ 141135 w 1223962"/>
              <a:gd name="connsiteY5" fmla="*/ 199925 h 2301729"/>
              <a:gd name="connsiteX6" fmla="*/ 181393 w 1223962"/>
              <a:gd name="connsiteY6" fmla="*/ 96580 h 2301729"/>
              <a:gd name="connsiteX7" fmla="*/ 270585 w 1223962"/>
              <a:gd name="connsiteY7" fmla="*/ 0 h 2301729"/>
              <a:gd name="connsiteX8" fmla="*/ 355447 w 1223962"/>
              <a:gd name="connsiteY8" fmla="*/ 1901 h 2301729"/>
              <a:gd name="connsiteX9" fmla="*/ 499198 w 1223962"/>
              <a:gd name="connsiteY9" fmla="*/ 9665 h 2301729"/>
              <a:gd name="connsiteX10" fmla="*/ 647700 w 1223962"/>
              <a:gd name="connsiteY10" fmla="*/ 33237 h 2301729"/>
              <a:gd name="connsiteX11" fmla="*/ 733425 w 1223962"/>
              <a:gd name="connsiteY11" fmla="*/ 66575 h 2301729"/>
              <a:gd name="connsiteX12" fmla="*/ 823912 w 1223962"/>
              <a:gd name="connsiteY12" fmla="*/ 123725 h 2301729"/>
              <a:gd name="connsiteX13" fmla="*/ 928687 w 1223962"/>
              <a:gd name="connsiteY13" fmla="*/ 209691 h 2301729"/>
              <a:gd name="connsiteX14" fmla="*/ 1004455 w 1223962"/>
              <a:gd name="connsiteY14" fmla="*/ 288212 h 2301729"/>
              <a:gd name="connsiteX15" fmla="*/ 1104036 w 1223962"/>
              <a:gd name="connsiteY15" fmla="*/ 429006 h 2301729"/>
              <a:gd name="connsiteX16" fmla="*/ 1147762 w 1223962"/>
              <a:gd name="connsiteY16" fmla="*/ 542825 h 2301729"/>
              <a:gd name="connsiteX17" fmla="*/ 1181100 w 1223962"/>
              <a:gd name="connsiteY17" fmla="*/ 652362 h 2301729"/>
              <a:gd name="connsiteX18" fmla="*/ 1209675 w 1223962"/>
              <a:gd name="connsiteY18" fmla="*/ 742850 h 2301729"/>
              <a:gd name="connsiteX19" fmla="*/ 1223962 w 1223962"/>
              <a:gd name="connsiteY19" fmla="*/ 885725 h 2301729"/>
              <a:gd name="connsiteX20" fmla="*/ 1219200 w 1223962"/>
              <a:gd name="connsiteY20" fmla="*/ 1057175 h 2301729"/>
              <a:gd name="connsiteX21" fmla="*/ 1190625 w 1223962"/>
              <a:gd name="connsiteY21" fmla="*/ 1238150 h 2301729"/>
              <a:gd name="connsiteX22" fmla="*/ 1141248 w 1223962"/>
              <a:gd name="connsiteY22" fmla="*/ 1370421 h 2301729"/>
              <a:gd name="connsiteX23" fmla="*/ 1081525 w 1223962"/>
              <a:gd name="connsiteY23" fmla="*/ 1509851 h 2301729"/>
              <a:gd name="connsiteX24" fmla="*/ 987138 w 1223962"/>
              <a:gd name="connsiteY24" fmla="*/ 1652247 h 2301729"/>
              <a:gd name="connsiteX25" fmla="*/ 894486 w 1223962"/>
              <a:gd name="connsiteY25" fmla="*/ 1780834 h 2301729"/>
              <a:gd name="connsiteX26" fmla="*/ 792741 w 1223962"/>
              <a:gd name="connsiteY26" fmla="*/ 1906861 h 2301729"/>
              <a:gd name="connsiteX27" fmla="*/ 678598 w 1223962"/>
              <a:gd name="connsiteY27" fmla="*/ 2018794 h 2301729"/>
              <a:gd name="connsiteX28" fmla="*/ 542063 w 1223962"/>
              <a:gd name="connsiteY28" fmla="*/ 2127927 h 2301729"/>
              <a:gd name="connsiteX29" fmla="*/ 405331 w 1223962"/>
              <a:gd name="connsiteY29" fmla="*/ 2220708 h 2301729"/>
              <a:gd name="connsiteX30" fmla="*/ 268363 w 1223962"/>
              <a:gd name="connsiteY30" fmla="*/ 2301729 h 2301729"/>
              <a:gd name="connsiteX31" fmla="*/ 204787 w 1223962"/>
              <a:gd name="connsiteY31" fmla="*/ 2095400 h 2301729"/>
              <a:gd name="connsiteX32" fmla="*/ 152400 w 1223962"/>
              <a:gd name="connsiteY32" fmla="*/ 1928712 h 2301729"/>
              <a:gd name="connsiteX33" fmla="*/ 122091 w 1223962"/>
              <a:gd name="connsiteY33" fmla="*/ 1804887 h 2301729"/>
              <a:gd name="connsiteX34" fmla="*/ 93516 w 1223962"/>
              <a:gd name="connsiteY34" fmla="*/ 1676180 h 2301729"/>
              <a:gd name="connsiteX35" fmla="*/ 54115 w 1223962"/>
              <a:gd name="connsiteY35" fmla="*/ 1502530 h 2301729"/>
              <a:gd name="connsiteX36" fmla="*/ 39828 w 1223962"/>
              <a:gd name="connsiteY36" fmla="*/ 1379185 h 2301729"/>
              <a:gd name="connsiteX37" fmla="*/ 22511 w 1223962"/>
              <a:gd name="connsiteY37" fmla="*/ 1261962 h 2301729"/>
              <a:gd name="connsiteX38" fmla="*/ 17316 w 1223962"/>
              <a:gd name="connsiteY38" fmla="*/ 1164271 h 2301729"/>
              <a:gd name="connsiteX39" fmla="*/ 4762 w 1223962"/>
              <a:gd name="connsiteY39" fmla="*/ 1027250 h 2301729"/>
              <a:gd name="connsiteX40" fmla="*/ 1004 w 1223962"/>
              <a:gd name="connsiteY40" fmla="*/ 904100 h 2301729"/>
              <a:gd name="connsiteX41" fmla="*/ 0 w 1223962"/>
              <a:gd name="connsiteY41" fmla="*/ 788514 h 2301729"/>
              <a:gd name="connsiteX0" fmla="*/ 0 w 1223962"/>
              <a:gd name="connsiteY0" fmla="*/ 826901 h 2340116"/>
              <a:gd name="connsiteX1" fmla="*/ 15150 w 1223962"/>
              <a:gd name="connsiteY1" fmla="*/ 666937 h 2340116"/>
              <a:gd name="connsiteX2" fmla="*/ 47625 w 1223962"/>
              <a:gd name="connsiteY2" fmla="*/ 528824 h 2340116"/>
              <a:gd name="connsiteX3" fmla="*/ 71437 w 1223962"/>
              <a:gd name="connsiteY3" fmla="*/ 457387 h 2340116"/>
              <a:gd name="connsiteX4" fmla="*/ 84849 w 1223962"/>
              <a:gd name="connsiteY4" fmla="*/ 320134 h 2340116"/>
              <a:gd name="connsiteX5" fmla="*/ 141135 w 1223962"/>
              <a:gd name="connsiteY5" fmla="*/ 238312 h 2340116"/>
              <a:gd name="connsiteX6" fmla="*/ 181393 w 1223962"/>
              <a:gd name="connsiteY6" fmla="*/ 134967 h 2340116"/>
              <a:gd name="connsiteX7" fmla="*/ 270585 w 1223962"/>
              <a:gd name="connsiteY7" fmla="*/ 38387 h 2340116"/>
              <a:gd name="connsiteX8" fmla="*/ 377100 w 1223962"/>
              <a:gd name="connsiteY8" fmla="*/ 0 h 2340116"/>
              <a:gd name="connsiteX9" fmla="*/ 499198 w 1223962"/>
              <a:gd name="connsiteY9" fmla="*/ 48052 h 2340116"/>
              <a:gd name="connsiteX10" fmla="*/ 647700 w 1223962"/>
              <a:gd name="connsiteY10" fmla="*/ 71624 h 2340116"/>
              <a:gd name="connsiteX11" fmla="*/ 733425 w 1223962"/>
              <a:gd name="connsiteY11" fmla="*/ 104962 h 2340116"/>
              <a:gd name="connsiteX12" fmla="*/ 823912 w 1223962"/>
              <a:gd name="connsiteY12" fmla="*/ 162112 h 2340116"/>
              <a:gd name="connsiteX13" fmla="*/ 928687 w 1223962"/>
              <a:gd name="connsiteY13" fmla="*/ 248078 h 2340116"/>
              <a:gd name="connsiteX14" fmla="*/ 1004455 w 1223962"/>
              <a:gd name="connsiteY14" fmla="*/ 326599 h 2340116"/>
              <a:gd name="connsiteX15" fmla="*/ 1104036 w 1223962"/>
              <a:gd name="connsiteY15" fmla="*/ 467393 h 2340116"/>
              <a:gd name="connsiteX16" fmla="*/ 1147762 w 1223962"/>
              <a:gd name="connsiteY16" fmla="*/ 581212 h 2340116"/>
              <a:gd name="connsiteX17" fmla="*/ 1181100 w 1223962"/>
              <a:gd name="connsiteY17" fmla="*/ 690749 h 2340116"/>
              <a:gd name="connsiteX18" fmla="*/ 1209675 w 1223962"/>
              <a:gd name="connsiteY18" fmla="*/ 781237 h 2340116"/>
              <a:gd name="connsiteX19" fmla="*/ 1223962 w 1223962"/>
              <a:gd name="connsiteY19" fmla="*/ 924112 h 2340116"/>
              <a:gd name="connsiteX20" fmla="*/ 1219200 w 1223962"/>
              <a:gd name="connsiteY20" fmla="*/ 1095562 h 2340116"/>
              <a:gd name="connsiteX21" fmla="*/ 1190625 w 1223962"/>
              <a:gd name="connsiteY21" fmla="*/ 1276537 h 2340116"/>
              <a:gd name="connsiteX22" fmla="*/ 1141248 w 1223962"/>
              <a:gd name="connsiteY22" fmla="*/ 1408808 h 2340116"/>
              <a:gd name="connsiteX23" fmla="*/ 1081525 w 1223962"/>
              <a:gd name="connsiteY23" fmla="*/ 1548238 h 2340116"/>
              <a:gd name="connsiteX24" fmla="*/ 987138 w 1223962"/>
              <a:gd name="connsiteY24" fmla="*/ 1690634 h 2340116"/>
              <a:gd name="connsiteX25" fmla="*/ 894486 w 1223962"/>
              <a:gd name="connsiteY25" fmla="*/ 1819221 h 2340116"/>
              <a:gd name="connsiteX26" fmla="*/ 792741 w 1223962"/>
              <a:gd name="connsiteY26" fmla="*/ 1945248 h 2340116"/>
              <a:gd name="connsiteX27" fmla="*/ 678598 w 1223962"/>
              <a:gd name="connsiteY27" fmla="*/ 2057181 h 2340116"/>
              <a:gd name="connsiteX28" fmla="*/ 542063 w 1223962"/>
              <a:gd name="connsiteY28" fmla="*/ 2166314 h 2340116"/>
              <a:gd name="connsiteX29" fmla="*/ 405331 w 1223962"/>
              <a:gd name="connsiteY29" fmla="*/ 2259095 h 2340116"/>
              <a:gd name="connsiteX30" fmla="*/ 268363 w 1223962"/>
              <a:gd name="connsiteY30" fmla="*/ 2340116 h 2340116"/>
              <a:gd name="connsiteX31" fmla="*/ 204787 w 1223962"/>
              <a:gd name="connsiteY31" fmla="*/ 2133787 h 2340116"/>
              <a:gd name="connsiteX32" fmla="*/ 152400 w 1223962"/>
              <a:gd name="connsiteY32" fmla="*/ 1967099 h 2340116"/>
              <a:gd name="connsiteX33" fmla="*/ 122091 w 1223962"/>
              <a:gd name="connsiteY33" fmla="*/ 1843274 h 2340116"/>
              <a:gd name="connsiteX34" fmla="*/ 93516 w 1223962"/>
              <a:gd name="connsiteY34" fmla="*/ 1714567 h 2340116"/>
              <a:gd name="connsiteX35" fmla="*/ 54115 w 1223962"/>
              <a:gd name="connsiteY35" fmla="*/ 1540917 h 2340116"/>
              <a:gd name="connsiteX36" fmla="*/ 39828 w 1223962"/>
              <a:gd name="connsiteY36" fmla="*/ 1417572 h 2340116"/>
              <a:gd name="connsiteX37" fmla="*/ 22511 w 1223962"/>
              <a:gd name="connsiteY37" fmla="*/ 1300349 h 2340116"/>
              <a:gd name="connsiteX38" fmla="*/ 17316 w 1223962"/>
              <a:gd name="connsiteY38" fmla="*/ 1202658 h 2340116"/>
              <a:gd name="connsiteX39" fmla="*/ 4762 w 1223962"/>
              <a:gd name="connsiteY39" fmla="*/ 1065637 h 2340116"/>
              <a:gd name="connsiteX40" fmla="*/ 1004 w 1223962"/>
              <a:gd name="connsiteY40" fmla="*/ 942487 h 2340116"/>
              <a:gd name="connsiteX41" fmla="*/ 0 w 1223962"/>
              <a:gd name="connsiteY41" fmla="*/ 826901 h 2340116"/>
              <a:gd name="connsiteX0" fmla="*/ 0 w 1223962"/>
              <a:gd name="connsiteY0" fmla="*/ 837042 h 2350257"/>
              <a:gd name="connsiteX1" fmla="*/ 15150 w 1223962"/>
              <a:gd name="connsiteY1" fmla="*/ 677078 h 2350257"/>
              <a:gd name="connsiteX2" fmla="*/ 47625 w 1223962"/>
              <a:gd name="connsiteY2" fmla="*/ 538965 h 2350257"/>
              <a:gd name="connsiteX3" fmla="*/ 71437 w 1223962"/>
              <a:gd name="connsiteY3" fmla="*/ 467528 h 2350257"/>
              <a:gd name="connsiteX4" fmla="*/ 84849 w 1223962"/>
              <a:gd name="connsiteY4" fmla="*/ 330275 h 2350257"/>
              <a:gd name="connsiteX5" fmla="*/ 141135 w 1223962"/>
              <a:gd name="connsiteY5" fmla="*/ 248453 h 2350257"/>
              <a:gd name="connsiteX6" fmla="*/ 181393 w 1223962"/>
              <a:gd name="connsiteY6" fmla="*/ 145108 h 2350257"/>
              <a:gd name="connsiteX7" fmla="*/ 270585 w 1223962"/>
              <a:gd name="connsiteY7" fmla="*/ 48528 h 2350257"/>
              <a:gd name="connsiteX8" fmla="*/ 377100 w 1223962"/>
              <a:gd name="connsiteY8" fmla="*/ 10141 h 2350257"/>
              <a:gd name="connsiteX9" fmla="*/ 516521 w 1223962"/>
              <a:gd name="connsiteY9" fmla="*/ 0 h 2350257"/>
              <a:gd name="connsiteX10" fmla="*/ 647700 w 1223962"/>
              <a:gd name="connsiteY10" fmla="*/ 81765 h 2350257"/>
              <a:gd name="connsiteX11" fmla="*/ 733425 w 1223962"/>
              <a:gd name="connsiteY11" fmla="*/ 115103 h 2350257"/>
              <a:gd name="connsiteX12" fmla="*/ 823912 w 1223962"/>
              <a:gd name="connsiteY12" fmla="*/ 172253 h 2350257"/>
              <a:gd name="connsiteX13" fmla="*/ 928687 w 1223962"/>
              <a:gd name="connsiteY13" fmla="*/ 258219 h 2350257"/>
              <a:gd name="connsiteX14" fmla="*/ 1004455 w 1223962"/>
              <a:gd name="connsiteY14" fmla="*/ 336740 h 2350257"/>
              <a:gd name="connsiteX15" fmla="*/ 1104036 w 1223962"/>
              <a:gd name="connsiteY15" fmla="*/ 477534 h 2350257"/>
              <a:gd name="connsiteX16" fmla="*/ 1147762 w 1223962"/>
              <a:gd name="connsiteY16" fmla="*/ 591353 h 2350257"/>
              <a:gd name="connsiteX17" fmla="*/ 1181100 w 1223962"/>
              <a:gd name="connsiteY17" fmla="*/ 700890 h 2350257"/>
              <a:gd name="connsiteX18" fmla="*/ 1209675 w 1223962"/>
              <a:gd name="connsiteY18" fmla="*/ 791378 h 2350257"/>
              <a:gd name="connsiteX19" fmla="*/ 1223962 w 1223962"/>
              <a:gd name="connsiteY19" fmla="*/ 934253 h 2350257"/>
              <a:gd name="connsiteX20" fmla="*/ 1219200 w 1223962"/>
              <a:gd name="connsiteY20" fmla="*/ 1105703 h 2350257"/>
              <a:gd name="connsiteX21" fmla="*/ 1190625 w 1223962"/>
              <a:gd name="connsiteY21" fmla="*/ 1286678 h 2350257"/>
              <a:gd name="connsiteX22" fmla="*/ 1141248 w 1223962"/>
              <a:gd name="connsiteY22" fmla="*/ 1418949 h 2350257"/>
              <a:gd name="connsiteX23" fmla="*/ 1081525 w 1223962"/>
              <a:gd name="connsiteY23" fmla="*/ 1558379 h 2350257"/>
              <a:gd name="connsiteX24" fmla="*/ 987138 w 1223962"/>
              <a:gd name="connsiteY24" fmla="*/ 1700775 h 2350257"/>
              <a:gd name="connsiteX25" fmla="*/ 894486 w 1223962"/>
              <a:gd name="connsiteY25" fmla="*/ 1829362 h 2350257"/>
              <a:gd name="connsiteX26" fmla="*/ 792741 w 1223962"/>
              <a:gd name="connsiteY26" fmla="*/ 1955389 h 2350257"/>
              <a:gd name="connsiteX27" fmla="*/ 678598 w 1223962"/>
              <a:gd name="connsiteY27" fmla="*/ 2067322 h 2350257"/>
              <a:gd name="connsiteX28" fmla="*/ 542063 w 1223962"/>
              <a:gd name="connsiteY28" fmla="*/ 2176455 h 2350257"/>
              <a:gd name="connsiteX29" fmla="*/ 405331 w 1223962"/>
              <a:gd name="connsiteY29" fmla="*/ 2269236 h 2350257"/>
              <a:gd name="connsiteX30" fmla="*/ 268363 w 1223962"/>
              <a:gd name="connsiteY30" fmla="*/ 2350257 h 2350257"/>
              <a:gd name="connsiteX31" fmla="*/ 204787 w 1223962"/>
              <a:gd name="connsiteY31" fmla="*/ 2143928 h 2350257"/>
              <a:gd name="connsiteX32" fmla="*/ 152400 w 1223962"/>
              <a:gd name="connsiteY32" fmla="*/ 1977240 h 2350257"/>
              <a:gd name="connsiteX33" fmla="*/ 122091 w 1223962"/>
              <a:gd name="connsiteY33" fmla="*/ 1853415 h 2350257"/>
              <a:gd name="connsiteX34" fmla="*/ 93516 w 1223962"/>
              <a:gd name="connsiteY34" fmla="*/ 1724708 h 2350257"/>
              <a:gd name="connsiteX35" fmla="*/ 54115 w 1223962"/>
              <a:gd name="connsiteY35" fmla="*/ 1551058 h 2350257"/>
              <a:gd name="connsiteX36" fmla="*/ 39828 w 1223962"/>
              <a:gd name="connsiteY36" fmla="*/ 1427713 h 2350257"/>
              <a:gd name="connsiteX37" fmla="*/ 22511 w 1223962"/>
              <a:gd name="connsiteY37" fmla="*/ 1310490 h 2350257"/>
              <a:gd name="connsiteX38" fmla="*/ 17316 w 1223962"/>
              <a:gd name="connsiteY38" fmla="*/ 1212799 h 2350257"/>
              <a:gd name="connsiteX39" fmla="*/ 4762 w 1223962"/>
              <a:gd name="connsiteY39" fmla="*/ 1075778 h 2350257"/>
              <a:gd name="connsiteX40" fmla="*/ 1004 w 1223962"/>
              <a:gd name="connsiteY40" fmla="*/ 952628 h 2350257"/>
              <a:gd name="connsiteX41" fmla="*/ 0 w 1223962"/>
              <a:gd name="connsiteY41" fmla="*/ 837042 h 2350257"/>
              <a:gd name="connsiteX0" fmla="*/ 0 w 1223962"/>
              <a:gd name="connsiteY0" fmla="*/ 837042 h 2350257"/>
              <a:gd name="connsiteX1" fmla="*/ 15150 w 1223962"/>
              <a:gd name="connsiteY1" fmla="*/ 677078 h 2350257"/>
              <a:gd name="connsiteX2" fmla="*/ 47625 w 1223962"/>
              <a:gd name="connsiteY2" fmla="*/ 538965 h 2350257"/>
              <a:gd name="connsiteX3" fmla="*/ 71437 w 1223962"/>
              <a:gd name="connsiteY3" fmla="*/ 467528 h 2350257"/>
              <a:gd name="connsiteX4" fmla="*/ 84849 w 1223962"/>
              <a:gd name="connsiteY4" fmla="*/ 330275 h 2350257"/>
              <a:gd name="connsiteX5" fmla="*/ 141135 w 1223962"/>
              <a:gd name="connsiteY5" fmla="*/ 248453 h 2350257"/>
              <a:gd name="connsiteX6" fmla="*/ 181393 w 1223962"/>
              <a:gd name="connsiteY6" fmla="*/ 145108 h 2350257"/>
              <a:gd name="connsiteX7" fmla="*/ 270585 w 1223962"/>
              <a:gd name="connsiteY7" fmla="*/ 48528 h 2350257"/>
              <a:gd name="connsiteX8" fmla="*/ 377100 w 1223962"/>
              <a:gd name="connsiteY8" fmla="*/ 10141 h 2350257"/>
              <a:gd name="connsiteX9" fmla="*/ 516521 w 1223962"/>
              <a:gd name="connsiteY9" fmla="*/ 0 h 2350257"/>
              <a:gd name="connsiteX10" fmla="*/ 647700 w 1223962"/>
              <a:gd name="connsiteY10" fmla="*/ 81765 h 2350257"/>
              <a:gd name="connsiteX11" fmla="*/ 733425 w 1223962"/>
              <a:gd name="connsiteY11" fmla="*/ 115103 h 2350257"/>
              <a:gd name="connsiteX12" fmla="*/ 823912 w 1223962"/>
              <a:gd name="connsiteY12" fmla="*/ 172253 h 2350257"/>
              <a:gd name="connsiteX13" fmla="*/ 928687 w 1223962"/>
              <a:gd name="connsiteY13" fmla="*/ 258219 h 2350257"/>
              <a:gd name="connsiteX14" fmla="*/ 1004455 w 1223962"/>
              <a:gd name="connsiteY14" fmla="*/ 336740 h 2350257"/>
              <a:gd name="connsiteX15" fmla="*/ 1104036 w 1223962"/>
              <a:gd name="connsiteY15" fmla="*/ 477534 h 2350257"/>
              <a:gd name="connsiteX16" fmla="*/ 1147762 w 1223962"/>
              <a:gd name="connsiteY16" fmla="*/ 591353 h 2350257"/>
              <a:gd name="connsiteX17" fmla="*/ 1181100 w 1223962"/>
              <a:gd name="connsiteY17" fmla="*/ 700890 h 2350257"/>
              <a:gd name="connsiteX18" fmla="*/ 1209675 w 1223962"/>
              <a:gd name="connsiteY18" fmla="*/ 791378 h 2350257"/>
              <a:gd name="connsiteX19" fmla="*/ 1223962 w 1223962"/>
              <a:gd name="connsiteY19" fmla="*/ 934253 h 2350257"/>
              <a:gd name="connsiteX20" fmla="*/ 1219200 w 1223962"/>
              <a:gd name="connsiteY20" fmla="*/ 1105703 h 2350257"/>
              <a:gd name="connsiteX21" fmla="*/ 1190625 w 1223962"/>
              <a:gd name="connsiteY21" fmla="*/ 1286678 h 2350257"/>
              <a:gd name="connsiteX22" fmla="*/ 1141248 w 1223962"/>
              <a:gd name="connsiteY22" fmla="*/ 1418949 h 2350257"/>
              <a:gd name="connsiteX23" fmla="*/ 1081525 w 1223962"/>
              <a:gd name="connsiteY23" fmla="*/ 1558379 h 2350257"/>
              <a:gd name="connsiteX24" fmla="*/ 987138 w 1223962"/>
              <a:gd name="connsiteY24" fmla="*/ 1700775 h 2350257"/>
              <a:gd name="connsiteX25" fmla="*/ 894486 w 1223962"/>
              <a:gd name="connsiteY25" fmla="*/ 1829362 h 2350257"/>
              <a:gd name="connsiteX26" fmla="*/ 792741 w 1223962"/>
              <a:gd name="connsiteY26" fmla="*/ 1955389 h 2350257"/>
              <a:gd name="connsiteX27" fmla="*/ 678598 w 1223962"/>
              <a:gd name="connsiteY27" fmla="*/ 2067322 h 2350257"/>
              <a:gd name="connsiteX28" fmla="*/ 542063 w 1223962"/>
              <a:gd name="connsiteY28" fmla="*/ 2176455 h 2350257"/>
              <a:gd name="connsiteX29" fmla="*/ 405331 w 1223962"/>
              <a:gd name="connsiteY29" fmla="*/ 2269236 h 2350257"/>
              <a:gd name="connsiteX30" fmla="*/ 268363 w 1223962"/>
              <a:gd name="connsiteY30" fmla="*/ 2350257 h 2350257"/>
              <a:gd name="connsiteX31" fmla="*/ 204787 w 1223962"/>
              <a:gd name="connsiteY31" fmla="*/ 2143928 h 2350257"/>
              <a:gd name="connsiteX32" fmla="*/ 152400 w 1223962"/>
              <a:gd name="connsiteY32" fmla="*/ 1977240 h 2350257"/>
              <a:gd name="connsiteX33" fmla="*/ 122091 w 1223962"/>
              <a:gd name="connsiteY33" fmla="*/ 1853415 h 2350257"/>
              <a:gd name="connsiteX34" fmla="*/ 93516 w 1223962"/>
              <a:gd name="connsiteY34" fmla="*/ 1724708 h 2350257"/>
              <a:gd name="connsiteX35" fmla="*/ 54115 w 1223962"/>
              <a:gd name="connsiteY35" fmla="*/ 1551058 h 2350257"/>
              <a:gd name="connsiteX36" fmla="*/ 39828 w 1223962"/>
              <a:gd name="connsiteY36" fmla="*/ 1427713 h 2350257"/>
              <a:gd name="connsiteX37" fmla="*/ 22511 w 1223962"/>
              <a:gd name="connsiteY37" fmla="*/ 1310490 h 2350257"/>
              <a:gd name="connsiteX38" fmla="*/ 17316 w 1223962"/>
              <a:gd name="connsiteY38" fmla="*/ 1212799 h 2350257"/>
              <a:gd name="connsiteX39" fmla="*/ 4762 w 1223962"/>
              <a:gd name="connsiteY39" fmla="*/ 1075778 h 2350257"/>
              <a:gd name="connsiteX40" fmla="*/ 1004 w 1223962"/>
              <a:gd name="connsiteY40" fmla="*/ 952628 h 2350257"/>
              <a:gd name="connsiteX41" fmla="*/ 0 w 1223962"/>
              <a:gd name="connsiteY41" fmla="*/ 837042 h 2350257"/>
              <a:gd name="connsiteX0" fmla="*/ 0 w 1223962"/>
              <a:gd name="connsiteY0" fmla="*/ 837042 h 2350257"/>
              <a:gd name="connsiteX1" fmla="*/ 15150 w 1223962"/>
              <a:gd name="connsiteY1" fmla="*/ 677078 h 2350257"/>
              <a:gd name="connsiteX2" fmla="*/ 47625 w 1223962"/>
              <a:gd name="connsiteY2" fmla="*/ 538965 h 2350257"/>
              <a:gd name="connsiteX3" fmla="*/ 71437 w 1223962"/>
              <a:gd name="connsiteY3" fmla="*/ 467528 h 2350257"/>
              <a:gd name="connsiteX4" fmla="*/ 84849 w 1223962"/>
              <a:gd name="connsiteY4" fmla="*/ 330275 h 2350257"/>
              <a:gd name="connsiteX5" fmla="*/ 141135 w 1223962"/>
              <a:gd name="connsiteY5" fmla="*/ 248453 h 2350257"/>
              <a:gd name="connsiteX6" fmla="*/ 181393 w 1223962"/>
              <a:gd name="connsiteY6" fmla="*/ 145108 h 2350257"/>
              <a:gd name="connsiteX7" fmla="*/ 270585 w 1223962"/>
              <a:gd name="connsiteY7" fmla="*/ 48528 h 2350257"/>
              <a:gd name="connsiteX8" fmla="*/ 377100 w 1223962"/>
              <a:gd name="connsiteY8" fmla="*/ 10141 h 2350257"/>
              <a:gd name="connsiteX9" fmla="*/ 516521 w 1223962"/>
              <a:gd name="connsiteY9" fmla="*/ 0 h 2350257"/>
              <a:gd name="connsiteX10" fmla="*/ 647700 w 1223962"/>
              <a:gd name="connsiteY10" fmla="*/ 81765 h 2350257"/>
              <a:gd name="connsiteX11" fmla="*/ 733425 w 1223962"/>
              <a:gd name="connsiteY11" fmla="*/ 115103 h 2350257"/>
              <a:gd name="connsiteX12" fmla="*/ 823912 w 1223962"/>
              <a:gd name="connsiteY12" fmla="*/ 172253 h 2350257"/>
              <a:gd name="connsiteX13" fmla="*/ 928687 w 1223962"/>
              <a:gd name="connsiteY13" fmla="*/ 258219 h 2350257"/>
              <a:gd name="connsiteX14" fmla="*/ 1004455 w 1223962"/>
              <a:gd name="connsiteY14" fmla="*/ 336740 h 2350257"/>
              <a:gd name="connsiteX15" fmla="*/ 1104036 w 1223962"/>
              <a:gd name="connsiteY15" fmla="*/ 477534 h 2350257"/>
              <a:gd name="connsiteX16" fmla="*/ 1147762 w 1223962"/>
              <a:gd name="connsiteY16" fmla="*/ 591353 h 2350257"/>
              <a:gd name="connsiteX17" fmla="*/ 1181100 w 1223962"/>
              <a:gd name="connsiteY17" fmla="*/ 700890 h 2350257"/>
              <a:gd name="connsiteX18" fmla="*/ 1209675 w 1223962"/>
              <a:gd name="connsiteY18" fmla="*/ 791378 h 2350257"/>
              <a:gd name="connsiteX19" fmla="*/ 1223962 w 1223962"/>
              <a:gd name="connsiteY19" fmla="*/ 934253 h 2350257"/>
              <a:gd name="connsiteX20" fmla="*/ 1219200 w 1223962"/>
              <a:gd name="connsiteY20" fmla="*/ 1105703 h 2350257"/>
              <a:gd name="connsiteX21" fmla="*/ 1190625 w 1223962"/>
              <a:gd name="connsiteY21" fmla="*/ 1286678 h 2350257"/>
              <a:gd name="connsiteX22" fmla="*/ 1141248 w 1223962"/>
              <a:gd name="connsiteY22" fmla="*/ 1418949 h 2350257"/>
              <a:gd name="connsiteX23" fmla="*/ 1081525 w 1223962"/>
              <a:gd name="connsiteY23" fmla="*/ 1558379 h 2350257"/>
              <a:gd name="connsiteX24" fmla="*/ 987138 w 1223962"/>
              <a:gd name="connsiteY24" fmla="*/ 1700775 h 2350257"/>
              <a:gd name="connsiteX25" fmla="*/ 894486 w 1223962"/>
              <a:gd name="connsiteY25" fmla="*/ 1829362 h 2350257"/>
              <a:gd name="connsiteX26" fmla="*/ 792741 w 1223962"/>
              <a:gd name="connsiteY26" fmla="*/ 1955389 h 2350257"/>
              <a:gd name="connsiteX27" fmla="*/ 678598 w 1223962"/>
              <a:gd name="connsiteY27" fmla="*/ 2067322 h 2350257"/>
              <a:gd name="connsiteX28" fmla="*/ 542063 w 1223962"/>
              <a:gd name="connsiteY28" fmla="*/ 2176455 h 2350257"/>
              <a:gd name="connsiteX29" fmla="*/ 405331 w 1223962"/>
              <a:gd name="connsiteY29" fmla="*/ 2269236 h 2350257"/>
              <a:gd name="connsiteX30" fmla="*/ 268363 w 1223962"/>
              <a:gd name="connsiteY30" fmla="*/ 2350257 h 2350257"/>
              <a:gd name="connsiteX31" fmla="*/ 204787 w 1223962"/>
              <a:gd name="connsiteY31" fmla="*/ 2143928 h 2350257"/>
              <a:gd name="connsiteX32" fmla="*/ 152400 w 1223962"/>
              <a:gd name="connsiteY32" fmla="*/ 1977240 h 2350257"/>
              <a:gd name="connsiteX33" fmla="*/ 122091 w 1223962"/>
              <a:gd name="connsiteY33" fmla="*/ 1853415 h 2350257"/>
              <a:gd name="connsiteX34" fmla="*/ 93516 w 1223962"/>
              <a:gd name="connsiteY34" fmla="*/ 1724708 h 2350257"/>
              <a:gd name="connsiteX35" fmla="*/ 54115 w 1223962"/>
              <a:gd name="connsiteY35" fmla="*/ 1551058 h 2350257"/>
              <a:gd name="connsiteX36" fmla="*/ 39828 w 1223962"/>
              <a:gd name="connsiteY36" fmla="*/ 1427713 h 2350257"/>
              <a:gd name="connsiteX37" fmla="*/ 22511 w 1223962"/>
              <a:gd name="connsiteY37" fmla="*/ 1310490 h 2350257"/>
              <a:gd name="connsiteX38" fmla="*/ 17316 w 1223962"/>
              <a:gd name="connsiteY38" fmla="*/ 1212799 h 2350257"/>
              <a:gd name="connsiteX39" fmla="*/ 4762 w 1223962"/>
              <a:gd name="connsiteY39" fmla="*/ 1075778 h 2350257"/>
              <a:gd name="connsiteX40" fmla="*/ 1004 w 1223962"/>
              <a:gd name="connsiteY40" fmla="*/ 952628 h 2350257"/>
              <a:gd name="connsiteX41" fmla="*/ 0 w 1223962"/>
              <a:gd name="connsiteY41" fmla="*/ 837042 h 2350257"/>
              <a:gd name="connsiteX0" fmla="*/ 0 w 1223962"/>
              <a:gd name="connsiteY0" fmla="*/ 837146 h 2350361"/>
              <a:gd name="connsiteX1" fmla="*/ 15150 w 1223962"/>
              <a:gd name="connsiteY1" fmla="*/ 677182 h 2350361"/>
              <a:gd name="connsiteX2" fmla="*/ 47625 w 1223962"/>
              <a:gd name="connsiteY2" fmla="*/ 539069 h 2350361"/>
              <a:gd name="connsiteX3" fmla="*/ 71437 w 1223962"/>
              <a:gd name="connsiteY3" fmla="*/ 467632 h 2350361"/>
              <a:gd name="connsiteX4" fmla="*/ 84849 w 1223962"/>
              <a:gd name="connsiteY4" fmla="*/ 330379 h 2350361"/>
              <a:gd name="connsiteX5" fmla="*/ 141135 w 1223962"/>
              <a:gd name="connsiteY5" fmla="*/ 248557 h 2350361"/>
              <a:gd name="connsiteX6" fmla="*/ 181393 w 1223962"/>
              <a:gd name="connsiteY6" fmla="*/ 145212 h 2350361"/>
              <a:gd name="connsiteX7" fmla="*/ 270585 w 1223962"/>
              <a:gd name="connsiteY7" fmla="*/ 48632 h 2350361"/>
              <a:gd name="connsiteX8" fmla="*/ 377100 w 1223962"/>
              <a:gd name="connsiteY8" fmla="*/ 10245 h 2350361"/>
              <a:gd name="connsiteX9" fmla="*/ 516521 w 1223962"/>
              <a:gd name="connsiteY9" fmla="*/ 104 h 2350361"/>
              <a:gd name="connsiteX10" fmla="*/ 647700 w 1223962"/>
              <a:gd name="connsiteY10" fmla="*/ 81869 h 2350361"/>
              <a:gd name="connsiteX11" fmla="*/ 733425 w 1223962"/>
              <a:gd name="connsiteY11" fmla="*/ 115207 h 2350361"/>
              <a:gd name="connsiteX12" fmla="*/ 823912 w 1223962"/>
              <a:gd name="connsiteY12" fmla="*/ 172357 h 2350361"/>
              <a:gd name="connsiteX13" fmla="*/ 928687 w 1223962"/>
              <a:gd name="connsiteY13" fmla="*/ 258323 h 2350361"/>
              <a:gd name="connsiteX14" fmla="*/ 1004455 w 1223962"/>
              <a:gd name="connsiteY14" fmla="*/ 336844 h 2350361"/>
              <a:gd name="connsiteX15" fmla="*/ 1104036 w 1223962"/>
              <a:gd name="connsiteY15" fmla="*/ 477638 h 2350361"/>
              <a:gd name="connsiteX16" fmla="*/ 1147762 w 1223962"/>
              <a:gd name="connsiteY16" fmla="*/ 591457 h 2350361"/>
              <a:gd name="connsiteX17" fmla="*/ 1181100 w 1223962"/>
              <a:gd name="connsiteY17" fmla="*/ 700994 h 2350361"/>
              <a:gd name="connsiteX18" fmla="*/ 1209675 w 1223962"/>
              <a:gd name="connsiteY18" fmla="*/ 791482 h 2350361"/>
              <a:gd name="connsiteX19" fmla="*/ 1223962 w 1223962"/>
              <a:gd name="connsiteY19" fmla="*/ 934357 h 2350361"/>
              <a:gd name="connsiteX20" fmla="*/ 1219200 w 1223962"/>
              <a:gd name="connsiteY20" fmla="*/ 1105807 h 2350361"/>
              <a:gd name="connsiteX21" fmla="*/ 1190625 w 1223962"/>
              <a:gd name="connsiteY21" fmla="*/ 1286782 h 2350361"/>
              <a:gd name="connsiteX22" fmla="*/ 1141248 w 1223962"/>
              <a:gd name="connsiteY22" fmla="*/ 1419053 h 2350361"/>
              <a:gd name="connsiteX23" fmla="*/ 1081525 w 1223962"/>
              <a:gd name="connsiteY23" fmla="*/ 1558483 h 2350361"/>
              <a:gd name="connsiteX24" fmla="*/ 987138 w 1223962"/>
              <a:gd name="connsiteY24" fmla="*/ 1700879 h 2350361"/>
              <a:gd name="connsiteX25" fmla="*/ 894486 w 1223962"/>
              <a:gd name="connsiteY25" fmla="*/ 1829466 h 2350361"/>
              <a:gd name="connsiteX26" fmla="*/ 792741 w 1223962"/>
              <a:gd name="connsiteY26" fmla="*/ 1955493 h 2350361"/>
              <a:gd name="connsiteX27" fmla="*/ 678598 w 1223962"/>
              <a:gd name="connsiteY27" fmla="*/ 2067426 h 2350361"/>
              <a:gd name="connsiteX28" fmla="*/ 542063 w 1223962"/>
              <a:gd name="connsiteY28" fmla="*/ 2176559 h 2350361"/>
              <a:gd name="connsiteX29" fmla="*/ 405331 w 1223962"/>
              <a:gd name="connsiteY29" fmla="*/ 2269340 h 2350361"/>
              <a:gd name="connsiteX30" fmla="*/ 268363 w 1223962"/>
              <a:gd name="connsiteY30" fmla="*/ 2350361 h 2350361"/>
              <a:gd name="connsiteX31" fmla="*/ 204787 w 1223962"/>
              <a:gd name="connsiteY31" fmla="*/ 2144032 h 2350361"/>
              <a:gd name="connsiteX32" fmla="*/ 152400 w 1223962"/>
              <a:gd name="connsiteY32" fmla="*/ 1977344 h 2350361"/>
              <a:gd name="connsiteX33" fmla="*/ 122091 w 1223962"/>
              <a:gd name="connsiteY33" fmla="*/ 1853519 h 2350361"/>
              <a:gd name="connsiteX34" fmla="*/ 93516 w 1223962"/>
              <a:gd name="connsiteY34" fmla="*/ 1724812 h 2350361"/>
              <a:gd name="connsiteX35" fmla="*/ 54115 w 1223962"/>
              <a:gd name="connsiteY35" fmla="*/ 1551162 h 2350361"/>
              <a:gd name="connsiteX36" fmla="*/ 39828 w 1223962"/>
              <a:gd name="connsiteY36" fmla="*/ 1427817 h 2350361"/>
              <a:gd name="connsiteX37" fmla="*/ 22511 w 1223962"/>
              <a:gd name="connsiteY37" fmla="*/ 1310594 h 2350361"/>
              <a:gd name="connsiteX38" fmla="*/ 17316 w 1223962"/>
              <a:gd name="connsiteY38" fmla="*/ 1212903 h 2350361"/>
              <a:gd name="connsiteX39" fmla="*/ 4762 w 1223962"/>
              <a:gd name="connsiteY39" fmla="*/ 1075882 h 2350361"/>
              <a:gd name="connsiteX40" fmla="*/ 1004 w 1223962"/>
              <a:gd name="connsiteY40" fmla="*/ 952732 h 2350361"/>
              <a:gd name="connsiteX41" fmla="*/ 0 w 1223962"/>
              <a:gd name="connsiteY41" fmla="*/ 837146 h 2350361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47625 w 1223962"/>
              <a:gd name="connsiteY2" fmla="*/ 547420 h 2358712"/>
              <a:gd name="connsiteX3" fmla="*/ 71437 w 1223962"/>
              <a:gd name="connsiteY3" fmla="*/ 475983 h 2358712"/>
              <a:gd name="connsiteX4" fmla="*/ 84849 w 1223962"/>
              <a:gd name="connsiteY4" fmla="*/ 338730 h 2358712"/>
              <a:gd name="connsiteX5" fmla="*/ 141135 w 1223962"/>
              <a:gd name="connsiteY5" fmla="*/ 256908 h 2358712"/>
              <a:gd name="connsiteX6" fmla="*/ 181393 w 1223962"/>
              <a:gd name="connsiteY6" fmla="*/ 153563 h 2358712"/>
              <a:gd name="connsiteX7" fmla="*/ 270585 w 1223962"/>
              <a:gd name="connsiteY7" fmla="*/ 56983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47625 w 1223962"/>
              <a:gd name="connsiteY2" fmla="*/ 547420 h 2358712"/>
              <a:gd name="connsiteX3" fmla="*/ 71437 w 1223962"/>
              <a:gd name="connsiteY3" fmla="*/ 475983 h 2358712"/>
              <a:gd name="connsiteX4" fmla="*/ 84849 w 1223962"/>
              <a:gd name="connsiteY4" fmla="*/ 338730 h 2358712"/>
              <a:gd name="connsiteX5" fmla="*/ 141135 w 1223962"/>
              <a:gd name="connsiteY5" fmla="*/ 256908 h 2358712"/>
              <a:gd name="connsiteX6" fmla="*/ 181393 w 1223962"/>
              <a:gd name="connsiteY6" fmla="*/ 153563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47625 w 1223962"/>
              <a:gd name="connsiteY2" fmla="*/ 547420 h 2358712"/>
              <a:gd name="connsiteX3" fmla="*/ 71437 w 1223962"/>
              <a:gd name="connsiteY3" fmla="*/ 475983 h 2358712"/>
              <a:gd name="connsiteX4" fmla="*/ 84849 w 1223962"/>
              <a:gd name="connsiteY4" fmla="*/ 338730 h 2358712"/>
              <a:gd name="connsiteX5" fmla="*/ 141135 w 1223962"/>
              <a:gd name="connsiteY5" fmla="*/ 256908 h 2358712"/>
              <a:gd name="connsiteX6" fmla="*/ 181393 w 1223962"/>
              <a:gd name="connsiteY6" fmla="*/ 153563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47625 w 1223962"/>
              <a:gd name="connsiteY2" fmla="*/ 547420 h 2358712"/>
              <a:gd name="connsiteX3" fmla="*/ 71437 w 1223962"/>
              <a:gd name="connsiteY3" fmla="*/ 475983 h 2358712"/>
              <a:gd name="connsiteX4" fmla="*/ 84849 w 1223962"/>
              <a:gd name="connsiteY4" fmla="*/ 338730 h 2358712"/>
              <a:gd name="connsiteX5" fmla="*/ 141135 w 1223962"/>
              <a:gd name="connsiteY5" fmla="*/ 256908 h 2358712"/>
              <a:gd name="connsiteX6" fmla="*/ 120763 w 1223962"/>
              <a:gd name="connsiteY6" fmla="*/ 135657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47625 w 1223962"/>
              <a:gd name="connsiteY2" fmla="*/ 547420 h 2358712"/>
              <a:gd name="connsiteX3" fmla="*/ 71437 w 1223962"/>
              <a:gd name="connsiteY3" fmla="*/ 475983 h 2358712"/>
              <a:gd name="connsiteX4" fmla="*/ 84849 w 1223962"/>
              <a:gd name="connsiteY4" fmla="*/ 338730 h 2358712"/>
              <a:gd name="connsiteX5" fmla="*/ 84836 w 1223962"/>
              <a:gd name="connsiteY5" fmla="*/ 252431 h 2358712"/>
              <a:gd name="connsiteX6" fmla="*/ 120763 w 1223962"/>
              <a:gd name="connsiteY6" fmla="*/ 135657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47625 w 1223962"/>
              <a:gd name="connsiteY2" fmla="*/ 547420 h 2358712"/>
              <a:gd name="connsiteX3" fmla="*/ 71437 w 1223962"/>
              <a:gd name="connsiteY3" fmla="*/ 475983 h 2358712"/>
              <a:gd name="connsiteX4" fmla="*/ 37212 w 1223962"/>
              <a:gd name="connsiteY4" fmla="*/ 338730 h 2358712"/>
              <a:gd name="connsiteX5" fmla="*/ 84836 w 1223962"/>
              <a:gd name="connsiteY5" fmla="*/ 252431 h 2358712"/>
              <a:gd name="connsiteX6" fmla="*/ 120763 w 1223962"/>
              <a:gd name="connsiteY6" fmla="*/ 135657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47625 w 1223962"/>
              <a:gd name="connsiteY2" fmla="*/ 547420 h 2358712"/>
              <a:gd name="connsiteX3" fmla="*/ 15138 w 1223962"/>
              <a:gd name="connsiteY3" fmla="*/ 462553 h 2358712"/>
              <a:gd name="connsiteX4" fmla="*/ 37212 w 1223962"/>
              <a:gd name="connsiteY4" fmla="*/ 338730 h 2358712"/>
              <a:gd name="connsiteX5" fmla="*/ 84836 w 1223962"/>
              <a:gd name="connsiteY5" fmla="*/ 252431 h 2358712"/>
              <a:gd name="connsiteX6" fmla="*/ 120763 w 1223962"/>
              <a:gd name="connsiteY6" fmla="*/ 135657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47625 w 1223962"/>
              <a:gd name="connsiteY2" fmla="*/ 547420 h 2358712"/>
              <a:gd name="connsiteX3" fmla="*/ 15138 w 1223962"/>
              <a:gd name="connsiteY3" fmla="*/ 462553 h 2358712"/>
              <a:gd name="connsiteX4" fmla="*/ 54535 w 1223962"/>
              <a:gd name="connsiteY4" fmla="*/ 347683 h 2358712"/>
              <a:gd name="connsiteX5" fmla="*/ 84836 w 1223962"/>
              <a:gd name="connsiteY5" fmla="*/ 252431 h 2358712"/>
              <a:gd name="connsiteX6" fmla="*/ 120763 w 1223962"/>
              <a:gd name="connsiteY6" fmla="*/ 135657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47625 w 1223962"/>
              <a:gd name="connsiteY2" fmla="*/ 547420 h 2358712"/>
              <a:gd name="connsiteX3" fmla="*/ 58445 w 1223962"/>
              <a:gd name="connsiteY3" fmla="*/ 453600 h 2358712"/>
              <a:gd name="connsiteX4" fmla="*/ 54535 w 1223962"/>
              <a:gd name="connsiteY4" fmla="*/ 347683 h 2358712"/>
              <a:gd name="connsiteX5" fmla="*/ 84836 w 1223962"/>
              <a:gd name="connsiteY5" fmla="*/ 252431 h 2358712"/>
              <a:gd name="connsiteX6" fmla="*/ 120763 w 1223962"/>
              <a:gd name="connsiteY6" fmla="*/ 135657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25971 w 1223962"/>
              <a:gd name="connsiteY2" fmla="*/ 529514 h 2358712"/>
              <a:gd name="connsiteX3" fmla="*/ 58445 w 1223962"/>
              <a:gd name="connsiteY3" fmla="*/ 453600 h 2358712"/>
              <a:gd name="connsiteX4" fmla="*/ 54535 w 1223962"/>
              <a:gd name="connsiteY4" fmla="*/ 347683 h 2358712"/>
              <a:gd name="connsiteX5" fmla="*/ 84836 w 1223962"/>
              <a:gd name="connsiteY5" fmla="*/ 252431 h 2358712"/>
              <a:gd name="connsiteX6" fmla="*/ 120763 w 1223962"/>
              <a:gd name="connsiteY6" fmla="*/ 135657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25971 w 1223962"/>
              <a:gd name="connsiteY2" fmla="*/ 529514 h 2358712"/>
              <a:gd name="connsiteX3" fmla="*/ 58445 w 1223962"/>
              <a:gd name="connsiteY3" fmla="*/ 453600 h 2358712"/>
              <a:gd name="connsiteX4" fmla="*/ 67527 w 1223962"/>
              <a:gd name="connsiteY4" fmla="*/ 347683 h 2358712"/>
              <a:gd name="connsiteX5" fmla="*/ 84836 w 1223962"/>
              <a:gd name="connsiteY5" fmla="*/ 252431 h 2358712"/>
              <a:gd name="connsiteX6" fmla="*/ 120763 w 1223962"/>
              <a:gd name="connsiteY6" fmla="*/ 135657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25971 w 1223962"/>
              <a:gd name="connsiteY2" fmla="*/ 529514 h 2358712"/>
              <a:gd name="connsiteX3" fmla="*/ 58445 w 1223962"/>
              <a:gd name="connsiteY3" fmla="*/ 453600 h 2358712"/>
              <a:gd name="connsiteX4" fmla="*/ 67527 w 1223962"/>
              <a:gd name="connsiteY4" fmla="*/ 347683 h 2358712"/>
              <a:gd name="connsiteX5" fmla="*/ 97829 w 1223962"/>
              <a:gd name="connsiteY5" fmla="*/ 252431 h 2358712"/>
              <a:gd name="connsiteX6" fmla="*/ 120763 w 1223962"/>
              <a:gd name="connsiteY6" fmla="*/ 135657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25971 w 1223962"/>
              <a:gd name="connsiteY2" fmla="*/ 529514 h 2358712"/>
              <a:gd name="connsiteX3" fmla="*/ 58445 w 1223962"/>
              <a:gd name="connsiteY3" fmla="*/ 453600 h 2358712"/>
              <a:gd name="connsiteX4" fmla="*/ 67527 w 1223962"/>
              <a:gd name="connsiteY4" fmla="*/ 347683 h 2358712"/>
              <a:gd name="connsiteX5" fmla="*/ 97829 w 1223962"/>
              <a:gd name="connsiteY5" fmla="*/ 252431 h 2358712"/>
              <a:gd name="connsiteX6" fmla="*/ 168402 w 1223962"/>
              <a:gd name="connsiteY6" fmla="*/ 104323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12979 w 1223962"/>
              <a:gd name="connsiteY2" fmla="*/ 569803 h 2358712"/>
              <a:gd name="connsiteX3" fmla="*/ 58445 w 1223962"/>
              <a:gd name="connsiteY3" fmla="*/ 453600 h 2358712"/>
              <a:gd name="connsiteX4" fmla="*/ 67527 w 1223962"/>
              <a:gd name="connsiteY4" fmla="*/ 347683 h 2358712"/>
              <a:gd name="connsiteX5" fmla="*/ 97829 w 1223962"/>
              <a:gd name="connsiteY5" fmla="*/ 252431 h 2358712"/>
              <a:gd name="connsiteX6" fmla="*/ 168402 w 1223962"/>
              <a:gd name="connsiteY6" fmla="*/ 104323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38963 w 1223962"/>
              <a:gd name="connsiteY2" fmla="*/ 574279 h 2358712"/>
              <a:gd name="connsiteX3" fmla="*/ 58445 w 1223962"/>
              <a:gd name="connsiteY3" fmla="*/ 453600 h 2358712"/>
              <a:gd name="connsiteX4" fmla="*/ 67527 w 1223962"/>
              <a:gd name="connsiteY4" fmla="*/ 347683 h 2358712"/>
              <a:gd name="connsiteX5" fmla="*/ 97829 w 1223962"/>
              <a:gd name="connsiteY5" fmla="*/ 252431 h 2358712"/>
              <a:gd name="connsiteX6" fmla="*/ 168402 w 1223962"/>
              <a:gd name="connsiteY6" fmla="*/ 104323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45497 h 2358712"/>
              <a:gd name="connsiteX1" fmla="*/ 15150 w 1223962"/>
              <a:gd name="connsiteY1" fmla="*/ 685533 h 2358712"/>
              <a:gd name="connsiteX2" fmla="*/ 25971 w 1223962"/>
              <a:gd name="connsiteY2" fmla="*/ 565326 h 2358712"/>
              <a:gd name="connsiteX3" fmla="*/ 58445 w 1223962"/>
              <a:gd name="connsiteY3" fmla="*/ 453600 h 2358712"/>
              <a:gd name="connsiteX4" fmla="*/ 67527 w 1223962"/>
              <a:gd name="connsiteY4" fmla="*/ 347683 h 2358712"/>
              <a:gd name="connsiteX5" fmla="*/ 97829 w 1223962"/>
              <a:gd name="connsiteY5" fmla="*/ 252431 h 2358712"/>
              <a:gd name="connsiteX6" fmla="*/ 168402 w 1223962"/>
              <a:gd name="connsiteY6" fmla="*/ 104323 h 2358712"/>
              <a:gd name="connsiteX7" fmla="*/ 248932 w 1223962"/>
              <a:gd name="connsiteY7" fmla="*/ 21171 h 2358712"/>
              <a:gd name="connsiteX8" fmla="*/ 364108 w 1223962"/>
              <a:gd name="connsiteY8" fmla="*/ 691 h 2358712"/>
              <a:gd name="connsiteX9" fmla="*/ 516521 w 1223962"/>
              <a:gd name="connsiteY9" fmla="*/ 8455 h 2358712"/>
              <a:gd name="connsiteX10" fmla="*/ 647700 w 1223962"/>
              <a:gd name="connsiteY10" fmla="*/ 90220 h 2358712"/>
              <a:gd name="connsiteX11" fmla="*/ 733425 w 1223962"/>
              <a:gd name="connsiteY11" fmla="*/ 123558 h 2358712"/>
              <a:gd name="connsiteX12" fmla="*/ 823912 w 1223962"/>
              <a:gd name="connsiteY12" fmla="*/ 180708 h 2358712"/>
              <a:gd name="connsiteX13" fmla="*/ 928687 w 1223962"/>
              <a:gd name="connsiteY13" fmla="*/ 266674 h 2358712"/>
              <a:gd name="connsiteX14" fmla="*/ 1004455 w 1223962"/>
              <a:gd name="connsiteY14" fmla="*/ 345195 h 2358712"/>
              <a:gd name="connsiteX15" fmla="*/ 1104036 w 1223962"/>
              <a:gd name="connsiteY15" fmla="*/ 485989 h 2358712"/>
              <a:gd name="connsiteX16" fmla="*/ 1147762 w 1223962"/>
              <a:gd name="connsiteY16" fmla="*/ 599808 h 2358712"/>
              <a:gd name="connsiteX17" fmla="*/ 1181100 w 1223962"/>
              <a:gd name="connsiteY17" fmla="*/ 709345 h 2358712"/>
              <a:gd name="connsiteX18" fmla="*/ 1209675 w 1223962"/>
              <a:gd name="connsiteY18" fmla="*/ 799833 h 2358712"/>
              <a:gd name="connsiteX19" fmla="*/ 1223962 w 1223962"/>
              <a:gd name="connsiteY19" fmla="*/ 942708 h 2358712"/>
              <a:gd name="connsiteX20" fmla="*/ 1219200 w 1223962"/>
              <a:gd name="connsiteY20" fmla="*/ 1114158 h 2358712"/>
              <a:gd name="connsiteX21" fmla="*/ 1190625 w 1223962"/>
              <a:gd name="connsiteY21" fmla="*/ 1295133 h 2358712"/>
              <a:gd name="connsiteX22" fmla="*/ 1141248 w 1223962"/>
              <a:gd name="connsiteY22" fmla="*/ 1427404 h 2358712"/>
              <a:gd name="connsiteX23" fmla="*/ 1081525 w 1223962"/>
              <a:gd name="connsiteY23" fmla="*/ 1566834 h 2358712"/>
              <a:gd name="connsiteX24" fmla="*/ 987138 w 1223962"/>
              <a:gd name="connsiteY24" fmla="*/ 1709230 h 2358712"/>
              <a:gd name="connsiteX25" fmla="*/ 894486 w 1223962"/>
              <a:gd name="connsiteY25" fmla="*/ 1837817 h 2358712"/>
              <a:gd name="connsiteX26" fmla="*/ 792741 w 1223962"/>
              <a:gd name="connsiteY26" fmla="*/ 1963844 h 2358712"/>
              <a:gd name="connsiteX27" fmla="*/ 678598 w 1223962"/>
              <a:gd name="connsiteY27" fmla="*/ 2075777 h 2358712"/>
              <a:gd name="connsiteX28" fmla="*/ 542063 w 1223962"/>
              <a:gd name="connsiteY28" fmla="*/ 2184910 h 2358712"/>
              <a:gd name="connsiteX29" fmla="*/ 405331 w 1223962"/>
              <a:gd name="connsiteY29" fmla="*/ 2277691 h 2358712"/>
              <a:gd name="connsiteX30" fmla="*/ 268363 w 1223962"/>
              <a:gd name="connsiteY30" fmla="*/ 2358712 h 2358712"/>
              <a:gd name="connsiteX31" fmla="*/ 204787 w 1223962"/>
              <a:gd name="connsiteY31" fmla="*/ 2152383 h 2358712"/>
              <a:gd name="connsiteX32" fmla="*/ 152400 w 1223962"/>
              <a:gd name="connsiteY32" fmla="*/ 1985695 h 2358712"/>
              <a:gd name="connsiteX33" fmla="*/ 122091 w 1223962"/>
              <a:gd name="connsiteY33" fmla="*/ 1861870 h 2358712"/>
              <a:gd name="connsiteX34" fmla="*/ 93516 w 1223962"/>
              <a:gd name="connsiteY34" fmla="*/ 1733163 h 2358712"/>
              <a:gd name="connsiteX35" fmla="*/ 54115 w 1223962"/>
              <a:gd name="connsiteY35" fmla="*/ 1559513 h 2358712"/>
              <a:gd name="connsiteX36" fmla="*/ 39828 w 1223962"/>
              <a:gd name="connsiteY36" fmla="*/ 1436168 h 2358712"/>
              <a:gd name="connsiteX37" fmla="*/ 22511 w 1223962"/>
              <a:gd name="connsiteY37" fmla="*/ 1318945 h 2358712"/>
              <a:gd name="connsiteX38" fmla="*/ 17316 w 1223962"/>
              <a:gd name="connsiteY38" fmla="*/ 1221254 h 2358712"/>
              <a:gd name="connsiteX39" fmla="*/ 4762 w 1223962"/>
              <a:gd name="connsiteY39" fmla="*/ 1084233 h 2358712"/>
              <a:gd name="connsiteX40" fmla="*/ 1004 w 1223962"/>
              <a:gd name="connsiteY40" fmla="*/ 961083 h 2358712"/>
              <a:gd name="connsiteX41" fmla="*/ 0 w 1223962"/>
              <a:gd name="connsiteY41" fmla="*/ 845497 h 2358712"/>
              <a:gd name="connsiteX0" fmla="*/ 0 w 1223962"/>
              <a:gd name="connsiteY0" fmla="*/ 854161 h 2367376"/>
              <a:gd name="connsiteX1" fmla="*/ 15150 w 1223962"/>
              <a:gd name="connsiteY1" fmla="*/ 694197 h 2367376"/>
              <a:gd name="connsiteX2" fmla="*/ 25971 w 1223962"/>
              <a:gd name="connsiteY2" fmla="*/ 573990 h 2367376"/>
              <a:gd name="connsiteX3" fmla="*/ 58445 w 1223962"/>
              <a:gd name="connsiteY3" fmla="*/ 462264 h 2367376"/>
              <a:gd name="connsiteX4" fmla="*/ 67527 w 1223962"/>
              <a:gd name="connsiteY4" fmla="*/ 356347 h 2367376"/>
              <a:gd name="connsiteX5" fmla="*/ 97829 w 1223962"/>
              <a:gd name="connsiteY5" fmla="*/ 261095 h 2367376"/>
              <a:gd name="connsiteX6" fmla="*/ 168402 w 1223962"/>
              <a:gd name="connsiteY6" fmla="*/ 112987 h 2367376"/>
              <a:gd name="connsiteX7" fmla="*/ 248932 w 1223962"/>
              <a:gd name="connsiteY7" fmla="*/ 29835 h 2367376"/>
              <a:gd name="connsiteX8" fmla="*/ 342455 w 1223962"/>
              <a:gd name="connsiteY8" fmla="*/ 402 h 2367376"/>
              <a:gd name="connsiteX9" fmla="*/ 516521 w 1223962"/>
              <a:gd name="connsiteY9" fmla="*/ 17119 h 2367376"/>
              <a:gd name="connsiteX10" fmla="*/ 647700 w 1223962"/>
              <a:gd name="connsiteY10" fmla="*/ 98884 h 2367376"/>
              <a:gd name="connsiteX11" fmla="*/ 733425 w 1223962"/>
              <a:gd name="connsiteY11" fmla="*/ 132222 h 2367376"/>
              <a:gd name="connsiteX12" fmla="*/ 823912 w 1223962"/>
              <a:gd name="connsiteY12" fmla="*/ 189372 h 2367376"/>
              <a:gd name="connsiteX13" fmla="*/ 928687 w 1223962"/>
              <a:gd name="connsiteY13" fmla="*/ 275338 h 2367376"/>
              <a:gd name="connsiteX14" fmla="*/ 1004455 w 1223962"/>
              <a:gd name="connsiteY14" fmla="*/ 353859 h 2367376"/>
              <a:gd name="connsiteX15" fmla="*/ 1104036 w 1223962"/>
              <a:gd name="connsiteY15" fmla="*/ 494653 h 2367376"/>
              <a:gd name="connsiteX16" fmla="*/ 1147762 w 1223962"/>
              <a:gd name="connsiteY16" fmla="*/ 608472 h 2367376"/>
              <a:gd name="connsiteX17" fmla="*/ 1181100 w 1223962"/>
              <a:gd name="connsiteY17" fmla="*/ 718009 h 2367376"/>
              <a:gd name="connsiteX18" fmla="*/ 1209675 w 1223962"/>
              <a:gd name="connsiteY18" fmla="*/ 808497 h 2367376"/>
              <a:gd name="connsiteX19" fmla="*/ 1223962 w 1223962"/>
              <a:gd name="connsiteY19" fmla="*/ 951372 h 2367376"/>
              <a:gd name="connsiteX20" fmla="*/ 1219200 w 1223962"/>
              <a:gd name="connsiteY20" fmla="*/ 1122822 h 2367376"/>
              <a:gd name="connsiteX21" fmla="*/ 1190625 w 1223962"/>
              <a:gd name="connsiteY21" fmla="*/ 1303797 h 2367376"/>
              <a:gd name="connsiteX22" fmla="*/ 1141248 w 1223962"/>
              <a:gd name="connsiteY22" fmla="*/ 1436068 h 2367376"/>
              <a:gd name="connsiteX23" fmla="*/ 1081525 w 1223962"/>
              <a:gd name="connsiteY23" fmla="*/ 1575498 h 2367376"/>
              <a:gd name="connsiteX24" fmla="*/ 987138 w 1223962"/>
              <a:gd name="connsiteY24" fmla="*/ 1717894 h 2367376"/>
              <a:gd name="connsiteX25" fmla="*/ 894486 w 1223962"/>
              <a:gd name="connsiteY25" fmla="*/ 1846481 h 2367376"/>
              <a:gd name="connsiteX26" fmla="*/ 792741 w 1223962"/>
              <a:gd name="connsiteY26" fmla="*/ 1972508 h 2367376"/>
              <a:gd name="connsiteX27" fmla="*/ 678598 w 1223962"/>
              <a:gd name="connsiteY27" fmla="*/ 2084441 h 2367376"/>
              <a:gd name="connsiteX28" fmla="*/ 542063 w 1223962"/>
              <a:gd name="connsiteY28" fmla="*/ 2193574 h 2367376"/>
              <a:gd name="connsiteX29" fmla="*/ 405331 w 1223962"/>
              <a:gd name="connsiteY29" fmla="*/ 2286355 h 2367376"/>
              <a:gd name="connsiteX30" fmla="*/ 268363 w 1223962"/>
              <a:gd name="connsiteY30" fmla="*/ 2367376 h 2367376"/>
              <a:gd name="connsiteX31" fmla="*/ 204787 w 1223962"/>
              <a:gd name="connsiteY31" fmla="*/ 2161047 h 2367376"/>
              <a:gd name="connsiteX32" fmla="*/ 152400 w 1223962"/>
              <a:gd name="connsiteY32" fmla="*/ 1994359 h 2367376"/>
              <a:gd name="connsiteX33" fmla="*/ 122091 w 1223962"/>
              <a:gd name="connsiteY33" fmla="*/ 1870534 h 2367376"/>
              <a:gd name="connsiteX34" fmla="*/ 93516 w 1223962"/>
              <a:gd name="connsiteY34" fmla="*/ 1741827 h 2367376"/>
              <a:gd name="connsiteX35" fmla="*/ 54115 w 1223962"/>
              <a:gd name="connsiteY35" fmla="*/ 1568177 h 2367376"/>
              <a:gd name="connsiteX36" fmla="*/ 39828 w 1223962"/>
              <a:gd name="connsiteY36" fmla="*/ 1444832 h 2367376"/>
              <a:gd name="connsiteX37" fmla="*/ 22511 w 1223962"/>
              <a:gd name="connsiteY37" fmla="*/ 1327609 h 2367376"/>
              <a:gd name="connsiteX38" fmla="*/ 17316 w 1223962"/>
              <a:gd name="connsiteY38" fmla="*/ 1229918 h 2367376"/>
              <a:gd name="connsiteX39" fmla="*/ 4762 w 1223962"/>
              <a:gd name="connsiteY39" fmla="*/ 1092897 h 2367376"/>
              <a:gd name="connsiteX40" fmla="*/ 1004 w 1223962"/>
              <a:gd name="connsiteY40" fmla="*/ 969747 h 2367376"/>
              <a:gd name="connsiteX41" fmla="*/ 0 w 1223962"/>
              <a:gd name="connsiteY41" fmla="*/ 854161 h 2367376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47700 w 1223962"/>
              <a:gd name="connsiteY10" fmla="*/ 98766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41248 w 1223962"/>
              <a:gd name="connsiteY22" fmla="*/ 1435950 h 2367258"/>
              <a:gd name="connsiteX23" fmla="*/ 1081525 w 1223962"/>
              <a:gd name="connsiteY23" fmla="*/ 1575380 h 2367258"/>
              <a:gd name="connsiteX24" fmla="*/ 987138 w 1223962"/>
              <a:gd name="connsiteY24" fmla="*/ 1717776 h 2367258"/>
              <a:gd name="connsiteX25" fmla="*/ 894486 w 1223962"/>
              <a:gd name="connsiteY25" fmla="*/ 1846363 h 2367258"/>
              <a:gd name="connsiteX26" fmla="*/ 792741 w 1223962"/>
              <a:gd name="connsiteY26" fmla="*/ 1972390 h 2367258"/>
              <a:gd name="connsiteX27" fmla="*/ 678598 w 1223962"/>
              <a:gd name="connsiteY27" fmla="*/ 2084323 h 2367258"/>
              <a:gd name="connsiteX28" fmla="*/ 542063 w 1223962"/>
              <a:gd name="connsiteY28" fmla="*/ 2193456 h 2367258"/>
              <a:gd name="connsiteX29" fmla="*/ 405331 w 1223962"/>
              <a:gd name="connsiteY29" fmla="*/ 2286237 h 2367258"/>
              <a:gd name="connsiteX30" fmla="*/ 268363 w 1223962"/>
              <a:gd name="connsiteY30" fmla="*/ 2367258 h 2367258"/>
              <a:gd name="connsiteX31" fmla="*/ 204787 w 1223962"/>
              <a:gd name="connsiteY31" fmla="*/ 2160929 h 2367258"/>
              <a:gd name="connsiteX32" fmla="*/ 152400 w 1223962"/>
              <a:gd name="connsiteY32" fmla="*/ 1994241 h 2367258"/>
              <a:gd name="connsiteX33" fmla="*/ 122091 w 1223962"/>
              <a:gd name="connsiteY33" fmla="*/ 1870416 h 2367258"/>
              <a:gd name="connsiteX34" fmla="*/ 93516 w 1223962"/>
              <a:gd name="connsiteY34" fmla="*/ 1741709 h 2367258"/>
              <a:gd name="connsiteX35" fmla="*/ 54115 w 1223962"/>
              <a:gd name="connsiteY35" fmla="*/ 1568059 h 2367258"/>
              <a:gd name="connsiteX36" fmla="*/ 39828 w 1223962"/>
              <a:gd name="connsiteY36" fmla="*/ 1444714 h 2367258"/>
              <a:gd name="connsiteX37" fmla="*/ 22511 w 1223962"/>
              <a:gd name="connsiteY37" fmla="*/ 1327491 h 2367258"/>
              <a:gd name="connsiteX38" fmla="*/ 17316 w 1223962"/>
              <a:gd name="connsiteY38" fmla="*/ 1229800 h 2367258"/>
              <a:gd name="connsiteX39" fmla="*/ 4762 w 1223962"/>
              <a:gd name="connsiteY39" fmla="*/ 1092779 h 2367258"/>
              <a:gd name="connsiteX40" fmla="*/ 1004 w 1223962"/>
              <a:gd name="connsiteY40" fmla="*/ 969629 h 2367258"/>
              <a:gd name="connsiteX41" fmla="*/ 0 w 1223962"/>
              <a:gd name="connsiteY41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41248 w 1223962"/>
              <a:gd name="connsiteY22" fmla="*/ 1435950 h 2367258"/>
              <a:gd name="connsiteX23" fmla="*/ 1081525 w 1223962"/>
              <a:gd name="connsiteY23" fmla="*/ 1575380 h 2367258"/>
              <a:gd name="connsiteX24" fmla="*/ 987138 w 1223962"/>
              <a:gd name="connsiteY24" fmla="*/ 1717776 h 2367258"/>
              <a:gd name="connsiteX25" fmla="*/ 894486 w 1223962"/>
              <a:gd name="connsiteY25" fmla="*/ 1846363 h 2367258"/>
              <a:gd name="connsiteX26" fmla="*/ 792741 w 1223962"/>
              <a:gd name="connsiteY26" fmla="*/ 1972390 h 2367258"/>
              <a:gd name="connsiteX27" fmla="*/ 678598 w 1223962"/>
              <a:gd name="connsiteY27" fmla="*/ 2084323 h 2367258"/>
              <a:gd name="connsiteX28" fmla="*/ 542063 w 1223962"/>
              <a:gd name="connsiteY28" fmla="*/ 2193456 h 2367258"/>
              <a:gd name="connsiteX29" fmla="*/ 405331 w 1223962"/>
              <a:gd name="connsiteY29" fmla="*/ 2286237 h 2367258"/>
              <a:gd name="connsiteX30" fmla="*/ 268363 w 1223962"/>
              <a:gd name="connsiteY30" fmla="*/ 2367258 h 2367258"/>
              <a:gd name="connsiteX31" fmla="*/ 204787 w 1223962"/>
              <a:gd name="connsiteY31" fmla="*/ 2160929 h 2367258"/>
              <a:gd name="connsiteX32" fmla="*/ 152400 w 1223962"/>
              <a:gd name="connsiteY32" fmla="*/ 1994241 h 2367258"/>
              <a:gd name="connsiteX33" fmla="*/ 122091 w 1223962"/>
              <a:gd name="connsiteY33" fmla="*/ 1870416 h 2367258"/>
              <a:gd name="connsiteX34" fmla="*/ 93516 w 1223962"/>
              <a:gd name="connsiteY34" fmla="*/ 1741709 h 2367258"/>
              <a:gd name="connsiteX35" fmla="*/ 54115 w 1223962"/>
              <a:gd name="connsiteY35" fmla="*/ 1568059 h 2367258"/>
              <a:gd name="connsiteX36" fmla="*/ 39828 w 1223962"/>
              <a:gd name="connsiteY36" fmla="*/ 1444714 h 2367258"/>
              <a:gd name="connsiteX37" fmla="*/ 22511 w 1223962"/>
              <a:gd name="connsiteY37" fmla="*/ 1327491 h 2367258"/>
              <a:gd name="connsiteX38" fmla="*/ 17316 w 1223962"/>
              <a:gd name="connsiteY38" fmla="*/ 1229800 h 2367258"/>
              <a:gd name="connsiteX39" fmla="*/ 4762 w 1223962"/>
              <a:gd name="connsiteY39" fmla="*/ 1092779 h 2367258"/>
              <a:gd name="connsiteX40" fmla="*/ 1004 w 1223962"/>
              <a:gd name="connsiteY40" fmla="*/ 969629 h 2367258"/>
              <a:gd name="connsiteX41" fmla="*/ 0 w 1223962"/>
              <a:gd name="connsiteY41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41248 w 1223962"/>
              <a:gd name="connsiteY22" fmla="*/ 1435950 h 2367258"/>
              <a:gd name="connsiteX23" fmla="*/ 1081525 w 1223962"/>
              <a:gd name="connsiteY23" fmla="*/ 1575380 h 2367258"/>
              <a:gd name="connsiteX24" fmla="*/ 987138 w 1223962"/>
              <a:gd name="connsiteY24" fmla="*/ 1717776 h 2367258"/>
              <a:gd name="connsiteX25" fmla="*/ 943568 w 1223962"/>
              <a:gd name="connsiteY25" fmla="*/ 1882174 h 2367258"/>
              <a:gd name="connsiteX26" fmla="*/ 792741 w 1223962"/>
              <a:gd name="connsiteY26" fmla="*/ 1972390 h 2367258"/>
              <a:gd name="connsiteX27" fmla="*/ 678598 w 1223962"/>
              <a:gd name="connsiteY27" fmla="*/ 2084323 h 2367258"/>
              <a:gd name="connsiteX28" fmla="*/ 542063 w 1223962"/>
              <a:gd name="connsiteY28" fmla="*/ 2193456 h 2367258"/>
              <a:gd name="connsiteX29" fmla="*/ 405331 w 1223962"/>
              <a:gd name="connsiteY29" fmla="*/ 2286237 h 2367258"/>
              <a:gd name="connsiteX30" fmla="*/ 268363 w 1223962"/>
              <a:gd name="connsiteY30" fmla="*/ 2367258 h 2367258"/>
              <a:gd name="connsiteX31" fmla="*/ 204787 w 1223962"/>
              <a:gd name="connsiteY31" fmla="*/ 2160929 h 2367258"/>
              <a:gd name="connsiteX32" fmla="*/ 152400 w 1223962"/>
              <a:gd name="connsiteY32" fmla="*/ 1994241 h 2367258"/>
              <a:gd name="connsiteX33" fmla="*/ 122091 w 1223962"/>
              <a:gd name="connsiteY33" fmla="*/ 1870416 h 2367258"/>
              <a:gd name="connsiteX34" fmla="*/ 93516 w 1223962"/>
              <a:gd name="connsiteY34" fmla="*/ 1741709 h 2367258"/>
              <a:gd name="connsiteX35" fmla="*/ 54115 w 1223962"/>
              <a:gd name="connsiteY35" fmla="*/ 1568059 h 2367258"/>
              <a:gd name="connsiteX36" fmla="*/ 39828 w 1223962"/>
              <a:gd name="connsiteY36" fmla="*/ 1444714 h 2367258"/>
              <a:gd name="connsiteX37" fmla="*/ 22511 w 1223962"/>
              <a:gd name="connsiteY37" fmla="*/ 1327491 h 2367258"/>
              <a:gd name="connsiteX38" fmla="*/ 17316 w 1223962"/>
              <a:gd name="connsiteY38" fmla="*/ 1229800 h 2367258"/>
              <a:gd name="connsiteX39" fmla="*/ 4762 w 1223962"/>
              <a:gd name="connsiteY39" fmla="*/ 1092779 h 2367258"/>
              <a:gd name="connsiteX40" fmla="*/ 1004 w 1223962"/>
              <a:gd name="connsiteY40" fmla="*/ 969629 h 2367258"/>
              <a:gd name="connsiteX41" fmla="*/ 0 w 1223962"/>
              <a:gd name="connsiteY41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41248 w 1223962"/>
              <a:gd name="connsiteY22" fmla="*/ 1435950 h 2367258"/>
              <a:gd name="connsiteX23" fmla="*/ 1081525 w 1223962"/>
              <a:gd name="connsiteY23" fmla="*/ 1575380 h 2367258"/>
              <a:gd name="connsiteX24" fmla="*/ 987138 w 1223962"/>
              <a:gd name="connsiteY24" fmla="*/ 1717776 h 2367258"/>
              <a:gd name="connsiteX25" fmla="*/ 943568 w 1223962"/>
              <a:gd name="connsiteY25" fmla="*/ 1882174 h 2367258"/>
              <a:gd name="connsiteX26" fmla="*/ 812951 w 1223962"/>
              <a:gd name="connsiteY26" fmla="*/ 2023124 h 2367258"/>
              <a:gd name="connsiteX27" fmla="*/ 678598 w 1223962"/>
              <a:gd name="connsiteY27" fmla="*/ 2084323 h 2367258"/>
              <a:gd name="connsiteX28" fmla="*/ 542063 w 1223962"/>
              <a:gd name="connsiteY28" fmla="*/ 2193456 h 2367258"/>
              <a:gd name="connsiteX29" fmla="*/ 405331 w 1223962"/>
              <a:gd name="connsiteY29" fmla="*/ 2286237 h 2367258"/>
              <a:gd name="connsiteX30" fmla="*/ 268363 w 1223962"/>
              <a:gd name="connsiteY30" fmla="*/ 2367258 h 2367258"/>
              <a:gd name="connsiteX31" fmla="*/ 204787 w 1223962"/>
              <a:gd name="connsiteY31" fmla="*/ 2160929 h 2367258"/>
              <a:gd name="connsiteX32" fmla="*/ 152400 w 1223962"/>
              <a:gd name="connsiteY32" fmla="*/ 1994241 h 2367258"/>
              <a:gd name="connsiteX33" fmla="*/ 122091 w 1223962"/>
              <a:gd name="connsiteY33" fmla="*/ 1870416 h 2367258"/>
              <a:gd name="connsiteX34" fmla="*/ 93516 w 1223962"/>
              <a:gd name="connsiteY34" fmla="*/ 1741709 h 2367258"/>
              <a:gd name="connsiteX35" fmla="*/ 54115 w 1223962"/>
              <a:gd name="connsiteY35" fmla="*/ 1568059 h 2367258"/>
              <a:gd name="connsiteX36" fmla="*/ 39828 w 1223962"/>
              <a:gd name="connsiteY36" fmla="*/ 1444714 h 2367258"/>
              <a:gd name="connsiteX37" fmla="*/ 22511 w 1223962"/>
              <a:gd name="connsiteY37" fmla="*/ 1327491 h 2367258"/>
              <a:gd name="connsiteX38" fmla="*/ 17316 w 1223962"/>
              <a:gd name="connsiteY38" fmla="*/ 1229800 h 2367258"/>
              <a:gd name="connsiteX39" fmla="*/ 4762 w 1223962"/>
              <a:gd name="connsiteY39" fmla="*/ 1092779 h 2367258"/>
              <a:gd name="connsiteX40" fmla="*/ 1004 w 1223962"/>
              <a:gd name="connsiteY40" fmla="*/ 969629 h 2367258"/>
              <a:gd name="connsiteX41" fmla="*/ 0 w 1223962"/>
              <a:gd name="connsiteY41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41248 w 1223962"/>
              <a:gd name="connsiteY22" fmla="*/ 1435950 h 2367258"/>
              <a:gd name="connsiteX23" fmla="*/ 1081525 w 1223962"/>
              <a:gd name="connsiteY23" fmla="*/ 1575380 h 2367258"/>
              <a:gd name="connsiteX24" fmla="*/ 987138 w 1223962"/>
              <a:gd name="connsiteY24" fmla="*/ 1717776 h 2367258"/>
              <a:gd name="connsiteX25" fmla="*/ 943568 w 1223962"/>
              <a:gd name="connsiteY25" fmla="*/ 1882174 h 2367258"/>
              <a:gd name="connsiteX26" fmla="*/ 812951 w 1223962"/>
              <a:gd name="connsiteY26" fmla="*/ 2023124 h 2367258"/>
              <a:gd name="connsiteX27" fmla="*/ 697210 w 1223962"/>
              <a:gd name="connsiteY27" fmla="*/ 2140899 h 2367258"/>
              <a:gd name="connsiteX28" fmla="*/ 678598 w 1223962"/>
              <a:gd name="connsiteY28" fmla="*/ 2084323 h 2367258"/>
              <a:gd name="connsiteX29" fmla="*/ 542063 w 1223962"/>
              <a:gd name="connsiteY29" fmla="*/ 2193456 h 2367258"/>
              <a:gd name="connsiteX30" fmla="*/ 405331 w 1223962"/>
              <a:gd name="connsiteY30" fmla="*/ 2286237 h 2367258"/>
              <a:gd name="connsiteX31" fmla="*/ 268363 w 1223962"/>
              <a:gd name="connsiteY31" fmla="*/ 2367258 h 2367258"/>
              <a:gd name="connsiteX32" fmla="*/ 204787 w 1223962"/>
              <a:gd name="connsiteY32" fmla="*/ 2160929 h 2367258"/>
              <a:gd name="connsiteX33" fmla="*/ 152400 w 1223962"/>
              <a:gd name="connsiteY33" fmla="*/ 1994241 h 2367258"/>
              <a:gd name="connsiteX34" fmla="*/ 122091 w 1223962"/>
              <a:gd name="connsiteY34" fmla="*/ 1870416 h 2367258"/>
              <a:gd name="connsiteX35" fmla="*/ 93516 w 1223962"/>
              <a:gd name="connsiteY35" fmla="*/ 1741709 h 2367258"/>
              <a:gd name="connsiteX36" fmla="*/ 54115 w 1223962"/>
              <a:gd name="connsiteY36" fmla="*/ 1568059 h 2367258"/>
              <a:gd name="connsiteX37" fmla="*/ 39828 w 1223962"/>
              <a:gd name="connsiteY37" fmla="*/ 1444714 h 2367258"/>
              <a:gd name="connsiteX38" fmla="*/ 22511 w 1223962"/>
              <a:gd name="connsiteY38" fmla="*/ 1327491 h 2367258"/>
              <a:gd name="connsiteX39" fmla="*/ 17316 w 1223962"/>
              <a:gd name="connsiteY39" fmla="*/ 1229800 h 2367258"/>
              <a:gd name="connsiteX40" fmla="*/ 4762 w 1223962"/>
              <a:gd name="connsiteY40" fmla="*/ 1092779 h 2367258"/>
              <a:gd name="connsiteX41" fmla="*/ 1004 w 1223962"/>
              <a:gd name="connsiteY41" fmla="*/ 969629 h 2367258"/>
              <a:gd name="connsiteX42" fmla="*/ 0 w 1223962"/>
              <a:gd name="connsiteY42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41248 w 1223962"/>
              <a:gd name="connsiteY22" fmla="*/ 1435950 h 2367258"/>
              <a:gd name="connsiteX23" fmla="*/ 1081525 w 1223962"/>
              <a:gd name="connsiteY23" fmla="*/ 1575380 h 2367258"/>
              <a:gd name="connsiteX24" fmla="*/ 987138 w 1223962"/>
              <a:gd name="connsiteY24" fmla="*/ 1717776 h 2367258"/>
              <a:gd name="connsiteX25" fmla="*/ 943568 w 1223962"/>
              <a:gd name="connsiteY25" fmla="*/ 1882174 h 2367258"/>
              <a:gd name="connsiteX26" fmla="*/ 812951 w 1223962"/>
              <a:gd name="connsiteY26" fmla="*/ 2023124 h 2367258"/>
              <a:gd name="connsiteX27" fmla="*/ 697210 w 1223962"/>
              <a:gd name="connsiteY27" fmla="*/ 2140899 h 2367258"/>
              <a:gd name="connsiteX28" fmla="*/ 629517 w 1223962"/>
              <a:gd name="connsiteY28" fmla="*/ 2182805 h 2367258"/>
              <a:gd name="connsiteX29" fmla="*/ 542063 w 1223962"/>
              <a:gd name="connsiteY29" fmla="*/ 2193456 h 2367258"/>
              <a:gd name="connsiteX30" fmla="*/ 405331 w 1223962"/>
              <a:gd name="connsiteY30" fmla="*/ 2286237 h 2367258"/>
              <a:gd name="connsiteX31" fmla="*/ 268363 w 1223962"/>
              <a:gd name="connsiteY31" fmla="*/ 2367258 h 2367258"/>
              <a:gd name="connsiteX32" fmla="*/ 204787 w 1223962"/>
              <a:gd name="connsiteY32" fmla="*/ 2160929 h 2367258"/>
              <a:gd name="connsiteX33" fmla="*/ 152400 w 1223962"/>
              <a:gd name="connsiteY33" fmla="*/ 1994241 h 2367258"/>
              <a:gd name="connsiteX34" fmla="*/ 122091 w 1223962"/>
              <a:gd name="connsiteY34" fmla="*/ 1870416 h 2367258"/>
              <a:gd name="connsiteX35" fmla="*/ 93516 w 1223962"/>
              <a:gd name="connsiteY35" fmla="*/ 1741709 h 2367258"/>
              <a:gd name="connsiteX36" fmla="*/ 54115 w 1223962"/>
              <a:gd name="connsiteY36" fmla="*/ 1568059 h 2367258"/>
              <a:gd name="connsiteX37" fmla="*/ 39828 w 1223962"/>
              <a:gd name="connsiteY37" fmla="*/ 1444714 h 2367258"/>
              <a:gd name="connsiteX38" fmla="*/ 22511 w 1223962"/>
              <a:gd name="connsiteY38" fmla="*/ 1327491 h 2367258"/>
              <a:gd name="connsiteX39" fmla="*/ 17316 w 1223962"/>
              <a:gd name="connsiteY39" fmla="*/ 1229800 h 2367258"/>
              <a:gd name="connsiteX40" fmla="*/ 4762 w 1223962"/>
              <a:gd name="connsiteY40" fmla="*/ 1092779 h 2367258"/>
              <a:gd name="connsiteX41" fmla="*/ 1004 w 1223962"/>
              <a:gd name="connsiteY41" fmla="*/ 969629 h 2367258"/>
              <a:gd name="connsiteX42" fmla="*/ 0 w 1223962"/>
              <a:gd name="connsiteY42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41248 w 1223962"/>
              <a:gd name="connsiteY22" fmla="*/ 1435950 h 2367258"/>
              <a:gd name="connsiteX23" fmla="*/ 1081525 w 1223962"/>
              <a:gd name="connsiteY23" fmla="*/ 1575380 h 2367258"/>
              <a:gd name="connsiteX24" fmla="*/ 987138 w 1223962"/>
              <a:gd name="connsiteY24" fmla="*/ 1717776 h 2367258"/>
              <a:gd name="connsiteX25" fmla="*/ 943568 w 1223962"/>
              <a:gd name="connsiteY25" fmla="*/ 1882174 h 2367258"/>
              <a:gd name="connsiteX26" fmla="*/ 812951 w 1223962"/>
              <a:gd name="connsiteY26" fmla="*/ 2023124 h 2367258"/>
              <a:gd name="connsiteX27" fmla="*/ 697210 w 1223962"/>
              <a:gd name="connsiteY27" fmla="*/ 2140899 h 2367258"/>
              <a:gd name="connsiteX28" fmla="*/ 629517 w 1223962"/>
              <a:gd name="connsiteY28" fmla="*/ 2182805 h 2367258"/>
              <a:gd name="connsiteX29" fmla="*/ 542063 w 1223962"/>
              <a:gd name="connsiteY29" fmla="*/ 2253142 h 2367258"/>
              <a:gd name="connsiteX30" fmla="*/ 405331 w 1223962"/>
              <a:gd name="connsiteY30" fmla="*/ 2286237 h 2367258"/>
              <a:gd name="connsiteX31" fmla="*/ 268363 w 1223962"/>
              <a:gd name="connsiteY31" fmla="*/ 2367258 h 2367258"/>
              <a:gd name="connsiteX32" fmla="*/ 204787 w 1223962"/>
              <a:gd name="connsiteY32" fmla="*/ 2160929 h 2367258"/>
              <a:gd name="connsiteX33" fmla="*/ 152400 w 1223962"/>
              <a:gd name="connsiteY33" fmla="*/ 1994241 h 2367258"/>
              <a:gd name="connsiteX34" fmla="*/ 122091 w 1223962"/>
              <a:gd name="connsiteY34" fmla="*/ 1870416 h 2367258"/>
              <a:gd name="connsiteX35" fmla="*/ 93516 w 1223962"/>
              <a:gd name="connsiteY35" fmla="*/ 1741709 h 2367258"/>
              <a:gd name="connsiteX36" fmla="*/ 54115 w 1223962"/>
              <a:gd name="connsiteY36" fmla="*/ 1568059 h 2367258"/>
              <a:gd name="connsiteX37" fmla="*/ 39828 w 1223962"/>
              <a:gd name="connsiteY37" fmla="*/ 1444714 h 2367258"/>
              <a:gd name="connsiteX38" fmla="*/ 22511 w 1223962"/>
              <a:gd name="connsiteY38" fmla="*/ 1327491 h 2367258"/>
              <a:gd name="connsiteX39" fmla="*/ 17316 w 1223962"/>
              <a:gd name="connsiteY39" fmla="*/ 1229800 h 2367258"/>
              <a:gd name="connsiteX40" fmla="*/ 4762 w 1223962"/>
              <a:gd name="connsiteY40" fmla="*/ 1092779 h 2367258"/>
              <a:gd name="connsiteX41" fmla="*/ 1004 w 1223962"/>
              <a:gd name="connsiteY41" fmla="*/ 969629 h 2367258"/>
              <a:gd name="connsiteX42" fmla="*/ 0 w 1223962"/>
              <a:gd name="connsiteY42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41248 w 1223962"/>
              <a:gd name="connsiteY22" fmla="*/ 1435950 h 2367258"/>
              <a:gd name="connsiteX23" fmla="*/ 1081525 w 1223962"/>
              <a:gd name="connsiteY23" fmla="*/ 1575380 h 2367258"/>
              <a:gd name="connsiteX24" fmla="*/ 987138 w 1223962"/>
              <a:gd name="connsiteY24" fmla="*/ 1717776 h 2367258"/>
              <a:gd name="connsiteX25" fmla="*/ 943568 w 1223962"/>
              <a:gd name="connsiteY25" fmla="*/ 1882174 h 2367258"/>
              <a:gd name="connsiteX26" fmla="*/ 812951 w 1223962"/>
              <a:gd name="connsiteY26" fmla="*/ 2023124 h 2367258"/>
              <a:gd name="connsiteX27" fmla="*/ 697210 w 1223962"/>
              <a:gd name="connsiteY27" fmla="*/ 2140899 h 2367258"/>
              <a:gd name="connsiteX28" fmla="*/ 629517 w 1223962"/>
              <a:gd name="connsiteY28" fmla="*/ 2182805 h 2367258"/>
              <a:gd name="connsiteX29" fmla="*/ 542063 w 1223962"/>
              <a:gd name="connsiteY29" fmla="*/ 2253142 h 2367258"/>
              <a:gd name="connsiteX30" fmla="*/ 413992 w 1223962"/>
              <a:gd name="connsiteY30" fmla="*/ 2316080 h 2367258"/>
              <a:gd name="connsiteX31" fmla="*/ 268363 w 1223962"/>
              <a:gd name="connsiteY31" fmla="*/ 2367258 h 2367258"/>
              <a:gd name="connsiteX32" fmla="*/ 204787 w 1223962"/>
              <a:gd name="connsiteY32" fmla="*/ 2160929 h 2367258"/>
              <a:gd name="connsiteX33" fmla="*/ 152400 w 1223962"/>
              <a:gd name="connsiteY33" fmla="*/ 1994241 h 2367258"/>
              <a:gd name="connsiteX34" fmla="*/ 122091 w 1223962"/>
              <a:gd name="connsiteY34" fmla="*/ 1870416 h 2367258"/>
              <a:gd name="connsiteX35" fmla="*/ 93516 w 1223962"/>
              <a:gd name="connsiteY35" fmla="*/ 1741709 h 2367258"/>
              <a:gd name="connsiteX36" fmla="*/ 54115 w 1223962"/>
              <a:gd name="connsiteY36" fmla="*/ 1568059 h 2367258"/>
              <a:gd name="connsiteX37" fmla="*/ 39828 w 1223962"/>
              <a:gd name="connsiteY37" fmla="*/ 1444714 h 2367258"/>
              <a:gd name="connsiteX38" fmla="*/ 22511 w 1223962"/>
              <a:gd name="connsiteY38" fmla="*/ 1327491 h 2367258"/>
              <a:gd name="connsiteX39" fmla="*/ 17316 w 1223962"/>
              <a:gd name="connsiteY39" fmla="*/ 1229800 h 2367258"/>
              <a:gd name="connsiteX40" fmla="*/ 4762 w 1223962"/>
              <a:gd name="connsiteY40" fmla="*/ 1092779 h 2367258"/>
              <a:gd name="connsiteX41" fmla="*/ 1004 w 1223962"/>
              <a:gd name="connsiteY41" fmla="*/ 969629 h 2367258"/>
              <a:gd name="connsiteX42" fmla="*/ 0 w 1223962"/>
              <a:gd name="connsiteY42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41248 w 1223962"/>
              <a:gd name="connsiteY22" fmla="*/ 1435950 h 2367258"/>
              <a:gd name="connsiteX23" fmla="*/ 1081525 w 1223962"/>
              <a:gd name="connsiteY23" fmla="*/ 1575380 h 2367258"/>
              <a:gd name="connsiteX24" fmla="*/ 1050656 w 1223962"/>
              <a:gd name="connsiteY24" fmla="*/ 1720760 h 2367258"/>
              <a:gd name="connsiteX25" fmla="*/ 943568 w 1223962"/>
              <a:gd name="connsiteY25" fmla="*/ 1882174 h 2367258"/>
              <a:gd name="connsiteX26" fmla="*/ 812951 w 1223962"/>
              <a:gd name="connsiteY26" fmla="*/ 2023124 h 2367258"/>
              <a:gd name="connsiteX27" fmla="*/ 697210 w 1223962"/>
              <a:gd name="connsiteY27" fmla="*/ 2140899 h 2367258"/>
              <a:gd name="connsiteX28" fmla="*/ 629517 w 1223962"/>
              <a:gd name="connsiteY28" fmla="*/ 2182805 h 2367258"/>
              <a:gd name="connsiteX29" fmla="*/ 542063 w 1223962"/>
              <a:gd name="connsiteY29" fmla="*/ 2253142 h 2367258"/>
              <a:gd name="connsiteX30" fmla="*/ 413992 w 1223962"/>
              <a:gd name="connsiteY30" fmla="*/ 2316080 h 2367258"/>
              <a:gd name="connsiteX31" fmla="*/ 268363 w 1223962"/>
              <a:gd name="connsiteY31" fmla="*/ 2367258 h 2367258"/>
              <a:gd name="connsiteX32" fmla="*/ 204787 w 1223962"/>
              <a:gd name="connsiteY32" fmla="*/ 2160929 h 2367258"/>
              <a:gd name="connsiteX33" fmla="*/ 152400 w 1223962"/>
              <a:gd name="connsiteY33" fmla="*/ 1994241 h 2367258"/>
              <a:gd name="connsiteX34" fmla="*/ 122091 w 1223962"/>
              <a:gd name="connsiteY34" fmla="*/ 1870416 h 2367258"/>
              <a:gd name="connsiteX35" fmla="*/ 93516 w 1223962"/>
              <a:gd name="connsiteY35" fmla="*/ 1741709 h 2367258"/>
              <a:gd name="connsiteX36" fmla="*/ 54115 w 1223962"/>
              <a:gd name="connsiteY36" fmla="*/ 1568059 h 2367258"/>
              <a:gd name="connsiteX37" fmla="*/ 39828 w 1223962"/>
              <a:gd name="connsiteY37" fmla="*/ 1444714 h 2367258"/>
              <a:gd name="connsiteX38" fmla="*/ 22511 w 1223962"/>
              <a:gd name="connsiteY38" fmla="*/ 1327491 h 2367258"/>
              <a:gd name="connsiteX39" fmla="*/ 17316 w 1223962"/>
              <a:gd name="connsiteY39" fmla="*/ 1229800 h 2367258"/>
              <a:gd name="connsiteX40" fmla="*/ 4762 w 1223962"/>
              <a:gd name="connsiteY40" fmla="*/ 1092779 h 2367258"/>
              <a:gd name="connsiteX41" fmla="*/ 1004 w 1223962"/>
              <a:gd name="connsiteY41" fmla="*/ 969629 h 2367258"/>
              <a:gd name="connsiteX42" fmla="*/ 0 w 1223962"/>
              <a:gd name="connsiteY42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41248 w 1223962"/>
              <a:gd name="connsiteY22" fmla="*/ 1435950 h 2367258"/>
              <a:gd name="connsiteX23" fmla="*/ 1136380 w 1223962"/>
              <a:gd name="connsiteY23" fmla="*/ 1584333 h 2367258"/>
              <a:gd name="connsiteX24" fmla="*/ 1050656 w 1223962"/>
              <a:gd name="connsiteY24" fmla="*/ 1720760 h 2367258"/>
              <a:gd name="connsiteX25" fmla="*/ 943568 w 1223962"/>
              <a:gd name="connsiteY25" fmla="*/ 1882174 h 2367258"/>
              <a:gd name="connsiteX26" fmla="*/ 812951 w 1223962"/>
              <a:gd name="connsiteY26" fmla="*/ 2023124 h 2367258"/>
              <a:gd name="connsiteX27" fmla="*/ 697210 w 1223962"/>
              <a:gd name="connsiteY27" fmla="*/ 2140899 h 2367258"/>
              <a:gd name="connsiteX28" fmla="*/ 629517 w 1223962"/>
              <a:gd name="connsiteY28" fmla="*/ 2182805 h 2367258"/>
              <a:gd name="connsiteX29" fmla="*/ 542063 w 1223962"/>
              <a:gd name="connsiteY29" fmla="*/ 2253142 h 2367258"/>
              <a:gd name="connsiteX30" fmla="*/ 413992 w 1223962"/>
              <a:gd name="connsiteY30" fmla="*/ 2316080 h 2367258"/>
              <a:gd name="connsiteX31" fmla="*/ 268363 w 1223962"/>
              <a:gd name="connsiteY31" fmla="*/ 2367258 h 2367258"/>
              <a:gd name="connsiteX32" fmla="*/ 204787 w 1223962"/>
              <a:gd name="connsiteY32" fmla="*/ 2160929 h 2367258"/>
              <a:gd name="connsiteX33" fmla="*/ 152400 w 1223962"/>
              <a:gd name="connsiteY33" fmla="*/ 1994241 h 2367258"/>
              <a:gd name="connsiteX34" fmla="*/ 122091 w 1223962"/>
              <a:gd name="connsiteY34" fmla="*/ 1870416 h 2367258"/>
              <a:gd name="connsiteX35" fmla="*/ 93516 w 1223962"/>
              <a:gd name="connsiteY35" fmla="*/ 1741709 h 2367258"/>
              <a:gd name="connsiteX36" fmla="*/ 54115 w 1223962"/>
              <a:gd name="connsiteY36" fmla="*/ 1568059 h 2367258"/>
              <a:gd name="connsiteX37" fmla="*/ 39828 w 1223962"/>
              <a:gd name="connsiteY37" fmla="*/ 1444714 h 2367258"/>
              <a:gd name="connsiteX38" fmla="*/ 22511 w 1223962"/>
              <a:gd name="connsiteY38" fmla="*/ 1327491 h 2367258"/>
              <a:gd name="connsiteX39" fmla="*/ 17316 w 1223962"/>
              <a:gd name="connsiteY39" fmla="*/ 1229800 h 2367258"/>
              <a:gd name="connsiteX40" fmla="*/ 4762 w 1223962"/>
              <a:gd name="connsiteY40" fmla="*/ 1092779 h 2367258"/>
              <a:gd name="connsiteX41" fmla="*/ 1004 w 1223962"/>
              <a:gd name="connsiteY41" fmla="*/ 969629 h 2367258"/>
              <a:gd name="connsiteX42" fmla="*/ 0 w 1223962"/>
              <a:gd name="connsiteY42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67232 w 1223962"/>
              <a:gd name="connsiteY22" fmla="*/ 1438934 h 2367258"/>
              <a:gd name="connsiteX23" fmla="*/ 1136380 w 1223962"/>
              <a:gd name="connsiteY23" fmla="*/ 1584333 h 2367258"/>
              <a:gd name="connsiteX24" fmla="*/ 1050656 w 1223962"/>
              <a:gd name="connsiteY24" fmla="*/ 1720760 h 2367258"/>
              <a:gd name="connsiteX25" fmla="*/ 943568 w 1223962"/>
              <a:gd name="connsiteY25" fmla="*/ 1882174 h 2367258"/>
              <a:gd name="connsiteX26" fmla="*/ 812951 w 1223962"/>
              <a:gd name="connsiteY26" fmla="*/ 2023124 h 2367258"/>
              <a:gd name="connsiteX27" fmla="*/ 697210 w 1223962"/>
              <a:gd name="connsiteY27" fmla="*/ 2140899 h 2367258"/>
              <a:gd name="connsiteX28" fmla="*/ 629517 w 1223962"/>
              <a:gd name="connsiteY28" fmla="*/ 2182805 h 2367258"/>
              <a:gd name="connsiteX29" fmla="*/ 542063 w 1223962"/>
              <a:gd name="connsiteY29" fmla="*/ 2253142 h 2367258"/>
              <a:gd name="connsiteX30" fmla="*/ 413992 w 1223962"/>
              <a:gd name="connsiteY30" fmla="*/ 2316080 h 2367258"/>
              <a:gd name="connsiteX31" fmla="*/ 268363 w 1223962"/>
              <a:gd name="connsiteY31" fmla="*/ 2367258 h 2367258"/>
              <a:gd name="connsiteX32" fmla="*/ 204787 w 1223962"/>
              <a:gd name="connsiteY32" fmla="*/ 2160929 h 2367258"/>
              <a:gd name="connsiteX33" fmla="*/ 152400 w 1223962"/>
              <a:gd name="connsiteY33" fmla="*/ 1994241 h 2367258"/>
              <a:gd name="connsiteX34" fmla="*/ 122091 w 1223962"/>
              <a:gd name="connsiteY34" fmla="*/ 1870416 h 2367258"/>
              <a:gd name="connsiteX35" fmla="*/ 93516 w 1223962"/>
              <a:gd name="connsiteY35" fmla="*/ 1741709 h 2367258"/>
              <a:gd name="connsiteX36" fmla="*/ 54115 w 1223962"/>
              <a:gd name="connsiteY36" fmla="*/ 1568059 h 2367258"/>
              <a:gd name="connsiteX37" fmla="*/ 39828 w 1223962"/>
              <a:gd name="connsiteY37" fmla="*/ 1444714 h 2367258"/>
              <a:gd name="connsiteX38" fmla="*/ 22511 w 1223962"/>
              <a:gd name="connsiteY38" fmla="*/ 1327491 h 2367258"/>
              <a:gd name="connsiteX39" fmla="*/ 17316 w 1223962"/>
              <a:gd name="connsiteY39" fmla="*/ 1229800 h 2367258"/>
              <a:gd name="connsiteX40" fmla="*/ 4762 w 1223962"/>
              <a:gd name="connsiteY40" fmla="*/ 1092779 h 2367258"/>
              <a:gd name="connsiteX41" fmla="*/ 1004 w 1223962"/>
              <a:gd name="connsiteY41" fmla="*/ 969629 h 2367258"/>
              <a:gd name="connsiteX42" fmla="*/ 0 w 1223962"/>
              <a:gd name="connsiteY42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190625 w 1223962"/>
              <a:gd name="connsiteY21" fmla="*/ 1303679 h 2367258"/>
              <a:gd name="connsiteX22" fmla="*/ 1184555 w 1223962"/>
              <a:gd name="connsiteY22" fmla="*/ 1438934 h 2367258"/>
              <a:gd name="connsiteX23" fmla="*/ 1136380 w 1223962"/>
              <a:gd name="connsiteY23" fmla="*/ 1584333 h 2367258"/>
              <a:gd name="connsiteX24" fmla="*/ 1050656 w 1223962"/>
              <a:gd name="connsiteY24" fmla="*/ 1720760 h 2367258"/>
              <a:gd name="connsiteX25" fmla="*/ 943568 w 1223962"/>
              <a:gd name="connsiteY25" fmla="*/ 1882174 h 2367258"/>
              <a:gd name="connsiteX26" fmla="*/ 812951 w 1223962"/>
              <a:gd name="connsiteY26" fmla="*/ 2023124 h 2367258"/>
              <a:gd name="connsiteX27" fmla="*/ 697210 w 1223962"/>
              <a:gd name="connsiteY27" fmla="*/ 2140899 h 2367258"/>
              <a:gd name="connsiteX28" fmla="*/ 629517 w 1223962"/>
              <a:gd name="connsiteY28" fmla="*/ 2182805 h 2367258"/>
              <a:gd name="connsiteX29" fmla="*/ 542063 w 1223962"/>
              <a:gd name="connsiteY29" fmla="*/ 2253142 h 2367258"/>
              <a:gd name="connsiteX30" fmla="*/ 413992 w 1223962"/>
              <a:gd name="connsiteY30" fmla="*/ 2316080 h 2367258"/>
              <a:gd name="connsiteX31" fmla="*/ 268363 w 1223962"/>
              <a:gd name="connsiteY31" fmla="*/ 2367258 h 2367258"/>
              <a:gd name="connsiteX32" fmla="*/ 204787 w 1223962"/>
              <a:gd name="connsiteY32" fmla="*/ 2160929 h 2367258"/>
              <a:gd name="connsiteX33" fmla="*/ 152400 w 1223962"/>
              <a:gd name="connsiteY33" fmla="*/ 1994241 h 2367258"/>
              <a:gd name="connsiteX34" fmla="*/ 122091 w 1223962"/>
              <a:gd name="connsiteY34" fmla="*/ 1870416 h 2367258"/>
              <a:gd name="connsiteX35" fmla="*/ 93516 w 1223962"/>
              <a:gd name="connsiteY35" fmla="*/ 1741709 h 2367258"/>
              <a:gd name="connsiteX36" fmla="*/ 54115 w 1223962"/>
              <a:gd name="connsiteY36" fmla="*/ 1568059 h 2367258"/>
              <a:gd name="connsiteX37" fmla="*/ 39828 w 1223962"/>
              <a:gd name="connsiteY37" fmla="*/ 1444714 h 2367258"/>
              <a:gd name="connsiteX38" fmla="*/ 22511 w 1223962"/>
              <a:gd name="connsiteY38" fmla="*/ 1327491 h 2367258"/>
              <a:gd name="connsiteX39" fmla="*/ 17316 w 1223962"/>
              <a:gd name="connsiteY39" fmla="*/ 1229800 h 2367258"/>
              <a:gd name="connsiteX40" fmla="*/ 4762 w 1223962"/>
              <a:gd name="connsiteY40" fmla="*/ 1092779 h 2367258"/>
              <a:gd name="connsiteX41" fmla="*/ 1004 w 1223962"/>
              <a:gd name="connsiteY41" fmla="*/ 969629 h 2367258"/>
              <a:gd name="connsiteX42" fmla="*/ 0 w 1223962"/>
              <a:gd name="connsiteY42" fmla="*/ 854043 h 2367258"/>
              <a:gd name="connsiteX0" fmla="*/ 0 w 1223962"/>
              <a:gd name="connsiteY0" fmla="*/ 854043 h 2367258"/>
              <a:gd name="connsiteX1" fmla="*/ 15150 w 1223962"/>
              <a:gd name="connsiteY1" fmla="*/ 694079 h 2367258"/>
              <a:gd name="connsiteX2" fmla="*/ 25971 w 1223962"/>
              <a:gd name="connsiteY2" fmla="*/ 573872 h 2367258"/>
              <a:gd name="connsiteX3" fmla="*/ 58445 w 1223962"/>
              <a:gd name="connsiteY3" fmla="*/ 462146 h 2367258"/>
              <a:gd name="connsiteX4" fmla="*/ 67527 w 1223962"/>
              <a:gd name="connsiteY4" fmla="*/ 356229 h 2367258"/>
              <a:gd name="connsiteX5" fmla="*/ 97829 w 1223962"/>
              <a:gd name="connsiteY5" fmla="*/ 260977 h 2367258"/>
              <a:gd name="connsiteX6" fmla="*/ 168402 w 1223962"/>
              <a:gd name="connsiteY6" fmla="*/ 112869 h 2367258"/>
              <a:gd name="connsiteX7" fmla="*/ 248932 w 1223962"/>
              <a:gd name="connsiteY7" fmla="*/ 29717 h 2367258"/>
              <a:gd name="connsiteX8" fmla="*/ 342455 w 1223962"/>
              <a:gd name="connsiteY8" fmla="*/ 284 h 2367258"/>
              <a:gd name="connsiteX9" fmla="*/ 559828 w 1223962"/>
              <a:gd name="connsiteY9" fmla="*/ 25954 h 2367258"/>
              <a:gd name="connsiteX10" fmla="*/ 665023 w 1223962"/>
              <a:gd name="connsiteY10" fmla="*/ 89813 h 2367258"/>
              <a:gd name="connsiteX11" fmla="*/ 733425 w 1223962"/>
              <a:gd name="connsiteY11" fmla="*/ 132104 h 2367258"/>
              <a:gd name="connsiteX12" fmla="*/ 823912 w 1223962"/>
              <a:gd name="connsiteY12" fmla="*/ 189254 h 2367258"/>
              <a:gd name="connsiteX13" fmla="*/ 928687 w 1223962"/>
              <a:gd name="connsiteY13" fmla="*/ 275220 h 2367258"/>
              <a:gd name="connsiteX14" fmla="*/ 1004455 w 1223962"/>
              <a:gd name="connsiteY14" fmla="*/ 353741 h 2367258"/>
              <a:gd name="connsiteX15" fmla="*/ 1104036 w 1223962"/>
              <a:gd name="connsiteY15" fmla="*/ 494535 h 2367258"/>
              <a:gd name="connsiteX16" fmla="*/ 1147762 w 1223962"/>
              <a:gd name="connsiteY16" fmla="*/ 608354 h 2367258"/>
              <a:gd name="connsiteX17" fmla="*/ 1181100 w 1223962"/>
              <a:gd name="connsiteY17" fmla="*/ 717891 h 2367258"/>
              <a:gd name="connsiteX18" fmla="*/ 1209675 w 1223962"/>
              <a:gd name="connsiteY18" fmla="*/ 808379 h 2367258"/>
              <a:gd name="connsiteX19" fmla="*/ 1223962 w 1223962"/>
              <a:gd name="connsiteY19" fmla="*/ 951254 h 2367258"/>
              <a:gd name="connsiteX20" fmla="*/ 1219200 w 1223962"/>
              <a:gd name="connsiteY20" fmla="*/ 1122704 h 2367258"/>
              <a:gd name="connsiteX21" fmla="*/ 1219496 w 1223962"/>
              <a:gd name="connsiteY21" fmla="*/ 1303679 h 2367258"/>
              <a:gd name="connsiteX22" fmla="*/ 1184555 w 1223962"/>
              <a:gd name="connsiteY22" fmla="*/ 1438934 h 2367258"/>
              <a:gd name="connsiteX23" fmla="*/ 1136380 w 1223962"/>
              <a:gd name="connsiteY23" fmla="*/ 1584333 h 2367258"/>
              <a:gd name="connsiteX24" fmla="*/ 1050656 w 1223962"/>
              <a:gd name="connsiteY24" fmla="*/ 1720760 h 2367258"/>
              <a:gd name="connsiteX25" fmla="*/ 943568 w 1223962"/>
              <a:gd name="connsiteY25" fmla="*/ 1882174 h 2367258"/>
              <a:gd name="connsiteX26" fmla="*/ 812951 w 1223962"/>
              <a:gd name="connsiteY26" fmla="*/ 2023124 h 2367258"/>
              <a:gd name="connsiteX27" fmla="*/ 697210 w 1223962"/>
              <a:gd name="connsiteY27" fmla="*/ 2140899 h 2367258"/>
              <a:gd name="connsiteX28" fmla="*/ 629517 w 1223962"/>
              <a:gd name="connsiteY28" fmla="*/ 2182805 h 2367258"/>
              <a:gd name="connsiteX29" fmla="*/ 542063 w 1223962"/>
              <a:gd name="connsiteY29" fmla="*/ 2253142 h 2367258"/>
              <a:gd name="connsiteX30" fmla="*/ 413992 w 1223962"/>
              <a:gd name="connsiteY30" fmla="*/ 2316080 h 2367258"/>
              <a:gd name="connsiteX31" fmla="*/ 268363 w 1223962"/>
              <a:gd name="connsiteY31" fmla="*/ 2367258 h 2367258"/>
              <a:gd name="connsiteX32" fmla="*/ 204787 w 1223962"/>
              <a:gd name="connsiteY32" fmla="*/ 2160929 h 2367258"/>
              <a:gd name="connsiteX33" fmla="*/ 152400 w 1223962"/>
              <a:gd name="connsiteY33" fmla="*/ 1994241 h 2367258"/>
              <a:gd name="connsiteX34" fmla="*/ 122091 w 1223962"/>
              <a:gd name="connsiteY34" fmla="*/ 1870416 h 2367258"/>
              <a:gd name="connsiteX35" fmla="*/ 93516 w 1223962"/>
              <a:gd name="connsiteY35" fmla="*/ 1741709 h 2367258"/>
              <a:gd name="connsiteX36" fmla="*/ 54115 w 1223962"/>
              <a:gd name="connsiteY36" fmla="*/ 1568059 h 2367258"/>
              <a:gd name="connsiteX37" fmla="*/ 39828 w 1223962"/>
              <a:gd name="connsiteY37" fmla="*/ 1444714 h 2367258"/>
              <a:gd name="connsiteX38" fmla="*/ 22511 w 1223962"/>
              <a:gd name="connsiteY38" fmla="*/ 1327491 h 2367258"/>
              <a:gd name="connsiteX39" fmla="*/ 17316 w 1223962"/>
              <a:gd name="connsiteY39" fmla="*/ 1229800 h 2367258"/>
              <a:gd name="connsiteX40" fmla="*/ 4762 w 1223962"/>
              <a:gd name="connsiteY40" fmla="*/ 1092779 h 2367258"/>
              <a:gd name="connsiteX41" fmla="*/ 1004 w 1223962"/>
              <a:gd name="connsiteY41" fmla="*/ 969629 h 2367258"/>
              <a:gd name="connsiteX42" fmla="*/ 0 w 1223962"/>
              <a:gd name="connsiteY42" fmla="*/ 854043 h 2367258"/>
              <a:gd name="connsiteX0" fmla="*/ 0 w 1248071"/>
              <a:gd name="connsiteY0" fmla="*/ 854043 h 2367258"/>
              <a:gd name="connsiteX1" fmla="*/ 15150 w 1248071"/>
              <a:gd name="connsiteY1" fmla="*/ 694079 h 2367258"/>
              <a:gd name="connsiteX2" fmla="*/ 25971 w 1248071"/>
              <a:gd name="connsiteY2" fmla="*/ 573872 h 2367258"/>
              <a:gd name="connsiteX3" fmla="*/ 58445 w 1248071"/>
              <a:gd name="connsiteY3" fmla="*/ 462146 h 2367258"/>
              <a:gd name="connsiteX4" fmla="*/ 67527 w 1248071"/>
              <a:gd name="connsiteY4" fmla="*/ 356229 h 2367258"/>
              <a:gd name="connsiteX5" fmla="*/ 97829 w 1248071"/>
              <a:gd name="connsiteY5" fmla="*/ 260977 h 2367258"/>
              <a:gd name="connsiteX6" fmla="*/ 168402 w 1248071"/>
              <a:gd name="connsiteY6" fmla="*/ 112869 h 2367258"/>
              <a:gd name="connsiteX7" fmla="*/ 248932 w 1248071"/>
              <a:gd name="connsiteY7" fmla="*/ 29717 h 2367258"/>
              <a:gd name="connsiteX8" fmla="*/ 342455 w 1248071"/>
              <a:gd name="connsiteY8" fmla="*/ 284 h 2367258"/>
              <a:gd name="connsiteX9" fmla="*/ 559828 w 1248071"/>
              <a:gd name="connsiteY9" fmla="*/ 25954 h 2367258"/>
              <a:gd name="connsiteX10" fmla="*/ 665023 w 1248071"/>
              <a:gd name="connsiteY10" fmla="*/ 89813 h 2367258"/>
              <a:gd name="connsiteX11" fmla="*/ 733425 w 1248071"/>
              <a:gd name="connsiteY11" fmla="*/ 132104 h 2367258"/>
              <a:gd name="connsiteX12" fmla="*/ 823912 w 1248071"/>
              <a:gd name="connsiteY12" fmla="*/ 189254 h 2367258"/>
              <a:gd name="connsiteX13" fmla="*/ 928687 w 1248071"/>
              <a:gd name="connsiteY13" fmla="*/ 275220 h 2367258"/>
              <a:gd name="connsiteX14" fmla="*/ 1004455 w 1248071"/>
              <a:gd name="connsiteY14" fmla="*/ 353741 h 2367258"/>
              <a:gd name="connsiteX15" fmla="*/ 1104036 w 1248071"/>
              <a:gd name="connsiteY15" fmla="*/ 494535 h 2367258"/>
              <a:gd name="connsiteX16" fmla="*/ 1147762 w 1248071"/>
              <a:gd name="connsiteY16" fmla="*/ 608354 h 2367258"/>
              <a:gd name="connsiteX17" fmla="*/ 1181100 w 1248071"/>
              <a:gd name="connsiteY17" fmla="*/ 717891 h 2367258"/>
              <a:gd name="connsiteX18" fmla="*/ 1209675 w 1248071"/>
              <a:gd name="connsiteY18" fmla="*/ 808379 h 2367258"/>
              <a:gd name="connsiteX19" fmla="*/ 1223962 w 1248071"/>
              <a:gd name="connsiteY19" fmla="*/ 951254 h 2367258"/>
              <a:gd name="connsiteX20" fmla="*/ 1248071 w 1248071"/>
              <a:gd name="connsiteY20" fmla="*/ 1110767 h 2367258"/>
              <a:gd name="connsiteX21" fmla="*/ 1219496 w 1248071"/>
              <a:gd name="connsiteY21" fmla="*/ 1303679 h 2367258"/>
              <a:gd name="connsiteX22" fmla="*/ 1184555 w 1248071"/>
              <a:gd name="connsiteY22" fmla="*/ 1438934 h 2367258"/>
              <a:gd name="connsiteX23" fmla="*/ 1136380 w 1248071"/>
              <a:gd name="connsiteY23" fmla="*/ 1584333 h 2367258"/>
              <a:gd name="connsiteX24" fmla="*/ 1050656 w 1248071"/>
              <a:gd name="connsiteY24" fmla="*/ 1720760 h 2367258"/>
              <a:gd name="connsiteX25" fmla="*/ 943568 w 1248071"/>
              <a:gd name="connsiteY25" fmla="*/ 1882174 h 2367258"/>
              <a:gd name="connsiteX26" fmla="*/ 812951 w 1248071"/>
              <a:gd name="connsiteY26" fmla="*/ 2023124 h 2367258"/>
              <a:gd name="connsiteX27" fmla="*/ 697210 w 1248071"/>
              <a:gd name="connsiteY27" fmla="*/ 2140899 h 2367258"/>
              <a:gd name="connsiteX28" fmla="*/ 629517 w 1248071"/>
              <a:gd name="connsiteY28" fmla="*/ 2182805 h 2367258"/>
              <a:gd name="connsiteX29" fmla="*/ 542063 w 1248071"/>
              <a:gd name="connsiteY29" fmla="*/ 2253142 h 2367258"/>
              <a:gd name="connsiteX30" fmla="*/ 413992 w 1248071"/>
              <a:gd name="connsiteY30" fmla="*/ 2316080 h 2367258"/>
              <a:gd name="connsiteX31" fmla="*/ 268363 w 1248071"/>
              <a:gd name="connsiteY31" fmla="*/ 2367258 h 2367258"/>
              <a:gd name="connsiteX32" fmla="*/ 204787 w 1248071"/>
              <a:gd name="connsiteY32" fmla="*/ 2160929 h 2367258"/>
              <a:gd name="connsiteX33" fmla="*/ 152400 w 1248071"/>
              <a:gd name="connsiteY33" fmla="*/ 1994241 h 2367258"/>
              <a:gd name="connsiteX34" fmla="*/ 122091 w 1248071"/>
              <a:gd name="connsiteY34" fmla="*/ 1870416 h 2367258"/>
              <a:gd name="connsiteX35" fmla="*/ 93516 w 1248071"/>
              <a:gd name="connsiteY35" fmla="*/ 1741709 h 2367258"/>
              <a:gd name="connsiteX36" fmla="*/ 54115 w 1248071"/>
              <a:gd name="connsiteY36" fmla="*/ 1568059 h 2367258"/>
              <a:gd name="connsiteX37" fmla="*/ 39828 w 1248071"/>
              <a:gd name="connsiteY37" fmla="*/ 1444714 h 2367258"/>
              <a:gd name="connsiteX38" fmla="*/ 22511 w 1248071"/>
              <a:gd name="connsiteY38" fmla="*/ 1327491 h 2367258"/>
              <a:gd name="connsiteX39" fmla="*/ 17316 w 1248071"/>
              <a:gd name="connsiteY39" fmla="*/ 1229800 h 2367258"/>
              <a:gd name="connsiteX40" fmla="*/ 4762 w 1248071"/>
              <a:gd name="connsiteY40" fmla="*/ 1092779 h 2367258"/>
              <a:gd name="connsiteX41" fmla="*/ 1004 w 1248071"/>
              <a:gd name="connsiteY41" fmla="*/ 969629 h 2367258"/>
              <a:gd name="connsiteX42" fmla="*/ 0 w 1248071"/>
              <a:gd name="connsiteY42" fmla="*/ 854043 h 2367258"/>
              <a:gd name="connsiteX0" fmla="*/ 0 w 1236522"/>
              <a:gd name="connsiteY0" fmla="*/ 854043 h 2367258"/>
              <a:gd name="connsiteX1" fmla="*/ 15150 w 1236522"/>
              <a:gd name="connsiteY1" fmla="*/ 694079 h 2367258"/>
              <a:gd name="connsiteX2" fmla="*/ 25971 w 1236522"/>
              <a:gd name="connsiteY2" fmla="*/ 573872 h 2367258"/>
              <a:gd name="connsiteX3" fmla="*/ 58445 w 1236522"/>
              <a:gd name="connsiteY3" fmla="*/ 462146 h 2367258"/>
              <a:gd name="connsiteX4" fmla="*/ 67527 w 1236522"/>
              <a:gd name="connsiteY4" fmla="*/ 356229 h 2367258"/>
              <a:gd name="connsiteX5" fmla="*/ 97829 w 1236522"/>
              <a:gd name="connsiteY5" fmla="*/ 260977 h 2367258"/>
              <a:gd name="connsiteX6" fmla="*/ 168402 w 1236522"/>
              <a:gd name="connsiteY6" fmla="*/ 112869 h 2367258"/>
              <a:gd name="connsiteX7" fmla="*/ 248932 w 1236522"/>
              <a:gd name="connsiteY7" fmla="*/ 29717 h 2367258"/>
              <a:gd name="connsiteX8" fmla="*/ 342455 w 1236522"/>
              <a:gd name="connsiteY8" fmla="*/ 284 h 2367258"/>
              <a:gd name="connsiteX9" fmla="*/ 559828 w 1236522"/>
              <a:gd name="connsiteY9" fmla="*/ 25954 h 2367258"/>
              <a:gd name="connsiteX10" fmla="*/ 665023 w 1236522"/>
              <a:gd name="connsiteY10" fmla="*/ 89813 h 2367258"/>
              <a:gd name="connsiteX11" fmla="*/ 733425 w 1236522"/>
              <a:gd name="connsiteY11" fmla="*/ 132104 h 2367258"/>
              <a:gd name="connsiteX12" fmla="*/ 823912 w 1236522"/>
              <a:gd name="connsiteY12" fmla="*/ 189254 h 2367258"/>
              <a:gd name="connsiteX13" fmla="*/ 928687 w 1236522"/>
              <a:gd name="connsiteY13" fmla="*/ 275220 h 2367258"/>
              <a:gd name="connsiteX14" fmla="*/ 1004455 w 1236522"/>
              <a:gd name="connsiteY14" fmla="*/ 353741 h 2367258"/>
              <a:gd name="connsiteX15" fmla="*/ 1104036 w 1236522"/>
              <a:gd name="connsiteY15" fmla="*/ 494535 h 2367258"/>
              <a:gd name="connsiteX16" fmla="*/ 1147762 w 1236522"/>
              <a:gd name="connsiteY16" fmla="*/ 608354 h 2367258"/>
              <a:gd name="connsiteX17" fmla="*/ 1181100 w 1236522"/>
              <a:gd name="connsiteY17" fmla="*/ 717891 h 2367258"/>
              <a:gd name="connsiteX18" fmla="*/ 1209675 w 1236522"/>
              <a:gd name="connsiteY18" fmla="*/ 808379 h 2367258"/>
              <a:gd name="connsiteX19" fmla="*/ 1223962 w 1236522"/>
              <a:gd name="connsiteY19" fmla="*/ 951254 h 2367258"/>
              <a:gd name="connsiteX20" fmla="*/ 1236522 w 1236522"/>
              <a:gd name="connsiteY20" fmla="*/ 1113752 h 2367258"/>
              <a:gd name="connsiteX21" fmla="*/ 1219496 w 1236522"/>
              <a:gd name="connsiteY21" fmla="*/ 1303679 h 2367258"/>
              <a:gd name="connsiteX22" fmla="*/ 1184555 w 1236522"/>
              <a:gd name="connsiteY22" fmla="*/ 1438934 h 2367258"/>
              <a:gd name="connsiteX23" fmla="*/ 1136380 w 1236522"/>
              <a:gd name="connsiteY23" fmla="*/ 1584333 h 2367258"/>
              <a:gd name="connsiteX24" fmla="*/ 1050656 w 1236522"/>
              <a:gd name="connsiteY24" fmla="*/ 1720760 h 2367258"/>
              <a:gd name="connsiteX25" fmla="*/ 943568 w 1236522"/>
              <a:gd name="connsiteY25" fmla="*/ 1882174 h 2367258"/>
              <a:gd name="connsiteX26" fmla="*/ 812951 w 1236522"/>
              <a:gd name="connsiteY26" fmla="*/ 2023124 h 2367258"/>
              <a:gd name="connsiteX27" fmla="*/ 697210 w 1236522"/>
              <a:gd name="connsiteY27" fmla="*/ 2140899 h 2367258"/>
              <a:gd name="connsiteX28" fmla="*/ 629517 w 1236522"/>
              <a:gd name="connsiteY28" fmla="*/ 2182805 h 2367258"/>
              <a:gd name="connsiteX29" fmla="*/ 542063 w 1236522"/>
              <a:gd name="connsiteY29" fmla="*/ 2253142 h 2367258"/>
              <a:gd name="connsiteX30" fmla="*/ 413992 w 1236522"/>
              <a:gd name="connsiteY30" fmla="*/ 2316080 h 2367258"/>
              <a:gd name="connsiteX31" fmla="*/ 268363 w 1236522"/>
              <a:gd name="connsiteY31" fmla="*/ 2367258 h 2367258"/>
              <a:gd name="connsiteX32" fmla="*/ 204787 w 1236522"/>
              <a:gd name="connsiteY32" fmla="*/ 2160929 h 2367258"/>
              <a:gd name="connsiteX33" fmla="*/ 152400 w 1236522"/>
              <a:gd name="connsiteY33" fmla="*/ 1994241 h 2367258"/>
              <a:gd name="connsiteX34" fmla="*/ 122091 w 1236522"/>
              <a:gd name="connsiteY34" fmla="*/ 1870416 h 2367258"/>
              <a:gd name="connsiteX35" fmla="*/ 93516 w 1236522"/>
              <a:gd name="connsiteY35" fmla="*/ 1741709 h 2367258"/>
              <a:gd name="connsiteX36" fmla="*/ 54115 w 1236522"/>
              <a:gd name="connsiteY36" fmla="*/ 1568059 h 2367258"/>
              <a:gd name="connsiteX37" fmla="*/ 39828 w 1236522"/>
              <a:gd name="connsiteY37" fmla="*/ 1444714 h 2367258"/>
              <a:gd name="connsiteX38" fmla="*/ 22511 w 1236522"/>
              <a:gd name="connsiteY38" fmla="*/ 1327491 h 2367258"/>
              <a:gd name="connsiteX39" fmla="*/ 17316 w 1236522"/>
              <a:gd name="connsiteY39" fmla="*/ 1229800 h 2367258"/>
              <a:gd name="connsiteX40" fmla="*/ 4762 w 1236522"/>
              <a:gd name="connsiteY40" fmla="*/ 1092779 h 2367258"/>
              <a:gd name="connsiteX41" fmla="*/ 1004 w 1236522"/>
              <a:gd name="connsiteY41" fmla="*/ 969629 h 2367258"/>
              <a:gd name="connsiteX42" fmla="*/ 0 w 1236522"/>
              <a:gd name="connsiteY42" fmla="*/ 854043 h 2367258"/>
              <a:gd name="connsiteX0" fmla="*/ 0 w 1236522"/>
              <a:gd name="connsiteY0" fmla="*/ 854043 h 2367258"/>
              <a:gd name="connsiteX1" fmla="*/ 15150 w 1236522"/>
              <a:gd name="connsiteY1" fmla="*/ 694079 h 2367258"/>
              <a:gd name="connsiteX2" fmla="*/ 25971 w 1236522"/>
              <a:gd name="connsiteY2" fmla="*/ 573872 h 2367258"/>
              <a:gd name="connsiteX3" fmla="*/ 58445 w 1236522"/>
              <a:gd name="connsiteY3" fmla="*/ 462146 h 2367258"/>
              <a:gd name="connsiteX4" fmla="*/ 67527 w 1236522"/>
              <a:gd name="connsiteY4" fmla="*/ 356229 h 2367258"/>
              <a:gd name="connsiteX5" fmla="*/ 97829 w 1236522"/>
              <a:gd name="connsiteY5" fmla="*/ 260977 h 2367258"/>
              <a:gd name="connsiteX6" fmla="*/ 168402 w 1236522"/>
              <a:gd name="connsiteY6" fmla="*/ 112869 h 2367258"/>
              <a:gd name="connsiteX7" fmla="*/ 248932 w 1236522"/>
              <a:gd name="connsiteY7" fmla="*/ 29717 h 2367258"/>
              <a:gd name="connsiteX8" fmla="*/ 342455 w 1236522"/>
              <a:gd name="connsiteY8" fmla="*/ 284 h 2367258"/>
              <a:gd name="connsiteX9" fmla="*/ 559828 w 1236522"/>
              <a:gd name="connsiteY9" fmla="*/ 25954 h 2367258"/>
              <a:gd name="connsiteX10" fmla="*/ 665023 w 1236522"/>
              <a:gd name="connsiteY10" fmla="*/ 89813 h 2367258"/>
              <a:gd name="connsiteX11" fmla="*/ 733425 w 1236522"/>
              <a:gd name="connsiteY11" fmla="*/ 132104 h 2367258"/>
              <a:gd name="connsiteX12" fmla="*/ 823912 w 1236522"/>
              <a:gd name="connsiteY12" fmla="*/ 189254 h 2367258"/>
              <a:gd name="connsiteX13" fmla="*/ 928687 w 1236522"/>
              <a:gd name="connsiteY13" fmla="*/ 275220 h 2367258"/>
              <a:gd name="connsiteX14" fmla="*/ 1004455 w 1236522"/>
              <a:gd name="connsiteY14" fmla="*/ 353741 h 2367258"/>
              <a:gd name="connsiteX15" fmla="*/ 1069390 w 1236522"/>
              <a:gd name="connsiteY15" fmla="*/ 515425 h 2367258"/>
              <a:gd name="connsiteX16" fmla="*/ 1147762 w 1236522"/>
              <a:gd name="connsiteY16" fmla="*/ 608354 h 2367258"/>
              <a:gd name="connsiteX17" fmla="*/ 1181100 w 1236522"/>
              <a:gd name="connsiteY17" fmla="*/ 717891 h 2367258"/>
              <a:gd name="connsiteX18" fmla="*/ 1209675 w 1236522"/>
              <a:gd name="connsiteY18" fmla="*/ 808379 h 2367258"/>
              <a:gd name="connsiteX19" fmla="*/ 1223962 w 1236522"/>
              <a:gd name="connsiteY19" fmla="*/ 951254 h 2367258"/>
              <a:gd name="connsiteX20" fmla="*/ 1236522 w 1236522"/>
              <a:gd name="connsiteY20" fmla="*/ 1113752 h 2367258"/>
              <a:gd name="connsiteX21" fmla="*/ 1219496 w 1236522"/>
              <a:gd name="connsiteY21" fmla="*/ 1303679 h 2367258"/>
              <a:gd name="connsiteX22" fmla="*/ 1184555 w 1236522"/>
              <a:gd name="connsiteY22" fmla="*/ 1438934 h 2367258"/>
              <a:gd name="connsiteX23" fmla="*/ 1136380 w 1236522"/>
              <a:gd name="connsiteY23" fmla="*/ 1584333 h 2367258"/>
              <a:gd name="connsiteX24" fmla="*/ 1050656 w 1236522"/>
              <a:gd name="connsiteY24" fmla="*/ 1720760 h 2367258"/>
              <a:gd name="connsiteX25" fmla="*/ 943568 w 1236522"/>
              <a:gd name="connsiteY25" fmla="*/ 1882174 h 2367258"/>
              <a:gd name="connsiteX26" fmla="*/ 812951 w 1236522"/>
              <a:gd name="connsiteY26" fmla="*/ 2023124 h 2367258"/>
              <a:gd name="connsiteX27" fmla="*/ 697210 w 1236522"/>
              <a:gd name="connsiteY27" fmla="*/ 2140899 h 2367258"/>
              <a:gd name="connsiteX28" fmla="*/ 629517 w 1236522"/>
              <a:gd name="connsiteY28" fmla="*/ 2182805 h 2367258"/>
              <a:gd name="connsiteX29" fmla="*/ 542063 w 1236522"/>
              <a:gd name="connsiteY29" fmla="*/ 2253142 h 2367258"/>
              <a:gd name="connsiteX30" fmla="*/ 413992 w 1236522"/>
              <a:gd name="connsiteY30" fmla="*/ 2316080 h 2367258"/>
              <a:gd name="connsiteX31" fmla="*/ 268363 w 1236522"/>
              <a:gd name="connsiteY31" fmla="*/ 2367258 h 2367258"/>
              <a:gd name="connsiteX32" fmla="*/ 204787 w 1236522"/>
              <a:gd name="connsiteY32" fmla="*/ 2160929 h 2367258"/>
              <a:gd name="connsiteX33" fmla="*/ 152400 w 1236522"/>
              <a:gd name="connsiteY33" fmla="*/ 1994241 h 2367258"/>
              <a:gd name="connsiteX34" fmla="*/ 122091 w 1236522"/>
              <a:gd name="connsiteY34" fmla="*/ 1870416 h 2367258"/>
              <a:gd name="connsiteX35" fmla="*/ 93516 w 1236522"/>
              <a:gd name="connsiteY35" fmla="*/ 1741709 h 2367258"/>
              <a:gd name="connsiteX36" fmla="*/ 54115 w 1236522"/>
              <a:gd name="connsiteY36" fmla="*/ 1568059 h 2367258"/>
              <a:gd name="connsiteX37" fmla="*/ 39828 w 1236522"/>
              <a:gd name="connsiteY37" fmla="*/ 1444714 h 2367258"/>
              <a:gd name="connsiteX38" fmla="*/ 22511 w 1236522"/>
              <a:gd name="connsiteY38" fmla="*/ 1327491 h 2367258"/>
              <a:gd name="connsiteX39" fmla="*/ 17316 w 1236522"/>
              <a:gd name="connsiteY39" fmla="*/ 1229800 h 2367258"/>
              <a:gd name="connsiteX40" fmla="*/ 4762 w 1236522"/>
              <a:gd name="connsiteY40" fmla="*/ 1092779 h 2367258"/>
              <a:gd name="connsiteX41" fmla="*/ 1004 w 1236522"/>
              <a:gd name="connsiteY41" fmla="*/ 969629 h 2367258"/>
              <a:gd name="connsiteX42" fmla="*/ 0 w 1236522"/>
              <a:gd name="connsiteY42" fmla="*/ 854043 h 2367258"/>
              <a:gd name="connsiteX0" fmla="*/ 0 w 1236522"/>
              <a:gd name="connsiteY0" fmla="*/ 854043 h 2367258"/>
              <a:gd name="connsiteX1" fmla="*/ 15150 w 1236522"/>
              <a:gd name="connsiteY1" fmla="*/ 694079 h 2367258"/>
              <a:gd name="connsiteX2" fmla="*/ 25971 w 1236522"/>
              <a:gd name="connsiteY2" fmla="*/ 573872 h 2367258"/>
              <a:gd name="connsiteX3" fmla="*/ 58445 w 1236522"/>
              <a:gd name="connsiteY3" fmla="*/ 462146 h 2367258"/>
              <a:gd name="connsiteX4" fmla="*/ 67527 w 1236522"/>
              <a:gd name="connsiteY4" fmla="*/ 356229 h 2367258"/>
              <a:gd name="connsiteX5" fmla="*/ 97829 w 1236522"/>
              <a:gd name="connsiteY5" fmla="*/ 260977 h 2367258"/>
              <a:gd name="connsiteX6" fmla="*/ 168402 w 1236522"/>
              <a:gd name="connsiteY6" fmla="*/ 112869 h 2367258"/>
              <a:gd name="connsiteX7" fmla="*/ 248932 w 1236522"/>
              <a:gd name="connsiteY7" fmla="*/ 29717 h 2367258"/>
              <a:gd name="connsiteX8" fmla="*/ 342455 w 1236522"/>
              <a:gd name="connsiteY8" fmla="*/ 284 h 2367258"/>
              <a:gd name="connsiteX9" fmla="*/ 559828 w 1236522"/>
              <a:gd name="connsiteY9" fmla="*/ 25954 h 2367258"/>
              <a:gd name="connsiteX10" fmla="*/ 665023 w 1236522"/>
              <a:gd name="connsiteY10" fmla="*/ 89813 h 2367258"/>
              <a:gd name="connsiteX11" fmla="*/ 733425 w 1236522"/>
              <a:gd name="connsiteY11" fmla="*/ 132104 h 2367258"/>
              <a:gd name="connsiteX12" fmla="*/ 823912 w 1236522"/>
              <a:gd name="connsiteY12" fmla="*/ 189254 h 2367258"/>
              <a:gd name="connsiteX13" fmla="*/ 928687 w 1236522"/>
              <a:gd name="connsiteY13" fmla="*/ 275220 h 2367258"/>
              <a:gd name="connsiteX14" fmla="*/ 1004455 w 1236522"/>
              <a:gd name="connsiteY14" fmla="*/ 353741 h 2367258"/>
              <a:gd name="connsiteX15" fmla="*/ 1080939 w 1236522"/>
              <a:gd name="connsiteY15" fmla="*/ 506472 h 2367258"/>
              <a:gd name="connsiteX16" fmla="*/ 1147762 w 1236522"/>
              <a:gd name="connsiteY16" fmla="*/ 608354 h 2367258"/>
              <a:gd name="connsiteX17" fmla="*/ 1181100 w 1236522"/>
              <a:gd name="connsiteY17" fmla="*/ 717891 h 2367258"/>
              <a:gd name="connsiteX18" fmla="*/ 1209675 w 1236522"/>
              <a:gd name="connsiteY18" fmla="*/ 808379 h 2367258"/>
              <a:gd name="connsiteX19" fmla="*/ 1223962 w 1236522"/>
              <a:gd name="connsiteY19" fmla="*/ 951254 h 2367258"/>
              <a:gd name="connsiteX20" fmla="*/ 1236522 w 1236522"/>
              <a:gd name="connsiteY20" fmla="*/ 1113752 h 2367258"/>
              <a:gd name="connsiteX21" fmla="*/ 1219496 w 1236522"/>
              <a:gd name="connsiteY21" fmla="*/ 1303679 h 2367258"/>
              <a:gd name="connsiteX22" fmla="*/ 1184555 w 1236522"/>
              <a:gd name="connsiteY22" fmla="*/ 1438934 h 2367258"/>
              <a:gd name="connsiteX23" fmla="*/ 1136380 w 1236522"/>
              <a:gd name="connsiteY23" fmla="*/ 1584333 h 2367258"/>
              <a:gd name="connsiteX24" fmla="*/ 1050656 w 1236522"/>
              <a:gd name="connsiteY24" fmla="*/ 1720760 h 2367258"/>
              <a:gd name="connsiteX25" fmla="*/ 943568 w 1236522"/>
              <a:gd name="connsiteY25" fmla="*/ 1882174 h 2367258"/>
              <a:gd name="connsiteX26" fmla="*/ 812951 w 1236522"/>
              <a:gd name="connsiteY26" fmla="*/ 2023124 h 2367258"/>
              <a:gd name="connsiteX27" fmla="*/ 697210 w 1236522"/>
              <a:gd name="connsiteY27" fmla="*/ 2140899 h 2367258"/>
              <a:gd name="connsiteX28" fmla="*/ 629517 w 1236522"/>
              <a:gd name="connsiteY28" fmla="*/ 2182805 h 2367258"/>
              <a:gd name="connsiteX29" fmla="*/ 542063 w 1236522"/>
              <a:gd name="connsiteY29" fmla="*/ 2253142 h 2367258"/>
              <a:gd name="connsiteX30" fmla="*/ 413992 w 1236522"/>
              <a:gd name="connsiteY30" fmla="*/ 2316080 h 2367258"/>
              <a:gd name="connsiteX31" fmla="*/ 268363 w 1236522"/>
              <a:gd name="connsiteY31" fmla="*/ 2367258 h 2367258"/>
              <a:gd name="connsiteX32" fmla="*/ 204787 w 1236522"/>
              <a:gd name="connsiteY32" fmla="*/ 2160929 h 2367258"/>
              <a:gd name="connsiteX33" fmla="*/ 152400 w 1236522"/>
              <a:gd name="connsiteY33" fmla="*/ 1994241 h 2367258"/>
              <a:gd name="connsiteX34" fmla="*/ 122091 w 1236522"/>
              <a:gd name="connsiteY34" fmla="*/ 1870416 h 2367258"/>
              <a:gd name="connsiteX35" fmla="*/ 93516 w 1236522"/>
              <a:gd name="connsiteY35" fmla="*/ 1741709 h 2367258"/>
              <a:gd name="connsiteX36" fmla="*/ 54115 w 1236522"/>
              <a:gd name="connsiteY36" fmla="*/ 1568059 h 2367258"/>
              <a:gd name="connsiteX37" fmla="*/ 39828 w 1236522"/>
              <a:gd name="connsiteY37" fmla="*/ 1444714 h 2367258"/>
              <a:gd name="connsiteX38" fmla="*/ 22511 w 1236522"/>
              <a:gd name="connsiteY38" fmla="*/ 1327491 h 2367258"/>
              <a:gd name="connsiteX39" fmla="*/ 17316 w 1236522"/>
              <a:gd name="connsiteY39" fmla="*/ 1229800 h 2367258"/>
              <a:gd name="connsiteX40" fmla="*/ 4762 w 1236522"/>
              <a:gd name="connsiteY40" fmla="*/ 1092779 h 2367258"/>
              <a:gd name="connsiteX41" fmla="*/ 1004 w 1236522"/>
              <a:gd name="connsiteY41" fmla="*/ 969629 h 2367258"/>
              <a:gd name="connsiteX42" fmla="*/ 0 w 1236522"/>
              <a:gd name="connsiteY42" fmla="*/ 854043 h 2367258"/>
              <a:gd name="connsiteX0" fmla="*/ 0 w 1236522"/>
              <a:gd name="connsiteY0" fmla="*/ 854043 h 2367258"/>
              <a:gd name="connsiteX1" fmla="*/ 15150 w 1236522"/>
              <a:gd name="connsiteY1" fmla="*/ 694079 h 2367258"/>
              <a:gd name="connsiteX2" fmla="*/ 25971 w 1236522"/>
              <a:gd name="connsiteY2" fmla="*/ 573872 h 2367258"/>
              <a:gd name="connsiteX3" fmla="*/ 58445 w 1236522"/>
              <a:gd name="connsiteY3" fmla="*/ 462146 h 2367258"/>
              <a:gd name="connsiteX4" fmla="*/ 67527 w 1236522"/>
              <a:gd name="connsiteY4" fmla="*/ 356229 h 2367258"/>
              <a:gd name="connsiteX5" fmla="*/ 97829 w 1236522"/>
              <a:gd name="connsiteY5" fmla="*/ 260977 h 2367258"/>
              <a:gd name="connsiteX6" fmla="*/ 168402 w 1236522"/>
              <a:gd name="connsiteY6" fmla="*/ 112869 h 2367258"/>
              <a:gd name="connsiteX7" fmla="*/ 248932 w 1236522"/>
              <a:gd name="connsiteY7" fmla="*/ 29717 h 2367258"/>
              <a:gd name="connsiteX8" fmla="*/ 342455 w 1236522"/>
              <a:gd name="connsiteY8" fmla="*/ 284 h 2367258"/>
              <a:gd name="connsiteX9" fmla="*/ 559828 w 1236522"/>
              <a:gd name="connsiteY9" fmla="*/ 25954 h 2367258"/>
              <a:gd name="connsiteX10" fmla="*/ 665023 w 1236522"/>
              <a:gd name="connsiteY10" fmla="*/ 89813 h 2367258"/>
              <a:gd name="connsiteX11" fmla="*/ 733425 w 1236522"/>
              <a:gd name="connsiteY11" fmla="*/ 132104 h 2367258"/>
              <a:gd name="connsiteX12" fmla="*/ 823912 w 1236522"/>
              <a:gd name="connsiteY12" fmla="*/ 189254 h 2367258"/>
              <a:gd name="connsiteX13" fmla="*/ 928687 w 1236522"/>
              <a:gd name="connsiteY13" fmla="*/ 275220 h 2367258"/>
              <a:gd name="connsiteX14" fmla="*/ 987132 w 1236522"/>
              <a:gd name="connsiteY14" fmla="*/ 353741 h 2367258"/>
              <a:gd name="connsiteX15" fmla="*/ 1080939 w 1236522"/>
              <a:gd name="connsiteY15" fmla="*/ 506472 h 2367258"/>
              <a:gd name="connsiteX16" fmla="*/ 1147762 w 1236522"/>
              <a:gd name="connsiteY16" fmla="*/ 608354 h 2367258"/>
              <a:gd name="connsiteX17" fmla="*/ 1181100 w 1236522"/>
              <a:gd name="connsiteY17" fmla="*/ 717891 h 2367258"/>
              <a:gd name="connsiteX18" fmla="*/ 1209675 w 1236522"/>
              <a:gd name="connsiteY18" fmla="*/ 808379 h 2367258"/>
              <a:gd name="connsiteX19" fmla="*/ 1223962 w 1236522"/>
              <a:gd name="connsiteY19" fmla="*/ 951254 h 2367258"/>
              <a:gd name="connsiteX20" fmla="*/ 1236522 w 1236522"/>
              <a:gd name="connsiteY20" fmla="*/ 1113752 h 2367258"/>
              <a:gd name="connsiteX21" fmla="*/ 1219496 w 1236522"/>
              <a:gd name="connsiteY21" fmla="*/ 1303679 h 2367258"/>
              <a:gd name="connsiteX22" fmla="*/ 1184555 w 1236522"/>
              <a:gd name="connsiteY22" fmla="*/ 1438934 h 2367258"/>
              <a:gd name="connsiteX23" fmla="*/ 1136380 w 1236522"/>
              <a:gd name="connsiteY23" fmla="*/ 1584333 h 2367258"/>
              <a:gd name="connsiteX24" fmla="*/ 1050656 w 1236522"/>
              <a:gd name="connsiteY24" fmla="*/ 1720760 h 2367258"/>
              <a:gd name="connsiteX25" fmla="*/ 943568 w 1236522"/>
              <a:gd name="connsiteY25" fmla="*/ 1882174 h 2367258"/>
              <a:gd name="connsiteX26" fmla="*/ 812951 w 1236522"/>
              <a:gd name="connsiteY26" fmla="*/ 2023124 h 2367258"/>
              <a:gd name="connsiteX27" fmla="*/ 697210 w 1236522"/>
              <a:gd name="connsiteY27" fmla="*/ 2140899 h 2367258"/>
              <a:gd name="connsiteX28" fmla="*/ 629517 w 1236522"/>
              <a:gd name="connsiteY28" fmla="*/ 2182805 h 2367258"/>
              <a:gd name="connsiteX29" fmla="*/ 542063 w 1236522"/>
              <a:gd name="connsiteY29" fmla="*/ 2253142 h 2367258"/>
              <a:gd name="connsiteX30" fmla="*/ 413992 w 1236522"/>
              <a:gd name="connsiteY30" fmla="*/ 2316080 h 2367258"/>
              <a:gd name="connsiteX31" fmla="*/ 268363 w 1236522"/>
              <a:gd name="connsiteY31" fmla="*/ 2367258 h 2367258"/>
              <a:gd name="connsiteX32" fmla="*/ 204787 w 1236522"/>
              <a:gd name="connsiteY32" fmla="*/ 2160929 h 2367258"/>
              <a:gd name="connsiteX33" fmla="*/ 152400 w 1236522"/>
              <a:gd name="connsiteY33" fmla="*/ 1994241 h 2367258"/>
              <a:gd name="connsiteX34" fmla="*/ 122091 w 1236522"/>
              <a:gd name="connsiteY34" fmla="*/ 1870416 h 2367258"/>
              <a:gd name="connsiteX35" fmla="*/ 93516 w 1236522"/>
              <a:gd name="connsiteY35" fmla="*/ 1741709 h 2367258"/>
              <a:gd name="connsiteX36" fmla="*/ 54115 w 1236522"/>
              <a:gd name="connsiteY36" fmla="*/ 1568059 h 2367258"/>
              <a:gd name="connsiteX37" fmla="*/ 39828 w 1236522"/>
              <a:gd name="connsiteY37" fmla="*/ 1444714 h 2367258"/>
              <a:gd name="connsiteX38" fmla="*/ 22511 w 1236522"/>
              <a:gd name="connsiteY38" fmla="*/ 1327491 h 2367258"/>
              <a:gd name="connsiteX39" fmla="*/ 17316 w 1236522"/>
              <a:gd name="connsiteY39" fmla="*/ 1229800 h 2367258"/>
              <a:gd name="connsiteX40" fmla="*/ 4762 w 1236522"/>
              <a:gd name="connsiteY40" fmla="*/ 1092779 h 2367258"/>
              <a:gd name="connsiteX41" fmla="*/ 1004 w 1236522"/>
              <a:gd name="connsiteY41" fmla="*/ 969629 h 2367258"/>
              <a:gd name="connsiteX42" fmla="*/ 0 w 1236522"/>
              <a:gd name="connsiteY42" fmla="*/ 854043 h 2367258"/>
              <a:gd name="connsiteX0" fmla="*/ 0 w 1236522"/>
              <a:gd name="connsiteY0" fmla="*/ 854043 h 2367258"/>
              <a:gd name="connsiteX1" fmla="*/ 15150 w 1236522"/>
              <a:gd name="connsiteY1" fmla="*/ 694079 h 2367258"/>
              <a:gd name="connsiteX2" fmla="*/ 25971 w 1236522"/>
              <a:gd name="connsiteY2" fmla="*/ 573872 h 2367258"/>
              <a:gd name="connsiteX3" fmla="*/ 58445 w 1236522"/>
              <a:gd name="connsiteY3" fmla="*/ 462146 h 2367258"/>
              <a:gd name="connsiteX4" fmla="*/ 67527 w 1236522"/>
              <a:gd name="connsiteY4" fmla="*/ 356229 h 2367258"/>
              <a:gd name="connsiteX5" fmla="*/ 97829 w 1236522"/>
              <a:gd name="connsiteY5" fmla="*/ 260977 h 2367258"/>
              <a:gd name="connsiteX6" fmla="*/ 168402 w 1236522"/>
              <a:gd name="connsiteY6" fmla="*/ 112869 h 2367258"/>
              <a:gd name="connsiteX7" fmla="*/ 248932 w 1236522"/>
              <a:gd name="connsiteY7" fmla="*/ 29717 h 2367258"/>
              <a:gd name="connsiteX8" fmla="*/ 342455 w 1236522"/>
              <a:gd name="connsiteY8" fmla="*/ 284 h 2367258"/>
              <a:gd name="connsiteX9" fmla="*/ 559828 w 1236522"/>
              <a:gd name="connsiteY9" fmla="*/ 25954 h 2367258"/>
              <a:gd name="connsiteX10" fmla="*/ 665023 w 1236522"/>
              <a:gd name="connsiteY10" fmla="*/ 89813 h 2367258"/>
              <a:gd name="connsiteX11" fmla="*/ 733425 w 1236522"/>
              <a:gd name="connsiteY11" fmla="*/ 132104 h 2367258"/>
              <a:gd name="connsiteX12" fmla="*/ 823912 w 1236522"/>
              <a:gd name="connsiteY12" fmla="*/ 189254 h 2367258"/>
              <a:gd name="connsiteX13" fmla="*/ 917138 w 1236522"/>
              <a:gd name="connsiteY13" fmla="*/ 272236 h 2367258"/>
              <a:gd name="connsiteX14" fmla="*/ 987132 w 1236522"/>
              <a:gd name="connsiteY14" fmla="*/ 353741 h 2367258"/>
              <a:gd name="connsiteX15" fmla="*/ 1080939 w 1236522"/>
              <a:gd name="connsiteY15" fmla="*/ 506472 h 2367258"/>
              <a:gd name="connsiteX16" fmla="*/ 1147762 w 1236522"/>
              <a:gd name="connsiteY16" fmla="*/ 608354 h 2367258"/>
              <a:gd name="connsiteX17" fmla="*/ 1181100 w 1236522"/>
              <a:gd name="connsiteY17" fmla="*/ 717891 h 2367258"/>
              <a:gd name="connsiteX18" fmla="*/ 1209675 w 1236522"/>
              <a:gd name="connsiteY18" fmla="*/ 808379 h 2367258"/>
              <a:gd name="connsiteX19" fmla="*/ 1223962 w 1236522"/>
              <a:gd name="connsiteY19" fmla="*/ 951254 h 2367258"/>
              <a:gd name="connsiteX20" fmla="*/ 1236522 w 1236522"/>
              <a:gd name="connsiteY20" fmla="*/ 1113752 h 2367258"/>
              <a:gd name="connsiteX21" fmla="*/ 1219496 w 1236522"/>
              <a:gd name="connsiteY21" fmla="*/ 1303679 h 2367258"/>
              <a:gd name="connsiteX22" fmla="*/ 1184555 w 1236522"/>
              <a:gd name="connsiteY22" fmla="*/ 1438934 h 2367258"/>
              <a:gd name="connsiteX23" fmla="*/ 1136380 w 1236522"/>
              <a:gd name="connsiteY23" fmla="*/ 1584333 h 2367258"/>
              <a:gd name="connsiteX24" fmla="*/ 1050656 w 1236522"/>
              <a:gd name="connsiteY24" fmla="*/ 1720760 h 2367258"/>
              <a:gd name="connsiteX25" fmla="*/ 943568 w 1236522"/>
              <a:gd name="connsiteY25" fmla="*/ 1882174 h 2367258"/>
              <a:gd name="connsiteX26" fmla="*/ 812951 w 1236522"/>
              <a:gd name="connsiteY26" fmla="*/ 2023124 h 2367258"/>
              <a:gd name="connsiteX27" fmla="*/ 697210 w 1236522"/>
              <a:gd name="connsiteY27" fmla="*/ 2140899 h 2367258"/>
              <a:gd name="connsiteX28" fmla="*/ 629517 w 1236522"/>
              <a:gd name="connsiteY28" fmla="*/ 2182805 h 2367258"/>
              <a:gd name="connsiteX29" fmla="*/ 542063 w 1236522"/>
              <a:gd name="connsiteY29" fmla="*/ 2253142 h 2367258"/>
              <a:gd name="connsiteX30" fmla="*/ 413992 w 1236522"/>
              <a:gd name="connsiteY30" fmla="*/ 2316080 h 2367258"/>
              <a:gd name="connsiteX31" fmla="*/ 268363 w 1236522"/>
              <a:gd name="connsiteY31" fmla="*/ 2367258 h 2367258"/>
              <a:gd name="connsiteX32" fmla="*/ 204787 w 1236522"/>
              <a:gd name="connsiteY32" fmla="*/ 2160929 h 2367258"/>
              <a:gd name="connsiteX33" fmla="*/ 152400 w 1236522"/>
              <a:gd name="connsiteY33" fmla="*/ 1994241 h 2367258"/>
              <a:gd name="connsiteX34" fmla="*/ 122091 w 1236522"/>
              <a:gd name="connsiteY34" fmla="*/ 1870416 h 2367258"/>
              <a:gd name="connsiteX35" fmla="*/ 93516 w 1236522"/>
              <a:gd name="connsiteY35" fmla="*/ 1741709 h 2367258"/>
              <a:gd name="connsiteX36" fmla="*/ 54115 w 1236522"/>
              <a:gd name="connsiteY36" fmla="*/ 1568059 h 2367258"/>
              <a:gd name="connsiteX37" fmla="*/ 39828 w 1236522"/>
              <a:gd name="connsiteY37" fmla="*/ 1444714 h 2367258"/>
              <a:gd name="connsiteX38" fmla="*/ 22511 w 1236522"/>
              <a:gd name="connsiteY38" fmla="*/ 1327491 h 2367258"/>
              <a:gd name="connsiteX39" fmla="*/ 17316 w 1236522"/>
              <a:gd name="connsiteY39" fmla="*/ 1229800 h 2367258"/>
              <a:gd name="connsiteX40" fmla="*/ 4762 w 1236522"/>
              <a:gd name="connsiteY40" fmla="*/ 1092779 h 2367258"/>
              <a:gd name="connsiteX41" fmla="*/ 1004 w 1236522"/>
              <a:gd name="connsiteY41" fmla="*/ 969629 h 2367258"/>
              <a:gd name="connsiteX42" fmla="*/ 0 w 1236522"/>
              <a:gd name="connsiteY42" fmla="*/ 854043 h 2367258"/>
              <a:gd name="connsiteX0" fmla="*/ 0 w 1236522"/>
              <a:gd name="connsiteY0" fmla="*/ 854043 h 2367258"/>
              <a:gd name="connsiteX1" fmla="*/ 15150 w 1236522"/>
              <a:gd name="connsiteY1" fmla="*/ 694079 h 2367258"/>
              <a:gd name="connsiteX2" fmla="*/ 25971 w 1236522"/>
              <a:gd name="connsiteY2" fmla="*/ 573872 h 2367258"/>
              <a:gd name="connsiteX3" fmla="*/ 58445 w 1236522"/>
              <a:gd name="connsiteY3" fmla="*/ 462146 h 2367258"/>
              <a:gd name="connsiteX4" fmla="*/ 67527 w 1236522"/>
              <a:gd name="connsiteY4" fmla="*/ 356229 h 2367258"/>
              <a:gd name="connsiteX5" fmla="*/ 97829 w 1236522"/>
              <a:gd name="connsiteY5" fmla="*/ 260977 h 2367258"/>
              <a:gd name="connsiteX6" fmla="*/ 168402 w 1236522"/>
              <a:gd name="connsiteY6" fmla="*/ 112869 h 2367258"/>
              <a:gd name="connsiteX7" fmla="*/ 248932 w 1236522"/>
              <a:gd name="connsiteY7" fmla="*/ 29717 h 2367258"/>
              <a:gd name="connsiteX8" fmla="*/ 342455 w 1236522"/>
              <a:gd name="connsiteY8" fmla="*/ 284 h 2367258"/>
              <a:gd name="connsiteX9" fmla="*/ 559828 w 1236522"/>
              <a:gd name="connsiteY9" fmla="*/ 25954 h 2367258"/>
              <a:gd name="connsiteX10" fmla="*/ 665023 w 1236522"/>
              <a:gd name="connsiteY10" fmla="*/ 89813 h 2367258"/>
              <a:gd name="connsiteX11" fmla="*/ 733425 w 1236522"/>
              <a:gd name="connsiteY11" fmla="*/ 132104 h 2367258"/>
              <a:gd name="connsiteX12" fmla="*/ 823912 w 1236522"/>
              <a:gd name="connsiteY12" fmla="*/ 189254 h 2367258"/>
              <a:gd name="connsiteX13" fmla="*/ 917138 w 1236522"/>
              <a:gd name="connsiteY13" fmla="*/ 272236 h 2367258"/>
              <a:gd name="connsiteX14" fmla="*/ 987132 w 1236522"/>
              <a:gd name="connsiteY14" fmla="*/ 353741 h 2367258"/>
              <a:gd name="connsiteX15" fmla="*/ 1089601 w 1236522"/>
              <a:gd name="connsiteY15" fmla="*/ 482597 h 2367258"/>
              <a:gd name="connsiteX16" fmla="*/ 1147762 w 1236522"/>
              <a:gd name="connsiteY16" fmla="*/ 608354 h 2367258"/>
              <a:gd name="connsiteX17" fmla="*/ 1181100 w 1236522"/>
              <a:gd name="connsiteY17" fmla="*/ 717891 h 2367258"/>
              <a:gd name="connsiteX18" fmla="*/ 1209675 w 1236522"/>
              <a:gd name="connsiteY18" fmla="*/ 808379 h 2367258"/>
              <a:gd name="connsiteX19" fmla="*/ 1223962 w 1236522"/>
              <a:gd name="connsiteY19" fmla="*/ 951254 h 2367258"/>
              <a:gd name="connsiteX20" fmla="*/ 1236522 w 1236522"/>
              <a:gd name="connsiteY20" fmla="*/ 1113752 h 2367258"/>
              <a:gd name="connsiteX21" fmla="*/ 1219496 w 1236522"/>
              <a:gd name="connsiteY21" fmla="*/ 1303679 h 2367258"/>
              <a:gd name="connsiteX22" fmla="*/ 1184555 w 1236522"/>
              <a:gd name="connsiteY22" fmla="*/ 1438934 h 2367258"/>
              <a:gd name="connsiteX23" fmla="*/ 1136380 w 1236522"/>
              <a:gd name="connsiteY23" fmla="*/ 1584333 h 2367258"/>
              <a:gd name="connsiteX24" fmla="*/ 1050656 w 1236522"/>
              <a:gd name="connsiteY24" fmla="*/ 1720760 h 2367258"/>
              <a:gd name="connsiteX25" fmla="*/ 943568 w 1236522"/>
              <a:gd name="connsiteY25" fmla="*/ 1882174 h 2367258"/>
              <a:gd name="connsiteX26" fmla="*/ 812951 w 1236522"/>
              <a:gd name="connsiteY26" fmla="*/ 2023124 h 2367258"/>
              <a:gd name="connsiteX27" fmla="*/ 697210 w 1236522"/>
              <a:gd name="connsiteY27" fmla="*/ 2140899 h 2367258"/>
              <a:gd name="connsiteX28" fmla="*/ 629517 w 1236522"/>
              <a:gd name="connsiteY28" fmla="*/ 2182805 h 2367258"/>
              <a:gd name="connsiteX29" fmla="*/ 542063 w 1236522"/>
              <a:gd name="connsiteY29" fmla="*/ 2253142 h 2367258"/>
              <a:gd name="connsiteX30" fmla="*/ 413992 w 1236522"/>
              <a:gd name="connsiteY30" fmla="*/ 2316080 h 2367258"/>
              <a:gd name="connsiteX31" fmla="*/ 268363 w 1236522"/>
              <a:gd name="connsiteY31" fmla="*/ 2367258 h 2367258"/>
              <a:gd name="connsiteX32" fmla="*/ 204787 w 1236522"/>
              <a:gd name="connsiteY32" fmla="*/ 2160929 h 2367258"/>
              <a:gd name="connsiteX33" fmla="*/ 152400 w 1236522"/>
              <a:gd name="connsiteY33" fmla="*/ 1994241 h 2367258"/>
              <a:gd name="connsiteX34" fmla="*/ 122091 w 1236522"/>
              <a:gd name="connsiteY34" fmla="*/ 1870416 h 2367258"/>
              <a:gd name="connsiteX35" fmla="*/ 93516 w 1236522"/>
              <a:gd name="connsiteY35" fmla="*/ 1741709 h 2367258"/>
              <a:gd name="connsiteX36" fmla="*/ 54115 w 1236522"/>
              <a:gd name="connsiteY36" fmla="*/ 1568059 h 2367258"/>
              <a:gd name="connsiteX37" fmla="*/ 39828 w 1236522"/>
              <a:gd name="connsiteY37" fmla="*/ 1444714 h 2367258"/>
              <a:gd name="connsiteX38" fmla="*/ 22511 w 1236522"/>
              <a:gd name="connsiteY38" fmla="*/ 1327491 h 2367258"/>
              <a:gd name="connsiteX39" fmla="*/ 17316 w 1236522"/>
              <a:gd name="connsiteY39" fmla="*/ 1229800 h 2367258"/>
              <a:gd name="connsiteX40" fmla="*/ 4762 w 1236522"/>
              <a:gd name="connsiteY40" fmla="*/ 1092779 h 2367258"/>
              <a:gd name="connsiteX41" fmla="*/ 1004 w 1236522"/>
              <a:gd name="connsiteY41" fmla="*/ 969629 h 2367258"/>
              <a:gd name="connsiteX42" fmla="*/ 0 w 1236522"/>
              <a:gd name="connsiteY42" fmla="*/ 854043 h 2367258"/>
              <a:gd name="connsiteX0" fmla="*/ 0 w 1236522"/>
              <a:gd name="connsiteY0" fmla="*/ 854043 h 2367258"/>
              <a:gd name="connsiteX1" fmla="*/ 15150 w 1236522"/>
              <a:gd name="connsiteY1" fmla="*/ 694079 h 2367258"/>
              <a:gd name="connsiteX2" fmla="*/ 25971 w 1236522"/>
              <a:gd name="connsiteY2" fmla="*/ 573872 h 2367258"/>
              <a:gd name="connsiteX3" fmla="*/ 58445 w 1236522"/>
              <a:gd name="connsiteY3" fmla="*/ 462146 h 2367258"/>
              <a:gd name="connsiteX4" fmla="*/ 67527 w 1236522"/>
              <a:gd name="connsiteY4" fmla="*/ 356229 h 2367258"/>
              <a:gd name="connsiteX5" fmla="*/ 97829 w 1236522"/>
              <a:gd name="connsiteY5" fmla="*/ 260977 h 2367258"/>
              <a:gd name="connsiteX6" fmla="*/ 168402 w 1236522"/>
              <a:gd name="connsiteY6" fmla="*/ 112869 h 2367258"/>
              <a:gd name="connsiteX7" fmla="*/ 248932 w 1236522"/>
              <a:gd name="connsiteY7" fmla="*/ 29717 h 2367258"/>
              <a:gd name="connsiteX8" fmla="*/ 342455 w 1236522"/>
              <a:gd name="connsiteY8" fmla="*/ 284 h 2367258"/>
              <a:gd name="connsiteX9" fmla="*/ 533844 w 1236522"/>
              <a:gd name="connsiteY9" fmla="*/ 25954 h 2367258"/>
              <a:gd name="connsiteX10" fmla="*/ 665023 w 1236522"/>
              <a:gd name="connsiteY10" fmla="*/ 89813 h 2367258"/>
              <a:gd name="connsiteX11" fmla="*/ 733425 w 1236522"/>
              <a:gd name="connsiteY11" fmla="*/ 132104 h 2367258"/>
              <a:gd name="connsiteX12" fmla="*/ 823912 w 1236522"/>
              <a:gd name="connsiteY12" fmla="*/ 189254 h 2367258"/>
              <a:gd name="connsiteX13" fmla="*/ 917138 w 1236522"/>
              <a:gd name="connsiteY13" fmla="*/ 272236 h 2367258"/>
              <a:gd name="connsiteX14" fmla="*/ 987132 w 1236522"/>
              <a:gd name="connsiteY14" fmla="*/ 353741 h 2367258"/>
              <a:gd name="connsiteX15" fmla="*/ 1089601 w 1236522"/>
              <a:gd name="connsiteY15" fmla="*/ 482597 h 2367258"/>
              <a:gd name="connsiteX16" fmla="*/ 1147762 w 1236522"/>
              <a:gd name="connsiteY16" fmla="*/ 608354 h 2367258"/>
              <a:gd name="connsiteX17" fmla="*/ 1181100 w 1236522"/>
              <a:gd name="connsiteY17" fmla="*/ 717891 h 2367258"/>
              <a:gd name="connsiteX18" fmla="*/ 1209675 w 1236522"/>
              <a:gd name="connsiteY18" fmla="*/ 808379 h 2367258"/>
              <a:gd name="connsiteX19" fmla="*/ 1223962 w 1236522"/>
              <a:gd name="connsiteY19" fmla="*/ 951254 h 2367258"/>
              <a:gd name="connsiteX20" fmla="*/ 1236522 w 1236522"/>
              <a:gd name="connsiteY20" fmla="*/ 1113752 h 2367258"/>
              <a:gd name="connsiteX21" fmla="*/ 1219496 w 1236522"/>
              <a:gd name="connsiteY21" fmla="*/ 1303679 h 2367258"/>
              <a:gd name="connsiteX22" fmla="*/ 1184555 w 1236522"/>
              <a:gd name="connsiteY22" fmla="*/ 1438934 h 2367258"/>
              <a:gd name="connsiteX23" fmla="*/ 1136380 w 1236522"/>
              <a:gd name="connsiteY23" fmla="*/ 1584333 h 2367258"/>
              <a:gd name="connsiteX24" fmla="*/ 1050656 w 1236522"/>
              <a:gd name="connsiteY24" fmla="*/ 1720760 h 2367258"/>
              <a:gd name="connsiteX25" fmla="*/ 943568 w 1236522"/>
              <a:gd name="connsiteY25" fmla="*/ 1882174 h 2367258"/>
              <a:gd name="connsiteX26" fmla="*/ 812951 w 1236522"/>
              <a:gd name="connsiteY26" fmla="*/ 2023124 h 2367258"/>
              <a:gd name="connsiteX27" fmla="*/ 697210 w 1236522"/>
              <a:gd name="connsiteY27" fmla="*/ 2140899 h 2367258"/>
              <a:gd name="connsiteX28" fmla="*/ 629517 w 1236522"/>
              <a:gd name="connsiteY28" fmla="*/ 2182805 h 2367258"/>
              <a:gd name="connsiteX29" fmla="*/ 542063 w 1236522"/>
              <a:gd name="connsiteY29" fmla="*/ 2253142 h 2367258"/>
              <a:gd name="connsiteX30" fmla="*/ 413992 w 1236522"/>
              <a:gd name="connsiteY30" fmla="*/ 2316080 h 2367258"/>
              <a:gd name="connsiteX31" fmla="*/ 268363 w 1236522"/>
              <a:gd name="connsiteY31" fmla="*/ 2367258 h 2367258"/>
              <a:gd name="connsiteX32" fmla="*/ 204787 w 1236522"/>
              <a:gd name="connsiteY32" fmla="*/ 2160929 h 2367258"/>
              <a:gd name="connsiteX33" fmla="*/ 152400 w 1236522"/>
              <a:gd name="connsiteY33" fmla="*/ 1994241 h 2367258"/>
              <a:gd name="connsiteX34" fmla="*/ 122091 w 1236522"/>
              <a:gd name="connsiteY34" fmla="*/ 1870416 h 2367258"/>
              <a:gd name="connsiteX35" fmla="*/ 93516 w 1236522"/>
              <a:gd name="connsiteY35" fmla="*/ 1741709 h 2367258"/>
              <a:gd name="connsiteX36" fmla="*/ 54115 w 1236522"/>
              <a:gd name="connsiteY36" fmla="*/ 1568059 h 2367258"/>
              <a:gd name="connsiteX37" fmla="*/ 39828 w 1236522"/>
              <a:gd name="connsiteY37" fmla="*/ 1444714 h 2367258"/>
              <a:gd name="connsiteX38" fmla="*/ 22511 w 1236522"/>
              <a:gd name="connsiteY38" fmla="*/ 1327491 h 2367258"/>
              <a:gd name="connsiteX39" fmla="*/ 17316 w 1236522"/>
              <a:gd name="connsiteY39" fmla="*/ 1229800 h 2367258"/>
              <a:gd name="connsiteX40" fmla="*/ 4762 w 1236522"/>
              <a:gd name="connsiteY40" fmla="*/ 1092779 h 2367258"/>
              <a:gd name="connsiteX41" fmla="*/ 1004 w 1236522"/>
              <a:gd name="connsiteY41" fmla="*/ 969629 h 2367258"/>
              <a:gd name="connsiteX42" fmla="*/ 0 w 1236522"/>
              <a:gd name="connsiteY42" fmla="*/ 854043 h 2367258"/>
              <a:gd name="connsiteX0" fmla="*/ 0 w 1236522"/>
              <a:gd name="connsiteY0" fmla="*/ 854043 h 2367258"/>
              <a:gd name="connsiteX1" fmla="*/ 15150 w 1236522"/>
              <a:gd name="connsiteY1" fmla="*/ 694079 h 2367258"/>
              <a:gd name="connsiteX2" fmla="*/ 25971 w 1236522"/>
              <a:gd name="connsiteY2" fmla="*/ 573872 h 2367258"/>
              <a:gd name="connsiteX3" fmla="*/ 58445 w 1236522"/>
              <a:gd name="connsiteY3" fmla="*/ 462146 h 2367258"/>
              <a:gd name="connsiteX4" fmla="*/ 67527 w 1236522"/>
              <a:gd name="connsiteY4" fmla="*/ 356229 h 2367258"/>
              <a:gd name="connsiteX5" fmla="*/ 97829 w 1236522"/>
              <a:gd name="connsiteY5" fmla="*/ 260977 h 2367258"/>
              <a:gd name="connsiteX6" fmla="*/ 168402 w 1236522"/>
              <a:gd name="connsiteY6" fmla="*/ 112869 h 2367258"/>
              <a:gd name="connsiteX7" fmla="*/ 248932 w 1236522"/>
              <a:gd name="connsiteY7" fmla="*/ 29717 h 2367258"/>
              <a:gd name="connsiteX8" fmla="*/ 342455 w 1236522"/>
              <a:gd name="connsiteY8" fmla="*/ 284 h 2367258"/>
              <a:gd name="connsiteX9" fmla="*/ 551167 w 1236522"/>
              <a:gd name="connsiteY9" fmla="*/ 25954 h 2367258"/>
              <a:gd name="connsiteX10" fmla="*/ 665023 w 1236522"/>
              <a:gd name="connsiteY10" fmla="*/ 89813 h 2367258"/>
              <a:gd name="connsiteX11" fmla="*/ 733425 w 1236522"/>
              <a:gd name="connsiteY11" fmla="*/ 132104 h 2367258"/>
              <a:gd name="connsiteX12" fmla="*/ 823912 w 1236522"/>
              <a:gd name="connsiteY12" fmla="*/ 189254 h 2367258"/>
              <a:gd name="connsiteX13" fmla="*/ 917138 w 1236522"/>
              <a:gd name="connsiteY13" fmla="*/ 272236 h 2367258"/>
              <a:gd name="connsiteX14" fmla="*/ 987132 w 1236522"/>
              <a:gd name="connsiteY14" fmla="*/ 353741 h 2367258"/>
              <a:gd name="connsiteX15" fmla="*/ 1089601 w 1236522"/>
              <a:gd name="connsiteY15" fmla="*/ 482597 h 2367258"/>
              <a:gd name="connsiteX16" fmla="*/ 1147762 w 1236522"/>
              <a:gd name="connsiteY16" fmla="*/ 608354 h 2367258"/>
              <a:gd name="connsiteX17" fmla="*/ 1181100 w 1236522"/>
              <a:gd name="connsiteY17" fmla="*/ 717891 h 2367258"/>
              <a:gd name="connsiteX18" fmla="*/ 1209675 w 1236522"/>
              <a:gd name="connsiteY18" fmla="*/ 808379 h 2367258"/>
              <a:gd name="connsiteX19" fmla="*/ 1223962 w 1236522"/>
              <a:gd name="connsiteY19" fmla="*/ 951254 h 2367258"/>
              <a:gd name="connsiteX20" fmla="*/ 1236522 w 1236522"/>
              <a:gd name="connsiteY20" fmla="*/ 1113752 h 2367258"/>
              <a:gd name="connsiteX21" fmla="*/ 1219496 w 1236522"/>
              <a:gd name="connsiteY21" fmla="*/ 1303679 h 2367258"/>
              <a:gd name="connsiteX22" fmla="*/ 1184555 w 1236522"/>
              <a:gd name="connsiteY22" fmla="*/ 1438934 h 2367258"/>
              <a:gd name="connsiteX23" fmla="*/ 1136380 w 1236522"/>
              <a:gd name="connsiteY23" fmla="*/ 1584333 h 2367258"/>
              <a:gd name="connsiteX24" fmla="*/ 1050656 w 1236522"/>
              <a:gd name="connsiteY24" fmla="*/ 1720760 h 2367258"/>
              <a:gd name="connsiteX25" fmla="*/ 943568 w 1236522"/>
              <a:gd name="connsiteY25" fmla="*/ 1882174 h 2367258"/>
              <a:gd name="connsiteX26" fmla="*/ 812951 w 1236522"/>
              <a:gd name="connsiteY26" fmla="*/ 2023124 h 2367258"/>
              <a:gd name="connsiteX27" fmla="*/ 697210 w 1236522"/>
              <a:gd name="connsiteY27" fmla="*/ 2140899 h 2367258"/>
              <a:gd name="connsiteX28" fmla="*/ 629517 w 1236522"/>
              <a:gd name="connsiteY28" fmla="*/ 2182805 h 2367258"/>
              <a:gd name="connsiteX29" fmla="*/ 542063 w 1236522"/>
              <a:gd name="connsiteY29" fmla="*/ 2253142 h 2367258"/>
              <a:gd name="connsiteX30" fmla="*/ 413992 w 1236522"/>
              <a:gd name="connsiteY30" fmla="*/ 2316080 h 2367258"/>
              <a:gd name="connsiteX31" fmla="*/ 268363 w 1236522"/>
              <a:gd name="connsiteY31" fmla="*/ 2367258 h 2367258"/>
              <a:gd name="connsiteX32" fmla="*/ 204787 w 1236522"/>
              <a:gd name="connsiteY32" fmla="*/ 2160929 h 2367258"/>
              <a:gd name="connsiteX33" fmla="*/ 152400 w 1236522"/>
              <a:gd name="connsiteY33" fmla="*/ 1994241 h 2367258"/>
              <a:gd name="connsiteX34" fmla="*/ 122091 w 1236522"/>
              <a:gd name="connsiteY34" fmla="*/ 1870416 h 2367258"/>
              <a:gd name="connsiteX35" fmla="*/ 93516 w 1236522"/>
              <a:gd name="connsiteY35" fmla="*/ 1741709 h 2367258"/>
              <a:gd name="connsiteX36" fmla="*/ 54115 w 1236522"/>
              <a:gd name="connsiteY36" fmla="*/ 1568059 h 2367258"/>
              <a:gd name="connsiteX37" fmla="*/ 39828 w 1236522"/>
              <a:gd name="connsiteY37" fmla="*/ 1444714 h 2367258"/>
              <a:gd name="connsiteX38" fmla="*/ 22511 w 1236522"/>
              <a:gd name="connsiteY38" fmla="*/ 1327491 h 2367258"/>
              <a:gd name="connsiteX39" fmla="*/ 17316 w 1236522"/>
              <a:gd name="connsiteY39" fmla="*/ 1229800 h 2367258"/>
              <a:gd name="connsiteX40" fmla="*/ 4762 w 1236522"/>
              <a:gd name="connsiteY40" fmla="*/ 1092779 h 2367258"/>
              <a:gd name="connsiteX41" fmla="*/ 1004 w 1236522"/>
              <a:gd name="connsiteY41" fmla="*/ 969629 h 2367258"/>
              <a:gd name="connsiteX42" fmla="*/ 0 w 1236522"/>
              <a:gd name="connsiteY42" fmla="*/ 854043 h 2367258"/>
              <a:gd name="connsiteX0" fmla="*/ 0 w 1236522"/>
              <a:gd name="connsiteY0" fmla="*/ 853963 h 2367178"/>
              <a:gd name="connsiteX1" fmla="*/ 15150 w 1236522"/>
              <a:gd name="connsiteY1" fmla="*/ 693999 h 2367178"/>
              <a:gd name="connsiteX2" fmla="*/ 25971 w 1236522"/>
              <a:gd name="connsiteY2" fmla="*/ 573792 h 2367178"/>
              <a:gd name="connsiteX3" fmla="*/ 58445 w 1236522"/>
              <a:gd name="connsiteY3" fmla="*/ 462066 h 2367178"/>
              <a:gd name="connsiteX4" fmla="*/ 67527 w 1236522"/>
              <a:gd name="connsiteY4" fmla="*/ 356149 h 2367178"/>
              <a:gd name="connsiteX5" fmla="*/ 97829 w 1236522"/>
              <a:gd name="connsiteY5" fmla="*/ 260897 h 2367178"/>
              <a:gd name="connsiteX6" fmla="*/ 168402 w 1236522"/>
              <a:gd name="connsiteY6" fmla="*/ 112789 h 2367178"/>
              <a:gd name="connsiteX7" fmla="*/ 248932 w 1236522"/>
              <a:gd name="connsiteY7" fmla="*/ 29637 h 2367178"/>
              <a:gd name="connsiteX8" fmla="*/ 342455 w 1236522"/>
              <a:gd name="connsiteY8" fmla="*/ 204 h 2367178"/>
              <a:gd name="connsiteX9" fmla="*/ 533844 w 1236522"/>
              <a:gd name="connsiteY9" fmla="*/ 37811 h 2367178"/>
              <a:gd name="connsiteX10" fmla="*/ 665023 w 1236522"/>
              <a:gd name="connsiteY10" fmla="*/ 89733 h 2367178"/>
              <a:gd name="connsiteX11" fmla="*/ 733425 w 1236522"/>
              <a:gd name="connsiteY11" fmla="*/ 132024 h 2367178"/>
              <a:gd name="connsiteX12" fmla="*/ 823912 w 1236522"/>
              <a:gd name="connsiteY12" fmla="*/ 189174 h 2367178"/>
              <a:gd name="connsiteX13" fmla="*/ 917138 w 1236522"/>
              <a:gd name="connsiteY13" fmla="*/ 272156 h 2367178"/>
              <a:gd name="connsiteX14" fmla="*/ 987132 w 1236522"/>
              <a:gd name="connsiteY14" fmla="*/ 353661 h 2367178"/>
              <a:gd name="connsiteX15" fmla="*/ 1089601 w 1236522"/>
              <a:gd name="connsiteY15" fmla="*/ 482517 h 2367178"/>
              <a:gd name="connsiteX16" fmla="*/ 1147762 w 1236522"/>
              <a:gd name="connsiteY16" fmla="*/ 608274 h 2367178"/>
              <a:gd name="connsiteX17" fmla="*/ 1181100 w 1236522"/>
              <a:gd name="connsiteY17" fmla="*/ 717811 h 2367178"/>
              <a:gd name="connsiteX18" fmla="*/ 1209675 w 1236522"/>
              <a:gd name="connsiteY18" fmla="*/ 808299 h 2367178"/>
              <a:gd name="connsiteX19" fmla="*/ 1223962 w 1236522"/>
              <a:gd name="connsiteY19" fmla="*/ 951174 h 2367178"/>
              <a:gd name="connsiteX20" fmla="*/ 1236522 w 1236522"/>
              <a:gd name="connsiteY20" fmla="*/ 1113672 h 2367178"/>
              <a:gd name="connsiteX21" fmla="*/ 1219496 w 1236522"/>
              <a:gd name="connsiteY21" fmla="*/ 1303599 h 2367178"/>
              <a:gd name="connsiteX22" fmla="*/ 1184555 w 1236522"/>
              <a:gd name="connsiteY22" fmla="*/ 1438854 h 2367178"/>
              <a:gd name="connsiteX23" fmla="*/ 1136380 w 1236522"/>
              <a:gd name="connsiteY23" fmla="*/ 1584253 h 2367178"/>
              <a:gd name="connsiteX24" fmla="*/ 1050656 w 1236522"/>
              <a:gd name="connsiteY24" fmla="*/ 1720680 h 2367178"/>
              <a:gd name="connsiteX25" fmla="*/ 943568 w 1236522"/>
              <a:gd name="connsiteY25" fmla="*/ 1882094 h 2367178"/>
              <a:gd name="connsiteX26" fmla="*/ 812951 w 1236522"/>
              <a:gd name="connsiteY26" fmla="*/ 2023044 h 2367178"/>
              <a:gd name="connsiteX27" fmla="*/ 697210 w 1236522"/>
              <a:gd name="connsiteY27" fmla="*/ 2140819 h 2367178"/>
              <a:gd name="connsiteX28" fmla="*/ 629517 w 1236522"/>
              <a:gd name="connsiteY28" fmla="*/ 2182725 h 2367178"/>
              <a:gd name="connsiteX29" fmla="*/ 542063 w 1236522"/>
              <a:gd name="connsiteY29" fmla="*/ 2253062 h 2367178"/>
              <a:gd name="connsiteX30" fmla="*/ 413992 w 1236522"/>
              <a:gd name="connsiteY30" fmla="*/ 2316000 h 2367178"/>
              <a:gd name="connsiteX31" fmla="*/ 268363 w 1236522"/>
              <a:gd name="connsiteY31" fmla="*/ 2367178 h 2367178"/>
              <a:gd name="connsiteX32" fmla="*/ 204787 w 1236522"/>
              <a:gd name="connsiteY32" fmla="*/ 2160849 h 2367178"/>
              <a:gd name="connsiteX33" fmla="*/ 152400 w 1236522"/>
              <a:gd name="connsiteY33" fmla="*/ 1994161 h 2367178"/>
              <a:gd name="connsiteX34" fmla="*/ 122091 w 1236522"/>
              <a:gd name="connsiteY34" fmla="*/ 1870336 h 2367178"/>
              <a:gd name="connsiteX35" fmla="*/ 93516 w 1236522"/>
              <a:gd name="connsiteY35" fmla="*/ 1741629 h 2367178"/>
              <a:gd name="connsiteX36" fmla="*/ 54115 w 1236522"/>
              <a:gd name="connsiteY36" fmla="*/ 1567979 h 2367178"/>
              <a:gd name="connsiteX37" fmla="*/ 39828 w 1236522"/>
              <a:gd name="connsiteY37" fmla="*/ 1444634 h 2367178"/>
              <a:gd name="connsiteX38" fmla="*/ 22511 w 1236522"/>
              <a:gd name="connsiteY38" fmla="*/ 1327411 h 2367178"/>
              <a:gd name="connsiteX39" fmla="*/ 17316 w 1236522"/>
              <a:gd name="connsiteY39" fmla="*/ 1229720 h 2367178"/>
              <a:gd name="connsiteX40" fmla="*/ 4762 w 1236522"/>
              <a:gd name="connsiteY40" fmla="*/ 1092699 h 2367178"/>
              <a:gd name="connsiteX41" fmla="*/ 1004 w 1236522"/>
              <a:gd name="connsiteY41" fmla="*/ 969549 h 2367178"/>
              <a:gd name="connsiteX42" fmla="*/ 0 w 1236522"/>
              <a:gd name="connsiteY42" fmla="*/ 853963 h 2367178"/>
              <a:gd name="connsiteX0" fmla="*/ 0 w 1236522"/>
              <a:gd name="connsiteY0" fmla="*/ 854282 h 2367497"/>
              <a:gd name="connsiteX1" fmla="*/ 15150 w 1236522"/>
              <a:gd name="connsiteY1" fmla="*/ 694318 h 2367497"/>
              <a:gd name="connsiteX2" fmla="*/ 25971 w 1236522"/>
              <a:gd name="connsiteY2" fmla="*/ 574111 h 2367497"/>
              <a:gd name="connsiteX3" fmla="*/ 58445 w 1236522"/>
              <a:gd name="connsiteY3" fmla="*/ 462385 h 2367497"/>
              <a:gd name="connsiteX4" fmla="*/ 67527 w 1236522"/>
              <a:gd name="connsiteY4" fmla="*/ 356468 h 2367497"/>
              <a:gd name="connsiteX5" fmla="*/ 97829 w 1236522"/>
              <a:gd name="connsiteY5" fmla="*/ 261216 h 2367497"/>
              <a:gd name="connsiteX6" fmla="*/ 168402 w 1236522"/>
              <a:gd name="connsiteY6" fmla="*/ 113108 h 2367497"/>
              <a:gd name="connsiteX7" fmla="*/ 248932 w 1236522"/>
              <a:gd name="connsiteY7" fmla="*/ 29956 h 2367497"/>
              <a:gd name="connsiteX8" fmla="*/ 342455 w 1236522"/>
              <a:gd name="connsiteY8" fmla="*/ 523 h 2367497"/>
              <a:gd name="connsiteX9" fmla="*/ 533844 w 1236522"/>
              <a:gd name="connsiteY9" fmla="*/ 38130 h 2367497"/>
              <a:gd name="connsiteX10" fmla="*/ 665023 w 1236522"/>
              <a:gd name="connsiteY10" fmla="*/ 90052 h 2367497"/>
              <a:gd name="connsiteX11" fmla="*/ 733425 w 1236522"/>
              <a:gd name="connsiteY11" fmla="*/ 132343 h 2367497"/>
              <a:gd name="connsiteX12" fmla="*/ 823912 w 1236522"/>
              <a:gd name="connsiteY12" fmla="*/ 189493 h 2367497"/>
              <a:gd name="connsiteX13" fmla="*/ 917138 w 1236522"/>
              <a:gd name="connsiteY13" fmla="*/ 272475 h 2367497"/>
              <a:gd name="connsiteX14" fmla="*/ 987132 w 1236522"/>
              <a:gd name="connsiteY14" fmla="*/ 353980 h 2367497"/>
              <a:gd name="connsiteX15" fmla="*/ 1089601 w 1236522"/>
              <a:gd name="connsiteY15" fmla="*/ 482836 h 2367497"/>
              <a:gd name="connsiteX16" fmla="*/ 1147762 w 1236522"/>
              <a:gd name="connsiteY16" fmla="*/ 608593 h 2367497"/>
              <a:gd name="connsiteX17" fmla="*/ 1181100 w 1236522"/>
              <a:gd name="connsiteY17" fmla="*/ 718130 h 2367497"/>
              <a:gd name="connsiteX18" fmla="*/ 1209675 w 1236522"/>
              <a:gd name="connsiteY18" fmla="*/ 808618 h 2367497"/>
              <a:gd name="connsiteX19" fmla="*/ 1223962 w 1236522"/>
              <a:gd name="connsiteY19" fmla="*/ 951493 h 2367497"/>
              <a:gd name="connsiteX20" fmla="*/ 1236522 w 1236522"/>
              <a:gd name="connsiteY20" fmla="*/ 1113991 h 2367497"/>
              <a:gd name="connsiteX21" fmla="*/ 1219496 w 1236522"/>
              <a:gd name="connsiteY21" fmla="*/ 1303918 h 2367497"/>
              <a:gd name="connsiteX22" fmla="*/ 1184555 w 1236522"/>
              <a:gd name="connsiteY22" fmla="*/ 1439173 h 2367497"/>
              <a:gd name="connsiteX23" fmla="*/ 1136380 w 1236522"/>
              <a:gd name="connsiteY23" fmla="*/ 1584572 h 2367497"/>
              <a:gd name="connsiteX24" fmla="*/ 1050656 w 1236522"/>
              <a:gd name="connsiteY24" fmla="*/ 1720999 h 2367497"/>
              <a:gd name="connsiteX25" fmla="*/ 943568 w 1236522"/>
              <a:gd name="connsiteY25" fmla="*/ 1882413 h 2367497"/>
              <a:gd name="connsiteX26" fmla="*/ 812951 w 1236522"/>
              <a:gd name="connsiteY26" fmla="*/ 2023363 h 2367497"/>
              <a:gd name="connsiteX27" fmla="*/ 697210 w 1236522"/>
              <a:gd name="connsiteY27" fmla="*/ 2141138 h 2367497"/>
              <a:gd name="connsiteX28" fmla="*/ 629517 w 1236522"/>
              <a:gd name="connsiteY28" fmla="*/ 2183044 h 2367497"/>
              <a:gd name="connsiteX29" fmla="*/ 542063 w 1236522"/>
              <a:gd name="connsiteY29" fmla="*/ 2253381 h 2367497"/>
              <a:gd name="connsiteX30" fmla="*/ 413992 w 1236522"/>
              <a:gd name="connsiteY30" fmla="*/ 2316319 h 2367497"/>
              <a:gd name="connsiteX31" fmla="*/ 268363 w 1236522"/>
              <a:gd name="connsiteY31" fmla="*/ 2367497 h 2367497"/>
              <a:gd name="connsiteX32" fmla="*/ 204787 w 1236522"/>
              <a:gd name="connsiteY32" fmla="*/ 2161168 h 2367497"/>
              <a:gd name="connsiteX33" fmla="*/ 152400 w 1236522"/>
              <a:gd name="connsiteY33" fmla="*/ 1994480 h 2367497"/>
              <a:gd name="connsiteX34" fmla="*/ 122091 w 1236522"/>
              <a:gd name="connsiteY34" fmla="*/ 1870655 h 2367497"/>
              <a:gd name="connsiteX35" fmla="*/ 93516 w 1236522"/>
              <a:gd name="connsiteY35" fmla="*/ 1741948 h 2367497"/>
              <a:gd name="connsiteX36" fmla="*/ 54115 w 1236522"/>
              <a:gd name="connsiteY36" fmla="*/ 1568298 h 2367497"/>
              <a:gd name="connsiteX37" fmla="*/ 39828 w 1236522"/>
              <a:gd name="connsiteY37" fmla="*/ 1444953 h 2367497"/>
              <a:gd name="connsiteX38" fmla="*/ 22511 w 1236522"/>
              <a:gd name="connsiteY38" fmla="*/ 1327730 h 2367497"/>
              <a:gd name="connsiteX39" fmla="*/ 17316 w 1236522"/>
              <a:gd name="connsiteY39" fmla="*/ 1230039 h 2367497"/>
              <a:gd name="connsiteX40" fmla="*/ 4762 w 1236522"/>
              <a:gd name="connsiteY40" fmla="*/ 1093018 h 2367497"/>
              <a:gd name="connsiteX41" fmla="*/ 1004 w 1236522"/>
              <a:gd name="connsiteY41" fmla="*/ 969868 h 2367497"/>
              <a:gd name="connsiteX42" fmla="*/ 0 w 1236522"/>
              <a:gd name="connsiteY42" fmla="*/ 854282 h 2367497"/>
              <a:gd name="connsiteX0" fmla="*/ 0 w 1236522"/>
              <a:gd name="connsiteY0" fmla="*/ 854282 h 2367497"/>
              <a:gd name="connsiteX1" fmla="*/ 15150 w 1236522"/>
              <a:gd name="connsiteY1" fmla="*/ 694318 h 2367497"/>
              <a:gd name="connsiteX2" fmla="*/ 25971 w 1236522"/>
              <a:gd name="connsiteY2" fmla="*/ 574111 h 2367497"/>
              <a:gd name="connsiteX3" fmla="*/ 58445 w 1236522"/>
              <a:gd name="connsiteY3" fmla="*/ 462385 h 2367497"/>
              <a:gd name="connsiteX4" fmla="*/ 67527 w 1236522"/>
              <a:gd name="connsiteY4" fmla="*/ 356468 h 2367497"/>
              <a:gd name="connsiteX5" fmla="*/ 97829 w 1236522"/>
              <a:gd name="connsiteY5" fmla="*/ 261216 h 2367497"/>
              <a:gd name="connsiteX6" fmla="*/ 168402 w 1236522"/>
              <a:gd name="connsiteY6" fmla="*/ 113108 h 2367497"/>
              <a:gd name="connsiteX7" fmla="*/ 248932 w 1236522"/>
              <a:gd name="connsiteY7" fmla="*/ 29956 h 2367497"/>
              <a:gd name="connsiteX8" fmla="*/ 342455 w 1236522"/>
              <a:gd name="connsiteY8" fmla="*/ 523 h 2367497"/>
              <a:gd name="connsiteX9" fmla="*/ 533844 w 1236522"/>
              <a:gd name="connsiteY9" fmla="*/ 38130 h 2367497"/>
              <a:gd name="connsiteX10" fmla="*/ 665023 w 1236522"/>
              <a:gd name="connsiteY10" fmla="*/ 90052 h 2367497"/>
              <a:gd name="connsiteX11" fmla="*/ 733425 w 1236522"/>
              <a:gd name="connsiteY11" fmla="*/ 132343 h 2367497"/>
              <a:gd name="connsiteX12" fmla="*/ 823912 w 1236522"/>
              <a:gd name="connsiteY12" fmla="*/ 189493 h 2367497"/>
              <a:gd name="connsiteX13" fmla="*/ 917138 w 1236522"/>
              <a:gd name="connsiteY13" fmla="*/ 272475 h 2367497"/>
              <a:gd name="connsiteX14" fmla="*/ 987132 w 1236522"/>
              <a:gd name="connsiteY14" fmla="*/ 353980 h 2367497"/>
              <a:gd name="connsiteX15" fmla="*/ 1089601 w 1236522"/>
              <a:gd name="connsiteY15" fmla="*/ 482836 h 2367497"/>
              <a:gd name="connsiteX16" fmla="*/ 1147762 w 1236522"/>
              <a:gd name="connsiteY16" fmla="*/ 608593 h 2367497"/>
              <a:gd name="connsiteX17" fmla="*/ 1181100 w 1236522"/>
              <a:gd name="connsiteY17" fmla="*/ 718130 h 2367497"/>
              <a:gd name="connsiteX18" fmla="*/ 1209675 w 1236522"/>
              <a:gd name="connsiteY18" fmla="*/ 808618 h 2367497"/>
              <a:gd name="connsiteX19" fmla="*/ 1223962 w 1236522"/>
              <a:gd name="connsiteY19" fmla="*/ 951493 h 2367497"/>
              <a:gd name="connsiteX20" fmla="*/ 1236522 w 1236522"/>
              <a:gd name="connsiteY20" fmla="*/ 1113991 h 2367497"/>
              <a:gd name="connsiteX21" fmla="*/ 1219496 w 1236522"/>
              <a:gd name="connsiteY21" fmla="*/ 1303918 h 2367497"/>
              <a:gd name="connsiteX22" fmla="*/ 1184555 w 1236522"/>
              <a:gd name="connsiteY22" fmla="*/ 1439173 h 2367497"/>
              <a:gd name="connsiteX23" fmla="*/ 1136380 w 1236522"/>
              <a:gd name="connsiteY23" fmla="*/ 1584572 h 2367497"/>
              <a:gd name="connsiteX24" fmla="*/ 1050656 w 1236522"/>
              <a:gd name="connsiteY24" fmla="*/ 1720999 h 2367497"/>
              <a:gd name="connsiteX25" fmla="*/ 943568 w 1236522"/>
              <a:gd name="connsiteY25" fmla="*/ 1882413 h 2367497"/>
              <a:gd name="connsiteX26" fmla="*/ 812951 w 1236522"/>
              <a:gd name="connsiteY26" fmla="*/ 2023363 h 2367497"/>
              <a:gd name="connsiteX27" fmla="*/ 697210 w 1236522"/>
              <a:gd name="connsiteY27" fmla="*/ 2141138 h 2367497"/>
              <a:gd name="connsiteX28" fmla="*/ 629517 w 1236522"/>
              <a:gd name="connsiteY28" fmla="*/ 2183044 h 2367497"/>
              <a:gd name="connsiteX29" fmla="*/ 542063 w 1236522"/>
              <a:gd name="connsiteY29" fmla="*/ 2253381 h 2367497"/>
              <a:gd name="connsiteX30" fmla="*/ 413992 w 1236522"/>
              <a:gd name="connsiteY30" fmla="*/ 2316319 h 2367497"/>
              <a:gd name="connsiteX31" fmla="*/ 268363 w 1236522"/>
              <a:gd name="connsiteY31" fmla="*/ 2367497 h 2367497"/>
              <a:gd name="connsiteX32" fmla="*/ 204787 w 1236522"/>
              <a:gd name="connsiteY32" fmla="*/ 2161168 h 2367497"/>
              <a:gd name="connsiteX33" fmla="*/ 152400 w 1236522"/>
              <a:gd name="connsiteY33" fmla="*/ 1994480 h 2367497"/>
              <a:gd name="connsiteX34" fmla="*/ 122091 w 1236522"/>
              <a:gd name="connsiteY34" fmla="*/ 1870655 h 2367497"/>
              <a:gd name="connsiteX35" fmla="*/ 93516 w 1236522"/>
              <a:gd name="connsiteY35" fmla="*/ 1741948 h 2367497"/>
              <a:gd name="connsiteX36" fmla="*/ 54115 w 1236522"/>
              <a:gd name="connsiteY36" fmla="*/ 1568298 h 2367497"/>
              <a:gd name="connsiteX37" fmla="*/ 39828 w 1236522"/>
              <a:gd name="connsiteY37" fmla="*/ 1444953 h 2367497"/>
              <a:gd name="connsiteX38" fmla="*/ 22511 w 1236522"/>
              <a:gd name="connsiteY38" fmla="*/ 1327730 h 2367497"/>
              <a:gd name="connsiteX39" fmla="*/ 17316 w 1236522"/>
              <a:gd name="connsiteY39" fmla="*/ 1230039 h 2367497"/>
              <a:gd name="connsiteX40" fmla="*/ 4762 w 1236522"/>
              <a:gd name="connsiteY40" fmla="*/ 1093018 h 2367497"/>
              <a:gd name="connsiteX41" fmla="*/ 1004 w 1236522"/>
              <a:gd name="connsiteY41" fmla="*/ 969868 h 2367497"/>
              <a:gd name="connsiteX42" fmla="*/ 0 w 1236522"/>
              <a:gd name="connsiteY42" fmla="*/ 854282 h 2367497"/>
              <a:gd name="connsiteX0" fmla="*/ 0 w 1236522"/>
              <a:gd name="connsiteY0" fmla="*/ 854282 h 2367497"/>
              <a:gd name="connsiteX1" fmla="*/ 15150 w 1236522"/>
              <a:gd name="connsiteY1" fmla="*/ 694318 h 2367497"/>
              <a:gd name="connsiteX2" fmla="*/ 25971 w 1236522"/>
              <a:gd name="connsiteY2" fmla="*/ 574111 h 2367497"/>
              <a:gd name="connsiteX3" fmla="*/ 58445 w 1236522"/>
              <a:gd name="connsiteY3" fmla="*/ 462385 h 2367497"/>
              <a:gd name="connsiteX4" fmla="*/ 67527 w 1236522"/>
              <a:gd name="connsiteY4" fmla="*/ 356468 h 2367497"/>
              <a:gd name="connsiteX5" fmla="*/ 97829 w 1236522"/>
              <a:gd name="connsiteY5" fmla="*/ 261216 h 2367497"/>
              <a:gd name="connsiteX6" fmla="*/ 168402 w 1236522"/>
              <a:gd name="connsiteY6" fmla="*/ 113108 h 2367497"/>
              <a:gd name="connsiteX7" fmla="*/ 248932 w 1236522"/>
              <a:gd name="connsiteY7" fmla="*/ 29956 h 2367497"/>
              <a:gd name="connsiteX8" fmla="*/ 342455 w 1236522"/>
              <a:gd name="connsiteY8" fmla="*/ 523 h 2367497"/>
              <a:gd name="connsiteX9" fmla="*/ 533844 w 1236522"/>
              <a:gd name="connsiteY9" fmla="*/ 38130 h 2367497"/>
              <a:gd name="connsiteX10" fmla="*/ 665023 w 1236522"/>
              <a:gd name="connsiteY10" fmla="*/ 90052 h 2367497"/>
              <a:gd name="connsiteX11" fmla="*/ 733425 w 1236522"/>
              <a:gd name="connsiteY11" fmla="*/ 132343 h 2367497"/>
              <a:gd name="connsiteX12" fmla="*/ 823912 w 1236522"/>
              <a:gd name="connsiteY12" fmla="*/ 189493 h 2367497"/>
              <a:gd name="connsiteX13" fmla="*/ 917138 w 1236522"/>
              <a:gd name="connsiteY13" fmla="*/ 272475 h 2367497"/>
              <a:gd name="connsiteX14" fmla="*/ 987132 w 1236522"/>
              <a:gd name="connsiteY14" fmla="*/ 353980 h 2367497"/>
              <a:gd name="connsiteX15" fmla="*/ 1089601 w 1236522"/>
              <a:gd name="connsiteY15" fmla="*/ 482836 h 2367497"/>
              <a:gd name="connsiteX16" fmla="*/ 1147762 w 1236522"/>
              <a:gd name="connsiteY16" fmla="*/ 608593 h 2367497"/>
              <a:gd name="connsiteX17" fmla="*/ 1181100 w 1236522"/>
              <a:gd name="connsiteY17" fmla="*/ 718130 h 2367497"/>
              <a:gd name="connsiteX18" fmla="*/ 1209675 w 1236522"/>
              <a:gd name="connsiteY18" fmla="*/ 808618 h 2367497"/>
              <a:gd name="connsiteX19" fmla="*/ 1223962 w 1236522"/>
              <a:gd name="connsiteY19" fmla="*/ 951493 h 2367497"/>
              <a:gd name="connsiteX20" fmla="*/ 1236522 w 1236522"/>
              <a:gd name="connsiteY20" fmla="*/ 1113991 h 2367497"/>
              <a:gd name="connsiteX21" fmla="*/ 1219496 w 1236522"/>
              <a:gd name="connsiteY21" fmla="*/ 1303918 h 2367497"/>
              <a:gd name="connsiteX22" fmla="*/ 1184555 w 1236522"/>
              <a:gd name="connsiteY22" fmla="*/ 1439173 h 2367497"/>
              <a:gd name="connsiteX23" fmla="*/ 1136380 w 1236522"/>
              <a:gd name="connsiteY23" fmla="*/ 1584572 h 2367497"/>
              <a:gd name="connsiteX24" fmla="*/ 1050656 w 1236522"/>
              <a:gd name="connsiteY24" fmla="*/ 1720999 h 2367497"/>
              <a:gd name="connsiteX25" fmla="*/ 943568 w 1236522"/>
              <a:gd name="connsiteY25" fmla="*/ 1882413 h 2367497"/>
              <a:gd name="connsiteX26" fmla="*/ 812951 w 1236522"/>
              <a:gd name="connsiteY26" fmla="*/ 2023363 h 2367497"/>
              <a:gd name="connsiteX27" fmla="*/ 697210 w 1236522"/>
              <a:gd name="connsiteY27" fmla="*/ 2141138 h 2367497"/>
              <a:gd name="connsiteX28" fmla="*/ 629517 w 1236522"/>
              <a:gd name="connsiteY28" fmla="*/ 2183044 h 2367497"/>
              <a:gd name="connsiteX29" fmla="*/ 542063 w 1236522"/>
              <a:gd name="connsiteY29" fmla="*/ 2253381 h 2367497"/>
              <a:gd name="connsiteX30" fmla="*/ 413992 w 1236522"/>
              <a:gd name="connsiteY30" fmla="*/ 2316319 h 2367497"/>
              <a:gd name="connsiteX31" fmla="*/ 268363 w 1236522"/>
              <a:gd name="connsiteY31" fmla="*/ 2367497 h 2367497"/>
              <a:gd name="connsiteX32" fmla="*/ 204787 w 1236522"/>
              <a:gd name="connsiteY32" fmla="*/ 2161168 h 2367497"/>
              <a:gd name="connsiteX33" fmla="*/ 152400 w 1236522"/>
              <a:gd name="connsiteY33" fmla="*/ 1994480 h 2367497"/>
              <a:gd name="connsiteX34" fmla="*/ 122091 w 1236522"/>
              <a:gd name="connsiteY34" fmla="*/ 1870655 h 2367497"/>
              <a:gd name="connsiteX35" fmla="*/ 93516 w 1236522"/>
              <a:gd name="connsiteY35" fmla="*/ 1741948 h 2367497"/>
              <a:gd name="connsiteX36" fmla="*/ 54115 w 1236522"/>
              <a:gd name="connsiteY36" fmla="*/ 1568298 h 2367497"/>
              <a:gd name="connsiteX37" fmla="*/ 39828 w 1236522"/>
              <a:gd name="connsiteY37" fmla="*/ 1444953 h 2367497"/>
              <a:gd name="connsiteX38" fmla="*/ 22511 w 1236522"/>
              <a:gd name="connsiteY38" fmla="*/ 1327730 h 2367497"/>
              <a:gd name="connsiteX39" fmla="*/ 17316 w 1236522"/>
              <a:gd name="connsiteY39" fmla="*/ 1230039 h 2367497"/>
              <a:gd name="connsiteX40" fmla="*/ 4762 w 1236522"/>
              <a:gd name="connsiteY40" fmla="*/ 1093018 h 2367497"/>
              <a:gd name="connsiteX41" fmla="*/ 1004 w 1236522"/>
              <a:gd name="connsiteY41" fmla="*/ 969868 h 2367497"/>
              <a:gd name="connsiteX42" fmla="*/ 0 w 1236522"/>
              <a:gd name="connsiteY42" fmla="*/ 854282 h 2367497"/>
              <a:gd name="connsiteX0" fmla="*/ 0 w 1236522"/>
              <a:gd name="connsiteY0" fmla="*/ 854282 h 2367497"/>
              <a:gd name="connsiteX1" fmla="*/ 15150 w 1236522"/>
              <a:gd name="connsiteY1" fmla="*/ 694318 h 2367497"/>
              <a:gd name="connsiteX2" fmla="*/ 25971 w 1236522"/>
              <a:gd name="connsiteY2" fmla="*/ 574111 h 2367497"/>
              <a:gd name="connsiteX3" fmla="*/ 58445 w 1236522"/>
              <a:gd name="connsiteY3" fmla="*/ 462385 h 2367497"/>
              <a:gd name="connsiteX4" fmla="*/ 67527 w 1236522"/>
              <a:gd name="connsiteY4" fmla="*/ 356468 h 2367497"/>
              <a:gd name="connsiteX5" fmla="*/ 97829 w 1236522"/>
              <a:gd name="connsiteY5" fmla="*/ 261216 h 2367497"/>
              <a:gd name="connsiteX6" fmla="*/ 174177 w 1236522"/>
              <a:gd name="connsiteY6" fmla="*/ 122061 h 2367497"/>
              <a:gd name="connsiteX7" fmla="*/ 248932 w 1236522"/>
              <a:gd name="connsiteY7" fmla="*/ 29956 h 2367497"/>
              <a:gd name="connsiteX8" fmla="*/ 342455 w 1236522"/>
              <a:gd name="connsiteY8" fmla="*/ 523 h 2367497"/>
              <a:gd name="connsiteX9" fmla="*/ 533844 w 1236522"/>
              <a:gd name="connsiteY9" fmla="*/ 38130 h 2367497"/>
              <a:gd name="connsiteX10" fmla="*/ 665023 w 1236522"/>
              <a:gd name="connsiteY10" fmla="*/ 90052 h 2367497"/>
              <a:gd name="connsiteX11" fmla="*/ 733425 w 1236522"/>
              <a:gd name="connsiteY11" fmla="*/ 132343 h 2367497"/>
              <a:gd name="connsiteX12" fmla="*/ 823912 w 1236522"/>
              <a:gd name="connsiteY12" fmla="*/ 189493 h 2367497"/>
              <a:gd name="connsiteX13" fmla="*/ 917138 w 1236522"/>
              <a:gd name="connsiteY13" fmla="*/ 272475 h 2367497"/>
              <a:gd name="connsiteX14" fmla="*/ 987132 w 1236522"/>
              <a:gd name="connsiteY14" fmla="*/ 353980 h 2367497"/>
              <a:gd name="connsiteX15" fmla="*/ 1089601 w 1236522"/>
              <a:gd name="connsiteY15" fmla="*/ 482836 h 2367497"/>
              <a:gd name="connsiteX16" fmla="*/ 1147762 w 1236522"/>
              <a:gd name="connsiteY16" fmla="*/ 608593 h 2367497"/>
              <a:gd name="connsiteX17" fmla="*/ 1181100 w 1236522"/>
              <a:gd name="connsiteY17" fmla="*/ 718130 h 2367497"/>
              <a:gd name="connsiteX18" fmla="*/ 1209675 w 1236522"/>
              <a:gd name="connsiteY18" fmla="*/ 808618 h 2367497"/>
              <a:gd name="connsiteX19" fmla="*/ 1223962 w 1236522"/>
              <a:gd name="connsiteY19" fmla="*/ 951493 h 2367497"/>
              <a:gd name="connsiteX20" fmla="*/ 1236522 w 1236522"/>
              <a:gd name="connsiteY20" fmla="*/ 1113991 h 2367497"/>
              <a:gd name="connsiteX21" fmla="*/ 1219496 w 1236522"/>
              <a:gd name="connsiteY21" fmla="*/ 1303918 h 2367497"/>
              <a:gd name="connsiteX22" fmla="*/ 1184555 w 1236522"/>
              <a:gd name="connsiteY22" fmla="*/ 1439173 h 2367497"/>
              <a:gd name="connsiteX23" fmla="*/ 1136380 w 1236522"/>
              <a:gd name="connsiteY23" fmla="*/ 1584572 h 2367497"/>
              <a:gd name="connsiteX24" fmla="*/ 1050656 w 1236522"/>
              <a:gd name="connsiteY24" fmla="*/ 1720999 h 2367497"/>
              <a:gd name="connsiteX25" fmla="*/ 943568 w 1236522"/>
              <a:gd name="connsiteY25" fmla="*/ 1882413 h 2367497"/>
              <a:gd name="connsiteX26" fmla="*/ 812951 w 1236522"/>
              <a:gd name="connsiteY26" fmla="*/ 2023363 h 2367497"/>
              <a:gd name="connsiteX27" fmla="*/ 697210 w 1236522"/>
              <a:gd name="connsiteY27" fmla="*/ 2141138 h 2367497"/>
              <a:gd name="connsiteX28" fmla="*/ 629517 w 1236522"/>
              <a:gd name="connsiteY28" fmla="*/ 2183044 h 2367497"/>
              <a:gd name="connsiteX29" fmla="*/ 542063 w 1236522"/>
              <a:gd name="connsiteY29" fmla="*/ 2253381 h 2367497"/>
              <a:gd name="connsiteX30" fmla="*/ 413992 w 1236522"/>
              <a:gd name="connsiteY30" fmla="*/ 2316319 h 2367497"/>
              <a:gd name="connsiteX31" fmla="*/ 268363 w 1236522"/>
              <a:gd name="connsiteY31" fmla="*/ 2367497 h 2367497"/>
              <a:gd name="connsiteX32" fmla="*/ 204787 w 1236522"/>
              <a:gd name="connsiteY32" fmla="*/ 2161168 h 2367497"/>
              <a:gd name="connsiteX33" fmla="*/ 152400 w 1236522"/>
              <a:gd name="connsiteY33" fmla="*/ 1994480 h 2367497"/>
              <a:gd name="connsiteX34" fmla="*/ 122091 w 1236522"/>
              <a:gd name="connsiteY34" fmla="*/ 1870655 h 2367497"/>
              <a:gd name="connsiteX35" fmla="*/ 93516 w 1236522"/>
              <a:gd name="connsiteY35" fmla="*/ 1741948 h 2367497"/>
              <a:gd name="connsiteX36" fmla="*/ 54115 w 1236522"/>
              <a:gd name="connsiteY36" fmla="*/ 1568298 h 2367497"/>
              <a:gd name="connsiteX37" fmla="*/ 39828 w 1236522"/>
              <a:gd name="connsiteY37" fmla="*/ 1444953 h 2367497"/>
              <a:gd name="connsiteX38" fmla="*/ 22511 w 1236522"/>
              <a:gd name="connsiteY38" fmla="*/ 1327730 h 2367497"/>
              <a:gd name="connsiteX39" fmla="*/ 17316 w 1236522"/>
              <a:gd name="connsiteY39" fmla="*/ 1230039 h 2367497"/>
              <a:gd name="connsiteX40" fmla="*/ 4762 w 1236522"/>
              <a:gd name="connsiteY40" fmla="*/ 1093018 h 2367497"/>
              <a:gd name="connsiteX41" fmla="*/ 1004 w 1236522"/>
              <a:gd name="connsiteY41" fmla="*/ 969868 h 2367497"/>
              <a:gd name="connsiteX42" fmla="*/ 0 w 1236522"/>
              <a:gd name="connsiteY42" fmla="*/ 854282 h 2367497"/>
              <a:gd name="connsiteX0" fmla="*/ 0 w 1236522"/>
              <a:gd name="connsiteY0" fmla="*/ 854282 h 2367497"/>
              <a:gd name="connsiteX1" fmla="*/ 15150 w 1236522"/>
              <a:gd name="connsiteY1" fmla="*/ 694318 h 2367497"/>
              <a:gd name="connsiteX2" fmla="*/ 25971 w 1236522"/>
              <a:gd name="connsiteY2" fmla="*/ 574111 h 2367497"/>
              <a:gd name="connsiteX3" fmla="*/ 49783 w 1236522"/>
              <a:gd name="connsiteY3" fmla="*/ 462385 h 2367497"/>
              <a:gd name="connsiteX4" fmla="*/ 67527 w 1236522"/>
              <a:gd name="connsiteY4" fmla="*/ 356468 h 2367497"/>
              <a:gd name="connsiteX5" fmla="*/ 97829 w 1236522"/>
              <a:gd name="connsiteY5" fmla="*/ 261216 h 2367497"/>
              <a:gd name="connsiteX6" fmla="*/ 174177 w 1236522"/>
              <a:gd name="connsiteY6" fmla="*/ 122061 h 2367497"/>
              <a:gd name="connsiteX7" fmla="*/ 248932 w 1236522"/>
              <a:gd name="connsiteY7" fmla="*/ 29956 h 2367497"/>
              <a:gd name="connsiteX8" fmla="*/ 342455 w 1236522"/>
              <a:gd name="connsiteY8" fmla="*/ 523 h 2367497"/>
              <a:gd name="connsiteX9" fmla="*/ 533844 w 1236522"/>
              <a:gd name="connsiteY9" fmla="*/ 38130 h 2367497"/>
              <a:gd name="connsiteX10" fmla="*/ 665023 w 1236522"/>
              <a:gd name="connsiteY10" fmla="*/ 90052 h 2367497"/>
              <a:gd name="connsiteX11" fmla="*/ 733425 w 1236522"/>
              <a:gd name="connsiteY11" fmla="*/ 132343 h 2367497"/>
              <a:gd name="connsiteX12" fmla="*/ 823912 w 1236522"/>
              <a:gd name="connsiteY12" fmla="*/ 189493 h 2367497"/>
              <a:gd name="connsiteX13" fmla="*/ 917138 w 1236522"/>
              <a:gd name="connsiteY13" fmla="*/ 272475 h 2367497"/>
              <a:gd name="connsiteX14" fmla="*/ 987132 w 1236522"/>
              <a:gd name="connsiteY14" fmla="*/ 353980 h 2367497"/>
              <a:gd name="connsiteX15" fmla="*/ 1089601 w 1236522"/>
              <a:gd name="connsiteY15" fmla="*/ 482836 h 2367497"/>
              <a:gd name="connsiteX16" fmla="*/ 1147762 w 1236522"/>
              <a:gd name="connsiteY16" fmla="*/ 608593 h 2367497"/>
              <a:gd name="connsiteX17" fmla="*/ 1181100 w 1236522"/>
              <a:gd name="connsiteY17" fmla="*/ 718130 h 2367497"/>
              <a:gd name="connsiteX18" fmla="*/ 1209675 w 1236522"/>
              <a:gd name="connsiteY18" fmla="*/ 808618 h 2367497"/>
              <a:gd name="connsiteX19" fmla="*/ 1223962 w 1236522"/>
              <a:gd name="connsiteY19" fmla="*/ 951493 h 2367497"/>
              <a:gd name="connsiteX20" fmla="*/ 1236522 w 1236522"/>
              <a:gd name="connsiteY20" fmla="*/ 1113991 h 2367497"/>
              <a:gd name="connsiteX21" fmla="*/ 1219496 w 1236522"/>
              <a:gd name="connsiteY21" fmla="*/ 1303918 h 2367497"/>
              <a:gd name="connsiteX22" fmla="*/ 1184555 w 1236522"/>
              <a:gd name="connsiteY22" fmla="*/ 1439173 h 2367497"/>
              <a:gd name="connsiteX23" fmla="*/ 1136380 w 1236522"/>
              <a:gd name="connsiteY23" fmla="*/ 1584572 h 2367497"/>
              <a:gd name="connsiteX24" fmla="*/ 1050656 w 1236522"/>
              <a:gd name="connsiteY24" fmla="*/ 1720999 h 2367497"/>
              <a:gd name="connsiteX25" fmla="*/ 943568 w 1236522"/>
              <a:gd name="connsiteY25" fmla="*/ 1882413 h 2367497"/>
              <a:gd name="connsiteX26" fmla="*/ 812951 w 1236522"/>
              <a:gd name="connsiteY26" fmla="*/ 2023363 h 2367497"/>
              <a:gd name="connsiteX27" fmla="*/ 697210 w 1236522"/>
              <a:gd name="connsiteY27" fmla="*/ 2141138 h 2367497"/>
              <a:gd name="connsiteX28" fmla="*/ 629517 w 1236522"/>
              <a:gd name="connsiteY28" fmla="*/ 2183044 h 2367497"/>
              <a:gd name="connsiteX29" fmla="*/ 542063 w 1236522"/>
              <a:gd name="connsiteY29" fmla="*/ 2253381 h 2367497"/>
              <a:gd name="connsiteX30" fmla="*/ 413992 w 1236522"/>
              <a:gd name="connsiteY30" fmla="*/ 2316319 h 2367497"/>
              <a:gd name="connsiteX31" fmla="*/ 268363 w 1236522"/>
              <a:gd name="connsiteY31" fmla="*/ 2367497 h 2367497"/>
              <a:gd name="connsiteX32" fmla="*/ 204787 w 1236522"/>
              <a:gd name="connsiteY32" fmla="*/ 2161168 h 2367497"/>
              <a:gd name="connsiteX33" fmla="*/ 152400 w 1236522"/>
              <a:gd name="connsiteY33" fmla="*/ 1994480 h 2367497"/>
              <a:gd name="connsiteX34" fmla="*/ 122091 w 1236522"/>
              <a:gd name="connsiteY34" fmla="*/ 1870655 h 2367497"/>
              <a:gd name="connsiteX35" fmla="*/ 93516 w 1236522"/>
              <a:gd name="connsiteY35" fmla="*/ 1741948 h 2367497"/>
              <a:gd name="connsiteX36" fmla="*/ 54115 w 1236522"/>
              <a:gd name="connsiteY36" fmla="*/ 1568298 h 2367497"/>
              <a:gd name="connsiteX37" fmla="*/ 39828 w 1236522"/>
              <a:gd name="connsiteY37" fmla="*/ 1444953 h 2367497"/>
              <a:gd name="connsiteX38" fmla="*/ 22511 w 1236522"/>
              <a:gd name="connsiteY38" fmla="*/ 1327730 h 2367497"/>
              <a:gd name="connsiteX39" fmla="*/ 17316 w 1236522"/>
              <a:gd name="connsiteY39" fmla="*/ 1230039 h 2367497"/>
              <a:gd name="connsiteX40" fmla="*/ 4762 w 1236522"/>
              <a:gd name="connsiteY40" fmla="*/ 1093018 h 2367497"/>
              <a:gd name="connsiteX41" fmla="*/ 1004 w 1236522"/>
              <a:gd name="connsiteY41" fmla="*/ 969868 h 2367497"/>
              <a:gd name="connsiteX42" fmla="*/ 0 w 1236522"/>
              <a:gd name="connsiteY42" fmla="*/ 854282 h 2367497"/>
              <a:gd name="connsiteX0" fmla="*/ 0 w 1236522"/>
              <a:gd name="connsiteY0" fmla="*/ 854282 h 2367497"/>
              <a:gd name="connsiteX1" fmla="*/ 15150 w 1236522"/>
              <a:gd name="connsiteY1" fmla="*/ 694318 h 2367497"/>
              <a:gd name="connsiteX2" fmla="*/ 28858 w 1236522"/>
              <a:gd name="connsiteY2" fmla="*/ 577095 h 2367497"/>
              <a:gd name="connsiteX3" fmla="*/ 49783 w 1236522"/>
              <a:gd name="connsiteY3" fmla="*/ 462385 h 2367497"/>
              <a:gd name="connsiteX4" fmla="*/ 67527 w 1236522"/>
              <a:gd name="connsiteY4" fmla="*/ 356468 h 2367497"/>
              <a:gd name="connsiteX5" fmla="*/ 97829 w 1236522"/>
              <a:gd name="connsiteY5" fmla="*/ 261216 h 2367497"/>
              <a:gd name="connsiteX6" fmla="*/ 174177 w 1236522"/>
              <a:gd name="connsiteY6" fmla="*/ 122061 h 2367497"/>
              <a:gd name="connsiteX7" fmla="*/ 248932 w 1236522"/>
              <a:gd name="connsiteY7" fmla="*/ 29956 h 2367497"/>
              <a:gd name="connsiteX8" fmla="*/ 342455 w 1236522"/>
              <a:gd name="connsiteY8" fmla="*/ 523 h 2367497"/>
              <a:gd name="connsiteX9" fmla="*/ 533844 w 1236522"/>
              <a:gd name="connsiteY9" fmla="*/ 38130 h 2367497"/>
              <a:gd name="connsiteX10" fmla="*/ 665023 w 1236522"/>
              <a:gd name="connsiteY10" fmla="*/ 90052 h 2367497"/>
              <a:gd name="connsiteX11" fmla="*/ 733425 w 1236522"/>
              <a:gd name="connsiteY11" fmla="*/ 132343 h 2367497"/>
              <a:gd name="connsiteX12" fmla="*/ 823912 w 1236522"/>
              <a:gd name="connsiteY12" fmla="*/ 189493 h 2367497"/>
              <a:gd name="connsiteX13" fmla="*/ 917138 w 1236522"/>
              <a:gd name="connsiteY13" fmla="*/ 272475 h 2367497"/>
              <a:gd name="connsiteX14" fmla="*/ 987132 w 1236522"/>
              <a:gd name="connsiteY14" fmla="*/ 353980 h 2367497"/>
              <a:gd name="connsiteX15" fmla="*/ 1089601 w 1236522"/>
              <a:gd name="connsiteY15" fmla="*/ 482836 h 2367497"/>
              <a:gd name="connsiteX16" fmla="*/ 1147762 w 1236522"/>
              <a:gd name="connsiteY16" fmla="*/ 608593 h 2367497"/>
              <a:gd name="connsiteX17" fmla="*/ 1181100 w 1236522"/>
              <a:gd name="connsiteY17" fmla="*/ 718130 h 2367497"/>
              <a:gd name="connsiteX18" fmla="*/ 1209675 w 1236522"/>
              <a:gd name="connsiteY18" fmla="*/ 808618 h 2367497"/>
              <a:gd name="connsiteX19" fmla="*/ 1223962 w 1236522"/>
              <a:gd name="connsiteY19" fmla="*/ 951493 h 2367497"/>
              <a:gd name="connsiteX20" fmla="*/ 1236522 w 1236522"/>
              <a:gd name="connsiteY20" fmla="*/ 1113991 h 2367497"/>
              <a:gd name="connsiteX21" fmla="*/ 1219496 w 1236522"/>
              <a:gd name="connsiteY21" fmla="*/ 1303918 h 2367497"/>
              <a:gd name="connsiteX22" fmla="*/ 1184555 w 1236522"/>
              <a:gd name="connsiteY22" fmla="*/ 1439173 h 2367497"/>
              <a:gd name="connsiteX23" fmla="*/ 1136380 w 1236522"/>
              <a:gd name="connsiteY23" fmla="*/ 1584572 h 2367497"/>
              <a:gd name="connsiteX24" fmla="*/ 1050656 w 1236522"/>
              <a:gd name="connsiteY24" fmla="*/ 1720999 h 2367497"/>
              <a:gd name="connsiteX25" fmla="*/ 943568 w 1236522"/>
              <a:gd name="connsiteY25" fmla="*/ 1882413 h 2367497"/>
              <a:gd name="connsiteX26" fmla="*/ 812951 w 1236522"/>
              <a:gd name="connsiteY26" fmla="*/ 2023363 h 2367497"/>
              <a:gd name="connsiteX27" fmla="*/ 697210 w 1236522"/>
              <a:gd name="connsiteY27" fmla="*/ 2141138 h 2367497"/>
              <a:gd name="connsiteX28" fmla="*/ 629517 w 1236522"/>
              <a:gd name="connsiteY28" fmla="*/ 2183044 h 2367497"/>
              <a:gd name="connsiteX29" fmla="*/ 542063 w 1236522"/>
              <a:gd name="connsiteY29" fmla="*/ 2253381 h 2367497"/>
              <a:gd name="connsiteX30" fmla="*/ 413992 w 1236522"/>
              <a:gd name="connsiteY30" fmla="*/ 2316319 h 2367497"/>
              <a:gd name="connsiteX31" fmla="*/ 268363 w 1236522"/>
              <a:gd name="connsiteY31" fmla="*/ 2367497 h 2367497"/>
              <a:gd name="connsiteX32" fmla="*/ 204787 w 1236522"/>
              <a:gd name="connsiteY32" fmla="*/ 2161168 h 2367497"/>
              <a:gd name="connsiteX33" fmla="*/ 152400 w 1236522"/>
              <a:gd name="connsiteY33" fmla="*/ 1994480 h 2367497"/>
              <a:gd name="connsiteX34" fmla="*/ 122091 w 1236522"/>
              <a:gd name="connsiteY34" fmla="*/ 1870655 h 2367497"/>
              <a:gd name="connsiteX35" fmla="*/ 93516 w 1236522"/>
              <a:gd name="connsiteY35" fmla="*/ 1741948 h 2367497"/>
              <a:gd name="connsiteX36" fmla="*/ 54115 w 1236522"/>
              <a:gd name="connsiteY36" fmla="*/ 1568298 h 2367497"/>
              <a:gd name="connsiteX37" fmla="*/ 39828 w 1236522"/>
              <a:gd name="connsiteY37" fmla="*/ 1444953 h 2367497"/>
              <a:gd name="connsiteX38" fmla="*/ 22511 w 1236522"/>
              <a:gd name="connsiteY38" fmla="*/ 1327730 h 2367497"/>
              <a:gd name="connsiteX39" fmla="*/ 17316 w 1236522"/>
              <a:gd name="connsiteY39" fmla="*/ 1230039 h 2367497"/>
              <a:gd name="connsiteX40" fmla="*/ 4762 w 1236522"/>
              <a:gd name="connsiteY40" fmla="*/ 1093018 h 2367497"/>
              <a:gd name="connsiteX41" fmla="*/ 1004 w 1236522"/>
              <a:gd name="connsiteY41" fmla="*/ 969868 h 2367497"/>
              <a:gd name="connsiteX42" fmla="*/ 0 w 1236522"/>
              <a:gd name="connsiteY42" fmla="*/ 854282 h 2367497"/>
              <a:gd name="connsiteX0" fmla="*/ 0 w 1236522"/>
              <a:gd name="connsiteY0" fmla="*/ 854282 h 2367497"/>
              <a:gd name="connsiteX1" fmla="*/ 26699 w 1236522"/>
              <a:gd name="connsiteY1" fmla="*/ 697303 h 2367497"/>
              <a:gd name="connsiteX2" fmla="*/ 28858 w 1236522"/>
              <a:gd name="connsiteY2" fmla="*/ 577095 h 2367497"/>
              <a:gd name="connsiteX3" fmla="*/ 49783 w 1236522"/>
              <a:gd name="connsiteY3" fmla="*/ 462385 h 2367497"/>
              <a:gd name="connsiteX4" fmla="*/ 67527 w 1236522"/>
              <a:gd name="connsiteY4" fmla="*/ 356468 h 2367497"/>
              <a:gd name="connsiteX5" fmla="*/ 97829 w 1236522"/>
              <a:gd name="connsiteY5" fmla="*/ 261216 h 2367497"/>
              <a:gd name="connsiteX6" fmla="*/ 174177 w 1236522"/>
              <a:gd name="connsiteY6" fmla="*/ 122061 h 2367497"/>
              <a:gd name="connsiteX7" fmla="*/ 248932 w 1236522"/>
              <a:gd name="connsiteY7" fmla="*/ 29956 h 2367497"/>
              <a:gd name="connsiteX8" fmla="*/ 342455 w 1236522"/>
              <a:gd name="connsiteY8" fmla="*/ 523 h 2367497"/>
              <a:gd name="connsiteX9" fmla="*/ 533844 w 1236522"/>
              <a:gd name="connsiteY9" fmla="*/ 38130 h 2367497"/>
              <a:gd name="connsiteX10" fmla="*/ 665023 w 1236522"/>
              <a:gd name="connsiteY10" fmla="*/ 90052 h 2367497"/>
              <a:gd name="connsiteX11" fmla="*/ 733425 w 1236522"/>
              <a:gd name="connsiteY11" fmla="*/ 132343 h 2367497"/>
              <a:gd name="connsiteX12" fmla="*/ 823912 w 1236522"/>
              <a:gd name="connsiteY12" fmla="*/ 189493 h 2367497"/>
              <a:gd name="connsiteX13" fmla="*/ 917138 w 1236522"/>
              <a:gd name="connsiteY13" fmla="*/ 272475 h 2367497"/>
              <a:gd name="connsiteX14" fmla="*/ 987132 w 1236522"/>
              <a:gd name="connsiteY14" fmla="*/ 353980 h 2367497"/>
              <a:gd name="connsiteX15" fmla="*/ 1089601 w 1236522"/>
              <a:gd name="connsiteY15" fmla="*/ 482836 h 2367497"/>
              <a:gd name="connsiteX16" fmla="*/ 1147762 w 1236522"/>
              <a:gd name="connsiteY16" fmla="*/ 608593 h 2367497"/>
              <a:gd name="connsiteX17" fmla="*/ 1181100 w 1236522"/>
              <a:gd name="connsiteY17" fmla="*/ 718130 h 2367497"/>
              <a:gd name="connsiteX18" fmla="*/ 1209675 w 1236522"/>
              <a:gd name="connsiteY18" fmla="*/ 808618 h 2367497"/>
              <a:gd name="connsiteX19" fmla="*/ 1223962 w 1236522"/>
              <a:gd name="connsiteY19" fmla="*/ 951493 h 2367497"/>
              <a:gd name="connsiteX20" fmla="*/ 1236522 w 1236522"/>
              <a:gd name="connsiteY20" fmla="*/ 1113991 h 2367497"/>
              <a:gd name="connsiteX21" fmla="*/ 1219496 w 1236522"/>
              <a:gd name="connsiteY21" fmla="*/ 1303918 h 2367497"/>
              <a:gd name="connsiteX22" fmla="*/ 1184555 w 1236522"/>
              <a:gd name="connsiteY22" fmla="*/ 1439173 h 2367497"/>
              <a:gd name="connsiteX23" fmla="*/ 1136380 w 1236522"/>
              <a:gd name="connsiteY23" fmla="*/ 1584572 h 2367497"/>
              <a:gd name="connsiteX24" fmla="*/ 1050656 w 1236522"/>
              <a:gd name="connsiteY24" fmla="*/ 1720999 h 2367497"/>
              <a:gd name="connsiteX25" fmla="*/ 943568 w 1236522"/>
              <a:gd name="connsiteY25" fmla="*/ 1882413 h 2367497"/>
              <a:gd name="connsiteX26" fmla="*/ 812951 w 1236522"/>
              <a:gd name="connsiteY26" fmla="*/ 2023363 h 2367497"/>
              <a:gd name="connsiteX27" fmla="*/ 697210 w 1236522"/>
              <a:gd name="connsiteY27" fmla="*/ 2141138 h 2367497"/>
              <a:gd name="connsiteX28" fmla="*/ 629517 w 1236522"/>
              <a:gd name="connsiteY28" fmla="*/ 2183044 h 2367497"/>
              <a:gd name="connsiteX29" fmla="*/ 542063 w 1236522"/>
              <a:gd name="connsiteY29" fmla="*/ 2253381 h 2367497"/>
              <a:gd name="connsiteX30" fmla="*/ 413992 w 1236522"/>
              <a:gd name="connsiteY30" fmla="*/ 2316319 h 2367497"/>
              <a:gd name="connsiteX31" fmla="*/ 268363 w 1236522"/>
              <a:gd name="connsiteY31" fmla="*/ 2367497 h 2367497"/>
              <a:gd name="connsiteX32" fmla="*/ 204787 w 1236522"/>
              <a:gd name="connsiteY32" fmla="*/ 2161168 h 2367497"/>
              <a:gd name="connsiteX33" fmla="*/ 152400 w 1236522"/>
              <a:gd name="connsiteY33" fmla="*/ 1994480 h 2367497"/>
              <a:gd name="connsiteX34" fmla="*/ 122091 w 1236522"/>
              <a:gd name="connsiteY34" fmla="*/ 1870655 h 2367497"/>
              <a:gd name="connsiteX35" fmla="*/ 93516 w 1236522"/>
              <a:gd name="connsiteY35" fmla="*/ 1741948 h 2367497"/>
              <a:gd name="connsiteX36" fmla="*/ 54115 w 1236522"/>
              <a:gd name="connsiteY36" fmla="*/ 1568298 h 2367497"/>
              <a:gd name="connsiteX37" fmla="*/ 39828 w 1236522"/>
              <a:gd name="connsiteY37" fmla="*/ 1444953 h 2367497"/>
              <a:gd name="connsiteX38" fmla="*/ 22511 w 1236522"/>
              <a:gd name="connsiteY38" fmla="*/ 1327730 h 2367497"/>
              <a:gd name="connsiteX39" fmla="*/ 17316 w 1236522"/>
              <a:gd name="connsiteY39" fmla="*/ 1230039 h 2367497"/>
              <a:gd name="connsiteX40" fmla="*/ 4762 w 1236522"/>
              <a:gd name="connsiteY40" fmla="*/ 1093018 h 2367497"/>
              <a:gd name="connsiteX41" fmla="*/ 1004 w 1236522"/>
              <a:gd name="connsiteY41" fmla="*/ 969868 h 2367497"/>
              <a:gd name="connsiteX42" fmla="*/ 0 w 1236522"/>
              <a:gd name="connsiteY42" fmla="*/ 854282 h 2367497"/>
              <a:gd name="connsiteX0" fmla="*/ 0 w 1236522"/>
              <a:gd name="connsiteY0" fmla="*/ 854282 h 2367497"/>
              <a:gd name="connsiteX1" fmla="*/ 15150 w 1236522"/>
              <a:gd name="connsiteY1" fmla="*/ 697303 h 2367497"/>
              <a:gd name="connsiteX2" fmla="*/ 28858 w 1236522"/>
              <a:gd name="connsiteY2" fmla="*/ 577095 h 2367497"/>
              <a:gd name="connsiteX3" fmla="*/ 49783 w 1236522"/>
              <a:gd name="connsiteY3" fmla="*/ 462385 h 2367497"/>
              <a:gd name="connsiteX4" fmla="*/ 67527 w 1236522"/>
              <a:gd name="connsiteY4" fmla="*/ 356468 h 2367497"/>
              <a:gd name="connsiteX5" fmla="*/ 97829 w 1236522"/>
              <a:gd name="connsiteY5" fmla="*/ 261216 h 2367497"/>
              <a:gd name="connsiteX6" fmla="*/ 174177 w 1236522"/>
              <a:gd name="connsiteY6" fmla="*/ 122061 h 2367497"/>
              <a:gd name="connsiteX7" fmla="*/ 248932 w 1236522"/>
              <a:gd name="connsiteY7" fmla="*/ 29956 h 2367497"/>
              <a:gd name="connsiteX8" fmla="*/ 342455 w 1236522"/>
              <a:gd name="connsiteY8" fmla="*/ 523 h 2367497"/>
              <a:gd name="connsiteX9" fmla="*/ 533844 w 1236522"/>
              <a:gd name="connsiteY9" fmla="*/ 38130 h 2367497"/>
              <a:gd name="connsiteX10" fmla="*/ 665023 w 1236522"/>
              <a:gd name="connsiteY10" fmla="*/ 90052 h 2367497"/>
              <a:gd name="connsiteX11" fmla="*/ 733425 w 1236522"/>
              <a:gd name="connsiteY11" fmla="*/ 132343 h 2367497"/>
              <a:gd name="connsiteX12" fmla="*/ 823912 w 1236522"/>
              <a:gd name="connsiteY12" fmla="*/ 189493 h 2367497"/>
              <a:gd name="connsiteX13" fmla="*/ 917138 w 1236522"/>
              <a:gd name="connsiteY13" fmla="*/ 272475 h 2367497"/>
              <a:gd name="connsiteX14" fmla="*/ 987132 w 1236522"/>
              <a:gd name="connsiteY14" fmla="*/ 353980 h 2367497"/>
              <a:gd name="connsiteX15" fmla="*/ 1089601 w 1236522"/>
              <a:gd name="connsiteY15" fmla="*/ 482836 h 2367497"/>
              <a:gd name="connsiteX16" fmla="*/ 1147762 w 1236522"/>
              <a:gd name="connsiteY16" fmla="*/ 608593 h 2367497"/>
              <a:gd name="connsiteX17" fmla="*/ 1181100 w 1236522"/>
              <a:gd name="connsiteY17" fmla="*/ 718130 h 2367497"/>
              <a:gd name="connsiteX18" fmla="*/ 1209675 w 1236522"/>
              <a:gd name="connsiteY18" fmla="*/ 808618 h 2367497"/>
              <a:gd name="connsiteX19" fmla="*/ 1223962 w 1236522"/>
              <a:gd name="connsiteY19" fmla="*/ 951493 h 2367497"/>
              <a:gd name="connsiteX20" fmla="*/ 1236522 w 1236522"/>
              <a:gd name="connsiteY20" fmla="*/ 1113991 h 2367497"/>
              <a:gd name="connsiteX21" fmla="*/ 1219496 w 1236522"/>
              <a:gd name="connsiteY21" fmla="*/ 1303918 h 2367497"/>
              <a:gd name="connsiteX22" fmla="*/ 1184555 w 1236522"/>
              <a:gd name="connsiteY22" fmla="*/ 1439173 h 2367497"/>
              <a:gd name="connsiteX23" fmla="*/ 1136380 w 1236522"/>
              <a:gd name="connsiteY23" fmla="*/ 1584572 h 2367497"/>
              <a:gd name="connsiteX24" fmla="*/ 1050656 w 1236522"/>
              <a:gd name="connsiteY24" fmla="*/ 1720999 h 2367497"/>
              <a:gd name="connsiteX25" fmla="*/ 943568 w 1236522"/>
              <a:gd name="connsiteY25" fmla="*/ 1882413 h 2367497"/>
              <a:gd name="connsiteX26" fmla="*/ 812951 w 1236522"/>
              <a:gd name="connsiteY26" fmla="*/ 2023363 h 2367497"/>
              <a:gd name="connsiteX27" fmla="*/ 697210 w 1236522"/>
              <a:gd name="connsiteY27" fmla="*/ 2141138 h 2367497"/>
              <a:gd name="connsiteX28" fmla="*/ 629517 w 1236522"/>
              <a:gd name="connsiteY28" fmla="*/ 2183044 h 2367497"/>
              <a:gd name="connsiteX29" fmla="*/ 542063 w 1236522"/>
              <a:gd name="connsiteY29" fmla="*/ 2253381 h 2367497"/>
              <a:gd name="connsiteX30" fmla="*/ 413992 w 1236522"/>
              <a:gd name="connsiteY30" fmla="*/ 2316319 h 2367497"/>
              <a:gd name="connsiteX31" fmla="*/ 268363 w 1236522"/>
              <a:gd name="connsiteY31" fmla="*/ 2367497 h 2367497"/>
              <a:gd name="connsiteX32" fmla="*/ 204787 w 1236522"/>
              <a:gd name="connsiteY32" fmla="*/ 2161168 h 2367497"/>
              <a:gd name="connsiteX33" fmla="*/ 152400 w 1236522"/>
              <a:gd name="connsiteY33" fmla="*/ 1994480 h 2367497"/>
              <a:gd name="connsiteX34" fmla="*/ 122091 w 1236522"/>
              <a:gd name="connsiteY34" fmla="*/ 1870655 h 2367497"/>
              <a:gd name="connsiteX35" fmla="*/ 93516 w 1236522"/>
              <a:gd name="connsiteY35" fmla="*/ 1741948 h 2367497"/>
              <a:gd name="connsiteX36" fmla="*/ 54115 w 1236522"/>
              <a:gd name="connsiteY36" fmla="*/ 1568298 h 2367497"/>
              <a:gd name="connsiteX37" fmla="*/ 39828 w 1236522"/>
              <a:gd name="connsiteY37" fmla="*/ 1444953 h 2367497"/>
              <a:gd name="connsiteX38" fmla="*/ 22511 w 1236522"/>
              <a:gd name="connsiteY38" fmla="*/ 1327730 h 2367497"/>
              <a:gd name="connsiteX39" fmla="*/ 17316 w 1236522"/>
              <a:gd name="connsiteY39" fmla="*/ 1230039 h 2367497"/>
              <a:gd name="connsiteX40" fmla="*/ 4762 w 1236522"/>
              <a:gd name="connsiteY40" fmla="*/ 1093018 h 2367497"/>
              <a:gd name="connsiteX41" fmla="*/ 1004 w 1236522"/>
              <a:gd name="connsiteY41" fmla="*/ 969868 h 2367497"/>
              <a:gd name="connsiteX42" fmla="*/ 0 w 123652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81100 w 1276942"/>
              <a:gd name="connsiteY17" fmla="*/ 718130 h 2367497"/>
              <a:gd name="connsiteX18" fmla="*/ 1209675 w 1276942"/>
              <a:gd name="connsiteY18" fmla="*/ 808618 h 2367497"/>
              <a:gd name="connsiteX19" fmla="*/ 1223962 w 1276942"/>
              <a:gd name="connsiteY19" fmla="*/ 951493 h 2367497"/>
              <a:gd name="connsiteX20" fmla="*/ 1276942 w 1276942"/>
              <a:gd name="connsiteY20" fmla="*/ 1122944 h 2367497"/>
              <a:gd name="connsiteX21" fmla="*/ 1219496 w 1276942"/>
              <a:gd name="connsiteY21" fmla="*/ 1303918 h 2367497"/>
              <a:gd name="connsiteX22" fmla="*/ 1184555 w 1276942"/>
              <a:gd name="connsiteY22" fmla="*/ 1439173 h 2367497"/>
              <a:gd name="connsiteX23" fmla="*/ 1136380 w 1276942"/>
              <a:gd name="connsiteY23" fmla="*/ 1584572 h 2367497"/>
              <a:gd name="connsiteX24" fmla="*/ 1050656 w 1276942"/>
              <a:gd name="connsiteY24" fmla="*/ 1720999 h 2367497"/>
              <a:gd name="connsiteX25" fmla="*/ 943568 w 1276942"/>
              <a:gd name="connsiteY25" fmla="*/ 1882413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81100 w 1276942"/>
              <a:gd name="connsiteY17" fmla="*/ 718130 h 2367497"/>
              <a:gd name="connsiteX18" fmla="*/ 1209675 w 1276942"/>
              <a:gd name="connsiteY18" fmla="*/ 808618 h 2367497"/>
              <a:gd name="connsiteX19" fmla="*/ 1223962 w 1276942"/>
              <a:gd name="connsiteY19" fmla="*/ 951493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184555 w 1276942"/>
              <a:gd name="connsiteY22" fmla="*/ 1439173 h 2367497"/>
              <a:gd name="connsiteX23" fmla="*/ 1136380 w 1276942"/>
              <a:gd name="connsiteY23" fmla="*/ 1584572 h 2367497"/>
              <a:gd name="connsiteX24" fmla="*/ 1050656 w 1276942"/>
              <a:gd name="connsiteY24" fmla="*/ 1720999 h 2367497"/>
              <a:gd name="connsiteX25" fmla="*/ 943568 w 1276942"/>
              <a:gd name="connsiteY25" fmla="*/ 1882413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81100 w 1276942"/>
              <a:gd name="connsiteY17" fmla="*/ 718130 h 2367497"/>
              <a:gd name="connsiteX18" fmla="*/ 1209675 w 1276942"/>
              <a:gd name="connsiteY18" fmla="*/ 808618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184555 w 1276942"/>
              <a:gd name="connsiteY22" fmla="*/ 1439173 h 2367497"/>
              <a:gd name="connsiteX23" fmla="*/ 1136380 w 1276942"/>
              <a:gd name="connsiteY23" fmla="*/ 1584572 h 2367497"/>
              <a:gd name="connsiteX24" fmla="*/ 1050656 w 1276942"/>
              <a:gd name="connsiteY24" fmla="*/ 1720999 h 2367497"/>
              <a:gd name="connsiteX25" fmla="*/ 943568 w 1276942"/>
              <a:gd name="connsiteY25" fmla="*/ 1882413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81100 w 1276942"/>
              <a:gd name="connsiteY17" fmla="*/ 718130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184555 w 1276942"/>
              <a:gd name="connsiteY22" fmla="*/ 1439173 h 2367497"/>
              <a:gd name="connsiteX23" fmla="*/ 1136380 w 1276942"/>
              <a:gd name="connsiteY23" fmla="*/ 1584572 h 2367497"/>
              <a:gd name="connsiteX24" fmla="*/ 1050656 w 1276942"/>
              <a:gd name="connsiteY24" fmla="*/ 1720999 h 2367497"/>
              <a:gd name="connsiteX25" fmla="*/ 943568 w 1276942"/>
              <a:gd name="connsiteY25" fmla="*/ 1882413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184555 w 1276942"/>
              <a:gd name="connsiteY22" fmla="*/ 1439173 h 2367497"/>
              <a:gd name="connsiteX23" fmla="*/ 1136380 w 1276942"/>
              <a:gd name="connsiteY23" fmla="*/ 1584572 h 2367497"/>
              <a:gd name="connsiteX24" fmla="*/ 1050656 w 1276942"/>
              <a:gd name="connsiteY24" fmla="*/ 1720999 h 2367497"/>
              <a:gd name="connsiteX25" fmla="*/ 943568 w 1276942"/>
              <a:gd name="connsiteY25" fmla="*/ 1882413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42298 w 1276942"/>
              <a:gd name="connsiteY22" fmla="*/ 1486922 h 2367497"/>
              <a:gd name="connsiteX23" fmla="*/ 1136380 w 1276942"/>
              <a:gd name="connsiteY23" fmla="*/ 1584572 h 2367497"/>
              <a:gd name="connsiteX24" fmla="*/ 1050656 w 1276942"/>
              <a:gd name="connsiteY24" fmla="*/ 1720999 h 2367497"/>
              <a:gd name="connsiteX25" fmla="*/ 943568 w 1276942"/>
              <a:gd name="connsiteY25" fmla="*/ 1882413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42298 w 1276942"/>
              <a:gd name="connsiteY22" fmla="*/ 1486922 h 2367497"/>
              <a:gd name="connsiteX23" fmla="*/ 1156590 w 1276942"/>
              <a:gd name="connsiteY23" fmla="*/ 1605462 h 2367497"/>
              <a:gd name="connsiteX24" fmla="*/ 1050656 w 1276942"/>
              <a:gd name="connsiteY24" fmla="*/ 1720999 h 2367497"/>
              <a:gd name="connsiteX25" fmla="*/ 943568 w 1276942"/>
              <a:gd name="connsiteY25" fmla="*/ 1882413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27862 w 1276942"/>
              <a:gd name="connsiteY22" fmla="*/ 1486922 h 2367497"/>
              <a:gd name="connsiteX23" fmla="*/ 1156590 w 1276942"/>
              <a:gd name="connsiteY23" fmla="*/ 1605462 h 2367497"/>
              <a:gd name="connsiteX24" fmla="*/ 1050656 w 1276942"/>
              <a:gd name="connsiteY24" fmla="*/ 1720999 h 2367497"/>
              <a:gd name="connsiteX25" fmla="*/ 943568 w 1276942"/>
              <a:gd name="connsiteY25" fmla="*/ 1882413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27862 w 1276942"/>
              <a:gd name="connsiteY22" fmla="*/ 1486922 h 2367497"/>
              <a:gd name="connsiteX23" fmla="*/ 1171025 w 1276942"/>
              <a:gd name="connsiteY23" fmla="*/ 1623368 h 2367497"/>
              <a:gd name="connsiteX24" fmla="*/ 1050656 w 1276942"/>
              <a:gd name="connsiteY24" fmla="*/ 1720999 h 2367497"/>
              <a:gd name="connsiteX25" fmla="*/ 943568 w 1276942"/>
              <a:gd name="connsiteY25" fmla="*/ 1882413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27862 w 1276942"/>
              <a:gd name="connsiteY22" fmla="*/ 1486922 h 2367497"/>
              <a:gd name="connsiteX23" fmla="*/ 1171025 w 1276942"/>
              <a:gd name="connsiteY23" fmla="*/ 1623368 h 2367497"/>
              <a:gd name="connsiteX24" fmla="*/ 1076640 w 1276942"/>
              <a:gd name="connsiteY24" fmla="*/ 1759795 h 2367497"/>
              <a:gd name="connsiteX25" fmla="*/ 943568 w 1276942"/>
              <a:gd name="connsiteY25" fmla="*/ 1882413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27862 w 1276942"/>
              <a:gd name="connsiteY22" fmla="*/ 1486922 h 2367497"/>
              <a:gd name="connsiteX23" fmla="*/ 1171025 w 1276942"/>
              <a:gd name="connsiteY23" fmla="*/ 1623368 h 2367497"/>
              <a:gd name="connsiteX24" fmla="*/ 1076640 w 1276942"/>
              <a:gd name="connsiteY24" fmla="*/ 1759795 h 2367497"/>
              <a:gd name="connsiteX25" fmla="*/ 943568 w 1276942"/>
              <a:gd name="connsiteY25" fmla="*/ 1882413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27862 w 1276942"/>
              <a:gd name="connsiteY22" fmla="*/ 1486922 h 2367497"/>
              <a:gd name="connsiteX23" fmla="*/ 1171025 w 1276942"/>
              <a:gd name="connsiteY23" fmla="*/ 1623368 h 2367497"/>
              <a:gd name="connsiteX24" fmla="*/ 1076640 w 1276942"/>
              <a:gd name="connsiteY24" fmla="*/ 1759795 h 2367497"/>
              <a:gd name="connsiteX25" fmla="*/ 981101 w 1276942"/>
              <a:gd name="connsiteY25" fmla="*/ 1921209 h 2367497"/>
              <a:gd name="connsiteX26" fmla="*/ 812951 w 1276942"/>
              <a:gd name="connsiteY26" fmla="*/ 2023363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27862 w 1276942"/>
              <a:gd name="connsiteY22" fmla="*/ 1486922 h 2367497"/>
              <a:gd name="connsiteX23" fmla="*/ 1171025 w 1276942"/>
              <a:gd name="connsiteY23" fmla="*/ 1623368 h 2367497"/>
              <a:gd name="connsiteX24" fmla="*/ 1076640 w 1276942"/>
              <a:gd name="connsiteY24" fmla="*/ 1759795 h 2367497"/>
              <a:gd name="connsiteX25" fmla="*/ 981101 w 1276942"/>
              <a:gd name="connsiteY25" fmla="*/ 1921209 h 2367497"/>
              <a:gd name="connsiteX26" fmla="*/ 850484 w 1276942"/>
              <a:gd name="connsiteY26" fmla="*/ 2059175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27862 w 1276942"/>
              <a:gd name="connsiteY22" fmla="*/ 1486922 h 2367497"/>
              <a:gd name="connsiteX23" fmla="*/ 1171025 w 1276942"/>
              <a:gd name="connsiteY23" fmla="*/ 1623368 h 2367497"/>
              <a:gd name="connsiteX24" fmla="*/ 1099737 w 1276942"/>
              <a:gd name="connsiteY24" fmla="*/ 1759795 h 2367497"/>
              <a:gd name="connsiteX25" fmla="*/ 981101 w 1276942"/>
              <a:gd name="connsiteY25" fmla="*/ 1921209 h 2367497"/>
              <a:gd name="connsiteX26" fmla="*/ 850484 w 1276942"/>
              <a:gd name="connsiteY26" fmla="*/ 2059175 h 2367497"/>
              <a:gd name="connsiteX27" fmla="*/ 697210 w 1276942"/>
              <a:gd name="connsiteY27" fmla="*/ 2141138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27862 w 1276942"/>
              <a:gd name="connsiteY22" fmla="*/ 1486922 h 2367497"/>
              <a:gd name="connsiteX23" fmla="*/ 1171025 w 1276942"/>
              <a:gd name="connsiteY23" fmla="*/ 1623368 h 2367497"/>
              <a:gd name="connsiteX24" fmla="*/ 1099737 w 1276942"/>
              <a:gd name="connsiteY24" fmla="*/ 1759795 h 2367497"/>
              <a:gd name="connsiteX25" fmla="*/ 981101 w 1276942"/>
              <a:gd name="connsiteY25" fmla="*/ 1921209 h 2367497"/>
              <a:gd name="connsiteX26" fmla="*/ 850484 w 1276942"/>
              <a:gd name="connsiteY26" fmla="*/ 2059175 h 2367497"/>
              <a:gd name="connsiteX27" fmla="*/ 734743 w 1276942"/>
              <a:gd name="connsiteY27" fmla="*/ 2141139 h 2367497"/>
              <a:gd name="connsiteX28" fmla="*/ 629517 w 1276942"/>
              <a:gd name="connsiteY28" fmla="*/ 2183044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27862 w 1276942"/>
              <a:gd name="connsiteY22" fmla="*/ 1486922 h 2367497"/>
              <a:gd name="connsiteX23" fmla="*/ 1171025 w 1276942"/>
              <a:gd name="connsiteY23" fmla="*/ 1623368 h 2367497"/>
              <a:gd name="connsiteX24" fmla="*/ 1099737 w 1276942"/>
              <a:gd name="connsiteY24" fmla="*/ 1759795 h 2367497"/>
              <a:gd name="connsiteX25" fmla="*/ 981101 w 1276942"/>
              <a:gd name="connsiteY25" fmla="*/ 1921209 h 2367497"/>
              <a:gd name="connsiteX26" fmla="*/ 850484 w 1276942"/>
              <a:gd name="connsiteY26" fmla="*/ 2059175 h 2367497"/>
              <a:gd name="connsiteX27" fmla="*/ 734743 w 1276942"/>
              <a:gd name="connsiteY27" fmla="*/ 2141139 h 2367497"/>
              <a:gd name="connsiteX28" fmla="*/ 629517 w 1276942"/>
              <a:gd name="connsiteY28" fmla="*/ 2206918 h 2367497"/>
              <a:gd name="connsiteX29" fmla="*/ 542063 w 1276942"/>
              <a:gd name="connsiteY29" fmla="*/ 2253381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67497"/>
              <a:gd name="connsiteX1" fmla="*/ 15150 w 1276942"/>
              <a:gd name="connsiteY1" fmla="*/ 697303 h 2367497"/>
              <a:gd name="connsiteX2" fmla="*/ 28858 w 1276942"/>
              <a:gd name="connsiteY2" fmla="*/ 577095 h 2367497"/>
              <a:gd name="connsiteX3" fmla="*/ 49783 w 1276942"/>
              <a:gd name="connsiteY3" fmla="*/ 462385 h 2367497"/>
              <a:gd name="connsiteX4" fmla="*/ 67527 w 1276942"/>
              <a:gd name="connsiteY4" fmla="*/ 356468 h 2367497"/>
              <a:gd name="connsiteX5" fmla="*/ 97829 w 1276942"/>
              <a:gd name="connsiteY5" fmla="*/ 261216 h 2367497"/>
              <a:gd name="connsiteX6" fmla="*/ 174177 w 1276942"/>
              <a:gd name="connsiteY6" fmla="*/ 122061 h 2367497"/>
              <a:gd name="connsiteX7" fmla="*/ 248932 w 1276942"/>
              <a:gd name="connsiteY7" fmla="*/ 29956 h 2367497"/>
              <a:gd name="connsiteX8" fmla="*/ 342455 w 1276942"/>
              <a:gd name="connsiteY8" fmla="*/ 523 h 2367497"/>
              <a:gd name="connsiteX9" fmla="*/ 533844 w 1276942"/>
              <a:gd name="connsiteY9" fmla="*/ 38130 h 2367497"/>
              <a:gd name="connsiteX10" fmla="*/ 665023 w 1276942"/>
              <a:gd name="connsiteY10" fmla="*/ 90052 h 2367497"/>
              <a:gd name="connsiteX11" fmla="*/ 733425 w 1276942"/>
              <a:gd name="connsiteY11" fmla="*/ 132343 h 2367497"/>
              <a:gd name="connsiteX12" fmla="*/ 823912 w 1276942"/>
              <a:gd name="connsiteY12" fmla="*/ 189493 h 2367497"/>
              <a:gd name="connsiteX13" fmla="*/ 917138 w 1276942"/>
              <a:gd name="connsiteY13" fmla="*/ 272475 h 2367497"/>
              <a:gd name="connsiteX14" fmla="*/ 987132 w 1276942"/>
              <a:gd name="connsiteY14" fmla="*/ 353980 h 2367497"/>
              <a:gd name="connsiteX15" fmla="*/ 1089601 w 1276942"/>
              <a:gd name="connsiteY15" fmla="*/ 482836 h 2367497"/>
              <a:gd name="connsiteX16" fmla="*/ 1147762 w 1276942"/>
              <a:gd name="connsiteY16" fmla="*/ 608593 h 2367497"/>
              <a:gd name="connsiteX17" fmla="*/ 1198423 w 1276942"/>
              <a:gd name="connsiteY17" fmla="*/ 685302 h 2367497"/>
              <a:gd name="connsiteX18" fmla="*/ 1229885 w 1276942"/>
              <a:gd name="connsiteY18" fmla="*/ 790712 h 2367497"/>
              <a:gd name="connsiteX19" fmla="*/ 1261495 w 1276942"/>
              <a:gd name="connsiteY19" fmla="*/ 933588 h 2367497"/>
              <a:gd name="connsiteX20" fmla="*/ 1276942 w 1276942"/>
              <a:gd name="connsiteY20" fmla="*/ 1122944 h 2367497"/>
              <a:gd name="connsiteX21" fmla="*/ 1257028 w 1276942"/>
              <a:gd name="connsiteY21" fmla="*/ 1336745 h 2367497"/>
              <a:gd name="connsiteX22" fmla="*/ 1227862 w 1276942"/>
              <a:gd name="connsiteY22" fmla="*/ 1486922 h 2367497"/>
              <a:gd name="connsiteX23" fmla="*/ 1171025 w 1276942"/>
              <a:gd name="connsiteY23" fmla="*/ 1623368 h 2367497"/>
              <a:gd name="connsiteX24" fmla="*/ 1099737 w 1276942"/>
              <a:gd name="connsiteY24" fmla="*/ 1759795 h 2367497"/>
              <a:gd name="connsiteX25" fmla="*/ 981101 w 1276942"/>
              <a:gd name="connsiteY25" fmla="*/ 1921209 h 2367497"/>
              <a:gd name="connsiteX26" fmla="*/ 850484 w 1276942"/>
              <a:gd name="connsiteY26" fmla="*/ 2059175 h 2367497"/>
              <a:gd name="connsiteX27" fmla="*/ 734743 w 1276942"/>
              <a:gd name="connsiteY27" fmla="*/ 2141139 h 2367497"/>
              <a:gd name="connsiteX28" fmla="*/ 629517 w 1276942"/>
              <a:gd name="connsiteY28" fmla="*/ 2206918 h 2367497"/>
              <a:gd name="connsiteX29" fmla="*/ 556499 w 1276942"/>
              <a:gd name="connsiteY29" fmla="*/ 2277256 h 2367497"/>
              <a:gd name="connsiteX30" fmla="*/ 413992 w 1276942"/>
              <a:gd name="connsiteY30" fmla="*/ 2316319 h 2367497"/>
              <a:gd name="connsiteX31" fmla="*/ 268363 w 1276942"/>
              <a:gd name="connsiteY31" fmla="*/ 2367497 h 2367497"/>
              <a:gd name="connsiteX32" fmla="*/ 204787 w 1276942"/>
              <a:gd name="connsiteY32" fmla="*/ 2161168 h 2367497"/>
              <a:gd name="connsiteX33" fmla="*/ 152400 w 1276942"/>
              <a:gd name="connsiteY33" fmla="*/ 1994480 h 2367497"/>
              <a:gd name="connsiteX34" fmla="*/ 122091 w 1276942"/>
              <a:gd name="connsiteY34" fmla="*/ 1870655 h 2367497"/>
              <a:gd name="connsiteX35" fmla="*/ 93516 w 1276942"/>
              <a:gd name="connsiteY35" fmla="*/ 1741948 h 2367497"/>
              <a:gd name="connsiteX36" fmla="*/ 54115 w 1276942"/>
              <a:gd name="connsiteY36" fmla="*/ 1568298 h 2367497"/>
              <a:gd name="connsiteX37" fmla="*/ 39828 w 1276942"/>
              <a:gd name="connsiteY37" fmla="*/ 1444953 h 2367497"/>
              <a:gd name="connsiteX38" fmla="*/ 22511 w 1276942"/>
              <a:gd name="connsiteY38" fmla="*/ 1327730 h 2367497"/>
              <a:gd name="connsiteX39" fmla="*/ 17316 w 1276942"/>
              <a:gd name="connsiteY39" fmla="*/ 1230039 h 2367497"/>
              <a:gd name="connsiteX40" fmla="*/ 4762 w 1276942"/>
              <a:gd name="connsiteY40" fmla="*/ 1093018 h 2367497"/>
              <a:gd name="connsiteX41" fmla="*/ 1004 w 1276942"/>
              <a:gd name="connsiteY41" fmla="*/ 969868 h 2367497"/>
              <a:gd name="connsiteX42" fmla="*/ 0 w 1276942"/>
              <a:gd name="connsiteY42" fmla="*/ 854282 h 2367497"/>
              <a:gd name="connsiteX0" fmla="*/ 0 w 1276942"/>
              <a:gd name="connsiteY0" fmla="*/ 854282 h 2373021"/>
              <a:gd name="connsiteX1" fmla="*/ 15150 w 1276942"/>
              <a:gd name="connsiteY1" fmla="*/ 697303 h 2373021"/>
              <a:gd name="connsiteX2" fmla="*/ 28858 w 1276942"/>
              <a:gd name="connsiteY2" fmla="*/ 577095 h 2373021"/>
              <a:gd name="connsiteX3" fmla="*/ 49783 w 1276942"/>
              <a:gd name="connsiteY3" fmla="*/ 462385 h 2373021"/>
              <a:gd name="connsiteX4" fmla="*/ 67527 w 1276942"/>
              <a:gd name="connsiteY4" fmla="*/ 356468 h 2373021"/>
              <a:gd name="connsiteX5" fmla="*/ 97829 w 1276942"/>
              <a:gd name="connsiteY5" fmla="*/ 261216 h 2373021"/>
              <a:gd name="connsiteX6" fmla="*/ 174177 w 1276942"/>
              <a:gd name="connsiteY6" fmla="*/ 122061 h 2373021"/>
              <a:gd name="connsiteX7" fmla="*/ 248932 w 1276942"/>
              <a:gd name="connsiteY7" fmla="*/ 29956 h 2373021"/>
              <a:gd name="connsiteX8" fmla="*/ 342455 w 1276942"/>
              <a:gd name="connsiteY8" fmla="*/ 523 h 2373021"/>
              <a:gd name="connsiteX9" fmla="*/ 533844 w 1276942"/>
              <a:gd name="connsiteY9" fmla="*/ 38130 h 2373021"/>
              <a:gd name="connsiteX10" fmla="*/ 665023 w 1276942"/>
              <a:gd name="connsiteY10" fmla="*/ 90052 h 2373021"/>
              <a:gd name="connsiteX11" fmla="*/ 733425 w 1276942"/>
              <a:gd name="connsiteY11" fmla="*/ 132343 h 2373021"/>
              <a:gd name="connsiteX12" fmla="*/ 823912 w 1276942"/>
              <a:gd name="connsiteY12" fmla="*/ 189493 h 2373021"/>
              <a:gd name="connsiteX13" fmla="*/ 917138 w 1276942"/>
              <a:gd name="connsiteY13" fmla="*/ 272475 h 2373021"/>
              <a:gd name="connsiteX14" fmla="*/ 987132 w 1276942"/>
              <a:gd name="connsiteY14" fmla="*/ 353980 h 2373021"/>
              <a:gd name="connsiteX15" fmla="*/ 1089601 w 1276942"/>
              <a:gd name="connsiteY15" fmla="*/ 482836 h 2373021"/>
              <a:gd name="connsiteX16" fmla="*/ 1147762 w 1276942"/>
              <a:gd name="connsiteY16" fmla="*/ 608593 h 2373021"/>
              <a:gd name="connsiteX17" fmla="*/ 1198423 w 1276942"/>
              <a:gd name="connsiteY17" fmla="*/ 685302 h 2373021"/>
              <a:gd name="connsiteX18" fmla="*/ 1229885 w 1276942"/>
              <a:gd name="connsiteY18" fmla="*/ 790712 h 2373021"/>
              <a:gd name="connsiteX19" fmla="*/ 1261495 w 1276942"/>
              <a:gd name="connsiteY19" fmla="*/ 933588 h 2373021"/>
              <a:gd name="connsiteX20" fmla="*/ 1276942 w 1276942"/>
              <a:gd name="connsiteY20" fmla="*/ 1122944 h 2373021"/>
              <a:gd name="connsiteX21" fmla="*/ 1257028 w 1276942"/>
              <a:gd name="connsiteY21" fmla="*/ 1336745 h 2373021"/>
              <a:gd name="connsiteX22" fmla="*/ 1227862 w 1276942"/>
              <a:gd name="connsiteY22" fmla="*/ 1486922 h 2373021"/>
              <a:gd name="connsiteX23" fmla="*/ 1171025 w 1276942"/>
              <a:gd name="connsiteY23" fmla="*/ 1623368 h 2373021"/>
              <a:gd name="connsiteX24" fmla="*/ 1099737 w 1276942"/>
              <a:gd name="connsiteY24" fmla="*/ 1759795 h 2373021"/>
              <a:gd name="connsiteX25" fmla="*/ 981101 w 1276942"/>
              <a:gd name="connsiteY25" fmla="*/ 1921209 h 2373021"/>
              <a:gd name="connsiteX26" fmla="*/ 850484 w 1276942"/>
              <a:gd name="connsiteY26" fmla="*/ 2059175 h 2373021"/>
              <a:gd name="connsiteX27" fmla="*/ 734743 w 1276942"/>
              <a:gd name="connsiteY27" fmla="*/ 2141139 h 2373021"/>
              <a:gd name="connsiteX28" fmla="*/ 629517 w 1276942"/>
              <a:gd name="connsiteY28" fmla="*/ 2206918 h 2373021"/>
              <a:gd name="connsiteX29" fmla="*/ 556499 w 1276942"/>
              <a:gd name="connsiteY29" fmla="*/ 2277256 h 2373021"/>
              <a:gd name="connsiteX30" fmla="*/ 425540 w 1276942"/>
              <a:gd name="connsiteY30" fmla="*/ 2373021 h 2373021"/>
              <a:gd name="connsiteX31" fmla="*/ 268363 w 1276942"/>
              <a:gd name="connsiteY31" fmla="*/ 2367497 h 2373021"/>
              <a:gd name="connsiteX32" fmla="*/ 204787 w 1276942"/>
              <a:gd name="connsiteY32" fmla="*/ 2161168 h 2373021"/>
              <a:gd name="connsiteX33" fmla="*/ 152400 w 1276942"/>
              <a:gd name="connsiteY33" fmla="*/ 1994480 h 2373021"/>
              <a:gd name="connsiteX34" fmla="*/ 122091 w 1276942"/>
              <a:gd name="connsiteY34" fmla="*/ 1870655 h 2373021"/>
              <a:gd name="connsiteX35" fmla="*/ 93516 w 1276942"/>
              <a:gd name="connsiteY35" fmla="*/ 1741948 h 2373021"/>
              <a:gd name="connsiteX36" fmla="*/ 54115 w 1276942"/>
              <a:gd name="connsiteY36" fmla="*/ 1568298 h 2373021"/>
              <a:gd name="connsiteX37" fmla="*/ 39828 w 1276942"/>
              <a:gd name="connsiteY37" fmla="*/ 1444953 h 2373021"/>
              <a:gd name="connsiteX38" fmla="*/ 22511 w 1276942"/>
              <a:gd name="connsiteY38" fmla="*/ 1327730 h 2373021"/>
              <a:gd name="connsiteX39" fmla="*/ 17316 w 1276942"/>
              <a:gd name="connsiteY39" fmla="*/ 1230039 h 2373021"/>
              <a:gd name="connsiteX40" fmla="*/ 4762 w 1276942"/>
              <a:gd name="connsiteY40" fmla="*/ 1093018 h 2373021"/>
              <a:gd name="connsiteX41" fmla="*/ 1004 w 1276942"/>
              <a:gd name="connsiteY41" fmla="*/ 969868 h 2373021"/>
              <a:gd name="connsiteX42" fmla="*/ 0 w 1276942"/>
              <a:gd name="connsiteY42" fmla="*/ 854282 h 2373021"/>
              <a:gd name="connsiteX0" fmla="*/ 0 w 1276942"/>
              <a:gd name="connsiteY0" fmla="*/ 854282 h 2430167"/>
              <a:gd name="connsiteX1" fmla="*/ 15150 w 1276942"/>
              <a:gd name="connsiteY1" fmla="*/ 697303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67527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7762 w 1276942"/>
              <a:gd name="connsiteY16" fmla="*/ 608593 h 2430167"/>
              <a:gd name="connsiteX17" fmla="*/ 1198423 w 1276942"/>
              <a:gd name="connsiteY17" fmla="*/ 685302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34743 w 1276942"/>
              <a:gd name="connsiteY27" fmla="*/ 2141139 h 2430167"/>
              <a:gd name="connsiteX28" fmla="*/ 629517 w 1276942"/>
              <a:gd name="connsiteY28" fmla="*/ 2206918 h 2430167"/>
              <a:gd name="connsiteX29" fmla="*/ 556499 w 1276942"/>
              <a:gd name="connsiteY29" fmla="*/ 2277256 h 2430167"/>
              <a:gd name="connsiteX30" fmla="*/ 425540 w 1276942"/>
              <a:gd name="connsiteY30" fmla="*/ 2373021 h 2430167"/>
              <a:gd name="connsiteX31" fmla="*/ 279911 w 1276942"/>
              <a:gd name="connsiteY31" fmla="*/ 2430167 h 2430167"/>
              <a:gd name="connsiteX32" fmla="*/ 204787 w 1276942"/>
              <a:gd name="connsiteY32" fmla="*/ 2161168 h 2430167"/>
              <a:gd name="connsiteX33" fmla="*/ 152400 w 1276942"/>
              <a:gd name="connsiteY33" fmla="*/ 1994480 h 2430167"/>
              <a:gd name="connsiteX34" fmla="*/ 122091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15150 w 1276942"/>
              <a:gd name="connsiteY1" fmla="*/ 697303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67527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7762 w 1276942"/>
              <a:gd name="connsiteY16" fmla="*/ 608593 h 2430167"/>
              <a:gd name="connsiteX17" fmla="*/ 1198423 w 1276942"/>
              <a:gd name="connsiteY17" fmla="*/ 685302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34743 w 1276942"/>
              <a:gd name="connsiteY27" fmla="*/ 2141139 h 2430167"/>
              <a:gd name="connsiteX28" fmla="*/ 629517 w 1276942"/>
              <a:gd name="connsiteY28" fmla="*/ 2206918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204787 w 1276942"/>
              <a:gd name="connsiteY32" fmla="*/ 2161168 h 2430167"/>
              <a:gd name="connsiteX33" fmla="*/ 152400 w 1276942"/>
              <a:gd name="connsiteY33" fmla="*/ 1994480 h 2430167"/>
              <a:gd name="connsiteX34" fmla="*/ 122091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15150 w 1276942"/>
              <a:gd name="connsiteY1" fmla="*/ 697303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67527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7762 w 1276942"/>
              <a:gd name="connsiteY16" fmla="*/ 608593 h 2430167"/>
              <a:gd name="connsiteX17" fmla="*/ 1198423 w 1276942"/>
              <a:gd name="connsiteY17" fmla="*/ 685302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34743 w 1276942"/>
              <a:gd name="connsiteY27" fmla="*/ 2141139 h 2430167"/>
              <a:gd name="connsiteX28" fmla="*/ 652614 w 1276942"/>
              <a:gd name="connsiteY28" fmla="*/ 2218855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204787 w 1276942"/>
              <a:gd name="connsiteY32" fmla="*/ 2161168 h 2430167"/>
              <a:gd name="connsiteX33" fmla="*/ 152400 w 1276942"/>
              <a:gd name="connsiteY33" fmla="*/ 1994480 h 2430167"/>
              <a:gd name="connsiteX34" fmla="*/ 122091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15150 w 1276942"/>
              <a:gd name="connsiteY1" fmla="*/ 697303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67527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7762 w 1276942"/>
              <a:gd name="connsiteY16" fmla="*/ 608593 h 2430167"/>
              <a:gd name="connsiteX17" fmla="*/ 1198423 w 1276942"/>
              <a:gd name="connsiteY17" fmla="*/ 685302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43405 w 1276942"/>
              <a:gd name="connsiteY27" fmla="*/ 2138155 h 2430167"/>
              <a:gd name="connsiteX28" fmla="*/ 652614 w 1276942"/>
              <a:gd name="connsiteY28" fmla="*/ 2218855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204787 w 1276942"/>
              <a:gd name="connsiteY32" fmla="*/ 2161168 h 2430167"/>
              <a:gd name="connsiteX33" fmla="*/ 152400 w 1276942"/>
              <a:gd name="connsiteY33" fmla="*/ 1994480 h 2430167"/>
              <a:gd name="connsiteX34" fmla="*/ 122091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15150 w 1276942"/>
              <a:gd name="connsiteY1" fmla="*/ 697303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67527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7762 w 1276942"/>
              <a:gd name="connsiteY16" fmla="*/ 608593 h 2430167"/>
              <a:gd name="connsiteX17" fmla="*/ 1198423 w 1276942"/>
              <a:gd name="connsiteY17" fmla="*/ 685302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43405 w 1276942"/>
              <a:gd name="connsiteY27" fmla="*/ 2138155 h 2430167"/>
              <a:gd name="connsiteX28" fmla="*/ 652614 w 1276942"/>
              <a:gd name="connsiteY28" fmla="*/ 2218855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190351 w 1276942"/>
              <a:gd name="connsiteY32" fmla="*/ 2161168 h 2430167"/>
              <a:gd name="connsiteX33" fmla="*/ 152400 w 1276942"/>
              <a:gd name="connsiteY33" fmla="*/ 1994480 h 2430167"/>
              <a:gd name="connsiteX34" fmla="*/ 122091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15150 w 1276942"/>
              <a:gd name="connsiteY1" fmla="*/ 697303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67527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7762 w 1276942"/>
              <a:gd name="connsiteY16" fmla="*/ 608593 h 2430167"/>
              <a:gd name="connsiteX17" fmla="*/ 1198423 w 1276942"/>
              <a:gd name="connsiteY17" fmla="*/ 685302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43405 w 1276942"/>
              <a:gd name="connsiteY27" fmla="*/ 2138155 h 2430167"/>
              <a:gd name="connsiteX28" fmla="*/ 652614 w 1276942"/>
              <a:gd name="connsiteY28" fmla="*/ 2218855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190351 w 1276942"/>
              <a:gd name="connsiteY32" fmla="*/ 2161168 h 2430167"/>
              <a:gd name="connsiteX33" fmla="*/ 137964 w 1276942"/>
              <a:gd name="connsiteY33" fmla="*/ 1994480 h 2430167"/>
              <a:gd name="connsiteX34" fmla="*/ 122091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15150 w 1276942"/>
              <a:gd name="connsiteY1" fmla="*/ 697303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67527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7762 w 1276942"/>
              <a:gd name="connsiteY16" fmla="*/ 608593 h 2430167"/>
              <a:gd name="connsiteX17" fmla="*/ 1198423 w 1276942"/>
              <a:gd name="connsiteY17" fmla="*/ 685302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43405 w 1276942"/>
              <a:gd name="connsiteY27" fmla="*/ 2138155 h 2430167"/>
              <a:gd name="connsiteX28" fmla="*/ 652614 w 1276942"/>
              <a:gd name="connsiteY28" fmla="*/ 2218855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190351 w 1276942"/>
              <a:gd name="connsiteY32" fmla="*/ 2161168 h 2430167"/>
              <a:gd name="connsiteX33" fmla="*/ 137964 w 1276942"/>
              <a:gd name="connsiteY33" fmla="*/ 1994480 h 2430167"/>
              <a:gd name="connsiteX34" fmla="*/ 113429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15150 w 1276942"/>
              <a:gd name="connsiteY1" fmla="*/ 697303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67527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7762 w 1276942"/>
              <a:gd name="connsiteY16" fmla="*/ 608593 h 2430167"/>
              <a:gd name="connsiteX17" fmla="*/ 1198423 w 1276942"/>
              <a:gd name="connsiteY17" fmla="*/ 685302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43405 w 1276942"/>
              <a:gd name="connsiteY27" fmla="*/ 2138155 h 2430167"/>
              <a:gd name="connsiteX28" fmla="*/ 652614 w 1276942"/>
              <a:gd name="connsiteY28" fmla="*/ 2218855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190351 w 1276942"/>
              <a:gd name="connsiteY32" fmla="*/ 2161168 h 2430167"/>
              <a:gd name="connsiteX33" fmla="*/ 137964 w 1276942"/>
              <a:gd name="connsiteY33" fmla="*/ 1994480 h 2430167"/>
              <a:gd name="connsiteX34" fmla="*/ 113429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15150 w 1276942"/>
              <a:gd name="connsiteY1" fmla="*/ 697303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76189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7762 w 1276942"/>
              <a:gd name="connsiteY16" fmla="*/ 608593 h 2430167"/>
              <a:gd name="connsiteX17" fmla="*/ 1198423 w 1276942"/>
              <a:gd name="connsiteY17" fmla="*/ 685302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43405 w 1276942"/>
              <a:gd name="connsiteY27" fmla="*/ 2138155 h 2430167"/>
              <a:gd name="connsiteX28" fmla="*/ 652614 w 1276942"/>
              <a:gd name="connsiteY28" fmla="*/ 2218855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190351 w 1276942"/>
              <a:gd name="connsiteY32" fmla="*/ 2161168 h 2430167"/>
              <a:gd name="connsiteX33" fmla="*/ 137964 w 1276942"/>
              <a:gd name="connsiteY33" fmla="*/ 1994480 h 2430167"/>
              <a:gd name="connsiteX34" fmla="*/ 113429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23812 w 1276942"/>
              <a:gd name="connsiteY1" fmla="*/ 700288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76189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7762 w 1276942"/>
              <a:gd name="connsiteY16" fmla="*/ 608593 h 2430167"/>
              <a:gd name="connsiteX17" fmla="*/ 1198423 w 1276942"/>
              <a:gd name="connsiteY17" fmla="*/ 685302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43405 w 1276942"/>
              <a:gd name="connsiteY27" fmla="*/ 2138155 h 2430167"/>
              <a:gd name="connsiteX28" fmla="*/ 652614 w 1276942"/>
              <a:gd name="connsiteY28" fmla="*/ 2218855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190351 w 1276942"/>
              <a:gd name="connsiteY32" fmla="*/ 2161168 h 2430167"/>
              <a:gd name="connsiteX33" fmla="*/ 137964 w 1276942"/>
              <a:gd name="connsiteY33" fmla="*/ 1994480 h 2430167"/>
              <a:gd name="connsiteX34" fmla="*/ 113429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23812 w 1276942"/>
              <a:gd name="connsiteY1" fmla="*/ 700288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76189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1988 w 1276942"/>
              <a:gd name="connsiteY16" fmla="*/ 596656 h 2430167"/>
              <a:gd name="connsiteX17" fmla="*/ 1198423 w 1276942"/>
              <a:gd name="connsiteY17" fmla="*/ 685302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43405 w 1276942"/>
              <a:gd name="connsiteY27" fmla="*/ 2138155 h 2430167"/>
              <a:gd name="connsiteX28" fmla="*/ 652614 w 1276942"/>
              <a:gd name="connsiteY28" fmla="*/ 2218855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190351 w 1276942"/>
              <a:gd name="connsiteY32" fmla="*/ 2161168 h 2430167"/>
              <a:gd name="connsiteX33" fmla="*/ 137964 w 1276942"/>
              <a:gd name="connsiteY33" fmla="*/ 1994480 h 2430167"/>
              <a:gd name="connsiteX34" fmla="*/ 113429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23812 w 1276942"/>
              <a:gd name="connsiteY1" fmla="*/ 700288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76189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89601 w 1276942"/>
              <a:gd name="connsiteY15" fmla="*/ 482836 h 2430167"/>
              <a:gd name="connsiteX16" fmla="*/ 1141988 w 1276942"/>
              <a:gd name="connsiteY16" fmla="*/ 596656 h 2430167"/>
              <a:gd name="connsiteX17" fmla="*/ 1183987 w 1276942"/>
              <a:gd name="connsiteY17" fmla="*/ 703208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43405 w 1276942"/>
              <a:gd name="connsiteY27" fmla="*/ 2138155 h 2430167"/>
              <a:gd name="connsiteX28" fmla="*/ 652614 w 1276942"/>
              <a:gd name="connsiteY28" fmla="*/ 2218855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190351 w 1276942"/>
              <a:gd name="connsiteY32" fmla="*/ 2161168 h 2430167"/>
              <a:gd name="connsiteX33" fmla="*/ 137964 w 1276942"/>
              <a:gd name="connsiteY33" fmla="*/ 1994480 h 2430167"/>
              <a:gd name="connsiteX34" fmla="*/ 113429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4282 h 2430167"/>
              <a:gd name="connsiteX1" fmla="*/ 23812 w 1276942"/>
              <a:gd name="connsiteY1" fmla="*/ 700288 h 2430167"/>
              <a:gd name="connsiteX2" fmla="*/ 28858 w 1276942"/>
              <a:gd name="connsiteY2" fmla="*/ 577095 h 2430167"/>
              <a:gd name="connsiteX3" fmla="*/ 49783 w 1276942"/>
              <a:gd name="connsiteY3" fmla="*/ 462385 h 2430167"/>
              <a:gd name="connsiteX4" fmla="*/ 76189 w 1276942"/>
              <a:gd name="connsiteY4" fmla="*/ 356468 h 2430167"/>
              <a:gd name="connsiteX5" fmla="*/ 97829 w 1276942"/>
              <a:gd name="connsiteY5" fmla="*/ 261216 h 2430167"/>
              <a:gd name="connsiteX6" fmla="*/ 174177 w 1276942"/>
              <a:gd name="connsiteY6" fmla="*/ 122061 h 2430167"/>
              <a:gd name="connsiteX7" fmla="*/ 248932 w 1276942"/>
              <a:gd name="connsiteY7" fmla="*/ 29956 h 2430167"/>
              <a:gd name="connsiteX8" fmla="*/ 342455 w 1276942"/>
              <a:gd name="connsiteY8" fmla="*/ 523 h 2430167"/>
              <a:gd name="connsiteX9" fmla="*/ 533844 w 1276942"/>
              <a:gd name="connsiteY9" fmla="*/ 38130 h 2430167"/>
              <a:gd name="connsiteX10" fmla="*/ 665023 w 1276942"/>
              <a:gd name="connsiteY10" fmla="*/ 90052 h 2430167"/>
              <a:gd name="connsiteX11" fmla="*/ 733425 w 1276942"/>
              <a:gd name="connsiteY11" fmla="*/ 132343 h 2430167"/>
              <a:gd name="connsiteX12" fmla="*/ 823912 w 1276942"/>
              <a:gd name="connsiteY12" fmla="*/ 189493 h 2430167"/>
              <a:gd name="connsiteX13" fmla="*/ 917138 w 1276942"/>
              <a:gd name="connsiteY13" fmla="*/ 272475 h 2430167"/>
              <a:gd name="connsiteX14" fmla="*/ 987132 w 1276942"/>
              <a:gd name="connsiteY14" fmla="*/ 353980 h 2430167"/>
              <a:gd name="connsiteX15" fmla="*/ 1075165 w 1276942"/>
              <a:gd name="connsiteY15" fmla="*/ 482836 h 2430167"/>
              <a:gd name="connsiteX16" fmla="*/ 1141988 w 1276942"/>
              <a:gd name="connsiteY16" fmla="*/ 596656 h 2430167"/>
              <a:gd name="connsiteX17" fmla="*/ 1183987 w 1276942"/>
              <a:gd name="connsiteY17" fmla="*/ 703208 h 2430167"/>
              <a:gd name="connsiteX18" fmla="*/ 1229885 w 1276942"/>
              <a:gd name="connsiteY18" fmla="*/ 790712 h 2430167"/>
              <a:gd name="connsiteX19" fmla="*/ 1261495 w 1276942"/>
              <a:gd name="connsiteY19" fmla="*/ 933588 h 2430167"/>
              <a:gd name="connsiteX20" fmla="*/ 1276942 w 1276942"/>
              <a:gd name="connsiteY20" fmla="*/ 1122944 h 2430167"/>
              <a:gd name="connsiteX21" fmla="*/ 1257028 w 1276942"/>
              <a:gd name="connsiteY21" fmla="*/ 1336745 h 2430167"/>
              <a:gd name="connsiteX22" fmla="*/ 1227862 w 1276942"/>
              <a:gd name="connsiteY22" fmla="*/ 1486922 h 2430167"/>
              <a:gd name="connsiteX23" fmla="*/ 1171025 w 1276942"/>
              <a:gd name="connsiteY23" fmla="*/ 1623368 h 2430167"/>
              <a:gd name="connsiteX24" fmla="*/ 1099737 w 1276942"/>
              <a:gd name="connsiteY24" fmla="*/ 1759795 h 2430167"/>
              <a:gd name="connsiteX25" fmla="*/ 981101 w 1276942"/>
              <a:gd name="connsiteY25" fmla="*/ 1921209 h 2430167"/>
              <a:gd name="connsiteX26" fmla="*/ 850484 w 1276942"/>
              <a:gd name="connsiteY26" fmla="*/ 2059175 h 2430167"/>
              <a:gd name="connsiteX27" fmla="*/ 743405 w 1276942"/>
              <a:gd name="connsiteY27" fmla="*/ 2138155 h 2430167"/>
              <a:gd name="connsiteX28" fmla="*/ 652614 w 1276942"/>
              <a:gd name="connsiteY28" fmla="*/ 2218855 h 2430167"/>
              <a:gd name="connsiteX29" fmla="*/ 556499 w 1276942"/>
              <a:gd name="connsiteY29" fmla="*/ 2277256 h 2430167"/>
              <a:gd name="connsiteX30" fmla="*/ 422653 w 1276942"/>
              <a:gd name="connsiteY30" fmla="*/ 2361084 h 2430167"/>
              <a:gd name="connsiteX31" fmla="*/ 279911 w 1276942"/>
              <a:gd name="connsiteY31" fmla="*/ 2430167 h 2430167"/>
              <a:gd name="connsiteX32" fmla="*/ 190351 w 1276942"/>
              <a:gd name="connsiteY32" fmla="*/ 2161168 h 2430167"/>
              <a:gd name="connsiteX33" fmla="*/ 137964 w 1276942"/>
              <a:gd name="connsiteY33" fmla="*/ 1994480 h 2430167"/>
              <a:gd name="connsiteX34" fmla="*/ 113429 w 1276942"/>
              <a:gd name="connsiteY34" fmla="*/ 1870655 h 2430167"/>
              <a:gd name="connsiteX35" fmla="*/ 93516 w 1276942"/>
              <a:gd name="connsiteY35" fmla="*/ 1741948 h 2430167"/>
              <a:gd name="connsiteX36" fmla="*/ 54115 w 1276942"/>
              <a:gd name="connsiteY36" fmla="*/ 1568298 h 2430167"/>
              <a:gd name="connsiteX37" fmla="*/ 39828 w 1276942"/>
              <a:gd name="connsiteY37" fmla="*/ 1444953 h 2430167"/>
              <a:gd name="connsiteX38" fmla="*/ 22511 w 1276942"/>
              <a:gd name="connsiteY38" fmla="*/ 1327730 h 2430167"/>
              <a:gd name="connsiteX39" fmla="*/ 17316 w 1276942"/>
              <a:gd name="connsiteY39" fmla="*/ 1230039 h 2430167"/>
              <a:gd name="connsiteX40" fmla="*/ 4762 w 1276942"/>
              <a:gd name="connsiteY40" fmla="*/ 1093018 h 2430167"/>
              <a:gd name="connsiteX41" fmla="*/ 1004 w 1276942"/>
              <a:gd name="connsiteY41" fmla="*/ 969868 h 2430167"/>
              <a:gd name="connsiteX42" fmla="*/ 0 w 1276942"/>
              <a:gd name="connsiteY42" fmla="*/ 854282 h 2430167"/>
              <a:gd name="connsiteX0" fmla="*/ 0 w 1276942"/>
              <a:gd name="connsiteY0" fmla="*/ 853759 h 2429644"/>
              <a:gd name="connsiteX1" fmla="*/ 23812 w 1276942"/>
              <a:gd name="connsiteY1" fmla="*/ 699765 h 2429644"/>
              <a:gd name="connsiteX2" fmla="*/ 28858 w 1276942"/>
              <a:gd name="connsiteY2" fmla="*/ 576572 h 2429644"/>
              <a:gd name="connsiteX3" fmla="*/ 49783 w 1276942"/>
              <a:gd name="connsiteY3" fmla="*/ 461862 h 2429644"/>
              <a:gd name="connsiteX4" fmla="*/ 76189 w 1276942"/>
              <a:gd name="connsiteY4" fmla="*/ 355945 h 2429644"/>
              <a:gd name="connsiteX5" fmla="*/ 97829 w 1276942"/>
              <a:gd name="connsiteY5" fmla="*/ 260693 h 2429644"/>
              <a:gd name="connsiteX6" fmla="*/ 174177 w 1276942"/>
              <a:gd name="connsiteY6" fmla="*/ 121538 h 2429644"/>
              <a:gd name="connsiteX7" fmla="*/ 248932 w 1276942"/>
              <a:gd name="connsiteY7" fmla="*/ 29433 h 2429644"/>
              <a:gd name="connsiteX8" fmla="*/ 342455 w 1276942"/>
              <a:gd name="connsiteY8" fmla="*/ 0 h 2429644"/>
              <a:gd name="connsiteX9" fmla="*/ 533844 w 1276942"/>
              <a:gd name="connsiteY9" fmla="*/ 37607 h 2429644"/>
              <a:gd name="connsiteX10" fmla="*/ 665023 w 1276942"/>
              <a:gd name="connsiteY10" fmla="*/ 89529 h 2429644"/>
              <a:gd name="connsiteX11" fmla="*/ 733425 w 1276942"/>
              <a:gd name="connsiteY11" fmla="*/ 131820 h 2429644"/>
              <a:gd name="connsiteX12" fmla="*/ 823912 w 1276942"/>
              <a:gd name="connsiteY12" fmla="*/ 188970 h 2429644"/>
              <a:gd name="connsiteX13" fmla="*/ 917138 w 1276942"/>
              <a:gd name="connsiteY13" fmla="*/ 271952 h 2429644"/>
              <a:gd name="connsiteX14" fmla="*/ 987132 w 1276942"/>
              <a:gd name="connsiteY14" fmla="*/ 353457 h 2429644"/>
              <a:gd name="connsiteX15" fmla="*/ 1075165 w 1276942"/>
              <a:gd name="connsiteY15" fmla="*/ 482313 h 2429644"/>
              <a:gd name="connsiteX16" fmla="*/ 1141988 w 1276942"/>
              <a:gd name="connsiteY16" fmla="*/ 596133 h 2429644"/>
              <a:gd name="connsiteX17" fmla="*/ 1183987 w 1276942"/>
              <a:gd name="connsiteY17" fmla="*/ 702685 h 2429644"/>
              <a:gd name="connsiteX18" fmla="*/ 1229885 w 1276942"/>
              <a:gd name="connsiteY18" fmla="*/ 790189 h 2429644"/>
              <a:gd name="connsiteX19" fmla="*/ 1261495 w 1276942"/>
              <a:gd name="connsiteY19" fmla="*/ 933065 h 2429644"/>
              <a:gd name="connsiteX20" fmla="*/ 1276942 w 1276942"/>
              <a:gd name="connsiteY20" fmla="*/ 1122421 h 2429644"/>
              <a:gd name="connsiteX21" fmla="*/ 1257028 w 1276942"/>
              <a:gd name="connsiteY21" fmla="*/ 1336222 h 2429644"/>
              <a:gd name="connsiteX22" fmla="*/ 1227862 w 1276942"/>
              <a:gd name="connsiteY22" fmla="*/ 1486399 h 2429644"/>
              <a:gd name="connsiteX23" fmla="*/ 1171025 w 1276942"/>
              <a:gd name="connsiteY23" fmla="*/ 1622845 h 2429644"/>
              <a:gd name="connsiteX24" fmla="*/ 1099737 w 1276942"/>
              <a:gd name="connsiteY24" fmla="*/ 1759272 h 2429644"/>
              <a:gd name="connsiteX25" fmla="*/ 981101 w 1276942"/>
              <a:gd name="connsiteY25" fmla="*/ 1920686 h 2429644"/>
              <a:gd name="connsiteX26" fmla="*/ 850484 w 1276942"/>
              <a:gd name="connsiteY26" fmla="*/ 2058652 h 2429644"/>
              <a:gd name="connsiteX27" fmla="*/ 743405 w 1276942"/>
              <a:gd name="connsiteY27" fmla="*/ 2137632 h 2429644"/>
              <a:gd name="connsiteX28" fmla="*/ 652614 w 1276942"/>
              <a:gd name="connsiteY28" fmla="*/ 2218332 h 2429644"/>
              <a:gd name="connsiteX29" fmla="*/ 556499 w 1276942"/>
              <a:gd name="connsiteY29" fmla="*/ 2276733 h 2429644"/>
              <a:gd name="connsiteX30" fmla="*/ 422653 w 1276942"/>
              <a:gd name="connsiteY30" fmla="*/ 2360561 h 2429644"/>
              <a:gd name="connsiteX31" fmla="*/ 279911 w 1276942"/>
              <a:gd name="connsiteY31" fmla="*/ 2429644 h 2429644"/>
              <a:gd name="connsiteX32" fmla="*/ 190351 w 1276942"/>
              <a:gd name="connsiteY32" fmla="*/ 2160645 h 2429644"/>
              <a:gd name="connsiteX33" fmla="*/ 137964 w 1276942"/>
              <a:gd name="connsiteY33" fmla="*/ 1993957 h 2429644"/>
              <a:gd name="connsiteX34" fmla="*/ 113429 w 1276942"/>
              <a:gd name="connsiteY34" fmla="*/ 1870132 h 2429644"/>
              <a:gd name="connsiteX35" fmla="*/ 93516 w 1276942"/>
              <a:gd name="connsiteY35" fmla="*/ 1741425 h 2429644"/>
              <a:gd name="connsiteX36" fmla="*/ 54115 w 1276942"/>
              <a:gd name="connsiteY36" fmla="*/ 1567775 h 2429644"/>
              <a:gd name="connsiteX37" fmla="*/ 39828 w 1276942"/>
              <a:gd name="connsiteY37" fmla="*/ 1444430 h 2429644"/>
              <a:gd name="connsiteX38" fmla="*/ 22511 w 1276942"/>
              <a:gd name="connsiteY38" fmla="*/ 1327207 h 2429644"/>
              <a:gd name="connsiteX39" fmla="*/ 17316 w 1276942"/>
              <a:gd name="connsiteY39" fmla="*/ 1229516 h 2429644"/>
              <a:gd name="connsiteX40" fmla="*/ 4762 w 1276942"/>
              <a:gd name="connsiteY40" fmla="*/ 1092495 h 2429644"/>
              <a:gd name="connsiteX41" fmla="*/ 1004 w 1276942"/>
              <a:gd name="connsiteY41" fmla="*/ 969345 h 2429644"/>
              <a:gd name="connsiteX42" fmla="*/ 0 w 1276942"/>
              <a:gd name="connsiteY42" fmla="*/ 853759 h 2429644"/>
              <a:gd name="connsiteX0" fmla="*/ 0 w 1276942"/>
              <a:gd name="connsiteY0" fmla="*/ 844806 h 2420691"/>
              <a:gd name="connsiteX1" fmla="*/ 23812 w 1276942"/>
              <a:gd name="connsiteY1" fmla="*/ 690812 h 2420691"/>
              <a:gd name="connsiteX2" fmla="*/ 28858 w 1276942"/>
              <a:gd name="connsiteY2" fmla="*/ 567619 h 2420691"/>
              <a:gd name="connsiteX3" fmla="*/ 49783 w 1276942"/>
              <a:gd name="connsiteY3" fmla="*/ 452909 h 2420691"/>
              <a:gd name="connsiteX4" fmla="*/ 76189 w 1276942"/>
              <a:gd name="connsiteY4" fmla="*/ 346992 h 2420691"/>
              <a:gd name="connsiteX5" fmla="*/ 97829 w 1276942"/>
              <a:gd name="connsiteY5" fmla="*/ 251740 h 2420691"/>
              <a:gd name="connsiteX6" fmla="*/ 174177 w 1276942"/>
              <a:gd name="connsiteY6" fmla="*/ 112585 h 2420691"/>
              <a:gd name="connsiteX7" fmla="*/ 248932 w 1276942"/>
              <a:gd name="connsiteY7" fmla="*/ 20480 h 2420691"/>
              <a:gd name="connsiteX8" fmla="*/ 342455 w 1276942"/>
              <a:gd name="connsiteY8" fmla="*/ 0 h 2420691"/>
              <a:gd name="connsiteX9" fmla="*/ 533844 w 1276942"/>
              <a:gd name="connsiteY9" fmla="*/ 28654 h 2420691"/>
              <a:gd name="connsiteX10" fmla="*/ 665023 w 1276942"/>
              <a:gd name="connsiteY10" fmla="*/ 80576 h 2420691"/>
              <a:gd name="connsiteX11" fmla="*/ 733425 w 1276942"/>
              <a:gd name="connsiteY11" fmla="*/ 122867 h 2420691"/>
              <a:gd name="connsiteX12" fmla="*/ 823912 w 1276942"/>
              <a:gd name="connsiteY12" fmla="*/ 180017 h 2420691"/>
              <a:gd name="connsiteX13" fmla="*/ 917138 w 1276942"/>
              <a:gd name="connsiteY13" fmla="*/ 262999 h 2420691"/>
              <a:gd name="connsiteX14" fmla="*/ 987132 w 1276942"/>
              <a:gd name="connsiteY14" fmla="*/ 344504 h 2420691"/>
              <a:gd name="connsiteX15" fmla="*/ 1075165 w 1276942"/>
              <a:gd name="connsiteY15" fmla="*/ 473360 h 2420691"/>
              <a:gd name="connsiteX16" fmla="*/ 1141988 w 1276942"/>
              <a:gd name="connsiteY16" fmla="*/ 587180 h 2420691"/>
              <a:gd name="connsiteX17" fmla="*/ 1183987 w 1276942"/>
              <a:gd name="connsiteY17" fmla="*/ 693732 h 2420691"/>
              <a:gd name="connsiteX18" fmla="*/ 1229885 w 1276942"/>
              <a:gd name="connsiteY18" fmla="*/ 781236 h 2420691"/>
              <a:gd name="connsiteX19" fmla="*/ 1261495 w 1276942"/>
              <a:gd name="connsiteY19" fmla="*/ 924112 h 2420691"/>
              <a:gd name="connsiteX20" fmla="*/ 1276942 w 1276942"/>
              <a:gd name="connsiteY20" fmla="*/ 1113468 h 2420691"/>
              <a:gd name="connsiteX21" fmla="*/ 1257028 w 1276942"/>
              <a:gd name="connsiteY21" fmla="*/ 1327269 h 2420691"/>
              <a:gd name="connsiteX22" fmla="*/ 1227862 w 1276942"/>
              <a:gd name="connsiteY22" fmla="*/ 1477446 h 2420691"/>
              <a:gd name="connsiteX23" fmla="*/ 1171025 w 1276942"/>
              <a:gd name="connsiteY23" fmla="*/ 1613892 h 2420691"/>
              <a:gd name="connsiteX24" fmla="*/ 1099737 w 1276942"/>
              <a:gd name="connsiteY24" fmla="*/ 1750319 h 2420691"/>
              <a:gd name="connsiteX25" fmla="*/ 981101 w 1276942"/>
              <a:gd name="connsiteY25" fmla="*/ 1911733 h 2420691"/>
              <a:gd name="connsiteX26" fmla="*/ 850484 w 1276942"/>
              <a:gd name="connsiteY26" fmla="*/ 2049699 h 2420691"/>
              <a:gd name="connsiteX27" fmla="*/ 743405 w 1276942"/>
              <a:gd name="connsiteY27" fmla="*/ 2128679 h 2420691"/>
              <a:gd name="connsiteX28" fmla="*/ 652614 w 1276942"/>
              <a:gd name="connsiteY28" fmla="*/ 2209379 h 2420691"/>
              <a:gd name="connsiteX29" fmla="*/ 556499 w 1276942"/>
              <a:gd name="connsiteY29" fmla="*/ 2267780 h 2420691"/>
              <a:gd name="connsiteX30" fmla="*/ 422653 w 1276942"/>
              <a:gd name="connsiteY30" fmla="*/ 2351608 h 2420691"/>
              <a:gd name="connsiteX31" fmla="*/ 279911 w 1276942"/>
              <a:gd name="connsiteY31" fmla="*/ 2420691 h 2420691"/>
              <a:gd name="connsiteX32" fmla="*/ 190351 w 1276942"/>
              <a:gd name="connsiteY32" fmla="*/ 2151692 h 2420691"/>
              <a:gd name="connsiteX33" fmla="*/ 137964 w 1276942"/>
              <a:gd name="connsiteY33" fmla="*/ 1985004 h 2420691"/>
              <a:gd name="connsiteX34" fmla="*/ 113429 w 1276942"/>
              <a:gd name="connsiteY34" fmla="*/ 1861179 h 2420691"/>
              <a:gd name="connsiteX35" fmla="*/ 93516 w 1276942"/>
              <a:gd name="connsiteY35" fmla="*/ 1732472 h 2420691"/>
              <a:gd name="connsiteX36" fmla="*/ 54115 w 1276942"/>
              <a:gd name="connsiteY36" fmla="*/ 1558822 h 2420691"/>
              <a:gd name="connsiteX37" fmla="*/ 39828 w 1276942"/>
              <a:gd name="connsiteY37" fmla="*/ 1435477 h 2420691"/>
              <a:gd name="connsiteX38" fmla="*/ 22511 w 1276942"/>
              <a:gd name="connsiteY38" fmla="*/ 1318254 h 2420691"/>
              <a:gd name="connsiteX39" fmla="*/ 17316 w 1276942"/>
              <a:gd name="connsiteY39" fmla="*/ 1220563 h 2420691"/>
              <a:gd name="connsiteX40" fmla="*/ 4762 w 1276942"/>
              <a:gd name="connsiteY40" fmla="*/ 1083542 h 2420691"/>
              <a:gd name="connsiteX41" fmla="*/ 1004 w 1276942"/>
              <a:gd name="connsiteY41" fmla="*/ 960392 h 2420691"/>
              <a:gd name="connsiteX42" fmla="*/ 0 w 1276942"/>
              <a:gd name="connsiteY42" fmla="*/ 844806 h 2420691"/>
              <a:gd name="connsiteX0" fmla="*/ 0 w 1276942"/>
              <a:gd name="connsiteY0" fmla="*/ 844806 h 2420691"/>
              <a:gd name="connsiteX1" fmla="*/ 23812 w 1276942"/>
              <a:gd name="connsiteY1" fmla="*/ 690812 h 2420691"/>
              <a:gd name="connsiteX2" fmla="*/ 28858 w 1276942"/>
              <a:gd name="connsiteY2" fmla="*/ 567619 h 2420691"/>
              <a:gd name="connsiteX3" fmla="*/ 49783 w 1276942"/>
              <a:gd name="connsiteY3" fmla="*/ 452909 h 2420691"/>
              <a:gd name="connsiteX4" fmla="*/ 76189 w 1276942"/>
              <a:gd name="connsiteY4" fmla="*/ 346992 h 2420691"/>
              <a:gd name="connsiteX5" fmla="*/ 97829 w 1276942"/>
              <a:gd name="connsiteY5" fmla="*/ 251740 h 2420691"/>
              <a:gd name="connsiteX6" fmla="*/ 174177 w 1276942"/>
              <a:gd name="connsiteY6" fmla="*/ 112585 h 2420691"/>
              <a:gd name="connsiteX7" fmla="*/ 248932 w 1276942"/>
              <a:gd name="connsiteY7" fmla="*/ 20480 h 2420691"/>
              <a:gd name="connsiteX8" fmla="*/ 342455 w 1276942"/>
              <a:gd name="connsiteY8" fmla="*/ 0 h 2420691"/>
              <a:gd name="connsiteX9" fmla="*/ 533844 w 1276942"/>
              <a:gd name="connsiteY9" fmla="*/ 28654 h 2420691"/>
              <a:gd name="connsiteX10" fmla="*/ 665023 w 1276942"/>
              <a:gd name="connsiteY10" fmla="*/ 80576 h 2420691"/>
              <a:gd name="connsiteX11" fmla="*/ 733425 w 1276942"/>
              <a:gd name="connsiteY11" fmla="*/ 122867 h 2420691"/>
              <a:gd name="connsiteX12" fmla="*/ 823912 w 1276942"/>
              <a:gd name="connsiteY12" fmla="*/ 180017 h 2420691"/>
              <a:gd name="connsiteX13" fmla="*/ 917138 w 1276942"/>
              <a:gd name="connsiteY13" fmla="*/ 262999 h 2420691"/>
              <a:gd name="connsiteX14" fmla="*/ 987132 w 1276942"/>
              <a:gd name="connsiteY14" fmla="*/ 344504 h 2420691"/>
              <a:gd name="connsiteX15" fmla="*/ 1075165 w 1276942"/>
              <a:gd name="connsiteY15" fmla="*/ 473360 h 2420691"/>
              <a:gd name="connsiteX16" fmla="*/ 1141988 w 1276942"/>
              <a:gd name="connsiteY16" fmla="*/ 587180 h 2420691"/>
              <a:gd name="connsiteX17" fmla="*/ 1189761 w 1276942"/>
              <a:gd name="connsiteY17" fmla="*/ 681795 h 2420691"/>
              <a:gd name="connsiteX18" fmla="*/ 1229885 w 1276942"/>
              <a:gd name="connsiteY18" fmla="*/ 781236 h 2420691"/>
              <a:gd name="connsiteX19" fmla="*/ 1261495 w 1276942"/>
              <a:gd name="connsiteY19" fmla="*/ 924112 h 2420691"/>
              <a:gd name="connsiteX20" fmla="*/ 1276942 w 1276942"/>
              <a:gd name="connsiteY20" fmla="*/ 1113468 h 2420691"/>
              <a:gd name="connsiteX21" fmla="*/ 1257028 w 1276942"/>
              <a:gd name="connsiteY21" fmla="*/ 1327269 h 2420691"/>
              <a:gd name="connsiteX22" fmla="*/ 1227862 w 1276942"/>
              <a:gd name="connsiteY22" fmla="*/ 1477446 h 2420691"/>
              <a:gd name="connsiteX23" fmla="*/ 1171025 w 1276942"/>
              <a:gd name="connsiteY23" fmla="*/ 1613892 h 2420691"/>
              <a:gd name="connsiteX24" fmla="*/ 1099737 w 1276942"/>
              <a:gd name="connsiteY24" fmla="*/ 1750319 h 2420691"/>
              <a:gd name="connsiteX25" fmla="*/ 981101 w 1276942"/>
              <a:gd name="connsiteY25" fmla="*/ 1911733 h 2420691"/>
              <a:gd name="connsiteX26" fmla="*/ 850484 w 1276942"/>
              <a:gd name="connsiteY26" fmla="*/ 2049699 h 2420691"/>
              <a:gd name="connsiteX27" fmla="*/ 743405 w 1276942"/>
              <a:gd name="connsiteY27" fmla="*/ 2128679 h 2420691"/>
              <a:gd name="connsiteX28" fmla="*/ 652614 w 1276942"/>
              <a:gd name="connsiteY28" fmla="*/ 2209379 h 2420691"/>
              <a:gd name="connsiteX29" fmla="*/ 556499 w 1276942"/>
              <a:gd name="connsiteY29" fmla="*/ 2267780 h 2420691"/>
              <a:gd name="connsiteX30" fmla="*/ 422653 w 1276942"/>
              <a:gd name="connsiteY30" fmla="*/ 2351608 h 2420691"/>
              <a:gd name="connsiteX31" fmla="*/ 279911 w 1276942"/>
              <a:gd name="connsiteY31" fmla="*/ 2420691 h 2420691"/>
              <a:gd name="connsiteX32" fmla="*/ 190351 w 1276942"/>
              <a:gd name="connsiteY32" fmla="*/ 2151692 h 2420691"/>
              <a:gd name="connsiteX33" fmla="*/ 137964 w 1276942"/>
              <a:gd name="connsiteY33" fmla="*/ 1985004 h 2420691"/>
              <a:gd name="connsiteX34" fmla="*/ 113429 w 1276942"/>
              <a:gd name="connsiteY34" fmla="*/ 1861179 h 2420691"/>
              <a:gd name="connsiteX35" fmla="*/ 93516 w 1276942"/>
              <a:gd name="connsiteY35" fmla="*/ 1732472 h 2420691"/>
              <a:gd name="connsiteX36" fmla="*/ 54115 w 1276942"/>
              <a:gd name="connsiteY36" fmla="*/ 1558822 h 2420691"/>
              <a:gd name="connsiteX37" fmla="*/ 39828 w 1276942"/>
              <a:gd name="connsiteY37" fmla="*/ 1435477 h 2420691"/>
              <a:gd name="connsiteX38" fmla="*/ 22511 w 1276942"/>
              <a:gd name="connsiteY38" fmla="*/ 1318254 h 2420691"/>
              <a:gd name="connsiteX39" fmla="*/ 17316 w 1276942"/>
              <a:gd name="connsiteY39" fmla="*/ 1220563 h 2420691"/>
              <a:gd name="connsiteX40" fmla="*/ 4762 w 1276942"/>
              <a:gd name="connsiteY40" fmla="*/ 1083542 h 2420691"/>
              <a:gd name="connsiteX41" fmla="*/ 1004 w 1276942"/>
              <a:gd name="connsiteY41" fmla="*/ 960392 h 2420691"/>
              <a:gd name="connsiteX42" fmla="*/ 0 w 1276942"/>
              <a:gd name="connsiteY42" fmla="*/ 844806 h 2420691"/>
              <a:gd name="connsiteX0" fmla="*/ 0 w 1276942"/>
              <a:gd name="connsiteY0" fmla="*/ 844806 h 2420691"/>
              <a:gd name="connsiteX1" fmla="*/ 6489 w 1276942"/>
              <a:gd name="connsiteY1" fmla="*/ 690812 h 2420691"/>
              <a:gd name="connsiteX2" fmla="*/ 28858 w 1276942"/>
              <a:gd name="connsiteY2" fmla="*/ 567619 h 2420691"/>
              <a:gd name="connsiteX3" fmla="*/ 49783 w 1276942"/>
              <a:gd name="connsiteY3" fmla="*/ 452909 h 2420691"/>
              <a:gd name="connsiteX4" fmla="*/ 76189 w 1276942"/>
              <a:gd name="connsiteY4" fmla="*/ 346992 h 2420691"/>
              <a:gd name="connsiteX5" fmla="*/ 97829 w 1276942"/>
              <a:gd name="connsiteY5" fmla="*/ 251740 h 2420691"/>
              <a:gd name="connsiteX6" fmla="*/ 174177 w 1276942"/>
              <a:gd name="connsiteY6" fmla="*/ 112585 h 2420691"/>
              <a:gd name="connsiteX7" fmla="*/ 248932 w 1276942"/>
              <a:gd name="connsiteY7" fmla="*/ 20480 h 2420691"/>
              <a:gd name="connsiteX8" fmla="*/ 342455 w 1276942"/>
              <a:gd name="connsiteY8" fmla="*/ 0 h 2420691"/>
              <a:gd name="connsiteX9" fmla="*/ 533844 w 1276942"/>
              <a:gd name="connsiteY9" fmla="*/ 28654 h 2420691"/>
              <a:gd name="connsiteX10" fmla="*/ 665023 w 1276942"/>
              <a:gd name="connsiteY10" fmla="*/ 80576 h 2420691"/>
              <a:gd name="connsiteX11" fmla="*/ 733425 w 1276942"/>
              <a:gd name="connsiteY11" fmla="*/ 122867 h 2420691"/>
              <a:gd name="connsiteX12" fmla="*/ 823912 w 1276942"/>
              <a:gd name="connsiteY12" fmla="*/ 180017 h 2420691"/>
              <a:gd name="connsiteX13" fmla="*/ 917138 w 1276942"/>
              <a:gd name="connsiteY13" fmla="*/ 262999 h 2420691"/>
              <a:gd name="connsiteX14" fmla="*/ 987132 w 1276942"/>
              <a:gd name="connsiteY14" fmla="*/ 344504 h 2420691"/>
              <a:gd name="connsiteX15" fmla="*/ 1075165 w 1276942"/>
              <a:gd name="connsiteY15" fmla="*/ 473360 h 2420691"/>
              <a:gd name="connsiteX16" fmla="*/ 1141988 w 1276942"/>
              <a:gd name="connsiteY16" fmla="*/ 587180 h 2420691"/>
              <a:gd name="connsiteX17" fmla="*/ 1189761 w 1276942"/>
              <a:gd name="connsiteY17" fmla="*/ 681795 h 2420691"/>
              <a:gd name="connsiteX18" fmla="*/ 1229885 w 1276942"/>
              <a:gd name="connsiteY18" fmla="*/ 781236 h 2420691"/>
              <a:gd name="connsiteX19" fmla="*/ 1261495 w 1276942"/>
              <a:gd name="connsiteY19" fmla="*/ 924112 h 2420691"/>
              <a:gd name="connsiteX20" fmla="*/ 1276942 w 1276942"/>
              <a:gd name="connsiteY20" fmla="*/ 1113468 h 2420691"/>
              <a:gd name="connsiteX21" fmla="*/ 1257028 w 1276942"/>
              <a:gd name="connsiteY21" fmla="*/ 1327269 h 2420691"/>
              <a:gd name="connsiteX22" fmla="*/ 1227862 w 1276942"/>
              <a:gd name="connsiteY22" fmla="*/ 1477446 h 2420691"/>
              <a:gd name="connsiteX23" fmla="*/ 1171025 w 1276942"/>
              <a:gd name="connsiteY23" fmla="*/ 1613892 h 2420691"/>
              <a:gd name="connsiteX24" fmla="*/ 1099737 w 1276942"/>
              <a:gd name="connsiteY24" fmla="*/ 1750319 h 2420691"/>
              <a:gd name="connsiteX25" fmla="*/ 981101 w 1276942"/>
              <a:gd name="connsiteY25" fmla="*/ 1911733 h 2420691"/>
              <a:gd name="connsiteX26" fmla="*/ 850484 w 1276942"/>
              <a:gd name="connsiteY26" fmla="*/ 2049699 h 2420691"/>
              <a:gd name="connsiteX27" fmla="*/ 743405 w 1276942"/>
              <a:gd name="connsiteY27" fmla="*/ 2128679 h 2420691"/>
              <a:gd name="connsiteX28" fmla="*/ 652614 w 1276942"/>
              <a:gd name="connsiteY28" fmla="*/ 2209379 h 2420691"/>
              <a:gd name="connsiteX29" fmla="*/ 556499 w 1276942"/>
              <a:gd name="connsiteY29" fmla="*/ 2267780 h 2420691"/>
              <a:gd name="connsiteX30" fmla="*/ 422653 w 1276942"/>
              <a:gd name="connsiteY30" fmla="*/ 2351608 h 2420691"/>
              <a:gd name="connsiteX31" fmla="*/ 279911 w 1276942"/>
              <a:gd name="connsiteY31" fmla="*/ 2420691 h 2420691"/>
              <a:gd name="connsiteX32" fmla="*/ 190351 w 1276942"/>
              <a:gd name="connsiteY32" fmla="*/ 2151692 h 2420691"/>
              <a:gd name="connsiteX33" fmla="*/ 137964 w 1276942"/>
              <a:gd name="connsiteY33" fmla="*/ 1985004 h 2420691"/>
              <a:gd name="connsiteX34" fmla="*/ 113429 w 1276942"/>
              <a:gd name="connsiteY34" fmla="*/ 1861179 h 2420691"/>
              <a:gd name="connsiteX35" fmla="*/ 93516 w 1276942"/>
              <a:gd name="connsiteY35" fmla="*/ 1732472 h 2420691"/>
              <a:gd name="connsiteX36" fmla="*/ 54115 w 1276942"/>
              <a:gd name="connsiteY36" fmla="*/ 1558822 h 2420691"/>
              <a:gd name="connsiteX37" fmla="*/ 39828 w 1276942"/>
              <a:gd name="connsiteY37" fmla="*/ 1435477 h 2420691"/>
              <a:gd name="connsiteX38" fmla="*/ 22511 w 1276942"/>
              <a:gd name="connsiteY38" fmla="*/ 1318254 h 2420691"/>
              <a:gd name="connsiteX39" fmla="*/ 17316 w 1276942"/>
              <a:gd name="connsiteY39" fmla="*/ 1220563 h 2420691"/>
              <a:gd name="connsiteX40" fmla="*/ 4762 w 1276942"/>
              <a:gd name="connsiteY40" fmla="*/ 1083542 h 2420691"/>
              <a:gd name="connsiteX41" fmla="*/ 1004 w 1276942"/>
              <a:gd name="connsiteY41" fmla="*/ 960392 h 2420691"/>
              <a:gd name="connsiteX42" fmla="*/ 0 w 1276942"/>
              <a:gd name="connsiteY42" fmla="*/ 844806 h 2420691"/>
              <a:gd name="connsiteX0" fmla="*/ 0 w 1276942"/>
              <a:gd name="connsiteY0" fmla="*/ 844806 h 2420691"/>
              <a:gd name="connsiteX1" fmla="*/ 6489 w 1276942"/>
              <a:gd name="connsiteY1" fmla="*/ 690812 h 2420691"/>
              <a:gd name="connsiteX2" fmla="*/ 20196 w 1276942"/>
              <a:gd name="connsiteY2" fmla="*/ 549713 h 2420691"/>
              <a:gd name="connsiteX3" fmla="*/ 49783 w 1276942"/>
              <a:gd name="connsiteY3" fmla="*/ 452909 h 2420691"/>
              <a:gd name="connsiteX4" fmla="*/ 76189 w 1276942"/>
              <a:gd name="connsiteY4" fmla="*/ 346992 h 2420691"/>
              <a:gd name="connsiteX5" fmla="*/ 97829 w 1276942"/>
              <a:gd name="connsiteY5" fmla="*/ 251740 h 2420691"/>
              <a:gd name="connsiteX6" fmla="*/ 174177 w 1276942"/>
              <a:gd name="connsiteY6" fmla="*/ 112585 h 2420691"/>
              <a:gd name="connsiteX7" fmla="*/ 248932 w 1276942"/>
              <a:gd name="connsiteY7" fmla="*/ 20480 h 2420691"/>
              <a:gd name="connsiteX8" fmla="*/ 342455 w 1276942"/>
              <a:gd name="connsiteY8" fmla="*/ 0 h 2420691"/>
              <a:gd name="connsiteX9" fmla="*/ 533844 w 1276942"/>
              <a:gd name="connsiteY9" fmla="*/ 28654 h 2420691"/>
              <a:gd name="connsiteX10" fmla="*/ 665023 w 1276942"/>
              <a:gd name="connsiteY10" fmla="*/ 80576 h 2420691"/>
              <a:gd name="connsiteX11" fmla="*/ 733425 w 1276942"/>
              <a:gd name="connsiteY11" fmla="*/ 122867 h 2420691"/>
              <a:gd name="connsiteX12" fmla="*/ 823912 w 1276942"/>
              <a:gd name="connsiteY12" fmla="*/ 180017 h 2420691"/>
              <a:gd name="connsiteX13" fmla="*/ 917138 w 1276942"/>
              <a:gd name="connsiteY13" fmla="*/ 262999 h 2420691"/>
              <a:gd name="connsiteX14" fmla="*/ 987132 w 1276942"/>
              <a:gd name="connsiteY14" fmla="*/ 344504 h 2420691"/>
              <a:gd name="connsiteX15" fmla="*/ 1075165 w 1276942"/>
              <a:gd name="connsiteY15" fmla="*/ 473360 h 2420691"/>
              <a:gd name="connsiteX16" fmla="*/ 1141988 w 1276942"/>
              <a:gd name="connsiteY16" fmla="*/ 587180 h 2420691"/>
              <a:gd name="connsiteX17" fmla="*/ 1189761 w 1276942"/>
              <a:gd name="connsiteY17" fmla="*/ 681795 h 2420691"/>
              <a:gd name="connsiteX18" fmla="*/ 1229885 w 1276942"/>
              <a:gd name="connsiteY18" fmla="*/ 781236 h 2420691"/>
              <a:gd name="connsiteX19" fmla="*/ 1261495 w 1276942"/>
              <a:gd name="connsiteY19" fmla="*/ 924112 h 2420691"/>
              <a:gd name="connsiteX20" fmla="*/ 1276942 w 1276942"/>
              <a:gd name="connsiteY20" fmla="*/ 1113468 h 2420691"/>
              <a:gd name="connsiteX21" fmla="*/ 1257028 w 1276942"/>
              <a:gd name="connsiteY21" fmla="*/ 1327269 h 2420691"/>
              <a:gd name="connsiteX22" fmla="*/ 1227862 w 1276942"/>
              <a:gd name="connsiteY22" fmla="*/ 1477446 h 2420691"/>
              <a:gd name="connsiteX23" fmla="*/ 1171025 w 1276942"/>
              <a:gd name="connsiteY23" fmla="*/ 1613892 h 2420691"/>
              <a:gd name="connsiteX24" fmla="*/ 1099737 w 1276942"/>
              <a:gd name="connsiteY24" fmla="*/ 1750319 h 2420691"/>
              <a:gd name="connsiteX25" fmla="*/ 981101 w 1276942"/>
              <a:gd name="connsiteY25" fmla="*/ 1911733 h 2420691"/>
              <a:gd name="connsiteX26" fmla="*/ 850484 w 1276942"/>
              <a:gd name="connsiteY26" fmla="*/ 2049699 h 2420691"/>
              <a:gd name="connsiteX27" fmla="*/ 743405 w 1276942"/>
              <a:gd name="connsiteY27" fmla="*/ 2128679 h 2420691"/>
              <a:gd name="connsiteX28" fmla="*/ 652614 w 1276942"/>
              <a:gd name="connsiteY28" fmla="*/ 2209379 h 2420691"/>
              <a:gd name="connsiteX29" fmla="*/ 556499 w 1276942"/>
              <a:gd name="connsiteY29" fmla="*/ 2267780 h 2420691"/>
              <a:gd name="connsiteX30" fmla="*/ 422653 w 1276942"/>
              <a:gd name="connsiteY30" fmla="*/ 2351608 h 2420691"/>
              <a:gd name="connsiteX31" fmla="*/ 279911 w 1276942"/>
              <a:gd name="connsiteY31" fmla="*/ 2420691 h 2420691"/>
              <a:gd name="connsiteX32" fmla="*/ 190351 w 1276942"/>
              <a:gd name="connsiteY32" fmla="*/ 2151692 h 2420691"/>
              <a:gd name="connsiteX33" fmla="*/ 137964 w 1276942"/>
              <a:gd name="connsiteY33" fmla="*/ 1985004 h 2420691"/>
              <a:gd name="connsiteX34" fmla="*/ 113429 w 1276942"/>
              <a:gd name="connsiteY34" fmla="*/ 1861179 h 2420691"/>
              <a:gd name="connsiteX35" fmla="*/ 93516 w 1276942"/>
              <a:gd name="connsiteY35" fmla="*/ 1732472 h 2420691"/>
              <a:gd name="connsiteX36" fmla="*/ 54115 w 1276942"/>
              <a:gd name="connsiteY36" fmla="*/ 1558822 h 2420691"/>
              <a:gd name="connsiteX37" fmla="*/ 39828 w 1276942"/>
              <a:gd name="connsiteY37" fmla="*/ 1435477 h 2420691"/>
              <a:gd name="connsiteX38" fmla="*/ 22511 w 1276942"/>
              <a:gd name="connsiteY38" fmla="*/ 1318254 h 2420691"/>
              <a:gd name="connsiteX39" fmla="*/ 17316 w 1276942"/>
              <a:gd name="connsiteY39" fmla="*/ 1220563 h 2420691"/>
              <a:gd name="connsiteX40" fmla="*/ 4762 w 1276942"/>
              <a:gd name="connsiteY40" fmla="*/ 1083542 h 2420691"/>
              <a:gd name="connsiteX41" fmla="*/ 1004 w 1276942"/>
              <a:gd name="connsiteY41" fmla="*/ 960392 h 2420691"/>
              <a:gd name="connsiteX42" fmla="*/ 0 w 1276942"/>
              <a:gd name="connsiteY42" fmla="*/ 844806 h 2420691"/>
              <a:gd name="connsiteX0" fmla="*/ 12561 w 1289503"/>
              <a:gd name="connsiteY0" fmla="*/ 844806 h 2420691"/>
              <a:gd name="connsiteX1" fmla="*/ 19050 w 1289503"/>
              <a:gd name="connsiteY1" fmla="*/ 690812 h 2420691"/>
              <a:gd name="connsiteX2" fmla="*/ 32757 w 1289503"/>
              <a:gd name="connsiteY2" fmla="*/ 549713 h 2420691"/>
              <a:gd name="connsiteX3" fmla="*/ 62344 w 1289503"/>
              <a:gd name="connsiteY3" fmla="*/ 452909 h 2420691"/>
              <a:gd name="connsiteX4" fmla="*/ 88750 w 1289503"/>
              <a:gd name="connsiteY4" fmla="*/ 346992 h 2420691"/>
              <a:gd name="connsiteX5" fmla="*/ 110390 w 1289503"/>
              <a:gd name="connsiteY5" fmla="*/ 251740 h 2420691"/>
              <a:gd name="connsiteX6" fmla="*/ 186738 w 1289503"/>
              <a:gd name="connsiteY6" fmla="*/ 112585 h 2420691"/>
              <a:gd name="connsiteX7" fmla="*/ 261493 w 1289503"/>
              <a:gd name="connsiteY7" fmla="*/ 20480 h 2420691"/>
              <a:gd name="connsiteX8" fmla="*/ 355016 w 1289503"/>
              <a:gd name="connsiteY8" fmla="*/ 0 h 2420691"/>
              <a:gd name="connsiteX9" fmla="*/ 546405 w 1289503"/>
              <a:gd name="connsiteY9" fmla="*/ 28654 h 2420691"/>
              <a:gd name="connsiteX10" fmla="*/ 677584 w 1289503"/>
              <a:gd name="connsiteY10" fmla="*/ 80576 h 2420691"/>
              <a:gd name="connsiteX11" fmla="*/ 745986 w 1289503"/>
              <a:gd name="connsiteY11" fmla="*/ 122867 h 2420691"/>
              <a:gd name="connsiteX12" fmla="*/ 836473 w 1289503"/>
              <a:gd name="connsiteY12" fmla="*/ 180017 h 2420691"/>
              <a:gd name="connsiteX13" fmla="*/ 929699 w 1289503"/>
              <a:gd name="connsiteY13" fmla="*/ 262999 h 2420691"/>
              <a:gd name="connsiteX14" fmla="*/ 999693 w 1289503"/>
              <a:gd name="connsiteY14" fmla="*/ 344504 h 2420691"/>
              <a:gd name="connsiteX15" fmla="*/ 1087726 w 1289503"/>
              <a:gd name="connsiteY15" fmla="*/ 473360 h 2420691"/>
              <a:gd name="connsiteX16" fmla="*/ 1154549 w 1289503"/>
              <a:gd name="connsiteY16" fmla="*/ 587180 h 2420691"/>
              <a:gd name="connsiteX17" fmla="*/ 1202322 w 1289503"/>
              <a:gd name="connsiteY17" fmla="*/ 681795 h 2420691"/>
              <a:gd name="connsiteX18" fmla="*/ 1242446 w 1289503"/>
              <a:gd name="connsiteY18" fmla="*/ 781236 h 2420691"/>
              <a:gd name="connsiteX19" fmla="*/ 1274056 w 1289503"/>
              <a:gd name="connsiteY19" fmla="*/ 924112 h 2420691"/>
              <a:gd name="connsiteX20" fmla="*/ 1289503 w 1289503"/>
              <a:gd name="connsiteY20" fmla="*/ 1113468 h 2420691"/>
              <a:gd name="connsiteX21" fmla="*/ 1269589 w 1289503"/>
              <a:gd name="connsiteY21" fmla="*/ 1327269 h 2420691"/>
              <a:gd name="connsiteX22" fmla="*/ 1240423 w 1289503"/>
              <a:gd name="connsiteY22" fmla="*/ 1477446 h 2420691"/>
              <a:gd name="connsiteX23" fmla="*/ 1183586 w 1289503"/>
              <a:gd name="connsiteY23" fmla="*/ 1613892 h 2420691"/>
              <a:gd name="connsiteX24" fmla="*/ 1112298 w 1289503"/>
              <a:gd name="connsiteY24" fmla="*/ 1750319 h 2420691"/>
              <a:gd name="connsiteX25" fmla="*/ 993662 w 1289503"/>
              <a:gd name="connsiteY25" fmla="*/ 1911733 h 2420691"/>
              <a:gd name="connsiteX26" fmla="*/ 863045 w 1289503"/>
              <a:gd name="connsiteY26" fmla="*/ 2049699 h 2420691"/>
              <a:gd name="connsiteX27" fmla="*/ 755966 w 1289503"/>
              <a:gd name="connsiteY27" fmla="*/ 2128679 h 2420691"/>
              <a:gd name="connsiteX28" fmla="*/ 665175 w 1289503"/>
              <a:gd name="connsiteY28" fmla="*/ 2209379 h 2420691"/>
              <a:gd name="connsiteX29" fmla="*/ 569060 w 1289503"/>
              <a:gd name="connsiteY29" fmla="*/ 2267780 h 2420691"/>
              <a:gd name="connsiteX30" fmla="*/ 435214 w 1289503"/>
              <a:gd name="connsiteY30" fmla="*/ 2351608 h 2420691"/>
              <a:gd name="connsiteX31" fmla="*/ 292472 w 1289503"/>
              <a:gd name="connsiteY31" fmla="*/ 2420691 h 2420691"/>
              <a:gd name="connsiteX32" fmla="*/ 202912 w 1289503"/>
              <a:gd name="connsiteY32" fmla="*/ 2151692 h 2420691"/>
              <a:gd name="connsiteX33" fmla="*/ 150525 w 1289503"/>
              <a:gd name="connsiteY33" fmla="*/ 1985004 h 2420691"/>
              <a:gd name="connsiteX34" fmla="*/ 125990 w 1289503"/>
              <a:gd name="connsiteY34" fmla="*/ 1861179 h 2420691"/>
              <a:gd name="connsiteX35" fmla="*/ 106077 w 1289503"/>
              <a:gd name="connsiteY35" fmla="*/ 1732472 h 2420691"/>
              <a:gd name="connsiteX36" fmla="*/ 66676 w 1289503"/>
              <a:gd name="connsiteY36" fmla="*/ 1558822 h 2420691"/>
              <a:gd name="connsiteX37" fmla="*/ 52389 w 1289503"/>
              <a:gd name="connsiteY37" fmla="*/ 1435477 h 2420691"/>
              <a:gd name="connsiteX38" fmla="*/ 35072 w 1289503"/>
              <a:gd name="connsiteY38" fmla="*/ 1318254 h 2420691"/>
              <a:gd name="connsiteX39" fmla="*/ 29877 w 1289503"/>
              <a:gd name="connsiteY39" fmla="*/ 1220563 h 2420691"/>
              <a:gd name="connsiteX40" fmla="*/ 0 w 1289503"/>
              <a:gd name="connsiteY40" fmla="*/ 1083542 h 2420691"/>
              <a:gd name="connsiteX41" fmla="*/ 13565 w 1289503"/>
              <a:gd name="connsiteY41" fmla="*/ 960392 h 2420691"/>
              <a:gd name="connsiteX42" fmla="*/ 12561 w 1289503"/>
              <a:gd name="connsiteY42" fmla="*/ 844806 h 2420691"/>
              <a:gd name="connsiteX0" fmla="*/ 12561 w 1289503"/>
              <a:gd name="connsiteY0" fmla="*/ 844806 h 2420691"/>
              <a:gd name="connsiteX1" fmla="*/ 19050 w 1289503"/>
              <a:gd name="connsiteY1" fmla="*/ 690812 h 2420691"/>
              <a:gd name="connsiteX2" fmla="*/ 32757 w 1289503"/>
              <a:gd name="connsiteY2" fmla="*/ 549713 h 2420691"/>
              <a:gd name="connsiteX3" fmla="*/ 62344 w 1289503"/>
              <a:gd name="connsiteY3" fmla="*/ 452909 h 2420691"/>
              <a:gd name="connsiteX4" fmla="*/ 88750 w 1289503"/>
              <a:gd name="connsiteY4" fmla="*/ 346992 h 2420691"/>
              <a:gd name="connsiteX5" fmla="*/ 110390 w 1289503"/>
              <a:gd name="connsiteY5" fmla="*/ 251740 h 2420691"/>
              <a:gd name="connsiteX6" fmla="*/ 186738 w 1289503"/>
              <a:gd name="connsiteY6" fmla="*/ 112585 h 2420691"/>
              <a:gd name="connsiteX7" fmla="*/ 261493 w 1289503"/>
              <a:gd name="connsiteY7" fmla="*/ 20480 h 2420691"/>
              <a:gd name="connsiteX8" fmla="*/ 355016 w 1289503"/>
              <a:gd name="connsiteY8" fmla="*/ 0 h 2420691"/>
              <a:gd name="connsiteX9" fmla="*/ 546405 w 1289503"/>
              <a:gd name="connsiteY9" fmla="*/ 28654 h 2420691"/>
              <a:gd name="connsiteX10" fmla="*/ 677584 w 1289503"/>
              <a:gd name="connsiteY10" fmla="*/ 80576 h 2420691"/>
              <a:gd name="connsiteX11" fmla="*/ 745986 w 1289503"/>
              <a:gd name="connsiteY11" fmla="*/ 122867 h 2420691"/>
              <a:gd name="connsiteX12" fmla="*/ 836473 w 1289503"/>
              <a:gd name="connsiteY12" fmla="*/ 180017 h 2420691"/>
              <a:gd name="connsiteX13" fmla="*/ 929699 w 1289503"/>
              <a:gd name="connsiteY13" fmla="*/ 262999 h 2420691"/>
              <a:gd name="connsiteX14" fmla="*/ 999693 w 1289503"/>
              <a:gd name="connsiteY14" fmla="*/ 344504 h 2420691"/>
              <a:gd name="connsiteX15" fmla="*/ 1087726 w 1289503"/>
              <a:gd name="connsiteY15" fmla="*/ 473360 h 2420691"/>
              <a:gd name="connsiteX16" fmla="*/ 1154549 w 1289503"/>
              <a:gd name="connsiteY16" fmla="*/ 587180 h 2420691"/>
              <a:gd name="connsiteX17" fmla="*/ 1202322 w 1289503"/>
              <a:gd name="connsiteY17" fmla="*/ 681795 h 2420691"/>
              <a:gd name="connsiteX18" fmla="*/ 1242446 w 1289503"/>
              <a:gd name="connsiteY18" fmla="*/ 781236 h 2420691"/>
              <a:gd name="connsiteX19" fmla="*/ 1274056 w 1289503"/>
              <a:gd name="connsiteY19" fmla="*/ 924112 h 2420691"/>
              <a:gd name="connsiteX20" fmla="*/ 1289503 w 1289503"/>
              <a:gd name="connsiteY20" fmla="*/ 1113468 h 2420691"/>
              <a:gd name="connsiteX21" fmla="*/ 1269589 w 1289503"/>
              <a:gd name="connsiteY21" fmla="*/ 1327269 h 2420691"/>
              <a:gd name="connsiteX22" fmla="*/ 1240423 w 1289503"/>
              <a:gd name="connsiteY22" fmla="*/ 1477446 h 2420691"/>
              <a:gd name="connsiteX23" fmla="*/ 1183586 w 1289503"/>
              <a:gd name="connsiteY23" fmla="*/ 1613892 h 2420691"/>
              <a:gd name="connsiteX24" fmla="*/ 1112298 w 1289503"/>
              <a:gd name="connsiteY24" fmla="*/ 1750319 h 2420691"/>
              <a:gd name="connsiteX25" fmla="*/ 993662 w 1289503"/>
              <a:gd name="connsiteY25" fmla="*/ 1911733 h 2420691"/>
              <a:gd name="connsiteX26" fmla="*/ 863045 w 1289503"/>
              <a:gd name="connsiteY26" fmla="*/ 2049699 h 2420691"/>
              <a:gd name="connsiteX27" fmla="*/ 755966 w 1289503"/>
              <a:gd name="connsiteY27" fmla="*/ 2128679 h 2420691"/>
              <a:gd name="connsiteX28" fmla="*/ 665175 w 1289503"/>
              <a:gd name="connsiteY28" fmla="*/ 2209379 h 2420691"/>
              <a:gd name="connsiteX29" fmla="*/ 569060 w 1289503"/>
              <a:gd name="connsiteY29" fmla="*/ 2267780 h 2420691"/>
              <a:gd name="connsiteX30" fmla="*/ 435214 w 1289503"/>
              <a:gd name="connsiteY30" fmla="*/ 2351608 h 2420691"/>
              <a:gd name="connsiteX31" fmla="*/ 292472 w 1289503"/>
              <a:gd name="connsiteY31" fmla="*/ 2420691 h 2420691"/>
              <a:gd name="connsiteX32" fmla="*/ 202912 w 1289503"/>
              <a:gd name="connsiteY32" fmla="*/ 2151692 h 2420691"/>
              <a:gd name="connsiteX33" fmla="*/ 150525 w 1289503"/>
              <a:gd name="connsiteY33" fmla="*/ 1985004 h 2420691"/>
              <a:gd name="connsiteX34" fmla="*/ 125990 w 1289503"/>
              <a:gd name="connsiteY34" fmla="*/ 1861179 h 2420691"/>
              <a:gd name="connsiteX35" fmla="*/ 106077 w 1289503"/>
              <a:gd name="connsiteY35" fmla="*/ 1732472 h 2420691"/>
              <a:gd name="connsiteX36" fmla="*/ 66676 w 1289503"/>
              <a:gd name="connsiteY36" fmla="*/ 1558822 h 2420691"/>
              <a:gd name="connsiteX37" fmla="*/ 52389 w 1289503"/>
              <a:gd name="connsiteY37" fmla="*/ 1435477 h 2420691"/>
              <a:gd name="connsiteX38" fmla="*/ 35072 w 1289503"/>
              <a:gd name="connsiteY38" fmla="*/ 1318254 h 2420691"/>
              <a:gd name="connsiteX39" fmla="*/ 3893 w 1289503"/>
              <a:gd name="connsiteY39" fmla="*/ 1225039 h 2420691"/>
              <a:gd name="connsiteX40" fmla="*/ 0 w 1289503"/>
              <a:gd name="connsiteY40" fmla="*/ 1083542 h 2420691"/>
              <a:gd name="connsiteX41" fmla="*/ 13565 w 1289503"/>
              <a:gd name="connsiteY41" fmla="*/ 960392 h 2420691"/>
              <a:gd name="connsiteX42" fmla="*/ 12561 w 1289503"/>
              <a:gd name="connsiteY42" fmla="*/ 844806 h 2420691"/>
              <a:gd name="connsiteX0" fmla="*/ 12561 w 1289503"/>
              <a:gd name="connsiteY0" fmla="*/ 844806 h 2420691"/>
              <a:gd name="connsiteX1" fmla="*/ 19050 w 1289503"/>
              <a:gd name="connsiteY1" fmla="*/ 690812 h 2420691"/>
              <a:gd name="connsiteX2" fmla="*/ 32757 w 1289503"/>
              <a:gd name="connsiteY2" fmla="*/ 549713 h 2420691"/>
              <a:gd name="connsiteX3" fmla="*/ 62344 w 1289503"/>
              <a:gd name="connsiteY3" fmla="*/ 452909 h 2420691"/>
              <a:gd name="connsiteX4" fmla="*/ 88750 w 1289503"/>
              <a:gd name="connsiteY4" fmla="*/ 346992 h 2420691"/>
              <a:gd name="connsiteX5" fmla="*/ 110390 w 1289503"/>
              <a:gd name="connsiteY5" fmla="*/ 251740 h 2420691"/>
              <a:gd name="connsiteX6" fmla="*/ 186738 w 1289503"/>
              <a:gd name="connsiteY6" fmla="*/ 112585 h 2420691"/>
              <a:gd name="connsiteX7" fmla="*/ 261493 w 1289503"/>
              <a:gd name="connsiteY7" fmla="*/ 20480 h 2420691"/>
              <a:gd name="connsiteX8" fmla="*/ 355016 w 1289503"/>
              <a:gd name="connsiteY8" fmla="*/ 0 h 2420691"/>
              <a:gd name="connsiteX9" fmla="*/ 546405 w 1289503"/>
              <a:gd name="connsiteY9" fmla="*/ 28654 h 2420691"/>
              <a:gd name="connsiteX10" fmla="*/ 677584 w 1289503"/>
              <a:gd name="connsiteY10" fmla="*/ 80576 h 2420691"/>
              <a:gd name="connsiteX11" fmla="*/ 745986 w 1289503"/>
              <a:gd name="connsiteY11" fmla="*/ 122867 h 2420691"/>
              <a:gd name="connsiteX12" fmla="*/ 836473 w 1289503"/>
              <a:gd name="connsiteY12" fmla="*/ 180017 h 2420691"/>
              <a:gd name="connsiteX13" fmla="*/ 929699 w 1289503"/>
              <a:gd name="connsiteY13" fmla="*/ 262999 h 2420691"/>
              <a:gd name="connsiteX14" fmla="*/ 999693 w 1289503"/>
              <a:gd name="connsiteY14" fmla="*/ 344504 h 2420691"/>
              <a:gd name="connsiteX15" fmla="*/ 1087726 w 1289503"/>
              <a:gd name="connsiteY15" fmla="*/ 473360 h 2420691"/>
              <a:gd name="connsiteX16" fmla="*/ 1154549 w 1289503"/>
              <a:gd name="connsiteY16" fmla="*/ 587180 h 2420691"/>
              <a:gd name="connsiteX17" fmla="*/ 1202322 w 1289503"/>
              <a:gd name="connsiteY17" fmla="*/ 681795 h 2420691"/>
              <a:gd name="connsiteX18" fmla="*/ 1242446 w 1289503"/>
              <a:gd name="connsiteY18" fmla="*/ 781236 h 2420691"/>
              <a:gd name="connsiteX19" fmla="*/ 1274056 w 1289503"/>
              <a:gd name="connsiteY19" fmla="*/ 924112 h 2420691"/>
              <a:gd name="connsiteX20" fmla="*/ 1289503 w 1289503"/>
              <a:gd name="connsiteY20" fmla="*/ 1113468 h 2420691"/>
              <a:gd name="connsiteX21" fmla="*/ 1269589 w 1289503"/>
              <a:gd name="connsiteY21" fmla="*/ 1327269 h 2420691"/>
              <a:gd name="connsiteX22" fmla="*/ 1240423 w 1289503"/>
              <a:gd name="connsiteY22" fmla="*/ 1477446 h 2420691"/>
              <a:gd name="connsiteX23" fmla="*/ 1183586 w 1289503"/>
              <a:gd name="connsiteY23" fmla="*/ 1613892 h 2420691"/>
              <a:gd name="connsiteX24" fmla="*/ 1112298 w 1289503"/>
              <a:gd name="connsiteY24" fmla="*/ 1750319 h 2420691"/>
              <a:gd name="connsiteX25" fmla="*/ 993662 w 1289503"/>
              <a:gd name="connsiteY25" fmla="*/ 1911733 h 2420691"/>
              <a:gd name="connsiteX26" fmla="*/ 863045 w 1289503"/>
              <a:gd name="connsiteY26" fmla="*/ 2049699 h 2420691"/>
              <a:gd name="connsiteX27" fmla="*/ 755966 w 1289503"/>
              <a:gd name="connsiteY27" fmla="*/ 2128679 h 2420691"/>
              <a:gd name="connsiteX28" fmla="*/ 665175 w 1289503"/>
              <a:gd name="connsiteY28" fmla="*/ 2209379 h 2420691"/>
              <a:gd name="connsiteX29" fmla="*/ 569060 w 1289503"/>
              <a:gd name="connsiteY29" fmla="*/ 2267780 h 2420691"/>
              <a:gd name="connsiteX30" fmla="*/ 435214 w 1289503"/>
              <a:gd name="connsiteY30" fmla="*/ 2351608 h 2420691"/>
              <a:gd name="connsiteX31" fmla="*/ 292472 w 1289503"/>
              <a:gd name="connsiteY31" fmla="*/ 2420691 h 2420691"/>
              <a:gd name="connsiteX32" fmla="*/ 202912 w 1289503"/>
              <a:gd name="connsiteY32" fmla="*/ 2151692 h 2420691"/>
              <a:gd name="connsiteX33" fmla="*/ 150525 w 1289503"/>
              <a:gd name="connsiteY33" fmla="*/ 1985004 h 2420691"/>
              <a:gd name="connsiteX34" fmla="*/ 125990 w 1289503"/>
              <a:gd name="connsiteY34" fmla="*/ 1861179 h 2420691"/>
              <a:gd name="connsiteX35" fmla="*/ 106077 w 1289503"/>
              <a:gd name="connsiteY35" fmla="*/ 1732472 h 2420691"/>
              <a:gd name="connsiteX36" fmla="*/ 66676 w 1289503"/>
              <a:gd name="connsiteY36" fmla="*/ 1558822 h 2420691"/>
              <a:gd name="connsiteX37" fmla="*/ 52389 w 1289503"/>
              <a:gd name="connsiteY37" fmla="*/ 1435477 h 2420691"/>
              <a:gd name="connsiteX38" fmla="*/ 9088 w 1289503"/>
              <a:gd name="connsiteY38" fmla="*/ 1336160 h 2420691"/>
              <a:gd name="connsiteX39" fmla="*/ 3893 w 1289503"/>
              <a:gd name="connsiteY39" fmla="*/ 1225039 h 2420691"/>
              <a:gd name="connsiteX40" fmla="*/ 0 w 1289503"/>
              <a:gd name="connsiteY40" fmla="*/ 1083542 h 2420691"/>
              <a:gd name="connsiteX41" fmla="*/ 13565 w 1289503"/>
              <a:gd name="connsiteY41" fmla="*/ 960392 h 2420691"/>
              <a:gd name="connsiteX42" fmla="*/ 12561 w 1289503"/>
              <a:gd name="connsiteY42" fmla="*/ 844806 h 2420691"/>
              <a:gd name="connsiteX0" fmla="*/ 12561 w 1289503"/>
              <a:gd name="connsiteY0" fmla="*/ 844806 h 2420691"/>
              <a:gd name="connsiteX1" fmla="*/ 19050 w 1289503"/>
              <a:gd name="connsiteY1" fmla="*/ 690812 h 2420691"/>
              <a:gd name="connsiteX2" fmla="*/ 32757 w 1289503"/>
              <a:gd name="connsiteY2" fmla="*/ 549713 h 2420691"/>
              <a:gd name="connsiteX3" fmla="*/ 62344 w 1289503"/>
              <a:gd name="connsiteY3" fmla="*/ 452909 h 2420691"/>
              <a:gd name="connsiteX4" fmla="*/ 88750 w 1289503"/>
              <a:gd name="connsiteY4" fmla="*/ 346992 h 2420691"/>
              <a:gd name="connsiteX5" fmla="*/ 110390 w 1289503"/>
              <a:gd name="connsiteY5" fmla="*/ 251740 h 2420691"/>
              <a:gd name="connsiteX6" fmla="*/ 186738 w 1289503"/>
              <a:gd name="connsiteY6" fmla="*/ 112585 h 2420691"/>
              <a:gd name="connsiteX7" fmla="*/ 261493 w 1289503"/>
              <a:gd name="connsiteY7" fmla="*/ 20480 h 2420691"/>
              <a:gd name="connsiteX8" fmla="*/ 355016 w 1289503"/>
              <a:gd name="connsiteY8" fmla="*/ 0 h 2420691"/>
              <a:gd name="connsiteX9" fmla="*/ 546405 w 1289503"/>
              <a:gd name="connsiteY9" fmla="*/ 28654 h 2420691"/>
              <a:gd name="connsiteX10" fmla="*/ 677584 w 1289503"/>
              <a:gd name="connsiteY10" fmla="*/ 80576 h 2420691"/>
              <a:gd name="connsiteX11" fmla="*/ 745986 w 1289503"/>
              <a:gd name="connsiteY11" fmla="*/ 122867 h 2420691"/>
              <a:gd name="connsiteX12" fmla="*/ 836473 w 1289503"/>
              <a:gd name="connsiteY12" fmla="*/ 180017 h 2420691"/>
              <a:gd name="connsiteX13" fmla="*/ 929699 w 1289503"/>
              <a:gd name="connsiteY13" fmla="*/ 262999 h 2420691"/>
              <a:gd name="connsiteX14" fmla="*/ 999693 w 1289503"/>
              <a:gd name="connsiteY14" fmla="*/ 344504 h 2420691"/>
              <a:gd name="connsiteX15" fmla="*/ 1087726 w 1289503"/>
              <a:gd name="connsiteY15" fmla="*/ 473360 h 2420691"/>
              <a:gd name="connsiteX16" fmla="*/ 1154549 w 1289503"/>
              <a:gd name="connsiteY16" fmla="*/ 587180 h 2420691"/>
              <a:gd name="connsiteX17" fmla="*/ 1202322 w 1289503"/>
              <a:gd name="connsiteY17" fmla="*/ 681795 h 2420691"/>
              <a:gd name="connsiteX18" fmla="*/ 1242446 w 1289503"/>
              <a:gd name="connsiteY18" fmla="*/ 781236 h 2420691"/>
              <a:gd name="connsiteX19" fmla="*/ 1274056 w 1289503"/>
              <a:gd name="connsiteY19" fmla="*/ 924112 h 2420691"/>
              <a:gd name="connsiteX20" fmla="*/ 1289503 w 1289503"/>
              <a:gd name="connsiteY20" fmla="*/ 1113468 h 2420691"/>
              <a:gd name="connsiteX21" fmla="*/ 1269589 w 1289503"/>
              <a:gd name="connsiteY21" fmla="*/ 1327269 h 2420691"/>
              <a:gd name="connsiteX22" fmla="*/ 1240423 w 1289503"/>
              <a:gd name="connsiteY22" fmla="*/ 1477446 h 2420691"/>
              <a:gd name="connsiteX23" fmla="*/ 1183586 w 1289503"/>
              <a:gd name="connsiteY23" fmla="*/ 1613892 h 2420691"/>
              <a:gd name="connsiteX24" fmla="*/ 1112298 w 1289503"/>
              <a:gd name="connsiteY24" fmla="*/ 1750319 h 2420691"/>
              <a:gd name="connsiteX25" fmla="*/ 993662 w 1289503"/>
              <a:gd name="connsiteY25" fmla="*/ 1911733 h 2420691"/>
              <a:gd name="connsiteX26" fmla="*/ 863045 w 1289503"/>
              <a:gd name="connsiteY26" fmla="*/ 2049699 h 2420691"/>
              <a:gd name="connsiteX27" fmla="*/ 755966 w 1289503"/>
              <a:gd name="connsiteY27" fmla="*/ 2128679 h 2420691"/>
              <a:gd name="connsiteX28" fmla="*/ 665175 w 1289503"/>
              <a:gd name="connsiteY28" fmla="*/ 2209379 h 2420691"/>
              <a:gd name="connsiteX29" fmla="*/ 569060 w 1289503"/>
              <a:gd name="connsiteY29" fmla="*/ 2267780 h 2420691"/>
              <a:gd name="connsiteX30" fmla="*/ 435214 w 1289503"/>
              <a:gd name="connsiteY30" fmla="*/ 2351608 h 2420691"/>
              <a:gd name="connsiteX31" fmla="*/ 292472 w 1289503"/>
              <a:gd name="connsiteY31" fmla="*/ 2420691 h 2420691"/>
              <a:gd name="connsiteX32" fmla="*/ 202912 w 1289503"/>
              <a:gd name="connsiteY32" fmla="*/ 2151692 h 2420691"/>
              <a:gd name="connsiteX33" fmla="*/ 150525 w 1289503"/>
              <a:gd name="connsiteY33" fmla="*/ 1985004 h 2420691"/>
              <a:gd name="connsiteX34" fmla="*/ 125990 w 1289503"/>
              <a:gd name="connsiteY34" fmla="*/ 1861179 h 2420691"/>
              <a:gd name="connsiteX35" fmla="*/ 106077 w 1289503"/>
              <a:gd name="connsiteY35" fmla="*/ 1732472 h 2420691"/>
              <a:gd name="connsiteX36" fmla="*/ 66676 w 1289503"/>
              <a:gd name="connsiteY36" fmla="*/ 1558822 h 2420691"/>
              <a:gd name="connsiteX37" fmla="*/ 30735 w 1289503"/>
              <a:gd name="connsiteY37" fmla="*/ 1448907 h 2420691"/>
              <a:gd name="connsiteX38" fmla="*/ 9088 w 1289503"/>
              <a:gd name="connsiteY38" fmla="*/ 1336160 h 2420691"/>
              <a:gd name="connsiteX39" fmla="*/ 3893 w 1289503"/>
              <a:gd name="connsiteY39" fmla="*/ 1225039 h 2420691"/>
              <a:gd name="connsiteX40" fmla="*/ 0 w 1289503"/>
              <a:gd name="connsiteY40" fmla="*/ 1083542 h 2420691"/>
              <a:gd name="connsiteX41" fmla="*/ 13565 w 1289503"/>
              <a:gd name="connsiteY41" fmla="*/ 960392 h 2420691"/>
              <a:gd name="connsiteX42" fmla="*/ 12561 w 1289503"/>
              <a:gd name="connsiteY42" fmla="*/ 844806 h 2420691"/>
              <a:gd name="connsiteX0" fmla="*/ 12561 w 1289503"/>
              <a:gd name="connsiteY0" fmla="*/ 844806 h 2420691"/>
              <a:gd name="connsiteX1" fmla="*/ 19050 w 1289503"/>
              <a:gd name="connsiteY1" fmla="*/ 690812 h 2420691"/>
              <a:gd name="connsiteX2" fmla="*/ 32757 w 1289503"/>
              <a:gd name="connsiteY2" fmla="*/ 549713 h 2420691"/>
              <a:gd name="connsiteX3" fmla="*/ 62344 w 1289503"/>
              <a:gd name="connsiteY3" fmla="*/ 452909 h 2420691"/>
              <a:gd name="connsiteX4" fmla="*/ 88750 w 1289503"/>
              <a:gd name="connsiteY4" fmla="*/ 346992 h 2420691"/>
              <a:gd name="connsiteX5" fmla="*/ 110390 w 1289503"/>
              <a:gd name="connsiteY5" fmla="*/ 251740 h 2420691"/>
              <a:gd name="connsiteX6" fmla="*/ 186738 w 1289503"/>
              <a:gd name="connsiteY6" fmla="*/ 112585 h 2420691"/>
              <a:gd name="connsiteX7" fmla="*/ 261493 w 1289503"/>
              <a:gd name="connsiteY7" fmla="*/ 20480 h 2420691"/>
              <a:gd name="connsiteX8" fmla="*/ 355016 w 1289503"/>
              <a:gd name="connsiteY8" fmla="*/ 0 h 2420691"/>
              <a:gd name="connsiteX9" fmla="*/ 546405 w 1289503"/>
              <a:gd name="connsiteY9" fmla="*/ 28654 h 2420691"/>
              <a:gd name="connsiteX10" fmla="*/ 677584 w 1289503"/>
              <a:gd name="connsiteY10" fmla="*/ 80576 h 2420691"/>
              <a:gd name="connsiteX11" fmla="*/ 745986 w 1289503"/>
              <a:gd name="connsiteY11" fmla="*/ 122867 h 2420691"/>
              <a:gd name="connsiteX12" fmla="*/ 836473 w 1289503"/>
              <a:gd name="connsiteY12" fmla="*/ 180017 h 2420691"/>
              <a:gd name="connsiteX13" fmla="*/ 929699 w 1289503"/>
              <a:gd name="connsiteY13" fmla="*/ 262999 h 2420691"/>
              <a:gd name="connsiteX14" fmla="*/ 999693 w 1289503"/>
              <a:gd name="connsiteY14" fmla="*/ 344504 h 2420691"/>
              <a:gd name="connsiteX15" fmla="*/ 1087726 w 1289503"/>
              <a:gd name="connsiteY15" fmla="*/ 473360 h 2420691"/>
              <a:gd name="connsiteX16" fmla="*/ 1154549 w 1289503"/>
              <a:gd name="connsiteY16" fmla="*/ 587180 h 2420691"/>
              <a:gd name="connsiteX17" fmla="*/ 1202322 w 1289503"/>
              <a:gd name="connsiteY17" fmla="*/ 681795 h 2420691"/>
              <a:gd name="connsiteX18" fmla="*/ 1242446 w 1289503"/>
              <a:gd name="connsiteY18" fmla="*/ 781236 h 2420691"/>
              <a:gd name="connsiteX19" fmla="*/ 1274056 w 1289503"/>
              <a:gd name="connsiteY19" fmla="*/ 924112 h 2420691"/>
              <a:gd name="connsiteX20" fmla="*/ 1289503 w 1289503"/>
              <a:gd name="connsiteY20" fmla="*/ 1113468 h 2420691"/>
              <a:gd name="connsiteX21" fmla="*/ 1269589 w 1289503"/>
              <a:gd name="connsiteY21" fmla="*/ 1327269 h 2420691"/>
              <a:gd name="connsiteX22" fmla="*/ 1240423 w 1289503"/>
              <a:gd name="connsiteY22" fmla="*/ 1477446 h 2420691"/>
              <a:gd name="connsiteX23" fmla="*/ 1183586 w 1289503"/>
              <a:gd name="connsiteY23" fmla="*/ 1613892 h 2420691"/>
              <a:gd name="connsiteX24" fmla="*/ 1112298 w 1289503"/>
              <a:gd name="connsiteY24" fmla="*/ 1750319 h 2420691"/>
              <a:gd name="connsiteX25" fmla="*/ 993662 w 1289503"/>
              <a:gd name="connsiteY25" fmla="*/ 1911733 h 2420691"/>
              <a:gd name="connsiteX26" fmla="*/ 863045 w 1289503"/>
              <a:gd name="connsiteY26" fmla="*/ 2049699 h 2420691"/>
              <a:gd name="connsiteX27" fmla="*/ 755966 w 1289503"/>
              <a:gd name="connsiteY27" fmla="*/ 2128679 h 2420691"/>
              <a:gd name="connsiteX28" fmla="*/ 665175 w 1289503"/>
              <a:gd name="connsiteY28" fmla="*/ 2209379 h 2420691"/>
              <a:gd name="connsiteX29" fmla="*/ 569060 w 1289503"/>
              <a:gd name="connsiteY29" fmla="*/ 2267780 h 2420691"/>
              <a:gd name="connsiteX30" fmla="*/ 435214 w 1289503"/>
              <a:gd name="connsiteY30" fmla="*/ 2351608 h 2420691"/>
              <a:gd name="connsiteX31" fmla="*/ 292472 w 1289503"/>
              <a:gd name="connsiteY31" fmla="*/ 2420691 h 2420691"/>
              <a:gd name="connsiteX32" fmla="*/ 202912 w 1289503"/>
              <a:gd name="connsiteY32" fmla="*/ 2151692 h 2420691"/>
              <a:gd name="connsiteX33" fmla="*/ 150525 w 1289503"/>
              <a:gd name="connsiteY33" fmla="*/ 1985004 h 2420691"/>
              <a:gd name="connsiteX34" fmla="*/ 125990 w 1289503"/>
              <a:gd name="connsiteY34" fmla="*/ 1861179 h 2420691"/>
              <a:gd name="connsiteX35" fmla="*/ 106077 w 1289503"/>
              <a:gd name="connsiteY35" fmla="*/ 1732472 h 2420691"/>
              <a:gd name="connsiteX36" fmla="*/ 49353 w 1289503"/>
              <a:gd name="connsiteY36" fmla="*/ 1585680 h 2420691"/>
              <a:gd name="connsiteX37" fmla="*/ 30735 w 1289503"/>
              <a:gd name="connsiteY37" fmla="*/ 1448907 h 2420691"/>
              <a:gd name="connsiteX38" fmla="*/ 9088 w 1289503"/>
              <a:gd name="connsiteY38" fmla="*/ 1336160 h 2420691"/>
              <a:gd name="connsiteX39" fmla="*/ 3893 w 1289503"/>
              <a:gd name="connsiteY39" fmla="*/ 1225039 h 2420691"/>
              <a:gd name="connsiteX40" fmla="*/ 0 w 1289503"/>
              <a:gd name="connsiteY40" fmla="*/ 1083542 h 2420691"/>
              <a:gd name="connsiteX41" fmla="*/ 13565 w 1289503"/>
              <a:gd name="connsiteY41" fmla="*/ 960392 h 2420691"/>
              <a:gd name="connsiteX42" fmla="*/ 12561 w 1289503"/>
              <a:gd name="connsiteY42" fmla="*/ 844806 h 2420691"/>
              <a:gd name="connsiteX0" fmla="*/ 12561 w 1289503"/>
              <a:gd name="connsiteY0" fmla="*/ 844806 h 2420691"/>
              <a:gd name="connsiteX1" fmla="*/ 19050 w 1289503"/>
              <a:gd name="connsiteY1" fmla="*/ 690812 h 2420691"/>
              <a:gd name="connsiteX2" fmla="*/ 32757 w 1289503"/>
              <a:gd name="connsiteY2" fmla="*/ 549713 h 2420691"/>
              <a:gd name="connsiteX3" fmla="*/ 62344 w 1289503"/>
              <a:gd name="connsiteY3" fmla="*/ 452909 h 2420691"/>
              <a:gd name="connsiteX4" fmla="*/ 88750 w 1289503"/>
              <a:gd name="connsiteY4" fmla="*/ 346992 h 2420691"/>
              <a:gd name="connsiteX5" fmla="*/ 110390 w 1289503"/>
              <a:gd name="connsiteY5" fmla="*/ 251740 h 2420691"/>
              <a:gd name="connsiteX6" fmla="*/ 186738 w 1289503"/>
              <a:gd name="connsiteY6" fmla="*/ 112585 h 2420691"/>
              <a:gd name="connsiteX7" fmla="*/ 261493 w 1289503"/>
              <a:gd name="connsiteY7" fmla="*/ 20480 h 2420691"/>
              <a:gd name="connsiteX8" fmla="*/ 355016 w 1289503"/>
              <a:gd name="connsiteY8" fmla="*/ 0 h 2420691"/>
              <a:gd name="connsiteX9" fmla="*/ 546405 w 1289503"/>
              <a:gd name="connsiteY9" fmla="*/ 28654 h 2420691"/>
              <a:gd name="connsiteX10" fmla="*/ 677584 w 1289503"/>
              <a:gd name="connsiteY10" fmla="*/ 80576 h 2420691"/>
              <a:gd name="connsiteX11" fmla="*/ 745986 w 1289503"/>
              <a:gd name="connsiteY11" fmla="*/ 122867 h 2420691"/>
              <a:gd name="connsiteX12" fmla="*/ 836473 w 1289503"/>
              <a:gd name="connsiteY12" fmla="*/ 180017 h 2420691"/>
              <a:gd name="connsiteX13" fmla="*/ 929699 w 1289503"/>
              <a:gd name="connsiteY13" fmla="*/ 262999 h 2420691"/>
              <a:gd name="connsiteX14" fmla="*/ 999693 w 1289503"/>
              <a:gd name="connsiteY14" fmla="*/ 344504 h 2420691"/>
              <a:gd name="connsiteX15" fmla="*/ 1087726 w 1289503"/>
              <a:gd name="connsiteY15" fmla="*/ 473360 h 2420691"/>
              <a:gd name="connsiteX16" fmla="*/ 1154549 w 1289503"/>
              <a:gd name="connsiteY16" fmla="*/ 587180 h 2420691"/>
              <a:gd name="connsiteX17" fmla="*/ 1202322 w 1289503"/>
              <a:gd name="connsiteY17" fmla="*/ 681795 h 2420691"/>
              <a:gd name="connsiteX18" fmla="*/ 1242446 w 1289503"/>
              <a:gd name="connsiteY18" fmla="*/ 781236 h 2420691"/>
              <a:gd name="connsiteX19" fmla="*/ 1274056 w 1289503"/>
              <a:gd name="connsiteY19" fmla="*/ 924112 h 2420691"/>
              <a:gd name="connsiteX20" fmla="*/ 1289503 w 1289503"/>
              <a:gd name="connsiteY20" fmla="*/ 1113468 h 2420691"/>
              <a:gd name="connsiteX21" fmla="*/ 1269589 w 1289503"/>
              <a:gd name="connsiteY21" fmla="*/ 1327269 h 2420691"/>
              <a:gd name="connsiteX22" fmla="*/ 1240423 w 1289503"/>
              <a:gd name="connsiteY22" fmla="*/ 1477446 h 2420691"/>
              <a:gd name="connsiteX23" fmla="*/ 1183586 w 1289503"/>
              <a:gd name="connsiteY23" fmla="*/ 1613892 h 2420691"/>
              <a:gd name="connsiteX24" fmla="*/ 1112298 w 1289503"/>
              <a:gd name="connsiteY24" fmla="*/ 1750319 h 2420691"/>
              <a:gd name="connsiteX25" fmla="*/ 993662 w 1289503"/>
              <a:gd name="connsiteY25" fmla="*/ 1911733 h 2420691"/>
              <a:gd name="connsiteX26" fmla="*/ 863045 w 1289503"/>
              <a:gd name="connsiteY26" fmla="*/ 2049699 h 2420691"/>
              <a:gd name="connsiteX27" fmla="*/ 755966 w 1289503"/>
              <a:gd name="connsiteY27" fmla="*/ 2128679 h 2420691"/>
              <a:gd name="connsiteX28" fmla="*/ 665175 w 1289503"/>
              <a:gd name="connsiteY28" fmla="*/ 2209379 h 2420691"/>
              <a:gd name="connsiteX29" fmla="*/ 569060 w 1289503"/>
              <a:gd name="connsiteY29" fmla="*/ 2267780 h 2420691"/>
              <a:gd name="connsiteX30" fmla="*/ 435214 w 1289503"/>
              <a:gd name="connsiteY30" fmla="*/ 2351608 h 2420691"/>
              <a:gd name="connsiteX31" fmla="*/ 292472 w 1289503"/>
              <a:gd name="connsiteY31" fmla="*/ 2420691 h 2420691"/>
              <a:gd name="connsiteX32" fmla="*/ 202912 w 1289503"/>
              <a:gd name="connsiteY32" fmla="*/ 2151692 h 2420691"/>
              <a:gd name="connsiteX33" fmla="*/ 150525 w 1289503"/>
              <a:gd name="connsiteY33" fmla="*/ 1985004 h 2420691"/>
              <a:gd name="connsiteX34" fmla="*/ 125990 w 1289503"/>
              <a:gd name="connsiteY34" fmla="*/ 1861179 h 2420691"/>
              <a:gd name="connsiteX35" fmla="*/ 84423 w 1289503"/>
              <a:gd name="connsiteY35" fmla="*/ 1754854 h 2420691"/>
              <a:gd name="connsiteX36" fmla="*/ 49353 w 1289503"/>
              <a:gd name="connsiteY36" fmla="*/ 1585680 h 2420691"/>
              <a:gd name="connsiteX37" fmla="*/ 30735 w 1289503"/>
              <a:gd name="connsiteY37" fmla="*/ 1448907 h 2420691"/>
              <a:gd name="connsiteX38" fmla="*/ 9088 w 1289503"/>
              <a:gd name="connsiteY38" fmla="*/ 1336160 h 2420691"/>
              <a:gd name="connsiteX39" fmla="*/ 3893 w 1289503"/>
              <a:gd name="connsiteY39" fmla="*/ 1225039 h 2420691"/>
              <a:gd name="connsiteX40" fmla="*/ 0 w 1289503"/>
              <a:gd name="connsiteY40" fmla="*/ 1083542 h 2420691"/>
              <a:gd name="connsiteX41" fmla="*/ 13565 w 1289503"/>
              <a:gd name="connsiteY41" fmla="*/ 960392 h 2420691"/>
              <a:gd name="connsiteX42" fmla="*/ 12561 w 1289503"/>
              <a:gd name="connsiteY42" fmla="*/ 844806 h 2420691"/>
              <a:gd name="connsiteX0" fmla="*/ 12561 w 1289503"/>
              <a:gd name="connsiteY0" fmla="*/ 844806 h 2420691"/>
              <a:gd name="connsiteX1" fmla="*/ 19050 w 1289503"/>
              <a:gd name="connsiteY1" fmla="*/ 690812 h 2420691"/>
              <a:gd name="connsiteX2" fmla="*/ 32757 w 1289503"/>
              <a:gd name="connsiteY2" fmla="*/ 549713 h 2420691"/>
              <a:gd name="connsiteX3" fmla="*/ 62344 w 1289503"/>
              <a:gd name="connsiteY3" fmla="*/ 452909 h 2420691"/>
              <a:gd name="connsiteX4" fmla="*/ 88750 w 1289503"/>
              <a:gd name="connsiteY4" fmla="*/ 346992 h 2420691"/>
              <a:gd name="connsiteX5" fmla="*/ 110390 w 1289503"/>
              <a:gd name="connsiteY5" fmla="*/ 251740 h 2420691"/>
              <a:gd name="connsiteX6" fmla="*/ 186738 w 1289503"/>
              <a:gd name="connsiteY6" fmla="*/ 112585 h 2420691"/>
              <a:gd name="connsiteX7" fmla="*/ 261493 w 1289503"/>
              <a:gd name="connsiteY7" fmla="*/ 20480 h 2420691"/>
              <a:gd name="connsiteX8" fmla="*/ 355016 w 1289503"/>
              <a:gd name="connsiteY8" fmla="*/ 0 h 2420691"/>
              <a:gd name="connsiteX9" fmla="*/ 546405 w 1289503"/>
              <a:gd name="connsiteY9" fmla="*/ 28654 h 2420691"/>
              <a:gd name="connsiteX10" fmla="*/ 677584 w 1289503"/>
              <a:gd name="connsiteY10" fmla="*/ 80576 h 2420691"/>
              <a:gd name="connsiteX11" fmla="*/ 745986 w 1289503"/>
              <a:gd name="connsiteY11" fmla="*/ 122867 h 2420691"/>
              <a:gd name="connsiteX12" fmla="*/ 836473 w 1289503"/>
              <a:gd name="connsiteY12" fmla="*/ 180017 h 2420691"/>
              <a:gd name="connsiteX13" fmla="*/ 929699 w 1289503"/>
              <a:gd name="connsiteY13" fmla="*/ 262999 h 2420691"/>
              <a:gd name="connsiteX14" fmla="*/ 999693 w 1289503"/>
              <a:gd name="connsiteY14" fmla="*/ 344504 h 2420691"/>
              <a:gd name="connsiteX15" fmla="*/ 1087726 w 1289503"/>
              <a:gd name="connsiteY15" fmla="*/ 473360 h 2420691"/>
              <a:gd name="connsiteX16" fmla="*/ 1154549 w 1289503"/>
              <a:gd name="connsiteY16" fmla="*/ 587180 h 2420691"/>
              <a:gd name="connsiteX17" fmla="*/ 1202322 w 1289503"/>
              <a:gd name="connsiteY17" fmla="*/ 681795 h 2420691"/>
              <a:gd name="connsiteX18" fmla="*/ 1242446 w 1289503"/>
              <a:gd name="connsiteY18" fmla="*/ 781236 h 2420691"/>
              <a:gd name="connsiteX19" fmla="*/ 1274056 w 1289503"/>
              <a:gd name="connsiteY19" fmla="*/ 924112 h 2420691"/>
              <a:gd name="connsiteX20" fmla="*/ 1289503 w 1289503"/>
              <a:gd name="connsiteY20" fmla="*/ 1113468 h 2420691"/>
              <a:gd name="connsiteX21" fmla="*/ 1269589 w 1289503"/>
              <a:gd name="connsiteY21" fmla="*/ 1327269 h 2420691"/>
              <a:gd name="connsiteX22" fmla="*/ 1240423 w 1289503"/>
              <a:gd name="connsiteY22" fmla="*/ 1477446 h 2420691"/>
              <a:gd name="connsiteX23" fmla="*/ 1183586 w 1289503"/>
              <a:gd name="connsiteY23" fmla="*/ 1613892 h 2420691"/>
              <a:gd name="connsiteX24" fmla="*/ 1112298 w 1289503"/>
              <a:gd name="connsiteY24" fmla="*/ 1750319 h 2420691"/>
              <a:gd name="connsiteX25" fmla="*/ 993662 w 1289503"/>
              <a:gd name="connsiteY25" fmla="*/ 1911733 h 2420691"/>
              <a:gd name="connsiteX26" fmla="*/ 863045 w 1289503"/>
              <a:gd name="connsiteY26" fmla="*/ 2049699 h 2420691"/>
              <a:gd name="connsiteX27" fmla="*/ 755966 w 1289503"/>
              <a:gd name="connsiteY27" fmla="*/ 2128679 h 2420691"/>
              <a:gd name="connsiteX28" fmla="*/ 665175 w 1289503"/>
              <a:gd name="connsiteY28" fmla="*/ 2209379 h 2420691"/>
              <a:gd name="connsiteX29" fmla="*/ 569060 w 1289503"/>
              <a:gd name="connsiteY29" fmla="*/ 2267780 h 2420691"/>
              <a:gd name="connsiteX30" fmla="*/ 435214 w 1289503"/>
              <a:gd name="connsiteY30" fmla="*/ 2351608 h 2420691"/>
              <a:gd name="connsiteX31" fmla="*/ 292472 w 1289503"/>
              <a:gd name="connsiteY31" fmla="*/ 2420691 h 2420691"/>
              <a:gd name="connsiteX32" fmla="*/ 202912 w 1289503"/>
              <a:gd name="connsiteY32" fmla="*/ 2151692 h 2420691"/>
              <a:gd name="connsiteX33" fmla="*/ 150525 w 1289503"/>
              <a:gd name="connsiteY33" fmla="*/ 1985004 h 2420691"/>
              <a:gd name="connsiteX34" fmla="*/ 117329 w 1289503"/>
              <a:gd name="connsiteY34" fmla="*/ 1874608 h 2420691"/>
              <a:gd name="connsiteX35" fmla="*/ 84423 w 1289503"/>
              <a:gd name="connsiteY35" fmla="*/ 1754854 h 2420691"/>
              <a:gd name="connsiteX36" fmla="*/ 49353 w 1289503"/>
              <a:gd name="connsiteY36" fmla="*/ 1585680 h 2420691"/>
              <a:gd name="connsiteX37" fmla="*/ 30735 w 1289503"/>
              <a:gd name="connsiteY37" fmla="*/ 1448907 h 2420691"/>
              <a:gd name="connsiteX38" fmla="*/ 9088 w 1289503"/>
              <a:gd name="connsiteY38" fmla="*/ 1336160 h 2420691"/>
              <a:gd name="connsiteX39" fmla="*/ 3893 w 1289503"/>
              <a:gd name="connsiteY39" fmla="*/ 1225039 h 2420691"/>
              <a:gd name="connsiteX40" fmla="*/ 0 w 1289503"/>
              <a:gd name="connsiteY40" fmla="*/ 1083542 h 2420691"/>
              <a:gd name="connsiteX41" fmla="*/ 13565 w 1289503"/>
              <a:gd name="connsiteY41" fmla="*/ 960392 h 2420691"/>
              <a:gd name="connsiteX42" fmla="*/ 12561 w 1289503"/>
              <a:gd name="connsiteY42" fmla="*/ 844806 h 2420691"/>
              <a:gd name="connsiteX0" fmla="*/ 12561 w 1289503"/>
              <a:gd name="connsiteY0" fmla="*/ 844806 h 2420691"/>
              <a:gd name="connsiteX1" fmla="*/ 19050 w 1289503"/>
              <a:gd name="connsiteY1" fmla="*/ 690812 h 2420691"/>
              <a:gd name="connsiteX2" fmla="*/ 32757 w 1289503"/>
              <a:gd name="connsiteY2" fmla="*/ 549713 h 2420691"/>
              <a:gd name="connsiteX3" fmla="*/ 62344 w 1289503"/>
              <a:gd name="connsiteY3" fmla="*/ 452909 h 2420691"/>
              <a:gd name="connsiteX4" fmla="*/ 88750 w 1289503"/>
              <a:gd name="connsiteY4" fmla="*/ 346992 h 2420691"/>
              <a:gd name="connsiteX5" fmla="*/ 110390 w 1289503"/>
              <a:gd name="connsiteY5" fmla="*/ 251740 h 2420691"/>
              <a:gd name="connsiteX6" fmla="*/ 186738 w 1289503"/>
              <a:gd name="connsiteY6" fmla="*/ 112585 h 2420691"/>
              <a:gd name="connsiteX7" fmla="*/ 261493 w 1289503"/>
              <a:gd name="connsiteY7" fmla="*/ 20480 h 2420691"/>
              <a:gd name="connsiteX8" fmla="*/ 355016 w 1289503"/>
              <a:gd name="connsiteY8" fmla="*/ 0 h 2420691"/>
              <a:gd name="connsiteX9" fmla="*/ 546405 w 1289503"/>
              <a:gd name="connsiteY9" fmla="*/ 28654 h 2420691"/>
              <a:gd name="connsiteX10" fmla="*/ 677584 w 1289503"/>
              <a:gd name="connsiteY10" fmla="*/ 80576 h 2420691"/>
              <a:gd name="connsiteX11" fmla="*/ 745986 w 1289503"/>
              <a:gd name="connsiteY11" fmla="*/ 122867 h 2420691"/>
              <a:gd name="connsiteX12" fmla="*/ 836473 w 1289503"/>
              <a:gd name="connsiteY12" fmla="*/ 180017 h 2420691"/>
              <a:gd name="connsiteX13" fmla="*/ 929699 w 1289503"/>
              <a:gd name="connsiteY13" fmla="*/ 262999 h 2420691"/>
              <a:gd name="connsiteX14" fmla="*/ 999693 w 1289503"/>
              <a:gd name="connsiteY14" fmla="*/ 344504 h 2420691"/>
              <a:gd name="connsiteX15" fmla="*/ 1087726 w 1289503"/>
              <a:gd name="connsiteY15" fmla="*/ 473360 h 2420691"/>
              <a:gd name="connsiteX16" fmla="*/ 1154549 w 1289503"/>
              <a:gd name="connsiteY16" fmla="*/ 587180 h 2420691"/>
              <a:gd name="connsiteX17" fmla="*/ 1202322 w 1289503"/>
              <a:gd name="connsiteY17" fmla="*/ 681795 h 2420691"/>
              <a:gd name="connsiteX18" fmla="*/ 1242446 w 1289503"/>
              <a:gd name="connsiteY18" fmla="*/ 781236 h 2420691"/>
              <a:gd name="connsiteX19" fmla="*/ 1274056 w 1289503"/>
              <a:gd name="connsiteY19" fmla="*/ 924112 h 2420691"/>
              <a:gd name="connsiteX20" fmla="*/ 1289503 w 1289503"/>
              <a:gd name="connsiteY20" fmla="*/ 1113468 h 2420691"/>
              <a:gd name="connsiteX21" fmla="*/ 1269589 w 1289503"/>
              <a:gd name="connsiteY21" fmla="*/ 1327269 h 2420691"/>
              <a:gd name="connsiteX22" fmla="*/ 1240423 w 1289503"/>
              <a:gd name="connsiteY22" fmla="*/ 1477446 h 2420691"/>
              <a:gd name="connsiteX23" fmla="*/ 1183586 w 1289503"/>
              <a:gd name="connsiteY23" fmla="*/ 1613892 h 2420691"/>
              <a:gd name="connsiteX24" fmla="*/ 1112298 w 1289503"/>
              <a:gd name="connsiteY24" fmla="*/ 1750319 h 2420691"/>
              <a:gd name="connsiteX25" fmla="*/ 993662 w 1289503"/>
              <a:gd name="connsiteY25" fmla="*/ 1911733 h 2420691"/>
              <a:gd name="connsiteX26" fmla="*/ 863045 w 1289503"/>
              <a:gd name="connsiteY26" fmla="*/ 2049699 h 2420691"/>
              <a:gd name="connsiteX27" fmla="*/ 768958 w 1289503"/>
              <a:gd name="connsiteY27" fmla="*/ 2128679 h 2420691"/>
              <a:gd name="connsiteX28" fmla="*/ 665175 w 1289503"/>
              <a:gd name="connsiteY28" fmla="*/ 2209379 h 2420691"/>
              <a:gd name="connsiteX29" fmla="*/ 569060 w 1289503"/>
              <a:gd name="connsiteY29" fmla="*/ 2267780 h 2420691"/>
              <a:gd name="connsiteX30" fmla="*/ 435214 w 1289503"/>
              <a:gd name="connsiteY30" fmla="*/ 2351608 h 2420691"/>
              <a:gd name="connsiteX31" fmla="*/ 292472 w 1289503"/>
              <a:gd name="connsiteY31" fmla="*/ 2420691 h 2420691"/>
              <a:gd name="connsiteX32" fmla="*/ 202912 w 1289503"/>
              <a:gd name="connsiteY32" fmla="*/ 2151692 h 2420691"/>
              <a:gd name="connsiteX33" fmla="*/ 150525 w 1289503"/>
              <a:gd name="connsiteY33" fmla="*/ 1985004 h 2420691"/>
              <a:gd name="connsiteX34" fmla="*/ 117329 w 1289503"/>
              <a:gd name="connsiteY34" fmla="*/ 1874608 h 2420691"/>
              <a:gd name="connsiteX35" fmla="*/ 84423 w 1289503"/>
              <a:gd name="connsiteY35" fmla="*/ 1754854 h 2420691"/>
              <a:gd name="connsiteX36" fmla="*/ 49353 w 1289503"/>
              <a:gd name="connsiteY36" fmla="*/ 1585680 h 2420691"/>
              <a:gd name="connsiteX37" fmla="*/ 30735 w 1289503"/>
              <a:gd name="connsiteY37" fmla="*/ 1448907 h 2420691"/>
              <a:gd name="connsiteX38" fmla="*/ 9088 w 1289503"/>
              <a:gd name="connsiteY38" fmla="*/ 1336160 h 2420691"/>
              <a:gd name="connsiteX39" fmla="*/ 3893 w 1289503"/>
              <a:gd name="connsiteY39" fmla="*/ 1225039 h 2420691"/>
              <a:gd name="connsiteX40" fmla="*/ 0 w 1289503"/>
              <a:gd name="connsiteY40" fmla="*/ 1083542 h 2420691"/>
              <a:gd name="connsiteX41" fmla="*/ 13565 w 1289503"/>
              <a:gd name="connsiteY41" fmla="*/ 960392 h 2420691"/>
              <a:gd name="connsiteX42" fmla="*/ 12561 w 1289503"/>
              <a:gd name="connsiteY42" fmla="*/ 844806 h 2420691"/>
              <a:gd name="connsiteX0" fmla="*/ 12561 w 1289503"/>
              <a:gd name="connsiteY0" fmla="*/ 844806 h 2420691"/>
              <a:gd name="connsiteX1" fmla="*/ 19050 w 1289503"/>
              <a:gd name="connsiteY1" fmla="*/ 690812 h 2420691"/>
              <a:gd name="connsiteX2" fmla="*/ 32757 w 1289503"/>
              <a:gd name="connsiteY2" fmla="*/ 549713 h 2420691"/>
              <a:gd name="connsiteX3" fmla="*/ 62344 w 1289503"/>
              <a:gd name="connsiteY3" fmla="*/ 452909 h 2420691"/>
              <a:gd name="connsiteX4" fmla="*/ 88750 w 1289503"/>
              <a:gd name="connsiteY4" fmla="*/ 346992 h 2420691"/>
              <a:gd name="connsiteX5" fmla="*/ 110390 w 1289503"/>
              <a:gd name="connsiteY5" fmla="*/ 251740 h 2420691"/>
              <a:gd name="connsiteX6" fmla="*/ 186738 w 1289503"/>
              <a:gd name="connsiteY6" fmla="*/ 112585 h 2420691"/>
              <a:gd name="connsiteX7" fmla="*/ 261493 w 1289503"/>
              <a:gd name="connsiteY7" fmla="*/ 20480 h 2420691"/>
              <a:gd name="connsiteX8" fmla="*/ 355016 w 1289503"/>
              <a:gd name="connsiteY8" fmla="*/ 0 h 2420691"/>
              <a:gd name="connsiteX9" fmla="*/ 546405 w 1289503"/>
              <a:gd name="connsiteY9" fmla="*/ 28654 h 2420691"/>
              <a:gd name="connsiteX10" fmla="*/ 677584 w 1289503"/>
              <a:gd name="connsiteY10" fmla="*/ 80576 h 2420691"/>
              <a:gd name="connsiteX11" fmla="*/ 745986 w 1289503"/>
              <a:gd name="connsiteY11" fmla="*/ 122867 h 2420691"/>
              <a:gd name="connsiteX12" fmla="*/ 836473 w 1289503"/>
              <a:gd name="connsiteY12" fmla="*/ 180017 h 2420691"/>
              <a:gd name="connsiteX13" fmla="*/ 929699 w 1289503"/>
              <a:gd name="connsiteY13" fmla="*/ 262999 h 2420691"/>
              <a:gd name="connsiteX14" fmla="*/ 999693 w 1289503"/>
              <a:gd name="connsiteY14" fmla="*/ 344504 h 2420691"/>
              <a:gd name="connsiteX15" fmla="*/ 1087726 w 1289503"/>
              <a:gd name="connsiteY15" fmla="*/ 473360 h 2420691"/>
              <a:gd name="connsiteX16" fmla="*/ 1154549 w 1289503"/>
              <a:gd name="connsiteY16" fmla="*/ 587180 h 2420691"/>
              <a:gd name="connsiteX17" fmla="*/ 1202322 w 1289503"/>
              <a:gd name="connsiteY17" fmla="*/ 681795 h 2420691"/>
              <a:gd name="connsiteX18" fmla="*/ 1242446 w 1289503"/>
              <a:gd name="connsiteY18" fmla="*/ 781236 h 2420691"/>
              <a:gd name="connsiteX19" fmla="*/ 1274056 w 1289503"/>
              <a:gd name="connsiteY19" fmla="*/ 924112 h 2420691"/>
              <a:gd name="connsiteX20" fmla="*/ 1289503 w 1289503"/>
              <a:gd name="connsiteY20" fmla="*/ 1113468 h 2420691"/>
              <a:gd name="connsiteX21" fmla="*/ 1269589 w 1289503"/>
              <a:gd name="connsiteY21" fmla="*/ 1327269 h 2420691"/>
              <a:gd name="connsiteX22" fmla="*/ 1240423 w 1289503"/>
              <a:gd name="connsiteY22" fmla="*/ 1477446 h 2420691"/>
              <a:gd name="connsiteX23" fmla="*/ 1183586 w 1289503"/>
              <a:gd name="connsiteY23" fmla="*/ 1613892 h 2420691"/>
              <a:gd name="connsiteX24" fmla="*/ 1112298 w 1289503"/>
              <a:gd name="connsiteY24" fmla="*/ 1750319 h 2420691"/>
              <a:gd name="connsiteX25" fmla="*/ 993662 w 1289503"/>
              <a:gd name="connsiteY25" fmla="*/ 1911733 h 2420691"/>
              <a:gd name="connsiteX26" fmla="*/ 884699 w 1289503"/>
              <a:gd name="connsiteY26" fmla="*/ 2045223 h 2420691"/>
              <a:gd name="connsiteX27" fmla="*/ 768958 w 1289503"/>
              <a:gd name="connsiteY27" fmla="*/ 2128679 h 2420691"/>
              <a:gd name="connsiteX28" fmla="*/ 665175 w 1289503"/>
              <a:gd name="connsiteY28" fmla="*/ 2209379 h 2420691"/>
              <a:gd name="connsiteX29" fmla="*/ 569060 w 1289503"/>
              <a:gd name="connsiteY29" fmla="*/ 2267780 h 2420691"/>
              <a:gd name="connsiteX30" fmla="*/ 435214 w 1289503"/>
              <a:gd name="connsiteY30" fmla="*/ 2351608 h 2420691"/>
              <a:gd name="connsiteX31" fmla="*/ 292472 w 1289503"/>
              <a:gd name="connsiteY31" fmla="*/ 2420691 h 2420691"/>
              <a:gd name="connsiteX32" fmla="*/ 202912 w 1289503"/>
              <a:gd name="connsiteY32" fmla="*/ 2151692 h 2420691"/>
              <a:gd name="connsiteX33" fmla="*/ 150525 w 1289503"/>
              <a:gd name="connsiteY33" fmla="*/ 1985004 h 2420691"/>
              <a:gd name="connsiteX34" fmla="*/ 117329 w 1289503"/>
              <a:gd name="connsiteY34" fmla="*/ 1874608 h 2420691"/>
              <a:gd name="connsiteX35" fmla="*/ 84423 w 1289503"/>
              <a:gd name="connsiteY35" fmla="*/ 1754854 h 2420691"/>
              <a:gd name="connsiteX36" fmla="*/ 49353 w 1289503"/>
              <a:gd name="connsiteY36" fmla="*/ 1585680 h 2420691"/>
              <a:gd name="connsiteX37" fmla="*/ 30735 w 1289503"/>
              <a:gd name="connsiteY37" fmla="*/ 1448907 h 2420691"/>
              <a:gd name="connsiteX38" fmla="*/ 9088 w 1289503"/>
              <a:gd name="connsiteY38" fmla="*/ 1336160 h 2420691"/>
              <a:gd name="connsiteX39" fmla="*/ 3893 w 1289503"/>
              <a:gd name="connsiteY39" fmla="*/ 1225039 h 2420691"/>
              <a:gd name="connsiteX40" fmla="*/ 0 w 1289503"/>
              <a:gd name="connsiteY40" fmla="*/ 1083542 h 2420691"/>
              <a:gd name="connsiteX41" fmla="*/ 13565 w 1289503"/>
              <a:gd name="connsiteY41" fmla="*/ 960392 h 2420691"/>
              <a:gd name="connsiteX42" fmla="*/ 12561 w 1289503"/>
              <a:gd name="connsiteY42" fmla="*/ 844806 h 2420691"/>
              <a:gd name="connsiteX0" fmla="*/ 12561 w 1289503"/>
              <a:gd name="connsiteY0" fmla="*/ 844806 h 2420691"/>
              <a:gd name="connsiteX1" fmla="*/ 19050 w 1289503"/>
              <a:gd name="connsiteY1" fmla="*/ 690812 h 2420691"/>
              <a:gd name="connsiteX2" fmla="*/ 32757 w 1289503"/>
              <a:gd name="connsiteY2" fmla="*/ 549713 h 2420691"/>
              <a:gd name="connsiteX3" fmla="*/ 62344 w 1289503"/>
              <a:gd name="connsiteY3" fmla="*/ 452909 h 2420691"/>
              <a:gd name="connsiteX4" fmla="*/ 88750 w 1289503"/>
              <a:gd name="connsiteY4" fmla="*/ 346992 h 2420691"/>
              <a:gd name="connsiteX5" fmla="*/ 110390 w 1289503"/>
              <a:gd name="connsiteY5" fmla="*/ 251740 h 2420691"/>
              <a:gd name="connsiteX6" fmla="*/ 186738 w 1289503"/>
              <a:gd name="connsiteY6" fmla="*/ 112585 h 2420691"/>
              <a:gd name="connsiteX7" fmla="*/ 261493 w 1289503"/>
              <a:gd name="connsiteY7" fmla="*/ 20480 h 2420691"/>
              <a:gd name="connsiteX8" fmla="*/ 355016 w 1289503"/>
              <a:gd name="connsiteY8" fmla="*/ 0 h 2420691"/>
              <a:gd name="connsiteX9" fmla="*/ 546405 w 1289503"/>
              <a:gd name="connsiteY9" fmla="*/ 28654 h 2420691"/>
              <a:gd name="connsiteX10" fmla="*/ 677584 w 1289503"/>
              <a:gd name="connsiteY10" fmla="*/ 80576 h 2420691"/>
              <a:gd name="connsiteX11" fmla="*/ 745986 w 1289503"/>
              <a:gd name="connsiteY11" fmla="*/ 122867 h 2420691"/>
              <a:gd name="connsiteX12" fmla="*/ 836473 w 1289503"/>
              <a:gd name="connsiteY12" fmla="*/ 180017 h 2420691"/>
              <a:gd name="connsiteX13" fmla="*/ 929699 w 1289503"/>
              <a:gd name="connsiteY13" fmla="*/ 262999 h 2420691"/>
              <a:gd name="connsiteX14" fmla="*/ 999693 w 1289503"/>
              <a:gd name="connsiteY14" fmla="*/ 344504 h 2420691"/>
              <a:gd name="connsiteX15" fmla="*/ 1087726 w 1289503"/>
              <a:gd name="connsiteY15" fmla="*/ 473360 h 2420691"/>
              <a:gd name="connsiteX16" fmla="*/ 1154549 w 1289503"/>
              <a:gd name="connsiteY16" fmla="*/ 587180 h 2420691"/>
              <a:gd name="connsiteX17" fmla="*/ 1202322 w 1289503"/>
              <a:gd name="connsiteY17" fmla="*/ 681795 h 2420691"/>
              <a:gd name="connsiteX18" fmla="*/ 1242446 w 1289503"/>
              <a:gd name="connsiteY18" fmla="*/ 781236 h 2420691"/>
              <a:gd name="connsiteX19" fmla="*/ 1274056 w 1289503"/>
              <a:gd name="connsiteY19" fmla="*/ 924112 h 2420691"/>
              <a:gd name="connsiteX20" fmla="*/ 1289503 w 1289503"/>
              <a:gd name="connsiteY20" fmla="*/ 1113468 h 2420691"/>
              <a:gd name="connsiteX21" fmla="*/ 1269589 w 1289503"/>
              <a:gd name="connsiteY21" fmla="*/ 1327269 h 2420691"/>
              <a:gd name="connsiteX22" fmla="*/ 1240423 w 1289503"/>
              <a:gd name="connsiteY22" fmla="*/ 1477446 h 2420691"/>
              <a:gd name="connsiteX23" fmla="*/ 1183586 w 1289503"/>
              <a:gd name="connsiteY23" fmla="*/ 1613892 h 2420691"/>
              <a:gd name="connsiteX24" fmla="*/ 1112298 w 1289503"/>
              <a:gd name="connsiteY24" fmla="*/ 1750319 h 2420691"/>
              <a:gd name="connsiteX25" fmla="*/ 1010985 w 1289503"/>
              <a:gd name="connsiteY25" fmla="*/ 1911733 h 2420691"/>
              <a:gd name="connsiteX26" fmla="*/ 884699 w 1289503"/>
              <a:gd name="connsiteY26" fmla="*/ 2045223 h 2420691"/>
              <a:gd name="connsiteX27" fmla="*/ 768958 w 1289503"/>
              <a:gd name="connsiteY27" fmla="*/ 2128679 h 2420691"/>
              <a:gd name="connsiteX28" fmla="*/ 665175 w 1289503"/>
              <a:gd name="connsiteY28" fmla="*/ 2209379 h 2420691"/>
              <a:gd name="connsiteX29" fmla="*/ 569060 w 1289503"/>
              <a:gd name="connsiteY29" fmla="*/ 2267780 h 2420691"/>
              <a:gd name="connsiteX30" fmla="*/ 435214 w 1289503"/>
              <a:gd name="connsiteY30" fmla="*/ 2351608 h 2420691"/>
              <a:gd name="connsiteX31" fmla="*/ 292472 w 1289503"/>
              <a:gd name="connsiteY31" fmla="*/ 2420691 h 2420691"/>
              <a:gd name="connsiteX32" fmla="*/ 202912 w 1289503"/>
              <a:gd name="connsiteY32" fmla="*/ 2151692 h 2420691"/>
              <a:gd name="connsiteX33" fmla="*/ 150525 w 1289503"/>
              <a:gd name="connsiteY33" fmla="*/ 1985004 h 2420691"/>
              <a:gd name="connsiteX34" fmla="*/ 117329 w 1289503"/>
              <a:gd name="connsiteY34" fmla="*/ 1874608 h 2420691"/>
              <a:gd name="connsiteX35" fmla="*/ 84423 w 1289503"/>
              <a:gd name="connsiteY35" fmla="*/ 1754854 h 2420691"/>
              <a:gd name="connsiteX36" fmla="*/ 49353 w 1289503"/>
              <a:gd name="connsiteY36" fmla="*/ 1585680 h 2420691"/>
              <a:gd name="connsiteX37" fmla="*/ 30735 w 1289503"/>
              <a:gd name="connsiteY37" fmla="*/ 1448907 h 2420691"/>
              <a:gd name="connsiteX38" fmla="*/ 9088 w 1289503"/>
              <a:gd name="connsiteY38" fmla="*/ 1336160 h 2420691"/>
              <a:gd name="connsiteX39" fmla="*/ 3893 w 1289503"/>
              <a:gd name="connsiteY39" fmla="*/ 1225039 h 2420691"/>
              <a:gd name="connsiteX40" fmla="*/ 0 w 1289503"/>
              <a:gd name="connsiteY40" fmla="*/ 1083542 h 2420691"/>
              <a:gd name="connsiteX41" fmla="*/ 13565 w 1289503"/>
              <a:gd name="connsiteY41" fmla="*/ 960392 h 2420691"/>
              <a:gd name="connsiteX42" fmla="*/ 12561 w 1289503"/>
              <a:gd name="connsiteY42" fmla="*/ 844806 h 2420691"/>
              <a:gd name="connsiteX0" fmla="*/ 12561 w 1289503"/>
              <a:gd name="connsiteY0" fmla="*/ 844806 h 2420691"/>
              <a:gd name="connsiteX1" fmla="*/ 19050 w 1289503"/>
              <a:gd name="connsiteY1" fmla="*/ 690812 h 2420691"/>
              <a:gd name="connsiteX2" fmla="*/ 32757 w 1289503"/>
              <a:gd name="connsiteY2" fmla="*/ 549713 h 2420691"/>
              <a:gd name="connsiteX3" fmla="*/ 62344 w 1289503"/>
              <a:gd name="connsiteY3" fmla="*/ 452909 h 2420691"/>
              <a:gd name="connsiteX4" fmla="*/ 88750 w 1289503"/>
              <a:gd name="connsiteY4" fmla="*/ 346992 h 2420691"/>
              <a:gd name="connsiteX5" fmla="*/ 110390 w 1289503"/>
              <a:gd name="connsiteY5" fmla="*/ 251740 h 2420691"/>
              <a:gd name="connsiteX6" fmla="*/ 186738 w 1289503"/>
              <a:gd name="connsiteY6" fmla="*/ 112585 h 2420691"/>
              <a:gd name="connsiteX7" fmla="*/ 261493 w 1289503"/>
              <a:gd name="connsiteY7" fmla="*/ 20480 h 2420691"/>
              <a:gd name="connsiteX8" fmla="*/ 355016 w 1289503"/>
              <a:gd name="connsiteY8" fmla="*/ 0 h 2420691"/>
              <a:gd name="connsiteX9" fmla="*/ 546405 w 1289503"/>
              <a:gd name="connsiteY9" fmla="*/ 28654 h 2420691"/>
              <a:gd name="connsiteX10" fmla="*/ 677584 w 1289503"/>
              <a:gd name="connsiteY10" fmla="*/ 80576 h 2420691"/>
              <a:gd name="connsiteX11" fmla="*/ 745986 w 1289503"/>
              <a:gd name="connsiteY11" fmla="*/ 122867 h 2420691"/>
              <a:gd name="connsiteX12" fmla="*/ 836473 w 1289503"/>
              <a:gd name="connsiteY12" fmla="*/ 180017 h 2420691"/>
              <a:gd name="connsiteX13" fmla="*/ 929699 w 1289503"/>
              <a:gd name="connsiteY13" fmla="*/ 262999 h 2420691"/>
              <a:gd name="connsiteX14" fmla="*/ 999693 w 1289503"/>
              <a:gd name="connsiteY14" fmla="*/ 344504 h 2420691"/>
              <a:gd name="connsiteX15" fmla="*/ 1087726 w 1289503"/>
              <a:gd name="connsiteY15" fmla="*/ 473360 h 2420691"/>
              <a:gd name="connsiteX16" fmla="*/ 1154549 w 1289503"/>
              <a:gd name="connsiteY16" fmla="*/ 587180 h 2420691"/>
              <a:gd name="connsiteX17" fmla="*/ 1202322 w 1289503"/>
              <a:gd name="connsiteY17" fmla="*/ 681795 h 2420691"/>
              <a:gd name="connsiteX18" fmla="*/ 1242446 w 1289503"/>
              <a:gd name="connsiteY18" fmla="*/ 781236 h 2420691"/>
              <a:gd name="connsiteX19" fmla="*/ 1274056 w 1289503"/>
              <a:gd name="connsiteY19" fmla="*/ 924112 h 2420691"/>
              <a:gd name="connsiteX20" fmla="*/ 1289503 w 1289503"/>
              <a:gd name="connsiteY20" fmla="*/ 1113468 h 2420691"/>
              <a:gd name="connsiteX21" fmla="*/ 1269589 w 1289503"/>
              <a:gd name="connsiteY21" fmla="*/ 1327269 h 2420691"/>
              <a:gd name="connsiteX22" fmla="*/ 1240423 w 1289503"/>
              <a:gd name="connsiteY22" fmla="*/ 1477446 h 2420691"/>
              <a:gd name="connsiteX23" fmla="*/ 1183586 w 1289503"/>
              <a:gd name="connsiteY23" fmla="*/ 1613892 h 2420691"/>
              <a:gd name="connsiteX24" fmla="*/ 1125291 w 1289503"/>
              <a:gd name="connsiteY24" fmla="*/ 1750319 h 2420691"/>
              <a:gd name="connsiteX25" fmla="*/ 1010985 w 1289503"/>
              <a:gd name="connsiteY25" fmla="*/ 1911733 h 2420691"/>
              <a:gd name="connsiteX26" fmla="*/ 884699 w 1289503"/>
              <a:gd name="connsiteY26" fmla="*/ 2045223 h 2420691"/>
              <a:gd name="connsiteX27" fmla="*/ 768958 w 1289503"/>
              <a:gd name="connsiteY27" fmla="*/ 2128679 h 2420691"/>
              <a:gd name="connsiteX28" fmla="*/ 665175 w 1289503"/>
              <a:gd name="connsiteY28" fmla="*/ 2209379 h 2420691"/>
              <a:gd name="connsiteX29" fmla="*/ 569060 w 1289503"/>
              <a:gd name="connsiteY29" fmla="*/ 2267780 h 2420691"/>
              <a:gd name="connsiteX30" fmla="*/ 435214 w 1289503"/>
              <a:gd name="connsiteY30" fmla="*/ 2351608 h 2420691"/>
              <a:gd name="connsiteX31" fmla="*/ 292472 w 1289503"/>
              <a:gd name="connsiteY31" fmla="*/ 2420691 h 2420691"/>
              <a:gd name="connsiteX32" fmla="*/ 202912 w 1289503"/>
              <a:gd name="connsiteY32" fmla="*/ 2151692 h 2420691"/>
              <a:gd name="connsiteX33" fmla="*/ 150525 w 1289503"/>
              <a:gd name="connsiteY33" fmla="*/ 1985004 h 2420691"/>
              <a:gd name="connsiteX34" fmla="*/ 117329 w 1289503"/>
              <a:gd name="connsiteY34" fmla="*/ 1874608 h 2420691"/>
              <a:gd name="connsiteX35" fmla="*/ 84423 w 1289503"/>
              <a:gd name="connsiteY35" fmla="*/ 1754854 h 2420691"/>
              <a:gd name="connsiteX36" fmla="*/ 49353 w 1289503"/>
              <a:gd name="connsiteY36" fmla="*/ 1585680 h 2420691"/>
              <a:gd name="connsiteX37" fmla="*/ 30735 w 1289503"/>
              <a:gd name="connsiteY37" fmla="*/ 1448907 h 2420691"/>
              <a:gd name="connsiteX38" fmla="*/ 9088 w 1289503"/>
              <a:gd name="connsiteY38" fmla="*/ 1336160 h 2420691"/>
              <a:gd name="connsiteX39" fmla="*/ 3893 w 1289503"/>
              <a:gd name="connsiteY39" fmla="*/ 1225039 h 2420691"/>
              <a:gd name="connsiteX40" fmla="*/ 0 w 1289503"/>
              <a:gd name="connsiteY40" fmla="*/ 1083542 h 2420691"/>
              <a:gd name="connsiteX41" fmla="*/ 13565 w 1289503"/>
              <a:gd name="connsiteY41" fmla="*/ 960392 h 2420691"/>
              <a:gd name="connsiteX42" fmla="*/ 12561 w 1289503"/>
              <a:gd name="connsiteY42" fmla="*/ 844806 h 2420691"/>
              <a:gd name="connsiteX0" fmla="*/ 12561 w 1291243"/>
              <a:gd name="connsiteY0" fmla="*/ 844806 h 2420691"/>
              <a:gd name="connsiteX1" fmla="*/ 19050 w 1291243"/>
              <a:gd name="connsiteY1" fmla="*/ 690812 h 2420691"/>
              <a:gd name="connsiteX2" fmla="*/ 32757 w 1291243"/>
              <a:gd name="connsiteY2" fmla="*/ 549713 h 2420691"/>
              <a:gd name="connsiteX3" fmla="*/ 62344 w 1291243"/>
              <a:gd name="connsiteY3" fmla="*/ 452909 h 2420691"/>
              <a:gd name="connsiteX4" fmla="*/ 88750 w 1291243"/>
              <a:gd name="connsiteY4" fmla="*/ 346992 h 2420691"/>
              <a:gd name="connsiteX5" fmla="*/ 110390 w 1291243"/>
              <a:gd name="connsiteY5" fmla="*/ 251740 h 2420691"/>
              <a:gd name="connsiteX6" fmla="*/ 186738 w 1291243"/>
              <a:gd name="connsiteY6" fmla="*/ 112585 h 2420691"/>
              <a:gd name="connsiteX7" fmla="*/ 261493 w 1291243"/>
              <a:gd name="connsiteY7" fmla="*/ 20480 h 2420691"/>
              <a:gd name="connsiteX8" fmla="*/ 355016 w 1291243"/>
              <a:gd name="connsiteY8" fmla="*/ 0 h 2420691"/>
              <a:gd name="connsiteX9" fmla="*/ 546405 w 1291243"/>
              <a:gd name="connsiteY9" fmla="*/ 28654 h 2420691"/>
              <a:gd name="connsiteX10" fmla="*/ 677584 w 1291243"/>
              <a:gd name="connsiteY10" fmla="*/ 80576 h 2420691"/>
              <a:gd name="connsiteX11" fmla="*/ 745986 w 1291243"/>
              <a:gd name="connsiteY11" fmla="*/ 122867 h 2420691"/>
              <a:gd name="connsiteX12" fmla="*/ 836473 w 1291243"/>
              <a:gd name="connsiteY12" fmla="*/ 180017 h 2420691"/>
              <a:gd name="connsiteX13" fmla="*/ 929699 w 1291243"/>
              <a:gd name="connsiteY13" fmla="*/ 262999 h 2420691"/>
              <a:gd name="connsiteX14" fmla="*/ 999693 w 1291243"/>
              <a:gd name="connsiteY14" fmla="*/ 344504 h 2420691"/>
              <a:gd name="connsiteX15" fmla="*/ 1087726 w 1291243"/>
              <a:gd name="connsiteY15" fmla="*/ 473360 h 2420691"/>
              <a:gd name="connsiteX16" fmla="*/ 1154549 w 1291243"/>
              <a:gd name="connsiteY16" fmla="*/ 587180 h 2420691"/>
              <a:gd name="connsiteX17" fmla="*/ 1202322 w 1291243"/>
              <a:gd name="connsiteY17" fmla="*/ 681795 h 2420691"/>
              <a:gd name="connsiteX18" fmla="*/ 1242446 w 1291243"/>
              <a:gd name="connsiteY18" fmla="*/ 781236 h 2420691"/>
              <a:gd name="connsiteX19" fmla="*/ 1274056 w 1291243"/>
              <a:gd name="connsiteY19" fmla="*/ 924112 h 2420691"/>
              <a:gd name="connsiteX20" fmla="*/ 1289503 w 1291243"/>
              <a:gd name="connsiteY20" fmla="*/ 1113468 h 2420691"/>
              <a:gd name="connsiteX21" fmla="*/ 1291243 w 1291243"/>
              <a:gd name="connsiteY21" fmla="*/ 1318316 h 2420691"/>
              <a:gd name="connsiteX22" fmla="*/ 1240423 w 1291243"/>
              <a:gd name="connsiteY22" fmla="*/ 1477446 h 2420691"/>
              <a:gd name="connsiteX23" fmla="*/ 1183586 w 1291243"/>
              <a:gd name="connsiteY23" fmla="*/ 1613892 h 2420691"/>
              <a:gd name="connsiteX24" fmla="*/ 1125291 w 1291243"/>
              <a:gd name="connsiteY24" fmla="*/ 1750319 h 2420691"/>
              <a:gd name="connsiteX25" fmla="*/ 1010985 w 1291243"/>
              <a:gd name="connsiteY25" fmla="*/ 1911733 h 2420691"/>
              <a:gd name="connsiteX26" fmla="*/ 884699 w 1291243"/>
              <a:gd name="connsiteY26" fmla="*/ 2045223 h 2420691"/>
              <a:gd name="connsiteX27" fmla="*/ 768958 w 1291243"/>
              <a:gd name="connsiteY27" fmla="*/ 2128679 h 2420691"/>
              <a:gd name="connsiteX28" fmla="*/ 665175 w 1291243"/>
              <a:gd name="connsiteY28" fmla="*/ 2209379 h 2420691"/>
              <a:gd name="connsiteX29" fmla="*/ 569060 w 1291243"/>
              <a:gd name="connsiteY29" fmla="*/ 2267780 h 2420691"/>
              <a:gd name="connsiteX30" fmla="*/ 435214 w 1291243"/>
              <a:gd name="connsiteY30" fmla="*/ 2351608 h 2420691"/>
              <a:gd name="connsiteX31" fmla="*/ 292472 w 1291243"/>
              <a:gd name="connsiteY31" fmla="*/ 2420691 h 2420691"/>
              <a:gd name="connsiteX32" fmla="*/ 202912 w 1291243"/>
              <a:gd name="connsiteY32" fmla="*/ 2151692 h 2420691"/>
              <a:gd name="connsiteX33" fmla="*/ 150525 w 1291243"/>
              <a:gd name="connsiteY33" fmla="*/ 1985004 h 2420691"/>
              <a:gd name="connsiteX34" fmla="*/ 117329 w 1291243"/>
              <a:gd name="connsiteY34" fmla="*/ 1874608 h 2420691"/>
              <a:gd name="connsiteX35" fmla="*/ 84423 w 1291243"/>
              <a:gd name="connsiteY35" fmla="*/ 1754854 h 2420691"/>
              <a:gd name="connsiteX36" fmla="*/ 49353 w 1291243"/>
              <a:gd name="connsiteY36" fmla="*/ 1585680 h 2420691"/>
              <a:gd name="connsiteX37" fmla="*/ 30735 w 1291243"/>
              <a:gd name="connsiteY37" fmla="*/ 1448907 h 2420691"/>
              <a:gd name="connsiteX38" fmla="*/ 9088 w 1291243"/>
              <a:gd name="connsiteY38" fmla="*/ 1336160 h 2420691"/>
              <a:gd name="connsiteX39" fmla="*/ 3893 w 1291243"/>
              <a:gd name="connsiteY39" fmla="*/ 1225039 h 2420691"/>
              <a:gd name="connsiteX40" fmla="*/ 0 w 1291243"/>
              <a:gd name="connsiteY40" fmla="*/ 1083542 h 2420691"/>
              <a:gd name="connsiteX41" fmla="*/ 13565 w 1291243"/>
              <a:gd name="connsiteY41" fmla="*/ 960392 h 2420691"/>
              <a:gd name="connsiteX42" fmla="*/ 12561 w 1291243"/>
              <a:gd name="connsiteY42" fmla="*/ 844806 h 2420691"/>
              <a:gd name="connsiteX0" fmla="*/ 12561 w 1302495"/>
              <a:gd name="connsiteY0" fmla="*/ 844806 h 2420691"/>
              <a:gd name="connsiteX1" fmla="*/ 19050 w 1302495"/>
              <a:gd name="connsiteY1" fmla="*/ 690812 h 2420691"/>
              <a:gd name="connsiteX2" fmla="*/ 32757 w 1302495"/>
              <a:gd name="connsiteY2" fmla="*/ 549713 h 2420691"/>
              <a:gd name="connsiteX3" fmla="*/ 62344 w 1302495"/>
              <a:gd name="connsiteY3" fmla="*/ 452909 h 2420691"/>
              <a:gd name="connsiteX4" fmla="*/ 88750 w 1302495"/>
              <a:gd name="connsiteY4" fmla="*/ 346992 h 2420691"/>
              <a:gd name="connsiteX5" fmla="*/ 110390 w 1302495"/>
              <a:gd name="connsiteY5" fmla="*/ 251740 h 2420691"/>
              <a:gd name="connsiteX6" fmla="*/ 186738 w 1302495"/>
              <a:gd name="connsiteY6" fmla="*/ 112585 h 2420691"/>
              <a:gd name="connsiteX7" fmla="*/ 261493 w 1302495"/>
              <a:gd name="connsiteY7" fmla="*/ 20480 h 2420691"/>
              <a:gd name="connsiteX8" fmla="*/ 355016 w 1302495"/>
              <a:gd name="connsiteY8" fmla="*/ 0 h 2420691"/>
              <a:gd name="connsiteX9" fmla="*/ 546405 w 1302495"/>
              <a:gd name="connsiteY9" fmla="*/ 28654 h 2420691"/>
              <a:gd name="connsiteX10" fmla="*/ 677584 w 1302495"/>
              <a:gd name="connsiteY10" fmla="*/ 80576 h 2420691"/>
              <a:gd name="connsiteX11" fmla="*/ 745986 w 1302495"/>
              <a:gd name="connsiteY11" fmla="*/ 122867 h 2420691"/>
              <a:gd name="connsiteX12" fmla="*/ 836473 w 1302495"/>
              <a:gd name="connsiteY12" fmla="*/ 180017 h 2420691"/>
              <a:gd name="connsiteX13" fmla="*/ 929699 w 1302495"/>
              <a:gd name="connsiteY13" fmla="*/ 262999 h 2420691"/>
              <a:gd name="connsiteX14" fmla="*/ 999693 w 1302495"/>
              <a:gd name="connsiteY14" fmla="*/ 344504 h 2420691"/>
              <a:gd name="connsiteX15" fmla="*/ 1087726 w 1302495"/>
              <a:gd name="connsiteY15" fmla="*/ 473360 h 2420691"/>
              <a:gd name="connsiteX16" fmla="*/ 1154549 w 1302495"/>
              <a:gd name="connsiteY16" fmla="*/ 587180 h 2420691"/>
              <a:gd name="connsiteX17" fmla="*/ 1202322 w 1302495"/>
              <a:gd name="connsiteY17" fmla="*/ 681795 h 2420691"/>
              <a:gd name="connsiteX18" fmla="*/ 1242446 w 1302495"/>
              <a:gd name="connsiteY18" fmla="*/ 781236 h 2420691"/>
              <a:gd name="connsiteX19" fmla="*/ 1274056 w 1302495"/>
              <a:gd name="connsiteY19" fmla="*/ 924112 h 2420691"/>
              <a:gd name="connsiteX20" fmla="*/ 1302495 w 1302495"/>
              <a:gd name="connsiteY20" fmla="*/ 1113468 h 2420691"/>
              <a:gd name="connsiteX21" fmla="*/ 1291243 w 1302495"/>
              <a:gd name="connsiteY21" fmla="*/ 1318316 h 2420691"/>
              <a:gd name="connsiteX22" fmla="*/ 1240423 w 1302495"/>
              <a:gd name="connsiteY22" fmla="*/ 1477446 h 2420691"/>
              <a:gd name="connsiteX23" fmla="*/ 1183586 w 1302495"/>
              <a:gd name="connsiteY23" fmla="*/ 1613892 h 2420691"/>
              <a:gd name="connsiteX24" fmla="*/ 1125291 w 1302495"/>
              <a:gd name="connsiteY24" fmla="*/ 1750319 h 2420691"/>
              <a:gd name="connsiteX25" fmla="*/ 1010985 w 1302495"/>
              <a:gd name="connsiteY25" fmla="*/ 1911733 h 2420691"/>
              <a:gd name="connsiteX26" fmla="*/ 884699 w 1302495"/>
              <a:gd name="connsiteY26" fmla="*/ 2045223 h 2420691"/>
              <a:gd name="connsiteX27" fmla="*/ 768958 w 1302495"/>
              <a:gd name="connsiteY27" fmla="*/ 2128679 h 2420691"/>
              <a:gd name="connsiteX28" fmla="*/ 665175 w 1302495"/>
              <a:gd name="connsiteY28" fmla="*/ 2209379 h 2420691"/>
              <a:gd name="connsiteX29" fmla="*/ 569060 w 1302495"/>
              <a:gd name="connsiteY29" fmla="*/ 2267780 h 2420691"/>
              <a:gd name="connsiteX30" fmla="*/ 435214 w 1302495"/>
              <a:gd name="connsiteY30" fmla="*/ 2351608 h 2420691"/>
              <a:gd name="connsiteX31" fmla="*/ 292472 w 1302495"/>
              <a:gd name="connsiteY31" fmla="*/ 2420691 h 2420691"/>
              <a:gd name="connsiteX32" fmla="*/ 202912 w 1302495"/>
              <a:gd name="connsiteY32" fmla="*/ 2151692 h 2420691"/>
              <a:gd name="connsiteX33" fmla="*/ 150525 w 1302495"/>
              <a:gd name="connsiteY33" fmla="*/ 1985004 h 2420691"/>
              <a:gd name="connsiteX34" fmla="*/ 117329 w 1302495"/>
              <a:gd name="connsiteY34" fmla="*/ 1874608 h 2420691"/>
              <a:gd name="connsiteX35" fmla="*/ 84423 w 1302495"/>
              <a:gd name="connsiteY35" fmla="*/ 1754854 h 2420691"/>
              <a:gd name="connsiteX36" fmla="*/ 49353 w 1302495"/>
              <a:gd name="connsiteY36" fmla="*/ 1585680 h 2420691"/>
              <a:gd name="connsiteX37" fmla="*/ 30735 w 1302495"/>
              <a:gd name="connsiteY37" fmla="*/ 1448907 h 2420691"/>
              <a:gd name="connsiteX38" fmla="*/ 9088 w 1302495"/>
              <a:gd name="connsiteY38" fmla="*/ 1336160 h 2420691"/>
              <a:gd name="connsiteX39" fmla="*/ 3893 w 1302495"/>
              <a:gd name="connsiteY39" fmla="*/ 1225039 h 2420691"/>
              <a:gd name="connsiteX40" fmla="*/ 0 w 1302495"/>
              <a:gd name="connsiteY40" fmla="*/ 1083542 h 2420691"/>
              <a:gd name="connsiteX41" fmla="*/ 13565 w 1302495"/>
              <a:gd name="connsiteY41" fmla="*/ 960392 h 2420691"/>
              <a:gd name="connsiteX42" fmla="*/ 12561 w 1302495"/>
              <a:gd name="connsiteY42" fmla="*/ 844806 h 242069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62344 w 1302495"/>
              <a:gd name="connsiteY3" fmla="*/ 466339 h 2434121"/>
              <a:gd name="connsiteX4" fmla="*/ 88750 w 1302495"/>
              <a:gd name="connsiteY4" fmla="*/ 360422 h 2434121"/>
              <a:gd name="connsiteX5" fmla="*/ 110390 w 1302495"/>
              <a:gd name="connsiteY5" fmla="*/ 265170 h 2434121"/>
              <a:gd name="connsiteX6" fmla="*/ 186738 w 1302495"/>
              <a:gd name="connsiteY6" fmla="*/ 126015 h 2434121"/>
              <a:gd name="connsiteX7" fmla="*/ 261493 w 1302495"/>
              <a:gd name="connsiteY7" fmla="*/ 33910 h 2434121"/>
              <a:gd name="connsiteX8" fmla="*/ 363678 w 1302495"/>
              <a:gd name="connsiteY8" fmla="*/ 0 h 2434121"/>
              <a:gd name="connsiteX9" fmla="*/ 546405 w 1302495"/>
              <a:gd name="connsiteY9" fmla="*/ 42084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49353 w 1302495"/>
              <a:gd name="connsiteY36" fmla="*/ 1599110 h 2434121"/>
              <a:gd name="connsiteX37" fmla="*/ 30735 w 1302495"/>
              <a:gd name="connsiteY37" fmla="*/ 1462337 h 2434121"/>
              <a:gd name="connsiteX38" fmla="*/ 9088 w 1302495"/>
              <a:gd name="connsiteY38" fmla="*/ 1349590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62344 w 1302495"/>
              <a:gd name="connsiteY3" fmla="*/ 466339 h 2434121"/>
              <a:gd name="connsiteX4" fmla="*/ 88750 w 1302495"/>
              <a:gd name="connsiteY4" fmla="*/ 360422 h 2434121"/>
              <a:gd name="connsiteX5" fmla="*/ 110390 w 1302495"/>
              <a:gd name="connsiteY5" fmla="*/ 265170 h 2434121"/>
              <a:gd name="connsiteX6" fmla="*/ 186738 w 1302495"/>
              <a:gd name="connsiteY6" fmla="*/ 126015 h 2434121"/>
              <a:gd name="connsiteX7" fmla="*/ 261493 w 1302495"/>
              <a:gd name="connsiteY7" fmla="*/ 3391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49353 w 1302495"/>
              <a:gd name="connsiteY36" fmla="*/ 1599110 h 2434121"/>
              <a:gd name="connsiteX37" fmla="*/ 30735 w 1302495"/>
              <a:gd name="connsiteY37" fmla="*/ 1462337 h 2434121"/>
              <a:gd name="connsiteX38" fmla="*/ 9088 w 1302495"/>
              <a:gd name="connsiteY38" fmla="*/ 1349590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62344 w 1302495"/>
              <a:gd name="connsiteY3" fmla="*/ 466339 h 2434121"/>
              <a:gd name="connsiteX4" fmla="*/ 88750 w 1302495"/>
              <a:gd name="connsiteY4" fmla="*/ 360422 h 2434121"/>
              <a:gd name="connsiteX5" fmla="*/ 110390 w 1302495"/>
              <a:gd name="connsiteY5" fmla="*/ 265170 h 2434121"/>
              <a:gd name="connsiteX6" fmla="*/ 186738 w 1302495"/>
              <a:gd name="connsiteY6" fmla="*/ 126015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49353 w 1302495"/>
              <a:gd name="connsiteY36" fmla="*/ 1599110 h 2434121"/>
              <a:gd name="connsiteX37" fmla="*/ 30735 w 1302495"/>
              <a:gd name="connsiteY37" fmla="*/ 1462337 h 2434121"/>
              <a:gd name="connsiteX38" fmla="*/ 9088 w 1302495"/>
              <a:gd name="connsiteY38" fmla="*/ 1349590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62344 w 1302495"/>
              <a:gd name="connsiteY3" fmla="*/ 466339 h 2434121"/>
              <a:gd name="connsiteX4" fmla="*/ 88750 w 1302495"/>
              <a:gd name="connsiteY4" fmla="*/ 360422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49353 w 1302495"/>
              <a:gd name="connsiteY36" fmla="*/ 1599110 h 2434121"/>
              <a:gd name="connsiteX37" fmla="*/ 30735 w 1302495"/>
              <a:gd name="connsiteY37" fmla="*/ 1462337 h 2434121"/>
              <a:gd name="connsiteX38" fmla="*/ 9088 w 1302495"/>
              <a:gd name="connsiteY38" fmla="*/ 1349590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62344 w 1302495"/>
              <a:gd name="connsiteY3" fmla="*/ 466339 h 2434121"/>
              <a:gd name="connsiteX4" fmla="*/ 75759 w 1302495"/>
              <a:gd name="connsiteY4" fmla="*/ 355946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49353 w 1302495"/>
              <a:gd name="connsiteY36" fmla="*/ 1599110 h 2434121"/>
              <a:gd name="connsiteX37" fmla="*/ 30735 w 1302495"/>
              <a:gd name="connsiteY37" fmla="*/ 1462337 h 2434121"/>
              <a:gd name="connsiteX38" fmla="*/ 9088 w 1302495"/>
              <a:gd name="connsiteY38" fmla="*/ 1349590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49352 w 1302495"/>
              <a:gd name="connsiteY3" fmla="*/ 466339 h 2434121"/>
              <a:gd name="connsiteX4" fmla="*/ 75759 w 1302495"/>
              <a:gd name="connsiteY4" fmla="*/ 355946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49353 w 1302495"/>
              <a:gd name="connsiteY36" fmla="*/ 1599110 h 2434121"/>
              <a:gd name="connsiteX37" fmla="*/ 30735 w 1302495"/>
              <a:gd name="connsiteY37" fmla="*/ 1462337 h 2434121"/>
              <a:gd name="connsiteX38" fmla="*/ 9088 w 1302495"/>
              <a:gd name="connsiteY38" fmla="*/ 1349590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49352 w 1302495"/>
              <a:gd name="connsiteY3" fmla="*/ 466339 h 2434121"/>
              <a:gd name="connsiteX4" fmla="*/ 75759 w 1302495"/>
              <a:gd name="connsiteY4" fmla="*/ 355946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49353 w 1302495"/>
              <a:gd name="connsiteY36" fmla="*/ 1599110 h 2434121"/>
              <a:gd name="connsiteX37" fmla="*/ 30735 w 1302495"/>
              <a:gd name="connsiteY37" fmla="*/ 1462337 h 2434121"/>
              <a:gd name="connsiteX38" fmla="*/ 22080 w 1302495"/>
              <a:gd name="connsiteY38" fmla="*/ 1349590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49352 w 1302495"/>
              <a:gd name="connsiteY3" fmla="*/ 466339 h 2434121"/>
              <a:gd name="connsiteX4" fmla="*/ 75759 w 1302495"/>
              <a:gd name="connsiteY4" fmla="*/ 355946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49353 w 1302495"/>
              <a:gd name="connsiteY36" fmla="*/ 1599110 h 2434121"/>
              <a:gd name="connsiteX37" fmla="*/ 30735 w 1302495"/>
              <a:gd name="connsiteY37" fmla="*/ 1462337 h 2434121"/>
              <a:gd name="connsiteX38" fmla="*/ 22080 w 1302495"/>
              <a:gd name="connsiteY38" fmla="*/ 1349590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49352 w 1302495"/>
              <a:gd name="connsiteY3" fmla="*/ 466339 h 2434121"/>
              <a:gd name="connsiteX4" fmla="*/ 75759 w 1302495"/>
              <a:gd name="connsiteY4" fmla="*/ 355946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49353 w 1302495"/>
              <a:gd name="connsiteY36" fmla="*/ 1599110 h 2434121"/>
              <a:gd name="connsiteX37" fmla="*/ 30735 w 1302495"/>
              <a:gd name="connsiteY37" fmla="*/ 1462337 h 2434121"/>
              <a:gd name="connsiteX38" fmla="*/ 9087 w 1302495"/>
              <a:gd name="connsiteY38" fmla="*/ 1349590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49352 w 1302495"/>
              <a:gd name="connsiteY3" fmla="*/ 466339 h 2434121"/>
              <a:gd name="connsiteX4" fmla="*/ 75759 w 1302495"/>
              <a:gd name="connsiteY4" fmla="*/ 355946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49353 w 1302495"/>
              <a:gd name="connsiteY36" fmla="*/ 1599110 h 2434121"/>
              <a:gd name="connsiteX37" fmla="*/ 30735 w 1302495"/>
              <a:gd name="connsiteY37" fmla="*/ 1462337 h 2434121"/>
              <a:gd name="connsiteX38" fmla="*/ 26410 w 1302495"/>
              <a:gd name="connsiteY38" fmla="*/ 1345114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49352 w 1302495"/>
              <a:gd name="connsiteY3" fmla="*/ 466339 h 2434121"/>
              <a:gd name="connsiteX4" fmla="*/ 75759 w 1302495"/>
              <a:gd name="connsiteY4" fmla="*/ 355946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49353 w 1302495"/>
              <a:gd name="connsiteY36" fmla="*/ 1599110 h 2434121"/>
              <a:gd name="connsiteX37" fmla="*/ 52389 w 1302495"/>
              <a:gd name="connsiteY37" fmla="*/ 1462337 h 2434121"/>
              <a:gd name="connsiteX38" fmla="*/ 26410 w 1302495"/>
              <a:gd name="connsiteY38" fmla="*/ 1345114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49352 w 1302495"/>
              <a:gd name="connsiteY3" fmla="*/ 466339 h 2434121"/>
              <a:gd name="connsiteX4" fmla="*/ 75759 w 1302495"/>
              <a:gd name="connsiteY4" fmla="*/ 355946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62345 w 1302495"/>
              <a:gd name="connsiteY36" fmla="*/ 1594634 h 2434121"/>
              <a:gd name="connsiteX37" fmla="*/ 52389 w 1302495"/>
              <a:gd name="connsiteY37" fmla="*/ 1462337 h 2434121"/>
              <a:gd name="connsiteX38" fmla="*/ 26410 w 1302495"/>
              <a:gd name="connsiteY38" fmla="*/ 1345114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49352 w 1302495"/>
              <a:gd name="connsiteY3" fmla="*/ 466339 h 2434121"/>
              <a:gd name="connsiteX4" fmla="*/ 75759 w 1302495"/>
              <a:gd name="connsiteY4" fmla="*/ 355946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62345 w 1302495"/>
              <a:gd name="connsiteY36" fmla="*/ 1594634 h 2434121"/>
              <a:gd name="connsiteX37" fmla="*/ 52389 w 1302495"/>
              <a:gd name="connsiteY37" fmla="*/ 1462337 h 2434121"/>
              <a:gd name="connsiteX38" fmla="*/ 22080 w 1302495"/>
              <a:gd name="connsiteY38" fmla="*/ 1349590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49352 w 1302495"/>
              <a:gd name="connsiteY3" fmla="*/ 466339 h 2434121"/>
              <a:gd name="connsiteX4" fmla="*/ 75759 w 1302495"/>
              <a:gd name="connsiteY4" fmla="*/ 355946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62345 w 1302495"/>
              <a:gd name="connsiteY36" fmla="*/ 1594634 h 2434121"/>
              <a:gd name="connsiteX37" fmla="*/ 39397 w 1302495"/>
              <a:gd name="connsiteY37" fmla="*/ 1462337 h 2434121"/>
              <a:gd name="connsiteX38" fmla="*/ 22080 w 1302495"/>
              <a:gd name="connsiteY38" fmla="*/ 1349590 h 2434121"/>
              <a:gd name="connsiteX39" fmla="*/ 3893 w 1302495"/>
              <a:gd name="connsiteY39" fmla="*/ 1238469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12561 w 1302495"/>
              <a:gd name="connsiteY0" fmla="*/ 858236 h 2434121"/>
              <a:gd name="connsiteX1" fmla="*/ 19050 w 1302495"/>
              <a:gd name="connsiteY1" fmla="*/ 704242 h 2434121"/>
              <a:gd name="connsiteX2" fmla="*/ 32757 w 1302495"/>
              <a:gd name="connsiteY2" fmla="*/ 563143 h 2434121"/>
              <a:gd name="connsiteX3" fmla="*/ 49352 w 1302495"/>
              <a:gd name="connsiteY3" fmla="*/ 466339 h 2434121"/>
              <a:gd name="connsiteX4" fmla="*/ 75759 w 1302495"/>
              <a:gd name="connsiteY4" fmla="*/ 355946 h 2434121"/>
              <a:gd name="connsiteX5" fmla="*/ 110390 w 1302495"/>
              <a:gd name="connsiteY5" fmla="*/ 265170 h 2434121"/>
              <a:gd name="connsiteX6" fmla="*/ 160754 w 1302495"/>
              <a:gd name="connsiteY6" fmla="*/ 121539 h 2434121"/>
              <a:gd name="connsiteX7" fmla="*/ 261493 w 1302495"/>
              <a:gd name="connsiteY7" fmla="*/ 20480 h 2434121"/>
              <a:gd name="connsiteX8" fmla="*/ 363678 w 1302495"/>
              <a:gd name="connsiteY8" fmla="*/ 0 h 2434121"/>
              <a:gd name="connsiteX9" fmla="*/ 546405 w 1302495"/>
              <a:gd name="connsiteY9" fmla="*/ 28655 h 2434121"/>
              <a:gd name="connsiteX10" fmla="*/ 677584 w 1302495"/>
              <a:gd name="connsiteY10" fmla="*/ 94006 h 2434121"/>
              <a:gd name="connsiteX11" fmla="*/ 745986 w 1302495"/>
              <a:gd name="connsiteY11" fmla="*/ 136297 h 2434121"/>
              <a:gd name="connsiteX12" fmla="*/ 836473 w 1302495"/>
              <a:gd name="connsiteY12" fmla="*/ 193447 h 2434121"/>
              <a:gd name="connsiteX13" fmla="*/ 929699 w 1302495"/>
              <a:gd name="connsiteY13" fmla="*/ 276429 h 2434121"/>
              <a:gd name="connsiteX14" fmla="*/ 999693 w 1302495"/>
              <a:gd name="connsiteY14" fmla="*/ 357934 h 2434121"/>
              <a:gd name="connsiteX15" fmla="*/ 1087726 w 1302495"/>
              <a:gd name="connsiteY15" fmla="*/ 486790 h 2434121"/>
              <a:gd name="connsiteX16" fmla="*/ 1154549 w 1302495"/>
              <a:gd name="connsiteY16" fmla="*/ 600610 h 2434121"/>
              <a:gd name="connsiteX17" fmla="*/ 1202322 w 1302495"/>
              <a:gd name="connsiteY17" fmla="*/ 695225 h 2434121"/>
              <a:gd name="connsiteX18" fmla="*/ 1242446 w 1302495"/>
              <a:gd name="connsiteY18" fmla="*/ 794666 h 2434121"/>
              <a:gd name="connsiteX19" fmla="*/ 1274056 w 1302495"/>
              <a:gd name="connsiteY19" fmla="*/ 937542 h 2434121"/>
              <a:gd name="connsiteX20" fmla="*/ 1302495 w 1302495"/>
              <a:gd name="connsiteY20" fmla="*/ 1126898 h 2434121"/>
              <a:gd name="connsiteX21" fmla="*/ 1291243 w 1302495"/>
              <a:gd name="connsiteY21" fmla="*/ 1331746 h 2434121"/>
              <a:gd name="connsiteX22" fmla="*/ 1240423 w 1302495"/>
              <a:gd name="connsiteY22" fmla="*/ 1490876 h 2434121"/>
              <a:gd name="connsiteX23" fmla="*/ 1183586 w 1302495"/>
              <a:gd name="connsiteY23" fmla="*/ 1627322 h 2434121"/>
              <a:gd name="connsiteX24" fmla="*/ 1125291 w 1302495"/>
              <a:gd name="connsiteY24" fmla="*/ 1763749 h 2434121"/>
              <a:gd name="connsiteX25" fmla="*/ 1010985 w 1302495"/>
              <a:gd name="connsiteY25" fmla="*/ 1925163 h 2434121"/>
              <a:gd name="connsiteX26" fmla="*/ 884699 w 1302495"/>
              <a:gd name="connsiteY26" fmla="*/ 2058653 h 2434121"/>
              <a:gd name="connsiteX27" fmla="*/ 768958 w 1302495"/>
              <a:gd name="connsiteY27" fmla="*/ 2142109 h 2434121"/>
              <a:gd name="connsiteX28" fmla="*/ 665175 w 1302495"/>
              <a:gd name="connsiteY28" fmla="*/ 2222809 h 2434121"/>
              <a:gd name="connsiteX29" fmla="*/ 569060 w 1302495"/>
              <a:gd name="connsiteY29" fmla="*/ 2281210 h 2434121"/>
              <a:gd name="connsiteX30" fmla="*/ 435214 w 1302495"/>
              <a:gd name="connsiteY30" fmla="*/ 2365038 h 2434121"/>
              <a:gd name="connsiteX31" fmla="*/ 292472 w 1302495"/>
              <a:gd name="connsiteY31" fmla="*/ 2434121 h 2434121"/>
              <a:gd name="connsiteX32" fmla="*/ 202912 w 1302495"/>
              <a:gd name="connsiteY32" fmla="*/ 2165122 h 2434121"/>
              <a:gd name="connsiteX33" fmla="*/ 150525 w 1302495"/>
              <a:gd name="connsiteY33" fmla="*/ 1998434 h 2434121"/>
              <a:gd name="connsiteX34" fmla="*/ 117329 w 1302495"/>
              <a:gd name="connsiteY34" fmla="*/ 1888038 h 2434121"/>
              <a:gd name="connsiteX35" fmla="*/ 84423 w 1302495"/>
              <a:gd name="connsiteY35" fmla="*/ 1768284 h 2434121"/>
              <a:gd name="connsiteX36" fmla="*/ 62345 w 1302495"/>
              <a:gd name="connsiteY36" fmla="*/ 1594634 h 2434121"/>
              <a:gd name="connsiteX37" fmla="*/ 39397 w 1302495"/>
              <a:gd name="connsiteY37" fmla="*/ 1462337 h 2434121"/>
              <a:gd name="connsiteX38" fmla="*/ 22080 w 1302495"/>
              <a:gd name="connsiteY38" fmla="*/ 1349590 h 2434121"/>
              <a:gd name="connsiteX39" fmla="*/ 16885 w 1302495"/>
              <a:gd name="connsiteY39" fmla="*/ 1233992 h 2434121"/>
              <a:gd name="connsiteX40" fmla="*/ 0 w 1302495"/>
              <a:gd name="connsiteY40" fmla="*/ 1096972 h 2434121"/>
              <a:gd name="connsiteX41" fmla="*/ 13565 w 1302495"/>
              <a:gd name="connsiteY41" fmla="*/ 973822 h 2434121"/>
              <a:gd name="connsiteX42" fmla="*/ 12561 w 1302495"/>
              <a:gd name="connsiteY42" fmla="*/ 858236 h 2434121"/>
              <a:gd name="connsiteX0" fmla="*/ 0 w 1289934"/>
              <a:gd name="connsiteY0" fmla="*/ 858236 h 2434121"/>
              <a:gd name="connsiteX1" fmla="*/ 6489 w 1289934"/>
              <a:gd name="connsiteY1" fmla="*/ 704242 h 2434121"/>
              <a:gd name="connsiteX2" fmla="*/ 20196 w 1289934"/>
              <a:gd name="connsiteY2" fmla="*/ 563143 h 2434121"/>
              <a:gd name="connsiteX3" fmla="*/ 36791 w 1289934"/>
              <a:gd name="connsiteY3" fmla="*/ 466339 h 2434121"/>
              <a:gd name="connsiteX4" fmla="*/ 63198 w 1289934"/>
              <a:gd name="connsiteY4" fmla="*/ 355946 h 2434121"/>
              <a:gd name="connsiteX5" fmla="*/ 97829 w 1289934"/>
              <a:gd name="connsiteY5" fmla="*/ 265170 h 2434121"/>
              <a:gd name="connsiteX6" fmla="*/ 148193 w 1289934"/>
              <a:gd name="connsiteY6" fmla="*/ 121539 h 2434121"/>
              <a:gd name="connsiteX7" fmla="*/ 248932 w 1289934"/>
              <a:gd name="connsiteY7" fmla="*/ 20480 h 2434121"/>
              <a:gd name="connsiteX8" fmla="*/ 351117 w 1289934"/>
              <a:gd name="connsiteY8" fmla="*/ 0 h 2434121"/>
              <a:gd name="connsiteX9" fmla="*/ 533844 w 1289934"/>
              <a:gd name="connsiteY9" fmla="*/ 28655 h 2434121"/>
              <a:gd name="connsiteX10" fmla="*/ 665023 w 1289934"/>
              <a:gd name="connsiteY10" fmla="*/ 94006 h 2434121"/>
              <a:gd name="connsiteX11" fmla="*/ 733425 w 1289934"/>
              <a:gd name="connsiteY11" fmla="*/ 136297 h 2434121"/>
              <a:gd name="connsiteX12" fmla="*/ 823912 w 1289934"/>
              <a:gd name="connsiteY12" fmla="*/ 193447 h 2434121"/>
              <a:gd name="connsiteX13" fmla="*/ 917138 w 1289934"/>
              <a:gd name="connsiteY13" fmla="*/ 276429 h 2434121"/>
              <a:gd name="connsiteX14" fmla="*/ 987132 w 1289934"/>
              <a:gd name="connsiteY14" fmla="*/ 357934 h 2434121"/>
              <a:gd name="connsiteX15" fmla="*/ 1075165 w 1289934"/>
              <a:gd name="connsiteY15" fmla="*/ 486790 h 2434121"/>
              <a:gd name="connsiteX16" fmla="*/ 1141988 w 1289934"/>
              <a:gd name="connsiteY16" fmla="*/ 600610 h 2434121"/>
              <a:gd name="connsiteX17" fmla="*/ 1189761 w 1289934"/>
              <a:gd name="connsiteY17" fmla="*/ 695225 h 2434121"/>
              <a:gd name="connsiteX18" fmla="*/ 1229885 w 1289934"/>
              <a:gd name="connsiteY18" fmla="*/ 794666 h 2434121"/>
              <a:gd name="connsiteX19" fmla="*/ 1261495 w 1289934"/>
              <a:gd name="connsiteY19" fmla="*/ 937542 h 2434121"/>
              <a:gd name="connsiteX20" fmla="*/ 1289934 w 1289934"/>
              <a:gd name="connsiteY20" fmla="*/ 1126898 h 2434121"/>
              <a:gd name="connsiteX21" fmla="*/ 1278682 w 1289934"/>
              <a:gd name="connsiteY21" fmla="*/ 1331746 h 2434121"/>
              <a:gd name="connsiteX22" fmla="*/ 1227862 w 1289934"/>
              <a:gd name="connsiteY22" fmla="*/ 1490876 h 2434121"/>
              <a:gd name="connsiteX23" fmla="*/ 1171025 w 1289934"/>
              <a:gd name="connsiteY23" fmla="*/ 1627322 h 2434121"/>
              <a:gd name="connsiteX24" fmla="*/ 1112730 w 1289934"/>
              <a:gd name="connsiteY24" fmla="*/ 1763749 h 2434121"/>
              <a:gd name="connsiteX25" fmla="*/ 998424 w 1289934"/>
              <a:gd name="connsiteY25" fmla="*/ 1925163 h 2434121"/>
              <a:gd name="connsiteX26" fmla="*/ 872138 w 1289934"/>
              <a:gd name="connsiteY26" fmla="*/ 2058653 h 2434121"/>
              <a:gd name="connsiteX27" fmla="*/ 756397 w 1289934"/>
              <a:gd name="connsiteY27" fmla="*/ 2142109 h 2434121"/>
              <a:gd name="connsiteX28" fmla="*/ 652614 w 1289934"/>
              <a:gd name="connsiteY28" fmla="*/ 2222809 h 2434121"/>
              <a:gd name="connsiteX29" fmla="*/ 556499 w 1289934"/>
              <a:gd name="connsiteY29" fmla="*/ 2281210 h 2434121"/>
              <a:gd name="connsiteX30" fmla="*/ 422653 w 1289934"/>
              <a:gd name="connsiteY30" fmla="*/ 2365038 h 2434121"/>
              <a:gd name="connsiteX31" fmla="*/ 279911 w 1289934"/>
              <a:gd name="connsiteY31" fmla="*/ 2434121 h 2434121"/>
              <a:gd name="connsiteX32" fmla="*/ 190351 w 1289934"/>
              <a:gd name="connsiteY32" fmla="*/ 2165122 h 2434121"/>
              <a:gd name="connsiteX33" fmla="*/ 137964 w 1289934"/>
              <a:gd name="connsiteY33" fmla="*/ 1998434 h 2434121"/>
              <a:gd name="connsiteX34" fmla="*/ 104768 w 1289934"/>
              <a:gd name="connsiteY34" fmla="*/ 1888038 h 2434121"/>
              <a:gd name="connsiteX35" fmla="*/ 71862 w 1289934"/>
              <a:gd name="connsiteY35" fmla="*/ 1768284 h 2434121"/>
              <a:gd name="connsiteX36" fmla="*/ 49784 w 1289934"/>
              <a:gd name="connsiteY36" fmla="*/ 1594634 h 2434121"/>
              <a:gd name="connsiteX37" fmla="*/ 26836 w 1289934"/>
              <a:gd name="connsiteY37" fmla="*/ 1462337 h 2434121"/>
              <a:gd name="connsiteX38" fmla="*/ 9519 w 1289934"/>
              <a:gd name="connsiteY38" fmla="*/ 1349590 h 2434121"/>
              <a:gd name="connsiteX39" fmla="*/ 4324 w 1289934"/>
              <a:gd name="connsiteY39" fmla="*/ 1233992 h 2434121"/>
              <a:gd name="connsiteX40" fmla="*/ 431 w 1289934"/>
              <a:gd name="connsiteY40" fmla="*/ 1096972 h 2434121"/>
              <a:gd name="connsiteX41" fmla="*/ 1004 w 1289934"/>
              <a:gd name="connsiteY41" fmla="*/ 973822 h 2434121"/>
              <a:gd name="connsiteX42" fmla="*/ 0 w 1289934"/>
              <a:gd name="connsiteY42" fmla="*/ 858236 h 2434121"/>
              <a:gd name="connsiteX0" fmla="*/ 0 w 1289934"/>
              <a:gd name="connsiteY0" fmla="*/ 858236 h 2434121"/>
              <a:gd name="connsiteX1" fmla="*/ 6489 w 1289934"/>
              <a:gd name="connsiteY1" fmla="*/ 704242 h 2434121"/>
              <a:gd name="connsiteX2" fmla="*/ 20196 w 1289934"/>
              <a:gd name="connsiteY2" fmla="*/ 563143 h 2434121"/>
              <a:gd name="connsiteX3" fmla="*/ 36791 w 1289934"/>
              <a:gd name="connsiteY3" fmla="*/ 466339 h 2434121"/>
              <a:gd name="connsiteX4" fmla="*/ 63198 w 1289934"/>
              <a:gd name="connsiteY4" fmla="*/ 355946 h 2434121"/>
              <a:gd name="connsiteX5" fmla="*/ 97829 w 1289934"/>
              <a:gd name="connsiteY5" fmla="*/ 265170 h 2434121"/>
              <a:gd name="connsiteX6" fmla="*/ 148193 w 1289934"/>
              <a:gd name="connsiteY6" fmla="*/ 121539 h 2434121"/>
              <a:gd name="connsiteX7" fmla="*/ 248932 w 1289934"/>
              <a:gd name="connsiteY7" fmla="*/ 20480 h 2434121"/>
              <a:gd name="connsiteX8" fmla="*/ 351117 w 1289934"/>
              <a:gd name="connsiteY8" fmla="*/ 0 h 2434121"/>
              <a:gd name="connsiteX9" fmla="*/ 533844 w 1289934"/>
              <a:gd name="connsiteY9" fmla="*/ 28655 h 2434121"/>
              <a:gd name="connsiteX10" fmla="*/ 665023 w 1289934"/>
              <a:gd name="connsiteY10" fmla="*/ 94006 h 2434121"/>
              <a:gd name="connsiteX11" fmla="*/ 733425 w 1289934"/>
              <a:gd name="connsiteY11" fmla="*/ 136297 h 2434121"/>
              <a:gd name="connsiteX12" fmla="*/ 823912 w 1289934"/>
              <a:gd name="connsiteY12" fmla="*/ 193447 h 2434121"/>
              <a:gd name="connsiteX13" fmla="*/ 917138 w 1289934"/>
              <a:gd name="connsiteY13" fmla="*/ 276429 h 2434121"/>
              <a:gd name="connsiteX14" fmla="*/ 987132 w 1289934"/>
              <a:gd name="connsiteY14" fmla="*/ 357934 h 2434121"/>
              <a:gd name="connsiteX15" fmla="*/ 1075165 w 1289934"/>
              <a:gd name="connsiteY15" fmla="*/ 486790 h 2434121"/>
              <a:gd name="connsiteX16" fmla="*/ 1141988 w 1289934"/>
              <a:gd name="connsiteY16" fmla="*/ 600610 h 2434121"/>
              <a:gd name="connsiteX17" fmla="*/ 1189761 w 1289934"/>
              <a:gd name="connsiteY17" fmla="*/ 695225 h 2434121"/>
              <a:gd name="connsiteX18" fmla="*/ 1229885 w 1289934"/>
              <a:gd name="connsiteY18" fmla="*/ 794666 h 2434121"/>
              <a:gd name="connsiteX19" fmla="*/ 1261495 w 1289934"/>
              <a:gd name="connsiteY19" fmla="*/ 937542 h 2434121"/>
              <a:gd name="connsiteX20" fmla="*/ 1289934 w 1289934"/>
              <a:gd name="connsiteY20" fmla="*/ 1126898 h 2434121"/>
              <a:gd name="connsiteX21" fmla="*/ 1278682 w 1289934"/>
              <a:gd name="connsiteY21" fmla="*/ 1331746 h 2434121"/>
              <a:gd name="connsiteX22" fmla="*/ 1227862 w 1289934"/>
              <a:gd name="connsiteY22" fmla="*/ 1490876 h 2434121"/>
              <a:gd name="connsiteX23" fmla="*/ 1171025 w 1289934"/>
              <a:gd name="connsiteY23" fmla="*/ 1627322 h 2434121"/>
              <a:gd name="connsiteX24" fmla="*/ 1112730 w 1289934"/>
              <a:gd name="connsiteY24" fmla="*/ 1763749 h 2434121"/>
              <a:gd name="connsiteX25" fmla="*/ 998424 w 1289934"/>
              <a:gd name="connsiteY25" fmla="*/ 1925163 h 2434121"/>
              <a:gd name="connsiteX26" fmla="*/ 872138 w 1289934"/>
              <a:gd name="connsiteY26" fmla="*/ 2058653 h 2434121"/>
              <a:gd name="connsiteX27" fmla="*/ 756397 w 1289934"/>
              <a:gd name="connsiteY27" fmla="*/ 2142109 h 2434121"/>
              <a:gd name="connsiteX28" fmla="*/ 652614 w 1289934"/>
              <a:gd name="connsiteY28" fmla="*/ 2222809 h 2434121"/>
              <a:gd name="connsiteX29" fmla="*/ 556499 w 1289934"/>
              <a:gd name="connsiteY29" fmla="*/ 2281210 h 2434121"/>
              <a:gd name="connsiteX30" fmla="*/ 422653 w 1289934"/>
              <a:gd name="connsiteY30" fmla="*/ 2365038 h 2434121"/>
              <a:gd name="connsiteX31" fmla="*/ 279911 w 1289934"/>
              <a:gd name="connsiteY31" fmla="*/ 2434121 h 2434121"/>
              <a:gd name="connsiteX32" fmla="*/ 177359 w 1289934"/>
              <a:gd name="connsiteY32" fmla="*/ 2165122 h 2434121"/>
              <a:gd name="connsiteX33" fmla="*/ 137964 w 1289934"/>
              <a:gd name="connsiteY33" fmla="*/ 1998434 h 2434121"/>
              <a:gd name="connsiteX34" fmla="*/ 104768 w 1289934"/>
              <a:gd name="connsiteY34" fmla="*/ 1888038 h 2434121"/>
              <a:gd name="connsiteX35" fmla="*/ 71862 w 1289934"/>
              <a:gd name="connsiteY35" fmla="*/ 1768284 h 2434121"/>
              <a:gd name="connsiteX36" fmla="*/ 49784 w 1289934"/>
              <a:gd name="connsiteY36" fmla="*/ 1594634 h 2434121"/>
              <a:gd name="connsiteX37" fmla="*/ 26836 w 1289934"/>
              <a:gd name="connsiteY37" fmla="*/ 1462337 h 2434121"/>
              <a:gd name="connsiteX38" fmla="*/ 9519 w 1289934"/>
              <a:gd name="connsiteY38" fmla="*/ 1349590 h 2434121"/>
              <a:gd name="connsiteX39" fmla="*/ 4324 w 1289934"/>
              <a:gd name="connsiteY39" fmla="*/ 1233992 h 2434121"/>
              <a:gd name="connsiteX40" fmla="*/ 431 w 1289934"/>
              <a:gd name="connsiteY40" fmla="*/ 1096972 h 2434121"/>
              <a:gd name="connsiteX41" fmla="*/ 1004 w 1289934"/>
              <a:gd name="connsiteY41" fmla="*/ 973822 h 2434121"/>
              <a:gd name="connsiteX42" fmla="*/ 0 w 1289934"/>
              <a:gd name="connsiteY42" fmla="*/ 858236 h 2434121"/>
              <a:gd name="connsiteX0" fmla="*/ 0 w 1289934"/>
              <a:gd name="connsiteY0" fmla="*/ 858236 h 2434121"/>
              <a:gd name="connsiteX1" fmla="*/ 6489 w 1289934"/>
              <a:gd name="connsiteY1" fmla="*/ 704242 h 2434121"/>
              <a:gd name="connsiteX2" fmla="*/ 20196 w 1289934"/>
              <a:gd name="connsiteY2" fmla="*/ 563143 h 2434121"/>
              <a:gd name="connsiteX3" fmla="*/ 36791 w 1289934"/>
              <a:gd name="connsiteY3" fmla="*/ 466339 h 2434121"/>
              <a:gd name="connsiteX4" fmla="*/ 63198 w 1289934"/>
              <a:gd name="connsiteY4" fmla="*/ 355946 h 2434121"/>
              <a:gd name="connsiteX5" fmla="*/ 97829 w 1289934"/>
              <a:gd name="connsiteY5" fmla="*/ 265170 h 2434121"/>
              <a:gd name="connsiteX6" fmla="*/ 148193 w 1289934"/>
              <a:gd name="connsiteY6" fmla="*/ 121539 h 2434121"/>
              <a:gd name="connsiteX7" fmla="*/ 248932 w 1289934"/>
              <a:gd name="connsiteY7" fmla="*/ 20480 h 2434121"/>
              <a:gd name="connsiteX8" fmla="*/ 351117 w 1289934"/>
              <a:gd name="connsiteY8" fmla="*/ 0 h 2434121"/>
              <a:gd name="connsiteX9" fmla="*/ 533844 w 1289934"/>
              <a:gd name="connsiteY9" fmla="*/ 28655 h 2434121"/>
              <a:gd name="connsiteX10" fmla="*/ 665023 w 1289934"/>
              <a:gd name="connsiteY10" fmla="*/ 94006 h 2434121"/>
              <a:gd name="connsiteX11" fmla="*/ 733425 w 1289934"/>
              <a:gd name="connsiteY11" fmla="*/ 136297 h 2434121"/>
              <a:gd name="connsiteX12" fmla="*/ 823912 w 1289934"/>
              <a:gd name="connsiteY12" fmla="*/ 193447 h 2434121"/>
              <a:gd name="connsiteX13" fmla="*/ 917138 w 1289934"/>
              <a:gd name="connsiteY13" fmla="*/ 276429 h 2434121"/>
              <a:gd name="connsiteX14" fmla="*/ 987132 w 1289934"/>
              <a:gd name="connsiteY14" fmla="*/ 357934 h 2434121"/>
              <a:gd name="connsiteX15" fmla="*/ 1075165 w 1289934"/>
              <a:gd name="connsiteY15" fmla="*/ 486790 h 2434121"/>
              <a:gd name="connsiteX16" fmla="*/ 1141988 w 1289934"/>
              <a:gd name="connsiteY16" fmla="*/ 600610 h 2434121"/>
              <a:gd name="connsiteX17" fmla="*/ 1189761 w 1289934"/>
              <a:gd name="connsiteY17" fmla="*/ 695225 h 2434121"/>
              <a:gd name="connsiteX18" fmla="*/ 1229885 w 1289934"/>
              <a:gd name="connsiteY18" fmla="*/ 794666 h 2434121"/>
              <a:gd name="connsiteX19" fmla="*/ 1261495 w 1289934"/>
              <a:gd name="connsiteY19" fmla="*/ 937542 h 2434121"/>
              <a:gd name="connsiteX20" fmla="*/ 1289934 w 1289934"/>
              <a:gd name="connsiteY20" fmla="*/ 1126898 h 2434121"/>
              <a:gd name="connsiteX21" fmla="*/ 1278682 w 1289934"/>
              <a:gd name="connsiteY21" fmla="*/ 1331746 h 2434121"/>
              <a:gd name="connsiteX22" fmla="*/ 1227862 w 1289934"/>
              <a:gd name="connsiteY22" fmla="*/ 1490876 h 2434121"/>
              <a:gd name="connsiteX23" fmla="*/ 1171025 w 1289934"/>
              <a:gd name="connsiteY23" fmla="*/ 1627322 h 2434121"/>
              <a:gd name="connsiteX24" fmla="*/ 1112730 w 1289934"/>
              <a:gd name="connsiteY24" fmla="*/ 1763749 h 2434121"/>
              <a:gd name="connsiteX25" fmla="*/ 998424 w 1289934"/>
              <a:gd name="connsiteY25" fmla="*/ 1925163 h 2434121"/>
              <a:gd name="connsiteX26" fmla="*/ 872138 w 1289934"/>
              <a:gd name="connsiteY26" fmla="*/ 2058653 h 2434121"/>
              <a:gd name="connsiteX27" fmla="*/ 756397 w 1289934"/>
              <a:gd name="connsiteY27" fmla="*/ 2142109 h 2434121"/>
              <a:gd name="connsiteX28" fmla="*/ 652614 w 1289934"/>
              <a:gd name="connsiteY28" fmla="*/ 2222809 h 2434121"/>
              <a:gd name="connsiteX29" fmla="*/ 556499 w 1289934"/>
              <a:gd name="connsiteY29" fmla="*/ 2281210 h 2434121"/>
              <a:gd name="connsiteX30" fmla="*/ 422653 w 1289934"/>
              <a:gd name="connsiteY30" fmla="*/ 2365038 h 2434121"/>
              <a:gd name="connsiteX31" fmla="*/ 279911 w 1289934"/>
              <a:gd name="connsiteY31" fmla="*/ 2434121 h 2434121"/>
              <a:gd name="connsiteX32" fmla="*/ 177359 w 1289934"/>
              <a:gd name="connsiteY32" fmla="*/ 2165122 h 2434121"/>
              <a:gd name="connsiteX33" fmla="*/ 120641 w 1289934"/>
              <a:gd name="connsiteY33" fmla="*/ 1998434 h 2434121"/>
              <a:gd name="connsiteX34" fmla="*/ 104768 w 1289934"/>
              <a:gd name="connsiteY34" fmla="*/ 1888038 h 2434121"/>
              <a:gd name="connsiteX35" fmla="*/ 71862 w 1289934"/>
              <a:gd name="connsiteY35" fmla="*/ 1768284 h 2434121"/>
              <a:gd name="connsiteX36" fmla="*/ 49784 w 1289934"/>
              <a:gd name="connsiteY36" fmla="*/ 1594634 h 2434121"/>
              <a:gd name="connsiteX37" fmla="*/ 26836 w 1289934"/>
              <a:gd name="connsiteY37" fmla="*/ 1462337 h 2434121"/>
              <a:gd name="connsiteX38" fmla="*/ 9519 w 1289934"/>
              <a:gd name="connsiteY38" fmla="*/ 1349590 h 2434121"/>
              <a:gd name="connsiteX39" fmla="*/ 4324 w 1289934"/>
              <a:gd name="connsiteY39" fmla="*/ 1233992 h 2434121"/>
              <a:gd name="connsiteX40" fmla="*/ 431 w 1289934"/>
              <a:gd name="connsiteY40" fmla="*/ 1096972 h 2434121"/>
              <a:gd name="connsiteX41" fmla="*/ 1004 w 1289934"/>
              <a:gd name="connsiteY41" fmla="*/ 973822 h 2434121"/>
              <a:gd name="connsiteX42" fmla="*/ 0 w 1289934"/>
              <a:gd name="connsiteY42" fmla="*/ 858236 h 2434121"/>
              <a:gd name="connsiteX0" fmla="*/ 0 w 1289934"/>
              <a:gd name="connsiteY0" fmla="*/ 858236 h 2434121"/>
              <a:gd name="connsiteX1" fmla="*/ 6489 w 1289934"/>
              <a:gd name="connsiteY1" fmla="*/ 704242 h 2434121"/>
              <a:gd name="connsiteX2" fmla="*/ 20196 w 1289934"/>
              <a:gd name="connsiteY2" fmla="*/ 563143 h 2434121"/>
              <a:gd name="connsiteX3" fmla="*/ 36791 w 1289934"/>
              <a:gd name="connsiteY3" fmla="*/ 466339 h 2434121"/>
              <a:gd name="connsiteX4" fmla="*/ 63198 w 1289934"/>
              <a:gd name="connsiteY4" fmla="*/ 355946 h 2434121"/>
              <a:gd name="connsiteX5" fmla="*/ 97829 w 1289934"/>
              <a:gd name="connsiteY5" fmla="*/ 265170 h 2434121"/>
              <a:gd name="connsiteX6" fmla="*/ 148193 w 1289934"/>
              <a:gd name="connsiteY6" fmla="*/ 121539 h 2434121"/>
              <a:gd name="connsiteX7" fmla="*/ 248932 w 1289934"/>
              <a:gd name="connsiteY7" fmla="*/ 20480 h 2434121"/>
              <a:gd name="connsiteX8" fmla="*/ 351117 w 1289934"/>
              <a:gd name="connsiteY8" fmla="*/ 0 h 2434121"/>
              <a:gd name="connsiteX9" fmla="*/ 533844 w 1289934"/>
              <a:gd name="connsiteY9" fmla="*/ 28655 h 2434121"/>
              <a:gd name="connsiteX10" fmla="*/ 665023 w 1289934"/>
              <a:gd name="connsiteY10" fmla="*/ 94006 h 2434121"/>
              <a:gd name="connsiteX11" fmla="*/ 733425 w 1289934"/>
              <a:gd name="connsiteY11" fmla="*/ 136297 h 2434121"/>
              <a:gd name="connsiteX12" fmla="*/ 823912 w 1289934"/>
              <a:gd name="connsiteY12" fmla="*/ 193447 h 2434121"/>
              <a:gd name="connsiteX13" fmla="*/ 917138 w 1289934"/>
              <a:gd name="connsiteY13" fmla="*/ 276429 h 2434121"/>
              <a:gd name="connsiteX14" fmla="*/ 987132 w 1289934"/>
              <a:gd name="connsiteY14" fmla="*/ 357934 h 2434121"/>
              <a:gd name="connsiteX15" fmla="*/ 1075165 w 1289934"/>
              <a:gd name="connsiteY15" fmla="*/ 486790 h 2434121"/>
              <a:gd name="connsiteX16" fmla="*/ 1141988 w 1289934"/>
              <a:gd name="connsiteY16" fmla="*/ 600610 h 2434121"/>
              <a:gd name="connsiteX17" fmla="*/ 1189761 w 1289934"/>
              <a:gd name="connsiteY17" fmla="*/ 695225 h 2434121"/>
              <a:gd name="connsiteX18" fmla="*/ 1229885 w 1289934"/>
              <a:gd name="connsiteY18" fmla="*/ 794666 h 2434121"/>
              <a:gd name="connsiteX19" fmla="*/ 1261495 w 1289934"/>
              <a:gd name="connsiteY19" fmla="*/ 937542 h 2434121"/>
              <a:gd name="connsiteX20" fmla="*/ 1289934 w 1289934"/>
              <a:gd name="connsiteY20" fmla="*/ 1126898 h 2434121"/>
              <a:gd name="connsiteX21" fmla="*/ 1278682 w 1289934"/>
              <a:gd name="connsiteY21" fmla="*/ 1331746 h 2434121"/>
              <a:gd name="connsiteX22" fmla="*/ 1227862 w 1289934"/>
              <a:gd name="connsiteY22" fmla="*/ 1490876 h 2434121"/>
              <a:gd name="connsiteX23" fmla="*/ 1171025 w 1289934"/>
              <a:gd name="connsiteY23" fmla="*/ 1627322 h 2434121"/>
              <a:gd name="connsiteX24" fmla="*/ 1112730 w 1289934"/>
              <a:gd name="connsiteY24" fmla="*/ 1763749 h 2434121"/>
              <a:gd name="connsiteX25" fmla="*/ 985431 w 1289934"/>
              <a:gd name="connsiteY25" fmla="*/ 1925163 h 2434121"/>
              <a:gd name="connsiteX26" fmla="*/ 872138 w 1289934"/>
              <a:gd name="connsiteY26" fmla="*/ 2058653 h 2434121"/>
              <a:gd name="connsiteX27" fmla="*/ 756397 w 1289934"/>
              <a:gd name="connsiteY27" fmla="*/ 2142109 h 2434121"/>
              <a:gd name="connsiteX28" fmla="*/ 652614 w 1289934"/>
              <a:gd name="connsiteY28" fmla="*/ 2222809 h 2434121"/>
              <a:gd name="connsiteX29" fmla="*/ 556499 w 1289934"/>
              <a:gd name="connsiteY29" fmla="*/ 2281210 h 2434121"/>
              <a:gd name="connsiteX30" fmla="*/ 422653 w 1289934"/>
              <a:gd name="connsiteY30" fmla="*/ 2365038 h 2434121"/>
              <a:gd name="connsiteX31" fmla="*/ 279911 w 1289934"/>
              <a:gd name="connsiteY31" fmla="*/ 2434121 h 2434121"/>
              <a:gd name="connsiteX32" fmla="*/ 177359 w 1289934"/>
              <a:gd name="connsiteY32" fmla="*/ 2165122 h 2434121"/>
              <a:gd name="connsiteX33" fmla="*/ 120641 w 1289934"/>
              <a:gd name="connsiteY33" fmla="*/ 1998434 h 2434121"/>
              <a:gd name="connsiteX34" fmla="*/ 104768 w 1289934"/>
              <a:gd name="connsiteY34" fmla="*/ 1888038 h 2434121"/>
              <a:gd name="connsiteX35" fmla="*/ 71862 w 1289934"/>
              <a:gd name="connsiteY35" fmla="*/ 1768284 h 2434121"/>
              <a:gd name="connsiteX36" fmla="*/ 49784 w 1289934"/>
              <a:gd name="connsiteY36" fmla="*/ 1594634 h 2434121"/>
              <a:gd name="connsiteX37" fmla="*/ 26836 w 1289934"/>
              <a:gd name="connsiteY37" fmla="*/ 1462337 h 2434121"/>
              <a:gd name="connsiteX38" fmla="*/ 9519 w 1289934"/>
              <a:gd name="connsiteY38" fmla="*/ 1349590 h 2434121"/>
              <a:gd name="connsiteX39" fmla="*/ 4324 w 1289934"/>
              <a:gd name="connsiteY39" fmla="*/ 1233992 h 2434121"/>
              <a:gd name="connsiteX40" fmla="*/ 431 w 1289934"/>
              <a:gd name="connsiteY40" fmla="*/ 1096972 h 2434121"/>
              <a:gd name="connsiteX41" fmla="*/ 1004 w 1289934"/>
              <a:gd name="connsiteY41" fmla="*/ 973822 h 2434121"/>
              <a:gd name="connsiteX42" fmla="*/ 0 w 1289934"/>
              <a:gd name="connsiteY42" fmla="*/ 858236 h 2434121"/>
              <a:gd name="connsiteX0" fmla="*/ 0 w 1289934"/>
              <a:gd name="connsiteY0" fmla="*/ 858236 h 2434121"/>
              <a:gd name="connsiteX1" fmla="*/ 6489 w 1289934"/>
              <a:gd name="connsiteY1" fmla="*/ 704242 h 2434121"/>
              <a:gd name="connsiteX2" fmla="*/ 20196 w 1289934"/>
              <a:gd name="connsiteY2" fmla="*/ 563143 h 2434121"/>
              <a:gd name="connsiteX3" fmla="*/ 36791 w 1289934"/>
              <a:gd name="connsiteY3" fmla="*/ 466339 h 2434121"/>
              <a:gd name="connsiteX4" fmla="*/ 63198 w 1289934"/>
              <a:gd name="connsiteY4" fmla="*/ 355946 h 2434121"/>
              <a:gd name="connsiteX5" fmla="*/ 97829 w 1289934"/>
              <a:gd name="connsiteY5" fmla="*/ 265170 h 2434121"/>
              <a:gd name="connsiteX6" fmla="*/ 148193 w 1289934"/>
              <a:gd name="connsiteY6" fmla="*/ 121539 h 2434121"/>
              <a:gd name="connsiteX7" fmla="*/ 248932 w 1289934"/>
              <a:gd name="connsiteY7" fmla="*/ 20480 h 2434121"/>
              <a:gd name="connsiteX8" fmla="*/ 351117 w 1289934"/>
              <a:gd name="connsiteY8" fmla="*/ 0 h 2434121"/>
              <a:gd name="connsiteX9" fmla="*/ 533844 w 1289934"/>
              <a:gd name="connsiteY9" fmla="*/ 28655 h 2434121"/>
              <a:gd name="connsiteX10" fmla="*/ 665023 w 1289934"/>
              <a:gd name="connsiteY10" fmla="*/ 94006 h 2434121"/>
              <a:gd name="connsiteX11" fmla="*/ 733425 w 1289934"/>
              <a:gd name="connsiteY11" fmla="*/ 136297 h 2434121"/>
              <a:gd name="connsiteX12" fmla="*/ 823912 w 1289934"/>
              <a:gd name="connsiteY12" fmla="*/ 193447 h 2434121"/>
              <a:gd name="connsiteX13" fmla="*/ 917138 w 1289934"/>
              <a:gd name="connsiteY13" fmla="*/ 276429 h 2434121"/>
              <a:gd name="connsiteX14" fmla="*/ 987132 w 1289934"/>
              <a:gd name="connsiteY14" fmla="*/ 357934 h 2434121"/>
              <a:gd name="connsiteX15" fmla="*/ 1075165 w 1289934"/>
              <a:gd name="connsiteY15" fmla="*/ 486790 h 2434121"/>
              <a:gd name="connsiteX16" fmla="*/ 1141988 w 1289934"/>
              <a:gd name="connsiteY16" fmla="*/ 600610 h 2434121"/>
              <a:gd name="connsiteX17" fmla="*/ 1189761 w 1289934"/>
              <a:gd name="connsiteY17" fmla="*/ 695225 h 2434121"/>
              <a:gd name="connsiteX18" fmla="*/ 1229885 w 1289934"/>
              <a:gd name="connsiteY18" fmla="*/ 794666 h 2434121"/>
              <a:gd name="connsiteX19" fmla="*/ 1261495 w 1289934"/>
              <a:gd name="connsiteY19" fmla="*/ 937542 h 2434121"/>
              <a:gd name="connsiteX20" fmla="*/ 1289934 w 1289934"/>
              <a:gd name="connsiteY20" fmla="*/ 1126898 h 2434121"/>
              <a:gd name="connsiteX21" fmla="*/ 1278682 w 1289934"/>
              <a:gd name="connsiteY21" fmla="*/ 1331746 h 2434121"/>
              <a:gd name="connsiteX22" fmla="*/ 1227862 w 1289934"/>
              <a:gd name="connsiteY22" fmla="*/ 1490876 h 2434121"/>
              <a:gd name="connsiteX23" fmla="*/ 1171025 w 1289934"/>
              <a:gd name="connsiteY23" fmla="*/ 1627322 h 2434121"/>
              <a:gd name="connsiteX24" fmla="*/ 1099738 w 1289934"/>
              <a:gd name="connsiteY24" fmla="*/ 1754796 h 2434121"/>
              <a:gd name="connsiteX25" fmla="*/ 985431 w 1289934"/>
              <a:gd name="connsiteY25" fmla="*/ 1925163 h 2434121"/>
              <a:gd name="connsiteX26" fmla="*/ 872138 w 1289934"/>
              <a:gd name="connsiteY26" fmla="*/ 2058653 h 2434121"/>
              <a:gd name="connsiteX27" fmla="*/ 756397 w 1289934"/>
              <a:gd name="connsiteY27" fmla="*/ 2142109 h 2434121"/>
              <a:gd name="connsiteX28" fmla="*/ 652614 w 1289934"/>
              <a:gd name="connsiteY28" fmla="*/ 2222809 h 2434121"/>
              <a:gd name="connsiteX29" fmla="*/ 556499 w 1289934"/>
              <a:gd name="connsiteY29" fmla="*/ 2281210 h 2434121"/>
              <a:gd name="connsiteX30" fmla="*/ 422653 w 1289934"/>
              <a:gd name="connsiteY30" fmla="*/ 2365038 h 2434121"/>
              <a:gd name="connsiteX31" fmla="*/ 279911 w 1289934"/>
              <a:gd name="connsiteY31" fmla="*/ 2434121 h 2434121"/>
              <a:gd name="connsiteX32" fmla="*/ 177359 w 1289934"/>
              <a:gd name="connsiteY32" fmla="*/ 2165122 h 2434121"/>
              <a:gd name="connsiteX33" fmla="*/ 120641 w 1289934"/>
              <a:gd name="connsiteY33" fmla="*/ 1998434 h 2434121"/>
              <a:gd name="connsiteX34" fmla="*/ 104768 w 1289934"/>
              <a:gd name="connsiteY34" fmla="*/ 1888038 h 2434121"/>
              <a:gd name="connsiteX35" fmla="*/ 71862 w 1289934"/>
              <a:gd name="connsiteY35" fmla="*/ 1768284 h 2434121"/>
              <a:gd name="connsiteX36" fmla="*/ 49784 w 1289934"/>
              <a:gd name="connsiteY36" fmla="*/ 1594634 h 2434121"/>
              <a:gd name="connsiteX37" fmla="*/ 26836 w 1289934"/>
              <a:gd name="connsiteY37" fmla="*/ 1462337 h 2434121"/>
              <a:gd name="connsiteX38" fmla="*/ 9519 w 1289934"/>
              <a:gd name="connsiteY38" fmla="*/ 1349590 h 2434121"/>
              <a:gd name="connsiteX39" fmla="*/ 4324 w 1289934"/>
              <a:gd name="connsiteY39" fmla="*/ 1233992 h 2434121"/>
              <a:gd name="connsiteX40" fmla="*/ 431 w 1289934"/>
              <a:gd name="connsiteY40" fmla="*/ 1096972 h 2434121"/>
              <a:gd name="connsiteX41" fmla="*/ 1004 w 1289934"/>
              <a:gd name="connsiteY41" fmla="*/ 973822 h 2434121"/>
              <a:gd name="connsiteX42" fmla="*/ 0 w 1289934"/>
              <a:gd name="connsiteY42" fmla="*/ 858236 h 2434121"/>
              <a:gd name="connsiteX0" fmla="*/ 0 w 1289934"/>
              <a:gd name="connsiteY0" fmla="*/ 858236 h 2434121"/>
              <a:gd name="connsiteX1" fmla="*/ 6489 w 1289934"/>
              <a:gd name="connsiteY1" fmla="*/ 704242 h 2434121"/>
              <a:gd name="connsiteX2" fmla="*/ 20196 w 1289934"/>
              <a:gd name="connsiteY2" fmla="*/ 563143 h 2434121"/>
              <a:gd name="connsiteX3" fmla="*/ 36791 w 1289934"/>
              <a:gd name="connsiteY3" fmla="*/ 466339 h 2434121"/>
              <a:gd name="connsiteX4" fmla="*/ 63198 w 1289934"/>
              <a:gd name="connsiteY4" fmla="*/ 355946 h 2434121"/>
              <a:gd name="connsiteX5" fmla="*/ 97829 w 1289934"/>
              <a:gd name="connsiteY5" fmla="*/ 265170 h 2434121"/>
              <a:gd name="connsiteX6" fmla="*/ 148193 w 1289934"/>
              <a:gd name="connsiteY6" fmla="*/ 121539 h 2434121"/>
              <a:gd name="connsiteX7" fmla="*/ 248932 w 1289934"/>
              <a:gd name="connsiteY7" fmla="*/ 20480 h 2434121"/>
              <a:gd name="connsiteX8" fmla="*/ 351117 w 1289934"/>
              <a:gd name="connsiteY8" fmla="*/ 0 h 2434121"/>
              <a:gd name="connsiteX9" fmla="*/ 533844 w 1289934"/>
              <a:gd name="connsiteY9" fmla="*/ 28655 h 2434121"/>
              <a:gd name="connsiteX10" fmla="*/ 665023 w 1289934"/>
              <a:gd name="connsiteY10" fmla="*/ 94006 h 2434121"/>
              <a:gd name="connsiteX11" fmla="*/ 733425 w 1289934"/>
              <a:gd name="connsiteY11" fmla="*/ 136297 h 2434121"/>
              <a:gd name="connsiteX12" fmla="*/ 823912 w 1289934"/>
              <a:gd name="connsiteY12" fmla="*/ 193447 h 2434121"/>
              <a:gd name="connsiteX13" fmla="*/ 917138 w 1289934"/>
              <a:gd name="connsiteY13" fmla="*/ 276429 h 2434121"/>
              <a:gd name="connsiteX14" fmla="*/ 987132 w 1289934"/>
              <a:gd name="connsiteY14" fmla="*/ 357934 h 2434121"/>
              <a:gd name="connsiteX15" fmla="*/ 1075165 w 1289934"/>
              <a:gd name="connsiteY15" fmla="*/ 486790 h 2434121"/>
              <a:gd name="connsiteX16" fmla="*/ 1141988 w 1289934"/>
              <a:gd name="connsiteY16" fmla="*/ 600610 h 2434121"/>
              <a:gd name="connsiteX17" fmla="*/ 1189761 w 1289934"/>
              <a:gd name="connsiteY17" fmla="*/ 695225 h 2434121"/>
              <a:gd name="connsiteX18" fmla="*/ 1229885 w 1289934"/>
              <a:gd name="connsiteY18" fmla="*/ 794666 h 2434121"/>
              <a:gd name="connsiteX19" fmla="*/ 1261495 w 1289934"/>
              <a:gd name="connsiteY19" fmla="*/ 937542 h 2434121"/>
              <a:gd name="connsiteX20" fmla="*/ 1289934 w 1289934"/>
              <a:gd name="connsiteY20" fmla="*/ 1126898 h 2434121"/>
              <a:gd name="connsiteX21" fmla="*/ 1278682 w 1289934"/>
              <a:gd name="connsiteY21" fmla="*/ 1331746 h 2434121"/>
              <a:gd name="connsiteX22" fmla="*/ 1227862 w 1289934"/>
              <a:gd name="connsiteY22" fmla="*/ 1490876 h 2434121"/>
              <a:gd name="connsiteX23" fmla="*/ 1171025 w 1289934"/>
              <a:gd name="connsiteY23" fmla="*/ 1627322 h 2434121"/>
              <a:gd name="connsiteX24" fmla="*/ 1099738 w 1289934"/>
              <a:gd name="connsiteY24" fmla="*/ 1754796 h 2434121"/>
              <a:gd name="connsiteX25" fmla="*/ 972439 w 1289934"/>
              <a:gd name="connsiteY25" fmla="*/ 1920686 h 2434121"/>
              <a:gd name="connsiteX26" fmla="*/ 872138 w 1289934"/>
              <a:gd name="connsiteY26" fmla="*/ 2058653 h 2434121"/>
              <a:gd name="connsiteX27" fmla="*/ 756397 w 1289934"/>
              <a:gd name="connsiteY27" fmla="*/ 2142109 h 2434121"/>
              <a:gd name="connsiteX28" fmla="*/ 652614 w 1289934"/>
              <a:gd name="connsiteY28" fmla="*/ 2222809 h 2434121"/>
              <a:gd name="connsiteX29" fmla="*/ 556499 w 1289934"/>
              <a:gd name="connsiteY29" fmla="*/ 2281210 h 2434121"/>
              <a:gd name="connsiteX30" fmla="*/ 422653 w 1289934"/>
              <a:gd name="connsiteY30" fmla="*/ 2365038 h 2434121"/>
              <a:gd name="connsiteX31" fmla="*/ 279911 w 1289934"/>
              <a:gd name="connsiteY31" fmla="*/ 2434121 h 2434121"/>
              <a:gd name="connsiteX32" fmla="*/ 177359 w 1289934"/>
              <a:gd name="connsiteY32" fmla="*/ 2165122 h 2434121"/>
              <a:gd name="connsiteX33" fmla="*/ 120641 w 1289934"/>
              <a:gd name="connsiteY33" fmla="*/ 1998434 h 2434121"/>
              <a:gd name="connsiteX34" fmla="*/ 104768 w 1289934"/>
              <a:gd name="connsiteY34" fmla="*/ 1888038 h 2434121"/>
              <a:gd name="connsiteX35" fmla="*/ 71862 w 1289934"/>
              <a:gd name="connsiteY35" fmla="*/ 1768284 h 2434121"/>
              <a:gd name="connsiteX36" fmla="*/ 49784 w 1289934"/>
              <a:gd name="connsiteY36" fmla="*/ 1594634 h 2434121"/>
              <a:gd name="connsiteX37" fmla="*/ 26836 w 1289934"/>
              <a:gd name="connsiteY37" fmla="*/ 1462337 h 2434121"/>
              <a:gd name="connsiteX38" fmla="*/ 9519 w 1289934"/>
              <a:gd name="connsiteY38" fmla="*/ 1349590 h 2434121"/>
              <a:gd name="connsiteX39" fmla="*/ 4324 w 1289934"/>
              <a:gd name="connsiteY39" fmla="*/ 1233992 h 2434121"/>
              <a:gd name="connsiteX40" fmla="*/ 431 w 1289934"/>
              <a:gd name="connsiteY40" fmla="*/ 1096972 h 2434121"/>
              <a:gd name="connsiteX41" fmla="*/ 1004 w 1289934"/>
              <a:gd name="connsiteY41" fmla="*/ 973822 h 2434121"/>
              <a:gd name="connsiteX42" fmla="*/ 0 w 1289934"/>
              <a:gd name="connsiteY42" fmla="*/ 858236 h 2434121"/>
              <a:gd name="connsiteX0" fmla="*/ 0 w 1289934"/>
              <a:gd name="connsiteY0" fmla="*/ 858236 h 2434121"/>
              <a:gd name="connsiteX1" fmla="*/ 6489 w 1289934"/>
              <a:gd name="connsiteY1" fmla="*/ 704242 h 2434121"/>
              <a:gd name="connsiteX2" fmla="*/ 20196 w 1289934"/>
              <a:gd name="connsiteY2" fmla="*/ 563143 h 2434121"/>
              <a:gd name="connsiteX3" fmla="*/ 36791 w 1289934"/>
              <a:gd name="connsiteY3" fmla="*/ 466339 h 2434121"/>
              <a:gd name="connsiteX4" fmla="*/ 63198 w 1289934"/>
              <a:gd name="connsiteY4" fmla="*/ 355946 h 2434121"/>
              <a:gd name="connsiteX5" fmla="*/ 97829 w 1289934"/>
              <a:gd name="connsiteY5" fmla="*/ 265170 h 2434121"/>
              <a:gd name="connsiteX6" fmla="*/ 148193 w 1289934"/>
              <a:gd name="connsiteY6" fmla="*/ 121539 h 2434121"/>
              <a:gd name="connsiteX7" fmla="*/ 248932 w 1289934"/>
              <a:gd name="connsiteY7" fmla="*/ 20480 h 2434121"/>
              <a:gd name="connsiteX8" fmla="*/ 351117 w 1289934"/>
              <a:gd name="connsiteY8" fmla="*/ 0 h 2434121"/>
              <a:gd name="connsiteX9" fmla="*/ 533844 w 1289934"/>
              <a:gd name="connsiteY9" fmla="*/ 28655 h 2434121"/>
              <a:gd name="connsiteX10" fmla="*/ 665023 w 1289934"/>
              <a:gd name="connsiteY10" fmla="*/ 94006 h 2434121"/>
              <a:gd name="connsiteX11" fmla="*/ 733425 w 1289934"/>
              <a:gd name="connsiteY11" fmla="*/ 136297 h 2434121"/>
              <a:gd name="connsiteX12" fmla="*/ 823912 w 1289934"/>
              <a:gd name="connsiteY12" fmla="*/ 193447 h 2434121"/>
              <a:gd name="connsiteX13" fmla="*/ 917138 w 1289934"/>
              <a:gd name="connsiteY13" fmla="*/ 276429 h 2434121"/>
              <a:gd name="connsiteX14" fmla="*/ 987132 w 1289934"/>
              <a:gd name="connsiteY14" fmla="*/ 357934 h 2434121"/>
              <a:gd name="connsiteX15" fmla="*/ 1075165 w 1289934"/>
              <a:gd name="connsiteY15" fmla="*/ 486790 h 2434121"/>
              <a:gd name="connsiteX16" fmla="*/ 1141988 w 1289934"/>
              <a:gd name="connsiteY16" fmla="*/ 600610 h 2434121"/>
              <a:gd name="connsiteX17" fmla="*/ 1189761 w 1289934"/>
              <a:gd name="connsiteY17" fmla="*/ 695225 h 2434121"/>
              <a:gd name="connsiteX18" fmla="*/ 1229885 w 1289934"/>
              <a:gd name="connsiteY18" fmla="*/ 794666 h 2434121"/>
              <a:gd name="connsiteX19" fmla="*/ 1261495 w 1289934"/>
              <a:gd name="connsiteY19" fmla="*/ 937542 h 2434121"/>
              <a:gd name="connsiteX20" fmla="*/ 1289934 w 1289934"/>
              <a:gd name="connsiteY20" fmla="*/ 1126898 h 2434121"/>
              <a:gd name="connsiteX21" fmla="*/ 1278682 w 1289934"/>
              <a:gd name="connsiteY21" fmla="*/ 1331746 h 2434121"/>
              <a:gd name="connsiteX22" fmla="*/ 1227862 w 1289934"/>
              <a:gd name="connsiteY22" fmla="*/ 1490876 h 2434121"/>
              <a:gd name="connsiteX23" fmla="*/ 1171025 w 1289934"/>
              <a:gd name="connsiteY23" fmla="*/ 1627322 h 2434121"/>
              <a:gd name="connsiteX24" fmla="*/ 1099738 w 1289934"/>
              <a:gd name="connsiteY24" fmla="*/ 1754796 h 2434121"/>
              <a:gd name="connsiteX25" fmla="*/ 972439 w 1289934"/>
              <a:gd name="connsiteY25" fmla="*/ 1920686 h 2434121"/>
              <a:gd name="connsiteX26" fmla="*/ 854816 w 1289934"/>
              <a:gd name="connsiteY26" fmla="*/ 2058653 h 2434121"/>
              <a:gd name="connsiteX27" fmla="*/ 756397 w 1289934"/>
              <a:gd name="connsiteY27" fmla="*/ 2142109 h 2434121"/>
              <a:gd name="connsiteX28" fmla="*/ 652614 w 1289934"/>
              <a:gd name="connsiteY28" fmla="*/ 2222809 h 2434121"/>
              <a:gd name="connsiteX29" fmla="*/ 556499 w 1289934"/>
              <a:gd name="connsiteY29" fmla="*/ 2281210 h 2434121"/>
              <a:gd name="connsiteX30" fmla="*/ 422653 w 1289934"/>
              <a:gd name="connsiteY30" fmla="*/ 2365038 h 2434121"/>
              <a:gd name="connsiteX31" fmla="*/ 279911 w 1289934"/>
              <a:gd name="connsiteY31" fmla="*/ 2434121 h 2434121"/>
              <a:gd name="connsiteX32" fmla="*/ 177359 w 1289934"/>
              <a:gd name="connsiteY32" fmla="*/ 2165122 h 2434121"/>
              <a:gd name="connsiteX33" fmla="*/ 120641 w 1289934"/>
              <a:gd name="connsiteY33" fmla="*/ 1998434 h 2434121"/>
              <a:gd name="connsiteX34" fmla="*/ 104768 w 1289934"/>
              <a:gd name="connsiteY34" fmla="*/ 1888038 h 2434121"/>
              <a:gd name="connsiteX35" fmla="*/ 71862 w 1289934"/>
              <a:gd name="connsiteY35" fmla="*/ 1768284 h 2434121"/>
              <a:gd name="connsiteX36" fmla="*/ 49784 w 1289934"/>
              <a:gd name="connsiteY36" fmla="*/ 1594634 h 2434121"/>
              <a:gd name="connsiteX37" fmla="*/ 26836 w 1289934"/>
              <a:gd name="connsiteY37" fmla="*/ 1462337 h 2434121"/>
              <a:gd name="connsiteX38" fmla="*/ 9519 w 1289934"/>
              <a:gd name="connsiteY38" fmla="*/ 1349590 h 2434121"/>
              <a:gd name="connsiteX39" fmla="*/ 4324 w 1289934"/>
              <a:gd name="connsiteY39" fmla="*/ 1233992 h 2434121"/>
              <a:gd name="connsiteX40" fmla="*/ 431 w 1289934"/>
              <a:gd name="connsiteY40" fmla="*/ 1096972 h 2434121"/>
              <a:gd name="connsiteX41" fmla="*/ 1004 w 1289934"/>
              <a:gd name="connsiteY41" fmla="*/ 973822 h 2434121"/>
              <a:gd name="connsiteX42" fmla="*/ 0 w 1289934"/>
              <a:gd name="connsiteY42" fmla="*/ 858236 h 2434121"/>
              <a:gd name="connsiteX0" fmla="*/ 0 w 1289934"/>
              <a:gd name="connsiteY0" fmla="*/ 858236 h 2434121"/>
              <a:gd name="connsiteX1" fmla="*/ 6489 w 1289934"/>
              <a:gd name="connsiteY1" fmla="*/ 704242 h 2434121"/>
              <a:gd name="connsiteX2" fmla="*/ 20196 w 1289934"/>
              <a:gd name="connsiteY2" fmla="*/ 563143 h 2434121"/>
              <a:gd name="connsiteX3" fmla="*/ 36791 w 1289934"/>
              <a:gd name="connsiteY3" fmla="*/ 466339 h 2434121"/>
              <a:gd name="connsiteX4" fmla="*/ 63198 w 1289934"/>
              <a:gd name="connsiteY4" fmla="*/ 355946 h 2434121"/>
              <a:gd name="connsiteX5" fmla="*/ 93499 w 1289934"/>
              <a:gd name="connsiteY5" fmla="*/ 242788 h 2434121"/>
              <a:gd name="connsiteX6" fmla="*/ 148193 w 1289934"/>
              <a:gd name="connsiteY6" fmla="*/ 121539 h 2434121"/>
              <a:gd name="connsiteX7" fmla="*/ 248932 w 1289934"/>
              <a:gd name="connsiteY7" fmla="*/ 20480 h 2434121"/>
              <a:gd name="connsiteX8" fmla="*/ 351117 w 1289934"/>
              <a:gd name="connsiteY8" fmla="*/ 0 h 2434121"/>
              <a:gd name="connsiteX9" fmla="*/ 533844 w 1289934"/>
              <a:gd name="connsiteY9" fmla="*/ 28655 h 2434121"/>
              <a:gd name="connsiteX10" fmla="*/ 665023 w 1289934"/>
              <a:gd name="connsiteY10" fmla="*/ 94006 h 2434121"/>
              <a:gd name="connsiteX11" fmla="*/ 733425 w 1289934"/>
              <a:gd name="connsiteY11" fmla="*/ 136297 h 2434121"/>
              <a:gd name="connsiteX12" fmla="*/ 823912 w 1289934"/>
              <a:gd name="connsiteY12" fmla="*/ 193447 h 2434121"/>
              <a:gd name="connsiteX13" fmla="*/ 917138 w 1289934"/>
              <a:gd name="connsiteY13" fmla="*/ 276429 h 2434121"/>
              <a:gd name="connsiteX14" fmla="*/ 987132 w 1289934"/>
              <a:gd name="connsiteY14" fmla="*/ 357934 h 2434121"/>
              <a:gd name="connsiteX15" fmla="*/ 1075165 w 1289934"/>
              <a:gd name="connsiteY15" fmla="*/ 486790 h 2434121"/>
              <a:gd name="connsiteX16" fmla="*/ 1141988 w 1289934"/>
              <a:gd name="connsiteY16" fmla="*/ 600610 h 2434121"/>
              <a:gd name="connsiteX17" fmla="*/ 1189761 w 1289934"/>
              <a:gd name="connsiteY17" fmla="*/ 695225 h 2434121"/>
              <a:gd name="connsiteX18" fmla="*/ 1229885 w 1289934"/>
              <a:gd name="connsiteY18" fmla="*/ 794666 h 2434121"/>
              <a:gd name="connsiteX19" fmla="*/ 1261495 w 1289934"/>
              <a:gd name="connsiteY19" fmla="*/ 937542 h 2434121"/>
              <a:gd name="connsiteX20" fmla="*/ 1289934 w 1289934"/>
              <a:gd name="connsiteY20" fmla="*/ 1126898 h 2434121"/>
              <a:gd name="connsiteX21" fmla="*/ 1278682 w 1289934"/>
              <a:gd name="connsiteY21" fmla="*/ 1331746 h 2434121"/>
              <a:gd name="connsiteX22" fmla="*/ 1227862 w 1289934"/>
              <a:gd name="connsiteY22" fmla="*/ 1490876 h 2434121"/>
              <a:gd name="connsiteX23" fmla="*/ 1171025 w 1289934"/>
              <a:gd name="connsiteY23" fmla="*/ 1627322 h 2434121"/>
              <a:gd name="connsiteX24" fmla="*/ 1099738 w 1289934"/>
              <a:gd name="connsiteY24" fmla="*/ 1754796 h 2434121"/>
              <a:gd name="connsiteX25" fmla="*/ 972439 w 1289934"/>
              <a:gd name="connsiteY25" fmla="*/ 1920686 h 2434121"/>
              <a:gd name="connsiteX26" fmla="*/ 854816 w 1289934"/>
              <a:gd name="connsiteY26" fmla="*/ 2058653 h 2434121"/>
              <a:gd name="connsiteX27" fmla="*/ 756397 w 1289934"/>
              <a:gd name="connsiteY27" fmla="*/ 2142109 h 2434121"/>
              <a:gd name="connsiteX28" fmla="*/ 652614 w 1289934"/>
              <a:gd name="connsiteY28" fmla="*/ 2222809 h 2434121"/>
              <a:gd name="connsiteX29" fmla="*/ 556499 w 1289934"/>
              <a:gd name="connsiteY29" fmla="*/ 2281210 h 2434121"/>
              <a:gd name="connsiteX30" fmla="*/ 422653 w 1289934"/>
              <a:gd name="connsiteY30" fmla="*/ 2365038 h 2434121"/>
              <a:gd name="connsiteX31" fmla="*/ 279911 w 1289934"/>
              <a:gd name="connsiteY31" fmla="*/ 2434121 h 2434121"/>
              <a:gd name="connsiteX32" fmla="*/ 177359 w 1289934"/>
              <a:gd name="connsiteY32" fmla="*/ 2165122 h 2434121"/>
              <a:gd name="connsiteX33" fmla="*/ 120641 w 1289934"/>
              <a:gd name="connsiteY33" fmla="*/ 1998434 h 2434121"/>
              <a:gd name="connsiteX34" fmla="*/ 104768 w 1289934"/>
              <a:gd name="connsiteY34" fmla="*/ 1888038 h 2434121"/>
              <a:gd name="connsiteX35" fmla="*/ 71862 w 1289934"/>
              <a:gd name="connsiteY35" fmla="*/ 1768284 h 2434121"/>
              <a:gd name="connsiteX36" fmla="*/ 49784 w 1289934"/>
              <a:gd name="connsiteY36" fmla="*/ 1594634 h 2434121"/>
              <a:gd name="connsiteX37" fmla="*/ 26836 w 1289934"/>
              <a:gd name="connsiteY37" fmla="*/ 1462337 h 2434121"/>
              <a:gd name="connsiteX38" fmla="*/ 9519 w 1289934"/>
              <a:gd name="connsiteY38" fmla="*/ 1349590 h 2434121"/>
              <a:gd name="connsiteX39" fmla="*/ 4324 w 1289934"/>
              <a:gd name="connsiteY39" fmla="*/ 1233992 h 2434121"/>
              <a:gd name="connsiteX40" fmla="*/ 431 w 1289934"/>
              <a:gd name="connsiteY40" fmla="*/ 1096972 h 2434121"/>
              <a:gd name="connsiteX41" fmla="*/ 1004 w 1289934"/>
              <a:gd name="connsiteY41" fmla="*/ 973822 h 2434121"/>
              <a:gd name="connsiteX42" fmla="*/ 0 w 1289934"/>
              <a:gd name="connsiteY42" fmla="*/ 858236 h 243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89934" h="2434121">
                <a:moveTo>
                  <a:pt x="0" y="858236"/>
                </a:moveTo>
                <a:lnTo>
                  <a:pt x="6489" y="704242"/>
                </a:lnTo>
                <a:cubicBezTo>
                  <a:pt x="5765" y="665665"/>
                  <a:pt x="20920" y="601720"/>
                  <a:pt x="20196" y="563143"/>
                </a:cubicBezTo>
                <a:lnTo>
                  <a:pt x="36791" y="466339"/>
                </a:lnTo>
                <a:lnTo>
                  <a:pt x="63198" y="355946"/>
                </a:lnTo>
                <a:cubicBezTo>
                  <a:pt x="63194" y="327180"/>
                  <a:pt x="93503" y="271554"/>
                  <a:pt x="93499" y="242788"/>
                </a:cubicBezTo>
                <a:lnTo>
                  <a:pt x="148193" y="121539"/>
                </a:lnTo>
                <a:cubicBezTo>
                  <a:pt x="179367" y="80393"/>
                  <a:pt x="188886" y="84008"/>
                  <a:pt x="248932" y="20480"/>
                </a:cubicBezTo>
                <a:lnTo>
                  <a:pt x="351117" y="0"/>
                </a:lnTo>
                <a:cubicBezTo>
                  <a:pt x="391816" y="5572"/>
                  <a:pt x="441176" y="699"/>
                  <a:pt x="533844" y="28655"/>
                </a:cubicBezTo>
                <a:cubicBezTo>
                  <a:pt x="610772" y="63370"/>
                  <a:pt x="621297" y="66751"/>
                  <a:pt x="665023" y="94006"/>
                </a:cubicBezTo>
                <a:lnTo>
                  <a:pt x="733425" y="136297"/>
                </a:lnTo>
                <a:lnTo>
                  <a:pt x="823912" y="193447"/>
                </a:lnTo>
                <a:lnTo>
                  <a:pt x="917138" y="276429"/>
                </a:lnTo>
                <a:lnTo>
                  <a:pt x="987132" y="357934"/>
                </a:lnTo>
                <a:cubicBezTo>
                  <a:pt x="1021769" y="402544"/>
                  <a:pt x="1036197" y="428254"/>
                  <a:pt x="1075165" y="486790"/>
                </a:cubicBezTo>
                <a:lnTo>
                  <a:pt x="1141988" y="600610"/>
                </a:lnTo>
                <a:lnTo>
                  <a:pt x="1189761" y="695225"/>
                </a:lnTo>
                <a:lnTo>
                  <a:pt x="1229885" y="794666"/>
                </a:lnTo>
                <a:lnTo>
                  <a:pt x="1261495" y="937542"/>
                </a:lnTo>
                <a:cubicBezTo>
                  <a:pt x="1265682" y="991708"/>
                  <a:pt x="1285747" y="1072732"/>
                  <a:pt x="1289934" y="1126898"/>
                </a:cubicBezTo>
                <a:cubicBezTo>
                  <a:pt x="1290033" y="1187223"/>
                  <a:pt x="1278583" y="1271421"/>
                  <a:pt x="1278682" y="1331746"/>
                </a:cubicBezTo>
                <a:lnTo>
                  <a:pt x="1227862" y="1490876"/>
                </a:lnTo>
                <a:lnTo>
                  <a:pt x="1171025" y="1627322"/>
                </a:lnTo>
                <a:lnTo>
                  <a:pt x="1099738" y="1754796"/>
                </a:lnTo>
                <a:cubicBezTo>
                  <a:pt x="1035171" y="1849386"/>
                  <a:pt x="1016796" y="1879813"/>
                  <a:pt x="972439" y="1920686"/>
                </a:cubicBezTo>
                <a:lnTo>
                  <a:pt x="854816" y="2058653"/>
                </a:lnTo>
                <a:cubicBezTo>
                  <a:pt x="816236" y="2077021"/>
                  <a:pt x="794977" y="2123741"/>
                  <a:pt x="756397" y="2142109"/>
                </a:cubicBezTo>
                <a:lnTo>
                  <a:pt x="652614" y="2222809"/>
                </a:lnTo>
                <a:lnTo>
                  <a:pt x="556499" y="2281210"/>
                </a:lnTo>
                <a:lnTo>
                  <a:pt x="422653" y="2365038"/>
                </a:lnTo>
                <a:lnTo>
                  <a:pt x="279911" y="2434121"/>
                </a:lnTo>
                <a:lnTo>
                  <a:pt x="177359" y="2165122"/>
                </a:lnTo>
                <a:lnTo>
                  <a:pt x="120641" y="1998434"/>
                </a:lnTo>
                <a:lnTo>
                  <a:pt x="104768" y="1888038"/>
                </a:lnTo>
                <a:cubicBezTo>
                  <a:pt x="93078" y="1845136"/>
                  <a:pt x="74891" y="1825114"/>
                  <a:pt x="71862" y="1768284"/>
                </a:cubicBezTo>
                <a:lnTo>
                  <a:pt x="49784" y="1594634"/>
                </a:lnTo>
                <a:cubicBezTo>
                  <a:pt x="50796" y="1560482"/>
                  <a:pt x="25824" y="1496489"/>
                  <a:pt x="26836" y="1462337"/>
                </a:cubicBezTo>
                <a:cubicBezTo>
                  <a:pt x="10959" y="1424755"/>
                  <a:pt x="12404" y="1387172"/>
                  <a:pt x="9519" y="1349590"/>
                </a:cubicBezTo>
                <a:cubicBezTo>
                  <a:pt x="9953" y="1316253"/>
                  <a:pt x="3890" y="1267329"/>
                  <a:pt x="4324" y="1233992"/>
                </a:cubicBezTo>
                <a:lnTo>
                  <a:pt x="431" y="1096972"/>
                </a:lnTo>
                <a:lnTo>
                  <a:pt x="1004" y="973822"/>
                </a:lnTo>
                <a:cubicBezTo>
                  <a:pt x="669" y="940709"/>
                  <a:pt x="335" y="891349"/>
                  <a:pt x="0" y="858236"/>
                </a:cubicBezTo>
                <a:close/>
              </a:path>
            </a:pathLst>
          </a:custGeom>
          <a:noFill/>
          <a:ln w="63500" cap="flat" cmpd="sng" algn="ctr">
            <a:gradFill flip="none" rotWithShape="1">
              <a:gsLst>
                <a:gs pos="0">
                  <a:srgbClr val="FFD757">
                    <a:alpha val="30000"/>
                  </a:srgbClr>
                </a:gs>
                <a:gs pos="100000">
                  <a:srgbClr val="D88D06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98BEFB-0B7D-EFB0-81FD-9A383AA2B007}"/>
              </a:ext>
            </a:extLst>
          </p:cNvPr>
          <p:cNvCxnSpPr/>
          <p:nvPr/>
        </p:nvCxnSpPr>
        <p:spPr bwMode="auto">
          <a:xfrm flipH="1">
            <a:off x="2277936" y="1605672"/>
            <a:ext cx="1163779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8A43F9-1EA4-0134-FED7-B9DEA438AD59}"/>
              </a:ext>
            </a:extLst>
          </p:cNvPr>
          <p:cNvCxnSpPr/>
          <p:nvPr/>
        </p:nvCxnSpPr>
        <p:spPr bwMode="auto">
          <a:xfrm flipH="1">
            <a:off x="2551782" y="2256569"/>
            <a:ext cx="88993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3F3733-413B-74DB-E19C-A96D7E6DE63F}"/>
              </a:ext>
            </a:extLst>
          </p:cNvPr>
          <p:cNvCxnSpPr/>
          <p:nvPr/>
        </p:nvCxnSpPr>
        <p:spPr bwMode="auto">
          <a:xfrm flipH="1">
            <a:off x="1984964" y="2948485"/>
            <a:ext cx="145675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853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44246-77A2-B309-1625-CDB8DD17C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1206BBC-4C34-528A-6843-D27B4A60F9FF}"/>
              </a:ext>
            </a:extLst>
          </p:cNvPr>
          <p:cNvSpPr txBox="1"/>
          <p:nvPr/>
        </p:nvSpPr>
        <p:spPr>
          <a:xfrm>
            <a:off x="4002064" y="-45984"/>
            <a:ext cx="114005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Outline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B4DFF-52D2-FC07-D097-C479D4BCAC32}"/>
              </a:ext>
            </a:extLst>
          </p:cNvPr>
          <p:cNvSpPr txBox="1"/>
          <p:nvPr/>
        </p:nvSpPr>
        <p:spPr>
          <a:xfrm>
            <a:off x="0" y="411510"/>
            <a:ext cx="9015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Developing the ITER Integrated Modelling platform IMAS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+mn-lt"/>
              </a:rPr>
              <a:t>Effect of extra W wall source on ITER plasma performance</a:t>
            </a: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2"/>
              </a:buBlip>
              <a:tabLst>
                <a:tab pos="160020" algn="l"/>
                <a:tab pos="568643" algn="l"/>
              </a:tabLst>
            </a:pPr>
            <a:r>
              <a:rPr lang="en-GB" sz="1600" dirty="0">
                <a:latin typeface="+mn-lt"/>
              </a:rPr>
              <a:t>Characterization and mitigation of disruption</a:t>
            </a:r>
          </a:p>
          <a:p>
            <a:pPr marL="0" lvl="1">
              <a:buSzPct val="50000"/>
              <a:tabLst>
                <a:tab pos="160020" algn="l"/>
                <a:tab pos="568643" algn="l"/>
              </a:tabLst>
            </a:pPr>
            <a:endParaRPr lang="en-GB" sz="1600" dirty="0">
              <a:latin typeface="+mn-lt"/>
            </a:endParaRPr>
          </a:p>
          <a:p>
            <a:pPr marL="167164" marR="0" lvl="1" indent="-16716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0000"/>
              <a:buFontTx/>
              <a:buBlip>
                <a:blip r:embed="rId2"/>
              </a:buBlip>
              <a:tabLst>
                <a:tab pos="160020" algn="l"/>
                <a:tab pos="568643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Conclusion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922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A8A77-95B8-256C-5333-8CA8073FA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557D4A63-5186-857B-B60E-1E6632459F5F}"/>
              </a:ext>
            </a:extLst>
          </p:cNvPr>
          <p:cNvGrpSpPr/>
          <p:nvPr/>
        </p:nvGrpSpPr>
        <p:grpSpPr>
          <a:xfrm>
            <a:off x="3794104" y="752217"/>
            <a:ext cx="2657513" cy="2107565"/>
            <a:chOff x="3823364" y="653921"/>
            <a:chExt cx="2657513" cy="210756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5BC8C8A-D9AF-BFC5-7B08-2D138934ADBB}"/>
                </a:ext>
              </a:extLst>
            </p:cNvPr>
            <p:cNvGrpSpPr/>
            <p:nvPr/>
          </p:nvGrpSpPr>
          <p:grpSpPr>
            <a:xfrm>
              <a:off x="3823364" y="653921"/>
              <a:ext cx="2657513" cy="2107565"/>
              <a:chOff x="3823364" y="500824"/>
              <a:chExt cx="2657513" cy="2107565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56FC7E2F-5BB2-B043-0E74-66377E47E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23364" y="500824"/>
                <a:ext cx="2657513" cy="2107565"/>
              </a:xfrm>
              <a:prstGeom prst="rect">
                <a:avLst/>
              </a:prstGeom>
            </p:spPr>
          </p:pic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6348582-B80E-CDD2-59A0-594000113B5A}"/>
                  </a:ext>
                </a:extLst>
              </p:cNvPr>
              <p:cNvSpPr/>
              <p:nvPr/>
            </p:nvSpPr>
            <p:spPr bwMode="auto">
              <a:xfrm>
                <a:off x="4959958" y="649953"/>
                <a:ext cx="1124210" cy="48163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endParaRPr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46E7206-0FDF-83FB-2D3E-C10AD704CA1E}"/>
                </a:ext>
              </a:extLst>
            </p:cNvPr>
            <p:cNvSpPr/>
            <p:nvPr/>
          </p:nvSpPr>
          <p:spPr bwMode="auto">
            <a:xfrm>
              <a:off x="4609043" y="2059879"/>
              <a:ext cx="284564" cy="2055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2A14422-7203-FAD5-960E-D109C8CE41AD}"/>
              </a:ext>
            </a:extLst>
          </p:cNvPr>
          <p:cNvSpPr txBox="1"/>
          <p:nvPr/>
        </p:nvSpPr>
        <p:spPr>
          <a:xfrm>
            <a:off x="3217268" y="-45984"/>
            <a:ext cx="270965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Tungsten transport</a:t>
            </a:r>
            <a:endParaRPr lang="en-GB" sz="2160" b="1" dirty="0" err="1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89108-3B67-F850-5578-78482107AF0C}"/>
              </a:ext>
            </a:extLst>
          </p:cNvPr>
          <p:cNvSpPr txBox="1"/>
          <p:nvPr/>
        </p:nvSpPr>
        <p:spPr>
          <a:xfrm>
            <a:off x="35692" y="411510"/>
            <a:ext cx="902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Which mechanisms lead to W accumulation?</a:t>
            </a: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endParaRPr lang="en-US" sz="1600" dirty="0">
              <a:latin typeface="+mn-lt"/>
            </a:endParaRPr>
          </a:p>
          <a:p>
            <a:pPr marL="167164" lvl="1" indent="-167164">
              <a:buSzPct val="50000"/>
              <a:buBlip>
                <a:blip r:embed="rId3"/>
              </a:buBlip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W particle flux: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6E7548-8D6E-E603-9E1C-7EC695AD3B8D}"/>
                  </a:ext>
                </a:extLst>
              </p:cNvPr>
              <p:cNvSpPr txBox="1"/>
              <p:nvPr/>
            </p:nvSpPr>
            <p:spPr>
              <a:xfrm>
                <a:off x="430276" y="1492791"/>
                <a:ext cx="3277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sz="2800" dirty="0" err="1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6E7548-8D6E-E603-9E1C-7EC695AD3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76" y="1492791"/>
                <a:ext cx="3277628" cy="369332"/>
              </a:xfrm>
              <a:prstGeom prst="rect">
                <a:avLst/>
              </a:prstGeom>
              <a:blipFill>
                <a:blip r:embed="rId4"/>
                <a:stretch>
                  <a:fillRect l="-1676" r="-186" b="-1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F1CCC3-409A-5C3A-7BC4-ED316109EEDF}"/>
                  </a:ext>
                </a:extLst>
              </p:cNvPr>
              <p:cNvSpPr txBox="1"/>
              <p:nvPr/>
            </p:nvSpPr>
            <p:spPr>
              <a:xfrm>
                <a:off x="323528" y="3161382"/>
                <a:ext cx="26092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𝑡𝑢𝑟𝑏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𝑛𝑒𝑜</m:t>
                          </m:r>
                        </m:sub>
                      </m:sSub>
                    </m:oMath>
                  </m:oMathPara>
                </a14:m>
                <a:endParaRPr lang="en-GB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F1CCC3-409A-5C3A-7BC4-ED316109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61382"/>
                <a:ext cx="2609239" cy="369332"/>
              </a:xfrm>
              <a:prstGeom prst="rect">
                <a:avLst/>
              </a:prstGeom>
              <a:blipFill>
                <a:blip r:embed="rId5"/>
                <a:stretch>
                  <a:fillRect l="-1869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BD361AB-AB6F-D19C-58AB-93D328059813}"/>
              </a:ext>
            </a:extLst>
          </p:cNvPr>
          <p:cNvCxnSpPr/>
          <p:nvPr/>
        </p:nvCxnSpPr>
        <p:spPr bwMode="auto">
          <a:xfrm flipH="1">
            <a:off x="899592" y="2062084"/>
            <a:ext cx="518989" cy="763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7475617-4BCE-E3BC-B0E7-12ADA2488F55}"/>
              </a:ext>
            </a:extLst>
          </p:cNvPr>
          <p:cNvSpPr txBox="1"/>
          <p:nvPr/>
        </p:nvSpPr>
        <p:spPr>
          <a:xfrm>
            <a:off x="323528" y="2859782"/>
            <a:ext cx="1017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0CFCB7-AE5A-6861-850D-45CB9AC365E1}"/>
                  </a:ext>
                </a:extLst>
              </p:cNvPr>
              <p:cNvSpPr txBox="1"/>
              <p:nvPr/>
            </p:nvSpPr>
            <p:spPr>
              <a:xfrm>
                <a:off x="1475656" y="2265432"/>
                <a:ext cx="162256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GB" sz="1600" dirty="0">
                    <a:latin typeface="+mj-lt"/>
                  </a:rPr>
                  <a:t> = W density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0CFCB7-AE5A-6861-850D-45CB9AC36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265432"/>
                <a:ext cx="1622566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1609E86-8402-8DAC-7C9F-A038B28FAF26}"/>
              </a:ext>
            </a:extLst>
          </p:cNvPr>
          <p:cNvSpPr txBox="1"/>
          <p:nvPr/>
        </p:nvSpPr>
        <p:spPr>
          <a:xfrm>
            <a:off x="5436096" y="3953768"/>
            <a:ext cx="332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0000FF"/>
                </a:solidFill>
                <a:latin typeface="+mn-lt"/>
              </a:rPr>
              <a:t>Neoclassical: induced by collisions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644CFF-DA80-4C64-7D2B-C52DF0CD855F}"/>
              </a:ext>
            </a:extLst>
          </p:cNvPr>
          <p:cNvSpPr txBox="1"/>
          <p:nvPr/>
        </p:nvSpPr>
        <p:spPr>
          <a:xfrm>
            <a:off x="4499993" y="4393436"/>
            <a:ext cx="432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solidFill>
                  <a:srgbClr val="009900"/>
                </a:solidFill>
                <a:latin typeface="+mn-lt"/>
              </a:rPr>
              <a:t>Turbulent: induced by microscopic instabilities</a:t>
            </a:r>
          </a:p>
        </p:txBody>
      </p:sp>
      <p:sp>
        <p:nvSpPr>
          <p:cNvPr id="54" name="Arrow: Bent-Up 53">
            <a:extLst>
              <a:ext uri="{FF2B5EF4-FFF2-40B4-BE49-F238E27FC236}">
                <a16:creationId xmlns:a16="http://schemas.microsoft.com/office/drawing/2014/main" id="{1F79001F-A3AC-C5B0-F75C-0A16476AF96A}"/>
              </a:ext>
            </a:extLst>
          </p:cNvPr>
          <p:cNvSpPr/>
          <p:nvPr/>
        </p:nvSpPr>
        <p:spPr bwMode="auto">
          <a:xfrm rot="5400000">
            <a:off x="3671158" y="2481705"/>
            <a:ext cx="630846" cy="2861611"/>
          </a:xfrm>
          <a:prstGeom prst="bentUpArrow">
            <a:avLst>
              <a:gd name="adj1" fmla="val 7582"/>
              <a:gd name="adj2" fmla="val 18617"/>
              <a:gd name="adj3" fmla="val 28939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5" name="Arrow: Bent-Up 54">
            <a:extLst>
              <a:ext uri="{FF2B5EF4-FFF2-40B4-BE49-F238E27FC236}">
                <a16:creationId xmlns:a16="http://schemas.microsoft.com/office/drawing/2014/main" id="{58818398-F4D1-EA76-91B9-7E797D2FEF72}"/>
              </a:ext>
            </a:extLst>
          </p:cNvPr>
          <p:cNvSpPr/>
          <p:nvPr/>
        </p:nvSpPr>
        <p:spPr bwMode="auto">
          <a:xfrm rot="5400000">
            <a:off x="2493718" y="2651031"/>
            <a:ext cx="1060220" cy="2952329"/>
          </a:xfrm>
          <a:prstGeom prst="bentUpArrow">
            <a:avLst>
              <a:gd name="adj1" fmla="val 4796"/>
              <a:gd name="adj2" fmla="val 7758"/>
              <a:gd name="adj3" fmla="val 11873"/>
            </a:avLst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77DDB80B-8352-5182-A712-1CA0F2B00A40}"/>
              </a:ext>
            </a:extLst>
          </p:cNvPr>
          <p:cNvSpPr/>
          <p:nvPr/>
        </p:nvSpPr>
        <p:spPr bwMode="auto">
          <a:xfrm>
            <a:off x="4810100" y="3597086"/>
            <a:ext cx="193948" cy="762482"/>
          </a:xfrm>
          <a:prstGeom prst="downArrow">
            <a:avLst>
              <a:gd name="adj1" fmla="val 34284"/>
              <a:gd name="adj2" fmla="val 50000"/>
            </a:avLst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29763F0E-9593-4B84-6C94-64B47E754820}"/>
              </a:ext>
            </a:extLst>
          </p:cNvPr>
          <p:cNvSpPr/>
          <p:nvPr/>
        </p:nvSpPr>
        <p:spPr bwMode="auto">
          <a:xfrm>
            <a:off x="5746204" y="3597086"/>
            <a:ext cx="193948" cy="338554"/>
          </a:xfrm>
          <a:prstGeom prst="downArrow">
            <a:avLst>
              <a:gd name="adj1" fmla="val 31828"/>
              <a:gd name="adj2" fmla="val 50000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900CB5B-5AF8-F7AB-E8FE-79F9117E66E1}"/>
              </a:ext>
            </a:extLst>
          </p:cNvPr>
          <p:cNvGrpSpPr/>
          <p:nvPr/>
        </p:nvGrpSpPr>
        <p:grpSpPr>
          <a:xfrm>
            <a:off x="6494828" y="774989"/>
            <a:ext cx="2584219" cy="2070099"/>
            <a:chOff x="6524088" y="501651"/>
            <a:chExt cx="2584219" cy="2070099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1A7A714-63BF-D366-9F01-FD934DACD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24088" y="501651"/>
              <a:ext cx="2584219" cy="2070099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F4E6796-90E2-BA27-B0A4-BCE80C573A46}"/>
                </a:ext>
              </a:extLst>
            </p:cNvPr>
            <p:cNvSpPr/>
            <p:nvPr/>
          </p:nvSpPr>
          <p:spPr bwMode="auto">
            <a:xfrm>
              <a:off x="7061392" y="570155"/>
              <a:ext cx="1661872" cy="11948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F7E338C-1B82-5A4B-6D94-CC28569FE017}"/>
              </a:ext>
            </a:extLst>
          </p:cNvPr>
          <p:cNvSpPr txBox="1"/>
          <p:nvPr/>
        </p:nvSpPr>
        <p:spPr>
          <a:xfrm>
            <a:off x="7893402" y="1551138"/>
            <a:ext cx="109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200" dirty="0">
                <a:latin typeface="+mn-lt"/>
              </a:rPr>
              <a:t>Neoclassical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96C39BD-B288-D4BC-AEE1-D54BD4955700}"/>
              </a:ext>
            </a:extLst>
          </p:cNvPr>
          <p:cNvSpPr txBox="1"/>
          <p:nvPr/>
        </p:nvSpPr>
        <p:spPr>
          <a:xfrm>
            <a:off x="5226855" y="508978"/>
            <a:ext cx="26575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200" i="1">
                <a:solidFill>
                  <a:srgbClr val="7030A0"/>
                </a:solidFill>
                <a:latin typeface="+mj-lt"/>
              </a:defRPr>
            </a:lvl1pPr>
          </a:lstStyle>
          <a:p>
            <a:r>
              <a:rPr lang="it-IT" dirty="0"/>
              <a:t>D. Fajardo, PPCF 67 (2025) 015020</a:t>
            </a:r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745150-86D7-8B76-10D4-84352B4CAD2D}"/>
              </a:ext>
            </a:extLst>
          </p:cNvPr>
          <p:cNvSpPr txBox="1"/>
          <p:nvPr/>
        </p:nvSpPr>
        <p:spPr>
          <a:xfrm>
            <a:off x="4800269" y="2158175"/>
            <a:ext cx="109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200" dirty="0">
                <a:latin typeface="+mn-lt"/>
              </a:rPr>
              <a:t>Neoclassical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009405-1A5C-9AAF-B3DB-6E6EB7631848}"/>
              </a:ext>
            </a:extLst>
          </p:cNvPr>
          <p:cNvSpPr txBox="1"/>
          <p:nvPr/>
        </p:nvSpPr>
        <p:spPr>
          <a:xfrm>
            <a:off x="4813739" y="1293504"/>
            <a:ext cx="109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200" dirty="0">
                <a:latin typeface="+mn-lt"/>
              </a:rPr>
              <a:t>Turbulent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57D3BE-DB5D-385A-9A70-60489458F06D}"/>
              </a:ext>
            </a:extLst>
          </p:cNvPr>
          <p:cNvSpPr txBox="1"/>
          <p:nvPr/>
        </p:nvSpPr>
        <p:spPr>
          <a:xfrm>
            <a:off x="7448640" y="1934711"/>
            <a:ext cx="87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200" dirty="0">
                <a:latin typeface="+mn-lt"/>
              </a:rPr>
              <a:t>Turbulent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0A433ED-58CB-71C4-B2A4-DF6EA076773E}"/>
              </a:ext>
            </a:extLst>
          </p:cNvPr>
          <p:cNvGrpSpPr/>
          <p:nvPr/>
        </p:nvGrpSpPr>
        <p:grpSpPr>
          <a:xfrm>
            <a:off x="6978003" y="782742"/>
            <a:ext cx="1752576" cy="462771"/>
            <a:chOff x="7379824" y="3013904"/>
            <a:chExt cx="1752576" cy="462771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148658-02A2-8896-E650-855EE44D4645}"/>
                </a:ext>
              </a:extLst>
            </p:cNvPr>
            <p:cNvSpPr txBox="1"/>
            <p:nvPr/>
          </p:nvSpPr>
          <p:spPr>
            <a:xfrm>
              <a:off x="7379824" y="3013904"/>
              <a:ext cx="1661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SzPct val="50000"/>
                <a:tabLst>
                  <a:tab pos="160020" algn="l"/>
                  <a:tab pos="568643" algn="l"/>
                </a:tabLst>
              </a:pPr>
              <a:r>
                <a:rPr lang="en-US" sz="1200" dirty="0">
                  <a:solidFill>
                    <a:srgbClr val="FF8C00"/>
                  </a:solidFill>
                  <a:latin typeface="+mn-lt"/>
                </a:rPr>
                <a:t>H-mode 5MA / 2.65T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28D692-C14A-7E20-3DC8-5DDF05867479}"/>
                </a:ext>
              </a:extLst>
            </p:cNvPr>
            <p:cNvSpPr txBox="1"/>
            <p:nvPr/>
          </p:nvSpPr>
          <p:spPr>
            <a:xfrm>
              <a:off x="7379824" y="3199676"/>
              <a:ext cx="1752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SzPct val="50000"/>
                <a:tabLst>
                  <a:tab pos="160020" algn="l"/>
                  <a:tab pos="568643" algn="l"/>
                </a:tabLst>
              </a:pPr>
              <a:r>
                <a:rPr lang="en-US" sz="1200" dirty="0">
                  <a:solidFill>
                    <a:srgbClr val="9467BD"/>
                  </a:solidFill>
                  <a:latin typeface="+mn-lt"/>
                </a:rPr>
                <a:t>H-mode 7.5MA / 2.65T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5C7E02D-0764-F8A4-80ED-7420A4333506}"/>
                  </a:ext>
                </a:extLst>
              </p:cNvPr>
              <p:cNvSpPr txBox="1"/>
              <p:nvPr/>
            </p:nvSpPr>
            <p:spPr>
              <a:xfrm>
                <a:off x="3731632" y="3161382"/>
                <a:ext cx="2446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𝑡𝑢𝑟𝑏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𝑛𝑒𝑜</m:t>
                          </m:r>
                        </m:sub>
                      </m:sSub>
                    </m:oMath>
                  </m:oMathPara>
                </a14:m>
                <a:endParaRPr lang="en-GB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5C7E02D-0764-F8A4-80ED-7420A4333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632" y="3161382"/>
                <a:ext cx="2446952" cy="369332"/>
              </a:xfrm>
              <a:prstGeom prst="rect">
                <a:avLst/>
              </a:prstGeom>
              <a:blipFill>
                <a:blip r:embed="rId9"/>
                <a:stretch>
                  <a:fillRect l="-199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43A90DF8-E38E-FC42-FCD1-BEE3B18C2DDE}"/>
              </a:ext>
            </a:extLst>
          </p:cNvPr>
          <p:cNvSpPr txBox="1"/>
          <p:nvPr/>
        </p:nvSpPr>
        <p:spPr>
          <a:xfrm>
            <a:off x="3655624" y="2859782"/>
            <a:ext cx="120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600" dirty="0">
                <a:latin typeface="+mn-lt"/>
              </a:rPr>
              <a:t>Convection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F3A1284-2B5A-6260-8554-C089FF652D60}"/>
              </a:ext>
            </a:extLst>
          </p:cNvPr>
          <p:cNvCxnSpPr/>
          <p:nvPr/>
        </p:nvCxnSpPr>
        <p:spPr bwMode="auto">
          <a:xfrm>
            <a:off x="3203848" y="2024512"/>
            <a:ext cx="518989" cy="763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14D22AB-DA6F-F402-7194-92C0219C4F96}"/>
              </a:ext>
            </a:extLst>
          </p:cNvPr>
          <p:cNvSpPr txBox="1"/>
          <p:nvPr/>
        </p:nvSpPr>
        <p:spPr>
          <a:xfrm rot="16200000">
            <a:off x="5754392" y="958272"/>
            <a:ext cx="872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100" b="1" dirty="0">
                <a:latin typeface="+mn-lt"/>
              </a:rPr>
              <a:t>Pedestal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B76EAF-300E-DA78-7704-2D3DC70C3CB0}"/>
              </a:ext>
            </a:extLst>
          </p:cNvPr>
          <p:cNvSpPr txBox="1"/>
          <p:nvPr/>
        </p:nvSpPr>
        <p:spPr>
          <a:xfrm rot="16200000">
            <a:off x="8394178" y="928935"/>
            <a:ext cx="872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50000"/>
              <a:tabLst>
                <a:tab pos="160020" algn="l"/>
                <a:tab pos="568643" algn="l"/>
              </a:tabLst>
            </a:pPr>
            <a:r>
              <a:rPr lang="en-US" sz="1100" b="1" dirty="0">
                <a:latin typeface="+mn-lt"/>
              </a:rPr>
              <a:t>Pedestal</a:t>
            </a:r>
          </a:p>
        </p:txBody>
      </p:sp>
    </p:spTree>
    <p:extLst>
      <p:ext uri="{BB962C8B-B14F-4D97-AF65-F5344CB8AC3E}">
        <p14:creationId xmlns:p14="http://schemas.microsoft.com/office/powerpoint/2010/main" val="370455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/>
      <p:bldP spid="45" grpId="0"/>
      <p:bldP spid="46" grpId="0"/>
      <p:bldP spid="47" grpId="0"/>
      <p:bldP spid="54" grpId="0" animBg="1"/>
      <p:bldP spid="55" grpId="0" animBg="1"/>
      <p:bldP spid="56" grpId="0" animBg="1"/>
      <p:bldP spid="58" grpId="0" animBg="1"/>
      <p:bldP spid="67" grpId="0"/>
      <p:bldP spid="72" grpId="0"/>
      <p:bldP spid="73" grpId="0"/>
      <p:bldP spid="68" grpId="0"/>
      <p:bldP spid="74" grpId="0"/>
      <p:bldP spid="38" grpId="0"/>
      <p:bldP spid="43" grpId="0"/>
      <p:bldP spid="82" grpId="0"/>
      <p:bldP spid="83" grpId="0"/>
    </p:bldLst>
  </p:timing>
</p:sld>
</file>

<file path=ppt/theme/theme1.xml><?xml version="1.0" encoding="utf-8"?>
<a:theme xmlns:a="http://schemas.openxmlformats.org/drawingml/2006/main" name="IO_template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333180</TotalTime>
  <Words>2294</Words>
  <Application>Microsoft Office PowerPoint</Application>
  <PresentationFormat>On-screen Show (16:9)</PresentationFormat>
  <Paragraphs>493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Cambria Math</vt:lpstr>
      <vt:lpstr>Century Gothic</vt:lpstr>
      <vt:lpstr>Times New Roman</vt:lpstr>
      <vt:lpstr>Wingdings</vt:lpstr>
      <vt:lpstr>IO_template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 Mireille</dc:creator>
  <cp:lastModifiedBy>Schneider Mireille</cp:lastModifiedBy>
  <cp:revision>10115</cp:revision>
  <cp:lastPrinted>2021-02-03T08:46:42Z</cp:lastPrinted>
  <dcterms:created xsi:type="dcterms:W3CDTF">2016-09-03T14:16:47Z</dcterms:created>
  <dcterms:modified xsi:type="dcterms:W3CDTF">2025-10-14T23:54:02Z</dcterms:modified>
</cp:coreProperties>
</file>