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20" autoAdjust="0"/>
    <p:restoredTop sz="94660"/>
  </p:normalViewPr>
  <p:slideViewPr>
    <p:cSldViewPr snapToGrid="0">
      <p:cViewPr varScale="1">
        <p:scale>
          <a:sx n="68" d="100"/>
          <a:sy n="68" d="100"/>
        </p:scale>
        <p:origin x="72" y="1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3" name="Shape 153"/>
          <p:cNvSpPr>
            <a:spLocks noGrp="1" noRot="1" noChangeAspect="1"/>
          </p:cNvSpPr>
          <p:nvPr>
            <p:ph type="sldImg"/>
          </p:nvPr>
        </p:nvSpPr>
        <p:spPr>
          <a:xfrm>
            <a:off x="1143000" y="685800"/>
            <a:ext cx="4572000" cy="3429000"/>
          </a:xfrm>
          <a:prstGeom prst="rect">
            <a:avLst/>
          </a:prstGeom>
        </p:spPr>
        <p:txBody>
          <a:bodyPr/>
          <a:lstStyle/>
          <a:p>
            <a:endParaRPr/>
          </a:p>
        </p:txBody>
      </p:sp>
      <p:sp>
        <p:nvSpPr>
          <p:cNvPr id="154" name="Shape 15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Aptos"/>
      </a:defRPr>
    </a:lvl1pPr>
    <a:lvl2pPr indent="228600" latinLnBrk="0">
      <a:defRPr sz="1200">
        <a:latin typeface="+mn-lt"/>
        <a:ea typeface="+mn-ea"/>
        <a:cs typeface="+mn-cs"/>
        <a:sym typeface="Aptos"/>
      </a:defRPr>
    </a:lvl2pPr>
    <a:lvl3pPr indent="457200" latinLnBrk="0">
      <a:defRPr sz="1200">
        <a:latin typeface="+mn-lt"/>
        <a:ea typeface="+mn-ea"/>
        <a:cs typeface="+mn-cs"/>
        <a:sym typeface="Aptos"/>
      </a:defRPr>
    </a:lvl3pPr>
    <a:lvl4pPr indent="685800" latinLnBrk="0">
      <a:defRPr sz="1200">
        <a:latin typeface="+mn-lt"/>
        <a:ea typeface="+mn-ea"/>
        <a:cs typeface="+mn-cs"/>
        <a:sym typeface="Aptos"/>
      </a:defRPr>
    </a:lvl4pPr>
    <a:lvl5pPr indent="914400" latinLnBrk="0">
      <a:defRPr sz="1200">
        <a:latin typeface="+mn-lt"/>
        <a:ea typeface="+mn-ea"/>
        <a:cs typeface="+mn-cs"/>
        <a:sym typeface="Aptos"/>
      </a:defRPr>
    </a:lvl5pPr>
    <a:lvl6pPr indent="1143000" latinLnBrk="0">
      <a:defRPr sz="1200">
        <a:latin typeface="+mn-lt"/>
        <a:ea typeface="+mn-ea"/>
        <a:cs typeface="+mn-cs"/>
        <a:sym typeface="Aptos"/>
      </a:defRPr>
    </a:lvl6pPr>
    <a:lvl7pPr indent="1371600" latinLnBrk="0">
      <a:defRPr sz="1200">
        <a:latin typeface="+mn-lt"/>
        <a:ea typeface="+mn-ea"/>
        <a:cs typeface="+mn-cs"/>
        <a:sym typeface="Aptos"/>
      </a:defRPr>
    </a:lvl7pPr>
    <a:lvl8pPr indent="1600200" latinLnBrk="0">
      <a:defRPr sz="1200">
        <a:latin typeface="+mn-lt"/>
        <a:ea typeface="+mn-ea"/>
        <a:cs typeface="+mn-cs"/>
        <a:sym typeface="Aptos"/>
      </a:defRPr>
    </a:lvl8pPr>
    <a:lvl9pPr indent="1828800" latinLnBrk="0">
      <a:defRPr sz="1200">
        <a:latin typeface="+mn-lt"/>
        <a:ea typeface="+mn-ea"/>
        <a:cs typeface="+mn-cs"/>
        <a:sym typeface="Apto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de-DE"/>
          </a:p>
        </p:txBody>
      </p:sp>
    </p:spTree>
    <p:extLst>
      <p:ext uri="{BB962C8B-B14F-4D97-AF65-F5344CB8AC3E}">
        <p14:creationId xmlns:p14="http://schemas.microsoft.com/office/powerpoint/2010/main" val="14662259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de-DE"/>
          </a:p>
        </p:txBody>
      </p:sp>
    </p:spTree>
    <p:extLst>
      <p:ext uri="{BB962C8B-B14F-4D97-AF65-F5344CB8AC3E}">
        <p14:creationId xmlns:p14="http://schemas.microsoft.com/office/powerpoint/2010/main" val="1524764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de-DE"/>
          </a:p>
        </p:txBody>
      </p:sp>
    </p:spTree>
    <p:extLst>
      <p:ext uri="{BB962C8B-B14F-4D97-AF65-F5344CB8AC3E}">
        <p14:creationId xmlns:p14="http://schemas.microsoft.com/office/powerpoint/2010/main" val="1433768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de-DE"/>
          </a:p>
        </p:txBody>
      </p:sp>
    </p:spTree>
    <p:extLst>
      <p:ext uri="{BB962C8B-B14F-4D97-AF65-F5344CB8AC3E}">
        <p14:creationId xmlns:p14="http://schemas.microsoft.com/office/powerpoint/2010/main" val="4284359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de-DE"/>
          </a:p>
        </p:txBody>
      </p:sp>
    </p:spTree>
    <p:extLst>
      <p:ext uri="{BB962C8B-B14F-4D97-AF65-F5344CB8AC3E}">
        <p14:creationId xmlns:p14="http://schemas.microsoft.com/office/powerpoint/2010/main" val="1505300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de-DE"/>
          </a:p>
        </p:txBody>
      </p:sp>
    </p:spTree>
    <p:extLst>
      <p:ext uri="{BB962C8B-B14F-4D97-AF65-F5344CB8AC3E}">
        <p14:creationId xmlns:p14="http://schemas.microsoft.com/office/powerpoint/2010/main" val="395501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de-DE"/>
          </a:p>
        </p:txBody>
      </p:sp>
    </p:spTree>
    <p:extLst>
      <p:ext uri="{BB962C8B-B14F-4D97-AF65-F5344CB8AC3E}">
        <p14:creationId xmlns:p14="http://schemas.microsoft.com/office/powerpoint/2010/main" val="3900200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de-DE"/>
          </a:p>
        </p:txBody>
      </p:sp>
    </p:spTree>
    <p:extLst>
      <p:ext uri="{BB962C8B-B14F-4D97-AF65-F5344CB8AC3E}">
        <p14:creationId xmlns:p14="http://schemas.microsoft.com/office/powerpoint/2010/main" val="4215009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de-DE"/>
          </a:p>
        </p:txBody>
      </p:sp>
    </p:spTree>
    <p:extLst>
      <p:ext uri="{BB962C8B-B14F-4D97-AF65-F5344CB8AC3E}">
        <p14:creationId xmlns:p14="http://schemas.microsoft.com/office/powerpoint/2010/main" val="3060703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de-DE"/>
          </a:p>
        </p:txBody>
      </p:sp>
    </p:spTree>
    <p:extLst>
      <p:ext uri="{BB962C8B-B14F-4D97-AF65-F5344CB8AC3E}">
        <p14:creationId xmlns:p14="http://schemas.microsoft.com/office/powerpoint/2010/main" val="4050286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de-DE"/>
          </a:p>
        </p:txBody>
      </p:sp>
    </p:spTree>
    <p:extLst>
      <p:ext uri="{BB962C8B-B14F-4D97-AF65-F5344CB8AC3E}">
        <p14:creationId xmlns:p14="http://schemas.microsoft.com/office/powerpoint/2010/main" val="1834948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de-DE"/>
          </a:p>
        </p:txBody>
      </p:sp>
    </p:spTree>
    <p:extLst>
      <p:ext uri="{BB962C8B-B14F-4D97-AF65-F5344CB8AC3E}">
        <p14:creationId xmlns:p14="http://schemas.microsoft.com/office/powerpoint/2010/main" val="19337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de-DE"/>
          </a:p>
        </p:txBody>
      </p:sp>
    </p:spTree>
    <p:extLst>
      <p:ext uri="{BB962C8B-B14F-4D97-AF65-F5344CB8AC3E}">
        <p14:creationId xmlns:p14="http://schemas.microsoft.com/office/powerpoint/2010/main" val="347749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de-DE"/>
          </a:p>
        </p:txBody>
      </p:sp>
    </p:spTree>
    <p:extLst>
      <p:ext uri="{BB962C8B-B14F-4D97-AF65-F5344CB8AC3E}">
        <p14:creationId xmlns:p14="http://schemas.microsoft.com/office/powerpoint/2010/main" val="3047958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de-DE"/>
          </a:p>
        </p:txBody>
      </p:sp>
    </p:spTree>
    <p:extLst>
      <p:ext uri="{BB962C8B-B14F-4D97-AF65-F5344CB8AC3E}">
        <p14:creationId xmlns:p14="http://schemas.microsoft.com/office/powerpoint/2010/main" val="12866089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png"/><Relationship Id="rId9" Type="http://schemas.openxmlformats.org/officeDocument/2006/relationships/image" Target="../media/image12.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hyperlink" Target="http://www.flaticon.com/" TargetMode="External"/><Relationship Id="rId9" Type="http://schemas.openxmlformats.org/officeDocument/2006/relationships/image" Target="../media/image2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EUROfusion_cover">
    <p:spTree>
      <p:nvGrpSpPr>
        <p:cNvPr id="1" name=""/>
        <p:cNvGrpSpPr/>
        <p:nvPr/>
      </p:nvGrpSpPr>
      <p:grpSpPr>
        <a:xfrm>
          <a:off x="0" y="0"/>
          <a:ext cx="0" cy="0"/>
          <a:chOff x="0" y="0"/>
          <a:chExt cx="0" cy="0"/>
        </a:xfrm>
      </p:grpSpPr>
      <p:grpSp>
        <p:nvGrpSpPr>
          <p:cNvPr id="20" name="Gruppieren 3"/>
          <p:cNvGrpSpPr/>
          <p:nvPr/>
        </p:nvGrpSpPr>
        <p:grpSpPr>
          <a:xfrm>
            <a:off x="411868" y="6034961"/>
            <a:ext cx="4346769" cy="605449"/>
            <a:chOff x="0" y="0"/>
            <a:chExt cx="4346767" cy="605447"/>
          </a:xfrm>
        </p:grpSpPr>
        <p:pic>
          <p:nvPicPr>
            <p:cNvPr id="18" name="Grafik 24" descr="Grafik 24"/>
            <p:cNvPicPr>
              <a:picLocks noChangeAspect="1"/>
            </p:cNvPicPr>
            <p:nvPr/>
          </p:nvPicPr>
          <p:blipFill>
            <a:blip r:embed="rId2">
              <a:extLst/>
            </a:blip>
            <a:stretch>
              <a:fillRect/>
            </a:stretch>
          </p:blipFill>
          <p:spPr>
            <a:xfrm>
              <a:off x="0" y="40047"/>
              <a:ext cx="715643" cy="457849"/>
            </a:xfrm>
            <a:prstGeom prst="rect">
              <a:avLst/>
            </a:prstGeom>
            <a:ln w="12700" cap="flat">
              <a:noFill/>
              <a:miter lim="400000"/>
            </a:ln>
            <a:effectLst/>
          </p:spPr>
        </p:pic>
        <p:sp>
          <p:nvSpPr>
            <p:cNvPr id="19" name="Rechteck 2"/>
            <p:cNvSpPr txBox="1"/>
            <p:nvPr/>
          </p:nvSpPr>
          <p:spPr>
            <a:xfrm>
              <a:off x="769188" y="0"/>
              <a:ext cx="3577580" cy="60544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just">
                <a:lnSpc>
                  <a:spcPct val="90000"/>
                </a:lnSpc>
                <a:defRPr sz="700"/>
              </a:lvl1pPr>
            </a:lstStyle>
            <a:p>
              <a: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21" name="Picture 12" descr="Picture 12"/>
          <p:cNvPicPr>
            <a:picLocks noChangeAspect="1"/>
          </p:cNvPicPr>
          <p:nvPr/>
        </p:nvPicPr>
        <p:blipFill>
          <a:blip r:embed="rId3">
            <a:extLst/>
          </a:blip>
          <a:stretch>
            <a:fillRect/>
          </a:stretch>
        </p:blipFill>
        <p:spPr>
          <a:xfrm>
            <a:off x="445066" y="325142"/>
            <a:ext cx="2304257" cy="596341"/>
          </a:xfrm>
          <a:prstGeom prst="rect">
            <a:avLst/>
          </a:prstGeom>
          <a:ln w="12700">
            <a:miter lim="400000"/>
          </a:ln>
        </p:spPr>
      </p:pic>
      <p:sp>
        <p:nvSpPr>
          <p:cNvPr id="22" name="Title Text"/>
          <p:cNvSpPr txBox="1">
            <a:spLocks noGrp="1"/>
          </p:cNvSpPr>
          <p:nvPr>
            <p:ph type="title"/>
          </p:nvPr>
        </p:nvSpPr>
        <p:spPr>
          <a:xfrm>
            <a:off x="407368" y="2074187"/>
            <a:ext cx="5544616" cy="620252"/>
          </a:xfrm>
          <a:prstGeom prst="rect">
            <a:avLst/>
          </a:prstGeom>
        </p:spPr>
        <p:txBody>
          <a:bodyPr/>
          <a:lstStyle>
            <a:lvl1pPr algn="l">
              <a:defRPr b="1"/>
            </a:lvl1pPr>
          </a:lstStyle>
          <a:p>
            <a:r>
              <a:t>Title Text</a:t>
            </a:r>
          </a:p>
        </p:txBody>
      </p:sp>
      <p:sp>
        <p:nvSpPr>
          <p:cNvPr id="23" name="Body Level One…"/>
          <p:cNvSpPr txBox="1">
            <a:spLocks noGrp="1"/>
          </p:cNvSpPr>
          <p:nvPr>
            <p:ph type="body" sz="quarter" idx="1" hasCustomPrompt="1"/>
          </p:nvPr>
        </p:nvSpPr>
        <p:spPr>
          <a:xfrm>
            <a:off x="407368" y="3693074"/>
            <a:ext cx="4375151" cy="457849"/>
          </a:xfrm>
          <a:prstGeom prst="rect">
            <a:avLst/>
          </a:prstGeom>
        </p:spPr>
        <p:txBody>
          <a:bodyPr/>
          <a:lstStyle>
            <a:lvl1pPr marL="0" indent="0">
              <a:buSzTx/>
              <a:buFontTx/>
              <a:buNone/>
              <a:defRPr b="1"/>
            </a:lvl1pPr>
            <a:lvl2pPr marL="0" indent="342900">
              <a:buSzTx/>
              <a:buFontTx/>
              <a:buNone/>
              <a:defRPr b="1"/>
            </a:lvl2pPr>
            <a:lvl3pPr>
              <a:buFontTx/>
              <a:defRPr b="1"/>
            </a:lvl3pPr>
            <a:lvl4pPr>
              <a:buFontTx/>
              <a:defRPr b="1"/>
            </a:lvl4pPr>
            <a:lvl5pPr>
              <a:buFontTx/>
              <a:defRPr b="1"/>
            </a:lvl5pPr>
          </a:lstStyle>
          <a:p>
            <a:r>
              <a:t>Click to edit Lecturer’s name</a:t>
            </a:r>
          </a:p>
          <a:p>
            <a:pPr lvl="1"/>
            <a:endParaRPr/>
          </a:p>
          <a:p>
            <a:pPr lvl="2"/>
            <a:endParaRPr/>
          </a:p>
          <a:p>
            <a:pPr lvl="3"/>
            <a:endParaRPr/>
          </a:p>
          <a:p>
            <a:pPr lvl="4"/>
            <a:endParaRPr/>
          </a:p>
        </p:txBody>
      </p:sp>
      <p:sp>
        <p:nvSpPr>
          <p:cNvPr id="24" name="Text Placeholder 22"/>
          <p:cNvSpPr>
            <a:spLocks noGrp="1"/>
          </p:cNvSpPr>
          <p:nvPr>
            <p:ph type="body" sz="quarter" idx="21" hasCustomPrompt="1"/>
          </p:nvPr>
        </p:nvSpPr>
        <p:spPr>
          <a:xfrm>
            <a:off x="407368" y="4159260"/>
            <a:ext cx="4375151" cy="457849"/>
          </a:xfrm>
          <a:prstGeom prst="rect">
            <a:avLst/>
          </a:prstGeom>
        </p:spPr>
        <p:txBody>
          <a:bodyPr/>
          <a:lstStyle>
            <a:lvl1pPr marL="0" indent="0">
              <a:buSzTx/>
              <a:buFontTx/>
              <a:buNone/>
            </a:lvl1pPr>
          </a:lstStyle>
          <a:p>
            <a:r>
              <a:t>Click to edit Lecturer’s affiliation</a:t>
            </a:r>
          </a:p>
        </p:txBody>
      </p:sp>
      <p:sp>
        <p:nvSpPr>
          <p:cNvPr id="25" name="Text Placeholder 22"/>
          <p:cNvSpPr>
            <a:spLocks noGrp="1"/>
          </p:cNvSpPr>
          <p:nvPr>
            <p:ph type="body" sz="quarter" idx="22" hasCustomPrompt="1"/>
          </p:nvPr>
        </p:nvSpPr>
        <p:spPr>
          <a:xfrm>
            <a:off x="407368" y="1650286"/>
            <a:ext cx="5544614" cy="338555"/>
          </a:xfrm>
          <a:prstGeom prst="rect">
            <a:avLst/>
          </a:prstGeom>
        </p:spPr>
        <p:txBody>
          <a:bodyPr/>
          <a:lstStyle>
            <a:lvl1pPr marL="0" indent="0">
              <a:spcBef>
                <a:spcPts val="300"/>
              </a:spcBef>
              <a:buSzTx/>
              <a:buFontTx/>
              <a:buNone/>
              <a:defRPr sz="1600"/>
            </a:lvl1pPr>
          </a:lstStyle>
          <a:p>
            <a:r>
              <a:t>Click to edit Event title</a:t>
            </a:r>
          </a:p>
        </p:txBody>
      </p:sp>
      <p:grpSp>
        <p:nvGrpSpPr>
          <p:cNvPr id="28" name="Picture 1"/>
          <p:cNvGrpSpPr/>
          <p:nvPr/>
        </p:nvGrpSpPr>
        <p:grpSpPr>
          <a:xfrm>
            <a:off x="7247890" y="252411"/>
            <a:ext cx="4944110" cy="6353176"/>
            <a:chOff x="0" y="0"/>
            <a:chExt cx="4944109" cy="6353175"/>
          </a:xfrm>
        </p:grpSpPr>
        <p:sp>
          <p:nvSpPr>
            <p:cNvPr id="26" name="Rectangle"/>
            <p:cNvSpPr/>
            <p:nvPr/>
          </p:nvSpPr>
          <p:spPr>
            <a:xfrm>
              <a:off x="0" y="0"/>
              <a:ext cx="4944110" cy="6353175"/>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pic>
          <p:nvPicPr>
            <p:cNvPr id="27" name="image3.png" descr="image3.png"/>
            <p:cNvPicPr>
              <a:picLocks noChangeAspect="1"/>
            </p:cNvPicPr>
            <p:nvPr/>
          </p:nvPicPr>
          <p:blipFill>
            <a:blip r:embed="rId4">
              <a:extLst/>
            </a:blip>
            <a:stretch>
              <a:fillRect/>
            </a:stretch>
          </p:blipFill>
          <p:spPr>
            <a:xfrm>
              <a:off x="0" y="0"/>
              <a:ext cx="4944110" cy="6353175"/>
            </a:xfrm>
            <a:prstGeom prst="rect">
              <a:avLst/>
            </a:prstGeom>
            <a:ln w="12700" cap="flat">
              <a:noFill/>
              <a:miter lim="400000"/>
            </a:ln>
            <a:effectLst/>
          </p:spPr>
        </p:pic>
      </p:grpSp>
      <p:sp>
        <p:nvSpPr>
          <p:cNvPr id="29" name="Slide Number"/>
          <p:cNvSpPr txBox="1">
            <a:spLocks noGrp="1"/>
          </p:cNvSpPr>
          <p:nvPr>
            <p:ph type="sldNum" sz="quarter" idx="2"/>
          </p:nvPr>
        </p:nvSpPr>
        <p:spPr>
          <a:xfrm>
            <a:off x="5892800" y="6172200"/>
            <a:ext cx="2844800" cy="368301"/>
          </a:xfrm>
          <a:prstGeom prst="rect">
            <a:avLst/>
          </a:prstGeom>
        </p:spPr>
        <p:txBody>
          <a:bodyPr/>
          <a:lstStyle>
            <a:lvl1pPr>
              <a:defRPr sz="10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EUROfusion_content">
    <p:spTree>
      <p:nvGrpSpPr>
        <p:cNvPr id="1" name=""/>
        <p:cNvGrpSpPr/>
        <p:nvPr/>
      </p:nvGrpSpPr>
      <p:grpSpPr>
        <a:xfrm>
          <a:off x="0" y="0"/>
          <a:ext cx="0" cy="0"/>
          <a:chOff x="0" y="0"/>
          <a:chExt cx="0" cy="0"/>
        </a:xfrm>
      </p:grpSpPr>
      <p:sp>
        <p:nvSpPr>
          <p:cNvPr id="36" name="Rectangle 3"/>
          <p:cNvSpPr/>
          <p:nvPr/>
        </p:nvSpPr>
        <p:spPr>
          <a:xfrm>
            <a:off x="0" y="6525344"/>
            <a:ext cx="12192000" cy="332657"/>
          </a:xfrm>
          <a:prstGeom prst="rect">
            <a:avLst/>
          </a:prstGeom>
          <a:solidFill>
            <a:srgbClr val="1F497D"/>
          </a:solidFill>
          <a:ln w="12700">
            <a:miter lim="400000"/>
          </a:ln>
        </p:spPr>
        <p:txBody>
          <a:bodyPr lIns="45719" rIns="45719" anchor="ctr"/>
          <a:lstStyle/>
          <a:p>
            <a:pPr algn="ctr">
              <a:defRPr>
                <a:solidFill>
                  <a:srgbClr val="FFFFFF"/>
                </a:solidFill>
              </a:defRPr>
            </a:pPr>
            <a:endParaRPr/>
          </a:p>
        </p:txBody>
      </p:sp>
      <p:sp>
        <p:nvSpPr>
          <p:cNvPr id="37" name="Title Text"/>
          <p:cNvSpPr txBox="1">
            <a:spLocks noGrp="1"/>
          </p:cNvSpPr>
          <p:nvPr>
            <p:ph type="title"/>
          </p:nvPr>
        </p:nvSpPr>
        <p:spPr>
          <a:xfrm>
            <a:off x="983432" y="192515"/>
            <a:ext cx="9451776" cy="457201"/>
          </a:xfrm>
          <a:prstGeom prst="rect">
            <a:avLst/>
          </a:prstGeom>
        </p:spPr>
        <p:txBody>
          <a:bodyPr/>
          <a:lstStyle>
            <a:lvl1pPr algn="l">
              <a:lnSpc>
                <a:spcPts val="2400"/>
              </a:lnSpc>
              <a:defRPr sz="2800" b="1">
                <a:solidFill>
                  <a:srgbClr val="1F497D"/>
                </a:solidFill>
              </a:defRPr>
            </a:lvl1pPr>
          </a:lstStyle>
          <a:p>
            <a:r>
              <a:t>Title Text</a:t>
            </a:r>
          </a:p>
        </p:txBody>
      </p:sp>
      <p:sp>
        <p:nvSpPr>
          <p:cNvPr id="38" name="Body Level One…"/>
          <p:cNvSpPr txBox="1">
            <a:spLocks noGrp="1"/>
          </p:cNvSpPr>
          <p:nvPr>
            <p:ph type="body" idx="1"/>
          </p:nvPr>
        </p:nvSpPr>
        <p:spPr>
          <a:xfrm>
            <a:off x="609600" y="836712"/>
            <a:ext cx="11103024" cy="5688632"/>
          </a:xfrm>
          <a:prstGeom prst="rect">
            <a:avLst/>
          </a:prstGeom>
        </p:spPr>
        <p:txBody>
          <a:bodyPr/>
          <a:lstStyle>
            <a:lvl2pPr marL="628650" indent="-285750">
              <a:buChar char="•"/>
            </a:lvl2pPr>
            <a:lvl3pPr marL="942975" indent="-257175"/>
          </a:lstStyle>
          <a:p>
            <a:r>
              <a:t>Body Level One</a:t>
            </a:r>
          </a:p>
          <a:p>
            <a:pPr lvl="1"/>
            <a:r>
              <a:t>Body Level Two</a:t>
            </a:r>
          </a:p>
          <a:p>
            <a:pPr lvl="2"/>
            <a:r>
              <a:t>Body Level Three</a:t>
            </a:r>
          </a:p>
          <a:p>
            <a:pPr lvl="3"/>
            <a:r>
              <a:t>Body Level Four</a:t>
            </a:r>
          </a:p>
          <a:p>
            <a:pPr lvl="4"/>
            <a:r>
              <a:t>Body Level Five</a:t>
            </a:r>
          </a:p>
        </p:txBody>
      </p:sp>
      <p:sp>
        <p:nvSpPr>
          <p:cNvPr id="39"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40" name="Picture 2" descr="Picture 2"/>
          <p:cNvPicPr>
            <a:picLocks noChangeAspect="1"/>
          </p:cNvPicPr>
          <p:nvPr/>
        </p:nvPicPr>
        <p:blipFill>
          <a:blip r:embed="rId2">
            <a:extLst/>
          </a:blip>
          <a:stretch>
            <a:fillRect/>
          </a:stretch>
        </p:blipFill>
        <p:spPr>
          <a:xfrm>
            <a:off x="191344" y="57006"/>
            <a:ext cx="636024" cy="636024"/>
          </a:xfrm>
          <a:prstGeom prst="rect">
            <a:avLst/>
          </a:prstGeom>
          <a:ln w="12700">
            <a:miter lim="400000"/>
          </a:ln>
        </p:spPr>
      </p:pic>
      <p:pic>
        <p:nvPicPr>
          <p:cNvPr id="41" name="Picture 5" descr="Picture 5"/>
          <p:cNvPicPr>
            <a:picLocks noChangeAspect="1"/>
          </p:cNvPicPr>
          <p:nvPr/>
        </p:nvPicPr>
        <p:blipFill>
          <a:blip r:embed="rId3">
            <a:alphaModFix amt="64999"/>
            <a:extLst/>
          </a:blip>
          <a:stretch>
            <a:fillRect/>
          </a:stretch>
        </p:blipFill>
        <p:spPr>
          <a:xfrm>
            <a:off x="7247890" y="107475"/>
            <a:ext cx="4944110" cy="6353176"/>
          </a:xfrm>
          <a:prstGeom prst="rect">
            <a:avLst/>
          </a:prstGeom>
          <a:ln w="12700">
            <a:miter lim="400000"/>
          </a:ln>
        </p:spPr>
      </p:pic>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EUROfusion_content_empty">
    <p:spTree>
      <p:nvGrpSpPr>
        <p:cNvPr id="1" name=""/>
        <p:cNvGrpSpPr/>
        <p:nvPr/>
      </p:nvGrpSpPr>
      <p:grpSpPr>
        <a:xfrm>
          <a:off x="0" y="0"/>
          <a:ext cx="0" cy="0"/>
          <a:chOff x="0" y="0"/>
          <a:chExt cx="0" cy="0"/>
        </a:xfrm>
      </p:grpSpPr>
      <p:sp>
        <p:nvSpPr>
          <p:cNvPr id="48" name="Rectangle 3"/>
          <p:cNvSpPr/>
          <p:nvPr/>
        </p:nvSpPr>
        <p:spPr>
          <a:xfrm>
            <a:off x="0" y="6525344"/>
            <a:ext cx="12192000" cy="332657"/>
          </a:xfrm>
          <a:prstGeom prst="rect">
            <a:avLst/>
          </a:prstGeom>
          <a:solidFill>
            <a:srgbClr val="1F497D"/>
          </a:solidFill>
          <a:ln w="12700">
            <a:miter lim="400000"/>
          </a:ln>
        </p:spPr>
        <p:txBody>
          <a:bodyPr lIns="45719" rIns="45719" anchor="ctr"/>
          <a:lstStyle/>
          <a:p>
            <a:pPr algn="ctr">
              <a:defRPr>
                <a:solidFill>
                  <a:srgbClr val="FFFFFF"/>
                </a:solidFill>
              </a:defRPr>
            </a:pPr>
            <a:endParaRPr/>
          </a:p>
        </p:txBody>
      </p:sp>
      <p:sp>
        <p:nvSpPr>
          <p:cNvPr id="49" name="Title Text"/>
          <p:cNvSpPr txBox="1">
            <a:spLocks noGrp="1"/>
          </p:cNvSpPr>
          <p:nvPr>
            <p:ph type="title"/>
          </p:nvPr>
        </p:nvSpPr>
        <p:spPr>
          <a:xfrm>
            <a:off x="983432" y="192515"/>
            <a:ext cx="9451776" cy="457201"/>
          </a:xfrm>
          <a:prstGeom prst="rect">
            <a:avLst/>
          </a:prstGeom>
        </p:spPr>
        <p:txBody>
          <a:bodyPr/>
          <a:lstStyle>
            <a:lvl1pPr algn="l">
              <a:lnSpc>
                <a:spcPts val="2400"/>
              </a:lnSpc>
              <a:defRPr sz="2800" b="1">
                <a:solidFill>
                  <a:srgbClr val="1F497D"/>
                </a:solidFill>
              </a:defRPr>
            </a:lvl1pPr>
          </a:lstStyle>
          <a:p>
            <a:r>
              <a:t>Title Text</a:t>
            </a: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51" name="Picture 2" descr="Picture 2"/>
          <p:cNvPicPr>
            <a:picLocks noChangeAspect="1"/>
          </p:cNvPicPr>
          <p:nvPr/>
        </p:nvPicPr>
        <p:blipFill>
          <a:blip r:embed="rId2">
            <a:extLst/>
          </a:blip>
          <a:stretch>
            <a:fillRect/>
          </a:stretch>
        </p:blipFill>
        <p:spPr>
          <a:xfrm>
            <a:off x="191344" y="57006"/>
            <a:ext cx="636024" cy="636024"/>
          </a:xfrm>
          <a:prstGeom prst="rect">
            <a:avLst/>
          </a:prstGeom>
          <a:ln w="12700">
            <a:miter lim="400000"/>
          </a:ln>
        </p:spPr>
      </p:pic>
      <p:pic>
        <p:nvPicPr>
          <p:cNvPr id="52" name="Picture 4" descr="Picture 4"/>
          <p:cNvPicPr>
            <a:picLocks noChangeAspect="1"/>
          </p:cNvPicPr>
          <p:nvPr/>
        </p:nvPicPr>
        <p:blipFill>
          <a:blip r:embed="rId3">
            <a:alphaModFix amt="64999"/>
            <a:extLst/>
          </a:blip>
          <a:stretch>
            <a:fillRect/>
          </a:stretch>
        </p:blipFill>
        <p:spPr>
          <a:xfrm>
            <a:off x="7247890" y="107475"/>
            <a:ext cx="4944110" cy="6353176"/>
          </a:xfrm>
          <a:prstGeom prst="rect">
            <a:avLst/>
          </a:prstGeom>
          <a:ln w="12700">
            <a:miter lim="400000"/>
          </a:ln>
        </p:spPr>
      </p:pic>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EUROfusion_Values">
    <p:spTree>
      <p:nvGrpSpPr>
        <p:cNvPr id="1" name=""/>
        <p:cNvGrpSpPr/>
        <p:nvPr/>
      </p:nvGrpSpPr>
      <p:grpSpPr>
        <a:xfrm>
          <a:off x="0" y="0"/>
          <a:ext cx="0" cy="0"/>
          <a:chOff x="0" y="0"/>
          <a:chExt cx="0" cy="0"/>
        </a:xfrm>
      </p:grpSpPr>
      <p:sp>
        <p:nvSpPr>
          <p:cNvPr id="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EUROfusion">
    <p:spTree>
      <p:nvGrpSpPr>
        <p:cNvPr id="1" name=""/>
        <p:cNvGrpSpPr/>
        <p:nvPr/>
      </p:nvGrpSpPr>
      <p:grpSpPr>
        <a:xfrm>
          <a:off x="0" y="0"/>
          <a:ext cx="0" cy="0"/>
          <a:chOff x="0" y="0"/>
          <a:chExt cx="0" cy="0"/>
        </a:xfrm>
      </p:grpSpPr>
      <p:sp>
        <p:nvSpPr>
          <p:cNvPr id="66" name="Rectangle 3"/>
          <p:cNvSpPr/>
          <p:nvPr/>
        </p:nvSpPr>
        <p:spPr>
          <a:xfrm>
            <a:off x="0" y="6525344"/>
            <a:ext cx="12192000" cy="332657"/>
          </a:xfrm>
          <a:prstGeom prst="rect">
            <a:avLst/>
          </a:prstGeom>
          <a:solidFill>
            <a:srgbClr val="1F497D"/>
          </a:solidFill>
          <a:ln w="12700">
            <a:miter lim="400000"/>
          </a:ln>
        </p:spPr>
        <p:txBody>
          <a:bodyPr lIns="45719" rIns="45719" anchor="ctr"/>
          <a:lstStyle/>
          <a:p>
            <a:pPr algn="ctr">
              <a:defRPr>
                <a:solidFill>
                  <a:srgbClr val="FFFFFF"/>
                </a:solidFill>
              </a:defRPr>
            </a:pPr>
            <a:endParaRPr/>
          </a:p>
        </p:txBody>
      </p:sp>
      <p:sp>
        <p:nvSpPr>
          <p:cNvPr id="67"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68" name="Picture 2" descr="Picture 2"/>
          <p:cNvPicPr>
            <a:picLocks noChangeAspect="1"/>
          </p:cNvPicPr>
          <p:nvPr/>
        </p:nvPicPr>
        <p:blipFill>
          <a:blip r:embed="rId2">
            <a:extLst/>
          </a:blip>
          <a:stretch>
            <a:fillRect/>
          </a:stretch>
        </p:blipFill>
        <p:spPr>
          <a:xfrm>
            <a:off x="191344" y="57006"/>
            <a:ext cx="636024" cy="636024"/>
          </a:xfrm>
          <a:prstGeom prst="rect">
            <a:avLst/>
          </a:prstGeom>
          <a:ln w="12700">
            <a:miter lim="400000"/>
          </a:ln>
        </p:spPr>
      </p:pic>
      <p:sp>
        <p:nvSpPr>
          <p:cNvPr id="69" name="TextBox 9"/>
          <p:cNvSpPr txBox="1"/>
          <p:nvPr/>
        </p:nvSpPr>
        <p:spPr>
          <a:xfrm>
            <a:off x="956283" y="1044062"/>
            <a:ext cx="6482720" cy="46102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400"/>
            </a:pPr>
            <a:r>
              <a:t>EUROfusion integrates R&amp;D in fusion science and technology to realize fusion in:</a:t>
            </a:r>
          </a:p>
          <a:p>
            <a:pPr>
              <a:defRPr sz="2400"/>
            </a:pPr>
            <a:endParaRPr/>
          </a:p>
          <a:p>
            <a:pPr marL="808037" indent="-808037">
              <a:lnSpc>
                <a:spcPct val="150000"/>
              </a:lnSpc>
              <a:defRPr sz="2400" b="1"/>
            </a:pPr>
            <a:r>
              <a:t>29</a:t>
            </a:r>
            <a:r>
              <a:rPr b="0"/>
              <a:t> 	Countries</a:t>
            </a:r>
          </a:p>
          <a:p>
            <a:pPr marL="808037" indent="-808037">
              <a:lnSpc>
                <a:spcPct val="150000"/>
              </a:lnSpc>
              <a:defRPr sz="2400" b="1"/>
            </a:pPr>
            <a:r>
              <a:t>31</a:t>
            </a:r>
            <a:r>
              <a:rPr b="0"/>
              <a:t> 	Research Centers and Institutes</a:t>
            </a:r>
          </a:p>
          <a:p>
            <a:pPr>
              <a:lnSpc>
                <a:spcPct val="150000"/>
              </a:lnSpc>
              <a:defRPr sz="2400" b="1"/>
            </a:pPr>
            <a:r>
              <a:t>169</a:t>
            </a:r>
            <a:r>
              <a:rPr b="0"/>
              <a:t>     Universities, industry partners and others</a:t>
            </a:r>
          </a:p>
          <a:p>
            <a:pPr>
              <a:lnSpc>
                <a:spcPct val="150000"/>
              </a:lnSpc>
              <a:defRPr sz="2400"/>
            </a:pPr>
            <a:endParaRPr b="0"/>
          </a:p>
          <a:p>
            <a:pPr>
              <a:lnSpc>
                <a:spcPct val="150000"/>
              </a:lnSpc>
              <a:defRPr sz="2400"/>
            </a:pPr>
            <a:r>
              <a:t>And brings together:</a:t>
            </a:r>
          </a:p>
          <a:p>
            <a:pPr>
              <a:lnSpc>
                <a:spcPct val="150000"/>
              </a:lnSpc>
              <a:defRPr sz="2400"/>
            </a:pPr>
            <a:r>
              <a:t>~</a:t>
            </a:r>
            <a:r>
              <a:rPr b="1"/>
              <a:t>1000</a:t>
            </a:r>
            <a:r>
              <a:t> MSc and PhD students</a:t>
            </a:r>
          </a:p>
          <a:p>
            <a:pPr>
              <a:lnSpc>
                <a:spcPct val="150000"/>
              </a:lnSpc>
              <a:defRPr sz="2400"/>
            </a:pPr>
            <a:r>
              <a:t>~</a:t>
            </a:r>
            <a:r>
              <a:rPr b="1"/>
              <a:t>4000</a:t>
            </a:r>
            <a:r>
              <a:t> Researcher, Engineers &amp; Support Staff</a:t>
            </a:r>
          </a:p>
        </p:txBody>
      </p:sp>
      <p:pic>
        <p:nvPicPr>
          <p:cNvPr id="70" name="Picture 1" descr="Picture 1"/>
          <p:cNvPicPr>
            <a:picLocks noChangeAspect="1"/>
          </p:cNvPicPr>
          <p:nvPr/>
        </p:nvPicPr>
        <p:blipFill>
          <a:blip r:embed="rId3">
            <a:alphaModFix amt="64999"/>
            <a:extLst/>
          </a:blip>
          <a:stretch>
            <a:fillRect/>
          </a:stretch>
        </p:blipFill>
        <p:spPr>
          <a:xfrm>
            <a:off x="7247890" y="107475"/>
            <a:ext cx="4944110" cy="6353176"/>
          </a:xfrm>
          <a:prstGeom prst="rect">
            <a:avLst/>
          </a:prstGeom>
          <a:ln w="12700">
            <a:miter lim="400000"/>
          </a:ln>
        </p:spPr>
      </p:pic>
      <p:sp>
        <p:nvSpPr>
          <p:cNvPr id="71" name="EUROfusion in numbers"/>
          <p:cNvSpPr txBox="1">
            <a:spLocks noGrp="1"/>
          </p:cNvSpPr>
          <p:nvPr>
            <p:ph type="title" hasCustomPrompt="1"/>
          </p:nvPr>
        </p:nvSpPr>
        <p:spPr>
          <a:xfrm>
            <a:off x="910563" y="191331"/>
            <a:ext cx="9451776" cy="457201"/>
          </a:xfrm>
          <a:prstGeom prst="rect">
            <a:avLst/>
          </a:prstGeom>
        </p:spPr>
        <p:txBody>
          <a:bodyPr/>
          <a:lstStyle>
            <a:lvl1pPr algn="l">
              <a:lnSpc>
                <a:spcPts val="2400"/>
              </a:lnSpc>
              <a:defRPr sz="2800" b="1">
                <a:solidFill>
                  <a:srgbClr val="1F497D"/>
                </a:solidFill>
              </a:defRPr>
            </a:lvl1pPr>
          </a:lstStyle>
          <a:p>
            <a:r>
              <a:t>EUROfusion in numbers</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EUROfusion_governance">
    <p:spTree>
      <p:nvGrpSpPr>
        <p:cNvPr id="1" name=""/>
        <p:cNvGrpSpPr/>
        <p:nvPr/>
      </p:nvGrpSpPr>
      <p:grpSpPr>
        <a:xfrm>
          <a:off x="0" y="0"/>
          <a:ext cx="0" cy="0"/>
          <a:chOff x="0" y="0"/>
          <a:chExt cx="0" cy="0"/>
        </a:xfrm>
      </p:grpSpPr>
      <p:sp>
        <p:nvSpPr>
          <p:cNvPr id="78" name="Rectangle 3"/>
          <p:cNvSpPr/>
          <p:nvPr/>
        </p:nvSpPr>
        <p:spPr>
          <a:xfrm>
            <a:off x="0" y="6525344"/>
            <a:ext cx="12192000" cy="332657"/>
          </a:xfrm>
          <a:prstGeom prst="rect">
            <a:avLst/>
          </a:prstGeom>
          <a:solidFill>
            <a:srgbClr val="1F497D"/>
          </a:solidFill>
          <a:ln w="12700">
            <a:miter lim="400000"/>
          </a:ln>
        </p:spPr>
        <p:txBody>
          <a:bodyPr lIns="45719" rIns="45719" anchor="ctr"/>
          <a:lstStyle/>
          <a:p>
            <a:pPr algn="ctr">
              <a:defRPr>
                <a:solidFill>
                  <a:srgbClr val="FFFFFF"/>
                </a:solidFill>
              </a:defRPr>
            </a:pPr>
            <a:endParaRPr/>
          </a:p>
        </p:txBody>
      </p:sp>
      <p:sp>
        <p:nvSpPr>
          <p:cNvPr id="79"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80" name="Picture 2" descr="Picture 2"/>
          <p:cNvPicPr>
            <a:picLocks noChangeAspect="1"/>
          </p:cNvPicPr>
          <p:nvPr/>
        </p:nvPicPr>
        <p:blipFill>
          <a:blip r:embed="rId2">
            <a:extLst/>
          </a:blip>
          <a:stretch>
            <a:fillRect/>
          </a:stretch>
        </p:blipFill>
        <p:spPr>
          <a:xfrm>
            <a:off x="191344" y="57006"/>
            <a:ext cx="636024" cy="636024"/>
          </a:xfrm>
          <a:prstGeom prst="rect">
            <a:avLst/>
          </a:prstGeom>
          <a:ln w="12700">
            <a:miter lim="400000"/>
          </a:ln>
        </p:spPr>
      </p:pic>
      <p:pic>
        <p:nvPicPr>
          <p:cNvPr id="81" name="Picture 2" descr="Picture 2"/>
          <p:cNvPicPr>
            <a:picLocks noChangeAspect="1"/>
          </p:cNvPicPr>
          <p:nvPr/>
        </p:nvPicPr>
        <p:blipFill>
          <a:blip r:embed="rId3">
            <a:extLst/>
          </a:blip>
          <a:stretch>
            <a:fillRect/>
          </a:stretch>
        </p:blipFill>
        <p:spPr>
          <a:xfrm>
            <a:off x="720079" y="637039"/>
            <a:ext cx="10865735" cy="5792567"/>
          </a:xfrm>
          <a:prstGeom prst="rect">
            <a:avLst/>
          </a:prstGeom>
          <a:ln w="12700">
            <a:miter lim="400000"/>
          </a:ln>
        </p:spPr>
      </p:pic>
      <p:sp>
        <p:nvSpPr>
          <p:cNvPr id="82" name="TextBox 11"/>
          <p:cNvSpPr txBox="1"/>
          <p:nvPr/>
        </p:nvSpPr>
        <p:spPr>
          <a:xfrm>
            <a:off x="949721" y="107475"/>
            <a:ext cx="4360665" cy="4447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1F497D"/>
                </a:solidFill>
              </a:defRPr>
            </a:lvl1pPr>
          </a:lstStyle>
          <a:p>
            <a:r>
              <a:t>Organisation</a:t>
            </a:r>
          </a:p>
        </p:txBody>
      </p:sp>
      <p:pic>
        <p:nvPicPr>
          <p:cNvPr id="83" name="Picture 1" descr="Picture 1"/>
          <p:cNvPicPr>
            <a:picLocks noChangeAspect="1"/>
          </p:cNvPicPr>
          <p:nvPr/>
        </p:nvPicPr>
        <p:blipFill>
          <a:blip r:embed="rId4">
            <a:alphaModFix amt="64999"/>
            <a:extLst/>
          </a:blip>
          <a:stretch>
            <a:fillRect/>
          </a:stretch>
        </p:blipFill>
        <p:spPr>
          <a:xfrm>
            <a:off x="7247890" y="107475"/>
            <a:ext cx="4944110" cy="6353176"/>
          </a:xfrm>
          <a:prstGeom prst="rect">
            <a:avLst/>
          </a:prstGeom>
          <a:ln w="12700">
            <a:miter lim="400000"/>
          </a:ln>
        </p:spPr>
      </p:pic>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EUROfusion_Members">
    <p:spTree>
      <p:nvGrpSpPr>
        <p:cNvPr id="1" name=""/>
        <p:cNvGrpSpPr/>
        <p:nvPr/>
      </p:nvGrpSpPr>
      <p:grpSpPr>
        <a:xfrm>
          <a:off x="0" y="0"/>
          <a:ext cx="0" cy="0"/>
          <a:chOff x="0" y="0"/>
          <a:chExt cx="0" cy="0"/>
        </a:xfrm>
      </p:grpSpPr>
      <p:sp>
        <p:nvSpPr>
          <p:cNvPr id="90" name="Rectangle 3"/>
          <p:cNvSpPr/>
          <p:nvPr/>
        </p:nvSpPr>
        <p:spPr>
          <a:xfrm>
            <a:off x="0" y="6525344"/>
            <a:ext cx="12192000" cy="332657"/>
          </a:xfrm>
          <a:prstGeom prst="rect">
            <a:avLst/>
          </a:prstGeom>
          <a:solidFill>
            <a:srgbClr val="1F497D"/>
          </a:solidFill>
          <a:ln w="25400">
            <a:solidFill>
              <a:srgbClr val="3A5E8A"/>
            </a:solidFill>
          </a:ln>
        </p:spPr>
        <p:txBody>
          <a:bodyPr lIns="45719" rIns="45719" anchor="ctr"/>
          <a:lstStyle/>
          <a:p>
            <a:pPr algn="ctr">
              <a:defRPr>
                <a:solidFill>
                  <a:srgbClr val="FFFFFF"/>
                </a:solidFill>
              </a:defRPr>
            </a:pPr>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92" name="Picture 2" descr="Picture 2"/>
          <p:cNvPicPr>
            <a:picLocks noChangeAspect="1"/>
          </p:cNvPicPr>
          <p:nvPr/>
        </p:nvPicPr>
        <p:blipFill>
          <a:blip r:embed="rId2">
            <a:extLst/>
          </a:blip>
          <a:stretch>
            <a:fillRect/>
          </a:stretch>
        </p:blipFill>
        <p:spPr>
          <a:xfrm>
            <a:off x="191344" y="57006"/>
            <a:ext cx="636024" cy="636024"/>
          </a:xfrm>
          <a:prstGeom prst="rect">
            <a:avLst/>
          </a:prstGeom>
          <a:ln w="12700">
            <a:miter lim="400000"/>
          </a:ln>
        </p:spPr>
      </p:pic>
      <p:sp>
        <p:nvSpPr>
          <p:cNvPr id="93" name="Freeform 670"/>
          <p:cNvSpPr/>
          <p:nvPr/>
        </p:nvSpPr>
        <p:spPr>
          <a:xfrm>
            <a:off x="5012187" y="990747"/>
            <a:ext cx="1044576" cy="109537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9373" y="0"/>
                </a:lnTo>
                <a:cubicBezTo>
                  <a:pt x="20595" y="0"/>
                  <a:pt x="21600" y="941"/>
                  <a:pt x="21600" y="2126"/>
                </a:cubicBezTo>
                <a:lnTo>
                  <a:pt x="21600" y="19474"/>
                </a:lnTo>
                <a:cubicBezTo>
                  <a:pt x="21600" y="20659"/>
                  <a:pt x="20595" y="21600"/>
                  <a:pt x="19373" y="21600"/>
                </a:cubicBezTo>
                <a:lnTo>
                  <a:pt x="2227" y="21600"/>
                </a:lnTo>
                <a:cubicBezTo>
                  <a:pt x="1005" y="21600"/>
                  <a:pt x="0" y="20659"/>
                  <a:pt x="0" y="19474"/>
                </a:cubicBezTo>
                <a:lnTo>
                  <a:pt x="0" y="2126"/>
                </a:lnTo>
                <a:cubicBezTo>
                  <a:pt x="0" y="941"/>
                  <a:pt x="1005" y="0"/>
                  <a:pt x="2227" y="0"/>
                </a:cubicBezTo>
              </a:path>
            </a:pathLst>
          </a:custGeom>
          <a:solidFill>
            <a:srgbClr val="FEFEFE"/>
          </a:solidFill>
          <a:ln w="12700">
            <a:miter lim="400000"/>
          </a:ln>
        </p:spPr>
        <p:txBody>
          <a:bodyPr lIns="45719" rIns="45719"/>
          <a:lstStyle/>
          <a:p>
            <a:endParaRPr/>
          </a:p>
        </p:txBody>
      </p:sp>
      <p:sp>
        <p:nvSpPr>
          <p:cNvPr id="94" name="Freeform 670"/>
          <p:cNvSpPr/>
          <p:nvPr/>
        </p:nvSpPr>
        <p:spPr>
          <a:xfrm>
            <a:off x="6120119" y="990747"/>
            <a:ext cx="1044576" cy="109537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9373" y="0"/>
                </a:lnTo>
                <a:cubicBezTo>
                  <a:pt x="20595" y="0"/>
                  <a:pt x="21600" y="941"/>
                  <a:pt x="21600" y="2126"/>
                </a:cubicBezTo>
                <a:lnTo>
                  <a:pt x="21600" y="19474"/>
                </a:lnTo>
                <a:cubicBezTo>
                  <a:pt x="21600" y="20659"/>
                  <a:pt x="20595" y="21600"/>
                  <a:pt x="19373" y="21600"/>
                </a:cubicBezTo>
                <a:lnTo>
                  <a:pt x="2227" y="21600"/>
                </a:lnTo>
                <a:cubicBezTo>
                  <a:pt x="1005" y="21600"/>
                  <a:pt x="0" y="20659"/>
                  <a:pt x="0" y="19474"/>
                </a:cubicBezTo>
                <a:lnTo>
                  <a:pt x="0" y="2126"/>
                </a:lnTo>
                <a:cubicBezTo>
                  <a:pt x="0" y="941"/>
                  <a:pt x="1005" y="0"/>
                  <a:pt x="2227" y="0"/>
                </a:cubicBezTo>
              </a:path>
            </a:pathLst>
          </a:custGeom>
          <a:solidFill>
            <a:srgbClr val="FEFEFE"/>
          </a:solidFill>
          <a:ln w="12700">
            <a:miter lim="400000"/>
          </a:ln>
        </p:spPr>
        <p:txBody>
          <a:bodyPr lIns="45719" rIns="45719"/>
          <a:lstStyle/>
          <a:p>
            <a:endParaRPr/>
          </a:p>
        </p:txBody>
      </p:sp>
      <p:sp>
        <p:nvSpPr>
          <p:cNvPr id="95" name="Freeform 670"/>
          <p:cNvSpPr/>
          <p:nvPr/>
        </p:nvSpPr>
        <p:spPr>
          <a:xfrm>
            <a:off x="7228051" y="990747"/>
            <a:ext cx="1044576" cy="109537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9373" y="0"/>
                </a:lnTo>
                <a:cubicBezTo>
                  <a:pt x="20595" y="0"/>
                  <a:pt x="21600" y="941"/>
                  <a:pt x="21600" y="2126"/>
                </a:cubicBezTo>
                <a:lnTo>
                  <a:pt x="21600" y="19474"/>
                </a:lnTo>
                <a:cubicBezTo>
                  <a:pt x="21600" y="20659"/>
                  <a:pt x="20595" y="21600"/>
                  <a:pt x="19373" y="21600"/>
                </a:cubicBezTo>
                <a:lnTo>
                  <a:pt x="2227" y="21600"/>
                </a:lnTo>
                <a:cubicBezTo>
                  <a:pt x="1005" y="21600"/>
                  <a:pt x="0" y="20659"/>
                  <a:pt x="0" y="19474"/>
                </a:cubicBezTo>
                <a:lnTo>
                  <a:pt x="0" y="2126"/>
                </a:lnTo>
                <a:cubicBezTo>
                  <a:pt x="0" y="941"/>
                  <a:pt x="1005" y="0"/>
                  <a:pt x="2227" y="0"/>
                </a:cubicBezTo>
              </a:path>
            </a:pathLst>
          </a:custGeom>
          <a:solidFill>
            <a:srgbClr val="FEFEFE"/>
          </a:solidFill>
          <a:ln w="12700">
            <a:miter lim="400000"/>
          </a:ln>
        </p:spPr>
        <p:txBody>
          <a:bodyPr lIns="45719" rIns="45719"/>
          <a:lstStyle/>
          <a:p>
            <a:endParaRPr/>
          </a:p>
        </p:txBody>
      </p:sp>
      <p:sp>
        <p:nvSpPr>
          <p:cNvPr id="96" name="Freeform 670"/>
          <p:cNvSpPr/>
          <p:nvPr/>
        </p:nvSpPr>
        <p:spPr>
          <a:xfrm>
            <a:off x="8335982" y="990747"/>
            <a:ext cx="1044576" cy="109537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9373" y="0"/>
                </a:lnTo>
                <a:cubicBezTo>
                  <a:pt x="20595" y="0"/>
                  <a:pt x="21600" y="941"/>
                  <a:pt x="21600" y="2126"/>
                </a:cubicBezTo>
                <a:lnTo>
                  <a:pt x="21600" y="19474"/>
                </a:lnTo>
                <a:cubicBezTo>
                  <a:pt x="21600" y="20659"/>
                  <a:pt x="20595" y="21600"/>
                  <a:pt x="19373" y="21600"/>
                </a:cubicBezTo>
                <a:lnTo>
                  <a:pt x="2227" y="21600"/>
                </a:lnTo>
                <a:cubicBezTo>
                  <a:pt x="1005" y="21600"/>
                  <a:pt x="0" y="20659"/>
                  <a:pt x="0" y="19474"/>
                </a:cubicBezTo>
                <a:lnTo>
                  <a:pt x="0" y="2126"/>
                </a:lnTo>
                <a:cubicBezTo>
                  <a:pt x="0" y="941"/>
                  <a:pt x="1005" y="0"/>
                  <a:pt x="2227" y="0"/>
                </a:cubicBezTo>
              </a:path>
            </a:pathLst>
          </a:custGeom>
          <a:solidFill>
            <a:srgbClr val="FEFEFE"/>
          </a:solidFill>
          <a:ln w="12700">
            <a:miter lim="400000"/>
          </a:ln>
        </p:spPr>
        <p:txBody>
          <a:bodyPr lIns="45719" rIns="45719"/>
          <a:lstStyle/>
          <a:p>
            <a:endParaRPr/>
          </a:p>
        </p:txBody>
      </p:sp>
      <p:sp>
        <p:nvSpPr>
          <p:cNvPr id="97" name="Freeform 670"/>
          <p:cNvSpPr/>
          <p:nvPr/>
        </p:nvSpPr>
        <p:spPr>
          <a:xfrm>
            <a:off x="9443912" y="990747"/>
            <a:ext cx="1044576" cy="109537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9373" y="0"/>
                </a:lnTo>
                <a:cubicBezTo>
                  <a:pt x="20595" y="0"/>
                  <a:pt x="21600" y="941"/>
                  <a:pt x="21600" y="2126"/>
                </a:cubicBezTo>
                <a:lnTo>
                  <a:pt x="21600" y="19474"/>
                </a:lnTo>
                <a:cubicBezTo>
                  <a:pt x="21600" y="20659"/>
                  <a:pt x="20595" y="21600"/>
                  <a:pt x="19373" y="21600"/>
                </a:cubicBezTo>
                <a:lnTo>
                  <a:pt x="2227" y="21600"/>
                </a:lnTo>
                <a:cubicBezTo>
                  <a:pt x="1005" y="21600"/>
                  <a:pt x="0" y="20659"/>
                  <a:pt x="0" y="19474"/>
                </a:cubicBezTo>
                <a:lnTo>
                  <a:pt x="0" y="2126"/>
                </a:lnTo>
                <a:cubicBezTo>
                  <a:pt x="0" y="941"/>
                  <a:pt x="1005" y="0"/>
                  <a:pt x="2227" y="0"/>
                </a:cubicBezTo>
              </a:path>
            </a:pathLst>
          </a:custGeom>
          <a:solidFill>
            <a:srgbClr val="FEFEFE"/>
          </a:solidFill>
          <a:ln w="12700">
            <a:miter lim="400000"/>
          </a:ln>
        </p:spPr>
        <p:txBody>
          <a:bodyPr lIns="45719" rIns="45719"/>
          <a:lstStyle/>
          <a:p>
            <a:endParaRPr/>
          </a:p>
        </p:txBody>
      </p:sp>
      <p:sp>
        <p:nvSpPr>
          <p:cNvPr id="98" name="Freeform 670"/>
          <p:cNvSpPr/>
          <p:nvPr/>
        </p:nvSpPr>
        <p:spPr>
          <a:xfrm>
            <a:off x="3904255" y="990747"/>
            <a:ext cx="1044576" cy="109537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9373" y="0"/>
                </a:lnTo>
                <a:cubicBezTo>
                  <a:pt x="20595" y="0"/>
                  <a:pt x="21600" y="941"/>
                  <a:pt x="21600" y="2126"/>
                </a:cubicBezTo>
                <a:lnTo>
                  <a:pt x="21600" y="19474"/>
                </a:lnTo>
                <a:cubicBezTo>
                  <a:pt x="21600" y="20659"/>
                  <a:pt x="20595" y="21600"/>
                  <a:pt x="19373" y="21600"/>
                </a:cubicBezTo>
                <a:lnTo>
                  <a:pt x="2227" y="21600"/>
                </a:lnTo>
                <a:cubicBezTo>
                  <a:pt x="1005" y="21600"/>
                  <a:pt x="0" y="20659"/>
                  <a:pt x="0" y="19474"/>
                </a:cubicBezTo>
                <a:lnTo>
                  <a:pt x="0" y="2126"/>
                </a:lnTo>
                <a:cubicBezTo>
                  <a:pt x="0" y="941"/>
                  <a:pt x="1005" y="0"/>
                  <a:pt x="2227" y="0"/>
                </a:cubicBezTo>
              </a:path>
            </a:pathLst>
          </a:custGeom>
          <a:solidFill>
            <a:srgbClr val="FEFEFE"/>
          </a:solidFill>
          <a:ln w="12700">
            <a:miter lim="400000"/>
          </a:ln>
        </p:spPr>
        <p:txBody>
          <a:bodyPr lIns="45719" rIns="45719"/>
          <a:lstStyle/>
          <a:p>
            <a:endParaRPr/>
          </a:p>
        </p:txBody>
      </p:sp>
      <p:sp>
        <p:nvSpPr>
          <p:cNvPr id="99" name="Freeform 670"/>
          <p:cNvSpPr/>
          <p:nvPr/>
        </p:nvSpPr>
        <p:spPr>
          <a:xfrm>
            <a:off x="2796322" y="990747"/>
            <a:ext cx="1044576" cy="109537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9373" y="0"/>
                </a:lnTo>
                <a:cubicBezTo>
                  <a:pt x="20595" y="0"/>
                  <a:pt x="21600" y="941"/>
                  <a:pt x="21600" y="2126"/>
                </a:cubicBezTo>
                <a:lnTo>
                  <a:pt x="21600" y="19474"/>
                </a:lnTo>
                <a:cubicBezTo>
                  <a:pt x="21600" y="20659"/>
                  <a:pt x="20595" y="21600"/>
                  <a:pt x="19373" y="21600"/>
                </a:cubicBezTo>
                <a:lnTo>
                  <a:pt x="2227" y="21600"/>
                </a:lnTo>
                <a:cubicBezTo>
                  <a:pt x="1005" y="21600"/>
                  <a:pt x="0" y="20659"/>
                  <a:pt x="0" y="19474"/>
                </a:cubicBezTo>
                <a:lnTo>
                  <a:pt x="0" y="2126"/>
                </a:lnTo>
                <a:cubicBezTo>
                  <a:pt x="0" y="941"/>
                  <a:pt x="1005" y="0"/>
                  <a:pt x="2227" y="0"/>
                </a:cubicBezTo>
              </a:path>
            </a:pathLst>
          </a:custGeom>
          <a:solidFill>
            <a:srgbClr val="FEFEFE"/>
          </a:solidFill>
          <a:ln w="12700">
            <a:miter lim="400000"/>
          </a:ln>
        </p:spPr>
        <p:txBody>
          <a:bodyPr lIns="45719" rIns="45719"/>
          <a:lstStyle/>
          <a:p>
            <a:endParaRPr/>
          </a:p>
        </p:txBody>
      </p:sp>
      <p:sp>
        <p:nvSpPr>
          <p:cNvPr id="100" name="Freeform 670"/>
          <p:cNvSpPr/>
          <p:nvPr/>
        </p:nvSpPr>
        <p:spPr>
          <a:xfrm>
            <a:off x="1688390" y="990747"/>
            <a:ext cx="1044576" cy="109537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9373" y="0"/>
                </a:lnTo>
                <a:cubicBezTo>
                  <a:pt x="20595" y="0"/>
                  <a:pt x="21600" y="941"/>
                  <a:pt x="21600" y="2126"/>
                </a:cubicBezTo>
                <a:lnTo>
                  <a:pt x="21600" y="19474"/>
                </a:lnTo>
                <a:cubicBezTo>
                  <a:pt x="21600" y="20659"/>
                  <a:pt x="20595" y="21600"/>
                  <a:pt x="19373" y="21600"/>
                </a:cubicBezTo>
                <a:lnTo>
                  <a:pt x="2227" y="21600"/>
                </a:lnTo>
                <a:cubicBezTo>
                  <a:pt x="1005" y="21600"/>
                  <a:pt x="0" y="20659"/>
                  <a:pt x="0" y="19474"/>
                </a:cubicBezTo>
                <a:lnTo>
                  <a:pt x="0" y="2126"/>
                </a:lnTo>
                <a:cubicBezTo>
                  <a:pt x="0" y="941"/>
                  <a:pt x="1005" y="0"/>
                  <a:pt x="2227" y="0"/>
                </a:cubicBezTo>
              </a:path>
            </a:pathLst>
          </a:custGeom>
          <a:solidFill>
            <a:srgbClr val="FEFEFE"/>
          </a:solidFill>
          <a:ln w="12700">
            <a:miter lim="400000"/>
          </a:ln>
        </p:spPr>
        <p:txBody>
          <a:bodyPr lIns="45719" rIns="45719"/>
          <a:lstStyle/>
          <a:p>
            <a:endParaRPr/>
          </a:p>
        </p:txBody>
      </p:sp>
      <p:pic>
        <p:nvPicPr>
          <p:cNvPr id="101" name="Picture 4" descr="Picture 4"/>
          <p:cNvPicPr>
            <a:picLocks noChangeAspect="1"/>
          </p:cNvPicPr>
          <p:nvPr/>
        </p:nvPicPr>
        <p:blipFill>
          <a:blip r:embed="rId3">
            <a:alphaModFix amt="64999"/>
            <a:extLst/>
          </a:blip>
          <a:stretch>
            <a:fillRect/>
          </a:stretch>
        </p:blipFill>
        <p:spPr>
          <a:xfrm>
            <a:off x="7164693" y="130244"/>
            <a:ext cx="4944111" cy="6353176"/>
          </a:xfrm>
          <a:prstGeom prst="rect">
            <a:avLst/>
          </a:prstGeom>
          <a:ln w="12700">
            <a:miter lim="400000"/>
          </a:ln>
        </p:spPr>
      </p:pic>
      <p:pic>
        <p:nvPicPr>
          <p:cNvPr id="102" name="Picture 9" descr="Picture 9"/>
          <p:cNvPicPr>
            <a:picLocks noChangeAspect="1"/>
          </p:cNvPicPr>
          <p:nvPr/>
        </p:nvPicPr>
        <p:blipFill>
          <a:blip r:embed="rId4">
            <a:extLst/>
          </a:blip>
          <a:stretch>
            <a:fillRect/>
          </a:stretch>
        </p:blipFill>
        <p:spPr>
          <a:xfrm>
            <a:off x="559849" y="-34529"/>
            <a:ext cx="11634652" cy="6544493"/>
          </a:xfrm>
          <a:prstGeom prst="rect">
            <a:avLst/>
          </a:prstGeom>
          <a:ln w="12700">
            <a:miter lim="400000"/>
          </a:ln>
        </p:spPr>
      </p:pic>
      <p:pic>
        <p:nvPicPr>
          <p:cNvPr id="103" name="Picture 10" descr="Picture 10"/>
          <p:cNvPicPr>
            <a:picLocks noChangeAspect="1"/>
          </p:cNvPicPr>
          <p:nvPr/>
        </p:nvPicPr>
        <p:blipFill>
          <a:blip r:embed="rId5">
            <a:extLst/>
          </a:blip>
          <a:stretch>
            <a:fillRect/>
          </a:stretch>
        </p:blipFill>
        <p:spPr>
          <a:xfrm>
            <a:off x="539876" y="1032376"/>
            <a:ext cx="3240621" cy="812901"/>
          </a:xfrm>
          <a:prstGeom prst="rect">
            <a:avLst/>
          </a:prstGeom>
          <a:ln w="12700">
            <a:miter lim="400000"/>
          </a:ln>
        </p:spPr>
      </p:pic>
      <p:pic>
        <p:nvPicPr>
          <p:cNvPr id="104" name="Picture 12" descr="Picture 12"/>
          <p:cNvPicPr>
            <a:picLocks noChangeAspect="1"/>
          </p:cNvPicPr>
          <p:nvPr/>
        </p:nvPicPr>
        <p:blipFill>
          <a:blip r:embed="rId6">
            <a:extLst/>
          </a:blip>
          <a:stretch>
            <a:fillRect/>
          </a:stretch>
        </p:blipFill>
        <p:spPr>
          <a:xfrm>
            <a:off x="509355" y="1973364"/>
            <a:ext cx="3240621" cy="801917"/>
          </a:xfrm>
          <a:prstGeom prst="rect">
            <a:avLst/>
          </a:prstGeom>
          <a:ln w="12700">
            <a:miter lim="400000"/>
          </a:ln>
        </p:spPr>
      </p:pic>
      <p:pic>
        <p:nvPicPr>
          <p:cNvPr id="105" name="Picture 14" descr="Picture 14"/>
          <p:cNvPicPr>
            <a:picLocks noChangeAspect="1"/>
          </p:cNvPicPr>
          <p:nvPr/>
        </p:nvPicPr>
        <p:blipFill>
          <a:blip r:embed="rId7">
            <a:extLst/>
          </a:blip>
          <a:stretch>
            <a:fillRect/>
          </a:stretch>
        </p:blipFill>
        <p:spPr>
          <a:xfrm>
            <a:off x="4057884" y="2973109"/>
            <a:ext cx="2416735" cy="801918"/>
          </a:xfrm>
          <a:prstGeom prst="rect">
            <a:avLst/>
          </a:prstGeom>
          <a:ln w="12700">
            <a:miter lim="400000"/>
          </a:ln>
        </p:spPr>
      </p:pic>
      <p:pic>
        <p:nvPicPr>
          <p:cNvPr id="106" name="Picture 16" descr="Picture 16"/>
          <p:cNvPicPr>
            <a:picLocks noChangeAspect="1"/>
          </p:cNvPicPr>
          <p:nvPr/>
        </p:nvPicPr>
        <p:blipFill>
          <a:blip r:embed="rId8">
            <a:extLst/>
          </a:blip>
          <a:stretch>
            <a:fillRect/>
          </a:stretch>
        </p:blipFill>
        <p:spPr>
          <a:xfrm>
            <a:off x="3980193" y="2052018"/>
            <a:ext cx="3251606" cy="801917"/>
          </a:xfrm>
          <a:prstGeom prst="rect">
            <a:avLst/>
          </a:prstGeom>
          <a:ln w="12700">
            <a:miter lim="400000"/>
          </a:ln>
        </p:spPr>
      </p:pic>
      <p:pic>
        <p:nvPicPr>
          <p:cNvPr id="107" name="Picture 18" descr="Picture 18"/>
          <p:cNvPicPr>
            <a:picLocks noChangeAspect="1"/>
          </p:cNvPicPr>
          <p:nvPr/>
        </p:nvPicPr>
        <p:blipFill>
          <a:blip r:embed="rId9">
            <a:extLst/>
          </a:blip>
          <a:stretch>
            <a:fillRect/>
          </a:stretch>
        </p:blipFill>
        <p:spPr>
          <a:xfrm>
            <a:off x="4097658" y="1037436"/>
            <a:ext cx="3240621" cy="812902"/>
          </a:xfrm>
          <a:prstGeom prst="rect">
            <a:avLst/>
          </a:prstGeom>
          <a:ln w="12700">
            <a:miter lim="400000"/>
          </a:ln>
        </p:spPr>
      </p:pic>
      <p:pic>
        <p:nvPicPr>
          <p:cNvPr id="108" name="Picture 20" descr="Picture 20"/>
          <p:cNvPicPr>
            <a:picLocks noChangeAspect="1"/>
          </p:cNvPicPr>
          <p:nvPr/>
        </p:nvPicPr>
        <p:blipFill>
          <a:blip r:embed="rId10">
            <a:extLst/>
          </a:blip>
          <a:stretch>
            <a:fillRect/>
          </a:stretch>
        </p:blipFill>
        <p:spPr>
          <a:xfrm>
            <a:off x="559849" y="4916689"/>
            <a:ext cx="3240621" cy="812902"/>
          </a:xfrm>
          <a:prstGeom prst="rect">
            <a:avLst/>
          </a:prstGeom>
          <a:ln w="12700">
            <a:miter lim="400000"/>
          </a:ln>
        </p:spPr>
      </p:pic>
      <p:pic>
        <p:nvPicPr>
          <p:cNvPr id="109" name="Picture 22" descr="Picture 22"/>
          <p:cNvPicPr>
            <a:picLocks noChangeAspect="1"/>
          </p:cNvPicPr>
          <p:nvPr/>
        </p:nvPicPr>
        <p:blipFill>
          <a:blip r:embed="rId11">
            <a:extLst/>
          </a:blip>
          <a:stretch>
            <a:fillRect/>
          </a:stretch>
        </p:blipFill>
        <p:spPr>
          <a:xfrm>
            <a:off x="559849" y="3930865"/>
            <a:ext cx="3240621" cy="801917"/>
          </a:xfrm>
          <a:prstGeom prst="rect">
            <a:avLst/>
          </a:prstGeom>
          <a:ln w="12700">
            <a:miter lim="400000"/>
          </a:ln>
        </p:spPr>
      </p:pic>
      <p:pic>
        <p:nvPicPr>
          <p:cNvPr id="110" name="Picture 24" descr="Picture 24"/>
          <p:cNvPicPr>
            <a:picLocks noChangeAspect="1"/>
          </p:cNvPicPr>
          <p:nvPr/>
        </p:nvPicPr>
        <p:blipFill>
          <a:blip r:embed="rId12">
            <a:extLst/>
          </a:blip>
          <a:stretch>
            <a:fillRect/>
          </a:stretch>
        </p:blipFill>
        <p:spPr>
          <a:xfrm>
            <a:off x="509355" y="2959188"/>
            <a:ext cx="3240621" cy="801917"/>
          </a:xfrm>
          <a:prstGeom prst="rect">
            <a:avLst/>
          </a:prstGeom>
          <a:ln w="12700">
            <a:miter lim="400000"/>
          </a:ln>
        </p:spPr>
      </p:pic>
      <p:sp>
        <p:nvSpPr>
          <p:cNvPr id="111" name="TextBox 11"/>
          <p:cNvSpPr txBox="1"/>
          <p:nvPr/>
        </p:nvSpPr>
        <p:spPr>
          <a:xfrm>
            <a:off x="963890" y="122656"/>
            <a:ext cx="7008974" cy="8765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1F497D"/>
                </a:solidFill>
              </a:defRPr>
            </a:lvl1pPr>
          </a:lstStyle>
          <a:p>
            <a:r>
              <a:t>EUROfusion Consortium Members &amp; Partners</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EUROfusion_internal_orga">
    <p:spTree>
      <p:nvGrpSpPr>
        <p:cNvPr id="1" name=""/>
        <p:cNvGrpSpPr/>
        <p:nvPr/>
      </p:nvGrpSpPr>
      <p:grpSpPr>
        <a:xfrm>
          <a:off x="0" y="0"/>
          <a:ext cx="0" cy="0"/>
          <a:chOff x="0" y="0"/>
          <a:chExt cx="0" cy="0"/>
        </a:xfrm>
      </p:grpSpPr>
      <p:sp>
        <p:nvSpPr>
          <p:cNvPr id="118" name="Rectangle 3"/>
          <p:cNvSpPr/>
          <p:nvPr/>
        </p:nvSpPr>
        <p:spPr>
          <a:xfrm>
            <a:off x="0" y="6525344"/>
            <a:ext cx="12192000" cy="332657"/>
          </a:xfrm>
          <a:prstGeom prst="rect">
            <a:avLst/>
          </a:prstGeom>
          <a:solidFill>
            <a:srgbClr val="1F497D"/>
          </a:solidFill>
          <a:ln w="12700">
            <a:miter lim="400000"/>
          </a:ln>
        </p:spPr>
        <p:txBody>
          <a:bodyPr lIns="45719" rIns="45719" anchor="ctr"/>
          <a:lstStyle/>
          <a:p>
            <a:pPr algn="ctr">
              <a:defRPr>
                <a:solidFill>
                  <a:srgbClr val="FFFFFF"/>
                </a:solidFill>
              </a:defRPr>
            </a:pPr>
            <a:endParaRP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120" name="Picture 2" descr="Picture 2"/>
          <p:cNvPicPr>
            <a:picLocks noChangeAspect="1"/>
          </p:cNvPicPr>
          <p:nvPr/>
        </p:nvPicPr>
        <p:blipFill>
          <a:blip r:embed="rId2">
            <a:extLst/>
          </a:blip>
          <a:stretch>
            <a:fillRect/>
          </a:stretch>
        </p:blipFill>
        <p:spPr>
          <a:xfrm>
            <a:off x="191344" y="57006"/>
            <a:ext cx="636024" cy="636024"/>
          </a:xfrm>
          <a:prstGeom prst="rect">
            <a:avLst/>
          </a:prstGeom>
          <a:ln w="12700">
            <a:miter lim="400000"/>
          </a:ln>
        </p:spPr>
      </p:pic>
      <p:sp>
        <p:nvSpPr>
          <p:cNvPr id="121" name="TextBox 4"/>
          <p:cNvSpPr txBox="1"/>
          <p:nvPr/>
        </p:nvSpPr>
        <p:spPr>
          <a:xfrm>
            <a:off x="941013" y="107475"/>
            <a:ext cx="6064282" cy="4447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1F497D"/>
                </a:solidFill>
              </a:defRPr>
            </a:lvl1pPr>
          </a:lstStyle>
          <a:p>
            <a:r>
              <a:t>EUROfusion internal organisation</a:t>
            </a:r>
          </a:p>
        </p:txBody>
      </p:sp>
      <p:pic>
        <p:nvPicPr>
          <p:cNvPr id="122" name="Picture 6" descr="Picture 6"/>
          <p:cNvPicPr>
            <a:picLocks noChangeAspect="1"/>
          </p:cNvPicPr>
          <p:nvPr/>
        </p:nvPicPr>
        <p:blipFill>
          <a:blip r:embed="rId3">
            <a:alphaModFix amt="64999"/>
            <a:extLst/>
          </a:blip>
          <a:stretch>
            <a:fillRect/>
          </a:stretch>
        </p:blipFill>
        <p:spPr>
          <a:xfrm>
            <a:off x="7247890" y="107475"/>
            <a:ext cx="4944110" cy="6353176"/>
          </a:xfrm>
          <a:prstGeom prst="rect">
            <a:avLst/>
          </a:prstGeom>
          <a:ln w="12700">
            <a:miter lim="400000"/>
          </a:ln>
        </p:spPr>
      </p:pic>
      <p:pic>
        <p:nvPicPr>
          <p:cNvPr id="123" name="Picture 12" descr="Picture 12"/>
          <p:cNvPicPr>
            <a:picLocks noChangeAspect="1"/>
          </p:cNvPicPr>
          <p:nvPr/>
        </p:nvPicPr>
        <p:blipFill>
          <a:blip r:embed="rId4">
            <a:extLst/>
          </a:blip>
          <a:stretch>
            <a:fillRect/>
          </a:stretch>
        </p:blipFill>
        <p:spPr>
          <a:xfrm>
            <a:off x="720079" y="813385"/>
            <a:ext cx="9892334" cy="5509541"/>
          </a:xfrm>
          <a:prstGeom prst="rect">
            <a:avLst/>
          </a:prstGeom>
          <a:ln w="12700">
            <a:miter lim="400000"/>
          </a:ln>
        </p:spPr>
      </p:pic>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1_EUROfusion_channels">
    <p:spTree>
      <p:nvGrpSpPr>
        <p:cNvPr id="1" name=""/>
        <p:cNvGrpSpPr/>
        <p:nvPr/>
      </p:nvGrpSpPr>
      <p:grpSpPr>
        <a:xfrm>
          <a:off x="0" y="0"/>
          <a:ext cx="0" cy="0"/>
          <a:chOff x="0" y="0"/>
          <a:chExt cx="0" cy="0"/>
        </a:xfrm>
      </p:grpSpPr>
      <p:sp>
        <p:nvSpPr>
          <p:cNvPr id="130" name="Rectangle 3"/>
          <p:cNvSpPr/>
          <p:nvPr/>
        </p:nvSpPr>
        <p:spPr>
          <a:xfrm>
            <a:off x="0" y="6525344"/>
            <a:ext cx="12192000" cy="332657"/>
          </a:xfrm>
          <a:prstGeom prst="rect">
            <a:avLst/>
          </a:prstGeom>
          <a:solidFill>
            <a:srgbClr val="1F497D"/>
          </a:solidFill>
          <a:ln w="12700">
            <a:miter lim="400000"/>
          </a:ln>
        </p:spPr>
        <p:txBody>
          <a:bodyPr lIns="45719" rIns="45719" anchor="ctr"/>
          <a:lstStyle/>
          <a:p>
            <a:pPr algn="ctr">
              <a:defRPr>
                <a:solidFill>
                  <a:srgbClr val="FFFFFF"/>
                </a:solidFill>
              </a:defRPr>
            </a:pPr>
            <a:endParaRPr/>
          </a:p>
        </p:txBody>
      </p:sp>
      <p:sp>
        <p:nvSpPr>
          <p:cNvPr id="131"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132" name="Picture 2" descr="Picture 2"/>
          <p:cNvPicPr>
            <a:picLocks noChangeAspect="1"/>
          </p:cNvPicPr>
          <p:nvPr/>
        </p:nvPicPr>
        <p:blipFill>
          <a:blip r:embed="rId2">
            <a:extLst/>
          </a:blip>
          <a:stretch>
            <a:fillRect/>
          </a:stretch>
        </p:blipFill>
        <p:spPr>
          <a:xfrm>
            <a:off x="191344" y="57006"/>
            <a:ext cx="636024" cy="636024"/>
          </a:xfrm>
          <a:prstGeom prst="rect">
            <a:avLst/>
          </a:prstGeom>
          <a:ln w="12700">
            <a:miter lim="400000"/>
          </a:ln>
        </p:spPr>
      </p:pic>
      <p:pic>
        <p:nvPicPr>
          <p:cNvPr id="133" name="Picture 4" descr="Picture 4"/>
          <p:cNvPicPr>
            <a:picLocks noChangeAspect="1"/>
          </p:cNvPicPr>
          <p:nvPr/>
        </p:nvPicPr>
        <p:blipFill>
          <a:blip r:embed="rId3">
            <a:alphaModFix amt="64999"/>
            <a:extLst/>
          </a:blip>
          <a:stretch>
            <a:fillRect/>
          </a:stretch>
        </p:blipFill>
        <p:spPr>
          <a:xfrm>
            <a:off x="7247890" y="107475"/>
            <a:ext cx="4944110" cy="6353176"/>
          </a:xfrm>
          <a:prstGeom prst="rect">
            <a:avLst/>
          </a:prstGeom>
          <a:ln w="12700">
            <a:miter lim="400000"/>
          </a:ln>
        </p:spPr>
      </p:pic>
      <p:sp>
        <p:nvSpPr>
          <p:cNvPr id="134" name="TextBox 5"/>
          <p:cNvSpPr txBox="1"/>
          <p:nvPr/>
        </p:nvSpPr>
        <p:spPr>
          <a:xfrm>
            <a:off x="7716519" y="6031331"/>
            <a:ext cx="4429761"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400">
                <a:solidFill>
                  <a:srgbClr val="374957"/>
                </a:solidFill>
                <a:latin typeface="Poppins"/>
                <a:ea typeface="Poppins"/>
                <a:cs typeface="Poppins"/>
                <a:sym typeface="Poppins"/>
              </a:defRPr>
            </a:pPr>
            <a:r>
              <a:t>"Icon made by </a:t>
            </a:r>
            <a:r>
              <a:rPr>
                <a:solidFill>
                  <a:srgbClr val="22244E"/>
                </a:solidFill>
              </a:rPr>
              <a:t>Freepik </a:t>
            </a:r>
            <a:r>
              <a:t>from </a:t>
            </a:r>
            <a:r>
              <a:rPr u="sng">
                <a:solidFill>
                  <a:srgbClr val="0000FF"/>
                </a:solidFill>
                <a:uFill>
                  <a:solidFill>
                    <a:srgbClr val="0000FF"/>
                  </a:solidFill>
                </a:uFill>
                <a:hlinkClick r:id="rId4"/>
              </a:rPr>
              <a:t>www.flaticon.com</a:t>
            </a:r>
            <a:r>
              <a:t>"</a:t>
            </a:r>
          </a:p>
        </p:txBody>
      </p:sp>
      <p:pic>
        <p:nvPicPr>
          <p:cNvPr id="135" name="Picture 9" descr="Picture 9"/>
          <p:cNvPicPr>
            <a:picLocks noChangeAspect="1"/>
          </p:cNvPicPr>
          <p:nvPr/>
        </p:nvPicPr>
        <p:blipFill>
          <a:blip r:embed="rId5">
            <a:extLst/>
          </a:blip>
          <a:stretch>
            <a:fillRect/>
          </a:stretch>
        </p:blipFill>
        <p:spPr>
          <a:xfrm>
            <a:off x="1438031" y="1159084"/>
            <a:ext cx="656522" cy="656522"/>
          </a:xfrm>
          <a:prstGeom prst="rect">
            <a:avLst/>
          </a:prstGeom>
          <a:ln w="12700">
            <a:miter lim="400000"/>
          </a:ln>
        </p:spPr>
      </p:pic>
      <p:pic>
        <p:nvPicPr>
          <p:cNvPr id="136" name="Picture 11" descr="Picture 11"/>
          <p:cNvPicPr>
            <a:picLocks noChangeAspect="1"/>
          </p:cNvPicPr>
          <p:nvPr/>
        </p:nvPicPr>
        <p:blipFill>
          <a:blip r:embed="rId6">
            <a:extLst/>
          </a:blip>
          <a:stretch>
            <a:fillRect/>
          </a:stretch>
        </p:blipFill>
        <p:spPr>
          <a:xfrm flipH="1">
            <a:off x="1438031" y="2013706"/>
            <a:ext cx="656522" cy="656522"/>
          </a:xfrm>
          <a:prstGeom prst="rect">
            <a:avLst/>
          </a:prstGeom>
          <a:ln w="12700">
            <a:miter lim="400000"/>
          </a:ln>
        </p:spPr>
      </p:pic>
      <p:pic>
        <p:nvPicPr>
          <p:cNvPr id="137" name="Picture 13" descr="Picture 13"/>
          <p:cNvPicPr>
            <a:picLocks noChangeAspect="1"/>
          </p:cNvPicPr>
          <p:nvPr/>
        </p:nvPicPr>
        <p:blipFill>
          <a:blip r:embed="rId7">
            <a:extLst/>
          </a:blip>
          <a:stretch>
            <a:fillRect/>
          </a:stretch>
        </p:blipFill>
        <p:spPr>
          <a:xfrm>
            <a:off x="1438029" y="2868328"/>
            <a:ext cx="656522" cy="656523"/>
          </a:xfrm>
          <a:prstGeom prst="rect">
            <a:avLst/>
          </a:prstGeom>
          <a:ln w="12700">
            <a:miter lim="400000"/>
          </a:ln>
        </p:spPr>
      </p:pic>
      <p:pic>
        <p:nvPicPr>
          <p:cNvPr id="138" name="Picture 15" descr="Picture 15"/>
          <p:cNvPicPr>
            <a:picLocks noChangeAspect="1"/>
          </p:cNvPicPr>
          <p:nvPr/>
        </p:nvPicPr>
        <p:blipFill>
          <a:blip r:embed="rId8">
            <a:extLst/>
          </a:blip>
          <a:stretch>
            <a:fillRect/>
          </a:stretch>
        </p:blipFill>
        <p:spPr>
          <a:xfrm>
            <a:off x="1429461" y="3722951"/>
            <a:ext cx="665090" cy="665090"/>
          </a:xfrm>
          <a:prstGeom prst="rect">
            <a:avLst/>
          </a:prstGeom>
          <a:ln w="12700">
            <a:miter lim="400000"/>
          </a:ln>
        </p:spPr>
      </p:pic>
      <p:pic>
        <p:nvPicPr>
          <p:cNvPr id="139" name="Picture 19" descr="Picture 19"/>
          <p:cNvPicPr>
            <a:picLocks noChangeAspect="1"/>
          </p:cNvPicPr>
          <p:nvPr/>
        </p:nvPicPr>
        <p:blipFill>
          <a:blip r:embed="rId9">
            <a:extLst/>
          </a:blip>
          <a:stretch>
            <a:fillRect/>
          </a:stretch>
        </p:blipFill>
        <p:spPr>
          <a:xfrm>
            <a:off x="1429461" y="5449330"/>
            <a:ext cx="665088" cy="665089"/>
          </a:xfrm>
          <a:prstGeom prst="rect">
            <a:avLst/>
          </a:prstGeom>
          <a:ln w="12700">
            <a:miter lim="400000"/>
          </a:ln>
        </p:spPr>
      </p:pic>
      <p:pic>
        <p:nvPicPr>
          <p:cNvPr id="140" name="Picture 21" descr="Picture 21"/>
          <p:cNvPicPr>
            <a:picLocks noChangeAspect="1"/>
          </p:cNvPicPr>
          <p:nvPr/>
        </p:nvPicPr>
        <p:blipFill>
          <a:blip r:embed="rId10">
            <a:extLst/>
          </a:blip>
          <a:stretch>
            <a:fillRect/>
          </a:stretch>
        </p:blipFill>
        <p:spPr>
          <a:xfrm>
            <a:off x="1429461" y="4586140"/>
            <a:ext cx="665090" cy="665091"/>
          </a:xfrm>
          <a:prstGeom prst="rect">
            <a:avLst/>
          </a:prstGeom>
          <a:ln w="12700">
            <a:miter lim="400000"/>
          </a:ln>
        </p:spPr>
      </p:pic>
      <p:sp>
        <p:nvSpPr>
          <p:cNvPr id="141" name="TextBox 22"/>
          <p:cNvSpPr txBox="1"/>
          <p:nvPr/>
        </p:nvSpPr>
        <p:spPr>
          <a:xfrm>
            <a:off x="2412999" y="5631222"/>
            <a:ext cx="2627632" cy="39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a:solidFill>
                  <a:srgbClr val="374957"/>
                </a:solidFill>
                <a:latin typeface="Poppins"/>
                <a:ea typeface="Poppins"/>
                <a:cs typeface="Poppins"/>
                <a:sym typeface="Poppins"/>
              </a:defRPr>
            </a:lvl1pPr>
          </a:lstStyle>
          <a:p>
            <a:r>
              <a:t>euro-fusion.org</a:t>
            </a:r>
          </a:p>
        </p:txBody>
      </p:sp>
      <p:sp>
        <p:nvSpPr>
          <p:cNvPr id="142" name="TextBox 23"/>
          <p:cNvSpPr txBox="1"/>
          <p:nvPr/>
        </p:nvSpPr>
        <p:spPr>
          <a:xfrm>
            <a:off x="2412999" y="4758254"/>
            <a:ext cx="2627632" cy="39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a:solidFill>
                  <a:srgbClr val="374957"/>
                </a:solidFill>
                <a:latin typeface="Poppins"/>
                <a:ea typeface="Poppins"/>
                <a:cs typeface="Poppins"/>
                <a:sym typeface="Poppins"/>
              </a:defRPr>
            </a:lvl1pPr>
          </a:lstStyle>
          <a:p>
            <a:r>
              <a:t>@Euro-fusionorg</a:t>
            </a:r>
          </a:p>
        </p:txBody>
      </p:sp>
      <p:sp>
        <p:nvSpPr>
          <p:cNvPr id="143" name="TextBox 24"/>
          <p:cNvSpPr txBox="1"/>
          <p:nvPr/>
        </p:nvSpPr>
        <p:spPr>
          <a:xfrm>
            <a:off x="2412998" y="3885288"/>
            <a:ext cx="2627632" cy="39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a:solidFill>
                  <a:srgbClr val="374957"/>
                </a:solidFill>
                <a:latin typeface="Poppins"/>
                <a:ea typeface="Poppins"/>
                <a:cs typeface="Poppins"/>
                <a:sym typeface="Poppins"/>
              </a:defRPr>
            </a:lvl1pPr>
          </a:lstStyle>
          <a:p>
            <a:r>
              <a:t>@FusionInCloseUp</a:t>
            </a:r>
          </a:p>
        </p:txBody>
      </p:sp>
      <p:sp>
        <p:nvSpPr>
          <p:cNvPr id="144" name="TextBox 25"/>
          <p:cNvSpPr txBox="1"/>
          <p:nvPr/>
        </p:nvSpPr>
        <p:spPr>
          <a:xfrm>
            <a:off x="2431438" y="3009021"/>
            <a:ext cx="2135482" cy="39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a:solidFill>
                  <a:srgbClr val="374957"/>
                </a:solidFill>
                <a:latin typeface="Poppins"/>
                <a:ea typeface="Poppins"/>
                <a:cs typeface="Poppins"/>
                <a:sym typeface="Poppins"/>
              </a:defRPr>
            </a:lvl1pPr>
          </a:lstStyle>
          <a:p>
            <a:r>
              <a:t>fusion2050</a:t>
            </a:r>
          </a:p>
        </p:txBody>
      </p:sp>
      <p:sp>
        <p:nvSpPr>
          <p:cNvPr id="145" name="TextBox 26"/>
          <p:cNvSpPr txBox="1"/>
          <p:nvPr/>
        </p:nvSpPr>
        <p:spPr>
          <a:xfrm>
            <a:off x="2431438" y="2144578"/>
            <a:ext cx="3395321" cy="39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a:solidFill>
                  <a:srgbClr val="374957"/>
                </a:solidFill>
                <a:latin typeface="Poppins"/>
                <a:ea typeface="Poppins"/>
                <a:cs typeface="Poppins"/>
                <a:sym typeface="Poppins"/>
              </a:defRPr>
            </a:lvl1pPr>
          </a:lstStyle>
          <a:p>
            <a:r>
              <a:t>@eurofusion_consortium</a:t>
            </a:r>
          </a:p>
        </p:txBody>
      </p:sp>
      <p:sp>
        <p:nvSpPr>
          <p:cNvPr id="146" name="TextBox 27"/>
          <p:cNvSpPr txBox="1"/>
          <p:nvPr/>
        </p:nvSpPr>
        <p:spPr>
          <a:xfrm>
            <a:off x="2431438" y="1280133"/>
            <a:ext cx="2023723" cy="39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a:solidFill>
                  <a:srgbClr val="374957"/>
                </a:solidFill>
                <a:latin typeface="Poppins"/>
                <a:ea typeface="Poppins"/>
                <a:cs typeface="Poppins"/>
                <a:sym typeface="Poppins"/>
              </a:defRPr>
            </a:lvl1pPr>
          </a:lstStyle>
          <a:p>
            <a:r>
              <a:t>eurofusion</a:t>
            </a:r>
          </a:p>
        </p:txBody>
      </p:sp>
      <p:sp>
        <p:nvSpPr>
          <p:cNvPr id="147" name="TextBox 28"/>
          <p:cNvSpPr txBox="1"/>
          <p:nvPr/>
        </p:nvSpPr>
        <p:spPr>
          <a:xfrm>
            <a:off x="1005487" y="136176"/>
            <a:ext cx="6064282" cy="4447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1F497D"/>
                </a:solidFill>
              </a:defRPr>
            </a:lvl1pPr>
          </a:lstStyle>
          <a:p>
            <a:r>
              <a:t>EUROfusion channels</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4"/>
          <p:cNvSpPr/>
          <p:nvPr/>
        </p:nvSpPr>
        <p:spPr>
          <a:xfrm>
            <a:off x="6408751" y="2146851"/>
            <a:ext cx="2170707" cy="1614116"/>
          </a:xfrm>
          <a:prstGeom prst="rect">
            <a:avLst/>
          </a:prstGeom>
          <a:solidFill>
            <a:srgbClr val="FFFFFF"/>
          </a:solidFill>
          <a:ln w="25400">
            <a:solidFill>
              <a:srgbClr val="FFFFFF"/>
            </a:solidFill>
          </a:ln>
        </p:spPr>
        <p:txBody>
          <a:bodyPr lIns="45719" rIns="45719" anchor="ctr"/>
          <a:lstStyle/>
          <a:p>
            <a:pPr algn="ctr">
              <a:defRPr>
                <a:solidFill>
                  <a:srgbClr val="FFFFFF"/>
                </a:solidFill>
              </a:defRPr>
            </a:pPr>
            <a:endParaRPr/>
          </a:p>
        </p:txBody>
      </p:sp>
      <p:sp>
        <p:nvSpPr>
          <p:cNvPr id="3" name="Rectangle 6"/>
          <p:cNvSpPr/>
          <p:nvPr/>
        </p:nvSpPr>
        <p:spPr>
          <a:xfrm>
            <a:off x="9129423" y="1957346"/>
            <a:ext cx="2170707" cy="1875184"/>
          </a:xfrm>
          <a:prstGeom prst="rect">
            <a:avLst/>
          </a:prstGeom>
          <a:solidFill>
            <a:srgbClr val="FFFFFF"/>
          </a:solidFill>
          <a:ln w="25400">
            <a:solidFill>
              <a:srgbClr val="FFFFFF"/>
            </a:solidFill>
          </a:ln>
        </p:spPr>
        <p:txBody>
          <a:bodyPr lIns="45719" rIns="45719" anchor="ctr"/>
          <a:lstStyle/>
          <a:p>
            <a:pPr algn="ctr">
              <a:defRPr>
                <a:solidFill>
                  <a:srgbClr val="FFFFFF"/>
                </a:solidFill>
              </a:defRPr>
            </a:pPr>
            <a:endParaRPr/>
          </a:p>
        </p:txBody>
      </p:sp>
      <p:sp>
        <p:nvSpPr>
          <p:cNvPr id="4" name="Rectangle 3"/>
          <p:cNvSpPr/>
          <p:nvPr/>
        </p:nvSpPr>
        <p:spPr>
          <a:xfrm>
            <a:off x="0" y="6525344"/>
            <a:ext cx="12192000" cy="332657"/>
          </a:xfrm>
          <a:prstGeom prst="rect">
            <a:avLst/>
          </a:prstGeom>
          <a:solidFill>
            <a:srgbClr val="1F497D"/>
          </a:solidFill>
          <a:ln w="12700">
            <a:miter lim="400000"/>
          </a:ln>
        </p:spPr>
        <p:txBody>
          <a:bodyPr lIns="45719" rIns="45719" anchor="ctr"/>
          <a:lstStyle/>
          <a:p>
            <a:pPr algn="ctr">
              <a:defRPr>
                <a:solidFill>
                  <a:srgbClr val="FFFFFF"/>
                </a:solidFill>
              </a:defRPr>
            </a:pPr>
            <a:endParaRPr/>
          </a:p>
        </p:txBody>
      </p:sp>
      <p:sp>
        <p:nvSpPr>
          <p:cNvPr id="5" name="Slide Number"/>
          <p:cNvSpPr txBox="1">
            <a:spLocks noGrp="1"/>
          </p:cNvSpPr>
          <p:nvPr>
            <p:ph type="sldNum" sz="quarter" idx="2"/>
          </p:nvPr>
        </p:nvSpPr>
        <p:spPr>
          <a:xfrm>
            <a:off x="435709" y="6549224"/>
            <a:ext cx="284371" cy="280800"/>
          </a:xfrm>
          <a:prstGeom prst="rect">
            <a:avLst/>
          </a:prstGeom>
          <a:ln w="12700">
            <a:miter lim="400000"/>
          </a:ln>
        </p:spPr>
        <p:txBody>
          <a:bodyPr wrap="none" lIns="45719" rIns="45719" anchor="ctr">
            <a:spAutoFit/>
          </a:bodyPr>
          <a:lstStyle>
            <a:lvl1pPr algn="r">
              <a:defRPr sz="1400">
                <a:solidFill>
                  <a:srgbClr val="FFFFFF"/>
                </a:solidFill>
              </a:defRPr>
            </a:lvl1pPr>
          </a:lstStyle>
          <a:p>
            <a:fld id="{86CB4B4D-7CA3-9044-876B-883B54F8677D}" type="slidenum">
              <a:t>‹#›</a:t>
            </a:fld>
            <a:endParaRPr/>
          </a:p>
        </p:txBody>
      </p:sp>
      <p:pic>
        <p:nvPicPr>
          <p:cNvPr id="6" name="Picture 2" descr="Picture 2"/>
          <p:cNvPicPr>
            <a:picLocks noChangeAspect="1"/>
          </p:cNvPicPr>
          <p:nvPr/>
        </p:nvPicPr>
        <p:blipFill>
          <a:blip r:embed="rId11">
            <a:extLst/>
          </a:blip>
          <a:stretch>
            <a:fillRect/>
          </a:stretch>
        </p:blipFill>
        <p:spPr>
          <a:xfrm>
            <a:off x="191344" y="57006"/>
            <a:ext cx="636024" cy="636024"/>
          </a:xfrm>
          <a:prstGeom prst="rect">
            <a:avLst/>
          </a:prstGeom>
          <a:ln w="12700">
            <a:miter lim="400000"/>
          </a:ln>
        </p:spPr>
      </p:pic>
      <p:pic>
        <p:nvPicPr>
          <p:cNvPr id="7" name="Picture 2" descr="Picture 2"/>
          <p:cNvPicPr>
            <a:picLocks noChangeAspect="1"/>
          </p:cNvPicPr>
          <p:nvPr/>
        </p:nvPicPr>
        <p:blipFill>
          <a:blip r:embed="rId12">
            <a:extLst/>
          </a:blip>
          <a:stretch>
            <a:fillRect/>
          </a:stretch>
        </p:blipFill>
        <p:spPr>
          <a:xfrm>
            <a:off x="5414" y="979851"/>
            <a:ext cx="12181172" cy="5577841"/>
          </a:xfrm>
          <a:prstGeom prst="rect">
            <a:avLst/>
          </a:prstGeom>
          <a:ln w="12700">
            <a:miter lim="400000"/>
          </a:ln>
        </p:spPr>
      </p:pic>
      <p:sp>
        <p:nvSpPr>
          <p:cNvPr id="8" name="TextBox 9"/>
          <p:cNvSpPr txBox="1"/>
          <p:nvPr/>
        </p:nvSpPr>
        <p:spPr>
          <a:xfrm>
            <a:off x="969963" y="132856"/>
            <a:ext cx="4360666" cy="4447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1F497D"/>
                </a:solidFill>
              </a:defRPr>
            </a:lvl1pPr>
          </a:lstStyle>
          <a:p>
            <a:r>
              <a:t>EUROfusion values</a:t>
            </a:r>
          </a:p>
        </p:txBody>
      </p:sp>
      <p:pic>
        <p:nvPicPr>
          <p:cNvPr id="9" name="Picture 1" descr="Picture 1"/>
          <p:cNvPicPr>
            <a:picLocks noChangeAspect="1"/>
          </p:cNvPicPr>
          <p:nvPr/>
        </p:nvPicPr>
        <p:blipFill>
          <a:blip r:embed="rId13">
            <a:alphaModFix amt="64999"/>
            <a:extLst/>
          </a:blip>
          <a:stretch>
            <a:fillRect/>
          </a:stretch>
        </p:blipFill>
        <p:spPr>
          <a:xfrm>
            <a:off x="7247890" y="107475"/>
            <a:ext cx="4944110" cy="6353176"/>
          </a:xfrm>
          <a:prstGeom prst="rect">
            <a:avLst/>
          </a:prstGeom>
          <a:ln w="12700">
            <a:miter lim="400000"/>
          </a:ln>
        </p:spPr>
      </p:pic>
      <p:sp>
        <p:nvSpPr>
          <p:cNvPr id="10" name="Title Text"/>
          <p:cNvSpPr txBox="1">
            <a:spLocks noGrp="1"/>
          </p:cNvSpPr>
          <p:nvPr>
            <p:ph type="title"/>
          </p:nvPr>
        </p:nvSpPr>
        <p:spPr>
          <a:xfrm>
            <a:off x="609600" y="92074"/>
            <a:ext cx="10972800" cy="15081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11"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ctr" defTabSz="685800" rtl="0" latinLnBrk="0">
        <a:lnSpc>
          <a:spcPct val="100000"/>
        </a:lnSpc>
        <a:spcBef>
          <a:spcPts val="0"/>
        </a:spcBef>
        <a:spcAft>
          <a:spcPts val="0"/>
        </a:spcAft>
        <a:buClrTx/>
        <a:buSzTx/>
        <a:buFontTx/>
        <a:buNone/>
        <a:tabLst/>
        <a:defRPr sz="3300" b="0" i="0" u="none" strike="noStrike" cap="none" spc="0" baseline="0">
          <a:solidFill>
            <a:srgbClr val="000000"/>
          </a:solidFill>
          <a:uFillTx/>
          <a:latin typeface="Calibri"/>
          <a:ea typeface="Calibri"/>
          <a:cs typeface="Calibri"/>
          <a:sym typeface="Calibri"/>
        </a:defRPr>
      </a:lvl1pPr>
      <a:lvl2pPr marL="0" marR="0" indent="0" algn="ctr" defTabSz="685800" rtl="0" latinLnBrk="0">
        <a:lnSpc>
          <a:spcPct val="100000"/>
        </a:lnSpc>
        <a:spcBef>
          <a:spcPts val="0"/>
        </a:spcBef>
        <a:spcAft>
          <a:spcPts val="0"/>
        </a:spcAft>
        <a:buClrTx/>
        <a:buSzTx/>
        <a:buFontTx/>
        <a:buNone/>
        <a:tabLst/>
        <a:defRPr sz="3300" b="0" i="0" u="none" strike="noStrike" cap="none" spc="0" baseline="0">
          <a:solidFill>
            <a:srgbClr val="000000"/>
          </a:solidFill>
          <a:uFillTx/>
          <a:latin typeface="Calibri"/>
          <a:ea typeface="Calibri"/>
          <a:cs typeface="Calibri"/>
          <a:sym typeface="Calibri"/>
        </a:defRPr>
      </a:lvl2pPr>
      <a:lvl3pPr marL="0" marR="0" indent="0" algn="ctr" defTabSz="685800" rtl="0" latinLnBrk="0">
        <a:lnSpc>
          <a:spcPct val="100000"/>
        </a:lnSpc>
        <a:spcBef>
          <a:spcPts val="0"/>
        </a:spcBef>
        <a:spcAft>
          <a:spcPts val="0"/>
        </a:spcAft>
        <a:buClrTx/>
        <a:buSzTx/>
        <a:buFontTx/>
        <a:buNone/>
        <a:tabLst/>
        <a:defRPr sz="3300" b="0" i="0" u="none" strike="noStrike" cap="none" spc="0" baseline="0">
          <a:solidFill>
            <a:srgbClr val="000000"/>
          </a:solidFill>
          <a:uFillTx/>
          <a:latin typeface="Calibri"/>
          <a:ea typeface="Calibri"/>
          <a:cs typeface="Calibri"/>
          <a:sym typeface="Calibri"/>
        </a:defRPr>
      </a:lvl3pPr>
      <a:lvl4pPr marL="0" marR="0" indent="0" algn="ctr" defTabSz="685800" rtl="0" latinLnBrk="0">
        <a:lnSpc>
          <a:spcPct val="100000"/>
        </a:lnSpc>
        <a:spcBef>
          <a:spcPts val="0"/>
        </a:spcBef>
        <a:spcAft>
          <a:spcPts val="0"/>
        </a:spcAft>
        <a:buClrTx/>
        <a:buSzTx/>
        <a:buFontTx/>
        <a:buNone/>
        <a:tabLst/>
        <a:defRPr sz="3300" b="0" i="0" u="none" strike="noStrike" cap="none" spc="0" baseline="0">
          <a:solidFill>
            <a:srgbClr val="000000"/>
          </a:solidFill>
          <a:uFillTx/>
          <a:latin typeface="Calibri"/>
          <a:ea typeface="Calibri"/>
          <a:cs typeface="Calibri"/>
          <a:sym typeface="Calibri"/>
        </a:defRPr>
      </a:lvl4pPr>
      <a:lvl5pPr marL="0" marR="0" indent="0" algn="ctr" defTabSz="685800" rtl="0" latinLnBrk="0">
        <a:lnSpc>
          <a:spcPct val="100000"/>
        </a:lnSpc>
        <a:spcBef>
          <a:spcPts val="0"/>
        </a:spcBef>
        <a:spcAft>
          <a:spcPts val="0"/>
        </a:spcAft>
        <a:buClrTx/>
        <a:buSzTx/>
        <a:buFontTx/>
        <a:buNone/>
        <a:tabLst/>
        <a:defRPr sz="3300" b="0" i="0" u="none" strike="noStrike" cap="none" spc="0" baseline="0">
          <a:solidFill>
            <a:srgbClr val="000000"/>
          </a:solidFill>
          <a:uFillTx/>
          <a:latin typeface="Calibri"/>
          <a:ea typeface="Calibri"/>
          <a:cs typeface="Calibri"/>
          <a:sym typeface="Calibri"/>
        </a:defRPr>
      </a:lvl5pPr>
      <a:lvl6pPr marL="0" marR="0" indent="0" algn="ctr" defTabSz="685800" rtl="0" latinLnBrk="0">
        <a:lnSpc>
          <a:spcPct val="100000"/>
        </a:lnSpc>
        <a:spcBef>
          <a:spcPts val="0"/>
        </a:spcBef>
        <a:spcAft>
          <a:spcPts val="0"/>
        </a:spcAft>
        <a:buClrTx/>
        <a:buSzTx/>
        <a:buFontTx/>
        <a:buNone/>
        <a:tabLst/>
        <a:defRPr sz="3300" b="0" i="0" u="none" strike="noStrike" cap="none" spc="0" baseline="0">
          <a:solidFill>
            <a:srgbClr val="000000"/>
          </a:solidFill>
          <a:uFillTx/>
          <a:latin typeface="Calibri"/>
          <a:ea typeface="Calibri"/>
          <a:cs typeface="Calibri"/>
          <a:sym typeface="Calibri"/>
        </a:defRPr>
      </a:lvl6pPr>
      <a:lvl7pPr marL="0" marR="0" indent="0" algn="ctr" defTabSz="685800" rtl="0" latinLnBrk="0">
        <a:lnSpc>
          <a:spcPct val="100000"/>
        </a:lnSpc>
        <a:spcBef>
          <a:spcPts val="0"/>
        </a:spcBef>
        <a:spcAft>
          <a:spcPts val="0"/>
        </a:spcAft>
        <a:buClrTx/>
        <a:buSzTx/>
        <a:buFontTx/>
        <a:buNone/>
        <a:tabLst/>
        <a:defRPr sz="3300" b="0" i="0" u="none" strike="noStrike" cap="none" spc="0" baseline="0">
          <a:solidFill>
            <a:srgbClr val="000000"/>
          </a:solidFill>
          <a:uFillTx/>
          <a:latin typeface="Calibri"/>
          <a:ea typeface="Calibri"/>
          <a:cs typeface="Calibri"/>
          <a:sym typeface="Calibri"/>
        </a:defRPr>
      </a:lvl7pPr>
      <a:lvl8pPr marL="0" marR="0" indent="0" algn="ctr" defTabSz="685800" rtl="0" latinLnBrk="0">
        <a:lnSpc>
          <a:spcPct val="100000"/>
        </a:lnSpc>
        <a:spcBef>
          <a:spcPts val="0"/>
        </a:spcBef>
        <a:spcAft>
          <a:spcPts val="0"/>
        </a:spcAft>
        <a:buClrTx/>
        <a:buSzTx/>
        <a:buFontTx/>
        <a:buNone/>
        <a:tabLst/>
        <a:defRPr sz="3300" b="0" i="0" u="none" strike="noStrike" cap="none" spc="0" baseline="0">
          <a:solidFill>
            <a:srgbClr val="000000"/>
          </a:solidFill>
          <a:uFillTx/>
          <a:latin typeface="Calibri"/>
          <a:ea typeface="Calibri"/>
          <a:cs typeface="Calibri"/>
          <a:sym typeface="Calibri"/>
        </a:defRPr>
      </a:lvl8pPr>
      <a:lvl9pPr marL="0" marR="0" indent="0" algn="ctr" defTabSz="685800" rtl="0" latinLnBrk="0">
        <a:lnSpc>
          <a:spcPct val="100000"/>
        </a:lnSpc>
        <a:spcBef>
          <a:spcPts val="0"/>
        </a:spcBef>
        <a:spcAft>
          <a:spcPts val="0"/>
        </a:spcAft>
        <a:buClrTx/>
        <a:buSzTx/>
        <a:buFontTx/>
        <a:buNone/>
        <a:tabLst/>
        <a:defRPr sz="3300" b="0" i="0" u="none" strike="noStrike" cap="none" spc="0" baseline="0">
          <a:solidFill>
            <a:srgbClr val="000000"/>
          </a:solidFill>
          <a:uFillTx/>
          <a:latin typeface="Calibri"/>
          <a:ea typeface="Calibri"/>
          <a:cs typeface="Calibri"/>
          <a:sym typeface="Calibri"/>
        </a:defRPr>
      </a:lvl9pPr>
    </p:titleStyle>
    <p:bodyStyle>
      <a:lvl1pPr marL="257175" marR="0" indent="-257175" algn="l" defTabSz="6858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Calibri"/>
          <a:ea typeface="Calibri"/>
          <a:cs typeface="Calibri"/>
          <a:sym typeface="Calibri"/>
        </a:defRPr>
      </a:lvl1pPr>
      <a:lvl2pPr marL="587829" marR="0" indent="-244929" algn="l" defTabSz="6858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Calibri"/>
          <a:ea typeface="Calibri"/>
          <a:cs typeface="Calibri"/>
          <a:sym typeface="Calibri"/>
        </a:defRPr>
      </a:lvl2pPr>
      <a:lvl3pPr marL="914400" marR="0" indent="-228600" algn="l" defTabSz="6858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Calibri"/>
          <a:ea typeface="Calibri"/>
          <a:cs typeface="Calibri"/>
          <a:sym typeface="Calibri"/>
        </a:defRPr>
      </a:lvl3pPr>
      <a:lvl4pPr marL="1303019" marR="0" indent="-274319" algn="l" defTabSz="6858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Calibri"/>
          <a:ea typeface="Calibri"/>
          <a:cs typeface="Calibri"/>
          <a:sym typeface="Calibri"/>
        </a:defRPr>
      </a:lvl4pPr>
      <a:lvl5pPr marL="1645920" marR="0" indent="-274320" algn="l" defTabSz="6858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Calibri"/>
          <a:ea typeface="Calibri"/>
          <a:cs typeface="Calibri"/>
          <a:sym typeface="Calibri"/>
        </a:defRPr>
      </a:lvl5pPr>
      <a:lvl6pPr marL="1988820" marR="0" indent="-274320" algn="l" defTabSz="6858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Calibri"/>
          <a:ea typeface="Calibri"/>
          <a:cs typeface="Calibri"/>
          <a:sym typeface="Calibri"/>
        </a:defRPr>
      </a:lvl6pPr>
      <a:lvl7pPr marL="2331720" marR="0" indent="-274320" algn="l" defTabSz="6858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Calibri"/>
          <a:ea typeface="Calibri"/>
          <a:cs typeface="Calibri"/>
          <a:sym typeface="Calibri"/>
        </a:defRPr>
      </a:lvl7pPr>
      <a:lvl8pPr marL="2674620" marR="0" indent="-274320" algn="l" defTabSz="6858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Calibri"/>
          <a:ea typeface="Calibri"/>
          <a:cs typeface="Calibri"/>
          <a:sym typeface="Calibri"/>
        </a:defRPr>
      </a:lvl8pPr>
      <a:lvl9pPr marL="3017520" marR="0" indent="-274320" algn="l" defTabSz="6858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Calibri"/>
          <a:ea typeface="Calibri"/>
          <a:cs typeface="Calibri"/>
          <a:sym typeface="Calibri"/>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5.png"/><Relationship Id="rId7"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5.tif"/><Relationship Id="rId5" Type="http://schemas.openxmlformats.org/officeDocument/2006/relationships/image" Target="../media/image37.png"/><Relationship Id="rId4" Type="http://schemas.openxmlformats.org/officeDocument/2006/relationships/image" Target="../media/image40.jpeg"/></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tif"/><Relationship Id="rId5" Type="http://schemas.openxmlformats.org/officeDocument/2006/relationships/image" Target="../media/image37.png"/><Relationship Id="rId4" Type="http://schemas.openxmlformats.org/officeDocument/2006/relationships/image" Target="../media/image40.jpeg"/></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4.jpeg"/><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3.png"/><Relationship Id="rId10" Type="http://schemas.openxmlformats.org/officeDocument/2006/relationships/image" Target="../media/image30.jpeg"/><Relationship Id="rId4" Type="http://schemas.openxmlformats.org/officeDocument/2006/relationships/image" Target="../media/image25.tif"/><Relationship Id="rId9" Type="http://schemas.openxmlformats.org/officeDocument/2006/relationships/image" Target="../media/image29.jpeg"/></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25.tif"/><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0.jpeg"/></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51.png"/><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Title 1"/>
          <p:cNvSpPr txBox="1">
            <a:spLocks noGrp="1"/>
          </p:cNvSpPr>
          <p:nvPr>
            <p:ph type="title"/>
          </p:nvPr>
        </p:nvSpPr>
        <p:spPr>
          <a:xfrm>
            <a:off x="407367" y="2074187"/>
            <a:ext cx="6059188" cy="1349111"/>
          </a:xfrm>
          <a:prstGeom prst="rect">
            <a:avLst/>
          </a:prstGeom>
        </p:spPr>
        <p:txBody>
          <a:bodyPr>
            <a:normAutofit fontScale="90000"/>
          </a:bodyPr>
          <a:lstStyle/>
          <a:p>
            <a:pPr defTabSz="644651">
              <a:defRPr sz="3102"/>
            </a:pPr>
            <a:r>
              <a:t>The physics of ELM-free regimes in EUROfusion tokamaks</a:t>
            </a:r>
          </a:p>
          <a:p>
            <a:pPr defTabSz="644651">
              <a:defRPr sz="2256" b="0"/>
            </a:pPr>
            <a:r>
              <a:t>Pedestal tailoring via ballooning modes</a:t>
            </a:r>
          </a:p>
        </p:txBody>
      </p:sp>
      <p:sp>
        <p:nvSpPr>
          <p:cNvPr id="157" name="Text Placeholder 2"/>
          <p:cNvSpPr txBox="1">
            <a:spLocks noGrp="1"/>
          </p:cNvSpPr>
          <p:nvPr>
            <p:ph type="body" sz="quarter" idx="1"/>
          </p:nvPr>
        </p:nvSpPr>
        <p:spPr>
          <a:prstGeom prst="rect">
            <a:avLst/>
          </a:prstGeom>
        </p:spPr>
        <p:txBody>
          <a:bodyPr/>
          <a:lstStyle/>
          <a:p>
            <a:r>
              <a:t>Mike Dunne</a:t>
            </a:r>
          </a:p>
        </p:txBody>
      </p:sp>
      <p:sp>
        <p:nvSpPr>
          <p:cNvPr id="158" name="Text Placeholder 3"/>
          <p:cNvSpPr>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IPP-Garching</a:t>
            </a:r>
          </a:p>
        </p:txBody>
      </p:sp>
      <p:sp>
        <p:nvSpPr>
          <p:cNvPr id="159" name="Text Placeholder 4"/>
          <p:cNvSpPr>
            <a:spLocks noGrp="1"/>
          </p:cNvSpPr>
          <p:nvPr>
            <p:ph type="body" idx="2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IAEA 2025</a:t>
            </a:r>
          </a:p>
        </p:txBody>
      </p:sp>
      <p:pic>
        <p:nvPicPr>
          <p:cNvPr id="160" name="Grafik 23" descr="Grafik 23"/>
          <p:cNvPicPr>
            <a:picLocks noChangeAspect="1"/>
          </p:cNvPicPr>
          <p:nvPr/>
        </p:nvPicPr>
        <p:blipFill>
          <a:blip r:embed="rId3">
            <a:extLst/>
          </a:blip>
          <a:stretch>
            <a:fillRect/>
          </a:stretch>
        </p:blipFill>
        <p:spPr>
          <a:xfrm>
            <a:off x="7393662" y="5551172"/>
            <a:ext cx="4652391" cy="1076338"/>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 name="alpha_crit_kappadelta(1).png" descr="alpha_crit_kappadelta(1).png"/>
          <p:cNvPicPr>
            <a:picLocks noChangeAspect="1"/>
          </p:cNvPicPr>
          <p:nvPr/>
        </p:nvPicPr>
        <p:blipFill>
          <a:blip r:embed="rId3">
            <a:extLst/>
          </a:blip>
          <a:stretch>
            <a:fillRect/>
          </a:stretch>
        </p:blipFill>
        <p:spPr>
          <a:xfrm>
            <a:off x="6972031" y="626189"/>
            <a:ext cx="5229907" cy="3050779"/>
          </a:xfrm>
          <a:prstGeom prst="rect">
            <a:avLst/>
          </a:prstGeom>
          <a:ln w="12700">
            <a:miter lim="400000"/>
          </a:ln>
        </p:spPr>
      </p:pic>
      <p:sp>
        <p:nvSpPr>
          <p:cNvPr id="287" name="Footer Placeholder 3"/>
          <p:cNvSpPr txBox="1"/>
          <p:nvPr/>
        </p:nvSpPr>
        <p:spPr>
          <a:xfrm>
            <a:off x="871343" y="6555770"/>
            <a:ext cx="3378737" cy="2483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200">
                <a:solidFill>
                  <a:srgbClr val="FFFFFF"/>
                </a:solidFill>
              </a:defRPr>
            </a:lvl1pPr>
          </a:lstStyle>
          <a:p>
            <a:r>
              <a:t>M. Dunne | IAEA 2025 | 15 October 2025</a:t>
            </a:r>
          </a:p>
        </p:txBody>
      </p:sp>
      <p:sp>
        <p:nvSpPr>
          <p:cNvPr id="288" name="Title 1"/>
          <p:cNvSpPr txBox="1">
            <a:spLocks noGrp="1"/>
          </p:cNvSpPr>
          <p:nvPr>
            <p:ph type="title"/>
          </p:nvPr>
        </p:nvSpPr>
        <p:spPr>
          <a:xfrm>
            <a:off x="983432" y="192515"/>
            <a:ext cx="9451776" cy="457201"/>
          </a:xfrm>
          <a:prstGeom prst="rect">
            <a:avLst/>
          </a:prstGeom>
        </p:spPr>
        <p:txBody>
          <a:bodyPr/>
          <a:lstStyle/>
          <a:p>
            <a:r>
              <a:t>Separatrix ballooning modes: quasi-continuous exhaust</a:t>
            </a:r>
          </a:p>
        </p:txBody>
      </p:sp>
      <p:sp>
        <p:nvSpPr>
          <p:cNvPr id="289" name="Content Placeholder 2"/>
          <p:cNvSpPr txBox="1">
            <a:spLocks noGrp="1"/>
          </p:cNvSpPr>
          <p:nvPr>
            <p:ph type="body" idx="1"/>
          </p:nvPr>
        </p:nvSpPr>
        <p:spPr>
          <a:xfrm>
            <a:off x="609600" y="836711"/>
            <a:ext cx="6628487" cy="5688634"/>
          </a:xfrm>
          <a:prstGeom prst="rect">
            <a:avLst/>
          </a:prstGeom>
        </p:spPr>
        <p:txBody>
          <a:bodyPr/>
          <a:lstStyle/>
          <a:p>
            <a:pPr>
              <a:defRPr b="1"/>
            </a:pPr>
            <a:r>
              <a:rPr dirty="0"/>
              <a:t>Predictive scan of plasma shape:</a:t>
            </a:r>
          </a:p>
          <a:p>
            <a:pPr marL="600075" lvl="1" indent="-257175"/>
            <a:r>
              <a:rPr dirty="0"/>
              <a:t>More shaping (~</a:t>
            </a:r>
            <a:r>
              <a:rPr dirty="0">
                <a:latin typeface="Symbol"/>
                <a:ea typeface="Symbol"/>
                <a:cs typeface="Symbol"/>
                <a:sym typeface="Symbol"/>
              </a:rPr>
              <a:t>k</a:t>
            </a:r>
            <a:r>
              <a:rPr baseline="31999" dirty="0"/>
              <a:t>2</a:t>
            </a:r>
            <a:r>
              <a:rPr dirty="0"/>
              <a:t>(1+</a:t>
            </a:r>
            <a:r>
              <a:rPr dirty="0">
                <a:latin typeface="Symbol"/>
                <a:ea typeface="Symbol"/>
                <a:cs typeface="Symbol"/>
                <a:sym typeface="Symbol"/>
              </a:rPr>
              <a:t>d</a:t>
            </a:r>
            <a:r>
              <a:rPr dirty="0"/>
              <a:t>)): </a:t>
            </a:r>
            <a:r>
              <a:rPr dirty="0" err="1"/>
              <a:t>stabilises</a:t>
            </a:r>
            <a:r>
              <a:rPr dirty="0"/>
              <a:t> local ballooning and large-scale peeling-ballooning modes </a:t>
            </a:r>
          </a:p>
          <a:p>
            <a:r>
              <a:rPr dirty="0"/>
              <a:t>Higher shaping opens possibility to </a:t>
            </a:r>
            <a:r>
              <a:rPr dirty="0" err="1"/>
              <a:t>destabilise</a:t>
            </a:r>
            <a:r>
              <a:rPr dirty="0"/>
              <a:t> ballooning modes for transport </a:t>
            </a:r>
            <a:r>
              <a:rPr b="1" dirty="0"/>
              <a:t>before</a:t>
            </a:r>
            <a:r>
              <a:rPr dirty="0"/>
              <a:t> large-scale PB modes</a:t>
            </a:r>
          </a:p>
          <a:p>
            <a:pPr>
              <a:defRPr b="1"/>
            </a:pPr>
            <a:r>
              <a:rPr dirty="0"/>
              <a:t>Can express critical </a:t>
            </a:r>
            <a:r>
              <a:rPr b="0" dirty="0">
                <a:latin typeface="Symbol"/>
                <a:ea typeface="Symbol"/>
                <a:cs typeface="Symbol"/>
                <a:sym typeface="Symbol"/>
              </a:rPr>
              <a:t>a</a:t>
            </a:r>
            <a:r>
              <a:rPr dirty="0"/>
              <a:t> as critical </a:t>
            </a:r>
            <a:r>
              <a:rPr dirty="0" err="1"/>
              <a:t>n</a:t>
            </a:r>
            <a:r>
              <a:rPr baseline="-5999" dirty="0" err="1"/>
              <a:t>e,sep</a:t>
            </a:r>
            <a:r>
              <a:rPr dirty="0"/>
              <a:t>:</a:t>
            </a:r>
          </a:p>
          <a:p>
            <a:pPr marL="600075" lvl="1" indent="-257175"/>
            <a:r>
              <a:rPr dirty="0">
                <a:latin typeface="Symbol"/>
                <a:ea typeface="Symbol"/>
                <a:cs typeface="Symbol"/>
                <a:sym typeface="Symbol"/>
              </a:rPr>
              <a:t>a</a:t>
            </a:r>
            <a:r>
              <a:rPr lang="en-IE" baseline="-5999" dirty="0">
                <a:latin typeface="Calibri" panose="020F0502020204030204" pitchFamily="34" charset="0"/>
                <a:ea typeface="Calibri" panose="020F0502020204030204" pitchFamily="34" charset="0"/>
                <a:cs typeface="Calibri" panose="020F0502020204030204" pitchFamily="34" charset="0"/>
                <a:sym typeface="Symbol"/>
              </a:rPr>
              <a:t>edge</a:t>
            </a:r>
            <a:r>
              <a:rPr baseline="-5999" dirty="0">
                <a:latin typeface="Calibri" panose="020F0502020204030204" pitchFamily="34" charset="0"/>
                <a:ea typeface="Calibri" panose="020F0502020204030204" pitchFamily="34" charset="0"/>
                <a:cs typeface="Calibri" panose="020F0502020204030204" pitchFamily="34" charset="0"/>
                <a:sym typeface="Symbol"/>
              </a:rPr>
              <a:t>,scale</a:t>
            </a:r>
            <a:r>
              <a:rPr dirty="0"/>
              <a:t> = Rq</a:t>
            </a:r>
            <a:r>
              <a:rPr baseline="31999" dirty="0"/>
              <a:t>2</a:t>
            </a:r>
            <a:r>
              <a:rPr dirty="0">
                <a:latin typeface="Symbol"/>
                <a:ea typeface="Symbol"/>
                <a:cs typeface="Symbol"/>
                <a:sym typeface="Symbol"/>
              </a:rPr>
              <a:t>b</a:t>
            </a:r>
            <a:r>
              <a:rPr dirty="0"/>
              <a:t>/</a:t>
            </a:r>
            <a:r>
              <a:rPr dirty="0" err="1">
                <a:latin typeface="Symbol"/>
                <a:ea typeface="Symbol"/>
                <a:cs typeface="Symbol"/>
                <a:sym typeface="Symbol"/>
              </a:rPr>
              <a:t>l</a:t>
            </a:r>
            <a:r>
              <a:rPr baseline="-5999" dirty="0" err="1"/>
              <a:t>p,scale</a:t>
            </a:r>
            <a:r>
              <a:rPr dirty="0"/>
              <a:t>, </a:t>
            </a:r>
            <a:r>
              <a:rPr dirty="0" err="1">
                <a:latin typeface="Symbol"/>
                <a:ea typeface="Symbol"/>
                <a:cs typeface="Symbol"/>
                <a:sym typeface="Symbol"/>
              </a:rPr>
              <a:t>bµ</a:t>
            </a:r>
            <a:r>
              <a:rPr b="1" dirty="0" err="1"/>
              <a:t>n</a:t>
            </a:r>
            <a:r>
              <a:rPr b="1" baseline="-5999" dirty="0" err="1"/>
              <a:t>e,sep</a:t>
            </a:r>
            <a:r>
              <a:rPr dirty="0" err="1"/>
              <a:t>T</a:t>
            </a:r>
            <a:r>
              <a:rPr baseline="-5999" dirty="0" err="1"/>
              <a:t>e,sep</a:t>
            </a:r>
            <a:endParaRPr baseline="-5999" dirty="0"/>
          </a:p>
          <a:p>
            <a:pPr marL="600075" lvl="1" indent="-257175"/>
            <a:r>
              <a:rPr dirty="0" err="1">
                <a:latin typeface="Symbol"/>
                <a:ea typeface="Symbol"/>
                <a:cs typeface="Symbol"/>
                <a:sym typeface="Symbol"/>
              </a:rPr>
              <a:t>l</a:t>
            </a:r>
            <a:r>
              <a:rPr baseline="-5999" dirty="0" err="1"/>
              <a:t>p,scale</a:t>
            </a:r>
            <a:r>
              <a:rPr dirty="0"/>
              <a:t> = 1.55(1+0.61</a:t>
            </a:r>
            <a:r>
              <a:rPr dirty="0">
                <a:latin typeface="Symbol"/>
                <a:ea typeface="Calibri" panose="020F0502020204030204" pitchFamily="34" charset="0"/>
                <a:cs typeface="Calibri" panose="020F0502020204030204" pitchFamily="34" charset="0"/>
                <a:sym typeface="Symbol"/>
              </a:rPr>
              <a:t>(0.001</a:t>
            </a:r>
            <a:r>
              <a:rPr dirty="0">
                <a:latin typeface="Calibri" panose="020F0502020204030204" pitchFamily="34" charset="0"/>
                <a:ea typeface="Calibri" panose="020F0502020204030204" pitchFamily="34" charset="0"/>
                <a:cs typeface="Calibri" panose="020F0502020204030204" pitchFamily="34" charset="0"/>
                <a:sym typeface="Symbol"/>
              </a:rPr>
              <a:t>q</a:t>
            </a:r>
            <a:r>
              <a:rPr baseline="-5999" dirty="0">
                <a:latin typeface="Calibri" panose="020F0502020204030204" pitchFamily="34" charset="0"/>
                <a:ea typeface="Calibri" panose="020F0502020204030204" pitchFamily="34" charset="0"/>
                <a:cs typeface="Calibri" panose="020F0502020204030204" pitchFamily="34" charset="0"/>
                <a:sym typeface="Symbol"/>
              </a:rPr>
              <a:t>cyl</a:t>
            </a:r>
            <a:r>
              <a:rPr dirty="0">
                <a:latin typeface="Symbol"/>
                <a:ea typeface="Calibri" panose="020F0502020204030204" pitchFamily="34" charset="0"/>
                <a:cs typeface="Calibri" panose="020F0502020204030204" pitchFamily="34" charset="0"/>
                <a:sym typeface="Symbol"/>
              </a:rPr>
              <a:t>n</a:t>
            </a:r>
            <a:r>
              <a:rPr baseline="30000" dirty="0">
                <a:latin typeface="Symbol"/>
                <a:ea typeface="Symbol"/>
                <a:cs typeface="Symbol"/>
                <a:sym typeface="Symbol"/>
              </a:rPr>
              <a:t>*</a:t>
            </a:r>
            <a:r>
              <a:rPr baseline="-5999" dirty="0" err="1">
                <a:latin typeface="Calibri" panose="020F0502020204030204" pitchFamily="34" charset="0"/>
                <a:ea typeface="Calibri" panose="020F0502020204030204" pitchFamily="34" charset="0"/>
                <a:cs typeface="Calibri" panose="020F0502020204030204" pitchFamily="34" charset="0"/>
                <a:sym typeface="Symbol"/>
              </a:rPr>
              <a:t>sep</a:t>
            </a:r>
            <a:r>
              <a:rPr dirty="0">
                <a:latin typeface="Symbol"/>
                <a:ea typeface="Symbol"/>
                <a:cs typeface="Symbol"/>
                <a:sym typeface="Symbol"/>
              </a:rPr>
              <a:t>)</a:t>
            </a:r>
            <a:r>
              <a:rPr baseline="31999" dirty="0"/>
              <a:t>2.35</a:t>
            </a:r>
            <a:r>
              <a:rPr dirty="0"/>
              <a:t>)</a:t>
            </a:r>
            <a:r>
              <a:rPr dirty="0" err="1">
                <a:latin typeface="Symbol"/>
                <a:ea typeface="Symbol"/>
                <a:cs typeface="Symbol"/>
                <a:sym typeface="Symbol"/>
              </a:rPr>
              <a:t>r</a:t>
            </a:r>
            <a:r>
              <a:rPr baseline="-5999" dirty="0" err="1"/>
              <a:t>s</a:t>
            </a:r>
            <a:endParaRPr baseline="-5999" dirty="0"/>
          </a:p>
          <a:p>
            <a:pPr>
              <a:defRPr b="1"/>
            </a:pPr>
            <a:r>
              <a:rPr dirty="0"/>
              <a:t>Can (in principle) make predictions for any scenario on any device</a:t>
            </a:r>
          </a:p>
        </p:txBody>
      </p:sp>
      <p:sp>
        <p:nvSpPr>
          <p:cNvPr id="290" name="Slide Number Placeholder 4"/>
          <p:cNvSpPr txBox="1">
            <a:spLocks noGrp="1"/>
          </p:cNvSpPr>
          <p:nvPr>
            <p:ph type="sldNum" sz="quarter" idx="2"/>
          </p:nvPr>
        </p:nvSpPr>
        <p:spPr>
          <a:xfrm>
            <a:off x="435709" y="6549224"/>
            <a:ext cx="284372" cy="280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a:t>
            </a:fld>
            <a:endParaRPr/>
          </a:p>
        </p:txBody>
      </p:sp>
      <p:grpSp>
        <p:nvGrpSpPr>
          <p:cNvPr id="293" name="Group"/>
          <p:cNvGrpSpPr/>
          <p:nvPr/>
        </p:nvGrpSpPr>
        <p:grpSpPr>
          <a:xfrm rot="300000">
            <a:off x="9410469" y="1235002"/>
            <a:ext cx="2523360" cy="1265571"/>
            <a:chOff x="0" y="0"/>
            <a:chExt cx="2523359" cy="1265570"/>
          </a:xfrm>
        </p:grpSpPr>
        <p:sp>
          <p:nvSpPr>
            <p:cNvPr id="291" name="Triangle"/>
            <p:cNvSpPr/>
            <p:nvPr/>
          </p:nvSpPr>
          <p:spPr>
            <a:xfrm rot="20760000" flipH="1">
              <a:off x="48563" y="283091"/>
              <a:ext cx="2426233" cy="699388"/>
            </a:xfrm>
            <a:custGeom>
              <a:avLst/>
              <a:gdLst/>
              <a:ahLst/>
              <a:cxnLst>
                <a:cxn ang="0">
                  <a:pos x="wd2" y="hd2"/>
                </a:cxn>
                <a:cxn ang="5400000">
                  <a:pos x="wd2" y="hd2"/>
                </a:cxn>
                <a:cxn ang="10800000">
                  <a:pos x="wd2" y="hd2"/>
                </a:cxn>
                <a:cxn ang="16200000">
                  <a:pos x="wd2" y="hd2"/>
                </a:cxn>
              </a:cxnLst>
              <a:rect l="0" t="0" r="r" b="b"/>
              <a:pathLst>
                <a:path w="21600" h="21600" extrusionOk="0">
                  <a:moveTo>
                    <a:pt x="121" y="0"/>
                  </a:moveTo>
                  <a:lnTo>
                    <a:pt x="0" y="21600"/>
                  </a:lnTo>
                  <a:lnTo>
                    <a:pt x="21600" y="20245"/>
                  </a:lnTo>
                  <a:close/>
                </a:path>
              </a:pathLst>
            </a:custGeom>
            <a:solidFill>
              <a:srgbClr val="FFFFFF"/>
            </a:solidFill>
            <a:ln w="25400" cap="flat">
              <a:solidFill>
                <a:schemeClr val="accent1"/>
              </a:solidFill>
              <a:prstDash val="solid"/>
              <a:miter lim="400000"/>
            </a:ln>
            <a:effectLst/>
          </p:spPr>
          <p:txBody>
            <a:bodyPr wrap="square" lIns="45719" tIns="45719" rIns="45719" bIns="45719" numCol="1" anchor="ctr">
              <a:noAutofit/>
            </a:bodyPr>
            <a:lstStyle/>
            <a:p>
              <a:endParaRPr/>
            </a:p>
          </p:txBody>
        </p:sp>
        <p:sp>
          <p:nvSpPr>
            <p:cNvPr id="292" name="QCE"/>
            <p:cNvSpPr txBox="1"/>
            <p:nvPr/>
          </p:nvSpPr>
          <p:spPr>
            <a:xfrm rot="20654213">
              <a:off x="1321083" y="417182"/>
              <a:ext cx="609211" cy="37966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defRPr b="1"/>
              </a:lvl1pPr>
            </a:lstStyle>
            <a:p>
              <a:r>
                <a:t>QCE</a:t>
              </a:r>
            </a:p>
          </p:txBody>
        </p:sp>
      </p:grpSp>
      <p:pic>
        <p:nvPicPr>
          <p:cNvPr id="294" name="36165_alphas_nesep_reduced(1).png" descr="36165_alphas_nesep_reduced(1).png"/>
          <p:cNvPicPr>
            <a:picLocks noChangeAspect="1"/>
          </p:cNvPicPr>
          <p:nvPr/>
        </p:nvPicPr>
        <p:blipFill>
          <a:blip r:embed="rId4">
            <a:extLst/>
          </a:blip>
          <a:stretch>
            <a:fillRect/>
          </a:stretch>
        </p:blipFill>
        <p:spPr>
          <a:xfrm>
            <a:off x="6943655" y="3481237"/>
            <a:ext cx="5286739" cy="3083932"/>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9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9">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 grpId="1" animBg="1" advAuto="0"/>
      <p:bldP spid="294" grpId="2"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 name="alldevices_qce_access_plain.png" descr="alldevices_qce_access_plain.png"/>
          <p:cNvPicPr>
            <a:picLocks noChangeAspect="1"/>
          </p:cNvPicPr>
          <p:nvPr/>
        </p:nvPicPr>
        <p:blipFill>
          <a:blip r:embed="rId3">
            <a:extLst/>
          </a:blip>
          <a:stretch>
            <a:fillRect/>
          </a:stretch>
        </p:blipFill>
        <p:spPr>
          <a:xfrm>
            <a:off x="6712635" y="789598"/>
            <a:ext cx="5469840" cy="5688633"/>
          </a:xfrm>
          <a:prstGeom prst="rect">
            <a:avLst/>
          </a:prstGeom>
          <a:ln w="12700">
            <a:miter lim="400000"/>
          </a:ln>
        </p:spPr>
      </p:pic>
      <p:sp>
        <p:nvSpPr>
          <p:cNvPr id="297" name="Footer Placeholder 3"/>
          <p:cNvSpPr txBox="1"/>
          <p:nvPr/>
        </p:nvSpPr>
        <p:spPr>
          <a:xfrm>
            <a:off x="871343" y="6555770"/>
            <a:ext cx="3378737" cy="2483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200">
                <a:solidFill>
                  <a:srgbClr val="FFFFFF"/>
                </a:solidFill>
              </a:defRPr>
            </a:lvl1pPr>
          </a:lstStyle>
          <a:p>
            <a:r>
              <a:t>M. Dunne | IAEA 2025 | 15 October 2025</a:t>
            </a:r>
          </a:p>
        </p:txBody>
      </p:sp>
      <p:sp>
        <p:nvSpPr>
          <p:cNvPr id="298" name="Title 1"/>
          <p:cNvSpPr txBox="1">
            <a:spLocks noGrp="1"/>
          </p:cNvSpPr>
          <p:nvPr>
            <p:ph type="title"/>
          </p:nvPr>
        </p:nvSpPr>
        <p:spPr>
          <a:xfrm>
            <a:off x="983432" y="192515"/>
            <a:ext cx="9451776" cy="457201"/>
          </a:xfrm>
          <a:prstGeom prst="rect">
            <a:avLst/>
          </a:prstGeom>
        </p:spPr>
        <p:txBody>
          <a:bodyPr/>
          <a:lstStyle/>
          <a:p>
            <a:r>
              <a:t>QCE: Critical separatrix density</a:t>
            </a:r>
          </a:p>
        </p:txBody>
      </p:sp>
      <p:sp>
        <p:nvSpPr>
          <p:cNvPr id="299" name="Content Placeholder 2"/>
          <p:cNvSpPr txBox="1">
            <a:spLocks noGrp="1"/>
          </p:cNvSpPr>
          <p:nvPr>
            <p:ph type="body" sz="half" idx="1"/>
          </p:nvPr>
        </p:nvSpPr>
        <p:spPr>
          <a:xfrm>
            <a:off x="648223" y="776811"/>
            <a:ext cx="5666935" cy="5688633"/>
          </a:xfrm>
          <a:prstGeom prst="rect">
            <a:avLst/>
          </a:prstGeom>
        </p:spPr>
        <p:txBody>
          <a:bodyPr/>
          <a:lstStyle/>
          <a:p>
            <a:pPr>
              <a:defRPr b="1"/>
            </a:pPr>
            <a:r>
              <a:rPr dirty="0"/>
              <a:t>Clear separation of </a:t>
            </a:r>
            <a:r>
              <a:rPr dirty="0" err="1"/>
              <a:t>ELMy</a:t>
            </a:r>
            <a:r>
              <a:rPr dirty="0"/>
              <a:t> and QCE plasmas based on shaping and </a:t>
            </a:r>
            <a:r>
              <a:rPr dirty="0" err="1"/>
              <a:t>n</a:t>
            </a:r>
            <a:r>
              <a:rPr baseline="-5999" dirty="0" err="1"/>
              <a:t>e,sep</a:t>
            </a:r>
            <a:r>
              <a:rPr dirty="0"/>
              <a:t> in AUG, JET, &amp; TCV</a:t>
            </a:r>
          </a:p>
          <a:p>
            <a:pPr marL="600075" lvl="1" indent="-257175"/>
            <a:r>
              <a:rPr dirty="0"/>
              <a:t>TCV data only from baffled divertor</a:t>
            </a:r>
          </a:p>
          <a:p>
            <a:pPr>
              <a:defRPr b="1"/>
            </a:pPr>
            <a:r>
              <a:rPr dirty="0"/>
              <a:t>Observed separatrix density consistent with predicted critical density in AUG and JET</a:t>
            </a:r>
          </a:p>
          <a:p>
            <a:pPr marL="600075" lvl="1" indent="-257175"/>
            <a:r>
              <a:rPr dirty="0"/>
              <a:t>TCV falls significantly below this prediction</a:t>
            </a:r>
          </a:p>
          <a:p>
            <a:pPr>
              <a:defRPr b="1"/>
            </a:pPr>
            <a:r>
              <a:rPr dirty="0"/>
              <a:t>ITER prediction for critical separatrix (15 MA BL) falls within range of:</a:t>
            </a:r>
          </a:p>
          <a:p>
            <a:pPr marL="600075" lvl="1" indent="-257175"/>
            <a:r>
              <a:rPr dirty="0"/>
              <a:t>Absolute density</a:t>
            </a:r>
          </a:p>
          <a:p>
            <a:pPr marL="600075" lvl="1" indent="-257175"/>
            <a:r>
              <a:rPr dirty="0"/>
              <a:t>Greenwald density</a:t>
            </a:r>
          </a:p>
          <a:p>
            <a:pPr marL="600075" lvl="1" indent="-257175"/>
            <a:r>
              <a:rPr dirty="0" err="1"/>
              <a:t>Collisionality</a:t>
            </a:r>
            <a:endParaRPr dirty="0"/>
          </a:p>
        </p:txBody>
      </p:sp>
      <p:sp>
        <p:nvSpPr>
          <p:cNvPr id="300" name="Slide Number Placeholder 4"/>
          <p:cNvSpPr txBox="1">
            <a:spLocks noGrp="1"/>
          </p:cNvSpPr>
          <p:nvPr>
            <p:ph type="sldNum" sz="quarter" idx="2"/>
          </p:nvPr>
        </p:nvSpPr>
        <p:spPr>
          <a:xfrm>
            <a:off x="435709" y="6549224"/>
            <a:ext cx="284372" cy="280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a:t>
            </a:fld>
            <a:endParaRPr/>
          </a:p>
        </p:txBody>
      </p:sp>
      <p:pic>
        <p:nvPicPr>
          <p:cNvPr id="301" name="Picture 9" descr="Picture 9"/>
          <p:cNvPicPr>
            <a:picLocks noChangeAspect="1"/>
          </p:cNvPicPr>
          <p:nvPr/>
        </p:nvPicPr>
        <p:blipFill>
          <a:blip r:embed="rId4">
            <a:extLst/>
          </a:blip>
          <a:stretch>
            <a:fillRect/>
          </a:stretch>
        </p:blipFill>
        <p:spPr>
          <a:xfrm>
            <a:off x="10348475" y="153187"/>
            <a:ext cx="902792" cy="358057"/>
          </a:xfrm>
          <a:prstGeom prst="rect">
            <a:avLst/>
          </a:prstGeom>
          <a:ln w="12700">
            <a:miter lim="400000"/>
          </a:ln>
        </p:spPr>
      </p:pic>
      <p:pic>
        <p:nvPicPr>
          <p:cNvPr id="302" name="Grafik 7" descr="Grafik 7"/>
          <p:cNvPicPr>
            <a:picLocks noChangeAspect="1"/>
          </p:cNvPicPr>
          <p:nvPr/>
        </p:nvPicPr>
        <p:blipFill>
          <a:blip r:embed="rId5">
            <a:extLst/>
          </a:blip>
          <a:stretch>
            <a:fillRect/>
          </a:stretch>
        </p:blipFill>
        <p:spPr>
          <a:xfrm>
            <a:off x="11308827" y="103759"/>
            <a:ext cx="714053" cy="634712"/>
          </a:xfrm>
          <a:prstGeom prst="rect">
            <a:avLst/>
          </a:prstGeom>
          <a:ln w="12700">
            <a:miter lim="400000"/>
          </a:ln>
        </p:spPr>
      </p:pic>
      <p:pic>
        <p:nvPicPr>
          <p:cNvPr id="303" name="Image" descr="Image"/>
          <p:cNvPicPr>
            <a:picLocks noChangeAspect="1"/>
          </p:cNvPicPr>
          <p:nvPr/>
        </p:nvPicPr>
        <p:blipFill>
          <a:blip r:embed="rId6">
            <a:extLst/>
          </a:blip>
          <a:stretch>
            <a:fillRect/>
          </a:stretch>
        </p:blipFill>
        <p:spPr>
          <a:xfrm>
            <a:off x="8893387" y="-1001"/>
            <a:ext cx="1497624" cy="648191"/>
          </a:xfrm>
          <a:prstGeom prst="rect">
            <a:avLst/>
          </a:prstGeom>
          <a:ln w="12700">
            <a:miter lim="400000"/>
          </a:ln>
        </p:spPr>
      </p:pic>
      <p:pic>
        <p:nvPicPr>
          <p:cNvPr id="304" name="alldevices_qce_access_access.png" descr="alldevices_qce_access_access.png"/>
          <p:cNvPicPr>
            <a:picLocks noChangeAspect="1"/>
          </p:cNvPicPr>
          <p:nvPr/>
        </p:nvPicPr>
        <p:blipFill>
          <a:blip r:embed="rId7">
            <a:extLst/>
          </a:blip>
          <a:stretch>
            <a:fillRect/>
          </a:stretch>
        </p:blipFill>
        <p:spPr>
          <a:xfrm>
            <a:off x="6714000" y="787591"/>
            <a:ext cx="5473700" cy="5692648"/>
          </a:xfrm>
          <a:prstGeom prst="rect">
            <a:avLst/>
          </a:prstGeom>
          <a:ln w="12700">
            <a:miter lim="400000"/>
          </a:ln>
        </p:spPr>
      </p:pic>
      <p:grpSp>
        <p:nvGrpSpPr>
          <p:cNvPr id="310" name="Group"/>
          <p:cNvGrpSpPr/>
          <p:nvPr/>
        </p:nvGrpSpPr>
        <p:grpSpPr>
          <a:xfrm>
            <a:off x="6714000" y="788400"/>
            <a:ext cx="5473700" cy="5692648"/>
            <a:chOff x="0" y="0"/>
            <a:chExt cx="5473700" cy="5692647"/>
          </a:xfrm>
        </p:grpSpPr>
        <p:pic>
          <p:nvPicPr>
            <p:cNvPr id="305" name="alldevices_qce_access.png" descr="alldevices_qce_access.png"/>
            <p:cNvPicPr>
              <a:picLocks noChangeAspect="1"/>
            </p:cNvPicPr>
            <p:nvPr/>
          </p:nvPicPr>
          <p:blipFill>
            <a:blip r:embed="rId8">
              <a:extLst/>
            </a:blip>
            <a:stretch>
              <a:fillRect/>
            </a:stretch>
          </p:blipFill>
          <p:spPr>
            <a:xfrm>
              <a:off x="0" y="0"/>
              <a:ext cx="5473700" cy="5692648"/>
            </a:xfrm>
            <a:prstGeom prst="rect">
              <a:avLst/>
            </a:prstGeom>
            <a:ln w="12700" cap="flat">
              <a:noFill/>
              <a:miter lim="400000"/>
            </a:ln>
            <a:effectLst/>
          </p:spPr>
        </p:pic>
        <p:grpSp>
          <p:nvGrpSpPr>
            <p:cNvPr id="309" name="Group"/>
            <p:cNvGrpSpPr/>
            <p:nvPr/>
          </p:nvGrpSpPr>
          <p:grpSpPr>
            <a:xfrm>
              <a:off x="4027821" y="1125190"/>
              <a:ext cx="1341606" cy="1664460"/>
              <a:chOff x="988346" y="0"/>
              <a:chExt cx="1341605" cy="1664459"/>
            </a:xfrm>
          </p:grpSpPr>
          <p:sp>
            <p:nvSpPr>
              <p:cNvPr id="306" name="ITER…"/>
              <p:cNvSpPr/>
              <p:nvPr/>
            </p:nvSpPr>
            <p:spPr>
              <a:xfrm>
                <a:off x="1059951" y="39445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p>
                <a:pPr algn="r">
                  <a:defRPr b="1">
                    <a:solidFill>
                      <a:srgbClr val="65AAC3"/>
                    </a:solidFill>
                  </a:defRPr>
                </a:pPr>
                <a:r>
                  <a:rPr dirty="0"/>
                  <a:t>ITER</a:t>
                </a:r>
              </a:p>
              <a:p>
                <a:pPr algn="r">
                  <a:defRPr b="1">
                    <a:solidFill>
                      <a:srgbClr val="65AAC3"/>
                    </a:solidFill>
                  </a:defRPr>
                </a:pPr>
                <a:r>
                  <a:rPr dirty="0"/>
                  <a:t>Predicted </a:t>
                </a:r>
              </a:p>
              <a:p>
                <a:pPr algn="r">
                  <a:defRPr b="1">
                    <a:solidFill>
                      <a:srgbClr val="65AAC3"/>
                    </a:solidFill>
                  </a:defRPr>
                </a:pPr>
                <a:r>
                  <a:rPr dirty="0"/>
                  <a:t>QCE acc</a:t>
                </a:r>
                <a:r>
                  <a:rPr lang="en-IE" dirty="0"/>
                  <a:t>es</a:t>
                </a:r>
                <a:r>
                  <a:rPr dirty="0"/>
                  <a:t>s</a:t>
                </a:r>
              </a:p>
            </p:txBody>
          </p:sp>
          <p:sp>
            <p:nvSpPr>
              <p:cNvPr id="307" name="Line"/>
              <p:cNvSpPr/>
              <p:nvPr/>
            </p:nvSpPr>
            <p:spPr>
              <a:xfrm flipV="1">
                <a:off x="1089107" y="0"/>
                <a:ext cx="448220" cy="448220"/>
              </a:xfrm>
              <a:prstGeom prst="line">
                <a:avLst/>
              </a:prstGeom>
              <a:noFill/>
              <a:ln w="63500" cap="flat">
                <a:solidFill>
                  <a:srgbClr val="65AAC3"/>
                </a:solidFill>
                <a:prstDash val="solid"/>
                <a:round/>
                <a:tailEnd type="arrow" w="med" len="me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308" name="Line"/>
              <p:cNvSpPr/>
              <p:nvPr/>
            </p:nvSpPr>
            <p:spPr>
              <a:xfrm>
                <a:off x="988346" y="1002325"/>
                <a:ext cx="609009" cy="219415"/>
              </a:xfrm>
              <a:prstGeom prst="line">
                <a:avLst/>
              </a:prstGeom>
              <a:noFill/>
              <a:ln w="63500" cap="flat">
                <a:solidFill>
                  <a:srgbClr val="65AAC3"/>
                </a:solidFill>
                <a:prstDash val="solid"/>
                <a:round/>
                <a:tailEnd type="arrow" w="med" len="me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gr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0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9">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9">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9">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9">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 grpId="1"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 name="alldevices_pedtop_qce_plain.png" descr="alldevices_pedtop_qce_plain.png"/>
          <p:cNvPicPr>
            <a:picLocks noChangeAspect="1"/>
          </p:cNvPicPr>
          <p:nvPr/>
        </p:nvPicPr>
        <p:blipFill>
          <a:blip r:embed="rId3">
            <a:extLst/>
          </a:blip>
          <a:stretch>
            <a:fillRect/>
          </a:stretch>
        </p:blipFill>
        <p:spPr>
          <a:xfrm>
            <a:off x="6862204" y="896182"/>
            <a:ext cx="5361389" cy="5575844"/>
          </a:xfrm>
          <a:prstGeom prst="rect">
            <a:avLst/>
          </a:prstGeom>
          <a:ln w="12700">
            <a:miter lim="400000"/>
          </a:ln>
        </p:spPr>
      </p:pic>
      <p:sp>
        <p:nvSpPr>
          <p:cNvPr id="313" name="Footer Placeholder 3"/>
          <p:cNvSpPr txBox="1"/>
          <p:nvPr/>
        </p:nvSpPr>
        <p:spPr>
          <a:xfrm>
            <a:off x="871343" y="6555770"/>
            <a:ext cx="3378737" cy="2483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200">
                <a:solidFill>
                  <a:srgbClr val="FFFFFF"/>
                </a:solidFill>
              </a:defRPr>
            </a:lvl1pPr>
          </a:lstStyle>
          <a:p>
            <a:r>
              <a:t>M. Dunne | IAEA 2025 | 15 October 2025</a:t>
            </a:r>
          </a:p>
        </p:txBody>
      </p:sp>
      <p:sp>
        <p:nvSpPr>
          <p:cNvPr id="314" name="Title 1"/>
          <p:cNvSpPr txBox="1">
            <a:spLocks noGrp="1"/>
          </p:cNvSpPr>
          <p:nvPr>
            <p:ph type="title"/>
          </p:nvPr>
        </p:nvSpPr>
        <p:spPr>
          <a:xfrm>
            <a:off x="983432" y="192515"/>
            <a:ext cx="9451776" cy="457201"/>
          </a:xfrm>
          <a:prstGeom prst="rect">
            <a:avLst/>
          </a:prstGeom>
        </p:spPr>
        <p:txBody>
          <a:bodyPr/>
          <a:lstStyle/>
          <a:p>
            <a:r>
              <a:t>QCE: Pedestal top performance</a:t>
            </a:r>
          </a:p>
        </p:txBody>
      </p:sp>
      <p:sp>
        <p:nvSpPr>
          <p:cNvPr id="315" name="Content Placeholder 2"/>
          <p:cNvSpPr txBox="1">
            <a:spLocks noGrp="1"/>
          </p:cNvSpPr>
          <p:nvPr>
            <p:ph type="body" sz="half" idx="1"/>
          </p:nvPr>
        </p:nvSpPr>
        <p:spPr>
          <a:xfrm>
            <a:off x="546100" y="798611"/>
            <a:ext cx="6026058" cy="5184578"/>
          </a:xfrm>
          <a:prstGeom prst="rect">
            <a:avLst/>
          </a:prstGeom>
        </p:spPr>
        <p:txBody>
          <a:bodyPr/>
          <a:lstStyle/>
          <a:p>
            <a:pPr marL="234029" indent="-234029" defTabSz="624078">
              <a:defRPr sz="2184" b="1"/>
            </a:pPr>
            <a:r>
              <a:rPr dirty="0"/>
              <a:t>Compare different scenarios:</a:t>
            </a:r>
          </a:p>
          <a:p>
            <a:pPr marL="546068" lvl="1" indent="-234029" defTabSz="624078">
              <a:defRPr sz="2184"/>
            </a:pPr>
            <a:r>
              <a:rPr dirty="0" err="1"/>
              <a:t>Normalise</a:t>
            </a:r>
            <a:r>
              <a:rPr dirty="0"/>
              <a:t> density to </a:t>
            </a:r>
            <a:r>
              <a:rPr dirty="0" err="1"/>
              <a:t>n</a:t>
            </a:r>
            <a:r>
              <a:rPr baseline="-5999" dirty="0" err="1"/>
              <a:t>GW</a:t>
            </a:r>
            <a:endParaRPr baseline="-5999" dirty="0"/>
          </a:p>
          <a:p>
            <a:pPr marL="546068" lvl="1" indent="-234029" defTabSz="624078">
              <a:defRPr sz="2184"/>
            </a:pPr>
            <a:r>
              <a:rPr dirty="0" err="1"/>
              <a:t>Normalise</a:t>
            </a:r>
            <a:r>
              <a:rPr dirty="0"/>
              <a:t> temperature to I</a:t>
            </a:r>
            <a:r>
              <a:rPr baseline="-5999" dirty="0"/>
              <a:t>p</a:t>
            </a:r>
            <a:r>
              <a:rPr dirty="0"/>
              <a:t>/</a:t>
            </a:r>
            <a:r>
              <a:rPr dirty="0">
                <a:latin typeface="Symbol"/>
                <a:ea typeface="Symbol"/>
                <a:cs typeface="Symbol"/>
                <a:sym typeface="Symbol"/>
              </a:rPr>
              <a:t>k</a:t>
            </a:r>
            <a:r>
              <a:rPr baseline="31999" dirty="0"/>
              <a:t>2</a:t>
            </a:r>
          </a:p>
          <a:p>
            <a:pPr marL="546068" lvl="1" indent="-234029" defTabSz="624078">
              <a:defRPr sz="2184"/>
            </a:pPr>
            <a:r>
              <a:rPr dirty="0"/>
              <a:t>Dashed lines are then lines of constant </a:t>
            </a:r>
            <a:r>
              <a:rPr dirty="0" err="1">
                <a:latin typeface="Symbol"/>
                <a:ea typeface="Symbol"/>
                <a:cs typeface="Symbol"/>
                <a:sym typeface="Symbol"/>
              </a:rPr>
              <a:t>b</a:t>
            </a:r>
            <a:r>
              <a:rPr baseline="-5999" dirty="0" err="1"/>
              <a:t>pol</a:t>
            </a:r>
            <a:endParaRPr baseline="-5999" dirty="0"/>
          </a:p>
          <a:p>
            <a:pPr marL="858107" lvl="2" indent="-234029" defTabSz="624078">
              <a:defRPr sz="2184"/>
            </a:pPr>
            <a:r>
              <a:rPr dirty="0"/>
              <a:t>Range = 0.08-0.2, same in all devices</a:t>
            </a:r>
          </a:p>
          <a:p>
            <a:pPr marL="234029" indent="-234029" defTabSz="624078">
              <a:defRPr sz="2184" b="1"/>
            </a:pPr>
            <a:r>
              <a:rPr dirty="0"/>
              <a:t>Pedestal top pressure in QCE comparable to similar </a:t>
            </a:r>
            <a:r>
              <a:rPr dirty="0" err="1"/>
              <a:t>ELMing</a:t>
            </a:r>
            <a:r>
              <a:rPr dirty="0"/>
              <a:t> H-mode pedestal</a:t>
            </a:r>
          </a:p>
          <a:p>
            <a:pPr marL="546068" lvl="1" indent="-234029" defTabSz="624078">
              <a:defRPr sz="2184"/>
            </a:pPr>
            <a:r>
              <a:rPr dirty="0"/>
              <a:t>JET data overlaps in temperature and density</a:t>
            </a:r>
          </a:p>
          <a:p>
            <a:pPr marL="546068" lvl="1" indent="-234029" defTabSz="624078">
              <a:defRPr sz="2184"/>
            </a:pPr>
            <a:r>
              <a:rPr dirty="0"/>
              <a:t>AUG &amp; TCV at higher density than </a:t>
            </a:r>
            <a:r>
              <a:rPr dirty="0" err="1"/>
              <a:t>ELMy</a:t>
            </a:r>
            <a:r>
              <a:rPr dirty="0"/>
              <a:t> cases </a:t>
            </a:r>
          </a:p>
          <a:p>
            <a:pPr marL="234029" indent="-234029" defTabSz="624078">
              <a:defRPr sz="2184" b="1"/>
            </a:pPr>
            <a:r>
              <a:rPr dirty="0"/>
              <a:t>IPED predictions correspond to experimental pedestal top pressure in AUG, JET, TCV</a:t>
            </a:r>
          </a:p>
          <a:p>
            <a:pPr marL="546068" lvl="1" indent="-234029" defTabSz="624078">
              <a:defRPr sz="2184"/>
            </a:pPr>
            <a:r>
              <a:rPr dirty="0"/>
              <a:t>Predictions for ITER with standard ITER shaping compatible with edge ballooning modes</a:t>
            </a:r>
            <a:r>
              <a:rPr baseline="31999" dirty="0"/>
              <a:t>1,2,3,4</a:t>
            </a:r>
          </a:p>
        </p:txBody>
      </p:sp>
      <p:sp>
        <p:nvSpPr>
          <p:cNvPr id="316" name="Slide Number Placeholder 4"/>
          <p:cNvSpPr txBox="1">
            <a:spLocks noGrp="1"/>
          </p:cNvSpPr>
          <p:nvPr>
            <p:ph type="sldNum" sz="quarter" idx="2"/>
          </p:nvPr>
        </p:nvSpPr>
        <p:spPr>
          <a:xfrm>
            <a:off x="435709" y="6549224"/>
            <a:ext cx="284372" cy="280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a:t>
            </a:fld>
            <a:endParaRPr/>
          </a:p>
        </p:txBody>
      </p:sp>
      <p:pic>
        <p:nvPicPr>
          <p:cNvPr id="317" name="Picture 9" descr="Picture 9"/>
          <p:cNvPicPr>
            <a:picLocks noChangeAspect="1"/>
          </p:cNvPicPr>
          <p:nvPr/>
        </p:nvPicPr>
        <p:blipFill>
          <a:blip r:embed="rId4">
            <a:extLst/>
          </a:blip>
          <a:stretch>
            <a:fillRect/>
          </a:stretch>
        </p:blipFill>
        <p:spPr>
          <a:xfrm>
            <a:off x="10348475" y="153187"/>
            <a:ext cx="902792" cy="358057"/>
          </a:xfrm>
          <a:prstGeom prst="rect">
            <a:avLst/>
          </a:prstGeom>
          <a:ln w="12700">
            <a:miter lim="400000"/>
          </a:ln>
        </p:spPr>
      </p:pic>
      <p:pic>
        <p:nvPicPr>
          <p:cNvPr id="318" name="Grafik 7" descr="Grafik 7"/>
          <p:cNvPicPr>
            <a:picLocks noChangeAspect="1"/>
          </p:cNvPicPr>
          <p:nvPr/>
        </p:nvPicPr>
        <p:blipFill>
          <a:blip r:embed="rId5">
            <a:extLst/>
          </a:blip>
          <a:stretch>
            <a:fillRect/>
          </a:stretch>
        </p:blipFill>
        <p:spPr>
          <a:xfrm>
            <a:off x="11308827" y="103759"/>
            <a:ext cx="714053" cy="634712"/>
          </a:xfrm>
          <a:prstGeom prst="rect">
            <a:avLst/>
          </a:prstGeom>
          <a:ln w="12700">
            <a:miter lim="400000"/>
          </a:ln>
        </p:spPr>
      </p:pic>
      <p:pic>
        <p:nvPicPr>
          <p:cNvPr id="319" name="Image" descr="Image"/>
          <p:cNvPicPr>
            <a:picLocks noChangeAspect="1"/>
          </p:cNvPicPr>
          <p:nvPr/>
        </p:nvPicPr>
        <p:blipFill>
          <a:blip r:embed="rId6">
            <a:extLst/>
          </a:blip>
          <a:stretch>
            <a:fillRect/>
          </a:stretch>
        </p:blipFill>
        <p:spPr>
          <a:xfrm>
            <a:off x="8893387" y="-1001"/>
            <a:ext cx="1497624" cy="648191"/>
          </a:xfrm>
          <a:prstGeom prst="rect">
            <a:avLst/>
          </a:prstGeom>
          <a:ln w="12700">
            <a:miter lim="400000"/>
          </a:ln>
        </p:spPr>
      </p:pic>
      <p:sp>
        <p:nvSpPr>
          <p:cNvPr id="320" name="1Maget et al., NF 2013…"/>
          <p:cNvSpPr txBox="1"/>
          <p:nvPr/>
        </p:nvSpPr>
        <p:spPr>
          <a:xfrm>
            <a:off x="52226" y="5954843"/>
            <a:ext cx="2744650" cy="9172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rPr baseline="31999"/>
              <a:t>1</a:t>
            </a:r>
            <a:r>
              <a:t>Maget et al., NF 2013</a:t>
            </a:r>
          </a:p>
          <a:p>
            <a:r>
              <a:rPr baseline="31999"/>
              <a:t>2</a:t>
            </a:r>
            <a:r>
              <a:t>Radovanovic et al., NF 2019</a:t>
            </a:r>
          </a:p>
        </p:txBody>
      </p:sp>
      <p:sp>
        <p:nvSpPr>
          <p:cNvPr id="321" name="3Maget et al., NF 2013…"/>
          <p:cNvSpPr txBox="1"/>
          <p:nvPr/>
        </p:nvSpPr>
        <p:spPr>
          <a:xfrm>
            <a:off x="2781616" y="5961541"/>
            <a:ext cx="2704466" cy="6251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rPr baseline="31999"/>
              <a:t>3</a:t>
            </a:r>
            <a:r>
              <a:t>Maget et al., NF 2013</a:t>
            </a:r>
          </a:p>
          <a:p>
            <a:r>
              <a:rPr baseline="31999"/>
              <a:t>4</a:t>
            </a:r>
            <a:r>
              <a:t>Frassinetti et al., IAEA 2025</a:t>
            </a:r>
          </a:p>
        </p:txBody>
      </p:sp>
      <p:grpSp>
        <p:nvGrpSpPr>
          <p:cNvPr id="324" name="Group"/>
          <p:cNvGrpSpPr/>
          <p:nvPr/>
        </p:nvGrpSpPr>
        <p:grpSpPr>
          <a:xfrm>
            <a:off x="6858000" y="901700"/>
            <a:ext cx="5359400" cy="5573777"/>
            <a:chOff x="0" y="0"/>
            <a:chExt cx="5359400" cy="5573776"/>
          </a:xfrm>
        </p:grpSpPr>
        <p:pic>
          <p:nvPicPr>
            <p:cNvPr id="322" name="alldevices_pedtop_qce.png" descr="alldevices_pedtop_qce.png"/>
            <p:cNvPicPr>
              <a:picLocks noChangeAspect="1"/>
            </p:cNvPicPr>
            <p:nvPr/>
          </p:nvPicPr>
          <p:blipFill>
            <a:blip r:embed="rId7">
              <a:extLst/>
            </a:blip>
            <a:stretch>
              <a:fillRect/>
            </a:stretch>
          </p:blipFill>
          <p:spPr>
            <a:xfrm>
              <a:off x="0" y="0"/>
              <a:ext cx="5359400" cy="5573777"/>
            </a:xfrm>
            <a:prstGeom prst="rect">
              <a:avLst/>
            </a:prstGeom>
            <a:ln w="12700" cap="flat">
              <a:noFill/>
              <a:miter lim="400000"/>
            </a:ln>
            <a:effectLst/>
          </p:spPr>
        </p:pic>
        <p:sp>
          <p:nvSpPr>
            <p:cNvPr id="323" name="ITER…"/>
            <p:cNvSpPr txBox="1"/>
            <p:nvPr/>
          </p:nvSpPr>
          <p:spPr>
            <a:xfrm>
              <a:off x="3938634" y="3765616"/>
              <a:ext cx="1166216" cy="91728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p>
              <a:pPr algn="r">
                <a:defRPr b="1">
                  <a:solidFill>
                    <a:srgbClr val="65AAC3"/>
                  </a:solidFill>
                </a:defRPr>
              </a:pPr>
              <a:r>
                <a:t>ITER</a:t>
              </a:r>
            </a:p>
            <a:p>
              <a:pPr algn="r">
                <a:defRPr b="1">
                  <a:solidFill>
                    <a:srgbClr val="65AAC3"/>
                  </a:solidFill>
                </a:defRPr>
              </a:pPr>
              <a:r>
                <a:t>Pedestal</a:t>
              </a:r>
            </a:p>
            <a:p>
              <a:pPr algn="r">
                <a:defRPr b="1">
                  <a:solidFill>
                    <a:srgbClr val="65AAC3"/>
                  </a:solidFill>
                </a:defRPr>
              </a:pPr>
              <a:r>
                <a:t>Predictions</a:t>
              </a: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Footer Placeholder 3"/>
          <p:cNvSpPr txBox="1"/>
          <p:nvPr/>
        </p:nvSpPr>
        <p:spPr>
          <a:xfrm>
            <a:off x="871343" y="6555770"/>
            <a:ext cx="3378737" cy="2483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200">
                <a:solidFill>
                  <a:srgbClr val="FFFFFF"/>
                </a:solidFill>
              </a:defRPr>
            </a:lvl1pPr>
          </a:lstStyle>
          <a:p>
            <a:r>
              <a:t>M. Dunne | IAEA 2025 | 15 October 2025</a:t>
            </a:r>
          </a:p>
        </p:txBody>
      </p:sp>
      <p:sp>
        <p:nvSpPr>
          <p:cNvPr id="327" name="Title 1"/>
          <p:cNvSpPr txBox="1">
            <a:spLocks noGrp="1"/>
          </p:cNvSpPr>
          <p:nvPr>
            <p:ph type="title"/>
          </p:nvPr>
        </p:nvSpPr>
        <p:spPr>
          <a:xfrm>
            <a:off x="983432" y="192515"/>
            <a:ext cx="9451776" cy="457201"/>
          </a:xfrm>
          <a:prstGeom prst="rect">
            <a:avLst/>
          </a:prstGeom>
        </p:spPr>
        <p:txBody>
          <a:bodyPr/>
          <a:lstStyle/>
          <a:p>
            <a:r>
              <a:t>QCE regime in DT at JET</a:t>
            </a:r>
          </a:p>
        </p:txBody>
      </p:sp>
      <p:sp>
        <p:nvSpPr>
          <p:cNvPr id="328" name="Content Placeholder 2"/>
          <p:cNvSpPr txBox="1">
            <a:spLocks noGrp="1"/>
          </p:cNvSpPr>
          <p:nvPr>
            <p:ph type="body" idx="1"/>
          </p:nvPr>
        </p:nvSpPr>
        <p:spPr>
          <a:xfrm>
            <a:off x="609600" y="836711"/>
            <a:ext cx="6043974" cy="5688634"/>
          </a:xfrm>
          <a:prstGeom prst="rect">
            <a:avLst/>
          </a:prstGeom>
        </p:spPr>
        <p:txBody>
          <a:bodyPr/>
          <a:lstStyle/>
          <a:p>
            <a:pPr>
              <a:defRPr b="1"/>
            </a:pPr>
            <a:r>
              <a:rPr dirty="0"/>
              <a:t>QCE demonstrated in DT plasmas at JET</a:t>
            </a:r>
            <a:r>
              <a:rPr baseline="31999" dirty="0"/>
              <a:t>1,2</a:t>
            </a:r>
          </a:p>
          <a:p>
            <a:pPr marL="600075" lvl="1" indent="-257175"/>
            <a:r>
              <a:rPr dirty="0"/>
              <a:t>Access QCE at same engineering parameters as in D pulse</a:t>
            </a:r>
          </a:p>
          <a:p>
            <a:pPr>
              <a:defRPr b="1"/>
            </a:pPr>
            <a:r>
              <a:rPr dirty="0"/>
              <a:t>Features best combination of </a:t>
            </a:r>
            <a:r>
              <a:rPr dirty="0" err="1"/>
              <a:t>ELMy</a:t>
            </a:r>
            <a:r>
              <a:rPr dirty="0"/>
              <a:t> H-mode and QCE from D plasmas:</a:t>
            </a:r>
          </a:p>
          <a:p>
            <a:pPr marL="600075" lvl="1" indent="-257175"/>
            <a:r>
              <a:rPr dirty="0"/>
              <a:t>No large ELMs observed at similar engineering parameters</a:t>
            </a:r>
          </a:p>
          <a:p>
            <a:pPr marL="600075" lvl="1" indent="-257175"/>
            <a:r>
              <a:rPr dirty="0"/>
              <a:t>Energy confinement improved in DT pulses</a:t>
            </a:r>
          </a:p>
          <a:p>
            <a:pPr>
              <a:defRPr b="1"/>
            </a:pPr>
            <a:r>
              <a:rPr dirty="0"/>
              <a:t>Pedestal density increases at constant temperature in both attempted scenarios</a:t>
            </a:r>
          </a:p>
          <a:p>
            <a:pPr marL="600075" lvl="1" indent="-257175"/>
            <a:r>
              <a:rPr dirty="0"/>
              <a:t>IPED predictions in line with measured pedestal heights</a:t>
            </a:r>
          </a:p>
        </p:txBody>
      </p:sp>
      <p:sp>
        <p:nvSpPr>
          <p:cNvPr id="329" name="Slide Number Placeholder 4"/>
          <p:cNvSpPr txBox="1">
            <a:spLocks noGrp="1"/>
          </p:cNvSpPr>
          <p:nvPr>
            <p:ph type="sldNum" sz="quarter" idx="2"/>
          </p:nvPr>
        </p:nvSpPr>
        <p:spPr>
          <a:xfrm>
            <a:off x="435709" y="6549224"/>
            <a:ext cx="284372" cy="280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a:t>
            </a:fld>
            <a:endParaRPr/>
          </a:p>
        </p:txBody>
      </p:sp>
      <p:pic>
        <p:nvPicPr>
          <p:cNvPr id="330" name="jet_timetraces_103446_104494.png" descr="jet_timetraces_103446_104494.png"/>
          <p:cNvPicPr>
            <a:picLocks noChangeAspect="1"/>
          </p:cNvPicPr>
          <p:nvPr/>
        </p:nvPicPr>
        <p:blipFill>
          <a:blip r:embed="rId3">
            <a:extLst/>
          </a:blip>
          <a:stretch>
            <a:fillRect/>
          </a:stretch>
        </p:blipFill>
        <p:spPr>
          <a:xfrm>
            <a:off x="7018222" y="918558"/>
            <a:ext cx="5011703" cy="5020883"/>
          </a:xfrm>
          <a:prstGeom prst="rect">
            <a:avLst/>
          </a:prstGeom>
          <a:ln w="12700">
            <a:miter lim="400000"/>
          </a:ln>
        </p:spPr>
      </p:pic>
      <p:pic>
        <p:nvPicPr>
          <p:cNvPr id="331" name="Picture 9" descr="Picture 9"/>
          <p:cNvPicPr>
            <a:picLocks noChangeAspect="1"/>
          </p:cNvPicPr>
          <p:nvPr/>
        </p:nvPicPr>
        <p:blipFill>
          <a:blip r:embed="rId4">
            <a:extLst/>
          </a:blip>
          <a:stretch>
            <a:fillRect/>
          </a:stretch>
        </p:blipFill>
        <p:spPr>
          <a:xfrm>
            <a:off x="10953569" y="195990"/>
            <a:ext cx="902792" cy="358057"/>
          </a:xfrm>
          <a:prstGeom prst="rect">
            <a:avLst/>
          </a:prstGeom>
          <a:ln w="12700">
            <a:miter lim="400000"/>
          </a:ln>
        </p:spPr>
      </p:pic>
      <p:sp>
        <p:nvSpPr>
          <p:cNvPr id="332" name="1Faitsch et al., NF 2025…"/>
          <p:cNvSpPr txBox="1"/>
          <p:nvPr/>
        </p:nvSpPr>
        <p:spPr>
          <a:xfrm>
            <a:off x="52226" y="5891343"/>
            <a:ext cx="2415591" cy="9172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rPr baseline="31999"/>
              <a:t>1</a:t>
            </a:r>
            <a:r>
              <a:t>Faitsch et al., NF 2025</a:t>
            </a:r>
          </a:p>
          <a:p>
            <a:r>
              <a:rPr baseline="31999"/>
              <a:t>2</a:t>
            </a:r>
            <a:r>
              <a:t>Faitsch et al., NME 2025</a:t>
            </a:r>
          </a:p>
        </p:txBody>
      </p:sp>
      <p:pic>
        <p:nvPicPr>
          <p:cNvPr id="333" name="JET_qce_tene.png" descr="JET_qce_tene.png"/>
          <p:cNvPicPr>
            <a:picLocks noChangeAspect="1"/>
          </p:cNvPicPr>
          <p:nvPr/>
        </p:nvPicPr>
        <p:blipFill>
          <a:blip r:embed="rId5">
            <a:extLst/>
          </a:blip>
          <a:srcRect/>
          <a:stretch>
            <a:fillRect/>
          </a:stretch>
        </p:blipFill>
        <p:spPr>
          <a:xfrm>
            <a:off x="6645090" y="780129"/>
            <a:ext cx="5471669" cy="3191808"/>
          </a:xfrm>
          <a:prstGeom prst="rect">
            <a:avLst/>
          </a:prstGeom>
          <a:ln w="12700" cap="flat">
            <a:noFill/>
            <a:miter lim="400000"/>
          </a:ln>
          <a:effectLst/>
        </p:spPr>
      </p:pic>
      <p:grpSp>
        <p:nvGrpSpPr>
          <p:cNvPr id="339" name="Group"/>
          <p:cNvGrpSpPr/>
          <p:nvPr/>
        </p:nvGrpSpPr>
        <p:grpSpPr>
          <a:xfrm>
            <a:off x="6875785" y="1791900"/>
            <a:ext cx="3741528" cy="1885575"/>
            <a:chOff x="0" y="0"/>
            <a:chExt cx="3741526" cy="1885572"/>
          </a:xfrm>
        </p:grpSpPr>
        <p:sp>
          <p:nvSpPr>
            <p:cNvPr id="334" name="Star"/>
            <p:cNvSpPr/>
            <p:nvPr/>
          </p:nvSpPr>
          <p:spPr>
            <a:xfrm>
              <a:off x="1528439" y="267300"/>
              <a:ext cx="375442" cy="355057"/>
            </a:xfrm>
            <a:prstGeom prst="star5">
              <a:avLst>
                <a:gd name="adj" fmla="val 19100"/>
                <a:gd name="hf" fmla="val 105146"/>
                <a:gd name="vf" fmla="val 110557"/>
              </a:avLst>
            </a:prstGeom>
            <a:solidFill>
              <a:srgbClr val="2C6A66"/>
            </a:solidFill>
            <a:ln w="12700" cap="flat">
              <a:noFill/>
              <a:miter lim="400000"/>
            </a:ln>
            <a:effectLst/>
          </p:spPr>
          <p:txBody>
            <a:bodyPr wrap="square" lIns="45719" tIns="45719" rIns="45719" bIns="45719" numCol="1" anchor="ctr">
              <a:noAutofit/>
            </a:bodyPr>
            <a:lstStyle/>
            <a:p>
              <a:pPr defTabSz="457200">
                <a:defRPr>
                  <a:latin typeface="Arial"/>
                  <a:ea typeface="Arial"/>
                  <a:cs typeface="Arial"/>
                  <a:sym typeface="Arial"/>
                </a:defRPr>
              </a:pPr>
              <a:endParaRPr/>
            </a:p>
          </p:txBody>
        </p:sp>
        <p:sp>
          <p:nvSpPr>
            <p:cNvPr id="335" name="IPED predictions"/>
            <p:cNvSpPr txBox="1"/>
            <p:nvPr/>
          </p:nvSpPr>
          <p:spPr>
            <a:xfrm>
              <a:off x="0" y="1534911"/>
              <a:ext cx="1933275" cy="35066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defTabSz="457200">
                <a:defRPr b="1">
                  <a:latin typeface="Arial"/>
                  <a:ea typeface="Arial"/>
                  <a:cs typeface="Arial"/>
                  <a:sym typeface="Arial"/>
                </a:defRPr>
              </a:lvl1pPr>
            </a:lstStyle>
            <a:p>
              <a:r>
                <a:t>IPED predictions</a:t>
              </a:r>
            </a:p>
          </p:txBody>
        </p:sp>
        <p:sp>
          <p:nvSpPr>
            <p:cNvPr id="336" name="Line"/>
            <p:cNvSpPr/>
            <p:nvPr/>
          </p:nvSpPr>
          <p:spPr>
            <a:xfrm flipV="1">
              <a:off x="1683663" y="506471"/>
              <a:ext cx="1673521" cy="1010882"/>
            </a:xfrm>
            <a:prstGeom prst="line">
              <a:avLst/>
            </a:prstGeom>
            <a:noFill/>
            <a:ln w="50800" cap="flat">
              <a:solidFill>
                <a:srgbClr val="006C66"/>
              </a:solidFill>
              <a:prstDash val="solid"/>
              <a:miter lim="800000"/>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defTabSz="457200">
                <a:defRPr>
                  <a:latin typeface="Arial"/>
                  <a:ea typeface="Arial"/>
                  <a:cs typeface="Arial"/>
                  <a:sym typeface="Arial"/>
                </a:defRPr>
              </a:pPr>
              <a:endParaRPr/>
            </a:p>
          </p:txBody>
        </p:sp>
        <p:sp>
          <p:nvSpPr>
            <p:cNvPr id="337" name="Line"/>
            <p:cNvSpPr/>
            <p:nvPr/>
          </p:nvSpPr>
          <p:spPr>
            <a:xfrm flipV="1">
              <a:off x="1163099" y="615854"/>
              <a:ext cx="521311" cy="1011996"/>
            </a:xfrm>
            <a:prstGeom prst="line">
              <a:avLst/>
            </a:prstGeom>
            <a:noFill/>
            <a:ln w="50800" cap="flat">
              <a:solidFill>
                <a:srgbClr val="2E6A66"/>
              </a:solidFill>
              <a:prstDash val="solid"/>
              <a:miter lim="800000"/>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defTabSz="457200">
                <a:defRPr>
                  <a:latin typeface="Arial"/>
                  <a:ea typeface="Arial"/>
                  <a:cs typeface="Arial"/>
                  <a:sym typeface="Arial"/>
                </a:defRPr>
              </a:pPr>
              <a:endParaRPr/>
            </a:p>
          </p:txBody>
        </p:sp>
        <p:sp>
          <p:nvSpPr>
            <p:cNvPr id="338" name="Square"/>
            <p:cNvSpPr/>
            <p:nvPr/>
          </p:nvSpPr>
          <p:spPr>
            <a:xfrm>
              <a:off x="3477276" y="0"/>
              <a:ext cx="264251" cy="268726"/>
            </a:xfrm>
            <a:prstGeom prst="rect">
              <a:avLst/>
            </a:prstGeom>
            <a:solidFill>
              <a:srgbClr val="2D6A66"/>
            </a:solidFill>
            <a:ln w="12700" cap="flat">
              <a:noFill/>
              <a:miter lim="400000"/>
            </a:ln>
            <a:effectLst>
              <a:outerShdw blurRad="38100" dist="23000" dir="5400000" rotWithShape="0">
                <a:srgbClr val="000000">
                  <a:alpha val="35000"/>
                </a:srgbClr>
              </a:outerShdw>
            </a:effectLst>
          </p:spPr>
          <p:txBody>
            <a:bodyPr wrap="square" lIns="45719" tIns="45719" rIns="45719" bIns="45719" numCol="1" anchor="ctr">
              <a:noAutofit/>
            </a:bodyPr>
            <a:lstStyle/>
            <a:p>
              <a:endParaRPr/>
            </a:p>
          </p:txBody>
        </p:sp>
      </p:grpSp>
      <p:grpSp>
        <p:nvGrpSpPr>
          <p:cNvPr id="343" name="Group"/>
          <p:cNvGrpSpPr/>
          <p:nvPr/>
        </p:nvGrpSpPr>
        <p:grpSpPr>
          <a:xfrm>
            <a:off x="7110248" y="587302"/>
            <a:ext cx="4807513" cy="382574"/>
            <a:chOff x="0" y="0"/>
            <a:chExt cx="4807511" cy="382572"/>
          </a:xfrm>
        </p:grpSpPr>
        <p:sp>
          <p:nvSpPr>
            <p:cNvPr id="341" name="JPN103446, 104494"/>
            <p:cNvSpPr txBox="1"/>
            <p:nvPr/>
          </p:nvSpPr>
          <p:spPr>
            <a:xfrm>
              <a:off x="0" y="0"/>
              <a:ext cx="2452208" cy="38257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p>
              <a:pPr>
                <a:defRPr sz="2300">
                  <a:solidFill>
                    <a:srgbClr val="0000F5"/>
                  </a:solidFill>
                </a:defRPr>
              </a:pPr>
              <a:r>
                <a:rPr dirty="0"/>
                <a:t>JPN103446, </a:t>
              </a:r>
              <a:r>
                <a:rPr dirty="0">
                  <a:solidFill>
                    <a:srgbClr val="D2A741"/>
                  </a:solidFill>
                </a:rPr>
                <a:t>104494</a:t>
              </a:r>
            </a:p>
          </p:txBody>
        </p:sp>
        <p:sp>
          <p:nvSpPr>
            <p:cNvPr id="342" name="Ip = 2.0 MA, BT = 2.8 T"/>
            <p:cNvSpPr txBox="1"/>
            <p:nvPr/>
          </p:nvSpPr>
          <p:spPr>
            <a:xfrm>
              <a:off x="2478432" y="21195"/>
              <a:ext cx="2329080" cy="34018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p>
              <a:pPr>
                <a:defRPr sz="2000"/>
              </a:pPr>
              <a:r>
                <a:t>I</a:t>
              </a:r>
              <a:r>
                <a:rPr baseline="-5999"/>
                <a:t>p</a:t>
              </a:r>
              <a:r>
                <a:t> = 2.0 MA, B</a:t>
              </a:r>
              <a:r>
                <a:rPr baseline="-5999"/>
                <a:t>T</a:t>
              </a:r>
              <a:r>
                <a:t> = 2.8 T</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iterate>
                                    <p:tmAbs val="0"/>
                                  </p:iterate>
                                  <p:childTnLst>
                                    <p:set>
                                      <p:cBhvr>
                                        <p:cTn id="6" fill="hold">
                                          <p:stCondLst>
                                            <p:cond delay="0"/>
                                          </p:stCondLst>
                                        </p:cTn>
                                        <p:tgtEl>
                                          <p:spTgt spid="330"/>
                                        </p:tgtEl>
                                        <p:attrNameLst>
                                          <p:attrName>style.visibility</p:attrName>
                                        </p:attrNameLst>
                                      </p:cBhvr>
                                      <p:to>
                                        <p:strVal val="hidden"/>
                                      </p:to>
                                    </p:set>
                                  </p:childTnLst>
                                </p:cTn>
                              </p:par>
                            </p:childTnLst>
                          </p:cTn>
                        </p:par>
                        <p:par>
                          <p:cTn id="7" fill="hold">
                            <p:stCondLst>
                              <p:cond delay="0"/>
                            </p:stCondLst>
                            <p:childTnLst>
                              <p:par>
                                <p:cTn id="8" presetID="1" presetClass="exit" presetSubtype="0" fill="hold" grpId="2" nodeType="afterEffect">
                                  <p:stCondLst>
                                    <p:cond delay="0"/>
                                  </p:stCondLst>
                                  <p:iterate>
                                    <p:tmAbs val="0"/>
                                  </p:iterate>
                                  <p:childTnLst>
                                    <p:set>
                                      <p:cBhvr>
                                        <p:cTn id="9" fill="hold">
                                          <p:stCondLst>
                                            <p:cond delay="0"/>
                                          </p:stCondLst>
                                        </p:cTn>
                                        <p:tgtEl>
                                          <p:spTgt spid="343"/>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333"/>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28">
                                            <p:txEl>
                                              <p:pRg st="5" end="5"/>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39"/>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2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 grpId="1" animBg="1" advAuto="0"/>
      <p:bldP spid="343" grpId="2"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 name="jet_qce_nt_profiles.png" descr="jet_qce_nt_profiles.png"/>
          <p:cNvPicPr>
            <a:picLocks noChangeAspect="1"/>
          </p:cNvPicPr>
          <p:nvPr/>
        </p:nvPicPr>
        <p:blipFill>
          <a:blip r:embed="rId3">
            <a:extLst/>
          </a:blip>
          <a:stretch>
            <a:fillRect/>
          </a:stretch>
        </p:blipFill>
        <p:spPr>
          <a:xfrm>
            <a:off x="7332103" y="875912"/>
            <a:ext cx="4775685" cy="5423235"/>
          </a:xfrm>
          <a:prstGeom prst="rect">
            <a:avLst/>
          </a:prstGeom>
          <a:ln w="12700">
            <a:miter lim="400000"/>
          </a:ln>
        </p:spPr>
      </p:pic>
      <p:sp>
        <p:nvSpPr>
          <p:cNvPr id="346" name="Footer Placeholder 3"/>
          <p:cNvSpPr txBox="1"/>
          <p:nvPr/>
        </p:nvSpPr>
        <p:spPr>
          <a:xfrm>
            <a:off x="871343" y="6555770"/>
            <a:ext cx="3378737" cy="2483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200">
                <a:solidFill>
                  <a:srgbClr val="FFFFFF"/>
                </a:solidFill>
              </a:defRPr>
            </a:lvl1pPr>
          </a:lstStyle>
          <a:p>
            <a:r>
              <a:t>M. Dunne | IAEA 2025 | 15 October 2025</a:t>
            </a:r>
          </a:p>
        </p:txBody>
      </p:sp>
      <p:sp>
        <p:nvSpPr>
          <p:cNvPr id="347" name="Title 1"/>
          <p:cNvSpPr txBox="1">
            <a:spLocks noGrp="1"/>
          </p:cNvSpPr>
          <p:nvPr>
            <p:ph type="title"/>
          </p:nvPr>
        </p:nvSpPr>
        <p:spPr>
          <a:xfrm>
            <a:off x="983432" y="192515"/>
            <a:ext cx="9451776" cy="457201"/>
          </a:xfrm>
          <a:prstGeom prst="rect">
            <a:avLst/>
          </a:prstGeom>
        </p:spPr>
        <p:txBody>
          <a:bodyPr/>
          <a:lstStyle/>
          <a:p>
            <a:r>
              <a:t>Comparison of QCE and NT at JET</a:t>
            </a:r>
          </a:p>
        </p:txBody>
      </p:sp>
      <p:sp>
        <p:nvSpPr>
          <p:cNvPr id="348" name="Content Placeholder 2"/>
          <p:cNvSpPr txBox="1">
            <a:spLocks noGrp="1"/>
          </p:cNvSpPr>
          <p:nvPr>
            <p:ph type="body" idx="1"/>
          </p:nvPr>
        </p:nvSpPr>
        <p:spPr>
          <a:xfrm>
            <a:off x="609600" y="1102110"/>
            <a:ext cx="6348504" cy="5423235"/>
          </a:xfrm>
          <a:prstGeom prst="rect">
            <a:avLst/>
          </a:prstGeom>
        </p:spPr>
        <p:txBody>
          <a:bodyPr/>
          <a:lstStyle/>
          <a:p>
            <a:pPr>
              <a:defRPr b="1"/>
            </a:pPr>
            <a:r>
              <a:t>Compared scenarios at 1.5 MA/2.3 T</a:t>
            </a:r>
          </a:p>
          <a:p>
            <a:pPr marL="600075" lvl="1" indent="-257175"/>
            <a:r>
              <a:t>Same heating power</a:t>
            </a:r>
          </a:p>
          <a:p>
            <a:pPr>
              <a:defRPr b="1"/>
            </a:pPr>
            <a:r>
              <a:t>Comparable stored energy at same heating power</a:t>
            </a:r>
          </a:p>
          <a:p>
            <a:pPr>
              <a:defRPr b="1"/>
            </a:pPr>
            <a:r>
              <a:t>Significantly higher density in QCE pulse</a:t>
            </a:r>
          </a:p>
          <a:p>
            <a:pPr marL="600075" lvl="1" indent="-257175"/>
            <a:r>
              <a:t>Core temperature similar in QCE and NT</a:t>
            </a:r>
          </a:p>
          <a:p>
            <a:pPr>
              <a:defRPr b="1"/>
            </a:pPr>
            <a:r>
              <a:t>Normalised confinement higher in QCE</a:t>
            </a:r>
          </a:p>
          <a:p>
            <a:pPr marL="600075" lvl="1" indent="-257175"/>
            <a:r>
              <a:t>NT recovers stored energy with much larger plasma volume</a:t>
            </a:r>
          </a:p>
          <a:p>
            <a:pPr>
              <a:defRPr b="1"/>
            </a:pPr>
            <a:r>
              <a:t>Filaments visible in QCE</a:t>
            </a:r>
          </a:p>
          <a:p>
            <a:pPr marL="600075" lvl="1" indent="-257175"/>
            <a:r>
              <a:t>Very little activity visible in camera diagnostics in NT</a:t>
            </a:r>
          </a:p>
        </p:txBody>
      </p:sp>
      <p:sp>
        <p:nvSpPr>
          <p:cNvPr id="349" name="Slide Number Placeholder 4"/>
          <p:cNvSpPr txBox="1">
            <a:spLocks noGrp="1"/>
          </p:cNvSpPr>
          <p:nvPr>
            <p:ph type="sldNum" sz="quarter" idx="2"/>
          </p:nvPr>
        </p:nvSpPr>
        <p:spPr>
          <a:xfrm>
            <a:off x="435709" y="6549224"/>
            <a:ext cx="284372" cy="280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a:t>
            </a:fld>
            <a:endParaRPr/>
          </a:p>
        </p:txBody>
      </p:sp>
      <p:pic>
        <p:nvPicPr>
          <p:cNvPr id="350" name="Picture 9" descr="Picture 9"/>
          <p:cNvPicPr>
            <a:picLocks noChangeAspect="1"/>
          </p:cNvPicPr>
          <p:nvPr/>
        </p:nvPicPr>
        <p:blipFill>
          <a:blip r:embed="rId4">
            <a:extLst/>
          </a:blip>
          <a:stretch>
            <a:fillRect/>
          </a:stretch>
        </p:blipFill>
        <p:spPr>
          <a:xfrm>
            <a:off x="11082312" y="195990"/>
            <a:ext cx="902792" cy="358057"/>
          </a:xfrm>
          <a:prstGeom prst="rect">
            <a:avLst/>
          </a:prstGeom>
          <a:ln w="12700">
            <a:miter lim="400000"/>
          </a:ln>
        </p:spPr>
      </p:pic>
      <p:pic>
        <p:nvPicPr>
          <p:cNvPr id="351" name="jet_qce_nt_shapes.png" descr="jet_qce_nt_shapes.png"/>
          <p:cNvPicPr>
            <a:picLocks noChangeAspect="1"/>
          </p:cNvPicPr>
          <p:nvPr/>
        </p:nvPicPr>
        <p:blipFill>
          <a:blip r:embed="rId5">
            <a:extLst/>
          </a:blip>
          <a:stretch>
            <a:fillRect/>
          </a:stretch>
        </p:blipFill>
        <p:spPr>
          <a:xfrm>
            <a:off x="7956449" y="708446"/>
            <a:ext cx="4133502" cy="5758167"/>
          </a:xfrm>
          <a:prstGeom prst="rect">
            <a:avLst/>
          </a:prstGeom>
          <a:ln w="12700">
            <a:miter lim="400000"/>
          </a:ln>
        </p:spPr>
      </p:pic>
      <p:pic>
        <p:nvPicPr>
          <p:cNvPr id="352" name="jet_qce_nt_timetraces.png" descr="jet_qce_nt_timetraces.png"/>
          <p:cNvPicPr>
            <a:picLocks noChangeAspect="1"/>
          </p:cNvPicPr>
          <p:nvPr/>
        </p:nvPicPr>
        <p:blipFill>
          <a:blip r:embed="rId6">
            <a:extLst/>
          </a:blip>
          <a:stretch>
            <a:fillRect/>
          </a:stretch>
        </p:blipFill>
        <p:spPr>
          <a:xfrm>
            <a:off x="7335245" y="904878"/>
            <a:ext cx="4944111" cy="5614499"/>
          </a:xfrm>
          <a:prstGeom prst="rect">
            <a:avLst/>
          </a:prstGeom>
          <a:ln w="12700">
            <a:miter lim="400000"/>
          </a:ln>
        </p:spPr>
      </p:pic>
      <p:sp>
        <p:nvSpPr>
          <p:cNvPr id="353" name="JPN 105496, 105827"/>
          <p:cNvSpPr txBox="1"/>
          <p:nvPr/>
        </p:nvSpPr>
        <p:spPr>
          <a:xfrm>
            <a:off x="7946457" y="743675"/>
            <a:ext cx="2004713" cy="3330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b="1"/>
            </a:pPr>
            <a:r>
              <a:t>JPN </a:t>
            </a:r>
            <a:r>
              <a:rPr>
                <a:solidFill>
                  <a:srgbClr val="0000F5"/>
                </a:solidFill>
              </a:rPr>
              <a:t>105496</a:t>
            </a:r>
            <a:r>
              <a:t>, </a:t>
            </a:r>
            <a:r>
              <a:rPr>
                <a:solidFill>
                  <a:srgbClr val="EA3323"/>
                </a:solidFill>
              </a:rPr>
              <a:t>105827</a:t>
            </a:r>
          </a:p>
        </p:txBody>
      </p:sp>
      <p:sp>
        <p:nvSpPr>
          <p:cNvPr id="354" name="1.5 MA/ 2.3 T"/>
          <p:cNvSpPr txBox="1"/>
          <p:nvPr/>
        </p:nvSpPr>
        <p:spPr>
          <a:xfrm>
            <a:off x="10368645" y="743675"/>
            <a:ext cx="1394481" cy="3330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lvl1pPr>
          </a:lstStyle>
          <a:p>
            <a:r>
              <a:t>1.5 MA/ 2.3 T</a:t>
            </a:r>
          </a:p>
        </p:txBody>
      </p:sp>
      <p:sp>
        <p:nvSpPr>
          <p:cNvPr id="355" name="QCE   NT"/>
          <p:cNvSpPr txBox="1"/>
          <p:nvPr/>
        </p:nvSpPr>
        <p:spPr>
          <a:xfrm>
            <a:off x="8648620" y="486268"/>
            <a:ext cx="912278" cy="3330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b="1"/>
            </a:pPr>
            <a:r>
              <a:rPr>
                <a:solidFill>
                  <a:srgbClr val="0000F5"/>
                </a:solidFill>
              </a:rPr>
              <a:t>QCE</a:t>
            </a:r>
            <a:r>
              <a:t>   </a:t>
            </a:r>
            <a:r>
              <a:rPr>
                <a:solidFill>
                  <a:srgbClr val="EA3323"/>
                </a:solidFill>
              </a:rPr>
              <a:t>NT</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Footer Placeholder 3"/>
          <p:cNvSpPr txBox="1"/>
          <p:nvPr/>
        </p:nvSpPr>
        <p:spPr>
          <a:xfrm>
            <a:off x="871343" y="6555770"/>
            <a:ext cx="3378737" cy="2483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200">
                <a:solidFill>
                  <a:srgbClr val="FFFFFF"/>
                </a:solidFill>
              </a:defRPr>
            </a:lvl1pPr>
          </a:lstStyle>
          <a:p>
            <a:r>
              <a:t>M. Dunne | IAEA 2025 | 15 October 2025</a:t>
            </a:r>
          </a:p>
        </p:txBody>
      </p:sp>
      <p:sp>
        <p:nvSpPr>
          <p:cNvPr id="358" name="Title 1"/>
          <p:cNvSpPr txBox="1">
            <a:spLocks noGrp="1"/>
          </p:cNvSpPr>
          <p:nvPr>
            <p:ph type="title"/>
          </p:nvPr>
        </p:nvSpPr>
        <p:spPr>
          <a:xfrm>
            <a:off x="983432" y="192515"/>
            <a:ext cx="9451776" cy="457201"/>
          </a:xfrm>
          <a:prstGeom prst="rect">
            <a:avLst/>
          </a:prstGeom>
        </p:spPr>
        <p:txBody>
          <a:bodyPr/>
          <a:lstStyle/>
          <a:p>
            <a:r>
              <a:t>Summary and conclusions</a:t>
            </a:r>
          </a:p>
        </p:txBody>
      </p:sp>
      <p:sp>
        <p:nvSpPr>
          <p:cNvPr id="359" name="Content Placeholder 2"/>
          <p:cNvSpPr txBox="1">
            <a:spLocks noGrp="1"/>
          </p:cNvSpPr>
          <p:nvPr>
            <p:ph type="body" idx="1"/>
          </p:nvPr>
        </p:nvSpPr>
        <p:spPr>
          <a:xfrm>
            <a:off x="609600" y="836711"/>
            <a:ext cx="7023945" cy="5688634"/>
          </a:xfrm>
          <a:prstGeom prst="rect">
            <a:avLst/>
          </a:prstGeom>
        </p:spPr>
        <p:txBody>
          <a:bodyPr/>
          <a:lstStyle/>
          <a:p>
            <a:pPr marL="208311" indent="-208311" defTabSz="555498">
              <a:spcBef>
                <a:spcPts val="400"/>
              </a:spcBef>
              <a:defRPr sz="1944" b="1"/>
            </a:pPr>
            <a:r>
              <a:rPr dirty="0"/>
              <a:t>Understand QCE and NT ELM avoidance in EF tokamaks</a:t>
            </a:r>
          </a:p>
          <a:p>
            <a:pPr marL="208311" indent="-208311" defTabSz="555498">
              <a:spcBef>
                <a:spcPts val="400"/>
              </a:spcBef>
              <a:defRPr sz="1944" b="1"/>
            </a:pPr>
            <a:r>
              <a:rPr dirty="0"/>
              <a:t>Demonstrated both regimes in final JET campaign</a:t>
            </a:r>
          </a:p>
          <a:p>
            <a:pPr marL="486060" lvl="1" indent="-208311" defTabSz="555498">
              <a:spcBef>
                <a:spcPts val="400"/>
              </a:spcBef>
              <a:defRPr sz="1944"/>
            </a:pPr>
            <a:r>
              <a:rPr dirty="0"/>
              <a:t>Stepladder approach made this possible</a:t>
            </a:r>
          </a:p>
          <a:p>
            <a:pPr marL="486060" lvl="1" indent="-208311" defTabSz="555498">
              <a:spcBef>
                <a:spcPts val="400"/>
              </a:spcBef>
              <a:defRPr sz="1944"/>
            </a:pPr>
            <a:r>
              <a:rPr dirty="0"/>
              <a:t>QCE demonstrated in DT</a:t>
            </a:r>
          </a:p>
          <a:p>
            <a:pPr marL="208311" indent="-208311" defTabSz="555498">
              <a:spcBef>
                <a:spcPts val="400"/>
              </a:spcBef>
              <a:defRPr sz="1944" b="1"/>
            </a:pPr>
            <a:r>
              <a:rPr dirty="0"/>
              <a:t>Predictions show QCE access in ITER/SPARC/DEMO</a:t>
            </a:r>
          </a:p>
          <a:p>
            <a:pPr marL="208311" indent="-208311" defTabSz="555498">
              <a:spcBef>
                <a:spcPts val="400"/>
              </a:spcBef>
              <a:defRPr sz="1944" b="1"/>
            </a:pPr>
            <a:r>
              <a:rPr dirty="0"/>
              <a:t>NT ELM avoidance based on ideal MHD</a:t>
            </a:r>
          </a:p>
          <a:p>
            <a:pPr marL="486060" lvl="1" indent="-208311" defTabSz="555498">
              <a:spcBef>
                <a:spcPts val="400"/>
              </a:spcBef>
              <a:defRPr sz="1944"/>
            </a:pPr>
            <a:r>
              <a:rPr dirty="0"/>
              <a:t>Can predict an NT-DEMO</a:t>
            </a:r>
          </a:p>
          <a:p>
            <a:pPr marL="208311" indent="-208311" defTabSz="555498">
              <a:spcBef>
                <a:spcPts val="400"/>
              </a:spcBef>
              <a:defRPr sz="1944" b="1"/>
            </a:pPr>
            <a:r>
              <a:rPr dirty="0"/>
              <a:t>Ongoing work:</a:t>
            </a:r>
          </a:p>
          <a:p>
            <a:pPr marL="486060" lvl="1" indent="-208311" defTabSz="555498">
              <a:spcBef>
                <a:spcPts val="400"/>
              </a:spcBef>
              <a:defRPr sz="1944"/>
            </a:pPr>
            <a:r>
              <a:rPr dirty="0"/>
              <a:t>Extending NT</a:t>
            </a:r>
            <a:r>
              <a:rPr lang="en-IE" dirty="0"/>
              <a:t> </a:t>
            </a:r>
            <a:r>
              <a:rPr dirty="0"/>
              <a:t>to WEST, MAST-U</a:t>
            </a:r>
            <a:r>
              <a:rPr lang="en-IE" dirty="0"/>
              <a:t>, QCE to MAST-U</a:t>
            </a:r>
            <a:endParaRPr dirty="0"/>
          </a:p>
          <a:p>
            <a:pPr marL="486060" lvl="1" indent="-208311" defTabSz="555498">
              <a:spcBef>
                <a:spcPts val="400"/>
              </a:spcBef>
              <a:defRPr sz="1944"/>
            </a:pPr>
            <a:r>
              <a:rPr dirty="0"/>
              <a:t>Expanding QCE operational range to higher current and (even) lower q</a:t>
            </a:r>
            <a:r>
              <a:rPr baseline="-5999" dirty="0"/>
              <a:t>95</a:t>
            </a:r>
            <a:r>
              <a:rPr dirty="0"/>
              <a:t> in operational devices</a:t>
            </a:r>
          </a:p>
          <a:p>
            <a:pPr marL="486060" lvl="1" indent="-208311" defTabSz="555498">
              <a:spcBef>
                <a:spcPts val="400"/>
              </a:spcBef>
              <a:defRPr sz="1944"/>
            </a:pPr>
            <a:r>
              <a:rPr dirty="0"/>
              <a:t>Demonstrate robust ELM avoidance also in ramp-up</a:t>
            </a:r>
          </a:p>
          <a:p>
            <a:pPr marL="486060" lvl="1" indent="-208311" defTabSz="555498">
              <a:spcBef>
                <a:spcPts val="400"/>
              </a:spcBef>
              <a:defRPr sz="1944"/>
            </a:pPr>
            <a:r>
              <a:rPr dirty="0"/>
              <a:t>Further exploration and development of MP ELM suppression and QH-mode</a:t>
            </a:r>
          </a:p>
          <a:p>
            <a:pPr marL="208311" indent="-208311" defTabSz="555498">
              <a:spcBef>
                <a:spcPts val="400"/>
              </a:spcBef>
              <a:defRPr sz="1944" b="1"/>
            </a:pPr>
            <a:r>
              <a:rPr dirty="0"/>
              <a:t>Prospective:</a:t>
            </a:r>
          </a:p>
          <a:p>
            <a:pPr marL="486060" lvl="1" indent="-208311" defTabSz="555498">
              <a:spcBef>
                <a:spcPts val="400"/>
              </a:spcBef>
              <a:defRPr sz="1944"/>
            </a:pPr>
            <a:r>
              <a:rPr dirty="0"/>
              <a:t>QCE at lower </a:t>
            </a:r>
            <a:r>
              <a:rPr dirty="0">
                <a:latin typeface="Symbol"/>
                <a:ea typeface="Symbol"/>
                <a:cs typeface="Symbol"/>
                <a:sym typeface="Symbol"/>
              </a:rPr>
              <a:t>n</a:t>
            </a:r>
            <a:r>
              <a:rPr dirty="0"/>
              <a:t>*</a:t>
            </a:r>
            <a:r>
              <a:rPr baseline="-5999" dirty="0"/>
              <a:t>ped</a:t>
            </a:r>
            <a:r>
              <a:rPr dirty="0"/>
              <a:t> in JT-60SA</a:t>
            </a:r>
          </a:p>
        </p:txBody>
      </p:sp>
      <p:sp>
        <p:nvSpPr>
          <p:cNvPr id="360" name="Slide Number Placeholder 4"/>
          <p:cNvSpPr txBox="1">
            <a:spLocks noGrp="1"/>
          </p:cNvSpPr>
          <p:nvPr>
            <p:ph type="sldNum" sz="quarter" idx="2"/>
          </p:nvPr>
        </p:nvSpPr>
        <p:spPr>
          <a:xfrm>
            <a:off x="435709" y="6549224"/>
            <a:ext cx="284372" cy="280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a:t>
            </a:fld>
            <a:endParaRPr/>
          </a:p>
        </p:txBody>
      </p:sp>
      <p:pic>
        <p:nvPicPr>
          <p:cNvPr id="361" name="QCE_JETvsAUGvsTCV_pedestalTopColl.png" descr="QCE_JETvsAUGvsTCV_pedestalTopColl.png"/>
          <p:cNvPicPr>
            <a:picLocks noChangeAspect="1"/>
          </p:cNvPicPr>
          <p:nvPr/>
        </p:nvPicPr>
        <p:blipFill>
          <a:blip r:embed="rId3">
            <a:extLst/>
          </a:blip>
          <a:stretch>
            <a:fillRect/>
          </a:stretch>
        </p:blipFill>
        <p:spPr>
          <a:xfrm>
            <a:off x="7659850" y="559146"/>
            <a:ext cx="4120191" cy="3090143"/>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Footer Placeholder 3"/>
          <p:cNvSpPr txBox="1"/>
          <p:nvPr/>
        </p:nvSpPr>
        <p:spPr>
          <a:xfrm>
            <a:off x="871343" y="6555770"/>
            <a:ext cx="3378737" cy="2483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200">
                <a:solidFill>
                  <a:srgbClr val="FFFFFF"/>
                </a:solidFill>
              </a:defRPr>
            </a:lvl1pPr>
          </a:lstStyle>
          <a:p>
            <a:r>
              <a:t>M. Dunne | IAEA 2025 | 15 October 2025</a:t>
            </a:r>
          </a:p>
        </p:txBody>
      </p:sp>
      <p:sp>
        <p:nvSpPr>
          <p:cNvPr id="163" name="Title 1"/>
          <p:cNvSpPr txBox="1">
            <a:spLocks noGrp="1"/>
          </p:cNvSpPr>
          <p:nvPr>
            <p:ph type="title"/>
          </p:nvPr>
        </p:nvSpPr>
        <p:spPr>
          <a:xfrm>
            <a:off x="983432" y="192515"/>
            <a:ext cx="9451776" cy="457201"/>
          </a:xfrm>
          <a:prstGeom prst="rect">
            <a:avLst/>
          </a:prstGeom>
        </p:spPr>
        <p:txBody>
          <a:bodyPr/>
          <a:lstStyle/>
          <a:p>
            <a:r>
              <a:t>Co-authors</a:t>
            </a:r>
          </a:p>
        </p:txBody>
      </p:sp>
      <p:sp>
        <p:nvSpPr>
          <p:cNvPr id="164" name="Content Placeholder 2"/>
          <p:cNvSpPr txBox="1">
            <a:spLocks noGrp="1"/>
          </p:cNvSpPr>
          <p:nvPr>
            <p:ph type="body" idx="1"/>
          </p:nvPr>
        </p:nvSpPr>
        <p:spPr>
          <a:xfrm>
            <a:off x="609600" y="836711"/>
            <a:ext cx="11103024" cy="5688634"/>
          </a:xfrm>
          <a:prstGeom prst="rect">
            <a:avLst/>
          </a:prstGeom>
        </p:spPr>
        <p:txBody>
          <a:bodyPr/>
          <a:lstStyle/>
          <a:p>
            <a:pPr marL="0" indent="0">
              <a:buSzTx/>
              <a:buNone/>
              <a:defRPr>
                <a:latin typeface="Arial"/>
                <a:ea typeface="Arial"/>
                <a:cs typeface="Arial"/>
                <a:sym typeface="Arial"/>
              </a:defRPr>
            </a:pPr>
            <a:r>
              <a:t>M. Faitsch, O. Sauter, E. Viezzer, B. Labit, A. Kappatou, D. Keeling, B. Vanovac,</a:t>
            </a:r>
          </a:p>
          <a:p>
            <a:pPr marL="0" indent="0">
              <a:buSzTx/>
              <a:buNone/>
              <a:defRPr>
                <a:latin typeface="Arial"/>
                <a:ea typeface="Arial"/>
                <a:cs typeface="Arial"/>
                <a:sym typeface="Arial"/>
              </a:defRPr>
            </a:pPr>
            <a:r>
              <a:t>I. Balboa, P. Bilkova, P. Bohm, D. Kos, J. Hobirk, E. Lerche, P. Lomas, S. Menmuir, A.O. Nelson, T. Pütterich, L. Radovanovic, S. Saarelma, S. Silburn, D. Silvagni, E.R. Solano, H.J. Sun, A. Tookey, E. Wolfrum</a:t>
            </a:r>
          </a:p>
          <a:p>
            <a:pPr marL="0" indent="0">
              <a:buSzTx/>
              <a:buNone/>
              <a:defRPr>
                <a:latin typeface="Arial"/>
                <a:ea typeface="Arial"/>
                <a:cs typeface="Arial"/>
                <a:sym typeface="Arial"/>
              </a:defRPr>
            </a:pPr>
            <a:r>
              <a:t>EUROfusion WPTE team,</a:t>
            </a:r>
          </a:p>
          <a:p>
            <a:pPr marL="0" indent="0">
              <a:buSzTx/>
              <a:buNone/>
              <a:defRPr>
                <a:latin typeface="Arial"/>
                <a:ea typeface="Arial"/>
                <a:cs typeface="Arial"/>
                <a:sym typeface="Arial"/>
              </a:defRPr>
            </a:pPr>
            <a:r>
              <a:t>ASDEX Upgrade team,</a:t>
            </a:r>
          </a:p>
          <a:p>
            <a:pPr marL="0" indent="0">
              <a:buSzTx/>
              <a:buNone/>
              <a:defRPr>
                <a:latin typeface="Arial"/>
                <a:ea typeface="Arial"/>
                <a:cs typeface="Arial"/>
                <a:sym typeface="Arial"/>
              </a:defRPr>
            </a:pPr>
            <a:r>
              <a:t>JET contributors, and</a:t>
            </a:r>
          </a:p>
          <a:p>
            <a:pPr marL="0" indent="0">
              <a:buSzTx/>
              <a:buNone/>
              <a:defRPr>
                <a:latin typeface="Arial"/>
                <a:ea typeface="Arial"/>
                <a:cs typeface="Arial"/>
                <a:sym typeface="Arial"/>
              </a:defRPr>
            </a:pPr>
            <a:r>
              <a:t>TCV Team</a:t>
            </a:r>
          </a:p>
        </p:txBody>
      </p:sp>
      <p:sp>
        <p:nvSpPr>
          <p:cNvPr id="165" name="Slide Number Placeholder 4"/>
          <p:cNvSpPr txBox="1">
            <a:spLocks noGrp="1"/>
          </p:cNvSpPr>
          <p:nvPr>
            <p:ph type="sldNum" sz="quarter" idx="2"/>
          </p:nvPr>
        </p:nvSpPr>
        <p:spPr>
          <a:xfrm>
            <a:off x="525824" y="6549224"/>
            <a:ext cx="194257" cy="280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a:t>
            </a:fld>
            <a:endParaRPr/>
          </a:p>
        </p:txBody>
      </p:sp>
      <p:pic>
        <p:nvPicPr>
          <p:cNvPr id="166" name="Picture 7" descr="Picture 7"/>
          <p:cNvPicPr>
            <a:picLocks noChangeAspect="1"/>
          </p:cNvPicPr>
          <p:nvPr/>
        </p:nvPicPr>
        <p:blipFill>
          <a:blip r:embed="rId3">
            <a:extLst/>
          </a:blip>
          <a:stretch>
            <a:fillRect/>
          </a:stretch>
        </p:blipFill>
        <p:spPr>
          <a:xfrm>
            <a:off x="1035266" y="4181271"/>
            <a:ext cx="1603649" cy="636024"/>
          </a:xfrm>
          <a:prstGeom prst="rect">
            <a:avLst/>
          </a:prstGeom>
          <a:ln w="12700">
            <a:miter lim="400000"/>
          </a:ln>
        </p:spPr>
      </p:pic>
      <p:pic>
        <p:nvPicPr>
          <p:cNvPr id="167" name="Image" descr="Image"/>
          <p:cNvPicPr>
            <a:picLocks noChangeAspect="1"/>
          </p:cNvPicPr>
          <p:nvPr/>
        </p:nvPicPr>
        <p:blipFill>
          <a:blip r:embed="rId4">
            <a:extLst/>
          </a:blip>
          <a:stretch>
            <a:fillRect/>
          </a:stretch>
        </p:blipFill>
        <p:spPr>
          <a:xfrm>
            <a:off x="2791514" y="3948170"/>
            <a:ext cx="2429286" cy="1051426"/>
          </a:xfrm>
          <a:prstGeom prst="rect">
            <a:avLst/>
          </a:prstGeom>
          <a:ln w="12700">
            <a:miter lim="400000"/>
          </a:ln>
        </p:spPr>
      </p:pic>
      <p:pic>
        <p:nvPicPr>
          <p:cNvPr id="168" name="Grafik 23" descr="Grafik 23"/>
          <p:cNvPicPr>
            <a:picLocks noChangeAspect="1"/>
          </p:cNvPicPr>
          <p:nvPr/>
        </p:nvPicPr>
        <p:blipFill>
          <a:blip r:embed="rId5">
            <a:extLst/>
          </a:blip>
          <a:stretch>
            <a:fillRect/>
          </a:stretch>
        </p:blipFill>
        <p:spPr>
          <a:xfrm>
            <a:off x="234429" y="4920705"/>
            <a:ext cx="4652391" cy="1076338"/>
          </a:xfrm>
          <a:prstGeom prst="rect">
            <a:avLst/>
          </a:prstGeom>
          <a:ln w="12700">
            <a:miter lim="400000"/>
          </a:ln>
        </p:spPr>
      </p:pic>
      <p:pic>
        <p:nvPicPr>
          <p:cNvPr id="169" name="United Kingdom (UKAEA).png" descr="United Kingdom (UKAEA).png"/>
          <p:cNvPicPr>
            <a:picLocks noChangeAspect="1"/>
          </p:cNvPicPr>
          <p:nvPr/>
        </p:nvPicPr>
        <p:blipFill>
          <a:blip r:embed="rId6">
            <a:extLst/>
          </a:blip>
          <a:stretch>
            <a:fillRect/>
          </a:stretch>
        </p:blipFill>
        <p:spPr>
          <a:xfrm>
            <a:off x="5541348" y="3758009"/>
            <a:ext cx="1239528" cy="1239528"/>
          </a:xfrm>
          <a:prstGeom prst="rect">
            <a:avLst/>
          </a:prstGeom>
          <a:ln w="12700">
            <a:miter lim="400000"/>
          </a:ln>
        </p:spPr>
      </p:pic>
      <p:pic>
        <p:nvPicPr>
          <p:cNvPr id="170" name="Spain (Ciemat).png" descr="Spain (Ciemat).png"/>
          <p:cNvPicPr>
            <a:picLocks noChangeAspect="1"/>
          </p:cNvPicPr>
          <p:nvPr/>
        </p:nvPicPr>
        <p:blipFill>
          <a:blip r:embed="rId7">
            <a:extLst/>
          </a:blip>
          <a:stretch>
            <a:fillRect/>
          </a:stretch>
        </p:blipFill>
        <p:spPr>
          <a:xfrm>
            <a:off x="7626023" y="3730622"/>
            <a:ext cx="2436331" cy="1294301"/>
          </a:xfrm>
          <a:prstGeom prst="rect">
            <a:avLst/>
          </a:prstGeom>
          <a:ln w="12700">
            <a:miter lim="400000"/>
          </a:ln>
        </p:spPr>
      </p:pic>
      <p:pic>
        <p:nvPicPr>
          <p:cNvPr id="171" name="Czech (IPP.CR).jpg" descr="Czech (IPP.CR).jpg"/>
          <p:cNvPicPr>
            <a:picLocks noChangeAspect="1"/>
          </p:cNvPicPr>
          <p:nvPr/>
        </p:nvPicPr>
        <p:blipFill>
          <a:blip r:embed="rId8">
            <a:extLst/>
          </a:blip>
          <a:stretch>
            <a:fillRect/>
          </a:stretch>
        </p:blipFill>
        <p:spPr>
          <a:xfrm>
            <a:off x="5033702" y="5121714"/>
            <a:ext cx="2254820" cy="962155"/>
          </a:xfrm>
          <a:prstGeom prst="rect">
            <a:avLst/>
          </a:prstGeom>
          <a:ln w="12700">
            <a:miter lim="400000"/>
          </a:ln>
        </p:spPr>
      </p:pic>
      <p:pic>
        <p:nvPicPr>
          <p:cNvPr id="172" name="Belgium (ERM).jpg" descr="Belgium (ERM).jpg"/>
          <p:cNvPicPr>
            <a:picLocks noChangeAspect="1"/>
          </p:cNvPicPr>
          <p:nvPr/>
        </p:nvPicPr>
        <p:blipFill>
          <a:blip r:embed="rId9">
            <a:extLst/>
          </a:blip>
          <a:stretch>
            <a:fillRect/>
          </a:stretch>
        </p:blipFill>
        <p:spPr>
          <a:xfrm>
            <a:off x="10230007" y="4983028"/>
            <a:ext cx="1239527" cy="1239527"/>
          </a:xfrm>
          <a:prstGeom prst="rect">
            <a:avLst/>
          </a:prstGeom>
          <a:ln w="12700">
            <a:miter lim="400000"/>
          </a:ln>
        </p:spPr>
      </p:pic>
      <p:pic>
        <p:nvPicPr>
          <p:cNvPr id="173" name="Austria (OEAW) engl.jpg" descr="Austria (OEAW) engl.jpg"/>
          <p:cNvPicPr>
            <a:picLocks noChangeAspect="1"/>
          </p:cNvPicPr>
          <p:nvPr/>
        </p:nvPicPr>
        <p:blipFill>
          <a:blip r:embed="rId10">
            <a:extLst/>
          </a:blip>
          <a:stretch>
            <a:fillRect/>
          </a:stretch>
        </p:blipFill>
        <p:spPr>
          <a:xfrm>
            <a:off x="7778325" y="5077079"/>
            <a:ext cx="2425945" cy="1051425"/>
          </a:xfrm>
          <a:prstGeom prst="rect">
            <a:avLst/>
          </a:prstGeom>
          <a:ln w="12700">
            <a:miter lim="400000"/>
          </a:ln>
        </p:spPr>
      </p:pic>
      <p:pic>
        <p:nvPicPr>
          <p:cNvPr id="174" name="Screenshot 2025-10-08 at 17.24.08.png" descr="Screenshot 2025-10-08 at 17.24.08.png"/>
          <p:cNvPicPr>
            <a:picLocks noChangeAspect="1"/>
          </p:cNvPicPr>
          <p:nvPr/>
        </p:nvPicPr>
        <p:blipFill>
          <a:blip r:embed="rId11">
            <a:extLst/>
          </a:blip>
          <a:stretch>
            <a:fillRect/>
          </a:stretch>
        </p:blipFill>
        <p:spPr>
          <a:xfrm>
            <a:off x="10221276" y="4175880"/>
            <a:ext cx="1803395" cy="723189"/>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Footer Placeholder 3"/>
          <p:cNvSpPr txBox="1"/>
          <p:nvPr/>
        </p:nvSpPr>
        <p:spPr>
          <a:xfrm>
            <a:off x="871343" y="6555770"/>
            <a:ext cx="3378737" cy="2483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200">
                <a:solidFill>
                  <a:srgbClr val="FFFFFF"/>
                </a:solidFill>
              </a:defRPr>
            </a:lvl1pPr>
          </a:lstStyle>
          <a:p>
            <a:r>
              <a:t>M. Dunne | IAEA 2025 | 15 October 2025</a:t>
            </a:r>
          </a:p>
        </p:txBody>
      </p:sp>
      <p:sp>
        <p:nvSpPr>
          <p:cNvPr id="177" name="Title 1"/>
          <p:cNvSpPr txBox="1">
            <a:spLocks noGrp="1"/>
          </p:cNvSpPr>
          <p:nvPr>
            <p:ph type="title"/>
          </p:nvPr>
        </p:nvSpPr>
        <p:spPr>
          <a:xfrm>
            <a:off x="983432" y="192515"/>
            <a:ext cx="9451776" cy="457201"/>
          </a:xfrm>
          <a:prstGeom prst="rect">
            <a:avLst/>
          </a:prstGeom>
        </p:spPr>
        <p:txBody>
          <a:bodyPr/>
          <a:lstStyle/>
          <a:p>
            <a:r>
              <a:t>Aims of the research topic </a:t>
            </a:r>
          </a:p>
        </p:txBody>
      </p:sp>
      <p:sp>
        <p:nvSpPr>
          <p:cNvPr id="178" name="Slide Number Placeholder 4"/>
          <p:cNvSpPr txBox="1">
            <a:spLocks noGrp="1"/>
          </p:cNvSpPr>
          <p:nvPr>
            <p:ph type="sldNum" sz="quarter" idx="2"/>
          </p:nvPr>
        </p:nvSpPr>
        <p:spPr>
          <a:xfrm>
            <a:off x="525824" y="6549224"/>
            <a:ext cx="194257" cy="280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a:t>
            </a:fld>
            <a:endParaRPr/>
          </a:p>
        </p:txBody>
      </p:sp>
      <p:sp>
        <p:nvSpPr>
          <p:cNvPr id="179" name="Develop understanding of physics of ELM free scenarios…"/>
          <p:cNvSpPr txBox="1"/>
          <p:nvPr/>
        </p:nvSpPr>
        <p:spPr>
          <a:xfrm>
            <a:off x="570178" y="868533"/>
            <a:ext cx="6039923" cy="5586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180473" indent="-180473">
              <a:buSzPct val="100000"/>
              <a:buChar char="•"/>
              <a:defRPr sz="2100" b="1"/>
            </a:pPr>
            <a:r>
              <a:rPr dirty="0"/>
              <a:t>Develop understanding of physics of ELM free scenarios</a:t>
            </a:r>
          </a:p>
          <a:p>
            <a:pPr marL="561473" lvl="1" indent="-180473">
              <a:buSzPct val="100000"/>
              <a:buChar char="•"/>
              <a:defRPr sz="2100"/>
            </a:pPr>
            <a:r>
              <a:rPr dirty="0"/>
              <a:t>Integration of all regions of plasma (core, pedestal, SOL, divertor) challenging</a:t>
            </a:r>
          </a:p>
          <a:p>
            <a:pPr marL="561473" lvl="1" indent="-180473">
              <a:buSzPct val="100000"/>
              <a:buChar char="•"/>
              <a:defRPr sz="2100"/>
            </a:pPr>
            <a:r>
              <a:rPr dirty="0"/>
              <a:t>Understand physics of regimes -&gt; extrapolate</a:t>
            </a:r>
          </a:p>
          <a:p>
            <a:pPr marL="180473" indent="-180473">
              <a:buSzPct val="100000"/>
              <a:buChar char="•"/>
              <a:defRPr sz="2100" b="1"/>
            </a:pPr>
            <a:r>
              <a:rPr dirty="0" err="1"/>
              <a:t>Utilise</a:t>
            </a:r>
            <a:r>
              <a:rPr dirty="0"/>
              <a:t> smaller, flexible devices to understand physics mechanisms</a:t>
            </a:r>
          </a:p>
          <a:p>
            <a:pPr marL="561473" lvl="1" indent="-180473">
              <a:buSzPct val="100000"/>
              <a:buChar char="•"/>
              <a:defRPr sz="2100"/>
            </a:pPr>
            <a:r>
              <a:rPr dirty="0"/>
              <a:t>Demonstrate this understanding on larger machines (notably JET)</a:t>
            </a:r>
          </a:p>
          <a:p>
            <a:pPr marL="561473" lvl="1" indent="-180473">
              <a:buSzPct val="100000"/>
              <a:buChar char="•"/>
              <a:defRPr sz="2100"/>
            </a:pPr>
            <a:r>
              <a:rPr dirty="0"/>
              <a:t>Extrapolate to JT-60SA, SPARC, ITER..</a:t>
            </a:r>
          </a:p>
          <a:p>
            <a:pPr marL="180473" indent="-180473">
              <a:buSzPct val="100000"/>
              <a:buChar char="•"/>
              <a:defRPr sz="2100" b="1"/>
            </a:pPr>
            <a:r>
              <a:rPr dirty="0"/>
              <a:t>Regimes of interest:</a:t>
            </a:r>
          </a:p>
          <a:p>
            <a:pPr marL="561473" lvl="1" indent="-180473">
              <a:buSzPct val="100000"/>
              <a:buChar char="•"/>
              <a:defRPr sz="2100"/>
            </a:pPr>
            <a:r>
              <a:rPr dirty="0"/>
              <a:t>MP ELM-suppression</a:t>
            </a:r>
          </a:p>
          <a:p>
            <a:pPr marL="561473" lvl="1" indent="-180473">
              <a:buSzPct val="100000"/>
              <a:buChar char="•"/>
              <a:defRPr sz="2100"/>
            </a:pPr>
            <a:r>
              <a:rPr dirty="0"/>
              <a:t>QH-mode</a:t>
            </a:r>
            <a:endParaRPr lang="en-IE" dirty="0"/>
          </a:p>
          <a:p>
            <a:pPr marL="561473" lvl="1" indent="-180473">
              <a:buSzPct val="100000"/>
              <a:buChar char="•"/>
              <a:defRPr sz="2100"/>
            </a:pPr>
            <a:r>
              <a:rPr lang="de-DE" dirty="0"/>
              <a:t>I-mode</a:t>
            </a:r>
            <a:endParaRPr dirty="0"/>
          </a:p>
          <a:p>
            <a:pPr marL="561473" lvl="1" indent="-180473">
              <a:buSzPct val="100000"/>
              <a:buChar char="•"/>
              <a:defRPr sz="2100"/>
            </a:pPr>
            <a:r>
              <a:rPr dirty="0"/>
              <a:t>EDA/QCE</a:t>
            </a:r>
          </a:p>
          <a:p>
            <a:pPr marL="561473" lvl="1" indent="-180473">
              <a:buSzPct val="100000"/>
              <a:buChar char="•"/>
              <a:defRPr sz="2100"/>
            </a:pPr>
            <a:r>
              <a:rPr dirty="0"/>
              <a:t>NT</a:t>
            </a:r>
          </a:p>
          <a:p>
            <a:pPr marL="561473" lvl="1" indent="-180473">
              <a:buSzPct val="100000"/>
              <a:buChar char="•"/>
              <a:defRPr sz="2100"/>
            </a:pPr>
            <a:endParaRPr dirty="0"/>
          </a:p>
        </p:txBody>
      </p:sp>
      <p:pic>
        <p:nvPicPr>
          <p:cNvPr id="180" name="allbnds.png" descr="allbnds.png"/>
          <p:cNvPicPr>
            <a:picLocks noChangeAspect="1"/>
          </p:cNvPicPr>
          <p:nvPr/>
        </p:nvPicPr>
        <p:blipFill>
          <a:blip r:embed="rId3">
            <a:extLst/>
          </a:blip>
          <a:stretch>
            <a:fillRect/>
          </a:stretch>
        </p:blipFill>
        <p:spPr>
          <a:xfrm>
            <a:off x="6452861" y="779632"/>
            <a:ext cx="5828431" cy="4371324"/>
          </a:xfrm>
          <a:prstGeom prst="rect">
            <a:avLst/>
          </a:prstGeom>
          <a:ln w="12700">
            <a:miter lim="400000"/>
          </a:ln>
        </p:spPr>
      </p:pic>
      <p:sp>
        <p:nvSpPr>
          <p:cNvPr id="181" name="JET"/>
          <p:cNvSpPr txBox="1"/>
          <p:nvPr/>
        </p:nvSpPr>
        <p:spPr>
          <a:xfrm>
            <a:off x="8309865" y="1610157"/>
            <a:ext cx="671511" cy="542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400" b="1">
                <a:solidFill>
                  <a:srgbClr val="2A60AC"/>
                </a:solidFill>
              </a:defRPr>
            </a:lvl1pPr>
          </a:lstStyle>
          <a:p>
            <a:r>
              <a:t>JET</a:t>
            </a:r>
          </a:p>
        </p:txBody>
      </p:sp>
      <p:sp>
        <p:nvSpPr>
          <p:cNvPr id="182" name="AUG"/>
          <p:cNvSpPr txBox="1"/>
          <p:nvPr/>
        </p:nvSpPr>
        <p:spPr>
          <a:xfrm>
            <a:off x="7730000" y="1237420"/>
            <a:ext cx="915452" cy="542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400" b="1">
                <a:solidFill>
                  <a:srgbClr val="2D6A66"/>
                </a:solidFill>
              </a:defRPr>
            </a:lvl1pPr>
          </a:lstStyle>
          <a:p>
            <a:r>
              <a:t>AUG</a:t>
            </a:r>
          </a:p>
        </p:txBody>
      </p:sp>
      <p:sp>
        <p:nvSpPr>
          <p:cNvPr id="183" name="TCV"/>
          <p:cNvSpPr txBox="1"/>
          <p:nvPr/>
        </p:nvSpPr>
        <p:spPr>
          <a:xfrm>
            <a:off x="7454280" y="869840"/>
            <a:ext cx="792322" cy="5422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400" b="1">
                <a:solidFill>
                  <a:srgbClr val="EA4025"/>
                </a:solidFill>
              </a:defRPr>
            </a:lvl1pPr>
          </a:lstStyle>
          <a:p>
            <a:r>
              <a:t>TCV</a:t>
            </a:r>
          </a:p>
        </p:txBody>
      </p:sp>
      <p:sp>
        <p:nvSpPr>
          <p:cNvPr id="184" name="ITER"/>
          <p:cNvSpPr txBox="1"/>
          <p:nvPr/>
        </p:nvSpPr>
        <p:spPr>
          <a:xfrm>
            <a:off x="10458499" y="869840"/>
            <a:ext cx="886779" cy="5422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400" b="1">
                <a:solidFill>
                  <a:srgbClr val="0000F5"/>
                </a:solidFill>
              </a:defRPr>
            </a:lvl1pPr>
          </a:lstStyle>
          <a:p>
            <a:r>
              <a:t>ITER</a:t>
            </a:r>
          </a:p>
        </p:txBody>
      </p:sp>
      <p:grpSp>
        <p:nvGrpSpPr>
          <p:cNvPr id="187" name="Group"/>
          <p:cNvGrpSpPr/>
          <p:nvPr/>
        </p:nvGrpSpPr>
        <p:grpSpPr>
          <a:xfrm>
            <a:off x="2286797" y="5233422"/>
            <a:ext cx="2365303" cy="843214"/>
            <a:chOff x="0" y="0"/>
            <a:chExt cx="2365302" cy="843213"/>
          </a:xfrm>
        </p:grpSpPr>
        <p:sp>
          <p:nvSpPr>
            <p:cNvPr id="185" name="}"/>
            <p:cNvSpPr txBox="1"/>
            <p:nvPr/>
          </p:nvSpPr>
          <p:spPr>
            <a:xfrm>
              <a:off x="0" y="0"/>
              <a:ext cx="415310" cy="84321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defRPr sz="4900"/>
              </a:lvl1pPr>
            </a:lstStyle>
            <a:p>
              <a:r>
                <a:t>}</a:t>
              </a:r>
            </a:p>
          </p:txBody>
        </p:sp>
        <p:sp>
          <p:nvSpPr>
            <p:cNvPr id="186" name="Focus of this talk"/>
            <p:cNvSpPr txBox="1"/>
            <p:nvPr/>
          </p:nvSpPr>
          <p:spPr>
            <a:xfrm>
              <a:off x="301371" y="183120"/>
              <a:ext cx="2063932" cy="46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defRPr sz="2100"/>
              </a:lvl1pPr>
            </a:lstStyle>
            <a:p>
              <a:r>
                <a:t>Focus of this talk</a:t>
              </a:r>
            </a:p>
          </p:txBody>
        </p:sp>
      </p:grpSp>
      <p:sp>
        <p:nvSpPr>
          <p:cNvPr id="188" name="Line"/>
          <p:cNvSpPr/>
          <p:nvPr/>
        </p:nvSpPr>
        <p:spPr>
          <a:xfrm>
            <a:off x="7638755" y="1354109"/>
            <a:ext cx="1" cy="1349466"/>
          </a:xfrm>
          <a:prstGeom prst="line">
            <a:avLst/>
          </a:prstGeom>
          <a:ln w="25400">
            <a:solidFill>
              <a:srgbClr val="EA4025"/>
            </a:solidFill>
            <a:tailEnd type="triangle"/>
          </a:ln>
          <a:effectLst>
            <a:outerShdw blurRad="38100" dist="20000" dir="5400000" rotWithShape="0">
              <a:srgbClr val="000000">
                <a:alpha val="38000"/>
              </a:srgbClr>
            </a:outerShdw>
          </a:effectLst>
        </p:spPr>
        <p:txBody>
          <a:bodyPr lIns="45719" rIns="45719"/>
          <a:lstStyle/>
          <a:p>
            <a:endParaRPr/>
          </a:p>
        </p:txBody>
      </p:sp>
      <p:sp>
        <p:nvSpPr>
          <p:cNvPr id="189" name="Line"/>
          <p:cNvSpPr/>
          <p:nvPr/>
        </p:nvSpPr>
        <p:spPr>
          <a:xfrm>
            <a:off x="8069380" y="1720812"/>
            <a:ext cx="1" cy="761175"/>
          </a:xfrm>
          <a:prstGeom prst="line">
            <a:avLst/>
          </a:prstGeom>
          <a:ln w="25400">
            <a:solidFill>
              <a:srgbClr val="2D6A66"/>
            </a:solidFill>
            <a:tailEnd type="triangle"/>
          </a:ln>
          <a:effectLst>
            <a:outerShdw blurRad="38100" dist="20000" dir="5400000" rotWithShape="0">
              <a:srgbClr val="000000">
                <a:alpha val="38000"/>
              </a:srgbClr>
            </a:outerShdw>
          </a:effectLst>
        </p:spPr>
        <p:txBody>
          <a:bodyPr lIns="45719" rIns="45719"/>
          <a:lstStyle/>
          <a:p>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1"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Footer Placeholder 3"/>
          <p:cNvSpPr txBox="1"/>
          <p:nvPr/>
        </p:nvSpPr>
        <p:spPr>
          <a:xfrm>
            <a:off x="871343" y="6555770"/>
            <a:ext cx="3378737" cy="2483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200">
                <a:solidFill>
                  <a:srgbClr val="FFFFFF"/>
                </a:solidFill>
              </a:defRPr>
            </a:lvl1pPr>
          </a:lstStyle>
          <a:p>
            <a:r>
              <a:t>M. Dunne | IAEA 2025 | 15 October 2025</a:t>
            </a:r>
          </a:p>
        </p:txBody>
      </p:sp>
      <p:sp>
        <p:nvSpPr>
          <p:cNvPr id="192" name="Title 1"/>
          <p:cNvSpPr txBox="1">
            <a:spLocks noGrp="1"/>
          </p:cNvSpPr>
          <p:nvPr>
            <p:ph type="title"/>
          </p:nvPr>
        </p:nvSpPr>
        <p:spPr>
          <a:xfrm>
            <a:off x="983432" y="192515"/>
            <a:ext cx="9451776" cy="457201"/>
          </a:xfrm>
          <a:prstGeom prst="rect">
            <a:avLst/>
          </a:prstGeom>
        </p:spPr>
        <p:txBody>
          <a:bodyPr/>
          <a:lstStyle/>
          <a:p>
            <a:r>
              <a:t>ELM avoidance; a simple picture</a:t>
            </a:r>
          </a:p>
        </p:txBody>
      </p:sp>
      <p:sp>
        <p:nvSpPr>
          <p:cNvPr id="193" name="Content Placeholder 2"/>
          <p:cNvSpPr txBox="1">
            <a:spLocks noGrp="1"/>
          </p:cNvSpPr>
          <p:nvPr>
            <p:ph type="body" idx="1"/>
          </p:nvPr>
        </p:nvSpPr>
        <p:spPr>
          <a:xfrm>
            <a:off x="609600" y="836711"/>
            <a:ext cx="6408165" cy="5688634"/>
          </a:xfrm>
          <a:prstGeom prst="rect">
            <a:avLst/>
          </a:prstGeom>
        </p:spPr>
        <p:txBody>
          <a:bodyPr/>
          <a:lstStyle/>
          <a:p>
            <a:pPr>
              <a:defRPr b="1"/>
            </a:pPr>
            <a:r>
              <a:rPr dirty="0"/>
              <a:t>ELM occurs due to intersection of “average” transport and global MHD</a:t>
            </a:r>
          </a:p>
          <a:p>
            <a:pPr>
              <a:defRPr b="1"/>
            </a:pPr>
            <a:r>
              <a:rPr dirty="0"/>
              <a:t>Can avoid this intersection via:</a:t>
            </a:r>
          </a:p>
          <a:p>
            <a:pPr marL="600075" lvl="1" indent="-257175"/>
            <a:r>
              <a:rPr dirty="0"/>
              <a:t>Increasing ELM stability limit via shaping</a:t>
            </a:r>
          </a:p>
          <a:p>
            <a:pPr lvl="2"/>
            <a:r>
              <a:rPr dirty="0"/>
              <a:t>With increased transport: remain below threshold for large-scale MHD</a:t>
            </a:r>
          </a:p>
          <a:p>
            <a:pPr lvl="2">
              <a:defRPr b="1"/>
            </a:pPr>
            <a:r>
              <a:rPr dirty="0"/>
              <a:t>Separatrix </a:t>
            </a:r>
            <a:r>
              <a:rPr dirty="0" err="1"/>
              <a:t>localised</a:t>
            </a:r>
            <a:r>
              <a:rPr dirty="0"/>
              <a:t> ballooning: </a:t>
            </a:r>
          </a:p>
          <a:p>
            <a:pPr marL="1285875" lvl="3" indent="-257175">
              <a:buChar char="•"/>
            </a:pPr>
            <a:r>
              <a:rPr dirty="0"/>
              <a:t>Hypothesis behind QCE </a:t>
            </a:r>
          </a:p>
          <a:p>
            <a:pPr marL="600075" lvl="1" indent="-257175"/>
            <a:r>
              <a:rPr dirty="0"/>
              <a:t>Decreasing both limits until H-mode avoided</a:t>
            </a:r>
          </a:p>
          <a:p>
            <a:pPr lvl="2">
              <a:defRPr b="1"/>
            </a:pPr>
            <a:r>
              <a:rPr dirty="0"/>
              <a:t>Unstable ballooning in the pedestal middle, blocking second stability access:</a:t>
            </a:r>
          </a:p>
          <a:p>
            <a:pPr marL="1285875" lvl="3" indent="-257175">
              <a:buChar char="•"/>
            </a:pPr>
            <a:r>
              <a:rPr dirty="0"/>
              <a:t>Negative triangularity</a:t>
            </a:r>
          </a:p>
        </p:txBody>
      </p:sp>
      <p:sp>
        <p:nvSpPr>
          <p:cNvPr id="194" name="Slide Number Placeholder 4"/>
          <p:cNvSpPr txBox="1">
            <a:spLocks noGrp="1"/>
          </p:cNvSpPr>
          <p:nvPr>
            <p:ph type="sldNum" sz="quarter" idx="2"/>
          </p:nvPr>
        </p:nvSpPr>
        <p:spPr>
          <a:xfrm>
            <a:off x="525824" y="6549224"/>
            <a:ext cx="194257" cy="280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a:t>
            </a:fld>
            <a:endParaRPr/>
          </a:p>
        </p:txBody>
      </p:sp>
      <p:pic>
        <p:nvPicPr>
          <p:cNvPr id="195" name="elm_avoidance_4.png" descr="elm_avoidance_4.png"/>
          <p:cNvPicPr>
            <a:picLocks noChangeAspect="1"/>
          </p:cNvPicPr>
          <p:nvPr/>
        </p:nvPicPr>
        <p:blipFill>
          <a:blip r:embed="rId3">
            <a:extLst/>
          </a:blip>
          <a:stretch>
            <a:fillRect/>
          </a:stretch>
        </p:blipFill>
        <p:spPr>
          <a:xfrm>
            <a:off x="7770494" y="928399"/>
            <a:ext cx="3898901" cy="3378201"/>
          </a:xfrm>
          <a:prstGeom prst="rect">
            <a:avLst/>
          </a:prstGeom>
          <a:ln w="12700">
            <a:miter lim="400000"/>
          </a:ln>
        </p:spPr>
      </p:pic>
      <p:pic>
        <p:nvPicPr>
          <p:cNvPr id="196" name="elm_avoidance.png" descr="elm_avoidance.png"/>
          <p:cNvPicPr>
            <a:picLocks noChangeAspect="1"/>
          </p:cNvPicPr>
          <p:nvPr/>
        </p:nvPicPr>
        <p:blipFill>
          <a:blip r:embed="rId4">
            <a:extLst/>
          </a:blip>
          <a:stretch>
            <a:fillRect/>
          </a:stretch>
        </p:blipFill>
        <p:spPr>
          <a:xfrm>
            <a:off x="7770494" y="928399"/>
            <a:ext cx="3898901" cy="3378201"/>
          </a:xfrm>
          <a:prstGeom prst="rect">
            <a:avLst/>
          </a:prstGeom>
          <a:ln w="12700">
            <a:miter lim="400000"/>
          </a:ln>
        </p:spPr>
      </p:pic>
      <p:pic>
        <p:nvPicPr>
          <p:cNvPr id="197" name="elm_avoidance_qce.png" descr="elm_avoidance_qce.png"/>
          <p:cNvPicPr>
            <a:picLocks noChangeAspect="1"/>
          </p:cNvPicPr>
          <p:nvPr/>
        </p:nvPicPr>
        <p:blipFill>
          <a:blip r:embed="rId5">
            <a:extLst/>
          </a:blip>
          <a:stretch>
            <a:fillRect/>
          </a:stretch>
        </p:blipFill>
        <p:spPr>
          <a:xfrm>
            <a:off x="7770494" y="928399"/>
            <a:ext cx="3898901" cy="33782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97"/>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grpId="2" nodeType="afterEffect">
                                  <p:stCondLst>
                                    <p:cond delay="0"/>
                                  </p:stCondLst>
                                  <p:iterate>
                                    <p:tmAbs val="0"/>
                                  </p:iterate>
                                  <p:childTnLst>
                                    <p:set>
                                      <p:cBhvr>
                                        <p:cTn id="9" fill="hold">
                                          <p:stCondLst>
                                            <p:cond delay="0"/>
                                          </p:stCondLst>
                                        </p:cTn>
                                        <p:tgtEl>
                                          <p:spTgt spid="195"/>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193">
                                            <p:txEl>
                                              <p:pRg st="2" end="2"/>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93">
                                            <p:txEl>
                                              <p:pRg st="3" end="3"/>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93">
                                            <p:txEl>
                                              <p:pRg st="4" end="4"/>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93">
                                            <p:txEl>
                                              <p:pRg st="5" end="5"/>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3" nodeType="clickEffect">
                                  <p:stCondLst>
                                    <p:cond delay="0"/>
                                  </p:stCondLst>
                                  <p:iterate>
                                    <p:tmAbs val="0"/>
                                  </p:iterate>
                                  <p:childTnLst>
                                    <p:set>
                                      <p:cBhvr>
                                        <p:cTn id="21" fill="hold"/>
                                        <p:tgtEl>
                                          <p:spTgt spid="196"/>
                                        </p:tgtEl>
                                        <p:attrNameLst>
                                          <p:attrName>style.visibility</p:attrName>
                                        </p:attrNameLst>
                                      </p:cBhvr>
                                      <p:to>
                                        <p:strVal val="visible"/>
                                      </p:to>
                                    </p:set>
                                  </p:childTnLst>
                                </p:cTn>
                              </p:par>
                            </p:childTnLst>
                          </p:cTn>
                        </p:par>
                        <p:par>
                          <p:cTn id="22" fill="hold">
                            <p:stCondLst>
                              <p:cond delay="0"/>
                            </p:stCondLst>
                            <p:childTnLst>
                              <p:par>
                                <p:cTn id="23" presetID="1" presetClass="exit" presetSubtype="0" fill="hold" grpId="4" nodeType="afterEffect">
                                  <p:stCondLst>
                                    <p:cond delay="0"/>
                                  </p:stCondLst>
                                  <p:iterate>
                                    <p:tmAbs val="0"/>
                                  </p:iterate>
                                  <p:childTnLst>
                                    <p:set>
                                      <p:cBhvr>
                                        <p:cTn id="24" fill="hold">
                                          <p:stCondLst>
                                            <p:cond delay="0"/>
                                          </p:stCondLst>
                                        </p:cTn>
                                        <p:tgtEl>
                                          <p:spTgt spid="197"/>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9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 grpId="2" animBg="1" advAuto="0"/>
      <p:bldP spid="196" grpId="3" animBg="1" advAuto="0"/>
      <p:bldP spid="197" grpId="1" animBg="1" advAuto="0"/>
      <p:bldP spid="197" grpId="4"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Footer Placeholder 3"/>
          <p:cNvSpPr txBox="1"/>
          <p:nvPr/>
        </p:nvSpPr>
        <p:spPr>
          <a:xfrm>
            <a:off x="871343" y="6555770"/>
            <a:ext cx="3378737" cy="2483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200">
                <a:solidFill>
                  <a:srgbClr val="FFFFFF"/>
                </a:solidFill>
              </a:defRPr>
            </a:lvl1pPr>
          </a:lstStyle>
          <a:p>
            <a:r>
              <a:t>M. Dunne | IAEA 2025 | 15 October 2025</a:t>
            </a:r>
          </a:p>
        </p:txBody>
      </p:sp>
      <p:sp>
        <p:nvSpPr>
          <p:cNvPr id="200" name="Title 1"/>
          <p:cNvSpPr txBox="1">
            <a:spLocks noGrp="1"/>
          </p:cNvSpPr>
          <p:nvPr>
            <p:ph type="title"/>
          </p:nvPr>
        </p:nvSpPr>
        <p:spPr>
          <a:xfrm>
            <a:off x="983432" y="192515"/>
            <a:ext cx="9451776" cy="457201"/>
          </a:xfrm>
          <a:prstGeom prst="rect">
            <a:avLst/>
          </a:prstGeom>
        </p:spPr>
        <p:txBody>
          <a:bodyPr/>
          <a:lstStyle>
            <a:lvl1pPr defTabSz="665226">
              <a:lnSpc>
                <a:spcPts val="2300"/>
              </a:lnSpc>
              <a:defRPr sz="2716"/>
            </a:lvl1pPr>
          </a:lstStyle>
          <a:p>
            <a:r>
              <a:t>Ballooning stability in the pedestal middle: negative triangularity</a:t>
            </a:r>
          </a:p>
        </p:txBody>
      </p:sp>
      <p:sp>
        <p:nvSpPr>
          <p:cNvPr id="201" name="Content Placeholder 2"/>
          <p:cNvSpPr txBox="1">
            <a:spLocks noGrp="1"/>
          </p:cNvSpPr>
          <p:nvPr>
            <p:ph type="body" idx="1"/>
          </p:nvPr>
        </p:nvSpPr>
        <p:spPr>
          <a:xfrm>
            <a:off x="609600" y="836711"/>
            <a:ext cx="6317202" cy="5688634"/>
          </a:xfrm>
          <a:prstGeom prst="rect">
            <a:avLst/>
          </a:prstGeom>
        </p:spPr>
        <p:txBody>
          <a:bodyPr/>
          <a:lstStyle/>
          <a:p>
            <a:pPr>
              <a:defRPr b="1"/>
            </a:pPr>
            <a:r>
              <a:t>Present understanding: </a:t>
            </a:r>
          </a:p>
          <a:p>
            <a:pPr marL="600075" lvl="1" indent="-257175"/>
            <a:r>
              <a:t>Sufficient negative delta to block access to ballooning second stability</a:t>
            </a:r>
            <a:r>
              <a:rPr baseline="31999"/>
              <a:t>1,2</a:t>
            </a:r>
          </a:p>
          <a:p>
            <a:pPr>
              <a:defRPr b="1"/>
            </a:pPr>
            <a:r>
              <a:t>Approach of experiments:</a:t>
            </a:r>
          </a:p>
          <a:p>
            <a:pPr marL="600075" lvl="1" indent="-257175"/>
            <a:r>
              <a:t>Use ideal MHD to predict critical shaping, combined with what a particular device can achieve (limited at AUG and JET)</a:t>
            </a:r>
          </a:p>
          <a:p>
            <a:pPr marL="600075" lvl="1" indent="-257175"/>
            <a:r>
              <a:t>Use flexible shaping at TCV to verify predictions</a:t>
            </a:r>
          </a:p>
          <a:p>
            <a:pPr marL="600075" lvl="1" indent="-257175"/>
            <a:r>
              <a:t>Attempt experiments on larger devices</a:t>
            </a:r>
          </a:p>
        </p:txBody>
      </p:sp>
      <p:sp>
        <p:nvSpPr>
          <p:cNvPr id="202" name="Slide Number Placeholder 4"/>
          <p:cNvSpPr txBox="1">
            <a:spLocks noGrp="1"/>
          </p:cNvSpPr>
          <p:nvPr>
            <p:ph type="sldNum" sz="quarter" idx="2"/>
          </p:nvPr>
        </p:nvSpPr>
        <p:spPr>
          <a:xfrm>
            <a:off x="525824" y="6549224"/>
            <a:ext cx="194257" cy="280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a:t>
            </a:fld>
            <a:endParaRPr/>
          </a:p>
        </p:txBody>
      </p:sp>
      <p:pic>
        <p:nvPicPr>
          <p:cNvPr id="203" name="unknown.png" descr="unknown.png"/>
          <p:cNvPicPr>
            <a:picLocks noChangeAspect="1"/>
          </p:cNvPicPr>
          <p:nvPr/>
        </p:nvPicPr>
        <p:blipFill>
          <a:blip r:embed="rId3">
            <a:extLst/>
          </a:blip>
          <a:srcRect l="36564"/>
          <a:stretch>
            <a:fillRect/>
          </a:stretch>
        </p:blipFill>
        <p:spPr>
          <a:xfrm>
            <a:off x="6717334" y="320182"/>
            <a:ext cx="5662943" cy="5353951"/>
          </a:xfrm>
          <a:prstGeom prst="rect">
            <a:avLst/>
          </a:prstGeom>
          <a:ln w="12700">
            <a:miter lim="400000"/>
          </a:ln>
        </p:spPr>
      </p:pic>
      <p:sp>
        <p:nvSpPr>
          <p:cNvPr id="204" name="Figure courtesy A.O. Nelson"/>
          <p:cNvSpPr txBox="1"/>
          <p:nvPr/>
        </p:nvSpPr>
        <p:spPr>
          <a:xfrm>
            <a:off x="9485521" y="5501341"/>
            <a:ext cx="2723330" cy="3330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lvl1pPr>
          </a:lstStyle>
          <a:p>
            <a:r>
              <a:t>Figure courtesy A.O. Nelson</a:t>
            </a:r>
          </a:p>
        </p:txBody>
      </p:sp>
      <p:sp>
        <p:nvSpPr>
          <p:cNvPr id="205" name="1Nelson et al., PRL 2023…"/>
          <p:cNvSpPr txBox="1"/>
          <p:nvPr/>
        </p:nvSpPr>
        <p:spPr>
          <a:xfrm>
            <a:off x="68900" y="5881529"/>
            <a:ext cx="2350851" cy="6251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rPr baseline="31999"/>
              <a:t>1</a:t>
            </a:r>
            <a:r>
              <a:t>Nelson et al., PRL 2023</a:t>
            </a:r>
          </a:p>
          <a:p>
            <a:r>
              <a:rPr baseline="31999"/>
              <a:t>2</a:t>
            </a:r>
            <a:r>
              <a:t>Sauter et al., IAEA 2023</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Footer Placeholder 3"/>
          <p:cNvSpPr txBox="1"/>
          <p:nvPr/>
        </p:nvSpPr>
        <p:spPr>
          <a:xfrm>
            <a:off x="871343" y="6555770"/>
            <a:ext cx="3378737" cy="2483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200">
                <a:solidFill>
                  <a:srgbClr val="FFFFFF"/>
                </a:solidFill>
              </a:defRPr>
            </a:lvl1pPr>
          </a:lstStyle>
          <a:p>
            <a:r>
              <a:t>M. Dunne | IAEA 2025 | 15 October 2025</a:t>
            </a:r>
          </a:p>
        </p:txBody>
      </p:sp>
      <p:sp>
        <p:nvSpPr>
          <p:cNvPr id="208" name="Title 1"/>
          <p:cNvSpPr txBox="1">
            <a:spLocks noGrp="1"/>
          </p:cNvSpPr>
          <p:nvPr>
            <p:ph type="title"/>
          </p:nvPr>
        </p:nvSpPr>
        <p:spPr>
          <a:xfrm>
            <a:off x="983432" y="192515"/>
            <a:ext cx="9451776" cy="457201"/>
          </a:xfrm>
          <a:prstGeom prst="rect">
            <a:avLst/>
          </a:prstGeom>
        </p:spPr>
        <p:txBody>
          <a:bodyPr/>
          <a:lstStyle/>
          <a:p>
            <a:r>
              <a:rPr dirty="0"/>
              <a:t>Exploring possible NT shapes for AUG and JET</a:t>
            </a:r>
          </a:p>
        </p:txBody>
      </p:sp>
      <p:sp>
        <p:nvSpPr>
          <p:cNvPr id="209" name="Content Placeholder 2"/>
          <p:cNvSpPr txBox="1">
            <a:spLocks noGrp="1"/>
          </p:cNvSpPr>
          <p:nvPr>
            <p:ph type="body" sz="half" idx="1"/>
          </p:nvPr>
        </p:nvSpPr>
        <p:spPr>
          <a:xfrm>
            <a:off x="609600" y="836711"/>
            <a:ext cx="5867268" cy="5688634"/>
          </a:xfrm>
          <a:prstGeom prst="rect">
            <a:avLst/>
          </a:prstGeom>
        </p:spPr>
        <p:txBody>
          <a:bodyPr/>
          <a:lstStyle/>
          <a:p>
            <a:pPr>
              <a:defRPr b="1"/>
            </a:pPr>
            <a:r>
              <a:t>Initial attempts on AUG: </a:t>
            </a:r>
          </a:p>
          <a:p>
            <a:pPr marL="600075" lvl="1" indent="-257175"/>
            <a:r>
              <a:t>No ELM avoidance due to low shaping</a:t>
            </a:r>
            <a:r>
              <a:rPr baseline="31999"/>
              <a:t>1,2</a:t>
            </a:r>
          </a:p>
          <a:p>
            <a:pPr>
              <a:defRPr b="1"/>
            </a:pPr>
            <a:r>
              <a:t>Modelling predictions for AUG:</a:t>
            </a:r>
          </a:p>
          <a:p>
            <a:pPr marL="600075" lvl="1" indent="-257175"/>
            <a:r>
              <a:t>Small changes in shape sufficient to avoid H-mode entry</a:t>
            </a:r>
          </a:p>
          <a:p>
            <a:pPr>
              <a:defRPr b="1"/>
            </a:pPr>
            <a:r>
              <a:t>Predictions for JET:</a:t>
            </a:r>
          </a:p>
          <a:p>
            <a:pPr marL="600075" lvl="1" indent="-257175"/>
            <a:r>
              <a:t>Shape is marginal for ELM avoidance</a:t>
            </a:r>
          </a:p>
          <a:p>
            <a:pPr marL="600075" lvl="1" indent="-257175"/>
            <a:r>
              <a:t>No confinement improvement expected</a:t>
            </a:r>
          </a:p>
          <a:p>
            <a:pPr>
              <a:defRPr b="1"/>
            </a:pPr>
            <a:r>
              <a:t>Test planned shapes in TCV</a:t>
            </a:r>
          </a:p>
          <a:p>
            <a:pPr marL="600075" lvl="1" indent="-257175"/>
            <a:r>
              <a:t>Expect ELM-free behaviour in both AUG and JET</a:t>
            </a:r>
          </a:p>
        </p:txBody>
      </p:sp>
      <p:sp>
        <p:nvSpPr>
          <p:cNvPr id="210" name="Slide Number Placeholder 4"/>
          <p:cNvSpPr txBox="1">
            <a:spLocks noGrp="1"/>
          </p:cNvSpPr>
          <p:nvPr>
            <p:ph type="sldNum" sz="quarter" idx="2"/>
          </p:nvPr>
        </p:nvSpPr>
        <p:spPr>
          <a:xfrm>
            <a:off x="525824" y="6549224"/>
            <a:ext cx="194257" cy="280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a:t>
            </a:fld>
            <a:endParaRPr/>
          </a:p>
        </p:txBody>
      </p:sp>
      <p:pic>
        <p:nvPicPr>
          <p:cNvPr id="211" name="Grafik 7" descr="Grafik 7"/>
          <p:cNvPicPr>
            <a:picLocks noChangeAspect="1"/>
          </p:cNvPicPr>
          <p:nvPr/>
        </p:nvPicPr>
        <p:blipFill>
          <a:blip r:embed="rId3">
            <a:extLst/>
          </a:blip>
          <a:stretch>
            <a:fillRect/>
          </a:stretch>
        </p:blipFill>
        <p:spPr>
          <a:xfrm>
            <a:off x="9946630" y="103759"/>
            <a:ext cx="714053" cy="634712"/>
          </a:xfrm>
          <a:prstGeom prst="rect">
            <a:avLst/>
          </a:prstGeom>
          <a:ln w="12700">
            <a:miter lim="400000"/>
          </a:ln>
        </p:spPr>
      </p:pic>
      <p:grpSp>
        <p:nvGrpSpPr>
          <p:cNvPr id="215" name="Group"/>
          <p:cNvGrpSpPr/>
          <p:nvPr/>
        </p:nvGrpSpPr>
        <p:grpSpPr>
          <a:xfrm>
            <a:off x="9282028" y="956490"/>
            <a:ext cx="2986754" cy="5461097"/>
            <a:chOff x="0" y="0"/>
            <a:chExt cx="2986752" cy="5461096"/>
          </a:xfrm>
        </p:grpSpPr>
        <p:pic>
          <p:nvPicPr>
            <p:cNvPr id="212" name="TCV_AUG_NT_shape.png" descr="TCV_AUG_NT_shape.png"/>
            <p:cNvPicPr>
              <a:picLocks noChangeAspect="1"/>
            </p:cNvPicPr>
            <p:nvPr/>
          </p:nvPicPr>
          <p:blipFill>
            <a:blip r:embed="rId4">
              <a:extLst/>
            </a:blip>
            <a:stretch>
              <a:fillRect/>
            </a:stretch>
          </p:blipFill>
          <p:spPr>
            <a:xfrm>
              <a:off x="0" y="287432"/>
              <a:ext cx="2986753" cy="5173665"/>
            </a:xfrm>
            <a:prstGeom prst="rect">
              <a:avLst/>
            </a:prstGeom>
            <a:ln w="12700" cap="flat">
              <a:noFill/>
              <a:miter lim="400000"/>
            </a:ln>
            <a:effectLst/>
          </p:spPr>
        </p:pic>
        <p:sp>
          <p:nvSpPr>
            <p:cNvPr id="213" name="TCV 85967"/>
            <p:cNvSpPr txBox="1"/>
            <p:nvPr/>
          </p:nvSpPr>
          <p:spPr>
            <a:xfrm>
              <a:off x="471895" y="0"/>
              <a:ext cx="1099466" cy="33308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b="1">
                  <a:solidFill>
                    <a:srgbClr val="EA3323"/>
                  </a:solidFill>
                </a:defRPr>
              </a:lvl1pPr>
            </a:lstStyle>
            <a:p>
              <a:r>
                <a:t>TCV 85967</a:t>
              </a:r>
            </a:p>
          </p:txBody>
        </p:sp>
        <p:sp>
          <p:nvSpPr>
            <p:cNvPr id="214" name="AUG 43493"/>
            <p:cNvSpPr txBox="1"/>
            <p:nvPr/>
          </p:nvSpPr>
          <p:spPr>
            <a:xfrm>
              <a:off x="1526389" y="0"/>
              <a:ext cx="1164653" cy="33308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b="1">
                  <a:solidFill>
                    <a:srgbClr val="3D6966"/>
                  </a:solidFill>
                </a:defRPr>
              </a:lvl1pPr>
            </a:lstStyle>
            <a:p>
              <a:r>
                <a:t>AUG 43493</a:t>
              </a:r>
            </a:p>
          </p:txBody>
        </p:sp>
      </p:grpSp>
      <p:sp>
        <p:nvSpPr>
          <p:cNvPr id="216" name="1Happel et al., NF 2023…"/>
          <p:cNvSpPr txBox="1"/>
          <p:nvPr/>
        </p:nvSpPr>
        <p:spPr>
          <a:xfrm>
            <a:off x="68900" y="5881529"/>
            <a:ext cx="2342144" cy="6251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rPr baseline="31999"/>
              <a:t>1</a:t>
            </a:r>
            <a:r>
              <a:t>Happel et al., NF 2023</a:t>
            </a:r>
          </a:p>
          <a:p>
            <a:r>
              <a:rPr baseline="31999"/>
              <a:t>2</a:t>
            </a:r>
            <a:r>
              <a:t>Vanovac et al., NF 2025</a:t>
            </a:r>
          </a:p>
        </p:txBody>
      </p:sp>
      <p:pic>
        <p:nvPicPr>
          <p:cNvPr id="217" name="Image" descr="Image"/>
          <p:cNvPicPr>
            <a:picLocks noChangeAspect="1"/>
          </p:cNvPicPr>
          <p:nvPr/>
        </p:nvPicPr>
        <p:blipFill>
          <a:blip r:embed="rId5">
            <a:extLst/>
          </a:blip>
          <a:stretch>
            <a:fillRect/>
          </a:stretch>
        </p:blipFill>
        <p:spPr>
          <a:xfrm>
            <a:off x="10586471" y="97020"/>
            <a:ext cx="1497624" cy="648191"/>
          </a:xfrm>
          <a:prstGeom prst="rect">
            <a:avLst/>
          </a:prstGeom>
          <a:ln w="12700">
            <a:miter lim="400000"/>
          </a:ln>
        </p:spPr>
      </p:pic>
      <p:grpSp>
        <p:nvGrpSpPr>
          <p:cNvPr id="221" name="Group"/>
          <p:cNvGrpSpPr/>
          <p:nvPr/>
        </p:nvGrpSpPr>
        <p:grpSpPr>
          <a:xfrm>
            <a:off x="6503218" y="956490"/>
            <a:ext cx="3040916" cy="5362586"/>
            <a:chOff x="0" y="0"/>
            <a:chExt cx="3040914" cy="5362584"/>
          </a:xfrm>
        </p:grpSpPr>
        <p:pic>
          <p:nvPicPr>
            <p:cNvPr id="218" name="TCV_JET_NT_shape.png" descr="TCV_JET_NT_shape.png"/>
            <p:cNvPicPr>
              <a:picLocks noChangeAspect="1"/>
            </p:cNvPicPr>
            <p:nvPr/>
          </p:nvPicPr>
          <p:blipFill>
            <a:blip r:embed="rId6">
              <a:extLst/>
            </a:blip>
            <a:stretch>
              <a:fillRect/>
            </a:stretch>
          </p:blipFill>
          <p:spPr>
            <a:xfrm>
              <a:off x="0" y="298056"/>
              <a:ext cx="2923750" cy="5064529"/>
            </a:xfrm>
            <a:prstGeom prst="rect">
              <a:avLst/>
            </a:prstGeom>
            <a:ln w="12700" cap="flat">
              <a:noFill/>
              <a:miter lim="400000"/>
            </a:ln>
            <a:effectLst/>
          </p:spPr>
        </p:pic>
        <p:sp>
          <p:nvSpPr>
            <p:cNvPr id="219" name="TCV 80157"/>
            <p:cNvSpPr txBox="1"/>
            <p:nvPr/>
          </p:nvSpPr>
          <p:spPr>
            <a:xfrm>
              <a:off x="623341" y="0"/>
              <a:ext cx="1099467" cy="33308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b="1">
                  <a:solidFill>
                    <a:srgbClr val="EA3323"/>
                  </a:solidFill>
                </a:defRPr>
              </a:lvl1pPr>
            </a:lstStyle>
            <a:p>
              <a:r>
                <a:t>TCV 80157</a:t>
              </a:r>
            </a:p>
          </p:txBody>
        </p:sp>
        <p:sp>
          <p:nvSpPr>
            <p:cNvPr id="220" name="JPN 105827"/>
            <p:cNvSpPr txBox="1"/>
            <p:nvPr/>
          </p:nvSpPr>
          <p:spPr>
            <a:xfrm>
              <a:off x="1790314" y="0"/>
              <a:ext cx="1250602" cy="33308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b="1">
                  <a:solidFill>
                    <a:srgbClr val="214C9B"/>
                  </a:solidFill>
                </a:defRPr>
              </a:lvl1pPr>
            </a:lstStyle>
            <a:p>
              <a:r>
                <a:t>JPN 105827 </a:t>
              </a:r>
            </a:p>
          </p:txBody>
        </p:sp>
      </p:grpSp>
      <p:pic>
        <p:nvPicPr>
          <p:cNvPr id="222" name="Picture 9" descr="Picture 9"/>
          <p:cNvPicPr>
            <a:picLocks noChangeAspect="1"/>
          </p:cNvPicPr>
          <p:nvPr/>
        </p:nvPicPr>
        <p:blipFill>
          <a:blip r:embed="rId7">
            <a:extLst/>
          </a:blip>
          <a:stretch>
            <a:fillRect/>
          </a:stretch>
        </p:blipFill>
        <p:spPr>
          <a:xfrm>
            <a:off x="8911745" y="242086"/>
            <a:ext cx="902792" cy="358057"/>
          </a:xfrm>
          <a:prstGeom prst="rect">
            <a:avLst/>
          </a:prstGeom>
          <a:ln w="12700">
            <a:miter lim="400000"/>
          </a:ln>
        </p:spPr>
      </p:pic>
      <p:grpSp>
        <p:nvGrpSpPr>
          <p:cNvPr id="4" name="Group 3">
            <a:extLst>
              <a:ext uri="{FF2B5EF4-FFF2-40B4-BE49-F238E27FC236}">
                <a16:creationId xmlns:a16="http://schemas.microsoft.com/office/drawing/2014/main" id="{B702DCFF-7A15-45A3-B1BE-2FCAE05420AF}"/>
              </a:ext>
            </a:extLst>
          </p:cNvPr>
          <p:cNvGrpSpPr/>
          <p:nvPr/>
        </p:nvGrpSpPr>
        <p:grpSpPr>
          <a:xfrm>
            <a:off x="7150517" y="715190"/>
            <a:ext cx="4930711" cy="5840580"/>
            <a:chOff x="7150517" y="715190"/>
            <a:chExt cx="4930711" cy="5840580"/>
          </a:xfrm>
        </p:grpSpPr>
        <p:pic>
          <p:nvPicPr>
            <p:cNvPr id="3" name="Picture 2">
              <a:extLst>
                <a:ext uri="{FF2B5EF4-FFF2-40B4-BE49-F238E27FC236}">
                  <a16:creationId xmlns:a16="http://schemas.microsoft.com/office/drawing/2014/main" id="{3147D525-D76D-400D-97DC-AE6A892391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50517" y="956489"/>
              <a:ext cx="4930711" cy="5599281"/>
            </a:xfrm>
            <a:prstGeom prst="rect">
              <a:avLst/>
            </a:prstGeom>
          </p:spPr>
        </p:pic>
        <p:sp>
          <p:nvSpPr>
            <p:cNvPr id="224" name="TCV 80157"/>
            <p:cNvSpPr txBox="1"/>
            <p:nvPr/>
          </p:nvSpPr>
          <p:spPr>
            <a:xfrm>
              <a:off x="7898677" y="715190"/>
              <a:ext cx="1099467" cy="33308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b="1">
                  <a:solidFill>
                    <a:srgbClr val="EA3323"/>
                  </a:solidFill>
                </a:defRPr>
              </a:lvl1pPr>
            </a:lstStyle>
            <a:p>
              <a:r>
                <a:t>TCV 80157</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iterate>
                                    <p:tmAbs val="0"/>
                                  </p:iterate>
                                  <p:childTnLst>
                                    <p:set>
                                      <p:cBhvr>
                                        <p:cTn id="6" fill="hold">
                                          <p:stCondLst>
                                            <p:cond delay="0"/>
                                          </p:stCondLst>
                                        </p:cTn>
                                        <p:tgtEl>
                                          <p:spTgt spid="211"/>
                                        </p:tgtEl>
                                        <p:attrNameLst>
                                          <p:attrName>style.visibility</p:attrName>
                                        </p:attrNameLst>
                                      </p:cBhvr>
                                      <p:to>
                                        <p:strVal val="hidden"/>
                                      </p:to>
                                    </p:set>
                                  </p:childTnLst>
                                </p:cTn>
                              </p:par>
                            </p:childTnLst>
                          </p:cTn>
                        </p:par>
                        <p:par>
                          <p:cTn id="7" fill="hold">
                            <p:stCondLst>
                              <p:cond delay="0"/>
                            </p:stCondLst>
                            <p:childTnLst>
                              <p:par>
                                <p:cTn id="8" presetID="1" presetClass="exit" presetSubtype="0" fill="hold" grpId="2" nodeType="afterEffect">
                                  <p:stCondLst>
                                    <p:cond delay="0"/>
                                  </p:stCondLst>
                                  <p:iterate>
                                    <p:tmAbs val="0"/>
                                  </p:iterate>
                                  <p:childTnLst>
                                    <p:set>
                                      <p:cBhvr>
                                        <p:cTn id="9" fill="hold">
                                          <p:stCondLst>
                                            <p:cond delay="0"/>
                                          </p:stCondLst>
                                        </p:cTn>
                                        <p:tgtEl>
                                          <p:spTgt spid="222"/>
                                        </p:tgtEl>
                                        <p:attrNameLst>
                                          <p:attrName>style.visibility</p:attrName>
                                        </p:attrNameLst>
                                      </p:cBhvr>
                                      <p:to>
                                        <p:strVal val="hidden"/>
                                      </p:to>
                                    </p:set>
                                  </p:childTnLst>
                                </p:cTn>
                              </p:par>
                            </p:childTnLst>
                          </p:cTn>
                        </p:par>
                        <p:par>
                          <p:cTn id="10" fill="hold">
                            <p:stCondLst>
                              <p:cond delay="0"/>
                            </p:stCondLst>
                            <p:childTnLst>
                              <p:par>
                                <p:cTn id="11" presetID="1" presetClass="exit" presetSubtype="0" fill="hold" grpId="3" nodeType="afterEffect">
                                  <p:stCondLst>
                                    <p:cond delay="0"/>
                                  </p:stCondLst>
                                  <p:iterate>
                                    <p:tmAbs val="0"/>
                                  </p:iterate>
                                  <p:childTnLst>
                                    <p:set>
                                      <p:cBhvr>
                                        <p:cTn id="12" fill="hold">
                                          <p:stCondLst>
                                            <p:cond delay="0"/>
                                          </p:stCondLst>
                                        </p:cTn>
                                        <p:tgtEl>
                                          <p:spTgt spid="215"/>
                                        </p:tgtEl>
                                        <p:attrNameLst>
                                          <p:attrName>style.visibility</p:attrName>
                                        </p:attrNameLst>
                                      </p:cBhvr>
                                      <p:to>
                                        <p:strVal val="hidden"/>
                                      </p:to>
                                    </p:set>
                                  </p:childTnLst>
                                </p:cTn>
                              </p:par>
                            </p:childTnLst>
                          </p:cTn>
                        </p:par>
                        <p:par>
                          <p:cTn id="13" fill="hold">
                            <p:stCondLst>
                              <p:cond delay="0"/>
                            </p:stCondLst>
                            <p:childTnLst>
                              <p:par>
                                <p:cTn id="14" presetID="1" presetClass="exit" presetSubtype="0" fill="hold" grpId="4" nodeType="afterEffect">
                                  <p:stCondLst>
                                    <p:cond delay="0"/>
                                  </p:stCondLst>
                                  <p:iterate>
                                    <p:tmAbs val="0"/>
                                  </p:iterate>
                                  <p:childTnLst>
                                    <p:set>
                                      <p:cBhvr>
                                        <p:cTn id="15" fill="hold">
                                          <p:stCondLst>
                                            <p:cond delay="0"/>
                                          </p:stCondLst>
                                        </p:cTn>
                                        <p:tgtEl>
                                          <p:spTgt spid="221"/>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 grpId="1" animBg="1" advAuto="0"/>
      <p:bldP spid="215" grpId="3" animBg="1" advAuto="0"/>
      <p:bldP spid="221" grpId="4" animBg="1" advAuto="0"/>
      <p:bldP spid="222" grpId="2"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Content Placeholder 2"/>
          <p:cNvSpPr txBox="1">
            <a:spLocks noGrp="1"/>
          </p:cNvSpPr>
          <p:nvPr>
            <p:ph type="body" idx="1"/>
          </p:nvPr>
        </p:nvSpPr>
        <p:spPr>
          <a:xfrm>
            <a:off x="609600" y="836711"/>
            <a:ext cx="6766874" cy="5688634"/>
          </a:xfrm>
          <a:prstGeom prst="rect">
            <a:avLst/>
          </a:prstGeom>
        </p:spPr>
        <p:txBody>
          <a:bodyPr/>
          <a:lstStyle/>
          <a:p>
            <a:pPr>
              <a:defRPr b="1"/>
            </a:pPr>
            <a:r>
              <a:rPr dirty="0"/>
              <a:t>New campaign</a:t>
            </a:r>
            <a:r>
              <a:rPr baseline="31999" dirty="0"/>
              <a:t>1</a:t>
            </a:r>
            <a:r>
              <a:rPr dirty="0"/>
              <a:t>:</a:t>
            </a:r>
          </a:p>
          <a:p>
            <a:pPr marL="600075" lvl="1" indent="-257175"/>
            <a:r>
              <a:rPr dirty="0"/>
              <a:t>Experiments with small changes in triangularity</a:t>
            </a:r>
          </a:p>
          <a:p>
            <a:pPr>
              <a:defRPr b="1"/>
            </a:pPr>
            <a:r>
              <a:rPr dirty="0"/>
              <a:t>Weaker shaping:</a:t>
            </a:r>
          </a:p>
          <a:p>
            <a:pPr marL="600075" lvl="1" indent="-257175"/>
            <a:r>
              <a:rPr dirty="0"/>
              <a:t>Clear high frequency ELMs, as in previous experiments</a:t>
            </a:r>
          </a:p>
          <a:p>
            <a:pPr>
              <a:defRPr b="1"/>
            </a:pPr>
            <a:r>
              <a:rPr dirty="0"/>
              <a:t>Stronger shaping: </a:t>
            </a:r>
          </a:p>
          <a:p>
            <a:pPr marL="600075" lvl="1" indent="-257175"/>
            <a:r>
              <a:rPr dirty="0"/>
              <a:t>Dithering </a:t>
            </a:r>
            <a:r>
              <a:rPr dirty="0" err="1"/>
              <a:t>behaviour</a:t>
            </a:r>
            <a:r>
              <a:rPr dirty="0"/>
              <a:t>, no clear ELMs observed</a:t>
            </a:r>
          </a:p>
        </p:txBody>
      </p:sp>
      <p:sp>
        <p:nvSpPr>
          <p:cNvPr id="228" name="Footer Placeholder 3"/>
          <p:cNvSpPr txBox="1"/>
          <p:nvPr/>
        </p:nvSpPr>
        <p:spPr>
          <a:xfrm>
            <a:off x="871343" y="6555770"/>
            <a:ext cx="3378737" cy="2483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200">
                <a:solidFill>
                  <a:srgbClr val="FFFFFF"/>
                </a:solidFill>
              </a:defRPr>
            </a:lvl1pPr>
          </a:lstStyle>
          <a:p>
            <a:r>
              <a:t>M. Dunne | IAEA 2025 | 15 October 2025</a:t>
            </a:r>
          </a:p>
        </p:txBody>
      </p:sp>
      <p:sp>
        <p:nvSpPr>
          <p:cNvPr id="229" name="Title 1"/>
          <p:cNvSpPr txBox="1">
            <a:spLocks noGrp="1"/>
          </p:cNvSpPr>
          <p:nvPr>
            <p:ph type="title"/>
          </p:nvPr>
        </p:nvSpPr>
        <p:spPr>
          <a:xfrm>
            <a:off x="983432" y="192515"/>
            <a:ext cx="9451776" cy="457201"/>
          </a:xfrm>
          <a:prstGeom prst="rect">
            <a:avLst/>
          </a:prstGeom>
        </p:spPr>
        <p:txBody>
          <a:bodyPr/>
          <a:lstStyle/>
          <a:p>
            <a:r>
              <a:t>NT on ASDEX Upgrade</a:t>
            </a:r>
          </a:p>
        </p:txBody>
      </p:sp>
      <p:sp>
        <p:nvSpPr>
          <p:cNvPr id="230" name="Slide Number Placeholder 4"/>
          <p:cNvSpPr txBox="1">
            <a:spLocks noGrp="1"/>
          </p:cNvSpPr>
          <p:nvPr>
            <p:ph type="sldNum" sz="quarter" idx="2"/>
          </p:nvPr>
        </p:nvSpPr>
        <p:spPr>
          <a:xfrm>
            <a:off x="525824" y="6549224"/>
            <a:ext cx="194257" cy="280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a:t>
            </a:fld>
            <a:endParaRPr/>
          </a:p>
        </p:txBody>
      </p:sp>
      <p:pic>
        <p:nvPicPr>
          <p:cNvPr id="231" name="AUG_NT_shapes.png" descr="AUG_NT_shapes.png"/>
          <p:cNvPicPr>
            <a:picLocks noChangeAspect="1"/>
          </p:cNvPicPr>
          <p:nvPr/>
        </p:nvPicPr>
        <p:blipFill>
          <a:blip r:embed="rId3">
            <a:extLst/>
          </a:blip>
          <a:stretch>
            <a:fillRect/>
          </a:stretch>
        </p:blipFill>
        <p:spPr>
          <a:xfrm>
            <a:off x="8653813" y="741584"/>
            <a:ext cx="3496611" cy="5374832"/>
          </a:xfrm>
          <a:prstGeom prst="rect">
            <a:avLst/>
          </a:prstGeom>
          <a:ln w="12700">
            <a:miter lim="400000"/>
          </a:ln>
        </p:spPr>
      </p:pic>
      <p:pic>
        <p:nvPicPr>
          <p:cNvPr id="232" name="Grafik 7" descr="Grafik 7"/>
          <p:cNvPicPr>
            <a:picLocks noChangeAspect="1"/>
          </p:cNvPicPr>
          <p:nvPr/>
        </p:nvPicPr>
        <p:blipFill>
          <a:blip r:embed="rId4">
            <a:extLst/>
          </a:blip>
          <a:stretch>
            <a:fillRect/>
          </a:stretch>
        </p:blipFill>
        <p:spPr>
          <a:xfrm>
            <a:off x="11308827" y="103759"/>
            <a:ext cx="714053" cy="634712"/>
          </a:xfrm>
          <a:prstGeom prst="rect">
            <a:avLst/>
          </a:prstGeom>
          <a:ln w="12700">
            <a:miter lim="400000"/>
          </a:ln>
        </p:spPr>
      </p:pic>
      <p:pic>
        <p:nvPicPr>
          <p:cNvPr id="233" name="AUG_NT_ELMs.png" descr="AUG_NT_ELMs.png"/>
          <p:cNvPicPr>
            <a:picLocks noChangeAspect="1"/>
          </p:cNvPicPr>
          <p:nvPr/>
        </p:nvPicPr>
        <p:blipFill>
          <a:blip r:embed="rId5">
            <a:extLst/>
          </a:blip>
          <a:stretch>
            <a:fillRect/>
          </a:stretch>
        </p:blipFill>
        <p:spPr>
          <a:xfrm>
            <a:off x="7510020" y="741584"/>
            <a:ext cx="4733060" cy="5374832"/>
          </a:xfrm>
          <a:prstGeom prst="rect">
            <a:avLst/>
          </a:prstGeom>
          <a:ln w="12700">
            <a:miter lim="400000"/>
          </a:ln>
        </p:spPr>
      </p:pic>
      <p:pic>
        <p:nvPicPr>
          <p:cNvPr id="234" name="AUG_NT_noELMs.png" descr="AUG_NT_noELMs.png"/>
          <p:cNvPicPr>
            <a:picLocks noChangeAspect="1"/>
          </p:cNvPicPr>
          <p:nvPr/>
        </p:nvPicPr>
        <p:blipFill>
          <a:blip r:embed="rId6">
            <a:extLst/>
          </a:blip>
          <a:stretch>
            <a:fillRect/>
          </a:stretch>
        </p:blipFill>
        <p:spPr>
          <a:xfrm>
            <a:off x="7505700" y="742950"/>
            <a:ext cx="4730656" cy="5372100"/>
          </a:xfrm>
          <a:prstGeom prst="rect">
            <a:avLst/>
          </a:prstGeom>
          <a:ln w="12700">
            <a:miter lim="400000"/>
          </a:ln>
        </p:spPr>
      </p:pic>
      <p:sp>
        <p:nvSpPr>
          <p:cNvPr id="235" name="AUG 43114, 43493"/>
          <p:cNvSpPr txBox="1"/>
          <p:nvPr/>
        </p:nvSpPr>
        <p:spPr>
          <a:xfrm>
            <a:off x="8090310" y="557453"/>
            <a:ext cx="1854583" cy="3330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b="1"/>
            </a:pPr>
            <a:r>
              <a:t>AUG </a:t>
            </a:r>
            <a:r>
              <a:rPr>
                <a:solidFill>
                  <a:srgbClr val="EA3323"/>
                </a:solidFill>
              </a:rPr>
              <a:t>43114</a:t>
            </a:r>
            <a:r>
              <a:t>, 43493</a:t>
            </a:r>
          </a:p>
        </p:txBody>
      </p:sp>
      <p:sp>
        <p:nvSpPr>
          <p:cNvPr id="236" name="1Vanovac et al., in preparation"/>
          <p:cNvSpPr txBox="1"/>
          <p:nvPr/>
        </p:nvSpPr>
        <p:spPr>
          <a:xfrm>
            <a:off x="68900" y="6186329"/>
            <a:ext cx="2890873" cy="3330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rPr baseline="31999"/>
              <a:t>1</a:t>
            </a:r>
            <a:r>
              <a:t>Vanovac et al., in preparation</a:t>
            </a:r>
          </a:p>
        </p:txBody>
      </p:sp>
      <p:sp>
        <p:nvSpPr>
          <p:cNvPr id="237" name="AUG 43114"/>
          <p:cNvSpPr txBox="1"/>
          <p:nvPr/>
        </p:nvSpPr>
        <p:spPr>
          <a:xfrm>
            <a:off x="8090310" y="557453"/>
            <a:ext cx="1164653" cy="3330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b="1"/>
            </a:pPr>
            <a:r>
              <a:t>AUG </a:t>
            </a:r>
            <a:r>
              <a:rPr>
                <a:solidFill>
                  <a:srgbClr val="EA3323"/>
                </a:solidFill>
              </a:rPr>
              <a:t>43114</a:t>
            </a:r>
          </a:p>
        </p:txBody>
      </p:sp>
      <p:grpSp>
        <p:nvGrpSpPr>
          <p:cNvPr id="243" name="Group"/>
          <p:cNvGrpSpPr/>
          <p:nvPr/>
        </p:nvGrpSpPr>
        <p:grpSpPr>
          <a:xfrm>
            <a:off x="1514987" y="3936672"/>
            <a:ext cx="8714049" cy="2388965"/>
            <a:chOff x="0" y="0"/>
            <a:chExt cx="8714047" cy="2388963"/>
          </a:xfrm>
        </p:grpSpPr>
        <p:sp>
          <p:nvSpPr>
            <p:cNvPr id="238" name="Rectangle"/>
            <p:cNvSpPr/>
            <p:nvPr/>
          </p:nvSpPr>
          <p:spPr>
            <a:xfrm>
              <a:off x="8353730" y="206491"/>
              <a:ext cx="360318" cy="1426737"/>
            </a:xfrm>
            <a:prstGeom prst="rect">
              <a:avLst/>
            </a:prstGeom>
            <a:solidFill>
              <a:srgbClr val="EA3323">
                <a:alpha val="38108"/>
              </a:srgbClr>
            </a:solidFill>
            <a:ln w="12700" cap="flat">
              <a:noFill/>
              <a:miter lim="400000"/>
            </a:ln>
            <a:effectLst>
              <a:outerShdw blurRad="38100" dist="23000" dir="5400000" rotWithShape="0">
                <a:srgbClr val="000000">
                  <a:alpha val="35000"/>
                </a:srgbClr>
              </a:outerShdw>
            </a:effectLst>
          </p:spPr>
          <p:txBody>
            <a:bodyPr wrap="square" lIns="45719" tIns="45719" rIns="45719" bIns="45719" numCol="1" anchor="ctr">
              <a:noAutofit/>
            </a:bodyPr>
            <a:lstStyle/>
            <a:p>
              <a:endParaRPr/>
            </a:p>
          </p:txBody>
        </p:sp>
        <p:grpSp>
          <p:nvGrpSpPr>
            <p:cNvPr id="242" name="Group"/>
            <p:cNvGrpSpPr/>
            <p:nvPr/>
          </p:nvGrpSpPr>
          <p:grpSpPr>
            <a:xfrm>
              <a:off x="-1" y="0"/>
              <a:ext cx="8707212" cy="2388964"/>
              <a:chOff x="0" y="0"/>
              <a:chExt cx="8707210" cy="2388963"/>
            </a:xfrm>
          </p:grpSpPr>
          <p:pic>
            <p:nvPicPr>
              <p:cNvPr id="239" name="AUG_NT_ELMs_bolozoom.png" descr="AUG_NT_ELMs_bolozoom.png"/>
              <p:cNvPicPr>
                <a:picLocks noChangeAspect="1"/>
              </p:cNvPicPr>
              <p:nvPr/>
            </p:nvPicPr>
            <p:blipFill>
              <a:blip r:embed="rId7">
                <a:extLst/>
              </a:blip>
              <a:stretch>
                <a:fillRect/>
              </a:stretch>
            </p:blipFill>
            <p:spPr>
              <a:xfrm>
                <a:off x="0" y="0"/>
                <a:ext cx="3185285" cy="2388964"/>
              </a:xfrm>
              <a:prstGeom prst="rect">
                <a:avLst/>
              </a:prstGeom>
              <a:ln w="12700" cap="flat">
                <a:noFill/>
                <a:miter lim="400000"/>
              </a:ln>
              <a:effectLst/>
            </p:spPr>
          </p:pic>
          <p:sp>
            <p:nvSpPr>
              <p:cNvPr id="240" name="Line"/>
              <p:cNvSpPr/>
              <p:nvPr/>
            </p:nvSpPr>
            <p:spPr>
              <a:xfrm flipV="1">
                <a:off x="426778" y="196243"/>
                <a:ext cx="7931904" cy="101601"/>
              </a:xfrm>
              <a:prstGeom prst="line">
                <a:avLst/>
              </a:prstGeom>
              <a:noFill/>
              <a:ln w="25400" cap="flat">
                <a:solidFill>
                  <a:srgbClr val="EA3323"/>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241" name="Line"/>
              <p:cNvSpPr/>
              <p:nvPr/>
            </p:nvSpPr>
            <p:spPr>
              <a:xfrm flipV="1">
                <a:off x="2877681" y="1650476"/>
                <a:ext cx="5829530" cy="469996"/>
              </a:xfrm>
              <a:prstGeom prst="line">
                <a:avLst/>
              </a:prstGeom>
              <a:noFill/>
              <a:ln w="25400" cap="flat">
                <a:solidFill>
                  <a:srgbClr val="EA3323"/>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grpSp>
      </p:grpSp>
      <p:grpSp>
        <p:nvGrpSpPr>
          <p:cNvPr id="249" name="Group"/>
          <p:cNvGrpSpPr/>
          <p:nvPr/>
        </p:nvGrpSpPr>
        <p:grpSpPr>
          <a:xfrm>
            <a:off x="4682653" y="3998631"/>
            <a:ext cx="6933126" cy="2388965"/>
            <a:chOff x="0" y="0"/>
            <a:chExt cx="6933125" cy="2388963"/>
          </a:xfrm>
        </p:grpSpPr>
        <p:sp>
          <p:nvSpPr>
            <p:cNvPr id="244" name="Rectangle"/>
            <p:cNvSpPr/>
            <p:nvPr/>
          </p:nvSpPr>
          <p:spPr>
            <a:xfrm>
              <a:off x="6572808" y="144532"/>
              <a:ext cx="360318" cy="1426737"/>
            </a:xfrm>
            <a:prstGeom prst="rect">
              <a:avLst/>
            </a:prstGeom>
            <a:solidFill>
              <a:srgbClr val="000000">
                <a:alpha val="35746"/>
              </a:srgbClr>
            </a:solidFill>
            <a:ln w="12700" cap="flat">
              <a:noFill/>
              <a:miter lim="400000"/>
            </a:ln>
            <a:effectLst>
              <a:outerShdw blurRad="38100" dist="23000" dir="5400000" rotWithShape="0">
                <a:srgbClr val="000000">
                  <a:alpha val="35000"/>
                </a:srgbClr>
              </a:outerShdw>
            </a:effectLst>
          </p:spPr>
          <p:txBody>
            <a:bodyPr wrap="square" lIns="45719" tIns="45719" rIns="45719" bIns="45719" numCol="1" anchor="ctr">
              <a:noAutofit/>
            </a:bodyPr>
            <a:lstStyle/>
            <a:p>
              <a:endParaRPr/>
            </a:p>
          </p:txBody>
        </p:sp>
        <p:grpSp>
          <p:nvGrpSpPr>
            <p:cNvPr id="248" name="Group"/>
            <p:cNvGrpSpPr/>
            <p:nvPr/>
          </p:nvGrpSpPr>
          <p:grpSpPr>
            <a:xfrm>
              <a:off x="-1" y="0"/>
              <a:ext cx="6929413" cy="2388964"/>
              <a:chOff x="0" y="0"/>
              <a:chExt cx="6929411" cy="2388963"/>
            </a:xfrm>
          </p:grpSpPr>
          <p:pic>
            <p:nvPicPr>
              <p:cNvPr id="245" name="AUG_NT_noELMs_bolozoom.png" descr="AUG_NT_noELMs_bolozoom.png"/>
              <p:cNvPicPr>
                <a:picLocks noChangeAspect="1"/>
              </p:cNvPicPr>
              <p:nvPr/>
            </p:nvPicPr>
            <p:blipFill>
              <a:blip r:embed="rId8">
                <a:extLst/>
              </a:blip>
              <a:stretch>
                <a:fillRect/>
              </a:stretch>
            </p:blipFill>
            <p:spPr>
              <a:xfrm>
                <a:off x="0" y="0"/>
                <a:ext cx="3185285" cy="2388964"/>
              </a:xfrm>
              <a:prstGeom prst="rect">
                <a:avLst/>
              </a:prstGeom>
              <a:ln w="12700" cap="flat">
                <a:noFill/>
                <a:miter lim="400000"/>
              </a:ln>
              <a:effectLst/>
            </p:spPr>
          </p:pic>
          <p:sp>
            <p:nvSpPr>
              <p:cNvPr id="246" name="Line"/>
              <p:cNvSpPr/>
              <p:nvPr/>
            </p:nvSpPr>
            <p:spPr>
              <a:xfrm flipV="1">
                <a:off x="2863213" y="1547608"/>
                <a:ext cx="4066199" cy="579768"/>
              </a:xfrm>
              <a:prstGeom prst="line">
                <a:avLst/>
              </a:prstGeom>
              <a:noFill/>
              <a:ln w="2540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247" name="Line"/>
              <p:cNvSpPr/>
              <p:nvPr/>
            </p:nvSpPr>
            <p:spPr>
              <a:xfrm flipV="1">
                <a:off x="409761" y="166192"/>
                <a:ext cx="6151417" cy="115362"/>
              </a:xfrm>
              <a:prstGeom prst="line">
                <a:avLst/>
              </a:prstGeom>
              <a:noFill/>
              <a:ln w="25400" cap="flat">
                <a:solidFill>
                  <a:srgbClr val="0000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gr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iterate>
                                    <p:tmAbs val="0"/>
                                  </p:iterate>
                                  <p:childTnLst>
                                    <p:set>
                                      <p:cBhvr>
                                        <p:cTn id="6" fill="hold">
                                          <p:stCondLst>
                                            <p:cond delay="0"/>
                                          </p:stCondLst>
                                        </p:cTn>
                                        <p:tgtEl>
                                          <p:spTgt spid="235"/>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23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3" nodeType="clickEffect">
                                  <p:stCondLst>
                                    <p:cond delay="0"/>
                                  </p:stCondLst>
                                  <p:iterate>
                                    <p:tmAbs val="0"/>
                                  </p:iterate>
                                  <p:childTnLst>
                                    <p:set>
                                      <p:cBhvr>
                                        <p:cTn id="13" fill="hold"/>
                                        <p:tgtEl>
                                          <p:spTgt spid="24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4" nodeType="clickEffect">
                                  <p:stCondLst>
                                    <p:cond delay="0"/>
                                  </p:stCondLst>
                                  <p:iterate>
                                    <p:tmAbs val="0"/>
                                  </p:iterate>
                                  <p:childTnLst>
                                    <p:set>
                                      <p:cBhvr>
                                        <p:cTn id="17" fill="hold"/>
                                        <p:tgtEl>
                                          <p:spTgt spid="234"/>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5" nodeType="afterEffect">
                                  <p:stCondLst>
                                    <p:cond delay="0"/>
                                  </p:stCondLst>
                                  <p:iterate>
                                    <p:tmAbs val="0"/>
                                  </p:iterate>
                                  <p:childTnLst>
                                    <p:set>
                                      <p:cBhvr>
                                        <p:cTn id="20" fill="hold"/>
                                        <p:tgtEl>
                                          <p:spTgt spid="23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7">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7">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6" nodeType="clickEffect">
                                  <p:stCondLst>
                                    <p:cond delay="0"/>
                                  </p:stCondLst>
                                  <p:iterate>
                                    <p:tmAbs val="0"/>
                                  </p:iterate>
                                  <p:childTnLst>
                                    <p:set>
                                      <p:cBhvr>
                                        <p:cTn id="28" fill="hold"/>
                                        <p:tgtEl>
                                          <p:spTgt spid="2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 grpId="2" animBg="1" advAuto="0"/>
      <p:bldP spid="234" grpId="4" animBg="1" advAuto="0"/>
      <p:bldP spid="235" grpId="1" animBg="1" advAuto="0"/>
      <p:bldP spid="235" grpId="5" animBg="1" advAuto="0"/>
      <p:bldP spid="243" grpId="3" animBg="1" advAuto="0"/>
      <p:bldP spid="249" grpId="6"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Footer Placeholder 3"/>
          <p:cNvSpPr txBox="1"/>
          <p:nvPr/>
        </p:nvSpPr>
        <p:spPr>
          <a:xfrm>
            <a:off x="871343" y="6555770"/>
            <a:ext cx="3378737" cy="2483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200">
                <a:solidFill>
                  <a:srgbClr val="FFFFFF"/>
                </a:solidFill>
              </a:defRPr>
            </a:lvl1pPr>
          </a:lstStyle>
          <a:p>
            <a:r>
              <a:t>M. Dunne | IAEA 2025 | 15 October 2025</a:t>
            </a:r>
          </a:p>
        </p:txBody>
      </p:sp>
      <p:sp>
        <p:nvSpPr>
          <p:cNvPr id="252" name="Title 1"/>
          <p:cNvSpPr txBox="1">
            <a:spLocks noGrp="1"/>
          </p:cNvSpPr>
          <p:nvPr>
            <p:ph type="title"/>
          </p:nvPr>
        </p:nvSpPr>
        <p:spPr>
          <a:xfrm>
            <a:off x="983432" y="192515"/>
            <a:ext cx="9451776" cy="457201"/>
          </a:xfrm>
          <a:prstGeom prst="rect">
            <a:avLst/>
          </a:prstGeom>
        </p:spPr>
        <p:txBody>
          <a:bodyPr/>
          <a:lstStyle/>
          <a:p>
            <a:r>
              <a:t>NT development on JET</a:t>
            </a:r>
          </a:p>
        </p:txBody>
      </p:sp>
      <p:sp>
        <p:nvSpPr>
          <p:cNvPr id="253" name="Content Placeholder 2"/>
          <p:cNvSpPr txBox="1">
            <a:spLocks noGrp="1"/>
          </p:cNvSpPr>
          <p:nvPr>
            <p:ph type="body" sz="half" idx="1"/>
          </p:nvPr>
        </p:nvSpPr>
        <p:spPr>
          <a:xfrm>
            <a:off x="609600" y="836711"/>
            <a:ext cx="5362776" cy="5688634"/>
          </a:xfrm>
          <a:prstGeom prst="rect">
            <a:avLst/>
          </a:prstGeom>
        </p:spPr>
        <p:txBody>
          <a:bodyPr/>
          <a:lstStyle/>
          <a:p>
            <a:r>
              <a:rPr b="1"/>
              <a:t>Experiments:</a:t>
            </a:r>
            <a:r>
              <a:t> </a:t>
            </a:r>
          </a:p>
          <a:p>
            <a:pPr marL="600075" lvl="1" indent="-257175"/>
            <a:r>
              <a:t>Up to 32 MW heating power</a:t>
            </a:r>
          </a:p>
          <a:p>
            <a:pPr marL="600075" lvl="1" indent="-257175"/>
            <a:r>
              <a:t>No clear H-mode or ELMs</a:t>
            </a:r>
          </a:p>
          <a:p>
            <a:pPr marL="600075" lvl="1" indent="-257175"/>
            <a:r>
              <a:t>First signs of filaments at highest heating power</a:t>
            </a:r>
          </a:p>
          <a:p>
            <a:pPr>
              <a:defRPr b="1"/>
            </a:pPr>
            <a:r>
              <a:t>T</a:t>
            </a:r>
            <a:r>
              <a:rPr baseline="-5999"/>
              <a:t>e</a:t>
            </a:r>
            <a:r>
              <a:t>, n</a:t>
            </a:r>
            <a:r>
              <a:rPr baseline="-5999"/>
              <a:t>e</a:t>
            </a:r>
            <a:r>
              <a:t> profiles show no clear pedestal</a:t>
            </a:r>
          </a:p>
          <a:p>
            <a:pPr marL="600075" lvl="1" indent="-257175"/>
            <a:r>
              <a:t>Excellent confirmation of H-mode avoidance model</a:t>
            </a:r>
          </a:p>
          <a:p>
            <a:pPr marL="600075" lvl="1" indent="-257175"/>
            <a:r>
              <a:t>Can use to extrapolate to potential future NT devices</a:t>
            </a:r>
          </a:p>
        </p:txBody>
      </p:sp>
      <p:sp>
        <p:nvSpPr>
          <p:cNvPr id="254" name="Slide Number Placeholder 4"/>
          <p:cNvSpPr txBox="1">
            <a:spLocks noGrp="1"/>
          </p:cNvSpPr>
          <p:nvPr>
            <p:ph type="sldNum" sz="quarter" idx="2"/>
          </p:nvPr>
        </p:nvSpPr>
        <p:spPr>
          <a:xfrm>
            <a:off x="525824" y="6549224"/>
            <a:ext cx="194257" cy="280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a:t>
            </a:fld>
            <a:endParaRPr/>
          </a:p>
        </p:txBody>
      </p:sp>
      <p:pic>
        <p:nvPicPr>
          <p:cNvPr id="255" name="jet_nt_timetraces.png" descr="jet_nt_timetraces.png"/>
          <p:cNvPicPr>
            <a:picLocks noChangeAspect="1"/>
          </p:cNvPicPr>
          <p:nvPr/>
        </p:nvPicPr>
        <p:blipFill>
          <a:blip r:embed="rId3">
            <a:extLst/>
          </a:blip>
          <a:stretch>
            <a:fillRect/>
          </a:stretch>
        </p:blipFill>
        <p:spPr>
          <a:xfrm>
            <a:off x="7215248" y="743213"/>
            <a:ext cx="5009394" cy="5688633"/>
          </a:xfrm>
          <a:prstGeom prst="rect">
            <a:avLst/>
          </a:prstGeom>
          <a:ln w="12700">
            <a:miter lim="400000"/>
          </a:ln>
        </p:spPr>
      </p:pic>
      <p:pic>
        <p:nvPicPr>
          <p:cNvPr id="256" name="Picture 9" descr="Picture 9"/>
          <p:cNvPicPr>
            <a:picLocks noChangeAspect="1"/>
          </p:cNvPicPr>
          <p:nvPr/>
        </p:nvPicPr>
        <p:blipFill>
          <a:blip r:embed="rId4">
            <a:extLst/>
          </a:blip>
          <a:stretch>
            <a:fillRect/>
          </a:stretch>
        </p:blipFill>
        <p:spPr>
          <a:xfrm>
            <a:off x="10875239" y="242086"/>
            <a:ext cx="902792" cy="358057"/>
          </a:xfrm>
          <a:prstGeom prst="rect">
            <a:avLst/>
          </a:prstGeom>
          <a:ln w="12700">
            <a:miter lim="400000"/>
          </a:ln>
        </p:spPr>
      </p:pic>
      <p:pic>
        <p:nvPicPr>
          <p:cNvPr id="257" name="jet_nt_profiles.png" descr="jet_nt_profiles.png"/>
          <p:cNvPicPr>
            <a:picLocks noChangeAspect="1"/>
          </p:cNvPicPr>
          <p:nvPr/>
        </p:nvPicPr>
        <p:blipFill>
          <a:blip r:embed="rId5">
            <a:extLst/>
          </a:blip>
          <a:stretch>
            <a:fillRect/>
          </a:stretch>
        </p:blipFill>
        <p:spPr>
          <a:xfrm>
            <a:off x="7220241" y="752279"/>
            <a:ext cx="4714224" cy="5353442"/>
          </a:xfrm>
          <a:prstGeom prst="rect">
            <a:avLst/>
          </a:prstGeom>
          <a:ln w="12700">
            <a:miter lim="400000"/>
          </a:ln>
        </p:spPr>
      </p:pic>
      <p:sp>
        <p:nvSpPr>
          <p:cNvPr id="258" name="JPN 105833"/>
          <p:cNvSpPr txBox="1"/>
          <p:nvPr/>
        </p:nvSpPr>
        <p:spPr>
          <a:xfrm>
            <a:off x="7720151" y="543216"/>
            <a:ext cx="1198920" cy="3330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lvl1pPr>
          </a:lstStyle>
          <a:p>
            <a:r>
              <a:t>JPN 105833</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57"/>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grpId="2" nodeType="afterEffect">
                                  <p:stCondLst>
                                    <p:cond delay="0"/>
                                  </p:stCondLst>
                                  <p:iterate>
                                    <p:tmAbs val="0"/>
                                  </p:iterate>
                                  <p:childTnLst>
                                    <p:set>
                                      <p:cBhvr>
                                        <p:cTn id="9" fill="hold">
                                          <p:stCondLst>
                                            <p:cond delay="0"/>
                                          </p:stCondLst>
                                        </p:cTn>
                                        <p:tgtEl>
                                          <p:spTgt spid="2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 grpId="2" animBg="1" advAuto="0"/>
      <p:bldP spid="257" grpId="1"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 name="36165_evolution.png" descr="36165_evolution.png"/>
          <p:cNvPicPr>
            <a:picLocks noChangeAspect="1"/>
          </p:cNvPicPr>
          <p:nvPr/>
        </p:nvPicPr>
        <p:blipFill>
          <a:blip r:embed="rId3">
            <a:extLst/>
          </a:blip>
          <a:stretch>
            <a:fillRect/>
          </a:stretch>
        </p:blipFill>
        <p:spPr>
          <a:xfrm>
            <a:off x="7392895" y="855868"/>
            <a:ext cx="4810986" cy="5463323"/>
          </a:xfrm>
          <a:prstGeom prst="rect">
            <a:avLst/>
          </a:prstGeom>
          <a:ln w="12700">
            <a:miter lim="400000"/>
          </a:ln>
        </p:spPr>
      </p:pic>
      <p:sp>
        <p:nvSpPr>
          <p:cNvPr id="261" name="Footer Placeholder 3"/>
          <p:cNvSpPr txBox="1"/>
          <p:nvPr/>
        </p:nvSpPr>
        <p:spPr>
          <a:xfrm>
            <a:off x="871343" y="6555770"/>
            <a:ext cx="3378737" cy="2483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200">
                <a:solidFill>
                  <a:srgbClr val="FFFFFF"/>
                </a:solidFill>
              </a:defRPr>
            </a:lvl1pPr>
          </a:lstStyle>
          <a:p>
            <a:r>
              <a:t>M. Dunne | IAEA 2025 | 15 October 2025</a:t>
            </a:r>
          </a:p>
        </p:txBody>
      </p:sp>
      <p:sp>
        <p:nvSpPr>
          <p:cNvPr id="262" name="Title 1"/>
          <p:cNvSpPr txBox="1">
            <a:spLocks noGrp="1"/>
          </p:cNvSpPr>
          <p:nvPr>
            <p:ph type="title"/>
          </p:nvPr>
        </p:nvSpPr>
        <p:spPr>
          <a:xfrm>
            <a:off x="983432" y="192515"/>
            <a:ext cx="9451776" cy="457201"/>
          </a:xfrm>
          <a:prstGeom prst="rect">
            <a:avLst/>
          </a:prstGeom>
        </p:spPr>
        <p:txBody>
          <a:bodyPr/>
          <a:lstStyle/>
          <a:p>
            <a:r>
              <a:t>The quasi-continuous exhaust regime</a:t>
            </a:r>
          </a:p>
        </p:txBody>
      </p:sp>
      <p:sp>
        <p:nvSpPr>
          <p:cNvPr id="263" name="Content Placeholder 2"/>
          <p:cNvSpPr txBox="1">
            <a:spLocks noGrp="1"/>
          </p:cNvSpPr>
          <p:nvPr>
            <p:ph type="body" sz="half" idx="1"/>
          </p:nvPr>
        </p:nvSpPr>
        <p:spPr>
          <a:xfrm>
            <a:off x="609600" y="836711"/>
            <a:ext cx="5653032" cy="5688634"/>
          </a:xfrm>
          <a:prstGeom prst="rect">
            <a:avLst/>
          </a:prstGeom>
        </p:spPr>
        <p:txBody>
          <a:bodyPr/>
          <a:lstStyle/>
          <a:p>
            <a:pPr>
              <a:defRPr b="1"/>
            </a:pPr>
            <a:r>
              <a:rPr dirty="0"/>
              <a:t>Study access at high plasma shaping and (separatrix) density</a:t>
            </a:r>
            <a:r>
              <a:rPr baseline="31999" dirty="0"/>
              <a:t>1,2,3</a:t>
            </a:r>
          </a:p>
          <a:p>
            <a:pPr marL="600075" lvl="1" indent="-257175"/>
            <a:r>
              <a:rPr dirty="0"/>
              <a:t>On present-day devices, this usually means high pedestal top </a:t>
            </a:r>
            <a:r>
              <a:rPr dirty="0" err="1"/>
              <a:t>collisionality</a:t>
            </a:r>
            <a:endParaRPr dirty="0"/>
          </a:p>
          <a:p>
            <a:pPr>
              <a:defRPr b="1"/>
            </a:pPr>
            <a:r>
              <a:rPr dirty="0"/>
              <a:t>Exhibits H-mode-like pedestal, without large ELMs</a:t>
            </a:r>
          </a:p>
          <a:p>
            <a:pPr>
              <a:defRPr b="1"/>
            </a:pPr>
            <a:r>
              <a:rPr dirty="0"/>
              <a:t>Transport enhanced by filaments</a:t>
            </a:r>
          </a:p>
          <a:p>
            <a:pPr marL="600075" lvl="1" indent="-257175"/>
            <a:r>
              <a:rPr dirty="0"/>
              <a:t>Large-scale peeling-ballooning instability not triggered</a:t>
            </a:r>
          </a:p>
          <a:p>
            <a:pPr>
              <a:defRPr b="1"/>
            </a:pPr>
            <a:r>
              <a:rPr dirty="0"/>
              <a:t>Broadened power fall-off length in SOL region</a:t>
            </a:r>
            <a:r>
              <a:rPr baseline="31999" dirty="0"/>
              <a:t>4</a:t>
            </a:r>
          </a:p>
        </p:txBody>
      </p:sp>
      <p:sp>
        <p:nvSpPr>
          <p:cNvPr id="264" name="Slide Number Placeholder 4"/>
          <p:cNvSpPr txBox="1">
            <a:spLocks noGrp="1"/>
          </p:cNvSpPr>
          <p:nvPr>
            <p:ph type="sldNum" sz="quarter" idx="2"/>
          </p:nvPr>
        </p:nvSpPr>
        <p:spPr>
          <a:xfrm>
            <a:off x="525824" y="6549224"/>
            <a:ext cx="194257" cy="280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a:t>
            </a:fld>
            <a:endParaRPr/>
          </a:p>
        </p:txBody>
      </p:sp>
      <p:grpSp>
        <p:nvGrpSpPr>
          <p:cNvPr id="271" name="Group"/>
          <p:cNvGrpSpPr/>
          <p:nvPr/>
        </p:nvGrpSpPr>
        <p:grpSpPr>
          <a:xfrm>
            <a:off x="6183728" y="1580373"/>
            <a:ext cx="3594101" cy="4233784"/>
            <a:chOff x="0" y="0"/>
            <a:chExt cx="3594100" cy="4233783"/>
          </a:xfrm>
        </p:grpSpPr>
        <p:grpSp>
          <p:nvGrpSpPr>
            <p:cNvPr id="267" name="Group"/>
            <p:cNvGrpSpPr/>
            <p:nvPr/>
          </p:nvGrpSpPr>
          <p:grpSpPr>
            <a:xfrm>
              <a:off x="0" y="0"/>
              <a:ext cx="3594100" cy="2297992"/>
              <a:chOff x="0" y="0"/>
              <a:chExt cx="3594100" cy="2297991"/>
            </a:xfrm>
          </p:grpSpPr>
          <p:sp>
            <p:nvSpPr>
              <p:cNvPr id="265" name="Rectangle"/>
              <p:cNvSpPr/>
              <p:nvPr/>
            </p:nvSpPr>
            <p:spPr>
              <a:xfrm>
                <a:off x="33221" y="0"/>
                <a:ext cx="3527658" cy="2297992"/>
              </a:xfrm>
              <a:prstGeom prst="rect">
                <a:avLst/>
              </a:prstGeom>
              <a:solidFill>
                <a:srgbClr val="FFFFFF"/>
              </a:solidFill>
              <a:ln w="12700" cap="flat">
                <a:noFill/>
                <a:miter lim="400000"/>
              </a:ln>
              <a:effectLst/>
            </p:spPr>
            <p:txBody>
              <a:bodyPr wrap="square" lIns="45718" tIns="45718" rIns="45718" bIns="45718" numCol="1" anchor="ctr">
                <a:noAutofit/>
              </a:bodyPr>
              <a:lstStyle/>
              <a:p>
                <a:pPr defTabSz="457200">
                  <a:defRPr>
                    <a:latin typeface="Arial"/>
                    <a:ea typeface="Arial"/>
                    <a:cs typeface="Arial"/>
                    <a:sym typeface="Arial"/>
                  </a:defRPr>
                </a:pPr>
                <a:endParaRPr/>
              </a:p>
            </p:txBody>
          </p:sp>
          <p:pic>
            <p:nvPicPr>
              <p:cNvPr id="266" name="36165_elmy_ipolsola.pdf" descr="36165_elmy_ipolsola.pdf"/>
              <p:cNvPicPr>
                <a:picLocks noChangeAspect="1"/>
              </p:cNvPicPr>
              <p:nvPr/>
            </p:nvPicPr>
            <p:blipFill>
              <a:blip r:embed="rId4">
                <a:extLst/>
              </a:blip>
              <a:srcRect/>
              <a:stretch>
                <a:fillRect/>
              </a:stretch>
            </p:blipFill>
            <p:spPr>
              <a:xfrm>
                <a:off x="0" y="69495"/>
                <a:ext cx="3594100" cy="2159001"/>
              </a:xfrm>
              <a:prstGeom prst="rect">
                <a:avLst/>
              </a:prstGeom>
              <a:ln w="12700" cap="flat">
                <a:noFill/>
                <a:miter lim="400000"/>
              </a:ln>
              <a:effectLst/>
            </p:spPr>
          </p:pic>
        </p:grpSp>
        <p:sp>
          <p:nvSpPr>
            <p:cNvPr id="268" name="Rectangle"/>
            <p:cNvSpPr/>
            <p:nvPr/>
          </p:nvSpPr>
          <p:spPr>
            <a:xfrm>
              <a:off x="2514125" y="2749627"/>
              <a:ext cx="253678" cy="1484157"/>
            </a:xfrm>
            <a:prstGeom prst="rect">
              <a:avLst/>
            </a:prstGeom>
            <a:solidFill>
              <a:srgbClr val="FFFFFF">
                <a:alpha val="55782"/>
              </a:srgbClr>
            </a:solidFill>
            <a:ln w="12700" cap="flat">
              <a:solidFill>
                <a:srgbClr val="006C66">
                  <a:alpha val="55782"/>
                </a:srgbClr>
              </a:solidFill>
              <a:prstDash val="solid"/>
              <a:miter lim="400000"/>
            </a:ln>
            <a:effectLst/>
          </p:spPr>
          <p:txBody>
            <a:bodyPr wrap="square" lIns="45718" tIns="45718" rIns="45718" bIns="45718" numCol="1" anchor="ctr">
              <a:noAutofit/>
            </a:bodyPr>
            <a:lstStyle/>
            <a:p>
              <a:pPr defTabSz="457200">
                <a:defRPr>
                  <a:latin typeface="Arial"/>
                  <a:ea typeface="Arial"/>
                  <a:cs typeface="Arial"/>
                  <a:sym typeface="Arial"/>
                </a:defRPr>
              </a:pPr>
              <a:endParaRPr/>
            </a:p>
          </p:txBody>
        </p:sp>
        <p:sp>
          <p:nvSpPr>
            <p:cNvPr id="269" name="Line"/>
            <p:cNvSpPr/>
            <p:nvPr/>
          </p:nvSpPr>
          <p:spPr>
            <a:xfrm>
              <a:off x="447669" y="1900588"/>
              <a:ext cx="2077785" cy="2306386"/>
            </a:xfrm>
            <a:prstGeom prst="line">
              <a:avLst/>
            </a:prstGeom>
            <a:noFill/>
            <a:ln w="25400" cap="flat">
              <a:solidFill>
                <a:srgbClr val="000000"/>
              </a:solidFill>
              <a:prstDash val="solid"/>
              <a:round/>
            </a:ln>
            <a:effectLst/>
          </p:spPr>
          <p:txBody>
            <a:bodyPr wrap="square" lIns="45718" tIns="45718" rIns="45718" bIns="45718" numCol="1" anchor="t">
              <a:noAutofit/>
            </a:bodyPr>
            <a:lstStyle/>
            <a:p>
              <a:pPr defTabSz="457200">
                <a:defRPr>
                  <a:latin typeface="Arial"/>
                  <a:ea typeface="Arial"/>
                  <a:cs typeface="Arial"/>
                  <a:sym typeface="Arial"/>
                </a:defRPr>
              </a:pPr>
              <a:endParaRPr/>
            </a:p>
          </p:txBody>
        </p:sp>
        <p:sp>
          <p:nvSpPr>
            <p:cNvPr id="270" name="Line"/>
            <p:cNvSpPr/>
            <p:nvPr/>
          </p:nvSpPr>
          <p:spPr>
            <a:xfrm flipV="1">
              <a:off x="2799717" y="1928255"/>
              <a:ext cx="611597" cy="2251052"/>
            </a:xfrm>
            <a:prstGeom prst="line">
              <a:avLst/>
            </a:prstGeom>
            <a:noFill/>
            <a:ln w="25400" cap="flat">
              <a:solidFill>
                <a:srgbClr val="000000"/>
              </a:solidFill>
              <a:prstDash val="solid"/>
              <a:round/>
            </a:ln>
            <a:effectLst/>
          </p:spPr>
          <p:txBody>
            <a:bodyPr wrap="square" lIns="45718" tIns="45718" rIns="45718" bIns="45718" numCol="1" anchor="t">
              <a:noAutofit/>
            </a:bodyPr>
            <a:lstStyle/>
            <a:p>
              <a:pPr defTabSz="457200">
                <a:defRPr>
                  <a:latin typeface="Arial"/>
                  <a:ea typeface="Arial"/>
                  <a:cs typeface="Arial"/>
                  <a:sym typeface="Arial"/>
                </a:defRPr>
              </a:pPr>
              <a:endParaRPr/>
            </a:p>
          </p:txBody>
        </p:sp>
      </p:grpSp>
      <p:grpSp>
        <p:nvGrpSpPr>
          <p:cNvPr id="278" name="Group"/>
          <p:cNvGrpSpPr/>
          <p:nvPr/>
        </p:nvGrpSpPr>
        <p:grpSpPr>
          <a:xfrm>
            <a:off x="6183728" y="4007623"/>
            <a:ext cx="4982537" cy="2159001"/>
            <a:chOff x="0" y="0"/>
            <a:chExt cx="4982536" cy="2159000"/>
          </a:xfrm>
        </p:grpSpPr>
        <p:grpSp>
          <p:nvGrpSpPr>
            <p:cNvPr id="274" name="Group"/>
            <p:cNvGrpSpPr/>
            <p:nvPr/>
          </p:nvGrpSpPr>
          <p:grpSpPr>
            <a:xfrm>
              <a:off x="0" y="0"/>
              <a:ext cx="3594100" cy="2159000"/>
              <a:chOff x="0" y="0"/>
              <a:chExt cx="3594100" cy="2159000"/>
            </a:xfrm>
          </p:grpSpPr>
          <p:sp>
            <p:nvSpPr>
              <p:cNvPr id="272" name="Rectangle"/>
              <p:cNvSpPr/>
              <p:nvPr/>
            </p:nvSpPr>
            <p:spPr>
              <a:xfrm>
                <a:off x="60172" y="0"/>
                <a:ext cx="3479862" cy="2159000"/>
              </a:xfrm>
              <a:prstGeom prst="rect">
                <a:avLst/>
              </a:prstGeom>
              <a:solidFill>
                <a:srgbClr val="FFFFFF"/>
              </a:solidFill>
              <a:ln w="12700" cap="flat">
                <a:noFill/>
                <a:miter lim="400000"/>
              </a:ln>
              <a:effectLst/>
            </p:spPr>
            <p:txBody>
              <a:bodyPr wrap="square" lIns="45718" tIns="45718" rIns="45718" bIns="45718" numCol="1" anchor="ctr">
                <a:noAutofit/>
              </a:bodyPr>
              <a:lstStyle/>
              <a:p>
                <a:pPr defTabSz="457200">
                  <a:defRPr>
                    <a:latin typeface="Arial"/>
                    <a:ea typeface="Arial"/>
                    <a:cs typeface="Arial"/>
                    <a:sym typeface="Arial"/>
                  </a:defRPr>
                </a:pPr>
                <a:endParaRPr/>
              </a:p>
            </p:txBody>
          </p:sp>
          <p:pic>
            <p:nvPicPr>
              <p:cNvPr id="273" name="36165_qce_ipolsola.pdf" descr="36165_qce_ipolsola.pdf"/>
              <p:cNvPicPr>
                <a:picLocks noChangeAspect="1"/>
              </p:cNvPicPr>
              <p:nvPr/>
            </p:nvPicPr>
            <p:blipFill>
              <a:blip r:embed="rId5">
                <a:extLst/>
              </a:blip>
              <a:stretch>
                <a:fillRect/>
              </a:stretch>
            </p:blipFill>
            <p:spPr>
              <a:xfrm>
                <a:off x="0" y="0"/>
                <a:ext cx="3594100" cy="2159000"/>
              </a:xfrm>
              <a:prstGeom prst="rect">
                <a:avLst/>
              </a:prstGeom>
              <a:ln w="12700" cap="flat">
                <a:noFill/>
                <a:miter lim="400000"/>
              </a:ln>
              <a:effectLst/>
            </p:spPr>
          </p:pic>
        </p:grpSp>
        <p:sp>
          <p:nvSpPr>
            <p:cNvPr id="275" name="Rectangle"/>
            <p:cNvSpPr/>
            <p:nvPr/>
          </p:nvSpPr>
          <p:spPr>
            <a:xfrm>
              <a:off x="4813680" y="342912"/>
              <a:ext cx="168857" cy="1447776"/>
            </a:xfrm>
            <a:prstGeom prst="rect">
              <a:avLst/>
            </a:prstGeom>
            <a:solidFill>
              <a:srgbClr val="FFFFFF">
                <a:alpha val="50167"/>
              </a:srgbClr>
            </a:solidFill>
            <a:ln w="25400" cap="flat">
              <a:solidFill>
                <a:srgbClr val="006C66">
                  <a:alpha val="50167"/>
                </a:srgbClr>
              </a:solidFill>
              <a:prstDash val="solid"/>
              <a:round/>
            </a:ln>
            <a:effectLst/>
          </p:spPr>
          <p:txBody>
            <a:bodyPr wrap="square" lIns="45718" tIns="45718" rIns="45718" bIns="45718" numCol="1" anchor="ctr">
              <a:noAutofit/>
            </a:bodyPr>
            <a:lstStyle/>
            <a:p>
              <a:pPr defTabSz="457200">
                <a:defRPr>
                  <a:latin typeface="Arial"/>
                  <a:ea typeface="Arial"/>
                  <a:cs typeface="Arial"/>
                  <a:sym typeface="Arial"/>
                </a:defRPr>
              </a:pPr>
              <a:endParaRPr/>
            </a:p>
          </p:txBody>
        </p:sp>
        <p:sp>
          <p:nvSpPr>
            <p:cNvPr id="276" name="Line"/>
            <p:cNvSpPr/>
            <p:nvPr/>
          </p:nvSpPr>
          <p:spPr>
            <a:xfrm>
              <a:off x="445646" y="83771"/>
              <a:ext cx="4365977" cy="255446"/>
            </a:xfrm>
            <a:prstGeom prst="line">
              <a:avLst/>
            </a:prstGeom>
            <a:noFill/>
            <a:ln w="25400" cap="flat">
              <a:solidFill>
                <a:srgbClr val="000000"/>
              </a:solidFill>
              <a:prstDash val="solid"/>
              <a:round/>
            </a:ln>
            <a:effectLst/>
          </p:spPr>
          <p:txBody>
            <a:bodyPr wrap="square" lIns="45718" tIns="45718" rIns="45718" bIns="45718" numCol="1" anchor="t">
              <a:noAutofit/>
            </a:bodyPr>
            <a:lstStyle/>
            <a:p>
              <a:pPr defTabSz="457200">
                <a:defRPr>
                  <a:latin typeface="Arial"/>
                  <a:ea typeface="Arial"/>
                  <a:cs typeface="Arial"/>
                  <a:sym typeface="Arial"/>
                </a:defRPr>
              </a:pPr>
              <a:endParaRPr/>
            </a:p>
          </p:txBody>
        </p:sp>
        <p:sp>
          <p:nvSpPr>
            <p:cNvPr id="277" name="Line"/>
            <p:cNvSpPr/>
            <p:nvPr/>
          </p:nvSpPr>
          <p:spPr>
            <a:xfrm flipH="1" flipV="1">
              <a:off x="3390592" y="81867"/>
              <a:ext cx="1566898" cy="223157"/>
            </a:xfrm>
            <a:prstGeom prst="line">
              <a:avLst/>
            </a:prstGeom>
            <a:noFill/>
            <a:ln w="25400" cap="flat">
              <a:solidFill>
                <a:srgbClr val="000000"/>
              </a:solidFill>
              <a:prstDash val="solid"/>
              <a:round/>
            </a:ln>
            <a:effectLst/>
          </p:spPr>
          <p:txBody>
            <a:bodyPr wrap="square" lIns="45718" tIns="45718" rIns="45718" bIns="45718" numCol="1" anchor="t">
              <a:noAutofit/>
            </a:bodyPr>
            <a:lstStyle/>
            <a:p>
              <a:pPr defTabSz="457200">
                <a:defRPr>
                  <a:latin typeface="Arial"/>
                  <a:ea typeface="Arial"/>
                  <a:cs typeface="Arial"/>
                  <a:sym typeface="Arial"/>
                </a:defRPr>
              </a:pPr>
              <a:endParaRPr/>
            </a:p>
          </p:txBody>
        </p:sp>
      </p:grpSp>
      <p:pic>
        <p:nvPicPr>
          <p:cNvPr id="279" name="Grafik 7" descr="Grafik 7"/>
          <p:cNvPicPr>
            <a:picLocks noChangeAspect="1"/>
          </p:cNvPicPr>
          <p:nvPr/>
        </p:nvPicPr>
        <p:blipFill>
          <a:blip r:embed="rId6">
            <a:extLst/>
          </a:blip>
          <a:stretch>
            <a:fillRect/>
          </a:stretch>
        </p:blipFill>
        <p:spPr>
          <a:xfrm>
            <a:off x="11308827" y="103759"/>
            <a:ext cx="714053" cy="634712"/>
          </a:xfrm>
          <a:prstGeom prst="rect">
            <a:avLst/>
          </a:prstGeom>
          <a:ln w="12700">
            <a:miter lim="400000"/>
          </a:ln>
        </p:spPr>
      </p:pic>
      <p:sp>
        <p:nvSpPr>
          <p:cNvPr id="280" name="AUG #36165"/>
          <p:cNvSpPr txBox="1"/>
          <p:nvPr/>
        </p:nvSpPr>
        <p:spPr>
          <a:xfrm>
            <a:off x="7677646" y="596371"/>
            <a:ext cx="1352417" cy="3383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457200">
              <a:defRPr sz="1700">
                <a:solidFill>
                  <a:srgbClr val="005652"/>
                </a:solidFill>
                <a:latin typeface="Arial"/>
                <a:ea typeface="Arial"/>
                <a:cs typeface="Arial"/>
                <a:sym typeface="Arial"/>
              </a:defRPr>
            </a:lvl1pPr>
          </a:lstStyle>
          <a:p>
            <a:r>
              <a:t>AUG #36165</a:t>
            </a:r>
          </a:p>
        </p:txBody>
      </p:sp>
      <p:sp>
        <p:nvSpPr>
          <p:cNvPr id="281" name="1Harrer et al., NF 2018…"/>
          <p:cNvSpPr txBox="1"/>
          <p:nvPr/>
        </p:nvSpPr>
        <p:spPr>
          <a:xfrm>
            <a:off x="103026" y="5357943"/>
            <a:ext cx="2184647" cy="12093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rPr baseline="31999"/>
              <a:t>1</a:t>
            </a:r>
            <a:r>
              <a:t>Harrer et al., NF 2018</a:t>
            </a:r>
          </a:p>
          <a:p>
            <a:r>
              <a:rPr baseline="31999"/>
              <a:t>2</a:t>
            </a:r>
            <a:r>
              <a:t>Labit et al., NF 2019</a:t>
            </a:r>
          </a:p>
          <a:p>
            <a:r>
              <a:rPr baseline="31999"/>
              <a:t>3</a:t>
            </a:r>
            <a:r>
              <a:t>Dunne et al., NF 2024</a:t>
            </a:r>
          </a:p>
          <a:p>
            <a:r>
              <a:rPr baseline="31999"/>
              <a:t>4</a:t>
            </a:r>
            <a:r>
              <a:t>Faitsch et al. NF 2023</a:t>
            </a:r>
          </a:p>
        </p:txBody>
      </p:sp>
      <p:grpSp>
        <p:nvGrpSpPr>
          <p:cNvPr id="284" name="Group"/>
          <p:cNvGrpSpPr/>
          <p:nvPr/>
        </p:nvGrpSpPr>
        <p:grpSpPr>
          <a:xfrm>
            <a:off x="7715958" y="855868"/>
            <a:ext cx="4472473" cy="4546422"/>
            <a:chOff x="0" y="0"/>
            <a:chExt cx="4472471" cy="4546420"/>
          </a:xfrm>
        </p:grpSpPr>
        <p:pic>
          <p:nvPicPr>
            <p:cNvPr id="282" name="Screenshot 2025-09-02 at 19.38.57.png" descr="Screenshot 2025-09-02 at 19.38.57.png"/>
            <p:cNvPicPr>
              <a:picLocks noChangeAspect="1"/>
            </p:cNvPicPr>
            <p:nvPr/>
          </p:nvPicPr>
          <p:blipFill>
            <a:blip r:embed="rId7">
              <a:extLst/>
            </a:blip>
            <a:stretch>
              <a:fillRect/>
            </a:stretch>
          </p:blipFill>
          <p:spPr>
            <a:xfrm>
              <a:off x="0" y="0"/>
              <a:ext cx="4405271" cy="3525695"/>
            </a:xfrm>
            <a:prstGeom prst="rect">
              <a:avLst/>
            </a:prstGeom>
            <a:ln w="12700" cap="flat">
              <a:noFill/>
              <a:miter lim="400000"/>
            </a:ln>
            <a:effectLst/>
          </p:spPr>
        </p:pic>
        <p:sp>
          <p:nvSpPr>
            <p:cNvPr id="283" name="Inter Type-I ELM…"/>
            <p:cNvSpPr txBox="1"/>
            <p:nvPr/>
          </p:nvSpPr>
          <p:spPr>
            <a:xfrm>
              <a:off x="2303490" y="3417350"/>
              <a:ext cx="2168982" cy="112907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p>
              <a:pPr algn="r">
                <a:defRPr sz="2400" b="1">
                  <a:solidFill>
                    <a:srgbClr val="EA3323"/>
                  </a:solidFill>
                </a:defRPr>
              </a:pPr>
              <a:r>
                <a:t>Inter Type-I ELM</a:t>
              </a:r>
            </a:p>
            <a:p>
              <a:pPr algn="r">
                <a:defRPr sz="2400" b="1">
                  <a:solidFill>
                    <a:srgbClr val="0000F5"/>
                  </a:solidFill>
                </a:defRPr>
              </a:pPr>
              <a:r>
                <a:t>QCE</a:t>
              </a:r>
            </a:p>
            <a:p>
              <a:pPr algn="r">
                <a:defRPr sz="2400" b="1">
                  <a:solidFill>
                    <a:srgbClr val="377E22"/>
                  </a:solidFill>
                </a:defRPr>
              </a:pPr>
              <a:r>
                <a:t>QCE</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3" nodeType="clickEffect">
                                  <p:stCondLst>
                                    <p:cond delay="0"/>
                                  </p:stCondLst>
                                  <p:iterate>
                                    <p:tmAbs val="0"/>
                                  </p:iterate>
                                  <p:childTnLst>
                                    <p:set>
                                      <p:cBhvr>
                                        <p:cTn id="14" fill="hold">
                                          <p:stCondLst>
                                            <p:cond delay="0"/>
                                          </p:stCondLst>
                                        </p:cTn>
                                        <p:tgtEl>
                                          <p:spTgt spid="278"/>
                                        </p:tgtEl>
                                        <p:attrNameLst>
                                          <p:attrName>style.visibility</p:attrName>
                                        </p:attrNameLst>
                                      </p:cBhvr>
                                      <p:to>
                                        <p:strVal val="hidden"/>
                                      </p:to>
                                    </p:set>
                                  </p:childTnLst>
                                </p:cTn>
                              </p:par>
                            </p:childTnLst>
                          </p:cTn>
                        </p:par>
                        <p:par>
                          <p:cTn id="15" fill="hold">
                            <p:stCondLst>
                              <p:cond delay="0"/>
                            </p:stCondLst>
                            <p:childTnLst>
                              <p:par>
                                <p:cTn id="16" presetID="1" presetClass="entr" presetSubtype="0" fill="hold" grpId="4" nodeType="afterEffect">
                                  <p:stCondLst>
                                    <p:cond delay="0"/>
                                  </p:stCondLst>
                                  <p:iterate>
                                    <p:tmAbs val="0"/>
                                  </p:iterate>
                                  <p:childTnLst>
                                    <p:set>
                                      <p:cBhvr>
                                        <p:cTn id="17" fill="hold"/>
                                        <p:tgtEl>
                                          <p:spTgt spid="284"/>
                                        </p:tgtEl>
                                        <p:attrNameLst>
                                          <p:attrName>style.visibility</p:attrName>
                                        </p:attrNameLst>
                                      </p:cBhvr>
                                      <p:to>
                                        <p:strVal val="visible"/>
                                      </p:to>
                                    </p:set>
                                  </p:childTnLst>
                                </p:cTn>
                              </p:par>
                            </p:childTnLst>
                          </p:cTn>
                        </p:par>
                        <p:par>
                          <p:cTn id="18" fill="hold">
                            <p:stCondLst>
                              <p:cond delay="0"/>
                            </p:stCondLst>
                            <p:childTnLst>
                              <p:par>
                                <p:cTn id="19" presetID="1" presetClass="exit" presetSubtype="0" fill="hold" grpId="5" nodeType="afterEffect">
                                  <p:stCondLst>
                                    <p:cond delay="0"/>
                                  </p:stCondLst>
                                  <p:iterate>
                                    <p:tmAbs val="0"/>
                                  </p:iterate>
                                  <p:childTnLst>
                                    <p:set>
                                      <p:cBhvr>
                                        <p:cTn id="20" fill="hold">
                                          <p:stCondLst>
                                            <p:cond delay="0"/>
                                          </p:stCondLst>
                                        </p:cTn>
                                        <p:tgtEl>
                                          <p:spTgt spid="271"/>
                                        </p:tgtEl>
                                        <p:attrNameLst>
                                          <p:attrName>style.visibility</p:attrName>
                                        </p:attrNameLst>
                                      </p:cBhvr>
                                      <p:to>
                                        <p:strVal val="hidden"/>
                                      </p:to>
                                    </p:set>
                                  </p:childTnLst>
                                </p:cTn>
                              </p:par>
                            </p:childTnLst>
                          </p:cTn>
                        </p:par>
                        <p:par>
                          <p:cTn id="21" fill="hold">
                            <p:stCondLst>
                              <p:cond delay="0"/>
                            </p:stCondLst>
                            <p:childTnLst>
                              <p:par>
                                <p:cTn id="22" presetID="1" presetClass="exit" presetSubtype="0" fill="hold" grpId="6" nodeType="afterEffect">
                                  <p:stCondLst>
                                    <p:cond delay="0"/>
                                  </p:stCondLst>
                                  <p:iterate>
                                    <p:tmAbs val="0"/>
                                  </p:iterate>
                                  <p:childTnLst>
                                    <p:set>
                                      <p:cBhvr>
                                        <p:cTn id="23" fill="hold">
                                          <p:stCondLst>
                                            <p:cond delay="0"/>
                                          </p:stCondLst>
                                        </p:cTn>
                                        <p:tgtEl>
                                          <p:spTgt spid="260"/>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26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 grpId="6" animBg="1" advAuto="0"/>
      <p:bldP spid="271" grpId="1" animBg="1" advAuto="0"/>
      <p:bldP spid="271" grpId="5" animBg="1" advAuto="0"/>
      <p:bldP spid="278" grpId="2" animBg="1" advAuto="0"/>
      <p:bldP spid="278" grpId="3" animBg="1" advAuto="0"/>
      <p:bldP spid="284" grpId="4" animBg="1" advAuto="0"/>
    </p:bldLst>
  </p:timing>
</p:sld>
</file>

<file path=ppt/theme/theme1.xml><?xml version="1.0" encoding="utf-8"?>
<a:theme xmlns:a="http://schemas.openxmlformats.org/drawingml/2006/main" name="EUROfusion.1line_5_3_2019">
  <a:themeElements>
    <a:clrScheme name="EUROfusion.1line_5_3_2019">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EUROfusion.1line_5_3_2019">
      <a:majorFont>
        <a:latin typeface="Helvetica"/>
        <a:ea typeface="Helvetica"/>
        <a:cs typeface="Helvetica"/>
      </a:majorFont>
      <a:minorFont>
        <a:latin typeface="Aptos"/>
        <a:ea typeface="Aptos"/>
        <a:cs typeface="Aptos"/>
      </a:minorFont>
    </a:fontScheme>
    <a:fmtScheme name="EUROfusion.1line_5_3_20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EUROfusion.1line_5_3_2019">
  <a:themeElements>
    <a:clrScheme name="EUROfusion.1line_5_3_2019">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EUROfusion.1line_5_3_2019">
      <a:majorFont>
        <a:latin typeface="Helvetica"/>
        <a:ea typeface="Helvetica"/>
        <a:cs typeface="Helvetica"/>
      </a:majorFont>
      <a:minorFont>
        <a:latin typeface="Aptos"/>
        <a:ea typeface="Aptos"/>
        <a:cs typeface="Aptos"/>
      </a:minorFont>
    </a:fontScheme>
    <a:fmtScheme name="EUROfusion.1line_5_3_20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1341</Words>
  <Application>Microsoft Office PowerPoint</Application>
  <PresentationFormat>Widescreen</PresentationFormat>
  <Paragraphs>210</Paragraphs>
  <Slides>15</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Aptos</vt:lpstr>
      <vt:lpstr>Arial</vt:lpstr>
      <vt:lpstr>Calibri</vt:lpstr>
      <vt:lpstr>Poppins</vt:lpstr>
      <vt:lpstr>Symbol</vt:lpstr>
      <vt:lpstr>EUROfusion.1line_5_3_2019</vt:lpstr>
      <vt:lpstr>The physics of ELM-free regimes in EUROfusion tokamaks Pedestal tailoring via ballooning modes</vt:lpstr>
      <vt:lpstr>Co-authors</vt:lpstr>
      <vt:lpstr>Aims of the research topic </vt:lpstr>
      <vt:lpstr>ELM avoidance; a simple picture</vt:lpstr>
      <vt:lpstr>Ballooning stability in the pedestal middle: negative triangularity</vt:lpstr>
      <vt:lpstr>Exploring possible NT shapes for AUG and JET</vt:lpstr>
      <vt:lpstr>NT on ASDEX Upgrade</vt:lpstr>
      <vt:lpstr>NT development on JET</vt:lpstr>
      <vt:lpstr>The quasi-continuous exhaust regime</vt:lpstr>
      <vt:lpstr>Separatrix ballooning modes: quasi-continuous exhaust</vt:lpstr>
      <vt:lpstr>QCE: Critical separatrix density</vt:lpstr>
      <vt:lpstr>QCE: Pedestal top performance</vt:lpstr>
      <vt:lpstr>QCE regime in DT at JET</vt:lpstr>
      <vt:lpstr>Comparison of QCE and NT at JET</vt:lpstr>
      <vt:lpstr>Summary and 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physics of ELM-free regimes in EUROfusion tokamaks Pedestal tailoring via ballooning modes</dc:title>
  <cp:lastModifiedBy>Mike Dunne</cp:lastModifiedBy>
  <cp:revision>4</cp:revision>
  <dcterms:modified xsi:type="dcterms:W3CDTF">2025-10-14T12:08:27Z</dcterms:modified>
</cp:coreProperties>
</file>