
<file path=[Content_Types].xml><?xml version="1.0" encoding="utf-8"?>
<Types xmlns="http://schemas.openxmlformats.org/package/2006/content-types">
  <Default Extension="avi" ContentType="video/x-msvideo"/>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6.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8.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10.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diagrams/data5.xml" ContentType="application/vnd.openxmlformats-officedocument.drawingml.diagramData+xml"/>
  <Override PartName="/ppt/diagrams/data7.xml" ContentType="application/vnd.openxmlformats-officedocument.drawingml.diagramData+xml"/>
  <Override PartName="/ppt/diagrams/data9.xml" ContentType="application/vnd.openxmlformats-officedocument.drawingml.diagramData+xml"/>
  <Override PartName="/ppt/diagrams/data5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5"/>
  </p:notesMasterIdLst>
  <p:handoutMasterIdLst>
    <p:handoutMasterId r:id="rId36"/>
  </p:handoutMasterIdLst>
  <p:sldIdLst>
    <p:sldId id="309" r:id="rId5"/>
    <p:sldId id="341" r:id="rId6"/>
    <p:sldId id="342" r:id="rId7"/>
    <p:sldId id="351" r:id="rId8"/>
    <p:sldId id="345" r:id="rId9"/>
    <p:sldId id="350" r:id="rId10"/>
    <p:sldId id="349" r:id="rId11"/>
    <p:sldId id="509" r:id="rId12"/>
    <p:sldId id="343" r:id="rId13"/>
    <p:sldId id="510" r:id="rId14"/>
    <p:sldId id="511" r:id="rId15"/>
    <p:sldId id="344" r:id="rId16"/>
    <p:sldId id="312" r:id="rId17"/>
    <p:sldId id="333" r:id="rId18"/>
    <p:sldId id="355" r:id="rId19"/>
    <p:sldId id="353" r:id="rId20"/>
    <p:sldId id="356" r:id="rId21"/>
    <p:sldId id="360" r:id="rId22"/>
    <p:sldId id="364" r:id="rId23"/>
    <p:sldId id="505" r:id="rId24"/>
    <p:sldId id="357" r:id="rId25"/>
    <p:sldId id="506" r:id="rId26"/>
    <p:sldId id="335" r:id="rId27"/>
    <p:sldId id="508" r:id="rId28"/>
    <p:sldId id="359" r:id="rId29"/>
    <p:sldId id="507" r:id="rId30"/>
    <p:sldId id="362" r:id="rId31"/>
    <p:sldId id="504" r:id="rId32"/>
    <p:sldId id="358" r:id="rId33"/>
    <p:sldId id="502" r:id="rId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0FF"/>
    <a:srgbClr val="A558A0"/>
    <a:srgbClr val="0093A7"/>
    <a:srgbClr val="B9B9B9"/>
    <a:srgbClr val="7E9CBB"/>
    <a:srgbClr val="FFCD31"/>
    <a:srgbClr val="58DC6A"/>
    <a:srgbClr val="1B1B96"/>
    <a:srgbClr val="00A4FF"/>
    <a:srgbClr val="3DFF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690" autoAdjust="0"/>
  </p:normalViewPr>
  <p:slideViewPr>
    <p:cSldViewPr snapToGrid="0">
      <p:cViewPr varScale="1">
        <p:scale>
          <a:sx n="153" d="100"/>
          <a:sy n="153" d="100"/>
        </p:scale>
        <p:origin x="600" y="344"/>
      </p:cViewPr>
      <p:guideLst>
        <p:guide orient="horz" pos="2160"/>
        <p:guide pos="3840"/>
      </p:guideLst>
    </p:cSldViewPr>
  </p:slideViewPr>
  <p:outlineViewPr>
    <p:cViewPr>
      <p:scale>
        <a:sx n="33" d="100"/>
        <a:sy n="33" d="100"/>
      </p:scale>
      <p:origin x="0" y="-7948"/>
    </p:cViewPr>
  </p:outlineViewPr>
  <p:notesTextViewPr>
    <p:cViewPr>
      <p:scale>
        <a:sx n="3" d="2"/>
        <a:sy n="3" d="2"/>
      </p:scale>
      <p:origin x="0" y="0"/>
    </p:cViewPr>
  </p:notesTextViewPr>
  <p:sorterViewPr>
    <p:cViewPr>
      <p:scale>
        <a:sx n="100" d="100"/>
        <a:sy n="100" d="100"/>
      </p:scale>
      <p:origin x="0" y="-10332"/>
    </p:cViewPr>
  </p:sorterViewPr>
  <p:notesViewPr>
    <p:cSldViewPr snapToGrid="0" showGuides="1">
      <p:cViewPr varScale="1">
        <p:scale>
          <a:sx n="52" d="100"/>
          <a:sy n="52" d="100"/>
        </p:scale>
        <p:origin x="268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diagrams/_rels/data4.xml.rels><?xml version="1.0" encoding="UTF-8" standalone="yes"?>
<Relationships xmlns="http://schemas.openxmlformats.org/package/2006/relationships"><Relationship Id="rId1" Type="http://schemas.openxmlformats.org/officeDocument/2006/relationships/image" Target="../media/image69.png"/></Relationships>
</file>

<file path=ppt/diagrams/_rels/data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731.png"/></Relationships>
</file>

<file path=ppt/diagrams/_rels/data6.xml.rels><?xml version="1.0" encoding="UTF-8" standalone="yes"?>
<Relationships xmlns="http://schemas.openxmlformats.org/package/2006/relationships"><Relationship Id="rId1" Type="http://schemas.openxmlformats.org/officeDocument/2006/relationships/image" Target="../media/image69.png"/></Relationships>
</file>

<file path=ppt/diagrams/_rels/data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800.png"/></Relationships>
</file>

<file path=ppt/diagrams/_rels/data8.xml.rels><?xml version="1.0" encoding="UTF-8" standalone="yes"?>
<Relationships xmlns="http://schemas.openxmlformats.org/package/2006/relationships"><Relationship Id="rId1" Type="http://schemas.openxmlformats.org/officeDocument/2006/relationships/image" Target="../media/image69.png"/></Relationships>
</file>

<file path=ppt/diagrams/_rels/data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image" Target="../media/image98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69.png"/></Relationships>
</file>

<file path=ppt/diagrams/_rels/drawing5.xml.rels><?xml version="1.0" encoding="UTF-8" standalone="yes"?>
<Relationships xmlns="http://schemas.openxmlformats.org/package/2006/relationships"><Relationship Id="rId1" Type="http://schemas.openxmlformats.org/officeDocument/2006/relationships/image" Target="../media/image69.png"/></Relationships>
</file>

<file path=ppt/diagrams/_rels/drawing6.xml.rels><?xml version="1.0" encoding="UTF-8" standalone="yes"?>
<Relationships xmlns="http://schemas.openxmlformats.org/package/2006/relationships"><Relationship Id="rId1" Type="http://schemas.openxmlformats.org/officeDocument/2006/relationships/image" Target="../media/image69.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C84249-6231-4B6E-A4E1-0CDB4320FB1C}" type="doc">
      <dgm:prSet loTypeId="urn:microsoft.com/office/officeart/2005/8/layout/chevron1" loCatId="process" qsTypeId="urn:microsoft.com/office/officeart/2005/8/quickstyle/simple1" qsCatId="simple" csTypeId="urn:microsoft.com/office/officeart/2005/8/colors/colorful2" csCatId="colorful" phldr="1"/>
      <dgm:spPr/>
    </dgm:pt>
    <dgm:pt modelId="{91B4EC36-425F-430D-BC4D-7337FCB9A164}">
      <dgm:prSet phldrT="[Texte]"/>
      <dgm:spPr>
        <a:solidFill>
          <a:schemeClr val="bg1"/>
        </a:solidFill>
      </dgm:spPr>
      <dgm:t>
        <a:bodyPr/>
        <a:lstStyle/>
        <a:p>
          <a:r>
            <a:rPr lang="en-US" noProof="0" dirty="0"/>
            <a:t>Reynolds-Averaged Navier-Stokes</a:t>
          </a:r>
        </a:p>
      </dgm:t>
    </dgm:pt>
    <dgm:pt modelId="{937EF917-BD8C-4B99-BBAA-E56E648C4448}" type="parTrans" cxnId="{33BBCE3F-6865-463D-87F8-C29E94291C75}">
      <dgm:prSet/>
      <dgm:spPr/>
      <dgm:t>
        <a:bodyPr/>
        <a:lstStyle/>
        <a:p>
          <a:endParaRPr lang="fr-FR"/>
        </a:p>
      </dgm:t>
    </dgm:pt>
    <dgm:pt modelId="{A95AA27C-CCEF-4143-B468-C6AB998B6218}" type="sibTrans" cxnId="{33BBCE3F-6865-463D-87F8-C29E94291C75}">
      <dgm:prSet/>
      <dgm:spPr/>
      <dgm:t>
        <a:bodyPr/>
        <a:lstStyle/>
        <a:p>
          <a:endParaRPr lang="fr-FR"/>
        </a:p>
      </dgm:t>
    </dgm:pt>
    <dgm:pt modelId="{7E4E3A91-1E48-4092-B8D0-43A6DC6E5B91}">
      <dgm:prSet phldrT="[Texte]"/>
      <dgm:spPr>
        <a:solidFill>
          <a:schemeClr val="bg1"/>
        </a:solidFill>
      </dgm:spPr>
      <dgm:t>
        <a:bodyPr/>
        <a:lstStyle/>
        <a:p>
          <a:r>
            <a:rPr lang="fr-FR" dirty="0"/>
            <a:t>Large </a:t>
          </a:r>
          <a:r>
            <a:rPr lang="fr-FR"/>
            <a:t>Eddy Simulation</a:t>
          </a:r>
          <a:endParaRPr lang="fr-FR" dirty="0"/>
        </a:p>
      </dgm:t>
    </dgm:pt>
    <dgm:pt modelId="{F85D9BE6-BFC9-4666-8892-D0B5631F7A90}" type="parTrans" cxnId="{401A778B-A5A7-4EF5-A323-66420248F846}">
      <dgm:prSet/>
      <dgm:spPr/>
      <dgm:t>
        <a:bodyPr/>
        <a:lstStyle/>
        <a:p>
          <a:endParaRPr lang="fr-FR"/>
        </a:p>
      </dgm:t>
    </dgm:pt>
    <dgm:pt modelId="{F3A73058-5224-4C3C-B2C2-20B7965F9FF3}" type="sibTrans" cxnId="{401A778B-A5A7-4EF5-A323-66420248F846}">
      <dgm:prSet/>
      <dgm:spPr/>
      <dgm:t>
        <a:bodyPr/>
        <a:lstStyle/>
        <a:p>
          <a:endParaRPr lang="fr-FR"/>
        </a:p>
      </dgm:t>
    </dgm:pt>
    <dgm:pt modelId="{4604B038-9F15-46A7-8F62-0839935A682A}">
      <dgm:prSet phldrT="[Texte]"/>
      <dgm:spPr/>
      <dgm:t>
        <a:bodyPr/>
        <a:lstStyle/>
        <a:p>
          <a:r>
            <a:rPr lang="fr-FR" dirty="0"/>
            <a:t>Direct </a:t>
          </a:r>
          <a:r>
            <a:rPr lang="fr-FR" dirty="0" err="1"/>
            <a:t>Numerical</a:t>
          </a:r>
          <a:r>
            <a:rPr lang="fr-FR" dirty="0"/>
            <a:t> Simulation</a:t>
          </a:r>
        </a:p>
      </dgm:t>
    </dgm:pt>
    <dgm:pt modelId="{45D53ABD-0F6F-4E7D-9591-5BEA04BD7F38}" type="parTrans" cxnId="{51DA01CA-03A5-4537-97D6-98E8AA77A2B8}">
      <dgm:prSet/>
      <dgm:spPr/>
      <dgm:t>
        <a:bodyPr/>
        <a:lstStyle/>
        <a:p>
          <a:endParaRPr lang="fr-FR"/>
        </a:p>
      </dgm:t>
    </dgm:pt>
    <dgm:pt modelId="{0500635F-5B07-4FC6-916C-78CC03A22693}" type="sibTrans" cxnId="{51DA01CA-03A5-4537-97D6-98E8AA77A2B8}">
      <dgm:prSet/>
      <dgm:spPr/>
      <dgm:t>
        <a:bodyPr/>
        <a:lstStyle/>
        <a:p>
          <a:endParaRPr lang="fr-FR"/>
        </a:p>
      </dgm:t>
    </dgm:pt>
    <dgm:pt modelId="{9D45F08E-66A2-4318-9DCD-D63FFB3275F2}" type="pres">
      <dgm:prSet presAssocID="{35C84249-6231-4B6E-A4E1-0CDB4320FB1C}" presName="Name0" presStyleCnt="0">
        <dgm:presLayoutVars>
          <dgm:dir/>
          <dgm:animLvl val="lvl"/>
          <dgm:resizeHandles val="exact"/>
        </dgm:presLayoutVars>
      </dgm:prSet>
      <dgm:spPr/>
    </dgm:pt>
    <dgm:pt modelId="{C34AC994-EC96-412B-B05B-A10061926B64}" type="pres">
      <dgm:prSet presAssocID="{91B4EC36-425F-430D-BC4D-7337FCB9A164}" presName="parTxOnly" presStyleLbl="node1" presStyleIdx="0" presStyleCnt="3" custScaleY="30641">
        <dgm:presLayoutVars>
          <dgm:chMax val="0"/>
          <dgm:chPref val="0"/>
          <dgm:bulletEnabled val="1"/>
        </dgm:presLayoutVars>
      </dgm:prSet>
      <dgm:spPr/>
    </dgm:pt>
    <dgm:pt modelId="{A7623865-6B55-4ED8-A466-EEE19D698A63}" type="pres">
      <dgm:prSet presAssocID="{A95AA27C-CCEF-4143-B468-C6AB998B6218}" presName="parTxOnlySpace" presStyleCnt="0"/>
      <dgm:spPr/>
    </dgm:pt>
    <dgm:pt modelId="{2636FC62-7542-4997-909B-CFF01E417FD2}" type="pres">
      <dgm:prSet presAssocID="{7E4E3A91-1E48-4092-B8D0-43A6DC6E5B91}" presName="parTxOnly" presStyleLbl="node1" presStyleIdx="1" presStyleCnt="3" custScaleY="30641">
        <dgm:presLayoutVars>
          <dgm:chMax val="0"/>
          <dgm:chPref val="0"/>
          <dgm:bulletEnabled val="1"/>
        </dgm:presLayoutVars>
      </dgm:prSet>
      <dgm:spPr/>
    </dgm:pt>
    <dgm:pt modelId="{F57CF5C1-CD47-4058-BFC8-6F6E17E0C33D}" type="pres">
      <dgm:prSet presAssocID="{F3A73058-5224-4C3C-B2C2-20B7965F9FF3}" presName="parTxOnlySpace" presStyleCnt="0"/>
      <dgm:spPr/>
    </dgm:pt>
    <dgm:pt modelId="{45C042C5-5969-43EA-B8B0-66413687BA3E}" type="pres">
      <dgm:prSet presAssocID="{4604B038-9F15-46A7-8F62-0839935A682A}" presName="parTxOnly" presStyleLbl="node1" presStyleIdx="2" presStyleCnt="3" custScaleY="30641">
        <dgm:presLayoutVars>
          <dgm:chMax val="0"/>
          <dgm:chPref val="0"/>
          <dgm:bulletEnabled val="1"/>
        </dgm:presLayoutVars>
      </dgm:prSet>
      <dgm:spPr/>
    </dgm:pt>
  </dgm:ptLst>
  <dgm:cxnLst>
    <dgm:cxn modelId="{33BBCE3F-6865-463D-87F8-C29E94291C75}" srcId="{35C84249-6231-4B6E-A4E1-0CDB4320FB1C}" destId="{91B4EC36-425F-430D-BC4D-7337FCB9A164}" srcOrd="0" destOrd="0" parTransId="{937EF917-BD8C-4B99-BBAA-E56E648C4448}" sibTransId="{A95AA27C-CCEF-4143-B468-C6AB998B6218}"/>
    <dgm:cxn modelId="{EA7CD867-8259-4C1B-97AB-7F778F4FA4F7}" type="presOf" srcId="{91B4EC36-425F-430D-BC4D-7337FCB9A164}" destId="{C34AC994-EC96-412B-B05B-A10061926B64}" srcOrd="0" destOrd="0" presId="urn:microsoft.com/office/officeart/2005/8/layout/chevron1"/>
    <dgm:cxn modelId="{52A23074-A4D1-4C50-80CE-7E05CD7B655A}" type="presOf" srcId="{35C84249-6231-4B6E-A4E1-0CDB4320FB1C}" destId="{9D45F08E-66A2-4318-9DCD-D63FFB3275F2}" srcOrd="0" destOrd="0" presId="urn:microsoft.com/office/officeart/2005/8/layout/chevron1"/>
    <dgm:cxn modelId="{401A778B-A5A7-4EF5-A323-66420248F846}" srcId="{35C84249-6231-4B6E-A4E1-0CDB4320FB1C}" destId="{7E4E3A91-1E48-4092-B8D0-43A6DC6E5B91}" srcOrd="1" destOrd="0" parTransId="{F85D9BE6-BFC9-4666-8892-D0B5631F7A90}" sibTransId="{F3A73058-5224-4C3C-B2C2-20B7965F9FF3}"/>
    <dgm:cxn modelId="{873BA6B0-A0B4-470C-9FED-75C34B45D53B}" type="presOf" srcId="{4604B038-9F15-46A7-8F62-0839935A682A}" destId="{45C042C5-5969-43EA-B8B0-66413687BA3E}" srcOrd="0" destOrd="0" presId="urn:microsoft.com/office/officeart/2005/8/layout/chevron1"/>
    <dgm:cxn modelId="{51DA01CA-03A5-4537-97D6-98E8AA77A2B8}" srcId="{35C84249-6231-4B6E-A4E1-0CDB4320FB1C}" destId="{4604B038-9F15-46A7-8F62-0839935A682A}" srcOrd="2" destOrd="0" parTransId="{45D53ABD-0F6F-4E7D-9591-5BEA04BD7F38}" sibTransId="{0500635F-5B07-4FC6-916C-78CC03A22693}"/>
    <dgm:cxn modelId="{62E278E4-FB74-4B95-9304-177EAC97ADFA}" type="presOf" srcId="{7E4E3A91-1E48-4092-B8D0-43A6DC6E5B91}" destId="{2636FC62-7542-4997-909B-CFF01E417FD2}" srcOrd="0" destOrd="0" presId="urn:microsoft.com/office/officeart/2005/8/layout/chevron1"/>
    <dgm:cxn modelId="{5588F34E-826C-4410-9148-A763F1A13B15}" type="presParOf" srcId="{9D45F08E-66A2-4318-9DCD-D63FFB3275F2}" destId="{C34AC994-EC96-412B-B05B-A10061926B64}" srcOrd="0" destOrd="0" presId="urn:microsoft.com/office/officeart/2005/8/layout/chevron1"/>
    <dgm:cxn modelId="{C44ED770-8AF6-4687-9AD8-076CAB727A2F}" type="presParOf" srcId="{9D45F08E-66A2-4318-9DCD-D63FFB3275F2}" destId="{A7623865-6B55-4ED8-A466-EEE19D698A63}" srcOrd="1" destOrd="0" presId="urn:microsoft.com/office/officeart/2005/8/layout/chevron1"/>
    <dgm:cxn modelId="{FC99C0A2-EA5E-4FFE-9AE6-A250584A880B}" type="presParOf" srcId="{9D45F08E-66A2-4318-9DCD-D63FFB3275F2}" destId="{2636FC62-7542-4997-909B-CFF01E417FD2}" srcOrd="2" destOrd="0" presId="urn:microsoft.com/office/officeart/2005/8/layout/chevron1"/>
    <dgm:cxn modelId="{2F72BED7-9735-453F-AED6-03C5631B82C4}" type="presParOf" srcId="{9D45F08E-66A2-4318-9DCD-D63FFB3275F2}" destId="{F57CF5C1-CD47-4058-BFC8-6F6E17E0C33D}" srcOrd="3" destOrd="0" presId="urn:microsoft.com/office/officeart/2005/8/layout/chevron1"/>
    <dgm:cxn modelId="{2A513A2C-B3FE-4021-88F0-6EFDA43D36E5}" type="presParOf" srcId="{9D45F08E-66A2-4318-9DCD-D63FFB3275F2}" destId="{45C042C5-5969-43EA-B8B0-66413687BA3E}"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FEB62E5-EC79-4F01-B235-7E6AF15BB36D}" type="doc">
      <dgm:prSet loTypeId="urn:microsoft.com/office/officeart/2005/8/layout/hChevron3" loCatId="process" qsTypeId="urn:microsoft.com/office/officeart/2005/8/quickstyle/simple1" qsCatId="simple" csTypeId="urn:microsoft.com/office/officeart/2005/8/colors/colorful2" csCatId="colorful" phldr="1"/>
      <dgm:spPr/>
    </dgm:pt>
    <dgm:pt modelId="{537A8C46-1CCD-4B5A-A36F-615F12EFEE7A}">
      <dgm:prSet phldrT="[Texte]" custT="1"/>
      <dgm:spPr/>
      <dgm:t>
        <a:bodyPr/>
        <a:lstStyle/>
        <a:p>
          <a:r>
            <a:rPr lang="fr-FR" sz="1600" dirty="0"/>
            <a:t>Turbulence</a:t>
          </a:r>
          <a:endParaRPr lang="en-US" sz="1600" noProof="0" dirty="0"/>
        </a:p>
      </dgm:t>
    </dgm:pt>
    <dgm:pt modelId="{626D1DA1-FA14-4A0E-81CF-61044180DC94}" type="parTrans" cxnId="{0BA46C82-6D21-4A7A-B1C4-EB4D49E10374}">
      <dgm:prSet/>
      <dgm:spPr/>
      <dgm:t>
        <a:bodyPr/>
        <a:lstStyle/>
        <a:p>
          <a:endParaRPr lang="fr-FR" sz="1400"/>
        </a:p>
      </dgm:t>
    </dgm:pt>
    <dgm:pt modelId="{1A7E6853-B061-404F-8C41-ED018B7EF463}" type="sibTrans" cxnId="{0BA46C82-6D21-4A7A-B1C4-EB4D49E10374}">
      <dgm:prSet/>
      <dgm:spPr/>
      <dgm:t>
        <a:bodyPr/>
        <a:lstStyle/>
        <a:p>
          <a:endParaRPr lang="fr-FR" sz="1400"/>
        </a:p>
      </dgm:t>
    </dgm:pt>
    <dgm:pt modelId="{9109FE31-BB05-4869-BD55-F5C575BDF6AF}">
      <dgm:prSet phldrT="[Texte]" custT="1"/>
      <dgm:spPr/>
      <dgm:t>
        <a:bodyPr/>
        <a:lstStyle/>
        <a:p>
          <a:r>
            <a:rPr lang="fr-FR" sz="1600" dirty="0"/>
            <a:t>Transport</a:t>
          </a:r>
        </a:p>
      </dgm:t>
    </dgm:pt>
    <dgm:pt modelId="{0031969A-9DC6-421F-A71D-56C68741B337}" type="parTrans" cxnId="{54923070-4CFA-444D-BEF1-31A967B37FEB}">
      <dgm:prSet/>
      <dgm:spPr/>
      <dgm:t>
        <a:bodyPr/>
        <a:lstStyle/>
        <a:p>
          <a:endParaRPr lang="fr-FR" sz="1400"/>
        </a:p>
      </dgm:t>
    </dgm:pt>
    <dgm:pt modelId="{53BEC635-9515-4BEE-B99B-CFB820BCD952}" type="sibTrans" cxnId="{54923070-4CFA-444D-BEF1-31A967B37FEB}">
      <dgm:prSet/>
      <dgm:spPr/>
      <dgm:t>
        <a:bodyPr/>
        <a:lstStyle/>
        <a:p>
          <a:endParaRPr lang="fr-FR" sz="1400"/>
        </a:p>
      </dgm:t>
    </dgm:pt>
    <dgm:pt modelId="{C9D13CEB-7A10-4961-A56A-F66FD99EBADB}">
      <dgm:prSet phldrT="[Texte]" custT="1"/>
      <dgm:spPr/>
      <dgm:t>
        <a:bodyPr/>
        <a:lstStyle/>
        <a:p>
          <a:r>
            <a:rPr lang="en-US" sz="1600" noProof="0" dirty="0"/>
            <a:t>Energy balance</a:t>
          </a:r>
        </a:p>
      </dgm:t>
    </dgm:pt>
    <dgm:pt modelId="{B761AD35-2A8F-463E-82A9-0ABF77CD4D84}" type="parTrans" cxnId="{7F245D27-499C-46FA-9C22-F6A69FE4199B}">
      <dgm:prSet/>
      <dgm:spPr/>
      <dgm:t>
        <a:bodyPr/>
        <a:lstStyle/>
        <a:p>
          <a:endParaRPr lang="fr-FR" sz="1400"/>
        </a:p>
      </dgm:t>
    </dgm:pt>
    <dgm:pt modelId="{EE7FB1B2-435A-4977-A70F-B75AD08E6BC4}" type="sibTrans" cxnId="{7F245D27-499C-46FA-9C22-F6A69FE4199B}">
      <dgm:prSet/>
      <dgm:spPr/>
      <dgm:t>
        <a:bodyPr/>
        <a:lstStyle/>
        <a:p>
          <a:endParaRPr lang="fr-FR" sz="1400"/>
        </a:p>
      </dgm:t>
    </dgm:pt>
    <dgm:pt modelId="{0E9BEBF1-F43E-4818-B3B6-DA2FFCFB9C41}">
      <dgm:prSet phldrT="[Texte]" custT="1"/>
      <dgm:spPr/>
      <dgm:t>
        <a:bodyPr/>
        <a:lstStyle/>
        <a:p>
          <a:r>
            <a:rPr lang="en-US" sz="1600" noProof="0" dirty="0"/>
            <a:t>Particle balance</a:t>
          </a:r>
        </a:p>
      </dgm:t>
    </dgm:pt>
    <dgm:pt modelId="{D934194C-A91E-4C81-BE6B-62C694121B7C}" type="parTrans" cxnId="{E7BA9FD8-BD55-4B10-A4DD-1207A8DF7163}">
      <dgm:prSet/>
      <dgm:spPr/>
      <dgm:t>
        <a:bodyPr/>
        <a:lstStyle/>
        <a:p>
          <a:endParaRPr lang="fr-FR" sz="1400"/>
        </a:p>
      </dgm:t>
    </dgm:pt>
    <dgm:pt modelId="{288F3B27-B195-49B2-B7BD-CE0F5FB83F5D}" type="sibTrans" cxnId="{E7BA9FD8-BD55-4B10-A4DD-1207A8DF7163}">
      <dgm:prSet/>
      <dgm:spPr/>
      <dgm:t>
        <a:bodyPr/>
        <a:lstStyle/>
        <a:p>
          <a:endParaRPr lang="fr-FR" sz="1400"/>
        </a:p>
      </dgm:t>
    </dgm:pt>
    <dgm:pt modelId="{B92327A3-FD34-46F8-ADF2-4279703231F1}" type="pres">
      <dgm:prSet presAssocID="{4FEB62E5-EC79-4F01-B235-7E6AF15BB36D}" presName="Name0" presStyleCnt="0">
        <dgm:presLayoutVars>
          <dgm:dir/>
          <dgm:resizeHandles val="exact"/>
        </dgm:presLayoutVars>
      </dgm:prSet>
      <dgm:spPr/>
    </dgm:pt>
    <dgm:pt modelId="{63D25FEB-BDAB-46FC-9D21-4D3811BBFDB0}" type="pres">
      <dgm:prSet presAssocID="{537A8C46-1CCD-4B5A-A36F-615F12EFEE7A}" presName="parTxOnly" presStyleLbl="node1" presStyleIdx="0" presStyleCnt="4" custScaleY="76934">
        <dgm:presLayoutVars>
          <dgm:bulletEnabled val="1"/>
        </dgm:presLayoutVars>
      </dgm:prSet>
      <dgm:spPr/>
    </dgm:pt>
    <dgm:pt modelId="{5B1D46CA-ADDE-4B7B-96CE-90A9C4A64BAF}" type="pres">
      <dgm:prSet presAssocID="{1A7E6853-B061-404F-8C41-ED018B7EF463}" presName="parSpace" presStyleCnt="0"/>
      <dgm:spPr/>
    </dgm:pt>
    <dgm:pt modelId="{775103E4-6BDD-4969-B710-B8A913DDC801}" type="pres">
      <dgm:prSet presAssocID="{9109FE31-BB05-4869-BD55-F5C575BDF6AF}" presName="parTxOnly" presStyleLbl="node1" presStyleIdx="1" presStyleCnt="4" custScaleY="76934">
        <dgm:presLayoutVars>
          <dgm:bulletEnabled val="1"/>
        </dgm:presLayoutVars>
      </dgm:prSet>
      <dgm:spPr/>
    </dgm:pt>
    <dgm:pt modelId="{7198AF03-163B-4E10-AC8C-FD8A9114741E}" type="pres">
      <dgm:prSet presAssocID="{53BEC635-9515-4BEE-B99B-CFB820BCD952}" presName="parSpace" presStyleCnt="0"/>
      <dgm:spPr/>
    </dgm:pt>
    <dgm:pt modelId="{DC0B78EF-1689-44BE-A241-756768A898E4}" type="pres">
      <dgm:prSet presAssocID="{C9D13CEB-7A10-4961-A56A-F66FD99EBADB}" presName="parTxOnly" presStyleLbl="node1" presStyleIdx="2" presStyleCnt="4" custScaleY="76934">
        <dgm:presLayoutVars>
          <dgm:bulletEnabled val="1"/>
        </dgm:presLayoutVars>
      </dgm:prSet>
      <dgm:spPr/>
    </dgm:pt>
    <dgm:pt modelId="{D24A237E-1BFD-4C52-92EE-DA3C32873C26}" type="pres">
      <dgm:prSet presAssocID="{EE7FB1B2-435A-4977-A70F-B75AD08E6BC4}" presName="parSpace" presStyleCnt="0"/>
      <dgm:spPr/>
    </dgm:pt>
    <dgm:pt modelId="{DB08C5D8-C1D7-4DBB-BFDB-7434527564D3}" type="pres">
      <dgm:prSet presAssocID="{0E9BEBF1-F43E-4818-B3B6-DA2FFCFB9C41}" presName="parTxOnly" presStyleLbl="node1" presStyleIdx="3" presStyleCnt="4" custScaleY="76934">
        <dgm:presLayoutVars>
          <dgm:bulletEnabled val="1"/>
        </dgm:presLayoutVars>
      </dgm:prSet>
      <dgm:spPr/>
    </dgm:pt>
  </dgm:ptLst>
  <dgm:cxnLst>
    <dgm:cxn modelId="{6499A904-8C37-41D9-9291-14124EA7BAD3}" type="presOf" srcId="{0E9BEBF1-F43E-4818-B3B6-DA2FFCFB9C41}" destId="{DB08C5D8-C1D7-4DBB-BFDB-7434527564D3}" srcOrd="0" destOrd="0" presId="urn:microsoft.com/office/officeart/2005/8/layout/hChevron3"/>
    <dgm:cxn modelId="{BA657D09-1366-46F8-8174-14A787F9952D}" type="presOf" srcId="{4FEB62E5-EC79-4F01-B235-7E6AF15BB36D}" destId="{B92327A3-FD34-46F8-ADF2-4279703231F1}" srcOrd="0" destOrd="0" presId="urn:microsoft.com/office/officeart/2005/8/layout/hChevron3"/>
    <dgm:cxn modelId="{7F245D27-499C-46FA-9C22-F6A69FE4199B}" srcId="{4FEB62E5-EC79-4F01-B235-7E6AF15BB36D}" destId="{C9D13CEB-7A10-4961-A56A-F66FD99EBADB}" srcOrd="2" destOrd="0" parTransId="{B761AD35-2A8F-463E-82A9-0ABF77CD4D84}" sibTransId="{EE7FB1B2-435A-4977-A70F-B75AD08E6BC4}"/>
    <dgm:cxn modelId="{54923070-4CFA-444D-BEF1-31A967B37FEB}" srcId="{4FEB62E5-EC79-4F01-B235-7E6AF15BB36D}" destId="{9109FE31-BB05-4869-BD55-F5C575BDF6AF}" srcOrd="1" destOrd="0" parTransId="{0031969A-9DC6-421F-A71D-56C68741B337}" sibTransId="{53BEC635-9515-4BEE-B99B-CFB820BCD952}"/>
    <dgm:cxn modelId="{E8D72954-0C82-4E26-A68A-33029507C28F}" type="presOf" srcId="{9109FE31-BB05-4869-BD55-F5C575BDF6AF}" destId="{775103E4-6BDD-4969-B710-B8A913DDC801}" srcOrd="0" destOrd="0" presId="urn:microsoft.com/office/officeart/2005/8/layout/hChevron3"/>
    <dgm:cxn modelId="{0BA46C82-6D21-4A7A-B1C4-EB4D49E10374}" srcId="{4FEB62E5-EC79-4F01-B235-7E6AF15BB36D}" destId="{537A8C46-1CCD-4B5A-A36F-615F12EFEE7A}" srcOrd="0" destOrd="0" parTransId="{626D1DA1-FA14-4A0E-81CF-61044180DC94}" sibTransId="{1A7E6853-B061-404F-8C41-ED018B7EF463}"/>
    <dgm:cxn modelId="{2079F7B5-F518-466C-BBAC-FF9E5592DC9A}" type="presOf" srcId="{537A8C46-1CCD-4B5A-A36F-615F12EFEE7A}" destId="{63D25FEB-BDAB-46FC-9D21-4D3811BBFDB0}" srcOrd="0" destOrd="0" presId="urn:microsoft.com/office/officeart/2005/8/layout/hChevron3"/>
    <dgm:cxn modelId="{E7BA9FD8-BD55-4B10-A4DD-1207A8DF7163}" srcId="{4FEB62E5-EC79-4F01-B235-7E6AF15BB36D}" destId="{0E9BEBF1-F43E-4818-B3B6-DA2FFCFB9C41}" srcOrd="3" destOrd="0" parTransId="{D934194C-A91E-4C81-BE6B-62C694121B7C}" sibTransId="{288F3B27-B195-49B2-B7BD-CE0F5FB83F5D}"/>
    <dgm:cxn modelId="{273E64E3-7B64-4954-9553-7F8D00BAC7B8}" type="presOf" srcId="{C9D13CEB-7A10-4961-A56A-F66FD99EBADB}" destId="{DC0B78EF-1689-44BE-A241-756768A898E4}" srcOrd="0" destOrd="0" presId="urn:microsoft.com/office/officeart/2005/8/layout/hChevron3"/>
    <dgm:cxn modelId="{D16F3953-CC7B-4E4F-91B7-5D823464554C}" type="presParOf" srcId="{B92327A3-FD34-46F8-ADF2-4279703231F1}" destId="{63D25FEB-BDAB-46FC-9D21-4D3811BBFDB0}" srcOrd="0" destOrd="0" presId="urn:microsoft.com/office/officeart/2005/8/layout/hChevron3"/>
    <dgm:cxn modelId="{948698A4-C6AC-4268-B135-430AFC0FC8F3}" type="presParOf" srcId="{B92327A3-FD34-46F8-ADF2-4279703231F1}" destId="{5B1D46CA-ADDE-4B7B-96CE-90A9C4A64BAF}" srcOrd="1" destOrd="0" presId="urn:microsoft.com/office/officeart/2005/8/layout/hChevron3"/>
    <dgm:cxn modelId="{630A801A-6CC4-40B4-BBF2-515B3DFE1B7E}" type="presParOf" srcId="{B92327A3-FD34-46F8-ADF2-4279703231F1}" destId="{775103E4-6BDD-4969-B710-B8A913DDC801}" srcOrd="2" destOrd="0" presId="urn:microsoft.com/office/officeart/2005/8/layout/hChevron3"/>
    <dgm:cxn modelId="{76E528B9-3331-4415-80A8-6A43C0401330}" type="presParOf" srcId="{B92327A3-FD34-46F8-ADF2-4279703231F1}" destId="{7198AF03-163B-4E10-AC8C-FD8A9114741E}" srcOrd="3" destOrd="0" presId="urn:microsoft.com/office/officeart/2005/8/layout/hChevron3"/>
    <dgm:cxn modelId="{222DA9BA-C470-4EA4-A569-A0F8ADD9FE21}" type="presParOf" srcId="{B92327A3-FD34-46F8-ADF2-4279703231F1}" destId="{DC0B78EF-1689-44BE-A241-756768A898E4}" srcOrd="4" destOrd="0" presId="urn:microsoft.com/office/officeart/2005/8/layout/hChevron3"/>
    <dgm:cxn modelId="{32B221E4-0E12-4BD3-BB0E-92D7AFD782B2}" type="presParOf" srcId="{B92327A3-FD34-46F8-ADF2-4279703231F1}" destId="{D24A237E-1BFD-4C52-92EE-DA3C32873C26}" srcOrd="5" destOrd="0" presId="urn:microsoft.com/office/officeart/2005/8/layout/hChevron3"/>
    <dgm:cxn modelId="{C77CDBAD-79D2-4464-A29E-FBFCDB97418C}" type="presParOf" srcId="{B92327A3-FD34-46F8-ADF2-4279703231F1}" destId="{DB08C5D8-C1D7-4DBB-BFDB-7434527564D3}" srcOrd="6"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C84249-6231-4B6E-A4E1-0CDB4320FB1C}" type="doc">
      <dgm:prSet loTypeId="urn:microsoft.com/office/officeart/2005/8/layout/chevron1" loCatId="process" qsTypeId="urn:microsoft.com/office/officeart/2005/8/quickstyle/simple1" qsCatId="simple" csTypeId="urn:microsoft.com/office/officeart/2005/8/colors/colorful2" csCatId="colorful" phldr="1"/>
      <dgm:spPr/>
    </dgm:pt>
    <dgm:pt modelId="{91B4EC36-425F-430D-BC4D-7337FCB9A164}">
      <dgm:prSet phldrT="[Texte]"/>
      <dgm:spPr>
        <a:solidFill>
          <a:schemeClr val="bg1"/>
        </a:solidFill>
      </dgm:spPr>
      <dgm:t>
        <a:bodyPr/>
        <a:lstStyle/>
        <a:p>
          <a:r>
            <a:rPr lang="en-US" noProof="0" dirty="0"/>
            <a:t>Reynolds-Averaged Navier-Stokes</a:t>
          </a:r>
        </a:p>
      </dgm:t>
    </dgm:pt>
    <dgm:pt modelId="{937EF917-BD8C-4B99-BBAA-E56E648C4448}" type="parTrans" cxnId="{33BBCE3F-6865-463D-87F8-C29E94291C75}">
      <dgm:prSet/>
      <dgm:spPr/>
      <dgm:t>
        <a:bodyPr/>
        <a:lstStyle/>
        <a:p>
          <a:endParaRPr lang="fr-FR"/>
        </a:p>
      </dgm:t>
    </dgm:pt>
    <dgm:pt modelId="{A95AA27C-CCEF-4143-B468-C6AB998B6218}" type="sibTrans" cxnId="{33BBCE3F-6865-463D-87F8-C29E94291C75}">
      <dgm:prSet/>
      <dgm:spPr/>
      <dgm:t>
        <a:bodyPr/>
        <a:lstStyle/>
        <a:p>
          <a:endParaRPr lang="fr-FR"/>
        </a:p>
      </dgm:t>
    </dgm:pt>
    <dgm:pt modelId="{7E4E3A91-1E48-4092-B8D0-43A6DC6E5B91}">
      <dgm:prSet phldrT="[Texte]"/>
      <dgm:spPr/>
      <dgm:t>
        <a:bodyPr/>
        <a:lstStyle/>
        <a:p>
          <a:r>
            <a:rPr lang="fr-FR" dirty="0"/>
            <a:t>Large </a:t>
          </a:r>
          <a:r>
            <a:rPr lang="fr-FR"/>
            <a:t>Eddy Simulation</a:t>
          </a:r>
          <a:endParaRPr lang="fr-FR" dirty="0"/>
        </a:p>
      </dgm:t>
    </dgm:pt>
    <dgm:pt modelId="{F85D9BE6-BFC9-4666-8892-D0B5631F7A90}" type="parTrans" cxnId="{401A778B-A5A7-4EF5-A323-66420248F846}">
      <dgm:prSet/>
      <dgm:spPr/>
      <dgm:t>
        <a:bodyPr/>
        <a:lstStyle/>
        <a:p>
          <a:endParaRPr lang="fr-FR"/>
        </a:p>
      </dgm:t>
    </dgm:pt>
    <dgm:pt modelId="{F3A73058-5224-4C3C-B2C2-20B7965F9FF3}" type="sibTrans" cxnId="{401A778B-A5A7-4EF5-A323-66420248F846}">
      <dgm:prSet/>
      <dgm:spPr/>
      <dgm:t>
        <a:bodyPr/>
        <a:lstStyle/>
        <a:p>
          <a:endParaRPr lang="fr-FR"/>
        </a:p>
      </dgm:t>
    </dgm:pt>
    <dgm:pt modelId="{4604B038-9F15-46A7-8F62-0839935A682A}">
      <dgm:prSet phldrT="[Texte]"/>
      <dgm:spPr/>
      <dgm:t>
        <a:bodyPr/>
        <a:lstStyle/>
        <a:p>
          <a:r>
            <a:rPr lang="fr-FR" dirty="0"/>
            <a:t>Direct </a:t>
          </a:r>
          <a:r>
            <a:rPr lang="fr-FR" dirty="0" err="1"/>
            <a:t>Numerical</a:t>
          </a:r>
          <a:r>
            <a:rPr lang="fr-FR" dirty="0"/>
            <a:t> Simulation</a:t>
          </a:r>
        </a:p>
      </dgm:t>
    </dgm:pt>
    <dgm:pt modelId="{45D53ABD-0F6F-4E7D-9591-5BEA04BD7F38}" type="parTrans" cxnId="{51DA01CA-03A5-4537-97D6-98E8AA77A2B8}">
      <dgm:prSet/>
      <dgm:spPr/>
      <dgm:t>
        <a:bodyPr/>
        <a:lstStyle/>
        <a:p>
          <a:endParaRPr lang="fr-FR"/>
        </a:p>
      </dgm:t>
    </dgm:pt>
    <dgm:pt modelId="{0500635F-5B07-4FC6-916C-78CC03A22693}" type="sibTrans" cxnId="{51DA01CA-03A5-4537-97D6-98E8AA77A2B8}">
      <dgm:prSet/>
      <dgm:spPr/>
      <dgm:t>
        <a:bodyPr/>
        <a:lstStyle/>
        <a:p>
          <a:endParaRPr lang="fr-FR"/>
        </a:p>
      </dgm:t>
    </dgm:pt>
    <dgm:pt modelId="{9D45F08E-66A2-4318-9DCD-D63FFB3275F2}" type="pres">
      <dgm:prSet presAssocID="{35C84249-6231-4B6E-A4E1-0CDB4320FB1C}" presName="Name0" presStyleCnt="0">
        <dgm:presLayoutVars>
          <dgm:dir/>
          <dgm:animLvl val="lvl"/>
          <dgm:resizeHandles val="exact"/>
        </dgm:presLayoutVars>
      </dgm:prSet>
      <dgm:spPr/>
    </dgm:pt>
    <dgm:pt modelId="{C34AC994-EC96-412B-B05B-A10061926B64}" type="pres">
      <dgm:prSet presAssocID="{91B4EC36-425F-430D-BC4D-7337FCB9A164}" presName="parTxOnly" presStyleLbl="node1" presStyleIdx="0" presStyleCnt="3" custScaleY="30641">
        <dgm:presLayoutVars>
          <dgm:chMax val="0"/>
          <dgm:chPref val="0"/>
          <dgm:bulletEnabled val="1"/>
        </dgm:presLayoutVars>
      </dgm:prSet>
      <dgm:spPr/>
    </dgm:pt>
    <dgm:pt modelId="{A7623865-6B55-4ED8-A466-EEE19D698A63}" type="pres">
      <dgm:prSet presAssocID="{A95AA27C-CCEF-4143-B468-C6AB998B6218}" presName="parTxOnlySpace" presStyleCnt="0"/>
      <dgm:spPr/>
    </dgm:pt>
    <dgm:pt modelId="{2636FC62-7542-4997-909B-CFF01E417FD2}" type="pres">
      <dgm:prSet presAssocID="{7E4E3A91-1E48-4092-B8D0-43A6DC6E5B91}" presName="parTxOnly" presStyleLbl="node1" presStyleIdx="1" presStyleCnt="3" custScaleY="30641">
        <dgm:presLayoutVars>
          <dgm:chMax val="0"/>
          <dgm:chPref val="0"/>
          <dgm:bulletEnabled val="1"/>
        </dgm:presLayoutVars>
      </dgm:prSet>
      <dgm:spPr/>
    </dgm:pt>
    <dgm:pt modelId="{F57CF5C1-CD47-4058-BFC8-6F6E17E0C33D}" type="pres">
      <dgm:prSet presAssocID="{F3A73058-5224-4C3C-B2C2-20B7965F9FF3}" presName="parTxOnlySpace" presStyleCnt="0"/>
      <dgm:spPr/>
    </dgm:pt>
    <dgm:pt modelId="{45C042C5-5969-43EA-B8B0-66413687BA3E}" type="pres">
      <dgm:prSet presAssocID="{4604B038-9F15-46A7-8F62-0839935A682A}" presName="parTxOnly" presStyleLbl="node1" presStyleIdx="2" presStyleCnt="3" custScaleY="30641">
        <dgm:presLayoutVars>
          <dgm:chMax val="0"/>
          <dgm:chPref val="0"/>
          <dgm:bulletEnabled val="1"/>
        </dgm:presLayoutVars>
      </dgm:prSet>
      <dgm:spPr/>
    </dgm:pt>
  </dgm:ptLst>
  <dgm:cxnLst>
    <dgm:cxn modelId="{33BBCE3F-6865-463D-87F8-C29E94291C75}" srcId="{35C84249-6231-4B6E-A4E1-0CDB4320FB1C}" destId="{91B4EC36-425F-430D-BC4D-7337FCB9A164}" srcOrd="0" destOrd="0" parTransId="{937EF917-BD8C-4B99-BBAA-E56E648C4448}" sibTransId="{A95AA27C-CCEF-4143-B468-C6AB998B6218}"/>
    <dgm:cxn modelId="{EA7CD867-8259-4C1B-97AB-7F778F4FA4F7}" type="presOf" srcId="{91B4EC36-425F-430D-BC4D-7337FCB9A164}" destId="{C34AC994-EC96-412B-B05B-A10061926B64}" srcOrd="0" destOrd="0" presId="urn:microsoft.com/office/officeart/2005/8/layout/chevron1"/>
    <dgm:cxn modelId="{52A23074-A4D1-4C50-80CE-7E05CD7B655A}" type="presOf" srcId="{35C84249-6231-4B6E-A4E1-0CDB4320FB1C}" destId="{9D45F08E-66A2-4318-9DCD-D63FFB3275F2}" srcOrd="0" destOrd="0" presId="urn:microsoft.com/office/officeart/2005/8/layout/chevron1"/>
    <dgm:cxn modelId="{401A778B-A5A7-4EF5-A323-66420248F846}" srcId="{35C84249-6231-4B6E-A4E1-0CDB4320FB1C}" destId="{7E4E3A91-1E48-4092-B8D0-43A6DC6E5B91}" srcOrd="1" destOrd="0" parTransId="{F85D9BE6-BFC9-4666-8892-D0B5631F7A90}" sibTransId="{F3A73058-5224-4C3C-B2C2-20B7965F9FF3}"/>
    <dgm:cxn modelId="{873BA6B0-A0B4-470C-9FED-75C34B45D53B}" type="presOf" srcId="{4604B038-9F15-46A7-8F62-0839935A682A}" destId="{45C042C5-5969-43EA-B8B0-66413687BA3E}" srcOrd="0" destOrd="0" presId="urn:microsoft.com/office/officeart/2005/8/layout/chevron1"/>
    <dgm:cxn modelId="{51DA01CA-03A5-4537-97D6-98E8AA77A2B8}" srcId="{35C84249-6231-4B6E-A4E1-0CDB4320FB1C}" destId="{4604B038-9F15-46A7-8F62-0839935A682A}" srcOrd="2" destOrd="0" parTransId="{45D53ABD-0F6F-4E7D-9591-5BEA04BD7F38}" sibTransId="{0500635F-5B07-4FC6-916C-78CC03A22693}"/>
    <dgm:cxn modelId="{62E278E4-FB74-4B95-9304-177EAC97ADFA}" type="presOf" srcId="{7E4E3A91-1E48-4092-B8D0-43A6DC6E5B91}" destId="{2636FC62-7542-4997-909B-CFF01E417FD2}" srcOrd="0" destOrd="0" presId="urn:microsoft.com/office/officeart/2005/8/layout/chevron1"/>
    <dgm:cxn modelId="{5588F34E-826C-4410-9148-A763F1A13B15}" type="presParOf" srcId="{9D45F08E-66A2-4318-9DCD-D63FFB3275F2}" destId="{C34AC994-EC96-412B-B05B-A10061926B64}" srcOrd="0" destOrd="0" presId="urn:microsoft.com/office/officeart/2005/8/layout/chevron1"/>
    <dgm:cxn modelId="{C44ED770-8AF6-4687-9AD8-076CAB727A2F}" type="presParOf" srcId="{9D45F08E-66A2-4318-9DCD-D63FFB3275F2}" destId="{A7623865-6B55-4ED8-A466-EEE19D698A63}" srcOrd="1" destOrd="0" presId="urn:microsoft.com/office/officeart/2005/8/layout/chevron1"/>
    <dgm:cxn modelId="{FC99C0A2-EA5E-4FFE-9AE6-A250584A880B}" type="presParOf" srcId="{9D45F08E-66A2-4318-9DCD-D63FFB3275F2}" destId="{2636FC62-7542-4997-909B-CFF01E417FD2}" srcOrd="2" destOrd="0" presId="urn:microsoft.com/office/officeart/2005/8/layout/chevron1"/>
    <dgm:cxn modelId="{2F72BED7-9735-453F-AED6-03C5631B82C4}" type="presParOf" srcId="{9D45F08E-66A2-4318-9DCD-D63FFB3275F2}" destId="{F57CF5C1-CD47-4058-BFC8-6F6E17E0C33D}" srcOrd="3" destOrd="0" presId="urn:microsoft.com/office/officeart/2005/8/layout/chevron1"/>
    <dgm:cxn modelId="{2A513A2C-B3FE-4021-88F0-6EFDA43D36E5}" type="presParOf" srcId="{9D45F08E-66A2-4318-9DCD-D63FFB3275F2}" destId="{45C042C5-5969-43EA-B8B0-66413687BA3E}"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C84249-6231-4B6E-A4E1-0CDB4320FB1C}" type="doc">
      <dgm:prSet loTypeId="urn:microsoft.com/office/officeart/2005/8/layout/chevron1" loCatId="process" qsTypeId="urn:microsoft.com/office/officeart/2005/8/quickstyle/simple1" qsCatId="simple" csTypeId="urn:microsoft.com/office/officeart/2005/8/colors/colorful2" csCatId="colorful" phldr="1"/>
      <dgm:spPr/>
    </dgm:pt>
    <dgm:pt modelId="{91B4EC36-425F-430D-BC4D-7337FCB9A164}">
      <dgm:prSet phldrT="[Texte]"/>
      <dgm:spPr/>
      <dgm:t>
        <a:bodyPr/>
        <a:lstStyle/>
        <a:p>
          <a:r>
            <a:rPr lang="fr-FR" dirty="0"/>
            <a:t>Reynolds-</a:t>
          </a:r>
          <a:r>
            <a:rPr lang="fr-FR" dirty="0" err="1"/>
            <a:t>Averaged</a:t>
          </a:r>
          <a:r>
            <a:rPr lang="fr-FR" dirty="0"/>
            <a:t> Navier-Stokes</a:t>
          </a:r>
        </a:p>
      </dgm:t>
    </dgm:pt>
    <dgm:pt modelId="{937EF917-BD8C-4B99-BBAA-E56E648C4448}" type="parTrans" cxnId="{33BBCE3F-6865-463D-87F8-C29E94291C75}">
      <dgm:prSet/>
      <dgm:spPr/>
      <dgm:t>
        <a:bodyPr/>
        <a:lstStyle/>
        <a:p>
          <a:endParaRPr lang="fr-FR"/>
        </a:p>
      </dgm:t>
    </dgm:pt>
    <dgm:pt modelId="{A95AA27C-CCEF-4143-B468-C6AB998B6218}" type="sibTrans" cxnId="{33BBCE3F-6865-463D-87F8-C29E94291C75}">
      <dgm:prSet/>
      <dgm:spPr/>
      <dgm:t>
        <a:bodyPr/>
        <a:lstStyle/>
        <a:p>
          <a:endParaRPr lang="fr-FR"/>
        </a:p>
      </dgm:t>
    </dgm:pt>
    <dgm:pt modelId="{7E4E3A91-1E48-4092-B8D0-43A6DC6E5B91}">
      <dgm:prSet phldrT="[Texte]"/>
      <dgm:spPr/>
      <dgm:t>
        <a:bodyPr/>
        <a:lstStyle/>
        <a:p>
          <a:r>
            <a:rPr lang="fr-FR" dirty="0"/>
            <a:t>Large </a:t>
          </a:r>
          <a:r>
            <a:rPr lang="fr-FR"/>
            <a:t>Eddy Simulation</a:t>
          </a:r>
          <a:endParaRPr lang="fr-FR" dirty="0"/>
        </a:p>
      </dgm:t>
    </dgm:pt>
    <dgm:pt modelId="{F85D9BE6-BFC9-4666-8892-D0B5631F7A90}" type="parTrans" cxnId="{401A778B-A5A7-4EF5-A323-66420248F846}">
      <dgm:prSet/>
      <dgm:spPr/>
      <dgm:t>
        <a:bodyPr/>
        <a:lstStyle/>
        <a:p>
          <a:endParaRPr lang="fr-FR"/>
        </a:p>
      </dgm:t>
    </dgm:pt>
    <dgm:pt modelId="{F3A73058-5224-4C3C-B2C2-20B7965F9FF3}" type="sibTrans" cxnId="{401A778B-A5A7-4EF5-A323-66420248F846}">
      <dgm:prSet/>
      <dgm:spPr/>
      <dgm:t>
        <a:bodyPr/>
        <a:lstStyle/>
        <a:p>
          <a:endParaRPr lang="fr-FR"/>
        </a:p>
      </dgm:t>
    </dgm:pt>
    <dgm:pt modelId="{4604B038-9F15-46A7-8F62-0839935A682A}">
      <dgm:prSet phldrT="[Texte]"/>
      <dgm:spPr/>
      <dgm:t>
        <a:bodyPr/>
        <a:lstStyle/>
        <a:p>
          <a:r>
            <a:rPr lang="fr-FR" dirty="0"/>
            <a:t>Direct </a:t>
          </a:r>
          <a:r>
            <a:rPr lang="fr-FR" dirty="0" err="1"/>
            <a:t>Numerical</a:t>
          </a:r>
          <a:r>
            <a:rPr lang="fr-FR" dirty="0"/>
            <a:t> Simulation</a:t>
          </a:r>
        </a:p>
      </dgm:t>
    </dgm:pt>
    <dgm:pt modelId="{45D53ABD-0F6F-4E7D-9591-5BEA04BD7F38}" type="parTrans" cxnId="{51DA01CA-03A5-4537-97D6-98E8AA77A2B8}">
      <dgm:prSet/>
      <dgm:spPr/>
      <dgm:t>
        <a:bodyPr/>
        <a:lstStyle/>
        <a:p>
          <a:endParaRPr lang="fr-FR"/>
        </a:p>
      </dgm:t>
    </dgm:pt>
    <dgm:pt modelId="{0500635F-5B07-4FC6-916C-78CC03A22693}" type="sibTrans" cxnId="{51DA01CA-03A5-4537-97D6-98E8AA77A2B8}">
      <dgm:prSet/>
      <dgm:spPr/>
      <dgm:t>
        <a:bodyPr/>
        <a:lstStyle/>
        <a:p>
          <a:endParaRPr lang="fr-FR"/>
        </a:p>
      </dgm:t>
    </dgm:pt>
    <dgm:pt modelId="{9D45F08E-66A2-4318-9DCD-D63FFB3275F2}" type="pres">
      <dgm:prSet presAssocID="{35C84249-6231-4B6E-A4E1-0CDB4320FB1C}" presName="Name0" presStyleCnt="0">
        <dgm:presLayoutVars>
          <dgm:dir/>
          <dgm:animLvl val="lvl"/>
          <dgm:resizeHandles val="exact"/>
        </dgm:presLayoutVars>
      </dgm:prSet>
      <dgm:spPr/>
    </dgm:pt>
    <dgm:pt modelId="{C34AC994-EC96-412B-B05B-A10061926B64}" type="pres">
      <dgm:prSet presAssocID="{91B4EC36-425F-430D-BC4D-7337FCB9A164}" presName="parTxOnly" presStyleLbl="node1" presStyleIdx="0" presStyleCnt="3" custScaleY="30641">
        <dgm:presLayoutVars>
          <dgm:chMax val="0"/>
          <dgm:chPref val="0"/>
          <dgm:bulletEnabled val="1"/>
        </dgm:presLayoutVars>
      </dgm:prSet>
      <dgm:spPr/>
    </dgm:pt>
    <dgm:pt modelId="{A7623865-6B55-4ED8-A466-EEE19D698A63}" type="pres">
      <dgm:prSet presAssocID="{A95AA27C-CCEF-4143-B468-C6AB998B6218}" presName="parTxOnlySpace" presStyleCnt="0"/>
      <dgm:spPr/>
    </dgm:pt>
    <dgm:pt modelId="{2636FC62-7542-4997-909B-CFF01E417FD2}" type="pres">
      <dgm:prSet presAssocID="{7E4E3A91-1E48-4092-B8D0-43A6DC6E5B91}" presName="parTxOnly" presStyleLbl="node1" presStyleIdx="1" presStyleCnt="3" custScaleY="30641">
        <dgm:presLayoutVars>
          <dgm:chMax val="0"/>
          <dgm:chPref val="0"/>
          <dgm:bulletEnabled val="1"/>
        </dgm:presLayoutVars>
      </dgm:prSet>
      <dgm:spPr/>
    </dgm:pt>
    <dgm:pt modelId="{F57CF5C1-CD47-4058-BFC8-6F6E17E0C33D}" type="pres">
      <dgm:prSet presAssocID="{F3A73058-5224-4C3C-B2C2-20B7965F9FF3}" presName="parTxOnlySpace" presStyleCnt="0"/>
      <dgm:spPr/>
    </dgm:pt>
    <dgm:pt modelId="{45C042C5-5969-43EA-B8B0-66413687BA3E}" type="pres">
      <dgm:prSet presAssocID="{4604B038-9F15-46A7-8F62-0839935A682A}" presName="parTxOnly" presStyleLbl="node1" presStyleIdx="2" presStyleCnt="3" custScaleY="30641">
        <dgm:presLayoutVars>
          <dgm:chMax val="0"/>
          <dgm:chPref val="0"/>
          <dgm:bulletEnabled val="1"/>
        </dgm:presLayoutVars>
      </dgm:prSet>
      <dgm:spPr/>
    </dgm:pt>
  </dgm:ptLst>
  <dgm:cxnLst>
    <dgm:cxn modelId="{33BBCE3F-6865-463D-87F8-C29E94291C75}" srcId="{35C84249-6231-4B6E-A4E1-0CDB4320FB1C}" destId="{91B4EC36-425F-430D-BC4D-7337FCB9A164}" srcOrd="0" destOrd="0" parTransId="{937EF917-BD8C-4B99-BBAA-E56E648C4448}" sibTransId="{A95AA27C-CCEF-4143-B468-C6AB998B6218}"/>
    <dgm:cxn modelId="{EA7CD867-8259-4C1B-97AB-7F778F4FA4F7}" type="presOf" srcId="{91B4EC36-425F-430D-BC4D-7337FCB9A164}" destId="{C34AC994-EC96-412B-B05B-A10061926B64}" srcOrd="0" destOrd="0" presId="urn:microsoft.com/office/officeart/2005/8/layout/chevron1"/>
    <dgm:cxn modelId="{52A23074-A4D1-4C50-80CE-7E05CD7B655A}" type="presOf" srcId="{35C84249-6231-4B6E-A4E1-0CDB4320FB1C}" destId="{9D45F08E-66A2-4318-9DCD-D63FFB3275F2}" srcOrd="0" destOrd="0" presId="urn:microsoft.com/office/officeart/2005/8/layout/chevron1"/>
    <dgm:cxn modelId="{401A778B-A5A7-4EF5-A323-66420248F846}" srcId="{35C84249-6231-4B6E-A4E1-0CDB4320FB1C}" destId="{7E4E3A91-1E48-4092-B8D0-43A6DC6E5B91}" srcOrd="1" destOrd="0" parTransId="{F85D9BE6-BFC9-4666-8892-D0B5631F7A90}" sibTransId="{F3A73058-5224-4C3C-B2C2-20B7965F9FF3}"/>
    <dgm:cxn modelId="{873BA6B0-A0B4-470C-9FED-75C34B45D53B}" type="presOf" srcId="{4604B038-9F15-46A7-8F62-0839935A682A}" destId="{45C042C5-5969-43EA-B8B0-66413687BA3E}" srcOrd="0" destOrd="0" presId="urn:microsoft.com/office/officeart/2005/8/layout/chevron1"/>
    <dgm:cxn modelId="{51DA01CA-03A5-4537-97D6-98E8AA77A2B8}" srcId="{35C84249-6231-4B6E-A4E1-0CDB4320FB1C}" destId="{4604B038-9F15-46A7-8F62-0839935A682A}" srcOrd="2" destOrd="0" parTransId="{45D53ABD-0F6F-4E7D-9591-5BEA04BD7F38}" sibTransId="{0500635F-5B07-4FC6-916C-78CC03A22693}"/>
    <dgm:cxn modelId="{62E278E4-FB74-4B95-9304-177EAC97ADFA}" type="presOf" srcId="{7E4E3A91-1E48-4092-B8D0-43A6DC6E5B91}" destId="{2636FC62-7542-4997-909B-CFF01E417FD2}" srcOrd="0" destOrd="0" presId="urn:microsoft.com/office/officeart/2005/8/layout/chevron1"/>
    <dgm:cxn modelId="{5588F34E-826C-4410-9148-A763F1A13B15}" type="presParOf" srcId="{9D45F08E-66A2-4318-9DCD-D63FFB3275F2}" destId="{C34AC994-EC96-412B-B05B-A10061926B64}" srcOrd="0" destOrd="0" presId="urn:microsoft.com/office/officeart/2005/8/layout/chevron1"/>
    <dgm:cxn modelId="{C44ED770-8AF6-4687-9AD8-076CAB727A2F}" type="presParOf" srcId="{9D45F08E-66A2-4318-9DCD-D63FFB3275F2}" destId="{A7623865-6B55-4ED8-A466-EEE19D698A63}" srcOrd="1" destOrd="0" presId="urn:microsoft.com/office/officeart/2005/8/layout/chevron1"/>
    <dgm:cxn modelId="{FC99C0A2-EA5E-4FFE-9AE6-A250584A880B}" type="presParOf" srcId="{9D45F08E-66A2-4318-9DCD-D63FFB3275F2}" destId="{2636FC62-7542-4997-909B-CFF01E417FD2}" srcOrd="2" destOrd="0" presId="urn:microsoft.com/office/officeart/2005/8/layout/chevron1"/>
    <dgm:cxn modelId="{2F72BED7-9735-453F-AED6-03C5631B82C4}" type="presParOf" srcId="{9D45F08E-66A2-4318-9DCD-D63FFB3275F2}" destId="{F57CF5C1-CD47-4058-BFC8-6F6E17E0C33D}" srcOrd="3" destOrd="0" presId="urn:microsoft.com/office/officeart/2005/8/layout/chevron1"/>
    <dgm:cxn modelId="{2A513A2C-B3FE-4021-88F0-6EFDA43D36E5}" type="presParOf" srcId="{9D45F08E-66A2-4318-9DCD-D63FFB3275F2}" destId="{45C042C5-5969-43EA-B8B0-66413687BA3E}"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6C753C7-004D-4B8B-B6A1-69C08786FAD5}" type="doc">
      <dgm:prSet loTypeId="urn:microsoft.com/office/officeart/2005/8/layout/vList3" loCatId="list" qsTypeId="urn:microsoft.com/office/officeart/2005/8/quickstyle/simple1" qsCatId="simple" csTypeId="urn:microsoft.com/office/officeart/2005/8/colors/colorful3" csCatId="colorful" phldr="1"/>
      <dgm:spPr/>
    </dgm:pt>
    <dgm:pt modelId="{66F362C4-33BC-4907-B268-E16FD80BD396}">
      <dgm:prSet phldrT="[Texte]"/>
      <dgm:spPr/>
      <dgm:t>
        <a:bodyPr/>
        <a:lstStyle/>
        <a:p>
          <a:r>
            <a:rPr lang="fr-FR" b="1" dirty="0" err="1"/>
            <a:t>Predictability</a:t>
          </a:r>
          <a:endParaRPr lang="fr-FR" b="1" dirty="0"/>
        </a:p>
        <a:p>
          <a:r>
            <a:rPr lang="fr-FR" dirty="0" err="1"/>
            <a:t>low</a:t>
          </a:r>
          <a:r>
            <a:rPr lang="fr-FR" dirty="0"/>
            <a:t> – lot of free </a:t>
          </a:r>
          <a:r>
            <a:rPr lang="fr-FR" dirty="0" err="1"/>
            <a:t>parameters</a:t>
          </a:r>
          <a:endParaRPr lang="fr-FR" dirty="0"/>
        </a:p>
      </dgm:t>
    </dgm:pt>
    <dgm:pt modelId="{1F16F1F2-AB7D-4198-B7C4-E1968A21771A}" type="parTrans" cxnId="{C0D71E52-3146-4A00-BF95-0FBE6E995168}">
      <dgm:prSet/>
      <dgm:spPr/>
      <dgm:t>
        <a:bodyPr/>
        <a:lstStyle/>
        <a:p>
          <a:endParaRPr lang="fr-FR"/>
        </a:p>
      </dgm:t>
    </dgm:pt>
    <dgm:pt modelId="{3143424A-30D5-42FC-BF11-12BCE2A41629}" type="sibTrans" cxnId="{C0D71E52-3146-4A00-BF95-0FBE6E995168}">
      <dgm:prSet/>
      <dgm:spPr/>
      <dgm:t>
        <a:bodyPr/>
        <a:lstStyle/>
        <a:p>
          <a:endParaRPr lang="fr-FR"/>
        </a:p>
      </dgm:t>
    </dgm:pt>
    <dgm:pt modelId="{81D4953D-F26D-4009-93C6-C4D659DBDB0D}">
      <dgm:prSet phldrT="[Texte]"/>
      <dgm:spPr/>
      <dgm:t>
        <a:bodyPr/>
        <a:lstStyle/>
        <a:p>
          <a:r>
            <a:rPr lang="fr-FR" b="1" dirty="0" err="1"/>
            <a:t>Experiment</a:t>
          </a:r>
          <a:r>
            <a:rPr lang="fr-FR" b="1" dirty="0"/>
            <a:t> </a:t>
          </a:r>
          <a:r>
            <a:rPr lang="fr-FR" b="1" dirty="0" err="1"/>
            <a:t>matching</a:t>
          </a:r>
          <a:endParaRPr lang="fr-FR" b="1" dirty="0"/>
        </a:p>
        <a:p>
          <a:r>
            <a:rPr lang="fr-FR" dirty="0"/>
            <a:t>multi-</a:t>
          </a:r>
          <a:r>
            <a:rPr lang="fr-FR" dirty="0" err="1"/>
            <a:t>physics</a:t>
          </a:r>
          <a:r>
            <a:rPr lang="fr-FR" dirty="0"/>
            <a:t> + </a:t>
          </a:r>
          <a:r>
            <a:rPr lang="fr-FR" dirty="0" err="1"/>
            <a:t>fitting</a:t>
          </a:r>
          <a:r>
            <a:rPr lang="fr-FR" dirty="0"/>
            <a:t> </a:t>
          </a:r>
          <a:r>
            <a:rPr lang="fr-FR" dirty="0" err="1"/>
            <a:t>procedure</a:t>
          </a:r>
          <a:endParaRPr lang="fr-FR" dirty="0"/>
        </a:p>
      </dgm:t>
    </dgm:pt>
    <dgm:pt modelId="{212EA13D-AFCA-439E-B314-086A1729BFD8}" type="parTrans" cxnId="{3834A9FD-A425-4636-B5AB-293B3936E873}">
      <dgm:prSet/>
      <dgm:spPr/>
      <dgm:t>
        <a:bodyPr/>
        <a:lstStyle/>
        <a:p>
          <a:endParaRPr lang="fr-FR"/>
        </a:p>
      </dgm:t>
    </dgm:pt>
    <dgm:pt modelId="{88644EE9-7614-446B-B0E0-3FDEF0A6C67D}" type="sibTrans" cxnId="{3834A9FD-A425-4636-B5AB-293B3936E873}">
      <dgm:prSet/>
      <dgm:spPr/>
      <dgm:t>
        <a:bodyPr/>
        <a:lstStyle/>
        <a:p>
          <a:endParaRPr lang="fr-FR"/>
        </a:p>
      </dgm:t>
    </dgm:pt>
    <mc:AlternateContent xmlns:mc="http://schemas.openxmlformats.org/markup-compatibility/2006" xmlns:a14="http://schemas.microsoft.com/office/drawing/2010/main">
      <mc:Choice Requires="a14">
        <dgm:pt modelId="{05F24296-95D0-472C-9604-31AB5FFA7D44}">
          <dgm:prSet phldrT="[Texte]"/>
          <dgm:spPr/>
          <dgm:t>
            <a:bodyPr/>
            <a:lstStyle/>
            <a:p>
              <a:r>
                <a:rPr lang="fr-FR" b="1" dirty="0"/>
                <a:t>Numerical </a:t>
              </a:r>
              <a:r>
                <a:rPr lang="fr-FR" b="1" dirty="0" err="1"/>
                <a:t>cost</a:t>
              </a:r>
              <a:endParaRPr lang="fr-FR" b="1" dirty="0"/>
            </a:p>
            <a:p>
              <a:r>
                <a:rPr lang="fr-FR" dirty="0"/>
                <a:t>cheap </a:t>
              </a:r>
              <a14:m>
                <m:oMath xmlns:m="http://schemas.openxmlformats.org/officeDocument/2006/math">
                  <m:r>
                    <a:rPr lang="fr-FR" b="0" i="1" smtClean="0">
                      <a:latin typeface="Cambria Math" panose="02040503050406030204" pitchFamily="18" charset="0"/>
                    </a:rPr>
                    <m:t>∼</m:t>
                  </m:r>
                </m:oMath>
              </a14:m>
              <a:r>
                <a:rPr lang="fr-FR" dirty="0"/>
                <a:t> 1 </a:t>
              </a:r>
              <a:r>
                <a:rPr lang="fr-FR" dirty="0" err="1"/>
                <a:t>day</a:t>
              </a:r>
              <a:r>
                <a:rPr lang="fr-FR" dirty="0"/>
                <a:t> on 48CPUs</a:t>
              </a:r>
            </a:p>
          </dgm:t>
        </dgm:pt>
      </mc:Choice>
      <mc:Fallback xmlns="">
        <dgm:pt modelId="{05F24296-95D0-472C-9604-31AB5FFA7D44}">
          <dgm:prSet phldrT="[Texte]"/>
          <dgm:spPr/>
          <dgm:t>
            <a:bodyPr/>
            <a:lstStyle/>
            <a:p>
              <a:r>
                <a:rPr lang="fr-FR" b="1" dirty="0"/>
                <a:t>Numerical </a:t>
              </a:r>
              <a:r>
                <a:rPr lang="fr-FR" b="1" dirty="0" err="1"/>
                <a:t>cost</a:t>
              </a:r>
              <a:endParaRPr lang="fr-FR" b="1" dirty="0"/>
            </a:p>
            <a:p>
              <a:r>
                <a:rPr lang="fr-FR" dirty="0"/>
                <a:t>cheap </a:t>
              </a:r>
              <a:r>
                <a:rPr lang="fr-FR" b="0" i="0">
                  <a:latin typeface="Cambria Math" panose="02040503050406030204" pitchFamily="18" charset="0"/>
                </a:rPr>
                <a:t>∼</a:t>
              </a:r>
              <a:r>
                <a:rPr lang="fr-FR" dirty="0"/>
                <a:t> 1 </a:t>
              </a:r>
              <a:r>
                <a:rPr lang="fr-FR" dirty="0" err="1"/>
                <a:t>day</a:t>
              </a:r>
              <a:r>
                <a:rPr lang="fr-FR" dirty="0"/>
                <a:t> on 48CPUs</a:t>
              </a:r>
            </a:p>
          </dgm:t>
        </dgm:pt>
      </mc:Fallback>
    </mc:AlternateContent>
    <dgm:pt modelId="{9D574DED-6712-4725-A96C-2624C05BFDE6}" type="parTrans" cxnId="{4D41E9D8-B805-4C3E-804A-1DC4B6A56476}">
      <dgm:prSet/>
      <dgm:spPr/>
      <dgm:t>
        <a:bodyPr/>
        <a:lstStyle/>
        <a:p>
          <a:endParaRPr lang="fr-FR"/>
        </a:p>
      </dgm:t>
    </dgm:pt>
    <dgm:pt modelId="{6D7071A1-5D6D-4511-B854-481923E730CC}" type="sibTrans" cxnId="{4D41E9D8-B805-4C3E-804A-1DC4B6A56476}">
      <dgm:prSet/>
      <dgm:spPr/>
      <dgm:t>
        <a:bodyPr/>
        <a:lstStyle/>
        <a:p>
          <a:endParaRPr lang="fr-FR"/>
        </a:p>
      </dgm:t>
    </dgm:pt>
    <dgm:pt modelId="{3BD9B4C1-CA29-4B1E-8830-B50A3C31CAE3}" type="pres">
      <dgm:prSet presAssocID="{86C753C7-004D-4B8B-B6A1-69C08786FAD5}" presName="linearFlow" presStyleCnt="0">
        <dgm:presLayoutVars>
          <dgm:dir/>
          <dgm:resizeHandles val="exact"/>
        </dgm:presLayoutVars>
      </dgm:prSet>
      <dgm:spPr/>
    </dgm:pt>
    <dgm:pt modelId="{8C13FDBC-9418-4DDC-986B-89B7C713A239}" type="pres">
      <dgm:prSet presAssocID="{66F362C4-33BC-4907-B268-E16FD80BD396}" presName="composite" presStyleCnt="0"/>
      <dgm:spPr/>
    </dgm:pt>
    <dgm:pt modelId="{C6F9C3D9-61D2-4B74-AD62-9EC15BA59F1C}" type="pres">
      <dgm:prSet presAssocID="{66F362C4-33BC-4907-B268-E16FD80BD396}" presName="imgShp" presStyleLbl="fgImgPlace1" presStyleIdx="0" presStyleCnt="3" custLinFactNeighborX="4375"/>
      <dgm:spPr>
        <a:blipFill dpi="0" rotWithShape="1">
          <a:blip xmlns:r="http://schemas.openxmlformats.org/officeDocument/2006/relationships" r:embed="rId1"/>
          <a:srcRect/>
          <a:stretch>
            <a:fillRect l="7002" t="-5253" r="-431002" b="5253"/>
          </a:stretch>
        </a:blipFill>
      </dgm:spPr>
    </dgm:pt>
    <dgm:pt modelId="{F88216D4-F7C4-45C9-B99D-AD141CD8EAE8}" type="pres">
      <dgm:prSet presAssocID="{66F362C4-33BC-4907-B268-E16FD80BD396}" presName="txShp" presStyleLbl="node1" presStyleIdx="0" presStyleCnt="3">
        <dgm:presLayoutVars>
          <dgm:bulletEnabled val="1"/>
        </dgm:presLayoutVars>
      </dgm:prSet>
      <dgm:spPr/>
    </dgm:pt>
    <dgm:pt modelId="{7B7934D0-BF61-4C7B-9530-E6C09FECD601}" type="pres">
      <dgm:prSet presAssocID="{3143424A-30D5-42FC-BF11-12BCE2A41629}" presName="spacing" presStyleCnt="0"/>
      <dgm:spPr/>
    </dgm:pt>
    <dgm:pt modelId="{D8E8A725-D1EA-40C6-915D-99EC4BEE2856}" type="pres">
      <dgm:prSet presAssocID="{81D4953D-F26D-4009-93C6-C4D659DBDB0D}" presName="composite" presStyleCnt="0"/>
      <dgm:spPr/>
    </dgm:pt>
    <dgm:pt modelId="{1897A02D-2B63-4B79-878B-2C2227B8CC23}" type="pres">
      <dgm:prSet presAssocID="{81D4953D-F26D-4009-93C6-C4D659DBDB0D}" presName="imgShp" presStyleLbl="fgImgPlace1" presStyleIdx="1" presStyleCnt="3" custLinFactNeighborX="3628" custLinFactNeighborY="907"/>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60761" t="-8985" r="-163239" b="8985"/>
          </a:stretch>
        </a:blipFill>
      </dgm:spPr>
    </dgm:pt>
    <dgm:pt modelId="{A63242E5-33C8-46CD-8E45-578E39182A03}" type="pres">
      <dgm:prSet presAssocID="{81D4953D-F26D-4009-93C6-C4D659DBDB0D}" presName="txShp" presStyleLbl="node1" presStyleIdx="1" presStyleCnt="3">
        <dgm:presLayoutVars>
          <dgm:bulletEnabled val="1"/>
        </dgm:presLayoutVars>
      </dgm:prSet>
      <dgm:spPr/>
    </dgm:pt>
    <dgm:pt modelId="{57140179-7CD1-405E-B569-C7F9AFB0C5A4}" type="pres">
      <dgm:prSet presAssocID="{88644EE9-7614-446B-B0E0-3FDEF0A6C67D}" presName="spacing" presStyleCnt="0"/>
      <dgm:spPr/>
    </dgm:pt>
    <dgm:pt modelId="{2BA70FEC-EA84-4287-91A2-340197D8936C}" type="pres">
      <dgm:prSet presAssocID="{05F24296-95D0-472C-9604-31AB5FFA7D44}" presName="composite" presStyleCnt="0"/>
      <dgm:spPr/>
    </dgm:pt>
    <dgm:pt modelId="{9A0B1D90-A72F-4A18-A09C-31CF37970C3E}" type="pres">
      <dgm:prSet presAssocID="{05F24296-95D0-472C-9604-31AB5FFA7D44}" presName="imgShp" presStyleLbl="fgImgPlace1" presStyleIdx="2"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45944" t="-3502" r="-78056" b="3502"/>
          </a:stretch>
        </a:blipFill>
      </dgm:spPr>
    </dgm:pt>
    <dgm:pt modelId="{A0A72D32-F5ED-4BF6-848F-ACDA77E02378}" type="pres">
      <dgm:prSet presAssocID="{05F24296-95D0-472C-9604-31AB5FFA7D44}" presName="txShp" presStyleLbl="node1" presStyleIdx="2" presStyleCnt="3">
        <dgm:presLayoutVars>
          <dgm:bulletEnabled val="1"/>
        </dgm:presLayoutVars>
      </dgm:prSet>
      <dgm:spPr/>
    </dgm:pt>
  </dgm:ptLst>
  <dgm:cxnLst>
    <dgm:cxn modelId="{93BAA62C-39A2-4EE4-A371-BAEC69795FC0}" type="presOf" srcId="{66F362C4-33BC-4907-B268-E16FD80BD396}" destId="{F88216D4-F7C4-45C9-B99D-AD141CD8EAE8}" srcOrd="0" destOrd="0" presId="urn:microsoft.com/office/officeart/2005/8/layout/vList3"/>
    <dgm:cxn modelId="{4C806B3A-A31C-4269-98BC-65349F7356ED}" type="presOf" srcId="{86C753C7-004D-4B8B-B6A1-69C08786FAD5}" destId="{3BD9B4C1-CA29-4B1E-8830-B50A3C31CAE3}" srcOrd="0" destOrd="0" presId="urn:microsoft.com/office/officeart/2005/8/layout/vList3"/>
    <dgm:cxn modelId="{C0D71E52-3146-4A00-BF95-0FBE6E995168}" srcId="{86C753C7-004D-4B8B-B6A1-69C08786FAD5}" destId="{66F362C4-33BC-4907-B268-E16FD80BD396}" srcOrd="0" destOrd="0" parTransId="{1F16F1F2-AB7D-4198-B7C4-E1968A21771A}" sibTransId="{3143424A-30D5-42FC-BF11-12BCE2A41629}"/>
    <dgm:cxn modelId="{B0B89AAF-6558-44CA-8D20-0EA2049217C8}" type="presOf" srcId="{05F24296-95D0-472C-9604-31AB5FFA7D44}" destId="{A0A72D32-F5ED-4BF6-848F-ACDA77E02378}" srcOrd="0" destOrd="0" presId="urn:microsoft.com/office/officeart/2005/8/layout/vList3"/>
    <dgm:cxn modelId="{4D41E9D8-B805-4C3E-804A-1DC4B6A56476}" srcId="{86C753C7-004D-4B8B-B6A1-69C08786FAD5}" destId="{05F24296-95D0-472C-9604-31AB5FFA7D44}" srcOrd="2" destOrd="0" parTransId="{9D574DED-6712-4725-A96C-2624C05BFDE6}" sibTransId="{6D7071A1-5D6D-4511-B854-481923E730CC}"/>
    <dgm:cxn modelId="{EB279FF4-5E6B-49B5-BD3D-55A1191A3148}" type="presOf" srcId="{81D4953D-F26D-4009-93C6-C4D659DBDB0D}" destId="{A63242E5-33C8-46CD-8E45-578E39182A03}" srcOrd="0" destOrd="0" presId="urn:microsoft.com/office/officeart/2005/8/layout/vList3"/>
    <dgm:cxn modelId="{3834A9FD-A425-4636-B5AB-293B3936E873}" srcId="{86C753C7-004D-4B8B-B6A1-69C08786FAD5}" destId="{81D4953D-F26D-4009-93C6-C4D659DBDB0D}" srcOrd="1" destOrd="0" parTransId="{212EA13D-AFCA-439E-B314-086A1729BFD8}" sibTransId="{88644EE9-7614-446B-B0E0-3FDEF0A6C67D}"/>
    <dgm:cxn modelId="{9E16D6A4-0DE5-46B5-B2B0-E8BF9C46489C}" type="presParOf" srcId="{3BD9B4C1-CA29-4B1E-8830-B50A3C31CAE3}" destId="{8C13FDBC-9418-4DDC-986B-89B7C713A239}" srcOrd="0" destOrd="0" presId="urn:microsoft.com/office/officeart/2005/8/layout/vList3"/>
    <dgm:cxn modelId="{37CE7EB9-5CC5-4BD1-A462-D461DB667867}" type="presParOf" srcId="{8C13FDBC-9418-4DDC-986B-89B7C713A239}" destId="{C6F9C3D9-61D2-4B74-AD62-9EC15BA59F1C}" srcOrd="0" destOrd="0" presId="urn:microsoft.com/office/officeart/2005/8/layout/vList3"/>
    <dgm:cxn modelId="{F0413B35-8B31-4F87-9561-673758286904}" type="presParOf" srcId="{8C13FDBC-9418-4DDC-986B-89B7C713A239}" destId="{F88216D4-F7C4-45C9-B99D-AD141CD8EAE8}" srcOrd="1" destOrd="0" presId="urn:microsoft.com/office/officeart/2005/8/layout/vList3"/>
    <dgm:cxn modelId="{58D77044-07A5-4F55-BDCE-EE564575079E}" type="presParOf" srcId="{3BD9B4C1-CA29-4B1E-8830-B50A3C31CAE3}" destId="{7B7934D0-BF61-4C7B-9530-E6C09FECD601}" srcOrd="1" destOrd="0" presId="urn:microsoft.com/office/officeart/2005/8/layout/vList3"/>
    <dgm:cxn modelId="{D25DD569-86A5-465A-A88C-330AFB30D5A1}" type="presParOf" srcId="{3BD9B4C1-CA29-4B1E-8830-B50A3C31CAE3}" destId="{D8E8A725-D1EA-40C6-915D-99EC4BEE2856}" srcOrd="2" destOrd="0" presId="urn:microsoft.com/office/officeart/2005/8/layout/vList3"/>
    <dgm:cxn modelId="{233A32CF-F32E-47C4-9B25-3AC3C6EA27EC}" type="presParOf" srcId="{D8E8A725-D1EA-40C6-915D-99EC4BEE2856}" destId="{1897A02D-2B63-4B79-878B-2C2227B8CC23}" srcOrd="0" destOrd="0" presId="urn:microsoft.com/office/officeart/2005/8/layout/vList3"/>
    <dgm:cxn modelId="{C519C047-4DA2-4CF3-8AAF-EB9E333DC6BA}" type="presParOf" srcId="{D8E8A725-D1EA-40C6-915D-99EC4BEE2856}" destId="{A63242E5-33C8-46CD-8E45-578E39182A03}" srcOrd="1" destOrd="0" presId="urn:microsoft.com/office/officeart/2005/8/layout/vList3"/>
    <dgm:cxn modelId="{E4BB62AC-79CB-4062-9102-882D30468923}" type="presParOf" srcId="{3BD9B4C1-CA29-4B1E-8830-B50A3C31CAE3}" destId="{57140179-7CD1-405E-B569-C7F9AFB0C5A4}" srcOrd="3" destOrd="0" presId="urn:microsoft.com/office/officeart/2005/8/layout/vList3"/>
    <dgm:cxn modelId="{8ABCD94B-3736-408B-B0F1-F8CD82DA5663}" type="presParOf" srcId="{3BD9B4C1-CA29-4B1E-8830-B50A3C31CAE3}" destId="{2BA70FEC-EA84-4287-91A2-340197D8936C}" srcOrd="4" destOrd="0" presId="urn:microsoft.com/office/officeart/2005/8/layout/vList3"/>
    <dgm:cxn modelId="{4636E5E3-DAE5-4CE3-95A7-78780C355A2C}" type="presParOf" srcId="{2BA70FEC-EA84-4287-91A2-340197D8936C}" destId="{9A0B1D90-A72F-4A18-A09C-31CF37970C3E}" srcOrd="0" destOrd="0" presId="urn:microsoft.com/office/officeart/2005/8/layout/vList3"/>
    <dgm:cxn modelId="{F7DE34DA-BB63-482F-ABE5-D040C14BFE98}" type="presParOf" srcId="{2BA70FEC-EA84-4287-91A2-340197D8936C}" destId="{A0A72D32-F5ED-4BF6-848F-ACDA77E0237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C753C7-004D-4B8B-B6A1-69C08786FAD5}" type="doc">
      <dgm:prSet loTypeId="urn:microsoft.com/office/officeart/2005/8/layout/vList3" loCatId="list" qsTypeId="urn:microsoft.com/office/officeart/2005/8/quickstyle/simple1" qsCatId="simple" csTypeId="urn:microsoft.com/office/officeart/2005/8/colors/colorful3" csCatId="colorful" phldr="1"/>
      <dgm:spPr/>
    </dgm:pt>
    <dgm:pt modelId="{66F362C4-33BC-4907-B268-E16FD80BD396}">
      <dgm:prSet phldrT="[Texte]"/>
      <dgm:spPr/>
      <dgm:t>
        <a:bodyPr/>
        <a:lstStyle/>
        <a:p>
          <a:r>
            <a:rPr lang="fr-FR" b="1" dirty="0" err="1"/>
            <a:t>Predictability</a:t>
          </a:r>
          <a:endParaRPr lang="fr-FR" b="1" dirty="0"/>
        </a:p>
        <a:p>
          <a:r>
            <a:rPr lang="fr-FR" dirty="0" err="1"/>
            <a:t>low</a:t>
          </a:r>
          <a:r>
            <a:rPr lang="fr-FR" dirty="0"/>
            <a:t> – lot of free </a:t>
          </a:r>
          <a:r>
            <a:rPr lang="fr-FR" dirty="0" err="1"/>
            <a:t>parameters</a:t>
          </a:r>
          <a:endParaRPr lang="fr-FR" dirty="0"/>
        </a:p>
      </dgm:t>
    </dgm:pt>
    <dgm:pt modelId="{1F16F1F2-AB7D-4198-B7C4-E1968A21771A}" type="parTrans" cxnId="{C0D71E52-3146-4A00-BF95-0FBE6E995168}">
      <dgm:prSet/>
      <dgm:spPr/>
      <dgm:t>
        <a:bodyPr/>
        <a:lstStyle/>
        <a:p>
          <a:endParaRPr lang="fr-FR"/>
        </a:p>
      </dgm:t>
    </dgm:pt>
    <dgm:pt modelId="{3143424A-30D5-42FC-BF11-12BCE2A41629}" type="sibTrans" cxnId="{C0D71E52-3146-4A00-BF95-0FBE6E995168}">
      <dgm:prSet/>
      <dgm:spPr/>
      <dgm:t>
        <a:bodyPr/>
        <a:lstStyle/>
        <a:p>
          <a:endParaRPr lang="fr-FR"/>
        </a:p>
      </dgm:t>
    </dgm:pt>
    <dgm:pt modelId="{81D4953D-F26D-4009-93C6-C4D659DBDB0D}">
      <dgm:prSet phldrT="[Texte]"/>
      <dgm:spPr/>
      <dgm:t>
        <a:bodyPr/>
        <a:lstStyle/>
        <a:p>
          <a:r>
            <a:rPr lang="fr-FR" b="1" dirty="0" err="1"/>
            <a:t>Experiment</a:t>
          </a:r>
          <a:r>
            <a:rPr lang="fr-FR" b="1" dirty="0"/>
            <a:t> </a:t>
          </a:r>
          <a:r>
            <a:rPr lang="fr-FR" b="1" dirty="0" err="1"/>
            <a:t>matching</a:t>
          </a:r>
          <a:endParaRPr lang="fr-FR" b="1" dirty="0"/>
        </a:p>
        <a:p>
          <a:r>
            <a:rPr lang="fr-FR" dirty="0"/>
            <a:t>multi-</a:t>
          </a:r>
          <a:r>
            <a:rPr lang="fr-FR" dirty="0" err="1"/>
            <a:t>physics</a:t>
          </a:r>
          <a:r>
            <a:rPr lang="fr-FR" dirty="0"/>
            <a:t> + </a:t>
          </a:r>
          <a:r>
            <a:rPr lang="fr-FR" dirty="0" err="1"/>
            <a:t>fitting</a:t>
          </a:r>
          <a:r>
            <a:rPr lang="fr-FR" dirty="0"/>
            <a:t> </a:t>
          </a:r>
          <a:r>
            <a:rPr lang="fr-FR" dirty="0" err="1"/>
            <a:t>procedure</a:t>
          </a:r>
          <a:endParaRPr lang="fr-FR" dirty="0"/>
        </a:p>
      </dgm:t>
    </dgm:pt>
    <dgm:pt modelId="{212EA13D-AFCA-439E-B314-086A1729BFD8}" type="parTrans" cxnId="{3834A9FD-A425-4636-B5AB-293B3936E873}">
      <dgm:prSet/>
      <dgm:spPr/>
      <dgm:t>
        <a:bodyPr/>
        <a:lstStyle/>
        <a:p>
          <a:endParaRPr lang="fr-FR"/>
        </a:p>
      </dgm:t>
    </dgm:pt>
    <dgm:pt modelId="{88644EE9-7614-446B-B0E0-3FDEF0A6C67D}" type="sibTrans" cxnId="{3834A9FD-A425-4636-B5AB-293B3936E873}">
      <dgm:prSet/>
      <dgm:spPr/>
      <dgm:t>
        <a:bodyPr/>
        <a:lstStyle/>
        <a:p>
          <a:endParaRPr lang="fr-FR"/>
        </a:p>
      </dgm:t>
    </dgm:pt>
    <dgm:pt modelId="{05F24296-95D0-472C-9604-31AB5FFA7D44}">
      <dgm:prSet phldrT="[Texte]"/>
      <dgm:spPr>
        <a:blipFill>
          <a:blip xmlns:r="http://schemas.openxmlformats.org/officeDocument/2006/relationships" r:embed="rId1"/>
          <a:stretch>
            <a:fillRect/>
          </a:stretch>
        </a:blipFill>
      </dgm:spPr>
      <dgm:t>
        <a:bodyPr/>
        <a:lstStyle/>
        <a:p>
          <a:r>
            <a:rPr lang="fr-FR">
              <a:noFill/>
            </a:rPr>
            <a:t> </a:t>
          </a:r>
        </a:p>
      </dgm:t>
    </dgm:pt>
    <dgm:pt modelId="{9D574DED-6712-4725-A96C-2624C05BFDE6}" type="parTrans" cxnId="{4D41E9D8-B805-4C3E-804A-1DC4B6A56476}">
      <dgm:prSet/>
      <dgm:spPr/>
      <dgm:t>
        <a:bodyPr/>
        <a:lstStyle/>
        <a:p>
          <a:endParaRPr lang="fr-FR"/>
        </a:p>
      </dgm:t>
    </dgm:pt>
    <dgm:pt modelId="{6D7071A1-5D6D-4511-B854-481923E730CC}" type="sibTrans" cxnId="{4D41E9D8-B805-4C3E-804A-1DC4B6A56476}">
      <dgm:prSet/>
      <dgm:spPr/>
      <dgm:t>
        <a:bodyPr/>
        <a:lstStyle/>
        <a:p>
          <a:endParaRPr lang="fr-FR"/>
        </a:p>
      </dgm:t>
    </dgm:pt>
    <dgm:pt modelId="{3BD9B4C1-CA29-4B1E-8830-B50A3C31CAE3}" type="pres">
      <dgm:prSet presAssocID="{86C753C7-004D-4B8B-B6A1-69C08786FAD5}" presName="linearFlow" presStyleCnt="0">
        <dgm:presLayoutVars>
          <dgm:dir/>
          <dgm:resizeHandles val="exact"/>
        </dgm:presLayoutVars>
      </dgm:prSet>
      <dgm:spPr/>
    </dgm:pt>
    <dgm:pt modelId="{8C13FDBC-9418-4DDC-986B-89B7C713A239}" type="pres">
      <dgm:prSet presAssocID="{66F362C4-33BC-4907-B268-E16FD80BD396}" presName="composite" presStyleCnt="0"/>
      <dgm:spPr/>
    </dgm:pt>
    <dgm:pt modelId="{C6F9C3D9-61D2-4B74-AD62-9EC15BA59F1C}" type="pres">
      <dgm:prSet presAssocID="{66F362C4-33BC-4907-B268-E16FD80BD396}" presName="imgShp" presStyleLbl="fgImgPlace1" presStyleIdx="0" presStyleCnt="3" custLinFactNeighborX="4375"/>
      <dgm:spPr>
        <a:blipFill dpi="0" rotWithShape="1">
          <a:blip xmlns:r="http://schemas.openxmlformats.org/officeDocument/2006/relationships" r:embed="rId2"/>
          <a:srcRect/>
          <a:stretch>
            <a:fillRect l="7002" t="-5253" r="-431002" b="5253"/>
          </a:stretch>
        </a:blipFill>
      </dgm:spPr>
    </dgm:pt>
    <dgm:pt modelId="{F88216D4-F7C4-45C9-B99D-AD141CD8EAE8}" type="pres">
      <dgm:prSet presAssocID="{66F362C4-33BC-4907-B268-E16FD80BD396}" presName="txShp" presStyleLbl="node1" presStyleIdx="0" presStyleCnt="3">
        <dgm:presLayoutVars>
          <dgm:bulletEnabled val="1"/>
        </dgm:presLayoutVars>
      </dgm:prSet>
      <dgm:spPr/>
    </dgm:pt>
    <dgm:pt modelId="{7B7934D0-BF61-4C7B-9530-E6C09FECD601}" type="pres">
      <dgm:prSet presAssocID="{3143424A-30D5-42FC-BF11-12BCE2A41629}" presName="spacing" presStyleCnt="0"/>
      <dgm:spPr/>
    </dgm:pt>
    <dgm:pt modelId="{D8E8A725-D1EA-40C6-915D-99EC4BEE2856}" type="pres">
      <dgm:prSet presAssocID="{81D4953D-F26D-4009-93C6-C4D659DBDB0D}" presName="composite" presStyleCnt="0"/>
      <dgm:spPr/>
    </dgm:pt>
    <dgm:pt modelId="{1897A02D-2B63-4B79-878B-2C2227B8CC23}" type="pres">
      <dgm:prSet presAssocID="{81D4953D-F26D-4009-93C6-C4D659DBDB0D}" presName="imgShp" presStyleLbl="fgImgPlace1" presStyleIdx="1" presStyleCnt="3" custLinFactNeighborX="3628" custLinFactNeighborY="907"/>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260761" t="-8985" r="-163239" b="8985"/>
          </a:stretch>
        </a:blipFill>
      </dgm:spPr>
    </dgm:pt>
    <dgm:pt modelId="{A63242E5-33C8-46CD-8E45-578E39182A03}" type="pres">
      <dgm:prSet presAssocID="{81D4953D-F26D-4009-93C6-C4D659DBDB0D}" presName="txShp" presStyleLbl="node1" presStyleIdx="1" presStyleCnt="3">
        <dgm:presLayoutVars>
          <dgm:bulletEnabled val="1"/>
        </dgm:presLayoutVars>
      </dgm:prSet>
      <dgm:spPr/>
    </dgm:pt>
    <dgm:pt modelId="{57140179-7CD1-405E-B569-C7F9AFB0C5A4}" type="pres">
      <dgm:prSet presAssocID="{88644EE9-7614-446B-B0E0-3FDEF0A6C67D}" presName="spacing" presStyleCnt="0"/>
      <dgm:spPr/>
    </dgm:pt>
    <dgm:pt modelId="{2BA70FEC-EA84-4287-91A2-340197D8936C}" type="pres">
      <dgm:prSet presAssocID="{05F24296-95D0-472C-9604-31AB5FFA7D44}" presName="composite" presStyleCnt="0"/>
      <dgm:spPr/>
    </dgm:pt>
    <dgm:pt modelId="{9A0B1D90-A72F-4A18-A09C-31CF37970C3E}" type="pres">
      <dgm:prSet presAssocID="{05F24296-95D0-472C-9604-31AB5FFA7D44}" presName="imgShp" presStyleLbl="fgImgPlace1" presStyleIdx="2"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345944" t="-3502" r="-78056" b="3502"/>
          </a:stretch>
        </a:blipFill>
      </dgm:spPr>
    </dgm:pt>
    <dgm:pt modelId="{A0A72D32-F5ED-4BF6-848F-ACDA77E02378}" type="pres">
      <dgm:prSet presAssocID="{05F24296-95D0-472C-9604-31AB5FFA7D44}" presName="txShp" presStyleLbl="node1" presStyleIdx="2" presStyleCnt="3">
        <dgm:presLayoutVars>
          <dgm:bulletEnabled val="1"/>
        </dgm:presLayoutVars>
      </dgm:prSet>
      <dgm:spPr/>
    </dgm:pt>
  </dgm:ptLst>
  <dgm:cxnLst>
    <dgm:cxn modelId="{93BAA62C-39A2-4EE4-A371-BAEC69795FC0}" type="presOf" srcId="{66F362C4-33BC-4907-B268-E16FD80BD396}" destId="{F88216D4-F7C4-45C9-B99D-AD141CD8EAE8}" srcOrd="0" destOrd="0" presId="urn:microsoft.com/office/officeart/2005/8/layout/vList3"/>
    <dgm:cxn modelId="{4C806B3A-A31C-4269-98BC-65349F7356ED}" type="presOf" srcId="{86C753C7-004D-4B8B-B6A1-69C08786FAD5}" destId="{3BD9B4C1-CA29-4B1E-8830-B50A3C31CAE3}" srcOrd="0" destOrd="0" presId="urn:microsoft.com/office/officeart/2005/8/layout/vList3"/>
    <dgm:cxn modelId="{C0D71E52-3146-4A00-BF95-0FBE6E995168}" srcId="{86C753C7-004D-4B8B-B6A1-69C08786FAD5}" destId="{66F362C4-33BC-4907-B268-E16FD80BD396}" srcOrd="0" destOrd="0" parTransId="{1F16F1F2-AB7D-4198-B7C4-E1968A21771A}" sibTransId="{3143424A-30D5-42FC-BF11-12BCE2A41629}"/>
    <dgm:cxn modelId="{B0B89AAF-6558-44CA-8D20-0EA2049217C8}" type="presOf" srcId="{05F24296-95D0-472C-9604-31AB5FFA7D44}" destId="{A0A72D32-F5ED-4BF6-848F-ACDA77E02378}" srcOrd="0" destOrd="0" presId="urn:microsoft.com/office/officeart/2005/8/layout/vList3"/>
    <dgm:cxn modelId="{4D41E9D8-B805-4C3E-804A-1DC4B6A56476}" srcId="{86C753C7-004D-4B8B-B6A1-69C08786FAD5}" destId="{05F24296-95D0-472C-9604-31AB5FFA7D44}" srcOrd="2" destOrd="0" parTransId="{9D574DED-6712-4725-A96C-2624C05BFDE6}" sibTransId="{6D7071A1-5D6D-4511-B854-481923E730CC}"/>
    <dgm:cxn modelId="{EB279FF4-5E6B-49B5-BD3D-55A1191A3148}" type="presOf" srcId="{81D4953D-F26D-4009-93C6-C4D659DBDB0D}" destId="{A63242E5-33C8-46CD-8E45-578E39182A03}" srcOrd="0" destOrd="0" presId="urn:microsoft.com/office/officeart/2005/8/layout/vList3"/>
    <dgm:cxn modelId="{3834A9FD-A425-4636-B5AB-293B3936E873}" srcId="{86C753C7-004D-4B8B-B6A1-69C08786FAD5}" destId="{81D4953D-F26D-4009-93C6-C4D659DBDB0D}" srcOrd="1" destOrd="0" parTransId="{212EA13D-AFCA-439E-B314-086A1729BFD8}" sibTransId="{88644EE9-7614-446B-B0E0-3FDEF0A6C67D}"/>
    <dgm:cxn modelId="{9E16D6A4-0DE5-46B5-B2B0-E8BF9C46489C}" type="presParOf" srcId="{3BD9B4C1-CA29-4B1E-8830-B50A3C31CAE3}" destId="{8C13FDBC-9418-4DDC-986B-89B7C713A239}" srcOrd="0" destOrd="0" presId="urn:microsoft.com/office/officeart/2005/8/layout/vList3"/>
    <dgm:cxn modelId="{37CE7EB9-5CC5-4BD1-A462-D461DB667867}" type="presParOf" srcId="{8C13FDBC-9418-4DDC-986B-89B7C713A239}" destId="{C6F9C3D9-61D2-4B74-AD62-9EC15BA59F1C}" srcOrd="0" destOrd="0" presId="urn:microsoft.com/office/officeart/2005/8/layout/vList3"/>
    <dgm:cxn modelId="{F0413B35-8B31-4F87-9561-673758286904}" type="presParOf" srcId="{8C13FDBC-9418-4DDC-986B-89B7C713A239}" destId="{F88216D4-F7C4-45C9-B99D-AD141CD8EAE8}" srcOrd="1" destOrd="0" presId="urn:microsoft.com/office/officeart/2005/8/layout/vList3"/>
    <dgm:cxn modelId="{58D77044-07A5-4F55-BDCE-EE564575079E}" type="presParOf" srcId="{3BD9B4C1-CA29-4B1E-8830-B50A3C31CAE3}" destId="{7B7934D0-BF61-4C7B-9530-E6C09FECD601}" srcOrd="1" destOrd="0" presId="urn:microsoft.com/office/officeart/2005/8/layout/vList3"/>
    <dgm:cxn modelId="{D25DD569-86A5-465A-A88C-330AFB30D5A1}" type="presParOf" srcId="{3BD9B4C1-CA29-4B1E-8830-B50A3C31CAE3}" destId="{D8E8A725-D1EA-40C6-915D-99EC4BEE2856}" srcOrd="2" destOrd="0" presId="urn:microsoft.com/office/officeart/2005/8/layout/vList3"/>
    <dgm:cxn modelId="{233A32CF-F32E-47C4-9B25-3AC3C6EA27EC}" type="presParOf" srcId="{D8E8A725-D1EA-40C6-915D-99EC4BEE2856}" destId="{1897A02D-2B63-4B79-878B-2C2227B8CC23}" srcOrd="0" destOrd="0" presId="urn:microsoft.com/office/officeart/2005/8/layout/vList3"/>
    <dgm:cxn modelId="{C519C047-4DA2-4CF3-8AAF-EB9E333DC6BA}" type="presParOf" srcId="{D8E8A725-D1EA-40C6-915D-99EC4BEE2856}" destId="{A63242E5-33C8-46CD-8E45-578E39182A03}" srcOrd="1" destOrd="0" presId="urn:microsoft.com/office/officeart/2005/8/layout/vList3"/>
    <dgm:cxn modelId="{E4BB62AC-79CB-4062-9102-882D30468923}" type="presParOf" srcId="{3BD9B4C1-CA29-4B1E-8830-B50A3C31CAE3}" destId="{57140179-7CD1-405E-B569-C7F9AFB0C5A4}" srcOrd="3" destOrd="0" presId="urn:microsoft.com/office/officeart/2005/8/layout/vList3"/>
    <dgm:cxn modelId="{8ABCD94B-3736-408B-B0F1-F8CD82DA5663}" type="presParOf" srcId="{3BD9B4C1-CA29-4B1E-8830-B50A3C31CAE3}" destId="{2BA70FEC-EA84-4287-91A2-340197D8936C}" srcOrd="4" destOrd="0" presId="urn:microsoft.com/office/officeart/2005/8/layout/vList3"/>
    <dgm:cxn modelId="{4636E5E3-DAE5-4CE3-95A7-78780C355A2C}" type="presParOf" srcId="{2BA70FEC-EA84-4287-91A2-340197D8936C}" destId="{9A0B1D90-A72F-4A18-A09C-31CF37970C3E}" srcOrd="0" destOrd="0" presId="urn:microsoft.com/office/officeart/2005/8/layout/vList3"/>
    <dgm:cxn modelId="{F7DE34DA-BB63-482F-ABE5-D040C14BFE98}" type="presParOf" srcId="{2BA70FEC-EA84-4287-91A2-340197D8936C}" destId="{A0A72D32-F5ED-4BF6-848F-ACDA77E0237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4FEB62E5-EC79-4F01-B235-7E6AF15BB36D}" type="doc">
      <dgm:prSet loTypeId="urn:microsoft.com/office/officeart/2005/8/layout/hChevron3" loCatId="process" qsTypeId="urn:microsoft.com/office/officeart/2005/8/quickstyle/simple1" qsCatId="simple" csTypeId="urn:microsoft.com/office/officeart/2005/8/colors/colorful2" csCatId="colorful" phldr="1"/>
      <dgm:spPr/>
    </dgm:pt>
    <dgm:pt modelId="{537A8C46-1CCD-4B5A-A36F-615F12EFEE7A}">
      <dgm:prSet phldrT="[Texte]" custT="1"/>
      <dgm:spPr/>
      <dgm:t>
        <a:bodyPr/>
        <a:lstStyle/>
        <a:p>
          <a:r>
            <a:rPr lang="fr-FR" sz="1600" dirty="0"/>
            <a:t>Turbulence</a:t>
          </a:r>
          <a:endParaRPr lang="en-US" sz="1600" noProof="0" dirty="0"/>
        </a:p>
      </dgm:t>
    </dgm:pt>
    <dgm:pt modelId="{626D1DA1-FA14-4A0E-81CF-61044180DC94}" type="parTrans" cxnId="{0BA46C82-6D21-4A7A-B1C4-EB4D49E10374}">
      <dgm:prSet/>
      <dgm:spPr/>
      <dgm:t>
        <a:bodyPr/>
        <a:lstStyle/>
        <a:p>
          <a:endParaRPr lang="fr-FR" sz="1400"/>
        </a:p>
      </dgm:t>
    </dgm:pt>
    <dgm:pt modelId="{1A7E6853-B061-404F-8C41-ED018B7EF463}" type="sibTrans" cxnId="{0BA46C82-6D21-4A7A-B1C4-EB4D49E10374}">
      <dgm:prSet/>
      <dgm:spPr/>
      <dgm:t>
        <a:bodyPr/>
        <a:lstStyle/>
        <a:p>
          <a:endParaRPr lang="fr-FR" sz="1400"/>
        </a:p>
      </dgm:t>
    </dgm:pt>
    <dgm:pt modelId="{9109FE31-BB05-4869-BD55-F5C575BDF6AF}">
      <dgm:prSet phldrT="[Texte]" custT="1"/>
      <dgm:spPr/>
      <dgm:t>
        <a:bodyPr/>
        <a:lstStyle/>
        <a:p>
          <a:r>
            <a:rPr lang="fr-FR" sz="1600" dirty="0"/>
            <a:t>Transport</a:t>
          </a:r>
        </a:p>
      </dgm:t>
    </dgm:pt>
    <dgm:pt modelId="{0031969A-9DC6-421F-A71D-56C68741B337}" type="parTrans" cxnId="{54923070-4CFA-444D-BEF1-31A967B37FEB}">
      <dgm:prSet/>
      <dgm:spPr/>
      <dgm:t>
        <a:bodyPr/>
        <a:lstStyle/>
        <a:p>
          <a:endParaRPr lang="fr-FR" sz="1400"/>
        </a:p>
      </dgm:t>
    </dgm:pt>
    <dgm:pt modelId="{53BEC635-9515-4BEE-B99B-CFB820BCD952}" type="sibTrans" cxnId="{54923070-4CFA-444D-BEF1-31A967B37FEB}">
      <dgm:prSet/>
      <dgm:spPr/>
      <dgm:t>
        <a:bodyPr/>
        <a:lstStyle/>
        <a:p>
          <a:endParaRPr lang="fr-FR" sz="1400"/>
        </a:p>
      </dgm:t>
    </dgm:pt>
    <dgm:pt modelId="{C9D13CEB-7A10-4961-A56A-F66FD99EBADB}">
      <dgm:prSet phldrT="[Texte]" custT="1"/>
      <dgm:spPr/>
      <dgm:t>
        <a:bodyPr/>
        <a:lstStyle/>
        <a:p>
          <a:r>
            <a:rPr lang="en-US" sz="1600" noProof="0" dirty="0"/>
            <a:t>Energy balance</a:t>
          </a:r>
        </a:p>
      </dgm:t>
    </dgm:pt>
    <dgm:pt modelId="{B761AD35-2A8F-463E-82A9-0ABF77CD4D84}" type="parTrans" cxnId="{7F245D27-499C-46FA-9C22-F6A69FE4199B}">
      <dgm:prSet/>
      <dgm:spPr/>
      <dgm:t>
        <a:bodyPr/>
        <a:lstStyle/>
        <a:p>
          <a:endParaRPr lang="fr-FR" sz="1400"/>
        </a:p>
      </dgm:t>
    </dgm:pt>
    <dgm:pt modelId="{EE7FB1B2-435A-4977-A70F-B75AD08E6BC4}" type="sibTrans" cxnId="{7F245D27-499C-46FA-9C22-F6A69FE4199B}">
      <dgm:prSet/>
      <dgm:spPr/>
      <dgm:t>
        <a:bodyPr/>
        <a:lstStyle/>
        <a:p>
          <a:endParaRPr lang="fr-FR" sz="1400"/>
        </a:p>
      </dgm:t>
    </dgm:pt>
    <dgm:pt modelId="{0E9BEBF1-F43E-4818-B3B6-DA2FFCFB9C41}">
      <dgm:prSet phldrT="[Texte]" custT="1"/>
      <dgm:spPr/>
      <dgm:t>
        <a:bodyPr/>
        <a:lstStyle/>
        <a:p>
          <a:r>
            <a:rPr lang="en-US" sz="1600" noProof="0" dirty="0"/>
            <a:t>Particle balance</a:t>
          </a:r>
        </a:p>
      </dgm:t>
    </dgm:pt>
    <dgm:pt modelId="{D934194C-A91E-4C81-BE6B-62C694121B7C}" type="parTrans" cxnId="{E7BA9FD8-BD55-4B10-A4DD-1207A8DF7163}">
      <dgm:prSet/>
      <dgm:spPr/>
      <dgm:t>
        <a:bodyPr/>
        <a:lstStyle/>
        <a:p>
          <a:endParaRPr lang="fr-FR" sz="1400"/>
        </a:p>
      </dgm:t>
    </dgm:pt>
    <dgm:pt modelId="{288F3B27-B195-49B2-B7BD-CE0F5FB83F5D}" type="sibTrans" cxnId="{E7BA9FD8-BD55-4B10-A4DD-1207A8DF7163}">
      <dgm:prSet/>
      <dgm:spPr/>
      <dgm:t>
        <a:bodyPr/>
        <a:lstStyle/>
        <a:p>
          <a:endParaRPr lang="fr-FR" sz="1400"/>
        </a:p>
      </dgm:t>
    </dgm:pt>
    <dgm:pt modelId="{B92327A3-FD34-46F8-ADF2-4279703231F1}" type="pres">
      <dgm:prSet presAssocID="{4FEB62E5-EC79-4F01-B235-7E6AF15BB36D}" presName="Name0" presStyleCnt="0">
        <dgm:presLayoutVars>
          <dgm:dir/>
          <dgm:resizeHandles val="exact"/>
        </dgm:presLayoutVars>
      </dgm:prSet>
      <dgm:spPr/>
    </dgm:pt>
    <dgm:pt modelId="{63D25FEB-BDAB-46FC-9D21-4D3811BBFDB0}" type="pres">
      <dgm:prSet presAssocID="{537A8C46-1CCD-4B5A-A36F-615F12EFEE7A}" presName="parTxOnly" presStyleLbl="node1" presStyleIdx="0" presStyleCnt="4" custScaleY="76934">
        <dgm:presLayoutVars>
          <dgm:bulletEnabled val="1"/>
        </dgm:presLayoutVars>
      </dgm:prSet>
      <dgm:spPr/>
    </dgm:pt>
    <dgm:pt modelId="{5B1D46CA-ADDE-4B7B-96CE-90A9C4A64BAF}" type="pres">
      <dgm:prSet presAssocID="{1A7E6853-B061-404F-8C41-ED018B7EF463}" presName="parSpace" presStyleCnt="0"/>
      <dgm:spPr/>
    </dgm:pt>
    <dgm:pt modelId="{775103E4-6BDD-4969-B710-B8A913DDC801}" type="pres">
      <dgm:prSet presAssocID="{9109FE31-BB05-4869-BD55-F5C575BDF6AF}" presName="parTxOnly" presStyleLbl="node1" presStyleIdx="1" presStyleCnt="4" custScaleY="76934">
        <dgm:presLayoutVars>
          <dgm:bulletEnabled val="1"/>
        </dgm:presLayoutVars>
      </dgm:prSet>
      <dgm:spPr/>
    </dgm:pt>
    <dgm:pt modelId="{7198AF03-163B-4E10-AC8C-FD8A9114741E}" type="pres">
      <dgm:prSet presAssocID="{53BEC635-9515-4BEE-B99B-CFB820BCD952}" presName="parSpace" presStyleCnt="0"/>
      <dgm:spPr/>
    </dgm:pt>
    <dgm:pt modelId="{DC0B78EF-1689-44BE-A241-756768A898E4}" type="pres">
      <dgm:prSet presAssocID="{C9D13CEB-7A10-4961-A56A-F66FD99EBADB}" presName="parTxOnly" presStyleLbl="node1" presStyleIdx="2" presStyleCnt="4" custScaleY="76934">
        <dgm:presLayoutVars>
          <dgm:bulletEnabled val="1"/>
        </dgm:presLayoutVars>
      </dgm:prSet>
      <dgm:spPr/>
    </dgm:pt>
    <dgm:pt modelId="{D24A237E-1BFD-4C52-92EE-DA3C32873C26}" type="pres">
      <dgm:prSet presAssocID="{EE7FB1B2-435A-4977-A70F-B75AD08E6BC4}" presName="parSpace" presStyleCnt="0"/>
      <dgm:spPr/>
    </dgm:pt>
    <dgm:pt modelId="{DB08C5D8-C1D7-4DBB-BFDB-7434527564D3}" type="pres">
      <dgm:prSet presAssocID="{0E9BEBF1-F43E-4818-B3B6-DA2FFCFB9C41}" presName="parTxOnly" presStyleLbl="node1" presStyleIdx="3" presStyleCnt="4" custScaleY="76934">
        <dgm:presLayoutVars>
          <dgm:bulletEnabled val="1"/>
        </dgm:presLayoutVars>
      </dgm:prSet>
      <dgm:spPr/>
    </dgm:pt>
  </dgm:ptLst>
  <dgm:cxnLst>
    <dgm:cxn modelId="{6499A904-8C37-41D9-9291-14124EA7BAD3}" type="presOf" srcId="{0E9BEBF1-F43E-4818-B3B6-DA2FFCFB9C41}" destId="{DB08C5D8-C1D7-4DBB-BFDB-7434527564D3}" srcOrd="0" destOrd="0" presId="urn:microsoft.com/office/officeart/2005/8/layout/hChevron3"/>
    <dgm:cxn modelId="{BA657D09-1366-46F8-8174-14A787F9952D}" type="presOf" srcId="{4FEB62E5-EC79-4F01-B235-7E6AF15BB36D}" destId="{B92327A3-FD34-46F8-ADF2-4279703231F1}" srcOrd="0" destOrd="0" presId="urn:microsoft.com/office/officeart/2005/8/layout/hChevron3"/>
    <dgm:cxn modelId="{7F245D27-499C-46FA-9C22-F6A69FE4199B}" srcId="{4FEB62E5-EC79-4F01-B235-7E6AF15BB36D}" destId="{C9D13CEB-7A10-4961-A56A-F66FD99EBADB}" srcOrd="2" destOrd="0" parTransId="{B761AD35-2A8F-463E-82A9-0ABF77CD4D84}" sibTransId="{EE7FB1B2-435A-4977-A70F-B75AD08E6BC4}"/>
    <dgm:cxn modelId="{54923070-4CFA-444D-BEF1-31A967B37FEB}" srcId="{4FEB62E5-EC79-4F01-B235-7E6AF15BB36D}" destId="{9109FE31-BB05-4869-BD55-F5C575BDF6AF}" srcOrd="1" destOrd="0" parTransId="{0031969A-9DC6-421F-A71D-56C68741B337}" sibTransId="{53BEC635-9515-4BEE-B99B-CFB820BCD952}"/>
    <dgm:cxn modelId="{E8D72954-0C82-4E26-A68A-33029507C28F}" type="presOf" srcId="{9109FE31-BB05-4869-BD55-F5C575BDF6AF}" destId="{775103E4-6BDD-4969-B710-B8A913DDC801}" srcOrd="0" destOrd="0" presId="urn:microsoft.com/office/officeart/2005/8/layout/hChevron3"/>
    <dgm:cxn modelId="{0BA46C82-6D21-4A7A-B1C4-EB4D49E10374}" srcId="{4FEB62E5-EC79-4F01-B235-7E6AF15BB36D}" destId="{537A8C46-1CCD-4B5A-A36F-615F12EFEE7A}" srcOrd="0" destOrd="0" parTransId="{626D1DA1-FA14-4A0E-81CF-61044180DC94}" sibTransId="{1A7E6853-B061-404F-8C41-ED018B7EF463}"/>
    <dgm:cxn modelId="{2079F7B5-F518-466C-BBAC-FF9E5592DC9A}" type="presOf" srcId="{537A8C46-1CCD-4B5A-A36F-615F12EFEE7A}" destId="{63D25FEB-BDAB-46FC-9D21-4D3811BBFDB0}" srcOrd="0" destOrd="0" presId="urn:microsoft.com/office/officeart/2005/8/layout/hChevron3"/>
    <dgm:cxn modelId="{E7BA9FD8-BD55-4B10-A4DD-1207A8DF7163}" srcId="{4FEB62E5-EC79-4F01-B235-7E6AF15BB36D}" destId="{0E9BEBF1-F43E-4818-B3B6-DA2FFCFB9C41}" srcOrd="3" destOrd="0" parTransId="{D934194C-A91E-4C81-BE6B-62C694121B7C}" sibTransId="{288F3B27-B195-49B2-B7BD-CE0F5FB83F5D}"/>
    <dgm:cxn modelId="{273E64E3-7B64-4954-9553-7F8D00BAC7B8}" type="presOf" srcId="{C9D13CEB-7A10-4961-A56A-F66FD99EBADB}" destId="{DC0B78EF-1689-44BE-A241-756768A898E4}" srcOrd="0" destOrd="0" presId="urn:microsoft.com/office/officeart/2005/8/layout/hChevron3"/>
    <dgm:cxn modelId="{D16F3953-CC7B-4E4F-91B7-5D823464554C}" type="presParOf" srcId="{B92327A3-FD34-46F8-ADF2-4279703231F1}" destId="{63D25FEB-BDAB-46FC-9D21-4D3811BBFDB0}" srcOrd="0" destOrd="0" presId="urn:microsoft.com/office/officeart/2005/8/layout/hChevron3"/>
    <dgm:cxn modelId="{948698A4-C6AC-4268-B135-430AFC0FC8F3}" type="presParOf" srcId="{B92327A3-FD34-46F8-ADF2-4279703231F1}" destId="{5B1D46CA-ADDE-4B7B-96CE-90A9C4A64BAF}" srcOrd="1" destOrd="0" presId="urn:microsoft.com/office/officeart/2005/8/layout/hChevron3"/>
    <dgm:cxn modelId="{630A801A-6CC4-40B4-BBF2-515B3DFE1B7E}" type="presParOf" srcId="{B92327A3-FD34-46F8-ADF2-4279703231F1}" destId="{775103E4-6BDD-4969-B710-B8A913DDC801}" srcOrd="2" destOrd="0" presId="urn:microsoft.com/office/officeart/2005/8/layout/hChevron3"/>
    <dgm:cxn modelId="{76E528B9-3331-4415-80A8-6A43C0401330}" type="presParOf" srcId="{B92327A3-FD34-46F8-ADF2-4279703231F1}" destId="{7198AF03-163B-4E10-AC8C-FD8A9114741E}" srcOrd="3" destOrd="0" presId="urn:microsoft.com/office/officeart/2005/8/layout/hChevron3"/>
    <dgm:cxn modelId="{222DA9BA-C470-4EA4-A569-A0F8ADD9FE21}" type="presParOf" srcId="{B92327A3-FD34-46F8-ADF2-4279703231F1}" destId="{DC0B78EF-1689-44BE-A241-756768A898E4}" srcOrd="4" destOrd="0" presId="urn:microsoft.com/office/officeart/2005/8/layout/hChevron3"/>
    <dgm:cxn modelId="{32B221E4-0E12-4BD3-BB0E-92D7AFD782B2}" type="presParOf" srcId="{B92327A3-FD34-46F8-ADF2-4279703231F1}" destId="{D24A237E-1BFD-4C52-92EE-DA3C32873C26}" srcOrd="5" destOrd="0" presId="urn:microsoft.com/office/officeart/2005/8/layout/hChevron3"/>
    <dgm:cxn modelId="{C77CDBAD-79D2-4464-A29E-FBFCDB97418C}" type="presParOf" srcId="{B92327A3-FD34-46F8-ADF2-4279703231F1}" destId="{DB08C5D8-C1D7-4DBB-BFDB-7434527564D3}" srcOrd="6"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C753C7-004D-4B8B-B6A1-69C08786FAD5}" type="doc">
      <dgm:prSet loTypeId="urn:microsoft.com/office/officeart/2005/8/layout/vList3" loCatId="list" qsTypeId="urn:microsoft.com/office/officeart/2005/8/quickstyle/simple1" qsCatId="simple" csTypeId="urn:microsoft.com/office/officeart/2005/8/colors/colorful3" csCatId="colorful" phldr="1"/>
      <dgm:spPr/>
    </dgm:pt>
    <dgm:pt modelId="{66F362C4-33BC-4907-B268-E16FD80BD396}">
      <dgm:prSet phldrT="[Texte]"/>
      <dgm:spPr/>
      <dgm:t>
        <a:bodyPr/>
        <a:lstStyle/>
        <a:p>
          <a:r>
            <a:rPr lang="fr-FR" b="1" dirty="0" err="1"/>
            <a:t>Predictability</a:t>
          </a:r>
          <a:endParaRPr lang="fr-FR" b="1" dirty="0"/>
        </a:p>
        <a:p>
          <a:r>
            <a:rPr lang="fr-FR" dirty="0" err="1"/>
            <a:t>improved</a:t>
          </a:r>
          <a:r>
            <a:rPr lang="fr-FR" dirty="0"/>
            <a:t> – </a:t>
          </a:r>
          <a:r>
            <a:rPr lang="fr-FR" dirty="0" err="1"/>
            <a:t>less</a:t>
          </a:r>
          <a:r>
            <a:rPr lang="fr-FR" dirty="0"/>
            <a:t> free </a:t>
          </a:r>
          <a:r>
            <a:rPr lang="fr-FR" dirty="0" err="1"/>
            <a:t>parameters</a:t>
          </a:r>
          <a:endParaRPr lang="fr-FR" dirty="0"/>
        </a:p>
      </dgm:t>
    </dgm:pt>
    <dgm:pt modelId="{1F16F1F2-AB7D-4198-B7C4-E1968A21771A}" type="parTrans" cxnId="{C0D71E52-3146-4A00-BF95-0FBE6E995168}">
      <dgm:prSet/>
      <dgm:spPr/>
      <dgm:t>
        <a:bodyPr/>
        <a:lstStyle/>
        <a:p>
          <a:endParaRPr lang="fr-FR"/>
        </a:p>
      </dgm:t>
    </dgm:pt>
    <dgm:pt modelId="{3143424A-30D5-42FC-BF11-12BCE2A41629}" type="sibTrans" cxnId="{C0D71E52-3146-4A00-BF95-0FBE6E995168}">
      <dgm:prSet/>
      <dgm:spPr/>
      <dgm:t>
        <a:bodyPr/>
        <a:lstStyle/>
        <a:p>
          <a:endParaRPr lang="fr-FR"/>
        </a:p>
      </dgm:t>
    </dgm:pt>
    <dgm:pt modelId="{81D4953D-F26D-4009-93C6-C4D659DBDB0D}">
      <dgm:prSet phldrT="[Texte]"/>
      <dgm:spPr/>
      <dgm:t>
        <a:bodyPr/>
        <a:lstStyle/>
        <a:p>
          <a:r>
            <a:rPr lang="fr-FR" b="1" dirty="0" err="1"/>
            <a:t>Experiment</a:t>
          </a:r>
          <a:r>
            <a:rPr lang="fr-FR" b="1" dirty="0"/>
            <a:t> </a:t>
          </a:r>
          <a:r>
            <a:rPr lang="fr-FR" b="1" dirty="0" err="1"/>
            <a:t>matching</a:t>
          </a:r>
          <a:endParaRPr lang="fr-FR" b="1" dirty="0"/>
        </a:p>
        <a:p>
          <a:r>
            <a:rPr lang="fr-FR" dirty="0" err="1"/>
            <a:t>decent</a:t>
          </a:r>
          <a:r>
            <a:rPr lang="fr-FR" dirty="0"/>
            <a:t> / </a:t>
          </a:r>
          <a:r>
            <a:rPr lang="fr-FR" dirty="0" err="1"/>
            <a:t>rely</a:t>
          </a:r>
          <a:r>
            <a:rPr lang="fr-FR" dirty="0"/>
            <a:t> on model </a:t>
          </a:r>
          <a:r>
            <a:rPr lang="fr-FR" dirty="0" err="1"/>
            <a:t>hypothesis</a:t>
          </a:r>
          <a:endParaRPr lang="fr-FR" dirty="0"/>
        </a:p>
      </dgm:t>
    </dgm:pt>
    <dgm:pt modelId="{212EA13D-AFCA-439E-B314-086A1729BFD8}" type="parTrans" cxnId="{3834A9FD-A425-4636-B5AB-293B3936E873}">
      <dgm:prSet/>
      <dgm:spPr/>
      <dgm:t>
        <a:bodyPr/>
        <a:lstStyle/>
        <a:p>
          <a:endParaRPr lang="fr-FR"/>
        </a:p>
      </dgm:t>
    </dgm:pt>
    <dgm:pt modelId="{88644EE9-7614-446B-B0E0-3FDEF0A6C67D}" type="sibTrans" cxnId="{3834A9FD-A425-4636-B5AB-293B3936E873}">
      <dgm:prSet/>
      <dgm:spPr/>
      <dgm:t>
        <a:bodyPr/>
        <a:lstStyle/>
        <a:p>
          <a:endParaRPr lang="fr-FR"/>
        </a:p>
      </dgm:t>
    </dgm:pt>
    <mc:AlternateContent xmlns:mc="http://schemas.openxmlformats.org/markup-compatibility/2006" xmlns:a14="http://schemas.microsoft.com/office/drawing/2010/main">
      <mc:Choice Requires="a14">
        <dgm:pt modelId="{05F24296-95D0-472C-9604-31AB5FFA7D44}">
          <dgm:prSet phldrT="[Texte]"/>
          <dgm:spPr/>
          <dgm:t>
            <a:bodyPr/>
            <a:lstStyle/>
            <a:p>
              <a:r>
                <a:rPr lang="fr-FR" b="1" dirty="0" err="1"/>
                <a:t>Numerical</a:t>
              </a:r>
              <a:r>
                <a:rPr lang="fr-FR" b="1" dirty="0"/>
                <a:t> </a:t>
              </a:r>
              <a:r>
                <a:rPr lang="fr-FR" b="1" dirty="0" err="1"/>
                <a:t>cost</a:t>
              </a:r>
              <a:endParaRPr lang="fr-FR" b="1" dirty="0"/>
            </a:p>
            <a:p>
              <a:r>
                <a:rPr lang="fr-FR" dirty="0"/>
                <a:t>cheap </a:t>
              </a:r>
              <a14:m>
                <m:oMath xmlns:m="http://schemas.openxmlformats.org/officeDocument/2006/math">
                  <m:r>
                    <a:rPr lang="fr-FR" b="0" i="1" smtClean="0">
                      <a:latin typeface="Cambria Math" panose="02040503050406030204" pitchFamily="18" charset="0"/>
                    </a:rPr>
                    <m:t>∼</m:t>
                  </m:r>
                </m:oMath>
              </a14:m>
              <a:r>
                <a:rPr lang="fr-FR" dirty="0"/>
                <a:t> 1 </a:t>
              </a:r>
              <a:r>
                <a:rPr lang="fr-FR" dirty="0" err="1"/>
                <a:t>day</a:t>
              </a:r>
              <a:r>
                <a:rPr lang="fr-FR" dirty="0"/>
                <a:t> on 48CPUs</a:t>
              </a:r>
              <a:endParaRPr lang="fr-FR" b="1" dirty="0"/>
            </a:p>
          </dgm:t>
        </dgm:pt>
      </mc:Choice>
      <mc:Fallback xmlns="">
        <dgm:pt modelId="{05F24296-95D0-472C-9604-31AB5FFA7D44}">
          <dgm:prSet phldrT="[Texte]"/>
          <dgm:spPr/>
          <dgm:t>
            <a:bodyPr/>
            <a:lstStyle/>
            <a:p>
              <a:r>
                <a:rPr lang="fr-FR" b="1" dirty="0" err="1"/>
                <a:t>Numerical</a:t>
              </a:r>
              <a:r>
                <a:rPr lang="fr-FR" b="1" dirty="0"/>
                <a:t> </a:t>
              </a:r>
              <a:r>
                <a:rPr lang="fr-FR" b="1" dirty="0" err="1"/>
                <a:t>cost</a:t>
              </a:r>
              <a:endParaRPr lang="fr-FR" b="1" dirty="0"/>
            </a:p>
            <a:p>
              <a:r>
                <a:rPr lang="fr-FR" dirty="0"/>
                <a:t>cheap </a:t>
              </a:r>
              <a:r>
                <a:rPr lang="fr-FR" b="0" i="0">
                  <a:latin typeface="Cambria Math" panose="02040503050406030204" pitchFamily="18" charset="0"/>
                </a:rPr>
                <a:t>∼</a:t>
              </a:r>
              <a:r>
                <a:rPr lang="fr-FR" dirty="0"/>
                <a:t> 1 </a:t>
              </a:r>
              <a:r>
                <a:rPr lang="fr-FR" dirty="0" err="1"/>
                <a:t>day</a:t>
              </a:r>
              <a:r>
                <a:rPr lang="fr-FR" dirty="0"/>
                <a:t> on 48CPUs</a:t>
              </a:r>
              <a:endParaRPr lang="fr-FR" b="1" dirty="0"/>
            </a:p>
          </dgm:t>
        </dgm:pt>
      </mc:Fallback>
    </mc:AlternateContent>
    <dgm:pt modelId="{9D574DED-6712-4725-A96C-2624C05BFDE6}" type="parTrans" cxnId="{4D41E9D8-B805-4C3E-804A-1DC4B6A56476}">
      <dgm:prSet/>
      <dgm:spPr/>
      <dgm:t>
        <a:bodyPr/>
        <a:lstStyle/>
        <a:p>
          <a:endParaRPr lang="fr-FR"/>
        </a:p>
      </dgm:t>
    </dgm:pt>
    <dgm:pt modelId="{6D7071A1-5D6D-4511-B854-481923E730CC}" type="sibTrans" cxnId="{4D41E9D8-B805-4C3E-804A-1DC4B6A56476}">
      <dgm:prSet/>
      <dgm:spPr/>
      <dgm:t>
        <a:bodyPr/>
        <a:lstStyle/>
        <a:p>
          <a:endParaRPr lang="fr-FR"/>
        </a:p>
      </dgm:t>
    </dgm:pt>
    <dgm:pt modelId="{3BD9B4C1-CA29-4B1E-8830-B50A3C31CAE3}" type="pres">
      <dgm:prSet presAssocID="{86C753C7-004D-4B8B-B6A1-69C08786FAD5}" presName="linearFlow" presStyleCnt="0">
        <dgm:presLayoutVars>
          <dgm:dir/>
          <dgm:resizeHandles val="exact"/>
        </dgm:presLayoutVars>
      </dgm:prSet>
      <dgm:spPr/>
    </dgm:pt>
    <dgm:pt modelId="{8C13FDBC-9418-4DDC-986B-89B7C713A239}" type="pres">
      <dgm:prSet presAssocID="{66F362C4-33BC-4907-B268-E16FD80BD396}" presName="composite" presStyleCnt="0"/>
      <dgm:spPr/>
    </dgm:pt>
    <dgm:pt modelId="{C6F9C3D9-61D2-4B74-AD62-9EC15BA59F1C}" type="pres">
      <dgm:prSet presAssocID="{66F362C4-33BC-4907-B268-E16FD80BD396}" presName="imgShp" presStyleLbl="fgImgPlace1" presStyleIdx="0" presStyleCnt="3" custLinFactNeighborX="4375"/>
      <dgm:spPr>
        <a:blipFill dpi="0" rotWithShape="1">
          <a:blip xmlns:r="http://schemas.openxmlformats.org/officeDocument/2006/relationships" r:embed="rId1"/>
          <a:srcRect/>
          <a:stretch>
            <a:fillRect l="-171589" t="-4378" r="-252411" b="4378"/>
          </a:stretch>
        </a:blipFill>
      </dgm:spPr>
    </dgm:pt>
    <dgm:pt modelId="{F88216D4-F7C4-45C9-B99D-AD141CD8EAE8}" type="pres">
      <dgm:prSet presAssocID="{66F362C4-33BC-4907-B268-E16FD80BD396}" presName="txShp" presStyleLbl="node1" presStyleIdx="0" presStyleCnt="3">
        <dgm:presLayoutVars>
          <dgm:bulletEnabled val="1"/>
        </dgm:presLayoutVars>
      </dgm:prSet>
      <dgm:spPr/>
    </dgm:pt>
    <dgm:pt modelId="{7B7934D0-BF61-4C7B-9530-E6C09FECD601}" type="pres">
      <dgm:prSet presAssocID="{3143424A-30D5-42FC-BF11-12BCE2A41629}" presName="spacing" presStyleCnt="0"/>
      <dgm:spPr/>
    </dgm:pt>
    <dgm:pt modelId="{D8E8A725-D1EA-40C6-915D-99EC4BEE2856}" type="pres">
      <dgm:prSet presAssocID="{81D4953D-F26D-4009-93C6-C4D659DBDB0D}" presName="composite" presStyleCnt="0"/>
      <dgm:spPr/>
    </dgm:pt>
    <dgm:pt modelId="{1897A02D-2B63-4B79-878B-2C2227B8CC23}" type="pres">
      <dgm:prSet presAssocID="{81D4953D-F26D-4009-93C6-C4D659DBDB0D}" presName="imgShp" presStyleLbl="fgImgPlace1" presStyleIdx="1"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69978" t="-8985" r="-254022" b="8985"/>
          </a:stretch>
        </a:blipFill>
      </dgm:spPr>
    </dgm:pt>
    <dgm:pt modelId="{A63242E5-33C8-46CD-8E45-578E39182A03}" type="pres">
      <dgm:prSet presAssocID="{81D4953D-F26D-4009-93C6-C4D659DBDB0D}" presName="txShp" presStyleLbl="node1" presStyleIdx="1" presStyleCnt="3">
        <dgm:presLayoutVars>
          <dgm:bulletEnabled val="1"/>
        </dgm:presLayoutVars>
      </dgm:prSet>
      <dgm:spPr/>
    </dgm:pt>
    <dgm:pt modelId="{57140179-7CD1-405E-B569-C7F9AFB0C5A4}" type="pres">
      <dgm:prSet presAssocID="{88644EE9-7614-446B-B0E0-3FDEF0A6C67D}" presName="spacing" presStyleCnt="0"/>
      <dgm:spPr/>
    </dgm:pt>
    <dgm:pt modelId="{2BA70FEC-EA84-4287-91A2-340197D8936C}" type="pres">
      <dgm:prSet presAssocID="{05F24296-95D0-472C-9604-31AB5FFA7D44}" presName="composite" presStyleCnt="0"/>
      <dgm:spPr/>
    </dgm:pt>
    <dgm:pt modelId="{9A0B1D90-A72F-4A18-A09C-31CF37970C3E}" type="pres">
      <dgm:prSet presAssocID="{05F24296-95D0-472C-9604-31AB5FFA7D44}" presName="imgShp" presStyleLbl="fgImgPlace1" presStyleIdx="2"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45944" t="-3502" r="-78056" b="3502"/>
          </a:stretch>
        </a:blipFill>
      </dgm:spPr>
    </dgm:pt>
    <dgm:pt modelId="{A0A72D32-F5ED-4BF6-848F-ACDA77E02378}" type="pres">
      <dgm:prSet presAssocID="{05F24296-95D0-472C-9604-31AB5FFA7D44}" presName="txShp" presStyleLbl="node1" presStyleIdx="2" presStyleCnt="3">
        <dgm:presLayoutVars>
          <dgm:bulletEnabled val="1"/>
        </dgm:presLayoutVars>
      </dgm:prSet>
      <dgm:spPr/>
    </dgm:pt>
  </dgm:ptLst>
  <dgm:cxnLst>
    <dgm:cxn modelId="{93BAA62C-39A2-4EE4-A371-BAEC69795FC0}" type="presOf" srcId="{66F362C4-33BC-4907-B268-E16FD80BD396}" destId="{F88216D4-F7C4-45C9-B99D-AD141CD8EAE8}" srcOrd="0" destOrd="0" presId="urn:microsoft.com/office/officeart/2005/8/layout/vList3"/>
    <dgm:cxn modelId="{4C806B3A-A31C-4269-98BC-65349F7356ED}" type="presOf" srcId="{86C753C7-004D-4B8B-B6A1-69C08786FAD5}" destId="{3BD9B4C1-CA29-4B1E-8830-B50A3C31CAE3}" srcOrd="0" destOrd="0" presId="urn:microsoft.com/office/officeart/2005/8/layout/vList3"/>
    <dgm:cxn modelId="{C0D71E52-3146-4A00-BF95-0FBE6E995168}" srcId="{86C753C7-004D-4B8B-B6A1-69C08786FAD5}" destId="{66F362C4-33BC-4907-B268-E16FD80BD396}" srcOrd="0" destOrd="0" parTransId="{1F16F1F2-AB7D-4198-B7C4-E1968A21771A}" sibTransId="{3143424A-30D5-42FC-BF11-12BCE2A41629}"/>
    <dgm:cxn modelId="{B0B89AAF-6558-44CA-8D20-0EA2049217C8}" type="presOf" srcId="{05F24296-95D0-472C-9604-31AB5FFA7D44}" destId="{A0A72D32-F5ED-4BF6-848F-ACDA77E02378}" srcOrd="0" destOrd="0" presId="urn:microsoft.com/office/officeart/2005/8/layout/vList3"/>
    <dgm:cxn modelId="{4D41E9D8-B805-4C3E-804A-1DC4B6A56476}" srcId="{86C753C7-004D-4B8B-B6A1-69C08786FAD5}" destId="{05F24296-95D0-472C-9604-31AB5FFA7D44}" srcOrd="2" destOrd="0" parTransId="{9D574DED-6712-4725-A96C-2624C05BFDE6}" sibTransId="{6D7071A1-5D6D-4511-B854-481923E730CC}"/>
    <dgm:cxn modelId="{EB279FF4-5E6B-49B5-BD3D-55A1191A3148}" type="presOf" srcId="{81D4953D-F26D-4009-93C6-C4D659DBDB0D}" destId="{A63242E5-33C8-46CD-8E45-578E39182A03}" srcOrd="0" destOrd="0" presId="urn:microsoft.com/office/officeart/2005/8/layout/vList3"/>
    <dgm:cxn modelId="{3834A9FD-A425-4636-B5AB-293B3936E873}" srcId="{86C753C7-004D-4B8B-B6A1-69C08786FAD5}" destId="{81D4953D-F26D-4009-93C6-C4D659DBDB0D}" srcOrd="1" destOrd="0" parTransId="{212EA13D-AFCA-439E-B314-086A1729BFD8}" sibTransId="{88644EE9-7614-446B-B0E0-3FDEF0A6C67D}"/>
    <dgm:cxn modelId="{9E16D6A4-0DE5-46B5-B2B0-E8BF9C46489C}" type="presParOf" srcId="{3BD9B4C1-CA29-4B1E-8830-B50A3C31CAE3}" destId="{8C13FDBC-9418-4DDC-986B-89B7C713A239}" srcOrd="0" destOrd="0" presId="urn:microsoft.com/office/officeart/2005/8/layout/vList3"/>
    <dgm:cxn modelId="{37CE7EB9-5CC5-4BD1-A462-D461DB667867}" type="presParOf" srcId="{8C13FDBC-9418-4DDC-986B-89B7C713A239}" destId="{C6F9C3D9-61D2-4B74-AD62-9EC15BA59F1C}" srcOrd="0" destOrd="0" presId="urn:microsoft.com/office/officeart/2005/8/layout/vList3"/>
    <dgm:cxn modelId="{F0413B35-8B31-4F87-9561-673758286904}" type="presParOf" srcId="{8C13FDBC-9418-4DDC-986B-89B7C713A239}" destId="{F88216D4-F7C4-45C9-B99D-AD141CD8EAE8}" srcOrd="1" destOrd="0" presId="urn:microsoft.com/office/officeart/2005/8/layout/vList3"/>
    <dgm:cxn modelId="{58D77044-07A5-4F55-BDCE-EE564575079E}" type="presParOf" srcId="{3BD9B4C1-CA29-4B1E-8830-B50A3C31CAE3}" destId="{7B7934D0-BF61-4C7B-9530-E6C09FECD601}" srcOrd="1" destOrd="0" presId="urn:microsoft.com/office/officeart/2005/8/layout/vList3"/>
    <dgm:cxn modelId="{D25DD569-86A5-465A-A88C-330AFB30D5A1}" type="presParOf" srcId="{3BD9B4C1-CA29-4B1E-8830-B50A3C31CAE3}" destId="{D8E8A725-D1EA-40C6-915D-99EC4BEE2856}" srcOrd="2" destOrd="0" presId="urn:microsoft.com/office/officeart/2005/8/layout/vList3"/>
    <dgm:cxn modelId="{233A32CF-F32E-47C4-9B25-3AC3C6EA27EC}" type="presParOf" srcId="{D8E8A725-D1EA-40C6-915D-99EC4BEE2856}" destId="{1897A02D-2B63-4B79-878B-2C2227B8CC23}" srcOrd="0" destOrd="0" presId="urn:microsoft.com/office/officeart/2005/8/layout/vList3"/>
    <dgm:cxn modelId="{C519C047-4DA2-4CF3-8AAF-EB9E333DC6BA}" type="presParOf" srcId="{D8E8A725-D1EA-40C6-915D-99EC4BEE2856}" destId="{A63242E5-33C8-46CD-8E45-578E39182A03}" srcOrd="1" destOrd="0" presId="urn:microsoft.com/office/officeart/2005/8/layout/vList3"/>
    <dgm:cxn modelId="{E4BB62AC-79CB-4062-9102-882D30468923}" type="presParOf" srcId="{3BD9B4C1-CA29-4B1E-8830-B50A3C31CAE3}" destId="{57140179-7CD1-405E-B569-C7F9AFB0C5A4}" srcOrd="3" destOrd="0" presId="urn:microsoft.com/office/officeart/2005/8/layout/vList3"/>
    <dgm:cxn modelId="{8ABCD94B-3736-408B-B0F1-F8CD82DA5663}" type="presParOf" srcId="{3BD9B4C1-CA29-4B1E-8830-B50A3C31CAE3}" destId="{2BA70FEC-EA84-4287-91A2-340197D8936C}" srcOrd="4" destOrd="0" presId="urn:microsoft.com/office/officeart/2005/8/layout/vList3"/>
    <dgm:cxn modelId="{4636E5E3-DAE5-4CE3-95A7-78780C355A2C}" type="presParOf" srcId="{2BA70FEC-EA84-4287-91A2-340197D8936C}" destId="{9A0B1D90-A72F-4A18-A09C-31CF37970C3E}" srcOrd="0" destOrd="0" presId="urn:microsoft.com/office/officeart/2005/8/layout/vList3"/>
    <dgm:cxn modelId="{F7DE34DA-BB63-482F-ABE5-D040C14BFE98}" type="presParOf" srcId="{2BA70FEC-EA84-4287-91A2-340197D8936C}" destId="{A0A72D32-F5ED-4BF6-848F-ACDA77E0237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6C753C7-004D-4B8B-B6A1-69C08786FAD5}" type="doc">
      <dgm:prSet loTypeId="urn:microsoft.com/office/officeart/2005/8/layout/vList3" loCatId="list" qsTypeId="urn:microsoft.com/office/officeart/2005/8/quickstyle/simple1" qsCatId="simple" csTypeId="urn:microsoft.com/office/officeart/2005/8/colors/colorful3" csCatId="colorful" phldr="1"/>
      <dgm:spPr/>
    </dgm:pt>
    <dgm:pt modelId="{66F362C4-33BC-4907-B268-E16FD80BD396}">
      <dgm:prSet phldrT="[Texte]"/>
      <dgm:spPr/>
      <dgm:t>
        <a:bodyPr/>
        <a:lstStyle/>
        <a:p>
          <a:r>
            <a:rPr lang="fr-FR" b="1" dirty="0" err="1"/>
            <a:t>Predictability</a:t>
          </a:r>
          <a:endParaRPr lang="fr-FR" b="1" dirty="0"/>
        </a:p>
        <a:p>
          <a:r>
            <a:rPr lang="fr-FR" dirty="0" err="1"/>
            <a:t>improved</a:t>
          </a:r>
          <a:r>
            <a:rPr lang="fr-FR" dirty="0"/>
            <a:t> – </a:t>
          </a:r>
          <a:r>
            <a:rPr lang="fr-FR" dirty="0" err="1"/>
            <a:t>less</a:t>
          </a:r>
          <a:r>
            <a:rPr lang="fr-FR" dirty="0"/>
            <a:t> free </a:t>
          </a:r>
          <a:r>
            <a:rPr lang="fr-FR" dirty="0" err="1"/>
            <a:t>parameters</a:t>
          </a:r>
          <a:endParaRPr lang="fr-FR" dirty="0"/>
        </a:p>
      </dgm:t>
    </dgm:pt>
    <dgm:pt modelId="{1F16F1F2-AB7D-4198-B7C4-E1968A21771A}" type="parTrans" cxnId="{C0D71E52-3146-4A00-BF95-0FBE6E995168}">
      <dgm:prSet/>
      <dgm:spPr/>
      <dgm:t>
        <a:bodyPr/>
        <a:lstStyle/>
        <a:p>
          <a:endParaRPr lang="fr-FR"/>
        </a:p>
      </dgm:t>
    </dgm:pt>
    <dgm:pt modelId="{3143424A-30D5-42FC-BF11-12BCE2A41629}" type="sibTrans" cxnId="{C0D71E52-3146-4A00-BF95-0FBE6E995168}">
      <dgm:prSet/>
      <dgm:spPr/>
      <dgm:t>
        <a:bodyPr/>
        <a:lstStyle/>
        <a:p>
          <a:endParaRPr lang="fr-FR"/>
        </a:p>
      </dgm:t>
    </dgm:pt>
    <dgm:pt modelId="{81D4953D-F26D-4009-93C6-C4D659DBDB0D}">
      <dgm:prSet phldrT="[Texte]"/>
      <dgm:spPr/>
      <dgm:t>
        <a:bodyPr/>
        <a:lstStyle/>
        <a:p>
          <a:r>
            <a:rPr lang="fr-FR" b="1" dirty="0" err="1"/>
            <a:t>Experiment</a:t>
          </a:r>
          <a:r>
            <a:rPr lang="fr-FR" b="1" dirty="0"/>
            <a:t> </a:t>
          </a:r>
          <a:r>
            <a:rPr lang="fr-FR" b="1" dirty="0" err="1"/>
            <a:t>matching</a:t>
          </a:r>
          <a:endParaRPr lang="fr-FR" b="1" dirty="0"/>
        </a:p>
        <a:p>
          <a:r>
            <a:rPr lang="fr-FR" dirty="0" err="1"/>
            <a:t>decent</a:t>
          </a:r>
          <a:r>
            <a:rPr lang="fr-FR" dirty="0"/>
            <a:t> / </a:t>
          </a:r>
          <a:r>
            <a:rPr lang="fr-FR" dirty="0" err="1"/>
            <a:t>rely</a:t>
          </a:r>
          <a:r>
            <a:rPr lang="fr-FR" dirty="0"/>
            <a:t> on model </a:t>
          </a:r>
          <a:r>
            <a:rPr lang="fr-FR" dirty="0" err="1"/>
            <a:t>hypothesis</a:t>
          </a:r>
          <a:endParaRPr lang="fr-FR" dirty="0"/>
        </a:p>
      </dgm:t>
    </dgm:pt>
    <dgm:pt modelId="{212EA13D-AFCA-439E-B314-086A1729BFD8}" type="parTrans" cxnId="{3834A9FD-A425-4636-B5AB-293B3936E873}">
      <dgm:prSet/>
      <dgm:spPr/>
      <dgm:t>
        <a:bodyPr/>
        <a:lstStyle/>
        <a:p>
          <a:endParaRPr lang="fr-FR"/>
        </a:p>
      </dgm:t>
    </dgm:pt>
    <dgm:pt modelId="{88644EE9-7614-446B-B0E0-3FDEF0A6C67D}" type="sibTrans" cxnId="{3834A9FD-A425-4636-B5AB-293B3936E873}">
      <dgm:prSet/>
      <dgm:spPr/>
      <dgm:t>
        <a:bodyPr/>
        <a:lstStyle/>
        <a:p>
          <a:endParaRPr lang="fr-FR"/>
        </a:p>
      </dgm:t>
    </dgm:pt>
    <dgm:pt modelId="{05F24296-95D0-472C-9604-31AB5FFA7D44}">
      <dgm:prSet phldrT="[Texte]"/>
      <dgm:spPr>
        <a:blipFill>
          <a:blip xmlns:r="http://schemas.openxmlformats.org/officeDocument/2006/relationships" r:embed="rId1"/>
          <a:stretch>
            <a:fillRect/>
          </a:stretch>
        </a:blipFill>
      </dgm:spPr>
      <dgm:t>
        <a:bodyPr/>
        <a:lstStyle/>
        <a:p>
          <a:r>
            <a:rPr lang="fr-FR">
              <a:noFill/>
            </a:rPr>
            <a:t> </a:t>
          </a:r>
        </a:p>
      </dgm:t>
    </dgm:pt>
    <dgm:pt modelId="{9D574DED-6712-4725-A96C-2624C05BFDE6}" type="parTrans" cxnId="{4D41E9D8-B805-4C3E-804A-1DC4B6A56476}">
      <dgm:prSet/>
      <dgm:spPr/>
      <dgm:t>
        <a:bodyPr/>
        <a:lstStyle/>
        <a:p>
          <a:endParaRPr lang="fr-FR"/>
        </a:p>
      </dgm:t>
    </dgm:pt>
    <dgm:pt modelId="{6D7071A1-5D6D-4511-B854-481923E730CC}" type="sibTrans" cxnId="{4D41E9D8-B805-4C3E-804A-1DC4B6A56476}">
      <dgm:prSet/>
      <dgm:spPr/>
      <dgm:t>
        <a:bodyPr/>
        <a:lstStyle/>
        <a:p>
          <a:endParaRPr lang="fr-FR"/>
        </a:p>
      </dgm:t>
    </dgm:pt>
    <dgm:pt modelId="{3BD9B4C1-CA29-4B1E-8830-B50A3C31CAE3}" type="pres">
      <dgm:prSet presAssocID="{86C753C7-004D-4B8B-B6A1-69C08786FAD5}" presName="linearFlow" presStyleCnt="0">
        <dgm:presLayoutVars>
          <dgm:dir/>
          <dgm:resizeHandles val="exact"/>
        </dgm:presLayoutVars>
      </dgm:prSet>
      <dgm:spPr/>
    </dgm:pt>
    <dgm:pt modelId="{8C13FDBC-9418-4DDC-986B-89B7C713A239}" type="pres">
      <dgm:prSet presAssocID="{66F362C4-33BC-4907-B268-E16FD80BD396}" presName="composite" presStyleCnt="0"/>
      <dgm:spPr/>
    </dgm:pt>
    <dgm:pt modelId="{C6F9C3D9-61D2-4B74-AD62-9EC15BA59F1C}" type="pres">
      <dgm:prSet presAssocID="{66F362C4-33BC-4907-B268-E16FD80BD396}" presName="imgShp" presStyleLbl="fgImgPlace1" presStyleIdx="0" presStyleCnt="3" custLinFactNeighborX="4375"/>
      <dgm:spPr>
        <a:blipFill dpi="0" rotWithShape="1">
          <a:blip xmlns:r="http://schemas.openxmlformats.org/officeDocument/2006/relationships" r:embed="rId2"/>
          <a:srcRect/>
          <a:stretch>
            <a:fillRect l="-171589" t="-4378" r="-252411" b="4378"/>
          </a:stretch>
        </a:blipFill>
      </dgm:spPr>
    </dgm:pt>
    <dgm:pt modelId="{F88216D4-F7C4-45C9-B99D-AD141CD8EAE8}" type="pres">
      <dgm:prSet presAssocID="{66F362C4-33BC-4907-B268-E16FD80BD396}" presName="txShp" presStyleLbl="node1" presStyleIdx="0" presStyleCnt="3">
        <dgm:presLayoutVars>
          <dgm:bulletEnabled val="1"/>
        </dgm:presLayoutVars>
      </dgm:prSet>
      <dgm:spPr/>
    </dgm:pt>
    <dgm:pt modelId="{7B7934D0-BF61-4C7B-9530-E6C09FECD601}" type="pres">
      <dgm:prSet presAssocID="{3143424A-30D5-42FC-BF11-12BCE2A41629}" presName="spacing" presStyleCnt="0"/>
      <dgm:spPr/>
    </dgm:pt>
    <dgm:pt modelId="{D8E8A725-D1EA-40C6-915D-99EC4BEE2856}" type="pres">
      <dgm:prSet presAssocID="{81D4953D-F26D-4009-93C6-C4D659DBDB0D}" presName="composite" presStyleCnt="0"/>
      <dgm:spPr/>
    </dgm:pt>
    <dgm:pt modelId="{1897A02D-2B63-4B79-878B-2C2227B8CC23}" type="pres">
      <dgm:prSet presAssocID="{81D4953D-F26D-4009-93C6-C4D659DBDB0D}" presName="imgShp"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69978" t="-8985" r="-254022" b="8985"/>
          </a:stretch>
        </a:blipFill>
      </dgm:spPr>
    </dgm:pt>
    <dgm:pt modelId="{A63242E5-33C8-46CD-8E45-578E39182A03}" type="pres">
      <dgm:prSet presAssocID="{81D4953D-F26D-4009-93C6-C4D659DBDB0D}" presName="txShp" presStyleLbl="node1" presStyleIdx="1" presStyleCnt="3">
        <dgm:presLayoutVars>
          <dgm:bulletEnabled val="1"/>
        </dgm:presLayoutVars>
      </dgm:prSet>
      <dgm:spPr/>
    </dgm:pt>
    <dgm:pt modelId="{57140179-7CD1-405E-B569-C7F9AFB0C5A4}" type="pres">
      <dgm:prSet presAssocID="{88644EE9-7614-446B-B0E0-3FDEF0A6C67D}" presName="spacing" presStyleCnt="0"/>
      <dgm:spPr/>
    </dgm:pt>
    <dgm:pt modelId="{2BA70FEC-EA84-4287-91A2-340197D8936C}" type="pres">
      <dgm:prSet presAssocID="{05F24296-95D0-472C-9604-31AB5FFA7D44}" presName="composite" presStyleCnt="0"/>
      <dgm:spPr/>
    </dgm:pt>
    <dgm:pt modelId="{9A0B1D90-A72F-4A18-A09C-31CF37970C3E}" type="pres">
      <dgm:prSet presAssocID="{05F24296-95D0-472C-9604-31AB5FFA7D44}" presName="imgShp" presStyleLbl="fgImgPlace1" presStyleIdx="2"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345944" t="-3502" r="-78056" b="3502"/>
          </a:stretch>
        </a:blipFill>
      </dgm:spPr>
    </dgm:pt>
    <dgm:pt modelId="{A0A72D32-F5ED-4BF6-848F-ACDA77E02378}" type="pres">
      <dgm:prSet presAssocID="{05F24296-95D0-472C-9604-31AB5FFA7D44}" presName="txShp" presStyleLbl="node1" presStyleIdx="2" presStyleCnt="3">
        <dgm:presLayoutVars>
          <dgm:bulletEnabled val="1"/>
        </dgm:presLayoutVars>
      </dgm:prSet>
      <dgm:spPr/>
    </dgm:pt>
  </dgm:ptLst>
  <dgm:cxnLst>
    <dgm:cxn modelId="{93BAA62C-39A2-4EE4-A371-BAEC69795FC0}" type="presOf" srcId="{66F362C4-33BC-4907-B268-E16FD80BD396}" destId="{F88216D4-F7C4-45C9-B99D-AD141CD8EAE8}" srcOrd="0" destOrd="0" presId="urn:microsoft.com/office/officeart/2005/8/layout/vList3"/>
    <dgm:cxn modelId="{4C806B3A-A31C-4269-98BC-65349F7356ED}" type="presOf" srcId="{86C753C7-004D-4B8B-B6A1-69C08786FAD5}" destId="{3BD9B4C1-CA29-4B1E-8830-B50A3C31CAE3}" srcOrd="0" destOrd="0" presId="urn:microsoft.com/office/officeart/2005/8/layout/vList3"/>
    <dgm:cxn modelId="{C0D71E52-3146-4A00-BF95-0FBE6E995168}" srcId="{86C753C7-004D-4B8B-B6A1-69C08786FAD5}" destId="{66F362C4-33BC-4907-B268-E16FD80BD396}" srcOrd="0" destOrd="0" parTransId="{1F16F1F2-AB7D-4198-B7C4-E1968A21771A}" sibTransId="{3143424A-30D5-42FC-BF11-12BCE2A41629}"/>
    <dgm:cxn modelId="{B0B89AAF-6558-44CA-8D20-0EA2049217C8}" type="presOf" srcId="{05F24296-95D0-472C-9604-31AB5FFA7D44}" destId="{A0A72D32-F5ED-4BF6-848F-ACDA77E02378}" srcOrd="0" destOrd="0" presId="urn:microsoft.com/office/officeart/2005/8/layout/vList3"/>
    <dgm:cxn modelId="{4D41E9D8-B805-4C3E-804A-1DC4B6A56476}" srcId="{86C753C7-004D-4B8B-B6A1-69C08786FAD5}" destId="{05F24296-95D0-472C-9604-31AB5FFA7D44}" srcOrd="2" destOrd="0" parTransId="{9D574DED-6712-4725-A96C-2624C05BFDE6}" sibTransId="{6D7071A1-5D6D-4511-B854-481923E730CC}"/>
    <dgm:cxn modelId="{EB279FF4-5E6B-49B5-BD3D-55A1191A3148}" type="presOf" srcId="{81D4953D-F26D-4009-93C6-C4D659DBDB0D}" destId="{A63242E5-33C8-46CD-8E45-578E39182A03}" srcOrd="0" destOrd="0" presId="urn:microsoft.com/office/officeart/2005/8/layout/vList3"/>
    <dgm:cxn modelId="{3834A9FD-A425-4636-B5AB-293B3936E873}" srcId="{86C753C7-004D-4B8B-B6A1-69C08786FAD5}" destId="{81D4953D-F26D-4009-93C6-C4D659DBDB0D}" srcOrd="1" destOrd="0" parTransId="{212EA13D-AFCA-439E-B314-086A1729BFD8}" sibTransId="{88644EE9-7614-446B-B0E0-3FDEF0A6C67D}"/>
    <dgm:cxn modelId="{9E16D6A4-0DE5-46B5-B2B0-E8BF9C46489C}" type="presParOf" srcId="{3BD9B4C1-CA29-4B1E-8830-B50A3C31CAE3}" destId="{8C13FDBC-9418-4DDC-986B-89B7C713A239}" srcOrd="0" destOrd="0" presId="urn:microsoft.com/office/officeart/2005/8/layout/vList3"/>
    <dgm:cxn modelId="{37CE7EB9-5CC5-4BD1-A462-D461DB667867}" type="presParOf" srcId="{8C13FDBC-9418-4DDC-986B-89B7C713A239}" destId="{C6F9C3D9-61D2-4B74-AD62-9EC15BA59F1C}" srcOrd="0" destOrd="0" presId="urn:microsoft.com/office/officeart/2005/8/layout/vList3"/>
    <dgm:cxn modelId="{F0413B35-8B31-4F87-9561-673758286904}" type="presParOf" srcId="{8C13FDBC-9418-4DDC-986B-89B7C713A239}" destId="{F88216D4-F7C4-45C9-B99D-AD141CD8EAE8}" srcOrd="1" destOrd="0" presId="urn:microsoft.com/office/officeart/2005/8/layout/vList3"/>
    <dgm:cxn modelId="{58D77044-07A5-4F55-BDCE-EE564575079E}" type="presParOf" srcId="{3BD9B4C1-CA29-4B1E-8830-B50A3C31CAE3}" destId="{7B7934D0-BF61-4C7B-9530-E6C09FECD601}" srcOrd="1" destOrd="0" presId="urn:microsoft.com/office/officeart/2005/8/layout/vList3"/>
    <dgm:cxn modelId="{D25DD569-86A5-465A-A88C-330AFB30D5A1}" type="presParOf" srcId="{3BD9B4C1-CA29-4B1E-8830-B50A3C31CAE3}" destId="{D8E8A725-D1EA-40C6-915D-99EC4BEE2856}" srcOrd="2" destOrd="0" presId="urn:microsoft.com/office/officeart/2005/8/layout/vList3"/>
    <dgm:cxn modelId="{233A32CF-F32E-47C4-9B25-3AC3C6EA27EC}" type="presParOf" srcId="{D8E8A725-D1EA-40C6-915D-99EC4BEE2856}" destId="{1897A02D-2B63-4B79-878B-2C2227B8CC23}" srcOrd="0" destOrd="0" presId="urn:microsoft.com/office/officeart/2005/8/layout/vList3"/>
    <dgm:cxn modelId="{C519C047-4DA2-4CF3-8AAF-EB9E333DC6BA}" type="presParOf" srcId="{D8E8A725-D1EA-40C6-915D-99EC4BEE2856}" destId="{A63242E5-33C8-46CD-8E45-578E39182A03}" srcOrd="1" destOrd="0" presId="urn:microsoft.com/office/officeart/2005/8/layout/vList3"/>
    <dgm:cxn modelId="{E4BB62AC-79CB-4062-9102-882D30468923}" type="presParOf" srcId="{3BD9B4C1-CA29-4B1E-8830-B50A3C31CAE3}" destId="{57140179-7CD1-405E-B569-C7F9AFB0C5A4}" srcOrd="3" destOrd="0" presId="urn:microsoft.com/office/officeart/2005/8/layout/vList3"/>
    <dgm:cxn modelId="{8ABCD94B-3736-408B-B0F1-F8CD82DA5663}" type="presParOf" srcId="{3BD9B4C1-CA29-4B1E-8830-B50A3C31CAE3}" destId="{2BA70FEC-EA84-4287-91A2-340197D8936C}" srcOrd="4" destOrd="0" presId="urn:microsoft.com/office/officeart/2005/8/layout/vList3"/>
    <dgm:cxn modelId="{4636E5E3-DAE5-4CE3-95A7-78780C355A2C}" type="presParOf" srcId="{2BA70FEC-EA84-4287-91A2-340197D8936C}" destId="{9A0B1D90-A72F-4A18-A09C-31CF37970C3E}" srcOrd="0" destOrd="0" presId="urn:microsoft.com/office/officeart/2005/8/layout/vList3"/>
    <dgm:cxn modelId="{F7DE34DA-BB63-482F-ABE5-D040C14BFE98}" type="presParOf" srcId="{2BA70FEC-EA84-4287-91A2-340197D8936C}" destId="{A0A72D32-F5ED-4BF6-848F-ACDA77E0237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6C753C7-004D-4B8B-B6A1-69C08786FAD5}" type="doc">
      <dgm:prSet loTypeId="urn:microsoft.com/office/officeart/2005/8/layout/vList3" loCatId="list" qsTypeId="urn:microsoft.com/office/officeart/2005/8/quickstyle/simple1" qsCatId="simple" csTypeId="urn:microsoft.com/office/officeart/2005/8/colors/colorful3" csCatId="colorful" phldr="1"/>
      <dgm:spPr/>
    </dgm:pt>
    <dgm:pt modelId="{66F362C4-33BC-4907-B268-E16FD80BD396}">
      <dgm:prSet phldrT="[Texte]"/>
      <dgm:spPr/>
      <dgm:t>
        <a:bodyPr/>
        <a:lstStyle/>
        <a:p>
          <a:r>
            <a:rPr lang="fr-FR" b="1" dirty="0" err="1"/>
            <a:t>Predictability</a:t>
          </a:r>
          <a:endParaRPr lang="fr-FR" b="1" dirty="0"/>
        </a:p>
        <a:p>
          <a:r>
            <a:rPr lang="fr-FR" dirty="0"/>
            <a:t>No free </a:t>
          </a:r>
          <a:r>
            <a:rPr lang="fr-FR" dirty="0" err="1"/>
            <a:t>parameter</a:t>
          </a:r>
          <a:endParaRPr lang="fr-FR" dirty="0"/>
        </a:p>
      </dgm:t>
    </dgm:pt>
    <dgm:pt modelId="{1F16F1F2-AB7D-4198-B7C4-E1968A21771A}" type="parTrans" cxnId="{C0D71E52-3146-4A00-BF95-0FBE6E995168}">
      <dgm:prSet/>
      <dgm:spPr/>
      <dgm:t>
        <a:bodyPr/>
        <a:lstStyle/>
        <a:p>
          <a:endParaRPr lang="fr-FR"/>
        </a:p>
      </dgm:t>
    </dgm:pt>
    <dgm:pt modelId="{3143424A-30D5-42FC-BF11-12BCE2A41629}" type="sibTrans" cxnId="{C0D71E52-3146-4A00-BF95-0FBE6E995168}">
      <dgm:prSet/>
      <dgm:spPr/>
      <dgm:t>
        <a:bodyPr/>
        <a:lstStyle/>
        <a:p>
          <a:endParaRPr lang="fr-FR"/>
        </a:p>
      </dgm:t>
    </dgm:pt>
    <dgm:pt modelId="{81D4953D-F26D-4009-93C6-C4D659DBDB0D}">
      <dgm:prSet phldrT="[Texte]"/>
      <dgm:spPr/>
      <dgm:t>
        <a:bodyPr/>
        <a:lstStyle/>
        <a:p>
          <a:r>
            <a:rPr lang="fr-FR" b="1" dirty="0" err="1"/>
            <a:t>Experiment</a:t>
          </a:r>
          <a:r>
            <a:rPr lang="fr-FR" b="1" dirty="0"/>
            <a:t> </a:t>
          </a:r>
          <a:r>
            <a:rPr lang="fr-FR" b="1" dirty="0" err="1"/>
            <a:t>matching</a:t>
          </a:r>
          <a:endParaRPr lang="fr-FR" b="1" dirty="0"/>
        </a:p>
        <a:p>
          <a:r>
            <a:rPr lang="fr-FR" dirty="0"/>
            <a:t>OK if multi-</a:t>
          </a:r>
          <a:r>
            <a:rPr lang="fr-FR" dirty="0" err="1"/>
            <a:t>physics</a:t>
          </a:r>
          <a:r>
            <a:rPr lang="fr-FR" dirty="0"/>
            <a:t> </a:t>
          </a:r>
          <a:br>
            <a:rPr lang="fr-FR" dirty="0"/>
          </a:br>
          <a:r>
            <a:rPr lang="fr-FR" dirty="0"/>
            <a:t>(</a:t>
          </a:r>
          <a:r>
            <a:rPr lang="fr-FR" dirty="0" err="1"/>
            <a:t>neutrals</a:t>
          </a:r>
          <a:r>
            <a:rPr lang="fr-FR" dirty="0"/>
            <a:t>, </a:t>
          </a:r>
          <a:r>
            <a:rPr lang="fr-FR" dirty="0" err="1"/>
            <a:t>impurities</a:t>
          </a:r>
          <a:r>
            <a:rPr lang="fr-FR" dirty="0"/>
            <a:t>…)</a:t>
          </a:r>
        </a:p>
      </dgm:t>
    </dgm:pt>
    <dgm:pt modelId="{212EA13D-AFCA-439E-B314-086A1729BFD8}" type="parTrans" cxnId="{3834A9FD-A425-4636-B5AB-293B3936E873}">
      <dgm:prSet/>
      <dgm:spPr/>
      <dgm:t>
        <a:bodyPr/>
        <a:lstStyle/>
        <a:p>
          <a:endParaRPr lang="fr-FR"/>
        </a:p>
      </dgm:t>
    </dgm:pt>
    <dgm:pt modelId="{88644EE9-7614-446B-B0E0-3FDEF0A6C67D}" type="sibTrans" cxnId="{3834A9FD-A425-4636-B5AB-293B3936E873}">
      <dgm:prSet/>
      <dgm:spPr/>
      <dgm:t>
        <a:bodyPr/>
        <a:lstStyle/>
        <a:p>
          <a:endParaRPr lang="fr-FR"/>
        </a:p>
      </dgm:t>
    </dgm:pt>
    <mc:AlternateContent xmlns:mc="http://schemas.openxmlformats.org/markup-compatibility/2006" xmlns:a14="http://schemas.microsoft.com/office/drawing/2010/main">
      <mc:Choice Requires="a14">
        <dgm:pt modelId="{05F24296-95D0-472C-9604-31AB5FFA7D44}">
          <dgm:prSet phldrT="[Texte]"/>
          <dgm:spPr/>
          <dgm:t>
            <a:bodyPr/>
            <a:lstStyle/>
            <a:p>
              <a:r>
                <a:rPr lang="fr-FR" b="1" dirty="0"/>
                <a:t>Numerical </a:t>
              </a:r>
              <a:r>
                <a:rPr lang="fr-FR" b="1" dirty="0" err="1"/>
                <a:t>cost</a:t>
              </a:r>
              <a:endParaRPr lang="fr-FR" b="1" dirty="0"/>
            </a:p>
            <a:p>
              <a:r>
                <a:rPr lang="fr-FR" b="0" dirty="0"/>
                <a:t>Heavy </a:t>
              </a:r>
              <a14:m>
                <m:oMath xmlns:m="http://schemas.openxmlformats.org/officeDocument/2006/math">
                  <m:r>
                    <a:rPr lang="fr-FR" b="0" i="1" smtClean="0">
                      <a:latin typeface="Cambria Math" panose="02040503050406030204" pitchFamily="18" charset="0"/>
                    </a:rPr>
                    <m:t>∼</m:t>
                  </m:r>
                </m:oMath>
              </a14:m>
              <a:r>
                <a:rPr lang="fr-FR" b="0" dirty="0"/>
                <a:t> 2 </a:t>
              </a:r>
              <a:r>
                <a:rPr lang="fr-FR" b="0" dirty="0" err="1"/>
                <a:t>months</a:t>
              </a:r>
              <a:r>
                <a:rPr lang="fr-FR" b="0" dirty="0"/>
                <a:t> on 1024 </a:t>
              </a:r>
              <a:r>
                <a:rPr lang="fr-FR" b="0" dirty="0" err="1"/>
                <a:t>CPUs</a:t>
              </a:r>
              <a:r>
                <a:rPr lang="fr-FR" b="0" dirty="0"/>
                <a:t> </a:t>
              </a:r>
            </a:p>
          </dgm:t>
        </dgm:pt>
      </mc:Choice>
      <mc:Fallback xmlns="">
        <dgm:pt modelId="{05F24296-95D0-472C-9604-31AB5FFA7D44}">
          <dgm:prSet phldrT="[Texte]"/>
          <dgm:spPr/>
          <dgm:t>
            <a:bodyPr/>
            <a:lstStyle/>
            <a:p>
              <a:r>
                <a:rPr lang="fr-FR" b="1" dirty="0"/>
                <a:t>Numerical </a:t>
              </a:r>
              <a:r>
                <a:rPr lang="fr-FR" b="1" dirty="0" err="1"/>
                <a:t>cost</a:t>
              </a:r>
              <a:endParaRPr lang="fr-FR" b="1" dirty="0"/>
            </a:p>
            <a:p>
              <a:r>
                <a:rPr lang="fr-FR" b="0" dirty="0"/>
                <a:t>Heavy </a:t>
              </a:r>
              <a:r>
                <a:rPr lang="fr-FR" b="0" i="0">
                  <a:latin typeface="Cambria Math" panose="02040503050406030204" pitchFamily="18" charset="0"/>
                </a:rPr>
                <a:t>∼</a:t>
              </a:r>
              <a:r>
                <a:rPr lang="fr-FR" b="0" dirty="0"/>
                <a:t> 2 </a:t>
              </a:r>
              <a:r>
                <a:rPr lang="fr-FR" b="0" dirty="0" err="1"/>
                <a:t>months</a:t>
              </a:r>
              <a:r>
                <a:rPr lang="fr-FR" b="0" dirty="0"/>
                <a:t> on 1024 </a:t>
              </a:r>
              <a:r>
                <a:rPr lang="fr-FR" b="0" dirty="0" err="1"/>
                <a:t>CPUs</a:t>
              </a:r>
              <a:r>
                <a:rPr lang="fr-FR" b="0" dirty="0"/>
                <a:t> </a:t>
              </a:r>
            </a:p>
          </dgm:t>
        </dgm:pt>
      </mc:Fallback>
    </mc:AlternateContent>
    <dgm:pt modelId="{9D574DED-6712-4725-A96C-2624C05BFDE6}" type="parTrans" cxnId="{4D41E9D8-B805-4C3E-804A-1DC4B6A56476}">
      <dgm:prSet/>
      <dgm:spPr/>
      <dgm:t>
        <a:bodyPr/>
        <a:lstStyle/>
        <a:p>
          <a:endParaRPr lang="fr-FR"/>
        </a:p>
      </dgm:t>
    </dgm:pt>
    <dgm:pt modelId="{6D7071A1-5D6D-4511-B854-481923E730CC}" type="sibTrans" cxnId="{4D41E9D8-B805-4C3E-804A-1DC4B6A56476}">
      <dgm:prSet/>
      <dgm:spPr/>
      <dgm:t>
        <a:bodyPr/>
        <a:lstStyle/>
        <a:p>
          <a:endParaRPr lang="fr-FR"/>
        </a:p>
      </dgm:t>
    </dgm:pt>
    <dgm:pt modelId="{3BD9B4C1-CA29-4B1E-8830-B50A3C31CAE3}" type="pres">
      <dgm:prSet presAssocID="{86C753C7-004D-4B8B-B6A1-69C08786FAD5}" presName="linearFlow" presStyleCnt="0">
        <dgm:presLayoutVars>
          <dgm:dir/>
          <dgm:resizeHandles val="exact"/>
        </dgm:presLayoutVars>
      </dgm:prSet>
      <dgm:spPr/>
    </dgm:pt>
    <dgm:pt modelId="{8C13FDBC-9418-4DDC-986B-89B7C713A239}" type="pres">
      <dgm:prSet presAssocID="{66F362C4-33BC-4907-B268-E16FD80BD396}" presName="composite" presStyleCnt="0"/>
      <dgm:spPr/>
    </dgm:pt>
    <dgm:pt modelId="{C6F9C3D9-61D2-4B74-AD62-9EC15BA59F1C}" type="pres">
      <dgm:prSet presAssocID="{66F362C4-33BC-4907-B268-E16FD80BD396}" presName="imgShp" presStyleLbl="fgImgPlace1" presStyleIdx="0" presStyleCnt="3" custLinFactNeighborX="4375"/>
      <dgm:spPr>
        <a:blipFill dpi="0" rotWithShape="1">
          <a:blip xmlns:r="http://schemas.openxmlformats.org/officeDocument/2006/relationships" r:embed="rId1"/>
          <a:srcRect/>
          <a:stretch>
            <a:fillRect l="-257382" t="-5253" r="-166618" b="5253"/>
          </a:stretch>
        </a:blipFill>
      </dgm:spPr>
    </dgm:pt>
    <dgm:pt modelId="{F88216D4-F7C4-45C9-B99D-AD141CD8EAE8}" type="pres">
      <dgm:prSet presAssocID="{66F362C4-33BC-4907-B268-E16FD80BD396}" presName="txShp" presStyleLbl="node1" presStyleIdx="0" presStyleCnt="3">
        <dgm:presLayoutVars>
          <dgm:bulletEnabled val="1"/>
        </dgm:presLayoutVars>
      </dgm:prSet>
      <dgm:spPr/>
    </dgm:pt>
    <dgm:pt modelId="{7B7934D0-BF61-4C7B-9530-E6C09FECD601}" type="pres">
      <dgm:prSet presAssocID="{3143424A-30D5-42FC-BF11-12BCE2A41629}" presName="spacing" presStyleCnt="0"/>
      <dgm:spPr/>
    </dgm:pt>
    <dgm:pt modelId="{D8E8A725-D1EA-40C6-915D-99EC4BEE2856}" type="pres">
      <dgm:prSet presAssocID="{81D4953D-F26D-4009-93C6-C4D659DBDB0D}" presName="composite" presStyleCnt="0"/>
      <dgm:spPr/>
    </dgm:pt>
    <dgm:pt modelId="{1897A02D-2B63-4B79-878B-2C2227B8CC23}" type="pres">
      <dgm:prSet presAssocID="{81D4953D-F26D-4009-93C6-C4D659DBDB0D}" presName="imgShp" presStyleLbl="fgImgPlace1" presStyleIdx="1"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69978" t="-8985" r="-254022" b="8985"/>
          </a:stretch>
        </a:blipFill>
      </dgm:spPr>
    </dgm:pt>
    <dgm:pt modelId="{A63242E5-33C8-46CD-8E45-578E39182A03}" type="pres">
      <dgm:prSet presAssocID="{81D4953D-F26D-4009-93C6-C4D659DBDB0D}" presName="txShp" presStyleLbl="node1" presStyleIdx="1" presStyleCnt="3">
        <dgm:presLayoutVars>
          <dgm:bulletEnabled val="1"/>
        </dgm:presLayoutVars>
      </dgm:prSet>
      <dgm:spPr/>
    </dgm:pt>
    <dgm:pt modelId="{57140179-7CD1-405E-B569-C7F9AFB0C5A4}" type="pres">
      <dgm:prSet presAssocID="{88644EE9-7614-446B-B0E0-3FDEF0A6C67D}" presName="spacing" presStyleCnt="0"/>
      <dgm:spPr/>
    </dgm:pt>
    <dgm:pt modelId="{2BA70FEC-EA84-4287-91A2-340197D8936C}" type="pres">
      <dgm:prSet presAssocID="{05F24296-95D0-472C-9604-31AB5FFA7D44}" presName="composite" presStyleCnt="0"/>
      <dgm:spPr/>
    </dgm:pt>
    <dgm:pt modelId="{9A0B1D90-A72F-4A18-A09C-31CF37970C3E}" type="pres">
      <dgm:prSet presAssocID="{05F24296-95D0-472C-9604-31AB5FFA7D44}" presName="imgShp" presStyleLbl="fgImgPlace1" presStyleIdx="2"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613" t="-5253" r="-432613" b="5253"/>
          </a:stretch>
        </a:blipFill>
      </dgm:spPr>
    </dgm:pt>
    <dgm:pt modelId="{A0A72D32-F5ED-4BF6-848F-ACDA77E02378}" type="pres">
      <dgm:prSet presAssocID="{05F24296-95D0-472C-9604-31AB5FFA7D44}" presName="txShp" presStyleLbl="node1" presStyleIdx="2" presStyleCnt="3">
        <dgm:presLayoutVars>
          <dgm:bulletEnabled val="1"/>
        </dgm:presLayoutVars>
      </dgm:prSet>
      <dgm:spPr/>
    </dgm:pt>
  </dgm:ptLst>
  <dgm:cxnLst>
    <dgm:cxn modelId="{93BAA62C-39A2-4EE4-A371-BAEC69795FC0}" type="presOf" srcId="{66F362C4-33BC-4907-B268-E16FD80BD396}" destId="{F88216D4-F7C4-45C9-B99D-AD141CD8EAE8}" srcOrd="0" destOrd="0" presId="urn:microsoft.com/office/officeart/2005/8/layout/vList3"/>
    <dgm:cxn modelId="{4C806B3A-A31C-4269-98BC-65349F7356ED}" type="presOf" srcId="{86C753C7-004D-4B8B-B6A1-69C08786FAD5}" destId="{3BD9B4C1-CA29-4B1E-8830-B50A3C31CAE3}" srcOrd="0" destOrd="0" presId="urn:microsoft.com/office/officeart/2005/8/layout/vList3"/>
    <dgm:cxn modelId="{C0D71E52-3146-4A00-BF95-0FBE6E995168}" srcId="{86C753C7-004D-4B8B-B6A1-69C08786FAD5}" destId="{66F362C4-33BC-4907-B268-E16FD80BD396}" srcOrd="0" destOrd="0" parTransId="{1F16F1F2-AB7D-4198-B7C4-E1968A21771A}" sibTransId="{3143424A-30D5-42FC-BF11-12BCE2A41629}"/>
    <dgm:cxn modelId="{B0B89AAF-6558-44CA-8D20-0EA2049217C8}" type="presOf" srcId="{05F24296-95D0-472C-9604-31AB5FFA7D44}" destId="{A0A72D32-F5ED-4BF6-848F-ACDA77E02378}" srcOrd="0" destOrd="0" presId="urn:microsoft.com/office/officeart/2005/8/layout/vList3"/>
    <dgm:cxn modelId="{4D41E9D8-B805-4C3E-804A-1DC4B6A56476}" srcId="{86C753C7-004D-4B8B-B6A1-69C08786FAD5}" destId="{05F24296-95D0-472C-9604-31AB5FFA7D44}" srcOrd="2" destOrd="0" parTransId="{9D574DED-6712-4725-A96C-2624C05BFDE6}" sibTransId="{6D7071A1-5D6D-4511-B854-481923E730CC}"/>
    <dgm:cxn modelId="{EB279FF4-5E6B-49B5-BD3D-55A1191A3148}" type="presOf" srcId="{81D4953D-F26D-4009-93C6-C4D659DBDB0D}" destId="{A63242E5-33C8-46CD-8E45-578E39182A03}" srcOrd="0" destOrd="0" presId="urn:microsoft.com/office/officeart/2005/8/layout/vList3"/>
    <dgm:cxn modelId="{3834A9FD-A425-4636-B5AB-293B3936E873}" srcId="{86C753C7-004D-4B8B-B6A1-69C08786FAD5}" destId="{81D4953D-F26D-4009-93C6-C4D659DBDB0D}" srcOrd="1" destOrd="0" parTransId="{212EA13D-AFCA-439E-B314-086A1729BFD8}" sibTransId="{88644EE9-7614-446B-B0E0-3FDEF0A6C67D}"/>
    <dgm:cxn modelId="{9E16D6A4-0DE5-46B5-B2B0-E8BF9C46489C}" type="presParOf" srcId="{3BD9B4C1-CA29-4B1E-8830-B50A3C31CAE3}" destId="{8C13FDBC-9418-4DDC-986B-89B7C713A239}" srcOrd="0" destOrd="0" presId="urn:microsoft.com/office/officeart/2005/8/layout/vList3"/>
    <dgm:cxn modelId="{37CE7EB9-5CC5-4BD1-A462-D461DB667867}" type="presParOf" srcId="{8C13FDBC-9418-4DDC-986B-89B7C713A239}" destId="{C6F9C3D9-61D2-4B74-AD62-9EC15BA59F1C}" srcOrd="0" destOrd="0" presId="urn:microsoft.com/office/officeart/2005/8/layout/vList3"/>
    <dgm:cxn modelId="{F0413B35-8B31-4F87-9561-673758286904}" type="presParOf" srcId="{8C13FDBC-9418-4DDC-986B-89B7C713A239}" destId="{F88216D4-F7C4-45C9-B99D-AD141CD8EAE8}" srcOrd="1" destOrd="0" presId="urn:microsoft.com/office/officeart/2005/8/layout/vList3"/>
    <dgm:cxn modelId="{58D77044-07A5-4F55-BDCE-EE564575079E}" type="presParOf" srcId="{3BD9B4C1-CA29-4B1E-8830-B50A3C31CAE3}" destId="{7B7934D0-BF61-4C7B-9530-E6C09FECD601}" srcOrd="1" destOrd="0" presId="urn:microsoft.com/office/officeart/2005/8/layout/vList3"/>
    <dgm:cxn modelId="{D25DD569-86A5-465A-A88C-330AFB30D5A1}" type="presParOf" srcId="{3BD9B4C1-CA29-4B1E-8830-B50A3C31CAE3}" destId="{D8E8A725-D1EA-40C6-915D-99EC4BEE2856}" srcOrd="2" destOrd="0" presId="urn:microsoft.com/office/officeart/2005/8/layout/vList3"/>
    <dgm:cxn modelId="{233A32CF-F32E-47C4-9B25-3AC3C6EA27EC}" type="presParOf" srcId="{D8E8A725-D1EA-40C6-915D-99EC4BEE2856}" destId="{1897A02D-2B63-4B79-878B-2C2227B8CC23}" srcOrd="0" destOrd="0" presId="urn:microsoft.com/office/officeart/2005/8/layout/vList3"/>
    <dgm:cxn modelId="{C519C047-4DA2-4CF3-8AAF-EB9E333DC6BA}" type="presParOf" srcId="{D8E8A725-D1EA-40C6-915D-99EC4BEE2856}" destId="{A63242E5-33C8-46CD-8E45-578E39182A03}" srcOrd="1" destOrd="0" presId="urn:microsoft.com/office/officeart/2005/8/layout/vList3"/>
    <dgm:cxn modelId="{E4BB62AC-79CB-4062-9102-882D30468923}" type="presParOf" srcId="{3BD9B4C1-CA29-4B1E-8830-B50A3C31CAE3}" destId="{57140179-7CD1-405E-B569-C7F9AFB0C5A4}" srcOrd="3" destOrd="0" presId="urn:microsoft.com/office/officeart/2005/8/layout/vList3"/>
    <dgm:cxn modelId="{8ABCD94B-3736-408B-B0F1-F8CD82DA5663}" type="presParOf" srcId="{3BD9B4C1-CA29-4B1E-8830-B50A3C31CAE3}" destId="{2BA70FEC-EA84-4287-91A2-340197D8936C}" srcOrd="4" destOrd="0" presId="urn:microsoft.com/office/officeart/2005/8/layout/vList3"/>
    <dgm:cxn modelId="{4636E5E3-DAE5-4CE3-95A7-78780C355A2C}" type="presParOf" srcId="{2BA70FEC-EA84-4287-91A2-340197D8936C}" destId="{9A0B1D90-A72F-4A18-A09C-31CF37970C3E}" srcOrd="0" destOrd="0" presId="urn:microsoft.com/office/officeart/2005/8/layout/vList3"/>
    <dgm:cxn modelId="{F7DE34DA-BB63-482F-ABE5-D040C14BFE98}" type="presParOf" srcId="{2BA70FEC-EA84-4287-91A2-340197D8936C}" destId="{A0A72D32-F5ED-4BF6-848F-ACDA77E0237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6C753C7-004D-4B8B-B6A1-69C08786FAD5}" type="doc">
      <dgm:prSet loTypeId="urn:microsoft.com/office/officeart/2005/8/layout/vList3" loCatId="list" qsTypeId="urn:microsoft.com/office/officeart/2005/8/quickstyle/simple1" qsCatId="simple" csTypeId="urn:microsoft.com/office/officeart/2005/8/colors/colorful3" csCatId="colorful" phldr="1"/>
      <dgm:spPr/>
    </dgm:pt>
    <dgm:pt modelId="{66F362C4-33BC-4907-B268-E16FD80BD396}">
      <dgm:prSet phldrT="[Texte]"/>
      <dgm:spPr/>
      <dgm:t>
        <a:bodyPr/>
        <a:lstStyle/>
        <a:p>
          <a:r>
            <a:rPr lang="fr-FR" b="1" dirty="0" err="1"/>
            <a:t>Predictability</a:t>
          </a:r>
          <a:endParaRPr lang="fr-FR" b="1" dirty="0"/>
        </a:p>
        <a:p>
          <a:r>
            <a:rPr lang="fr-FR" dirty="0"/>
            <a:t>No free </a:t>
          </a:r>
          <a:r>
            <a:rPr lang="fr-FR" dirty="0" err="1"/>
            <a:t>parameter</a:t>
          </a:r>
          <a:endParaRPr lang="fr-FR" dirty="0"/>
        </a:p>
      </dgm:t>
    </dgm:pt>
    <dgm:pt modelId="{1F16F1F2-AB7D-4198-B7C4-E1968A21771A}" type="parTrans" cxnId="{C0D71E52-3146-4A00-BF95-0FBE6E995168}">
      <dgm:prSet/>
      <dgm:spPr/>
      <dgm:t>
        <a:bodyPr/>
        <a:lstStyle/>
        <a:p>
          <a:endParaRPr lang="fr-FR"/>
        </a:p>
      </dgm:t>
    </dgm:pt>
    <dgm:pt modelId="{3143424A-30D5-42FC-BF11-12BCE2A41629}" type="sibTrans" cxnId="{C0D71E52-3146-4A00-BF95-0FBE6E995168}">
      <dgm:prSet/>
      <dgm:spPr/>
      <dgm:t>
        <a:bodyPr/>
        <a:lstStyle/>
        <a:p>
          <a:endParaRPr lang="fr-FR"/>
        </a:p>
      </dgm:t>
    </dgm:pt>
    <dgm:pt modelId="{81D4953D-F26D-4009-93C6-C4D659DBDB0D}">
      <dgm:prSet phldrT="[Texte]"/>
      <dgm:spPr/>
      <dgm:t>
        <a:bodyPr/>
        <a:lstStyle/>
        <a:p>
          <a:r>
            <a:rPr lang="fr-FR" b="1" dirty="0" err="1"/>
            <a:t>Experiment</a:t>
          </a:r>
          <a:r>
            <a:rPr lang="fr-FR" b="1" dirty="0"/>
            <a:t> </a:t>
          </a:r>
          <a:r>
            <a:rPr lang="fr-FR" b="1" dirty="0" err="1"/>
            <a:t>matching</a:t>
          </a:r>
          <a:endParaRPr lang="fr-FR" b="1" dirty="0"/>
        </a:p>
        <a:p>
          <a:r>
            <a:rPr lang="fr-FR" dirty="0"/>
            <a:t>OK if multi-</a:t>
          </a:r>
          <a:r>
            <a:rPr lang="fr-FR" dirty="0" err="1"/>
            <a:t>physics</a:t>
          </a:r>
          <a:r>
            <a:rPr lang="fr-FR" dirty="0"/>
            <a:t> </a:t>
          </a:r>
          <a:br>
            <a:rPr lang="fr-FR" dirty="0"/>
          </a:br>
          <a:r>
            <a:rPr lang="fr-FR" dirty="0"/>
            <a:t>(</a:t>
          </a:r>
          <a:r>
            <a:rPr lang="fr-FR" dirty="0" err="1"/>
            <a:t>neutrals</a:t>
          </a:r>
          <a:r>
            <a:rPr lang="fr-FR" dirty="0"/>
            <a:t>, </a:t>
          </a:r>
          <a:r>
            <a:rPr lang="fr-FR" dirty="0" err="1"/>
            <a:t>impurities</a:t>
          </a:r>
          <a:r>
            <a:rPr lang="fr-FR" dirty="0"/>
            <a:t>…)</a:t>
          </a:r>
        </a:p>
      </dgm:t>
    </dgm:pt>
    <dgm:pt modelId="{212EA13D-AFCA-439E-B314-086A1729BFD8}" type="parTrans" cxnId="{3834A9FD-A425-4636-B5AB-293B3936E873}">
      <dgm:prSet/>
      <dgm:spPr/>
      <dgm:t>
        <a:bodyPr/>
        <a:lstStyle/>
        <a:p>
          <a:endParaRPr lang="fr-FR"/>
        </a:p>
      </dgm:t>
    </dgm:pt>
    <dgm:pt modelId="{88644EE9-7614-446B-B0E0-3FDEF0A6C67D}" type="sibTrans" cxnId="{3834A9FD-A425-4636-B5AB-293B3936E873}">
      <dgm:prSet/>
      <dgm:spPr/>
      <dgm:t>
        <a:bodyPr/>
        <a:lstStyle/>
        <a:p>
          <a:endParaRPr lang="fr-FR"/>
        </a:p>
      </dgm:t>
    </dgm:pt>
    <dgm:pt modelId="{05F24296-95D0-472C-9604-31AB5FFA7D44}">
      <dgm:prSet phldrT="[Texte]"/>
      <dgm:spPr>
        <a:blipFill>
          <a:blip xmlns:r="http://schemas.openxmlformats.org/officeDocument/2006/relationships" r:embed="rId1"/>
          <a:stretch>
            <a:fillRect/>
          </a:stretch>
        </a:blipFill>
      </dgm:spPr>
      <dgm:t>
        <a:bodyPr/>
        <a:lstStyle/>
        <a:p>
          <a:r>
            <a:rPr lang="fr-FR">
              <a:noFill/>
            </a:rPr>
            <a:t> </a:t>
          </a:r>
        </a:p>
      </dgm:t>
    </dgm:pt>
    <dgm:pt modelId="{9D574DED-6712-4725-A96C-2624C05BFDE6}" type="parTrans" cxnId="{4D41E9D8-B805-4C3E-804A-1DC4B6A56476}">
      <dgm:prSet/>
      <dgm:spPr/>
      <dgm:t>
        <a:bodyPr/>
        <a:lstStyle/>
        <a:p>
          <a:endParaRPr lang="fr-FR"/>
        </a:p>
      </dgm:t>
    </dgm:pt>
    <dgm:pt modelId="{6D7071A1-5D6D-4511-B854-481923E730CC}" type="sibTrans" cxnId="{4D41E9D8-B805-4C3E-804A-1DC4B6A56476}">
      <dgm:prSet/>
      <dgm:spPr/>
      <dgm:t>
        <a:bodyPr/>
        <a:lstStyle/>
        <a:p>
          <a:endParaRPr lang="fr-FR"/>
        </a:p>
      </dgm:t>
    </dgm:pt>
    <dgm:pt modelId="{3BD9B4C1-CA29-4B1E-8830-B50A3C31CAE3}" type="pres">
      <dgm:prSet presAssocID="{86C753C7-004D-4B8B-B6A1-69C08786FAD5}" presName="linearFlow" presStyleCnt="0">
        <dgm:presLayoutVars>
          <dgm:dir/>
          <dgm:resizeHandles val="exact"/>
        </dgm:presLayoutVars>
      </dgm:prSet>
      <dgm:spPr/>
    </dgm:pt>
    <dgm:pt modelId="{8C13FDBC-9418-4DDC-986B-89B7C713A239}" type="pres">
      <dgm:prSet presAssocID="{66F362C4-33BC-4907-B268-E16FD80BD396}" presName="composite" presStyleCnt="0"/>
      <dgm:spPr/>
    </dgm:pt>
    <dgm:pt modelId="{C6F9C3D9-61D2-4B74-AD62-9EC15BA59F1C}" type="pres">
      <dgm:prSet presAssocID="{66F362C4-33BC-4907-B268-E16FD80BD396}" presName="imgShp" presStyleLbl="fgImgPlace1" presStyleIdx="0" presStyleCnt="3" custLinFactNeighborX="4375"/>
      <dgm:spPr>
        <a:blipFill dpi="0" rotWithShape="1">
          <a:blip xmlns:r="http://schemas.openxmlformats.org/officeDocument/2006/relationships" r:embed="rId2"/>
          <a:srcRect/>
          <a:stretch>
            <a:fillRect l="-257382" t="-5253" r="-166618" b="5253"/>
          </a:stretch>
        </a:blipFill>
      </dgm:spPr>
    </dgm:pt>
    <dgm:pt modelId="{F88216D4-F7C4-45C9-B99D-AD141CD8EAE8}" type="pres">
      <dgm:prSet presAssocID="{66F362C4-33BC-4907-B268-E16FD80BD396}" presName="txShp" presStyleLbl="node1" presStyleIdx="0" presStyleCnt="3">
        <dgm:presLayoutVars>
          <dgm:bulletEnabled val="1"/>
        </dgm:presLayoutVars>
      </dgm:prSet>
      <dgm:spPr/>
    </dgm:pt>
    <dgm:pt modelId="{7B7934D0-BF61-4C7B-9530-E6C09FECD601}" type="pres">
      <dgm:prSet presAssocID="{3143424A-30D5-42FC-BF11-12BCE2A41629}" presName="spacing" presStyleCnt="0"/>
      <dgm:spPr/>
    </dgm:pt>
    <dgm:pt modelId="{D8E8A725-D1EA-40C6-915D-99EC4BEE2856}" type="pres">
      <dgm:prSet presAssocID="{81D4953D-F26D-4009-93C6-C4D659DBDB0D}" presName="composite" presStyleCnt="0"/>
      <dgm:spPr/>
    </dgm:pt>
    <dgm:pt modelId="{1897A02D-2B63-4B79-878B-2C2227B8CC23}" type="pres">
      <dgm:prSet presAssocID="{81D4953D-F26D-4009-93C6-C4D659DBDB0D}" presName="imgShp" presStyleLbl="fgImgPlace1" presStyleIdx="1"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69978" t="-8985" r="-254022" b="8985"/>
          </a:stretch>
        </a:blipFill>
      </dgm:spPr>
    </dgm:pt>
    <dgm:pt modelId="{A63242E5-33C8-46CD-8E45-578E39182A03}" type="pres">
      <dgm:prSet presAssocID="{81D4953D-F26D-4009-93C6-C4D659DBDB0D}" presName="txShp" presStyleLbl="node1" presStyleIdx="1" presStyleCnt="3">
        <dgm:presLayoutVars>
          <dgm:bulletEnabled val="1"/>
        </dgm:presLayoutVars>
      </dgm:prSet>
      <dgm:spPr/>
    </dgm:pt>
    <dgm:pt modelId="{57140179-7CD1-405E-B569-C7F9AFB0C5A4}" type="pres">
      <dgm:prSet presAssocID="{88644EE9-7614-446B-B0E0-3FDEF0A6C67D}" presName="spacing" presStyleCnt="0"/>
      <dgm:spPr/>
    </dgm:pt>
    <dgm:pt modelId="{2BA70FEC-EA84-4287-91A2-340197D8936C}" type="pres">
      <dgm:prSet presAssocID="{05F24296-95D0-472C-9604-31AB5FFA7D44}" presName="composite" presStyleCnt="0"/>
      <dgm:spPr/>
    </dgm:pt>
    <dgm:pt modelId="{9A0B1D90-A72F-4A18-A09C-31CF37970C3E}" type="pres">
      <dgm:prSet presAssocID="{05F24296-95D0-472C-9604-31AB5FFA7D44}" presName="imgShp" presStyleLbl="fgImgPlace1" presStyleIdx="2" presStyleCnt="3"/>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8613" t="-5253" r="-432613" b="5253"/>
          </a:stretch>
        </a:blipFill>
      </dgm:spPr>
    </dgm:pt>
    <dgm:pt modelId="{A0A72D32-F5ED-4BF6-848F-ACDA77E02378}" type="pres">
      <dgm:prSet presAssocID="{05F24296-95D0-472C-9604-31AB5FFA7D44}" presName="txShp" presStyleLbl="node1" presStyleIdx="2" presStyleCnt="3">
        <dgm:presLayoutVars>
          <dgm:bulletEnabled val="1"/>
        </dgm:presLayoutVars>
      </dgm:prSet>
      <dgm:spPr/>
    </dgm:pt>
  </dgm:ptLst>
  <dgm:cxnLst>
    <dgm:cxn modelId="{93BAA62C-39A2-4EE4-A371-BAEC69795FC0}" type="presOf" srcId="{66F362C4-33BC-4907-B268-E16FD80BD396}" destId="{F88216D4-F7C4-45C9-B99D-AD141CD8EAE8}" srcOrd="0" destOrd="0" presId="urn:microsoft.com/office/officeart/2005/8/layout/vList3"/>
    <dgm:cxn modelId="{4C806B3A-A31C-4269-98BC-65349F7356ED}" type="presOf" srcId="{86C753C7-004D-4B8B-B6A1-69C08786FAD5}" destId="{3BD9B4C1-CA29-4B1E-8830-B50A3C31CAE3}" srcOrd="0" destOrd="0" presId="urn:microsoft.com/office/officeart/2005/8/layout/vList3"/>
    <dgm:cxn modelId="{C0D71E52-3146-4A00-BF95-0FBE6E995168}" srcId="{86C753C7-004D-4B8B-B6A1-69C08786FAD5}" destId="{66F362C4-33BC-4907-B268-E16FD80BD396}" srcOrd="0" destOrd="0" parTransId="{1F16F1F2-AB7D-4198-B7C4-E1968A21771A}" sibTransId="{3143424A-30D5-42FC-BF11-12BCE2A41629}"/>
    <dgm:cxn modelId="{B0B89AAF-6558-44CA-8D20-0EA2049217C8}" type="presOf" srcId="{05F24296-95D0-472C-9604-31AB5FFA7D44}" destId="{A0A72D32-F5ED-4BF6-848F-ACDA77E02378}" srcOrd="0" destOrd="0" presId="urn:microsoft.com/office/officeart/2005/8/layout/vList3"/>
    <dgm:cxn modelId="{4D41E9D8-B805-4C3E-804A-1DC4B6A56476}" srcId="{86C753C7-004D-4B8B-B6A1-69C08786FAD5}" destId="{05F24296-95D0-472C-9604-31AB5FFA7D44}" srcOrd="2" destOrd="0" parTransId="{9D574DED-6712-4725-A96C-2624C05BFDE6}" sibTransId="{6D7071A1-5D6D-4511-B854-481923E730CC}"/>
    <dgm:cxn modelId="{EB279FF4-5E6B-49B5-BD3D-55A1191A3148}" type="presOf" srcId="{81D4953D-F26D-4009-93C6-C4D659DBDB0D}" destId="{A63242E5-33C8-46CD-8E45-578E39182A03}" srcOrd="0" destOrd="0" presId="urn:microsoft.com/office/officeart/2005/8/layout/vList3"/>
    <dgm:cxn modelId="{3834A9FD-A425-4636-B5AB-293B3936E873}" srcId="{86C753C7-004D-4B8B-B6A1-69C08786FAD5}" destId="{81D4953D-F26D-4009-93C6-C4D659DBDB0D}" srcOrd="1" destOrd="0" parTransId="{212EA13D-AFCA-439E-B314-086A1729BFD8}" sibTransId="{88644EE9-7614-446B-B0E0-3FDEF0A6C67D}"/>
    <dgm:cxn modelId="{9E16D6A4-0DE5-46B5-B2B0-E8BF9C46489C}" type="presParOf" srcId="{3BD9B4C1-CA29-4B1E-8830-B50A3C31CAE3}" destId="{8C13FDBC-9418-4DDC-986B-89B7C713A239}" srcOrd="0" destOrd="0" presId="urn:microsoft.com/office/officeart/2005/8/layout/vList3"/>
    <dgm:cxn modelId="{37CE7EB9-5CC5-4BD1-A462-D461DB667867}" type="presParOf" srcId="{8C13FDBC-9418-4DDC-986B-89B7C713A239}" destId="{C6F9C3D9-61D2-4B74-AD62-9EC15BA59F1C}" srcOrd="0" destOrd="0" presId="urn:microsoft.com/office/officeart/2005/8/layout/vList3"/>
    <dgm:cxn modelId="{F0413B35-8B31-4F87-9561-673758286904}" type="presParOf" srcId="{8C13FDBC-9418-4DDC-986B-89B7C713A239}" destId="{F88216D4-F7C4-45C9-B99D-AD141CD8EAE8}" srcOrd="1" destOrd="0" presId="urn:microsoft.com/office/officeart/2005/8/layout/vList3"/>
    <dgm:cxn modelId="{58D77044-07A5-4F55-BDCE-EE564575079E}" type="presParOf" srcId="{3BD9B4C1-CA29-4B1E-8830-B50A3C31CAE3}" destId="{7B7934D0-BF61-4C7B-9530-E6C09FECD601}" srcOrd="1" destOrd="0" presId="urn:microsoft.com/office/officeart/2005/8/layout/vList3"/>
    <dgm:cxn modelId="{D25DD569-86A5-465A-A88C-330AFB30D5A1}" type="presParOf" srcId="{3BD9B4C1-CA29-4B1E-8830-B50A3C31CAE3}" destId="{D8E8A725-D1EA-40C6-915D-99EC4BEE2856}" srcOrd="2" destOrd="0" presId="urn:microsoft.com/office/officeart/2005/8/layout/vList3"/>
    <dgm:cxn modelId="{233A32CF-F32E-47C4-9B25-3AC3C6EA27EC}" type="presParOf" srcId="{D8E8A725-D1EA-40C6-915D-99EC4BEE2856}" destId="{1897A02D-2B63-4B79-878B-2C2227B8CC23}" srcOrd="0" destOrd="0" presId="urn:microsoft.com/office/officeart/2005/8/layout/vList3"/>
    <dgm:cxn modelId="{C519C047-4DA2-4CF3-8AAF-EB9E333DC6BA}" type="presParOf" srcId="{D8E8A725-D1EA-40C6-915D-99EC4BEE2856}" destId="{A63242E5-33C8-46CD-8E45-578E39182A03}" srcOrd="1" destOrd="0" presId="urn:microsoft.com/office/officeart/2005/8/layout/vList3"/>
    <dgm:cxn modelId="{E4BB62AC-79CB-4062-9102-882D30468923}" type="presParOf" srcId="{3BD9B4C1-CA29-4B1E-8830-B50A3C31CAE3}" destId="{57140179-7CD1-405E-B569-C7F9AFB0C5A4}" srcOrd="3" destOrd="0" presId="urn:microsoft.com/office/officeart/2005/8/layout/vList3"/>
    <dgm:cxn modelId="{8ABCD94B-3736-408B-B0F1-F8CD82DA5663}" type="presParOf" srcId="{3BD9B4C1-CA29-4B1E-8830-B50A3C31CAE3}" destId="{2BA70FEC-EA84-4287-91A2-340197D8936C}" srcOrd="4" destOrd="0" presId="urn:microsoft.com/office/officeart/2005/8/layout/vList3"/>
    <dgm:cxn modelId="{4636E5E3-DAE5-4CE3-95A7-78780C355A2C}" type="presParOf" srcId="{2BA70FEC-EA84-4287-91A2-340197D8936C}" destId="{9A0B1D90-A72F-4A18-A09C-31CF37970C3E}" srcOrd="0" destOrd="0" presId="urn:microsoft.com/office/officeart/2005/8/layout/vList3"/>
    <dgm:cxn modelId="{F7DE34DA-BB63-482F-ABE5-D040C14BFE98}" type="presParOf" srcId="{2BA70FEC-EA84-4287-91A2-340197D8936C}" destId="{A0A72D32-F5ED-4BF6-848F-ACDA77E0237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AC994-EC96-412B-B05B-A10061926B64}">
      <dsp:nvSpPr>
        <dsp:cNvPr id="0" name=""/>
        <dsp:cNvSpPr/>
      </dsp:nvSpPr>
      <dsp:spPr>
        <a:xfrm>
          <a:off x="3239" y="590998"/>
          <a:ext cx="3947245" cy="483790"/>
        </a:xfrm>
        <a:prstGeom prst="chevron">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noProof="0" dirty="0"/>
            <a:t>Reynolds-Averaged Navier-Stokes</a:t>
          </a:r>
        </a:p>
      </dsp:txBody>
      <dsp:txXfrm>
        <a:off x="245134" y="590998"/>
        <a:ext cx="3463455" cy="483790"/>
      </dsp:txXfrm>
    </dsp:sp>
    <dsp:sp modelId="{2636FC62-7542-4997-909B-CFF01E417FD2}">
      <dsp:nvSpPr>
        <dsp:cNvPr id="0" name=""/>
        <dsp:cNvSpPr/>
      </dsp:nvSpPr>
      <dsp:spPr>
        <a:xfrm>
          <a:off x="3555761" y="590998"/>
          <a:ext cx="3947245" cy="483790"/>
        </a:xfrm>
        <a:prstGeom prst="chevron">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fr-FR" sz="1700" kern="1200" dirty="0"/>
            <a:t>Large </a:t>
          </a:r>
          <a:r>
            <a:rPr lang="fr-FR" sz="1700" kern="1200"/>
            <a:t>Eddy Simulation</a:t>
          </a:r>
          <a:endParaRPr lang="fr-FR" sz="1700" kern="1200" dirty="0"/>
        </a:p>
      </dsp:txBody>
      <dsp:txXfrm>
        <a:off x="3797656" y="590998"/>
        <a:ext cx="3463455" cy="483790"/>
      </dsp:txXfrm>
    </dsp:sp>
    <dsp:sp modelId="{45C042C5-5969-43EA-B8B0-66413687BA3E}">
      <dsp:nvSpPr>
        <dsp:cNvPr id="0" name=""/>
        <dsp:cNvSpPr/>
      </dsp:nvSpPr>
      <dsp:spPr>
        <a:xfrm>
          <a:off x="7108282" y="590998"/>
          <a:ext cx="3947245" cy="483790"/>
        </a:xfrm>
        <a:prstGeom prst="chevron">
          <a:avLst/>
        </a:prstGeom>
        <a:solidFill>
          <a:schemeClr val="accent2">
            <a:hueOff val="-9903303"/>
            <a:satOff val="69036"/>
            <a:lumOff val="-17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fr-FR" sz="1700" kern="1200" dirty="0"/>
            <a:t>Direct </a:t>
          </a:r>
          <a:r>
            <a:rPr lang="fr-FR" sz="1700" kern="1200" dirty="0" err="1"/>
            <a:t>Numerical</a:t>
          </a:r>
          <a:r>
            <a:rPr lang="fr-FR" sz="1700" kern="1200" dirty="0"/>
            <a:t> Simulation</a:t>
          </a:r>
        </a:p>
      </dsp:txBody>
      <dsp:txXfrm>
        <a:off x="7350177" y="590998"/>
        <a:ext cx="3463455" cy="4837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AC994-EC96-412B-B05B-A10061926B64}">
      <dsp:nvSpPr>
        <dsp:cNvPr id="0" name=""/>
        <dsp:cNvSpPr/>
      </dsp:nvSpPr>
      <dsp:spPr>
        <a:xfrm>
          <a:off x="3239" y="590998"/>
          <a:ext cx="3947245" cy="483790"/>
        </a:xfrm>
        <a:prstGeom prst="chevron">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noProof="0" dirty="0"/>
            <a:t>Reynolds-Averaged Navier-Stokes</a:t>
          </a:r>
        </a:p>
      </dsp:txBody>
      <dsp:txXfrm>
        <a:off x="245134" y="590998"/>
        <a:ext cx="3463455" cy="483790"/>
      </dsp:txXfrm>
    </dsp:sp>
    <dsp:sp modelId="{2636FC62-7542-4997-909B-CFF01E417FD2}">
      <dsp:nvSpPr>
        <dsp:cNvPr id="0" name=""/>
        <dsp:cNvSpPr/>
      </dsp:nvSpPr>
      <dsp:spPr>
        <a:xfrm>
          <a:off x="3555761" y="590998"/>
          <a:ext cx="3947245" cy="483790"/>
        </a:xfrm>
        <a:prstGeom prst="chevron">
          <a:avLst/>
        </a:prstGeom>
        <a:solidFill>
          <a:schemeClr val="accent2">
            <a:hueOff val="-4951652"/>
            <a:satOff val="34518"/>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fr-FR" sz="1700" kern="1200" dirty="0"/>
            <a:t>Large </a:t>
          </a:r>
          <a:r>
            <a:rPr lang="fr-FR" sz="1700" kern="1200"/>
            <a:t>Eddy Simulation</a:t>
          </a:r>
          <a:endParaRPr lang="fr-FR" sz="1700" kern="1200" dirty="0"/>
        </a:p>
      </dsp:txBody>
      <dsp:txXfrm>
        <a:off x="3797656" y="590998"/>
        <a:ext cx="3463455" cy="483790"/>
      </dsp:txXfrm>
    </dsp:sp>
    <dsp:sp modelId="{45C042C5-5969-43EA-B8B0-66413687BA3E}">
      <dsp:nvSpPr>
        <dsp:cNvPr id="0" name=""/>
        <dsp:cNvSpPr/>
      </dsp:nvSpPr>
      <dsp:spPr>
        <a:xfrm>
          <a:off x="7108282" y="590998"/>
          <a:ext cx="3947245" cy="483790"/>
        </a:xfrm>
        <a:prstGeom prst="chevron">
          <a:avLst/>
        </a:prstGeom>
        <a:solidFill>
          <a:schemeClr val="accent2">
            <a:hueOff val="-9903303"/>
            <a:satOff val="69036"/>
            <a:lumOff val="-17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fr-FR" sz="1700" kern="1200" dirty="0"/>
            <a:t>Direct </a:t>
          </a:r>
          <a:r>
            <a:rPr lang="fr-FR" sz="1700" kern="1200" dirty="0" err="1"/>
            <a:t>Numerical</a:t>
          </a:r>
          <a:r>
            <a:rPr lang="fr-FR" sz="1700" kern="1200" dirty="0"/>
            <a:t> Simulation</a:t>
          </a:r>
        </a:p>
      </dsp:txBody>
      <dsp:txXfrm>
        <a:off x="7350177" y="590998"/>
        <a:ext cx="3463455" cy="4837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AC994-EC96-412B-B05B-A10061926B64}">
      <dsp:nvSpPr>
        <dsp:cNvPr id="0" name=""/>
        <dsp:cNvSpPr/>
      </dsp:nvSpPr>
      <dsp:spPr>
        <a:xfrm>
          <a:off x="3239" y="590998"/>
          <a:ext cx="3947245" cy="483790"/>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fr-FR" sz="1700" kern="1200" dirty="0"/>
            <a:t>Reynolds-</a:t>
          </a:r>
          <a:r>
            <a:rPr lang="fr-FR" sz="1700" kern="1200" dirty="0" err="1"/>
            <a:t>Averaged</a:t>
          </a:r>
          <a:r>
            <a:rPr lang="fr-FR" sz="1700" kern="1200" dirty="0"/>
            <a:t> Navier-Stokes</a:t>
          </a:r>
        </a:p>
      </dsp:txBody>
      <dsp:txXfrm>
        <a:off x="245134" y="590998"/>
        <a:ext cx="3463455" cy="483790"/>
      </dsp:txXfrm>
    </dsp:sp>
    <dsp:sp modelId="{2636FC62-7542-4997-909B-CFF01E417FD2}">
      <dsp:nvSpPr>
        <dsp:cNvPr id="0" name=""/>
        <dsp:cNvSpPr/>
      </dsp:nvSpPr>
      <dsp:spPr>
        <a:xfrm>
          <a:off x="3555761" y="590998"/>
          <a:ext cx="3947245" cy="483790"/>
        </a:xfrm>
        <a:prstGeom prst="chevron">
          <a:avLst/>
        </a:prstGeom>
        <a:solidFill>
          <a:schemeClr val="accent2">
            <a:hueOff val="-4951652"/>
            <a:satOff val="34518"/>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fr-FR" sz="1700" kern="1200" dirty="0"/>
            <a:t>Large </a:t>
          </a:r>
          <a:r>
            <a:rPr lang="fr-FR" sz="1700" kern="1200"/>
            <a:t>Eddy Simulation</a:t>
          </a:r>
          <a:endParaRPr lang="fr-FR" sz="1700" kern="1200" dirty="0"/>
        </a:p>
      </dsp:txBody>
      <dsp:txXfrm>
        <a:off x="3797656" y="590998"/>
        <a:ext cx="3463455" cy="483790"/>
      </dsp:txXfrm>
    </dsp:sp>
    <dsp:sp modelId="{45C042C5-5969-43EA-B8B0-66413687BA3E}">
      <dsp:nvSpPr>
        <dsp:cNvPr id="0" name=""/>
        <dsp:cNvSpPr/>
      </dsp:nvSpPr>
      <dsp:spPr>
        <a:xfrm>
          <a:off x="7108282" y="590998"/>
          <a:ext cx="3947245" cy="483790"/>
        </a:xfrm>
        <a:prstGeom prst="chevron">
          <a:avLst/>
        </a:prstGeom>
        <a:solidFill>
          <a:schemeClr val="accent2">
            <a:hueOff val="-9903303"/>
            <a:satOff val="69036"/>
            <a:lumOff val="-17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fr-FR" sz="1700" kern="1200" dirty="0"/>
            <a:t>Direct </a:t>
          </a:r>
          <a:r>
            <a:rPr lang="fr-FR" sz="1700" kern="1200" dirty="0" err="1"/>
            <a:t>Numerical</a:t>
          </a:r>
          <a:r>
            <a:rPr lang="fr-FR" sz="1700" kern="1200" dirty="0"/>
            <a:t> Simulation</a:t>
          </a:r>
        </a:p>
      </dsp:txBody>
      <dsp:txXfrm>
        <a:off x="7350177" y="590998"/>
        <a:ext cx="3463455" cy="4837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216D4-F7C4-45C9-B99D-AD141CD8EAE8}">
      <dsp:nvSpPr>
        <dsp:cNvPr id="0" name=""/>
        <dsp:cNvSpPr/>
      </dsp:nvSpPr>
      <dsp:spPr>
        <a:xfrm rot="10800000">
          <a:off x="1661581" y="793"/>
          <a:ext cx="5405120" cy="1200566"/>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417" tIns="91440" rIns="170688"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err="1"/>
            <a:t>Predictability</a:t>
          </a:r>
          <a:endParaRPr lang="fr-FR" sz="2400" b="1" kern="1200" dirty="0"/>
        </a:p>
        <a:p>
          <a:pPr marL="0" lvl="0" indent="0" algn="ctr" defTabSz="1066800">
            <a:lnSpc>
              <a:spcPct val="90000"/>
            </a:lnSpc>
            <a:spcBef>
              <a:spcPct val="0"/>
            </a:spcBef>
            <a:spcAft>
              <a:spcPct val="35000"/>
            </a:spcAft>
            <a:buNone/>
          </a:pPr>
          <a:r>
            <a:rPr lang="fr-FR" sz="2400" kern="1200" dirty="0" err="1"/>
            <a:t>low</a:t>
          </a:r>
          <a:r>
            <a:rPr lang="fr-FR" sz="2400" kern="1200" dirty="0"/>
            <a:t> – lot of free </a:t>
          </a:r>
          <a:r>
            <a:rPr lang="fr-FR" sz="2400" kern="1200" dirty="0" err="1"/>
            <a:t>parameters</a:t>
          </a:r>
          <a:endParaRPr lang="fr-FR" sz="2400" kern="1200" dirty="0"/>
        </a:p>
      </dsp:txBody>
      <dsp:txXfrm rot="10800000">
        <a:off x="1961722" y="793"/>
        <a:ext cx="5104979" cy="1200566"/>
      </dsp:txXfrm>
    </dsp:sp>
    <dsp:sp modelId="{C6F9C3D9-61D2-4B74-AD62-9EC15BA59F1C}">
      <dsp:nvSpPr>
        <dsp:cNvPr id="0" name=""/>
        <dsp:cNvSpPr/>
      </dsp:nvSpPr>
      <dsp:spPr>
        <a:xfrm>
          <a:off x="1113823" y="793"/>
          <a:ext cx="1200566" cy="1200566"/>
        </a:xfrm>
        <a:prstGeom prst="ellipse">
          <a:avLst/>
        </a:prstGeom>
        <a:blipFill dpi="0" rotWithShape="1">
          <a:blip xmlns:r="http://schemas.openxmlformats.org/officeDocument/2006/relationships" r:embed="rId1"/>
          <a:srcRect/>
          <a:stretch>
            <a:fillRect l="7002" t="-5253" r="-431002" b="525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3242E5-33C8-46CD-8E45-578E39182A03}">
      <dsp:nvSpPr>
        <dsp:cNvPr id="0" name=""/>
        <dsp:cNvSpPr/>
      </dsp:nvSpPr>
      <dsp:spPr>
        <a:xfrm rot="10800000">
          <a:off x="1661581" y="1559738"/>
          <a:ext cx="5405120" cy="1200566"/>
        </a:xfrm>
        <a:prstGeom prst="homePlate">
          <a:avLst/>
        </a:prstGeom>
        <a:solidFill>
          <a:schemeClr val="accent3">
            <a:hueOff val="-1211522"/>
            <a:satOff val="-21894"/>
            <a:lumOff val="3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417" tIns="91440" rIns="170688"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err="1"/>
            <a:t>Experiment</a:t>
          </a:r>
          <a:r>
            <a:rPr lang="fr-FR" sz="2400" b="1" kern="1200" dirty="0"/>
            <a:t> </a:t>
          </a:r>
          <a:r>
            <a:rPr lang="fr-FR" sz="2400" b="1" kern="1200" dirty="0" err="1"/>
            <a:t>matching</a:t>
          </a:r>
          <a:endParaRPr lang="fr-FR" sz="2400" b="1" kern="1200" dirty="0"/>
        </a:p>
        <a:p>
          <a:pPr marL="0" lvl="0" indent="0" algn="ctr" defTabSz="1066800">
            <a:lnSpc>
              <a:spcPct val="90000"/>
            </a:lnSpc>
            <a:spcBef>
              <a:spcPct val="0"/>
            </a:spcBef>
            <a:spcAft>
              <a:spcPct val="35000"/>
            </a:spcAft>
            <a:buNone/>
          </a:pPr>
          <a:r>
            <a:rPr lang="fr-FR" sz="2400" kern="1200" dirty="0"/>
            <a:t>multi-</a:t>
          </a:r>
          <a:r>
            <a:rPr lang="fr-FR" sz="2400" kern="1200" dirty="0" err="1"/>
            <a:t>physics</a:t>
          </a:r>
          <a:r>
            <a:rPr lang="fr-FR" sz="2400" kern="1200" dirty="0"/>
            <a:t> + </a:t>
          </a:r>
          <a:r>
            <a:rPr lang="fr-FR" sz="2400" kern="1200" dirty="0" err="1"/>
            <a:t>fitting</a:t>
          </a:r>
          <a:r>
            <a:rPr lang="fr-FR" sz="2400" kern="1200" dirty="0"/>
            <a:t> </a:t>
          </a:r>
          <a:r>
            <a:rPr lang="fr-FR" sz="2400" kern="1200" dirty="0" err="1"/>
            <a:t>procedure</a:t>
          </a:r>
          <a:endParaRPr lang="fr-FR" sz="2400" kern="1200" dirty="0"/>
        </a:p>
      </dsp:txBody>
      <dsp:txXfrm rot="10800000">
        <a:off x="1961722" y="1559738"/>
        <a:ext cx="5104979" cy="1200566"/>
      </dsp:txXfrm>
    </dsp:sp>
    <dsp:sp modelId="{1897A02D-2B63-4B79-878B-2C2227B8CC23}">
      <dsp:nvSpPr>
        <dsp:cNvPr id="0" name=""/>
        <dsp:cNvSpPr/>
      </dsp:nvSpPr>
      <dsp:spPr>
        <a:xfrm>
          <a:off x="1104854" y="1570627"/>
          <a:ext cx="1200566" cy="1200566"/>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60761" t="-8985" r="-163239" b="898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A72D32-F5ED-4BF6-848F-ACDA77E02378}">
      <dsp:nvSpPr>
        <dsp:cNvPr id="0" name=""/>
        <dsp:cNvSpPr/>
      </dsp:nvSpPr>
      <dsp:spPr>
        <a:xfrm rot="10800000">
          <a:off x="1661581" y="3118683"/>
          <a:ext cx="5405120" cy="1200566"/>
        </a:xfrm>
        <a:prstGeom prst="homePlate">
          <a:avLst/>
        </a:prstGeom>
        <a:solidFill>
          <a:schemeClr val="accent3">
            <a:hueOff val="-2423044"/>
            <a:satOff val="-43787"/>
            <a:lumOff val="72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417" tIns="91440" rIns="170688" bIns="91440" numCol="1" spcCol="1270" anchor="ctr" anchorCtr="0">
          <a:noAutofit/>
        </a:bodyPr>
        <a:lstStyle/>
        <a:p>
          <a:pPr marL="0" lvl="0" indent="0" algn="ctr" defTabSz="1066800">
            <a:lnSpc>
              <a:spcPct val="90000"/>
            </a:lnSpc>
            <a:spcBef>
              <a:spcPct val="0"/>
            </a:spcBef>
            <a:spcAft>
              <a:spcPct val="35000"/>
            </a:spcAft>
            <a:buNone/>
          </a:pPr>
          <a:r>
            <a:rPr lang="fr-FR" sz="2400" b="1" kern="1200" dirty="0"/>
            <a:t>Numerical </a:t>
          </a:r>
          <a:r>
            <a:rPr lang="fr-FR" sz="2400" b="1" kern="1200" dirty="0" err="1"/>
            <a:t>cost</a:t>
          </a:r>
          <a:endParaRPr lang="fr-FR" sz="2400" b="1" kern="1200" dirty="0"/>
        </a:p>
        <a:p>
          <a:pPr marL="0" lvl="0" indent="0" algn="ctr" defTabSz="1066800">
            <a:lnSpc>
              <a:spcPct val="90000"/>
            </a:lnSpc>
            <a:spcBef>
              <a:spcPct val="0"/>
            </a:spcBef>
            <a:spcAft>
              <a:spcPct val="35000"/>
            </a:spcAft>
            <a:buNone/>
          </a:pPr>
          <a:r>
            <a:rPr lang="fr-FR" sz="2400" kern="1200" dirty="0"/>
            <a:t>cheap </a:t>
          </a:r>
          <a14:m xmlns:a14="http://schemas.microsoft.com/office/drawing/2010/main">
            <m:oMath xmlns:m="http://schemas.openxmlformats.org/officeDocument/2006/math">
              <m:r>
                <a:rPr lang="fr-FR" sz="2400" b="0" i="1" kern="1200" smtClean="0">
                  <a:latin typeface="Cambria Math" panose="02040503050406030204" pitchFamily="18" charset="0"/>
                </a:rPr>
                <m:t>∼</m:t>
              </m:r>
            </m:oMath>
          </a14:m>
          <a:r>
            <a:rPr lang="fr-FR" sz="2400" kern="1200" dirty="0"/>
            <a:t> 1 </a:t>
          </a:r>
          <a:r>
            <a:rPr lang="fr-FR" sz="2400" kern="1200" dirty="0" err="1"/>
            <a:t>day</a:t>
          </a:r>
          <a:r>
            <a:rPr lang="fr-FR" sz="2400" kern="1200" dirty="0"/>
            <a:t> on 48CPUs</a:t>
          </a:r>
        </a:p>
      </dsp:txBody>
      <dsp:txXfrm rot="10800000">
        <a:off x="1961722" y="3118683"/>
        <a:ext cx="5104979" cy="1200566"/>
      </dsp:txXfrm>
    </dsp:sp>
    <dsp:sp modelId="{9A0B1D90-A72F-4A18-A09C-31CF37970C3E}">
      <dsp:nvSpPr>
        <dsp:cNvPr id="0" name=""/>
        <dsp:cNvSpPr/>
      </dsp:nvSpPr>
      <dsp:spPr>
        <a:xfrm>
          <a:off x="1061298" y="3118683"/>
          <a:ext cx="1200566" cy="1200566"/>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45944" t="-3502" r="-78056" b="350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216D4-F7C4-45C9-B99D-AD141CD8EAE8}">
      <dsp:nvSpPr>
        <dsp:cNvPr id="0" name=""/>
        <dsp:cNvSpPr/>
      </dsp:nvSpPr>
      <dsp:spPr>
        <a:xfrm rot="10800000">
          <a:off x="1661581" y="793"/>
          <a:ext cx="5405120" cy="1200566"/>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417" tIns="87630" rIns="163576" bIns="87630" numCol="1" spcCol="1270" anchor="ctr" anchorCtr="0">
          <a:noAutofit/>
        </a:bodyPr>
        <a:lstStyle/>
        <a:p>
          <a:pPr marL="0" lvl="0" indent="0" algn="ctr" defTabSz="1022350">
            <a:lnSpc>
              <a:spcPct val="90000"/>
            </a:lnSpc>
            <a:spcBef>
              <a:spcPct val="0"/>
            </a:spcBef>
            <a:spcAft>
              <a:spcPct val="35000"/>
            </a:spcAft>
            <a:buNone/>
          </a:pPr>
          <a:r>
            <a:rPr lang="fr-FR" sz="2300" b="1" kern="1200" dirty="0" err="1"/>
            <a:t>Predictability</a:t>
          </a:r>
          <a:endParaRPr lang="fr-FR" sz="2300" b="1" kern="1200" dirty="0"/>
        </a:p>
        <a:p>
          <a:pPr marL="0" lvl="0" indent="0" algn="ctr" defTabSz="1022350">
            <a:lnSpc>
              <a:spcPct val="90000"/>
            </a:lnSpc>
            <a:spcBef>
              <a:spcPct val="0"/>
            </a:spcBef>
            <a:spcAft>
              <a:spcPct val="35000"/>
            </a:spcAft>
            <a:buNone/>
          </a:pPr>
          <a:r>
            <a:rPr lang="fr-FR" sz="2300" kern="1200" dirty="0" err="1"/>
            <a:t>improved</a:t>
          </a:r>
          <a:r>
            <a:rPr lang="fr-FR" sz="2300" kern="1200" dirty="0"/>
            <a:t> – </a:t>
          </a:r>
          <a:r>
            <a:rPr lang="fr-FR" sz="2300" kern="1200" dirty="0" err="1"/>
            <a:t>less</a:t>
          </a:r>
          <a:r>
            <a:rPr lang="fr-FR" sz="2300" kern="1200" dirty="0"/>
            <a:t> free </a:t>
          </a:r>
          <a:r>
            <a:rPr lang="fr-FR" sz="2300" kern="1200" dirty="0" err="1"/>
            <a:t>parameters</a:t>
          </a:r>
          <a:endParaRPr lang="fr-FR" sz="2300" kern="1200" dirty="0"/>
        </a:p>
      </dsp:txBody>
      <dsp:txXfrm rot="10800000">
        <a:off x="1961722" y="793"/>
        <a:ext cx="5104979" cy="1200566"/>
      </dsp:txXfrm>
    </dsp:sp>
    <dsp:sp modelId="{C6F9C3D9-61D2-4B74-AD62-9EC15BA59F1C}">
      <dsp:nvSpPr>
        <dsp:cNvPr id="0" name=""/>
        <dsp:cNvSpPr/>
      </dsp:nvSpPr>
      <dsp:spPr>
        <a:xfrm>
          <a:off x="1113823" y="793"/>
          <a:ext cx="1200566" cy="1200566"/>
        </a:xfrm>
        <a:prstGeom prst="ellipse">
          <a:avLst/>
        </a:prstGeom>
        <a:blipFill dpi="0" rotWithShape="1">
          <a:blip xmlns:r="http://schemas.openxmlformats.org/officeDocument/2006/relationships" r:embed="rId1"/>
          <a:srcRect/>
          <a:stretch>
            <a:fillRect l="-171589" t="-4378" r="-252411" b="437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3242E5-33C8-46CD-8E45-578E39182A03}">
      <dsp:nvSpPr>
        <dsp:cNvPr id="0" name=""/>
        <dsp:cNvSpPr/>
      </dsp:nvSpPr>
      <dsp:spPr>
        <a:xfrm rot="10800000">
          <a:off x="1661581" y="1559738"/>
          <a:ext cx="5405120" cy="1200566"/>
        </a:xfrm>
        <a:prstGeom prst="homePlate">
          <a:avLst/>
        </a:prstGeom>
        <a:solidFill>
          <a:schemeClr val="accent3">
            <a:hueOff val="-1211522"/>
            <a:satOff val="-21894"/>
            <a:lumOff val="3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417" tIns="87630" rIns="163576" bIns="87630" numCol="1" spcCol="1270" anchor="ctr" anchorCtr="0">
          <a:noAutofit/>
        </a:bodyPr>
        <a:lstStyle/>
        <a:p>
          <a:pPr marL="0" lvl="0" indent="0" algn="ctr" defTabSz="1022350">
            <a:lnSpc>
              <a:spcPct val="90000"/>
            </a:lnSpc>
            <a:spcBef>
              <a:spcPct val="0"/>
            </a:spcBef>
            <a:spcAft>
              <a:spcPct val="35000"/>
            </a:spcAft>
            <a:buNone/>
          </a:pPr>
          <a:r>
            <a:rPr lang="fr-FR" sz="2300" b="1" kern="1200" dirty="0" err="1"/>
            <a:t>Experiment</a:t>
          </a:r>
          <a:r>
            <a:rPr lang="fr-FR" sz="2300" b="1" kern="1200" dirty="0"/>
            <a:t> </a:t>
          </a:r>
          <a:r>
            <a:rPr lang="fr-FR" sz="2300" b="1" kern="1200" dirty="0" err="1"/>
            <a:t>matching</a:t>
          </a:r>
          <a:endParaRPr lang="fr-FR" sz="2300" b="1" kern="1200" dirty="0"/>
        </a:p>
        <a:p>
          <a:pPr marL="0" lvl="0" indent="0" algn="ctr" defTabSz="1022350">
            <a:lnSpc>
              <a:spcPct val="90000"/>
            </a:lnSpc>
            <a:spcBef>
              <a:spcPct val="0"/>
            </a:spcBef>
            <a:spcAft>
              <a:spcPct val="35000"/>
            </a:spcAft>
            <a:buNone/>
          </a:pPr>
          <a:r>
            <a:rPr lang="fr-FR" sz="2300" kern="1200" dirty="0" err="1"/>
            <a:t>decent</a:t>
          </a:r>
          <a:r>
            <a:rPr lang="fr-FR" sz="2300" kern="1200" dirty="0"/>
            <a:t> / </a:t>
          </a:r>
          <a:r>
            <a:rPr lang="fr-FR" sz="2300" kern="1200" dirty="0" err="1"/>
            <a:t>rely</a:t>
          </a:r>
          <a:r>
            <a:rPr lang="fr-FR" sz="2300" kern="1200" dirty="0"/>
            <a:t> on model </a:t>
          </a:r>
          <a:r>
            <a:rPr lang="fr-FR" sz="2300" kern="1200" dirty="0" err="1"/>
            <a:t>hypothesis</a:t>
          </a:r>
          <a:endParaRPr lang="fr-FR" sz="2300" kern="1200" dirty="0"/>
        </a:p>
      </dsp:txBody>
      <dsp:txXfrm rot="10800000">
        <a:off x="1961722" y="1559738"/>
        <a:ext cx="5104979" cy="1200566"/>
      </dsp:txXfrm>
    </dsp:sp>
    <dsp:sp modelId="{1897A02D-2B63-4B79-878B-2C2227B8CC23}">
      <dsp:nvSpPr>
        <dsp:cNvPr id="0" name=""/>
        <dsp:cNvSpPr/>
      </dsp:nvSpPr>
      <dsp:spPr>
        <a:xfrm>
          <a:off x="1061298" y="1559738"/>
          <a:ext cx="1200566" cy="1200566"/>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69978" t="-8985" r="-254022" b="898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A72D32-F5ED-4BF6-848F-ACDA77E02378}">
      <dsp:nvSpPr>
        <dsp:cNvPr id="0" name=""/>
        <dsp:cNvSpPr/>
      </dsp:nvSpPr>
      <dsp:spPr>
        <a:xfrm rot="10800000">
          <a:off x="1661581" y="3118683"/>
          <a:ext cx="5405120" cy="1200566"/>
        </a:xfrm>
        <a:prstGeom prst="homePlate">
          <a:avLst/>
        </a:prstGeom>
        <a:solidFill>
          <a:schemeClr val="accent3">
            <a:hueOff val="-2423044"/>
            <a:satOff val="-43787"/>
            <a:lumOff val="72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417" tIns="87630" rIns="163576" bIns="87630" numCol="1" spcCol="1270" anchor="ctr" anchorCtr="0">
          <a:noAutofit/>
        </a:bodyPr>
        <a:lstStyle/>
        <a:p>
          <a:pPr marL="0" lvl="0" indent="0" algn="ctr" defTabSz="1022350">
            <a:lnSpc>
              <a:spcPct val="90000"/>
            </a:lnSpc>
            <a:spcBef>
              <a:spcPct val="0"/>
            </a:spcBef>
            <a:spcAft>
              <a:spcPct val="35000"/>
            </a:spcAft>
            <a:buNone/>
          </a:pPr>
          <a:r>
            <a:rPr lang="fr-FR" sz="2300" b="1" kern="1200" dirty="0" err="1"/>
            <a:t>Numerical</a:t>
          </a:r>
          <a:r>
            <a:rPr lang="fr-FR" sz="2300" b="1" kern="1200" dirty="0"/>
            <a:t> </a:t>
          </a:r>
          <a:r>
            <a:rPr lang="fr-FR" sz="2300" b="1" kern="1200" dirty="0" err="1"/>
            <a:t>cost</a:t>
          </a:r>
          <a:endParaRPr lang="fr-FR" sz="2300" b="1" kern="1200" dirty="0"/>
        </a:p>
        <a:p>
          <a:pPr marL="0" lvl="0" indent="0" algn="ctr" defTabSz="1022350">
            <a:lnSpc>
              <a:spcPct val="90000"/>
            </a:lnSpc>
            <a:spcBef>
              <a:spcPct val="0"/>
            </a:spcBef>
            <a:spcAft>
              <a:spcPct val="35000"/>
            </a:spcAft>
            <a:buNone/>
          </a:pPr>
          <a:r>
            <a:rPr lang="fr-FR" sz="2300" kern="1200" dirty="0"/>
            <a:t>cheap </a:t>
          </a:r>
          <a14:m xmlns:a14="http://schemas.microsoft.com/office/drawing/2010/main">
            <m:oMath xmlns:m="http://schemas.openxmlformats.org/officeDocument/2006/math">
              <m:r>
                <a:rPr lang="fr-FR" sz="2300" b="0" i="1" kern="1200" smtClean="0">
                  <a:latin typeface="Cambria Math" panose="02040503050406030204" pitchFamily="18" charset="0"/>
                </a:rPr>
                <m:t>∼</m:t>
              </m:r>
            </m:oMath>
          </a14:m>
          <a:r>
            <a:rPr lang="fr-FR" sz="2300" kern="1200" dirty="0"/>
            <a:t> 1 </a:t>
          </a:r>
          <a:r>
            <a:rPr lang="fr-FR" sz="2300" kern="1200" dirty="0" err="1"/>
            <a:t>day</a:t>
          </a:r>
          <a:r>
            <a:rPr lang="fr-FR" sz="2300" kern="1200" dirty="0"/>
            <a:t> on 48CPUs</a:t>
          </a:r>
          <a:endParaRPr lang="fr-FR" sz="2300" b="1" kern="1200" dirty="0"/>
        </a:p>
      </dsp:txBody>
      <dsp:txXfrm rot="10800000">
        <a:off x="1961722" y="3118683"/>
        <a:ext cx="5104979" cy="1200566"/>
      </dsp:txXfrm>
    </dsp:sp>
    <dsp:sp modelId="{9A0B1D90-A72F-4A18-A09C-31CF37970C3E}">
      <dsp:nvSpPr>
        <dsp:cNvPr id="0" name=""/>
        <dsp:cNvSpPr/>
      </dsp:nvSpPr>
      <dsp:spPr>
        <a:xfrm>
          <a:off x="1061298" y="3118683"/>
          <a:ext cx="1200566" cy="1200566"/>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345944" t="-3502" r="-78056" b="350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8216D4-F7C4-45C9-B99D-AD141CD8EAE8}">
      <dsp:nvSpPr>
        <dsp:cNvPr id="0" name=""/>
        <dsp:cNvSpPr/>
      </dsp:nvSpPr>
      <dsp:spPr>
        <a:xfrm rot="10800000">
          <a:off x="1661581" y="793"/>
          <a:ext cx="5405120" cy="1200566"/>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417" tIns="87630" rIns="163576" bIns="87630" numCol="1" spcCol="1270" anchor="ctr" anchorCtr="0">
          <a:noAutofit/>
        </a:bodyPr>
        <a:lstStyle/>
        <a:p>
          <a:pPr marL="0" lvl="0" indent="0" algn="ctr" defTabSz="1022350">
            <a:lnSpc>
              <a:spcPct val="90000"/>
            </a:lnSpc>
            <a:spcBef>
              <a:spcPct val="0"/>
            </a:spcBef>
            <a:spcAft>
              <a:spcPct val="35000"/>
            </a:spcAft>
            <a:buNone/>
          </a:pPr>
          <a:r>
            <a:rPr lang="fr-FR" sz="2300" b="1" kern="1200" dirty="0" err="1"/>
            <a:t>Predictability</a:t>
          </a:r>
          <a:endParaRPr lang="fr-FR" sz="2300" b="1" kern="1200" dirty="0"/>
        </a:p>
        <a:p>
          <a:pPr marL="0" lvl="0" indent="0" algn="ctr" defTabSz="1022350">
            <a:lnSpc>
              <a:spcPct val="90000"/>
            </a:lnSpc>
            <a:spcBef>
              <a:spcPct val="0"/>
            </a:spcBef>
            <a:spcAft>
              <a:spcPct val="35000"/>
            </a:spcAft>
            <a:buNone/>
          </a:pPr>
          <a:r>
            <a:rPr lang="fr-FR" sz="2300" kern="1200" dirty="0"/>
            <a:t>No free </a:t>
          </a:r>
          <a:r>
            <a:rPr lang="fr-FR" sz="2300" kern="1200" dirty="0" err="1"/>
            <a:t>parameter</a:t>
          </a:r>
          <a:endParaRPr lang="fr-FR" sz="2300" kern="1200" dirty="0"/>
        </a:p>
      </dsp:txBody>
      <dsp:txXfrm rot="10800000">
        <a:off x="1961722" y="793"/>
        <a:ext cx="5104979" cy="1200566"/>
      </dsp:txXfrm>
    </dsp:sp>
    <dsp:sp modelId="{C6F9C3D9-61D2-4B74-AD62-9EC15BA59F1C}">
      <dsp:nvSpPr>
        <dsp:cNvPr id="0" name=""/>
        <dsp:cNvSpPr/>
      </dsp:nvSpPr>
      <dsp:spPr>
        <a:xfrm>
          <a:off x="1113823" y="793"/>
          <a:ext cx="1200566" cy="1200566"/>
        </a:xfrm>
        <a:prstGeom prst="ellipse">
          <a:avLst/>
        </a:prstGeom>
        <a:blipFill dpi="0" rotWithShape="1">
          <a:blip xmlns:r="http://schemas.openxmlformats.org/officeDocument/2006/relationships" r:embed="rId1"/>
          <a:srcRect/>
          <a:stretch>
            <a:fillRect l="-257382" t="-5253" r="-166618" b="525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3242E5-33C8-46CD-8E45-578E39182A03}">
      <dsp:nvSpPr>
        <dsp:cNvPr id="0" name=""/>
        <dsp:cNvSpPr/>
      </dsp:nvSpPr>
      <dsp:spPr>
        <a:xfrm rot="10800000">
          <a:off x="1661581" y="1559738"/>
          <a:ext cx="5405120" cy="1200566"/>
        </a:xfrm>
        <a:prstGeom prst="homePlate">
          <a:avLst/>
        </a:prstGeom>
        <a:solidFill>
          <a:schemeClr val="accent3">
            <a:hueOff val="-1211522"/>
            <a:satOff val="-21894"/>
            <a:lumOff val="3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417" tIns="87630" rIns="163576" bIns="87630" numCol="1" spcCol="1270" anchor="ctr" anchorCtr="0">
          <a:noAutofit/>
        </a:bodyPr>
        <a:lstStyle/>
        <a:p>
          <a:pPr marL="0" lvl="0" indent="0" algn="ctr" defTabSz="1022350">
            <a:lnSpc>
              <a:spcPct val="90000"/>
            </a:lnSpc>
            <a:spcBef>
              <a:spcPct val="0"/>
            </a:spcBef>
            <a:spcAft>
              <a:spcPct val="35000"/>
            </a:spcAft>
            <a:buNone/>
          </a:pPr>
          <a:r>
            <a:rPr lang="fr-FR" sz="2300" b="1" kern="1200" dirty="0" err="1"/>
            <a:t>Experiment</a:t>
          </a:r>
          <a:r>
            <a:rPr lang="fr-FR" sz="2300" b="1" kern="1200" dirty="0"/>
            <a:t> </a:t>
          </a:r>
          <a:r>
            <a:rPr lang="fr-FR" sz="2300" b="1" kern="1200" dirty="0" err="1"/>
            <a:t>matching</a:t>
          </a:r>
          <a:endParaRPr lang="fr-FR" sz="2300" b="1" kern="1200" dirty="0"/>
        </a:p>
        <a:p>
          <a:pPr marL="0" lvl="0" indent="0" algn="ctr" defTabSz="1022350">
            <a:lnSpc>
              <a:spcPct val="90000"/>
            </a:lnSpc>
            <a:spcBef>
              <a:spcPct val="0"/>
            </a:spcBef>
            <a:spcAft>
              <a:spcPct val="35000"/>
            </a:spcAft>
            <a:buNone/>
          </a:pPr>
          <a:r>
            <a:rPr lang="fr-FR" sz="2300" kern="1200" dirty="0"/>
            <a:t>OK if multi-</a:t>
          </a:r>
          <a:r>
            <a:rPr lang="fr-FR" sz="2300" kern="1200" dirty="0" err="1"/>
            <a:t>physics</a:t>
          </a:r>
          <a:r>
            <a:rPr lang="fr-FR" sz="2300" kern="1200" dirty="0"/>
            <a:t> </a:t>
          </a:r>
          <a:br>
            <a:rPr lang="fr-FR" sz="2300" kern="1200" dirty="0"/>
          </a:br>
          <a:r>
            <a:rPr lang="fr-FR" sz="2300" kern="1200" dirty="0"/>
            <a:t>(</a:t>
          </a:r>
          <a:r>
            <a:rPr lang="fr-FR" sz="2300" kern="1200" dirty="0" err="1"/>
            <a:t>neutrals</a:t>
          </a:r>
          <a:r>
            <a:rPr lang="fr-FR" sz="2300" kern="1200" dirty="0"/>
            <a:t>, </a:t>
          </a:r>
          <a:r>
            <a:rPr lang="fr-FR" sz="2300" kern="1200" dirty="0" err="1"/>
            <a:t>impurities</a:t>
          </a:r>
          <a:r>
            <a:rPr lang="fr-FR" sz="2300" kern="1200" dirty="0"/>
            <a:t>…)</a:t>
          </a:r>
        </a:p>
      </dsp:txBody>
      <dsp:txXfrm rot="10800000">
        <a:off x="1961722" y="1559738"/>
        <a:ext cx="5104979" cy="1200566"/>
      </dsp:txXfrm>
    </dsp:sp>
    <dsp:sp modelId="{1897A02D-2B63-4B79-878B-2C2227B8CC23}">
      <dsp:nvSpPr>
        <dsp:cNvPr id="0" name=""/>
        <dsp:cNvSpPr/>
      </dsp:nvSpPr>
      <dsp:spPr>
        <a:xfrm>
          <a:off x="1061298" y="1559738"/>
          <a:ext cx="1200566" cy="1200566"/>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69978" t="-8985" r="-254022" b="898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A72D32-F5ED-4BF6-848F-ACDA77E02378}">
      <dsp:nvSpPr>
        <dsp:cNvPr id="0" name=""/>
        <dsp:cNvSpPr/>
      </dsp:nvSpPr>
      <dsp:spPr>
        <a:xfrm rot="10800000">
          <a:off x="1661581" y="3118683"/>
          <a:ext cx="5405120" cy="1200566"/>
        </a:xfrm>
        <a:prstGeom prst="homePlate">
          <a:avLst/>
        </a:prstGeom>
        <a:solidFill>
          <a:schemeClr val="accent3">
            <a:hueOff val="-2423044"/>
            <a:satOff val="-43787"/>
            <a:lumOff val="72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417" tIns="87630" rIns="163576" bIns="87630" numCol="1" spcCol="1270" anchor="ctr" anchorCtr="0">
          <a:noAutofit/>
        </a:bodyPr>
        <a:lstStyle/>
        <a:p>
          <a:pPr marL="0" lvl="0" indent="0" algn="ctr" defTabSz="1022350">
            <a:lnSpc>
              <a:spcPct val="90000"/>
            </a:lnSpc>
            <a:spcBef>
              <a:spcPct val="0"/>
            </a:spcBef>
            <a:spcAft>
              <a:spcPct val="35000"/>
            </a:spcAft>
            <a:buNone/>
          </a:pPr>
          <a:r>
            <a:rPr lang="fr-FR" sz="2300" b="1" kern="1200" dirty="0"/>
            <a:t>Numerical </a:t>
          </a:r>
          <a:r>
            <a:rPr lang="fr-FR" sz="2300" b="1" kern="1200" dirty="0" err="1"/>
            <a:t>cost</a:t>
          </a:r>
          <a:endParaRPr lang="fr-FR" sz="2300" b="1" kern="1200" dirty="0"/>
        </a:p>
        <a:p>
          <a:pPr marL="0" lvl="0" indent="0" algn="ctr" defTabSz="1022350">
            <a:lnSpc>
              <a:spcPct val="90000"/>
            </a:lnSpc>
            <a:spcBef>
              <a:spcPct val="0"/>
            </a:spcBef>
            <a:spcAft>
              <a:spcPct val="35000"/>
            </a:spcAft>
            <a:buNone/>
          </a:pPr>
          <a:r>
            <a:rPr lang="fr-FR" sz="2300" b="0" kern="1200" dirty="0"/>
            <a:t>Heavy </a:t>
          </a:r>
          <a14:m xmlns:a14="http://schemas.microsoft.com/office/drawing/2010/main">
            <m:oMath xmlns:m="http://schemas.openxmlformats.org/officeDocument/2006/math">
              <m:r>
                <a:rPr lang="fr-FR" sz="2300" b="0" i="1" kern="1200" smtClean="0">
                  <a:latin typeface="Cambria Math" panose="02040503050406030204" pitchFamily="18" charset="0"/>
                </a:rPr>
                <m:t>∼</m:t>
              </m:r>
            </m:oMath>
          </a14:m>
          <a:r>
            <a:rPr lang="fr-FR" sz="2300" b="0" kern="1200" dirty="0"/>
            <a:t> 2 </a:t>
          </a:r>
          <a:r>
            <a:rPr lang="fr-FR" sz="2300" b="0" kern="1200" dirty="0" err="1"/>
            <a:t>months</a:t>
          </a:r>
          <a:r>
            <a:rPr lang="fr-FR" sz="2300" b="0" kern="1200" dirty="0"/>
            <a:t> on 1024 </a:t>
          </a:r>
          <a:r>
            <a:rPr lang="fr-FR" sz="2300" b="0" kern="1200" dirty="0" err="1"/>
            <a:t>CPUs</a:t>
          </a:r>
          <a:r>
            <a:rPr lang="fr-FR" sz="2300" b="0" kern="1200" dirty="0"/>
            <a:t> </a:t>
          </a:r>
        </a:p>
      </dsp:txBody>
      <dsp:txXfrm rot="10800000">
        <a:off x="1961722" y="3118683"/>
        <a:ext cx="5104979" cy="1200566"/>
      </dsp:txXfrm>
    </dsp:sp>
    <dsp:sp modelId="{9A0B1D90-A72F-4A18-A09C-31CF37970C3E}">
      <dsp:nvSpPr>
        <dsp:cNvPr id="0" name=""/>
        <dsp:cNvSpPr/>
      </dsp:nvSpPr>
      <dsp:spPr>
        <a:xfrm>
          <a:off x="1061298" y="3118683"/>
          <a:ext cx="1200566" cy="1200566"/>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8613" t="-5253" r="-432613" b="5253"/>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25FEB-BDAB-46FC-9D21-4D3811BBFDB0}">
      <dsp:nvSpPr>
        <dsp:cNvPr id="0" name=""/>
        <dsp:cNvSpPr/>
      </dsp:nvSpPr>
      <dsp:spPr>
        <a:xfrm>
          <a:off x="1622" y="981773"/>
          <a:ext cx="1628223" cy="501062"/>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fr-FR" sz="1600" kern="1200" dirty="0"/>
            <a:t>Turbulence</a:t>
          </a:r>
          <a:endParaRPr lang="en-US" sz="1600" kern="1200" noProof="0" dirty="0"/>
        </a:p>
      </dsp:txBody>
      <dsp:txXfrm>
        <a:off x="1622" y="981773"/>
        <a:ext cx="1502958" cy="501062"/>
      </dsp:txXfrm>
    </dsp:sp>
    <dsp:sp modelId="{775103E4-6BDD-4969-B710-B8A913DDC801}">
      <dsp:nvSpPr>
        <dsp:cNvPr id="0" name=""/>
        <dsp:cNvSpPr/>
      </dsp:nvSpPr>
      <dsp:spPr>
        <a:xfrm>
          <a:off x="1304201" y="981773"/>
          <a:ext cx="1628223" cy="501062"/>
        </a:xfrm>
        <a:prstGeom prst="chevron">
          <a:avLst/>
        </a:prstGeom>
        <a:solidFill>
          <a:schemeClr val="accent2">
            <a:hueOff val="-3301101"/>
            <a:satOff val="23012"/>
            <a:lumOff val="-5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fr-FR" sz="1600" kern="1200" dirty="0"/>
            <a:t>Transport</a:t>
          </a:r>
        </a:p>
      </dsp:txBody>
      <dsp:txXfrm>
        <a:off x="1554732" y="981773"/>
        <a:ext cx="1127161" cy="501062"/>
      </dsp:txXfrm>
    </dsp:sp>
    <dsp:sp modelId="{DC0B78EF-1689-44BE-A241-756768A898E4}">
      <dsp:nvSpPr>
        <dsp:cNvPr id="0" name=""/>
        <dsp:cNvSpPr/>
      </dsp:nvSpPr>
      <dsp:spPr>
        <a:xfrm>
          <a:off x="2606779" y="981773"/>
          <a:ext cx="1628223" cy="501062"/>
        </a:xfrm>
        <a:prstGeom prst="chevron">
          <a:avLst/>
        </a:prstGeom>
        <a:solidFill>
          <a:schemeClr val="accent2">
            <a:hueOff val="-6602202"/>
            <a:satOff val="46024"/>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noProof="0" dirty="0"/>
            <a:t>Energy balance</a:t>
          </a:r>
        </a:p>
      </dsp:txBody>
      <dsp:txXfrm>
        <a:off x="2857310" y="981773"/>
        <a:ext cx="1127161" cy="501062"/>
      </dsp:txXfrm>
    </dsp:sp>
    <dsp:sp modelId="{DB08C5D8-C1D7-4DBB-BFDB-7434527564D3}">
      <dsp:nvSpPr>
        <dsp:cNvPr id="0" name=""/>
        <dsp:cNvSpPr/>
      </dsp:nvSpPr>
      <dsp:spPr>
        <a:xfrm>
          <a:off x="3909358" y="981773"/>
          <a:ext cx="1628223" cy="501062"/>
        </a:xfrm>
        <a:prstGeom prst="chevron">
          <a:avLst/>
        </a:prstGeom>
        <a:solidFill>
          <a:schemeClr val="accent2">
            <a:hueOff val="-9903303"/>
            <a:satOff val="69036"/>
            <a:lumOff val="-17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US" sz="1600" kern="1200" noProof="0" dirty="0"/>
            <a:t>Particle balance</a:t>
          </a:r>
        </a:p>
      </dsp:txBody>
      <dsp:txXfrm>
        <a:off x="4159889" y="981773"/>
        <a:ext cx="1127161" cy="50106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1230463-975F-1FC5-F130-344B42C6A7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879A2308-FA37-6278-0449-3B38B9528E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398CF4-0D8F-4DD3-B28A-923FF3FEE419}" type="datetimeFigureOut">
              <a:rPr lang="fr-FR" smtClean="0"/>
              <a:t>10/10/2025</a:t>
            </a:fld>
            <a:endParaRPr lang="fr-FR"/>
          </a:p>
        </p:txBody>
      </p:sp>
      <p:sp>
        <p:nvSpPr>
          <p:cNvPr id="4" name="Espace réservé du pied de page 3">
            <a:extLst>
              <a:ext uri="{FF2B5EF4-FFF2-40B4-BE49-F238E27FC236}">
                <a16:creationId xmlns:a16="http://schemas.microsoft.com/office/drawing/2014/main" id="{6A7B76CB-13A6-4357-471D-C13C8A6F57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B515A29A-0630-2B6D-5C6E-AD2B8E0564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857BD6-0A34-47E4-9D7D-D4D6BB65499E}" type="slidenum">
              <a:rPr lang="fr-FR" smtClean="0"/>
              <a:t>‹N°›</a:t>
            </a:fld>
            <a:endParaRPr lang="fr-FR"/>
          </a:p>
        </p:txBody>
      </p:sp>
    </p:spTree>
    <p:extLst>
      <p:ext uri="{BB962C8B-B14F-4D97-AF65-F5344CB8AC3E}">
        <p14:creationId xmlns:p14="http://schemas.microsoft.com/office/powerpoint/2010/main" val="615670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C2B5AC-F81D-469C-ADE7-402A20B32007}" type="datetimeFigureOut">
              <a:rPr lang="fr-FR" smtClean="0"/>
              <a:t>10/10/2025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7C14E6-2559-451E-807A-4A34163A34D7}" type="slidenum">
              <a:rPr lang="fr-FR" smtClean="0"/>
              <a:t>‹N°›</a:t>
            </a:fld>
            <a:endParaRPr lang="fr-FR"/>
          </a:p>
        </p:txBody>
      </p:sp>
    </p:spTree>
    <p:extLst>
      <p:ext uri="{BB962C8B-B14F-4D97-AF65-F5344CB8AC3E}">
        <p14:creationId xmlns:p14="http://schemas.microsoft.com/office/powerpoint/2010/main" val="4214140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9151" y="724190"/>
            <a:ext cx="4046049" cy="1804062"/>
          </a:xfrm>
          <a:prstGeom prst="rect">
            <a:avLst/>
          </a:prstGeom>
        </p:spPr>
      </p:pic>
      <p:sp>
        <p:nvSpPr>
          <p:cNvPr id="6" name="Rectangle 5">
            <a:extLst>
              <a:ext uri="{FF2B5EF4-FFF2-40B4-BE49-F238E27FC236}">
                <a16:creationId xmlns:a16="http://schemas.microsoft.com/office/drawing/2014/main" id="{47526982-0BD3-80B2-D0C1-E141B8AD1D26}"/>
              </a:ext>
            </a:extLst>
          </p:cNvPr>
          <p:cNvSpPr/>
          <p:nvPr userDrawn="1"/>
        </p:nvSpPr>
        <p:spPr>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sp>
        <p:nvSpPr>
          <p:cNvPr id="10" name="ZoneTexte 9">
            <a:extLst>
              <a:ext uri="{FF2B5EF4-FFF2-40B4-BE49-F238E27FC236}">
                <a16:creationId xmlns:a16="http://schemas.microsoft.com/office/drawing/2014/main" id="{931EACC6-5472-4DD6-3DB8-DB3936803B32}"/>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a:t>
            </a:r>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
        <p:nvSpPr>
          <p:cNvPr id="5" name="Espace réservé du texte 4">
            <a:extLst>
              <a:ext uri="{FF2B5EF4-FFF2-40B4-BE49-F238E27FC236}">
                <a16:creationId xmlns:a16="http://schemas.microsoft.com/office/drawing/2014/main" id="{0A828EFF-0769-991A-745D-86154BF58E56}"/>
              </a:ext>
            </a:extLst>
          </p:cNvPr>
          <p:cNvSpPr>
            <a:spLocks noGrp="1"/>
          </p:cNvSpPr>
          <p:nvPr>
            <p:ph type="body" sz="quarter" idx="17" hasCustomPrompt="1"/>
          </p:nvPr>
        </p:nvSpPr>
        <p:spPr>
          <a:xfrm>
            <a:off x="742949" y="5892800"/>
            <a:ext cx="6578600" cy="558800"/>
          </a:xfrm>
        </p:spPr>
        <p:txBody>
          <a:bodyPr>
            <a:normAutofit/>
          </a:bodyPr>
          <a:lstStyle>
            <a:lvl1pPr>
              <a:defRPr sz="1200" i="1">
                <a:solidFill>
                  <a:schemeClr val="tx1"/>
                </a:solidFill>
              </a:defRPr>
            </a:lvl1pPr>
          </a:lstStyle>
          <a:p>
            <a:pPr lvl="0"/>
            <a:r>
              <a:rPr lang="fr-FR" dirty="0"/>
              <a:t>Emplacement logotypes financeurs/partenaires</a:t>
            </a:r>
          </a:p>
        </p:txBody>
      </p:sp>
    </p:spTree>
    <p:extLst>
      <p:ext uri="{BB962C8B-B14F-4D97-AF65-F5344CB8AC3E}">
        <p14:creationId xmlns:p14="http://schemas.microsoft.com/office/powerpoint/2010/main" val="1286138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de section Bleu">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15/10/2025</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Hugo Bufferand - IAEA-FEC Conference - Chengdu</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 Bleu</a:t>
            </a:r>
          </a:p>
        </p:txBody>
      </p:sp>
      <p:pic>
        <p:nvPicPr>
          <p:cNvPr id="13"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pic>
        <p:nvPicPr>
          <p:cNvPr id="14"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42" t="81597" r="4284" b="-1066"/>
          <a:stretch/>
        </p:blipFill>
        <p:spPr>
          <a:xfrm>
            <a:off x="0" y="0"/>
            <a:ext cx="12192001" cy="591852"/>
          </a:xfrm>
          <a:prstGeom prst="rect">
            <a:avLst/>
          </a:prstGeom>
        </p:spPr>
      </p:pic>
      <p:sp>
        <p:nvSpPr>
          <p:cNvPr id="8" name="Titre 1">
            <a:extLst>
              <a:ext uri="{FF2B5EF4-FFF2-40B4-BE49-F238E27FC236}">
                <a16:creationId xmlns:a16="http://schemas.microsoft.com/office/drawing/2014/main" id="{1EE20C3D-7EDC-C467-57AB-6011AB94E6CE}"/>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bg1"/>
                </a:solidFill>
              </a:defRPr>
            </a:lvl1pPr>
          </a:lstStyle>
          <a:p>
            <a:r>
              <a:rPr lang="fr-FR" dirty="0"/>
              <a:t>Titre de la partie</a:t>
            </a:r>
          </a:p>
        </p:txBody>
      </p:sp>
      <p:sp>
        <p:nvSpPr>
          <p:cNvPr id="9" name="Espace réservé du texte 2">
            <a:extLst>
              <a:ext uri="{FF2B5EF4-FFF2-40B4-BE49-F238E27FC236}">
                <a16:creationId xmlns:a16="http://schemas.microsoft.com/office/drawing/2014/main" id="{7F06A08C-C6D3-6EB1-26CF-BBE33E5D79AE}"/>
              </a:ext>
            </a:extLst>
          </p:cNvPr>
          <p:cNvSpPr>
            <a:spLocks noGrp="1"/>
          </p:cNvSpPr>
          <p:nvPr>
            <p:ph type="body" idx="1"/>
          </p:nvPr>
        </p:nvSpPr>
        <p:spPr>
          <a:xfrm>
            <a:off x="3771900" y="4702628"/>
            <a:ext cx="7688263"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0" name="Espace réservé du texte 2">
            <a:extLst>
              <a:ext uri="{FF2B5EF4-FFF2-40B4-BE49-F238E27FC236}">
                <a16:creationId xmlns:a16="http://schemas.microsoft.com/office/drawing/2014/main" id="{6FC69820-7AD8-8DE6-6DD2-0BCC3DF92B81}"/>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635319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15/10/2025</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a:t>Hugo Bufferand - IAEA-FEC Conference - Chengdu</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a:t>
            </a: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C1303A6F-3D61-F6AC-9302-9FE476FEAE83}"/>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298390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numCol="2"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15/10/2025</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a:t>Hugo Bufferand - IAEA-FEC Conference - Chengdu</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 2 colonnes</a:t>
            </a: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190406E3-1995-7E53-4201-E3BFE87AEDED}"/>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26934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0A0EC86F-304E-3536-3F67-83FB88AE19A8}"/>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Deux contenus</a:t>
            </a:r>
          </a:p>
        </p:txBody>
      </p:sp>
      <p:sp>
        <p:nvSpPr>
          <p:cNvPr id="9" name="Espace réservé du contenu 2">
            <a:extLst>
              <a:ext uri="{FF2B5EF4-FFF2-40B4-BE49-F238E27FC236}">
                <a16:creationId xmlns:a16="http://schemas.microsoft.com/office/drawing/2014/main" id="{F34F4926-6F56-0A25-B372-10732490EDF4}"/>
              </a:ext>
            </a:extLst>
          </p:cNvPr>
          <p:cNvSpPr>
            <a:spLocks noGrp="1"/>
          </p:cNvSpPr>
          <p:nvPr>
            <p:ph idx="1"/>
          </p:nvPr>
        </p:nvSpPr>
        <p:spPr>
          <a:xfrm>
            <a:off x="731838" y="1381125"/>
            <a:ext cx="5220000" cy="4532313"/>
          </a:xfrm>
        </p:spPr>
        <p:txBody>
          <a:bodyPr numCol="1"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2">
            <a:extLst>
              <a:ext uri="{FF2B5EF4-FFF2-40B4-BE49-F238E27FC236}">
                <a16:creationId xmlns:a16="http://schemas.microsoft.com/office/drawing/2014/main" id="{F802D6D2-F118-2B59-9C45-1CC10FBBC483}"/>
              </a:ext>
            </a:extLst>
          </p:cNvPr>
          <p:cNvSpPr>
            <a:spLocks noGrp="1"/>
          </p:cNvSpPr>
          <p:nvPr>
            <p:ph idx="13"/>
          </p:nvPr>
        </p:nvSpPr>
        <p:spPr>
          <a:xfrm>
            <a:off x="6240163" y="1381125"/>
            <a:ext cx="5220000" cy="4532313"/>
          </a:xfrm>
        </p:spPr>
        <p:txBody>
          <a:bodyPr numCol="1" spcCol="36000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p>
            <a:r>
              <a:rPr lang="fr-FR"/>
              <a:t>15/10/2025</a:t>
            </a:r>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p>
            <a:r>
              <a:rPr lang="fr-FR"/>
              <a:t>Hugo Bufferand - IAEA-FEC Conference - Chengdu</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p>
            <a:fld id="{0CBC77A0-1F4E-42FF-9FFC-F45C3A64AF90}" type="slidenum">
              <a:rPr lang="fr-FR" smtClean="0"/>
              <a:pPr/>
              <a:t>‹N°›</a:t>
            </a:fld>
            <a:endParaRPr lang="fr-FR" dirty="0"/>
          </a:p>
        </p:txBody>
      </p:sp>
      <p:pic>
        <p:nvPicPr>
          <p:cNvPr id="13"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093B771A-F9FE-5447-E51C-40360A182604}"/>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1920753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5D271B01-F4E4-B2FD-ADE2-0F5A74232FF0}"/>
              </a:ext>
            </a:extLst>
          </p:cNvPr>
          <p:cNvSpPr>
            <a:spLocks noGrp="1"/>
          </p:cNvSpPr>
          <p:nvPr>
            <p:ph type="body" idx="1"/>
          </p:nvPr>
        </p:nvSpPr>
        <p:spPr>
          <a:xfrm>
            <a:off x="731838" y="1350963"/>
            <a:ext cx="5220000" cy="823912"/>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3FD7597D-BC71-3CA1-38C9-B6FBD6A7FA8F}"/>
              </a:ext>
            </a:extLst>
          </p:cNvPr>
          <p:cNvSpPr>
            <a:spLocks noGrp="1"/>
          </p:cNvSpPr>
          <p:nvPr>
            <p:ph sz="half" idx="2"/>
          </p:nvPr>
        </p:nvSpPr>
        <p:spPr>
          <a:xfrm>
            <a:off x="731838" y="2298700"/>
            <a:ext cx="5220000" cy="389096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texte 4">
            <a:extLst>
              <a:ext uri="{FF2B5EF4-FFF2-40B4-BE49-F238E27FC236}">
                <a16:creationId xmlns:a16="http://schemas.microsoft.com/office/drawing/2014/main" id="{D5B97958-7FD8-2766-D566-D383863BB3BD}"/>
              </a:ext>
            </a:extLst>
          </p:cNvPr>
          <p:cNvSpPr>
            <a:spLocks noGrp="1"/>
          </p:cNvSpPr>
          <p:nvPr>
            <p:ph type="body" sz="quarter" idx="3"/>
          </p:nvPr>
        </p:nvSpPr>
        <p:spPr>
          <a:xfrm>
            <a:off x="6240163" y="1350963"/>
            <a:ext cx="5220000" cy="823912"/>
          </a:xfrm>
        </p:spPr>
        <p:txBody>
          <a:bodyPr anchor="b">
            <a:norm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C642EBB1-652D-E679-13E7-0B6ECA9011C8}"/>
              </a:ext>
            </a:extLst>
          </p:cNvPr>
          <p:cNvSpPr>
            <a:spLocks noGrp="1"/>
          </p:cNvSpPr>
          <p:nvPr>
            <p:ph sz="quarter" idx="4"/>
          </p:nvPr>
        </p:nvSpPr>
        <p:spPr>
          <a:xfrm>
            <a:off x="6240163" y="2298700"/>
            <a:ext cx="5220000" cy="389096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2ADA965-F8EA-5D12-7ED9-A3674AF667D3}"/>
              </a:ext>
            </a:extLst>
          </p:cNvPr>
          <p:cNvSpPr>
            <a:spLocks noGrp="1"/>
          </p:cNvSpPr>
          <p:nvPr>
            <p:ph type="dt" sz="half" idx="10"/>
          </p:nvPr>
        </p:nvSpPr>
        <p:spPr/>
        <p:txBody>
          <a:bodyPr/>
          <a:lstStyle/>
          <a:p>
            <a:r>
              <a:rPr lang="fr-FR"/>
              <a:t>15/10/2025</a:t>
            </a:r>
          </a:p>
        </p:txBody>
      </p:sp>
      <p:sp>
        <p:nvSpPr>
          <p:cNvPr id="8" name="Espace réservé du pied de page 7">
            <a:extLst>
              <a:ext uri="{FF2B5EF4-FFF2-40B4-BE49-F238E27FC236}">
                <a16:creationId xmlns:a16="http://schemas.microsoft.com/office/drawing/2014/main" id="{6B16C217-F7F2-6EE2-D15A-89EA21D27629}"/>
              </a:ext>
            </a:extLst>
          </p:cNvPr>
          <p:cNvSpPr>
            <a:spLocks noGrp="1"/>
          </p:cNvSpPr>
          <p:nvPr>
            <p:ph type="ftr" sz="quarter" idx="11"/>
          </p:nvPr>
        </p:nvSpPr>
        <p:spPr/>
        <p:txBody>
          <a:bodyPr/>
          <a:lstStyle/>
          <a:p>
            <a:r>
              <a:rPr lang="fr-FR"/>
              <a:t>Hugo Bufferand - IAEA-FEC Conference - Chengdu</a:t>
            </a:r>
          </a:p>
        </p:txBody>
      </p:sp>
      <p:sp>
        <p:nvSpPr>
          <p:cNvPr id="9" name="Espace réservé du numéro de diapositive 8">
            <a:extLst>
              <a:ext uri="{FF2B5EF4-FFF2-40B4-BE49-F238E27FC236}">
                <a16:creationId xmlns:a16="http://schemas.microsoft.com/office/drawing/2014/main" id="{2F7D0E24-8938-8209-D803-6F81B0B445EB}"/>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10" name="ZoneTexte 9">
            <a:extLst>
              <a:ext uri="{FF2B5EF4-FFF2-40B4-BE49-F238E27FC236}">
                <a16:creationId xmlns:a16="http://schemas.microsoft.com/office/drawing/2014/main" id="{173701A9-B73D-CA83-ABED-FAE572A2B991}"/>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Comparaison</a:t>
            </a:r>
          </a:p>
        </p:txBody>
      </p:sp>
      <p:pic>
        <p:nvPicPr>
          <p:cNvPr id="12"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348A9086-96BC-9730-CABD-6DAB6AC20C34}"/>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897373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Fond gri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21B82-70BD-E39B-E420-F5C8A87EF98F}"/>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8" name="ZoneTexte 7">
            <a:extLst>
              <a:ext uri="{FF2B5EF4-FFF2-40B4-BE49-F238E27FC236}">
                <a16:creationId xmlns:a16="http://schemas.microsoft.com/office/drawing/2014/main" id="{0A0EC86F-304E-3536-3F67-83FB88AE19A8}"/>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Deux contenus Fond gris</a:t>
            </a:r>
          </a:p>
        </p:txBody>
      </p:sp>
      <p:sp>
        <p:nvSpPr>
          <p:cNvPr id="9" name="Espace réservé du contenu 2">
            <a:extLst>
              <a:ext uri="{FF2B5EF4-FFF2-40B4-BE49-F238E27FC236}">
                <a16:creationId xmlns:a16="http://schemas.microsoft.com/office/drawing/2014/main" id="{F34F4926-6F56-0A25-B372-10732490EDF4}"/>
              </a:ext>
            </a:extLst>
          </p:cNvPr>
          <p:cNvSpPr>
            <a:spLocks noGrp="1"/>
          </p:cNvSpPr>
          <p:nvPr>
            <p:ph idx="1"/>
          </p:nvPr>
        </p:nvSpPr>
        <p:spPr>
          <a:xfrm>
            <a:off x="731838"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Espace réservé du contenu 2">
            <a:extLst>
              <a:ext uri="{FF2B5EF4-FFF2-40B4-BE49-F238E27FC236}">
                <a16:creationId xmlns:a16="http://schemas.microsoft.com/office/drawing/2014/main" id="{F802D6D2-F118-2B59-9C45-1CC10FBBC483}"/>
              </a:ext>
            </a:extLst>
          </p:cNvPr>
          <p:cNvSpPr>
            <a:spLocks noGrp="1"/>
          </p:cNvSpPr>
          <p:nvPr>
            <p:ph idx="13"/>
          </p:nvPr>
        </p:nvSpPr>
        <p:spPr>
          <a:xfrm>
            <a:off x="6240163"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lvl1pPr>
              <a:defRPr>
                <a:solidFill>
                  <a:schemeClr val="bg1"/>
                </a:solidFill>
              </a:defRPr>
            </a:lvl1pPr>
          </a:lstStyle>
          <a:p>
            <a:r>
              <a:rPr lang="fr-FR"/>
              <a:t>15/10/2025</a:t>
            </a:r>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lvl1pPr>
              <a:defRPr>
                <a:solidFill>
                  <a:schemeClr val="bg1"/>
                </a:solidFill>
              </a:defRPr>
            </a:lvl1pPr>
          </a:lstStyle>
          <a:p>
            <a:r>
              <a:rPr lang="fr-FR"/>
              <a:t>Hugo Bufferand - IAEA-FEC Conference - Chengdu</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lvl1pPr>
              <a:defRPr>
                <a:solidFill>
                  <a:schemeClr val="bg1"/>
                </a:solidFill>
              </a:defRPr>
            </a:lvl1pPr>
          </a:lstStyle>
          <a:p>
            <a:fld id="{0CBC77A0-1F4E-42FF-9FFC-F45C3A64AF90}" type="slidenum">
              <a:rPr lang="fr-FR" smtClean="0"/>
              <a:pPr/>
              <a:t>‹N°›</a:t>
            </a:fld>
            <a:endParaRPr lang="fr-FR" dirty="0"/>
          </a:p>
        </p:txBody>
      </p:sp>
      <p:pic>
        <p:nvPicPr>
          <p:cNvPr id="13"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2" name="Titre 1">
            <a:extLst>
              <a:ext uri="{FF2B5EF4-FFF2-40B4-BE49-F238E27FC236}">
                <a16:creationId xmlns:a16="http://schemas.microsoft.com/office/drawing/2014/main" id="{A6F77F40-08E8-9301-36C7-9AA7D4B91AF5}"/>
              </a:ext>
            </a:extLst>
          </p:cNvPr>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3876667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ux contenus rou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21B82-70BD-E39B-E420-F5C8A87EF98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8" name="ZoneTexte 7">
            <a:extLst>
              <a:ext uri="{FF2B5EF4-FFF2-40B4-BE49-F238E27FC236}">
                <a16:creationId xmlns:a16="http://schemas.microsoft.com/office/drawing/2014/main" id="{0A0EC86F-304E-3536-3F67-83FB88AE19A8}"/>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Deux contenus Fond rouge</a:t>
            </a:r>
          </a:p>
        </p:txBody>
      </p:sp>
      <p:sp>
        <p:nvSpPr>
          <p:cNvPr id="3" name="Espace réservé de la date 2">
            <a:extLst>
              <a:ext uri="{FF2B5EF4-FFF2-40B4-BE49-F238E27FC236}">
                <a16:creationId xmlns:a16="http://schemas.microsoft.com/office/drawing/2014/main" id="{B0193794-6F65-B456-F1A9-EADC52921C75}"/>
              </a:ext>
            </a:extLst>
          </p:cNvPr>
          <p:cNvSpPr>
            <a:spLocks noGrp="1"/>
          </p:cNvSpPr>
          <p:nvPr>
            <p:ph type="dt" sz="half" idx="14"/>
          </p:nvPr>
        </p:nvSpPr>
        <p:spPr/>
        <p:txBody>
          <a:bodyPr/>
          <a:lstStyle>
            <a:lvl1pPr>
              <a:defRPr>
                <a:solidFill>
                  <a:schemeClr val="bg1"/>
                </a:solidFill>
              </a:defRPr>
            </a:lvl1pPr>
          </a:lstStyle>
          <a:p>
            <a:r>
              <a:rPr lang="fr-FR"/>
              <a:t>15/10/2025</a:t>
            </a:r>
            <a:endParaRPr lang="fr-FR" dirty="0"/>
          </a:p>
        </p:txBody>
      </p:sp>
      <p:sp>
        <p:nvSpPr>
          <p:cNvPr id="4" name="Espace réservé du pied de page 3">
            <a:extLst>
              <a:ext uri="{FF2B5EF4-FFF2-40B4-BE49-F238E27FC236}">
                <a16:creationId xmlns:a16="http://schemas.microsoft.com/office/drawing/2014/main" id="{DCC46E9C-9B20-58EA-7754-C9B26EC6B287}"/>
              </a:ext>
            </a:extLst>
          </p:cNvPr>
          <p:cNvSpPr>
            <a:spLocks noGrp="1"/>
          </p:cNvSpPr>
          <p:nvPr>
            <p:ph type="ftr" sz="quarter" idx="15"/>
          </p:nvPr>
        </p:nvSpPr>
        <p:spPr/>
        <p:txBody>
          <a:bodyPr/>
          <a:lstStyle>
            <a:lvl1pPr>
              <a:defRPr>
                <a:solidFill>
                  <a:schemeClr val="bg1"/>
                </a:solidFill>
              </a:defRPr>
            </a:lvl1pPr>
          </a:lstStyle>
          <a:p>
            <a:r>
              <a:rPr lang="fr-FR"/>
              <a:t>Hugo Bufferand - IAEA-FEC Conference - Chengdu</a:t>
            </a:r>
            <a:endParaRPr lang="fr-FR" dirty="0"/>
          </a:p>
        </p:txBody>
      </p:sp>
      <p:sp>
        <p:nvSpPr>
          <p:cNvPr id="11" name="Espace réservé du numéro de diapositive 10">
            <a:extLst>
              <a:ext uri="{FF2B5EF4-FFF2-40B4-BE49-F238E27FC236}">
                <a16:creationId xmlns:a16="http://schemas.microsoft.com/office/drawing/2014/main" id="{6DE9E80E-CBBF-3D55-99B3-7F65311E5406}"/>
              </a:ext>
            </a:extLst>
          </p:cNvPr>
          <p:cNvSpPr>
            <a:spLocks noGrp="1"/>
          </p:cNvSpPr>
          <p:nvPr>
            <p:ph type="sldNum" sz="quarter" idx="16"/>
          </p:nvPr>
        </p:nvSpPr>
        <p:spPr/>
        <p:txBody>
          <a:bodyPr/>
          <a:lstStyle>
            <a:lvl1pPr>
              <a:defRPr>
                <a:solidFill>
                  <a:schemeClr val="bg1"/>
                </a:solidFill>
              </a:defRPr>
            </a:lvl1pPr>
          </a:lstStyle>
          <a:p>
            <a:fld id="{0CBC77A0-1F4E-42FF-9FFC-F45C3A64AF90}" type="slidenum">
              <a:rPr lang="fr-FR" smtClean="0"/>
              <a:pPr/>
              <a:t>‹N°›</a:t>
            </a:fld>
            <a:endParaRPr lang="fr-FR" dirty="0"/>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 name="Espace réservé du contenu 2">
            <a:extLst>
              <a:ext uri="{FF2B5EF4-FFF2-40B4-BE49-F238E27FC236}">
                <a16:creationId xmlns:a16="http://schemas.microsoft.com/office/drawing/2014/main" id="{2D5ECB44-F5B7-CEEC-4B2D-A554A8F1E21F}"/>
              </a:ext>
            </a:extLst>
          </p:cNvPr>
          <p:cNvSpPr>
            <a:spLocks noGrp="1"/>
          </p:cNvSpPr>
          <p:nvPr>
            <p:ph idx="1"/>
          </p:nvPr>
        </p:nvSpPr>
        <p:spPr>
          <a:xfrm>
            <a:off x="731838"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contenu 2">
            <a:extLst>
              <a:ext uri="{FF2B5EF4-FFF2-40B4-BE49-F238E27FC236}">
                <a16:creationId xmlns:a16="http://schemas.microsoft.com/office/drawing/2014/main" id="{E4B43398-30BC-703C-A14C-DC9A429930A3}"/>
              </a:ext>
            </a:extLst>
          </p:cNvPr>
          <p:cNvSpPr>
            <a:spLocks noGrp="1"/>
          </p:cNvSpPr>
          <p:nvPr>
            <p:ph idx="13"/>
          </p:nvPr>
        </p:nvSpPr>
        <p:spPr>
          <a:xfrm>
            <a:off x="6240163" y="1381125"/>
            <a:ext cx="5220000" cy="4532313"/>
          </a:xfrm>
        </p:spPr>
        <p:txBody>
          <a:bodyPr numCol="1" spcCol="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7" name="Titre 1">
            <a:extLst>
              <a:ext uri="{FF2B5EF4-FFF2-40B4-BE49-F238E27FC236}">
                <a16:creationId xmlns:a16="http://schemas.microsoft.com/office/drawing/2014/main" id="{44B12903-F071-BF45-FDEC-76B53C495452}"/>
              </a:ext>
            </a:extLst>
          </p:cNvPr>
          <p:cNvSpPr>
            <a:spLocks noGrp="1"/>
          </p:cNvSpPr>
          <p:nvPr>
            <p:ph type="title"/>
          </p:nvPr>
        </p:nvSpPr>
        <p:spPr>
          <a:xfrm>
            <a:off x="731838" y="314036"/>
            <a:ext cx="10728325" cy="871827"/>
          </a:xfrm>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3336731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u + visuel">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15/10/2025</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a:t>Hugo Bufferand - IAEA-FEC Conference - Chengdu</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Contenu + visuel</a:t>
            </a:r>
          </a:p>
          <a:p>
            <a:endParaRPr lang="fr-FR" sz="1200" dirty="0">
              <a:solidFill>
                <a:schemeClr val="bg1">
                  <a:lumMod val="50000"/>
                </a:schemeClr>
              </a:solidFill>
            </a:endParaRPr>
          </a:p>
        </p:txBody>
      </p:sp>
      <p:sp>
        <p:nvSpPr>
          <p:cNvPr id="29" name="Espace réservé pour une image  28">
            <a:extLst>
              <a:ext uri="{FF2B5EF4-FFF2-40B4-BE49-F238E27FC236}">
                <a16:creationId xmlns:a16="http://schemas.microsoft.com/office/drawing/2014/main" id="{DCB96DEF-5249-666B-576F-70AC92D06638}"/>
              </a:ext>
            </a:extLst>
          </p:cNvPr>
          <p:cNvSpPr>
            <a:spLocks noGrp="1"/>
          </p:cNvSpPr>
          <p:nvPr>
            <p:ph type="pic" sz="quarter" idx="13" hasCustomPrompt="1"/>
          </p:nvPr>
        </p:nvSpPr>
        <p:spPr>
          <a:xfrm>
            <a:off x="7015483" y="0"/>
            <a:ext cx="5957423" cy="6858000"/>
          </a:xfrm>
          <a:custGeom>
            <a:avLst/>
            <a:gdLst>
              <a:gd name="connsiteX0" fmla="*/ 738225 w 5957423"/>
              <a:gd name="connsiteY0" fmla="*/ 6793932 h 6858000"/>
              <a:gd name="connsiteX1" fmla="*/ 814828 w 5957423"/>
              <a:gd name="connsiteY1" fmla="*/ 6852286 h 6858000"/>
              <a:gd name="connsiteX2" fmla="*/ 822329 w 5957423"/>
              <a:gd name="connsiteY2" fmla="*/ 6858000 h 6858000"/>
              <a:gd name="connsiteX3" fmla="*/ 655724 w 5957423"/>
              <a:gd name="connsiteY3" fmla="*/ 6858000 h 6858000"/>
              <a:gd name="connsiteX4" fmla="*/ 656989 w 5957423"/>
              <a:gd name="connsiteY4" fmla="*/ 6857017 h 6858000"/>
              <a:gd name="connsiteX5" fmla="*/ 738225 w 5957423"/>
              <a:gd name="connsiteY5" fmla="*/ 6793932 h 6858000"/>
              <a:gd name="connsiteX6" fmla="*/ 733493 w 5957423"/>
              <a:gd name="connsiteY6" fmla="*/ 6434348 h 6858000"/>
              <a:gd name="connsiteX7" fmla="*/ 733493 w 5957423"/>
              <a:gd name="connsiteY7" fmla="*/ 6780527 h 6858000"/>
              <a:gd name="connsiteX8" fmla="*/ 639637 w 5957423"/>
              <a:gd name="connsiteY8" fmla="*/ 6853075 h 6858000"/>
              <a:gd name="connsiteX9" fmla="*/ 656989 w 5957423"/>
              <a:gd name="connsiteY9" fmla="*/ 6857017 h 6858000"/>
              <a:gd name="connsiteX10" fmla="*/ 638848 w 5957423"/>
              <a:gd name="connsiteY10" fmla="*/ 6853863 h 6858000"/>
              <a:gd name="connsiteX11" fmla="*/ 633515 w 5957423"/>
              <a:gd name="connsiteY11" fmla="*/ 6858000 h 6858000"/>
              <a:gd name="connsiteX12" fmla="*/ 371479 w 5957423"/>
              <a:gd name="connsiteY12" fmla="*/ 6858000 h 6858000"/>
              <a:gd name="connsiteX13" fmla="*/ 371479 w 5957423"/>
              <a:gd name="connsiteY13" fmla="*/ 6799592 h 6858000"/>
              <a:gd name="connsiteX14" fmla="*/ 371479 w 5957423"/>
              <a:gd name="connsiteY14" fmla="*/ 6715076 h 6858000"/>
              <a:gd name="connsiteX15" fmla="*/ 733493 w 5957423"/>
              <a:gd name="connsiteY15" fmla="*/ 6434348 h 6858000"/>
              <a:gd name="connsiteX16" fmla="*/ 1106548 w 5957423"/>
              <a:gd name="connsiteY16" fmla="*/ 5786939 h 6858000"/>
              <a:gd name="connsiteX17" fmla="*/ 1106548 w 5957423"/>
              <a:gd name="connsiteY17" fmla="*/ 6133906 h 6858000"/>
              <a:gd name="connsiteX18" fmla="*/ 1012693 w 5957423"/>
              <a:gd name="connsiteY18" fmla="*/ 6206454 h 6858000"/>
              <a:gd name="connsiteX19" fmla="*/ 744534 w 5957423"/>
              <a:gd name="connsiteY19" fmla="*/ 6413845 h 6858000"/>
              <a:gd name="connsiteX20" fmla="*/ 744534 w 5957423"/>
              <a:gd name="connsiteY20" fmla="*/ 6067667 h 6858000"/>
              <a:gd name="connsiteX21" fmla="*/ 873093 w 5957423"/>
              <a:gd name="connsiteY21" fmla="*/ 5968308 h 6858000"/>
              <a:gd name="connsiteX22" fmla="*/ 1106548 w 5957423"/>
              <a:gd name="connsiteY22" fmla="*/ 5786939 h 6858000"/>
              <a:gd name="connsiteX23" fmla="*/ 1739875 w 5957423"/>
              <a:gd name="connsiteY23" fmla="*/ 5671020 h 6858000"/>
              <a:gd name="connsiteX24" fmla="*/ 1726467 w 5957423"/>
              <a:gd name="connsiteY24" fmla="*/ 5677328 h 6858000"/>
              <a:gd name="connsiteX25" fmla="*/ 1739875 w 5957423"/>
              <a:gd name="connsiteY25" fmla="*/ 5671020 h 6858000"/>
              <a:gd name="connsiteX26" fmla="*/ 1488280 w 5957423"/>
              <a:gd name="connsiteY26" fmla="*/ 5495959 h 6858000"/>
              <a:gd name="connsiteX27" fmla="*/ 1726467 w 5957423"/>
              <a:gd name="connsiteY27" fmla="*/ 5677328 h 6858000"/>
              <a:gd name="connsiteX28" fmla="*/ 1853448 w 5957423"/>
              <a:gd name="connsiteY28" fmla="*/ 5773533 h 6858000"/>
              <a:gd name="connsiteX29" fmla="*/ 1489068 w 5957423"/>
              <a:gd name="connsiteY29" fmla="*/ 6056627 h 6858000"/>
              <a:gd name="connsiteX30" fmla="*/ 1123900 w 5957423"/>
              <a:gd name="connsiteY30" fmla="*/ 5779053 h 6858000"/>
              <a:gd name="connsiteX31" fmla="*/ 1488280 w 5957423"/>
              <a:gd name="connsiteY31" fmla="*/ 5495959 h 6858000"/>
              <a:gd name="connsiteX32" fmla="*/ 359648 w 5957423"/>
              <a:gd name="connsiteY32" fmla="*/ 4847761 h 6858000"/>
              <a:gd name="connsiteX33" fmla="*/ 724817 w 5957423"/>
              <a:gd name="connsiteY33" fmla="*/ 5125335 h 6858000"/>
              <a:gd name="connsiteX34" fmla="*/ 487418 w 5957423"/>
              <a:gd name="connsiteY34" fmla="*/ 5309070 h 6858000"/>
              <a:gd name="connsiteX35" fmla="*/ 493727 w 5957423"/>
              <a:gd name="connsiteY35" fmla="*/ 5320110 h 6858000"/>
              <a:gd name="connsiteX36" fmla="*/ 733493 w 5957423"/>
              <a:gd name="connsiteY36" fmla="*/ 5134798 h 6858000"/>
              <a:gd name="connsiteX37" fmla="*/ 733493 w 5957423"/>
              <a:gd name="connsiteY37" fmla="*/ 5480976 h 6858000"/>
              <a:gd name="connsiteX38" fmla="*/ 633328 w 5957423"/>
              <a:gd name="connsiteY38" fmla="*/ 5558256 h 6858000"/>
              <a:gd name="connsiteX39" fmla="*/ 641215 w 5957423"/>
              <a:gd name="connsiteY39" fmla="*/ 5570873 h 6858000"/>
              <a:gd name="connsiteX40" fmla="*/ 737436 w 5957423"/>
              <a:gd name="connsiteY40" fmla="*/ 5495959 h 6858000"/>
              <a:gd name="connsiteX41" fmla="*/ 1102605 w 5957423"/>
              <a:gd name="connsiteY41" fmla="*/ 5773533 h 6858000"/>
              <a:gd name="connsiteX42" fmla="*/ 866783 w 5957423"/>
              <a:gd name="connsiteY42" fmla="*/ 5956479 h 6858000"/>
              <a:gd name="connsiteX43" fmla="*/ 873093 w 5957423"/>
              <a:gd name="connsiteY43" fmla="*/ 5968308 h 6858000"/>
              <a:gd name="connsiteX44" fmla="*/ 865994 w 5957423"/>
              <a:gd name="connsiteY44" fmla="*/ 5957268 h 6858000"/>
              <a:gd name="connsiteX45" fmla="*/ 738225 w 5957423"/>
              <a:gd name="connsiteY45" fmla="*/ 6056627 h 6858000"/>
              <a:gd name="connsiteX46" fmla="*/ 373056 w 5957423"/>
              <a:gd name="connsiteY46" fmla="*/ 5779053 h 6858000"/>
              <a:gd name="connsiteX47" fmla="*/ 640426 w 5957423"/>
              <a:gd name="connsiteY47" fmla="*/ 5571661 h 6858000"/>
              <a:gd name="connsiteX48" fmla="*/ 633328 w 5957423"/>
              <a:gd name="connsiteY48" fmla="*/ 5559044 h 6858000"/>
              <a:gd name="connsiteX49" fmla="*/ 371479 w 5957423"/>
              <a:gd name="connsiteY49" fmla="*/ 5761705 h 6858000"/>
              <a:gd name="connsiteX50" fmla="*/ 371479 w 5957423"/>
              <a:gd name="connsiteY50" fmla="*/ 5415526 h 6858000"/>
              <a:gd name="connsiteX51" fmla="*/ 493727 w 5957423"/>
              <a:gd name="connsiteY51" fmla="*/ 5320898 h 6858000"/>
              <a:gd name="connsiteX52" fmla="*/ 486629 w 5957423"/>
              <a:gd name="connsiteY52" fmla="*/ 5309070 h 6858000"/>
              <a:gd name="connsiteX53" fmla="*/ 365169 w 5957423"/>
              <a:gd name="connsiteY53" fmla="*/ 5403697 h 6858000"/>
              <a:gd name="connsiteX54" fmla="*/ 0 w 5957423"/>
              <a:gd name="connsiteY54" fmla="*/ 5126124 h 6858000"/>
              <a:gd name="connsiteX55" fmla="*/ 359648 w 5957423"/>
              <a:gd name="connsiteY55" fmla="*/ 4847761 h 6858000"/>
              <a:gd name="connsiteX56" fmla="*/ 1106548 w 5957423"/>
              <a:gd name="connsiteY56" fmla="*/ 4487388 h 6858000"/>
              <a:gd name="connsiteX57" fmla="*/ 1106548 w 5957423"/>
              <a:gd name="connsiteY57" fmla="*/ 4833567 h 6858000"/>
              <a:gd name="connsiteX58" fmla="*/ 1018214 w 5957423"/>
              <a:gd name="connsiteY58" fmla="*/ 4902172 h 6858000"/>
              <a:gd name="connsiteX59" fmla="*/ 1025312 w 5957423"/>
              <a:gd name="connsiteY59" fmla="*/ 4913212 h 6858000"/>
              <a:gd name="connsiteX60" fmla="*/ 1017425 w 5957423"/>
              <a:gd name="connsiteY60" fmla="*/ 4902960 h 6858000"/>
              <a:gd name="connsiteX61" fmla="*/ 744534 w 5957423"/>
              <a:gd name="connsiteY61" fmla="*/ 5114295 h 6858000"/>
              <a:gd name="connsiteX62" fmla="*/ 744534 w 5957423"/>
              <a:gd name="connsiteY62" fmla="*/ 4768116 h 6858000"/>
              <a:gd name="connsiteX63" fmla="*/ 856530 w 5957423"/>
              <a:gd name="connsiteY63" fmla="*/ 4680586 h 6858000"/>
              <a:gd name="connsiteX64" fmla="*/ 849432 w 5957423"/>
              <a:gd name="connsiteY64" fmla="*/ 4670335 h 6858000"/>
              <a:gd name="connsiteX65" fmla="*/ 857319 w 5957423"/>
              <a:gd name="connsiteY65" fmla="*/ 4680586 h 6858000"/>
              <a:gd name="connsiteX66" fmla="*/ 1106548 w 5957423"/>
              <a:gd name="connsiteY66" fmla="*/ 4487388 h 6858000"/>
              <a:gd name="connsiteX67" fmla="*/ 737436 w 5957423"/>
              <a:gd name="connsiteY67" fmla="*/ 4196409 h 6858000"/>
              <a:gd name="connsiteX68" fmla="*/ 1102605 w 5957423"/>
              <a:gd name="connsiteY68" fmla="*/ 4473983 h 6858000"/>
              <a:gd name="connsiteX69" fmla="*/ 849432 w 5957423"/>
              <a:gd name="connsiteY69" fmla="*/ 4670335 h 6858000"/>
              <a:gd name="connsiteX70" fmla="*/ 738225 w 5957423"/>
              <a:gd name="connsiteY70" fmla="*/ 4756288 h 6858000"/>
              <a:gd name="connsiteX71" fmla="*/ 373056 w 5957423"/>
              <a:gd name="connsiteY71" fmla="*/ 4478714 h 6858000"/>
              <a:gd name="connsiteX72" fmla="*/ 737436 w 5957423"/>
              <a:gd name="connsiteY72" fmla="*/ 4196409 h 6858000"/>
              <a:gd name="connsiteX73" fmla="*/ 1115224 w 5957423"/>
              <a:gd name="connsiteY73" fmla="*/ 3544268 h 6858000"/>
              <a:gd name="connsiteX74" fmla="*/ 1125477 w 5957423"/>
              <a:gd name="connsiteY74" fmla="*/ 3552154 h 6858000"/>
              <a:gd name="connsiteX75" fmla="*/ 1480393 w 5957423"/>
              <a:gd name="connsiteY75" fmla="*/ 3821842 h 6858000"/>
              <a:gd name="connsiteX76" fmla="*/ 1116013 w 5957423"/>
              <a:gd name="connsiteY76" fmla="*/ 4104935 h 6858000"/>
              <a:gd name="connsiteX77" fmla="*/ 750844 w 5957423"/>
              <a:gd name="connsiteY77" fmla="*/ 3826573 h 6858000"/>
              <a:gd name="connsiteX78" fmla="*/ 1115224 w 5957423"/>
              <a:gd name="connsiteY78" fmla="*/ 3544268 h 6858000"/>
              <a:gd name="connsiteX79" fmla="*/ 1480393 w 5957423"/>
              <a:gd name="connsiteY79" fmla="*/ 2538851 h 6858000"/>
              <a:gd name="connsiteX80" fmla="*/ 1480393 w 5957423"/>
              <a:gd name="connsiteY80" fmla="*/ 2885030 h 6858000"/>
              <a:gd name="connsiteX81" fmla="*/ 1386537 w 5957423"/>
              <a:gd name="connsiteY81" fmla="*/ 2957578 h 6858000"/>
              <a:gd name="connsiteX82" fmla="*/ 1392847 w 5957423"/>
              <a:gd name="connsiteY82" fmla="*/ 2969406 h 6858000"/>
              <a:gd name="connsiteX83" fmla="*/ 1385748 w 5957423"/>
              <a:gd name="connsiteY83" fmla="*/ 2958366 h 6858000"/>
              <a:gd name="connsiteX84" fmla="*/ 1118379 w 5957423"/>
              <a:gd name="connsiteY84" fmla="*/ 3165758 h 6858000"/>
              <a:gd name="connsiteX85" fmla="*/ 1118379 w 5957423"/>
              <a:gd name="connsiteY85" fmla="*/ 2819579 h 6858000"/>
              <a:gd name="connsiteX86" fmla="*/ 1246148 w 5957423"/>
              <a:gd name="connsiteY86" fmla="*/ 2720221 h 6858000"/>
              <a:gd name="connsiteX87" fmla="*/ 1239839 w 5957423"/>
              <a:gd name="connsiteY87" fmla="*/ 2708392 h 6858000"/>
              <a:gd name="connsiteX88" fmla="*/ 1246937 w 5957423"/>
              <a:gd name="connsiteY88" fmla="*/ 2719432 h 6858000"/>
              <a:gd name="connsiteX89" fmla="*/ 1480393 w 5957423"/>
              <a:gd name="connsiteY89" fmla="*/ 2538851 h 6858000"/>
              <a:gd name="connsiteX90" fmla="*/ 732704 w 5957423"/>
              <a:gd name="connsiteY90" fmla="*/ 1598885 h 6858000"/>
              <a:gd name="connsiteX91" fmla="*/ 1097873 w 5957423"/>
              <a:gd name="connsiteY91" fmla="*/ 1876459 h 6858000"/>
              <a:gd name="connsiteX92" fmla="*/ 860473 w 5957423"/>
              <a:gd name="connsiteY92" fmla="*/ 2060194 h 6858000"/>
              <a:gd name="connsiteX93" fmla="*/ 867572 w 5957423"/>
              <a:gd name="connsiteY93" fmla="*/ 2072022 h 6858000"/>
              <a:gd name="connsiteX94" fmla="*/ 1106548 w 5957423"/>
              <a:gd name="connsiteY94" fmla="*/ 1885922 h 6858000"/>
              <a:gd name="connsiteX95" fmla="*/ 1106548 w 5957423"/>
              <a:gd name="connsiteY95" fmla="*/ 2232889 h 6858000"/>
              <a:gd name="connsiteX96" fmla="*/ 1007172 w 5957423"/>
              <a:gd name="connsiteY96" fmla="*/ 2310168 h 6858000"/>
              <a:gd name="connsiteX97" fmla="*/ 1014270 w 5957423"/>
              <a:gd name="connsiteY97" fmla="*/ 2322785 h 6858000"/>
              <a:gd name="connsiteX98" fmla="*/ 1110492 w 5957423"/>
              <a:gd name="connsiteY98" fmla="*/ 2247872 h 6858000"/>
              <a:gd name="connsiteX99" fmla="*/ 1475660 w 5957423"/>
              <a:gd name="connsiteY99" fmla="*/ 2525446 h 6858000"/>
              <a:gd name="connsiteX100" fmla="*/ 1239839 w 5957423"/>
              <a:gd name="connsiteY100" fmla="*/ 2708392 h 6858000"/>
              <a:gd name="connsiteX101" fmla="*/ 1112069 w 5957423"/>
              <a:gd name="connsiteY101" fmla="*/ 2807751 h 6858000"/>
              <a:gd name="connsiteX102" fmla="*/ 746900 w 5957423"/>
              <a:gd name="connsiteY102" fmla="*/ 2530177 h 6858000"/>
              <a:gd name="connsiteX103" fmla="*/ 1013481 w 5957423"/>
              <a:gd name="connsiteY103" fmla="*/ 2322785 h 6858000"/>
              <a:gd name="connsiteX104" fmla="*/ 1006383 w 5957423"/>
              <a:gd name="connsiteY104" fmla="*/ 2310168 h 6858000"/>
              <a:gd name="connsiteX105" fmla="*/ 744534 w 5957423"/>
              <a:gd name="connsiteY105" fmla="*/ 2513617 h 6858000"/>
              <a:gd name="connsiteX106" fmla="*/ 744534 w 5957423"/>
              <a:gd name="connsiteY106" fmla="*/ 2166650 h 6858000"/>
              <a:gd name="connsiteX107" fmla="*/ 866783 w 5957423"/>
              <a:gd name="connsiteY107" fmla="*/ 2072022 h 6858000"/>
              <a:gd name="connsiteX108" fmla="*/ 860473 w 5957423"/>
              <a:gd name="connsiteY108" fmla="*/ 2060983 h 6858000"/>
              <a:gd name="connsiteX109" fmla="*/ 738225 w 5957423"/>
              <a:gd name="connsiteY109" fmla="*/ 2155610 h 6858000"/>
              <a:gd name="connsiteX110" fmla="*/ 373056 w 5957423"/>
              <a:gd name="connsiteY110" fmla="*/ 1878036 h 6858000"/>
              <a:gd name="connsiteX111" fmla="*/ 732704 w 5957423"/>
              <a:gd name="connsiteY111" fmla="*/ 1598885 h 6858000"/>
              <a:gd name="connsiteX112" fmla="*/ 1480393 w 5957423"/>
              <a:gd name="connsiteY112" fmla="*/ 1238512 h 6858000"/>
              <a:gd name="connsiteX113" fmla="*/ 1480393 w 5957423"/>
              <a:gd name="connsiteY113" fmla="*/ 1585480 h 6858000"/>
              <a:gd name="connsiteX114" fmla="*/ 1391269 w 5957423"/>
              <a:gd name="connsiteY114" fmla="*/ 1654085 h 6858000"/>
              <a:gd name="connsiteX115" fmla="*/ 1399156 w 5957423"/>
              <a:gd name="connsiteY115" fmla="*/ 1664336 h 6858000"/>
              <a:gd name="connsiteX116" fmla="*/ 1483547 w 5957423"/>
              <a:gd name="connsiteY116" fmla="*/ 1598885 h 6858000"/>
              <a:gd name="connsiteX117" fmla="*/ 1848716 w 5957423"/>
              <a:gd name="connsiteY117" fmla="*/ 1876459 h 6858000"/>
              <a:gd name="connsiteX118" fmla="*/ 1658639 w 5957423"/>
              <a:gd name="connsiteY118" fmla="*/ 2023920 h 6858000"/>
              <a:gd name="connsiteX119" fmla="*/ 1489068 w 5957423"/>
              <a:gd name="connsiteY119" fmla="*/ 2155610 h 6858000"/>
              <a:gd name="connsiteX120" fmla="*/ 1123900 w 5957423"/>
              <a:gd name="connsiteY120" fmla="*/ 1878036 h 6858000"/>
              <a:gd name="connsiteX121" fmla="*/ 1398368 w 5957423"/>
              <a:gd name="connsiteY121" fmla="*/ 1665124 h 6858000"/>
              <a:gd name="connsiteX122" fmla="*/ 1390481 w 5957423"/>
              <a:gd name="connsiteY122" fmla="*/ 1654085 h 6858000"/>
              <a:gd name="connsiteX123" fmla="*/ 1118379 w 5957423"/>
              <a:gd name="connsiteY123" fmla="*/ 1865419 h 6858000"/>
              <a:gd name="connsiteX124" fmla="*/ 1118379 w 5957423"/>
              <a:gd name="connsiteY124" fmla="*/ 1519240 h 6858000"/>
              <a:gd name="connsiteX125" fmla="*/ 1230374 w 5957423"/>
              <a:gd name="connsiteY125" fmla="*/ 1432499 h 6858000"/>
              <a:gd name="connsiteX126" fmla="*/ 1480393 w 5957423"/>
              <a:gd name="connsiteY126" fmla="*/ 1238512 h 6858000"/>
              <a:gd name="connsiteX127" fmla="*/ 1110492 w 5957423"/>
              <a:gd name="connsiteY127" fmla="*/ 947533 h 6858000"/>
              <a:gd name="connsiteX128" fmla="*/ 1475660 w 5957423"/>
              <a:gd name="connsiteY128" fmla="*/ 1225107 h 6858000"/>
              <a:gd name="connsiteX129" fmla="*/ 1223276 w 5957423"/>
              <a:gd name="connsiteY129" fmla="*/ 1421459 h 6858000"/>
              <a:gd name="connsiteX130" fmla="*/ 1230374 w 5957423"/>
              <a:gd name="connsiteY130" fmla="*/ 1432499 h 6858000"/>
              <a:gd name="connsiteX131" fmla="*/ 1222487 w 5957423"/>
              <a:gd name="connsiteY131" fmla="*/ 1422247 h 6858000"/>
              <a:gd name="connsiteX132" fmla="*/ 1112069 w 5957423"/>
              <a:gd name="connsiteY132" fmla="*/ 1508201 h 6858000"/>
              <a:gd name="connsiteX133" fmla="*/ 746900 w 5957423"/>
              <a:gd name="connsiteY133" fmla="*/ 1230627 h 6858000"/>
              <a:gd name="connsiteX134" fmla="*/ 1110492 w 5957423"/>
              <a:gd name="connsiteY134" fmla="*/ 947533 h 6858000"/>
              <a:gd name="connsiteX135" fmla="*/ 1488280 w 5957423"/>
              <a:gd name="connsiteY135" fmla="*/ 296181 h 6858000"/>
              <a:gd name="connsiteX136" fmla="*/ 1498533 w 5957423"/>
              <a:gd name="connsiteY136" fmla="*/ 304066 h 6858000"/>
              <a:gd name="connsiteX137" fmla="*/ 1853448 w 5957423"/>
              <a:gd name="connsiteY137" fmla="*/ 573754 h 6858000"/>
              <a:gd name="connsiteX138" fmla="*/ 1489068 w 5957423"/>
              <a:gd name="connsiteY138" fmla="*/ 856060 h 6858000"/>
              <a:gd name="connsiteX139" fmla="*/ 1123900 w 5957423"/>
              <a:gd name="connsiteY139" fmla="*/ 578486 h 6858000"/>
              <a:gd name="connsiteX140" fmla="*/ 1488280 w 5957423"/>
              <a:gd name="connsiteY140" fmla="*/ 296181 h 6858000"/>
              <a:gd name="connsiteX141" fmla="*/ 1493012 w 5957423"/>
              <a:gd name="connsiteY141" fmla="*/ 0 h 6858000"/>
              <a:gd name="connsiteX142" fmla="*/ 5957423 w 5957423"/>
              <a:gd name="connsiteY142" fmla="*/ 0 h 6858000"/>
              <a:gd name="connsiteX143" fmla="*/ 5957423 w 5957423"/>
              <a:gd name="connsiteY143" fmla="*/ 6858000 h 6858000"/>
              <a:gd name="connsiteX144" fmla="*/ 843615 w 5957423"/>
              <a:gd name="connsiteY144" fmla="*/ 6858000 h 6858000"/>
              <a:gd name="connsiteX145" fmla="*/ 810785 w 5957423"/>
              <a:gd name="connsiteY145" fmla="*/ 6833040 h 6858000"/>
              <a:gd name="connsiteX146" fmla="*/ 746900 w 5957423"/>
              <a:gd name="connsiteY146" fmla="*/ 6784470 h 6858000"/>
              <a:gd name="connsiteX147" fmla="*/ 746900 w 5957423"/>
              <a:gd name="connsiteY147" fmla="*/ 6429617 h 6858000"/>
              <a:gd name="connsiteX148" fmla="*/ 1019002 w 5957423"/>
              <a:gd name="connsiteY148" fmla="*/ 6218282 h 6858000"/>
              <a:gd name="connsiteX149" fmla="*/ 1012693 w 5957423"/>
              <a:gd name="connsiteY149" fmla="*/ 6206454 h 6858000"/>
              <a:gd name="connsiteX150" fmla="*/ 1019791 w 5957423"/>
              <a:gd name="connsiteY150" fmla="*/ 6217493 h 6858000"/>
              <a:gd name="connsiteX151" fmla="*/ 1110492 w 5957423"/>
              <a:gd name="connsiteY151" fmla="*/ 6147311 h 6858000"/>
              <a:gd name="connsiteX152" fmla="*/ 1489068 w 5957423"/>
              <a:gd name="connsiteY152" fmla="*/ 6435925 h 6858000"/>
              <a:gd name="connsiteX153" fmla="*/ 1870800 w 5957423"/>
              <a:gd name="connsiteY153" fmla="*/ 6140214 h 6858000"/>
              <a:gd name="connsiteX154" fmla="*/ 1870800 w 5957423"/>
              <a:gd name="connsiteY154" fmla="*/ 6021930 h 6858000"/>
              <a:gd name="connsiteX155" fmla="*/ 1857392 w 5957423"/>
              <a:gd name="connsiteY155" fmla="*/ 6027450 h 6858000"/>
              <a:gd name="connsiteX156" fmla="*/ 1857392 w 5957423"/>
              <a:gd name="connsiteY156" fmla="*/ 6133906 h 6858000"/>
              <a:gd name="connsiteX157" fmla="*/ 1495378 w 5957423"/>
              <a:gd name="connsiteY157" fmla="*/ 6413845 h 6858000"/>
              <a:gd name="connsiteX158" fmla="*/ 1495378 w 5957423"/>
              <a:gd name="connsiteY158" fmla="*/ 6067667 h 6858000"/>
              <a:gd name="connsiteX159" fmla="*/ 1857392 w 5957423"/>
              <a:gd name="connsiteY159" fmla="*/ 5786939 h 6858000"/>
              <a:gd name="connsiteX160" fmla="*/ 1857392 w 5957423"/>
              <a:gd name="connsiteY160" fmla="*/ 6026661 h 6858000"/>
              <a:gd name="connsiteX161" fmla="*/ 1870800 w 5957423"/>
              <a:gd name="connsiteY161" fmla="*/ 6021141 h 6858000"/>
              <a:gd name="connsiteX162" fmla="*/ 1870800 w 5957423"/>
              <a:gd name="connsiteY162" fmla="*/ 5770379 h 6858000"/>
              <a:gd name="connsiteX163" fmla="*/ 1739875 w 5957423"/>
              <a:gd name="connsiteY163" fmla="*/ 5671020 h 6858000"/>
              <a:gd name="connsiteX164" fmla="*/ 1497744 w 5957423"/>
              <a:gd name="connsiteY164" fmla="*/ 5487285 h 6858000"/>
              <a:gd name="connsiteX165" fmla="*/ 1497744 w 5957423"/>
              <a:gd name="connsiteY165" fmla="*/ 5307493 h 6858000"/>
              <a:gd name="connsiteX166" fmla="*/ 1484336 w 5957423"/>
              <a:gd name="connsiteY166" fmla="*/ 5309858 h 6858000"/>
              <a:gd name="connsiteX167" fmla="*/ 1484336 w 5957423"/>
              <a:gd name="connsiteY167" fmla="*/ 5480976 h 6858000"/>
              <a:gd name="connsiteX168" fmla="*/ 1122322 w 5957423"/>
              <a:gd name="connsiteY168" fmla="*/ 5761705 h 6858000"/>
              <a:gd name="connsiteX169" fmla="*/ 1122322 w 5957423"/>
              <a:gd name="connsiteY169" fmla="*/ 5415526 h 6858000"/>
              <a:gd name="connsiteX170" fmla="*/ 1292682 w 5957423"/>
              <a:gd name="connsiteY170" fmla="*/ 5283047 h 6858000"/>
              <a:gd name="connsiteX171" fmla="*/ 1285583 w 5957423"/>
              <a:gd name="connsiteY171" fmla="*/ 5272796 h 6858000"/>
              <a:gd name="connsiteX172" fmla="*/ 1116013 w 5957423"/>
              <a:gd name="connsiteY172" fmla="*/ 5403697 h 6858000"/>
              <a:gd name="connsiteX173" fmla="*/ 750844 w 5957423"/>
              <a:gd name="connsiteY173" fmla="*/ 5126124 h 6858000"/>
              <a:gd name="connsiteX174" fmla="*/ 1025312 w 5957423"/>
              <a:gd name="connsiteY174" fmla="*/ 4913212 h 6858000"/>
              <a:gd name="connsiteX175" fmla="*/ 1110492 w 5957423"/>
              <a:gd name="connsiteY175" fmla="*/ 4847761 h 6858000"/>
              <a:gd name="connsiteX176" fmla="*/ 1475660 w 5957423"/>
              <a:gd name="connsiteY176" fmla="*/ 5125335 h 6858000"/>
              <a:gd name="connsiteX177" fmla="*/ 1285583 w 5957423"/>
              <a:gd name="connsiteY177" fmla="*/ 5272008 h 6858000"/>
              <a:gd name="connsiteX178" fmla="*/ 1293470 w 5957423"/>
              <a:gd name="connsiteY178" fmla="*/ 5283047 h 6858000"/>
              <a:gd name="connsiteX179" fmla="*/ 1484336 w 5957423"/>
              <a:gd name="connsiteY179" fmla="*/ 5134798 h 6858000"/>
              <a:gd name="connsiteX180" fmla="*/ 1484336 w 5957423"/>
              <a:gd name="connsiteY180" fmla="*/ 5309070 h 6858000"/>
              <a:gd name="connsiteX181" fmla="*/ 1497744 w 5957423"/>
              <a:gd name="connsiteY181" fmla="*/ 5306704 h 6858000"/>
              <a:gd name="connsiteX182" fmla="*/ 1497744 w 5957423"/>
              <a:gd name="connsiteY182" fmla="*/ 5129278 h 6858000"/>
              <a:gd name="connsiteX183" fmla="*/ 1513518 w 5957423"/>
              <a:gd name="connsiteY183" fmla="*/ 5116661 h 6858000"/>
              <a:gd name="connsiteX184" fmla="*/ 1513518 w 5957423"/>
              <a:gd name="connsiteY184" fmla="*/ 5100101 h 6858000"/>
              <a:gd name="connsiteX185" fmla="*/ 1495378 w 5957423"/>
              <a:gd name="connsiteY185" fmla="*/ 5114295 h 6858000"/>
              <a:gd name="connsiteX186" fmla="*/ 1495378 w 5957423"/>
              <a:gd name="connsiteY186" fmla="*/ 4768116 h 6858000"/>
              <a:gd name="connsiteX187" fmla="*/ 1513518 w 5957423"/>
              <a:gd name="connsiteY187" fmla="*/ 4753922 h 6858000"/>
              <a:gd name="connsiteX188" fmla="*/ 1513518 w 5957423"/>
              <a:gd name="connsiteY188" fmla="*/ 4737362 h 6858000"/>
              <a:gd name="connsiteX189" fmla="*/ 1489068 w 5957423"/>
              <a:gd name="connsiteY189" fmla="*/ 4756288 h 6858000"/>
              <a:gd name="connsiteX190" fmla="*/ 1123900 w 5957423"/>
              <a:gd name="connsiteY190" fmla="*/ 4478714 h 6858000"/>
              <a:gd name="connsiteX191" fmla="*/ 1488280 w 5957423"/>
              <a:gd name="connsiteY191" fmla="*/ 4196409 h 6858000"/>
              <a:gd name="connsiteX192" fmla="*/ 1853448 w 5957423"/>
              <a:gd name="connsiteY192" fmla="*/ 4473983 h 6858000"/>
              <a:gd name="connsiteX193" fmla="*/ 1514307 w 5957423"/>
              <a:gd name="connsiteY193" fmla="*/ 4737362 h 6858000"/>
              <a:gd name="connsiteX194" fmla="*/ 1514307 w 5957423"/>
              <a:gd name="connsiteY194" fmla="*/ 4753134 h 6858000"/>
              <a:gd name="connsiteX195" fmla="*/ 1857392 w 5957423"/>
              <a:gd name="connsiteY195" fmla="*/ 4487388 h 6858000"/>
              <a:gd name="connsiteX196" fmla="*/ 1857392 w 5957423"/>
              <a:gd name="connsiteY196" fmla="*/ 4833567 h 6858000"/>
              <a:gd name="connsiteX197" fmla="*/ 1514307 w 5957423"/>
              <a:gd name="connsiteY197" fmla="*/ 5100101 h 6858000"/>
              <a:gd name="connsiteX198" fmla="*/ 1514307 w 5957423"/>
              <a:gd name="connsiteY198" fmla="*/ 5116661 h 6858000"/>
              <a:gd name="connsiteX199" fmla="*/ 1870800 w 5957423"/>
              <a:gd name="connsiteY199" fmla="*/ 4839875 h 6858000"/>
              <a:gd name="connsiteX200" fmla="*/ 1870800 w 5957423"/>
              <a:gd name="connsiteY200" fmla="*/ 4470828 h 6858000"/>
              <a:gd name="connsiteX201" fmla="*/ 1497744 w 5957423"/>
              <a:gd name="connsiteY201" fmla="*/ 4186946 h 6858000"/>
              <a:gd name="connsiteX202" fmla="*/ 1497744 w 5957423"/>
              <a:gd name="connsiteY202" fmla="*/ 3839190 h 6858000"/>
              <a:gd name="connsiteX203" fmla="*/ 1484336 w 5957423"/>
              <a:gd name="connsiteY203" fmla="*/ 3849441 h 6858000"/>
              <a:gd name="connsiteX204" fmla="*/ 1484336 w 5957423"/>
              <a:gd name="connsiteY204" fmla="*/ 4182215 h 6858000"/>
              <a:gd name="connsiteX205" fmla="*/ 1122322 w 5957423"/>
              <a:gd name="connsiteY205" fmla="*/ 4462154 h 6858000"/>
              <a:gd name="connsiteX206" fmla="*/ 1122322 w 5957423"/>
              <a:gd name="connsiteY206" fmla="*/ 4115975 h 6858000"/>
              <a:gd name="connsiteX207" fmla="*/ 1484336 w 5957423"/>
              <a:gd name="connsiteY207" fmla="*/ 3835248 h 6858000"/>
              <a:gd name="connsiteX208" fmla="*/ 1484336 w 5957423"/>
              <a:gd name="connsiteY208" fmla="*/ 3848653 h 6858000"/>
              <a:gd name="connsiteX209" fmla="*/ 1497744 w 5957423"/>
              <a:gd name="connsiteY209" fmla="*/ 3838402 h 6858000"/>
              <a:gd name="connsiteX210" fmla="*/ 1497744 w 5957423"/>
              <a:gd name="connsiteY210" fmla="*/ 3818688 h 6858000"/>
              <a:gd name="connsiteX211" fmla="*/ 1136519 w 5957423"/>
              <a:gd name="connsiteY211" fmla="*/ 3544268 h 6858000"/>
              <a:gd name="connsiteX212" fmla="*/ 1125477 w 5957423"/>
              <a:gd name="connsiteY212" fmla="*/ 3552154 h 6858000"/>
              <a:gd name="connsiteX213" fmla="*/ 1135730 w 5957423"/>
              <a:gd name="connsiteY213" fmla="*/ 3543479 h 6858000"/>
              <a:gd name="connsiteX214" fmla="*/ 1119956 w 5957423"/>
              <a:gd name="connsiteY214" fmla="*/ 3531651 h 6858000"/>
              <a:gd name="connsiteX215" fmla="*/ 1119956 w 5957423"/>
              <a:gd name="connsiteY215" fmla="*/ 3519822 h 6858000"/>
              <a:gd name="connsiteX216" fmla="*/ 1106548 w 5957423"/>
              <a:gd name="connsiteY216" fmla="*/ 3519822 h 6858000"/>
              <a:gd name="connsiteX217" fmla="*/ 1106548 w 5957423"/>
              <a:gd name="connsiteY217" fmla="*/ 3532439 h 6858000"/>
              <a:gd name="connsiteX218" fmla="*/ 744534 w 5957423"/>
              <a:gd name="connsiteY218" fmla="*/ 3812379 h 6858000"/>
              <a:gd name="connsiteX219" fmla="*/ 744534 w 5957423"/>
              <a:gd name="connsiteY219" fmla="*/ 3495377 h 6858000"/>
              <a:gd name="connsiteX220" fmla="*/ 744534 w 5957423"/>
              <a:gd name="connsiteY220" fmla="*/ 3466989 h 6858000"/>
              <a:gd name="connsiteX221" fmla="*/ 1106548 w 5957423"/>
              <a:gd name="connsiteY221" fmla="*/ 3186261 h 6858000"/>
              <a:gd name="connsiteX222" fmla="*/ 1106548 w 5957423"/>
              <a:gd name="connsiteY222" fmla="*/ 3500109 h 6858000"/>
              <a:gd name="connsiteX223" fmla="*/ 1106548 w 5957423"/>
              <a:gd name="connsiteY223" fmla="*/ 3519034 h 6858000"/>
              <a:gd name="connsiteX224" fmla="*/ 1119956 w 5957423"/>
              <a:gd name="connsiteY224" fmla="*/ 3519034 h 6858000"/>
              <a:gd name="connsiteX225" fmla="*/ 1119956 w 5957423"/>
              <a:gd name="connsiteY225" fmla="*/ 3180741 h 6858000"/>
              <a:gd name="connsiteX226" fmla="*/ 1392847 w 5957423"/>
              <a:gd name="connsiteY226" fmla="*/ 2969406 h 6858000"/>
              <a:gd name="connsiteX227" fmla="*/ 1483547 w 5957423"/>
              <a:gd name="connsiteY227" fmla="*/ 2899224 h 6858000"/>
              <a:gd name="connsiteX228" fmla="*/ 1862913 w 5957423"/>
              <a:gd name="connsiteY228" fmla="*/ 3187049 h 6858000"/>
              <a:gd name="connsiteX229" fmla="*/ 2243855 w 5957423"/>
              <a:gd name="connsiteY229" fmla="*/ 2891339 h 6858000"/>
              <a:gd name="connsiteX230" fmla="*/ 2243855 w 5957423"/>
              <a:gd name="connsiteY230" fmla="*/ 2773843 h 6858000"/>
              <a:gd name="connsiteX231" fmla="*/ 2231236 w 5957423"/>
              <a:gd name="connsiteY231" fmla="*/ 2779363 h 6858000"/>
              <a:gd name="connsiteX232" fmla="*/ 2231236 w 5957423"/>
              <a:gd name="connsiteY232" fmla="*/ 2885030 h 6858000"/>
              <a:gd name="connsiteX233" fmla="*/ 1869222 w 5957423"/>
              <a:gd name="connsiteY233" fmla="*/ 3165758 h 6858000"/>
              <a:gd name="connsiteX234" fmla="*/ 1869222 w 5957423"/>
              <a:gd name="connsiteY234" fmla="*/ 2819579 h 6858000"/>
              <a:gd name="connsiteX235" fmla="*/ 2231236 w 5957423"/>
              <a:gd name="connsiteY235" fmla="*/ 2538851 h 6858000"/>
              <a:gd name="connsiteX236" fmla="*/ 2231236 w 5957423"/>
              <a:gd name="connsiteY236" fmla="*/ 2778574 h 6858000"/>
              <a:gd name="connsiteX237" fmla="*/ 2243855 w 5957423"/>
              <a:gd name="connsiteY237" fmla="*/ 2773054 h 6858000"/>
              <a:gd name="connsiteX238" fmla="*/ 2243855 w 5957423"/>
              <a:gd name="connsiteY238" fmla="*/ 2522291 h 6858000"/>
              <a:gd name="connsiteX239" fmla="*/ 2113720 w 5957423"/>
              <a:gd name="connsiteY239" fmla="*/ 2422933 h 6858000"/>
              <a:gd name="connsiteX240" fmla="*/ 2100312 w 5957423"/>
              <a:gd name="connsiteY240" fmla="*/ 2429241 h 6858000"/>
              <a:gd name="connsiteX241" fmla="*/ 2226503 w 5957423"/>
              <a:gd name="connsiteY241" fmla="*/ 2525446 h 6858000"/>
              <a:gd name="connsiteX242" fmla="*/ 1862124 w 5957423"/>
              <a:gd name="connsiteY242" fmla="*/ 2807751 h 6858000"/>
              <a:gd name="connsiteX243" fmla="*/ 1496955 w 5957423"/>
              <a:gd name="connsiteY243" fmla="*/ 2530177 h 6858000"/>
              <a:gd name="connsiteX244" fmla="*/ 1861335 w 5957423"/>
              <a:gd name="connsiteY244" fmla="*/ 2247872 h 6858000"/>
              <a:gd name="connsiteX245" fmla="*/ 2099523 w 5957423"/>
              <a:gd name="connsiteY245" fmla="*/ 2428452 h 6858000"/>
              <a:gd name="connsiteX246" fmla="*/ 2112931 w 5957423"/>
              <a:gd name="connsiteY246" fmla="*/ 2422144 h 6858000"/>
              <a:gd name="connsiteX247" fmla="*/ 1870800 w 5957423"/>
              <a:gd name="connsiteY247" fmla="*/ 2238409 h 6858000"/>
              <a:gd name="connsiteX248" fmla="*/ 1870800 w 5957423"/>
              <a:gd name="connsiteY248" fmla="*/ 2059405 h 6858000"/>
              <a:gd name="connsiteX249" fmla="*/ 1857392 w 5957423"/>
              <a:gd name="connsiteY249" fmla="*/ 2060983 h 6858000"/>
              <a:gd name="connsiteX250" fmla="*/ 1857392 w 5957423"/>
              <a:gd name="connsiteY250" fmla="*/ 2232889 h 6858000"/>
              <a:gd name="connsiteX251" fmla="*/ 1496167 w 5957423"/>
              <a:gd name="connsiteY251" fmla="*/ 2513617 h 6858000"/>
              <a:gd name="connsiteX252" fmla="*/ 1496167 w 5957423"/>
              <a:gd name="connsiteY252" fmla="*/ 2166650 h 6858000"/>
              <a:gd name="connsiteX253" fmla="*/ 1666526 w 5957423"/>
              <a:gd name="connsiteY253" fmla="*/ 2034960 h 6858000"/>
              <a:gd name="connsiteX254" fmla="*/ 1658639 w 5957423"/>
              <a:gd name="connsiteY254" fmla="*/ 2023920 h 6858000"/>
              <a:gd name="connsiteX255" fmla="*/ 1666526 w 5957423"/>
              <a:gd name="connsiteY255" fmla="*/ 2034172 h 6858000"/>
              <a:gd name="connsiteX256" fmla="*/ 1857392 w 5957423"/>
              <a:gd name="connsiteY256" fmla="*/ 1885922 h 6858000"/>
              <a:gd name="connsiteX257" fmla="*/ 1857392 w 5957423"/>
              <a:gd name="connsiteY257" fmla="*/ 2060194 h 6858000"/>
              <a:gd name="connsiteX258" fmla="*/ 1870800 w 5957423"/>
              <a:gd name="connsiteY258" fmla="*/ 2058617 h 6858000"/>
              <a:gd name="connsiteX259" fmla="*/ 1870800 w 5957423"/>
              <a:gd name="connsiteY259" fmla="*/ 1881190 h 6858000"/>
              <a:gd name="connsiteX260" fmla="*/ 1886574 w 5957423"/>
              <a:gd name="connsiteY260" fmla="*/ 1868573 h 6858000"/>
              <a:gd name="connsiteX261" fmla="*/ 1886574 w 5957423"/>
              <a:gd name="connsiteY261" fmla="*/ 1852014 h 6858000"/>
              <a:gd name="connsiteX262" fmla="*/ 1869222 w 5957423"/>
              <a:gd name="connsiteY262" fmla="*/ 1865419 h 6858000"/>
              <a:gd name="connsiteX263" fmla="*/ 1869222 w 5957423"/>
              <a:gd name="connsiteY263" fmla="*/ 1519240 h 6858000"/>
              <a:gd name="connsiteX264" fmla="*/ 1886574 w 5957423"/>
              <a:gd name="connsiteY264" fmla="*/ 1505835 h 6858000"/>
              <a:gd name="connsiteX265" fmla="*/ 1886574 w 5957423"/>
              <a:gd name="connsiteY265" fmla="*/ 1489275 h 6858000"/>
              <a:gd name="connsiteX266" fmla="*/ 1862124 w 5957423"/>
              <a:gd name="connsiteY266" fmla="*/ 1508201 h 6858000"/>
              <a:gd name="connsiteX267" fmla="*/ 1496955 w 5957423"/>
              <a:gd name="connsiteY267" fmla="*/ 1230627 h 6858000"/>
              <a:gd name="connsiteX268" fmla="*/ 1861335 w 5957423"/>
              <a:gd name="connsiteY268" fmla="*/ 947533 h 6858000"/>
              <a:gd name="connsiteX269" fmla="*/ 2226503 w 5957423"/>
              <a:gd name="connsiteY269" fmla="*/ 1225107 h 6858000"/>
              <a:gd name="connsiteX270" fmla="*/ 1887362 w 5957423"/>
              <a:gd name="connsiteY270" fmla="*/ 1488487 h 6858000"/>
              <a:gd name="connsiteX271" fmla="*/ 1887362 w 5957423"/>
              <a:gd name="connsiteY271" fmla="*/ 1505046 h 6858000"/>
              <a:gd name="connsiteX272" fmla="*/ 2231236 w 5957423"/>
              <a:gd name="connsiteY272" fmla="*/ 1238512 h 6858000"/>
              <a:gd name="connsiteX273" fmla="*/ 2231236 w 5957423"/>
              <a:gd name="connsiteY273" fmla="*/ 1585480 h 6858000"/>
              <a:gd name="connsiteX274" fmla="*/ 1887362 w 5957423"/>
              <a:gd name="connsiteY274" fmla="*/ 1851225 h 6858000"/>
              <a:gd name="connsiteX275" fmla="*/ 1887362 w 5957423"/>
              <a:gd name="connsiteY275" fmla="*/ 1867785 h 6858000"/>
              <a:gd name="connsiteX276" fmla="*/ 2243855 w 5957423"/>
              <a:gd name="connsiteY276" fmla="*/ 1591788 h 6858000"/>
              <a:gd name="connsiteX277" fmla="*/ 2243855 w 5957423"/>
              <a:gd name="connsiteY277" fmla="*/ 1221952 h 6858000"/>
              <a:gd name="connsiteX278" fmla="*/ 1870800 w 5957423"/>
              <a:gd name="connsiteY278" fmla="*/ 938859 h 6858000"/>
              <a:gd name="connsiteX279" fmla="*/ 1870800 w 5957423"/>
              <a:gd name="connsiteY279" fmla="*/ 590314 h 6858000"/>
              <a:gd name="connsiteX280" fmla="*/ 1857392 w 5957423"/>
              <a:gd name="connsiteY280" fmla="*/ 600566 h 6858000"/>
              <a:gd name="connsiteX281" fmla="*/ 1857392 w 5957423"/>
              <a:gd name="connsiteY281" fmla="*/ 933339 h 6858000"/>
              <a:gd name="connsiteX282" fmla="*/ 1496167 w 5957423"/>
              <a:gd name="connsiteY282" fmla="*/ 1214067 h 6858000"/>
              <a:gd name="connsiteX283" fmla="*/ 1496167 w 5957423"/>
              <a:gd name="connsiteY283" fmla="*/ 867888 h 6858000"/>
              <a:gd name="connsiteX284" fmla="*/ 1857392 w 5957423"/>
              <a:gd name="connsiteY284" fmla="*/ 587160 h 6858000"/>
              <a:gd name="connsiteX285" fmla="*/ 1857392 w 5957423"/>
              <a:gd name="connsiteY285" fmla="*/ 599777 h 6858000"/>
              <a:gd name="connsiteX286" fmla="*/ 1870800 w 5957423"/>
              <a:gd name="connsiteY286" fmla="*/ 589526 h 6858000"/>
              <a:gd name="connsiteX287" fmla="*/ 1870800 w 5957423"/>
              <a:gd name="connsiteY287" fmla="*/ 570600 h 6858000"/>
              <a:gd name="connsiteX288" fmla="*/ 1509574 w 5957423"/>
              <a:gd name="connsiteY288" fmla="*/ 295392 h 6858000"/>
              <a:gd name="connsiteX289" fmla="*/ 1498533 w 5957423"/>
              <a:gd name="connsiteY289" fmla="*/ 304066 h 6858000"/>
              <a:gd name="connsiteX290" fmla="*/ 1508786 w 5957423"/>
              <a:gd name="connsiteY290" fmla="*/ 295392 h 6858000"/>
              <a:gd name="connsiteX291" fmla="*/ 1493012 w 5957423"/>
              <a:gd name="connsiteY291" fmla="*/ 283564 h 6858000"/>
              <a:gd name="connsiteX292" fmla="*/ 1493012 w 5957423"/>
              <a:gd name="connsiteY292" fmla="*/ 1953 h 6858000"/>
              <a:gd name="connsiteX293" fmla="*/ 1398859 w 5957423"/>
              <a:gd name="connsiteY293" fmla="*/ 0 h 6858000"/>
              <a:gd name="connsiteX294" fmla="*/ 1480393 w 5957423"/>
              <a:gd name="connsiteY294" fmla="*/ 0 h 6858000"/>
              <a:gd name="connsiteX295" fmla="*/ 1480393 w 5957423"/>
              <a:gd name="connsiteY295" fmla="*/ 84404 h 6858000"/>
              <a:gd name="connsiteX296" fmla="*/ 1480393 w 5957423"/>
              <a:gd name="connsiteY296" fmla="*/ 283564 h 6858000"/>
              <a:gd name="connsiteX297" fmla="*/ 1118379 w 5957423"/>
              <a:gd name="connsiteY297" fmla="*/ 564292 h 6858000"/>
              <a:gd name="connsiteX298" fmla="*/ 1118379 w 5957423"/>
              <a:gd name="connsiteY298" fmla="*/ 218113 h 6858000"/>
              <a:gd name="connsiteX299" fmla="*/ 1379242 w 5957423"/>
              <a:gd name="connsiteY299" fmla="*/ 15255 h 6858000"/>
              <a:gd name="connsiteX300" fmla="*/ 840168 w 5957423"/>
              <a:gd name="connsiteY300" fmla="*/ 0 h 6858000"/>
              <a:gd name="connsiteX301" fmla="*/ 1377550 w 5957423"/>
              <a:gd name="connsiteY301" fmla="*/ 0 h 6858000"/>
              <a:gd name="connsiteX302" fmla="*/ 1301753 w 5957423"/>
              <a:gd name="connsiteY302" fmla="*/ 58896 h 6858000"/>
              <a:gd name="connsiteX303" fmla="*/ 1112069 w 5957423"/>
              <a:gd name="connsiteY303" fmla="*/ 206284 h 6858000"/>
              <a:gd name="connsiteX304" fmla="*/ 857417 w 5957423"/>
              <a:gd name="connsiteY304" fmla="*/ 1308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Lst>
            <a:rect l="l" t="t" r="r" b="b"/>
            <a:pathLst>
              <a:path w="5957423" h="6858000">
                <a:moveTo>
                  <a:pt x="738225" y="6793932"/>
                </a:moveTo>
                <a:cubicBezTo>
                  <a:pt x="771350" y="6819166"/>
                  <a:pt x="796195" y="6838092"/>
                  <a:pt x="814828" y="6852286"/>
                </a:cubicBezTo>
                <a:lnTo>
                  <a:pt x="822329" y="6858000"/>
                </a:lnTo>
                <a:lnTo>
                  <a:pt x="655724" y="6858000"/>
                </a:lnTo>
                <a:lnTo>
                  <a:pt x="656989" y="6857017"/>
                </a:lnTo>
                <a:cubicBezTo>
                  <a:pt x="738225" y="6793932"/>
                  <a:pt x="738225" y="6793932"/>
                  <a:pt x="738225" y="6793932"/>
                </a:cubicBezTo>
                <a:close/>
                <a:moveTo>
                  <a:pt x="733493" y="6434348"/>
                </a:moveTo>
                <a:cubicBezTo>
                  <a:pt x="733493" y="6780527"/>
                  <a:pt x="733493" y="6780527"/>
                  <a:pt x="733493" y="6780527"/>
                </a:cubicBezTo>
                <a:cubicBezTo>
                  <a:pt x="639637" y="6853075"/>
                  <a:pt x="639637" y="6853075"/>
                  <a:pt x="639637" y="6853075"/>
                </a:cubicBezTo>
                <a:cubicBezTo>
                  <a:pt x="645158" y="6854652"/>
                  <a:pt x="650679" y="6855440"/>
                  <a:pt x="656989" y="6857017"/>
                </a:cubicBezTo>
                <a:cubicBezTo>
                  <a:pt x="650679" y="6856229"/>
                  <a:pt x="644369" y="6854652"/>
                  <a:pt x="638848" y="6853863"/>
                </a:cubicBezTo>
                <a:lnTo>
                  <a:pt x="633515" y="6858000"/>
                </a:lnTo>
                <a:lnTo>
                  <a:pt x="371479" y="6858000"/>
                </a:lnTo>
                <a:lnTo>
                  <a:pt x="371479" y="6799592"/>
                </a:lnTo>
                <a:cubicBezTo>
                  <a:pt x="371479" y="6715076"/>
                  <a:pt x="371479" y="6715076"/>
                  <a:pt x="371479" y="6715076"/>
                </a:cubicBezTo>
                <a:cubicBezTo>
                  <a:pt x="733493" y="6434348"/>
                  <a:pt x="733493" y="6434348"/>
                  <a:pt x="733493" y="6434348"/>
                </a:cubicBezTo>
                <a:close/>
                <a:moveTo>
                  <a:pt x="1106548" y="5786939"/>
                </a:moveTo>
                <a:cubicBezTo>
                  <a:pt x="1106548" y="6133906"/>
                  <a:pt x="1106548" y="6133906"/>
                  <a:pt x="1106548" y="6133906"/>
                </a:cubicBezTo>
                <a:cubicBezTo>
                  <a:pt x="1012693" y="6206454"/>
                  <a:pt x="1012693" y="6206454"/>
                  <a:pt x="1012693" y="6206454"/>
                </a:cubicBezTo>
                <a:cubicBezTo>
                  <a:pt x="744534" y="6413845"/>
                  <a:pt x="744534" y="6413845"/>
                  <a:pt x="744534" y="6413845"/>
                </a:cubicBezTo>
                <a:cubicBezTo>
                  <a:pt x="744534" y="6067667"/>
                  <a:pt x="744534" y="6067667"/>
                  <a:pt x="744534" y="6067667"/>
                </a:cubicBezTo>
                <a:cubicBezTo>
                  <a:pt x="873093" y="5968308"/>
                  <a:pt x="873093" y="5968308"/>
                  <a:pt x="873093" y="5968308"/>
                </a:cubicBezTo>
                <a:cubicBezTo>
                  <a:pt x="1106548" y="5786939"/>
                  <a:pt x="1106548" y="5786939"/>
                  <a:pt x="1106548" y="5786939"/>
                </a:cubicBezTo>
                <a:close/>
                <a:moveTo>
                  <a:pt x="1739875" y="5671020"/>
                </a:moveTo>
                <a:cubicBezTo>
                  <a:pt x="1726467" y="5677328"/>
                  <a:pt x="1726467" y="5677328"/>
                  <a:pt x="1726467" y="5677328"/>
                </a:cubicBezTo>
                <a:cubicBezTo>
                  <a:pt x="1739875" y="5671020"/>
                  <a:pt x="1739875" y="5671020"/>
                  <a:pt x="1739875" y="5671020"/>
                </a:cubicBezTo>
                <a:close/>
                <a:moveTo>
                  <a:pt x="1488280" y="5495959"/>
                </a:moveTo>
                <a:cubicBezTo>
                  <a:pt x="1726467" y="5677328"/>
                  <a:pt x="1726467" y="5677328"/>
                  <a:pt x="1726467" y="5677328"/>
                </a:cubicBezTo>
                <a:cubicBezTo>
                  <a:pt x="1853448" y="5773533"/>
                  <a:pt x="1853448" y="5773533"/>
                  <a:pt x="1853448" y="5773533"/>
                </a:cubicBezTo>
                <a:cubicBezTo>
                  <a:pt x="1489068" y="6056627"/>
                  <a:pt x="1489068" y="6056627"/>
                  <a:pt x="1489068" y="6056627"/>
                </a:cubicBezTo>
                <a:cubicBezTo>
                  <a:pt x="1123900" y="5779053"/>
                  <a:pt x="1123900" y="5779053"/>
                  <a:pt x="1123900" y="5779053"/>
                </a:cubicBezTo>
                <a:cubicBezTo>
                  <a:pt x="1488280" y="5495959"/>
                  <a:pt x="1488280" y="5495959"/>
                  <a:pt x="1488280" y="5495959"/>
                </a:cubicBezTo>
                <a:close/>
                <a:moveTo>
                  <a:pt x="359648" y="4847761"/>
                </a:moveTo>
                <a:cubicBezTo>
                  <a:pt x="724817" y="5125335"/>
                  <a:pt x="724817" y="5125335"/>
                  <a:pt x="724817" y="5125335"/>
                </a:cubicBezTo>
                <a:cubicBezTo>
                  <a:pt x="487418" y="5309070"/>
                  <a:pt x="487418" y="5309070"/>
                  <a:pt x="487418" y="5309070"/>
                </a:cubicBezTo>
                <a:cubicBezTo>
                  <a:pt x="493727" y="5320110"/>
                  <a:pt x="493727" y="5320110"/>
                  <a:pt x="493727" y="5320110"/>
                </a:cubicBezTo>
                <a:cubicBezTo>
                  <a:pt x="733493" y="5134798"/>
                  <a:pt x="733493" y="5134798"/>
                  <a:pt x="733493" y="5134798"/>
                </a:cubicBezTo>
                <a:cubicBezTo>
                  <a:pt x="733493" y="5480976"/>
                  <a:pt x="733493" y="5480976"/>
                  <a:pt x="733493" y="5480976"/>
                </a:cubicBezTo>
                <a:cubicBezTo>
                  <a:pt x="633328" y="5558256"/>
                  <a:pt x="633328" y="5558256"/>
                  <a:pt x="633328" y="5558256"/>
                </a:cubicBezTo>
                <a:cubicBezTo>
                  <a:pt x="641215" y="5570873"/>
                  <a:pt x="641215" y="5570873"/>
                  <a:pt x="641215" y="5570873"/>
                </a:cubicBezTo>
                <a:cubicBezTo>
                  <a:pt x="737436" y="5495959"/>
                  <a:pt x="737436" y="5495959"/>
                  <a:pt x="737436" y="5495959"/>
                </a:cubicBezTo>
                <a:cubicBezTo>
                  <a:pt x="1102605" y="5773533"/>
                  <a:pt x="1102605" y="5773533"/>
                  <a:pt x="1102605" y="5773533"/>
                </a:cubicBezTo>
                <a:cubicBezTo>
                  <a:pt x="866783" y="5956479"/>
                  <a:pt x="866783" y="5956479"/>
                  <a:pt x="866783" y="5956479"/>
                </a:cubicBezTo>
                <a:cubicBezTo>
                  <a:pt x="873093" y="5968308"/>
                  <a:pt x="873093" y="5968308"/>
                  <a:pt x="873093" y="5968308"/>
                </a:cubicBezTo>
                <a:cubicBezTo>
                  <a:pt x="865994" y="5957268"/>
                  <a:pt x="865994" y="5957268"/>
                  <a:pt x="865994" y="5957268"/>
                </a:cubicBezTo>
                <a:cubicBezTo>
                  <a:pt x="738225" y="6056627"/>
                  <a:pt x="738225" y="6056627"/>
                  <a:pt x="738225" y="6056627"/>
                </a:cubicBezTo>
                <a:cubicBezTo>
                  <a:pt x="373056" y="5779053"/>
                  <a:pt x="373056" y="5779053"/>
                  <a:pt x="373056" y="5779053"/>
                </a:cubicBezTo>
                <a:cubicBezTo>
                  <a:pt x="640426" y="5571661"/>
                  <a:pt x="640426" y="5571661"/>
                  <a:pt x="640426" y="5571661"/>
                </a:cubicBezTo>
                <a:cubicBezTo>
                  <a:pt x="633328" y="5559044"/>
                  <a:pt x="633328" y="5559044"/>
                  <a:pt x="633328" y="5559044"/>
                </a:cubicBezTo>
                <a:cubicBezTo>
                  <a:pt x="371479" y="5761705"/>
                  <a:pt x="371479" y="5761705"/>
                  <a:pt x="371479" y="5761705"/>
                </a:cubicBezTo>
                <a:cubicBezTo>
                  <a:pt x="371479" y="5415526"/>
                  <a:pt x="371479" y="5415526"/>
                  <a:pt x="371479" y="5415526"/>
                </a:cubicBezTo>
                <a:cubicBezTo>
                  <a:pt x="493727" y="5320898"/>
                  <a:pt x="493727" y="5320898"/>
                  <a:pt x="493727" y="5320898"/>
                </a:cubicBezTo>
                <a:cubicBezTo>
                  <a:pt x="486629" y="5309070"/>
                  <a:pt x="486629" y="5309070"/>
                  <a:pt x="486629" y="5309070"/>
                </a:cubicBezTo>
                <a:cubicBezTo>
                  <a:pt x="365169" y="5403697"/>
                  <a:pt x="365169" y="5403697"/>
                  <a:pt x="365169" y="5403697"/>
                </a:cubicBezTo>
                <a:cubicBezTo>
                  <a:pt x="0" y="5126124"/>
                  <a:pt x="0" y="5126124"/>
                  <a:pt x="0" y="5126124"/>
                </a:cubicBezTo>
                <a:cubicBezTo>
                  <a:pt x="359648" y="4847761"/>
                  <a:pt x="359648" y="4847761"/>
                  <a:pt x="359648" y="4847761"/>
                </a:cubicBezTo>
                <a:close/>
                <a:moveTo>
                  <a:pt x="1106548" y="4487388"/>
                </a:moveTo>
                <a:cubicBezTo>
                  <a:pt x="1106548" y="4833567"/>
                  <a:pt x="1106548" y="4833567"/>
                  <a:pt x="1106548" y="4833567"/>
                </a:cubicBezTo>
                <a:cubicBezTo>
                  <a:pt x="1018214" y="4902172"/>
                  <a:pt x="1018214" y="4902172"/>
                  <a:pt x="1018214" y="4902172"/>
                </a:cubicBezTo>
                <a:cubicBezTo>
                  <a:pt x="1025312" y="4913212"/>
                  <a:pt x="1025312" y="4913212"/>
                  <a:pt x="1025312" y="4913212"/>
                </a:cubicBezTo>
                <a:cubicBezTo>
                  <a:pt x="1017425" y="4902960"/>
                  <a:pt x="1017425" y="4902960"/>
                  <a:pt x="1017425" y="4902960"/>
                </a:cubicBezTo>
                <a:cubicBezTo>
                  <a:pt x="744534" y="5114295"/>
                  <a:pt x="744534" y="5114295"/>
                  <a:pt x="744534" y="5114295"/>
                </a:cubicBezTo>
                <a:cubicBezTo>
                  <a:pt x="744534" y="4768116"/>
                  <a:pt x="744534" y="4768116"/>
                  <a:pt x="744534" y="4768116"/>
                </a:cubicBezTo>
                <a:cubicBezTo>
                  <a:pt x="856530" y="4680586"/>
                  <a:pt x="856530" y="4680586"/>
                  <a:pt x="856530" y="4680586"/>
                </a:cubicBezTo>
                <a:cubicBezTo>
                  <a:pt x="849432" y="4670335"/>
                  <a:pt x="849432" y="4670335"/>
                  <a:pt x="849432" y="4670335"/>
                </a:cubicBezTo>
                <a:cubicBezTo>
                  <a:pt x="857319" y="4680586"/>
                  <a:pt x="857319" y="4680586"/>
                  <a:pt x="857319" y="4680586"/>
                </a:cubicBezTo>
                <a:cubicBezTo>
                  <a:pt x="1106548" y="4487388"/>
                  <a:pt x="1106548" y="4487388"/>
                  <a:pt x="1106548" y="4487388"/>
                </a:cubicBezTo>
                <a:close/>
                <a:moveTo>
                  <a:pt x="737436" y="4196409"/>
                </a:moveTo>
                <a:cubicBezTo>
                  <a:pt x="1102605" y="4473983"/>
                  <a:pt x="1102605" y="4473983"/>
                  <a:pt x="1102605" y="4473983"/>
                </a:cubicBezTo>
                <a:cubicBezTo>
                  <a:pt x="849432" y="4670335"/>
                  <a:pt x="849432" y="4670335"/>
                  <a:pt x="849432" y="4670335"/>
                </a:cubicBezTo>
                <a:cubicBezTo>
                  <a:pt x="738225" y="4756288"/>
                  <a:pt x="738225" y="4756288"/>
                  <a:pt x="738225" y="4756288"/>
                </a:cubicBezTo>
                <a:cubicBezTo>
                  <a:pt x="373056" y="4478714"/>
                  <a:pt x="373056" y="4478714"/>
                  <a:pt x="373056" y="4478714"/>
                </a:cubicBezTo>
                <a:cubicBezTo>
                  <a:pt x="737436" y="4196409"/>
                  <a:pt x="737436" y="4196409"/>
                  <a:pt x="737436" y="4196409"/>
                </a:cubicBezTo>
                <a:close/>
                <a:moveTo>
                  <a:pt x="1115224" y="3544268"/>
                </a:moveTo>
                <a:cubicBezTo>
                  <a:pt x="1125477" y="3552154"/>
                  <a:pt x="1125477" y="3552154"/>
                  <a:pt x="1125477" y="3552154"/>
                </a:cubicBezTo>
                <a:cubicBezTo>
                  <a:pt x="1480393" y="3821842"/>
                  <a:pt x="1480393" y="3821842"/>
                  <a:pt x="1480393" y="3821842"/>
                </a:cubicBezTo>
                <a:cubicBezTo>
                  <a:pt x="1116013" y="4104935"/>
                  <a:pt x="1116013" y="4104935"/>
                  <a:pt x="1116013" y="4104935"/>
                </a:cubicBezTo>
                <a:cubicBezTo>
                  <a:pt x="750844" y="3826573"/>
                  <a:pt x="750844" y="3826573"/>
                  <a:pt x="750844" y="3826573"/>
                </a:cubicBezTo>
                <a:cubicBezTo>
                  <a:pt x="1115224" y="3544268"/>
                  <a:pt x="1115224" y="3544268"/>
                  <a:pt x="1115224" y="3544268"/>
                </a:cubicBezTo>
                <a:close/>
                <a:moveTo>
                  <a:pt x="1480393" y="2538851"/>
                </a:moveTo>
                <a:cubicBezTo>
                  <a:pt x="1480393" y="2885030"/>
                  <a:pt x="1480393" y="2885030"/>
                  <a:pt x="1480393" y="2885030"/>
                </a:cubicBezTo>
                <a:cubicBezTo>
                  <a:pt x="1386537" y="2957578"/>
                  <a:pt x="1386537" y="2957578"/>
                  <a:pt x="1386537" y="2957578"/>
                </a:cubicBezTo>
                <a:cubicBezTo>
                  <a:pt x="1392847" y="2969406"/>
                  <a:pt x="1392847" y="2969406"/>
                  <a:pt x="1392847" y="2969406"/>
                </a:cubicBezTo>
                <a:cubicBezTo>
                  <a:pt x="1385748" y="2958366"/>
                  <a:pt x="1385748" y="2958366"/>
                  <a:pt x="1385748" y="2958366"/>
                </a:cubicBezTo>
                <a:cubicBezTo>
                  <a:pt x="1118379" y="3165758"/>
                  <a:pt x="1118379" y="3165758"/>
                  <a:pt x="1118379" y="3165758"/>
                </a:cubicBezTo>
                <a:cubicBezTo>
                  <a:pt x="1118379" y="2819579"/>
                  <a:pt x="1118379" y="2819579"/>
                  <a:pt x="1118379" y="2819579"/>
                </a:cubicBezTo>
                <a:cubicBezTo>
                  <a:pt x="1246148" y="2720221"/>
                  <a:pt x="1246148" y="2720221"/>
                  <a:pt x="1246148" y="2720221"/>
                </a:cubicBezTo>
                <a:cubicBezTo>
                  <a:pt x="1239839" y="2708392"/>
                  <a:pt x="1239839" y="2708392"/>
                  <a:pt x="1239839" y="2708392"/>
                </a:cubicBezTo>
                <a:cubicBezTo>
                  <a:pt x="1246937" y="2719432"/>
                  <a:pt x="1246937" y="2719432"/>
                  <a:pt x="1246937" y="2719432"/>
                </a:cubicBezTo>
                <a:cubicBezTo>
                  <a:pt x="1480393" y="2538851"/>
                  <a:pt x="1480393" y="2538851"/>
                  <a:pt x="1480393" y="2538851"/>
                </a:cubicBezTo>
                <a:close/>
                <a:moveTo>
                  <a:pt x="732704" y="1598885"/>
                </a:moveTo>
                <a:cubicBezTo>
                  <a:pt x="1097873" y="1876459"/>
                  <a:pt x="1097873" y="1876459"/>
                  <a:pt x="1097873" y="1876459"/>
                </a:cubicBezTo>
                <a:cubicBezTo>
                  <a:pt x="860473" y="2060194"/>
                  <a:pt x="860473" y="2060194"/>
                  <a:pt x="860473" y="2060194"/>
                </a:cubicBezTo>
                <a:cubicBezTo>
                  <a:pt x="867572" y="2072022"/>
                  <a:pt x="867572" y="2072022"/>
                  <a:pt x="867572" y="2072022"/>
                </a:cubicBezTo>
                <a:cubicBezTo>
                  <a:pt x="1106548" y="1885922"/>
                  <a:pt x="1106548" y="1885922"/>
                  <a:pt x="1106548" y="1885922"/>
                </a:cubicBezTo>
                <a:cubicBezTo>
                  <a:pt x="1106548" y="2232889"/>
                  <a:pt x="1106548" y="2232889"/>
                  <a:pt x="1106548" y="2232889"/>
                </a:cubicBezTo>
                <a:cubicBezTo>
                  <a:pt x="1007172" y="2310168"/>
                  <a:pt x="1007172" y="2310168"/>
                  <a:pt x="1007172" y="2310168"/>
                </a:cubicBezTo>
                <a:cubicBezTo>
                  <a:pt x="1014270" y="2322785"/>
                  <a:pt x="1014270" y="2322785"/>
                  <a:pt x="1014270" y="2322785"/>
                </a:cubicBezTo>
                <a:cubicBezTo>
                  <a:pt x="1110492" y="2247872"/>
                  <a:pt x="1110492" y="2247872"/>
                  <a:pt x="1110492" y="2247872"/>
                </a:cubicBezTo>
                <a:cubicBezTo>
                  <a:pt x="1475660" y="2525446"/>
                  <a:pt x="1475660" y="2525446"/>
                  <a:pt x="1475660" y="2525446"/>
                </a:cubicBezTo>
                <a:cubicBezTo>
                  <a:pt x="1239839" y="2708392"/>
                  <a:pt x="1239839" y="2708392"/>
                  <a:pt x="1239839" y="2708392"/>
                </a:cubicBezTo>
                <a:cubicBezTo>
                  <a:pt x="1112069" y="2807751"/>
                  <a:pt x="1112069" y="2807751"/>
                  <a:pt x="1112069" y="2807751"/>
                </a:cubicBezTo>
                <a:cubicBezTo>
                  <a:pt x="746900" y="2530177"/>
                  <a:pt x="746900" y="2530177"/>
                  <a:pt x="746900" y="2530177"/>
                </a:cubicBezTo>
                <a:cubicBezTo>
                  <a:pt x="1013481" y="2322785"/>
                  <a:pt x="1013481" y="2322785"/>
                  <a:pt x="1013481" y="2322785"/>
                </a:cubicBezTo>
                <a:cubicBezTo>
                  <a:pt x="1006383" y="2310168"/>
                  <a:pt x="1006383" y="2310168"/>
                  <a:pt x="1006383" y="2310168"/>
                </a:cubicBezTo>
                <a:cubicBezTo>
                  <a:pt x="744534" y="2513617"/>
                  <a:pt x="744534" y="2513617"/>
                  <a:pt x="744534" y="2513617"/>
                </a:cubicBezTo>
                <a:cubicBezTo>
                  <a:pt x="744534" y="2166650"/>
                  <a:pt x="744534" y="2166650"/>
                  <a:pt x="744534" y="2166650"/>
                </a:cubicBezTo>
                <a:cubicBezTo>
                  <a:pt x="866783" y="2072022"/>
                  <a:pt x="866783" y="2072022"/>
                  <a:pt x="866783" y="2072022"/>
                </a:cubicBezTo>
                <a:cubicBezTo>
                  <a:pt x="860473" y="2060983"/>
                  <a:pt x="860473" y="2060983"/>
                  <a:pt x="860473" y="2060983"/>
                </a:cubicBezTo>
                <a:cubicBezTo>
                  <a:pt x="738225" y="2155610"/>
                  <a:pt x="738225" y="2155610"/>
                  <a:pt x="738225" y="2155610"/>
                </a:cubicBezTo>
                <a:cubicBezTo>
                  <a:pt x="373056" y="1878036"/>
                  <a:pt x="373056" y="1878036"/>
                  <a:pt x="373056" y="1878036"/>
                </a:cubicBezTo>
                <a:cubicBezTo>
                  <a:pt x="732704" y="1598885"/>
                  <a:pt x="732704" y="1598885"/>
                  <a:pt x="732704" y="1598885"/>
                </a:cubicBezTo>
                <a:close/>
                <a:moveTo>
                  <a:pt x="1480393" y="1238512"/>
                </a:moveTo>
                <a:cubicBezTo>
                  <a:pt x="1480393" y="1585480"/>
                  <a:pt x="1480393" y="1585480"/>
                  <a:pt x="1480393" y="1585480"/>
                </a:cubicBezTo>
                <a:cubicBezTo>
                  <a:pt x="1391269" y="1654085"/>
                  <a:pt x="1391269" y="1654085"/>
                  <a:pt x="1391269" y="1654085"/>
                </a:cubicBezTo>
                <a:cubicBezTo>
                  <a:pt x="1399156" y="1664336"/>
                  <a:pt x="1399156" y="1664336"/>
                  <a:pt x="1399156" y="1664336"/>
                </a:cubicBezTo>
                <a:cubicBezTo>
                  <a:pt x="1483547" y="1598885"/>
                  <a:pt x="1483547" y="1598885"/>
                  <a:pt x="1483547" y="1598885"/>
                </a:cubicBezTo>
                <a:cubicBezTo>
                  <a:pt x="1848716" y="1876459"/>
                  <a:pt x="1848716" y="1876459"/>
                  <a:pt x="1848716" y="1876459"/>
                </a:cubicBezTo>
                <a:cubicBezTo>
                  <a:pt x="1658639" y="2023920"/>
                  <a:pt x="1658639" y="2023920"/>
                  <a:pt x="1658639" y="2023920"/>
                </a:cubicBezTo>
                <a:cubicBezTo>
                  <a:pt x="1489068" y="2155610"/>
                  <a:pt x="1489068" y="2155610"/>
                  <a:pt x="1489068" y="2155610"/>
                </a:cubicBezTo>
                <a:cubicBezTo>
                  <a:pt x="1123900" y="1878036"/>
                  <a:pt x="1123900" y="1878036"/>
                  <a:pt x="1123900" y="1878036"/>
                </a:cubicBezTo>
                <a:cubicBezTo>
                  <a:pt x="1398368" y="1665124"/>
                  <a:pt x="1398368" y="1665124"/>
                  <a:pt x="1398368" y="1665124"/>
                </a:cubicBezTo>
                <a:cubicBezTo>
                  <a:pt x="1390481" y="1654085"/>
                  <a:pt x="1390481" y="1654085"/>
                  <a:pt x="1390481" y="1654085"/>
                </a:cubicBezTo>
                <a:cubicBezTo>
                  <a:pt x="1118379" y="1865419"/>
                  <a:pt x="1118379" y="1865419"/>
                  <a:pt x="1118379" y="1865419"/>
                </a:cubicBezTo>
                <a:cubicBezTo>
                  <a:pt x="1118379" y="1519240"/>
                  <a:pt x="1118379" y="1519240"/>
                  <a:pt x="1118379" y="1519240"/>
                </a:cubicBezTo>
                <a:cubicBezTo>
                  <a:pt x="1230374" y="1432499"/>
                  <a:pt x="1230374" y="1432499"/>
                  <a:pt x="1230374" y="1432499"/>
                </a:cubicBezTo>
                <a:cubicBezTo>
                  <a:pt x="1480393" y="1238512"/>
                  <a:pt x="1480393" y="1238512"/>
                  <a:pt x="1480393" y="1238512"/>
                </a:cubicBezTo>
                <a:close/>
                <a:moveTo>
                  <a:pt x="1110492" y="947533"/>
                </a:moveTo>
                <a:cubicBezTo>
                  <a:pt x="1475660" y="1225107"/>
                  <a:pt x="1475660" y="1225107"/>
                  <a:pt x="1475660" y="1225107"/>
                </a:cubicBezTo>
                <a:cubicBezTo>
                  <a:pt x="1223276" y="1421459"/>
                  <a:pt x="1223276" y="1421459"/>
                  <a:pt x="1223276" y="1421459"/>
                </a:cubicBezTo>
                <a:cubicBezTo>
                  <a:pt x="1230374" y="1432499"/>
                  <a:pt x="1230374" y="1432499"/>
                  <a:pt x="1230374" y="1432499"/>
                </a:cubicBezTo>
                <a:cubicBezTo>
                  <a:pt x="1222487" y="1422247"/>
                  <a:pt x="1222487" y="1422247"/>
                  <a:pt x="1222487" y="1422247"/>
                </a:cubicBezTo>
                <a:cubicBezTo>
                  <a:pt x="1112069" y="1508201"/>
                  <a:pt x="1112069" y="1508201"/>
                  <a:pt x="1112069" y="1508201"/>
                </a:cubicBezTo>
                <a:cubicBezTo>
                  <a:pt x="746900" y="1230627"/>
                  <a:pt x="746900" y="1230627"/>
                  <a:pt x="746900" y="1230627"/>
                </a:cubicBezTo>
                <a:cubicBezTo>
                  <a:pt x="1110492" y="947533"/>
                  <a:pt x="1110492" y="947533"/>
                  <a:pt x="1110492" y="947533"/>
                </a:cubicBezTo>
                <a:close/>
                <a:moveTo>
                  <a:pt x="1488280" y="296181"/>
                </a:moveTo>
                <a:cubicBezTo>
                  <a:pt x="1498533" y="304066"/>
                  <a:pt x="1498533" y="304066"/>
                  <a:pt x="1498533" y="304066"/>
                </a:cubicBezTo>
                <a:cubicBezTo>
                  <a:pt x="1853448" y="573754"/>
                  <a:pt x="1853448" y="573754"/>
                  <a:pt x="1853448" y="573754"/>
                </a:cubicBezTo>
                <a:cubicBezTo>
                  <a:pt x="1489068" y="856060"/>
                  <a:pt x="1489068" y="856060"/>
                  <a:pt x="1489068" y="856060"/>
                </a:cubicBezTo>
                <a:cubicBezTo>
                  <a:pt x="1123900" y="578486"/>
                  <a:pt x="1123900" y="578486"/>
                  <a:pt x="1123900" y="578486"/>
                </a:cubicBezTo>
                <a:cubicBezTo>
                  <a:pt x="1488280" y="296181"/>
                  <a:pt x="1488280" y="296181"/>
                  <a:pt x="1488280" y="296181"/>
                </a:cubicBezTo>
                <a:close/>
                <a:moveTo>
                  <a:pt x="1493012" y="0"/>
                </a:moveTo>
                <a:lnTo>
                  <a:pt x="5957423" y="0"/>
                </a:lnTo>
                <a:lnTo>
                  <a:pt x="5957423" y="6858000"/>
                </a:lnTo>
                <a:lnTo>
                  <a:pt x="843615" y="6858000"/>
                </a:lnTo>
                <a:lnTo>
                  <a:pt x="810785" y="6833040"/>
                </a:lnTo>
                <a:cubicBezTo>
                  <a:pt x="746900" y="6784470"/>
                  <a:pt x="746900" y="6784470"/>
                  <a:pt x="746900" y="6784470"/>
                </a:cubicBezTo>
                <a:cubicBezTo>
                  <a:pt x="746900" y="6429617"/>
                  <a:pt x="746900" y="6429617"/>
                  <a:pt x="746900" y="6429617"/>
                </a:cubicBezTo>
                <a:cubicBezTo>
                  <a:pt x="1019002" y="6218282"/>
                  <a:pt x="1019002" y="6218282"/>
                  <a:pt x="1019002" y="6218282"/>
                </a:cubicBezTo>
                <a:cubicBezTo>
                  <a:pt x="1012693" y="6206454"/>
                  <a:pt x="1012693" y="6206454"/>
                  <a:pt x="1012693" y="6206454"/>
                </a:cubicBezTo>
                <a:cubicBezTo>
                  <a:pt x="1019791" y="6217493"/>
                  <a:pt x="1019791" y="6217493"/>
                  <a:pt x="1019791" y="6217493"/>
                </a:cubicBezTo>
                <a:cubicBezTo>
                  <a:pt x="1110492" y="6147311"/>
                  <a:pt x="1110492" y="6147311"/>
                  <a:pt x="1110492" y="6147311"/>
                </a:cubicBezTo>
                <a:cubicBezTo>
                  <a:pt x="1489068" y="6435925"/>
                  <a:pt x="1489068" y="6435925"/>
                  <a:pt x="1489068" y="6435925"/>
                </a:cubicBezTo>
                <a:cubicBezTo>
                  <a:pt x="1870800" y="6140214"/>
                  <a:pt x="1870800" y="6140214"/>
                  <a:pt x="1870800" y="6140214"/>
                </a:cubicBezTo>
                <a:cubicBezTo>
                  <a:pt x="1870800" y="6021930"/>
                  <a:pt x="1870800" y="6021930"/>
                  <a:pt x="1870800" y="6021930"/>
                </a:cubicBezTo>
                <a:cubicBezTo>
                  <a:pt x="1857392" y="6027450"/>
                  <a:pt x="1857392" y="6027450"/>
                  <a:pt x="1857392" y="6027450"/>
                </a:cubicBezTo>
                <a:cubicBezTo>
                  <a:pt x="1857392" y="6133906"/>
                  <a:pt x="1857392" y="6133906"/>
                  <a:pt x="1857392" y="6133906"/>
                </a:cubicBezTo>
                <a:cubicBezTo>
                  <a:pt x="1495378" y="6413845"/>
                  <a:pt x="1495378" y="6413845"/>
                  <a:pt x="1495378" y="6413845"/>
                </a:cubicBezTo>
                <a:cubicBezTo>
                  <a:pt x="1495378" y="6067667"/>
                  <a:pt x="1495378" y="6067667"/>
                  <a:pt x="1495378" y="6067667"/>
                </a:cubicBezTo>
                <a:cubicBezTo>
                  <a:pt x="1857392" y="5786939"/>
                  <a:pt x="1857392" y="5786939"/>
                  <a:pt x="1857392" y="5786939"/>
                </a:cubicBezTo>
                <a:cubicBezTo>
                  <a:pt x="1857392" y="6026661"/>
                  <a:pt x="1857392" y="6026661"/>
                  <a:pt x="1857392" y="6026661"/>
                </a:cubicBezTo>
                <a:cubicBezTo>
                  <a:pt x="1870800" y="6021141"/>
                  <a:pt x="1870800" y="6021141"/>
                  <a:pt x="1870800" y="6021141"/>
                </a:cubicBezTo>
                <a:cubicBezTo>
                  <a:pt x="1870800" y="5770379"/>
                  <a:pt x="1870800" y="5770379"/>
                  <a:pt x="1870800" y="5770379"/>
                </a:cubicBezTo>
                <a:cubicBezTo>
                  <a:pt x="1739875" y="5671020"/>
                  <a:pt x="1739875" y="5671020"/>
                  <a:pt x="1739875" y="5671020"/>
                </a:cubicBezTo>
                <a:cubicBezTo>
                  <a:pt x="1497744" y="5487285"/>
                  <a:pt x="1497744" y="5487285"/>
                  <a:pt x="1497744" y="5487285"/>
                </a:cubicBezTo>
                <a:cubicBezTo>
                  <a:pt x="1497744" y="5307493"/>
                  <a:pt x="1497744" y="5307493"/>
                  <a:pt x="1497744" y="5307493"/>
                </a:cubicBezTo>
                <a:cubicBezTo>
                  <a:pt x="1484336" y="5309858"/>
                  <a:pt x="1484336" y="5309858"/>
                  <a:pt x="1484336" y="5309858"/>
                </a:cubicBezTo>
                <a:cubicBezTo>
                  <a:pt x="1484336" y="5480976"/>
                  <a:pt x="1484336" y="5480976"/>
                  <a:pt x="1484336" y="5480976"/>
                </a:cubicBezTo>
                <a:cubicBezTo>
                  <a:pt x="1122322" y="5761705"/>
                  <a:pt x="1122322" y="5761705"/>
                  <a:pt x="1122322" y="5761705"/>
                </a:cubicBezTo>
                <a:cubicBezTo>
                  <a:pt x="1122322" y="5415526"/>
                  <a:pt x="1122322" y="5415526"/>
                  <a:pt x="1122322" y="5415526"/>
                </a:cubicBezTo>
                <a:cubicBezTo>
                  <a:pt x="1292682" y="5283047"/>
                  <a:pt x="1292682" y="5283047"/>
                  <a:pt x="1292682" y="5283047"/>
                </a:cubicBezTo>
                <a:cubicBezTo>
                  <a:pt x="1285583" y="5272796"/>
                  <a:pt x="1285583" y="5272796"/>
                  <a:pt x="1285583" y="5272796"/>
                </a:cubicBezTo>
                <a:cubicBezTo>
                  <a:pt x="1116013" y="5403697"/>
                  <a:pt x="1116013" y="5403697"/>
                  <a:pt x="1116013" y="5403697"/>
                </a:cubicBezTo>
                <a:cubicBezTo>
                  <a:pt x="750844" y="5126124"/>
                  <a:pt x="750844" y="5126124"/>
                  <a:pt x="750844" y="5126124"/>
                </a:cubicBezTo>
                <a:cubicBezTo>
                  <a:pt x="1025312" y="4913212"/>
                  <a:pt x="1025312" y="4913212"/>
                  <a:pt x="1025312" y="4913212"/>
                </a:cubicBezTo>
                <a:cubicBezTo>
                  <a:pt x="1110492" y="4847761"/>
                  <a:pt x="1110492" y="4847761"/>
                  <a:pt x="1110492" y="4847761"/>
                </a:cubicBezTo>
                <a:cubicBezTo>
                  <a:pt x="1475660" y="5125335"/>
                  <a:pt x="1475660" y="5125335"/>
                  <a:pt x="1475660" y="5125335"/>
                </a:cubicBezTo>
                <a:cubicBezTo>
                  <a:pt x="1285583" y="5272008"/>
                  <a:pt x="1285583" y="5272008"/>
                  <a:pt x="1285583" y="5272008"/>
                </a:cubicBezTo>
                <a:cubicBezTo>
                  <a:pt x="1293470" y="5283047"/>
                  <a:pt x="1293470" y="5283047"/>
                  <a:pt x="1293470" y="5283047"/>
                </a:cubicBezTo>
                <a:cubicBezTo>
                  <a:pt x="1484336" y="5134798"/>
                  <a:pt x="1484336" y="5134798"/>
                  <a:pt x="1484336" y="5134798"/>
                </a:cubicBezTo>
                <a:cubicBezTo>
                  <a:pt x="1484336" y="5309070"/>
                  <a:pt x="1484336" y="5309070"/>
                  <a:pt x="1484336" y="5309070"/>
                </a:cubicBezTo>
                <a:cubicBezTo>
                  <a:pt x="1497744" y="5306704"/>
                  <a:pt x="1497744" y="5306704"/>
                  <a:pt x="1497744" y="5306704"/>
                </a:cubicBezTo>
                <a:cubicBezTo>
                  <a:pt x="1497744" y="5129278"/>
                  <a:pt x="1497744" y="5129278"/>
                  <a:pt x="1497744" y="5129278"/>
                </a:cubicBezTo>
                <a:cubicBezTo>
                  <a:pt x="1513518" y="5116661"/>
                  <a:pt x="1513518" y="5116661"/>
                  <a:pt x="1513518" y="5116661"/>
                </a:cubicBezTo>
                <a:cubicBezTo>
                  <a:pt x="1513518" y="5100101"/>
                  <a:pt x="1513518" y="5100101"/>
                  <a:pt x="1513518" y="5100101"/>
                </a:cubicBezTo>
                <a:cubicBezTo>
                  <a:pt x="1495378" y="5114295"/>
                  <a:pt x="1495378" y="5114295"/>
                  <a:pt x="1495378" y="5114295"/>
                </a:cubicBezTo>
                <a:cubicBezTo>
                  <a:pt x="1495378" y="4768116"/>
                  <a:pt x="1495378" y="4768116"/>
                  <a:pt x="1495378" y="4768116"/>
                </a:cubicBezTo>
                <a:cubicBezTo>
                  <a:pt x="1513518" y="4753922"/>
                  <a:pt x="1513518" y="4753922"/>
                  <a:pt x="1513518" y="4753922"/>
                </a:cubicBezTo>
                <a:cubicBezTo>
                  <a:pt x="1513518" y="4737362"/>
                  <a:pt x="1513518" y="4737362"/>
                  <a:pt x="1513518" y="4737362"/>
                </a:cubicBezTo>
                <a:cubicBezTo>
                  <a:pt x="1489068" y="4756288"/>
                  <a:pt x="1489068" y="4756288"/>
                  <a:pt x="1489068" y="4756288"/>
                </a:cubicBezTo>
                <a:cubicBezTo>
                  <a:pt x="1123900" y="4478714"/>
                  <a:pt x="1123900" y="4478714"/>
                  <a:pt x="1123900" y="4478714"/>
                </a:cubicBezTo>
                <a:cubicBezTo>
                  <a:pt x="1488280" y="4196409"/>
                  <a:pt x="1488280" y="4196409"/>
                  <a:pt x="1488280" y="4196409"/>
                </a:cubicBezTo>
                <a:cubicBezTo>
                  <a:pt x="1853448" y="4473983"/>
                  <a:pt x="1853448" y="4473983"/>
                  <a:pt x="1853448" y="4473983"/>
                </a:cubicBezTo>
                <a:cubicBezTo>
                  <a:pt x="1514307" y="4737362"/>
                  <a:pt x="1514307" y="4737362"/>
                  <a:pt x="1514307" y="4737362"/>
                </a:cubicBezTo>
                <a:cubicBezTo>
                  <a:pt x="1514307" y="4753134"/>
                  <a:pt x="1514307" y="4753134"/>
                  <a:pt x="1514307" y="4753134"/>
                </a:cubicBezTo>
                <a:cubicBezTo>
                  <a:pt x="1857392" y="4487388"/>
                  <a:pt x="1857392" y="4487388"/>
                  <a:pt x="1857392" y="4487388"/>
                </a:cubicBezTo>
                <a:cubicBezTo>
                  <a:pt x="1857392" y="4833567"/>
                  <a:pt x="1857392" y="4833567"/>
                  <a:pt x="1857392" y="4833567"/>
                </a:cubicBezTo>
                <a:cubicBezTo>
                  <a:pt x="1514307" y="5100101"/>
                  <a:pt x="1514307" y="5100101"/>
                  <a:pt x="1514307" y="5100101"/>
                </a:cubicBezTo>
                <a:cubicBezTo>
                  <a:pt x="1514307" y="5116661"/>
                  <a:pt x="1514307" y="5116661"/>
                  <a:pt x="1514307" y="5116661"/>
                </a:cubicBezTo>
                <a:cubicBezTo>
                  <a:pt x="1870800" y="4839875"/>
                  <a:pt x="1870800" y="4839875"/>
                  <a:pt x="1870800" y="4839875"/>
                </a:cubicBezTo>
                <a:cubicBezTo>
                  <a:pt x="1870800" y="4470828"/>
                  <a:pt x="1870800" y="4470828"/>
                  <a:pt x="1870800" y="4470828"/>
                </a:cubicBezTo>
                <a:cubicBezTo>
                  <a:pt x="1497744" y="4186946"/>
                  <a:pt x="1497744" y="4186946"/>
                  <a:pt x="1497744" y="4186946"/>
                </a:cubicBezTo>
                <a:cubicBezTo>
                  <a:pt x="1497744" y="3839190"/>
                  <a:pt x="1497744" y="3839190"/>
                  <a:pt x="1497744" y="3839190"/>
                </a:cubicBezTo>
                <a:cubicBezTo>
                  <a:pt x="1484336" y="3849441"/>
                  <a:pt x="1484336" y="3849441"/>
                  <a:pt x="1484336" y="3849441"/>
                </a:cubicBezTo>
                <a:cubicBezTo>
                  <a:pt x="1484336" y="4182215"/>
                  <a:pt x="1484336" y="4182215"/>
                  <a:pt x="1484336" y="4182215"/>
                </a:cubicBezTo>
                <a:cubicBezTo>
                  <a:pt x="1122322" y="4462154"/>
                  <a:pt x="1122322" y="4462154"/>
                  <a:pt x="1122322" y="4462154"/>
                </a:cubicBezTo>
                <a:cubicBezTo>
                  <a:pt x="1122322" y="4115975"/>
                  <a:pt x="1122322" y="4115975"/>
                  <a:pt x="1122322" y="4115975"/>
                </a:cubicBezTo>
                <a:cubicBezTo>
                  <a:pt x="1484336" y="3835248"/>
                  <a:pt x="1484336" y="3835248"/>
                  <a:pt x="1484336" y="3835248"/>
                </a:cubicBezTo>
                <a:cubicBezTo>
                  <a:pt x="1484336" y="3848653"/>
                  <a:pt x="1484336" y="3848653"/>
                  <a:pt x="1484336" y="3848653"/>
                </a:cubicBezTo>
                <a:cubicBezTo>
                  <a:pt x="1497744" y="3838402"/>
                  <a:pt x="1497744" y="3838402"/>
                  <a:pt x="1497744" y="3838402"/>
                </a:cubicBezTo>
                <a:cubicBezTo>
                  <a:pt x="1497744" y="3818688"/>
                  <a:pt x="1497744" y="3818688"/>
                  <a:pt x="1497744" y="3818688"/>
                </a:cubicBezTo>
                <a:cubicBezTo>
                  <a:pt x="1136519" y="3544268"/>
                  <a:pt x="1136519" y="3544268"/>
                  <a:pt x="1136519" y="3544268"/>
                </a:cubicBezTo>
                <a:cubicBezTo>
                  <a:pt x="1125477" y="3552154"/>
                  <a:pt x="1125477" y="3552154"/>
                  <a:pt x="1125477" y="3552154"/>
                </a:cubicBezTo>
                <a:cubicBezTo>
                  <a:pt x="1135730" y="3543479"/>
                  <a:pt x="1135730" y="3543479"/>
                  <a:pt x="1135730" y="3543479"/>
                </a:cubicBezTo>
                <a:cubicBezTo>
                  <a:pt x="1119956" y="3531651"/>
                  <a:pt x="1119956" y="3531651"/>
                  <a:pt x="1119956" y="3531651"/>
                </a:cubicBezTo>
                <a:cubicBezTo>
                  <a:pt x="1119956" y="3519822"/>
                  <a:pt x="1119956" y="3519822"/>
                  <a:pt x="1119956" y="3519822"/>
                </a:cubicBezTo>
                <a:cubicBezTo>
                  <a:pt x="1106548" y="3519822"/>
                  <a:pt x="1106548" y="3519822"/>
                  <a:pt x="1106548" y="3519822"/>
                </a:cubicBezTo>
                <a:cubicBezTo>
                  <a:pt x="1106548" y="3532439"/>
                  <a:pt x="1106548" y="3532439"/>
                  <a:pt x="1106548" y="3532439"/>
                </a:cubicBezTo>
                <a:cubicBezTo>
                  <a:pt x="744534" y="3812379"/>
                  <a:pt x="744534" y="3812379"/>
                  <a:pt x="744534" y="3812379"/>
                </a:cubicBezTo>
                <a:cubicBezTo>
                  <a:pt x="744534" y="3495377"/>
                  <a:pt x="744534" y="3495377"/>
                  <a:pt x="744534" y="3495377"/>
                </a:cubicBezTo>
                <a:cubicBezTo>
                  <a:pt x="744534" y="3466989"/>
                  <a:pt x="744534" y="3466989"/>
                  <a:pt x="744534" y="3466989"/>
                </a:cubicBezTo>
                <a:cubicBezTo>
                  <a:pt x="1106548" y="3186261"/>
                  <a:pt x="1106548" y="3186261"/>
                  <a:pt x="1106548" y="3186261"/>
                </a:cubicBezTo>
                <a:cubicBezTo>
                  <a:pt x="1106548" y="3500109"/>
                  <a:pt x="1106548" y="3500109"/>
                  <a:pt x="1106548" y="3500109"/>
                </a:cubicBezTo>
                <a:cubicBezTo>
                  <a:pt x="1106548" y="3519034"/>
                  <a:pt x="1106548" y="3519034"/>
                  <a:pt x="1106548" y="3519034"/>
                </a:cubicBezTo>
                <a:cubicBezTo>
                  <a:pt x="1119956" y="3519034"/>
                  <a:pt x="1119956" y="3519034"/>
                  <a:pt x="1119956" y="3519034"/>
                </a:cubicBezTo>
                <a:cubicBezTo>
                  <a:pt x="1119956" y="3180741"/>
                  <a:pt x="1119956" y="3180741"/>
                  <a:pt x="1119956" y="3180741"/>
                </a:cubicBezTo>
                <a:cubicBezTo>
                  <a:pt x="1392847" y="2969406"/>
                  <a:pt x="1392847" y="2969406"/>
                  <a:pt x="1392847" y="2969406"/>
                </a:cubicBezTo>
                <a:cubicBezTo>
                  <a:pt x="1483547" y="2899224"/>
                  <a:pt x="1483547" y="2899224"/>
                  <a:pt x="1483547" y="2899224"/>
                </a:cubicBezTo>
                <a:cubicBezTo>
                  <a:pt x="1862913" y="3187049"/>
                  <a:pt x="1862913" y="3187049"/>
                  <a:pt x="1862913" y="3187049"/>
                </a:cubicBezTo>
                <a:cubicBezTo>
                  <a:pt x="2243855" y="2891339"/>
                  <a:pt x="2243855" y="2891339"/>
                  <a:pt x="2243855" y="2891339"/>
                </a:cubicBezTo>
                <a:cubicBezTo>
                  <a:pt x="2243855" y="2773843"/>
                  <a:pt x="2243855" y="2773843"/>
                  <a:pt x="2243855" y="2773843"/>
                </a:cubicBezTo>
                <a:cubicBezTo>
                  <a:pt x="2231236" y="2779363"/>
                  <a:pt x="2231236" y="2779363"/>
                  <a:pt x="2231236" y="2779363"/>
                </a:cubicBezTo>
                <a:cubicBezTo>
                  <a:pt x="2231236" y="2885030"/>
                  <a:pt x="2231236" y="2885030"/>
                  <a:pt x="2231236" y="2885030"/>
                </a:cubicBezTo>
                <a:cubicBezTo>
                  <a:pt x="1869222" y="3165758"/>
                  <a:pt x="1869222" y="3165758"/>
                  <a:pt x="1869222" y="3165758"/>
                </a:cubicBezTo>
                <a:cubicBezTo>
                  <a:pt x="1869222" y="2819579"/>
                  <a:pt x="1869222" y="2819579"/>
                  <a:pt x="1869222" y="2819579"/>
                </a:cubicBezTo>
                <a:cubicBezTo>
                  <a:pt x="2231236" y="2538851"/>
                  <a:pt x="2231236" y="2538851"/>
                  <a:pt x="2231236" y="2538851"/>
                </a:cubicBezTo>
                <a:cubicBezTo>
                  <a:pt x="2231236" y="2778574"/>
                  <a:pt x="2231236" y="2778574"/>
                  <a:pt x="2231236" y="2778574"/>
                </a:cubicBezTo>
                <a:cubicBezTo>
                  <a:pt x="2243855" y="2773054"/>
                  <a:pt x="2243855" y="2773054"/>
                  <a:pt x="2243855" y="2773054"/>
                </a:cubicBezTo>
                <a:cubicBezTo>
                  <a:pt x="2243855" y="2522291"/>
                  <a:pt x="2243855" y="2522291"/>
                  <a:pt x="2243855" y="2522291"/>
                </a:cubicBezTo>
                <a:cubicBezTo>
                  <a:pt x="2113720" y="2422933"/>
                  <a:pt x="2113720" y="2422933"/>
                  <a:pt x="2113720" y="2422933"/>
                </a:cubicBezTo>
                <a:cubicBezTo>
                  <a:pt x="2100312" y="2429241"/>
                  <a:pt x="2100312" y="2429241"/>
                  <a:pt x="2100312" y="2429241"/>
                </a:cubicBezTo>
                <a:cubicBezTo>
                  <a:pt x="2226503" y="2525446"/>
                  <a:pt x="2226503" y="2525446"/>
                  <a:pt x="2226503" y="2525446"/>
                </a:cubicBezTo>
                <a:cubicBezTo>
                  <a:pt x="1862124" y="2807751"/>
                  <a:pt x="1862124" y="2807751"/>
                  <a:pt x="1862124" y="2807751"/>
                </a:cubicBezTo>
                <a:cubicBezTo>
                  <a:pt x="1496955" y="2530177"/>
                  <a:pt x="1496955" y="2530177"/>
                  <a:pt x="1496955" y="2530177"/>
                </a:cubicBezTo>
                <a:cubicBezTo>
                  <a:pt x="1861335" y="2247872"/>
                  <a:pt x="1861335" y="2247872"/>
                  <a:pt x="1861335" y="2247872"/>
                </a:cubicBezTo>
                <a:cubicBezTo>
                  <a:pt x="2099523" y="2428452"/>
                  <a:pt x="2099523" y="2428452"/>
                  <a:pt x="2099523" y="2428452"/>
                </a:cubicBezTo>
                <a:cubicBezTo>
                  <a:pt x="2112931" y="2422144"/>
                  <a:pt x="2112931" y="2422144"/>
                  <a:pt x="2112931" y="2422144"/>
                </a:cubicBezTo>
                <a:cubicBezTo>
                  <a:pt x="1870800" y="2238409"/>
                  <a:pt x="1870800" y="2238409"/>
                  <a:pt x="1870800" y="2238409"/>
                </a:cubicBezTo>
                <a:cubicBezTo>
                  <a:pt x="1870800" y="2059405"/>
                  <a:pt x="1870800" y="2059405"/>
                  <a:pt x="1870800" y="2059405"/>
                </a:cubicBezTo>
                <a:cubicBezTo>
                  <a:pt x="1857392" y="2060983"/>
                  <a:pt x="1857392" y="2060983"/>
                  <a:pt x="1857392" y="2060983"/>
                </a:cubicBezTo>
                <a:cubicBezTo>
                  <a:pt x="1857392" y="2232889"/>
                  <a:pt x="1857392" y="2232889"/>
                  <a:pt x="1857392" y="2232889"/>
                </a:cubicBezTo>
                <a:cubicBezTo>
                  <a:pt x="1496167" y="2513617"/>
                  <a:pt x="1496167" y="2513617"/>
                  <a:pt x="1496167" y="2513617"/>
                </a:cubicBezTo>
                <a:cubicBezTo>
                  <a:pt x="1496167" y="2166650"/>
                  <a:pt x="1496167" y="2166650"/>
                  <a:pt x="1496167" y="2166650"/>
                </a:cubicBezTo>
                <a:cubicBezTo>
                  <a:pt x="1666526" y="2034960"/>
                  <a:pt x="1666526" y="2034960"/>
                  <a:pt x="1666526" y="2034960"/>
                </a:cubicBezTo>
                <a:cubicBezTo>
                  <a:pt x="1658639" y="2023920"/>
                  <a:pt x="1658639" y="2023920"/>
                  <a:pt x="1658639" y="2023920"/>
                </a:cubicBezTo>
                <a:cubicBezTo>
                  <a:pt x="1666526" y="2034172"/>
                  <a:pt x="1666526" y="2034172"/>
                  <a:pt x="1666526" y="2034172"/>
                </a:cubicBezTo>
                <a:cubicBezTo>
                  <a:pt x="1857392" y="1885922"/>
                  <a:pt x="1857392" y="1885922"/>
                  <a:pt x="1857392" y="1885922"/>
                </a:cubicBezTo>
                <a:cubicBezTo>
                  <a:pt x="1857392" y="2060194"/>
                  <a:pt x="1857392" y="2060194"/>
                  <a:pt x="1857392" y="2060194"/>
                </a:cubicBezTo>
                <a:cubicBezTo>
                  <a:pt x="1870800" y="2058617"/>
                  <a:pt x="1870800" y="2058617"/>
                  <a:pt x="1870800" y="2058617"/>
                </a:cubicBezTo>
                <a:cubicBezTo>
                  <a:pt x="1870800" y="1881190"/>
                  <a:pt x="1870800" y="1881190"/>
                  <a:pt x="1870800" y="1881190"/>
                </a:cubicBezTo>
                <a:cubicBezTo>
                  <a:pt x="1886574" y="1868573"/>
                  <a:pt x="1886574" y="1868573"/>
                  <a:pt x="1886574" y="1868573"/>
                </a:cubicBezTo>
                <a:cubicBezTo>
                  <a:pt x="1886574" y="1852014"/>
                  <a:pt x="1886574" y="1852014"/>
                  <a:pt x="1886574" y="1852014"/>
                </a:cubicBezTo>
                <a:cubicBezTo>
                  <a:pt x="1869222" y="1865419"/>
                  <a:pt x="1869222" y="1865419"/>
                  <a:pt x="1869222" y="1865419"/>
                </a:cubicBezTo>
                <a:cubicBezTo>
                  <a:pt x="1869222" y="1519240"/>
                  <a:pt x="1869222" y="1519240"/>
                  <a:pt x="1869222" y="1519240"/>
                </a:cubicBezTo>
                <a:cubicBezTo>
                  <a:pt x="1886574" y="1505835"/>
                  <a:pt x="1886574" y="1505835"/>
                  <a:pt x="1886574" y="1505835"/>
                </a:cubicBezTo>
                <a:cubicBezTo>
                  <a:pt x="1886574" y="1489275"/>
                  <a:pt x="1886574" y="1489275"/>
                  <a:pt x="1886574" y="1489275"/>
                </a:cubicBezTo>
                <a:cubicBezTo>
                  <a:pt x="1862124" y="1508201"/>
                  <a:pt x="1862124" y="1508201"/>
                  <a:pt x="1862124" y="1508201"/>
                </a:cubicBezTo>
                <a:cubicBezTo>
                  <a:pt x="1496955" y="1230627"/>
                  <a:pt x="1496955" y="1230627"/>
                  <a:pt x="1496955" y="1230627"/>
                </a:cubicBezTo>
                <a:cubicBezTo>
                  <a:pt x="1861335" y="947533"/>
                  <a:pt x="1861335" y="947533"/>
                  <a:pt x="1861335" y="947533"/>
                </a:cubicBezTo>
                <a:cubicBezTo>
                  <a:pt x="2226503" y="1225107"/>
                  <a:pt x="2226503" y="1225107"/>
                  <a:pt x="2226503" y="1225107"/>
                </a:cubicBezTo>
                <a:cubicBezTo>
                  <a:pt x="1887362" y="1488487"/>
                  <a:pt x="1887362" y="1488487"/>
                  <a:pt x="1887362" y="1488487"/>
                </a:cubicBezTo>
                <a:cubicBezTo>
                  <a:pt x="1887362" y="1505046"/>
                  <a:pt x="1887362" y="1505046"/>
                  <a:pt x="1887362" y="1505046"/>
                </a:cubicBezTo>
                <a:cubicBezTo>
                  <a:pt x="2231236" y="1238512"/>
                  <a:pt x="2231236" y="1238512"/>
                  <a:pt x="2231236" y="1238512"/>
                </a:cubicBezTo>
                <a:cubicBezTo>
                  <a:pt x="2231236" y="1585480"/>
                  <a:pt x="2231236" y="1585480"/>
                  <a:pt x="2231236" y="1585480"/>
                </a:cubicBezTo>
                <a:lnTo>
                  <a:pt x="1887362" y="1851225"/>
                </a:lnTo>
                <a:cubicBezTo>
                  <a:pt x="1887362" y="1867785"/>
                  <a:pt x="1887362" y="1867785"/>
                  <a:pt x="1887362" y="1867785"/>
                </a:cubicBezTo>
                <a:cubicBezTo>
                  <a:pt x="2243855" y="1591788"/>
                  <a:pt x="2243855" y="1591788"/>
                  <a:pt x="2243855" y="1591788"/>
                </a:cubicBezTo>
                <a:cubicBezTo>
                  <a:pt x="2243855" y="1221952"/>
                  <a:pt x="2243855" y="1221952"/>
                  <a:pt x="2243855" y="1221952"/>
                </a:cubicBezTo>
                <a:cubicBezTo>
                  <a:pt x="1870800" y="938859"/>
                  <a:pt x="1870800" y="938859"/>
                  <a:pt x="1870800" y="938859"/>
                </a:cubicBezTo>
                <a:cubicBezTo>
                  <a:pt x="1870800" y="590314"/>
                  <a:pt x="1870800" y="590314"/>
                  <a:pt x="1870800" y="590314"/>
                </a:cubicBezTo>
                <a:cubicBezTo>
                  <a:pt x="1857392" y="600566"/>
                  <a:pt x="1857392" y="600566"/>
                  <a:pt x="1857392" y="600566"/>
                </a:cubicBezTo>
                <a:cubicBezTo>
                  <a:pt x="1857392" y="933339"/>
                  <a:pt x="1857392" y="933339"/>
                  <a:pt x="1857392" y="933339"/>
                </a:cubicBezTo>
                <a:cubicBezTo>
                  <a:pt x="1496167" y="1214067"/>
                  <a:pt x="1496167" y="1214067"/>
                  <a:pt x="1496167" y="1214067"/>
                </a:cubicBezTo>
                <a:cubicBezTo>
                  <a:pt x="1496167" y="867888"/>
                  <a:pt x="1496167" y="867888"/>
                  <a:pt x="1496167" y="867888"/>
                </a:cubicBezTo>
                <a:cubicBezTo>
                  <a:pt x="1857392" y="587160"/>
                  <a:pt x="1857392" y="587160"/>
                  <a:pt x="1857392" y="587160"/>
                </a:cubicBezTo>
                <a:cubicBezTo>
                  <a:pt x="1857392" y="599777"/>
                  <a:pt x="1857392" y="599777"/>
                  <a:pt x="1857392" y="599777"/>
                </a:cubicBezTo>
                <a:cubicBezTo>
                  <a:pt x="1870800" y="589526"/>
                  <a:pt x="1870800" y="589526"/>
                  <a:pt x="1870800" y="589526"/>
                </a:cubicBezTo>
                <a:cubicBezTo>
                  <a:pt x="1870800" y="570600"/>
                  <a:pt x="1870800" y="570600"/>
                  <a:pt x="1870800" y="570600"/>
                </a:cubicBezTo>
                <a:cubicBezTo>
                  <a:pt x="1509574" y="295392"/>
                  <a:pt x="1509574" y="295392"/>
                  <a:pt x="1509574" y="295392"/>
                </a:cubicBezTo>
                <a:cubicBezTo>
                  <a:pt x="1498533" y="304066"/>
                  <a:pt x="1498533" y="304066"/>
                  <a:pt x="1498533" y="304066"/>
                </a:cubicBezTo>
                <a:cubicBezTo>
                  <a:pt x="1508786" y="295392"/>
                  <a:pt x="1508786" y="295392"/>
                  <a:pt x="1508786" y="295392"/>
                </a:cubicBezTo>
                <a:cubicBezTo>
                  <a:pt x="1493012" y="283564"/>
                  <a:pt x="1493012" y="283564"/>
                  <a:pt x="1493012" y="283564"/>
                </a:cubicBezTo>
                <a:cubicBezTo>
                  <a:pt x="1493012" y="97759"/>
                  <a:pt x="1493012" y="28082"/>
                  <a:pt x="1493012" y="1953"/>
                </a:cubicBezTo>
                <a:close/>
                <a:moveTo>
                  <a:pt x="1398859" y="0"/>
                </a:moveTo>
                <a:lnTo>
                  <a:pt x="1480393" y="0"/>
                </a:lnTo>
                <a:lnTo>
                  <a:pt x="1480393" y="84404"/>
                </a:lnTo>
                <a:cubicBezTo>
                  <a:pt x="1480393" y="283564"/>
                  <a:pt x="1480393" y="283564"/>
                  <a:pt x="1480393" y="283564"/>
                </a:cubicBezTo>
                <a:cubicBezTo>
                  <a:pt x="1118379" y="564292"/>
                  <a:pt x="1118379" y="564292"/>
                  <a:pt x="1118379" y="564292"/>
                </a:cubicBezTo>
                <a:cubicBezTo>
                  <a:pt x="1118379" y="218113"/>
                  <a:pt x="1118379" y="218113"/>
                  <a:pt x="1118379" y="218113"/>
                </a:cubicBezTo>
                <a:cubicBezTo>
                  <a:pt x="1267443" y="102194"/>
                  <a:pt x="1341976" y="44235"/>
                  <a:pt x="1379242" y="15255"/>
                </a:cubicBezTo>
                <a:close/>
                <a:moveTo>
                  <a:pt x="840168" y="0"/>
                </a:moveTo>
                <a:lnTo>
                  <a:pt x="1377550" y="0"/>
                </a:lnTo>
                <a:lnTo>
                  <a:pt x="1301753" y="58896"/>
                </a:lnTo>
                <a:cubicBezTo>
                  <a:pt x="1112069" y="206284"/>
                  <a:pt x="1112069" y="206284"/>
                  <a:pt x="1112069" y="206284"/>
                </a:cubicBezTo>
                <a:cubicBezTo>
                  <a:pt x="966554" y="95886"/>
                  <a:pt x="893796" y="40686"/>
                  <a:pt x="857417" y="13087"/>
                </a:cubicBez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a:xfrm>
            <a:off x="731838" y="1381125"/>
            <a:ext cx="6118657" cy="45323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9" name="Titre 10">
            <a:extLst>
              <a:ext uri="{FF2B5EF4-FFF2-40B4-BE49-F238E27FC236}">
                <a16:creationId xmlns:a16="http://schemas.microsoft.com/office/drawing/2014/main" id="{E8A77A76-28CB-5629-14F2-37B56A986D79}"/>
              </a:ext>
            </a:extLst>
          </p:cNvPr>
          <p:cNvSpPr>
            <a:spLocks noGrp="1"/>
          </p:cNvSpPr>
          <p:nvPr>
            <p:ph type="title"/>
          </p:nvPr>
        </p:nvSpPr>
        <p:spPr>
          <a:xfrm>
            <a:off x="731840" y="314036"/>
            <a:ext cx="6118656" cy="871827"/>
          </a:xfrm>
        </p:spPr>
        <p:txBody>
          <a:bodyPr/>
          <a:lstStyle>
            <a:lvl1pPr>
              <a:defRPr>
                <a:solidFill>
                  <a:schemeClr val="tx2"/>
                </a:solidFill>
              </a:defRPr>
            </a:lvl1pPr>
          </a:lstStyle>
          <a:p>
            <a:r>
              <a:rPr lang="fr-FR"/>
              <a:t>Modifiez le style du titre</a:t>
            </a:r>
            <a:endParaRPr lang="fr-FR" dirty="0"/>
          </a:p>
        </p:txBody>
      </p:sp>
    </p:spTree>
    <p:extLst>
      <p:ext uri="{BB962C8B-B14F-4D97-AF65-F5344CB8AC3E}">
        <p14:creationId xmlns:p14="http://schemas.microsoft.com/office/powerpoint/2010/main" val="845994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uel + contenu">
    <p:spTree>
      <p:nvGrpSpPr>
        <p:cNvPr id="1" name=""/>
        <p:cNvGrpSpPr/>
        <p:nvPr/>
      </p:nvGrpSpPr>
      <p:grpSpPr>
        <a:xfrm>
          <a:off x="0" y="0"/>
          <a:ext cx="0" cy="0"/>
          <a:chOff x="0" y="0"/>
          <a:chExt cx="0" cy="0"/>
        </a:xfrm>
      </p:grpSpPr>
      <p:grpSp>
        <p:nvGrpSpPr>
          <p:cNvPr id="20" name="Groupe 19">
            <a:extLst>
              <a:ext uri="{FF2B5EF4-FFF2-40B4-BE49-F238E27FC236}">
                <a16:creationId xmlns:a16="http://schemas.microsoft.com/office/drawing/2014/main" id="{8ADFDDB7-8C7E-D45A-96B3-1A9EBD1B6760}"/>
              </a:ext>
            </a:extLst>
          </p:cNvPr>
          <p:cNvGrpSpPr/>
          <p:nvPr userDrawn="1"/>
        </p:nvGrpSpPr>
        <p:grpSpPr>
          <a:xfrm>
            <a:off x="206373" y="6296024"/>
            <a:ext cx="468000" cy="468000"/>
            <a:chOff x="206373" y="6296024"/>
            <a:chExt cx="468000" cy="468000"/>
          </a:xfrm>
        </p:grpSpPr>
        <p:sp>
          <p:nvSpPr>
            <p:cNvPr id="21" name="Rectangle 20">
              <a:extLst>
                <a:ext uri="{FF2B5EF4-FFF2-40B4-BE49-F238E27FC236}">
                  <a16:creationId xmlns:a16="http://schemas.microsoft.com/office/drawing/2014/main" id="{9EBA0BEC-B644-623E-6D5F-4028774EC28B}"/>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22" name="Logo CEA">
              <a:extLst>
                <a:ext uri="{FF2B5EF4-FFF2-40B4-BE49-F238E27FC236}">
                  <a16:creationId xmlns:a16="http://schemas.microsoft.com/office/drawing/2014/main" id="{41781B71-FA7E-3A77-138A-F8EC208614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8" name="Rectangle 7">
            <a:extLst>
              <a:ext uri="{FF2B5EF4-FFF2-40B4-BE49-F238E27FC236}">
                <a16:creationId xmlns:a16="http://schemas.microsoft.com/office/drawing/2014/main" id="{0F05E3D2-1467-BBD4-EE19-55F1FF901071}"/>
              </a:ext>
            </a:extLst>
          </p:cNvPr>
          <p:cNvSpPr/>
          <p:nvPr userDrawn="1"/>
        </p:nvSpPr>
        <p:spPr>
          <a:xfrm>
            <a:off x="7170057" y="0"/>
            <a:ext cx="50219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15/10/2025</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 contenu</a:t>
            </a:r>
          </a:p>
          <a:p>
            <a:endParaRPr lang="fr-FR" sz="1200" dirty="0">
              <a:solidFill>
                <a:schemeClr val="bg1">
                  <a:lumMod val="50000"/>
                </a:schemeClr>
              </a:solidFill>
            </a:endParaRP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a:xfrm>
            <a:off x="5480916" y="1381125"/>
            <a:ext cx="5979247" cy="4532313"/>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0" name="Titre 10">
            <a:extLst>
              <a:ext uri="{FF2B5EF4-FFF2-40B4-BE49-F238E27FC236}">
                <a16:creationId xmlns:a16="http://schemas.microsoft.com/office/drawing/2014/main" id="{E8A77A76-28CB-5629-14F2-37B56A986D79}"/>
              </a:ext>
            </a:extLst>
          </p:cNvPr>
          <p:cNvSpPr>
            <a:spLocks noGrp="1"/>
          </p:cNvSpPr>
          <p:nvPr>
            <p:ph type="title"/>
          </p:nvPr>
        </p:nvSpPr>
        <p:spPr>
          <a:xfrm>
            <a:off x="5483721" y="314036"/>
            <a:ext cx="5976441" cy="871827"/>
          </a:xfrm>
        </p:spPr>
        <p:txBody>
          <a:bodyPr/>
          <a:lstStyle>
            <a:lvl1pPr>
              <a:defRPr>
                <a:solidFill>
                  <a:schemeClr val="tx2"/>
                </a:solidFill>
              </a:defRPr>
            </a:lvl1pPr>
          </a:lstStyle>
          <a:p>
            <a:r>
              <a:rPr lang="fr-FR"/>
              <a:t>Modifiez le style du titre</a:t>
            </a:r>
            <a:endParaRPr lang="fr-FR" dirty="0"/>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a:t>Hugo Bufferand - IAEA-FEC Conference - Chengdu</a:t>
            </a:r>
          </a:p>
        </p:txBody>
      </p:sp>
      <p:sp>
        <p:nvSpPr>
          <p:cNvPr id="15" name="Espace réservé pour une image  14">
            <a:extLst>
              <a:ext uri="{FF2B5EF4-FFF2-40B4-BE49-F238E27FC236}">
                <a16:creationId xmlns:a16="http://schemas.microsoft.com/office/drawing/2014/main" id="{99E12E89-87DE-B6F7-B1A1-FBC84445BA61}"/>
              </a:ext>
            </a:extLst>
          </p:cNvPr>
          <p:cNvSpPr>
            <a:spLocks noGrp="1"/>
          </p:cNvSpPr>
          <p:nvPr>
            <p:ph type="pic" sz="quarter" idx="14" hasCustomPrompt="1"/>
          </p:nvPr>
        </p:nvSpPr>
        <p:spPr>
          <a:xfrm>
            <a:off x="-1" y="0"/>
            <a:ext cx="5305156" cy="6858000"/>
          </a:xfrm>
          <a:custGeom>
            <a:avLst/>
            <a:gdLst>
              <a:gd name="connsiteX0" fmla="*/ 4647758 w 5305156"/>
              <a:gd name="connsiteY0" fmla="*/ 6793932 h 6858000"/>
              <a:gd name="connsiteX1" fmla="*/ 4720099 w 5305156"/>
              <a:gd name="connsiteY1" fmla="*/ 6857017 h 6858000"/>
              <a:gd name="connsiteX2" fmla="*/ 4721226 w 5305156"/>
              <a:gd name="connsiteY2" fmla="*/ 6858000 h 6858000"/>
              <a:gd name="connsiteX3" fmla="*/ 4572862 w 5305156"/>
              <a:gd name="connsiteY3" fmla="*/ 6858000 h 6858000"/>
              <a:gd name="connsiteX4" fmla="*/ 4579542 w 5305156"/>
              <a:gd name="connsiteY4" fmla="*/ 6852286 h 6858000"/>
              <a:gd name="connsiteX5" fmla="*/ 4647758 w 5305156"/>
              <a:gd name="connsiteY5" fmla="*/ 6793932 h 6858000"/>
              <a:gd name="connsiteX6" fmla="*/ 4651972 w 5305156"/>
              <a:gd name="connsiteY6" fmla="*/ 6434348 h 6858000"/>
              <a:gd name="connsiteX7" fmla="*/ 4974349 w 5305156"/>
              <a:gd name="connsiteY7" fmla="*/ 6715076 h 6858000"/>
              <a:gd name="connsiteX8" fmla="*/ 4974349 w 5305156"/>
              <a:gd name="connsiteY8" fmla="*/ 6799592 h 6858000"/>
              <a:gd name="connsiteX9" fmla="*/ 4974349 w 5305156"/>
              <a:gd name="connsiteY9" fmla="*/ 6858000 h 6858000"/>
              <a:gd name="connsiteX10" fmla="*/ 4741003 w 5305156"/>
              <a:gd name="connsiteY10" fmla="*/ 6858000 h 6858000"/>
              <a:gd name="connsiteX11" fmla="*/ 4736254 w 5305156"/>
              <a:gd name="connsiteY11" fmla="*/ 6853863 h 6858000"/>
              <a:gd name="connsiteX12" fmla="*/ 4720099 w 5305156"/>
              <a:gd name="connsiteY12" fmla="*/ 6857017 h 6858000"/>
              <a:gd name="connsiteX13" fmla="*/ 4735551 w 5305156"/>
              <a:gd name="connsiteY13" fmla="*/ 6853075 h 6858000"/>
              <a:gd name="connsiteX14" fmla="*/ 4651972 w 5305156"/>
              <a:gd name="connsiteY14" fmla="*/ 6780527 h 6858000"/>
              <a:gd name="connsiteX15" fmla="*/ 4651972 w 5305156"/>
              <a:gd name="connsiteY15" fmla="*/ 6434348 h 6858000"/>
              <a:gd name="connsiteX16" fmla="*/ 4319762 w 5305156"/>
              <a:gd name="connsiteY16" fmla="*/ 5786939 h 6858000"/>
              <a:gd name="connsiteX17" fmla="*/ 4527656 w 5305156"/>
              <a:gd name="connsiteY17" fmla="*/ 5968308 h 6858000"/>
              <a:gd name="connsiteX18" fmla="*/ 4642139 w 5305156"/>
              <a:gd name="connsiteY18" fmla="*/ 6067667 h 6858000"/>
              <a:gd name="connsiteX19" fmla="*/ 4642139 w 5305156"/>
              <a:gd name="connsiteY19" fmla="*/ 6413845 h 6858000"/>
              <a:gd name="connsiteX20" fmla="*/ 4403341 w 5305156"/>
              <a:gd name="connsiteY20" fmla="*/ 6206454 h 6858000"/>
              <a:gd name="connsiteX21" fmla="*/ 4319762 w 5305156"/>
              <a:gd name="connsiteY21" fmla="*/ 6133906 h 6858000"/>
              <a:gd name="connsiteX22" fmla="*/ 4319762 w 5305156"/>
              <a:gd name="connsiteY22" fmla="*/ 5786939 h 6858000"/>
              <a:gd name="connsiteX23" fmla="*/ 3755776 w 5305156"/>
              <a:gd name="connsiteY23" fmla="*/ 5671020 h 6858000"/>
              <a:gd name="connsiteX24" fmla="*/ 3767716 w 5305156"/>
              <a:gd name="connsiteY24" fmla="*/ 5677328 h 6858000"/>
              <a:gd name="connsiteX25" fmla="*/ 3755776 w 5305156"/>
              <a:gd name="connsiteY25" fmla="*/ 5671020 h 6858000"/>
              <a:gd name="connsiteX26" fmla="*/ 3979825 w 5305156"/>
              <a:gd name="connsiteY26" fmla="*/ 5495959 h 6858000"/>
              <a:gd name="connsiteX27" fmla="*/ 4304309 w 5305156"/>
              <a:gd name="connsiteY27" fmla="*/ 5779053 h 6858000"/>
              <a:gd name="connsiteX28" fmla="*/ 3979123 w 5305156"/>
              <a:gd name="connsiteY28" fmla="*/ 6056627 h 6858000"/>
              <a:gd name="connsiteX29" fmla="*/ 3654638 w 5305156"/>
              <a:gd name="connsiteY29" fmla="*/ 5773533 h 6858000"/>
              <a:gd name="connsiteX30" fmla="*/ 3767716 w 5305156"/>
              <a:gd name="connsiteY30" fmla="*/ 5677328 h 6858000"/>
              <a:gd name="connsiteX31" fmla="*/ 3979825 w 5305156"/>
              <a:gd name="connsiteY31" fmla="*/ 5495959 h 6858000"/>
              <a:gd name="connsiteX32" fmla="*/ 4984885 w 5305156"/>
              <a:gd name="connsiteY32" fmla="*/ 4847761 h 6858000"/>
              <a:gd name="connsiteX33" fmla="*/ 5305156 w 5305156"/>
              <a:gd name="connsiteY33" fmla="*/ 5126124 h 6858000"/>
              <a:gd name="connsiteX34" fmla="*/ 4979968 w 5305156"/>
              <a:gd name="connsiteY34" fmla="*/ 5403697 h 6858000"/>
              <a:gd name="connsiteX35" fmla="*/ 4871807 w 5305156"/>
              <a:gd name="connsiteY35" fmla="*/ 5309070 h 6858000"/>
              <a:gd name="connsiteX36" fmla="*/ 4865486 w 5305156"/>
              <a:gd name="connsiteY36" fmla="*/ 5320898 h 6858000"/>
              <a:gd name="connsiteX37" fmla="*/ 4974349 w 5305156"/>
              <a:gd name="connsiteY37" fmla="*/ 5415526 h 6858000"/>
              <a:gd name="connsiteX38" fmla="*/ 4974349 w 5305156"/>
              <a:gd name="connsiteY38" fmla="*/ 5761705 h 6858000"/>
              <a:gd name="connsiteX39" fmla="*/ 4741170 w 5305156"/>
              <a:gd name="connsiteY39" fmla="*/ 5559044 h 6858000"/>
              <a:gd name="connsiteX40" fmla="*/ 4734849 w 5305156"/>
              <a:gd name="connsiteY40" fmla="*/ 5571661 h 6858000"/>
              <a:gd name="connsiteX41" fmla="*/ 4972945 w 5305156"/>
              <a:gd name="connsiteY41" fmla="*/ 5779053 h 6858000"/>
              <a:gd name="connsiteX42" fmla="*/ 4647758 w 5305156"/>
              <a:gd name="connsiteY42" fmla="*/ 6056627 h 6858000"/>
              <a:gd name="connsiteX43" fmla="*/ 4533978 w 5305156"/>
              <a:gd name="connsiteY43" fmla="*/ 5957268 h 6858000"/>
              <a:gd name="connsiteX44" fmla="*/ 4527656 w 5305156"/>
              <a:gd name="connsiteY44" fmla="*/ 5968308 h 6858000"/>
              <a:gd name="connsiteX45" fmla="*/ 4533275 w 5305156"/>
              <a:gd name="connsiteY45" fmla="*/ 5956479 h 6858000"/>
              <a:gd name="connsiteX46" fmla="*/ 4323273 w 5305156"/>
              <a:gd name="connsiteY46" fmla="*/ 5773533 h 6858000"/>
              <a:gd name="connsiteX47" fmla="*/ 4648460 w 5305156"/>
              <a:gd name="connsiteY47" fmla="*/ 5495959 h 6858000"/>
              <a:gd name="connsiteX48" fmla="*/ 4734146 w 5305156"/>
              <a:gd name="connsiteY48" fmla="*/ 5570873 h 6858000"/>
              <a:gd name="connsiteX49" fmla="*/ 4741170 w 5305156"/>
              <a:gd name="connsiteY49" fmla="*/ 5558256 h 6858000"/>
              <a:gd name="connsiteX50" fmla="*/ 4651972 w 5305156"/>
              <a:gd name="connsiteY50" fmla="*/ 5480976 h 6858000"/>
              <a:gd name="connsiteX51" fmla="*/ 4651972 w 5305156"/>
              <a:gd name="connsiteY51" fmla="*/ 5134798 h 6858000"/>
              <a:gd name="connsiteX52" fmla="*/ 4865486 w 5305156"/>
              <a:gd name="connsiteY52" fmla="*/ 5320110 h 6858000"/>
              <a:gd name="connsiteX53" fmla="*/ 4871104 w 5305156"/>
              <a:gd name="connsiteY53" fmla="*/ 5309070 h 6858000"/>
              <a:gd name="connsiteX54" fmla="*/ 4659698 w 5305156"/>
              <a:gd name="connsiteY54" fmla="*/ 5125335 h 6858000"/>
              <a:gd name="connsiteX55" fmla="*/ 4984885 w 5305156"/>
              <a:gd name="connsiteY55" fmla="*/ 4847761 h 6858000"/>
              <a:gd name="connsiteX56" fmla="*/ 4319762 w 5305156"/>
              <a:gd name="connsiteY56" fmla="*/ 4487388 h 6858000"/>
              <a:gd name="connsiteX57" fmla="*/ 4541703 w 5305156"/>
              <a:gd name="connsiteY57" fmla="*/ 4680586 h 6858000"/>
              <a:gd name="connsiteX58" fmla="*/ 4548726 w 5305156"/>
              <a:gd name="connsiteY58" fmla="*/ 4670335 h 6858000"/>
              <a:gd name="connsiteX59" fmla="*/ 4542406 w 5305156"/>
              <a:gd name="connsiteY59" fmla="*/ 4680586 h 6858000"/>
              <a:gd name="connsiteX60" fmla="*/ 4642139 w 5305156"/>
              <a:gd name="connsiteY60" fmla="*/ 4768116 h 6858000"/>
              <a:gd name="connsiteX61" fmla="*/ 4642139 w 5305156"/>
              <a:gd name="connsiteY61" fmla="*/ 5114295 h 6858000"/>
              <a:gd name="connsiteX62" fmla="*/ 4399127 w 5305156"/>
              <a:gd name="connsiteY62" fmla="*/ 4902960 h 6858000"/>
              <a:gd name="connsiteX63" fmla="*/ 4392103 w 5305156"/>
              <a:gd name="connsiteY63" fmla="*/ 4913212 h 6858000"/>
              <a:gd name="connsiteX64" fmla="*/ 4398424 w 5305156"/>
              <a:gd name="connsiteY64" fmla="*/ 4902172 h 6858000"/>
              <a:gd name="connsiteX65" fmla="*/ 4319762 w 5305156"/>
              <a:gd name="connsiteY65" fmla="*/ 4833567 h 6858000"/>
              <a:gd name="connsiteX66" fmla="*/ 4319762 w 5305156"/>
              <a:gd name="connsiteY66" fmla="*/ 4487388 h 6858000"/>
              <a:gd name="connsiteX67" fmla="*/ 4648460 w 5305156"/>
              <a:gd name="connsiteY67" fmla="*/ 4196409 h 6858000"/>
              <a:gd name="connsiteX68" fmla="*/ 4972945 w 5305156"/>
              <a:gd name="connsiteY68" fmla="*/ 4478714 h 6858000"/>
              <a:gd name="connsiteX69" fmla="*/ 4647758 w 5305156"/>
              <a:gd name="connsiteY69" fmla="*/ 4756288 h 6858000"/>
              <a:gd name="connsiteX70" fmla="*/ 4548726 w 5305156"/>
              <a:gd name="connsiteY70" fmla="*/ 4670335 h 6858000"/>
              <a:gd name="connsiteX71" fmla="*/ 4323273 w 5305156"/>
              <a:gd name="connsiteY71" fmla="*/ 4473983 h 6858000"/>
              <a:gd name="connsiteX72" fmla="*/ 4648460 w 5305156"/>
              <a:gd name="connsiteY72" fmla="*/ 4196409 h 6858000"/>
              <a:gd name="connsiteX73" fmla="*/ 4312036 w 5305156"/>
              <a:gd name="connsiteY73" fmla="*/ 3544268 h 6858000"/>
              <a:gd name="connsiteX74" fmla="*/ 4636520 w 5305156"/>
              <a:gd name="connsiteY74" fmla="*/ 3826573 h 6858000"/>
              <a:gd name="connsiteX75" fmla="*/ 4311333 w 5305156"/>
              <a:gd name="connsiteY75" fmla="*/ 4104935 h 6858000"/>
              <a:gd name="connsiteX76" fmla="*/ 3986848 w 5305156"/>
              <a:gd name="connsiteY76" fmla="*/ 3821842 h 6858000"/>
              <a:gd name="connsiteX77" fmla="*/ 4302905 w 5305156"/>
              <a:gd name="connsiteY77" fmla="*/ 3552154 h 6858000"/>
              <a:gd name="connsiteX78" fmla="*/ 4312036 w 5305156"/>
              <a:gd name="connsiteY78" fmla="*/ 3544268 h 6858000"/>
              <a:gd name="connsiteX79" fmla="*/ 3986848 w 5305156"/>
              <a:gd name="connsiteY79" fmla="*/ 2538851 h 6858000"/>
              <a:gd name="connsiteX80" fmla="*/ 4194744 w 5305156"/>
              <a:gd name="connsiteY80" fmla="*/ 2719432 h 6858000"/>
              <a:gd name="connsiteX81" fmla="*/ 4201064 w 5305156"/>
              <a:gd name="connsiteY81" fmla="*/ 2708392 h 6858000"/>
              <a:gd name="connsiteX82" fmla="*/ 4195446 w 5305156"/>
              <a:gd name="connsiteY82" fmla="*/ 2720221 h 6858000"/>
              <a:gd name="connsiteX83" fmla="*/ 4309226 w 5305156"/>
              <a:gd name="connsiteY83" fmla="*/ 2819579 h 6858000"/>
              <a:gd name="connsiteX84" fmla="*/ 4309226 w 5305156"/>
              <a:gd name="connsiteY84" fmla="*/ 3165758 h 6858000"/>
              <a:gd name="connsiteX85" fmla="*/ 4071131 w 5305156"/>
              <a:gd name="connsiteY85" fmla="*/ 2958366 h 6858000"/>
              <a:gd name="connsiteX86" fmla="*/ 4064809 w 5305156"/>
              <a:gd name="connsiteY86" fmla="*/ 2969406 h 6858000"/>
              <a:gd name="connsiteX87" fmla="*/ 4070428 w 5305156"/>
              <a:gd name="connsiteY87" fmla="*/ 2957578 h 6858000"/>
              <a:gd name="connsiteX88" fmla="*/ 3986848 w 5305156"/>
              <a:gd name="connsiteY88" fmla="*/ 2885030 h 6858000"/>
              <a:gd name="connsiteX89" fmla="*/ 3986848 w 5305156"/>
              <a:gd name="connsiteY89" fmla="*/ 2538851 h 6858000"/>
              <a:gd name="connsiteX90" fmla="*/ 4652674 w 5305156"/>
              <a:gd name="connsiteY90" fmla="*/ 1598885 h 6858000"/>
              <a:gd name="connsiteX91" fmla="*/ 4972945 w 5305156"/>
              <a:gd name="connsiteY91" fmla="*/ 1878036 h 6858000"/>
              <a:gd name="connsiteX92" fmla="*/ 4647758 w 5305156"/>
              <a:gd name="connsiteY92" fmla="*/ 2155610 h 6858000"/>
              <a:gd name="connsiteX93" fmla="*/ 4538894 w 5305156"/>
              <a:gd name="connsiteY93" fmla="*/ 2060983 h 6858000"/>
              <a:gd name="connsiteX94" fmla="*/ 4533275 w 5305156"/>
              <a:gd name="connsiteY94" fmla="*/ 2072022 h 6858000"/>
              <a:gd name="connsiteX95" fmla="*/ 4642139 w 5305156"/>
              <a:gd name="connsiteY95" fmla="*/ 2166650 h 6858000"/>
              <a:gd name="connsiteX96" fmla="*/ 4642139 w 5305156"/>
              <a:gd name="connsiteY96" fmla="*/ 2513617 h 6858000"/>
              <a:gd name="connsiteX97" fmla="*/ 4408960 w 5305156"/>
              <a:gd name="connsiteY97" fmla="*/ 2310168 h 6858000"/>
              <a:gd name="connsiteX98" fmla="*/ 4402639 w 5305156"/>
              <a:gd name="connsiteY98" fmla="*/ 2322785 h 6858000"/>
              <a:gd name="connsiteX99" fmla="*/ 4640032 w 5305156"/>
              <a:gd name="connsiteY99" fmla="*/ 2530177 h 6858000"/>
              <a:gd name="connsiteX100" fmla="*/ 4314845 w 5305156"/>
              <a:gd name="connsiteY100" fmla="*/ 2807751 h 6858000"/>
              <a:gd name="connsiteX101" fmla="*/ 4201064 w 5305156"/>
              <a:gd name="connsiteY101" fmla="*/ 2708392 h 6858000"/>
              <a:gd name="connsiteX102" fmla="*/ 3991063 w 5305156"/>
              <a:gd name="connsiteY102" fmla="*/ 2525446 h 6858000"/>
              <a:gd name="connsiteX103" fmla="*/ 4316249 w 5305156"/>
              <a:gd name="connsiteY103" fmla="*/ 2247872 h 6858000"/>
              <a:gd name="connsiteX104" fmla="*/ 4401936 w 5305156"/>
              <a:gd name="connsiteY104" fmla="*/ 2322785 h 6858000"/>
              <a:gd name="connsiteX105" fmla="*/ 4408257 w 5305156"/>
              <a:gd name="connsiteY105" fmla="*/ 2310168 h 6858000"/>
              <a:gd name="connsiteX106" fmla="*/ 4319762 w 5305156"/>
              <a:gd name="connsiteY106" fmla="*/ 2232889 h 6858000"/>
              <a:gd name="connsiteX107" fmla="*/ 4319762 w 5305156"/>
              <a:gd name="connsiteY107" fmla="*/ 1885922 h 6858000"/>
              <a:gd name="connsiteX108" fmla="*/ 4532573 w 5305156"/>
              <a:gd name="connsiteY108" fmla="*/ 2072022 h 6858000"/>
              <a:gd name="connsiteX109" fmla="*/ 4538894 w 5305156"/>
              <a:gd name="connsiteY109" fmla="*/ 2060194 h 6858000"/>
              <a:gd name="connsiteX110" fmla="*/ 4327487 w 5305156"/>
              <a:gd name="connsiteY110" fmla="*/ 1876459 h 6858000"/>
              <a:gd name="connsiteX111" fmla="*/ 4652674 w 5305156"/>
              <a:gd name="connsiteY111" fmla="*/ 1598885 h 6858000"/>
              <a:gd name="connsiteX112" fmla="*/ 3986848 w 5305156"/>
              <a:gd name="connsiteY112" fmla="*/ 1238512 h 6858000"/>
              <a:gd name="connsiteX113" fmla="*/ 4209493 w 5305156"/>
              <a:gd name="connsiteY113" fmla="*/ 1432499 h 6858000"/>
              <a:gd name="connsiteX114" fmla="*/ 4309226 w 5305156"/>
              <a:gd name="connsiteY114" fmla="*/ 1519240 h 6858000"/>
              <a:gd name="connsiteX115" fmla="*/ 4309226 w 5305156"/>
              <a:gd name="connsiteY115" fmla="*/ 1865419 h 6858000"/>
              <a:gd name="connsiteX116" fmla="*/ 4066916 w 5305156"/>
              <a:gd name="connsiteY116" fmla="*/ 1654085 h 6858000"/>
              <a:gd name="connsiteX117" fmla="*/ 4059892 w 5305156"/>
              <a:gd name="connsiteY117" fmla="*/ 1665124 h 6858000"/>
              <a:gd name="connsiteX118" fmla="*/ 4304309 w 5305156"/>
              <a:gd name="connsiteY118" fmla="*/ 1878036 h 6858000"/>
              <a:gd name="connsiteX119" fmla="*/ 3979123 w 5305156"/>
              <a:gd name="connsiteY119" fmla="*/ 2155610 h 6858000"/>
              <a:gd name="connsiteX120" fmla="*/ 3828118 w 5305156"/>
              <a:gd name="connsiteY120" fmla="*/ 2023920 h 6858000"/>
              <a:gd name="connsiteX121" fmla="*/ 3658852 w 5305156"/>
              <a:gd name="connsiteY121" fmla="*/ 1876459 h 6858000"/>
              <a:gd name="connsiteX122" fmla="*/ 3984040 w 5305156"/>
              <a:gd name="connsiteY122" fmla="*/ 1598885 h 6858000"/>
              <a:gd name="connsiteX123" fmla="*/ 4059191 w 5305156"/>
              <a:gd name="connsiteY123" fmla="*/ 1664336 h 6858000"/>
              <a:gd name="connsiteX124" fmla="*/ 4066214 w 5305156"/>
              <a:gd name="connsiteY124" fmla="*/ 1654085 h 6858000"/>
              <a:gd name="connsiteX125" fmla="*/ 3986848 w 5305156"/>
              <a:gd name="connsiteY125" fmla="*/ 1585480 h 6858000"/>
              <a:gd name="connsiteX126" fmla="*/ 3986848 w 5305156"/>
              <a:gd name="connsiteY126" fmla="*/ 1238512 h 6858000"/>
              <a:gd name="connsiteX127" fmla="*/ 4316249 w 5305156"/>
              <a:gd name="connsiteY127" fmla="*/ 947533 h 6858000"/>
              <a:gd name="connsiteX128" fmla="*/ 4640032 w 5305156"/>
              <a:gd name="connsiteY128" fmla="*/ 1230627 h 6858000"/>
              <a:gd name="connsiteX129" fmla="*/ 4314845 w 5305156"/>
              <a:gd name="connsiteY129" fmla="*/ 1508201 h 6858000"/>
              <a:gd name="connsiteX130" fmla="*/ 4216517 w 5305156"/>
              <a:gd name="connsiteY130" fmla="*/ 1422247 h 6858000"/>
              <a:gd name="connsiteX131" fmla="*/ 4209493 w 5305156"/>
              <a:gd name="connsiteY131" fmla="*/ 1432499 h 6858000"/>
              <a:gd name="connsiteX132" fmla="*/ 4215814 w 5305156"/>
              <a:gd name="connsiteY132" fmla="*/ 1421459 h 6858000"/>
              <a:gd name="connsiteX133" fmla="*/ 3991063 w 5305156"/>
              <a:gd name="connsiteY133" fmla="*/ 1225107 h 6858000"/>
              <a:gd name="connsiteX134" fmla="*/ 4316249 w 5305156"/>
              <a:gd name="connsiteY134" fmla="*/ 947533 h 6858000"/>
              <a:gd name="connsiteX135" fmla="*/ 3979825 w 5305156"/>
              <a:gd name="connsiteY135" fmla="*/ 296181 h 6858000"/>
              <a:gd name="connsiteX136" fmla="*/ 4304309 w 5305156"/>
              <a:gd name="connsiteY136" fmla="*/ 578486 h 6858000"/>
              <a:gd name="connsiteX137" fmla="*/ 3979123 w 5305156"/>
              <a:gd name="connsiteY137" fmla="*/ 856060 h 6858000"/>
              <a:gd name="connsiteX138" fmla="*/ 3654638 w 5305156"/>
              <a:gd name="connsiteY138" fmla="*/ 573754 h 6858000"/>
              <a:gd name="connsiteX139" fmla="*/ 3970694 w 5305156"/>
              <a:gd name="connsiteY139" fmla="*/ 304066 h 6858000"/>
              <a:gd name="connsiteX140" fmla="*/ 3979825 w 5305156"/>
              <a:gd name="connsiteY140" fmla="*/ 296181 h 6858000"/>
              <a:gd name="connsiteX141" fmla="*/ 4078431 w 5305156"/>
              <a:gd name="connsiteY141" fmla="*/ 0 h 6858000"/>
              <a:gd name="connsiteX142" fmla="*/ 4556976 w 5305156"/>
              <a:gd name="connsiteY142" fmla="*/ 0 h 6858000"/>
              <a:gd name="connsiteX143" fmla="*/ 4541616 w 5305156"/>
              <a:gd name="connsiteY143" fmla="*/ 13087 h 6858000"/>
              <a:gd name="connsiteX144" fmla="*/ 4314845 w 5305156"/>
              <a:gd name="connsiteY144" fmla="*/ 206284 h 6858000"/>
              <a:gd name="connsiteX145" fmla="*/ 4145929 w 5305156"/>
              <a:gd name="connsiteY145" fmla="*/ 58896 h 6858000"/>
              <a:gd name="connsiteX146" fmla="*/ 3986848 w 5305156"/>
              <a:gd name="connsiteY146" fmla="*/ 0 h 6858000"/>
              <a:gd name="connsiteX147" fmla="*/ 4059455 w 5305156"/>
              <a:gd name="connsiteY147" fmla="*/ 0 h 6858000"/>
              <a:gd name="connsiteX148" fmla="*/ 4076924 w 5305156"/>
              <a:gd name="connsiteY148" fmla="*/ 15255 h 6858000"/>
              <a:gd name="connsiteX149" fmla="*/ 4309226 w 5305156"/>
              <a:gd name="connsiteY149" fmla="*/ 218113 h 6858000"/>
              <a:gd name="connsiteX150" fmla="*/ 4309226 w 5305156"/>
              <a:gd name="connsiteY150" fmla="*/ 564292 h 6858000"/>
              <a:gd name="connsiteX151" fmla="*/ 3986848 w 5305156"/>
              <a:gd name="connsiteY151" fmla="*/ 283564 h 6858000"/>
              <a:gd name="connsiteX152" fmla="*/ 3986848 w 5305156"/>
              <a:gd name="connsiteY152" fmla="*/ 84404 h 6858000"/>
              <a:gd name="connsiteX153" fmla="*/ 0 w 5305156"/>
              <a:gd name="connsiteY153" fmla="*/ 0 h 6858000"/>
              <a:gd name="connsiteX154" fmla="*/ 3038475 w 5305156"/>
              <a:gd name="connsiteY154" fmla="*/ 0 h 6858000"/>
              <a:gd name="connsiteX155" fmla="*/ 3975611 w 5305156"/>
              <a:gd name="connsiteY155" fmla="*/ 0 h 6858000"/>
              <a:gd name="connsiteX156" fmla="*/ 3975611 w 5305156"/>
              <a:gd name="connsiteY156" fmla="*/ 1953 h 6858000"/>
              <a:gd name="connsiteX157" fmla="*/ 3975611 w 5305156"/>
              <a:gd name="connsiteY157" fmla="*/ 283564 h 6858000"/>
              <a:gd name="connsiteX158" fmla="*/ 3961564 w 5305156"/>
              <a:gd name="connsiteY158" fmla="*/ 295392 h 6858000"/>
              <a:gd name="connsiteX159" fmla="*/ 3970694 w 5305156"/>
              <a:gd name="connsiteY159" fmla="*/ 304066 h 6858000"/>
              <a:gd name="connsiteX160" fmla="*/ 3960862 w 5305156"/>
              <a:gd name="connsiteY160" fmla="*/ 295392 h 6858000"/>
              <a:gd name="connsiteX161" fmla="*/ 3639186 w 5305156"/>
              <a:gd name="connsiteY161" fmla="*/ 570600 h 6858000"/>
              <a:gd name="connsiteX162" fmla="*/ 3639186 w 5305156"/>
              <a:gd name="connsiteY162" fmla="*/ 589526 h 6858000"/>
              <a:gd name="connsiteX163" fmla="*/ 3651126 w 5305156"/>
              <a:gd name="connsiteY163" fmla="*/ 599777 h 6858000"/>
              <a:gd name="connsiteX164" fmla="*/ 3651126 w 5305156"/>
              <a:gd name="connsiteY164" fmla="*/ 587160 h 6858000"/>
              <a:gd name="connsiteX165" fmla="*/ 3972801 w 5305156"/>
              <a:gd name="connsiteY165" fmla="*/ 867888 h 6858000"/>
              <a:gd name="connsiteX166" fmla="*/ 3972801 w 5305156"/>
              <a:gd name="connsiteY166" fmla="*/ 1214067 h 6858000"/>
              <a:gd name="connsiteX167" fmla="*/ 3651126 w 5305156"/>
              <a:gd name="connsiteY167" fmla="*/ 933339 h 6858000"/>
              <a:gd name="connsiteX168" fmla="*/ 3651126 w 5305156"/>
              <a:gd name="connsiteY168" fmla="*/ 600566 h 6858000"/>
              <a:gd name="connsiteX169" fmla="*/ 3639186 w 5305156"/>
              <a:gd name="connsiteY169" fmla="*/ 590314 h 6858000"/>
              <a:gd name="connsiteX170" fmla="*/ 3639186 w 5305156"/>
              <a:gd name="connsiteY170" fmla="*/ 938859 h 6858000"/>
              <a:gd name="connsiteX171" fmla="*/ 3306976 w 5305156"/>
              <a:gd name="connsiteY171" fmla="*/ 1221952 h 6858000"/>
              <a:gd name="connsiteX172" fmla="*/ 3306976 w 5305156"/>
              <a:gd name="connsiteY172" fmla="*/ 1591788 h 6858000"/>
              <a:gd name="connsiteX173" fmla="*/ 3624438 w 5305156"/>
              <a:gd name="connsiteY173" fmla="*/ 1867785 h 6858000"/>
              <a:gd name="connsiteX174" fmla="*/ 3624438 w 5305156"/>
              <a:gd name="connsiteY174" fmla="*/ 1851225 h 6858000"/>
              <a:gd name="connsiteX175" fmla="*/ 3318214 w 5305156"/>
              <a:gd name="connsiteY175" fmla="*/ 1585480 h 6858000"/>
              <a:gd name="connsiteX176" fmla="*/ 3318214 w 5305156"/>
              <a:gd name="connsiteY176" fmla="*/ 1238512 h 6858000"/>
              <a:gd name="connsiteX177" fmla="*/ 3624438 w 5305156"/>
              <a:gd name="connsiteY177" fmla="*/ 1505046 h 6858000"/>
              <a:gd name="connsiteX178" fmla="*/ 3624438 w 5305156"/>
              <a:gd name="connsiteY178" fmla="*/ 1488487 h 6858000"/>
              <a:gd name="connsiteX179" fmla="*/ 3322428 w 5305156"/>
              <a:gd name="connsiteY179" fmla="*/ 1225107 h 6858000"/>
              <a:gd name="connsiteX180" fmla="*/ 3647615 w 5305156"/>
              <a:gd name="connsiteY180" fmla="*/ 947533 h 6858000"/>
              <a:gd name="connsiteX181" fmla="*/ 3972100 w 5305156"/>
              <a:gd name="connsiteY181" fmla="*/ 1230627 h 6858000"/>
              <a:gd name="connsiteX182" fmla="*/ 3646912 w 5305156"/>
              <a:gd name="connsiteY182" fmla="*/ 1508201 h 6858000"/>
              <a:gd name="connsiteX183" fmla="*/ 3625139 w 5305156"/>
              <a:gd name="connsiteY183" fmla="*/ 1489275 h 6858000"/>
              <a:gd name="connsiteX184" fmla="*/ 3625139 w 5305156"/>
              <a:gd name="connsiteY184" fmla="*/ 1505835 h 6858000"/>
              <a:gd name="connsiteX185" fmla="*/ 3640591 w 5305156"/>
              <a:gd name="connsiteY185" fmla="*/ 1519240 h 6858000"/>
              <a:gd name="connsiteX186" fmla="*/ 3640591 w 5305156"/>
              <a:gd name="connsiteY186" fmla="*/ 1865419 h 6858000"/>
              <a:gd name="connsiteX187" fmla="*/ 3625139 w 5305156"/>
              <a:gd name="connsiteY187" fmla="*/ 1852014 h 6858000"/>
              <a:gd name="connsiteX188" fmla="*/ 3625139 w 5305156"/>
              <a:gd name="connsiteY188" fmla="*/ 1868573 h 6858000"/>
              <a:gd name="connsiteX189" fmla="*/ 3639186 w 5305156"/>
              <a:gd name="connsiteY189" fmla="*/ 1881190 h 6858000"/>
              <a:gd name="connsiteX190" fmla="*/ 3639186 w 5305156"/>
              <a:gd name="connsiteY190" fmla="*/ 2058617 h 6858000"/>
              <a:gd name="connsiteX191" fmla="*/ 3651126 w 5305156"/>
              <a:gd name="connsiteY191" fmla="*/ 2060194 h 6858000"/>
              <a:gd name="connsiteX192" fmla="*/ 3651126 w 5305156"/>
              <a:gd name="connsiteY192" fmla="*/ 1885922 h 6858000"/>
              <a:gd name="connsiteX193" fmla="*/ 3821095 w 5305156"/>
              <a:gd name="connsiteY193" fmla="*/ 2034172 h 6858000"/>
              <a:gd name="connsiteX194" fmla="*/ 3828118 w 5305156"/>
              <a:gd name="connsiteY194" fmla="*/ 2023920 h 6858000"/>
              <a:gd name="connsiteX195" fmla="*/ 3821095 w 5305156"/>
              <a:gd name="connsiteY195" fmla="*/ 2034960 h 6858000"/>
              <a:gd name="connsiteX196" fmla="*/ 3972801 w 5305156"/>
              <a:gd name="connsiteY196" fmla="*/ 2166650 h 6858000"/>
              <a:gd name="connsiteX197" fmla="*/ 3972801 w 5305156"/>
              <a:gd name="connsiteY197" fmla="*/ 2513617 h 6858000"/>
              <a:gd name="connsiteX198" fmla="*/ 3651126 w 5305156"/>
              <a:gd name="connsiteY198" fmla="*/ 2232889 h 6858000"/>
              <a:gd name="connsiteX199" fmla="*/ 3651126 w 5305156"/>
              <a:gd name="connsiteY199" fmla="*/ 2060983 h 6858000"/>
              <a:gd name="connsiteX200" fmla="*/ 3639186 w 5305156"/>
              <a:gd name="connsiteY200" fmla="*/ 2059405 h 6858000"/>
              <a:gd name="connsiteX201" fmla="*/ 3639186 w 5305156"/>
              <a:gd name="connsiteY201" fmla="*/ 2238409 h 6858000"/>
              <a:gd name="connsiteX202" fmla="*/ 3423566 w 5305156"/>
              <a:gd name="connsiteY202" fmla="*/ 2422144 h 6858000"/>
              <a:gd name="connsiteX203" fmla="*/ 3435506 w 5305156"/>
              <a:gd name="connsiteY203" fmla="*/ 2428452 h 6858000"/>
              <a:gd name="connsiteX204" fmla="*/ 3647615 w 5305156"/>
              <a:gd name="connsiteY204" fmla="*/ 2247872 h 6858000"/>
              <a:gd name="connsiteX205" fmla="*/ 3972100 w 5305156"/>
              <a:gd name="connsiteY205" fmla="*/ 2530177 h 6858000"/>
              <a:gd name="connsiteX206" fmla="*/ 3646912 w 5305156"/>
              <a:gd name="connsiteY206" fmla="*/ 2807751 h 6858000"/>
              <a:gd name="connsiteX207" fmla="*/ 3322428 w 5305156"/>
              <a:gd name="connsiteY207" fmla="*/ 2525446 h 6858000"/>
              <a:gd name="connsiteX208" fmla="*/ 3434803 w 5305156"/>
              <a:gd name="connsiteY208" fmla="*/ 2429241 h 6858000"/>
              <a:gd name="connsiteX209" fmla="*/ 3422863 w 5305156"/>
              <a:gd name="connsiteY209" fmla="*/ 2422933 h 6858000"/>
              <a:gd name="connsiteX210" fmla="*/ 3306976 w 5305156"/>
              <a:gd name="connsiteY210" fmla="*/ 2522291 h 6858000"/>
              <a:gd name="connsiteX211" fmla="*/ 3306976 w 5305156"/>
              <a:gd name="connsiteY211" fmla="*/ 2773054 h 6858000"/>
              <a:gd name="connsiteX212" fmla="*/ 3318214 w 5305156"/>
              <a:gd name="connsiteY212" fmla="*/ 2778574 h 6858000"/>
              <a:gd name="connsiteX213" fmla="*/ 3318214 w 5305156"/>
              <a:gd name="connsiteY213" fmla="*/ 2538851 h 6858000"/>
              <a:gd name="connsiteX214" fmla="*/ 3640591 w 5305156"/>
              <a:gd name="connsiteY214" fmla="*/ 2819579 h 6858000"/>
              <a:gd name="connsiteX215" fmla="*/ 3640591 w 5305156"/>
              <a:gd name="connsiteY215" fmla="*/ 3165758 h 6858000"/>
              <a:gd name="connsiteX216" fmla="*/ 3318214 w 5305156"/>
              <a:gd name="connsiteY216" fmla="*/ 2885030 h 6858000"/>
              <a:gd name="connsiteX217" fmla="*/ 3318214 w 5305156"/>
              <a:gd name="connsiteY217" fmla="*/ 2779363 h 6858000"/>
              <a:gd name="connsiteX218" fmla="*/ 3306976 w 5305156"/>
              <a:gd name="connsiteY218" fmla="*/ 2773843 h 6858000"/>
              <a:gd name="connsiteX219" fmla="*/ 3306976 w 5305156"/>
              <a:gd name="connsiteY219" fmla="*/ 2891339 h 6858000"/>
              <a:gd name="connsiteX220" fmla="*/ 3646210 w 5305156"/>
              <a:gd name="connsiteY220" fmla="*/ 3187049 h 6858000"/>
              <a:gd name="connsiteX221" fmla="*/ 3984040 w 5305156"/>
              <a:gd name="connsiteY221" fmla="*/ 2899224 h 6858000"/>
              <a:gd name="connsiteX222" fmla="*/ 4064809 w 5305156"/>
              <a:gd name="connsiteY222" fmla="*/ 2969406 h 6858000"/>
              <a:gd name="connsiteX223" fmla="*/ 4307822 w 5305156"/>
              <a:gd name="connsiteY223" fmla="*/ 3180741 h 6858000"/>
              <a:gd name="connsiteX224" fmla="*/ 4307822 w 5305156"/>
              <a:gd name="connsiteY224" fmla="*/ 3519034 h 6858000"/>
              <a:gd name="connsiteX225" fmla="*/ 4319762 w 5305156"/>
              <a:gd name="connsiteY225" fmla="*/ 3519034 h 6858000"/>
              <a:gd name="connsiteX226" fmla="*/ 4319762 w 5305156"/>
              <a:gd name="connsiteY226" fmla="*/ 3500109 h 6858000"/>
              <a:gd name="connsiteX227" fmla="*/ 4319762 w 5305156"/>
              <a:gd name="connsiteY227" fmla="*/ 3186261 h 6858000"/>
              <a:gd name="connsiteX228" fmla="*/ 4642139 w 5305156"/>
              <a:gd name="connsiteY228" fmla="*/ 3466989 h 6858000"/>
              <a:gd name="connsiteX229" fmla="*/ 4642139 w 5305156"/>
              <a:gd name="connsiteY229" fmla="*/ 3495377 h 6858000"/>
              <a:gd name="connsiteX230" fmla="*/ 4642139 w 5305156"/>
              <a:gd name="connsiteY230" fmla="*/ 3812379 h 6858000"/>
              <a:gd name="connsiteX231" fmla="*/ 4319762 w 5305156"/>
              <a:gd name="connsiteY231" fmla="*/ 3532439 h 6858000"/>
              <a:gd name="connsiteX232" fmla="*/ 4319762 w 5305156"/>
              <a:gd name="connsiteY232" fmla="*/ 3519822 h 6858000"/>
              <a:gd name="connsiteX233" fmla="*/ 4307822 w 5305156"/>
              <a:gd name="connsiteY233" fmla="*/ 3519822 h 6858000"/>
              <a:gd name="connsiteX234" fmla="*/ 4307822 w 5305156"/>
              <a:gd name="connsiteY234" fmla="*/ 3531651 h 6858000"/>
              <a:gd name="connsiteX235" fmla="*/ 4293775 w 5305156"/>
              <a:gd name="connsiteY235" fmla="*/ 3543479 h 6858000"/>
              <a:gd name="connsiteX236" fmla="*/ 4302905 w 5305156"/>
              <a:gd name="connsiteY236" fmla="*/ 3552154 h 6858000"/>
              <a:gd name="connsiteX237" fmla="*/ 4293072 w 5305156"/>
              <a:gd name="connsiteY237" fmla="*/ 3544268 h 6858000"/>
              <a:gd name="connsiteX238" fmla="*/ 3971397 w 5305156"/>
              <a:gd name="connsiteY238" fmla="*/ 3818688 h 6858000"/>
              <a:gd name="connsiteX239" fmla="*/ 3971397 w 5305156"/>
              <a:gd name="connsiteY239" fmla="*/ 3838402 h 6858000"/>
              <a:gd name="connsiteX240" fmla="*/ 3983337 w 5305156"/>
              <a:gd name="connsiteY240" fmla="*/ 3848653 h 6858000"/>
              <a:gd name="connsiteX241" fmla="*/ 3983337 w 5305156"/>
              <a:gd name="connsiteY241" fmla="*/ 3835248 h 6858000"/>
              <a:gd name="connsiteX242" fmla="*/ 4305715 w 5305156"/>
              <a:gd name="connsiteY242" fmla="*/ 4115975 h 6858000"/>
              <a:gd name="connsiteX243" fmla="*/ 4305715 w 5305156"/>
              <a:gd name="connsiteY243" fmla="*/ 4462154 h 6858000"/>
              <a:gd name="connsiteX244" fmla="*/ 3983337 w 5305156"/>
              <a:gd name="connsiteY244" fmla="*/ 4182215 h 6858000"/>
              <a:gd name="connsiteX245" fmla="*/ 3983337 w 5305156"/>
              <a:gd name="connsiteY245" fmla="*/ 3849441 h 6858000"/>
              <a:gd name="connsiteX246" fmla="*/ 3971397 w 5305156"/>
              <a:gd name="connsiteY246" fmla="*/ 3839190 h 6858000"/>
              <a:gd name="connsiteX247" fmla="*/ 3971397 w 5305156"/>
              <a:gd name="connsiteY247" fmla="*/ 4186946 h 6858000"/>
              <a:gd name="connsiteX248" fmla="*/ 3639186 w 5305156"/>
              <a:gd name="connsiteY248" fmla="*/ 4470828 h 6858000"/>
              <a:gd name="connsiteX249" fmla="*/ 3639186 w 5305156"/>
              <a:gd name="connsiteY249" fmla="*/ 4839875 h 6858000"/>
              <a:gd name="connsiteX250" fmla="*/ 3956647 w 5305156"/>
              <a:gd name="connsiteY250" fmla="*/ 5116661 h 6858000"/>
              <a:gd name="connsiteX251" fmla="*/ 3956647 w 5305156"/>
              <a:gd name="connsiteY251" fmla="*/ 5100101 h 6858000"/>
              <a:gd name="connsiteX252" fmla="*/ 3651126 w 5305156"/>
              <a:gd name="connsiteY252" fmla="*/ 4833567 h 6858000"/>
              <a:gd name="connsiteX253" fmla="*/ 3651126 w 5305156"/>
              <a:gd name="connsiteY253" fmla="*/ 4487388 h 6858000"/>
              <a:gd name="connsiteX254" fmla="*/ 3956647 w 5305156"/>
              <a:gd name="connsiteY254" fmla="*/ 4753134 h 6858000"/>
              <a:gd name="connsiteX255" fmla="*/ 3956647 w 5305156"/>
              <a:gd name="connsiteY255" fmla="*/ 4737362 h 6858000"/>
              <a:gd name="connsiteX256" fmla="*/ 3654638 w 5305156"/>
              <a:gd name="connsiteY256" fmla="*/ 4473983 h 6858000"/>
              <a:gd name="connsiteX257" fmla="*/ 3979825 w 5305156"/>
              <a:gd name="connsiteY257" fmla="*/ 4196409 h 6858000"/>
              <a:gd name="connsiteX258" fmla="*/ 4304309 w 5305156"/>
              <a:gd name="connsiteY258" fmla="*/ 4478714 h 6858000"/>
              <a:gd name="connsiteX259" fmla="*/ 3979123 w 5305156"/>
              <a:gd name="connsiteY259" fmla="*/ 4756288 h 6858000"/>
              <a:gd name="connsiteX260" fmla="*/ 3957350 w 5305156"/>
              <a:gd name="connsiteY260" fmla="*/ 4737362 h 6858000"/>
              <a:gd name="connsiteX261" fmla="*/ 3957350 w 5305156"/>
              <a:gd name="connsiteY261" fmla="*/ 4753922 h 6858000"/>
              <a:gd name="connsiteX262" fmla="*/ 3973504 w 5305156"/>
              <a:gd name="connsiteY262" fmla="*/ 4768116 h 6858000"/>
              <a:gd name="connsiteX263" fmla="*/ 3973504 w 5305156"/>
              <a:gd name="connsiteY263" fmla="*/ 5114295 h 6858000"/>
              <a:gd name="connsiteX264" fmla="*/ 3957350 w 5305156"/>
              <a:gd name="connsiteY264" fmla="*/ 5100101 h 6858000"/>
              <a:gd name="connsiteX265" fmla="*/ 3957350 w 5305156"/>
              <a:gd name="connsiteY265" fmla="*/ 5116661 h 6858000"/>
              <a:gd name="connsiteX266" fmla="*/ 3971397 w 5305156"/>
              <a:gd name="connsiteY266" fmla="*/ 5129278 h 6858000"/>
              <a:gd name="connsiteX267" fmla="*/ 3971397 w 5305156"/>
              <a:gd name="connsiteY267" fmla="*/ 5306704 h 6858000"/>
              <a:gd name="connsiteX268" fmla="*/ 3983337 w 5305156"/>
              <a:gd name="connsiteY268" fmla="*/ 5309070 h 6858000"/>
              <a:gd name="connsiteX269" fmla="*/ 3983337 w 5305156"/>
              <a:gd name="connsiteY269" fmla="*/ 5134798 h 6858000"/>
              <a:gd name="connsiteX270" fmla="*/ 4153305 w 5305156"/>
              <a:gd name="connsiteY270" fmla="*/ 5283047 h 6858000"/>
              <a:gd name="connsiteX271" fmla="*/ 4160329 w 5305156"/>
              <a:gd name="connsiteY271" fmla="*/ 5272008 h 6858000"/>
              <a:gd name="connsiteX272" fmla="*/ 3991063 w 5305156"/>
              <a:gd name="connsiteY272" fmla="*/ 5125335 h 6858000"/>
              <a:gd name="connsiteX273" fmla="*/ 4316249 w 5305156"/>
              <a:gd name="connsiteY273" fmla="*/ 4847761 h 6858000"/>
              <a:gd name="connsiteX274" fmla="*/ 4392103 w 5305156"/>
              <a:gd name="connsiteY274" fmla="*/ 4913212 h 6858000"/>
              <a:gd name="connsiteX275" fmla="*/ 4636520 w 5305156"/>
              <a:gd name="connsiteY275" fmla="*/ 5126124 h 6858000"/>
              <a:gd name="connsiteX276" fmla="*/ 4311333 w 5305156"/>
              <a:gd name="connsiteY276" fmla="*/ 5403697 h 6858000"/>
              <a:gd name="connsiteX277" fmla="*/ 4160329 w 5305156"/>
              <a:gd name="connsiteY277" fmla="*/ 5272796 h 6858000"/>
              <a:gd name="connsiteX278" fmla="*/ 4154007 w 5305156"/>
              <a:gd name="connsiteY278" fmla="*/ 5283047 h 6858000"/>
              <a:gd name="connsiteX279" fmla="*/ 4305715 w 5305156"/>
              <a:gd name="connsiteY279" fmla="*/ 5415526 h 6858000"/>
              <a:gd name="connsiteX280" fmla="*/ 4305715 w 5305156"/>
              <a:gd name="connsiteY280" fmla="*/ 5761705 h 6858000"/>
              <a:gd name="connsiteX281" fmla="*/ 3983337 w 5305156"/>
              <a:gd name="connsiteY281" fmla="*/ 5480976 h 6858000"/>
              <a:gd name="connsiteX282" fmla="*/ 3983337 w 5305156"/>
              <a:gd name="connsiteY282" fmla="*/ 5309858 h 6858000"/>
              <a:gd name="connsiteX283" fmla="*/ 3971397 w 5305156"/>
              <a:gd name="connsiteY283" fmla="*/ 5307493 h 6858000"/>
              <a:gd name="connsiteX284" fmla="*/ 3971397 w 5305156"/>
              <a:gd name="connsiteY284" fmla="*/ 5487285 h 6858000"/>
              <a:gd name="connsiteX285" fmla="*/ 3755776 w 5305156"/>
              <a:gd name="connsiteY285" fmla="*/ 5671020 h 6858000"/>
              <a:gd name="connsiteX286" fmla="*/ 3639186 w 5305156"/>
              <a:gd name="connsiteY286" fmla="*/ 5770379 h 6858000"/>
              <a:gd name="connsiteX287" fmla="*/ 3639186 w 5305156"/>
              <a:gd name="connsiteY287" fmla="*/ 6021141 h 6858000"/>
              <a:gd name="connsiteX288" fmla="*/ 3651126 w 5305156"/>
              <a:gd name="connsiteY288" fmla="*/ 6026661 h 6858000"/>
              <a:gd name="connsiteX289" fmla="*/ 3651126 w 5305156"/>
              <a:gd name="connsiteY289" fmla="*/ 5786939 h 6858000"/>
              <a:gd name="connsiteX290" fmla="*/ 3973504 w 5305156"/>
              <a:gd name="connsiteY290" fmla="*/ 6067667 h 6858000"/>
              <a:gd name="connsiteX291" fmla="*/ 3973504 w 5305156"/>
              <a:gd name="connsiteY291" fmla="*/ 6413845 h 6858000"/>
              <a:gd name="connsiteX292" fmla="*/ 3651126 w 5305156"/>
              <a:gd name="connsiteY292" fmla="*/ 6133906 h 6858000"/>
              <a:gd name="connsiteX293" fmla="*/ 3651126 w 5305156"/>
              <a:gd name="connsiteY293" fmla="*/ 6027450 h 6858000"/>
              <a:gd name="connsiteX294" fmla="*/ 3639186 w 5305156"/>
              <a:gd name="connsiteY294" fmla="*/ 6021930 h 6858000"/>
              <a:gd name="connsiteX295" fmla="*/ 3639186 w 5305156"/>
              <a:gd name="connsiteY295" fmla="*/ 6140214 h 6858000"/>
              <a:gd name="connsiteX296" fmla="*/ 3979123 w 5305156"/>
              <a:gd name="connsiteY296" fmla="*/ 6435925 h 6858000"/>
              <a:gd name="connsiteX297" fmla="*/ 4316249 w 5305156"/>
              <a:gd name="connsiteY297" fmla="*/ 6147311 h 6858000"/>
              <a:gd name="connsiteX298" fmla="*/ 4397020 w 5305156"/>
              <a:gd name="connsiteY298" fmla="*/ 6217493 h 6858000"/>
              <a:gd name="connsiteX299" fmla="*/ 4403341 w 5305156"/>
              <a:gd name="connsiteY299" fmla="*/ 6206454 h 6858000"/>
              <a:gd name="connsiteX300" fmla="*/ 4397722 w 5305156"/>
              <a:gd name="connsiteY300" fmla="*/ 6218282 h 6858000"/>
              <a:gd name="connsiteX301" fmla="*/ 4640032 w 5305156"/>
              <a:gd name="connsiteY301" fmla="*/ 6429617 h 6858000"/>
              <a:gd name="connsiteX302" fmla="*/ 4640032 w 5305156"/>
              <a:gd name="connsiteY302" fmla="*/ 6784470 h 6858000"/>
              <a:gd name="connsiteX303" fmla="*/ 4583142 w 5305156"/>
              <a:gd name="connsiteY303" fmla="*/ 6833040 h 6858000"/>
              <a:gd name="connsiteX304" fmla="*/ 4553907 w 5305156"/>
              <a:gd name="connsiteY304" fmla="*/ 6858000 h 6858000"/>
              <a:gd name="connsiteX305" fmla="*/ 3038475 w 5305156"/>
              <a:gd name="connsiteY305" fmla="*/ 6858000 h 6858000"/>
              <a:gd name="connsiteX306" fmla="*/ 0 w 5305156"/>
              <a:gd name="connsiteY30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Lst>
            <a:rect l="l" t="t" r="r" b="b"/>
            <a:pathLst>
              <a:path w="5305156" h="6858000">
                <a:moveTo>
                  <a:pt x="4647758" y="6793932"/>
                </a:moveTo>
                <a:cubicBezTo>
                  <a:pt x="4647758" y="6793932"/>
                  <a:pt x="4647758" y="6793932"/>
                  <a:pt x="4720099" y="6857017"/>
                </a:cubicBezTo>
                <a:lnTo>
                  <a:pt x="4721226" y="6858000"/>
                </a:lnTo>
                <a:lnTo>
                  <a:pt x="4572862" y="6858000"/>
                </a:lnTo>
                <a:lnTo>
                  <a:pt x="4579542" y="6852286"/>
                </a:lnTo>
                <a:cubicBezTo>
                  <a:pt x="4596135" y="6838092"/>
                  <a:pt x="4618259" y="6819166"/>
                  <a:pt x="4647758" y="6793932"/>
                </a:cubicBezTo>
                <a:close/>
                <a:moveTo>
                  <a:pt x="4651972" y="6434348"/>
                </a:moveTo>
                <a:cubicBezTo>
                  <a:pt x="4651972" y="6434348"/>
                  <a:pt x="4651972" y="6434348"/>
                  <a:pt x="4974349" y="6715076"/>
                </a:cubicBezTo>
                <a:cubicBezTo>
                  <a:pt x="4974349" y="6715076"/>
                  <a:pt x="4974349" y="6715076"/>
                  <a:pt x="4974349" y="6799592"/>
                </a:cubicBezTo>
                <a:lnTo>
                  <a:pt x="4974349" y="6858000"/>
                </a:lnTo>
                <a:lnTo>
                  <a:pt x="4741003" y="6858000"/>
                </a:lnTo>
                <a:lnTo>
                  <a:pt x="4736254" y="6853863"/>
                </a:lnTo>
                <a:cubicBezTo>
                  <a:pt x="4731338" y="6854652"/>
                  <a:pt x="4725718" y="6856229"/>
                  <a:pt x="4720099" y="6857017"/>
                </a:cubicBezTo>
                <a:cubicBezTo>
                  <a:pt x="4725718" y="6855440"/>
                  <a:pt x="4730635" y="6854652"/>
                  <a:pt x="4735551" y="6853075"/>
                </a:cubicBezTo>
                <a:cubicBezTo>
                  <a:pt x="4735551" y="6853075"/>
                  <a:pt x="4735551" y="6853075"/>
                  <a:pt x="4651972" y="6780527"/>
                </a:cubicBezTo>
                <a:cubicBezTo>
                  <a:pt x="4651972" y="6780527"/>
                  <a:pt x="4651972" y="6780527"/>
                  <a:pt x="4651972" y="6434348"/>
                </a:cubicBezTo>
                <a:close/>
                <a:moveTo>
                  <a:pt x="4319762" y="5786939"/>
                </a:moveTo>
                <a:cubicBezTo>
                  <a:pt x="4319762" y="5786939"/>
                  <a:pt x="4319762" y="5786939"/>
                  <a:pt x="4527656" y="5968308"/>
                </a:cubicBezTo>
                <a:cubicBezTo>
                  <a:pt x="4527656" y="5968308"/>
                  <a:pt x="4527656" y="5968308"/>
                  <a:pt x="4642139" y="6067667"/>
                </a:cubicBezTo>
                <a:cubicBezTo>
                  <a:pt x="4642139" y="6067667"/>
                  <a:pt x="4642139" y="6067667"/>
                  <a:pt x="4642139" y="6413845"/>
                </a:cubicBezTo>
                <a:cubicBezTo>
                  <a:pt x="4642139" y="6413845"/>
                  <a:pt x="4642139" y="6413845"/>
                  <a:pt x="4403341" y="6206454"/>
                </a:cubicBezTo>
                <a:cubicBezTo>
                  <a:pt x="4403341" y="6206454"/>
                  <a:pt x="4403341" y="6206454"/>
                  <a:pt x="4319762" y="6133906"/>
                </a:cubicBezTo>
                <a:cubicBezTo>
                  <a:pt x="4319762" y="6133906"/>
                  <a:pt x="4319762" y="6133906"/>
                  <a:pt x="4319762" y="5786939"/>
                </a:cubicBezTo>
                <a:close/>
                <a:moveTo>
                  <a:pt x="3755776" y="5671020"/>
                </a:moveTo>
                <a:cubicBezTo>
                  <a:pt x="3767716" y="5677328"/>
                  <a:pt x="3767716" y="5677328"/>
                  <a:pt x="3767716" y="5677328"/>
                </a:cubicBezTo>
                <a:cubicBezTo>
                  <a:pt x="3755776" y="5671020"/>
                  <a:pt x="3755776" y="5671020"/>
                  <a:pt x="3755776" y="5671020"/>
                </a:cubicBezTo>
                <a:close/>
                <a:moveTo>
                  <a:pt x="3979825" y="5495959"/>
                </a:moveTo>
                <a:cubicBezTo>
                  <a:pt x="3979825" y="5495959"/>
                  <a:pt x="3979825" y="5495959"/>
                  <a:pt x="4304309" y="5779053"/>
                </a:cubicBezTo>
                <a:cubicBezTo>
                  <a:pt x="4304309" y="5779053"/>
                  <a:pt x="4304309" y="5779053"/>
                  <a:pt x="3979123" y="6056627"/>
                </a:cubicBezTo>
                <a:cubicBezTo>
                  <a:pt x="3979123" y="6056627"/>
                  <a:pt x="3979123" y="6056627"/>
                  <a:pt x="3654638" y="5773533"/>
                </a:cubicBezTo>
                <a:cubicBezTo>
                  <a:pt x="3654638" y="5773533"/>
                  <a:pt x="3654638" y="5773533"/>
                  <a:pt x="3767716" y="5677328"/>
                </a:cubicBezTo>
                <a:cubicBezTo>
                  <a:pt x="3767716" y="5677328"/>
                  <a:pt x="3767716" y="5677328"/>
                  <a:pt x="3979825" y="5495959"/>
                </a:cubicBezTo>
                <a:close/>
                <a:moveTo>
                  <a:pt x="4984885" y="4847761"/>
                </a:moveTo>
                <a:cubicBezTo>
                  <a:pt x="4984885" y="4847761"/>
                  <a:pt x="4984885" y="4847761"/>
                  <a:pt x="5305156" y="5126124"/>
                </a:cubicBezTo>
                <a:cubicBezTo>
                  <a:pt x="5305156" y="5126124"/>
                  <a:pt x="5305156" y="5126124"/>
                  <a:pt x="4979968" y="5403697"/>
                </a:cubicBezTo>
                <a:cubicBezTo>
                  <a:pt x="4979968" y="5403697"/>
                  <a:pt x="4979968" y="5403697"/>
                  <a:pt x="4871807" y="5309070"/>
                </a:cubicBezTo>
                <a:cubicBezTo>
                  <a:pt x="4871807" y="5309070"/>
                  <a:pt x="4871807" y="5309070"/>
                  <a:pt x="4865486" y="5320898"/>
                </a:cubicBezTo>
                <a:cubicBezTo>
                  <a:pt x="4865486" y="5320898"/>
                  <a:pt x="4865486" y="5320898"/>
                  <a:pt x="4974349" y="5415526"/>
                </a:cubicBezTo>
                <a:cubicBezTo>
                  <a:pt x="4974349" y="5415526"/>
                  <a:pt x="4974349" y="5415526"/>
                  <a:pt x="4974349" y="5761705"/>
                </a:cubicBezTo>
                <a:cubicBezTo>
                  <a:pt x="4974349" y="5761705"/>
                  <a:pt x="4974349" y="5761705"/>
                  <a:pt x="4741170" y="5559044"/>
                </a:cubicBezTo>
                <a:cubicBezTo>
                  <a:pt x="4741170" y="5559044"/>
                  <a:pt x="4741170" y="5559044"/>
                  <a:pt x="4734849" y="5571661"/>
                </a:cubicBezTo>
                <a:cubicBezTo>
                  <a:pt x="4734849" y="5571661"/>
                  <a:pt x="4734849" y="5571661"/>
                  <a:pt x="4972945" y="5779053"/>
                </a:cubicBezTo>
                <a:cubicBezTo>
                  <a:pt x="4972945" y="5779053"/>
                  <a:pt x="4972945" y="5779053"/>
                  <a:pt x="4647758" y="6056627"/>
                </a:cubicBezTo>
                <a:cubicBezTo>
                  <a:pt x="4647758" y="6056627"/>
                  <a:pt x="4647758" y="6056627"/>
                  <a:pt x="4533978" y="5957268"/>
                </a:cubicBezTo>
                <a:cubicBezTo>
                  <a:pt x="4533978" y="5957268"/>
                  <a:pt x="4533978" y="5957268"/>
                  <a:pt x="4527656" y="5968308"/>
                </a:cubicBezTo>
                <a:cubicBezTo>
                  <a:pt x="4527656" y="5968308"/>
                  <a:pt x="4527656" y="5968308"/>
                  <a:pt x="4533275" y="5956479"/>
                </a:cubicBezTo>
                <a:cubicBezTo>
                  <a:pt x="4533275" y="5956479"/>
                  <a:pt x="4533275" y="5956479"/>
                  <a:pt x="4323273" y="5773533"/>
                </a:cubicBezTo>
                <a:cubicBezTo>
                  <a:pt x="4323273" y="5773533"/>
                  <a:pt x="4323273" y="5773533"/>
                  <a:pt x="4648460" y="5495959"/>
                </a:cubicBezTo>
                <a:cubicBezTo>
                  <a:pt x="4648460" y="5495959"/>
                  <a:pt x="4648460" y="5495959"/>
                  <a:pt x="4734146" y="5570873"/>
                </a:cubicBezTo>
                <a:cubicBezTo>
                  <a:pt x="4734146" y="5570873"/>
                  <a:pt x="4734146" y="5570873"/>
                  <a:pt x="4741170" y="5558256"/>
                </a:cubicBezTo>
                <a:cubicBezTo>
                  <a:pt x="4741170" y="5558256"/>
                  <a:pt x="4741170" y="5558256"/>
                  <a:pt x="4651972" y="5480976"/>
                </a:cubicBezTo>
                <a:cubicBezTo>
                  <a:pt x="4651972" y="5480976"/>
                  <a:pt x="4651972" y="5480976"/>
                  <a:pt x="4651972" y="5134798"/>
                </a:cubicBezTo>
                <a:cubicBezTo>
                  <a:pt x="4651972" y="5134798"/>
                  <a:pt x="4651972" y="5134798"/>
                  <a:pt x="4865486" y="5320110"/>
                </a:cubicBezTo>
                <a:cubicBezTo>
                  <a:pt x="4865486" y="5320110"/>
                  <a:pt x="4865486" y="5320110"/>
                  <a:pt x="4871104" y="5309070"/>
                </a:cubicBezTo>
                <a:cubicBezTo>
                  <a:pt x="4871104" y="5309070"/>
                  <a:pt x="4871104" y="5309070"/>
                  <a:pt x="4659698" y="5125335"/>
                </a:cubicBezTo>
                <a:cubicBezTo>
                  <a:pt x="4659698" y="5125335"/>
                  <a:pt x="4659698" y="5125335"/>
                  <a:pt x="4984885" y="4847761"/>
                </a:cubicBezTo>
                <a:close/>
                <a:moveTo>
                  <a:pt x="4319762" y="4487388"/>
                </a:moveTo>
                <a:cubicBezTo>
                  <a:pt x="4319762" y="4487388"/>
                  <a:pt x="4319762" y="4487388"/>
                  <a:pt x="4541703" y="4680586"/>
                </a:cubicBezTo>
                <a:cubicBezTo>
                  <a:pt x="4541703" y="4680586"/>
                  <a:pt x="4541703" y="4680586"/>
                  <a:pt x="4548726" y="4670335"/>
                </a:cubicBezTo>
                <a:cubicBezTo>
                  <a:pt x="4548726" y="4670335"/>
                  <a:pt x="4548726" y="4670335"/>
                  <a:pt x="4542406" y="4680586"/>
                </a:cubicBezTo>
                <a:cubicBezTo>
                  <a:pt x="4542406" y="4680586"/>
                  <a:pt x="4542406" y="4680586"/>
                  <a:pt x="4642139" y="4768116"/>
                </a:cubicBezTo>
                <a:cubicBezTo>
                  <a:pt x="4642139" y="4768116"/>
                  <a:pt x="4642139" y="4768116"/>
                  <a:pt x="4642139" y="5114295"/>
                </a:cubicBezTo>
                <a:cubicBezTo>
                  <a:pt x="4642139" y="5114295"/>
                  <a:pt x="4642139" y="5114295"/>
                  <a:pt x="4399127" y="4902960"/>
                </a:cubicBezTo>
                <a:cubicBezTo>
                  <a:pt x="4399127" y="4902960"/>
                  <a:pt x="4399127" y="4902960"/>
                  <a:pt x="4392103" y="4913212"/>
                </a:cubicBezTo>
                <a:cubicBezTo>
                  <a:pt x="4392103" y="4913212"/>
                  <a:pt x="4392103" y="4913212"/>
                  <a:pt x="4398424" y="4902172"/>
                </a:cubicBezTo>
                <a:cubicBezTo>
                  <a:pt x="4398424" y="4902172"/>
                  <a:pt x="4398424" y="4902172"/>
                  <a:pt x="4319762" y="4833567"/>
                </a:cubicBezTo>
                <a:cubicBezTo>
                  <a:pt x="4319762" y="4833567"/>
                  <a:pt x="4319762" y="4833567"/>
                  <a:pt x="4319762" y="4487388"/>
                </a:cubicBezTo>
                <a:close/>
                <a:moveTo>
                  <a:pt x="4648460" y="4196409"/>
                </a:moveTo>
                <a:cubicBezTo>
                  <a:pt x="4648460" y="4196409"/>
                  <a:pt x="4648460" y="4196409"/>
                  <a:pt x="4972945" y="4478714"/>
                </a:cubicBezTo>
                <a:cubicBezTo>
                  <a:pt x="4972945" y="4478714"/>
                  <a:pt x="4972945" y="4478714"/>
                  <a:pt x="4647758" y="4756288"/>
                </a:cubicBezTo>
                <a:cubicBezTo>
                  <a:pt x="4647758" y="4756288"/>
                  <a:pt x="4647758" y="4756288"/>
                  <a:pt x="4548726" y="4670335"/>
                </a:cubicBezTo>
                <a:cubicBezTo>
                  <a:pt x="4548726" y="4670335"/>
                  <a:pt x="4548726" y="4670335"/>
                  <a:pt x="4323273" y="4473983"/>
                </a:cubicBezTo>
                <a:cubicBezTo>
                  <a:pt x="4323273" y="4473983"/>
                  <a:pt x="4323273" y="4473983"/>
                  <a:pt x="4648460" y="4196409"/>
                </a:cubicBezTo>
                <a:close/>
                <a:moveTo>
                  <a:pt x="4312036" y="3544268"/>
                </a:moveTo>
                <a:cubicBezTo>
                  <a:pt x="4312036" y="3544268"/>
                  <a:pt x="4312036" y="3544268"/>
                  <a:pt x="4636520" y="3826573"/>
                </a:cubicBezTo>
                <a:cubicBezTo>
                  <a:pt x="4636520" y="3826573"/>
                  <a:pt x="4636520" y="3826573"/>
                  <a:pt x="4311333" y="4104935"/>
                </a:cubicBezTo>
                <a:cubicBezTo>
                  <a:pt x="4311333" y="4104935"/>
                  <a:pt x="4311333" y="4104935"/>
                  <a:pt x="3986848" y="3821842"/>
                </a:cubicBezTo>
                <a:cubicBezTo>
                  <a:pt x="3986848" y="3821842"/>
                  <a:pt x="3986848" y="3821842"/>
                  <a:pt x="4302905" y="3552154"/>
                </a:cubicBezTo>
                <a:cubicBezTo>
                  <a:pt x="4302905" y="3552154"/>
                  <a:pt x="4302905" y="3552154"/>
                  <a:pt x="4312036" y="3544268"/>
                </a:cubicBezTo>
                <a:close/>
                <a:moveTo>
                  <a:pt x="3986848" y="2538851"/>
                </a:moveTo>
                <a:cubicBezTo>
                  <a:pt x="3986848" y="2538851"/>
                  <a:pt x="3986848" y="2538851"/>
                  <a:pt x="4194744" y="2719432"/>
                </a:cubicBezTo>
                <a:cubicBezTo>
                  <a:pt x="4194744" y="2719432"/>
                  <a:pt x="4194744" y="2719432"/>
                  <a:pt x="4201064" y="2708392"/>
                </a:cubicBezTo>
                <a:cubicBezTo>
                  <a:pt x="4201064" y="2708392"/>
                  <a:pt x="4201064" y="2708392"/>
                  <a:pt x="4195446" y="2720221"/>
                </a:cubicBezTo>
                <a:cubicBezTo>
                  <a:pt x="4195446" y="2720221"/>
                  <a:pt x="4195446" y="2720221"/>
                  <a:pt x="4309226" y="2819579"/>
                </a:cubicBezTo>
                <a:cubicBezTo>
                  <a:pt x="4309226" y="2819579"/>
                  <a:pt x="4309226" y="2819579"/>
                  <a:pt x="4309226" y="3165758"/>
                </a:cubicBezTo>
                <a:cubicBezTo>
                  <a:pt x="4309226" y="3165758"/>
                  <a:pt x="4309226" y="3165758"/>
                  <a:pt x="4071131" y="2958366"/>
                </a:cubicBezTo>
                <a:cubicBezTo>
                  <a:pt x="4071131" y="2958366"/>
                  <a:pt x="4071131" y="2958366"/>
                  <a:pt x="4064809" y="2969406"/>
                </a:cubicBezTo>
                <a:cubicBezTo>
                  <a:pt x="4064809" y="2969406"/>
                  <a:pt x="4064809" y="2969406"/>
                  <a:pt x="4070428" y="2957578"/>
                </a:cubicBezTo>
                <a:cubicBezTo>
                  <a:pt x="4070428" y="2957578"/>
                  <a:pt x="4070428" y="2957578"/>
                  <a:pt x="3986848" y="2885030"/>
                </a:cubicBezTo>
                <a:cubicBezTo>
                  <a:pt x="3986848" y="2885030"/>
                  <a:pt x="3986848" y="2885030"/>
                  <a:pt x="3986848" y="2538851"/>
                </a:cubicBezTo>
                <a:close/>
                <a:moveTo>
                  <a:pt x="4652674" y="1598885"/>
                </a:moveTo>
                <a:cubicBezTo>
                  <a:pt x="4652674" y="1598885"/>
                  <a:pt x="4652674" y="1598885"/>
                  <a:pt x="4972945" y="1878036"/>
                </a:cubicBezTo>
                <a:cubicBezTo>
                  <a:pt x="4972945" y="1878036"/>
                  <a:pt x="4972945" y="1878036"/>
                  <a:pt x="4647758" y="2155610"/>
                </a:cubicBezTo>
                <a:cubicBezTo>
                  <a:pt x="4647758" y="2155610"/>
                  <a:pt x="4647758" y="2155610"/>
                  <a:pt x="4538894" y="2060983"/>
                </a:cubicBezTo>
                <a:cubicBezTo>
                  <a:pt x="4538894" y="2060983"/>
                  <a:pt x="4538894" y="2060983"/>
                  <a:pt x="4533275" y="2072022"/>
                </a:cubicBezTo>
                <a:cubicBezTo>
                  <a:pt x="4533275" y="2072022"/>
                  <a:pt x="4533275" y="2072022"/>
                  <a:pt x="4642139" y="2166650"/>
                </a:cubicBezTo>
                <a:cubicBezTo>
                  <a:pt x="4642139" y="2166650"/>
                  <a:pt x="4642139" y="2166650"/>
                  <a:pt x="4642139" y="2513617"/>
                </a:cubicBezTo>
                <a:cubicBezTo>
                  <a:pt x="4642139" y="2513617"/>
                  <a:pt x="4642139" y="2513617"/>
                  <a:pt x="4408960" y="2310168"/>
                </a:cubicBezTo>
                <a:cubicBezTo>
                  <a:pt x="4408960" y="2310168"/>
                  <a:pt x="4408960" y="2310168"/>
                  <a:pt x="4402639" y="2322785"/>
                </a:cubicBezTo>
                <a:cubicBezTo>
                  <a:pt x="4402639" y="2322785"/>
                  <a:pt x="4402639" y="2322785"/>
                  <a:pt x="4640032" y="2530177"/>
                </a:cubicBezTo>
                <a:cubicBezTo>
                  <a:pt x="4640032" y="2530177"/>
                  <a:pt x="4640032" y="2530177"/>
                  <a:pt x="4314845" y="2807751"/>
                </a:cubicBezTo>
                <a:cubicBezTo>
                  <a:pt x="4314845" y="2807751"/>
                  <a:pt x="4314845" y="2807751"/>
                  <a:pt x="4201064" y="2708392"/>
                </a:cubicBezTo>
                <a:cubicBezTo>
                  <a:pt x="4201064" y="2708392"/>
                  <a:pt x="4201064" y="2708392"/>
                  <a:pt x="3991063" y="2525446"/>
                </a:cubicBezTo>
                <a:cubicBezTo>
                  <a:pt x="3991063" y="2525446"/>
                  <a:pt x="3991063" y="2525446"/>
                  <a:pt x="4316249" y="2247872"/>
                </a:cubicBezTo>
                <a:cubicBezTo>
                  <a:pt x="4316249" y="2247872"/>
                  <a:pt x="4316249" y="2247872"/>
                  <a:pt x="4401936" y="2322785"/>
                </a:cubicBezTo>
                <a:cubicBezTo>
                  <a:pt x="4401936" y="2322785"/>
                  <a:pt x="4401936" y="2322785"/>
                  <a:pt x="4408257" y="2310168"/>
                </a:cubicBezTo>
                <a:cubicBezTo>
                  <a:pt x="4408257" y="2310168"/>
                  <a:pt x="4408257" y="2310168"/>
                  <a:pt x="4319762" y="2232889"/>
                </a:cubicBezTo>
                <a:cubicBezTo>
                  <a:pt x="4319762" y="2232889"/>
                  <a:pt x="4319762" y="2232889"/>
                  <a:pt x="4319762" y="1885922"/>
                </a:cubicBezTo>
                <a:cubicBezTo>
                  <a:pt x="4319762" y="1885922"/>
                  <a:pt x="4319762" y="1885922"/>
                  <a:pt x="4532573" y="2072022"/>
                </a:cubicBezTo>
                <a:cubicBezTo>
                  <a:pt x="4532573" y="2072022"/>
                  <a:pt x="4532573" y="2072022"/>
                  <a:pt x="4538894" y="2060194"/>
                </a:cubicBezTo>
                <a:cubicBezTo>
                  <a:pt x="4538894" y="2060194"/>
                  <a:pt x="4538894" y="2060194"/>
                  <a:pt x="4327487" y="1876459"/>
                </a:cubicBezTo>
                <a:cubicBezTo>
                  <a:pt x="4327487" y="1876459"/>
                  <a:pt x="4327487" y="1876459"/>
                  <a:pt x="4652674" y="1598885"/>
                </a:cubicBezTo>
                <a:close/>
                <a:moveTo>
                  <a:pt x="3986848" y="1238512"/>
                </a:moveTo>
                <a:cubicBezTo>
                  <a:pt x="3986848" y="1238512"/>
                  <a:pt x="3986848" y="1238512"/>
                  <a:pt x="4209493" y="1432499"/>
                </a:cubicBezTo>
                <a:cubicBezTo>
                  <a:pt x="4209493" y="1432499"/>
                  <a:pt x="4209493" y="1432499"/>
                  <a:pt x="4309226" y="1519240"/>
                </a:cubicBezTo>
                <a:cubicBezTo>
                  <a:pt x="4309226" y="1519240"/>
                  <a:pt x="4309226" y="1519240"/>
                  <a:pt x="4309226" y="1865419"/>
                </a:cubicBezTo>
                <a:cubicBezTo>
                  <a:pt x="4309226" y="1865419"/>
                  <a:pt x="4309226" y="1865419"/>
                  <a:pt x="4066916" y="1654085"/>
                </a:cubicBezTo>
                <a:cubicBezTo>
                  <a:pt x="4066916" y="1654085"/>
                  <a:pt x="4066916" y="1654085"/>
                  <a:pt x="4059892" y="1665124"/>
                </a:cubicBezTo>
                <a:cubicBezTo>
                  <a:pt x="4059892" y="1665124"/>
                  <a:pt x="4059892" y="1665124"/>
                  <a:pt x="4304309" y="1878036"/>
                </a:cubicBezTo>
                <a:cubicBezTo>
                  <a:pt x="4304309" y="1878036"/>
                  <a:pt x="4304309" y="1878036"/>
                  <a:pt x="3979123" y="2155610"/>
                </a:cubicBezTo>
                <a:cubicBezTo>
                  <a:pt x="3979123" y="2155610"/>
                  <a:pt x="3979123" y="2155610"/>
                  <a:pt x="3828118" y="2023920"/>
                </a:cubicBezTo>
                <a:cubicBezTo>
                  <a:pt x="3828118" y="2023920"/>
                  <a:pt x="3828118" y="2023920"/>
                  <a:pt x="3658852" y="1876459"/>
                </a:cubicBezTo>
                <a:cubicBezTo>
                  <a:pt x="3658852" y="1876459"/>
                  <a:pt x="3658852" y="1876459"/>
                  <a:pt x="3984040" y="1598885"/>
                </a:cubicBezTo>
                <a:cubicBezTo>
                  <a:pt x="3984040" y="1598885"/>
                  <a:pt x="3984040" y="1598885"/>
                  <a:pt x="4059191" y="1664336"/>
                </a:cubicBezTo>
                <a:cubicBezTo>
                  <a:pt x="4059191" y="1664336"/>
                  <a:pt x="4059191" y="1664336"/>
                  <a:pt x="4066214" y="1654085"/>
                </a:cubicBezTo>
                <a:cubicBezTo>
                  <a:pt x="4066214" y="1654085"/>
                  <a:pt x="4066214" y="1654085"/>
                  <a:pt x="3986848" y="1585480"/>
                </a:cubicBezTo>
                <a:cubicBezTo>
                  <a:pt x="3986848" y="1585480"/>
                  <a:pt x="3986848" y="1585480"/>
                  <a:pt x="3986848" y="1238512"/>
                </a:cubicBezTo>
                <a:close/>
                <a:moveTo>
                  <a:pt x="4316249" y="947533"/>
                </a:moveTo>
                <a:cubicBezTo>
                  <a:pt x="4316249" y="947533"/>
                  <a:pt x="4316249" y="947533"/>
                  <a:pt x="4640032" y="1230627"/>
                </a:cubicBezTo>
                <a:cubicBezTo>
                  <a:pt x="4640032" y="1230627"/>
                  <a:pt x="4640032" y="1230627"/>
                  <a:pt x="4314845" y="1508201"/>
                </a:cubicBezTo>
                <a:cubicBezTo>
                  <a:pt x="4314845" y="1508201"/>
                  <a:pt x="4314845" y="1508201"/>
                  <a:pt x="4216517" y="1422247"/>
                </a:cubicBezTo>
                <a:cubicBezTo>
                  <a:pt x="4216517" y="1422247"/>
                  <a:pt x="4216517" y="1422247"/>
                  <a:pt x="4209493" y="1432499"/>
                </a:cubicBezTo>
                <a:cubicBezTo>
                  <a:pt x="4209493" y="1432499"/>
                  <a:pt x="4209493" y="1432499"/>
                  <a:pt x="4215814" y="1421459"/>
                </a:cubicBezTo>
                <a:cubicBezTo>
                  <a:pt x="4215814" y="1421459"/>
                  <a:pt x="4215814" y="1421459"/>
                  <a:pt x="3991063" y="1225107"/>
                </a:cubicBezTo>
                <a:cubicBezTo>
                  <a:pt x="3991063" y="1225107"/>
                  <a:pt x="3991063" y="1225107"/>
                  <a:pt x="4316249" y="947533"/>
                </a:cubicBezTo>
                <a:close/>
                <a:moveTo>
                  <a:pt x="3979825" y="296181"/>
                </a:moveTo>
                <a:cubicBezTo>
                  <a:pt x="3979825" y="296181"/>
                  <a:pt x="3979825" y="296181"/>
                  <a:pt x="4304309" y="578486"/>
                </a:cubicBezTo>
                <a:cubicBezTo>
                  <a:pt x="4304309" y="578486"/>
                  <a:pt x="4304309" y="578486"/>
                  <a:pt x="3979123" y="856060"/>
                </a:cubicBezTo>
                <a:cubicBezTo>
                  <a:pt x="3979123" y="856060"/>
                  <a:pt x="3979123" y="856060"/>
                  <a:pt x="3654638" y="573754"/>
                </a:cubicBezTo>
                <a:cubicBezTo>
                  <a:pt x="3654638" y="573754"/>
                  <a:pt x="3654638" y="573754"/>
                  <a:pt x="3970694" y="304066"/>
                </a:cubicBezTo>
                <a:cubicBezTo>
                  <a:pt x="3970694" y="304066"/>
                  <a:pt x="3970694" y="304066"/>
                  <a:pt x="3979825" y="296181"/>
                </a:cubicBezTo>
                <a:close/>
                <a:moveTo>
                  <a:pt x="4078431" y="0"/>
                </a:moveTo>
                <a:lnTo>
                  <a:pt x="4556976" y="0"/>
                </a:lnTo>
                <a:lnTo>
                  <a:pt x="4541616" y="13087"/>
                </a:lnTo>
                <a:cubicBezTo>
                  <a:pt x="4509220" y="40686"/>
                  <a:pt x="4444428" y="95886"/>
                  <a:pt x="4314845" y="206284"/>
                </a:cubicBezTo>
                <a:cubicBezTo>
                  <a:pt x="4314845" y="206284"/>
                  <a:pt x="4314845" y="206284"/>
                  <a:pt x="4145929" y="58896"/>
                </a:cubicBezTo>
                <a:close/>
                <a:moveTo>
                  <a:pt x="3986848" y="0"/>
                </a:moveTo>
                <a:lnTo>
                  <a:pt x="4059455" y="0"/>
                </a:lnTo>
                <a:lnTo>
                  <a:pt x="4076924" y="15255"/>
                </a:lnTo>
                <a:cubicBezTo>
                  <a:pt x="4110110" y="44235"/>
                  <a:pt x="4176483" y="102194"/>
                  <a:pt x="4309226" y="218113"/>
                </a:cubicBezTo>
                <a:cubicBezTo>
                  <a:pt x="4309226" y="218113"/>
                  <a:pt x="4309226" y="218113"/>
                  <a:pt x="4309226" y="564292"/>
                </a:cubicBezTo>
                <a:cubicBezTo>
                  <a:pt x="4309226" y="564292"/>
                  <a:pt x="4309226" y="564292"/>
                  <a:pt x="3986848" y="283564"/>
                </a:cubicBezTo>
                <a:cubicBezTo>
                  <a:pt x="3986848" y="283564"/>
                  <a:pt x="3986848" y="283564"/>
                  <a:pt x="3986848" y="84404"/>
                </a:cubicBezTo>
                <a:close/>
                <a:moveTo>
                  <a:pt x="0" y="0"/>
                </a:moveTo>
                <a:lnTo>
                  <a:pt x="3038475" y="0"/>
                </a:lnTo>
                <a:lnTo>
                  <a:pt x="3975611" y="0"/>
                </a:lnTo>
                <a:lnTo>
                  <a:pt x="3975611" y="1953"/>
                </a:lnTo>
                <a:cubicBezTo>
                  <a:pt x="3975611" y="28082"/>
                  <a:pt x="3975611" y="97759"/>
                  <a:pt x="3975611" y="283564"/>
                </a:cubicBezTo>
                <a:cubicBezTo>
                  <a:pt x="3975611" y="283564"/>
                  <a:pt x="3975611" y="283564"/>
                  <a:pt x="3961564" y="295392"/>
                </a:cubicBezTo>
                <a:cubicBezTo>
                  <a:pt x="3961564" y="295392"/>
                  <a:pt x="3961564" y="295392"/>
                  <a:pt x="3970694" y="304066"/>
                </a:cubicBezTo>
                <a:cubicBezTo>
                  <a:pt x="3970694" y="304066"/>
                  <a:pt x="3970694" y="304066"/>
                  <a:pt x="3960862" y="295392"/>
                </a:cubicBezTo>
                <a:cubicBezTo>
                  <a:pt x="3960862" y="295392"/>
                  <a:pt x="3960862" y="295392"/>
                  <a:pt x="3639186" y="570600"/>
                </a:cubicBezTo>
                <a:cubicBezTo>
                  <a:pt x="3639186" y="570600"/>
                  <a:pt x="3639186" y="570600"/>
                  <a:pt x="3639186" y="589526"/>
                </a:cubicBezTo>
                <a:cubicBezTo>
                  <a:pt x="3639186" y="589526"/>
                  <a:pt x="3639186" y="589526"/>
                  <a:pt x="3651126" y="599777"/>
                </a:cubicBezTo>
                <a:cubicBezTo>
                  <a:pt x="3651126" y="599777"/>
                  <a:pt x="3651126" y="599777"/>
                  <a:pt x="3651126" y="587160"/>
                </a:cubicBezTo>
                <a:cubicBezTo>
                  <a:pt x="3651126" y="587160"/>
                  <a:pt x="3651126" y="587160"/>
                  <a:pt x="3972801" y="867888"/>
                </a:cubicBezTo>
                <a:cubicBezTo>
                  <a:pt x="3972801" y="867888"/>
                  <a:pt x="3972801" y="867888"/>
                  <a:pt x="3972801" y="1214067"/>
                </a:cubicBezTo>
                <a:cubicBezTo>
                  <a:pt x="3972801" y="1214067"/>
                  <a:pt x="3972801" y="1214067"/>
                  <a:pt x="3651126" y="933339"/>
                </a:cubicBezTo>
                <a:cubicBezTo>
                  <a:pt x="3651126" y="933339"/>
                  <a:pt x="3651126" y="933339"/>
                  <a:pt x="3651126" y="600566"/>
                </a:cubicBezTo>
                <a:cubicBezTo>
                  <a:pt x="3651126" y="600566"/>
                  <a:pt x="3651126" y="600566"/>
                  <a:pt x="3639186" y="590314"/>
                </a:cubicBezTo>
                <a:cubicBezTo>
                  <a:pt x="3639186" y="590314"/>
                  <a:pt x="3639186" y="590314"/>
                  <a:pt x="3639186" y="938859"/>
                </a:cubicBezTo>
                <a:cubicBezTo>
                  <a:pt x="3639186" y="938859"/>
                  <a:pt x="3639186" y="938859"/>
                  <a:pt x="3306976" y="1221952"/>
                </a:cubicBezTo>
                <a:cubicBezTo>
                  <a:pt x="3306976" y="1221952"/>
                  <a:pt x="3306976" y="1221952"/>
                  <a:pt x="3306976" y="1591788"/>
                </a:cubicBezTo>
                <a:cubicBezTo>
                  <a:pt x="3306976" y="1591788"/>
                  <a:pt x="3306976" y="1591788"/>
                  <a:pt x="3624438" y="1867785"/>
                </a:cubicBezTo>
                <a:cubicBezTo>
                  <a:pt x="3624438" y="1867785"/>
                  <a:pt x="3624438" y="1867785"/>
                  <a:pt x="3624438" y="1851225"/>
                </a:cubicBezTo>
                <a:lnTo>
                  <a:pt x="3318214" y="1585480"/>
                </a:lnTo>
                <a:cubicBezTo>
                  <a:pt x="3318214" y="1585480"/>
                  <a:pt x="3318214" y="1585480"/>
                  <a:pt x="3318214" y="1238512"/>
                </a:cubicBezTo>
                <a:cubicBezTo>
                  <a:pt x="3318214" y="1238512"/>
                  <a:pt x="3318214" y="1238512"/>
                  <a:pt x="3624438" y="1505046"/>
                </a:cubicBezTo>
                <a:cubicBezTo>
                  <a:pt x="3624438" y="1505046"/>
                  <a:pt x="3624438" y="1505046"/>
                  <a:pt x="3624438" y="1488487"/>
                </a:cubicBezTo>
                <a:cubicBezTo>
                  <a:pt x="3624438" y="1488487"/>
                  <a:pt x="3624438" y="1488487"/>
                  <a:pt x="3322428" y="1225107"/>
                </a:cubicBezTo>
                <a:cubicBezTo>
                  <a:pt x="3322428" y="1225107"/>
                  <a:pt x="3322428" y="1225107"/>
                  <a:pt x="3647615" y="947533"/>
                </a:cubicBezTo>
                <a:cubicBezTo>
                  <a:pt x="3647615" y="947533"/>
                  <a:pt x="3647615" y="947533"/>
                  <a:pt x="3972100" y="1230627"/>
                </a:cubicBezTo>
                <a:cubicBezTo>
                  <a:pt x="3972100" y="1230627"/>
                  <a:pt x="3972100" y="1230627"/>
                  <a:pt x="3646912" y="1508201"/>
                </a:cubicBezTo>
                <a:cubicBezTo>
                  <a:pt x="3646912" y="1508201"/>
                  <a:pt x="3646912" y="1508201"/>
                  <a:pt x="3625139" y="1489275"/>
                </a:cubicBezTo>
                <a:cubicBezTo>
                  <a:pt x="3625139" y="1489275"/>
                  <a:pt x="3625139" y="1489275"/>
                  <a:pt x="3625139" y="1505835"/>
                </a:cubicBezTo>
                <a:cubicBezTo>
                  <a:pt x="3625139" y="1505835"/>
                  <a:pt x="3625139" y="1505835"/>
                  <a:pt x="3640591" y="1519240"/>
                </a:cubicBezTo>
                <a:cubicBezTo>
                  <a:pt x="3640591" y="1519240"/>
                  <a:pt x="3640591" y="1519240"/>
                  <a:pt x="3640591" y="1865419"/>
                </a:cubicBezTo>
                <a:cubicBezTo>
                  <a:pt x="3640591" y="1865419"/>
                  <a:pt x="3640591" y="1865419"/>
                  <a:pt x="3625139" y="1852014"/>
                </a:cubicBezTo>
                <a:cubicBezTo>
                  <a:pt x="3625139" y="1852014"/>
                  <a:pt x="3625139" y="1852014"/>
                  <a:pt x="3625139" y="1868573"/>
                </a:cubicBezTo>
                <a:cubicBezTo>
                  <a:pt x="3625139" y="1868573"/>
                  <a:pt x="3625139" y="1868573"/>
                  <a:pt x="3639186" y="1881190"/>
                </a:cubicBezTo>
                <a:cubicBezTo>
                  <a:pt x="3639186" y="1881190"/>
                  <a:pt x="3639186" y="1881190"/>
                  <a:pt x="3639186" y="2058617"/>
                </a:cubicBezTo>
                <a:cubicBezTo>
                  <a:pt x="3639186" y="2058617"/>
                  <a:pt x="3639186" y="2058617"/>
                  <a:pt x="3651126" y="2060194"/>
                </a:cubicBezTo>
                <a:cubicBezTo>
                  <a:pt x="3651126" y="2060194"/>
                  <a:pt x="3651126" y="2060194"/>
                  <a:pt x="3651126" y="1885922"/>
                </a:cubicBezTo>
                <a:cubicBezTo>
                  <a:pt x="3651126" y="1885922"/>
                  <a:pt x="3651126" y="1885922"/>
                  <a:pt x="3821095" y="2034172"/>
                </a:cubicBezTo>
                <a:cubicBezTo>
                  <a:pt x="3821095" y="2034172"/>
                  <a:pt x="3821095" y="2034172"/>
                  <a:pt x="3828118" y="2023920"/>
                </a:cubicBezTo>
                <a:cubicBezTo>
                  <a:pt x="3828118" y="2023920"/>
                  <a:pt x="3828118" y="2023920"/>
                  <a:pt x="3821095" y="2034960"/>
                </a:cubicBezTo>
                <a:cubicBezTo>
                  <a:pt x="3821095" y="2034960"/>
                  <a:pt x="3821095" y="2034960"/>
                  <a:pt x="3972801" y="2166650"/>
                </a:cubicBezTo>
                <a:cubicBezTo>
                  <a:pt x="3972801" y="2166650"/>
                  <a:pt x="3972801" y="2166650"/>
                  <a:pt x="3972801" y="2513617"/>
                </a:cubicBezTo>
                <a:cubicBezTo>
                  <a:pt x="3972801" y="2513617"/>
                  <a:pt x="3972801" y="2513617"/>
                  <a:pt x="3651126" y="2232889"/>
                </a:cubicBezTo>
                <a:cubicBezTo>
                  <a:pt x="3651126" y="2232889"/>
                  <a:pt x="3651126" y="2232889"/>
                  <a:pt x="3651126" y="2060983"/>
                </a:cubicBezTo>
                <a:cubicBezTo>
                  <a:pt x="3651126" y="2060983"/>
                  <a:pt x="3651126" y="2060983"/>
                  <a:pt x="3639186" y="2059405"/>
                </a:cubicBezTo>
                <a:cubicBezTo>
                  <a:pt x="3639186" y="2059405"/>
                  <a:pt x="3639186" y="2059405"/>
                  <a:pt x="3639186" y="2238409"/>
                </a:cubicBezTo>
                <a:cubicBezTo>
                  <a:pt x="3639186" y="2238409"/>
                  <a:pt x="3639186" y="2238409"/>
                  <a:pt x="3423566" y="2422144"/>
                </a:cubicBezTo>
                <a:cubicBezTo>
                  <a:pt x="3423566" y="2422144"/>
                  <a:pt x="3423566" y="2422144"/>
                  <a:pt x="3435506" y="2428452"/>
                </a:cubicBezTo>
                <a:cubicBezTo>
                  <a:pt x="3435506" y="2428452"/>
                  <a:pt x="3435506" y="2428452"/>
                  <a:pt x="3647615" y="2247872"/>
                </a:cubicBezTo>
                <a:cubicBezTo>
                  <a:pt x="3647615" y="2247872"/>
                  <a:pt x="3647615" y="2247872"/>
                  <a:pt x="3972100" y="2530177"/>
                </a:cubicBezTo>
                <a:cubicBezTo>
                  <a:pt x="3972100" y="2530177"/>
                  <a:pt x="3972100" y="2530177"/>
                  <a:pt x="3646912" y="2807751"/>
                </a:cubicBezTo>
                <a:cubicBezTo>
                  <a:pt x="3646912" y="2807751"/>
                  <a:pt x="3646912" y="2807751"/>
                  <a:pt x="3322428" y="2525446"/>
                </a:cubicBezTo>
                <a:cubicBezTo>
                  <a:pt x="3322428" y="2525446"/>
                  <a:pt x="3322428" y="2525446"/>
                  <a:pt x="3434803" y="2429241"/>
                </a:cubicBezTo>
                <a:cubicBezTo>
                  <a:pt x="3434803" y="2429241"/>
                  <a:pt x="3434803" y="2429241"/>
                  <a:pt x="3422863" y="2422933"/>
                </a:cubicBezTo>
                <a:cubicBezTo>
                  <a:pt x="3422863" y="2422933"/>
                  <a:pt x="3422863" y="2422933"/>
                  <a:pt x="3306976" y="2522291"/>
                </a:cubicBezTo>
                <a:cubicBezTo>
                  <a:pt x="3306976" y="2522291"/>
                  <a:pt x="3306976" y="2522291"/>
                  <a:pt x="3306976" y="2773054"/>
                </a:cubicBezTo>
                <a:cubicBezTo>
                  <a:pt x="3306976" y="2773054"/>
                  <a:pt x="3306976" y="2773054"/>
                  <a:pt x="3318214" y="2778574"/>
                </a:cubicBezTo>
                <a:cubicBezTo>
                  <a:pt x="3318214" y="2778574"/>
                  <a:pt x="3318214" y="2778574"/>
                  <a:pt x="3318214" y="2538851"/>
                </a:cubicBezTo>
                <a:cubicBezTo>
                  <a:pt x="3318214" y="2538851"/>
                  <a:pt x="3318214" y="2538851"/>
                  <a:pt x="3640591" y="2819579"/>
                </a:cubicBezTo>
                <a:cubicBezTo>
                  <a:pt x="3640591" y="2819579"/>
                  <a:pt x="3640591" y="2819579"/>
                  <a:pt x="3640591" y="3165758"/>
                </a:cubicBezTo>
                <a:cubicBezTo>
                  <a:pt x="3640591" y="3165758"/>
                  <a:pt x="3640591" y="3165758"/>
                  <a:pt x="3318214" y="2885030"/>
                </a:cubicBezTo>
                <a:cubicBezTo>
                  <a:pt x="3318214" y="2885030"/>
                  <a:pt x="3318214" y="2885030"/>
                  <a:pt x="3318214" y="2779363"/>
                </a:cubicBezTo>
                <a:cubicBezTo>
                  <a:pt x="3318214" y="2779363"/>
                  <a:pt x="3318214" y="2779363"/>
                  <a:pt x="3306976" y="2773843"/>
                </a:cubicBezTo>
                <a:cubicBezTo>
                  <a:pt x="3306976" y="2773843"/>
                  <a:pt x="3306976" y="2773843"/>
                  <a:pt x="3306976" y="2891339"/>
                </a:cubicBezTo>
                <a:cubicBezTo>
                  <a:pt x="3306976" y="2891339"/>
                  <a:pt x="3306976" y="2891339"/>
                  <a:pt x="3646210" y="3187049"/>
                </a:cubicBezTo>
                <a:cubicBezTo>
                  <a:pt x="3646210" y="3187049"/>
                  <a:pt x="3646210" y="3187049"/>
                  <a:pt x="3984040" y="2899224"/>
                </a:cubicBezTo>
                <a:cubicBezTo>
                  <a:pt x="3984040" y="2899224"/>
                  <a:pt x="3984040" y="2899224"/>
                  <a:pt x="4064809" y="2969406"/>
                </a:cubicBezTo>
                <a:cubicBezTo>
                  <a:pt x="4064809" y="2969406"/>
                  <a:pt x="4064809" y="2969406"/>
                  <a:pt x="4307822" y="3180741"/>
                </a:cubicBezTo>
                <a:cubicBezTo>
                  <a:pt x="4307822" y="3180741"/>
                  <a:pt x="4307822" y="3180741"/>
                  <a:pt x="4307822" y="3519034"/>
                </a:cubicBezTo>
                <a:cubicBezTo>
                  <a:pt x="4307822" y="3519034"/>
                  <a:pt x="4307822" y="3519034"/>
                  <a:pt x="4319762" y="3519034"/>
                </a:cubicBezTo>
                <a:cubicBezTo>
                  <a:pt x="4319762" y="3519034"/>
                  <a:pt x="4319762" y="3519034"/>
                  <a:pt x="4319762" y="3500109"/>
                </a:cubicBezTo>
                <a:cubicBezTo>
                  <a:pt x="4319762" y="3500109"/>
                  <a:pt x="4319762" y="3500109"/>
                  <a:pt x="4319762" y="3186261"/>
                </a:cubicBezTo>
                <a:cubicBezTo>
                  <a:pt x="4319762" y="3186261"/>
                  <a:pt x="4319762" y="3186261"/>
                  <a:pt x="4642139" y="3466989"/>
                </a:cubicBezTo>
                <a:cubicBezTo>
                  <a:pt x="4642139" y="3466989"/>
                  <a:pt x="4642139" y="3466989"/>
                  <a:pt x="4642139" y="3495377"/>
                </a:cubicBezTo>
                <a:cubicBezTo>
                  <a:pt x="4642139" y="3495377"/>
                  <a:pt x="4642139" y="3495377"/>
                  <a:pt x="4642139" y="3812379"/>
                </a:cubicBezTo>
                <a:cubicBezTo>
                  <a:pt x="4642139" y="3812379"/>
                  <a:pt x="4642139" y="3812379"/>
                  <a:pt x="4319762" y="3532439"/>
                </a:cubicBezTo>
                <a:cubicBezTo>
                  <a:pt x="4319762" y="3532439"/>
                  <a:pt x="4319762" y="3532439"/>
                  <a:pt x="4319762" y="3519822"/>
                </a:cubicBezTo>
                <a:cubicBezTo>
                  <a:pt x="4319762" y="3519822"/>
                  <a:pt x="4319762" y="3519822"/>
                  <a:pt x="4307822" y="3519822"/>
                </a:cubicBezTo>
                <a:cubicBezTo>
                  <a:pt x="4307822" y="3519822"/>
                  <a:pt x="4307822" y="3519822"/>
                  <a:pt x="4307822" y="3531651"/>
                </a:cubicBezTo>
                <a:cubicBezTo>
                  <a:pt x="4307822" y="3531651"/>
                  <a:pt x="4307822" y="3531651"/>
                  <a:pt x="4293775" y="3543479"/>
                </a:cubicBezTo>
                <a:cubicBezTo>
                  <a:pt x="4293775" y="3543479"/>
                  <a:pt x="4293775" y="3543479"/>
                  <a:pt x="4302905" y="3552154"/>
                </a:cubicBezTo>
                <a:cubicBezTo>
                  <a:pt x="4302905" y="3552154"/>
                  <a:pt x="4302905" y="3552154"/>
                  <a:pt x="4293072" y="3544268"/>
                </a:cubicBezTo>
                <a:cubicBezTo>
                  <a:pt x="4293072" y="3544268"/>
                  <a:pt x="4293072" y="3544268"/>
                  <a:pt x="3971397" y="3818688"/>
                </a:cubicBezTo>
                <a:cubicBezTo>
                  <a:pt x="3971397" y="3818688"/>
                  <a:pt x="3971397" y="3818688"/>
                  <a:pt x="3971397" y="3838402"/>
                </a:cubicBezTo>
                <a:cubicBezTo>
                  <a:pt x="3971397" y="3838402"/>
                  <a:pt x="3971397" y="3838402"/>
                  <a:pt x="3983337" y="3848653"/>
                </a:cubicBezTo>
                <a:cubicBezTo>
                  <a:pt x="3983337" y="3848653"/>
                  <a:pt x="3983337" y="3848653"/>
                  <a:pt x="3983337" y="3835248"/>
                </a:cubicBezTo>
                <a:cubicBezTo>
                  <a:pt x="3983337" y="3835248"/>
                  <a:pt x="3983337" y="3835248"/>
                  <a:pt x="4305715" y="4115975"/>
                </a:cubicBezTo>
                <a:cubicBezTo>
                  <a:pt x="4305715" y="4115975"/>
                  <a:pt x="4305715" y="4115975"/>
                  <a:pt x="4305715" y="4462154"/>
                </a:cubicBezTo>
                <a:cubicBezTo>
                  <a:pt x="4305715" y="4462154"/>
                  <a:pt x="4305715" y="4462154"/>
                  <a:pt x="3983337" y="4182215"/>
                </a:cubicBezTo>
                <a:cubicBezTo>
                  <a:pt x="3983337" y="4182215"/>
                  <a:pt x="3983337" y="4182215"/>
                  <a:pt x="3983337" y="3849441"/>
                </a:cubicBezTo>
                <a:cubicBezTo>
                  <a:pt x="3983337" y="3849441"/>
                  <a:pt x="3983337" y="3849441"/>
                  <a:pt x="3971397" y="3839190"/>
                </a:cubicBezTo>
                <a:cubicBezTo>
                  <a:pt x="3971397" y="3839190"/>
                  <a:pt x="3971397" y="3839190"/>
                  <a:pt x="3971397" y="4186946"/>
                </a:cubicBezTo>
                <a:cubicBezTo>
                  <a:pt x="3971397" y="4186946"/>
                  <a:pt x="3971397" y="4186946"/>
                  <a:pt x="3639186" y="4470828"/>
                </a:cubicBezTo>
                <a:cubicBezTo>
                  <a:pt x="3639186" y="4470828"/>
                  <a:pt x="3639186" y="4470828"/>
                  <a:pt x="3639186" y="4839875"/>
                </a:cubicBezTo>
                <a:cubicBezTo>
                  <a:pt x="3639186" y="4839875"/>
                  <a:pt x="3639186" y="4839875"/>
                  <a:pt x="3956647" y="5116661"/>
                </a:cubicBezTo>
                <a:cubicBezTo>
                  <a:pt x="3956647" y="5116661"/>
                  <a:pt x="3956647" y="5116661"/>
                  <a:pt x="3956647" y="5100101"/>
                </a:cubicBezTo>
                <a:cubicBezTo>
                  <a:pt x="3956647" y="5100101"/>
                  <a:pt x="3956647" y="5100101"/>
                  <a:pt x="3651126" y="4833567"/>
                </a:cubicBezTo>
                <a:cubicBezTo>
                  <a:pt x="3651126" y="4833567"/>
                  <a:pt x="3651126" y="4833567"/>
                  <a:pt x="3651126" y="4487388"/>
                </a:cubicBezTo>
                <a:cubicBezTo>
                  <a:pt x="3651126" y="4487388"/>
                  <a:pt x="3651126" y="4487388"/>
                  <a:pt x="3956647" y="4753134"/>
                </a:cubicBezTo>
                <a:cubicBezTo>
                  <a:pt x="3956647" y="4753134"/>
                  <a:pt x="3956647" y="4753134"/>
                  <a:pt x="3956647" y="4737362"/>
                </a:cubicBezTo>
                <a:cubicBezTo>
                  <a:pt x="3956647" y="4737362"/>
                  <a:pt x="3956647" y="4737362"/>
                  <a:pt x="3654638" y="4473983"/>
                </a:cubicBezTo>
                <a:cubicBezTo>
                  <a:pt x="3654638" y="4473983"/>
                  <a:pt x="3654638" y="4473983"/>
                  <a:pt x="3979825" y="4196409"/>
                </a:cubicBezTo>
                <a:cubicBezTo>
                  <a:pt x="3979825" y="4196409"/>
                  <a:pt x="3979825" y="4196409"/>
                  <a:pt x="4304309" y="4478714"/>
                </a:cubicBezTo>
                <a:cubicBezTo>
                  <a:pt x="4304309" y="4478714"/>
                  <a:pt x="4304309" y="4478714"/>
                  <a:pt x="3979123" y="4756288"/>
                </a:cubicBezTo>
                <a:cubicBezTo>
                  <a:pt x="3979123" y="4756288"/>
                  <a:pt x="3979123" y="4756288"/>
                  <a:pt x="3957350" y="4737362"/>
                </a:cubicBezTo>
                <a:cubicBezTo>
                  <a:pt x="3957350" y="4737362"/>
                  <a:pt x="3957350" y="4737362"/>
                  <a:pt x="3957350" y="4753922"/>
                </a:cubicBezTo>
                <a:cubicBezTo>
                  <a:pt x="3957350" y="4753922"/>
                  <a:pt x="3957350" y="4753922"/>
                  <a:pt x="3973504" y="4768116"/>
                </a:cubicBezTo>
                <a:cubicBezTo>
                  <a:pt x="3973504" y="4768116"/>
                  <a:pt x="3973504" y="4768116"/>
                  <a:pt x="3973504" y="5114295"/>
                </a:cubicBezTo>
                <a:cubicBezTo>
                  <a:pt x="3973504" y="5114295"/>
                  <a:pt x="3973504" y="5114295"/>
                  <a:pt x="3957350" y="5100101"/>
                </a:cubicBezTo>
                <a:cubicBezTo>
                  <a:pt x="3957350" y="5100101"/>
                  <a:pt x="3957350" y="5100101"/>
                  <a:pt x="3957350" y="5116661"/>
                </a:cubicBezTo>
                <a:cubicBezTo>
                  <a:pt x="3957350" y="5116661"/>
                  <a:pt x="3957350" y="5116661"/>
                  <a:pt x="3971397" y="5129278"/>
                </a:cubicBezTo>
                <a:cubicBezTo>
                  <a:pt x="3971397" y="5129278"/>
                  <a:pt x="3971397" y="5129278"/>
                  <a:pt x="3971397" y="5306704"/>
                </a:cubicBezTo>
                <a:cubicBezTo>
                  <a:pt x="3971397" y="5306704"/>
                  <a:pt x="3971397" y="5306704"/>
                  <a:pt x="3983337" y="5309070"/>
                </a:cubicBezTo>
                <a:cubicBezTo>
                  <a:pt x="3983337" y="5309070"/>
                  <a:pt x="3983337" y="5309070"/>
                  <a:pt x="3983337" y="5134798"/>
                </a:cubicBezTo>
                <a:cubicBezTo>
                  <a:pt x="3983337" y="5134798"/>
                  <a:pt x="3983337" y="5134798"/>
                  <a:pt x="4153305" y="5283047"/>
                </a:cubicBezTo>
                <a:cubicBezTo>
                  <a:pt x="4153305" y="5283047"/>
                  <a:pt x="4153305" y="5283047"/>
                  <a:pt x="4160329" y="5272008"/>
                </a:cubicBezTo>
                <a:cubicBezTo>
                  <a:pt x="4160329" y="5272008"/>
                  <a:pt x="4160329" y="5272008"/>
                  <a:pt x="3991063" y="5125335"/>
                </a:cubicBezTo>
                <a:cubicBezTo>
                  <a:pt x="3991063" y="5125335"/>
                  <a:pt x="3991063" y="5125335"/>
                  <a:pt x="4316249" y="4847761"/>
                </a:cubicBezTo>
                <a:cubicBezTo>
                  <a:pt x="4316249" y="4847761"/>
                  <a:pt x="4316249" y="4847761"/>
                  <a:pt x="4392103" y="4913212"/>
                </a:cubicBezTo>
                <a:cubicBezTo>
                  <a:pt x="4392103" y="4913212"/>
                  <a:pt x="4392103" y="4913212"/>
                  <a:pt x="4636520" y="5126124"/>
                </a:cubicBezTo>
                <a:cubicBezTo>
                  <a:pt x="4636520" y="5126124"/>
                  <a:pt x="4636520" y="5126124"/>
                  <a:pt x="4311333" y="5403697"/>
                </a:cubicBezTo>
                <a:cubicBezTo>
                  <a:pt x="4311333" y="5403697"/>
                  <a:pt x="4311333" y="5403697"/>
                  <a:pt x="4160329" y="5272796"/>
                </a:cubicBezTo>
                <a:cubicBezTo>
                  <a:pt x="4160329" y="5272796"/>
                  <a:pt x="4160329" y="5272796"/>
                  <a:pt x="4154007" y="5283047"/>
                </a:cubicBezTo>
                <a:cubicBezTo>
                  <a:pt x="4154007" y="5283047"/>
                  <a:pt x="4154007" y="5283047"/>
                  <a:pt x="4305715" y="5415526"/>
                </a:cubicBezTo>
                <a:cubicBezTo>
                  <a:pt x="4305715" y="5415526"/>
                  <a:pt x="4305715" y="5415526"/>
                  <a:pt x="4305715" y="5761705"/>
                </a:cubicBezTo>
                <a:cubicBezTo>
                  <a:pt x="4305715" y="5761705"/>
                  <a:pt x="4305715" y="5761705"/>
                  <a:pt x="3983337" y="5480976"/>
                </a:cubicBezTo>
                <a:cubicBezTo>
                  <a:pt x="3983337" y="5480976"/>
                  <a:pt x="3983337" y="5480976"/>
                  <a:pt x="3983337" y="5309858"/>
                </a:cubicBezTo>
                <a:cubicBezTo>
                  <a:pt x="3983337" y="5309858"/>
                  <a:pt x="3983337" y="5309858"/>
                  <a:pt x="3971397" y="5307493"/>
                </a:cubicBezTo>
                <a:cubicBezTo>
                  <a:pt x="3971397" y="5307493"/>
                  <a:pt x="3971397" y="5307493"/>
                  <a:pt x="3971397" y="5487285"/>
                </a:cubicBezTo>
                <a:cubicBezTo>
                  <a:pt x="3971397" y="5487285"/>
                  <a:pt x="3971397" y="5487285"/>
                  <a:pt x="3755776" y="5671020"/>
                </a:cubicBezTo>
                <a:cubicBezTo>
                  <a:pt x="3755776" y="5671020"/>
                  <a:pt x="3755776" y="5671020"/>
                  <a:pt x="3639186" y="5770379"/>
                </a:cubicBezTo>
                <a:cubicBezTo>
                  <a:pt x="3639186" y="5770379"/>
                  <a:pt x="3639186" y="5770379"/>
                  <a:pt x="3639186" y="6021141"/>
                </a:cubicBezTo>
                <a:cubicBezTo>
                  <a:pt x="3639186" y="6021141"/>
                  <a:pt x="3639186" y="6021141"/>
                  <a:pt x="3651126" y="6026661"/>
                </a:cubicBezTo>
                <a:cubicBezTo>
                  <a:pt x="3651126" y="6026661"/>
                  <a:pt x="3651126" y="6026661"/>
                  <a:pt x="3651126" y="5786939"/>
                </a:cubicBezTo>
                <a:cubicBezTo>
                  <a:pt x="3651126" y="5786939"/>
                  <a:pt x="3651126" y="5786939"/>
                  <a:pt x="3973504" y="6067667"/>
                </a:cubicBezTo>
                <a:cubicBezTo>
                  <a:pt x="3973504" y="6067667"/>
                  <a:pt x="3973504" y="6067667"/>
                  <a:pt x="3973504" y="6413845"/>
                </a:cubicBezTo>
                <a:cubicBezTo>
                  <a:pt x="3973504" y="6413845"/>
                  <a:pt x="3973504" y="6413845"/>
                  <a:pt x="3651126" y="6133906"/>
                </a:cubicBezTo>
                <a:cubicBezTo>
                  <a:pt x="3651126" y="6133906"/>
                  <a:pt x="3651126" y="6133906"/>
                  <a:pt x="3651126" y="6027450"/>
                </a:cubicBezTo>
                <a:cubicBezTo>
                  <a:pt x="3651126" y="6027450"/>
                  <a:pt x="3651126" y="6027450"/>
                  <a:pt x="3639186" y="6021930"/>
                </a:cubicBezTo>
                <a:cubicBezTo>
                  <a:pt x="3639186" y="6021930"/>
                  <a:pt x="3639186" y="6021930"/>
                  <a:pt x="3639186" y="6140214"/>
                </a:cubicBezTo>
                <a:cubicBezTo>
                  <a:pt x="3639186" y="6140214"/>
                  <a:pt x="3639186" y="6140214"/>
                  <a:pt x="3979123" y="6435925"/>
                </a:cubicBezTo>
                <a:cubicBezTo>
                  <a:pt x="3979123" y="6435925"/>
                  <a:pt x="3979123" y="6435925"/>
                  <a:pt x="4316249" y="6147311"/>
                </a:cubicBezTo>
                <a:cubicBezTo>
                  <a:pt x="4316249" y="6147311"/>
                  <a:pt x="4316249" y="6147311"/>
                  <a:pt x="4397020" y="6217493"/>
                </a:cubicBezTo>
                <a:cubicBezTo>
                  <a:pt x="4397020" y="6217493"/>
                  <a:pt x="4397020" y="6217493"/>
                  <a:pt x="4403341" y="6206454"/>
                </a:cubicBezTo>
                <a:cubicBezTo>
                  <a:pt x="4403341" y="6206454"/>
                  <a:pt x="4403341" y="6206454"/>
                  <a:pt x="4397722" y="6218282"/>
                </a:cubicBezTo>
                <a:cubicBezTo>
                  <a:pt x="4397722" y="6218282"/>
                  <a:pt x="4397722" y="6218282"/>
                  <a:pt x="4640032" y="6429617"/>
                </a:cubicBezTo>
                <a:cubicBezTo>
                  <a:pt x="4640032" y="6429617"/>
                  <a:pt x="4640032" y="6429617"/>
                  <a:pt x="4640032" y="6784470"/>
                </a:cubicBezTo>
                <a:cubicBezTo>
                  <a:pt x="4640032" y="6784470"/>
                  <a:pt x="4640032" y="6784470"/>
                  <a:pt x="4583142" y="6833040"/>
                </a:cubicBezTo>
                <a:lnTo>
                  <a:pt x="4553907" y="6858000"/>
                </a:lnTo>
                <a:lnTo>
                  <a:pt x="3038475" y="6858000"/>
                </a:lnTo>
                <a:lnTo>
                  <a:pt x="0" y="6858000"/>
                </a:lnTo>
                <a:close/>
              </a:path>
            </a:pathLst>
          </a:custGeom>
          <a:solidFill>
            <a:schemeClr val="bg1">
              <a:lumMod val="65000"/>
            </a:schemeClr>
          </a:solidFill>
        </p:spPr>
        <p:txBody>
          <a:bodyPr wrap="square" lIns="36000" tIns="900000">
            <a:noAutofit/>
          </a:bodyPr>
          <a:lstStyle>
            <a:lvl1pPr algn="l">
              <a:defRPr>
                <a:solidFill>
                  <a:schemeClr val="accent2">
                    <a:lumMod val="40000"/>
                    <a:lumOff val="60000"/>
                  </a:schemeClr>
                </a:solidFill>
              </a:defRPr>
            </a:lvl1pPr>
          </a:lstStyle>
          <a:p>
            <a:r>
              <a:rPr lang="fr-FR" dirty="0"/>
              <a:t>Insérez ou glissez votre image ici</a:t>
            </a:r>
          </a:p>
          <a:p>
            <a:endParaRPr lang="fr-FR" dirty="0"/>
          </a:p>
        </p:txBody>
      </p:sp>
    </p:spTree>
    <p:extLst>
      <p:ext uri="{BB962C8B-B14F-4D97-AF65-F5344CB8AC3E}">
        <p14:creationId xmlns:p14="http://schemas.microsoft.com/office/powerpoint/2010/main" val="1329051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uel haut +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15/10/2025</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a:t>Hugo Bufferand - IAEA-FEC Conference - Chengdu</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haut + contenu</a:t>
            </a:r>
          </a:p>
          <a:p>
            <a:endParaRPr lang="fr-FR" sz="1200" dirty="0">
              <a:solidFill>
                <a:schemeClr val="bg1">
                  <a:lumMod val="50000"/>
                </a:schemeClr>
              </a:solidFill>
            </a:endParaRPr>
          </a:p>
        </p:txBody>
      </p:sp>
      <p:sp>
        <p:nvSpPr>
          <p:cNvPr id="11" name="Espace réservé du contenu 2">
            <a:extLst>
              <a:ext uri="{FF2B5EF4-FFF2-40B4-BE49-F238E27FC236}">
                <a16:creationId xmlns:a16="http://schemas.microsoft.com/office/drawing/2014/main" id="{9BDF78EF-B925-4A77-F088-A8970BDC4FE9}"/>
              </a:ext>
            </a:extLst>
          </p:cNvPr>
          <p:cNvSpPr>
            <a:spLocks noGrp="1"/>
          </p:cNvSpPr>
          <p:nvPr>
            <p:ph idx="1"/>
          </p:nvPr>
        </p:nvSpPr>
        <p:spPr>
          <a:xfrm>
            <a:off x="731838" y="3381829"/>
            <a:ext cx="10836275" cy="2531609"/>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1" name="ZoneTexte 20">
            <a:extLst>
              <a:ext uri="{FF2B5EF4-FFF2-40B4-BE49-F238E27FC236}">
                <a16:creationId xmlns:a16="http://schemas.microsoft.com/office/drawing/2014/main" id="{46C622DF-824A-7030-FF06-98A537DB20A5}"/>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50000"/>
                  </a:schemeClr>
                </a:solidFill>
              </a:rPr>
              <a:t>Astuce :Après avoir insérez votre image, adaptez si besoin la couleur du texte en fonction de celle-ci</a:t>
            </a:r>
          </a:p>
          <a:p>
            <a:endParaRPr lang="fr-FR" sz="1200" dirty="0">
              <a:solidFill>
                <a:schemeClr val="bg1">
                  <a:lumMod val="50000"/>
                </a:schemeClr>
              </a:solidFill>
            </a:endParaRPr>
          </a:p>
        </p:txBody>
      </p:sp>
      <p:sp>
        <p:nvSpPr>
          <p:cNvPr id="10" name="Titre 1">
            <a:extLst>
              <a:ext uri="{FF2B5EF4-FFF2-40B4-BE49-F238E27FC236}">
                <a16:creationId xmlns:a16="http://schemas.microsoft.com/office/drawing/2014/main" id="{285252E3-9176-AD7B-44E7-02A49D473FFA}"/>
              </a:ext>
            </a:extLst>
          </p:cNvPr>
          <p:cNvSpPr>
            <a:spLocks noGrp="1"/>
          </p:cNvSpPr>
          <p:nvPr>
            <p:ph type="title"/>
          </p:nvPr>
        </p:nvSpPr>
        <p:spPr>
          <a:xfrm>
            <a:off x="731838" y="319314"/>
            <a:ext cx="10728325" cy="1084263"/>
          </a:xfrm>
        </p:spPr>
        <p:txBody>
          <a:bodyPr/>
          <a:lstStyle>
            <a:lvl1pPr>
              <a:defRPr>
                <a:solidFill>
                  <a:schemeClr val="bg1"/>
                </a:solidFill>
              </a:defRPr>
            </a:lvl1pPr>
          </a:lstStyle>
          <a:p>
            <a:r>
              <a:rPr lang="fr-FR"/>
              <a:t>Modifiez le style du titre</a:t>
            </a:r>
            <a:endParaRPr lang="fr-FR" dirty="0"/>
          </a:p>
        </p:txBody>
      </p:sp>
      <p:sp>
        <p:nvSpPr>
          <p:cNvPr id="12" name="Espace réservé pour une image  11">
            <a:extLst>
              <a:ext uri="{FF2B5EF4-FFF2-40B4-BE49-F238E27FC236}">
                <a16:creationId xmlns:a16="http://schemas.microsoft.com/office/drawing/2014/main" id="{5B768F97-EB7A-FDD7-6E36-781A0783E3FC}"/>
              </a:ext>
            </a:extLst>
          </p:cNvPr>
          <p:cNvSpPr>
            <a:spLocks noGrp="1"/>
          </p:cNvSpPr>
          <p:nvPr>
            <p:ph type="pic" sz="quarter" idx="14" hasCustomPrompt="1"/>
          </p:nvPr>
        </p:nvSpPr>
        <p:spPr>
          <a:xfrm>
            <a:off x="0" y="-27685"/>
            <a:ext cx="12086611" cy="2408285"/>
          </a:xfrm>
          <a:custGeom>
            <a:avLst/>
            <a:gdLst>
              <a:gd name="connsiteX0" fmla="*/ 11874479 w 12086611"/>
              <a:gd name="connsiteY0" fmla="*/ 2376194 h 2408285"/>
              <a:gd name="connsiteX1" fmla="*/ 11897822 w 12086611"/>
              <a:gd name="connsiteY1" fmla="*/ 2397884 h 2408285"/>
              <a:gd name="connsiteX2" fmla="*/ 11898186 w 12086611"/>
              <a:gd name="connsiteY2" fmla="*/ 2398222 h 2408285"/>
              <a:gd name="connsiteX3" fmla="*/ 11850311 w 12086611"/>
              <a:gd name="connsiteY3" fmla="*/ 2398222 h 2408285"/>
              <a:gd name="connsiteX4" fmla="*/ 11852466 w 12086611"/>
              <a:gd name="connsiteY4" fmla="*/ 2396257 h 2408285"/>
              <a:gd name="connsiteX5" fmla="*/ 11875838 w 12086611"/>
              <a:gd name="connsiteY5" fmla="*/ 2252563 h 2408285"/>
              <a:gd name="connsiteX6" fmla="*/ 11979865 w 12086611"/>
              <a:gd name="connsiteY6" fmla="*/ 2349082 h 2408285"/>
              <a:gd name="connsiteX7" fmla="*/ 11979865 w 12086611"/>
              <a:gd name="connsiteY7" fmla="*/ 2378140 h 2408285"/>
              <a:gd name="connsiteX8" fmla="*/ 11979865 w 12086611"/>
              <a:gd name="connsiteY8" fmla="*/ 2398222 h 2408285"/>
              <a:gd name="connsiteX9" fmla="*/ 11904568 w 12086611"/>
              <a:gd name="connsiteY9" fmla="*/ 2398222 h 2408285"/>
              <a:gd name="connsiteX10" fmla="*/ 11903035 w 12086611"/>
              <a:gd name="connsiteY10" fmla="*/ 2396799 h 2408285"/>
              <a:gd name="connsiteX11" fmla="*/ 11897822 w 12086611"/>
              <a:gd name="connsiteY11" fmla="*/ 2397884 h 2408285"/>
              <a:gd name="connsiteX12" fmla="*/ 11902808 w 12086611"/>
              <a:gd name="connsiteY12" fmla="*/ 2396528 h 2408285"/>
              <a:gd name="connsiteX13" fmla="*/ 11875838 w 12086611"/>
              <a:gd name="connsiteY13" fmla="*/ 2371585 h 2408285"/>
              <a:gd name="connsiteX14" fmla="*/ 11768639 w 12086611"/>
              <a:gd name="connsiteY14" fmla="*/ 2029973 h 2408285"/>
              <a:gd name="connsiteX15" fmla="*/ 11835724 w 12086611"/>
              <a:gd name="connsiteY15" fmla="*/ 2092331 h 2408285"/>
              <a:gd name="connsiteX16" fmla="*/ 11872666 w 12086611"/>
              <a:gd name="connsiteY16" fmla="*/ 2126492 h 2408285"/>
              <a:gd name="connsiteX17" fmla="*/ 11872666 w 12086611"/>
              <a:gd name="connsiteY17" fmla="*/ 2245514 h 2408285"/>
              <a:gd name="connsiteX18" fmla="*/ 11795609 w 12086611"/>
              <a:gd name="connsiteY18" fmla="*/ 2174210 h 2408285"/>
              <a:gd name="connsiteX19" fmla="*/ 11768639 w 12086611"/>
              <a:gd name="connsiteY19" fmla="*/ 2149266 h 2408285"/>
              <a:gd name="connsiteX20" fmla="*/ 11658947 w 12086611"/>
              <a:gd name="connsiteY20" fmla="*/ 1929930 h 2408285"/>
              <a:gd name="connsiteX21" fmla="*/ 11763653 w 12086611"/>
              <a:gd name="connsiteY21" fmla="*/ 2027262 h 2408285"/>
              <a:gd name="connsiteX22" fmla="*/ 11658721 w 12086611"/>
              <a:gd name="connsiteY22" fmla="*/ 2122697 h 2408285"/>
              <a:gd name="connsiteX23" fmla="*/ 11554014 w 12086611"/>
              <a:gd name="connsiteY23" fmla="*/ 2025364 h 2408285"/>
              <a:gd name="connsiteX24" fmla="*/ 11590503 w 12086611"/>
              <a:gd name="connsiteY24" fmla="*/ 1992287 h 2408285"/>
              <a:gd name="connsiteX25" fmla="*/ 11983265 w 12086611"/>
              <a:gd name="connsiteY25" fmla="*/ 1707069 h 2408285"/>
              <a:gd name="connsiteX26" fmla="*/ 12086611 w 12086611"/>
              <a:gd name="connsiteY26" fmla="*/ 1802775 h 2408285"/>
              <a:gd name="connsiteX27" fmla="*/ 11981678 w 12086611"/>
              <a:gd name="connsiteY27" fmla="*/ 1898209 h 2408285"/>
              <a:gd name="connsiteX28" fmla="*/ 11946776 w 12086611"/>
              <a:gd name="connsiteY28" fmla="*/ 1865674 h 2408285"/>
              <a:gd name="connsiteX29" fmla="*/ 11944736 w 12086611"/>
              <a:gd name="connsiteY29" fmla="*/ 1869741 h 2408285"/>
              <a:gd name="connsiteX30" fmla="*/ 11979865 w 12086611"/>
              <a:gd name="connsiteY30" fmla="*/ 1902276 h 2408285"/>
              <a:gd name="connsiteX31" fmla="*/ 11979865 w 12086611"/>
              <a:gd name="connsiteY31" fmla="*/ 2021298 h 2408285"/>
              <a:gd name="connsiteX32" fmla="*/ 11904621 w 12086611"/>
              <a:gd name="connsiteY32" fmla="*/ 1951619 h 2408285"/>
              <a:gd name="connsiteX33" fmla="*/ 11902582 w 12086611"/>
              <a:gd name="connsiteY33" fmla="*/ 1955957 h 2408285"/>
              <a:gd name="connsiteX34" fmla="*/ 11979412 w 12086611"/>
              <a:gd name="connsiteY34" fmla="*/ 2027262 h 2408285"/>
              <a:gd name="connsiteX35" fmla="*/ 11874479 w 12086611"/>
              <a:gd name="connsiteY35" fmla="*/ 2122697 h 2408285"/>
              <a:gd name="connsiteX36" fmla="*/ 11837764 w 12086611"/>
              <a:gd name="connsiteY36" fmla="*/ 2088535 h 2408285"/>
              <a:gd name="connsiteX37" fmla="*/ 11835724 w 12086611"/>
              <a:gd name="connsiteY37" fmla="*/ 2092331 h 2408285"/>
              <a:gd name="connsiteX38" fmla="*/ 11837537 w 12086611"/>
              <a:gd name="connsiteY38" fmla="*/ 2088264 h 2408285"/>
              <a:gd name="connsiteX39" fmla="*/ 11769772 w 12086611"/>
              <a:gd name="connsiteY39" fmla="*/ 2025364 h 2408285"/>
              <a:gd name="connsiteX40" fmla="*/ 11874705 w 12086611"/>
              <a:gd name="connsiteY40" fmla="*/ 1929930 h 2408285"/>
              <a:gd name="connsiteX41" fmla="*/ 11902355 w 12086611"/>
              <a:gd name="connsiteY41" fmla="*/ 1955686 h 2408285"/>
              <a:gd name="connsiteX42" fmla="*/ 11904621 w 12086611"/>
              <a:gd name="connsiteY42" fmla="*/ 1951349 h 2408285"/>
              <a:gd name="connsiteX43" fmla="*/ 11875838 w 12086611"/>
              <a:gd name="connsiteY43" fmla="*/ 1924778 h 2408285"/>
              <a:gd name="connsiteX44" fmla="*/ 11875838 w 12086611"/>
              <a:gd name="connsiteY44" fmla="*/ 1805757 h 2408285"/>
              <a:gd name="connsiteX45" fmla="*/ 11944736 w 12086611"/>
              <a:gd name="connsiteY45" fmla="*/ 1869470 h 2408285"/>
              <a:gd name="connsiteX46" fmla="*/ 11946549 w 12086611"/>
              <a:gd name="connsiteY46" fmla="*/ 1865674 h 2408285"/>
              <a:gd name="connsiteX47" fmla="*/ 11878332 w 12086611"/>
              <a:gd name="connsiteY47" fmla="*/ 1802503 h 2408285"/>
              <a:gd name="connsiteX48" fmla="*/ 11768639 w 12086611"/>
              <a:gd name="connsiteY48" fmla="*/ 1583167 h 2408285"/>
              <a:gd name="connsiteX49" fmla="*/ 11840257 w 12086611"/>
              <a:gd name="connsiteY49" fmla="*/ 1649591 h 2408285"/>
              <a:gd name="connsiteX50" fmla="*/ 11842523 w 12086611"/>
              <a:gd name="connsiteY50" fmla="*/ 1646067 h 2408285"/>
              <a:gd name="connsiteX51" fmla="*/ 11840483 w 12086611"/>
              <a:gd name="connsiteY51" fmla="*/ 1649591 h 2408285"/>
              <a:gd name="connsiteX52" fmla="*/ 11872666 w 12086611"/>
              <a:gd name="connsiteY52" fmla="*/ 1679686 h 2408285"/>
              <a:gd name="connsiteX53" fmla="*/ 11872666 w 12086611"/>
              <a:gd name="connsiteY53" fmla="*/ 1798708 h 2408285"/>
              <a:gd name="connsiteX54" fmla="*/ 11794249 w 12086611"/>
              <a:gd name="connsiteY54" fmla="*/ 1726047 h 2408285"/>
              <a:gd name="connsiteX55" fmla="*/ 11791983 w 12086611"/>
              <a:gd name="connsiteY55" fmla="*/ 1729572 h 2408285"/>
              <a:gd name="connsiteX56" fmla="*/ 11794023 w 12086611"/>
              <a:gd name="connsiteY56" fmla="*/ 1725776 h 2408285"/>
              <a:gd name="connsiteX57" fmla="*/ 11768639 w 12086611"/>
              <a:gd name="connsiteY57" fmla="*/ 1702189 h 2408285"/>
              <a:gd name="connsiteX58" fmla="*/ 11874705 w 12086611"/>
              <a:gd name="connsiteY58" fmla="*/ 1483123 h 2408285"/>
              <a:gd name="connsiteX59" fmla="*/ 11979412 w 12086611"/>
              <a:gd name="connsiteY59" fmla="*/ 1580184 h 2408285"/>
              <a:gd name="connsiteX60" fmla="*/ 11874479 w 12086611"/>
              <a:gd name="connsiteY60" fmla="*/ 1675619 h 2408285"/>
              <a:gd name="connsiteX61" fmla="*/ 11842523 w 12086611"/>
              <a:gd name="connsiteY61" fmla="*/ 1646067 h 2408285"/>
              <a:gd name="connsiteX62" fmla="*/ 11769772 w 12086611"/>
              <a:gd name="connsiteY62" fmla="*/ 1578558 h 2408285"/>
              <a:gd name="connsiteX63" fmla="*/ 11766146 w 12086611"/>
              <a:gd name="connsiteY63" fmla="*/ 1258907 h 2408285"/>
              <a:gd name="connsiteX64" fmla="*/ 11870853 w 12086611"/>
              <a:gd name="connsiteY64" fmla="*/ 1355968 h 2408285"/>
              <a:gd name="connsiteX65" fmla="*/ 11765920 w 12086611"/>
              <a:gd name="connsiteY65" fmla="*/ 1451673 h 2408285"/>
              <a:gd name="connsiteX66" fmla="*/ 11661213 w 12086611"/>
              <a:gd name="connsiteY66" fmla="*/ 1354341 h 2408285"/>
              <a:gd name="connsiteX67" fmla="*/ 11763200 w 12086611"/>
              <a:gd name="connsiteY67" fmla="*/ 1261618 h 2408285"/>
              <a:gd name="connsiteX68" fmla="*/ 11661213 w 12086611"/>
              <a:gd name="connsiteY68" fmla="*/ 913228 h 2408285"/>
              <a:gd name="connsiteX69" fmla="*/ 11728298 w 12086611"/>
              <a:gd name="connsiteY69" fmla="*/ 975315 h 2408285"/>
              <a:gd name="connsiteX70" fmla="*/ 11730338 w 12086611"/>
              <a:gd name="connsiteY70" fmla="*/ 971519 h 2408285"/>
              <a:gd name="connsiteX71" fmla="*/ 11728525 w 12086611"/>
              <a:gd name="connsiteY71" fmla="*/ 975586 h 2408285"/>
              <a:gd name="connsiteX72" fmla="*/ 11765240 w 12086611"/>
              <a:gd name="connsiteY72" fmla="*/ 1009747 h 2408285"/>
              <a:gd name="connsiteX73" fmla="*/ 11765240 w 12086611"/>
              <a:gd name="connsiteY73" fmla="*/ 1128769 h 2408285"/>
              <a:gd name="connsiteX74" fmla="*/ 11688410 w 12086611"/>
              <a:gd name="connsiteY74" fmla="*/ 1057464 h 2408285"/>
              <a:gd name="connsiteX75" fmla="*/ 11686370 w 12086611"/>
              <a:gd name="connsiteY75" fmla="*/ 1061260 h 2408285"/>
              <a:gd name="connsiteX76" fmla="*/ 11688183 w 12086611"/>
              <a:gd name="connsiteY76" fmla="*/ 1057193 h 2408285"/>
              <a:gd name="connsiteX77" fmla="*/ 11661213 w 12086611"/>
              <a:gd name="connsiteY77" fmla="*/ 1032250 h 2408285"/>
              <a:gd name="connsiteX78" fmla="*/ 11876065 w 12086611"/>
              <a:gd name="connsiteY78" fmla="*/ 590053 h 2408285"/>
              <a:gd name="connsiteX79" fmla="*/ 11979412 w 12086611"/>
              <a:gd name="connsiteY79" fmla="*/ 686029 h 2408285"/>
              <a:gd name="connsiteX80" fmla="*/ 11874479 w 12086611"/>
              <a:gd name="connsiteY80" fmla="*/ 781464 h 2408285"/>
              <a:gd name="connsiteX81" fmla="*/ 11839350 w 12086611"/>
              <a:gd name="connsiteY81" fmla="*/ 748929 h 2408285"/>
              <a:gd name="connsiteX82" fmla="*/ 11837537 w 12086611"/>
              <a:gd name="connsiteY82" fmla="*/ 752725 h 2408285"/>
              <a:gd name="connsiteX83" fmla="*/ 11872666 w 12086611"/>
              <a:gd name="connsiteY83" fmla="*/ 785259 h 2408285"/>
              <a:gd name="connsiteX84" fmla="*/ 11872666 w 12086611"/>
              <a:gd name="connsiteY84" fmla="*/ 904552 h 2408285"/>
              <a:gd name="connsiteX85" fmla="*/ 11797422 w 12086611"/>
              <a:gd name="connsiteY85" fmla="*/ 834603 h 2408285"/>
              <a:gd name="connsiteX86" fmla="*/ 11795383 w 12086611"/>
              <a:gd name="connsiteY86" fmla="*/ 838941 h 2408285"/>
              <a:gd name="connsiteX87" fmla="*/ 11871986 w 12086611"/>
              <a:gd name="connsiteY87" fmla="*/ 910246 h 2408285"/>
              <a:gd name="connsiteX88" fmla="*/ 11767053 w 12086611"/>
              <a:gd name="connsiteY88" fmla="*/ 1005680 h 2408285"/>
              <a:gd name="connsiteX89" fmla="*/ 11730338 w 12086611"/>
              <a:gd name="connsiteY89" fmla="*/ 971519 h 2408285"/>
              <a:gd name="connsiteX90" fmla="*/ 11662573 w 12086611"/>
              <a:gd name="connsiteY90" fmla="*/ 908619 h 2408285"/>
              <a:gd name="connsiteX91" fmla="*/ 11767506 w 12086611"/>
              <a:gd name="connsiteY91" fmla="*/ 813185 h 2408285"/>
              <a:gd name="connsiteX92" fmla="*/ 11795156 w 12086611"/>
              <a:gd name="connsiteY92" fmla="*/ 838941 h 2408285"/>
              <a:gd name="connsiteX93" fmla="*/ 11797196 w 12086611"/>
              <a:gd name="connsiteY93" fmla="*/ 834603 h 2408285"/>
              <a:gd name="connsiteX94" fmla="*/ 11768639 w 12086611"/>
              <a:gd name="connsiteY94" fmla="*/ 808034 h 2408285"/>
              <a:gd name="connsiteX95" fmla="*/ 11768639 w 12086611"/>
              <a:gd name="connsiteY95" fmla="*/ 688741 h 2408285"/>
              <a:gd name="connsiteX96" fmla="*/ 11837310 w 12086611"/>
              <a:gd name="connsiteY96" fmla="*/ 752725 h 2408285"/>
              <a:gd name="connsiteX97" fmla="*/ 11839350 w 12086611"/>
              <a:gd name="connsiteY97" fmla="*/ 748658 h 2408285"/>
              <a:gd name="connsiteX98" fmla="*/ 11771132 w 12086611"/>
              <a:gd name="connsiteY98" fmla="*/ 685487 h 2408285"/>
              <a:gd name="connsiteX99" fmla="*/ 11661213 w 12086611"/>
              <a:gd name="connsiteY99" fmla="*/ 466151 h 2408285"/>
              <a:gd name="connsiteX100" fmla="*/ 11733057 w 12086611"/>
              <a:gd name="connsiteY100" fmla="*/ 532846 h 2408285"/>
              <a:gd name="connsiteX101" fmla="*/ 11765240 w 12086611"/>
              <a:gd name="connsiteY101" fmla="*/ 562669 h 2408285"/>
              <a:gd name="connsiteX102" fmla="*/ 11765240 w 12086611"/>
              <a:gd name="connsiteY102" fmla="*/ 681691 h 2408285"/>
              <a:gd name="connsiteX103" fmla="*/ 11687050 w 12086611"/>
              <a:gd name="connsiteY103" fmla="*/ 609031 h 2408285"/>
              <a:gd name="connsiteX104" fmla="*/ 11684784 w 12086611"/>
              <a:gd name="connsiteY104" fmla="*/ 612827 h 2408285"/>
              <a:gd name="connsiteX105" fmla="*/ 11763653 w 12086611"/>
              <a:gd name="connsiteY105" fmla="*/ 686029 h 2408285"/>
              <a:gd name="connsiteX106" fmla="*/ 11658721 w 12086611"/>
              <a:gd name="connsiteY106" fmla="*/ 781464 h 2408285"/>
              <a:gd name="connsiteX107" fmla="*/ 11609994 w 12086611"/>
              <a:gd name="connsiteY107" fmla="*/ 736187 h 2408285"/>
              <a:gd name="connsiteX108" fmla="*/ 11555374 w 12086611"/>
              <a:gd name="connsiteY108" fmla="*/ 685487 h 2408285"/>
              <a:gd name="connsiteX109" fmla="*/ 11660307 w 12086611"/>
              <a:gd name="connsiteY109" fmla="*/ 590053 h 2408285"/>
              <a:gd name="connsiteX110" fmla="*/ 11684557 w 12086611"/>
              <a:gd name="connsiteY110" fmla="*/ 612556 h 2408285"/>
              <a:gd name="connsiteX111" fmla="*/ 11686824 w 12086611"/>
              <a:gd name="connsiteY111" fmla="*/ 609031 h 2408285"/>
              <a:gd name="connsiteX112" fmla="*/ 11661213 w 12086611"/>
              <a:gd name="connsiteY112" fmla="*/ 585444 h 2408285"/>
              <a:gd name="connsiteX113" fmla="*/ 11767506 w 12086611"/>
              <a:gd name="connsiteY113" fmla="*/ 366107 h 2408285"/>
              <a:gd name="connsiteX114" fmla="*/ 11871986 w 12086611"/>
              <a:gd name="connsiteY114" fmla="*/ 463440 h 2408285"/>
              <a:gd name="connsiteX115" fmla="*/ 11767053 w 12086611"/>
              <a:gd name="connsiteY115" fmla="*/ 558874 h 2408285"/>
              <a:gd name="connsiteX116" fmla="*/ 11735324 w 12086611"/>
              <a:gd name="connsiteY116" fmla="*/ 529322 h 2408285"/>
              <a:gd name="connsiteX117" fmla="*/ 11733057 w 12086611"/>
              <a:gd name="connsiteY117" fmla="*/ 532846 h 2408285"/>
              <a:gd name="connsiteX118" fmla="*/ 11735097 w 12086611"/>
              <a:gd name="connsiteY118" fmla="*/ 529051 h 2408285"/>
              <a:gd name="connsiteX119" fmla="*/ 11662573 w 12086611"/>
              <a:gd name="connsiteY119" fmla="*/ 461542 h 2408285"/>
              <a:gd name="connsiteX120" fmla="*/ 11658947 w 12086611"/>
              <a:gd name="connsiteY120" fmla="*/ 142162 h 2408285"/>
              <a:gd name="connsiteX121" fmla="*/ 11763653 w 12086611"/>
              <a:gd name="connsiteY121" fmla="*/ 239223 h 2408285"/>
              <a:gd name="connsiteX122" fmla="*/ 11658721 w 12086611"/>
              <a:gd name="connsiteY122" fmla="*/ 334657 h 2408285"/>
              <a:gd name="connsiteX123" fmla="*/ 11554014 w 12086611"/>
              <a:gd name="connsiteY123" fmla="*/ 237596 h 2408285"/>
              <a:gd name="connsiteX124" fmla="*/ 11656001 w 12086611"/>
              <a:gd name="connsiteY124" fmla="*/ 144873 h 2408285"/>
              <a:gd name="connsiteX125" fmla="*/ 11690766 w 12086611"/>
              <a:gd name="connsiteY125" fmla="*/ 40330 h 2408285"/>
              <a:gd name="connsiteX126" fmla="*/ 11845185 w 12086611"/>
              <a:gd name="connsiteY126" fmla="*/ 40330 h 2408285"/>
              <a:gd name="connsiteX127" fmla="*/ 11840228 w 12086611"/>
              <a:gd name="connsiteY127" fmla="*/ 44830 h 2408285"/>
              <a:gd name="connsiteX128" fmla="*/ 11767053 w 12086611"/>
              <a:gd name="connsiteY128" fmla="*/ 111254 h 2408285"/>
              <a:gd name="connsiteX129" fmla="*/ 11712546 w 12086611"/>
              <a:gd name="connsiteY129" fmla="*/ 60579 h 2408285"/>
              <a:gd name="connsiteX130" fmla="*/ 11661213 w 12086611"/>
              <a:gd name="connsiteY130" fmla="*/ 40330 h 2408285"/>
              <a:gd name="connsiteX131" fmla="*/ 11684643 w 12086611"/>
              <a:gd name="connsiteY131" fmla="*/ 40330 h 2408285"/>
              <a:gd name="connsiteX132" fmla="*/ 11690280 w 12086611"/>
              <a:gd name="connsiteY132" fmla="*/ 45575 h 2408285"/>
              <a:gd name="connsiteX133" fmla="*/ 11765240 w 12086611"/>
              <a:gd name="connsiteY133" fmla="*/ 115321 h 2408285"/>
              <a:gd name="connsiteX134" fmla="*/ 11765240 w 12086611"/>
              <a:gd name="connsiteY134" fmla="*/ 234343 h 2408285"/>
              <a:gd name="connsiteX135" fmla="*/ 11661213 w 12086611"/>
              <a:gd name="connsiteY135" fmla="*/ 137824 h 2408285"/>
              <a:gd name="connsiteX136" fmla="*/ 11661213 w 12086611"/>
              <a:gd name="connsiteY136" fmla="*/ 69350 h 2408285"/>
              <a:gd name="connsiteX137" fmla="*/ 0 w 12086611"/>
              <a:gd name="connsiteY137" fmla="*/ 0 h 2408285"/>
              <a:gd name="connsiteX138" fmla="*/ 11657587 w 12086611"/>
              <a:gd name="connsiteY138" fmla="*/ 40330 h 2408285"/>
              <a:gd name="connsiteX139" fmla="*/ 11657587 w 12086611"/>
              <a:gd name="connsiteY139" fmla="*/ 41002 h 2408285"/>
              <a:gd name="connsiteX140" fmla="*/ 11657587 w 12086611"/>
              <a:gd name="connsiteY140" fmla="*/ 137824 h 2408285"/>
              <a:gd name="connsiteX141" fmla="*/ 11653055 w 12086611"/>
              <a:gd name="connsiteY141" fmla="*/ 141891 h 2408285"/>
              <a:gd name="connsiteX142" fmla="*/ 11656001 w 12086611"/>
              <a:gd name="connsiteY142" fmla="*/ 144873 h 2408285"/>
              <a:gd name="connsiteX143" fmla="*/ 11652828 w 12086611"/>
              <a:gd name="connsiteY143" fmla="*/ 141891 h 2408285"/>
              <a:gd name="connsiteX144" fmla="*/ 11549028 w 12086611"/>
              <a:gd name="connsiteY144" fmla="*/ 236512 h 2408285"/>
              <a:gd name="connsiteX145" fmla="*/ 11549028 w 12086611"/>
              <a:gd name="connsiteY145" fmla="*/ 243019 h 2408285"/>
              <a:gd name="connsiteX146" fmla="*/ 11552881 w 12086611"/>
              <a:gd name="connsiteY146" fmla="*/ 246543 h 2408285"/>
              <a:gd name="connsiteX147" fmla="*/ 11552881 w 12086611"/>
              <a:gd name="connsiteY147" fmla="*/ 242205 h 2408285"/>
              <a:gd name="connsiteX148" fmla="*/ 11656681 w 12086611"/>
              <a:gd name="connsiteY148" fmla="*/ 338724 h 2408285"/>
              <a:gd name="connsiteX149" fmla="*/ 11656681 w 12086611"/>
              <a:gd name="connsiteY149" fmla="*/ 457746 h 2408285"/>
              <a:gd name="connsiteX150" fmla="*/ 11552881 w 12086611"/>
              <a:gd name="connsiteY150" fmla="*/ 361227 h 2408285"/>
              <a:gd name="connsiteX151" fmla="*/ 11552881 w 12086611"/>
              <a:gd name="connsiteY151" fmla="*/ 246814 h 2408285"/>
              <a:gd name="connsiteX152" fmla="*/ 11549028 w 12086611"/>
              <a:gd name="connsiteY152" fmla="*/ 243290 h 2408285"/>
              <a:gd name="connsiteX153" fmla="*/ 11549028 w 12086611"/>
              <a:gd name="connsiteY153" fmla="*/ 363125 h 2408285"/>
              <a:gd name="connsiteX154" fmla="*/ 11441829 w 12086611"/>
              <a:gd name="connsiteY154" fmla="*/ 460457 h 2408285"/>
              <a:gd name="connsiteX155" fmla="*/ 11441829 w 12086611"/>
              <a:gd name="connsiteY155" fmla="*/ 587613 h 2408285"/>
              <a:gd name="connsiteX156" fmla="*/ 11544269 w 12086611"/>
              <a:gd name="connsiteY156" fmla="*/ 682505 h 2408285"/>
              <a:gd name="connsiteX157" fmla="*/ 11544269 w 12086611"/>
              <a:gd name="connsiteY157" fmla="*/ 676811 h 2408285"/>
              <a:gd name="connsiteX158" fmla="*/ 11445455 w 12086611"/>
              <a:gd name="connsiteY158" fmla="*/ 585444 h 2408285"/>
              <a:gd name="connsiteX159" fmla="*/ 11445455 w 12086611"/>
              <a:gd name="connsiteY159" fmla="*/ 466151 h 2408285"/>
              <a:gd name="connsiteX160" fmla="*/ 11544269 w 12086611"/>
              <a:gd name="connsiteY160" fmla="*/ 557789 h 2408285"/>
              <a:gd name="connsiteX161" fmla="*/ 11544269 w 12086611"/>
              <a:gd name="connsiteY161" fmla="*/ 552096 h 2408285"/>
              <a:gd name="connsiteX162" fmla="*/ 11446815 w 12086611"/>
              <a:gd name="connsiteY162" fmla="*/ 461542 h 2408285"/>
              <a:gd name="connsiteX163" fmla="*/ 11551748 w 12086611"/>
              <a:gd name="connsiteY163" fmla="*/ 366107 h 2408285"/>
              <a:gd name="connsiteX164" fmla="*/ 11656454 w 12086611"/>
              <a:gd name="connsiteY164" fmla="*/ 463440 h 2408285"/>
              <a:gd name="connsiteX165" fmla="*/ 11551521 w 12086611"/>
              <a:gd name="connsiteY165" fmla="*/ 558874 h 2408285"/>
              <a:gd name="connsiteX166" fmla="*/ 11544495 w 12086611"/>
              <a:gd name="connsiteY166" fmla="*/ 552367 h 2408285"/>
              <a:gd name="connsiteX167" fmla="*/ 11544495 w 12086611"/>
              <a:gd name="connsiteY167" fmla="*/ 558061 h 2408285"/>
              <a:gd name="connsiteX168" fmla="*/ 11549482 w 12086611"/>
              <a:gd name="connsiteY168" fmla="*/ 562669 h 2408285"/>
              <a:gd name="connsiteX169" fmla="*/ 11549482 w 12086611"/>
              <a:gd name="connsiteY169" fmla="*/ 681691 h 2408285"/>
              <a:gd name="connsiteX170" fmla="*/ 11544495 w 12086611"/>
              <a:gd name="connsiteY170" fmla="*/ 677083 h 2408285"/>
              <a:gd name="connsiteX171" fmla="*/ 11544495 w 12086611"/>
              <a:gd name="connsiteY171" fmla="*/ 682776 h 2408285"/>
              <a:gd name="connsiteX172" fmla="*/ 11549028 w 12086611"/>
              <a:gd name="connsiteY172" fmla="*/ 687114 h 2408285"/>
              <a:gd name="connsiteX173" fmla="*/ 11549028 w 12086611"/>
              <a:gd name="connsiteY173" fmla="*/ 748116 h 2408285"/>
              <a:gd name="connsiteX174" fmla="*/ 11552881 w 12086611"/>
              <a:gd name="connsiteY174" fmla="*/ 748658 h 2408285"/>
              <a:gd name="connsiteX175" fmla="*/ 11552881 w 12086611"/>
              <a:gd name="connsiteY175" fmla="*/ 688741 h 2408285"/>
              <a:gd name="connsiteX176" fmla="*/ 11607727 w 12086611"/>
              <a:gd name="connsiteY176" fmla="*/ 739711 h 2408285"/>
              <a:gd name="connsiteX177" fmla="*/ 11609994 w 12086611"/>
              <a:gd name="connsiteY177" fmla="*/ 736187 h 2408285"/>
              <a:gd name="connsiteX178" fmla="*/ 11607727 w 12086611"/>
              <a:gd name="connsiteY178" fmla="*/ 739982 h 2408285"/>
              <a:gd name="connsiteX179" fmla="*/ 11656681 w 12086611"/>
              <a:gd name="connsiteY179" fmla="*/ 785259 h 2408285"/>
              <a:gd name="connsiteX180" fmla="*/ 11656681 w 12086611"/>
              <a:gd name="connsiteY180" fmla="*/ 904552 h 2408285"/>
              <a:gd name="connsiteX181" fmla="*/ 11552881 w 12086611"/>
              <a:gd name="connsiteY181" fmla="*/ 808034 h 2408285"/>
              <a:gd name="connsiteX182" fmla="*/ 11552881 w 12086611"/>
              <a:gd name="connsiteY182" fmla="*/ 748929 h 2408285"/>
              <a:gd name="connsiteX183" fmla="*/ 11549028 w 12086611"/>
              <a:gd name="connsiteY183" fmla="*/ 748387 h 2408285"/>
              <a:gd name="connsiteX184" fmla="*/ 11549028 w 12086611"/>
              <a:gd name="connsiteY184" fmla="*/ 809931 h 2408285"/>
              <a:gd name="connsiteX185" fmla="*/ 11479451 w 12086611"/>
              <a:gd name="connsiteY185" fmla="*/ 873102 h 2408285"/>
              <a:gd name="connsiteX186" fmla="*/ 11483304 w 12086611"/>
              <a:gd name="connsiteY186" fmla="*/ 875271 h 2408285"/>
              <a:gd name="connsiteX187" fmla="*/ 11551748 w 12086611"/>
              <a:gd name="connsiteY187" fmla="*/ 813185 h 2408285"/>
              <a:gd name="connsiteX188" fmla="*/ 11656454 w 12086611"/>
              <a:gd name="connsiteY188" fmla="*/ 910246 h 2408285"/>
              <a:gd name="connsiteX189" fmla="*/ 11551521 w 12086611"/>
              <a:gd name="connsiteY189" fmla="*/ 1005680 h 2408285"/>
              <a:gd name="connsiteX190" fmla="*/ 11446815 w 12086611"/>
              <a:gd name="connsiteY190" fmla="*/ 908619 h 2408285"/>
              <a:gd name="connsiteX191" fmla="*/ 11483077 w 12086611"/>
              <a:gd name="connsiteY191" fmla="*/ 875543 h 2408285"/>
              <a:gd name="connsiteX192" fmla="*/ 11479224 w 12086611"/>
              <a:gd name="connsiteY192" fmla="*/ 873374 h 2408285"/>
              <a:gd name="connsiteX193" fmla="*/ 11441829 w 12086611"/>
              <a:gd name="connsiteY193" fmla="*/ 907535 h 2408285"/>
              <a:gd name="connsiteX194" fmla="*/ 11441829 w 12086611"/>
              <a:gd name="connsiteY194" fmla="*/ 993751 h 2408285"/>
              <a:gd name="connsiteX195" fmla="*/ 11445455 w 12086611"/>
              <a:gd name="connsiteY195" fmla="*/ 995649 h 2408285"/>
              <a:gd name="connsiteX196" fmla="*/ 11445455 w 12086611"/>
              <a:gd name="connsiteY196" fmla="*/ 913228 h 2408285"/>
              <a:gd name="connsiteX197" fmla="*/ 11549482 w 12086611"/>
              <a:gd name="connsiteY197" fmla="*/ 1009747 h 2408285"/>
              <a:gd name="connsiteX198" fmla="*/ 11549482 w 12086611"/>
              <a:gd name="connsiteY198" fmla="*/ 1128769 h 2408285"/>
              <a:gd name="connsiteX199" fmla="*/ 11445455 w 12086611"/>
              <a:gd name="connsiteY199" fmla="*/ 1032250 h 2408285"/>
              <a:gd name="connsiteX200" fmla="*/ 11445455 w 12086611"/>
              <a:gd name="connsiteY200" fmla="*/ 995920 h 2408285"/>
              <a:gd name="connsiteX201" fmla="*/ 11441829 w 12086611"/>
              <a:gd name="connsiteY201" fmla="*/ 994022 h 2408285"/>
              <a:gd name="connsiteX202" fmla="*/ 11441829 w 12086611"/>
              <a:gd name="connsiteY202" fmla="*/ 1034419 h 2408285"/>
              <a:gd name="connsiteX203" fmla="*/ 11551295 w 12086611"/>
              <a:gd name="connsiteY203" fmla="*/ 1136089 h 2408285"/>
              <a:gd name="connsiteX204" fmla="*/ 11660307 w 12086611"/>
              <a:gd name="connsiteY204" fmla="*/ 1037130 h 2408285"/>
              <a:gd name="connsiteX205" fmla="*/ 11686370 w 12086611"/>
              <a:gd name="connsiteY205" fmla="*/ 1061260 h 2408285"/>
              <a:gd name="connsiteX206" fmla="*/ 11764787 w 12086611"/>
              <a:gd name="connsiteY206" fmla="*/ 1133920 h 2408285"/>
              <a:gd name="connsiteX207" fmla="*/ 11764787 w 12086611"/>
              <a:gd name="connsiteY207" fmla="*/ 1250231 h 2408285"/>
              <a:gd name="connsiteX208" fmla="*/ 11768639 w 12086611"/>
              <a:gd name="connsiteY208" fmla="*/ 1250231 h 2408285"/>
              <a:gd name="connsiteX209" fmla="*/ 11768639 w 12086611"/>
              <a:gd name="connsiteY209" fmla="*/ 1243724 h 2408285"/>
              <a:gd name="connsiteX210" fmla="*/ 11768639 w 12086611"/>
              <a:gd name="connsiteY210" fmla="*/ 1135818 h 2408285"/>
              <a:gd name="connsiteX211" fmla="*/ 11872666 w 12086611"/>
              <a:gd name="connsiteY211" fmla="*/ 1232337 h 2408285"/>
              <a:gd name="connsiteX212" fmla="*/ 11872666 w 12086611"/>
              <a:gd name="connsiteY212" fmla="*/ 1242097 h 2408285"/>
              <a:gd name="connsiteX213" fmla="*/ 11872666 w 12086611"/>
              <a:gd name="connsiteY213" fmla="*/ 1351088 h 2408285"/>
              <a:gd name="connsiteX214" fmla="*/ 11768639 w 12086611"/>
              <a:gd name="connsiteY214" fmla="*/ 1254840 h 2408285"/>
              <a:gd name="connsiteX215" fmla="*/ 11768639 w 12086611"/>
              <a:gd name="connsiteY215" fmla="*/ 1250502 h 2408285"/>
              <a:gd name="connsiteX216" fmla="*/ 11764787 w 12086611"/>
              <a:gd name="connsiteY216" fmla="*/ 1250502 h 2408285"/>
              <a:gd name="connsiteX217" fmla="*/ 11764787 w 12086611"/>
              <a:gd name="connsiteY217" fmla="*/ 1254569 h 2408285"/>
              <a:gd name="connsiteX218" fmla="*/ 11760254 w 12086611"/>
              <a:gd name="connsiteY218" fmla="*/ 1258636 h 2408285"/>
              <a:gd name="connsiteX219" fmla="*/ 11763200 w 12086611"/>
              <a:gd name="connsiteY219" fmla="*/ 1261618 h 2408285"/>
              <a:gd name="connsiteX220" fmla="*/ 11760027 w 12086611"/>
              <a:gd name="connsiteY220" fmla="*/ 1258907 h 2408285"/>
              <a:gd name="connsiteX221" fmla="*/ 11656227 w 12086611"/>
              <a:gd name="connsiteY221" fmla="*/ 1353257 h 2408285"/>
              <a:gd name="connsiteX222" fmla="*/ 11656227 w 12086611"/>
              <a:gd name="connsiteY222" fmla="*/ 1360035 h 2408285"/>
              <a:gd name="connsiteX223" fmla="*/ 11660080 w 12086611"/>
              <a:gd name="connsiteY223" fmla="*/ 1363559 h 2408285"/>
              <a:gd name="connsiteX224" fmla="*/ 11660080 w 12086611"/>
              <a:gd name="connsiteY224" fmla="*/ 1358950 h 2408285"/>
              <a:gd name="connsiteX225" fmla="*/ 11764107 w 12086611"/>
              <a:gd name="connsiteY225" fmla="*/ 1455469 h 2408285"/>
              <a:gd name="connsiteX226" fmla="*/ 11764107 w 12086611"/>
              <a:gd name="connsiteY226" fmla="*/ 1574491 h 2408285"/>
              <a:gd name="connsiteX227" fmla="*/ 11660080 w 12086611"/>
              <a:gd name="connsiteY227" fmla="*/ 1478243 h 2408285"/>
              <a:gd name="connsiteX228" fmla="*/ 11660080 w 12086611"/>
              <a:gd name="connsiteY228" fmla="*/ 1363830 h 2408285"/>
              <a:gd name="connsiteX229" fmla="*/ 11656227 w 12086611"/>
              <a:gd name="connsiteY229" fmla="*/ 1360306 h 2408285"/>
              <a:gd name="connsiteX230" fmla="*/ 11656227 w 12086611"/>
              <a:gd name="connsiteY230" fmla="*/ 1479870 h 2408285"/>
              <a:gd name="connsiteX231" fmla="*/ 11549028 w 12086611"/>
              <a:gd name="connsiteY231" fmla="*/ 1577473 h 2408285"/>
              <a:gd name="connsiteX232" fmla="*/ 11549028 w 12086611"/>
              <a:gd name="connsiteY232" fmla="*/ 1704357 h 2408285"/>
              <a:gd name="connsiteX233" fmla="*/ 11651468 w 12086611"/>
              <a:gd name="connsiteY233" fmla="*/ 1799521 h 2408285"/>
              <a:gd name="connsiteX234" fmla="*/ 11651468 w 12086611"/>
              <a:gd name="connsiteY234" fmla="*/ 1793827 h 2408285"/>
              <a:gd name="connsiteX235" fmla="*/ 11552881 w 12086611"/>
              <a:gd name="connsiteY235" fmla="*/ 1702189 h 2408285"/>
              <a:gd name="connsiteX236" fmla="*/ 11552881 w 12086611"/>
              <a:gd name="connsiteY236" fmla="*/ 1583167 h 2408285"/>
              <a:gd name="connsiteX237" fmla="*/ 11651468 w 12086611"/>
              <a:gd name="connsiteY237" fmla="*/ 1674535 h 2408285"/>
              <a:gd name="connsiteX238" fmla="*/ 11651468 w 12086611"/>
              <a:gd name="connsiteY238" fmla="*/ 1669112 h 2408285"/>
              <a:gd name="connsiteX239" fmla="*/ 11554014 w 12086611"/>
              <a:gd name="connsiteY239" fmla="*/ 1578558 h 2408285"/>
              <a:gd name="connsiteX240" fmla="*/ 11658947 w 12086611"/>
              <a:gd name="connsiteY240" fmla="*/ 1483123 h 2408285"/>
              <a:gd name="connsiteX241" fmla="*/ 11763653 w 12086611"/>
              <a:gd name="connsiteY241" fmla="*/ 1580184 h 2408285"/>
              <a:gd name="connsiteX242" fmla="*/ 11658721 w 12086611"/>
              <a:gd name="connsiteY242" fmla="*/ 1675619 h 2408285"/>
              <a:gd name="connsiteX243" fmla="*/ 11651695 w 12086611"/>
              <a:gd name="connsiteY243" fmla="*/ 1669112 h 2408285"/>
              <a:gd name="connsiteX244" fmla="*/ 11651695 w 12086611"/>
              <a:gd name="connsiteY244" fmla="*/ 1674805 h 2408285"/>
              <a:gd name="connsiteX245" fmla="*/ 11656907 w 12086611"/>
              <a:gd name="connsiteY245" fmla="*/ 1679686 h 2408285"/>
              <a:gd name="connsiteX246" fmla="*/ 11656907 w 12086611"/>
              <a:gd name="connsiteY246" fmla="*/ 1798708 h 2408285"/>
              <a:gd name="connsiteX247" fmla="*/ 11651695 w 12086611"/>
              <a:gd name="connsiteY247" fmla="*/ 1793827 h 2408285"/>
              <a:gd name="connsiteX248" fmla="*/ 11651695 w 12086611"/>
              <a:gd name="connsiteY248" fmla="*/ 1799521 h 2408285"/>
              <a:gd name="connsiteX249" fmla="*/ 11656227 w 12086611"/>
              <a:gd name="connsiteY249" fmla="*/ 1803859 h 2408285"/>
              <a:gd name="connsiteX250" fmla="*/ 11656227 w 12086611"/>
              <a:gd name="connsiteY250" fmla="*/ 1864861 h 2408285"/>
              <a:gd name="connsiteX251" fmla="*/ 11660080 w 12086611"/>
              <a:gd name="connsiteY251" fmla="*/ 1865674 h 2408285"/>
              <a:gd name="connsiteX252" fmla="*/ 11660080 w 12086611"/>
              <a:gd name="connsiteY252" fmla="*/ 1805757 h 2408285"/>
              <a:gd name="connsiteX253" fmla="*/ 11714927 w 12086611"/>
              <a:gd name="connsiteY253" fmla="*/ 1856727 h 2408285"/>
              <a:gd name="connsiteX254" fmla="*/ 11717193 w 12086611"/>
              <a:gd name="connsiteY254" fmla="*/ 1852932 h 2408285"/>
              <a:gd name="connsiteX255" fmla="*/ 11662573 w 12086611"/>
              <a:gd name="connsiteY255" fmla="*/ 1802503 h 2408285"/>
              <a:gd name="connsiteX256" fmla="*/ 11767506 w 12086611"/>
              <a:gd name="connsiteY256" fmla="*/ 1707069 h 2408285"/>
              <a:gd name="connsiteX257" fmla="*/ 11791983 w 12086611"/>
              <a:gd name="connsiteY257" fmla="*/ 1729572 h 2408285"/>
              <a:gd name="connsiteX258" fmla="*/ 11870853 w 12086611"/>
              <a:gd name="connsiteY258" fmla="*/ 1802775 h 2408285"/>
              <a:gd name="connsiteX259" fmla="*/ 11765920 w 12086611"/>
              <a:gd name="connsiteY259" fmla="*/ 1898209 h 2408285"/>
              <a:gd name="connsiteX260" fmla="*/ 11717193 w 12086611"/>
              <a:gd name="connsiteY260" fmla="*/ 1853203 h 2408285"/>
              <a:gd name="connsiteX261" fmla="*/ 11715153 w 12086611"/>
              <a:gd name="connsiteY261" fmla="*/ 1856727 h 2408285"/>
              <a:gd name="connsiteX262" fmla="*/ 11764107 w 12086611"/>
              <a:gd name="connsiteY262" fmla="*/ 1902276 h 2408285"/>
              <a:gd name="connsiteX263" fmla="*/ 11764107 w 12086611"/>
              <a:gd name="connsiteY263" fmla="*/ 2021298 h 2408285"/>
              <a:gd name="connsiteX264" fmla="*/ 11660080 w 12086611"/>
              <a:gd name="connsiteY264" fmla="*/ 1924778 h 2408285"/>
              <a:gd name="connsiteX265" fmla="*/ 11660080 w 12086611"/>
              <a:gd name="connsiteY265" fmla="*/ 1865945 h 2408285"/>
              <a:gd name="connsiteX266" fmla="*/ 11656227 w 12086611"/>
              <a:gd name="connsiteY266" fmla="*/ 1865132 h 2408285"/>
              <a:gd name="connsiteX267" fmla="*/ 11656227 w 12086611"/>
              <a:gd name="connsiteY267" fmla="*/ 1926948 h 2408285"/>
              <a:gd name="connsiteX268" fmla="*/ 11586650 w 12086611"/>
              <a:gd name="connsiteY268" fmla="*/ 1990119 h 2408285"/>
              <a:gd name="connsiteX269" fmla="*/ 11549028 w 12086611"/>
              <a:gd name="connsiteY269" fmla="*/ 2024280 h 2408285"/>
              <a:gd name="connsiteX270" fmla="*/ 11549028 w 12086611"/>
              <a:gd name="connsiteY270" fmla="*/ 2110496 h 2408285"/>
              <a:gd name="connsiteX271" fmla="*/ 11552881 w 12086611"/>
              <a:gd name="connsiteY271" fmla="*/ 2112394 h 2408285"/>
              <a:gd name="connsiteX272" fmla="*/ 11552881 w 12086611"/>
              <a:gd name="connsiteY272" fmla="*/ 2029973 h 2408285"/>
              <a:gd name="connsiteX273" fmla="*/ 11656907 w 12086611"/>
              <a:gd name="connsiteY273" fmla="*/ 2126492 h 2408285"/>
              <a:gd name="connsiteX274" fmla="*/ 11656907 w 12086611"/>
              <a:gd name="connsiteY274" fmla="*/ 2245514 h 2408285"/>
              <a:gd name="connsiteX275" fmla="*/ 11552881 w 12086611"/>
              <a:gd name="connsiteY275" fmla="*/ 2149266 h 2408285"/>
              <a:gd name="connsiteX276" fmla="*/ 11552881 w 12086611"/>
              <a:gd name="connsiteY276" fmla="*/ 2112665 h 2408285"/>
              <a:gd name="connsiteX277" fmla="*/ 11549028 w 12086611"/>
              <a:gd name="connsiteY277" fmla="*/ 2110767 h 2408285"/>
              <a:gd name="connsiteX278" fmla="*/ 11549028 w 12086611"/>
              <a:gd name="connsiteY278" fmla="*/ 2151435 h 2408285"/>
              <a:gd name="connsiteX279" fmla="*/ 11658721 w 12086611"/>
              <a:gd name="connsiteY279" fmla="*/ 2253105 h 2408285"/>
              <a:gd name="connsiteX280" fmla="*/ 11767506 w 12086611"/>
              <a:gd name="connsiteY280" fmla="*/ 2153875 h 2408285"/>
              <a:gd name="connsiteX281" fmla="*/ 11793569 w 12086611"/>
              <a:gd name="connsiteY281" fmla="*/ 2178005 h 2408285"/>
              <a:gd name="connsiteX282" fmla="*/ 11795609 w 12086611"/>
              <a:gd name="connsiteY282" fmla="*/ 2174210 h 2408285"/>
              <a:gd name="connsiteX283" fmla="*/ 11793796 w 12086611"/>
              <a:gd name="connsiteY283" fmla="*/ 2178276 h 2408285"/>
              <a:gd name="connsiteX284" fmla="*/ 11871986 w 12086611"/>
              <a:gd name="connsiteY284" fmla="*/ 2250937 h 2408285"/>
              <a:gd name="connsiteX285" fmla="*/ 11871986 w 12086611"/>
              <a:gd name="connsiteY285" fmla="*/ 2372941 h 2408285"/>
              <a:gd name="connsiteX286" fmla="*/ 11853628 w 12086611"/>
              <a:gd name="connsiteY286" fmla="*/ 2389640 h 2408285"/>
              <a:gd name="connsiteX287" fmla="*/ 11844194 w 12086611"/>
              <a:gd name="connsiteY287" fmla="*/ 2398222 h 2408285"/>
              <a:gd name="connsiteX288" fmla="*/ 0 w 12086611"/>
              <a:gd name="connsiteY288" fmla="*/ 2408285 h 2408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Lst>
            <a:rect l="l" t="t" r="r" b="b"/>
            <a:pathLst>
              <a:path w="12086611" h="2408285">
                <a:moveTo>
                  <a:pt x="11874479" y="2376194"/>
                </a:moveTo>
                <a:lnTo>
                  <a:pt x="11897822" y="2397884"/>
                </a:lnTo>
                <a:lnTo>
                  <a:pt x="11898186" y="2398222"/>
                </a:lnTo>
                <a:lnTo>
                  <a:pt x="11850311" y="2398222"/>
                </a:lnTo>
                <a:lnTo>
                  <a:pt x="11852466" y="2396257"/>
                </a:lnTo>
                <a:close/>
                <a:moveTo>
                  <a:pt x="11875838" y="2252563"/>
                </a:moveTo>
                <a:lnTo>
                  <a:pt x="11979865" y="2349082"/>
                </a:lnTo>
                <a:lnTo>
                  <a:pt x="11979865" y="2378140"/>
                </a:lnTo>
                <a:lnTo>
                  <a:pt x="11979865" y="2398222"/>
                </a:lnTo>
                <a:lnTo>
                  <a:pt x="11904568" y="2398222"/>
                </a:lnTo>
                <a:lnTo>
                  <a:pt x="11903035" y="2396799"/>
                </a:lnTo>
                <a:cubicBezTo>
                  <a:pt x="11901449" y="2397071"/>
                  <a:pt x="11899635" y="2397613"/>
                  <a:pt x="11897822" y="2397884"/>
                </a:cubicBezTo>
                <a:cubicBezTo>
                  <a:pt x="11899635" y="2397341"/>
                  <a:pt x="11901222" y="2397071"/>
                  <a:pt x="11902808" y="2396528"/>
                </a:cubicBezTo>
                <a:lnTo>
                  <a:pt x="11875838" y="2371585"/>
                </a:lnTo>
                <a:close/>
                <a:moveTo>
                  <a:pt x="11768639" y="2029973"/>
                </a:moveTo>
                <a:lnTo>
                  <a:pt x="11835724" y="2092331"/>
                </a:lnTo>
                <a:lnTo>
                  <a:pt x="11872666" y="2126492"/>
                </a:lnTo>
                <a:lnTo>
                  <a:pt x="11872666" y="2245514"/>
                </a:lnTo>
                <a:lnTo>
                  <a:pt x="11795609" y="2174210"/>
                </a:lnTo>
                <a:lnTo>
                  <a:pt x="11768639" y="2149266"/>
                </a:lnTo>
                <a:close/>
                <a:moveTo>
                  <a:pt x="11658947" y="1929930"/>
                </a:moveTo>
                <a:lnTo>
                  <a:pt x="11763653" y="2027262"/>
                </a:lnTo>
                <a:lnTo>
                  <a:pt x="11658721" y="2122697"/>
                </a:lnTo>
                <a:lnTo>
                  <a:pt x="11554014" y="2025364"/>
                </a:lnTo>
                <a:lnTo>
                  <a:pt x="11590503" y="1992287"/>
                </a:lnTo>
                <a:close/>
                <a:moveTo>
                  <a:pt x="11983265" y="1707069"/>
                </a:moveTo>
                <a:lnTo>
                  <a:pt x="12086611" y="1802775"/>
                </a:lnTo>
                <a:lnTo>
                  <a:pt x="11981678" y="1898209"/>
                </a:lnTo>
                <a:lnTo>
                  <a:pt x="11946776" y="1865674"/>
                </a:lnTo>
                <a:lnTo>
                  <a:pt x="11944736" y="1869741"/>
                </a:lnTo>
                <a:lnTo>
                  <a:pt x="11979865" y="1902276"/>
                </a:lnTo>
                <a:lnTo>
                  <a:pt x="11979865" y="2021298"/>
                </a:lnTo>
                <a:lnTo>
                  <a:pt x="11904621" y="1951619"/>
                </a:lnTo>
                <a:lnTo>
                  <a:pt x="11902582" y="1955957"/>
                </a:lnTo>
                <a:lnTo>
                  <a:pt x="11979412" y="2027262"/>
                </a:lnTo>
                <a:lnTo>
                  <a:pt x="11874479" y="2122697"/>
                </a:lnTo>
                <a:lnTo>
                  <a:pt x="11837764" y="2088535"/>
                </a:lnTo>
                <a:lnTo>
                  <a:pt x="11835724" y="2092331"/>
                </a:lnTo>
                <a:lnTo>
                  <a:pt x="11837537" y="2088264"/>
                </a:lnTo>
                <a:lnTo>
                  <a:pt x="11769772" y="2025364"/>
                </a:lnTo>
                <a:lnTo>
                  <a:pt x="11874705" y="1929930"/>
                </a:lnTo>
                <a:lnTo>
                  <a:pt x="11902355" y="1955686"/>
                </a:lnTo>
                <a:lnTo>
                  <a:pt x="11904621" y="1951349"/>
                </a:lnTo>
                <a:lnTo>
                  <a:pt x="11875838" y="1924778"/>
                </a:lnTo>
                <a:lnTo>
                  <a:pt x="11875838" y="1805757"/>
                </a:lnTo>
                <a:lnTo>
                  <a:pt x="11944736" y="1869470"/>
                </a:lnTo>
                <a:lnTo>
                  <a:pt x="11946549" y="1865674"/>
                </a:lnTo>
                <a:lnTo>
                  <a:pt x="11878332" y="1802503"/>
                </a:lnTo>
                <a:close/>
                <a:moveTo>
                  <a:pt x="11768639" y="1583167"/>
                </a:moveTo>
                <a:lnTo>
                  <a:pt x="11840257" y="1649591"/>
                </a:lnTo>
                <a:lnTo>
                  <a:pt x="11842523" y="1646067"/>
                </a:lnTo>
                <a:lnTo>
                  <a:pt x="11840483" y="1649591"/>
                </a:lnTo>
                <a:lnTo>
                  <a:pt x="11872666" y="1679686"/>
                </a:lnTo>
                <a:lnTo>
                  <a:pt x="11872666" y="1798708"/>
                </a:lnTo>
                <a:lnTo>
                  <a:pt x="11794249" y="1726047"/>
                </a:lnTo>
                <a:lnTo>
                  <a:pt x="11791983" y="1729572"/>
                </a:lnTo>
                <a:lnTo>
                  <a:pt x="11794023" y="1725776"/>
                </a:lnTo>
                <a:lnTo>
                  <a:pt x="11768639" y="1702189"/>
                </a:lnTo>
                <a:close/>
                <a:moveTo>
                  <a:pt x="11874705" y="1483123"/>
                </a:moveTo>
                <a:lnTo>
                  <a:pt x="11979412" y="1580184"/>
                </a:lnTo>
                <a:lnTo>
                  <a:pt x="11874479" y="1675619"/>
                </a:lnTo>
                <a:lnTo>
                  <a:pt x="11842523" y="1646067"/>
                </a:lnTo>
                <a:lnTo>
                  <a:pt x="11769772" y="1578558"/>
                </a:lnTo>
                <a:close/>
                <a:moveTo>
                  <a:pt x="11766146" y="1258907"/>
                </a:moveTo>
                <a:lnTo>
                  <a:pt x="11870853" y="1355968"/>
                </a:lnTo>
                <a:lnTo>
                  <a:pt x="11765920" y="1451673"/>
                </a:lnTo>
                <a:lnTo>
                  <a:pt x="11661213" y="1354341"/>
                </a:lnTo>
                <a:lnTo>
                  <a:pt x="11763200" y="1261618"/>
                </a:lnTo>
                <a:close/>
                <a:moveTo>
                  <a:pt x="11661213" y="913228"/>
                </a:moveTo>
                <a:lnTo>
                  <a:pt x="11728298" y="975315"/>
                </a:lnTo>
                <a:lnTo>
                  <a:pt x="11730338" y="971519"/>
                </a:lnTo>
                <a:lnTo>
                  <a:pt x="11728525" y="975586"/>
                </a:lnTo>
                <a:lnTo>
                  <a:pt x="11765240" y="1009747"/>
                </a:lnTo>
                <a:lnTo>
                  <a:pt x="11765240" y="1128769"/>
                </a:lnTo>
                <a:lnTo>
                  <a:pt x="11688410" y="1057464"/>
                </a:lnTo>
                <a:lnTo>
                  <a:pt x="11686370" y="1061260"/>
                </a:lnTo>
                <a:lnTo>
                  <a:pt x="11688183" y="1057193"/>
                </a:lnTo>
                <a:lnTo>
                  <a:pt x="11661213" y="1032250"/>
                </a:lnTo>
                <a:close/>
                <a:moveTo>
                  <a:pt x="11876065" y="590053"/>
                </a:moveTo>
                <a:lnTo>
                  <a:pt x="11979412" y="686029"/>
                </a:lnTo>
                <a:lnTo>
                  <a:pt x="11874479" y="781464"/>
                </a:lnTo>
                <a:lnTo>
                  <a:pt x="11839350" y="748929"/>
                </a:lnTo>
                <a:lnTo>
                  <a:pt x="11837537" y="752725"/>
                </a:lnTo>
                <a:lnTo>
                  <a:pt x="11872666" y="785259"/>
                </a:lnTo>
                <a:lnTo>
                  <a:pt x="11872666" y="904552"/>
                </a:lnTo>
                <a:lnTo>
                  <a:pt x="11797422" y="834603"/>
                </a:lnTo>
                <a:lnTo>
                  <a:pt x="11795383" y="838941"/>
                </a:lnTo>
                <a:lnTo>
                  <a:pt x="11871986" y="910246"/>
                </a:lnTo>
                <a:lnTo>
                  <a:pt x="11767053" y="1005680"/>
                </a:lnTo>
                <a:lnTo>
                  <a:pt x="11730338" y="971519"/>
                </a:lnTo>
                <a:lnTo>
                  <a:pt x="11662573" y="908619"/>
                </a:lnTo>
                <a:lnTo>
                  <a:pt x="11767506" y="813185"/>
                </a:lnTo>
                <a:lnTo>
                  <a:pt x="11795156" y="838941"/>
                </a:lnTo>
                <a:lnTo>
                  <a:pt x="11797196" y="834603"/>
                </a:lnTo>
                <a:lnTo>
                  <a:pt x="11768639" y="808034"/>
                </a:lnTo>
                <a:lnTo>
                  <a:pt x="11768639" y="688741"/>
                </a:lnTo>
                <a:lnTo>
                  <a:pt x="11837310" y="752725"/>
                </a:lnTo>
                <a:lnTo>
                  <a:pt x="11839350" y="748658"/>
                </a:lnTo>
                <a:lnTo>
                  <a:pt x="11771132" y="685487"/>
                </a:lnTo>
                <a:close/>
                <a:moveTo>
                  <a:pt x="11661213" y="466151"/>
                </a:moveTo>
                <a:lnTo>
                  <a:pt x="11733057" y="532846"/>
                </a:lnTo>
                <a:lnTo>
                  <a:pt x="11765240" y="562669"/>
                </a:lnTo>
                <a:lnTo>
                  <a:pt x="11765240" y="681691"/>
                </a:lnTo>
                <a:lnTo>
                  <a:pt x="11687050" y="609031"/>
                </a:lnTo>
                <a:lnTo>
                  <a:pt x="11684784" y="612827"/>
                </a:lnTo>
                <a:lnTo>
                  <a:pt x="11763653" y="686029"/>
                </a:lnTo>
                <a:lnTo>
                  <a:pt x="11658721" y="781464"/>
                </a:lnTo>
                <a:lnTo>
                  <a:pt x="11609994" y="736187"/>
                </a:lnTo>
                <a:lnTo>
                  <a:pt x="11555374" y="685487"/>
                </a:lnTo>
                <a:lnTo>
                  <a:pt x="11660307" y="590053"/>
                </a:lnTo>
                <a:lnTo>
                  <a:pt x="11684557" y="612556"/>
                </a:lnTo>
                <a:lnTo>
                  <a:pt x="11686824" y="609031"/>
                </a:lnTo>
                <a:lnTo>
                  <a:pt x="11661213" y="585444"/>
                </a:lnTo>
                <a:close/>
                <a:moveTo>
                  <a:pt x="11767506" y="366107"/>
                </a:moveTo>
                <a:lnTo>
                  <a:pt x="11871986" y="463440"/>
                </a:lnTo>
                <a:lnTo>
                  <a:pt x="11767053" y="558874"/>
                </a:lnTo>
                <a:lnTo>
                  <a:pt x="11735324" y="529322"/>
                </a:lnTo>
                <a:lnTo>
                  <a:pt x="11733057" y="532846"/>
                </a:lnTo>
                <a:lnTo>
                  <a:pt x="11735097" y="529051"/>
                </a:lnTo>
                <a:lnTo>
                  <a:pt x="11662573" y="461542"/>
                </a:lnTo>
                <a:close/>
                <a:moveTo>
                  <a:pt x="11658947" y="142162"/>
                </a:moveTo>
                <a:lnTo>
                  <a:pt x="11763653" y="239223"/>
                </a:lnTo>
                <a:lnTo>
                  <a:pt x="11658721" y="334657"/>
                </a:lnTo>
                <a:lnTo>
                  <a:pt x="11554014" y="237596"/>
                </a:lnTo>
                <a:lnTo>
                  <a:pt x="11656001" y="144873"/>
                </a:lnTo>
                <a:close/>
                <a:moveTo>
                  <a:pt x="11690766" y="40330"/>
                </a:moveTo>
                <a:lnTo>
                  <a:pt x="11845185" y="40330"/>
                </a:lnTo>
                <a:lnTo>
                  <a:pt x="11840228" y="44830"/>
                </a:lnTo>
                <a:lnTo>
                  <a:pt x="11767053" y="111254"/>
                </a:lnTo>
                <a:lnTo>
                  <a:pt x="11712546" y="60579"/>
                </a:lnTo>
                <a:close/>
                <a:moveTo>
                  <a:pt x="11661213" y="40330"/>
                </a:moveTo>
                <a:lnTo>
                  <a:pt x="11684643" y="40330"/>
                </a:lnTo>
                <a:lnTo>
                  <a:pt x="11690280" y="45575"/>
                </a:lnTo>
                <a:lnTo>
                  <a:pt x="11765240" y="115321"/>
                </a:lnTo>
                <a:lnTo>
                  <a:pt x="11765240" y="234343"/>
                </a:lnTo>
                <a:lnTo>
                  <a:pt x="11661213" y="137824"/>
                </a:lnTo>
                <a:lnTo>
                  <a:pt x="11661213" y="69350"/>
                </a:lnTo>
                <a:close/>
                <a:moveTo>
                  <a:pt x="0" y="0"/>
                </a:moveTo>
                <a:lnTo>
                  <a:pt x="11657587" y="40330"/>
                </a:lnTo>
                <a:lnTo>
                  <a:pt x="11657587" y="41002"/>
                </a:lnTo>
                <a:lnTo>
                  <a:pt x="11657587" y="137824"/>
                </a:lnTo>
                <a:lnTo>
                  <a:pt x="11653055" y="141891"/>
                </a:lnTo>
                <a:lnTo>
                  <a:pt x="11656001" y="144873"/>
                </a:lnTo>
                <a:lnTo>
                  <a:pt x="11652828" y="141891"/>
                </a:lnTo>
                <a:lnTo>
                  <a:pt x="11549028" y="236512"/>
                </a:lnTo>
                <a:lnTo>
                  <a:pt x="11549028" y="243019"/>
                </a:lnTo>
                <a:lnTo>
                  <a:pt x="11552881" y="246543"/>
                </a:lnTo>
                <a:lnTo>
                  <a:pt x="11552881" y="242205"/>
                </a:lnTo>
                <a:lnTo>
                  <a:pt x="11656681" y="338724"/>
                </a:lnTo>
                <a:lnTo>
                  <a:pt x="11656681" y="457746"/>
                </a:lnTo>
                <a:lnTo>
                  <a:pt x="11552881" y="361227"/>
                </a:lnTo>
                <a:lnTo>
                  <a:pt x="11552881" y="246814"/>
                </a:lnTo>
                <a:lnTo>
                  <a:pt x="11549028" y="243290"/>
                </a:lnTo>
                <a:lnTo>
                  <a:pt x="11549028" y="363125"/>
                </a:lnTo>
                <a:lnTo>
                  <a:pt x="11441829" y="460457"/>
                </a:lnTo>
                <a:lnTo>
                  <a:pt x="11441829" y="587613"/>
                </a:lnTo>
                <a:lnTo>
                  <a:pt x="11544269" y="682505"/>
                </a:lnTo>
                <a:lnTo>
                  <a:pt x="11544269" y="676811"/>
                </a:lnTo>
                <a:lnTo>
                  <a:pt x="11445455" y="585444"/>
                </a:lnTo>
                <a:lnTo>
                  <a:pt x="11445455" y="466151"/>
                </a:lnTo>
                <a:lnTo>
                  <a:pt x="11544269" y="557789"/>
                </a:lnTo>
                <a:lnTo>
                  <a:pt x="11544269" y="552096"/>
                </a:lnTo>
                <a:lnTo>
                  <a:pt x="11446815" y="461542"/>
                </a:lnTo>
                <a:lnTo>
                  <a:pt x="11551748" y="366107"/>
                </a:lnTo>
                <a:lnTo>
                  <a:pt x="11656454" y="463440"/>
                </a:lnTo>
                <a:lnTo>
                  <a:pt x="11551521" y="558874"/>
                </a:lnTo>
                <a:lnTo>
                  <a:pt x="11544495" y="552367"/>
                </a:lnTo>
                <a:lnTo>
                  <a:pt x="11544495" y="558061"/>
                </a:lnTo>
                <a:lnTo>
                  <a:pt x="11549482" y="562669"/>
                </a:lnTo>
                <a:lnTo>
                  <a:pt x="11549482" y="681691"/>
                </a:lnTo>
                <a:lnTo>
                  <a:pt x="11544495" y="677083"/>
                </a:lnTo>
                <a:lnTo>
                  <a:pt x="11544495" y="682776"/>
                </a:lnTo>
                <a:lnTo>
                  <a:pt x="11549028" y="687114"/>
                </a:lnTo>
                <a:lnTo>
                  <a:pt x="11549028" y="748116"/>
                </a:lnTo>
                <a:lnTo>
                  <a:pt x="11552881" y="748658"/>
                </a:lnTo>
                <a:lnTo>
                  <a:pt x="11552881" y="688741"/>
                </a:lnTo>
                <a:lnTo>
                  <a:pt x="11607727" y="739711"/>
                </a:lnTo>
                <a:lnTo>
                  <a:pt x="11609994" y="736187"/>
                </a:lnTo>
                <a:lnTo>
                  <a:pt x="11607727" y="739982"/>
                </a:lnTo>
                <a:lnTo>
                  <a:pt x="11656681" y="785259"/>
                </a:lnTo>
                <a:lnTo>
                  <a:pt x="11656681" y="904552"/>
                </a:lnTo>
                <a:lnTo>
                  <a:pt x="11552881" y="808034"/>
                </a:lnTo>
                <a:lnTo>
                  <a:pt x="11552881" y="748929"/>
                </a:lnTo>
                <a:lnTo>
                  <a:pt x="11549028" y="748387"/>
                </a:lnTo>
                <a:lnTo>
                  <a:pt x="11549028" y="809931"/>
                </a:lnTo>
                <a:lnTo>
                  <a:pt x="11479451" y="873102"/>
                </a:lnTo>
                <a:lnTo>
                  <a:pt x="11483304" y="875271"/>
                </a:lnTo>
                <a:lnTo>
                  <a:pt x="11551748" y="813185"/>
                </a:lnTo>
                <a:lnTo>
                  <a:pt x="11656454" y="910246"/>
                </a:lnTo>
                <a:lnTo>
                  <a:pt x="11551521" y="1005680"/>
                </a:lnTo>
                <a:lnTo>
                  <a:pt x="11446815" y="908619"/>
                </a:lnTo>
                <a:lnTo>
                  <a:pt x="11483077" y="875543"/>
                </a:lnTo>
                <a:lnTo>
                  <a:pt x="11479224" y="873374"/>
                </a:lnTo>
                <a:lnTo>
                  <a:pt x="11441829" y="907535"/>
                </a:lnTo>
                <a:lnTo>
                  <a:pt x="11441829" y="993751"/>
                </a:lnTo>
                <a:lnTo>
                  <a:pt x="11445455" y="995649"/>
                </a:lnTo>
                <a:lnTo>
                  <a:pt x="11445455" y="913228"/>
                </a:lnTo>
                <a:lnTo>
                  <a:pt x="11549482" y="1009747"/>
                </a:lnTo>
                <a:lnTo>
                  <a:pt x="11549482" y="1128769"/>
                </a:lnTo>
                <a:lnTo>
                  <a:pt x="11445455" y="1032250"/>
                </a:lnTo>
                <a:lnTo>
                  <a:pt x="11445455" y="995920"/>
                </a:lnTo>
                <a:lnTo>
                  <a:pt x="11441829" y="994022"/>
                </a:lnTo>
                <a:lnTo>
                  <a:pt x="11441829" y="1034419"/>
                </a:lnTo>
                <a:lnTo>
                  <a:pt x="11551295" y="1136089"/>
                </a:lnTo>
                <a:lnTo>
                  <a:pt x="11660307" y="1037130"/>
                </a:lnTo>
                <a:lnTo>
                  <a:pt x="11686370" y="1061260"/>
                </a:lnTo>
                <a:lnTo>
                  <a:pt x="11764787" y="1133920"/>
                </a:lnTo>
                <a:lnTo>
                  <a:pt x="11764787" y="1250231"/>
                </a:lnTo>
                <a:lnTo>
                  <a:pt x="11768639" y="1250231"/>
                </a:lnTo>
                <a:lnTo>
                  <a:pt x="11768639" y="1243724"/>
                </a:lnTo>
                <a:lnTo>
                  <a:pt x="11768639" y="1135818"/>
                </a:lnTo>
                <a:lnTo>
                  <a:pt x="11872666" y="1232337"/>
                </a:lnTo>
                <a:lnTo>
                  <a:pt x="11872666" y="1242097"/>
                </a:lnTo>
                <a:lnTo>
                  <a:pt x="11872666" y="1351088"/>
                </a:lnTo>
                <a:lnTo>
                  <a:pt x="11768639" y="1254840"/>
                </a:lnTo>
                <a:lnTo>
                  <a:pt x="11768639" y="1250502"/>
                </a:lnTo>
                <a:lnTo>
                  <a:pt x="11764787" y="1250502"/>
                </a:lnTo>
                <a:lnTo>
                  <a:pt x="11764787" y="1254569"/>
                </a:lnTo>
                <a:lnTo>
                  <a:pt x="11760254" y="1258636"/>
                </a:lnTo>
                <a:lnTo>
                  <a:pt x="11763200" y="1261618"/>
                </a:lnTo>
                <a:lnTo>
                  <a:pt x="11760027" y="1258907"/>
                </a:lnTo>
                <a:lnTo>
                  <a:pt x="11656227" y="1353257"/>
                </a:lnTo>
                <a:lnTo>
                  <a:pt x="11656227" y="1360035"/>
                </a:lnTo>
                <a:lnTo>
                  <a:pt x="11660080" y="1363559"/>
                </a:lnTo>
                <a:lnTo>
                  <a:pt x="11660080" y="1358950"/>
                </a:lnTo>
                <a:lnTo>
                  <a:pt x="11764107" y="1455469"/>
                </a:lnTo>
                <a:lnTo>
                  <a:pt x="11764107" y="1574491"/>
                </a:lnTo>
                <a:lnTo>
                  <a:pt x="11660080" y="1478243"/>
                </a:lnTo>
                <a:lnTo>
                  <a:pt x="11660080" y="1363830"/>
                </a:lnTo>
                <a:lnTo>
                  <a:pt x="11656227" y="1360306"/>
                </a:lnTo>
                <a:lnTo>
                  <a:pt x="11656227" y="1479870"/>
                </a:lnTo>
                <a:lnTo>
                  <a:pt x="11549028" y="1577473"/>
                </a:lnTo>
                <a:lnTo>
                  <a:pt x="11549028" y="1704357"/>
                </a:lnTo>
                <a:lnTo>
                  <a:pt x="11651468" y="1799521"/>
                </a:lnTo>
                <a:lnTo>
                  <a:pt x="11651468" y="1793827"/>
                </a:lnTo>
                <a:lnTo>
                  <a:pt x="11552881" y="1702189"/>
                </a:lnTo>
                <a:lnTo>
                  <a:pt x="11552881" y="1583167"/>
                </a:lnTo>
                <a:lnTo>
                  <a:pt x="11651468" y="1674535"/>
                </a:lnTo>
                <a:lnTo>
                  <a:pt x="11651468" y="1669112"/>
                </a:lnTo>
                <a:lnTo>
                  <a:pt x="11554014" y="1578558"/>
                </a:lnTo>
                <a:lnTo>
                  <a:pt x="11658947" y="1483123"/>
                </a:lnTo>
                <a:lnTo>
                  <a:pt x="11763653" y="1580184"/>
                </a:lnTo>
                <a:lnTo>
                  <a:pt x="11658721" y="1675619"/>
                </a:lnTo>
                <a:lnTo>
                  <a:pt x="11651695" y="1669112"/>
                </a:lnTo>
                <a:lnTo>
                  <a:pt x="11651695" y="1674805"/>
                </a:lnTo>
                <a:lnTo>
                  <a:pt x="11656907" y="1679686"/>
                </a:lnTo>
                <a:lnTo>
                  <a:pt x="11656907" y="1798708"/>
                </a:lnTo>
                <a:lnTo>
                  <a:pt x="11651695" y="1793827"/>
                </a:lnTo>
                <a:lnTo>
                  <a:pt x="11651695" y="1799521"/>
                </a:lnTo>
                <a:lnTo>
                  <a:pt x="11656227" y="1803859"/>
                </a:lnTo>
                <a:lnTo>
                  <a:pt x="11656227" y="1864861"/>
                </a:lnTo>
                <a:lnTo>
                  <a:pt x="11660080" y="1865674"/>
                </a:lnTo>
                <a:lnTo>
                  <a:pt x="11660080" y="1805757"/>
                </a:lnTo>
                <a:lnTo>
                  <a:pt x="11714927" y="1856727"/>
                </a:lnTo>
                <a:lnTo>
                  <a:pt x="11717193" y="1852932"/>
                </a:lnTo>
                <a:lnTo>
                  <a:pt x="11662573" y="1802503"/>
                </a:lnTo>
                <a:lnTo>
                  <a:pt x="11767506" y="1707069"/>
                </a:lnTo>
                <a:lnTo>
                  <a:pt x="11791983" y="1729572"/>
                </a:lnTo>
                <a:lnTo>
                  <a:pt x="11870853" y="1802775"/>
                </a:lnTo>
                <a:lnTo>
                  <a:pt x="11765920" y="1898209"/>
                </a:lnTo>
                <a:lnTo>
                  <a:pt x="11717193" y="1853203"/>
                </a:lnTo>
                <a:lnTo>
                  <a:pt x="11715153" y="1856727"/>
                </a:lnTo>
                <a:lnTo>
                  <a:pt x="11764107" y="1902276"/>
                </a:lnTo>
                <a:lnTo>
                  <a:pt x="11764107" y="2021298"/>
                </a:lnTo>
                <a:lnTo>
                  <a:pt x="11660080" y="1924778"/>
                </a:lnTo>
                <a:lnTo>
                  <a:pt x="11660080" y="1865945"/>
                </a:lnTo>
                <a:lnTo>
                  <a:pt x="11656227" y="1865132"/>
                </a:lnTo>
                <a:lnTo>
                  <a:pt x="11656227" y="1926948"/>
                </a:lnTo>
                <a:lnTo>
                  <a:pt x="11586650" y="1990119"/>
                </a:lnTo>
                <a:lnTo>
                  <a:pt x="11549028" y="2024280"/>
                </a:lnTo>
                <a:lnTo>
                  <a:pt x="11549028" y="2110496"/>
                </a:lnTo>
                <a:lnTo>
                  <a:pt x="11552881" y="2112394"/>
                </a:lnTo>
                <a:lnTo>
                  <a:pt x="11552881" y="2029973"/>
                </a:lnTo>
                <a:lnTo>
                  <a:pt x="11656907" y="2126492"/>
                </a:lnTo>
                <a:lnTo>
                  <a:pt x="11656907" y="2245514"/>
                </a:lnTo>
                <a:lnTo>
                  <a:pt x="11552881" y="2149266"/>
                </a:lnTo>
                <a:lnTo>
                  <a:pt x="11552881" y="2112665"/>
                </a:lnTo>
                <a:lnTo>
                  <a:pt x="11549028" y="2110767"/>
                </a:lnTo>
                <a:lnTo>
                  <a:pt x="11549028" y="2151435"/>
                </a:lnTo>
                <a:lnTo>
                  <a:pt x="11658721" y="2253105"/>
                </a:lnTo>
                <a:lnTo>
                  <a:pt x="11767506" y="2153875"/>
                </a:lnTo>
                <a:lnTo>
                  <a:pt x="11793569" y="2178005"/>
                </a:lnTo>
                <a:lnTo>
                  <a:pt x="11795609" y="2174210"/>
                </a:lnTo>
                <a:lnTo>
                  <a:pt x="11793796" y="2178276"/>
                </a:lnTo>
                <a:lnTo>
                  <a:pt x="11871986" y="2250937"/>
                </a:lnTo>
                <a:lnTo>
                  <a:pt x="11871986" y="2372941"/>
                </a:lnTo>
                <a:lnTo>
                  <a:pt x="11853628" y="2389640"/>
                </a:lnTo>
                <a:lnTo>
                  <a:pt x="11844194" y="2398222"/>
                </a:lnTo>
                <a:lnTo>
                  <a:pt x="0" y="2408285"/>
                </a:lnTo>
                <a:close/>
              </a:path>
            </a:pathLst>
          </a:custGeom>
          <a:solidFill>
            <a:schemeClr val="bg1">
              <a:lumMod val="65000"/>
            </a:schemeClr>
          </a:solidFill>
        </p:spPr>
        <p:txBody>
          <a:bodyPr wrap="square" tIns="288000">
            <a:noAutofit/>
          </a:bodyPr>
          <a:lstStyle>
            <a:lvl1pPr algn="ctr">
              <a:defRPr>
                <a:solidFill>
                  <a:schemeClr val="accent2">
                    <a:lumMod val="40000"/>
                    <a:lumOff val="60000"/>
                  </a:schemeClr>
                </a:solidFill>
              </a:defRPr>
            </a:lvl1pPr>
          </a:lstStyle>
          <a:p>
            <a:r>
              <a:rPr lang="fr-FR" dirty="0"/>
              <a:t>Insérez ou glissez votre image ici</a:t>
            </a:r>
          </a:p>
          <a:p>
            <a:endParaRPr lang="fr-FR" dirty="0"/>
          </a:p>
        </p:txBody>
      </p:sp>
    </p:spTree>
    <p:extLst>
      <p:ext uri="{BB962C8B-B14F-4D97-AF65-F5344CB8AC3E}">
        <p14:creationId xmlns:p14="http://schemas.microsoft.com/office/powerpoint/2010/main" val="42935755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re image">
    <p:spTree>
      <p:nvGrpSpPr>
        <p:cNvPr id="1" name=""/>
        <p:cNvGrpSpPr/>
        <p:nvPr/>
      </p:nvGrpSpPr>
      <p:grpSpPr>
        <a:xfrm>
          <a:off x="0" y="0"/>
          <a:ext cx="0" cy="0"/>
          <a:chOff x="0" y="0"/>
          <a:chExt cx="0" cy="0"/>
        </a:xfrm>
      </p:grpSpPr>
      <p:pic>
        <p:nvPicPr>
          <p:cNvPr id="9" name="Imag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729151" y="724190"/>
            <a:ext cx="4046049" cy="1804062"/>
          </a:xfrm>
          <a:prstGeom prst="rect">
            <a:avLst/>
          </a:prstGeom>
        </p:spPr>
      </p:pic>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lIns="0"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hasCustomPrompt="1"/>
          </p:nvPr>
        </p:nvSpPr>
        <p:spPr>
          <a:xfrm>
            <a:off x="731838" y="4262438"/>
            <a:ext cx="5294312" cy="1655762"/>
          </a:xfrm>
        </p:spPr>
        <p:txBody>
          <a:bodyPr rIns="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Modifier le style des sous-titres du masque</a:t>
            </a:r>
          </a:p>
        </p:txBody>
      </p:sp>
      <p:sp>
        <p:nvSpPr>
          <p:cNvPr id="10" name="ZoneTexte 9">
            <a:extLst>
              <a:ext uri="{FF2B5EF4-FFF2-40B4-BE49-F238E27FC236}">
                <a16:creationId xmlns:a16="http://schemas.microsoft.com/office/drawing/2014/main" id="{931EACC6-5472-4DD6-3DB8-DB3936803B32}"/>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image</a:t>
            </a:r>
          </a:p>
        </p:txBody>
      </p:sp>
      <p:sp>
        <p:nvSpPr>
          <p:cNvPr id="38" name="Rectangle 21">
            <a:extLst>
              <a:ext uri="{FF2B5EF4-FFF2-40B4-BE49-F238E27FC236}">
                <a16:creationId xmlns:a16="http://schemas.microsoft.com/office/drawing/2014/main" id="{A735B0D2-65F8-67B3-4CB3-F526012A0592}"/>
              </a:ext>
            </a:extLst>
          </p:cNvPr>
          <p:cNvSpPr>
            <a:spLocks noChangeArrowheads="1"/>
          </p:cNvSpPr>
          <p:nvPr userDrawn="1"/>
        </p:nvSpPr>
        <p:spPr bwMode="auto">
          <a:xfrm>
            <a:off x="7110585" y="-1588"/>
            <a:ext cx="20638" cy="31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1" name="Espace réservé pour une image  60">
            <a:extLst>
              <a:ext uri="{FF2B5EF4-FFF2-40B4-BE49-F238E27FC236}">
                <a16:creationId xmlns:a16="http://schemas.microsoft.com/office/drawing/2014/main" id="{570E7ABE-1C46-BCBC-E4AA-CED1991C314D}"/>
              </a:ext>
            </a:extLst>
          </p:cNvPr>
          <p:cNvSpPr>
            <a:spLocks noGrp="1"/>
          </p:cNvSpPr>
          <p:nvPr>
            <p:ph type="pic" sz="quarter" idx="10" hasCustomPrompt="1"/>
          </p:nvPr>
        </p:nvSpPr>
        <p:spPr>
          <a:xfrm>
            <a:off x="5435600" y="0"/>
            <a:ext cx="6756400" cy="6858000"/>
          </a:xfrm>
          <a:custGeom>
            <a:avLst/>
            <a:gdLst>
              <a:gd name="connsiteX0" fmla="*/ 558577 w 6756400"/>
              <a:gd name="connsiteY0" fmla="*/ 2472501 h 6858000"/>
              <a:gd name="connsiteX1" fmla="*/ 1118234 w 6756400"/>
              <a:gd name="connsiteY1" fmla="*/ 2898413 h 6858000"/>
              <a:gd name="connsiteX2" fmla="*/ 754773 w 6756400"/>
              <a:gd name="connsiteY2" fmla="*/ 3179642 h 6858000"/>
              <a:gd name="connsiteX3" fmla="*/ 765623 w 6756400"/>
              <a:gd name="connsiteY3" fmla="*/ 3197727 h 6858000"/>
              <a:gd name="connsiteX4" fmla="*/ 1132700 w 6756400"/>
              <a:gd name="connsiteY4" fmla="*/ 2912881 h 6858000"/>
              <a:gd name="connsiteX5" fmla="*/ 1132700 w 6756400"/>
              <a:gd name="connsiteY5" fmla="*/ 3443689 h 6858000"/>
              <a:gd name="connsiteX6" fmla="*/ 978998 w 6756400"/>
              <a:gd name="connsiteY6" fmla="*/ 3562149 h 6858000"/>
              <a:gd name="connsiteX7" fmla="*/ 990752 w 6756400"/>
              <a:gd name="connsiteY7" fmla="*/ 3582043 h 6858000"/>
              <a:gd name="connsiteX8" fmla="*/ 1138125 w 6756400"/>
              <a:gd name="connsiteY8" fmla="*/ 3467200 h 6858000"/>
              <a:gd name="connsiteX9" fmla="*/ 1697783 w 6756400"/>
              <a:gd name="connsiteY9" fmla="*/ 3892208 h 6858000"/>
              <a:gd name="connsiteX10" fmla="*/ 1337034 w 6756400"/>
              <a:gd name="connsiteY10" fmla="*/ 4172532 h 6858000"/>
              <a:gd name="connsiteX11" fmla="*/ 1346980 w 6756400"/>
              <a:gd name="connsiteY11" fmla="*/ 4190618 h 6858000"/>
              <a:gd name="connsiteX12" fmla="*/ 1704112 w 6756400"/>
              <a:gd name="connsiteY12" fmla="*/ 3913006 h 6858000"/>
              <a:gd name="connsiteX13" fmla="*/ 1704112 w 6756400"/>
              <a:gd name="connsiteY13" fmla="*/ 4443814 h 6858000"/>
              <a:gd name="connsiteX14" fmla="*/ 1560355 w 6756400"/>
              <a:gd name="connsiteY14" fmla="*/ 4555944 h 6858000"/>
              <a:gd name="connsiteX15" fmla="*/ 1149879 w 6756400"/>
              <a:gd name="connsiteY15" fmla="*/ 4874248 h 6858000"/>
              <a:gd name="connsiteX16" fmla="*/ 1149879 w 6756400"/>
              <a:gd name="connsiteY16" fmla="*/ 4343440 h 6858000"/>
              <a:gd name="connsiteX17" fmla="*/ 1346076 w 6756400"/>
              <a:gd name="connsiteY17" fmla="*/ 4190618 h 6858000"/>
              <a:gd name="connsiteX18" fmla="*/ 1336130 w 6756400"/>
              <a:gd name="connsiteY18" fmla="*/ 4173437 h 6858000"/>
              <a:gd name="connsiteX19" fmla="*/ 1139934 w 6756400"/>
              <a:gd name="connsiteY19" fmla="*/ 4325354 h 6858000"/>
              <a:gd name="connsiteX20" fmla="*/ 580276 w 6756400"/>
              <a:gd name="connsiteY20" fmla="*/ 3900346 h 6858000"/>
              <a:gd name="connsiteX21" fmla="*/ 989848 w 6756400"/>
              <a:gd name="connsiteY21" fmla="*/ 3582043 h 6858000"/>
              <a:gd name="connsiteX22" fmla="*/ 978094 w 6756400"/>
              <a:gd name="connsiteY22" fmla="*/ 3563053 h 6858000"/>
              <a:gd name="connsiteX23" fmla="*/ 577563 w 6756400"/>
              <a:gd name="connsiteY23" fmla="*/ 3874123 h 6858000"/>
              <a:gd name="connsiteX24" fmla="*/ 577563 w 6756400"/>
              <a:gd name="connsiteY24" fmla="*/ 3342411 h 6858000"/>
              <a:gd name="connsiteX25" fmla="*/ 764719 w 6756400"/>
              <a:gd name="connsiteY25" fmla="*/ 3197727 h 6858000"/>
              <a:gd name="connsiteX26" fmla="*/ 754773 w 6756400"/>
              <a:gd name="connsiteY26" fmla="*/ 3180546 h 6858000"/>
              <a:gd name="connsiteX27" fmla="*/ 567618 w 6756400"/>
              <a:gd name="connsiteY27" fmla="*/ 3325229 h 6858000"/>
              <a:gd name="connsiteX28" fmla="*/ 7960 w 6756400"/>
              <a:gd name="connsiteY28" fmla="*/ 2899317 h 6858000"/>
              <a:gd name="connsiteX29" fmla="*/ 558577 w 6756400"/>
              <a:gd name="connsiteY29" fmla="*/ 2472501 h 6858000"/>
              <a:gd name="connsiteX30" fmla="*/ 1724907 w 6756400"/>
              <a:gd name="connsiteY30" fmla="*/ 0 h 6858000"/>
              <a:gd name="connsiteX31" fmla="*/ 6756400 w 6756400"/>
              <a:gd name="connsiteY31" fmla="*/ 0 h 6858000"/>
              <a:gd name="connsiteX32" fmla="*/ 6756400 w 6756400"/>
              <a:gd name="connsiteY32" fmla="*/ 6858000 h 6858000"/>
              <a:gd name="connsiteX33" fmla="*/ 0 w 6756400"/>
              <a:gd name="connsiteY33" fmla="*/ 6858000 h 6858000"/>
              <a:gd name="connsiteX34" fmla="*/ 0 w 6756400"/>
              <a:gd name="connsiteY34" fmla="*/ 6856412 h 6858000"/>
              <a:gd name="connsiteX35" fmla="*/ 162738 w 6756400"/>
              <a:gd name="connsiteY35" fmla="*/ 6856412 h 6858000"/>
              <a:gd name="connsiteX36" fmla="*/ 1149879 w 6756400"/>
              <a:gd name="connsiteY36" fmla="*/ 6856412 h 6858000"/>
              <a:gd name="connsiteX37" fmla="*/ 1149879 w 6756400"/>
              <a:gd name="connsiteY37" fmla="*/ 6332839 h 6858000"/>
              <a:gd name="connsiteX38" fmla="*/ 1704112 w 6756400"/>
              <a:gd name="connsiteY38" fmla="*/ 5902405 h 6858000"/>
              <a:gd name="connsiteX39" fmla="*/ 1704112 w 6756400"/>
              <a:gd name="connsiteY39" fmla="*/ 6433213 h 6858000"/>
              <a:gd name="connsiteX40" fmla="*/ 1159824 w 6756400"/>
              <a:gd name="connsiteY40" fmla="*/ 6855508 h 6858000"/>
              <a:gd name="connsiteX41" fmla="*/ 1193277 w 6756400"/>
              <a:gd name="connsiteY41" fmla="*/ 6855508 h 6858000"/>
              <a:gd name="connsiteX42" fmla="*/ 1724907 w 6756400"/>
              <a:gd name="connsiteY42" fmla="*/ 6443160 h 6858000"/>
              <a:gd name="connsiteX43" fmla="*/ 1724907 w 6756400"/>
              <a:gd name="connsiteY43" fmla="*/ 5877086 h 6858000"/>
              <a:gd name="connsiteX44" fmla="*/ 1386762 w 6756400"/>
              <a:gd name="connsiteY44" fmla="*/ 5620272 h 6858000"/>
              <a:gd name="connsiteX45" fmla="*/ 1343363 w 6756400"/>
              <a:gd name="connsiteY45" fmla="*/ 5612134 h 6858000"/>
              <a:gd name="connsiteX46" fmla="*/ 1697783 w 6756400"/>
              <a:gd name="connsiteY46" fmla="*/ 5881607 h 6858000"/>
              <a:gd name="connsiteX47" fmla="*/ 1139934 w 6756400"/>
              <a:gd name="connsiteY47" fmla="*/ 6314753 h 6858000"/>
              <a:gd name="connsiteX48" fmla="*/ 581180 w 6756400"/>
              <a:gd name="connsiteY48" fmla="*/ 5889745 h 6858000"/>
              <a:gd name="connsiteX49" fmla="*/ 1014259 w 6756400"/>
              <a:gd name="connsiteY49" fmla="*/ 5553356 h 6858000"/>
              <a:gd name="connsiteX50" fmla="*/ 987135 w 6756400"/>
              <a:gd name="connsiteY50" fmla="*/ 5548835 h 6858000"/>
              <a:gd name="connsiteX51" fmla="*/ 577563 w 6756400"/>
              <a:gd name="connsiteY51" fmla="*/ 5866234 h 6858000"/>
              <a:gd name="connsiteX52" fmla="*/ 577563 w 6756400"/>
              <a:gd name="connsiteY52" fmla="*/ 5335426 h 6858000"/>
              <a:gd name="connsiteX53" fmla="*/ 1132700 w 6756400"/>
              <a:gd name="connsiteY53" fmla="*/ 4905897 h 6858000"/>
              <a:gd name="connsiteX54" fmla="*/ 1132700 w 6756400"/>
              <a:gd name="connsiteY54" fmla="*/ 5435801 h 6858000"/>
              <a:gd name="connsiteX55" fmla="*/ 988039 w 6756400"/>
              <a:gd name="connsiteY55" fmla="*/ 5547930 h 6858000"/>
              <a:gd name="connsiteX56" fmla="*/ 1015163 w 6756400"/>
              <a:gd name="connsiteY56" fmla="*/ 5552452 h 6858000"/>
              <a:gd name="connsiteX57" fmla="*/ 1139029 w 6756400"/>
              <a:gd name="connsiteY57" fmla="*/ 5456599 h 6858000"/>
              <a:gd name="connsiteX58" fmla="*/ 1342459 w 6756400"/>
              <a:gd name="connsiteY58" fmla="*/ 5611229 h 6858000"/>
              <a:gd name="connsiteX59" fmla="*/ 1384953 w 6756400"/>
              <a:gd name="connsiteY59" fmla="*/ 5619368 h 6858000"/>
              <a:gd name="connsiteX60" fmla="*/ 1152591 w 6756400"/>
              <a:gd name="connsiteY60" fmla="*/ 5442131 h 6858000"/>
              <a:gd name="connsiteX61" fmla="*/ 1152591 w 6756400"/>
              <a:gd name="connsiteY61" fmla="*/ 4897759 h 6858000"/>
              <a:gd name="connsiteX62" fmla="*/ 1570300 w 6756400"/>
              <a:gd name="connsiteY62" fmla="*/ 4573125 h 6858000"/>
              <a:gd name="connsiteX63" fmla="*/ 1560355 w 6756400"/>
              <a:gd name="connsiteY63" fmla="*/ 4555944 h 6858000"/>
              <a:gd name="connsiteX64" fmla="*/ 1571205 w 6756400"/>
              <a:gd name="connsiteY64" fmla="*/ 4573125 h 6858000"/>
              <a:gd name="connsiteX65" fmla="*/ 1709537 w 6756400"/>
              <a:gd name="connsiteY65" fmla="*/ 4465517 h 6858000"/>
              <a:gd name="connsiteX66" fmla="*/ 2290894 w 6756400"/>
              <a:gd name="connsiteY66" fmla="*/ 4907706 h 6858000"/>
              <a:gd name="connsiteX67" fmla="*/ 2874963 w 6756400"/>
              <a:gd name="connsiteY67" fmla="*/ 4453761 h 6858000"/>
              <a:gd name="connsiteX68" fmla="*/ 2874963 w 6756400"/>
              <a:gd name="connsiteY68" fmla="*/ 4272907 h 6858000"/>
              <a:gd name="connsiteX69" fmla="*/ 2855072 w 6756400"/>
              <a:gd name="connsiteY69" fmla="*/ 4281949 h 6858000"/>
              <a:gd name="connsiteX70" fmla="*/ 2855072 w 6756400"/>
              <a:gd name="connsiteY70" fmla="*/ 4443814 h 6858000"/>
              <a:gd name="connsiteX71" fmla="*/ 2300839 w 6756400"/>
              <a:gd name="connsiteY71" fmla="*/ 4874248 h 6858000"/>
              <a:gd name="connsiteX72" fmla="*/ 2300839 w 6756400"/>
              <a:gd name="connsiteY72" fmla="*/ 4343440 h 6858000"/>
              <a:gd name="connsiteX73" fmla="*/ 2855072 w 6756400"/>
              <a:gd name="connsiteY73" fmla="*/ 3913006 h 6858000"/>
              <a:gd name="connsiteX74" fmla="*/ 2855072 w 6756400"/>
              <a:gd name="connsiteY74" fmla="*/ 4281045 h 6858000"/>
              <a:gd name="connsiteX75" fmla="*/ 2874963 w 6756400"/>
              <a:gd name="connsiteY75" fmla="*/ 4272002 h 6858000"/>
              <a:gd name="connsiteX76" fmla="*/ 2874963 w 6756400"/>
              <a:gd name="connsiteY76" fmla="*/ 3887687 h 6858000"/>
              <a:gd name="connsiteX77" fmla="*/ 2675150 w 6756400"/>
              <a:gd name="connsiteY77" fmla="*/ 3735769 h 6858000"/>
              <a:gd name="connsiteX78" fmla="*/ 2654355 w 6756400"/>
              <a:gd name="connsiteY78" fmla="*/ 3744812 h 6858000"/>
              <a:gd name="connsiteX79" fmla="*/ 2848743 w 6756400"/>
              <a:gd name="connsiteY79" fmla="*/ 3892208 h 6858000"/>
              <a:gd name="connsiteX80" fmla="*/ 2290894 w 6756400"/>
              <a:gd name="connsiteY80" fmla="*/ 4325354 h 6858000"/>
              <a:gd name="connsiteX81" fmla="*/ 1731236 w 6756400"/>
              <a:gd name="connsiteY81" fmla="*/ 3900346 h 6858000"/>
              <a:gd name="connsiteX82" fmla="*/ 2289086 w 6756400"/>
              <a:gd name="connsiteY82" fmla="*/ 3467200 h 6858000"/>
              <a:gd name="connsiteX83" fmla="*/ 2653451 w 6756400"/>
              <a:gd name="connsiteY83" fmla="*/ 3743907 h 6858000"/>
              <a:gd name="connsiteX84" fmla="*/ 2674246 w 6756400"/>
              <a:gd name="connsiteY84" fmla="*/ 3734865 h 6858000"/>
              <a:gd name="connsiteX85" fmla="*/ 2303552 w 6756400"/>
              <a:gd name="connsiteY85" fmla="*/ 3452732 h 6858000"/>
              <a:gd name="connsiteX86" fmla="*/ 2303552 w 6756400"/>
              <a:gd name="connsiteY86" fmla="*/ 3177833 h 6858000"/>
              <a:gd name="connsiteX87" fmla="*/ 2282757 w 6756400"/>
              <a:gd name="connsiteY87" fmla="*/ 3180546 h 6858000"/>
              <a:gd name="connsiteX88" fmla="*/ 2282757 w 6756400"/>
              <a:gd name="connsiteY88" fmla="*/ 3443689 h 6858000"/>
              <a:gd name="connsiteX89" fmla="*/ 1728524 w 6756400"/>
              <a:gd name="connsiteY89" fmla="*/ 3874123 h 6858000"/>
              <a:gd name="connsiteX90" fmla="*/ 1728524 w 6756400"/>
              <a:gd name="connsiteY90" fmla="*/ 3342411 h 6858000"/>
              <a:gd name="connsiteX91" fmla="*/ 1989818 w 6756400"/>
              <a:gd name="connsiteY91" fmla="*/ 3140758 h 6858000"/>
              <a:gd name="connsiteX92" fmla="*/ 1978064 w 6756400"/>
              <a:gd name="connsiteY92" fmla="*/ 3124481 h 6858000"/>
              <a:gd name="connsiteX93" fmla="*/ 1718578 w 6756400"/>
              <a:gd name="connsiteY93" fmla="*/ 3325229 h 6858000"/>
              <a:gd name="connsiteX94" fmla="*/ 1158920 w 6756400"/>
              <a:gd name="connsiteY94" fmla="*/ 2899317 h 6858000"/>
              <a:gd name="connsiteX95" fmla="*/ 1579342 w 6756400"/>
              <a:gd name="connsiteY95" fmla="*/ 2573779 h 6858000"/>
              <a:gd name="connsiteX96" fmla="*/ 1567588 w 6756400"/>
              <a:gd name="connsiteY96" fmla="*/ 2557502 h 6858000"/>
              <a:gd name="connsiteX97" fmla="*/ 1149879 w 6756400"/>
              <a:gd name="connsiteY97" fmla="*/ 2881232 h 6858000"/>
              <a:gd name="connsiteX98" fmla="*/ 1149879 w 6756400"/>
              <a:gd name="connsiteY98" fmla="*/ 2350424 h 6858000"/>
              <a:gd name="connsiteX99" fmla="*/ 1321664 w 6756400"/>
              <a:gd name="connsiteY99" fmla="*/ 2216592 h 6858000"/>
              <a:gd name="connsiteX100" fmla="*/ 1309910 w 6756400"/>
              <a:gd name="connsiteY100" fmla="*/ 2201219 h 6858000"/>
              <a:gd name="connsiteX101" fmla="*/ 1139934 w 6756400"/>
              <a:gd name="connsiteY101" fmla="*/ 2332339 h 6858000"/>
              <a:gd name="connsiteX102" fmla="*/ 580276 w 6756400"/>
              <a:gd name="connsiteY102" fmla="*/ 1907331 h 6858000"/>
              <a:gd name="connsiteX103" fmla="*/ 1138125 w 6756400"/>
              <a:gd name="connsiteY103" fmla="*/ 1474184 h 6858000"/>
              <a:gd name="connsiteX104" fmla="*/ 1697783 w 6756400"/>
              <a:gd name="connsiteY104" fmla="*/ 1899192 h 6858000"/>
              <a:gd name="connsiteX105" fmla="*/ 1310815 w 6756400"/>
              <a:gd name="connsiteY105" fmla="*/ 2200315 h 6858000"/>
              <a:gd name="connsiteX106" fmla="*/ 1322568 w 6756400"/>
              <a:gd name="connsiteY106" fmla="*/ 2216592 h 6858000"/>
              <a:gd name="connsiteX107" fmla="*/ 1704112 w 6756400"/>
              <a:gd name="connsiteY107" fmla="*/ 1919991 h 6858000"/>
              <a:gd name="connsiteX108" fmla="*/ 1704112 w 6756400"/>
              <a:gd name="connsiteY108" fmla="*/ 2450798 h 6858000"/>
              <a:gd name="connsiteX109" fmla="*/ 1568492 w 6756400"/>
              <a:gd name="connsiteY109" fmla="*/ 2556598 h 6858000"/>
              <a:gd name="connsiteX110" fmla="*/ 1580246 w 6756400"/>
              <a:gd name="connsiteY110" fmla="*/ 2572875 h 6858000"/>
              <a:gd name="connsiteX111" fmla="*/ 1709537 w 6756400"/>
              <a:gd name="connsiteY111" fmla="*/ 2472501 h 6858000"/>
              <a:gd name="connsiteX112" fmla="*/ 2269195 w 6756400"/>
              <a:gd name="connsiteY112" fmla="*/ 2898413 h 6858000"/>
              <a:gd name="connsiteX113" fmla="*/ 1978968 w 6756400"/>
              <a:gd name="connsiteY113" fmla="*/ 3123577 h 6858000"/>
              <a:gd name="connsiteX114" fmla="*/ 1990722 w 6756400"/>
              <a:gd name="connsiteY114" fmla="*/ 3139854 h 6858000"/>
              <a:gd name="connsiteX115" fmla="*/ 2282757 w 6756400"/>
              <a:gd name="connsiteY115" fmla="*/ 2912881 h 6858000"/>
              <a:gd name="connsiteX116" fmla="*/ 2282757 w 6756400"/>
              <a:gd name="connsiteY116" fmla="*/ 3179642 h 6858000"/>
              <a:gd name="connsiteX117" fmla="*/ 2303552 w 6756400"/>
              <a:gd name="connsiteY117" fmla="*/ 3176929 h 6858000"/>
              <a:gd name="connsiteX118" fmla="*/ 2303552 w 6756400"/>
              <a:gd name="connsiteY118" fmla="*/ 2904743 h 6858000"/>
              <a:gd name="connsiteX119" fmla="*/ 2327963 w 6756400"/>
              <a:gd name="connsiteY119" fmla="*/ 2885753 h 6858000"/>
              <a:gd name="connsiteX120" fmla="*/ 2327963 w 6756400"/>
              <a:gd name="connsiteY120" fmla="*/ 2860433 h 6858000"/>
              <a:gd name="connsiteX121" fmla="*/ 2300839 w 6756400"/>
              <a:gd name="connsiteY121" fmla="*/ 2881232 h 6858000"/>
              <a:gd name="connsiteX122" fmla="*/ 2300839 w 6756400"/>
              <a:gd name="connsiteY122" fmla="*/ 2350424 h 6858000"/>
              <a:gd name="connsiteX123" fmla="*/ 2327963 w 6756400"/>
              <a:gd name="connsiteY123" fmla="*/ 2328721 h 6858000"/>
              <a:gd name="connsiteX124" fmla="*/ 2327963 w 6756400"/>
              <a:gd name="connsiteY124" fmla="*/ 2303402 h 6858000"/>
              <a:gd name="connsiteX125" fmla="*/ 2290894 w 6756400"/>
              <a:gd name="connsiteY125" fmla="*/ 2332339 h 6858000"/>
              <a:gd name="connsiteX126" fmla="*/ 1731236 w 6756400"/>
              <a:gd name="connsiteY126" fmla="*/ 1907331 h 6858000"/>
              <a:gd name="connsiteX127" fmla="*/ 2289086 w 6756400"/>
              <a:gd name="connsiteY127" fmla="*/ 1474184 h 6858000"/>
              <a:gd name="connsiteX128" fmla="*/ 2848743 w 6756400"/>
              <a:gd name="connsiteY128" fmla="*/ 1899192 h 6858000"/>
              <a:gd name="connsiteX129" fmla="*/ 2328867 w 6756400"/>
              <a:gd name="connsiteY129" fmla="*/ 2302498 h 6858000"/>
              <a:gd name="connsiteX130" fmla="*/ 2328867 w 6756400"/>
              <a:gd name="connsiteY130" fmla="*/ 2327817 h 6858000"/>
              <a:gd name="connsiteX131" fmla="*/ 2855072 w 6756400"/>
              <a:gd name="connsiteY131" fmla="*/ 1919991 h 6858000"/>
              <a:gd name="connsiteX132" fmla="*/ 2855072 w 6756400"/>
              <a:gd name="connsiteY132" fmla="*/ 2450798 h 6858000"/>
              <a:gd name="connsiteX133" fmla="*/ 2328867 w 6756400"/>
              <a:gd name="connsiteY133" fmla="*/ 2859529 h 6858000"/>
              <a:gd name="connsiteX134" fmla="*/ 2328867 w 6756400"/>
              <a:gd name="connsiteY134" fmla="*/ 2884849 h 6858000"/>
              <a:gd name="connsiteX135" fmla="*/ 2874963 w 6756400"/>
              <a:gd name="connsiteY135" fmla="*/ 2460745 h 6858000"/>
              <a:gd name="connsiteX136" fmla="*/ 2874963 w 6756400"/>
              <a:gd name="connsiteY136" fmla="*/ 1894671 h 6858000"/>
              <a:gd name="connsiteX137" fmla="*/ 2303552 w 6756400"/>
              <a:gd name="connsiteY137" fmla="*/ 1459716 h 6858000"/>
              <a:gd name="connsiteX138" fmla="*/ 2303552 w 6756400"/>
              <a:gd name="connsiteY138" fmla="*/ 926195 h 6858000"/>
              <a:gd name="connsiteX139" fmla="*/ 2282757 w 6756400"/>
              <a:gd name="connsiteY139" fmla="*/ 941568 h 6858000"/>
              <a:gd name="connsiteX140" fmla="*/ 2282757 w 6756400"/>
              <a:gd name="connsiteY140" fmla="*/ 1451578 h 6858000"/>
              <a:gd name="connsiteX141" fmla="*/ 1728524 w 6756400"/>
              <a:gd name="connsiteY141" fmla="*/ 1882011 h 6858000"/>
              <a:gd name="connsiteX142" fmla="*/ 1728524 w 6756400"/>
              <a:gd name="connsiteY142" fmla="*/ 1351203 h 6858000"/>
              <a:gd name="connsiteX143" fmla="*/ 2282757 w 6756400"/>
              <a:gd name="connsiteY143" fmla="*/ 920770 h 6858000"/>
              <a:gd name="connsiteX144" fmla="*/ 2282757 w 6756400"/>
              <a:gd name="connsiteY144" fmla="*/ 940664 h 6858000"/>
              <a:gd name="connsiteX145" fmla="*/ 2303552 w 6756400"/>
              <a:gd name="connsiteY145" fmla="*/ 924387 h 6858000"/>
              <a:gd name="connsiteX146" fmla="*/ 2303552 w 6756400"/>
              <a:gd name="connsiteY146" fmla="*/ 895450 h 6858000"/>
              <a:gd name="connsiteX147" fmla="*/ 1749319 w 6756400"/>
              <a:gd name="connsiteY147" fmla="*/ 474059 h 6858000"/>
              <a:gd name="connsiteX148" fmla="*/ 1733044 w 6756400"/>
              <a:gd name="connsiteY148" fmla="*/ 486719 h 6858000"/>
              <a:gd name="connsiteX149" fmla="*/ 2276428 w 6756400"/>
              <a:gd name="connsiteY149" fmla="*/ 899971 h 6858000"/>
              <a:gd name="connsiteX150" fmla="*/ 1718578 w 6756400"/>
              <a:gd name="connsiteY150" fmla="*/ 1333118 h 6858000"/>
              <a:gd name="connsiteX151" fmla="*/ 1158920 w 6756400"/>
              <a:gd name="connsiteY151" fmla="*/ 908110 h 6858000"/>
              <a:gd name="connsiteX152" fmla="*/ 1716770 w 6756400"/>
              <a:gd name="connsiteY152" fmla="*/ 474964 h 6858000"/>
              <a:gd name="connsiteX153" fmla="*/ 1732140 w 6756400"/>
              <a:gd name="connsiteY153" fmla="*/ 486719 h 6858000"/>
              <a:gd name="connsiteX154" fmla="*/ 1748415 w 6756400"/>
              <a:gd name="connsiteY154" fmla="*/ 474059 h 6858000"/>
              <a:gd name="connsiteX155" fmla="*/ 1724907 w 6756400"/>
              <a:gd name="connsiteY155" fmla="*/ 455070 h 6858000"/>
              <a:gd name="connsiteX156" fmla="*/ 1724907 w 6756400"/>
              <a:gd name="connsiteY156" fmla="*/ 206 h 6858000"/>
              <a:gd name="connsiteX157" fmla="*/ 1606490 w 6756400"/>
              <a:gd name="connsiteY157" fmla="*/ 0 h 6858000"/>
              <a:gd name="connsiteX158" fmla="*/ 1704112 w 6756400"/>
              <a:gd name="connsiteY158" fmla="*/ 0 h 6858000"/>
              <a:gd name="connsiteX159" fmla="*/ 1704112 w 6756400"/>
              <a:gd name="connsiteY159" fmla="*/ 79700 h 6858000"/>
              <a:gd name="connsiteX160" fmla="*/ 1704112 w 6756400"/>
              <a:gd name="connsiteY160" fmla="*/ 455974 h 6858000"/>
              <a:gd name="connsiteX161" fmla="*/ 1149879 w 6756400"/>
              <a:gd name="connsiteY161" fmla="*/ 885503 h 6858000"/>
              <a:gd name="connsiteX162" fmla="*/ 1149879 w 6756400"/>
              <a:gd name="connsiteY162" fmla="*/ 354695 h 6858000"/>
              <a:gd name="connsiteX163" fmla="*/ 1606476 w 6756400"/>
              <a:gd name="connsiteY163" fmla="*/ 11 h 6858000"/>
              <a:gd name="connsiteX164" fmla="*/ 696284 w 6756400"/>
              <a:gd name="connsiteY164" fmla="*/ 0 h 6858000"/>
              <a:gd name="connsiteX165" fmla="*/ 1573942 w 6756400"/>
              <a:gd name="connsiteY165" fmla="*/ 0 h 6858000"/>
              <a:gd name="connsiteX166" fmla="*/ 1498270 w 6756400"/>
              <a:gd name="connsiteY166" fmla="*/ 58848 h 6858000"/>
              <a:gd name="connsiteX167" fmla="*/ 1139934 w 6756400"/>
              <a:gd name="connsiteY167" fmla="*/ 337514 h 6858000"/>
              <a:gd name="connsiteX168" fmla="*/ 701161 w 6756400"/>
              <a:gd name="connsiteY168" fmla="*/ 3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6756400" h="6858000">
                <a:moveTo>
                  <a:pt x="558577" y="2472501"/>
                </a:moveTo>
                <a:cubicBezTo>
                  <a:pt x="1118234" y="2898413"/>
                  <a:pt x="1118234" y="2898413"/>
                  <a:pt x="1118234" y="2898413"/>
                </a:cubicBezTo>
                <a:cubicBezTo>
                  <a:pt x="754773" y="3179642"/>
                  <a:pt x="754773" y="3179642"/>
                  <a:pt x="754773" y="3179642"/>
                </a:cubicBezTo>
                <a:cubicBezTo>
                  <a:pt x="765623" y="3197727"/>
                  <a:pt x="765623" y="3197727"/>
                  <a:pt x="765623" y="3197727"/>
                </a:cubicBezTo>
                <a:cubicBezTo>
                  <a:pt x="1132700" y="2912881"/>
                  <a:pt x="1132700" y="2912881"/>
                  <a:pt x="1132700" y="2912881"/>
                </a:cubicBezTo>
                <a:cubicBezTo>
                  <a:pt x="1132700" y="3443689"/>
                  <a:pt x="1132700" y="3443689"/>
                  <a:pt x="1132700" y="3443689"/>
                </a:cubicBezTo>
                <a:cubicBezTo>
                  <a:pt x="978998" y="3562149"/>
                  <a:pt x="978998" y="3562149"/>
                  <a:pt x="978998" y="3562149"/>
                </a:cubicBezTo>
                <a:cubicBezTo>
                  <a:pt x="990752" y="3582043"/>
                  <a:pt x="990752" y="3582043"/>
                  <a:pt x="990752" y="3582043"/>
                </a:cubicBezTo>
                <a:cubicBezTo>
                  <a:pt x="1138125" y="3467200"/>
                  <a:pt x="1138125" y="3467200"/>
                  <a:pt x="1138125" y="3467200"/>
                </a:cubicBezTo>
                <a:cubicBezTo>
                  <a:pt x="1697783" y="3892208"/>
                  <a:pt x="1697783" y="3892208"/>
                  <a:pt x="1697783" y="3892208"/>
                </a:cubicBezTo>
                <a:cubicBezTo>
                  <a:pt x="1337034" y="4172532"/>
                  <a:pt x="1337034" y="4172532"/>
                  <a:pt x="1337034" y="4172532"/>
                </a:cubicBezTo>
                <a:cubicBezTo>
                  <a:pt x="1346980" y="4190618"/>
                  <a:pt x="1346980" y="4190618"/>
                  <a:pt x="1346980" y="4190618"/>
                </a:cubicBezTo>
                <a:cubicBezTo>
                  <a:pt x="1704112" y="3913006"/>
                  <a:pt x="1704112" y="3913006"/>
                  <a:pt x="1704112" y="3913006"/>
                </a:cubicBezTo>
                <a:cubicBezTo>
                  <a:pt x="1704112" y="4443814"/>
                  <a:pt x="1704112" y="4443814"/>
                  <a:pt x="1704112" y="4443814"/>
                </a:cubicBezTo>
                <a:cubicBezTo>
                  <a:pt x="1560355" y="4555944"/>
                  <a:pt x="1560355" y="4555944"/>
                  <a:pt x="1560355" y="4555944"/>
                </a:cubicBezTo>
                <a:cubicBezTo>
                  <a:pt x="1149879" y="4874248"/>
                  <a:pt x="1149879" y="4874248"/>
                  <a:pt x="1149879" y="4874248"/>
                </a:cubicBezTo>
                <a:cubicBezTo>
                  <a:pt x="1149879" y="4343440"/>
                  <a:pt x="1149879" y="4343440"/>
                  <a:pt x="1149879" y="4343440"/>
                </a:cubicBezTo>
                <a:cubicBezTo>
                  <a:pt x="1346076" y="4190618"/>
                  <a:pt x="1346076" y="4190618"/>
                  <a:pt x="1346076" y="4190618"/>
                </a:cubicBezTo>
                <a:cubicBezTo>
                  <a:pt x="1336130" y="4173437"/>
                  <a:pt x="1336130" y="4173437"/>
                  <a:pt x="1336130" y="4173437"/>
                </a:cubicBezTo>
                <a:cubicBezTo>
                  <a:pt x="1139934" y="4325354"/>
                  <a:pt x="1139934" y="4325354"/>
                  <a:pt x="1139934" y="4325354"/>
                </a:cubicBezTo>
                <a:cubicBezTo>
                  <a:pt x="580276" y="3900346"/>
                  <a:pt x="580276" y="3900346"/>
                  <a:pt x="580276" y="3900346"/>
                </a:cubicBezTo>
                <a:cubicBezTo>
                  <a:pt x="989848" y="3582043"/>
                  <a:pt x="989848" y="3582043"/>
                  <a:pt x="989848" y="3582043"/>
                </a:cubicBezTo>
                <a:cubicBezTo>
                  <a:pt x="978094" y="3563053"/>
                  <a:pt x="978094" y="3563053"/>
                  <a:pt x="978094" y="3563053"/>
                </a:cubicBezTo>
                <a:cubicBezTo>
                  <a:pt x="577563" y="3874123"/>
                  <a:pt x="577563" y="3874123"/>
                  <a:pt x="577563" y="3874123"/>
                </a:cubicBezTo>
                <a:cubicBezTo>
                  <a:pt x="577563" y="3342411"/>
                  <a:pt x="577563" y="3342411"/>
                  <a:pt x="577563" y="3342411"/>
                </a:cubicBezTo>
                <a:cubicBezTo>
                  <a:pt x="764719" y="3197727"/>
                  <a:pt x="764719" y="3197727"/>
                  <a:pt x="764719" y="3197727"/>
                </a:cubicBezTo>
                <a:cubicBezTo>
                  <a:pt x="754773" y="3180546"/>
                  <a:pt x="754773" y="3180546"/>
                  <a:pt x="754773" y="3180546"/>
                </a:cubicBezTo>
                <a:cubicBezTo>
                  <a:pt x="567618" y="3325229"/>
                  <a:pt x="567618" y="3325229"/>
                  <a:pt x="567618" y="3325229"/>
                </a:cubicBezTo>
                <a:cubicBezTo>
                  <a:pt x="7960" y="2899317"/>
                  <a:pt x="7960" y="2899317"/>
                  <a:pt x="7960" y="2899317"/>
                </a:cubicBezTo>
                <a:cubicBezTo>
                  <a:pt x="558577" y="2472501"/>
                  <a:pt x="558577" y="2472501"/>
                  <a:pt x="558577" y="2472501"/>
                </a:cubicBezTo>
                <a:close/>
                <a:moveTo>
                  <a:pt x="1724907" y="0"/>
                </a:moveTo>
                <a:lnTo>
                  <a:pt x="6756400" y="0"/>
                </a:lnTo>
                <a:lnTo>
                  <a:pt x="6756400" y="6858000"/>
                </a:lnTo>
                <a:lnTo>
                  <a:pt x="0" y="6858000"/>
                </a:lnTo>
                <a:lnTo>
                  <a:pt x="0" y="6856412"/>
                </a:lnTo>
                <a:lnTo>
                  <a:pt x="162738" y="6856412"/>
                </a:lnTo>
                <a:cubicBezTo>
                  <a:pt x="1149879" y="6856412"/>
                  <a:pt x="1149879" y="6856412"/>
                  <a:pt x="1149879" y="6856412"/>
                </a:cubicBezTo>
                <a:cubicBezTo>
                  <a:pt x="1149879" y="6332839"/>
                  <a:pt x="1149879" y="6332839"/>
                  <a:pt x="1149879" y="6332839"/>
                </a:cubicBezTo>
                <a:cubicBezTo>
                  <a:pt x="1704112" y="5902405"/>
                  <a:pt x="1704112" y="5902405"/>
                  <a:pt x="1704112" y="5902405"/>
                </a:cubicBezTo>
                <a:cubicBezTo>
                  <a:pt x="1704112" y="6433213"/>
                  <a:pt x="1704112" y="6433213"/>
                  <a:pt x="1704112" y="6433213"/>
                </a:cubicBezTo>
                <a:cubicBezTo>
                  <a:pt x="1159824" y="6855508"/>
                  <a:pt x="1159824" y="6855508"/>
                  <a:pt x="1159824" y="6855508"/>
                </a:cubicBezTo>
                <a:cubicBezTo>
                  <a:pt x="1193277" y="6855508"/>
                  <a:pt x="1193277" y="6855508"/>
                  <a:pt x="1193277" y="6855508"/>
                </a:cubicBezTo>
                <a:cubicBezTo>
                  <a:pt x="1724907" y="6443160"/>
                  <a:pt x="1724907" y="6443160"/>
                  <a:pt x="1724907" y="6443160"/>
                </a:cubicBezTo>
                <a:cubicBezTo>
                  <a:pt x="1724907" y="5877086"/>
                  <a:pt x="1724907" y="5877086"/>
                  <a:pt x="1724907" y="5877086"/>
                </a:cubicBezTo>
                <a:cubicBezTo>
                  <a:pt x="1386762" y="5620272"/>
                  <a:pt x="1386762" y="5620272"/>
                  <a:pt x="1386762" y="5620272"/>
                </a:cubicBezTo>
                <a:cubicBezTo>
                  <a:pt x="1372296" y="5617559"/>
                  <a:pt x="1357829" y="5614847"/>
                  <a:pt x="1343363" y="5612134"/>
                </a:cubicBezTo>
                <a:cubicBezTo>
                  <a:pt x="1697783" y="5881607"/>
                  <a:pt x="1697783" y="5881607"/>
                  <a:pt x="1697783" y="5881607"/>
                </a:cubicBezTo>
                <a:cubicBezTo>
                  <a:pt x="1139934" y="6314753"/>
                  <a:pt x="1139934" y="6314753"/>
                  <a:pt x="1139934" y="6314753"/>
                </a:cubicBezTo>
                <a:cubicBezTo>
                  <a:pt x="581180" y="5889745"/>
                  <a:pt x="581180" y="5889745"/>
                  <a:pt x="581180" y="5889745"/>
                </a:cubicBezTo>
                <a:cubicBezTo>
                  <a:pt x="1014259" y="5553356"/>
                  <a:pt x="1014259" y="5553356"/>
                  <a:pt x="1014259" y="5553356"/>
                </a:cubicBezTo>
                <a:cubicBezTo>
                  <a:pt x="1005218" y="5551548"/>
                  <a:pt x="995272" y="5549739"/>
                  <a:pt x="987135" y="5548835"/>
                </a:cubicBezTo>
                <a:cubicBezTo>
                  <a:pt x="577563" y="5866234"/>
                  <a:pt x="577563" y="5866234"/>
                  <a:pt x="577563" y="5866234"/>
                </a:cubicBezTo>
                <a:cubicBezTo>
                  <a:pt x="577563" y="5335426"/>
                  <a:pt x="577563" y="5335426"/>
                  <a:pt x="577563" y="5335426"/>
                </a:cubicBezTo>
                <a:cubicBezTo>
                  <a:pt x="1132700" y="4905897"/>
                  <a:pt x="1132700" y="4905897"/>
                  <a:pt x="1132700" y="4905897"/>
                </a:cubicBezTo>
                <a:cubicBezTo>
                  <a:pt x="1132700" y="5435801"/>
                  <a:pt x="1132700" y="5435801"/>
                  <a:pt x="1132700" y="5435801"/>
                </a:cubicBezTo>
                <a:cubicBezTo>
                  <a:pt x="988039" y="5547930"/>
                  <a:pt x="988039" y="5547930"/>
                  <a:pt x="988039" y="5547930"/>
                </a:cubicBezTo>
                <a:cubicBezTo>
                  <a:pt x="997081" y="5549739"/>
                  <a:pt x="1006122" y="5550643"/>
                  <a:pt x="1015163" y="5552452"/>
                </a:cubicBezTo>
                <a:cubicBezTo>
                  <a:pt x="1139029" y="5456599"/>
                  <a:pt x="1139029" y="5456599"/>
                  <a:pt x="1139029" y="5456599"/>
                </a:cubicBezTo>
                <a:cubicBezTo>
                  <a:pt x="1342459" y="5611229"/>
                  <a:pt x="1342459" y="5611229"/>
                  <a:pt x="1342459" y="5611229"/>
                </a:cubicBezTo>
                <a:cubicBezTo>
                  <a:pt x="1356925" y="5613942"/>
                  <a:pt x="1371391" y="5616655"/>
                  <a:pt x="1384953" y="5619368"/>
                </a:cubicBezTo>
                <a:cubicBezTo>
                  <a:pt x="1152591" y="5442131"/>
                  <a:pt x="1152591" y="5442131"/>
                  <a:pt x="1152591" y="5442131"/>
                </a:cubicBezTo>
                <a:cubicBezTo>
                  <a:pt x="1152591" y="4897759"/>
                  <a:pt x="1152591" y="4897759"/>
                  <a:pt x="1152591" y="4897759"/>
                </a:cubicBezTo>
                <a:cubicBezTo>
                  <a:pt x="1570300" y="4573125"/>
                  <a:pt x="1570300" y="4573125"/>
                  <a:pt x="1570300" y="4573125"/>
                </a:cubicBezTo>
                <a:cubicBezTo>
                  <a:pt x="1560355" y="4555944"/>
                  <a:pt x="1560355" y="4555944"/>
                  <a:pt x="1560355" y="4555944"/>
                </a:cubicBezTo>
                <a:cubicBezTo>
                  <a:pt x="1571205" y="4573125"/>
                  <a:pt x="1571205" y="4573125"/>
                  <a:pt x="1571205" y="4573125"/>
                </a:cubicBezTo>
                <a:cubicBezTo>
                  <a:pt x="1709537" y="4465517"/>
                  <a:pt x="1709537" y="4465517"/>
                  <a:pt x="1709537" y="4465517"/>
                </a:cubicBezTo>
                <a:cubicBezTo>
                  <a:pt x="2290894" y="4907706"/>
                  <a:pt x="2290894" y="4907706"/>
                  <a:pt x="2290894" y="4907706"/>
                </a:cubicBezTo>
                <a:cubicBezTo>
                  <a:pt x="2874963" y="4453761"/>
                  <a:pt x="2874963" y="4453761"/>
                  <a:pt x="2874963" y="4453761"/>
                </a:cubicBezTo>
                <a:cubicBezTo>
                  <a:pt x="2874963" y="4272907"/>
                  <a:pt x="2874963" y="4272907"/>
                  <a:pt x="2874963" y="4272907"/>
                </a:cubicBezTo>
                <a:cubicBezTo>
                  <a:pt x="2855072" y="4281949"/>
                  <a:pt x="2855072" y="4281949"/>
                  <a:pt x="2855072" y="4281949"/>
                </a:cubicBezTo>
                <a:cubicBezTo>
                  <a:pt x="2855072" y="4443814"/>
                  <a:pt x="2855072" y="4443814"/>
                  <a:pt x="2855072" y="4443814"/>
                </a:cubicBezTo>
                <a:cubicBezTo>
                  <a:pt x="2300839" y="4874248"/>
                  <a:pt x="2300839" y="4874248"/>
                  <a:pt x="2300839" y="4874248"/>
                </a:cubicBezTo>
                <a:cubicBezTo>
                  <a:pt x="2300839" y="4343440"/>
                  <a:pt x="2300839" y="4343440"/>
                  <a:pt x="2300839" y="4343440"/>
                </a:cubicBezTo>
                <a:cubicBezTo>
                  <a:pt x="2855072" y="3913006"/>
                  <a:pt x="2855072" y="3913006"/>
                  <a:pt x="2855072" y="3913006"/>
                </a:cubicBezTo>
                <a:cubicBezTo>
                  <a:pt x="2855072" y="4281045"/>
                  <a:pt x="2855072" y="4281045"/>
                  <a:pt x="2855072" y="4281045"/>
                </a:cubicBezTo>
                <a:cubicBezTo>
                  <a:pt x="2874963" y="4272002"/>
                  <a:pt x="2874963" y="4272002"/>
                  <a:pt x="2874963" y="4272002"/>
                </a:cubicBezTo>
                <a:cubicBezTo>
                  <a:pt x="2874963" y="3887687"/>
                  <a:pt x="2874963" y="3887687"/>
                  <a:pt x="2874963" y="3887687"/>
                </a:cubicBezTo>
                <a:cubicBezTo>
                  <a:pt x="2675150" y="3735769"/>
                  <a:pt x="2675150" y="3735769"/>
                  <a:pt x="2675150" y="3735769"/>
                </a:cubicBezTo>
                <a:cubicBezTo>
                  <a:pt x="2654355" y="3744812"/>
                  <a:pt x="2654355" y="3744812"/>
                  <a:pt x="2654355" y="3744812"/>
                </a:cubicBezTo>
                <a:cubicBezTo>
                  <a:pt x="2848743" y="3892208"/>
                  <a:pt x="2848743" y="3892208"/>
                  <a:pt x="2848743" y="3892208"/>
                </a:cubicBezTo>
                <a:cubicBezTo>
                  <a:pt x="2290894" y="4325354"/>
                  <a:pt x="2290894" y="4325354"/>
                  <a:pt x="2290894" y="4325354"/>
                </a:cubicBezTo>
                <a:cubicBezTo>
                  <a:pt x="1731236" y="3900346"/>
                  <a:pt x="1731236" y="3900346"/>
                  <a:pt x="1731236" y="3900346"/>
                </a:cubicBezTo>
                <a:cubicBezTo>
                  <a:pt x="2289086" y="3467200"/>
                  <a:pt x="2289086" y="3467200"/>
                  <a:pt x="2289086" y="3467200"/>
                </a:cubicBezTo>
                <a:cubicBezTo>
                  <a:pt x="2653451" y="3743907"/>
                  <a:pt x="2653451" y="3743907"/>
                  <a:pt x="2653451" y="3743907"/>
                </a:cubicBezTo>
                <a:cubicBezTo>
                  <a:pt x="2674246" y="3734865"/>
                  <a:pt x="2674246" y="3734865"/>
                  <a:pt x="2674246" y="3734865"/>
                </a:cubicBezTo>
                <a:cubicBezTo>
                  <a:pt x="2303552" y="3452732"/>
                  <a:pt x="2303552" y="3452732"/>
                  <a:pt x="2303552" y="3452732"/>
                </a:cubicBezTo>
                <a:cubicBezTo>
                  <a:pt x="2303552" y="3177833"/>
                  <a:pt x="2303552" y="3177833"/>
                  <a:pt x="2303552" y="3177833"/>
                </a:cubicBezTo>
                <a:cubicBezTo>
                  <a:pt x="2282757" y="3180546"/>
                  <a:pt x="2282757" y="3180546"/>
                  <a:pt x="2282757" y="3180546"/>
                </a:cubicBezTo>
                <a:cubicBezTo>
                  <a:pt x="2282757" y="3443689"/>
                  <a:pt x="2282757" y="3443689"/>
                  <a:pt x="2282757" y="3443689"/>
                </a:cubicBezTo>
                <a:cubicBezTo>
                  <a:pt x="1728524" y="3874123"/>
                  <a:pt x="1728524" y="3874123"/>
                  <a:pt x="1728524" y="3874123"/>
                </a:cubicBezTo>
                <a:cubicBezTo>
                  <a:pt x="1728524" y="3342411"/>
                  <a:pt x="1728524" y="3342411"/>
                  <a:pt x="1728524" y="3342411"/>
                </a:cubicBezTo>
                <a:cubicBezTo>
                  <a:pt x="1989818" y="3140758"/>
                  <a:pt x="1989818" y="3140758"/>
                  <a:pt x="1989818" y="3140758"/>
                </a:cubicBezTo>
                <a:cubicBezTo>
                  <a:pt x="1978064" y="3124481"/>
                  <a:pt x="1978064" y="3124481"/>
                  <a:pt x="1978064" y="3124481"/>
                </a:cubicBezTo>
                <a:cubicBezTo>
                  <a:pt x="1718578" y="3325229"/>
                  <a:pt x="1718578" y="3325229"/>
                  <a:pt x="1718578" y="3325229"/>
                </a:cubicBezTo>
                <a:cubicBezTo>
                  <a:pt x="1158920" y="2899317"/>
                  <a:pt x="1158920" y="2899317"/>
                  <a:pt x="1158920" y="2899317"/>
                </a:cubicBezTo>
                <a:cubicBezTo>
                  <a:pt x="1579342" y="2573779"/>
                  <a:pt x="1579342" y="2573779"/>
                  <a:pt x="1579342" y="2573779"/>
                </a:cubicBezTo>
                <a:cubicBezTo>
                  <a:pt x="1567588" y="2557502"/>
                  <a:pt x="1567588" y="2557502"/>
                  <a:pt x="1567588" y="2557502"/>
                </a:cubicBezTo>
                <a:cubicBezTo>
                  <a:pt x="1149879" y="2881232"/>
                  <a:pt x="1149879" y="2881232"/>
                  <a:pt x="1149879" y="2881232"/>
                </a:cubicBezTo>
                <a:cubicBezTo>
                  <a:pt x="1149879" y="2350424"/>
                  <a:pt x="1149879" y="2350424"/>
                  <a:pt x="1149879" y="2350424"/>
                </a:cubicBezTo>
                <a:cubicBezTo>
                  <a:pt x="1321664" y="2216592"/>
                  <a:pt x="1321664" y="2216592"/>
                  <a:pt x="1321664" y="2216592"/>
                </a:cubicBezTo>
                <a:cubicBezTo>
                  <a:pt x="1309910" y="2201219"/>
                  <a:pt x="1309910" y="2201219"/>
                  <a:pt x="1309910" y="2201219"/>
                </a:cubicBezTo>
                <a:cubicBezTo>
                  <a:pt x="1139934" y="2332339"/>
                  <a:pt x="1139934" y="2332339"/>
                  <a:pt x="1139934" y="2332339"/>
                </a:cubicBezTo>
                <a:cubicBezTo>
                  <a:pt x="580276" y="1907331"/>
                  <a:pt x="580276" y="1907331"/>
                  <a:pt x="580276" y="1907331"/>
                </a:cubicBezTo>
                <a:cubicBezTo>
                  <a:pt x="1138125" y="1474184"/>
                  <a:pt x="1138125" y="1474184"/>
                  <a:pt x="1138125" y="1474184"/>
                </a:cubicBezTo>
                <a:cubicBezTo>
                  <a:pt x="1697783" y="1899192"/>
                  <a:pt x="1697783" y="1899192"/>
                  <a:pt x="1697783" y="1899192"/>
                </a:cubicBezTo>
                <a:cubicBezTo>
                  <a:pt x="1310815" y="2200315"/>
                  <a:pt x="1310815" y="2200315"/>
                  <a:pt x="1310815" y="2200315"/>
                </a:cubicBezTo>
                <a:cubicBezTo>
                  <a:pt x="1322568" y="2216592"/>
                  <a:pt x="1322568" y="2216592"/>
                  <a:pt x="1322568" y="2216592"/>
                </a:cubicBezTo>
                <a:cubicBezTo>
                  <a:pt x="1704112" y="1919991"/>
                  <a:pt x="1704112" y="1919991"/>
                  <a:pt x="1704112" y="1919991"/>
                </a:cubicBezTo>
                <a:cubicBezTo>
                  <a:pt x="1704112" y="2450798"/>
                  <a:pt x="1704112" y="2450798"/>
                  <a:pt x="1704112" y="2450798"/>
                </a:cubicBezTo>
                <a:cubicBezTo>
                  <a:pt x="1568492" y="2556598"/>
                  <a:pt x="1568492" y="2556598"/>
                  <a:pt x="1568492" y="2556598"/>
                </a:cubicBezTo>
                <a:cubicBezTo>
                  <a:pt x="1580246" y="2572875"/>
                  <a:pt x="1580246" y="2572875"/>
                  <a:pt x="1580246" y="2572875"/>
                </a:cubicBezTo>
                <a:cubicBezTo>
                  <a:pt x="1709537" y="2472501"/>
                  <a:pt x="1709537" y="2472501"/>
                  <a:pt x="1709537" y="2472501"/>
                </a:cubicBezTo>
                <a:cubicBezTo>
                  <a:pt x="2269195" y="2898413"/>
                  <a:pt x="2269195" y="2898413"/>
                  <a:pt x="2269195" y="2898413"/>
                </a:cubicBezTo>
                <a:cubicBezTo>
                  <a:pt x="1978968" y="3123577"/>
                  <a:pt x="1978968" y="3123577"/>
                  <a:pt x="1978968" y="3123577"/>
                </a:cubicBezTo>
                <a:cubicBezTo>
                  <a:pt x="1990722" y="3139854"/>
                  <a:pt x="1990722" y="3139854"/>
                  <a:pt x="1990722" y="3139854"/>
                </a:cubicBezTo>
                <a:cubicBezTo>
                  <a:pt x="2282757" y="2912881"/>
                  <a:pt x="2282757" y="2912881"/>
                  <a:pt x="2282757" y="2912881"/>
                </a:cubicBezTo>
                <a:cubicBezTo>
                  <a:pt x="2282757" y="3179642"/>
                  <a:pt x="2282757" y="3179642"/>
                  <a:pt x="2282757" y="3179642"/>
                </a:cubicBezTo>
                <a:cubicBezTo>
                  <a:pt x="2303552" y="3176929"/>
                  <a:pt x="2303552" y="3176929"/>
                  <a:pt x="2303552" y="3176929"/>
                </a:cubicBezTo>
                <a:cubicBezTo>
                  <a:pt x="2303552" y="2904743"/>
                  <a:pt x="2303552" y="2904743"/>
                  <a:pt x="2303552" y="2904743"/>
                </a:cubicBezTo>
                <a:cubicBezTo>
                  <a:pt x="2327963" y="2885753"/>
                  <a:pt x="2327963" y="2885753"/>
                  <a:pt x="2327963" y="2885753"/>
                </a:cubicBezTo>
                <a:cubicBezTo>
                  <a:pt x="2327963" y="2860433"/>
                  <a:pt x="2327963" y="2860433"/>
                  <a:pt x="2327963" y="2860433"/>
                </a:cubicBezTo>
                <a:cubicBezTo>
                  <a:pt x="2300839" y="2881232"/>
                  <a:pt x="2300839" y="2881232"/>
                  <a:pt x="2300839" y="2881232"/>
                </a:cubicBezTo>
                <a:cubicBezTo>
                  <a:pt x="2300839" y="2350424"/>
                  <a:pt x="2300839" y="2350424"/>
                  <a:pt x="2300839" y="2350424"/>
                </a:cubicBezTo>
                <a:cubicBezTo>
                  <a:pt x="2327963" y="2328721"/>
                  <a:pt x="2327963" y="2328721"/>
                  <a:pt x="2327963" y="2328721"/>
                </a:cubicBezTo>
                <a:cubicBezTo>
                  <a:pt x="2327963" y="2303402"/>
                  <a:pt x="2327963" y="2303402"/>
                  <a:pt x="2327963" y="2303402"/>
                </a:cubicBezTo>
                <a:cubicBezTo>
                  <a:pt x="2290894" y="2332339"/>
                  <a:pt x="2290894" y="2332339"/>
                  <a:pt x="2290894" y="2332339"/>
                </a:cubicBezTo>
                <a:cubicBezTo>
                  <a:pt x="1731236" y="1907331"/>
                  <a:pt x="1731236" y="1907331"/>
                  <a:pt x="1731236" y="1907331"/>
                </a:cubicBezTo>
                <a:cubicBezTo>
                  <a:pt x="2289086" y="1474184"/>
                  <a:pt x="2289086" y="1474184"/>
                  <a:pt x="2289086" y="1474184"/>
                </a:cubicBezTo>
                <a:cubicBezTo>
                  <a:pt x="2848743" y="1899192"/>
                  <a:pt x="2848743" y="1899192"/>
                  <a:pt x="2848743" y="1899192"/>
                </a:cubicBezTo>
                <a:cubicBezTo>
                  <a:pt x="2328867" y="2302498"/>
                  <a:pt x="2328867" y="2302498"/>
                  <a:pt x="2328867" y="2302498"/>
                </a:cubicBezTo>
                <a:cubicBezTo>
                  <a:pt x="2328867" y="2327817"/>
                  <a:pt x="2328867" y="2327817"/>
                  <a:pt x="2328867" y="2327817"/>
                </a:cubicBezTo>
                <a:cubicBezTo>
                  <a:pt x="2855072" y="1919991"/>
                  <a:pt x="2855072" y="1919991"/>
                  <a:pt x="2855072" y="1919991"/>
                </a:cubicBezTo>
                <a:cubicBezTo>
                  <a:pt x="2855072" y="2450798"/>
                  <a:pt x="2855072" y="2450798"/>
                  <a:pt x="2855072" y="2450798"/>
                </a:cubicBezTo>
                <a:lnTo>
                  <a:pt x="2328867" y="2859529"/>
                </a:lnTo>
                <a:cubicBezTo>
                  <a:pt x="2328867" y="2884849"/>
                  <a:pt x="2328867" y="2884849"/>
                  <a:pt x="2328867" y="2884849"/>
                </a:cubicBezTo>
                <a:cubicBezTo>
                  <a:pt x="2874963" y="2460745"/>
                  <a:pt x="2874963" y="2460745"/>
                  <a:pt x="2874963" y="2460745"/>
                </a:cubicBezTo>
                <a:cubicBezTo>
                  <a:pt x="2874963" y="1894671"/>
                  <a:pt x="2874963" y="1894671"/>
                  <a:pt x="2874963" y="1894671"/>
                </a:cubicBezTo>
                <a:cubicBezTo>
                  <a:pt x="2303552" y="1459716"/>
                  <a:pt x="2303552" y="1459716"/>
                  <a:pt x="2303552" y="1459716"/>
                </a:cubicBezTo>
                <a:cubicBezTo>
                  <a:pt x="2303552" y="926195"/>
                  <a:pt x="2303552" y="926195"/>
                  <a:pt x="2303552" y="926195"/>
                </a:cubicBezTo>
                <a:cubicBezTo>
                  <a:pt x="2282757" y="941568"/>
                  <a:pt x="2282757" y="941568"/>
                  <a:pt x="2282757" y="941568"/>
                </a:cubicBezTo>
                <a:cubicBezTo>
                  <a:pt x="2282757" y="1451578"/>
                  <a:pt x="2282757" y="1451578"/>
                  <a:pt x="2282757" y="1451578"/>
                </a:cubicBezTo>
                <a:cubicBezTo>
                  <a:pt x="1728524" y="1882011"/>
                  <a:pt x="1728524" y="1882011"/>
                  <a:pt x="1728524" y="1882011"/>
                </a:cubicBezTo>
                <a:cubicBezTo>
                  <a:pt x="1728524" y="1351203"/>
                  <a:pt x="1728524" y="1351203"/>
                  <a:pt x="1728524" y="1351203"/>
                </a:cubicBezTo>
                <a:cubicBezTo>
                  <a:pt x="2282757" y="920770"/>
                  <a:pt x="2282757" y="920770"/>
                  <a:pt x="2282757" y="920770"/>
                </a:cubicBezTo>
                <a:cubicBezTo>
                  <a:pt x="2282757" y="940664"/>
                  <a:pt x="2282757" y="940664"/>
                  <a:pt x="2282757" y="940664"/>
                </a:cubicBezTo>
                <a:cubicBezTo>
                  <a:pt x="2303552" y="924387"/>
                  <a:pt x="2303552" y="924387"/>
                  <a:pt x="2303552" y="924387"/>
                </a:cubicBezTo>
                <a:cubicBezTo>
                  <a:pt x="2303552" y="895450"/>
                  <a:pt x="2303552" y="895450"/>
                  <a:pt x="2303552" y="895450"/>
                </a:cubicBezTo>
                <a:cubicBezTo>
                  <a:pt x="1749319" y="474059"/>
                  <a:pt x="1749319" y="474059"/>
                  <a:pt x="1749319" y="474059"/>
                </a:cubicBezTo>
                <a:cubicBezTo>
                  <a:pt x="1733044" y="486719"/>
                  <a:pt x="1733044" y="486719"/>
                  <a:pt x="1733044" y="486719"/>
                </a:cubicBezTo>
                <a:cubicBezTo>
                  <a:pt x="2276428" y="899971"/>
                  <a:pt x="2276428" y="899971"/>
                  <a:pt x="2276428" y="899971"/>
                </a:cubicBezTo>
                <a:cubicBezTo>
                  <a:pt x="1718578" y="1333118"/>
                  <a:pt x="1718578" y="1333118"/>
                  <a:pt x="1718578" y="1333118"/>
                </a:cubicBezTo>
                <a:cubicBezTo>
                  <a:pt x="1158920" y="908110"/>
                  <a:pt x="1158920" y="908110"/>
                  <a:pt x="1158920" y="908110"/>
                </a:cubicBezTo>
                <a:cubicBezTo>
                  <a:pt x="1716770" y="474964"/>
                  <a:pt x="1716770" y="474964"/>
                  <a:pt x="1716770" y="474964"/>
                </a:cubicBezTo>
                <a:cubicBezTo>
                  <a:pt x="1732140" y="486719"/>
                  <a:pt x="1732140" y="486719"/>
                  <a:pt x="1732140" y="486719"/>
                </a:cubicBezTo>
                <a:cubicBezTo>
                  <a:pt x="1748415" y="474059"/>
                  <a:pt x="1748415" y="474059"/>
                  <a:pt x="1748415" y="474059"/>
                </a:cubicBezTo>
                <a:cubicBezTo>
                  <a:pt x="1724907" y="455070"/>
                  <a:pt x="1724907" y="455070"/>
                  <a:pt x="1724907" y="455070"/>
                </a:cubicBezTo>
                <a:cubicBezTo>
                  <a:pt x="1724907" y="56286"/>
                  <a:pt x="1724907" y="6438"/>
                  <a:pt x="1724907" y="206"/>
                </a:cubicBezTo>
                <a:close/>
                <a:moveTo>
                  <a:pt x="1606490" y="0"/>
                </a:moveTo>
                <a:lnTo>
                  <a:pt x="1704112" y="0"/>
                </a:lnTo>
                <a:lnTo>
                  <a:pt x="1704112" y="79700"/>
                </a:lnTo>
                <a:cubicBezTo>
                  <a:pt x="1704112" y="455974"/>
                  <a:pt x="1704112" y="455974"/>
                  <a:pt x="1704112" y="455974"/>
                </a:cubicBezTo>
                <a:cubicBezTo>
                  <a:pt x="1149879" y="885503"/>
                  <a:pt x="1149879" y="885503"/>
                  <a:pt x="1149879" y="885503"/>
                </a:cubicBezTo>
                <a:cubicBezTo>
                  <a:pt x="1149879" y="354695"/>
                  <a:pt x="1149879" y="354695"/>
                  <a:pt x="1149879" y="354695"/>
                </a:cubicBezTo>
                <a:cubicBezTo>
                  <a:pt x="1550183" y="43739"/>
                  <a:pt x="1600221" y="4869"/>
                  <a:pt x="1606476" y="11"/>
                </a:cubicBezTo>
                <a:close/>
                <a:moveTo>
                  <a:pt x="696284" y="0"/>
                </a:moveTo>
                <a:lnTo>
                  <a:pt x="1573942" y="0"/>
                </a:lnTo>
                <a:lnTo>
                  <a:pt x="1498270" y="58848"/>
                </a:lnTo>
                <a:cubicBezTo>
                  <a:pt x="1139934" y="337514"/>
                  <a:pt x="1139934" y="337514"/>
                  <a:pt x="1139934" y="337514"/>
                </a:cubicBezTo>
                <a:cubicBezTo>
                  <a:pt x="805631" y="83188"/>
                  <a:pt x="722055" y="19606"/>
                  <a:pt x="701161" y="3711"/>
                </a:cubicBezTo>
                <a:close/>
              </a:path>
            </a:pathLst>
          </a:custGeom>
          <a:solidFill>
            <a:schemeClr val="bg1">
              <a:lumMod val="65000"/>
            </a:schemeClr>
          </a:solidFill>
        </p:spPr>
        <p:txBody>
          <a:bodyPr wrap="square" tIns="684000" rIns="756000">
            <a:noAutofit/>
          </a:bodyPr>
          <a:lstStyle>
            <a:lvl1pPr algn="r">
              <a:defRPr i="1">
                <a:solidFill>
                  <a:schemeClr val="accent2">
                    <a:lumMod val="40000"/>
                    <a:lumOff val="60000"/>
                  </a:schemeClr>
                </a:solidFill>
              </a:defRPr>
            </a:lvl1pPr>
          </a:lstStyle>
          <a:p>
            <a:r>
              <a:rPr lang="fr-FR" dirty="0"/>
              <a:t>Insérez ou glissez votre image ici</a:t>
            </a:r>
          </a:p>
        </p:txBody>
      </p:sp>
      <p:sp>
        <p:nvSpPr>
          <p:cNvPr id="4" name="Espace réservé du texte 4">
            <a:extLst>
              <a:ext uri="{FF2B5EF4-FFF2-40B4-BE49-F238E27FC236}">
                <a16:creationId xmlns:a16="http://schemas.microsoft.com/office/drawing/2014/main" id="{1CD6972B-DFC0-49E0-CEDD-F3560A107C30}"/>
              </a:ext>
            </a:extLst>
          </p:cNvPr>
          <p:cNvSpPr>
            <a:spLocks noGrp="1"/>
          </p:cNvSpPr>
          <p:nvPr>
            <p:ph type="body" sz="quarter" idx="17" hasCustomPrompt="1"/>
          </p:nvPr>
        </p:nvSpPr>
        <p:spPr>
          <a:xfrm>
            <a:off x="742949" y="5892800"/>
            <a:ext cx="6578600" cy="558800"/>
          </a:xfrm>
        </p:spPr>
        <p:txBody>
          <a:bodyPr>
            <a:normAutofit/>
          </a:bodyPr>
          <a:lstStyle>
            <a:lvl1pPr>
              <a:defRPr sz="1200" i="1">
                <a:solidFill>
                  <a:schemeClr val="tx1"/>
                </a:solidFill>
              </a:defRPr>
            </a:lvl1pPr>
          </a:lstStyle>
          <a:p>
            <a:pPr lvl="0"/>
            <a:r>
              <a:rPr lang="fr-FR" dirty="0"/>
              <a:t>Emplacement logotypes financeurs/partenaires</a:t>
            </a:r>
          </a:p>
        </p:txBody>
      </p:sp>
    </p:spTree>
    <p:extLst>
      <p:ext uri="{BB962C8B-B14F-4D97-AF65-F5344CB8AC3E}">
        <p14:creationId xmlns:p14="http://schemas.microsoft.com/office/powerpoint/2010/main" val="2141578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Visuel  Bas+ contenu">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15/10/2025</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a:t>Hugo Bufferand - IAEA-FEC Conference - Chengdu</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Bas+ contenu</a:t>
            </a:r>
          </a:p>
          <a:p>
            <a:endParaRPr lang="fr-FR" sz="1200" dirty="0">
              <a:solidFill>
                <a:schemeClr val="bg1">
                  <a:lumMod val="50000"/>
                </a:schemeClr>
              </a:solidFill>
            </a:endParaRPr>
          </a:p>
        </p:txBody>
      </p:sp>
      <p:sp>
        <p:nvSpPr>
          <p:cNvPr id="10" name="Espace réservé du contenu 2">
            <a:extLst>
              <a:ext uri="{FF2B5EF4-FFF2-40B4-BE49-F238E27FC236}">
                <a16:creationId xmlns:a16="http://schemas.microsoft.com/office/drawing/2014/main" id="{96CEC976-242A-291F-5C18-817BBE12E980}"/>
              </a:ext>
            </a:extLst>
          </p:cNvPr>
          <p:cNvSpPr>
            <a:spLocks noGrp="1"/>
          </p:cNvSpPr>
          <p:nvPr>
            <p:ph idx="1"/>
          </p:nvPr>
        </p:nvSpPr>
        <p:spPr>
          <a:xfrm>
            <a:off x="715646" y="1381125"/>
            <a:ext cx="10744517" cy="207327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9" name="ZoneTexte 28">
            <a:extLst>
              <a:ext uri="{FF2B5EF4-FFF2-40B4-BE49-F238E27FC236}">
                <a16:creationId xmlns:a16="http://schemas.microsoft.com/office/drawing/2014/main" id="{E462F4B3-C673-4762-4C2C-2CE0330E60F9}"/>
              </a:ext>
            </a:extLst>
          </p:cNvPr>
          <p:cNvSpPr txBox="1"/>
          <p:nvPr userDrawn="1"/>
        </p:nvSpPr>
        <p:spPr>
          <a:xfrm>
            <a:off x="-101600" y="6858000"/>
            <a:ext cx="12192000" cy="276999"/>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p:txBody>
      </p:sp>
      <p:sp>
        <p:nvSpPr>
          <p:cNvPr id="8" name="Espace réservé pour une image  7">
            <a:extLst>
              <a:ext uri="{FF2B5EF4-FFF2-40B4-BE49-F238E27FC236}">
                <a16:creationId xmlns:a16="http://schemas.microsoft.com/office/drawing/2014/main" id="{9DA4377E-E879-7766-B5D1-D1A5E41F4CD5}"/>
              </a:ext>
            </a:extLst>
          </p:cNvPr>
          <p:cNvSpPr>
            <a:spLocks noGrp="1"/>
          </p:cNvSpPr>
          <p:nvPr>
            <p:ph type="pic" sz="quarter" idx="13" hasCustomPrompt="1"/>
          </p:nvPr>
        </p:nvSpPr>
        <p:spPr>
          <a:xfrm>
            <a:off x="500197" y="3824036"/>
            <a:ext cx="11691803" cy="2356755"/>
          </a:xfrm>
          <a:custGeom>
            <a:avLst/>
            <a:gdLst>
              <a:gd name="connsiteX0" fmla="*/ 205830 w 11691803"/>
              <a:gd name="connsiteY0" fmla="*/ 2325379 h 2356755"/>
              <a:gd name="connsiteX1" fmla="*/ 227189 w 11691803"/>
              <a:gd name="connsiteY1" fmla="*/ 2345014 h 2356755"/>
              <a:gd name="connsiteX2" fmla="*/ 229280 w 11691803"/>
              <a:gd name="connsiteY2" fmla="*/ 2346937 h 2356755"/>
              <a:gd name="connsiteX3" fmla="*/ 182828 w 11691803"/>
              <a:gd name="connsiteY3" fmla="*/ 2346937 h 2356755"/>
              <a:gd name="connsiteX4" fmla="*/ 183180 w 11691803"/>
              <a:gd name="connsiteY4" fmla="*/ 2346606 h 2356755"/>
              <a:gd name="connsiteX5" fmla="*/ 204511 w 11691803"/>
              <a:gd name="connsiteY5" fmla="*/ 2204386 h 2356755"/>
              <a:gd name="connsiteX6" fmla="*/ 204511 w 11691803"/>
              <a:gd name="connsiteY6" fmla="*/ 2320869 h 2356755"/>
              <a:gd name="connsiteX7" fmla="*/ 178342 w 11691803"/>
              <a:gd name="connsiteY7" fmla="*/ 2345280 h 2356755"/>
              <a:gd name="connsiteX8" fmla="*/ 183180 w 11691803"/>
              <a:gd name="connsiteY8" fmla="*/ 2346606 h 2356755"/>
              <a:gd name="connsiteX9" fmla="*/ 178122 w 11691803"/>
              <a:gd name="connsiteY9" fmla="*/ 2345545 h 2356755"/>
              <a:gd name="connsiteX10" fmla="*/ 176635 w 11691803"/>
              <a:gd name="connsiteY10" fmla="*/ 2346937 h 2356755"/>
              <a:gd name="connsiteX11" fmla="*/ 103575 w 11691803"/>
              <a:gd name="connsiteY11" fmla="*/ 2346937 h 2356755"/>
              <a:gd name="connsiteX12" fmla="*/ 103575 w 11691803"/>
              <a:gd name="connsiteY12" fmla="*/ 2327284 h 2356755"/>
              <a:gd name="connsiteX13" fmla="*/ 103575 w 11691803"/>
              <a:gd name="connsiteY13" fmla="*/ 2298846 h 2356755"/>
              <a:gd name="connsiteX14" fmla="*/ 308525 w 11691803"/>
              <a:gd name="connsiteY14" fmla="*/ 1986544 h 2356755"/>
              <a:gd name="connsiteX15" fmla="*/ 308525 w 11691803"/>
              <a:gd name="connsiteY15" fmla="*/ 2103293 h 2356755"/>
              <a:gd name="connsiteX16" fmla="*/ 282357 w 11691803"/>
              <a:gd name="connsiteY16" fmla="*/ 2127704 h 2356755"/>
              <a:gd name="connsiteX17" fmla="*/ 207589 w 11691803"/>
              <a:gd name="connsiteY17" fmla="*/ 2197487 h 2356755"/>
              <a:gd name="connsiteX18" fmla="*/ 207589 w 11691803"/>
              <a:gd name="connsiteY18" fmla="*/ 2081004 h 2356755"/>
              <a:gd name="connsiteX19" fmla="*/ 243434 w 11691803"/>
              <a:gd name="connsiteY19" fmla="*/ 2047572 h 2356755"/>
              <a:gd name="connsiteX20" fmla="*/ 414959 w 11691803"/>
              <a:gd name="connsiteY20" fmla="*/ 1888635 h 2356755"/>
              <a:gd name="connsiteX21" fmla="*/ 481370 w 11691803"/>
              <a:gd name="connsiteY21" fmla="*/ 1949662 h 2356755"/>
              <a:gd name="connsiteX22" fmla="*/ 516774 w 11691803"/>
              <a:gd name="connsiteY22" fmla="*/ 1982034 h 2356755"/>
              <a:gd name="connsiteX23" fmla="*/ 415179 w 11691803"/>
              <a:gd name="connsiteY23" fmla="*/ 2077290 h 2356755"/>
              <a:gd name="connsiteX24" fmla="*/ 313363 w 11691803"/>
              <a:gd name="connsiteY24" fmla="*/ 1983891 h 2356755"/>
              <a:gd name="connsiteX25" fmla="*/ 100276 w 11691803"/>
              <a:gd name="connsiteY25" fmla="*/ 1670528 h 2356755"/>
              <a:gd name="connsiteX26" fmla="*/ 202092 w 11691803"/>
              <a:gd name="connsiteY26" fmla="*/ 1763927 h 2356755"/>
              <a:gd name="connsiteX27" fmla="*/ 135901 w 11691803"/>
              <a:gd name="connsiteY27" fmla="*/ 1825750 h 2356755"/>
              <a:gd name="connsiteX28" fmla="*/ 137660 w 11691803"/>
              <a:gd name="connsiteY28" fmla="*/ 1829465 h 2356755"/>
              <a:gd name="connsiteX29" fmla="*/ 204511 w 11691803"/>
              <a:gd name="connsiteY29" fmla="*/ 1767111 h 2356755"/>
              <a:gd name="connsiteX30" fmla="*/ 204511 w 11691803"/>
              <a:gd name="connsiteY30" fmla="*/ 1883594 h 2356755"/>
              <a:gd name="connsiteX31" fmla="*/ 176583 w 11691803"/>
              <a:gd name="connsiteY31" fmla="*/ 1909597 h 2356755"/>
              <a:gd name="connsiteX32" fmla="*/ 178782 w 11691803"/>
              <a:gd name="connsiteY32" fmla="*/ 1913842 h 2356755"/>
              <a:gd name="connsiteX33" fmla="*/ 205610 w 11691803"/>
              <a:gd name="connsiteY33" fmla="*/ 1888635 h 2356755"/>
              <a:gd name="connsiteX34" fmla="*/ 307426 w 11691803"/>
              <a:gd name="connsiteY34" fmla="*/ 1982034 h 2356755"/>
              <a:gd name="connsiteX35" fmla="*/ 241675 w 11691803"/>
              <a:gd name="connsiteY35" fmla="*/ 2043592 h 2356755"/>
              <a:gd name="connsiteX36" fmla="*/ 243434 w 11691803"/>
              <a:gd name="connsiteY36" fmla="*/ 2047572 h 2356755"/>
              <a:gd name="connsiteX37" fmla="*/ 241455 w 11691803"/>
              <a:gd name="connsiteY37" fmla="*/ 2043857 h 2356755"/>
              <a:gd name="connsiteX38" fmla="*/ 205830 w 11691803"/>
              <a:gd name="connsiteY38" fmla="*/ 2077290 h 2356755"/>
              <a:gd name="connsiteX39" fmla="*/ 104015 w 11691803"/>
              <a:gd name="connsiteY39" fmla="*/ 1983891 h 2356755"/>
              <a:gd name="connsiteX40" fmla="*/ 178562 w 11691803"/>
              <a:gd name="connsiteY40" fmla="*/ 1914107 h 2356755"/>
              <a:gd name="connsiteX41" fmla="*/ 176583 w 11691803"/>
              <a:gd name="connsiteY41" fmla="*/ 1909862 h 2356755"/>
              <a:gd name="connsiteX42" fmla="*/ 103575 w 11691803"/>
              <a:gd name="connsiteY42" fmla="*/ 1978054 h 2356755"/>
              <a:gd name="connsiteX43" fmla="*/ 103575 w 11691803"/>
              <a:gd name="connsiteY43" fmla="*/ 1861571 h 2356755"/>
              <a:gd name="connsiteX44" fmla="*/ 137660 w 11691803"/>
              <a:gd name="connsiteY44" fmla="*/ 1829730 h 2356755"/>
              <a:gd name="connsiteX45" fmla="*/ 135681 w 11691803"/>
              <a:gd name="connsiteY45" fmla="*/ 1825750 h 2356755"/>
              <a:gd name="connsiteX46" fmla="*/ 101816 w 11691803"/>
              <a:gd name="connsiteY46" fmla="*/ 1857591 h 2356755"/>
              <a:gd name="connsiteX47" fmla="*/ 0 w 11691803"/>
              <a:gd name="connsiteY47" fmla="*/ 1764192 h 2356755"/>
              <a:gd name="connsiteX48" fmla="*/ 308525 w 11691803"/>
              <a:gd name="connsiteY48" fmla="*/ 1549269 h 2356755"/>
              <a:gd name="connsiteX49" fmla="*/ 308525 w 11691803"/>
              <a:gd name="connsiteY49" fmla="*/ 1665752 h 2356755"/>
              <a:gd name="connsiteX50" fmla="*/ 283896 w 11691803"/>
              <a:gd name="connsiteY50" fmla="*/ 1688836 h 2356755"/>
              <a:gd name="connsiteX51" fmla="*/ 285875 w 11691803"/>
              <a:gd name="connsiteY51" fmla="*/ 1692551 h 2356755"/>
              <a:gd name="connsiteX52" fmla="*/ 283676 w 11691803"/>
              <a:gd name="connsiteY52" fmla="*/ 1689102 h 2356755"/>
              <a:gd name="connsiteX53" fmla="*/ 207589 w 11691803"/>
              <a:gd name="connsiteY53" fmla="*/ 1760212 h 2356755"/>
              <a:gd name="connsiteX54" fmla="*/ 207589 w 11691803"/>
              <a:gd name="connsiteY54" fmla="*/ 1643729 h 2356755"/>
              <a:gd name="connsiteX55" fmla="*/ 238816 w 11691803"/>
              <a:gd name="connsiteY55" fmla="*/ 1614277 h 2356755"/>
              <a:gd name="connsiteX56" fmla="*/ 236837 w 11691803"/>
              <a:gd name="connsiteY56" fmla="*/ 1610828 h 2356755"/>
              <a:gd name="connsiteX57" fmla="*/ 239036 w 11691803"/>
              <a:gd name="connsiteY57" fmla="*/ 1614277 h 2356755"/>
              <a:gd name="connsiteX58" fmla="*/ 205610 w 11691803"/>
              <a:gd name="connsiteY58" fmla="*/ 1451360 h 2356755"/>
              <a:gd name="connsiteX59" fmla="*/ 307426 w 11691803"/>
              <a:gd name="connsiteY59" fmla="*/ 1544759 h 2356755"/>
              <a:gd name="connsiteX60" fmla="*/ 236837 w 11691803"/>
              <a:gd name="connsiteY60" fmla="*/ 1610828 h 2356755"/>
              <a:gd name="connsiteX61" fmla="*/ 205830 w 11691803"/>
              <a:gd name="connsiteY61" fmla="*/ 1639749 h 2356755"/>
              <a:gd name="connsiteX62" fmla="*/ 104015 w 11691803"/>
              <a:gd name="connsiteY62" fmla="*/ 1546351 h 2356755"/>
              <a:gd name="connsiteX63" fmla="*/ 310944 w 11691803"/>
              <a:gd name="connsiteY63" fmla="*/ 1231926 h 2356755"/>
              <a:gd name="connsiteX64" fmla="*/ 313803 w 11691803"/>
              <a:gd name="connsiteY64" fmla="*/ 1234580 h 2356755"/>
              <a:gd name="connsiteX65" fmla="*/ 412760 w 11691803"/>
              <a:gd name="connsiteY65" fmla="*/ 1325325 h 2356755"/>
              <a:gd name="connsiteX66" fmla="*/ 311164 w 11691803"/>
              <a:gd name="connsiteY66" fmla="*/ 1420581 h 2356755"/>
              <a:gd name="connsiteX67" fmla="*/ 209349 w 11691803"/>
              <a:gd name="connsiteY67" fmla="*/ 1326917 h 2356755"/>
              <a:gd name="connsiteX68" fmla="*/ 412760 w 11691803"/>
              <a:gd name="connsiteY68" fmla="*/ 893622 h 2356755"/>
              <a:gd name="connsiteX69" fmla="*/ 412760 w 11691803"/>
              <a:gd name="connsiteY69" fmla="*/ 1010105 h 2356755"/>
              <a:gd name="connsiteX70" fmla="*/ 386591 w 11691803"/>
              <a:gd name="connsiteY70" fmla="*/ 1034516 h 2356755"/>
              <a:gd name="connsiteX71" fmla="*/ 388351 w 11691803"/>
              <a:gd name="connsiteY71" fmla="*/ 1038496 h 2356755"/>
              <a:gd name="connsiteX72" fmla="*/ 386371 w 11691803"/>
              <a:gd name="connsiteY72" fmla="*/ 1034781 h 2356755"/>
              <a:gd name="connsiteX73" fmla="*/ 311824 w 11691803"/>
              <a:gd name="connsiteY73" fmla="*/ 1104565 h 2356755"/>
              <a:gd name="connsiteX74" fmla="*/ 311824 w 11691803"/>
              <a:gd name="connsiteY74" fmla="*/ 988082 h 2356755"/>
              <a:gd name="connsiteX75" fmla="*/ 347448 w 11691803"/>
              <a:gd name="connsiteY75" fmla="*/ 954650 h 2356755"/>
              <a:gd name="connsiteX76" fmla="*/ 345689 w 11691803"/>
              <a:gd name="connsiteY76" fmla="*/ 950669 h 2356755"/>
              <a:gd name="connsiteX77" fmla="*/ 347668 w 11691803"/>
              <a:gd name="connsiteY77" fmla="*/ 954384 h 2356755"/>
              <a:gd name="connsiteX78" fmla="*/ 204291 w 11691803"/>
              <a:gd name="connsiteY78" fmla="*/ 577340 h 2356755"/>
              <a:gd name="connsiteX79" fmla="*/ 306106 w 11691803"/>
              <a:gd name="connsiteY79" fmla="*/ 670739 h 2356755"/>
              <a:gd name="connsiteX80" fmla="*/ 239915 w 11691803"/>
              <a:gd name="connsiteY80" fmla="*/ 732563 h 2356755"/>
              <a:gd name="connsiteX81" fmla="*/ 241895 w 11691803"/>
              <a:gd name="connsiteY81" fmla="*/ 736542 h 2356755"/>
              <a:gd name="connsiteX82" fmla="*/ 308525 w 11691803"/>
              <a:gd name="connsiteY82" fmla="*/ 673923 h 2356755"/>
              <a:gd name="connsiteX83" fmla="*/ 308525 w 11691803"/>
              <a:gd name="connsiteY83" fmla="*/ 790671 h 2356755"/>
              <a:gd name="connsiteX84" fmla="*/ 280818 w 11691803"/>
              <a:gd name="connsiteY84" fmla="*/ 816674 h 2356755"/>
              <a:gd name="connsiteX85" fmla="*/ 282797 w 11691803"/>
              <a:gd name="connsiteY85" fmla="*/ 820920 h 2356755"/>
              <a:gd name="connsiteX86" fmla="*/ 309625 w 11691803"/>
              <a:gd name="connsiteY86" fmla="*/ 795713 h 2356755"/>
              <a:gd name="connsiteX87" fmla="*/ 411440 w 11691803"/>
              <a:gd name="connsiteY87" fmla="*/ 889111 h 2356755"/>
              <a:gd name="connsiteX88" fmla="*/ 345689 w 11691803"/>
              <a:gd name="connsiteY88" fmla="*/ 950669 h 2356755"/>
              <a:gd name="connsiteX89" fmla="*/ 310065 w 11691803"/>
              <a:gd name="connsiteY89" fmla="*/ 984102 h 2356755"/>
              <a:gd name="connsiteX90" fmla="*/ 208249 w 11691803"/>
              <a:gd name="connsiteY90" fmla="*/ 890703 h 2356755"/>
              <a:gd name="connsiteX91" fmla="*/ 282577 w 11691803"/>
              <a:gd name="connsiteY91" fmla="*/ 820920 h 2356755"/>
              <a:gd name="connsiteX92" fmla="*/ 280597 w 11691803"/>
              <a:gd name="connsiteY92" fmla="*/ 816674 h 2356755"/>
              <a:gd name="connsiteX93" fmla="*/ 207589 w 11691803"/>
              <a:gd name="connsiteY93" fmla="*/ 885131 h 2356755"/>
              <a:gd name="connsiteX94" fmla="*/ 207589 w 11691803"/>
              <a:gd name="connsiteY94" fmla="*/ 768383 h 2356755"/>
              <a:gd name="connsiteX95" fmla="*/ 241675 w 11691803"/>
              <a:gd name="connsiteY95" fmla="*/ 736542 h 2356755"/>
              <a:gd name="connsiteX96" fmla="*/ 239915 w 11691803"/>
              <a:gd name="connsiteY96" fmla="*/ 732828 h 2356755"/>
              <a:gd name="connsiteX97" fmla="*/ 205830 w 11691803"/>
              <a:gd name="connsiteY97" fmla="*/ 764668 h 2356755"/>
              <a:gd name="connsiteX98" fmla="*/ 104015 w 11691803"/>
              <a:gd name="connsiteY98" fmla="*/ 671270 h 2356755"/>
              <a:gd name="connsiteX99" fmla="*/ 412760 w 11691803"/>
              <a:gd name="connsiteY99" fmla="*/ 456082 h 2356755"/>
              <a:gd name="connsiteX100" fmla="*/ 412760 w 11691803"/>
              <a:gd name="connsiteY100" fmla="*/ 572830 h 2356755"/>
              <a:gd name="connsiteX101" fmla="*/ 387911 w 11691803"/>
              <a:gd name="connsiteY101" fmla="*/ 595914 h 2356755"/>
              <a:gd name="connsiteX102" fmla="*/ 390110 w 11691803"/>
              <a:gd name="connsiteY102" fmla="*/ 599364 h 2356755"/>
              <a:gd name="connsiteX103" fmla="*/ 413639 w 11691803"/>
              <a:gd name="connsiteY103" fmla="*/ 577340 h 2356755"/>
              <a:gd name="connsiteX104" fmla="*/ 515455 w 11691803"/>
              <a:gd name="connsiteY104" fmla="*/ 670739 h 2356755"/>
              <a:gd name="connsiteX105" fmla="*/ 462458 w 11691803"/>
              <a:gd name="connsiteY105" fmla="*/ 720357 h 2356755"/>
              <a:gd name="connsiteX106" fmla="*/ 415179 w 11691803"/>
              <a:gd name="connsiteY106" fmla="*/ 764668 h 2356755"/>
              <a:gd name="connsiteX107" fmla="*/ 313363 w 11691803"/>
              <a:gd name="connsiteY107" fmla="*/ 671270 h 2356755"/>
              <a:gd name="connsiteX108" fmla="*/ 389890 w 11691803"/>
              <a:gd name="connsiteY108" fmla="*/ 599629 h 2356755"/>
              <a:gd name="connsiteX109" fmla="*/ 387691 w 11691803"/>
              <a:gd name="connsiteY109" fmla="*/ 595914 h 2356755"/>
              <a:gd name="connsiteX110" fmla="*/ 311824 w 11691803"/>
              <a:gd name="connsiteY110" fmla="*/ 667024 h 2356755"/>
              <a:gd name="connsiteX111" fmla="*/ 311824 w 11691803"/>
              <a:gd name="connsiteY111" fmla="*/ 550541 h 2356755"/>
              <a:gd name="connsiteX112" fmla="*/ 343050 w 11691803"/>
              <a:gd name="connsiteY112" fmla="*/ 521355 h 2356755"/>
              <a:gd name="connsiteX113" fmla="*/ 309625 w 11691803"/>
              <a:gd name="connsiteY113" fmla="*/ 358172 h 2356755"/>
              <a:gd name="connsiteX114" fmla="*/ 411440 w 11691803"/>
              <a:gd name="connsiteY114" fmla="*/ 451571 h 2356755"/>
              <a:gd name="connsiteX115" fmla="*/ 341071 w 11691803"/>
              <a:gd name="connsiteY115" fmla="*/ 517640 h 2356755"/>
              <a:gd name="connsiteX116" fmla="*/ 343050 w 11691803"/>
              <a:gd name="connsiteY116" fmla="*/ 521355 h 2356755"/>
              <a:gd name="connsiteX117" fmla="*/ 340851 w 11691803"/>
              <a:gd name="connsiteY117" fmla="*/ 517905 h 2356755"/>
              <a:gd name="connsiteX118" fmla="*/ 310065 w 11691803"/>
              <a:gd name="connsiteY118" fmla="*/ 546827 h 2356755"/>
              <a:gd name="connsiteX119" fmla="*/ 208249 w 11691803"/>
              <a:gd name="connsiteY119" fmla="*/ 453428 h 2356755"/>
              <a:gd name="connsiteX120" fmla="*/ 414959 w 11691803"/>
              <a:gd name="connsiteY120" fmla="*/ 139004 h 2356755"/>
              <a:gd name="connsiteX121" fmla="*/ 417818 w 11691803"/>
              <a:gd name="connsiteY121" fmla="*/ 141657 h 2356755"/>
              <a:gd name="connsiteX122" fmla="*/ 516774 w 11691803"/>
              <a:gd name="connsiteY122" fmla="*/ 232402 h 2356755"/>
              <a:gd name="connsiteX123" fmla="*/ 415179 w 11691803"/>
              <a:gd name="connsiteY123" fmla="*/ 327393 h 2356755"/>
              <a:gd name="connsiteX124" fmla="*/ 313363 w 11691803"/>
              <a:gd name="connsiteY124" fmla="*/ 233995 h 2356755"/>
              <a:gd name="connsiteX125" fmla="*/ 390027 w 11691803"/>
              <a:gd name="connsiteY125" fmla="*/ 39345 h 2356755"/>
              <a:gd name="connsiteX126" fmla="*/ 412760 w 11691803"/>
              <a:gd name="connsiteY126" fmla="*/ 39345 h 2356755"/>
              <a:gd name="connsiteX127" fmla="*/ 412760 w 11691803"/>
              <a:gd name="connsiteY127" fmla="*/ 67745 h 2356755"/>
              <a:gd name="connsiteX128" fmla="*/ 412760 w 11691803"/>
              <a:gd name="connsiteY128" fmla="*/ 134759 h 2356755"/>
              <a:gd name="connsiteX129" fmla="*/ 311824 w 11691803"/>
              <a:gd name="connsiteY129" fmla="*/ 229219 h 2356755"/>
              <a:gd name="connsiteX130" fmla="*/ 311824 w 11691803"/>
              <a:gd name="connsiteY130" fmla="*/ 112736 h 2356755"/>
              <a:gd name="connsiteX131" fmla="*/ 384557 w 11691803"/>
              <a:gd name="connsiteY131" fmla="*/ 44478 h 2356755"/>
              <a:gd name="connsiteX132" fmla="*/ 234254 w 11691803"/>
              <a:gd name="connsiteY132" fmla="*/ 39345 h 2356755"/>
              <a:gd name="connsiteX133" fmla="*/ 384085 w 11691803"/>
              <a:gd name="connsiteY133" fmla="*/ 39345 h 2356755"/>
              <a:gd name="connsiteX134" fmla="*/ 362952 w 11691803"/>
              <a:gd name="connsiteY134" fmla="*/ 59162 h 2356755"/>
              <a:gd name="connsiteX135" fmla="*/ 310065 w 11691803"/>
              <a:gd name="connsiteY135" fmla="*/ 108755 h 2356755"/>
              <a:gd name="connsiteX136" fmla="*/ 239063 w 11691803"/>
              <a:gd name="connsiteY136" fmla="*/ 43748 h 2356755"/>
              <a:gd name="connsiteX137" fmla="*/ 11691803 w 11691803"/>
              <a:gd name="connsiteY137" fmla="*/ 0 h 2356755"/>
              <a:gd name="connsiteX138" fmla="*/ 11691803 w 11691803"/>
              <a:gd name="connsiteY138" fmla="*/ 2356755 h 2356755"/>
              <a:gd name="connsiteX139" fmla="*/ 235215 w 11691803"/>
              <a:gd name="connsiteY139" fmla="*/ 2346937 h 2356755"/>
              <a:gd name="connsiteX140" fmla="*/ 226061 w 11691803"/>
              <a:gd name="connsiteY140" fmla="*/ 2338538 h 2356755"/>
              <a:gd name="connsiteX141" fmla="*/ 208249 w 11691803"/>
              <a:gd name="connsiteY141" fmla="*/ 2322195 h 2356755"/>
              <a:gd name="connsiteX142" fmla="*/ 208249 w 11691803"/>
              <a:gd name="connsiteY142" fmla="*/ 2202794 h 2356755"/>
              <a:gd name="connsiteX143" fmla="*/ 284116 w 11691803"/>
              <a:gd name="connsiteY143" fmla="*/ 2131684 h 2356755"/>
              <a:gd name="connsiteX144" fmla="*/ 282357 w 11691803"/>
              <a:gd name="connsiteY144" fmla="*/ 2127704 h 2356755"/>
              <a:gd name="connsiteX145" fmla="*/ 284336 w 11691803"/>
              <a:gd name="connsiteY145" fmla="*/ 2131418 h 2356755"/>
              <a:gd name="connsiteX146" fmla="*/ 309625 w 11691803"/>
              <a:gd name="connsiteY146" fmla="*/ 2107803 h 2356755"/>
              <a:gd name="connsiteX147" fmla="*/ 415179 w 11691803"/>
              <a:gd name="connsiteY147" fmla="*/ 2204916 h 2356755"/>
              <a:gd name="connsiteX148" fmla="*/ 521612 w 11691803"/>
              <a:gd name="connsiteY148" fmla="*/ 2105415 h 2356755"/>
              <a:gd name="connsiteX149" fmla="*/ 521612 w 11691803"/>
              <a:gd name="connsiteY149" fmla="*/ 2065615 h 2356755"/>
              <a:gd name="connsiteX150" fmla="*/ 517874 w 11691803"/>
              <a:gd name="connsiteY150" fmla="*/ 2067472 h 2356755"/>
              <a:gd name="connsiteX151" fmla="*/ 517874 w 11691803"/>
              <a:gd name="connsiteY151" fmla="*/ 2103293 h 2356755"/>
              <a:gd name="connsiteX152" fmla="*/ 416938 w 11691803"/>
              <a:gd name="connsiteY152" fmla="*/ 2197487 h 2356755"/>
              <a:gd name="connsiteX153" fmla="*/ 416938 w 11691803"/>
              <a:gd name="connsiteY153" fmla="*/ 2081004 h 2356755"/>
              <a:gd name="connsiteX154" fmla="*/ 517874 w 11691803"/>
              <a:gd name="connsiteY154" fmla="*/ 1986544 h 2356755"/>
              <a:gd name="connsiteX155" fmla="*/ 517874 w 11691803"/>
              <a:gd name="connsiteY155" fmla="*/ 2067207 h 2356755"/>
              <a:gd name="connsiteX156" fmla="*/ 521612 w 11691803"/>
              <a:gd name="connsiteY156" fmla="*/ 2065349 h 2356755"/>
              <a:gd name="connsiteX157" fmla="*/ 521612 w 11691803"/>
              <a:gd name="connsiteY157" fmla="*/ 1980972 h 2356755"/>
              <a:gd name="connsiteX158" fmla="*/ 485108 w 11691803"/>
              <a:gd name="connsiteY158" fmla="*/ 1947540 h 2356755"/>
              <a:gd name="connsiteX159" fmla="*/ 417598 w 11691803"/>
              <a:gd name="connsiteY159" fmla="*/ 1885716 h 2356755"/>
              <a:gd name="connsiteX160" fmla="*/ 417598 w 11691803"/>
              <a:gd name="connsiteY160" fmla="*/ 1825220 h 2356755"/>
              <a:gd name="connsiteX161" fmla="*/ 413859 w 11691803"/>
              <a:gd name="connsiteY161" fmla="*/ 1826015 h 2356755"/>
              <a:gd name="connsiteX162" fmla="*/ 413859 w 11691803"/>
              <a:gd name="connsiteY162" fmla="*/ 1883594 h 2356755"/>
              <a:gd name="connsiteX163" fmla="*/ 312923 w 11691803"/>
              <a:gd name="connsiteY163" fmla="*/ 1978054 h 2356755"/>
              <a:gd name="connsiteX164" fmla="*/ 312923 w 11691803"/>
              <a:gd name="connsiteY164" fmla="*/ 1861571 h 2356755"/>
              <a:gd name="connsiteX165" fmla="*/ 360423 w 11691803"/>
              <a:gd name="connsiteY165" fmla="*/ 1816994 h 2356755"/>
              <a:gd name="connsiteX166" fmla="*/ 358443 w 11691803"/>
              <a:gd name="connsiteY166" fmla="*/ 1813545 h 2356755"/>
              <a:gd name="connsiteX167" fmla="*/ 311164 w 11691803"/>
              <a:gd name="connsiteY167" fmla="*/ 1857591 h 2356755"/>
              <a:gd name="connsiteX168" fmla="*/ 209349 w 11691803"/>
              <a:gd name="connsiteY168" fmla="*/ 1764192 h 2356755"/>
              <a:gd name="connsiteX169" fmla="*/ 285875 w 11691803"/>
              <a:gd name="connsiteY169" fmla="*/ 1692551 h 2356755"/>
              <a:gd name="connsiteX170" fmla="*/ 309625 w 11691803"/>
              <a:gd name="connsiteY170" fmla="*/ 1670528 h 2356755"/>
              <a:gd name="connsiteX171" fmla="*/ 411440 w 11691803"/>
              <a:gd name="connsiteY171" fmla="*/ 1763927 h 2356755"/>
              <a:gd name="connsiteX172" fmla="*/ 358443 w 11691803"/>
              <a:gd name="connsiteY172" fmla="*/ 1813280 h 2356755"/>
              <a:gd name="connsiteX173" fmla="*/ 360642 w 11691803"/>
              <a:gd name="connsiteY173" fmla="*/ 1816994 h 2356755"/>
              <a:gd name="connsiteX174" fmla="*/ 413859 w 11691803"/>
              <a:gd name="connsiteY174" fmla="*/ 1767111 h 2356755"/>
              <a:gd name="connsiteX175" fmla="*/ 413859 w 11691803"/>
              <a:gd name="connsiteY175" fmla="*/ 1825750 h 2356755"/>
              <a:gd name="connsiteX176" fmla="*/ 417598 w 11691803"/>
              <a:gd name="connsiteY176" fmla="*/ 1824954 h 2356755"/>
              <a:gd name="connsiteX177" fmla="*/ 417598 w 11691803"/>
              <a:gd name="connsiteY177" fmla="*/ 1765254 h 2356755"/>
              <a:gd name="connsiteX178" fmla="*/ 421996 w 11691803"/>
              <a:gd name="connsiteY178" fmla="*/ 1761008 h 2356755"/>
              <a:gd name="connsiteX179" fmla="*/ 421996 w 11691803"/>
              <a:gd name="connsiteY179" fmla="*/ 1755436 h 2356755"/>
              <a:gd name="connsiteX180" fmla="*/ 416938 w 11691803"/>
              <a:gd name="connsiteY180" fmla="*/ 1760212 h 2356755"/>
              <a:gd name="connsiteX181" fmla="*/ 416938 w 11691803"/>
              <a:gd name="connsiteY181" fmla="*/ 1643729 h 2356755"/>
              <a:gd name="connsiteX182" fmla="*/ 421996 w 11691803"/>
              <a:gd name="connsiteY182" fmla="*/ 1638953 h 2356755"/>
              <a:gd name="connsiteX183" fmla="*/ 421996 w 11691803"/>
              <a:gd name="connsiteY183" fmla="*/ 1633381 h 2356755"/>
              <a:gd name="connsiteX184" fmla="*/ 415179 w 11691803"/>
              <a:gd name="connsiteY184" fmla="*/ 1639749 h 2356755"/>
              <a:gd name="connsiteX185" fmla="*/ 313363 w 11691803"/>
              <a:gd name="connsiteY185" fmla="*/ 1546351 h 2356755"/>
              <a:gd name="connsiteX186" fmla="*/ 414959 w 11691803"/>
              <a:gd name="connsiteY186" fmla="*/ 1451360 h 2356755"/>
              <a:gd name="connsiteX187" fmla="*/ 516774 w 11691803"/>
              <a:gd name="connsiteY187" fmla="*/ 1544759 h 2356755"/>
              <a:gd name="connsiteX188" fmla="*/ 422216 w 11691803"/>
              <a:gd name="connsiteY188" fmla="*/ 1633381 h 2356755"/>
              <a:gd name="connsiteX189" fmla="*/ 422216 w 11691803"/>
              <a:gd name="connsiteY189" fmla="*/ 1638688 h 2356755"/>
              <a:gd name="connsiteX190" fmla="*/ 517874 w 11691803"/>
              <a:gd name="connsiteY190" fmla="*/ 1549269 h 2356755"/>
              <a:gd name="connsiteX191" fmla="*/ 517874 w 11691803"/>
              <a:gd name="connsiteY191" fmla="*/ 1665752 h 2356755"/>
              <a:gd name="connsiteX192" fmla="*/ 422216 w 11691803"/>
              <a:gd name="connsiteY192" fmla="*/ 1755436 h 2356755"/>
              <a:gd name="connsiteX193" fmla="*/ 422216 w 11691803"/>
              <a:gd name="connsiteY193" fmla="*/ 1761008 h 2356755"/>
              <a:gd name="connsiteX194" fmla="*/ 521612 w 11691803"/>
              <a:gd name="connsiteY194" fmla="*/ 1667875 h 2356755"/>
              <a:gd name="connsiteX195" fmla="*/ 521612 w 11691803"/>
              <a:gd name="connsiteY195" fmla="*/ 1543697 h 2356755"/>
              <a:gd name="connsiteX196" fmla="*/ 417598 w 11691803"/>
              <a:gd name="connsiteY196" fmla="*/ 1448176 h 2356755"/>
              <a:gd name="connsiteX197" fmla="*/ 417598 w 11691803"/>
              <a:gd name="connsiteY197" fmla="*/ 1331162 h 2356755"/>
              <a:gd name="connsiteX198" fmla="*/ 413859 w 11691803"/>
              <a:gd name="connsiteY198" fmla="*/ 1334612 h 2356755"/>
              <a:gd name="connsiteX199" fmla="*/ 413859 w 11691803"/>
              <a:gd name="connsiteY199" fmla="*/ 1446584 h 2356755"/>
              <a:gd name="connsiteX200" fmla="*/ 312923 w 11691803"/>
              <a:gd name="connsiteY200" fmla="*/ 1540778 h 2356755"/>
              <a:gd name="connsiteX201" fmla="*/ 312923 w 11691803"/>
              <a:gd name="connsiteY201" fmla="*/ 1424295 h 2356755"/>
              <a:gd name="connsiteX202" fmla="*/ 413859 w 11691803"/>
              <a:gd name="connsiteY202" fmla="*/ 1329836 h 2356755"/>
              <a:gd name="connsiteX203" fmla="*/ 413859 w 11691803"/>
              <a:gd name="connsiteY203" fmla="*/ 1334346 h 2356755"/>
              <a:gd name="connsiteX204" fmla="*/ 417598 w 11691803"/>
              <a:gd name="connsiteY204" fmla="*/ 1330897 h 2356755"/>
              <a:gd name="connsiteX205" fmla="*/ 417598 w 11691803"/>
              <a:gd name="connsiteY205" fmla="*/ 1324264 h 2356755"/>
              <a:gd name="connsiteX206" fmla="*/ 316882 w 11691803"/>
              <a:gd name="connsiteY206" fmla="*/ 1231926 h 2356755"/>
              <a:gd name="connsiteX207" fmla="*/ 313803 w 11691803"/>
              <a:gd name="connsiteY207" fmla="*/ 1234580 h 2356755"/>
              <a:gd name="connsiteX208" fmla="*/ 316662 w 11691803"/>
              <a:gd name="connsiteY208" fmla="*/ 1231661 h 2356755"/>
              <a:gd name="connsiteX209" fmla="*/ 312264 w 11691803"/>
              <a:gd name="connsiteY209" fmla="*/ 1227681 h 2356755"/>
              <a:gd name="connsiteX210" fmla="*/ 312264 w 11691803"/>
              <a:gd name="connsiteY210" fmla="*/ 1223701 h 2356755"/>
              <a:gd name="connsiteX211" fmla="*/ 308525 w 11691803"/>
              <a:gd name="connsiteY211" fmla="*/ 1223701 h 2356755"/>
              <a:gd name="connsiteX212" fmla="*/ 308525 w 11691803"/>
              <a:gd name="connsiteY212" fmla="*/ 1227946 h 2356755"/>
              <a:gd name="connsiteX213" fmla="*/ 207589 w 11691803"/>
              <a:gd name="connsiteY213" fmla="*/ 1322141 h 2356755"/>
              <a:gd name="connsiteX214" fmla="*/ 207589 w 11691803"/>
              <a:gd name="connsiteY214" fmla="*/ 1215476 h 2356755"/>
              <a:gd name="connsiteX215" fmla="*/ 207589 w 11691803"/>
              <a:gd name="connsiteY215" fmla="*/ 1205923 h 2356755"/>
              <a:gd name="connsiteX216" fmla="*/ 308525 w 11691803"/>
              <a:gd name="connsiteY216" fmla="*/ 1111464 h 2356755"/>
              <a:gd name="connsiteX217" fmla="*/ 308525 w 11691803"/>
              <a:gd name="connsiteY217" fmla="*/ 1217068 h 2356755"/>
              <a:gd name="connsiteX218" fmla="*/ 308525 w 11691803"/>
              <a:gd name="connsiteY218" fmla="*/ 1223436 h 2356755"/>
              <a:gd name="connsiteX219" fmla="*/ 312264 w 11691803"/>
              <a:gd name="connsiteY219" fmla="*/ 1223436 h 2356755"/>
              <a:gd name="connsiteX220" fmla="*/ 312264 w 11691803"/>
              <a:gd name="connsiteY220" fmla="*/ 1109606 h 2356755"/>
              <a:gd name="connsiteX221" fmla="*/ 388351 w 11691803"/>
              <a:gd name="connsiteY221" fmla="*/ 1038496 h 2356755"/>
              <a:gd name="connsiteX222" fmla="*/ 413639 w 11691803"/>
              <a:gd name="connsiteY222" fmla="*/ 1014881 h 2356755"/>
              <a:gd name="connsiteX223" fmla="*/ 519413 w 11691803"/>
              <a:gd name="connsiteY223" fmla="*/ 1111729 h 2356755"/>
              <a:gd name="connsiteX224" fmla="*/ 625626 w 11691803"/>
              <a:gd name="connsiteY224" fmla="*/ 1012228 h 2356755"/>
              <a:gd name="connsiteX225" fmla="*/ 625626 w 11691803"/>
              <a:gd name="connsiteY225" fmla="*/ 972692 h 2356755"/>
              <a:gd name="connsiteX226" fmla="*/ 622108 w 11691803"/>
              <a:gd name="connsiteY226" fmla="*/ 974550 h 2356755"/>
              <a:gd name="connsiteX227" fmla="*/ 622108 w 11691803"/>
              <a:gd name="connsiteY227" fmla="*/ 1010105 h 2356755"/>
              <a:gd name="connsiteX228" fmla="*/ 521172 w 11691803"/>
              <a:gd name="connsiteY228" fmla="*/ 1104565 h 2356755"/>
              <a:gd name="connsiteX229" fmla="*/ 521172 w 11691803"/>
              <a:gd name="connsiteY229" fmla="*/ 988082 h 2356755"/>
              <a:gd name="connsiteX230" fmla="*/ 622108 w 11691803"/>
              <a:gd name="connsiteY230" fmla="*/ 893622 h 2356755"/>
              <a:gd name="connsiteX231" fmla="*/ 622108 w 11691803"/>
              <a:gd name="connsiteY231" fmla="*/ 974284 h 2356755"/>
              <a:gd name="connsiteX232" fmla="*/ 625626 w 11691803"/>
              <a:gd name="connsiteY232" fmla="*/ 972427 h 2356755"/>
              <a:gd name="connsiteX233" fmla="*/ 625626 w 11691803"/>
              <a:gd name="connsiteY233" fmla="*/ 888050 h 2356755"/>
              <a:gd name="connsiteX234" fmla="*/ 589342 w 11691803"/>
              <a:gd name="connsiteY234" fmla="*/ 854618 h 2356755"/>
              <a:gd name="connsiteX235" fmla="*/ 585604 w 11691803"/>
              <a:gd name="connsiteY235" fmla="*/ 856740 h 2356755"/>
              <a:gd name="connsiteX236" fmla="*/ 620789 w 11691803"/>
              <a:gd name="connsiteY236" fmla="*/ 889111 h 2356755"/>
              <a:gd name="connsiteX237" fmla="*/ 519193 w 11691803"/>
              <a:gd name="connsiteY237" fmla="*/ 984102 h 2356755"/>
              <a:gd name="connsiteX238" fmla="*/ 417378 w 11691803"/>
              <a:gd name="connsiteY238" fmla="*/ 890703 h 2356755"/>
              <a:gd name="connsiteX239" fmla="*/ 518973 w 11691803"/>
              <a:gd name="connsiteY239" fmla="*/ 795713 h 2356755"/>
              <a:gd name="connsiteX240" fmla="*/ 585384 w 11691803"/>
              <a:gd name="connsiteY240" fmla="*/ 856475 h 2356755"/>
              <a:gd name="connsiteX241" fmla="*/ 589122 w 11691803"/>
              <a:gd name="connsiteY241" fmla="*/ 854352 h 2356755"/>
              <a:gd name="connsiteX242" fmla="*/ 521612 w 11691803"/>
              <a:gd name="connsiteY242" fmla="*/ 792529 h 2356755"/>
              <a:gd name="connsiteX243" fmla="*/ 521612 w 11691803"/>
              <a:gd name="connsiteY243" fmla="*/ 732297 h 2356755"/>
              <a:gd name="connsiteX244" fmla="*/ 517874 w 11691803"/>
              <a:gd name="connsiteY244" fmla="*/ 732828 h 2356755"/>
              <a:gd name="connsiteX245" fmla="*/ 517874 w 11691803"/>
              <a:gd name="connsiteY245" fmla="*/ 790671 h 2356755"/>
              <a:gd name="connsiteX246" fmla="*/ 417158 w 11691803"/>
              <a:gd name="connsiteY246" fmla="*/ 885131 h 2356755"/>
              <a:gd name="connsiteX247" fmla="*/ 417158 w 11691803"/>
              <a:gd name="connsiteY247" fmla="*/ 768383 h 2356755"/>
              <a:gd name="connsiteX248" fmla="*/ 464657 w 11691803"/>
              <a:gd name="connsiteY248" fmla="*/ 724072 h 2356755"/>
              <a:gd name="connsiteX249" fmla="*/ 462458 w 11691803"/>
              <a:gd name="connsiteY249" fmla="*/ 720357 h 2356755"/>
              <a:gd name="connsiteX250" fmla="*/ 464657 w 11691803"/>
              <a:gd name="connsiteY250" fmla="*/ 723807 h 2356755"/>
              <a:gd name="connsiteX251" fmla="*/ 517874 w 11691803"/>
              <a:gd name="connsiteY251" fmla="*/ 673923 h 2356755"/>
              <a:gd name="connsiteX252" fmla="*/ 517874 w 11691803"/>
              <a:gd name="connsiteY252" fmla="*/ 732563 h 2356755"/>
              <a:gd name="connsiteX253" fmla="*/ 521612 w 11691803"/>
              <a:gd name="connsiteY253" fmla="*/ 732032 h 2356755"/>
              <a:gd name="connsiteX254" fmla="*/ 521612 w 11691803"/>
              <a:gd name="connsiteY254" fmla="*/ 672331 h 2356755"/>
              <a:gd name="connsiteX255" fmla="*/ 526010 w 11691803"/>
              <a:gd name="connsiteY255" fmla="*/ 668086 h 2356755"/>
              <a:gd name="connsiteX256" fmla="*/ 526010 w 11691803"/>
              <a:gd name="connsiteY256" fmla="*/ 662514 h 2356755"/>
              <a:gd name="connsiteX257" fmla="*/ 521172 w 11691803"/>
              <a:gd name="connsiteY257" fmla="*/ 667024 h 2356755"/>
              <a:gd name="connsiteX258" fmla="*/ 521172 w 11691803"/>
              <a:gd name="connsiteY258" fmla="*/ 550541 h 2356755"/>
              <a:gd name="connsiteX259" fmla="*/ 526010 w 11691803"/>
              <a:gd name="connsiteY259" fmla="*/ 546031 h 2356755"/>
              <a:gd name="connsiteX260" fmla="*/ 526010 w 11691803"/>
              <a:gd name="connsiteY260" fmla="*/ 540459 h 2356755"/>
              <a:gd name="connsiteX261" fmla="*/ 519193 w 11691803"/>
              <a:gd name="connsiteY261" fmla="*/ 546827 h 2356755"/>
              <a:gd name="connsiteX262" fmla="*/ 417378 w 11691803"/>
              <a:gd name="connsiteY262" fmla="*/ 453428 h 2356755"/>
              <a:gd name="connsiteX263" fmla="*/ 518973 w 11691803"/>
              <a:gd name="connsiteY263" fmla="*/ 358172 h 2356755"/>
              <a:gd name="connsiteX264" fmla="*/ 620789 w 11691803"/>
              <a:gd name="connsiteY264" fmla="*/ 451571 h 2356755"/>
              <a:gd name="connsiteX265" fmla="*/ 526230 w 11691803"/>
              <a:gd name="connsiteY265" fmla="*/ 540194 h 2356755"/>
              <a:gd name="connsiteX266" fmla="*/ 526230 w 11691803"/>
              <a:gd name="connsiteY266" fmla="*/ 545765 h 2356755"/>
              <a:gd name="connsiteX267" fmla="*/ 622108 w 11691803"/>
              <a:gd name="connsiteY267" fmla="*/ 456082 h 2356755"/>
              <a:gd name="connsiteX268" fmla="*/ 622108 w 11691803"/>
              <a:gd name="connsiteY268" fmla="*/ 572830 h 2356755"/>
              <a:gd name="connsiteX269" fmla="*/ 526230 w 11691803"/>
              <a:gd name="connsiteY269" fmla="*/ 662248 h 2356755"/>
              <a:gd name="connsiteX270" fmla="*/ 526230 w 11691803"/>
              <a:gd name="connsiteY270" fmla="*/ 667820 h 2356755"/>
              <a:gd name="connsiteX271" fmla="*/ 625626 w 11691803"/>
              <a:gd name="connsiteY271" fmla="*/ 574952 h 2356755"/>
              <a:gd name="connsiteX272" fmla="*/ 625626 w 11691803"/>
              <a:gd name="connsiteY272" fmla="*/ 450509 h 2356755"/>
              <a:gd name="connsiteX273" fmla="*/ 521612 w 11691803"/>
              <a:gd name="connsiteY273" fmla="*/ 355254 h 2356755"/>
              <a:gd name="connsiteX274" fmla="*/ 521612 w 11691803"/>
              <a:gd name="connsiteY274" fmla="*/ 237975 h 2356755"/>
              <a:gd name="connsiteX275" fmla="*/ 517874 w 11691803"/>
              <a:gd name="connsiteY275" fmla="*/ 241424 h 2356755"/>
              <a:gd name="connsiteX276" fmla="*/ 517874 w 11691803"/>
              <a:gd name="connsiteY276" fmla="*/ 353396 h 2356755"/>
              <a:gd name="connsiteX277" fmla="*/ 417158 w 11691803"/>
              <a:gd name="connsiteY277" fmla="*/ 447856 h 2356755"/>
              <a:gd name="connsiteX278" fmla="*/ 417158 w 11691803"/>
              <a:gd name="connsiteY278" fmla="*/ 331373 h 2356755"/>
              <a:gd name="connsiteX279" fmla="*/ 517874 w 11691803"/>
              <a:gd name="connsiteY279" fmla="*/ 236913 h 2356755"/>
              <a:gd name="connsiteX280" fmla="*/ 517874 w 11691803"/>
              <a:gd name="connsiteY280" fmla="*/ 241159 h 2356755"/>
              <a:gd name="connsiteX281" fmla="*/ 521612 w 11691803"/>
              <a:gd name="connsiteY281" fmla="*/ 237709 h 2356755"/>
              <a:gd name="connsiteX282" fmla="*/ 521612 w 11691803"/>
              <a:gd name="connsiteY282" fmla="*/ 231341 h 2356755"/>
              <a:gd name="connsiteX283" fmla="*/ 420896 w 11691803"/>
              <a:gd name="connsiteY283" fmla="*/ 138739 h 2356755"/>
              <a:gd name="connsiteX284" fmla="*/ 417818 w 11691803"/>
              <a:gd name="connsiteY284" fmla="*/ 141657 h 2356755"/>
              <a:gd name="connsiteX285" fmla="*/ 420676 w 11691803"/>
              <a:gd name="connsiteY285" fmla="*/ 138739 h 2356755"/>
              <a:gd name="connsiteX286" fmla="*/ 416278 w 11691803"/>
              <a:gd name="connsiteY286" fmla="*/ 134759 h 2356755"/>
              <a:gd name="connsiteX287" fmla="*/ 416278 w 11691803"/>
              <a:gd name="connsiteY287" fmla="*/ 40002 h 2356755"/>
              <a:gd name="connsiteX288" fmla="*/ 416278 w 11691803"/>
              <a:gd name="connsiteY288" fmla="*/ 39345 h 2356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Lst>
            <a:rect l="l" t="t" r="r" b="b"/>
            <a:pathLst>
              <a:path w="11691803" h="2356755">
                <a:moveTo>
                  <a:pt x="205830" y="2325379"/>
                </a:moveTo>
                <a:lnTo>
                  <a:pt x="227189" y="2345014"/>
                </a:lnTo>
                <a:lnTo>
                  <a:pt x="229280" y="2346937"/>
                </a:lnTo>
                <a:lnTo>
                  <a:pt x="182828" y="2346937"/>
                </a:lnTo>
                <a:lnTo>
                  <a:pt x="183180" y="2346606"/>
                </a:lnTo>
                <a:close/>
                <a:moveTo>
                  <a:pt x="204511" y="2204386"/>
                </a:moveTo>
                <a:lnTo>
                  <a:pt x="204511" y="2320869"/>
                </a:lnTo>
                <a:lnTo>
                  <a:pt x="178342" y="2345280"/>
                </a:lnTo>
                <a:cubicBezTo>
                  <a:pt x="179882" y="2345810"/>
                  <a:pt x="181421" y="2346076"/>
                  <a:pt x="183180" y="2346606"/>
                </a:cubicBezTo>
                <a:cubicBezTo>
                  <a:pt x="181421" y="2346341"/>
                  <a:pt x="179662" y="2345810"/>
                  <a:pt x="178122" y="2345545"/>
                </a:cubicBezTo>
                <a:lnTo>
                  <a:pt x="176635" y="2346937"/>
                </a:lnTo>
                <a:lnTo>
                  <a:pt x="103575" y="2346937"/>
                </a:lnTo>
                <a:lnTo>
                  <a:pt x="103575" y="2327284"/>
                </a:lnTo>
                <a:lnTo>
                  <a:pt x="103575" y="2298846"/>
                </a:lnTo>
                <a:close/>
                <a:moveTo>
                  <a:pt x="308525" y="1986544"/>
                </a:moveTo>
                <a:lnTo>
                  <a:pt x="308525" y="2103293"/>
                </a:lnTo>
                <a:lnTo>
                  <a:pt x="282357" y="2127704"/>
                </a:lnTo>
                <a:lnTo>
                  <a:pt x="207589" y="2197487"/>
                </a:lnTo>
                <a:lnTo>
                  <a:pt x="207589" y="2081004"/>
                </a:lnTo>
                <a:lnTo>
                  <a:pt x="243434" y="2047572"/>
                </a:lnTo>
                <a:close/>
                <a:moveTo>
                  <a:pt x="414959" y="1888635"/>
                </a:moveTo>
                <a:lnTo>
                  <a:pt x="481370" y="1949662"/>
                </a:lnTo>
                <a:lnTo>
                  <a:pt x="516774" y="1982034"/>
                </a:lnTo>
                <a:lnTo>
                  <a:pt x="415179" y="2077290"/>
                </a:lnTo>
                <a:lnTo>
                  <a:pt x="313363" y="1983891"/>
                </a:lnTo>
                <a:close/>
                <a:moveTo>
                  <a:pt x="100276" y="1670528"/>
                </a:moveTo>
                <a:lnTo>
                  <a:pt x="202092" y="1763927"/>
                </a:lnTo>
                <a:lnTo>
                  <a:pt x="135901" y="1825750"/>
                </a:lnTo>
                <a:lnTo>
                  <a:pt x="137660" y="1829465"/>
                </a:lnTo>
                <a:lnTo>
                  <a:pt x="204511" y="1767111"/>
                </a:lnTo>
                <a:lnTo>
                  <a:pt x="204511" y="1883594"/>
                </a:lnTo>
                <a:lnTo>
                  <a:pt x="176583" y="1909597"/>
                </a:lnTo>
                <a:lnTo>
                  <a:pt x="178782" y="1913842"/>
                </a:lnTo>
                <a:lnTo>
                  <a:pt x="205610" y="1888635"/>
                </a:lnTo>
                <a:lnTo>
                  <a:pt x="307426" y="1982034"/>
                </a:lnTo>
                <a:lnTo>
                  <a:pt x="241675" y="2043592"/>
                </a:lnTo>
                <a:lnTo>
                  <a:pt x="243434" y="2047572"/>
                </a:lnTo>
                <a:lnTo>
                  <a:pt x="241455" y="2043857"/>
                </a:lnTo>
                <a:lnTo>
                  <a:pt x="205830" y="2077290"/>
                </a:lnTo>
                <a:lnTo>
                  <a:pt x="104015" y="1983891"/>
                </a:lnTo>
                <a:lnTo>
                  <a:pt x="178562" y="1914107"/>
                </a:lnTo>
                <a:lnTo>
                  <a:pt x="176583" y="1909862"/>
                </a:lnTo>
                <a:lnTo>
                  <a:pt x="103575" y="1978054"/>
                </a:lnTo>
                <a:lnTo>
                  <a:pt x="103575" y="1861571"/>
                </a:lnTo>
                <a:lnTo>
                  <a:pt x="137660" y="1829730"/>
                </a:lnTo>
                <a:lnTo>
                  <a:pt x="135681" y="1825750"/>
                </a:lnTo>
                <a:lnTo>
                  <a:pt x="101816" y="1857591"/>
                </a:lnTo>
                <a:lnTo>
                  <a:pt x="0" y="1764192"/>
                </a:lnTo>
                <a:close/>
                <a:moveTo>
                  <a:pt x="308525" y="1549269"/>
                </a:moveTo>
                <a:lnTo>
                  <a:pt x="308525" y="1665752"/>
                </a:lnTo>
                <a:lnTo>
                  <a:pt x="283896" y="1688836"/>
                </a:lnTo>
                <a:lnTo>
                  <a:pt x="285875" y="1692551"/>
                </a:lnTo>
                <a:lnTo>
                  <a:pt x="283676" y="1689102"/>
                </a:lnTo>
                <a:lnTo>
                  <a:pt x="207589" y="1760212"/>
                </a:lnTo>
                <a:lnTo>
                  <a:pt x="207589" y="1643729"/>
                </a:lnTo>
                <a:lnTo>
                  <a:pt x="238816" y="1614277"/>
                </a:lnTo>
                <a:lnTo>
                  <a:pt x="236837" y="1610828"/>
                </a:lnTo>
                <a:lnTo>
                  <a:pt x="239036" y="1614277"/>
                </a:lnTo>
                <a:close/>
                <a:moveTo>
                  <a:pt x="205610" y="1451360"/>
                </a:moveTo>
                <a:lnTo>
                  <a:pt x="307426" y="1544759"/>
                </a:lnTo>
                <a:lnTo>
                  <a:pt x="236837" y="1610828"/>
                </a:lnTo>
                <a:lnTo>
                  <a:pt x="205830" y="1639749"/>
                </a:lnTo>
                <a:lnTo>
                  <a:pt x="104015" y="1546351"/>
                </a:lnTo>
                <a:close/>
                <a:moveTo>
                  <a:pt x="310944" y="1231926"/>
                </a:moveTo>
                <a:lnTo>
                  <a:pt x="313803" y="1234580"/>
                </a:lnTo>
                <a:lnTo>
                  <a:pt x="412760" y="1325325"/>
                </a:lnTo>
                <a:lnTo>
                  <a:pt x="311164" y="1420581"/>
                </a:lnTo>
                <a:lnTo>
                  <a:pt x="209349" y="1326917"/>
                </a:lnTo>
                <a:close/>
                <a:moveTo>
                  <a:pt x="412760" y="893622"/>
                </a:moveTo>
                <a:lnTo>
                  <a:pt x="412760" y="1010105"/>
                </a:lnTo>
                <a:lnTo>
                  <a:pt x="386591" y="1034516"/>
                </a:lnTo>
                <a:lnTo>
                  <a:pt x="388351" y="1038496"/>
                </a:lnTo>
                <a:lnTo>
                  <a:pt x="386371" y="1034781"/>
                </a:lnTo>
                <a:lnTo>
                  <a:pt x="311824" y="1104565"/>
                </a:lnTo>
                <a:lnTo>
                  <a:pt x="311824" y="988082"/>
                </a:lnTo>
                <a:lnTo>
                  <a:pt x="347448" y="954650"/>
                </a:lnTo>
                <a:lnTo>
                  <a:pt x="345689" y="950669"/>
                </a:lnTo>
                <a:lnTo>
                  <a:pt x="347668" y="954384"/>
                </a:lnTo>
                <a:close/>
                <a:moveTo>
                  <a:pt x="204291" y="577340"/>
                </a:moveTo>
                <a:lnTo>
                  <a:pt x="306106" y="670739"/>
                </a:lnTo>
                <a:lnTo>
                  <a:pt x="239915" y="732563"/>
                </a:lnTo>
                <a:lnTo>
                  <a:pt x="241895" y="736542"/>
                </a:lnTo>
                <a:lnTo>
                  <a:pt x="308525" y="673923"/>
                </a:lnTo>
                <a:lnTo>
                  <a:pt x="308525" y="790671"/>
                </a:lnTo>
                <a:lnTo>
                  <a:pt x="280818" y="816674"/>
                </a:lnTo>
                <a:lnTo>
                  <a:pt x="282797" y="820920"/>
                </a:lnTo>
                <a:lnTo>
                  <a:pt x="309625" y="795713"/>
                </a:lnTo>
                <a:lnTo>
                  <a:pt x="411440" y="889111"/>
                </a:lnTo>
                <a:lnTo>
                  <a:pt x="345689" y="950669"/>
                </a:lnTo>
                <a:lnTo>
                  <a:pt x="310065" y="984102"/>
                </a:lnTo>
                <a:lnTo>
                  <a:pt x="208249" y="890703"/>
                </a:lnTo>
                <a:lnTo>
                  <a:pt x="282577" y="820920"/>
                </a:lnTo>
                <a:lnTo>
                  <a:pt x="280597" y="816674"/>
                </a:lnTo>
                <a:lnTo>
                  <a:pt x="207589" y="885131"/>
                </a:lnTo>
                <a:lnTo>
                  <a:pt x="207589" y="768383"/>
                </a:lnTo>
                <a:lnTo>
                  <a:pt x="241675" y="736542"/>
                </a:lnTo>
                <a:lnTo>
                  <a:pt x="239915" y="732828"/>
                </a:lnTo>
                <a:lnTo>
                  <a:pt x="205830" y="764668"/>
                </a:lnTo>
                <a:lnTo>
                  <a:pt x="104015" y="671270"/>
                </a:lnTo>
                <a:close/>
                <a:moveTo>
                  <a:pt x="412760" y="456082"/>
                </a:moveTo>
                <a:lnTo>
                  <a:pt x="412760" y="572830"/>
                </a:lnTo>
                <a:lnTo>
                  <a:pt x="387911" y="595914"/>
                </a:lnTo>
                <a:lnTo>
                  <a:pt x="390110" y="599364"/>
                </a:lnTo>
                <a:lnTo>
                  <a:pt x="413639" y="577340"/>
                </a:lnTo>
                <a:lnTo>
                  <a:pt x="515455" y="670739"/>
                </a:lnTo>
                <a:lnTo>
                  <a:pt x="462458" y="720357"/>
                </a:lnTo>
                <a:lnTo>
                  <a:pt x="415179" y="764668"/>
                </a:lnTo>
                <a:lnTo>
                  <a:pt x="313363" y="671270"/>
                </a:lnTo>
                <a:lnTo>
                  <a:pt x="389890" y="599629"/>
                </a:lnTo>
                <a:lnTo>
                  <a:pt x="387691" y="595914"/>
                </a:lnTo>
                <a:lnTo>
                  <a:pt x="311824" y="667024"/>
                </a:lnTo>
                <a:lnTo>
                  <a:pt x="311824" y="550541"/>
                </a:lnTo>
                <a:lnTo>
                  <a:pt x="343050" y="521355"/>
                </a:lnTo>
                <a:close/>
                <a:moveTo>
                  <a:pt x="309625" y="358172"/>
                </a:moveTo>
                <a:lnTo>
                  <a:pt x="411440" y="451571"/>
                </a:lnTo>
                <a:lnTo>
                  <a:pt x="341071" y="517640"/>
                </a:lnTo>
                <a:lnTo>
                  <a:pt x="343050" y="521355"/>
                </a:lnTo>
                <a:lnTo>
                  <a:pt x="340851" y="517905"/>
                </a:lnTo>
                <a:lnTo>
                  <a:pt x="310065" y="546827"/>
                </a:lnTo>
                <a:lnTo>
                  <a:pt x="208249" y="453428"/>
                </a:lnTo>
                <a:close/>
                <a:moveTo>
                  <a:pt x="414959" y="139004"/>
                </a:moveTo>
                <a:lnTo>
                  <a:pt x="417818" y="141657"/>
                </a:lnTo>
                <a:lnTo>
                  <a:pt x="516774" y="232402"/>
                </a:lnTo>
                <a:lnTo>
                  <a:pt x="415179" y="327393"/>
                </a:lnTo>
                <a:lnTo>
                  <a:pt x="313363" y="233995"/>
                </a:lnTo>
                <a:close/>
                <a:moveTo>
                  <a:pt x="390027" y="39345"/>
                </a:moveTo>
                <a:lnTo>
                  <a:pt x="412760" y="39345"/>
                </a:lnTo>
                <a:lnTo>
                  <a:pt x="412760" y="67745"/>
                </a:lnTo>
                <a:lnTo>
                  <a:pt x="412760" y="134759"/>
                </a:lnTo>
                <a:lnTo>
                  <a:pt x="311824" y="229219"/>
                </a:lnTo>
                <a:lnTo>
                  <a:pt x="311824" y="112736"/>
                </a:lnTo>
                <a:lnTo>
                  <a:pt x="384557" y="44478"/>
                </a:lnTo>
                <a:close/>
                <a:moveTo>
                  <a:pt x="234254" y="39345"/>
                </a:moveTo>
                <a:lnTo>
                  <a:pt x="384085" y="39345"/>
                </a:lnTo>
                <a:lnTo>
                  <a:pt x="362952" y="59162"/>
                </a:lnTo>
                <a:lnTo>
                  <a:pt x="310065" y="108755"/>
                </a:lnTo>
                <a:lnTo>
                  <a:pt x="239063" y="43748"/>
                </a:lnTo>
                <a:close/>
                <a:moveTo>
                  <a:pt x="11691803" y="0"/>
                </a:moveTo>
                <a:lnTo>
                  <a:pt x="11691803" y="2356755"/>
                </a:lnTo>
                <a:lnTo>
                  <a:pt x="235215" y="2346937"/>
                </a:lnTo>
                <a:lnTo>
                  <a:pt x="226061" y="2338538"/>
                </a:lnTo>
                <a:lnTo>
                  <a:pt x="208249" y="2322195"/>
                </a:lnTo>
                <a:lnTo>
                  <a:pt x="208249" y="2202794"/>
                </a:lnTo>
                <a:lnTo>
                  <a:pt x="284116" y="2131684"/>
                </a:lnTo>
                <a:lnTo>
                  <a:pt x="282357" y="2127704"/>
                </a:lnTo>
                <a:lnTo>
                  <a:pt x="284336" y="2131418"/>
                </a:lnTo>
                <a:lnTo>
                  <a:pt x="309625" y="2107803"/>
                </a:lnTo>
                <a:lnTo>
                  <a:pt x="415179" y="2204916"/>
                </a:lnTo>
                <a:lnTo>
                  <a:pt x="521612" y="2105415"/>
                </a:lnTo>
                <a:lnTo>
                  <a:pt x="521612" y="2065615"/>
                </a:lnTo>
                <a:lnTo>
                  <a:pt x="517874" y="2067472"/>
                </a:lnTo>
                <a:lnTo>
                  <a:pt x="517874" y="2103293"/>
                </a:lnTo>
                <a:lnTo>
                  <a:pt x="416938" y="2197487"/>
                </a:lnTo>
                <a:lnTo>
                  <a:pt x="416938" y="2081004"/>
                </a:lnTo>
                <a:lnTo>
                  <a:pt x="517874" y="1986544"/>
                </a:lnTo>
                <a:lnTo>
                  <a:pt x="517874" y="2067207"/>
                </a:lnTo>
                <a:lnTo>
                  <a:pt x="521612" y="2065349"/>
                </a:lnTo>
                <a:lnTo>
                  <a:pt x="521612" y="1980972"/>
                </a:lnTo>
                <a:lnTo>
                  <a:pt x="485108" y="1947540"/>
                </a:lnTo>
                <a:lnTo>
                  <a:pt x="417598" y="1885716"/>
                </a:lnTo>
                <a:lnTo>
                  <a:pt x="417598" y="1825220"/>
                </a:lnTo>
                <a:lnTo>
                  <a:pt x="413859" y="1826015"/>
                </a:lnTo>
                <a:lnTo>
                  <a:pt x="413859" y="1883594"/>
                </a:lnTo>
                <a:lnTo>
                  <a:pt x="312923" y="1978054"/>
                </a:lnTo>
                <a:lnTo>
                  <a:pt x="312923" y="1861571"/>
                </a:lnTo>
                <a:lnTo>
                  <a:pt x="360423" y="1816994"/>
                </a:lnTo>
                <a:lnTo>
                  <a:pt x="358443" y="1813545"/>
                </a:lnTo>
                <a:lnTo>
                  <a:pt x="311164" y="1857591"/>
                </a:lnTo>
                <a:lnTo>
                  <a:pt x="209349" y="1764192"/>
                </a:lnTo>
                <a:lnTo>
                  <a:pt x="285875" y="1692551"/>
                </a:lnTo>
                <a:lnTo>
                  <a:pt x="309625" y="1670528"/>
                </a:lnTo>
                <a:lnTo>
                  <a:pt x="411440" y="1763927"/>
                </a:lnTo>
                <a:lnTo>
                  <a:pt x="358443" y="1813280"/>
                </a:lnTo>
                <a:lnTo>
                  <a:pt x="360642" y="1816994"/>
                </a:lnTo>
                <a:lnTo>
                  <a:pt x="413859" y="1767111"/>
                </a:lnTo>
                <a:lnTo>
                  <a:pt x="413859" y="1825750"/>
                </a:lnTo>
                <a:lnTo>
                  <a:pt x="417598" y="1824954"/>
                </a:lnTo>
                <a:lnTo>
                  <a:pt x="417598" y="1765254"/>
                </a:lnTo>
                <a:lnTo>
                  <a:pt x="421996" y="1761008"/>
                </a:lnTo>
                <a:lnTo>
                  <a:pt x="421996" y="1755436"/>
                </a:lnTo>
                <a:lnTo>
                  <a:pt x="416938" y="1760212"/>
                </a:lnTo>
                <a:lnTo>
                  <a:pt x="416938" y="1643729"/>
                </a:lnTo>
                <a:lnTo>
                  <a:pt x="421996" y="1638953"/>
                </a:lnTo>
                <a:lnTo>
                  <a:pt x="421996" y="1633381"/>
                </a:lnTo>
                <a:lnTo>
                  <a:pt x="415179" y="1639749"/>
                </a:lnTo>
                <a:lnTo>
                  <a:pt x="313363" y="1546351"/>
                </a:lnTo>
                <a:lnTo>
                  <a:pt x="414959" y="1451360"/>
                </a:lnTo>
                <a:lnTo>
                  <a:pt x="516774" y="1544759"/>
                </a:lnTo>
                <a:lnTo>
                  <a:pt x="422216" y="1633381"/>
                </a:lnTo>
                <a:lnTo>
                  <a:pt x="422216" y="1638688"/>
                </a:lnTo>
                <a:lnTo>
                  <a:pt x="517874" y="1549269"/>
                </a:lnTo>
                <a:lnTo>
                  <a:pt x="517874" y="1665752"/>
                </a:lnTo>
                <a:lnTo>
                  <a:pt x="422216" y="1755436"/>
                </a:lnTo>
                <a:lnTo>
                  <a:pt x="422216" y="1761008"/>
                </a:lnTo>
                <a:lnTo>
                  <a:pt x="521612" y="1667875"/>
                </a:lnTo>
                <a:lnTo>
                  <a:pt x="521612" y="1543697"/>
                </a:lnTo>
                <a:lnTo>
                  <a:pt x="417598" y="1448176"/>
                </a:lnTo>
                <a:lnTo>
                  <a:pt x="417598" y="1331162"/>
                </a:lnTo>
                <a:lnTo>
                  <a:pt x="413859" y="1334612"/>
                </a:lnTo>
                <a:lnTo>
                  <a:pt x="413859" y="1446584"/>
                </a:lnTo>
                <a:lnTo>
                  <a:pt x="312923" y="1540778"/>
                </a:lnTo>
                <a:lnTo>
                  <a:pt x="312923" y="1424295"/>
                </a:lnTo>
                <a:lnTo>
                  <a:pt x="413859" y="1329836"/>
                </a:lnTo>
                <a:lnTo>
                  <a:pt x="413859" y="1334346"/>
                </a:lnTo>
                <a:lnTo>
                  <a:pt x="417598" y="1330897"/>
                </a:lnTo>
                <a:lnTo>
                  <a:pt x="417598" y="1324264"/>
                </a:lnTo>
                <a:lnTo>
                  <a:pt x="316882" y="1231926"/>
                </a:lnTo>
                <a:lnTo>
                  <a:pt x="313803" y="1234580"/>
                </a:lnTo>
                <a:lnTo>
                  <a:pt x="316662" y="1231661"/>
                </a:lnTo>
                <a:lnTo>
                  <a:pt x="312264" y="1227681"/>
                </a:lnTo>
                <a:lnTo>
                  <a:pt x="312264" y="1223701"/>
                </a:lnTo>
                <a:lnTo>
                  <a:pt x="308525" y="1223701"/>
                </a:lnTo>
                <a:lnTo>
                  <a:pt x="308525" y="1227946"/>
                </a:lnTo>
                <a:lnTo>
                  <a:pt x="207589" y="1322141"/>
                </a:lnTo>
                <a:lnTo>
                  <a:pt x="207589" y="1215476"/>
                </a:lnTo>
                <a:lnTo>
                  <a:pt x="207589" y="1205923"/>
                </a:lnTo>
                <a:lnTo>
                  <a:pt x="308525" y="1111464"/>
                </a:lnTo>
                <a:lnTo>
                  <a:pt x="308525" y="1217068"/>
                </a:lnTo>
                <a:lnTo>
                  <a:pt x="308525" y="1223436"/>
                </a:lnTo>
                <a:lnTo>
                  <a:pt x="312264" y="1223436"/>
                </a:lnTo>
                <a:lnTo>
                  <a:pt x="312264" y="1109606"/>
                </a:lnTo>
                <a:lnTo>
                  <a:pt x="388351" y="1038496"/>
                </a:lnTo>
                <a:lnTo>
                  <a:pt x="413639" y="1014881"/>
                </a:lnTo>
                <a:lnTo>
                  <a:pt x="519413" y="1111729"/>
                </a:lnTo>
                <a:lnTo>
                  <a:pt x="625626" y="1012228"/>
                </a:lnTo>
                <a:lnTo>
                  <a:pt x="625626" y="972692"/>
                </a:lnTo>
                <a:lnTo>
                  <a:pt x="622108" y="974550"/>
                </a:lnTo>
                <a:lnTo>
                  <a:pt x="622108" y="1010105"/>
                </a:lnTo>
                <a:lnTo>
                  <a:pt x="521172" y="1104565"/>
                </a:lnTo>
                <a:lnTo>
                  <a:pt x="521172" y="988082"/>
                </a:lnTo>
                <a:lnTo>
                  <a:pt x="622108" y="893622"/>
                </a:lnTo>
                <a:lnTo>
                  <a:pt x="622108" y="974284"/>
                </a:lnTo>
                <a:lnTo>
                  <a:pt x="625626" y="972427"/>
                </a:lnTo>
                <a:lnTo>
                  <a:pt x="625626" y="888050"/>
                </a:lnTo>
                <a:lnTo>
                  <a:pt x="589342" y="854618"/>
                </a:lnTo>
                <a:lnTo>
                  <a:pt x="585604" y="856740"/>
                </a:lnTo>
                <a:lnTo>
                  <a:pt x="620789" y="889111"/>
                </a:lnTo>
                <a:lnTo>
                  <a:pt x="519193" y="984102"/>
                </a:lnTo>
                <a:lnTo>
                  <a:pt x="417378" y="890703"/>
                </a:lnTo>
                <a:lnTo>
                  <a:pt x="518973" y="795713"/>
                </a:lnTo>
                <a:lnTo>
                  <a:pt x="585384" y="856475"/>
                </a:lnTo>
                <a:lnTo>
                  <a:pt x="589122" y="854352"/>
                </a:lnTo>
                <a:lnTo>
                  <a:pt x="521612" y="792529"/>
                </a:lnTo>
                <a:lnTo>
                  <a:pt x="521612" y="732297"/>
                </a:lnTo>
                <a:lnTo>
                  <a:pt x="517874" y="732828"/>
                </a:lnTo>
                <a:lnTo>
                  <a:pt x="517874" y="790671"/>
                </a:lnTo>
                <a:lnTo>
                  <a:pt x="417158" y="885131"/>
                </a:lnTo>
                <a:lnTo>
                  <a:pt x="417158" y="768383"/>
                </a:lnTo>
                <a:lnTo>
                  <a:pt x="464657" y="724072"/>
                </a:lnTo>
                <a:lnTo>
                  <a:pt x="462458" y="720357"/>
                </a:lnTo>
                <a:lnTo>
                  <a:pt x="464657" y="723807"/>
                </a:lnTo>
                <a:lnTo>
                  <a:pt x="517874" y="673923"/>
                </a:lnTo>
                <a:lnTo>
                  <a:pt x="517874" y="732563"/>
                </a:lnTo>
                <a:lnTo>
                  <a:pt x="521612" y="732032"/>
                </a:lnTo>
                <a:lnTo>
                  <a:pt x="521612" y="672331"/>
                </a:lnTo>
                <a:lnTo>
                  <a:pt x="526010" y="668086"/>
                </a:lnTo>
                <a:lnTo>
                  <a:pt x="526010" y="662514"/>
                </a:lnTo>
                <a:lnTo>
                  <a:pt x="521172" y="667024"/>
                </a:lnTo>
                <a:lnTo>
                  <a:pt x="521172" y="550541"/>
                </a:lnTo>
                <a:lnTo>
                  <a:pt x="526010" y="546031"/>
                </a:lnTo>
                <a:lnTo>
                  <a:pt x="526010" y="540459"/>
                </a:lnTo>
                <a:lnTo>
                  <a:pt x="519193" y="546827"/>
                </a:lnTo>
                <a:lnTo>
                  <a:pt x="417378" y="453428"/>
                </a:lnTo>
                <a:lnTo>
                  <a:pt x="518973" y="358172"/>
                </a:lnTo>
                <a:lnTo>
                  <a:pt x="620789" y="451571"/>
                </a:lnTo>
                <a:lnTo>
                  <a:pt x="526230" y="540194"/>
                </a:lnTo>
                <a:lnTo>
                  <a:pt x="526230" y="545765"/>
                </a:lnTo>
                <a:lnTo>
                  <a:pt x="622108" y="456082"/>
                </a:lnTo>
                <a:lnTo>
                  <a:pt x="622108" y="572830"/>
                </a:lnTo>
                <a:lnTo>
                  <a:pt x="526230" y="662248"/>
                </a:lnTo>
                <a:lnTo>
                  <a:pt x="526230" y="667820"/>
                </a:lnTo>
                <a:lnTo>
                  <a:pt x="625626" y="574952"/>
                </a:lnTo>
                <a:lnTo>
                  <a:pt x="625626" y="450509"/>
                </a:lnTo>
                <a:lnTo>
                  <a:pt x="521612" y="355254"/>
                </a:lnTo>
                <a:lnTo>
                  <a:pt x="521612" y="237975"/>
                </a:lnTo>
                <a:lnTo>
                  <a:pt x="517874" y="241424"/>
                </a:lnTo>
                <a:lnTo>
                  <a:pt x="517874" y="353396"/>
                </a:lnTo>
                <a:lnTo>
                  <a:pt x="417158" y="447856"/>
                </a:lnTo>
                <a:lnTo>
                  <a:pt x="417158" y="331373"/>
                </a:lnTo>
                <a:lnTo>
                  <a:pt x="517874" y="236913"/>
                </a:lnTo>
                <a:lnTo>
                  <a:pt x="517874" y="241159"/>
                </a:lnTo>
                <a:lnTo>
                  <a:pt x="521612" y="237709"/>
                </a:lnTo>
                <a:lnTo>
                  <a:pt x="521612" y="231341"/>
                </a:lnTo>
                <a:lnTo>
                  <a:pt x="420896" y="138739"/>
                </a:lnTo>
                <a:lnTo>
                  <a:pt x="417818" y="141657"/>
                </a:lnTo>
                <a:lnTo>
                  <a:pt x="420676" y="138739"/>
                </a:lnTo>
                <a:lnTo>
                  <a:pt x="416278" y="134759"/>
                </a:lnTo>
                <a:lnTo>
                  <a:pt x="416278" y="40002"/>
                </a:lnTo>
                <a:lnTo>
                  <a:pt x="416278" y="39345"/>
                </a:lnTo>
                <a:close/>
              </a:path>
            </a:pathLst>
          </a:custGeom>
          <a:solidFill>
            <a:schemeClr val="bg1">
              <a:lumMod val="65000"/>
            </a:schemeClr>
          </a:solidFill>
        </p:spPr>
        <p:txBody>
          <a:bodyPr wrap="square" tIns="540000" rIns="540000">
            <a:noAutofit/>
          </a:bodyPr>
          <a:lstStyle>
            <a:lvl1pPr algn="r">
              <a:defRPr>
                <a:solidFill>
                  <a:schemeClr val="accent2">
                    <a:lumMod val="40000"/>
                    <a:lumOff val="60000"/>
                  </a:schemeClr>
                </a:solidFill>
              </a:defRPr>
            </a:lvl1pPr>
          </a:lstStyle>
          <a:p>
            <a:r>
              <a:rPr lang="fr-FR" dirty="0"/>
              <a:t>Insérez ou glissez votre image ici</a:t>
            </a:r>
          </a:p>
        </p:txBody>
      </p:sp>
      <p:sp>
        <p:nvSpPr>
          <p:cNvPr id="2" name="Titre 1">
            <a:extLst>
              <a:ext uri="{FF2B5EF4-FFF2-40B4-BE49-F238E27FC236}">
                <a16:creationId xmlns:a16="http://schemas.microsoft.com/office/drawing/2014/main" id="{D5AF0AE2-7DAE-3EB0-5E60-D2EFCEC2EA43}"/>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3678237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E1C2B0A2-D20B-4AF8-11A0-04ADF7A00166}"/>
              </a:ext>
            </a:extLst>
          </p:cNvPr>
          <p:cNvSpPr>
            <a:spLocks noGrp="1"/>
          </p:cNvSpPr>
          <p:nvPr>
            <p:ph type="dt" sz="half" idx="10"/>
          </p:nvPr>
        </p:nvSpPr>
        <p:spPr/>
        <p:txBody>
          <a:bodyPr/>
          <a:lstStyle/>
          <a:p>
            <a:r>
              <a:rPr lang="fr-FR"/>
              <a:t>15/10/2025</a:t>
            </a:r>
          </a:p>
        </p:txBody>
      </p:sp>
      <p:sp>
        <p:nvSpPr>
          <p:cNvPr id="5" name="Espace réservé du pied de page 4">
            <a:extLst>
              <a:ext uri="{FF2B5EF4-FFF2-40B4-BE49-F238E27FC236}">
                <a16:creationId xmlns:a16="http://schemas.microsoft.com/office/drawing/2014/main" id="{E674BCD5-99F2-142E-3FEE-1ACCB474B9C4}"/>
              </a:ext>
            </a:extLst>
          </p:cNvPr>
          <p:cNvSpPr>
            <a:spLocks noGrp="1"/>
          </p:cNvSpPr>
          <p:nvPr>
            <p:ph type="ftr" sz="quarter" idx="11"/>
          </p:nvPr>
        </p:nvSpPr>
        <p:spPr/>
        <p:txBody>
          <a:bodyPr/>
          <a:lstStyle/>
          <a:p>
            <a:r>
              <a:rPr lang="fr-FR"/>
              <a:t>Hugo Bufferand - IAEA-FEC Conference - Chengdu</a:t>
            </a:r>
          </a:p>
        </p:txBody>
      </p:sp>
      <p:sp>
        <p:nvSpPr>
          <p:cNvPr id="6" name="Espace réservé du numéro de diapositive 5">
            <a:extLst>
              <a:ext uri="{FF2B5EF4-FFF2-40B4-BE49-F238E27FC236}">
                <a16:creationId xmlns:a16="http://schemas.microsoft.com/office/drawing/2014/main" id="{8209301D-2360-8D20-B992-EE6672D60716}"/>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7" name="ZoneTexte 6">
            <a:extLst>
              <a:ext uri="{FF2B5EF4-FFF2-40B4-BE49-F238E27FC236}">
                <a16:creationId xmlns:a16="http://schemas.microsoft.com/office/drawing/2014/main" id="{31680F71-13D8-7F13-2E1C-1B43E34B35C6}"/>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et contenu</a:t>
            </a:r>
          </a:p>
        </p:txBody>
      </p:sp>
      <p:pic>
        <p:nvPicPr>
          <p:cNvPr id="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32F98917-083E-F98C-816F-48F1437B41BD}"/>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456184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fr-FR"/>
              <a:t>Hugo Bufferand - IAEA-FEC Conference - Chengdu</a:t>
            </a: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seul</a:t>
            </a:r>
          </a:p>
        </p:txBody>
      </p:sp>
      <p:pic>
        <p:nvPicPr>
          <p:cNvPr id="8"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8C593314-5853-721D-C381-C5C6DA55FA41}"/>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669172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9C14385-C06C-03C8-FC0B-6EDE0E294E52}"/>
              </a:ext>
            </a:extLst>
          </p:cNvPr>
          <p:cNvSpPr>
            <a:spLocks noGrp="1"/>
          </p:cNvSpPr>
          <p:nvPr>
            <p:ph type="dt" sz="half" idx="10"/>
          </p:nvPr>
        </p:nvSpPr>
        <p:spPr/>
        <p:txBody>
          <a:bodyPr/>
          <a:lstStyle/>
          <a:p>
            <a:r>
              <a:rPr lang="fr-FR"/>
              <a:t>15/10/2025</a:t>
            </a:r>
          </a:p>
        </p:txBody>
      </p:sp>
      <p:sp>
        <p:nvSpPr>
          <p:cNvPr id="3" name="Espace réservé du pied de page 2">
            <a:extLst>
              <a:ext uri="{FF2B5EF4-FFF2-40B4-BE49-F238E27FC236}">
                <a16:creationId xmlns:a16="http://schemas.microsoft.com/office/drawing/2014/main" id="{C5925030-DB19-61B7-32BA-FFFFADD4FAB2}"/>
              </a:ext>
            </a:extLst>
          </p:cNvPr>
          <p:cNvSpPr>
            <a:spLocks noGrp="1"/>
          </p:cNvSpPr>
          <p:nvPr>
            <p:ph type="ftr" sz="quarter" idx="11"/>
          </p:nvPr>
        </p:nvSpPr>
        <p:spPr/>
        <p:txBody>
          <a:bodyPr/>
          <a:lstStyle/>
          <a:p>
            <a:r>
              <a:rPr lang="fr-FR"/>
              <a:t>Hugo Bufferand - IAEA-FEC Conference - Chengdu</a:t>
            </a:r>
          </a:p>
        </p:txBody>
      </p:sp>
      <p:sp>
        <p:nvSpPr>
          <p:cNvPr id="4" name="Espace réservé du numéro de diapositive 3">
            <a:extLst>
              <a:ext uri="{FF2B5EF4-FFF2-40B4-BE49-F238E27FC236}">
                <a16:creationId xmlns:a16="http://schemas.microsoft.com/office/drawing/2014/main" id="{6A84369A-A294-0F2F-E84F-D0990A22CF47}"/>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5" name="ZoneTexte 4">
            <a:extLst>
              <a:ext uri="{FF2B5EF4-FFF2-40B4-BE49-F238E27FC236}">
                <a16:creationId xmlns:a16="http://schemas.microsoft.com/office/drawing/2014/main" id="{F661E88D-94E7-20B9-0926-4E18EFBC1BA0}"/>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Vide</a:t>
            </a:r>
          </a:p>
        </p:txBody>
      </p:sp>
      <p:pic>
        <p:nvPicPr>
          <p:cNvPr id="7"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Tree>
    <p:extLst>
      <p:ext uri="{BB962C8B-B14F-4D97-AF65-F5344CB8AC3E}">
        <p14:creationId xmlns:p14="http://schemas.microsoft.com/office/powerpoint/2010/main" val="11835605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tervenants">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651A86F0-4870-165D-E01B-6415309E1300}"/>
              </a:ext>
            </a:extLst>
          </p:cNvPr>
          <p:cNvSpPr/>
          <p:nvPr userDrawn="1"/>
        </p:nvSpPr>
        <p:spPr>
          <a:xfrm>
            <a:off x="11460163" y="0"/>
            <a:ext cx="73183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Intervenants</a:t>
            </a:r>
          </a:p>
        </p:txBody>
      </p:sp>
      <p:sp>
        <p:nvSpPr>
          <p:cNvPr id="7" name="Espace réservé de la date 6">
            <a:extLst>
              <a:ext uri="{FF2B5EF4-FFF2-40B4-BE49-F238E27FC236}">
                <a16:creationId xmlns:a16="http://schemas.microsoft.com/office/drawing/2014/main" id="{AEB06F5F-32C6-8107-64D0-A34C291438F3}"/>
              </a:ext>
            </a:extLst>
          </p:cNvPr>
          <p:cNvSpPr>
            <a:spLocks noGrp="1"/>
          </p:cNvSpPr>
          <p:nvPr>
            <p:ph type="dt" sz="half" idx="10"/>
          </p:nvPr>
        </p:nvSpPr>
        <p:spPr>
          <a:xfrm>
            <a:off x="9875538" y="6343650"/>
            <a:ext cx="1016000" cy="365125"/>
          </a:xfrm>
        </p:spPr>
        <p:txBody>
          <a:bodyPr/>
          <a:lstStyle/>
          <a:p>
            <a:r>
              <a:rPr lang="fr-FR"/>
              <a:t>15/10/2025</a:t>
            </a:r>
            <a:endParaRPr lang="fr-FR" dirty="0"/>
          </a:p>
        </p:txBody>
      </p:sp>
      <p:sp>
        <p:nvSpPr>
          <p:cNvPr id="8" name="Espace réservé du pied de page 7">
            <a:extLst>
              <a:ext uri="{FF2B5EF4-FFF2-40B4-BE49-F238E27FC236}">
                <a16:creationId xmlns:a16="http://schemas.microsoft.com/office/drawing/2014/main" id="{B725FD7F-C465-8D65-075F-32AAF06B3F81}"/>
              </a:ext>
            </a:extLst>
          </p:cNvPr>
          <p:cNvSpPr>
            <a:spLocks noGrp="1"/>
          </p:cNvSpPr>
          <p:nvPr>
            <p:ph type="ftr" sz="quarter" idx="11"/>
          </p:nvPr>
        </p:nvSpPr>
        <p:spPr/>
        <p:txBody>
          <a:bodyPr/>
          <a:lstStyle/>
          <a:p>
            <a:r>
              <a:rPr lang="fr-FR"/>
              <a:t>Hugo Bufferand - IAEA-FEC Conference - Chengdu</a:t>
            </a:r>
            <a:endParaRPr lang="fr-FR" dirty="0"/>
          </a:p>
        </p:txBody>
      </p:sp>
      <p:sp>
        <p:nvSpPr>
          <p:cNvPr id="9" name="Espace réservé du numéro de diapositive 8">
            <a:extLst>
              <a:ext uri="{FF2B5EF4-FFF2-40B4-BE49-F238E27FC236}">
                <a16:creationId xmlns:a16="http://schemas.microsoft.com/office/drawing/2014/main" id="{8D38D448-932F-258E-2E58-CA802334900A}"/>
              </a:ext>
            </a:extLst>
          </p:cNvPr>
          <p:cNvSpPr>
            <a:spLocks noGrp="1"/>
          </p:cNvSpPr>
          <p:nvPr>
            <p:ph type="sldNum" sz="quarter" idx="12"/>
          </p:nvPr>
        </p:nvSpPr>
        <p:spPr/>
        <p:txBody>
          <a:bodyPr/>
          <a:lstStyle/>
          <a:p>
            <a:fld id="{0CBC77A0-1F4E-42FF-9FFC-F45C3A64AF90}" type="slidenum">
              <a:rPr lang="fr-FR" smtClean="0"/>
              <a:pPr/>
              <a:t>‹N°›</a:t>
            </a:fld>
            <a:endParaRPr lang="fr-FR" dirty="0"/>
          </a:p>
        </p:txBody>
      </p:sp>
      <p:sp>
        <p:nvSpPr>
          <p:cNvPr id="25" name="Espace réservé du texte 8">
            <a:extLst>
              <a:ext uri="{FF2B5EF4-FFF2-40B4-BE49-F238E27FC236}">
                <a16:creationId xmlns:a16="http://schemas.microsoft.com/office/drawing/2014/main" id="{EE9D7CE3-0338-EF86-9151-9AA39188D19A}"/>
              </a:ext>
            </a:extLst>
          </p:cNvPr>
          <p:cNvSpPr>
            <a:spLocks noGrp="1"/>
          </p:cNvSpPr>
          <p:nvPr>
            <p:ph type="body" sz="quarter" idx="13" hasCustomPrompt="1"/>
          </p:nvPr>
        </p:nvSpPr>
        <p:spPr>
          <a:xfrm>
            <a:off x="407368"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27" name="Espace réservé du texte 8">
            <a:extLst>
              <a:ext uri="{FF2B5EF4-FFF2-40B4-BE49-F238E27FC236}">
                <a16:creationId xmlns:a16="http://schemas.microsoft.com/office/drawing/2014/main" id="{7E242CEA-B629-6061-3336-B00B5B03631E}"/>
              </a:ext>
            </a:extLst>
          </p:cNvPr>
          <p:cNvSpPr>
            <a:spLocks noGrp="1"/>
          </p:cNvSpPr>
          <p:nvPr>
            <p:ph type="body" sz="quarter" idx="16" hasCustomPrompt="1"/>
          </p:nvPr>
        </p:nvSpPr>
        <p:spPr>
          <a:xfrm>
            <a:off x="3327251"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29" name="Espace réservé du texte 8">
            <a:extLst>
              <a:ext uri="{FF2B5EF4-FFF2-40B4-BE49-F238E27FC236}">
                <a16:creationId xmlns:a16="http://schemas.microsoft.com/office/drawing/2014/main" id="{13577D77-6A07-A133-9442-B0E04B740BCB}"/>
              </a:ext>
            </a:extLst>
          </p:cNvPr>
          <p:cNvSpPr>
            <a:spLocks noGrp="1"/>
          </p:cNvSpPr>
          <p:nvPr>
            <p:ph type="body" sz="quarter" idx="18" hasCustomPrompt="1"/>
          </p:nvPr>
        </p:nvSpPr>
        <p:spPr>
          <a:xfrm>
            <a:off x="9167017"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31" name="Espace réservé du texte 8">
            <a:extLst>
              <a:ext uri="{FF2B5EF4-FFF2-40B4-BE49-F238E27FC236}">
                <a16:creationId xmlns:a16="http://schemas.microsoft.com/office/drawing/2014/main" id="{7647BCFB-4928-920C-2E15-C8AE4C72EBA8}"/>
              </a:ext>
            </a:extLst>
          </p:cNvPr>
          <p:cNvSpPr>
            <a:spLocks noGrp="1"/>
          </p:cNvSpPr>
          <p:nvPr>
            <p:ph type="body" sz="quarter" idx="20" hasCustomPrompt="1"/>
          </p:nvPr>
        </p:nvSpPr>
        <p:spPr>
          <a:xfrm>
            <a:off x="6247134" y="4583137"/>
            <a:ext cx="2592288" cy="909613"/>
          </a:xfrm>
        </p:spPr>
        <p:txBody>
          <a:bodyPr lIns="72000" rIns="72000">
            <a:normAutofit/>
          </a:bodyPr>
          <a:lstStyle>
            <a:lvl1pPr algn="ctr">
              <a:lnSpc>
                <a:spcPts val="2000"/>
              </a:lnSpc>
              <a:defRPr sz="1800" b="1">
                <a:solidFill>
                  <a:schemeClr val="tx2"/>
                </a:solidFill>
              </a:defRPr>
            </a:lvl1pPr>
            <a:lvl2pPr marL="0" indent="0" algn="ctr">
              <a:lnSpc>
                <a:spcPts val="2000"/>
              </a:lnSpc>
              <a:buNone/>
              <a:defRPr sz="1600" i="1"/>
            </a:lvl2pPr>
          </a:lstStyle>
          <a:p>
            <a:pPr lvl="0"/>
            <a:r>
              <a:rPr lang="fr-FR" dirty="0"/>
              <a:t>Prénom NOM</a:t>
            </a:r>
          </a:p>
          <a:p>
            <a:pPr lvl="1"/>
            <a:r>
              <a:rPr lang="fr-FR" dirty="0"/>
              <a:t>Fonctions</a:t>
            </a:r>
          </a:p>
        </p:txBody>
      </p:sp>
      <p:sp>
        <p:nvSpPr>
          <p:cNvPr id="26" name="図プレースホルダー 9">
            <a:extLst>
              <a:ext uri="{FF2B5EF4-FFF2-40B4-BE49-F238E27FC236}">
                <a16:creationId xmlns:a16="http://schemas.microsoft.com/office/drawing/2014/main" id="{17DDD33A-87AA-3D6F-D996-3C0AE9416F93}"/>
              </a:ext>
            </a:extLst>
          </p:cNvPr>
          <p:cNvSpPr>
            <a:spLocks noGrp="1"/>
          </p:cNvSpPr>
          <p:nvPr>
            <p:ph type="pic" sz="quarter" idx="15" hasCustomPrompt="1"/>
          </p:nvPr>
        </p:nvSpPr>
        <p:spPr>
          <a:xfrm>
            <a:off x="407368"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28" name="図プレースホルダー 9">
            <a:extLst>
              <a:ext uri="{FF2B5EF4-FFF2-40B4-BE49-F238E27FC236}">
                <a16:creationId xmlns:a16="http://schemas.microsoft.com/office/drawing/2014/main" id="{6BF72028-41E2-619A-D233-341EEFEC504D}"/>
              </a:ext>
            </a:extLst>
          </p:cNvPr>
          <p:cNvSpPr>
            <a:spLocks noGrp="1"/>
          </p:cNvSpPr>
          <p:nvPr>
            <p:ph type="pic" sz="quarter" idx="17" hasCustomPrompt="1"/>
          </p:nvPr>
        </p:nvSpPr>
        <p:spPr>
          <a:xfrm>
            <a:off x="3327251"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30" name="図プレースホルダー 9">
            <a:extLst>
              <a:ext uri="{FF2B5EF4-FFF2-40B4-BE49-F238E27FC236}">
                <a16:creationId xmlns:a16="http://schemas.microsoft.com/office/drawing/2014/main" id="{74AA3498-C08C-43F4-B6BB-AE8E3CC9E9CC}"/>
              </a:ext>
            </a:extLst>
          </p:cNvPr>
          <p:cNvSpPr>
            <a:spLocks noGrp="1"/>
          </p:cNvSpPr>
          <p:nvPr>
            <p:ph type="pic" sz="quarter" idx="19" hasCustomPrompt="1"/>
          </p:nvPr>
        </p:nvSpPr>
        <p:spPr>
          <a:xfrm>
            <a:off x="9167017"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32" name="図プレースホルダー 9">
            <a:extLst>
              <a:ext uri="{FF2B5EF4-FFF2-40B4-BE49-F238E27FC236}">
                <a16:creationId xmlns:a16="http://schemas.microsoft.com/office/drawing/2014/main" id="{1DC76755-C8C6-A984-C78A-E29A74AAF2E9}"/>
              </a:ext>
            </a:extLst>
          </p:cNvPr>
          <p:cNvSpPr>
            <a:spLocks noGrp="1"/>
          </p:cNvSpPr>
          <p:nvPr>
            <p:ph type="pic" sz="quarter" idx="21" hasCustomPrompt="1"/>
          </p:nvPr>
        </p:nvSpPr>
        <p:spPr>
          <a:xfrm>
            <a:off x="6247134" y="1819796"/>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sp>
        <p:nvSpPr>
          <p:cNvPr id="36" name="ZoneTexte 35">
            <a:extLst>
              <a:ext uri="{FF2B5EF4-FFF2-40B4-BE49-F238E27FC236}">
                <a16:creationId xmlns:a16="http://schemas.microsoft.com/office/drawing/2014/main" id="{C24E81A9-10CF-5234-1441-4D3B94BB47FE}"/>
              </a:ext>
            </a:extLst>
          </p:cNvPr>
          <p:cNvSpPr txBox="1"/>
          <p:nvPr userDrawn="1"/>
        </p:nvSpPr>
        <p:spPr>
          <a:xfrm>
            <a:off x="-101600" y="6858000"/>
            <a:ext cx="12192000" cy="276999"/>
          </a:xfrm>
          <a:prstGeom prst="rect">
            <a:avLst/>
          </a:prstGeom>
          <a:noFill/>
        </p:spPr>
        <p:txBody>
          <a:bodyPr wrap="square" rtlCol="0">
            <a:spAutoFit/>
          </a:bodyPr>
          <a:lstStyle/>
          <a:p>
            <a:r>
              <a:rPr lang="fr-FR" sz="1200" dirty="0">
                <a:solidFill>
                  <a:schemeClr val="bg1">
                    <a:lumMod val="50000"/>
                  </a:schemeClr>
                </a:solidFill>
              </a:rPr>
              <a:t>Astuce : Vous pouvez supprimer autant de blocs d’intervenant que vous le souhaitez</a:t>
            </a:r>
          </a:p>
        </p:txBody>
      </p:sp>
      <p:pic>
        <p:nvPicPr>
          <p:cNvPr id="18"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B16D91DA-45B8-FD04-3A3A-E545BB21D2E8}"/>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2061592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ervenant / CV">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53AF1D4-4843-AF3F-A326-45F38F216CA0}"/>
              </a:ext>
            </a:extLst>
          </p:cNvPr>
          <p:cNvSpPr/>
          <p:nvPr userDrawn="1"/>
        </p:nvSpPr>
        <p:spPr>
          <a:xfrm>
            <a:off x="7199086" y="0"/>
            <a:ext cx="49929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Intervenant / CV</a:t>
            </a:r>
          </a:p>
        </p:txBody>
      </p:sp>
      <p:sp>
        <p:nvSpPr>
          <p:cNvPr id="7" name="Espace réservé de la date 6">
            <a:extLst>
              <a:ext uri="{FF2B5EF4-FFF2-40B4-BE49-F238E27FC236}">
                <a16:creationId xmlns:a16="http://schemas.microsoft.com/office/drawing/2014/main" id="{AEB06F5F-32C6-8107-64D0-A34C291438F3}"/>
              </a:ext>
            </a:extLst>
          </p:cNvPr>
          <p:cNvSpPr>
            <a:spLocks noGrp="1"/>
          </p:cNvSpPr>
          <p:nvPr>
            <p:ph type="dt" sz="half" idx="10"/>
          </p:nvPr>
        </p:nvSpPr>
        <p:spPr>
          <a:xfrm>
            <a:off x="9875538" y="6343650"/>
            <a:ext cx="1016000" cy="365125"/>
          </a:xfrm>
        </p:spPr>
        <p:txBody>
          <a:bodyPr/>
          <a:lstStyle/>
          <a:p>
            <a:r>
              <a:rPr lang="fr-FR"/>
              <a:t>15/10/2025</a:t>
            </a:r>
            <a:endParaRPr lang="fr-FR" dirty="0"/>
          </a:p>
        </p:txBody>
      </p:sp>
      <p:sp>
        <p:nvSpPr>
          <p:cNvPr id="8" name="Espace réservé du pied de page 7">
            <a:extLst>
              <a:ext uri="{FF2B5EF4-FFF2-40B4-BE49-F238E27FC236}">
                <a16:creationId xmlns:a16="http://schemas.microsoft.com/office/drawing/2014/main" id="{B725FD7F-C465-8D65-075F-32AAF06B3F81}"/>
              </a:ext>
            </a:extLst>
          </p:cNvPr>
          <p:cNvSpPr>
            <a:spLocks noGrp="1"/>
          </p:cNvSpPr>
          <p:nvPr>
            <p:ph type="ftr" sz="quarter" idx="11"/>
          </p:nvPr>
        </p:nvSpPr>
        <p:spPr/>
        <p:txBody>
          <a:bodyPr/>
          <a:lstStyle/>
          <a:p>
            <a:r>
              <a:rPr lang="fr-FR"/>
              <a:t>Hugo Bufferand - IAEA-FEC Conference - Chengdu</a:t>
            </a:r>
            <a:endParaRPr lang="fr-FR" dirty="0"/>
          </a:p>
        </p:txBody>
      </p:sp>
      <p:sp>
        <p:nvSpPr>
          <p:cNvPr id="9" name="Espace réservé du numéro de diapositive 8">
            <a:extLst>
              <a:ext uri="{FF2B5EF4-FFF2-40B4-BE49-F238E27FC236}">
                <a16:creationId xmlns:a16="http://schemas.microsoft.com/office/drawing/2014/main" id="{8D38D448-932F-258E-2E58-CA802334900A}"/>
              </a:ext>
            </a:extLst>
          </p:cNvPr>
          <p:cNvSpPr>
            <a:spLocks noGrp="1"/>
          </p:cNvSpPr>
          <p:nvPr>
            <p:ph type="sldNum" sz="quarter" idx="12"/>
          </p:nvPr>
        </p:nvSpPr>
        <p:spPr/>
        <p:txBody>
          <a:bodyPr/>
          <a:lstStyle/>
          <a:p>
            <a:fld id="{0CBC77A0-1F4E-42FF-9FFC-F45C3A64AF90}" type="slidenum">
              <a:rPr lang="fr-FR" smtClean="0"/>
              <a:pPr/>
              <a:t>‹N°›</a:t>
            </a:fld>
            <a:endParaRPr lang="fr-FR" dirty="0"/>
          </a:p>
        </p:txBody>
      </p:sp>
      <p:sp>
        <p:nvSpPr>
          <p:cNvPr id="36" name="ZoneTexte 35">
            <a:extLst>
              <a:ext uri="{FF2B5EF4-FFF2-40B4-BE49-F238E27FC236}">
                <a16:creationId xmlns:a16="http://schemas.microsoft.com/office/drawing/2014/main" id="{C24E81A9-10CF-5234-1441-4D3B94BB47FE}"/>
              </a:ext>
            </a:extLst>
          </p:cNvPr>
          <p:cNvSpPr txBox="1"/>
          <p:nvPr userDrawn="1"/>
        </p:nvSpPr>
        <p:spPr>
          <a:xfrm>
            <a:off x="-101600" y="6858000"/>
            <a:ext cx="12192000" cy="276999"/>
          </a:xfrm>
          <a:prstGeom prst="rect">
            <a:avLst/>
          </a:prstGeom>
          <a:noFill/>
        </p:spPr>
        <p:txBody>
          <a:bodyPr wrap="square" rtlCol="0">
            <a:spAutoFit/>
          </a:bodyPr>
          <a:lstStyle/>
          <a:p>
            <a:r>
              <a:rPr lang="fr-FR" sz="1200" dirty="0">
                <a:solidFill>
                  <a:schemeClr val="bg1">
                    <a:lumMod val="50000"/>
                  </a:schemeClr>
                </a:solidFill>
              </a:rPr>
              <a:t>Astuce : Vous pouvez supprimer autant de blocs d’intervenant que vous le souhaitez</a:t>
            </a:r>
          </a:p>
        </p:txBody>
      </p:sp>
      <p:sp>
        <p:nvSpPr>
          <p:cNvPr id="14" name="Espace réservé du texte 2">
            <a:extLst>
              <a:ext uri="{FF2B5EF4-FFF2-40B4-BE49-F238E27FC236}">
                <a16:creationId xmlns:a16="http://schemas.microsoft.com/office/drawing/2014/main" id="{3AE77C0A-ACF9-C7EB-2F0B-D7114392665D}"/>
              </a:ext>
            </a:extLst>
          </p:cNvPr>
          <p:cNvSpPr>
            <a:spLocks noGrp="1"/>
          </p:cNvSpPr>
          <p:nvPr>
            <p:ph type="body" idx="1" hasCustomPrompt="1"/>
          </p:nvPr>
        </p:nvSpPr>
        <p:spPr>
          <a:xfrm>
            <a:off x="3467100" y="1541463"/>
            <a:ext cx="7993063" cy="823912"/>
          </a:xfrm>
        </p:spPr>
        <p:txBody>
          <a:bodyPr anchor="b">
            <a:normAutofit/>
          </a:bodyPr>
          <a:lstStyle>
            <a:lvl1pPr marL="0" indent="0">
              <a:spcBef>
                <a:spcPts val="0"/>
              </a:spcBef>
              <a:buNone/>
              <a:defRPr sz="2000" b="1">
                <a:solidFill>
                  <a:schemeClr val="tx2"/>
                </a:solidFill>
                <a:latin typeface="+mj-lt"/>
              </a:defRPr>
            </a:lvl1pPr>
            <a:lvl2pPr marL="0" indent="0">
              <a:spcBef>
                <a:spcPts val="0"/>
              </a:spcBef>
              <a:buNone/>
              <a:defRPr sz="1600" b="0" i="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Prénom NOM</a:t>
            </a:r>
          </a:p>
          <a:p>
            <a:pPr lvl="1"/>
            <a:r>
              <a:rPr lang="fr-FR" dirty="0"/>
              <a:t>Fonction/titre</a:t>
            </a:r>
          </a:p>
        </p:txBody>
      </p:sp>
      <p:sp>
        <p:nvSpPr>
          <p:cNvPr id="15" name="Espace réservé du texte 20">
            <a:extLst>
              <a:ext uri="{FF2B5EF4-FFF2-40B4-BE49-F238E27FC236}">
                <a16:creationId xmlns:a16="http://schemas.microsoft.com/office/drawing/2014/main" id="{BC7575DE-FB39-1529-3362-6DDB6F59CA2B}"/>
              </a:ext>
            </a:extLst>
          </p:cNvPr>
          <p:cNvSpPr>
            <a:spLocks noGrp="1"/>
          </p:cNvSpPr>
          <p:nvPr>
            <p:ph type="body" sz="quarter" idx="14"/>
          </p:nvPr>
        </p:nvSpPr>
        <p:spPr>
          <a:xfrm>
            <a:off x="3467100" y="2413000"/>
            <a:ext cx="7993063" cy="35004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6" name="図プレースホルダー 9">
            <a:extLst>
              <a:ext uri="{FF2B5EF4-FFF2-40B4-BE49-F238E27FC236}">
                <a16:creationId xmlns:a16="http://schemas.microsoft.com/office/drawing/2014/main" id="{17DDD33A-87AA-3D6F-D996-3C0AE9416F93}"/>
              </a:ext>
            </a:extLst>
          </p:cNvPr>
          <p:cNvSpPr>
            <a:spLocks noGrp="1"/>
          </p:cNvSpPr>
          <p:nvPr>
            <p:ph type="pic" sz="quarter" idx="15" hasCustomPrompt="1"/>
          </p:nvPr>
        </p:nvSpPr>
        <p:spPr>
          <a:xfrm>
            <a:off x="572468" y="1457845"/>
            <a:ext cx="2575952" cy="2576175"/>
          </a:xfrm>
          <a:prstGeom prst="ellipse">
            <a:avLst/>
          </a:prstGeom>
          <a:solidFill>
            <a:schemeClr val="bg1">
              <a:lumMod val="65000"/>
            </a:schemeClr>
          </a:solidFill>
        </p:spPr>
        <p:txBody>
          <a:bodyPr>
            <a:normAutofit/>
          </a:bodyPr>
          <a:lstStyle>
            <a:lvl1pPr algn="ctr">
              <a:defRPr sz="1200">
                <a:solidFill>
                  <a:schemeClr val="accent2">
                    <a:lumMod val="40000"/>
                    <a:lumOff val="60000"/>
                  </a:schemeClr>
                </a:solidFill>
              </a:defRPr>
            </a:lvl1pPr>
          </a:lstStyle>
          <a:p>
            <a:r>
              <a:rPr lang="fr-FR" dirty="0"/>
              <a:t>Insérez un portrait ici</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009A53DC-AB4B-EC82-92B3-B8B715CDC6A1}"/>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8968020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15/10/2025</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Hugo Bufferand - IAEA-FEC Conference - Chengdu</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Citation</a:t>
            </a:r>
          </a:p>
          <a:p>
            <a:endParaRPr lang="fr-FR" sz="12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bg1"/>
                </a:solidFill>
                <a:latin typeface="+mj-lt"/>
              </a:rPr>
              <a:t>“</a:t>
            </a: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bg1"/>
                </a:solidFill>
              </a:defRPr>
            </a:lvl1pPr>
          </a:lstStyle>
          <a:p>
            <a:r>
              <a:rPr lang="fr-FR" dirty="0"/>
              <a:t>Ici votre citation qui peut être sur plusieurs lignes ’’ </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24" name="Image 2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spTree>
    <p:extLst>
      <p:ext uri="{BB962C8B-B14F-4D97-AF65-F5344CB8AC3E}">
        <p14:creationId xmlns:p14="http://schemas.microsoft.com/office/powerpoint/2010/main" val="1002934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tation Bleu foncé">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15/10/2025</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Hugo Bufferand - IAEA-FEC Conference - Chengdu</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Citation Bleu foncé</a:t>
            </a:r>
          </a:p>
          <a:p>
            <a:endParaRPr lang="fr-FR" sz="12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bg1"/>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14" name="Image 1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8" name="Espace réservé du texte 2">
            <a:extLst>
              <a:ext uri="{FF2B5EF4-FFF2-40B4-BE49-F238E27FC236}">
                <a16:creationId xmlns:a16="http://schemas.microsoft.com/office/drawing/2014/main" id="{CD1C80FF-3EC2-C65E-39A3-3D5B556D3A76}"/>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DD99EE02-4A21-0C84-48D4-82F813D3CEA1}"/>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bg1"/>
                </a:solidFill>
              </a:defRPr>
            </a:lvl1pPr>
          </a:lstStyle>
          <a:p>
            <a:r>
              <a:rPr lang="fr-FR" dirty="0"/>
              <a:t>Ici votre citation qui peut être sur plusieurs lignes ’’ </a:t>
            </a:r>
          </a:p>
        </p:txBody>
      </p:sp>
    </p:spTree>
    <p:extLst>
      <p:ext uri="{BB962C8B-B14F-4D97-AF65-F5344CB8AC3E}">
        <p14:creationId xmlns:p14="http://schemas.microsoft.com/office/powerpoint/2010/main" val="4239802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tation clai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15/10/2025</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Hugo Bufferand - IAEA-FEC Conference - Chengdu</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Citation claire</a:t>
            </a: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tx2"/>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14"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8" name="Espace réservé du texte 2">
            <a:extLst>
              <a:ext uri="{FF2B5EF4-FFF2-40B4-BE49-F238E27FC236}">
                <a16:creationId xmlns:a16="http://schemas.microsoft.com/office/drawing/2014/main" id="{930F834B-23C4-8EC1-2C21-5E1E110A7BF9}"/>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A31F7F2B-1941-1250-D680-FD079465EC46}"/>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tx1"/>
                </a:solidFill>
              </a:defRPr>
            </a:lvl1pPr>
          </a:lstStyle>
          <a:p>
            <a:r>
              <a:rPr lang="fr-FR" dirty="0"/>
              <a:t>Ici votre citation qui peut être sur plusieurs lignes ’’ </a:t>
            </a:r>
          </a:p>
        </p:txBody>
      </p:sp>
    </p:spTree>
    <p:extLst>
      <p:ext uri="{BB962C8B-B14F-4D97-AF65-F5344CB8AC3E}">
        <p14:creationId xmlns:p14="http://schemas.microsoft.com/office/powerpoint/2010/main" val="42113619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tatio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15/10/2025</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Hugo Bufferand - IAEA-FEC Conference - Chengdu</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Citation Gris</a:t>
            </a:r>
          </a:p>
          <a:p>
            <a:endParaRPr lang="fr-FR" sz="1200" dirty="0">
              <a:solidFill>
                <a:schemeClr val="bg1">
                  <a:lumMod val="50000"/>
                </a:schemeClr>
              </a:solidFill>
            </a:endParaRPr>
          </a:p>
        </p:txBody>
      </p:sp>
      <p:sp>
        <p:nvSpPr>
          <p:cNvPr id="13" name="ZoneTexte 12">
            <a:extLst>
              <a:ext uri="{FF2B5EF4-FFF2-40B4-BE49-F238E27FC236}">
                <a16:creationId xmlns:a16="http://schemas.microsoft.com/office/drawing/2014/main" id="{00475712-48BB-EC3B-E6C3-3284AF014AB8}"/>
              </a:ext>
            </a:extLst>
          </p:cNvPr>
          <p:cNvSpPr txBox="1"/>
          <p:nvPr userDrawn="1"/>
        </p:nvSpPr>
        <p:spPr>
          <a:xfrm>
            <a:off x="327692" y="1548040"/>
            <a:ext cx="1325468" cy="2169825"/>
          </a:xfrm>
          <a:prstGeom prst="rect">
            <a:avLst/>
          </a:prstGeom>
          <a:noFill/>
        </p:spPr>
        <p:txBody>
          <a:bodyPr wrap="square" rtlCol="0">
            <a:spAutoFit/>
          </a:bodyPr>
          <a:lstStyle/>
          <a:p>
            <a:pPr algn="r"/>
            <a:r>
              <a:rPr lang="fr-FR" sz="13500" dirty="0">
                <a:solidFill>
                  <a:schemeClr val="bg1"/>
                </a:solidFill>
                <a:latin typeface="+mj-lt"/>
              </a:rPr>
              <a:t>“</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endParaRPr lang="fr-FR" sz="1200" dirty="0">
              <a:solidFill>
                <a:schemeClr val="bg1">
                  <a:lumMod val="50000"/>
                </a:schemeClr>
              </a:solidFill>
            </a:endParaRPr>
          </a:p>
        </p:txBody>
      </p:sp>
      <p:pic>
        <p:nvPicPr>
          <p:cNvPr id="14" name="Image 13">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pic>
        <p:nvPicPr>
          <p:cNvPr id="16"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sp>
        <p:nvSpPr>
          <p:cNvPr id="8" name="Espace réservé du texte 2">
            <a:extLst>
              <a:ext uri="{FF2B5EF4-FFF2-40B4-BE49-F238E27FC236}">
                <a16:creationId xmlns:a16="http://schemas.microsoft.com/office/drawing/2014/main" id="{5E9AB1AA-33F6-3FFD-8F1A-9BB4B728DF31}"/>
              </a:ext>
            </a:extLst>
          </p:cNvPr>
          <p:cNvSpPr>
            <a:spLocks noGrp="1"/>
          </p:cNvSpPr>
          <p:nvPr>
            <p:ph type="body" idx="1" hasCustomPrompt="1"/>
          </p:nvPr>
        </p:nvSpPr>
        <p:spPr>
          <a:xfrm>
            <a:off x="1734459" y="4702629"/>
            <a:ext cx="7380000"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9" name="Titre 1">
            <a:extLst>
              <a:ext uri="{FF2B5EF4-FFF2-40B4-BE49-F238E27FC236}">
                <a16:creationId xmlns:a16="http://schemas.microsoft.com/office/drawing/2014/main" id="{1EB622B9-FCAB-DF76-D3A8-8B7A3392A585}"/>
              </a:ext>
            </a:extLst>
          </p:cNvPr>
          <p:cNvSpPr>
            <a:spLocks noGrp="1"/>
          </p:cNvSpPr>
          <p:nvPr>
            <p:ph type="title" hasCustomPrompt="1"/>
          </p:nvPr>
        </p:nvSpPr>
        <p:spPr>
          <a:xfrm>
            <a:off x="1734459" y="2171700"/>
            <a:ext cx="7380000" cy="2400300"/>
          </a:xfrm>
        </p:spPr>
        <p:txBody>
          <a:bodyPr anchor="t">
            <a:normAutofit/>
          </a:bodyPr>
          <a:lstStyle>
            <a:lvl1pPr>
              <a:defRPr sz="4000">
                <a:solidFill>
                  <a:schemeClr val="bg1"/>
                </a:solidFill>
              </a:defRPr>
            </a:lvl1pPr>
          </a:lstStyle>
          <a:p>
            <a:r>
              <a:rPr lang="fr-FR" dirty="0"/>
              <a:t>Ici votre citation qui peut être sur plusieurs lignes ’’ </a:t>
            </a:r>
          </a:p>
        </p:txBody>
      </p:sp>
    </p:spTree>
    <p:extLst>
      <p:ext uri="{BB962C8B-B14F-4D97-AF65-F5344CB8AC3E}">
        <p14:creationId xmlns:p14="http://schemas.microsoft.com/office/powerpoint/2010/main" val="2592697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re CEA lite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sp>
        <p:nvSpPr>
          <p:cNvPr id="4" name="ZoneTexte 3">
            <a:extLst>
              <a:ext uri="{FF2B5EF4-FFF2-40B4-BE49-F238E27FC236}">
                <a16:creationId xmlns:a16="http://schemas.microsoft.com/office/drawing/2014/main" id="{772B667D-CC06-7D82-8E0F-CFDA021D6AD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CEA </a:t>
            </a:r>
            <a:r>
              <a:rPr lang="fr-FR" sz="1200" dirty="0" err="1">
                <a:solidFill>
                  <a:schemeClr val="bg1">
                    <a:lumMod val="50000"/>
                  </a:schemeClr>
                </a:solidFill>
              </a:rPr>
              <a:t>liten</a:t>
            </a:r>
            <a:endParaRPr lang="fr-FR" sz="1200" dirty="0">
              <a:solidFill>
                <a:schemeClr val="bg1">
                  <a:lumMod val="50000"/>
                </a:schemeClr>
              </a:solidFill>
            </a:endParaRPr>
          </a:p>
        </p:txBody>
      </p:sp>
      <p:pic>
        <p:nvPicPr>
          <p:cNvPr id="5" name="Logo CEA liten">
            <a:extLst>
              <a:ext uri="{FF2B5EF4-FFF2-40B4-BE49-F238E27FC236}">
                <a16:creationId xmlns:a16="http://schemas.microsoft.com/office/drawing/2014/main" id="{59C151D8-9F2F-A121-360A-4DC7F82C413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838" y="728663"/>
            <a:ext cx="4053600" cy="1804999"/>
          </a:xfrm>
          <a:prstGeom prst="rect">
            <a:avLst/>
          </a:prstGeom>
        </p:spPr>
      </p:pic>
      <p:sp>
        <p:nvSpPr>
          <p:cNvPr id="6" name="Rectangle 5">
            <a:extLst>
              <a:ext uri="{FF2B5EF4-FFF2-40B4-BE49-F238E27FC236}">
                <a16:creationId xmlns:a16="http://schemas.microsoft.com/office/drawing/2014/main" id="{31F5FF40-204E-79EE-35CB-85711491D064}"/>
              </a:ext>
            </a:extLst>
          </p:cNvPr>
          <p:cNvSpPr/>
          <p:nvPr userDrawn="1"/>
        </p:nvSpPr>
        <p:spPr>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Tree>
    <p:extLst>
      <p:ext uri="{BB962C8B-B14F-4D97-AF65-F5344CB8AC3E}">
        <p14:creationId xmlns:p14="http://schemas.microsoft.com/office/powerpoint/2010/main" val="2291770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suel citation">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75131BF9-1179-4373-984B-3BA3810DA921}"/>
              </a:ext>
            </a:extLst>
          </p:cNvPr>
          <p:cNvGrpSpPr/>
          <p:nvPr userDrawn="1"/>
        </p:nvGrpSpPr>
        <p:grpSpPr>
          <a:xfrm>
            <a:off x="206373" y="6296024"/>
            <a:ext cx="468000" cy="468000"/>
            <a:chOff x="206373" y="6296024"/>
            <a:chExt cx="468000" cy="468000"/>
          </a:xfrm>
        </p:grpSpPr>
        <p:sp>
          <p:nvSpPr>
            <p:cNvPr id="20" name="Rectangle 19">
              <a:extLst>
                <a:ext uri="{FF2B5EF4-FFF2-40B4-BE49-F238E27FC236}">
                  <a16:creationId xmlns:a16="http://schemas.microsoft.com/office/drawing/2014/main" id="{26D7E0A0-6204-A96D-17C4-F1F3019C9994}"/>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21" name="Logo CEA">
              <a:extLst>
                <a:ext uri="{FF2B5EF4-FFF2-40B4-BE49-F238E27FC236}">
                  <a16:creationId xmlns:a16="http://schemas.microsoft.com/office/drawing/2014/main" id="{925ECDAD-C79A-E959-8415-90319293C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9" name="Espace réservé pour une image  8">
            <a:extLst>
              <a:ext uri="{FF2B5EF4-FFF2-40B4-BE49-F238E27FC236}">
                <a16:creationId xmlns:a16="http://schemas.microsoft.com/office/drawing/2014/main" id="{4C4230D1-9E7A-4F15-722D-49C58B4ED767}"/>
              </a:ext>
            </a:extLst>
          </p:cNvPr>
          <p:cNvSpPr>
            <a:spLocks noGrp="1"/>
          </p:cNvSpPr>
          <p:nvPr>
            <p:ph type="pic" sz="quarter" idx="13" hasCustomPrompt="1"/>
          </p:nvPr>
        </p:nvSpPr>
        <p:spPr>
          <a:xfrm>
            <a:off x="1" y="0"/>
            <a:ext cx="12192000" cy="6858000"/>
          </a:xfrm>
          <a:custGeom>
            <a:avLst/>
            <a:gdLst>
              <a:gd name="connsiteX0" fmla="*/ 257896 w 12192000"/>
              <a:gd name="connsiteY0" fmla="*/ 6343650 h 6858000"/>
              <a:gd name="connsiteX1" fmla="*/ 257896 w 12192000"/>
              <a:gd name="connsiteY1" fmla="*/ 6707250 h 6858000"/>
              <a:gd name="connsiteX2" fmla="*/ 621496 w 12192000"/>
              <a:gd name="connsiteY2" fmla="*/ 6707250 h 6858000"/>
              <a:gd name="connsiteX3" fmla="*/ 621496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6" y="6343650"/>
                </a:moveTo>
                <a:lnTo>
                  <a:pt x="257896" y="6707250"/>
                </a:lnTo>
                <a:lnTo>
                  <a:pt x="621496" y="6707250"/>
                </a:lnTo>
                <a:lnTo>
                  <a:pt x="621496" y="6343650"/>
                </a:lnTo>
                <a:close/>
                <a:moveTo>
                  <a:pt x="0" y="0"/>
                </a:moveTo>
                <a:lnTo>
                  <a:pt x="12192000" y="0"/>
                </a:lnTo>
                <a:lnTo>
                  <a:pt x="12192000" y="6858000"/>
                </a:lnTo>
                <a:lnTo>
                  <a:pt x="0" y="6858000"/>
                </a:lnTo>
                <a:close/>
              </a:path>
            </a:pathLst>
          </a:custGeom>
          <a:solidFill>
            <a:schemeClr val="bg1">
              <a:lumMod val="65000"/>
            </a:schemeClr>
          </a:solidFill>
        </p:spPr>
        <p:txBody>
          <a:bodyPr wrap="square" tIns="1872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hasCustomPrompt="1"/>
          </p:nvPr>
        </p:nvSpPr>
        <p:spPr>
          <a:xfrm>
            <a:off x="1683658" y="4702629"/>
            <a:ext cx="8323941" cy="504372"/>
          </a:xfrm>
        </p:spPr>
        <p:txBody>
          <a:bodyPr anchor="t">
            <a:normAutofit/>
          </a:bodyPr>
          <a:lstStyle>
            <a:lvl1pPr marL="0" indent="0" algn="r">
              <a:buNone/>
              <a:defRPr sz="18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Ici l’auteur de la citation</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15/10/2025</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Hugo Bufferand - IAEA-FEC Conference - Chengdu</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citation</a:t>
            </a:r>
          </a:p>
          <a:p>
            <a:endParaRPr lang="fr-FR" sz="1200" dirty="0">
              <a:solidFill>
                <a:schemeClr val="bg1">
                  <a:lumMod val="50000"/>
                </a:schemeClr>
              </a:solidFill>
            </a:endParaRP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1683658" y="1714500"/>
            <a:ext cx="8323941" cy="2857500"/>
          </a:xfrm>
        </p:spPr>
        <p:txBody>
          <a:bodyPr tIns="468000" anchor="b">
            <a:normAutofit/>
          </a:bodyPr>
          <a:lstStyle>
            <a:lvl1pPr marL="571500" indent="-571500">
              <a:buSzPct val="200000"/>
              <a:buFont typeface="Arial Black" panose="020B0A04020102020204" pitchFamily="34" charset="0"/>
              <a:buChar char="“"/>
              <a:defRPr sz="4000">
                <a:solidFill>
                  <a:schemeClr val="bg1"/>
                </a:solidFill>
              </a:defRPr>
            </a:lvl1pPr>
          </a:lstStyle>
          <a:p>
            <a:r>
              <a:rPr lang="fr-FR" dirty="0"/>
              <a:t>Ici votre citation qui peut être sur plusieurs lignes ’’ </a:t>
            </a: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:Pour fermer les guillemets de fin de citation ajoutez 2 apostrophes à la fin de votre texte (touche [4] du clavier)</a:t>
            </a:r>
          </a:p>
          <a:p>
            <a:r>
              <a:rPr lang="fr-FR" sz="1200" dirty="0">
                <a:solidFill>
                  <a:schemeClr val="bg1">
                    <a:lumMod val="50000"/>
                  </a:schemeClr>
                </a:solidFill>
              </a:rPr>
              <a:t>Astuce :Après avoir insérez votre image, placez celle-ci en arrière plan : Clic droit + « Arrière plan »</a:t>
            </a:r>
          </a:p>
          <a:p>
            <a:r>
              <a:rPr lang="fr-FR" sz="1200" dirty="0">
                <a:solidFill>
                  <a:schemeClr val="bg1">
                    <a:lumMod val="50000"/>
                  </a:schemeClr>
                </a:solidFill>
              </a:rPr>
              <a:t>Astuce :Après avoir insérez votre image, adaptez si besoin la couleur du texte en fonction de celle-ci</a:t>
            </a:r>
          </a:p>
        </p:txBody>
      </p:sp>
    </p:spTree>
    <p:extLst>
      <p:ext uri="{BB962C8B-B14F-4D97-AF65-F5344CB8AC3E}">
        <p14:creationId xmlns:p14="http://schemas.microsoft.com/office/powerpoint/2010/main" val="2787590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isuel pleine page">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74F437C1-0C37-DF8E-EF64-2BA107BEFB2F}"/>
              </a:ext>
            </a:extLst>
          </p:cNvPr>
          <p:cNvGrpSpPr/>
          <p:nvPr userDrawn="1"/>
        </p:nvGrpSpPr>
        <p:grpSpPr>
          <a:xfrm>
            <a:off x="206373" y="6296024"/>
            <a:ext cx="468000" cy="468000"/>
            <a:chOff x="206373" y="6296024"/>
            <a:chExt cx="468000" cy="468000"/>
          </a:xfrm>
        </p:grpSpPr>
        <p:sp>
          <p:nvSpPr>
            <p:cNvPr id="12" name="Rectangle 11">
              <a:extLst>
                <a:ext uri="{FF2B5EF4-FFF2-40B4-BE49-F238E27FC236}">
                  <a16:creationId xmlns:a16="http://schemas.microsoft.com/office/drawing/2014/main" id="{19AF48E4-0EE8-3CC7-27AA-1591F5F46EA9}"/>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13" name="Logo CEA">
              <a:extLst>
                <a:ext uri="{FF2B5EF4-FFF2-40B4-BE49-F238E27FC236}">
                  <a16:creationId xmlns:a16="http://schemas.microsoft.com/office/drawing/2014/main" id="{DFA7C964-126E-3D36-7408-04B6C0889C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7" name="Espace réservé pour une image  6">
            <a:extLst>
              <a:ext uri="{FF2B5EF4-FFF2-40B4-BE49-F238E27FC236}">
                <a16:creationId xmlns:a16="http://schemas.microsoft.com/office/drawing/2014/main" id="{C5DB15CE-1737-19C7-773E-184AB58648CC}"/>
              </a:ext>
            </a:extLst>
          </p:cNvPr>
          <p:cNvSpPr>
            <a:spLocks noGrp="1"/>
          </p:cNvSpPr>
          <p:nvPr>
            <p:ph type="pic" sz="quarter" idx="13" hasCustomPrompt="1"/>
          </p:nvPr>
        </p:nvSpPr>
        <p:spPr>
          <a:xfrm>
            <a:off x="0" y="0"/>
            <a:ext cx="12192000" cy="6858000"/>
          </a:xfrm>
          <a:custGeom>
            <a:avLst/>
            <a:gdLst>
              <a:gd name="connsiteX0" fmla="*/ 257897 w 12192000"/>
              <a:gd name="connsiteY0" fmla="*/ 6343650 h 6858000"/>
              <a:gd name="connsiteX1" fmla="*/ 257897 w 12192000"/>
              <a:gd name="connsiteY1" fmla="*/ 6707250 h 6858000"/>
              <a:gd name="connsiteX2" fmla="*/ 621497 w 12192000"/>
              <a:gd name="connsiteY2" fmla="*/ 6707250 h 6858000"/>
              <a:gd name="connsiteX3" fmla="*/ 621497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7" y="6343650"/>
                </a:moveTo>
                <a:lnTo>
                  <a:pt x="257897" y="6707250"/>
                </a:lnTo>
                <a:lnTo>
                  <a:pt x="621497" y="6707250"/>
                </a:lnTo>
                <a:lnTo>
                  <a:pt x="621497" y="6343650"/>
                </a:lnTo>
                <a:close/>
                <a:moveTo>
                  <a:pt x="0" y="0"/>
                </a:moveTo>
                <a:lnTo>
                  <a:pt x="12192000" y="0"/>
                </a:lnTo>
                <a:lnTo>
                  <a:pt x="12192000" y="6858000"/>
                </a:lnTo>
                <a:lnTo>
                  <a:pt x="0" y="6858000"/>
                </a:lnTo>
                <a:close/>
              </a:path>
            </a:pathLst>
          </a:custGeom>
          <a:solidFill>
            <a:schemeClr val="bg1">
              <a:lumMod val="65000"/>
            </a:schemeClr>
          </a:solidFill>
        </p:spPr>
        <p:txBody>
          <a:bodyPr wrap="square" tIns="1872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15/10/2025</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Hugo Bufferand - IAEA-FEC Conference - Chengdu</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pleine page</a:t>
            </a:r>
          </a:p>
          <a:p>
            <a:endParaRPr lang="fr-FR" sz="1200" dirty="0">
              <a:solidFill>
                <a:schemeClr val="bg1">
                  <a:lumMod val="50000"/>
                </a:schemeClr>
              </a:solidFill>
            </a:endParaRP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a:p>
            <a:endParaRPr lang="fr-FR" sz="1200" dirty="0">
              <a:solidFill>
                <a:schemeClr val="bg1">
                  <a:lumMod val="50000"/>
                </a:schemeClr>
              </a:solidFill>
            </a:endParaRPr>
          </a:p>
        </p:txBody>
      </p:sp>
    </p:spTree>
    <p:extLst>
      <p:ext uri="{BB962C8B-B14F-4D97-AF65-F5344CB8AC3E}">
        <p14:creationId xmlns:p14="http://schemas.microsoft.com/office/powerpoint/2010/main" val="3346427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Visuel pleine page + texte">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E2FB537C-FD4D-0AEC-C133-0DAF4636E2B9}"/>
              </a:ext>
            </a:extLst>
          </p:cNvPr>
          <p:cNvGrpSpPr/>
          <p:nvPr userDrawn="1"/>
        </p:nvGrpSpPr>
        <p:grpSpPr>
          <a:xfrm>
            <a:off x="206373" y="6296024"/>
            <a:ext cx="468000" cy="468000"/>
            <a:chOff x="206373" y="6296024"/>
            <a:chExt cx="468000" cy="468000"/>
          </a:xfrm>
        </p:grpSpPr>
        <p:sp>
          <p:nvSpPr>
            <p:cNvPr id="12" name="Rectangle 11">
              <a:extLst>
                <a:ext uri="{FF2B5EF4-FFF2-40B4-BE49-F238E27FC236}">
                  <a16:creationId xmlns:a16="http://schemas.microsoft.com/office/drawing/2014/main" id="{D16ABDD6-A390-2C6E-2047-D4A9A9710027}"/>
                </a:ext>
              </a:extLst>
            </p:cNvPr>
            <p:cNvSpPr/>
            <p:nvPr userDrawn="1"/>
          </p:nvSpPr>
          <p:spPr>
            <a:xfrm>
              <a:off x="206373" y="6296024"/>
              <a:ext cx="468000" cy="4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pic>
          <p:nvPicPr>
            <p:cNvPr id="17" name="Logo CEA">
              <a:extLst>
                <a:ext uri="{FF2B5EF4-FFF2-40B4-BE49-F238E27FC236}">
                  <a16:creationId xmlns:a16="http://schemas.microsoft.com/office/drawing/2014/main" id="{B331915A-1A76-4EF6-2A1C-75D200A8FE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grpSp>
      <p:sp>
        <p:nvSpPr>
          <p:cNvPr id="8" name="Espace réservé pour une image  7">
            <a:extLst>
              <a:ext uri="{FF2B5EF4-FFF2-40B4-BE49-F238E27FC236}">
                <a16:creationId xmlns:a16="http://schemas.microsoft.com/office/drawing/2014/main" id="{BB2888C6-4081-3327-01C0-D9EA23523CDB}"/>
              </a:ext>
            </a:extLst>
          </p:cNvPr>
          <p:cNvSpPr>
            <a:spLocks noGrp="1"/>
          </p:cNvSpPr>
          <p:nvPr>
            <p:ph type="pic" sz="quarter" idx="13" hasCustomPrompt="1"/>
          </p:nvPr>
        </p:nvSpPr>
        <p:spPr>
          <a:xfrm>
            <a:off x="0" y="0"/>
            <a:ext cx="12192000" cy="6858000"/>
          </a:xfrm>
          <a:custGeom>
            <a:avLst/>
            <a:gdLst>
              <a:gd name="connsiteX0" fmla="*/ 257897 w 12192000"/>
              <a:gd name="connsiteY0" fmla="*/ 6343650 h 6858000"/>
              <a:gd name="connsiteX1" fmla="*/ 257897 w 12192000"/>
              <a:gd name="connsiteY1" fmla="*/ 6707250 h 6858000"/>
              <a:gd name="connsiteX2" fmla="*/ 621497 w 12192000"/>
              <a:gd name="connsiteY2" fmla="*/ 6707250 h 6858000"/>
              <a:gd name="connsiteX3" fmla="*/ 621497 w 12192000"/>
              <a:gd name="connsiteY3" fmla="*/ 63436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57897" y="6343650"/>
                </a:moveTo>
                <a:lnTo>
                  <a:pt x="257897" y="6707250"/>
                </a:lnTo>
                <a:lnTo>
                  <a:pt x="621497" y="6707250"/>
                </a:lnTo>
                <a:lnTo>
                  <a:pt x="621497" y="6343650"/>
                </a:lnTo>
                <a:close/>
                <a:moveTo>
                  <a:pt x="0" y="0"/>
                </a:moveTo>
                <a:lnTo>
                  <a:pt x="12192000" y="0"/>
                </a:lnTo>
                <a:lnTo>
                  <a:pt x="12192000" y="6858000"/>
                </a:lnTo>
                <a:lnTo>
                  <a:pt x="0" y="6858000"/>
                </a:lnTo>
                <a:close/>
              </a:path>
            </a:pathLst>
          </a:custGeom>
          <a:solidFill>
            <a:schemeClr val="bg1">
              <a:lumMod val="65000"/>
            </a:schemeClr>
          </a:solidFill>
        </p:spPr>
        <p:txBody>
          <a:bodyPr wrap="square" tIns="1260000">
            <a:noAutofit/>
          </a:bodyPr>
          <a:lstStyle>
            <a:lvl1pPr algn="ctr">
              <a:defRPr>
                <a:solidFill>
                  <a:schemeClr val="accent2">
                    <a:lumMod val="40000"/>
                    <a:lumOff val="60000"/>
                  </a:schemeClr>
                </a:solidFill>
              </a:defRPr>
            </a:lvl1pPr>
          </a:lstStyle>
          <a:p>
            <a:r>
              <a:rPr lang="fr-FR" dirty="0"/>
              <a:t>Insérez ou glissez votre image ici, puis placez votre image en arrière plan</a:t>
            </a:r>
          </a:p>
          <a:p>
            <a:endParaRPr lang="fr-FR" dirty="0"/>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15/10/2025</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Hugo Bufferand - IAEA-FEC Conference - Chengdu</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tx2"/>
                </a:solidFill>
              </a:defRPr>
            </a:lvl1pPr>
          </a:lstStyle>
          <a:p>
            <a:fld id="{0CBC77A0-1F4E-42FF-9FFC-F45C3A64AF90}" type="slidenum">
              <a:rPr lang="fr-FR" smtClean="0"/>
              <a:pPr/>
              <a:t>‹N°›</a:t>
            </a:fld>
            <a:endParaRPr lang="fr-FR" dirty="0"/>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Visuel pleine page + texte</a:t>
            </a:r>
          </a:p>
          <a:p>
            <a:endParaRPr lang="fr-FR" sz="1200" dirty="0">
              <a:solidFill>
                <a:schemeClr val="bg1">
                  <a:lumMod val="50000"/>
                </a:schemeClr>
              </a:solidFill>
            </a:endParaRPr>
          </a:p>
        </p:txBody>
      </p:sp>
      <p:sp>
        <p:nvSpPr>
          <p:cNvPr id="15" name="ZoneTexte 14">
            <a:extLst>
              <a:ext uri="{FF2B5EF4-FFF2-40B4-BE49-F238E27FC236}">
                <a16:creationId xmlns:a16="http://schemas.microsoft.com/office/drawing/2014/main" id="{19AF9AF5-2FC3-0945-F0DB-EE6D50A5F6C8}"/>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:Après avoir insérez votre image, placez celle-ci en arrière plan : Clic droit + « Arrière plan »</a:t>
            </a:r>
          </a:p>
          <a:p>
            <a:endParaRPr lang="fr-FR" sz="1200" dirty="0">
              <a:solidFill>
                <a:schemeClr val="bg1">
                  <a:lumMod val="50000"/>
                </a:schemeClr>
              </a:solidFill>
            </a:endParaRPr>
          </a:p>
        </p:txBody>
      </p:sp>
      <p:sp>
        <p:nvSpPr>
          <p:cNvPr id="13" name="Espace réservé du texte 12">
            <a:extLst>
              <a:ext uri="{FF2B5EF4-FFF2-40B4-BE49-F238E27FC236}">
                <a16:creationId xmlns:a16="http://schemas.microsoft.com/office/drawing/2014/main" id="{4DB704B1-C9AF-2DEE-2915-BA6F9894D57C}"/>
              </a:ext>
            </a:extLst>
          </p:cNvPr>
          <p:cNvSpPr>
            <a:spLocks noGrp="1"/>
          </p:cNvSpPr>
          <p:nvPr>
            <p:ph type="body" sz="quarter" idx="15" hasCustomPrompt="1"/>
          </p:nvPr>
        </p:nvSpPr>
        <p:spPr>
          <a:xfrm>
            <a:off x="618477" y="1640114"/>
            <a:ext cx="11573522" cy="3439886"/>
          </a:xfrm>
          <a:custGeom>
            <a:avLst/>
            <a:gdLst>
              <a:gd name="connsiteX0" fmla="*/ 388580 w 11573522"/>
              <a:gd name="connsiteY0" fmla="*/ 2811978 h 3439886"/>
              <a:gd name="connsiteX1" fmla="*/ 266084 w 11573522"/>
              <a:gd name="connsiteY1" fmla="*/ 2905253 h 3439886"/>
              <a:gd name="connsiteX2" fmla="*/ 200780 w 11573522"/>
              <a:gd name="connsiteY2" fmla="*/ 2954731 h 3439886"/>
              <a:gd name="connsiteX3" fmla="*/ 388175 w 11573522"/>
              <a:gd name="connsiteY3" fmla="*/ 3100322 h 3439886"/>
              <a:gd name="connsiteX4" fmla="*/ 575977 w 11573522"/>
              <a:gd name="connsiteY4" fmla="*/ 2957569 h 3439886"/>
              <a:gd name="connsiteX5" fmla="*/ 388580 w 11573522"/>
              <a:gd name="connsiteY5" fmla="*/ 2811978 h 3439886"/>
              <a:gd name="connsiteX6" fmla="*/ 386147 w 11573522"/>
              <a:gd name="connsiteY6" fmla="*/ 0 h 3439886"/>
              <a:gd name="connsiteX7" fmla="*/ 392637 w 11573522"/>
              <a:gd name="connsiteY7" fmla="*/ 0 h 3439886"/>
              <a:gd name="connsiteX8" fmla="*/ 392637 w 11573522"/>
              <a:gd name="connsiteY8" fmla="*/ 28893 h 3439886"/>
              <a:gd name="connsiteX9" fmla="*/ 392637 w 11573522"/>
              <a:gd name="connsiteY9" fmla="*/ 131318 h 3439886"/>
              <a:gd name="connsiteX10" fmla="*/ 578816 w 11573522"/>
              <a:gd name="connsiteY10" fmla="*/ 275693 h 3439886"/>
              <a:gd name="connsiteX11" fmla="*/ 578816 w 11573522"/>
              <a:gd name="connsiteY11" fmla="*/ 97658 h 3439886"/>
              <a:gd name="connsiteX12" fmla="*/ 462924 w 11573522"/>
              <a:gd name="connsiteY12" fmla="*/ 7536 h 3439886"/>
              <a:gd name="connsiteX13" fmla="*/ 453234 w 11573522"/>
              <a:gd name="connsiteY13" fmla="*/ 0 h 3439886"/>
              <a:gd name="connsiteX14" fmla="*/ 464209 w 11573522"/>
              <a:gd name="connsiteY14" fmla="*/ 0 h 3439886"/>
              <a:gd name="connsiteX15" fmla="*/ 484510 w 11573522"/>
              <a:gd name="connsiteY15" fmla="*/ 15775 h 3439886"/>
              <a:gd name="connsiteX16" fmla="*/ 582061 w 11573522"/>
              <a:gd name="connsiteY16" fmla="*/ 91574 h 3439886"/>
              <a:gd name="connsiteX17" fmla="*/ 695192 w 11573522"/>
              <a:gd name="connsiteY17" fmla="*/ 5744 h 3439886"/>
              <a:gd name="connsiteX18" fmla="*/ 702764 w 11573522"/>
              <a:gd name="connsiteY18" fmla="*/ 0 h 3439886"/>
              <a:gd name="connsiteX19" fmla="*/ 2758098 w 11573522"/>
              <a:gd name="connsiteY19" fmla="*/ 0 h 3439886"/>
              <a:gd name="connsiteX20" fmla="*/ 2764588 w 11573522"/>
              <a:gd name="connsiteY20" fmla="*/ 0 h 3439886"/>
              <a:gd name="connsiteX21" fmla="*/ 2825185 w 11573522"/>
              <a:gd name="connsiteY21" fmla="*/ 0 h 3439886"/>
              <a:gd name="connsiteX22" fmla="*/ 2836160 w 11573522"/>
              <a:gd name="connsiteY22" fmla="*/ 0 h 3439886"/>
              <a:gd name="connsiteX23" fmla="*/ 3074715 w 11573522"/>
              <a:gd name="connsiteY23" fmla="*/ 0 h 3439886"/>
              <a:gd name="connsiteX24" fmla="*/ 9201571 w 11573522"/>
              <a:gd name="connsiteY24" fmla="*/ 0 h 3439886"/>
              <a:gd name="connsiteX25" fmla="*/ 11573522 w 11573522"/>
              <a:gd name="connsiteY25" fmla="*/ 0 h 3439886"/>
              <a:gd name="connsiteX26" fmla="*/ 11573522 w 11573522"/>
              <a:gd name="connsiteY26" fmla="*/ 3439886 h 3439886"/>
              <a:gd name="connsiteX27" fmla="*/ 962936 w 11573522"/>
              <a:gd name="connsiteY27" fmla="*/ 3439886 h 3439886"/>
              <a:gd name="connsiteX28" fmla="*/ 962936 w 11573522"/>
              <a:gd name="connsiteY28" fmla="*/ 3439632 h 3439886"/>
              <a:gd name="connsiteX29" fmla="*/ 962936 w 11573522"/>
              <a:gd name="connsiteY29" fmla="*/ 3438953 h 3439886"/>
              <a:gd name="connsiteX30" fmla="*/ 776757 w 11573522"/>
              <a:gd name="connsiteY30" fmla="*/ 3294579 h 3439886"/>
              <a:gd name="connsiteX31" fmla="*/ 776757 w 11573522"/>
              <a:gd name="connsiteY31" fmla="*/ 3429148 h 3439886"/>
              <a:gd name="connsiteX32" fmla="*/ 776757 w 11573522"/>
              <a:gd name="connsiteY32" fmla="*/ 3439886 h 3439886"/>
              <a:gd name="connsiteX33" fmla="*/ 769862 w 11573522"/>
              <a:gd name="connsiteY33" fmla="*/ 3439886 h 3439886"/>
              <a:gd name="connsiteX34" fmla="*/ 769862 w 11573522"/>
              <a:gd name="connsiteY34" fmla="*/ 3414403 h 3439886"/>
              <a:gd name="connsiteX35" fmla="*/ 769862 w 11573522"/>
              <a:gd name="connsiteY35" fmla="*/ 3292145 h 3439886"/>
              <a:gd name="connsiteX36" fmla="*/ 629924 w 11573522"/>
              <a:gd name="connsiteY36" fmla="*/ 3183458 h 3439886"/>
              <a:gd name="connsiteX37" fmla="*/ 633168 w 11573522"/>
              <a:gd name="connsiteY37" fmla="*/ 3177375 h 3439886"/>
              <a:gd name="connsiteX38" fmla="*/ 771079 w 11573522"/>
              <a:gd name="connsiteY38" fmla="*/ 3284034 h 3439886"/>
              <a:gd name="connsiteX39" fmla="*/ 771079 w 11573522"/>
              <a:gd name="connsiteY39" fmla="*/ 3105999 h 3439886"/>
              <a:gd name="connsiteX40" fmla="*/ 704963 w 11573522"/>
              <a:gd name="connsiteY40" fmla="*/ 3054900 h 3439886"/>
              <a:gd name="connsiteX41" fmla="*/ 708614 w 11573522"/>
              <a:gd name="connsiteY41" fmla="*/ 3049222 h 3439886"/>
              <a:gd name="connsiteX42" fmla="*/ 774323 w 11573522"/>
              <a:gd name="connsiteY42" fmla="*/ 3100322 h 3439886"/>
              <a:gd name="connsiteX43" fmla="*/ 962125 w 11573522"/>
              <a:gd name="connsiteY43" fmla="*/ 2957569 h 3439886"/>
              <a:gd name="connsiteX44" fmla="*/ 824621 w 11573522"/>
              <a:gd name="connsiteY44" fmla="*/ 2850911 h 3439886"/>
              <a:gd name="connsiteX45" fmla="*/ 828271 w 11573522"/>
              <a:gd name="connsiteY45" fmla="*/ 2844422 h 3439886"/>
              <a:gd name="connsiteX46" fmla="*/ 962936 w 11573522"/>
              <a:gd name="connsiteY46" fmla="*/ 2948647 h 3439886"/>
              <a:gd name="connsiteX47" fmla="*/ 962936 w 11573522"/>
              <a:gd name="connsiteY47" fmla="*/ 2770612 h 3439886"/>
              <a:gd name="connsiteX48" fmla="*/ 900065 w 11573522"/>
              <a:gd name="connsiteY48" fmla="*/ 2721947 h 3439886"/>
              <a:gd name="connsiteX49" fmla="*/ 903716 w 11573522"/>
              <a:gd name="connsiteY49" fmla="*/ 2715864 h 3439886"/>
              <a:gd name="connsiteX50" fmla="*/ 966181 w 11573522"/>
              <a:gd name="connsiteY50" fmla="*/ 2764529 h 3439886"/>
              <a:gd name="connsiteX51" fmla="*/ 1153982 w 11573522"/>
              <a:gd name="connsiteY51" fmla="*/ 2621777 h 3439886"/>
              <a:gd name="connsiteX52" fmla="*/ 969021 w 11573522"/>
              <a:gd name="connsiteY52" fmla="*/ 2478619 h 3439886"/>
              <a:gd name="connsiteX53" fmla="*/ 781219 w 11573522"/>
              <a:gd name="connsiteY53" fmla="*/ 2621371 h 3439886"/>
              <a:gd name="connsiteX54" fmla="*/ 903310 w 11573522"/>
              <a:gd name="connsiteY54" fmla="*/ 2715864 h 3439886"/>
              <a:gd name="connsiteX55" fmla="*/ 900065 w 11573522"/>
              <a:gd name="connsiteY55" fmla="*/ 2721542 h 3439886"/>
              <a:gd name="connsiteX56" fmla="*/ 776757 w 11573522"/>
              <a:gd name="connsiteY56" fmla="*/ 2626238 h 3439886"/>
              <a:gd name="connsiteX57" fmla="*/ 776757 w 11573522"/>
              <a:gd name="connsiteY57" fmla="*/ 2804273 h 3439886"/>
              <a:gd name="connsiteX58" fmla="*/ 828271 w 11573522"/>
              <a:gd name="connsiteY58" fmla="*/ 2844017 h 3439886"/>
              <a:gd name="connsiteX59" fmla="*/ 824215 w 11573522"/>
              <a:gd name="connsiteY59" fmla="*/ 2850506 h 3439886"/>
              <a:gd name="connsiteX60" fmla="*/ 774729 w 11573522"/>
              <a:gd name="connsiteY60" fmla="*/ 2811978 h 3439886"/>
              <a:gd name="connsiteX61" fmla="*/ 586928 w 11573522"/>
              <a:gd name="connsiteY61" fmla="*/ 2954731 h 3439886"/>
              <a:gd name="connsiteX62" fmla="*/ 708208 w 11573522"/>
              <a:gd name="connsiteY62" fmla="*/ 3048817 h 3439886"/>
              <a:gd name="connsiteX63" fmla="*/ 704963 w 11573522"/>
              <a:gd name="connsiteY63" fmla="*/ 3054900 h 3439886"/>
              <a:gd name="connsiteX64" fmla="*/ 584900 w 11573522"/>
              <a:gd name="connsiteY64" fmla="*/ 2961625 h 3439886"/>
              <a:gd name="connsiteX65" fmla="*/ 584900 w 11573522"/>
              <a:gd name="connsiteY65" fmla="*/ 3140065 h 3439886"/>
              <a:gd name="connsiteX66" fmla="*/ 633168 w 11573522"/>
              <a:gd name="connsiteY66" fmla="*/ 3177375 h 3439886"/>
              <a:gd name="connsiteX67" fmla="*/ 629518 w 11573522"/>
              <a:gd name="connsiteY67" fmla="*/ 3183052 h 3439886"/>
              <a:gd name="connsiteX68" fmla="*/ 582872 w 11573522"/>
              <a:gd name="connsiteY68" fmla="*/ 3146960 h 3439886"/>
              <a:gd name="connsiteX69" fmla="*/ 388175 w 11573522"/>
              <a:gd name="connsiteY69" fmla="*/ 3295390 h 3439886"/>
              <a:gd name="connsiteX70" fmla="*/ 191856 w 11573522"/>
              <a:gd name="connsiteY70" fmla="*/ 3143310 h 3439886"/>
              <a:gd name="connsiteX71" fmla="*/ 191856 w 11573522"/>
              <a:gd name="connsiteY71" fmla="*/ 3082477 h 3439886"/>
              <a:gd name="connsiteX72" fmla="*/ 198752 w 11573522"/>
              <a:gd name="connsiteY72" fmla="*/ 3085316 h 3439886"/>
              <a:gd name="connsiteX73" fmla="*/ 198752 w 11573522"/>
              <a:gd name="connsiteY73" fmla="*/ 3140065 h 3439886"/>
              <a:gd name="connsiteX74" fmla="*/ 384930 w 11573522"/>
              <a:gd name="connsiteY74" fmla="*/ 3284034 h 3439886"/>
              <a:gd name="connsiteX75" fmla="*/ 384930 w 11573522"/>
              <a:gd name="connsiteY75" fmla="*/ 3105999 h 3439886"/>
              <a:gd name="connsiteX76" fmla="*/ 198752 w 11573522"/>
              <a:gd name="connsiteY76" fmla="*/ 2961625 h 3439886"/>
              <a:gd name="connsiteX77" fmla="*/ 198752 w 11573522"/>
              <a:gd name="connsiteY77" fmla="*/ 3084911 h 3439886"/>
              <a:gd name="connsiteX78" fmla="*/ 191856 w 11573522"/>
              <a:gd name="connsiteY78" fmla="*/ 3082072 h 3439886"/>
              <a:gd name="connsiteX79" fmla="*/ 191856 w 11573522"/>
              <a:gd name="connsiteY79" fmla="*/ 2953108 h 3439886"/>
              <a:gd name="connsiteX80" fmla="*/ 259189 w 11573522"/>
              <a:gd name="connsiteY80" fmla="*/ 2902009 h 3439886"/>
              <a:gd name="connsiteX81" fmla="*/ 383713 w 11573522"/>
              <a:gd name="connsiteY81" fmla="*/ 2807517 h 3439886"/>
              <a:gd name="connsiteX82" fmla="*/ 383713 w 11573522"/>
              <a:gd name="connsiteY82" fmla="*/ 2715053 h 3439886"/>
              <a:gd name="connsiteX83" fmla="*/ 390609 w 11573522"/>
              <a:gd name="connsiteY83" fmla="*/ 2716269 h 3439886"/>
              <a:gd name="connsiteX84" fmla="*/ 390609 w 11573522"/>
              <a:gd name="connsiteY84" fmla="*/ 2804273 h 3439886"/>
              <a:gd name="connsiteX85" fmla="*/ 576788 w 11573522"/>
              <a:gd name="connsiteY85" fmla="*/ 2948647 h 3439886"/>
              <a:gd name="connsiteX86" fmla="*/ 576788 w 11573522"/>
              <a:gd name="connsiteY86" fmla="*/ 2770612 h 3439886"/>
              <a:gd name="connsiteX87" fmla="*/ 489174 w 11573522"/>
              <a:gd name="connsiteY87" fmla="*/ 2702481 h 3439886"/>
              <a:gd name="connsiteX88" fmla="*/ 492825 w 11573522"/>
              <a:gd name="connsiteY88" fmla="*/ 2697209 h 3439886"/>
              <a:gd name="connsiteX89" fmla="*/ 580033 w 11573522"/>
              <a:gd name="connsiteY89" fmla="*/ 2764529 h 3439886"/>
              <a:gd name="connsiteX90" fmla="*/ 767834 w 11573522"/>
              <a:gd name="connsiteY90" fmla="*/ 2621777 h 3439886"/>
              <a:gd name="connsiteX91" fmla="*/ 626679 w 11573522"/>
              <a:gd name="connsiteY91" fmla="*/ 2512280 h 3439886"/>
              <a:gd name="connsiteX92" fmla="*/ 630735 w 11573522"/>
              <a:gd name="connsiteY92" fmla="*/ 2507007 h 3439886"/>
              <a:gd name="connsiteX93" fmla="*/ 771079 w 11573522"/>
              <a:gd name="connsiteY93" fmla="*/ 2615693 h 3439886"/>
              <a:gd name="connsiteX94" fmla="*/ 771079 w 11573522"/>
              <a:gd name="connsiteY94" fmla="*/ 2437659 h 3439886"/>
              <a:gd name="connsiteX95" fmla="*/ 713481 w 11573522"/>
              <a:gd name="connsiteY95" fmla="*/ 2392644 h 3439886"/>
              <a:gd name="connsiteX96" fmla="*/ 717131 w 11573522"/>
              <a:gd name="connsiteY96" fmla="*/ 2387372 h 3439886"/>
              <a:gd name="connsiteX97" fmla="*/ 774323 w 11573522"/>
              <a:gd name="connsiteY97" fmla="*/ 2431576 h 3439886"/>
              <a:gd name="connsiteX98" fmla="*/ 962125 w 11573522"/>
              <a:gd name="connsiteY98" fmla="*/ 2288824 h 3439886"/>
              <a:gd name="connsiteX99" fmla="*/ 774729 w 11573522"/>
              <a:gd name="connsiteY99" fmla="*/ 2143638 h 3439886"/>
              <a:gd name="connsiteX100" fmla="*/ 586928 w 11573522"/>
              <a:gd name="connsiteY100" fmla="*/ 2286391 h 3439886"/>
              <a:gd name="connsiteX101" fmla="*/ 717131 w 11573522"/>
              <a:gd name="connsiteY101" fmla="*/ 2387372 h 3439886"/>
              <a:gd name="connsiteX102" fmla="*/ 713075 w 11573522"/>
              <a:gd name="connsiteY102" fmla="*/ 2392644 h 3439886"/>
              <a:gd name="connsiteX103" fmla="*/ 584900 w 11573522"/>
              <a:gd name="connsiteY103" fmla="*/ 2293285 h 3439886"/>
              <a:gd name="connsiteX104" fmla="*/ 584900 w 11573522"/>
              <a:gd name="connsiteY104" fmla="*/ 2471319 h 3439886"/>
              <a:gd name="connsiteX105" fmla="*/ 630329 w 11573522"/>
              <a:gd name="connsiteY105" fmla="*/ 2506602 h 3439886"/>
              <a:gd name="connsiteX106" fmla="*/ 626679 w 11573522"/>
              <a:gd name="connsiteY106" fmla="*/ 2512280 h 3439886"/>
              <a:gd name="connsiteX107" fmla="*/ 582872 w 11573522"/>
              <a:gd name="connsiteY107" fmla="*/ 2478619 h 3439886"/>
              <a:gd name="connsiteX108" fmla="*/ 395071 w 11573522"/>
              <a:gd name="connsiteY108" fmla="*/ 2621371 h 3439886"/>
              <a:gd name="connsiteX109" fmla="*/ 492825 w 11573522"/>
              <a:gd name="connsiteY109" fmla="*/ 2696804 h 3439886"/>
              <a:gd name="connsiteX110" fmla="*/ 488769 w 11573522"/>
              <a:gd name="connsiteY110" fmla="*/ 2702481 h 3439886"/>
              <a:gd name="connsiteX111" fmla="*/ 390609 w 11573522"/>
              <a:gd name="connsiteY111" fmla="*/ 2626238 h 3439886"/>
              <a:gd name="connsiteX112" fmla="*/ 390609 w 11573522"/>
              <a:gd name="connsiteY112" fmla="*/ 2715864 h 3439886"/>
              <a:gd name="connsiteX113" fmla="*/ 383713 w 11573522"/>
              <a:gd name="connsiteY113" fmla="*/ 2714647 h 3439886"/>
              <a:gd name="connsiteX114" fmla="*/ 383713 w 11573522"/>
              <a:gd name="connsiteY114" fmla="*/ 2623399 h 3439886"/>
              <a:gd name="connsiteX115" fmla="*/ 375601 w 11573522"/>
              <a:gd name="connsiteY115" fmla="*/ 2616910 h 3439886"/>
              <a:gd name="connsiteX116" fmla="*/ 375601 w 11573522"/>
              <a:gd name="connsiteY116" fmla="*/ 2608394 h 3439886"/>
              <a:gd name="connsiteX117" fmla="*/ 384930 w 11573522"/>
              <a:gd name="connsiteY117" fmla="*/ 2615693 h 3439886"/>
              <a:gd name="connsiteX118" fmla="*/ 384930 w 11573522"/>
              <a:gd name="connsiteY118" fmla="*/ 2437659 h 3439886"/>
              <a:gd name="connsiteX119" fmla="*/ 375601 w 11573522"/>
              <a:gd name="connsiteY119" fmla="*/ 2430360 h 3439886"/>
              <a:gd name="connsiteX120" fmla="*/ 375601 w 11573522"/>
              <a:gd name="connsiteY120" fmla="*/ 2421843 h 3439886"/>
              <a:gd name="connsiteX121" fmla="*/ 388175 w 11573522"/>
              <a:gd name="connsiteY121" fmla="*/ 2431576 h 3439886"/>
              <a:gd name="connsiteX122" fmla="*/ 575977 w 11573522"/>
              <a:gd name="connsiteY122" fmla="*/ 2288824 h 3439886"/>
              <a:gd name="connsiteX123" fmla="*/ 388580 w 11573522"/>
              <a:gd name="connsiteY123" fmla="*/ 2143638 h 3439886"/>
              <a:gd name="connsiteX124" fmla="*/ 200780 w 11573522"/>
              <a:gd name="connsiteY124" fmla="*/ 2286391 h 3439886"/>
              <a:gd name="connsiteX125" fmla="*/ 375195 w 11573522"/>
              <a:gd name="connsiteY125" fmla="*/ 2421843 h 3439886"/>
              <a:gd name="connsiteX126" fmla="*/ 375195 w 11573522"/>
              <a:gd name="connsiteY126" fmla="*/ 2429954 h 3439886"/>
              <a:gd name="connsiteX127" fmla="*/ 198752 w 11573522"/>
              <a:gd name="connsiteY127" fmla="*/ 2293285 h 3439886"/>
              <a:gd name="connsiteX128" fmla="*/ 198752 w 11573522"/>
              <a:gd name="connsiteY128" fmla="*/ 2471319 h 3439886"/>
              <a:gd name="connsiteX129" fmla="*/ 375195 w 11573522"/>
              <a:gd name="connsiteY129" fmla="*/ 2608394 h 3439886"/>
              <a:gd name="connsiteX130" fmla="*/ 375195 w 11573522"/>
              <a:gd name="connsiteY130" fmla="*/ 2616910 h 3439886"/>
              <a:gd name="connsiteX131" fmla="*/ 191856 w 11573522"/>
              <a:gd name="connsiteY131" fmla="*/ 2474563 h 3439886"/>
              <a:gd name="connsiteX132" fmla="*/ 191856 w 11573522"/>
              <a:gd name="connsiteY132" fmla="*/ 2284768 h 3439886"/>
              <a:gd name="connsiteX133" fmla="*/ 383713 w 11573522"/>
              <a:gd name="connsiteY133" fmla="*/ 2138772 h 3439886"/>
              <a:gd name="connsiteX134" fmla="*/ 383713 w 11573522"/>
              <a:gd name="connsiteY134" fmla="*/ 1959926 h 3439886"/>
              <a:gd name="connsiteX135" fmla="*/ 390609 w 11573522"/>
              <a:gd name="connsiteY135" fmla="*/ 1965198 h 3439886"/>
              <a:gd name="connsiteX136" fmla="*/ 390609 w 11573522"/>
              <a:gd name="connsiteY136" fmla="*/ 2136339 h 3439886"/>
              <a:gd name="connsiteX137" fmla="*/ 576788 w 11573522"/>
              <a:gd name="connsiteY137" fmla="*/ 2280307 h 3439886"/>
              <a:gd name="connsiteX138" fmla="*/ 576788 w 11573522"/>
              <a:gd name="connsiteY138" fmla="*/ 2102272 h 3439886"/>
              <a:gd name="connsiteX139" fmla="*/ 390609 w 11573522"/>
              <a:gd name="connsiteY139" fmla="*/ 1957898 h 3439886"/>
              <a:gd name="connsiteX140" fmla="*/ 390609 w 11573522"/>
              <a:gd name="connsiteY140" fmla="*/ 1964792 h 3439886"/>
              <a:gd name="connsiteX141" fmla="*/ 383713 w 11573522"/>
              <a:gd name="connsiteY141" fmla="*/ 1959520 h 3439886"/>
              <a:gd name="connsiteX142" fmla="*/ 383713 w 11573522"/>
              <a:gd name="connsiteY142" fmla="*/ 1949382 h 3439886"/>
              <a:gd name="connsiteX143" fmla="*/ 569487 w 11573522"/>
              <a:gd name="connsiteY143" fmla="*/ 1808251 h 3439886"/>
              <a:gd name="connsiteX144" fmla="*/ 575166 w 11573522"/>
              <a:gd name="connsiteY144" fmla="*/ 1812307 h 3439886"/>
              <a:gd name="connsiteX145" fmla="*/ 392637 w 11573522"/>
              <a:gd name="connsiteY145" fmla="*/ 1951004 h 3439886"/>
              <a:gd name="connsiteX146" fmla="*/ 580033 w 11573522"/>
              <a:gd name="connsiteY146" fmla="*/ 2096594 h 3439886"/>
              <a:gd name="connsiteX147" fmla="*/ 767834 w 11573522"/>
              <a:gd name="connsiteY147" fmla="*/ 1953437 h 3439886"/>
              <a:gd name="connsiteX148" fmla="*/ 580438 w 11573522"/>
              <a:gd name="connsiteY148" fmla="*/ 1808251 h 3439886"/>
              <a:gd name="connsiteX149" fmla="*/ 575166 w 11573522"/>
              <a:gd name="connsiteY149" fmla="*/ 1812307 h 3439886"/>
              <a:gd name="connsiteX150" fmla="*/ 569893 w 11573522"/>
              <a:gd name="connsiteY150" fmla="*/ 1807846 h 3439886"/>
              <a:gd name="connsiteX151" fmla="*/ 578005 w 11573522"/>
              <a:gd name="connsiteY151" fmla="*/ 1801763 h 3439886"/>
              <a:gd name="connsiteX152" fmla="*/ 578005 w 11573522"/>
              <a:gd name="connsiteY152" fmla="*/ 1795679 h 3439886"/>
              <a:gd name="connsiteX153" fmla="*/ 584900 w 11573522"/>
              <a:gd name="connsiteY153" fmla="*/ 1795679 h 3439886"/>
              <a:gd name="connsiteX154" fmla="*/ 584900 w 11573522"/>
              <a:gd name="connsiteY154" fmla="*/ 1802168 h 3439886"/>
              <a:gd name="connsiteX155" fmla="*/ 771079 w 11573522"/>
              <a:gd name="connsiteY155" fmla="*/ 1946137 h 3439886"/>
              <a:gd name="connsiteX156" fmla="*/ 771079 w 11573522"/>
              <a:gd name="connsiteY156" fmla="*/ 1783107 h 3439886"/>
              <a:gd name="connsiteX157" fmla="*/ 771079 w 11573522"/>
              <a:gd name="connsiteY157" fmla="*/ 1768508 h 3439886"/>
              <a:gd name="connsiteX158" fmla="*/ 584900 w 11573522"/>
              <a:gd name="connsiteY158" fmla="*/ 1624133 h 3439886"/>
              <a:gd name="connsiteX159" fmla="*/ 584900 w 11573522"/>
              <a:gd name="connsiteY159" fmla="*/ 1785541 h 3439886"/>
              <a:gd name="connsiteX160" fmla="*/ 584900 w 11573522"/>
              <a:gd name="connsiteY160" fmla="*/ 1795274 h 3439886"/>
              <a:gd name="connsiteX161" fmla="*/ 578005 w 11573522"/>
              <a:gd name="connsiteY161" fmla="*/ 1795274 h 3439886"/>
              <a:gd name="connsiteX162" fmla="*/ 578005 w 11573522"/>
              <a:gd name="connsiteY162" fmla="*/ 1621294 h 3439886"/>
              <a:gd name="connsiteX163" fmla="*/ 437661 w 11573522"/>
              <a:gd name="connsiteY163" fmla="*/ 1512608 h 3439886"/>
              <a:gd name="connsiteX164" fmla="*/ 441312 w 11573522"/>
              <a:gd name="connsiteY164" fmla="*/ 1506930 h 3439886"/>
              <a:gd name="connsiteX165" fmla="*/ 578816 w 11573522"/>
              <a:gd name="connsiteY165" fmla="*/ 1613589 h 3439886"/>
              <a:gd name="connsiteX166" fmla="*/ 578816 w 11573522"/>
              <a:gd name="connsiteY166" fmla="*/ 1435555 h 3439886"/>
              <a:gd name="connsiteX167" fmla="*/ 513106 w 11573522"/>
              <a:gd name="connsiteY167" fmla="*/ 1384456 h 3439886"/>
              <a:gd name="connsiteX168" fmla="*/ 516350 w 11573522"/>
              <a:gd name="connsiteY168" fmla="*/ 1378372 h 3439886"/>
              <a:gd name="connsiteX169" fmla="*/ 582061 w 11573522"/>
              <a:gd name="connsiteY169" fmla="*/ 1429472 h 3439886"/>
              <a:gd name="connsiteX170" fmla="*/ 769862 w 11573522"/>
              <a:gd name="connsiteY170" fmla="*/ 1286719 h 3439886"/>
              <a:gd name="connsiteX171" fmla="*/ 632763 w 11573522"/>
              <a:gd name="connsiteY171" fmla="*/ 1180060 h 3439886"/>
              <a:gd name="connsiteX172" fmla="*/ 636413 w 11573522"/>
              <a:gd name="connsiteY172" fmla="*/ 1173571 h 3439886"/>
              <a:gd name="connsiteX173" fmla="*/ 771079 w 11573522"/>
              <a:gd name="connsiteY173" fmla="*/ 1278203 h 3439886"/>
              <a:gd name="connsiteX174" fmla="*/ 771079 w 11573522"/>
              <a:gd name="connsiteY174" fmla="*/ 1099762 h 3439886"/>
              <a:gd name="connsiteX175" fmla="*/ 708208 w 11573522"/>
              <a:gd name="connsiteY175" fmla="*/ 1051096 h 3439886"/>
              <a:gd name="connsiteX176" fmla="*/ 711453 w 11573522"/>
              <a:gd name="connsiteY176" fmla="*/ 1045419 h 3439886"/>
              <a:gd name="connsiteX177" fmla="*/ 774323 w 11573522"/>
              <a:gd name="connsiteY177" fmla="*/ 1094085 h 3439886"/>
              <a:gd name="connsiteX178" fmla="*/ 962125 w 11573522"/>
              <a:gd name="connsiteY178" fmla="*/ 951332 h 3439886"/>
              <a:gd name="connsiteX179" fmla="*/ 777163 w 11573522"/>
              <a:gd name="connsiteY179" fmla="*/ 807769 h 3439886"/>
              <a:gd name="connsiteX180" fmla="*/ 589362 w 11573522"/>
              <a:gd name="connsiteY180" fmla="*/ 950521 h 3439886"/>
              <a:gd name="connsiteX181" fmla="*/ 711453 w 11573522"/>
              <a:gd name="connsiteY181" fmla="*/ 1045013 h 3439886"/>
              <a:gd name="connsiteX182" fmla="*/ 707802 w 11573522"/>
              <a:gd name="connsiteY182" fmla="*/ 1051096 h 3439886"/>
              <a:gd name="connsiteX183" fmla="*/ 584900 w 11573522"/>
              <a:gd name="connsiteY183" fmla="*/ 955388 h 3439886"/>
              <a:gd name="connsiteX184" fmla="*/ 584900 w 11573522"/>
              <a:gd name="connsiteY184" fmla="*/ 1133828 h 3439886"/>
              <a:gd name="connsiteX185" fmla="*/ 636008 w 11573522"/>
              <a:gd name="connsiteY185" fmla="*/ 1173571 h 3439886"/>
              <a:gd name="connsiteX186" fmla="*/ 632357 w 11573522"/>
              <a:gd name="connsiteY186" fmla="*/ 1180060 h 3439886"/>
              <a:gd name="connsiteX187" fmla="*/ 582872 w 11573522"/>
              <a:gd name="connsiteY187" fmla="*/ 1141534 h 3439886"/>
              <a:gd name="connsiteX188" fmla="*/ 395071 w 11573522"/>
              <a:gd name="connsiteY188" fmla="*/ 1284286 h 3439886"/>
              <a:gd name="connsiteX189" fmla="*/ 516350 w 11573522"/>
              <a:gd name="connsiteY189" fmla="*/ 1378372 h 3439886"/>
              <a:gd name="connsiteX190" fmla="*/ 512700 w 11573522"/>
              <a:gd name="connsiteY190" fmla="*/ 1384050 h 3439886"/>
              <a:gd name="connsiteX191" fmla="*/ 392637 w 11573522"/>
              <a:gd name="connsiteY191" fmla="*/ 1291180 h 3439886"/>
              <a:gd name="connsiteX192" fmla="*/ 392637 w 11573522"/>
              <a:gd name="connsiteY192" fmla="*/ 1469214 h 3439886"/>
              <a:gd name="connsiteX193" fmla="*/ 440906 w 11573522"/>
              <a:gd name="connsiteY193" fmla="*/ 1506525 h 3439886"/>
              <a:gd name="connsiteX194" fmla="*/ 437661 w 11573522"/>
              <a:gd name="connsiteY194" fmla="*/ 1512608 h 3439886"/>
              <a:gd name="connsiteX195" fmla="*/ 391015 w 11573522"/>
              <a:gd name="connsiteY195" fmla="*/ 1476514 h 3439886"/>
              <a:gd name="connsiteX196" fmla="*/ 195912 w 11573522"/>
              <a:gd name="connsiteY196" fmla="*/ 1624539 h 3439886"/>
              <a:gd name="connsiteX197" fmla="*/ 0 w 11573522"/>
              <a:gd name="connsiteY197" fmla="*/ 1472459 h 3439886"/>
              <a:gd name="connsiteX198" fmla="*/ 0 w 11573522"/>
              <a:gd name="connsiteY198" fmla="*/ 1412033 h 3439886"/>
              <a:gd name="connsiteX199" fmla="*/ 6490 w 11573522"/>
              <a:gd name="connsiteY199" fmla="*/ 1414872 h 3439886"/>
              <a:gd name="connsiteX200" fmla="*/ 6490 w 11573522"/>
              <a:gd name="connsiteY200" fmla="*/ 1469214 h 3439886"/>
              <a:gd name="connsiteX201" fmla="*/ 192668 w 11573522"/>
              <a:gd name="connsiteY201" fmla="*/ 1613589 h 3439886"/>
              <a:gd name="connsiteX202" fmla="*/ 192668 w 11573522"/>
              <a:gd name="connsiteY202" fmla="*/ 1435555 h 3439886"/>
              <a:gd name="connsiteX203" fmla="*/ 6490 w 11573522"/>
              <a:gd name="connsiteY203" fmla="*/ 1291180 h 3439886"/>
              <a:gd name="connsiteX204" fmla="*/ 6490 w 11573522"/>
              <a:gd name="connsiteY204" fmla="*/ 1414466 h 3439886"/>
              <a:gd name="connsiteX205" fmla="*/ 0 w 11573522"/>
              <a:gd name="connsiteY205" fmla="*/ 1411627 h 3439886"/>
              <a:gd name="connsiteX206" fmla="*/ 0 w 11573522"/>
              <a:gd name="connsiteY206" fmla="*/ 1282664 h 3439886"/>
              <a:gd name="connsiteX207" fmla="*/ 66926 w 11573522"/>
              <a:gd name="connsiteY207" fmla="*/ 1231565 h 3439886"/>
              <a:gd name="connsiteX208" fmla="*/ 73821 w 11573522"/>
              <a:gd name="connsiteY208" fmla="*/ 1234809 h 3439886"/>
              <a:gd name="connsiteX209" fmla="*/ 8924 w 11573522"/>
              <a:gd name="connsiteY209" fmla="*/ 1284286 h 3439886"/>
              <a:gd name="connsiteX210" fmla="*/ 196318 w 11573522"/>
              <a:gd name="connsiteY210" fmla="*/ 1429472 h 3439886"/>
              <a:gd name="connsiteX211" fmla="*/ 384119 w 11573522"/>
              <a:gd name="connsiteY211" fmla="*/ 1286719 h 3439886"/>
              <a:gd name="connsiteX212" fmla="*/ 196724 w 11573522"/>
              <a:gd name="connsiteY212" fmla="*/ 1141534 h 3439886"/>
              <a:gd name="connsiteX213" fmla="*/ 74227 w 11573522"/>
              <a:gd name="connsiteY213" fmla="*/ 1234403 h 3439886"/>
              <a:gd name="connsiteX214" fmla="*/ 67332 w 11573522"/>
              <a:gd name="connsiteY214" fmla="*/ 1231159 h 3439886"/>
              <a:gd name="connsiteX215" fmla="*/ 191856 w 11573522"/>
              <a:gd name="connsiteY215" fmla="*/ 1136667 h 3439886"/>
              <a:gd name="connsiteX216" fmla="*/ 191856 w 11573522"/>
              <a:gd name="connsiteY216" fmla="*/ 1044607 h 3439886"/>
              <a:gd name="connsiteX217" fmla="*/ 198752 w 11573522"/>
              <a:gd name="connsiteY217" fmla="*/ 1045419 h 3439886"/>
              <a:gd name="connsiteX218" fmla="*/ 198752 w 11573522"/>
              <a:gd name="connsiteY218" fmla="*/ 1133828 h 3439886"/>
              <a:gd name="connsiteX219" fmla="*/ 384524 w 11573522"/>
              <a:gd name="connsiteY219" fmla="*/ 1278203 h 3439886"/>
              <a:gd name="connsiteX220" fmla="*/ 384524 w 11573522"/>
              <a:gd name="connsiteY220" fmla="*/ 1099762 h 3439886"/>
              <a:gd name="connsiteX221" fmla="*/ 296912 w 11573522"/>
              <a:gd name="connsiteY221" fmla="*/ 1032037 h 3439886"/>
              <a:gd name="connsiteX222" fmla="*/ 300968 w 11573522"/>
              <a:gd name="connsiteY222" fmla="*/ 1026359 h 3439886"/>
              <a:gd name="connsiteX223" fmla="*/ 388175 w 11573522"/>
              <a:gd name="connsiteY223" fmla="*/ 1094085 h 3439886"/>
              <a:gd name="connsiteX224" fmla="*/ 575977 w 11573522"/>
              <a:gd name="connsiteY224" fmla="*/ 951332 h 3439886"/>
              <a:gd name="connsiteX225" fmla="*/ 434822 w 11573522"/>
              <a:gd name="connsiteY225" fmla="*/ 841835 h 3439886"/>
              <a:gd name="connsiteX226" fmla="*/ 438878 w 11573522"/>
              <a:gd name="connsiteY226" fmla="*/ 836158 h 3439886"/>
              <a:gd name="connsiteX227" fmla="*/ 578816 w 11573522"/>
              <a:gd name="connsiteY227" fmla="*/ 944843 h 3439886"/>
              <a:gd name="connsiteX228" fmla="*/ 578816 w 11573522"/>
              <a:gd name="connsiteY228" fmla="*/ 766808 h 3439886"/>
              <a:gd name="connsiteX229" fmla="*/ 521218 w 11573522"/>
              <a:gd name="connsiteY229" fmla="*/ 722199 h 3439886"/>
              <a:gd name="connsiteX230" fmla="*/ 525274 w 11573522"/>
              <a:gd name="connsiteY230" fmla="*/ 716927 h 3439886"/>
              <a:gd name="connsiteX231" fmla="*/ 582061 w 11573522"/>
              <a:gd name="connsiteY231" fmla="*/ 761131 h 3439886"/>
              <a:gd name="connsiteX232" fmla="*/ 769862 w 11573522"/>
              <a:gd name="connsiteY232" fmla="*/ 618379 h 3439886"/>
              <a:gd name="connsiteX233" fmla="*/ 582872 w 11573522"/>
              <a:gd name="connsiteY233" fmla="*/ 472787 h 3439886"/>
              <a:gd name="connsiteX234" fmla="*/ 395071 w 11573522"/>
              <a:gd name="connsiteY234" fmla="*/ 615540 h 3439886"/>
              <a:gd name="connsiteX235" fmla="*/ 524868 w 11573522"/>
              <a:gd name="connsiteY235" fmla="*/ 716521 h 3439886"/>
              <a:gd name="connsiteX236" fmla="*/ 521218 w 11573522"/>
              <a:gd name="connsiteY236" fmla="*/ 722199 h 3439886"/>
              <a:gd name="connsiteX237" fmla="*/ 392637 w 11573522"/>
              <a:gd name="connsiteY237" fmla="*/ 622434 h 3439886"/>
              <a:gd name="connsiteX238" fmla="*/ 392637 w 11573522"/>
              <a:gd name="connsiteY238" fmla="*/ 800875 h 3439886"/>
              <a:gd name="connsiteX239" fmla="*/ 438472 w 11573522"/>
              <a:gd name="connsiteY239" fmla="*/ 836158 h 3439886"/>
              <a:gd name="connsiteX240" fmla="*/ 434416 w 11573522"/>
              <a:gd name="connsiteY240" fmla="*/ 841430 h 3439886"/>
              <a:gd name="connsiteX241" fmla="*/ 391015 w 11573522"/>
              <a:gd name="connsiteY241" fmla="*/ 807769 h 3439886"/>
              <a:gd name="connsiteX242" fmla="*/ 203214 w 11573522"/>
              <a:gd name="connsiteY242" fmla="*/ 950521 h 3439886"/>
              <a:gd name="connsiteX243" fmla="*/ 300968 w 11573522"/>
              <a:gd name="connsiteY243" fmla="*/ 1026359 h 3439886"/>
              <a:gd name="connsiteX244" fmla="*/ 296912 w 11573522"/>
              <a:gd name="connsiteY244" fmla="*/ 1031630 h 3439886"/>
              <a:gd name="connsiteX245" fmla="*/ 198752 w 11573522"/>
              <a:gd name="connsiteY245" fmla="*/ 955388 h 3439886"/>
              <a:gd name="connsiteX246" fmla="*/ 198752 w 11573522"/>
              <a:gd name="connsiteY246" fmla="*/ 1045013 h 3439886"/>
              <a:gd name="connsiteX247" fmla="*/ 191856 w 11573522"/>
              <a:gd name="connsiteY247" fmla="*/ 1044202 h 3439886"/>
              <a:gd name="connsiteX248" fmla="*/ 191856 w 11573522"/>
              <a:gd name="connsiteY248" fmla="*/ 952954 h 3439886"/>
              <a:gd name="connsiteX249" fmla="*/ 183744 w 11573522"/>
              <a:gd name="connsiteY249" fmla="*/ 946465 h 3439886"/>
              <a:gd name="connsiteX250" fmla="*/ 183744 w 11573522"/>
              <a:gd name="connsiteY250" fmla="*/ 937949 h 3439886"/>
              <a:gd name="connsiteX251" fmla="*/ 192668 w 11573522"/>
              <a:gd name="connsiteY251" fmla="*/ 944843 h 3439886"/>
              <a:gd name="connsiteX252" fmla="*/ 192668 w 11573522"/>
              <a:gd name="connsiteY252" fmla="*/ 766808 h 3439886"/>
              <a:gd name="connsiteX253" fmla="*/ 183744 w 11573522"/>
              <a:gd name="connsiteY253" fmla="*/ 759914 h 3439886"/>
              <a:gd name="connsiteX254" fmla="*/ 183744 w 11573522"/>
              <a:gd name="connsiteY254" fmla="*/ 751398 h 3439886"/>
              <a:gd name="connsiteX255" fmla="*/ 196318 w 11573522"/>
              <a:gd name="connsiteY255" fmla="*/ 761131 h 3439886"/>
              <a:gd name="connsiteX256" fmla="*/ 384119 w 11573522"/>
              <a:gd name="connsiteY256" fmla="*/ 618379 h 3439886"/>
              <a:gd name="connsiteX257" fmla="*/ 196724 w 11573522"/>
              <a:gd name="connsiteY257" fmla="*/ 472787 h 3439886"/>
              <a:gd name="connsiteX258" fmla="*/ 8924 w 11573522"/>
              <a:gd name="connsiteY258" fmla="*/ 615540 h 3439886"/>
              <a:gd name="connsiteX259" fmla="*/ 183339 w 11573522"/>
              <a:gd name="connsiteY259" fmla="*/ 750992 h 3439886"/>
              <a:gd name="connsiteX260" fmla="*/ 183339 w 11573522"/>
              <a:gd name="connsiteY260" fmla="*/ 759508 h 3439886"/>
              <a:gd name="connsiteX261" fmla="*/ 6490 w 11573522"/>
              <a:gd name="connsiteY261" fmla="*/ 622434 h 3439886"/>
              <a:gd name="connsiteX262" fmla="*/ 6490 w 11573522"/>
              <a:gd name="connsiteY262" fmla="*/ 800875 h 3439886"/>
              <a:gd name="connsiteX263" fmla="*/ 183339 w 11573522"/>
              <a:gd name="connsiteY263" fmla="*/ 937544 h 3439886"/>
              <a:gd name="connsiteX264" fmla="*/ 183339 w 11573522"/>
              <a:gd name="connsiteY264" fmla="*/ 946060 h 3439886"/>
              <a:gd name="connsiteX265" fmla="*/ 0 w 11573522"/>
              <a:gd name="connsiteY265" fmla="*/ 804119 h 3439886"/>
              <a:gd name="connsiteX266" fmla="*/ 0 w 11573522"/>
              <a:gd name="connsiteY266" fmla="*/ 613917 h 3439886"/>
              <a:gd name="connsiteX267" fmla="*/ 191856 w 11573522"/>
              <a:gd name="connsiteY267" fmla="*/ 468327 h 3439886"/>
              <a:gd name="connsiteX268" fmla="*/ 191856 w 11573522"/>
              <a:gd name="connsiteY268" fmla="*/ 289076 h 3439886"/>
              <a:gd name="connsiteX269" fmla="*/ 198752 w 11573522"/>
              <a:gd name="connsiteY269" fmla="*/ 294348 h 3439886"/>
              <a:gd name="connsiteX270" fmla="*/ 198752 w 11573522"/>
              <a:gd name="connsiteY270" fmla="*/ 465488 h 3439886"/>
              <a:gd name="connsiteX271" fmla="*/ 384524 w 11573522"/>
              <a:gd name="connsiteY271" fmla="*/ 609862 h 3439886"/>
              <a:gd name="connsiteX272" fmla="*/ 384524 w 11573522"/>
              <a:gd name="connsiteY272" fmla="*/ 431828 h 3439886"/>
              <a:gd name="connsiteX273" fmla="*/ 198752 w 11573522"/>
              <a:gd name="connsiteY273" fmla="*/ 287453 h 3439886"/>
              <a:gd name="connsiteX274" fmla="*/ 198752 w 11573522"/>
              <a:gd name="connsiteY274" fmla="*/ 293942 h 3439886"/>
              <a:gd name="connsiteX275" fmla="*/ 191856 w 11573522"/>
              <a:gd name="connsiteY275" fmla="*/ 288670 h 3439886"/>
              <a:gd name="connsiteX276" fmla="*/ 191856 w 11573522"/>
              <a:gd name="connsiteY276" fmla="*/ 278937 h 3439886"/>
              <a:gd name="connsiteX277" fmla="*/ 377629 w 11573522"/>
              <a:gd name="connsiteY277" fmla="*/ 137401 h 3439886"/>
              <a:gd name="connsiteX278" fmla="*/ 383308 w 11573522"/>
              <a:gd name="connsiteY278" fmla="*/ 141862 h 3439886"/>
              <a:gd name="connsiteX279" fmla="*/ 200780 w 11573522"/>
              <a:gd name="connsiteY279" fmla="*/ 280559 h 3439886"/>
              <a:gd name="connsiteX280" fmla="*/ 388175 w 11573522"/>
              <a:gd name="connsiteY280" fmla="*/ 425745 h 3439886"/>
              <a:gd name="connsiteX281" fmla="*/ 575977 w 11573522"/>
              <a:gd name="connsiteY281" fmla="*/ 282993 h 3439886"/>
              <a:gd name="connsiteX282" fmla="*/ 388580 w 11573522"/>
              <a:gd name="connsiteY282" fmla="*/ 137807 h 3439886"/>
              <a:gd name="connsiteX283" fmla="*/ 383308 w 11573522"/>
              <a:gd name="connsiteY283" fmla="*/ 141862 h 3439886"/>
              <a:gd name="connsiteX284" fmla="*/ 378035 w 11573522"/>
              <a:gd name="connsiteY284" fmla="*/ 137401 h 3439886"/>
              <a:gd name="connsiteX285" fmla="*/ 386147 w 11573522"/>
              <a:gd name="connsiteY285" fmla="*/ 131318 h 3439886"/>
              <a:gd name="connsiteX286" fmla="*/ 386147 w 11573522"/>
              <a:gd name="connsiteY286" fmla="*/ 1350 h 343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11573522" h="3439886">
                <a:moveTo>
                  <a:pt x="388580" y="2811978"/>
                </a:moveTo>
                <a:cubicBezTo>
                  <a:pt x="266084" y="2905253"/>
                  <a:pt x="266084" y="2905253"/>
                  <a:pt x="266084" y="2905253"/>
                </a:cubicBezTo>
                <a:cubicBezTo>
                  <a:pt x="200780" y="2954731"/>
                  <a:pt x="200780" y="2954731"/>
                  <a:pt x="200780" y="2954731"/>
                </a:cubicBezTo>
                <a:cubicBezTo>
                  <a:pt x="388175" y="3100322"/>
                  <a:pt x="388175" y="3100322"/>
                  <a:pt x="388175" y="3100322"/>
                </a:cubicBezTo>
                <a:cubicBezTo>
                  <a:pt x="575977" y="2957569"/>
                  <a:pt x="575977" y="2957569"/>
                  <a:pt x="575977" y="2957569"/>
                </a:cubicBezTo>
                <a:cubicBezTo>
                  <a:pt x="388580" y="2811978"/>
                  <a:pt x="388580" y="2811978"/>
                  <a:pt x="388580" y="2811978"/>
                </a:cubicBezTo>
                <a:close/>
                <a:moveTo>
                  <a:pt x="386147" y="0"/>
                </a:moveTo>
                <a:lnTo>
                  <a:pt x="392637" y="0"/>
                </a:lnTo>
                <a:lnTo>
                  <a:pt x="392637" y="28893"/>
                </a:lnTo>
                <a:cubicBezTo>
                  <a:pt x="392637" y="131318"/>
                  <a:pt x="392637" y="131318"/>
                  <a:pt x="392637" y="131318"/>
                </a:cubicBezTo>
                <a:cubicBezTo>
                  <a:pt x="578816" y="275693"/>
                  <a:pt x="578816" y="275693"/>
                  <a:pt x="578816" y="275693"/>
                </a:cubicBezTo>
                <a:cubicBezTo>
                  <a:pt x="578816" y="97658"/>
                  <a:pt x="578816" y="97658"/>
                  <a:pt x="578816" y="97658"/>
                </a:cubicBezTo>
                <a:cubicBezTo>
                  <a:pt x="521320" y="52946"/>
                  <a:pt x="485384" y="25001"/>
                  <a:pt x="462924" y="7536"/>
                </a:cubicBezTo>
                <a:lnTo>
                  <a:pt x="453234" y="0"/>
                </a:lnTo>
                <a:lnTo>
                  <a:pt x="464209" y="0"/>
                </a:lnTo>
                <a:lnTo>
                  <a:pt x="484510" y="15775"/>
                </a:lnTo>
                <a:cubicBezTo>
                  <a:pt x="582061" y="91574"/>
                  <a:pt x="582061" y="91574"/>
                  <a:pt x="582061" y="91574"/>
                </a:cubicBezTo>
                <a:cubicBezTo>
                  <a:pt x="638188" y="48992"/>
                  <a:pt x="673267" y="22378"/>
                  <a:pt x="695192" y="5744"/>
                </a:cubicBezTo>
                <a:lnTo>
                  <a:pt x="702764" y="0"/>
                </a:lnTo>
                <a:lnTo>
                  <a:pt x="2758098" y="0"/>
                </a:lnTo>
                <a:lnTo>
                  <a:pt x="2764588" y="0"/>
                </a:lnTo>
                <a:lnTo>
                  <a:pt x="2825185" y="0"/>
                </a:lnTo>
                <a:lnTo>
                  <a:pt x="2836160" y="0"/>
                </a:lnTo>
                <a:lnTo>
                  <a:pt x="3074715" y="0"/>
                </a:lnTo>
                <a:lnTo>
                  <a:pt x="9201571" y="0"/>
                </a:lnTo>
                <a:lnTo>
                  <a:pt x="11573522" y="0"/>
                </a:lnTo>
                <a:lnTo>
                  <a:pt x="11573522" y="3439886"/>
                </a:lnTo>
                <a:lnTo>
                  <a:pt x="962936" y="3439886"/>
                </a:lnTo>
                <a:lnTo>
                  <a:pt x="962936" y="3439632"/>
                </a:lnTo>
                <a:cubicBezTo>
                  <a:pt x="962936" y="3438953"/>
                  <a:pt x="962936" y="3438953"/>
                  <a:pt x="962936" y="3438953"/>
                </a:cubicBezTo>
                <a:cubicBezTo>
                  <a:pt x="776757" y="3294579"/>
                  <a:pt x="776757" y="3294579"/>
                  <a:pt x="776757" y="3294579"/>
                </a:cubicBezTo>
                <a:cubicBezTo>
                  <a:pt x="776757" y="3361342"/>
                  <a:pt x="776757" y="3403069"/>
                  <a:pt x="776757" y="3429148"/>
                </a:cubicBezTo>
                <a:lnTo>
                  <a:pt x="776757" y="3439886"/>
                </a:lnTo>
                <a:lnTo>
                  <a:pt x="769862" y="3439886"/>
                </a:lnTo>
                <a:lnTo>
                  <a:pt x="769862" y="3414403"/>
                </a:lnTo>
                <a:cubicBezTo>
                  <a:pt x="769862" y="3292145"/>
                  <a:pt x="769862" y="3292145"/>
                  <a:pt x="769862" y="3292145"/>
                </a:cubicBezTo>
                <a:cubicBezTo>
                  <a:pt x="629924" y="3183458"/>
                  <a:pt x="629924" y="3183458"/>
                  <a:pt x="629924" y="3183458"/>
                </a:cubicBezTo>
                <a:cubicBezTo>
                  <a:pt x="633168" y="3177375"/>
                  <a:pt x="633168" y="3177375"/>
                  <a:pt x="633168" y="3177375"/>
                </a:cubicBezTo>
                <a:cubicBezTo>
                  <a:pt x="771079" y="3284034"/>
                  <a:pt x="771079" y="3284034"/>
                  <a:pt x="771079" y="3284034"/>
                </a:cubicBezTo>
                <a:cubicBezTo>
                  <a:pt x="771079" y="3105999"/>
                  <a:pt x="771079" y="3105999"/>
                  <a:pt x="771079" y="3105999"/>
                </a:cubicBezTo>
                <a:cubicBezTo>
                  <a:pt x="704963" y="3054900"/>
                  <a:pt x="704963" y="3054900"/>
                  <a:pt x="704963" y="3054900"/>
                </a:cubicBezTo>
                <a:cubicBezTo>
                  <a:pt x="708614" y="3049222"/>
                  <a:pt x="708614" y="3049222"/>
                  <a:pt x="708614" y="3049222"/>
                </a:cubicBezTo>
                <a:cubicBezTo>
                  <a:pt x="774323" y="3100322"/>
                  <a:pt x="774323" y="3100322"/>
                  <a:pt x="774323" y="3100322"/>
                </a:cubicBezTo>
                <a:cubicBezTo>
                  <a:pt x="962125" y="2957569"/>
                  <a:pt x="962125" y="2957569"/>
                  <a:pt x="962125" y="2957569"/>
                </a:cubicBezTo>
                <a:cubicBezTo>
                  <a:pt x="824621" y="2850911"/>
                  <a:pt x="824621" y="2850911"/>
                  <a:pt x="824621" y="2850911"/>
                </a:cubicBezTo>
                <a:cubicBezTo>
                  <a:pt x="828271" y="2844422"/>
                  <a:pt x="828271" y="2844422"/>
                  <a:pt x="828271" y="2844422"/>
                </a:cubicBezTo>
                <a:cubicBezTo>
                  <a:pt x="962936" y="2948647"/>
                  <a:pt x="962936" y="2948647"/>
                  <a:pt x="962936" y="2948647"/>
                </a:cubicBezTo>
                <a:cubicBezTo>
                  <a:pt x="962936" y="2770612"/>
                  <a:pt x="962936" y="2770612"/>
                  <a:pt x="962936" y="2770612"/>
                </a:cubicBezTo>
                <a:cubicBezTo>
                  <a:pt x="900065" y="2721947"/>
                  <a:pt x="900065" y="2721947"/>
                  <a:pt x="900065" y="2721947"/>
                </a:cubicBezTo>
                <a:cubicBezTo>
                  <a:pt x="903716" y="2715864"/>
                  <a:pt x="903716" y="2715864"/>
                  <a:pt x="903716" y="2715864"/>
                </a:cubicBezTo>
                <a:cubicBezTo>
                  <a:pt x="966181" y="2764529"/>
                  <a:pt x="966181" y="2764529"/>
                  <a:pt x="966181" y="2764529"/>
                </a:cubicBezTo>
                <a:cubicBezTo>
                  <a:pt x="1153982" y="2621777"/>
                  <a:pt x="1153982" y="2621777"/>
                  <a:pt x="1153982" y="2621777"/>
                </a:cubicBezTo>
                <a:cubicBezTo>
                  <a:pt x="969021" y="2478619"/>
                  <a:pt x="969021" y="2478619"/>
                  <a:pt x="969021" y="2478619"/>
                </a:cubicBezTo>
                <a:cubicBezTo>
                  <a:pt x="781219" y="2621371"/>
                  <a:pt x="781219" y="2621371"/>
                  <a:pt x="781219" y="2621371"/>
                </a:cubicBezTo>
                <a:cubicBezTo>
                  <a:pt x="903310" y="2715864"/>
                  <a:pt x="903310" y="2715864"/>
                  <a:pt x="903310" y="2715864"/>
                </a:cubicBezTo>
                <a:cubicBezTo>
                  <a:pt x="900065" y="2721542"/>
                  <a:pt x="900065" y="2721542"/>
                  <a:pt x="900065" y="2721542"/>
                </a:cubicBezTo>
                <a:cubicBezTo>
                  <a:pt x="776757" y="2626238"/>
                  <a:pt x="776757" y="2626238"/>
                  <a:pt x="776757" y="2626238"/>
                </a:cubicBezTo>
                <a:cubicBezTo>
                  <a:pt x="776757" y="2804273"/>
                  <a:pt x="776757" y="2804273"/>
                  <a:pt x="776757" y="2804273"/>
                </a:cubicBezTo>
                <a:cubicBezTo>
                  <a:pt x="828271" y="2844017"/>
                  <a:pt x="828271" y="2844017"/>
                  <a:pt x="828271" y="2844017"/>
                </a:cubicBezTo>
                <a:cubicBezTo>
                  <a:pt x="824215" y="2850506"/>
                  <a:pt x="824215" y="2850506"/>
                  <a:pt x="824215" y="2850506"/>
                </a:cubicBezTo>
                <a:cubicBezTo>
                  <a:pt x="774729" y="2811978"/>
                  <a:pt x="774729" y="2811978"/>
                  <a:pt x="774729" y="2811978"/>
                </a:cubicBezTo>
                <a:cubicBezTo>
                  <a:pt x="586928" y="2954731"/>
                  <a:pt x="586928" y="2954731"/>
                  <a:pt x="586928" y="2954731"/>
                </a:cubicBezTo>
                <a:cubicBezTo>
                  <a:pt x="708208" y="3048817"/>
                  <a:pt x="708208" y="3048817"/>
                  <a:pt x="708208" y="3048817"/>
                </a:cubicBezTo>
                <a:cubicBezTo>
                  <a:pt x="704963" y="3054900"/>
                  <a:pt x="704963" y="3054900"/>
                  <a:pt x="704963" y="3054900"/>
                </a:cubicBezTo>
                <a:cubicBezTo>
                  <a:pt x="584900" y="2961625"/>
                  <a:pt x="584900" y="2961625"/>
                  <a:pt x="584900" y="2961625"/>
                </a:cubicBezTo>
                <a:cubicBezTo>
                  <a:pt x="584900" y="3140065"/>
                  <a:pt x="584900" y="3140065"/>
                  <a:pt x="584900" y="3140065"/>
                </a:cubicBezTo>
                <a:cubicBezTo>
                  <a:pt x="633168" y="3177375"/>
                  <a:pt x="633168" y="3177375"/>
                  <a:pt x="633168" y="3177375"/>
                </a:cubicBezTo>
                <a:cubicBezTo>
                  <a:pt x="629518" y="3183052"/>
                  <a:pt x="629518" y="3183052"/>
                  <a:pt x="629518" y="3183052"/>
                </a:cubicBezTo>
                <a:cubicBezTo>
                  <a:pt x="582872" y="3146960"/>
                  <a:pt x="582872" y="3146960"/>
                  <a:pt x="582872" y="3146960"/>
                </a:cubicBezTo>
                <a:cubicBezTo>
                  <a:pt x="388175" y="3295390"/>
                  <a:pt x="388175" y="3295390"/>
                  <a:pt x="388175" y="3295390"/>
                </a:cubicBezTo>
                <a:cubicBezTo>
                  <a:pt x="191856" y="3143310"/>
                  <a:pt x="191856" y="3143310"/>
                  <a:pt x="191856" y="3143310"/>
                </a:cubicBezTo>
                <a:cubicBezTo>
                  <a:pt x="191856" y="3082477"/>
                  <a:pt x="191856" y="3082477"/>
                  <a:pt x="191856" y="3082477"/>
                </a:cubicBezTo>
                <a:cubicBezTo>
                  <a:pt x="198752" y="3085316"/>
                  <a:pt x="198752" y="3085316"/>
                  <a:pt x="198752" y="3085316"/>
                </a:cubicBezTo>
                <a:cubicBezTo>
                  <a:pt x="198752" y="3140065"/>
                  <a:pt x="198752" y="3140065"/>
                  <a:pt x="198752" y="3140065"/>
                </a:cubicBezTo>
                <a:cubicBezTo>
                  <a:pt x="384930" y="3284034"/>
                  <a:pt x="384930" y="3284034"/>
                  <a:pt x="384930" y="3284034"/>
                </a:cubicBezTo>
                <a:cubicBezTo>
                  <a:pt x="384930" y="3105999"/>
                  <a:pt x="384930" y="3105999"/>
                  <a:pt x="384930" y="3105999"/>
                </a:cubicBezTo>
                <a:cubicBezTo>
                  <a:pt x="198752" y="2961625"/>
                  <a:pt x="198752" y="2961625"/>
                  <a:pt x="198752" y="2961625"/>
                </a:cubicBezTo>
                <a:cubicBezTo>
                  <a:pt x="198752" y="3084911"/>
                  <a:pt x="198752" y="3084911"/>
                  <a:pt x="198752" y="3084911"/>
                </a:cubicBezTo>
                <a:cubicBezTo>
                  <a:pt x="191856" y="3082072"/>
                  <a:pt x="191856" y="3082072"/>
                  <a:pt x="191856" y="3082072"/>
                </a:cubicBezTo>
                <a:cubicBezTo>
                  <a:pt x="191856" y="2953108"/>
                  <a:pt x="191856" y="2953108"/>
                  <a:pt x="191856" y="2953108"/>
                </a:cubicBezTo>
                <a:cubicBezTo>
                  <a:pt x="259189" y="2902009"/>
                  <a:pt x="259189" y="2902009"/>
                  <a:pt x="259189" y="2902009"/>
                </a:cubicBezTo>
                <a:cubicBezTo>
                  <a:pt x="383713" y="2807517"/>
                  <a:pt x="383713" y="2807517"/>
                  <a:pt x="383713" y="2807517"/>
                </a:cubicBezTo>
                <a:cubicBezTo>
                  <a:pt x="383713" y="2715053"/>
                  <a:pt x="383713" y="2715053"/>
                  <a:pt x="383713" y="2715053"/>
                </a:cubicBezTo>
                <a:cubicBezTo>
                  <a:pt x="390609" y="2716269"/>
                  <a:pt x="390609" y="2716269"/>
                  <a:pt x="390609" y="2716269"/>
                </a:cubicBezTo>
                <a:cubicBezTo>
                  <a:pt x="390609" y="2804273"/>
                  <a:pt x="390609" y="2804273"/>
                  <a:pt x="390609" y="2804273"/>
                </a:cubicBezTo>
                <a:cubicBezTo>
                  <a:pt x="576788" y="2948647"/>
                  <a:pt x="576788" y="2948647"/>
                  <a:pt x="576788" y="2948647"/>
                </a:cubicBezTo>
                <a:cubicBezTo>
                  <a:pt x="576788" y="2770612"/>
                  <a:pt x="576788" y="2770612"/>
                  <a:pt x="576788" y="2770612"/>
                </a:cubicBezTo>
                <a:cubicBezTo>
                  <a:pt x="489174" y="2702481"/>
                  <a:pt x="489174" y="2702481"/>
                  <a:pt x="489174" y="2702481"/>
                </a:cubicBezTo>
                <a:cubicBezTo>
                  <a:pt x="492825" y="2697209"/>
                  <a:pt x="492825" y="2697209"/>
                  <a:pt x="492825" y="2697209"/>
                </a:cubicBezTo>
                <a:cubicBezTo>
                  <a:pt x="580033" y="2764529"/>
                  <a:pt x="580033" y="2764529"/>
                  <a:pt x="580033" y="2764529"/>
                </a:cubicBezTo>
                <a:cubicBezTo>
                  <a:pt x="767834" y="2621777"/>
                  <a:pt x="767834" y="2621777"/>
                  <a:pt x="767834" y="2621777"/>
                </a:cubicBezTo>
                <a:cubicBezTo>
                  <a:pt x="626679" y="2512280"/>
                  <a:pt x="626679" y="2512280"/>
                  <a:pt x="626679" y="2512280"/>
                </a:cubicBezTo>
                <a:cubicBezTo>
                  <a:pt x="630735" y="2507007"/>
                  <a:pt x="630735" y="2507007"/>
                  <a:pt x="630735" y="2507007"/>
                </a:cubicBezTo>
                <a:cubicBezTo>
                  <a:pt x="771079" y="2615693"/>
                  <a:pt x="771079" y="2615693"/>
                  <a:pt x="771079" y="2615693"/>
                </a:cubicBezTo>
                <a:cubicBezTo>
                  <a:pt x="771079" y="2437659"/>
                  <a:pt x="771079" y="2437659"/>
                  <a:pt x="771079" y="2437659"/>
                </a:cubicBezTo>
                <a:cubicBezTo>
                  <a:pt x="713481" y="2392644"/>
                  <a:pt x="713481" y="2392644"/>
                  <a:pt x="713481" y="2392644"/>
                </a:cubicBezTo>
                <a:cubicBezTo>
                  <a:pt x="717131" y="2387372"/>
                  <a:pt x="717131" y="2387372"/>
                  <a:pt x="717131" y="2387372"/>
                </a:cubicBezTo>
                <a:cubicBezTo>
                  <a:pt x="774323" y="2431576"/>
                  <a:pt x="774323" y="2431576"/>
                  <a:pt x="774323" y="2431576"/>
                </a:cubicBezTo>
                <a:cubicBezTo>
                  <a:pt x="962125" y="2288824"/>
                  <a:pt x="962125" y="2288824"/>
                  <a:pt x="962125" y="2288824"/>
                </a:cubicBezTo>
                <a:cubicBezTo>
                  <a:pt x="774729" y="2143638"/>
                  <a:pt x="774729" y="2143638"/>
                  <a:pt x="774729" y="2143638"/>
                </a:cubicBezTo>
                <a:cubicBezTo>
                  <a:pt x="586928" y="2286391"/>
                  <a:pt x="586928" y="2286391"/>
                  <a:pt x="586928" y="2286391"/>
                </a:cubicBezTo>
                <a:cubicBezTo>
                  <a:pt x="717131" y="2387372"/>
                  <a:pt x="717131" y="2387372"/>
                  <a:pt x="717131" y="2387372"/>
                </a:cubicBezTo>
                <a:cubicBezTo>
                  <a:pt x="713075" y="2392644"/>
                  <a:pt x="713075" y="2392644"/>
                  <a:pt x="713075" y="2392644"/>
                </a:cubicBezTo>
                <a:cubicBezTo>
                  <a:pt x="584900" y="2293285"/>
                  <a:pt x="584900" y="2293285"/>
                  <a:pt x="584900" y="2293285"/>
                </a:cubicBezTo>
                <a:cubicBezTo>
                  <a:pt x="584900" y="2471319"/>
                  <a:pt x="584900" y="2471319"/>
                  <a:pt x="584900" y="2471319"/>
                </a:cubicBezTo>
                <a:cubicBezTo>
                  <a:pt x="630329" y="2506602"/>
                  <a:pt x="630329" y="2506602"/>
                  <a:pt x="630329" y="2506602"/>
                </a:cubicBezTo>
                <a:cubicBezTo>
                  <a:pt x="626679" y="2512280"/>
                  <a:pt x="626679" y="2512280"/>
                  <a:pt x="626679" y="2512280"/>
                </a:cubicBezTo>
                <a:cubicBezTo>
                  <a:pt x="582872" y="2478619"/>
                  <a:pt x="582872" y="2478619"/>
                  <a:pt x="582872" y="2478619"/>
                </a:cubicBezTo>
                <a:cubicBezTo>
                  <a:pt x="395071" y="2621371"/>
                  <a:pt x="395071" y="2621371"/>
                  <a:pt x="395071" y="2621371"/>
                </a:cubicBezTo>
                <a:cubicBezTo>
                  <a:pt x="492825" y="2696804"/>
                  <a:pt x="492825" y="2696804"/>
                  <a:pt x="492825" y="2696804"/>
                </a:cubicBezTo>
                <a:cubicBezTo>
                  <a:pt x="488769" y="2702481"/>
                  <a:pt x="488769" y="2702481"/>
                  <a:pt x="488769" y="2702481"/>
                </a:cubicBezTo>
                <a:cubicBezTo>
                  <a:pt x="390609" y="2626238"/>
                  <a:pt x="390609" y="2626238"/>
                  <a:pt x="390609" y="2626238"/>
                </a:cubicBezTo>
                <a:cubicBezTo>
                  <a:pt x="390609" y="2715864"/>
                  <a:pt x="390609" y="2715864"/>
                  <a:pt x="390609" y="2715864"/>
                </a:cubicBezTo>
                <a:cubicBezTo>
                  <a:pt x="383713" y="2714647"/>
                  <a:pt x="383713" y="2714647"/>
                  <a:pt x="383713" y="2714647"/>
                </a:cubicBezTo>
                <a:cubicBezTo>
                  <a:pt x="383713" y="2623399"/>
                  <a:pt x="383713" y="2623399"/>
                  <a:pt x="383713" y="2623399"/>
                </a:cubicBezTo>
                <a:cubicBezTo>
                  <a:pt x="375601" y="2616910"/>
                  <a:pt x="375601" y="2616910"/>
                  <a:pt x="375601" y="2616910"/>
                </a:cubicBezTo>
                <a:cubicBezTo>
                  <a:pt x="375601" y="2608394"/>
                  <a:pt x="375601" y="2608394"/>
                  <a:pt x="375601" y="2608394"/>
                </a:cubicBezTo>
                <a:cubicBezTo>
                  <a:pt x="384930" y="2615693"/>
                  <a:pt x="384930" y="2615693"/>
                  <a:pt x="384930" y="2615693"/>
                </a:cubicBezTo>
                <a:cubicBezTo>
                  <a:pt x="384930" y="2437659"/>
                  <a:pt x="384930" y="2437659"/>
                  <a:pt x="384930" y="2437659"/>
                </a:cubicBezTo>
                <a:cubicBezTo>
                  <a:pt x="375601" y="2430360"/>
                  <a:pt x="375601" y="2430360"/>
                  <a:pt x="375601" y="2430360"/>
                </a:cubicBezTo>
                <a:cubicBezTo>
                  <a:pt x="375601" y="2421843"/>
                  <a:pt x="375601" y="2421843"/>
                  <a:pt x="375601" y="2421843"/>
                </a:cubicBezTo>
                <a:cubicBezTo>
                  <a:pt x="388175" y="2431576"/>
                  <a:pt x="388175" y="2431576"/>
                  <a:pt x="388175" y="2431576"/>
                </a:cubicBezTo>
                <a:cubicBezTo>
                  <a:pt x="575977" y="2288824"/>
                  <a:pt x="575977" y="2288824"/>
                  <a:pt x="575977" y="2288824"/>
                </a:cubicBezTo>
                <a:cubicBezTo>
                  <a:pt x="388580" y="2143638"/>
                  <a:pt x="388580" y="2143638"/>
                  <a:pt x="388580" y="2143638"/>
                </a:cubicBezTo>
                <a:cubicBezTo>
                  <a:pt x="200780" y="2286391"/>
                  <a:pt x="200780" y="2286391"/>
                  <a:pt x="200780" y="2286391"/>
                </a:cubicBezTo>
                <a:cubicBezTo>
                  <a:pt x="375195" y="2421843"/>
                  <a:pt x="375195" y="2421843"/>
                  <a:pt x="375195" y="2421843"/>
                </a:cubicBezTo>
                <a:cubicBezTo>
                  <a:pt x="375195" y="2429954"/>
                  <a:pt x="375195" y="2429954"/>
                  <a:pt x="375195" y="2429954"/>
                </a:cubicBezTo>
                <a:cubicBezTo>
                  <a:pt x="198752" y="2293285"/>
                  <a:pt x="198752" y="2293285"/>
                  <a:pt x="198752" y="2293285"/>
                </a:cubicBezTo>
                <a:cubicBezTo>
                  <a:pt x="198752" y="2471319"/>
                  <a:pt x="198752" y="2471319"/>
                  <a:pt x="198752" y="2471319"/>
                </a:cubicBezTo>
                <a:cubicBezTo>
                  <a:pt x="375195" y="2608394"/>
                  <a:pt x="375195" y="2608394"/>
                  <a:pt x="375195" y="2608394"/>
                </a:cubicBezTo>
                <a:cubicBezTo>
                  <a:pt x="375195" y="2616910"/>
                  <a:pt x="375195" y="2616910"/>
                  <a:pt x="375195" y="2616910"/>
                </a:cubicBezTo>
                <a:cubicBezTo>
                  <a:pt x="191856" y="2474563"/>
                  <a:pt x="191856" y="2474563"/>
                  <a:pt x="191856" y="2474563"/>
                </a:cubicBezTo>
                <a:cubicBezTo>
                  <a:pt x="191856" y="2284768"/>
                  <a:pt x="191856" y="2284768"/>
                  <a:pt x="191856" y="2284768"/>
                </a:cubicBezTo>
                <a:cubicBezTo>
                  <a:pt x="383713" y="2138772"/>
                  <a:pt x="383713" y="2138772"/>
                  <a:pt x="383713" y="2138772"/>
                </a:cubicBezTo>
                <a:cubicBezTo>
                  <a:pt x="383713" y="1959926"/>
                  <a:pt x="383713" y="1959926"/>
                  <a:pt x="383713" y="1959926"/>
                </a:cubicBezTo>
                <a:cubicBezTo>
                  <a:pt x="390609" y="1965198"/>
                  <a:pt x="390609" y="1965198"/>
                  <a:pt x="390609" y="1965198"/>
                </a:cubicBezTo>
                <a:cubicBezTo>
                  <a:pt x="390609" y="2136339"/>
                  <a:pt x="390609" y="2136339"/>
                  <a:pt x="390609" y="2136339"/>
                </a:cubicBezTo>
                <a:cubicBezTo>
                  <a:pt x="576788" y="2280307"/>
                  <a:pt x="576788" y="2280307"/>
                  <a:pt x="576788" y="2280307"/>
                </a:cubicBezTo>
                <a:cubicBezTo>
                  <a:pt x="576788" y="2102272"/>
                  <a:pt x="576788" y="2102272"/>
                  <a:pt x="576788" y="2102272"/>
                </a:cubicBezTo>
                <a:cubicBezTo>
                  <a:pt x="390609" y="1957898"/>
                  <a:pt x="390609" y="1957898"/>
                  <a:pt x="390609" y="1957898"/>
                </a:cubicBezTo>
                <a:cubicBezTo>
                  <a:pt x="390609" y="1964792"/>
                  <a:pt x="390609" y="1964792"/>
                  <a:pt x="390609" y="1964792"/>
                </a:cubicBezTo>
                <a:cubicBezTo>
                  <a:pt x="383713" y="1959520"/>
                  <a:pt x="383713" y="1959520"/>
                  <a:pt x="383713" y="1959520"/>
                </a:cubicBezTo>
                <a:cubicBezTo>
                  <a:pt x="383713" y="1949382"/>
                  <a:pt x="383713" y="1949382"/>
                  <a:pt x="383713" y="1949382"/>
                </a:cubicBezTo>
                <a:cubicBezTo>
                  <a:pt x="569487" y="1808251"/>
                  <a:pt x="569487" y="1808251"/>
                  <a:pt x="569487" y="1808251"/>
                </a:cubicBezTo>
                <a:cubicBezTo>
                  <a:pt x="575166" y="1812307"/>
                  <a:pt x="575166" y="1812307"/>
                  <a:pt x="575166" y="1812307"/>
                </a:cubicBezTo>
                <a:cubicBezTo>
                  <a:pt x="392637" y="1951004"/>
                  <a:pt x="392637" y="1951004"/>
                  <a:pt x="392637" y="1951004"/>
                </a:cubicBezTo>
                <a:cubicBezTo>
                  <a:pt x="580033" y="2096594"/>
                  <a:pt x="580033" y="2096594"/>
                  <a:pt x="580033" y="2096594"/>
                </a:cubicBezTo>
                <a:cubicBezTo>
                  <a:pt x="767834" y="1953437"/>
                  <a:pt x="767834" y="1953437"/>
                  <a:pt x="767834" y="1953437"/>
                </a:cubicBezTo>
                <a:cubicBezTo>
                  <a:pt x="580438" y="1808251"/>
                  <a:pt x="580438" y="1808251"/>
                  <a:pt x="580438" y="1808251"/>
                </a:cubicBezTo>
                <a:cubicBezTo>
                  <a:pt x="575166" y="1812307"/>
                  <a:pt x="575166" y="1812307"/>
                  <a:pt x="575166" y="1812307"/>
                </a:cubicBezTo>
                <a:cubicBezTo>
                  <a:pt x="569893" y="1807846"/>
                  <a:pt x="569893" y="1807846"/>
                  <a:pt x="569893" y="1807846"/>
                </a:cubicBezTo>
                <a:cubicBezTo>
                  <a:pt x="578005" y="1801763"/>
                  <a:pt x="578005" y="1801763"/>
                  <a:pt x="578005" y="1801763"/>
                </a:cubicBezTo>
                <a:cubicBezTo>
                  <a:pt x="578005" y="1795679"/>
                  <a:pt x="578005" y="1795679"/>
                  <a:pt x="578005" y="1795679"/>
                </a:cubicBezTo>
                <a:cubicBezTo>
                  <a:pt x="584900" y="1795679"/>
                  <a:pt x="584900" y="1795679"/>
                  <a:pt x="584900" y="1795679"/>
                </a:cubicBezTo>
                <a:cubicBezTo>
                  <a:pt x="584900" y="1802168"/>
                  <a:pt x="584900" y="1802168"/>
                  <a:pt x="584900" y="1802168"/>
                </a:cubicBezTo>
                <a:cubicBezTo>
                  <a:pt x="771079" y="1946137"/>
                  <a:pt x="771079" y="1946137"/>
                  <a:pt x="771079" y="1946137"/>
                </a:cubicBezTo>
                <a:cubicBezTo>
                  <a:pt x="771079" y="1783107"/>
                  <a:pt x="771079" y="1783107"/>
                  <a:pt x="771079" y="1783107"/>
                </a:cubicBezTo>
                <a:cubicBezTo>
                  <a:pt x="771079" y="1768508"/>
                  <a:pt x="771079" y="1768508"/>
                  <a:pt x="771079" y="1768508"/>
                </a:cubicBezTo>
                <a:cubicBezTo>
                  <a:pt x="584900" y="1624133"/>
                  <a:pt x="584900" y="1624133"/>
                  <a:pt x="584900" y="1624133"/>
                </a:cubicBezTo>
                <a:cubicBezTo>
                  <a:pt x="584900" y="1785541"/>
                  <a:pt x="584900" y="1785541"/>
                  <a:pt x="584900" y="1785541"/>
                </a:cubicBezTo>
                <a:cubicBezTo>
                  <a:pt x="584900" y="1795274"/>
                  <a:pt x="584900" y="1795274"/>
                  <a:pt x="584900" y="1795274"/>
                </a:cubicBezTo>
                <a:cubicBezTo>
                  <a:pt x="578005" y="1795274"/>
                  <a:pt x="578005" y="1795274"/>
                  <a:pt x="578005" y="1795274"/>
                </a:cubicBezTo>
                <a:cubicBezTo>
                  <a:pt x="578005" y="1621294"/>
                  <a:pt x="578005" y="1621294"/>
                  <a:pt x="578005" y="1621294"/>
                </a:cubicBezTo>
                <a:cubicBezTo>
                  <a:pt x="437661" y="1512608"/>
                  <a:pt x="437661" y="1512608"/>
                  <a:pt x="437661" y="1512608"/>
                </a:cubicBezTo>
                <a:cubicBezTo>
                  <a:pt x="441312" y="1506930"/>
                  <a:pt x="441312" y="1506930"/>
                  <a:pt x="441312" y="1506930"/>
                </a:cubicBezTo>
                <a:cubicBezTo>
                  <a:pt x="578816" y="1613589"/>
                  <a:pt x="578816" y="1613589"/>
                  <a:pt x="578816" y="1613589"/>
                </a:cubicBezTo>
                <a:cubicBezTo>
                  <a:pt x="578816" y="1435555"/>
                  <a:pt x="578816" y="1435555"/>
                  <a:pt x="578816" y="1435555"/>
                </a:cubicBezTo>
                <a:cubicBezTo>
                  <a:pt x="513106" y="1384456"/>
                  <a:pt x="513106" y="1384456"/>
                  <a:pt x="513106" y="1384456"/>
                </a:cubicBezTo>
                <a:cubicBezTo>
                  <a:pt x="516350" y="1378372"/>
                  <a:pt x="516350" y="1378372"/>
                  <a:pt x="516350" y="1378372"/>
                </a:cubicBezTo>
                <a:cubicBezTo>
                  <a:pt x="582061" y="1429472"/>
                  <a:pt x="582061" y="1429472"/>
                  <a:pt x="582061" y="1429472"/>
                </a:cubicBezTo>
                <a:cubicBezTo>
                  <a:pt x="769862" y="1286719"/>
                  <a:pt x="769862" y="1286719"/>
                  <a:pt x="769862" y="1286719"/>
                </a:cubicBezTo>
                <a:cubicBezTo>
                  <a:pt x="632763" y="1180060"/>
                  <a:pt x="632763" y="1180060"/>
                  <a:pt x="632763" y="1180060"/>
                </a:cubicBezTo>
                <a:cubicBezTo>
                  <a:pt x="636413" y="1173571"/>
                  <a:pt x="636413" y="1173571"/>
                  <a:pt x="636413" y="1173571"/>
                </a:cubicBezTo>
                <a:cubicBezTo>
                  <a:pt x="771079" y="1278203"/>
                  <a:pt x="771079" y="1278203"/>
                  <a:pt x="771079" y="1278203"/>
                </a:cubicBezTo>
                <a:cubicBezTo>
                  <a:pt x="771079" y="1099762"/>
                  <a:pt x="771079" y="1099762"/>
                  <a:pt x="771079" y="1099762"/>
                </a:cubicBezTo>
                <a:cubicBezTo>
                  <a:pt x="708208" y="1051096"/>
                  <a:pt x="708208" y="1051096"/>
                  <a:pt x="708208" y="1051096"/>
                </a:cubicBezTo>
                <a:cubicBezTo>
                  <a:pt x="711453" y="1045419"/>
                  <a:pt x="711453" y="1045419"/>
                  <a:pt x="711453" y="1045419"/>
                </a:cubicBezTo>
                <a:cubicBezTo>
                  <a:pt x="774323" y="1094085"/>
                  <a:pt x="774323" y="1094085"/>
                  <a:pt x="774323" y="1094085"/>
                </a:cubicBezTo>
                <a:cubicBezTo>
                  <a:pt x="962125" y="951332"/>
                  <a:pt x="962125" y="951332"/>
                  <a:pt x="962125" y="951332"/>
                </a:cubicBezTo>
                <a:cubicBezTo>
                  <a:pt x="777163" y="807769"/>
                  <a:pt x="777163" y="807769"/>
                  <a:pt x="777163" y="807769"/>
                </a:cubicBezTo>
                <a:cubicBezTo>
                  <a:pt x="589362" y="950521"/>
                  <a:pt x="589362" y="950521"/>
                  <a:pt x="589362" y="950521"/>
                </a:cubicBezTo>
                <a:cubicBezTo>
                  <a:pt x="711453" y="1045013"/>
                  <a:pt x="711453" y="1045013"/>
                  <a:pt x="711453" y="1045013"/>
                </a:cubicBezTo>
                <a:cubicBezTo>
                  <a:pt x="707802" y="1051096"/>
                  <a:pt x="707802" y="1051096"/>
                  <a:pt x="707802" y="1051096"/>
                </a:cubicBezTo>
                <a:cubicBezTo>
                  <a:pt x="584900" y="955388"/>
                  <a:pt x="584900" y="955388"/>
                  <a:pt x="584900" y="955388"/>
                </a:cubicBezTo>
                <a:cubicBezTo>
                  <a:pt x="584900" y="1133828"/>
                  <a:pt x="584900" y="1133828"/>
                  <a:pt x="584900" y="1133828"/>
                </a:cubicBezTo>
                <a:cubicBezTo>
                  <a:pt x="636008" y="1173571"/>
                  <a:pt x="636008" y="1173571"/>
                  <a:pt x="636008" y="1173571"/>
                </a:cubicBezTo>
                <a:cubicBezTo>
                  <a:pt x="632357" y="1180060"/>
                  <a:pt x="632357" y="1180060"/>
                  <a:pt x="632357" y="1180060"/>
                </a:cubicBezTo>
                <a:cubicBezTo>
                  <a:pt x="582872" y="1141534"/>
                  <a:pt x="582872" y="1141534"/>
                  <a:pt x="582872" y="1141534"/>
                </a:cubicBezTo>
                <a:cubicBezTo>
                  <a:pt x="395071" y="1284286"/>
                  <a:pt x="395071" y="1284286"/>
                  <a:pt x="395071" y="1284286"/>
                </a:cubicBezTo>
                <a:cubicBezTo>
                  <a:pt x="516350" y="1378372"/>
                  <a:pt x="516350" y="1378372"/>
                  <a:pt x="516350" y="1378372"/>
                </a:cubicBezTo>
                <a:cubicBezTo>
                  <a:pt x="512700" y="1384050"/>
                  <a:pt x="512700" y="1384050"/>
                  <a:pt x="512700" y="1384050"/>
                </a:cubicBezTo>
                <a:cubicBezTo>
                  <a:pt x="392637" y="1291180"/>
                  <a:pt x="392637" y="1291180"/>
                  <a:pt x="392637" y="1291180"/>
                </a:cubicBezTo>
                <a:cubicBezTo>
                  <a:pt x="392637" y="1469214"/>
                  <a:pt x="392637" y="1469214"/>
                  <a:pt x="392637" y="1469214"/>
                </a:cubicBezTo>
                <a:cubicBezTo>
                  <a:pt x="440906" y="1506525"/>
                  <a:pt x="440906" y="1506525"/>
                  <a:pt x="440906" y="1506525"/>
                </a:cubicBezTo>
                <a:cubicBezTo>
                  <a:pt x="437661" y="1512608"/>
                  <a:pt x="437661" y="1512608"/>
                  <a:pt x="437661" y="1512608"/>
                </a:cubicBezTo>
                <a:cubicBezTo>
                  <a:pt x="391015" y="1476514"/>
                  <a:pt x="391015" y="1476514"/>
                  <a:pt x="391015" y="1476514"/>
                </a:cubicBezTo>
                <a:cubicBezTo>
                  <a:pt x="195912" y="1624539"/>
                  <a:pt x="195912" y="1624539"/>
                  <a:pt x="195912" y="1624539"/>
                </a:cubicBezTo>
                <a:cubicBezTo>
                  <a:pt x="0" y="1472459"/>
                  <a:pt x="0" y="1472459"/>
                  <a:pt x="0" y="1472459"/>
                </a:cubicBezTo>
                <a:cubicBezTo>
                  <a:pt x="0" y="1412033"/>
                  <a:pt x="0" y="1412033"/>
                  <a:pt x="0" y="1412033"/>
                </a:cubicBezTo>
                <a:cubicBezTo>
                  <a:pt x="6490" y="1414872"/>
                  <a:pt x="6490" y="1414872"/>
                  <a:pt x="6490" y="1414872"/>
                </a:cubicBezTo>
                <a:cubicBezTo>
                  <a:pt x="6490" y="1469214"/>
                  <a:pt x="6490" y="1469214"/>
                  <a:pt x="6490" y="1469214"/>
                </a:cubicBezTo>
                <a:cubicBezTo>
                  <a:pt x="192668" y="1613589"/>
                  <a:pt x="192668" y="1613589"/>
                  <a:pt x="192668" y="1613589"/>
                </a:cubicBezTo>
                <a:cubicBezTo>
                  <a:pt x="192668" y="1435555"/>
                  <a:pt x="192668" y="1435555"/>
                  <a:pt x="192668" y="1435555"/>
                </a:cubicBezTo>
                <a:cubicBezTo>
                  <a:pt x="6490" y="1291180"/>
                  <a:pt x="6490" y="1291180"/>
                  <a:pt x="6490" y="1291180"/>
                </a:cubicBezTo>
                <a:cubicBezTo>
                  <a:pt x="6490" y="1414466"/>
                  <a:pt x="6490" y="1414466"/>
                  <a:pt x="6490" y="1414466"/>
                </a:cubicBezTo>
                <a:cubicBezTo>
                  <a:pt x="0" y="1411627"/>
                  <a:pt x="0" y="1411627"/>
                  <a:pt x="0" y="1411627"/>
                </a:cubicBezTo>
                <a:cubicBezTo>
                  <a:pt x="0" y="1282664"/>
                  <a:pt x="0" y="1282664"/>
                  <a:pt x="0" y="1282664"/>
                </a:cubicBezTo>
                <a:cubicBezTo>
                  <a:pt x="66926" y="1231565"/>
                  <a:pt x="66926" y="1231565"/>
                  <a:pt x="66926" y="1231565"/>
                </a:cubicBezTo>
                <a:cubicBezTo>
                  <a:pt x="73821" y="1234809"/>
                  <a:pt x="73821" y="1234809"/>
                  <a:pt x="73821" y="1234809"/>
                </a:cubicBezTo>
                <a:cubicBezTo>
                  <a:pt x="8924" y="1284286"/>
                  <a:pt x="8924" y="1284286"/>
                  <a:pt x="8924" y="1284286"/>
                </a:cubicBezTo>
                <a:cubicBezTo>
                  <a:pt x="196318" y="1429472"/>
                  <a:pt x="196318" y="1429472"/>
                  <a:pt x="196318" y="1429472"/>
                </a:cubicBezTo>
                <a:cubicBezTo>
                  <a:pt x="384119" y="1286719"/>
                  <a:pt x="384119" y="1286719"/>
                  <a:pt x="384119" y="1286719"/>
                </a:cubicBezTo>
                <a:cubicBezTo>
                  <a:pt x="196724" y="1141534"/>
                  <a:pt x="196724" y="1141534"/>
                  <a:pt x="196724" y="1141534"/>
                </a:cubicBezTo>
                <a:cubicBezTo>
                  <a:pt x="74227" y="1234403"/>
                  <a:pt x="74227" y="1234403"/>
                  <a:pt x="74227" y="1234403"/>
                </a:cubicBezTo>
                <a:cubicBezTo>
                  <a:pt x="67332" y="1231159"/>
                  <a:pt x="67332" y="1231159"/>
                  <a:pt x="67332" y="1231159"/>
                </a:cubicBezTo>
                <a:cubicBezTo>
                  <a:pt x="191856" y="1136667"/>
                  <a:pt x="191856" y="1136667"/>
                  <a:pt x="191856" y="1136667"/>
                </a:cubicBezTo>
                <a:cubicBezTo>
                  <a:pt x="191856" y="1044607"/>
                  <a:pt x="191856" y="1044607"/>
                  <a:pt x="191856" y="1044607"/>
                </a:cubicBezTo>
                <a:cubicBezTo>
                  <a:pt x="198752" y="1045419"/>
                  <a:pt x="198752" y="1045419"/>
                  <a:pt x="198752" y="1045419"/>
                </a:cubicBezTo>
                <a:cubicBezTo>
                  <a:pt x="198752" y="1133828"/>
                  <a:pt x="198752" y="1133828"/>
                  <a:pt x="198752" y="1133828"/>
                </a:cubicBezTo>
                <a:cubicBezTo>
                  <a:pt x="384524" y="1278203"/>
                  <a:pt x="384524" y="1278203"/>
                  <a:pt x="384524" y="1278203"/>
                </a:cubicBezTo>
                <a:cubicBezTo>
                  <a:pt x="384524" y="1099762"/>
                  <a:pt x="384524" y="1099762"/>
                  <a:pt x="384524" y="1099762"/>
                </a:cubicBezTo>
                <a:cubicBezTo>
                  <a:pt x="296912" y="1032037"/>
                  <a:pt x="296912" y="1032037"/>
                  <a:pt x="296912" y="1032037"/>
                </a:cubicBezTo>
                <a:cubicBezTo>
                  <a:pt x="300968" y="1026359"/>
                  <a:pt x="300968" y="1026359"/>
                  <a:pt x="300968" y="1026359"/>
                </a:cubicBezTo>
                <a:cubicBezTo>
                  <a:pt x="388175" y="1094085"/>
                  <a:pt x="388175" y="1094085"/>
                  <a:pt x="388175" y="1094085"/>
                </a:cubicBezTo>
                <a:cubicBezTo>
                  <a:pt x="575977" y="951332"/>
                  <a:pt x="575977" y="951332"/>
                  <a:pt x="575977" y="951332"/>
                </a:cubicBezTo>
                <a:cubicBezTo>
                  <a:pt x="434822" y="841835"/>
                  <a:pt x="434822" y="841835"/>
                  <a:pt x="434822" y="841835"/>
                </a:cubicBezTo>
                <a:cubicBezTo>
                  <a:pt x="438878" y="836158"/>
                  <a:pt x="438878" y="836158"/>
                  <a:pt x="438878" y="836158"/>
                </a:cubicBezTo>
                <a:cubicBezTo>
                  <a:pt x="578816" y="944843"/>
                  <a:pt x="578816" y="944843"/>
                  <a:pt x="578816" y="944843"/>
                </a:cubicBezTo>
                <a:cubicBezTo>
                  <a:pt x="578816" y="766808"/>
                  <a:pt x="578816" y="766808"/>
                  <a:pt x="578816" y="766808"/>
                </a:cubicBezTo>
                <a:cubicBezTo>
                  <a:pt x="521218" y="722199"/>
                  <a:pt x="521218" y="722199"/>
                  <a:pt x="521218" y="722199"/>
                </a:cubicBezTo>
                <a:cubicBezTo>
                  <a:pt x="525274" y="716927"/>
                  <a:pt x="525274" y="716927"/>
                  <a:pt x="525274" y="716927"/>
                </a:cubicBezTo>
                <a:cubicBezTo>
                  <a:pt x="582061" y="761131"/>
                  <a:pt x="582061" y="761131"/>
                  <a:pt x="582061" y="761131"/>
                </a:cubicBezTo>
                <a:cubicBezTo>
                  <a:pt x="769862" y="618379"/>
                  <a:pt x="769862" y="618379"/>
                  <a:pt x="769862" y="618379"/>
                </a:cubicBezTo>
                <a:cubicBezTo>
                  <a:pt x="582872" y="472787"/>
                  <a:pt x="582872" y="472787"/>
                  <a:pt x="582872" y="472787"/>
                </a:cubicBezTo>
                <a:cubicBezTo>
                  <a:pt x="395071" y="615540"/>
                  <a:pt x="395071" y="615540"/>
                  <a:pt x="395071" y="615540"/>
                </a:cubicBezTo>
                <a:cubicBezTo>
                  <a:pt x="524868" y="716521"/>
                  <a:pt x="524868" y="716521"/>
                  <a:pt x="524868" y="716521"/>
                </a:cubicBezTo>
                <a:cubicBezTo>
                  <a:pt x="521218" y="722199"/>
                  <a:pt x="521218" y="722199"/>
                  <a:pt x="521218" y="722199"/>
                </a:cubicBezTo>
                <a:cubicBezTo>
                  <a:pt x="392637" y="622434"/>
                  <a:pt x="392637" y="622434"/>
                  <a:pt x="392637" y="622434"/>
                </a:cubicBezTo>
                <a:cubicBezTo>
                  <a:pt x="392637" y="800875"/>
                  <a:pt x="392637" y="800875"/>
                  <a:pt x="392637" y="800875"/>
                </a:cubicBezTo>
                <a:cubicBezTo>
                  <a:pt x="438472" y="836158"/>
                  <a:pt x="438472" y="836158"/>
                  <a:pt x="438472" y="836158"/>
                </a:cubicBezTo>
                <a:cubicBezTo>
                  <a:pt x="434416" y="841430"/>
                  <a:pt x="434416" y="841430"/>
                  <a:pt x="434416" y="841430"/>
                </a:cubicBezTo>
                <a:cubicBezTo>
                  <a:pt x="391015" y="807769"/>
                  <a:pt x="391015" y="807769"/>
                  <a:pt x="391015" y="807769"/>
                </a:cubicBezTo>
                <a:cubicBezTo>
                  <a:pt x="203214" y="950521"/>
                  <a:pt x="203214" y="950521"/>
                  <a:pt x="203214" y="950521"/>
                </a:cubicBezTo>
                <a:cubicBezTo>
                  <a:pt x="300968" y="1026359"/>
                  <a:pt x="300968" y="1026359"/>
                  <a:pt x="300968" y="1026359"/>
                </a:cubicBezTo>
                <a:cubicBezTo>
                  <a:pt x="296912" y="1031630"/>
                  <a:pt x="296912" y="1031630"/>
                  <a:pt x="296912" y="1031630"/>
                </a:cubicBezTo>
                <a:cubicBezTo>
                  <a:pt x="198752" y="955388"/>
                  <a:pt x="198752" y="955388"/>
                  <a:pt x="198752" y="955388"/>
                </a:cubicBezTo>
                <a:cubicBezTo>
                  <a:pt x="198752" y="1045013"/>
                  <a:pt x="198752" y="1045013"/>
                  <a:pt x="198752" y="1045013"/>
                </a:cubicBezTo>
                <a:cubicBezTo>
                  <a:pt x="191856" y="1044202"/>
                  <a:pt x="191856" y="1044202"/>
                  <a:pt x="191856" y="1044202"/>
                </a:cubicBezTo>
                <a:cubicBezTo>
                  <a:pt x="191856" y="952954"/>
                  <a:pt x="191856" y="952954"/>
                  <a:pt x="191856" y="952954"/>
                </a:cubicBezTo>
                <a:cubicBezTo>
                  <a:pt x="183744" y="946465"/>
                  <a:pt x="183744" y="946465"/>
                  <a:pt x="183744" y="946465"/>
                </a:cubicBezTo>
                <a:cubicBezTo>
                  <a:pt x="183744" y="937949"/>
                  <a:pt x="183744" y="937949"/>
                  <a:pt x="183744" y="937949"/>
                </a:cubicBezTo>
                <a:cubicBezTo>
                  <a:pt x="192668" y="944843"/>
                  <a:pt x="192668" y="944843"/>
                  <a:pt x="192668" y="944843"/>
                </a:cubicBezTo>
                <a:cubicBezTo>
                  <a:pt x="192668" y="766808"/>
                  <a:pt x="192668" y="766808"/>
                  <a:pt x="192668" y="766808"/>
                </a:cubicBezTo>
                <a:cubicBezTo>
                  <a:pt x="183744" y="759914"/>
                  <a:pt x="183744" y="759914"/>
                  <a:pt x="183744" y="759914"/>
                </a:cubicBezTo>
                <a:cubicBezTo>
                  <a:pt x="183744" y="751398"/>
                  <a:pt x="183744" y="751398"/>
                  <a:pt x="183744" y="751398"/>
                </a:cubicBezTo>
                <a:cubicBezTo>
                  <a:pt x="196318" y="761131"/>
                  <a:pt x="196318" y="761131"/>
                  <a:pt x="196318" y="761131"/>
                </a:cubicBezTo>
                <a:cubicBezTo>
                  <a:pt x="384119" y="618379"/>
                  <a:pt x="384119" y="618379"/>
                  <a:pt x="384119" y="618379"/>
                </a:cubicBezTo>
                <a:cubicBezTo>
                  <a:pt x="196724" y="472787"/>
                  <a:pt x="196724" y="472787"/>
                  <a:pt x="196724" y="472787"/>
                </a:cubicBezTo>
                <a:cubicBezTo>
                  <a:pt x="8924" y="615540"/>
                  <a:pt x="8924" y="615540"/>
                  <a:pt x="8924" y="615540"/>
                </a:cubicBezTo>
                <a:cubicBezTo>
                  <a:pt x="183339" y="750992"/>
                  <a:pt x="183339" y="750992"/>
                  <a:pt x="183339" y="750992"/>
                </a:cubicBezTo>
                <a:cubicBezTo>
                  <a:pt x="183339" y="759508"/>
                  <a:pt x="183339" y="759508"/>
                  <a:pt x="183339" y="759508"/>
                </a:cubicBezTo>
                <a:cubicBezTo>
                  <a:pt x="6490" y="622434"/>
                  <a:pt x="6490" y="622434"/>
                  <a:pt x="6490" y="622434"/>
                </a:cubicBezTo>
                <a:cubicBezTo>
                  <a:pt x="6490" y="800875"/>
                  <a:pt x="6490" y="800875"/>
                  <a:pt x="6490" y="800875"/>
                </a:cubicBezTo>
                <a:lnTo>
                  <a:pt x="183339" y="937544"/>
                </a:lnTo>
                <a:cubicBezTo>
                  <a:pt x="183339" y="946060"/>
                  <a:pt x="183339" y="946060"/>
                  <a:pt x="183339" y="946060"/>
                </a:cubicBezTo>
                <a:cubicBezTo>
                  <a:pt x="0" y="804119"/>
                  <a:pt x="0" y="804119"/>
                  <a:pt x="0" y="804119"/>
                </a:cubicBezTo>
                <a:cubicBezTo>
                  <a:pt x="0" y="613917"/>
                  <a:pt x="0" y="613917"/>
                  <a:pt x="0" y="613917"/>
                </a:cubicBezTo>
                <a:cubicBezTo>
                  <a:pt x="191856" y="468327"/>
                  <a:pt x="191856" y="468327"/>
                  <a:pt x="191856" y="468327"/>
                </a:cubicBezTo>
                <a:cubicBezTo>
                  <a:pt x="191856" y="289076"/>
                  <a:pt x="191856" y="289076"/>
                  <a:pt x="191856" y="289076"/>
                </a:cubicBezTo>
                <a:cubicBezTo>
                  <a:pt x="198752" y="294348"/>
                  <a:pt x="198752" y="294348"/>
                  <a:pt x="198752" y="294348"/>
                </a:cubicBezTo>
                <a:cubicBezTo>
                  <a:pt x="198752" y="465488"/>
                  <a:pt x="198752" y="465488"/>
                  <a:pt x="198752" y="465488"/>
                </a:cubicBezTo>
                <a:cubicBezTo>
                  <a:pt x="384524" y="609862"/>
                  <a:pt x="384524" y="609862"/>
                  <a:pt x="384524" y="609862"/>
                </a:cubicBezTo>
                <a:cubicBezTo>
                  <a:pt x="384524" y="431828"/>
                  <a:pt x="384524" y="431828"/>
                  <a:pt x="384524" y="431828"/>
                </a:cubicBezTo>
                <a:cubicBezTo>
                  <a:pt x="198752" y="287453"/>
                  <a:pt x="198752" y="287453"/>
                  <a:pt x="198752" y="287453"/>
                </a:cubicBezTo>
                <a:cubicBezTo>
                  <a:pt x="198752" y="293942"/>
                  <a:pt x="198752" y="293942"/>
                  <a:pt x="198752" y="293942"/>
                </a:cubicBezTo>
                <a:cubicBezTo>
                  <a:pt x="191856" y="288670"/>
                  <a:pt x="191856" y="288670"/>
                  <a:pt x="191856" y="288670"/>
                </a:cubicBezTo>
                <a:cubicBezTo>
                  <a:pt x="191856" y="278937"/>
                  <a:pt x="191856" y="278937"/>
                  <a:pt x="191856" y="278937"/>
                </a:cubicBezTo>
                <a:cubicBezTo>
                  <a:pt x="377629" y="137401"/>
                  <a:pt x="377629" y="137401"/>
                  <a:pt x="377629" y="137401"/>
                </a:cubicBezTo>
                <a:cubicBezTo>
                  <a:pt x="383308" y="141862"/>
                  <a:pt x="383308" y="141862"/>
                  <a:pt x="383308" y="141862"/>
                </a:cubicBezTo>
                <a:cubicBezTo>
                  <a:pt x="200780" y="280559"/>
                  <a:pt x="200780" y="280559"/>
                  <a:pt x="200780" y="280559"/>
                </a:cubicBezTo>
                <a:cubicBezTo>
                  <a:pt x="388175" y="425745"/>
                  <a:pt x="388175" y="425745"/>
                  <a:pt x="388175" y="425745"/>
                </a:cubicBezTo>
                <a:cubicBezTo>
                  <a:pt x="575977" y="282993"/>
                  <a:pt x="575977" y="282993"/>
                  <a:pt x="575977" y="282993"/>
                </a:cubicBezTo>
                <a:cubicBezTo>
                  <a:pt x="388580" y="137807"/>
                  <a:pt x="388580" y="137807"/>
                  <a:pt x="388580" y="137807"/>
                </a:cubicBezTo>
                <a:cubicBezTo>
                  <a:pt x="383308" y="141862"/>
                  <a:pt x="383308" y="141862"/>
                  <a:pt x="383308" y="141862"/>
                </a:cubicBezTo>
                <a:cubicBezTo>
                  <a:pt x="378035" y="137401"/>
                  <a:pt x="378035" y="137401"/>
                  <a:pt x="378035" y="137401"/>
                </a:cubicBezTo>
                <a:cubicBezTo>
                  <a:pt x="386147" y="131318"/>
                  <a:pt x="386147" y="131318"/>
                  <a:pt x="386147" y="131318"/>
                </a:cubicBezTo>
                <a:cubicBezTo>
                  <a:pt x="386147" y="59650"/>
                  <a:pt x="386147" y="21577"/>
                  <a:pt x="386147" y="1350"/>
                </a:cubicBezTo>
                <a:close/>
              </a:path>
            </a:pathLst>
          </a:custGeom>
          <a:gradFill flip="none" rotWithShape="1">
            <a:gsLst>
              <a:gs pos="7000">
                <a:schemeClr val="bg1"/>
              </a:gs>
              <a:gs pos="26000">
                <a:schemeClr val="bg1">
                  <a:alpha val="80000"/>
                </a:schemeClr>
              </a:gs>
            </a:gsLst>
            <a:lin ang="0" scaled="1"/>
            <a:tileRect/>
          </a:gradFill>
        </p:spPr>
        <p:txBody>
          <a:bodyPr wrap="square" lIns="2160000" rIns="756000" anchor="ctr">
            <a:noAutofit/>
          </a:bodyPr>
          <a:lstStyle>
            <a:lvl1pPr>
              <a:defRPr/>
            </a:lvl1pPr>
          </a:lstStyle>
          <a:p>
            <a:pPr lvl="0"/>
            <a:r>
              <a:rPr lang="fr-FR" dirty="0"/>
              <a:t>Cliquez pour modifier les styles du texte du masque  </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Titre 13">
            <a:extLst>
              <a:ext uri="{FF2B5EF4-FFF2-40B4-BE49-F238E27FC236}">
                <a16:creationId xmlns:a16="http://schemas.microsoft.com/office/drawing/2014/main" id="{B62CD770-3131-7686-5D22-0AC580D9B1B1}"/>
              </a:ext>
            </a:extLst>
          </p:cNvPr>
          <p:cNvSpPr>
            <a:spLocks noGrp="1"/>
          </p:cNvSpPr>
          <p:nvPr>
            <p:ph type="title"/>
          </p:nvPr>
        </p:nvSpPr>
        <p:spPr/>
        <p:txBody>
          <a:bodyPr/>
          <a:lstStyle>
            <a:lvl1pPr>
              <a:defRPr>
                <a:solidFill>
                  <a:schemeClr val="bg1"/>
                </a:solidFill>
              </a:defRPr>
            </a:lvl1pPr>
          </a:lstStyle>
          <a:p>
            <a:r>
              <a:rPr lang="fr-FR"/>
              <a:t>Modifiez le style du titre</a:t>
            </a:r>
            <a:endParaRPr lang="fr-FR" dirty="0"/>
          </a:p>
        </p:txBody>
      </p:sp>
    </p:spTree>
    <p:extLst>
      <p:ext uri="{BB962C8B-B14F-4D97-AF65-F5344CB8AC3E}">
        <p14:creationId xmlns:p14="http://schemas.microsoft.com/office/powerpoint/2010/main" val="412725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fr-FR"/>
              <a:t>Hugo Bufferand - IAEA-FEC Conference - Chengdu</a:t>
            </a: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Process</a:t>
            </a:r>
          </a:p>
        </p:txBody>
      </p:sp>
      <p:sp>
        <p:nvSpPr>
          <p:cNvPr id="12" name="Espace réservé du texte 11">
            <a:extLst>
              <a:ext uri="{FF2B5EF4-FFF2-40B4-BE49-F238E27FC236}">
                <a16:creationId xmlns:a16="http://schemas.microsoft.com/office/drawing/2014/main" id="{D8A6D559-B5F2-C10A-5216-55551821C047}"/>
              </a:ext>
            </a:extLst>
          </p:cNvPr>
          <p:cNvSpPr>
            <a:spLocks noGrp="1" noChangeAspect="1"/>
          </p:cNvSpPr>
          <p:nvPr>
            <p:ph type="body" sz="quarter" idx="13" hasCustomPrompt="1"/>
          </p:nvPr>
        </p:nvSpPr>
        <p:spPr>
          <a:xfrm>
            <a:off x="909039" y="1866901"/>
            <a:ext cx="1409699" cy="1409700"/>
          </a:xfrm>
          <a:solidFill>
            <a:srgbClr val="000000"/>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15" name="Espace réservé du texte 14">
            <a:extLst>
              <a:ext uri="{FF2B5EF4-FFF2-40B4-BE49-F238E27FC236}">
                <a16:creationId xmlns:a16="http://schemas.microsoft.com/office/drawing/2014/main" id="{7A89DC66-E329-2BA7-093B-F605D23EBEA2}"/>
              </a:ext>
            </a:extLst>
          </p:cNvPr>
          <p:cNvSpPr>
            <a:spLocks noGrp="1"/>
          </p:cNvSpPr>
          <p:nvPr>
            <p:ph type="body" sz="quarter" idx="14" hasCustomPrompt="1"/>
          </p:nvPr>
        </p:nvSpPr>
        <p:spPr>
          <a:xfrm>
            <a:off x="623888"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dirty="0"/>
              <a:t>Modifier les styles du texte du masque</a:t>
            </a:r>
          </a:p>
        </p:txBody>
      </p:sp>
      <p:sp>
        <p:nvSpPr>
          <p:cNvPr id="22" name="Espace réservé du texte 11">
            <a:extLst>
              <a:ext uri="{FF2B5EF4-FFF2-40B4-BE49-F238E27FC236}">
                <a16:creationId xmlns:a16="http://schemas.microsoft.com/office/drawing/2014/main" id="{6EBAB840-A288-E4AE-DD2B-ABD52849168F}"/>
              </a:ext>
            </a:extLst>
          </p:cNvPr>
          <p:cNvSpPr>
            <a:spLocks noGrp="1" noChangeAspect="1"/>
          </p:cNvSpPr>
          <p:nvPr>
            <p:ph type="body" sz="quarter" idx="15" hasCustomPrompt="1"/>
          </p:nvPr>
        </p:nvSpPr>
        <p:spPr>
          <a:xfrm>
            <a:off x="3123108"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3" name="Espace réservé du texte 14">
            <a:extLst>
              <a:ext uri="{FF2B5EF4-FFF2-40B4-BE49-F238E27FC236}">
                <a16:creationId xmlns:a16="http://schemas.microsoft.com/office/drawing/2014/main" id="{3E9C6ABE-0C15-ECEA-4B26-53769D8EAC57}"/>
              </a:ext>
            </a:extLst>
          </p:cNvPr>
          <p:cNvSpPr>
            <a:spLocks noGrp="1"/>
          </p:cNvSpPr>
          <p:nvPr>
            <p:ph type="body" sz="quarter" idx="16" hasCustomPrompt="1"/>
          </p:nvPr>
        </p:nvSpPr>
        <p:spPr>
          <a:xfrm>
            <a:off x="2837957"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dirty="0"/>
              <a:t>Modifier les styles du texte du masque</a:t>
            </a:r>
          </a:p>
        </p:txBody>
      </p:sp>
      <p:sp>
        <p:nvSpPr>
          <p:cNvPr id="24" name="Espace réservé du texte 11">
            <a:extLst>
              <a:ext uri="{FF2B5EF4-FFF2-40B4-BE49-F238E27FC236}">
                <a16:creationId xmlns:a16="http://schemas.microsoft.com/office/drawing/2014/main" id="{24B29917-CE4F-A965-FAA6-E3B453333B7E}"/>
              </a:ext>
            </a:extLst>
          </p:cNvPr>
          <p:cNvSpPr>
            <a:spLocks noGrp="1" noChangeAspect="1"/>
          </p:cNvSpPr>
          <p:nvPr>
            <p:ph type="body" sz="quarter" idx="17" hasCustomPrompt="1"/>
          </p:nvPr>
        </p:nvSpPr>
        <p:spPr>
          <a:xfrm>
            <a:off x="5337177"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5" name="Espace réservé du texte 14">
            <a:extLst>
              <a:ext uri="{FF2B5EF4-FFF2-40B4-BE49-F238E27FC236}">
                <a16:creationId xmlns:a16="http://schemas.microsoft.com/office/drawing/2014/main" id="{6F1352A1-512B-F388-3483-16D51BDD2D42}"/>
              </a:ext>
            </a:extLst>
          </p:cNvPr>
          <p:cNvSpPr>
            <a:spLocks noGrp="1"/>
          </p:cNvSpPr>
          <p:nvPr>
            <p:ph type="body" sz="quarter" idx="18" hasCustomPrompt="1"/>
          </p:nvPr>
        </p:nvSpPr>
        <p:spPr>
          <a:xfrm>
            <a:off x="5052026"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26" name="Espace réservé du texte 11">
            <a:extLst>
              <a:ext uri="{FF2B5EF4-FFF2-40B4-BE49-F238E27FC236}">
                <a16:creationId xmlns:a16="http://schemas.microsoft.com/office/drawing/2014/main" id="{C4BAD260-C56B-B79F-C093-46D3C16BCC87}"/>
              </a:ext>
            </a:extLst>
          </p:cNvPr>
          <p:cNvSpPr>
            <a:spLocks noGrp="1" noChangeAspect="1"/>
          </p:cNvSpPr>
          <p:nvPr>
            <p:ph type="body" sz="quarter" idx="19" hasCustomPrompt="1"/>
          </p:nvPr>
        </p:nvSpPr>
        <p:spPr>
          <a:xfrm>
            <a:off x="7551246"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7" name="Espace réservé du texte 14">
            <a:extLst>
              <a:ext uri="{FF2B5EF4-FFF2-40B4-BE49-F238E27FC236}">
                <a16:creationId xmlns:a16="http://schemas.microsoft.com/office/drawing/2014/main" id="{E3294DD8-C0C7-7FF7-2AF0-2A6B1C786177}"/>
              </a:ext>
            </a:extLst>
          </p:cNvPr>
          <p:cNvSpPr>
            <a:spLocks noGrp="1"/>
          </p:cNvSpPr>
          <p:nvPr>
            <p:ph type="body" sz="quarter" idx="20" hasCustomPrompt="1"/>
          </p:nvPr>
        </p:nvSpPr>
        <p:spPr>
          <a:xfrm>
            <a:off x="7266095"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28" name="Espace réservé du texte 11">
            <a:extLst>
              <a:ext uri="{FF2B5EF4-FFF2-40B4-BE49-F238E27FC236}">
                <a16:creationId xmlns:a16="http://schemas.microsoft.com/office/drawing/2014/main" id="{043259EC-B8D8-255D-A2B2-B6984873CA66}"/>
              </a:ext>
            </a:extLst>
          </p:cNvPr>
          <p:cNvSpPr>
            <a:spLocks noGrp="1" noChangeAspect="1"/>
          </p:cNvSpPr>
          <p:nvPr>
            <p:ph type="body" sz="quarter" idx="21" hasCustomPrompt="1"/>
          </p:nvPr>
        </p:nvSpPr>
        <p:spPr>
          <a:xfrm>
            <a:off x="9765314" y="1866901"/>
            <a:ext cx="1409699" cy="14097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29" name="Espace réservé du texte 14">
            <a:extLst>
              <a:ext uri="{FF2B5EF4-FFF2-40B4-BE49-F238E27FC236}">
                <a16:creationId xmlns:a16="http://schemas.microsoft.com/office/drawing/2014/main" id="{24D806FB-89F5-15B1-42D4-FB45DB6CC61B}"/>
              </a:ext>
            </a:extLst>
          </p:cNvPr>
          <p:cNvSpPr>
            <a:spLocks noGrp="1"/>
          </p:cNvSpPr>
          <p:nvPr>
            <p:ph type="body" sz="quarter" idx="22" hasCustomPrompt="1"/>
          </p:nvPr>
        </p:nvSpPr>
        <p:spPr>
          <a:xfrm>
            <a:off x="9480163" y="3527424"/>
            <a:ext cx="1980000" cy="2386013"/>
          </a:xfrm>
        </p:spPr>
        <p:txBody>
          <a:bodyPr lIns="0" rIns="0"/>
          <a:lstStyle>
            <a:lvl1pPr algn="ctr">
              <a:defRPr/>
            </a:lvl1pPr>
            <a:lvl2pPr algn="l">
              <a:defRPr/>
            </a:lvl2pPr>
            <a:lvl3pPr algn="l">
              <a:defRPr/>
            </a:lvl3pPr>
            <a:lvl4pPr algn="l">
              <a:defRPr/>
            </a:lvl4pPr>
            <a:lvl5pPr algn="l">
              <a:defRPr/>
            </a:lvl5pPr>
          </a:lstStyle>
          <a:p>
            <a:pPr lvl="0"/>
            <a:r>
              <a:rPr lang="fr-FR"/>
              <a:t>Modifier les styles du texte du masque</a:t>
            </a:r>
          </a:p>
        </p:txBody>
      </p:sp>
      <p:sp>
        <p:nvSpPr>
          <p:cNvPr id="30" name="ZoneTexte 29">
            <a:extLst>
              <a:ext uri="{FF2B5EF4-FFF2-40B4-BE49-F238E27FC236}">
                <a16:creationId xmlns:a16="http://schemas.microsoft.com/office/drawing/2014/main" id="{58DC98BA-7572-A388-C6B4-862306EE47DA}"/>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 2 niveaux de textes sont utilisés dans le carré de couleur, le 2</a:t>
            </a:r>
            <a:r>
              <a:rPr lang="fr-FR" sz="1200" baseline="30000" dirty="0">
                <a:solidFill>
                  <a:schemeClr val="bg1">
                    <a:lumMod val="50000"/>
                  </a:schemeClr>
                </a:solidFill>
              </a:rPr>
              <a:t>ème</a:t>
            </a:r>
            <a:r>
              <a:rPr lang="fr-FR" sz="1200" dirty="0">
                <a:solidFill>
                  <a:schemeClr val="bg1">
                    <a:lumMod val="50000"/>
                  </a:schemeClr>
                </a:solidFill>
              </a:rPr>
              <a:t> niveau est réservé au chiffre</a:t>
            </a:r>
          </a:p>
          <a:p>
            <a:r>
              <a:rPr lang="fr-FR" sz="1200" dirty="0">
                <a:solidFill>
                  <a:schemeClr val="bg1">
                    <a:lumMod val="50000"/>
                  </a:schemeClr>
                </a:solidFill>
              </a:rPr>
              <a:t>Astuce : A tout moment vous pouvez changer la couleur de 1 ou plusieurs carré(s) : « Format de la forme » / « Remplissage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50000"/>
                  </a:schemeClr>
                </a:solidFill>
              </a:rPr>
              <a:t>Astuce : A tout moment vous pouvez supprimer ou dupliquer une des étapes</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0501BFA8-B9A9-BC60-9090-AC04B424FC41}"/>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400160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ocess 2">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234029E-78B3-568C-831F-68645DF6BD30}"/>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92E4E404-6902-1F6E-82F5-8793054624DE}"/>
              </a:ext>
            </a:extLst>
          </p:cNvPr>
          <p:cNvSpPr>
            <a:spLocks noGrp="1"/>
          </p:cNvSpPr>
          <p:nvPr>
            <p:ph type="ftr" sz="quarter" idx="11"/>
          </p:nvPr>
        </p:nvSpPr>
        <p:spPr/>
        <p:txBody>
          <a:bodyPr/>
          <a:lstStyle/>
          <a:p>
            <a:r>
              <a:rPr lang="fr-FR"/>
              <a:t>Hugo Bufferand - IAEA-FEC Conference - Chengdu</a:t>
            </a:r>
          </a:p>
        </p:txBody>
      </p:sp>
      <p:sp>
        <p:nvSpPr>
          <p:cNvPr id="5" name="Espace réservé du numéro de diapositive 4">
            <a:extLst>
              <a:ext uri="{FF2B5EF4-FFF2-40B4-BE49-F238E27FC236}">
                <a16:creationId xmlns:a16="http://schemas.microsoft.com/office/drawing/2014/main" id="{D3998557-AF65-5C65-FBD8-13E2BC977D78}"/>
              </a:ext>
            </a:extLst>
          </p:cNvPr>
          <p:cNvSpPr>
            <a:spLocks noGrp="1"/>
          </p:cNvSpPr>
          <p:nvPr>
            <p:ph type="sldNum" sz="quarter" idx="12"/>
          </p:nvPr>
        </p:nvSpPr>
        <p:spPr/>
        <p:txBody>
          <a:bodyPr/>
          <a:lstStyle/>
          <a:p>
            <a:fld id="{0CBC77A0-1F4E-42FF-9FFC-F45C3A64AF90}" type="slidenum">
              <a:rPr lang="fr-FR" smtClean="0"/>
              <a:t>‹N°›</a:t>
            </a:fld>
            <a:endParaRPr lang="fr-FR"/>
          </a:p>
        </p:txBody>
      </p:sp>
      <p:sp>
        <p:nvSpPr>
          <p:cNvPr id="6" name="ZoneTexte 5">
            <a:extLst>
              <a:ext uri="{FF2B5EF4-FFF2-40B4-BE49-F238E27FC236}">
                <a16:creationId xmlns:a16="http://schemas.microsoft.com/office/drawing/2014/main" id="{1FD8FB8A-BB4D-ADF0-708B-34954439AF19}"/>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Process 2</a:t>
            </a:r>
          </a:p>
          <a:p>
            <a:endParaRPr lang="fr-FR" sz="1200" dirty="0">
              <a:solidFill>
                <a:schemeClr val="bg1">
                  <a:lumMod val="50000"/>
                </a:schemeClr>
              </a:solidFill>
            </a:endParaRPr>
          </a:p>
        </p:txBody>
      </p:sp>
      <p:sp>
        <p:nvSpPr>
          <p:cNvPr id="9" name="Espace réservé du texte 8">
            <a:extLst>
              <a:ext uri="{FF2B5EF4-FFF2-40B4-BE49-F238E27FC236}">
                <a16:creationId xmlns:a16="http://schemas.microsoft.com/office/drawing/2014/main" id="{80E4F447-1473-CEC3-0C4B-859E1566BDE9}"/>
              </a:ext>
            </a:extLst>
          </p:cNvPr>
          <p:cNvSpPr>
            <a:spLocks noGrp="1" noChangeAspect="1"/>
          </p:cNvSpPr>
          <p:nvPr>
            <p:ph type="body" sz="quarter" idx="13" hasCustomPrompt="1"/>
          </p:nvPr>
        </p:nvSpPr>
        <p:spPr>
          <a:xfrm>
            <a:off x="731838"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1"/>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0" name="ZoneTexte 29">
            <a:extLst>
              <a:ext uri="{FF2B5EF4-FFF2-40B4-BE49-F238E27FC236}">
                <a16:creationId xmlns:a16="http://schemas.microsoft.com/office/drawing/2014/main" id="{58DC98BA-7572-A388-C6B4-862306EE47DA}"/>
              </a:ext>
            </a:extLst>
          </p:cNvPr>
          <p:cNvSpPr txBox="1"/>
          <p:nvPr userDrawn="1"/>
        </p:nvSpPr>
        <p:spPr>
          <a:xfrm>
            <a:off x="-101600" y="6858000"/>
            <a:ext cx="12192000" cy="646331"/>
          </a:xfrm>
          <a:prstGeom prst="rect">
            <a:avLst/>
          </a:prstGeom>
          <a:noFill/>
        </p:spPr>
        <p:txBody>
          <a:bodyPr wrap="square" rtlCol="0">
            <a:spAutoFit/>
          </a:bodyPr>
          <a:lstStyle/>
          <a:p>
            <a:r>
              <a:rPr lang="fr-FR" sz="1200" dirty="0">
                <a:solidFill>
                  <a:schemeClr val="bg1">
                    <a:lumMod val="50000"/>
                  </a:schemeClr>
                </a:solidFill>
              </a:rPr>
              <a:t>Astuce : 2 niveaux de textes sont utilisés dans le carré de couleur, le 2</a:t>
            </a:r>
            <a:r>
              <a:rPr lang="fr-FR" sz="1200" baseline="30000" dirty="0">
                <a:solidFill>
                  <a:schemeClr val="bg1">
                    <a:lumMod val="50000"/>
                  </a:schemeClr>
                </a:solidFill>
              </a:rPr>
              <a:t>ème</a:t>
            </a:r>
            <a:r>
              <a:rPr lang="fr-FR" sz="1200" dirty="0">
                <a:solidFill>
                  <a:schemeClr val="bg1">
                    <a:lumMod val="50000"/>
                  </a:schemeClr>
                </a:solidFill>
              </a:rPr>
              <a:t> niveau est réservé au chiffre</a:t>
            </a:r>
          </a:p>
          <a:p>
            <a:r>
              <a:rPr lang="fr-FR" sz="1200" dirty="0">
                <a:solidFill>
                  <a:schemeClr val="bg1">
                    <a:lumMod val="50000"/>
                  </a:schemeClr>
                </a:solidFill>
              </a:rPr>
              <a:t>Astuce : A tout moment vous pouvez changer la couleur de 1 ou plusieurs carré(s) : « Format de la forme » / « Remplissage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bg1">
                    <a:lumMod val="50000"/>
                  </a:schemeClr>
                </a:solidFill>
              </a:rPr>
              <a:t>Astuce : A tout moment vous pouvez supprimer ou dupliquer une des étapes</a:t>
            </a:r>
          </a:p>
        </p:txBody>
      </p:sp>
      <p:sp>
        <p:nvSpPr>
          <p:cNvPr id="20" name="Espace réservé du texte 14">
            <a:extLst>
              <a:ext uri="{FF2B5EF4-FFF2-40B4-BE49-F238E27FC236}">
                <a16:creationId xmlns:a16="http://schemas.microsoft.com/office/drawing/2014/main" id="{7F676C8B-EE69-3CAC-C9F6-BFDEFD05279B}"/>
              </a:ext>
            </a:extLst>
          </p:cNvPr>
          <p:cNvSpPr>
            <a:spLocks noGrp="1"/>
          </p:cNvSpPr>
          <p:nvPr>
            <p:ph type="body" sz="quarter" idx="14"/>
          </p:nvPr>
        </p:nvSpPr>
        <p:spPr>
          <a:xfrm>
            <a:off x="673555"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21" name="Espace réservé du texte 14">
            <a:extLst>
              <a:ext uri="{FF2B5EF4-FFF2-40B4-BE49-F238E27FC236}">
                <a16:creationId xmlns:a16="http://schemas.microsoft.com/office/drawing/2014/main" id="{89215B80-BD0F-D77B-4046-84DBB6530C88}"/>
              </a:ext>
            </a:extLst>
          </p:cNvPr>
          <p:cNvSpPr>
            <a:spLocks noGrp="1"/>
          </p:cNvSpPr>
          <p:nvPr>
            <p:ph type="body" sz="quarter" idx="16"/>
          </p:nvPr>
        </p:nvSpPr>
        <p:spPr>
          <a:xfrm>
            <a:off x="2850698"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1" name="Espace réservé du texte 14">
            <a:extLst>
              <a:ext uri="{FF2B5EF4-FFF2-40B4-BE49-F238E27FC236}">
                <a16:creationId xmlns:a16="http://schemas.microsoft.com/office/drawing/2014/main" id="{50E15DEA-ADB9-4EAD-9B8B-400BF2AF4FDA}"/>
              </a:ext>
            </a:extLst>
          </p:cNvPr>
          <p:cNvSpPr>
            <a:spLocks noGrp="1"/>
          </p:cNvSpPr>
          <p:nvPr>
            <p:ph type="body" sz="quarter" idx="18"/>
          </p:nvPr>
        </p:nvSpPr>
        <p:spPr>
          <a:xfrm>
            <a:off x="5042355"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2" name="Espace réservé du texte 14">
            <a:extLst>
              <a:ext uri="{FF2B5EF4-FFF2-40B4-BE49-F238E27FC236}">
                <a16:creationId xmlns:a16="http://schemas.microsoft.com/office/drawing/2014/main" id="{31D594DF-B2F9-BDEA-68CF-C1C92B869ADF}"/>
              </a:ext>
            </a:extLst>
          </p:cNvPr>
          <p:cNvSpPr>
            <a:spLocks noGrp="1"/>
          </p:cNvSpPr>
          <p:nvPr>
            <p:ph type="body" sz="quarter" idx="20"/>
          </p:nvPr>
        </p:nvSpPr>
        <p:spPr>
          <a:xfrm>
            <a:off x="7161440"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3" name="Espace réservé du texte 14">
            <a:extLst>
              <a:ext uri="{FF2B5EF4-FFF2-40B4-BE49-F238E27FC236}">
                <a16:creationId xmlns:a16="http://schemas.microsoft.com/office/drawing/2014/main" id="{4EB8106A-BAE6-87F6-A881-562ED8FA4143}"/>
              </a:ext>
            </a:extLst>
          </p:cNvPr>
          <p:cNvSpPr>
            <a:spLocks noGrp="1"/>
          </p:cNvSpPr>
          <p:nvPr>
            <p:ph type="body" sz="quarter" idx="22"/>
          </p:nvPr>
        </p:nvSpPr>
        <p:spPr>
          <a:xfrm>
            <a:off x="9386855" y="3527424"/>
            <a:ext cx="1980000" cy="2386013"/>
          </a:xfrm>
        </p:spPr>
        <p:txBody>
          <a:bodyPr/>
          <a:lstStyle>
            <a:lvl1pPr algn="l">
              <a:defRPr/>
            </a:lvl1pPr>
            <a:lvl2pPr algn="l">
              <a:defRPr/>
            </a:lvl2pPr>
            <a:lvl3pPr algn="l">
              <a:defRPr/>
            </a:lvl3pPr>
            <a:lvl4pPr algn="l">
              <a:defRPr/>
            </a:lvl4pPr>
            <a:lvl5pPr algn="l">
              <a:defRPr/>
            </a:lvl5pPr>
          </a:lstStyle>
          <a:p>
            <a:pPr lvl="0"/>
            <a:r>
              <a:rPr lang="fr-FR"/>
              <a:t>Modifier les styles du texte du masque</a:t>
            </a:r>
          </a:p>
        </p:txBody>
      </p:sp>
      <p:sp>
        <p:nvSpPr>
          <p:cNvPr id="34" name="Espace réservé du texte 33">
            <a:extLst>
              <a:ext uri="{FF2B5EF4-FFF2-40B4-BE49-F238E27FC236}">
                <a16:creationId xmlns:a16="http://schemas.microsoft.com/office/drawing/2014/main" id="{6FA8E9A1-911D-DD9D-7A76-ADDB4C2E4317}"/>
              </a:ext>
            </a:extLst>
          </p:cNvPr>
          <p:cNvSpPr>
            <a:spLocks noGrp="1" noChangeAspect="1"/>
          </p:cNvSpPr>
          <p:nvPr>
            <p:ph type="body" sz="quarter" idx="23" hasCustomPrompt="1"/>
          </p:nvPr>
        </p:nvSpPr>
        <p:spPr>
          <a:xfrm>
            <a:off x="2908981"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5" name="Espace réservé du texte 34">
            <a:extLst>
              <a:ext uri="{FF2B5EF4-FFF2-40B4-BE49-F238E27FC236}">
                <a16:creationId xmlns:a16="http://schemas.microsoft.com/office/drawing/2014/main" id="{89C62950-23F5-0C27-DBF0-B851B616C800}"/>
              </a:ext>
            </a:extLst>
          </p:cNvPr>
          <p:cNvSpPr>
            <a:spLocks noGrp="1" noChangeAspect="1"/>
          </p:cNvSpPr>
          <p:nvPr>
            <p:ph type="body" sz="quarter" idx="24" hasCustomPrompt="1"/>
          </p:nvPr>
        </p:nvSpPr>
        <p:spPr>
          <a:xfrm>
            <a:off x="5100638"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6" name="Espace réservé du texte 35">
            <a:extLst>
              <a:ext uri="{FF2B5EF4-FFF2-40B4-BE49-F238E27FC236}">
                <a16:creationId xmlns:a16="http://schemas.microsoft.com/office/drawing/2014/main" id="{ABF9A6B1-3BC9-0F8E-8148-B1CF03BB61CA}"/>
              </a:ext>
            </a:extLst>
          </p:cNvPr>
          <p:cNvSpPr>
            <a:spLocks noGrp="1" noChangeAspect="1"/>
          </p:cNvSpPr>
          <p:nvPr>
            <p:ph type="body" sz="quarter" idx="25" hasCustomPrompt="1"/>
          </p:nvPr>
        </p:nvSpPr>
        <p:spPr>
          <a:xfrm>
            <a:off x="7219723" y="1583490"/>
            <a:ext cx="2160000" cy="1651398"/>
          </a:xfrm>
          <a:custGeom>
            <a:avLst/>
            <a:gdLst>
              <a:gd name="connsiteX0" fmla="*/ 0 w 1843864"/>
              <a:gd name="connsiteY0" fmla="*/ 0 h 1409700"/>
              <a:gd name="connsiteX1" fmla="*/ 1409699 w 1843864"/>
              <a:gd name="connsiteY1" fmla="*/ 0 h 1409700"/>
              <a:gd name="connsiteX2" fmla="*/ 1409699 w 1843864"/>
              <a:gd name="connsiteY2" fmla="*/ 471941 h 1409700"/>
              <a:gd name="connsiteX3" fmla="*/ 1535357 w 1843864"/>
              <a:gd name="connsiteY3" fmla="*/ 471941 h 1409700"/>
              <a:gd name="connsiteX4" fmla="*/ 1535357 w 1843864"/>
              <a:gd name="connsiteY4" fmla="*/ 239032 h 1409700"/>
              <a:gd name="connsiteX5" fmla="*/ 1843864 w 1843864"/>
              <a:gd name="connsiteY5" fmla="*/ 704851 h 1409700"/>
              <a:gd name="connsiteX6" fmla="*/ 1535357 w 1843864"/>
              <a:gd name="connsiteY6" fmla="*/ 1170669 h 1409700"/>
              <a:gd name="connsiteX7" fmla="*/ 1535357 w 1843864"/>
              <a:gd name="connsiteY7" fmla="*/ 937760 h 1409700"/>
              <a:gd name="connsiteX8" fmla="*/ 1409699 w 1843864"/>
              <a:gd name="connsiteY8" fmla="*/ 937760 h 1409700"/>
              <a:gd name="connsiteX9" fmla="*/ 1409699 w 1843864"/>
              <a:gd name="connsiteY9" fmla="*/ 1409700 h 1409700"/>
              <a:gd name="connsiteX10" fmla="*/ 0 w 1843864"/>
              <a:gd name="connsiteY10"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43864" h="1409700">
                <a:moveTo>
                  <a:pt x="0" y="0"/>
                </a:moveTo>
                <a:lnTo>
                  <a:pt x="1409699" y="0"/>
                </a:lnTo>
                <a:lnTo>
                  <a:pt x="1409699" y="471941"/>
                </a:lnTo>
                <a:lnTo>
                  <a:pt x="1535357" y="471941"/>
                </a:lnTo>
                <a:lnTo>
                  <a:pt x="1535357" y="239032"/>
                </a:lnTo>
                <a:lnTo>
                  <a:pt x="1843864" y="704851"/>
                </a:lnTo>
                <a:lnTo>
                  <a:pt x="1535357" y="1170669"/>
                </a:lnTo>
                <a:lnTo>
                  <a:pt x="1535357" y="937760"/>
                </a:lnTo>
                <a:lnTo>
                  <a:pt x="1409699" y="937760"/>
                </a:lnTo>
                <a:lnTo>
                  <a:pt x="1409699" y="1409700"/>
                </a:lnTo>
                <a:lnTo>
                  <a:pt x="0" y="1409700"/>
                </a:lnTo>
                <a:close/>
              </a:path>
            </a:pathLst>
          </a:custGeom>
          <a:solidFill>
            <a:schemeClr val="tx2"/>
          </a:solidFill>
        </p:spPr>
        <p:txBody>
          <a:bodyPr wrap="square" lIns="36000" tIns="36000" rIns="468000" bIns="36000" anchor="ctr">
            <a:no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sp>
        <p:nvSpPr>
          <p:cNvPr id="38" name="Espace réservé du texte 11">
            <a:extLst>
              <a:ext uri="{FF2B5EF4-FFF2-40B4-BE49-F238E27FC236}">
                <a16:creationId xmlns:a16="http://schemas.microsoft.com/office/drawing/2014/main" id="{97EC53BB-3B6C-3AF7-68E1-48C8465AC201}"/>
              </a:ext>
            </a:extLst>
          </p:cNvPr>
          <p:cNvSpPr>
            <a:spLocks noGrp="1" noChangeAspect="1"/>
          </p:cNvSpPr>
          <p:nvPr>
            <p:ph type="body" sz="quarter" idx="21" hasCustomPrompt="1"/>
          </p:nvPr>
        </p:nvSpPr>
        <p:spPr>
          <a:xfrm>
            <a:off x="9386855" y="1583490"/>
            <a:ext cx="1652399" cy="1652400"/>
          </a:xfrm>
          <a:solidFill>
            <a:schemeClr val="tx2"/>
          </a:solidFill>
        </p:spPr>
        <p:txBody>
          <a:bodyPr lIns="36000" tIns="36000" rIns="36000" bIns="36000" anchor="ctr">
            <a:normAutofit/>
          </a:bodyPr>
          <a:lstStyle>
            <a:lvl1pPr algn="ctr">
              <a:lnSpc>
                <a:spcPct val="90000"/>
              </a:lnSpc>
              <a:defRPr sz="1400">
                <a:solidFill>
                  <a:schemeClr val="bg1"/>
                </a:solidFill>
              </a:defRPr>
            </a:lvl1pPr>
            <a:lvl2pPr marL="0" indent="0" algn="ctr">
              <a:lnSpc>
                <a:spcPct val="90000"/>
              </a:lnSpc>
              <a:buNone/>
              <a:defRPr sz="4000" b="1">
                <a:solidFill>
                  <a:schemeClr val="bg1"/>
                </a:solidFill>
                <a:latin typeface="+mj-lt"/>
              </a:defRPr>
            </a:lvl2pPr>
          </a:lstStyle>
          <a:p>
            <a:pPr lvl="0"/>
            <a:r>
              <a:rPr lang="fr-FR" dirty="0"/>
              <a:t>Item</a:t>
            </a:r>
          </a:p>
          <a:p>
            <a:pPr lvl="1"/>
            <a:r>
              <a:rPr lang="fr-FR" dirty="0"/>
              <a:t>0</a:t>
            </a:r>
          </a:p>
        </p:txBody>
      </p:sp>
      <p:pic>
        <p:nvPicPr>
          <p:cNvPr id="19" name="PATTERN CARRE DECAL">
            <a:extLst>
              <a:ext uri="{FF2B5EF4-FFF2-40B4-BE49-F238E27FC236}">
                <a16:creationId xmlns:a16="http://schemas.microsoft.com/office/drawing/2014/main" id="{0BAAE597-7E43-80FB-78E3-011B8787724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7494" t="76060" r="18770" b="-33262"/>
          <a:stretch/>
        </p:blipFill>
        <p:spPr>
          <a:xfrm>
            <a:off x="9626600" y="-1"/>
            <a:ext cx="2565400" cy="1515209"/>
          </a:xfrm>
          <a:prstGeom prst="rect">
            <a:avLst/>
          </a:prstGeom>
        </p:spPr>
      </p:pic>
      <p:sp>
        <p:nvSpPr>
          <p:cNvPr id="2" name="Titre 1">
            <a:extLst>
              <a:ext uri="{FF2B5EF4-FFF2-40B4-BE49-F238E27FC236}">
                <a16:creationId xmlns:a16="http://schemas.microsoft.com/office/drawing/2014/main" id="{7D2C0AC3-31B7-69C8-1880-96C477E56349}"/>
              </a:ext>
            </a:extLst>
          </p:cNvPr>
          <p:cNvSpPr>
            <a:spLocks noGrp="1"/>
          </p:cNvSpPr>
          <p:nvPr>
            <p:ph type="title"/>
          </p:nvPr>
        </p:nvSpPr>
        <p:spPr/>
        <p:txBody>
          <a:bodyPr/>
          <a:lstStyle>
            <a:lvl1pPr>
              <a:defRPr>
                <a:solidFill>
                  <a:schemeClr val="tx1"/>
                </a:solidFill>
              </a:defRPr>
            </a:lvl1pPr>
          </a:lstStyle>
          <a:p>
            <a:r>
              <a:rPr lang="fr-FR"/>
              <a:t>Modifiez le style du titre</a:t>
            </a:r>
          </a:p>
        </p:txBody>
      </p:sp>
    </p:spTree>
    <p:extLst>
      <p:ext uri="{BB962C8B-B14F-4D97-AF65-F5344CB8AC3E}">
        <p14:creationId xmlns:p14="http://schemas.microsoft.com/office/powerpoint/2010/main" val="1408324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FIN">
    <p:spTree>
      <p:nvGrpSpPr>
        <p:cNvPr id="1" name=""/>
        <p:cNvGrpSpPr/>
        <p:nvPr/>
      </p:nvGrpSpPr>
      <p:grpSpPr>
        <a:xfrm>
          <a:off x="0" y="0"/>
          <a:ext cx="0" cy="0"/>
          <a:chOff x="0" y="0"/>
          <a:chExt cx="0" cy="0"/>
        </a:xfrm>
      </p:grpSpPr>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FIN</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731837" y="3449638"/>
            <a:ext cx="2425700" cy="703262"/>
          </a:xfrm>
        </p:spPr>
        <p:txBody>
          <a:bodyPr anchor="t">
            <a:normAutofit/>
          </a:bodyPr>
          <a:lstStyle>
            <a:lvl1pPr algn="l">
              <a:defRPr sz="4000">
                <a:solidFill>
                  <a:schemeClr val="tx1"/>
                </a:solidFill>
              </a:defRPr>
            </a:lvl1pPr>
          </a:lstStyle>
          <a:p>
            <a:r>
              <a:rPr lang="fr-FR" dirty="0"/>
              <a:t>Merci</a:t>
            </a:r>
          </a:p>
        </p:txBody>
      </p:sp>
      <p:pic>
        <p:nvPicPr>
          <p:cNvPr id="16" name="Logo CEA">
            <a:extLst>
              <a:ext uri="{FF2B5EF4-FFF2-40B4-BE49-F238E27FC236}">
                <a16:creationId xmlns:a16="http://schemas.microsoft.com/office/drawing/2014/main" id="{1051C7ED-2FE9-229E-F0BD-000C6D22DE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1838" y="728663"/>
            <a:ext cx="1803600" cy="1803600"/>
          </a:xfrm>
          <a:prstGeom prst="rect">
            <a:avLst/>
          </a:prstGeom>
        </p:spPr>
      </p:pic>
      <p:sp>
        <p:nvSpPr>
          <p:cNvPr id="8" name="Espace réservé du texte 4"/>
          <p:cNvSpPr>
            <a:spLocks noGrp="1"/>
          </p:cNvSpPr>
          <p:nvPr>
            <p:ph type="body" sz="quarter" idx="14" hasCustomPrompt="1"/>
          </p:nvPr>
        </p:nvSpPr>
        <p:spPr>
          <a:xfrm>
            <a:off x="731838" y="4568370"/>
            <a:ext cx="6564312" cy="480060"/>
          </a:xfrm>
        </p:spPr>
        <p:txBody>
          <a:bodyPr>
            <a:normAutofit/>
          </a:bodyPr>
          <a:lstStyle>
            <a:lvl1pPr marL="0" marR="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sz="1400" b="1" baseline="0"/>
            </a:lvl1pPr>
          </a:lstStyle>
          <a:p>
            <a:pPr marL="0" marR="0" lvl="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a:pPr>
            <a:r>
              <a:rPr lang="fr-FR" b="1" dirty="0"/>
              <a:t>CRÉDITS PHOTO</a:t>
            </a:r>
          </a:p>
        </p:txBody>
      </p:sp>
      <p:pic>
        <p:nvPicPr>
          <p:cNvPr id="9"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
        <p:nvSpPr>
          <p:cNvPr id="5" name="Espace réservé du texte 4">
            <a:extLst>
              <a:ext uri="{FF2B5EF4-FFF2-40B4-BE49-F238E27FC236}">
                <a16:creationId xmlns:a16="http://schemas.microsoft.com/office/drawing/2014/main" id="{0A3E8B46-58E5-AAA0-387D-4D0B3F7256B2}"/>
              </a:ext>
            </a:extLst>
          </p:cNvPr>
          <p:cNvSpPr>
            <a:spLocks noGrp="1"/>
          </p:cNvSpPr>
          <p:nvPr>
            <p:ph type="body" sz="quarter" idx="16" hasCustomPrompt="1"/>
          </p:nvPr>
        </p:nvSpPr>
        <p:spPr>
          <a:xfrm>
            <a:off x="8458200" y="4508500"/>
            <a:ext cx="3001963" cy="1930400"/>
          </a:xfrm>
        </p:spPr>
        <p:txBody>
          <a:bodyPr>
            <a:normAutofit/>
          </a:bodyPr>
          <a:lstStyle>
            <a:lvl1pPr>
              <a:spcBef>
                <a:spcPts val="600"/>
              </a:spcBef>
              <a:defRPr sz="1400"/>
            </a:lvl1pPr>
          </a:lstStyle>
          <a:p>
            <a:pPr lvl="0"/>
            <a:r>
              <a:rPr lang="fr-FR" dirty="0"/>
              <a:t>Contact + coordonnées</a:t>
            </a:r>
          </a:p>
        </p:txBody>
      </p:sp>
      <p:sp>
        <p:nvSpPr>
          <p:cNvPr id="6" name="Espace réservé du texte 4">
            <a:extLst>
              <a:ext uri="{FF2B5EF4-FFF2-40B4-BE49-F238E27FC236}">
                <a16:creationId xmlns:a16="http://schemas.microsoft.com/office/drawing/2014/main" id="{64A62886-21D9-96B1-E41B-BFA9B096844D}"/>
              </a:ext>
            </a:extLst>
          </p:cNvPr>
          <p:cNvSpPr>
            <a:spLocks noGrp="1"/>
          </p:cNvSpPr>
          <p:nvPr>
            <p:ph type="body" sz="quarter" idx="17" hasCustomPrompt="1"/>
          </p:nvPr>
        </p:nvSpPr>
        <p:spPr>
          <a:xfrm>
            <a:off x="742949" y="5892800"/>
            <a:ext cx="6578600" cy="558800"/>
          </a:xfrm>
        </p:spPr>
        <p:txBody>
          <a:bodyPr>
            <a:normAutofit/>
          </a:bodyPr>
          <a:lstStyle>
            <a:lvl1pPr>
              <a:defRPr sz="1200" i="1"/>
            </a:lvl1pPr>
          </a:lstStyle>
          <a:p>
            <a:pPr lvl="0"/>
            <a:r>
              <a:rPr lang="fr-FR" dirty="0"/>
              <a:t>Emplacement logotypes financeurs/partenaires</a:t>
            </a:r>
          </a:p>
        </p:txBody>
      </p:sp>
    </p:spTree>
    <p:extLst>
      <p:ext uri="{BB962C8B-B14F-4D97-AF65-F5344CB8AC3E}">
        <p14:creationId xmlns:p14="http://schemas.microsoft.com/office/powerpoint/2010/main" val="3923296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FIN Gris</a:t>
            </a:r>
          </a:p>
        </p:txBody>
      </p:sp>
      <p:sp>
        <p:nvSpPr>
          <p:cNvPr id="2" name="Titre 1">
            <a:extLst>
              <a:ext uri="{FF2B5EF4-FFF2-40B4-BE49-F238E27FC236}">
                <a16:creationId xmlns:a16="http://schemas.microsoft.com/office/drawing/2014/main" id="{21EC821E-CA1A-6C83-0786-AF12C1B34DCC}"/>
              </a:ext>
            </a:extLst>
          </p:cNvPr>
          <p:cNvSpPr>
            <a:spLocks noGrp="1"/>
          </p:cNvSpPr>
          <p:nvPr>
            <p:ph type="title" hasCustomPrompt="1"/>
          </p:nvPr>
        </p:nvSpPr>
        <p:spPr>
          <a:xfrm>
            <a:off x="731837" y="3449638"/>
            <a:ext cx="2425700" cy="703262"/>
          </a:xfrm>
        </p:spPr>
        <p:txBody>
          <a:bodyPr anchor="t">
            <a:normAutofit/>
          </a:bodyPr>
          <a:lstStyle>
            <a:lvl1pPr algn="l">
              <a:defRPr sz="4000">
                <a:solidFill>
                  <a:schemeClr val="bg1"/>
                </a:solidFill>
              </a:defRPr>
            </a:lvl1pPr>
          </a:lstStyle>
          <a:p>
            <a:r>
              <a:rPr lang="fr-FR" dirty="0"/>
              <a:t>Merci</a:t>
            </a:r>
          </a:p>
        </p:txBody>
      </p:sp>
      <p:pic>
        <p:nvPicPr>
          <p:cNvPr id="15" name="Logo CEA">
            <a:extLst>
              <a:ext uri="{FF2B5EF4-FFF2-40B4-BE49-F238E27FC236}">
                <a16:creationId xmlns:a16="http://schemas.microsoft.com/office/drawing/2014/main" id="{1051C7ED-2FE9-229E-F0BD-000C6D22DEC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31838" y="728663"/>
            <a:ext cx="1803600" cy="1803600"/>
          </a:xfrm>
          <a:prstGeom prst="rect">
            <a:avLst/>
          </a:prstGeom>
        </p:spPr>
      </p:pic>
      <p:pic>
        <p:nvPicPr>
          <p:cNvPr id="9" name="Image 8">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sp>
        <p:nvSpPr>
          <p:cNvPr id="3" name="Espace réservé du texte 4">
            <a:extLst>
              <a:ext uri="{FF2B5EF4-FFF2-40B4-BE49-F238E27FC236}">
                <a16:creationId xmlns:a16="http://schemas.microsoft.com/office/drawing/2014/main" id="{0D902288-F09E-3DF3-4FA0-8680492FC7E7}"/>
              </a:ext>
            </a:extLst>
          </p:cNvPr>
          <p:cNvSpPr>
            <a:spLocks noGrp="1"/>
          </p:cNvSpPr>
          <p:nvPr>
            <p:ph type="body" sz="quarter" idx="14" hasCustomPrompt="1"/>
          </p:nvPr>
        </p:nvSpPr>
        <p:spPr>
          <a:xfrm>
            <a:off x="731838" y="4568370"/>
            <a:ext cx="6564312" cy="480060"/>
          </a:xfrm>
        </p:spPr>
        <p:txBody>
          <a:bodyPr>
            <a:normAutofit/>
          </a:bodyPr>
          <a:lstStyle>
            <a:lvl1pPr marL="0" marR="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sz="1400" b="1"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
                <a:schemeClr val="tx2"/>
              </a:buClr>
              <a:buSzPct val="90000"/>
              <a:buFont typeface="Arial" panose="020B0604020202020204" pitchFamily="34" charset="0"/>
              <a:buNone/>
              <a:tabLst/>
              <a:defRPr/>
            </a:pPr>
            <a:r>
              <a:rPr lang="fr-FR" b="1" dirty="0"/>
              <a:t>CRÉDITS PHOTO</a:t>
            </a:r>
          </a:p>
        </p:txBody>
      </p:sp>
      <p:sp>
        <p:nvSpPr>
          <p:cNvPr id="8" name="Espace réservé du texte 4">
            <a:extLst>
              <a:ext uri="{FF2B5EF4-FFF2-40B4-BE49-F238E27FC236}">
                <a16:creationId xmlns:a16="http://schemas.microsoft.com/office/drawing/2014/main" id="{81B85C49-3012-97FD-C776-3C7299B5E487}"/>
              </a:ext>
            </a:extLst>
          </p:cNvPr>
          <p:cNvSpPr>
            <a:spLocks noGrp="1"/>
          </p:cNvSpPr>
          <p:nvPr>
            <p:ph type="body" sz="quarter" idx="16" hasCustomPrompt="1"/>
          </p:nvPr>
        </p:nvSpPr>
        <p:spPr>
          <a:xfrm>
            <a:off x="8458200" y="4508500"/>
            <a:ext cx="3001963" cy="1930400"/>
          </a:xfrm>
        </p:spPr>
        <p:txBody>
          <a:bodyPr>
            <a:normAutofit/>
          </a:bodyPr>
          <a:lstStyle>
            <a:lvl1pPr>
              <a:spcBef>
                <a:spcPts val="600"/>
              </a:spcBef>
              <a:defRPr sz="1400">
                <a:solidFill>
                  <a:schemeClr val="bg1"/>
                </a:solidFill>
              </a:defRPr>
            </a:lvl1pPr>
          </a:lstStyle>
          <a:p>
            <a:pPr lvl="0"/>
            <a:r>
              <a:rPr lang="fr-FR" dirty="0"/>
              <a:t>Contact + coordonnées</a:t>
            </a:r>
          </a:p>
        </p:txBody>
      </p:sp>
      <p:sp>
        <p:nvSpPr>
          <p:cNvPr id="10" name="Espace réservé du texte 4">
            <a:extLst>
              <a:ext uri="{FF2B5EF4-FFF2-40B4-BE49-F238E27FC236}">
                <a16:creationId xmlns:a16="http://schemas.microsoft.com/office/drawing/2014/main" id="{DFC68CDA-E659-1835-4722-CB92A2FFFEFE}"/>
              </a:ext>
            </a:extLst>
          </p:cNvPr>
          <p:cNvSpPr>
            <a:spLocks noGrp="1"/>
          </p:cNvSpPr>
          <p:nvPr>
            <p:ph type="body" sz="quarter" idx="17" hasCustomPrompt="1"/>
          </p:nvPr>
        </p:nvSpPr>
        <p:spPr>
          <a:xfrm>
            <a:off x="742949" y="5892800"/>
            <a:ext cx="6578600" cy="558800"/>
          </a:xfrm>
        </p:spPr>
        <p:txBody>
          <a:bodyPr>
            <a:normAutofit/>
          </a:bodyPr>
          <a:lstStyle>
            <a:lvl1pPr>
              <a:defRPr sz="1200" i="1">
                <a:solidFill>
                  <a:schemeClr val="bg1"/>
                </a:solidFill>
              </a:defRPr>
            </a:lvl1pPr>
          </a:lstStyle>
          <a:p>
            <a:pPr lvl="0"/>
            <a:r>
              <a:rPr lang="fr-FR" dirty="0"/>
              <a:t>Emplacement logotypes financeurs/partenaires</a:t>
            </a:r>
          </a:p>
        </p:txBody>
      </p:sp>
    </p:spTree>
    <p:extLst>
      <p:ext uri="{BB962C8B-B14F-4D97-AF65-F5344CB8AC3E}">
        <p14:creationId xmlns:p14="http://schemas.microsoft.com/office/powerpoint/2010/main" val="40514183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Contact</a:t>
            </a:r>
          </a:p>
        </p:txBody>
      </p:sp>
      <p:sp>
        <p:nvSpPr>
          <p:cNvPr id="9" name="Espace réservé du texte 8">
            <a:extLst>
              <a:ext uri="{FF2B5EF4-FFF2-40B4-BE49-F238E27FC236}">
                <a16:creationId xmlns:a16="http://schemas.microsoft.com/office/drawing/2014/main" id="{373F48AE-496F-F02F-5148-8492F7C6166A}"/>
              </a:ext>
            </a:extLst>
          </p:cNvPr>
          <p:cNvSpPr>
            <a:spLocks noGrp="1"/>
          </p:cNvSpPr>
          <p:nvPr>
            <p:ph type="body" sz="quarter" idx="10" hasCustomPrompt="1"/>
          </p:nvPr>
        </p:nvSpPr>
        <p:spPr>
          <a:xfrm>
            <a:off x="731838" y="5105625"/>
            <a:ext cx="4651374" cy="1510845"/>
          </a:xfrm>
        </p:spPr>
        <p:txBody>
          <a:bodyPr anchor="t">
            <a:noAutofit/>
          </a:bodyPr>
          <a:lstStyle>
            <a:lvl1pPr marL="0" indent="0">
              <a:lnSpc>
                <a:spcPct val="120000"/>
              </a:lnSpc>
              <a:spcBef>
                <a:spcPts val="0"/>
              </a:spcBef>
              <a:spcAft>
                <a:spcPts val="600"/>
              </a:spcAft>
              <a:buNone/>
              <a:defRPr sz="1600" b="1">
                <a:solidFill>
                  <a:schemeClr val="bg1"/>
                </a:solidFill>
              </a:defRPr>
            </a:lvl1pPr>
            <a:lvl2pPr marL="0" indent="0">
              <a:lnSpc>
                <a:spcPct val="100000"/>
              </a:lnSpc>
              <a:spcBef>
                <a:spcPts val="0"/>
              </a:spcBef>
              <a:spcAft>
                <a:spcPts val="600"/>
              </a:spcAft>
              <a:buNone/>
              <a:defRPr sz="1600">
                <a:solidFill>
                  <a:schemeClr val="bg1"/>
                </a:solidFill>
              </a:defRPr>
            </a:lvl2pPr>
            <a:lvl3pPr marL="180975" indent="-180975">
              <a:lnSpc>
                <a:spcPct val="100000"/>
              </a:lnSpc>
              <a:spcBef>
                <a:spcPts val="0"/>
              </a:spcBef>
              <a:spcAft>
                <a:spcPts val="600"/>
              </a:spcAft>
              <a:defRPr sz="1600">
                <a:solidFill>
                  <a:schemeClr val="bg1"/>
                </a:solidFill>
              </a:defRPr>
            </a:lvl3pPr>
            <a:lvl4pPr marL="357188" indent="-176213">
              <a:lnSpc>
                <a:spcPct val="100000"/>
              </a:lnSpc>
              <a:spcBef>
                <a:spcPts val="0"/>
              </a:spcBef>
              <a:spcAft>
                <a:spcPts val="0"/>
              </a:spcAft>
              <a:defRPr sz="1600">
                <a:solidFill>
                  <a:schemeClr val="bg1"/>
                </a:solidFill>
              </a:defRPr>
            </a:lvl4pPr>
            <a:lvl5pPr marL="538163" indent="-180975">
              <a:lnSpc>
                <a:spcPct val="120000"/>
              </a:lnSpc>
              <a:spcBef>
                <a:spcPts val="0"/>
              </a:spcBef>
              <a:spcAft>
                <a:spcPts val="600"/>
              </a:spcAft>
              <a:defRPr sz="1600">
                <a:solidFill>
                  <a:schemeClr val="bg1"/>
                </a:solidFill>
              </a:defRPr>
            </a:lvl5pPr>
          </a:lstStyle>
          <a:p>
            <a:pPr lvl="0"/>
            <a:r>
              <a:rPr lang="fr-FR" dirty="0"/>
              <a:t>Prénom NOM</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4" name="ZoneTexte 13">
            <a:extLst>
              <a:ext uri="{FF2B5EF4-FFF2-40B4-BE49-F238E27FC236}">
                <a16:creationId xmlns:a16="http://schemas.microsoft.com/office/drawing/2014/main" id="{4E103F96-5E5B-60F7-F077-8E6E1ABD9DF4}"/>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 Prénom NOM = 1</a:t>
            </a:r>
            <a:r>
              <a:rPr lang="fr-FR" sz="1200" baseline="30000" dirty="0">
                <a:solidFill>
                  <a:schemeClr val="bg1">
                    <a:lumMod val="50000"/>
                  </a:schemeClr>
                </a:solidFill>
              </a:rPr>
              <a:t>er</a:t>
            </a:r>
            <a:r>
              <a:rPr lang="fr-FR" sz="1200" dirty="0">
                <a:solidFill>
                  <a:schemeClr val="bg1">
                    <a:lumMod val="50000"/>
                  </a:schemeClr>
                </a:solidFill>
              </a:rPr>
              <a:t> niveau  -  Email / Tél, = 2</a:t>
            </a:r>
            <a:r>
              <a:rPr lang="fr-FR" sz="1200" baseline="30000" dirty="0">
                <a:solidFill>
                  <a:schemeClr val="bg1">
                    <a:lumMod val="50000"/>
                  </a:schemeClr>
                </a:solidFill>
              </a:rPr>
              <a:t>ème</a:t>
            </a:r>
            <a:r>
              <a:rPr lang="fr-FR" sz="1200" dirty="0">
                <a:solidFill>
                  <a:schemeClr val="bg1">
                    <a:lumMod val="50000"/>
                  </a:schemeClr>
                </a:solidFill>
              </a:rPr>
              <a:t> niveau</a:t>
            </a:r>
          </a:p>
          <a:p>
            <a:endParaRPr lang="fr-FR" sz="1200" dirty="0">
              <a:solidFill>
                <a:schemeClr val="bg1">
                  <a:lumMod val="50000"/>
                </a:schemeClr>
              </a:solidFill>
            </a:endParaRPr>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731838" y="726066"/>
            <a:ext cx="1806198" cy="1806198"/>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pic>
        <p:nvPicPr>
          <p:cNvPr id="16" name="Image 15">
            <a:extLst>
              <a:ext uri="{FF2B5EF4-FFF2-40B4-BE49-F238E27FC236}">
                <a16:creationId xmlns:a16="http://schemas.microsoft.com/office/drawing/2014/main" id="{2E000BD1-941E-96DB-8740-6C7D2BD0E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9791" r="39816"/>
          <a:stretch/>
        </p:blipFill>
        <p:spPr>
          <a:xfrm>
            <a:off x="9369599" y="0"/>
            <a:ext cx="2822401" cy="2475345"/>
          </a:xfrm>
          <a:prstGeom prst="rect">
            <a:avLst/>
          </a:prstGeom>
        </p:spPr>
      </p:pic>
      <p:sp>
        <p:nvSpPr>
          <p:cNvPr id="2" name="Espace réservé du texte 4">
            <a:extLst>
              <a:ext uri="{FF2B5EF4-FFF2-40B4-BE49-F238E27FC236}">
                <a16:creationId xmlns:a16="http://schemas.microsoft.com/office/drawing/2014/main" id="{22219D0D-87E0-357C-56D2-13A29A891F48}"/>
              </a:ext>
            </a:extLst>
          </p:cNvPr>
          <p:cNvSpPr>
            <a:spLocks noGrp="1"/>
          </p:cNvSpPr>
          <p:nvPr>
            <p:ph type="body" sz="quarter" idx="17" hasCustomPrompt="1"/>
          </p:nvPr>
        </p:nvSpPr>
        <p:spPr>
          <a:xfrm>
            <a:off x="8102600" y="5892800"/>
            <a:ext cx="3357563" cy="558800"/>
          </a:xfrm>
        </p:spPr>
        <p:txBody>
          <a:bodyPr rIns="0">
            <a:normAutofit/>
          </a:bodyPr>
          <a:lstStyle>
            <a:lvl1pPr algn="r">
              <a:defRPr sz="1200" i="1">
                <a:solidFill>
                  <a:schemeClr val="bg1"/>
                </a:solidFill>
              </a:defRPr>
            </a:lvl1pPr>
          </a:lstStyle>
          <a:p>
            <a:pPr lvl="0"/>
            <a:r>
              <a:rPr lang="fr-FR" dirty="0"/>
              <a:t>Emplacement logotypes financeurs/partenaires</a:t>
            </a:r>
          </a:p>
        </p:txBody>
      </p:sp>
    </p:spTree>
    <p:extLst>
      <p:ext uri="{BB962C8B-B14F-4D97-AF65-F5344CB8AC3E}">
        <p14:creationId xmlns:p14="http://schemas.microsoft.com/office/powerpoint/2010/main" val="426703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re CEA isa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B68EE-BDE5-1E9D-059B-83B50A6ACD18}"/>
              </a:ext>
            </a:extLst>
          </p:cNvPr>
          <p:cNvSpPr>
            <a:spLocks noGrp="1"/>
          </p:cNvSpPr>
          <p:nvPr>
            <p:ph type="ctrTitle"/>
          </p:nvPr>
        </p:nvSpPr>
        <p:spPr>
          <a:xfrm>
            <a:off x="731838" y="2654299"/>
            <a:ext cx="5294312" cy="1587501"/>
          </a:xfrm>
        </p:spPr>
        <p:txBody>
          <a:bodyPr anchor="b">
            <a:normAutofit/>
          </a:bodyPr>
          <a:lstStyle>
            <a:lvl1pPr algn="l">
              <a:defRPr sz="2800">
                <a:solidFill>
                  <a:schemeClr val="tx1"/>
                </a:solidFill>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34801059-2D37-8D44-42C0-ED46DE3A8FD1}"/>
              </a:ext>
            </a:extLst>
          </p:cNvPr>
          <p:cNvSpPr>
            <a:spLocks noGrp="1"/>
          </p:cNvSpPr>
          <p:nvPr>
            <p:ph type="subTitle" idx="1"/>
          </p:nvPr>
        </p:nvSpPr>
        <p:spPr>
          <a:xfrm>
            <a:off x="731838" y="4262438"/>
            <a:ext cx="5294312"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FR" dirty="0"/>
          </a:p>
        </p:txBody>
      </p:sp>
      <p:pic>
        <p:nvPicPr>
          <p:cNvPr id="5" name="Logo CEA liten">
            <a:extLst>
              <a:ext uri="{FF2B5EF4-FFF2-40B4-BE49-F238E27FC236}">
                <a16:creationId xmlns:a16="http://schemas.microsoft.com/office/drawing/2014/main" id="{59C151D8-9F2F-A121-360A-4DC7F82C413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1838" y="728663"/>
            <a:ext cx="4053599" cy="1804999"/>
          </a:xfrm>
          <a:prstGeom prst="rect">
            <a:avLst/>
          </a:prstGeom>
        </p:spPr>
      </p:pic>
      <p:sp>
        <p:nvSpPr>
          <p:cNvPr id="6" name="ZoneTexte 5">
            <a:extLst>
              <a:ext uri="{FF2B5EF4-FFF2-40B4-BE49-F238E27FC236}">
                <a16:creationId xmlns:a16="http://schemas.microsoft.com/office/drawing/2014/main" id="{810AE585-3E8A-32F0-6876-68FBB4218CF7}"/>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CEA </a:t>
            </a:r>
            <a:r>
              <a:rPr lang="fr-FR" sz="1200" dirty="0" err="1">
                <a:solidFill>
                  <a:schemeClr val="bg1">
                    <a:lumMod val="50000"/>
                  </a:schemeClr>
                </a:solidFill>
              </a:rPr>
              <a:t>isas</a:t>
            </a:r>
            <a:endParaRPr lang="fr-FR" sz="1200" dirty="0">
              <a:solidFill>
                <a:schemeClr val="bg1">
                  <a:lumMod val="50000"/>
                </a:schemeClr>
              </a:solidFill>
            </a:endParaRPr>
          </a:p>
        </p:txBody>
      </p:sp>
      <p:sp>
        <p:nvSpPr>
          <p:cNvPr id="4" name="Rectangle 3">
            <a:extLst>
              <a:ext uri="{FF2B5EF4-FFF2-40B4-BE49-F238E27FC236}">
                <a16:creationId xmlns:a16="http://schemas.microsoft.com/office/drawing/2014/main" id="{D710377C-96DE-1F86-CAD9-8510009CBC0B}"/>
              </a:ext>
            </a:extLst>
          </p:cNvPr>
          <p:cNvSpPr/>
          <p:nvPr userDrawn="1"/>
        </p:nvSpPr>
        <p:spPr>
          <a:xfrm>
            <a:off x="11182350" y="0"/>
            <a:ext cx="1009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pic>
        <p:nvPicPr>
          <p:cNvPr id="11" name="PATTERN CARRE DECAL">
            <a:extLst>
              <a:ext uri="{FF2B5EF4-FFF2-40B4-BE49-F238E27FC236}">
                <a16:creationId xmlns:a16="http://schemas.microsoft.com/office/drawing/2014/main" id="{B904F070-A99F-1AC0-845C-9E05CE6DF3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9705" r="39861" b="-1"/>
          <a:stretch/>
        </p:blipFill>
        <p:spPr>
          <a:xfrm>
            <a:off x="9406296" y="-1"/>
            <a:ext cx="2785704" cy="2447637"/>
          </a:xfrm>
          <a:prstGeom prst="rect">
            <a:avLst/>
          </a:prstGeom>
        </p:spPr>
      </p:pic>
    </p:spTree>
    <p:extLst>
      <p:ext uri="{BB962C8B-B14F-4D97-AF65-F5344CB8AC3E}">
        <p14:creationId xmlns:p14="http://schemas.microsoft.com/office/powerpoint/2010/main" val="617054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FBAC49-4802-3440-8107-C65AE7ADA05A}"/>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a:p>
        </p:txBody>
      </p:sp>
      <p:sp>
        <p:nvSpPr>
          <p:cNvPr id="3" name="Espace réservé du contenu 2">
            <a:extLst>
              <a:ext uri="{FF2B5EF4-FFF2-40B4-BE49-F238E27FC236}">
                <a16:creationId xmlns:a16="http://schemas.microsoft.com/office/drawing/2014/main" id="{BD2E413D-76E6-5233-CF73-FD49BCAF474D}"/>
              </a:ext>
            </a:extLst>
          </p:cNvPr>
          <p:cNvSpPr>
            <a:spLocks noGrp="1"/>
          </p:cNvSpPr>
          <p:nvPr>
            <p:ph idx="1" hasCustomPrompt="1"/>
          </p:nvPr>
        </p:nvSpPr>
        <p:spPr>
          <a:xfrm>
            <a:off x="731838" y="1381125"/>
            <a:ext cx="8329612" cy="4795838"/>
          </a:xfrm>
        </p:spPr>
        <p:txBody>
          <a:bodyPr lIns="0"/>
          <a:lstStyle>
            <a:lvl1pPr marL="358775" indent="-358775">
              <a:spcBef>
                <a:spcPts val="1800"/>
              </a:spcBef>
              <a:buClr>
                <a:schemeClr val="bg1"/>
              </a:buClr>
              <a:buSzPct val="100000"/>
              <a:buFont typeface="+mj-lt"/>
              <a:buAutoNum type="arabicPeriod"/>
              <a:defRPr>
                <a:solidFill>
                  <a:schemeClr val="bg1"/>
                </a:solidFill>
                <a:latin typeface="+mj-lt"/>
              </a:defRPr>
            </a:lvl1pPr>
            <a:lvl2pPr marL="358775" indent="0">
              <a:buFontTx/>
              <a:buNone/>
              <a:defRPr sz="14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p:txBody>
      </p:sp>
      <p:sp>
        <p:nvSpPr>
          <p:cNvPr id="7" name="ZoneTexte 6">
            <a:extLst>
              <a:ext uri="{FF2B5EF4-FFF2-40B4-BE49-F238E27FC236}">
                <a16:creationId xmlns:a16="http://schemas.microsoft.com/office/drawing/2014/main" id="{4585063C-DA94-C737-8964-5690FC880710}"/>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Sommaire</a:t>
            </a:r>
          </a:p>
        </p:txBody>
      </p:sp>
      <p:grpSp>
        <p:nvGrpSpPr>
          <p:cNvPr id="1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1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0"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1"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2"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23"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24"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31838" y="314036"/>
            <a:ext cx="10728325" cy="871827"/>
          </a:xfrm>
          <a:prstGeom prst="rect">
            <a:avLst/>
          </a:prstGeom>
        </p:spPr>
        <p:txBody>
          <a:bodyPr vert="horz" lIns="0" tIns="45720" rIns="91440" bIns="45720" rtlCol="0" anchor="t">
            <a:normAutofit/>
          </a:bodyPr>
          <a:lstStyle>
            <a:lvl1pPr>
              <a:defRPr>
                <a:solidFill>
                  <a:schemeClr val="bg1"/>
                </a:solidFill>
              </a:defRPr>
            </a:lvl1pPr>
          </a:lstStyle>
          <a:p>
            <a:r>
              <a:rPr lang="fr-FR"/>
              <a:t>Modifiez le style du titre</a:t>
            </a:r>
            <a:endParaRPr lang="fr-FR" dirty="0"/>
          </a:p>
        </p:txBody>
      </p:sp>
      <p:pic>
        <p:nvPicPr>
          <p:cNvPr id="12" name="Image 11">
            <a:extLst>
              <a:ext uri="{FF2B5EF4-FFF2-40B4-BE49-F238E27FC236}">
                <a16:creationId xmlns:a16="http://schemas.microsoft.com/office/drawing/2014/main" id="{B717F4D1-D2E3-F44D-BEED-8456047420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666" r="82853" b="2802"/>
          <a:stretch/>
        </p:blipFill>
        <p:spPr>
          <a:xfrm>
            <a:off x="11647944" y="-1"/>
            <a:ext cx="544056" cy="6858001"/>
          </a:xfrm>
          <a:prstGeom prst="rect">
            <a:avLst/>
          </a:prstGeom>
        </p:spPr>
      </p:pic>
      <p:sp>
        <p:nvSpPr>
          <p:cNvPr id="14" name="Espace réservé de la date 13">
            <a:extLst>
              <a:ext uri="{FF2B5EF4-FFF2-40B4-BE49-F238E27FC236}">
                <a16:creationId xmlns:a16="http://schemas.microsoft.com/office/drawing/2014/main" id="{914C3EDF-84FF-56C5-6EEE-62348DC5ADF3}"/>
              </a:ext>
            </a:extLst>
          </p:cNvPr>
          <p:cNvSpPr>
            <a:spLocks noGrp="1"/>
          </p:cNvSpPr>
          <p:nvPr>
            <p:ph type="dt" sz="half" idx="10"/>
          </p:nvPr>
        </p:nvSpPr>
        <p:spPr/>
        <p:txBody>
          <a:bodyPr/>
          <a:lstStyle>
            <a:lvl1pPr>
              <a:defRPr>
                <a:solidFill>
                  <a:schemeClr val="bg1"/>
                </a:solidFill>
              </a:defRPr>
            </a:lvl1pPr>
          </a:lstStyle>
          <a:p>
            <a:r>
              <a:rPr lang="fr-FR"/>
              <a:t>15/10/2025</a:t>
            </a:r>
            <a:endParaRPr lang="fr-FR" dirty="0"/>
          </a:p>
        </p:txBody>
      </p:sp>
      <p:sp>
        <p:nvSpPr>
          <p:cNvPr id="15" name="Espace réservé du pied de page 14">
            <a:extLst>
              <a:ext uri="{FF2B5EF4-FFF2-40B4-BE49-F238E27FC236}">
                <a16:creationId xmlns:a16="http://schemas.microsoft.com/office/drawing/2014/main" id="{CA229E7D-5925-577A-6E99-3E009A5C15FB}"/>
              </a:ext>
            </a:extLst>
          </p:cNvPr>
          <p:cNvSpPr>
            <a:spLocks noGrp="1"/>
          </p:cNvSpPr>
          <p:nvPr>
            <p:ph type="ftr" sz="quarter" idx="11"/>
          </p:nvPr>
        </p:nvSpPr>
        <p:spPr/>
        <p:txBody>
          <a:bodyPr/>
          <a:lstStyle>
            <a:lvl1pPr>
              <a:defRPr>
                <a:solidFill>
                  <a:schemeClr val="bg1"/>
                </a:solidFill>
              </a:defRPr>
            </a:lvl1pPr>
          </a:lstStyle>
          <a:p>
            <a:r>
              <a:rPr lang="fr-FR"/>
              <a:t>Hugo Bufferand - IAEA-FEC Conference - Chengdu</a:t>
            </a:r>
            <a:endParaRPr lang="fr-FR" dirty="0"/>
          </a:p>
        </p:txBody>
      </p:sp>
      <p:sp>
        <p:nvSpPr>
          <p:cNvPr id="25" name="Espace réservé du numéro de diapositive 24">
            <a:extLst>
              <a:ext uri="{FF2B5EF4-FFF2-40B4-BE49-F238E27FC236}">
                <a16:creationId xmlns:a16="http://schemas.microsoft.com/office/drawing/2014/main" id="{E0039A2A-B2A3-3003-AC28-98B9483723BF}"/>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dirty="0"/>
          </a:p>
        </p:txBody>
      </p:sp>
    </p:spTree>
    <p:extLst>
      <p:ext uri="{BB962C8B-B14F-4D97-AF65-F5344CB8AC3E}">
        <p14:creationId xmlns:p14="http://schemas.microsoft.com/office/powerpoint/2010/main" val="11215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mmaire light">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D2E413D-76E6-5233-CF73-FD49BCAF474D}"/>
              </a:ext>
            </a:extLst>
          </p:cNvPr>
          <p:cNvSpPr>
            <a:spLocks noGrp="1"/>
          </p:cNvSpPr>
          <p:nvPr>
            <p:ph idx="1" hasCustomPrompt="1"/>
          </p:nvPr>
        </p:nvSpPr>
        <p:spPr>
          <a:xfrm>
            <a:off x="727076" y="1765299"/>
            <a:ext cx="8659812" cy="4148139"/>
          </a:xfrm>
        </p:spPr>
        <p:txBody>
          <a:bodyPr lIns="0" numCol="2" spcCol="360000"/>
          <a:lstStyle>
            <a:lvl1pPr marL="358775" indent="-358775">
              <a:spcBef>
                <a:spcPts val="1800"/>
              </a:spcBef>
              <a:buClr>
                <a:schemeClr val="tx2"/>
              </a:buClr>
              <a:buSzPct val="100000"/>
              <a:buFont typeface="+mj-lt"/>
              <a:buAutoNum type="arabicPeriod"/>
              <a:defRPr>
                <a:solidFill>
                  <a:schemeClr val="tx1"/>
                </a:solidFill>
                <a:latin typeface="+mj-lt"/>
              </a:defRPr>
            </a:lvl1pPr>
            <a:lvl2pPr marL="358775" indent="0">
              <a:buFontTx/>
              <a:buNone/>
              <a:defRPr sz="1400">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Modifier les styles du texte du masque</a:t>
            </a:r>
          </a:p>
          <a:p>
            <a:pPr lvl="1"/>
            <a:r>
              <a:rPr lang="fr-FR"/>
              <a:t>Deuxième niveau</a:t>
            </a:r>
          </a:p>
        </p:txBody>
      </p:sp>
      <p:sp>
        <p:nvSpPr>
          <p:cNvPr id="7" name="ZoneTexte 6">
            <a:extLst>
              <a:ext uri="{FF2B5EF4-FFF2-40B4-BE49-F238E27FC236}">
                <a16:creationId xmlns:a16="http://schemas.microsoft.com/office/drawing/2014/main" id="{4585063C-DA94-C737-8964-5690FC880710}"/>
              </a:ext>
            </a:extLst>
          </p:cNvPr>
          <p:cNvSpPr txBox="1"/>
          <p:nvPr userDrawn="1"/>
        </p:nvSpPr>
        <p:spPr>
          <a:xfrm>
            <a:off x="-101600" y="-276999"/>
            <a:ext cx="12192000" cy="461665"/>
          </a:xfrm>
          <a:prstGeom prst="rect">
            <a:avLst/>
          </a:prstGeom>
          <a:noFill/>
        </p:spPr>
        <p:txBody>
          <a:bodyPr wrap="square" rtlCol="0">
            <a:spAutoFit/>
          </a:bodyPr>
          <a:lstStyle/>
          <a:p>
            <a:r>
              <a:rPr lang="fr-FR" sz="1200" dirty="0">
                <a:solidFill>
                  <a:schemeClr val="bg1">
                    <a:lumMod val="50000"/>
                  </a:schemeClr>
                </a:solidFill>
              </a:rPr>
              <a:t>Disposition : Sommaire light</a:t>
            </a:r>
          </a:p>
          <a:p>
            <a:endParaRPr lang="fr-FR" sz="1200" dirty="0">
              <a:solidFill>
                <a:schemeClr val="bg1">
                  <a:lumMod val="50000"/>
                </a:schemeClr>
              </a:solidFill>
            </a:endParaRPr>
          </a:p>
        </p:txBody>
      </p:sp>
      <p:sp>
        <p:nvSpPr>
          <p:cNvPr id="2" name="ZoneTexte 1">
            <a:extLst>
              <a:ext uri="{FF2B5EF4-FFF2-40B4-BE49-F238E27FC236}">
                <a16:creationId xmlns:a16="http://schemas.microsoft.com/office/drawing/2014/main" id="{A21E7187-2172-D725-E095-C0FCE93238AE}"/>
              </a:ext>
            </a:extLst>
          </p:cNvPr>
          <p:cNvSpPr txBox="1"/>
          <p:nvPr userDrawn="1"/>
        </p:nvSpPr>
        <p:spPr>
          <a:xfrm>
            <a:off x="-101600" y="6858000"/>
            <a:ext cx="12192000" cy="461665"/>
          </a:xfrm>
          <a:prstGeom prst="rect">
            <a:avLst/>
          </a:prstGeom>
          <a:noFill/>
        </p:spPr>
        <p:txBody>
          <a:bodyPr wrap="square" rtlCol="0">
            <a:spAutoFit/>
          </a:bodyPr>
          <a:lstStyle/>
          <a:p>
            <a:r>
              <a:rPr lang="fr-FR" sz="1200" dirty="0">
                <a:solidFill>
                  <a:schemeClr val="bg1">
                    <a:lumMod val="50000"/>
                  </a:schemeClr>
                </a:solidFill>
              </a:rPr>
              <a:t>Astuce :Ce sommaire est sur deux colonnes, pour passer sur une colonne : Clic droit sur la zone de texte + « Format de la forme » / « Options de texte » / « Colonnes » = 1 </a:t>
            </a:r>
          </a:p>
          <a:p>
            <a:endParaRPr lang="fr-FR" sz="1200" dirty="0">
              <a:solidFill>
                <a:schemeClr val="bg1">
                  <a:lumMod val="50000"/>
                </a:schemeClr>
              </a:solidFill>
            </a:endParaRPr>
          </a:p>
        </p:txBody>
      </p:sp>
      <p:sp>
        <p:nvSpPr>
          <p:cNvPr id="14"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27076" y="314036"/>
            <a:ext cx="10733087" cy="871827"/>
          </a:xfrm>
          <a:prstGeom prst="rect">
            <a:avLst/>
          </a:prstGeom>
        </p:spPr>
        <p:txBody>
          <a:bodyPr vert="horz" lIns="0" tIns="45720" rIns="91440" bIns="45720" rtlCol="0" anchor="t">
            <a:normAutofit/>
          </a:bodyPr>
          <a:lstStyle/>
          <a:p>
            <a:r>
              <a:rPr lang="fr-FR"/>
              <a:t>Modifiez le style du titre</a:t>
            </a:r>
            <a:endParaRPr lang="fr-FR" dirty="0"/>
          </a:p>
        </p:txBody>
      </p:sp>
      <p:pic>
        <p:nvPicPr>
          <p:cNvPr id="11" name="Image 10">
            <a:extLst>
              <a:ext uri="{FF2B5EF4-FFF2-40B4-BE49-F238E27FC236}">
                <a16:creationId xmlns:a16="http://schemas.microsoft.com/office/drawing/2014/main" id="{8B329AAF-3546-DCEA-619B-466FB9B544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666" r="82842" b="2802"/>
          <a:stretch/>
        </p:blipFill>
        <p:spPr>
          <a:xfrm>
            <a:off x="11647944" y="0"/>
            <a:ext cx="544056" cy="6858000"/>
          </a:xfrm>
          <a:prstGeom prst="rect">
            <a:avLst/>
          </a:prstGeom>
        </p:spPr>
      </p:pic>
      <p:sp>
        <p:nvSpPr>
          <p:cNvPr id="12" name="Espace réservé de la date 11">
            <a:extLst>
              <a:ext uri="{FF2B5EF4-FFF2-40B4-BE49-F238E27FC236}">
                <a16:creationId xmlns:a16="http://schemas.microsoft.com/office/drawing/2014/main" id="{AB8B2ECB-EC50-E1E8-3A70-D0DF5B546EB4}"/>
              </a:ext>
            </a:extLst>
          </p:cNvPr>
          <p:cNvSpPr>
            <a:spLocks noGrp="1"/>
          </p:cNvSpPr>
          <p:nvPr>
            <p:ph type="dt" sz="half" idx="10"/>
          </p:nvPr>
        </p:nvSpPr>
        <p:spPr/>
        <p:txBody>
          <a:bodyPr/>
          <a:lstStyle/>
          <a:p>
            <a:r>
              <a:rPr lang="fr-FR"/>
              <a:t>15/10/2025</a:t>
            </a:r>
            <a:endParaRPr lang="fr-FR" dirty="0"/>
          </a:p>
        </p:txBody>
      </p:sp>
      <p:sp>
        <p:nvSpPr>
          <p:cNvPr id="15" name="Espace réservé du pied de page 14">
            <a:extLst>
              <a:ext uri="{FF2B5EF4-FFF2-40B4-BE49-F238E27FC236}">
                <a16:creationId xmlns:a16="http://schemas.microsoft.com/office/drawing/2014/main" id="{38548604-3796-63A0-C437-28EAB17AD603}"/>
              </a:ext>
            </a:extLst>
          </p:cNvPr>
          <p:cNvSpPr>
            <a:spLocks noGrp="1"/>
          </p:cNvSpPr>
          <p:nvPr>
            <p:ph type="ftr" sz="quarter" idx="11"/>
          </p:nvPr>
        </p:nvSpPr>
        <p:spPr/>
        <p:txBody>
          <a:bodyPr/>
          <a:lstStyle/>
          <a:p>
            <a:r>
              <a:rPr lang="fr-FR"/>
              <a:t>Hugo Bufferand - IAEA-FEC Conference - Chengdu</a:t>
            </a:r>
            <a:endParaRPr lang="fr-FR" dirty="0"/>
          </a:p>
        </p:txBody>
      </p:sp>
      <p:sp>
        <p:nvSpPr>
          <p:cNvPr id="16" name="Espace réservé du numéro de diapositive 15">
            <a:extLst>
              <a:ext uri="{FF2B5EF4-FFF2-40B4-BE49-F238E27FC236}">
                <a16:creationId xmlns:a16="http://schemas.microsoft.com/office/drawing/2014/main" id="{43A448DB-A450-22D2-9A30-CE94EAFD7623}"/>
              </a:ext>
            </a:extLst>
          </p:cNvPr>
          <p:cNvSpPr>
            <a:spLocks noGrp="1"/>
          </p:cNvSpPr>
          <p:nvPr>
            <p:ph type="sldNum" sz="quarter" idx="12"/>
          </p:nvPr>
        </p:nvSpPr>
        <p:spPr/>
        <p:txBody>
          <a:bodyPr/>
          <a:lstStyle/>
          <a:p>
            <a:fld id="{0CBC77A0-1F4E-42FF-9FFC-F45C3A64AF90}" type="slidenum">
              <a:rPr lang="fr-FR" smtClean="0"/>
              <a:pPr/>
              <a:t>‹N°›</a:t>
            </a:fld>
            <a:endParaRPr lang="fr-FR" dirty="0"/>
          </a:p>
        </p:txBody>
      </p:sp>
    </p:spTree>
    <p:extLst>
      <p:ext uri="{BB962C8B-B14F-4D97-AF65-F5344CB8AC3E}">
        <p14:creationId xmlns:p14="http://schemas.microsoft.com/office/powerpoint/2010/main" val="654312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2C297F72-9AE9-FCA1-E35C-172594739B42}"/>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bg1"/>
                </a:solidFill>
              </a:defRPr>
            </a:lvl1pPr>
          </a:lstStyle>
          <a:p>
            <a:r>
              <a:rPr lang="fr-FR" dirty="0"/>
              <a:t>Titre de la partie</a:t>
            </a:r>
          </a:p>
        </p:txBody>
      </p:sp>
      <p:sp>
        <p:nvSpPr>
          <p:cNvPr id="3" name="Espace réservé du texte 2">
            <a:extLst>
              <a:ext uri="{FF2B5EF4-FFF2-40B4-BE49-F238E27FC236}">
                <a16:creationId xmlns:a16="http://schemas.microsoft.com/office/drawing/2014/main" id="{5E8D3273-E080-F9CC-63A9-0032F5C40FC7}"/>
              </a:ext>
            </a:extLst>
          </p:cNvPr>
          <p:cNvSpPr>
            <a:spLocks noGrp="1"/>
          </p:cNvSpPr>
          <p:nvPr>
            <p:ph type="body" idx="1"/>
          </p:nvPr>
        </p:nvSpPr>
        <p:spPr>
          <a:xfrm>
            <a:off x="3771900" y="4702628"/>
            <a:ext cx="7688263"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15/10/2025</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Hugo Bufferand - IAEA-FEC Conference - Chengdu</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4" name="Espace réservé du texte 2">
            <a:extLst>
              <a:ext uri="{FF2B5EF4-FFF2-40B4-BE49-F238E27FC236}">
                <a16:creationId xmlns:a16="http://schemas.microsoft.com/office/drawing/2014/main" id="{CE5019BD-FEE2-4904-8DD7-C35C97AA3BF4}"/>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a:t>
            </a:r>
          </a:p>
        </p:txBody>
      </p:sp>
      <p:pic>
        <p:nvPicPr>
          <p:cNvPr id="26"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642" t="81597" r="4284" b="-1066"/>
          <a:stretch/>
        </p:blipFill>
        <p:spPr>
          <a:xfrm>
            <a:off x="0" y="0"/>
            <a:ext cx="12192001" cy="591852"/>
          </a:xfrm>
          <a:prstGeom prst="rect">
            <a:avLst/>
          </a:prstGeom>
        </p:spPr>
      </p:pic>
      <p:grpSp>
        <p:nvGrpSpPr>
          <p:cNvPr id="27" name="Group 12">
            <a:extLst>
              <a:ext uri="{FF2B5EF4-FFF2-40B4-BE49-F238E27FC236}">
                <a16:creationId xmlns:a16="http://schemas.microsoft.com/office/drawing/2014/main" id="{DFC7A27D-F544-3847-F87B-0DF45C44C0D3}"/>
              </a:ext>
            </a:extLst>
          </p:cNvPr>
          <p:cNvGrpSpPr>
            <a:grpSpLocks noChangeAspect="1"/>
          </p:cNvGrpSpPr>
          <p:nvPr userDrawn="1"/>
        </p:nvGrpSpPr>
        <p:grpSpPr bwMode="auto">
          <a:xfrm>
            <a:off x="266859" y="6343650"/>
            <a:ext cx="316707" cy="316707"/>
            <a:chOff x="461" y="3861"/>
            <a:chExt cx="304" cy="304"/>
          </a:xfrm>
        </p:grpSpPr>
        <p:sp>
          <p:nvSpPr>
            <p:cNvPr id="28" name="AutoShape 11">
              <a:extLst>
                <a:ext uri="{FF2B5EF4-FFF2-40B4-BE49-F238E27FC236}">
                  <a16:creationId xmlns:a16="http://schemas.microsoft.com/office/drawing/2014/main" id="{C581EC54-E4C7-2B85-765F-226E90ED37F9}"/>
                </a:ext>
              </a:extLst>
            </p:cNvPr>
            <p:cNvSpPr>
              <a:spLocks noChangeAspect="1" noChangeArrowheads="1" noTextEdit="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0" name="Rectangle 13">
              <a:extLst>
                <a:ext uri="{FF2B5EF4-FFF2-40B4-BE49-F238E27FC236}">
                  <a16:creationId xmlns:a16="http://schemas.microsoft.com/office/drawing/2014/main" id="{024FFC00-E238-123D-8547-D317547D5C21}"/>
                </a:ext>
              </a:extLst>
            </p:cNvPr>
            <p:cNvSpPr>
              <a:spLocks noChangeArrowheads="1"/>
            </p:cNvSpPr>
            <p:nvPr userDrawn="1"/>
          </p:nvSpPr>
          <p:spPr bwMode="auto">
            <a:xfrm>
              <a:off x="461" y="3861"/>
              <a:ext cx="304" cy="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1" name="Rectangle 14">
              <a:extLst>
                <a:ext uri="{FF2B5EF4-FFF2-40B4-BE49-F238E27FC236}">
                  <a16:creationId xmlns:a16="http://schemas.microsoft.com/office/drawing/2014/main" id="{26FC7AA9-98AE-CF10-6510-FBB15BB6F6AD}"/>
                </a:ext>
              </a:extLst>
            </p:cNvPr>
            <p:cNvSpPr>
              <a:spLocks noChangeArrowheads="1"/>
            </p:cNvSpPr>
            <p:nvPr userDrawn="1"/>
          </p:nvSpPr>
          <p:spPr bwMode="auto">
            <a:xfrm>
              <a:off x="461" y="3861"/>
              <a:ext cx="304" cy="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3" name="Freeform 15">
              <a:extLst>
                <a:ext uri="{FF2B5EF4-FFF2-40B4-BE49-F238E27FC236}">
                  <a16:creationId xmlns:a16="http://schemas.microsoft.com/office/drawing/2014/main" id="{485E328D-5058-4023-75AE-4DF8C1BAEBCA}"/>
                </a:ext>
              </a:extLst>
            </p:cNvPr>
            <p:cNvSpPr>
              <a:spLocks noEditPoints="1"/>
            </p:cNvSpPr>
            <p:nvPr userDrawn="1"/>
          </p:nvSpPr>
          <p:spPr bwMode="auto">
            <a:xfrm>
              <a:off x="518" y="3962"/>
              <a:ext cx="189" cy="72"/>
            </a:xfrm>
            <a:custGeom>
              <a:avLst/>
              <a:gdLst>
                <a:gd name="T0" fmla="*/ 498 w 498"/>
                <a:gd name="T1" fmla="*/ 96 h 190"/>
                <a:gd name="T2" fmla="*/ 415 w 498"/>
                <a:gd name="T3" fmla="*/ 0 h 190"/>
                <a:gd name="T4" fmla="*/ 350 w 498"/>
                <a:gd name="T5" fmla="*/ 13 h 190"/>
                <a:gd name="T6" fmla="*/ 348 w 498"/>
                <a:gd name="T7" fmla="*/ 37 h 190"/>
                <a:gd name="T8" fmla="*/ 413 w 498"/>
                <a:gd name="T9" fmla="*/ 21 h 190"/>
                <a:gd name="T10" fmla="*/ 463 w 498"/>
                <a:gd name="T11" fmla="*/ 43 h 190"/>
                <a:gd name="T12" fmla="*/ 335 w 498"/>
                <a:gd name="T13" fmla="*/ 141 h 190"/>
                <a:gd name="T14" fmla="*/ 252 w 498"/>
                <a:gd name="T15" fmla="*/ 169 h 190"/>
                <a:gd name="T16" fmla="*/ 199 w 498"/>
                <a:gd name="T17" fmla="*/ 147 h 190"/>
                <a:gd name="T18" fmla="*/ 320 w 498"/>
                <a:gd name="T19" fmla="*/ 34 h 190"/>
                <a:gd name="T20" fmla="*/ 251 w 498"/>
                <a:gd name="T21" fmla="*/ 0 h 190"/>
                <a:gd name="T22" fmla="*/ 188 w 498"/>
                <a:gd name="T23" fmla="*/ 24 h 190"/>
                <a:gd name="T24" fmla="*/ 165 w 498"/>
                <a:gd name="T25" fmla="*/ 98 h 190"/>
                <a:gd name="T26" fmla="*/ 173 w 498"/>
                <a:gd name="T27" fmla="*/ 140 h 190"/>
                <a:gd name="T28" fmla="*/ 85 w 498"/>
                <a:gd name="T29" fmla="*/ 169 h 190"/>
                <a:gd name="T30" fmla="*/ 19 w 498"/>
                <a:gd name="T31" fmla="*/ 95 h 190"/>
                <a:gd name="T32" fmla="*/ 85 w 498"/>
                <a:gd name="T33" fmla="*/ 21 h 190"/>
                <a:gd name="T34" fmla="*/ 150 w 498"/>
                <a:gd name="T35" fmla="*/ 37 h 190"/>
                <a:gd name="T36" fmla="*/ 148 w 498"/>
                <a:gd name="T37" fmla="*/ 13 h 190"/>
                <a:gd name="T38" fmla="*/ 87 w 498"/>
                <a:gd name="T39" fmla="*/ 0 h 190"/>
                <a:gd name="T40" fmla="*/ 0 w 498"/>
                <a:gd name="T41" fmla="*/ 95 h 190"/>
                <a:gd name="T42" fmla="*/ 86 w 498"/>
                <a:gd name="T43" fmla="*/ 190 h 190"/>
                <a:gd name="T44" fmla="*/ 182 w 498"/>
                <a:gd name="T45" fmla="*/ 159 h 190"/>
                <a:gd name="T46" fmla="*/ 251 w 498"/>
                <a:gd name="T47" fmla="*/ 190 h 190"/>
                <a:gd name="T48" fmla="*/ 338 w 498"/>
                <a:gd name="T49" fmla="*/ 164 h 190"/>
                <a:gd name="T50" fmla="*/ 411 w 498"/>
                <a:gd name="T51" fmla="*/ 190 h 190"/>
                <a:gd name="T52" fmla="*/ 477 w 498"/>
                <a:gd name="T53" fmla="*/ 163 h 190"/>
                <a:gd name="T54" fmla="*/ 478 w 498"/>
                <a:gd name="T55" fmla="*/ 185 h 190"/>
                <a:gd name="T56" fmla="*/ 498 w 498"/>
                <a:gd name="T57" fmla="*/ 189 h 190"/>
                <a:gd name="T58" fmla="*/ 498 w 498"/>
                <a:gd name="T59" fmla="*/ 96 h 190"/>
                <a:gd name="T60" fmla="*/ 184 w 498"/>
                <a:gd name="T61" fmla="*/ 107 h 190"/>
                <a:gd name="T62" fmla="*/ 201 w 498"/>
                <a:gd name="T63" fmla="*/ 39 h 190"/>
                <a:gd name="T64" fmla="*/ 251 w 498"/>
                <a:gd name="T65" fmla="*/ 19 h 190"/>
                <a:gd name="T66" fmla="*/ 297 w 498"/>
                <a:gd name="T67" fmla="*/ 37 h 190"/>
                <a:gd name="T68" fmla="*/ 261 w 498"/>
                <a:gd name="T69" fmla="*/ 78 h 190"/>
                <a:gd name="T70" fmla="*/ 190 w 498"/>
                <a:gd name="T71" fmla="*/ 128 h 190"/>
                <a:gd name="T72" fmla="*/ 184 w 498"/>
                <a:gd name="T73" fmla="*/ 107 h 190"/>
                <a:gd name="T74" fmla="*/ 462 w 498"/>
                <a:gd name="T75" fmla="*/ 151 h 190"/>
                <a:gd name="T76" fmla="*/ 411 w 498"/>
                <a:gd name="T77" fmla="*/ 170 h 190"/>
                <a:gd name="T78" fmla="*/ 356 w 498"/>
                <a:gd name="T79" fmla="*/ 151 h 190"/>
                <a:gd name="T80" fmla="*/ 472 w 498"/>
                <a:gd name="T81" fmla="*/ 60 h 190"/>
                <a:gd name="T82" fmla="*/ 479 w 498"/>
                <a:gd name="T83" fmla="*/ 83 h 190"/>
                <a:gd name="T84" fmla="*/ 462 w 498"/>
                <a:gd name="T85" fmla="*/ 151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8" h="190">
                  <a:moveTo>
                    <a:pt x="498" y="96"/>
                  </a:moveTo>
                  <a:cubicBezTo>
                    <a:pt x="498" y="6"/>
                    <a:pt x="430" y="0"/>
                    <a:pt x="415" y="0"/>
                  </a:cubicBezTo>
                  <a:cubicBezTo>
                    <a:pt x="393" y="0"/>
                    <a:pt x="372" y="4"/>
                    <a:pt x="350" y="13"/>
                  </a:cubicBezTo>
                  <a:cubicBezTo>
                    <a:pt x="348" y="37"/>
                    <a:pt x="348" y="37"/>
                    <a:pt x="348" y="37"/>
                  </a:cubicBezTo>
                  <a:cubicBezTo>
                    <a:pt x="357" y="33"/>
                    <a:pt x="385" y="21"/>
                    <a:pt x="413" y="21"/>
                  </a:cubicBezTo>
                  <a:cubicBezTo>
                    <a:pt x="435" y="21"/>
                    <a:pt x="452" y="28"/>
                    <a:pt x="463" y="43"/>
                  </a:cubicBezTo>
                  <a:cubicBezTo>
                    <a:pt x="387" y="82"/>
                    <a:pt x="342" y="114"/>
                    <a:pt x="335" y="141"/>
                  </a:cubicBezTo>
                  <a:cubicBezTo>
                    <a:pt x="316" y="154"/>
                    <a:pt x="282" y="169"/>
                    <a:pt x="252" y="169"/>
                  </a:cubicBezTo>
                  <a:cubicBezTo>
                    <a:pt x="219" y="169"/>
                    <a:pt x="205" y="155"/>
                    <a:pt x="199" y="147"/>
                  </a:cubicBezTo>
                  <a:cubicBezTo>
                    <a:pt x="282" y="91"/>
                    <a:pt x="325" y="59"/>
                    <a:pt x="320" y="34"/>
                  </a:cubicBezTo>
                  <a:cubicBezTo>
                    <a:pt x="315" y="11"/>
                    <a:pt x="281" y="0"/>
                    <a:pt x="251" y="0"/>
                  </a:cubicBezTo>
                  <a:cubicBezTo>
                    <a:pt x="219" y="0"/>
                    <a:pt x="198" y="13"/>
                    <a:pt x="188" y="24"/>
                  </a:cubicBezTo>
                  <a:cubicBezTo>
                    <a:pt x="172" y="41"/>
                    <a:pt x="164" y="66"/>
                    <a:pt x="165" y="98"/>
                  </a:cubicBezTo>
                  <a:cubicBezTo>
                    <a:pt x="165" y="112"/>
                    <a:pt x="168" y="127"/>
                    <a:pt x="173" y="140"/>
                  </a:cubicBezTo>
                  <a:cubicBezTo>
                    <a:pt x="160" y="148"/>
                    <a:pt x="125" y="169"/>
                    <a:pt x="85" y="169"/>
                  </a:cubicBezTo>
                  <a:cubicBezTo>
                    <a:pt x="38" y="169"/>
                    <a:pt x="19" y="132"/>
                    <a:pt x="19" y="95"/>
                  </a:cubicBezTo>
                  <a:cubicBezTo>
                    <a:pt x="19" y="59"/>
                    <a:pt x="37" y="21"/>
                    <a:pt x="85" y="21"/>
                  </a:cubicBezTo>
                  <a:cubicBezTo>
                    <a:pt x="113" y="21"/>
                    <a:pt x="140" y="32"/>
                    <a:pt x="150" y="37"/>
                  </a:cubicBezTo>
                  <a:cubicBezTo>
                    <a:pt x="148" y="13"/>
                    <a:pt x="148" y="13"/>
                    <a:pt x="148" y="13"/>
                  </a:cubicBezTo>
                  <a:cubicBezTo>
                    <a:pt x="130" y="6"/>
                    <a:pt x="107" y="0"/>
                    <a:pt x="87" y="0"/>
                  </a:cubicBezTo>
                  <a:cubicBezTo>
                    <a:pt x="7" y="0"/>
                    <a:pt x="0" y="67"/>
                    <a:pt x="0" y="95"/>
                  </a:cubicBezTo>
                  <a:cubicBezTo>
                    <a:pt x="0" y="122"/>
                    <a:pt x="7" y="190"/>
                    <a:pt x="86" y="190"/>
                  </a:cubicBezTo>
                  <a:cubicBezTo>
                    <a:pt x="134" y="190"/>
                    <a:pt x="175" y="164"/>
                    <a:pt x="182" y="159"/>
                  </a:cubicBezTo>
                  <a:cubicBezTo>
                    <a:pt x="187" y="168"/>
                    <a:pt x="208" y="190"/>
                    <a:pt x="251" y="190"/>
                  </a:cubicBezTo>
                  <a:cubicBezTo>
                    <a:pt x="286" y="190"/>
                    <a:pt x="325" y="173"/>
                    <a:pt x="338" y="164"/>
                  </a:cubicBezTo>
                  <a:cubicBezTo>
                    <a:pt x="346" y="175"/>
                    <a:pt x="362" y="190"/>
                    <a:pt x="411" y="190"/>
                  </a:cubicBezTo>
                  <a:cubicBezTo>
                    <a:pt x="444" y="190"/>
                    <a:pt x="464" y="179"/>
                    <a:pt x="477" y="163"/>
                  </a:cubicBezTo>
                  <a:cubicBezTo>
                    <a:pt x="477" y="171"/>
                    <a:pt x="478" y="179"/>
                    <a:pt x="478" y="185"/>
                  </a:cubicBezTo>
                  <a:cubicBezTo>
                    <a:pt x="498" y="189"/>
                    <a:pt x="498" y="189"/>
                    <a:pt x="498" y="189"/>
                  </a:cubicBezTo>
                  <a:cubicBezTo>
                    <a:pt x="497" y="168"/>
                    <a:pt x="498" y="97"/>
                    <a:pt x="498" y="96"/>
                  </a:cubicBezTo>
                  <a:moveTo>
                    <a:pt x="184" y="107"/>
                  </a:moveTo>
                  <a:cubicBezTo>
                    <a:pt x="184" y="107"/>
                    <a:pt x="178" y="65"/>
                    <a:pt x="201" y="39"/>
                  </a:cubicBezTo>
                  <a:cubicBezTo>
                    <a:pt x="212" y="26"/>
                    <a:pt x="229" y="19"/>
                    <a:pt x="251" y="19"/>
                  </a:cubicBezTo>
                  <a:cubicBezTo>
                    <a:pt x="275" y="19"/>
                    <a:pt x="295" y="28"/>
                    <a:pt x="297" y="37"/>
                  </a:cubicBezTo>
                  <a:cubicBezTo>
                    <a:pt x="299" y="44"/>
                    <a:pt x="292" y="53"/>
                    <a:pt x="261" y="78"/>
                  </a:cubicBezTo>
                  <a:cubicBezTo>
                    <a:pt x="261" y="78"/>
                    <a:pt x="230" y="105"/>
                    <a:pt x="190" y="128"/>
                  </a:cubicBezTo>
                  <a:cubicBezTo>
                    <a:pt x="187" y="122"/>
                    <a:pt x="185" y="115"/>
                    <a:pt x="184" y="107"/>
                  </a:cubicBezTo>
                  <a:moveTo>
                    <a:pt x="462" y="151"/>
                  </a:moveTo>
                  <a:cubicBezTo>
                    <a:pt x="450" y="164"/>
                    <a:pt x="433" y="170"/>
                    <a:pt x="411" y="170"/>
                  </a:cubicBezTo>
                  <a:cubicBezTo>
                    <a:pt x="361" y="170"/>
                    <a:pt x="356" y="151"/>
                    <a:pt x="356" y="151"/>
                  </a:cubicBezTo>
                  <a:cubicBezTo>
                    <a:pt x="350" y="140"/>
                    <a:pt x="367" y="116"/>
                    <a:pt x="472" y="60"/>
                  </a:cubicBezTo>
                  <a:cubicBezTo>
                    <a:pt x="475" y="67"/>
                    <a:pt x="477" y="75"/>
                    <a:pt x="479" y="83"/>
                  </a:cubicBezTo>
                  <a:cubicBezTo>
                    <a:pt x="479" y="83"/>
                    <a:pt x="484" y="125"/>
                    <a:pt x="462" y="151"/>
                  </a:cubicBezTo>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4" name="Rectangle 16">
              <a:extLst>
                <a:ext uri="{FF2B5EF4-FFF2-40B4-BE49-F238E27FC236}">
                  <a16:creationId xmlns:a16="http://schemas.microsoft.com/office/drawing/2014/main" id="{B32124BB-315A-4642-3185-D0F09F05E9F3}"/>
                </a:ext>
              </a:extLst>
            </p:cNvPr>
            <p:cNvSpPr>
              <a:spLocks noChangeArrowheads="1"/>
            </p:cNvSpPr>
            <p:nvPr userDrawn="1"/>
          </p:nvSpPr>
          <p:spPr bwMode="auto">
            <a:xfrm>
              <a:off x="526" y="4057"/>
              <a:ext cx="174" cy="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35" name="Rectangle 17">
              <a:extLst>
                <a:ext uri="{FF2B5EF4-FFF2-40B4-BE49-F238E27FC236}">
                  <a16:creationId xmlns:a16="http://schemas.microsoft.com/office/drawing/2014/main" id="{283D2C2C-F437-0747-2745-E4E3B6D20760}"/>
                </a:ext>
              </a:extLst>
            </p:cNvPr>
            <p:cNvSpPr>
              <a:spLocks noChangeArrowheads="1"/>
            </p:cNvSpPr>
            <p:nvPr userDrawn="1"/>
          </p:nvSpPr>
          <p:spPr bwMode="auto">
            <a:xfrm>
              <a:off x="526" y="4057"/>
              <a:ext cx="174" cy="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2605430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re de section 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5675086" y="0"/>
            <a:ext cx="65169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solidFill>
            </a:endParaRP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 light</a:t>
            </a:r>
          </a:p>
        </p:txBody>
      </p:sp>
      <p:pic>
        <p:nvPicPr>
          <p:cNvPr id="8" name="PATTERN 14">
            <a:extLst>
              <a:ext uri="{FF2B5EF4-FFF2-40B4-BE49-F238E27FC236}">
                <a16:creationId xmlns:a16="http://schemas.microsoft.com/office/drawing/2014/main" id="{2582F57D-4CEF-BB5A-C74F-450386FD8EE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065" t="80145" r="2860" b="-12214"/>
          <a:stretch/>
        </p:blipFill>
        <p:spPr>
          <a:xfrm>
            <a:off x="0" y="0"/>
            <a:ext cx="12192001" cy="974400"/>
          </a:xfrm>
          <a:prstGeom prst="rect">
            <a:avLst/>
          </a:prstGeom>
        </p:spPr>
      </p:pic>
      <p:sp>
        <p:nvSpPr>
          <p:cNvPr id="9" name="Espace réservé de la date 8">
            <a:extLst>
              <a:ext uri="{FF2B5EF4-FFF2-40B4-BE49-F238E27FC236}">
                <a16:creationId xmlns:a16="http://schemas.microsoft.com/office/drawing/2014/main" id="{4B8F1117-0C05-E4A8-4E70-E7172B08AAB0}"/>
              </a:ext>
            </a:extLst>
          </p:cNvPr>
          <p:cNvSpPr>
            <a:spLocks noGrp="1"/>
          </p:cNvSpPr>
          <p:nvPr>
            <p:ph type="dt" sz="half" idx="14"/>
          </p:nvPr>
        </p:nvSpPr>
        <p:spPr/>
        <p:txBody>
          <a:bodyPr/>
          <a:lstStyle/>
          <a:p>
            <a:r>
              <a:rPr lang="fr-FR"/>
              <a:t>15/10/2025</a:t>
            </a:r>
            <a:endParaRPr lang="fr-FR" dirty="0"/>
          </a:p>
        </p:txBody>
      </p:sp>
      <p:sp>
        <p:nvSpPr>
          <p:cNvPr id="10" name="Espace réservé du pied de page 9">
            <a:extLst>
              <a:ext uri="{FF2B5EF4-FFF2-40B4-BE49-F238E27FC236}">
                <a16:creationId xmlns:a16="http://schemas.microsoft.com/office/drawing/2014/main" id="{ABB4C71F-0E19-B583-5B43-59128B9CB247}"/>
              </a:ext>
            </a:extLst>
          </p:cNvPr>
          <p:cNvSpPr>
            <a:spLocks noGrp="1"/>
          </p:cNvSpPr>
          <p:nvPr>
            <p:ph type="ftr" sz="quarter" idx="15"/>
          </p:nvPr>
        </p:nvSpPr>
        <p:spPr/>
        <p:txBody>
          <a:bodyPr/>
          <a:lstStyle/>
          <a:p>
            <a:r>
              <a:rPr lang="fr-FR"/>
              <a:t>Hugo Bufferand - IAEA-FEC Conference - Chengdu</a:t>
            </a:r>
            <a:endParaRPr lang="fr-FR" dirty="0"/>
          </a:p>
        </p:txBody>
      </p:sp>
      <p:sp>
        <p:nvSpPr>
          <p:cNvPr id="11" name="Espace réservé du numéro de diapositive 10">
            <a:extLst>
              <a:ext uri="{FF2B5EF4-FFF2-40B4-BE49-F238E27FC236}">
                <a16:creationId xmlns:a16="http://schemas.microsoft.com/office/drawing/2014/main" id="{3035A95C-D228-2D25-8FE9-AE69EC817782}"/>
              </a:ext>
            </a:extLst>
          </p:cNvPr>
          <p:cNvSpPr>
            <a:spLocks noGrp="1"/>
          </p:cNvSpPr>
          <p:nvPr>
            <p:ph type="sldNum" sz="quarter" idx="16"/>
          </p:nvPr>
        </p:nvSpPr>
        <p:spPr/>
        <p:txBody>
          <a:bodyPr/>
          <a:lstStyle/>
          <a:p>
            <a:fld id="{0CBC77A0-1F4E-42FF-9FFC-F45C3A64AF90}" type="slidenum">
              <a:rPr lang="fr-FR" smtClean="0"/>
              <a:pPr/>
              <a:t>‹N°›</a:t>
            </a:fld>
            <a:endParaRPr lang="fr-FR" dirty="0"/>
          </a:p>
        </p:txBody>
      </p:sp>
      <p:sp>
        <p:nvSpPr>
          <p:cNvPr id="4" name="Titre 1">
            <a:extLst>
              <a:ext uri="{FF2B5EF4-FFF2-40B4-BE49-F238E27FC236}">
                <a16:creationId xmlns:a16="http://schemas.microsoft.com/office/drawing/2014/main" id="{F8613F5A-9984-C727-F600-CCBEDD585800}"/>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tx1"/>
                </a:solidFill>
              </a:defRPr>
            </a:lvl1pPr>
          </a:lstStyle>
          <a:p>
            <a:r>
              <a:rPr lang="fr-FR" dirty="0"/>
              <a:t>Titre de la partie</a:t>
            </a:r>
          </a:p>
        </p:txBody>
      </p:sp>
      <p:sp>
        <p:nvSpPr>
          <p:cNvPr id="5" name="Espace réservé du texte 2">
            <a:extLst>
              <a:ext uri="{FF2B5EF4-FFF2-40B4-BE49-F238E27FC236}">
                <a16:creationId xmlns:a16="http://schemas.microsoft.com/office/drawing/2014/main" id="{E05DBD74-1959-0025-2022-DD6D5BC564E2}"/>
              </a:ext>
            </a:extLst>
          </p:cNvPr>
          <p:cNvSpPr>
            <a:spLocks noGrp="1"/>
          </p:cNvSpPr>
          <p:nvPr>
            <p:ph type="body" idx="1"/>
          </p:nvPr>
        </p:nvSpPr>
        <p:spPr>
          <a:xfrm>
            <a:off x="3771900" y="4702628"/>
            <a:ext cx="7688263" cy="1387021"/>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6" name="Espace réservé du texte 2">
            <a:extLst>
              <a:ext uri="{FF2B5EF4-FFF2-40B4-BE49-F238E27FC236}">
                <a16:creationId xmlns:a16="http://schemas.microsoft.com/office/drawing/2014/main" id="{BD0683F2-0083-B473-85FA-BF21CA1AA74F}"/>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2195646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de section Gri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2B122C-7C32-00D5-5677-35CC8ABC8223}"/>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e la date 3">
            <a:extLst>
              <a:ext uri="{FF2B5EF4-FFF2-40B4-BE49-F238E27FC236}">
                <a16:creationId xmlns:a16="http://schemas.microsoft.com/office/drawing/2014/main" id="{E1D6D37F-6A1E-3B66-26C8-C0F17D653E9C}"/>
              </a:ext>
            </a:extLst>
          </p:cNvPr>
          <p:cNvSpPr>
            <a:spLocks noGrp="1"/>
          </p:cNvSpPr>
          <p:nvPr>
            <p:ph type="dt" sz="half" idx="10"/>
          </p:nvPr>
        </p:nvSpPr>
        <p:spPr/>
        <p:txBody>
          <a:bodyPr/>
          <a:lstStyle>
            <a:lvl1pPr>
              <a:defRPr>
                <a:solidFill>
                  <a:schemeClr val="bg1"/>
                </a:solidFill>
              </a:defRPr>
            </a:lvl1pPr>
          </a:lstStyle>
          <a:p>
            <a:r>
              <a:rPr lang="fr-FR"/>
              <a:t>15/10/2025</a:t>
            </a:r>
          </a:p>
        </p:txBody>
      </p:sp>
      <p:sp>
        <p:nvSpPr>
          <p:cNvPr id="5" name="Espace réservé du pied de page 4">
            <a:extLst>
              <a:ext uri="{FF2B5EF4-FFF2-40B4-BE49-F238E27FC236}">
                <a16:creationId xmlns:a16="http://schemas.microsoft.com/office/drawing/2014/main" id="{ACD2F82D-AC61-B9F7-103B-D5B5DE390A6A}"/>
              </a:ext>
            </a:extLst>
          </p:cNvPr>
          <p:cNvSpPr>
            <a:spLocks noGrp="1"/>
          </p:cNvSpPr>
          <p:nvPr>
            <p:ph type="ftr" sz="quarter" idx="11"/>
          </p:nvPr>
        </p:nvSpPr>
        <p:spPr/>
        <p:txBody>
          <a:bodyPr/>
          <a:lstStyle>
            <a:lvl1pPr>
              <a:defRPr>
                <a:solidFill>
                  <a:schemeClr val="bg1"/>
                </a:solidFill>
              </a:defRPr>
            </a:lvl1pPr>
          </a:lstStyle>
          <a:p>
            <a:r>
              <a:rPr lang="fr-FR"/>
              <a:t>Hugo Bufferand - IAEA-FEC Conference - Chengdu</a:t>
            </a:r>
          </a:p>
        </p:txBody>
      </p:sp>
      <p:sp>
        <p:nvSpPr>
          <p:cNvPr id="6" name="Espace réservé du numéro de diapositive 5">
            <a:extLst>
              <a:ext uri="{FF2B5EF4-FFF2-40B4-BE49-F238E27FC236}">
                <a16:creationId xmlns:a16="http://schemas.microsoft.com/office/drawing/2014/main" id="{38DBE8A5-A5C2-8825-ACF1-34BE5DCD04B0}"/>
              </a:ext>
            </a:extLst>
          </p:cNvPr>
          <p:cNvSpPr>
            <a:spLocks noGrp="1"/>
          </p:cNvSpPr>
          <p:nvPr>
            <p:ph type="sldNum" sz="quarter" idx="12"/>
          </p:nvPr>
        </p:nvSpPr>
        <p:spPr/>
        <p:txBody>
          <a:bodyPr/>
          <a:lstStyle>
            <a:lvl1pPr>
              <a:defRPr>
                <a:solidFill>
                  <a:schemeClr val="bg1"/>
                </a:solidFill>
              </a:defRPr>
            </a:lvl1pPr>
          </a:lstStyle>
          <a:p>
            <a:fld id="{0CBC77A0-1F4E-42FF-9FFC-F45C3A64AF90}" type="slidenum">
              <a:rPr lang="fr-FR" smtClean="0"/>
              <a:pPr/>
              <a:t>‹N°›</a:t>
            </a:fld>
            <a:endParaRPr lang="fr-FR"/>
          </a:p>
        </p:txBody>
      </p:sp>
      <p:sp>
        <p:nvSpPr>
          <p:cNvPr id="25" name="Rectangle 24">
            <a:extLst>
              <a:ext uri="{FF2B5EF4-FFF2-40B4-BE49-F238E27FC236}">
                <a16:creationId xmlns:a16="http://schemas.microsoft.com/office/drawing/2014/main" id="{2E988CD6-F875-5F20-CB25-53D3006C5582}"/>
              </a:ext>
            </a:extLst>
          </p:cNvPr>
          <p:cNvSpPr/>
          <p:nvPr userDrawn="1"/>
        </p:nvSpPr>
        <p:spPr>
          <a:xfrm>
            <a:off x="3151189" y="3987800"/>
            <a:ext cx="349250" cy="3492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BC10BA36-642C-D18A-73B5-1652743A0484}"/>
              </a:ext>
            </a:extLst>
          </p:cNvPr>
          <p:cNvSpPr txBox="1"/>
          <p:nvPr userDrawn="1"/>
        </p:nvSpPr>
        <p:spPr>
          <a:xfrm>
            <a:off x="-101600" y="-276999"/>
            <a:ext cx="12192000" cy="276999"/>
          </a:xfrm>
          <a:prstGeom prst="rect">
            <a:avLst/>
          </a:prstGeom>
          <a:noFill/>
        </p:spPr>
        <p:txBody>
          <a:bodyPr wrap="square" rtlCol="0">
            <a:spAutoFit/>
          </a:bodyPr>
          <a:lstStyle/>
          <a:p>
            <a:r>
              <a:rPr lang="fr-FR" sz="1200" dirty="0">
                <a:solidFill>
                  <a:schemeClr val="bg1">
                    <a:lumMod val="50000"/>
                  </a:schemeClr>
                </a:solidFill>
              </a:rPr>
              <a:t>Disposition : Titre de section Gris</a:t>
            </a:r>
          </a:p>
        </p:txBody>
      </p:sp>
      <p:pic>
        <p:nvPicPr>
          <p:cNvPr id="14"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pic>
        <p:nvPicPr>
          <p:cNvPr id="15" name="PATTERN 14">
            <a:extLst>
              <a:ext uri="{FF2B5EF4-FFF2-40B4-BE49-F238E27FC236}">
                <a16:creationId xmlns:a16="http://schemas.microsoft.com/office/drawing/2014/main" id="{A9F2846A-9310-83E8-0175-AEDB4CD521B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642" t="81597" r="4284" b="-1066"/>
          <a:stretch/>
        </p:blipFill>
        <p:spPr>
          <a:xfrm>
            <a:off x="0" y="0"/>
            <a:ext cx="12192001" cy="591852"/>
          </a:xfrm>
          <a:prstGeom prst="rect">
            <a:avLst/>
          </a:prstGeom>
        </p:spPr>
      </p:pic>
      <p:sp>
        <p:nvSpPr>
          <p:cNvPr id="8" name="Titre 1">
            <a:extLst>
              <a:ext uri="{FF2B5EF4-FFF2-40B4-BE49-F238E27FC236}">
                <a16:creationId xmlns:a16="http://schemas.microsoft.com/office/drawing/2014/main" id="{4805F626-181E-BCC6-1382-C547F81E4E7B}"/>
              </a:ext>
            </a:extLst>
          </p:cNvPr>
          <p:cNvSpPr>
            <a:spLocks noGrp="1"/>
          </p:cNvSpPr>
          <p:nvPr>
            <p:ph type="title" hasCustomPrompt="1"/>
          </p:nvPr>
        </p:nvSpPr>
        <p:spPr>
          <a:xfrm>
            <a:off x="3771900" y="2171700"/>
            <a:ext cx="7688263" cy="2390775"/>
          </a:xfrm>
        </p:spPr>
        <p:txBody>
          <a:bodyPr anchor="b">
            <a:normAutofit/>
          </a:bodyPr>
          <a:lstStyle>
            <a:lvl1pPr>
              <a:defRPr sz="5400">
                <a:solidFill>
                  <a:schemeClr val="bg1"/>
                </a:solidFill>
              </a:defRPr>
            </a:lvl1pPr>
          </a:lstStyle>
          <a:p>
            <a:r>
              <a:rPr lang="fr-FR" dirty="0"/>
              <a:t>Titre de la partie</a:t>
            </a:r>
          </a:p>
        </p:txBody>
      </p:sp>
      <p:sp>
        <p:nvSpPr>
          <p:cNvPr id="9" name="Espace réservé du texte 2">
            <a:extLst>
              <a:ext uri="{FF2B5EF4-FFF2-40B4-BE49-F238E27FC236}">
                <a16:creationId xmlns:a16="http://schemas.microsoft.com/office/drawing/2014/main" id="{CF5C4E32-AAC2-242C-F6B9-3F8CFBDB1B6A}"/>
              </a:ext>
            </a:extLst>
          </p:cNvPr>
          <p:cNvSpPr>
            <a:spLocks noGrp="1"/>
          </p:cNvSpPr>
          <p:nvPr>
            <p:ph type="body" idx="1"/>
          </p:nvPr>
        </p:nvSpPr>
        <p:spPr>
          <a:xfrm>
            <a:off x="3771900" y="4702628"/>
            <a:ext cx="7688263" cy="1387021"/>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0" name="Espace réservé du texte 2">
            <a:extLst>
              <a:ext uri="{FF2B5EF4-FFF2-40B4-BE49-F238E27FC236}">
                <a16:creationId xmlns:a16="http://schemas.microsoft.com/office/drawing/2014/main" id="{28AA9B25-BFB9-155C-3383-B48A6E03F6A7}"/>
              </a:ext>
            </a:extLst>
          </p:cNvPr>
          <p:cNvSpPr>
            <a:spLocks noGrp="1"/>
          </p:cNvSpPr>
          <p:nvPr>
            <p:ph type="body" idx="13" hasCustomPrompt="1"/>
          </p:nvPr>
        </p:nvSpPr>
        <p:spPr>
          <a:xfrm>
            <a:off x="522288" y="2159000"/>
            <a:ext cx="2546350" cy="2673350"/>
          </a:xfrm>
        </p:spPr>
        <p:txBody>
          <a:bodyPr anchor="b">
            <a:noAutofit/>
          </a:bodyPr>
          <a:lstStyle>
            <a:lvl1pPr marL="0" indent="0" algn="r">
              <a:buNone/>
              <a:defRPr sz="135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0</a:t>
            </a:r>
          </a:p>
        </p:txBody>
      </p:sp>
    </p:spTree>
    <p:extLst>
      <p:ext uri="{BB962C8B-B14F-4D97-AF65-F5344CB8AC3E}">
        <p14:creationId xmlns:p14="http://schemas.microsoft.com/office/powerpoint/2010/main" val="4860250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emf"/><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502D9F9-80C2-D30F-8D8B-9F5A494EF69D}"/>
              </a:ext>
            </a:extLst>
          </p:cNvPr>
          <p:cNvSpPr>
            <a:spLocks noGrp="1"/>
          </p:cNvSpPr>
          <p:nvPr>
            <p:ph type="title"/>
          </p:nvPr>
        </p:nvSpPr>
        <p:spPr>
          <a:xfrm>
            <a:off x="731838" y="314036"/>
            <a:ext cx="10728325" cy="871827"/>
          </a:xfrm>
          <a:prstGeom prst="rect">
            <a:avLst/>
          </a:prstGeom>
        </p:spPr>
        <p:txBody>
          <a:bodyPr vert="horz" lIns="0" tIns="45720" rIns="0" bIns="45720" rtlCol="0" anchor="t">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8E62F5FE-77B2-23B0-C532-AEB2E287C5B6}"/>
              </a:ext>
            </a:extLst>
          </p:cNvPr>
          <p:cNvSpPr>
            <a:spLocks noGrp="1"/>
          </p:cNvSpPr>
          <p:nvPr>
            <p:ph type="body" idx="1"/>
          </p:nvPr>
        </p:nvSpPr>
        <p:spPr>
          <a:xfrm>
            <a:off x="731838" y="1381125"/>
            <a:ext cx="10728325" cy="4532313"/>
          </a:xfrm>
          <a:prstGeom prst="rect">
            <a:avLst/>
          </a:prstGeom>
        </p:spPr>
        <p:txBody>
          <a:bodyPr vert="horz" lIns="0" tIns="45720" rIns="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39023659-435A-02ED-1399-865530A10F2A}"/>
              </a:ext>
            </a:extLst>
          </p:cNvPr>
          <p:cNvSpPr>
            <a:spLocks noGrp="1"/>
          </p:cNvSpPr>
          <p:nvPr>
            <p:ph type="dt" sz="half" idx="2"/>
          </p:nvPr>
        </p:nvSpPr>
        <p:spPr>
          <a:xfrm>
            <a:off x="9626600" y="6343650"/>
            <a:ext cx="1016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fr-FR"/>
              <a:t>15/10/2025</a:t>
            </a:r>
            <a:endParaRPr lang="fr-FR" dirty="0"/>
          </a:p>
        </p:txBody>
      </p:sp>
      <p:sp>
        <p:nvSpPr>
          <p:cNvPr id="5" name="Espace réservé du pied de page 4">
            <a:extLst>
              <a:ext uri="{FF2B5EF4-FFF2-40B4-BE49-F238E27FC236}">
                <a16:creationId xmlns:a16="http://schemas.microsoft.com/office/drawing/2014/main" id="{75C35D0C-47E7-5C23-F3E1-F607F10E2CE5}"/>
              </a:ext>
            </a:extLst>
          </p:cNvPr>
          <p:cNvSpPr>
            <a:spLocks noGrp="1"/>
          </p:cNvSpPr>
          <p:nvPr>
            <p:ph type="ftr" sz="quarter" idx="3"/>
          </p:nvPr>
        </p:nvSpPr>
        <p:spPr>
          <a:xfrm>
            <a:off x="736600" y="6343650"/>
            <a:ext cx="8839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Hugo Bufferand - IAEA-FEC Conference - Chengdu</a:t>
            </a:r>
            <a:endParaRPr lang="fr-FR" dirty="0"/>
          </a:p>
        </p:txBody>
      </p:sp>
      <p:sp>
        <p:nvSpPr>
          <p:cNvPr id="6" name="Espace réservé du numéro de diapositive 5">
            <a:extLst>
              <a:ext uri="{FF2B5EF4-FFF2-40B4-BE49-F238E27FC236}">
                <a16:creationId xmlns:a16="http://schemas.microsoft.com/office/drawing/2014/main" id="{4D08E43D-0343-547B-3EBE-C6B616E5AC34}"/>
              </a:ext>
            </a:extLst>
          </p:cNvPr>
          <p:cNvSpPr>
            <a:spLocks noGrp="1"/>
          </p:cNvSpPr>
          <p:nvPr>
            <p:ph type="sldNum" sz="quarter" idx="4"/>
          </p:nvPr>
        </p:nvSpPr>
        <p:spPr>
          <a:xfrm>
            <a:off x="10999334" y="6343650"/>
            <a:ext cx="693738" cy="365125"/>
          </a:xfrm>
          <a:prstGeom prst="rect">
            <a:avLst/>
          </a:prstGeom>
        </p:spPr>
        <p:txBody>
          <a:bodyPr vert="horz" lIns="91440" tIns="45720" rIns="91440" bIns="45720" rtlCol="0" anchor="ctr"/>
          <a:lstStyle>
            <a:lvl1pPr algn="r">
              <a:defRPr sz="1200" b="1">
                <a:solidFill>
                  <a:schemeClr val="tx2"/>
                </a:solidFill>
                <a:latin typeface="+mn-lt"/>
              </a:defRPr>
            </a:lvl1pPr>
          </a:lstStyle>
          <a:p>
            <a:fld id="{0CBC77A0-1F4E-42FF-9FFC-F45C3A64AF90}" type="slidenum">
              <a:rPr lang="fr-FR" smtClean="0"/>
              <a:pPr/>
              <a:t>‹N°›</a:t>
            </a:fld>
            <a:endParaRPr lang="fr-FR" dirty="0"/>
          </a:p>
        </p:txBody>
      </p:sp>
      <p:pic>
        <p:nvPicPr>
          <p:cNvPr id="7" name="Logo CEA">
            <a:extLst>
              <a:ext uri="{FF2B5EF4-FFF2-40B4-BE49-F238E27FC236}">
                <a16:creationId xmlns:a16="http://schemas.microsoft.com/office/drawing/2014/main" id="{87F05716-C695-E053-1C8E-FF8171756741}"/>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257897" y="6343650"/>
            <a:ext cx="365991" cy="365991"/>
          </a:xfrm>
          <a:prstGeom prst="rect">
            <a:avLst/>
          </a:prstGeom>
        </p:spPr>
      </p:pic>
      <p:pic>
        <p:nvPicPr>
          <p:cNvPr id="10" name="PATTERN CARRE DECAL" hidden="1">
            <a:extLst>
              <a:ext uri="{FF2B5EF4-FFF2-40B4-BE49-F238E27FC236}">
                <a16:creationId xmlns:a16="http://schemas.microsoft.com/office/drawing/2014/main" id="{57B8022F-6BAC-B272-714C-3051A2DF826F}"/>
              </a:ext>
            </a:extLst>
          </p:cNvPr>
          <p:cNvPicPr>
            <a:picLocks noChangeAspect="1"/>
          </p:cNvPicPr>
          <p:nvPr userDrawn="1"/>
        </p:nvPicPr>
        <p:blipFill rotWithShape="1">
          <a:blip r:embed="rId40" cstate="screen">
            <a:duotone>
              <a:prstClr val="black"/>
              <a:srgbClr val="D9C3A5">
                <a:tint val="50000"/>
                <a:satMod val="180000"/>
              </a:srgbClr>
            </a:duotone>
            <a:extLst>
              <a:ext uri="{28A0092B-C50C-407E-A947-70E740481C1C}">
                <a14:useLocalDpi xmlns:a14="http://schemas.microsoft.com/office/drawing/2010/main"/>
              </a:ext>
            </a:extLst>
          </a:blip>
          <a:srcRect t="19705" r="39861" b="-1"/>
          <a:stretch/>
        </p:blipFill>
        <p:spPr>
          <a:xfrm>
            <a:off x="7446433" y="-1"/>
            <a:ext cx="4745567" cy="4169655"/>
          </a:xfrm>
          <a:prstGeom prst="rect">
            <a:avLst/>
          </a:prstGeom>
        </p:spPr>
      </p:pic>
    </p:spTree>
    <p:extLst>
      <p:ext uri="{BB962C8B-B14F-4D97-AF65-F5344CB8AC3E}">
        <p14:creationId xmlns:p14="http://schemas.microsoft.com/office/powerpoint/2010/main" val="256438653"/>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60" r:id="rId3"/>
    <p:sldLayoutId id="2147483661" r:id="rId4"/>
    <p:sldLayoutId id="2147483664" r:id="rId5"/>
    <p:sldLayoutId id="2147483665" r:id="rId6"/>
    <p:sldLayoutId id="2147483651" r:id="rId7"/>
    <p:sldLayoutId id="2147483683" r:id="rId8"/>
    <p:sldLayoutId id="2147483678" r:id="rId9"/>
    <p:sldLayoutId id="2147483676" r:id="rId10"/>
    <p:sldLayoutId id="2147483650" r:id="rId11"/>
    <p:sldLayoutId id="2147483666" r:id="rId12"/>
    <p:sldLayoutId id="2147483669" r:id="rId13"/>
    <p:sldLayoutId id="2147483653" r:id="rId14"/>
    <p:sldLayoutId id="2147483685" r:id="rId15"/>
    <p:sldLayoutId id="2147483684" r:id="rId16"/>
    <p:sldLayoutId id="2147483671" r:id="rId17"/>
    <p:sldLayoutId id="2147483690" r:id="rId18"/>
    <p:sldLayoutId id="2147483672" r:id="rId19"/>
    <p:sldLayoutId id="2147483687" r:id="rId20"/>
    <p:sldLayoutId id="2147483686" r:id="rId21"/>
    <p:sldLayoutId id="2147483654" r:id="rId22"/>
    <p:sldLayoutId id="2147483655" r:id="rId23"/>
    <p:sldLayoutId id="2147483691" r:id="rId24"/>
    <p:sldLayoutId id="2147483692" r:id="rId25"/>
    <p:sldLayoutId id="2147483667" r:id="rId26"/>
    <p:sldLayoutId id="2147483673" r:id="rId27"/>
    <p:sldLayoutId id="2147483674" r:id="rId28"/>
    <p:sldLayoutId id="2147483675" r:id="rId29"/>
    <p:sldLayoutId id="2147483681" r:id="rId30"/>
    <p:sldLayoutId id="2147483682" r:id="rId31"/>
    <p:sldLayoutId id="2147483693" r:id="rId32"/>
    <p:sldLayoutId id="2147483688" r:id="rId33"/>
    <p:sldLayoutId id="2147483689" r:id="rId34"/>
    <p:sldLayoutId id="2147483662" r:id="rId35"/>
    <p:sldLayoutId id="2147483694" r:id="rId36"/>
    <p:sldLayoutId id="2147483668" r:id="rId37"/>
  </p:sldLayoutIdLst>
  <p:hf hdr="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9" userDrawn="1">
          <p15:clr>
            <a:srgbClr val="F26B43"/>
          </p15:clr>
        </p15:guide>
        <p15:guide id="2" orient="horz" pos="3861" userDrawn="1">
          <p15:clr>
            <a:srgbClr val="F26B43"/>
          </p15:clr>
        </p15:guide>
        <p15:guide id="3" pos="461" userDrawn="1">
          <p15:clr>
            <a:srgbClr val="F26B43"/>
          </p15:clr>
        </p15:guide>
        <p15:guide id="4" pos="7219" userDrawn="1">
          <p15:clr>
            <a:srgbClr val="F26B43"/>
          </p15:clr>
        </p15:guide>
        <p15:guide id="7" orient="horz" pos="37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hyperlink" Target="http://www.soledge3x.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0.png"/><Relationship Id="rId4" Type="http://schemas.openxmlformats.org/officeDocument/2006/relationships/image" Target="../media/image2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20.png"/><Relationship Id="rId1" Type="http://schemas.openxmlformats.org/officeDocument/2006/relationships/slideLayout" Target="../slideLayouts/slideLayout11.xml"/><Relationship Id="rId5" Type="http://schemas.openxmlformats.org/officeDocument/2006/relationships/hyperlink" Target="https://github.com/SPCData/TCV-X21" TargetMode="External"/><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jpeg"/><Relationship Id="rId7" Type="http://schemas.openxmlformats.org/officeDocument/2006/relationships/image" Target="../media/image33.emf"/><Relationship Id="rId2" Type="http://schemas.openxmlformats.org/officeDocument/2006/relationships/image" Target="../media/image28.emf"/><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emf"/><Relationship Id="rId4" Type="http://schemas.openxmlformats.org/officeDocument/2006/relationships/image" Target="../media/image30.png"/><Relationship Id="rId9" Type="http://schemas.openxmlformats.org/officeDocument/2006/relationships/image" Target="../media/image35.emf"/></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xml"/><Relationship Id="rId5" Type="http://schemas.openxmlformats.org/officeDocument/2006/relationships/image" Target="../media/image40.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7.png"/><Relationship Id="rId2" Type="http://schemas.openxmlformats.org/officeDocument/2006/relationships/image" Target="../media/image41.png"/><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11.xml"/><Relationship Id="rId6" Type="http://schemas.openxmlformats.org/officeDocument/2006/relationships/image" Target="../media/image48.png"/><Relationship Id="rId5" Type="http://schemas.openxmlformats.org/officeDocument/2006/relationships/image" Target="../media/image46.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8" Type="http://schemas.openxmlformats.org/officeDocument/2006/relationships/image" Target="../media/image58.png"/><Relationship Id="rId3" Type="http://schemas.openxmlformats.org/officeDocument/2006/relationships/image" Target="../media/image51.png"/><Relationship Id="rId21" Type="http://schemas.openxmlformats.org/officeDocument/2006/relationships/image" Target="../media/image62.png"/><Relationship Id="rId7" Type="http://schemas.openxmlformats.org/officeDocument/2006/relationships/image" Target="../media/image55.png"/><Relationship Id="rId17" Type="http://schemas.openxmlformats.org/officeDocument/2006/relationships/image" Target="../media/image571.png"/><Relationship Id="rId2" Type="http://schemas.openxmlformats.org/officeDocument/2006/relationships/image" Target="../media/image50.png"/><Relationship Id="rId16" Type="http://schemas.openxmlformats.org/officeDocument/2006/relationships/image" Target="../media/image560.png"/><Relationship Id="rId20" Type="http://schemas.openxmlformats.org/officeDocument/2006/relationships/image" Target="../media/image61.png"/><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19" Type="http://schemas.openxmlformats.org/officeDocument/2006/relationships/image" Target="../media/image59.png"/><Relationship Id="rId4" Type="http://schemas.openxmlformats.org/officeDocument/2006/relationships/image" Target="../media/image52.png"/><Relationship Id="rId9" Type="http://schemas.openxmlformats.org/officeDocument/2006/relationships/image" Target="../media/image57.png"/><Relationship Id="rId22"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18" Type="http://schemas.openxmlformats.org/officeDocument/2006/relationships/image" Target="../media/image67.png"/><Relationship Id="rId3" Type="http://schemas.openxmlformats.org/officeDocument/2006/relationships/image" Target="../media/image50.png"/><Relationship Id="rId21" Type="http://schemas.openxmlformats.org/officeDocument/2006/relationships/image" Target="../media/image70.png"/><Relationship Id="rId7" Type="http://schemas.openxmlformats.org/officeDocument/2006/relationships/image" Target="../media/image54.png"/><Relationship Id="rId17" Type="http://schemas.openxmlformats.org/officeDocument/2006/relationships/image" Target="../media/image571.png"/><Relationship Id="rId2" Type="http://schemas.openxmlformats.org/officeDocument/2006/relationships/image" Target="../media/image62.png"/><Relationship Id="rId16" Type="http://schemas.openxmlformats.org/officeDocument/2006/relationships/image" Target="../media/image560.png"/><Relationship Id="rId20" Type="http://schemas.openxmlformats.org/officeDocument/2006/relationships/image" Target="../media/image68.png"/><Relationship Id="rId1" Type="http://schemas.openxmlformats.org/officeDocument/2006/relationships/slideLayout" Target="../slideLayouts/slideLayout11.xml"/><Relationship Id="rId6" Type="http://schemas.openxmlformats.org/officeDocument/2006/relationships/image" Target="../media/image60.png"/><Relationship Id="rId5" Type="http://schemas.openxmlformats.org/officeDocument/2006/relationships/image" Target="../media/image52.png"/><Relationship Id="rId10" Type="http://schemas.openxmlformats.org/officeDocument/2006/relationships/image" Target="../media/image65.png"/><Relationship Id="rId19" Type="http://schemas.openxmlformats.org/officeDocument/2006/relationships/image" Target="../media/image66.png"/><Relationship Id="rId4" Type="http://schemas.openxmlformats.org/officeDocument/2006/relationships/image" Target="../media/image51.png"/><Relationship Id="rId9" Type="http://schemas.openxmlformats.org/officeDocument/2006/relationships/image" Target="../media/image64.png"/><Relationship Id="rId22" Type="http://schemas.openxmlformats.org/officeDocument/2006/relationships/image" Target="../media/image7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1.xml"/><Relationship Id="rId6" Type="http://schemas.openxmlformats.org/officeDocument/2006/relationships/image" Target="../media/image76.png"/><Relationship Id="rId11" Type="http://schemas.openxmlformats.org/officeDocument/2006/relationships/image" Target="../media/image77.png"/><Relationship Id="rId5" Type="http://schemas.openxmlformats.org/officeDocument/2006/relationships/image" Target="../media/image73.png"/><Relationship Id="rId10" Type="http://schemas.openxmlformats.org/officeDocument/2006/relationships/image" Target="../media/image740.png"/><Relationship Id="rId4" Type="http://schemas.openxmlformats.org/officeDocument/2006/relationships/image" Target="../media/image72.png"/><Relationship Id="rId9" Type="http://schemas.openxmlformats.org/officeDocument/2006/relationships/image" Target="../media/image730.png"/></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5.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11.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540.png"/><Relationship Id="rId18" Type="http://schemas.openxmlformats.org/officeDocument/2006/relationships/image" Target="../media/image600.png"/><Relationship Id="rId3" Type="http://schemas.microsoft.com/office/2007/relationships/media" Target="../media/media4.mp4"/><Relationship Id="rId21" Type="http://schemas.openxmlformats.org/officeDocument/2006/relationships/image" Target="../media/image81.png"/><Relationship Id="rId7" Type="http://schemas.openxmlformats.org/officeDocument/2006/relationships/slideLayout" Target="../slideLayouts/slideLayout11.xml"/><Relationship Id="rId12" Type="http://schemas.openxmlformats.org/officeDocument/2006/relationships/image" Target="../media/image530.png"/><Relationship Id="rId17" Type="http://schemas.openxmlformats.org/officeDocument/2006/relationships/image" Target="../media/image580.png"/><Relationship Id="rId2" Type="http://schemas.openxmlformats.org/officeDocument/2006/relationships/video" Target="../media/media3.mp4"/><Relationship Id="rId16" Type="http://schemas.openxmlformats.org/officeDocument/2006/relationships/image" Target="../media/image80.png"/><Relationship Id="rId20" Type="http://schemas.openxmlformats.org/officeDocument/2006/relationships/image" Target="../media/image620.png"/><Relationship Id="rId1" Type="http://schemas.microsoft.com/office/2007/relationships/media" Target="../media/media3.mp4"/><Relationship Id="rId6" Type="http://schemas.openxmlformats.org/officeDocument/2006/relationships/video" Target="../media/media5.avi"/><Relationship Id="rId11" Type="http://schemas.openxmlformats.org/officeDocument/2006/relationships/image" Target="../media/image79.png"/><Relationship Id="rId5" Type="http://schemas.microsoft.com/office/2007/relationships/media" Target="../media/media5.avi"/><Relationship Id="rId15" Type="http://schemas.openxmlformats.org/officeDocument/2006/relationships/image" Target="../media/image570.png"/><Relationship Id="rId23" Type="http://schemas.openxmlformats.org/officeDocument/2006/relationships/image" Target="../media/image83.emf"/><Relationship Id="rId10" Type="http://schemas.openxmlformats.org/officeDocument/2006/relationships/image" Target="../media/image29.png"/><Relationship Id="rId19" Type="http://schemas.openxmlformats.org/officeDocument/2006/relationships/image" Target="../media/image610.png"/><Relationship Id="rId4" Type="http://schemas.openxmlformats.org/officeDocument/2006/relationships/video" Target="../media/media4.mp4"/><Relationship Id="rId9" Type="http://schemas.openxmlformats.org/officeDocument/2006/relationships/image" Target="../media/image28.png"/><Relationship Id="rId14" Type="http://schemas.openxmlformats.org/officeDocument/2006/relationships/image" Target="../media/image550.png"/><Relationship Id="rId22" Type="http://schemas.openxmlformats.org/officeDocument/2006/relationships/image" Target="../media/image82.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84.png"/><Relationship Id="rId7" Type="http://schemas.openxmlformats.org/officeDocument/2006/relationships/image" Target="../media/image85.png"/><Relationship Id="rId2" Type="http://schemas.openxmlformats.org/officeDocument/2006/relationships/image" Target="../media/image87.png"/><Relationship Id="rId1" Type="http://schemas.openxmlformats.org/officeDocument/2006/relationships/slideLayout" Target="../slideLayouts/slideLayout11.xml"/><Relationship Id="rId6" Type="http://schemas.openxmlformats.org/officeDocument/2006/relationships/image" Target="../media/image55.png"/><Relationship Id="rId5" Type="http://schemas.openxmlformats.org/officeDocument/2006/relationships/image" Target="../media/image51.png"/><Relationship Id="rId4" Type="http://schemas.openxmlformats.org/officeDocument/2006/relationships/image" Target="../media/image54.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86.png"/><Relationship Id="rId7" Type="http://schemas.openxmlformats.org/officeDocument/2006/relationships/image" Target="../media/image94.png"/><Relationship Id="rId2" Type="http://schemas.openxmlformats.org/officeDocument/2006/relationships/image" Target="../media/image87.png"/><Relationship Id="rId1" Type="http://schemas.openxmlformats.org/officeDocument/2006/relationships/slideLayout" Target="../slideLayouts/slideLayout11.xml"/><Relationship Id="rId6" Type="http://schemas.openxmlformats.org/officeDocument/2006/relationships/image" Target="../media/image93.png"/><Relationship Id="rId5" Type="http://schemas.openxmlformats.org/officeDocument/2006/relationships/image" Target="../media/image89.png"/><Relationship Id="rId10" Type="http://schemas.openxmlformats.org/officeDocument/2006/relationships/image" Target="../media/image97.png"/><Relationship Id="rId4" Type="http://schemas.openxmlformats.org/officeDocument/2006/relationships/image" Target="../media/image88.png"/><Relationship Id="rId9" Type="http://schemas.openxmlformats.org/officeDocument/2006/relationships/image" Target="../media/image96.png"/></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6.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11.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99.png"/><Relationship Id="rId3" Type="http://schemas.openxmlformats.org/officeDocument/2006/relationships/image" Target="../media/image56.png"/><Relationship Id="rId7" Type="http://schemas.openxmlformats.org/officeDocument/2006/relationships/image" Target="../media/image52.png"/><Relationship Id="rId12" Type="http://schemas.openxmlformats.org/officeDocument/2006/relationships/image" Target="../media/image85.png"/><Relationship Id="rId2" Type="http://schemas.openxmlformats.org/officeDocument/2006/relationships/image" Target="../media/image92.png"/><Relationship Id="rId1" Type="http://schemas.openxmlformats.org/officeDocument/2006/relationships/slideLayout" Target="../slideLayouts/slideLayout11.xml"/><Relationship Id="rId6" Type="http://schemas.openxmlformats.org/officeDocument/2006/relationships/image" Target="../media/image50.png"/><Relationship Id="rId11" Type="http://schemas.openxmlformats.org/officeDocument/2006/relationships/image" Target="../media/image98.png"/><Relationship Id="rId5" Type="http://schemas.openxmlformats.org/officeDocument/2006/relationships/image" Target="../media/image99.png"/><Relationship Id="rId15" Type="http://schemas.openxmlformats.org/officeDocument/2006/relationships/image" Target="../media/image64.png"/><Relationship Id="rId10" Type="http://schemas.openxmlformats.org/officeDocument/2006/relationships/image" Target="../media/image55.png"/><Relationship Id="rId4" Type="http://schemas.openxmlformats.org/officeDocument/2006/relationships/image" Target="../media/image870.png"/><Relationship Id="rId9" Type="http://schemas.openxmlformats.org/officeDocument/2006/relationships/image" Target="../media/image54.png"/><Relationship Id="rId14"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40.xml"/><Relationship Id="rId18" Type="http://schemas.openxmlformats.org/officeDocument/2006/relationships/image" Target="../media/image500.png"/><Relationship Id="rId3" Type="http://schemas.openxmlformats.org/officeDocument/2006/relationships/image" Target="../media/image300.png"/><Relationship Id="rId21" Type="http://schemas.openxmlformats.org/officeDocument/2006/relationships/image" Target="../media/image100.png"/><Relationship Id="rId7" Type="http://schemas.openxmlformats.org/officeDocument/2006/relationships/diagramData" Target="../diagrams/data10.xml"/><Relationship Id="rId12" Type="http://schemas.openxmlformats.org/officeDocument/2006/relationships/diagramData" Target="../diagrams/data50.xml"/><Relationship Id="rId17" Type="http://schemas.openxmlformats.org/officeDocument/2006/relationships/image" Target="../media/image491.png"/><Relationship Id="rId2" Type="http://schemas.openxmlformats.org/officeDocument/2006/relationships/image" Target="../media/image290.png"/><Relationship Id="rId16" Type="http://schemas.openxmlformats.org/officeDocument/2006/relationships/image" Target="../media/image480.png"/><Relationship Id="rId20" Type="http://schemas.openxmlformats.org/officeDocument/2006/relationships/image" Target="../media/image520.png"/><Relationship Id="rId1" Type="http://schemas.openxmlformats.org/officeDocument/2006/relationships/slideLayout" Target="../slideLayouts/slideLayout11.xml"/><Relationship Id="rId6" Type="http://schemas.openxmlformats.org/officeDocument/2006/relationships/image" Target="../media/image330.png"/><Relationship Id="rId11" Type="http://schemas.microsoft.com/office/2007/relationships/diagramDrawing" Target="../diagrams/drawing7.xml"/><Relationship Id="rId5" Type="http://schemas.openxmlformats.org/officeDocument/2006/relationships/image" Target="../media/image320.png"/><Relationship Id="rId15" Type="http://schemas.openxmlformats.org/officeDocument/2006/relationships/diagramColors" Target="../diagrams/colors40.xml"/><Relationship Id="rId10" Type="http://schemas.openxmlformats.org/officeDocument/2006/relationships/diagramColors" Target="../diagrams/colors7.xml"/><Relationship Id="rId19" Type="http://schemas.openxmlformats.org/officeDocument/2006/relationships/image" Target="../media/image510.png"/><Relationship Id="rId4" Type="http://schemas.openxmlformats.org/officeDocument/2006/relationships/image" Target="../media/image310.png"/><Relationship Id="rId9" Type="http://schemas.openxmlformats.org/officeDocument/2006/relationships/diagramQuickStyle" Target="../diagrams/quickStyle7.xml"/><Relationship Id="rId14" Type="http://schemas.openxmlformats.org/officeDocument/2006/relationships/diagramQuickStyle" Target="../diagrams/quickStyle40.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png"/><Relationship Id="rId7" Type="http://schemas.openxmlformats.org/officeDocument/2006/relationships/diagramQuickStyle" Target="../diagrams/quickStyle1.xml"/><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6.jpe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7.png"/><Relationship Id="rId7" Type="http://schemas.openxmlformats.org/officeDocument/2006/relationships/diagramQuickStyle" Target="../diagrams/quickStyle2.xml"/><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6.jpe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7.png"/><Relationship Id="rId7" Type="http://schemas.openxmlformats.org/officeDocument/2006/relationships/diagramQuickStyle" Target="../diagrams/quickStyle3.xml"/><Relationship Id="rId2" Type="http://schemas.openxmlformats.org/officeDocument/2006/relationships/image" Target="../media/image16.png"/><Relationship Id="rId1" Type="http://schemas.openxmlformats.org/officeDocument/2006/relationships/slideLayout" Target="../slideLayouts/slideLayout1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9.png"/><Relationship Id="rId4" Type="http://schemas.openxmlformats.org/officeDocument/2006/relationships/image" Target="../media/image16.jpeg"/><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re 20">
            <a:extLst>
              <a:ext uri="{FF2B5EF4-FFF2-40B4-BE49-F238E27FC236}">
                <a16:creationId xmlns:a16="http://schemas.microsoft.com/office/drawing/2014/main" id="{EC09EAA1-3B49-B5DB-9EA2-DEA2331CC5A0}"/>
              </a:ext>
            </a:extLst>
          </p:cNvPr>
          <p:cNvSpPr>
            <a:spLocks noGrp="1"/>
          </p:cNvSpPr>
          <p:nvPr>
            <p:ph type="ctrTitle"/>
          </p:nvPr>
        </p:nvSpPr>
        <p:spPr>
          <a:xfrm>
            <a:off x="175094" y="2492315"/>
            <a:ext cx="5294312" cy="1587501"/>
          </a:xfrm>
        </p:spPr>
        <p:txBody>
          <a:bodyPr/>
          <a:lstStyle/>
          <a:p>
            <a:r>
              <a:rPr lang="en-US" dirty="0"/>
              <a:t>Hierarchy of turbulent transport models with the SOLEDGE3X code</a:t>
            </a:r>
          </a:p>
        </p:txBody>
      </p:sp>
      <p:pic>
        <p:nvPicPr>
          <p:cNvPr id="4" name="Espace réservé pour une image  3"/>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74" t="6155" r="1190" b="11569"/>
          <a:stretch/>
        </p:blipFill>
        <p:spPr>
          <a:xfrm>
            <a:off x="5435600" y="-32658"/>
            <a:ext cx="6756400" cy="6858000"/>
          </a:xfrm>
        </p:spPr>
      </p:pic>
      <p:sp>
        <p:nvSpPr>
          <p:cNvPr id="5" name="Sous-titre 21">
            <a:extLst>
              <a:ext uri="{FF2B5EF4-FFF2-40B4-BE49-F238E27FC236}">
                <a16:creationId xmlns:a16="http://schemas.microsoft.com/office/drawing/2014/main" id="{EEDC842A-D42F-473D-8C39-57473D62FBF7}"/>
              </a:ext>
            </a:extLst>
          </p:cNvPr>
          <p:cNvSpPr>
            <a:spLocks noGrp="1"/>
          </p:cNvSpPr>
          <p:nvPr>
            <p:ph type="subTitle" idx="1"/>
          </p:nvPr>
        </p:nvSpPr>
        <p:spPr>
          <a:xfrm>
            <a:off x="208900" y="4125422"/>
            <a:ext cx="7023697" cy="1154040"/>
          </a:xfrm>
        </p:spPr>
        <p:txBody>
          <a:bodyPr>
            <a:normAutofit/>
          </a:bodyPr>
          <a:lstStyle/>
          <a:p>
            <a:r>
              <a:rPr lang="fr-FR" dirty="0"/>
              <a:t>H. Bufferand</a:t>
            </a:r>
            <a:endParaRPr lang="fr-FR" sz="1200" dirty="0"/>
          </a:p>
          <a:p>
            <a:r>
              <a:rPr lang="fr-FR" sz="1200" dirty="0"/>
              <a:t>M. Capasso, G. Ciraolo, H. Corvoysier, J. Denis, N. </a:t>
            </a:r>
            <a:r>
              <a:rPr lang="fr-FR" sz="1200" dirty="0" err="1"/>
              <a:t>Fedorczak</a:t>
            </a:r>
            <a:r>
              <a:rPr lang="fr-FR" sz="1200" dirty="0"/>
              <a:t>, Ph. </a:t>
            </a:r>
            <a:r>
              <a:rPr lang="fr-FR" sz="1200" dirty="0" err="1"/>
              <a:t>Ghendrih</a:t>
            </a:r>
            <a:r>
              <a:rPr lang="fr-FR" sz="1200" dirty="0"/>
              <a:t>, </a:t>
            </a:r>
            <a:br>
              <a:rPr lang="fr-FR" sz="1200" dirty="0"/>
            </a:br>
            <a:r>
              <a:rPr lang="fr-FR" sz="1200" dirty="0"/>
              <a:t>E. </a:t>
            </a:r>
            <a:r>
              <a:rPr lang="fr-FR" sz="1200" dirty="0" err="1"/>
              <a:t>Havlíčková</a:t>
            </a:r>
            <a:r>
              <a:rPr lang="fr-FR" sz="1200" dirty="0"/>
              <a:t>, D. S. de Oliveira, N. Rivals, S. </a:t>
            </a:r>
            <a:r>
              <a:rPr lang="fr-FR" sz="1200" dirty="0" err="1"/>
              <a:t>Sureshkumar</a:t>
            </a:r>
            <a:r>
              <a:rPr lang="fr-FR" sz="1200" dirty="0"/>
              <a:t>, P. </a:t>
            </a:r>
            <a:r>
              <a:rPr lang="fr-FR" sz="1200" dirty="0" err="1"/>
              <a:t>Tamain</a:t>
            </a:r>
            <a:r>
              <a:rPr lang="fr-FR" sz="1200" dirty="0"/>
              <a:t>, N. Varadarajan, </a:t>
            </a:r>
            <a:br>
              <a:rPr lang="fr-FR" sz="1200" dirty="0"/>
            </a:br>
            <a:r>
              <a:rPr lang="fr-FR" sz="1200" dirty="0"/>
              <a:t>Y. </a:t>
            </a:r>
            <a:r>
              <a:rPr lang="fr-FR" sz="1200" dirty="0" err="1"/>
              <a:t>Marandet</a:t>
            </a:r>
            <a:r>
              <a:rPr lang="fr-FR" sz="1200" dirty="0"/>
              <a:t>, R. Düll, I. </a:t>
            </a:r>
            <a:r>
              <a:rPr lang="fr-FR" sz="1200" dirty="0" err="1"/>
              <a:t>Kudashev</a:t>
            </a:r>
            <a:r>
              <a:rPr lang="fr-FR" sz="1200" dirty="0"/>
              <a:t>, F. Schwander, E. Serre, H. Yang and the TCV team</a:t>
            </a:r>
          </a:p>
        </p:txBody>
      </p:sp>
      <p:grpSp>
        <p:nvGrpSpPr>
          <p:cNvPr id="6" name="Gruppieren 3">
            <a:extLst>
              <a:ext uri="{FF2B5EF4-FFF2-40B4-BE49-F238E27FC236}">
                <a16:creationId xmlns:a16="http://schemas.microsoft.com/office/drawing/2014/main" id="{F56FF96B-E17A-41FE-8B29-8F693B9E47A1}"/>
              </a:ext>
            </a:extLst>
          </p:cNvPr>
          <p:cNvGrpSpPr/>
          <p:nvPr/>
        </p:nvGrpSpPr>
        <p:grpSpPr>
          <a:xfrm>
            <a:off x="2840109" y="6230220"/>
            <a:ext cx="4392488" cy="497895"/>
            <a:chOff x="5735960" y="5717361"/>
            <a:chExt cx="6120680" cy="713919"/>
          </a:xfrm>
        </p:grpSpPr>
        <p:pic>
          <p:nvPicPr>
            <p:cNvPr id="7" name="Grafik 24">
              <a:extLst>
                <a:ext uri="{FF2B5EF4-FFF2-40B4-BE49-F238E27FC236}">
                  <a16:creationId xmlns:a16="http://schemas.microsoft.com/office/drawing/2014/main" id="{BE56DB67-3832-4074-9493-3F08BA6871BB}"/>
                </a:ext>
              </a:extLst>
            </p:cNvPr>
            <p:cNvPicPr preferRelativeResize="0">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8" name="Rechteck 2">
              <a:extLst>
                <a:ext uri="{FF2B5EF4-FFF2-40B4-BE49-F238E27FC236}">
                  <a16:creationId xmlns:a16="http://schemas.microsoft.com/office/drawing/2014/main" id="{ED45CA02-693A-44C7-977A-7087AEA3C799}"/>
                </a:ext>
              </a:extLst>
            </p:cNvPr>
            <p:cNvSpPr/>
            <p:nvPr userDrawn="1"/>
          </p:nvSpPr>
          <p:spPr>
            <a:xfrm>
              <a:off x="6744072" y="5717361"/>
              <a:ext cx="5112568" cy="480131"/>
            </a:xfrm>
            <a:prstGeom prst="rect">
              <a:avLst/>
            </a:prstGeom>
          </p:spPr>
          <p:txBody>
            <a:bodyPr wrap="square">
              <a:spAutoFit/>
            </a:bodyPr>
            <a:lstStyle/>
            <a:p>
              <a:pPr marL="0" marR="0" lvl="0" indent="0" algn="just" defTabSz="914400" rtl="0" eaLnBrk="1" fontAlgn="auto" latinLnBrk="0" hangingPunct="1">
                <a:lnSpc>
                  <a:spcPct val="90000"/>
                </a:lnSpc>
                <a:spcBef>
                  <a:spcPts val="0"/>
                </a:spcBef>
                <a:spcAft>
                  <a:spcPts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a:t>
              </a:r>
              <a:r>
                <a:rPr kumimoji="0" lang="en-GB" sz="700" b="0" i="0" u="none" strike="noStrike" kern="1200" cap="none" spc="0" normalizeH="0" baseline="0" noProof="0" dirty="0" err="1">
                  <a:ln>
                    <a:noFill/>
                  </a:ln>
                  <a:solidFill>
                    <a:prstClr val="black"/>
                  </a:solidFill>
                  <a:effectLst/>
                  <a:uLnTx/>
                  <a:uFillTx/>
                  <a:latin typeface="Calibri"/>
                  <a:ea typeface="+mn-ea"/>
                  <a:cs typeface="+mn-cs"/>
                </a:rPr>
                <a:t>EUROfusion</a:t>
              </a:r>
              <a:r>
                <a:rPr kumimoji="0" lang="en-GB" sz="700" b="0" i="0" u="none" strike="noStrike" kern="1200" cap="none" spc="0" normalizeH="0" baseline="0" noProof="0" dirty="0">
                  <a:ln>
                    <a:noFill/>
                  </a:ln>
                  <a:solidFill>
                    <a:prstClr val="black"/>
                  </a:solidFill>
                  <a:effectLst/>
                  <a:uLnTx/>
                  <a:uFillTx/>
                  <a:latin typeface="Calibri"/>
                  <a:ea typeface="+mn-ea"/>
                  <a:cs typeface="+mn-cs"/>
                </a:rPr>
                <a:t> Consortium, funded by the European Union via the Euratom Research and Training Programme (Grant Agreement No 101052200 — </a:t>
              </a:r>
              <a:r>
                <a:rPr kumimoji="0" lang="en-GB" sz="700" b="0" i="0" u="none" strike="noStrike" kern="1200" cap="none" spc="0" normalizeH="0" baseline="0" noProof="0" dirty="0" err="1">
                  <a:ln>
                    <a:noFill/>
                  </a:ln>
                  <a:solidFill>
                    <a:prstClr val="black"/>
                  </a:solidFill>
                  <a:effectLst/>
                  <a:uLnTx/>
                  <a:uFillTx/>
                  <a:latin typeface="Calibri"/>
                  <a:ea typeface="+mn-ea"/>
                  <a:cs typeface="+mn-cs"/>
                </a:rPr>
                <a:t>EUROfusion</a:t>
              </a:r>
              <a:r>
                <a:rPr kumimoji="0" lang="en-GB" sz="700" b="0" i="0" u="none" strike="noStrike" kern="1200" cap="none" spc="0" normalizeH="0" baseline="0" noProof="0" dirty="0">
                  <a:ln>
                    <a:noFill/>
                  </a:ln>
                  <a:solidFill>
                    <a:prstClr val="black"/>
                  </a:solidFill>
                  <a:effectLst/>
                  <a:uLnTx/>
                  <a:uFillTx/>
                  <a:latin typeface="Calibri"/>
                  <a:ea typeface="+mn-ea"/>
                  <a:cs typeface="+mn-cs"/>
                </a:rPr>
                <a:t>).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9" name="Picture 12" descr="Contract between EC and EUROfusion is signed | FuseNet">
            <a:extLst>
              <a:ext uri="{FF2B5EF4-FFF2-40B4-BE49-F238E27FC236}">
                <a16:creationId xmlns:a16="http://schemas.microsoft.com/office/drawing/2014/main" id="{093EC409-EFDD-4098-9574-ADEA8623026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149" y="6152515"/>
            <a:ext cx="2524371" cy="6533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ENCI | Grand équipement national de calcul intensif">
            <a:extLst>
              <a:ext uri="{FF2B5EF4-FFF2-40B4-BE49-F238E27FC236}">
                <a16:creationId xmlns:a16="http://schemas.microsoft.com/office/drawing/2014/main" id="{9ABED3D6-CD1A-4CD4-B18F-FB5A72B006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900" y="5424682"/>
            <a:ext cx="1931720" cy="5506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Fédéra(on#de#recherche#sur#la#fusion#par# confinement#magné(que#–#ITER# ( FR?FCM)#">
            <a:extLst>
              <a:ext uri="{FF2B5EF4-FFF2-40B4-BE49-F238E27FC236}">
                <a16:creationId xmlns:a16="http://schemas.microsoft.com/office/drawing/2014/main" id="{D79B5B01-DFC5-4EF2-A752-0F2B575539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5896" y="5259756"/>
            <a:ext cx="1346520" cy="780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85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ED08D99-2E77-465B-A2D1-7B5149E27500}"/>
              </a:ext>
            </a:extLst>
          </p:cNvPr>
          <p:cNvSpPr>
            <a:spLocks noGrp="1"/>
          </p:cNvSpPr>
          <p:nvPr>
            <p:ph idx="1"/>
          </p:nvPr>
        </p:nvSpPr>
        <p:spPr>
          <a:xfrm>
            <a:off x="331563" y="1376665"/>
            <a:ext cx="4963036" cy="4644994"/>
          </a:xfrm>
        </p:spPr>
        <p:txBody>
          <a:bodyPr>
            <a:normAutofit lnSpcReduction="10000"/>
          </a:bodyPr>
          <a:lstStyle/>
          <a:p>
            <a:pPr marL="285750" indent="-285750">
              <a:buFont typeface="Arial" panose="020B0604020202020204" pitchFamily="34" charset="0"/>
              <a:buChar char="•"/>
            </a:pPr>
            <a:r>
              <a:rPr lang="en-US" b="1" dirty="0"/>
              <a:t>Drift-fluid code </a:t>
            </a:r>
            <a:r>
              <a:rPr lang="en-US" dirty="0"/>
              <a:t>based on </a:t>
            </a:r>
            <a:r>
              <a:rPr lang="en-US" dirty="0" err="1"/>
              <a:t>Braginskii’s</a:t>
            </a:r>
            <a:r>
              <a:rPr lang="en-US" dirty="0"/>
              <a:t> equations with Zhdanov closure terms for multi-component plasma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Up to the first wall </a:t>
            </a:r>
            <a:r>
              <a:rPr lang="en-US" dirty="0"/>
              <a:t>modelling thanks to immersed boundary conditions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Kinetic neutrals via coupling with </a:t>
            </a:r>
            <a:r>
              <a:rPr lang="en-US" b="1" dirty="0"/>
              <a:t>EIRENE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Applications: 2D/3D transport AND 3D turbulent simulations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More info: </a:t>
            </a:r>
            <a:r>
              <a:rPr lang="en-US" dirty="0">
                <a:solidFill>
                  <a:srgbClr val="A558A0"/>
                </a:solidFill>
                <a:hlinkClick r:id="rId4">
                  <a:extLst>
                    <a:ext uri="{A12FA001-AC4F-418D-AE19-62706E023703}">
                      <ahyp:hlinkClr xmlns:ahyp="http://schemas.microsoft.com/office/drawing/2018/hyperlinkcolor" val="tx"/>
                    </a:ext>
                  </a:extLst>
                </a:hlinkClick>
              </a:rPr>
              <a:t>www.soledge3x.com</a:t>
            </a:r>
            <a:r>
              <a:rPr lang="en-US" dirty="0">
                <a:solidFill>
                  <a:srgbClr val="A558A0"/>
                </a:solidFill>
              </a:rPr>
              <a:t> </a:t>
            </a:r>
          </a:p>
        </p:txBody>
      </p:sp>
      <p:sp>
        <p:nvSpPr>
          <p:cNvPr id="3" name="Espace réservé de la date 2">
            <a:extLst>
              <a:ext uri="{FF2B5EF4-FFF2-40B4-BE49-F238E27FC236}">
                <a16:creationId xmlns:a16="http://schemas.microsoft.com/office/drawing/2014/main" id="{39DAD787-BAA4-4909-98DD-C0A5FB0FDB40}"/>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342A1F6B-60D2-44D7-A8FC-69E91DCCF84D}"/>
              </a:ext>
            </a:extLst>
          </p:cNvPr>
          <p:cNvSpPr>
            <a:spLocks noGrp="1"/>
          </p:cNvSpPr>
          <p:nvPr>
            <p:ph type="ftr" sz="quarter" idx="11"/>
          </p:nvPr>
        </p:nvSpPr>
        <p:spPr/>
        <p:txBody>
          <a:bodyPr/>
          <a:lstStyle/>
          <a:p>
            <a:r>
              <a:rPr lang="fr-FR" dirty="0"/>
              <a:t>Hugo Bufferand - IAEA-FEC </a:t>
            </a:r>
            <a:r>
              <a:rPr lang="fr-FR" dirty="0" err="1"/>
              <a:t>Conference</a:t>
            </a:r>
            <a:r>
              <a:rPr lang="fr-FR" dirty="0"/>
              <a:t> - Chengdu</a:t>
            </a:r>
          </a:p>
        </p:txBody>
      </p:sp>
      <p:sp>
        <p:nvSpPr>
          <p:cNvPr id="5" name="Espace réservé du numéro de diapositive 4">
            <a:extLst>
              <a:ext uri="{FF2B5EF4-FFF2-40B4-BE49-F238E27FC236}">
                <a16:creationId xmlns:a16="http://schemas.microsoft.com/office/drawing/2014/main" id="{544C96D6-40F1-4DE1-92A1-F372D2534EC7}"/>
              </a:ext>
            </a:extLst>
          </p:cNvPr>
          <p:cNvSpPr>
            <a:spLocks noGrp="1"/>
          </p:cNvSpPr>
          <p:nvPr>
            <p:ph type="sldNum" sz="quarter" idx="12"/>
          </p:nvPr>
        </p:nvSpPr>
        <p:spPr/>
        <p:txBody>
          <a:bodyPr/>
          <a:lstStyle/>
          <a:p>
            <a:r>
              <a:rPr lang="fr-FR" dirty="0"/>
              <a:t>5/19</a:t>
            </a:r>
          </a:p>
        </p:txBody>
      </p:sp>
      <p:sp>
        <p:nvSpPr>
          <p:cNvPr id="6" name="Titre 5">
            <a:extLst>
              <a:ext uri="{FF2B5EF4-FFF2-40B4-BE49-F238E27FC236}">
                <a16:creationId xmlns:a16="http://schemas.microsoft.com/office/drawing/2014/main" id="{F84EAF5D-B857-49FE-9201-A8D8C438117C}"/>
              </a:ext>
            </a:extLst>
          </p:cNvPr>
          <p:cNvSpPr>
            <a:spLocks noGrp="1"/>
          </p:cNvSpPr>
          <p:nvPr>
            <p:ph type="title"/>
          </p:nvPr>
        </p:nvSpPr>
        <p:spPr>
          <a:xfrm>
            <a:off x="468669" y="215914"/>
            <a:ext cx="10728325" cy="871827"/>
          </a:xfrm>
        </p:spPr>
        <p:txBody>
          <a:bodyPr>
            <a:normAutofit fontScale="90000"/>
          </a:bodyPr>
          <a:lstStyle/>
          <a:p>
            <a:r>
              <a:rPr lang="en-US" dirty="0"/>
              <a:t>SOLEDGE3X: a versatile fluid code </a:t>
            </a:r>
            <a:br>
              <a:rPr lang="en-US" dirty="0"/>
            </a:br>
            <a:r>
              <a:rPr lang="en-US" dirty="0"/>
              <a:t>for edge plasma modelling</a:t>
            </a:r>
          </a:p>
        </p:txBody>
      </p:sp>
      <p:pic>
        <p:nvPicPr>
          <p:cNvPr id="7" name="outC">
            <a:hlinkClick r:id="" action="ppaction://media"/>
            <a:extLst>
              <a:ext uri="{FF2B5EF4-FFF2-40B4-BE49-F238E27FC236}">
                <a16:creationId xmlns:a16="http://schemas.microsoft.com/office/drawing/2014/main" id="{9CABF8D7-B9EF-4C00-945C-8C4504ABCB2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089" t="7740" r="764" b="7500"/>
          <a:stretch/>
        </p:blipFill>
        <p:spPr>
          <a:xfrm>
            <a:off x="5867132" y="1132337"/>
            <a:ext cx="5955294" cy="4294890"/>
          </a:xfrm>
          <a:prstGeom prst="rect">
            <a:avLst/>
          </a:prstGeom>
        </p:spPr>
      </p:pic>
      <p:sp>
        <p:nvSpPr>
          <p:cNvPr id="8" name="ZoneTexte 7">
            <a:extLst>
              <a:ext uri="{FF2B5EF4-FFF2-40B4-BE49-F238E27FC236}">
                <a16:creationId xmlns:a16="http://schemas.microsoft.com/office/drawing/2014/main" id="{4A7472B0-43FA-4B4B-9995-5785A1A97556}"/>
              </a:ext>
            </a:extLst>
          </p:cNvPr>
          <p:cNvSpPr txBox="1"/>
          <p:nvPr/>
        </p:nvSpPr>
        <p:spPr>
          <a:xfrm>
            <a:off x="6496858" y="5967456"/>
            <a:ext cx="4212773" cy="461665"/>
          </a:xfrm>
          <a:prstGeom prst="rect">
            <a:avLst/>
          </a:prstGeom>
          <a:noFill/>
        </p:spPr>
        <p:txBody>
          <a:bodyPr wrap="square" rtlCol="0">
            <a:spAutoFit/>
          </a:bodyPr>
          <a:lstStyle/>
          <a:p>
            <a:pPr algn="ctr"/>
            <a:r>
              <a:rPr lang="fr-FR" sz="1200" i="1" dirty="0">
                <a:solidFill>
                  <a:schemeClr val="bg1">
                    <a:lumMod val="50000"/>
                  </a:schemeClr>
                </a:solidFill>
              </a:rPr>
              <a:t>Example of application to turbulent simulation of a </a:t>
            </a:r>
            <a:r>
              <a:rPr lang="fr-FR" sz="1200" i="1" dirty="0" err="1">
                <a:solidFill>
                  <a:schemeClr val="bg1">
                    <a:lumMod val="50000"/>
                  </a:schemeClr>
                </a:solidFill>
              </a:rPr>
              <a:t>Deuterium</a:t>
            </a:r>
            <a:r>
              <a:rPr lang="fr-FR" sz="1200" i="1" dirty="0">
                <a:solidFill>
                  <a:schemeClr val="bg1">
                    <a:lumMod val="50000"/>
                  </a:schemeClr>
                </a:solidFill>
              </a:rPr>
              <a:t> &amp; Carbon plasma on TCV </a:t>
            </a:r>
          </a:p>
        </p:txBody>
      </p:sp>
      <p:sp>
        <p:nvSpPr>
          <p:cNvPr id="9" name="ZoneTexte 8">
            <a:extLst>
              <a:ext uri="{FF2B5EF4-FFF2-40B4-BE49-F238E27FC236}">
                <a16:creationId xmlns:a16="http://schemas.microsoft.com/office/drawing/2014/main" id="{5E876570-0C7A-4832-BA82-4E257A51A169}"/>
              </a:ext>
            </a:extLst>
          </p:cNvPr>
          <p:cNvSpPr txBox="1"/>
          <p:nvPr/>
        </p:nvSpPr>
        <p:spPr>
          <a:xfrm>
            <a:off x="6173315" y="5549302"/>
            <a:ext cx="2364059"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fr-FR" sz="1200" dirty="0" err="1"/>
              <a:t>Neutrals</a:t>
            </a:r>
            <a:r>
              <a:rPr lang="fr-FR" sz="1200" dirty="0"/>
              <a:t> </a:t>
            </a:r>
            <a:r>
              <a:rPr lang="fr-FR" sz="1200" dirty="0" err="1"/>
              <a:t>simulated</a:t>
            </a:r>
            <a:r>
              <a:rPr lang="fr-FR" sz="1200" dirty="0"/>
              <a:t> </a:t>
            </a:r>
            <a:r>
              <a:rPr lang="fr-FR" sz="1200" dirty="0" err="1"/>
              <a:t>with</a:t>
            </a:r>
            <a:r>
              <a:rPr lang="fr-FR" sz="1200" dirty="0"/>
              <a:t> EIRENE</a:t>
            </a:r>
          </a:p>
        </p:txBody>
      </p:sp>
      <p:cxnSp>
        <p:nvCxnSpPr>
          <p:cNvPr id="11" name="Connecteur droit avec flèche 10">
            <a:extLst>
              <a:ext uri="{FF2B5EF4-FFF2-40B4-BE49-F238E27FC236}">
                <a16:creationId xmlns:a16="http://schemas.microsoft.com/office/drawing/2014/main" id="{E2249A76-9B14-4F9D-921D-4FB2EE40511B}"/>
              </a:ext>
            </a:extLst>
          </p:cNvPr>
          <p:cNvCxnSpPr/>
          <p:nvPr/>
        </p:nvCxnSpPr>
        <p:spPr>
          <a:xfrm flipV="1">
            <a:off x="7966431" y="5241073"/>
            <a:ext cx="200722" cy="317769"/>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2" name="ZoneTexte 11">
            <a:extLst>
              <a:ext uri="{FF2B5EF4-FFF2-40B4-BE49-F238E27FC236}">
                <a16:creationId xmlns:a16="http://schemas.microsoft.com/office/drawing/2014/main" id="{D204F723-BD01-4226-B350-EE9ED1163A7E}"/>
              </a:ext>
            </a:extLst>
          </p:cNvPr>
          <p:cNvSpPr txBox="1"/>
          <p:nvPr/>
        </p:nvSpPr>
        <p:spPr>
          <a:xfrm>
            <a:off x="9527601" y="5558842"/>
            <a:ext cx="2364059" cy="27699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fr-FR" sz="1200" dirty="0"/>
              <a:t>Radiation by </a:t>
            </a:r>
            <a:r>
              <a:rPr lang="fr-FR" sz="1200" dirty="0" err="1"/>
              <a:t>sputtered</a:t>
            </a:r>
            <a:r>
              <a:rPr lang="fr-FR" sz="1200" dirty="0"/>
              <a:t> </a:t>
            </a:r>
            <a:r>
              <a:rPr lang="fr-FR" sz="1200" dirty="0" err="1"/>
              <a:t>carbon</a:t>
            </a:r>
            <a:endParaRPr lang="fr-FR" sz="1200" dirty="0"/>
          </a:p>
        </p:txBody>
      </p:sp>
      <p:cxnSp>
        <p:nvCxnSpPr>
          <p:cNvPr id="13" name="Connecteur droit avec flèche 12">
            <a:extLst>
              <a:ext uri="{FF2B5EF4-FFF2-40B4-BE49-F238E27FC236}">
                <a16:creationId xmlns:a16="http://schemas.microsoft.com/office/drawing/2014/main" id="{56B296C6-1182-4360-A97E-CFA9F0904A04}"/>
              </a:ext>
            </a:extLst>
          </p:cNvPr>
          <p:cNvCxnSpPr>
            <a:cxnSpLocks/>
          </p:cNvCxnSpPr>
          <p:nvPr/>
        </p:nvCxnSpPr>
        <p:spPr>
          <a:xfrm flipH="1" flipV="1">
            <a:off x="10266453" y="5241074"/>
            <a:ext cx="313824" cy="327308"/>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79421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34" fill="hold"/>
                                        <p:tgtEl>
                                          <p:spTgt spid="7"/>
                                        </p:tgtEl>
                                      </p:cBhvr>
                                    </p:cmd>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BED08D99-2E77-465B-A2D1-7B5149E27500}"/>
                  </a:ext>
                </a:extLst>
              </p:cNvPr>
              <p:cNvSpPr>
                <a:spLocks noGrp="1"/>
              </p:cNvSpPr>
              <p:nvPr>
                <p:ph idx="1"/>
              </p:nvPr>
            </p:nvSpPr>
            <p:spPr>
              <a:xfrm>
                <a:off x="183196" y="1467751"/>
                <a:ext cx="8315909" cy="4532313"/>
              </a:xfrm>
              <a:ln>
                <a:noFill/>
              </a:ln>
            </p:spPr>
            <p:style>
              <a:lnRef idx="2">
                <a:schemeClr val="accent2"/>
              </a:lnRef>
              <a:fillRef idx="1">
                <a:schemeClr val="lt1"/>
              </a:fillRef>
              <a:effectRef idx="0">
                <a:schemeClr val="accent2"/>
              </a:effectRef>
              <a:fontRef idx="minor">
                <a:schemeClr val="dk1"/>
              </a:fontRef>
            </p:style>
            <p:txBody>
              <a:bodyPr/>
              <a:lstStyle/>
              <a:p>
                <a:pPr marL="285750" indent="-285750">
                  <a:buFont typeface="Arial" panose="020B0604020202020204" pitchFamily="34" charset="0"/>
                  <a:buChar char="•"/>
                </a:pPr>
                <a:r>
                  <a:rPr lang="fr-FR" dirty="0"/>
                  <a:t>One </a:t>
                </a:r>
                <a:r>
                  <a:rPr lang="fr-FR" dirty="0" err="1"/>
                  <a:t>equation</a:t>
                </a:r>
                <a:r>
                  <a:rPr lang="fr-FR" dirty="0"/>
                  <a:t> model </a:t>
                </a:r>
                <a:r>
                  <a:rPr lang="fr-FR" dirty="0" err="1"/>
                  <a:t>based</a:t>
                </a:r>
                <a:r>
                  <a:rPr lang="fr-FR" dirty="0"/>
                  <a:t> on </a:t>
                </a:r>
                <a:r>
                  <a:rPr lang="fr-FR" dirty="0" err="1"/>
                  <a:t>estimating</a:t>
                </a:r>
                <a:r>
                  <a:rPr lang="fr-FR" dirty="0"/>
                  <a:t> </a:t>
                </a:r>
                <a:r>
                  <a:rPr lang="fr-FR" b="1" dirty="0"/>
                  <a:t>turbulent </a:t>
                </a:r>
                <a:r>
                  <a:rPr lang="fr-FR" b="1" dirty="0" err="1"/>
                  <a:t>kinetic</a:t>
                </a:r>
                <a:r>
                  <a:rPr lang="fr-FR" b="1" dirty="0"/>
                  <a:t> </a:t>
                </a:r>
                <a:r>
                  <a:rPr lang="fr-FR" b="1" dirty="0" err="1"/>
                  <a:t>energy</a:t>
                </a:r>
                <a:r>
                  <a:rPr lang="fr-FR" b="1" dirty="0"/>
                  <a:t> </a:t>
                </a:r>
                <a14:m>
                  <m:oMath xmlns:m="http://schemas.openxmlformats.org/officeDocument/2006/math">
                    <m:r>
                      <a:rPr lang="fr-FR" b="0" i="1" smtClean="0">
                        <a:latin typeface="Cambria Math" panose="02040503050406030204" pitchFamily="18" charset="0"/>
                      </a:rPr>
                      <m:t>𝑘</m:t>
                    </m:r>
                    <m:r>
                      <a:rPr lang="fr-FR" b="0"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1</m:t>
                        </m:r>
                      </m:num>
                      <m:den>
                        <m:r>
                          <a:rPr lang="fr-FR" b="0" i="1" smtClean="0">
                            <a:latin typeface="Cambria Math" panose="02040503050406030204" pitchFamily="18" charset="0"/>
                          </a:rPr>
                          <m:t>2</m:t>
                        </m:r>
                      </m:den>
                    </m:f>
                    <m:d>
                      <m:dPr>
                        <m:begChr m:val="⟨"/>
                        <m:endChr m:val="⟩"/>
                        <m:ctrlPr>
                          <a:rPr lang="fr-FR" b="0" i="1" smtClean="0">
                            <a:latin typeface="Cambria Math" panose="02040503050406030204" pitchFamily="18" charset="0"/>
                          </a:rPr>
                        </m:ctrlPr>
                      </m:dPr>
                      <m:e>
                        <m:sSup>
                          <m:sSupPr>
                            <m:ctrlPr>
                              <a:rPr lang="fr-FR" b="0" i="1" smtClean="0">
                                <a:latin typeface="Cambria Math" panose="02040503050406030204" pitchFamily="18" charset="0"/>
                              </a:rPr>
                            </m:ctrlPr>
                          </m:sSupPr>
                          <m:e>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𝑣</m:t>
                                </m:r>
                              </m:e>
                            </m:acc>
                          </m:e>
                          <m:sup>
                            <m:r>
                              <a:rPr lang="fr-FR" b="0" i="1" smtClean="0">
                                <a:latin typeface="Cambria Math" panose="02040503050406030204" pitchFamily="18" charset="0"/>
                              </a:rPr>
                              <m:t>2</m:t>
                            </m:r>
                          </m:sup>
                        </m:sSup>
                      </m:e>
                    </m:d>
                  </m:oMath>
                </a14:m>
                <a:endParaRPr lang="fr-FR" b="0" dirty="0"/>
              </a:p>
              <a:p>
                <a:pPr marL="285750" indent="-285750">
                  <a:buFont typeface="Arial" panose="020B0604020202020204" pitchFamily="34" charset="0"/>
                  <a:buChar char="•"/>
                </a:pPr>
                <a:r>
                  <a:rPr lang="fr-FR" dirty="0"/>
                  <a:t>Effective turbulent </a:t>
                </a:r>
                <a:r>
                  <a:rPr lang="fr-FR" dirty="0" err="1"/>
                  <a:t>diffusivity</a:t>
                </a:r>
                <a:r>
                  <a:rPr lang="fr-FR" dirty="0"/>
                  <a:t> </a:t>
                </a:r>
                <a:r>
                  <a:rPr lang="fr-FR" dirty="0" err="1"/>
                  <a:t>proportional</a:t>
                </a:r>
                <a:r>
                  <a:rPr lang="fr-FR" dirty="0"/>
                  <a:t> to </a:t>
                </a:r>
                <a14:m>
                  <m:oMath xmlns:m="http://schemas.openxmlformats.org/officeDocument/2006/math">
                    <m:r>
                      <a:rPr lang="fr-FR" b="0" i="1" smtClean="0">
                        <a:latin typeface="Cambria Math" panose="02040503050406030204" pitchFamily="18" charset="0"/>
                      </a:rPr>
                      <m:t>𝑘</m:t>
                    </m:r>
                  </m:oMath>
                </a14:m>
                <a:r>
                  <a:rPr lang="fr-FR" dirty="0"/>
                  <a:t> </a:t>
                </a:r>
                <a:r>
                  <a:rPr lang="fr-FR" dirty="0">
                    <a:sym typeface="Wingdings" panose="05000000000000000000" pitchFamily="2" charset="2"/>
                  </a:rPr>
                  <a:t>: </a:t>
                </a:r>
                <a14:m>
                  <m:oMath xmlns:m="http://schemas.openxmlformats.org/officeDocument/2006/math">
                    <m:r>
                      <a:rPr lang="fr-FR" b="0" i="1" smtClean="0">
                        <a:latin typeface="Cambria Math" panose="02040503050406030204" pitchFamily="18" charset="0"/>
                        <a:sym typeface="Wingdings" panose="05000000000000000000" pitchFamily="2" charset="2"/>
                      </a:rPr>
                      <m:t>𝐷</m:t>
                    </m:r>
                    <m:r>
                      <a:rPr lang="fr-FR" b="0" i="1" smtClean="0">
                        <a:latin typeface="Cambria Math" panose="02040503050406030204" pitchFamily="18" charset="0"/>
                        <a:sym typeface="Wingdings" panose="05000000000000000000" pitchFamily="2" charset="2"/>
                      </a:rPr>
                      <m:t>=</m:t>
                    </m:r>
                    <m:r>
                      <a:rPr lang="fr-FR" b="0" i="1" smtClean="0">
                        <a:latin typeface="Cambria Math" panose="02040503050406030204" pitchFamily="18" charset="0"/>
                        <a:sym typeface="Wingdings" panose="05000000000000000000" pitchFamily="2" charset="2"/>
                      </a:rPr>
                      <m:t>𝜏</m:t>
                    </m:r>
                    <m:r>
                      <a:rPr lang="fr-FR" b="0" i="1" smtClean="0">
                        <a:latin typeface="Cambria Math" panose="02040503050406030204" pitchFamily="18" charset="0"/>
                        <a:sym typeface="Wingdings" panose="05000000000000000000" pitchFamily="2" charset="2"/>
                      </a:rPr>
                      <m:t>𝑘</m:t>
                    </m:r>
                  </m:oMath>
                </a14:m>
                <a:r>
                  <a:rPr lang="fr-FR" dirty="0"/>
                  <a:t> </a:t>
                </a:r>
              </a:p>
              <a:p>
                <a:endParaRPr lang="fr-FR" dirty="0"/>
              </a:p>
              <a:p>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Drive </a:t>
                </a:r>
                <a:r>
                  <a:rPr lang="fr-FR" dirty="0" err="1"/>
                  <a:t>governed</a:t>
                </a:r>
                <a:r>
                  <a:rPr lang="fr-FR" dirty="0"/>
                  <a:t> by </a:t>
                </a:r>
                <a:r>
                  <a:rPr lang="fr-FR" b="1" dirty="0"/>
                  <a:t>interchange </a:t>
                </a:r>
                <a:r>
                  <a:rPr lang="fr-FR" b="1" dirty="0" err="1"/>
                  <a:t>growth</a:t>
                </a:r>
                <a:r>
                  <a:rPr lang="fr-FR" b="1" dirty="0"/>
                  <a:t> rate</a:t>
                </a:r>
                <a:r>
                  <a:rPr lang="fr-FR" dirty="0"/>
                  <a:t>: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𝛾</m:t>
                        </m:r>
                      </m:e>
                      <m:sub>
                        <m:r>
                          <a:rPr lang="fr-FR" b="0" i="1" smtClean="0">
                            <a:latin typeface="Cambria Math" panose="02040503050406030204" pitchFamily="18" charset="0"/>
                          </a:rPr>
                          <m:t>𝑖</m:t>
                        </m:r>
                      </m:sub>
                    </m:sSub>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𝑐</m:t>
                        </m:r>
                      </m:e>
                      <m:sub>
                        <m:r>
                          <a:rPr lang="fr-FR" b="0" i="1" smtClean="0">
                            <a:latin typeface="Cambria Math" panose="02040503050406030204" pitchFamily="18" charset="0"/>
                          </a:rPr>
                          <m:t>𝑠</m:t>
                        </m:r>
                      </m:sub>
                    </m:sSub>
                    <m:rad>
                      <m:radPr>
                        <m:degHide m:val="on"/>
                        <m:ctrlPr>
                          <a:rPr lang="fr-FR" b="0" i="1" smtClean="0">
                            <a:latin typeface="Cambria Math" panose="02040503050406030204" pitchFamily="18" charset="0"/>
                          </a:rPr>
                        </m:ctrlPr>
                      </m:radPr>
                      <m:deg/>
                      <m:e>
                        <m:f>
                          <m:fPr>
                            <m:ctrlPr>
                              <a:rPr lang="fr-FR" b="0" i="1" smtClean="0">
                                <a:latin typeface="Cambria Math" panose="02040503050406030204" pitchFamily="18" charset="0"/>
                              </a:rPr>
                            </m:ctrlPr>
                          </m:fPr>
                          <m:num>
                            <m:acc>
                              <m:accPr>
                                <m:chr m:val="⃗"/>
                                <m:ctrlPr>
                                  <a:rPr lang="fr-FR" b="0" i="1" smtClean="0">
                                    <a:latin typeface="Cambria Math" panose="02040503050406030204" pitchFamily="18" charset="0"/>
                                  </a:rPr>
                                </m:ctrlPr>
                              </m:accPr>
                              <m:e>
                                <m:r>
                                  <m:rPr>
                                    <m:sty m:val="p"/>
                                  </m:rPr>
                                  <a:rPr lang="fr-FR" b="0" i="0" smtClean="0">
                                    <a:latin typeface="Cambria Math" panose="02040503050406030204" pitchFamily="18" charset="0"/>
                                  </a:rPr>
                                  <m:t>∇</m:t>
                                </m:r>
                              </m:e>
                            </m:acc>
                            <m:r>
                              <a:rPr lang="fr-FR" b="0" i="1" dirty="0" smtClean="0">
                                <a:latin typeface="Cambria Math" panose="02040503050406030204" pitchFamily="18" charset="0"/>
                              </a:rPr>
                              <m:t>𝐵</m:t>
                            </m:r>
                          </m:num>
                          <m:den>
                            <m:r>
                              <a:rPr lang="fr-FR" b="0" i="1" smtClean="0">
                                <a:latin typeface="Cambria Math" panose="02040503050406030204" pitchFamily="18" charset="0"/>
                              </a:rPr>
                              <m:t>𝐵</m:t>
                            </m:r>
                          </m:den>
                        </m:f>
                        <m:r>
                          <a:rPr lang="fr-FR" b="0" i="1" smtClean="0">
                            <a:latin typeface="Cambria Math" panose="02040503050406030204" pitchFamily="18" charset="0"/>
                          </a:rPr>
                          <m:t>⋅</m:t>
                        </m:r>
                        <m:f>
                          <m:fPr>
                            <m:ctrlPr>
                              <a:rPr lang="fr-FR" b="0" i="1" smtClean="0">
                                <a:latin typeface="Cambria Math" panose="02040503050406030204" pitchFamily="18" charset="0"/>
                              </a:rPr>
                            </m:ctrlPr>
                          </m:fPr>
                          <m:num>
                            <m:acc>
                              <m:accPr>
                                <m:chr m:val="⃗"/>
                                <m:ctrlPr>
                                  <a:rPr lang="fr-FR" b="0" i="1" smtClean="0">
                                    <a:latin typeface="Cambria Math" panose="02040503050406030204" pitchFamily="18" charset="0"/>
                                  </a:rPr>
                                </m:ctrlPr>
                              </m:accPr>
                              <m:e>
                                <m:r>
                                  <m:rPr>
                                    <m:sty m:val="p"/>
                                  </m:rPr>
                                  <a:rPr lang="fr-FR" b="0" i="0" smtClean="0">
                                    <a:latin typeface="Cambria Math" panose="02040503050406030204" pitchFamily="18" charset="0"/>
                                  </a:rPr>
                                  <m:t>∇</m:t>
                                </m:r>
                              </m:e>
                            </m:acc>
                            <m:r>
                              <a:rPr lang="fr-FR" b="0" i="1" dirty="0" smtClean="0">
                                <a:latin typeface="Cambria Math" panose="02040503050406030204" pitchFamily="18" charset="0"/>
                              </a:rPr>
                              <m:t>𝑝</m:t>
                            </m:r>
                          </m:num>
                          <m:den>
                            <m:r>
                              <a:rPr lang="fr-FR" b="0" i="1" smtClean="0">
                                <a:latin typeface="Cambria Math" panose="02040503050406030204" pitchFamily="18" charset="0"/>
                              </a:rPr>
                              <m:t>𝑝</m:t>
                            </m:r>
                          </m:den>
                        </m:f>
                      </m:e>
                    </m:rad>
                  </m:oMath>
                </a14:m>
                <a:endParaRPr lang="fr-FR" dirty="0"/>
              </a:p>
              <a:p>
                <a:pPr marL="285750" indent="-285750">
                  <a:buFont typeface="Arial" panose="020B0604020202020204" pitchFamily="34" charset="0"/>
                  <a:buChar char="•"/>
                </a:pPr>
                <a:r>
                  <a:rPr lang="fr-FR" dirty="0"/>
                  <a:t>Saturation set </a:t>
                </a:r>
                <a:r>
                  <a:rPr lang="fr-FR" dirty="0" err="1"/>
                  <a:t>empirically</a:t>
                </a:r>
                <a:r>
                  <a:rPr lang="fr-FR" dirty="0"/>
                  <a:t> </a:t>
                </a:r>
                <a:r>
                  <a:rPr lang="fr-FR" dirty="0" err="1"/>
                  <a:t>with</a:t>
                </a:r>
                <a:r>
                  <a:rPr lang="fr-FR" dirty="0"/>
                  <a:t> </a:t>
                </a:r>
                <a:r>
                  <a:rPr lang="fr-FR" b="1" dirty="0" err="1"/>
                  <a:t>scaling</a:t>
                </a:r>
                <a:r>
                  <a:rPr lang="fr-FR" b="1" dirty="0"/>
                  <a:t> </a:t>
                </a:r>
                <a:r>
                  <a:rPr lang="fr-FR" b="1" dirty="0" err="1"/>
                  <a:t>law</a:t>
                </a:r>
                <a:r>
                  <a:rPr lang="fr-FR" dirty="0"/>
                  <a:t>:</a:t>
                </a:r>
              </a:p>
              <a:p>
                <a:pPr marL="552450" lvl="1" indent="-285750">
                  <a:buFont typeface="Arial" panose="020B0604020202020204" pitchFamily="34" charset="0"/>
                  <a:buChar char="•"/>
                </a:pPr>
                <a14:m>
                  <m:oMath xmlns:m="http://schemas.openxmlformats.org/officeDocument/2006/math">
                    <m:r>
                      <a:rPr lang="fr-FR" b="0" i="1" smtClean="0">
                        <a:latin typeface="Cambria Math" panose="02040503050406030204" pitchFamily="18" charset="0"/>
                      </a:rPr>
                      <m:t>𝐷</m:t>
                    </m:r>
                  </m:oMath>
                </a14:m>
                <a:r>
                  <a:rPr lang="fr-FR" dirty="0"/>
                  <a:t> at </a:t>
                </a:r>
                <a:r>
                  <a:rPr lang="fr-FR" dirty="0" err="1"/>
                  <a:t>fixed</a:t>
                </a:r>
                <a:r>
                  <a:rPr lang="fr-FR" dirty="0"/>
                  <a:t> point: </a:t>
                </a:r>
                <a14:m>
                  <m:oMath xmlns:m="http://schemas.openxmlformats.org/officeDocument/2006/math">
                    <m:r>
                      <a:rPr lang="fr-FR" b="0" i="1" smtClean="0">
                        <a:latin typeface="Cambria Math" panose="02040503050406030204" pitchFamily="18" charset="0"/>
                      </a:rPr>
                      <m:t>𝐷</m:t>
                    </m:r>
                    <m:r>
                      <a:rPr lang="fr-FR" b="0" i="1" smtClean="0">
                        <a:latin typeface="Cambria Math" panose="02040503050406030204" pitchFamily="18" charset="0"/>
                      </a:rPr>
                      <m:t>=</m:t>
                    </m:r>
                    <m:r>
                      <a:rPr lang="fr-FR" b="0" i="1" smtClean="0">
                        <a:latin typeface="Cambria Math" panose="02040503050406030204" pitchFamily="18" charset="0"/>
                      </a:rPr>
                      <m:t>𝜏</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𝛽</m:t>
                        </m:r>
                      </m:e>
                      <m:sup>
                        <m:r>
                          <a:rPr lang="fr-FR" b="0" i="1" smtClean="0">
                            <a:latin typeface="Cambria Math" panose="02040503050406030204" pitchFamily="18" charset="0"/>
                          </a:rPr>
                          <m:t>−1</m:t>
                        </m:r>
                      </m:sup>
                    </m:sSup>
                  </m:oMath>
                </a14:m>
                <a:endParaRPr lang="fr-FR" dirty="0"/>
              </a:p>
              <a:p>
                <a:pPr marL="552450" lvl="1" indent="-285750">
                  <a:buFont typeface="Arial" panose="020B0604020202020204" pitchFamily="34" charset="0"/>
                  <a:buChar char="•"/>
                </a:pPr>
                <a:r>
                  <a:rPr lang="fr-FR" dirty="0"/>
                  <a:t>SOL </a:t>
                </a:r>
                <a:r>
                  <a:rPr lang="fr-FR" dirty="0" err="1"/>
                  <a:t>width</a:t>
                </a:r>
                <a:r>
                  <a:rPr lang="fr-FR" dirty="0"/>
                  <a:t> by </a:t>
                </a:r>
                <a14:m>
                  <m:oMath xmlns:m="http://schemas.openxmlformats.org/officeDocument/2006/math">
                    <m:r>
                      <a:rPr lang="fr-FR" b="0" i="1" smtClean="0">
                        <a:latin typeface="Cambria Math" panose="02040503050406030204" pitchFamily="18" charset="0"/>
                      </a:rPr>
                      <m:t>⊥</m:t>
                    </m:r>
                  </m:oMath>
                </a14:m>
                <a:r>
                  <a:rPr lang="fr-FR" dirty="0"/>
                  <a:t> vs </a:t>
                </a:r>
                <a14:m>
                  <m:oMath xmlns:m="http://schemas.openxmlformats.org/officeDocument/2006/math">
                    <m:r>
                      <a:rPr lang="fr-FR" b="0" i="1" smtClean="0">
                        <a:latin typeface="Cambria Math" panose="02040503050406030204" pitchFamily="18" charset="0"/>
                      </a:rPr>
                      <m:t>∥</m:t>
                    </m:r>
                  </m:oMath>
                </a14:m>
                <a:r>
                  <a:rPr lang="fr-FR" dirty="0"/>
                  <a:t> balance: </a:t>
                </a:r>
                <a14:m>
                  <m:oMath xmlns:m="http://schemas.openxmlformats.org/officeDocument/2006/math">
                    <m:sSubSup>
                      <m:sSubSupPr>
                        <m:ctrlPr>
                          <a:rPr lang="fr-FR" b="0" i="1" smtClean="0">
                            <a:latin typeface="Cambria Math" panose="02040503050406030204" pitchFamily="18" charset="0"/>
                          </a:rPr>
                        </m:ctrlPr>
                      </m:sSubSupPr>
                      <m:e>
                        <m:r>
                          <a:rPr lang="fr-FR" b="0" i="1" smtClean="0">
                            <a:latin typeface="Cambria Math" panose="02040503050406030204" pitchFamily="18" charset="0"/>
                          </a:rPr>
                          <m:t>𝜆</m:t>
                        </m:r>
                      </m:e>
                      <m:sub>
                        <m:r>
                          <a:rPr lang="fr-FR" b="0" i="1" smtClean="0">
                            <a:latin typeface="Cambria Math" panose="02040503050406030204" pitchFamily="18" charset="0"/>
                          </a:rPr>
                          <m:t>𝑠𝑐𝑎𝑙𝑖𝑛𝑔</m:t>
                        </m:r>
                      </m:sub>
                      <m:sup>
                        <m:r>
                          <a:rPr lang="fr-FR" b="0" i="1" smtClean="0">
                            <a:latin typeface="Cambria Math" panose="02040503050406030204" pitchFamily="18" charset="0"/>
                          </a:rPr>
                          <m:t>2</m:t>
                        </m:r>
                      </m:sup>
                    </m:sSubSup>
                    <m:r>
                      <a:rPr lang="fr-FR" b="0" i="1" smtClean="0">
                        <a:latin typeface="Cambria Math" panose="02040503050406030204" pitchFamily="18" charset="0"/>
                      </a:rPr>
                      <m:t>=</m:t>
                    </m:r>
                    <m:r>
                      <a:rPr lang="fr-FR" b="0" i="1" smtClean="0">
                        <a:latin typeface="Cambria Math" panose="02040503050406030204" pitchFamily="18" charset="0"/>
                      </a:rPr>
                      <m:t>𝐷</m:t>
                    </m:r>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𝐿</m:t>
                            </m:r>
                          </m:e>
                          <m:sub>
                            <m:r>
                              <a:rPr lang="fr-FR" b="0" i="1" smtClean="0">
                                <a:latin typeface="Cambria Math" panose="02040503050406030204" pitchFamily="18" charset="0"/>
                              </a:rPr>
                              <m:t>∥</m:t>
                            </m:r>
                          </m:sub>
                        </m:sSub>
                      </m:num>
                      <m:den>
                        <m:sSub>
                          <m:sSubPr>
                            <m:ctrlPr>
                              <a:rPr lang="fr-FR" b="0" i="1" smtClean="0">
                                <a:latin typeface="Cambria Math" panose="02040503050406030204" pitchFamily="18" charset="0"/>
                              </a:rPr>
                            </m:ctrlPr>
                          </m:sSubPr>
                          <m:e>
                            <m:r>
                              <a:rPr lang="fr-FR" b="0" i="1" smtClean="0">
                                <a:latin typeface="Cambria Math" panose="02040503050406030204" pitchFamily="18" charset="0"/>
                              </a:rPr>
                              <m:t>𝑐</m:t>
                            </m:r>
                          </m:e>
                          <m:sub>
                            <m:r>
                              <a:rPr lang="fr-FR" b="0" i="1" smtClean="0">
                                <a:latin typeface="Cambria Math" panose="02040503050406030204" pitchFamily="18" charset="0"/>
                              </a:rPr>
                              <m:t>𝑠</m:t>
                            </m:r>
                          </m:sub>
                        </m:sSub>
                      </m:den>
                    </m:f>
                  </m:oMath>
                </a14:m>
                <a:endParaRPr lang="fr-FR" dirty="0"/>
              </a:p>
            </p:txBody>
          </p:sp>
        </mc:Choice>
        <mc:Fallback xmlns="">
          <p:sp>
            <p:nvSpPr>
              <p:cNvPr id="2" name="Espace réservé du contenu 1">
                <a:extLst>
                  <a:ext uri="{FF2B5EF4-FFF2-40B4-BE49-F238E27FC236}">
                    <a16:creationId xmlns:a16="http://schemas.microsoft.com/office/drawing/2014/main" id="{BED08D99-2E77-465B-A2D1-7B5149E27500}"/>
                  </a:ext>
                </a:extLst>
              </p:cNvPr>
              <p:cNvSpPr>
                <a:spLocks noGrp="1" noRot="1" noChangeAspect="1" noMove="1" noResize="1" noEditPoints="1" noAdjustHandles="1" noChangeArrowheads="1" noChangeShapeType="1" noTextEdit="1"/>
              </p:cNvSpPr>
              <p:nvPr>
                <p:ph idx="1"/>
              </p:nvPr>
            </p:nvSpPr>
            <p:spPr>
              <a:xfrm>
                <a:off x="183196" y="1467751"/>
                <a:ext cx="8315909" cy="4532313"/>
              </a:xfrm>
              <a:blipFill>
                <a:blip r:embed="rId2"/>
                <a:stretch>
                  <a:fillRect l="-1393"/>
                </a:stretch>
              </a:blipFill>
              <a:ln>
                <a:noFill/>
              </a:ln>
            </p:spPr>
            <p:txBody>
              <a:bodyPr/>
              <a:lstStyle/>
              <a:p>
                <a:r>
                  <a:rPr lang="fr-FR">
                    <a:noFill/>
                  </a:rPr>
                  <a:t> </a:t>
                </a:r>
              </a:p>
            </p:txBody>
          </p:sp>
        </mc:Fallback>
      </mc:AlternateContent>
      <p:sp>
        <p:nvSpPr>
          <p:cNvPr id="3" name="Espace réservé de la date 2">
            <a:extLst>
              <a:ext uri="{FF2B5EF4-FFF2-40B4-BE49-F238E27FC236}">
                <a16:creationId xmlns:a16="http://schemas.microsoft.com/office/drawing/2014/main" id="{39DAD787-BAA4-4909-98DD-C0A5FB0FDB40}"/>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342A1F6B-60D2-44D7-A8FC-69E91DCCF84D}"/>
              </a:ext>
            </a:extLst>
          </p:cNvPr>
          <p:cNvSpPr>
            <a:spLocks noGrp="1"/>
          </p:cNvSpPr>
          <p:nvPr>
            <p:ph type="ftr" sz="quarter" idx="11"/>
          </p:nvPr>
        </p:nvSpPr>
        <p:spPr/>
        <p:txBody>
          <a:bodyPr/>
          <a:lstStyle/>
          <a:p>
            <a:r>
              <a:rPr lang="fr-FR"/>
              <a:t>Hugo Bufferand - IAEA-FEC Conference - Chengdu</a:t>
            </a:r>
          </a:p>
        </p:txBody>
      </p:sp>
      <p:sp>
        <p:nvSpPr>
          <p:cNvPr id="5" name="Espace réservé du numéro de diapositive 4">
            <a:extLst>
              <a:ext uri="{FF2B5EF4-FFF2-40B4-BE49-F238E27FC236}">
                <a16:creationId xmlns:a16="http://schemas.microsoft.com/office/drawing/2014/main" id="{544C96D6-40F1-4DE1-92A1-F372D2534EC7}"/>
              </a:ext>
            </a:extLst>
          </p:cNvPr>
          <p:cNvSpPr>
            <a:spLocks noGrp="1"/>
          </p:cNvSpPr>
          <p:nvPr>
            <p:ph type="sldNum" sz="quarter" idx="12"/>
          </p:nvPr>
        </p:nvSpPr>
        <p:spPr/>
        <p:txBody>
          <a:bodyPr/>
          <a:lstStyle/>
          <a:p>
            <a:r>
              <a:rPr lang="fr-FR" dirty="0"/>
              <a:t>6/19</a:t>
            </a:r>
          </a:p>
        </p:txBody>
      </p:sp>
      <mc:AlternateContent xmlns:mc="http://schemas.openxmlformats.org/markup-compatibility/2006" xmlns:a14="http://schemas.microsoft.com/office/drawing/2010/main">
        <mc:Choice Requires="a14">
          <p:sp>
            <p:nvSpPr>
              <p:cNvPr id="6" name="Titre 5">
                <a:extLst>
                  <a:ext uri="{FF2B5EF4-FFF2-40B4-BE49-F238E27FC236}">
                    <a16:creationId xmlns:a16="http://schemas.microsoft.com/office/drawing/2014/main" id="{F84EAF5D-B857-49FE-9201-A8D8C438117C}"/>
                  </a:ext>
                </a:extLst>
              </p:cNvPr>
              <p:cNvSpPr>
                <a:spLocks noGrp="1"/>
              </p:cNvSpPr>
              <p:nvPr>
                <p:ph type="title"/>
              </p:nvPr>
            </p:nvSpPr>
            <p:spPr/>
            <p:txBody>
              <a:bodyPr>
                <a:normAutofit fontScale="90000"/>
              </a:bodyPr>
              <a:lstStyle/>
              <a:p>
                <a:r>
                  <a:rPr lang="en-US" dirty="0"/>
                  <a:t>Reduced </a:t>
                </a:r>
                <a14:m>
                  <m:oMath xmlns:m="http://schemas.openxmlformats.org/officeDocument/2006/math">
                    <m:r>
                      <a:rPr lang="fr-FR" b="0" i="1" smtClean="0">
                        <a:latin typeface="Cambria Math" panose="02040503050406030204" pitchFamily="18" charset="0"/>
                      </a:rPr>
                      <m:t>𝑘</m:t>
                    </m:r>
                  </m:oMath>
                </a14:m>
                <a:r>
                  <a:rPr lang="en-US" dirty="0"/>
                  <a:t>-equation turbulence model </a:t>
                </a:r>
                <a:br>
                  <a:rPr lang="en-US" dirty="0"/>
                </a:br>
                <a:r>
                  <a:rPr lang="en-US" dirty="0"/>
                  <a:t>for mean-field simulations</a:t>
                </a:r>
              </a:p>
            </p:txBody>
          </p:sp>
        </mc:Choice>
        <mc:Fallback xmlns="">
          <p:sp>
            <p:nvSpPr>
              <p:cNvPr id="6" name="Titre 5">
                <a:extLst>
                  <a:ext uri="{FF2B5EF4-FFF2-40B4-BE49-F238E27FC236}">
                    <a16:creationId xmlns:a16="http://schemas.microsoft.com/office/drawing/2014/main" id="{F84EAF5D-B857-49FE-9201-A8D8C438117C}"/>
                  </a:ext>
                </a:extLst>
              </p:cNvPr>
              <p:cNvSpPr>
                <a:spLocks noGrp="1" noRot="1" noChangeAspect="1" noMove="1" noResize="1" noEditPoints="1" noAdjustHandles="1" noChangeArrowheads="1" noChangeShapeType="1" noTextEdit="1"/>
              </p:cNvSpPr>
              <p:nvPr>
                <p:ph type="title"/>
              </p:nvPr>
            </p:nvSpPr>
            <p:spPr>
              <a:blipFill>
                <a:blip r:embed="rId3"/>
                <a:stretch>
                  <a:fillRect l="-2045" t="-11888" b="-2237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521425EC-6607-4BDD-81F8-0A07398A53CB}"/>
                  </a:ext>
                </a:extLst>
              </p:cNvPr>
              <p:cNvSpPr txBox="1"/>
              <p:nvPr/>
            </p:nvSpPr>
            <p:spPr>
              <a:xfrm>
                <a:off x="2044247" y="2598748"/>
                <a:ext cx="3048270" cy="3105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m:t>
                          </m:r>
                        </m:e>
                        <m:sub>
                          <m:r>
                            <a:rPr lang="fr-FR" b="0" i="1" smtClean="0">
                              <a:latin typeface="Cambria Math" panose="02040503050406030204" pitchFamily="18" charset="0"/>
                            </a:rPr>
                            <m:t>𝑡</m:t>
                          </m:r>
                        </m:sub>
                      </m:sSub>
                      <m:r>
                        <a:rPr lang="fr-FR" b="0" i="1" smtClean="0">
                          <a:latin typeface="Cambria Math" panose="02040503050406030204" pitchFamily="18" charset="0"/>
                        </a:rPr>
                        <m:t>𝑘</m:t>
                      </m:r>
                      <m:r>
                        <a:rPr lang="fr-FR" b="0" i="1" smtClean="0">
                          <a:latin typeface="Cambria Math" panose="02040503050406030204" pitchFamily="18" charset="0"/>
                        </a:rPr>
                        <m:t>+</m:t>
                      </m:r>
                      <m:acc>
                        <m:accPr>
                          <m:chr m:val="⃗"/>
                          <m:ctrlPr>
                            <a:rPr lang="fr-FR" b="0" i="1" smtClean="0">
                              <a:latin typeface="Cambria Math" panose="02040503050406030204" pitchFamily="18" charset="0"/>
                            </a:rPr>
                          </m:ctrlPr>
                        </m:accPr>
                        <m:e>
                          <m:r>
                            <m:rPr>
                              <m:sty m:val="p"/>
                            </m:rPr>
                            <a:rPr lang="fr-FR" b="0" i="0" smtClean="0">
                              <a:latin typeface="Cambria Math" panose="02040503050406030204" pitchFamily="18" charset="0"/>
                            </a:rPr>
                            <m:t>∇</m:t>
                          </m:r>
                        </m:e>
                      </m:acc>
                      <m:r>
                        <a:rPr lang="fr-FR" b="0" i="1" smtClean="0">
                          <a:latin typeface="Cambria Math" panose="02040503050406030204" pitchFamily="18" charset="0"/>
                        </a:rPr>
                        <m:t>⋅</m:t>
                      </m:r>
                      <m:d>
                        <m:dPr>
                          <m:ctrlPr>
                            <a:rPr lang="fr-FR" b="0" i="1" smtClean="0">
                              <a:latin typeface="Cambria Math" panose="02040503050406030204" pitchFamily="18" charset="0"/>
                            </a:rPr>
                          </m:ctrlPr>
                        </m:dPr>
                        <m:e>
                          <m:r>
                            <a:rPr lang="fr-FR" b="0" i="1" smtClean="0">
                              <a:latin typeface="Cambria Math" panose="02040503050406030204" pitchFamily="18" charset="0"/>
                            </a:rPr>
                            <m:t>𝑘</m:t>
                          </m:r>
                          <m:acc>
                            <m:accPr>
                              <m:chr m:val="⃗"/>
                              <m:ctrlPr>
                                <a:rPr lang="fr-FR" b="0" i="1" smtClean="0">
                                  <a:latin typeface="Cambria Math" panose="02040503050406030204" pitchFamily="18" charset="0"/>
                                </a:rPr>
                              </m:ctrlPr>
                            </m:accPr>
                            <m:e>
                              <m:r>
                                <a:rPr lang="fr-FR" b="0" i="1" smtClean="0">
                                  <a:latin typeface="Cambria Math" panose="02040503050406030204" pitchFamily="18" charset="0"/>
                                </a:rPr>
                                <m:t>𝑣</m:t>
                              </m:r>
                            </m:e>
                          </m:acc>
                        </m:e>
                      </m:d>
                      <m:r>
                        <a:rPr lang="fr-FR" b="0" i="1" smtClean="0">
                          <a:latin typeface="Cambria Math" panose="02040503050406030204" pitchFamily="18" charset="0"/>
                        </a:rPr>
                        <m:t>=</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𝛾</m:t>
                          </m:r>
                        </m:e>
                        <m:sub>
                          <m:r>
                            <a:rPr lang="fr-FR" b="0" i="1" smtClean="0">
                              <a:latin typeface="Cambria Math" panose="02040503050406030204" pitchFamily="18" charset="0"/>
                            </a:rPr>
                            <m:t>𝐼</m:t>
                          </m:r>
                        </m:sub>
                      </m:sSub>
                      <m:r>
                        <a:rPr lang="fr-FR" b="0" i="1" smtClean="0">
                          <a:latin typeface="Cambria Math" panose="02040503050406030204" pitchFamily="18" charset="0"/>
                        </a:rPr>
                        <m:t>𝑘</m:t>
                      </m:r>
                      <m:d>
                        <m:dPr>
                          <m:ctrlPr>
                            <a:rPr lang="fr-FR" b="0" i="1" smtClean="0">
                              <a:latin typeface="Cambria Math" panose="02040503050406030204" pitchFamily="18" charset="0"/>
                            </a:rPr>
                          </m:ctrlPr>
                        </m:dPr>
                        <m:e>
                          <m:r>
                            <a:rPr lang="fr-FR" b="0" i="1" smtClean="0">
                              <a:latin typeface="Cambria Math" panose="02040503050406030204" pitchFamily="18" charset="0"/>
                            </a:rPr>
                            <m:t>1−</m:t>
                          </m:r>
                          <m:r>
                            <a:rPr lang="fr-FR" b="0" i="1" smtClean="0">
                              <a:latin typeface="Cambria Math" panose="02040503050406030204" pitchFamily="18" charset="0"/>
                            </a:rPr>
                            <m:t>𝛽</m:t>
                          </m:r>
                          <m:r>
                            <a:rPr lang="fr-FR" b="0" i="1" smtClean="0">
                              <a:latin typeface="Cambria Math" panose="02040503050406030204" pitchFamily="18" charset="0"/>
                            </a:rPr>
                            <m:t>𝑘</m:t>
                          </m:r>
                        </m:e>
                      </m:d>
                    </m:oMath>
                  </m:oMathPara>
                </a14:m>
                <a:endParaRPr lang="fr-FR" dirty="0"/>
              </a:p>
            </p:txBody>
          </p:sp>
        </mc:Choice>
        <mc:Fallback xmlns="">
          <p:sp>
            <p:nvSpPr>
              <p:cNvPr id="7" name="ZoneTexte 6">
                <a:extLst>
                  <a:ext uri="{FF2B5EF4-FFF2-40B4-BE49-F238E27FC236}">
                    <a16:creationId xmlns:a16="http://schemas.microsoft.com/office/drawing/2014/main" id="{521425EC-6607-4BDD-81F8-0A07398A53CB}"/>
                  </a:ext>
                </a:extLst>
              </p:cNvPr>
              <p:cNvSpPr txBox="1">
                <a:spLocks noRot="1" noChangeAspect="1" noMove="1" noResize="1" noEditPoints="1" noAdjustHandles="1" noChangeArrowheads="1" noChangeShapeType="1" noTextEdit="1"/>
              </p:cNvSpPr>
              <p:nvPr/>
            </p:nvSpPr>
            <p:spPr>
              <a:xfrm>
                <a:off x="2044247" y="2598748"/>
                <a:ext cx="3048270" cy="310598"/>
              </a:xfrm>
              <a:prstGeom prst="rect">
                <a:avLst/>
              </a:prstGeom>
              <a:blipFill>
                <a:blip r:embed="rId4"/>
                <a:stretch>
                  <a:fillRect t="-27451" b="-33333"/>
                </a:stretch>
              </a:blipFill>
            </p:spPr>
            <p:txBody>
              <a:bodyPr/>
              <a:lstStyle/>
              <a:p>
                <a:r>
                  <a:rPr lang="fr-FR">
                    <a:noFill/>
                  </a:rPr>
                  <a:t> </a:t>
                </a:r>
              </a:p>
            </p:txBody>
          </p:sp>
        </mc:Fallback>
      </mc:AlternateContent>
      <p:sp>
        <p:nvSpPr>
          <p:cNvPr id="8" name="ZoneTexte 7">
            <a:extLst>
              <a:ext uri="{FF2B5EF4-FFF2-40B4-BE49-F238E27FC236}">
                <a16:creationId xmlns:a16="http://schemas.microsoft.com/office/drawing/2014/main" id="{06CECBD5-3F73-4A58-8D5D-9A0CBD02A766}"/>
              </a:ext>
            </a:extLst>
          </p:cNvPr>
          <p:cNvSpPr txBox="1"/>
          <p:nvPr/>
        </p:nvSpPr>
        <p:spPr>
          <a:xfrm>
            <a:off x="1983695" y="3176474"/>
            <a:ext cx="1695676"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fr-FR" dirty="0" err="1"/>
              <a:t>linear</a:t>
            </a:r>
            <a:r>
              <a:rPr lang="fr-FR" dirty="0"/>
              <a:t> drive</a:t>
            </a:r>
          </a:p>
        </p:txBody>
      </p:sp>
      <p:sp>
        <p:nvSpPr>
          <p:cNvPr id="9" name="ZoneTexte 8">
            <a:extLst>
              <a:ext uri="{FF2B5EF4-FFF2-40B4-BE49-F238E27FC236}">
                <a16:creationId xmlns:a16="http://schemas.microsoft.com/office/drawing/2014/main" id="{85F80504-FB2E-45B2-8C7D-9D0A889DFA1C}"/>
              </a:ext>
            </a:extLst>
          </p:cNvPr>
          <p:cNvSpPr txBox="1"/>
          <p:nvPr/>
        </p:nvSpPr>
        <p:spPr>
          <a:xfrm>
            <a:off x="4574495" y="3176865"/>
            <a:ext cx="2542496"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fr-FR" dirty="0"/>
              <a:t>non-</a:t>
            </a:r>
            <a:r>
              <a:rPr lang="fr-FR" dirty="0" err="1"/>
              <a:t>linear</a:t>
            </a:r>
            <a:r>
              <a:rPr lang="fr-FR" dirty="0"/>
              <a:t> saturation</a:t>
            </a:r>
          </a:p>
        </p:txBody>
      </p:sp>
      <p:cxnSp>
        <p:nvCxnSpPr>
          <p:cNvPr id="11" name="Connecteur droit avec flèche 10">
            <a:extLst>
              <a:ext uri="{FF2B5EF4-FFF2-40B4-BE49-F238E27FC236}">
                <a16:creationId xmlns:a16="http://schemas.microsoft.com/office/drawing/2014/main" id="{2EE7494D-F996-438E-8BF7-B1715461835F}"/>
              </a:ext>
            </a:extLst>
          </p:cNvPr>
          <p:cNvCxnSpPr/>
          <p:nvPr/>
        </p:nvCxnSpPr>
        <p:spPr>
          <a:xfrm flipV="1">
            <a:off x="3328762" y="2909346"/>
            <a:ext cx="435429" cy="26712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2" name="Connecteur droit avec flèche 11">
            <a:extLst>
              <a:ext uri="{FF2B5EF4-FFF2-40B4-BE49-F238E27FC236}">
                <a16:creationId xmlns:a16="http://schemas.microsoft.com/office/drawing/2014/main" id="{7A5055AA-C0F9-450D-AE40-146CAA33BC28}"/>
              </a:ext>
            </a:extLst>
          </p:cNvPr>
          <p:cNvCxnSpPr>
            <a:cxnSpLocks/>
          </p:cNvCxnSpPr>
          <p:nvPr/>
        </p:nvCxnSpPr>
        <p:spPr>
          <a:xfrm flipH="1" flipV="1">
            <a:off x="4689746" y="2909346"/>
            <a:ext cx="435429" cy="267128"/>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15" name="Accolade fermante 14">
            <a:extLst>
              <a:ext uri="{FF2B5EF4-FFF2-40B4-BE49-F238E27FC236}">
                <a16:creationId xmlns:a16="http://schemas.microsoft.com/office/drawing/2014/main" id="{2823D566-8141-4D83-B392-90AC9345533F}"/>
              </a:ext>
            </a:extLst>
          </p:cNvPr>
          <p:cNvSpPr/>
          <p:nvPr/>
        </p:nvSpPr>
        <p:spPr>
          <a:xfrm>
            <a:off x="5601446" y="4745253"/>
            <a:ext cx="217715" cy="77964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6" name="ZoneTexte 15">
                <a:extLst>
                  <a:ext uri="{FF2B5EF4-FFF2-40B4-BE49-F238E27FC236}">
                    <a16:creationId xmlns:a16="http://schemas.microsoft.com/office/drawing/2014/main" id="{23BE2BFA-BC69-404C-B5A3-E81C5EA3C6BA}"/>
                  </a:ext>
                </a:extLst>
              </p:cNvPr>
              <p:cNvSpPr txBox="1"/>
              <p:nvPr/>
            </p:nvSpPr>
            <p:spPr>
              <a:xfrm>
                <a:off x="6156856" y="4852391"/>
                <a:ext cx="1599477" cy="6231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𝛽</m:t>
                      </m:r>
                      <m:r>
                        <a:rPr lang="fr-FR" b="0" i="1" smtClean="0">
                          <a:latin typeface="Cambria Math" panose="02040503050406030204" pitchFamily="18" charset="0"/>
                        </a:rPr>
                        <m:t>=</m:t>
                      </m:r>
                      <m:r>
                        <a:rPr lang="fr-FR" b="0" i="1" smtClean="0">
                          <a:latin typeface="Cambria Math" panose="02040503050406030204" pitchFamily="18" charset="0"/>
                        </a:rPr>
                        <m:t>𝜏</m:t>
                      </m:r>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𝐿</m:t>
                              </m:r>
                            </m:e>
                            <m:sub>
                              <m:r>
                                <a:rPr lang="fr-FR" b="0" i="1" smtClean="0">
                                  <a:latin typeface="Cambria Math" panose="02040503050406030204" pitchFamily="18" charset="0"/>
                                </a:rPr>
                                <m:t>∥</m:t>
                              </m:r>
                            </m:sub>
                          </m:sSub>
                        </m:num>
                        <m:den>
                          <m:sSub>
                            <m:sSubPr>
                              <m:ctrlPr>
                                <a:rPr lang="fr-FR" b="0" i="1" smtClean="0">
                                  <a:latin typeface="Cambria Math" panose="02040503050406030204" pitchFamily="18" charset="0"/>
                                </a:rPr>
                              </m:ctrlPr>
                            </m:sSubPr>
                            <m:e>
                              <m:r>
                                <a:rPr lang="fr-FR" b="0" i="1" smtClean="0">
                                  <a:latin typeface="Cambria Math" panose="02040503050406030204" pitchFamily="18" charset="0"/>
                                </a:rPr>
                                <m:t>𝑐</m:t>
                              </m:r>
                            </m:e>
                            <m:sub>
                              <m:r>
                                <a:rPr lang="fr-FR" b="0" i="1" smtClean="0">
                                  <a:latin typeface="Cambria Math" panose="02040503050406030204" pitchFamily="18" charset="0"/>
                                </a:rPr>
                                <m:t>𝑠</m:t>
                              </m:r>
                            </m:sub>
                          </m:sSub>
                          <m:sSubSup>
                            <m:sSubSupPr>
                              <m:ctrlPr>
                                <a:rPr lang="fr-FR" b="0" i="1" smtClean="0">
                                  <a:latin typeface="Cambria Math" panose="02040503050406030204" pitchFamily="18" charset="0"/>
                                </a:rPr>
                              </m:ctrlPr>
                            </m:sSubSupPr>
                            <m:e>
                              <m:r>
                                <a:rPr lang="fr-FR" b="0" i="1" smtClean="0">
                                  <a:latin typeface="Cambria Math" panose="02040503050406030204" pitchFamily="18" charset="0"/>
                                </a:rPr>
                                <m:t>𝜆</m:t>
                              </m:r>
                            </m:e>
                            <m:sub>
                              <m:r>
                                <a:rPr lang="fr-FR" b="0" i="1" smtClean="0">
                                  <a:latin typeface="Cambria Math" panose="02040503050406030204" pitchFamily="18" charset="0"/>
                                </a:rPr>
                                <m:t>𝑠𝑐𝑎𝑙𝑖𝑛𝑔</m:t>
                              </m:r>
                            </m:sub>
                            <m:sup>
                              <m:r>
                                <a:rPr lang="fr-FR" b="0" i="1" smtClean="0">
                                  <a:latin typeface="Cambria Math" panose="02040503050406030204" pitchFamily="18" charset="0"/>
                                </a:rPr>
                                <m:t>2</m:t>
                              </m:r>
                            </m:sup>
                          </m:sSubSup>
                        </m:den>
                      </m:f>
                    </m:oMath>
                  </m:oMathPara>
                </a14:m>
                <a:endParaRPr lang="fr-FR" dirty="0"/>
              </a:p>
            </p:txBody>
          </p:sp>
        </mc:Choice>
        <mc:Fallback xmlns="">
          <p:sp>
            <p:nvSpPr>
              <p:cNvPr id="16" name="ZoneTexte 15">
                <a:extLst>
                  <a:ext uri="{FF2B5EF4-FFF2-40B4-BE49-F238E27FC236}">
                    <a16:creationId xmlns:a16="http://schemas.microsoft.com/office/drawing/2014/main" id="{23BE2BFA-BC69-404C-B5A3-E81C5EA3C6BA}"/>
                  </a:ext>
                </a:extLst>
              </p:cNvPr>
              <p:cNvSpPr txBox="1">
                <a:spLocks noRot="1" noChangeAspect="1" noMove="1" noResize="1" noEditPoints="1" noAdjustHandles="1" noChangeArrowheads="1" noChangeShapeType="1" noTextEdit="1"/>
              </p:cNvSpPr>
              <p:nvPr/>
            </p:nvSpPr>
            <p:spPr>
              <a:xfrm>
                <a:off x="6156856" y="4852391"/>
                <a:ext cx="1599477" cy="623119"/>
              </a:xfrm>
              <a:prstGeom prst="rect">
                <a:avLst/>
              </a:prstGeom>
              <a:blipFill>
                <a:blip r:embed="rId5"/>
                <a:stretch>
                  <a:fillRect/>
                </a:stretch>
              </a:blipFill>
            </p:spPr>
            <p:txBody>
              <a:bodyPr/>
              <a:lstStyle/>
              <a:p>
                <a:r>
                  <a:rPr lang="fr-FR">
                    <a:noFill/>
                  </a:rPr>
                  <a:t> </a:t>
                </a:r>
              </a:p>
            </p:txBody>
          </p:sp>
        </mc:Fallback>
      </mc:AlternateContent>
      <p:pic>
        <p:nvPicPr>
          <p:cNvPr id="18" name="Image 17">
            <a:extLst>
              <a:ext uri="{FF2B5EF4-FFF2-40B4-BE49-F238E27FC236}">
                <a16:creationId xmlns:a16="http://schemas.microsoft.com/office/drawing/2014/main" id="{A6AEB804-CFC2-4F23-AAB0-635192B2917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040990" y="2672454"/>
            <a:ext cx="4145055" cy="3590248"/>
          </a:xfrm>
          <a:prstGeom prst="rect">
            <a:avLst/>
          </a:prstGeom>
        </p:spPr>
      </p:pic>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29FF78FC-6EBD-4A91-A6D0-5CA4A617B551}"/>
                  </a:ext>
                </a:extLst>
              </p:cNvPr>
              <p:cNvSpPr txBox="1"/>
              <p:nvPr/>
            </p:nvSpPr>
            <p:spPr>
              <a:xfrm>
                <a:off x="8348885" y="1978289"/>
                <a:ext cx="3529264" cy="584775"/>
              </a:xfrm>
              <a:prstGeom prst="rect">
                <a:avLst/>
              </a:prstGeom>
              <a:noFill/>
            </p:spPr>
            <p:txBody>
              <a:bodyPr wrap="square" rtlCol="0">
                <a:spAutoFit/>
              </a:bodyPr>
              <a:lstStyle/>
              <a:p>
                <a:pPr algn="ctr"/>
                <a14:m>
                  <m:oMath xmlns:m="http://schemas.openxmlformats.org/officeDocument/2006/math">
                    <m:r>
                      <a:rPr lang="fr-FR" sz="1600" i="1">
                        <a:solidFill>
                          <a:schemeClr val="bg1">
                            <a:lumMod val="50000"/>
                          </a:schemeClr>
                        </a:solidFill>
                        <a:latin typeface="Cambria Math" panose="02040503050406030204" pitchFamily="18" charset="0"/>
                      </a:rPr>
                      <m:t>𝐷</m:t>
                    </m:r>
                  </m:oMath>
                </a14:m>
                <a:r>
                  <a:rPr lang="fr-FR" sz="1600" i="1" dirty="0">
                    <a:solidFill>
                      <a:schemeClr val="bg1">
                        <a:lumMod val="50000"/>
                      </a:schemeClr>
                    </a:solidFill>
                  </a:rPr>
                  <a:t> and </a:t>
                </a:r>
                <a14:m>
                  <m:oMath xmlns:m="http://schemas.openxmlformats.org/officeDocument/2006/math">
                    <m:r>
                      <a:rPr lang="fr-FR" sz="1600" i="1">
                        <a:solidFill>
                          <a:schemeClr val="bg1">
                            <a:lumMod val="50000"/>
                          </a:schemeClr>
                        </a:solidFill>
                        <a:latin typeface="Cambria Math" panose="02040503050406030204" pitchFamily="18" charset="0"/>
                      </a:rPr>
                      <m:t>𝑘</m:t>
                    </m:r>
                  </m:oMath>
                </a14:m>
                <a:r>
                  <a:rPr lang="fr-FR" sz="1600" i="1" dirty="0">
                    <a:solidFill>
                      <a:schemeClr val="bg1">
                        <a:lumMod val="50000"/>
                      </a:schemeClr>
                    </a:solidFill>
                  </a:rPr>
                  <a:t> for a TCV case </a:t>
                </a:r>
                <a:r>
                  <a:rPr lang="fr-FR" sz="1600" i="1" dirty="0" err="1">
                    <a:solidFill>
                      <a:schemeClr val="bg1">
                        <a:lumMod val="50000"/>
                      </a:schemeClr>
                    </a:solidFill>
                  </a:rPr>
                  <a:t>from</a:t>
                </a:r>
                <a:r>
                  <a:rPr lang="fr-FR" sz="1600" i="1" dirty="0">
                    <a:solidFill>
                      <a:schemeClr val="bg1">
                        <a:lumMod val="50000"/>
                      </a:schemeClr>
                    </a:solidFill>
                  </a:rPr>
                  <a:t> </a:t>
                </a:r>
                <a:br>
                  <a:rPr lang="fr-FR" sz="1600" i="1" dirty="0">
                    <a:solidFill>
                      <a:schemeClr val="bg1">
                        <a:lumMod val="50000"/>
                      </a:schemeClr>
                    </a:solidFill>
                  </a:rPr>
                </a:br>
                <a:r>
                  <a:rPr lang="fr-FR" sz="1600" i="1" dirty="0">
                    <a:solidFill>
                      <a:srgbClr val="A558A0"/>
                    </a:solidFill>
                  </a:rPr>
                  <a:t>[Baschetti et al., NME 19 (2019)]</a:t>
                </a:r>
              </a:p>
            </p:txBody>
          </p:sp>
        </mc:Choice>
        <mc:Fallback xmlns="">
          <p:sp>
            <p:nvSpPr>
              <p:cNvPr id="19" name="ZoneTexte 18">
                <a:extLst>
                  <a:ext uri="{FF2B5EF4-FFF2-40B4-BE49-F238E27FC236}">
                    <a16:creationId xmlns:a16="http://schemas.microsoft.com/office/drawing/2014/main" id="{29FF78FC-6EBD-4A91-A6D0-5CA4A617B551}"/>
                  </a:ext>
                </a:extLst>
              </p:cNvPr>
              <p:cNvSpPr txBox="1">
                <a:spLocks noRot="1" noChangeAspect="1" noMove="1" noResize="1" noEditPoints="1" noAdjustHandles="1" noChangeArrowheads="1" noChangeShapeType="1" noTextEdit="1"/>
              </p:cNvSpPr>
              <p:nvPr/>
            </p:nvSpPr>
            <p:spPr>
              <a:xfrm>
                <a:off x="8348885" y="1978289"/>
                <a:ext cx="3529264" cy="584775"/>
              </a:xfrm>
              <a:prstGeom prst="rect">
                <a:avLst/>
              </a:prstGeom>
              <a:blipFill>
                <a:blip r:embed="rId7"/>
                <a:stretch>
                  <a:fillRect t="-3158" b="-13684"/>
                </a:stretch>
              </a:blipFill>
            </p:spPr>
            <p:txBody>
              <a:bodyPr/>
              <a:lstStyle/>
              <a:p>
                <a:r>
                  <a:rPr lang="fr-FR">
                    <a:noFill/>
                  </a:rPr>
                  <a:t> </a:t>
                </a:r>
              </a:p>
            </p:txBody>
          </p:sp>
        </mc:Fallback>
      </mc:AlternateContent>
    </p:spTree>
    <p:extLst>
      <p:ext uri="{BB962C8B-B14F-4D97-AF65-F5344CB8AC3E}">
        <p14:creationId xmlns:p14="http://schemas.microsoft.com/office/powerpoint/2010/main" val="296684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5" grpId="0" animBg="1"/>
      <p:bldP spid="16"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93DD9D-AE26-4D07-BDBB-170241D00A86}"/>
              </a:ext>
            </a:extLst>
          </p:cNvPr>
          <p:cNvSpPr>
            <a:spLocks noGrp="1"/>
          </p:cNvSpPr>
          <p:nvPr>
            <p:ph type="title"/>
          </p:nvPr>
        </p:nvSpPr>
        <p:spPr/>
        <p:txBody>
          <a:bodyPr>
            <a:normAutofit/>
          </a:bodyPr>
          <a:lstStyle/>
          <a:p>
            <a:r>
              <a:rPr lang="fr-FR" dirty="0"/>
              <a:t>Application to the TCV-X21 </a:t>
            </a:r>
            <a:r>
              <a:rPr lang="fr-FR" dirty="0" err="1"/>
              <a:t>reference</a:t>
            </a:r>
            <a:r>
              <a:rPr lang="fr-FR" dirty="0"/>
              <a:t> scenario</a:t>
            </a:r>
          </a:p>
        </p:txBody>
      </p:sp>
      <p:sp>
        <p:nvSpPr>
          <p:cNvPr id="3" name="Espace réservé du texte 2">
            <a:extLst>
              <a:ext uri="{FF2B5EF4-FFF2-40B4-BE49-F238E27FC236}">
                <a16:creationId xmlns:a16="http://schemas.microsoft.com/office/drawing/2014/main" id="{972FF24E-32AD-4B87-9627-7FADCADDE834}"/>
              </a:ext>
            </a:extLst>
          </p:cNvPr>
          <p:cNvSpPr>
            <a:spLocks noGrp="1"/>
          </p:cNvSpPr>
          <p:nvPr>
            <p:ph type="body" idx="1"/>
          </p:nvPr>
        </p:nvSpPr>
        <p:spPr/>
        <p:txBody>
          <a:bodyPr/>
          <a:lstStyle/>
          <a:p>
            <a:endParaRPr lang="fr-FR" dirty="0"/>
          </a:p>
        </p:txBody>
      </p:sp>
      <p:sp>
        <p:nvSpPr>
          <p:cNvPr id="4" name="Espace réservé de la date 3">
            <a:extLst>
              <a:ext uri="{FF2B5EF4-FFF2-40B4-BE49-F238E27FC236}">
                <a16:creationId xmlns:a16="http://schemas.microsoft.com/office/drawing/2014/main" id="{49B5A19F-8449-4FF4-A840-902174BC3008}"/>
              </a:ext>
            </a:extLst>
          </p:cNvPr>
          <p:cNvSpPr>
            <a:spLocks noGrp="1"/>
          </p:cNvSpPr>
          <p:nvPr>
            <p:ph type="dt" sz="half" idx="10"/>
          </p:nvPr>
        </p:nvSpPr>
        <p:spPr/>
        <p:txBody>
          <a:bodyPr/>
          <a:lstStyle/>
          <a:p>
            <a:r>
              <a:rPr lang="fr-FR"/>
              <a:t>15/10/2025</a:t>
            </a:r>
          </a:p>
        </p:txBody>
      </p:sp>
      <p:sp>
        <p:nvSpPr>
          <p:cNvPr id="5" name="Espace réservé du pied de page 4">
            <a:extLst>
              <a:ext uri="{FF2B5EF4-FFF2-40B4-BE49-F238E27FC236}">
                <a16:creationId xmlns:a16="http://schemas.microsoft.com/office/drawing/2014/main" id="{349EE061-8D81-4E2C-A55D-2817B4FF7E56}"/>
              </a:ext>
            </a:extLst>
          </p:cNvPr>
          <p:cNvSpPr>
            <a:spLocks noGrp="1"/>
          </p:cNvSpPr>
          <p:nvPr>
            <p:ph type="ftr" sz="quarter" idx="11"/>
          </p:nvPr>
        </p:nvSpPr>
        <p:spPr/>
        <p:txBody>
          <a:bodyPr/>
          <a:lstStyle/>
          <a:p>
            <a:r>
              <a:rPr lang="fr-FR"/>
              <a:t>Hugo Bufferand - IAEA-FEC Conference - Chengdu</a:t>
            </a:r>
          </a:p>
        </p:txBody>
      </p:sp>
      <p:sp>
        <p:nvSpPr>
          <p:cNvPr id="6" name="Espace réservé du numéro de diapositive 5">
            <a:extLst>
              <a:ext uri="{FF2B5EF4-FFF2-40B4-BE49-F238E27FC236}">
                <a16:creationId xmlns:a16="http://schemas.microsoft.com/office/drawing/2014/main" id="{7437534F-8F60-4151-A4E7-495607E8B6FF}"/>
              </a:ext>
            </a:extLst>
          </p:cNvPr>
          <p:cNvSpPr>
            <a:spLocks noGrp="1"/>
          </p:cNvSpPr>
          <p:nvPr>
            <p:ph type="sldNum" sz="quarter" idx="12"/>
          </p:nvPr>
        </p:nvSpPr>
        <p:spPr/>
        <p:txBody>
          <a:bodyPr/>
          <a:lstStyle/>
          <a:p>
            <a:endParaRPr lang="fr-FR" dirty="0"/>
          </a:p>
        </p:txBody>
      </p:sp>
      <p:sp>
        <p:nvSpPr>
          <p:cNvPr id="7" name="Espace réservé du texte 6">
            <a:extLst>
              <a:ext uri="{FF2B5EF4-FFF2-40B4-BE49-F238E27FC236}">
                <a16:creationId xmlns:a16="http://schemas.microsoft.com/office/drawing/2014/main" id="{86E588F0-7726-48D5-A36B-87DB57B33F1A}"/>
              </a:ext>
            </a:extLst>
          </p:cNvPr>
          <p:cNvSpPr>
            <a:spLocks noGrp="1"/>
          </p:cNvSpPr>
          <p:nvPr>
            <p:ph type="body" idx="13"/>
          </p:nvPr>
        </p:nvSpPr>
        <p:spPr/>
        <p:txBody>
          <a:bodyPr/>
          <a:lstStyle/>
          <a:p>
            <a:r>
              <a:rPr lang="fr-FR" dirty="0"/>
              <a:t>3</a:t>
            </a:r>
          </a:p>
        </p:txBody>
      </p:sp>
    </p:spTree>
    <p:extLst>
      <p:ext uri="{BB962C8B-B14F-4D97-AF65-F5344CB8AC3E}">
        <p14:creationId xmlns:p14="http://schemas.microsoft.com/office/powerpoint/2010/main" val="1903648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Espace réservé du contenu 6">
                <a:extLst>
                  <a:ext uri="{FF2B5EF4-FFF2-40B4-BE49-F238E27FC236}">
                    <a16:creationId xmlns:a16="http://schemas.microsoft.com/office/drawing/2014/main" id="{69904E05-C7BF-272F-1F49-76572513FD57}"/>
                  </a:ext>
                </a:extLst>
              </p:cNvPr>
              <p:cNvSpPr>
                <a:spLocks noGrp="1"/>
              </p:cNvSpPr>
              <p:nvPr>
                <p:ph idx="1"/>
              </p:nvPr>
            </p:nvSpPr>
            <p:spPr>
              <a:xfrm>
                <a:off x="731838" y="1185863"/>
                <a:ext cx="7977539" cy="4727575"/>
              </a:xfrm>
            </p:spPr>
            <p:txBody>
              <a:bodyPr>
                <a:normAutofit/>
              </a:bodyPr>
              <a:lstStyle/>
              <a:p>
                <a:pPr lvl="1"/>
                <a:r>
                  <a:rPr lang="en-US" noProof="0" dirty="0"/>
                  <a:t>TCV-X21 = set of shots on TCV for edge turbulence codes confrontation</a:t>
                </a:r>
              </a:p>
              <a:p>
                <a:pPr lvl="2"/>
                <a:r>
                  <a:rPr lang="en-US" noProof="0" dirty="0"/>
                  <a:t>Deuterium </a:t>
                </a:r>
                <a:r>
                  <a:rPr lang="en-US" noProof="0" dirty="0" err="1"/>
                  <a:t>Ohmic</a:t>
                </a:r>
                <a:r>
                  <a:rPr lang="en-US" noProof="0" dirty="0"/>
                  <a:t> L-mode, lower single-null</a:t>
                </a:r>
              </a:p>
              <a:p>
                <a:pPr lvl="2"/>
                <a:r>
                  <a:rPr lang="en-US" noProof="0" dirty="0"/>
                  <a:t>Low magnetic field for lower </a:t>
                </a:r>
                <a14:m>
                  <m:oMath xmlns:m="http://schemas.openxmlformats.org/officeDocument/2006/math">
                    <m:sSup>
                      <m:sSupPr>
                        <m:ctrlPr>
                          <a:rPr lang="en-US" b="0" i="1" noProof="0" smtClean="0">
                            <a:latin typeface="Cambria Math" panose="02040503050406030204" pitchFamily="18" charset="0"/>
                          </a:rPr>
                        </m:ctrlPr>
                      </m:sSupPr>
                      <m:e>
                        <m:r>
                          <a:rPr lang="en-US" b="0" i="1" noProof="0" smtClean="0">
                            <a:latin typeface="Cambria Math" panose="02040503050406030204" pitchFamily="18" charset="0"/>
                          </a:rPr>
                          <m:t>𝜌</m:t>
                        </m:r>
                      </m:e>
                      <m:sup>
                        <m:r>
                          <a:rPr lang="en-US" b="0" i="1" noProof="0" smtClean="0">
                            <a:latin typeface="Cambria Math" panose="02040503050406030204" pitchFamily="18" charset="0"/>
                          </a:rPr>
                          <m:t>⋆</m:t>
                        </m:r>
                      </m:sup>
                    </m:sSup>
                    <m:r>
                      <a:rPr lang="en-US" b="0" i="1" noProof="0" smtClean="0">
                        <a:latin typeface="Cambria Math" panose="02040503050406030204" pitchFamily="18" charset="0"/>
                      </a:rPr>
                      <m:t>=</m:t>
                    </m:r>
                    <m:sSub>
                      <m:sSubPr>
                        <m:ctrlPr>
                          <a:rPr lang="en-US" b="0" i="1" noProof="0" smtClean="0">
                            <a:latin typeface="Cambria Math" panose="02040503050406030204" pitchFamily="18" charset="0"/>
                          </a:rPr>
                        </m:ctrlPr>
                      </m:sSubPr>
                      <m:e>
                        <m:r>
                          <a:rPr lang="en-US" b="0" i="1" noProof="0" smtClean="0">
                            <a:latin typeface="Cambria Math" panose="02040503050406030204" pitchFamily="18" charset="0"/>
                          </a:rPr>
                          <m:t>𝜌</m:t>
                        </m:r>
                      </m:e>
                      <m:sub>
                        <m:r>
                          <a:rPr lang="en-US" b="0" i="1" noProof="0" smtClean="0">
                            <a:latin typeface="Cambria Math" panose="02040503050406030204" pitchFamily="18" charset="0"/>
                          </a:rPr>
                          <m:t>𝐿</m:t>
                        </m:r>
                      </m:sub>
                    </m:sSub>
                    <m:r>
                      <a:rPr lang="en-US" b="0" i="1" noProof="0" smtClean="0">
                        <a:latin typeface="Cambria Math" panose="02040503050406030204" pitchFamily="18" charset="0"/>
                      </a:rPr>
                      <m:t>/</m:t>
                    </m:r>
                    <m:r>
                      <a:rPr lang="en-US" b="0" i="1" noProof="0" smtClean="0">
                        <a:latin typeface="Cambria Math" panose="02040503050406030204" pitchFamily="18" charset="0"/>
                      </a:rPr>
                      <m:t>𝑎</m:t>
                    </m:r>
                  </m:oMath>
                </a14:m>
                <a:endParaRPr lang="en-US" noProof="0" dirty="0"/>
              </a:p>
              <a:p>
                <a:pPr lvl="2"/>
                <a:r>
                  <a:rPr lang="en-US" dirty="0"/>
                  <a:t>Low density, targeting sheath-limited regime </a:t>
                </a:r>
              </a:p>
              <a:p>
                <a:pPr lvl="1"/>
                <a:endParaRPr lang="en-US" dirty="0">
                  <a:solidFill>
                    <a:schemeClr val="accent6"/>
                  </a:solidFill>
                </a:endParaRPr>
              </a:p>
              <a:p>
                <a:pPr lvl="2"/>
                <a:endParaRPr lang="en-US" noProof="0" dirty="0">
                  <a:solidFill>
                    <a:schemeClr val="accent6"/>
                  </a:solidFill>
                </a:endParaRPr>
              </a:p>
            </p:txBody>
          </p:sp>
        </mc:Choice>
        <mc:Fallback xmlns="">
          <p:sp>
            <p:nvSpPr>
              <p:cNvPr id="7" name="Espace réservé du contenu 6">
                <a:extLst>
                  <a:ext uri="{FF2B5EF4-FFF2-40B4-BE49-F238E27FC236}">
                    <a16:creationId xmlns:a16="http://schemas.microsoft.com/office/drawing/2014/main" id="{69904E05-C7BF-272F-1F49-76572513FD57}"/>
                  </a:ext>
                </a:extLst>
              </p:cNvPr>
              <p:cNvSpPr>
                <a:spLocks noGrp="1" noRot="1" noChangeAspect="1" noMove="1" noResize="1" noEditPoints="1" noAdjustHandles="1" noChangeArrowheads="1" noChangeShapeType="1" noTextEdit="1"/>
              </p:cNvSpPr>
              <p:nvPr>
                <p:ph idx="1"/>
              </p:nvPr>
            </p:nvSpPr>
            <p:spPr>
              <a:xfrm>
                <a:off x="731838" y="1185863"/>
                <a:ext cx="7977539" cy="4727575"/>
              </a:xfrm>
              <a:blipFill>
                <a:blip r:embed="rId2"/>
                <a:stretch>
                  <a:fillRect l="-1451" t="-774"/>
                </a:stretch>
              </a:blipFill>
            </p:spPr>
            <p:txBody>
              <a:bodyPr/>
              <a:lstStyle/>
              <a:p>
                <a:r>
                  <a:rPr lang="fr-FR">
                    <a:noFill/>
                  </a:rPr>
                  <a:t> </a:t>
                </a:r>
              </a:p>
            </p:txBody>
          </p:sp>
        </mc:Fallback>
      </mc:AlternateContent>
      <p:sp>
        <p:nvSpPr>
          <p:cNvPr id="2" name="Espace réservé de la date 1">
            <a:extLst>
              <a:ext uri="{FF2B5EF4-FFF2-40B4-BE49-F238E27FC236}">
                <a16:creationId xmlns:a16="http://schemas.microsoft.com/office/drawing/2014/main" id="{B17EAD3B-1461-7487-5CC4-2FCC0868B62D}"/>
              </a:ext>
            </a:extLst>
          </p:cNvPr>
          <p:cNvSpPr>
            <a:spLocks noGrp="1"/>
          </p:cNvSpPr>
          <p:nvPr>
            <p:ph type="dt" sz="half" idx="10"/>
          </p:nvPr>
        </p:nvSpPr>
        <p:spPr/>
        <p:txBody>
          <a:bodyPr/>
          <a:lstStyle/>
          <a:p>
            <a:r>
              <a:rPr lang="fr-FR"/>
              <a:t>15/10/2025</a:t>
            </a:r>
          </a:p>
        </p:txBody>
      </p:sp>
      <p:sp>
        <p:nvSpPr>
          <p:cNvPr id="5" name="Espace réservé du pied de page 4">
            <a:extLst>
              <a:ext uri="{FF2B5EF4-FFF2-40B4-BE49-F238E27FC236}">
                <a16:creationId xmlns:a16="http://schemas.microsoft.com/office/drawing/2014/main" id="{4B7D443D-AEB6-DC33-3EC2-01CD79BC4C4B}"/>
              </a:ext>
            </a:extLst>
          </p:cNvPr>
          <p:cNvSpPr>
            <a:spLocks noGrp="1"/>
          </p:cNvSpPr>
          <p:nvPr>
            <p:ph type="ftr" sz="quarter" idx="11"/>
          </p:nvPr>
        </p:nvSpPr>
        <p:spPr/>
        <p:txBody>
          <a:bodyPr/>
          <a:lstStyle/>
          <a:p>
            <a:r>
              <a:rPr lang="en-US"/>
              <a:t>Hugo Bufferand - IAEA-FEC Conference - Chengdu</a:t>
            </a:r>
            <a:endParaRPr lang="fr-FR"/>
          </a:p>
        </p:txBody>
      </p:sp>
      <p:sp>
        <p:nvSpPr>
          <p:cNvPr id="8" name="Espace réservé du numéro de diapositive 7">
            <a:extLst>
              <a:ext uri="{FF2B5EF4-FFF2-40B4-BE49-F238E27FC236}">
                <a16:creationId xmlns:a16="http://schemas.microsoft.com/office/drawing/2014/main" id="{8424BA42-8E50-0F5C-5ECA-A7448ECF5244}"/>
              </a:ext>
            </a:extLst>
          </p:cNvPr>
          <p:cNvSpPr>
            <a:spLocks noGrp="1"/>
          </p:cNvSpPr>
          <p:nvPr>
            <p:ph type="sldNum" sz="quarter" idx="12"/>
          </p:nvPr>
        </p:nvSpPr>
        <p:spPr/>
        <p:txBody>
          <a:bodyPr/>
          <a:lstStyle/>
          <a:p>
            <a:r>
              <a:rPr lang="fr-FR" dirty="0"/>
              <a:t>7/19</a:t>
            </a:r>
          </a:p>
        </p:txBody>
      </p:sp>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p:txBody>
          <a:bodyPr>
            <a:normAutofit/>
          </a:bodyPr>
          <a:lstStyle/>
          <a:p>
            <a:r>
              <a:rPr lang="en-US" noProof="0" dirty="0"/>
              <a:t>The TCV-X21 </a:t>
            </a:r>
            <a:r>
              <a:rPr lang="en-US"/>
              <a:t>experiment</a:t>
            </a:r>
            <a:endParaRPr lang="en-US" noProof="0" dirty="0"/>
          </a:p>
        </p:txBody>
      </p:sp>
      <mc:AlternateContent xmlns:mc="http://schemas.openxmlformats.org/markup-compatibility/2006" xmlns:a14="http://schemas.microsoft.com/office/drawing/2010/main">
        <mc:Choice Requires="a14">
          <p:graphicFrame>
            <p:nvGraphicFramePr>
              <p:cNvPr id="3" name="Tableau 2"/>
              <p:cNvGraphicFramePr>
                <a:graphicFrameLocks noGrp="1"/>
              </p:cNvGraphicFramePr>
              <p:nvPr/>
            </p:nvGraphicFramePr>
            <p:xfrm>
              <a:off x="6287911" y="1738488"/>
              <a:ext cx="2127960" cy="2680709"/>
            </p:xfrm>
            <a:graphic>
              <a:graphicData uri="http://schemas.openxmlformats.org/drawingml/2006/table">
                <a:tbl>
                  <a:tblPr firstRow="1" bandRow="1">
                    <a:tableStyleId>{5C22544A-7EE6-4342-B048-85BDC9FD1C3A}</a:tableStyleId>
                  </a:tblPr>
                  <a:tblGrid>
                    <a:gridCol w="1063980">
                      <a:extLst>
                        <a:ext uri="{9D8B030D-6E8A-4147-A177-3AD203B41FA5}">
                          <a16:colId xmlns:a16="http://schemas.microsoft.com/office/drawing/2014/main" val="124373950"/>
                        </a:ext>
                      </a:extLst>
                    </a:gridCol>
                    <a:gridCol w="1063980">
                      <a:extLst>
                        <a:ext uri="{9D8B030D-6E8A-4147-A177-3AD203B41FA5}">
                          <a16:colId xmlns:a16="http://schemas.microsoft.com/office/drawing/2014/main" val="1378558005"/>
                        </a:ext>
                      </a:extLst>
                    </a:gridCol>
                  </a:tblGrid>
                  <a:tr h="282357">
                    <a:tc>
                      <a:txBody>
                        <a:bodyPr/>
                        <a:lstStyle/>
                        <a:p>
                          <a:pPr algn="ctr"/>
                          <a:r>
                            <a:rPr lang="en-US" sz="1200" noProof="0" dirty="0"/>
                            <a:t>Parameter</a:t>
                          </a:r>
                        </a:p>
                      </a:txBody>
                      <a:tcPr anchor="ctr"/>
                    </a:tc>
                    <a:tc>
                      <a:txBody>
                        <a:bodyPr/>
                        <a:lstStyle/>
                        <a:p>
                          <a:pPr algn="ctr"/>
                          <a:r>
                            <a:rPr lang="en-US" sz="1200" noProof="0" dirty="0"/>
                            <a:t>Value</a:t>
                          </a:r>
                        </a:p>
                      </a:txBody>
                      <a:tcPr anchor="ctr"/>
                    </a:tc>
                    <a:extLst>
                      <a:ext uri="{0D108BD9-81ED-4DB2-BD59-A6C34878D82A}">
                        <a16:rowId xmlns:a16="http://schemas.microsoft.com/office/drawing/2014/main" val="1771003715"/>
                      </a:ext>
                    </a:extLst>
                  </a:tr>
                  <a:tr h="333241">
                    <a:tc>
                      <a:txBody>
                        <a:bodyPr/>
                        <a:lstStyle/>
                        <a:p>
                          <a:pPr algn="ctr"/>
                          <a14:m>
                            <m:oMathPara xmlns:m="http://schemas.openxmlformats.org/officeDocument/2006/math">
                              <m:oMathParaPr>
                                <m:jc m:val="centerGroup"/>
                              </m:oMathParaPr>
                              <m:oMath xmlns:m="http://schemas.openxmlformats.org/officeDocument/2006/math">
                                <m:r>
                                  <a:rPr lang="en-US" sz="1600" b="0" i="1" noProof="0" smtClean="0">
                                    <a:latin typeface="Cambria Math" panose="02040503050406030204" pitchFamily="18" charset="0"/>
                                  </a:rPr>
                                  <m:t>𝑅</m:t>
                                </m:r>
                              </m:oMath>
                            </m:oMathPara>
                          </a14:m>
                          <a:endParaRPr lang="en-US" sz="1600" noProof="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sz="1600" b="0" i="1" noProof="0" smtClean="0">
                                    <a:latin typeface="Cambria Math" panose="02040503050406030204" pitchFamily="18" charset="0"/>
                                  </a:rPr>
                                  <m:t>0.88 </m:t>
                                </m:r>
                                <m:r>
                                  <a:rPr lang="fr-FR" sz="1600" b="0" i="1" noProof="0" smtClean="0">
                                    <a:latin typeface="Cambria Math" panose="02040503050406030204" pitchFamily="18" charset="0"/>
                                  </a:rPr>
                                  <m:t>𝑚</m:t>
                                </m:r>
                              </m:oMath>
                            </m:oMathPara>
                          </a14:m>
                          <a:endParaRPr lang="en-US" sz="1600" noProof="0" dirty="0"/>
                        </a:p>
                      </a:txBody>
                      <a:tcPr anchor="ctr"/>
                    </a:tc>
                    <a:extLst>
                      <a:ext uri="{0D108BD9-81ED-4DB2-BD59-A6C34878D82A}">
                        <a16:rowId xmlns:a16="http://schemas.microsoft.com/office/drawing/2014/main" val="4092883624"/>
                      </a:ext>
                    </a:extLst>
                  </a:tr>
                  <a:tr h="333241">
                    <a:tc>
                      <a:txBody>
                        <a:bodyPr/>
                        <a:lstStyle/>
                        <a:p>
                          <a:pPr algn="ctr"/>
                          <a14:m>
                            <m:oMathPara xmlns:m="http://schemas.openxmlformats.org/officeDocument/2006/math">
                              <m:oMathParaPr>
                                <m:jc m:val="centerGroup"/>
                              </m:oMathParaPr>
                              <m:oMath xmlns:m="http://schemas.openxmlformats.org/officeDocument/2006/math">
                                <m:r>
                                  <a:rPr lang="fr-FR" sz="1600" b="0" i="1" noProof="0" smtClean="0">
                                    <a:latin typeface="Cambria Math" panose="02040503050406030204" pitchFamily="18" charset="0"/>
                                  </a:rPr>
                                  <m:t>𝑎</m:t>
                                </m:r>
                              </m:oMath>
                            </m:oMathPara>
                          </a14:m>
                          <a:endParaRPr lang="en-US" sz="1600" noProof="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sz="1600" b="0" i="1" noProof="0" smtClean="0">
                                    <a:latin typeface="Cambria Math" panose="02040503050406030204" pitchFamily="18" charset="0"/>
                                  </a:rPr>
                                  <m:t>0.25 </m:t>
                                </m:r>
                                <m:r>
                                  <a:rPr lang="fr-FR" sz="1600" b="0" i="1" noProof="0" smtClean="0">
                                    <a:latin typeface="Cambria Math" panose="02040503050406030204" pitchFamily="18" charset="0"/>
                                  </a:rPr>
                                  <m:t>𝑚</m:t>
                                </m:r>
                              </m:oMath>
                            </m:oMathPara>
                          </a14:m>
                          <a:endParaRPr lang="en-US" sz="1600" noProof="0" dirty="0"/>
                        </a:p>
                      </a:txBody>
                      <a:tcPr anchor="ctr"/>
                    </a:tc>
                    <a:extLst>
                      <a:ext uri="{0D108BD9-81ED-4DB2-BD59-A6C34878D82A}">
                        <a16:rowId xmlns:a16="http://schemas.microsoft.com/office/drawing/2014/main" val="3382960178"/>
                      </a:ext>
                    </a:extLst>
                  </a:tr>
                  <a:tr h="333241">
                    <a:tc>
                      <a:txBody>
                        <a:bodyPr/>
                        <a:lstStyle/>
                        <a:p>
                          <a:pPr algn="ctr"/>
                          <a14:m>
                            <m:oMathPara xmlns:m="http://schemas.openxmlformats.org/officeDocument/2006/math">
                              <m:oMathParaPr>
                                <m:jc m:val="centerGroup"/>
                              </m:oMathParaPr>
                              <m:oMath xmlns:m="http://schemas.openxmlformats.org/officeDocument/2006/math">
                                <m:sSub>
                                  <m:sSubPr>
                                    <m:ctrlPr>
                                      <a:rPr lang="fr-FR" sz="1600" b="0" i="1" noProof="0" smtClean="0">
                                        <a:latin typeface="Cambria Math" panose="02040503050406030204" pitchFamily="18" charset="0"/>
                                      </a:rPr>
                                    </m:ctrlPr>
                                  </m:sSubPr>
                                  <m:e>
                                    <m:r>
                                      <a:rPr lang="fr-FR" sz="1600" b="0" i="1" noProof="0" smtClean="0">
                                        <a:latin typeface="Cambria Math" panose="02040503050406030204" pitchFamily="18" charset="0"/>
                                      </a:rPr>
                                      <m:t>𝐵</m:t>
                                    </m:r>
                                  </m:e>
                                  <m:sub>
                                    <m:r>
                                      <a:rPr lang="fr-FR" sz="1600" b="0" i="1" noProof="0" smtClean="0">
                                        <a:latin typeface="Cambria Math" panose="02040503050406030204" pitchFamily="18" charset="0"/>
                                      </a:rPr>
                                      <m:t>𝜙</m:t>
                                    </m:r>
                                  </m:sub>
                                </m:sSub>
                              </m:oMath>
                            </m:oMathPara>
                          </a14:m>
                          <a:endParaRPr lang="en-US" sz="1600" noProof="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sz="1600" b="0" i="1" noProof="0" smtClean="0">
                                    <a:latin typeface="Cambria Math" panose="02040503050406030204" pitchFamily="18" charset="0"/>
                                  </a:rPr>
                                  <m:t>0.95 </m:t>
                                </m:r>
                                <m:r>
                                  <a:rPr lang="fr-FR" sz="1600" b="0" i="1" noProof="0" smtClean="0">
                                    <a:latin typeface="Cambria Math" panose="02040503050406030204" pitchFamily="18" charset="0"/>
                                  </a:rPr>
                                  <m:t>𝑇</m:t>
                                </m:r>
                              </m:oMath>
                            </m:oMathPara>
                          </a14:m>
                          <a:endParaRPr lang="en-US" sz="1600" noProof="0" dirty="0"/>
                        </a:p>
                      </a:txBody>
                      <a:tcPr anchor="ctr"/>
                    </a:tc>
                    <a:extLst>
                      <a:ext uri="{0D108BD9-81ED-4DB2-BD59-A6C34878D82A}">
                        <a16:rowId xmlns:a16="http://schemas.microsoft.com/office/drawing/2014/main" val="2496141389"/>
                      </a:ext>
                    </a:extLst>
                  </a:tr>
                  <a:tr h="364955">
                    <a:tc>
                      <a:txBody>
                        <a:bodyPr/>
                        <a:lstStyle/>
                        <a:p>
                          <a:pPr algn="ctr"/>
                          <a14:m>
                            <m:oMathPara xmlns:m="http://schemas.openxmlformats.org/officeDocument/2006/math">
                              <m:oMathParaPr>
                                <m:jc m:val="centerGroup"/>
                              </m:oMathParaPr>
                              <m:oMath xmlns:m="http://schemas.openxmlformats.org/officeDocument/2006/math">
                                <m:sSub>
                                  <m:sSubPr>
                                    <m:ctrlPr>
                                      <a:rPr lang="fr-FR" sz="1600" b="0" i="1" noProof="0" smtClean="0">
                                        <a:latin typeface="Cambria Math" panose="02040503050406030204" pitchFamily="18" charset="0"/>
                                      </a:rPr>
                                    </m:ctrlPr>
                                  </m:sSubPr>
                                  <m:e>
                                    <m:r>
                                      <a:rPr lang="fr-FR" sz="1600" b="0" i="1" noProof="0" smtClean="0">
                                        <a:latin typeface="Cambria Math" panose="02040503050406030204" pitchFamily="18" charset="0"/>
                                      </a:rPr>
                                      <m:t>𝐼</m:t>
                                    </m:r>
                                  </m:e>
                                  <m:sub>
                                    <m:r>
                                      <a:rPr lang="fr-FR" sz="1600" b="0" i="1" noProof="0" smtClean="0">
                                        <a:latin typeface="Cambria Math" panose="02040503050406030204" pitchFamily="18" charset="0"/>
                                      </a:rPr>
                                      <m:t>𝑝</m:t>
                                    </m:r>
                                  </m:sub>
                                </m:sSub>
                              </m:oMath>
                            </m:oMathPara>
                          </a14:m>
                          <a:endParaRPr lang="en-US" sz="1600" noProof="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sz="1600" b="0" i="1" noProof="0" smtClean="0">
                                    <a:latin typeface="Cambria Math" panose="02040503050406030204" pitchFamily="18" charset="0"/>
                                  </a:rPr>
                                  <m:t>165 </m:t>
                                </m:r>
                                <m:r>
                                  <a:rPr lang="fr-FR" sz="1600" b="0" i="1" noProof="0" smtClean="0">
                                    <a:latin typeface="Cambria Math" panose="02040503050406030204" pitchFamily="18" charset="0"/>
                                  </a:rPr>
                                  <m:t>𝑘𝐴</m:t>
                                </m:r>
                              </m:oMath>
                            </m:oMathPara>
                          </a14:m>
                          <a:endParaRPr lang="en-US" sz="1600" noProof="0" dirty="0"/>
                        </a:p>
                      </a:txBody>
                      <a:tcPr anchor="ctr"/>
                    </a:tc>
                    <a:extLst>
                      <a:ext uri="{0D108BD9-81ED-4DB2-BD59-A6C34878D82A}">
                        <a16:rowId xmlns:a16="http://schemas.microsoft.com/office/drawing/2014/main" val="3335175100"/>
                      </a:ext>
                    </a:extLst>
                  </a:tr>
                  <a:tr h="333241">
                    <a:tc>
                      <a:txBody>
                        <a:bodyPr/>
                        <a:lstStyle/>
                        <a:p>
                          <a:pPr algn="ctr"/>
                          <a14:m>
                            <m:oMathPara xmlns:m="http://schemas.openxmlformats.org/officeDocument/2006/math">
                              <m:oMathParaPr>
                                <m:jc m:val="centerGroup"/>
                              </m:oMathParaPr>
                              <m:oMath xmlns:m="http://schemas.openxmlformats.org/officeDocument/2006/math">
                                <m:sSub>
                                  <m:sSubPr>
                                    <m:ctrlPr>
                                      <a:rPr lang="fr-FR" sz="1600" b="0" i="1" noProof="0" smtClean="0">
                                        <a:latin typeface="Cambria Math" panose="02040503050406030204" pitchFamily="18" charset="0"/>
                                      </a:rPr>
                                    </m:ctrlPr>
                                  </m:sSubPr>
                                  <m:e>
                                    <m:r>
                                      <a:rPr lang="fr-FR" sz="1600" b="0" i="1" noProof="0" smtClean="0">
                                        <a:latin typeface="Cambria Math" panose="02040503050406030204" pitchFamily="18" charset="0"/>
                                      </a:rPr>
                                      <m:t>𝑞</m:t>
                                    </m:r>
                                  </m:e>
                                  <m:sub>
                                    <m:r>
                                      <a:rPr lang="fr-FR" sz="1600" b="0" i="1" noProof="0" smtClean="0">
                                        <a:latin typeface="Cambria Math" panose="02040503050406030204" pitchFamily="18" charset="0"/>
                                      </a:rPr>
                                      <m:t>95</m:t>
                                    </m:r>
                                  </m:sub>
                                </m:sSub>
                              </m:oMath>
                            </m:oMathPara>
                          </a14:m>
                          <a:endParaRPr lang="en-US" sz="1600" noProof="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sz="1600" b="0" i="1" noProof="0" smtClean="0">
                                    <a:latin typeface="Cambria Math" panose="02040503050406030204" pitchFamily="18" charset="0"/>
                                  </a:rPr>
                                  <m:t>3.2</m:t>
                                </m:r>
                              </m:oMath>
                            </m:oMathPara>
                          </a14:m>
                          <a:endParaRPr lang="en-US" sz="1600" noProof="0" dirty="0"/>
                        </a:p>
                      </a:txBody>
                      <a:tcPr anchor="ctr"/>
                    </a:tc>
                    <a:extLst>
                      <a:ext uri="{0D108BD9-81ED-4DB2-BD59-A6C34878D82A}">
                        <a16:rowId xmlns:a16="http://schemas.microsoft.com/office/drawing/2014/main" val="2643588256"/>
                      </a:ext>
                    </a:extLst>
                  </a:tr>
                  <a:tr h="333241">
                    <a:tc>
                      <a:txBody>
                        <a:bodyPr/>
                        <a:lstStyle/>
                        <a:p>
                          <a:pPr algn="ctr"/>
                          <a14:m>
                            <m:oMathPara xmlns:m="http://schemas.openxmlformats.org/officeDocument/2006/math">
                              <m:oMathParaPr>
                                <m:jc m:val="centerGroup"/>
                              </m:oMathParaPr>
                              <m:oMath xmlns:m="http://schemas.openxmlformats.org/officeDocument/2006/math">
                                <m:sSub>
                                  <m:sSubPr>
                                    <m:ctrlPr>
                                      <a:rPr lang="fr-FR" sz="1600" b="0" i="1" noProof="0" smtClean="0">
                                        <a:latin typeface="Cambria Math" panose="02040503050406030204" pitchFamily="18" charset="0"/>
                                      </a:rPr>
                                    </m:ctrlPr>
                                  </m:sSubPr>
                                  <m:e>
                                    <m:r>
                                      <a:rPr lang="fr-FR" sz="1600" b="0" i="1" noProof="0" smtClean="0">
                                        <a:latin typeface="Cambria Math" panose="02040503050406030204" pitchFamily="18" charset="0"/>
                                      </a:rPr>
                                      <m:t>𝑓</m:t>
                                    </m:r>
                                  </m:e>
                                  <m:sub>
                                    <m:r>
                                      <a:rPr lang="fr-FR" sz="1600" b="0" i="1" noProof="0" smtClean="0">
                                        <a:latin typeface="Cambria Math" panose="02040503050406030204" pitchFamily="18" charset="0"/>
                                      </a:rPr>
                                      <m:t>𝐺𝑊</m:t>
                                    </m:r>
                                  </m:sub>
                                </m:sSub>
                              </m:oMath>
                            </m:oMathPara>
                          </a14:m>
                          <a:endParaRPr lang="en-US" sz="1600" noProof="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sz="1600" b="0" i="1" noProof="0" smtClean="0">
                                    <a:latin typeface="Cambria Math" panose="02040503050406030204" pitchFamily="18" charset="0"/>
                                  </a:rPr>
                                  <m:t>0.25</m:t>
                                </m:r>
                              </m:oMath>
                            </m:oMathPara>
                          </a14:m>
                          <a:endParaRPr lang="en-US" sz="1600" noProof="0" dirty="0"/>
                        </a:p>
                      </a:txBody>
                      <a:tcPr anchor="ctr"/>
                    </a:tc>
                    <a:extLst>
                      <a:ext uri="{0D108BD9-81ED-4DB2-BD59-A6C34878D82A}">
                        <a16:rowId xmlns:a16="http://schemas.microsoft.com/office/drawing/2014/main" val="2375789687"/>
                      </a:ext>
                    </a:extLst>
                  </a:tr>
                  <a:tr h="333241">
                    <a:tc>
                      <a:txBody>
                        <a:bodyPr/>
                        <a:lstStyle/>
                        <a:p>
                          <a:pPr algn="ctr"/>
                          <a14:m>
                            <m:oMathPara xmlns:m="http://schemas.openxmlformats.org/officeDocument/2006/math">
                              <m:oMathParaPr>
                                <m:jc m:val="centerGroup"/>
                              </m:oMathParaPr>
                              <m:oMath xmlns:m="http://schemas.openxmlformats.org/officeDocument/2006/math">
                                <m:sSub>
                                  <m:sSubPr>
                                    <m:ctrlPr>
                                      <a:rPr lang="fr-FR" sz="1600" b="0" i="1" noProof="0" smtClean="0">
                                        <a:latin typeface="Cambria Math" panose="02040503050406030204" pitchFamily="18" charset="0"/>
                                      </a:rPr>
                                    </m:ctrlPr>
                                  </m:sSubPr>
                                  <m:e>
                                    <m:r>
                                      <a:rPr lang="fr-FR" sz="1600" b="0" i="1" noProof="0" smtClean="0">
                                        <a:latin typeface="Cambria Math" panose="02040503050406030204" pitchFamily="18" charset="0"/>
                                      </a:rPr>
                                      <m:t>𝑃</m:t>
                                    </m:r>
                                  </m:e>
                                  <m:sub>
                                    <m:r>
                                      <a:rPr lang="fr-FR" sz="1600" b="0" i="1" noProof="0" smtClean="0">
                                        <a:latin typeface="Cambria Math" panose="02040503050406030204" pitchFamily="18" charset="0"/>
                                      </a:rPr>
                                      <m:t>𝑂h𝑚</m:t>
                                    </m:r>
                                  </m:sub>
                                </m:sSub>
                              </m:oMath>
                            </m:oMathPara>
                          </a14:m>
                          <a:endParaRPr lang="en-US" sz="1600" noProof="0"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fr-FR" sz="1600" b="0" i="1" noProof="0" smtClean="0">
                                    <a:latin typeface="Cambria Math" panose="02040503050406030204" pitchFamily="18" charset="0"/>
                                  </a:rPr>
                                  <m:t>150 </m:t>
                                </m:r>
                                <m:r>
                                  <a:rPr lang="fr-FR" sz="1600" b="0" i="1" noProof="0" smtClean="0">
                                    <a:latin typeface="Cambria Math" panose="02040503050406030204" pitchFamily="18" charset="0"/>
                                  </a:rPr>
                                  <m:t>𝑘𝑊</m:t>
                                </m:r>
                              </m:oMath>
                            </m:oMathPara>
                          </a14:m>
                          <a:endParaRPr lang="en-US" sz="1600" noProof="0" dirty="0"/>
                        </a:p>
                      </a:txBody>
                      <a:tcPr anchor="ctr"/>
                    </a:tc>
                    <a:extLst>
                      <a:ext uri="{0D108BD9-81ED-4DB2-BD59-A6C34878D82A}">
                        <a16:rowId xmlns:a16="http://schemas.microsoft.com/office/drawing/2014/main" val="1856922294"/>
                      </a:ext>
                    </a:extLst>
                  </a:tr>
                </a:tbl>
              </a:graphicData>
            </a:graphic>
          </p:graphicFrame>
        </mc:Choice>
        <mc:Fallback xmlns="">
          <p:graphicFrame>
            <p:nvGraphicFramePr>
              <p:cNvPr id="3" name="Tableau 2"/>
              <p:cNvGraphicFramePr>
                <a:graphicFrameLocks noGrp="1"/>
              </p:cNvGraphicFramePr>
              <p:nvPr>
                <p:extLst>
                  <p:ext uri="{D42A27DB-BD31-4B8C-83A1-F6EECF244321}">
                    <p14:modId xmlns:p14="http://schemas.microsoft.com/office/powerpoint/2010/main" val="508344346"/>
                  </p:ext>
                </p:extLst>
              </p:nvPr>
            </p:nvGraphicFramePr>
            <p:xfrm>
              <a:off x="6287911" y="1738488"/>
              <a:ext cx="2127960" cy="2680709"/>
            </p:xfrm>
            <a:graphic>
              <a:graphicData uri="http://schemas.openxmlformats.org/drawingml/2006/table">
                <a:tbl>
                  <a:tblPr firstRow="1" bandRow="1">
                    <a:tableStyleId>{5C22544A-7EE6-4342-B048-85BDC9FD1C3A}</a:tableStyleId>
                  </a:tblPr>
                  <a:tblGrid>
                    <a:gridCol w="1063980">
                      <a:extLst>
                        <a:ext uri="{9D8B030D-6E8A-4147-A177-3AD203B41FA5}">
                          <a16:colId xmlns:a16="http://schemas.microsoft.com/office/drawing/2014/main" val="124373950"/>
                        </a:ext>
                      </a:extLst>
                    </a:gridCol>
                    <a:gridCol w="1063980">
                      <a:extLst>
                        <a:ext uri="{9D8B030D-6E8A-4147-A177-3AD203B41FA5}">
                          <a16:colId xmlns:a16="http://schemas.microsoft.com/office/drawing/2014/main" val="1378558005"/>
                        </a:ext>
                      </a:extLst>
                    </a:gridCol>
                  </a:tblGrid>
                  <a:tr h="282357">
                    <a:tc>
                      <a:txBody>
                        <a:bodyPr/>
                        <a:lstStyle/>
                        <a:p>
                          <a:pPr algn="ctr"/>
                          <a:r>
                            <a:rPr lang="en-US" sz="1200" noProof="0" dirty="0" smtClean="0"/>
                            <a:t>Parameter</a:t>
                          </a:r>
                          <a:endParaRPr lang="en-US" sz="1200" noProof="0" dirty="0"/>
                        </a:p>
                      </a:txBody>
                      <a:tcPr anchor="ctr"/>
                    </a:tc>
                    <a:tc>
                      <a:txBody>
                        <a:bodyPr/>
                        <a:lstStyle/>
                        <a:p>
                          <a:pPr algn="ctr"/>
                          <a:r>
                            <a:rPr lang="en-US" sz="1200" noProof="0" dirty="0" smtClean="0"/>
                            <a:t>Value</a:t>
                          </a:r>
                          <a:endParaRPr lang="en-US" sz="1200" noProof="0" dirty="0"/>
                        </a:p>
                      </a:txBody>
                      <a:tcPr anchor="ctr"/>
                    </a:tc>
                    <a:extLst>
                      <a:ext uri="{0D108BD9-81ED-4DB2-BD59-A6C34878D82A}">
                        <a16:rowId xmlns:a16="http://schemas.microsoft.com/office/drawing/2014/main" val="1771003715"/>
                      </a:ext>
                    </a:extLst>
                  </a:tr>
                  <a:tr h="335280">
                    <a:tc>
                      <a:txBody>
                        <a:bodyPr/>
                        <a:lstStyle/>
                        <a:p>
                          <a:endParaRPr lang="fr-FR"/>
                        </a:p>
                      </a:txBody>
                      <a:tcPr anchor="ctr">
                        <a:blipFill>
                          <a:blip r:embed="rId3"/>
                          <a:stretch>
                            <a:fillRect l="-571" t="-85455" r="-102286" b="-621818"/>
                          </a:stretch>
                        </a:blipFill>
                      </a:tcPr>
                    </a:tc>
                    <a:tc>
                      <a:txBody>
                        <a:bodyPr/>
                        <a:lstStyle/>
                        <a:p>
                          <a:endParaRPr lang="fr-FR"/>
                        </a:p>
                      </a:txBody>
                      <a:tcPr anchor="ctr">
                        <a:blipFill>
                          <a:blip r:embed="rId3"/>
                          <a:stretch>
                            <a:fillRect l="-100571" t="-85455" r="-2286" b="-621818"/>
                          </a:stretch>
                        </a:blipFill>
                      </a:tcPr>
                    </a:tc>
                    <a:extLst>
                      <a:ext uri="{0D108BD9-81ED-4DB2-BD59-A6C34878D82A}">
                        <a16:rowId xmlns:a16="http://schemas.microsoft.com/office/drawing/2014/main" val="4092883624"/>
                      </a:ext>
                    </a:extLst>
                  </a:tr>
                  <a:tr h="335280">
                    <a:tc>
                      <a:txBody>
                        <a:bodyPr/>
                        <a:lstStyle/>
                        <a:p>
                          <a:endParaRPr lang="fr-FR"/>
                        </a:p>
                      </a:txBody>
                      <a:tcPr anchor="ctr">
                        <a:blipFill>
                          <a:blip r:embed="rId3"/>
                          <a:stretch>
                            <a:fillRect l="-571" t="-185455" r="-102286" b="-521818"/>
                          </a:stretch>
                        </a:blipFill>
                      </a:tcPr>
                    </a:tc>
                    <a:tc>
                      <a:txBody>
                        <a:bodyPr/>
                        <a:lstStyle/>
                        <a:p>
                          <a:endParaRPr lang="fr-FR"/>
                        </a:p>
                      </a:txBody>
                      <a:tcPr anchor="ctr">
                        <a:blipFill>
                          <a:blip r:embed="rId3"/>
                          <a:stretch>
                            <a:fillRect l="-100571" t="-185455" r="-2286" b="-521818"/>
                          </a:stretch>
                        </a:blipFill>
                      </a:tcPr>
                    </a:tc>
                    <a:extLst>
                      <a:ext uri="{0D108BD9-81ED-4DB2-BD59-A6C34878D82A}">
                        <a16:rowId xmlns:a16="http://schemas.microsoft.com/office/drawing/2014/main" val="3382960178"/>
                      </a:ext>
                    </a:extLst>
                  </a:tr>
                  <a:tr h="356997">
                    <a:tc>
                      <a:txBody>
                        <a:bodyPr/>
                        <a:lstStyle/>
                        <a:p>
                          <a:endParaRPr lang="fr-FR"/>
                        </a:p>
                      </a:txBody>
                      <a:tcPr anchor="ctr">
                        <a:blipFill>
                          <a:blip r:embed="rId3"/>
                          <a:stretch>
                            <a:fillRect l="-571" t="-266102" r="-102286" b="-386441"/>
                          </a:stretch>
                        </a:blipFill>
                      </a:tcPr>
                    </a:tc>
                    <a:tc>
                      <a:txBody>
                        <a:bodyPr/>
                        <a:lstStyle/>
                        <a:p>
                          <a:endParaRPr lang="fr-FR"/>
                        </a:p>
                      </a:txBody>
                      <a:tcPr anchor="ctr">
                        <a:blipFill>
                          <a:blip r:embed="rId3"/>
                          <a:stretch>
                            <a:fillRect l="-100571" t="-266102" r="-2286" b="-386441"/>
                          </a:stretch>
                        </a:blipFill>
                      </a:tcPr>
                    </a:tc>
                    <a:extLst>
                      <a:ext uri="{0D108BD9-81ED-4DB2-BD59-A6C34878D82A}">
                        <a16:rowId xmlns:a16="http://schemas.microsoft.com/office/drawing/2014/main" val="2496141389"/>
                      </a:ext>
                    </a:extLst>
                  </a:tr>
                  <a:tr h="364955">
                    <a:tc>
                      <a:txBody>
                        <a:bodyPr/>
                        <a:lstStyle/>
                        <a:p>
                          <a:endParaRPr lang="fr-FR"/>
                        </a:p>
                      </a:txBody>
                      <a:tcPr anchor="ctr">
                        <a:blipFill>
                          <a:blip r:embed="rId3"/>
                          <a:stretch>
                            <a:fillRect l="-571" t="-360000" r="-102286" b="-280000"/>
                          </a:stretch>
                        </a:blipFill>
                      </a:tcPr>
                    </a:tc>
                    <a:tc>
                      <a:txBody>
                        <a:bodyPr/>
                        <a:lstStyle/>
                        <a:p>
                          <a:endParaRPr lang="fr-FR"/>
                        </a:p>
                      </a:txBody>
                      <a:tcPr anchor="ctr">
                        <a:blipFill>
                          <a:blip r:embed="rId3"/>
                          <a:stretch>
                            <a:fillRect l="-100571" t="-360000" r="-2286" b="-280000"/>
                          </a:stretch>
                        </a:blipFill>
                      </a:tcPr>
                    </a:tc>
                    <a:extLst>
                      <a:ext uri="{0D108BD9-81ED-4DB2-BD59-A6C34878D82A}">
                        <a16:rowId xmlns:a16="http://schemas.microsoft.com/office/drawing/2014/main" val="3335175100"/>
                      </a:ext>
                    </a:extLst>
                  </a:tr>
                  <a:tr h="335280">
                    <a:tc>
                      <a:txBody>
                        <a:bodyPr/>
                        <a:lstStyle/>
                        <a:p>
                          <a:endParaRPr lang="fr-FR"/>
                        </a:p>
                      </a:txBody>
                      <a:tcPr anchor="ctr">
                        <a:blipFill>
                          <a:blip r:embed="rId3"/>
                          <a:stretch>
                            <a:fillRect l="-571" t="-501818" r="-102286" b="-205455"/>
                          </a:stretch>
                        </a:blipFill>
                      </a:tcPr>
                    </a:tc>
                    <a:tc>
                      <a:txBody>
                        <a:bodyPr/>
                        <a:lstStyle/>
                        <a:p>
                          <a:endParaRPr lang="fr-FR"/>
                        </a:p>
                      </a:txBody>
                      <a:tcPr anchor="ctr">
                        <a:blipFill>
                          <a:blip r:embed="rId3"/>
                          <a:stretch>
                            <a:fillRect l="-100571" t="-501818" r="-2286" b="-205455"/>
                          </a:stretch>
                        </a:blipFill>
                      </a:tcPr>
                    </a:tc>
                    <a:extLst>
                      <a:ext uri="{0D108BD9-81ED-4DB2-BD59-A6C34878D82A}">
                        <a16:rowId xmlns:a16="http://schemas.microsoft.com/office/drawing/2014/main" val="2643588256"/>
                      </a:ext>
                    </a:extLst>
                  </a:tr>
                  <a:tr h="335280">
                    <a:tc>
                      <a:txBody>
                        <a:bodyPr/>
                        <a:lstStyle/>
                        <a:p>
                          <a:endParaRPr lang="fr-FR"/>
                        </a:p>
                      </a:txBody>
                      <a:tcPr anchor="ctr">
                        <a:blipFill>
                          <a:blip r:embed="rId3"/>
                          <a:stretch>
                            <a:fillRect l="-571" t="-601818" r="-102286" b="-105455"/>
                          </a:stretch>
                        </a:blipFill>
                      </a:tcPr>
                    </a:tc>
                    <a:tc>
                      <a:txBody>
                        <a:bodyPr/>
                        <a:lstStyle/>
                        <a:p>
                          <a:endParaRPr lang="fr-FR"/>
                        </a:p>
                      </a:txBody>
                      <a:tcPr anchor="ctr">
                        <a:blipFill>
                          <a:blip r:embed="rId3"/>
                          <a:stretch>
                            <a:fillRect l="-100571" t="-601818" r="-2286" b="-105455"/>
                          </a:stretch>
                        </a:blipFill>
                      </a:tcPr>
                    </a:tc>
                    <a:extLst>
                      <a:ext uri="{0D108BD9-81ED-4DB2-BD59-A6C34878D82A}">
                        <a16:rowId xmlns:a16="http://schemas.microsoft.com/office/drawing/2014/main" val="2375789687"/>
                      </a:ext>
                    </a:extLst>
                  </a:tr>
                  <a:tr h="335280">
                    <a:tc>
                      <a:txBody>
                        <a:bodyPr/>
                        <a:lstStyle/>
                        <a:p>
                          <a:endParaRPr lang="fr-FR"/>
                        </a:p>
                      </a:txBody>
                      <a:tcPr anchor="ctr">
                        <a:blipFill>
                          <a:blip r:embed="rId3"/>
                          <a:stretch>
                            <a:fillRect l="-571" t="-701818" r="-102286" b="-5455"/>
                          </a:stretch>
                        </a:blipFill>
                      </a:tcPr>
                    </a:tc>
                    <a:tc>
                      <a:txBody>
                        <a:bodyPr/>
                        <a:lstStyle/>
                        <a:p>
                          <a:endParaRPr lang="fr-FR"/>
                        </a:p>
                      </a:txBody>
                      <a:tcPr anchor="ctr">
                        <a:blipFill>
                          <a:blip r:embed="rId3"/>
                          <a:stretch>
                            <a:fillRect l="-100571" t="-701818" r="-2286" b="-5455"/>
                          </a:stretch>
                        </a:blipFill>
                      </a:tcPr>
                    </a:tc>
                    <a:extLst>
                      <a:ext uri="{0D108BD9-81ED-4DB2-BD59-A6C34878D82A}">
                        <a16:rowId xmlns:a16="http://schemas.microsoft.com/office/drawing/2014/main" val="1856922294"/>
                      </a:ext>
                    </a:extLst>
                  </a:tr>
                </a:tbl>
              </a:graphicData>
            </a:graphic>
          </p:graphicFrame>
        </mc:Fallback>
      </mc:AlternateContent>
      <p:pic>
        <p:nvPicPr>
          <p:cNvPr id="4" name="Image 3"/>
          <p:cNvPicPr>
            <a:picLocks noChangeAspect="1"/>
          </p:cNvPicPr>
          <p:nvPr/>
        </p:nvPicPr>
        <p:blipFill>
          <a:blip r:embed="rId4"/>
          <a:stretch>
            <a:fillRect/>
          </a:stretch>
        </p:blipFill>
        <p:spPr>
          <a:xfrm>
            <a:off x="9127067" y="688622"/>
            <a:ext cx="2801520" cy="5542138"/>
          </a:xfrm>
          <a:prstGeom prst="rect">
            <a:avLst/>
          </a:prstGeom>
        </p:spPr>
      </p:pic>
      <p:sp>
        <p:nvSpPr>
          <p:cNvPr id="9" name="Espace réservé du contenu 6">
            <a:extLst>
              <a:ext uri="{FF2B5EF4-FFF2-40B4-BE49-F238E27FC236}">
                <a16:creationId xmlns:a16="http://schemas.microsoft.com/office/drawing/2014/main" id="{69904E05-C7BF-272F-1F49-76572513FD57}"/>
              </a:ext>
            </a:extLst>
          </p:cNvPr>
          <p:cNvSpPr txBox="1">
            <a:spLocks/>
          </p:cNvSpPr>
          <p:nvPr/>
        </p:nvSpPr>
        <p:spPr>
          <a:xfrm>
            <a:off x="731838" y="3409244"/>
            <a:ext cx="4799719" cy="2348089"/>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Main results in </a:t>
            </a:r>
            <a:r>
              <a:rPr lang="en-US" dirty="0">
                <a:solidFill>
                  <a:srgbClr val="A558A0"/>
                </a:solidFill>
              </a:rPr>
              <a:t>[D.S Oliveira, T. Body et al., </a:t>
            </a:r>
            <a:r>
              <a:rPr lang="en-US" dirty="0" err="1">
                <a:solidFill>
                  <a:srgbClr val="A558A0"/>
                </a:solidFill>
              </a:rPr>
              <a:t>Nucl</a:t>
            </a:r>
            <a:r>
              <a:rPr lang="en-US" dirty="0">
                <a:solidFill>
                  <a:srgbClr val="A558A0"/>
                </a:solidFill>
              </a:rPr>
              <a:t>. Fusion 62 (2022)]</a:t>
            </a:r>
          </a:p>
          <a:p>
            <a:pPr lvl="2"/>
            <a:r>
              <a:rPr lang="en-US" dirty="0"/>
              <a:t>Public experimental dataset on </a:t>
            </a:r>
            <a:r>
              <a:rPr lang="en-US" dirty="0">
                <a:solidFill>
                  <a:srgbClr val="A558A0"/>
                </a:solidFill>
                <a:hlinkClick r:id="rId5">
                  <a:extLst>
                    <a:ext uri="{A12FA001-AC4F-418D-AE19-62706E023703}">
                      <ahyp:hlinkClr xmlns:ahyp="http://schemas.microsoft.com/office/drawing/2018/hyperlinkcolor" val="tx"/>
                    </a:ext>
                  </a:extLst>
                </a:hlinkClick>
              </a:rPr>
              <a:t>https://github.com/SPCData/TCV-X21 </a:t>
            </a:r>
            <a:endParaRPr lang="en-US" dirty="0">
              <a:solidFill>
                <a:srgbClr val="A558A0"/>
              </a:solidFill>
            </a:endParaRPr>
          </a:p>
        </p:txBody>
      </p:sp>
      <p:sp>
        <p:nvSpPr>
          <p:cNvPr id="10" name="ZoneTexte 9"/>
          <p:cNvSpPr txBox="1"/>
          <p:nvPr/>
        </p:nvSpPr>
        <p:spPr>
          <a:xfrm>
            <a:off x="6287910" y="5060871"/>
            <a:ext cx="2985909" cy="461665"/>
          </a:xfrm>
          <a:prstGeom prst="rect">
            <a:avLst/>
          </a:prstGeom>
          <a:noFill/>
        </p:spPr>
        <p:txBody>
          <a:bodyPr wrap="square" rtlCol="0">
            <a:spAutoFit/>
          </a:bodyPr>
          <a:lstStyle/>
          <a:p>
            <a:pPr algn="r"/>
            <a:r>
              <a:rPr lang="en-US" sz="1200" i="1" dirty="0">
                <a:solidFill>
                  <a:schemeClr val="bg1">
                    <a:lumMod val="50000"/>
                  </a:schemeClr>
                </a:solidFill>
              </a:rPr>
              <a:t>TCV-X21 magnetic configuration and main edge diagnostics. </a:t>
            </a:r>
          </a:p>
        </p:txBody>
      </p:sp>
    </p:spTree>
    <p:extLst>
      <p:ext uri="{BB962C8B-B14F-4D97-AF65-F5344CB8AC3E}">
        <p14:creationId xmlns:p14="http://schemas.microsoft.com/office/powerpoint/2010/main" val="2459477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69904E05-C7BF-272F-1F49-76572513FD57}"/>
              </a:ext>
            </a:extLst>
          </p:cNvPr>
          <p:cNvSpPr>
            <a:spLocks noGrp="1"/>
          </p:cNvSpPr>
          <p:nvPr>
            <p:ph idx="1"/>
          </p:nvPr>
        </p:nvSpPr>
        <p:spPr>
          <a:xfrm>
            <a:off x="436481" y="1299697"/>
            <a:ext cx="5144029" cy="4532313"/>
          </a:xfrm>
        </p:spPr>
        <p:txBody>
          <a:bodyPr/>
          <a:lstStyle/>
          <a:p>
            <a:pPr lvl="1"/>
            <a:r>
              <a:rPr lang="en-US" noProof="0" dirty="0"/>
              <a:t>Experimental dataset used to benchmark edge turbulence codes </a:t>
            </a:r>
            <a:r>
              <a:rPr lang="en-US" dirty="0">
                <a:solidFill>
                  <a:srgbClr val="A558A0"/>
                </a:solidFill>
              </a:rPr>
              <a:t>[D.S Oliveira, T. Body et al., </a:t>
            </a:r>
            <a:r>
              <a:rPr lang="en-US" dirty="0" err="1">
                <a:solidFill>
                  <a:srgbClr val="A558A0"/>
                </a:solidFill>
              </a:rPr>
              <a:t>Nucl</a:t>
            </a:r>
            <a:r>
              <a:rPr lang="en-US" dirty="0">
                <a:solidFill>
                  <a:srgbClr val="A558A0"/>
                </a:solidFill>
              </a:rPr>
              <a:t>. Fusion 62 (2022) &amp; pre-print arXiv:2506.12180]</a:t>
            </a:r>
            <a:endParaRPr lang="en-US" noProof="0" dirty="0"/>
          </a:p>
          <a:p>
            <a:pPr lvl="2"/>
            <a:r>
              <a:rPr lang="en-US" dirty="0"/>
              <a:t>GBS</a:t>
            </a:r>
          </a:p>
          <a:p>
            <a:pPr lvl="2"/>
            <a:r>
              <a:rPr lang="en-US" noProof="0" dirty="0"/>
              <a:t>GRILLIX</a:t>
            </a:r>
          </a:p>
          <a:p>
            <a:pPr lvl="2"/>
            <a:r>
              <a:rPr lang="en-US" dirty="0"/>
              <a:t>TOMAK3X              </a:t>
            </a:r>
          </a:p>
          <a:p>
            <a:pPr lvl="2"/>
            <a:r>
              <a:rPr lang="en-US" dirty="0"/>
              <a:t>HERMES-3</a:t>
            </a:r>
          </a:p>
          <a:p>
            <a:pPr lvl="1">
              <a:buFont typeface="Wingdings" panose="05000000000000000000" pitchFamily="2" charset="2"/>
              <a:buChar char="à"/>
            </a:pPr>
            <a:r>
              <a:rPr lang="en-US" noProof="0" dirty="0">
                <a:sym typeface="Wingdings" panose="05000000000000000000" pitchFamily="2" charset="2"/>
              </a:rPr>
              <a:t>Rather good agreement with mid-plane profile measurements – discrepancies in the divertor</a:t>
            </a:r>
          </a:p>
          <a:p>
            <a:pPr lvl="1">
              <a:buFont typeface="Wingdings" panose="05000000000000000000" pitchFamily="2" charset="2"/>
              <a:buChar char="à"/>
            </a:pPr>
            <a:endParaRPr lang="en-US" dirty="0">
              <a:sym typeface="Wingdings" panose="05000000000000000000" pitchFamily="2" charset="2"/>
            </a:endParaRPr>
          </a:p>
          <a:p>
            <a:pPr lvl="1"/>
            <a:r>
              <a:rPr lang="en-US" dirty="0"/>
              <a:t>TCV-X21 plasmas simulated with SOLPS-ITER</a:t>
            </a:r>
          </a:p>
          <a:p>
            <a:pPr marL="0" lvl="1" indent="0">
              <a:buNone/>
            </a:pPr>
            <a:r>
              <a:rPr lang="en-US" dirty="0">
                <a:solidFill>
                  <a:srgbClr val="A558A0"/>
                </a:solidFill>
              </a:rPr>
              <a:t>[Wang et al., </a:t>
            </a:r>
            <a:r>
              <a:rPr lang="en-US" dirty="0" err="1">
                <a:solidFill>
                  <a:srgbClr val="A558A0"/>
                </a:solidFill>
              </a:rPr>
              <a:t>Nucl</a:t>
            </a:r>
            <a:r>
              <a:rPr lang="en-US" dirty="0">
                <a:solidFill>
                  <a:srgbClr val="A558A0"/>
                </a:solidFill>
              </a:rPr>
              <a:t>. Fusion 64 (2024)]</a:t>
            </a:r>
          </a:p>
          <a:p>
            <a:pPr lvl="1"/>
            <a:endParaRPr lang="en-US" noProof="0" dirty="0"/>
          </a:p>
        </p:txBody>
      </p:sp>
      <p:sp>
        <p:nvSpPr>
          <p:cNvPr id="2" name="Espace réservé de la date 1">
            <a:extLst>
              <a:ext uri="{FF2B5EF4-FFF2-40B4-BE49-F238E27FC236}">
                <a16:creationId xmlns:a16="http://schemas.microsoft.com/office/drawing/2014/main" id="{B17EAD3B-1461-7487-5CC4-2FCC0868B62D}"/>
              </a:ext>
            </a:extLst>
          </p:cNvPr>
          <p:cNvSpPr>
            <a:spLocks noGrp="1"/>
          </p:cNvSpPr>
          <p:nvPr>
            <p:ph type="dt" sz="half" idx="10"/>
          </p:nvPr>
        </p:nvSpPr>
        <p:spPr/>
        <p:txBody>
          <a:bodyPr/>
          <a:lstStyle/>
          <a:p>
            <a:r>
              <a:rPr lang="fr-FR"/>
              <a:t>15/10/2025</a:t>
            </a:r>
          </a:p>
        </p:txBody>
      </p:sp>
      <p:sp>
        <p:nvSpPr>
          <p:cNvPr id="5" name="Espace réservé du pied de page 4">
            <a:extLst>
              <a:ext uri="{FF2B5EF4-FFF2-40B4-BE49-F238E27FC236}">
                <a16:creationId xmlns:a16="http://schemas.microsoft.com/office/drawing/2014/main" id="{4B7D443D-AEB6-DC33-3EC2-01CD79BC4C4B}"/>
              </a:ext>
            </a:extLst>
          </p:cNvPr>
          <p:cNvSpPr>
            <a:spLocks noGrp="1"/>
          </p:cNvSpPr>
          <p:nvPr>
            <p:ph type="ftr" sz="quarter" idx="11"/>
          </p:nvPr>
        </p:nvSpPr>
        <p:spPr/>
        <p:txBody>
          <a:bodyPr/>
          <a:lstStyle/>
          <a:p>
            <a:r>
              <a:rPr lang="fr-FR" dirty="0"/>
              <a:t>Hugo Bufferand - IAEA-FEC </a:t>
            </a:r>
            <a:r>
              <a:rPr lang="fr-FR" dirty="0" err="1"/>
              <a:t>Conference</a:t>
            </a:r>
            <a:r>
              <a:rPr lang="fr-FR" dirty="0"/>
              <a:t> - Chengdu</a:t>
            </a:r>
          </a:p>
        </p:txBody>
      </p:sp>
      <p:sp>
        <p:nvSpPr>
          <p:cNvPr id="8" name="Espace réservé du numéro de diapositive 7">
            <a:extLst>
              <a:ext uri="{FF2B5EF4-FFF2-40B4-BE49-F238E27FC236}">
                <a16:creationId xmlns:a16="http://schemas.microsoft.com/office/drawing/2014/main" id="{8424BA42-8E50-0F5C-5ECA-A7448ECF5244}"/>
              </a:ext>
            </a:extLst>
          </p:cNvPr>
          <p:cNvSpPr>
            <a:spLocks noGrp="1"/>
          </p:cNvSpPr>
          <p:nvPr>
            <p:ph type="sldNum" sz="quarter" idx="12"/>
          </p:nvPr>
        </p:nvSpPr>
        <p:spPr/>
        <p:txBody>
          <a:bodyPr/>
          <a:lstStyle/>
          <a:p>
            <a:r>
              <a:rPr lang="fr-FR" dirty="0"/>
              <a:t>8/19</a:t>
            </a:r>
          </a:p>
        </p:txBody>
      </p:sp>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p:txBody>
          <a:bodyPr>
            <a:normAutofit/>
          </a:bodyPr>
          <a:lstStyle/>
          <a:p>
            <a:r>
              <a:rPr lang="en-US" noProof="0" dirty="0"/>
              <a:t>The TCV-X21 </a:t>
            </a:r>
            <a:r>
              <a:rPr lang="en-US" dirty="0"/>
              <a:t>benchmark</a:t>
            </a:r>
            <a:endParaRPr lang="en-US" noProof="0" dirty="0"/>
          </a:p>
        </p:txBody>
      </p:sp>
      <p:sp>
        <p:nvSpPr>
          <p:cNvPr id="10" name="ZoneTexte 9"/>
          <p:cNvSpPr txBox="1"/>
          <p:nvPr/>
        </p:nvSpPr>
        <p:spPr>
          <a:xfrm>
            <a:off x="6164394" y="3980684"/>
            <a:ext cx="5831700" cy="830997"/>
          </a:xfrm>
          <a:prstGeom prst="rect">
            <a:avLst/>
          </a:prstGeom>
          <a:noFill/>
        </p:spPr>
        <p:txBody>
          <a:bodyPr wrap="square" rtlCol="0">
            <a:spAutoFit/>
          </a:bodyPr>
          <a:lstStyle/>
          <a:p>
            <a:r>
              <a:rPr lang="en-US" sz="1200" i="1" dirty="0">
                <a:solidFill>
                  <a:schemeClr val="bg1">
                    <a:lumMod val="50000"/>
                  </a:schemeClr>
                </a:solidFill>
              </a:rPr>
              <a:t>Comparison between turbulence code simulations of a TCV-X21 shot – poloidal map of the density. On the left panel, the green and blue shaded areas display the particle and energy source respectively. Figure from </a:t>
            </a:r>
            <a:r>
              <a:rPr lang="en-US" sz="1200" i="1" dirty="0">
                <a:solidFill>
                  <a:srgbClr val="A558A0"/>
                </a:solidFill>
              </a:rPr>
              <a:t>[Oliveira et al, </a:t>
            </a:r>
            <a:r>
              <a:rPr lang="en-US" sz="1200" i="1" dirty="0" err="1">
                <a:solidFill>
                  <a:srgbClr val="A558A0"/>
                </a:solidFill>
              </a:rPr>
              <a:t>Nucl</a:t>
            </a:r>
            <a:r>
              <a:rPr lang="en-US" sz="1200" i="1" dirty="0">
                <a:solidFill>
                  <a:srgbClr val="A558A0"/>
                </a:solidFill>
              </a:rPr>
              <a:t> Fusion 62 (2022)]</a:t>
            </a:r>
            <a:r>
              <a:rPr lang="en-US" sz="1200" i="1" dirty="0">
                <a:solidFill>
                  <a:schemeClr val="bg1">
                    <a:lumMod val="50000"/>
                  </a:schemeClr>
                </a:solidFill>
              </a:rPr>
              <a:t>.</a:t>
            </a:r>
          </a:p>
        </p:txBody>
      </p:sp>
      <p:pic>
        <p:nvPicPr>
          <p:cNvPr id="11" name="Image 10"/>
          <p:cNvPicPr>
            <a:picLocks noChangeAspect="1"/>
          </p:cNvPicPr>
          <p:nvPr/>
        </p:nvPicPr>
        <p:blipFill>
          <a:blip r:embed="rId2">
            <a:clrChange>
              <a:clrFrom>
                <a:srgbClr val="FFFFFF"/>
              </a:clrFrom>
              <a:clrTo>
                <a:srgbClr val="FFFFFF">
                  <a:alpha val="0"/>
                </a:srgbClr>
              </a:clrTo>
            </a:clrChange>
          </a:blip>
          <a:stretch>
            <a:fillRect/>
          </a:stretch>
        </p:blipFill>
        <p:spPr>
          <a:xfrm>
            <a:off x="6208613" y="665287"/>
            <a:ext cx="5751233" cy="3346404"/>
          </a:xfrm>
          <a:prstGeom prst="rect">
            <a:avLst/>
          </a:prstGeom>
        </p:spPr>
      </p:pic>
      <p:sp>
        <p:nvSpPr>
          <p:cNvPr id="4" name="ZoneTexte 3"/>
          <p:cNvSpPr txBox="1"/>
          <p:nvPr/>
        </p:nvSpPr>
        <p:spPr>
          <a:xfrm>
            <a:off x="3598274" y="2815376"/>
            <a:ext cx="2217942" cy="369332"/>
          </a:xfrm>
          <a:prstGeom prst="rect">
            <a:avLst/>
          </a:prstGeom>
          <a:ln w="38100"/>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fr-FR" b="1" dirty="0">
                <a:solidFill>
                  <a:schemeClr val="bg1"/>
                </a:solidFill>
                <a:sym typeface="Wingdings" panose="05000000000000000000" pitchFamily="2" charset="2"/>
              </a:rPr>
              <a:t> </a:t>
            </a:r>
            <a:r>
              <a:rPr lang="fr-FR" b="1" dirty="0">
                <a:solidFill>
                  <a:schemeClr val="bg1"/>
                </a:solidFill>
              </a:rPr>
              <a:t>No </a:t>
            </a:r>
            <a:r>
              <a:rPr lang="fr-FR" b="1" dirty="0" err="1">
                <a:solidFill>
                  <a:schemeClr val="bg1"/>
                </a:solidFill>
              </a:rPr>
              <a:t>Neutrals</a:t>
            </a:r>
            <a:r>
              <a:rPr lang="fr-FR" b="1" dirty="0">
                <a:solidFill>
                  <a:schemeClr val="bg1"/>
                </a:solidFill>
              </a:rPr>
              <a:t> !</a:t>
            </a:r>
          </a:p>
        </p:txBody>
      </p:sp>
      <p:pic>
        <p:nvPicPr>
          <p:cNvPr id="1030" name="Picture 6" descr="École Polytechnique Federale de Lausanne (EPFL) - Swiss Plasma Center |  FuseNet"/>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925059" y="2518928"/>
            <a:ext cx="585253" cy="25348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e 12"/>
          <p:cNvGrpSpPr/>
          <p:nvPr/>
        </p:nvGrpSpPr>
        <p:grpSpPr>
          <a:xfrm>
            <a:off x="2053225" y="2820025"/>
            <a:ext cx="916946" cy="255230"/>
            <a:chOff x="1741855" y="4538236"/>
            <a:chExt cx="1043318" cy="289798"/>
          </a:xfrm>
        </p:grpSpPr>
        <p:sp>
          <p:nvSpPr>
            <p:cNvPr id="12" name="Rectangle 11"/>
            <p:cNvSpPr/>
            <p:nvPr/>
          </p:nvSpPr>
          <p:spPr>
            <a:xfrm>
              <a:off x="1741855" y="4545465"/>
              <a:ext cx="1024407" cy="282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pic>
          <p:nvPicPr>
            <p:cNvPr id="1034" name="Picture 10" descr="CM-Logo Germany (IPP)"/>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760766" y="4538236"/>
              <a:ext cx="1024407" cy="28376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Image 16"/>
          <p:cNvPicPr>
            <a:picLocks noChangeAspect="1"/>
          </p:cNvPicPr>
          <p:nvPr/>
        </p:nvPicPr>
        <p:blipFill>
          <a:blip r:embed="rId5"/>
          <a:stretch>
            <a:fillRect/>
          </a:stretch>
        </p:blipFill>
        <p:spPr>
          <a:xfrm>
            <a:off x="2324999" y="3163898"/>
            <a:ext cx="645172" cy="287672"/>
          </a:xfrm>
          <a:prstGeom prst="rect">
            <a:avLst/>
          </a:prstGeom>
        </p:spPr>
      </p:pic>
      <p:pic>
        <p:nvPicPr>
          <p:cNvPr id="16" name="Picture 2" descr="Lawrence Livermore National Laboratory -- ANS / Conferences / 2020 Virtual  Career Fair">
            <a:extLst>
              <a:ext uri="{FF2B5EF4-FFF2-40B4-BE49-F238E27FC236}">
                <a16:creationId xmlns:a16="http://schemas.microsoft.com/office/drawing/2014/main" id="{409E3A9F-43B1-4931-8448-641774753B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7754" y="3526506"/>
            <a:ext cx="773645" cy="29706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e 17">
            <a:extLst>
              <a:ext uri="{FF2B5EF4-FFF2-40B4-BE49-F238E27FC236}">
                <a16:creationId xmlns:a16="http://schemas.microsoft.com/office/drawing/2014/main" id="{8BCCB4A4-5C3F-492A-9053-38A8B749F147}"/>
              </a:ext>
            </a:extLst>
          </p:cNvPr>
          <p:cNvGrpSpPr/>
          <p:nvPr/>
        </p:nvGrpSpPr>
        <p:grpSpPr>
          <a:xfrm>
            <a:off x="6164394" y="4732579"/>
            <a:ext cx="5944699" cy="1554408"/>
            <a:chOff x="471551" y="3900459"/>
            <a:chExt cx="8928305" cy="2055352"/>
          </a:xfrm>
        </p:grpSpPr>
        <p:pic>
          <p:nvPicPr>
            <p:cNvPr id="19" name="Image 18">
              <a:extLst>
                <a:ext uri="{FF2B5EF4-FFF2-40B4-BE49-F238E27FC236}">
                  <a16:creationId xmlns:a16="http://schemas.microsoft.com/office/drawing/2014/main" id="{5BB7465F-2018-4E5A-8580-95F660FE2F7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71181" y="3900459"/>
              <a:ext cx="7520473" cy="1673590"/>
            </a:xfrm>
            <a:prstGeom prst="rect">
              <a:avLst/>
            </a:prstGeom>
          </p:spPr>
        </p:pic>
        <p:pic>
          <p:nvPicPr>
            <p:cNvPr id="20" name="Image 19">
              <a:extLst>
                <a:ext uri="{FF2B5EF4-FFF2-40B4-BE49-F238E27FC236}">
                  <a16:creationId xmlns:a16="http://schemas.microsoft.com/office/drawing/2014/main" id="{5F23B949-2CDF-47EC-A051-74E872EBA85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604374" y="3990770"/>
              <a:ext cx="795482" cy="1763894"/>
            </a:xfrm>
            <a:prstGeom prst="rect">
              <a:avLst/>
            </a:prstGeom>
          </p:spPr>
        </p:pic>
        <p:pic>
          <p:nvPicPr>
            <p:cNvPr id="21" name="Image 20">
              <a:extLst>
                <a:ext uri="{FF2B5EF4-FFF2-40B4-BE49-F238E27FC236}">
                  <a16:creationId xmlns:a16="http://schemas.microsoft.com/office/drawing/2014/main" id="{D300653C-AF24-4AD5-A9C9-CC02F780C1EA}"/>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71551" y="4383197"/>
              <a:ext cx="254643" cy="891251"/>
            </a:xfrm>
            <a:prstGeom prst="rect">
              <a:avLst/>
            </a:prstGeom>
          </p:spPr>
        </p:pic>
        <p:pic>
          <p:nvPicPr>
            <p:cNvPr id="22" name="Image 21">
              <a:extLst>
                <a:ext uri="{FF2B5EF4-FFF2-40B4-BE49-F238E27FC236}">
                  <a16:creationId xmlns:a16="http://schemas.microsoft.com/office/drawing/2014/main" id="{78D94407-ADCC-4FCC-8B3D-BE4EEFD82469}"/>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430575" y="5701168"/>
              <a:ext cx="1180618" cy="254643"/>
            </a:xfrm>
            <a:prstGeom prst="rect">
              <a:avLst/>
            </a:prstGeom>
          </p:spPr>
        </p:pic>
      </p:grpSp>
      <p:sp>
        <p:nvSpPr>
          <p:cNvPr id="3" name="ZoneTexte 2">
            <a:extLst>
              <a:ext uri="{FF2B5EF4-FFF2-40B4-BE49-F238E27FC236}">
                <a16:creationId xmlns:a16="http://schemas.microsoft.com/office/drawing/2014/main" id="{87728B33-EB1D-4914-973B-7753B2140CE1}"/>
              </a:ext>
            </a:extLst>
          </p:cNvPr>
          <p:cNvSpPr txBox="1"/>
          <p:nvPr/>
        </p:nvSpPr>
        <p:spPr>
          <a:xfrm>
            <a:off x="6164394" y="6048246"/>
            <a:ext cx="2666074" cy="461665"/>
          </a:xfrm>
          <a:prstGeom prst="rect">
            <a:avLst/>
          </a:prstGeom>
          <a:noFill/>
        </p:spPr>
        <p:txBody>
          <a:bodyPr wrap="square" rtlCol="0">
            <a:spAutoFit/>
          </a:bodyPr>
          <a:lstStyle/>
          <a:p>
            <a:r>
              <a:rPr lang="en-US" sz="1200" i="1" dirty="0">
                <a:solidFill>
                  <a:schemeClr val="bg1">
                    <a:lumMod val="50000"/>
                  </a:schemeClr>
                </a:solidFill>
              </a:rPr>
              <a:t>Comparison between RDPA density measurements and simulations</a:t>
            </a:r>
            <a:endParaRPr lang="fr-FR" sz="1200" i="1" dirty="0">
              <a:solidFill>
                <a:schemeClr val="bg1">
                  <a:lumMod val="50000"/>
                </a:schemeClr>
              </a:solidFill>
            </a:endParaRPr>
          </a:p>
        </p:txBody>
      </p:sp>
    </p:spTree>
    <p:extLst>
      <p:ext uri="{BB962C8B-B14F-4D97-AF65-F5344CB8AC3E}">
        <p14:creationId xmlns:p14="http://schemas.microsoft.com/office/powerpoint/2010/main" val="303064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BED08D99-2E77-465B-A2D1-7B5149E27500}"/>
                  </a:ext>
                </a:extLst>
              </p:cNvPr>
              <p:cNvSpPr>
                <a:spLocks noGrp="1"/>
              </p:cNvSpPr>
              <p:nvPr>
                <p:ph idx="1"/>
              </p:nvPr>
            </p:nvSpPr>
            <p:spPr>
              <a:xfrm>
                <a:off x="307297" y="997630"/>
                <a:ext cx="10121218" cy="4532313"/>
              </a:xfrm>
            </p:spPr>
            <p:txBody>
              <a:bodyPr/>
              <a:lstStyle/>
              <a:p>
                <a:pPr marL="285750" indent="-285750">
                  <a:buFont typeface="Arial" panose="020B0604020202020204" pitchFamily="34" charset="0"/>
                  <a:buChar char="•"/>
                </a:pPr>
                <a:r>
                  <a:rPr lang="fr-FR" dirty="0"/>
                  <a:t>Simulation </a:t>
                </a:r>
                <a:r>
                  <a:rPr lang="fr-FR" dirty="0" err="1"/>
                  <a:t>set-ups</a:t>
                </a:r>
                <a:r>
                  <a:rPr lang="fr-FR" dirty="0"/>
                  <a:t>: </a:t>
                </a:r>
              </a:p>
              <a:p>
                <a:pPr marL="552450" lvl="1" indent="-285750">
                  <a:buFont typeface="Arial" panose="020B0604020202020204" pitchFamily="34" charset="0"/>
                  <a:buChar char="•"/>
                </a:pPr>
                <a:r>
                  <a:rPr lang="fr-FR" dirty="0" err="1"/>
                  <a:t>Grids</a:t>
                </a:r>
                <a:r>
                  <a:rPr lang="fr-FR" dirty="0"/>
                  <a:t> </a:t>
                </a:r>
                <a:r>
                  <a:rPr lang="fr-FR" dirty="0" err="1"/>
                  <a:t>based</a:t>
                </a:r>
                <a:r>
                  <a:rPr lang="fr-FR" dirty="0"/>
                  <a:t> on TCV #51333</a:t>
                </a:r>
              </a:p>
              <a:p>
                <a:pPr marL="827088" lvl="2" indent="-285750">
                  <a:buFont typeface="Arial" panose="020B0604020202020204" pitchFamily="34" charset="0"/>
                  <a:buChar char="•"/>
                </a:pPr>
                <a:r>
                  <a:rPr lang="fr-FR" dirty="0" err="1"/>
                  <a:t>Coarse</a:t>
                </a:r>
                <a:r>
                  <a:rPr lang="fr-FR" dirty="0"/>
                  <a:t> </a:t>
                </a:r>
                <a:r>
                  <a:rPr lang="fr-FR" dirty="0" err="1"/>
                  <a:t>grid</a:t>
                </a:r>
                <a:r>
                  <a:rPr lang="fr-FR" dirty="0"/>
                  <a:t> for </a:t>
                </a:r>
                <a:r>
                  <a:rPr lang="fr-FR" dirty="0" err="1"/>
                  <a:t>mean-field</a:t>
                </a:r>
                <a:r>
                  <a:rPr lang="fr-FR" dirty="0"/>
                  <a:t> simulation</a:t>
                </a:r>
              </a:p>
              <a:p>
                <a:pPr marL="827088" lvl="2" indent="-285750">
                  <a:buFont typeface="Arial" panose="020B0604020202020204" pitchFamily="34" charset="0"/>
                  <a:buChar char="•"/>
                </a:pPr>
                <a:r>
                  <a:rPr lang="fr-FR" dirty="0"/>
                  <a:t>Fine </a:t>
                </a:r>
                <a:r>
                  <a:rPr lang="fr-FR" dirty="0" err="1"/>
                  <a:t>grid</a:t>
                </a:r>
                <a:r>
                  <a:rPr lang="fr-FR" dirty="0"/>
                  <a:t> for turbulent simulation</a:t>
                </a:r>
              </a:p>
              <a:p>
                <a:pPr marL="552450" lvl="1" indent="-285750">
                  <a:buFont typeface="Arial" panose="020B0604020202020204" pitchFamily="34" charset="0"/>
                  <a:buChar char="•"/>
                </a:pPr>
                <a:r>
                  <a:rPr lang="fr-FR" dirty="0"/>
                  <a:t>EIRENE for </a:t>
                </a:r>
                <a:r>
                  <a:rPr lang="fr-FR" dirty="0" err="1"/>
                  <a:t>neutrals</a:t>
                </a:r>
                <a:endParaRPr lang="fr-FR" dirty="0"/>
              </a:p>
              <a:p>
                <a:pPr marL="552450" lvl="1" indent="-285750">
                  <a:buFont typeface="Arial" panose="020B0604020202020204" pitchFamily="34" charset="0"/>
                  <a:buChar char="•"/>
                </a:pPr>
                <a:r>
                  <a:rPr lang="fr-FR" dirty="0"/>
                  <a:t>Gas puff feedback to </a:t>
                </a:r>
                <a:r>
                  <a:rPr lang="fr-FR" dirty="0" err="1"/>
                  <a:t>get</a:t>
                </a:r>
                <a:r>
                  <a:rPr lang="fr-FR" dirty="0"/>
                  <a:t> </a:t>
                </a:r>
                <a14:m>
                  <m:oMath xmlns:m="http://schemas.openxmlformats.org/officeDocument/2006/math">
                    <m:sSub>
                      <m:sSubPr>
                        <m:ctrlPr>
                          <a:rPr lang="fr-FR" b="0" i="1" smtClean="0">
                            <a:solidFill>
                              <a:srgbClr val="0010FF"/>
                            </a:solidFill>
                            <a:latin typeface="Cambria Math" panose="02040503050406030204" pitchFamily="18" charset="0"/>
                          </a:rPr>
                        </m:ctrlPr>
                      </m:sSubPr>
                      <m:e>
                        <m:r>
                          <a:rPr lang="fr-FR" b="0" i="1" smtClean="0">
                            <a:solidFill>
                              <a:srgbClr val="0010FF"/>
                            </a:solidFill>
                            <a:latin typeface="Cambria Math" panose="02040503050406030204" pitchFamily="18" charset="0"/>
                          </a:rPr>
                          <m:t>𝑛</m:t>
                        </m:r>
                      </m:e>
                      <m:sub>
                        <m:r>
                          <a:rPr lang="fr-FR" b="0" i="1" smtClean="0">
                            <a:solidFill>
                              <a:srgbClr val="0010FF"/>
                            </a:solidFill>
                            <a:latin typeface="Cambria Math" panose="02040503050406030204" pitchFamily="18" charset="0"/>
                          </a:rPr>
                          <m:t>𝑠𝑒𝑝</m:t>
                        </m:r>
                      </m:sub>
                    </m:sSub>
                    <m:r>
                      <a:rPr lang="fr-FR" b="0" i="1" smtClean="0">
                        <a:solidFill>
                          <a:srgbClr val="0010FF"/>
                        </a:solidFill>
                        <a:latin typeface="Cambria Math" panose="02040503050406030204" pitchFamily="18" charset="0"/>
                      </a:rPr>
                      <m:t>≈8⋅</m:t>
                    </m:r>
                    <m:sSup>
                      <m:sSupPr>
                        <m:ctrlPr>
                          <a:rPr lang="fr-FR" b="0" i="1" smtClean="0">
                            <a:solidFill>
                              <a:srgbClr val="0010FF"/>
                            </a:solidFill>
                            <a:latin typeface="Cambria Math" panose="02040503050406030204" pitchFamily="18" charset="0"/>
                          </a:rPr>
                        </m:ctrlPr>
                      </m:sSupPr>
                      <m:e>
                        <m:r>
                          <a:rPr lang="fr-FR" b="0" i="1" smtClean="0">
                            <a:solidFill>
                              <a:srgbClr val="0010FF"/>
                            </a:solidFill>
                            <a:latin typeface="Cambria Math" panose="02040503050406030204" pitchFamily="18" charset="0"/>
                          </a:rPr>
                          <m:t>10</m:t>
                        </m:r>
                      </m:e>
                      <m:sup>
                        <m:r>
                          <a:rPr lang="fr-FR" b="0" i="1" smtClean="0">
                            <a:solidFill>
                              <a:srgbClr val="0010FF"/>
                            </a:solidFill>
                            <a:latin typeface="Cambria Math" panose="02040503050406030204" pitchFamily="18" charset="0"/>
                          </a:rPr>
                          <m:t>19</m:t>
                        </m:r>
                      </m:sup>
                    </m:sSup>
                    <m:sSup>
                      <m:sSupPr>
                        <m:ctrlPr>
                          <a:rPr lang="fr-FR" b="0" i="1" smtClean="0">
                            <a:solidFill>
                              <a:srgbClr val="0010FF"/>
                            </a:solidFill>
                            <a:latin typeface="Cambria Math" panose="02040503050406030204" pitchFamily="18" charset="0"/>
                          </a:rPr>
                        </m:ctrlPr>
                      </m:sSupPr>
                      <m:e>
                        <m:r>
                          <a:rPr lang="fr-FR" b="0" i="1" smtClean="0">
                            <a:solidFill>
                              <a:srgbClr val="0010FF"/>
                            </a:solidFill>
                            <a:latin typeface="Cambria Math" panose="02040503050406030204" pitchFamily="18" charset="0"/>
                          </a:rPr>
                          <m:t>𝑚</m:t>
                        </m:r>
                      </m:e>
                      <m:sup>
                        <m:r>
                          <a:rPr lang="fr-FR" b="0" i="1" smtClean="0">
                            <a:solidFill>
                              <a:srgbClr val="0010FF"/>
                            </a:solidFill>
                            <a:latin typeface="Cambria Math" panose="02040503050406030204" pitchFamily="18" charset="0"/>
                          </a:rPr>
                          <m:t>−3</m:t>
                        </m:r>
                      </m:sup>
                    </m:sSup>
                  </m:oMath>
                </a14:m>
                <a:endParaRPr lang="fr-FR" dirty="0"/>
              </a:p>
              <a:p>
                <a:pPr marL="552450" lvl="1" indent="-285750">
                  <a:buFont typeface="Arial" panose="020B0604020202020204" pitchFamily="34" charset="0"/>
                  <a:buChar char="•"/>
                </a:pPr>
                <a:r>
                  <a:rPr lang="fr-FR" dirty="0"/>
                  <a:t>Power source set to </a:t>
                </a:r>
                <a14:m>
                  <m:oMath xmlns:m="http://schemas.openxmlformats.org/officeDocument/2006/math">
                    <m:sSub>
                      <m:sSubPr>
                        <m:ctrlPr>
                          <a:rPr lang="fr-FR" b="0" i="1" smtClean="0">
                            <a:solidFill>
                              <a:srgbClr val="0010FF"/>
                            </a:solidFill>
                            <a:latin typeface="Cambria Math" panose="02040503050406030204" pitchFamily="18" charset="0"/>
                          </a:rPr>
                        </m:ctrlPr>
                      </m:sSubPr>
                      <m:e>
                        <m:r>
                          <a:rPr lang="fr-FR" b="0" i="1" smtClean="0">
                            <a:solidFill>
                              <a:srgbClr val="0010FF"/>
                            </a:solidFill>
                            <a:latin typeface="Cambria Math" panose="02040503050406030204" pitchFamily="18" charset="0"/>
                          </a:rPr>
                          <m:t>𝑃</m:t>
                        </m:r>
                      </m:e>
                      <m:sub>
                        <m:r>
                          <a:rPr lang="fr-FR" b="0" i="1" smtClean="0">
                            <a:solidFill>
                              <a:srgbClr val="0010FF"/>
                            </a:solidFill>
                            <a:latin typeface="Cambria Math" panose="02040503050406030204" pitchFamily="18" charset="0"/>
                          </a:rPr>
                          <m:t>h𝑒𝑎𝑡</m:t>
                        </m:r>
                      </m:sub>
                    </m:sSub>
                    <m:r>
                      <a:rPr lang="fr-FR" b="0" i="1" smtClean="0">
                        <a:solidFill>
                          <a:srgbClr val="0010FF"/>
                        </a:solidFill>
                        <a:latin typeface="Cambria Math" panose="02040503050406030204" pitchFamily="18" charset="0"/>
                      </a:rPr>
                      <m:t>=170</m:t>
                    </m:r>
                    <m:r>
                      <a:rPr lang="fr-FR" b="0" i="1" smtClean="0">
                        <a:solidFill>
                          <a:srgbClr val="0010FF"/>
                        </a:solidFill>
                        <a:latin typeface="Cambria Math" panose="02040503050406030204" pitchFamily="18" charset="0"/>
                      </a:rPr>
                      <m:t>𝑘𝑊</m:t>
                    </m:r>
                  </m:oMath>
                </a14:m>
                <a:endParaRPr lang="fr-FR" dirty="0"/>
              </a:p>
            </p:txBody>
          </p:sp>
        </mc:Choice>
        <mc:Fallback xmlns="">
          <p:sp>
            <p:nvSpPr>
              <p:cNvPr id="2" name="Espace réservé du contenu 1">
                <a:extLst>
                  <a:ext uri="{FF2B5EF4-FFF2-40B4-BE49-F238E27FC236}">
                    <a16:creationId xmlns:a16="http://schemas.microsoft.com/office/drawing/2014/main" id="{BED08D99-2E77-465B-A2D1-7B5149E27500}"/>
                  </a:ext>
                </a:extLst>
              </p:cNvPr>
              <p:cNvSpPr>
                <a:spLocks noGrp="1" noRot="1" noChangeAspect="1" noMove="1" noResize="1" noEditPoints="1" noAdjustHandles="1" noChangeArrowheads="1" noChangeShapeType="1" noTextEdit="1"/>
              </p:cNvSpPr>
              <p:nvPr>
                <p:ph idx="1"/>
              </p:nvPr>
            </p:nvSpPr>
            <p:spPr>
              <a:xfrm>
                <a:off x="307297" y="997630"/>
                <a:ext cx="10121218" cy="4532313"/>
              </a:xfrm>
              <a:blipFill>
                <a:blip r:embed="rId2"/>
                <a:stretch>
                  <a:fillRect l="-1144" t="-808"/>
                </a:stretch>
              </a:blipFill>
            </p:spPr>
            <p:txBody>
              <a:bodyPr/>
              <a:lstStyle/>
              <a:p>
                <a:r>
                  <a:rPr lang="fr-FR">
                    <a:noFill/>
                  </a:rPr>
                  <a:t> </a:t>
                </a:r>
              </a:p>
            </p:txBody>
          </p:sp>
        </mc:Fallback>
      </mc:AlternateContent>
      <p:sp>
        <p:nvSpPr>
          <p:cNvPr id="3" name="Espace réservé de la date 2">
            <a:extLst>
              <a:ext uri="{FF2B5EF4-FFF2-40B4-BE49-F238E27FC236}">
                <a16:creationId xmlns:a16="http://schemas.microsoft.com/office/drawing/2014/main" id="{39DAD787-BAA4-4909-98DD-C0A5FB0FDB40}"/>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342A1F6B-60D2-44D7-A8FC-69E91DCCF84D}"/>
              </a:ext>
            </a:extLst>
          </p:cNvPr>
          <p:cNvSpPr>
            <a:spLocks noGrp="1"/>
          </p:cNvSpPr>
          <p:nvPr>
            <p:ph type="ftr" sz="quarter" idx="11"/>
          </p:nvPr>
        </p:nvSpPr>
        <p:spPr/>
        <p:txBody>
          <a:bodyPr/>
          <a:lstStyle/>
          <a:p>
            <a:r>
              <a:rPr lang="fr-FR"/>
              <a:t>Hugo Bufferand - IAEA-FEC Conference - Chengdu</a:t>
            </a:r>
          </a:p>
        </p:txBody>
      </p:sp>
      <p:sp>
        <p:nvSpPr>
          <p:cNvPr id="5" name="Espace réservé du numéro de diapositive 4">
            <a:extLst>
              <a:ext uri="{FF2B5EF4-FFF2-40B4-BE49-F238E27FC236}">
                <a16:creationId xmlns:a16="http://schemas.microsoft.com/office/drawing/2014/main" id="{544C96D6-40F1-4DE1-92A1-F372D2534EC7}"/>
              </a:ext>
            </a:extLst>
          </p:cNvPr>
          <p:cNvSpPr>
            <a:spLocks noGrp="1"/>
          </p:cNvSpPr>
          <p:nvPr>
            <p:ph type="sldNum" sz="quarter" idx="12"/>
          </p:nvPr>
        </p:nvSpPr>
        <p:spPr/>
        <p:txBody>
          <a:bodyPr/>
          <a:lstStyle/>
          <a:p>
            <a:r>
              <a:rPr lang="fr-FR" dirty="0"/>
              <a:t>9/19</a:t>
            </a:r>
          </a:p>
        </p:txBody>
      </p:sp>
      <p:sp>
        <p:nvSpPr>
          <p:cNvPr id="6" name="Titre 5">
            <a:extLst>
              <a:ext uri="{FF2B5EF4-FFF2-40B4-BE49-F238E27FC236}">
                <a16:creationId xmlns:a16="http://schemas.microsoft.com/office/drawing/2014/main" id="{F84EAF5D-B857-49FE-9201-A8D8C438117C}"/>
              </a:ext>
            </a:extLst>
          </p:cNvPr>
          <p:cNvSpPr>
            <a:spLocks noGrp="1"/>
          </p:cNvSpPr>
          <p:nvPr>
            <p:ph type="title"/>
          </p:nvPr>
        </p:nvSpPr>
        <p:spPr>
          <a:xfrm>
            <a:off x="347677" y="238551"/>
            <a:ext cx="11213869" cy="871827"/>
          </a:xfrm>
        </p:spPr>
        <p:txBody>
          <a:bodyPr>
            <a:normAutofit/>
          </a:bodyPr>
          <a:lstStyle/>
          <a:p>
            <a:r>
              <a:rPr lang="en-US" dirty="0"/>
              <a:t>SOLEDGE3X turbulence models vs TCV-X21</a:t>
            </a:r>
          </a:p>
        </p:txBody>
      </p:sp>
      <mc:AlternateContent xmlns:mc="http://schemas.openxmlformats.org/markup-compatibility/2006" xmlns:a14="http://schemas.microsoft.com/office/drawing/2010/main">
        <mc:Choice Requires="a14">
          <p:graphicFrame>
            <p:nvGraphicFramePr>
              <p:cNvPr id="7" name="Tableau 7">
                <a:extLst>
                  <a:ext uri="{FF2B5EF4-FFF2-40B4-BE49-F238E27FC236}">
                    <a16:creationId xmlns:a16="http://schemas.microsoft.com/office/drawing/2014/main" id="{88720B6F-317D-436E-94F8-468633A09036}"/>
                  </a:ext>
                </a:extLst>
              </p:cNvPr>
              <p:cNvGraphicFramePr>
                <a:graphicFrameLocks noGrp="1"/>
              </p:cNvGraphicFramePr>
              <p:nvPr>
                <p:extLst>
                  <p:ext uri="{D42A27DB-BD31-4B8C-83A1-F6EECF244321}">
                    <p14:modId xmlns:p14="http://schemas.microsoft.com/office/powerpoint/2010/main" val="3063776079"/>
                  </p:ext>
                </p:extLst>
              </p:nvPr>
            </p:nvGraphicFramePr>
            <p:xfrm>
              <a:off x="347677" y="3694292"/>
              <a:ext cx="6888160" cy="2291570"/>
            </p:xfrm>
            <a:graphic>
              <a:graphicData uri="http://schemas.openxmlformats.org/drawingml/2006/table">
                <a:tbl>
                  <a:tblPr firstRow="1" firstCol="1" bandRow="1">
                    <a:tableStyleId>{5C22544A-7EE6-4342-B048-85BDC9FD1C3A}</a:tableStyleId>
                  </a:tblPr>
                  <a:tblGrid>
                    <a:gridCol w="2022246">
                      <a:extLst>
                        <a:ext uri="{9D8B030D-6E8A-4147-A177-3AD203B41FA5}">
                          <a16:colId xmlns:a16="http://schemas.microsoft.com/office/drawing/2014/main" val="2160940402"/>
                        </a:ext>
                      </a:extLst>
                    </a:gridCol>
                    <a:gridCol w="674914">
                      <a:extLst>
                        <a:ext uri="{9D8B030D-6E8A-4147-A177-3AD203B41FA5}">
                          <a16:colId xmlns:a16="http://schemas.microsoft.com/office/drawing/2014/main" val="297663665"/>
                        </a:ext>
                      </a:extLst>
                    </a:gridCol>
                    <a:gridCol w="827315">
                      <a:extLst>
                        <a:ext uri="{9D8B030D-6E8A-4147-A177-3AD203B41FA5}">
                          <a16:colId xmlns:a16="http://schemas.microsoft.com/office/drawing/2014/main" val="3947450433"/>
                        </a:ext>
                      </a:extLst>
                    </a:gridCol>
                    <a:gridCol w="1621971">
                      <a:extLst>
                        <a:ext uri="{9D8B030D-6E8A-4147-A177-3AD203B41FA5}">
                          <a16:colId xmlns:a16="http://schemas.microsoft.com/office/drawing/2014/main" val="3365541328"/>
                        </a:ext>
                      </a:extLst>
                    </a:gridCol>
                    <a:gridCol w="1741714">
                      <a:extLst>
                        <a:ext uri="{9D8B030D-6E8A-4147-A177-3AD203B41FA5}">
                          <a16:colId xmlns:a16="http://schemas.microsoft.com/office/drawing/2014/main" val="1113377992"/>
                        </a:ext>
                      </a:extLst>
                    </a:gridCol>
                  </a:tblGrid>
                  <a:tr h="354682">
                    <a:tc>
                      <a:txBody>
                        <a:bodyPr/>
                        <a:lstStyle/>
                        <a:p>
                          <a:endParaRPr lang="fr-FR" sz="1400" dirty="0"/>
                        </a:p>
                      </a:txBody>
                      <a:tcPr>
                        <a:noFill/>
                      </a:tcPr>
                    </a:tc>
                    <a:tc gridSpan="2">
                      <a:txBody>
                        <a:bodyPr/>
                        <a:lstStyle/>
                        <a:p>
                          <a:pPr algn="ctr"/>
                          <a:r>
                            <a:rPr lang="fr-FR" sz="1400" dirty="0"/>
                            <a:t>Case 1</a:t>
                          </a:r>
                        </a:p>
                      </a:txBody>
                      <a:tcPr anchor="ctr">
                        <a:solidFill>
                          <a:schemeClr val="tx2"/>
                        </a:solidFill>
                      </a:tcPr>
                    </a:tc>
                    <a:tc hMerge="1">
                      <a:txBody>
                        <a:bodyPr/>
                        <a:lstStyle/>
                        <a:p>
                          <a:endParaRPr lang="fr-FR"/>
                        </a:p>
                      </a:txBody>
                      <a:tcPr/>
                    </a:tc>
                    <a:tc>
                      <a:txBody>
                        <a:bodyPr/>
                        <a:lstStyle/>
                        <a:p>
                          <a:pPr algn="ctr"/>
                          <a:r>
                            <a:rPr lang="fr-FR" sz="1400" dirty="0"/>
                            <a:t>Case 2</a:t>
                          </a:r>
                        </a:p>
                      </a:txBody>
                      <a:tcPr anchor="ctr">
                        <a:solidFill>
                          <a:schemeClr val="accent3">
                            <a:lumMod val="75000"/>
                          </a:schemeClr>
                        </a:solidFill>
                      </a:tcPr>
                    </a:tc>
                    <a:tc>
                      <a:txBody>
                        <a:bodyPr/>
                        <a:lstStyle/>
                        <a:p>
                          <a:pPr algn="ctr"/>
                          <a:r>
                            <a:rPr lang="fr-FR" sz="1400" dirty="0"/>
                            <a:t>Case 3</a:t>
                          </a:r>
                        </a:p>
                      </a:txBody>
                      <a:tcPr anchor="ctr">
                        <a:solidFill>
                          <a:srgbClr val="00B050"/>
                        </a:solidFill>
                      </a:tcPr>
                    </a:tc>
                    <a:extLst>
                      <a:ext uri="{0D108BD9-81ED-4DB2-BD59-A6C34878D82A}">
                        <a16:rowId xmlns:a16="http://schemas.microsoft.com/office/drawing/2014/main" val="633523032"/>
                      </a:ext>
                    </a:extLst>
                  </a:tr>
                  <a:tr h="354682">
                    <a:tc>
                      <a:txBody>
                        <a:bodyPr/>
                        <a:lstStyle/>
                        <a:p>
                          <a:r>
                            <a:rPr lang="fr-FR" sz="1400" dirty="0"/>
                            <a:t>Type</a:t>
                          </a:r>
                        </a:p>
                      </a:txBody>
                      <a:tcPr/>
                    </a:tc>
                    <a:tc gridSpan="2">
                      <a:txBody>
                        <a:bodyPr/>
                        <a:lstStyle/>
                        <a:p>
                          <a:pPr algn="ctr"/>
                          <a:r>
                            <a:rPr lang="fr-FR" sz="1400" dirty="0"/>
                            <a:t>2D transport</a:t>
                          </a:r>
                        </a:p>
                      </a:txBody>
                      <a:tcPr/>
                    </a:tc>
                    <a:tc hMerge="1">
                      <a:txBody>
                        <a:bodyPr/>
                        <a:lstStyle/>
                        <a:p>
                          <a:endParaRPr lang="fr-FR"/>
                        </a:p>
                      </a:txBody>
                      <a:tcPr/>
                    </a:tc>
                    <a:tc>
                      <a:txBody>
                        <a:bodyPr/>
                        <a:lstStyle/>
                        <a:p>
                          <a:pPr algn="ctr"/>
                          <a:r>
                            <a:rPr lang="fr-FR" sz="1400" dirty="0"/>
                            <a:t>2D transport</a:t>
                          </a:r>
                        </a:p>
                      </a:txBody>
                      <a:tcPr/>
                    </a:tc>
                    <a:tc>
                      <a:txBody>
                        <a:bodyPr/>
                        <a:lstStyle/>
                        <a:p>
                          <a:pPr algn="ctr"/>
                          <a:r>
                            <a:rPr lang="fr-FR" sz="1400" dirty="0"/>
                            <a:t>3D turbulent</a:t>
                          </a:r>
                        </a:p>
                      </a:txBody>
                      <a:tcPr/>
                    </a:tc>
                    <a:extLst>
                      <a:ext uri="{0D108BD9-81ED-4DB2-BD59-A6C34878D82A}">
                        <a16:rowId xmlns:a16="http://schemas.microsoft.com/office/drawing/2014/main" val="2536409559"/>
                      </a:ext>
                    </a:extLst>
                  </a:tr>
                  <a:tr h="354682">
                    <a:tc>
                      <a:txBody>
                        <a:bodyPr/>
                        <a:lstStyle/>
                        <a:p>
                          <a:r>
                            <a:rPr lang="fr-FR" sz="1400" dirty="0"/>
                            <a:t>Turbulent model</a:t>
                          </a:r>
                        </a:p>
                      </a:txBody>
                      <a:tcPr/>
                    </a:tc>
                    <a:tc gridSpan="2">
                      <a:txBody>
                        <a:bodyPr/>
                        <a:lstStyle/>
                        <a:p>
                          <a:pPr algn="ctr"/>
                          <a:r>
                            <a:rPr lang="fr-FR" sz="1400" dirty="0" err="1"/>
                            <a:t>Empirical</a:t>
                          </a:r>
                          <a:endParaRPr lang="fr-FR" sz="1400" dirty="0"/>
                        </a:p>
                      </a:txBody>
                      <a:tcPr/>
                    </a:tc>
                    <a:tc hMerge="1">
                      <a:txBody>
                        <a:bodyPr/>
                        <a:lstStyle/>
                        <a:p>
                          <a:endParaRPr lang="fr-FR"/>
                        </a:p>
                      </a:txBody>
                      <a:tcPr/>
                    </a:tc>
                    <a:tc>
                      <a:txBody>
                        <a:bodyPr/>
                        <a:lstStyle/>
                        <a:p>
                          <a:pPr algn="ctr"/>
                          <a14:m>
                            <m:oMath xmlns:m="http://schemas.openxmlformats.org/officeDocument/2006/math">
                              <m:r>
                                <a:rPr lang="fr-FR" sz="1400" b="0" i="1" smtClean="0">
                                  <a:latin typeface="Cambria Math" panose="02040503050406030204" pitchFamily="18" charset="0"/>
                                </a:rPr>
                                <m:t>𝑘</m:t>
                              </m:r>
                            </m:oMath>
                          </a14:m>
                          <a:r>
                            <a:rPr lang="fr-FR" sz="1400" dirty="0"/>
                            <a:t>-model</a:t>
                          </a:r>
                        </a:p>
                      </a:txBody>
                      <a:tcPr/>
                    </a:tc>
                    <a:tc>
                      <a:txBody>
                        <a:bodyPr/>
                        <a:lstStyle/>
                        <a:p>
                          <a:pPr algn="ctr"/>
                          <a:r>
                            <a:rPr lang="fr-FR" sz="1400" dirty="0"/>
                            <a:t>First-</a:t>
                          </a:r>
                          <a:r>
                            <a:rPr lang="fr-FR" sz="1400" dirty="0" err="1"/>
                            <a:t>principle</a:t>
                          </a:r>
                          <a:r>
                            <a:rPr lang="fr-FR" sz="1400" dirty="0"/>
                            <a:t> (ES)</a:t>
                          </a:r>
                        </a:p>
                      </a:txBody>
                      <a:tcPr/>
                    </a:tc>
                    <a:extLst>
                      <a:ext uri="{0D108BD9-81ED-4DB2-BD59-A6C34878D82A}">
                        <a16:rowId xmlns:a16="http://schemas.microsoft.com/office/drawing/2014/main" val="864247982"/>
                      </a:ext>
                    </a:extLst>
                  </a:tr>
                  <a:tr h="354682">
                    <a:tc>
                      <a:txBody>
                        <a:bodyPr/>
                        <a:lstStyle/>
                        <a:p>
                          <a:r>
                            <a:rPr lang="fr-FR" sz="1400" dirty="0"/>
                            <a:t>Plasma composition</a:t>
                          </a:r>
                        </a:p>
                      </a:txBody>
                      <a:tcPr/>
                    </a:tc>
                    <a:tc>
                      <a:txBody>
                        <a:bodyPr/>
                        <a:lstStyle/>
                        <a:p>
                          <a:pPr algn="ctr"/>
                          <a:r>
                            <a:rPr lang="fr-FR" sz="1400" dirty="0"/>
                            <a:t>D</a:t>
                          </a:r>
                        </a:p>
                      </a:txBody>
                      <a:tcPr/>
                    </a:tc>
                    <a:tc>
                      <a:txBody>
                        <a:bodyPr/>
                        <a:lstStyle/>
                        <a:p>
                          <a:pPr algn="ctr"/>
                          <a:r>
                            <a:rPr lang="fr-FR" sz="1400" dirty="0"/>
                            <a:t>D+C</a:t>
                          </a:r>
                        </a:p>
                      </a:txBody>
                      <a:tcPr/>
                    </a:tc>
                    <a:tc>
                      <a:txBody>
                        <a:bodyPr/>
                        <a:lstStyle/>
                        <a:p>
                          <a:pPr algn="ctr"/>
                          <a:r>
                            <a:rPr lang="fr-FR" sz="1400" dirty="0"/>
                            <a:t>D</a:t>
                          </a:r>
                        </a:p>
                      </a:txBody>
                      <a:tcPr/>
                    </a:tc>
                    <a:tc>
                      <a:txBody>
                        <a:bodyPr/>
                        <a:lstStyle/>
                        <a:p>
                          <a:pPr algn="ctr"/>
                          <a:r>
                            <a:rPr lang="fr-FR" sz="1400" dirty="0"/>
                            <a:t>D</a:t>
                          </a:r>
                        </a:p>
                      </a:txBody>
                      <a:tcPr/>
                    </a:tc>
                    <a:extLst>
                      <a:ext uri="{0D108BD9-81ED-4DB2-BD59-A6C34878D82A}">
                        <a16:rowId xmlns:a16="http://schemas.microsoft.com/office/drawing/2014/main" val="520298338"/>
                      </a:ext>
                    </a:extLst>
                  </a:tr>
                  <a:tr h="354682">
                    <a:tc>
                      <a:txBody>
                        <a:bodyPr/>
                        <a:lstStyle/>
                        <a:p>
                          <a:r>
                            <a:rPr lang="fr-FR" sz="1400" dirty="0" err="1"/>
                            <a:t>Grid</a:t>
                          </a:r>
                          <a:r>
                            <a:rPr lang="fr-FR" sz="1400" dirty="0"/>
                            <a:t> points</a:t>
                          </a:r>
                        </a:p>
                      </a:txBody>
                      <a:tcPr/>
                    </a:tc>
                    <a:tc gridSpan="2">
                      <a:txBody>
                        <a:bodyPr/>
                        <a:lstStyle/>
                        <a:p>
                          <a:pPr algn="ct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8700</m:t>
                                </m:r>
                              </m:oMath>
                            </m:oMathPara>
                          </a14:m>
                          <a:endParaRPr lang="fr-FR" sz="1400" dirty="0"/>
                        </a:p>
                      </a:txBody>
                      <a:tcPr/>
                    </a:tc>
                    <a:tc hMerge="1">
                      <a:txBody>
                        <a:bodyPr/>
                        <a:lstStyle/>
                        <a:p>
                          <a:endParaRPr lang="fr-FR" sz="1400" dirty="0"/>
                        </a:p>
                      </a:txBody>
                      <a:tcPr/>
                    </a:tc>
                    <a:tc>
                      <a:txBody>
                        <a:bodyPr/>
                        <a:lstStyle/>
                        <a:p>
                          <a:pPr algn="ct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8700</m:t>
                                </m:r>
                              </m:oMath>
                            </m:oMathPara>
                          </a14:m>
                          <a:endParaRPr lang="fr-FR" sz="1400" dirty="0"/>
                        </a:p>
                      </a:txBody>
                      <a:tcPr/>
                    </a:tc>
                    <a:tc>
                      <a:txBody>
                        <a:bodyPr/>
                        <a:lstStyle/>
                        <a:p>
                          <a:pPr algn="ctr"/>
                          <a14:m>
                            <m:oMathPara xmlns:m="http://schemas.openxmlformats.org/officeDocument/2006/math">
                              <m:oMathParaPr>
                                <m:jc m:val="centerGroup"/>
                              </m:oMathParaPr>
                              <m:oMath xmlns:m="http://schemas.openxmlformats.org/officeDocument/2006/math">
                                <m:r>
                                  <a:rPr lang="fr-FR" sz="1400" b="0" i="1" smtClean="0">
                                    <a:latin typeface="Cambria Math" panose="02040503050406030204" pitchFamily="18" charset="0"/>
                                  </a:rPr>
                                  <m:t>60000×64</m:t>
                                </m:r>
                              </m:oMath>
                            </m:oMathPara>
                          </a14:m>
                          <a:endParaRPr lang="fr-FR" sz="1400" dirty="0"/>
                        </a:p>
                      </a:txBody>
                      <a:tcPr/>
                    </a:tc>
                    <a:extLst>
                      <a:ext uri="{0D108BD9-81ED-4DB2-BD59-A6C34878D82A}">
                        <a16:rowId xmlns:a16="http://schemas.microsoft.com/office/drawing/2014/main" val="203865739"/>
                      </a:ext>
                    </a:extLst>
                  </a:tr>
                  <a:tr h="354682">
                    <a:tc>
                      <a:txBody>
                        <a:bodyPr/>
                        <a:lstStyle/>
                        <a:p>
                          <a:r>
                            <a:rPr lang="fr-FR" sz="1400" dirty="0"/>
                            <a:t>CPU time</a:t>
                          </a:r>
                        </a:p>
                      </a:txBody>
                      <a:tcPr/>
                    </a:tc>
                    <a:tc gridSpan="2">
                      <a:txBody>
                        <a:bodyPr/>
                        <a:lstStyle/>
                        <a:p>
                          <a:pPr algn="ctr"/>
                          <a:r>
                            <a:rPr lang="fr-FR" sz="1400" dirty="0"/>
                            <a:t>1 </a:t>
                          </a:r>
                          <a:r>
                            <a:rPr lang="fr-FR" sz="1400" dirty="0" err="1"/>
                            <a:t>day</a:t>
                          </a:r>
                          <a:r>
                            <a:rPr lang="fr-FR" sz="1400" dirty="0"/>
                            <a:t> on 48 </a:t>
                          </a:r>
                          <a:r>
                            <a:rPr lang="fr-FR" sz="1400" dirty="0" err="1"/>
                            <a:t>CPUs</a:t>
                          </a:r>
                          <a:endParaRPr lang="fr-FR" sz="1400" dirty="0"/>
                        </a:p>
                      </a:txBody>
                      <a:tcPr/>
                    </a:tc>
                    <a:tc hMerge="1">
                      <a:txBody>
                        <a:bodyPr/>
                        <a:lstStyle/>
                        <a:p>
                          <a:endParaRPr lang="fr-FR"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t>1 </a:t>
                          </a:r>
                          <a:r>
                            <a:rPr lang="fr-FR" sz="1400" dirty="0" err="1"/>
                            <a:t>day</a:t>
                          </a:r>
                          <a:r>
                            <a:rPr lang="fr-FR" sz="1400" dirty="0"/>
                            <a:t> on 48 </a:t>
                          </a:r>
                          <a:r>
                            <a:rPr lang="fr-FR" sz="1400" dirty="0" err="1"/>
                            <a:t>CPUs</a:t>
                          </a:r>
                          <a:endParaRPr lang="fr-FR" sz="1400" dirty="0"/>
                        </a:p>
                      </a:txBody>
                      <a:tcPr/>
                    </a:tc>
                    <a:tc>
                      <a:txBody>
                        <a:bodyPr/>
                        <a:lstStyle/>
                        <a:p>
                          <a:pPr algn="ctr"/>
                          <a:r>
                            <a:rPr lang="fr-FR" sz="1400" dirty="0"/>
                            <a:t>2 </a:t>
                          </a:r>
                          <a:r>
                            <a:rPr lang="fr-FR" sz="1400" dirty="0" err="1"/>
                            <a:t>month</a:t>
                          </a:r>
                          <a:r>
                            <a:rPr lang="fr-FR" sz="1400" dirty="0"/>
                            <a:t> on 1024 </a:t>
                          </a:r>
                          <a:r>
                            <a:rPr lang="fr-FR" sz="1400" dirty="0" err="1"/>
                            <a:t>CPUs</a:t>
                          </a:r>
                          <a:endParaRPr lang="fr-FR" sz="1400" dirty="0"/>
                        </a:p>
                      </a:txBody>
                      <a:tcPr/>
                    </a:tc>
                    <a:extLst>
                      <a:ext uri="{0D108BD9-81ED-4DB2-BD59-A6C34878D82A}">
                        <a16:rowId xmlns:a16="http://schemas.microsoft.com/office/drawing/2014/main" val="1336516730"/>
                      </a:ext>
                    </a:extLst>
                  </a:tr>
                </a:tbl>
              </a:graphicData>
            </a:graphic>
          </p:graphicFrame>
        </mc:Choice>
        <mc:Fallback xmlns="">
          <p:graphicFrame>
            <p:nvGraphicFramePr>
              <p:cNvPr id="7" name="Tableau 7">
                <a:extLst>
                  <a:ext uri="{FF2B5EF4-FFF2-40B4-BE49-F238E27FC236}">
                    <a16:creationId xmlns:a16="http://schemas.microsoft.com/office/drawing/2014/main" id="{88720B6F-317D-436E-94F8-468633A09036}"/>
                  </a:ext>
                </a:extLst>
              </p:cNvPr>
              <p:cNvGraphicFramePr>
                <a:graphicFrameLocks noGrp="1"/>
              </p:cNvGraphicFramePr>
              <p:nvPr>
                <p:extLst>
                  <p:ext uri="{D42A27DB-BD31-4B8C-83A1-F6EECF244321}">
                    <p14:modId xmlns:p14="http://schemas.microsoft.com/office/powerpoint/2010/main" val="3063776079"/>
                  </p:ext>
                </p:extLst>
              </p:nvPr>
            </p:nvGraphicFramePr>
            <p:xfrm>
              <a:off x="347677" y="3694292"/>
              <a:ext cx="6888160" cy="2291570"/>
            </p:xfrm>
            <a:graphic>
              <a:graphicData uri="http://schemas.openxmlformats.org/drawingml/2006/table">
                <a:tbl>
                  <a:tblPr firstRow="1" firstCol="1" bandRow="1">
                    <a:tableStyleId>{5C22544A-7EE6-4342-B048-85BDC9FD1C3A}</a:tableStyleId>
                  </a:tblPr>
                  <a:tblGrid>
                    <a:gridCol w="2022246">
                      <a:extLst>
                        <a:ext uri="{9D8B030D-6E8A-4147-A177-3AD203B41FA5}">
                          <a16:colId xmlns:a16="http://schemas.microsoft.com/office/drawing/2014/main" val="2160940402"/>
                        </a:ext>
                      </a:extLst>
                    </a:gridCol>
                    <a:gridCol w="674914">
                      <a:extLst>
                        <a:ext uri="{9D8B030D-6E8A-4147-A177-3AD203B41FA5}">
                          <a16:colId xmlns:a16="http://schemas.microsoft.com/office/drawing/2014/main" val="297663665"/>
                        </a:ext>
                      </a:extLst>
                    </a:gridCol>
                    <a:gridCol w="827315">
                      <a:extLst>
                        <a:ext uri="{9D8B030D-6E8A-4147-A177-3AD203B41FA5}">
                          <a16:colId xmlns:a16="http://schemas.microsoft.com/office/drawing/2014/main" val="3947450433"/>
                        </a:ext>
                      </a:extLst>
                    </a:gridCol>
                    <a:gridCol w="1621971">
                      <a:extLst>
                        <a:ext uri="{9D8B030D-6E8A-4147-A177-3AD203B41FA5}">
                          <a16:colId xmlns:a16="http://schemas.microsoft.com/office/drawing/2014/main" val="3365541328"/>
                        </a:ext>
                      </a:extLst>
                    </a:gridCol>
                    <a:gridCol w="1741714">
                      <a:extLst>
                        <a:ext uri="{9D8B030D-6E8A-4147-A177-3AD203B41FA5}">
                          <a16:colId xmlns:a16="http://schemas.microsoft.com/office/drawing/2014/main" val="1113377992"/>
                        </a:ext>
                      </a:extLst>
                    </a:gridCol>
                  </a:tblGrid>
                  <a:tr h="354682">
                    <a:tc>
                      <a:txBody>
                        <a:bodyPr/>
                        <a:lstStyle/>
                        <a:p>
                          <a:endParaRPr lang="fr-FR" sz="1400" dirty="0"/>
                        </a:p>
                      </a:txBody>
                      <a:tcPr>
                        <a:noFill/>
                      </a:tcPr>
                    </a:tc>
                    <a:tc gridSpan="2">
                      <a:txBody>
                        <a:bodyPr/>
                        <a:lstStyle/>
                        <a:p>
                          <a:pPr algn="ctr"/>
                          <a:r>
                            <a:rPr lang="fr-FR" sz="1400" dirty="0"/>
                            <a:t>Case 1</a:t>
                          </a:r>
                        </a:p>
                      </a:txBody>
                      <a:tcPr anchor="ctr">
                        <a:solidFill>
                          <a:schemeClr val="tx2"/>
                        </a:solidFill>
                      </a:tcPr>
                    </a:tc>
                    <a:tc hMerge="1">
                      <a:txBody>
                        <a:bodyPr/>
                        <a:lstStyle/>
                        <a:p>
                          <a:endParaRPr lang="fr-FR"/>
                        </a:p>
                      </a:txBody>
                      <a:tcPr/>
                    </a:tc>
                    <a:tc>
                      <a:txBody>
                        <a:bodyPr/>
                        <a:lstStyle/>
                        <a:p>
                          <a:pPr algn="ctr"/>
                          <a:r>
                            <a:rPr lang="fr-FR" sz="1400" dirty="0"/>
                            <a:t>Case 2</a:t>
                          </a:r>
                        </a:p>
                      </a:txBody>
                      <a:tcPr anchor="ctr">
                        <a:solidFill>
                          <a:schemeClr val="accent3">
                            <a:lumMod val="75000"/>
                          </a:schemeClr>
                        </a:solidFill>
                      </a:tcPr>
                    </a:tc>
                    <a:tc>
                      <a:txBody>
                        <a:bodyPr/>
                        <a:lstStyle/>
                        <a:p>
                          <a:pPr algn="ctr"/>
                          <a:r>
                            <a:rPr lang="fr-FR" sz="1400" dirty="0"/>
                            <a:t>Case 3</a:t>
                          </a:r>
                        </a:p>
                      </a:txBody>
                      <a:tcPr anchor="ctr">
                        <a:solidFill>
                          <a:srgbClr val="00B050"/>
                        </a:solidFill>
                      </a:tcPr>
                    </a:tc>
                    <a:extLst>
                      <a:ext uri="{0D108BD9-81ED-4DB2-BD59-A6C34878D82A}">
                        <a16:rowId xmlns:a16="http://schemas.microsoft.com/office/drawing/2014/main" val="633523032"/>
                      </a:ext>
                    </a:extLst>
                  </a:tr>
                  <a:tr h="354682">
                    <a:tc>
                      <a:txBody>
                        <a:bodyPr/>
                        <a:lstStyle/>
                        <a:p>
                          <a:r>
                            <a:rPr lang="fr-FR" sz="1400" dirty="0"/>
                            <a:t>Type</a:t>
                          </a:r>
                        </a:p>
                      </a:txBody>
                      <a:tcPr/>
                    </a:tc>
                    <a:tc gridSpan="2">
                      <a:txBody>
                        <a:bodyPr/>
                        <a:lstStyle/>
                        <a:p>
                          <a:pPr algn="ctr"/>
                          <a:r>
                            <a:rPr lang="fr-FR" sz="1400" dirty="0"/>
                            <a:t>2D transport</a:t>
                          </a:r>
                        </a:p>
                      </a:txBody>
                      <a:tcPr/>
                    </a:tc>
                    <a:tc hMerge="1">
                      <a:txBody>
                        <a:bodyPr/>
                        <a:lstStyle/>
                        <a:p>
                          <a:endParaRPr lang="fr-FR"/>
                        </a:p>
                      </a:txBody>
                      <a:tcPr/>
                    </a:tc>
                    <a:tc>
                      <a:txBody>
                        <a:bodyPr/>
                        <a:lstStyle/>
                        <a:p>
                          <a:pPr algn="ctr"/>
                          <a:r>
                            <a:rPr lang="fr-FR" sz="1400" dirty="0"/>
                            <a:t>2D transport</a:t>
                          </a:r>
                        </a:p>
                      </a:txBody>
                      <a:tcPr/>
                    </a:tc>
                    <a:tc>
                      <a:txBody>
                        <a:bodyPr/>
                        <a:lstStyle/>
                        <a:p>
                          <a:pPr algn="ctr"/>
                          <a:r>
                            <a:rPr lang="fr-FR" sz="1400" dirty="0"/>
                            <a:t>3D turbulent</a:t>
                          </a:r>
                        </a:p>
                      </a:txBody>
                      <a:tcPr/>
                    </a:tc>
                    <a:extLst>
                      <a:ext uri="{0D108BD9-81ED-4DB2-BD59-A6C34878D82A}">
                        <a16:rowId xmlns:a16="http://schemas.microsoft.com/office/drawing/2014/main" val="2536409559"/>
                      </a:ext>
                    </a:extLst>
                  </a:tr>
                  <a:tr h="354682">
                    <a:tc>
                      <a:txBody>
                        <a:bodyPr/>
                        <a:lstStyle/>
                        <a:p>
                          <a:r>
                            <a:rPr lang="fr-FR" sz="1400" dirty="0"/>
                            <a:t>Turbulent model</a:t>
                          </a:r>
                        </a:p>
                      </a:txBody>
                      <a:tcPr/>
                    </a:tc>
                    <a:tc gridSpan="2">
                      <a:txBody>
                        <a:bodyPr/>
                        <a:lstStyle/>
                        <a:p>
                          <a:pPr algn="ctr"/>
                          <a:r>
                            <a:rPr lang="fr-FR" sz="1400" dirty="0" err="1"/>
                            <a:t>Empirical</a:t>
                          </a:r>
                          <a:endParaRPr lang="fr-FR" sz="1400" dirty="0"/>
                        </a:p>
                      </a:txBody>
                      <a:tcPr/>
                    </a:tc>
                    <a:tc hMerge="1">
                      <a:txBody>
                        <a:bodyPr/>
                        <a:lstStyle/>
                        <a:p>
                          <a:endParaRPr lang="fr-FR"/>
                        </a:p>
                      </a:txBody>
                      <a:tcPr/>
                    </a:tc>
                    <a:tc>
                      <a:txBody>
                        <a:bodyPr/>
                        <a:lstStyle/>
                        <a:p>
                          <a:endParaRPr lang="fr-FR"/>
                        </a:p>
                      </a:txBody>
                      <a:tcPr>
                        <a:blipFill>
                          <a:blip r:embed="rId3"/>
                          <a:stretch>
                            <a:fillRect l="-218045" t="-200000" r="-109398" b="-357627"/>
                          </a:stretch>
                        </a:blipFill>
                      </a:tcPr>
                    </a:tc>
                    <a:tc>
                      <a:txBody>
                        <a:bodyPr/>
                        <a:lstStyle/>
                        <a:p>
                          <a:pPr algn="ctr"/>
                          <a:r>
                            <a:rPr lang="fr-FR" sz="1400" dirty="0"/>
                            <a:t>First-</a:t>
                          </a:r>
                          <a:r>
                            <a:rPr lang="fr-FR" sz="1400" dirty="0" err="1"/>
                            <a:t>principle</a:t>
                          </a:r>
                          <a:r>
                            <a:rPr lang="fr-FR" sz="1400" dirty="0"/>
                            <a:t> (ES)</a:t>
                          </a:r>
                        </a:p>
                      </a:txBody>
                      <a:tcPr/>
                    </a:tc>
                    <a:extLst>
                      <a:ext uri="{0D108BD9-81ED-4DB2-BD59-A6C34878D82A}">
                        <a16:rowId xmlns:a16="http://schemas.microsoft.com/office/drawing/2014/main" val="864247982"/>
                      </a:ext>
                    </a:extLst>
                  </a:tr>
                  <a:tr h="354682">
                    <a:tc>
                      <a:txBody>
                        <a:bodyPr/>
                        <a:lstStyle/>
                        <a:p>
                          <a:r>
                            <a:rPr lang="fr-FR" sz="1400" dirty="0"/>
                            <a:t>Plasma composition</a:t>
                          </a:r>
                        </a:p>
                      </a:txBody>
                      <a:tcPr/>
                    </a:tc>
                    <a:tc>
                      <a:txBody>
                        <a:bodyPr/>
                        <a:lstStyle/>
                        <a:p>
                          <a:pPr algn="ctr"/>
                          <a:r>
                            <a:rPr lang="fr-FR" sz="1400" dirty="0"/>
                            <a:t>D</a:t>
                          </a:r>
                        </a:p>
                      </a:txBody>
                      <a:tcPr/>
                    </a:tc>
                    <a:tc>
                      <a:txBody>
                        <a:bodyPr/>
                        <a:lstStyle/>
                        <a:p>
                          <a:pPr algn="ctr"/>
                          <a:r>
                            <a:rPr lang="fr-FR" sz="1400" dirty="0"/>
                            <a:t>D+C</a:t>
                          </a:r>
                        </a:p>
                      </a:txBody>
                      <a:tcPr/>
                    </a:tc>
                    <a:tc>
                      <a:txBody>
                        <a:bodyPr/>
                        <a:lstStyle/>
                        <a:p>
                          <a:pPr algn="ctr"/>
                          <a:r>
                            <a:rPr lang="fr-FR" sz="1400" dirty="0"/>
                            <a:t>D</a:t>
                          </a:r>
                        </a:p>
                      </a:txBody>
                      <a:tcPr/>
                    </a:tc>
                    <a:tc>
                      <a:txBody>
                        <a:bodyPr/>
                        <a:lstStyle/>
                        <a:p>
                          <a:pPr algn="ctr"/>
                          <a:r>
                            <a:rPr lang="fr-FR" sz="1400" dirty="0"/>
                            <a:t>D</a:t>
                          </a:r>
                        </a:p>
                      </a:txBody>
                      <a:tcPr/>
                    </a:tc>
                    <a:extLst>
                      <a:ext uri="{0D108BD9-81ED-4DB2-BD59-A6C34878D82A}">
                        <a16:rowId xmlns:a16="http://schemas.microsoft.com/office/drawing/2014/main" val="520298338"/>
                      </a:ext>
                    </a:extLst>
                  </a:tr>
                  <a:tr h="354682">
                    <a:tc>
                      <a:txBody>
                        <a:bodyPr/>
                        <a:lstStyle/>
                        <a:p>
                          <a:r>
                            <a:rPr lang="fr-FR" sz="1400" dirty="0" err="1"/>
                            <a:t>Grid</a:t>
                          </a:r>
                          <a:r>
                            <a:rPr lang="fr-FR" sz="1400" dirty="0"/>
                            <a:t> points</a:t>
                          </a:r>
                        </a:p>
                      </a:txBody>
                      <a:tcPr/>
                    </a:tc>
                    <a:tc gridSpan="2">
                      <a:txBody>
                        <a:bodyPr/>
                        <a:lstStyle/>
                        <a:p>
                          <a:endParaRPr lang="fr-FR"/>
                        </a:p>
                      </a:txBody>
                      <a:tcPr>
                        <a:blipFill>
                          <a:blip r:embed="rId3"/>
                          <a:stretch>
                            <a:fillRect l="-135772" t="-405172" r="-226423" b="-163793"/>
                          </a:stretch>
                        </a:blipFill>
                      </a:tcPr>
                    </a:tc>
                    <a:tc hMerge="1">
                      <a:txBody>
                        <a:bodyPr/>
                        <a:lstStyle/>
                        <a:p>
                          <a:endParaRPr lang="fr-FR" sz="1400" dirty="0"/>
                        </a:p>
                      </a:txBody>
                      <a:tcPr/>
                    </a:tc>
                    <a:tc>
                      <a:txBody>
                        <a:bodyPr/>
                        <a:lstStyle/>
                        <a:p>
                          <a:endParaRPr lang="fr-FR"/>
                        </a:p>
                      </a:txBody>
                      <a:tcPr>
                        <a:blipFill>
                          <a:blip r:embed="rId3"/>
                          <a:stretch>
                            <a:fillRect l="-218045" t="-405172" r="-109398" b="-163793"/>
                          </a:stretch>
                        </a:blipFill>
                      </a:tcPr>
                    </a:tc>
                    <a:tc>
                      <a:txBody>
                        <a:bodyPr/>
                        <a:lstStyle/>
                        <a:p>
                          <a:endParaRPr lang="fr-FR"/>
                        </a:p>
                      </a:txBody>
                      <a:tcPr>
                        <a:blipFill>
                          <a:blip r:embed="rId3"/>
                          <a:stretch>
                            <a:fillRect l="-295804" t="-405172" r="-1748" b="-163793"/>
                          </a:stretch>
                        </a:blipFill>
                      </a:tcPr>
                    </a:tc>
                    <a:extLst>
                      <a:ext uri="{0D108BD9-81ED-4DB2-BD59-A6C34878D82A}">
                        <a16:rowId xmlns:a16="http://schemas.microsoft.com/office/drawing/2014/main" val="203865739"/>
                      </a:ext>
                    </a:extLst>
                  </a:tr>
                  <a:tr h="518160">
                    <a:tc>
                      <a:txBody>
                        <a:bodyPr/>
                        <a:lstStyle/>
                        <a:p>
                          <a:r>
                            <a:rPr lang="fr-FR" sz="1400" dirty="0"/>
                            <a:t>CPU time</a:t>
                          </a:r>
                        </a:p>
                      </a:txBody>
                      <a:tcPr/>
                    </a:tc>
                    <a:tc gridSpan="2">
                      <a:txBody>
                        <a:bodyPr/>
                        <a:lstStyle/>
                        <a:p>
                          <a:pPr algn="ctr"/>
                          <a:r>
                            <a:rPr lang="fr-FR" sz="1400" dirty="0"/>
                            <a:t>1 </a:t>
                          </a:r>
                          <a:r>
                            <a:rPr lang="fr-FR" sz="1400" dirty="0" err="1"/>
                            <a:t>day</a:t>
                          </a:r>
                          <a:r>
                            <a:rPr lang="fr-FR" sz="1400" dirty="0"/>
                            <a:t> on 48 </a:t>
                          </a:r>
                          <a:r>
                            <a:rPr lang="fr-FR" sz="1400" dirty="0" err="1"/>
                            <a:t>CPUs</a:t>
                          </a:r>
                          <a:endParaRPr lang="fr-FR" sz="1400" dirty="0"/>
                        </a:p>
                      </a:txBody>
                      <a:tcPr/>
                    </a:tc>
                    <a:tc hMerge="1">
                      <a:txBody>
                        <a:bodyPr/>
                        <a:lstStyle/>
                        <a:p>
                          <a:endParaRPr lang="fr-FR"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t>1 </a:t>
                          </a:r>
                          <a:r>
                            <a:rPr lang="fr-FR" sz="1400" dirty="0" err="1"/>
                            <a:t>day</a:t>
                          </a:r>
                          <a:r>
                            <a:rPr lang="fr-FR" sz="1400" dirty="0"/>
                            <a:t> on 48 </a:t>
                          </a:r>
                          <a:r>
                            <a:rPr lang="fr-FR" sz="1400" dirty="0" err="1"/>
                            <a:t>CPUs</a:t>
                          </a:r>
                          <a:endParaRPr lang="fr-FR" sz="1400" dirty="0"/>
                        </a:p>
                      </a:txBody>
                      <a:tcPr/>
                    </a:tc>
                    <a:tc>
                      <a:txBody>
                        <a:bodyPr/>
                        <a:lstStyle/>
                        <a:p>
                          <a:pPr algn="ctr"/>
                          <a:r>
                            <a:rPr lang="fr-FR" sz="1400" dirty="0"/>
                            <a:t>2 </a:t>
                          </a:r>
                          <a:r>
                            <a:rPr lang="fr-FR" sz="1400" dirty="0" err="1"/>
                            <a:t>month</a:t>
                          </a:r>
                          <a:r>
                            <a:rPr lang="fr-FR" sz="1400" dirty="0"/>
                            <a:t> on 1024 </a:t>
                          </a:r>
                          <a:r>
                            <a:rPr lang="fr-FR" sz="1400" dirty="0" err="1"/>
                            <a:t>CPUs</a:t>
                          </a:r>
                          <a:endParaRPr lang="fr-FR" sz="1400" dirty="0"/>
                        </a:p>
                      </a:txBody>
                      <a:tcPr/>
                    </a:tc>
                    <a:extLst>
                      <a:ext uri="{0D108BD9-81ED-4DB2-BD59-A6C34878D82A}">
                        <a16:rowId xmlns:a16="http://schemas.microsoft.com/office/drawing/2014/main" val="1336516730"/>
                      </a:ext>
                    </a:extLst>
                  </a:tr>
                </a:tbl>
              </a:graphicData>
            </a:graphic>
          </p:graphicFrame>
        </mc:Fallback>
      </mc:AlternateContent>
      <p:pic>
        <p:nvPicPr>
          <p:cNvPr id="9" name="Image 8">
            <a:extLst>
              <a:ext uri="{FF2B5EF4-FFF2-40B4-BE49-F238E27FC236}">
                <a16:creationId xmlns:a16="http://schemas.microsoft.com/office/drawing/2014/main" id="{66DEE7BA-3EBA-4110-9459-7E86A727309E}"/>
              </a:ext>
            </a:extLst>
          </p:cNvPr>
          <p:cNvPicPr>
            <a:picLocks noChangeAspect="1"/>
          </p:cNvPicPr>
          <p:nvPr/>
        </p:nvPicPr>
        <p:blipFill rotWithShape="1">
          <a:blip r:embed="rId4">
            <a:extLst>
              <a:ext uri="{28A0092B-C50C-407E-A947-70E740481C1C}">
                <a14:useLocalDpi xmlns:a14="http://schemas.microsoft.com/office/drawing/2010/main" val="0"/>
              </a:ext>
            </a:extLst>
          </a:blip>
          <a:srcRect l="26376" t="8695" r="31213" b="149"/>
          <a:stretch/>
        </p:blipFill>
        <p:spPr>
          <a:xfrm>
            <a:off x="7374346" y="923367"/>
            <a:ext cx="2836454" cy="4572434"/>
          </a:xfrm>
          <a:prstGeom prst="rect">
            <a:avLst/>
          </a:prstGeom>
        </p:spPr>
      </p:pic>
      <p:pic>
        <p:nvPicPr>
          <p:cNvPr id="11" name="Image 10">
            <a:extLst>
              <a:ext uri="{FF2B5EF4-FFF2-40B4-BE49-F238E27FC236}">
                <a16:creationId xmlns:a16="http://schemas.microsoft.com/office/drawing/2014/main" id="{2E1698FA-36A2-462F-9A86-80CB6ABE2CB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4995" t="8695" r="34375" b="645"/>
          <a:stretch/>
        </p:blipFill>
        <p:spPr>
          <a:xfrm>
            <a:off x="10230076" y="937550"/>
            <a:ext cx="2059759" cy="4572434"/>
          </a:xfrm>
          <a:prstGeom prst="rect">
            <a:avLst/>
          </a:prstGeom>
        </p:spPr>
      </p:pic>
      <p:sp>
        <p:nvSpPr>
          <p:cNvPr id="10" name="ZoneTexte 9">
            <a:extLst>
              <a:ext uri="{FF2B5EF4-FFF2-40B4-BE49-F238E27FC236}">
                <a16:creationId xmlns:a16="http://schemas.microsoft.com/office/drawing/2014/main" id="{74D3AF8A-C184-417A-BA4D-EFDA2C0CB977}"/>
              </a:ext>
            </a:extLst>
          </p:cNvPr>
          <p:cNvSpPr txBox="1"/>
          <p:nvPr/>
        </p:nvSpPr>
        <p:spPr>
          <a:xfrm>
            <a:off x="8180535" y="5537204"/>
            <a:ext cx="3711125" cy="646331"/>
          </a:xfrm>
          <a:prstGeom prst="rect">
            <a:avLst/>
          </a:prstGeom>
          <a:noFill/>
        </p:spPr>
        <p:txBody>
          <a:bodyPr wrap="square" rtlCol="0">
            <a:spAutoFit/>
          </a:bodyPr>
          <a:lstStyle/>
          <a:p>
            <a:pPr algn="ctr"/>
            <a:r>
              <a:rPr lang="en-US" sz="1200" i="1" dirty="0">
                <a:solidFill>
                  <a:schemeClr val="bg1">
                    <a:lumMod val="50000"/>
                  </a:schemeClr>
                </a:solidFill>
              </a:rPr>
              <a:t>Coarse grid used for mean-field simulations. Left: quadrangles grid for SOLEDGE3X, right: triangles grid for EIRENE.</a:t>
            </a:r>
          </a:p>
        </p:txBody>
      </p:sp>
    </p:spTree>
    <p:extLst>
      <p:ext uri="{BB962C8B-B14F-4D97-AF65-F5344CB8AC3E}">
        <p14:creationId xmlns:p14="http://schemas.microsoft.com/office/powerpoint/2010/main" val="383237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7"/>
            </p:par>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39DAD787-BAA4-4909-98DD-C0A5FB0FDB40}"/>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342A1F6B-60D2-44D7-A8FC-69E91DCCF84D}"/>
              </a:ext>
            </a:extLst>
          </p:cNvPr>
          <p:cNvSpPr>
            <a:spLocks noGrp="1"/>
          </p:cNvSpPr>
          <p:nvPr>
            <p:ph type="ftr" sz="quarter" idx="11"/>
          </p:nvPr>
        </p:nvSpPr>
        <p:spPr/>
        <p:txBody>
          <a:bodyPr/>
          <a:lstStyle/>
          <a:p>
            <a:r>
              <a:rPr lang="fr-FR"/>
              <a:t>Hugo Bufferand - IAEA-FEC Conference - Chengdu</a:t>
            </a:r>
          </a:p>
        </p:txBody>
      </p:sp>
      <p:sp>
        <p:nvSpPr>
          <p:cNvPr id="5" name="Espace réservé du numéro de diapositive 4">
            <a:extLst>
              <a:ext uri="{FF2B5EF4-FFF2-40B4-BE49-F238E27FC236}">
                <a16:creationId xmlns:a16="http://schemas.microsoft.com/office/drawing/2014/main" id="{544C96D6-40F1-4DE1-92A1-F372D2534EC7}"/>
              </a:ext>
            </a:extLst>
          </p:cNvPr>
          <p:cNvSpPr>
            <a:spLocks noGrp="1"/>
          </p:cNvSpPr>
          <p:nvPr>
            <p:ph type="sldNum" sz="quarter" idx="12"/>
          </p:nvPr>
        </p:nvSpPr>
        <p:spPr/>
        <p:txBody>
          <a:bodyPr/>
          <a:lstStyle/>
          <a:p>
            <a:r>
              <a:rPr lang="fr-FR" dirty="0"/>
              <a:t>10/19</a:t>
            </a:r>
          </a:p>
        </p:txBody>
      </p:sp>
      <p:sp>
        <p:nvSpPr>
          <p:cNvPr id="6" name="Titre 5">
            <a:extLst>
              <a:ext uri="{FF2B5EF4-FFF2-40B4-BE49-F238E27FC236}">
                <a16:creationId xmlns:a16="http://schemas.microsoft.com/office/drawing/2014/main" id="{F84EAF5D-B857-49FE-9201-A8D8C438117C}"/>
              </a:ext>
            </a:extLst>
          </p:cNvPr>
          <p:cNvSpPr>
            <a:spLocks noGrp="1"/>
          </p:cNvSpPr>
          <p:nvPr>
            <p:ph type="title"/>
          </p:nvPr>
        </p:nvSpPr>
        <p:spPr/>
        <p:txBody>
          <a:bodyPr>
            <a:normAutofit/>
          </a:bodyPr>
          <a:lstStyle/>
          <a:p>
            <a:r>
              <a:rPr lang="en-US" dirty="0"/>
              <a:t>Case1: Empirical mean-field modelling</a:t>
            </a:r>
          </a:p>
        </p:txBody>
      </p:sp>
      <p:pic>
        <p:nvPicPr>
          <p:cNvPr id="10" name="Image 9">
            <a:extLst>
              <a:ext uri="{FF2B5EF4-FFF2-40B4-BE49-F238E27FC236}">
                <a16:creationId xmlns:a16="http://schemas.microsoft.com/office/drawing/2014/main" id="{3F620F03-3447-4AF1-BA8E-29D4E37613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71" y="1218217"/>
            <a:ext cx="3936000" cy="2952000"/>
          </a:xfrm>
          <a:prstGeom prst="rect">
            <a:avLst/>
          </a:prstGeom>
        </p:spPr>
      </p:pic>
      <p:pic>
        <p:nvPicPr>
          <p:cNvPr id="12" name="Image 11">
            <a:extLst>
              <a:ext uri="{FF2B5EF4-FFF2-40B4-BE49-F238E27FC236}">
                <a16:creationId xmlns:a16="http://schemas.microsoft.com/office/drawing/2014/main" id="{A5CAEDAA-86FE-4925-8C92-90BE1F67C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3052" y="1218217"/>
            <a:ext cx="3936000" cy="2952000"/>
          </a:xfrm>
          <a:prstGeom prst="rect">
            <a:avLst/>
          </a:prstGeom>
        </p:spPr>
      </p:pic>
      <p:pic>
        <p:nvPicPr>
          <p:cNvPr id="14" name="Image 13">
            <a:extLst>
              <a:ext uri="{FF2B5EF4-FFF2-40B4-BE49-F238E27FC236}">
                <a16:creationId xmlns:a16="http://schemas.microsoft.com/office/drawing/2014/main" id="{7CFDAE84-55E5-40BE-B8A6-3809C5D90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71" y="1218217"/>
            <a:ext cx="3936000" cy="2952000"/>
          </a:xfrm>
          <a:prstGeom prst="rect">
            <a:avLst/>
          </a:prstGeom>
        </p:spPr>
      </p:pic>
      <p:pic>
        <p:nvPicPr>
          <p:cNvPr id="16" name="Image 15">
            <a:extLst>
              <a:ext uri="{FF2B5EF4-FFF2-40B4-BE49-F238E27FC236}">
                <a16:creationId xmlns:a16="http://schemas.microsoft.com/office/drawing/2014/main" id="{5C999685-127D-4A1C-B8C7-6C22E6BB5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9799" y="1218217"/>
            <a:ext cx="3936000" cy="2952000"/>
          </a:xfrm>
          <a:prstGeom prst="rect">
            <a:avLst/>
          </a:prstGeom>
        </p:spPr>
      </p:pic>
      <p:sp>
        <p:nvSpPr>
          <p:cNvPr id="2" name="Espace réservé du contenu 1">
            <a:extLst>
              <a:ext uri="{FF2B5EF4-FFF2-40B4-BE49-F238E27FC236}">
                <a16:creationId xmlns:a16="http://schemas.microsoft.com/office/drawing/2014/main" id="{BED08D99-2E77-465B-A2D1-7B5149E27500}"/>
              </a:ext>
            </a:extLst>
          </p:cNvPr>
          <p:cNvSpPr>
            <a:spLocks noGrp="1"/>
          </p:cNvSpPr>
          <p:nvPr>
            <p:ph idx="1"/>
          </p:nvPr>
        </p:nvSpPr>
        <p:spPr>
          <a:xfrm>
            <a:off x="278334" y="965486"/>
            <a:ext cx="9297466" cy="4532313"/>
          </a:xfrm>
        </p:spPr>
        <p:txBody>
          <a:bodyPr/>
          <a:lstStyle/>
          <a:p>
            <a:pPr marL="285750" indent="-285750">
              <a:buFont typeface="Arial" panose="020B0604020202020204" pitchFamily="34" charset="0"/>
              <a:buChar char="•"/>
            </a:pPr>
            <a:r>
              <a:rPr lang="en-US" b="1" dirty="0"/>
              <a:t>Inputs</a:t>
            </a:r>
            <a:r>
              <a:rPr lang="en-US" dirty="0"/>
              <a:t>: Thomson Scattering profiles (remapped at mid-plane)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20" name="Image 19">
            <a:extLst>
              <a:ext uri="{FF2B5EF4-FFF2-40B4-BE49-F238E27FC236}">
                <a16:creationId xmlns:a16="http://schemas.microsoft.com/office/drawing/2014/main" id="{B732E602-2DA4-4328-911A-61BF895C26F8}"/>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3826" t="6154" r="34243" b="2823"/>
          <a:stretch/>
        </p:blipFill>
        <p:spPr>
          <a:xfrm>
            <a:off x="10699636" y="843168"/>
            <a:ext cx="1555574" cy="3327049"/>
          </a:xfrm>
          <a:prstGeom prst="rect">
            <a:avLst/>
          </a:prstGeom>
        </p:spPr>
      </p:pic>
      <p:sp>
        <p:nvSpPr>
          <p:cNvPr id="21" name="ZoneTexte 20">
            <a:extLst>
              <a:ext uri="{FF2B5EF4-FFF2-40B4-BE49-F238E27FC236}">
                <a16:creationId xmlns:a16="http://schemas.microsoft.com/office/drawing/2014/main" id="{727525BC-2D12-40FD-9A55-A7DA81FF2B33}"/>
              </a:ext>
            </a:extLst>
          </p:cNvPr>
          <p:cNvSpPr txBox="1"/>
          <p:nvPr/>
        </p:nvSpPr>
        <p:spPr>
          <a:xfrm>
            <a:off x="7998285" y="1067813"/>
            <a:ext cx="2416173" cy="584775"/>
          </a:xfrm>
          <a:prstGeom prst="rect">
            <a:avLst/>
          </a:prstGeom>
          <a:noFill/>
        </p:spPr>
        <p:txBody>
          <a:bodyPr wrap="square" rtlCol="0">
            <a:spAutoFit/>
          </a:bodyPr>
          <a:lstStyle/>
          <a:p>
            <a:pPr algn="ctr"/>
            <a:r>
              <a:rPr lang="fr-FR" sz="1600" i="1" dirty="0">
                <a:solidFill>
                  <a:schemeClr val="tx1">
                    <a:lumMod val="75000"/>
                    <a:lumOff val="25000"/>
                  </a:schemeClr>
                </a:solidFill>
              </a:rPr>
              <a:t>Estimations </a:t>
            </a:r>
            <a:r>
              <a:rPr lang="fr-FR" sz="1600" i="1" dirty="0" err="1">
                <a:solidFill>
                  <a:schemeClr val="tx1">
                    <a:lumMod val="75000"/>
                    <a:lumOff val="25000"/>
                  </a:schemeClr>
                </a:solidFill>
              </a:rPr>
              <a:t>from</a:t>
            </a:r>
            <a:r>
              <a:rPr lang="fr-FR" sz="1600" i="1" dirty="0">
                <a:solidFill>
                  <a:schemeClr val="tx1">
                    <a:lumMod val="75000"/>
                    <a:lumOff val="25000"/>
                  </a:schemeClr>
                </a:solidFill>
              </a:rPr>
              <a:t> HRTS </a:t>
            </a:r>
            <a:r>
              <a:rPr lang="fr-FR" sz="1600" i="1" dirty="0" err="1">
                <a:solidFill>
                  <a:schemeClr val="tx1">
                    <a:lumMod val="75000"/>
                    <a:lumOff val="25000"/>
                  </a:schemeClr>
                </a:solidFill>
              </a:rPr>
              <a:t>mid</a:t>
            </a:r>
            <a:r>
              <a:rPr lang="fr-FR" sz="1600" i="1" dirty="0">
                <a:solidFill>
                  <a:schemeClr val="tx1">
                    <a:lumMod val="75000"/>
                    <a:lumOff val="25000"/>
                  </a:schemeClr>
                </a:solidFill>
              </a:rPr>
              <a:t>-plane data</a:t>
            </a:r>
          </a:p>
        </p:txBody>
      </p:sp>
      <mc:AlternateContent xmlns:mc="http://schemas.openxmlformats.org/markup-compatibility/2006" xmlns:a14="http://schemas.microsoft.com/office/drawing/2010/main">
        <mc:Choice Requires="a14">
          <p:graphicFrame>
            <p:nvGraphicFramePr>
              <p:cNvPr id="22" name="Tableau 19">
                <a:extLst>
                  <a:ext uri="{FF2B5EF4-FFF2-40B4-BE49-F238E27FC236}">
                    <a16:creationId xmlns:a16="http://schemas.microsoft.com/office/drawing/2014/main" id="{BEE549B8-F18E-4089-8AF0-F1B8A408CBA6}"/>
                  </a:ext>
                </a:extLst>
              </p:cNvPr>
              <p:cNvGraphicFramePr>
                <a:graphicFrameLocks noGrp="1"/>
              </p:cNvGraphicFramePr>
              <p:nvPr>
                <p:extLst>
                  <p:ext uri="{D42A27DB-BD31-4B8C-83A1-F6EECF244321}">
                    <p14:modId xmlns:p14="http://schemas.microsoft.com/office/powerpoint/2010/main" val="662635813"/>
                  </p:ext>
                </p:extLst>
              </p:nvPr>
            </p:nvGraphicFramePr>
            <p:xfrm>
              <a:off x="7620000" y="1723697"/>
              <a:ext cx="3022600" cy="1721995"/>
            </p:xfrm>
            <a:graphic>
              <a:graphicData uri="http://schemas.openxmlformats.org/drawingml/2006/table">
                <a:tbl>
                  <a:tblPr firstRow="1" bandRow="1">
                    <a:tableStyleId>{5C22544A-7EE6-4342-B048-85BDC9FD1C3A}</a:tableStyleId>
                  </a:tblPr>
                  <a:tblGrid>
                    <a:gridCol w="1276594">
                      <a:extLst>
                        <a:ext uri="{9D8B030D-6E8A-4147-A177-3AD203B41FA5}">
                          <a16:colId xmlns:a16="http://schemas.microsoft.com/office/drawing/2014/main" val="371091238"/>
                        </a:ext>
                      </a:extLst>
                    </a:gridCol>
                    <a:gridCol w="1746006">
                      <a:extLst>
                        <a:ext uri="{9D8B030D-6E8A-4147-A177-3AD203B41FA5}">
                          <a16:colId xmlns:a16="http://schemas.microsoft.com/office/drawing/2014/main" val="3379498716"/>
                        </a:ext>
                      </a:extLst>
                    </a:gridCol>
                  </a:tblGrid>
                  <a:tr h="821101">
                    <a:tc>
                      <a:txBody>
                        <a:bodyPr/>
                        <a:lstStyle/>
                        <a:p>
                          <a:pPr algn="ctr"/>
                          <a:r>
                            <a:rPr lang="fr-FR" sz="1800" dirty="0" err="1"/>
                            <a:t>Quantity</a:t>
                          </a:r>
                          <a:endParaRPr lang="fr-FR" sz="1800" dirty="0"/>
                        </a:p>
                      </a:txBody>
                      <a:tcPr anchor="ctr"/>
                    </a:tc>
                    <a:tc>
                      <a:txBody>
                        <a:bodyPr/>
                        <a:lstStyle/>
                        <a:p>
                          <a:pPr algn="ctr"/>
                          <a:r>
                            <a:rPr lang="fr-FR" sz="1800" dirty="0" err="1"/>
                            <a:t>Experimental</a:t>
                          </a:r>
                          <a:r>
                            <a:rPr lang="fr-FR" sz="1800" dirty="0"/>
                            <a:t> Value</a:t>
                          </a:r>
                        </a:p>
                      </a:txBody>
                      <a:tcPr anchor="ctr"/>
                    </a:tc>
                    <a:extLst>
                      <a:ext uri="{0D108BD9-81ED-4DB2-BD59-A6C34878D82A}">
                        <a16:rowId xmlns:a16="http://schemas.microsoft.com/office/drawing/2014/main" val="4032487470"/>
                      </a:ext>
                    </a:extLst>
                  </a:tr>
                  <a:tr h="450447">
                    <a:tc>
                      <a:txBody>
                        <a:bodyPr/>
                        <a:lstStyle/>
                        <a:p>
                          <a:pPr/>
                          <a14:m>
                            <m:oMathPara xmlns:m="http://schemas.openxmlformats.org/officeDocument/2006/math">
                              <m:oMathParaPr>
                                <m:jc m:val="centerGroup"/>
                              </m:oMathParaPr>
                              <m:oMath xmlns:m="http://schemas.openxmlformats.org/officeDocument/2006/math">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𝜆</m:t>
                                    </m:r>
                                  </m:e>
                                  <m:sub>
                                    <m:r>
                                      <a:rPr lang="fr-FR" sz="1800" b="0" i="1" smtClean="0">
                                        <a:latin typeface="Cambria Math" panose="02040503050406030204" pitchFamily="18" charset="0"/>
                                      </a:rPr>
                                      <m:t>𝑞</m:t>
                                    </m:r>
                                  </m:sub>
                                </m:sSub>
                                <m:r>
                                  <a:rPr lang="fr-FR" sz="1800" b="0" i="1" smtClean="0">
                                    <a:latin typeface="Cambria Math" panose="02040503050406030204" pitchFamily="18" charset="0"/>
                                  </a:rPr>
                                  <m:t> [</m:t>
                                </m:r>
                                <m:r>
                                  <a:rPr lang="fr-FR" sz="1800" b="0" i="1" smtClean="0">
                                    <a:latin typeface="Cambria Math" panose="02040503050406030204" pitchFamily="18" charset="0"/>
                                  </a:rPr>
                                  <m:t>𝑚𝑚</m:t>
                                </m:r>
                                <m:r>
                                  <a:rPr lang="fr-FR" sz="1800" b="0" i="1" smtClean="0">
                                    <a:latin typeface="Cambria Math" panose="02040503050406030204" pitchFamily="18" charset="0"/>
                                  </a:rPr>
                                  <m:t>]</m:t>
                                </m:r>
                              </m:oMath>
                            </m:oMathPara>
                          </a14:m>
                          <a:endParaRPr lang="fr-FR" sz="1800" dirty="0"/>
                        </a:p>
                      </a:txBody>
                      <a:tcPr anchor="ctr"/>
                    </a:tc>
                    <a:tc>
                      <a:txBody>
                        <a:bodyPr/>
                        <a:lstStyle/>
                        <a:p>
                          <a:pPr/>
                          <a14:m>
                            <m:oMathPara xmlns:m="http://schemas.openxmlformats.org/officeDocument/2006/math">
                              <m:oMathParaPr>
                                <m:jc m:val="centerGroup"/>
                              </m:oMathParaPr>
                              <m:oMath xmlns:m="http://schemas.openxmlformats.org/officeDocument/2006/math">
                                <m:r>
                                  <a:rPr lang="fr-FR" sz="1800" b="0" i="1" smtClean="0">
                                    <a:latin typeface="Cambria Math" panose="02040503050406030204" pitchFamily="18" charset="0"/>
                                  </a:rPr>
                                  <m:t>4.1</m:t>
                                </m:r>
                              </m:oMath>
                            </m:oMathPara>
                          </a14:m>
                          <a:endParaRPr lang="fr-FR" sz="1800" dirty="0"/>
                        </a:p>
                      </a:txBody>
                      <a:tcPr anchor="ctr"/>
                    </a:tc>
                    <a:extLst>
                      <a:ext uri="{0D108BD9-81ED-4DB2-BD59-A6C34878D82A}">
                        <a16:rowId xmlns:a16="http://schemas.microsoft.com/office/drawing/2014/main" val="510974342"/>
                      </a:ext>
                    </a:extLst>
                  </a:tr>
                  <a:tr h="450447">
                    <a:tc>
                      <a:txBody>
                        <a:bodyPr/>
                        <a:lstStyle/>
                        <a:p>
                          <a:pPr/>
                          <a14:m>
                            <m:oMathPara xmlns:m="http://schemas.openxmlformats.org/officeDocument/2006/math">
                              <m:oMathParaPr>
                                <m:jc m:val="centerGroup"/>
                              </m:oMathParaPr>
                              <m:oMath xmlns:m="http://schemas.openxmlformats.org/officeDocument/2006/math">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𝑃</m:t>
                                    </m:r>
                                  </m:e>
                                  <m:sub>
                                    <m:r>
                                      <a:rPr lang="fr-FR" sz="1800" b="0" i="1" smtClean="0">
                                        <a:latin typeface="Cambria Math" panose="02040503050406030204" pitchFamily="18" charset="0"/>
                                      </a:rPr>
                                      <m:t>𝑑𝑖𝑣</m:t>
                                    </m:r>
                                  </m:sub>
                                </m:sSub>
                                <m:r>
                                  <a:rPr lang="fr-FR" sz="1800" b="0" i="1" smtClean="0">
                                    <a:latin typeface="Cambria Math" panose="02040503050406030204" pitchFamily="18" charset="0"/>
                                  </a:rPr>
                                  <m:t> [</m:t>
                                </m:r>
                                <m:r>
                                  <a:rPr lang="fr-FR" sz="1800" b="0" i="1" smtClean="0">
                                    <a:latin typeface="Cambria Math" panose="02040503050406030204" pitchFamily="18" charset="0"/>
                                  </a:rPr>
                                  <m:t>𝑘𝑊</m:t>
                                </m:r>
                                <m:r>
                                  <a:rPr lang="fr-FR" sz="1800" b="0" i="1" smtClean="0">
                                    <a:latin typeface="Cambria Math" panose="02040503050406030204" pitchFamily="18" charset="0"/>
                                  </a:rPr>
                                  <m:t>]</m:t>
                                </m:r>
                              </m:oMath>
                            </m:oMathPara>
                          </a14:m>
                          <a:endParaRPr lang="fr-FR" sz="1800" dirty="0"/>
                        </a:p>
                      </a:txBody>
                      <a:tcPr anchor="ctr"/>
                    </a:tc>
                    <a:tc>
                      <a:txBody>
                        <a:bodyPr/>
                        <a:lstStyle/>
                        <a:p>
                          <a:pPr/>
                          <a14:m>
                            <m:oMathPara xmlns:m="http://schemas.openxmlformats.org/officeDocument/2006/math">
                              <m:oMathParaPr>
                                <m:jc m:val="centerGroup"/>
                              </m:oMathParaPr>
                              <m:oMath xmlns:m="http://schemas.openxmlformats.org/officeDocument/2006/math">
                                <m:r>
                                  <a:rPr lang="fr-FR" sz="1800" b="0" i="1" smtClean="0">
                                    <a:latin typeface="Cambria Math" panose="02040503050406030204" pitchFamily="18" charset="0"/>
                                  </a:rPr>
                                  <m:t>104</m:t>
                                </m:r>
                              </m:oMath>
                            </m:oMathPara>
                          </a14:m>
                          <a:endParaRPr lang="fr-FR" sz="1800" dirty="0"/>
                        </a:p>
                      </a:txBody>
                      <a:tcPr anchor="ctr"/>
                    </a:tc>
                    <a:extLst>
                      <a:ext uri="{0D108BD9-81ED-4DB2-BD59-A6C34878D82A}">
                        <a16:rowId xmlns:a16="http://schemas.microsoft.com/office/drawing/2014/main" val="3246546237"/>
                      </a:ext>
                    </a:extLst>
                  </a:tr>
                </a:tbl>
              </a:graphicData>
            </a:graphic>
          </p:graphicFrame>
        </mc:Choice>
        <mc:Fallback xmlns="">
          <p:graphicFrame>
            <p:nvGraphicFramePr>
              <p:cNvPr id="22" name="Tableau 19">
                <a:extLst>
                  <a:ext uri="{FF2B5EF4-FFF2-40B4-BE49-F238E27FC236}">
                    <a16:creationId xmlns:a16="http://schemas.microsoft.com/office/drawing/2014/main" id="{BEE549B8-F18E-4089-8AF0-F1B8A408CBA6}"/>
                  </a:ext>
                </a:extLst>
              </p:cNvPr>
              <p:cNvGraphicFramePr>
                <a:graphicFrameLocks noGrp="1"/>
              </p:cNvGraphicFramePr>
              <p:nvPr>
                <p:extLst>
                  <p:ext uri="{D42A27DB-BD31-4B8C-83A1-F6EECF244321}">
                    <p14:modId xmlns:p14="http://schemas.microsoft.com/office/powerpoint/2010/main" val="662635813"/>
                  </p:ext>
                </p:extLst>
              </p:nvPr>
            </p:nvGraphicFramePr>
            <p:xfrm>
              <a:off x="7620000" y="1723697"/>
              <a:ext cx="3022600" cy="1721995"/>
            </p:xfrm>
            <a:graphic>
              <a:graphicData uri="http://schemas.openxmlformats.org/drawingml/2006/table">
                <a:tbl>
                  <a:tblPr firstRow="1" bandRow="1">
                    <a:tableStyleId>{5C22544A-7EE6-4342-B048-85BDC9FD1C3A}</a:tableStyleId>
                  </a:tblPr>
                  <a:tblGrid>
                    <a:gridCol w="1276594">
                      <a:extLst>
                        <a:ext uri="{9D8B030D-6E8A-4147-A177-3AD203B41FA5}">
                          <a16:colId xmlns:a16="http://schemas.microsoft.com/office/drawing/2014/main" val="371091238"/>
                        </a:ext>
                      </a:extLst>
                    </a:gridCol>
                    <a:gridCol w="1746006">
                      <a:extLst>
                        <a:ext uri="{9D8B030D-6E8A-4147-A177-3AD203B41FA5}">
                          <a16:colId xmlns:a16="http://schemas.microsoft.com/office/drawing/2014/main" val="3379498716"/>
                        </a:ext>
                      </a:extLst>
                    </a:gridCol>
                  </a:tblGrid>
                  <a:tr h="821101">
                    <a:tc>
                      <a:txBody>
                        <a:bodyPr/>
                        <a:lstStyle/>
                        <a:p>
                          <a:pPr algn="ctr"/>
                          <a:r>
                            <a:rPr lang="fr-FR" sz="1800" dirty="0" err="1"/>
                            <a:t>Quantity</a:t>
                          </a:r>
                          <a:endParaRPr lang="fr-FR" sz="1800" dirty="0"/>
                        </a:p>
                      </a:txBody>
                      <a:tcPr anchor="ctr"/>
                    </a:tc>
                    <a:tc>
                      <a:txBody>
                        <a:bodyPr/>
                        <a:lstStyle/>
                        <a:p>
                          <a:pPr algn="ctr"/>
                          <a:r>
                            <a:rPr lang="fr-FR" sz="1800" dirty="0" err="1"/>
                            <a:t>Experimental</a:t>
                          </a:r>
                          <a:r>
                            <a:rPr lang="fr-FR" sz="1800" dirty="0"/>
                            <a:t> Value</a:t>
                          </a:r>
                        </a:p>
                      </a:txBody>
                      <a:tcPr anchor="ctr"/>
                    </a:tc>
                    <a:extLst>
                      <a:ext uri="{0D108BD9-81ED-4DB2-BD59-A6C34878D82A}">
                        <a16:rowId xmlns:a16="http://schemas.microsoft.com/office/drawing/2014/main" val="4032487470"/>
                      </a:ext>
                    </a:extLst>
                  </a:tr>
                  <a:tr h="450447">
                    <a:tc>
                      <a:txBody>
                        <a:bodyPr/>
                        <a:lstStyle/>
                        <a:p>
                          <a:endParaRPr lang="fr-FR"/>
                        </a:p>
                      </a:txBody>
                      <a:tcPr anchor="ctr">
                        <a:blipFill>
                          <a:blip r:embed="rId7"/>
                          <a:stretch>
                            <a:fillRect l="-957" t="-181333" r="-139234" b="-102667"/>
                          </a:stretch>
                        </a:blipFill>
                      </a:tcPr>
                    </a:tc>
                    <a:tc>
                      <a:txBody>
                        <a:bodyPr/>
                        <a:lstStyle/>
                        <a:p>
                          <a:endParaRPr lang="fr-FR"/>
                        </a:p>
                      </a:txBody>
                      <a:tcPr anchor="ctr">
                        <a:blipFill>
                          <a:blip r:embed="rId7"/>
                          <a:stretch>
                            <a:fillRect l="-73519" t="-181333" r="-1394" b="-102667"/>
                          </a:stretch>
                        </a:blipFill>
                      </a:tcPr>
                    </a:tc>
                    <a:extLst>
                      <a:ext uri="{0D108BD9-81ED-4DB2-BD59-A6C34878D82A}">
                        <a16:rowId xmlns:a16="http://schemas.microsoft.com/office/drawing/2014/main" val="510974342"/>
                      </a:ext>
                    </a:extLst>
                  </a:tr>
                  <a:tr h="450447">
                    <a:tc>
                      <a:txBody>
                        <a:bodyPr/>
                        <a:lstStyle/>
                        <a:p>
                          <a:endParaRPr lang="fr-FR"/>
                        </a:p>
                      </a:txBody>
                      <a:tcPr anchor="ctr">
                        <a:blipFill>
                          <a:blip r:embed="rId7"/>
                          <a:stretch>
                            <a:fillRect l="-957" t="-285135" r="-139234" b="-4054"/>
                          </a:stretch>
                        </a:blipFill>
                      </a:tcPr>
                    </a:tc>
                    <a:tc>
                      <a:txBody>
                        <a:bodyPr/>
                        <a:lstStyle/>
                        <a:p>
                          <a:endParaRPr lang="fr-FR"/>
                        </a:p>
                      </a:txBody>
                      <a:tcPr anchor="ctr">
                        <a:blipFill>
                          <a:blip r:embed="rId7"/>
                          <a:stretch>
                            <a:fillRect l="-73519" t="-285135" r="-1394" b="-4054"/>
                          </a:stretch>
                        </a:blipFill>
                      </a:tcPr>
                    </a:tc>
                    <a:extLst>
                      <a:ext uri="{0D108BD9-81ED-4DB2-BD59-A6C34878D82A}">
                        <a16:rowId xmlns:a16="http://schemas.microsoft.com/office/drawing/2014/main" val="3246546237"/>
                      </a:ext>
                    </a:extLst>
                  </a:tr>
                </a:tbl>
              </a:graphicData>
            </a:graphic>
          </p:graphicFrame>
        </mc:Fallback>
      </mc:AlternateContent>
    </p:spTree>
    <p:extLst>
      <p:ext uri="{BB962C8B-B14F-4D97-AF65-F5344CB8AC3E}">
        <p14:creationId xmlns:p14="http://schemas.microsoft.com/office/powerpoint/2010/main" val="3521365020"/>
      </p:ext>
    </p:extLst>
  </p:cSld>
  <p:clrMapOvr>
    <a:masterClrMapping/>
  </p:clrMapOvr>
  <p:timing>
    <p:tnLst>
      <p:par>
        <p:cTn id="1" dur="indefinite" restart="never" nodeType="tmRoot">
          <p:childTnLst>
            <p:par>
              <p:cTn id="2"/>
            </p:par>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88B811D8-9622-4D98-A126-C36563BCC42C}"/>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3826" t="6154" r="34243" b="2823"/>
          <a:stretch/>
        </p:blipFill>
        <p:spPr>
          <a:xfrm>
            <a:off x="10699636" y="843168"/>
            <a:ext cx="1555574" cy="3327049"/>
          </a:xfrm>
          <a:prstGeom prst="rect">
            <a:avLst/>
          </a:prstGeom>
        </p:spPr>
      </p:pic>
      <p:sp>
        <p:nvSpPr>
          <p:cNvPr id="3" name="Espace réservé de la date 2">
            <a:extLst>
              <a:ext uri="{FF2B5EF4-FFF2-40B4-BE49-F238E27FC236}">
                <a16:creationId xmlns:a16="http://schemas.microsoft.com/office/drawing/2014/main" id="{39DAD787-BAA4-4909-98DD-C0A5FB0FDB40}"/>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342A1F6B-60D2-44D7-A8FC-69E91DCCF84D}"/>
              </a:ext>
            </a:extLst>
          </p:cNvPr>
          <p:cNvSpPr>
            <a:spLocks noGrp="1"/>
          </p:cNvSpPr>
          <p:nvPr>
            <p:ph type="ftr" sz="quarter" idx="11"/>
          </p:nvPr>
        </p:nvSpPr>
        <p:spPr/>
        <p:txBody>
          <a:bodyPr/>
          <a:lstStyle/>
          <a:p>
            <a:r>
              <a:rPr lang="fr-FR" dirty="0"/>
              <a:t>Hugo Bufferand - IAEA-FEC </a:t>
            </a:r>
            <a:r>
              <a:rPr lang="fr-FR" dirty="0" err="1"/>
              <a:t>Conference</a:t>
            </a:r>
            <a:r>
              <a:rPr lang="fr-FR" dirty="0"/>
              <a:t> - Chengdu</a:t>
            </a:r>
          </a:p>
        </p:txBody>
      </p:sp>
      <p:sp>
        <p:nvSpPr>
          <p:cNvPr id="5" name="Espace réservé du numéro de diapositive 4">
            <a:extLst>
              <a:ext uri="{FF2B5EF4-FFF2-40B4-BE49-F238E27FC236}">
                <a16:creationId xmlns:a16="http://schemas.microsoft.com/office/drawing/2014/main" id="{544C96D6-40F1-4DE1-92A1-F372D2534EC7}"/>
              </a:ext>
            </a:extLst>
          </p:cNvPr>
          <p:cNvSpPr>
            <a:spLocks noGrp="1"/>
          </p:cNvSpPr>
          <p:nvPr>
            <p:ph type="sldNum" sz="quarter" idx="12"/>
          </p:nvPr>
        </p:nvSpPr>
        <p:spPr/>
        <p:txBody>
          <a:bodyPr/>
          <a:lstStyle/>
          <a:p>
            <a:r>
              <a:rPr lang="fr-FR" dirty="0"/>
              <a:t>10/19</a:t>
            </a:r>
          </a:p>
        </p:txBody>
      </p:sp>
      <p:sp>
        <p:nvSpPr>
          <p:cNvPr id="6" name="Titre 5">
            <a:extLst>
              <a:ext uri="{FF2B5EF4-FFF2-40B4-BE49-F238E27FC236}">
                <a16:creationId xmlns:a16="http://schemas.microsoft.com/office/drawing/2014/main" id="{F84EAF5D-B857-49FE-9201-A8D8C438117C}"/>
              </a:ext>
            </a:extLst>
          </p:cNvPr>
          <p:cNvSpPr>
            <a:spLocks noGrp="1"/>
          </p:cNvSpPr>
          <p:nvPr>
            <p:ph type="title"/>
          </p:nvPr>
        </p:nvSpPr>
        <p:spPr/>
        <p:txBody>
          <a:bodyPr>
            <a:normAutofit/>
          </a:bodyPr>
          <a:lstStyle/>
          <a:p>
            <a:r>
              <a:rPr lang="en-US" dirty="0"/>
              <a:t>Case1: Empirical mean-field modelling</a:t>
            </a:r>
          </a:p>
        </p:txBody>
      </p:sp>
      <p:pic>
        <p:nvPicPr>
          <p:cNvPr id="10" name="Image 9">
            <a:extLst>
              <a:ext uri="{FF2B5EF4-FFF2-40B4-BE49-F238E27FC236}">
                <a16:creationId xmlns:a16="http://schemas.microsoft.com/office/drawing/2014/main" id="{3F620F03-3447-4AF1-BA8E-29D4E3761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71" y="1218217"/>
            <a:ext cx="3936000" cy="2952000"/>
          </a:xfrm>
          <a:prstGeom prst="rect">
            <a:avLst/>
          </a:prstGeom>
        </p:spPr>
      </p:pic>
      <p:pic>
        <p:nvPicPr>
          <p:cNvPr id="12" name="Image 11">
            <a:extLst>
              <a:ext uri="{FF2B5EF4-FFF2-40B4-BE49-F238E27FC236}">
                <a16:creationId xmlns:a16="http://schemas.microsoft.com/office/drawing/2014/main" id="{A5CAEDAA-86FE-4925-8C92-90BE1F67CE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3052" y="1218217"/>
            <a:ext cx="3936000" cy="2952000"/>
          </a:xfrm>
          <a:prstGeom prst="rect">
            <a:avLst/>
          </a:prstGeom>
        </p:spPr>
      </p:pic>
      <p:pic>
        <p:nvPicPr>
          <p:cNvPr id="14" name="Image 13">
            <a:extLst>
              <a:ext uri="{FF2B5EF4-FFF2-40B4-BE49-F238E27FC236}">
                <a16:creationId xmlns:a16="http://schemas.microsoft.com/office/drawing/2014/main" id="{7CFDAE84-55E5-40BE-B8A6-3809C5D90E9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971" y="1218217"/>
            <a:ext cx="3936000" cy="2952000"/>
          </a:xfrm>
          <a:prstGeom prst="rect">
            <a:avLst/>
          </a:prstGeom>
        </p:spPr>
      </p:pic>
      <p:pic>
        <p:nvPicPr>
          <p:cNvPr id="16" name="Image 15">
            <a:extLst>
              <a:ext uri="{FF2B5EF4-FFF2-40B4-BE49-F238E27FC236}">
                <a16:creationId xmlns:a16="http://schemas.microsoft.com/office/drawing/2014/main" id="{5C999685-127D-4A1C-B8C7-6C22E6BB54A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779799" y="1218217"/>
            <a:ext cx="3936000" cy="2952000"/>
          </a:xfrm>
          <a:prstGeom prst="rect">
            <a:avLst/>
          </a:prstGeom>
        </p:spPr>
      </p:pic>
      <p:sp>
        <p:nvSpPr>
          <p:cNvPr id="18" name="ZoneTexte 17">
            <a:extLst>
              <a:ext uri="{FF2B5EF4-FFF2-40B4-BE49-F238E27FC236}">
                <a16:creationId xmlns:a16="http://schemas.microsoft.com/office/drawing/2014/main" id="{F9993CB9-83FA-4786-BF9B-B40FFA77D231}"/>
              </a:ext>
            </a:extLst>
          </p:cNvPr>
          <p:cNvSpPr txBox="1"/>
          <p:nvPr/>
        </p:nvSpPr>
        <p:spPr>
          <a:xfrm>
            <a:off x="7998285" y="1067813"/>
            <a:ext cx="2416173" cy="584775"/>
          </a:xfrm>
          <a:prstGeom prst="rect">
            <a:avLst/>
          </a:prstGeom>
          <a:noFill/>
        </p:spPr>
        <p:txBody>
          <a:bodyPr wrap="square" rtlCol="0">
            <a:spAutoFit/>
          </a:bodyPr>
          <a:lstStyle/>
          <a:p>
            <a:pPr algn="ctr"/>
            <a:r>
              <a:rPr lang="fr-FR" sz="1600" i="1" dirty="0">
                <a:solidFill>
                  <a:schemeClr val="tx1">
                    <a:lumMod val="75000"/>
                    <a:lumOff val="25000"/>
                  </a:schemeClr>
                </a:solidFill>
              </a:rPr>
              <a:t>Estimations </a:t>
            </a:r>
            <a:r>
              <a:rPr lang="fr-FR" sz="1600" i="1" dirty="0" err="1">
                <a:solidFill>
                  <a:schemeClr val="tx1">
                    <a:lumMod val="75000"/>
                    <a:lumOff val="25000"/>
                  </a:schemeClr>
                </a:solidFill>
              </a:rPr>
              <a:t>from</a:t>
            </a:r>
            <a:r>
              <a:rPr lang="fr-FR" sz="1600" i="1" dirty="0">
                <a:solidFill>
                  <a:schemeClr val="tx1">
                    <a:lumMod val="75000"/>
                    <a:lumOff val="25000"/>
                  </a:schemeClr>
                </a:solidFill>
              </a:rPr>
              <a:t> HRTS </a:t>
            </a:r>
            <a:r>
              <a:rPr lang="fr-FR" sz="1600" i="1" dirty="0" err="1">
                <a:solidFill>
                  <a:schemeClr val="tx1">
                    <a:lumMod val="75000"/>
                    <a:lumOff val="25000"/>
                  </a:schemeClr>
                </a:solidFill>
              </a:rPr>
              <a:t>mid</a:t>
            </a:r>
            <a:r>
              <a:rPr lang="fr-FR" sz="1600" i="1" dirty="0">
                <a:solidFill>
                  <a:schemeClr val="tx1">
                    <a:lumMod val="75000"/>
                    <a:lumOff val="25000"/>
                  </a:schemeClr>
                </a:solidFill>
              </a:rPr>
              <a:t>-plane data</a:t>
            </a:r>
          </a:p>
        </p:txBody>
      </p:sp>
      <p:sp>
        <p:nvSpPr>
          <p:cNvPr id="2" name="Espace réservé du contenu 1">
            <a:extLst>
              <a:ext uri="{FF2B5EF4-FFF2-40B4-BE49-F238E27FC236}">
                <a16:creationId xmlns:a16="http://schemas.microsoft.com/office/drawing/2014/main" id="{BED08D99-2E77-465B-A2D1-7B5149E27500}"/>
              </a:ext>
            </a:extLst>
          </p:cNvPr>
          <p:cNvSpPr>
            <a:spLocks noGrp="1"/>
          </p:cNvSpPr>
          <p:nvPr>
            <p:ph idx="1"/>
          </p:nvPr>
        </p:nvSpPr>
        <p:spPr>
          <a:xfrm>
            <a:off x="278334" y="965486"/>
            <a:ext cx="9297466" cy="4532313"/>
          </a:xfrm>
        </p:spPr>
        <p:txBody>
          <a:bodyPr/>
          <a:lstStyle/>
          <a:p>
            <a:pPr marL="285750" indent="-285750">
              <a:buFont typeface="Arial" panose="020B0604020202020204" pitchFamily="34" charset="0"/>
              <a:buChar char="•"/>
            </a:pPr>
            <a:r>
              <a:rPr lang="en-US" b="1" dirty="0"/>
              <a:t>Inputs</a:t>
            </a:r>
            <a:r>
              <a:rPr lang="en-US" dirty="0"/>
              <a:t>: Thomson Scattering profiles (remapped at mid-plane)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9" name="Image 8">
            <a:extLst>
              <a:ext uri="{FF2B5EF4-FFF2-40B4-BE49-F238E27FC236}">
                <a16:creationId xmlns:a16="http://schemas.microsoft.com/office/drawing/2014/main" id="{D48C5775-CC26-4903-B147-0A09F7D2EF0B}"/>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28529" y="3579350"/>
            <a:ext cx="4069658" cy="3052242"/>
          </a:xfrm>
          <a:prstGeom prst="rect">
            <a:avLst/>
          </a:prstGeom>
        </p:spPr>
      </p:pic>
      <p:sp>
        <p:nvSpPr>
          <p:cNvPr id="43" name="Espace réservé du contenu 1">
            <a:extLst>
              <a:ext uri="{FF2B5EF4-FFF2-40B4-BE49-F238E27FC236}">
                <a16:creationId xmlns:a16="http://schemas.microsoft.com/office/drawing/2014/main" id="{D2C6D32F-EE68-46B5-8A2E-F672B8F0813C}"/>
              </a:ext>
            </a:extLst>
          </p:cNvPr>
          <p:cNvSpPr txBox="1">
            <a:spLocks/>
          </p:cNvSpPr>
          <p:nvPr/>
        </p:nvSpPr>
        <p:spPr>
          <a:xfrm>
            <a:off x="731838" y="4443705"/>
            <a:ext cx="6101806" cy="1599743"/>
          </a:xfrm>
          <a:prstGeom prst="rect">
            <a:avLst/>
          </a:prstGeom>
        </p:spPr>
        <p:txBody>
          <a:bodyPr vert="horz" lIns="0" tIns="45720" rIns="0" bIns="45720" rtlCol="0">
            <a:normAutofit fontScale="92500"/>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b="1" dirty="0"/>
              <a:t>Outputs</a:t>
            </a:r>
            <a:r>
              <a:rPr lang="en-US" dirty="0"/>
              <a:t>: Ad-hoc </a:t>
            </a:r>
            <a:r>
              <a:rPr lang="en-US" b="1" dirty="0"/>
              <a:t>empirical diffusivities </a:t>
            </a:r>
            <a:r>
              <a:rPr lang="en-US" dirty="0"/>
              <a:t>found by the automated procedure </a:t>
            </a:r>
            <a:r>
              <a:rPr lang="en-US" b="1" dirty="0"/>
              <a:t>to fit experimental radial profiles  </a:t>
            </a:r>
            <a:r>
              <a:rPr lang="en-US" dirty="0">
                <a:sym typeface="Wingdings" panose="05000000000000000000" pitchFamily="2" charset="2"/>
              </a:rPr>
              <a:t></a:t>
            </a:r>
          </a:p>
          <a:p>
            <a:pPr marL="552450" lvl="1" indent="-285750">
              <a:buFont typeface="Arial" panose="020B0604020202020204" pitchFamily="34" charset="0"/>
              <a:buChar char="•"/>
            </a:pPr>
            <a:endParaRPr lang="en-US" dirty="0">
              <a:sym typeface="Wingdings" panose="05000000000000000000" pitchFamily="2" charset="2"/>
            </a:endParaRPr>
          </a:p>
          <a:p>
            <a:pPr marL="552450" lvl="1" indent="-285750">
              <a:buFont typeface="Arial" panose="020B0604020202020204" pitchFamily="34" charset="0"/>
              <a:buChar char="•"/>
            </a:pPr>
            <a:r>
              <a:rPr lang="en-US" dirty="0">
                <a:sym typeface="Wingdings" panose="05000000000000000000" pitchFamily="2" charset="2"/>
              </a:rPr>
              <a:t>Quite complex radial variations with amplitude ranging over 1 order of magnitude, </a:t>
            </a:r>
            <a:r>
              <a:rPr lang="en-US" u="sng" dirty="0">
                <a:sym typeface="Wingdings" panose="05000000000000000000" pitchFamily="2" charset="2"/>
              </a:rPr>
              <a:t>hard to guess a priori!</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graphicFrame>
            <p:nvGraphicFramePr>
              <p:cNvPr id="21" name="Tableau 19">
                <a:extLst>
                  <a:ext uri="{FF2B5EF4-FFF2-40B4-BE49-F238E27FC236}">
                    <a16:creationId xmlns:a16="http://schemas.microsoft.com/office/drawing/2014/main" id="{0AAF149B-0D67-4E0D-B9A2-B416676A80BD}"/>
                  </a:ext>
                </a:extLst>
              </p:cNvPr>
              <p:cNvGraphicFramePr>
                <a:graphicFrameLocks noGrp="1"/>
              </p:cNvGraphicFramePr>
              <p:nvPr>
                <p:extLst>
                  <p:ext uri="{D42A27DB-BD31-4B8C-83A1-F6EECF244321}">
                    <p14:modId xmlns:p14="http://schemas.microsoft.com/office/powerpoint/2010/main" val="1459045741"/>
                  </p:ext>
                </p:extLst>
              </p:nvPr>
            </p:nvGraphicFramePr>
            <p:xfrm>
              <a:off x="7620000" y="1723697"/>
              <a:ext cx="3022600" cy="1721995"/>
            </p:xfrm>
            <a:graphic>
              <a:graphicData uri="http://schemas.openxmlformats.org/drawingml/2006/table">
                <a:tbl>
                  <a:tblPr firstRow="1" bandRow="1">
                    <a:tableStyleId>{5C22544A-7EE6-4342-B048-85BDC9FD1C3A}</a:tableStyleId>
                  </a:tblPr>
                  <a:tblGrid>
                    <a:gridCol w="1276594">
                      <a:extLst>
                        <a:ext uri="{9D8B030D-6E8A-4147-A177-3AD203B41FA5}">
                          <a16:colId xmlns:a16="http://schemas.microsoft.com/office/drawing/2014/main" val="371091238"/>
                        </a:ext>
                      </a:extLst>
                    </a:gridCol>
                    <a:gridCol w="1746006">
                      <a:extLst>
                        <a:ext uri="{9D8B030D-6E8A-4147-A177-3AD203B41FA5}">
                          <a16:colId xmlns:a16="http://schemas.microsoft.com/office/drawing/2014/main" val="3379498716"/>
                        </a:ext>
                      </a:extLst>
                    </a:gridCol>
                  </a:tblGrid>
                  <a:tr h="821101">
                    <a:tc>
                      <a:txBody>
                        <a:bodyPr/>
                        <a:lstStyle/>
                        <a:p>
                          <a:pPr algn="ctr"/>
                          <a:r>
                            <a:rPr lang="fr-FR" sz="1800" dirty="0" err="1"/>
                            <a:t>Quantity</a:t>
                          </a:r>
                          <a:endParaRPr lang="fr-FR" sz="1800" dirty="0"/>
                        </a:p>
                      </a:txBody>
                      <a:tcPr anchor="ctr"/>
                    </a:tc>
                    <a:tc>
                      <a:txBody>
                        <a:bodyPr/>
                        <a:lstStyle/>
                        <a:p>
                          <a:pPr algn="ctr"/>
                          <a:r>
                            <a:rPr lang="fr-FR" sz="1800" dirty="0" err="1"/>
                            <a:t>Experimental</a:t>
                          </a:r>
                          <a:r>
                            <a:rPr lang="fr-FR" sz="1800" dirty="0"/>
                            <a:t> Value</a:t>
                          </a:r>
                        </a:p>
                      </a:txBody>
                      <a:tcPr anchor="ctr"/>
                    </a:tc>
                    <a:extLst>
                      <a:ext uri="{0D108BD9-81ED-4DB2-BD59-A6C34878D82A}">
                        <a16:rowId xmlns:a16="http://schemas.microsoft.com/office/drawing/2014/main" val="4032487470"/>
                      </a:ext>
                    </a:extLst>
                  </a:tr>
                  <a:tr h="450447">
                    <a:tc>
                      <a:txBody>
                        <a:bodyPr/>
                        <a:lstStyle/>
                        <a:p>
                          <a:pPr/>
                          <a14:m>
                            <m:oMathPara xmlns:m="http://schemas.openxmlformats.org/officeDocument/2006/math">
                              <m:oMathParaPr>
                                <m:jc m:val="centerGroup"/>
                              </m:oMathParaPr>
                              <m:oMath xmlns:m="http://schemas.openxmlformats.org/officeDocument/2006/math">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𝜆</m:t>
                                    </m:r>
                                  </m:e>
                                  <m:sub>
                                    <m:r>
                                      <a:rPr lang="fr-FR" sz="1800" b="0" i="1" smtClean="0">
                                        <a:latin typeface="Cambria Math" panose="02040503050406030204" pitchFamily="18" charset="0"/>
                                      </a:rPr>
                                      <m:t>𝑞</m:t>
                                    </m:r>
                                  </m:sub>
                                </m:sSub>
                                <m:r>
                                  <a:rPr lang="fr-FR" sz="1800" b="0" i="1" smtClean="0">
                                    <a:latin typeface="Cambria Math" panose="02040503050406030204" pitchFamily="18" charset="0"/>
                                  </a:rPr>
                                  <m:t> [</m:t>
                                </m:r>
                                <m:r>
                                  <a:rPr lang="fr-FR" sz="1800" b="0" i="1" smtClean="0">
                                    <a:latin typeface="Cambria Math" panose="02040503050406030204" pitchFamily="18" charset="0"/>
                                  </a:rPr>
                                  <m:t>𝑚𝑚</m:t>
                                </m:r>
                                <m:r>
                                  <a:rPr lang="fr-FR" sz="1800" b="0" i="1" smtClean="0">
                                    <a:latin typeface="Cambria Math" panose="02040503050406030204" pitchFamily="18" charset="0"/>
                                  </a:rPr>
                                  <m:t>]</m:t>
                                </m:r>
                              </m:oMath>
                            </m:oMathPara>
                          </a14:m>
                          <a:endParaRPr lang="fr-FR" sz="1800" dirty="0"/>
                        </a:p>
                      </a:txBody>
                      <a:tcPr anchor="ctr"/>
                    </a:tc>
                    <a:tc>
                      <a:txBody>
                        <a:bodyPr/>
                        <a:lstStyle/>
                        <a:p>
                          <a:pPr/>
                          <a14:m>
                            <m:oMathPara xmlns:m="http://schemas.openxmlformats.org/officeDocument/2006/math">
                              <m:oMathParaPr>
                                <m:jc m:val="centerGroup"/>
                              </m:oMathParaPr>
                              <m:oMath xmlns:m="http://schemas.openxmlformats.org/officeDocument/2006/math">
                                <m:r>
                                  <a:rPr lang="fr-FR" sz="1800" b="0" i="1" smtClean="0">
                                    <a:latin typeface="Cambria Math" panose="02040503050406030204" pitchFamily="18" charset="0"/>
                                  </a:rPr>
                                  <m:t>4.1</m:t>
                                </m:r>
                              </m:oMath>
                            </m:oMathPara>
                          </a14:m>
                          <a:endParaRPr lang="fr-FR" sz="1800" dirty="0"/>
                        </a:p>
                      </a:txBody>
                      <a:tcPr anchor="ctr"/>
                    </a:tc>
                    <a:extLst>
                      <a:ext uri="{0D108BD9-81ED-4DB2-BD59-A6C34878D82A}">
                        <a16:rowId xmlns:a16="http://schemas.microsoft.com/office/drawing/2014/main" val="510974342"/>
                      </a:ext>
                    </a:extLst>
                  </a:tr>
                  <a:tr h="450447">
                    <a:tc>
                      <a:txBody>
                        <a:bodyPr/>
                        <a:lstStyle/>
                        <a:p>
                          <a:pPr/>
                          <a14:m>
                            <m:oMathPara xmlns:m="http://schemas.openxmlformats.org/officeDocument/2006/math">
                              <m:oMathParaPr>
                                <m:jc m:val="centerGroup"/>
                              </m:oMathParaPr>
                              <m:oMath xmlns:m="http://schemas.openxmlformats.org/officeDocument/2006/math">
                                <m:sSub>
                                  <m:sSubPr>
                                    <m:ctrlPr>
                                      <a:rPr lang="fr-FR" sz="1800" b="0" i="1" smtClean="0">
                                        <a:latin typeface="Cambria Math" panose="02040503050406030204" pitchFamily="18" charset="0"/>
                                      </a:rPr>
                                    </m:ctrlPr>
                                  </m:sSubPr>
                                  <m:e>
                                    <m:r>
                                      <a:rPr lang="fr-FR" sz="1800" b="0" i="1" smtClean="0">
                                        <a:latin typeface="Cambria Math" panose="02040503050406030204" pitchFamily="18" charset="0"/>
                                      </a:rPr>
                                      <m:t>𝑃</m:t>
                                    </m:r>
                                  </m:e>
                                  <m:sub>
                                    <m:r>
                                      <a:rPr lang="fr-FR" sz="1800" b="0" i="1" smtClean="0">
                                        <a:latin typeface="Cambria Math" panose="02040503050406030204" pitchFamily="18" charset="0"/>
                                      </a:rPr>
                                      <m:t>𝑑𝑖𝑣</m:t>
                                    </m:r>
                                  </m:sub>
                                </m:sSub>
                                <m:r>
                                  <a:rPr lang="fr-FR" sz="1800" b="0" i="1" smtClean="0">
                                    <a:latin typeface="Cambria Math" panose="02040503050406030204" pitchFamily="18" charset="0"/>
                                  </a:rPr>
                                  <m:t> [</m:t>
                                </m:r>
                                <m:r>
                                  <a:rPr lang="fr-FR" sz="1800" b="0" i="1" smtClean="0">
                                    <a:latin typeface="Cambria Math" panose="02040503050406030204" pitchFamily="18" charset="0"/>
                                  </a:rPr>
                                  <m:t>𝑘𝑊</m:t>
                                </m:r>
                                <m:r>
                                  <a:rPr lang="fr-FR" sz="1800" b="0" i="1" smtClean="0">
                                    <a:latin typeface="Cambria Math" panose="02040503050406030204" pitchFamily="18" charset="0"/>
                                  </a:rPr>
                                  <m:t>]</m:t>
                                </m:r>
                              </m:oMath>
                            </m:oMathPara>
                          </a14:m>
                          <a:endParaRPr lang="fr-FR" sz="1800" dirty="0"/>
                        </a:p>
                      </a:txBody>
                      <a:tcPr anchor="ctr"/>
                    </a:tc>
                    <a:tc>
                      <a:txBody>
                        <a:bodyPr/>
                        <a:lstStyle/>
                        <a:p>
                          <a:pPr/>
                          <a14:m>
                            <m:oMathPara xmlns:m="http://schemas.openxmlformats.org/officeDocument/2006/math">
                              <m:oMathParaPr>
                                <m:jc m:val="centerGroup"/>
                              </m:oMathParaPr>
                              <m:oMath xmlns:m="http://schemas.openxmlformats.org/officeDocument/2006/math">
                                <m:r>
                                  <a:rPr lang="fr-FR" sz="1800" b="0" i="1" smtClean="0">
                                    <a:latin typeface="Cambria Math" panose="02040503050406030204" pitchFamily="18" charset="0"/>
                                  </a:rPr>
                                  <m:t>104</m:t>
                                </m:r>
                              </m:oMath>
                            </m:oMathPara>
                          </a14:m>
                          <a:endParaRPr lang="fr-FR" sz="1800" dirty="0"/>
                        </a:p>
                      </a:txBody>
                      <a:tcPr anchor="ctr"/>
                    </a:tc>
                    <a:extLst>
                      <a:ext uri="{0D108BD9-81ED-4DB2-BD59-A6C34878D82A}">
                        <a16:rowId xmlns:a16="http://schemas.microsoft.com/office/drawing/2014/main" val="3246546237"/>
                      </a:ext>
                    </a:extLst>
                  </a:tr>
                </a:tbl>
              </a:graphicData>
            </a:graphic>
          </p:graphicFrame>
        </mc:Choice>
        <mc:Fallback xmlns="">
          <p:graphicFrame>
            <p:nvGraphicFramePr>
              <p:cNvPr id="21" name="Tableau 19">
                <a:extLst>
                  <a:ext uri="{FF2B5EF4-FFF2-40B4-BE49-F238E27FC236}">
                    <a16:creationId xmlns:a16="http://schemas.microsoft.com/office/drawing/2014/main" id="{0AAF149B-0D67-4E0D-B9A2-B416676A80BD}"/>
                  </a:ext>
                </a:extLst>
              </p:cNvPr>
              <p:cNvGraphicFramePr>
                <a:graphicFrameLocks noGrp="1"/>
              </p:cNvGraphicFramePr>
              <p:nvPr>
                <p:extLst>
                  <p:ext uri="{D42A27DB-BD31-4B8C-83A1-F6EECF244321}">
                    <p14:modId xmlns:p14="http://schemas.microsoft.com/office/powerpoint/2010/main" val="1459045741"/>
                  </p:ext>
                </p:extLst>
              </p:nvPr>
            </p:nvGraphicFramePr>
            <p:xfrm>
              <a:off x="7620000" y="1723697"/>
              <a:ext cx="3022600" cy="1721995"/>
            </p:xfrm>
            <a:graphic>
              <a:graphicData uri="http://schemas.openxmlformats.org/drawingml/2006/table">
                <a:tbl>
                  <a:tblPr firstRow="1" bandRow="1">
                    <a:tableStyleId>{5C22544A-7EE6-4342-B048-85BDC9FD1C3A}</a:tableStyleId>
                  </a:tblPr>
                  <a:tblGrid>
                    <a:gridCol w="1276594">
                      <a:extLst>
                        <a:ext uri="{9D8B030D-6E8A-4147-A177-3AD203B41FA5}">
                          <a16:colId xmlns:a16="http://schemas.microsoft.com/office/drawing/2014/main" val="371091238"/>
                        </a:ext>
                      </a:extLst>
                    </a:gridCol>
                    <a:gridCol w="1746006">
                      <a:extLst>
                        <a:ext uri="{9D8B030D-6E8A-4147-A177-3AD203B41FA5}">
                          <a16:colId xmlns:a16="http://schemas.microsoft.com/office/drawing/2014/main" val="3379498716"/>
                        </a:ext>
                      </a:extLst>
                    </a:gridCol>
                  </a:tblGrid>
                  <a:tr h="821101">
                    <a:tc>
                      <a:txBody>
                        <a:bodyPr/>
                        <a:lstStyle/>
                        <a:p>
                          <a:pPr algn="ctr"/>
                          <a:r>
                            <a:rPr lang="fr-FR" sz="1800" dirty="0" err="1"/>
                            <a:t>Quantity</a:t>
                          </a:r>
                          <a:endParaRPr lang="fr-FR" sz="1800" dirty="0"/>
                        </a:p>
                      </a:txBody>
                      <a:tcPr anchor="ctr"/>
                    </a:tc>
                    <a:tc>
                      <a:txBody>
                        <a:bodyPr/>
                        <a:lstStyle/>
                        <a:p>
                          <a:pPr algn="ctr"/>
                          <a:r>
                            <a:rPr lang="fr-FR" sz="1800" dirty="0" err="1"/>
                            <a:t>Experimental</a:t>
                          </a:r>
                          <a:r>
                            <a:rPr lang="fr-FR" sz="1800" dirty="0"/>
                            <a:t> Value</a:t>
                          </a:r>
                        </a:p>
                      </a:txBody>
                      <a:tcPr anchor="ctr"/>
                    </a:tc>
                    <a:extLst>
                      <a:ext uri="{0D108BD9-81ED-4DB2-BD59-A6C34878D82A}">
                        <a16:rowId xmlns:a16="http://schemas.microsoft.com/office/drawing/2014/main" val="4032487470"/>
                      </a:ext>
                    </a:extLst>
                  </a:tr>
                  <a:tr h="450447">
                    <a:tc>
                      <a:txBody>
                        <a:bodyPr/>
                        <a:lstStyle/>
                        <a:p>
                          <a:endParaRPr lang="fr-FR"/>
                        </a:p>
                      </a:txBody>
                      <a:tcPr anchor="ctr">
                        <a:blipFill>
                          <a:blip r:embed="rId8"/>
                          <a:stretch>
                            <a:fillRect l="-957" t="-181333" r="-139234" b="-102667"/>
                          </a:stretch>
                        </a:blipFill>
                      </a:tcPr>
                    </a:tc>
                    <a:tc>
                      <a:txBody>
                        <a:bodyPr/>
                        <a:lstStyle/>
                        <a:p>
                          <a:endParaRPr lang="fr-FR"/>
                        </a:p>
                      </a:txBody>
                      <a:tcPr anchor="ctr">
                        <a:blipFill>
                          <a:blip r:embed="rId8"/>
                          <a:stretch>
                            <a:fillRect l="-73519" t="-181333" r="-1394" b="-102667"/>
                          </a:stretch>
                        </a:blipFill>
                      </a:tcPr>
                    </a:tc>
                    <a:extLst>
                      <a:ext uri="{0D108BD9-81ED-4DB2-BD59-A6C34878D82A}">
                        <a16:rowId xmlns:a16="http://schemas.microsoft.com/office/drawing/2014/main" val="510974342"/>
                      </a:ext>
                    </a:extLst>
                  </a:tr>
                  <a:tr h="450447">
                    <a:tc>
                      <a:txBody>
                        <a:bodyPr/>
                        <a:lstStyle/>
                        <a:p>
                          <a:endParaRPr lang="fr-FR"/>
                        </a:p>
                      </a:txBody>
                      <a:tcPr anchor="ctr">
                        <a:blipFill>
                          <a:blip r:embed="rId8"/>
                          <a:stretch>
                            <a:fillRect l="-957" t="-285135" r="-139234" b="-4054"/>
                          </a:stretch>
                        </a:blipFill>
                      </a:tcPr>
                    </a:tc>
                    <a:tc>
                      <a:txBody>
                        <a:bodyPr/>
                        <a:lstStyle/>
                        <a:p>
                          <a:endParaRPr lang="fr-FR"/>
                        </a:p>
                      </a:txBody>
                      <a:tcPr anchor="ctr">
                        <a:blipFill>
                          <a:blip r:embed="rId8"/>
                          <a:stretch>
                            <a:fillRect l="-73519" t="-285135" r="-1394" b="-4054"/>
                          </a:stretch>
                        </a:blipFill>
                      </a:tcPr>
                    </a:tc>
                    <a:extLst>
                      <a:ext uri="{0D108BD9-81ED-4DB2-BD59-A6C34878D82A}">
                        <a16:rowId xmlns:a16="http://schemas.microsoft.com/office/drawing/2014/main" val="3246546237"/>
                      </a:ext>
                    </a:extLst>
                  </a:tr>
                </a:tbl>
              </a:graphicData>
            </a:graphic>
          </p:graphicFrame>
        </mc:Fallback>
      </mc:AlternateContent>
    </p:spTree>
    <p:extLst>
      <p:ext uri="{BB962C8B-B14F-4D97-AF65-F5344CB8AC3E}">
        <p14:creationId xmlns:p14="http://schemas.microsoft.com/office/powerpoint/2010/main" val="850550132"/>
      </p:ext>
    </p:extLst>
  </p:cSld>
  <p:clrMapOvr>
    <a:masterClrMapping/>
  </p:clrMapOvr>
  <p:timing>
    <p:tnLst>
      <p:par>
        <p:cTn id="1" dur="indefinite" restart="never" nodeType="tmRoot">
          <p:childTnLst>
            <p:par>
              <p:cTn id="2"/>
            </p:par>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ED08D99-2E77-465B-A2D1-7B5149E27500}"/>
              </a:ext>
            </a:extLst>
          </p:cNvPr>
          <p:cNvSpPr>
            <a:spLocks noGrp="1"/>
          </p:cNvSpPr>
          <p:nvPr>
            <p:ph idx="1"/>
          </p:nvPr>
        </p:nvSpPr>
        <p:spPr>
          <a:xfrm>
            <a:off x="278334" y="965486"/>
            <a:ext cx="9297466" cy="4532313"/>
          </a:xfrm>
        </p:spPr>
        <p:txBody>
          <a:bodyPr/>
          <a:lstStyle/>
          <a:p>
            <a:pPr marL="285750" indent="-285750">
              <a:buFont typeface="Arial" panose="020B0604020202020204" pitchFamily="34" charset="0"/>
              <a:buChar char="•"/>
            </a:pPr>
            <a:r>
              <a:rPr lang="en-US" b="1" dirty="0"/>
              <a:t>Outputs</a:t>
            </a:r>
            <a:r>
              <a:rPr lang="en-US" dirty="0"/>
              <a:t>: target profiles, divertor plasma properties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9" name="Rectangle : coins arrondis 38">
            <a:extLst>
              <a:ext uri="{FF2B5EF4-FFF2-40B4-BE49-F238E27FC236}">
                <a16:creationId xmlns:a16="http://schemas.microsoft.com/office/drawing/2014/main" id="{70BCDC04-E9B5-4B4D-BFC9-DB7A0CC0248E}"/>
              </a:ext>
            </a:extLst>
          </p:cNvPr>
          <p:cNvSpPr/>
          <p:nvPr/>
        </p:nvSpPr>
        <p:spPr>
          <a:xfrm>
            <a:off x="70305" y="4194757"/>
            <a:ext cx="7569091" cy="2066603"/>
          </a:xfrm>
          <a:prstGeom prst="roundRect">
            <a:avLst/>
          </a:prstGeom>
          <a:ln/>
        </p:spPr>
        <p:style>
          <a:lnRef idx="2">
            <a:schemeClr val="accent4"/>
          </a:lnRef>
          <a:fillRef idx="1">
            <a:schemeClr val="lt1"/>
          </a:fillRef>
          <a:effectRef idx="0">
            <a:schemeClr val="accent4"/>
          </a:effectRef>
          <a:fontRef idx="minor">
            <a:schemeClr val="dk1"/>
          </a:fontRef>
        </p:style>
        <p:txBody>
          <a:bodyPr lIns="144000" tIns="108000" rIns="144000" bIns="144000" rtlCol="0" anchor="ctr">
            <a:spAutoFit/>
          </a:bodyPr>
          <a:lstStyle/>
          <a:p>
            <a:pPr algn="ctr"/>
            <a:endParaRPr lang="fr-FR" dirty="0"/>
          </a:p>
        </p:txBody>
      </p:sp>
      <p:sp>
        <p:nvSpPr>
          <p:cNvPr id="3" name="Espace réservé de la date 2">
            <a:extLst>
              <a:ext uri="{FF2B5EF4-FFF2-40B4-BE49-F238E27FC236}">
                <a16:creationId xmlns:a16="http://schemas.microsoft.com/office/drawing/2014/main" id="{39DAD787-BAA4-4909-98DD-C0A5FB0FDB40}"/>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342A1F6B-60D2-44D7-A8FC-69E91DCCF84D}"/>
              </a:ext>
            </a:extLst>
          </p:cNvPr>
          <p:cNvSpPr>
            <a:spLocks noGrp="1"/>
          </p:cNvSpPr>
          <p:nvPr>
            <p:ph type="ftr" sz="quarter" idx="11"/>
          </p:nvPr>
        </p:nvSpPr>
        <p:spPr/>
        <p:txBody>
          <a:bodyPr/>
          <a:lstStyle/>
          <a:p>
            <a:r>
              <a:rPr lang="fr-FR" dirty="0"/>
              <a:t>Hugo Bufferand - IAEA-FEC </a:t>
            </a:r>
            <a:r>
              <a:rPr lang="fr-FR" dirty="0" err="1"/>
              <a:t>Conference</a:t>
            </a:r>
            <a:r>
              <a:rPr lang="fr-FR" dirty="0"/>
              <a:t> - Chengdu</a:t>
            </a:r>
          </a:p>
        </p:txBody>
      </p:sp>
      <p:sp>
        <p:nvSpPr>
          <p:cNvPr id="5" name="Espace réservé du numéro de diapositive 4">
            <a:extLst>
              <a:ext uri="{FF2B5EF4-FFF2-40B4-BE49-F238E27FC236}">
                <a16:creationId xmlns:a16="http://schemas.microsoft.com/office/drawing/2014/main" id="{544C96D6-40F1-4DE1-92A1-F372D2534EC7}"/>
              </a:ext>
            </a:extLst>
          </p:cNvPr>
          <p:cNvSpPr>
            <a:spLocks noGrp="1"/>
          </p:cNvSpPr>
          <p:nvPr>
            <p:ph type="sldNum" sz="quarter" idx="12"/>
          </p:nvPr>
        </p:nvSpPr>
        <p:spPr/>
        <p:txBody>
          <a:bodyPr/>
          <a:lstStyle/>
          <a:p>
            <a:r>
              <a:rPr lang="fr-FR" dirty="0"/>
              <a:t>11/19</a:t>
            </a:r>
          </a:p>
        </p:txBody>
      </p:sp>
      <p:sp>
        <p:nvSpPr>
          <p:cNvPr id="6" name="Titre 5">
            <a:extLst>
              <a:ext uri="{FF2B5EF4-FFF2-40B4-BE49-F238E27FC236}">
                <a16:creationId xmlns:a16="http://schemas.microsoft.com/office/drawing/2014/main" id="{F84EAF5D-B857-49FE-9201-A8D8C438117C}"/>
              </a:ext>
            </a:extLst>
          </p:cNvPr>
          <p:cNvSpPr>
            <a:spLocks noGrp="1"/>
          </p:cNvSpPr>
          <p:nvPr>
            <p:ph type="title"/>
          </p:nvPr>
        </p:nvSpPr>
        <p:spPr/>
        <p:txBody>
          <a:bodyPr>
            <a:normAutofit/>
          </a:bodyPr>
          <a:lstStyle/>
          <a:p>
            <a:r>
              <a:rPr lang="en-US" b="1" dirty="0"/>
              <a:t>Case1</a:t>
            </a:r>
            <a:r>
              <a:rPr lang="en-US" dirty="0"/>
              <a:t>: Empirical mean-field modelling</a:t>
            </a:r>
          </a:p>
        </p:txBody>
      </p:sp>
      <p:grpSp>
        <p:nvGrpSpPr>
          <p:cNvPr id="23" name="Groupe 22">
            <a:extLst>
              <a:ext uri="{FF2B5EF4-FFF2-40B4-BE49-F238E27FC236}">
                <a16:creationId xmlns:a16="http://schemas.microsoft.com/office/drawing/2014/main" id="{1BC72065-B59F-4990-A265-F28D6046D9FB}"/>
              </a:ext>
            </a:extLst>
          </p:cNvPr>
          <p:cNvGrpSpPr/>
          <p:nvPr/>
        </p:nvGrpSpPr>
        <p:grpSpPr>
          <a:xfrm>
            <a:off x="93434" y="4423229"/>
            <a:ext cx="2196622" cy="1567401"/>
            <a:chOff x="392129" y="4193772"/>
            <a:chExt cx="2888500" cy="2187483"/>
          </a:xfrm>
        </p:grpSpPr>
        <p:grpSp>
          <p:nvGrpSpPr>
            <p:cNvPr id="20" name="Groupe 19">
              <a:extLst>
                <a:ext uri="{FF2B5EF4-FFF2-40B4-BE49-F238E27FC236}">
                  <a16:creationId xmlns:a16="http://schemas.microsoft.com/office/drawing/2014/main" id="{A7D414FC-3375-453D-93EC-274052D20B22}"/>
                </a:ext>
              </a:extLst>
            </p:cNvPr>
            <p:cNvGrpSpPr/>
            <p:nvPr/>
          </p:nvGrpSpPr>
          <p:grpSpPr>
            <a:xfrm>
              <a:off x="392129" y="4202571"/>
              <a:ext cx="2224071" cy="2178684"/>
              <a:chOff x="352905" y="4170217"/>
              <a:chExt cx="2313874" cy="2343554"/>
            </a:xfrm>
          </p:grpSpPr>
          <p:pic>
            <p:nvPicPr>
              <p:cNvPr id="11" name="Image 10">
                <a:extLst>
                  <a:ext uri="{FF2B5EF4-FFF2-40B4-BE49-F238E27FC236}">
                    <a16:creationId xmlns:a16="http://schemas.microsoft.com/office/drawing/2014/main" id="{4CE16BFC-FCD7-4527-9F0F-B326E5105D8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2905" y="4170217"/>
                <a:ext cx="2313874" cy="1847567"/>
              </a:xfrm>
              <a:prstGeom prst="rect">
                <a:avLst/>
              </a:prstGeom>
            </p:spPr>
          </p:pic>
          <p:pic>
            <p:nvPicPr>
              <p:cNvPr id="15" name="Image 14">
                <a:extLst>
                  <a:ext uri="{FF2B5EF4-FFF2-40B4-BE49-F238E27FC236}">
                    <a16:creationId xmlns:a16="http://schemas.microsoft.com/office/drawing/2014/main" id="{45898FE2-0BD7-47C4-97FB-DC654C7A62B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13905" y="6001160"/>
                <a:ext cx="1506451" cy="512611"/>
              </a:xfrm>
              <a:prstGeom prst="rect">
                <a:avLst/>
              </a:prstGeom>
            </p:spPr>
          </p:pic>
        </p:grpSp>
        <p:pic>
          <p:nvPicPr>
            <p:cNvPr id="22" name="Image 21">
              <a:extLst>
                <a:ext uri="{FF2B5EF4-FFF2-40B4-BE49-F238E27FC236}">
                  <a16:creationId xmlns:a16="http://schemas.microsoft.com/office/drawing/2014/main" id="{F8993380-5FAE-4893-90A3-FC028A4A13B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698789" y="4193772"/>
              <a:ext cx="581840" cy="2065633"/>
            </a:xfrm>
            <a:prstGeom prst="rect">
              <a:avLst/>
            </a:prstGeom>
          </p:spPr>
        </p:pic>
      </p:grpSp>
      <p:pic>
        <p:nvPicPr>
          <p:cNvPr id="27" name="Image 26">
            <a:extLst>
              <a:ext uri="{FF2B5EF4-FFF2-40B4-BE49-F238E27FC236}">
                <a16:creationId xmlns:a16="http://schemas.microsoft.com/office/drawing/2014/main" id="{9B828BD6-29AA-4EFB-BD7C-5F4B4A03EA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5951" y="4401563"/>
            <a:ext cx="1694406" cy="1361729"/>
          </a:xfrm>
          <a:prstGeom prst="rect">
            <a:avLst/>
          </a:prstGeom>
        </p:spPr>
      </p:pic>
      <p:grpSp>
        <p:nvGrpSpPr>
          <p:cNvPr id="33" name="Groupe 32">
            <a:extLst>
              <a:ext uri="{FF2B5EF4-FFF2-40B4-BE49-F238E27FC236}">
                <a16:creationId xmlns:a16="http://schemas.microsoft.com/office/drawing/2014/main" id="{2E86B73A-C45C-4996-B56C-CDF9D11CF7BF}"/>
              </a:ext>
            </a:extLst>
          </p:cNvPr>
          <p:cNvGrpSpPr/>
          <p:nvPr/>
        </p:nvGrpSpPr>
        <p:grpSpPr>
          <a:xfrm>
            <a:off x="4029474" y="4383960"/>
            <a:ext cx="1838109" cy="1622958"/>
            <a:chOff x="4393275" y="4297766"/>
            <a:chExt cx="1838109" cy="1622958"/>
          </a:xfrm>
        </p:grpSpPr>
        <p:pic>
          <p:nvPicPr>
            <p:cNvPr id="29" name="Image 28">
              <a:extLst>
                <a:ext uri="{FF2B5EF4-FFF2-40B4-BE49-F238E27FC236}">
                  <a16:creationId xmlns:a16="http://schemas.microsoft.com/office/drawing/2014/main" id="{6B1B9940-94DC-4FDF-902B-161E608C0763}"/>
                </a:ext>
              </a:extLst>
            </p:cNvPr>
            <p:cNvPicPr>
              <a:picLocks noChangeAspect="1"/>
            </p:cNvPicPr>
            <p:nvPr/>
          </p:nvPicPr>
          <p:blipFill rotWithShape="1">
            <a:blip r:embed="rId6"/>
            <a:srcRect l="13592"/>
            <a:stretch/>
          </p:blipFill>
          <p:spPr>
            <a:xfrm>
              <a:off x="4393275" y="4297766"/>
              <a:ext cx="1391469" cy="1291571"/>
            </a:xfrm>
            <a:prstGeom prst="rect">
              <a:avLst/>
            </a:prstGeom>
          </p:spPr>
        </p:pic>
        <p:pic>
          <p:nvPicPr>
            <p:cNvPr id="30" name="Image 29">
              <a:extLst>
                <a:ext uri="{FF2B5EF4-FFF2-40B4-BE49-F238E27FC236}">
                  <a16:creationId xmlns:a16="http://schemas.microsoft.com/office/drawing/2014/main" id="{0B3FEFB3-5FEB-467C-BDC0-1B65C6BB3B7A}"/>
                </a:ext>
              </a:extLst>
            </p:cNvPr>
            <p:cNvPicPr>
              <a:picLocks noChangeAspect="1"/>
            </p:cNvPicPr>
            <p:nvPr/>
          </p:nvPicPr>
          <p:blipFill>
            <a:blip r:embed="rId3"/>
            <a:stretch>
              <a:fillRect/>
            </a:stretch>
          </p:blipFill>
          <p:spPr>
            <a:xfrm>
              <a:off x="4697554" y="5579262"/>
              <a:ext cx="1101151" cy="341462"/>
            </a:xfrm>
            <a:prstGeom prst="rect">
              <a:avLst/>
            </a:prstGeom>
          </p:spPr>
        </p:pic>
        <p:pic>
          <p:nvPicPr>
            <p:cNvPr id="32" name="Image 31">
              <a:extLst>
                <a:ext uri="{FF2B5EF4-FFF2-40B4-BE49-F238E27FC236}">
                  <a16:creationId xmlns:a16="http://schemas.microsoft.com/office/drawing/2014/main" id="{A3C82DE7-BD42-4BA2-8B76-A385088CECCB}"/>
                </a:ext>
              </a:extLst>
            </p:cNvPr>
            <p:cNvPicPr>
              <a:picLocks noChangeAspect="1"/>
            </p:cNvPicPr>
            <p:nvPr/>
          </p:nvPicPr>
          <p:blipFill>
            <a:blip r:embed="rId7"/>
            <a:stretch>
              <a:fillRect/>
            </a:stretch>
          </p:blipFill>
          <p:spPr>
            <a:xfrm>
              <a:off x="5894774" y="4337035"/>
              <a:ext cx="336610" cy="1583689"/>
            </a:xfrm>
            <a:prstGeom prst="rect">
              <a:avLst/>
            </a:prstGeom>
          </p:spPr>
        </p:pic>
      </p:grpSp>
      <p:pic>
        <p:nvPicPr>
          <p:cNvPr id="35" name="Image 34">
            <a:extLst>
              <a:ext uri="{FF2B5EF4-FFF2-40B4-BE49-F238E27FC236}">
                <a16:creationId xmlns:a16="http://schemas.microsoft.com/office/drawing/2014/main" id="{6CFE63D5-C656-46AD-9503-C9DFBA6CD46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973847" y="4409228"/>
            <a:ext cx="1621630" cy="1362403"/>
          </a:xfrm>
          <a:prstGeom prst="rect">
            <a:avLst/>
          </a:prstGeom>
        </p:spPr>
      </p:pic>
      <p:pic>
        <p:nvPicPr>
          <p:cNvPr id="9" name="Image 8">
            <a:extLst>
              <a:ext uri="{FF2B5EF4-FFF2-40B4-BE49-F238E27FC236}">
                <a16:creationId xmlns:a16="http://schemas.microsoft.com/office/drawing/2014/main" id="{D48C5775-CC26-4903-B147-0A09F7D2EF0B}"/>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767761" y="3425380"/>
            <a:ext cx="3891024" cy="2918269"/>
          </a:xfrm>
          <a:prstGeom prst="rect">
            <a:avLst/>
          </a:prstGeom>
        </p:spPr>
      </p:pic>
      <p:sp>
        <p:nvSpPr>
          <p:cNvPr id="36" name="ZoneTexte 35">
            <a:extLst>
              <a:ext uri="{FF2B5EF4-FFF2-40B4-BE49-F238E27FC236}">
                <a16:creationId xmlns:a16="http://schemas.microsoft.com/office/drawing/2014/main" id="{6D6F6CD5-590E-4DD6-B7CC-D9F665FA8722}"/>
              </a:ext>
            </a:extLst>
          </p:cNvPr>
          <p:cNvSpPr txBox="1"/>
          <p:nvPr/>
        </p:nvSpPr>
        <p:spPr>
          <a:xfrm>
            <a:off x="347107" y="6022609"/>
            <a:ext cx="5137265" cy="276999"/>
          </a:xfrm>
          <a:prstGeom prst="rect">
            <a:avLst/>
          </a:prstGeom>
          <a:noFill/>
        </p:spPr>
        <p:txBody>
          <a:bodyPr wrap="square" rtlCol="0">
            <a:spAutoFit/>
          </a:bodyPr>
          <a:lstStyle/>
          <a:p>
            <a:r>
              <a:rPr lang="en-US" sz="1200" i="1" dirty="0">
                <a:solidFill>
                  <a:schemeClr val="tx1">
                    <a:lumMod val="75000"/>
                    <a:lumOff val="25000"/>
                  </a:schemeClr>
                </a:solidFill>
              </a:rPr>
              <a:t>RDPA: Experiment vs SOLEDGE3X simulation</a:t>
            </a:r>
          </a:p>
        </p:txBody>
      </p:sp>
      <mc:AlternateContent xmlns:mc="http://schemas.openxmlformats.org/markup-compatibility/2006" xmlns:a14="http://schemas.microsoft.com/office/drawing/2010/main">
        <mc:Choice Requires="a14">
          <p:sp>
            <p:nvSpPr>
              <p:cNvPr id="37" name="ZoneTexte 36">
                <a:extLst>
                  <a:ext uri="{FF2B5EF4-FFF2-40B4-BE49-F238E27FC236}">
                    <a16:creationId xmlns:a16="http://schemas.microsoft.com/office/drawing/2014/main" id="{0F634E24-489E-43F5-978C-E78ECEE5AEB8}"/>
                  </a:ext>
                </a:extLst>
              </p:cNvPr>
              <p:cNvSpPr txBox="1"/>
              <p:nvPr/>
            </p:nvSpPr>
            <p:spPr>
              <a:xfrm>
                <a:off x="871782" y="4164993"/>
                <a:ext cx="2498724" cy="276999"/>
              </a:xfrm>
              <a:prstGeom prst="rect">
                <a:avLst/>
              </a:prstGeom>
              <a:noFill/>
            </p:spPr>
            <p:txBody>
              <a:bodyPr wrap="square" rtlCol="0">
                <a:spAutoFit/>
              </a:bodyPr>
              <a:lstStyle/>
              <a:p>
                <a:pPr algn="ctr"/>
                <a:r>
                  <a:rPr lang="fr-FR" sz="1200" i="1" dirty="0">
                    <a:solidFill>
                      <a:schemeClr val="tx1">
                        <a:lumMod val="75000"/>
                        <a:lumOff val="25000"/>
                      </a:schemeClr>
                    </a:solidFill>
                  </a:rPr>
                  <a:t>Electron </a:t>
                </a:r>
                <a:r>
                  <a:rPr lang="fr-FR" sz="1200" i="1" dirty="0" err="1">
                    <a:solidFill>
                      <a:schemeClr val="tx1">
                        <a:lumMod val="75000"/>
                        <a:lumOff val="25000"/>
                      </a:schemeClr>
                    </a:solidFill>
                  </a:rPr>
                  <a:t>density</a:t>
                </a:r>
                <a:r>
                  <a:rPr lang="fr-FR" sz="1200" i="1" dirty="0">
                    <a:solidFill>
                      <a:schemeClr val="tx1">
                        <a:lumMod val="75000"/>
                        <a:lumOff val="25000"/>
                      </a:schemeClr>
                    </a:solidFill>
                  </a:rPr>
                  <a:t> </a:t>
                </a:r>
                <a14:m>
                  <m:oMath xmlns:m="http://schemas.openxmlformats.org/officeDocument/2006/math">
                    <m:d>
                      <m:dPr>
                        <m:begChr m:val="["/>
                        <m:endChr m:val="]"/>
                        <m:ctrlPr>
                          <a:rPr lang="fr-FR" sz="1200" b="0" i="1" smtClean="0">
                            <a:solidFill>
                              <a:schemeClr val="tx1">
                                <a:lumMod val="75000"/>
                                <a:lumOff val="25000"/>
                              </a:schemeClr>
                            </a:solidFill>
                            <a:latin typeface="Cambria Math" panose="02040503050406030204" pitchFamily="18" charset="0"/>
                          </a:rPr>
                        </m:ctrlPr>
                      </m:dPr>
                      <m:e>
                        <m:sSup>
                          <m:sSupPr>
                            <m:ctrlPr>
                              <a:rPr lang="fr-FR" sz="1200" b="0" i="1" smtClean="0">
                                <a:solidFill>
                                  <a:schemeClr val="tx1">
                                    <a:lumMod val="75000"/>
                                    <a:lumOff val="25000"/>
                                  </a:schemeClr>
                                </a:solidFill>
                                <a:latin typeface="Cambria Math" panose="02040503050406030204" pitchFamily="18" charset="0"/>
                              </a:rPr>
                            </m:ctrlPr>
                          </m:sSupPr>
                          <m:e>
                            <m:r>
                              <a:rPr lang="fr-FR" sz="1200" b="0" i="1" smtClean="0">
                                <a:solidFill>
                                  <a:schemeClr val="tx1">
                                    <a:lumMod val="75000"/>
                                    <a:lumOff val="25000"/>
                                  </a:schemeClr>
                                </a:solidFill>
                                <a:latin typeface="Cambria Math" panose="02040503050406030204" pitchFamily="18" charset="0"/>
                              </a:rPr>
                              <m:t>𝑚</m:t>
                            </m:r>
                          </m:e>
                          <m:sup>
                            <m:r>
                              <a:rPr lang="fr-FR" sz="1200" b="0" i="1" smtClean="0">
                                <a:solidFill>
                                  <a:schemeClr val="tx1">
                                    <a:lumMod val="75000"/>
                                    <a:lumOff val="25000"/>
                                  </a:schemeClr>
                                </a:solidFill>
                                <a:latin typeface="Cambria Math" panose="02040503050406030204" pitchFamily="18" charset="0"/>
                              </a:rPr>
                              <m:t>−3</m:t>
                            </m:r>
                          </m:sup>
                        </m:sSup>
                      </m:e>
                    </m:d>
                  </m:oMath>
                </a14:m>
                <a:endParaRPr lang="fr-FR" sz="1200" i="1" dirty="0">
                  <a:solidFill>
                    <a:schemeClr val="tx1">
                      <a:lumMod val="75000"/>
                      <a:lumOff val="25000"/>
                    </a:schemeClr>
                  </a:solidFill>
                </a:endParaRPr>
              </a:p>
            </p:txBody>
          </p:sp>
        </mc:Choice>
        <mc:Fallback xmlns="">
          <p:sp>
            <p:nvSpPr>
              <p:cNvPr id="37" name="ZoneTexte 36">
                <a:extLst>
                  <a:ext uri="{FF2B5EF4-FFF2-40B4-BE49-F238E27FC236}">
                    <a16:creationId xmlns:a16="http://schemas.microsoft.com/office/drawing/2014/main" id="{0F634E24-489E-43F5-978C-E78ECEE5AEB8}"/>
                  </a:ext>
                </a:extLst>
              </p:cNvPr>
              <p:cNvSpPr txBox="1">
                <a:spLocks noRot="1" noChangeAspect="1" noMove="1" noResize="1" noEditPoints="1" noAdjustHandles="1" noChangeArrowheads="1" noChangeShapeType="1" noTextEdit="1"/>
              </p:cNvSpPr>
              <p:nvPr/>
            </p:nvSpPr>
            <p:spPr>
              <a:xfrm>
                <a:off x="871782" y="4164993"/>
                <a:ext cx="2498724" cy="276999"/>
              </a:xfrm>
              <a:prstGeom prst="rect">
                <a:avLst/>
              </a:prstGeom>
              <a:blipFill>
                <a:blip r:embed="rId16"/>
                <a:stretch>
                  <a:fillRect t="-2174" b="-1304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8" name="ZoneTexte 37">
                <a:extLst>
                  <a:ext uri="{FF2B5EF4-FFF2-40B4-BE49-F238E27FC236}">
                    <a16:creationId xmlns:a16="http://schemas.microsoft.com/office/drawing/2014/main" id="{4263A8FD-CE7A-4C80-8E25-58BCE5D98EC2}"/>
                  </a:ext>
                </a:extLst>
              </p:cNvPr>
              <p:cNvSpPr txBox="1"/>
              <p:nvPr/>
            </p:nvSpPr>
            <p:spPr>
              <a:xfrm>
                <a:off x="4563113" y="4170048"/>
                <a:ext cx="2498724" cy="276999"/>
              </a:xfrm>
              <a:prstGeom prst="rect">
                <a:avLst/>
              </a:prstGeom>
              <a:noFill/>
            </p:spPr>
            <p:txBody>
              <a:bodyPr wrap="square" rtlCol="0">
                <a:spAutoFit/>
              </a:bodyPr>
              <a:lstStyle/>
              <a:p>
                <a:pPr algn="ctr"/>
                <a:r>
                  <a:rPr lang="fr-FR" sz="1200" i="1" dirty="0">
                    <a:solidFill>
                      <a:schemeClr val="tx1">
                        <a:lumMod val="75000"/>
                        <a:lumOff val="25000"/>
                      </a:schemeClr>
                    </a:solidFill>
                  </a:rPr>
                  <a:t>Electron </a:t>
                </a:r>
                <a:r>
                  <a:rPr lang="fr-FR" sz="1200" i="1" dirty="0" err="1">
                    <a:solidFill>
                      <a:schemeClr val="tx1">
                        <a:lumMod val="75000"/>
                        <a:lumOff val="25000"/>
                      </a:schemeClr>
                    </a:solidFill>
                  </a:rPr>
                  <a:t>temperature</a:t>
                </a:r>
                <a:r>
                  <a:rPr lang="fr-FR" sz="1200" i="1" dirty="0">
                    <a:solidFill>
                      <a:schemeClr val="tx1">
                        <a:lumMod val="75000"/>
                        <a:lumOff val="25000"/>
                      </a:schemeClr>
                    </a:solidFill>
                  </a:rPr>
                  <a:t> </a:t>
                </a:r>
                <a14:m>
                  <m:oMath xmlns:m="http://schemas.openxmlformats.org/officeDocument/2006/math">
                    <m:d>
                      <m:dPr>
                        <m:begChr m:val="["/>
                        <m:endChr m:val="]"/>
                        <m:ctrlPr>
                          <a:rPr lang="fr-FR" sz="1200" b="0" i="1" smtClean="0">
                            <a:solidFill>
                              <a:schemeClr val="tx1">
                                <a:lumMod val="75000"/>
                                <a:lumOff val="25000"/>
                              </a:schemeClr>
                            </a:solidFill>
                            <a:latin typeface="Cambria Math" panose="02040503050406030204" pitchFamily="18" charset="0"/>
                          </a:rPr>
                        </m:ctrlPr>
                      </m:dPr>
                      <m:e>
                        <m:sSup>
                          <m:sSupPr>
                            <m:ctrlPr>
                              <a:rPr lang="fr-FR" sz="1200" b="0" i="1" smtClean="0">
                                <a:solidFill>
                                  <a:schemeClr val="tx1">
                                    <a:lumMod val="75000"/>
                                    <a:lumOff val="25000"/>
                                  </a:schemeClr>
                                </a:solidFill>
                                <a:latin typeface="Cambria Math" panose="02040503050406030204" pitchFamily="18" charset="0"/>
                              </a:rPr>
                            </m:ctrlPr>
                          </m:sSupPr>
                          <m:e>
                            <m:r>
                              <a:rPr lang="fr-FR" sz="1200" b="0" i="1" smtClean="0">
                                <a:solidFill>
                                  <a:schemeClr val="tx1">
                                    <a:lumMod val="75000"/>
                                    <a:lumOff val="25000"/>
                                  </a:schemeClr>
                                </a:solidFill>
                                <a:latin typeface="Cambria Math" panose="02040503050406030204" pitchFamily="18" charset="0"/>
                              </a:rPr>
                              <m:t>𝑚</m:t>
                            </m:r>
                          </m:e>
                          <m:sup>
                            <m:r>
                              <a:rPr lang="fr-FR" sz="1200" b="0" i="1" smtClean="0">
                                <a:solidFill>
                                  <a:schemeClr val="tx1">
                                    <a:lumMod val="75000"/>
                                    <a:lumOff val="25000"/>
                                  </a:schemeClr>
                                </a:solidFill>
                                <a:latin typeface="Cambria Math" panose="02040503050406030204" pitchFamily="18" charset="0"/>
                              </a:rPr>
                              <m:t>−3</m:t>
                            </m:r>
                          </m:sup>
                        </m:sSup>
                      </m:e>
                    </m:d>
                  </m:oMath>
                </a14:m>
                <a:endParaRPr lang="fr-FR" sz="1200" i="1" dirty="0">
                  <a:solidFill>
                    <a:schemeClr val="tx1">
                      <a:lumMod val="75000"/>
                      <a:lumOff val="25000"/>
                    </a:schemeClr>
                  </a:solidFill>
                </a:endParaRPr>
              </a:p>
            </p:txBody>
          </p:sp>
        </mc:Choice>
        <mc:Fallback xmlns="">
          <p:sp>
            <p:nvSpPr>
              <p:cNvPr id="38" name="ZoneTexte 37">
                <a:extLst>
                  <a:ext uri="{FF2B5EF4-FFF2-40B4-BE49-F238E27FC236}">
                    <a16:creationId xmlns:a16="http://schemas.microsoft.com/office/drawing/2014/main" id="{4263A8FD-CE7A-4C80-8E25-58BCE5D98EC2}"/>
                  </a:ext>
                </a:extLst>
              </p:cNvPr>
              <p:cNvSpPr txBox="1">
                <a:spLocks noRot="1" noChangeAspect="1" noMove="1" noResize="1" noEditPoints="1" noAdjustHandles="1" noChangeArrowheads="1" noChangeShapeType="1" noTextEdit="1"/>
              </p:cNvSpPr>
              <p:nvPr/>
            </p:nvSpPr>
            <p:spPr>
              <a:xfrm>
                <a:off x="4563113" y="4170048"/>
                <a:ext cx="2498724" cy="276999"/>
              </a:xfrm>
              <a:prstGeom prst="rect">
                <a:avLst/>
              </a:prstGeom>
              <a:blipFill>
                <a:blip r:embed="rId17"/>
                <a:stretch>
                  <a:fillRect t="-2174" b="-13043"/>
                </a:stretch>
              </a:blipFill>
            </p:spPr>
            <p:txBody>
              <a:bodyPr/>
              <a:lstStyle/>
              <a:p>
                <a:r>
                  <a:rPr lang="fr-FR">
                    <a:noFill/>
                  </a:rPr>
                  <a:t> </a:t>
                </a:r>
              </a:p>
            </p:txBody>
          </p:sp>
        </mc:Fallback>
      </mc:AlternateContent>
      <p:pic>
        <p:nvPicPr>
          <p:cNvPr id="13" name="Image 12">
            <a:extLst>
              <a:ext uri="{FF2B5EF4-FFF2-40B4-BE49-F238E27FC236}">
                <a16:creationId xmlns:a16="http://schemas.microsoft.com/office/drawing/2014/main" id="{BA78A940-D91E-4A0D-989A-F07225439D0B}"/>
              </a:ext>
            </a:extLst>
          </p:cNvPr>
          <p:cNvPicPr>
            <a:picLocks noChangeAspect="1"/>
          </p:cNvPicPr>
          <p:nvPr/>
        </p:nvPicPr>
        <p:blipFill rotWithShape="1">
          <a:blip r:embed="rId18">
            <a:extLst>
              <a:ext uri="{28A0092B-C50C-407E-A947-70E740481C1C}">
                <a14:useLocalDpi xmlns:a14="http://schemas.microsoft.com/office/drawing/2010/main" val="0"/>
              </a:ext>
            </a:extLst>
          </a:blip>
          <a:srcRect r="50410"/>
          <a:stretch/>
        </p:blipFill>
        <p:spPr>
          <a:xfrm>
            <a:off x="63359" y="1318689"/>
            <a:ext cx="2820703" cy="2844000"/>
          </a:xfrm>
          <a:prstGeom prst="rect">
            <a:avLst/>
          </a:prstGeom>
        </p:spPr>
      </p:pic>
      <p:pic>
        <p:nvPicPr>
          <p:cNvPr id="24" name="Image 23">
            <a:extLst>
              <a:ext uri="{FF2B5EF4-FFF2-40B4-BE49-F238E27FC236}">
                <a16:creationId xmlns:a16="http://schemas.microsoft.com/office/drawing/2014/main" id="{75EF7BED-73AF-4CFF-A6C5-2E7FBAF945AE}"/>
              </a:ext>
            </a:extLst>
          </p:cNvPr>
          <p:cNvPicPr>
            <a:picLocks noChangeAspect="1"/>
          </p:cNvPicPr>
          <p:nvPr/>
        </p:nvPicPr>
        <p:blipFill rotWithShape="1">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r="50195"/>
          <a:stretch/>
        </p:blipFill>
        <p:spPr>
          <a:xfrm>
            <a:off x="2767404" y="1334723"/>
            <a:ext cx="2832899" cy="2844000"/>
          </a:xfrm>
          <a:prstGeom prst="rect">
            <a:avLst/>
          </a:prstGeom>
        </p:spPr>
      </p:pic>
      <mc:AlternateContent xmlns:mc="http://schemas.openxmlformats.org/markup-compatibility/2006" xmlns:a14="http://schemas.microsoft.com/office/drawing/2010/main">
        <mc:Choice Requires="a14">
          <p:sp>
            <p:nvSpPr>
              <p:cNvPr id="43" name="ZoneTexte 42">
                <a:extLst>
                  <a:ext uri="{FF2B5EF4-FFF2-40B4-BE49-F238E27FC236}">
                    <a16:creationId xmlns:a16="http://schemas.microsoft.com/office/drawing/2014/main" id="{BDA140BE-910E-4500-AD58-C38180ECD7E0}"/>
                  </a:ext>
                </a:extLst>
              </p:cNvPr>
              <p:cNvSpPr txBox="1"/>
              <p:nvPr/>
            </p:nvSpPr>
            <p:spPr>
              <a:xfrm>
                <a:off x="9565454" y="4383960"/>
                <a:ext cx="1366064" cy="356094"/>
              </a:xfrm>
              <a:prstGeom prst="roundRect">
                <a:avLst>
                  <a:gd name="adj" fmla="val 31891"/>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dirty="0"/>
                  <a:t>Fit: </a:t>
                </a:r>
                <a14:m>
                  <m:oMath xmlns:m="http://schemas.openxmlformats.org/officeDocument/2006/math">
                    <m:sSub>
                      <m:sSubPr>
                        <m:ctrlPr>
                          <a:rPr lang="fr-FR" sz="1200" b="0" i="1" smtClean="0">
                            <a:latin typeface="Cambria Math" panose="02040503050406030204" pitchFamily="18" charset="0"/>
                          </a:rPr>
                        </m:ctrlPr>
                      </m:sSubPr>
                      <m:e>
                        <m:r>
                          <a:rPr lang="fr-FR" sz="1200" b="0" i="1" smtClean="0">
                            <a:latin typeface="Cambria Math" panose="02040503050406030204" pitchFamily="18" charset="0"/>
                          </a:rPr>
                          <m:t>𝜆</m:t>
                        </m:r>
                      </m:e>
                      <m:sub>
                        <m:r>
                          <a:rPr lang="fr-FR" sz="1200" b="0" i="1" smtClean="0">
                            <a:latin typeface="Cambria Math" panose="02040503050406030204" pitchFamily="18" charset="0"/>
                          </a:rPr>
                          <m:t>𝑞</m:t>
                        </m:r>
                      </m:sub>
                    </m:sSub>
                    <m:r>
                      <a:rPr lang="fr-FR" sz="1200" b="0" i="1" smtClean="0">
                        <a:latin typeface="Cambria Math" panose="02040503050406030204" pitchFamily="18" charset="0"/>
                      </a:rPr>
                      <m:t>≈3,7</m:t>
                    </m:r>
                    <m:r>
                      <a:rPr lang="fr-FR" sz="1200" b="0" i="1" smtClean="0">
                        <a:latin typeface="Cambria Math" panose="02040503050406030204" pitchFamily="18" charset="0"/>
                      </a:rPr>
                      <m:t>𝑚𝑚</m:t>
                    </m:r>
                  </m:oMath>
                </a14:m>
                <a:endParaRPr lang="fr-FR" sz="1200" dirty="0"/>
              </a:p>
            </p:txBody>
          </p:sp>
        </mc:Choice>
        <mc:Fallback xmlns="">
          <p:sp>
            <p:nvSpPr>
              <p:cNvPr id="43" name="ZoneTexte 42">
                <a:extLst>
                  <a:ext uri="{FF2B5EF4-FFF2-40B4-BE49-F238E27FC236}">
                    <a16:creationId xmlns:a16="http://schemas.microsoft.com/office/drawing/2014/main" id="{BDA140BE-910E-4500-AD58-C38180ECD7E0}"/>
                  </a:ext>
                </a:extLst>
              </p:cNvPr>
              <p:cNvSpPr txBox="1">
                <a:spLocks noRot="1" noChangeAspect="1" noMove="1" noResize="1" noEditPoints="1" noAdjustHandles="1" noChangeArrowheads="1" noChangeShapeType="1" noTextEdit="1"/>
              </p:cNvSpPr>
              <p:nvPr/>
            </p:nvSpPr>
            <p:spPr>
              <a:xfrm>
                <a:off x="9565454" y="4383960"/>
                <a:ext cx="1366064" cy="356094"/>
              </a:xfrm>
              <a:prstGeom prst="roundRect">
                <a:avLst>
                  <a:gd name="adj" fmla="val 31891"/>
                </a:avLst>
              </a:prstGeom>
              <a:blipFill>
                <a:blip r:embed="rId20"/>
                <a:stretch>
                  <a:fillRect/>
                </a:stretch>
              </a:blipFill>
              <a:ln>
                <a:noFill/>
              </a:ln>
            </p:spPr>
            <p:txBody>
              <a:bodyPr/>
              <a:lstStyle/>
              <a:p>
                <a:r>
                  <a:rPr lang="fr-FR">
                    <a:noFill/>
                  </a:rPr>
                  <a:t> </a:t>
                </a:r>
              </a:p>
            </p:txBody>
          </p:sp>
        </mc:Fallback>
      </mc:AlternateContent>
      <p:cxnSp>
        <p:nvCxnSpPr>
          <p:cNvPr id="44" name="Connecteur droit avec flèche 43">
            <a:extLst>
              <a:ext uri="{FF2B5EF4-FFF2-40B4-BE49-F238E27FC236}">
                <a16:creationId xmlns:a16="http://schemas.microsoft.com/office/drawing/2014/main" id="{09A884DF-647A-4CBC-9FBB-349BB332709C}"/>
              </a:ext>
            </a:extLst>
          </p:cNvPr>
          <p:cNvCxnSpPr>
            <a:cxnSpLocks/>
            <a:stCxn id="43" idx="1"/>
          </p:cNvCxnSpPr>
          <p:nvPr/>
        </p:nvCxnSpPr>
        <p:spPr>
          <a:xfrm flipH="1">
            <a:off x="9373220" y="4562007"/>
            <a:ext cx="192234" cy="102023"/>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42" name="Tableau 19">
                <a:extLst>
                  <a:ext uri="{FF2B5EF4-FFF2-40B4-BE49-F238E27FC236}">
                    <a16:creationId xmlns:a16="http://schemas.microsoft.com/office/drawing/2014/main" id="{4AEC8F21-3477-4D83-9F2E-9BEE3309D3EA}"/>
                  </a:ext>
                </a:extLst>
              </p:cNvPr>
              <p:cNvGraphicFramePr>
                <a:graphicFrameLocks noGrp="1"/>
              </p:cNvGraphicFramePr>
              <p:nvPr>
                <p:extLst>
                  <p:ext uri="{D42A27DB-BD31-4B8C-83A1-F6EECF244321}">
                    <p14:modId xmlns:p14="http://schemas.microsoft.com/office/powerpoint/2010/main" val="868874403"/>
                  </p:ext>
                </p:extLst>
              </p:nvPr>
            </p:nvGraphicFramePr>
            <p:xfrm>
              <a:off x="6329537" y="1532194"/>
              <a:ext cx="3103684" cy="1860180"/>
            </p:xfrm>
            <a:graphic>
              <a:graphicData uri="http://schemas.openxmlformats.org/drawingml/2006/table">
                <a:tbl>
                  <a:tblPr firstRow="1" bandRow="1">
                    <a:tableStyleId>{5C22544A-7EE6-4342-B048-85BDC9FD1C3A}</a:tableStyleId>
                  </a:tblPr>
                  <a:tblGrid>
                    <a:gridCol w="1310840">
                      <a:extLst>
                        <a:ext uri="{9D8B030D-6E8A-4147-A177-3AD203B41FA5}">
                          <a16:colId xmlns:a16="http://schemas.microsoft.com/office/drawing/2014/main" val="371091238"/>
                        </a:ext>
                      </a:extLst>
                    </a:gridCol>
                    <a:gridCol w="1792844">
                      <a:extLst>
                        <a:ext uri="{9D8B030D-6E8A-4147-A177-3AD203B41FA5}">
                          <a16:colId xmlns:a16="http://schemas.microsoft.com/office/drawing/2014/main" val="3379498716"/>
                        </a:ext>
                      </a:extLst>
                    </a:gridCol>
                  </a:tblGrid>
                  <a:tr h="886992">
                    <a:tc>
                      <a:txBody>
                        <a:bodyPr/>
                        <a:lstStyle/>
                        <a:p>
                          <a:pPr algn="ctr"/>
                          <a:r>
                            <a:rPr lang="fr-FR" sz="2000" dirty="0" err="1"/>
                            <a:t>Quantity</a:t>
                          </a:r>
                          <a:endParaRPr lang="fr-FR" sz="2000" dirty="0"/>
                        </a:p>
                      </a:txBody>
                      <a:tcPr anchor="ctr"/>
                    </a:tc>
                    <a:tc>
                      <a:txBody>
                        <a:bodyPr/>
                        <a:lstStyle/>
                        <a:p>
                          <a:pPr algn="ctr"/>
                          <a:r>
                            <a:rPr lang="fr-FR" sz="2000" dirty="0" err="1"/>
                            <a:t>Experimental</a:t>
                          </a:r>
                          <a:r>
                            <a:rPr lang="fr-FR" sz="2000" dirty="0"/>
                            <a:t> Value</a:t>
                          </a:r>
                        </a:p>
                      </a:txBody>
                      <a:tcPr anchor="ctr"/>
                    </a:tc>
                    <a:extLst>
                      <a:ext uri="{0D108BD9-81ED-4DB2-BD59-A6C34878D82A}">
                        <a16:rowId xmlns:a16="http://schemas.microsoft.com/office/drawing/2014/main" val="4032487470"/>
                      </a:ext>
                    </a:extLst>
                  </a:tr>
                  <a:tr h="486594">
                    <a:tc>
                      <a:txBody>
                        <a:bodyPr/>
                        <a:lstStyle/>
                        <a:p>
                          <a:pPr/>
                          <a14:m>
                            <m:oMathPara xmlns:m="http://schemas.openxmlformats.org/officeDocument/2006/math">
                              <m:oMathParaPr>
                                <m:jc m:val="centerGroup"/>
                              </m:oMathParaPr>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𝜆</m:t>
                                    </m:r>
                                  </m:e>
                                  <m:sub>
                                    <m:r>
                                      <a:rPr lang="fr-FR" sz="2000" b="0" i="1" smtClean="0">
                                        <a:latin typeface="Cambria Math" panose="02040503050406030204" pitchFamily="18" charset="0"/>
                                      </a:rPr>
                                      <m:t>𝑞</m:t>
                                    </m:r>
                                  </m:sub>
                                </m:sSub>
                                <m:r>
                                  <a:rPr lang="fr-FR" sz="2000" b="0" i="1" smtClean="0">
                                    <a:latin typeface="Cambria Math" panose="02040503050406030204" pitchFamily="18" charset="0"/>
                                  </a:rPr>
                                  <m:t> [</m:t>
                                </m:r>
                                <m:r>
                                  <a:rPr lang="fr-FR" sz="2000" b="0" i="1" smtClean="0">
                                    <a:latin typeface="Cambria Math" panose="02040503050406030204" pitchFamily="18" charset="0"/>
                                  </a:rPr>
                                  <m:t>𝑚𝑚</m:t>
                                </m:r>
                                <m:r>
                                  <a:rPr lang="fr-FR" sz="2000" b="0" i="1" smtClean="0">
                                    <a:latin typeface="Cambria Math" panose="02040503050406030204" pitchFamily="18" charset="0"/>
                                  </a:rPr>
                                  <m:t>]</m:t>
                                </m:r>
                              </m:oMath>
                            </m:oMathPara>
                          </a14:m>
                          <a:endParaRPr lang="fr-FR" sz="2000" dirty="0"/>
                        </a:p>
                      </a:txBody>
                      <a:tcPr anchor="ctr"/>
                    </a:tc>
                    <a:tc>
                      <a:txBody>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4.1</m:t>
                                </m:r>
                              </m:oMath>
                            </m:oMathPara>
                          </a14:m>
                          <a:endParaRPr lang="fr-FR" sz="2000" dirty="0"/>
                        </a:p>
                      </a:txBody>
                      <a:tcPr anchor="ctr"/>
                    </a:tc>
                    <a:extLst>
                      <a:ext uri="{0D108BD9-81ED-4DB2-BD59-A6C34878D82A}">
                        <a16:rowId xmlns:a16="http://schemas.microsoft.com/office/drawing/2014/main" val="510974342"/>
                      </a:ext>
                    </a:extLst>
                  </a:tr>
                  <a:tr h="486594">
                    <a:tc>
                      <a:txBody>
                        <a:bodyPr/>
                        <a:lstStyle/>
                        <a:p>
                          <a:pPr/>
                          <a14:m>
                            <m:oMathPara xmlns:m="http://schemas.openxmlformats.org/officeDocument/2006/math">
                              <m:oMathParaPr>
                                <m:jc m:val="centerGroup"/>
                              </m:oMathParaPr>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𝑃</m:t>
                                    </m:r>
                                  </m:e>
                                  <m:sub>
                                    <m:r>
                                      <a:rPr lang="fr-FR" sz="2000" b="0" i="1" smtClean="0">
                                        <a:latin typeface="Cambria Math" panose="02040503050406030204" pitchFamily="18" charset="0"/>
                                      </a:rPr>
                                      <m:t>𝑑𝑖𝑣</m:t>
                                    </m:r>
                                  </m:sub>
                                </m:sSub>
                                <m:r>
                                  <a:rPr lang="fr-FR" sz="2000" b="0" i="1" smtClean="0">
                                    <a:latin typeface="Cambria Math" panose="02040503050406030204" pitchFamily="18" charset="0"/>
                                  </a:rPr>
                                  <m:t> [</m:t>
                                </m:r>
                                <m:r>
                                  <a:rPr lang="fr-FR" sz="2000" b="0" i="1" smtClean="0">
                                    <a:latin typeface="Cambria Math" panose="02040503050406030204" pitchFamily="18" charset="0"/>
                                  </a:rPr>
                                  <m:t>𝑘𝑊</m:t>
                                </m:r>
                                <m:r>
                                  <a:rPr lang="fr-FR" sz="2000" b="0" i="1" smtClean="0">
                                    <a:latin typeface="Cambria Math" panose="02040503050406030204" pitchFamily="18" charset="0"/>
                                  </a:rPr>
                                  <m:t>]</m:t>
                                </m:r>
                              </m:oMath>
                            </m:oMathPara>
                          </a14:m>
                          <a:endParaRPr lang="fr-FR" sz="2000" dirty="0"/>
                        </a:p>
                      </a:txBody>
                      <a:tcPr anchor="ctr"/>
                    </a:tc>
                    <a:tc>
                      <a:txBody>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104</m:t>
                                </m:r>
                              </m:oMath>
                            </m:oMathPara>
                          </a14:m>
                          <a:endParaRPr lang="fr-FR" sz="2000" dirty="0"/>
                        </a:p>
                      </a:txBody>
                      <a:tcPr anchor="ctr"/>
                    </a:tc>
                    <a:extLst>
                      <a:ext uri="{0D108BD9-81ED-4DB2-BD59-A6C34878D82A}">
                        <a16:rowId xmlns:a16="http://schemas.microsoft.com/office/drawing/2014/main" val="3246546237"/>
                      </a:ext>
                    </a:extLst>
                  </a:tr>
                </a:tbl>
              </a:graphicData>
            </a:graphic>
          </p:graphicFrame>
        </mc:Choice>
        <mc:Fallback xmlns="">
          <p:graphicFrame>
            <p:nvGraphicFramePr>
              <p:cNvPr id="42" name="Tableau 19">
                <a:extLst>
                  <a:ext uri="{FF2B5EF4-FFF2-40B4-BE49-F238E27FC236}">
                    <a16:creationId xmlns:a16="http://schemas.microsoft.com/office/drawing/2014/main" id="{4AEC8F21-3477-4D83-9F2E-9BEE3309D3EA}"/>
                  </a:ext>
                </a:extLst>
              </p:cNvPr>
              <p:cNvGraphicFramePr>
                <a:graphicFrameLocks noGrp="1"/>
              </p:cNvGraphicFramePr>
              <p:nvPr>
                <p:extLst>
                  <p:ext uri="{D42A27DB-BD31-4B8C-83A1-F6EECF244321}">
                    <p14:modId xmlns:p14="http://schemas.microsoft.com/office/powerpoint/2010/main" val="868874403"/>
                  </p:ext>
                </p:extLst>
              </p:nvPr>
            </p:nvGraphicFramePr>
            <p:xfrm>
              <a:off x="6329537" y="1532194"/>
              <a:ext cx="3103684" cy="1860180"/>
            </p:xfrm>
            <a:graphic>
              <a:graphicData uri="http://schemas.openxmlformats.org/drawingml/2006/table">
                <a:tbl>
                  <a:tblPr firstRow="1" bandRow="1">
                    <a:tableStyleId>{5C22544A-7EE6-4342-B048-85BDC9FD1C3A}</a:tableStyleId>
                  </a:tblPr>
                  <a:tblGrid>
                    <a:gridCol w="1310840">
                      <a:extLst>
                        <a:ext uri="{9D8B030D-6E8A-4147-A177-3AD203B41FA5}">
                          <a16:colId xmlns:a16="http://schemas.microsoft.com/office/drawing/2014/main" val="371091238"/>
                        </a:ext>
                      </a:extLst>
                    </a:gridCol>
                    <a:gridCol w="1792844">
                      <a:extLst>
                        <a:ext uri="{9D8B030D-6E8A-4147-A177-3AD203B41FA5}">
                          <a16:colId xmlns:a16="http://schemas.microsoft.com/office/drawing/2014/main" val="3379498716"/>
                        </a:ext>
                      </a:extLst>
                    </a:gridCol>
                  </a:tblGrid>
                  <a:tr h="886992">
                    <a:tc>
                      <a:txBody>
                        <a:bodyPr/>
                        <a:lstStyle/>
                        <a:p>
                          <a:pPr algn="ctr"/>
                          <a:r>
                            <a:rPr lang="fr-FR" sz="2000" dirty="0" err="1"/>
                            <a:t>Quantity</a:t>
                          </a:r>
                          <a:endParaRPr lang="fr-FR" sz="2000" dirty="0"/>
                        </a:p>
                      </a:txBody>
                      <a:tcPr anchor="ctr"/>
                    </a:tc>
                    <a:tc>
                      <a:txBody>
                        <a:bodyPr/>
                        <a:lstStyle/>
                        <a:p>
                          <a:pPr algn="ctr"/>
                          <a:r>
                            <a:rPr lang="fr-FR" sz="2000" dirty="0" err="1"/>
                            <a:t>Experimental</a:t>
                          </a:r>
                          <a:r>
                            <a:rPr lang="fr-FR" sz="2000" dirty="0"/>
                            <a:t> Value</a:t>
                          </a:r>
                        </a:p>
                      </a:txBody>
                      <a:tcPr anchor="ctr"/>
                    </a:tc>
                    <a:extLst>
                      <a:ext uri="{0D108BD9-81ED-4DB2-BD59-A6C34878D82A}">
                        <a16:rowId xmlns:a16="http://schemas.microsoft.com/office/drawing/2014/main" val="4032487470"/>
                      </a:ext>
                    </a:extLst>
                  </a:tr>
                  <a:tr h="486594">
                    <a:tc>
                      <a:txBody>
                        <a:bodyPr/>
                        <a:lstStyle/>
                        <a:p>
                          <a:endParaRPr lang="fr-FR"/>
                        </a:p>
                      </a:txBody>
                      <a:tcPr anchor="ctr">
                        <a:blipFill>
                          <a:blip r:embed="rId21"/>
                          <a:stretch>
                            <a:fillRect l="-465" t="-183750" r="-139070" b="-106250"/>
                          </a:stretch>
                        </a:blipFill>
                      </a:tcPr>
                    </a:tc>
                    <a:tc>
                      <a:txBody>
                        <a:bodyPr/>
                        <a:lstStyle/>
                        <a:p>
                          <a:endParaRPr lang="fr-FR"/>
                        </a:p>
                      </a:txBody>
                      <a:tcPr anchor="ctr">
                        <a:blipFill>
                          <a:blip r:embed="rId21"/>
                          <a:stretch>
                            <a:fillRect l="-73220" t="-183750" r="-1356" b="-106250"/>
                          </a:stretch>
                        </a:blipFill>
                      </a:tcPr>
                    </a:tc>
                    <a:extLst>
                      <a:ext uri="{0D108BD9-81ED-4DB2-BD59-A6C34878D82A}">
                        <a16:rowId xmlns:a16="http://schemas.microsoft.com/office/drawing/2014/main" val="510974342"/>
                      </a:ext>
                    </a:extLst>
                  </a:tr>
                  <a:tr h="486594">
                    <a:tc>
                      <a:txBody>
                        <a:bodyPr/>
                        <a:lstStyle/>
                        <a:p>
                          <a:endParaRPr lang="fr-FR"/>
                        </a:p>
                      </a:txBody>
                      <a:tcPr anchor="ctr">
                        <a:blipFill>
                          <a:blip r:embed="rId21"/>
                          <a:stretch>
                            <a:fillRect l="-465" t="-283750" r="-139070" b="-6250"/>
                          </a:stretch>
                        </a:blipFill>
                      </a:tcPr>
                    </a:tc>
                    <a:tc>
                      <a:txBody>
                        <a:bodyPr/>
                        <a:lstStyle/>
                        <a:p>
                          <a:endParaRPr lang="fr-FR"/>
                        </a:p>
                      </a:txBody>
                      <a:tcPr anchor="ctr">
                        <a:blipFill>
                          <a:blip r:embed="rId21"/>
                          <a:stretch>
                            <a:fillRect l="-73220" t="-283750" r="-1356" b="-6250"/>
                          </a:stretch>
                        </a:blipFill>
                      </a:tcPr>
                    </a:tc>
                    <a:extLst>
                      <a:ext uri="{0D108BD9-81ED-4DB2-BD59-A6C34878D82A}">
                        <a16:rowId xmlns:a16="http://schemas.microsoft.com/office/drawing/2014/main" val="324654623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5" name="Tableau 19">
                <a:extLst>
                  <a:ext uri="{FF2B5EF4-FFF2-40B4-BE49-F238E27FC236}">
                    <a16:creationId xmlns:a16="http://schemas.microsoft.com/office/drawing/2014/main" id="{941BCFF1-F00B-40E6-9C8B-BF810EE647A3}"/>
                  </a:ext>
                </a:extLst>
              </p:cNvPr>
              <p:cNvGraphicFramePr>
                <a:graphicFrameLocks noGrp="1"/>
              </p:cNvGraphicFramePr>
              <p:nvPr>
                <p:extLst>
                  <p:ext uri="{D42A27DB-BD31-4B8C-83A1-F6EECF244321}">
                    <p14:modId xmlns:p14="http://schemas.microsoft.com/office/powerpoint/2010/main" val="1551174897"/>
                  </p:ext>
                </p:extLst>
              </p:nvPr>
            </p:nvGraphicFramePr>
            <p:xfrm>
              <a:off x="9445397" y="1530457"/>
              <a:ext cx="1921836" cy="1850882"/>
            </p:xfrm>
            <a:graphic>
              <a:graphicData uri="http://schemas.openxmlformats.org/drawingml/2006/table">
                <a:tbl>
                  <a:tblPr firstRow="1" bandRow="1">
                    <a:tableStyleId>{7DF18680-E054-41AD-8BC1-D1AEF772440D}</a:tableStyleId>
                  </a:tblPr>
                  <a:tblGrid>
                    <a:gridCol w="960918">
                      <a:extLst>
                        <a:ext uri="{9D8B030D-6E8A-4147-A177-3AD203B41FA5}">
                          <a16:colId xmlns:a16="http://schemas.microsoft.com/office/drawing/2014/main" val="2340396238"/>
                        </a:ext>
                      </a:extLst>
                    </a:gridCol>
                    <a:gridCol w="960918">
                      <a:extLst>
                        <a:ext uri="{9D8B030D-6E8A-4147-A177-3AD203B41FA5}">
                          <a16:colId xmlns:a16="http://schemas.microsoft.com/office/drawing/2014/main" val="2375504946"/>
                        </a:ext>
                      </a:extLst>
                    </a:gridCol>
                  </a:tblGrid>
                  <a:tr h="376979">
                    <a:tc gridSpan="2">
                      <a:txBody>
                        <a:bodyPr/>
                        <a:lstStyle/>
                        <a:p>
                          <a:pPr algn="ctr"/>
                          <a:r>
                            <a:rPr lang="fr-FR" sz="1800" dirty="0"/>
                            <a:t>Simulation </a:t>
                          </a:r>
                          <a:r>
                            <a:rPr lang="fr-FR" sz="1800" dirty="0" err="1"/>
                            <a:t>results</a:t>
                          </a:r>
                          <a:endParaRPr lang="fr-FR" sz="1800" dirty="0"/>
                        </a:p>
                      </a:txBody>
                      <a:tcPr anchor="ctr">
                        <a:lnB w="12700" cap="flat" cmpd="sng" algn="ctr">
                          <a:solidFill>
                            <a:schemeClr val="bg1"/>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4032487470"/>
                      </a:ext>
                    </a:extLst>
                  </a:tr>
                  <a:tr h="256807">
                    <a:tc>
                      <a:txBody>
                        <a:bodyPr/>
                        <a:lstStyle/>
                        <a:p>
                          <a:pPr algn="ctr"/>
                          <a:r>
                            <a:rPr lang="fr-FR" sz="1050" dirty="0">
                              <a:solidFill>
                                <a:schemeClr val="bg1"/>
                              </a:solidFill>
                            </a:rPr>
                            <a:t>Pure D</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93A7"/>
                        </a:solidFill>
                      </a:tcPr>
                    </a:tc>
                    <a:tc>
                      <a:txBody>
                        <a:bodyPr/>
                        <a:lstStyle/>
                        <a:p>
                          <a:pPr algn="ctr"/>
                          <a:r>
                            <a:rPr lang="fr-FR" sz="1050" dirty="0" err="1">
                              <a:solidFill>
                                <a:schemeClr val="bg1"/>
                              </a:solidFill>
                            </a:rPr>
                            <a:t>With</a:t>
                          </a:r>
                          <a:r>
                            <a:rPr lang="fr-FR" sz="1050" dirty="0">
                              <a:solidFill>
                                <a:schemeClr val="bg1"/>
                              </a:solidFill>
                            </a:rPr>
                            <a:t> Carbon</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93A7"/>
                        </a:solidFill>
                      </a:tcPr>
                    </a:tc>
                    <a:extLst>
                      <a:ext uri="{0D108BD9-81ED-4DB2-BD59-A6C34878D82A}">
                        <a16:rowId xmlns:a16="http://schemas.microsoft.com/office/drawing/2014/main" val="2214968307"/>
                      </a:ext>
                    </a:extLst>
                  </a:tr>
                  <a:tr h="485670">
                    <a:tc>
                      <a:txBody>
                        <a:bodyPr/>
                        <a:lstStyle/>
                        <a:p>
                          <a:pPr/>
                          <a14:m>
                            <m:oMathPara xmlns:m="http://schemas.openxmlformats.org/officeDocument/2006/math">
                              <m:oMathParaPr>
                                <m:jc m:val="centerGroup"/>
                              </m:oMathParaPr>
                              <m:oMath xmlns:m="http://schemas.openxmlformats.org/officeDocument/2006/math">
                                <m:r>
                                  <a:rPr lang="fr-FR" sz="1800" b="0" i="1" smtClean="0">
                                    <a:latin typeface="Cambria Math" panose="02040503050406030204" pitchFamily="18" charset="0"/>
                                  </a:rPr>
                                  <m:t>3.7</m:t>
                                </m:r>
                              </m:oMath>
                            </m:oMathPara>
                          </a14:m>
                          <a:endParaRPr lang="fr-FR" sz="1800" dirty="0"/>
                        </a:p>
                      </a:txBody>
                      <a:tcPr anchor="ctr">
                        <a:lnT w="38100" cap="flat" cmpd="sng" algn="ctr">
                          <a:solidFill>
                            <a:schemeClr val="bg1"/>
                          </a:solidFill>
                          <a:prstDash val="solid"/>
                          <a:round/>
                          <a:headEnd type="none" w="med" len="med"/>
                          <a:tailEnd type="none" w="med" len="med"/>
                        </a:lnT>
                      </a:tcPr>
                    </a:tc>
                    <a:tc>
                      <a:txBody>
                        <a:bodyPr/>
                        <a:lstStyle/>
                        <a:p>
                          <a:endParaRPr lang="fr-FR" sz="1800" dirty="0"/>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510974342"/>
                      </a:ext>
                    </a:extLst>
                  </a:tr>
                  <a:tr h="468325">
                    <a:tc>
                      <a:txBody>
                        <a:bodyPr/>
                        <a:lstStyle/>
                        <a:p>
                          <a:pPr/>
                          <a14:m>
                            <m:oMathPara xmlns:m="http://schemas.openxmlformats.org/officeDocument/2006/math">
                              <m:oMathParaPr>
                                <m:jc m:val="centerGroup"/>
                              </m:oMathParaPr>
                              <m:oMath xmlns:m="http://schemas.openxmlformats.org/officeDocument/2006/math">
                                <m:r>
                                  <a:rPr lang="fr-FR" sz="1800" b="0" i="1" smtClean="0">
                                    <a:latin typeface="Cambria Math" panose="02040503050406030204" pitchFamily="18" charset="0"/>
                                  </a:rPr>
                                  <m:t>162</m:t>
                                </m:r>
                              </m:oMath>
                            </m:oMathPara>
                          </a14:m>
                          <a:endParaRPr lang="fr-FR" sz="1800" dirty="0"/>
                        </a:p>
                      </a:txBody>
                      <a:tcPr anchor="ctr"/>
                    </a:tc>
                    <a:tc>
                      <a:txBody>
                        <a:bodyPr/>
                        <a:lstStyle/>
                        <a:p>
                          <a:endParaRPr lang="fr-FR" sz="1800" dirty="0"/>
                        </a:p>
                      </a:txBody>
                      <a:tcPr anchor="ctr"/>
                    </a:tc>
                    <a:extLst>
                      <a:ext uri="{0D108BD9-81ED-4DB2-BD59-A6C34878D82A}">
                        <a16:rowId xmlns:a16="http://schemas.microsoft.com/office/drawing/2014/main" val="3246546237"/>
                      </a:ext>
                    </a:extLst>
                  </a:tr>
                </a:tbl>
              </a:graphicData>
            </a:graphic>
          </p:graphicFrame>
        </mc:Choice>
        <mc:Fallback xmlns="">
          <p:graphicFrame>
            <p:nvGraphicFramePr>
              <p:cNvPr id="45" name="Tableau 19">
                <a:extLst>
                  <a:ext uri="{FF2B5EF4-FFF2-40B4-BE49-F238E27FC236}">
                    <a16:creationId xmlns:a16="http://schemas.microsoft.com/office/drawing/2014/main" id="{941BCFF1-F00B-40E6-9C8B-BF810EE647A3}"/>
                  </a:ext>
                </a:extLst>
              </p:cNvPr>
              <p:cNvGraphicFramePr>
                <a:graphicFrameLocks noGrp="1"/>
              </p:cNvGraphicFramePr>
              <p:nvPr>
                <p:extLst>
                  <p:ext uri="{D42A27DB-BD31-4B8C-83A1-F6EECF244321}">
                    <p14:modId xmlns:p14="http://schemas.microsoft.com/office/powerpoint/2010/main" val="1551174897"/>
                  </p:ext>
                </p:extLst>
              </p:nvPr>
            </p:nvGraphicFramePr>
            <p:xfrm>
              <a:off x="9445397" y="1530457"/>
              <a:ext cx="1921836" cy="1850882"/>
            </p:xfrm>
            <a:graphic>
              <a:graphicData uri="http://schemas.openxmlformats.org/drawingml/2006/table">
                <a:tbl>
                  <a:tblPr firstRow="1" bandRow="1">
                    <a:tableStyleId>{7DF18680-E054-41AD-8BC1-D1AEF772440D}</a:tableStyleId>
                  </a:tblPr>
                  <a:tblGrid>
                    <a:gridCol w="960918">
                      <a:extLst>
                        <a:ext uri="{9D8B030D-6E8A-4147-A177-3AD203B41FA5}">
                          <a16:colId xmlns:a16="http://schemas.microsoft.com/office/drawing/2014/main" val="2340396238"/>
                        </a:ext>
                      </a:extLst>
                    </a:gridCol>
                    <a:gridCol w="960918">
                      <a:extLst>
                        <a:ext uri="{9D8B030D-6E8A-4147-A177-3AD203B41FA5}">
                          <a16:colId xmlns:a16="http://schemas.microsoft.com/office/drawing/2014/main" val="2375504946"/>
                        </a:ext>
                      </a:extLst>
                    </a:gridCol>
                  </a:tblGrid>
                  <a:tr h="640080">
                    <a:tc gridSpan="2">
                      <a:txBody>
                        <a:bodyPr/>
                        <a:lstStyle/>
                        <a:p>
                          <a:pPr algn="ctr"/>
                          <a:r>
                            <a:rPr lang="fr-FR" sz="1800" dirty="0"/>
                            <a:t>Simulation </a:t>
                          </a:r>
                          <a:r>
                            <a:rPr lang="fr-FR" sz="1800" dirty="0" err="1"/>
                            <a:t>results</a:t>
                          </a:r>
                          <a:endParaRPr lang="fr-FR" sz="1800" dirty="0"/>
                        </a:p>
                      </a:txBody>
                      <a:tcPr anchor="ctr">
                        <a:lnB w="12700" cap="flat" cmpd="sng" algn="ctr">
                          <a:solidFill>
                            <a:schemeClr val="bg1"/>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4032487470"/>
                      </a:ext>
                    </a:extLst>
                  </a:tr>
                  <a:tr h="256807">
                    <a:tc>
                      <a:txBody>
                        <a:bodyPr/>
                        <a:lstStyle/>
                        <a:p>
                          <a:pPr algn="ctr"/>
                          <a:r>
                            <a:rPr lang="fr-FR" sz="1050" dirty="0">
                              <a:solidFill>
                                <a:schemeClr val="bg1"/>
                              </a:solidFill>
                            </a:rPr>
                            <a:t>Pure D</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93A7"/>
                        </a:solidFill>
                      </a:tcPr>
                    </a:tc>
                    <a:tc>
                      <a:txBody>
                        <a:bodyPr/>
                        <a:lstStyle/>
                        <a:p>
                          <a:pPr algn="ctr"/>
                          <a:r>
                            <a:rPr lang="fr-FR" sz="1050" dirty="0" err="1">
                              <a:solidFill>
                                <a:schemeClr val="bg1"/>
                              </a:solidFill>
                            </a:rPr>
                            <a:t>With</a:t>
                          </a:r>
                          <a:r>
                            <a:rPr lang="fr-FR" sz="1050" dirty="0">
                              <a:solidFill>
                                <a:schemeClr val="bg1"/>
                              </a:solidFill>
                            </a:rPr>
                            <a:t> Carbon</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93A7"/>
                        </a:solidFill>
                      </a:tcPr>
                    </a:tc>
                    <a:extLst>
                      <a:ext uri="{0D108BD9-81ED-4DB2-BD59-A6C34878D82A}">
                        <a16:rowId xmlns:a16="http://schemas.microsoft.com/office/drawing/2014/main" val="2214968307"/>
                      </a:ext>
                    </a:extLst>
                  </a:tr>
                  <a:tr h="485670">
                    <a:tc>
                      <a:txBody>
                        <a:bodyPr/>
                        <a:lstStyle/>
                        <a:p>
                          <a:endParaRPr lang="fr-FR"/>
                        </a:p>
                      </a:txBody>
                      <a:tcPr anchor="ctr">
                        <a:lnT w="38100" cap="flat" cmpd="sng" algn="ctr">
                          <a:solidFill>
                            <a:schemeClr val="bg1"/>
                          </a:solidFill>
                          <a:prstDash val="solid"/>
                          <a:round/>
                          <a:headEnd type="none" w="med" len="med"/>
                          <a:tailEnd type="none" w="med" len="med"/>
                        </a:lnT>
                        <a:blipFill>
                          <a:blip r:embed="rId22"/>
                          <a:stretch>
                            <a:fillRect l="-633" t="-190000" r="-102532" b="-98750"/>
                          </a:stretch>
                        </a:blipFill>
                      </a:tcPr>
                    </a:tc>
                    <a:tc>
                      <a:txBody>
                        <a:bodyPr/>
                        <a:lstStyle/>
                        <a:p>
                          <a:pPr/>
                          <a:endParaRPr lang="fr-FR" sz="1800" dirty="0"/>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510974342"/>
                      </a:ext>
                    </a:extLst>
                  </a:tr>
                  <a:tr h="468325">
                    <a:tc>
                      <a:txBody>
                        <a:bodyPr/>
                        <a:lstStyle/>
                        <a:p>
                          <a:endParaRPr lang="fr-FR"/>
                        </a:p>
                      </a:txBody>
                      <a:tcPr anchor="ctr">
                        <a:blipFill>
                          <a:blip r:embed="rId22"/>
                          <a:stretch>
                            <a:fillRect l="-633" t="-301299" r="-102532" b="-2597"/>
                          </a:stretch>
                        </a:blipFill>
                      </a:tcPr>
                    </a:tc>
                    <a:tc>
                      <a:txBody>
                        <a:bodyPr/>
                        <a:lstStyle/>
                        <a:p>
                          <a:pPr/>
                          <a:endParaRPr lang="fr-FR" sz="1800" dirty="0"/>
                        </a:p>
                      </a:txBody>
                      <a:tcPr anchor="ctr"/>
                    </a:tc>
                    <a:extLst>
                      <a:ext uri="{0D108BD9-81ED-4DB2-BD59-A6C34878D82A}">
                        <a16:rowId xmlns:a16="http://schemas.microsoft.com/office/drawing/2014/main" val="3246546237"/>
                      </a:ext>
                    </a:extLst>
                  </a:tr>
                </a:tbl>
              </a:graphicData>
            </a:graphic>
          </p:graphicFrame>
        </mc:Fallback>
      </mc:AlternateContent>
      <p:sp>
        <p:nvSpPr>
          <p:cNvPr id="46" name="ZoneTexte 45">
            <a:extLst>
              <a:ext uri="{FF2B5EF4-FFF2-40B4-BE49-F238E27FC236}">
                <a16:creationId xmlns:a16="http://schemas.microsoft.com/office/drawing/2014/main" id="{B2BAE60B-8059-40F4-8847-14BA24EF79B9}"/>
              </a:ext>
            </a:extLst>
          </p:cNvPr>
          <p:cNvSpPr txBox="1"/>
          <p:nvPr/>
        </p:nvSpPr>
        <p:spPr>
          <a:xfrm>
            <a:off x="9335217" y="822160"/>
            <a:ext cx="2377440"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r-FR" sz="2400" dirty="0"/>
              <a:t>Pure D</a:t>
            </a:r>
          </a:p>
        </p:txBody>
      </p:sp>
    </p:spTree>
    <p:extLst>
      <p:ext uri="{BB962C8B-B14F-4D97-AF65-F5344CB8AC3E}">
        <p14:creationId xmlns:p14="http://schemas.microsoft.com/office/powerpoint/2010/main" val="2129937756"/>
      </p:ext>
    </p:extLst>
  </p:cSld>
  <p:clrMapOvr>
    <a:masterClrMapping/>
  </p:clrMapOvr>
  <p:timing>
    <p:tnLst>
      <p:par>
        <p:cTn id="1" dur="indefinite" restart="never" nodeType="tmRoot">
          <p:childTnLst>
            <p:par>
              <p:cTn id="2"/>
            </p:par>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ED08D99-2E77-465B-A2D1-7B5149E27500}"/>
              </a:ext>
            </a:extLst>
          </p:cNvPr>
          <p:cNvSpPr>
            <a:spLocks noGrp="1"/>
          </p:cNvSpPr>
          <p:nvPr>
            <p:ph idx="1"/>
          </p:nvPr>
        </p:nvSpPr>
        <p:spPr>
          <a:xfrm>
            <a:off x="278334" y="965486"/>
            <a:ext cx="9297466" cy="4532313"/>
          </a:xfrm>
        </p:spPr>
        <p:txBody>
          <a:bodyPr/>
          <a:lstStyle/>
          <a:p>
            <a:pPr marL="285750" indent="-285750">
              <a:buFont typeface="Arial" panose="020B0604020202020204" pitchFamily="34" charset="0"/>
              <a:buChar char="•"/>
            </a:pPr>
            <a:r>
              <a:rPr lang="en-US" b="1" dirty="0"/>
              <a:t>Outputs</a:t>
            </a:r>
            <a:r>
              <a:rPr lang="en-US" dirty="0"/>
              <a:t>: target profiles, divertor plasma properties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39" name="Rectangle : coins arrondis 38">
            <a:extLst>
              <a:ext uri="{FF2B5EF4-FFF2-40B4-BE49-F238E27FC236}">
                <a16:creationId xmlns:a16="http://schemas.microsoft.com/office/drawing/2014/main" id="{70BCDC04-E9B5-4B4D-BFC9-DB7A0CC0248E}"/>
              </a:ext>
            </a:extLst>
          </p:cNvPr>
          <p:cNvSpPr/>
          <p:nvPr/>
        </p:nvSpPr>
        <p:spPr>
          <a:xfrm>
            <a:off x="70305" y="4194757"/>
            <a:ext cx="7569091" cy="2066603"/>
          </a:xfrm>
          <a:prstGeom prst="roundRect">
            <a:avLst/>
          </a:prstGeom>
          <a:ln/>
        </p:spPr>
        <p:style>
          <a:lnRef idx="2">
            <a:schemeClr val="accent4"/>
          </a:lnRef>
          <a:fillRef idx="1">
            <a:schemeClr val="lt1"/>
          </a:fillRef>
          <a:effectRef idx="0">
            <a:schemeClr val="accent4"/>
          </a:effectRef>
          <a:fontRef idx="minor">
            <a:schemeClr val="dk1"/>
          </a:fontRef>
        </p:style>
        <p:txBody>
          <a:bodyPr lIns="144000" tIns="108000" rIns="144000" bIns="144000" rtlCol="0" anchor="ctr">
            <a:spAutoFit/>
          </a:bodyPr>
          <a:lstStyle/>
          <a:p>
            <a:pPr algn="ctr"/>
            <a:endParaRPr lang="fr-FR" dirty="0"/>
          </a:p>
        </p:txBody>
      </p:sp>
      <p:sp>
        <p:nvSpPr>
          <p:cNvPr id="3" name="Espace réservé de la date 2">
            <a:extLst>
              <a:ext uri="{FF2B5EF4-FFF2-40B4-BE49-F238E27FC236}">
                <a16:creationId xmlns:a16="http://schemas.microsoft.com/office/drawing/2014/main" id="{39DAD787-BAA4-4909-98DD-C0A5FB0FDB40}"/>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342A1F6B-60D2-44D7-A8FC-69E91DCCF84D}"/>
              </a:ext>
            </a:extLst>
          </p:cNvPr>
          <p:cNvSpPr>
            <a:spLocks noGrp="1"/>
          </p:cNvSpPr>
          <p:nvPr>
            <p:ph type="ftr" sz="quarter" idx="11"/>
          </p:nvPr>
        </p:nvSpPr>
        <p:spPr/>
        <p:txBody>
          <a:bodyPr/>
          <a:lstStyle/>
          <a:p>
            <a:r>
              <a:rPr lang="fr-FR" dirty="0"/>
              <a:t>Hugo Bufferand - IAEA-FEC </a:t>
            </a:r>
            <a:r>
              <a:rPr lang="fr-FR" dirty="0" err="1"/>
              <a:t>Conference</a:t>
            </a:r>
            <a:r>
              <a:rPr lang="fr-FR" dirty="0"/>
              <a:t> - Chengdu</a:t>
            </a:r>
          </a:p>
        </p:txBody>
      </p:sp>
      <p:sp>
        <p:nvSpPr>
          <p:cNvPr id="5" name="Espace réservé du numéro de diapositive 4">
            <a:extLst>
              <a:ext uri="{FF2B5EF4-FFF2-40B4-BE49-F238E27FC236}">
                <a16:creationId xmlns:a16="http://schemas.microsoft.com/office/drawing/2014/main" id="{544C96D6-40F1-4DE1-92A1-F372D2534EC7}"/>
              </a:ext>
            </a:extLst>
          </p:cNvPr>
          <p:cNvSpPr>
            <a:spLocks noGrp="1"/>
          </p:cNvSpPr>
          <p:nvPr>
            <p:ph type="sldNum" sz="quarter" idx="12"/>
          </p:nvPr>
        </p:nvSpPr>
        <p:spPr/>
        <p:txBody>
          <a:bodyPr/>
          <a:lstStyle/>
          <a:p>
            <a:r>
              <a:rPr lang="fr-FR" dirty="0"/>
              <a:t>11/19</a:t>
            </a:r>
          </a:p>
        </p:txBody>
      </p:sp>
      <p:sp>
        <p:nvSpPr>
          <p:cNvPr id="6" name="Titre 5">
            <a:extLst>
              <a:ext uri="{FF2B5EF4-FFF2-40B4-BE49-F238E27FC236}">
                <a16:creationId xmlns:a16="http://schemas.microsoft.com/office/drawing/2014/main" id="{F84EAF5D-B857-49FE-9201-A8D8C438117C}"/>
              </a:ext>
            </a:extLst>
          </p:cNvPr>
          <p:cNvSpPr>
            <a:spLocks noGrp="1"/>
          </p:cNvSpPr>
          <p:nvPr>
            <p:ph type="title"/>
          </p:nvPr>
        </p:nvSpPr>
        <p:spPr/>
        <p:txBody>
          <a:bodyPr>
            <a:normAutofit/>
          </a:bodyPr>
          <a:lstStyle/>
          <a:p>
            <a:r>
              <a:rPr lang="en-US" dirty="0"/>
              <a:t>Case1: Empirical mean-field modelling</a:t>
            </a:r>
          </a:p>
        </p:txBody>
      </p:sp>
      <mc:AlternateContent xmlns:mc="http://schemas.openxmlformats.org/markup-compatibility/2006" xmlns:a14="http://schemas.microsoft.com/office/drawing/2010/main">
        <mc:Choice Requires="a14">
          <p:graphicFrame>
            <p:nvGraphicFramePr>
              <p:cNvPr id="19" name="Tableau 19">
                <a:extLst>
                  <a:ext uri="{FF2B5EF4-FFF2-40B4-BE49-F238E27FC236}">
                    <a16:creationId xmlns:a16="http://schemas.microsoft.com/office/drawing/2014/main" id="{7D5EED34-0E00-4FF7-9DD5-D19764B7A106}"/>
                  </a:ext>
                </a:extLst>
              </p:cNvPr>
              <p:cNvGraphicFramePr>
                <a:graphicFrameLocks noGrp="1"/>
              </p:cNvGraphicFramePr>
              <p:nvPr>
                <p:extLst>
                  <p:ext uri="{D42A27DB-BD31-4B8C-83A1-F6EECF244321}">
                    <p14:modId xmlns:p14="http://schemas.microsoft.com/office/powerpoint/2010/main" val="3884811744"/>
                  </p:ext>
                </p:extLst>
              </p:nvPr>
            </p:nvGraphicFramePr>
            <p:xfrm>
              <a:off x="6329537" y="1532194"/>
              <a:ext cx="3103684" cy="1860180"/>
            </p:xfrm>
            <a:graphic>
              <a:graphicData uri="http://schemas.openxmlformats.org/drawingml/2006/table">
                <a:tbl>
                  <a:tblPr firstRow="1" bandRow="1">
                    <a:tableStyleId>{5C22544A-7EE6-4342-B048-85BDC9FD1C3A}</a:tableStyleId>
                  </a:tblPr>
                  <a:tblGrid>
                    <a:gridCol w="1310840">
                      <a:extLst>
                        <a:ext uri="{9D8B030D-6E8A-4147-A177-3AD203B41FA5}">
                          <a16:colId xmlns:a16="http://schemas.microsoft.com/office/drawing/2014/main" val="371091238"/>
                        </a:ext>
                      </a:extLst>
                    </a:gridCol>
                    <a:gridCol w="1792844">
                      <a:extLst>
                        <a:ext uri="{9D8B030D-6E8A-4147-A177-3AD203B41FA5}">
                          <a16:colId xmlns:a16="http://schemas.microsoft.com/office/drawing/2014/main" val="3379498716"/>
                        </a:ext>
                      </a:extLst>
                    </a:gridCol>
                  </a:tblGrid>
                  <a:tr h="886992">
                    <a:tc>
                      <a:txBody>
                        <a:bodyPr/>
                        <a:lstStyle/>
                        <a:p>
                          <a:pPr algn="ctr"/>
                          <a:r>
                            <a:rPr lang="fr-FR" sz="2000" dirty="0" err="1"/>
                            <a:t>Quantity</a:t>
                          </a:r>
                          <a:endParaRPr lang="fr-FR" sz="2000" dirty="0"/>
                        </a:p>
                      </a:txBody>
                      <a:tcPr anchor="ctr"/>
                    </a:tc>
                    <a:tc>
                      <a:txBody>
                        <a:bodyPr/>
                        <a:lstStyle/>
                        <a:p>
                          <a:pPr algn="ctr"/>
                          <a:r>
                            <a:rPr lang="fr-FR" sz="2000" dirty="0" err="1"/>
                            <a:t>Experimental</a:t>
                          </a:r>
                          <a:r>
                            <a:rPr lang="fr-FR" sz="2000" dirty="0"/>
                            <a:t> Value</a:t>
                          </a:r>
                        </a:p>
                      </a:txBody>
                      <a:tcPr anchor="ctr"/>
                    </a:tc>
                    <a:extLst>
                      <a:ext uri="{0D108BD9-81ED-4DB2-BD59-A6C34878D82A}">
                        <a16:rowId xmlns:a16="http://schemas.microsoft.com/office/drawing/2014/main" val="4032487470"/>
                      </a:ext>
                    </a:extLst>
                  </a:tr>
                  <a:tr h="486594">
                    <a:tc>
                      <a:txBody>
                        <a:bodyPr/>
                        <a:lstStyle/>
                        <a:p>
                          <a:pPr/>
                          <a14:m>
                            <m:oMathPara xmlns:m="http://schemas.openxmlformats.org/officeDocument/2006/math">
                              <m:oMathParaPr>
                                <m:jc m:val="centerGroup"/>
                              </m:oMathParaPr>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𝜆</m:t>
                                    </m:r>
                                  </m:e>
                                  <m:sub>
                                    <m:r>
                                      <a:rPr lang="fr-FR" sz="2000" b="0" i="1" smtClean="0">
                                        <a:latin typeface="Cambria Math" panose="02040503050406030204" pitchFamily="18" charset="0"/>
                                      </a:rPr>
                                      <m:t>𝑞</m:t>
                                    </m:r>
                                  </m:sub>
                                </m:sSub>
                                <m:r>
                                  <a:rPr lang="fr-FR" sz="2000" b="0" i="1" smtClean="0">
                                    <a:latin typeface="Cambria Math" panose="02040503050406030204" pitchFamily="18" charset="0"/>
                                  </a:rPr>
                                  <m:t> [</m:t>
                                </m:r>
                                <m:r>
                                  <a:rPr lang="fr-FR" sz="2000" b="0" i="1" smtClean="0">
                                    <a:latin typeface="Cambria Math" panose="02040503050406030204" pitchFamily="18" charset="0"/>
                                  </a:rPr>
                                  <m:t>𝑚𝑚</m:t>
                                </m:r>
                                <m:r>
                                  <a:rPr lang="fr-FR" sz="2000" b="0" i="1" smtClean="0">
                                    <a:latin typeface="Cambria Math" panose="02040503050406030204" pitchFamily="18" charset="0"/>
                                  </a:rPr>
                                  <m:t>]</m:t>
                                </m:r>
                              </m:oMath>
                            </m:oMathPara>
                          </a14:m>
                          <a:endParaRPr lang="fr-FR" sz="2000" dirty="0"/>
                        </a:p>
                      </a:txBody>
                      <a:tcPr anchor="ctr"/>
                    </a:tc>
                    <a:tc>
                      <a:txBody>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4.1</m:t>
                                </m:r>
                              </m:oMath>
                            </m:oMathPara>
                          </a14:m>
                          <a:endParaRPr lang="fr-FR" sz="2000" dirty="0"/>
                        </a:p>
                      </a:txBody>
                      <a:tcPr anchor="ctr"/>
                    </a:tc>
                    <a:extLst>
                      <a:ext uri="{0D108BD9-81ED-4DB2-BD59-A6C34878D82A}">
                        <a16:rowId xmlns:a16="http://schemas.microsoft.com/office/drawing/2014/main" val="510974342"/>
                      </a:ext>
                    </a:extLst>
                  </a:tr>
                  <a:tr h="486594">
                    <a:tc>
                      <a:txBody>
                        <a:bodyPr/>
                        <a:lstStyle/>
                        <a:p>
                          <a:pPr/>
                          <a14:m>
                            <m:oMathPara xmlns:m="http://schemas.openxmlformats.org/officeDocument/2006/math">
                              <m:oMathParaPr>
                                <m:jc m:val="centerGroup"/>
                              </m:oMathParaPr>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𝑃</m:t>
                                    </m:r>
                                  </m:e>
                                  <m:sub>
                                    <m:r>
                                      <a:rPr lang="fr-FR" sz="2000" b="0" i="1" smtClean="0">
                                        <a:latin typeface="Cambria Math" panose="02040503050406030204" pitchFamily="18" charset="0"/>
                                      </a:rPr>
                                      <m:t>𝑑𝑖𝑣</m:t>
                                    </m:r>
                                  </m:sub>
                                </m:sSub>
                                <m:r>
                                  <a:rPr lang="fr-FR" sz="2000" b="0" i="1" smtClean="0">
                                    <a:latin typeface="Cambria Math" panose="02040503050406030204" pitchFamily="18" charset="0"/>
                                  </a:rPr>
                                  <m:t> [</m:t>
                                </m:r>
                                <m:r>
                                  <a:rPr lang="fr-FR" sz="2000" b="0" i="1" smtClean="0">
                                    <a:latin typeface="Cambria Math" panose="02040503050406030204" pitchFamily="18" charset="0"/>
                                  </a:rPr>
                                  <m:t>𝑘𝑊</m:t>
                                </m:r>
                                <m:r>
                                  <a:rPr lang="fr-FR" sz="2000" b="0" i="1" smtClean="0">
                                    <a:latin typeface="Cambria Math" panose="02040503050406030204" pitchFamily="18" charset="0"/>
                                  </a:rPr>
                                  <m:t>]</m:t>
                                </m:r>
                              </m:oMath>
                            </m:oMathPara>
                          </a14:m>
                          <a:endParaRPr lang="fr-FR" sz="2000" dirty="0"/>
                        </a:p>
                      </a:txBody>
                      <a:tcPr anchor="ctr"/>
                    </a:tc>
                    <a:tc>
                      <a:txBody>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104</m:t>
                                </m:r>
                              </m:oMath>
                            </m:oMathPara>
                          </a14:m>
                          <a:endParaRPr lang="fr-FR" sz="2000" dirty="0"/>
                        </a:p>
                      </a:txBody>
                      <a:tcPr anchor="ctr"/>
                    </a:tc>
                    <a:extLst>
                      <a:ext uri="{0D108BD9-81ED-4DB2-BD59-A6C34878D82A}">
                        <a16:rowId xmlns:a16="http://schemas.microsoft.com/office/drawing/2014/main" val="3246546237"/>
                      </a:ext>
                    </a:extLst>
                  </a:tr>
                </a:tbl>
              </a:graphicData>
            </a:graphic>
          </p:graphicFrame>
        </mc:Choice>
        <mc:Fallback xmlns="">
          <p:graphicFrame>
            <p:nvGraphicFramePr>
              <p:cNvPr id="19" name="Tableau 19">
                <a:extLst>
                  <a:ext uri="{FF2B5EF4-FFF2-40B4-BE49-F238E27FC236}">
                    <a16:creationId xmlns:a16="http://schemas.microsoft.com/office/drawing/2014/main" id="{7D5EED34-0E00-4FF7-9DD5-D19764B7A106}"/>
                  </a:ext>
                </a:extLst>
              </p:cNvPr>
              <p:cNvGraphicFramePr>
                <a:graphicFrameLocks noGrp="1"/>
              </p:cNvGraphicFramePr>
              <p:nvPr>
                <p:extLst>
                  <p:ext uri="{D42A27DB-BD31-4B8C-83A1-F6EECF244321}">
                    <p14:modId xmlns:p14="http://schemas.microsoft.com/office/powerpoint/2010/main" val="3884811744"/>
                  </p:ext>
                </p:extLst>
              </p:nvPr>
            </p:nvGraphicFramePr>
            <p:xfrm>
              <a:off x="6329537" y="1532194"/>
              <a:ext cx="3103684" cy="1860180"/>
            </p:xfrm>
            <a:graphic>
              <a:graphicData uri="http://schemas.openxmlformats.org/drawingml/2006/table">
                <a:tbl>
                  <a:tblPr firstRow="1" bandRow="1">
                    <a:tableStyleId>{5C22544A-7EE6-4342-B048-85BDC9FD1C3A}</a:tableStyleId>
                  </a:tblPr>
                  <a:tblGrid>
                    <a:gridCol w="1310840">
                      <a:extLst>
                        <a:ext uri="{9D8B030D-6E8A-4147-A177-3AD203B41FA5}">
                          <a16:colId xmlns:a16="http://schemas.microsoft.com/office/drawing/2014/main" val="371091238"/>
                        </a:ext>
                      </a:extLst>
                    </a:gridCol>
                    <a:gridCol w="1792844">
                      <a:extLst>
                        <a:ext uri="{9D8B030D-6E8A-4147-A177-3AD203B41FA5}">
                          <a16:colId xmlns:a16="http://schemas.microsoft.com/office/drawing/2014/main" val="3379498716"/>
                        </a:ext>
                      </a:extLst>
                    </a:gridCol>
                  </a:tblGrid>
                  <a:tr h="886992">
                    <a:tc>
                      <a:txBody>
                        <a:bodyPr/>
                        <a:lstStyle/>
                        <a:p>
                          <a:pPr algn="ctr"/>
                          <a:r>
                            <a:rPr lang="fr-FR" sz="2000" dirty="0" err="1"/>
                            <a:t>Quantity</a:t>
                          </a:r>
                          <a:endParaRPr lang="fr-FR" sz="2000" dirty="0"/>
                        </a:p>
                      </a:txBody>
                      <a:tcPr anchor="ctr"/>
                    </a:tc>
                    <a:tc>
                      <a:txBody>
                        <a:bodyPr/>
                        <a:lstStyle/>
                        <a:p>
                          <a:pPr algn="ctr"/>
                          <a:r>
                            <a:rPr lang="fr-FR" sz="2000" dirty="0" err="1"/>
                            <a:t>Experimental</a:t>
                          </a:r>
                          <a:r>
                            <a:rPr lang="fr-FR" sz="2000" dirty="0"/>
                            <a:t> Value</a:t>
                          </a:r>
                        </a:p>
                      </a:txBody>
                      <a:tcPr anchor="ctr"/>
                    </a:tc>
                    <a:extLst>
                      <a:ext uri="{0D108BD9-81ED-4DB2-BD59-A6C34878D82A}">
                        <a16:rowId xmlns:a16="http://schemas.microsoft.com/office/drawing/2014/main" val="4032487470"/>
                      </a:ext>
                    </a:extLst>
                  </a:tr>
                  <a:tr h="486594">
                    <a:tc>
                      <a:txBody>
                        <a:bodyPr/>
                        <a:lstStyle/>
                        <a:p>
                          <a:endParaRPr lang="fr-FR"/>
                        </a:p>
                      </a:txBody>
                      <a:tcPr anchor="ctr">
                        <a:blipFill>
                          <a:blip r:embed="rId2"/>
                          <a:stretch>
                            <a:fillRect l="-465" t="-183750" r="-139070" b="-106250"/>
                          </a:stretch>
                        </a:blipFill>
                      </a:tcPr>
                    </a:tc>
                    <a:tc>
                      <a:txBody>
                        <a:bodyPr/>
                        <a:lstStyle/>
                        <a:p>
                          <a:endParaRPr lang="fr-FR"/>
                        </a:p>
                      </a:txBody>
                      <a:tcPr anchor="ctr">
                        <a:blipFill>
                          <a:blip r:embed="rId2"/>
                          <a:stretch>
                            <a:fillRect l="-73220" t="-183750" r="-1356" b="-106250"/>
                          </a:stretch>
                        </a:blipFill>
                      </a:tcPr>
                    </a:tc>
                    <a:extLst>
                      <a:ext uri="{0D108BD9-81ED-4DB2-BD59-A6C34878D82A}">
                        <a16:rowId xmlns:a16="http://schemas.microsoft.com/office/drawing/2014/main" val="510974342"/>
                      </a:ext>
                    </a:extLst>
                  </a:tr>
                  <a:tr h="486594">
                    <a:tc>
                      <a:txBody>
                        <a:bodyPr/>
                        <a:lstStyle/>
                        <a:p>
                          <a:endParaRPr lang="fr-FR"/>
                        </a:p>
                      </a:txBody>
                      <a:tcPr anchor="ctr">
                        <a:blipFill>
                          <a:blip r:embed="rId2"/>
                          <a:stretch>
                            <a:fillRect l="-465" t="-283750" r="-139070" b="-6250"/>
                          </a:stretch>
                        </a:blipFill>
                      </a:tcPr>
                    </a:tc>
                    <a:tc>
                      <a:txBody>
                        <a:bodyPr/>
                        <a:lstStyle/>
                        <a:p>
                          <a:endParaRPr lang="fr-FR"/>
                        </a:p>
                      </a:txBody>
                      <a:tcPr anchor="ctr">
                        <a:blipFill>
                          <a:blip r:embed="rId2"/>
                          <a:stretch>
                            <a:fillRect l="-73220" t="-283750" r="-1356" b="-6250"/>
                          </a:stretch>
                        </a:blipFill>
                      </a:tcPr>
                    </a:tc>
                    <a:extLst>
                      <a:ext uri="{0D108BD9-81ED-4DB2-BD59-A6C34878D82A}">
                        <a16:rowId xmlns:a16="http://schemas.microsoft.com/office/drawing/2014/main" val="3246546237"/>
                      </a:ext>
                    </a:extLst>
                  </a:tr>
                </a:tbl>
              </a:graphicData>
            </a:graphic>
          </p:graphicFrame>
        </mc:Fallback>
      </mc:AlternateContent>
      <p:grpSp>
        <p:nvGrpSpPr>
          <p:cNvPr id="23" name="Groupe 22">
            <a:extLst>
              <a:ext uri="{FF2B5EF4-FFF2-40B4-BE49-F238E27FC236}">
                <a16:creationId xmlns:a16="http://schemas.microsoft.com/office/drawing/2014/main" id="{1BC72065-B59F-4990-A265-F28D6046D9FB}"/>
              </a:ext>
            </a:extLst>
          </p:cNvPr>
          <p:cNvGrpSpPr/>
          <p:nvPr/>
        </p:nvGrpSpPr>
        <p:grpSpPr>
          <a:xfrm>
            <a:off x="93434" y="4423229"/>
            <a:ext cx="2196622" cy="1567401"/>
            <a:chOff x="392129" y="4193772"/>
            <a:chExt cx="2888500" cy="2187483"/>
          </a:xfrm>
        </p:grpSpPr>
        <p:grpSp>
          <p:nvGrpSpPr>
            <p:cNvPr id="20" name="Groupe 19">
              <a:extLst>
                <a:ext uri="{FF2B5EF4-FFF2-40B4-BE49-F238E27FC236}">
                  <a16:creationId xmlns:a16="http://schemas.microsoft.com/office/drawing/2014/main" id="{A7D414FC-3375-453D-93EC-274052D20B22}"/>
                </a:ext>
              </a:extLst>
            </p:cNvPr>
            <p:cNvGrpSpPr/>
            <p:nvPr/>
          </p:nvGrpSpPr>
          <p:grpSpPr>
            <a:xfrm>
              <a:off x="392129" y="4202571"/>
              <a:ext cx="2224071" cy="2178684"/>
              <a:chOff x="352905" y="4170217"/>
              <a:chExt cx="2313874" cy="2343554"/>
            </a:xfrm>
          </p:grpSpPr>
          <p:pic>
            <p:nvPicPr>
              <p:cNvPr id="11" name="Image 10">
                <a:extLst>
                  <a:ext uri="{FF2B5EF4-FFF2-40B4-BE49-F238E27FC236}">
                    <a16:creationId xmlns:a16="http://schemas.microsoft.com/office/drawing/2014/main" id="{4CE16BFC-FCD7-4527-9F0F-B326E5105D8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2905" y="4170217"/>
                <a:ext cx="2313874" cy="1847567"/>
              </a:xfrm>
              <a:prstGeom prst="rect">
                <a:avLst/>
              </a:prstGeom>
            </p:spPr>
          </p:pic>
          <p:pic>
            <p:nvPicPr>
              <p:cNvPr id="15" name="Image 14">
                <a:extLst>
                  <a:ext uri="{FF2B5EF4-FFF2-40B4-BE49-F238E27FC236}">
                    <a16:creationId xmlns:a16="http://schemas.microsoft.com/office/drawing/2014/main" id="{45898FE2-0BD7-47C4-97FB-DC654C7A62B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13905" y="6001160"/>
                <a:ext cx="1506451" cy="512611"/>
              </a:xfrm>
              <a:prstGeom prst="rect">
                <a:avLst/>
              </a:prstGeom>
            </p:spPr>
          </p:pic>
        </p:grpSp>
        <p:pic>
          <p:nvPicPr>
            <p:cNvPr id="22" name="Image 21">
              <a:extLst>
                <a:ext uri="{FF2B5EF4-FFF2-40B4-BE49-F238E27FC236}">
                  <a16:creationId xmlns:a16="http://schemas.microsoft.com/office/drawing/2014/main" id="{F8993380-5FAE-4893-90A3-FC028A4A13B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698789" y="4193772"/>
              <a:ext cx="581840" cy="2065633"/>
            </a:xfrm>
            <a:prstGeom prst="rect">
              <a:avLst/>
            </a:prstGeom>
          </p:spPr>
        </p:pic>
      </p:grpSp>
      <p:pic>
        <p:nvPicPr>
          <p:cNvPr id="27" name="Image 26">
            <a:extLst>
              <a:ext uri="{FF2B5EF4-FFF2-40B4-BE49-F238E27FC236}">
                <a16:creationId xmlns:a16="http://schemas.microsoft.com/office/drawing/2014/main" id="{9B828BD6-29AA-4EFB-BD7C-5F4B4A03EAA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219094" y="4400993"/>
            <a:ext cx="1685051" cy="1396203"/>
          </a:xfrm>
          <a:prstGeom prst="rect">
            <a:avLst/>
          </a:prstGeom>
        </p:spPr>
      </p:pic>
      <p:grpSp>
        <p:nvGrpSpPr>
          <p:cNvPr id="33" name="Groupe 32">
            <a:extLst>
              <a:ext uri="{FF2B5EF4-FFF2-40B4-BE49-F238E27FC236}">
                <a16:creationId xmlns:a16="http://schemas.microsoft.com/office/drawing/2014/main" id="{2E86B73A-C45C-4996-B56C-CDF9D11CF7BF}"/>
              </a:ext>
            </a:extLst>
          </p:cNvPr>
          <p:cNvGrpSpPr/>
          <p:nvPr/>
        </p:nvGrpSpPr>
        <p:grpSpPr>
          <a:xfrm>
            <a:off x="4029474" y="4383960"/>
            <a:ext cx="1838109" cy="1622958"/>
            <a:chOff x="4393275" y="4297766"/>
            <a:chExt cx="1838109" cy="1622958"/>
          </a:xfrm>
        </p:grpSpPr>
        <p:pic>
          <p:nvPicPr>
            <p:cNvPr id="29" name="Image 28">
              <a:extLst>
                <a:ext uri="{FF2B5EF4-FFF2-40B4-BE49-F238E27FC236}">
                  <a16:creationId xmlns:a16="http://schemas.microsoft.com/office/drawing/2014/main" id="{6B1B9940-94DC-4FDF-902B-161E608C0763}"/>
                </a:ext>
              </a:extLst>
            </p:cNvPr>
            <p:cNvPicPr>
              <a:picLocks noChangeAspect="1"/>
            </p:cNvPicPr>
            <p:nvPr/>
          </p:nvPicPr>
          <p:blipFill rotWithShape="1">
            <a:blip r:embed="rId7"/>
            <a:srcRect l="13592"/>
            <a:stretch/>
          </p:blipFill>
          <p:spPr>
            <a:xfrm>
              <a:off x="4393275" y="4297766"/>
              <a:ext cx="1391469" cy="1291571"/>
            </a:xfrm>
            <a:prstGeom prst="rect">
              <a:avLst/>
            </a:prstGeom>
          </p:spPr>
        </p:pic>
        <p:pic>
          <p:nvPicPr>
            <p:cNvPr id="30" name="Image 29">
              <a:extLst>
                <a:ext uri="{FF2B5EF4-FFF2-40B4-BE49-F238E27FC236}">
                  <a16:creationId xmlns:a16="http://schemas.microsoft.com/office/drawing/2014/main" id="{0B3FEFB3-5FEB-467C-BDC0-1B65C6BB3B7A}"/>
                </a:ext>
              </a:extLst>
            </p:cNvPr>
            <p:cNvPicPr>
              <a:picLocks noChangeAspect="1"/>
            </p:cNvPicPr>
            <p:nvPr/>
          </p:nvPicPr>
          <p:blipFill>
            <a:blip r:embed="rId4"/>
            <a:stretch>
              <a:fillRect/>
            </a:stretch>
          </p:blipFill>
          <p:spPr>
            <a:xfrm>
              <a:off x="4697554" y="5579262"/>
              <a:ext cx="1101151" cy="341462"/>
            </a:xfrm>
            <a:prstGeom prst="rect">
              <a:avLst/>
            </a:prstGeom>
          </p:spPr>
        </p:pic>
        <p:pic>
          <p:nvPicPr>
            <p:cNvPr id="32" name="Image 31">
              <a:extLst>
                <a:ext uri="{FF2B5EF4-FFF2-40B4-BE49-F238E27FC236}">
                  <a16:creationId xmlns:a16="http://schemas.microsoft.com/office/drawing/2014/main" id="{A3C82DE7-BD42-4BA2-8B76-A385088CECCB}"/>
                </a:ext>
              </a:extLst>
            </p:cNvPr>
            <p:cNvPicPr>
              <a:picLocks noChangeAspect="1"/>
            </p:cNvPicPr>
            <p:nvPr/>
          </p:nvPicPr>
          <p:blipFill>
            <a:blip r:embed="rId8"/>
            <a:stretch>
              <a:fillRect/>
            </a:stretch>
          </p:blipFill>
          <p:spPr>
            <a:xfrm>
              <a:off x="5894774" y="4337035"/>
              <a:ext cx="336610" cy="1583689"/>
            </a:xfrm>
            <a:prstGeom prst="rect">
              <a:avLst/>
            </a:prstGeom>
          </p:spPr>
        </p:pic>
      </p:grpSp>
      <p:pic>
        <p:nvPicPr>
          <p:cNvPr id="35" name="Image 34">
            <a:extLst>
              <a:ext uri="{FF2B5EF4-FFF2-40B4-BE49-F238E27FC236}">
                <a16:creationId xmlns:a16="http://schemas.microsoft.com/office/drawing/2014/main" id="{6CFE63D5-C656-46AD-9503-C9DFBA6CD46B}"/>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935994" y="4383960"/>
            <a:ext cx="1658501" cy="1396202"/>
          </a:xfrm>
          <a:prstGeom prst="rect">
            <a:avLst/>
          </a:prstGeom>
        </p:spPr>
      </p:pic>
      <p:pic>
        <p:nvPicPr>
          <p:cNvPr id="9" name="Image 8">
            <a:extLst>
              <a:ext uri="{FF2B5EF4-FFF2-40B4-BE49-F238E27FC236}">
                <a16:creationId xmlns:a16="http://schemas.microsoft.com/office/drawing/2014/main" id="{D48C5775-CC26-4903-B147-0A09F7D2EF0B}"/>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824296" y="3341204"/>
            <a:ext cx="3992063" cy="2994048"/>
          </a:xfrm>
          <a:prstGeom prst="rect">
            <a:avLst/>
          </a:prstGeom>
        </p:spPr>
      </p:pic>
      <p:sp>
        <p:nvSpPr>
          <p:cNvPr id="36" name="ZoneTexte 35">
            <a:extLst>
              <a:ext uri="{FF2B5EF4-FFF2-40B4-BE49-F238E27FC236}">
                <a16:creationId xmlns:a16="http://schemas.microsoft.com/office/drawing/2014/main" id="{6D6F6CD5-590E-4DD6-B7CC-D9F665FA8722}"/>
              </a:ext>
            </a:extLst>
          </p:cNvPr>
          <p:cNvSpPr txBox="1"/>
          <p:nvPr/>
        </p:nvSpPr>
        <p:spPr>
          <a:xfrm>
            <a:off x="347107" y="6022609"/>
            <a:ext cx="5137265" cy="276999"/>
          </a:xfrm>
          <a:prstGeom prst="rect">
            <a:avLst/>
          </a:prstGeom>
          <a:noFill/>
        </p:spPr>
        <p:txBody>
          <a:bodyPr wrap="square" rtlCol="0">
            <a:spAutoFit/>
          </a:bodyPr>
          <a:lstStyle/>
          <a:p>
            <a:r>
              <a:rPr lang="en-US" sz="1200" i="1" dirty="0">
                <a:solidFill>
                  <a:schemeClr val="tx1">
                    <a:lumMod val="75000"/>
                    <a:lumOff val="25000"/>
                  </a:schemeClr>
                </a:solidFill>
              </a:rPr>
              <a:t>RDPA: Experiment vs SOLEDGE3X simulation</a:t>
            </a:r>
          </a:p>
        </p:txBody>
      </p:sp>
      <mc:AlternateContent xmlns:mc="http://schemas.openxmlformats.org/markup-compatibility/2006" xmlns:a14="http://schemas.microsoft.com/office/drawing/2010/main">
        <mc:Choice Requires="a14">
          <p:sp>
            <p:nvSpPr>
              <p:cNvPr id="37" name="ZoneTexte 36">
                <a:extLst>
                  <a:ext uri="{FF2B5EF4-FFF2-40B4-BE49-F238E27FC236}">
                    <a16:creationId xmlns:a16="http://schemas.microsoft.com/office/drawing/2014/main" id="{0F634E24-489E-43F5-978C-E78ECEE5AEB8}"/>
                  </a:ext>
                </a:extLst>
              </p:cNvPr>
              <p:cNvSpPr txBox="1"/>
              <p:nvPr/>
            </p:nvSpPr>
            <p:spPr>
              <a:xfrm>
                <a:off x="871782" y="4164993"/>
                <a:ext cx="2498724" cy="276999"/>
              </a:xfrm>
              <a:prstGeom prst="rect">
                <a:avLst/>
              </a:prstGeom>
              <a:noFill/>
            </p:spPr>
            <p:txBody>
              <a:bodyPr wrap="square" rtlCol="0">
                <a:spAutoFit/>
              </a:bodyPr>
              <a:lstStyle/>
              <a:p>
                <a:pPr algn="ctr"/>
                <a:r>
                  <a:rPr lang="fr-FR" sz="1200" i="1" dirty="0">
                    <a:solidFill>
                      <a:schemeClr val="tx1">
                        <a:lumMod val="75000"/>
                        <a:lumOff val="25000"/>
                      </a:schemeClr>
                    </a:solidFill>
                  </a:rPr>
                  <a:t>Electron </a:t>
                </a:r>
                <a:r>
                  <a:rPr lang="fr-FR" sz="1200" i="1" dirty="0" err="1">
                    <a:solidFill>
                      <a:schemeClr val="tx1">
                        <a:lumMod val="75000"/>
                        <a:lumOff val="25000"/>
                      </a:schemeClr>
                    </a:solidFill>
                  </a:rPr>
                  <a:t>density</a:t>
                </a:r>
                <a:r>
                  <a:rPr lang="fr-FR" sz="1200" i="1" dirty="0">
                    <a:solidFill>
                      <a:schemeClr val="tx1">
                        <a:lumMod val="75000"/>
                        <a:lumOff val="25000"/>
                      </a:schemeClr>
                    </a:solidFill>
                  </a:rPr>
                  <a:t> </a:t>
                </a:r>
                <a14:m>
                  <m:oMath xmlns:m="http://schemas.openxmlformats.org/officeDocument/2006/math">
                    <m:d>
                      <m:dPr>
                        <m:begChr m:val="["/>
                        <m:endChr m:val="]"/>
                        <m:ctrlPr>
                          <a:rPr lang="fr-FR" sz="1200" b="0" i="1" smtClean="0">
                            <a:solidFill>
                              <a:schemeClr val="tx1">
                                <a:lumMod val="75000"/>
                                <a:lumOff val="25000"/>
                              </a:schemeClr>
                            </a:solidFill>
                            <a:latin typeface="Cambria Math" panose="02040503050406030204" pitchFamily="18" charset="0"/>
                          </a:rPr>
                        </m:ctrlPr>
                      </m:dPr>
                      <m:e>
                        <m:sSup>
                          <m:sSupPr>
                            <m:ctrlPr>
                              <a:rPr lang="fr-FR" sz="1200" b="0" i="1" smtClean="0">
                                <a:solidFill>
                                  <a:schemeClr val="tx1">
                                    <a:lumMod val="75000"/>
                                    <a:lumOff val="25000"/>
                                  </a:schemeClr>
                                </a:solidFill>
                                <a:latin typeface="Cambria Math" panose="02040503050406030204" pitchFamily="18" charset="0"/>
                              </a:rPr>
                            </m:ctrlPr>
                          </m:sSupPr>
                          <m:e>
                            <m:r>
                              <a:rPr lang="fr-FR" sz="1200" b="0" i="1" smtClean="0">
                                <a:solidFill>
                                  <a:schemeClr val="tx1">
                                    <a:lumMod val="75000"/>
                                    <a:lumOff val="25000"/>
                                  </a:schemeClr>
                                </a:solidFill>
                                <a:latin typeface="Cambria Math" panose="02040503050406030204" pitchFamily="18" charset="0"/>
                              </a:rPr>
                              <m:t>𝑚</m:t>
                            </m:r>
                          </m:e>
                          <m:sup>
                            <m:r>
                              <a:rPr lang="fr-FR" sz="1200" b="0" i="1" smtClean="0">
                                <a:solidFill>
                                  <a:schemeClr val="tx1">
                                    <a:lumMod val="75000"/>
                                    <a:lumOff val="25000"/>
                                  </a:schemeClr>
                                </a:solidFill>
                                <a:latin typeface="Cambria Math" panose="02040503050406030204" pitchFamily="18" charset="0"/>
                              </a:rPr>
                              <m:t>−3</m:t>
                            </m:r>
                          </m:sup>
                        </m:sSup>
                      </m:e>
                    </m:d>
                  </m:oMath>
                </a14:m>
                <a:endParaRPr lang="fr-FR" sz="1200" i="1" dirty="0">
                  <a:solidFill>
                    <a:schemeClr val="tx1">
                      <a:lumMod val="75000"/>
                      <a:lumOff val="25000"/>
                    </a:schemeClr>
                  </a:solidFill>
                </a:endParaRPr>
              </a:p>
            </p:txBody>
          </p:sp>
        </mc:Choice>
        <mc:Fallback xmlns="">
          <p:sp>
            <p:nvSpPr>
              <p:cNvPr id="37" name="ZoneTexte 36">
                <a:extLst>
                  <a:ext uri="{FF2B5EF4-FFF2-40B4-BE49-F238E27FC236}">
                    <a16:creationId xmlns:a16="http://schemas.microsoft.com/office/drawing/2014/main" id="{0F634E24-489E-43F5-978C-E78ECEE5AEB8}"/>
                  </a:ext>
                </a:extLst>
              </p:cNvPr>
              <p:cNvSpPr txBox="1">
                <a:spLocks noRot="1" noChangeAspect="1" noMove="1" noResize="1" noEditPoints="1" noAdjustHandles="1" noChangeArrowheads="1" noChangeShapeType="1" noTextEdit="1"/>
              </p:cNvSpPr>
              <p:nvPr/>
            </p:nvSpPr>
            <p:spPr>
              <a:xfrm>
                <a:off x="871782" y="4164993"/>
                <a:ext cx="2498724" cy="276999"/>
              </a:xfrm>
              <a:prstGeom prst="rect">
                <a:avLst/>
              </a:prstGeom>
              <a:blipFill>
                <a:blip r:embed="rId16"/>
                <a:stretch>
                  <a:fillRect t="-2174" b="-1304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8" name="ZoneTexte 37">
                <a:extLst>
                  <a:ext uri="{FF2B5EF4-FFF2-40B4-BE49-F238E27FC236}">
                    <a16:creationId xmlns:a16="http://schemas.microsoft.com/office/drawing/2014/main" id="{4263A8FD-CE7A-4C80-8E25-58BCE5D98EC2}"/>
                  </a:ext>
                </a:extLst>
              </p:cNvPr>
              <p:cNvSpPr txBox="1"/>
              <p:nvPr/>
            </p:nvSpPr>
            <p:spPr>
              <a:xfrm>
                <a:off x="4563113" y="4170048"/>
                <a:ext cx="2498724" cy="276999"/>
              </a:xfrm>
              <a:prstGeom prst="rect">
                <a:avLst/>
              </a:prstGeom>
              <a:noFill/>
            </p:spPr>
            <p:txBody>
              <a:bodyPr wrap="square" rtlCol="0">
                <a:spAutoFit/>
              </a:bodyPr>
              <a:lstStyle/>
              <a:p>
                <a:pPr algn="ctr"/>
                <a:r>
                  <a:rPr lang="fr-FR" sz="1200" i="1" dirty="0">
                    <a:solidFill>
                      <a:schemeClr val="tx1">
                        <a:lumMod val="75000"/>
                        <a:lumOff val="25000"/>
                      </a:schemeClr>
                    </a:solidFill>
                  </a:rPr>
                  <a:t>Electron </a:t>
                </a:r>
                <a:r>
                  <a:rPr lang="fr-FR" sz="1200" i="1" dirty="0" err="1">
                    <a:solidFill>
                      <a:schemeClr val="tx1">
                        <a:lumMod val="75000"/>
                        <a:lumOff val="25000"/>
                      </a:schemeClr>
                    </a:solidFill>
                  </a:rPr>
                  <a:t>temperature</a:t>
                </a:r>
                <a:r>
                  <a:rPr lang="fr-FR" sz="1200" i="1" dirty="0">
                    <a:solidFill>
                      <a:schemeClr val="tx1">
                        <a:lumMod val="75000"/>
                        <a:lumOff val="25000"/>
                      </a:schemeClr>
                    </a:solidFill>
                  </a:rPr>
                  <a:t> </a:t>
                </a:r>
                <a14:m>
                  <m:oMath xmlns:m="http://schemas.openxmlformats.org/officeDocument/2006/math">
                    <m:d>
                      <m:dPr>
                        <m:begChr m:val="["/>
                        <m:endChr m:val="]"/>
                        <m:ctrlPr>
                          <a:rPr lang="fr-FR" sz="1200" b="0" i="1" smtClean="0">
                            <a:solidFill>
                              <a:schemeClr val="tx1">
                                <a:lumMod val="75000"/>
                                <a:lumOff val="25000"/>
                              </a:schemeClr>
                            </a:solidFill>
                            <a:latin typeface="Cambria Math" panose="02040503050406030204" pitchFamily="18" charset="0"/>
                          </a:rPr>
                        </m:ctrlPr>
                      </m:dPr>
                      <m:e>
                        <m:sSup>
                          <m:sSupPr>
                            <m:ctrlPr>
                              <a:rPr lang="fr-FR" sz="1200" b="0" i="1" smtClean="0">
                                <a:solidFill>
                                  <a:schemeClr val="tx1">
                                    <a:lumMod val="75000"/>
                                    <a:lumOff val="25000"/>
                                  </a:schemeClr>
                                </a:solidFill>
                                <a:latin typeface="Cambria Math" panose="02040503050406030204" pitchFamily="18" charset="0"/>
                              </a:rPr>
                            </m:ctrlPr>
                          </m:sSupPr>
                          <m:e>
                            <m:r>
                              <a:rPr lang="fr-FR" sz="1200" b="0" i="1" smtClean="0">
                                <a:solidFill>
                                  <a:schemeClr val="tx1">
                                    <a:lumMod val="75000"/>
                                    <a:lumOff val="25000"/>
                                  </a:schemeClr>
                                </a:solidFill>
                                <a:latin typeface="Cambria Math" panose="02040503050406030204" pitchFamily="18" charset="0"/>
                              </a:rPr>
                              <m:t>𝑚</m:t>
                            </m:r>
                          </m:e>
                          <m:sup>
                            <m:r>
                              <a:rPr lang="fr-FR" sz="1200" b="0" i="1" smtClean="0">
                                <a:solidFill>
                                  <a:schemeClr val="tx1">
                                    <a:lumMod val="75000"/>
                                    <a:lumOff val="25000"/>
                                  </a:schemeClr>
                                </a:solidFill>
                                <a:latin typeface="Cambria Math" panose="02040503050406030204" pitchFamily="18" charset="0"/>
                              </a:rPr>
                              <m:t>−3</m:t>
                            </m:r>
                          </m:sup>
                        </m:sSup>
                      </m:e>
                    </m:d>
                  </m:oMath>
                </a14:m>
                <a:endParaRPr lang="fr-FR" sz="1200" i="1" dirty="0">
                  <a:solidFill>
                    <a:schemeClr val="tx1">
                      <a:lumMod val="75000"/>
                      <a:lumOff val="25000"/>
                    </a:schemeClr>
                  </a:solidFill>
                </a:endParaRPr>
              </a:p>
            </p:txBody>
          </p:sp>
        </mc:Choice>
        <mc:Fallback xmlns="">
          <p:sp>
            <p:nvSpPr>
              <p:cNvPr id="38" name="ZoneTexte 37">
                <a:extLst>
                  <a:ext uri="{FF2B5EF4-FFF2-40B4-BE49-F238E27FC236}">
                    <a16:creationId xmlns:a16="http://schemas.microsoft.com/office/drawing/2014/main" id="{4263A8FD-CE7A-4C80-8E25-58BCE5D98EC2}"/>
                  </a:ext>
                </a:extLst>
              </p:cNvPr>
              <p:cNvSpPr txBox="1">
                <a:spLocks noRot="1" noChangeAspect="1" noMove="1" noResize="1" noEditPoints="1" noAdjustHandles="1" noChangeArrowheads="1" noChangeShapeType="1" noTextEdit="1"/>
              </p:cNvSpPr>
              <p:nvPr/>
            </p:nvSpPr>
            <p:spPr>
              <a:xfrm>
                <a:off x="4563113" y="4170048"/>
                <a:ext cx="2498724" cy="276999"/>
              </a:xfrm>
              <a:prstGeom prst="rect">
                <a:avLst/>
              </a:prstGeom>
              <a:blipFill>
                <a:blip r:embed="rId17"/>
                <a:stretch>
                  <a:fillRect t="-2174" b="-1304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graphicFrame>
            <p:nvGraphicFramePr>
              <p:cNvPr id="34" name="Tableau 19">
                <a:extLst>
                  <a:ext uri="{FF2B5EF4-FFF2-40B4-BE49-F238E27FC236}">
                    <a16:creationId xmlns:a16="http://schemas.microsoft.com/office/drawing/2014/main" id="{B2AD9F96-3D6E-4AFB-800E-0325F4F9FCA7}"/>
                  </a:ext>
                </a:extLst>
              </p:cNvPr>
              <p:cNvGraphicFramePr>
                <a:graphicFrameLocks noGrp="1"/>
              </p:cNvGraphicFramePr>
              <p:nvPr>
                <p:extLst>
                  <p:ext uri="{D42A27DB-BD31-4B8C-83A1-F6EECF244321}">
                    <p14:modId xmlns:p14="http://schemas.microsoft.com/office/powerpoint/2010/main" val="3684828405"/>
                  </p:ext>
                </p:extLst>
              </p:nvPr>
            </p:nvGraphicFramePr>
            <p:xfrm>
              <a:off x="9445397" y="1530457"/>
              <a:ext cx="1921836" cy="1850882"/>
            </p:xfrm>
            <a:graphic>
              <a:graphicData uri="http://schemas.openxmlformats.org/drawingml/2006/table">
                <a:tbl>
                  <a:tblPr firstRow="1" bandRow="1">
                    <a:tableStyleId>{7DF18680-E054-41AD-8BC1-D1AEF772440D}</a:tableStyleId>
                  </a:tblPr>
                  <a:tblGrid>
                    <a:gridCol w="960918">
                      <a:extLst>
                        <a:ext uri="{9D8B030D-6E8A-4147-A177-3AD203B41FA5}">
                          <a16:colId xmlns:a16="http://schemas.microsoft.com/office/drawing/2014/main" val="2340396238"/>
                        </a:ext>
                      </a:extLst>
                    </a:gridCol>
                    <a:gridCol w="960918">
                      <a:extLst>
                        <a:ext uri="{9D8B030D-6E8A-4147-A177-3AD203B41FA5}">
                          <a16:colId xmlns:a16="http://schemas.microsoft.com/office/drawing/2014/main" val="2375504946"/>
                        </a:ext>
                      </a:extLst>
                    </a:gridCol>
                  </a:tblGrid>
                  <a:tr h="376979">
                    <a:tc gridSpan="2">
                      <a:txBody>
                        <a:bodyPr/>
                        <a:lstStyle/>
                        <a:p>
                          <a:pPr algn="ctr"/>
                          <a:r>
                            <a:rPr lang="fr-FR" sz="1800" dirty="0"/>
                            <a:t>Simulation </a:t>
                          </a:r>
                          <a:r>
                            <a:rPr lang="fr-FR" sz="1800" dirty="0" err="1"/>
                            <a:t>results</a:t>
                          </a:r>
                          <a:endParaRPr lang="fr-FR" sz="1800" dirty="0"/>
                        </a:p>
                      </a:txBody>
                      <a:tcPr anchor="ctr">
                        <a:lnB w="12700" cap="flat" cmpd="sng" algn="ctr">
                          <a:solidFill>
                            <a:schemeClr val="bg1"/>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4032487470"/>
                      </a:ext>
                    </a:extLst>
                  </a:tr>
                  <a:tr h="256807">
                    <a:tc>
                      <a:txBody>
                        <a:bodyPr/>
                        <a:lstStyle/>
                        <a:p>
                          <a:pPr algn="ctr"/>
                          <a:r>
                            <a:rPr lang="fr-FR" sz="1050" dirty="0">
                              <a:solidFill>
                                <a:schemeClr val="bg1"/>
                              </a:solidFill>
                            </a:rPr>
                            <a:t>Pure D</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93A7"/>
                        </a:solidFill>
                      </a:tcPr>
                    </a:tc>
                    <a:tc>
                      <a:txBody>
                        <a:bodyPr/>
                        <a:lstStyle/>
                        <a:p>
                          <a:pPr algn="ctr"/>
                          <a:r>
                            <a:rPr lang="fr-FR" sz="1050" dirty="0" err="1">
                              <a:solidFill>
                                <a:schemeClr val="bg1"/>
                              </a:solidFill>
                            </a:rPr>
                            <a:t>With</a:t>
                          </a:r>
                          <a:r>
                            <a:rPr lang="fr-FR" sz="1050" dirty="0">
                              <a:solidFill>
                                <a:schemeClr val="bg1"/>
                              </a:solidFill>
                            </a:rPr>
                            <a:t> Carbon</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93A7"/>
                        </a:solidFill>
                      </a:tcPr>
                    </a:tc>
                    <a:extLst>
                      <a:ext uri="{0D108BD9-81ED-4DB2-BD59-A6C34878D82A}">
                        <a16:rowId xmlns:a16="http://schemas.microsoft.com/office/drawing/2014/main" val="2214968307"/>
                      </a:ext>
                    </a:extLst>
                  </a:tr>
                  <a:tr h="485670">
                    <a:tc>
                      <a:txBody>
                        <a:bodyPr/>
                        <a:lstStyle/>
                        <a:p>
                          <a:pPr/>
                          <a14:m>
                            <m:oMathPara xmlns:m="http://schemas.openxmlformats.org/officeDocument/2006/math">
                              <m:oMathParaPr>
                                <m:jc m:val="centerGroup"/>
                              </m:oMathParaPr>
                              <m:oMath xmlns:m="http://schemas.openxmlformats.org/officeDocument/2006/math">
                                <m:r>
                                  <a:rPr lang="fr-FR" sz="1800" b="0" i="1" smtClean="0">
                                    <a:latin typeface="Cambria Math" panose="02040503050406030204" pitchFamily="18" charset="0"/>
                                  </a:rPr>
                                  <m:t>3.7</m:t>
                                </m:r>
                              </m:oMath>
                            </m:oMathPara>
                          </a14:m>
                          <a:endParaRPr lang="fr-FR" sz="1800" dirty="0"/>
                        </a:p>
                      </a:txBody>
                      <a:tcPr anchor="ctr">
                        <a:lnT w="38100" cap="flat" cmpd="sng" algn="ctr">
                          <a:solidFill>
                            <a:schemeClr val="bg1"/>
                          </a:solidFill>
                          <a:prstDash val="solid"/>
                          <a:round/>
                          <a:headEnd type="none" w="med" len="med"/>
                          <a:tailEnd type="none" w="med" len="med"/>
                        </a:lnT>
                      </a:tcPr>
                    </a:tc>
                    <a:tc>
                      <a:txBody>
                        <a:bodyPr/>
                        <a:lstStyle/>
                        <a:p>
                          <a:pPr/>
                          <a14:m>
                            <m:oMathPara xmlns:m="http://schemas.openxmlformats.org/officeDocument/2006/math">
                              <m:oMathParaPr>
                                <m:jc m:val="centerGroup"/>
                              </m:oMathParaPr>
                              <m:oMath xmlns:m="http://schemas.openxmlformats.org/officeDocument/2006/math">
                                <m:r>
                                  <a:rPr lang="fr-FR" sz="1800" b="0" i="1" smtClean="0">
                                    <a:latin typeface="Cambria Math" panose="02040503050406030204" pitchFamily="18" charset="0"/>
                                  </a:rPr>
                                  <m:t>4.0</m:t>
                                </m:r>
                              </m:oMath>
                            </m:oMathPara>
                          </a14:m>
                          <a:endParaRPr lang="fr-FR" sz="1800" dirty="0"/>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510974342"/>
                      </a:ext>
                    </a:extLst>
                  </a:tr>
                  <a:tr h="468325">
                    <a:tc>
                      <a:txBody>
                        <a:bodyPr/>
                        <a:lstStyle/>
                        <a:p>
                          <a:pPr/>
                          <a14:m>
                            <m:oMathPara xmlns:m="http://schemas.openxmlformats.org/officeDocument/2006/math">
                              <m:oMathParaPr>
                                <m:jc m:val="centerGroup"/>
                              </m:oMathParaPr>
                              <m:oMath xmlns:m="http://schemas.openxmlformats.org/officeDocument/2006/math">
                                <m:r>
                                  <a:rPr lang="fr-FR" sz="1800" b="0" i="1" smtClean="0">
                                    <a:latin typeface="Cambria Math" panose="02040503050406030204" pitchFamily="18" charset="0"/>
                                  </a:rPr>
                                  <m:t>162</m:t>
                                </m:r>
                              </m:oMath>
                            </m:oMathPara>
                          </a14:m>
                          <a:endParaRPr lang="fr-FR" sz="1800" dirty="0"/>
                        </a:p>
                      </a:txBody>
                      <a:tcPr anchor="ctr"/>
                    </a:tc>
                    <a:tc>
                      <a:txBody>
                        <a:bodyPr/>
                        <a:lstStyle/>
                        <a:p>
                          <a:pPr/>
                          <a14:m>
                            <m:oMathPara xmlns:m="http://schemas.openxmlformats.org/officeDocument/2006/math">
                              <m:oMathParaPr>
                                <m:jc m:val="centerGroup"/>
                              </m:oMathParaPr>
                              <m:oMath xmlns:m="http://schemas.openxmlformats.org/officeDocument/2006/math">
                                <m:r>
                                  <a:rPr lang="fr-FR" sz="1800" b="0" i="1" smtClean="0">
                                    <a:latin typeface="Cambria Math" panose="02040503050406030204" pitchFamily="18" charset="0"/>
                                  </a:rPr>
                                  <m:t>80</m:t>
                                </m:r>
                              </m:oMath>
                            </m:oMathPara>
                          </a14:m>
                          <a:endParaRPr lang="fr-FR" sz="1800" dirty="0"/>
                        </a:p>
                      </a:txBody>
                      <a:tcPr anchor="ctr"/>
                    </a:tc>
                    <a:extLst>
                      <a:ext uri="{0D108BD9-81ED-4DB2-BD59-A6C34878D82A}">
                        <a16:rowId xmlns:a16="http://schemas.microsoft.com/office/drawing/2014/main" val="3246546237"/>
                      </a:ext>
                    </a:extLst>
                  </a:tr>
                </a:tbl>
              </a:graphicData>
            </a:graphic>
          </p:graphicFrame>
        </mc:Choice>
        <mc:Fallback xmlns="">
          <p:graphicFrame>
            <p:nvGraphicFramePr>
              <p:cNvPr id="34" name="Tableau 19">
                <a:extLst>
                  <a:ext uri="{FF2B5EF4-FFF2-40B4-BE49-F238E27FC236}">
                    <a16:creationId xmlns:a16="http://schemas.microsoft.com/office/drawing/2014/main" id="{B2AD9F96-3D6E-4AFB-800E-0325F4F9FCA7}"/>
                  </a:ext>
                </a:extLst>
              </p:cNvPr>
              <p:cNvGraphicFramePr>
                <a:graphicFrameLocks noGrp="1"/>
              </p:cNvGraphicFramePr>
              <p:nvPr>
                <p:extLst>
                  <p:ext uri="{D42A27DB-BD31-4B8C-83A1-F6EECF244321}">
                    <p14:modId xmlns:p14="http://schemas.microsoft.com/office/powerpoint/2010/main" val="3684828405"/>
                  </p:ext>
                </p:extLst>
              </p:nvPr>
            </p:nvGraphicFramePr>
            <p:xfrm>
              <a:off x="9445397" y="1530457"/>
              <a:ext cx="1921836" cy="1850882"/>
            </p:xfrm>
            <a:graphic>
              <a:graphicData uri="http://schemas.openxmlformats.org/drawingml/2006/table">
                <a:tbl>
                  <a:tblPr firstRow="1" bandRow="1">
                    <a:tableStyleId>{7DF18680-E054-41AD-8BC1-D1AEF772440D}</a:tableStyleId>
                  </a:tblPr>
                  <a:tblGrid>
                    <a:gridCol w="960918">
                      <a:extLst>
                        <a:ext uri="{9D8B030D-6E8A-4147-A177-3AD203B41FA5}">
                          <a16:colId xmlns:a16="http://schemas.microsoft.com/office/drawing/2014/main" val="2340396238"/>
                        </a:ext>
                      </a:extLst>
                    </a:gridCol>
                    <a:gridCol w="960918">
                      <a:extLst>
                        <a:ext uri="{9D8B030D-6E8A-4147-A177-3AD203B41FA5}">
                          <a16:colId xmlns:a16="http://schemas.microsoft.com/office/drawing/2014/main" val="2375504946"/>
                        </a:ext>
                      </a:extLst>
                    </a:gridCol>
                  </a:tblGrid>
                  <a:tr h="640080">
                    <a:tc gridSpan="2">
                      <a:txBody>
                        <a:bodyPr/>
                        <a:lstStyle/>
                        <a:p>
                          <a:pPr algn="ctr"/>
                          <a:r>
                            <a:rPr lang="fr-FR" sz="1800" dirty="0"/>
                            <a:t>Simulation </a:t>
                          </a:r>
                          <a:r>
                            <a:rPr lang="fr-FR" sz="1800" dirty="0" err="1"/>
                            <a:t>results</a:t>
                          </a:r>
                          <a:endParaRPr lang="fr-FR" sz="1800" dirty="0"/>
                        </a:p>
                      </a:txBody>
                      <a:tcPr anchor="ctr">
                        <a:lnB w="12700" cap="flat" cmpd="sng" algn="ctr">
                          <a:solidFill>
                            <a:schemeClr val="bg1"/>
                          </a:solidFill>
                          <a:prstDash val="solid"/>
                          <a:round/>
                          <a:headEnd type="none" w="med" len="med"/>
                          <a:tailEnd type="none" w="med" len="med"/>
                        </a:lnB>
                      </a:tcPr>
                    </a:tc>
                    <a:tc hMerge="1">
                      <a:txBody>
                        <a:bodyPr/>
                        <a:lstStyle/>
                        <a:p>
                          <a:endParaRPr lang="fr-FR"/>
                        </a:p>
                      </a:txBody>
                      <a:tcPr/>
                    </a:tc>
                    <a:extLst>
                      <a:ext uri="{0D108BD9-81ED-4DB2-BD59-A6C34878D82A}">
                        <a16:rowId xmlns:a16="http://schemas.microsoft.com/office/drawing/2014/main" val="4032487470"/>
                      </a:ext>
                    </a:extLst>
                  </a:tr>
                  <a:tr h="256807">
                    <a:tc>
                      <a:txBody>
                        <a:bodyPr/>
                        <a:lstStyle/>
                        <a:p>
                          <a:pPr algn="ctr"/>
                          <a:r>
                            <a:rPr lang="fr-FR" sz="1050" dirty="0">
                              <a:solidFill>
                                <a:schemeClr val="bg1"/>
                              </a:solidFill>
                            </a:rPr>
                            <a:t>Pure D</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93A7"/>
                        </a:solidFill>
                      </a:tcPr>
                    </a:tc>
                    <a:tc>
                      <a:txBody>
                        <a:bodyPr/>
                        <a:lstStyle/>
                        <a:p>
                          <a:pPr algn="ctr"/>
                          <a:r>
                            <a:rPr lang="fr-FR" sz="1050" dirty="0" err="1">
                              <a:solidFill>
                                <a:schemeClr val="bg1"/>
                              </a:solidFill>
                            </a:rPr>
                            <a:t>With</a:t>
                          </a:r>
                          <a:r>
                            <a:rPr lang="fr-FR" sz="1050" dirty="0">
                              <a:solidFill>
                                <a:schemeClr val="bg1"/>
                              </a:solidFill>
                            </a:rPr>
                            <a:t> Carbon</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0093A7"/>
                        </a:solidFill>
                      </a:tcPr>
                    </a:tc>
                    <a:extLst>
                      <a:ext uri="{0D108BD9-81ED-4DB2-BD59-A6C34878D82A}">
                        <a16:rowId xmlns:a16="http://schemas.microsoft.com/office/drawing/2014/main" val="2214968307"/>
                      </a:ext>
                    </a:extLst>
                  </a:tr>
                  <a:tr h="485670">
                    <a:tc>
                      <a:txBody>
                        <a:bodyPr/>
                        <a:lstStyle/>
                        <a:p>
                          <a:endParaRPr lang="fr-FR"/>
                        </a:p>
                      </a:txBody>
                      <a:tcPr anchor="ctr">
                        <a:lnT w="38100" cap="flat" cmpd="sng" algn="ctr">
                          <a:solidFill>
                            <a:schemeClr val="bg1"/>
                          </a:solidFill>
                          <a:prstDash val="solid"/>
                          <a:round/>
                          <a:headEnd type="none" w="med" len="med"/>
                          <a:tailEnd type="none" w="med" len="med"/>
                        </a:lnT>
                        <a:blipFill>
                          <a:blip r:embed="rId18"/>
                          <a:stretch>
                            <a:fillRect l="-633" t="-190000" r="-102532" b="-98750"/>
                          </a:stretch>
                        </a:blipFill>
                      </a:tcPr>
                    </a:tc>
                    <a:tc>
                      <a:txBody>
                        <a:bodyPr/>
                        <a:lstStyle/>
                        <a:p>
                          <a:endParaRPr lang="fr-FR"/>
                        </a:p>
                      </a:txBody>
                      <a:tcPr anchor="ctr">
                        <a:lnT w="38100" cap="flat" cmpd="sng" algn="ctr">
                          <a:solidFill>
                            <a:schemeClr val="bg1"/>
                          </a:solidFill>
                          <a:prstDash val="solid"/>
                          <a:round/>
                          <a:headEnd type="none" w="med" len="med"/>
                          <a:tailEnd type="none" w="med" len="med"/>
                        </a:lnT>
                        <a:blipFill>
                          <a:blip r:embed="rId18"/>
                          <a:stretch>
                            <a:fillRect l="-100633" t="-190000" r="-2532" b="-98750"/>
                          </a:stretch>
                        </a:blipFill>
                      </a:tcPr>
                    </a:tc>
                    <a:extLst>
                      <a:ext uri="{0D108BD9-81ED-4DB2-BD59-A6C34878D82A}">
                        <a16:rowId xmlns:a16="http://schemas.microsoft.com/office/drawing/2014/main" val="510974342"/>
                      </a:ext>
                    </a:extLst>
                  </a:tr>
                  <a:tr h="468325">
                    <a:tc>
                      <a:txBody>
                        <a:bodyPr/>
                        <a:lstStyle/>
                        <a:p>
                          <a:endParaRPr lang="fr-FR"/>
                        </a:p>
                      </a:txBody>
                      <a:tcPr anchor="ctr">
                        <a:blipFill>
                          <a:blip r:embed="rId18"/>
                          <a:stretch>
                            <a:fillRect l="-633" t="-301299" r="-102532" b="-2597"/>
                          </a:stretch>
                        </a:blipFill>
                      </a:tcPr>
                    </a:tc>
                    <a:tc>
                      <a:txBody>
                        <a:bodyPr/>
                        <a:lstStyle/>
                        <a:p>
                          <a:endParaRPr lang="fr-FR"/>
                        </a:p>
                      </a:txBody>
                      <a:tcPr anchor="ctr">
                        <a:blipFill>
                          <a:blip r:embed="rId18"/>
                          <a:stretch>
                            <a:fillRect l="-100633" t="-301299" r="-2532" b="-2597"/>
                          </a:stretch>
                        </a:blipFill>
                      </a:tcPr>
                    </a:tc>
                    <a:extLst>
                      <a:ext uri="{0D108BD9-81ED-4DB2-BD59-A6C34878D82A}">
                        <a16:rowId xmlns:a16="http://schemas.microsoft.com/office/drawing/2014/main" val="3246546237"/>
                      </a:ext>
                    </a:extLst>
                  </a:tr>
                </a:tbl>
              </a:graphicData>
            </a:graphic>
          </p:graphicFrame>
        </mc:Fallback>
      </mc:AlternateContent>
      <p:pic>
        <p:nvPicPr>
          <p:cNvPr id="13" name="Image 12">
            <a:extLst>
              <a:ext uri="{FF2B5EF4-FFF2-40B4-BE49-F238E27FC236}">
                <a16:creationId xmlns:a16="http://schemas.microsoft.com/office/drawing/2014/main" id="{BA78A940-D91E-4A0D-989A-F07225439D0B}"/>
              </a:ext>
            </a:extLst>
          </p:cNvPr>
          <p:cNvPicPr>
            <a:picLocks noChangeAspect="1"/>
          </p:cNvPicPr>
          <p:nvPr/>
        </p:nvPicPr>
        <p:blipFill rotWithShape="1">
          <a:blip r:embed="rId19">
            <a:extLst>
              <a:ext uri="{28A0092B-C50C-407E-A947-70E740481C1C}">
                <a14:useLocalDpi xmlns:a14="http://schemas.microsoft.com/office/drawing/2010/main" val="0"/>
              </a:ext>
            </a:extLst>
          </a:blip>
          <a:srcRect l="917" t="-162" r="49493" b="162"/>
          <a:stretch/>
        </p:blipFill>
        <p:spPr>
          <a:xfrm>
            <a:off x="63359" y="1318689"/>
            <a:ext cx="2820703" cy="2844000"/>
          </a:xfrm>
          <a:prstGeom prst="rect">
            <a:avLst/>
          </a:prstGeom>
        </p:spPr>
      </p:pic>
      <p:pic>
        <p:nvPicPr>
          <p:cNvPr id="24" name="Image 23">
            <a:extLst>
              <a:ext uri="{FF2B5EF4-FFF2-40B4-BE49-F238E27FC236}">
                <a16:creationId xmlns:a16="http://schemas.microsoft.com/office/drawing/2014/main" id="{75EF7BED-73AF-4CFF-A6C5-2E7FBAF945AE}"/>
              </a:ext>
            </a:extLst>
          </p:cNvPr>
          <p:cNvPicPr>
            <a:picLocks noChangeAspect="1"/>
          </p:cNvPicPr>
          <p:nvPr/>
        </p:nvPicPr>
        <p:blipFill rotWithShape="1">
          <a:blip r:embed="rId20">
            <a:extLst>
              <a:ext uri="{28A0092B-C50C-407E-A947-70E740481C1C}">
                <a14:useLocalDpi xmlns:a14="http://schemas.microsoft.com/office/drawing/2010/main" val="0"/>
              </a:ext>
            </a:extLst>
          </a:blip>
          <a:srcRect l="1397" t="-69" r="48799" b="69"/>
          <a:stretch/>
        </p:blipFill>
        <p:spPr>
          <a:xfrm>
            <a:off x="2863369" y="1331580"/>
            <a:ext cx="2832899" cy="2844000"/>
          </a:xfrm>
          <a:prstGeom prst="rect">
            <a:avLst/>
          </a:prstGeom>
        </p:spPr>
      </p:pic>
      <mc:AlternateContent xmlns:mc="http://schemas.openxmlformats.org/markup-compatibility/2006" xmlns:a14="http://schemas.microsoft.com/office/drawing/2010/main">
        <mc:Choice Requires="a14">
          <p:sp>
            <p:nvSpPr>
              <p:cNvPr id="42" name="ZoneTexte 41">
                <a:extLst>
                  <a:ext uri="{FF2B5EF4-FFF2-40B4-BE49-F238E27FC236}">
                    <a16:creationId xmlns:a16="http://schemas.microsoft.com/office/drawing/2014/main" id="{06DB2F1D-4B7E-4E8E-A87C-518324481ACE}"/>
                  </a:ext>
                </a:extLst>
              </p:cNvPr>
              <p:cNvSpPr txBox="1"/>
              <p:nvPr/>
            </p:nvSpPr>
            <p:spPr>
              <a:xfrm>
                <a:off x="9760700" y="4423229"/>
                <a:ext cx="1244088" cy="356094"/>
              </a:xfrm>
              <a:prstGeom prst="roundRect">
                <a:avLst>
                  <a:gd name="adj" fmla="val 31891"/>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dirty="0"/>
                  <a:t>Fit: </a:t>
                </a:r>
                <a14:m>
                  <m:oMath xmlns:m="http://schemas.openxmlformats.org/officeDocument/2006/math">
                    <m:sSub>
                      <m:sSubPr>
                        <m:ctrlPr>
                          <a:rPr lang="fr-FR" sz="1200" b="0" i="1" smtClean="0">
                            <a:latin typeface="Cambria Math" panose="02040503050406030204" pitchFamily="18" charset="0"/>
                          </a:rPr>
                        </m:ctrlPr>
                      </m:sSubPr>
                      <m:e>
                        <m:r>
                          <a:rPr lang="fr-FR" sz="1200" b="0" i="1" smtClean="0">
                            <a:latin typeface="Cambria Math" panose="02040503050406030204" pitchFamily="18" charset="0"/>
                          </a:rPr>
                          <m:t>𝜆</m:t>
                        </m:r>
                      </m:e>
                      <m:sub>
                        <m:r>
                          <a:rPr lang="fr-FR" sz="1200" b="0" i="1" smtClean="0">
                            <a:latin typeface="Cambria Math" panose="02040503050406030204" pitchFamily="18" charset="0"/>
                          </a:rPr>
                          <m:t>𝑞</m:t>
                        </m:r>
                      </m:sub>
                    </m:sSub>
                    <m:r>
                      <a:rPr lang="fr-FR" sz="1200" b="0" i="1" smtClean="0">
                        <a:latin typeface="Cambria Math" panose="02040503050406030204" pitchFamily="18" charset="0"/>
                      </a:rPr>
                      <m:t>≈4</m:t>
                    </m:r>
                    <m:r>
                      <a:rPr lang="fr-FR" sz="1200" b="0" i="1" smtClean="0">
                        <a:latin typeface="Cambria Math" panose="02040503050406030204" pitchFamily="18" charset="0"/>
                      </a:rPr>
                      <m:t>𝑚𝑚</m:t>
                    </m:r>
                  </m:oMath>
                </a14:m>
                <a:endParaRPr lang="fr-FR" sz="1200" dirty="0"/>
              </a:p>
            </p:txBody>
          </p:sp>
        </mc:Choice>
        <mc:Fallback xmlns="">
          <p:sp>
            <p:nvSpPr>
              <p:cNvPr id="42" name="ZoneTexte 41">
                <a:extLst>
                  <a:ext uri="{FF2B5EF4-FFF2-40B4-BE49-F238E27FC236}">
                    <a16:creationId xmlns:a16="http://schemas.microsoft.com/office/drawing/2014/main" id="{06DB2F1D-4B7E-4E8E-A87C-518324481ACE}"/>
                  </a:ext>
                </a:extLst>
              </p:cNvPr>
              <p:cNvSpPr txBox="1">
                <a:spLocks noRot="1" noChangeAspect="1" noMove="1" noResize="1" noEditPoints="1" noAdjustHandles="1" noChangeArrowheads="1" noChangeShapeType="1" noTextEdit="1"/>
              </p:cNvSpPr>
              <p:nvPr/>
            </p:nvSpPr>
            <p:spPr>
              <a:xfrm>
                <a:off x="9760700" y="4423229"/>
                <a:ext cx="1244088" cy="356094"/>
              </a:xfrm>
              <a:prstGeom prst="roundRect">
                <a:avLst>
                  <a:gd name="adj" fmla="val 31891"/>
                </a:avLst>
              </a:prstGeom>
              <a:blipFill>
                <a:blip r:embed="rId21"/>
                <a:stretch>
                  <a:fillRect/>
                </a:stretch>
              </a:blipFill>
              <a:ln>
                <a:noFill/>
              </a:ln>
            </p:spPr>
            <p:txBody>
              <a:bodyPr/>
              <a:lstStyle/>
              <a:p>
                <a:r>
                  <a:rPr lang="fr-FR">
                    <a:noFill/>
                  </a:rPr>
                  <a:t> </a:t>
                </a:r>
              </a:p>
            </p:txBody>
          </p:sp>
        </mc:Fallback>
      </mc:AlternateContent>
      <p:cxnSp>
        <p:nvCxnSpPr>
          <p:cNvPr id="43" name="Connecteur droit avec flèche 42">
            <a:extLst>
              <a:ext uri="{FF2B5EF4-FFF2-40B4-BE49-F238E27FC236}">
                <a16:creationId xmlns:a16="http://schemas.microsoft.com/office/drawing/2014/main" id="{B9068272-1B4D-44EB-B4B4-4B68DBC25AD2}"/>
              </a:ext>
            </a:extLst>
          </p:cNvPr>
          <p:cNvCxnSpPr>
            <a:cxnSpLocks/>
            <a:stCxn id="42" idx="1"/>
          </p:cNvCxnSpPr>
          <p:nvPr/>
        </p:nvCxnSpPr>
        <p:spPr>
          <a:xfrm flipH="1">
            <a:off x="9568466" y="4601276"/>
            <a:ext cx="192234" cy="102023"/>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671D5C43-B82D-47B8-947E-77A1FA2BEE21}"/>
              </a:ext>
            </a:extLst>
          </p:cNvPr>
          <p:cNvSpPr txBox="1"/>
          <p:nvPr/>
        </p:nvSpPr>
        <p:spPr>
          <a:xfrm>
            <a:off x="9335217" y="822160"/>
            <a:ext cx="2377440"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fr-FR" sz="2400" dirty="0" err="1"/>
              <a:t>With</a:t>
            </a:r>
            <a:r>
              <a:rPr lang="fr-FR" sz="2400" dirty="0"/>
              <a:t> Carbon</a:t>
            </a:r>
          </a:p>
        </p:txBody>
      </p:sp>
      <mc:AlternateContent xmlns:mc="http://schemas.openxmlformats.org/markup-compatibility/2006" xmlns:a14="http://schemas.microsoft.com/office/drawing/2010/main">
        <mc:Choice Requires="a14">
          <p:sp>
            <p:nvSpPr>
              <p:cNvPr id="40" name="ZoneTexte 39">
                <a:extLst>
                  <a:ext uri="{FF2B5EF4-FFF2-40B4-BE49-F238E27FC236}">
                    <a16:creationId xmlns:a16="http://schemas.microsoft.com/office/drawing/2014/main" id="{C51A8080-57B3-4D33-BF35-EBE4435FCE56}"/>
                  </a:ext>
                </a:extLst>
              </p:cNvPr>
              <p:cNvSpPr txBox="1"/>
              <p:nvPr/>
            </p:nvSpPr>
            <p:spPr>
              <a:xfrm>
                <a:off x="10536075" y="5033195"/>
                <a:ext cx="1280284" cy="324000"/>
              </a:xfrm>
              <a:prstGeom prst="roundRect">
                <a:avLst>
                  <a:gd name="adj" fmla="val 31891"/>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dirty="0"/>
                  <a:t>Fit: </a:t>
                </a:r>
                <a14:m>
                  <m:oMath xmlns:m="http://schemas.openxmlformats.org/officeDocument/2006/math">
                    <m:sSub>
                      <m:sSubPr>
                        <m:ctrlPr>
                          <a:rPr lang="fr-FR" sz="1200" b="0" i="1" smtClean="0">
                            <a:latin typeface="Cambria Math" panose="02040503050406030204" pitchFamily="18" charset="0"/>
                          </a:rPr>
                        </m:ctrlPr>
                      </m:sSubPr>
                      <m:e>
                        <m:r>
                          <a:rPr lang="fr-FR" sz="1200" b="0" i="1" smtClean="0">
                            <a:latin typeface="Cambria Math" panose="02040503050406030204" pitchFamily="18" charset="0"/>
                          </a:rPr>
                          <m:t>𝜆</m:t>
                        </m:r>
                      </m:e>
                      <m:sub>
                        <m:r>
                          <a:rPr lang="fr-FR" sz="1200" b="0" i="1" smtClean="0">
                            <a:latin typeface="Cambria Math" panose="02040503050406030204" pitchFamily="18" charset="0"/>
                          </a:rPr>
                          <m:t>𝑞</m:t>
                        </m:r>
                      </m:sub>
                    </m:sSub>
                    <m:r>
                      <a:rPr lang="fr-FR" sz="1200" b="0" i="1" smtClean="0">
                        <a:latin typeface="Cambria Math" panose="02040503050406030204" pitchFamily="18" charset="0"/>
                      </a:rPr>
                      <m:t>≈4</m:t>
                    </m:r>
                    <m:r>
                      <a:rPr lang="fr-FR" sz="1200" b="0" i="1" smtClean="0">
                        <a:latin typeface="Cambria Math" panose="02040503050406030204" pitchFamily="18" charset="0"/>
                      </a:rPr>
                      <m:t>𝑚𝑚</m:t>
                    </m:r>
                  </m:oMath>
                </a14:m>
                <a:endParaRPr lang="fr-FR" sz="1200" dirty="0"/>
              </a:p>
            </p:txBody>
          </p:sp>
        </mc:Choice>
        <mc:Fallback xmlns="">
          <p:sp>
            <p:nvSpPr>
              <p:cNvPr id="40" name="ZoneTexte 39">
                <a:extLst>
                  <a:ext uri="{FF2B5EF4-FFF2-40B4-BE49-F238E27FC236}">
                    <a16:creationId xmlns:a16="http://schemas.microsoft.com/office/drawing/2014/main" id="{C51A8080-57B3-4D33-BF35-EBE4435FCE56}"/>
                  </a:ext>
                </a:extLst>
              </p:cNvPr>
              <p:cNvSpPr txBox="1">
                <a:spLocks noRot="1" noChangeAspect="1" noMove="1" noResize="1" noEditPoints="1" noAdjustHandles="1" noChangeArrowheads="1" noChangeShapeType="1" noTextEdit="1"/>
              </p:cNvSpPr>
              <p:nvPr/>
            </p:nvSpPr>
            <p:spPr>
              <a:xfrm>
                <a:off x="10536075" y="5033195"/>
                <a:ext cx="1280284" cy="324000"/>
              </a:xfrm>
              <a:prstGeom prst="roundRect">
                <a:avLst>
                  <a:gd name="adj" fmla="val 31891"/>
                </a:avLst>
              </a:prstGeom>
              <a:blipFill>
                <a:blip r:embed="rId22"/>
                <a:stretch>
                  <a:fillRect b="-7547"/>
                </a:stretch>
              </a:blipFill>
              <a:ln>
                <a:noFill/>
              </a:ln>
            </p:spPr>
            <p:txBody>
              <a:bodyPr/>
              <a:lstStyle/>
              <a:p>
                <a:r>
                  <a:rPr lang="fr-FR">
                    <a:noFill/>
                  </a:rPr>
                  <a:t> </a:t>
                </a:r>
              </a:p>
            </p:txBody>
          </p:sp>
        </mc:Fallback>
      </mc:AlternateContent>
      <p:cxnSp>
        <p:nvCxnSpPr>
          <p:cNvPr id="41" name="Connecteur droit avec flèche 40">
            <a:extLst>
              <a:ext uri="{FF2B5EF4-FFF2-40B4-BE49-F238E27FC236}">
                <a16:creationId xmlns:a16="http://schemas.microsoft.com/office/drawing/2014/main" id="{BFA67C45-CB43-49EE-9CE1-AE207EBF18E9}"/>
              </a:ext>
            </a:extLst>
          </p:cNvPr>
          <p:cNvCxnSpPr>
            <a:cxnSpLocks/>
            <a:stCxn id="40" idx="1"/>
          </p:cNvCxnSpPr>
          <p:nvPr/>
        </p:nvCxnSpPr>
        <p:spPr>
          <a:xfrm flipH="1">
            <a:off x="9947415" y="5195195"/>
            <a:ext cx="588660" cy="30260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9850778"/>
      </p:ext>
    </p:extLst>
  </p:cSld>
  <p:clrMapOvr>
    <a:masterClrMapping/>
  </p:clrMapOvr>
  <p:timing>
    <p:tnLst>
      <p:par>
        <p:cTn id="1" dur="indefinite" restart="never" nodeType="tmRoot">
          <p:childTnLst>
            <p:par>
              <p:cTn id="2"/>
            </p:par>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F29B984D-B01E-494A-867C-03A4B5B158AF}"/>
              </a:ext>
            </a:extLst>
          </p:cNvPr>
          <p:cNvSpPr>
            <a:spLocks noGrp="1"/>
          </p:cNvSpPr>
          <p:nvPr>
            <p:ph idx="1"/>
          </p:nvPr>
        </p:nvSpPr>
        <p:spPr/>
        <p:txBody>
          <a:bodyPr/>
          <a:lstStyle/>
          <a:p>
            <a:r>
              <a:rPr lang="en-US" dirty="0"/>
              <a:t>Introduction to the hierarchy of turbulence models</a:t>
            </a:r>
          </a:p>
          <a:p>
            <a:endParaRPr lang="en-US" dirty="0"/>
          </a:p>
          <a:p>
            <a:r>
              <a:rPr lang="en-US" dirty="0"/>
              <a:t>Implementation in the SOLEDGE3X code</a:t>
            </a:r>
          </a:p>
          <a:p>
            <a:endParaRPr lang="en-US" dirty="0"/>
          </a:p>
          <a:p>
            <a:r>
              <a:rPr lang="en-US" dirty="0"/>
              <a:t>Application to TCV-X21 reference scenario</a:t>
            </a:r>
          </a:p>
          <a:p>
            <a:pPr marL="0" indent="0">
              <a:buNone/>
            </a:pPr>
            <a:endParaRPr lang="en-US" dirty="0"/>
          </a:p>
        </p:txBody>
      </p:sp>
      <p:sp>
        <p:nvSpPr>
          <p:cNvPr id="3" name="Titre 2">
            <a:extLst>
              <a:ext uri="{FF2B5EF4-FFF2-40B4-BE49-F238E27FC236}">
                <a16:creationId xmlns:a16="http://schemas.microsoft.com/office/drawing/2014/main" id="{6A7DA750-F737-4C8F-B2DA-C42501D5ADC3}"/>
              </a:ext>
            </a:extLst>
          </p:cNvPr>
          <p:cNvSpPr>
            <a:spLocks noGrp="1"/>
          </p:cNvSpPr>
          <p:nvPr>
            <p:ph type="title"/>
          </p:nvPr>
        </p:nvSpPr>
        <p:spPr/>
        <p:txBody>
          <a:bodyPr/>
          <a:lstStyle/>
          <a:p>
            <a:r>
              <a:rPr lang="fr-FR" dirty="0" err="1"/>
              <a:t>Outline</a:t>
            </a:r>
            <a:endParaRPr lang="fr-FR" dirty="0"/>
          </a:p>
        </p:txBody>
      </p:sp>
      <p:sp>
        <p:nvSpPr>
          <p:cNvPr id="4" name="Espace réservé de la date 3">
            <a:extLst>
              <a:ext uri="{FF2B5EF4-FFF2-40B4-BE49-F238E27FC236}">
                <a16:creationId xmlns:a16="http://schemas.microsoft.com/office/drawing/2014/main" id="{28198FE4-1340-4AC6-B544-0D485F503226}"/>
              </a:ext>
            </a:extLst>
          </p:cNvPr>
          <p:cNvSpPr>
            <a:spLocks noGrp="1"/>
          </p:cNvSpPr>
          <p:nvPr>
            <p:ph type="dt" sz="half" idx="10"/>
          </p:nvPr>
        </p:nvSpPr>
        <p:spPr/>
        <p:txBody>
          <a:bodyPr/>
          <a:lstStyle/>
          <a:p>
            <a:r>
              <a:rPr lang="fr-FR"/>
              <a:t>15/10/2025</a:t>
            </a:r>
            <a:endParaRPr lang="fr-FR" dirty="0"/>
          </a:p>
        </p:txBody>
      </p:sp>
      <p:sp>
        <p:nvSpPr>
          <p:cNvPr id="5" name="Espace réservé du pied de page 4">
            <a:extLst>
              <a:ext uri="{FF2B5EF4-FFF2-40B4-BE49-F238E27FC236}">
                <a16:creationId xmlns:a16="http://schemas.microsoft.com/office/drawing/2014/main" id="{C2E10518-1509-4546-8EC8-EA894BAA4B2E}"/>
              </a:ext>
            </a:extLst>
          </p:cNvPr>
          <p:cNvSpPr>
            <a:spLocks noGrp="1"/>
          </p:cNvSpPr>
          <p:nvPr>
            <p:ph type="ftr" sz="quarter" idx="11"/>
          </p:nvPr>
        </p:nvSpPr>
        <p:spPr/>
        <p:txBody>
          <a:bodyPr/>
          <a:lstStyle/>
          <a:p>
            <a:r>
              <a:rPr lang="fr-FR"/>
              <a:t>Hugo Bufferand - IAEA-FEC Conference - Chengdu</a:t>
            </a:r>
            <a:endParaRPr lang="fr-FR" dirty="0"/>
          </a:p>
        </p:txBody>
      </p:sp>
      <p:sp>
        <p:nvSpPr>
          <p:cNvPr id="6" name="Espace réservé du numéro de diapositive 5">
            <a:extLst>
              <a:ext uri="{FF2B5EF4-FFF2-40B4-BE49-F238E27FC236}">
                <a16:creationId xmlns:a16="http://schemas.microsoft.com/office/drawing/2014/main" id="{4638AE66-BF5D-4509-8192-7DD476192023}"/>
              </a:ext>
            </a:extLst>
          </p:cNvPr>
          <p:cNvSpPr>
            <a:spLocks noGrp="1"/>
          </p:cNvSpPr>
          <p:nvPr>
            <p:ph type="sldNum" sz="quarter" idx="12"/>
          </p:nvPr>
        </p:nvSpPr>
        <p:spPr/>
        <p:txBody>
          <a:bodyPr/>
          <a:lstStyle/>
          <a:p>
            <a:r>
              <a:rPr lang="fr-FR" dirty="0"/>
              <a:t>2/19</a:t>
            </a:r>
          </a:p>
        </p:txBody>
      </p:sp>
    </p:spTree>
    <p:extLst>
      <p:ext uri="{BB962C8B-B14F-4D97-AF65-F5344CB8AC3E}">
        <p14:creationId xmlns:p14="http://schemas.microsoft.com/office/powerpoint/2010/main" val="1654602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39DAD787-BAA4-4909-98DD-C0A5FB0FDB40}"/>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342A1F6B-60D2-44D7-A8FC-69E91DCCF84D}"/>
              </a:ext>
            </a:extLst>
          </p:cNvPr>
          <p:cNvSpPr>
            <a:spLocks noGrp="1"/>
          </p:cNvSpPr>
          <p:nvPr>
            <p:ph type="ftr" sz="quarter" idx="11"/>
          </p:nvPr>
        </p:nvSpPr>
        <p:spPr/>
        <p:txBody>
          <a:bodyPr/>
          <a:lstStyle/>
          <a:p>
            <a:r>
              <a:rPr lang="fr-FR" dirty="0"/>
              <a:t>Hugo Bufferand - IAEA-FEC </a:t>
            </a:r>
            <a:r>
              <a:rPr lang="fr-FR" dirty="0" err="1"/>
              <a:t>Conference</a:t>
            </a:r>
            <a:r>
              <a:rPr lang="fr-FR" dirty="0"/>
              <a:t> - Chengdu</a:t>
            </a:r>
          </a:p>
        </p:txBody>
      </p:sp>
      <p:sp>
        <p:nvSpPr>
          <p:cNvPr id="5" name="Espace réservé du numéro de diapositive 4">
            <a:extLst>
              <a:ext uri="{FF2B5EF4-FFF2-40B4-BE49-F238E27FC236}">
                <a16:creationId xmlns:a16="http://schemas.microsoft.com/office/drawing/2014/main" id="{544C96D6-40F1-4DE1-92A1-F372D2534EC7}"/>
              </a:ext>
            </a:extLst>
          </p:cNvPr>
          <p:cNvSpPr>
            <a:spLocks noGrp="1"/>
          </p:cNvSpPr>
          <p:nvPr>
            <p:ph type="sldNum" sz="quarter" idx="12"/>
          </p:nvPr>
        </p:nvSpPr>
        <p:spPr/>
        <p:txBody>
          <a:bodyPr/>
          <a:lstStyle/>
          <a:p>
            <a:r>
              <a:rPr lang="fr-FR" dirty="0"/>
              <a:t>12/19</a:t>
            </a:r>
          </a:p>
        </p:txBody>
      </p:sp>
      <p:sp>
        <p:nvSpPr>
          <p:cNvPr id="6" name="Titre 5">
            <a:extLst>
              <a:ext uri="{FF2B5EF4-FFF2-40B4-BE49-F238E27FC236}">
                <a16:creationId xmlns:a16="http://schemas.microsoft.com/office/drawing/2014/main" id="{F84EAF5D-B857-49FE-9201-A8D8C438117C}"/>
              </a:ext>
            </a:extLst>
          </p:cNvPr>
          <p:cNvSpPr>
            <a:spLocks noGrp="1"/>
          </p:cNvSpPr>
          <p:nvPr>
            <p:ph type="title"/>
          </p:nvPr>
        </p:nvSpPr>
        <p:spPr/>
        <p:txBody>
          <a:bodyPr>
            <a:normAutofit/>
          </a:bodyPr>
          <a:lstStyle/>
          <a:p>
            <a:r>
              <a:rPr lang="en-US" dirty="0"/>
              <a:t>Case1: Empirical mean-field modelling</a:t>
            </a:r>
          </a:p>
        </p:txBody>
      </p:sp>
      <mc:AlternateContent xmlns:mc="http://schemas.openxmlformats.org/markup-compatibility/2006" xmlns:a14="http://schemas.microsoft.com/office/drawing/2010/main">
        <mc:Choice Requires="a14">
          <p:graphicFrame>
            <p:nvGraphicFramePr>
              <p:cNvPr id="14" name="Diagramme 13">
                <a:extLst>
                  <a:ext uri="{FF2B5EF4-FFF2-40B4-BE49-F238E27FC236}">
                    <a16:creationId xmlns:a16="http://schemas.microsoft.com/office/drawing/2014/main" id="{E4CF2AE1-57FA-40E7-89C0-6892F9593BAC}"/>
                  </a:ext>
                </a:extLst>
              </p:cNvPr>
              <p:cNvGraphicFramePr/>
              <p:nvPr>
                <p:extLst>
                  <p:ext uri="{D42A27DB-BD31-4B8C-83A1-F6EECF244321}">
                    <p14:modId xmlns:p14="http://schemas.microsoft.com/office/powerpoint/2010/main" val="1023645916"/>
                  </p:ext>
                </p:extLst>
              </p:nvPr>
            </p:nvGraphicFramePr>
            <p:xfrm>
              <a:off x="1874345" y="1376855"/>
              <a:ext cx="8128000" cy="4320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4" name="Diagramme 13">
                <a:extLst>
                  <a:ext uri="{FF2B5EF4-FFF2-40B4-BE49-F238E27FC236}">
                    <a16:creationId xmlns:a16="http://schemas.microsoft.com/office/drawing/2014/main" id="{E4CF2AE1-57FA-40E7-89C0-6892F9593BAC}"/>
                  </a:ext>
                </a:extLst>
              </p:cNvPr>
              <p:cNvGraphicFramePr/>
              <p:nvPr>
                <p:extLst>
                  <p:ext uri="{D42A27DB-BD31-4B8C-83A1-F6EECF244321}">
                    <p14:modId xmlns:p14="http://schemas.microsoft.com/office/powerpoint/2010/main" val="1023645916"/>
                  </p:ext>
                </p:extLst>
              </p:nvPr>
            </p:nvGraphicFramePr>
            <p:xfrm>
              <a:off x="1874345" y="1376855"/>
              <a:ext cx="8128000" cy="43200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Tree>
    <p:extLst>
      <p:ext uri="{BB962C8B-B14F-4D97-AF65-F5344CB8AC3E}">
        <p14:creationId xmlns:p14="http://schemas.microsoft.com/office/powerpoint/2010/main" val="631790657"/>
      </p:ext>
    </p:extLst>
  </p:cSld>
  <p:clrMapOvr>
    <a:masterClrMapping/>
  </p:clrMapOvr>
  <p:timing>
    <p:tnLst>
      <p:par>
        <p:cTn id="1" dur="indefinite" restart="never" nodeType="tmRoot">
          <p:childTnLst>
            <p:par>
              <p:cTn id="2"/>
            </p:par>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BED08D99-2E77-465B-A2D1-7B5149E27500}"/>
                  </a:ext>
                </a:extLst>
              </p:cNvPr>
              <p:cNvSpPr>
                <a:spLocks noGrp="1"/>
              </p:cNvSpPr>
              <p:nvPr>
                <p:ph idx="1"/>
              </p:nvPr>
            </p:nvSpPr>
            <p:spPr>
              <a:xfrm>
                <a:off x="280315" y="927438"/>
                <a:ext cx="5498295" cy="4346140"/>
              </a:xfrm>
            </p:spPr>
            <p:txBody>
              <a:bodyPr>
                <a:normAutofit fontScale="92500" lnSpcReduction="10000"/>
              </a:bodyPr>
              <a:lstStyle/>
              <a:p>
                <a:pPr marL="285750" indent="-285750">
                  <a:buFont typeface="Arial" panose="020B0604020202020204" pitchFamily="34" charset="0"/>
                  <a:buChar char="•"/>
                </a:pPr>
                <a:r>
                  <a:rPr lang="fr-FR" b="1" dirty="0"/>
                  <a:t>Inputs</a:t>
                </a:r>
                <a:r>
                  <a:rPr lang="fr-FR" dirty="0"/>
                  <a:t>: </a:t>
                </a:r>
              </a:p>
              <a:p>
                <a:pPr marL="552450" lvl="1" indent="-285750">
                  <a:buFont typeface="Arial" panose="020B0604020202020204" pitchFamily="34" charset="0"/>
                  <a:buChar char="•"/>
                </a:pPr>
                <a:r>
                  <a:rPr lang="fr-FR" dirty="0" err="1"/>
                  <a:t>Heating</a:t>
                </a:r>
                <a:r>
                  <a:rPr lang="fr-FR" dirty="0"/>
                  <a:t> power [</a:t>
                </a:r>
                <a14:m>
                  <m:oMath xmlns:m="http://schemas.openxmlformats.org/officeDocument/2006/math">
                    <m:r>
                      <a:rPr lang="fr-FR" b="0" i="1" smtClean="0">
                        <a:latin typeface="Cambria Math" panose="02040503050406030204" pitchFamily="18" charset="0"/>
                      </a:rPr>
                      <m:t>170</m:t>
                    </m:r>
                    <m:r>
                      <a:rPr lang="fr-FR" b="0" i="1" smtClean="0">
                        <a:latin typeface="Cambria Math" panose="02040503050406030204" pitchFamily="18" charset="0"/>
                      </a:rPr>
                      <m:t>𝑘𝑊</m:t>
                    </m:r>
                  </m:oMath>
                </a14:m>
                <a:r>
                  <a:rPr lang="fr-FR" dirty="0"/>
                  <a:t> – 50/50 ion/</a:t>
                </a:r>
                <a:r>
                  <a:rPr lang="fr-FR" dirty="0" err="1"/>
                  <a:t>electron</a:t>
                </a:r>
                <a:r>
                  <a:rPr lang="fr-FR" dirty="0"/>
                  <a:t> </a:t>
                </a:r>
                <a:r>
                  <a:rPr lang="fr-FR" dirty="0" err="1"/>
                  <a:t>channel</a:t>
                </a:r>
                <a:r>
                  <a:rPr lang="fr-FR" dirty="0"/>
                  <a:t>]</a:t>
                </a:r>
              </a:p>
              <a:p>
                <a:pPr marL="552450" lvl="1" indent="-285750">
                  <a:buFont typeface="Arial" panose="020B0604020202020204" pitchFamily="34" charset="0"/>
                  <a:buChar char="•"/>
                </a:pPr>
                <a:r>
                  <a:rPr lang="fr-FR" dirty="0"/>
                  <a:t>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𝑛</m:t>
                        </m:r>
                      </m:e>
                      <m:sub>
                        <m:r>
                          <a:rPr lang="fr-FR" b="0" i="1" smtClean="0">
                            <a:latin typeface="Cambria Math" panose="02040503050406030204" pitchFamily="18" charset="0"/>
                          </a:rPr>
                          <m:t>𝑠𝑒𝑝</m:t>
                        </m:r>
                      </m:sub>
                    </m:sSub>
                    <m:r>
                      <a:rPr lang="fr-FR" b="0" i="1" smtClean="0">
                        <a:latin typeface="Cambria Math" panose="02040503050406030204" pitchFamily="18" charset="0"/>
                      </a:rPr>
                      <m:t>=8×</m:t>
                    </m:r>
                    <m:sSup>
                      <m:sSupPr>
                        <m:ctrlPr>
                          <a:rPr lang="fr-FR" b="0" i="1" smtClean="0">
                            <a:latin typeface="Cambria Math" panose="02040503050406030204" pitchFamily="18" charset="0"/>
                          </a:rPr>
                        </m:ctrlPr>
                      </m:sSupPr>
                      <m:e>
                        <m:r>
                          <a:rPr lang="fr-FR" b="0" i="1" smtClean="0">
                            <a:latin typeface="Cambria Math" panose="02040503050406030204" pitchFamily="18" charset="0"/>
                          </a:rPr>
                          <m:t>10</m:t>
                        </m:r>
                      </m:e>
                      <m:sup>
                        <m:r>
                          <a:rPr lang="fr-FR" b="0" i="1" smtClean="0">
                            <a:latin typeface="Cambria Math" panose="02040503050406030204" pitchFamily="18" charset="0"/>
                          </a:rPr>
                          <m:t>18</m:t>
                        </m:r>
                      </m:sup>
                    </m:sSup>
                    <m:sSup>
                      <m:sSupPr>
                        <m:ctrlPr>
                          <a:rPr lang="fr-FR" b="0" i="1" smtClean="0">
                            <a:latin typeface="Cambria Math" panose="02040503050406030204" pitchFamily="18" charset="0"/>
                          </a:rPr>
                        </m:ctrlPr>
                      </m:sSupPr>
                      <m:e>
                        <m:r>
                          <a:rPr lang="fr-FR" b="0" i="1" smtClean="0">
                            <a:latin typeface="Cambria Math" panose="02040503050406030204" pitchFamily="18" charset="0"/>
                          </a:rPr>
                          <m:t>𝑚</m:t>
                        </m:r>
                      </m:e>
                      <m:sup>
                        <m:r>
                          <a:rPr lang="fr-FR" b="0" i="1" smtClean="0">
                            <a:latin typeface="Cambria Math" panose="02040503050406030204" pitchFamily="18" charset="0"/>
                          </a:rPr>
                          <m:t>−3</m:t>
                        </m:r>
                      </m:sup>
                    </m:sSup>
                  </m:oMath>
                </a14:m>
                <a:r>
                  <a:rPr lang="fr-FR" dirty="0"/>
                  <a:t> (</a:t>
                </a:r>
                <a:r>
                  <a:rPr lang="fr-FR" dirty="0" err="1"/>
                  <a:t>used</a:t>
                </a:r>
                <a:r>
                  <a:rPr lang="fr-FR" dirty="0"/>
                  <a:t> to tune </a:t>
                </a:r>
                <a:r>
                  <a:rPr lang="fr-FR" dirty="0" err="1"/>
                  <a:t>gas</a:t>
                </a:r>
                <a:r>
                  <a:rPr lang="fr-FR" dirty="0"/>
                  <a:t> puff rate)</a:t>
                </a:r>
              </a:p>
              <a:p>
                <a:pPr marL="552450" lvl="1" indent="-285750">
                  <a:buFont typeface="Arial" panose="020B0604020202020204" pitchFamily="34" charset="0"/>
                  <a:buChar char="•"/>
                </a:pPr>
                <a:endParaRPr lang="fr-FR" dirty="0"/>
              </a:p>
              <a:p>
                <a:pPr marL="285750" indent="-285750">
                  <a:buFont typeface="Arial" panose="020B0604020202020204" pitchFamily="34" charset="0"/>
                  <a:buChar char="•"/>
                </a:pPr>
                <a:r>
                  <a:rPr lang="en-US" b="1" dirty="0"/>
                  <a:t>Outputs</a:t>
                </a:r>
                <a:r>
                  <a:rPr lang="en-US" dirty="0"/>
                  <a:t>: Map of turbulent kinetic energy computed with the k-model:</a:t>
                </a:r>
              </a:p>
              <a:p>
                <a:pPr marL="552450" lvl="1" indent="-285750">
                  <a:buFont typeface="Arial" panose="020B0604020202020204" pitchFamily="34" charset="0"/>
                  <a:buChar char="•"/>
                </a:pPr>
                <a:r>
                  <a:rPr lang="en-US" dirty="0"/>
                  <a:t>Low field side ballooning</a:t>
                </a:r>
              </a:p>
              <a:p>
                <a:pPr marL="552450" lvl="1" indent="-285750">
                  <a:buFont typeface="Arial" panose="020B0604020202020204" pitchFamily="34" charset="0"/>
                  <a:buChar char="•"/>
                </a:pPr>
                <a:r>
                  <a:rPr lang="en-US" dirty="0"/>
                  <a:t>Turbulence along LFS divertor leg</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Profiles:</a:t>
                </a:r>
              </a:p>
              <a:p>
                <a:pPr marL="552450" lvl="1" indent="-285750">
                  <a:buFont typeface="Arial" panose="020B0604020202020204" pitchFamily="34" charset="0"/>
                  <a:buChar char="•"/>
                </a:pPr>
                <a14:m>
                  <m:oMath xmlns:m="http://schemas.openxmlformats.org/officeDocument/2006/math">
                    <m:sSub>
                      <m:sSubPr>
                        <m:ctrlPr>
                          <a:rPr lang="fr-FR" i="1" smtClean="0">
                            <a:latin typeface="Cambria Math" panose="02040503050406030204" pitchFamily="18" charset="0"/>
                          </a:rPr>
                        </m:ctrlPr>
                      </m:sSubPr>
                      <m:e>
                        <m:r>
                          <a:rPr lang="fr-FR" i="1" smtClean="0">
                            <a:latin typeface="Cambria Math" panose="02040503050406030204" pitchFamily="18" charset="0"/>
                          </a:rPr>
                          <m:t>𝑇</m:t>
                        </m:r>
                      </m:e>
                      <m:sub>
                        <m:r>
                          <a:rPr lang="fr-FR" i="1" smtClean="0">
                            <a:latin typeface="Cambria Math" panose="02040503050406030204" pitchFamily="18" charset="0"/>
                          </a:rPr>
                          <m:t>𝑒</m:t>
                        </m:r>
                      </m:sub>
                    </m:sSub>
                  </m:oMath>
                </a14:m>
                <a:r>
                  <a:rPr lang="fr-FR" dirty="0"/>
                  <a:t> profile OK but </a:t>
                </a:r>
                <a14:m>
                  <m:oMath xmlns:m="http://schemas.openxmlformats.org/officeDocument/2006/math">
                    <m:sSub>
                      <m:sSubPr>
                        <m:ctrlPr>
                          <a:rPr lang="fr-FR" i="1" smtClean="0">
                            <a:latin typeface="Cambria Math" panose="02040503050406030204" pitchFamily="18" charset="0"/>
                          </a:rPr>
                        </m:ctrlPr>
                      </m:sSubPr>
                      <m:e>
                        <m:r>
                          <a:rPr lang="fr-FR" i="1" smtClean="0">
                            <a:latin typeface="Cambria Math" panose="02040503050406030204" pitchFamily="18" charset="0"/>
                          </a:rPr>
                          <m:t>𝑛</m:t>
                        </m:r>
                      </m:e>
                      <m:sub>
                        <m:r>
                          <a:rPr lang="fr-FR" i="1" smtClean="0">
                            <a:latin typeface="Cambria Math" panose="02040503050406030204" pitchFamily="18" charset="0"/>
                          </a:rPr>
                          <m:t>𝑒</m:t>
                        </m:r>
                      </m:sub>
                    </m:sSub>
                  </m:oMath>
                </a14:m>
                <a:r>
                  <a:rPr lang="fr-FR" dirty="0"/>
                  <a:t> profile </a:t>
                </a:r>
                <a:r>
                  <a:rPr lang="fr-FR" dirty="0" err="1"/>
                  <a:t>too</a:t>
                </a:r>
                <a:r>
                  <a:rPr lang="fr-FR" dirty="0"/>
                  <a:t> flat</a:t>
                </a:r>
              </a:p>
              <a:p>
                <a:pPr marL="552450" lvl="1" indent="-285750">
                  <a:buFont typeface="Arial" panose="020B0604020202020204" pitchFamily="34" charset="0"/>
                  <a:buChar char="•"/>
                </a:pP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𝜆</m:t>
                        </m:r>
                      </m:e>
                      <m:sub>
                        <m:r>
                          <a:rPr lang="fr-FR" b="0" i="1" smtClean="0">
                            <a:latin typeface="Cambria Math" panose="02040503050406030204" pitchFamily="18" charset="0"/>
                          </a:rPr>
                          <m:t>𝑞</m:t>
                        </m:r>
                      </m:sub>
                    </m:sSub>
                  </m:oMath>
                </a14:m>
                <a:r>
                  <a:rPr lang="fr-FR" dirty="0"/>
                  <a:t> </a:t>
                </a:r>
                <a:r>
                  <a:rPr lang="fr-FR" dirty="0" err="1"/>
                  <a:t>overestimated</a:t>
                </a:r>
                <a:r>
                  <a:rPr lang="fr-FR" dirty="0"/>
                  <a:t> </a:t>
                </a:r>
                <a:r>
                  <a:rPr lang="fr-FR" dirty="0">
                    <a:sym typeface="Wingdings" panose="05000000000000000000" pitchFamily="2" charset="2"/>
                  </a:rPr>
                  <a:t> </a:t>
                </a:r>
                <a:r>
                  <a:rPr lang="fr-FR" b="1" dirty="0">
                    <a:sym typeface="Wingdings" panose="05000000000000000000" pitchFamily="2" charset="2"/>
                  </a:rPr>
                  <a:t>TCV-X21 not on the </a:t>
                </a:r>
                <a:r>
                  <a:rPr lang="fr-FR" b="1" dirty="0" err="1">
                    <a:sym typeface="Wingdings" panose="05000000000000000000" pitchFamily="2" charset="2"/>
                  </a:rPr>
                  <a:t>scaling</a:t>
                </a:r>
                <a:r>
                  <a:rPr lang="fr-FR" b="1" dirty="0">
                    <a:sym typeface="Wingdings" panose="05000000000000000000" pitchFamily="2" charset="2"/>
                  </a:rPr>
                  <a:t> </a:t>
                </a:r>
                <a:r>
                  <a:rPr lang="fr-FR" b="1" dirty="0" err="1">
                    <a:sym typeface="Wingdings" panose="05000000000000000000" pitchFamily="2" charset="2"/>
                  </a:rPr>
                  <a:t>law</a:t>
                </a:r>
                <a:r>
                  <a:rPr lang="fr-FR" dirty="0">
                    <a:sym typeface="Wingdings" panose="05000000000000000000" pitchFamily="2" charset="2"/>
                  </a:rPr>
                  <a:t> </a:t>
                </a:r>
                <a:r>
                  <a:rPr lang="fr-FR" dirty="0" err="1">
                    <a:sym typeface="Wingdings" panose="05000000000000000000" pitchFamily="2" charset="2"/>
                  </a:rPr>
                  <a:t>used</a:t>
                </a:r>
                <a:r>
                  <a:rPr lang="fr-FR" dirty="0">
                    <a:sym typeface="Wingdings" panose="05000000000000000000" pitchFamily="2" charset="2"/>
                  </a:rPr>
                  <a:t> to close the semi-</a:t>
                </a:r>
                <a:r>
                  <a:rPr lang="fr-FR" dirty="0" err="1">
                    <a:sym typeface="Wingdings" panose="05000000000000000000" pitchFamily="2" charset="2"/>
                  </a:rPr>
                  <a:t>empirical</a:t>
                </a:r>
                <a:r>
                  <a:rPr lang="fr-FR" dirty="0">
                    <a:sym typeface="Wingdings" panose="05000000000000000000" pitchFamily="2" charset="2"/>
                  </a:rPr>
                  <a:t> model!</a:t>
                </a:r>
                <a:endParaRPr lang="fr-FR" dirty="0"/>
              </a:p>
            </p:txBody>
          </p:sp>
        </mc:Choice>
        <mc:Fallback xmlns="">
          <p:sp>
            <p:nvSpPr>
              <p:cNvPr id="2" name="Espace réservé du contenu 1">
                <a:extLst>
                  <a:ext uri="{FF2B5EF4-FFF2-40B4-BE49-F238E27FC236}">
                    <a16:creationId xmlns:a16="http://schemas.microsoft.com/office/drawing/2014/main" id="{BED08D99-2E77-465B-A2D1-7B5149E27500}"/>
                  </a:ext>
                </a:extLst>
              </p:cNvPr>
              <p:cNvSpPr>
                <a:spLocks noGrp="1" noRot="1" noChangeAspect="1" noMove="1" noResize="1" noEditPoints="1" noAdjustHandles="1" noChangeArrowheads="1" noChangeShapeType="1" noTextEdit="1"/>
              </p:cNvSpPr>
              <p:nvPr>
                <p:ph idx="1"/>
              </p:nvPr>
            </p:nvSpPr>
            <p:spPr>
              <a:xfrm>
                <a:off x="280315" y="927438"/>
                <a:ext cx="5498295" cy="4346140"/>
              </a:xfrm>
              <a:blipFill>
                <a:blip r:embed="rId2"/>
                <a:stretch>
                  <a:fillRect l="-2106" t="-982" b="-842"/>
                </a:stretch>
              </a:blipFill>
            </p:spPr>
            <p:txBody>
              <a:bodyPr/>
              <a:lstStyle/>
              <a:p>
                <a:r>
                  <a:rPr lang="fr-FR">
                    <a:noFill/>
                  </a:rPr>
                  <a:t> </a:t>
                </a:r>
              </a:p>
            </p:txBody>
          </p:sp>
        </mc:Fallback>
      </mc:AlternateContent>
      <p:sp>
        <p:nvSpPr>
          <p:cNvPr id="3" name="Espace réservé de la date 2">
            <a:extLst>
              <a:ext uri="{FF2B5EF4-FFF2-40B4-BE49-F238E27FC236}">
                <a16:creationId xmlns:a16="http://schemas.microsoft.com/office/drawing/2014/main" id="{39DAD787-BAA4-4909-98DD-C0A5FB0FDB40}"/>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342A1F6B-60D2-44D7-A8FC-69E91DCCF84D}"/>
              </a:ext>
            </a:extLst>
          </p:cNvPr>
          <p:cNvSpPr>
            <a:spLocks noGrp="1"/>
          </p:cNvSpPr>
          <p:nvPr>
            <p:ph type="ftr" sz="quarter" idx="11"/>
          </p:nvPr>
        </p:nvSpPr>
        <p:spPr/>
        <p:txBody>
          <a:bodyPr/>
          <a:lstStyle/>
          <a:p>
            <a:r>
              <a:rPr lang="fr-FR"/>
              <a:t>Hugo Bufferand - IAEA-FEC Conference - Chengdu</a:t>
            </a:r>
          </a:p>
        </p:txBody>
      </p:sp>
      <p:sp>
        <p:nvSpPr>
          <p:cNvPr id="5" name="Espace réservé du numéro de diapositive 4">
            <a:extLst>
              <a:ext uri="{FF2B5EF4-FFF2-40B4-BE49-F238E27FC236}">
                <a16:creationId xmlns:a16="http://schemas.microsoft.com/office/drawing/2014/main" id="{544C96D6-40F1-4DE1-92A1-F372D2534EC7}"/>
              </a:ext>
            </a:extLst>
          </p:cNvPr>
          <p:cNvSpPr>
            <a:spLocks noGrp="1"/>
          </p:cNvSpPr>
          <p:nvPr>
            <p:ph type="sldNum" sz="quarter" idx="12"/>
          </p:nvPr>
        </p:nvSpPr>
        <p:spPr/>
        <p:txBody>
          <a:bodyPr/>
          <a:lstStyle/>
          <a:p>
            <a:r>
              <a:rPr lang="fr-FR" dirty="0"/>
              <a:t>13/19</a:t>
            </a:r>
          </a:p>
        </p:txBody>
      </p:sp>
      <p:sp>
        <p:nvSpPr>
          <p:cNvPr id="6" name="Titre 5">
            <a:extLst>
              <a:ext uri="{FF2B5EF4-FFF2-40B4-BE49-F238E27FC236}">
                <a16:creationId xmlns:a16="http://schemas.microsoft.com/office/drawing/2014/main" id="{F84EAF5D-B857-49FE-9201-A8D8C438117C}"/>
              </a:ext>
            </a:extLst>
          </p:cNvPr>
          <p:cNvSpPr>
            <a:spLocks noGrp="1"/>
          </p:cNvSpPr>
          <p:nvPr>
            <p:ph type="title"/>
          </p:nvPr>
        </p:nvSpPr>
        <p:spPr/>
        <p:txBody>
          <a:bodyPr>
            <a:normAutofit fontScale="90000"/>
          </a:bodyPr>
          <a:lstStyle/>
          <a:p>
            <a:r>
              <a:rPr lang="en-US" dirty="0">
                <a:solidFill>
                  <a:srgbClr val="FFC000"/>
                </a:solidFill>
              </a:rPr>
              <a:t>Case2: Semi-empirical mean-field modelling: k-model</a:t>
            </a:r>
          </a:p>
        </p:txBody>
      </p:sp>
      <p:sp>
        <p:nvSpPr>
          <p:cNvPr id="29" name="Espace réservé du contenu 1">
            <a:extLst>
              <a:ext uri="{FF2B5EF4-FFF2-40B4-BE49-F238E27FC236}">
                <a16:creationId xmlns:a16="http://schemas.microsoft.com/office/drawing/2014/main" id="{CC4AFB7D-886B-4AF9-A403-D5001C67DC38}"/>
              </a:ext>
            </a:extLst>
          </p:cNvPr>
          <p:cNvSpPr txBox="1">
            <a:spLocks/>
          </p:cNvSpPr>
          <p:nvPr/>
        </p:nvSpPr>
        <p:spPr>
          <a:xfrm>
            <a:off x="392842" y="2114273"/>
            <a:ext cx="5173846" cy="3326327"/>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graphicFrame>
            <p:nvGraphicFramePr>
              <p:cNvPr id="30" name="Tableau 30">
                <a:extLst>
                  <a:ext uri="{FF2B5EF4-FFF2-40B4-BE49-F238E27FC236}">
                    <a16:creationId xmlns:a16="http://schemas.microsoft.com/office/drawing/2014/main" id="{809BDC8E-D5D8-4512-A922-F9C8D652B281}"/>
                  </a:ext>
                </a:extLst>
              </p:cNvPr>
              <p:cNvGraphicFramePr>
                <a:graphicFrameLocks noGrp="1"/>
              </p:cNvGraphicFramePr>
              <p:nvPr>
                <p:extLst>
                  <p:ext uri="{D42A27DB-BD31-4B8C-83A1-F6EECF244321}">
                    <p14:modId xmlns:p14="http://schemas.microsoft.com/office/powerpoint/2010/main" val="3964915698"/>
                  </p:ext>
                </p:extLst>
              </p:nvPr>
            </p:nvGraphicFramePr>
            <p:xfrm>
              <a:off x="465992" y="5381376"/>
              <a:ext cx="5186823" cy="889000"/>
            </p:xfrm>
            <a:graphic>
              <a:graphicData uri="http://schemas.openxmlformats.org/drawingml/2006/table">
                <a:tbl>
                  <a:tblPr firstRow="1" bandRow="1">
                    <a:tableStyleId>{5C22544A-7EE6-4342-B048-85BDC9FD1C3A}</a:tableStyleId>
                  </a:tblPr>
                  <a:tblGrid>
                    <a:gridCol w="1296706">
                      <a:extLst>
                        <a:ext uri="{9D8B030D-6E8A-4147-A177-3AD203B41FA5}">
                          <a16:colId xmlns:a16="http://schemas.microsoft.com/office/drawing/2014/main" val="1446402811"/>
                        </a:ext>
                      </a:extLst>
                    </a:gridCol>
                    <a:gridCol w="1147898">
                      <a:extLst>
                        <a:ext uri="{9D8B030D-6E8A-4147-A177-3AD203B41FA5}">
                          <a16:colId xmlns:a16="http://schemas.microsoft.com/office/drawing/2014/main" val="2412861542"/>
                        </a:ext>
                      </a:extLst>
                    </a:gridCol>
                    <a:gridCol w="1445513">
                      <a:extLst>
                        <a:ext uri="{9D8B030D-6E8A-4147-A177-3AD203B41FA5}">
                          <a16:colId xmlns:a16="http://schemas.microsoft.com/office/drawing/2014/main" val="1275546950"/>
                        </a:ext>
                      </a:extLst>
                    </a:gridCol>
                    <a:gridCol w="1296706">
                      <a:extLst>
                        <a:ext uri="{9D8B030D-6E8A-4147-A177-3AD203B41FA5}">
                          <a16:colId xmlns:a16="http://schemas.microsoft.com/office/drawing/2014/main" val="3636939756"/>
                        </a:ext>
                      </a:extLst>
                    </a:gridCol>
                  </a:tblGrid>
                  <a:tr h="370840">
                    <a:tc>
                      <a:txBody>
                        <a:bodyPr/>
                        <a:lstStyle/>
                        <a:p>
                          <a:pPr algn="ctr"/>
                          <a14:m>
                            <m:oMathPara xmlns:m="http://schemas.openxmlformats.org/officeDocument/2006/math">
                              <m:oMathParaPr>
                                <m:jc m:val="centerGroup"/>
                              </m:oMathParaPr>
                              <m:oMath xmlns:m="http://schemas.openxmlformats.org/officeDocument/2006/math">
                                <m:sSub>
                                  <m:sSubPr>
                                    <m:ctrlPr>
                                      <a:rPr lang="fr-FR" sz="1400" b="1" i="1" smtClean="0">
                                        <a:latin typeface="Cambria Math" panose="02040503050406030204" pitchFamily="18" charset="0"/>
                                      </a:rPr>
                                    </m:ctrlPr>
                                  </m:sSubPr>
                                  <m:e>
                                    <m:r>
                                      <a:rPr lang="fr-FR" sz="1400" b="1" i="1" smtClean="0">
                                        <a:latin typeface="Cambria Math" panose="02040503050406030204" pitchFamily="18" charset="0"/>
                                      </a:rPr>
                                      <m:t>𝝀</m:t>
                                    </m:r>
                                  </m:e>
                                  <m:sub>
                                    <m:r>
                                      <a:rPr lang="fr-FR" sz="1400" b="1" i="1" smtClean="0">
                                        <a:latin typeface="Cambria Math" panose="02040503050406030204" pitchFamily="18" charset="0"/>
                                      </a:rPr>
                                      <m:t>𝒒</m:t>
                                    </m:r>
                                  </m:sub>
                                </m:sSub>
                              </m:oMath>
                            </m:oMathPara>
                          </a14:m>
                          <a:endParaRPr lang="fr-FR" sz="1400" dirty="0"/>
                        </a:p>
                      </a:txBody>
                      <a:tcPr anchor="ctr"/>
                    </a:tc>
                    <a:tc>
                      <a:txBody>
                        <a:bodyPr/>
                        <a:lstStyle/>
                        <a:p>
                          <a:pPr algn="ctr"/>
                          <a:r>
                            <a:rPr lang="fr-FR" sz="1400" dirty="0"/>
                            <a:t>TCV-X21</a:t>
                          </a:r>
                        </a:p>
                      </a:txBody>
                      <a:tcPr anchor="ctr"/>
                    </a:tc>
                    <a:tc>
                      <a:txBody>
                        <a:bodyPr/>
                        <a:lstStyle/>
                        <a:p>
                          <a:pPr algn="ctr"/>
                          <a:r>
                            <a:rPr lang="fr-FR" sz="1400" dirty="0"/>
                            <a:t>Scaling (</a:t>
                          </a:r>
                          <a14:m>
                            <m:oMath xmlns:m="http://schemas.openxmlformats.org/officeDocument/2006/math">
                              <m:r>
                                <a:rPr lang="fr-FR" sz="1400" b="1" i="1" smtClean="0">
                                  <a:latin typeface="Cambria Math" panose="02040503050406030204" pitchFamily="18" charset="0"/>
                                </a:rPr>
                                <m:t>𝟒</m:t>
                              </m:r>
                              <m:sSub>
                                <m:sSubPr>
                                  <m:ctrlPr>
                                    <a:rPr lang="fr-FR" sz="1400" b="1" i="1" smtClean="0">
                                      <a:latin typeface="Cambria Math" panose="02040503050406030204" pitchFamily="18" charset="0"/>
                                    </a:rPr>
                                  </m:ctrlPr>
                                </m:sSubPr>
                                <m:e>
                                  <m:r>
                                    <a:rPr lang="fr-FR" sz="1400" b="1" i="1" smtClean="0">
                                      <a:latin typeface="Cambria Math" panose="02040503050406030204" pitchFamily="18" charset="0"/>
                                    </a:rPr>
                                    <m:t>𝒒</m:t>
                                  </m:r>
                                </m:e>
                                <m:sub>
                                  <m:r>
                                    <a:rPr lang="fr-FR" sz="1400" b="1" i="1" smtClean="0">
                                      <a:latin typeface="Cambria Math" panose="02040503050406030204" pitchFamily="18" charset="0"/>
                                    </a:rPr>
                                    <m:t>𝟗𝟓</m:t>
                                  </m:r>
                                </m:sub>
                              </m:sSub>
                              <m:sSub>
                                <m:sSubPr>
                                  <m:ctrlPr>
                                    <a:rPr lang="fr-FR" sz="1400" b="1" i="1" smtClean="0">
                                      <a:latin typeface="Cambria Math" panose="02040503050406030204" pitchFamily="18" charset="0"/>
                                    </a:rPr>
                                  </m:ctrlPr>
                                </m:sSubPr>
                                <m:e>
                                  <m:r>
                                    <a:rPr lang="fr-FR" sz="1400" b="1" i="1" smtClean="0">
                                      <a:latin typeface="Cambria Math" panose="02040503050406030204" pitchFamily="18" charset="0"/>
                                    </a:rPr>
                                    <m:t>𝝆</m:t>
                                  </m:r>
                                </m:e>
                                <m:sub>
                                  <m:r>
                                    <a:rPr lang="fr-FR" sz="1400" b="1" i="1" smtClean="0">
                                      <a:latin typeface="Cambria Math" panose="02040503050406030204" pitchFamily="18" charset="0"/>
                                    </a:rPr>
                                    <m:t>𝑳</m:t>
                                  </m:r>
                                </m:sub>
                              </m:sSub>
                            </m:oMath>
                          </a14:m>
                          <a:r>
                            <a:rPr lang="fr-FR" sz="1400" dirty="0"/>
                            <a:t>)</a:t>
                          </a:r>
                        </a:p>
                      </a:txBody>
                      <a:tcPr anchor="ctr"/>
                    </a:tc>
                    <a:tc>
                      <a:txBody>
                        <a:bodyPr/>
                        <a:lstStyle/>
                        <a:p>
                          <a:pPr algn="ctr"/>
                          <a:r>
                            <a:rPr lang="fr-FR" sz="1400" dirty="0"/>
                            <a:t>Simulation</a:t>
                          </a:r>
                        </a:p>
                      </a:txBody>
                      <a:tcPr anchor="ctr"/>
                    </a:tc>
                    <a:extLst>
                      <a:ext uri="{0D108BD9-81ED-4DB2-BD59-A6C34878D82A}">
                        <a16:rowId xmlns:a16="http://schemas.microsoft.com/office/drawing/2014/main" val="239028407"/>
                      </a:ext>
                    </a:extLst>
                  </a:tr>
                  <a:tr h="370840">
                    <a:tc>
                      <a:txBody>
                        <a:bodyPr/>
                        <a:lstStyle/>
                        <a:p>
                          <a:pPr algn="ctr"/>
                          <a:r>
                            <a:rPr lang="fr-FR" sz="1400" dirty="0"/>
                            <a:t>Value (mm)</a:t>
                          </a:r>
                        </a:p>
                      </a:txBody>
                      <a:tcPr anchor="ctr"/>
                    </a:tc>
                    <a:tc>
                      <a:txBody>
                        <a:bodyPr/>
                        <a:lstStyle/>
                        <a:p>
                          <a:pPr algn="ctr"/>
                          <a:r>
                            <a:rPr lang="fr-FR" sz="1400" dirty="0"/>
                            <a:t>4.1</a:t>
                          </a:r>
                        </a:p>
                      </a:txBody>
                      <a:tcPr anchor="ctr"/>
                    </a:tc>
                    <a:tc>
                      <a:txBody>
                        <a:bodyPr/>
                        <a:lstStyle/>
                        <a:p>
                          <a:pPr algn="ctr"/>
                          <a:r>
                            <a:rPr lang="fr-FR" sz="1400" dirty="0"/>
                            <a:t>11</a:t>
                          </a:r>
                        </a:p>
                      </a:txBody>
                      <a:tcPr anchor="ctr"/>
                    </a:tc>
                    <a:tc>
                      <a:txBody>
                        <a:bodyPr/>
                        <a:lstStyle/>
                        <a:p>
                          <a:pPr algn="ctr"/>
                          <a:r>
                            <a:rPr lang="fr-FR" sz="1400" dirty="0"/>
                            <a:t>7.1</a:t>
                          </a:r>
                        </a:p>
                      </a:txBody>
                      <a:tcPr anchor="ctr"/>
                    </a:tc>
                    <a:extLst>
                      <a:ext uri="{0D108BD9-81ED-4DB2-BD59-A6C34878D82A}">
                        <a16:rowId xmlns:a16="http://schemas.microsoft.com/office/drawing/2014/main" val="443195590"/>
                      </a:ext>
                    </a:extLst>
                  </a:tr>
                </a:tbl>
              </a:graphicData>
            </a:graphic>
          </p:graphicFrame>
        </mc:Choice>
        <mc:Fallback xmlns="">
          <p:graphicFrame>
            <p:nvGraphicFramePr>
              <p:cNvPr id="30" name="Tableau 30">
                <a:extLst>
                  <a:ext uri="{FF2B5EF4-FFF2-40B4-BE49-F238E27FC236}">
                    <a16:creationId xmlns:a16="http://schemas.microsoft.com/office/drawing/2014/main" id="{809BDC8E-D5D8-4512-A922-F9C8D652B281}"/>
                  </a:ext>
                </a:extLst>
              </p:cNvPr>
              <p:cNvGraphicFramePr>
                <a:graphicFrameLocks noGrp="1"/>
              </p:cNvGraphicFramePr>
              <p:nvPr>
                <p:extLst>
                  <p:ext uri="{D42A27DB-BD31-4B8C-83A1-F6EECF244321}">
                    <p14:modId xmlns:p14="http://schemas.microsoft.com/office/powerpoint/2010/main" val="3964915698"/>
                  </p:ext>
                </p:extLst>
              </p:nvPr>
            </p:nvGraphicFramePr>
            <p:xfrm>
              <a:off x="465992" y="5381376"/>
              <a:ext cx="5186823" cy="889000"/>
            </p:xfrm>
            <a:graphic>
              <a:graphicData uri="http://schemas.openxmlformats.org/drawingml/2006/table">
                <a:tbl>
                  <a:tblPr firstRow="1" bandRow="1">
                    <a:tableStyleId>{5C22544A-7EE6-4342-B048-85BDC9FD1C3A}</a:tableStyleId>
                  </a:tblPr>
                  <a:tblGrid>
                    <a:gridCol w="1296706">
                      <a:extLst>
                        <a:ext uri="{9D8B030D-6E8A-4147-A177-3AD203B41FA5}">
                          <a16:colId xmlns:a16="http://schemas.microsoft.com/office/drawing/2014/main" val="1446402811"/>
                        </a:ext>
                      </a:extLst>
                    </a:gridCol>
                    <a:gridCol w="1147898">
                      <a:extLst>
                        <a:ext uri="{9D8B030D-6E8A-4147-A177-3AD203B41FA5}">
                          <a16:colId xmlns:a16="http://schemas.microsoft.com/office/drawing/2014/main" val="2412861542"/>
                        </a:ext>
                      </a:extLst>
                    </a:gridCol>
                    <a:gridCol w="1445513">
                      <a:extLst>
                        <a:ext uri="{9D8B030D-6E8A-4147-A177-3AD203B41FA5}">
                          <a16:colId xmlns:a16="http://schemas.microsoft.com/office/drawing/2014/main" val="1275546950"/>
                        </a:ext>
                      </a:extLst>
                    </a:gridCol>
                    <a:gridCol w="1296706">
                      <a:extLst>
                        <a:ext uri="{9D8B030D-6E8A-4147-A177-3AD203B41FA5}">
                          <a16:colId xmlns:a16="http://schemas.microsoft.com/office/drawing/2014/main" val="3636939756"/>
                        </a:ext>
                      </a:extLst>
                    </a:gridCol>
                  </a:tblGrid>
                  <a:tr h="518160">
                    <a:tc>
                      <a:txBody>
                        <a:bodyPr/>
                        <a:lstStyle/>
                        <a:p>
                          <a:endParaRPr lang="fr-FR"/>
                        </a:p>
                      </a:txBody>
                      <a:tcPr anchor="ctr">
                        <a:blipFill>
                          <a:blip r:embed="rId3"/>
                          <a:stretch>
                            <a:fillRect l="-469" t="-1163" r="-301878" b="-76744"/>
                          </a:stretch>
                        </a:blipFill>
                      </a:tcPr>
                    </a:tc>
                    <a:tc>
                      <a:txBody>
                        <a:bodyPr/>
                        <a:lstStyle/>
                        <a:p>
                          <a:pPr algn="ctr"/>
                          <a:r>
                            <a:rPr lang="fr-FR" sz="1400" dirty="0"/>
                            <a:t>TCV-X21</a:t>
                          </a:r>
                        </a:p>
                      </a:txBody>
                      <a:tcPr anchor="ctr"/>
                    </a:tc>
                    <a:tc>
                      <a:txBody>
                        <a:bodyPr/>
                        <a:lstStyle/>
                        <a:p>
                          <a:endParaRPr lang="fr-FR"/>
                        </a:p>
                      </a:txBody>
                      <a:tcPr anchor="ctr">
                        <a:blipFill>
                          <a:blip r:embed="rId3"/>
                          <a:stretch>
                            <a:fillRect l="-170042" t="-1163" r="-91561" b="-76744"/>
                          </a:stretch>
                        </a:blipFill>
                      </a:tcPr>
                    </a:tc>
                    <a:tc>
                      <a:txBody>
                        <a:bodyPr/>
                        <a:lstStyle/>
                        <a:p>
                          <a:pPr algn="ctr"/>
                          <a:r>
                            <a:rPr lang="fr-FR" sz="1400" dirty="0"/>
                            <a:t>Simulation</a:t>
                          </a:r>
                        </a:p>
                      </a:txBody>
                      <a:tcPr anchor="ctr"/>
                    </a:tc>
                    <a:extLst>
                      <a:ext uri="{0D108BD9-81ED-4DB2-BD59-A6C34878D82A}">
                        <a16:rowId xmlns:a16="http://schemas.microsoft.com/office/drawing/2014/main" val="239028407"/>
                      </a:ext>
                    </a:extLst>
                  </a:tr>
                  <a:tr h="370840">
                    <a:tc>
                      <a:txBody>
                        <a:bodyPr/>
                        <a:lstStyle/>
                        <a:p>
                          <a:pPr algn="ctr"/>
                          <a:r>
                            <a:rPr lang="fr-FR" sz="1400" dirty="0"/>
                            <a:t>Value (mm)</a:t>
                          </a:r>
                        </a:p>
                      </a:txBody>
                      <a:tcPr anchor="ctr"/>
                    </a:tc>
                    <a:tc>
                      <a:txBody>
                        <a:bodyPr/>
                        <a:lstStyle/>
                        <a:p>
                          <a:pPr algn="ctr"/>
                          <a:r>
                            <a:rPr lang="fr-FR" sz="1400" dirty="0"/>
                            <a:t>4.1</a:t>
                          </a:r>
                        </a:p>
                      </a:txBody>
                      <a:tcPr anchor="ctr"/>
                    </a:tc>
                    <a:tc>
                      <a:txBody>
                        <a:bodyPr/>
                        <a:lstStyle/>
                        <a:p>
                          <a:pPr algn="ctr"/>
                          <a:r>
                            <a:rPr lang="fr-FR" sz="1400" dirty="0"/>
                            <a:t>11</a:t>
                          </a:r>
                        </a:p>
                      </a:txBody>
                      <a:tcPr anchor="ctr"/>
                    </a:tc>
                    <a:tc>
                      <a:txBody>
                        <a:bodyPr/>
                        <a:lstStyle/>
                        <a:p>
                          <a:pPr algn="ctr"/>
                          <a:r>
                            <a:rPr lang="fr-FR" sz="1400" dirty="0"/>
                            <a:t>7.1</a:t>
                          </a:r>
                        </a:p>
                      </a:txBody>
                      <a:tcPr anchor="ctr"/>
                    </a:tc>
                    <a:extLst>
                      <a:ext uri="{0D108BD9-81ED-4DB2-BD59-A6C34878D82A}">
                        <a16:rowId xmlns:a16="http://schemas.microsoft.com/office/drawing/2014/main" val="443195590"/>
                      </a:ext>
                    </a:extLst>
                  </a:tr>
                </a:tbl>
              </a:graphicData>
            </a:graphic>
          </p:graphicFrame>
        </mc:Fallback>
      </mc:AlternateContent>
      <p:pic>
        <p:nvPicPr>
          <p:cNvPr id="34" name="Image 33">
            <a:extLst>
              <a:ext uri="{FF2B5EF4-FFF2-40B4-BE49-F238E27FC236}">
                <a16:creationId xmlns:a16="http://schemas.microsoft.com/office/drawing/2014/main" id="{0B19D037-B343-4A66-9416-137D8861E401}"/>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6116546" y="3696635"/>
            <a:ext cx="2743638" cy="2743637"/>
          </a:xfrm>
          <a:prstGeom prst="rect">
            <a:avLst/>
          </a:prstGeom>
        </p:spPr>
      </p:pic>
      <p:pic>
        <p:nvPicPr>
          <p:cNvPr id="36" name="Image 35">
            <a:extLst>
              <a:ext uri="{FF2B5EF4-FFF2-40B4-BE49-F238E27FC236}">
                <a16:creationId xmlns:a16="http://schemas.microsoft.com/office/drawing/2014/main" id="{60A87B61-8BB5-4412-8679-298C3CBDE49D}"/>
              </a:ext>
            </a:extLst>
          </p:cNvPr>
          <p:cNvPicPr>
            <a:picLocks noChangeAspect="1"/>
          </p:cNvPicPr>
          <p:nvPr/>
        </p:nvPicPr>
        <p:blipFill rotWithShape="1">
          <a:blip r:embed="rId5">
            <a:extLst>
              <a:ext uri="{28A0092B-C50C-407E-A947-70E740481C1C}">
                <a14:useLocalDpi xmlns:a14="http://schemas.microsoft.com/office/drawing/2010/main" val="0"/>
              </a:ext>
            </a:extLst>
          </a:blip>
          <a:srcRect l="-1098" t="1275" r="49858" b="-1275"/>
          <a:stretch/>
        </p:blipFill>
        <p:spPr>
          <a:xfrm>
            <a:off x="8914337" y="3722602"/>
            <a:ext cx="2811671" cy="2743636"/>
          </a:xfrm>
          <a:prstGeom prst="rect">
            <a:avLst/>
          </a:prstGeom>
        </p:spPr>
      </p:pic>
      <p:grpSp>
        <p:nvGrpSpPr>
          <p:cNvPr id="7" name="Groupe 6">
            <a:extLst>
              <a:ext uri="{FF2B5EF4-FFF2-40B4-BE49-F238E27FC236}">
                <a16:creationId xmlns:a16="http://schemas.microsoft.com/office/drawing/2014/main" id="{4A082A43-050D-4F3C-877E-5240862B3951}"/>
              </a:ext>
            </a:extLst>
          </p:cNvPr>
          <p:cNvGrpSpPr/>
          <p:nvPr/>
        </p:nvGrpSpPr>
        <p:grpSpPr>
          <a:xfrm>
            <a:off x="8828914" y="957705"/>
            <a:ext cx="3299152" cy="2474364"/>
            <a:chOff x="8677258" y="1047691"/>
            <a:chExt cx="3299152" cy="2474364"/>
          </a:xfrm>
        </p:grpSpPr>
        <p:pic>
          <p:nvPicPr>
            <p:cNvPr id="28" name="Image 27">
              <a:extLst>
                <a:ext uri="{FF2B5EF4-FFF2-40B4-BE49-F238E27FC236}">
                  <a16:creationId xmlns:a16="http://schemas.microsoft.com/office/drawing/2014/main" id="{94C0DCDE-1F53-40BF-87E5-02BA93E5D34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677258" y="1047691"/>
              <a:ext cx="3299152" cy="2474364"/>
            </a:xfrm>
            <a:prstGeom prst="rect">
              <a:avLst/>
            </a:prstGeom>
          </p:spPr>
        </p:pic>
        <mc:AlternateContent xmlns:mc="http://schemas.openxmlformats.org/markup-compatibility/2006" xmlns:a14="http://schemas.microsoft.com/office/drawing/2010/main">
          <mc:Choice Requires="a14">
            <p:sp>
              <p:nvSpPr>
                <p:cNvPr id="37" name="ZoneTexte 36">
                  <a:extLst>
                    <a:ext uri="{FF2B5EF4-FFF2-40B4-BE49-F238E27FC236}">
                      <a16:creationId xmlns:a16="http://schemas.microsoft.com/office/drawing/2014/main" id="{7C4546EF-2A51-48DF-AC2C-3888BF40EE14}"/>
                    </a:ext>
                  </a:extLst>
                </p:cNvPr>
                <p:cNvSpPr txBox="1"/>
                <p:nvPr/>
              </p:nvSpPr>
              <p:spPr>
                <a:xfrm>
                  <a:off x="10326834" y="1758374"/>
                  <a:ext cx="1204936" cy="322287"/>
                </a:xfrm>
                <a:prstGeom prst="roundRect">
                  <a:avLst>
                    <a:gd name="adj" fmla="val 31891"/>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dirty="0"/>
                    <a:t>Fit: </a:t>
                  </a:r>
                  <a14:m>
                    <m:oMath xmlns:m="http://schemas.openxmlformats.org/officeDocument/2006/math">
                      <m:sSub>
                        <m:sSubPr>
                          <m:ctrlPr>
                            <a:rPr lang="fr-FR" sz="1200" b="0" i="1" smtClean="0">
                              <a:latin typeface="Cambria Math" panose="02040503050406030204" pitchFamily="18" charset="0"/>
                            </a:rPr>
                          </m:ctrlPr>
                        </m:sSubPr>
                        <m:e>
                          <m:r>
                            <a:rPr lang="fr-FR" sz="1200" b="0" i="1" smtClean="0">
                              <a:latin typeface="Cambria Math" panose="02040503050406030204" pitchFamily="18" charset="0"/>
                            </a:rPr>
                            <m:t>𝜆</m:t>
                          </m:r>
                        </m:e>
                        <m:sub>
                          <m:r>
                            <a:rPr lang="fr-FR" sz="1200" b="0" i="1" smtClean="0">
                              <a:latin typeface="Cambria Math" panose="02040503050406030204" pitchFamily="18" charset="0"/>
                            </a:rPr>
                            <m:t>𝑞</m:t>
                          </m:r>
                        </m:sub>
                      </m:sSub>
                      <m:r>
                        <a:rPr lang="fr-FR" sz="1200" b="0" i="1" smtClean="0">
                          <a:latin typeface="Cambria Math" panose="02040503050406030204" pitchFamily="18" charset="0"/>
                        </a:rPr>
                        <m:t>≈7</m:t>
                      </m:r>
                      <m:r>
                        <a:rPr lang="fr-FR" sz="1200" b="0" i="1" smtClean="0">
                          <a:latin typeface="Cambria Math" panose="02040503050406030204" pitchFamily="18" charset="0"/>
                        </a:rPr>
                        <m:t>𝑚𝑚</m:t>
                      </m:r>
                    </m:oMath>
                  </a14:m>
                  <a:endParaRPr lang="fr-FR" sz="1200" dirty="0"/>
                </a:p>
              </p:txBody>
            </p:sp>
          </mc:Choice>
          <mc:Fallback xmlns="">
            <p:sp>
              <p:nvSpPr>
                <p:cNvPr id="37" name="ZoneTexte 36">
                  <a:extLst>
                    <a:ext uri="{FF2B5EF4-FFF2-40B4-BE49-F238E27FC236}">
                      <a16:creationId xmlns:a16="http://schemas.microsoft.com/office/drawing/2014/main" id="{7C4546EF-2A51-48DF-AC2C-3888BF40EE14}"/>
                    </a:ext>
                  </a:extLst>
                </p:cNvPr>
                <p:cNvSpPr txBox="1">
                  <a:spLocks noRot="1" noChangeAspect="1" noMove="1" noResize="1" noEditPoints="1" noAdjustHandles="1" noChangeArrowheads="1" noChangeShapeType="1" noTextEdit="1"/>
                </p:cNvSpPr>
                <p:nvPr/>
              </p:nvSpPr>
              <p:spPr>
                <a:xfrm>
                  <a:off x="10326834" y="1758374"/>
                  <a:ext cx="1204936" cy="322287"/>
                </a:xfrm>
                <a:prstGeom prst="roundRect">
                  <a:avLst>
                    <a:gd name="adj" fmla="val 31891"/>
                  </a:avLst>
                </a:prstGeom>
                <a:blipFill>
                  <a:blip r:embed="rId9"/>
                  <a:stretch>
                    <a:fillRect b="-7547"/>
                  </a:stretch>
                </a:blipFill>
                <a:ln>
                  <a:noFill/>
                </a:ln>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8" name="ZoneTexte 37">
                  <a:extLst>
                    <a:ext uri="{FF2B5EF4-FFF2-40B4-BE49-F238E27FC236}">
                      <a16:creationId xmlns:a16="http://schemas.microsoft.com/office/drawing/2014/main" id="{B89FAFF8-A6A9-47DA-BAF1-CA90FFB093B5}"/>
                    </a:ext>
                  </a:extLst>
                </p:cNvPr>
                <p:cNvSpPr txBox="1"/>
                <p:nvPr/>
              </p:nvSpPr>
              <p:spPr>
                <a:xfrm>
                  <a:off x="10642600" y="2326740"/>
                  <a:ext cx="1280284" cy="324000"/>
                </a:xfrm>
                <a:prstGeom prst="roundRect">
                  <a:avLst>
                    <a:gd name="adj" fmla="val 31891"/>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dirty="0"/>
                    <a:t>Fit: </a:t>
                  </a:r>
                  <a14:m>
                    <m:oMath xmlns:m="http://schemas.openxmlformats.org/officeDocument/2006/math">
                      <m:sSub>
                        <m:sSubPr>
                          <m:ctrlPr>
                            <a:rPr lang="fr-FR" sz="1200" b="0" i="1" smtClean="0">
                              <a:latin typeface="Cambria Math" panose="02040503050406030204" pitchFamily="18" charset="0"/>
                            </a:rPr>
                          </m:ctrlPr>
                        </m:sSubPr>
                        <m:e>
                          <m:r>
                            <a:rPr lang="fr-FR" sz="1200" b="0" i="1" smtClean="0">
                              <a:latin typeface="Cambria Math" panose="02040503050406030204" pitchFamily="18" charset="0"/>
                            </a:rPr>
                            <m:t>𝜆</m:t>
                          </m:r>
                        </m:e>
                        <m:sub>
                          <m:r>
                            <a:rPr lang="fr-FR" sz="1200" b="0" i="1" smtClean="0">
                              <a:latin typeface="Cambria Math" panose="02040503050406030204" pitchFamily="18" charset="0"/>
                            </a:rPr>
                            <m:t>𝑞</m:t>
                          </m:r>
                        </m:sub>
                      </m:sSub>
                      <m:r>
                        <a:rPr lang="fr-FR" sz="1200" b="0" i="1" smtClean="0">
                          <a:latin typeface="Cambria Math" panose="02040503050406030204" pitchFamily="18" charset="0"/>
                        </a:rPr>
                        <m:t>≈4</m:t>
                      </m:r>
                      <m:r>
                        <a:rPr lang="fr-FR" sz="1200" b="0" i="1" smtClean="0">
                          <a:latin typeface="Cambria Math" panose="02040503050406030204" pitchFamily="18" charset="0"/>
                        </a:rPr>
                        <m:t>𝑚𝑚</m:t>
                      </m:r>
                    </m:oMath>
                  </a14:m>
                  <a:endParaRPr lang="fr-FR" sz="1200" dirty="0"/>
                </a:p>
              </p:txBody>
            </p:sp>
          </mc:Choice>
          <mc:Fallback xmlns="">
            <p:sp>
              <p:nvSpPr>
                <p:cNvPr id="38" name="ZoneTexte 37">
                  <a:extLst>
                    <a:ext uri="{FF2B5EF4-FFF2-40B4-BE49-F238E27FC236}">
                      <a16:creationId xmlns:a16="http://schemas.microsoft.com/office/drawing/2014/main" id="{B89FAFF8-A6A9-47DA-BAF1-CA90FFB093B5}"/>
                    </a:ext>
                  </a:extLst>
                </p:cNvPr>
                <p:cNvSpPr txBox="1">
                  <a:spLocks noRot="1" noChangeAspect="1" noMove="1" noResize="1" noEditPoints="1" noAdjustHandles="1" noChangeArrowheads="1" noChangeShapeType="1" noTextEdit="1"/>
                </p:cNvSpPr>
                <p:nvPr/>
              </p:nvSpPr>
              <p:spPr>
                <a:xfrm>
                  <a:off x="10642600" y="2326740"/>
                  <a:ext cx="1280284" cy="324000"/>
                </a:xfrm>
                <a:prstGeom prst="roundRect">
                  <a:avLst>
                    <a:gd name="adj" fmla="val 31891"/>
                  </a:avLst>
                </a:prstGeom>
                <a:blipFill>
                  <a:blip r:embed="rId10"/>
                  <a:stretch>
                    <a:fillRect b="-7547"/>
                  </a:stretch>
                </a:blipFill>
                <a:ln>
                  <a:noFill/>
                </a:ln>
              </p:spPr>
              <p:txBody>
                <a:bodyPr/>
                <a:lstStyle/>
                <a:p>
                  <a:r>
                    <a:rPr lang="fr-FR">
                      <a:noFill/>
                    </a:rPr>
                    <a:t> </a:t>
                  </a:r>
                </a:p>
              </p:txBody>
            </p:sp>
          </mc:Fallback>
        </mc:AlternateContent>
        <p:cxnSp>
          <p:nvCxnSpPr>
            <p:cNvPr id="40" name="Connecteur droit avec flèche 39">
              <a:extLst>
                <a:ext uri="{FF2B5EF4-FFF2-40B4-BE49-F238E27FC236}">
                  <a16:creationId xmlns:a16="http://schemas.microsoft.com/office/drawing/2014/main" id="{C46512E6-9C36-4265-9A3F-EE8DCBAA4DD6}"/>
                </a:ext>
              </a:extLst>
            </p:cNvPr>
            <p:cNvCxnSpPr>
              <a:stCxn id="37" idx="1"/>
            </p:cNvCxnSpPr>
            <p:nvPr/>
          </p:nvCxnSpPr>
          <p:spPr>
            <a:xfrm flipH="1">
              <a:off x="10134600" y="1919518"/>
              <a:ext cx="192234" cy="11892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necteur droit avec flèche 40">
              <a:extLst>
                <a:ext uri="{FF2B5EF4-FFF2-40B4-BE49-F238E27FC236}">
                  <a16:creationId xmlns:a16="http://schemas.microsoft.com/office/drawing/2014/main" id="{AD2A92B9-330C-4808-8782-E2541F1D58B1}"/>
                </a:ext>
              </a:extLst>
            </p:cNvPr>
            <p:cNvCxnSpPr>
              <a:cxnSpLocks/>
              <a:stCxn id="38" idx="1"/>
            </p:cNvCxnSpPr>
            <p:nvPr/>
          </p:nvCxnSpPr>
          <p:spPr>
            <a:xfrm flipH="1">
              <a:off x="10053940" y="2488740"/>
              <a:ext cx="588660" cy="30260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pic>
        <p:nvPicPr>
          <p:cNvPr id="9" name="Image 8">
            <a:extLst>
              <a:ext uri="{FF2B5EF4-FFF2-40B4-BE49-F238E27FC236}">
                <a16:creationId xmlns:a16="http://schemas.microsoft.com/office/drawing/2014/main" id="{32B18B79-45BB-41DC-8221-091C454AF16E}"/>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l="32952" t="4169" r="2767"/>
          <a:stretch/>
        </p:blipFill>
        <p:spPr>
          <a:xfrm>
            <a:off x="6223250" y="831673"/>
            <a:ext cx="2530229" cy="2829080"/>
          </a:xfrm>
          <a:prstGeom prst="rect">
            <a:avLst/>
          </a:prstGeom>
        </p:spPr>
      </p:pic>
    </p:spTree>
    <p:extLst>
      <p:ext uri="{BB962C8B-B14F-4D97-AF65-F5344CB8AC3E}">
        <p14:creationId xmlns:p14="http://schemas.microsoft.com/office/powerpoint/2010/main" val="96667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31"/>
            </p:par>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39DAD787-BAA4-4909-98DD-C0A5FB0FDB40}"/>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342A1F6B-60D2-44D7-A8FC-69E91DCCF84D}"/>
              </a:ext>
            </a:extLst>
          </p:cNvPr>
          <p:cNvSpPr>
            <a:spLocks noGrp="1"/>
          </p:cNvSpPr>
          <p:nvPr>
            <p:ph type="ftr" sz="quarter" idx="11"/>
          </p:nvPr>
        </p:nvSpPr>
        <p:spPr/>
        <p:txBody>
          <a:bodyPr/>
          <a:lstStyle/>
          <a:p>
            <a:r>
              <a:rPr lang="fr-FR" dirty="0"/>
              <a:t>Hugo Bufferand - IAEA-FEC </a:t>
            </a:r>
            <a:r>
              <a:rPr lang="fr-FR" dirty="0" err="1"/>
              <a:t>Conference</a:t>
            </a:r>
            <a:r>
              <a:rPr lang="fr-FR" dirty="0"/>
              <a:t> - Chengdu</a:t>
            </a:r>
          </a:p>
        </p:txBody>
      </p:sp>
      <p:sp>
        <p:nvSpPr>
          <p:cNvPr id="5" name="Espace réservé du numéro de diapositive 4">
            <a:extLst>
              <a:ext uri="{FF2B5EF4-FFF2-40B4-BE49-F238E27FC236}">
                <a16:creationId xmlns:a16="http://schemas.microsoft.com/office/drawing/2014/main" id="{544C96D6-40F1-4DE1-92A1-F372D2534EC7}"/>
              </a:ext>
            </a:extLst>
          </p:cNvPr>
          <p:cNvSpPr>
            <a:spLocks noGrp="1"/>
          </p:cNvSpPr>
          <p:nvPr>
            <p:ph type="sldNum" sz="quarter" idx="12"/>
          </p:nvPr>
        </p:nvSpPr>
        <p:spPr/>
        <p:txBody>
          <a:bodyPr/>
          <a:lstStyle/>
          <a:p>
            <a:r>
              <a:rPr lang="fr-FR" dirty="0"/>
              <a:t>14/19</a:t>
            </a:r>
          </a:p>
        </p:txBody>
      </p:sp>
      <p:sp>
        <p:nvSpPr>
          <p:cNvPr id="6" name="Titre 5">
            <a:extLst>
              <a:ext uri="{FF2B5EF4-FFF2-40B4-BE49-F238E27FC236}">
                <a16:creationId xmlns:a16="http://schemas.microsoft.com/office/drawing/2014/main" id="{F84EAF5D-B857-49FE-9201-A8D8C438117C}"/>
              </a:ext>
            </a:extLst>
          </p:cNvPr>
          <p:cNvSpPr>
            <a:spLocks noGrp="1"/>
          </p:cNvSpPr>
          <p:nvPr>
            <p:ph type="title"/>
          </p:nvPr>
        </p:nvSpPr>
        <p:spPr/>
        <p:txBody>
          <a:bodyPr>
            <a:normAutofit fontScale="90000"/>
          </a:bodyPr>
          <a:lstStyle/>
          <a:p>
            <a:r>
              <a:rPr lang="en-US" dirty="0">
                <a:solidFill>
                  <a:srgbClr val="FFC000"/>
                </a:solidFill>
              </a:rPr>
              <a:t>Case2: Semi-empirical mean-field modelling: k-model</a:t>
            </a:r>
            <a:endParaRPr lang="en-US" dirty="0"/>
          </a:p>
        </p:txBody>
      </p:sp>
      <mc:AlternateContent xmlns:mc="http://schemas.openxmlformats.org/markup-compatibility/2006" xmlns:a14="http://schemas.microsoft.com/office/drawing/2010/main">
        <mc:Choice Requires="a14">
          <p:graphicFrame>
            <p:nvGraphicFramePr>
              <p:cNvPr id="14" name="Diagramme 13">
                <a:extLst>
                  <a:ext uri="{FF2B5EF4-FFF2-40B4-BE49-F238E27FC236}">
                    <a16:creationId xmlns:a16="http://schemas.microsoft.com/office/drawing/2014/main" id="{E4CF2AE1-57FA-40E7-89C0-6892F9593BAC}"/>
                  </a:ext>
                </a:extLst>
              </p:cNvPr>
              <p:cNvGraphicFramePr/>
              <p:nvPr>
                <p:extLst>
                  <p:ext uri="{D42A27DB-BD31-4B8C-83A1-F6EECF244321}">
                    <p14:modId xmlns:p14="http://schemas.microsoft.com/office/powerpoint/2010/main" val="2905019379"/>
                  </p:ext>
                </p:extLst>
              </p:nvPr>
            </p:nvGraphicFramePr>
            <p:xfrm>
              <a:off x="1874345" y="1376855"/>
              <a:ext cx="8128000" cy="4320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4" name="Diagramme 13">
                <a:extLst>
                  <a:ext uri="{FF2B5EF4-FFF2-40B4-BE49-F238E27FC236}">
                    <a16:creationId xmlns:a16="http://schemas.microsoft.com/office/drawing/2014/main" id="{E4CF2AE1-57FA-40E7-89C0-6892F9593BAC}"/>
                  </a:ext>
                </a:extLst>
              </p:cNvPr>
              <p:cNvGraphicFramePr/>
              <p:nvPr>
                <p:extLst>
                  <p:ext uri="{D42A27DB-BD31-4B8C-83A1-F6EECF244321}">
                    <p14:modId xmlns:p14="http://schemas.microsoft.com/office/powerpoint/2010/main" val="2905019379"/>
                  </p:ext>
                </p:extLst>
              </p:nvPr>
            </p:nvGraphicFramePr>
            <p:xfrm>
              <a:off x="1874345" y="1376855"/>
              <a:ext cx="8128000" cy="43200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Tree>
    <p:extLst>
      <p:ext uri="{BB962C8B-B14F-4D97-AF65-F5344CB8AC3E}">
        <p14:creationId xmlns:p14="http://schemas.microsoft.com/office/powerpoint/2010/main" val="3209572680"/>
      </p:ext>
    </p:extLst>
  </p:cSld>
  <p:clrMapOvr>
    <a:masterClrMapping/>
  </p:clrMapOvr>
  <p:timing>
    <p:tnLst>
      <p:par>
        <p:cTn id="1" dur="indefinite" restart="never" nodeType="tmRoot">
          <p:childTnLst>
            <p:par>
              <p:cTn id="2"/>
            </p:par>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a:extLst>
              <a:ext uri="{FF2B5EF4-FFF2-40B4-BE49-F238E27FC236}">
                <a16:creationId xmlns:a16="http://schemas.microsoft.com/office/drawing/2014/main" id="{69904E05-C7BF-272F-1F49-76572513FD57}"/>
              </a:ext>
            </a:extLst>
          </p:cNvPr>
          <p:cNvSpPr>
            <a:spLocks noGrp="1"/>
          </p:cNvSpPr>
          <p:nvPr>
            <p:ph idx="1"/>
          </p:nvPr>
        </p:nvSpPr>
        <p:spPr>
          <a:xfrm>
            <a:off x="366396" y="1116469"/>
            <a:ext cx="4346222" cy="4532313"/>
          </a:xfrm>
        </p:spPr>
        <p:txBody>
          <a:bodyPr>
            <a:normAutofit/>
          </a:bodyPr>
          <a:lstStyle/>
          <a:p>
            <a:pPr lvl="1"/>
            <a:r>
              <a:rPr lang="fr-FR" dirty="0"/>
              <a:t>Enable direct </a:t>
            </a:r>
            <a:r>
              <a:rPr lang="fr-FR" dirty="0" err="1"/>
              <a:t>comparison</a:t>
            </a:r>
            <a:r>
              <a:rPr lang="fr-FR" dirty="0"/>
              <a:t> </a:t>
            </a:r>
            <a:r>
              <a:rPr lang="fr-FR" dirty="0" err="1"/>
              <a:t>with</a:t>
            </a:r>
            <a:r>
              <a:rPr lang="fr-FR" dirty="0"/>
              <a:t> turbulence </a:t>
            </a:r>
            <a:r>
              <a:rPr lang="fr-FR" dirty="0" err="1"/>
              <a:t>measurements</a:t>
            </a:r>
            <a:endParaRPr lang="fr-FR" dirty="0"/>
          </a:p>
          <a:p>
            <a:pPr marL="0" lvl="1" indent="0">
              <a:buNone/>
            </a:pPr>
            <a:r>
              <a:rPr lang="fr-FR" dirty="0">
                <a:sym typeface="Wingdings" panose="05000000000000000000" pitchFamily="2" charset="2"/>
              </a:rPr>
              <a:t> e.g.: </a:t>
            </a:r>
            <a:r>
              <a:rPr lang="fr-FR" dirty="0" err="1">
                <a:sym typeface="Wingdings" panose="05000000000000000000" pitchFamily="2" charset="2"/>
              </a:rPr>
              <a:t>Characterization</a:t>
            </a:r>
            <a:r>
              <a:rPr lang="fr-FR" dirty="0">
                <a:sym typeface="Wingdings" panose="05000000000000000000" pitchFamily="2" charset="2"/>
              </a:rPr>
              <a:t> of </a:t>
            </a:r>
            <a:r>
              <a:rPr lang="fr-FR" b="1" dirty="0" err="1">
                <a:sym typeface="Wingdings" panose="05000000000000000000" pitchFamily="2" charset="2"/>
              </a:rPr>
              <a:t>divertor</a:t>
            </a:r>
            <a:r>
              <a:rPr lang="fr-FR" b="1" dirty="0">
                <a:sym typeface="Wingdings" panose="05000000000000000000" pitchFamily="2" charset="2"/>
              </a:rPr>
              <a:t> </a:t>
            </a:r>
            <a:r>
              <a:rPr lang="fr-FR" b="1" dirty="0" err="1">
                <a:sym typeface="Wingdings" panose="05000000000000000000" pitchFamily="2" charset="2"/>
              </a:rPr>
              <a:t>localised</a:t>
            </a:r>
            <a:r>
              <a:rPr lang="fr-FR" b="1" dirty="0">
                <a:sym typeface="Wingdings" panose="05000000000000000000" pitchFamily="2" charset="2"/>
              </a:rPr>
              <a:t> filaments</a:t>
            </a:r>
            <a:endParaRPr lang="fr-FR" b="1" dirty="0"/>
          </a:p>
          <a:p>
            <a:pPr lvl="1"/>
            <a:endParaRPr lang="fr-FR" noProof="0" dirty="0"/>
          </a:p>
          <a:p>
            <a:pPr marL="266700" lvl="2" indent="0">
              <a:buNone/>
            </a:pPr>
            <a:br>
              <a:rPr lang="fr-FR" noProof="0" dirty="0"/>
            </a:br>
            <a:endParaRPr lang="en-US" noProof="0" dirty="0"/>
          </a:p>
          <a:p>
            <a:pPr lvl="1"/>
            <a:endParaRPr lang="en-US" noProof="0" dirty="0"/>
          </a:p>
        </p:txBody>
      </p:sp>
      <p:sp>
        <p:nvSpPr>
          <p:cNvPr id="2" name="Espace réservé de la date 1">
            <a:extLst>
              <a:ext uri="{FF2B5EF4-FFF2-40B4-BE49-F238E27FC236}">
                <a16:creationId xmlns:a16="http://schemas.microsoft.com/office/drawing/2014/main" id="{B17EAD3B-1461-7487-5CC4-2FCC0868B62D}"/>
              </a:ext>
            </a:extLst>
          </p:cNvPr>
          <p:cNvSpPr>
            <a:spLocks noGrp="1"/>
          </p:cNvSpPr>
          <p:nvPr>
            <p:ph type="dt" sz="half" idx="10"/>
          </p:nvPr>
        </p:nvSpPr>
        <p:spPr/>
        <p:txBody>
          <a:bodyPr/>
          <a:lstStyle/>
          <a:p>
            <a:r>
              <a:rPr lang="fr-FR"/>
              <a:t>15/10/2025</a:t>
            </a:r>
          </a:p>
        </p:txBody>
      </p:sp>
      <p:sp>
        <p:nvSpPr>
          <p:cNvPr id="5" name="Espace réservé du pied de page 4">
            <a:extLst>
              <a:ext uri="{FF2B5EF4-FFF2-40B4-BE49-F238E27FC236}">
                <a16:creationId xmlns:a16="http://schemas.microsoft.com/office/drawing/2014/main" id="{4B7D443D-AEB6-DC33-3EC2-01CD79BC4C4B}"/>
              </a:ext>
            </a:extLst>
          </p:cNvPr>
          <p:cNvSpPr>
            <a:spLocks noGrp="1"/>
          </p:cNvSpPr>
          <p:nvPr>
            <p:ph type="ftr" sz="quarter" idx="11"/>
          </p:nvPr>
        </p:nvSpPr>
        <p:spPr/>
        <p:txBody>
          <a:bodyPr/>
          <a:lstStyle/>
          <a:p>
            <a:r>
              <a:rPr lang="fr-FR"/>
              <a:t>Hugo Bufferand - IAEA-FEC Conference - Chengdu</a:t>
            </a:r>
            <a:endParaRPr lang="fr-FR" dirty="0"/>
          </a:p>
        </p:txBody>
      </p:sp>
      <p:sp>
        <p:nvSpPr>
          <p:cNvPr id="8" name="Espace réservé du numéro de diapositive 7">
            <a:extLst>
              <a:ext uri="{FF2B5EF4-FFF2-40B4-BE49-F238E27FC236}">
                <a16:creationId xmlns:a16="http://schemas.microsoft.com/office/drawing/2014/main" id="{8424BA42-8E50-0F5C-5ECA-A7448ECF5244}"/>
              </a:ext>
            </a:extLst>
          </p:cNvPr>
          <p:cNvSpPr>
            <a:spLocks noGrp="1"/>
          </p:cNvSpPr>
          <p:nvPr>
            <p:ph type="sldNum" sz="quarter" idx="12"/>
          </p:nvPr>
        </p:nvSpPr>
        <p:spPr/>
        <p:txBody>
          <a:bodyPr/>
          <a:lstStyle/>
          <a:p>
            <a:r>
              <a:rPr lang="fr-FR" dirty="0"/>
              <a:t>15/19</a:t>
            </a:r>
          </a:p>
        </p:txBody>
      </p:sp>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a:xfrm>
            <a:off x="458788" y="269846"/>
            <a:ext cx="10728325" cy="871827"/>
          </a:xfrm>
        </p:spPr>
        <p:txBody>
          <a:bodyPr>
            <a:normAutofit/>
          </a:bodyPr>
          <a:lstStyle/>
          <a:p>
            <a:r>
              <a:rPr lang="en-US" dirty="0">
                <a:solidFill>
                  <a:srgbClr val="00B050"/>
                </a:solidFill>
              </a:rPr>
              <a:t>Case3: First principle simulations</a:t>
            </a:r>
            <a:endParaRPr lang="en-US" noProof="0" dirty="0">
              <a:solidFill>
                <a:srgbClr val="00B050"/>
              </a:solidFill>
            </a:endParaRPr>
          </a:p>
        </p:txBody>
      </p:sp>
      <p:pic>
        <p:nvPicPr>
          <p:cNvPr id="9" name="out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6608" r="13445"/>
          <a:stretch/>
        </p:blipFill>
        <p:spPr>
          <a:xfrm>
            <a:off x="252282" y="2412328"/>
            <a:ext cx="5311056" cy="3461642"/>
          </a:xfrm>
          <a:prstGeom prst="rect">
            <a:avLst/>
          </a:prstGeom>
        </p:spPr>
      </p:pic>
      <mc:AlternateContent xmlns:mc="http://schemas.openxmlformats.org/markup-compatibility/2006" xmlns:a14="http://schemas.microsoft.com/office/drawing/2010/main">
        <mc:Choice Requires="a14">
          <p:sp>
            <p:nvSpPr>
              <p:cNvPr id="12" name="ZoneTexte 11"/>
              <p:cNvSpPr txBox="1"/>
              <p:nvPr/>
            </p:nvSpPr>
            <p:spPr>
              <a:xfrm>
                <a:off x="1906826" y="4299782"/>
                <a:ext cx="192427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sz="2000" i="1">
                              <a:solidFill>
                                <a:schemeClr val="tx1"/>
                              </a:solidFill>
                              <a:latin typeface="Cambria Math" panose="02040503050406030204" pitchFamily="18" charset="0"/>
                            </a:rPr>
                          </m:ctrlPr>
                        </m:sSubPr>
                        <m:e>
                          <m:r>
                            <a:rPr lang="fr-FR" sz="2000">
                              <a:solidFill>
                                <a:schemeClr val="tx1"/>
                              </a:solidFill>
                              <a:latin typeface="Cambria Math" panose="02040503050406030204" pitchFamily="18" charset="0"/>
                            </a:rPr>
                            <m:t>𝑛</m:t>
                          </m:r>
                        </m:e>
                        <m:sub>
                          <m:r>
                            <a:rPr lang="fr-FR" sz="2000">
                              <a:solidFill>
                                <a:schemeClr val="tx1"/>
                              </a:solidFill>
                              <a:latin typeface="Cambria Math" panose="02040503050406030204" pitchFamily="18" charset="0"/>
                            </a:rPr>
                            <m:t>𝑒</m:t>
                          </m:r>
                        </m:sub>
                      </m:sSub>
                      <m:d>
                        <m:dPr>
                          <m:ctrlPr>
                            <a:rPr lang="fr-FR" sz="2000" i="1">
                              <a:solidFill>
                                <a:schemeClr val="tx1"/>
                              </a:solidFill>
                              <a:latin typeface="Cambria Math" panose="02040503050406030204" pitchFamily="18" charset="0"/>
                            </a:rPr>
                          </m:ctrlPr>
                        </m:dPr>
                        <m:e>
                          <m:sSup>
                            <m:sSupPr>
                              <m:ctrlPr>
                                <a:rPr lang="fr-FR" sz="2000" i="1">
                                  <a:solidFill>
                                    <a:schemeClr val="tx1"/>
                                  </a:solidFill>
                                  <a:latin typeface="Cambria Math" panose="02040503050406030204" pitchFamily="18" charset="0"/>
                                </a:rPr>
                              </m:ctrlPr>
                            </m:sSupPr>
                            <m:e>
                              <m:r>
                                <a:rPr lang="fr-FR" sz="2000">
                                  <a:solidFill>
                                    <a:schemeClr val="tx1"/>
                                  </a:solidFill>
                                  <a:latin typeface="Cambria Math" panose="02040503050406030204" pitchFamily="18" charset="0"/>
                                </a:rPr>
                                <m:t>𝑚</m:t>
                              </m:r>
                            </m:e>
                            <m:sup>
                              <m:r>
                                <a:rPr lang="fr-FR" sz="2000">
                                  <a:solidFill>
                                    <a:schemeClr val="tx1"/>
                                  </a:solidFill>
                                  <a:latin typeface="Cambria Math" panose="02040503050406030204" pitchFamily="18" charset="0"/>
                                </a:rPr>
                                <m:t>−3</m:t>
                              </m:r>
                            </m:sup>
                          </m:sSup>
                        </m:e>
                      </m:d>
                    </m:oMath>
                  </m:oMathPara>
                </a14:m>
                <a:endParaRPr lang="fr-FR" sz="2000" dirty="0">
                  <a:solidFill>
                    <a:schemeClr val="tx1"/>
                  </a:solidFill>
                  <a:latin typeface="+mj-lt"/>
                </a:endParaRPr>
              </a:p>
            </p:txBody>
          </p:sp>
        </mc:Choice>
        <mc:Fallback xmlns="">
          <p:sp>
            <p:nvSpPr>
              <p:cNvPr id="12" name="ZoneTexte 11"/>
              <p:cNvSpPr txBox="1">
                <a:spLocks noRot="1" noChangeAspect="1" noMove="1" noResize="1" noEditPoints="1" noAdjustHandles="1" noChangeArrowheads="1" noChangeShapeType="1" noTextEdit="1"/>
              </p:cNvSpPr>
              <p:nvPr/>
            </p:nvSpPr>
            <p:spPr>
              <a:xfrm>
                <a:off x="1906826" y="4299782"/>
                <a:ext cx="1924276" cy="400110"/>
              </a:xfrm>
              <a:prstGeom prst="rect">
                <a:avLst/>
              </a:prstGeom>
              <a:blipFill>
                <a:blip r:embed="rId9"/>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4" name="ZoneTexte 13"/>
              <p:cNvSpPr txBox="1"/>
              <p:nvPr/>
            </p:nvSpPr>
            <p:spPr>
              <a:xfrm>
                <a:off x="4194062" y="4563718"/>
                <a:ext cx="1924276"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fr-FR" sz="2000" i="1" smtClean="0">
                              <a:solidFill>
                                <a:schemeClr val="tx1"/>
                              </a:solidFill>
                              <a:latin typeface="Cambria Math" panose="02040503050406030204" pitchFamily="18" charset="0"/>
                            </a:rPr>
                          </m:ctrlPr>
                        </m:sSubPr>
                        <m:e>
                          <m:r>
                            <a:rPr lang="fr-FR" sz="2000" b="0" i="1" smtClean="0">
                              <a:solidFill>
                                <a:schemeClr val="tx1"/>
                              </a:solidFill>
                              <a:latin typeface="Cambria Math" panose="02040503050406030204" pitchFamily="18" charset="0"/>
                            </a:rPr>
                            <m:t>𝑇</m:t>
                          </m:r>
                        </m:e>
                        <m:sub>
                          <m:r>
                            <a:rPr lang="fr-FR" sz="2000">
                              <a:solidFill>
                                <a:schemeClr val="tx1"/>
                              </a:solidFill>
                              <a:latin typeface="Cambria Math" panose="02040503050406030204" pitchFamily="18" charset="0"/>
                            </a:rPr>
                            <m:t>𝑒</m:t>
                          </m:r>
                        </m:sub>
                      </m:sSub>
                      <m:d>
                        <m:dPr>
                          <m:ctrlPr>
                            <a:rPr lang="fr-FR" sz="2000" i="1">
                              <a:solidFill>
                                <a:schemeClr val="tx1"/>
                              </a:solidFill>
                              <a:latin typeface="Cambria Math" panose="02040503050406030204" pitchFamily="18" charset="0"/>
                            </a:rPr>
                          </m:ctrlPr>
                        </m:dPr>
                        <m:e>
                          <m:r>
                            <a:rPr lang="fr-FR" sz="2000" b="0" i="1" smtClean="0">
                              <a:solidFill>
                                <a:schemeClr val="tx1"/>
                              </a:solidFill>
                              <a:latin typeface="Cambria Math" panose="02040503050406030204" pitchFamily="18" charset="0"/>
                            </a:rPr>
                            <m:t>𝑒𝑉</m:t>
                          </m:r>
                        </m:e>
                      </m:d>
                    </m:oMath>
                  </m:oMathPara>
                </a14:m>
                <a:endParaRPr lang="fr-FR" sz="2000" dirty="0">
                  <a:solidFill>
                    <a:schemeClr val="tx1"/>
                  </a:solidFill>
                  <a:latin typeface="+mj-lt"/>
                </a:endParaRPr>
              </a:p>
            </p:txBody>
          </p:sp>
        </mc:Choice>
        <mc:Fallback xmlns="">
          <p:sp>
            <p:nvSpPr>
              <p:cNvPr id="14" name="ZoneTexte 13"/>
              <p:cNvSpPr txBox="1">
                <a:spLocks noRot="1" noChangeAspect="1" noMove="1" noResize="1" noEditPoints="1" noAdjustHandles="1" noChangeArrowheads="1" noChangeShapeType="1" noTextEdit="1"/>
              </p:cNvSpPr>
              <p:nvPr/>
            </p:nvSpPr>
            <p:spPr>
              <a:xfrm>
                <a:off x="4194062" y="4563718"/>
                <a:ext cx="1924276" cy="400110"/>
              </a:xfrm>
              <a:prstGeom prst="rect">
                <a:avLst/>
              </a:prstGeom>
              <a:blipFill>
                <a:blip r:embed="rId10"/>
                <a:stretch>
                  <a:fillRect/>
                </a:stretch>
              </a:blipFill>
            </p:spPr>
            <p:txBody>
              <a:bodyPr/>
              <a:lstStyle/>
              <a:p>
                <a:r>
                  <a:rPr lang="fr-FR">
                    <a:noFill/>
                  </a:rPr>
                  <a:t> </a:t>
                </a:r>
              </a:p>
            </p:txBody>
          </p:sp>
        </mc:Fallback>
      </mc:AlternateContent>
      <p:grpSp>
        <p:nvGrpSpPr>
          <p:cNvPr id="4" name="Groupe 3"/>
          <p:cNvGrpSpPr/>
          <p:nvPr/>
        </p:nvGrpSpPr>
        <p:grpSpPr>
          <a:xfrm>
            <a:off x="2336644" y="4938872"/>
            <a:ext cx="748301" cy="968571"/>
            <a:chOff x="7514140" y="4853398"/>
            <a:chExt cx="965826" cy="1326248"/>
          </a:xfrm>
        </p:grpSpPr>
        <p:pic>
          <p:nvPicPr>
            <p:cNvPr id="11" name="Image 10"/>
            <p:cNvPicPr>
              <a:picLocks noChangeAspect="1"/>
            </p:cNvPicPr>
            <p:nvPr/>
          </p:nvPicPr>
          <p:blipFill rotWithShape="1">
            <a:blip r:embed="rId11" cstate="hqprint">
              <a:clrChange>
                <a:clrFrom>
                  <a:srgbClr val="FFFFFF"/>
                </a:clrFrom>
                <a:clrTo>
                  <a:srgbClr val="FFFFFF">
                    <a:alpha val="0"/>
                  </a:srgbClr>
                </a:clrTo>
              </a:clrChange>
              <a:extLst>
                <a:ext uri="{28A0092B-C50C-407E-A947-70E740481C1C}">
                  <a14:useLocalDpi xmlns:a14="http://schemas.microsoft.com/office/drawing/2010/main" val="0"/>
                </a:ext>
              </a:extLst>
            </a:blip>
            <a:srcRect l="999" t="32367" r="94048" b="23306"/>
            <a:stretch/>
          </p:blipFill>
          <p:spPr>
            <a:xfrm>
              <a:off x="7514140" y="4853398"/>
              <a:ext cx="316496" cy="1326248"/>
            </a:xfrm>
            <a:prstGeom prst="rect">
              <a:avLst/>
            </a:prstGeom>
          </p:spPr>
        </p:pic>
        <mc:AlternateContent xmlns:mc="http://schemas.openxmlformats.org/markup-compatibility/2006" xmlns:a14="http://schemas.microsoft.com/office/drawing/2010/main">
          <mc:Choice Requires="a14">
            <p:sp>
              <p:nvSpPr>
                <p:cNvPr id="3" name="ZoneTexte 2"/>
                <p:cNvSpPr txBox="1"/>
                <p:nvPr/>
              </p:nvSpPr>
              <p:spPr>
                <a:xfrm>
                  <a:off x="7816851" y="5858197"/>
                  <a:ext cx="17152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600" b="0" i="1" smtClean="0">
                            <a:latin typeface="Cambria Math" panose="02040503050406030204" pitchFamily="18" charset="0"/>
                          </a:rPr>
                          <m:t>0</m:t>
                        </m:r>
                      </m:oMath>
                    </m:oMathPara>
                  </a14:m>
                  <a:endParaRPr lang="fr-FR" sz="1600" dirty="0"/>
                </a:p>
              </p:txBody>
            </p:sp>
          </mc:Choice>
          <mc:Fallback xmlns="">
            <p:sp>
              <p:nvSpPr>
                <p:cNvPr id="3" name="ZoneTexte 2"/>
                <p:cNvSpPr txBox="1">
                  <a:spLocks noRot="1" noChangeAspect="1" noMove="1" noResize="1" noEditPoints="1" noAdjustHandles="1" noChangeArrowheads="1" noChangeShapeType="1" noTextEdit="1"/>
                </p:cNvSpPr>
                <p:nvPr/>
              </p:nvSpPr>
              <p:spPr>
                <a:xfrm>
                  <a:off x="7816851" y="5858197"/>
                  <a:ext cx="171521" cy="246221"/>
                </a:xfrm>
                <a:prstGeom prst="rect">
                  <a:avLst/>
                </a:prstGeom>
                <a:blipFill>
                  <a:blip r:embed="rId12"/>
                  <a:stretch>
                    <a:fillRect l="-21429" r="-25000" b="-75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6" name="ZoneTexte 15"/>
                <p:cNvSpPr txBox="1"/>
                <p:nvPr/>
              </p:nvSpPr>
              <p:spPr>
                <a:xfrm>
                  <a:off x="7811311" y="4887570"/>
                  <a:ext cx="65723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600" b="0" i="1" smtClean="0">
                            <a:latin typeface="Cambria Math" panose="02040503050406030204" pitchFamily="18" charset="0"/>
                          </a:rPr>
                          <m:t>1.5</m:t>
                        </m:r>
                        <m:r>
                          <a:rPr lang="fr-FR" sz="1600" b="0" i="1" smtClean="0">
                            <a:latin typeface="Cambria Math" panose="02040503050406030204" pitchFamily="18" charset="0"/>
                          </a:rPr>
                          <m:t>𝑒</m:t>
                        </m:r>
                        <m:r>
                          <a:rPr lang="fr-FR" sz="1600" b="0" i="1" smtClean="0">
                            <a:latin typeface="Cambria Math" panose="02040503050406030204" pitchFamily="18" charset="0"/>
                          </a:rPr>
                          <m:t>19</m:t>
                        </m:r>
                      </m:oMath>
                    </m:oMathPara>
                  </a14:m>
                  <a:endParaRPr lang="fr-FR" sz="1600" dirty="0"/>
                </a:p>
              </p:txBody>
            </p:sp>
          </mc:Choice>
          <mc:Fallback xmlns="">
            <p:sp>
              <p:nvSpPr>
                <p:cNvPr id="16" name="ZoneTexte 15"/>
                <p:cNvSpPr txBox="1">
                  <a:spLocks noRot="1" noChangeAspect="1" noMove="1" noResize="1" noEditPoints="1" noAdjustHandles="1" noChangeArrowheads="1" noChangeShapeType="1" noTextEdit="1"/>
                </p:cNvSpPr>
                <p:nvPr/>
              </p:nvSpPr>
              <p:spPr>
                <a:xfrm>
                  <a:off x="7811311" y="4887570"/>
                  <a:ext cx="657231" cy="246221"/>
                </a:xfrm>
                <a:prstGeom prst="rect">
                  <a:avLst/>
                </a:prstGeom>
                <a:blipFill>
                  <a:blip r:embed="rId13"/>
                  <a:stretch>
                    <a:fillRect l="-5556" r="-5556" b="-1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7" name="ZoneTexte 16"/>
                <p:cNvSpPr txBox="1"/>
                <p:nvPr/>
              </p:nvSpPr>
              <p:spPr>
                <a:xfrm>
                  <a:off x="7816851" y="5546556"/>
                  <a:ext cx="65723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600" b="0" i="1" smtClean="0">
                            <a:latin typeface="Cambria Math" panose="02040503050406030204" pitchFamily="18" charset="0"/>
                          </a:rPr>
                          <m:t>0.5</m:t>
                        </m:r>
                        <m:r>
                          <a:rPr lang="fr-FR" sz="1600" b="0" i="1" smtClean="0">
                            <a:latin typeface="Cambria Math" panose="02040503050406030204" pitchFamily="18" charset="0"/>
                          </a:rPr>
                          <m:t>𝑒</m:t>
                        </m:r>
                        <m:r>
                          <a:rPr lang="fr-FR" sz="1600" b="0" i="1" smtClean="0">
                            <a:latin typeface="Cambria Math" panose="02040503050406030204" pitchFamily="18" charset="0"/>
                          </a:rPr>
                          <m:t>19</m:t>
                        </m:r>
                      </m:oMath>
                    </m:oMathPara>
                  </a14:m>
                  <a:endParaRPr lang="fr-FR" sz="1600" dirty="0"/>
                </a:p>
              </p:txBody>
            </p:sp>
          </mc:Choice>
          <mc:Fallback xmlns="">
            <p:sp>
              <p:nvSpPr>
                <p:cNvPr id="17" name="ZoneTexte 16"/>
                <p:cNvSpPr txBox="1">
                  <a:spLocks noRot="1" noChangeAspect="1" noMove="1" noResize="1" noEditPoints="1" noAdjustHandles="1" noChangeArrowheads="1" noChangeShapeType="1" noTextEdit="1"/>
                </p:cNvSpPr>
                <p:nvPr/>
              </p:nvSpPr>
              <p:spPr>
                <a:xfrm>
                  <a:off x="7816851" y="5546556"/>
                  <a:ext cx="657231" cy="246221"/>
                </a:xfrm>
                <a:prstGeom prst="rect">
                  <a:avLst/>
                </a:prstGeom>
                <a:blipFill>
                  <a:blip r:embed="rId14"/>
                  <a:stretch>
                    <a:fillRect l="-5556" r="-5556" b="-100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8" name="ZoneTexte 17"/>
                <p:cNvSpPr txBox="1"/>
                <p:nvPr/>
              </p:nvSpPr>
              <p:spPr>
                <a:xfrm>
                  <a:off x="7822735" y="5225106"/>
                  <a:ext cx="65723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600" b="0" i="1" smtClean="0">
                            <a:latin typeface="Cambria Math" panose="02040503050406030204" pitchFamily="18" charset="0"/>
                          </a:rPr>
                          <m:t>1.0</m:t>
                        </m:r>
                        <m:r>
                          <a:rPr lang="fr-FR" sz="1600" b="0" i="1" smtClean="0">
                            <a:latin typeface="Cambria Math" panose="02040503050406030204" pitchFamily="18" charset="0"/>
                          </a:rPr>
                          <m:t>𝑒</m:t>
                        </m:r>
                        <m:r>
                          <a:rPr lang="fr-FR" sz="1600" b="0" i="1" smtClean="0">
                            <a:latin typeface="Cambria Math" panose="02040503050406030204" pitchFamily="18" charset="0"/>
                          </a:rPr>
                          <m:t>19</m:t>
                        </m:r>
                      </m:oMath>
                    </m:oMathPara>
                  </a14:m>
                  <a:endParaRPr lang="fr-FR" sz="1600" dirty="0"/>
                </a:p>
              </p:txBody>
            </p:sp>
          </mc:Choice>
          <mc:Fallback xmlns="">
            <p:sp>
              <p:nvSpPr>
                <p:cNvPr id="18" name="ZoneTexte 17"/>
                <p:cNvSpPr txBox="1">
                  <a:spLocks noRot="1" noChangeAspect="1" noMove="1" noResize="1" noEditPoints="1" noAdjustHandles="1" noChangeArrowheads="1" noChangeShapeType="1" noTextEdit="1"/>
                </p:cNvSpPr>
                <p:nvPr/>
              </p:nvSpPr>
              <p:spPr>
                <a:xfrm>
                  <a:off x="7822735" y="5225106"/>
                  <a:ext cx="657231" cy="246221"/>
                </a:xfrm>
                <a:prstGeom prst="rect">
                  <a:avLst/>
                </a:prstGeom>
                <a:blipFill>
                  <a:blip r:embed="rId15"/>
                  <a:stretch>
                    <a:fillRect l="-5556" r="-5556" b="-7317"/>
                  </a:stretch>
                </a:blipFill>
              </p:spPr>
              <p:txBody>
                <a:bodyPr/>
                <a:lstStyle/>
                <a:p>
                  <a:r>
                    <a:rPr lang="fr-FR">
                      <a:noFill/>
                    </a:rPr>
                    <a:t> </a:t>
                  </a:r>
                </a:p>
              </p:txBody>
            </p:sp>
          </mc:Fallback>
        </mc:AlternateContent>
      </p:grpSp>
      <p:grpSp>
        <p:nvGrpSpPr>
          <p:cNvPr id="20" name="Groupe 19"/>
          <p:cNvGrpSpPr/>
          <p:nvPr/>
        </p:nvGrpSpPr>
        <p:grpSpPr>
          <a:xfrm>
            <a:off x="4722937" y="4938872"/>
            <a:ext cx="481932" cy="939000"/>
            <a:chOff x="7514140" y="4853398"/>
            <a:chExt cx="701859" cy="1326248"/>
          </a:xfrm>
        </p:grpSpPr>
        <p:pic>
          <p:nvPicPr>
            <p:cNvPr id="21" name="Image 20"/>
            <p:cNvPicPr>
              <a:picLocks noChangeAspect="1"/>
            </p:cNvPicPr>
            <p:nvPr/>
          </p:nvPicPr>
          <p:blipFill rotWithShape="1">
            <a:blip r:embed="rId16" cstate="hqprint">
              <a:clrChange>
                <a:clrFrom>
                  <a:srgbClr val="FFFFFF"/>
                </a:clrFrom>
                <a:clrTo>
                  <a:srgbClr val="FFFFFF">
                    <a:alpha val="0"/>
                  </a:srgbClr>
                </a:clrTo>
              </a:clrChange>
              <a:extLst>
                <a:ext uri="{28A0092B-C50C-407E-A947-70E740481C1C}">
                  <a14:useLocalDpi xmlns:a14="http://schemas.microsoft.com/office/drawing/2010/main" val="0"/>
                </a:ext>
              </a:extLst>
            </a:blip>
            <a:srcRect l="999" t="32367" r="94048" b="23306"/>
            <a:stretch/>
          </p:blipFill>
          <p:spPr>
            <a:xfrm>
              <a:off x="7514140" y="4853398"/>
              <a:ext cx="316496" cy="1326248"/>
            </a:xfrm>
            <a:prstGeom prst="rect">
              <a:avLst/>
            </a:prstGeom>
          </p:spPr>
        </p:pic>
        <mc:AlternateContent xmlns:mc="http://schemas.openxmlformats.org/markup-compatibility/2006" xmlns:a14="http://schemas.microsoft.com/office/drawing/2010/main">
          <mc:Choice Requires="a14">
            <p:sp>
              <p:nvSpPr>
                <p:cNvPr id="22" name="ZoneTexte 21"/>
                <p:cNvSpPr txBox="1"/>
                <p:nvPr/>
              </p:nvSpPr>
              <p:spPr>
                <a:xfrm>
                  <a:off x="7816851" y="5858197"/>
                  <a:ext cx="171521"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600" b="0" i="1" smtClean="0">
                            <a:latin typeface="Cambria Math" panose="02040503050406030204" pitchFamily="18" charset="0"/>
                          </a:rPr>
                          <m:t>0</m:t>
                        </m:r>
                      </m:oMath>
                    </m:oMathPara>
                  </a14:m>
                  <a:endParaRPr lang="fr-FR" sz="1600" dirty="0"/>
                </a:p>
              </p:txBody>
            </p:sp>
          </mc:Choice>
          <mc:Fallback xmlns="">
            <p:sp>
              <p:nvSpPr>
                <p:cNvPr id="22" name="ZoneTexte 21"/>
                <p:cNvSpPr txBox="1">
                  <a:spLocks noRot="1" noChangeAspect="1" noMove="1" noResize="1" noEditPoints="1" noAdjustHandles="1" noChangeArrowheads="1" noChangeShapeType="1" noTextEdit="1"/>
                </p:cNvSpPr>
                <p:nvPr/>
              </p:nvSpPr>
              <p:spPr>
                <a:xfrm>
                  <a:off x="7816851" y="5858197"/>
                  <a:ext cx="171521" cy="246221"/>
                </a:xfrm>
                <a:prstGeom prst="rect">
                  <a:avLst/>
                </a:prstGeom>
                <a:blipFill>
                  <a:blip r:embed="rId17"/>
                  <a:stretch>
                    <a:fillRect l="-25000" r="-21429" b="-75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3" name="ZoneTexte 22"/>
                <p:cNvSpPr txBox="1"/>
                <p:nvPr/>
              </p:nvSpPr>
              <p:spPr>
                <a:xfrm>
                  <a:off x="7809700" y="4918792"/>
                  <a:ext cx="39914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600" b="0" i="1" smtClean="0">
                            <a:latin typeface="Cambria Math" panose="02040503050406030204" pitchFamily="18" charset="0"/>
                          </a:rPr>
                          <m:t>300</m:t>
                        </m:r>
                      </m:oMath>
                    </m:oMathPara>
                  </a14:m>
                  <a:endParaRPr lang="fr-FR" sz="1600" dirty="0"/>
                </a:p>
              </p:txBody>
            </p:sp>
          </mc:Choice>
          <mc:Fallback xmlns="">
            <p:sp>
              <p:nvSpPr>
                <p:cNvPr id="23" name="ZoneTexte 22"/>
                <p:cNvSpPr txBox="1">
                  <a:spLocks noRot="1" noChangeAspect="1" noMove="1" noResize="1" noEditPoints="1" noAdjustHandles="1" noChangeArrowheads="1" noChangeShapeType="1" noTextEdit="1"/>
                </p:cNvSpPr>
                <p:nvPr/>
              </p:nvSpPr>
              <p:spPr>
                <a:xfrm>
                  <a:off x="7809700" y="4918792"/>
                  <a:ext cx="399148" cy="246221"/>
                </a:xfrm>
                <a:prstGeom prst="rect">
                  <a:avLst/>
                </a:prstGeom>
                <a:blipFill>
                  <a:blip r:embed="rId18"/>
                  <a:stretch>
                    <a:fillRect l="-9091" r="-7576" b="-75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4" name="ZoneTexte 23"/>
                <p:cNvSpPr txBox="1"/>
                <p:nvPr/>
              </p:nvSpPr>
              <p:spPr>
                <a:xfrm>
                  <a:off x="7816851" y="5546556"/>
                  <a:ext cx="39914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600" b="0" i="1" smtClean="0">
                            <a:latin typeface="Cambria Math" panose="02040503050406030204" pitchFamily="18" charset="0"/>
                          </a:rPr>
                          <m:t>100</m:t>
                        </m:r>
                      </m:oMath>
                    </m:oMathPara>
                  </a14:m>
                  <a:endParaRPr lang="fr-FR" sz="1600" dirty="0"/>
                </a:p>
              </p:txBody>
            </p:sp>
          </mc:Choice>
          <mc:Fallback xmlns="">
            <p:sp>
              <p:nvSpPr>
                <p:cNvPr id="24" name="ZoneTexte 23"/>
                <p:cNvSpPr txBox="1">
                  <a:spLocks noRot="1" noChangeAspect="1" noMove="1" noResize="1" noEditPoints="1" noAdjustHandles="1" noChangeArrowheads="1" noChangeShapeType="1" noTextEdit="1"/>
                </p:cNvSpPr>
                <p:nvPr/>
              </p:nvSpPr>
              <p:spPr>
                <a:xfrm>
                  <a:off x="7816851" y="5546556"/>
                  <a:ext cx="399148" cy="246221"/>
                </a:xfrm>
                <a:prstGeom prst="rect">
                  <a:avLst/>
                </a:prstGeom>
                <a:blipFill>
                  <a:blip r:embed="rId19"/>
                  <a:stretch>
                    <a:fillRect l="-10769" r="-7692" b="-7500"/>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5" name="ZoneTexte 24"/>
                <p:cNvSpPr txBox="1"/>
                <p:nvPr/>
              </p:nvSpPr>
              <p:spPr>
                <a:xfrm>
                  <a:off x="7816851" y="5232230"/>
                  <a:ext cx="399148"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sz="1600" b="0" i="1" smtClean="0">
                            <a:latin typeface="Cambria Math" panose="02040503050406030204" pitchFamily="18" charset="0"/>
                          </a:rPr>
                          <m:t>200</m:t>
                        </m:r>
                      </m:oMath>
                    </m:oMathPara>
                  </a14:m>
                  <a:endParaRPr lang="fr-FR" sz="1600" dirty="0"/>
                </a:p>
              </p:txBody>
            </p:sp>
          </mc:Choice>
          <mc:Fallback xmlns="">
            <p:sp>
              <p:nvSpPr>
                <p:cNvPr id="25" name="ZoneTexte 24"/>
                <p:cNvSpPr txBox="1">
                  <a:spLocks noRot="1" noChangeAspect="1" noMove="1" noResize="1" noEditPoints="1" noAdjustHandles="1" noChangeArrowheads="1" noChangeShapeType="1" noTextEdit="1"/>
                </p:cNvSpPr>
                <p:nvPr/>
              </p:nvSpPr>
              <p:spPr>
                <a:xfrm>
                  <a:off x="7816851" y="5232230"/>
                  <a:ext cx="399148" cy="246221"/>
                </a:xfrm>
                <a:prstGeom prst="rect">
                  <a:avLst/>
                </a:prstGeom>
                <a:blipFill>
                  <a:blip r:embed="rId20"/>
                  <a:stretch>
                    <a:fillRect l="-10769" r="-7692" b="-7317"/>
                  </a:stretch>
                </a:blipFill>
              </p:spPr>
              <p:txBody>
                <a:bodyPr/>
                <a:lstStyle/>
                <a:p>
                  <a:r>
                    <a:rPr lang="fr-FR">
                      <a:noFill/>
                    </a:rPr>
                    <a:t> </a:t>
                  </a:r>
                </a:p>
              </p:txBody>
            </p:sp>
          </mc:Fallback>
        </mc:AlternateContent>
      </p:grpSp>
      <p:pic>
        <p:nvPicPr>
          <p:cNvPr id="36" name="radIreneNew">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21"/>
          <a:srcRect l="21872" t="7790" r="8914" b="5618"/>
          <a:stretch/>
        </p:blipFill>
        <p:spPr>
          <a:xfrm>
            <a:off x="8863271" y="1360345"/>
            <a:ext cx="3339004" cy="3133026"/>
          </a:xfrm>
          <a:prstGeom prst="rect">
            <a:avLst/>
          </a:prstGeom>
        </p:spPr>
      </p:pic>
      <p:pic>
        <p:nvPicPr>
          <p:cNvPr id="39" name="NFac8692supp1">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22"/>
          <a:stretch>
            <a:fillRect/>
          </a:stretch>
        </p:blipFill>
        <p:spPr>
          <a:xfrm>
            <a:off x="5456933" y="963498"/>
            <a:ext cx="3371573" cy="3746192"/>
          </a:xfrm>
          <a:prstGeom prst="rect">
            <a:avLst/>
          </a:prstGeom>
        </p:spPr>
      </p:pic>
      <p:sp>
        <p:nvSpPr>
          <p:cNvPr id="40" name="ZoneTexte 39"/>
          <p:cNvSpPr txBox="1"/>
          <p:nvPr/>
        </p:nvSpPr>
        <p:spPr>
          <a:xfrm>
            <a:off x="6186416" y="5633797"/>
            <a:ext cx="5099538" cy="461665"/>
          </a:xfrm>
          <a:prstGeom prst="rect">
            <a:avLst/>
          </a:prstGeom>
          <a:noFill/>
        </p:spPr>
        <p:txBody>
          <a:bodyPr wrap="square" rtlCol="0">
            <a:spAutoFit/>
          </a:bodyPr>
          <a:lstStyle/>
          <a:p>
            <a:r>
              <a:rPr lang="fr-FR" sz="1200" i="1" dirty="0">
                <a:solidFill>
                  <a:schemeClr val="tx1">
                    <a:lumMod val="75000"/>
                    <a:lumOff val="25000"/>
                  </a:schemeClr>
                </a:solidFill>
              </a:rPr>
              <a:t>Sketch of the </a:t>
            </a:r>
            <a:r>
              <a:rPr lang="fr-FR" sz="1200" i="1" dirty="0" err="1">
                <a:solidFill>
                  <a:schemeClr val="tx1">
                    <a:lumMod val="75000"/>
                    <a:lumOff val="25000"/>
                  </a:schemeClr>
                </a:solidFill>
              </a:rPr>
              <a:t>gas</a:t>
            </a:r>
            <a:r>
              <a:rPr lang="fr-FR" sz="1200" i="1" dirty="0">
                <a:solidFill>
                  <a:schemeClr val="tx1">
                    <a:lumMod val="75000"/>
                    <a:lumOff val="25000"/>
                  </a:schemeClr>
                </a:solidFill>
              </a:rPr>
              <a:t> puff </a:t>
            </a:r>
            <a:r>
              <a:rPr lang="fr-FR" sz="1200" i="1" dirty="0" err="1">
                <a:solidFill>
                  <a:schemeClr val="tx1">
                    <a:lumMod val="75000"/>
                    <a:lumOff val="25000"/>
                  </a:schemeClr>
                </a:solidFill>
              </a:rPr>
              <a:t>imaging</a:t>
            </a:r>
            <a:r>
              <a:rPr lang="fr-FR" sz="1200" i="1" dirty="0">
                <a:solidFill>
                  <a:schemeClr val="tx1">
                    <a:lumMod val="75000"/>
                    <a:lumOff val="25000"/>
                  </a:schemeClr>
                </a:solidFill>
              </a:rPr>
              <a:t> diagnostic on TCV. Figure </a:t>
            </a:r>
            <a:r>
              <a:rPr lang="fr-FR" sz="1200" i="1" dirty="0" err="1">
                <a:solidFill>
                  <a:schemeClr val="tx1">
                    <a:lumMod val="75000"/>
                    <a:lumOff val="25000"/>
                  </a:schemeClr>
                </a:solidFill>
              </a:rPr>
              <a:t>from</a:t>
            </a:r>
            <a:r>
              <a:rPr lang="fr-FR" sz="1200" i="1" dirty="0">
                <a:solidFill>
                  <a:schemeClr val="tx1">
                    <a:lumMod val="75000"/>
                    <a:lumOff val="25000"/>
                  </a:schemeClr>
                </a:solidFill>
              </a:rPr>
              <a:t> </a:t>
            </a:r>
            <a:r>
              <a:rPr lang="fr-FR" sz="1200" i="1" dirty="0">
                <a:solidFill>
                  <a:srgbClr val="A558A0"/>
                </a:solidFill>
              </a:rPr>
              <a:t>[</a:t>
            </a:r>
            <a:r>
              <a:rPr lang="fr-FR" sz="1200" i="1" dirty="0" err="1">
                <a:solidFill>
                  <a:srgbClr val="A558A0"/>
                </a:solidFill>
              </a:rPr>
              <a:t>Wütrich</a:t>
            </a:r>
            <a:r>
              <a:rPr lang="fr-FR" sz="1200" i="1" dirty="0">
                <a:solidFill>
                  <a:srgbClr val="A558A0"/>
                </a:solidFill>
              </a:rPr>
              <a:t> et al., </a:t>
            </a:r>
            <a:r>
              <a:rPr lang="fr-FR" sz="1200" i="1" dirty="0" err="1">
                <a:solidFill>
                  <a:srgbClr val="A558A0"/>
                </a:solidFill>
              </a:rPr>
              <a:t>Nucl</a:t>
            </a:r>
            <a:r>
              <a:rPr lang="fr-FR" sz="1200" i="1" dirty="0">
                <a:solidFill>
                  <a:srgbClr val="A558A0"/>
                </a:solidFill>
              </a:rPr>
              <a:t>. Fusion 62 (2022)]</a:t>
            </a:r>
          </a:p>
        </p:txBody>
      </p:sp>
      <p:sp>
        <p:nvSpPr>
          <p:cNvPr id="41" name="ZoneTexte 40"/>
          <p:cNvSpPr txBox="1"/>
          <p:nvPr/>
        </p:nvSpPr>
        <p:spPr>
          <a:xfrm>
            <a:off x="6255945" y="4763669"/>
            <a:ext cx="2526323" cy="830997"/>
          </a:xfrm>
          <a:prstGeom prst="rect">
            <a:avLst/>
          </a:prstGeom>
          <a:noFill/>
        </p:spPr>
        <p:txBody>
          <a:bodyPr wrap="square" rtlCol="0">
            <a:spAutoFit/>
          </a:bodyPr>
          <a:lstStyle/>
          <a:p>
            <a:r>
              <a:rPr lang="fr-FR" sz="1200" i="1" dirty="0" err="1">
                <a:solidFill>
                  <a:schemeClr val="tx1">
                    <a:lumMod val="75000"/>
                    <a:lumOff val="25000"/>
                  </a:schemeClr>
                </a:solidFill>
              </a:rPr>
              <a:t>Experimental</a:t>
            </a:r>
            <a:r>
              <a:rPr lang="fr-FR" sz="1200" i="1" dirty="0">
                <a:solidFill>
                  <a:schemeClr val="tx1">
                    <a:lumMod val="75000"/>
                    <a:lumOff val="25000"/>
                  </a:schemeClr>
                </a:solidFill>
              </a:rPr>
              <a:t> data:</a:t>
            </a:r>
          </a:p>
          <a:p>
            <a:r>
              <a:rPr lang="fr-FR" sz="1200" i="1" dirty="0" err="1">
                <a:solidFill>
                  <a:schemeClr val="tx1">
                    <a:lumMod val="75000"/>
                    <a:lumOff val="25000"/>
                  </a:schemeClr>
                </a:solidFill>
              </a:rPr>
              <a:t>Normalized</a:t>
            </a:r>
            <a:r>
              <a:rPr lang="fr-FR" sz="1200" i="1" dirty="0">
                <a:solidFill>
                  <a:schemeClr val="tx1">
                    <a:lumMod val="75000"/>
                    <a:lumOff val="25000"/>
                  </a:schemeClr>
                </a:solidFill>
              </a:rPr>
              <a:t> </a:t>
            </a:r>
            <a:r>
              <a:rPr lang="fr-FR" sz="1200" i="1" dirty="0" err="1">
                <a:solidFill>
                  <a:schemeClr val="tx1">
                    <a:lumMod val="75000"/>
                    <a:lumOff val="25000"/>
                  </a:schemeClr>
                </a:solidFill>
              </a:rPr>
              <a:t>brightness</a:t>
            </a:r>
            <a:br>
              <a:rPr lang="fr-FR" sz="1200" i="1" dirty="0">
                <a:solidFill>
                  <a:schemeClr val="tx1">
                    <a:lumMod val="75000"/>
                    <a:lumOff val="25000"/>
                  </a:schemeClr>
                </a:solidFill>
              </a:rPr>
            </a:br>
            <a:r>
              <a:rPr lang="fr-FR" sz="1200" i="1" dirty="0" err="1">
                <a:solidFill>
                  <a:schemeClr val="tx1">
                    <a:lumMod val="75000"/>
                    <a:lumOff val="25000"/>
                  </a:schemeClr>
                </a:solidFill>
              </a:rPr>
              <a:t>Video</a:t>
            </a:r>
            <a:r>
              <a:rPr lang="fr-FR" sz="1200" i="1" dirty="0">
                <a:solidFill>
                  <a:schemeClr val="tx1">
                    <a:lumMod val="75000"/>
                    <a:lumOff val="25000"/>
                  </a:schemeClr>
                </a:solidFill>
              </a:rPr>
              <a:t> </a:t>
            </a:r>
            <a:r>
              <a:rPr lang="fr-FR" sz="1200" i="1" dirty="0" err="1">
                <a:solidFill>
                  <a:schemeClr val="tx1">
                    <a:lumMod val="75000"/>
                    <a:lumOff val="25000"/>
                  </a:schemeClr>
                </a:solidFill>
              </a:rPr>
              <a:t>from</a:t>
            </a:r>
            <a:r>
              <a:rPr lang="fr-FR" sz="1200" i="1" dirty="0">
                <a:solidFill>
                  <a:schemeClr val="tx1">
                    <a:lumMod val="75000"/>
                    <a:lumOff val="25000"/>
                  </a:schemeClr>
                </a:solidFill>
              </a:rPr>
              <a:t> </a:t>
            </a:r>
            <a:r>
              <a:rPr lang="fr-FR" sz="1200" i="1" dirty="0">
                <a:solidFill>
                  <a:srgbClr val="A558A0"/>
                </a:solidFill>
              </a:rPr>
              <a:t>[</a:t>
            </a:r>
            <a:r>
              <a:rPr lang="fr-FR" sz="1200" i="1" dirty="0" err="1">
                <a:solidFill>
                  <a:srgbClr val="A558A0"/>
                </a:solidFill>
              </a:rPr>
              <a:t>Wütrich</a:t>
            </a:r>
            <a:r>
              <a:rPr lang="fr-FR" sz="1200" i="1" dirty="0">
                <a:solidFill>
                  <a:srgbClr val="A558A0"/>
                </a:solidFill>
              </a:rPr>
              <a:t> et al., </a:t>
            </a:r>
            <a:r>
              <a:rPr lang="fr-FR" sz="1200" i="1" dirty="0" err="1">
                <a:solidFill>
                  <a:srgbClr val="A558A0"/>
                </a:solidFill>
              </a:rPr>
              <a:t>Nucl</a:t>
            </a:r>
            <a:r>
              <a:rPr lang="fr-FR" sz="1200" i="1" dirty="0">
                <a:solidFill>
                  <a:srgbClr val="A558A0"/>
                </a:solidFill>
              </a:rPr>
              <a:t>. Fusion 62 (2022)]</a:t>
            </a:r>
            <a:endParaRPr lang="fr-FR" sz="1200" i="1" dirty="0">
              <a:solidFill>
                <a:schemeClr val="tx1">
                  <a:lumMod val="75000"/>
                  <a:lumOff val="25000"/>
                </a:schemeClr>
              </a:solidFill>
            </a:endParaRPr>
          </a:p>
        </p:txBody>
      </p:sp>
      <p:sp>
        <p:nvSpPr>
          <p:cNvPr id="42" name="ZoneTexte 41"/>
          <p:cNvSpPr txBox="1"/>
          <p:nvPr/>
        </p:nvSpPr>
        <p:spPr>
          <a:xfrm>
            <a:off x="9242170" y="4763669"/>
            <a:ext cx="2526323" cy="646331"/>
          </a:xfrm>
          <a:prstGeom prst="rect">
            <a:avLst/>
          </a:prstGeom>
          <a:noFill/>
        </p:spPr>
        <p:txBody>
          <a:bodyPr wrap="square" rtlCol="0">
            <a:spAutoFit/>
          </a:bodyPr>
          <a:lstStyle/>
          <a:p>
            <a:r>
              <a:rPr lang="fr-FR" sz="1200" i="1" dirty="0">
                <a:solidFill>
                  <a:schemeClr val="tx1">
                    <a:lumMod val="75000"/>
                    <a:lumOff val="25000"/>
                  </a:schemeClr>
                </a:solidFill>
              </a:rPr>
              <a:t>Simulation data:</a:t>
            </a:r>
          </a:p>
          <a:p>
            <a:r>
              <a:rPr lang="fr-FR" sz="1200" i="1" dirty="0" err="1">
                <a:solidFill>
                  <a:schemeClr val="tx1">
                    <a:lumMod val="75000"/>
                    <a:lumOff val="25000"/>
                  </a:schemeClr>
                </a:solidFill>
              </a:rPr>
              <a:t>Deuterium</a:t>
            </a:r>
            <a:r>
              <a:rPr lang="fr-FR" sz="1200" i="1" dirty="0">
                <a:solidFill>
                  <a:schemeClr val="tx1">
                    <a:lumMod val="75000"/>
                    <a:lumOff val="25000"/>
                  </a:schemeClr>
                </a:solidFill>
              </a:rPr>
              <a:t> </a:t>
            </a:r>
            <a:r>
              <a:rPr lang="fr-FR" sz="1200" i="1" dirty="0" err="1">
                <a:solidFill>
                  <a:schemeClr val="tx1">
                    <a:lumMod val="75000"/>
                    <a:lumOff val="25000"/>
                  </a:schemeClr>
                </a:solidFill>
              </a:rPr>
              <a:t>atom</a:t>
            </a:r>
            <a:r>
              <a:rPr lang="fr-FR" sz="1200" i="1" dirty="0">
                <a:solidFill>
                  <a:schemeClr val="tx1">
                    <a:lumMod val="75000"/>
                    <a:lumOff val="25000"/>
                  </a:schemeClr>
                </a:solidFill>
              </a:rPr>
              <a:t> radiation (W/m3)</a:t>
            </a:r>
          </a:p>
          <a:p>
            <a:r>
              <a:rPr lang="fr-FR" sz="1200" i="1" dirty="0">
                <a:solidFill>
                  <a:srgbClr val="A558A0"/>
                </a:solidFill>
              </a:rPr>
              <a:t>[Bufferand et al., NME 41 (2024)]</a:t>
            </a:r>
          </a:p>
        </p:txBody>
      </p:sp>
      <p:sp>
        <p:nvSpPr>
          <p:cNvPr id="13" name="Rectangle 12">
            <a:extLst>
              <a:ext uri="{FF2B5EF4-FFF2-40B4-BE49-F238E27FC236}">
                <a16:creationId xmlns:a16="http://schemas.microsoft.com/office/drawing/2014/main" id="{49A002B7-63F2-4D05-8FB4-4DE2BB225783}"/>
              </a:ext>
            </a:extLst>
          </p:cNvPr>
          <p:cNvSpPr/>
          <p:nvPr/>
        </p:nvSpPr>
        <p:spPr>
          <a:xfrm>
            <a:off x="5481943" y="950118"/>
            <a:ext cx="6674377" cy="3761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pic>
        <p:nvPicPr>
          <p:cNvPr id="44" name="Image 43"/>
          <p:cNvPicPr>
            <a:picLocks noChangeAspect="1"/>
          </p:cNvPicPr>
          <p:nvPr/>
        </p:nvPicPr>
        <p:blipFill>
          <a:blip r:embed="rId23"/>
          <a:stretch>
            <a:fillRect/>
          </a:stretch>
        </p:blipFill>
        <p:spPr>
          <a:xfrm>
            <a:off x="5926298" y="734409"/>
            <a:ext cx="5964659" cy="4763246"/>
          </a:xfrm>
          <a:prstGeom prst="rect">
            <a:avLst/>
          </a:prstGeom>
        </p:spPr>
      </p:pic>
    </p:spTree>
    <p:extLst>
      <p:ext uri="{BB962C8B-B14F-4D97-AF65-F5344CB8AC3E}">
        <p14:creationId xmlns:p14="http://schemas.microsoft.com/office/powerpoint/2010/main" val="9100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34"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mediacall" presetSubtype="0" fill="hold" nodeType="withEffect">
                                  <p:stCondLst>
                                    <p:cond delay="0"/>
                                  </p:stCondLst>
                                  <p:childTnLst>
                                    <p:cmd type="call" cmd="playFrom(0.0)">
                                      <p:cBhvr>
                                        <p:cTn id="16" dur="171571" fill="hold"/>
                                        <p:tgtEl>
                                          <p:spTgt spid="39"/>
                                        </p:tgtEl>
                                      </p:cBhvr>
                                    </p:cmd>
                                  </p:childTnLst>
                                </p:cTn>
                              </p:par>
                              <p:par>
                                <p:cTn id="17" presetID="1" presetClass="mediacall" presetSubtype="0" fill="hold" nodeType="withEffect">
                                  <p:stCondLst>
                                    <p:cond delay="0"/>
                                  </p:stCondLst>
                                  <p:childTnLst>
                                    <p:cmd type="call" cmd="playFrom(0.0)">
                                      <p:cBhvr>
                                        <p:cTn id="18" dur="18367" fill="hold"/>
                                        <p:tgtEl>
                                          <p:spTgt spid="36"/>
                                        </p:tgtEl>
                                      </p:cBhvr>
                                    </p:cmd>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9"/>
                                        </p:tgtEl>
                                      </p:cBhvr>
                                    </p:cmd>
                                  </p:childTnLst>
                                </p:cTn>
                              </p:par>
                            </p:childTnLst>
                          </p:cTn>
                        </p:par>
                      </p:childTnLst>
                    </p:cTn>
                  </p:par>
                </p:childTnLst>
              </p:cTn>
              <p:nextCondLst>
                <p:cond evt="onClick" delay="0">
                  <p:tgtEl>
                    <p:spTgt spid="9"/>
                  </p:tgtEl>
                </p:cond>
              </p:nextCondLst>
            </p:seq>
            <p:video>
              <p:cMediaNode vol="80000">
                <p:cTn id="28" repeatCount="indefinite" fill="hold" display="0">
                  <p:stCondLst>
                    <p:cond delay="indefinite"/>
                  </p:stCondLst>
                </p:cTn>
                <p:tgtEl>
                  <p:spTgt spid="9"/>
                </p:tgtEl>
              </p:cMediaNode>
            </p:video>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39"/>
                                        </p:tgtEl>
                                      </p:cBhvr>
                                    </p:cmd>
                                  </p:childTnLst>
                                </p:cTn>
                              </p:par>
                            </p:childTnLst>
                          </p:cTn>
                        </p:par>
                      </p:childTnLst>
                    </p:cTn>
                  </p:par>
                </p:childTnLst>
              </p:cTn>
              <p:nextCondLst>
                <p:cond evt="onClick" delay="0">
                  <p:tgtEl>
                    <p:spTgt spid="39"/>
                  </p:tgtEl>
                </p:cond>
              </p:nextCondLst>
            </p:seq>
            <p:seq concurrent="1" nextAc="seek">
              <p:cTn id="34" restart="whenNotActive" fill="hold" evtFilter="cancelBubble" nodeType="interactiveSeq">
                <p:stCondLst>
                  <p:cond evt="onClick" delay="0">
                    <p:tgtEl>
                      <p:spTgt spid="36"/>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36"/>
                                        </p:tgtEl>
                                      </p:cBhvr>
                                    </p:cmd>
                                  </p:childTnLst>
                                </p:cTn>
                              </p:par>
                            </p:childTnLst>
                          </p:cTn>
                        </p:par>
                      </p:childTnLst>
                    </p:cTn>
                  </p:par>
                </p:childTnLst>
              </p:cTn>
              <p:nextCondLst>
                <p:cond evt="onClick" delay="0">
                  <p:tgtEl>
                    <p:spTgt spid="36"/>
                  </p:tgtEl>
                </p:cond>
              </p:nextCondLst>
            </p:seq>
            <p:video>
              <p:cMediaNode vol="80000">
                <p:cTn id="39" repeatCount="indefinite" fill="hold" display="0">
                  <p:stCondLst>
                    <p:cond delay="indefinite"/>
                  </p:stCondLst>
                </p:cTn>
                <p:tgtEl>
                  <p:spTgt spid="39"/>
                </p:tgtEl>
              </p:cMediaNode>
            </p:video>
            <p:video>
              <p:cMediaNode vol="80000">
                <p:cTn id="40" repeatCount="indefinite" fill="hold" display="0">
                  <p:stCondLst>
                    <p:cond delay="indefinite"/>
                  </p:stCondLst>
                </p:cTn>
                <p:tgtEl>
                  <p:spTgt spid="36"/>
                </p:tgtEl>
              </p:cMediaNode>
            </p:video>
          </p:childTnLst>
        </p:cTn>
      </p:par>
    </p:tnLst>
    <p:bldLst>
      <p:bldP spid="40" grpId="0"/>
      <p:bldP spid="41" grpId="0"/>
      <p:bldP spid="42" grpId="0"/>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BED08D99-2E77-465B-A2D1-7B5149E27500}"/>
                  </a:ext>
                </a:extLst>
              </p:cNvPr>
              <p:cNvSpPr>
                <a:spLocks noGrp="1"/>
              </p:cNvSpPr>
              <p:nvPr>
                <p:ph idx="1"/>
              </p:nvPr>
            </p:nvSpPr>
            <p:spPr>
              <a:xfrm>
                <a:off x="263724" y="898737"/>
                <a:ext cx="5628764" cy="4346140"/>
              </a:xfrm>
            </p:spPr>
            <p:txBody>
              <a:bodyPr>
                <a:normAutofit/>
              </a:bodyPr>
              <a:lstStyle/>
              <a:p>
                <a:pPr marL="285750" indent="-285750">
                  <a:buFont typeface="Arial" panose="020B0604020202020204" pitchFamily="34" charset="0"/>
                  <a:buChar char="•"/>
                </a:pPr>
                <a:r>
                  <a:rPr lang="fr-FR" b="1" dirty="0"/>
                  <a:t>Inputs</a:t>
                </a:r>
                <a:r>
                  <a:rPr lang="fr-FR" dirty="0"/>
                  <a:t>: </a:t>
                </a:r>
              </a:p>
              <a:p>
                <a:pPr marL="552450" lvl="1" indent="-285750">
                  <a:buFont typeface="Arial" panose="020B0604020202020204" pitchFamily="34" charset="0"/>
                  <a:buChar char="•"/>
                </a:pPr>
                <a:r>
                  <a:rPr lang="fr-FR" dirty="0" err="1"/>
                  <a:t>Heating</a:t>
                </a:r>
                <a:r>
                  <a:rPr lang="fr-FR" dirty="0"/>
                  <a:t> power [</a:t>
                </a:r>
                <a14:m>
                  <m:oMath xmlns:m="http://schemas.openxmlformats.org/officeDocument/2006/math">
                    <m:r>
                      <a:rPr lang="fr-FR" b="0" i="1" smtClean="0">
                        <a:latin typeface="Cambria Math" panose="02040503050406030204" pitchFamily="18" charset="0"/>
                      </a:rPr>
                      <m:t>170</m:t>
                    </m:r>
                    <m:r>
                      <a:rPr lang="fr-FR" b="0" i="1" smtClean="0">
                        <a:latin typeface="Cambria Math" panose="02040503050406030204" pitchFamily="18" charset="0"/>
                      </a:rPr>
                      <m:t>𝑘𝑊</m:t>
                    </m:r>
                  </m:oMath>
                </a14:m>
                <a:r>
                  <a:rPr lang="fr-FR" dirty="0"/>
                  <a:t> – 50/50 ion/</a:t>
                </a:r>
                <a:r>
                  <a:rPr lang="fr-FR" dirty="0" err="1"/>
                  <a:t>electron</a:t>
                </a:r>
                <a:r>
                  <a:rPr lang="fr-FR" dirty="0"/>
                  <a:t> </a:t>
                </a:r>
                <a:r>
                  <a:rPr lang="fr-FR" dirty="0" err="1"/>
                  <a:t>channel</a:t>
                </a:r>
                <a:r>
                  <a:rPr lang="fr-FR" dirty="0"/>
                  <a:t>]</a:t>
                </a:r>
              </a:p>
              <a:p>
                <a:pPr marL="552450" lvl="1" indent="-285750">
                  <a:buFont typeface="Arial" panose="020B0604020202020204" pitchFamily="34" charset="0"/>
                  <a:buChar char="•"/>
                </a:pPr>
                <a:r>
                  <a:rPr lang="fr-FR" dirty="0"/>
                  <a:t>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𝑛</m:t>
                        </m:r>
                      </m:e>
                      <m:sub>
                        <m:r>
                          <a:rPr lang="fr-FR" b="0" i="1" smtClean="0">
                            <a:latin typeface="Cambria Math" panose="02040503050406030204" pitchFamily="18" charset="0"/>
                          </a:rPr>
                          <m:t>𝑠𝑒𝑝</m:t>
                        </m:r>
                      </m:sub>
                    </m:sSub>
                    <m:r>
                      <a:rPr lang="fr-FR" b="0" i="1" smtClean="0">
                        <a:latin typeface="Cambria Math" panose="02040503050406030204" pitchFamily="18" charset="0"/>
                      </a:rPr>
                      <m:t>=8×</m:t>
                    </m:r>
                    <m:sSup>
                      <m:sSupPr>
                        <m:ctrlPr>
                          <a:rPr lang="fr-FR" b="0" i="1" smtClean="0">
                            <a:latin typeface="Cambria Math" panose="02040503050406030204" pitchFamily="18" charset="0"/>
                          </a:rPr>
                        </m:ctrlPr>
                      </m:sSupPr>
                      <m:e>
                        <m:r>
                          <a:rPr lang="fr-FR" b="0" i="1" smtClean="0">
                            <a:latin typeface="Cambria Math" panose="02040503050406030204" pitchFamily="18" charset="0"/>
                          </a:rPr>
                          <m:t>10</m:t>
                        </m:r>
                      </m:e>
                      <m:sup>
                        <m:r>
                          <a:rPr lang="fr-FR" b="0" i="1" smtClean="0">
                            <a:latin typeface="Cambria Math" panose="02040503050406030204" pitchFamily="18" charset="0"/>
                          </a:rPr>
                          <m:t>18</m:t>
                        </m:r>
                      </m:sup>
                    </m:sSup>
                    <m:sSup>
                      <m:sSupPr>
                        <m:ctrlPr>
                          <a:rPr lang="fr-FR" b="0" i="1" smtClean="0">
                            <a:latin typeface="Cambria Math" panose="02040503050406030204" pitchFamily="18" charset="0"/>
                          </a:rPr>
                        </m:ctrlPr>
                      </m:sSupPr>
                      <m:e>
                        <m:r>
                          <a:rPr lang="fr-FR" b="0" i="1" smtClean="0">
                            <a:latin typeface="Cambria Math" panose="02040503050406030204" pitchFamily="18" charset="0"/>
                          </a:rPr>
                          <m:t>𝑚</m:t>
                        </m:r>
                      </m:e>
                      <m:sup>
                        <m:r>
                          <a:rPr lang="fr-FR" b="0" i="1" smtClean="0">
                            <a:latin typeface="Cambria Math" panose="02040503050406030204" pitchFamily="18" charset="0"/>
                          </a:rPr>
                          <m:t>−3</m:t>
                        </m:r>
                      </m:sup>
                    </m:sSup>
                  </m:oMath>
                </a14:m>
                <a:r>
                  <a:rPr lang="fr-FR" dirty="0"/>
                  <a:t> (</a:t>
                </a:r>
                <a:r>
                  <a:rPr lang="fr-FR" dirty="0" err="1"/>
                  <a:t>used</a:t>
                </a:r>
                <a:r>
                  <a:rPr lang="fr-FR" dirty="0"/>
                  <a:t> to tune </a:t>
                </a:r>
                <a:r>
                  <a:rPr lang="fr-FR" dirty="0" err="1"/>
                  <a:t>gas</a:t>
                </a:r>
                <a:r>
                  <a:rPr lang="fr-FR" dirty="0"/>
                  <a:t> puff rate)</a:t>
                </a:r>
                <a:br>
                  <a:rPr lang="fr-FR" dirty="0"/>
                </a:br>
                <a:endParaRPr lang="fr-FR" b="1" dirty="0"/>
              </a:p>
              <a:p>
                <a:pPr marL="285750" indent="-285750">
                  <a:buFont typeface="Arial" panose="020B0604020202020204" pitchFamily="34" charset="0"/>
                  <a:buChar char="•"/>
                </a:pPr>
                <a:r>
                  <a:rPr lang="fr-FR" b="1" dirty="0"/>
                  <a:t>Outputs</a:t>
                </a:r>
                <a:r>
                  <a:rPr lang="fr-FR" dirty="0"/>
                  <a:t>:</a:t>
                </a:r>
              </a:p>
              <a:p>
                <a:pPr marL="552450" lvl="1" indent="-285750">
                  <a:buFont typeface="Arial" panose="020B0604020202020204" pitchFamily="34" charset="0"/>
                  <a:buChar char="•"/>
                </a:pPr>
                <a:r>
                  <a:rPr lang="fr-FR" dirty="0"/>
                  <a:t>SOL profiles</a:t>
                </a:r>
              </a:p>
              <a:p>
                <a:pPr marL="552450" lvl="1" indent="-285750">
                  <a:buFont typeface="Arial" panose="020B0604020202020204" pitchFamily="34" charset="0"/>
                  <a:buChar char="•"/>
                </a:pPr>
                <a:r>
                  <a:rPr lang="fr-FR" dirty="0"/>
                  <a:t>Turbulence </a:t>
                </a:r>
                <a:r>
                  <a:rPr lang="fr-FR" dirty="0" err="1"/>
                  <a:t>pdf</a:t>
                </a:r>
                <a:r>
                  <a:rPr lang="fr-FR" dirty="0"/>
                  <a:t>, filament size and </a:t>
                </a:r>
                <a:r>
                  <a:rPr lang="fr-FR" dirty="0" err="1"/>
                  <a:t>velocity</a:t>
                </a:r>
                <a:r>
                  <a:rPr lang="fr-FR" dirty="0"/>
                  <a:t>…</a:t>
                </a:r>
              </a:p>
              <a:p>
                <a:pPr marL="552450" lvl="1" indent="-285750">
                  <a:buFont typeface="Arial" panose="020B0604020202020204" pitchFamily="34" charset="0"/>
                  <a:buChar char="•"/>
                </a:pP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𝜆</m:t>
                        </m:r>
                      </m:e>
                      <m:sub>
                        <m:r>
                          <a:rPr lang="fr-FR" b="0" i="1" smtClean="0">
                            <a:latin typeface="Cambria Math" panose="02040503050406030204" pitchFamily="18" charset="0"/>
                          </a:rPr>
                          <m:t>𝑞</m:t>
                        </m:r>
                      </m:sub>
                    </m:sSub>
                  </m:oMath>
                </a14:m>
                <a:r>
                  <a:rPr lang="fr-FR" dirty="0"/>
                  <a:t> </a:t>
                </a:r>
                <a:r>
                  <a:rPr lang="fr-FR" dirty="0" err="1"/>
                  <a:t>prediction</a:t>
                </a:r>
                <a:r>
                  <a:rPr lang="fr-FR" dirty="0"/>
                  <a:t> (OK w.r.t. </a:t>
                </a:r>
                <a:r>
                  <a:rPr lang="fr-FR" dirty="0" err="1"/>
                  <a:t>experiment</a:t>
                </a:r>
                <a:r>
                  <a:rPr lang="fr-FR" dirty="0"/>
                  <a:t>)</a:t>
                </a:r>
              </a:p>
              <a:p>
                <a:pPr lvl="1" indent="0">
                  <a:buNone/>
                </a:pPr>
                <a:endParaRPr lang="fr-FR" dirty="0"/>
              </a:p>
              <a:p>
                <a:pPr marL="552450" lvl="1" indent="-285750">
                  <a:buFont typeface="Arial" panose="020B0604020202020204" pitchFamily="34" charset="0"/>
                  <a:buChar char="•"/>
                </a:pPr>
                <a:endParaRPr lang="fr-FR" dirty="0"/>
              </a:p>
              <a:p>
                <a:pPr marL="552450" lvl="1"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p:txBody>
          </p:sp>
        </mc:Choice>
        <mc:Fallback xmlns="">
          <p:sp>
            <p:nvSpPr>
              <p:cNvPr id="2" name="Espace réservé du contenu 1">
                <a:extLst>
                  <a:ext uri="{FF2B5EF4-FFF2-40B4-BE49-F238E27FC236}">
                    <a16:creationId xmlns:a16="http://schemas.microsoft.com/office/drawing/2014/main" id="{BED08D99-2E77-465B-A2D1-7B5149E27500}"/>
                  </a:ext>
                </a:extLst>
              </p:cNvPr>
              <p:cNvSpPr>
                <a:spLocks noGrp="1" noRot="1" noChangeAspect="1" noMove="1" noResize="1" noEditPoints="1" noAdjustHandles="1" noChangeArrowheads="1" noChangeShapeType="1" noTextEdit="1"/>
              </p:cNvSpPr>
              <p:nvPr>
                <p:ph idx="1"/>
              </p:nvPr>
            </p:nvSpPr>
            <p:spPr>
              <a:xfrm>
                <a:off x="263724" y="898737"/>
                <a:ext cx="5628764" cy="4346140"/>
              </a:xfrm>
              <a:blipFill>
                <a:blip r:embed="rId2"/>
                <a:stretch>
                  <a:fillRect l="-2056" t="-701"/>
                </a:stretch>
              </a:blipFill>
            </p:spPr>
            <p:txBody>
              <a:bodyPr/>
              <a:lstStyle/>
              <a:p>
                <a:r>
                  <a:rPr lang="fr-FR">
                    <a:noFill/>
                  </a:rPr>
                  <a:t> </a:t>
                </a:r>
              </a:p>
            </p:txBody>
          </p:sp>
        </mc:Fallback>
      </mc:AlternateContent>
      <p:sp>
        <p:nvSpPr>
          <p:cNvPr id="3" name="Espace réservé de la date 2">
            <a:extLst>
              <a:ext uri="{FF2B5EF4-FFF2-40B4-BE49-F238E27FC236}">
                <a16:creationId xmlns:a16="http://schemas.microsoft.com/office/drawing/2014/main" id="{39DAD787-BAA4-4909-98DD-C0A5FB0FDB40}"/>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342A1F6B-60D2-44D7-A8FC-69E91DCCF84D}"/>
              </a:ext>
            </a:extLst>
          </p:cNvPr>
          <p:cNvSpPr>
            <a:spLocks noGrp="1"/>
          </p:cNvSpPr>
          <p:nvPr>
            <p:ph type="ftr" sz="quarter" idx="11"/>
          </p:nvPr>
        </p:nvSpPr>
        <p:spPr/>
        <p:txBody>
          <a:bodyPr/>
          <a:lstStyle/>
          <a:p>
            <a:r>
              <a:rPr lang="fr-FR"/>
              <a:t>Hugo Bufferand - IAEA-FEC Conference - Chengdu</a:t>
            </a:r>
          </a:p>
        </p:txBody>
      </p:sp>
      <p:sp>
        <p:nvSpPr>
          <p:cNvPr id="5" name="Espace réservé du numéro de diapositive 4">
            <a:extLst>
              <a:ext uri="{FF2B5EF4-FFF2-40B4-BE49-F238E27FC236}">
                <a16:creationId xmlns:a16="http://schemas.microsoft.com/office/drawing/2014/main" id="{544C96D6-40F1-4DE1-92A1-F372D2534EC7}"/>
              </a:ext>
            </a:extLst>
          </p:cNvPr>
          <p:cNvSpPr>
            <a:spLocks noGrp="1"/>
          </p:cNvSpPr>
          <p:nvPr>
            <p:ph type="sldNum" sz="quarter" idx="12"/>
          </p:nvPr>
        </p:nvSpPr>
        <p:spPr/>
        <p:txBody>
          <a:bodyPr/>
          <a:lstStyle/>
          <a:p>
            <a:r>
              <a:rPr lang="fr-FR" dirty="0"/>
              <a:t>16/19</a:t>
            </a:r>
          </a:p>
        </p:txBody>
      </p:sp>
      <p:sp>
        <p:nvSpPr>
          <p:cNvPr id="6" name="Titre 5">
            <a:extLst>
              <a:ext uri="{FF2B5EF4-FFF2-40B4-BE49-F238E27FC236}">
                <a16:creationId xmlns:a16="http://schemas.microsoft.com/office/drawing/2014/main" id="{F84EAF5D-B857-49FE-9201-A8D8C438117C}"/>
              </a:ext>
            </a:extLst>
          </p:cNvPr>
          <p:cNvSpPr>
            <a:spLocks noGrp="1"/>
          </p:cNvSpPr>
          <p:nvPr>
            <p:ph type="title"/>
          </p:nvPr>
        </p:nvSpPr>
        <p:spPr/>
        <p:txBody>
          <a:bodyPr>
            <a:normAutofit/>
          </a:bodyPr>
          <a:lstStyle/>
          <a:p>
            <a:r>
              <a:rPr lang="en-US" dirty="0">
                <a:solidFill>
                  <a:srgbClr val="00B050"/>
                </a:solidFill>
              </a:rPr>
              <a:t>Case3: First principle simulations</a:t>
            </a:r>
          </a:p>
        </p:txBody>
      </p:sp>
      <p:sp>
        <p:nvSpPr>
          <p:cNvPr id="29" name="Espace réservé du contenu 1">
            <a:extLst>
              <a:ext uri="{FF2B5EF4-FFF2-40B4-BE49-F238E27FC236}">
                <a16:creationId xmlns:a16="http://schemas.microsoft.com/office/drawing/2014/main" id="{CC4AFB7D-886B-4AF9-A403-D5001C67DC38}"/>
              </a:ext>
            </a:extLst>
          </p:cNvPr>
          <p:cNvSpPr txBox="1">
            <a:spLocks/>
          </p:cNvSpPr>
          <p:nvPr/>
        </p:nvSpPr>
        <p:spPr>
          <a:xfrm>
            <a:off x="392842" y="2114273"/>
            <a:ext cx="5173846" cy="3326327"/>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US" dirty="0"/>
          </a:p>
        </p:txBody>
      </p:sp>
      <p:grpSp>
        <p:nvGrpSpPr>
          <p:cNvPr id="11" name="Groupe 10">
            <a:extLst>
              <a:ext uri="{FF2B5EF4-FFF2-40B4-BE49-F238E27FC236}">
                <a16:creationId xmlns:a16="http://schemas.microsoft.com/office/drawing/2014/main" id="{8E2B4D37-6F95-464F-BE0D-EFA97789851A}"/>
              </a:ext>
            </a:extLst>
          </p:cNvPr>
          <p:cNvGrpSpPr/>
          <p:nvPr/>
        </p:nvGrpSpPr>
        <p:grpSpPr>
          <a:xfrm>
            <a:off x="6625314" y="1755228"/>
            <a:ext cx="5501844" cy="4704106"/>
            <a:chOff x="5899183" y="1049548"/>
            <a:chExt cx="6227975" cy="5409786"/>
          </a:xfrm>
        </p:grpSpPr>
        <p:pic>
          <p:nvPicPr>
            <p:cNvPr id="19" name="Image 18">
              <a:extLst>
                <a:ext uri="{FF2B5EF4-FFF2-40B4-BE49-F238E27FC236}">
                  <a16:creationId xmlns:a16="http://schemas.microsoft.com/office/drawing/2014/main" id="{36712541-D62D-4278-B718-EA6811414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443" y="3804783"/>
              <a:ext cx="2750715" cy="2343144"/>
            </a:xfrm>
            <a:prstGeom prst="rect">
              <a:avLst/>
            </a:prstGeom>
          </p:spPr>
        </p:pic>
        <p:grpSp>
          <p:nvGrpSpPr>
            <p:cNvPr id="20" name="Groupe 19">
              <a:extLst>
                <a:ext uri="{FF2B5EF4-FFF2-40B4-BE49-F238E27FC236}">
                  <a16:creationId xmlns:a16="http://schemas.microsoft.com/office/drawing/2014/main" id="{77D0F203-C8D7-4471-8E56-E657EFD438DC}"/>
                </a:ext>
              </a:extLst>
            </p:cNvPr>
            <p:cNvGrpSpPr/>
            <p:nvPr/>
          </p:nvGrpSpPr>
          <p:grpSpPr>
            <a:xfrm>
              <a:off x="6280978" y="3827442"/>
              <a:ext cx="2891381" cy="2631892"/>
              <a:chOff x="4393275" y="4297766"/>
              <a:chExt cx="1838109" cy="1622958"/>
            </a:xfrm>
          </p:grpSpPr>
          <p:pic>
            <p:nvPicPr>
              <p:cNvPr id="21" name="Image 20">
                <a:extLst>
                  <a:ext uri="{FF2B5EF4-FFF2-40B4-BE49-F238E27FC236}">
                    <a16:creationId xmlns:a16="http://schemas.microsoft.com/office/drawing/2014/main" id="{5AE0DFED-81F0-4C6F-841D-42F624CDB145}"/>
                  </a:ext>
                </a:extLst>
              </p:cNvPr>
              <p:cNvPicPr>
                <a:picLocks noChangeAspect="1"/>
              </p:cNvPicPr>
              <p:nvPr/>
            </p:nvPicPr>
            <p:blipFill rotWithShape="1">
              <a:blip r:embed="rId4"/>
              <a:srcRect l="13592"/>
              <a:stretch/>
            </p:blipFill>
            <p:spPr>
              <a:xfrm>
                <a:off x="4393275" y="4297766"/>
                <a:ext cx="1391469" cy="1291571"/>
              </a:xfrm>
              <a:prstGeom prst="rect">
                <a:avLst/>
              </a:prstGeom>
            </p:spPr>
          </p:pic>
          <p:pic>
            <p:nvPicPr>
              <p:cNvPr id="22" name="Image 21">
                <a:extLst>
                  <a:ext uri="{FF2B5EF4-FFF2-40B4-BE49-F238E27FC236}">
                    <a16:creationId xmlns:a16="http://schemas.microsoft.com/office/drawing/2014/main" id="{55216411-134A-444C-978F-761A3C3972D7}"/>
                  </a:ext>
                </a:extLst>
              </p:cNvPr>
              <p:cNvPicPr>
                <a:picLocks noChangeAspect="1"/>
              </p:cNvPicPr>
              <p:nvPr/>
            </p:nvPicPr>
            <p:blipFill>
              <a:blip r:embed="rId5"/>
              <a:stretch>
                <a:fillRect/>
              </a:stretch>
            </p:blipFill>
            <p:spPr>
              <a:xfrm>
                <a:off x="4697554" y="5579262"/>
                <a:ext cx="1101151" cy="341462"/>
              </a:xfrm>
              <a:prstGeom prst="rect">
                <a:avLst/>
              </a:prstGeom>
            </p:spPr>
          </p:pic>
          <p:pic>
            <p:nvPicPr>
              <p:cNvPr id="23" name="Image 22">
                <a:extLst>
                  <a:ext uri="{FF2B5EF4-FFF2-40B4-BE49-F238E27FC236}">
                    <a16:creationId xmlns:a16="http://schemas.microsoft.com/office/drawing/2014/main" id="{561C05D6-8DAC-4805-8944-EDA0351C3683}"/>
                  </a:ext>
                </a:extLst>
              </p:cNvPr>
              <p:cNvPicPr>
                <a:picLocks noChangeAspect="1"/>
              </p:cNvPicPr>
              <p:nvPr/>
            </p:nvPicPr>
            <p:blipFill>
              <a:blip r:embed="rId6"/>
              <a:stretch>
                <a:fillRect/>
              </a:stretch>
            </p:blipFill>
            <p:spPr>
              <a:xfrm>
                <a:off x="5894774" y="4337035"/>
                <a:ext cx="336610" cy="1583689"/>
              </a:xfrm>
              <a:prstGeom prst="rect">
                <a:avLst/>
              </a:prstGeom>
            </p:spPr>
          </p:pic>
        </p:grpSp>
        <p:pic>
          <p:nvPicPr>
            <p:cNvPr id="24" name="Image 23">
              <a:extLst>
                <a:ext uri="{FF2B5EF4-FFF2-40B4-BE49-F238E27FC236}">
                  <a16:creationId xmlns:a16="http://schemas.microsoft.com/office/drawing/2014/main" id="{8F6B040E-E55F-4D60-8C7E-5FC4CF8FD8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1459" y="1049548"/>
              <a:ext cx="2640684" cy="2279682"/>
            </a:xfrm>
            <a:prstGeom prst="rect">
              <a:avLst/>
            </a:prstGeom>
          </p:spPr>
        </p:pic>
        <p:grpSp>
          <p:nvGrpSpPr>
            <p:cNvPr id="26" name="Groupe 25">
              <a:extLst>
                <a:ext uri="{FF2B5EF4-FFF2-40B4-BE49-F238E27FC236}">
                  <a16:creationId xmlns:a16="http://schemas.microsoft.com/office/drawing/2014/main" id="{4AC8342C-9274-4F6E-82AD-BB5CDC2B1A11}"/>
                </a:ext>
              </a:extLst>
            </p:cNvPr>
            <p:cNvGrpSpPr/>
            <p:nvPr/>
          </p:nvGrpSpPr>
          <p:grpSpPr>
            <a:xfrm>
              <a:off x="5899183" y="1097218"/>
              <a:ext cx="3494012" cy="2568210"/>
              <a:chOff x="392129" y="4193772"/>
              <a:chExt cx="2888500" cy="2187483"/>
            </a:xfrm>
          </p:grpSpPr>
          <p:grpSp>
            <p:nvGrpSpPr>
              <p:cNvPr id="28" name="Groupe 27">
                <a:extLst>
                  <a:ext uri="{FF2B5EF4-FFF2-40B4-BE49-F238E27FC236}">
                    <a16:creationId xmlns:a16="http://schemas.microsoft.com/office/drawing/2014/main" id="{36023783-CABF-4015-8E0B-072BDBDA1CC6}"/>
                  </a:ext>
                </a:extLst>
              </p:cNvPr>
              <p:cNvGrpSpPr/>
              <p:nvPr/>
            </p:nvGrpSpPr>
            <p:grpSpPr>
              <a:xfrm>
                <a:off x="392129" y="4202571"/>
                <a:ext cx="2224071" cy="2178684"/>
                <a:chOff x="352905" y="4170217"/>
                <a:chExt cx="2313874" cy="2343554"/>
              </a:xfrm>
            </p:grpSpPr>
            <p:pic>
              <p:nvPicPr>
                <p:cNvPr id="33" name="Image 32">
                  <a:extLst>
                    <a:ext uri="{FF2B5EF4-FFF2-40B4-BE49-F238E27FC236}">
                      <a16:creationId xmlns:a16="http://schemas.microsoft.com/office/drawing/2014/main" id="{9D53748B-CC3D-4BD7-B65C-DE678EA042C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52905" y="4170217"/>
                  <a:ext cx="2313874" cy="1847567"/>
                </a:xfrm>
                <a:prstGeom prst="rect">
                  <a:avLst/>
                </a:prstGeom>
              </p:spPr>
            </p:pic>
            <p:pic>
              <p:nvPicPr>
                <p:cNvPr id="34" name="Image 33">
                  <a:extLst>
                    <a:ext uri="{FF2B5EF4-FFF2-40B4-BE49-F238E27FC236}">
                      <a16:creationId xmlns:a16="http://schemas.microsoft.com/office/drawing/2014/main" id="{CFDB826C-A04E-4940-8FBF-58825EE3E4B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113905" y="6001160"/>
                  <a:ext cx="1506451" cy="512611"/>
                </a:xfrm>
                <a:prstGeom prst="rect">
                  <a:avLst/>
                </a:prstGeom>
              </p:spPr>
            </p:pic>
          </p:grpSp>
          <p:pic>
            <p:nvPicPr>
              <p:cNvPr id="30" name="Image 29">
                <a:extLst>
                  <a:ext uri="{FF2B5EF4-FFF2-40B4-BE49-F238E27FC236}">
                    <a16:creationId xmlns:a16="http://schemas.microsoft.com/office/drawing/2014/main" id="{6B3801E4-7954-42A8-A8EA-2A1E7E6AE50C}"/>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698789" y="4193772"/>
                <a:ext cx="581840" cy="2065633"/>
              </a:xfrm>
              <a:prstGeom prst="rect">
                <a:avLst/>
              </a:prstGeom>
            </p:spPr>
          </p:pic>
        </p:grpSp>
      </p:grpSp>
      <p:sp>
        <p:nvSpPr>
          <p:cNvPr id="13" name="ZoneTexte 12">
            <a:extLst>
              <a:ext uri="{FF2B5EF4-FFF2-40B4-BE49-F238E27FC236}">
                <a16:creationId xmlns:a16="http://schemas.microsoft.com/office/drawing/2014/main" id="{28EB2F61-31EC-43B7-A6BD-8C6CBBAC9F07}"/>
              </a:ext>
            </a:extLst>
          </p:cNvPr>
          <p:cNvSpPr txBox="1"/>
          <p:nvPr/>
        </p:nvSpPr>
        <p:spPr>
          <a:xfrm>
            <a:off x="7242993" y="1104099"/>
            <a:ext cx="1896254" cy="461665"/>
          </a:xfrm>
          <a:prstGeom prst="rect">
            <a:avLst/>
          </a:prstGeom>
          <a:noFill/>
        </p:spPr>
        <p:txBody>
          <a:bodyPr wrap="square" rtlCol="0">
            <a:spAutoFit/>
          </a:bodyPr>
          <a:lstStyle/>
          <a:p>
            <a:pPr algn="ctr"/>
            <a:r>
              <a:rPr lang="fr-FR" sz="2400" b="1" dirty="0" err="1">
                <a:solidFill>
                  <a:srgbClr val="FF0000"/>
                </a:solidFill>
              </a:rPr>
              <a:t>Experiment</a:t>
            </a:r>
            <a:endParaRPr lang="fr-FR" sz="2400" b="1" dirty="0">
              <a:solidFill>
                <a:srgbClr val="FF0000"/>
              </a:solidFill>
            </a:endParaRPr>
          </a:p>
        </p:txBody>
      </p:sp>
      <p:sp>
        <p:nvSpPr>
          <p:cNvPr id="35" name="ZoneTexte 34">
            <a:extLst>
              <a:ext uri="{FF2B5EF4-FFF2-40B4-BE49-F238E27FC236}">
                <a16:creationId xmlns:a16="http://schemas.microsoft.com/office/drawing/2014/main" id="{C462CA5B-3394-4B14-BF27-CD63FEFE35B9}"/>
              </a:ext>
            </a:extLst>
          </p:cNvPr>
          <p:cNvSpPr txBox="1"/>
          <p:nvPr/>
        </p:nvSpPr>
        <p:spPr>
          <a:xfrm>
            <a:off x="9874844" y="1115122"/>
            <a:ext cx="1896254" cy="461665"/>
          </a:xfrm>
          <a:prstGeom prst="rect">
            <a:avLst/>
          </a:prstGeom>
          <a:noFill/>
        </p:spPr>
        <p:txBody>
          <a:bodyPr wrap="square" rtlCol="0">
            <a:spAutoFit/>
          </a:bodyPr>
          <a:lstStyle/>
          <a:p>
            <a:pPr algn="ctr"/>
            <a:r>
              <a:rPr lang="fr-FR" sz="2400" b="1" dirty="0">
                <a:solidFill>
                  <a:srgbClr val="FF0000"/>
                </a:solidFill>
              </a:rPr>
              <a:t>Simulation</a:t>
            </a:r>
          </a:p>
        </p:txBody>
      </p:sp>
      <p:sp>
        <p:nvSpPr>
          <p:cNvPr id="36" name="ZoneTexte 35">
            <a:extLst>
              <a:ext uri="{FF2B5EF4-FFF2-40B4-BE49-F238E27FC236}">
                <a16:creationId xmlns:a16="http://schemas.microsoft.com/office/drawing/2014/main" id="{20EDB914-0FA0-47F1-9CBE-D9481B463916}"/>
              </a:ext>
            </a:extLst>
          </p:cNvPr>
          <p:cNvSpPr txBox="1"/>
          <p:nvPr/>
        </p:nvSpPr>
        <p:spPr>
          <a:xfrm>
            <a:off x="6174253" y="1921825"/>
            <a:ext cx="553998" cy="1742248"/>
          </a:xfrm>
          <a:prstGeom prst="rect">
            <a:avLst/>
          </a:prstGeom>
          <a:noFill/>
        </p:spPr>
        <p:txBody>
          <a:bodyPr vert="vert270" wrap="square" rtlCol="0">
            <a:spAutoFit/>
          </a:bodyPr>
          <a:lstStyle/>
          <a:p>
            <a:pPr algn="ctr"/>
            <a:r>
              <a:rPr lang="fr-FR" sz="2400" b="1" dirty="0">
                <a:solidFill>
                  <a:srgbClr val="0010FF"/>
                </a:solidFill>
              </a:rPr>
              <a:t>Density</a:t>
            </a:r>
          </a:p>
        </p:txBody>
      </p:sp>
      <p:sp>
        <p:nvSpPr>
          <p:cNvPr id="37" name="ZoneTexte 36">
            <a:extLst>
              <a:ext uri="{FF2B5EF4-FFF2-40B4-BE49-F238E27FC236}">
                <a16:creationId xmlns:a16="http://schemas.microsoft.com/office/drawing/2014/main" id="{3C349979-0D5A-4469-A9F2-F1B2352E0886}"/>
              </a:ext>
            </a:extLst>
          </p:cNvPr>
          <p:cNvSpPr txBox="1"/>
          <p:nvPr/>
        </p:nvSpPr>
        <p:spPr>
          <a:xfrm>
            <a:off x="6141856" y="4185199"/>
            <a:ext cx="553998" cy="2037492"/>
          </a:xfrm>
          <a:prstGeom prst="rect">
            <a:avLst/>
          </a:prstGeom>
          <a:noFill/>
        </p:spPr>
        <p:txBody>
          <a:bodyPr vert="vert270" wrap="square" rtlCol="0">
            <a:spAutoFit/>
          </a:bodyPr>
          <a:lstStyle/>
          <a:p>
            <a:pPr algn="ctr"/>
            <a:r>
              <a:rPr lang="fr-FR" sz="2400" b="1" dirty="0" err="1">
                <a:solidFill>
                  <a:srgbClr val="0010FF"/>
                </a:solidFill>
              </a:rPr>
              <a:t>Temperature</a:t>
            </a:r>
            <a:endParaRPr lang="fr-FR" sz="2400" b="1" dirty="0">
              <a:solidFill>
                <a:srgbClr val="0010FF"/>
              </a:solidFill>
            </a:endParaRPr>
          </a:p>
        </p:txBody>
      </p:sp>
    </p:spTree>
    <p:extLst>
      <p:ext uri="{BB962C8B-B14F-4D97-AF65-F5344CB8AC3E}">
        <p14:creationId xmlns:p14="http://schemas.microsoft.com/office/powerpoint/2010/main" val="307832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23"/>
            </p:par>
          </p:childTnLst>
        </p:cTn>
      </p:par>
    </p:tnLst>
    <p:bldLst>
      <p:bldP spid="13" grpId="0"/>
      <p:bldP spid="35" grpId="0"/>
      <p:bldP spid="36"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Espace réservé du contenu 1">
                <a:extLst>
                  <a:ext uri="{FF2B5EF4-FFF2-40B4-BE49-F238E27FC236}">
                    <a16:creationId xmlns:a16="http://schemas.microsoft.com/office/drawing/2014/main" id="{BED08D99-2E77-465B-A2D1-7B5149E27500}"/>
                  </a:ext>
                </a:extLst>
              </p:cNvPr>
              <p:cNvSpPr>
                <a:spLocks noGrp="1"/>
              </p:cNvSpPr>
              <p:nvPr>
                <p:ph idx="1"/>
              </p:nvPr>
            </p:nvSpPr>
            <p:spPr>
              <a:xfrm>
                <a:off x="263724" y="898737"/>
                <a:ext cx="5628764" cy="4346140"/>
              </a:xfrm>
            </p:spPr>
            <p:txBody>
              <a:bodyPr>
                <a:normAutofit/>
              </a:bodyPr>
              <a:lstStyle/>
              <a:p>
                <a:pPr marL="285750" indent="-285750">
                  <a:buFont typeface="Arial" panose="020B0604020202020204" pitchFamily="34" charset="0"/>
                  <a:buChar char="•"/>
                </a:pPr>
                <a:r>
                  <a:rPr lang="fr-FR" b="1" dirty="0"/>
                  <a:t>Inputs</a:t>
                </a:r>
                <a:r>
                  <a:rPr lang="fr-FR" dirty="0"/>
                  <a:t>: </a:t>
                </a:r>
              </a:p>
              <a:p>
                <a:pPr marL="552450" lvl="1" indent="-285750">
                  <a:buFont typeface="Arial" panose="020B0604020202020204" pitchFamily="34" charset="0"/>
                  <a:buChar char="•"/>
                </a:pPr>
                <a:r>
                  <a:rPr lang="fr-FR" dirty="0" err="1"/>
                  <a:t>Heating</a:t>
                </a:r>
                <a:r>
                  <a:rPr lang="fr-FR" dirty="0"/>
                  <a:t> power [</a:t>
                </a:r>
                <a14:m>
                  <m:oMath xmlns:m="http://schemas.openxmlformats.org/officeDocument/2006/math">
                    <m:r>
                      <a:rPr lang="fr-FR" b="0" i="1" smtClean="0">
                        <a:latin typeface="Cambria Math" panose="02040503050406030204" pitchFamily="18" charset="0"/>
                      </a:rPr>
                      <m:t>170</m:t>
                    </m:r>
                    <m:r>
                      <a:rPr lang="fr-FR" b="0" i="1" smtClean="0">
                        <a:latin typeface="Cambria Math" panose="02040503050406030204" pitchFamily="18" charset="0"/>
                      </a:rPr>
                      <m:t>𝑘𝑊</m:t>
                    </m:r>
                  </m:oMath>
                </a14:m>
                <a:r>
                  <a:rPr lang="fr-FR" dirty="0"/>
                  <a:t> – 50/50 ion/</a:t>
                </a:r>
                <a:r>
                  <a:rPr lang="fr-FR" dirty="0" err="1"/>
                  <a:t>electron</a:t>
                </a:r>
                <a:r>
                  <a:rPr lang="fr-FR" dirty="0"/>
                  <a:t> </a:t>
                </a:r>
                <a:r>
                  <a:rPr lang="fr-FR" dirty="0" err="1"/>
                  <a:t>channel</a:t>
                </a:r>
                <a:r>
                  <a:rPr lang="fr-FR" dirty="0"/>
                  <a:t>]</a:t>
                </a:r>
              </a:p>
              <a:p>
                <a:pPr marL="552450" lvl="1" indent="-285750">
                  <a:buFont typeface="Arial" panose="020B0604020202020204" pitchFamily="34" charset="0"/>
                  <a:buChar char="•"/>
                </a:pPr>
                <a:r>
                  <a:rPr lang="fr-FR" dirty="0"/>
                  <a:t>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𝑛</m:t>
                        </m:r>
                      </m:e>
                      <m:sub>
                        <m:r>
                          <a:rPr lang="fr-FR" b="0" i="1" smtClean="0">
                            <a:latin typeface="Cambria Math" panose="02040503050406030204" pitchFamily="18" charset="0"/>
                          </a:rPr>
                          <m:t>𝑠𝑒𝑝</m:t>
                        </m:r>
                      </m:sub>
                    </m:sSub>
                    <m:r>
                      <a:rPr lang="fr-FR" b="0" i="1" smtClean="0">
                        <a:latin typeface="Cambria Math" panose="02040503050406030204" pitchFamily="18" charset="0"/>
                      </a:rPr>
                      <m:t>=8×</m:t>
                    </m:r>
                    <m:sSup>
                      <m:sSupPr>
                        <m:ctrlPr>
                          <a:rPr lang="fr-FR" b="0" i="1" smtClean="0">
                            <a:latin typeface="Cambria Math" panose="02040503050406030204" pitchFamily="18" charset="0"/>
                          </a:rPr>
                        </m:ctrlPr>
                      </m:sSupPr>
                      <m:e>
                        <m:r>
                          <a:rPr lang="fr-FR" b="0" i="1" smtClean="0">
                            <a:latin typeface="Cambria Math" panose="02040503050406030204" pitchFamily="18" charset="0"/>
                          </a:rPr>
                          <m:t>10</m:t>
                        </m:r>
                      </m:e>
                      <m:sup>
                        <m:r>
                          <a:rPr lang="fr-FR" b="0" i="1" smtClean="0">
                            <a:latin typeface="Cambria Math" panose="02040503050406030204" pitchFamily="18" charset="0"/>
                          </a:rPr>
                          <m:t>18</m:t>
                        </m:r>
                      </m:sup>
                    </m:sSup>
                    <m:sSup>
                      <m:sSupPr>
                        <m:ctrlPr>
                          <a:rPr lang="fr-FR" b="0" i="1" smtClean="0">
                            <a:latin typeface="Cambria Math" panose="02040503050406030204" pitchFamily="18" charset="0"/>
                          </a:rPr>
                        </m:ctrlPr>
                      </m:sSupPr>
                      <m:e>
                        <m:r>
                          <a:rPr lang="fr-FR" b="0" i="1" smtClean="0">
                            <a:latin typeface="Cambria Math" panose="02040503050406030204" pitchFamily="18" charset="0"/>
                          </a:rPr>
                          <m:t>𝑚</m:t>
                        </m:r>
                      </m:e>
                      <m:sup>
                        <m:r>
                          <a:rPr lang="fr-FR" b="0" i="1" smtClean="0">
                            <a:latin typeface="Cambria Math" panose="02040503050406030204" pitchFamily="18" charset="0"/>
                          </a:rPr>
                          <m:t>−3</m:t>
                        </m:r>
                      </m:sup>
                    </m:sSup>
                  </m:oMath>
                </a14:m>
                <a:r>
                  <a:rPr lang="fr-FR" dirty="0"/>
                  <a:t> (</a:t>
                </a:r>
                <a:r>
                  <a:rPr lang="fr-FR" dirty="0" err="1"/>
                  <a:t>used</a:t>
                </a:r>
                <a:r>
                  <a:rPr lang="fr-FR" dirty="0"/>
                  <a:t> to tune </a:t>
                </a:r>
                <a:r>
                  <a:rPr lang="fr-FR" dirty="0" err="1"/>
                  <a:t>gas</a:t>
                </a:r>
                <a:r>
                  <a:rPr lang="fr-FR" dirty="0"/>
                  <a:t> puff rate)</a:t>
                </a:r>
                <a:br>
                  <a:rPr lang="fr-FR" dirty="0"/>
                </a:br>
                <a:endParaRPr lang="fr-FR" b="1" dirty="0"/>
              </a:p>
              <a:p>
                <a:pPr marL="285750" indent="-285750">
                  <a:buFont typeface="Arial" panose="020B0604020202020204" pitchFamily="34" charset="0"/>
                  <a:buChar char="•"/>
                </a:pPr>
                <a:r>
                  <a:rPr lang="fr-FR" b="1" dirty="0"/>
                  <a:t>Outputs</a:t>
                </a:r>
                <a:r>
                  <a:rPr lang="fr-FR" dirty="0"/>
                  <a:t>:</a:t>
                </a:r>
              </a:p>
              <a:p>
                <a:pPr marL="552450" lvl="1" indent="-285750">
                  <a:buFont typeface="Arial" panose="020B0604020202020204" pitchFamily="34" charset="0"/>
                  <a:buChar char="•"/>
                </a:pPr>
                <a:r>
                  <a:rPr lang="fr-FR" dirty="0"/>
                  <a:t>SOL profiles</a:t>
                </a:r>
              </a:p>
              <a:p>
                <a:pPr marL="552450" lvl="1" indent="-285750">
                  <a:buFont typeface="Arial" panose="020B0604020202020204" pitchFamily="34" charset="0"/>
                  <a:buChar char="•"/>
                </a:pPr>
                <a:r>
                  <a:rPr lang="fr-FR" dirty="0"/>
                  <a:t>Turbulence </a:t>
                </a:r>
                <a:r>
                  <a:rPr lang="fr-FR" dirty="0" err="1"/>
                  <a:t>pdf</a:t>
                </a:r>
                <a:r>
                  <a:rPr lang="fr-FR" dirty="0"/>
                  <a:t>, filament size and </a:t>
                </a:r>
                <a:r>
                  <a:rPr lang="fr-FR" dirty="0" err="1"/>
                  <a:t>velocity</a:t>
                </a:r>
                <a:r>
                  <a:rPr lang="fr-FR" dirty="0"/>
                  <a:t>…</a:t>
                </a:r>
              </a:p>
              <a:p>
                <a:pPr marL="552450" lvl="1" indent="-285750">
                  <a:buFont typeface="Arial" panose="020B0604020202020204" pitchFamily="34" charset="0"/>
                  <a:buChar char="•"/>
                </a:pP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𝜆</m:t>
                        </m:r>
                      </m:e>
                      <m:sub>
                        <m:r>
                          <a:rPr lang="fr-FR" b="0" i="1" smtClean="0">
                            <a:latin typeface="Cambria Math" panose="02040503050406030204" pitchFamily="18" charset="0"/>
                          </a:rPr>
                          <m:t>𝑞</m:t>
                        </m:r>
                      </m:sub>
                    </m:sSub>
                  </m:oMath>
                </a14:m>
                <a:r>
                  <a:rPr lang="fr-FR" dirty="0"/>
                  <a:t> </a:t>
                </a:r>
                <a:r>
                  <a:rPr lang="fr-FR" dirty="0" err="1"/>
                  <a:t>prediction</a:t>
                </a:r>
                <a:r>
                  <a:rPr lang="fr-FR" dirty="0"/>
                  <a:t> (OK w.r.t. </a:t>
                </a:r>
                <a:r>
                  <a:rPr lang="fr-FR" dirty="0" err="1"/>
                  <a:t>experiment</a:t>
                </a:r>
                <a:r>
                  <a:rPr lang="fr-FR" dirty="0"/>
                  <a:t>)</a:t>
                </a:r>
              </a:p>
              <a:p>
                <a:pPr marL="552450" lvl="1" indent="-285750">
                  <a:buFont typeface="Arial" panose="020B0604020202020204" pitchFamily="34" charset="0"/>
                  <a:buChar char="•"/>
                </a:pPr>
                <a:endParaRPr lang="fr-FR" dirty="0"/>
              </a:p>
              <a:p>
                <a:pPr marL="552450" lvl="1"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p:txBody>
          </p:sp>
        </mc:Choice>
        <mc:Fallback xmlns="">
          <p:sp>
            <p:nvSpPr>
              <p:cNvPr id="2" name="Espace réservé du contenu 1">
                <a:extLst>
                  <a:ext uri="{FF2B5EF4-FFF2-40B4-BE49-F238E27FC236}">
                    <a16:creationId xmlns:a16="http://schemas.microsoft.com/office/drawing/2014/main" id="{BED08D99-2E77-465B-A2D1-7B5149E27500}"/>
                  </a:ext>
                </a:extLst>
              </p:cNvPr>
              <p:cNvSpPr>
                <a:spLocks noGrp="1" noRot="1" noChangeAspect="1" noMove="1" noResize="1" noEditPoints="1" noAdjustHandles="1" noChangeArrowheads="1" noChangeShapeType="1" noTextEdit="1"/>
              </p:cNvSpPr>
              <p:nvPr>
                <p:ph idx="1"/>
              </p:nvPr>
            </p:nvSpPr>
            <p:spPr>
              <a:xfrm>
                <a:off x="263724" y="898737"/>
                <a:ext cx="5628764" cy="4346140"/>
              </a:xfrm>
              <a:blipFill>
                <a:blip r:embed="rId2"/>
                <a:stretch>
                  <a:fillRect l="-2056" t="-701"/>
                </a:stretch>
              </a:blipFill>
            </p:spPr>
            <p:txBody>
              <a:bodyPr/>
              <a:lstStyle/>
              <a:p>
                <a:r>
                  <a:rPr lang="fr-FR">
                    <a:noFill/>
                  </a:rPr>
                  <a:t> </a:t>
                </a:r>
              </a:p>
            </p:txBody>
          </p:sp>
        </mc:Fallback>
      </mc:AlternateContent>
      <p:sp>
        <p:nvSpPr>
          <p:cNvPr id="3" name="Espace réservé de la date 2">
            <a:extLst>
              <a:ext uri="{FF2B5EF4-FFF2-40B4-BE49-F238E27FC236}">
                <a16:creationId xmlns:a16="http://schemas.microsoft.com/office/drawing/2014/main" id="{39DAD787-BAA4-4909-98DD-C0A5FB0FDB40}"/>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342A1F6B-60D2-44D7-A8FC-69E91DCCF84D}"/>
              </a:ext>
            </a:extLst>
          </p:cNvPr>
          <p:cNvSpPr>
            <a:spLocks noGrp="1"/>
          </p:cNvSpPr>
          <p:nvPr>
            <p:ph type="ftr" sz="quarter" idx="11"/>
          </p:nvPr>
        </p:nvSpPr>
        <p:spPr/>
        <p:txBody>
          <a:bodyPr/>
          <a:lstStyle/>
          <a:p>
            <a:r>
              <a:rPr lang="fr-FR"/>
              <a:t>Hugo Bufferand - IAEA-FEC Conference - Chengdu</a:t>
            </a:r>
          </a:p>
        </p:txBody>
      </p:sp>
      <p:sp>
        <p:nvSpPr>
          <p:cNvPr id="5" name="Espace réservé du numéro de diapositive 4">
            <a:extLst>
              <a:ext uri="{FF2B5EF4-FFF2-40B4-BE49-F238E27FC236}">
                <a16:creationId xmlns:a16="http://schemas.microsoft.com/office/drawing/2014/main" id="{544C96D6-40F1-4DE1-92A1-F372D2534EC7}"/>
              </a:ext>
            </a:extLst>
          </p:cNvPr>
          <p:cNvSpPr>
            <a:spLocks noGrp="1"/>
          </p:cNvSpPr>
          <p:nvPr>
            <p:ph type="sldNum" sz="quarter" idx="12"/>
          </p:nvPr>
        </p:nvSpPr>
        <p:spPr/>
        <p:txBody>
          <a:bodyPr/>
          <a:lstStyle/>
          <a:p>
            <a:r>
              <a:rPr lang="fr-FR" dirty="0"/>
              <a:t>17/19</a:t>
            </a:r>
          </a:p>
        </p:txBody>
      </p:sp>
      <p:sp>
        <p:nvSpPr>
          <p:cNvPr id="6" name="Titre 5">
            <a:extLst>
              <a:ext uri="{FF2B5EF4-FFF2-40B4-BE49-F238E27FC236}">
                <a16:creationId xmlns:a16="http://schemas.microsoft.com/office/drawing/2014/main" id="{F84EAF5D-B857-49FE-9201-A8D8C438117C}"/>
              </a:ext>
            </a:extLst>
          </p:cNvPr>
          <p:cNvSpPr>
            <a:spLocks noGrp="1"/>
          </p:cNvSpPr>
          <p:nvPr>
            <p:ph type="title"/>
          </p:nvPr>
        </p:nvSpPr>
        <p:spPr/>
        <p:txBody>
          <a:bodyPr>
            <a:normAutofit/>
          </a:bodyPr>
          <a:lstStyle/>
          <a:p>
            <a:r>
              <a:rPr lang="en-US" dirty="0">
                <a:solidFill>
                  <a:srgbClr val="00B050"/>
                </a:solidFill>
              </a:rPr>
              <a:t>Case3: First principle simulations</a:t>
            </a:r>
          </a:p>
        </p:txBody>
      </p:sp>
      <p:sp>
        <p:nvSpPr>
          <p:cNvPr id="29" name="Espace réservé du contenu 1">
            <a:extLst>
              <a:ext uri="{FF2B5EF4-FFF2-40B4-BE49-F238E27FC236}">
                <a16:creationId xmlns:a16="http://schemas.microsoft.com/office/drawing/2014/main" id="{CC4AFB7D-886B-4AF9-A403-D5001C67DC38}"/>
              </a:ext>
            </a:extLst>
          </p:cNvPr>
          <p:cNvSpPr txBox="1">
            <a:spLocks/>
          </p:cNvSpPr>
          <p:nvPr/>
        </p:nvSpPr>
        <p:spPr>
          <a:xfrm>
            <a:off x="392842" y="2114273"/>
            <a:ext cx="5173846" cy="3326327"/>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US" dirty="0"/>
          </a:p>
        </p:txBody>
      </p:sp>
      <p:pic>
        <p:nvPicPr>
          <p:cNvPr id="8" name="Image 7">
            <a:extLst>
              <a:ext uri="{FF2B5EF4-FFF2-40B4-BE49-F238E27FC236}">
                <a16:creationId xmlns:a16="http://schemas.microsoft.com/office/drawing/2014/main" id="{CA238DB1-9CDB-4841-A3B0-706745C3A9E0}"/>
              </a:ext>
            </a:extLst>
          </p:cNvPr>
          <p:cNvPicPr>
            <a:picLocks noChangeAspect="1"/>
          </p:cNvPicPr>
          <p:nvPr/>
        </p:nvPicPr>
        <p:blipFill rotWithShape="1">
          <a:blip r:embed="rId3">
            <a:extLst>
              <a:ext uri="{28A0092B-C50C-407E-A947-70E740481C1C}">
                <a14:useLocalDpi xmlns:a14="http://schemas.microsoft.com/office/drawing/2010/main" val="0"/>
              </a:ext>
            </a:extLst>
          </a:blip>
          <a:srcRect r="48908"/>
          <a:stretch/>
        </p:blipFill>
        <p:spPr>
          <a:xfrm>
            <a:off x="8851428" y="735724"/>
            <a:ext cx="3154743" cy="2952452"/>
          </a:xfrm>
          <a:prstGeom prst="rect">
            <a:avLst/>
          </a:prstGeom>
        </p:spPr>
      </p:pic>
      <p:pic>
        <p:nvPicPr>
          <p:cNvPr id="10" name="Image 9">
            <a:extLst>
              <a:ext uri="{FF2B5EF4-FFF2-40B4-BE49-F238E27FC236}">
                <a16:creationId xmlns:a16="http://schemas.microsoft.com/office/drawing/2014/main" id="{D6FECDF1-2F81-4B39-AA94-1D93B2EA0C43}"/>
              </a:ext>
            </a:extLst>
          </p:cNvPr>
          <p:cNvPicPr>
            <a:picLocks noChangeAspect="1"/>
          </p:cNvPicPr>
          <p:nvPr/>
        </p:nvPicPr>
        <p:blipFill rotWithShape="1">
          <a:blip r:embed="rId4">
            <a:extLst>
              <a:ext uri="{28A0092B-C50C-407E-A947-70E740481C1C}">
                <a14:useLocalDpi xmlns:a14="http://schemas.microsoft.com/office/drawing/2010/main" val="0"/>
              </a:ext>
            </a:extLst>
          </a:blip>
          <a:srcRect t="9795" r="48908"/>
          <a:stretch/>
        </p:blipFill>
        <p:spPr>
          <a:xfrm>
            <a:off x="8911237" y="3666145"/>
            <a:ext cx="3073914" cy="2713566"/>
          </a:xfrm>
          <a:prstGeom prst="rect">
            <a:avLst/>
          </a:prstGeom>
        </p:spPr>
      </p:pic>
      <p:pic>
        <p:nvPicPr>
          <p:cNvPr id="12" name="Image 11">
            <a:extLst>
              <a:ext uri="{FF2B5EF4-FFF2-40B4-BE49-F238E27FC236}">
                <a16:creationId xmlns:a16="http://schemas.microsoft.com/office/drawing/2014/main" id="{AC32725F-C894-4B2D-AA7E-6222E8FF456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8126" y="3542343"/>
            <a:ext cx="3907536" cy="2930651"/>
          </a:xfrm>
          <a:prstGeom prst="rect">
            <a:avLst/>
          </a:prstGeom>
        </p:spPr>
      </p:pic>
      <mc:AlternateContent xmlns:mc="http://schemas.openxmlformats.org/markup-compatibility/2006" xmlns:a14="http://schemas.microsoft.com/office/drawing/2010/main">
        <mc:Choice Requires="a14">
          <p:sp>
            <p:nvSpPr>
              <p:cNvPr id="25" name="ZoneTexte 24">
                <a:extLst>
                  <a:ext uri="{FF2B5EF4-FFF2-40B4-BE49-F238E27FC236}">
                    <a16:creationId xmlns:a16="http://schemas.microsoft.com/office/drawing/2014/main" id="{6BBED124-97DE-46F7-933B-C15D6BF84320}"/>
                  </a:ext>
                </a:extLst>
              </p:cNvPr>
              <p:cNvSpPr txBox="1"/>
              <p:nvPr/>
            </p:nvSpPr>
            <p:spPr>
              <a:xfrm>
                <a:off x="6868884" y="4605440"/>
                <a:ext cx="1374115" cy="356094"/>
              </a:xfrm>
              <a:prstGeom prst="roundRect">
                <a:avLst>
                  <a:gd name="adj" fmla="val 31891"/>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dirty="0"/>
                  <a:t>Fit: </a:t>
                </a:r>
                <a14:m>
                  <m:oMath xmlns:m="http://schemas.openxmlformats.org/officeDocument/2006/math">
                    <m:sSub>
                      <m:sSubPr>
                        <m:ctrlPr>
                          <a:rPr lang="fr-FR" sz="1200" b="0" i="1" smtClean="0">
                            <a:latin typeface="Cambria Math" panose="02040503050406030204" pitchFamily="18" charset="0"/>
                          </a:rPr>
                        </m:ctrlPr>
                      </m:sSubPr>
                      <m:e>
                        <m:r>
                          <a:rPr lang="fr-FR" sz="1200" b="0" i="1" smtClean="0">
                            <a:latin typeface="Cambria Math" panose="02040503050406030204" pitchFamily="18" charset="0"/>
                          </a:rPr>
                          <m:t>𝜆</m:t>
                        </m:r>
                      </m:e>
                      <m:sub>
                        <m:r>
                          <a:rPr lang="fr-FR" sz="1200" b="0" i="1" smtClean="0">
                            <a:latin typeface="Cambria Math" panose="02040503050406030204" pitchFamily="18" charset="0"/>
                          </a:rPr>
                          <m:t>𝑞</m:t>
                        </m:r>
                      </m:sub>
                    </m:sSub>
                    <m:r>
                      <a:rPr lang="fr-FR" sz="1200" b="0" i="1" smtClean="0">
                        <a:latin typeface="Cambria Math" panose="02040503050406030204" pitchFamily="18" charset="0"/>
                      </a:rPr>
                      <m:t>≈3,8</m:t>
                    </m:r>
                    <m:r>
                      <a:rPr lang="fr-FR" sz="1200" b="0" i="1" smtClean="0">
                        <a:latin typeface="Cambria Math" panose="02040503050406030204" pitchFamily="18" charset="0"/>
                      </a:rPr>
                      <m:t>𝑚𝑚</m:t>
                    </m:r>
                  </m:oMath>
                </a14:m>
                <a:endParaRPr lang="fr-FR" sz="1200" dirty="0"/>
              </a:p>
            </p:txBody>
          </p:sp>
        </mc:Choice>
        <mc:Fallback xmlns="">
          <p:sp>
            <p:nvSpPr>
              <p:cNvPr id="25" name="ZoneTexte 24">
                <a:extLst>
                  <a:ext uri="{FF2B5EF4-FFF2-40B4-BE49-F238E27FC236}">
                    <a16:creationId xmlns:a16="http://schemas.microsoft.com/office/drawing/2014/main" id="{6BBED124-97DE-46F7-933B-C15D6BF84320}"/>
                  </a:ext>
                </a:extLst>
              </p:cNvPr>
              <p:cNvSpPr txBox="1">
                <a:spLocks noRot="1" noChangeAspect="1" noMove="1" noResize="1" noEditPoints="1" noAdjustHandles="1" noChangeArrowheads="1" noChangeShapeType="1" noTextEdit="1"/>
              </p:cNvSpPr>
              <p:nvPr/>
            </p:nvSpPr>
            <p:spPr>
              <a:xfrm>
                <a:off x="6868884" y="4605440"/>
                <a:ext cx="1374115" cy="356094"/>
              </a:xfrm>
              <a:prstGeom prst="roundRect">
                <a:avLst>
                  <a:gd name="adj" fmla="val 31891"/>
                </a:avLst>
              </a:prstGeom>
              <a:blipFill>
                <a:blip r:embed="rId6"/>
                <a:stretch>
                  <a:fillRect/>
                </a:stretch>
              </a:blipFill>
              <a:ln>
                <a:noFill/>
              </a:ln>
            </p:spPr>
            <p:txBody>
              <a:bodyPr/>
              <a:lstStyle/>
              <a:p>
                <a:r>
                  <a:rPr lang="fr-FR">
                    <a:noFill/>
                  </a:rPr>
                  <a:t> </a:t>
                </a:r>
              </a:p>
            </p:txBody>
          </p:sp>
        </mc:Fallback>
      </mc:AlternateContent>
      <p:cxnSp>
        <p:nvCxnSpPr>
          <p:cNvPr id="27" name="Connecteur droit avec flèche 26">
            <a:extLst>
              <a:ext uri="{FF2B5EF4-FFF2-40B4-BE49-F238E27FC236}">
                <a16:creationId xmlns:a16="http://schemas.microsoft.com/office/drawing/2014/main" id="{D8BED0F6-67F1-47F3-BFEF-635F42203963}"/>
              </a:ext>
            </a:extLst>
          </p:cNvPr>
          <p:cNvCxnSpPr>
            <a:cxnSpLocks/>
            <a:stCxn id="25" idx="1"/>
          </p:cNvCxnSpPr>
          <p:nvPr/>
        </p:nvCxnSpPr>
        <p:spPr>
          <a:xfrm flipH="1">
            <a:off x="6676652" y="4783487"/>
            <a:ext cx="192232" cy="102023"/>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ZoneTexte 30">
                <a:extLst>
                  <a:ext uri="{FF2B5EF4-FFF2-40B4-BE49-F238E27FC236}">
                    <a16:creationId xmlns:a16="http://schemas.microsoft.com/office/drawing/2014/main" id="{557F2540-0E95-4B17-8B03-F1553E05BC0F}"/>
                  </a:ext>
                </a:extLst>
              </p:cNvPr>
              <p:cNvSpPr txBox="1"/>
              <p:nvPr/>
            </p:nvSpPr>
            <p:spPr>
              <a:xfrm>
                <a:off x="6423343" y="904962"/>
                <a:ext cx="2398802" cy="1077218"/>
              </a:xfrm>
              <a:prstGeom prst="rect">
                <a:avLst/>
              </a:prstGeom>
              <a:noFill/>
            </p:spPr>
            <p:txBody>
              <a:bodyPr wrap="square" rtlCol="0">
                <a:spAutoFit/>
              </a:bodyPr>
              <a:lstStyle/>
              <a:p>
                <a:pPr algn="r"/>
                <a:r>
                  <a:rPr lang="en-US" sz="1600" i="1" dirty="0">
                    <a:solidFill>
                      <a:schemeClr val="tx1">
                        <a:lumMod val="75000"/>
                        <a:lumOff val="25000"/>
                      </a:schemeClr>
                    </a:solidFill>
                  </a:rPr>
                  <a:t>Good agreement on </a:t>
                </a:r>
                <a14:m>
                  <m:oMath xmlns:m="http://schemas.openxmlformats.org/officeDocument/2006/math">
                    <m:sSub>
                      <m:sSubPr>
                        <m:ctrlPr>
                          <a:rPr lang="fr-FR" sz="1600" b="0" i="1" smtClean="0">
                            <a:solidFill>
                              <a:schemeClr val="tx1">
                                <a:lumMod val="75000"/>
                                <a:lumOff val="25000"/>
                              </a:schemeClr>
                            </a:solidFill>
                            <a:latin typeface="Cambria Math" panose="02040503050406030204" pitchFamily="18" charset="0"/>
                          </a:rPr>
                        </m:ctrlPr>
                      </m:sSubPr>
                      <m:e>
                        <m:r>
                          <a:rPr lang="fr-FR" sz="1600" b="0" i="1" smtClean="0">
                            <a:solidFill>
                              <a:schemeClr val="tx1">
                                <a:lumMod val="75000"/>
                                <a:lumOff val="25000"/>
                              </a:schemeClr>
                            </a:solidFill>
                            <a:latin typeface="Cambria Math" panose="02040503050406030204" pitchFamily="18" charset="0"/>
                          </a:rPr>
                          <m:t>𝜆</m:t>
                        </m:r>
                      </m:e>
                      <m:sub>
                        <m:r>
                          <a:rPr lang="fr-FR" sz="1600" b="0" i="1" smtClean="0">
                            <a:solidFill>
                              <a:schemeClr val="tx1">
                                <a:lumMod val="75000"/>
                                <a:lumOff val="25000"/>
                              </a:schemeClr>
                            </a:solidFill>
                            <a:latin typeface="Cambria Math" panose="02040503050406030204" pitchFamily="18" charset="0"/>
                          </a:rPr>
                          <m:t>𝑛</m:t>
                        </m:r>
                      </m:sub>
                    </m:sSub>
                  </m:oMath>
                </a14:m>
                <a:r>
                  <a:rPr lang="en-US" sz="1600" i="1" dirty="0">
                    <a:solidFill>
                      <a:schemeClr val="tx1">
                        <a:lumMod val="75000"/>
                        <a:lumOff val="25000"/>
                      </a:schemeClr>
                    </a:solidFill>
                  </a:rPr>
                  <a:t> (midplane) – overestimation of </a:t>
                </a:r>
                <a14:m>
                  <m:oMath xmlns:m="http://schemas.openxmlformats.org/officeDocument/2006/math">
                    <m:sSub>
                      <m:sSubPr>
                        <m:ctrlPr>
                          <a:rPr lang="fr-FR" sz="1600" b="0" i="1" smtClean="0">
                            <a:solidFill>
                              <a:schemeClr val="tx1">
                                <a:lumMod val="75000"/>
                                <a:lumOff val="25000"/>
                              </a:schemeClr>
                            </a:solidFill>
                            <a:latin typeface="Cambria Math" panose="02040503050406030204" pitchFamily="18" charset="0"/>
                          </a:rPr>
                        </m:ctrlPr>
                      </m:sSubPr>
                      <m:e>
                        <m:r>
                          <a:rPr lang="fr-FR" sz="1600" b="0" i="1" smtClean="0">
                            <a:solidFill>
                              <a:schemeClr val="tx1">
                                <a:lumMod val="75000"/>
                                <a:lumOff val="25000"/>
                              </a:schemeClr>
                            </a:solidFill>
                            <a:latin typeface="Cambria Math" panose="02040503050406030204" pitchFamily="18" charset="0"/>
                          </a:rPr>
                          <m:t>𝑛</m:t>
                        </m:r>
                      </m:e>
                      <m:sub>
                        <m:r>
                          <a:rPr lang="fr-FR" sz="1600" b="0" i="1" smtClean="0">
                            <a:solidFill>
                              <a:schemeClr val="tx1">
                                <a:lumMod val="75000"/>
                                <a:lumOff val="25000"/>
                              </a:schemeClr>
                            </a:solidFill>
                            <a:latin typeface="Cambria Math" panose="02040503050406030204" pitchFamily="18" charset="0"/>
                          </a:rPr>
                          <m:t>𝑒</m:t>
                        </m:r>
                      </m:sub>
                    </m:sSub>
                  </m:oMath>
                </a14:m>
                <a:r>
                  <a:rPr lang="en-US" sz="1600" i="1" dirty="0">
                    <a:solidFill>
                      <a:schemeClr val="tx1">
                        <a:lumMod val="75000"/>
                        <a:lumOff val="25000"/>
                      </a:schemeClr>
                    </a:solidFill>
                  </a:rPr>
                  <a:t> at the divertor targets</a:t>
                </a:r>
              </a:p>
            </p:txBody>
          </p:sp>
        </mc:Choice>
        <mc:Fallback xmlns="">
          <p:sp>
            <p:nvSpPr>
              <p:cNvPr id="31" name="ZoneTexte 30">
                <a:extLst>
                  <a:ext uri="{FF2B5EF4-FFF2-40B4-BE49-F238E27FC236}">
                    <a16:creationId xmlns:a16="http://schemas.microsoft.com/office/drawing/2014/main" id="{557F2540-0E95-4B17-8B03-F1553E05BC0F}"/>
                  </a:ext>
                </a:extLst>
              </p:cNvPr>
              <p:cNvSpPr txBox="1">
                <a:spLocks noRot="1" noChangeAspect="1" noMove="1" noResize="1" noEditPoints="1" noAdjustHandles="1" noChangeArrowheads="1" noChangeShapeType="1" noTextEdit="1"/>
              </p:cNvSpPr>
              <p:nvPr/>
            </p:nvSpPr>
            <p:spPr>
              <a:xfrm>
                <a:off x="6423343" y="904962"/>
                <a:ext cx="2398802" cy="1077218"/>
              </a:xfrm>
              <a:prstGeom prst="rect">
                <a:avLst/>
              </a:prstGeom>
              <a:blipFill>
                <a:blip r:embed="rId7"/>
                <a:stretch>
                  <a:fillRect t="-1695" r="-3817" b="-6215"/>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2" name="ZoneTexte 31">
                <a:extLst>
                  <a:ext uri="{FF2B5EF4-FFF2-40B4-BE49-F238E27FC236}">
                    <a16:creationId xmlns:a16="http://schemas.microsoft.com/office/drawing/2014/main" id="{097C6466-8952-4A09-B152-06A2ABB3E617}"/>
                  </a:ext>
                </a:extLst>
              </p:cNvPr>
              <p:cNvSpPr txBox="1"/>
              <p:nvPr/>
            </p:nvSpPr>
            <p:spPr>
              <a:xfrm>
                <a:off x="6452626" y="2162163"/>
                <a:ext cx="2398802" cy="1077218"/>
              </a:xfrm>
              <a:prstGeom prst="rect">
                <a:avLst/>
              </a:prstGeom>
              <a:noFill/>
            </p:spPr>
            <p:txBody>
              <a:bodyPr wrap="square" rtlCol="0">
                <a:spAutoFit/>
              </a:bodyPr>
              <a:lstStyle/>
              <a:p>
                <a:pPr algn="r"/>
                <a:r>
                  <a:rPr lang="en-US" sz="1600" i="1" dirty="0">
                    <a:solidFill>
                      <a:schemeClr val="tx1">
                        <a:lumMod val="75000"/>
                        <a:lumOff val="25000"/>
                      </a:schemeClr>
                    </a:solidFill>
                  </a:rPr>
                  <a:t>Rather good agreement on </a:t>
                </a:r>
                <a14:m>
                  <m:oMath xmlns:m="http://schemas.openxmlformats.org/officeDocument/2006/math">
                    <m:sSub>
                      <m:sSubPr>
                        <m:ctrlPr>
                          <a:rPr lang="fr-FR" sz="1600" b="0" i="1" smtClean="0">
                            <a:solidFill>
                              <a:schemeClr val="tx1">
                                <a:lumMod val="75000"/>
                                <a:lumOff val="25000"/>
                              </a:schemeClr>
                            </a:solidFill>
                            <a:latin typeface="Cambria Math" panose="02040503050406030204" pitchFamily="18" charset="0"/>
                          </a:rPr>
                        </m:ctrlPr>
                      </m:sSubPr>
                      <m:e>
                        <m:r>
                          <a:rPr lang="fr-FR" sz="1600" b="0" i="1" smtClean="0">
                            <a:solidFill>
                              <a:schemeClr val="tx1">
                                <a:lumMod val="75000"/>
                                <a:lumOff val="25000"/>
                              </a:schemeClr>
                            </a:solidFill>
                            <a:latin typeface="Cambria Math" panose="02040503050406030204" pitchFamily="18" charset="0"/>
                          </a:rPr>
                          <m:t>𝜆</m:t>
                        </m:r>
                      </m:e>
                      <m:sub>
                        <m:r>
                          <a:rPr lang="fr-FR" sz="1600" b="0" i="1" smtClean="0">
                            <a:solidFill>
                              <a:schemeClr val="tx1">
                                <a:lumMod val="75000"/>
                                <a:lumOff val="25000"/>
                              </a:schemeClr>
                            </a:solidFill>
                            <a:latin typeface="Cambria Math" panose="02040503050406030204" pitchFamily="18" charset="0"/>
                          </a:rPr>
                          <m:t>𝑇</m:t>
                        </m:r>
                      </m:sub>
                    </m:sSub>
                  </m:oMath>
                </a14:m>
                <a:r>
                  <a:rPr lang="en-US" sz="1600" i="1" dirty="0">
                    <a:solidFill>
                      <a:schemeClr val="tx1">
                        <a:lumMod val="75000"/>
                        <a:lumOff val="25000"/>
                      </a:schemeClr>
                    </a:solidFill>
                  </a:rPr>
                  <a:t> in the SOL but too hot – good agreement at the divertor targets</a:t>
                </a:r>
              </a:p>
            </p:txBody>
          </p:sp>
        </mc:Choice>
        <mc:Fallback xmlns="">
          <p:sp>
            <p:nvSpPr>
              <p:cNvPr id="32" name="ZoneTexte 31">
                <a:extLst>
                  <a:ext uri="{FF2B5EF4-FFF2-40B4-BE49-F238E27FC236}">
                    <a16:creationId xmlns:a16="http://schemas.microsoft.com/office/drawing/2014/main" id="{097C6466-8952-4A09-B152-06A2ABB3E617}"/>
                  </a:ext>
                </a:extLst>
              </p:cNvPr>
              <p:cNvSpPr txBox="1">
                <a:spLocks noRot="1" noChangeAspect="1" noMove="1" noResize="1" noEditPoints="1" noAdjustHandles="1" noChangeArrowheads="1" noChangeShapeType="1" noTextEdit="1"/>
              </p:cNvSpPr>
              <p:nvPr/>
            </p:nvSpPr>
            <p:spPr>
              <a:xfrm>
                <a:off x="6452626" y="2162163"/>
                <a:ext cx="2398802" cy="1077218"/>
              </a:xfrm>
              <a:prstGeom prst="rect">
                <a:avLst/>
              </a:prstGeom>
              <a:blipFill>
                <a:blip r:embed="rId8"/>
                <a:stretch>
                  <a:fillRect l="-254" t="-1705" r="-4835" b="-6818"/>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graphicFrame>
            <p:nvGraphicFramePr>
              <p:cNvPr id="17" name="Tableau 19">
                <a:extLst>
                  <a:ext uri="{FF2B5EF4-FFF2-40B4-BE49-F238E27FC236}">
                    <a16:creationId xmlns:a16="http://schemas.microsoft.com/office/drawing/2014/main" id="{C91C2688-C6E4-4CEF-BD37-7BECBE13EE83}"/>
                  </a:ext>
                </a:extLst>
              </p:cNvPr>
              <p:cNvGraphicFramePr>
                <a:graphicFrameLocks noGrp="1"/>
              </p:cNvGraphicFramePr>
              <p:nvPr>
                <p:extLst>
                  <p:ext uri="{D42A27DB-BD31-4B8C-83A1-F6EECF244321}">
                    <p14:modId xmlns:p14="http://schemas.microsoft.com/office/powerpoint/2010/main" val="3268677531"/>
                  </p:ext>
                </p:extLst>
              </p:nvPr>
            </p:nvGraphicFramePr>
            <p:xfrm>
              <a:off x="311358" y="4190464"/>
              <a:ext cx="3103684" cy="1860180"/>
            </p:xfrm>
            <a:graphic>
              <a:graphicData uri="http://schemas.openxmlformats.org/drawingml/2006/table">
                <a:tbl>
                  <a:tblPr firstRow="1" bandRow="1">
                    <a:tableStyleId>{5C22544A-7EE6-4342-B048-85BDC9FD1C3A}</a:tableStyleId>
                  </a:tblPr>
                  <a:tblGrid>
                    <a:gridCol w="1310840">
                      <a:extLst>
                        <a:ext uri="{9D8B030D-6E8A-4147-A177-3AD203B41FA5}">
                          <a16:colId xmlns:a16="http://schemas.microsoft.com/office/drawing/2014/main" val="371091238"/>
                        </a:ext>
                      </a:extLst>
                    </a:gridCol>
                    <a:gridCol w="1792844">
                      <a:extLst>
                        <a:ext uri="{9D8B030D-6E8A-4147-A177-3AD203B41FA5}">
                          <a16:colId xmlns:a16="http://schemas.microsoft.com/office/drawing/2014/main" val="3379498716"/>
                        </a:ext>
                      </a:extLst>
                    </a:gridCol>
                  </a:tblGrid>
                  <a:tr h="886992">
                    <a:tc>
                      <a:txBody>
                        <a:bodyPr/>
                        <a:lstStyle/>
                        <a:p>
                          <a:pPr algn="ctr"/>
                          <a:r>
                            <a:rPr lang="fr-FR" sz="2000" dirty="0" err="1"/>
                            <a:t>Quantity</a:t>
                          </a:r>
                          <a:endParaRPr lang="fr-FR" sz="2000" dirty="0"/>
                        </a:p>
                      </a:txBody>
                      <a:tcPr anchor="ctr"/>
                    </a:tc>
                    <a:tc>
                      <a:txBody>
                        <a:bodyPr/>
                        <a:lstStyle/>
                        <a:p>
                          <a:pPr algn="ctr"/>
                          <a:r>
                            <a:rPr lang="fr-FR" sz="2000" dirty="0" err="1"/>
                            <a:t>Experimental</a:t>
                          </a:r>
                          <a:r>
                            <a:rPr lang="fr-FR" sz="2000" dirty="0"/>
                            <a:t> Value</a:t>
                          </a:r>
                        </a:p>
                      </a:txBody>
                      <a:tcPr anchor="ctr"/>
                    </a:tc>
                    <a:extLst>
                      <a:ext uri="{0D108BD9-81ED-4DB2-BD59-A6C34878D82A}">
                        <a16:rowId xmlns:a16="http://schemas.microsoft.com/office/drawing/2014/main" val="4032487470"/>
                      </a:ext>
                    </a:extLst>
                  </a:tr>
                  <a:tr h="486594">
                    <a:tc>
                      <a:txBody>
                        <a:bodyPr/>
                        <a:lstStyle/>
                        <a:p>
                          <a:pPr/>
                          <a14:m>
                            <m:oMathPara xmlns:m="http://schemas.openxmlformats.org/officeDocument/2006/math">
                              <m:oMathParaPr>
                                <m:jc m:val="centerGroup"/>
                              </m:oMathParaPr>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𝜆</m:t>
                                    </m:r>
                                  </m:e>
                                  <m:sub>
                                    <m:r>
                                      <a:rPr lang="fr-FR" sz="2000" b="0" i="1" smtClean="0">
                                        <a:latin typeface="Cambria Math" panose="02040503050406030204" pitchFamily="18" charset="0"/>
                                      </a:rPr>
                                      <m:t>𝑞</m:t>
                                    </m:r>
                                  </m:sub>
                                </m:sSub>
                                <m:r>
                                  <a:rPr lang="fr-FR" sz="2000" b="0" i="1" smtClean="0">
                                    <a:latin typeface="Cambria Math" panose="02040503050406030204" pitchFamily="18" charset="0"/>
                                  </a:rPr>
                                  <m:t> [</m:t>
                                </m:r>
                                <m:r>
                                  <a:rPr lang="fr-FR" sz="2000" b="0" i="1" smtClean="0">
                                    <a:latin typeface="Cambria Math" panose="02040503050406030204" pitchFamily="18" charset="0"/>
                                  </a:rPr>
                                  <m:t>𝑚𝑚</m:t>
                                </m:r>
                                <m:r>
                                  <a:rPr lang="fr-FR" sz="2000" b="0" i="1" smtClean="0">
                                    <a:latin typeface="Cambria Math" panose="02040503050406030204" pitchFamily="18" charset="0"/>
                                  </a:rPr>
                                  <m:t>]</m:t>
                                </m:r>
                              </m:oMath>
                            </m:oMathPara>
                          </a14:m>
                          <a:endParaRPr lang="fr-FR" sz="2000" dirty="0"/>
                        </a:p>
                      </a:txBody>
                      <a:tcPr anchor="ctr"/>
                    </a:tc>
                    <a:tc>
                      <a:txBody>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4.1</m:t>
                                </m:r>
                              </m:oMath>
                            </m:oMathPara>
                          </a14:m>
                          <a:endParaRPr lang="fr-FR" sz="2000" dirty="0"/>
                        </a:p>
                      </a:txBody>
                      <a:tcPr anchor="ctr"/>
                    </a:tc>
                    <a:extLst>
                      <a:ext uri="{0D108BD9-81ED-4DB2-BD59-A6C34878D82A}">
                        <a16:rowId xmlns:a16="http://schemas.microsoft.com/office/drawing/2014/main" val="510974342"/>
                      </a:ext>
                    </a:extLst>
                  </a:tr>
                  <a:tr h="486594">
                    <a:tc>
                      <a:txBody>
                        <a:bodyPr/>
                        <a:lstStyle/>
                        <a:p>
                          <a:pPr/>
                          <a14:m>
                            <m:oMathPara xmlns:m="http://schemas.openxmlformats.org/officeDocument/2006/math">
                              <m:oMathParaPr>
                                <m:jc m:val="centerGroup"/>
                              </m:oMathParaPr>
                              <m:oMath xmlns:m="http://schemas.openxmlformats.org/officeDocument/2006/math">
                                <m:sSub>
                                  <m:sSubPr>
                                    <m:ctrlPr>
                                      <a:rPr lang="fr-FR" sz="2000" b="0" i="1" smtClean="0">
                                        <a:latin typeface="Cambria Math" panose="02040503050406030204" pitchFamily="18" charset="0"/>
                                      </a:rPr>
                                    </m:ctrlPr>
                                  </m:sSubPr>
                                  <m:e>
                                    <m:r>
                                      <a:rPr lang="fr-FR" sz="2000" b="0" i="1" smtClean="0">
                                        <a:latin typeface="Cambria Math" panose="02040503050406030204" pitchFamily="18" charset="0"/>
                                      </a:rPr>
                                      <m:t>𝑃</m:t>
                                    </m:r>
                                  </m:e>
                                  <m:sub>
                                    <m:r>
                                      <a:rPr lang="fr-FR" sz="2000" b="0" i="1" smtClean="0">
                                        <a:latin typeface="Cambria Math" panose="02040503050406030204" pitchFamily="18" charset="0"/>
                                      </a:rPr>
                                      <m:t>𝑑𝑖𝑣</m:t>
                                    </m:r>
                                  </m:sub>
                                </m:sSub>
                                <m:r>
                                  <a:rPr lang="fr-FR" sz="2000" b="0" i="1" smtClean="0">
                                    <a:latin typeface="Cambria Math" panose="02040503050406030204" pitchFamily="18" charset="0"/>
                                  </a:rPr>
                                  <m:t> [</m:t>
                                </m:r>
                                <m:r>
                                  <a:rPr lang="fr-FR" sz="2000" b="0" i="1" smtClean="0">
                                    <a:latin typeface="Cambria Math" panose="02040503050406030204" pitchFamily="18" charset="0"/>
                                  </a:rPr>
                                  <m:t>𝑘𝑊</m:t>
                                </m:r>
                                <m:r>
                                  <a:rPr lang="fr-FR" sz="2000" b="0" i="1" smtClean="0">
                                    <a:latin typeface="Cambria Math" panose="02040503050406030204" pitchFamily="18" charset="0"/>
                                  </a:rPr>
                                  <m:t>]</m:t>
                                </m:r>
                              </m:oMath>
                            </m:oMathPara>
                          </a14:m>
                          <a:endParaRPr lang="fr-FR" sz="2000" dirty="0"/>
                        </a:p>
                      </a:txBody>
                      <a:tcPr anchor="ctr"/>
                    </a:tc>
                    <a:tc>
                      <a:txBody>
                        <a:bodyPr/>
                        <a:lstStyle/>
                        <a:p>
                          <a:pPr/>
                          <a14:m>
                            <m:oMathPara xmlns:m="http://schemas.openxmlformats.org/officeDocument/2006/math">
                              <m:oMathParaPr>
                                <m:jc m:val="centerGroup"/>
                              </m:oMathParaPr>
                              <m:oMath xmlns:m="http://schemas.openxmlformats.org/officeDocument/2006/math">
                                <m:r>
                                  <a:rPr lang="fr-FR" sz="2000" b="0" i="1" smtClean="0">
                                    <a:latin typeface="Cambria Math" panose="02040503050406030204" pitchFamily="18" charset="0"/>
                                  </a:rPr>
                                  <m:t>104</m:t>
                                </m:r>
                              </m:oMath>
                            </m:oMathPara>
                          </a14:m>
                          <a:endParaRPr lang="fr-FR" sz="2000" dirty="0"/>
                        </a:p>
                      </a:txBody>
                      <a:tcPr anchor="ctr"/>
                    </a:tc>
                    <a:extLst>
                      <a:ext uri="{0D108BD9-81ED-4DB2-BD59-A6C34878D82A}">
                        <a16:rowId xmlns:a16="http://schemas.microsoft.com/office/drawing/2014/main" val="3246546237"/>
                      </a:ext>
                    </a:extLst>
                  </a:tr>
                </a:tbl>
              </a:graphicData>
            </a:graphic>
          </p:graphicFrame>
        </mc:Choice>
        <mc:Fallback xmlns="">
          <p:graphicFrame>
            <p:nvGraphicFramePr>
              <p:cNvPr id="17" name="Tableau 19">
                <a:extLst>
                  <a:ext uri="{FF2B5EF4-FFF2-40B4-BE49-F238E27FC236}">
                    <a16:creationId xmlns:a16="http://schemas.microsoft.com/office/drawing/2014/main" id="{C91C2688-C6E4-4CEF-BD37-7BECBE13EE83}"/>
                  </a:ext>
                </a:extLst>
              </p:cNvPr>
              <p:cNvGraphicFramePr>
                <a:graphicFrameLocks noGrp="1"/>
              </p:cNvGraphicFramePr>
              <p:nvPr>
                <p:extLst>
                  <p:ext uri="{D42A27DB-BD31-4B8C-83A1-F6EECF244321}">
                    <p14:modId xmlns:p14="http://schemas.microsoft.com/office/powerpoint/2010/main" val="3268677531"/>
                  </p:ext>
                </p:extLst>
              </p:nvPr>
            </p:nvGraphicFramePr>
            <p:xfrm>
              <a:off x="311358" y="4190464"/>
              <a:ext cx="3103684" cy="1860180"/>
            </p:xfrm>
            <a:graphic>
              <a:graphicData uri="http://schemas.openxmlformats.org/drawingml/2006/table">
                <a:tbl>
                  <a:tblPr firstRow="1" bandRow="1">
                    <a:tableStyleId>{5C22544A-7EE6-4342-B048-85BDC9FD1C3A}</a:tableStyleId>
                  </a:tblPr>
                  <a:tblGrid>
                    <a:gridCol w="1310840">
                      <a:extLst>
                        <a:ext uri="{9D8B030D-6E8A-4147-A177-3AD203B41FA5}">
                          <a16:colId xmlns:a16="http://schemas.microsoft.com/office/drawing/2014/main" val="371091238"/>
                        </a:ext>
                      </a:extLst>
                    </a:gridCol>
                    <a:gridCol w="1792844">
                      <a:extLst>
                        <a:ext uri="{9D8B030D-6E8A-4147-A177-3AD203B41FA5}">
                          <a16:colId xmlns:a16="http://schemas.microsoft.com/office/drawing/2014/main" val="3379498716"/>
                        </a:ext>
                      </a:extLst>
                    </a:gridCol>
                  </a:tblGrid>
                  <a:tr h="886992">
                    <a:tc>
                      <a:txBody>
                        <a:bodyPr/>
                        <a:lstStyle/>
                        <a:p>
                          <a:pPr algn="ctr"/>
                          <a:r>
                            <a:rPr lang="fr-FR" sz="2000" dirty="0" err="1"/>
                            <a:t>Quantity</a:t>
                          </a:r>
                          <a:endParaRPr lang="fr-FR" sz="2000" dirty="0"/>
                        </a:p>
                      </a:txBody>
                      <a:tcPr anchor="ctr"/>
                    </a:tc>
                    <a:tc>
                      <a:txBody>
                        <a:bodyPr/>
                        <a:lstStyle/>
                        <a:p>
                          <a:pPr algn="ctr"/>
                          <a:r>
                            <a:rPr lang="fr-FR" sz="2000" dirty="0" err="1"/>
                            <a:t>Experimental</a:t>
                          </a:r>
                          <a:r>
                            <a:rPr lang="fr-FR" sz="2000" dirty="0"/>
                            <a:t> Value</a:t>
                          </a:r>
                        </a:p>
                      </a:txBody>
                      <a:tcPr anchor="ctr"/>
                    </a:tc>
                    <a:extLst>
                      <a:ext uri="{0D108BD9-81ED-4DB2-BD59-A6C34878D82A}">
                        <a16:rowId xmlns:a16="http://schemas.microsoft.com/office/drawing/2014/main" val="4032487470"/>
                      </a:ext>
                    </a:extLst>
                  </a:tr>
                  <a:tr h="486594">
                    <a:tc>
                      <a:txBody>
                        <a:bodyPr/>
                        <a:lstStyle/>
                        <a:p>
                          <a:endParaRPr lang="fr-FR"/>
                        </a:p>
                      </a:txBody>
                      <a:tcPr anchor="ctr">
                        <a:blipFill>
                          <a:blip r:embed="rId9"/>
                          <a:stretch>
                            <a:fillRect l="-465" t="-183750" r="-139070" b="-106250"/>
                          </a:stretch>
                        </a:blipFill>
                      </a:tcPr>
                    </a:tc>
                    <a:tc>
                      <a:txBody>
                        <a:bodyPr/>
                        <a:lstStyle/>
                        <a:p>
                          <a:endParaRPr lang="fr-FR"/>
                        </a:p>
                      </a:txBody>
                      <a:tcPr anchor="ctr">
                        <a:blipFill>
                          <a:blip r:embed="rId9"/>
                          <a:stretch>
                            <a:fillRect l="-73220" t="-183750" r="-1356" b="-106250"/>
                          </a:stretch>
                        </a:blipFill>
                      </a:tcPr>
                    </a:tc>
                    <a:extLst>
                      <a:ext uri="{0D108BD9-81ED-4DB2-BD59-A6C34878D82A}">
                        <a16:rowId xmlns:a16="http://schemas.microsoft.com/office/drawing/2014/main" val="510974342"/>
                      </a:ext>
                    </a:extLst>
                  </a:tr>
                  <a:tr h="486594">
                    <a:tc>
                      <a:txBody>
                        <a:bodyPr/>
                        <a:lstStyle/>
                        <a:p>
                          <a:endParaRPr lang="fr-FR"/>
                        </a:p>
                      </a:txBody>
                      <a:tcPr anchor="ctr">
                        <a:blipFill>
                          <a:blip r:embed="rId9"/>
                          <a:stretch>
                            <a:fillRect l="-465" t="-283750" r="-139070" b="-6250"/>
                          </a:stretch>
                        </a:blipFill>
                      </a:tcPr>
                    </a:tc>
                    <a:tc>
                      <a:txBody>
                        <a:bodyPr/>
                        <a:lstStyle/>
                        <a:p>
                          <a:endParaRPr lang="fr-FR"/>
                        </a:p>
                      </a:txBody>
                      <a:tcPr anchor="ctr">
                        <a:blipFill>
                          <a:blip r:embed="rId9"/>
                          <a:stretch>
                            <a:fillRect l="-73220" t="-283750" r="-1356" b="-6250"/>
                          </a:stretch>
                        </a:blipFill>
                      </a:tcPr>
                    </a:tc>
                    <a:extLst>
                      <a:ext uri="{0D108BD9-81ED-4DB2-BD59-A6C34878D82A}">
                        <a16:rowId xmlns:a16="http://schemas.microsoft.com/office/drawing/2014/main" val="324654623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8" name="Tableau 19">
                <a:extLst>
                  <a:ext uri="{FF2B5EF4-FFF2-40B4-BE49-F238E27FC236}">
                    <a16:creationId xmlns:a16="http://schemas.microsoft.com/office/drawing/2014/main" id="{A5094CFF-AE5B-447E-8626-6E8359C3EF32}"/>
                  </a:ext>
                </a:extLst>
              </p:cNvPr>
              <p:cNvGraphicFramePr>
                <a:graphicFrameLocks noGrp="1"/>
              </p:cNvGraphicFramePr>
              <p:nvPr>
                <p:extLst>
                  <p:ext uri="{D42A27DB-BD31-4B8C-83A1-F6EECF244321}">
                    <p14:modId xmlns:p14="http://schemas.microsoft.com/office/powerpoint/2010/main" val="3766929550"/>
                  </p:ext>
                </p:extLst>
              </p:nvPr>
            </p:nvGraphicFramePr>
            <p:xfrm>
              <a:off x="3427219" y="4188727"/>
              <a:ext cx="1565596" cy="1860180"/>
            </p:xfrm>
            <a:graphic>
              <a:graphicData uri="http://schemas.openxmlformats.org/drawingml/2006/table">
                <a:tbl>
                  <a:tblPr firstRow="1" bandRow="1">
                    <a:tableStyleId>{7DF18680-E054-41AD-8BC1-D1AEF772440D}</a:tableStyleId>
                  </a:tblPr>
                  <a:tblGrid>
                    <a:gridCol w="1565596">
                      <a:extLst>
                        <a:ext uri="{9D8B030D-6E8A-4147-A177-3AD203B41FA5}">
                          <a16:colId xmlns:a16="http://schemas.microsoft.com/office/drawing/2014/main" val="2340396238"/>
                        </a:ext>
                      </a:extLst>
                    </a:gridCol>
                  </a:tblGrid>
                  <a:tr h="870144">
                    <a:tc>
                      <a:txBody>
                        <a:bodyPr/>
                        <a:lstStyle/>
                        <a:p>
                          <a:pPr algn="ctr"/>
                          <a:r>
                            <a:rPr lang="fr-FR" sz="1800" dirty="0"/>
                            <a:t>Simulation </a:t>
                          </a:r>
                          <a:r>
                            <a:rPr lang="fr-FR" sz="1800" dirty="0" err="1"/>
                            <a:t>results</a:t>
                          </a:r>
                          <a:endParaRPr lang="fr-FR" sz="1800" dirty="0"/>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32487470"/>
                      </a:ext>
                    </a:extLst>
                  </a:tr>
                  <a:tr h="504019">
                    <a:tc>
                      <a:txBody>
                        <a:bodyPr/>
                        <a:lstStyle/>
                        <a:p>
                          <a:pPr/>
                          <a14:m>
                            <m:oMathPara xmlns:m="http://schemas.openxmlformats.org/officeDocument/2006/math">
                              <m:oMathParaPr>
                                <m:jc m:val="centerGroup"/>
                              </m:oMathParaPr>
                              <m:oMath xmlns:m="http://schemas.openxmlformats.org/officeDocument/2006/math">
                                <m:r>
                                  <a:rPr lang="fr-FR" sz="1800" b="0" i="1" smtClean="0">
                                    <a:latin typeface="Cambria Math" panose="02040503050406030204" pitchFamily="18" charset="0"/>
                                  </a:rPr>
                                  <m:t>3.8</m:t>
                                </m:r>
                              </m:oMath>
                            </m:oMathPara>
                          </a14:m>
                          <a:endParaRPr lang="fr-FR" sz="1800" dirty="0"/>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510974342"/>
                      </a:ext>
                    </a:extLst>
                  </a:tr>
                  <a:tr h="486017">
                    <a:tc>
                      <a:txBody>
                        <a:bodyPr/>
                        <a:lstStyle/>
                        <a:p>
                          <a:pPr algn="ctr"/>
                          <a:r>
                            <a:rPr lang="fr-FR" sz="2000" b="0" i="0" kern="1200" dirty="0">
                              <a:solidFill>
                                <a:schemeClr val="dk1"/>
                              </a:solidFill>
                              <a:latin typeface="Cambria Math" panose="02040503050406030204" pitchFamily="18" charset="0"/>
                              <a:ea typeface="+mn-ea"/>
                              <a:cs typeface="+mn-cs"/>
                            </a:rPr>
                            <a:t>122</a:t>
                          </a:r>
                        </a:p>
                      </a:txBody>
                      <a:tcPr anchor="ctr"/>
                    </a:tc>
                    <a:extLst>
                      <a:ext uri="{0D108BD9-81ED-4DB2-BD59-A6C34878D82A}">
                        <a16:rowId xmlns:a16="http://schemas.microsoft.com/office/drawing/2014/main" val="3246546237"/>
                      </a:ext>
                    </a:extLst>
                  </a:tr>
                </a:tbl>
              </a:graphicData>
            </a:graphic>
          </p:graphicFrame>
        </mc:Choice>
        <mc:Fallback xmlns="">
          <p:graphicFrame>
            <p:nvGraphicFramePr>
              <p:cNvPr id="18" name="Tableau 19">
                <a:extLst>
                  <a:ext uri="{FF2B5EF4-FFF2-40B4-BE49-F238E27FC236}">
                    <a16:creationId xmlns:a16="http://schemas.microsoft.com/office/drawing/2014/main" id="{A5094CFF-AE5B-447E-8626-6E8359C3EF32}"/>
                  </a:ext>
                </a:extLst>
              </p:cNvPr>
              <p:cNvGraphicFramePr>
                <a:graphicFrameLocks noGrp="1"/>
              </p:cNvGraphicFramePr>
              <p:nvPr>
                <p:extLst>
                  <p:ext uri="{D42A27DB-BD31-4B8C-83A1-F6EECF244321}">
                    <p14:modId xmlns:p14="http://schemas.microsoft.com/office/powerpoint/2010/main" val="3766929550"/>
                  </p:ext>
                </p:extLst>
              </p:nvPr>
            </p:nvGraphicFramePr>
            <p:xfrm>
              <a:off x="3427219" y="4188727"/>
              <a:ext cx="1565596" cy="1860180"/>
            </p:xfrm>
            <a:graphic>
              <a:graphicData uri="http://schemas.openxmlformats.org/drawingml/2006/table">
                <a:tbl>
                  <a:tblPr firstRow="1" bandRow="1">
                    <a:tableStyleId>{7DF18680-E054-41AD-8BC1-D1AEF772440D}</a:tableStyleId>
                  </a:tblPr>
                  <a:tblGrid>
                    <a:gridCol w="1565596">
                      <a:extLst>
                        <a:ext uri="{9D8B030D-6E8A-4147-A177-3AD203B41FA5}">
                          <a16:colId xmlns:a16="http://schemas.microsoft.com/office/drawing/2014/main" val="2340396238"/>
                        </a:ext>
                      </a:extLst>
                    </a:gridCol>
                  </a:tblGrid>
                  <a:tr h="870144">
                    <a:tc>
                      <a:txBody>
                        <a:bodyPr/>
                        <a:lstStyle/>
                        <a:p>
                          <a:pPr algn="ctr"/>
                          <a:r>
                            <a:rPr lang="fr-FR" sz="1800" dirty="0"/>
                            <a:t>Simulation </a:t>
                          </a:r>
                          <a:r>
                            <a:rPr lang="fr-FR" sz="1800" dirty="0" err="1"/>
                            <a:t>results</a:t>
                          </a:r>
                          <a:endParaRPr lang="fr-FR" sz="1800" dirty="0"/>
                        </a:p>
                      </a:txBody>
                      <a:tcPr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32487470"/>
                      </a:ext>
                    </a:extLst>
                  </a:tr>
                  <a:tr h="504019">
                    <a:tc>
                      <a:txBody>
                        <a:bodyPr/>
                        <a:lstStyle/>
                        <a:p>
                          <a:endParaRPr lang="fr-FR"/>
                        </a:p>
                      </a:txBody>
                      <a:tcPr anchor="ctr">
                        <a:lnT w="12700" cap="flat" cmpd="sng" algn="ctr">
                          <a:solidFill>
                            <a:schemeClr val="bg1"/>
                          </a:solidFill>
                          <a:prstDash val="solid"/>
                          <a:round/>
                          <a:headEnd type="none" w="med" len="med"/>
                          <a:tailEnd type="none" w="med" len="med"/>
                        </a:lnT>
                        <a:blipFill>
                          <a:blip r:embed="rId10"/>
                          <a:stretch>
                            <a:fillRect l="-388" t="-173494" r="-775" b="-108434"/>
                          </a:stretch>
                        </a:blipFill>
                      </a:tcPr>
                    </a:tc>
                    <a:extLst>
                      <a:ext uri="{0D108BD9-81ED-4DB2-BD59-A6C34878D82A}">
                        <a16:rowId xmlns:a16="http://schemas.microsoft.com/office/drawing/2014/main" val="510974342"/>
                      </a:ext>
                    </a:extLst>
                  </a:tr>
                  <a:tr h="486017">
                    <a:tc>
                      <a:txBody>
                        <a:bodyPr/>
                        <a:lstStyle/>
                        <a:p>
                          <a:pPr algn="ctr"/>
                          <a:r>
                            <a:rPr lang="fr-FR" sz="2000" b="0" i="0" kern="1200" dirty="0">
                              <a:solidFill>
                                <a:schemeClr val="dk1"/>
                              </a:solidFill>
                              <a:latin typeface="Cambria Math" panose="02040503050406030204" pitchFamily="18" charset="0"/>
                              <a:ea typeface="+mn-ea"/>
                              <a:cs typeface="+mn-cs"/>
                            </a:rPr>
                            <a:t>122</a:t>
                          </a:r>
                        </a:p>
                      </a:txBody>
                      <a:tcPr anchor="ctr"/>
                    </a:tc>
                    <a:extLst>
                      <a:ext uri="{0D108BD9-81ED-4DB2-BD59-A6C34878D82A}">
                        <a16:rowId xmlns:a16="http://schemas.microsoft.com/office/drawing/2014/main" val="3246546237"/>
                      </a:ext>
                    </a:extLst>
                  </a:tr>
                </a:tbl>
              </a:graphicData>
            </a:graphic>
          </p:graphicFrame>
        </mc:Fallback>
      </mc:AlternateContent>
      <p:sp>
        <p:nvSpPr>
          <p:cNvPr id="7" name="Rectangle : coins arrondis 6">
            <a:extLst>
              <a:ext uri="{FF2B5EF4-FFF2-40B4-BE49-F238E27FC236}">
                <a16:creationId xmlns:a16="http://schemas.microsoft.com/office/drawing/2014/main" id="{BFB69E93-D108-43A6-BD32-6F4EF97D3E16}"/>
              </a:ext>
            </a:extLst>
          </p:cNvPr>
          <p:cNvSpPr/>
          <p:nvPr/>
        </p:nvSpPr>
        <p:spPr>
          <a:xfrm>
            <a:off x="8952142" y="688593"/>
            <a:ext cx="3154743" cy="5638568"/>
          </a:xfrm>
          <a:prstGeom prst="roundRect">
            <a:avLst/>
          </a:prstGeom>
          <a:noFill/>
          <a:ln/>
        </p:spPr>
        <p:style>
          <a:lnRef idx="2">
            <a:schemeClr val="accent2"/>
          </a:lnRef>
          <a:fillRef idx="1">
            <a:schemeClr val="lt1"/>
          </a:fillRef>
          <a:effectRef idx="0">
            <a:schemeClr val="accent2"/>
          </a:effectRef>
          <a:fontRef idx="minor">
            <a:schemeClr val="dk1"/>
          </a:fontRef>
        </p:style>
        <p:txBody>
          <a:bodyPr wrap="square" lIns="144000" tIns="108000" rIns="144000" bIns="144000" rtlCol="0" anchor="ctr">
            <a:spAutoFit/>
          </a:bodyPr>
          <a:lstStyle/>
          <a:p>
            <a:pPr algn="ctr"/>
            <a:endParaRPr lang="fr-FR" dirty="0"/>
          </a:p>
        </p:txBody>
      </p:sp>
    </p:spTree>
    <p:extLst>
      <p:ext uri="{BB962C8B-B14F-4D97-AF65-F5344CB8AC3E}">
        <p14:creationId xmlns:p14="http://schemas.microsoft.com/office/powerpoint/2010/main" val="1827120201"/>
      </p:ext>
    </p:extLst>
  </p:cSld>
  <p:clrMapOvr>
    <a:masterClrMapping/>
  </p:clrMapOvr>
  <p:timing>
    <p:tnLst>
      <p:par>
        <p:cTn id="1" dur="indefinite" restart="never" nodeType="tmRoot">
          <p:childTnLst>
            <p:par>
              <p:cTn id="2"/>
            </p:par>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39DAD787-BAA4-4909-98DD-C0A5FB0FDB40}"/>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342A1F6B-60D2-44D7-A8FC-69E91DCCF84D}"/>
              </a:ext>
            </a:extLst>
          </p:cNvPr>
          <p:cNvSpPr>
            <a:spLocks noGrp="1"/>
          </p:cNvSpPr>
          <p:nvPr>
            <p:ph type="ftr" sz="quarter" idx="11"/>
          </p:nvPr>
        </p:nvSpPr>
        <p:spPr/>
        <p:txBody>
          <a:bodyPr/>
          <a:lstStyle/>
          <a:p>
            <a:r>
              <a:rPr lang="fr-FR" dirty="0"/>
              <a:t>Hugo Bufferand - IAEA-FEC </a:t>
            </a:r>
            <a:r>
              <a:rPr lang="fr-FR" dirty="0" err="1"/>
              <a:t>Conference</a:t>
            </a:r>
            <a:r>
              <a:rPr lang="fr-FR" dirty="0"/>
              <a:t> - Chengdu</a:t>
            </a:r>
          </a:p>
        </p:txBody>
      </p:sp>
      <p:sp>
        <p:nvSpPr>
          <p:cNvPr id="5" name="Espace réservé du numéro de diapositive 4">
            <a:extLst>
              <a:ext uri="{FF2B5EF4-FFF2-40B4-BE49-F238E27FC236}">
                <a16:creationId xmlns:a16="http://schemas.microsoft.com/office/drawing/2014/main" id="{544C96D6-40F1-4DE1-92A1-F372D2534EC7}"/>
              </a:ext>
            </a:extLst>
          </p:cNvPr>
          <p:cNvSpPr>
            <a:spLocks noGrp="1"/>
          </p:cNvSpPr>
          <p:nvPr>
            <p:ph type="sldNum" sz="quarter" idx="12"/>
          </p:nvPr>
        </p:nvSpPr>
        <p:spPr/>
        <p:txBody>
          <a:bodyPr/>
          <a:lstStyle/>
          <a:p>
            <a:r>
              <a:rPr lang="fr-FR" dirty="0"/>
              <a:t>18/19</a:t>
            </a:r>
          </a:p>
        </p:txBody>
      </p:sp>
      <p:sp>
        <p:nvSpPr>
          <p:cNvPr id="6" name="Titre 5">
            <a:extLst>
              <a:ext uri="{FF2B5EF4-FFF2-40B4-BE49-F238E27FC236}">
                <a16:creationId xmlns:a16="http://schemas.microsoft.com/office/drawing/2014/main" id="{F84EAF5D-B857-49FE-9201-A8D8C438117C}"/>
              </a:ext>
            </a:extLst>
          </p:cNvPr>
          <p:cNvSpPr>
            <a:spLocks noGrp="1"/>
          </p:cNvSpPr>
          <p:nvPr>
            <p:ph type="title"/>
          </p:nvPr>
        </p:nvSpPr>
        <p:spPr/>
        <p:txBody>
          <a:bodyPr>
            <a:normAutofit/>
          </a:bodyPr>
          <a:lstStyle/>
          <a:p>
            <a:r>
              <a:rPr lang="en-US" dirty="0">
                <a:solidFill>
                  <a:srgbClr val="00B050"/>
                </a:solidFill>
              </a:rPr>
              <a:t>Case3: First principle simulations</a:t>
            </a:r>
            <a:endParaRPr lang="en-US" dirty="0"/>
          </a:p>
        </p:txBody>
      </p:sp>
      <mc:AlternateContent xmlns:mc="http://schemas.openxmlformats.org/markup-compatibility/2006" xmlns:a14="http://schemas.microsoft.com/office/drawing/2010/main">
        <mc:Choice Requires="a14">
          <p:graphicFrame>
            <p:nvGraphicFramePr>
              <p:cNvPr id="14" name="Diagramme 13">
                <a:extLst>
                  <a:ext uri="{FF2B5EF4-FFF2-40B4-BE49-F238E27FC236}">
                    <a16:creationId xmlns:a16="http://schemas.microsoft.com/office/drawing/2014/main" id="{E4CF2AE1-57FA-40E7-89C0-6892F9593BAC}"/>
                  </a:ext>
                </a:extLst>
              </p:cNvPr>
              <p:cNvGraphicFramePr/>
              <p:nvPr>
                <p:extLst>
                  <p:ext uri="{D42A27DB-BD31-4B8C-83A1-F6EECF244321}">
                    <p14:modId xmlns:p14="http://schemas.microsoft.com/office/powerpoint/2010/main" val="235477699"/>
                  </p:ext>
                </p:extLst>
              </p:nvPr>
            </p:nvGraphicFramePr>
            <p:xfrm>
              <a:off x="1874345" y="1376855"/>
              <a:ext cx="8128000" cy="4320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14" name="Diagramme 13">
                <a:extLst>
                  <a:ext uri="{FF2B5EF4-FFF2-40B4-BE49-F238E27FC236}">
                    <a16:creationId xmlns:a16="http://schemas.microsoft.com/office/drawing/2014/main" id="{E4CF2AE1-57FA-40E7-89C0-6892F9593BAC}"/>
                  </a:ext>
                </a:extLst>
              </p:cNvPr>
              <p:cNvGraphicFramePr/>
              <p:nvPr>
                <p:extLst>
                  <p:ext uri="{D42A27DB-BD31-4B8C-83A1-F6EECF244321}">
                    <p14:modId xmlns:p14="http://schemas.microsoft.com/office/powerpoint/2010/main" val="235477699"/>
                  </p:ext>
                </p:extLst>
              </p:nvPr>
            </p:nvGraphicFramePr>
            <p:xfrm>
              <a:off x="1874345" y="1376855"/>
              <a:ext cx="8128000" cy="43200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Tree>
    <p:extLst>
      <p:ext uri="{BB962C8B-B14F-4D97-AF65-F5344CB8AC3E}">
        <p14:creationId xmlns:p14="http://schemas.microsoft.com/office/powerpoint/2010/main" val="3315817167"/>
      </p:ext>
    </p:extLst>
  </p:cSld>
  <p:clrMapOvr>
    <a:masterClrMapping/>
  </p:clrMapOvr>
  <p:timing>
    <p:tnLst>
      <p:par>
        <p:cTn id="1" dur="indefinite" restart="never" nodeType="tmRoot">
          <p:childTnLst>
            <p:par>
              <p:cTn id="2"/>
            </p:par>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C2D09C5C-E4C4-4339-9888-0C6E23DFC1FC}"/>
              </a:ext>
            </a:extLst>
          </p:cNvPr>
          <p:cNvSpPr>
            <a:spLocks noGrp="1"/>
          </p:cNvSpPr>
          <p:nvPr>
            <p:ph idx="1"/>
          </p:nvPr>
        </p:nvSpPr>
        <p:spPr>
          <a:xfrm>
            <a:off x="307295" y="1049694"/>
            <a:ext cx="6387419" cy="4532313"/>
          </a:xfrm>
        </p:spPr>
        <p:txBody>
          <a:bodyPr>
            <a:normAutofit/>
          </a:bodyPr>
          <a:lstStyle/>
          <a:p>
            <a:pPr marL="285750" indent="-285750">
              <a:buFont typeface="Arial" panose="020B0604020202020204" pitchFamily="34" charset="0"/>
              <a:buChar char="•"/>
            </a:pPr>
            <a:r>
              <a:rPr lang="en-US" dirty="0"/>
              <a:t>Hierarchy of turbulence models required to address wide range of edge-plasma modelling application</a:t>
            </a:r>
          </a:p>
          <a:p>
            <a:pPr marL="552450" lvl="1" indent="-285750">
              <a:buFont typeface="Arial" panose="020B0604020202020204" pitchFamily="34" charset="0"/>
              <a:buChar char="•"/>
            </a:pPr>
            <a:r>
              <a:rPr lang="en-US" b="1" dirty="0"/>
              <a:t>Pros and cons of each approach</a:t>
            </a:r>
          </a:p>
          <a:p>
            <a:pPr marL="285750" indent="-285750">
              <a:buFont typeface="Arial" panose="020B0604020202020204" pitchFamily="34" charset="0"/>
              <a:buChar char="•"/>
            </a:pPr>
            <a:endParaRPr lang="en-US" dirty="0"/>
          </a:p>
        </p:txBody>
      </p:sp>
      <p:sp>
        <p:nvSpPr>
          <p:cNvPr id="3" name="Espace réservé de la date 2">
            <a:extLst>
              <a:ext uri="{FF2B5EF4-FFF2-40B4-BE49-F238E27FC236}">
                <a16:creationId xmlns:a16="http://schemas.microsoft.com/office/drawing/2014/main" id="{D7B51F6B-E477-4458-833A-EDB25054C439}"/>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4479D42E-2EC4-4AAD-835F-715A77BE0ABF}"/>
              </a:ext>
            </a:extLst>
          </p:cNvPr>
          <p:cNvSpPr>
            <a:spLocks noGrp="1"/>
          </p:cNvSpPr>
          <p:nvPr>
            <p:ph type="ftr" sz="quarter" idx="11"/>
          </p:nvPr>
        </p:nvSpPr>
        <p:spPr/>
        <p:txBody>
          <a:bodyPr/>
          <a:lstStyle/>
          <a:p>
            <a:r>
              <a:rPr lang="fr-FR"/>
              <a:t>Hugo Bufferand - IAEA-FEC Conference - Chengdu</a:t>
            </a:r>
          </a:p>
        </p:txBody>
      </p:sp>
      <p:sp>
        <p:nvSpPr>
          <p:cNvPr id="5" name="Espace réservé du numéro de diapositive 4">
            <a:extLst>
              <a:ext uri="{FF2B5EF4-FFF2-40B4-BE49-F238E27FC236}">
                <a16:creationId xmlns:a16="http://schemas.microsoft.com/office/drawing/2014/main" id="{A27CD6C2-6FA3-4E42-823F-5699040A25A5}"/>
              </a:ext>
            </a:extLst>
          </p:cNvPr>
          <p:cNvSpPr>
            <a:spLocks noGrp="1"/>
          </p:cNvSpPr>
          <p:nvPr>
            <p:ph type="sldNum" sz="quarter" idx="12"/>
          </p:nvPr>
        </p:nvSpPr>
        <p:spPr/>
        <p:txBody>
          <a:bodyPr/>
          <a:lstStyle/>
          <a:p>
            <a:r>
              <a:rPr lang="fr-FR" dirty="0"/>
              <a:t>19/19</a:t>
            </a:r>
          </a:p>
        </p:txBody>
      </p:sp>
      <p:sp>
        <p:nvSpPr>
          <p:cNvPr id="6" name="Titre 5">
            <a:extLst>
              <a:ext uri="{FF2B5EF4-FFF2-40B4-BE49-F238E27FC236}">
                <a16:creationId xmlns:a16="http://schemas.microsoft.com/office/drawing/2014/main" id="{65C76B43-6D5E-4AB2-B3C2-6A3C6A14578E}"/>
              </a:ext>
            </a:extLst>
          </p:cNvPr>
          <p:cNvSpPr>
            <a:spLocks noGrp="1"/>
          </p:cNvSpPr>
          <p:nvPr>
            <p:ph type="title"/>
          </p:nvPr>
        </p:nvSpPr>
        <p:spPr/>
        <p:txBody>
          <a:bodyPr/>
          <a:lstStyle/>
          <a:p>
            <a:r>
              <a:rPr lang="fr-FR" dirty="0"/>
              <a:t>Conclusions and discussions</a:t>
            </a:r>
          </a:p>
        </p:txBody>
      </p:sp>
      <p:graphicFrame>
        <p:nvGraphicFramePr>
          <p:cNvPr id="7" name="Tableau 7">
            <a:extLst>
              <a:ext uri="{FF2B5EF4-FFF2-40B4-BE49-F238E27FC236}">
                <a16:creationId xmlns:a16="http://schemas.microsoft.com/office/drawing/2014/main" id="{9942248C-C6EC-40B5-A0A5-C71CD2C01FA9}"/>
              </a:ext>
            </a:extLst>
          </p:cNvPr>
          <p:cNvGraphicFramePr>
            <a:graphicFrameLocks noGrp="1"/>
          </p:cNvGraphicFramePr>
          <p:nvPr>
            <p:extLst>
              <p:ext uri="{D42A27DB-BD31-4B8C-83A1-F6EECF244321}">
                <p14:modId xmlns:p14="http://schemas.microsoft.com/office/powerpoint/2010/main" val="1134875188"/>
              </p:ext>
            </p:extLst>
          </p:nvPr>
        </p:nvGraphicFramePr>
        <p:xfrm>
          <a:off x="6694714" y="739253"/>
          <a:ext cx="5347266" cy="1624821"/>
        </p:xfrm>
        <a:graphic>
          <a:graphicData uri="http://schemas.openxmlformats.org/drawingml/2006/table">
            <a:tbl>
              <a:tblPr firstRow="1" firstCol="1" bandRow="1">
                <a:tableStyleId>{9D7B26C5-4107-4FEC-AEDC-1716B250A1EF}</a:tableStyleId>
              </a:tblPr>
              <a:tblGrid>
                <a:gridCol w="1587567">
                  <a:extLst>
                    <a:ext uri="{9D8B030D-6E8A-4147-A177-3AD203B41FA5}">
                      <a16:colId xmlns:a16="http://schemas.microsoft.com/office/drawing/2014/main" val="316317896"/>
                    </a:ext>
                  </a:extLst>
                </a:gridCol>
                <a:gridCol w="1253233">
                  <a:extLst>
                    <a:ext uri="{9D8B030D-6E8A-4147-A177-3AD203B41FA5}">
                      <a16:colId xmlns:a16="http://schemas.microsoft.com/office/drawing/2014/main" val="822215565"/>
                    </a:ext>
                  </a:extLst>
                </a:gridCol>
                <a:gridCol w="1253233">
                  <a:extLst>
                    <a:ext uri="{9D8B030D-6E8A-4147-A177-3AD203B41FA5}">
                      <a16:colId xmlns:a16="http://schemas.microsoft.com/office/drawing/2014/main" val="3206216921"/>
                    </a:ext>
                  </a:extLst>
                </a:gridCol>
                <a:gridCol w="1253233">
                  <a:extLst>
                    <a:ext uri="{9D8B030D-6E8A-4147-A177-3AD203B41FA5}">
                      <a16:colId xmlns:a16="http://schemas.microsoft.com/office/drawing/2014/main" val="3317924602"/>
                    </a:ext>
                  </a:extLst>
                </a:gridCol>
              </a:tblGrid>
              <a:tr h="579120">
                <a:tc>
                  <a:txBody>
                    <a:bodyPr/>
                    <a:lstStyle/>
                    <a:p>
                      <a:pPr algn="ctr"/>
                      <a:endParaRPr lang="fr-FR" sz="1600" dirty="0">
                        <a:solidFill>
                          <a:schemeClr val="tx1"/>
                        </a:solidFill>
                      </a:endParaRPr>
                    </a:p>
                  </a:txBody>
                  <a:tcPr anchor="ctr">
                    <a:lnT w="12700" cmpd="sng">
                      <a:noFill/>
                    </a:lnT>
                  </a:tcPr>
                </a:tc>
                <a:tc>
                  <a:txBody>
                    <a:bodyPr/>
                    <a:lstStyle/>
                    <a:p>
                      <a:pPr algn="ctr"/>
                      <a:r>
                        <a:rPr lang="fr-FR" sz="1600" dirty="0" err="1">
                          <a:solidFill>
                            <a:schemeClr val="tx1"/>
                          </a:solidFill>
                        </a:rPr>
                        <a:t>Empirical</a:t>
                      </a:r>
                      <a:endParaRPr lang="fr-FR" sz="1600" dirty="0">
                        <a:solidFill>
                          <a:schemeClr val="tx1"/>
                        </a:solidFill>
                      </a:endParaRPr>
                    </a:p>
                  </a:txBody>
                  <a:tcPr anchor="ctr">
                    <a:solidFill>
                      <a:srgbClr val="FF0000"/>
                    </a:solidFill>
                  </a:tcPr>
                </a:tc>
                <a:tc>
                  <a:txBody>
                    <a:bodyPr/>
                    <a:lstStyle/>
                    <a:p>
                      <a:pPr algn="ctr"/>
                      <a:r>
                        <a:rPr lang="fr-FR" sz="1600" dirty="0">
                          <a:solidFill>
                            <a:schemeClr val="tx1"/>
                          </a:solidFill>
                        </a:rPr>
                        <a:t>K-model</a:t>
                      </a:r>
                    </a:p>
                  </a:txBody>
                  <a:tcPr anchor="ctr">
                    <a:solidFill>
                      <a:srgbClr val="FFC000"/>
                    </a:solidFill>
                  </a:tcPr>
                </a:tc>
                <a:tc>
                  <a:txBody>
                    <a:bodyPr/>
                    <a:lstStyle/>
                    <a:p>
                      <a:pPr algn="ctr"/>
                      <a:r>
                        <a:rPr lang="fr-FR" sz="1600" dirty="0">
                          <a:solidFill>
                            <a:schemeClr val="tx1"/>
                          </a:solidFill>
                        </a:rPr>
                        <a:t>1st </a:t>
                      </a:r>
                      <a:r>
                        <a:rPr lang="fr-FR" sz="1600" dirty="0" err="1">
                          <a:solidFill>
                            <a:schemeClr val="tx1"/>
                          </a:solidFill>
                        </a:rPr>
                        <a:t>principles</a:t>
                      </a:r>
                      <a:endParaRPr lang="fr-FR" sz="1600" dirty="0">
                        <a:solidFill>
                          <a:schemeClr val="tx1"/>
                        </a:solidFill>
                      </a:endParaRPr>
                    </a:p>
                  </a:txBody>
                  <a:tcPr anchor="ctr">
                    <a:solidFill>
                      <a:srgbClr val="00B050"/>
                    </a:solidFill>
                  </a:tcPr>
                </a:tc>
                <a:extLst>
                  <a:ext uri="{0D108BD9-81ED-4DB2-BD59-A6C34878D82A}">
                    <a16:rowId xmlns:a16="http://schemas.microsoft.com/office/drawing/2014/main" val="169549004"/>
                  </a:ext>
                </a:extLst>
              </a:tr>
              <a:tr h="348567">
                <a:tc>
                  <a:txBody>
                    <a:bodyPr/>
                    <a:lstStyle/>
                    <a:p>
                      <a:pPr algn="ctr"/>
                      <a:r>
                        <a:rPr lang="fr-FR" sz="1600" dirty="0" err="1">
                          <a:solidFill>
                            <a:schemeClr val="tx1"/>
                          </a:solidFill>
                        </a:rPr>
                        <a:t>Predictability</a:t>
                      </a:r>
                      <a:endParaRPr lang="fr-FR" sz="1600" dirty="0">
                        <a:solidFill>
                          <a:schemeClr val="tx1"/>
                        </a:solidFill>
                      </a:endParaRPr>
                    </a:p>
                  </a:txBody>
                  <a:tcPr anchor="ctr"/>
                </a:tc>
                <a:tc>
                  <a:txBody>
                    <a:bodyPr/>
                    <a:lstStyle/>
                    <a:p>
                      <a:pPr algn="ctr"/>
                      <a:r>
                        <a:rPr lang="fr-FR" sz="1600" b="1" dirty="0">
                          <a:solidFill>
                            <a:srgbClr val="FF0000"/>
                          </a:solidFill>
                          <a:sym typeface="Wingdings" panose="05000000000000000000" pitchFamily="2" charset="2"/>
                        </a:rPr>
                        <a:t></a:t>
                      </a:r>
                      <a:endParaRPr lang="fr-FR" sz="1600" b="1" dirty="0">
                        <a:solidFill>
                          <a:srgbClr val="FF0000"/>
                        </a:solidFill>
                      </a:endParaRPr>
                    </a:p>
                  </a:txBody>
                  <a:tcPr anchor="ctr"/>
                </a:tc>
                <a:tc>
                  <a:txBody>
                    <a:bodyPr/>
                    <a:lstStyle/>
                    <a:p>
                      <a:pPr algn="ctr"/>
                      <a:r>
                        <a:rPr lang="fr-FR" sz="1600" b="1" dirty="0">
                          <a:solidFill>
                            <a:srgbClr val="FFC000"/>
                          </a:solidFill>
                          <a:sym typeface="Wingdings" panose="05000000000000000000" pitchFamily="2" charset="2"/>
                        </a:rPr>
                        <a:t></a:t>
                      </a:r>
                      <a:endParaRPr lang="fr-FR" sz="1600" b="1" dirty="0">
                        <a:solidFill>
                          <a:srgbClr val="FFC000"/>
                        </a:solidFill>
                      </a:endParaRPr>
                    </a:p>
                  </a:txBody>
                  <a:tcPr anchor="ctr"/>
                </a:tc>
                <a:tc>
                  <a:txBody>
                    <a:bodyPr/>
                    <a:lstStyle/>
                    <a:p>
                      <a:pPr algn="ctr"/>
                      <a:r>
                        <a:rPr lang="fr-FR" sz="1600" b="1" dirty="0">
                          <a:solidFill>
                            <a:srgbClr val="00B050"/>
                          </a:solidFill>
                          <a:sym typeface="Wingdings" panose="05000000000000000000" pitchFamily="2" charset="2"/>
                        </a:rPr>
                        <a:t></a:t>
                      </a:r>
                      <a:endParaRPr lang="fr-FR" sz="1600" b="1" dirty="0">
                        <a:solidFill>
                          <a:srgbClr val="00B050"/>
                        </a:solidFill>
                      </a:endParaRPr>
                    </a:p>
                  </a:txBody>
                  <a:tcPr anchor="ctr"/>
                </a:tc>
                <a:extLst>
                  <a:ext uri="{0D108BD9-81ED-4DB2-BD59-A6C34878D82A}">
                    <a16:rowId xmlns:a16="http://schemas.microsoft.com/office/drawing/2014/main" val="1389273891"/>
                  </a:ext>
                </a:extLst>
              </a:tr>
              <a:tr h="348567">
                <a:tc>
                  <a:txBody>
                    <a:bodyPr/>
                    <a:lstStyle/>
                    <a:p>
                      <a:pPr algn="ctr"/>
                      <a:r>
                        <a:rPr lang="fr-FR" sz="1600" dirty="0" err="1">
                          <a:solidFill>
                            <a:schemeClr val="tx1"/>
                          </a:solidFill>
                        </a:rPr>
                        <a:t>Accuracy</a:t>
                      </a:r>
                      <a:endParaRPr lang="fr-FR" sz="1600" dirty="0">
                        <a:solidFill>
                          <a:schemeClr val="tx1"/>
                        </a:solidFill>
                      </a:endParaRPr>
                    </a:p>
                  </a:txBody>
                  <a:tcPr anchor="ctr"/>
                </a:tc>
                <a:tc>
                  <a:txBody>
                    <a:bodyPr/>
                    <a:lstStyle/>
                    <a:p>
                      <a:pPr algn="ctr"/>
                      <a:r>
                        <a:rPr lang="fr-FR" sz="1600" b="1" dirty="0">
                          <a:solidFill>
                            <a:srgbClr val="00B050"/>
                          </a:solidFill>
                          <a:sym typeface="Wingdings" panose="05000000000000000000" pitchFamily="2" charset="2"/>
                        </a:rPr>
                        <a:t></a:t>
                      </a:r>
                      <a:endParaRPr lang="fr-FR" sz="1600" b="1" dirty="0">
                        <a:solidFill>
                          <a:srgbClr val="00B050"/>
                        </a:solidFill>
                      </a:endParaRPr>
                    </a:p>
                  </a:txBody>
                  <a:tcPr anchor="ctr"/>
                </a:tc>
                <a:tc>
                  <a:txBody>
                    <a:bodyPr/>
                    <a:lstStyle/>
                    <a:p>
                      <a:pPr algn="ctr"/>
                      <a:r>
                        <a:rPr lang="fr-FR" sz="1600" b="1" dirty="0">
                          <a:solidFill>
                            <a:srgbClr val="FFC000"/>
                          </a:solidFill>
                          <a:sym typeface="Wingdings" panose="05000000000000000000" pitchFamily="2" charset="2"/>
                        </a:rPr>
                        <a:t></a:t>
                      </a:r>
                      <a:endParaRPr lang="fr-FR" sz="1600" b="1" dirty="0">
                        <a:solidFill>
                          <a:srgbClr val="FFC000"/>
                        </a:solidFill>
                      </a:endParaRPr>
                    </a:p>
                  </a:txBody>
                  <a:tcPr anchor="ctr"/>
                </a:tc>
                <a:tc>
                  <a:txBody>
                    <a:bodyPr/>
                    <a:lstStyle/>
                    <a:p>
                      <a:pPr algn="ctr"/>
                      <a:r>
                        <a:rPr lang="fr-FR" sz="1600" b="1" dirty="0">
                          <a:solidFill>
                            <a:srgbClr val="FFC000"/>
                          </a:solidFill>
                          <a:sym typeface="Wingdings" panose="05000000000000000000" pitchFamily="2" charset="2"/>
                        </a:rPr>
                        <a:t></a:t>
                      </a:r>
                      <a:endParaRPr lang="fr-FR" sz="1600" b="1" dirty="0">
                        <a:solidFill>
                          <a:srgbClr val="FFC000"/>
                        </a:solidFill>
                      </a:endParaRPr>
                    </a:p>
                  </a:txBody>
                  <a:tcPr anchor="ctr"/>
                </a:tc>
                <a:extLst>
                  <a:ext uri="{0D108BD9-81ED-4DB2-BD59-A6C34878D82A}">
                    <a16:rowId xmlns:a16="http://schemas.microsoft.com/office/drawing/2014/main" val="4003195955"/>
                  </a:ext>
                </a:extLst>
              </a:tr>
              <a:tr h="348567">
                <a:tc>
                  <a:txBody>
                    <a:bodyPr/>
                    <a:lstStyle/>
                    <a:p>
                      <a:pPr algn="ctr"/>
                      <a:r>
                        <a:rPr lang="fr-FR" sz="1600" dirty="0" err="1">
                          <a:solidFill>
                            <a:schemeClr val="tx1"/>
                          </a:solidFill>
                        </a:rPr>
                        <a:t>Cost</a:t>
                      </a:r>
                      <a:endParaRPr lang="fr-FR" sz="1600" dirty="0">
                        <a:solidFill>
                          <a:schemeClr val="tx1"/>
                        </a:solidFill>
                      </a:endParaRPr>
                    </a:p>
                  </a:txBody>
                  <a:tcPr anchor="ctr"/>
                </a:tc>
                <a:tc>
                  <a:txBody>
                    <a:bodyPr/>
                    <a:lstStyle/>
                    <a:p>
                      <a:pPr algn="ctr"/>
                      <a:r>
                        <a:rPr lang="fr-FR" sz="1600" b="1" dirty="0">
                          <a:solidFill>
                            <a:srgbClr val="00B050"/>
                          </a:solidFill>
                          <a:sym typeface="Wingdings" panose="05000000000000000000" pitchFamily="2" charset="2"/>
                        </a:rPr>
                        <a:t></a:t>
                      </a:r>
                      <a:endParaRPr lang="fr-FR" sz="1600" b="1" dirty="0">
                        <a:solidFill>
                          <a:srgbClr val="00B050"/>
                        </a:solidFill>
                      </a:endParaRPr>
                    </a:p>
                  </a:txBody>
                  <a:tcPr anchor="ctr"/>
                </a:tc>
                <a:tc>
                  <a:txBody>
                    <a:bodyPr/>
                    <a:lstStyle/>
                    <a:p>
                      <a:pPr algn="ctr"/>
                      <a:r>
                        <a:rPr lang="fr-FR" sz="1600" b="1" dirty="0">
                          <a:solidFill>
                            <a:srgbClr val="00B050"/>
                          </a:solidFill>
                          <a:sym typeface="Wingdings" panose="05000000000000000000" pitchFamily="2" charset="2"/>
                        </a:rPr>
                        <a:t></a:t>
                      </a:r>
                      <a:endParaRPr lang="fr-FR" sz="1600" b="1" dirty="0">
                        <a:solidFill>
                          <a:srgbClr val="00B050"/>
                        </a:solidFill>
                      </a:endParaRPr>
                    </a:p>
                  </a:txBody>
                  <a:tcPr anchor="ctr"/>
                </a:tc>
                <a:tc>
                  <a:txBody>
                    <a:bodyPr/>
                    <a:lstStyle/>
                    <a:p>
                      <a:pPr algn="ctr"/>
                      <a:r>
                        <a:rPr lang="fr-FR" sz="1600" b="1" dirty="0">
                          <a:solidFill>
                            <a:srgbClr val="FF0000"/>
                          </a:solidFill>
                          <a:sym typeface="Wingdings" panose="05000000000000000000" pitchFamily="2" charset="2"/>
                        </a:rPr>
                        <a:t></a:t>
                      </a:r>
                      <a:endParaRPr lang="fr-FR" sz="1600" b="1" dirty="0">
                        <a:solidFill>
                          <a:srgbClr val="FF0000"/>
                        </a:solidFill>
                      </a:endParaRPr>
                    </a:p>
                  </a:txBody>
                  <a:tcPr anchor="ctr"/>
                </a:tc>
                <a:extLst>
                  <a:ext uri="{0D108BD9-81ED-4DB2-BD59-A6C34878D82A}">
                    <a16:rowId xmlns:a16="http://schemas.microsoft.com/office/drawing/2014/main" val="3202648592"/>
                  </a:ext>
                </a:extLst>
              </a:tr>
            </a:tbl>
          </a:graphicData>
        </a:graphic>
      </p:graphicFrame>
      <p:sp>
        <p:nvSpPr>
          <p:cNvPr id="8" name="Espace réservé du contenu 1">
            <a:extLst>
              <a:ext uri="{FF2B5EF4-FFF2-40B4-BE49-F238E27FC236}">
                <a16:creationId xmlns:a16="http://schemas.microsoft.com/office/drawing/2014/main" id="{3858C471-6A96-4AF0-B99E-AAA3C5FA2AA5}"/>
              </a:ext>
            </a:extLst>
          </p:cNvPr>
          <p:cNvSpPr txBox="1">
            <a:spLocks/>
          </p:cNvSpPr>
          <p:nvPr/>
        </p:nvSpPr>
        <p:spPr>
          <a:xfrm>
            <a:off x="307296" y="1917375"/>
            <a:ext cx="8204938" cy="4532313"/>
          </a:xfrm>
          <a:prstGeom prst="rect">
            <a:avLst/>
          </a:prstGeom>
        </p:spPr>
        <p:txBody>
          <a:bodyPr vert="horz" lIns="0" tIns="45720" rIns="0" bIns="45720" rtlCol="0">
            <a:normAutofit lnSpcReduction="10000"/>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Cross-fertilization</a:t>
            </a:r>
            <a:r>
              <a:rPr lang="en-US" dirty="0"/>
              <a:t> between the different approaches:</a:t>
            </a:r>
          </a:p>
          <a:p>
            <a:pPr marL="552450" lvl="1" indent="-285750">
              <a:buFont typeface="Arial" panose="020B0604020202020204" pitchFamily="34" charset="0"/>
              <a:buChar char="•"/>
            </a:pPr>
            <a:r>
              <a:rPr lang="en-US" dirty="0">
                <a:sym typeface="Wingdings" panose="05000000000000000000" pitchFamily="2" charset="2"/>
              </a:rPr>
              <a:t>1st principles simulations  data for developing reduced models</a:t>
            </a:r>
          </a:p>
          <a:p>
            <a:pPr marL="552450" lvl="1" indent="-285750">
              <a:buFont typeface="Arial" panose="020B0604020202020204" pitchFamily="34" charset="0"/>
              <a:buChar char="•"/>
            </a:pPr>
            <a:r>
              <a:rPr lang="en-US" dirty="0">
                <a:sym typeface="Wingdings" panose="05000000000000000000" pitchFamily="2" charset="2"/>
              </a:rPr>
              <a:t>Mean-field simulations  converge particle balance (long time scale): starting point for turbulent simulations / needed to address larger tokamaks</a:t>
            </a:r>
          </a:p>
          <a:p>
            <a:pPr marL="285750" indent="-285750">
              <a:buFont typeface="Arial" panose="020B0604020202020204" pitchFamily="34" charset="0"/>
              <a:buChar char="•"/>
            </a:pPr>
            <a:endParaRPr lang="en-US" dirty="0">
              <a:sym typeface="Wingdings" panose="05000000000000000000" pitchFamily="2" charset="2"/>
            </a:endParaRPr>
          </a:p>
          <a:p>
            <a:pPr marL="285750" indent="-285750">
              <a:buFont typeface="Arial" panose="020B0604020202020204" pitchFamily="34" charset="0"/>
              <a:buChar char="•"/>
            </a:pPr>
            <a:r>
              <a:rPr lang="en-US" dirty="0">
                <a:sym typeface="Wingdings" panose="05000000000000000000" pitchFamily="2" charset="2"/>
              </a:rPr>
              <a:t>Multiphysics necessary for detailed comparison with experiments (neutrals, impurities…)</a:t>
            </a:r>
          </a:p>
          <a:p>
            <a:pPr marL="285750" indent="-285750">
              <a:buFont typeface="Arial" panose="020B0604020202020204" pitchFamily="34" charset="0"/>
              <a:buChar char="•"/>
            </a:pPr>
            <a:endParaRPr lang="en-US" dirty="0">
              <a:sym typeface="Wingdings" panose="05000000000000000000" pitchFamily="2" charset="2"/>
            </a:endParaRPr>
          </a:p>
          <a:p>
            <a:pPr marL="285750" indent="-285750">
              <a:buFont typeface="Arial" panose="020B0604020202020204" pitchFamily="34" charset="0"/>
              <a:buChar char="•"/>
            </a:pPr>
            <a:r>
              <a:rPr lang="en-US" dirty="0">
                <a:sym typeface="Wingdings" panose="05000000000000000000" pitchFamily="2" charset="2"/>
              </a:rPr>
              <a:t>Push for increasing </a:t>
            </a:r>
            <a:r>
              <a:rPr lang="en-US" b="1" dirty="0">
                <a:sym typeface="Wingdings" panose="05000000000000000000" pitchFamily="2" charset="2"/>
              </a:rPr>
              <a:t>open database </a:t>
            </a:r>
            <a:r>
              <a:rPr lang="en-US" dirty="0">
                <a:sym typeface="Wingdings" panose="05000000000000000000" pitchFamily="2" charset="2"/>
              </a:rPr>
              <a:t>for benchmarking / code validation</a:t>
            </a:r>
          </a:p>
          <a:p>
            <a:pPr marL="552450" lvl="1" indent="-285750">
              <a:buFont typeface="Arial" panose="020B0604020202020204" pitchFamily="34" charset="0"/>
              <a:buChar char="•"/>
            </a:pPr>
            <a:r>
              <a:rPr lang="en-US" dirty="0">
                <a:sym typeface="Wingdings" panose="05000000000000000000" pitchFamily="2" charset="2"/>
              </a:rPr>
              <a:t>Same exercise in detached </a:t>
            </a:r>
            <a:r>
              <a:rPr lang="en-US">
                <a:sym typeface="Wingdings" panose="05000000000000000000" pitchFamily="2" charset="2"/>
              </a:rPr>
              <a:t>conditions </a:t>
            </a:r>
            <a:br>
              <a:rPr lang="en-US">
                <a:sym typeface="Wingdings" panose="05000000000000000000" pitchFamily="2" charset="2"/>
              </a:rPr>
            </a:br>
            <a:r>
              <a:rPr lang="en-US">
                <a:sym typeface="Wingdings" panose="05000000000000000000" pitchFamily="2" charset="2"/>
              </a:rPr>
              <a:t>(</a:t>
            </a:r>
            <a:r>
              <a:rPr lang="en-US" dirty="0">
                <a:sym typeface="Wingdings" panose="05000000000000000000" pitchFamily="2" charset="2"/>
              </a:rPr>
              <a:t>TCV-X23 </a:t>
            </a:r>
            <a:r>
              <a:rPr lang="en-US" sz="1900" dirty="0">
                <a:solidFill>
                  <a:srgbClr val="A558A0"/>
                </a:solidFill>
                <a:sym typeface="Wingdings" panose="05000000000000000000" pitchFamily="2" charset="2"/>
              </a:rPr>
              <a:t>[V. Quadri et al., </a:t>
            </a:r>
            <a:r>
              <a:rPr lang="en-US" sz="1900" dirty="0" err="1">
                <a:solidFill>
                  <a:srgbClr val="A558A0"/>
                </a:solidFill>
                <a:sym typeface="Wingdings" panose="05000000000000000000" pitchFamily="2" charset="2"/>
              </a:rPr>
              <a:t>Nucl</a:t>
            </a:r>
            <a:r>
              <a:rPr lang="en-US" sz="1900" dirty="0">
                <a:solidFill>
                  <a:srgbClr val="A558A0"/>
                </a:solidFill>
                <a:sym typeface="Wingdings" panose="05000000000000000000" pitchFamily="2" charset="2"/>
              </a:rPr>
              <a:t>. Mat. Energy 41 (2024)]</a:t>
            </a:r>
            <a:r>
              <a:rPr lang="en-US" dirty="0">
                <a:sym typeface="Wingdings" panose="05000000000000000000" pitchFamily="2" charset="2"/>
              </a:rPr>
              <a:t>)</a:t>
            </a:r>
          </a:p>
          <a:p>
            <a:pPr marL="552450" lvl="1" indent="-285750">
              <a:buFont typeface="Arial" panose="020B0604020202020204" pitchFamily="34" charset="0"/>
              <a:buChar char="•"/>
            </a:pPr>
            <a:r>
              <a:rPr lang="en-US" dirty="0">
                <a:sym typeface="Wingdings" panose="05000000000000000000" pitchFamily="2" charset="2"/>
              </a:rPr>
              <a:t>H-mode plasmas</a:t>
            </a:r>
            <a:endParaRPr lang="en-US" dirty="0"/>
          </a:p>
        </p:txBody>
      </p:sp>
      <p:grpSp>
        <p:nvGrpSpPr>
          <p:cNvPr id="12" name="Groupe 11">
            <a:extLst>
              <a:ext uri="{FF2B5EF4-FFF2-40B4-BE49-F238E27FC236}">
                <a16:creationId xmlns:a16="http://schemas.microsoft.com/office/drawing/2014/main" id="{070B546D-F0BA-47BC-895B-CA393734021E}"/>
              </a:ext>
            </a:extLst>
          </p:cNvPr>
          <p:cNvGrpSpPr/>
          <p:nvPr/>
        </p:nvGrpSpPr>
        <p:grpSpPr>
          <a:xfrm>
            <a:off x="8269018" y="2520287"/>
            <a:ext cx="2152997" cy="3394416"/>
            <a:chOff x="8616142" y="2428327"/>
            <a:chExt cx="2285674" cy="3656236"/>
          </a:xfrm>
        </p:grpSpPr>
        <p:pic>
          <p:nvPicPr>
            <p:cNvPr id="10" name="Image 9">
              <a:extLst>
                <a:ext uri="{FF2B5EF4-FFF2-40B4-BE49-F238E27FC236}">
                  <a16:creationId xmlns:a16="http://schemas.microsoft.com/office/drawing/2014/main" id="{B7516F17-882B-46CE-8B9D-6169728DED84}"/>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33475"/>
            <a:stretch/>
          </p:blipFill>
          <p:spPr>
            <a:xfrm>
              <a:off x="8616142" y="2428327"/>
              <a:ext cx="1737360" cy="3656236"/>
            </a:xfrm>
            <a:prstGeom prst="rect">
              <a:avLst/>
            </a:prstGeom>
          </p:spPr>
        </p:pic>
        <p:pic>
          <p:nvPicPr>
            <p:cNvPr id="11" name="Image 10">
              <a:extLst>
                <a:ext uri="{FF2B5EF4-FFF2-40B4-BE49-F238E27FC236}">
                  <a16:creationId xmlns:a16="http://schemas.microsoft.com/office/drawing/2014/main" id="{70556142-F940-4DCD-80A3-AF9D9FBF1BCD}"/>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76445"/>
            <a:stretch/>
          </p:blipFill>
          <p:spPr>
            <a:xfrm>
              <a:off x="10286660" y="2428327"/>
              <a:ext cx="615156" cy="3656236"/>
            </a:xfrm>
            <a:prstGeom prst="rect">
              <a:avLst/>
            </a:prstGeom>
          </p:spPr>
        </p:pic>
      </p:grpSp>
      <p:grpSp>
        <p:nvGrpSpPr>
          <p:cNvPr id="16" name="Groupe 15">
            <a:extLst>
              <a:ext uri="{FF2B5EF4-FFF2-40B4-BE49-F238E27FC236}">
                <a16:creationId xmlns:a16="http://schemas.microsoft.com/office/drawing/2014/main" id="{EDDB4095-1E14-41FF-97B4-7B1783AEF08A}"/>
              </a:ext>
            </a:extLst>
          </p:cNvPr>
          <p:cNvGrpSpPr/>
          <p:nvPr/>
        </p:nvGrpSpPr>
        <p:grpSpPr>
          <a:xfrm>
            <a:off x="10131525" y="2915868"/>
            <a:ext cx="2214560" cy="3533820"/>
            <a:chOff x="9479562" y="2789291"/>
            <a:chExt cx="2214560" cy="3533820"/>
          </a:xfrm>
        </p:grpSpPr>
        <p:pic>
          <p:nvPicPr>
            <p:cNvPr id="14" name="Image 13">
              <a:extLst>
                <a:ext uri="{FF2B5EF4-FFF2-40B4-BE49-F238E27FC236}">
                  <a16:creationId xmlns:a16="http://schemas.microsoft.com/office/drawing/2014/main" id="{3836CE1D-BCF9-490D-8501-8B32CB359BCE}"/>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34091"/>
            <a:stretch/>
          </p:blipFill>
          <p:spPr>
            <a:xfrm>
              <a:off x="9479562" y="2789291"/>
              <a:ext cx="1663650" cy="3533820"/>
            </a:xfrm>
            <a:prstGeom prst="rect">
              <a:avLst/>
            </a:prstGeom>
          </p:spPr>
        </p:pic>
        <p:pic>
          <p:nvPicPr>
            <p:cNvPr id="15" name="Image 14">
              <a:extLst>
                <a:ext uri="{FF2B5EF4-FFF2-40B4-BE49-F238E27FC236}">
                  <a16:creationId xmlns:a16="http://schemas.microsoft.com/office/drawing/2014/main" id="{50FC92DB-EA1F-416A-9819-F461B747D328}"/>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5679"/>
            <a:stretch/>
          </p:blipFill>
          <p:spPr>
            <a:xfrm>
              <a:off x="11080226" y="2789291"/>
              <a:ext cx="613896" cy="3533820"/>
            </a:xfrm>
            <a:prstGeom prst="rect">
              <a:avLst/>
            </a:prstGeom>
          </p:spPr>
        </p:pic>
      </p:grpSp>
      <p:sp>
        <p:nvSpPr>
          <p:cNvPr id="18" name="Flèche : en arc 17">
            <a:extLst>
              <a:ext uri="{FF2B5EF4-FFF2-40B4-BE49-F238E27FC236}">
                <a16:creationId xmlns:a16="http://schemas.microsoft.com/office/drawing/2014/main" id="{AB326A02-79E2-49E3-8C94-787BF2F39CAC}"/>
              </a:ext>
            </a:extLst>
          </p:cNvPr>
          <p:cNvSpPr/>
          <p:nvPr/>
        </p:nvSpPr>
        <p:spPr>
          <a:xfrm>
            <a:off x="9721970" y="2852994"/>
            <a:ext cx="1273148" cy="1088967"/>
          </a:xfrm>
          <a:prstGeom prst="circularArrow">
            <a:avLst>
              <a:gd name="adj1" fmla="val 5153"/>
              <a:gd name="adj2" fmla="val 600540"/>
              <a:gd name="adj3" fmla="val 20561907"/>
              <a:gd name="adj4" fmla="val 16144126"/>
              <a:gd name="adj5" fmla="val 11045"/>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solidFill>
                <a:schemeClr val="tx1"/>
              </a:solidFill>
            </a:endParaRPr>
          </a:p>
        </p:txBody>
      </p:sp>
    </p:spTree>
    <p:extLst>
      <p:ext uri="{BB962C8B-B14F-4D97-AF65-F5344CB8AC3E}">
        <p14:creationId xmlns:p14="http://schemas.microsoft.com/office/powerpoint/2010/main" val="3875624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419496-35B0-4326-A52F-D5D92D73C38F}"/>
              </a:ext>
            </a:extLst>
          </p:cNvPr>
          <p:cNvSpPr>
            <a:spLocks noGrp="1"/>
          </p:cNvSpPr>
          <p:nvPr>
            <p:ph type="title"/>
          </p:nvPr>
        </p:nvSpPr>
        <p:spPr/>
        <p:txBody>
          <a:bodyPr/>
          <a:lstStyle/>
          <a:p>
            <a:r>
              <a:rPr lang="fr-FR" dirty="0"/>
              <a:t>Backup</a:t>
            </a:r>
          </a:p>
        </p:txBody>
      </p:sp>
    </p:spTree>
    <p:extLst>
      <p:ext uri="{BB962C8B-B14F-4D97-AF65-F5344CB8AC3E}">
        <p14:creationId xmlns:p14="http://schemas.microsoft.com/office/powerpoint/2010/main" val="2371543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39DAD787-BAA4-4909-98DD-C0A5FB0FDB40}"/>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342A1F6B-60D2-44D7-A8FC-69E91DCCF84D}"/>
              </a:ext>
            </a:extLst>
          </p:cNvPr>
          <p:cNvSpPr>
            <a:spLocks noGrp="1"/>
          </p:cNvSpPr>
          <p:nvPr>
            <p:ph type="ftr" sz="quarter" idx="11"/>
          </p:nvPr>
        </p:nvSpPr>
        <p:spPr/>
        <p:txBody>
          <a:bodyPr/>
          <a:lstStyle/>
          <a:p>
            <a:r>
              <a:rPr lang="fr-FR"/>
              <a:t>Hugo Bufferand - IAEA-FEC Conference - Chengdu</a:t>
            </a:r>
          </a:p>
        </p:txBody>
      </p:sp>
      <p:sp>
        <p:nvSpPr>
          <p:cNvPr id="5" name="Espace réservé du numéro de diapositive 4">
            <a:extLst>
              <a:ext uri="{FF2B5EF4-FFF2-40B4-BE49-F238E27FC236}">
                <a16:creationId xmlns:a16="http://schemas.microsoft.com/office/drawing/2014/main" id="{544C96D6-40F1-4DE1-92A1-F372D2534EC7}"/>
              </a:ext>
            </a:extLst>
          </p:cNvPr>
          <p:cNvSpPr>
            <a:spLocks noGrp="1"/>
          </p:cNvSpPr>
          <p:nvPr>
            <p:ph type="sldNum" sz="quarter" idx="12"/>
          </p:nvPr>
        </p:nvSpPr>
        <p:spPr/>
        <p:txBody>
          <a:bodyPr/>
          <a:lstStyle/>
          <a:p>
            <a:fld id="{0CBC77A0-1F4E-42FF-9FFC-F45C3A64AF90}" type="slidenum">
              <a:rPr lang="fr-FR" smtClean="0"/>
              <a:t>29</a:t>
            </a:fld>
            <a:endParaRPr lang="fr-FR"/>
          </a:p>
        </p:txBody>
      </p:sp>
      <p:sp>
        <p:nvSpPr>
          <p:cNvPr id="6" name="Titre 5">
            <a:extLst>
              <a:ext uri="{FF2B5EF4-FFF2-40B4-BE49-F238E27FC236}">
                <a16:creationId xmlns:a16="http://schemas.microsoft.com/office/drawing/2014/main" id="{F84EAF5D-B857-49FE-9201-A8D8C438117C}"/>
              </a:ext>
            </a:extLst>
          </p:cNvPr>
          <p:cNvSpPr>
            <a:spLocks noGrp="1"/>
          </p:cNvSpPr>
          <p:nvPr>
            <p:ph type="title"/>
          </p:nvPr>
        </p:nvSpPr>
        <p:spPr/>
        <p:txBody>
          <a:bodyPr>
            <a:normAutofit/>
          </a:bodyPr>
          <a:lstStyle/>
          <a:p>
            <a:r>
              <a:rPr lang="en-US" dirty="0"/>
              <a:t>RDPA summary</a:t>
            </a:r>
          </a:p>
        </p:txBody>
      </p:sp>
      <p:pic>
        <p:nvPicPr>
          <p:cNvPr id="16" name="Image 15">
            <a:extLst>
              <a:ext uri="{FF2B5EF4-FFF2-40B4-BE49-F238E27FC236}">
                <a16:creationId xmlns:a16="http://schemas.microsoft.com/office/drawing/2014/main" id="{636A272C-CACB-4CB9-B2CC-0D4DB668FF2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61183" y="1892634"/>
            <a:ext cx="1612967" cy="1360248"/>
          </a:xfrm>
          <a:prstGeom prst="rect">
            <a:avLst/>
          </a:prstGeom>
        </p:spPr>
      </p:pic>
      <p:pic>
        <p:nvPicPr>
          <p:cNvPr id="21" name="Image 20">
            <a:extLst>
              <a:ext uri="{FF2B5EF4-FFF2-40B4-BE49-F238E27FC236}">
                <a16:creationId xmlns:a16="http://schemas.microsoft.com/office/drawing/2014/main" id="{1898C227-E3F4-4DA5-81AE-6177D5D70C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12350" y="3717478"/>
            <a:ext cx="1599059" cy="1423393"/>
          </a:xfrm>
          <a:prstGeom prst="rect">
            <a:avLst/>
          </a:prstGeom>
        </p:spPr>
      </p:pic>
      <mc:AlternateContent xmlns:mc="http://schemas.openxmlformats.org/markup-compatibility/2006" xmlns:a14="http://schemas.microsoft.com/office/drawing/2010/main">
        <mc:Choice Requires="a14">
          <p:sp>
            <p:nvSpPr>
              <p:cNvPr id="25" name="ZoneTexte 24">
                <a:extLst>
                  <a:ext uri="{FF2B5EF4-FFF2-40B4-BE49-F238E27FC236}">
                    <a16:creationId xmlns:a16="http://schemas.microsoft.com/office/drawing/2014/main" id="{FC37D45D-E170-498E-9287-F9CA080ECAA8}"/>
                  </a:ext>
                </a:extLst>
              </p:cNvPr>
              <p:cNvSpPr txBox="1"/>
              <p:nvPr/>
            </p:nvSpPr>
            <p:spPr>
              <a:xfrm>
                <a:off x="9788739" y="4441688"/>
                <a:ext cx="2498724" cy="276999"/>
              </a:xfrm>
              <a:prstGeom prst="rect">
                <a:avLst/>
              </a:prstGeom>
              <a:noFill/>
            </p:spPr>
            <p:txBody>
              <a:bodyPr wrap="square" rtlCol="0">
                <a:spAutoFit/>
              </a:bodyPr>
              <a:lstStyle/>
              <a:p>
                <a:pPr algn="ctr"/>
                <a:r>
                  <a:rPr lang="fr-FR" sz="1200" i="1" dirty="0">
                    <a:solidFill>
                      <a:schemeClr val="tx1">
                        <a:lumMod val="75000"/>
                        <a:lumOff val="25000"/>
                      </a:schemeClr>
                    </a:solidFill>
                  </a:rPr>
                  <a:t>Electron </a:t>
                </a:r>
                <a:r>
                  <a:rPr lang="fr-FR" sz="1200" i="1" dirty="0" err="1">
                    <a:solidFill>
                      <a:schemeClr val="tx1">
                        <a:lumMod val="75000"/>
                        <a:lumOff val="25000"/>
                      </a:schemeClr>
                    </a:solidFill>
                  </a:rPr>
                  <a:t>temperature</a:t>
                </a:r>
                <a:r>
                  <a:rPr lang="fr-FR" sz="1200" i="1" dirty="0">
                    <a:solidFill>
                      <a:schemeClr val="tx1">
                        <a:lumMod val="75000"/>
                        <a:lumOff val="25000"/>
                      </a:schemeClr>
                    </a:solidFill>
                  </a:rPr>
                  <a:t> </a:t>
                </a:r>
                <a14:m>
                  <m:oMath xmlns:m="http://schemas.openxmlformats.org/officeDocument/2006/math">
                    <m:d>
                      <m:dPr>
                        <m:begChr m:val="["/>
                        <m:endChr m:val="]"/>
                        <m:ctrlPr>
                          <a:rPr lang="fr-FR" sz="1200" b="0" i="1" smtClean="0">
                            <a:solidFill>
                              <a:schemeClr val="tx1">
                                <a:lumMod val="75000"/>
                                <a:lumOff val="25000"/>
                              </a:schemeClr>
                            </a:solidFill>
                            <a:latin typeface="Cambria Math" panose="02040503050406030204" pitchFamily="18" charset="0"/>
                          </a:rPr>
                        </m:ctrlPr>
                      </m:dPr>
                      <m:e>
                        <m:sSup>
                          <m:sSupPr>
                            <m:ctrlPr>
                              <a:rPr lang="fr-FR" sz="1200" b="0" i="1" smtClean="0">
                                <a:solidFill>
                                  <a:schemeClr val="tx1">
                                    <a:lumMod val="75000"/>
                                    <a:lumOff val="25000"/>
                                  </a:schemeClr>
                                </a:solidFill>
                                <a:latin typeface="Cambria Math" panose="02040503050406030204" pitchFamily="18" charset="0"/>
                              </a:rPr>
                            </m:ctrlPr>
                          </m:sSupPr>
                          <m:e>
                            <m:r>
                              <a:rPr lang="fr-FR" sz="1200" b="0" i="1" smtClean="0">
                                <a:solidFill>
                                  <a:schemeClr val="tx1">
                                    <a:lumMod val="75000"/>
                                    <a:lumOff val="25000"/>
                                  </a:schemeClr>
                                </a:solidFill>
                                <a:latin typeface="Cambria Math" panose="02040503050406030204" pitchFamily="18" charset="0"/>
                              </a:rPr>
                              <m:t>𝑚</m:t>
                            </m:r>
                          </m:e>
                          <m:sup>
                            <m:r>
                              <a:rPr lang="fr-FR" sz="1200" b="0" i="1" smtClean="0">
                                <a:solidFill>
                                  <a:schemeClr val="tx1">
                                    <a:lumMod val="75000"/>
                                    <a:lumOff val="25000"/>
                                  </a:schemeClr>
                                </a:solidFill>
                                <a:latin typeface="Cambria Math" panose="02040503050406030204" pitchFamily="18" charset="0"/>
                              </a:rPr>
                              <m:t>−3</m:t>
                            </m:r>
                          </m:sup>
                        </m:sSup>
                      </m:e>
                    </m:d>
                  </m:oMath>
                </a14:m>
                <a:endParaRPr lang="fr-FR" sz="1200" i="1" dirty="0">
                  <a:solidFill>
                    <a:schemeClr val="tx1">
                      <a:lumMod val="75000"/>
                      <a:lumOff val="25000"/>
                    </a:schemeClr>
                  </a:solidFill>
                </a:endParaRPr>
              </a:p>
            </p:txBody>
          </p:sp>
        </mc:Choice>
        <mc:Fallback xmlns="">
          <p:sp>
            <p:nvSpPr>
              <p:cNvPr id="25" name="ZoneTexte 24">
                <a:extLst>
                  <a:ext uri="{FF2B5EF4-FFF2-40B4-BE49-F238E27FC236}">
                    <a16:creationId xmlns:a16="http://schemas.microsoft.com/office/drawing/2014/main" id="{FC37D45D-E170-498E-9287-F9CA080ECAA8}"/>
                  </a:ext>
                </a:extLst>
              </p:cNvPr>
              <p:cNvSpPr txBox="1">
                <a:spLocks noRot="1" noChangeAspect="1" noMove="1" noResize="1" noEditPoints="1" noAdjustHandles="1" noChangeArrowheads="1" noChangeShapeType="1" noTextEdit="1"/>
              </p:cNvSpPr>
              <p:nvPr/>
            </p:nvSpPr>
            <p:spPr>
              <a:xfrm>
                <a:off x="9788739" y="4441688"/>
                <a:ext cx="2498724" cy="276999"/>
              </a:xfrm>
              <a:prstGeom prst="rect">
                <a:avLst/>
              </a:prstGeom>
              <a:blipFill>
                <a:blip r:embed="rId4"/>
                <a:stretch>
                  <a:fillRect t="-4444" b="-15556"/>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6" name="ZoneTexte 25">
                <a:extLst>
                  <a:ext uri="{FF2B5EF4-FFF2-40B4-BE49-F238E27FC236}">
                    <a16:creationId xmlns:a16="http://schemas.microsoft.com/office/drawing/2014/main" id="{35DF1321-D133-49A4-B1FB-07EDD84BB463}"/>
                  </a:ext>
                </a:extLst>
              </p:cNvPr>
              <p:cNvSpPr txBox="1"/>
              <p:nvPr/>
            </p:nvSpPr>
            <p:spPr>
              <a:xfrm>
                <a:off x="9575800" y="2617055"/>
                <a:ext cx="2498724" cy="276999"/>
              </a:xfrm>
              <a:prstGeom prst="rect">
                <a:avLst/>
              </a:prstGeom>
              <a:noFill/>
            </p:spPr>
            <p:txBody>
              <a:bodyPr wrap="square" rtlCol="0">
                <a:spAutoFit/>
              </a:bodyPr>
              <a:lstStyle/>
              <a:p>
                <a:pPr algn="ctr"/>
                <a:r>
                  <a:rPr lang="fr-FR" sz="1200" i="1" dirty="0">
                    <a:solidFill>
                      <a:schemeClr val="tx1">
                        <a:lumMod val="75000"/>
                        <a:lumOff val="25000"/>
                      </a:schemeClr>
                    </a:solidFill>
                  </a:rPr>
                  <a:t>Electron </a:t>
                </a:r>
                <a:r>
                  <a:rPr lang="fr-FR" sz="1200" i="1" dirty="0" err="1">
                    <a:solidFill>
                      <a:schemeClr val="tx1">
                        <a:lumMod val="75000"/>
                        <a:lumOff val="25000"/>
                      </a:schemeClr>
                    </a:solidFill>
                  </a:rPr>
                  <a:t>density</a:t>
                </a:r>
                <a:r>
                  <a:rPr lang="fr-FR" sz="1200" i="1" dirty="0">
                    <a:solidFill>
                      <a:schemeClr val="tx1">
                        <a:lumMod val="75000"/>
                        <a:lumOff val="25000"/>
                      </a:schemeClr>
                    </a:solidFill>
                  </a:rPr>
                  <a:t> </a:t>
                </a:r>
                <a14:m>
                  <m:oMath xmlns:m="http://schemas.openxmlformats.org/officeDocument/2006/math">
                    <m:d>
                      <m:dPr>
                        <m:begChr m:val="["/>
                        <m:endChr m:val="]"/>
                        <m:ctrlPr>
                          <a:rPr lang="fr-FR" sz="1200" b="0" i="1" smtClean="0">
                            <a:solidFill>
                              <a:schemeClr val="tx1">
                                <a:lumMod val="75000"/>
                                <a:lumOff val="25000"/>
                              </a:schemeClr>
                            </a:solidFill>
                            <a:latin typeface="Cambria Math" panose="02040503050406030204" pitchFamily="18" charset="0"/>
                          </a:rPr>
                        </m:ctrlPr>
                      </m:dPr>
                      <m:e>
                        <m:sSup>
                          <m:sSupPr>
                            <m:ctrlPr>
                              <a:rPr lang="fr-FR" sz="1200" b="0" i="1" smtClean="0">
                                <a:solidFill>
                                  <a:schemeClr val="tx1">
                                    <a:lumMod val="75000"/>
                                    <a:lumOff val="25000"/>
                                  </a:schemeClr>
                                </a:solidFill>
                                <a:latin typeface="Cambria Math" panose="02040503050406030204" pitchFamily="18" charset="0"/>
                              </a:rPr>
                            </m:ctrlPr>
                          </m:sSupPr>
                          <m:e>
                            <m:r>
                              <a:rPr lang="fr-FR" sz="1200" b="0" i="1" smtClean="0">
                                <a:solidFill>
                                  <a:schemeClr val="tx1">
                                    <a:lumMod val="75000"/>
                                    <a:lumOff val="25000"/>
                                  </a:schemeClr>
                                </a:solidFill>
                                <a:latin typeface="Cambria Math" panose="02040503050406030204" pitchFamily="18" charset="0"/>
                              </a:rPr>
                              <m:t>𝑚</m:t>
                            </m:r>
                          </m:e>
                          <m:sup>
                            <m:r>
                              <a:rPr lang="fr-FR" sz="1200" b="0" i="1" smtClean="0">
                                <a:solidFill>
                                  <a:schemeClr val="tx1">
                                    <a:lumMod val="75000"/>
                                    <a:lumOff val="25000"/>
                                  </a:schemeClr>
                                </a:solidFill>
                                <a:latin typeface="Cambria Math" panose="02040503050406030204" pitchFamily="18" charset="0"/>
                              </a:rPr>
                              <m:t>−3</m:t>
                            </m:r>
                          </m:sup>
                        </m:sSup>
                      </m:e>
                    </m:d>
                  </m:oMath>
                </a14:m>
                <a:endParaRPr lang="fr-FR" sz="1200" i="1" dirty="0">
                  <a:solidFill>
                    <a:schemeClr val="tx1">
                      <a:lumMod val="75000"/>
                      <a:lumOff val="25000"/>
                    </a:schemeClr>
                  </a:solidFill>
                </a:endParaRPr>
              </a:p>
            </p:txBody>
          </p:sp>
        </mc:Choice>
        <mc:Fallback xmlns="">
          <p:sp>
            <p:nvSpPr>
              <p:cNvPr id="26" name="ZoneTexte 25">
                <a:extLst>
                  <a:ext uri="{FF2B5EF4-FFF2-40B4-BE49-F238E27FC236}">
                    <a16:creationId xmlns:a16="http://schemas.microsoft.com/office/drawing/2014/main" id="{35DF1321-D133-49A4-B1FB-07EDD84BB463}"/>
                  </a:ext>
                </a:extLst>
              </p:cNvPr>
              <p:cNvSpPr txBox="1">
                <a:spLocks noRot="1" noChangeAspect="1" noMove="1" noResize="1" noEditPoints="1" noAdjustHandles="1" noChangeArrowheads="1" noChangeShapeType="1" noTextEdit="1"/>
              </p:cNvSpPr>
              <p:nvPr/>
            </p:nvSpPr>
            <p:spPr>
              <a:xfrm>
                <a:off x="9575800" y="2617055"/>
                <a:ext cx="2498724" cy="276999"/>
              </a:xfrm>
              <a:prstGeom prst="rect">
                <a:avLst/>
              </a:prstGeom>
              <a:blipFill>
                <a:blip r:embed="rId5"/>
                <a:stretch>
                  <a:fillRect t="-2174" b="-13043"/>
                </a:stretch>
              </a:blipFill>
            </p:spPr>
            <p:txBody>
              <a:bodyPr/>
              <a:lstStyle/>
              <a:p>
                <a:r>
                  <a:rPr lang="fr-FR">
                    <a:noFill/>
                  </a:rPr>
                  <a:t> </a:t>
                </a:r>
              </a:p>
            </p:txBody>
          </p:sp>
        </mc:Fallback>
      </mc:AlternateContent>
      <p:grpSp>
        <p:nvGrpSpPr>
          <p:cNvPr id="27" name="Groupe 26">
            <a:extLst>
              <a:ext uri="{FF2B5EF4-FFF2-40B4-BE49-F238E27FC236}">
                <a16:creationId xmlns:a16="http://schemas.microsoft.com/office/drawing/2014/main" id="{5EBD11F3-4426-499A-AFB7-7A7DE6A10772}"/>
              </a:ext>
            </a:extLst>
          </p:cNvPr>
          <p:cNvGrpSpPr/>
          <p:nvPr/>
        </p:nvGrpSpPr>
        <p:grpSpPr>
          <a:xfrm>
            <a:off x="138399" y="1948225"/>
            <a:ext cx="2232291" cy="1460123"/>
            <a:chOff x="392129" y="4193772"/>
            <a:chExt cx="2888500" cy="2065633"/>
          </a:xfrm>
        </p:grpSpPr>
        <p:pic>
          <p:nvPicPr>
            <p:cNvPr id="30" name="Image 29">
              <a:extLst>
                <a:ext uri="{FF2B5EF4-FFF2-40B4-BE49-F238E27FC236}">
                  <a16:creationId xmlns:a16="http://schemas.microsoft.com/office/drawing/2014/main" id="{0ADD7071-B4F5-45D3-A251-68F4DD3A9B3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92129" y="4202571"/>
              <a:ext cx="2224071" cy="1717589"/>
            </a:xfrm>
            <a:prstGeom prst="rect">
              <a:avLst/>
            </a:prstGeom>
          </p:spPr>
        </p:pic>
        <p:pic>
          <p:nvPicPr>
            <p:cNvPr id="29" name="Image 28">
              <a:extLst>
                <a:ext uri="{FF2B5EF4-FFF2-40B4-BE49-F238E27FC236}">
                  <a16:creationId xmlns:a16="http://schemas.microsoft.com/office/drawing/2014/main" id="{914C1143-9290-419F-8652-0CF52A5EED9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698789" y="4193772"/>
              <a:ext cx="581840" cy="2065633"/>
            </a:xfrm>
            <a:prstGeom prst="rect">
              <a:avLst/>
            </a:prstGeom>
          </p:spPr>
        </p:pic>
      </p:grpSp>
      <p:pic>
        <p:nvPicPr>
          <p:cNvPr id="32" name="Image 31">
            <a:extLst>
              <a:ext uri="{FF2B5EF4-FFF2-40B4-BE49-F238E27FC236}">
                <a16:creationId xmlns:a16="http://schemas.microsoft.com/office/drawing/2014/main" id="{B242F4A8-8CDA-413E-BC4A-020F48E02D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3261" y="1936190"/>
            <a:ext cx="1694406" cy="1361729"/>
          </a:xfrm>
          <a:prstGeom prst="rect">
            <a:avLst/>
          </a:prstGeom>
        </p:spPr>
      </p:pic>
      <p:grpSp>
        <p:nvGrpSpPr>
          <p:cNvPr id="33" name="Groupe 32">
            <a:extLst>
              <a:ext uri="{FF2B5EF4-FFF2-40B4-BE49-F238E27FC236}">
                <a16:creationId xmlns:a16="http://schemas.microsoft.com/office/drawing/2014/main" id="{B25CCCA4-89B1-4561-A03D-299C292CA08B}"/>
              </a:ext>
            </a:extLst>
          </p:cNvPr>
          <p:cNvGrpSpPr/>
          <p:nvPr/>
        </p:nvGrpSpPr>
        <p:grpSpPr>
          <a:xfrm>
            <a:off x="385773" y="3769745"/>
            <a:ext cx="1984917" cy="1539235"/>
            <a:chOff x="4393275" y="4297766"/>
            <a:chExt cx="1838109" cy="1622958"/>
          </a:xfrm>
        </p:grpSpPr>
        <p:pic>
          <p:nvPicPr>
            <p:cNvPr id="34" name="Image 33">
              <a:extLst>
                <a:ext uri="{FF2B5EF4-FFF2-40B4-BE49-F238E27FC236}">
                  <a16:creationId xmlns:a16="http://schemas.microsoft.com/office/drawing/2014/main" id="{D4563EFA-3BD8-4423-8254-A3934FC1E495}"/>
                </a:ext>
              </a:extLst>
            </p:cNvPr>
            <p:cNvPicPr>
              <a:picLocks noChangeAspect="1"/>
            </p:cNvPicPr>
            <p:nvPr/>
          </p:nvPicPr>
          <p:blipFill rotWithShape="1">
            <a:blip r:embed="rId9"/>
            <a:srcRect l="13592"/>
            <a:stretch/>
          </p:blipFill>
          <p:spPr>
            <a:xfrm>
              <a:off x="4393275" y="4297766"/>
              <a:ext cx="1391469" cy="1291571"/>
            </a:xfrm>
            <a:prstGeom prst="rect">
              <a:avLst/>
            </a:prstGeom>
          </p:spPr>
        </p:pic>
        <p:pic>
          <p:nvPicPr>
            <p:cNvPr id="36" name="Image 35">
              <a:extLst>
                <a:ext uri="{FF2B5EF4-FFF2-40B4-BE49-F238E27FC236}">
                  <a16:creationId xmlns:a16="http://schemas.microsoft.com/office/drawing/2014/main" id="{38BAC478-38C7-424B-9FF1-EC4E0CCD2C3A}"/>
                </a:ext>
              </a:extLst>
            </p:cNvPr>
            <p:cNvPicPr>
              <a:picLocks noChangeAspect="1"/>
            </p:cNvPicPr>
            <p:nvPr/>
          </p:nvPicPr>
          <p:blipFill>
            <a:blip r:embed="rId10"/>
            <a:stretch>
              <a:fillRect/>
            </a:stretch>
          </p:blipFill>
          <p:spPr>
            <a:xfrm>
              <a:off x="5894774" y="4337035"/>
              <a:ext cx="336610" cy="1583689"/>
            </a:xfrm>
            <a:prstGeom prst="rect">
              <a:avLst/>
            </a:prstGeom>
          </p:spPr>
        </p:pic>
      </p:grpSp>
      <p:pic>
        <p:nvPicPr>
          <p:cNvPr id="39" name="Image 38">
            <a:extLst>
              <a:ext uri="{FF2B5EF4-FFF2-40B4-BE49-F238E27FC236}">
                <a16:creationId xmlns:a16="http://schemas.microsoft.com/office/drawing/2014/main" id="{885CC255-6A2F-4013-9C72-15DCEF10CD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54044" y="3769745"/>
            <a:ext cx="1517995" cy="1318861"/>
          </a:xfrm>
          <a:prstGeom prst="rect">
            <a:avLst/>
          </a:prstGeom>
        </p:spPr>
      </p:pic>
      <p:pic>
        <p:nvPicPr>
          <p:cNvPr id="40" name="Image 39">
            <a:extLst>
              <a:ext uri="{FF2B5EF4-FFF2-40B4-BE49-F238E27FC236}">
                <a16:creationId xmlns:a16="http://schemas.microsoft.com/office/drawing/2014/main" id="{7106B8A8-0ACB-46D7-8EDF-86238CC809C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71832" y="1797264"/>
            <a:ext cx="1691343" cy="1460123"/>
          </a:xfrm>
          <a:prstGeom prst="rect">
            <a:avLst/>
          </a:prstGeom>
        </p:spPr>
      </p:pic>
      <p:pic>
        <p:nvPicPr>
          <p:cNvPr id="41" name="Image 40">
            <a:extLst>
              <a:ext uri="{FF2B5EF4-FFF2-40B4-BE49-F238E27FC236}">
                <a16:creationId xmlns:a16="http://schemas.microsoft.com/office/drawing/2014/main" id="{33AAE68D-316C-45B8-9A2B-B31451EF473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71832" y="3652154"/>
            <a:ext cx="1714100" cy="1460123"/>
          </a:xfrm>
          <a:prstGeom prst="rect">
            <a:avLst/>
          </a:prstGeom>
        </p:spPr>
      </p:pic>
      <p:graphicFrame>
        <p:nvGraphicFramePr>
          <p:cNvPr id="42" name="Tableau 42">
            <a:extLst>
              <a:ext uri="{FF2B5EF4-FFF2-40B4-BE49-F238E27FC236}">
                <a16:creationId xmlns:a16="http://schemas.microsoft.com/office/drawing/2014/main" id="{C6A06C61-E1F1-4D0C-A565-37D3839518FC}"/>
              </a:ext>
            </a:extLst>
          </p:cNvPr>
          <p:cNvGraphicFramePr>
            <a:graphicFrameLocks noGrp="1"/>
          </p:cNvGraphicFramePr>
          <p:nvPr>
            <p:extLst>
              <p:ext uri="{D42A27DB-BD31-4B8C-83A1-F6EECF244321}">
                <p14:modId xmlns:p14="http://schemas.microsoft.com/office/powerpoint/2010/main" val="3773376885"/>
              </p:ext>
            </p:extLst>
          </p:nvPr>
        </p:nvGraphicFramePr>
        <p:xfrm>
          <a:off x="385773" y="934883"/>
          <a:ext cx="9771491" cy="741680"/>
        </p:xfrm>
        <a:graphic>
          <a:graphicData uri="http://schemas.openxmlformats.org/drawingml/2006/table">
            <a:tbl>
              <a:tblPr firstRow="1" bandRow="1">
                <a:tableStyleId>{5C22544A-7EE6-4342-B048-85BDC9FD1C3A}</a:tableStyleId>
              </a:tblPr>
              <a:tblGrid>
                <a:gridCol w="2080877">
                  <a:extLst>
                    <a:ext uri="{9D8B030D-6E8A-4147-A177-3AD203B41FA5}">
                      <a16:colId xmlns:a16="http://schemas.microsoft.com/office/drawing/2014/main" val="2271267227"/>
                    </a:ext>
                  </a:extLst>
                </a:gridCol>
                <a:gridCol w="1902467">
                  <a:extLst>
                    <a:ext uri="{9D8B030D-6E8A-4147-A177-3AD203B41FA5}">
                      <a16:colId xmlns:a16="http://schemas.microsoft.com/office/drawing/2014/main" val="985371679"/>
                    </a:ext>
                  </a:extLst>
                </a:gridCol>
                <a:gridCol w="1691246">
                  <a:extLst>
                    <a:ext uri="{9D8B030D-6E8A-4147-A177-3AD203B41FA5}">
                      <a16:colId xmlns:a16="http://schemas.microsoft.com/office/drawing/2014/main" val="3763541919"/>
                    </a:ext>
                  </a:extLst>
                </a:gridCol>
                <a:gridCol w="1797494">
                  <a:extLst>
                    <a:ext uri="{9D8B030D-6E8A-4147-A177-3AD203B41FA5}">
                      <a16:colId xmlns:a16="http://schemas.microsoft.com/office/drawing/2014/main" val="1013412182"/>
                    </a:ext>
                  </a:extLst>
                </a:gridCol>
                <a:gridCol w="2299407">
                  <a:extLst>
                    <a:ext uri="{9D8B030D-6E8A-4147-A177-3AD203B41FA5}">
                      <a16:colId xmlns:a16="http://schemas.microsoft.com/office/drawing/2014/main" val="4269154413"/>
                    </a:ext>
                  </a:extLst>
                </a:gridCol>
              </a:tblGrid>
              <a:tr h="370840">
                <a:tc>
                  <a:txBody>
                    <a:bodyPr/>
                    <a:lstStyle/>
                    <a:p>
                      <a:pPr algn="ctr"/>
                      <a:r>
                        <a:rPr lang="fr-FR" sz="1600" dirty="0" err="1"/>
                        <a:t>Experiment</a:t>
                      </a:r>
                      <a:endParaRPr lang="fr-FR" sz="1600" dirty="0"/>
                    </a:p>
                  </a:txBody>
                  <a:tcPr/>
                </a:tc>
                <a:tc gridSpan="2">
                  <a:txBody>
                    <a:bodyPr/>
                    <a:lstStyle/>
                    <a:p>
                      <a:pPr algn="ctr"/>
                      <a:r>
                        <a:rPr lang="fr-FR" sz="1600" dirty="0"/>
                        <a:t>Case1 </a:t>
                      </a:r>
                      <a:r>
                        <a:rPr lang="fr-FR" sz="1600" dirty="0" err="1"/>
                        <a:t>Empirical</a:t>
                      </a:r>
                      <a:endParaRPr lang="fr-FR" sz="1600" dirty="0"/>
                    </a:p>
                  </a:txBody>
                  <a:tcPr/>
                </a:tc>
                <a:tc hMerge="1">
                  <a:txBody>
                    <a:bodyPr/>
                    <a:lstStyle/>
                    <a:p>
                      <a:endParaRPr lang="fr-FR"/>
                    </a:p>
                  </a:txBody>
                  <a:tcPr/>
                </a:tc>
                <a:tc>
                  <a:txBody>
                    <a:bodyPr/>
                    <a:lstStyle/>
                    <a:p>
                      <a:pPr algn="ctr"/>
                      <a:r>
                        <a:rPr lang="fr-FR" sz="1600" dirty="0"/>
                        <a:t>Case2 k-model</a:t>
                      </a:r>
                    </a:p>
                  </a:txBody>
                  <a:tcPr/>
                </a:tc>
                <a:tc>
                  <a:txBody>
                    <a:bodyPr/>
                    <a:lstStyle/>
                    <a:p>
                      <a:pPr algn="ctr"/>
                      <a:r>
                        <a:rPr lang="fr-FR" sz="1600" dirty="0"/>
                        <a:t>Case3 1st </a:t>
                      </a:r>
                      <a:r>
                        <a:rPr lang="fr-FR" sz="1600" dirty="0" err="1"/>
                        <a:t>principles</a:t>
                      </a:r>
                      <a:endParaRPr lang="fr-FR" sz="1600" dirty="0"/>
                    </a:p>
                  </a:txBody>
                  <a:tcPr/>
                </a:tc>
                <a:extLst>
                  <a:ext uri="{0D108BD9-81ED-4DB2-BD59-A6C34878D82A}">
                    <a16:rowId xmlns:a16="http://schemas.microsoft.com/office/drawing/2014/main" val="108674226"/>
                  </a:ext>
                </a:extLst>
              </a:tr>
              <a:tr h="370840">
                <a:tc>
                  <a:txBody>
                    <a:bodyPr/>
                    <a:lstStyle/>
                    <a:p>
                      <a:pPr algn="ctr"/>
                      <a:endParaRPr lang="fr-FR" sz="1600" dirty="0"/>
                    </a:p>
                  </a:txBody>
                  <a:tcPr/>
                </a:tc>
                <a:tc>
                  <a:txBody>
                    <a:bodyPr/>
                    <a:lstStyle/>
                    <a:p>
                      <a:pPr algn="ctr"/>
                      <a:r>
                        <a:rPr lang="fr-FR" sz="1600" dirty="0"/>
                        <a:t>D</a:t>
                      </a:r>
                    </a:p>
                  </a:txBody>
                  <a:tcPr/>
                </a:tc>
                <a:tc>
                  <a:txBody>
                    <a:bodyPr/>
                    <a:lstStyle/>
                    <a:p>
                      <a:pPr algn="ctr"/>
                      <a:r>
                        <a:rPr lang="fr-FR" sz="1600" dirty="0"/>
                        <a:t>D+C</a:t>
                      </a:r>
                    </a:p>
                  </a:txBody>
                  <a:tcPr/>
                </a:tc>
                <a:tc>
                  <a:txBody>
                    <a:bodyPr/>
                    <a:lstStyle/>
                    <a:p>
                      <a:pPr algn="ctr"/>
                      <a:r>
                        <a:rPr lang="fr-FR" sz="1600" dirty="0"/>
                        <a:t>D</a:t>
                      </a:r>
                    </a:p>
                  </a:txBody>
                  <a:tcPr/>
                </a:tc>
                <a:tc>
                  <a:txBody>
                    <a:bodyPr/>
                    <a:lstStyle/>
                    <a:p>
                      <a:pPr algn="ctr"/>
                      <a:r>
                        <a:rPr lang="fr-FR" sz="1600" dirty="0"/>
                        <a:t>D</a:t>
                      </a:r>
                    </a:p>
                  </a:txBody>
                  <a:tcPr/>
                </a:tc>
                <a:extLst>
                  <a:ext uri="{0D108BD9-81ED-4DB2-BD59-A6C34878D82A}">
                    <a16:rowId xmlns:a16="http://schemas.microsoft.com/office/drawing/2014/main" val="2560775916"/>
                  </a:ext>
                </a:extLst>
              </a:tr>
            </a:tbl>
          </a:graphicData>
        </a:graphic>
      </p:graphicFrame>
      <p:pic>
        <p:nvPicPr>
          <p:cNvPr id="7" name="Image 6">
            <a:extLst>
              <a:ext uri="{FF2B5EF4-FFF2-40B4-BE49-F238E27FC236}">
                <a16:creationId xmlns:a16="http://schemas.microsoft.com/office/drawing/2014/main" id="{ADA013CD-7230-47FC-83AF-9CEE02B978B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75856" y="1957795"/>
            <a:ext cx="1694406" cy="1318517"/>
          </a:xfrm>
          <a:prstGeom prst="rect">
            <a:avLst/>
          </a:prstGeom>
        </p:spPr>
      </p:pic>
      <p:pic>
        <p:nvPicPr>
          <p:cNvPr id="9" name="Image 8">
            <a:extLst>
              <a:ext uri="{FF2B5EF4-FFF2-40B4-BE49-F238E27FC236}">
                <a16:creationId xmlns:a16="http://schemas.microsoft.com/office/drawing/2014/main" id="{9F3EB5E9-A40E-400D-A2E8-056D48A2C07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14127" y="3802447"/>
            <a:ext cx="1656135" cy="1278481"/>
          </a:xfrm>
          <a:prstGeom prst="rect">
            <a:avLst/>
          </a:prstGeom>
        </p:spPr>
      </p:pic>
    </p:spTree>
    <p:extLst>
      <p:ext uri="{BB962C8B-B14F-4D97-AF65-F5344CB8AC3E}">
        <p14:creationId xmlns:p14="http://schemas.microsoft.com/office/powerpoint/2010/main" val="3961988567"/>
      </p:ext>
    </p:extLst>
  </p:cSld>
  <p:clrMapOvr>
    <a:masterClrMapping/>
  </p:clrMapOvr>
  <p:timing>
    <p:tnLst>
      <p:par>
        <p:cTn id="1" dur="indefinite" restart="never" nodeType="tmRoot">
          <p:childTnLst>
            <p:par>
              <p:cTn id="2"/>
            </p:par>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93DD9D-AE26-4D07-BDBB-170241D00A86}"/>
              </a:ext>
            </a:extLst>
          </p:cNvPr>
          <p:cNvSpPr>
            <a:spLocks noGrp="1"/>
          </p:cNvSpPr>
          <p:nvPr>
            <p:ph type="title"/>
          </p:nvPr>
        </p:nvSpPr>
        <p:spPr/>
        <p:txBody>
          <a:bodyPr>
            <a:normAutofit/>
          </a:bodyPr>
          <a:lstStyle/>
          <a:p>
            <a:r>
              <a:rPr lang="fr-FR" dirty="0"/>
              <a:t>Introduction to the </a:t>
            </a:r>
            <a:r>
              <a:rPr lang="fr-FR" dirty="0" err="1"/>
              <a:t>hierarchy</a:t>
            </a:r>
            <a:r>
              <a:rPr lang="fr-FR" dirty="0"/>
              <a:t> of turbulence </a:t>
            </a:r>
            <a:r>
              <a:rPr lang="fr-FR" dirty="0" err="1"/>
              <a:t>models</a:t>
            </a:r>
            <a:endParaRPr lang="fr-FR" dirty="0"/>
          </a:p>
        </p:txBody>
      </p:sp>
      <p:sp>
        <p:nvSpPr>
          <p:cNvPr id="3" name="Espace réservé du texte 2">
            <a:extLst>
              <a:ext uri="{FF2B5EF4-FFF2-40B4-BE49-F238E27FC236}">
                <a16:creationId xmlns:a16="http://schemas.microsoft.com/office/drawing/2014/main" id="{972FF24E-32AD-4B87-9627-7FADCADDE834}"/>
              </a:ext>
            </a:extLst>
          </p:cNvPr>
          <p:cNvSpPr>
            <a:spLocks noGrp="1"/>
          </p:cNvSpPr>
          <p:nvPr>
            <p:ph type="body" idx="1"/>
          </p:nvPr>
        </p:nvSpPr>
        <p:spPr/>
        <p:txBody>
          <a:bodyPr/>
          <a:lstStyle/>
          <a:p>
            <a:endParaRPr lang="fr-FR" dirty="0"/>
          </a:p>
        </p:txBody>
      </p:sp>
      <p:sp>
        <p:nvSpPr>
          <p:cNvPr id="4" name="Espace réservé de la date 3">
            <a:extLst>
              <a:ext uri="{FF2B5EF4-FFF2-40B4-BE49-F238E27FC236}">
                <a16:creationId xmlns:a16="http://schemas.microsoft.com/office/drawing/2014/main" id="{49B5A19F-8449-4FF4-A840-902174BC3008}"/>
              </a:ext>
            </a:extLst>
          </p:cNvPr>
          <p:cNvSpPr>
            <a:spLocks noGrp="1"/>
          </p:cNvSpPr>
          <p:nvPr>
            <p:ph type="dt" sz="half" idx="10"/>
          </p:nvPr>
        </p:nvSpPr>
        <p:spPr/>
        <p:txBody>
          <a:bodyPr/>
          <a:lstStyle/>
          <a:p>
            <a:r>
              <a:rPr lang="fr-FR"/>
              <a:t>15/10/2025</a:t>
            </a:r>
          </a:p>
        </p:txBody>
      </p:sp>
      <p:sp>
        <p:nvSpPr>
          <p:cNvPr id="5" name="Espace réservé du pied de page 4">
            <a:extLst>
              <a:ext uri="{FF2B5EF4-FFF2-40B4-BE49-F238E27FC236}">
                <a16:creationId xmlns:a16="http://schemas.microsoft.com/office/drawing/2014/main" id="{349EE061-8D81-4E2C-A55D-2817B4FF7E56}"/>
              </a:ext>
            </a:extLst>
          </p:cNvPr>
          <p:cNvSpPr>
            <a:spLocks noGrp="1"/>
          </p:cNvSpPr>
          <p:nvPr>
            <p:ph type="ftr" sz="quarter" idx="11"/>
          </p:nvPr>
        </p:nvSpPr>
        <p:spPr/>
        <p:txBody>
          <a:bodyPr/>
          <a:lstStyle/>
          <a:p>
            <a:r>
              <a:rPr lang="fr-FR"/>
              <a:t>Hugo Bufferand - IAEA-FEC Conference - Chengdu</a:t>
            </a:r>
          </a:p>
        </p:txBody>
      </p:sp>
      <p:sp>
        <p:nvSpPr>
          <p:cNvPr id="6" name="Espace réservé du numéro de diapositive 5">
            <a:extLst>
              <a:ext uri="{FF2B5EF4-FFF2-40B4-BE49-F238E27FC236}">
                <a16:creationId xmlns:a16="http://schemas.microsoft.com/office/drawing/2014/main" id="{7437534F-8F60-4151-A4E7-495607E8B6FF}"/>
              </a:ext>
            </a:extLst>
          </p:cNvPr>
          <p:cNvSpPr>
            <a:spLocks noGrp="1"/>
          </p:cNvSpPr>
          <p:nvPr>
            <p:ph type="sldNum" sz="quarter" idx="12"/>
          </p:nvPr>
        </p:nvSpPr>
        <p:spPr/>
        <p:txBody>
          <a:bodyPr/>
          <a:lstStyle/>
          <a:p>
            <a:endParaRPr lang="fr-FR" dirty="0"/>
          </a:p>
        </p:txBody>
      </p:sp>
      <p:sp>
        <p:nvSpPr>
          <p:cNvPr id="7" name="Espace réservé du texte 6">
            <a:extLst>
              <a:ext uri="{FF2B5EF4-FFF2-40B4-BE49-F238E27FC236}">
                <a16:creationId xmlns:a16="http://schemas.microsoft.com/office/drawing/2014/main" id="{86E588F0-7726-48D5-A36B-87DB57B33F1A}"/>
              </a:ext>
            </a:extLst>
          </p:cNvPr>
          <p:cNvSpPr>
            <a:spLocks noGrp="1"/>
          </p:cNvSpPr>
          <p:nvPr>
            <p:ph type="body" idx="13"/>
          </p:nvPr>
        </p:nvSpPr>
        <p:spPr/>
        <p:txBody>
          <a:bodyPr/>
          <a:lstStyle/>
          <a:p>
            <a:r>
              <a:rPr lang="fr-FR" dirty="0"/>
              <a:t>1</a:t>
            </a:r>
          </a:p>
        </p:txBody>
      </p:sp>
    </p:spTree>
    <p:extLst>
      <p:ext uri="{BB962C8B-B14F-4D97-AF65-F5344CB8AC3E}">
        <p14:creationId xmlns:p14="http://schemas.microsoft.com/office/powerpoint/2010/main" val="3060751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Espace réservé du contenu 6">
                <a:extLst>
                  <a:ext uri="{FF2B5EF4-FFF2-40B4-BE49-F238E27FC236}">
                    <a16:creationId xmlns:a16="http://schemas.microsoft.com/office/drawing/2014/main" id="{69904E05-C7BF-272F-1F49-76572513FD57}"/>
                  </a:ext>
                </a:extLst>
              </p:cNvPr>
              <p:cNvSpPr>
                <a:spLocks noGrp="1"/>
              </p:cNvSpPr>
              <p:nvPr>
                <p:ph idx="1"/>
              </p:nvPr>
            </p:nvSpPr>
            <p:spPr>
              <a:xfrm>
                <a:off x="507116" y="1110809"/>
                <a:ext cx="10728325" cy="4532313"/>
              </a:xfrm>
            </p:spPr>
            <p:txBody>
              <a:bodyPr>
                <a:normAutofit/>
              </a:bodyPr>
              <a:lstStyle/>
              <a:p>
                <a:pPr lvl="1"/>
                <a:r>
                  <a:rPr lang="en-US" b="1" dirty="0"/>
                  <a:t>Challenge: Time scale to reach Quasi-Steady-State with neutrals</a:t>
                </a:r>
                <a:endParaRPr lang="en-US" b="1" noProof="0" dirty="0"/>
              </a:p>
              <a:p>
                <a:pPr lvl="1"/>
                <a:r>
                  <a:rPr lang="en-US" dirty="0"/>
                  <a:t>Time scales at play:</a:t>
                </a:r>
              </a:p>
              <a:p>
                <a:pPr lvl="2"/>
                <a14:m>
                  <m:oMath xmlns:m="http://schemas.openxmlformats.org/officeDocument/2006/math">
                    <m:sSub>
                      <m:sSubPr>
                        <m:ctrlPr>
                          <a:rPr lang="fr-FR" b="0" i="1" noProof="0" smtClean="0">
                            <a:latin typeface="Cambria Math" panose="02040503050406030204" pitchFamily="18" charset="0"/>
                          </a:rPr>
                        </m:ctrlPr>
                      </m:sSubPr>
                      <m:e>
                        <m:r>
                          <a:rPr lang="fr-FR" b="0" i="1" noProof="0" smtClean="0">
                            <a:latin typeface="Cambria Math" panose="02040503050406030204" pitchFamily="18" charset="0"/>
                          </a:rPr>
                          <m:t>𝜏</m:t>
                        </m:r>
                      </m:e>
                      <m:sub>
                        <m:r>
                          <a:rPr lang="fr-FR" b="0" i="1" noProof="0" smtClean="0">
                            <a:latin typeface="Cambria Math" panose="02040503050406030204" pitchFamily="18" charset="0"/>
                          </a:rPr>
                          <m:t>𝑡𝑢𝑟𝑏</m:t>
                        </m:r>
                      </m:sub>
                    </m:sSub>
                  </m:oMath>
                </a14:m>
                <a:r>
                  <a:rPr lang="en-US" noProof="0" dirty="0"/>
                  <a:t> = Turbulence time scale: time for turbulent structures to develop</a:t>
                </a:r>
                <a:br>
                  <a:rPr lang="en-US" noProof="0" dirty="0"/>
                </a:br>
                <a:r>
                  <a:rPr lang="en-US" noProof="0" dirty="0"/>
                  <a:t>Interchange growth rate </a:t>
                </a:r>
                <a14:m>
                  <m:oMath xmlns:m="http://schemas.openxmlformats.org/officeDocument/2006/math">
                    <m:sSub>
                      <m:sSubPr>
                        <m:ctrlPr>
                          <a:rPr lang="fr-FR" b="0" i="1" noProof="0" smtClean="0">
                            <a:latin typeface="Cambria Math" panose="02040503050406030204" pitchFamily="18" charset="0"/>
                          </a:rPr>
                        </m:ctrlPr>
                      </m:sSubPr>
                      <m:e>
                        <m:r>
                          <a:rPr lang="fr-FR" b="0" i="1" noProof="0" smtClean="0">
                            <a:latin typeface="Cambria Math" panose="02040503050406030204" pitchFamily="18" charset="0"/>
                          </a:rPr>
                          <m:t>𝛾</m:t>
                        </m:r>
                      </m:e>
                      <m:sub>
                        <m:r>
                          <a:rPr lang="fr-FR" b="0" i="1" noProof="0" smtClean="0">
                            <a:latin typeface="Cambria Math" panose="02040503050406030204" pitchFamily="18" charset="0"/>
                          </a:rPr>
                          <m:t>𝐼</m:t>
                        </m:r>
                      </m:sub>
                    </m:sSub>
                    <m:r>
                      <a:rPr lang="fr-FR" b="0" i="1" noProof="0" smtClean="0">
                        <a:latin typeface="Cambria Math" panose="02040503050406030204" pitchFamily="18" charset="0"/>
                      </a:rPr>
                      <m:t>≈</m:t>
                    </m:r>
                    <m:sSub>
                      <m:sSubPr>
                        <m:ctrlPr>
                          <a:rPr lang="fr-FR" b="0" i="1" noProof="0" smtClean="0">
                            <a:latin typeface="Cambria Math" panose="02040503050406030204" pitchFamily="18" charset="0"/>
                          </a:rPr>
                        </m:ctrlPr>
                      </m:sSubPr>
                      <m:e>
                        <m:r>
                          <a:rPr lang="fr-FR" b="0" i="1" noProof="0" smtClean="0">
                            <a:latin typeface="Cambria Math" panose="02040503050406030204" pitchFamily="18" charset="0"/>
                          </a:rPr>
                          <m:t>𝑐</m:t>
                        </m:r>
                      </m:e>
                      <m:sub>
                        <m:r>
                          <a:rPr lang="fr-FR" b="0" i="1" noProof="0" smtClean="0">
                            <a:latin typeface="Cambria Math" panose="02040503050406030204" pitchFamily="18" charset="0"/>
                          </a:rPr>
                          <m:t>𝑠</m:t>
                        </m:r>
                      </m:sub>
                    </m:sSub>
                    <m:rad>
                      <m:radPr>
                        <m:degHide m:val="on"/>
                        <m:ctrlPr>
                          <a:rPr lang="fr-FR" b="0" i="1" noProof="0" smtClean="0">
                            <a:latin typeface="Cambria Math" panose="02040503050406030204" pitchFamily="18" charset="0"/>
                          </a:rPr>
                        </m:ctrlPr>
                      </m:radPr>
                      <m:deg/>
                      <m:e>
                        <m:f>
                          <m:fPr>
                            <m:ctrlPr>
                              <a:rPr lang="fr-FR" b="0" i="1" noProof="0" smtClean="0">
                                <a:latin typeface="Cambria Math" panose="02040503050406030204" pitchFamily="18" charset="0"/>
                              </a:rPr>
                            </m:ctrlPr>
                          </m:fPr>
                          <m:num>
                            <m:acc>
                              <m:accPr>
                                <m:chr m:val="⃗"/>
                                <m:ctrlPr>
                                  <a:rPr lang="fr-FR" b="0" i="1" noProof="0" smtClean="0">
                                    <a:latin typeface="Cambria Math" panose="02040503050406030204" pitchFamily="18" charset="0"/>
                                  </a:rPr>
                                </m:ctrlPr>
                              </m:accPr>
                              <m:e>
                                <m:r>
                                  <a:rPr lang="fr-FR" b="0" i="0" noProof="0" smtClean="0">
                                    <a:latin typeface="Cambria Math" panose="02040503050406030204" pitchFamily="18" charset="0"/>
                                  </a:rPr>
                                  <m:t>𝛻</m:t>
                                </m:r>
                              </m:e>
                            </m:acc>
                            <m:r>
                              <a:rPr lang="fr-FR" b="0" i="1" noProof="0" dirty="0" smtClean="0">
                                <a:latin typeface="Cambria Math" panose="02040503050406030204" pitchFamily="18" charset="0"/>
                              </a:rPr>
                              <m:t>𝑝</m:t>
                            </m:r>
                            <m:r>
                              <a:rPr lang="fr-FR" b="0" i="1" noProof="0" dirty="0" smtClean="0">
                                <a:latin typeface="Cambria Math" panose="02040503050406030204" pitchFamily="18" charset="0"/>
                              </a:rPr>
                              <m:t>⋅</m:t>
                            </m:r>
                            <m:acc>
                              <m:accPr>
                                <m:chr m:val="⃗"/>
                                <m:ctrlPr>
                                  <a:rPr lang="fr-FR" b="0" i="1" noProof="0" dirty="0" smtClean="0">
                                    <a:latin typeface="Cambria Math" panose="02040503050406030204" pitchFamily="18" charset="0"/>
                                  </a:rPr>
                                </m:ctrlPr>
                              </m:accPr>
                              <m:e>
                                <m:r>
                                  <a:rPr lang="fr-FR" b="0" i="0" noProof="0" dirty="0" smtClean="0">
                                    <a:latin typeface="Cambria Math" panose="02040503050406030204" pitchFamily="18" charset="0"/>
                                  </a:rPr>
                                  <m:t>𝛻</m:t>
                                </m:r>
                              </m:e>
                            </m:acc>
                            <m:r>
                              <a:rPr lang="fr-FR" b="0" i="1" noProof="0" dirty="0" smtClean="0">
                                <a:latin typeface="Cambria Math" panose="02040503050406030204" pitchFamily="18" charset="0"/>
                              </a:rPr>
                              <m:t>𝐵</m:t>
                            </m:r>
                          </m:num>
                          <m:den>
                            <m:r>
                              <a:rPr lang="fr-FR" b="0" i="1" noProof="0" smtClean="0">
                                <a:latin typeface="Cambria Math" panose="02040503050406030204" pitchFamily="18" charset="0"/>
                              </a:rPr>
                              <m:t>𝑝𝐵</m:t>
                            </m:r>
                          </m:den>
                        </m:f>
                        <m:r>
                          <a:rPr lang="fr-FR" b="0" i="1" noProof="0" smtClean="0">
                            <a:latin typeface="Cambria Math" panose="02040503050406030204" pitchFamily="18" charset="0"/>
                          </a:rPr>
                          <m:t> </m:t>
                        </m:r>
                      </m:e>
                    </m:rad>
                  </m:oMath>
                </a14:m>
                <a:r>
                  <a:rPr lang="en-US" noProof="0" dirty="0"/>
                  <a:t> </a:t>
                </a:r>
                <a:r>
                  <a:rPr lang="en-US" noProof="0" dirty="0">
                    <a:sym typeface="Wingdings" panose="05000000000000000000" pitchFamily="2" charset="2"/>
                  </a:rPr>
                  <a:t> </a:t>
                </a:r>
                <a14:m>
                  <m:oMath xmlns:m="http://schemas.openxmlformats.org/officeDocument/2006/math">
                    <m:sSub>
                      <m:sSubPr>
                        <m:ctrlPr>
                          <a:rPr lang="fr-FR" b="0" i="1" noProof="0" smtClean="0">
                            <a:latin typeface="Cambria Math" panose="02040503050406030204" pitchFamily="18" charset="0"/>
                            <a:sym typeface="Wingdings" panose="05000000000000000000" pitchFamily="2" charset="2"/>
                          </a:rPr>
                        </m:ctrlPr>
                      </m:sSubPr>
                      <m:e>
                        <m:r>
                          <a:rPr lang="fr-FR" b="0" i="1" noProof="0" smtClean="0">
                            <a:latin typeface="Cambria Math" panose="02040503050406030204" pitchFamily="18" charset="0"/>
                            <a:sym typeface="Wingdings" panose="05000000000000000000" pitchFamily="2" charset="2"/>
                          </a:rPr>
                          <m:t>𝜏</m:t>
                        </m:r>
                      </m:e>
                      <m:sub>
                        <m:r>
                          <a:rPr lang="fr-FR" b="0" i="1" noProof="0" smtClean="0">
                            <a:latin typeface="Cambria Math" panose="02040503050406030204" pitchFamily="18" charset="0"/>
                            <a:sym typeface="Wingdings" panose="05000000000000000000" pitchFamily="2" charset="2"/>
                          </a:rPr>
                          <m:t>𝑡𝑢𝑟𝑏</m:t>
                        </m:r>
                      </m:sub>
                    </m:sSub>
                    <m:r>
                      <a:rPr lang="fr-FR" b="0" i="1" noProof="0" smtClean="0">
                        <a:latin typeface="Cambria Math" panose="02040503050406030204" pitchFamily="18" charset="0"/>
                        <a:sym typeface="Wingdings" panose="05000000000000000000" pitchFamily="2" charset="2"/>
                      </a:rPr>
                      <m:t>∼</m:t>
                    </m:r>
                    <m:sSub>
                      <m:sSubPr>
                        <m:ctrlPr>
                          <a:rPr lang="fr-FR" b="0" i="1" noProof="0" smtClean="0">
                            <a:latin typeface="Cambria Math" panose="02040503050406030204" pitchFamily="18" charset="0"/>
                            <a:sym typeface="Wingdings" panose="05000000000000000000" pitchFamily="2" charset="2"/>
                          </a:rPr>
                        </m:ctrlPr>
                      </m:sSubPr>
                      <m:e>
                        <m:r>
                          <a:rPr lang="fr-FR" b="0" i="1" noProof="0" smtClean="0">
                            <a:latin typeface="Cambria Math" panose="02040503050406030204" pitchFamily="18" charset="0"/>
                            <a:sym typeface="Wingdings" panose="05000000000000000000" pitchFamily="2" charset="2"/>
                          </a:rPr>
                          <m:t>𝜏</m:t>
                        </m:r>
                      </m:e>
                      <m:sub>
                        <m:r>
                          <a:rPr lang="fr-FR" b="0" i="1" noProof="0" smtClean="0">
                            <a:latin typeface="Cambria Math" panose="02040503050406030204" pitchFamily="18" charset="0"/>
                            <a:sym typeface="Wingdings" panose="05000000000000000000" pitchFamily="2" charset="2"/>
                          </a:rPr>
                          <m:t>𝐼</m:t>
                        </m:r>
                      </m:sub>
                    </m:sSub>
                    <m:r>
                      <a:rPr lang="fr-FR" b="0" i="1" noProof="0" smtClean="0">
                        <a:latin typeface="Cambria Math" panose="02040503050406030204" pitchFamily="18" charset="0"/>
                        <a:sym typeface="Wingdings" panose="05000000000000000000" pitchFamily="2" charset="2"/>
                      </a:rPr>
                      <m:t>≈</m:t>
                    </m:r>
                    <m:f>
                      <m:fPr>
                        <m:ctrlPr>
                          <a:rPr lang="fr-FR" b="0" i="1" noProof="0" smtClean="0">
                            <a:latin typeface="Cambria Math" panose="02040503050406030204" pitchFamily="18" charset="0"/>
                            <a:sym typeface="Wingdings" panose="05000000000000000000" pitchFamily="2" charset="2"/>
                          </a:rPr>
                        </m:ctrlPr>
                      </m:fPr>
                      <m:num>
                        <m:rad>
                          <m:radPr>
                            <m:degHide m:val="on"/>
                            <m:ctrlPr>
                              <a:rPr lang="fr-FR" b="0" i="1" noProof="0" smtClean="0">
                                <a:latin typeface="Cambria Math" panose="02040503050406030204" pitchFamily="18" charset="0"/>
                                <a:sym typeface="Wingdings" panose="05000000000000000000" pitchFamily="2" charset="2"/>
                              </a:rPr>
                            </m:ctrlPr>
                          </m:radPr>
                          <m:deg/>
                          <m:e>
                            <m:r>
                              <a:rPr lang="fr-FR" b="0" i="1" noProof="0" smtClean="0">
                                <a:latin typeface="Cambria Math" panose="02040503050406030204" pitchFamily="18" charset="0"/>
                                <a:sym typeface="Wingdings" panose="05000000000000000000" pitchFamily="2" charset="2"/>
                              </a:rPr>
                              <m:t>𝑎𝑅</m:t>
                            </m:r>
                          </m:e>
                        </m:rad>
                      </m:num>
                      <m:den>
                        <m:sSub>
                          <m:sSubPr>
                            <m:ctrlPr>
                              <a:rPr lang="fr-FR" b="0" i="1" noProof="0" smtClean="0">
                                <a:latin typeface="Cambria Math" panose="02040503050406030204" pitchFamily="18" charset="0"/>
                                <a:sym typeface="Wingdings" panose="05000000000000000000" pitchFamily="2" charset="2"/>
                              </a:rPr>
                            </m:ctrlPr>
                          </m:sSubPr>
                          <m:e>
                            <m:r>
                              <a:rPr lang="fr-FR" b="0" i="1" noProof="0" smtClean="0">
                                <a:latin typeface="Cambria Math" panose="02040503050406030204" pitchFamily="18" charset="0"/>
                                <a:sym typeface="Wingdings" panose="05000000000000000000" pitchFamily="2" charset="2"/>
                              </a:rPr>
                              <m:t>𝑐</m:t>
                            </m:r>
                          </m:e>
                          <m:sub>
                            <m:r>
                              <a:rPr lang="fr-FR" b="0" i="1" noProof="0" smtClean="0">
                                <a:latin typeface="Cambria Math" panose="02040503050406030204" pitchFamily="18" charset="0"/>
                                <a:sym typeface="Wingdings" panose="05000000000000000000" pitchFamily="2" charset="2"/>
                              </a:rPr>
                              <m:t>𝑠</m:t>
                            </m:r>
                          </m:sub>
                        </m:sSub>
                      </m:den>
                    </m:f>
                    <m:r>
                      <a:rPr lang="fr-FR" b="0" i="1" noProof="0" smtClean="0">
                        <a:latin typeface="Cambria Math" panose="02040503050406030204" pitchFamily="18" charset="0"/>
                        <a:sym typeface="Wingdings" panose="05000000000000000000" pitchFamily="2" charset="2"/>
                      </a:rPr>
                      <m:t>∼10</m:t>
                    </m:r>
                    <m:r>
                      <a:rPr lang="fr-FR" b="0" i="1" noProof="0" smtClean="0">
                        <a:latin typeface="Cambria Math" panose="02040503050406030204" pitchFamily="18" charset="0"/>
                        <a:sym typeface="Wingdings" panose="05000000000000000000" pitchFamily="2" charset="2"/>
                      </a:rPr>
                      <m:t>𝜇</m:t>
                    </m:r>
                    <m:r>
                      <a:rPr lang="fr-FR" b="0" i="1" noProof="0" smtClean="0">
                        <a:latin typeface="Cambria Math" panose="02040503050406030204" pitchFamily="18" charset="0"/>
                        <a:sym typeface="Wingdings" panose="05000000000000000000" pitchFamily="2" charset="2"/>
                      </a:rPr>
                      <m:t>𝑠</m:t>
                    </m:r>
                  </m:oMath>
                </a14:m>
                <a:endParaRPr lang="en-US" noProof="0" dirty="0"/>
              </a:p>
              <a:p>
                <a:pPr lvl="2"/>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𝜏</m:t>
                        </m:r>
                      </m:e>
                      <m:sub>
                        <m:r>
                          <a:rPr lang="fr-FR" b="0" i="1" smtClean="0">
                            <a:latin typeface="Cambria Math" panose="02040503050406030204" pitchFamily="18" charset="0"/>
                          </a:rPr>
                          <m:t>𝑡𝑟𝑎𝑛𝑠𝑝</m:t>
                        </m:r>
                      </m:sub>
                    </m:sSub>
                  </m:oMath>
                </a14:m>
                <a:r>
                  <a:rPr lang="en-US" dirty="0"/>
                  <a:t> = Transport time: time for a plasma quantity (particle/energy) to travel from the source to the sink (wall): </a:t>
                </a: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𝜏</m:t>
                        </m:r>
                      </m:e>
                      <m:sub>
                        <m:r>
                          <a:rPr lang="fr-FR" b="0" i="1" smtClean="0">
                            <a:latin typeface="Cambria Math" panose="02040503050406030204" pitchFamily="18" charset="0"/>
                          </a:rPr>
                          <m:t>𝑡𝑟𝑎𝑛𝑠𝑝</m:t>
                        </m:r>
                      </m:sub>
                    </m:sSub>
                    <m:r>
                      <a:rPr lang="fr-FR" b="0" i="1" smtClean="0">
                        <a:latin typeface="Cambria Math" panose="02040503050406030204" pitchFamily="18" charset="0"/>
                      </a:rPr>
                      <m:t>∼</m:t>
                    </m:r>
                    <m:f>
                      <m:fPr>
                        <m:ctrlPr>
                          <a:rPr lang="fr-FR" b="0" i="1" smtClean="0">
                            <a:latin typeface="Cambria Math" panose="02040503050406030204" pitchFamily="18" charset="0"/>
                          </a:rPr>
                        </m:ctrlPr>
                      </m:fPr>
                      <m:num>
                        <m:r>
                          <a:rPr lang="fr-FR" b="0" i="1" smtClean="0">
                            <a:latin typeface="Cambria Math" panose="02040503050406030204" pitchFamily="18" charset="0"/>
                          </a:rPr>
                          <m:t>𝛿</m:t>
                        </m:r>
                        <m:sSup>
                          <m:sSupPr>
                            <m:ctrlPr>
                              <a:rPr lang="fr-FR" b="0" i="1" smtClean="0">
                                <a:latin typeface="Cambria Math" panose="02040503050406030204" pitchFamily="18" charset="0"/>
                              </a:rPr>
                            </m:ctrlPr>
                          </m:sSupPr>
                          <m:e>
                            <m:r>
                              <a:rPr lang="fr-FR" b="0" i="1" smtClean="0">
                                <a:latin typeface="Cambria Math" panose="02040503050406030204" pitchFamily="18" charset="0"/>
                              </a:rPr>
                              <m:t>𝑟</m:t>
                            </m:r>
                          </m:e>
                          <m:sup>
                            <m:r>
                              <a:rPr lang="fr-FR" b="0" i="1" smtClean="0">
                                <a:latin typeface="Cambria Math" panose="02040503050406030204" pitchFamily="18" charset="0"/>
                              </a:rPr>
                              <m:t>2</m:t>
                            </m:r>
                          </m:sup>
                        </m:sSup>
                      </m:num>
                      <m:den>
                        <m:r>
                          <a:rPr lang="fr-FR" b="0" i="1" smtClean="0">
                            <a:latin typeface="Cambria Math" panose="02040503050406030204" pitchFamily="18" charset="0"/>
                          </a:rPr>
                          <m:t>𝐷</m:t>
                        </m:r>
                      </m:den>
                    </m:f>
                    <m:r>
                      <a:rPr lang="fr-FR" b="0" i="1" smtClean="0">
                        <a:latin typeface="Cambria Math" panose="02040503050406030204" pitchFamily="18" charset="0"/>
                      </a:rPr>
                      <m:t>∼</m:t>
                    </m:r>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𝐿</m:t>
                            </m:r>
                          </m:e>
                          <m:sub>
                            <m:r>
                              <a:rPr lang="fr-FR" b="0" i="1" smtClean="0">
                                <a:latin typeface="Cambria Math" panose="02040503050406030204" pitchFamily="18" charset="0"/>
                              </a:rPr>
                              <m:t>∥</m:t>
                            </m:r>
                          </m:sub>
                        </m:sSub>
                      </m:num>
                      <m:den>
                        <m:sSub>
                          <m:sSubPr>
                            <m:ctrlPr>
                              <a:rPr lang="fr-FR" b="0" i="1" smtClean="0">
                                <a:latin typeface="Cambria Math" panose="02040503050406030204" pitchFamily="18" charset="0"/>
                              </a:rPr>
                            </m:ctrlPr>
                          </m:sSubPr>
                          <m:e>
                            <m:r>
                              <a:rPr lang="fr-FR" b="0" i="1" smtClean="0">
                                <a:latin typeface="Cambria Math" panose="02040503050406030204" pitchFamily="18" charset="0"/>
                              </a:rPr>
                              <m:t>𝑐</m:t>
                            </m:r>
                          </m:e>
                          <m:sub>
                            <m:r>
                              <a:rPr lang="fr-FR" b="0" i="1" smtClean="0">
                                <a:latin typeface="Cambria Math" panose="02040503050406030204" pitchFamily="18" charset="0"/>
                              </a:rPr>
                              <m:t>𝑠</m:t>
                            </m:r>
                          </m:sub>
                        </m:sSub>
                      </m:den>
                    </m:f>
                    <m:r>
                      <a:rPr lang="fr-FR" b="0" i="1" smtClean="0">
                        <a:latin typeface="Cambria Math" panose="02040503050406030204" pitchFamily="18" charset="0"/>
                      </a:rPr>
                      <m:t>∼1−10</m:t>
                    </m:r>
                    <m:r>
                      <a:rPr lang="fr-FR" b="0" i="1" smtClean="0">
                        <a:latin typeface="Cambria Math" panose="02040503050406030204" pitchFamily="18" charset="0"/>
                      </a:rPr>
                      <m:t>𝑚𝑠</m:t>
                    </m:r>
                  </m:oMath>
                </a14:m>
                <a:endParaRPr lang="en-US" dirty="0"/>
              </a:p>
              <a:p>
                <a:pPr lvl="2"/>
                <a14:m>
                  <m:oMath xmlns:m="http://schemas.openxmlformats.org/officeDocument/2006/math">
                    <m:sSub>
                      <m:sSubPr>
                        <m:ctrlPr>
                          <a:rPr lang="fr-FR" b="0" i="1" noProof="0" smtClean="0">
                            <a:latin typeface="Cambria Math" panose="02040503050406030204" pitchFamily="18" charset="0"/>
                          </a:rPr>
                        </m:ctrlPr>
                      </m:sSubPr>
                      <m:e>
                        <m:r>
                          <a:rPr lang="fr-FR" b="0" i="1" noProof="0" smtClean="0">
                            <a:latin typeface="Cambria Math" panose="02040503050406030204" pitchFamily="18" charset="0"/>
                          </a:rPr>
                          <m:t>𝜏</m:t>
                        </m:r>
                      </m:e>
                      <m:sub>
                        <m:r>
                          <a:rPr lang="fr-FR" b="0" i="1" noProof="0" smtClean="0">
                            <a:latin typeface="Cambria Math" panose="02040503050406030204" pitchFamily="18" charset="0"/>
                          </a:rPr>
                          <m:t>𝑒𝑞</m:t>
                        </m:r>
                      </m:sub>
                    </m:sSub>
                  </m:oMath>
                </a14:m>
                <a:r>
                  <a:rPr lang="en-US" noProof="0" dirty="0"/>
                  <a:t> = Particle and energy balance: time to equilibrate net sources with net sinks (e.g. energy injected = </a:t>
                </a:r>
                <a:r>
                  <a:rPr lang="en-US" dirty="0"/>
                  <a:t>energy deposited / gas puff = pumped flow) </a:t>
                </a:r>
                <a:r>
                  <a:rPr lang="en-US" dirty="0">
                    <a:sym typeface="Wingdings" panose="05000000000000000000" pitchFamily="2" charset="2"/>
                  </a:rPr>
                  <a:t> </a:t>
                </a:r>
                <a14:m>
                  <m:oMath xmlns:m="http://schemas.openxmlformats.org/officeDocument/2006/math">
                    <m:sSub>
                      <m:sSubPr>
                        <m:ctrlPr>
                          <a:rPr lang="fr-FR" b="0" i="1" smtClean="0">
                            <a:latin typeface="Cambria Math" panose="02040503050406030204" pitchFamily="18" charset="0"/>
                            <a:sym typeface="Wingdings" panose="05000000000000000000" pitchFamily="2" charset="2"/>
                          </a:rPr>
                        </m:ctrlPr>
                      </m:sSubPr>
                      <m:e>
                        <m:r>
                          <a:rPr lang="fr-FR" b="0" i="1" smtClean="0">
                            <a:latin typeface="Cambria Math" panose="02040503050406030204" pitchFamily="18" charset="0"/>
                            <a:sym typeface="Wingdings" panose="05000000000000000000" pitchFamily="2" charset="2"/>
                          </a:rPr>
                          <m:t>𝜏</m:t>
                        </m:r>
                      </m:e>
                      <m:sub>
                        <m:r>
                          <a:rPr lang="fr-FR" b="0" i="1" smtClean="0">
                            <a:latin typeface="Cambria Math" panose="02040503050406030204" pitchFamily="18" charset="0"/>
                            <a:sym typeface="Wingdings" panose="05000000000000000000" pitchFamily="2" charset="2"/>
                          </a:rPr>
                          <m:t>𝑒𝑞</m:t>
                        </m:r>
                      </m:sub>
                    </m:sSub>
                    <m:r>
                      <a:rPr lang="fr-FR" b="0" i="1" smtClean="0">
                        <a:latin typeface="Cambria Math" panose="02040503050406030204" pitchFamily="18" charset="0"/>
                        <a:sym typeface="Wingdings" panose="05000000000000000000" pitchFamily="2" charset="2"/>
                      </a:rPr>
                      <m:t>&gt;100 </m:t>
                    </m:r>
                    <m:r>
                      <a:rPr lang="fr-FR" b="0" i="1" smtClean="0">
                        <a:latin typeface="Cambria Math" panose="02040503050406030204" pitchFamily="18" charset="0"/>
                        <a:sym typeface="Wingdings" panose="05000000000000000000" pitchFamily="2" charset="2"/>
                      </a:rPr>
                      <m:t>𝑚𝑠</m:t>
                    </m:r>
                  </m:oMath>
                </a14:m>
                <a:endParaRPr lang="en-US" noProof="0" dirty="0"/>
              </a:p>
            </p:txBody>
          </p:sp>
        </mc:Choice>
        <mc:Fallback xmlns="">
          <p:sp>
            <p:nvSpPr>
              <p:cNvPr id="7" name="Espace réservé du contenu 6">
                <a:extLst>
                  <a:ext uri="{FF2B5EF4-FFF2-40B4-BE49-F238E27FC236}">
                    <a16:creationId xmlns:a16="http://schemas.microsoft.com/office/drawing/2014/main" id="{69904E05-C7BF-272F-1F49-76572513FD57}"/>
                  </a:ext>
                </a:extLst>
              </p:cNvPr>
              <p:cNvSpPr>
                <a:spLocks noGrp="1" noRot="1" noChangeAspect="1" noMove="1" noResize="1" noEditPoints="1" noAdjustHandles="1" noChangeArrowheads="1" noChangeShapeType="1" noTextEdit="1"/>
              </p:cNvSpPr>
              <p:nvPr>
                <p:ph idx="1"/>
              </p:nvPr>
            </p:nvSpPr>
            <p:spPr>
              <a:xfrm>
                <a:off x="507116" y="1110809"/>
                <a:ext cx="10728325" cy="4532313"/>
              </a:xfrm>
              <a:blipFill>
                <a:blip r:embed="rId2"/>
                <a:stretch>
                  <a:fillRect l="-1080" t="-672" r="-1591"/>
                </a:stretch>
              </a:blipFill>
            </p:spPr>
            <p:txBody>
              <a:bodyPr/>
              <a:lstStyle/>
              <a:p>
                <a:r>
                  <a:rPr lang="fr-FR">
                    <a:noFill/>
                  </a:rPr>
                  <a:t> </a:t>
                </a:r>
              </a:p>
            </p:txBody>
          </p:sp>
        </mc:Fallback>
      </mc:AlternateContent>
      <p:sp>
        <p:nvSpPr>
          <p:cNvPr id="8" name="Espace réservé du numéro de diapositive 7">
            <a:extLst>
              <a:ext uri="{FF2B5EF4-FFF2-40B4-BE49-F238E27FC236}">
                <a16:creationId xmlns:a16="http://schemas.microsoft.com/office/drawing/2014/main" id="{8424BA42-8E50-0F5C-5ECA-A7448ECF5244}"/>
              </a:ext>
            </a:extLst>
          </p:cNvPr>
          <p:cNvSpPr>
            <a:spLocks noGrp="1"/>
          </p:cNvSpPr>
          <p:nvPr>
            <p:ph type="sldNum" sz="quarter" idx="12"/>
          </p:nvPr>
        </p:nvSpPr>
        <p:spPr/>
        <p:txBody>
          <a:bodyPr/>
          <a:lstStyle/>
          <a:p>
            <a:fld id="{0CBC77A0-1F4E-42FF-9FFC-F45C3A64AF90}" type="slidenum">
              <a:rPr lang="fr-FR" smtClean="0"/>
              <a:t>30</a:t>
            </a:fld>
            <a:endParaRPr lang="fr-FR"/>
          </a:p>
        </p:txBody>
      </p:sp>
      <p:sp>
        <p:nvSpPr>
          <p:cNvPr id="6" name="Titre 5">
            <a:extLst>
              <a:ext uri="{FF2B5EF4-FFF2-40B4-BE49-F238E27FC236}">
                <a16:creationId xmlns:a16="http://schemas.microsoft.com/office/drawing/2014/main" id="{91AE047D-F51A-E955-9889-3B1336B75E09}"/>
              </a:ext>
            </a:extLst>
          </p:cNvPr>
          <p:cNvSpPr>
            <a:spLocks noGrp="1"/>
          </p:cNvSpPr>
          <p:nvPr>
            <p:ph type="title"/>
          </p:nvPr>
        </p:nvSpPr>
        <p:spPr>
          <a:xfrm>
            <a:off x="192856" y="184503"/>
            <a:ext cx="10728325" cy="871827"/>
          </a:xfrm>
        </p:spPr>
        <p:txBody>
          <a:bodyPr>
            <a:normAutofit fontScale="90000"/>
          </a:bodyPr>
          <a:lstStyle/>
          <a:p>
            <a:r>
              <a:rPr lang="en-US" dirty="0"/>
              <a:t>T</a:t>
            </a:r>
            <a:r>
              <a:rPr lang="en-US" noProof="0" dirty="0" err="1"/>
              <a:t>ime</a:t>
            </a:r>
            <a:r>
              <a:rPr lang="en-US" noProof="0" dirty="0"/>
              <a:t> scales of transport and turbulence simulations taking into account neutral </a:t>
            </a:r>
            <a:r>
              <a:rPr lang="en-US" dirty="0"/>
              <a:t>physics</a:t>
            </a:r>
            <a:endParaRPr lang="en-US" noProof="0" dirty="0"/>
          </a:p>
        </p:txBody>
      </p:sp>
      <mc:AlternateContent xmlns:mc="http://schemas.openxmlformats.org/markup-compatibility/2006" xmlns:a14="http://schemas.microsoft.com/office/drawing/2010/main">
        <mc:Choice Requires="a14">
          <p:sp>
            <p:nvSpPr>
              <p:cNvPr id="4" name="ZoneTexte 3"/>
              <p:cNvSpPr txBox="1"/>
              <p:nvPr/>
            </p:nvSpPr>
            <p:spPr>
              <a:xfrm>
                <a:off x="1036639" y="4786784"/>
                <a:ext cx="1655838" cy="5262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𝜏</m:t>
                          </m:r>
                        </m:e>
                        <m:sub>
                          <m:r>
                            <a:rPr lang="fr-FR" b="0" i="1" smtClean="0">
                              <a:latin typeface="Cambria Math" panose="02040503050406030204" pitchFamily="18" charset="0"/>
                            </a:rPr>
                            <m:t>𝑒𝑞</m:t>
                          </m:r>
                          <m:r>
                            <a:rPr lang="fr-FR" b="0" i="1" smtClean="0">
                              <a:latin typeface="Cambria Math" panose="02040503050406030204" pitchFamily="18" charset="0"/>
                            </a:rPr>
                            <m:t>,</m:t>
                          </m:r>
                          <m:r>
                            <a:rPr lang="fr-FR" b="0" i="1" smtClean="0">
                              <a:latin typeface="Cambria Math" panose="02040503050406030204" pitchFamily="18" charset="0"/>
                            </a:rPr>
                            <m:t>𝑛</m:t>
                          </m:r>
                        </m:sub>
                      </m:sSub>
                      <m:r>
                        <a:rPr lang="fr-FR" b="0" i="1" smtClean="0">
                          <a:latin typeface="Cambria Math" panose="02040503050406030204" pitchFamily="18" charset="0"/>
                        </a:rPr>
                        <m:t>=</m:t>
                      </m:r>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𝜏</m:t>
                              </m:r>
                            </m:e>
                            <m:sub>
                              <m:r>
                                <a:rPr lang="fr-FR" b="0" i="1" smtClean="0">
                                  <a:latin typeface="Cambria Math" panose="02040503050406030204" pitchFamily="18" charset="0"/>
                                </a:rPr>
                                <m:t>𝑡𝑟𝑎𝑛𝑠𝑝</m:t>
                              </m:r>
                              <m:r>
                                <a:rPr lang="fr-FR" b="0" i="1" smtClean="0">
                                  <a:latin typeface="Cambria Math" panose="02040503050406030204" pitchFamily="18" charset="0"/>
                                </a:rPr>
                                <m:t>,</m:t>
                              </m:r>
                              <m:r>
                                <a:rPr lang="fr-FR" b="0" i="1" smtClean="0">
                                  <a:latin typeface="Cambria Math" panose="02040503050406030204" pitchFamily="18" charset="0"/>
                                </a:rPr>
                                <m:t>𝑛</m:t>
                              </m:r>
                            </m:sub>
                          </m:sSub>
                        </m:num>
                        <m:den>
                          <m:r>
                            <a:rPr lang="fr-FR" b="0" i="1" smtClean="0">
                              <a:latin typeface="Cambria Math" panose="02040503050406030204" pitchFamily="18" charset="0"/>
                            </a:rPr>
                            <m:t>1−</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𝑅</m:t>
                              </m:r>
                            </m:e>
                            <m:sub>
                              <m:r>
                                <a:rPr lang="fr-FR" b="0" i="1" smtClean="0">
                                  <a:latin typeface="Cambria Math" panose="02040503050406030204" pitchFamily="18" charset="0"/>
                                </a:rPr>
                                <m:t>𝑛</m:t>
                              </m:r>
                            </m:sub>
                          </m:sSub>
                        </m:den>
                      </m:f>
                    </m:oMath>
                  </m:oMathPara>
                </a14:m>
                <a:endParaRPr lang="fr-FR" dirty="0"/>
              </a:p>
            </p:txBody>
          </p:sp>
        </mc:Choice>
        <mc:Fallback xmlns="">
          <p:sp>
            <p:nvSpPr>
              <p:cNvPr id="4" name="ZoneTexte 3"/>
              <p:cNvSpPr txBox="1">
                <a:spLocks noRot="1" noChangeAspect="1" noMove="1" noResize="1" noEditPoints="1" noAdjustHandles="1" noChangeArrowheads="1" noChangeShapeType="1" noTextEdit="1"/>
              </p:cNvSpPr>
              <p:nvPr/>
            </p:nvSpPr>
            <p:spPr>
              <a:xfrm>
                <a:off x="1036639" y="4786784"/>
                <a:ext cx="1655838" cy="526298"/>
              </a:xfrm>
              <a:prstGeom prst="rect">
                <a:avLst/>
              </a:prstGeom>
              <a:blipFill>
                <a:blip r:embed="rId3"/>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9" name="ZoneTexte 8"/>
              <p:cNvSpPr txBox="1"/>
              <p:nvPr/>
            </p:nvSpPr>
            <p:spPr>
              <a:xfrm>
                <a:off x="3901027" y="4786784"/>
                <a:ext cx="1655838" cy="5262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𝜏</m:t>
                          </m:r>
                        </m:e>
                        <m:sub>
                          <m:r>
                            <a:rPr lang="fr-FR" b="0" i="1" smtClean="0">
                              <a:latin typeface="Cambria Math" panose="02040503050406030204" pitchFamily="18" charset="0"/>
                            </a:rPr>
                            <m:t>𝑒𝑞</m:t>
                          </m:r>
                          <m:r>
                            <a:rPr lang="fr-FR" b="0" i="1" smtClean="0">
                              <a:latin typeface="Cambria Math" panose="02040503050406030204" pitchFamily="18" charset="0"/>
                            </a:rPr>
                            <m:t>,</m:t>
                          </m:r>
                          <m:r>
                            <a:rPr lang="fr-FR" b="0" i="1" smtClean="0">
                              <a:latin typeface="Cambria Math" panose="02040503050406030204" pitchFamily="18" charset="0"/>
                            </a:rPr>
                            <m:t>𝐸</m:t>
                          </m:r>
                        </m:sub>
                      </m:sSub>
                      <m:r>
                        <a:rPr lang="fr-FR" b="0" i="1" smtClean="0">
                          <a:latin typeface="Cambria Math" panose="02040503050406030204" pitchFamily="18" charset="0"/>
                        </a:rPr>
                        <m:t>=</m:t>
                      </m:r>
                      <m:f>
                        <m:fPr>
                          <m:ctrlPr>
                            <a:rPr lang="fr-FR" b="0" i="1" smtClean="0">
                              <a:latin typeface="Cambria Math" panose="02040503050406030204" pitchFamily="18" charset="0"/>
                            </a:rPr>
                          </m:ctrlPr>
                        </m:fPr>
                        <m:num>
                          <m:sSub>
                            <m:sSubPr>
                              <m:ctrlPr>
                                <a:rPr lang="fr-FR" b="0" i="1" smtClean="0">
                                  <a:latin typeface="Cambria Math" panose="02040503050406030204" pitchFamily="18" charset="0"/>
                                </a:rPr>
                              </m:ctrlPr>
                            </m:sSubPr>
                            <m:e>
                              <m:r>
                                <a:rPr lang="fr-FR" b="0" i="1" smtClean="0">
                                  <a:latin typeface="Cambria Math" panose="02040503050406030204" pitchFamily="18" charset="0"/>
                                </a:rPr>
                                <m:t>𝜏</m:t>
                              </m:r>
                            </m:e>
                            <m:sub>
                              <m:r>
                                <a:rPr lang="fr-FR" b="0" i="1" smtClean="0">
                                  <a:latin typeface="Cambria Math" panose="02040503050406030204" pitchFamily="18" charset="0"/>
                                </a:rPr>
                                <m:t>𝑡𝑟𝑎𝑛𝑠𝑝</m:t>
                              </m:r>
                              <m:r>
                                <a:rPr lang="fr-FR" b="0" i="1" smtClean="0">
                                  <a:latin typeface="Cambria Math" panose="02040503050406030204" pitchFamily="18" charset="0"/>
                                </a:rPr>
                                <m:t>,</m:t>
                              </m:r>
                              <m:r>
                                <a:rPr lang="fr-FR" b="0" i="1" smtClean="0">
                                  <a:latin typeface="Cambria Math" panose="02040503050406030204" pitchFamily="18" charset="0"/>
                                </a:rPr>
                                <m:t>𝐸</m:t>
                              </m:r>
                            </m:sub>
                          </m:sSub>
                        </m:num>
                        <m:den>
                          <m:r>
                            <a:rPr lang="fr-FR" b="0" i="1" smtClean="0">
                              <a:latin typeface="Cambria Math" panose="02040503050406030204" pitchFamily="18" charset="0"/>
                            </a:rPr>
                            <m:t>1−</m:t>
                          </m:r>
                          <m:sSub>
                            <m:sSubPr>
                              <m:ctrlPr>
                                <a:rPr lang="fr-FR" b="0" i="1" smtClean="0">
                                  <a:latin typeface="Cambria Math" panose="02040503050406030204" pitchFamily="18" charset="0"/>
                                </a:rPr>
                              </m:ctrlPr>
                            </m:sSubPr>
                            <m:e>
                              <m:r>
                                <a:rPr lang="fr-FR" b="0" i="1" smtClean="0">
                                  <a:latin typeface="Cambria Math" panose="02040503050406030204" pitchFamily="18" charset="0"/>
                                </a:rPr>
                                <m:t>𝑅</m:t>
                              </m:r>
                            </m:e>
                            <m:sub>
                              <m:r>
                                <a:rPr lang="fr-FR" b="0" i="1" smtClean="0">
                                  <a:latin typeface="Cambria Math" panose="02040503050406030204" pitchFamily="18" charset="0"/>
                                </a:rPr>
                                <m:t>𝐸</m:t>
                              </m:r>
                            </m:sub>
                          </m:sSub>
                        </m:den>
                      </m:f>
                    </m:oMath>
                  </m:oMathPara>
                </a14:m>
                <a:endParaRPr lang="fr-FR" dirty="0"/>
              </a:p>
            </p:txBody>
          </p:sp>
        </mc:Choice>
        <mc:Fallback xmlns="">
          <p:sp>
            <p:nvSpPr>
              <p:cNvPr id="9" name="ZoneTexte 8"/>
              <p:cNvSpPr txBox="1">
                <a:spLocks noRot="1" noChangeAspect="1" noMove="1" noResize="1" noEditPoints="1" noAdjustHandles="1" noChangeArrowheads="1" noChangeShapeType="1" noTextEdit="1"/>
              </p:cNvSpPr>
              <p:nvPr/>
            </p:nvSpPr>
            <p:spPr>
              <a:xfrm>
                <a:off x="3901027" y="4786784"/>
                <a:ext cx="1655838" cy="526298"/>
              </a:xfrm>
              <a:prstGeom prst="rect">
                <a:avLst/>
              </a:prstGeom>
              <a:blipFill>
                <a:blip r:embed="rId4"/>
                <a:stretch>
                  <a:fillRect/>
                </a:stretch>
              </a:blipFill>
            </p:spPr>
            <p:txBody>
              <a:bodyPr/>
              <a:lstStyle/>
              <a:p>
                <a:r>
                  <a:rPr lang="fr-FR">
                    <a:noFill/>
                  </a:rPr>
                  <a:t> </a:t>
                </a:r>
              </a:p>
            </p:txBody>
          </p:sp>
        </mc:Fallback>
      </mc:AlternateContent>
      <p:sp>
        <p:nvSpPr>
          <p:cNvPr id="11" name="Flèche droite 10"/>
          <p:cNvSpPr/>
          <p:nvPr/>
        </p:nvSpPr>
        <p:spPr>
          <a:xfrm>
            <a:off x="3016892" y="4948333"/>
            <a:ext cx="608629" cy="19904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mc:AlternateContent xmlns:mc="http://schemas.openxmlformats.org/markup-compatibility/2006" xmlns:a14="http://schemas.microsoft.com/office/drawing/2010/main">
        <mc:Choice Requires="a14">
          <p:sp>
            <p:nvSpPr>
              <p:cNvPr id="12" name="ZoneTexte 11"/>
              <p:cNvSpPr txBox="1"/>
              <p:nvPr/>
            </p:nvSpPr>
            <p:spPr>
              <a:xfrm>
                <a:off x="1360900" y="5463646"/>
                <a:ext cx="1286058" cy="739177"/>
              </a:xfrm>
              <a:prstGeom prst="rect">
                <a:avLst/>
              </a:prstGeom>
              <a:noFill/>
            </p:spPr>
            <p:txBody>
              <a:bodyPr wrap="none" lIns="0" tIns="0" rIns="0" bIns="0" rtlCol="0">
                <a:spAutoFit/>
              </a:bodyPr>
              <a:lstStyle/>
              <a:p>
                <a:pPr algn="ctr">
                  <a:lnSpc>
                    <a:spcPct val="150000"/>
                  </a:lnSpc>
                </a:pPr>
                <a14:m>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𝑅</m:t>
                        </m:r>
                      </m:e>
                      <m:sub>
                        <m:r>
                          <a:rPr lang="fr-FR" b="0" i="1" smtClean="0">
                            <a:latin typeface="Cambria Math" panose="02040503050406030204" pitchFamily="18" charset="0"/>
                          </a:rPr>
                          <m:t>𝑛</m:t>
                        </m:r>
                      </m:sub>
                    </m:sSub>
                    <m:r>
                      <a:rPr lang="fr-FR" b="0" i="1" smtClean="0">
                        <a:latin typeface="Cambria Math" panose="02040503050406030204" pitchFamily="18" charset="0"/>
                      </a:rPr>
                      <m:t>&gt;95%</m:t>
                    </m:r>
                  </m:oMath>
                </a14:m>
                <a:r>
                  <a:rPr lang="fr-FR" dirty="0"/>
                  <a:t> </a:t>
                </a:r>
                <a:r>
                  <a:rPr lang="fr-FR" dirty="0">
                    <a:sym typeface="Wingdings" panose="05000000000000000000" pitchFamily="2" charset="2"/>
                  </a:rPr>
                  <a:t></a:t>
                </a:r>
                <a:br>
                  <a:rPr lang="fr-FR" dirty="0">
                    <a:sym typeface="Wingdings" panose="05000000000000000000" pitchFamily="2" charset="2"/>
                  </a:rPr>
                </a:br>
                <a:r>
                  <a:rPr lang="en-US" sz="1600" dirty="0">
                    <a:sym typeface="Wingdings" panose="05000000000000000000" pitchFamily="2" charset="2"/>
                  </a:rPr>
                  <a:t>Recycling</a:t>
                </a:r>
                <a:endParaRPr lang="en-US" sz="1600" dirty="0"/>
              </a:p>
            </p:txBody>
          </p:sp>
        </mc:Choice>
        <mc:Fallback xmlns="">
          <p:sp>
            <p:nvSpPr>
              <p:cNvPr id="12" name="ZoneTexte 11"/>
              <p:cNvSpPr txBox="1">
                <a:spLocks noRot="1" noChangeAspect="1" noMove="1" noResize="1" noEditPoints="1" noAdjustHandles="1" noChangeArrowheads="1" noChangeShapeType="1" noTextEdit="1"/>
              </p:cNvSpPr>
              <p:nvPr/>
            </p:nvSpPr>
            <p:spPr>
              <a:xfrm>
                <a:off x="1360900" y="5463646"/>
                <a:ext cx="1286058" cy="739177"/>
              </a:xfrm>
              <a:prstGeom prst="rect">
                <a:avLst/>
              </a:prstGeom>
              <a:blipFill>
                <a:blip r:embed="rId5"/>
                <a:stretch>
                  <a:fillRect l="-5687" r="-10900" b="-1639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3" name="ZoneTexte 12"/>
              <p:cNvSpPr txBox="1"/>
              <p:nvPr/>
            </p:nvSpPr>
            <p:spPr>
              <a:xfrm>
                <a:off x="4185880" y="5526727"/>
                <a:ext cx="108613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fr-FR" b="0" i="1" smtClean="0">
                              <a:latin typeface="Cambria Math" panose="02040503050406030204" pitchFamily="18" charset="0"/>
                            </a:rPr>
                          </m:ctrlPr>
                        </m:sSubPr>
                        <m:e>
                          <m:r>
                            <a:rPr lang="fr-FR" b="0" i="1" smtClean="0">
                              <a:latin typeface="Cambria Math" panose="02040503050406030204" pitchFamily="18" charset="0"/>
                            </a:rPr>
                            <m:t>𝑅</m:t>
                          </m:r>
                        </m:e>
                        <m:sub>
                          <m:r>
                            <a:rPr lang="fr-FR" b="0" i="1" smtClean="0">
                              <a:latin typeface="Cambria Math" panose="02040503050406030204" pitchFamily="18" charset="0"/>
                            </a:rPr>
                            <m:t>𝐸</m:t>
                          </m:r>
                        </m:sub>
                      </m:sSub>
                      <m:r>
                        <a:rPr lang="fr-FR" b="0" i="1" smtClean="0">
                          <a:latin typeface="Cambria Math" panose="02040503050406030204" pitchFamily="18" charset="0"/>
                        </a:rPr>
                        <m:t>∼25%</m:t>
                      </m:r>
                    </m:oMath>
                  </m:oMathPara>
                </a14:m>
                <a:endParaRPr lang="fr-FR" dirty="0"/>
              </a:p>
            </p:txBody>
          </p:sp>
        </mc:Choice>
        <mc:Fallback xmlns="">
          <p:sp>
            <p:nvSpPr>
              <p:cNvPr id="13" name="ZoneTexte 12"/>
              <p:cNvSpPr txBox="1">
                <a:spLocks noRot="1" noChangeAspect="1" noMove="1" noResize="1" noEditPoints="1" noAdjustHandles="1" noChangeArrowheads="1" noChangeShapeType="1" noTextEdit="1"/>
              </p:cNvSpPr>
              <p:nvPr/>
            </p:nvSpPr>
            <p:spPr>
              <a:xfrm>
                <a:off x="4185880" y="5526727"/>
                <a:ext cx="1086131" cy="276999"/>
              </a:xfrm>
              <a:prstGeom prst="rect">
                <a:avLst/>
              </a:prstGeom>
              <a:blipFill>
                <a:blip r:embed="rId6"/>
                <a:stretch>
                  <a:fillRect l="-4494" r="-5618" b="-17778"/>
                </a:stretch>
              </a:blipFill>
            </p:spPr>
            <p:txBody>
              <a:bodyPr/>
              <a:lstStyle/>
              <a:p>
                <a:r>
                  <a:rPr lang="fr-FR">
                    <a:noFill/>
                  </a:rPr>
                  <a:t> </a:t>
                </a:r>
              </a:p>
            </p:txBody>
          </p:sp>
        </mc:Fallback>
      </mc:AlternateContent>
      <p:sp>
        <p:nvSpPr>
          <p:cNvPr id="14" name="ZoneTexte 13"/>
          <p:cNvSpPr txBox="1"/>
          <p:nvPr/>
        </p:nvSpPr>
        <p:spPr>
          <a:xfrm>
            <a:off x="2723080" y="5162086"/>
            <a:ext cx="1197974" cy="830997"/>
          </a:xfrm>
          <a:prstGeom prst="rect">
            <a:avLst/>
          </a:prstGeom>
          <a:noFill/>
        </p:spPr>
        <p:txBody>
          <a:bodyPr wrap="square" rtlCol="0">
            <a:spAutoFit/>
          </a:bodyPr>
          <a:lstStyle/>
          <a:p>
            <a:pPr algn="ctr"/>
            <a:r>
              <a:rPr lang="en-US" sz="1200" dirty="0">
                <a:solidFill>
                  <a:schemeClr val="tx2"/>
                </a:solidFill>
              </a:rPr>
              <a:t>Impurity content radiation balance</a:t>
            </a:r>
          </a:p>
        </p:txBody>
      </p:sp>
      <p:grpSp>
        <p:nvGrpSpPr>
          <p:cNvPr id="21" name="Groupe 20"/>
          <p:cNvGrpSpPr/>
          <p:nvPr/>
        </p:nvGrpSpPr>
        <p:grpSpPr>
          <a:xfrm>
            <a:off x="6401247" y="3905695"/>
            <a:ext cx="5539204" cy="2464610"/>
            <a:chOff x="6475553" y="4374648"/>
            <a:chExt cx="5539204" cy="2464610"/>
          </a:xfrm>
        </p:grpSpPr>
        <mc:AlternateContent xmlns:mc="http://schemas.openxmlformats.org/markup-compatibility/2006" xmlns:a14="http://schemas.microsoft.com/office/drawing/2010/main">
          <mc:Choice Requires="a14">
            <p:graphicFrame>
              <p:nvGraphicFramePr>
                <p:cNvPr id="15" name="Diagramme 14"/>
                <p:cNvGraphicFramePr/>
                <p:nvPr/>
              </p:nvGraphicFramePr>
              <p:xfrm>
                <a:off x="6475553" y="4374648"/>
                <a:ext cx="5539204" cy="246461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Choice>
          <mc:Fallback xmlns="">
            <p:graphicFrame>
              <p:nvGraphicFramePr>
                <p:cNvPr id="15" name="Diagramme 14"/>
                <p:cNvGraphicFramePr/>
                <p:nvPr/>
              </p:nvGraphicFramePr>
              <p:xfrm>
                <a:off x="6475553" y="4374648"/>
                <a:ext cx="5539204" cy="246461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mc:Fallback>
        </mc:AlternateContent>
        <mc:AlternateContent xmlns:mc="http://schemas.openxmlformats.org/markup-compatibility/2006" xmlns:a14="http://schemas.microsoft.com/office/drawing/2010/main">
          <mc:Choice Requires="a14">
            <p:sp>
              <p:nvSpPr>
                <p:cNvPr id="16" name="ZoneTexte 15"/>
                <p:cNvSpPr txBox="1"/>
                <p:nvPr/>
              </p:nvSpPr>
              <p:spPr>
                <a:xfrm>
                  <a:off x="7198673" y="5076667"/>
                  <a:ext cx="660400" cy="27699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fr-FR" sz="1200" b="0" i="1" smtClean="0">
                                <a:latin typeface="Cambria Math" panose="02040503050406030204" pitchFamily="18" charset="0"/>
                              </a:rPr>
                            </m:ctrlPr>
                          </m:sSupPr>
                          <m:e>
                            <m:r>
                              <a:rPr lang="fr-FR" sz="1200" b="0" i="1" smtClean="0">
                                <a:latin typeface="Cambria Math" panose="02040503050406030204" pitchFamily="18" charset="0"/>
                              </a:rPr>
                              <m:t>10</m:t>
                            </m:r>
                          </m:e>
                          <m:sup>
                            <m:r>
                              <a:rPr lang="fr-FR" sz="1200" b="0" i="1" smtClean="0">
                                <a:latin typeface="Cambria Math" panose="02040503050406030204" pitchFamily="18" charset="0"/>
                              </a:rPr>
                              <m:t>−5</m:t>
                            </m:r>
                          </m:sup>
                        </m:sSup>
                      </m:oMath>
                    </m:oMathPara>
                  </a14:m>
                  <a:endParaRPr lang="fr-FR" sz="1200" dirty="0"/>
                </a:p>
              </p:txBody>
            </p:sp>
          </mc:Choice>
          <mc:Fallback xmlns="">
            <p:sp>
              <p:nvSpPr>
                <p:cNvPr id="16" name="ZoneTexte 15"/>
                <p:cNvSpPr txBox="1">
                  <a:spLocks noRot="1" noChangeAspect="1" noMove="1" noResize="1" noEditPoints="1" noAdjustHandles="1" noChangeArrowheads="1" noChangeShapeType="1" noTextEdit="1"/>
                </p:cNvSpPr>
                <p:nvPr/>
              </p:nvSpPr>
              <p:spPr>
                <a:xfrm>
                  <a:off x="7198673" y="5076667"/>
                  <a:ext cx="660400" cy="276999"/>
                </a:xfrm>
                <a:prstGeom prst="rect">
                  <a:avLst/>
                </a:prstGeom>
                <a:blipFill>
                  <a:blip r:embed="rId16"/>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7" name="ZoneTexte 16"/>
                <p:cNvSpPr txBox="1"/>
                <p:nvPr/>
              </p:nvSpPr>
              <p:spPr>
                <a:xfrm>
                  <a:off x="8679541" y="5080655"/>
                  <a:ext cx="660400" cy="27699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fr-FR" sz="1200" b="0" i="1" smtClean="0">
                                <a:latin typeface="Cambria Math" panose="02040503050406030204" pitchFamily="18" charset="0"/>
                              </a:rPr>
                            </m:ctrlPr>
                          </m:sSupPr>
                          <m:e>
                            <m:r>
                              <a:rPr lang="fr-FR" sz="1200" b="0" i="1" smtClean="0">
                                <a:latin typeface="Cambria Math" panose="02040503050406030204" pitchFamily="18" charset="0"/>
                              </a:rPr>
                              <m:t>10</m:t>
                            </m:r>
                          </m:e>
                          <m:sup>
                            <m:r>
                              <a:rPr lang="fr-FR" sz="1200" b="0" i="1" smtClean="0">
                                <a:latin typeface="Cambria Math" panose="02040503050406030204" pitchFamily="18" charset="0"/>
                              </a:rPr>
                              <m:t>−3</m:t>
                            </m:r>
                          </m:sup>
                        </m:sSup>
                      </m:oMath>
                    </m:oMathPara>
                  </a14:m>
                  <a:endParaRPr lang="fr-FR" sz="1200" dirty="0"/>
                </a:p>
              </p:txBody>
            </p:sp>
          </mc:Choice>
          <mc:Fallback xmlns="">
            <p:sp>
              <p:nvSpPr>
                <p:cNvPr id="17" name="ZoneTexte 16"/>
                <p:cNvSpPr txBox="1">
                  <a:spLocks noRot="1" noChangeAspect="1" noMove="1" noResize="1" noEditPoints="1" noAdjustHandles="1" noChangeArrowheads="1" noChangeShapeType="1" noTextEdit="1"/>
                </p:cNvSpPr>
                <p:nvPr/>
              </p:nvSpPr>
              <p:spPr>
                <a:xfrm>
                  <a:off x="8679541" y="5080655"/>
                  <a:ext cx="660400" cy="276999"/>
                </a:xfrm>
                <a:prstGeom prst="rect">
                  <a:avLst/>
                </a:prstGeom>
                <a:blipFill>
                  <a:blip r:embed="rId17"/>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8" name="ZoneTexte 17"/>
                <p:cNvSpPr txBox="1"/>
                <p:nvPr/>
              </p:nvSpPr>
              <p:spPr>
                <a:xfrm>
                  <a:off x="9739652" y="5076668"/>
                  <a:ext cx="660400" cy="27699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fr-FR" sz="1200" b="0" i="1" smtClean="0">
                                <a:latin typeface="Cambria Math" panose="02040503050406030204" pitchFamily="18" charset="0"/>
                              </a:rPr>
                            </m:ctrlPr>
                          </m:sSupPr>
                          <m:e>
                            <m:r>
                              <a:rPr lang="fr-FR" sz="1200" b="0" i="1" smtClean="0">
                                <a:latin typeface="Cambria Math" panose="02040503050406030204" pitchFamily="18" charset="0"/>
                              </a:rPr>
                              <m:t>10</m:t>
                            </m:r>
                          </m:e>
                          <m:sup>
                            <m:r>
                              <a:rPr lang="fr-FR" sz="1200" b="0" i="1" smtClean="0">
                                <a:latin typeface="Cambria Math" panose="02040503050406030204" pitchFamily="18" charset="0"/>
                              </a:rPr>
                              <m:t>−2</m:t>
                            </m:r>
                          </m:sup>
                        </m:sSup>
                      </m:oMath>
                    </m:oMathPara>
                  </a14:m>
                  <a:endParaRPr lang="fr-FR" sz="1200" dirty="0"/>
                </a:p>
              </p:txBody>
            </p:sp>
          </mc:Choice>
          <mc:Fallback xmlns="">
            <p:sp>
              <p:nvSpPr>
                <p:cNvPr id="18" name="ZoneTexte 17"/>
                <p:cNvSpPr txBox="1">
                  <a:spLocks noRot="1" noChangeAspect="1" noMove="1" noResize="1" noEditPoints="1" noAdjustHandles="1" noChangeArrowheads="1" noChangeShapeType="1" noTextEdit="1"/>
                </p:cNvSpPr>
                <p:nvPr/>
              </p:nvSpPr>
              <p:spPr>
                <a:xfrm>
                  <a:off x="9739652" y="5076668"/>
                  <a:ext cx="660400" cy="276999"/>
                </a:xfrm>
                <a:prstGeom prst="rect">
                  <a:avLst/>
                </a:prstGeom>
                <a:blipFill>
                  <a:blip r:embed="rId18"/>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9" name="ZoneTexte 18"/>
                <p:cNvSpPr txBox="1"/>
                <p:nvPr/>
              </p:nvSpPr>
              <p:spPr>
                <a:xfrm>
                  <a:off x="11077060" y="5078980"/>
                  <a:ext cx="660400" cy="276999"/>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p>
                          <m:sSupPr>
                            <m:ctrlPr>
                              <a:rPr lang="fr-FR" sz="1200" b="0" i="1" smtClean="0">
                                <a:latin typeface="Cambria Math" panose="02040503050406030204" pitchFamily="18" charset="0"/>
                              </a:rPr>
                            </m:ctrlPr>
                          </m:sSupPr>
                          <m:e>
                            <m:r>
                              <a:rPr lang="fr-FR" sz="1200" b="0" i="1" smtClean="0">
                                <a:latin typeface="Cambria Math" panose="02040503050406030204" pitchFamily="18" charset="0"/>
                              </a:rPr>
                              <m:t>&gt;10</m:t>
                            </m:r>
                          </m:e>
                          <m:sup>
                            <m:r>
                              <a:rPr lang="fr-FR" sz="1200" b="0" i="1" smtClean="0">
                                <a:latin typeface="Cambria Math" panose="02040503050406030204" pitchFamily="18" charset="0"/>
                              </a:rPr>
                              <m:t>−1</m:t>
                            </m:r>
                          </m:sup>
                        </m:sSup>
                      </m:oMath>
                    </m:oMathPara>
                  </a14:m>
                  <a:endParaRPr lang="fr-FR" sz="1200" dirty="0"/>
                </a:p>
              </p:txBody>
            </p:sp>
          </mc:Choice>
          <mc:Fallback xmlns="">
            <p:sp>
              <p:nvSpPr>
                <p:cNvPr id="19" name="ZoneTexte 18"/>
                <p:cNvSpPr txBox="1">
                  <a:spLocks noRot="1" noChangeAspect="1" noMove="1" noResize="1" noEditPoints="1" noAdjustHandles="1" noChangeArrowheads="1" noChangeShapeType="1" noTextEdit="1"/>
                </p:cNvSpPr>
                <p:nvPr/>
              </p:nvSpPr>
              <p:spPr>
                <a:xfrm>
                  <a:off x="11077060" y="5078980"/>
                  <a:ext cx="660400" cy="276999"/>
                </a:xfrm>
                <a:prstGeom prst="rect">
                  <a:avLst/>
                </a:prstGeom>
                <a:blipFill>
                  <a:blip r:embed="rId19"/>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0" name="ZoneTexte 19"/>
                <p:cNvSpPr txBox="1"/>
                <p:nvPr/>
              </p:nvSpPr>
              <p:spPr>
                <a:xfrm>
                  <a:off x="7949472" y="4823120"/>
                  <a:ext cx="2325274" cy="338554"/>
                </a:xfrm>
                <a:prstGeom prst="rect">
                  <a:avLst/>
                </a:prstGeom>
                <a:noFill/>
              </p:spPr>
              <p:txBody>
                <a:bodyPr wrap="square" rtlCol="0">
                  <a:spAutoFit/>
                </a:bodyPr>
                <a:lstStyle/>
                <a:p>
                  <a:pPr algn="ctr"/>
                  <a:r>
                    <a:rPr lang="en-US" sz="1600" i="1" dirty="0"/>
                    <a:t>Time scales </a:t>
                  </a:r>
                  <a14:m>
                    <m:oMath xmlns:m="http://schemas.openxmlformats.org/officeDocument/2006/math">
                      <m:r>
                        <a:rPr lang="en-US" sz="1600" b="0" i="1" smtClean="0">
                          <a:latin typeface="Cambria Math" panose="02040503050406030204" pitchFamily="18" charset="0"/>
                        </a:rPr>
                        <m:t>(</m:t>
                      </m:r>
                      <m:r>
                        <a:rPr lang="en-US" sz="1600" b="0" i="1" smtClean="0">
                          <a:latin typeface="Cambria Math" panose="02040503050406030204" pitchFamily="18" charset="0"/>
                        </a:rPr>
                        <m:t>𝑠</m:t>
                      </m:r>
                      <m:r>
                        <a:rPr lang="en-US" sz="1600" b="0" i="1" smtClean="0">
                          <a:latin typeface="Cambria Math" panose="02040503050406030204" pitchFamily="18" charset="0"/>
                        </a:rPr>
                        <m:t>)</m:t>
                      </m:r>
                    </m:oMath>
                  </a14:m>
                  <a:endParaRPr lang="en-US" sz="1600" i="1" dirty="0"/>
                </a:p>
              </p:txBody>
            </p:sp>
          </mc:Choice>
          <mc:Fallback xmlns="">
            <p:sp>
              <p:nvSpPr>
                <p:cNvPr id="20" name="ZoneTexte 19"/>
                <p:cNvSpPr txBox="1">
                  <a:spLocks noRot="1" noChangeAspect="1" noMove="1" noResize="1" noEditPoints="1" noAdjustHandles="1" noChangeArrowheads="1" noChangeShapeType="1" noTextEdit="1"/>
                </p:cNvSpPr>
                <p:nvPr/>
              </p:nvSpPr>
              <p:spPr>
                <a:xfrm>
                  <a:off x="7949472" y="4823120"/>
                  <a:ext cx="2325274" cy="338554"/>
                </a:xfrm>
                <a:prstGeom prst="rect">
                  <a:avLst/>
                </a:prstGeom>
                <a:blipFill>
                  <a:blip r:embed="rId20"/>
                  <a:stretch>
                    <a:fillRect t="-5455" b="-23636"/>
                  </a:stretch>
                </a:blipFill>
              </p:spPr>
              <p:txBody>
                <a:bodyPr/>
                <a:lstStyle/>
                <a:p>
                  <a:r>
                    <a:rPr lang="fr-FR">
                      <a:noFill/>
                    </a:rPr>
                    <a:t> </a:t>
                  </a:r>
                </a:p>
              </p:txBody>
            </p:sp>
          </mc:Fallback>
        </mc:AlternateContent>
      </p:grpSp>
      <p:sp>
        <p:nvSpPr>
          <p:cNvPr id="22" name="Espace réservé de la date 3">
            <a:extLst>
              <a:ext uri="{FF2B5EF4-FFF2-40B4-BE49-F238E27FC236}">
                <a16:creationId xmlns:a16="http://schemas.microsoft.com/office/drawing/2014/main" id="{75D22273-13A6-4973-9A7A-339A8DFD4B18}"/>
              </a:ext>
            </a:extLst>
          </p:cNvPr>
          <p:cNvSpPr txBox="1">
            <a:spLocks/>
          </p:cNvSpPr>
          <p:nvPr/>
        </p:nvSpPr>
        <p:spPr>
          <a:xfrm>
            <a:off x="9780942" y="6397379"/>
            <a:ext cx="10160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23/09/2025</a:t>
            </a:r>
            <a:endParaRPr lang="fr-FR" dirty="0"/>
          </a:p>
        </p:txBody>
      </p:sp>
      <p:sp>
        <p:nvSpPr>
          <p:cNvPr id="23" name="Espace réservé du pied de page 4">
            <a:extLst>
              <a:ext uri="{FF2B5EF4-FFF2-40B4-BE49-F238E27FC236}">
                <a16:creationId xmlns:a16="http://schemas.microsoft.com/office/drawing/2014/main" id="{0E1A7FE8-2866-441E-81C0-CB0D5B6A311A}"/>
              </a:ext>
            </a:extLst>
          </p:cNvPr>
          <p:cNvSpPr txBox="1">
            <a:spLocks/>
          </p:cNvSpPr>
          <p:nvPr/>
        </p:nvSpPr>
        <p:spPr>
          <a:xfrm>
            <a:off x="890942" y="6397379"/>
            <a:ext cx="8839200" cy="365125"/>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G. Ciraolo – 21</a:t>
            </a:r>
            <a:r>
              <a:rPr lang="fr-FR" baseline="30000"/>
              <a:t>st</a:t>
            </a:r>
            <a:r>
              <a:rPr lang="fr-FR"/>
              <a:t> European Fusion Theory Conference – Aix en Provence</a:t>
            </a:r>
            <a:endParaRPr lang="fr-FR" dirty="0"/>
          </a:p>
        </p:txBody>
      </p:sp>
      <p:pic>
        <p:nvPicPr>
          <p:cNvPr id="2" name="Image 1">
            <a:extLst>
              <a:ext uri="{FF2B5EF4-FFF2-40B4-BE49-F238E27FC236}">
                <a16:creationId xmlns:a16="http://schemas.microsoft.com/office/drawing/2014/main" id="{E6D20481-59A6-4810-9B5D-E8B38BA65237}"/>
              </a:ext>
            </a:extLst>
          </p:cNvPr>
          <p:cNvPicPr>
            <a:picLocks noChangeAspect="1"/>
          </p:cNvPicPr>
          <p:nvPr/>
        </p:nvPicPr>
        <p:blipFill>
          <a:blip r:embed="rId21"/>
          <a:stretch>
            <a:fillRect/>
          </a:stretch>
        </p:blipFill>
        <p:spPr>
          <a:xfrm>
            <a:off x="6846585" y="5642679"/>
            <a:ext cx="4477036" cy="1055012"/>
          </a:xfrm>
          <a:prstGeom prst="rect">
            <a:avLst/>
          </a:prstGeom>
        </p:spPr>
      </p:pic>
    </p:spTree>
    <p:extLst>
      <p:ext uri="{BB962C8B-B14F-4D97-AF65-F5344CB8AC3E}">
        <p14:creationId xmlns:p14="http://schemas.microsoft.com/office/powerpoint/2010/main" val="144624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animBg="1"/>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ED08D99-2E77-465B-A2D1-7B5149E27500}"/>
              </a:ext>
            </a:extLst>
          </p:cNvPr>
          <p:cNvSpPr>
            <a:spLocks noGrp="1"/>
          </p:cNvSpPr>
          <p:nvPr>
            <p:ph idx="1"/>
          </p:nvPr>
        </p:nvSpPr>
        <p:spPr>
          <a:xfrm>
            <a:off x="398585" y="1133231"/>
            <a:ext cx="11191630" cy="4939323"/>
          </a:xfrm>
        </p:spPr>
        <p:txBody>
          <a:bodyPr/>
          <a:lstStyle/>
          <a:p>
            <a:pPr marL="285750" indent="-285750">
              <a:buFont typeface="Arial" panose="020B0604020202020204" pitchFamily="34" charset="0"/>
              <a:buChar char="•"/>
            </a:pPr>
            <a:r>
              <a:rPr lang="en-US" dirty="0"/>
              <a:t>Underlying model: </a:t>
            </a:r>
            <a:r>
              <a:rPr lang="en-US" b="1" dirty="0"/>
              <a:t>Navier-Stokes equations</a:t>
            </a:r>
          </a:p>
          <a:p>
            <a:pPr marL="285750" indent="-285750">
              <a:buFont typeface="Arial" panose="020B0604020202020204" pitchFamily="34" charset="0"/>
              <a:buChar char="•"/>
            </a:pPr>
            <a:r>
              <a:rPr lang="en-US" dirty="0"/>
              <a:t>Turbulence key properties (in 3D): </a:t>
            </a:r>
          </a:p>
          <a:p>
            <a:pPr marL="552450" lvl="1" indent="-285750">
              <a:buFont typeface="Arial" panose="020B0604020202020204" pitchFamily="34" charset="0"/>
              <a:buChar char="•"/>
            </a:pPr>
            <a:r>
              <a:rPr lang="en-US" dirty="0"/>
              <a:t>Mixing effect</a:t>
            </a:r>
          </a:p>
          <a:p>
            <a:pPr marL="552450" lvl="1" indent="-285750">
              <a:buFont typeface="Arial" panose="020B0604020202020204" pitchFamily="34" charset="0"/>
              <a:buChar char="•"/>
            </a:pPr>
            <a:r>
              <a:rPr lang="en-US" dirty="0"/>
              <a:t>Well characterized energy spectrum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Turbulence numerical modelling hierarchy:</a:t>
            </a:r>
          </a:p>
        </p:txBody>
      </p:sp>
      <p:sp>
        <p:nvSpPr>
          <p:cNvPr id="3" name="Espace réservé de la date 2">
            <a:extLst>
              <a:ext uri="{FF2B5EF4-FFF2-40B4-BE49-F238E27FC236}">
                <a16:creationId xmlns:a16="http://schemas.microsoft.com/office/drawing/2014/main" id="{39DAD787-BAA4-4909-98DD-C0A5FB0FDB40}"/>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342A1F6B-60D2-44D7-A8FC-69E91DCCF84D}"/>
              </a:ext>
            </a:extLst>
          </p:cNvPr>
          <p:cNvSpPr>
            <a:spLocks noGrp="1"/>
          </p:cNvSpPr>
          <p:nvPr>
            <p:ph type="ftr" sz="quarter" idx="11"/>
          </p:nvPr>
        </p:nvSpPr>
        <p:spPr/>
        <p:txBody>
          <a:bodyPr/>
          <a:lstStyle/>
          <a:p>
            <a:r>
              <a:rPr lang="fr-FR"/>
              <a:t>Hugo Bufferand - IAEA-FEC Conference - Chengdu</a:t>
            </a:r>
          </a:p>
        </p:txBody>
      </p:sp>
      <p:sp>
        <p:nvSpPr>
          <p:cNvPr id="5" name="Espace réservé du numéro de diapositive 4">
            <a:extLst>
              <a:ext uri="{FF2B5EF4-FFF2-40B4-BE49-F238E27FC236}">
                <a16:creationId xmlns:a16="http://schemas.microsoft.com/office/drawing/2014/main" id="{544C96D6-40F1-4DE1-92A1-F372D2534EC7}"/>
              </a:ext>
            </a:extLst>
          </p:cNvPr>
          <p:cNvSpPr>
            <a:spLocks noGrp="1"/>
          </p:cNvSpPr>
          <p:nvPr>
            <p:ph type="sldNum" sz="quarter" idx="12"/>
          </p:nvPr>
        </p:nvSpPr>
        <p:spPr/>
        <p:txBody>
          <a:bodyPr/>
          <a:lstStyle/>
          <a:p>
            <a:r>
              <a:rPr lang="fr-FR" dirty="0"/>
              <a:t>3/19</a:t>
            </a:r>
          </a:p>
        </p:txBody>
      </p:sp>
      <p:sp>
        <p:nvSpPr>
          <p:cNvPr id="6" name="Titre 5">
            <a:extLst>
              <a:ext uri="{FF2B5EF4-FFF2-40B4-BE49-F238E27FC236}">
                <a16:creationId xmlns:a16="http://schemas.microsoft.com/office/drawing/2014/main" id="{F84EAF5D-B857-49FE-9201-A8D8C438117C}"/>
              </a:ext>
            </a:extLst>
          </p:cNvPr>
          <p:cNvSpPr>
            <a:spLocks noGrp="1"/>
          </p:cNvSpPr>
          <p:nvPr>
            <p:ph type="title"/>
          </p:nvPr>
        </p:nvSpPr>
        <p:spPr/>
        <p:txBody>
          <a:bodyPr>
            <a:normAutofit/>
          </a:bodyPr>
          <a:lstStyle/>
          <a:p>
            <a:r>
              <a:rPr lang="en-US" dirty="0"/>
              <a:t>Example from the neutral fluid community</a:t>
            </a:r>
          </a:p>
        </p:txBody>
      </p:sp>
      <p:grpSp>
        <p:nvGrpSpPr>
          <p:cNvPr id="12" name="Groupe 11">
            <a:extLst>
              <a:ext uri="{FF2B5EF4-FFF2-40B4-BE49-F238E27FC236}">
                <a16:creationId xmlns:a16="http://schemas.microsoft.com/office/drawing/2014/main" id="{AE613258-5BAC-4EA9-BDF9-07F406186A55}"/>
              </a:ext>
            </a:extLst>
          </p:cNvPr>
          <p:cNvGrpSpPr/>
          <p:nvPr/>
        </p:nvGrpSpPr>
        <p:grpSpPr>
          <a:xfrm>
            <a:off x="6096007" y="1005913"/>
            <a:ext cx="4938921" cy="2645601"/>
            <a:chOff x="6096007" y="1005913"/>
            <a:chExt cx="4938921" cy="2645601"/>
          </a:xfrm>
        </p:grpSpPr>
        <p:cxnSp>
          <p:nvCxnSpPr>
            <p:cNvPr id="8" name="Connecteur droit avec flèche 7">
              <a:extLst>
                <a:ext uri="{FF2B5EF4-FFF2-40B4-BE49-F238E27FC236}">
                  <a16:creationId xmlns:a16="http://schemas.microsoft.com/office/drawing/2014/main" id="{EAFD802A-784D-44E9-AA72-34E06FA1FDF9}"/>
                </a:ext>
              </a:extLst>
            </p:cNvPr>
            <p:cNvCxnSpPr>
              <a:cxnSpLocks/>
            </p:cNvCxnSpPr>
            <p:nvPr/>
          </p:nvCxnSpPr>
          <p:spPr>
            <a:xfrm>
              <a:off x="6572739" y="3344985"/>
              <a:ext cx="411479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6FDBE9D2-BCDE-486E-8C34-5BE2236132E0}"/>
                </a:ext>
              </a:extLst>
            </p:cNvPr>
            <p:cNvCxnSpPr>
              <a:cxnSpLocks/>
            </p:cNvCxnSpPr>
            <p:nvPr/>
          </p:nvCxnSpPr>
          <p:spPr>
            <a:xfrm flipV="1">
              <a:off x="6705599" y="1074789"/>
              <a:ext cx="0" cy="24694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Forme libre : forme 10">
              <a:extLst>
                <a:ext uri="{FF2B5EF4-FFF2-40B4-BE49-F238E27FC236}">
                  <a16:creationId xmlns:a16="http://schemas.microsoft.com/office/drawing/2014/main" id="{431DAACF-D268-4107-8147-71C5BD6F8E14}"/>
                </a:ext>
              </a:extLst>
            </p:cNvPr>
            <p:cNvSpPr/>
            <p:nvPr/>
          </p:nvSpPr>
          <p:spPr>
            <a:xfrm>
              <a:off x="6986956" y="1625599"/>
              <a:ext cx="3462211" cy="1582615"/>
            </a:xfrm>
            <a:custGeom>
              <a:avLst/>
              <a:gdLst>
                <a:gd name="connsiteX0" fmla="*/ 0 w 2698934"/>
                <a:gd name="connsiteY0" fmla="*/ 649740 h 2084341"/>
                <a:gd name="connsiteX1" fmla="*/ 336062 w 2698934"/>
                <a:gd name="connsiteY1" fmla="*/ 173001 h 2084341"/>
                <a:gd name="connsiteX2" fmla="*/ 793262 w 2698934"/>
                <a:gd name="connsiteY2" fmla="*/ 59678 h 2084341"/>
                <a:gd name="connsiteX3" fmla="*/ 2211754 w 2698934"/>
                <a:gd name="connsiteY3" fmla="*/ 1063955 h 2084341"/>
                <a:gd name="connsiteX4" fmla="*/ 2645508 w 2698934"/>
                <a:gd name="connsiteY4" fmla="*/ 1947094 h 2084341"/>
                <a:gd name="connsiteX5" fmla="*/ 2676769 w 2698934"/>
                <a:gd name="connsiteY5" fmla="*/ 2068232 h 2084341"/>
                <a:gd name="connsiteX0" fmla="*/ 0 w 2698934"/>
                <a:gd name="connsiteY0" fmla="*/ 646423 h 2081024"/>
                <a:gd name="connsiteX1" fmla="*/ 336062 w 2698934"/>
                <a:gd name="connsiteY1" fmla="*/ 169684 h 2081024"/>
                <a:gd name="connsiteX2" fmla="*/ 793262 w 2698934"/>
                <a:gd name="connsiteY2" fmla="*/ 56361 h 2081024"/>
                <a:gd name="connsiteX3" fmla="*/ 2211754 w 2698934"/>
                <a:gd name="connsiteY3" fmla="*/ 1060638 h 2081024"/>
                <a:gd name="connsiteX4" fmla="*/ 2645508 w 2698934"/>
                <a:gd name="connsiteY4" fmla="*/ 1943777 h 2081024"/>
                <a:gd name="connsiteX5" fmla="*/ 2676769 w 2698934"/>
                <a:gd name="connsiteY5" fmla="*/ 2064915 h 2081024"/>
                <a:gd name="connsiteX0" fmla="*/ 0 w 2645508"/>
                <a:gd name="connsiteY0" fmla="*/ 646423 h 1943777"/>
                <a:gd name="connsiteX1" fmla="*/ 336062 w 2645508"/>
                <a:gd name="connsiteY1" fmla="*/ 169684 h 1943777"/>
                <a:gd name="connsiteX2" fmla="*/ 793262 w 2645508"/>
                <a:gd name="connsiteY2" fmla="*/ 56361 h 1943777"/>
                <a:gd name="connsiteX3" fmla="*/ 2211754 w 2645508"/>
                <a:gd name="connsiteY3" fmla="*/ 1060638 h 1943777"/>
                <a:gd name="connsiteX4" fmla="*/ 2645508 w 2645508"/>
                <a:gd name="connsiteY4" fmla="*/ 1943777 h 1943777"/>
                <a:gd name="connsiteX0" fmla="*/ 0 w 2696308"/>
                <a:gd name="connsiteY0" fmla="*/ 646423 h 1865623"/>
                <a:gd name="connsiteX1" fmla="*/ 336062 w 2696308"/>
                <a:gd name="connsiteY1" fmla="*/ 169684 h 1865623"/>
                <a:gd name="connsiteX2" fmla="*/ 793262 w 2696308"/>
                <a:gd name="connsiteY2" fmla="*/ 56361 h 1865623"/>
                <a:gd name="connsiteX3" fmla="*/ 2211754 w 2696308"/>
                <a:gd name="connsiteY3" fmla="*/ 1060638 h 1865623"/>
                <a:gd name="connsiteX4" fmla="*/ 2696308 w 2696308"/>
                <a:gd name="connsiteY4" fmla="*/ 1865623 h 1865623"/>
                <a:gd name="connsiteX0" fmla="*/ 0 w 2696308"/>
                <a:gd name="connsiteY0" fmla="*/ 646423 h 1865623"/>
                <a:gd name="connsiteX1" fmla="*/ 336062 w 2696308"/>
                <a:gd name="connsiteY1" fmla="*/ 169684 h 1865623"/>
                <a:gd name="connsiteX2" fmla="*/ 793262 w 2696308"/>
                <a:gd name="connsiteY2" fmla="*/ 56361 h 1865623"/>
                <a:gd name="connsiteX3" fmla="*/ 2211754 w 2696308"/>
                <a:gd name="connsiteY3" fmla="*/ 1060638 h 1865623"/>
                <a:gd name="connsiteX4" fmla="*/ 2696308 w 2696308"/>
                <a:gd name="connsiteY4" fmla="*/ 1865623 h 1865623"/>
                <a:gd name="connsiteX0" fmla="*/ 0 w 2594708"/>
                <a:gd name="connsiteY0" fmla="*/ 646423 h 1834362"/>
                <a:gd name="connsiteX1" fmla="*/ 336062 w 2594708"/>
                <a:gd name="connsiteY1" fmla="*/ 169684 h 1834362"/>
                <a:gd name="connsiteX2" fmla="*/ 793262 w 2594708"/>
                <a:gd name="connsiteY2" fmla="*/ 56361 h 1834362"/>
                <a:gd name="connsiteX3" fmla="*/ 2211754 w 2594708"/>
                <a:gd name="connsiteY3" fmla="*/ 1060638 h 1834362"/>
                <a:gd name="connsiteX4" fmla="*/ 2594708 w 2594708"/>
                <a:gd name="connsiteY4" fmla="*/ 1834362 h 1834362"/>
                <a:gd name="connsiteX0" fmla="*/ 0 w 2594708"/>
                <a:gd name="connsiteY0" fmla="*/ 641639 h 1829578"/>
                <a:gd name="connsiteX1" fmla="*/ 336062 w 2594708"/>
                <a:gd name="connsiteY1" fmla="*/ 164900 h 1829578"/>
                <a:gd name="connsiteX2" fmla="*/ 793262 w 2594708"/>
                <a:gd name="connsiteY2" fmla="*/ 51577 h 1829578"/>
                <a:gd name="connsiteX3" fmla="*/ 2094524 w 2594708"/>
                <a:gd name="connsiteY3" fmla="*/ 989423 h 1829578"/>
                <a:gd name="connsiteX4" fmla="*/ 2594708 w 2594708"/>
                <a:gd name="connsiteY4" fmla="*/ 1829578 h 1829578"/>
                <a:gd name="connsiteX0" fmla="*/ 0 w 2594708"/>
                <a:gd name="connsiteY0" fmla="*/ 641639 h 1829578"/>
                <a:gd name="connsiteX1" fmla="*/ 336062 w 2594708"/>
                <a:gd name="connsiteY1" fmla="*/ 164900 h 1829578"/>
                <a:gd name="connsiteX2" fmla="*/ 793262 w 2594708"/>
                <a:gd name="connsiteY2" fmla="*/ 51577 h 1829578"/>
                <a:gd name="connsiteX3" fmla="*/ 2094524 w 2594708"/>
                <a:gd name="connsiteY3" fmla="*/ 989423 h 1829578"/>
                <a:gd name="connsiteX4" fmla="*/ 2594708 w 2594708"/>
                <a:gd name="connsiteY4" fmla="*/ 1829578 h 1829578"/>
                <a:gd name="connsiteX0" fmla="*/ 0 w 2594708"/>
                <a:gd name="connsiteY0" fmla="*/ 629942 h 1817881"/>
                <a:gd name="connsiteX1" fmla="*/ 336062 w 2594708"/>
                <a:gd name="connsiteY1" fmla="*/ 153203 h 1817881"/>
                <a:gd name="connsiteX2" fmla="*/ 793262 w 2594708"/>
                <a:gd name="connsiteY2" fmla="*/ 39880 h 1817881"/>
                <a:gd name="connsiteX3" fmla="*/ 1871785 w 2594708"/>
                <a:gd name="connsiteY3" fmla="*/ 814130 h 1817881"/>
                <a:gd name="connsiteX4" fmla="*/ 2594708 w 2594708"/>
                <a:gd name="connsiteY4" fmla="*/ 1817881 h 1817881"/>
                <a:gd name="connsiteX0" fmla="*/ 0 w 2594708"/>
                <a:gd name="connsiteY0" fmla="*/ 629942 h 1817881"/>
                <a:gd name="connsiteX1" fmla="*/ 336062 w 2594708"/>
                <a:gd name="connsiteY1" fmla="*/ 153203 h 1817881"/>
                <a:gd name="connsiteX2" fmla="*/ 793262 w 2594708"/>
                <a:gd name="connsiteY2" fmla="*/ 39880 h 1817881"/>
                <a:gd name="connsiteX3" fmla="*/ 1871785 w 2594708"/>
                <a:gd name="connsiteY3" fmla="*/ 814130 h 1817881"/>
                <a:gd name="connsiteX4" fmla="*/ 2594708 w 2594708"/>
                <a:gd name="connsiteY4" fmla="*/ 1817881 h 1817881"/>
                <a:gd name="connsiteX0" fmla="*/ 0 w 2711939"/>
                <a:gd name="connsiteY0" fmla="*/ 629942 h 1908768"/>
                <a:gd name="connsiteX1" fmla="*/ 336062 w 2711939"/>
                <a:gd name="connsiteY1" fmla="*/ 153203 h 1908768"/>
                <a:gd name="connsiteX2" fmla="*/ 793262 w 2711939"/>
                <a:gd name="connsiteY2" fmla="*/ 39880 h 1908768"/>
                <a:gd name="connsiteX3" fmla="*/ 1871785 w 2711939"/>
                <a:gd name="connsiteY3" fmla="*/ 814130 h 1908768"/>
                <a:gd name="connsiteX4" fmla="*/ 2711939 w 2711939"/>
                <a:gd name="connsiteY4" fmla="*/ 1908768 h 1908768"/>
                <a:gd name="connsiteX0" fmla="*/ 0 w 2711939"/>
                <a:gd name="connsiteY0" fmla="*/ 629942 h 1908768"/>
                <a:gd name="connsiteX1" fmla="*/ 336062 w 2711939"/>
                <a:gd name="connsiteY1" fmla="*/ 153203 h 1908768"/>
                <a:gd name="connsiteX2" fmla="*/ 793262 w 2711939"/>
                <a:gd name="connsiteY2" fmla="*/ 39880 h 1908768"/>
                <a:gd name="connsiteX3" fmla="*/ 1871785 w 2711939"/>
                <a:gd name="connsiteY3" fmla="*/ 814130 h 1908768"/>
                <a:gd name="connsiteX4" fmla="*/ 2711939 w 2711939"/>
                <a:gd name="connsiteY4" fmla="*/ 1908768 h 1908768"/>
                <a:gd name="connsiteX0" fmla="*/ 0 w 2711939"/>
                <a:gd name="connsiteY0" fmla="*/ 624158 h 1902984"/>
                <a:gd name="connsiteX1" fmla="*/ 336062 w 2711939"/>
                <a:gd name="connsiteY1" fmla="*/ 147419 h 1902984"/>
                <a:gd name="connsiteX2" fmla="*/ 793262 w 2711939"/>
                <a:gd name="connsiteY2" fmla="*/ 34096 h 1902984"/>
                <a:gd name="connsiteX3" fmla="*/ 1926493 w 2711939"/>
                <a:gd name="connsiteY3" fmla="*/ 726548 h 1902984"/>
                <a:gd name="connsiteX4" fmla="*/ 2711939 w 2711939"/>
                <a:gd name="connsiteY4" fmla="*/ 1902984 h 1902984"/>
                <a:gd name="connsiteX0" fmla="*/ 0 w 2711939"/>
                <a:gd name="connsiteY0" fmla="*/ 624158 h 1902984"/>
                <a:gd name="connsiteX1" fmla="*/ 336062 w 2711939"/>
                <a:gd name="connsiteY1" fmla="*/ 147419 h 1902984"/>
                <a:gd name="connsiteX2" fmla="*/ 793262 w 2711939"/>
                <a:gd name="connsiteY2" fmla="*/ 34096 h 1902984"/>
                <a:gd name="connsiteX3" fmla="*/ 1926493 w 2711939"/>
                <a:gd name="connsiteY3" fmla="*/ 726548 h 1902984"/>
                <a:gd name="connsiteX4" fmla="*/ 2711939 w 2711939"/>
                <a:gd name="connsiteY4" fmla="*/ 1902984 h 1902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1939" h="1902984">
                  <a:moveTo>
                    <a:pt x="0" y="624158"/>
                  </a:moveTo>
                  <a:cubicBezTo>
                    <a:pt x="101926" y="434960"/>
                    <a:pt x="250744" y="226224"/>
                    <a:pt x="336062" y="147419"/>
                  </a:cubicBezTo>
                  <a:cubicBezTo>
                    <a:pt x="421380" y="68614"/>
                    <a:pt x="528190" y="-62426"/>
                    <a:pt x="793262" y="34096"/>
                  </a:cubicBezTo>
                  <a:cubicBezTo>
                    <a:pt x="1058334" y="130618"/>
                    <a:pt x="1559822" y="451421"/>
                    <a:pt x="1926493" y="726548"/>
                  </a:cubicBezTo>
                  <a:cubicBezTo>
                    <a:pt x="2293164" y="1001675"/>
                    <a:pt x="2255390" y="1025196"/>
                    <a:pt x="2711939" y="1902984"/>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A2C6E229-EBE8-4B73-A3D7-D1FA12008943}"/>
                    </a:ext>
                  </a:extLst>
                </p:cNvPr>
                <p:cNvSpPr txBox="1"/>
                <p:nvPr/>
              </p:nvSpPr>
              <p:spPr>
                <a:xfrm>
                  <a:off x="10457133" y="3374515"/>
                  <a:ext cx="19749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𝑘</m:t>
                        </m:r>
                      </m:oMath>
                    </m:oMathPara>
                  </a14:m>
                  <a:endParaRPr lang="fr-FR" dirty="0"/>
                </a:p>
              </p:txBody>
            </p:sp>
          </mc:Choice>
          <mc:Fallback xmlns="">
            <p:sp>
              <p:nvSpPr>
                <p:cNvPr id="18" name="ZoneTexte 17">
                  <a:extLst>
                    <a:ext uri="{FF2B5EF4-FFF2-40B4-BE49-F238E27FC236}">
                      <a16:creationId xmlns:a16="http://schemas.microsoft.com/office/drawing/2014/main" id="{A2C6E229-EBE8-4B73-A3D7-D1FA12008943}"/>
                    </a:ext>
                  </a:extLst>
                </p:cNvPr>
                <p:cNvSpPr txBox="1">
                  <a:spLocks noRot="1" noChangeAspect="1" noMove="1" noResize="1" noEditPoints="1" noAdjustHandles="1" noChangeArrowheads="1" noChangeShapeType="1" noTextEdit="1"/>
                </p:cNvSpPr>
                <p:nvPr/>
              </p:nvSpPr>
              <p:spPr>
                <a:xfrm>
                  <a:off x="10457133" y="3374515"/>
                  <a:ext cx="197490" cy="276999"/>
                </a:xfrm>
                <a:prstGeom prst="rect">
                  <a:avLst/>
                </a:prstGeom>
                <a:blipFill>
                  <a:blip r:embed="rId2"/>
                  <a:stretch>
                    <a:fillRect l="-27273" r="-21212" b="-1111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1014811E-120E-4D10-AE5D-9F669341F436}"/>
                    </a:ext>
                  </a:extLst>
                </p:cNvPr>
                <p:cNvSpPr txBox="1"/>
                <p:nvPr/>
              </p:nvSpPr>
              <p:spPr>
                <a:xfrm>
                  <a:off x="6096007" y="1074789"/>
                  <a:ext cx="5431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𝐸</m:t>
                        </m:r>
                        <m:r>
                          <a:rPr lang="fr-FR" b="0" i="1" smtClean="0">
                            <a:latin typeface="Cambria Math" panose="02040503050406030204" pitchFamily="18" charset="0"/>
                          </a:rPr>
                          <m:t>(</m:t>
                        </m:r>
                        <m:r>
                          <a:rPr lang="fr-FR" b="0" i="1" smtClean="0">
                            <a:latin typeface="Cambria Math" panose="02040503050406030204" pitchFamily="18" charset="0"/>
                          </a:rPr>
                          <m:t>𝑘</m:t>
                        </m:r>
                        <m:r>
                          <a:rPr lang="fr-FR" b="0" i="1" smtClean="0">
                            <a:latin typeface="Cambria Math" panose="02040503050406030204" pitchFamily="18" charset="0"/>
                          </a:rPr>
                          <m:t>)</m:t>
                        </m:r>
                      </m:oMath>
                    </m:oMathPara>
                  </a14:m>
                  <a:endParaRPr lang="fr-FR" dirty="0"/>
                </a:p>
              </p:txBody>
            </p:sp>
          </mc:Choice>
          <mc:Fallback xmlns="">
            <p:sp>
              <p:nvSpPr>
                <p:cNvPr id="19" name="ZoneTexte 18">
                  <a:extLst>
                    <a:ext uri="{FF2B5EF4-FFF2-40B4-BE49-F238E27FC236}">
                      <a16:creationId xmlns:a16="http://schemas.microsoft.com/office/drawing/2014/main" id="{1014811E-120E-4D10-AE5D-9F669341F436}"/>
                    </a:ext>
                  </a:extLst>
                </p:cNvPr>
                <p:cNvSpPr txBox="1">
                  <a:spLocks noRot="1" noChangeAspect="1" noMove="1" noResize="1" noEditPoints="1" noAdjustHandles="1" noChangeArrowheads="1" noChangeShapeType="1" noTextEdit="1"/>
                </p:cNvSpPr>
                <p:nvPr/>
              </p:nvSpPr>
              <p:spPr>
                <a:xfrm>
                  <a:off x="6096007" y="1074789"/>
                  <a:ext cx="543162" cy="276999"/>
                </a:xfrm>
                <a:prstGeom prst="rect">
                  <a:avLst/>
                </a:prstGeom>
                <a:blipFill>
                  <a:blip r:embed="rId3"/>
                  <a:stretch>
                    <a:fillRect l="-7865" r="-14607" b="-34783"/>
                  </a:stretch>
                </a:blipFill>
              </p:spPr>
              <p:txBody>
                <a:bodyPr/>
                <a:lstStyle/>
                <a:p>
                  <a:r>
                    <a:rPr lang="fr-FR">
                      <a:noFill/>
                    </a:rPr>
                    <a:t> </a:t>
                  </a:r>
                </a:p>
              </p:txBody>
            </p:sp>
          </mc:Fallback>
        </mc:AlternateContent>
        <p:grpSp>
          <p:nvGrpSpPr>
            <p:cNvPr id="9" name="Groupe 8">
              <a:extLst>
                <a:ext uri="{FF2B5EF4-FFF2-40B4-BE49-F238E27FC236}">
                  <a16:creationId xmlns:a16="http://schemas.microsoft.com/office/drawing/2014/main" id="{DAC00FF2-4C0F-4498-AD43-EBCA3DF8F623}"/>
                </a:ext>
              </a:extLst>
            </p:cNvPr>
            <p:cNvGrpSpPr/>
            <p:nvPr/>
          </p:nvGrpSpPr>
          <p:grpSpPr>
            <a:xfrm>
              <a:off x="6757750" y="1005913"/>
              <a:ext cx="4277178" cy="494364"/>
              <a:chOff x="6757750" y="1005913"/>
              <a:chExt cx="4277178" cy="494364"/>
            </a:xfrm>
          </p:grpSpPr>
          <p:cxnSp>
            <p:nvCxnSpPr>
              <p:cNvPr id="21" name="Connecteur droit avec flèche 20">
                <a:extLst>
                  <a:ext uri="{FF2B5EF4-FFF2-40B4-BE49-F238E27FC236}">
                    <a16:creationId xmlns:a16="http://schemas.microsoft.com/office/drawing/2014/main" id="{59E47F7B-982D-41C3-BF32-7D9AB3414284}"/>
                  </a:ext>
                </a:extLst>
              </p:cNvPr>
              <p:cNvCxnSpPr>
                <a:cxnSpLocks/>
              </p:cNvCxnSpPr>
              <p:nvPr/>
            </p:nvCxnSpPr>
            <p:spPr>
              <a:xfrm>
                <a:off x="6910901" y="1500277"/>
                <a:ext cx="920113" cy="0"/>
              </a:xfrm>
              <a:prstGeom prst="straightConnector1">
                <a:avLst/>
              </a:prstGeom>
              <a:ln>
                <a:solidFill>
                  <a:schemeClr val="bg1">
                    <a:lumMod val="50000"/>
                  </a:schemeClr>
                </a:solidFill>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23" name="Connecteur droit avec flèche 22">
                <a:extLst>
                  <a:ext uri="{FF2B5EF4-FFF2-40B4-BE49-F238E27FC236}">
                    <a16:creationId xmlns:a16="http://schemas.microsoft.com/office/drawing/2014/main" id="{6AB43FC6-7D2E-4F3D-B4E8-708832987012}"/>
                  </a:ext>
                </a:extLst>
              </p:cNvPr>
              <p:cNvCxnSpPr>
                <a:cxnSpLocks/>
              </p:cNvCxnSpPr>
              <p:nvPr/>
            </p:nvCxnSpPr>
            <p:spPr>
              <a:xfrm flipV="1">
                <a:off x="7831015" y="1500277"/>
                <a:ext cx="2067169" cy="0"/>
              </a:xfrm>
              <a:prstGeom prst="straightConnector1">
                <a:avLst/>
              </a:prstGeom>
              <a:ln>
                <a:solidFill>
                  <a:schemeClr val="bg1">
                    <a:lumMod val="50000"/>
                  </a:schemeClr>
                </a:solidFill>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25" name="Connecteur droit avec flèche 24">
                <a:extLst>
                  <a:ext uri="{FF2B5EF4-FFF2-40B4-BE49-F238E27FC236}">
                    <a16:creationId xmlns:a16="http://schemas.microsoft.com/office/drawing/2014/main" id="{0AF5195A-F118-438F-8ECE-644E8609DCA4}"/>
                  </a:ext>
                </a:extLst>
              </p:cNvPr>
              <p:cNvCxnSpPr>
                <a:cxnSpLocks/>
              </p:cNvCxnSpPr>
              <p:nvPr/>
            </p:nvCxnSpPr>
            <p:spPr>
              <a:xfrm>
                <a:off x="9898184" y="1500277"/>
                <a:ext cx="695718" cy="0"/>
              </a:xfrm>
              <a:prstGeom prst="straightConnector1">
                <a:avLst/>
              </a:prstGeom>
              <a:ln>
                <a:solidFill>
                  <a:schemeClr val="bg1">
                    <a:lumMod val="50000"/>
                  </a:schemeClr>
                </a:solidFill>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7" name="ZoneTexte 6">
                <a:extLst>
                  <a:ext uri="{FF2B5EF4-FFF2-40B4-BE49-F238E27FC236}">
                    <a16:creationId xmlns:a16="http://schemas.microsoft.com/office/drawing/2014/main" id="{42CB98D2-D154-471E-94F5-F35289E16E1F}"/>
                  </a:ext>
                </a:extLst>
              </p:cNvPr>
              <p:cNvSpPr txBox="1"/>
              <p:nvPr/>
            </p:nvSpPr>
            <p:spPr>
              <a:xfrm>
                <a:off x="6757750" y="1005913"/>
                <a:ext cx="1141046" cy="415498"/>
              </a:xfrm>
              <a:prstGeom prst="rect">
                <a:avLst/>
              </a:prstGeom>
              <a:noFill/>
            </p:spPr>
            <p:txBody>
              <a:bodyPr wrap="square" rtlCol="0">
                <a:spAutoFit/>
              </a:bodyPr>
              <a:lstStyle/>
              <a:p>
                <a:pPr algn="ctr"/>
                <a:r>
                  <a:rPr lang="en-US" sz="1050" i="1">
                    <a:solidFill>
                      <a:schemeClr val="bg1">
                        <a:lumMod val="50000"/>
                      </a:schemeClr>
                    </a:solidFill>
                  </a:rPr>
                  <a:t>Energy injection</a:t>
                </a:r>
              </a:p>
              <a:p>
                <a:pPr algn="ctr"/>
                <a:r>
                  <a:rPr lang="en-US" sz="1050" i="1">
                    <a:solidFill>
                      <a:schemeClr val="bg1">
                        <a:lumMod val="50000"/>
                      </a:schemeClr>
                    </a:solidFill>
                  </a:rPr>
                  <a:t>(large scales)</a:t>
                </a:r>
              </a:p>
            </p:txBody>
          </p:sp>
          <p:sp>
            <p:nvSpPr>
              <p:cNvPr id="20" name="ZoneTexte 19">
                <a:extLst>
                  <a:ext uri="{FF2B5EF4-FFF2-40B4-BE49-F238E27FC236}">
                    <a16:creationId xmlns:a16="http://schemas.microsoft.com/office/drawing/2014/main" id="{8BB8D6E3-6FAC-4EC1-8625-CCC3CA2A1BE6}"/>
                  </a:ext>
                </a:extLst>
              </p:cNvPr>
              <p:cNvSpPr txBox="1"/>
              <p:nvPr/>
            </p:nvSpPr>
            <p:spPr>
              <a:xfrm>
                <a:off x="8075039" y="1005943"/>
                <a:ext cx="1334476" cy="430887"/>
              </a:xfrm>
              <a:prstGeom prst="rect">
                <a:avLst/>
              </a:prstGeom>
              <a:noFill/>
            </p:spPr>
            <p:txBody>
              <a:bodyPr wrap="square" rtlCol="0">
                <a:spAutoFit/>
              </a:bodyPr>
              <a:lstStyle/>
              <a:p>
                <a:pPr algn="ctr"/>
                <a:r>
                  <a:rPr lang="en-US" sz="1050" i="1" dirty="0">
                    <a:solidFill>
                      <a:schemeClr val="bg1">
                        <a:lumMod val="50000"/>
                      </a:schemeClr>
                    </a:solidFill>
                  </a:rPr>
                  <a:t>Inertial range</a:t>
                </a:r>
              </a:p>
              <a:p>
                <a:pPr algn="ctr"/>
                <a:r>
                  <a:rPr lang="en-US" sz="1050" i="1" dirty="0">
                    <a:solidFill>
                      <a:schemeClr val="bg1">
                        <a:lumMod val="50000"/>
                      </a:schemeClr>
                    </a:solidFill>
                  </a:rPr>
                  <a:t>(energy cascade)</a:t>
                </a:r>
              </a:p>
            </p:txBody>
          </p:sp>
          <p:sp>
            <p:nvSpPr>
              <p:cNvPr id="22" name="ZoneTexte 21">
                <a:extLst>
                  <a:ext uri="{FF2B5EF4-FFF2-40B4-BE49-F238E27FC236}">
                    <a16:creationId xmlns:a16="http://schemas.microsoft.com/office/drawing/2014/main" id="{2AF53AFE-A4E5-44A1-A92B-9ACBBC430B8E}"/>
                  </a:ext>
                </a:extLst>
              </p:cNvPr>
              <p:cNvSpPr txBox="1"/>
              <p:nvPr/>
            </p:nvSpPr>
            <p:spPr>
              <a:xfrm>
                <a:off x="9700452" y="1021713"/>
                <a:ext cx="1334476" cy="430887"/>
              </a:xfrm>
              <a:prstGeom prst="rect">
                <a:avLst/>
              </a:prstGeom>
              <a:noFill/>
            </p:spPr>
            <p:txBody>
              <a:bodyPr wrap="square" rtlCol="0">
                <a:spAutoFit/>
              </a:bodyPr>
              <a:lstStyle/>
              <a:p>
                <a:pPr algn="ctr"/>
                <a:r>
                  <a:rPr lang="en-US" sz="1050" i="1" dirty="0">
                    <a:solidFill>
                      <a:schemeClr val="bg1">
                        <a:lumMod val="50000"/>
                      </a:schemeClr>
                    </a:solidFill>
                  </a:rPr>
                  <a:t>Dissipation</a:t>
                </a:r>
              </a:p>
              <a:p>
                <a:pPr algn="ctr"/>
                <a:r>
                  <a:rPr lang="en-US" sz="1050" i="1" dirty="0">
                    <a:solidFill>
                      <a:schemeClr val="bg1">
                        <a:lumMod val="50000"/>
                      </a:schemeClr>
                    </a:solidFill>
                  </a:rPr>
                  <a:t>(small scales)</a:t>
                </a:r>
              </a:p>
            </p:txBody>
          </p:sp>
        </p:grpSp>
      </p:grpSp>
    </p:spTree>
    <p:extLst>
      <p:ext uri="{BB962C8B-B14F-4D97-AF65-F5344CB8AC3E}">
        <p14:creationId xmlns:p14="http://schemas.microsoft.com/office/powerpoint/2010/main" val="276414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ED08D99-2E77-465B-A2D1-7B5149E27500}"/>
              </a:ext>
            </a:extLst>
          </p:cNvPr>
          <p:cNvSpPr>
            <a:spLocks noGrp="1"/>
          </p:cNvSpPr>
          <p:nvPr>
            <p:ph idx="1"/>
          </p:nvPr>
        </p:nvSpPr>
        <p:spPr>
          <a:xfrm>
            <a:off x="398585" y="1133231"/>
            <a:ext cx="11191630" cy="4939323"/>
          </a:xfrm>
        </p:spPr>
        <p:txBody>
          <a:bodyPr/>
          <a:lstStyle/>
          <a:p>
            <a:pPr marL="285750" indent="-285750">
              <a:buFont typeface="Arial" panose="020B0604020202020204" pitchFamily="34" charset="0"/>
              <a:buChar char="•"/>
            </a:pPr>
            <a:r>
              <a:rPr lang="en-US" dirty="0"/>
              <a:t>Underlying model: </a:t>
            </a:r>
            <a:r>
              <a:rPr lang="en-US" b="1" dirty="0"/>
              <a:t>Navier-Stokes equations</a:t>
            </a:r>
          </a:p>
          <a:p>
            <a:pPr marL="285750" indent="-285750">
              <a:buFont typeface="Arial" panose="020B0604020202020204" pitchFamily="34" charset="0"/>
              <a:buChar char="•"/>
            </a:pPr>
            <a:r>
              <a:rPr lang="en-US" dirty="0"/>
              <a:t>Turbulence key properties (in 3D): </a:t>
            </a:r>
          </a:p>
          <a:p>
            <a:pPr marL="552450" lvl="1" indent="-285750">
              <a:buFont typeface="Arial" panose="020B0604020202020204" pitchFamily="34" charset="0"/>
              <a:buChar char="•"/>
            </a:pPr>
            <a:r>
              <a:rPr lang="en-US" dirty="0"/>
              <a:t>Mixing effect</a:t>
            </a:r>
          </a:p>
          <a:p>
            <a:pPr marL="552450" lvl="1" indent="-285750">
              <a:buFont typeface="Arial" panose="020B0604020202020204" pitchFamily="34" charset="0"/>
              <a:buChar char="•"/>
            </a:pPr>
            <a:r>
              <a:rPr lang="en-US" dirty="0"/>
              <a:t>Well characterized energy spectrum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Turbulence numerical modelling hierarchy:</a:t>
            </a:r>
          </a:p>
        </p:txBody>
      </p:sp>
      <p:sp>
        <p:nvSpPr>
          <p:cNvPr id="3" name="Espace réservé de la date 2">
            <a:extLst>
              <a:ext uri="{FF2B5EF4-FFF2-40B4-BE49-F238E27FC236}">
                <a16:creationId xmlns:a16="http://schemas.microsoft.com/office/drawing/2014/main" id="{39DAD787-BAA4-4909-98DD-C0A5FB0FDB40}"/>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342A1F6B-60D2-44D7-A8FC-69E91DCCF84D}"/>
              </a:ext>
            </a:extLst>
          </p:cNvPr>
          <p:cNvSpPr>
            <a:spLocks noGrp="1"/>
          </p:cNvSpPr>
          <p:nvPr>
            <p:ph type="ftr" sz="quarter" idx="11"/>
          </p:nvPr>
        </p:nvSpPr>
        <p:spPr/>
        <p:txBody>
          <a:bodyPr/>
          <a:lstStyle/>
          <a:p>
            <a:r>
              <a:rPr lang="fr-FR"/>
              <a:t>Hugo Bufferand - IAEA-FEC Conference - Chengdu</a:t>
            </a:r>
          </a:p>
        </p:txBody>
      </p:sp>
      <p:sp>
        <p:nvSpPr>
          <p:cNvPr id="5" name="Espace réservé du numéro de diapositive 4">
            <a:extLst>
              <a:ext uri="{FF2B5EF4-FFF2-40B4-BE49-F238E27FC236}">
                <a16:creationId xmlns:a16="http://schemas.microsoft.com/office/drawing/2014/main" id="{544C96D6-40F1-4DE1-92A1-F372D2534EC7}"/>
              </a:ext>
            </a:extLst>
          </p:cNvPr>
          <p:cNvSpPr>
            <a:spLocks noGrp="1"/>
          </p:cNvSpPr>
          <p:nvPr>
            <p:ph type="sldNum" sz="quarter" idx="12"/>
          </p:nvPr>
        </p:nvSpPr>
        <p:spPr/>
        <p:txBody>
          <a:bodyPr/>
          <a:lstStyle/>
          <a:p>
            <a:r>
              <a:rPr lang="fr-FR" dirty="0"/>
              <a:t>3/19</a:t>
            </a:r>
          </a:p>
        </p:txBody>
      </p:sp>
      <p:sp>
        <p:nvSpPr>
          <p:cNvPr id="6" name="Titre 5">
            <a:extLst>
              <a:ext uri="{FF2B5EF4-FFF2-40B4-BE49-F238E27FC236}">
                <a16:creationId xmlns:a16="http://schemas.microsoft.com/office/drawing/2014/main" id="{F84EAF5D-B857-49FE-9201-A8D8C438117C}"/>
              </a:ext>
            </a:extLst>
          </p:cNvPr>
          <p:cNvSpPr>
            <a:spLocks noGrp="1"/>
          </p:cNvSpPr>
          <p:nvPr>
            <p:ph type="title"/>
          </p:nvPr>
        </p:nvSpPr>
        <p:spPr/>
        <p:txBody>
          <a:bodyPr>
            <a:normAutofit/>
          </a:bodyPr>
          <a:lstStyle/>
          <a:p>
            <a:r>
              <a:rPr lang="en-US" dirty="0"/>
              <a:t>Example from the neutral fluid community</a:t>
            </a:r>
          </a:p>
        </p:txBody>
      </p:sp>
      <p:cxnSp>
        <p:nvCxnSpPr>
          <p:cNvPr id="8" name="Connecteur droit avec flèche 7">
            <a:extLst>
              <a:ext uri="{FF2B5EF4-FFF2-40B4-BE49-F238E27FC236}">
                <a16:creationId xmlns:a16="http://schemas.microsoft.com/office/drawing/2014/main" id="{EAFD802A-784D-44E9-AA72-34E06FA1FDF9}"/>
              </a:ext>
            </a:extLst>
          </p:cNvPr>
          <p:cNvCxnSpPr>
            <a:cxnSpLocks/>
          </p:cNvCxnSpPr>
          <p:nvPr/>
        </p:nvCxnSpPr>
        <p:spPr>
          <a:xfrm>
            <a:off x="6572739" y="3344985"/>
            <a:ext cx="411479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6FDBE9D2-BCDE-486E-8C34-5BE2236132E0}"/>
              </a:ext>
            </a:extLst>
          </p:cNvPr>
          <p:cNvCxnSpPr>
            <a:cxnSpLocks/>
          </p:cNvCxnSpPr>
          <p:nvPr/>
        </p:nvCxnSpPr>
        <p:spPr>
          <a:xfrm flipV="1">
            <a:off x="6705599" y="1074789"/>
            <a:ext cx="0" cy="24694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A2C6E229-EBE8-4B73-A3D7-D1FA12008943}"/>
                  </a:ext>
                </a:extLst>
              </p:cNvPr>
              <p:cNvSpPr txBox="1"/>
              <p:nvPr/>
            </p:nvSpPr>
            <p:spPr>
              <a:xfrm>
                <a:off x="10457133" y="3374515"/>
                <a:ext cx="19749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𝑘</m:t>
                      </m:r>
                    </m:oMath>
                  </m:oMathPara>
                </a14:m>
                <a:endParaRPr lang="fr-FR" dirty="0"/>
              </a:p>
            </p:txBody>
          </p:sp>
        </mc:Choice>
        <mc:Fallback xmlns="">
          <p:sp>
            <p:nvSpPr>
              <p:cNvPr id="18" name="ZoneTexte 17">
                <a:extLst>
                  <a:ext uri="{FF2B5EF4-FFF2-40B4-BE49-F238E27FC236}">
                    <a16:creationId xmlns:a16="http://schemas.microsoft.com/office/drawing/2014/main" id="{A2C6E229-EBE8-4B73-A3D7-D1FA12008943}"/>
                  </a:ext>
                </a:extLst>
              </p:cNvPr>
              <p:cNvSpPr txBox="1">
                <a:spLocks noRot="1" noChangeAspect="1" noMove="1" noResize="1" noEditPoints="1" noAdjustHandles="1" noChangeArrowheads="1" noChangeShapeType="1" noTextEdit="1"/>
              </p:cNvSpPr>
              <p:nvPr/>
            </p:nvSpPr>
            <p:spPr>
              <a:xfrm>
                <a:off x="10457133" y="3374515"/>
                <a:ext cx="197490" cy="276999"/>
              </a:xfrm>
              <a:prstGeom prst="rect">
                <a:avLst/>
              </a:prstGeom>
              <a:blipFill>
                <a:blip r:embed="rId2"/>
                <a:stretch>
                  <a:fillRect l="-27273" r="-21212" b="-1111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1014811E-120E-4D10-AE5D-9F669341F436}"/>
                  </a:ext>
                </a:extLst>
              </p:cNvPr>
              <p:cNvSpPr txBox="1"/>
              <p:nvPr/>
            </p:nvSpPr>
            <p:spPr>
              <a:xfrm>
                <a:off x="6096007" y="1074789"/>
                <a:ext cx="5431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𝐸</m:t>
                      </m:r>
                      <m:r>
                        <a:rPr lang="fr-FR" b="0" i="1" smtClean="0">
                          <a:latin typeface="Cambria Math" panose="02040503050406030204" pitchFamily="18" charset="0"/>
                        </a:rPr>
                        <m:t>(</m:t>
                      </m:r>
                      <m:r>
                        <a:rPr lang="fr-FR" b="0" i="1" smtClean="0">
                          <a:latin typeface="Cambria Math" panose="02040503050406030204" pitchFamily="18" charset="0"/>
                        </a:rPr>
                        <m:t>𝑘</m:t>
                      </m:r>
                      <m:r>
                        <a:rPr lang="fr-FR" b="0" i="1" smtClean="0">
                          <a:latin typeface="Cambria Math" panose="02040503050406030204" pitchFamily="18" charset="0"/>
                        </a:rPr>
                        <m:t>)</m:t>
                      </m:r>
                    </m:oMath>
                  </m:oMathPara>
                </a14:m>
                <a:endParaRPr lang="fr-FR" dirty="0"/>
              </a:p>
            </p:txBody>
          </p:sp>
        </mc:Choice>
        <mc:Fallback xmlns="">
          <p:sp>
            <p:nvSpPr>
              <p:cNvPr id="19" name="ZoneTexte 18">
                <a:extLst>
                  <a:ext uri="{FF2B5EF4-FFF2-40B4-BE49-F238E27FC236}">
                    <a16:creationId xmlns:a16="http://schemas.microsoft.com/office/drawing/2014/main" id="{1014811E-120E-4D10-AE5D-9F669341F436}"/>
                  </a:ext>
                </a:extLst>
              </p:cNvPr>
              <p:cNvSpPr txBox="1">
                <a:spLocks noRot="1" noChangeAspect="1" noMove="1" noResize="1" noEditPoints="1" noAdjustHandles="1" noChangeArrowheads="1" noChangeShapeType="1" noTextEdit="1"/>
              </p:cNvSpPr>
              <p:nvPr/>
            </p:nvSpPr>
            <p:spPr>
              <a:xfrm>
                <a:off x="6096007" y="1074789"/>
                <a:ext cx="543162" cy="276999"/>
              </a:xfrm>
              <a:prstGeom prst="rect">
                <a:avLst/>
              </a:prstGeom>
              <a:blipFill>
                <a:blip r:embed="rId3"/>
                <a:stretch>
                  <a:fillRect l="-7865" r="-14607" b="-34783"/>
                </a:stretch>
              </a:blipFill>
            </p:spPr>
            <p:txBody>
              <a:bodyPr/>
              <a:lstStyle/>
              <a:p>
                <a:r>
                  <a:rPr lang="fr-FR">
                    <a:noFill/>
                  </a:rPr>
                  <a:t> </a:t>
                </a:r>
              </a:p>
            </p:txBody>
          </p:sp>
        </mc:Fallback>
      </mc:AlternateContent>
      <p:grpSp>
        <p:nvGrpSpPr>
          <p:cNvPr id="37" name="Groupe 36">
            <a:extLst>
              <a:ext uri="{FF2B5EF4-FFF2-40B4-BE49-F238E27FC236}">
                <a16:creationId xmlns:a16="http://schemas.microsoft.com/office/drawing/2014/main" id="{E6D0A2C9-934E-47FC-A9D5-EB366B731AE1}"/>
              </a:ext>
            </a:extLst>
          </p:cNvPr>
          <p:cNvGrpSpPr/>
          <p:nvPr/>
        </p:nvGrpSpPr>
        <p:grpSpPr>
          <a:xfrm>
            <a:off x="6986956" y="1623731"/>
            <a:ext cx="3473941" cy="1692033"/>
            <a:chOff x="6971323" y="1625598"/>
            <a:chExt cx="3473941" cy="1692033"/>
          </a:xfrm>
        </p:grpSpPr>
        <p:sp>
          <p:nvSpPr>
            <p:cNvPr id="36" name="Forme libre : forme 35">
              <a:extLst>
                <a:ext uri="{FF2B5EF4-FFF2-40B4-BE49-F238E27FC236}">
                  <a16:creationId xmlns:a16="http://schemas.microsoft.com/office/drawing/2014/main" id="{A55CE380-232A-4715-B626-4A0B5E1E43F6}"/>
                </a:ext>
              </a:extLst>
            </p:cNvPr>
            <p:cNvSpPr/>
            <p:nvPr/>
          </p:nvSpPr>
          <p:spPr>
            <a:xfrm>
              <a:off x="6971323" y="2145323"/>
              <a:ext cx="3473939" cy="1172308"/>
            </a:xfrm>
            <a:custGeom>
              <a:avLst/>
              <a:gdLst>
                <a:gd name="connsiteX0" fmla="*/ 0 w 3470031"/>
                <a:gd name="connsiteY0" fmla="*/ 0 h 1172308"/>
                <a:gd name="connsiteX1" fmla="*/ 836246 w 3470031"/>
                <a:gd name="connsiteY1" fmla="*/ 35169 h 1172308"/>
                <a:gd name="connsiteX2" fmla="*/ 875323 w 3470031"/>
                <a:gd name="connsiteY2" fmla="*/ 42985 h 1172308"/>
                <a:gd name="connsiteX3" fmla="*/ 2207846 w 3470031"/>
                <a:gd name="connsiteY3" fmla="*/ 402492 h 1172308"/>
                <a:gd name="connsiteX4" fmla="*/ 3462215 w 3470031"/>
                <a:gd name="connsiteY4" fmla="*/ 1055077 h 1172308"/>
                <a:gd name="connsiteX5" fmla="*/ 3470031 w 3470031"/>
                <a:gd name="connsiteY5" fmla="*/ 1172308 h 1172308"/>
                <a:gd name="connsiteX6" fmla="*/ 74246 w 3470031"/>
                <a:gd name="connsiteY6" fmla="*/ 1164492 h 1172308"/>
                <a:gd name="connsiteX7" fmla="*/ 0 w 3470031"/>
                <a:gd name="connsiteY7" fmla="*/ 0 h 1172308"/>
                <a:gd name="connsiteX0" fmla="*/ 0 w 3470031"/>
                <a:gd name="connsiteY0" fmla="*/ 0 h 1172308"/>
                <a:gd name="connsiteX1" fmla="*/ 836246 w 3470031"/>
                <a:gd name="connsiteY1" fmla="*/ 35169 h 1172308"/>
                <a:gd name="connsiteX2" fmla="*/ 875323 w 3470031"/>
                <a:gd name="connsiteY2" fmla="*/ 42985 h 1172308"/>
                <a:gd name="connsiteX3" fmla="*/ 2207846 w 3470031"/>
                <a:gd name="connsiteY3" fmla="*/ 402492 h 1172308"/>
                <a:gd name="connsiteX4" fmla="*/ 3462215 w 3470031"/>
                <a:gd name="connsiteY4" fmla="*/ 1055077 h 1172308"/>
                <a:gd name="connsiteX5" fmla="*/ 3470031 w 3470031"/>
                <a:gd name="connsiteY5" fmla="*/ 1172308 h 1172308"/>
                <a:gd name="connsiteX6" fmla="*/ 7815 w 3470031"/>
                <a:gd name="connsiteY6" fmla="*/ 1172308 h 1172308"/>
                <a:gd name="connsiteX7" fmla="*/ 0 w 3470031"/>
                <a:gd name="connsiteY7" fmla="*/ 0 h 1172308"/>
                <a:gd name="connsiteX0" fmla="*/ 3908 w 3473939"/>
                <a:gd name="connsiteY0" fmla="*/ 0 h 1172308"/>
                <a:gd name="connsiteX1" fmla="*/ 840154 w 3473939"/>
                <a:gd name="connsiteY1" fmla="*/ 35169 h 1172308"/>
                <a:gd name="connsiteX2" fmla="*/ 879231 w 3473939"/>
                <a:gd name="connsiteY2" fmla="*/ 42985 h 1172308"/>
                <a:gd name="connsiteX3" fmla="*/ 2211754 w 3473939"/>
                <a:gd name="connsiteY3" fmla="*/ 402492 h 1172308"/>
                <a:gd name="connsiteX4" fmla="*/ 3466123 w 3473939"/>
                <a:gd name="connsiteY4" fmla="*/ 1055077 h 1172308"/>
                <a:gd name="connsiteX5" fmla="*/ 3473939 w 3473939"/>
                <a:gd name="connsiteY5" fmla="*/ 1172308 h 1172308"/>
                <a:gd name="connsiteX6" fmla="*/ 0 w 3473939"/>
                <a:gd name="connsiteY6" fmla="*/ 1172308 h 1172308"/>
                <a:gd name="connsiteX7" fmla="*/ 3908 w 3473939"/>
                <a:gd name="connsiteY7" fmla="*/ 0 h 1172308"/>
                <a:gd name="connsiteX0" fmla="*/ 3908 w 3473939"/>
                <a:gd name="connsiteY0" fmla="*/ 0 h 1172308"/>
                <a:gd name="connsiteX1" fmla="*/ 840154 w 3473939"/>
                <a:gd name="connsiteY1" fmla="*/ 35169 h 1172308"/>
                <a:gd name="connsiteX2" fmla="*/ 879231 w 3473939"/>
                <a:gd name="connsiteY2" fmla="*/ 42985 h 1172308"/>
                <a:gd name="connsiteX3" fmla="*/ 2211754 w 3473939"/>
                <a:gd name="connsiteY3" fmla="*/ 402492 h 1172308"/>
                <a:gd name="connsiteX4" fmla="*/ 3466123 w 3473939"/>
                <a:gd name="connsiteY4" fmla="*/ 1055077 h 1172308"/>
                <a:gd name="connsiteX5" fmla="*/ 3473939 w 3473939"/>
                <a:gd name="connsiteY5" fmla="*/ 1172308 h 1172308"/>
                <a:gd name="connsiteX6" fmla="*/ 0 w 3473939"/>
                <a:gd name="connsiteY6" fmla="*/ 1172308 h 1172308"/>
                <a:gd name="connsiteX7" fmla="*/ 3908 w 3473939"/>
                <a:gd name="connsiteY7" fmla="*/ 0 h 117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3939" h="1172308">
                  <a:moveTo>
                    <a:pt x="3908" y="0"/>
                  </a:moveTo>
                  <a:lnTo>
                    <a:pt x="840154" y="35169"/>
                  </a:lnTo>
                  <a:lnTo>
                    <a:pt x="879231" y="42985"/>
                  </a:lnTo>
                  <a:lnTo>
                    <a:pt x="2211754" y="402492"/>
                  </a:lnTo>
                  <a:lnTo>
                    <a:pt x="3466123" y="1055077"/>
                  </a:lnTo>
                  <a:lnTo>
                    <a:pt x="3473939" y="1172308"/>
                  </a:lnTo>
                  <a:lnTo>
                    <a:pt x="0" y="1172308"/>
                  </a:lnTo>
                  <a:cubicBezTo>
                    <a:pt x="1303" y="781539"/>
                    <a:pt x="2605" y="390769"/>
                    <a:pt x="3908" y="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35" name="Forme libre : forme 34">
              <a:extLst>
                <a:ext uri="{FF2B5EF4-FFF2-40B4-BE49-F238E27FC236}">
                  <a16:creationId xmlns:a16="http://schemas.microsoft.com/office/drawing/2014/main" id="{DA58557C-4DA8-4FBE-9391-D84BD222F543}"/>
                </a:ext>
              </a:extLst>
            </p:cNvPr>
            <p:cNvSpPr/>
            <p:nvPr/>
          </p:nvSpPr>
          <p:spPr>
            <a:xfrm>
              <a:off x="6983053" y="1625598"/>
              <a:ext cx="3462211" cy="1582615"/>
            </a:xfrm>
            <a:custGeom>
              <a:avLst/>
              <a:gdLst>
                <a:gd name="connsiteX0" fmla="*/ 0 w 2698934"/>
                <a:gd name="connsiteY0" fmla="*/ 649740 h 2084341"/>
                <a:gd name="connsiteX1" fmla="*/ 336062 w 2698934"/>
                <a:gd name="connsiteY1" fmla="*/ 173001 h 2084341"/>
                <a:gd name="connsiteX2" fmla="*/ 793262 w 2698934"/>
                <a:gd name="connsiteY2" fmla="*/ 59678 h 2084341"/>
                <a:gd name="connsiteX3" fmla="*/ 2211754 w 2698934"/>
                <a:gd name="connsiteY3" fmla="*/ 1063955 h 2084341"/>
                <a:gd name="connsiteX4" fmla="*/ 2645508 w 2698934"/>
                <a:gd name="connsiteY4" fmla="*/ 1947094 h 2084341"/>
                <a:gd name="connsiteX5" fmla="*/ 2676769 w 2698934"/>
                <a:gd name="connsiteY5" fmla="*/ 2068232 h 2084341"/>
                <a:gd name="connsiteX0" fmla="*/ 0 w 2698934"/>
                <a:gd name="connsiteY0" fmla="*/ 646423 h 2081024"/>
                <a:gd name="connsiteX1" fmla="*/ 336062 w 2698934"/>
                <a:gd name="connsiteY1" fmla="*/ 169684 h 2081024"/>
                <a:gd name="connsiteX2" fmla="*/ 793262 w 2698934"/>
                <a:gd name="connsiteY2" fmla="*/ 56361 h 2081024"/>
                <a:gd name="connsiteX3" fmla="*/ 2211754 w 2698934"/>
                <a:gd name="connsiteY3" fmla="*/ 1060638 h 2081024"/>
                <a:gd name="connsiteX4" fmla="*/ 2645508 w 2698934"/>
                <a:gd name="connsiteY4" fmla="*/ 1943777 h 2081024"/>
                <a:gd name="connsiteX5" fmla="*/ 2676769 w 2698934"/>
                <a:gd name="connsiteY5" fmla="*/ 2064915 h 2081024"/>
                <a:gd name="connsiteX0" fmla="*/ 0 w 2645508"/>
                <a:gd name="connsiteY0" fmla="*/ 646423 h 1943777"/>
                <a:gd name="connsiteX1" fmla="*/ 336062 w 2645508"/>
                <a:gd name="connsiteY1" fmla="*/ 169684 h 1943777"/>
                <a:gd name="connsiteX2" fmla="*/ 793262 w 2645508"/>
                <a:gd name="connsiteY2" fmla="*/ 56361 h 1943777"/>
                <a:gd name="connsiteX3" fmla="*/ 2211754 w 2645508"/>
                <a:gd name="connsiteY3" fmla="*/ 1060638 h 1943777"/>
                <a:gd name="connsiteX4" fmla="*/ 2645508 w 2645508"/>
                <a:gd name="connsiteY4" fmla="*/ 1943777 h 1943777"/>
                <a:gd name="connsiteX0" fmla="*/ 0 w 2696308"/>
                <a:gd name="connsiteY0" fmla="*/ 646423 h 1865623"/>
                <a:gd name="connsiteX1" fmla="*/ 336062 w 2696308"/>
                <a:gd name="connsiteY1" fmla="*/ 169684 h 1865623"/>
                <a:gd name="connsiteX2" fmla="*/ 793262 w 2696308"/>
                <a:gd name="connsiteY2" fmla="*/ 56361 h 1865623"/>
                <a:gd name="connsiteX3" fmla="*/ 2211754 w 2696308"/>
                <a:gd name="connsiteY3" fmla="*/ 1060638 h 1865623"/>
                <a:gd name="connsiteX4" fmla="*/ 2696308 w 2696308"/>
                <a:gd name="connsiteY4" fmla="*/ 1865623 h 1865623"/>
                <a:gd name="connsiteX0" fmla="*/ 0 w 2696308"/>
                <a:gd name="connsiteY0" fmla="*/ 646423 h 1865623"/>
                <a:gd name="connsiteX1" fmla="*/ 336062 w 2696308"/>
                <a:gd name="connsiteY1" fmla="*/ 169684 h 1865623"/>
                <a:gd name="connsiteX2" fmla="*/ 793262 w 2696308"/>
                <a:gd name="connsiteY2" fmla="*/ 56361 h 1865623"/>
                <a:gd name="connsiteX3" fmla="*/ 2211754 w 2696308"/>
                <a:gd name="connsiteY3" fmla="*/ 1060638 h 1865623"/>
                <a:gd name="connsiteX4" fmla="*/ 2696308 w 2696308"/>
                <a:gd name="connsiteY4" fmla="*/ 1865623 h 1865623"/>
                <a:gd name="connsiteX0" fmla="*/ 0 w 2594708"/>
                <a:gd name="connsiteY0" fmla="*/ 646423 h 1834362"/>
                <a:gd name="connsiteX1" fmla="*/ 336062 w 2594708"/>
                <a:gd name="connsiteY1" fmla="*/ 169684 h 1834362"/>
                <a:gd name="connsiteX2" fmla="*/ 793262 w 2594708"/>
                <a:gd name="connsiteY2" fmla="*/ 56361 h 1834362"/>
                <a:gd name="connsiteX3" fmla="*/ 2211754 w 2594708"/>
                <a:gd name="connsiteY3" fmla="*/ 1060638 h 1834362"/>
                <a:gd name="connsiteX4" fmla="*/ 2594708 w 2594708"/>
                <a:gd name="connsiteY4" fmla="*/ 1834362 h 1834362"/>
                <a:gd name="connsiteX0" fmla="*/ 0 w 2594708"/>
                <a:gd name="connsiteY0" fmla="*/ 641639 h 1829578"/>
                <a:gd name="connsiteX1" fmla="*/ 336062 w 2594708"/>
                <a:gd name="connsiteY1" fmla="*/ 164900 h 1829578"/>
                <a:gd name="connsiteX2" fmla="*/ 793262 w 2594708"/>
                <a:gd name="connsiteY2" fmla="*/ 51577 h 1829578"/>
                <a:gd name="connsiteX3" fmla="*/ 2094524 w 2594708"/>
                <a:gd name="connsiteY3" fmla="*/ 989423 h 1829578"/>
                <a:gd name="connsiteX4" fmla="*/ 2594708 w 2594708"/>
                <a:gd name="connsiteY4" fmla="*/ 1829578 h 1829578"/>
                <a:gd name="connsiteX0" fmla="*/ 0 w 2594708"/>
                <a:gd name="connsiteY0" fmla="*/ 641639 h 1829578"/>
                <a:gd name="connsiteX1" fmla="*/ 336062 w 2594708"/>
                <a:gd name="connsiteY1" fmla="*/ 164900 h 1829578"/>
                <a:gd name="connsiteX2" fmla="*/ 793262 w 2594708"/>
                <a:gd name="connsiteY2" fmla="*/ 51577 h 1829578"/>
                <a:gd name="connsiteX3" fmla="*/ 2094524 w 2594708"/>
                <a:gd name="connsiteY3" fmla="*/ 989423 h 1829578"/>
                <a:gd name="connsiteX4" fmla="*/ 2594708 w 2594708"/>
                <a:gd name="connsiteY4" fmla="*/ 1829578 h 1829578"/>
                <a:gd name="connsiteX0" fmla="*/ 0 w 2594708"/>
                <a:gd name="connsiteY0" fmla="*/ 629942 h 1817881"/>
                <a:gd name="connsiteX1" fmla="*/ 336062 w 2594708"/>
                <a:gd name="connsiteY1" fmla="*/ 153203 h 1817881"/>
                <a:gd name="connsiteX2" fmla="*/ 793262 w 2594708"/>
                <a:gd name="connsiteY2" fmla="*/ 39880 h 1817881"/>
                <a:gd name="connsiteX3" fmla="*/ 1871785 w 2594708"/>
                <a:gd name="connsiteY3" fmla="*/ 814130 h 1817881"/>
                <a:gd name="connsiteX4" fmla="*/ 2594708 w 2594708"/>
                <a:gd name="connsiteY4" fmla="*/ 1817881 h 1817881"/>
                <a:gd name="connsiteX0" fmla="*/ 0 w 2594708"/>
                <a:gd name="connsiteY0" fmla="*/ 629942 h 1817881"/>
                <a:gd name="connsiteX1" fmla="*/ 336062 w 2594708"/>
                <a:gd name="connsiteY1" fmla="*/ 153203 h 1817881"/>
                <a:gd name="connsiteX2" fmla="*/ 793262 w 2594708"/>
                <a:gd name="connsiteY2" fmla="*/ 39880 h 1817881"/>
                <a:gd name="connsiteX3" fmla="*/ 1871785 w 2594708"/>
                <a:gd name="connsiteY3" fmla="*/ 814130 h 1817881"/>
                <a:gd name="connsiteX4" fmla="*/ 2594708 w 2594708"/>
                <a:gd name="connsiteY4" fmla="*/ 1817881 h 1817881"/>
                <a:gd name="connsiteX0" fmla="*/ 0 w 2711939"/>
                <a:gd name="connsiteY0" fmla="*/ 629942 h 1908768"/>
                <a:gd name="connsiteX1" fmla="*/ 336062 w 2711939"/>
                <a:gd name="connsiteY1" fmla="*/ 153203 h 1908768"/>
                <a:gd name="connsiteX2" fmla="*/ 793262 w 2711939"/>
                <a:gd name="connsiteY2" fmla="*/ 39880 h 1908768"/>
                <a:gd name="connsiteX3" fmla="*/ 1871785 w 2711939"/>
                <a:gd name="connsiteY3" fmla="*/ 814130 h 1908768"/>
                <a:gd name="connsiteX4" fmla="*/ 2711939 w 2711939"/>
                <a:gd name="connsiteY4" fmla="*/ 1908768 h 1908768"/>
                <a:gd name="connsiteX0" fmla="*/ 0 w 2711939"/>
                <a:gd name="connsiteY0" fmla="*/ 629942 h 1908768"/>
                <a:gd name="connsiteX1" fmla="*/ 336062 w 2711939"/>
                <a:gd name="connsiteY1" fmla="*/ 153203 h 1908768"/>
                <a:gd name="connsiteX2" fmla="*/ 793262 w 2711939"/>
                <a:gd name="connsiteY2" fmla="*/ 39880 h 1908768"/>
                <a:gd name="connsiteX3" fmla="*/ 1871785 w 2711939"/>
                <a:gd name="connsiteY3" fmla="*/ 814130 h 1908768"/>
                <a:gd name="connsiteX4" fmla="*/ 2711939 w 2711939"/>
                <a:gd name="connsiteY4" fmla="*/ 1908768 h 1908768"/>
                <a:gd name="connsiteX0" fmla="*/ 0 w 2711939"/>
                <a:gd name="connsiteY0" fmla="*/ 624158 h 1902984"/>
                <a:gd name="connsiteX1" fmla="*/ 336062 w 2711939"/>
                <a:gd name="connsiteY1" fmla="*/ 147419 h 1902984"/>
                <a:gd name="connsiteX2" fmla="*/ 793262 w 2711939"/>
                <a:gd name="connsiteY2" fmla="*/ 34096 h 1902984"/>
                <a:gd name="connsiteX3" fmla="*/ 1926493 w 2711939"/>
                <a:gd name="connsiteY3" fmla="*/ 726548 h 1902984"/>
                <a:gd name="connsiteX4" fmla="*/ 2711939 w 2711939"/>
                <a:gd name="connsiteY4" fmla="*/ 1902984 h 1902984"/>
                <a:gd name="connsiteX0" fmla="*/ 0 w 2711939"/>
                <a:gd name="connsiteY0" fmla="*/ 624158 h 1902984"/>
                <a:gd name="connsiteX1" fmla="*/ 336062 w 2711939"/>
                <a:gd name="connsiteY1" fmla="*/ 147419 h 1902984"/>
                <a:gd name="connsiteX2" fmla="*/ 793262 w 2711939"/>
                <a:gd name="connsiteY2" fmla="*/ 34096 h 1902984"/>
                <a:gd name="connsiteX3" fmla="*/ 1926493 w 2711939"/>
                <a:gd name="connsiteY3" fmla="*/ 726548 h 1902984"/>
                <a:gd name="connsiteX4" fmla="*/ 2711939 w 2711939"/>
                <a:gd name="connsiteY4" fmla="*/ 1902984 h 1902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1939" h="1902984">
                  <a:moveTo>
                    <a:pt x="0" y="624158"/>
                  </a:moveTo>
                  <a:cubicBezTo>
                    <a:pt x="101926" y="434960"/>
                    <a:pt x="250744" y="226224"/>
                    <a:pt x="336062" y="147419"/>
                  </a:cubicBezTo>
                  <a:cubicBezTo>
                    <a:pt x="421380" y="68614"/>
                    <a:pt x="528190" y="-62426"/>
                    <a:pt x="793262" y="34096"/>
                  </a:cubicBezTo>
                  <a:cubicBezTo>
                    <a:pt x="1058334" y="130618"/>
                    <a:pt x="1559822" y="451421"/>
                    <a:pt x="1926493" y="726548"/>
                  </a:cubicBezTo>
                  <a:cubicBezTo>
                    <a:pt x="2293164" y="1001675"/>
                    <a:pt x="2255390" y="1025196"/>
                    <a:pt x="2711939" y="1902984"/>
                  </a:cubicBezTo>
                </a:path>
              </a:pathLst>
            </a:custGeom>
            <a:solidFill>
              <a:schemeClr val="accent5">
                <a:lumMod val="40000"/>
                <a:lumOff val="60000"/>
              </a:schemeClr>
            </a:solidFill>
            <a:ln w="12700"/>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grpSp>
      <p:sp>
        <p:nvSpPr>
          <p:cNvPr id="38" name="ZoneTexte 37">
            <a:extLst>
              <a:ext uri="{FF2B5EF4-FFF2-40B4-BE49-F238E27FC236}">
                <a16:creationId xmlns:a16="http://schemas.microsoft.com/office/drawing/2014/main" id="{A02979CD-EE8F-455D-8086-839601BB1653}"/>
              </a:ext>
            </a:extLst>
          </p:cNvPr>
          <p:cNvSpPr txBox="1"/>
          <p:nvPr/>
        </p:nvSpPr>
        <p:spPr>
          <a:xfrm>
            <a:off x="7788031" y="2383211"/>
            <a:ext cx="1430214" cy="584775"/>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en-US" sz="1600" dirty="0"/>
              <a:t>Numerically resolved</a:t>
            </a:r>
          </a:p>
        </p:txBody>
      </p:sp>
      <p:grpSp>
        <p:nvGrpSpPr>
          <p:cNvPr id="39" name="Groupe 38">
            <a:extLst>
              <a:ext uri="{FF2B5EF4-FFF2-40B4-BE49-F238E27FC236}">
                <a16:creationId xmlns:a16="http://schemas.microsoft.com/office/drawing/2014/main" id="{B6EDAB56-7964-4C6A-A5FB-813449965092}"/>
              </a:ext>
            </a:extLst>
          </p:cNvPr>
          <p:cNvGrpSpPr/>
          <p:nvPr/>
        </p:nvGrpSpPr>
        <p:grpSpPr>
          <a:xfrm>
            <a:off x="6757750" y="1005913"/>
            <a:ext cx="4277178" cy="494364"/>
            <a:chOff x="6757750" y="1005913"/>
            <a:chExt cx="4277178" cy="494364"/>
          </a:xfrm>
        </p:grpSpPr>
        <p:cxnSp>
          <p:nvCxnSpPr>
            <p:cNvPr id="40" name="Connecteur droit avec flèche 39">
              <a:extLst>
                <a:ext uri="{FF2B5EF4-FFF2-40B4-BE49-F238E27FC236}">
                  <a16:creationId xmlns:a16="http://schemas.microsoft.com/office/drawing/2014/main" id="{7F19565C-A207-4521-93C9-4D982FC6C6DA}"/>
                </a:ext>
              </a:extLst>
            </p:cNvPr>
            <p:cNvCxnSpPr>
              <a:cxnSpLocks/>
            </p:cNvCxnSpPr>
            <p:nvPr/>
          </p:nvCxnSpPr>
          <p:spPr>
            <a:xfrm>
              <a:off x="6910901" y="1500277"/>
              <a:ext cx="920113" cy="0"/>
            </a:xfrm>
            <a:prstGeom prst="straightConnector1">
              <a:avLst/>
            </a:prstGeom>
            <a:ln>
              <a:solidFill>
                <a:schemeClr val="bg1">
                  <a:lumMod val="50000"/>
                </a:schemeClr>
              </a:solidFill>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41" name="Connecteur droit avec flèche 40">
              <a:extLst>
                <a:ext uri="{FF2B5EF4-FFF2-40B4-BE49-F238E27FC236}">
                  <a16:creationId xmlns:a16="http://schemas.microsoft.com/office/drawing/2014/main" id="{8656B3E9-4CEE-4250-9ADA-A8631C06E1B4}"/>
                </a:ext>
              </a:extLst>
            </p:cNvPr>
            <p:cNvCxnSpPr>
              <a:cxnSpLocks/>
            </p:cNvCxnSpPr>
            <p:nvPr/>
          </p:nvCxnSpPr>
          <p:spPr>
            <a:xfrm flipV="1">
              <a:off x="7831015" y="1500277"/>
              <a:ext cx="2067169" cy="0"/>
            </a:xfrm>
            <a:prstGeom prst="straightConnector1">
              <a:avLst/>
            </a:prstGeom>
            <a:ln>
              <a:solidFill>
                <a:schemeClr val="bg1">
                  <a:lumMod val="50000"/>
                </a:schemeClr>
              </a:solidFill>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42" name="Connecteur droit avec flèche 41">
              <a:extLst>
                <a:ext uri="{FF2B5EF4-FFF2-40B4-BE49-F238E27FC236}">
                  <a16:creationId xmlns:a16="http://schemas.microsoft.com/office/drawing/2014/main" id="{22B9DE21-FE48-49C7-BB87-49C4C61D9C62}"/>
                </a:ext>
              </a:extLst>
            </p:cNvPr>
            <p:cNvCxnSpPr>
              <a:cxnSpLocks/>
            </p:cNvCxnSpPr>
            <p:nvPr/>
          </p:nvCxnSpPr>
          <p:spPr>
            <a:xfrm>
              <a:off x="9898184" y="1500277"/>
              <a:ext cx="695718" cy="0"/>
            </a:xfrm>
            <a:prstGeom prst="straightConnector1">
              <a:avLst/>
            </a:prstGeom>
            <a:ln>
              <a:solidFill>
                <a:schemeClr val="bg1">
                  <a:lumMod val="50000"/>
                </a:schemeClr>
              </a:solidFill>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43" name="ZoneTexte 42">
              <a:extLst>
                <a:ext uri="{FF2B5EF4-FFF2-40B4-BE49-F238E27FC236}">
                  <a16:creationId xmlns:a16="http://schemas.microsoft.com/office/drawing/2014/main" id="{61F73198-B3C9-42B5-ACC8-9D533DB50FF2}"/>
                </a:ext>
              </a:extLst>
            </p:cNvPr>
            <p:cNvSpPr txBox="1"/>
            <p:nvPr/>
          </p:nvSpPr>
          <p:spPr>
            <a:xfrm>
              <a:off x="6757750" y="1005913"/>
              <a:ext cx="1141046" cy="415498"/>
            </a:xfrm>
            <a:prstGeom prst="rect">
              <a:avLst/>
            </a:prstGeom>
            <a:noFill/>
          </p:spPr>
          <p:txBody>
            <a:bodyPr wrap="square" rtlCol="0">
              <a:spAutoFit/>
            </a:bodyPr>
            <a:lstStyle/>
            <a:p>
              <a:pPr algn="ctr"/>
              <a:r>
                <a:rPr lang="en-US" sz="1050" i="1">
                  <a:solidFill>
                    <a:schemeClr val="bg1">
                      <a:lumMod val="50000"/>
                    </a:schemeClr>
                  </a:solidFill>
                </a:rPr>
                <a:t>Energy injection</a:t>
              </a:r>
            </a:p>
            <a:p>
              <a:pPr algn="ctr"/>
              <a:r>
                <a:rPr lang="en-US" sz="1050" i="1">
                  <a:solidFill>
                    <a:schemeClr val="bg1">
                      <a:lumMod val="50000"/>
                    </a:schemeClr>
                  </a:solidFill>
                </a:rPr>
                <a:t>(large scales)</a:t>
              </a:r>
            </a:p>
          </p:txBody>
        </p:sp>
        <p:sp>
          <p:nvSpPr>
            <p:cNvPr id="44" name="ZoneTexte 43">
              <a:extLst>
                <a:ext uri="{FF2B5EF4-FFF2-40B4-BE49-F238E27FC236}">
                  <a16:creationId xmlns:a16="http://schemas.microsoft.com/office/drawing/2014/main" id="{68BAF234-F719-41F4-BFDF-47481D61D8AC}"/>
                </a:ext>
              </a:extLst>
            </p:cNvPr>
            <p:cNvSpPr txBox="1"/>
            <p:nvPr/>
          </p:nvSpPr>
          <p:spPr>
            <a:xfrm>
              <a:off x="8075039" y="1005943"/>
              <a:ext cx="1334476" cy="430887"/>
            </a:xfrm>
            <a:prstGeom prst="rect">
              <a:avLst/>
            </a:prstGeom>
            <a:noFill/>
          </p:spPr>
          <p:txBody>
            <a:bodyPr wrap="square" rtlCol="0">
              <a:spAutoFit/>
            </a:bodyPr>
            <a:lstStyle/>
            <a:p>
              <a:pPr algn="ctr"/>
              <a:r>
                <a:rPr lang="en-US" sz="1050" i="1" dirty="0">
                  <a:solidFill>
                    <a:schemeClr val="bg1">
                      <a:lumMod val="50000"/>
                    </a:schemeClr>
                  </a:solidFill>
                </a:rPr>
                <a:t>Inertial range</a:t>
              </a:r>
            </a:p>
            <a:p>
              <a:pPr algn="ctr"/>
              <a:r>
                <a:rPr lang="en-US" sz="1050" i="1" dirty="0">
                  <a:solidFill>
                    <a:schemeClr val="bg1">
                      <a:lumMod val="50000"/>
                    </a:schemeClr>
                  </a:solidFill>
                </a:rPr>
                <a:t>(energy cascade)</a:t>
              </a:r>
            </a:p>
          </p:txBody>
        </p:sp>
        <p:sp>
          <p:nvSpPr>
            <p:cNvPr id="45" name="ZoneTexte 44">
              <a:extLst>
                <a:ext uri="{FF2B5EF4-FFF2-40B4-BE49-F238E27FC236}">
                  <a16:creationId xmlns:a16="http://schemas.microsoft.com/office/drawing/2014/main" id="{C12475B7-E2AD-402B-A7DE-4BCB3681E5B4}"/>
                </a:ext>
              </a:extLst>
            </p:cNvPr>
            <p:cNvSpPr txBox="1"/>
            <p:nvPr/>
          </p:nvSpPr>
          <p:spPr>
            <a:xfrm>
              <a:off x="9700452" y="1021713"/>
              <a:ext cx="1334476" cy="430887"/>
            </a:xfrm>
            <a:prstGeom prst="rect">
              <a:avLst/>
            </a:prstGeom>
            <a:noFill/>
          </p:spPr>
          <p:txBody>
            <a:bodyPr wrap="square" rtlCol="0">
              <a:spAutoFit/>
            </a:bodyPr>
            <a:lstStyle/>
            <a:p>
              <a:pPr algn="ctr"/>
              <a:r>
                <a:rPr lang="en-US" sz="1050" i="1" dirty="0">
                  <a:solidFill>
                    <a:schemeClr val="bg1">
                      <a:lumMod val="50000"/>
                    </a:schemeClr>
                  </a:solidFill>
                </a:rPr>
                <a:t>Dissipation</a:t>
              </a:r>
            </a:p>
            <a:p>
              <a:pPr algn="ctr"/>
              <a:r>
                <a:rPr lang="en-US" sz="1050" i="1" dirty="0">
                  <a:solidFill>
                    <a:schemeClr val="bg1">
                      <a:lumMod val="50000"/>
                    </a:schemeClr>
                  </a:solidFill>
                </a:rPr>
                <a:t>(small scales)</a:t>
              </a:r>
            </a:p>
          </p:txBody>
        </p:sp>
      </p:grpSp>
      <p:sp>
        <p:nvSpPr>
          <p:cNvPr id="46" name="ZoneTexte 45">
            <a:extLst>
              <a:ext uri="{FF2B5EF4-FFF2-40B4-BE49-F238E27FC236}">
                <a16:creationId xmlns:a16="http://schemas.microsoft.com/office/drawing/2014/main" id="{D071BCAB-738B-4EB0-B6A5-020ECC68544B}"/>
              </a:ext>
            </a:extLst>
          </p:cNvPr>
          <p:cNvSpPr txBox="1"/>
          <p:nvPr/>
        </p:nvSpPr>
        <p:spPr>
          <a:xfrm>
            <a:off x="10179538" y="2110154"/>
            <a:ext cx="933939" cy="369332"/>
          </a:xfrm>
          <a:prstGeom prst="rect">
            <a:avLst/>
          </a:prstGeom>
          <a:solidFill>
            <a:srgbClr val="FFCD31"/>
          </a:solidFill>
          <a:ln>
            <a:noFill/>
          </a:ln>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dirty="0"/>
              <a:t>DNS</a:t>
            </a:r>
          </a:p>
        </p:txBody>
      </p:sp>
      <p:sp>
        <p:nvSpPr>
          <p:cNvPr id="11" name="Forme libre : forme 10">
            <a:extLst>
              <a:ext uri="{FF2B5EF4-FFF2-40B4-BE49-F238E27FC236}">
                <a16:creationId xmlns:a16="http://schemas.microsoft.com/office/drawing/2014/main" id="{431DAACF-D268-4107-8147-71C5BD6F8E14}"/>
              </a:ext>
            </a:extLst>
          </p:cNvPr>
          <p:cNvSpPr/>
          <p:nvPr/>
        </p:nvSpPr>
        <p:spPr>
          <a:xfrm>
            <a:off x="6986956" y="1625599"/>
            <a:ext cx="3462211" cy="1582615"/>
          </a:xfrm>
          <a:custGeom>
            <a:avLst/>
            <a:gdLst>
              <a:gd name="connsiteX0" fmla="*/ 0 w 2698934"/>
              <a:gd name="connsiteY0" fmla="*/ 649740 h 2084341"/>
              <a:gd name="connsiteX1" fmla="*/ 336062 w 2698934"/>
              <a:gd name="connsiteY1" fmla="*/ 173001 h 2084341"/>
              <a:gd name="connsiteX2" fmla="*/ 793262 w 2698934"/>
              <a:gd name="connsiteY2" fmla="*/ 59678 h 2084341"/>
              <a:gd name="connsiteX3" fmla="*/ 2211754 w 2698934"/>
              <a:gd name="connsiteY3" fmla="*/ 1063955 h 2084341"/>
              <a:gd name="connsiteX4" fmla="*/ 2645508 w 2698934"/>
              <a:gd name="connsiteY4" fmla="*/ 1947094 h 2084341"/>
              <a:gd name="connsiteX5" fmla="*/ 2676769 w 2698934"/>
              <a:gd name="connsiteY5" fmla="*/ 2068232 h 2084341"/>
              <a:gd name="connsiteX0" fmla="*/ 0 w 2698934"/>
              <a:gd name="connsiteY0" fmla="*/ 646423 h 2081024"/>
              <a:gd name="connsiteX1" fmla="*/ 336062 w 2698934"/>
              <a:gd name="connsiteY1" fmla="*/ 169684 h 2081024"/>
              <a:gd name="connsiteX2" fmla="*/ 793262 w 2698934"/>
              <a:gd name="connsiteY2" fmla="*/ 56361 h 2081024"/>
              <a:gd name="connsiteX3" fmla="*/ 2211754 w 2698934"/>
              <a:gd name="connsiteY3" fmla="*/ 1060638 h 2081024"/>
              <a:gd name="connsiteX4" fmla="*/ 2645508 w 2698934"/>
              <a:gd name="connsiteY4" fmla="*/ 1943777 h 2081024"/>
              <a:gd name="connsiteX5" fmla="*/ 2676769 w 2698934"/>
              <a:gd name="connsiteY5" fmla="*/ 2064915 h 2081024"/>
              <a:gd name="connsiteX0" fmla="*/ 0 w 2645508"/>
              <a:gd name="connsiteY0" fmla="*/ 646423 h 1943777"/>
              <a:gd name="connsiteX1" fmla="*/ 336062 w 2645508"/>
              <a:gd name="connsiteY1" fmla="*/ 169684 h 1943777"/>
              <a:gd name="connsiteX2" fmla="*/ 793262 w 2645508"/>
              <a:gd name="connsiteY2" fmla="*/ 56361 h 1943777"/>
              <a:gd name="connsiteX3" fmla="*/ 2211754 w 2645508"/>
              <a:gd name="connsiteY3" fmla="*/ 1060638 h 1943777"/>
              <a:gd name="connsiteX4" fmla="*/ 2645508 w 2645508"/>
              <a:gd name="connsiteY4" fmla="*/ 1943777 h 1943777"/>
              <a:gd name="connsiteX0" fmla="*/ 0 w 2696308"/>
              <a:gd name="connsiteY0" fmla="*/ 646423 h 1865623"/>
              <a:gd name="connsiteX1" fmla="*/ 336062 w 2696308"/>
              <a:gd name="connsiteY1" fmla="*/ 169684 h 1865623"/>
              <a:gd name="connsiteX2" fmla="*/ 793262 w 2696308"/>
              <a:gd name="connsiteY2" fmla="*/ 56361 h 1865623"/>
              <a:gd name="connsiteX3" fmla="*/ 2211754 w 2696308"/>
              <a:gd name="connsiteY3" fmla="*/ 1060638 h 1865623"/>
              <a:gd name="connsiteX4" fmla="*/ 2696308 w 2696308"/>
              <a:gd name="connsiteY4" fmla="*/ 1865623 h 1865623"/>
              <a:gd name="connsiteX0" fmla="*/ 0 w 2696308"/>
              <a:gd name="connsiteY0" fmla="*/ 646423 h 1865623"/>
              <a:gd name="connsiteX1" fmla="*/ 336062 w 2696308"/>
              <a:gd name="connsiteY1" fmla="*/ 169684 h 1865623"/>
              <a:gd name="connsiteX2" fmla="*/ 793262 w 2696308"/>
              <a:gd name="connsiteY2" fmla="*/ 56361 h 1865623"/>
              <a:gd name="connsiteX3" fmla="*/ 2211754 w 2696308"/>
              <a:gd name="connsiteY3" fmla="*/ 1060638 h 1865623"/>
              <a:gd name="connsiteX4" fmla="*/ 2696308 w 2696308"/>
              <a:gd name="connsiteY4" fmla="*/ 1865623 h 1865623"/>
              <a:gd name="connsiteX0" fmla="*/ 0 w 2594708"/>
              <a:gd name="connsiteY0" fmla="*/ 646423 h 1834362"/>
              <a:gd name="connsiteX1" fmla="*/ 336062 w 2594708"/>
              <a:gd name="connsiteY1" fmla="*/ 169684 h 1834362"/>
              <a:gd name="connsiteX2" fmla="*/ 793262 w 2594708"/>
              <a:gd name="connsiteY2" fmla="*/ 56361 h 1834362"/>
              <a:gd name="connsiteX3" fmla="*/ 2211754 w 2594708"/>
              <a:gd name="connsiteY3" fmla="*/ 1060638 h 1834362"/>
              <a:gd name="connsiteX4" fmla="*/ 2594708 w 2594708"/>
              <a:gd name="connsiteY4" fmla="*/ 1834362 h 1834362"/>
              <a:gd name="connsiteX0" fmla="*/ 0 w 2594708"/>
              <a:gd name="connsiteY0" fmla="*/ 641639 h 1829578"/>
              <a:gd name="connsiteX1" fmla="*/ 336062 w 2594708"/>
              <a:gd name="connsiteY1" fmla="*/ 164900 h 1829578"/>
              <a:gd name="connsiteX2" fmla="*/ 793262 w 2594708"/>
              <a:gd name="connsiteY2" fmla="*/ 51577 h 1829578"/>
              <a:gd name="connsiteX3" fmla="*/ 2094524 w 2594708"/>
              <a:gd name="connsiteY3" fmla="*/ 989423 h 1829578"/>
              <a:gd name="connsiteX4" fmla="*/ 2594708 w 2594708"/>
              <a:gd name="connsiteY4" fmla="*/ 1829578 h 1829578"/>
              <a:gd name="connsiteX0" fmla="*/ 0 w 2594708"/>
              <a:gd name="connsiteY0" fmla="*/ 641639 h 1829578"/>
              <a:gd name="connsiteX1" fmla="*/ 336062 w 2594708"/>
              <a:gd name="connsiteY1" fmla="*/ 164900 h 1829578"/>
              <a:gd name="connsiteX2" fmla="*/ 793262 w 2594708"/>
              <a:gd name="connsiteY2" fmla="*/ 51577 h 1829578"/>
              <a:gd name="connsiteX3" fmla="*/ 2094524 w 2594708"/>
              <a:gd name="connsiteY3" fmla="*/ 989423 h 1829578"/>
              <a:gd name="connsiteX4" fmla="*/ 2594708 w 2594708"/>
              <a:gd name="connsiteY4" fmla="*/ 1829578 h 1829578"/>
              <a:gd name="connsiteX0" fmla="*/ 0 w 2594708"/>
              <a:gd name="connsiteY0" fmla="*/ 629942 h 1817881"/>
              <a:gd name="connsiteX1" fmla="*/ 336062 w 2594708"/>
              <a:gd name="connsiteY1" fmla="*/ 153203 h 1817881"/>
              <a:gd name="connsiteX2" fmla="*/ 793262 w 2594708"/>
              <a:gd name="connsiteY2" fmla="*/ 39880 h 1817881"/>
              <a:gd name="connsiteX3" fmla="*/ 1871785 w 2594708"/>
              <a:gd name="connsiteY3" fmla="*/ 814130 h 1817881"/>
              <a:gd name="connsiteX4" fmla="*/ 2594708 w 2594708"/>
              <a:gd name="connsiteY4" fmla="*/ 1817881 h 1817881"/>
              <a:gd name="connsiteX0" fmla="*/ 0 w 2594708"/>
              <a:gd name="connsiteY0" fmla="*/ 629942 h 1817881"/>
              <a:gd name="connsiteX1" fmla="*/ 336062 w 2594708"/>
              <a:gd name="connsiteY1" fmla="*/ 153203 h 1817881"/>
              <a:gd name="connsiteX2" fmla="*/ 793262 w 2594708"/>
              <a:gd name="connsiteY2" fmla="*/ 39880 h 1817881"/>
              <a:gd name="connsiteX3" fmla="*/ 1871785 w 2594708"/>
              <a:gd name="connsiteY3" fmla="*/ 814130 h 1817881"/>
              <a:gd name="connsiteX4" fmla="*/ 2594708 w 2594708"/>
              <a:gd name="connsiteY4" fmla="*/ 1817881 h 1817881"/>
              <a:gd name="connsiteX0" fmla="*/ 0 w 2711939"/>
              <a:gd name="connsiteY0" fmla="*/ 629942 h 1908768"/>
              <a:gd name="connsiteX1" fmla="*/ 336062 w 2711939"/>
              <a:gd name="connsiteY1" fmla="*/ 153203 h 1908768"/>
              <a:gd name="connsiteX2" fmla="*/ 793262 w 2711939"/>
              <a:gd name="connsiteY2" fmla="*/ 39880 h 1908768"/>
              <a:gd name="connsiteX3" fmla="*/ 1871785 w 2711939"/>
              <a:gd name="connsiteY3" fmla="*/ 814130 h 1908768"/>
              <a:gd name="connsiteX4" fmla="*/ 2711939 w 2711939"/>
              <a:gd name="connsiteY4" fmla="*/ 1908768 h 1908768"/>
              <a:gd name="connsiteX0" fmla="*/ 0 w 2711939"/>
              <a:gd name="connsiteY0" fmla="*/ 629942 h 1908768"/>
              <a:gd name="connsiteX1" fmla="*/ 336062 w 2711939"/>
              <a:gd name="connsiteY1" fmla="*/ 153203 h 1908768"/>
              <a:gd name="connsiteX2" fmla="*/ 793262 w 2711939"/>
              <a:gd name="connsiteY2" fmla="*/ 39880 h 1908768"/>
              <a:gd name="connsiteX3" fmla="*/ 1871785 w 2711939"/>
              <a:gd name="connsiteY3" fmla="*/ 814130 h 1908768"/>
              <a:gd name="connsiteX4" fmla="*/ 2711939 w 2711939"/>
              <a:gd name="connsiteY4" fmla="*/ 1908768 h 1908768"/>
              <a:gd name="connsiteX0" fmla="*/ 0 w 2711939"/>
              <a:gd name="connsiteY0" fmla="*/ 624158 h 1902984"/>
              <a:gd name="connsiteX1" fmla="*/ 336062 w 2711939"/>
              <a:gd name="connsiteY1" fmla="*/ 147419 h 1902984"/>
              <a:gd name="connsiteX2" fmla="*/ 793262 w 2711939"/>
              <a:gd name="connsiteY2" fmla="*/ 34096 h 1902984"/>
              <a:gd name="connsiteX3" fmla="*/ 1926493 w 2711939"/>
              <a:gd name="connsiteY3" fmla="*/ 726548 h 1902984"/>
              <a:gd name="connsiteX4" fmla="*/ 2711939 w 2711939"/>
              <a:gd name="connsiteY4" fmla="*/ 1902984 h 1902984"/>
              <a:gd name="connsiteX0" fmla="*/ 0 w 2711939"/>
              <a:gd name="connsiteY0" fmla="*/ 624158 h 1902984"/>
              <a:gd name="connsiteX1" fmla="*/ 336062 w 2711939"/>
              <a:gd name="connsiteY1" fmla="*/ 147419 h 1902984"/>
              <a:gd name="connsiteX2" fmla="*/ 793262 w 2711939"/>
              <a:gd name="connsiteY2" fmla="*/ 34096 h 1902984"/>
              <a:gd name="connsiteX3" fmla="*/ 1926493 w 2711939"/>
              <a:gd name="connsiteY3" fmla="*/ 726548 h 1902984"/>
              <a:gd name="connsiteX4" fmla="*/ 2711939 w 2711939"/>
              <a:gd name="connsiteY4" fmla="*/ 1902984 h 1902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1939" h="1902984">
                <a:moveTo>
                  <a:pt x="0" y="624158"/>
                </a:moveTo>
                <a:cubicBezTo>
                  <a:pt x="101926" y="434960"/>
                  <a:pt x="250744" y="226224"/>
                  <a:pt x="336062" y="147419"/>
                </a:cubicBezTo>
                <a:cubicBezTo>
                  <a:pt x="421380" y="68614"/>
                  <a:pt x="528190" y="-62426"/>
                  <a:pt x="793262" y="34096"/>
                </a:cubicBezTo>
                <a:cubicBezTo>
                  <a:pt x="1058334" y="130618"/>
                  <a:pt x="1559822" y="451421"/>
                  <a:pt x="1926493" y="726548"/>
                </a:cubicBezTo>
                <a:cubicBezTo>
                  <a:pt x="2293164" y="1001675"/>
                  <a:pt x="2255390" y="1025196"/>
                  <a:pt x="2711939" y="1902984"/>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pic>
        <p:nvPicPr>
          <p:cNvPr id="57" name="Picture 2" descr="CFD of a turbulent jet">
            <a:extLst>
              <a:ext uri="{FF2B5EF4-FFF2-40B4-BE49-F238E27FC236}">
                <a16:creationId xmlns:a16="http://schemas.microsoft.com/office/drawing/2014/main" id="{6D382306-3977-4CDF-9A92-7DE57AD26BC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60039"/>
          <a:stretch/>
        </p:blipFill>
        <p:spPr bwMode="auto">
          <a:xfrm rot="5400000">
            <a:off x="9045616" y="4075008"/>
            <a:ext cx="1110512" cy="21432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8" name="Diagramme 57">
            <a:extLst>
              <a:ext uri="{FF2B5EF4-FFF2-40B4-BE49-F238E27FC236}">
                <a16:creationId xmlns:a16="http://schemas.microsoft.com/office/drawing/2014/main" id="{6E4E6E14-6336-4DAA-A72B-6C233C3D32AE}"/>
              </a:ext>
            </a:extLst>
          </p:cNvPr>
          <p:cNvGraphicFramePr/>
          <p:nvPr>
            <p:extLst>
              <p:ext uri="{D42A27DB-BD31-4B8C-83A1-F6EECF244321}">
                <p14:modId xmlns:p14="http://schemas.microsoft.com/office/powerpoint/2010/main" val="3197000882"/>
              </p:ext>
            </p:extLst>
          </p:nvPr>
        </p:nvGraphicFramePr>
        <p:xfrm>
          <a:off x="504093" y="3413218"/>
          <a:ext cx="11058768" cy="16657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9" name="ZoneTexte 58">
            <a:extLst>
              <a:ext uri="{FF2B5EF4-FFF2-40B4-BE49-F238E27FC236}">
                <a16:creationId xmlns:a16="http://schemas.microsoft.com/office/drawing/2014/main" id="{0B46B21E-2C10-4A24-8139-A05A9F095336}"/>
              </a:ext>
            </a:extLst>
          </p:cNvPr>
          <p:cNvSpPr txBox="1"/>
          <p:nvPr/>
        </p:nvSpPr>
        <p:spPr>
          <a:xfrm>
            <a:off x="11018873" y="3699492"/>
            <a:ext cx="1058985" cy="307777"/>
          </a:xfrm>
          <a:prstGeom prst="rect">
            <a:avLst/>
          </a:prstGeom>
          <a:noFill/>
        </p:spPr>
        <p:txBody>
          <a:bodyPr wrap="square" rtlCol="0">
            <a:spAutoFit/>
          </a:bodyPr>
          <a:lstStyle/>
          <a:p>
            <a:r>
              <a:rPr lang="fr-FR" sz="1400" i="1" dirty="0" err="1">
                <a:solidFill>
                  <a:schemeClr val="bg1">
                    <a:lumMod val="50000"/>
                  </a:schemeClr>
                </a:solidFill>
              </a:rPr>
              <a:t>Fidelity</a:t>
            </a:r>
            <a:endParaRPr lang="fr-FR" sz="1400" i="1" dirty="0">
              <a:solidFill>
                <a:schemeClr val="bg1">
                  <a:lumMod val="50000"/>
                </a:schemeClr>
              </a:solidFill>
            </a:endParaRPr>
          </a:p>
        </p:txBody>
      </p:sp>
    </p:spTree>
    <p:extLst>
      <p:ext uri="{BB962C8B-B14F-4D97-AF65-F5344CB8AC3E}">
        <p14:creationId xmlns:p14="http://schemas.microsoft.com/office/powerpoint/2010/main" val="1294147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ED08D99-2E77-465B-A2D1-7B5149E27500}"/>
              </a:ext>
            </a:extLst>
          </p:cNvPr>
          <p:cNvSpPr>
            <a:spLocks noGrp="1"/>
          </p:cNvSpPr>
          <p:nvPr>
            <p:ph idx="1"/>
          </p:nvPr>
        </p:nvSpPr>
        <p:spPr>
          <a:xfrm>
            <a:off x="398585" y="1133231"/>
            <a:ext cx="11191630" cy="4939323"/>
          </a:xfrm>
        </p:spPr>
        <p:txBody>
          <a:bodyPr/>
          <a:lstStyle/>
          <a:p>
            <a:pPr marL="285750" indent="-285750">
              <a:buFont typeface="Arial" panose="020B0604020202020204" pitchFamily="34" charset="0"/>
              <a:buChar char="•"/>
            </a:pPr>
            <a:r>
              <a:rPr lang="en-US" dirty="0"/>
              <a:t>Underlying model: </a:t>
            </a:r>
            <a:r>
              <a:rPr lang="en-US" b="1" dirty="0"/>
              <a:t>Navier-Stokes equations</a:t>
            </a:r>
          </a:p>
          <a:p>
            <a:pPr marL="285750" indent="-285750">
              <a:buFont typeface="Arial" panose="020B0604020202020204" pitchFamily="34" charset="0"/>
              <a:buChar char="•"/>
            </a:pPr>
            <a:r>
              <a:rPr lang="en-US" dirty="0"/>
              <a:t>Turbulence key properties (in 3D): </a:t>
            </a:r>
          </a:p>
          <a:p>
            <a:pPr marL="552450" lvl="1" indent="-285750">
              <a:buFont typeface="Arial" panose="020B0604020202020204" pitchFamily="34" charset="0"/>
              <a:buChar char="•"/>
            </a:pPr>
            <a:r>
              <a:rPr lang="en-US" dirty="0"/>
              <a:t>Mixing effect</a:t>
            </a:r>
          </a:p>
          <a:p>
            <a:pPr marL="552450" lvl="1" indent="-285750">
              <a:buFont typeface="Arial" panose="020B0604020202020204" pitchFamily="34" charset="0"/>
              <a:buChar char="•"/>
            </a:pPr>
            <a:r>
              <a:rPr lang="en-US" dirty="0"/>
              <a:t>Well characterized energy spectrum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Turbulence numerical modelling hierarchy:</a:t>
            </a:r>
          </a:p>
        </p:txBody>
      </p:sp>
      <p:sp>
        <p:nvSpPr>
          <p:cNvPr id="3" name="Espace réservé de la date 2">
            <a:extLst>
              <a:ext uri="{FF2B5EF4-FFF2-40B4-BE49-F238E27FC236}">
                <a16:creationId xmlns:a16="http://schemas.microsoft.com/office/drawing/2014/main" id="{39DAD787-BAA4-4909-98DD-C0A5FB0FDB40}"/>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342A1F6B-60D2-44D7-A8FC-69E91DCCF84D}"/>
              </a:ext>
            </a:extLst>
          </p:cNvPr>
          <p:cNvSpPr>
            <a:spLocks noGrp="1"/>
          </p:cNvSpPr>
          <p:nvPr>
            <p:ph type="ftr" sz="quarter" idx="11"/>
          </p:nvPr>
        </p:nvSpPr>
        <p:spPr/>
        <p:txBody>
          <a:bodyPr/>
          <a:lstStyle/>
          <a:p>
            <a:r>
              <a:rPr lang="fr-FR"/>
              <a:t>Hugo Bufferand - IAEA-FEC Conference - Chengdu</a:t>
            </a:r>
          </a:p>
        </p:txBody>
      </p:sp>
      <p:sp>
        <p:nvSpPr>
          <p:cNvPr id="5" name="Espace réservé du numéro de diapositive 4">
            <a:extLst>
              <a:ext uri="{FF2B5EF4-FFF2-40B4-BE49-F238E27FC236}">
                <a16:creationId xmlns:a16="http://schemas.microsoft.com/office/drawing/2014/main" id="{544C96D6-40F1-4DE1-92A1-F372D2534EC7}"/>
              </a:ext>
            </a:extLst>
          </p:cNvPr>
          <p:cNvSpPr>
            <a:spLocks noGrp="1"/>
          </p:cNvSpPr>
          <p:nvPr>
            <p:ph type="sldNum" sz="quarter" idx="12"/>
          </p:nvPr>
        </p:nvSpPr>
        <p:spPr/>
        <p:txBody>
          <a:bodyPr/>
          <a:lstStyle/>
          <a:p>
            <a:r>
              <a:rPr lang="fr-FR" dirty="0"/>
              <a:t>3/19</a:t>
            </a:r>
          </a:p>
        </p:txBody>
      </p:sp>
      <p:sp>
        <p:nvSpPr>
          <p:cNvPr id="6" name="Titre 5">
            <a:extLst>
              <a:ext uri="{FF2B5EF4-FFF2-40B4-BE49-F238E27FC236}">
                <a16:creationId xmlns:a16="http://schemas.microsoft.com/office/drawing/2014/main" id="{F84EAF5D-B857-49FE-9201-A8D8C438117C}"/>
              </a:ext>
            </a:extLst>
          </p:cNvPr>
          <p:cNvSpPr>
            <a:spLocks noGrp="1"/>
          </p:cNvSpPr>
          <p:nvPr>
            <p:ph type="title"/>
          </p:nvPr>
        </p:nvSpPr>
        <p:spPr/>
        <p:txBody>
          <a:bodyPr>
            <a:normAutofit/>
          </a:bodyPr>
          <a:lstStyle/>
          <a:p>
            <a:r>
              <a:rPr lang="en-US" dirty="0"/>
              <a:t>Example from the neutral fluid community</a:t>
            </a:r>
          </a:p>
        </p:txBody>
      </p:sp>
      <p:cxnSp>
        <p:nvCxnSpPr>
          <p:cNvPr id="8" name="Connecteur droit avec flèche 7">
            <a:extLst>
              <a:ext uri="{FF2B5EF4-FFF2-40B4-BE49-F238E27FC236}">
                <a16:creationId xmlns:a16="http://schemas.microsoft.com/office/drawing/2014/main" id="{EAFD802A-784D-44E9-AA72-34E06FA1FDF9}"/>
              </a:ext>
            </a:extLst>
          </p:cNvPr>
          <p:cNvCxnSpPr>
            <a:cxnSpLocks/>
          </p:cNvCxnSpPr>
          <p:nvPr/>
        </p:nvCxnSpPr>
        <p:spPr>
          <a:xfrm>
            <a:off x="6572739" y="3344985"/>
            <a:ext cx="411479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6FDBE9D2-BCDE-486E-8C34-5BE2236132E0}"/>
              </a:ext>
            </a:extLst>
          </p:cNvPr>
          <p:cNvCxnSpPr>
            <a:cxnSpLocks/>
          </p:cNvCxnSpPr>
          <p:nvPr/>
        </p:nvCxnSpPr>
        <p:spPr>
          <a:xfrm flipV="1">
            <a:off x="6705599" y="1074789"/>
            <a:ext cx="0" cy="24694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A2C6E229-EBE8-4B73-A3D7-D1FA12008943}"/>
                  </a:ext>
                </a:extLst>
              </p:cNvPr>
              <p:cNvSpPr txBox="1"/>
              <p:nvPr/>
            </p:nvSpPr>
            <p:spPr>
              <a:xfrm>
                <a:off x="10457133" y="3374515"/>
                <a:ext cx="19749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𝑘</m:t>
                      </m:r>
                    </m:oMath>
                  </m:oMathPara>
                </a14:m>
                <a:endParaRPr lang="fr-FR" dirty="0"/>
              </a:p>
            </p:txBody>
          </p:sp>
        </mc:Choice>
        <mc:Fallback xmlns="">
          <p:sp>
            <p:nvSpPr>
              <p:cNvPr id="18" name="ZoneTexte 17">
                <a:extLst>
                  <a:ext uri="{FF2B5EF4-FFF2-40B4-BE49-F238E27FC236}">
                    <a16:creationId xmlns:a16="http://schemas.microsoft.com/office/drawing/2014/main" id="{A2C6E229-EBE8-4B73-A3D7-D1FA12008943}"/>
                  </a:ext>
                </a:extLst>
              </p:cNvPr>
              <p:cNvSpPr txBox="1">
                <a:spLocks noRot="1" noChangeAspect="1" noMove="1" noResize="1" noEditPoints="1" noAdjustHandles="1" noChangeArrowheads="1" noChangeShapeType="1" noTextEdit="1"/>
              </p:cNvSpPr>
              <p:nvPr/>
            </p:nvSpPr>
            <p:spPr>
              <a:xfrm>
                <a:off x="10457133" y="3374515"/>
                <a:ext cx="197490" cy="276999"/>
              </a:xfrm>
              <a:prstGeom prst="rect">
                <a:avLst/>
              </a:prstGeom>
              <a:blipFill>
                <a:blip r:embed="rId2"/>
                <a:stretch>
                  <a:fillRect l="-27273" r="-21212" b="-1111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1014811E-120E-4D10-AE5D-9F669341F436}"/>
                  </a:ext>
                </a:extLst>
              </p:cNvPr>
              <p:cNvSpPr txBox="1"/>
              <p:nvPr/>
            </p:nvSpPr>
            <p:spPr>
              <a:xfrm>
                <a:off x="6096007" y="1074789"/>
                <a:ext cx="5431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𝐸</m:t>
                      </m:r>
                      <m:r>
                        <a:rPr lang="fr-FR" b="0" i="1" smtClean="0">
                          <a:latin typeface="Cambria Math" panose="02040503050406030204" pitchFamily="18" charset="0"/>
                        </a:rPr>
                        <m:t>(</m:t>
                      </m:r>
                      <m:r>
                        <a:rPr lang="fr-FR" b="0" i="1" smtClean="0">
                          <a:latin typeface="Cambria Math" panose="02040503050406030204" pitchFamily="18" charset="0"/>
                        </a:rPr>
                        <m:t>𝑘</m:t>
                      </m:r>
                      <m:r>
                        <a:rPr lang="fr-FR" b="0" i="1" smtClean="0">
                          <a:latin typeface="Cambria Math" panose="02040503050406030204" pitchFamily="18" charset="0"/>
                        </a:rPr>
                        <m:t>)</m:t>
                      </m:r>
                    </m:oMath>
                  </m:oMathPara>
                </a14:m>
                <a:endParaRPr lang="fr-FR" dirty="0"/>
              </a:p>
            </p:txBody>
          </p:sp>
        </mc:Choice>
        <mc:Fallback xmlns="">
          <p:sp>
            <p:nvSpPr>
              <p:cNvPr id="19" name="ZoneTexte 18">
                <a:extLst>
                  <a:ext uri="{FF2B5EF4-FFF2-40B4-BE49-F238E27FC236}">
                    <a16:creationId xmlns:a16="http://schemas.microsoft.com/office/drawing/2014/main" id="{1014811E-120E-4D10-AE5D-9F669341F436}"/>
                  </a:ext>
                </a:extLst>
              </p:cNvPr>
              <p:cNvSpPr txBox="1">
                <a:spLocks noRot="1" noChangeAspect="1" noMove="1" noResize="1" noEditPoints="1" noAdjustHandles="1" noChangeArrowheads="1" noChangeShapeType="1" noTextEdit="1"/>
              </p:cNvSpPr>
              <p:nvPr/>
            </p:nvSpPr>
            <p:spPr>
              <a:xfrm>
                <a:off x="6096007" y="1074789"/>
                <a:ext cx="543162" cy="276999"/>
              </a:xfrm>
              <a:prstGeom prst="rect">
                <a:avLst/>
              </a:prstGeom>
              <a:blipFill>
                <a:blip r:embed="rId3"/>
                <a:stretch>
                  <a:fillRect l="-7865" r="-14607" b="-34783"/>
                </a:stretch>
              </a:blipFill>
            </p:spPr>
            <p:txBody>
              <a:bodyPr/>
              <a:lstStyle/>
              <a:p>
                <a:r>
                  <a:rPr lang="fr-FR">
                    <a:noFill/>
                  </a:rPr>
                  <a:t> </a:t>
                </a:r>
              </a:p>
            </p:txBody>
          </p:sp>
        </mc:Fallback>
      </mc:AlternateContent>
      <p:grpSp>
        <p:nvGrpSpPr>
          <p:cNvPr id="22" name="Groupe 21">
            <a:extLst>
              <a:ext uri="{FF2B5EF4-FFF2-40B4-BE49-F238E27FC236}">
                <a16:creationId xmlns:a16="http://schemas.microsoft.com/office/drawing/2014/main" id="{82DBC026-0B5D-4AE4-A5AF-EF400DA65CAB}"/>
              </a:ext>
            </a:extLst>
          </p:cNvPr>
          <p:cNvGrpSpPr/>
          <p:nvPr/>
        </p:nvGrpSpPr>
        <p:grpSpPr>
          <a:xfrm>
            <a:off x="6757750" y="1005913"/>
            <a:ext cx="4277178" cy="494364"/>
            <a:chOff x="6757750" y="1005913"/>
            <a:chExt cx="4277178" cy="494364"/>
          </a:xfrm>
        </p:grpSpPr>
        <p:cxnSp>
          <p:nvCxnSpPr>
            <p:cNvPr id="24" name="Connecteur droit avec flèche 23">
              <a:extLst>
                <a:ext uri="{FF2B5EF4-FFF2-40B4-BE49-F238E27FC236}">
                  <a16:creationId xmlns:a16="http://schemas.microsoft.com/office/drawing/2014/main" id="{FD409ED4-69C4-4953-BBA3-3B680C672767}"/>
                </a:ext>
              </a:extLst>
            </p:cNvPr>
            <p:cNvCxnSpPr>
              <a:cxnSpLocks/>
            </p:cNvCxnSpPr>
            <p:nvPr/>
          </p:nvCxnSpPr>
          <p:spPr>
            <a:xfrm>
              <a:off x="6910901" y="1500277"/>
              <a:ext cx="920113" cy="0"/>
            </a:xfrm>
            <a:prstGeom prst="straightConnector1">
              <a:avLst/>
            </a:prstGeom>
            <a:ln>
              <a:solidFill>
                <a:schemeClr val="bg1">
                  <a:lumMod val="50000"/>
                </a:schemeClr>
              </a:solidFill>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26" name="Connecteur droit avec flèche 25">
              <a:extLst>
                <a:ext uri="{FF2B5EF4-FFF2-40B4-BE49-F238E27FC236}">
                  <a16:creationId xmlns:a16="http://schemas.microsoft.com/office/drawing/2014/main" id="{9F0AC757-F817-4D1D-AB9F-E72C1664759A}"/>
                </a:ext>
              </a:extLst>
            </p:cNvPr>
            <p:cNvCxnSpPr>
              <a:cxnSpLocks/>
            </p:cNvCxnSpPr>
            <p:nvPr/>
          </p:nvCxnSpPr>
          <p:spPr>
            <a:xfrm flipV="1">
              <a:off x="7831015" y="1500277"/>
              <a:ext cx="2067169" cy="0"/>
            </a:xfrm>
            <a:prstGeom prst="straightConnector1">
              <a:avLst/>
            </a:prstGeom>
            <a:ln>
              <a:solidFill>
                <a:schemeClr val="bg1">
                  <a:lumMod val="50000"/>
                </a:schemeClr>
              </a:solidFill>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27" name="Connecteur droit avec flèche 26">
              <a:extLst>
                <a:ext uri="{FF2B5EF4-FFF2-40B4-BE49-F238E27FC236}">
                  <a16:creationId xmlns:a16="http://schemas.microsoft.com/office/drawing/2014/main" id="{02DA6502-16ED-48DF-8936-29AAE8A8C2E4}"/>
                </a:ext>
              </a:extLst>
            </p:cNvPr>
            <p:cNvCxnSpPr>
              <a:cxnSpLocks/>
            </p:cNvCxnSpPr>
            <p:nvPr/>
          </p:nvCxnSpPr>
          <p:spPr>
            <a:xfrm>
              <a:off x="9898184" y="1500277"/>
              <a:ext cx="695718" cy="0"/>
            </a:xfrm>
            <a:prstGeom prst="straightConnector1">
              <a:avLst/>
            </a:prstGeom>
            <a:ln>
              <a:solidFill>
                <a:schemeClr val="bg1">
                  <a:lumMod val="50000"/>
                </a:schemeClr>
              </a:solidFill>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28" name="ZoneTexte 27">
              <a:extLst>
                <a:ext uri="{FF2B5EF4-FFF2-40B4-BE49-F238E27FC236}">
                  <a16:creationId xmlns:a16="http://schemas.microsoft.com/office/drawing/2014/main" id="{A6E91F40-C670-4378-88C7-568362A4B539}"/>
                </a:ext>
              </a:extLst>
            </p:cNvPr>
            <p:cNvSpPr txBox="1"/>
            <p:nvPr/>
          </p:nvSpPr>
          <p:spPr>
            <a:xfrm>
              <a:off x="6757750" y="1005913"/>
              <a:ext cx="1141046" cy="415498"/>
            </a:xfrm>
            <a:prstGeom prst="rect">
              <a:avLst/>
            </a:prstGeom>
            <a:noFill/>
          </p:spPr>
          <p:txBody>
            <a:bodyPr wrap="square" rtlCol="0">
              <a:spAutoFit/>
            </a:bodyPr>
            <a:lstStyle/>
            <a:p>
              <a:pPr algn="ctr"/>
              <a:r>
                <a:rPr lang="en-US" sz="1050" i="1">
                  <a:solidFill>
                    <a:schemeClr val="bg1">
                      <a:lumMod val="50000"/>
                    </a:schemeClr>
                  </a:solidFill>
                </a:rPr>
                <a:t>Energy injection</a:t>
              </a:r>
            </a:p>
            <a:p>
              <a:pPr algn="ctr"/>
              <a:r>
                <a:rPr lang="en-US" sz="1050" i="1">
                  <a:solidFill>
                    <a:schemeClr val="bg1">
                      <a:lumMod val="50000"/>
                    </a:schemeClr>
                  </a:solidFill>
                </a:rPr>
                <a:t>(large scales)</a:t>
              </a:r>
            </a:p>
          </p:txBody>
        </p:sp>
        <p:sp>
          <p:nvSpPr>
            <p:cNvPr id="29" name="ZoneTexte 28">
              <a:extLst>
                <a:ext uri="{FF2B5EF4-FFF2-40B4-BE49-F238E27FC236}">
                  <a16:creationId xmlns:a16="http://schemas.microsoft.com/office/drawing/2014/main" id="{FD11FAD7-86D4-48E5-B76D-41BCF90A9914}"/>
                </a:ext>
              </a:extLst>
            </p:cNvPr>
            <p:cNvSpPr txBox="1"/>
            <p:nvPr/>
          </p:nvSpPr>
          <p:spPr>
            <a:xfrm>
              <a:off x="8075039" y="1005943"/>
              <a:ext cx="1334476" cy="430887"/>
            </a:xfrm>
            <a:prstGeom prst="rect">
              <a:avLst/>
            </a:prstGeom>
            <a:noFill/>
          </p:spPr>
          <p:txBody>
            <a:bodyPr wrap="square" rtlCol="0">
              <a:spAutoFit/>
            </a:bodyPr>
            <a:lstStyle/>
            <a:p>
              <a:pPr algn="ctr"/>
              <a:r>
                <a:rPr lang="en-US" sz="1050" i="1" dirty="0">
                  <a:solidFill>
                    <a:schemeClr val="bg1">
                      <a:lumMod val="50000"/>
                    </a:schemeClr>
                  </a:solidFill>
                </a:rPr>
                <a:t>Inertial range</a:t>
              </a:r>
            </a:p>
            <a:p>
              <a:pPr algn="ctr"/>
              <a:r>
                <a:rPr lang="en-US" sz="1050" i="1" dirty="0">
                  <a:solidFill>
                    <a:schemeClr val="bg1">
                      <a:lumMod val="50000"/>
                    </a:schemeClr>
                  </a:solidFill>
                </a:rPr>
                <a:t>(energy cascade)</a:t>
              </a:r>
            </a:p>
          </p:txBody>
        </p:sp>
        <p:sp>
          <p:nvSpPr>
            <p:cNvPr id="30" name="ZoneTexte 29">
              <a:extLst>
                <a:ext uri="{FF2B5EF4-FFF2-40B4-BE49-F238E27FC236}">
                  <a16:creationId xmlns:a16="http://schemas.microsoft.com/office/drawing/2014/main" id="{A8E229BA-F6A5-4F04-8D24-F9F7C866618E}"/>
                </a:ext>
              </a:extLst>
            </p:cNvPr>
            <p:cNvSpPr txBox="1"/>
            <p:nvPr/>
          </p:nvSpPr>
          <p:spPr>
            <a:xfrm>
              <a:off x="9700452" y="1021713"/>
              <a:ext cx="1334476" cy="430887"/>
            </a:xfrm>
            <a:prstGeom prst="rect">
              <a:avLst/>
            </a:prstGeom>
            <a:noFill/>
          </p:spPr>
          <p:txBody>
            <a:bodyPr wrap="square" rtlCol="0">
              <a:spAutoFit/>
            </a:bodyPr>
            <a:lstStyle/>
            <a:p>
              <a:pPr algn="ctr"/>
              <a:r>
                <a:rPr lang="en-US" sz="1050" i="1" dirty="0">
                  <a:solidFill>
                    <a:schemeClr val="bg1">
                      <a:lumMod val="50000"/>
                    </a:schemeClr>
                  </a:solidFill>
                </a:rPr>
                <a:t>Dissipation</a:t>
              </a:r>
            </a:p>
            <a:p>
              <a:pPr algn="ctr"/>
              <a:r>
                <a:rPr lang="en-US" sz="1050" i="1" dirty="0">
                  <a:solidFill>
                    <a:schemeClr val="bg1">
                      <a:lumMod val="50000"/>
                    </a:schemeClr>
                  </a:solidFill>
                </a:rPr>
                <a:t>(small scales)</a:t>
              </a:r>
            </a:p>
          </p:txBody>
        </p:sp>
      </p:grpSp>
      <p:grpSp>
        <p:nvGrpSpPr>
          <p:cNvPr id="9" name="Groupe 8">
            <a:extLst>
              <a:ext uri="{FF2B5EF4-FFF2-40B4-BE49-F238E27FC236}">
                <a16:creationId xmlns:a16="http://schemas.microsoft.com/office/drawing/2014/main" id="{3F954C11-7152-4D25-975D-F3CE4DDC0430}"/>
              </a:ext>
            </a:extLst>
          </p:cNvPr>
          <p:cNvGrpSpPr/>
          <p:nvPr/>
        </p:nvGrpSpPr>
        <p:grpSpPr>
          <a:xfrm>
            <a:off x="6981090" y="1628676"/>
            <a:ext cx="3485664" cy="1693515"/>
            <a:chOff x="7005306" y="2035986"/>
            <a:chExt cx="3485664" cy="1693515"/>
          </a:xfrm>
        </p:grpSpPr>
        <p:grpSp>
          <p:nvGrpSpPr>
            <p:cNvPr id="37" name="Groupe 36">
              <a:extLst>
                <a:ext uri="{FF2B5EF4-FFF2-40B4-BE49-F238E27FC236}">
                  <a16:creationId xmlns:a16="http://schemas.microsoft.com/office/drawing/2014/main" id="{E6D0A2C9-934E-47FC-A9D5-EB366B731AE1}"/>
                </a:ext>
              </a:extLst>
            </p:cNvPr>
            <p:cNvGrpSpPr/>
            <p:nvPr/>
          </p:nvGrpSpPr>
          <p:grpSpPr>
            <a:xfrm>
              <a:off x="7005306" y="2035986"/>
              <a:ext cx="3473941" cy="1692033"/>
              <a:chOff x="6971323" y="1625598"/>
              <a:chExt cx="3473941" cy="1692033"/>
            </a:xfrm>
          </p:grpSpPr>
          <p:sp>
            <p:nvSpPr>
              <p:cNvPr id="36" name="Forme libre : forme 35">
                <a:extLst>
                  <a:ext uri="{FF2B5EF4-FFF2-40B4-BE49-F238E27FC236}">
                    <a16:creationId xmlns:a16="http://schemas.microsoft.com/office/drawing/2014/main" id="{A55CE380-232A-4715-B626-4A0B5E1E43F6}"/>
                  </a:ext>
                </a:extLst>
              </p:cNvPr>
              <p:cNvSpPr/>
              <p:nvPr/>
            </p:nvSpPr>
            <p:spPr>
              <a:xfrm>
                <a:off x="6971323" y="2145323"/>
                <a:ext cx="3473939" cy="1172308"/>
              </a:xfrm>
              <a:custGeom>
                <a:avLst/>
                <a:gdLst>
                  <a:gd name="connsiteX0" fmla="*/ 0 w 3470031"/>
                  <a:gd name="connsiteY0" fmla="*/ 0 h 1172308"/>
                  <a:gd name="connsiteX1" fmla="*/ 836246 w 3470031"/>
                  <a:gd name="connsiteY1" fmla="*/ 35169 h 1172308"/>
                  <a:gd name="connsiteX2" fmla="*/ 875323 w 3470031"/>
                  <a:gd name="connsiteY2" fmla="*/ 42985 h 1172308"/>
                  <a:gd name="connsiteX3" fmla="*/ 2207846 w 3470031"/>
                  <a:gd name="connsiteY3" fmla="*/ 402492 h 1172308"/>
                  <a:gd name="connsiteX4" fmla="*/ 3462215 w 3470031"/>
                  <a:gd name="connsiteY4" fmla="*/ 1055077 h 1172308"/>
                  <a:gd name="connsiteX5" fmla="*/ 3470031 w 3470031"/>
                  <a:gd name="connsiteY5" fmla="*/ 1172308 h 1172308"/>
                  <a:gd name="connsiteX6" fmla="*/ 74246 w 3470031"/>
                  <a:gd name="connsiteY6" fmla="*/ 1164492 h 1172308"/>
                  <a:gd name="connsiteX7" fmla="*/ 0 w 3470031"/>
                  <a:gd name="connsiteY7" fmla="*/ 0 h 1172308"/>
                  <a:gd name="connsiteX0" fmla="*/ 0 w 3470031"/>
                  <a:gd name="connsiteY0" fmla="*/ 0 h 1172308"/>
                  <a:gd name="connsiteX1" fmla="*/ 836246 w 3470031"/>
                  <a:gd name="connsiteY1" fmla="*/ 35169 h 1172308"/>
                  <a:gd name="connsiteX2" fmla="*/ 875323 w 3470031"/>
                  <a:gd name="connsiteY2" fmla="*/ 42985 h 1172308"/>
                  <a:gd name="connsiteX3" fmla="*/ 2207846 w 3470031"/>
                  <a:gd name="connsiteY3" fmla="*/ 402492 h 1172308"/>
                  <a:gd name="connsiteX4" fmla="*/ 3462215 w 3470031"/>
                  <a:gd name="connsiteY4" fmla="*/ 1055077 h 1172308"/>
                  <a:gd name="connsiteX5" fmla="*/ 3470031 w 3470031"/>
                  <a:gd name="connsiteY5" fmla="*/ 1172308 h 1172308"/>
                  <a:gd name="connsiteX6" fmla="*/ 7815 w 3470031"/>
                  <a:gd name="connsiteY6" fmla="*/ 1172308 h 1172308"/>
                  <a:gd name="connsiteX7" fmla="*/ 0 w 3470031"/>
                  <a:gd name="connsiteY7" fmla="*/ 0 h 1172308"/>
                  <a:gd name="connsiteX0" fmla="*/ 3908 w 3473939"/>
                  <a:gd name="connsiteY0" fmla="*/ 0 h 1172308"/>
                  <a:gd name="connsiteX1" fmla="*/ 840154 w 3473939"/>
                  <a:gd name="connsiteY1" fmla="*/ 35169 h 1172308"/>
                  <a:gd name="connsiteX2" fmla="*/ 879231 w 3473939"/>
                  <a:gd name="connsiteY2" fmla="*/ 42985 h 1172308"/>
                  <a:gd name="connsiteX3" fmla="*/ 2211754 w 3473939"/>
                  <a:gd name="connsiteY3" fmla="*/ 402492 h 1172308"/>
                  <a:gd name="connsiteX4" fmla="*/ 3466123 w 3473939"/>
                  <a:gd name="connsiteY4" fmla="*/ 1055077 h 1172308"/>
                  <a:gd name="connsiteX5" fmla="*/ 3473939 w 3473939"/>
                  <a:gd name="connsiteY5" fmla="*/ 1172308 h 1172308"/>
                  <a:gd name="connsiteX6" fmla="*/ 0 w 3473939"/>
                  <a:gd name="connsiteY6" fmla="*/ 1172308 h 1172308"/>
                  <a:gd name="connsiteX7" fmla="*/ 3908 w 3473939"/>
                  <a:gd name="connsiteY7" fmla="*/ 0 h 1172308"/>
                  <a:gd name="connsiteX0" fmla="*/ 3908 w 3473939"/>
                  <a:gd name="connsiteY0" fmla="*/ 0 h 1172308"/>
                  <a:gd name="connsiteX1" fmla="*/ 840154 w 3473939"/>
                  <a:gd name="connsiteY1" fmla="*/ 35169 h 1172308"/>
                  <a:gd name="connsiteX2" fmla="*/ 879231 w 3473939"/>
                  <a:gd name="connsiteY2" fmla="*/ 42985 h 1172308"/>
                  <a:gd name="connsiteX3" fmla="*/ 2211754 w 3473939"/>
                  <a:gd name="connsiteY3" fmla="*/ 402492 h 1172308"/>
                  <a:gd name="connsiteX4" fmla="*/ 3466123 w 3473939"/>
                  <a:gd name="connsiteY4" fmla="*/ 1055077 h 1172308"/>
                  <a:gd name="connsiteX5" fmla="*/ 3473939 w 3473939"/>
                  <a:gd name="connsiteY5" fmla="*/ 1172308 h 1172308"/>
                  <a:gd name="connsiteX6" fmla="*/ 0 w 3473939"/>
                  <a:gd name="connsiteY6" fmla="*/ 1172308 h 1172308"/>
                  <a:gd name="connsiteX7" fmla="*/ 3908 w 3473939"/>
                  <a:gd name="connsiteY7" fmla="*/ 0 h 117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3939" h="1172308">
                    <a:moveTo>
                      <a:pt x="3908" y="0"/>
                    </a:moveTo>
                    <a:lnTo>
                      <a:pt x="840154" y="35169"/>
                    </a:lnTo>
                    <a:lnTo>
                      <a:pt x="879231" y="42985"/>
                    </a:lnTo>
                    <a:lnTo>
                      <a:pt x="2211754" y="402492"/>
                    </a:lnTo>
                    <a:lnTo>
                      <a:pt x="3466123" y="1055077"/>
                    </a:lnTo>
                    <a:lnTo>
                      <a:pt x="3473939" y="1172308"/>
                    </a:lnTo>
                    <a:lnTo>
                      <a:pt x="0" y="1172308"/>
                    </a:lnTo>
                    <a:cubicBezTo>
                      <a:pt x="1303" y="781539"/>
                      <a:pt x="2605" y="390769"/>
                      <a:pt x="3908" y="0"/>
                    </a:cubicBez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35" name="Forme libre : forme 34">
                <a:extLst>
                  <a:ext uri="{FF2B5EF4-FFF2-40B4-BE49-F238E27FC236}">
                    <a16:creationId xmlns:a16="http://schemas.microsoft.com/office/drawing/2014/main" id="{DA58557C-4DA8-4FBE-9391-D84BD222F543}"/>
                  </a:ext>
                </a:extLst>
              </p:cNvPr>
              <p:cNvSpPr/>
              <p:nvPr/>
            </p:nvSpPr>
            <p:spPr>
              <a:xfrm>
                <a:off x="6983053" y="1625598"/>
                <a:ext cx="3462211" cy="1582615"/>
              </a:xfrm>
              <a:custGeom>
                <a:avLst/>
                <a:gdLst>
                  <a:gd name="connsiteX0" fmla="*/ 0 w 2698934"/>
                  <a:gd name="connsiteY0" fmla="*/ 649740 h 2084341"/>
                  <a:gd name="connsiteX1" fmla="*/ 336062 w 2698934"/>
                  <a:gd name="connsiteY1" fmla="*/ 173001 h 2084341"/>
                  <a:gd name="connsiteX2" fmla="*/ 793262 w 2698934"/>
                  <a:gd name="connsiteY2" fmla="*/ 59678 h 2084341"/>
                  <a:gd name="connsiteX3" fmla="*/ 2211754 w 2698934"/>
                  <a:gd name="connsiteY3" fmla="*/ 1063955 h 2084341"/>
                  <a:gd name="connsiteX4" fmla="*/ 2645508 w 2698934"/>
                  <a:gd name="connsiteY4" fmla="*/ 1947094 h 2084341"/>
                  <a:gd name="connsiteX5" fmla="*/ 2676769 w 2698934"/>
                  <a:gd name="connsiteY5" fmla="*/ 2068232 h 2084341"/>
                  <a:gd name="connsiteX0" fmla="*/ 0 w 2698934"/>
                  <a:gd name="connsiteY0" fmla="*/ 646423 h 2081024"/>
                  <a:gd name="connsiteX1" fmla="*/ 336062 w 2698934"/>
                  <a:gd name="connsiteY1" fmla="*/ 169684 h 2081024"/>
                  <a:gd name="connsiteX2" fmla="*/ 793262 w 2698934"/>
                  <a:gd name="connsiteY2" fmla="*/ 56361 h 2081024"/>
                  <a:gd name="connsiteX3" fmla="*/ 2211754 w 2698934"/>
                  <a:gd name="connsiteY3" fmla="*/ 1060638 h 2081024"/>
                  <a:gd name="connsiteX4" fmla="*/ 2645508 w 2698934"/>
                  <a:gd name="connsiteY4" fmla="*/ 1943777 h 2081024"/>
                  <a:gd name="connsiteX5" fmla="*/ 2676769 w 2698934"/>
                  <a:gd name="connsiteY5" fmla="*/ 2064915 h 2081024"/>
                  <a:gd name="connsiteX0" fmla="*/ 0 w 2645508"/>
                  <a:gd name="connsiteY0" fmla="*/ 646423 h 1943777"/>
                  <a:gd name="connsiteX1" fmla="*/ 336062 w 2645508"/>
                  <a:gd name="connsiteY1" fmla="*/ 169684 h 1943777"/>
                  <a:gd name="connsiteX2" fmla="*/ 793262 w 2645508"/>
                  <a:gd name="connsiteY2" fmla="*/ 56361 h 1943777"/>
                  <a:gd name="connsiteX3" fmla="*/ 2211754 w 2645508"/>
                  <a:gd name="connsiteY3" fmla="*/ 1060638 h 1943777"/>
                  <a:gd name="connsiteX4" fmla="*/ 2645508 w 2645508"/>
                  <a:gd name="connsiteY4" fmla="*/ 1943777 h 1943777"/>
                  <a:gd name="connsiteX0" fmla="*/ 0 w 2696308"/>
                  <a:gd name="connsiteY0" fmla="*/ 646423 h 1865623"/>
                  <a:gd name="connsiteX1" fmla="*/ 336062 w 2696308"/>
                  <a:gd name="connsiteY1" fmla="*/ 169684 h 1865623"/>
                  <a:gd name="connsiteX2" fmla="*/ 793262 w 2696308"/>
                  <a:gd name="connsiteY2" fmla="*/ 56361 h 1865623"/>
                  <a:gd name="connsiteX3" fmla="*/ 2211754 w 2696308"/>
                  <a:gd name="connsiteY3" fmla="*/ 1060638 h 1865623"/>
                  <a:gd name="connsiteX4" fmla="*/ 2696308 w 2696308"/>
                  <a:gd name="connsiteY4" fmla="*/ 1865623 h 1865623"/>
                  <a:gd name="connsiteX0" fmla="*/ 0 w 2696308"/>
                  <a:gd name="connsiteY0" fmla="*/ 646423 h 1865623"/>
                  <a:gd name="connsiteX1" fmla="*/ 336062 w 2696308"/>
                  <a:gd name="connsiteY1" fmla="*/ 169684 h 1865623"/>
                  <a:gd name="connsiteX2" fmla="*/ 793262 w 2696308"/>
                  <a:gd name="connsiteY2" fmla="*/ 56361 h 1865623"/>
                  <a:gd name="connsiteX3" fmla="*/ 2211754 w 2696308"/>
                  <a:gd name="connsiteY3" fmla="*/ 1060638 h 1865623"/>
                  <a:gd name="connsiteX4" fmla="*/ 2696308 w 2696308"/>
                  <a:gd name="connsiteY4" fmla="*/ 1865623 h 1865623"/>
                  <a:gd name="connsiteX0" fmla="*/ 0 w 2594708"/>
                  <a:gd name="connsiteY0" fmla="*/ 646423 h 1834362"/>
                  <a:gd name="connsiteX1" fmla="*/ 336062 w 2594708"/>
                  <a:gd name="connsiteY1" fmla="*/ 169684 h 1834362"/>
                  <a:gd name="connsiteX2" fmla="*/ 793262 w 2594708"/>
                  <a:gd name="connsiteY2" fmla="*/ 56361 h 1834362"/>
                  <a:gd name="connsiteX3" fmla="*/ 2211754 w 2594708"/>
                  <a:gd name="connsiteY3" fmla="*/ 1060638 h 1834362"/>
                  <a:gd name="connsiteX4" fmla="*/ 2594708 w 2594708"/>
                  <a:gd name="connsiteY4" fmla="*/ 1834362 h 1834362"/>
                  <a:gd name="connsiteX0" fmla="*/ 0 w 2594708"/>
                  <a:gd name="connsiteY0" fmla="*/ 641639 h 1829578"/>
                  <a:gd name="connsiteX1" fmla="*/ 336062 w 2594708"/>
                  <a:gd name="connsiteY1" fmla="*/ 164900 h 1829578"/>
                  <a:gd name="connsiteX2" fmla="*/ 793262 w 2594708"/>
                  <a:gd name="connsiteY2" fmla="*/ 51577 h 1829578"/>
                  <a:gd name="connsiteX3" fmla="*/ 2094524 w 2594708"/>
                  <a:gd name="connsiteY3" fmla="*/ 989423 h 1829578"/>
                  <a:gd name="connsiteX4" fmla="*/ 2594708 w 2594708"/>
                  <a:gd name="connsiteY4" fmla="*/ 1829578 h 1829578"/>
                  <a:gd name="connsiteX0" fmla="*/ 0 w 2594708"/>
                  <a:gd name="connsiteY0" fmla="*/ 641639 h 1829578"/>
                  <a:gd name="connsiteX1" fmla="*/ 336062 w 2594708"/>
                  <a:gd name="connsiteY1" fmla="*/ 164900 h 1829578"/>
                  <a:gd name="connsiteX2" fmla="*/ 793262 w 2594708"/>
                  <a:gd name="connsiteY2" fmla="*/ 51577 h 1829578"/>
                  <a:gd name="connsiteX3" fmla="*/ 2094524 w 2594708"/>
                  <a:gd name="connsiteY3" fmla="*/ 989423 h 1829578"/>
                  <a:gd name="connsiteX4" fmla="*/ 2594708 w 2594708"/>
                  <a:gd name="connsiteY4" fmla="*/ 1829578 h 1829578"/>
                  <a:gd name="connsiteX0" fmla="*/ 0 w 2594708"/>
                  <a:gd name="connsiteY0" fmla="*/ 629942 h 1817881"/>
                  <a:gd name="connsiteX1" fmla="*/ 336062 w 2594708"/>
                  <a:gd name="connsiteY1" fmla="*/ 153203 h 1817881"/>
                  <a:gd name="connsiteX2" fmla="*/ 793262 w 2594708"/>
                  <a:gd name="connsiteY2" fmla="*/ 39880 h 1817881"/>
                  <a:gd name="connsiteX3" fmla="*/ 1871785 w 2594708"/>
                  <a:gd name="connsiteY3" fmla="*/ 814130 h 1817881"/>
                  <a:gd name="connsiteX4" fmla="*/ 2594708 w 2594708"/>
                  <a:gd name="connsiteY4" fmla="*/ 1817881 h 1817881"/>
                  <a:gd name="connsiteX0" fmla="*/ 0 w 2594708"/>
                  <a:gd name="connsiteY0" fmla="*/ 629942 h 1817881"/>
                  <a:gd name="connsiteX1" fmla="*/ 336062 w 2594708"/>
                  <a:gd name="connsiteY1" fmla="*/ 153203 h 1817881"/>
                  <a:gd name="connsiteX2" fmla="*/ 793262 w 2594708"/>
                  <a:gd name="connsiteY2" fmla="*/ 39880 h 1817881"/>
                  <a:gd name="connsiteX3" fmla="*/ 1871785 w 2594708"/>
                  <a:gd name="connsiteY3" fmla="*/ 814130 h 1817881"/>
                  <a:gd name="connsiteX4" fmla="*/ 2594708 w 2594708"/>
                  <a:gd name="connsiteY4" fmla="*/ 1817881 h 1817881"/>
                  <a:gd name="connsiteX0" fmla="*/ 0 w 2711939"/>
                  <a:gd name="connsiteY0" fmla="*/ 629942 h 1908768"/>
                  <a:gd name="connsiteX1" fmla="*/ 336062 w 2711939"/>
                  <a:gd name="connsiteY1" fmla="*/ 153203 h 1908768"/>
                  <a:gd name="connsiteX2" fmla="*/ 793262 w 2711939"/>
                  <a:gd name="connsiteY2" fmla="*/ 39880 h 1908768"/>
                  <a:gd name="connsiteX3" fmla="*/ 1871785 w 2711939"/>
                  <a:gd name="connsiteY3" fmla="*/ 814130 h 1908768"/>
                  <a:gd name="connsiteX4" fmla="*/ 2711939 w 2711939"/>
                  <a:gd name="connsiteY4" fmla="*/ 1908768 h 1908768"/>
                  <a:gd name="connsiteX0" fmla="*/ 0 w 2711939"/>
                  <a:gd name="connsiteY0" fmla="*/ 629942 h 1908768"/>
                  <a:gd name="connsiteX1" fmla="*/ 336062 w 2711939"/>
                  <a:gd name="connsiteY1" fmla="*/ 153203 h 1908768"/>
                  <a:gd name="connsiteX2" fmla="*/ 793262 w 2711939"/>
                  <a:gd name="connsiteY2" fmla="*/ 39880 h 1908768"/>
                  <a:gd name="connsiteX3" fmla="*/ 1871785 w 2711939"/>
                  <a:gd name="connsiteY3" fmla="*/ 814130 h 1908768"/>
                  <a:gd name="connsiteX4" fmla="*/ 2711939 w 2711939"/>
                  <a:gd name="connsiteY4" fmla="*/ 1908768 h 1908768"/>
                  <a:gd name="connsiteX0" fmla="*/ 0 w 2711939"/>
                  <a:gd name="connsiteY0" fmla="*/ 624158 h 1902984"/>
                  <a:gd name="connsiteX1" fmla="*/ 336062 w 2711939"/>
                  <a:gd name="connsiteY1" fmla="*/ 147419 h 1902984"/>
                  <a:gd name="connsiteX2" fmla="*/ 793262 w 2711939"/>
                  <a:gd name="connsiteY2" fmla="*/ 34096 h 1902984"/>
                  <a:gd name="connsiteX3" fmla="*/ 1926493 w 2711939"/>
                  <a:gd name="connsiteY3" fmla="*/ 726548 h 1902984"/>
                  <a:gd name="connsiteX4" fmla="*/ 2711939 w 2711939"/>
                  <a:gd name="connsiteY4" fmla="*/ 1902984 h 1902984"/>
                  <a:gd name="connsiteX0" fmla="*/ 0 w 2711939"/>
                  <a:gd name="connsiteY0" fmla="*/ 624158 h 1902984"/>
                  <a:gd name="connsiteX1" fmla="*/ 336062 w 2711939"/>
                  <a:gd name="connsiteY1" fmla="*/ 147419 h 1902984"/>
                  <a:gd name="connsiteX2" fmla="*/ 793262 w 2711939"/>
                  <a:gd name="connsiteY2" fmla="*/ 34096 h 1902984"/>
                  <a:gd name="connsiteX3" fmla="*/ 1926493 w 2711939"/>
                  <a:gd name="connsiteY3" fmla="*/ 726548 h 1902984"/>
                  <a:gd name="connsiteX4" fmla="*/ 2711939 w 2711939"/>
                  <a:gd name="connsiteY4" fmla="*/ 1902984 h 1902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1939" h="1902984">
                    <a:moveTo>
                      <a:pt x="0" y="624158"/>
                    </a:moveTo>
                    <a:cubicBezTo>
                      <a:pt x="101926" y="434960"/>
                      <a:pt x="250744" y="226224"/>
                      <a:pt x="336062" y="147419"/>
                    </a:cubicBezTo>
                    <a:cubicBezTo>
                      <a:pt x="421380" y="68614"/>
                      <a:pt x="528190" y="-62426"/>
                      <a:pt x="793262" y="34096"/>
                    </a:cubicBezTo>
                    <a:cubicBezTo>
                      <a:pt x="1058334" y="130618"/>
                      <a:pt x="1559822" y="451421"/>
                      <a:pt x="1926493" y="726548"/>
                    </a:cubicBezTo>
                    <a:cubicBezTo>
                      <a:pt x="2293164" y="1001675"/>
                      <a:pt x="2255390" y="1025196"/>
                      <a:pt x="2711939" y="1902984"/>
                    </a:cubicBezTo>
                  </a:path>
                </a:pathLst>
              </a:custGeom>
              <a:solidFill>
                <a:schemeClr val="accent5">
                  <a:lumMod val="40000"/>
                  <a:lumOff val="60000"/>
                </a:schemeClr>
              </a:solidFill>
              <a:ln w="12700">
                <a:noFill/>
              </a:ln>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grpSp>
        <p:sp>
          <p:nvSpPr>
            <p:cNvPr id="7" name="Rectangle 6">
              <a:extLst>
                <a:ext uri="{FF2B5EF4-FFF2-40B4-BE49-F238E27FC236}">
                  <a16:creationId xmlns:a16="http://schemas.microsoft.com/office/drawing/2014/main" id="{669F566D-16DF-44EC-88A0-9E45094AE770}"/>
                </a:ext>
              </a:extLst>
            </p:cNvPr>
            <p:cNvSpPr/>
            <p:nvPr/>
          </p:nvSpPr>
          <p:spPr>
            <a:xfrm>
              <a:off x="8757140" y="2217501"/>
              <a:ext cx="1733830" cy="151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grpSp>
      <p:sp>
        <p:nvSpPr>
          <p:cNvPr id="17" name="Forme libre : forme 16">
            <a:extLst>
              <a:ext uri="{FF2B5EF4-FFF2-40B4-BE49-F238E27FC236}">
                <a16:creationId xmlns:a16="http://schemas.microsoft.com/office/drawing/2014/main" id="{907FE093-D38B-4981-BEE3-1FB6E90C8B58}"/>
              </a:ext>
            </a:extLst>
          </p:cNvPr>
          <p:cNvSpPr/>
          <p:nvPr/>
        </p:nvSpPr>
        <p:spPr>
          <a:xfrm>
            <a:off x="8729783" y="1920533"/>
            <a:ext cx="1723293" cy="1305169"/>
          </a:xfrm>
          <a:custGeom>
            <a:avLst/>
            <a:gdLst>
              <a:gd name="connsiteX0" fmla="*/ 0 w 1723293"/>
              <a:gd name="connsiteY0" fmla="*/ 0 h 1305169"/>
              <a:gd name="connsiteX1" fmla="*/ 1105877 w 1723293"/>
              <a:gd name="connsiteY1" fmla="*/ 504092 h 1305169"/>
              <a:gd name="connsiteX2" fmla="*/ 1723293 w 1723293"/>
              <a:gd name="connsiteY2" fmla="*/ 1305169 h 1305169"/>
              <a:gd name="connsiteX0" fmla="*/ 0 w 1723293"/>
              <a:gd name="connsiteY0" fmla="*/ 0 h 1305169"/>
              <a:gd name="connsiteX1" fmla="*/ 980831 w 1723293"/>
              <a:gd name="connsiteY1" fmla="*/ 453292 h 1305169"/>
              <a:gd name="connsiteX2" fmla="*/ 1723293 w 1723293"/>
              <a:gd name="connsiteY2" fmla="*/ 1305169 h 1305169"/>
              <a:gd name="connsiteX0" fmla="*/ 0 w 1723293"/>
              <a:gd name="connsiteY0" fmla="*/ 0 h 1305169"/>
              <a:gd name="connsiteX1" fmla="*/ 980831 w 1723293"/>
              <a:gd name="connsiteY1" fmla="*/ 453292 h 1305169"/>
              <a:gd name="connsiteX2" fmla="*/ 1723293 w 1723293"/>
              <a:gd name="connsiteY2" fmla="*/ 1305169 h 1305169"/>
              <a:gd name="connsiteX0" fmla="*/ 0 w 1723293"/>
              <a:gd name="connsiteY0" fmla="*/ 0 h 1305169"/>
              <a:gd name="connsiteX1" fmla="*/ 980831 w 1723293"/>
              <a:gd name="connsiteY1" fmla="*/ 453292 h 1305169"/>
              <a:gd name="connsiteX2" fmla="*/ 1723293 w 1723293"/>
              <a:gd name="connsiteY2" fmla="*/ 1305169 h 1305169"/>
              <a:gd name="connsiteX0" fmla="*/ 0 w 1723293"/>
              <a:gd name="connsiteY0" fmla="*/ 0 h 1305169"/>
              <a:gd name="connsiteX1" fmla="*/ 980831 w 1723293"/>
              <a:gd name="connsiteY1" fmla="*/ 453292 h 1305169"/>
              <a:gd name="connsiteX2" fmla="*/ 1723293 w 1723293"/>
              <a:gd name="connsiteY2" fmla="*/ 1305169 h 1305169"/>
              <a:gd name="connsiteX0" fmla="*/ 0 w 1723293"/>
              <a:gd name="connsiteY0" fmla="*/ 0 h 1305169"/>
              <a:gd name="connsiteX1" fmla="*/ 1016000 w 1723293"/>
              <a:gd name="connsiteY1" fmla="*/ 484554 h 1305169"/>
              <a:gd name="connsiteX2" fmla="*/ 1723293 w 1723293"/>
              <a:gd name="connsiteY2" fmla="*/ 1305169 h 1305169"/>
              <a:gd name="connsiteX0" fmla="*/ 0 w 1723293"/>
              <a:gd name="connsiteY0" fmla="*/ 0 h 1305169"/>
              <a:gd name="connsiteX1" fmla="*/ 1039446 w 1723293"/>
              <a:gd name="connsiteY1" fmla="*/ 480646 h 1305169"/>
              <a:gd name="connsiteX2" fmla="*/ 1723293 w 1723293"/>
              <a:gd name="connsiteY2" fmla="*/ 1305169 h 1305169"/>
              <a:gd name="connsiteX0" fmla="*/ 0 w 1723293"/>
              <a:gd name="connsiteY0" fmla="*/ 0 h 1305169"/>
              <a:gd name="connsiteX1" fmla="*/ 1039446 w 1723293"/>
              <a:gd name="connsiteY1" fmla="*/ 480646 h 1305169"/>
              <a:gd name="connsiteX2" fmla="*/ 1723293 w 1723293"/>
              <a:gd name="connsiteY2" fmla="*/ 1305169 h 1305169"/>
              <a:gd name="connsiteX0" fmla="*/ 0 w 1723293"/>
              <a:gd name="connsiteY0" fmla="*/ 0 h 1305169"/>
              <a:gd name="connsiteX1" fmla="*/ 1039446 w 1723293"/>
              <a:gd name="connsiteY1" fmla="*/ 480646 h 1305169"/>
              <a:gd name="connsiteX2" fmla="*/ 1723293 w 1723293"/>
              <a:gd name="connsiteY2" fmla="*/ 1305169 h 1305169"/>
              <a:gd name="connsiteX0" fmla="*/ 0 w 1723293"/>
              <a:gd name="connsiteY0" fmla="*/ 0 h 1305169"/>
              <a:gd name="connsiteX1" fmla="*/ 1039446 w 1723293"/>
              <a:gd name="connsiteY1" fmla="*/ 480646 h 1305169"/>
              <a:gd name="connsiteX2" fmla="*/ 1723293 w 1723293"/>
              <a:gd name="connsiteY2" fmla="*/ 1305169 h 1305169"/>
              <a:gd name="connsiteX0" fmla="*/ 0 w 1723293"/>
              <a:gd name="connsiteY0" fmla="*/ 0 h 1305169"/>
              <a:gd name="connsiteX1" fmla="*/ 1039446 w 1723293"/>
              <a:gd name="connsiteY1" fmla="*/ 480646 h 1305169"/>
              <a:gd name="connsiteX2" fmla="*/ 1723293 w 1723293"/>
              <a:gd name="connsiteY2" fmla="*/ 1305169 h 1305169"/>
              <a:gd name="connsiteX0" fmla="*/ 0 w 1723293"/>
              <a:gd name="connsiteY0" fmla="*/ 0 h 1305169"/>
              <a:gd name="connsiteX1" fmla="*/ 1039446 w 1723293"/>
              <a:gd name="connsiteY1" fmla="*/ 480646 h 1305169"/>
              <a:gd name="connsiteX2" fmla="*/ 1723293 w 1723293"/>
              <a:gd name="connsiteY2" fmla="*/ 1305169 h 1305169"/>
              <a:gd name="connsiteX0" fmla="*/ 0 w 1723293"/>
              <a:gd name="connsiteY0" fmla="*/ 0 h 1305169"/>
              <a:gd name="connsiteX1" fmla="*/ 1039446 w 1723293"/>
              <a:gd name="connsiteY1" fmla="*/ 480646 h 1305169"/>
              <a:gd name="connsiteX2" fmla="*/ 1723293 w 1723293"/>
              <a:gd name="connsiteY2" fmla="*/ 1305169 h 1305169"/>
              <a:gd name="connsiteX0" fmla="*/ 0 w 1723293"/>
              <a:gd name="connsiteY0" fmla="*/ 0 h 1305169"/>
              <a:gd name="connsiteX1" fmla="*/ 1043354 w 1723293"/>
              <a:gd name="connsiteY1" fmla="*/ 500184 h 1305169"/>
              <a:gd name="connsiteX2" fmla="*/ 1723293 w 1723293"/>
              <a:gd name="connsiteY2" fmla="*/ 1305169 h 1305169"/>
              <a:gd name="connsiteX0" fmla="*/ 0 w 1723293"/>
              <a:gd name="connsiteY0" fmla="*/ 0 h 1305169"/>
              <a:gd name="connsiteX1" fmla="*/ 1043354 w 1723293"/>
              <a:gd name="connsiteY1" fmla="*/ 500184 h 1305169"/>
              <a:gd name="connsiteX2" fmla="*/ 1723293 w 1723293"/>
              <a:gd name="connsiteY2" fmla="*/ 1305169 h 1305169"/>
              <a:gd name="connsiteX0" fmla="*/ 0 w 1723293"/>
              <a:gd name="connsiteY0" fmla="*/ 0 h 1305169"/>
              <a:gd name="connsiteX1" fmla="*/ 1043354 w 1723293"/>
              <a:gd name="connsiteY1" fmla="*/ 500184 h 1305169"/>
              <a:gd name="connsiteX2" fmla="*/ 1723293 w 1723293"/>
              <a:gd name="connsiteY2" fmla="*/ 1305169 h 1305169"/>
              <a:gd name="connsiteX0" fmla="*/ 0 w 1723293"/>
              <a:gd name="connsiteY0" fmla="*/ 0 h 1305169"/>
              <a:gd name="connsiteX1" fmla="*/ 980831 w 1723293"/>
              <a:gd name="connsiteY1" fmla="*/ 445476 h 1305169"/>
              <a:gd name="connsiteX2" fmla="*/ 1723293 w 1723293"/>
              <a:gd name="connsiteY2" fmla="*/ 1305169 h 1305169"/>
              <a:gd name="connsiteX0" fmla="*/ 0 w 1723293"/>
              <a:gd name="connsiteY0" fmla="*/ 0 h 1305169"/>
              <a:gd name="connsiteX1" fmla="*/ 980831 w 1723293"/>
              <a:gd name="connsiteY1" fmla="*/ 445476 h 1305169"/>
              <a:gd name="connsiteX2" fmla="*/ 1723293 w 1723293"/>
              <a:gd name="connsiteY2" fmla="*/ 1305169 h 1305169"/>
              <a:gd name="connsiteX0" fmla="*/ 0 w 1723293"/>
              <a:gd name="connsiteY0" fmla="*/ 0 h 1305169"/>
              <a:gd name="connsiteX1" fmla="*/ 980831 w 1723293"/>
              <a:gd name="connsiteY1" fmla="*/ 445476 h 1305169"/>
              <a:gd name="connsiteX2" fmla="*/ 1723293 w 1723293"/>
              <a:gd name="connsiteY2" fmla="*/ 1305169 h 1305169"/>
              <a:gd name="connsiteX0" fmla="*/ 0 w 1723293"/>
              <a:gd name="connsiteY0" fmla="*/ 0 h 1305169"/>
              <a:gd name="connsiteX1" fmla="*/ 980831 w 1723293"/>
              <a:gd name="connsiteY1" fmla="*/ 445476 h 1305169"/>
              <a:gd name="connsiteX2" fmla="*/ 1723293 w 1723293"/>
              <a:gd name="connsiteY2" fmla="*/ 1305169 h 1305169"/>
              <a:gd name="connsiteX0" fmla="*/ 0 w 1723293"/>
              <a:gd name="connsiteY0" fmla="*/ 0 h 1305169"/>
              <a:gd name="connsiteX1" fmla="*/ 980831 w 1723293"/>
              <a:gd name="connsiteY1" fmla="*/ 445476 h 1305169"/>
              <a:gd name="connsiteX2" fmla="*/ 1723293 w 1723293"/>
              <a:gd name="connsiteY2" fmla="*/ 1305169 h 1305169"/>
              <a:gd name="connsiteX0" fmla="*/ 0 w 1723293"/>
              <a:gd name="connsiteY0" fmla="*/ 0 h 1305169"/>
              <a:gd name="connsiteX1" fmla="*/ 980831 w 1723293"/>
              <a:gd name="connsiteY1" fmla="*/ 445476 h 1305169"/>
              <a:gd name="connsiteX2" fmla="*/ 1723293 w 1723293"/>
              <a:gd name="connsiteY2" fmla="*/ 1305169 h 1305169"/>
              <a:gd name="connsiteX0" fmla="*/ 0 w 1723293"/>
              <a:gd name="connsiteY0" fmla="*/ 0 h 1305169"/>
              <a:gd name="connsiteX1" fmla="*/ 980831 w 1723293"/>
              <a:gd name="connsiteY1" fmla="*/ 445476 h 1305169"/>
              <a:gd name="connsiteX2" fmla="*/ 1723293 w 1723293"/>
              <a:gd name="connsiteY2" fmla="*/ 1305169 h 1305169"/>
              <a:gd name="connsiteX0" fmla="*/ 0 w 1723293"/>
              <a:gd name="connsiteY0" fmla="*/ 0 h 1305169"/>
              <a:gd name="connsiteX1" fmla="*/ 980831 w 1723293"/>
              <a:gd name="connsiteY1" fmla="*/ 445476 h 1305169"/>
              <a:gd name="connsiteX2" fmla="*/ 1723293 w 1723293"/>
              <a:gd name="connsiteY2" fmla="*/ 1305169 h 1305169"/>
              <a:gd name="connsiteX0" fmla="*/ 0 w 1723293"/>
              <a:gd name="connsiteY0" fmla="*/ 0 h 1305169"/>
              <a:gd name="connsiteX1" fmla="*/ 980831 w 1723293"/>
              <a:gd name="connsiteY1" fmla="*/ 445476 h 1305169"/>
              <a:gd name="connsiteX2" fmla="*/ 1723293 w 1723293"/>
              <a:gd name="connsiteY2" fmla="*/ 1305169 h 1305169"/>
              <a:gd name="connsiteX0" fmla="*/ 0 w 1723293"/>
              <a:gd name="connsiteY0" fmla="*/ 0 h 1305169"/>
              <a:gd name="connsiteX1" fmla="*/ 980831 w 1723293"/>
              <a:gd name="connsiteY1" fmla="*/ 445476 h 1305169"/>
              <a:gd name="connsiteX2" fmla="*/ 1723293 w 1723293"/>
              <a:gd name="connsiteY2" fmla="*/ 1305169 h 1305169"/>
              <a:gd name="connsiteX0" fmla="*/ 0 w 1723293"/>
              <a:gd name="connsiteY0" fmla="*/ 0 h 1305169"/>
              <a:gd name="connsiteX1" fmla="*/ 980831 w 1723293"/>
              <a:gd name="connsiteY1" fmla="*/ 445476 h 1305169"/>
              <a:gd name="connsiteX2" fmla="*/ 1723293 w 1723293"/>
              <a:gd name="connsiteY2" fmla="*/ 1305169 h 1305169"/>
              <a:gd name="connsiteX0" fmla="*/ 0 w 1723293"/>
              <a:gd name="connsiteY0" fmla="*/ 0 h 1305169"/>
              <a:gd name="connsiteX1" fmla="*/ 980831 w 1723293"/>
              <a:gd name="connsiteY1" fmla="*/ 445476 h 1305169"/>
              <a:gd name="connsiteX2" fmla="*/ 1723293 w 1723293"/>
              <a:gd name="connsiteY2" fmla="*/ 1305169 h 1305169"/>
              <a:gd name="connsiteX0" fmla="*/ 0 w 1723293"/>
              <a:gd name="connsiteY0" fmla="*/ 0 h 1305169"/>
              <a:gd name="connsiteX1" fmla="*/ 980831 w 1723293"/>
              <a:gd name="connsiteY1" fmla="*/ 445476 h 1305169"/>
              <a:gd name="connsiteX2" fmla="*/ 1723293 w 1723293"/>
              <a:gd name="connsiteY2" fmla="*/ 1305169 h 1305169"/>
              <a:gd name="connsiteX0" fmla="*/ 0 w 1723293"/>
              <a:gd name="connsiteY0" fmla="*/ 0 h 1305169"/>
              <a:gd name="connsiteX1" fmla="*/ 980831 w 1723293"/>
              <a:gd name="connsiteY1" fmla="*/ 445476 h 1305169"/>
              <a:gd name="connsiteX2" fmla="*/ 1723293 w 1723293"/>
              <a:gd name="connsiteY2" fmla="*/ 1305169 h 1305169"/>
            </a:gdLst>
            <a:ahLst/>
            <a:cxnLst>
              <a:cxn ang="0">
                <a:pos x="connsiteX0" y="connsiteY0"/>
              </a:cxn>
              <a:cxn ang="0">
                <a:pos x="connsiteX1" y="connsiteY1"/>
              </a:cxn>
              <a:cxn ang="0">
                <a:pos x="connsiteX2" y="connsiteY2"/>
              </a:cxn>
            </a:cxnLst>
            <a:rect l="l" t="t" r="r" b="b"/>
            <a:pathLst>
              <a:path w="1723293" h="1305169">
                <a:moveTo>
                  <a:pt x="0" y="0"/>
                </a:moveTo>
                <a:cubicBezTo>
                  <a:pt x="651609" y="256604"/>
                  <a:pt x="603739" y="251395"/>
                  <a:pt x="980831" y="445476"/>
                </a:cubicBezTo>
                <a:cubicBezTo>
                  <a:pt x="1275861" y="659096"/>
                  <a:pt x="1452685" y="966502"/>
                  <a:pt x="1723293" y="1305169"/>
                </a:cubicBezTo>
              </a:path>
            </a:pathLst>
          </a:custGeom>
          <a:solidFill>
            <a:schemeClr val="tx2">
              <a:lumMod val="20000"/>
              <a:lumOff val="80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43" name="ZoneTexte 42">
            <a:extLst>
              <a:ext uri="{FF2B5EF4-FFF2-40B4-BE49-F238E27FC236}">
                <a16:creationId xmlns:a16="http://schemas.microsoft.com/office/drawing/2014/main" id="{EEDCCEBB-8209-4895-9CAA-8AD392809E33}"/>
              </a:ext>
            </a:extLst>
          </p:cNvPr>
          <p:cNvSpPr txBox="1"/>
          <p:nvPr/>
        </p:nvSpPr>
        <p:spPr>
          <a:xfrm>
            <a:off x="7104188" y="2394898"/>
            <a:ext cx="1430214" cy="584775"/>
          </a:xfrm>
          <a:prstGeom prst="rect">
            <a:avLst/>
          </a:prstGeom>
          <a:noFill/>
          <a:ln>
            <a:noFill/>
          </a:ln>
        </p:spPr>
        <p:style>
          <a:lnRef idx="0">
            <a:scrgbClr r="0" g="0" b="0"/>
          </a:lnRef>
          <a:fillRef idx="0">
            <a:scrgbClr r="0" g="0" b="0"/>
          </a:fillRef>
          <a:effectRef idx="0">
            <a:scrgbClr r="0" g="0" b="0"/>
          </a:effectRef>
          <a:fontRef idx="minor">
            <a:schemeClr val="accent5"/>
          </a:fontRef>
        </p:style>
        <p:txBody>
          <a:bodyPr wrap="square" rtlCol="0">
            <a:spAutoFit/>
          </a:bodyPr>
          <a:lstStyle/>
          <a:p>
            <a:pPr algn="ctr"/>
            <a:r>
              <a:rPr lang="en-US" sz="1600" dirty="0"/>
              <a:t>Numerically</a:t>
            </a:r>
          </a:p>
          <a:p>
            <a:pPr algn="ctr"/>
            <a:r>
              <a:rPr lang="en-US" sz="1600" dirty="0"/>
              <a:t>resolved</a:t>
            </a:r>
          </a:p>
        </p:txBody>
      </p:sp>
      <p:sp>
        <p:nvSpPr>
          <p:cNvPr id="20" name="Forme libre : forme 19">
            <a:extLst>
              <a:ext uri="{FF2B5EF4-FFF2-40B4-BE49-F238E27FC236}">
                <a16:creationId xmlns:a16="http://schemas.microsoft.com/office/drawing/2014/main" id="{CD56DA4F-E7FC-41B9-BF4B-C5DEA448E7EB}"/>
              </a:ext>
            </a:extLst>
          </p:cNvPr>
          <p:cNvSpPr/>
          <p:nvPr/>
        </p:nvSpPr>
        <p:spPr>
          <a:xfrm>
            <a:off x="8729785" y="1910862"/>
            <a:ext cx="1727200" cy="1410676"/>
          </a:xfrm>
          <a:custGeom>
            <a:avLst/>
            <a:gdLst>
              <a:gd name="connsiteX0" fmla="*/ 3907 w 1727200"/>
              <a:gd name="connsiteY0" fmla="*/ 0 h 1410676"/>
              <a:gd name="connsiteX1" fmla="*/ 0 w 1727200"/>
              <a:gd name="connsiteY1" fmla="*/ 1410676 h 1410676"/>
              <a:gd name="connsiteX2" fmla="*/ 1723292 w 1727200"/>
              <a:gd name="connsiteY2" fmla="*/ 1395046 h 1410676"/>
              <a:gd name="connsiteX3" fmla="*/ 1727200 w 1727200"/>
              <a:gd name="connsiteY3" fmla="*/ 1285630 h 1410676"/>
              <a:gd name="connsiteX4" fmla="*/ 3907 w 1727200"/>
              <a:gd name="connsiteY4" fmla="*/ 0 h 1410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200" h="1410676">
                <a:moveTo>
                  <a:pt x="3907" y="0"/>
                </a:moveTo>
                <a:cubicBezTo>
                  <a:pt x="2605" y="470225"/>
                  <a:pt x="1302" y="940451"/>
                  <a:pt x="0" y="1410676"/>
                </a:cubicBezTo>
                <a:lnTo>
                  <a:pt x="1723292" y="1395046"/>
                </a:lnTo>
                <a:lnTo>
                  <a:pt x="1727200" y="1285630"/>
                </a:lnTo>
                <a:lnTo>
                  <a:pt x="3907" y="0"/>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11" name="Forme libre : forme 10">
            <a:extLst>
              <a:ext uri="{FF2B5EF4-FFF2-40B4-BE49-F238E27FC236}">
                <a16:creationId xmlns:a16="http://schemas.microsoft.com/office/drawing/2014/main" id="{431DAACF-D268-4107-8147-71C5BD6F8E14}"/>
              </a:ext>
            </a:extLst>
          </p:cNvPr>
          <p:cNvSpPr/>
          <p:nvPr/>
        </p:nvSpPr>
        <p:spPr>
          <a:xfrm>
            <a:off x="6990864" y="1625599"/>
            <a:ext cx="3462211" cy="1582615"/>
          </a:xfrm>
          <a:custGeom>
            <a:avLst/>
            <a:gdLst>
              <a:gd name="connsiteX0" fmla="*/ 0 w 2698934"/>
              <a:gd name="connsiteY0" fmla="*/ 649740 h 2084341"/>
              <a:gd name="connsiteX1" fmla="*/ 336062 w 2698934"/>
              <a:gd name="connsiteY1" fmla="*/ 173001 h 2084341"/>
              <a:gd name="connsiteX2" fmla="*/ 793262 w 2698934"/>
              <a:gd name="connsiteY2" fmla="*/ 59678 h 2084341"/>
              <a:gd name="connsiteX3" fmla="*/ 2211754 w 2698934"/>
              <a:gd name="connsiteY3" fmla="*/ 1063955 h 2084341"/>
              <a:gd name="connsiteX4" fmla="*/ 2645508 w 2698934"/>
              <a:gd name="connsiteY4" fmla="*/ 1947094 h 2084341"/>
              <a:gd name="connsiteX5" fmla="*/ 2676769 w 2698934"/>
              <a:gd name="connsiteY5" fmla="*/ 2068232 h 2084341"/>
              <a:gd name="connsiteX0" fmla="*/ 0 w 2698934"/>
              <a:gd name="connsiteY0" fmla="*/ 646423 h 2081024"/>
              <a:gd name="connsiteX1" fmla="*/ 336062 w 2698934"/>
              <a:gd name="connsiteY1" fmla="*/ 169684 h 2081024"/>
              <a:gd name="connsiteX2" fmla="*/ 793262 w 2698934"/>
              <a:gd name="connsiteY2" fmla="*/ 56361 h 2081024"/>
              <a:gd name="connsiteX3" fmla="*/ 2211754 w 2698934"/>
              <a:gd name="connsiteY3" fmla="*/ 1060638 h 2081024"/>
              <a:gd name="connsiteX4" fmla="*/ 2645508 w 2698934"/>
              <a:gd name="connsiteY4" fmla="*/ 1943777 h 2081024"/>
              <a:gd name="connsiteX5" fmla="*/ 2676769 w 2698934"/>
              <a:gd name="connsiteY5" fmla="*/ 2064915 h 2081024"/>
              <a:gd name="connsiteX0" fmla="*/ 0 w 2645508"/>
              <a:gd name="connsiteY0" fmla="*/ 646423 h 1943777"/>
              <a:gd name="connsiteX1" fmla="*/ 336062 w 2645508"/>
              <a:gd name="connsiteY1" fmla="*/ 169684 h 1943777"/>
              <a:gd name="connsiteX2" fmla="*/ 793262 w 2645508"/>
              <a:gd name="connsiteY2" fmla="*/ 56361 h 1943777"/>
              <a:gd name="connsiteX3" fmla="*/ 2211754 w 2645508"/>
              <a:gd name="connsiteY3" fmla="*/ 1060638 h 1943777"/>
              <a:gd name="connsiteX4" fmla="*/ 2645508 w 2645508"/>
              <a:gd name="connsiteY4" fmla="*/ 1943777 h 1943777"/>
              <a:gd name="connsiteX0" fmla="*/ 0 w 2696308"/>
              <a:gd name="connsiteY0" fmla="*/ 646423 h 1865623"/>
              <a:gd name="connsiteX1" fmla="*/ 336062 w 2696308"/>
              <a:gd name="connsiteY1" fmla="*/ 169684 h 1865623"/>
              <a:gd name="connsiteX2" fmla="*/ 793262 w 2696308"/>
              <a:gd name="connsiteY2" fmla="*/ 56361 h 1865623"/>
              <a:gd name="connsiteX3" fmla="*/ 2211754 w 2696308"/>
              <a:gd name="connsiteY3" fmla="*/ 1060638 h 1865623"/>
              <a:gd name="connsiteX4" fmla="*/ 2696308 w 2696308"/>
              <a:gd name="connsiteY4" fmla="*/ 1865623 h 1865623"/>
              <a:gd name="connsiteX0" fmla="*/ 0 w 2696308"/>
              <a:gd name="connsiteY0" fmla="*/ 646423 h 1865623"/>
              <a:gd name="connsiteX1" fmla="*/ 336062 w 2696308"/>
              <a:gd name="connsiteY1" fmla="*/ 169684 h 1865623"/>
              <a:gd name="connsiteX2" fmla="*/ 793262 w 2696308"/>
              <a:gd name="connsiteY2" fmla="*/ 56361 h 1865623"/>
              <a:gd name="connsiteX3" fmla="*/ 2211754 w 2696308"/>
              <a:gd name="connsiteY3" fmla="*/ 1060638 h 1865623"/>
              <a:gd name="connsiteX4" fmla="*/ 2696308 w 2696308"/>
              <a:gd name="connsiteY4" fmla="*/ 1865623 h 1865623"/>
              <a:gd name="connsiteX0" fmla="*/ 0 w 2594708"/>
              <a:gd name="connsiteY0" fmla="*/ 646423 h 1834362"/>
              <a:gd name="connsiteX1" fmla="*/ 336062 w 2594708"/>
              <a:gd name="connsiteY1" fmla="*/ 169684 h 1834362"/>
              <a:gd name="connsiteX2" fmla="*/ 793262 w 2594708"/>
              <a:gd name="connsiteY2" fmla="*/ 56361 h 1834362"/>
              <a:gd name="connsiteX3" fmla="*/ 2211754 w 2594708"/>
              <a:gd name="connsiteY3" fmla="*/ 1060638 h 1834362"/>
              <a:gd name="connsiteX4" fmla="*/ 2594708 w 2594708"/>
              <a:gd name="connsiteY4" fmla="*/ 1834362 h 1834362"/>
              <a:gd name="connsiteX0" fmla="*/ 0 w 2594708"/>
              <a:gd name="connsiteY0" fmla="*/ 641639 h 1829578"/>
              <a:gd name="connsiteX1" fmla="*/ 336062 w 2594708"/>
              <a:gd name="connsiteY1" fmla="*/ 164900 h 1829578"/>
              <a:gd name="connsiteX2" fmla="*/ 793262 w 2594708"/>
              <a:gd name="connsiteY2" fmla="*/ 51577 h 1829578"/>
              <a:gd name="connsiteX3" fmla="*/ 2094524 w 2594708"/>
              <a:gd name="connsiteY3" fmla="*/ 989423 h 1829578"/>
              <a:gd name="connsiteX4" fmla="*/ 2594708 w 2594708"/>
              <a:gd name="connsiteY4" fmla="*/ 1829578 h 1829578"/>
              <a:gd name="connsiteX0" fmla="*/ 0 w 2594708"/>
              <a:gd name="connsiteY0" fmla="*/ 641639 h 1829578"/>
              <a:gd name="connsiteX1" fmla="*/ 336062 w 2594708"/>
              <a:gd name="connsiteY1" fmla="*/ 164900 h 1829578"/>
              <a:gd name="connsiteX2" fmla="*/ 793262 w 2594708"/>
              <a:gd name="connsiteY2" fmla="*/ 51577 h 1829578"/>
              <a:gd name="connsiteX3" fmla="*/ 2094524 w 2594708"/>
              <a:gd name="connsiteY3" fmla="*/ 989423 h 1829578"/>
              <a:gd name="connsiteX4" fmla="*/ 2594708 w 2594708"/>
              <a:gd name="connsiteY4" fmla="*/ 1829578 h 1829578"/>
              <a:gd name="connsiteX0" fmla="*/ 0 w 2594708"/>
              <a:gd name="connsiteY0" fmla="*/ 629942 h 1817881"/>
              <a:gd name="connsiteX1" fmla="*/ 336062 w 2594708"/>
              <a:gd name="connsiteY1" fmla="*/ 153203 h 1817881"/>
              <a:gd name="connsiteX2" fmla="*/ 793262 w 2594708"/>
              <a:gd name="connsiteY2" fmla="*/ 39880 h 1817881"/>
              <a:gd name="connsiteX3" fmla="*/ 1871785 w 2594708"/>
              <a:gd name="connsiteY3" fmla="*/ 814130 h 1817881"/>
              <a:gd name="connsiteX4" fmla="*/ 2594708 w 2594708"/>
              <a:gd name="connsiteY4" fmla="*/ 1817881 h 1817881"/>
              <a:gd name="connsiteX0" fmla="*/ 0 w 2594708"/>
              <a:gd name="connsiteY0" fmla="*/ 629942 h 1817881"/>
              <a:gd name="connsiteX1" fmla="*/ 336062 w 2594708"/>
              <a:gd name="connsiteY1" fmla="*/ 153203 h 1817881"/>
              <a:gd name="connsiteX2" fmla="*/ 793262 w 2594708"/>
              <a:gd name="connsiteY2" fmla="*/ 39880 h 1817881"/>
              <a:gd name="connsiteX3" fmla="*/ 1871785 w 2594708"/>
              <a:gd name="connsiteY3" fmla="*/ 814130 h 1817881"/>
              <a:gd name="connsiteX4" fmla="*/ 2594708 w 2594708"/>
              <a:gd name="connsiteY4" fmla="*/ 1817881 h 1817881"/>
              <a:gd name="connsiteX0" fmla="*/ 0 w 2711939"/>
              <a:gd name="connsiteY0" fmla="*/ 629942 h 1908768"/>
              <a:gd name="connsiteX1" fmla="*/ 336062 w 2711939"/>
              <a:gd name="connsiteY1" fmla="*/ 153203 h 1908768"/>
              <a:gd name="connsiteX2" fmla="*/ 793262 w 2711939"/>
              <a:gd name="connsiteY2" fmla="*/ 39880 h 1908768"/>
              <a:gd name="connsiteX3" fmla="*/ 1871785 w 2711939"/>
              <a:gd name="connsiteY3" fmla="*/ 814130 h 1908768"/>
              <a:gd name="connsiteX4" fmla="*/ 2711939 w 2711939"/>
              <a:gd name="connsiteY4" fmla="*/ 1908768 h 1908768"/>
              <a:gd name="connsiteX0" fmla="*/ 0 w 2711939"/>
              <a:gd name="connsiteY0" fmla="*/ 629942 h 1908768"/>
              <a:gd name="connsiteX1" fmla="*/ 336062 w 2711939"/>
              <a:gd name="connsiteY1" fmla="*/ 153203 h 1908768"/>
              <a:gd name="connsiteX2" fmla="*/ 793262 w 2711939"/>
              <a:gd name="connsiteY2" fmla="*/ 39880 h 1908768"/>
              <a:gd name="connsiteX3" fmla="*/ 1871785 w 2711939"/>
              <a:gd name="connsiteY3" fmla="*/ 814130 h 1908768"/>
              <a:gd name="connsiteX4" fmla="*/ 2711939 w 2711939"/>
              <a:gd name="connsiteY4" fmla="*/ 1908768 h 1908768"/>
              <a:gd name="connsiteX0" fmla="*/ 0 w 2711939"/>
              <a:gd name="connsiteY0" fmla="*/ 624158 h 1902984"/>
              <a:gd name="connsiteX1" fmla="*/ 336062 w 2711939"/>
              <a:gd name="connsiteY1" fmla="*/ 147419 h 1902984"/>
              <a:gd name="connsiteX2" fmla="*/ 793262 w 2711939"/>
              <a:gd name="connsiteY2" fmla="*/ 34096 h 1902984"/>
              <a:gd name="connsiteX3" fmla="*/ 1926493 w 2711939"/>
              <a:gd name="connsiteY3" fmla="*/ 726548 h 1902984"/>
              <a:gd name="connsiteX4" fmla="*/ 2711939 w 2711939"/>
              <a:gd name="connsiteY4" fmla="*/ 1902984 h 1902984"/>
              <a:gd name="connsiteX0" fmla="*/ 0 w 2711939"/>
              <a:gd name="connsiteY0" fmla="*/ 624158 h 1902984"/>
              <a:gd name="connsiteX1" fmla="*/ 336062 w 2711939"/>
              <a:gd name="connsiteY1" fmla="*/ 147419 h 1902984"/>
              <a:gd name="connsiteX2" fmla="*/ 793262 w 2711939"/>
              <a:gd name="connsiteY2" fmla="*/ 34096 h 1902984"/>
              <a:gd name="connsiteX3" fmla="*/ 1926493 w 2711939"/>
              <a:gd name="connsiteY3" fmla="*/ 726548 h 1902984"/>
              <a:gd name="connsiteX4" fmla="*/ 2711939 w 2711939"/>
              <a:gd name="connsiteY4" fmla="*/ 1902984 h 1902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1939" h="1902984">
                <a:moveTo>
                  <a:pt x="0" y="624158"/>
                </a:moveTo>
                <a:cubicBezTo>
                  <a:pt x="101926" y="434960"/>
                  <a:pt x="250744" y="226224"/>
                  <a:pt x="336062" y="147419"/>
                </a:cubicBezTo>
                <a:cubicBezTo>
                  <a:pt x="421380" y="68614"/>
                  <a:pt x="528190" y="-62426"/>
                  <a:pt x="793262" y="34096"/>
                </a:cubicBezTo>
                <a:cubicBezTo>
                  <a:pt x="1058334" y="130618"/>
                  <a:pt x="1559822" y="451421"/>
                  <a:pt x="1926493" y="726548"/>
                </a:cubicBezTo>
                <a:cubicBezTo>
                  <a:pt x="2293164" y="1001675"/>
                  <a:pt x="2255390" y="1025196"/>
                  <a:pt x="2711939" y="1902984"/>
                </a:cubicBezTo>
              </a:path>
            </a:pathLst>
          </a:cu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sp>
        <p:nvSpPr>
          <p:cNvPr id="44" name="ZoneTexte 43">
            <a:extLst>
              <a:ext uri="{FF2B5EF4-FFF2-40B4-BE49-F238E27FC236}">
                <a16:creationId xmlns:a16="http://schemas.microsoft.com/office/drawing/2014/main" id="{3432C552-7E80-4EFD-BB87-A20FAA3DB28A}"/>
              </a:ext>
            </a:extLst>
          </p:cNvPr>
          <p:cNvSpPr txBox="1"/>
          <p:nvPr/>
        </p:nvSpPr>
        <p:spPr>
          <a:xfrm>
            <a:off x="8645769" y="2423275"/>
            <a:ext cx="1430214" cy="584775"/>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rtlCol="0">
            <a:spAutoFit/>
          </a:bodyPr>
          <a:lstStyle/>
          <a:p>
            <a:pPr algn="ctr"/>
            <a:r>
              <a:rPr lang="en-US" sz="1600" dirty="0"/>
              <a:t>Model estimated</a:t>
            </a:r>
          </a:p>
        </p:txBody>
      </p:sp>
      <p:sp>
        <p:nvSpPr>
          <p:cNvPr id="45" name="ZoneTexte 44">
            <a:extLst>
              <a:ext uri="{FF2B5EF4-FFF2-40B4-BE49-F238E27FC236}">
                <a16:creationId xmlns:a16="http://schemas.microsoft.com/office/drawing/2014/main" id="{C2857000-9050-4F53-B99C-88286CC40005}"/>
              </a:ext>
            </a:extLst>
          </p:cNvPr>
          <p:cNvSpPr txBox="1"/>
          <p:nvPr/>
        </p:nvSpPr>
        <p:spPr>
          <a:xfrm>
            <a:off x="10179538" y="2110154"/>
            <a:ext cx="933939" cy="369332"/>
          </a:xfrm>
          <a:prstGeom prst="rect">
            <a:avLst/>
          </a:prstGeom>
          <a:solidFill>
            <a:srgbClr val="58DC6A"/>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fr-FR" dirty="0"/>
              <a:t>LES</a:t>
            </a:r>
          </a:p>
        </p:txBody>
      </p:sp>
      <p:pic>
        <p:nvPicPr>
          <p:cNvPr id="54" name="Picture 2" descr="CFD of a turbulent jet">
            <a:extLst>
              <a:ext uri="{FF2B5EF4-FFF2-40B4-BE49-F238E27FC236}">
                <a16:creationId xmlns:a16="http://schemas.microsoft.com/office/drawing/2014/main" id="{05DBCED1-5DA7-41A0-AC82-C636D64C13F1}"/>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483" r="39632"/>
          <a:stretch/>
        </p:blipFill>
        <p:spPr bwMode="auto">
          <a:xfrm rot="5400000">
            <a:off x="5464774" y="3943824"/>
            <a:ext cx="934205" cy="233290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FD of a turbulent jet">
            <a:extLst>
              <a:ext uri="{FF2B5EF4-FFF2-40B4-BE49-F238E27FC236}">
                <a16:creationId xmlns:a16="http://schemas.microsoft.com/office/drawing/2014/main" id="{09824570-7990-4024-B811-986CFAC00FEC}"/>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60039"/>
          <a:stretch/>
        </p:blipFill>
        <p:spPr bwMode="auto">
          <a:xfrm rot="5400000">
            <a:off x="9045616" y="4075008"/>
            <a:ext cx="1110512" cy="21432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6" name="Diagramme 55">
            <a:extLst>
              <a:ext uri="{FF2B5EF4-FFF2-40B4-BE49-F238E27FC236}">
                <a16:creationId xmlns:a16="http://schemas.microsoft.com/office/drawing/2014/main" id="{D6AF5829-29C5-4E1C-9C4B-80E5A17B6084}"/>
              </a:ext>
            </a:extLst>
          </p:cNvPr>
          <p:cNvGraphicFramePr/>
          <p:nvPr>
            <p:extLst>
              <p:ext uri="{D42A27DB-BD31-4B8C-83A1-F6EECF244321}">
                <p14:modId xmlns:p14="http://schemas.microsoft.com/office/powerpoint/2010/main" val="4058663285"/>
              </p:ext>
            </p:extLst>
          </p:nvPr>
        </p:nvGraphicFramePr>
        <p:xfrm>
          <a:off x="504093" y="3413218"/>
          <a:ext cx="11058768" cy="16657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7" name="ZoneTexte 56">
            <a:extLst>
              <a:ext uri="{FF2B5EF4-FFF2-40B4-BE49-F238E27FC236}">
                <a16:creationId xmlns:a16="http://schemas.microsoft.com/office/drawing/2014/main" id="{3794B4CE-52BE-4047-9557-F1284E05FABC}"/>
              </a:ext>
            </a:extLst>
          </p:cNvPr>
          <p:cNvSpPr txBox="1"/>
          <p:nvPr/>
        </p:nvSpPr>
        <p:spPr>
          <a:xfrm>
            <a:off x="11018873" y="3699492"/>
            <a:ext cx="1058985" cy="307777"/>
          </a:xfrm>
          <a:prstGeom prst="rect">
            <a:avLst/>
          </a:prstGeom>
          <a:noFill/>
        </p:spPr>
        <p:txBody>
          <a:bodyPr wrap="square" rtlCol="0">
            <a:spAutoFit/>
          </a:bodyPr>
          <a:lstStyle/>
          <a:p>
            <a:r>
              <a:rPr lang="fr-FR" sz="1400" i="1" dirty="0" err="1">
                <a:solidFill>
                  <a:schemeClr val="bg1">
                    <a:lumMod val="50000"/>
                  </a:schemeClr>
                </a:solidFill>
              </a:rPr>
              <a:t>Fidelity</a:t>
            </a:r>
            <a:endParaRPr lang="fr-FR" sz="1400" i="1" dirty="0">
              <a:solidFill>
                <a:schemeClr val="bg1">
                  <a:lumMod val="50000"/>
                </a:schemeClr>
              </a:solidFill>
            </a:endParaRPr>
          </a:p>
        </p:txBody>
      </p:sp>
    </p:spTree>
    <p:extLst>
      <p:ext uri="{BB962C8B-B14F-4D97-AF65-F5344CB8AC3E}">
        <p14:creationId xmlns:p14="http://schemas.microsoft.com/office/powerpoint/2010/main" val="2062089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ED08D99-2E77-465B-A2D1-7B5149E27500}"/>
              </a:ext>
            </a:extLst>
          </p:cNvPr>
          <p:cNvSpPr>
            <a:spLocks noGrp="1"/>
          </p:cNvSpPr>
          <p:nvPr>
            <p:ph idx="1"/>
          </p:nvPr>
        </p:nvSpPr>
        <p:spPr>
          <a:xfrm>
            <a:off x="398585" y="1133231"/>
            <a:ext cx="11191630" cy="4939323"/>
          </a:xfrm>
        </p:spPr>
        <p:txBody>
          <a:bodyPr/>
          <a:lstStyle/>
          <a:p>
            <a:pPr marL="285750" indent="-285750">
              <a:buFont typeface="Arial" panose="020B0604020202020204" pitchFamily="34" charset="0"/>
              <a:buChar char="•"/>
            </a:pPr>
            <a:r>
              <a:rPr lang="en-US" dirty="0"/>
              <a:t>Underlying model: </a:t>
            </a:r>
            <a:r>
              <a:rPr lang="en-US" b="1" dirty="0"/>
              <a:t>Navier-Stokes equations</a:t>
            </a:r>
          </a:p>
          <a:p>
            <a:pPr marL="285750" indent="-285750">
              <a:buFont typeface="Arial" panose="020B0604020202020204" pitchFamily="34" charset="0"/>
              <a:buChar char="•"/>
            </a:pPr>
            <a:r>
              <a:rPr lang="en-US" dirty="0"/>
              <a:t>Turbulence key properties (in 3D): </a:t>
            </a:r>
          </a:p>
          <a:p>
            <a:pPr marL="552450" lvl="1" indent="-285750">
              <a:buFont typeface="Arial" panose="020B0604020202020204" pitchFamily="34" charset="0"/>
              <a:buChar char="•"/>
            </a:pPr>
            <a:r>
              <a:rPr lang="en-US" dirty="0"/>
              <a:t>Mixing effect</a:t>
            </a:r>
          </a:p>
          <a:p>
            <a:pPr marL="552450" lvl="1" indent="-285750">
              <a:buFont typeface="Arial" panose="020B0604020202020204" pitchFamily="34" charset="0"/>
              <a:buChar char="•"/>
            </a:pPr>
            <a:r>
              <a:rPr lang="en-US" dirty="0"/>
              <a:t>Well characterized energy spectrum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Turbulence numerical modelling hierarchy:</a:t>
            </a:r>
          </a:p>
        </p:txBody>
      </p:sp>
      <p:sp>
        <p:nvSpPr>
          <p:cNvPr id="3" name="Espace réservé de la date 2">
            <a:extLst>
              <a:ext uri="{FF2B5EF4-FFF2-40B4-BE49-F238E27FC236}">
                <a16:creationId xmlns:a16="http://schemas.microsoft.com/office/drawing/2014/main" id="{39DAD787-BAA4-4909-98DD-C0A5FB0FDB40}"/>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342A1F6B-60D2-44D7-A8FC-69E91DCCF84D}"/>
              </a:ext>
            </a:extLst>
          </p:cNvPr>
          <p:cNvSpPr>
            <a:spLocks noGrp="1"/>
          </p:cNvSpPr>
          <p:nvPr>
            <p:ph type="ftr" sz="quarter" idx="11"/>
          </p:nvPr>
        </p:nvSpPr>
        <p:spPr/>
        <p:txBody>
          <a:bodyPr/>
          <a:lstStyle/>
          <a:p>
            <a:r>
              <a:rPr lang="fr-FR"/>
              <a:t>Hugo Bufferand - IAEA-FEC Conference - Chengdu</a:t>
            </a:r>
            <a:endParaRPr lang="fr-FR" dirty="0"/>
          </a:p>
        </p:txBody>
      </p:sp>
      <p:sp>
        <p:nvSpPr>
          <p:cNvPr id="5" name="Espace réservé du numéro de diapositive 4">
            <a:extLst>
              <a:ext uri="{FF2B5EF4-FFF2-40B4-BE49-F238E27FC236}">
                <a16:creationId xmlns:a16="http://schemas.microsoft.com/office/drawing/2014/main" id="{544C96D6-40F1-4DE1-92A1-F372D2534EC7}"/>
              </a:ext>
            </a:extLst>
          </p:cNvPr>
          <p:cNvSpPr>
            <a:spLocks noGrp="1"/>
          </p:cNvSpPr>
          <p:nvPr>
            <p:ph type="sldNum" sz="quarter" idx="12"/>
          </p:nvPr>
        </p:nvSpPr>
        <p:spPr/>
        <p:txBody>
          <a:bodyPr/>
          <a:lstStyle/>
          <a:p>
            <a:r>
              <a:rPr lang="fr-FR" dirty="0"/>
              <a:t>3/19</a:t>
            </a:r>
          </a:p>
        </p:txBody>
      </p:sp>
      <p:sp>
        <p:nvSpPr>
          <p:cNvPr id="6" name="Titre 5">
            <a:extLst>
              <a:ext uri="{FF2B5EF4-FFF2-40B4-BE49-F238E27FC236}">
                <a16:creationId xmlns:a16="http://schemas.microsoft.com/office/drawing/2014/main" id="{F84EAF5D-B857-49FE-9201-A8D8C438117C}"/>
              </a:ext>
            </a:extLst>
          </p:cNvPr>
          <p:cNvSpPr>
            <a:spLocks noGrp="1"/>
          </p:cNvSpPr>
          <p:nvPr>
            <p:ph type="title"/>
          </p:nvPr>
        </p:nvSpPr>
        <p:spPr/>
        <p:txBody>
          <a:bodyPr>
            <a:normAutofit/>
          </a:bodyPr>
          <a:lstStyle/>
          <a:p>
            <a:r>
              <a:rPr lang="en-US" dirty="0"/>
              <a:t>Example from the neutral fluid community</a:t>
            </a:r>
          </a:p>
        </p:txBody>
      </p:sp>
      <p:cxnSp>
        <p:nvCxnSpPr>
          <p:cNvPr id="8" name="Connecteur droit avec flèche 7">
            <a:extLst>
              <a:ext uri="{FF2B5EF4-FFF2-40B4-BE49-F238E27FC236}">
                <a16:creationId xmlns:a16="http://schemas.microsoft.com/office/drawing/2014/main" id="{EAFD802A-784D-44E9-AA72-34E06FA1FDF9}"/>
              </a:ext>
            </a:extLst>
          </p:cNvPr>
          <p:cNvCxnSpPr>
            <a:cxnSpLocks/>
          </p:cNvCxnSpPr>
          <p:nvPr/>
        </p:nvCxnSpPr>
        <p:spPr>
          <a:xfrm>
            <a:off x="6572739" y="3344985"/>
            <a:ext cx="411479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6FDBE9D2-BCDE-486E-8C34-5BE2236132E0}"/>
              </a:ext>
            </a:extLst>
          </p:cNvPr>
          <p:cNvCxnSpPr>
            <a:cxnSpLocks/>
          </p:cNvCxnSpPr>
          <p:nvPr/>
        </p:nvCxnSpPr>
        <p:spPr>
          <a:xfrm flipV="1">
            <a:off x="6705599" y="1074789"/>
            <a:ext cx="0" cy="246948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Forme libre : forme 10">
            <a:extLst>
              <a:ext uri="{FF2B5EF4-FFF2-40B4-BE49-F238E27FC236}">
                <a16:creationId xmlns:a16="http://schemas.microsoft.com/office/drawing/2014/main" id="{431DAACF-D268-4107-8147-71C5BD6F8E14}"/>
              </a:ext>
            </a:extLst>
          </p:cNvPr>
          <p:cNvSpPr/>
          <p:nvPr/>
        </p:nvSpPr>
        <p:spPr>
          <a:xfrm>
            <a:off x="6986956" y="1625599"/>
            <a:ext cx="3462211" cy="1582615"/>
          </a:xfrm>
          <a:custGeom>
            <a:avLst/>
            <a:gdLst>
              <a:gd name="connsiteX0" fmla="*/ 0 w 2698934"/>
              <a:gd name="connsiteY0" fmla="*/ 649740 h 2084341"/>
              <a:gd name="connsiteX1" fmla="*/ 336062 w 2698934"/>
              <a:gd name="connsiteY1" fmla="*/ 173001 h 2084341"/>
              <a:gd name="connsiteX2" fmla="*/ 793262 w 2698934"/>
              <a:gd name="connsiteY2" fmla="*/ 59678 h 2084341"/>
              <a:gd name="connsiteX3" fmla="*/ 2211754 w 2698934"/>
              <a:gd name="connsiteY3" fmla="*/ 1063955 h 2084341"/>
              <a:gd name="connsiteX4" fmla="*/ 2645508 w 2698934"/>
              <a:gd name="connsiteY4" fmla="*/ 1947094 h 2084341"/>
              <a:gd name="connsiteX5" fmla="*/ 2676769 w 2698934"/>
              <a:gd name="connsiteY5" fmla="*/ 2068232 h 2084341"/>
              <a:gd name="connsiteX0" fmla="*/ 0 w 2698934"/>
              <a:gd name="connsiteY0" fmla="*/ 646423 h 2081024"/>
              <a:gd name="connsiteX1" fmla="*/ 336062 w 2698934"/>
              <a:gd name="connsiteY1" fmla="*/ 169684 h 2081024"/>
              <a:gd name="connsiteX2" fmla="*/ 793262 w 2698934"/>
              <a:gd name="connsiteY2" fmla="*/ 56361 h 2081024"/>
              <a:gd name="connsiteX3" fmla="*/ 2211754 w 2698934"/>
              <a:gd name="connsiteY3" fmla="*/ 1060638 h 2081024"/>
              <a:gd name="connsiteX4" fmla="*/ 2645508 w 2698934"/>
              <a:gd name="connsiteY4" fmla="*/ 1943777 h 2081024"/>
              <a:gd name="connsiteX5" fmla="*/ 2676769 w 2698934"/>
              <a:gd name="connsiteY5" fmla="*/ 2064915 h 2081024"/>
              <a:gd name="connsiteX0" fmla="*/ 0 w 2645508"/>
              <a:gd name="connsiteY0" fmla="*/ 646423 h 1943777"/>
              <a:gd name="connsiteX1" fmla="*/ 336062 w 2645508"/>
              <a:gd name="connsiteY1" fmla="*/ 169684 h 1943777"/>
              <a:gd name="connsiteX2" fmla="*/ 793262 w 2645508"/>
              <a:gd name="connsiteY2" fmla="*/ 56361 h 1943777"/>
              <a:gd name="connsiteX3" fmla="*/ 2211754 w 2645508"/>
              <a:gd name="connsiteY3" fmla="*/ 1060638 h 1943777"/>
              <a:gd name="connsiteX4" fmla="*/ 2645508 w 2645508"/>
              <a:gd name="connsiteY4" fmla="*/ 1943777 h 1943777"/>
              <a:gd name="connsiteX0" fmla="*/ 0 w 2696308"/>
              <a:gd name="connsiteY0" fmla="*/ 646423 h 1865623"/>
              <a:gd name="connsiteX1" fmla="*/ 336062 w 2696308"/>
              <a:gd name="connsiteY1" fmla="*/ 169684 h 1865623"/>
              <a:gd name="connsiteX2" fmla="*/ 793262 w 2696308"/>
              <a:gd name="connsiteY2" fmla="*/ 56361 h 1865623"/>
              <a:gd name="connsiteX3" fmla="*/ 2211754 w 2696308"/>
              <a:gd name="connsiteY3" fmla="*/ 1060638 h 1865623"/>
              <a:gd name="connsiteX4" fmla="*/ 2696308 w 2696308"/>
              <a:gd name="connsiteY4" fmla="*/ 1865623 h 1865623"/>
              <a:gd name="connsiteX0" fmla="*/ 0 w 2696308"/>
              <a:gd name="connsiteY0" fmla="*/ 646423 h 1865623"/>
              <a:gd name="connsiteX1" fmla="*/ 336062 w 2696308"/>
              <a:gd name="connsiteY1" fmla="*/ 169684 h 1865623"/>
              <a:gd name="connsiteX2" fmla="*/ 793262 w 2696308"/>
              <a:gd name="connsiteY2" fmla="*/ 56361 h 1865623"/>
              <a:gd name="connsiteX3" fmla="*/ 2211754 w 2696308"/>
              <a:gd name="connsiteY3" fmla="*/ 1060638 h 1865623"/>
              <a:gd name="connsiteX4" fmla="*/ 2696308 w 2696308"/>
              <a:gd name="connsiteY4" fmla="*/ 1865623 h 1865623"/>
              <a:gd name="connsiteX0" fmla="*/ 0 w 2594708"/>
              <a:gd name="connsiteY0" fmla="*/ 646423 h 1834362"/>
              <a:gd name="connsiteX1" fmla="*/ 336062 w 2594708"/>
              <a:gd name="connsiteY1" fmla="*/ 169684 h 1834362"/>
              <a:gd name="connsiteX2" fmla="*/ 793262 w 2594708"/>
              <a:gd name="connsiteY2" fmla="*/ 56361 h 1834362"/>
              <a:gd name="connsiteX3" fmla="*/ 2211754 w 2594708"/>
              <a:gd name="connsiteY3" fmla="*/ 1060638 h 1834362"/>
              <a:gd name="connsiteX4" fmla="*/ 2594708 w 2594708"/>
              <a:gd name="connsiteY4" fmla="*/ 1834362 h 1834362"/>
              <a:gd name="connsiteX0" fmla="*/ 0 w 2594708"/>
              <a:gd name="connsiteY0" fmla="*/ 641639 h 1829578"/>
              <a:gd name="connsiteX1" fmla="*/ 336062 w 2594708"/>
              <a:gd name="connsiteY1" fmla="*/ 164900 h 1829578"/>
              <a:gd name="connsiteX2" fmla="*/ 793262 w 2594708"/>
              <a:gd name="connsiteY2" fmla="*/ 51577 h 1829578"/>
              <a:gd name="connsiteX3" fmla="*/ 2094524 w 2594708"/>
              <a:gd name="connsiteY3" fmla="*/ 989423 h 1829578"/>
              <a:gd name="connsiteX4" fmla="*/ 2594708 w 2594708"/>
              <a:gd name="connsiteY4" fmla="*/ 1829578 h 1829578"/>
              <a:gd name="connsiteX0" fmla="*/ 0 w 2594708"/>
              <a:gd name="connsiteY0" fmla="*/ 641639 h 1829578"/>
              <a:gd name="connsiteX1" fmla="*/ 336062 w 2594708"/>
              <a:gd name="connsiteY1" fmla="*/ 164900 h 1829578"/>
              <a:gd name="connsiteX2" fmla="*/ 793262 w 2594708"/>
              <a:gd name="connsiteY2" fmla="*/ 51577 h 1829578"/>
              <a:gd name="connsiteX3" fmla="*/ 2094524 w 2594708"/>
              <a:gd name="connsiteY3" fmla="*/ 989423 h 1829578"/>
              <a:gd name="connsiteX4" fmla="*/ 2594708 w 2594708"/>
              <a:gd name="connsiteY4" fmla="*/ 1829578 h 1829578"/>
              <a:gd name="connsiteX0" fmla="*/ 0 w 2594708"/>
              <a:gd name="connsiteY0" fmla="*/ 629942 h 1817881"/>
              <a:gd name="connsiteX1" fmla="*/ 336062 w 2594708"/>
              <a:gd name="connsiteY1" fmla="*/ 153203 h 1817881"/>
              <a:gd name="connsiteX2" fmla="*/ 793262 w 2594708"/>
              <a:gd name="connsiteY2" fmla="*/ 39880 h 1817881"/>
              <a:gd name="connsiteX3" fmla="*/ 1871785 w 2594708"/>
              <a:gd name="connsiteY3" fmla="*/ 814130 h 1817881"/>
              <a:gd name="connsiteX4" fmla="*/ 2594708 w 2594708"/>
              <a:gd name="connsiteY4" fmla="*/ 1817881 h 1817881"/>
              <a:gd name="connsiteX0" fmla="*/ 0 w 2594708"/>
              <a:gd name="connsiteY0" fmla="*/ 629942 h 1817881"/>
              <a:gd name="connsiteX1" fmla="*/ 336062 w 2594708"/>
              <a:gd name="connsiteY1" fmla="*/ 153203 h 1817881"/>
              <a:gd name="connsiteX2" fmla="*/ 793262 w 2594708"/>
              <a:gd name="connsiteY2" fmla="*/ 39880 h 1817881"/>
              <a:gd name="connsiteX3" fmla="*/ 1871785 w 2594708"/>
              <a:gd name="connsiteY3" fmla="*/ 814130 h 1817881"/>
              <a:gd name="connsiteX4" fmla="*/ 2594708 w 2594708"/>
              <a:gd name="connsiteY4" fmla="*/ 1817881 h 1817881"/>
              <a:gd name="connsiteX0" fmla="*/ 0 w 2711939"/>
              <a:gd name="connsiteY0" fmla="*/ 629942 h 1908768"/>
              <a:gd name="connsiteX1" fmla="*/ 336062 w 2711939"/>
              <a:gd name="connsiteY1" fmla="*/ 153203 h 1908768"/>
              <a:gd name="connsiteX2" fmla="*/ 793262 w 2711939"/>
              <a:gd name="connsiteY2" fmla="*/ 39880 h 1908768"/>
              <a:gd name="connsiteX3" fmla="*/ 1871785 w 2711939"/>
              <a:gd name="connsiteY3" fmla="*/ 814130 h 1908768"/>
              <a:gd name="connsiteX4" fmla="*/ 2711939 w 2711939"/>
              <a:gd name="connsiteY4" fmla="*/ 1908768 h 1908768"/>
              <a:gd name="connsiteX0" fmla="*/ 0 w 2711939"/>
              <a:gd name="connsiteY0" fmla="*/ 629942 h 1908768"/>
              <a:gd name="connsiteX1" fmla="*/ 336062 w 2711939"/>
              <a:gd name="connsiteY1" fmla="*/ 153203 h 1908768"/>
              <a:gd name="connsiteX2" fmla="*/ 793262 w 2711939"/>
              <a:gd name="connsiteY2" fmla="*/ 39880 h 1908768"/>
              <a:gd name="connsiteX3" fmla="*/ 1871785 w 2711939"/>
              <a:gd name="connsiteY3" fmla="*/ 814130 h 1908768"/>
              <a:gd name="connsiteX4" fmla="*/ 2711939 w 2711939"/>
              <a:gd name="connsiteY4" fmla="*/ 1908768 h 1908768"/>
              <a:gd name="connsiteX0" fmla="*/ 0 w 2711939"/>
              <a:gd name="connsiteY0" fmla="*/ 624158 h 1902984"/>
              <a:gd name="connsiteX1" fmla="*/ 336062 w 2711939"/>
              <a:gd name="connsiteY1" fmla="*/ 147419 h 1902984"/>
              <a:gd name="connsiteX2" fmla="*/ 793262 w 2711939"/>
              <a:gd name="connsiteY2" fmla="*/ 34096 h 1902984"/>
              <a:gd name="connsiteX3" fmla="*/ 1926493 w 2711939"/>
              <a:gd name="connsiteY3" fmla="*/ 726548 h 1902984"/>
              <a:gd name="connsiteX4" fmla="*/ 2711939 w 2711939"/>
              <a:gd name="connsiteY4" fmla="*/ 1902984 h 1902984"/>
              <a:gd name="connsiteX0" fmla="*/ 0 w 2711939"/>
              <a:gd name="connsiteY0" fmla="*/ 624158 h 1902984"/>
              <a:gd name="connsiteX1" fmla="*/ 336062 w 2711939"/>
              <a:gd name="connsiteY1" fmla="*/ 147419 h 1902984"/>
              <a:gd name="connsiteX2" fmla="*/ 793262 w 2711939"/>
              <a:gd name="connsiteY2" fmla="*/ 34096 h 1902984"/>
              <a:gd name="connsiteX3" fmla="*/ 1926493 w 2711939"/>
              <a:gd name="connsiteY3" fmla="*/ 726548 h 1902984"/>
              <a:gd name="connsiteX4" fmla="*/ 2711939 w 2711939"/>
              <a:gd name="connsiteY4" fmla="*/ 1902984 h 1902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1939" h="1902984">
                <a:moveTo>
                  <a:pt x="0" y="624158"/>
                </a:moveTo>
                <a:cubicBezTo>
                  <a:pt x="101926" y="434960"/>
                  <a:pt x="250744" y="226224"/>
                  <a:pt x="336062" y="147419"/>
                </a:cubicBezTo>
                <a:cubicBezTo>
                  <a:pt x="421380" y="68614"/>
                  <a:pt x="528190" y="-62426"/>
                  <a:pt x="793262" y="34096"/>
                </a:cubicBezTo>
                <a:cubicBezTo>
                  <a:pt x="1058334" y="130618"/>
                  <a:pt x="1559822" y="451421"/>
                  <a:pt x="1926493" y="726548"/>
                </a:cubicBezTo>
                <a:cubicBezTo>
                  <a:pt x="2293164" y="1001675"/>
                  <a:pt x="2255390" y="1025196"/>
                  <a:pt x="2711939" y="1902984"/>
                </a:cubicBezTo>
              </a:path>
            </a:pathLst>
          </a:cu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18" name="ZoneTexte 17">
                <a:extLst>
                  <a:ext uri="{FF2B5EF4-FFF2-40B4-BE49-F238E27FC236}">
                    <a16:creationId xmlns:a16="http://schemas.microsoft.com/office/drawing/2014/main" id="{A2C6E229-EBE8-4B73-A3D7-D1FA12008943}"/>
                  </a:ext>
                </a:extLst>
              </p:cNvPr>
              <p:cNvSpPr txBox="1"/>
              <p:nvPr/>
            </p:nvSpPr>
            <p:spPr>
              <a:xfrm>
                <a:off x="10457133" y="3374515"/>
                <a:ext cx="19749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𝑘</m:t>
                      </m:r>
                    </m:oMath>
                  </m:oMathPara>
                </a14:m>
                <a:endParaRPr lang="fr-FR" dirty="0"/>
              </a:p>
            </p:txBody>
          </p:sp>
        </mc:Choice>
        <mc:Fallback xmlns="">
          <p:sp>
            <p:nvSpPr>
              <p:cNvPr id="18" name="ZoneTexte 17">
                <a:extLst>
                  <a:ext uri="{FF2B5EF4-FFF2-40B4-BE49-F238E27FC236}">
                    <a16:creationId xmlns:a16="http://schemas.microsoft.com/office/drawing/2014/main" id="{A2C6E229-EBE8-4B73-A3D7-D1FA12008943}"/>
                  </a:ext>
                </a:extLst>
              </p:cNvPr>
              <p:cNvSpPr txBox="1">
                <a:spLocks noRot="1" noChangeAspect="1" noMove="1" noResize="1" noEditPoints="1" noAdjustHandles="1" noChangeArrowheads="1" noChangeShapeType="1" noTextEdit="1"/>
              </p:cNvSpPr>
              <p:nvPr/>
            </p:nvSpPr>
            <p:spPr>
              <a:xfrm>
                <a:off x="10457133" y="3374515"/>
                <a:ext cx="197490" cy="276999"/>
              </a:xfrm>
              <a:prstGeom prst="rect">
                <a:avLst/>
              </a:prstGeom>
              <a:blipFill>
                <a:blip r:embed="rId2"/>
                <a:stretch>
                  <a:fillRect l="-27273" r="-21212" b="-11111"/>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19" name="ZoneTexte 18">
                <a:extLst>
                  <a:ext uri="{FF2B5EF4-FFF2-40B4-BE49-F238E27FC236}">
                    <a16:creationId xmlns:a16="http://schemas.microsoft.com/office/drawing/2014/main" id="{1014811E-120E-4D10-AE5D-9F669341F436}"/>
                  </a:ext>
                </a:extLst>
              </p:cNvPr>
              <p:cNvSpPr txBox="1"/>
              <p:nvPr/>
            </p:nvSpPr>
            <p:spPr>
              <a:xfrm>
                <a:off x="6096007" y="1074789"/>
                <a:ext cx="5431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fr-FR" b="0" i="1" smtClean="0">
                          <a:latin typeface="Cambria Math" panose="02040503050406030204" pitchFamily="18" charset="0"/>
                        </a:rPr>
                        <m:t>𝐸</m:t>
                      </m:r>
                      <m:r>
                        <a:rPr lang="fr-FR" b="0" i="1" smtClean="0">
                          <a:latin typeface="Cambria Math" panose="02040503050406030204" pitchFamily="18" charset="0"/>
                        </a:rPr>
                        <m:t>(</m:t>
                      </m:r>
                      <m:r>
                        <a:rPr lang="fr-FR" b="0" i="1" smtClean="0">
                          <a:latin typeface="Cambria Math" panose="02040503050406030204" pitchFamily="18" charset="0"/>
                        </a:rPr>
                        <m:t>𝑘</m:t>
                      </m:r>
                      <m:r>
                        <a:rPr lang="fr-FR" b="0" i="1" smtClean="0">
                          <a:latin typeface="Cambria Math" panose="02040503050406030204" pitchFamily="18" charset="0"/>
                        </a:rPr>
                        <m:t>)</m:t>
                      </m:r>
                    </m:oMath>
                  </m:oMathPara>
                </a14:m>
                <a:endParaRPr lang="fr-FR" dirty="0"/>
              </a:p>
            </p:txBody>
          </p:sp>
        </mc:Choice>
        <mc:Fallback xmlns="">
          <p:sp>
            <p:nvSpPr>
              <p:cNvPr id="19" name="ZoneTexte 18">
                <a:extLst>
                  <a:ext uri="{FF2B5EF4-FFF2-40B4-BE49-F238E27FC236}">
                    <a16:creationId xmlns:a16="http://schemas.microsoft.com/office/drawing/2014/main" id="{1014811E-120E-4D10-AE5D-9F669341F436}"/>
                  </a:ext>
                </a:extLst>
              </p:cNvPr>
              <p:cNvSpPr txBox="1">
                <a:spLocks noRot="1" noChangeAspect="1" noMove="1" noResize="1" noEditPoints="1" noAdjustHandles="1" noChangeArrowheads="1" noChangeShapeType="1" noTextEdit="1"/>
              </p:cNvSpPr>
              <p:nvPr/>
            </p:nvSpPr>
            <p:spPr>
              <a:xfrm>
                <a:off x="6096007" y="1074789"/>
                <a:ext cx="543162" cy="276999"/>
              </a:xfrm>
              <a:prstGeom prst="rect">
                <a:avLst/>
              </a:prstGeom>
              <a:blipFill>
                <a:blip r:embed="rId3"/>
                <a:stretch>
                  <a:fillRect l="-7865" r="-14607" b="-34783"/>
                </a:stretch>
              </a:blipFill>
            </p:spPr>
            <p:txBody>
              <a:bodyPr/>
              <a:lstStyle/>
              <a:p>
                <a:r>
                  <a:rPr lang="fr-FR">
                    <a:noFill/>
                  </a:rPr>
                  <a:t> </a:t>
                </a:r>
              </a:p>
            </p:txBody>
          </p:sp>
        </mc:Fallback>
      </mc:AlternateContent>
      <p:pic>
        <p:nvPicPr>
          <p:cNvPr id="32" name="Picture 2" descr="CFD of a turbulent jet">
            <a:extLst>
              <a:ext uri="{FF2B5EF4-FFF2-40B4-BE49-F238E27FC236}">
                <a16:creationId xmlns:a16="http://schemas.microsoft.com/office/drawing/2014/main" id="{9884CED9-42BC-49D2-8204-15D9DBD2139B}"/>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r="71688"/>
          <a:stretch/>
        </p:blipFill>
        <p:spPr bwMode="auto">
          <a:xfrm rot="5400000">
            <a:off x="1883804" y="3938532"/>
            <a:ext cx="840051" cy="2288413"/>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e 36">
            <a:extLst>
              <a:ext uri="{FF2B5EF4-FFF2-40B4-BE49-F238E27FC236}">
                <a16:creationId xmlns:a16="http://schemas.microsoft.com/office/drawing/2014/main" id="{E6D0A2C9-934E-47FC-A9D5-EB366B731AE1}"/>
              </a:ext>
            </a:extLst>
          </p:cNvPr>
          <p:cNvGrpSpPr/>
          <p:nvPr/>
        </p:nvGrpSpPr>
        <p:grpSpPr>
          <a:xfrm>
            <a:off x="6971323" y="1625598"/>
            <a:ext cx="3473941" cy="1692033"/>
            <a:chOff x="6971323" y="1625598"/>
            <a:chExt cx="3473941" cy="1692033"/>
          </a:xfrm>
          <a:solidFill>
            <a:schemeClr val="tx2">
              <a:lumMod val="20000"/>
              <a:lumOff val="80000"/>
            </a:schemeClr>
          </a:solidFill>
        </p:grpSpPr>
        <p:sp>
          <p:nvSpPr>
            <p:cNvPr id="36" name="Forme libre : forme 35">
              <a:extLst>
                <a:ext uri="{FF2B5EF4-FFF2-40B4-BE49-F238E27FC236}">
                  <a16:creationId xmlns:a16="http://schemas.microsoft.com/office/drawing/2014/main" id="{A55CE380-232A-4715-B626-4A0B5E1E43F6}"/>
                </a:ext>
              </a:extLst>
            </p:cNvPr>
            <p:cNvSpPr/>
            <p:nvPr/>
          </p:nvSpPr>
          <p:spPr>
            <a:xfrm>
              <a:off x="6971323" y="2145323"/>
              <a:ext cx="3473939" cy="1172308"/>
            </a:xfrm>
            <a:custGeom>
              <a:avLst/>
              <a:gdLst>
                <a:gd name="connsiteX0" fmla="*/ 0 w 3470031"/>
                <a:gd name="connsiteY0" fmla="*/ 0 h 1172308"/>
                <a:gd name="connsiteX1" fmla="*/ 836246 w 3470031"/>
                <a:gd name="connsiteY1" fmla="*/ 35169 h 1172308"/>
                <a:gd name="connsiteX2" fmla="*/ 875323 w 3470031"/>
                <a:gd name="connsiteY2" fmla="*/ 42985 h 1172308"/>
                <a:gd name="connsiteX3" fmla="*/ 2207846 w 3470031"/>
                <a:gd name="connsiteY3" fmla="*/ 402492 h 1172308"/>
                <a:gd name="connsiteX4" fmla="*/ 3462215 w 3470031"/>
                <a:gd name="connsiteY4" fmla="*/ 1055077 h 1172308"/>
                <a:gd name="connsiteX5" fmla="*/ 3470031 w 3470031"/>
                <a:gd name="connsiteY5" fmla="*/ 1172308 h 1172308"/>
                <a:gd name="connsiteX6" fmla="*/ 74246 w 3470031"/>
                <a:gd name="connsiteY6" fmla="*/ 1164492 h 1172308"/>
                <a:gd name="connsiteX7" fmla="*/ 0 w 3470031"/>
                <a:gd name="connsiteY7" fmla="*/ 0 h 1172308"/>
                <a:gd name="connsiteX0" fmla="*/ 0 w 3470031"/>
                <a:gd name="connsiteY0" fmla="*/ 0 h 1172308"/>
                <a:gd name="connsiteX1" fmla="*/ 836246 w 3470031"/>
                <a:gd name="connsiteY1" fmla="*/ 35169 h 1172308"/>
                <a:gd name="connsiteX2" fmla="*/ 875323 w 3470031"/>
                <a:gd name="connsiteY2" fmla="*/ 42985 h 1172308"/>
                <a:gd name="connsiteX3" fmla="*/ 2207846 w 3470031"/>
                <a:gd name="connsiteY3" fmla="*/ 402492 h 1172308"/>
                <a:gd name="connsiteX4" fmla="*/ 3462215 w 3470031"/>
                <a:gd name="connsiteY4" fmla="*/ 1055077 h 1172308"/>
                <a:gd name="connsiteX5" fmla="*/ 3470031 w 3470031"/>
                <a:gd name="connsiteY5" fmla="*/ 1172308 h 1172308"/>
                <a:gd name="connsiteX6" fmla="*/ 7815 w 3470031"/>
                <a:gd name="connsiteY6" fmla="*/ 1172308 h 1172308"/>
                <a:gd name="connsiteX7" fmla="*/ 0 w 3470031"/>
                <a:gd name="connsiteY7" fmla="*/ 0 h 1172308"/>
                <a:gd name="connsiteX0" fmla="*/ 3908 w 3473939"/>
                <a:gd name="connsiteY0" fmla="*/ 0 h 1172308"/>
                <a:gd name="connsiteX1" fmla="*/ 840154 w 3473939"/>
                <a:gd name="connsiteY1" fmla="*/ 35169 h 1172308"/>
                <a:gd name="connsiteX2" fmla="*/ 879231 w 3473939"/>
                <a:gd name="connsiteY2" fmla="*/ 42985 h 1172308"/>
                <a:gd name="connsiteX3" fmla="*/ 2211754 w 3473939"/>
                <a:gd name="connsiteY3" fmla="*/ 402492 h 1172308"/>
                <a:gd name="connsiteX4" fmla="*/ 3466123 w 3473939"/>
                <a:gd name="connsiteY4" fmla="*/ 1055077 h 1172308"/>
                <a:gd name="connsiteX5" fmla="*/ 3473939 w 3473939"/>
                <a:gd name="connsiteY5" fmla="*/ 1172308 h 1172308"/>
                <a:gd name="connsiteX6" fmla="*/ 0 w 3473939"/>
                <a:gd name="connsiteY6" fmla="*/ 1172308 h 1172308"/>
                <a:gd name="connsiteX7" fmla="*/ 3908 w 3473939"/>
                <a:gd name="connsiteY7" fmla="*/ 0 h 1172308"/>
                <a:gd name="connsiteX0" fmla="*/ 3908 w 3473939"/>
                <a:gd name="connsiteY0" fmla="*/ 0 h 1172308"/>
                <a:gd name="connsiteX1" fmla="*/ 840154 w 3473939"/>
                <a:gd name="connsiteY1" fmla="*/ 35169 h 1172308"/>
                <a:gd name="connsiteX2" fmla="*/ 879231 w 3473939"/>
                <a:gd name="connsiteY2" fmla="*/ 42985 h 1172308"/>
                <a:gd name="connsiteX3" fmla="*/ 2211754 w 3473939"/>
                <a:gd name="connsiteY3" fmla="*/ 402492 h 1172308"/>
                <a:gd name="connsiteX4" fmla="*/ 3466123 w 3473939"/>
                <a:gd name="connsiteY4" fmla="*/ 1055077 h 1172308"/>
                <a:gd name="connsiteX5" fmla="*/ 3473939 w 3473939"/>
                <a:gd name="connsiteY5" fmla="*/ 1172308 h 1172308"/>
                <a:gd name="connsiteX6" fmla="*/ 0 w 3473939"/>
                <a:gd name="connsiteY6" fmla="*/ 1172308 h 1172308"/>
                <a:gd name="connsiteX7" fmla="*/ 3908 w 3473939"/>
                <a:gd name="connsiteY7" fmla="*/ 0 h 1172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3939" h="1172308">
                  <a:moveTo>
                    <a:pt x="3908" y="0"/>
                  </a:moveTo>
                  <a:lnTo>
                    <a:pt x="840154" y="35169"/>
                  </a:lnTo>
                  <a:lnTo>
                    <a:pt x="879231" y="42985"/>
                  </a:lnTo>
                  <a:lnTo>
                    <a:pt x="2211754" y="402492"/>
                  </a:lnTo>
                  <a:lnTo>
                    <a:pt x="3466123" y="1055077"/>
                  </a:lnTo>
                  <a:lnTo>
                    <a:pt x="3473939" y="1172308"/>
                  </a:lnTo>
                  <a:lnTo>
                    <a:pt x="0" y="1172308"/>
                  </a:lnTo>
                  <a:cubicBezTo>
                    <a:pt x="1303" y="781539"/>
                    <a:pt x="2605" y="390769"/>
                    <a:pt x="390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sp>
          <p:nvSpPr>
            <p:cNvPr id="35" name="Forme libre : forme 34">
              <a:extLst>
                <a:ext uri="{FF2B5EF4-FFF2-40B4-BE49-F238E27FC236}">
                  <a16:creationId xmlns:a16="http://schemas.microsoft.com/office/drawing/2014/main" id="{DA58557C-4DA8-4FBE-9391-D84BD222F543}"/>
                </a:ext>
              </a:extLst>
            </p:cNvPr>
            <p:cNvSpPr/>
            <p:nvPr/>
          </p:nvSpPr>
          <p:spPr>
            <a:xfrm>
              <a:off x="6983053" y="1625598"/>
              <a:ext cx="3462211" cy="1582615"/>
            </a:xfrm>
            <a:custGeom>
              <a:avLst/>
              <a:gdLst>
                <a:gd name="connsiteX0" fmla="*/ 0 w 2698934"/>
                <a:gd name="connsiteY0" fmla="*/ 649740 h 2084341"/>
                <a:gd name="connsiteX1" fmla="*/ 336062 w 2698934"/>
                <a:gd name="connsiteY1" fmla="*/ 173001 h 2084341"/>
                <a:gd name="connsiteX2" fmla="*/ 793262 w 2698934"/>
                <a:gd name="connsiteY2" fmla="*/ 59678 h 2084341"/>
                <a:gd name="connsiteX3" fmla="*/ 2211754 w 2698934"/>
                <a:gd name="connsiteY3" fmla="*/ 1063955 h 2084341"/>
                <a:gd name="connsiteX4" fmla="*/ 2645508 w 2698934"/>
                <a:gd name="connsiteY4" fmla="*/ 1947094 h 2084341"/>
                <a:gd name="connsiteX5" fmla="*/ 2676769 w 2698934"/>
                <a:gd name="connsiteY5" fmla="*/ 2068232 h 2084341"/>
                <a:gd name="connsiteX0" fmla="*/ 0 w 2698934"/>
                <a:gd name="connsiteY0" fmla="*/ 646423 h 2081024"/>
                <a:gd name="connsiteX1" fmla="*/ 336062 w 2698934"/>
                <a:gd name="connsiteY1" fmla="*/ 169684 h 2081024"/>
                <a:gd name="connsiteX2" fmla="*/ 793262 w 2698934"/>
                <a:gd name="connsiteY2" fmla="*/ 56361 h 2081024"/>
                <a:gd name="connsiteX3" fmla="*/ 2211754 w 2698934"/>
                <a:gd name="connsiteY3" fmla="*/ 1060638 h 2081024"/>
                <a:gd name="connsiteX4" fmla="*/ 2645508 w 2698934"/>
                <a:gd name="connsiteY4" fmla="*/ 1943777 h 2081024"/>
                <a:gd name="connsiteX5" fmla="*/ 2676769 w 2698934"/>
                <a:gd name="connsiteY5" fmla="*/ 2064915 h 2081024"/>
                <a:gd name="connsiteX0" fmla="*/ 0 w 2645508"/>
                <a:gd name="connsiteY0" fmla="*/ 646423 h 1943777"/>
                <a:gd name="connsiteX1" fmla="*/ 336062 w 2645508"/>
                <a:gd name="connsiteY1" fmla="*/ 169684 h 1943777"/>
                <a:gd name="connsiteX2" fmla="*/ 793262 w 2645508"/>
                <a:gd name="connsiteY2" fmla="*/ 56361 h 1943777"/>
                <a:gd name="connsiteX3" fmla="*/ 2211754 w 2645508"/>
                <a:gd name="connsiteY3" fmla="*/ 1060638 h 1943777"/>
                <a:gd name="connsiteX4" fmla="*/ 2645508 w 2645508"/>
                <a:gd name="connsiteY4" fmla="*/ 1943777 h 1943777"/>
                <a:gd name="connsiteX0" fmla="*/ 0 w 2696308"/>
                <a:gd name="connsiteY0" fmla="*/ 646423 h 1865623"/>
                <a:gd name="connsiteX1" fmla="*/ 336062 w 2696308"/>
                <a:gd name="connsiteY1" fmla="*/ 169684 h 1865623"/>
                <a:gd name="connsiteX2" fmla="*/ 793262 w 2696308"/>
                <a:gd name="connsiteY2" fmla="*/ 56361 h 1865623"/>
                <a:gd name="connsiteX3" fmla="*/ 2211754 w 2696308"/>
                <a:gd name="connsiteY3" fmla="*/ 1060638 h 1865623"/>
                <a:gd name="connsiteX4" fmla="*/ 2696308 w 2696308"/>
                <a:gd name="connsiteY4" fmla="*/ 1865623 h 1865623"/>
                <a:gd name="connsiteX0" fmla="*/ 0 w 2696308"/>
                <a:gd name="connsiteY0" fmla="*/ 646423 h 1865623"/>
                <a:gd name="connsiteX1" fmla="*/ 336062 w 2696308"/>
                <a:gd name="connsiteY1" fmla="*/ 169684 h 1865623"/>
                <a:gd name="connsiteX2" fmla="*/ 793262 w 2696308"/>
                <a:gd name="connsiteY2" fmla="*/ 56361 h 1865623"/>
                <a:gd name="connsiteX3" fmla="*/ 2211754 w 2696308"/>
                <a:gd name="connsiteY3" fmla="*/ 1060638 h 1865623"/>
                <a:gd name="connsiteX4" fmla="*/ 2696308 w 2696308"/>
                <a:gd name="connsiteY4" fmla="*/ 1865623 h 1865623"/>
                <a:gd name="connsiteX0" fmla="*/ 0 w 2594708"/>
                <a:gd name="connsiteY0" fmla="*/ 646423 h 1834362"/>
                <a:gd name="connsiteX1" fmla="*/ 336062 w 2594708"/>
                <a:gd name="connsiteY1" fmla="*/ 169684 h 1834362"/>
                <a:gd name="connsiteX2" fmla="*/ 793262 w 2594708"/>
                <a:gd name="connsiteY2" fmla="*/ 56361 h 1834362"/>
                <a:gd name="connsiteX3" fmla="*/ 2211754 w 2594708"/>
                <a:gd name="connsiteY3" fmla="*/ 1060638 h 1834362"/>
                <a:gd name="connsiteX4" fmla="*/ 2594708 w 2594708"/>
                <a:gd name="connsiteY4" fmla="*/ 1834362 h 1834362"/>
                <a:gd name="connsiteX0" fmla="*/ 0 w 2594708"/>
                <a:gd name="connsiteY0" fmla="*/ 641639 h 1829578"/>
                <a:gd name="connsiteX1" fmla="*/ 336062 w 2594708"/>
                <a:gd name="connsiteY1" fmla="*/ 164900 h 1829578"/>
                <a:gd name="connsiteX2" fmla="*/ 793262 w 2594708"/>
                <a:gd name="connsiteY2" fmla="*/ 51577 h 1829578"/>
                <a:gd name="connsiteX3" fmla="*/ 2094524 w 2594708"/>
                <a:gd name="connsiteY3" fmla="*/ 989423 h 1829578"/>
                <a:gd name="connsiteX4" fmla="*/ 2594708 w 2594708"/>
                <a:gd name="connsiteY4" fmla="*/ 1829578 h 1829578"/>
                <a:gd name="connsiteX0" fmla="*/ 0 w 2594708"/>
                <a:gd name="connsiteY0" fmla="*/ 641639 h 1829578"/>
                <a:gd name="connsiteX1" fmla="*/ 336062 w 2594708"/>
                <a:gd name="connsiteY1" fmla="*/ 164900 h 1829578"/>
                <a:gd name="connsiteX2" fmla="*/ 793262 w 2594708"/>
                <a:gd name="connsiteY2" fmla="*/ 51577 h 1829578"/>
                <a:gd name="connsiteX3" fmla="*/ 2094524 w 2594708"/>
                <a:gd name="connsiteY3" fmla="*/ 989423 h 1829578"/>
                <a:gd name="connsiteX4" fmla="*/ 2594708 w 2594708"/>
                <a:gd name="connsiteY4" fmla="*/ 1829578 h 1829578"/>
                <a:gd name="connsiteX0" fmla="*/ 0 w 2594708"/>
                <a:gd name="connsiteY0" fmla="*/ 629942 h 1817881"/>
                <a:gd name="connsiteX1" fmla="*/ 336062 w 2594708"/>
                <a:gd name="connsiteY1" fmla="*/ 153203 h 1817881"/>
                <a:gd name="connsiteX2" fmla="*/ 793262 w 2594708"/>
                <a:gd name="connsiteY2" fmla="*/ 39880 h 1817881"/>
                <a:gd name="connsiteX3" fmla="*/ 1871785 w 2594708"/>
                <a:gd name="connsiteY3" fmla="*/ 814130 h 1817881"/>
                <a:gd name="connsiteX4" fmla="*/ 2594708 w 2594708"/>
                <a:gd name="connsiteY4" fmla="*/ 1817881 h 1817881"/>
                <a:gd name="connsiteX0" fmla="*/ 0 w 2594708"/>
                <a:gd name="connsiteY0" fmla="*/ 629942 h 1817881"/>
                <a:gd name="connsiteX1" fmla="*/ 336062 w 2594708"/>
                <a:gd name="connsiteY1" fmla="*/ 153203 h 1817881"/>
                <a:gd name="connsiteX2" fmla="*/ 793262 w 2594708"/>
                <a:gd name="connsiteY2" fmla="*/ 39880 h 1817881"/>
                <a:gd name="connsiteX3" fmla="*/ 1871785 w 2594708"/>
                <a:gd name="connsiteY3" fmla="*/ 814130 h 1817881"/>
                <a:gd name="connsiteX4" fmla="*/ 2594708 w 2594708"/>
                <a:gd name="connsiteY4" fmla="*/ 1817881 h 1817881"/>
                <a:gd name="connsiteX0" fmla="*/ 0 w 2711939"/>
                <a:gd name="connsiteY0" fmla="*/ 629942 h 1908768"/>
                <a:gd name="connsiteX1" fmla="*/ 336062 w 2711939"/>
                <a:gd name="connsiteY1" fmla="*/ 153203 h 1908768"/>
                <a:gd name="connsiteX2" fmla="*/ 793262 w 2711939"/>
                <a:gd name="connsiteY2" fmla="*/ 39880 h 1908768"/>
                <a:gd name="connsiteX3" fmla="*/ 1871785 w 2711939"/>
                <a:gd name="connsiteY3" fmla="*/ 814130 h 1908768"/>
                <a:gd name="connsiteX4" fmla="*/ 2711939 w 2711939"/>
                <a:gd name="connsiteY4" fmla="*/ 1908768 h 1908768"/>
                <a:gd name="connsiteX0" fmla="*/ 0 w 2711939"/>
                <a:gd name="connsiteY0" fmla="*/ 629942 h 1908768"/>
                <a:gd name="connsiteX1" fmla="*/ 336062 w 2711939"/>
                <a:gd name="connsiteY1" fmla="*/ 153203 h 1908768"/>
                <a:gd name="connsiteX2" fmla="*/ 793262 w 2711939"/>
                <a:gd name="connsiteY2" fmla="*/ 39880 h 1908768"/>
                <a:gd name="connsiteX3" fmla="*/ 1871785 w 2711939"/>
                <a:gd name="connsiteY3" fmla="*/ 814130 h 1908768"/>
                <a:gd name="connsiteX4" fmla="*/ 2711939 w 2711939"/>
                <a:gd name="connsiteY4" fmla="*/ 1908768 h 1908768"/>
                <a:gd name="connsiteX0" fmla="*/ 0 w 2711939"/>
                <a:gd name="connsiteY0" fmla="*/ 624158 h 1902984"/>
                <a:gd name="connsiteX1" fmla="*/ 336062 w 2711939"/>
                <a:gd name="connsiteY1" fmla="*/ 147419 h 1902984"/>
                <a:gd name="connsiteX2" fmla="*/ 793262 w 2711939"/>
                <a:gd name="connsiteY2" fmla="*/ 34096 h 1902984"/>
                <a:gd name="connsiteX3" fmla="*/ 1926493 w 2711939"/>
                <a:gd name="connsiteY3" fmla="*/ 726548 h 1902984"/>
                <a:gd name="connsiteX4" fmla="*/ 2711939 w 2711939"/>
                <a:gd name="connsiteY4" fmla="*/ 1902984 h 1902984"/>
                <a:gd name="connsiteX0" fmla="*/ 0 w 2711939"/>
                <a:gd name="connsiteY0" fmla="*/ 624158 h 1902984"/>
                <a:gd name="connsiteX1" fmla="*/ 336062 w 2711939"/>
                <a:gd name="connsiteY1" fmla="*/ 147419 h 1902984"/>
                <a:gd name="connsiteX2" fmla="*/ 793262 w 2711939"/>
                <a:gd name="connsiteY2" fmla="*/ 34096 h 1902984"/>
                <a:gd name="connsiteX3" fmla="*/ 1926493 w 2711939"/>
                <a:gd name="connsiteY3" fmla="*/ 726548 h 1902984"/>
                <a:gd name="connsiteX4" fmla="*/ 2711939 w 2711939"/>
                <a:gd name="connsiteY4" fmla="*/ 1902984 h 1902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1939" h="1902984">
                  <a:moveTo>
                    <a:pt x="0" y="624158"/>
                  </a:moveTo>
                  <a:cubicBezTo>
                    <a:pt x="101926" y="434960"/>
                    <a:pt x="250744" y="226224"/>
                    <a:pt x="336062" y="147419"/>
                  </a:cubicBezTo>
                  <a:cubicBezTo>
                    <a:pt x="421380" y="68614"/>
                    <a:pt x="528190" y="-62426"/>
                    <a:pt x="793262" y="34096"/>
                  </a:cubicBezTo>
                  <a:cubicBezTo>
                    <a:pt x="1058334" y="130618"/>
                    <a:pt x="1559822" y="451421"/>
                    <a:pt x="1926493" y="726548"/>
                  </a:cubicBezTo>
                  <a:cubicBezTo>
                    <a:pt x="2293164" y="1001675"/>
                    <a:pt x="2255390" y="1025196"/>
                    <a:pt x="2711939" y="1902984"/>
                  </a:cubicBezTo>
                </a:path>
              </a:pathLst>
            </a:custGeom>
            <a:grpFill/>
            <a:ln w="12700"/>
          </p:spPr>
          <p:style>
            <a:lnRef idx="1">
              <a:schemeClr val="dk1"/>
            </a:lnRef>
            <a:fillRef idx="0">
              <a:schemeClr val="dk1"/>
            </a:fillRef>
            <a:effectRef idx="0">
              <a:schemeClr val="dk1"/>
            </a:effectRef>
            <a:fontRef idx="minor">
              <a:schemeClr val="tx1"/>
            </a:fontRef>
          </p:style>
          <p:txBody>
            <a:bodyPr rtlCol="0" anchor="ctr"/>
            <a:lstStyle/>
            <a:p>
              <a:pPr algn="ctr"/>
              <a:endParaRPr lang="fr-FR"/>
            </a:p>
          </p:txBody>
        </p:sp>
      </p:grpSp>
      <p:grpSp>
        <p:nvGrpSpPr>
          <p:cNvPr id="27" name="Groupe 26">
            <a:extLst>
              <a:ext uri="{FF2B5EF4-FFF2-40B4-BE49-F238E27FC236}">
                <a16:creationId xmlns:a16="http://schemas.microsoft.com/office/drawing/2014/main" id="{C1AAC42C-BC86-46A9-A847-010CE98089B3}"/>
              </a:ext>
            </a:extLst>
          </p:cNvPr>
          <p:cNvGrpSpPr/>
          <p:nvPr/>
        </p:nvGrpSpPr>
        <p:grpSpPr>
          <a:xfrm>
            <a:off x="6757750" y="1005913"/>
            <a:ext cx="4277178" cy="494364"/>
            <a:chOff x="6757750" y="1005913"/>
            <a:chExt cx="4277178" cy="494364"/>
          </a:xfrm>
        </p:grpSpPr>
        <p:cxnSp>
          <p:nvCxnSpPr>
            <p:cNvPr id="28" name="Connecteur droit avec flèche 27">
              <a:extLst>
                <a:ext uri="{FF2B5EF4-FFF2-40B4-BE49-F238E27FC236}">
                  <a16:creationId xmlns:a16="http://schemas.microsoft.com/office/drawing/2014/main" id="{702EC689-864E-43E5-8857-B379B9178FE3}"/>
                </a:ext>
              </a:extLst>
            </p:cNvPr>
            <p:cNvCxnSpPr>
              <a:cxnSpLocks/>
            </p:cNvCxnSpPr>
            <p:nvPr/>
          </p:nvCxnSpPr>
          <p:spPr>
            <a:xfrm>
              <a:off x="6910901" y="1500277"/>
              <a:ext cx="920113" cy="0"/>
            </a:xfrm>
            <a:prstGeom prst="straightConnector1">
              <a:avLst/>
            </a:prstGeom>
            <a:ln>
              <a:solidFill>
                <a:schemeClr val="bg1">
                  <a:lumMod val="50000"/>
                </a:schemeClr>
              </a:solidFill>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29" name="Connecteur droit avec flèche 28">
              <a:extLst>
                <a:ext uri="{FF2B5EF4-FFF2-40B4-BE49-F238E27FC236}">
                  <a16:creationId xmlns:a16="http://schemas.microsoft.com/office/drawing/2014/main" id="{8A8D9B91-5181-4551-B18F-3FE8CC887E6A}"/>
                </a:ext>
              </a:extLst>
            </p:cNvPr>
            <p:cNvCxnSpPr>
              <a:cxnSpLocks/>
            </p:cNvCxnSpPr>
            <p:nvPr/>
          </p:nvCxnSpPr>
          <p:spPr>
            <a:xfrm flipV="1">
              <a:off x="7831015" y="1500277"/>
              <a:ext cx="2067169" cy="0"/>
            </a:xfrm>
            <a:prstGeom prst="straightConnector1">
              <a:avLst/>
            </a:prstGeom>
            <a:ln>
              <a:solidFill>
                <a:schemeClr val="bg1">
                  <a:lumMod val="50000"/>
                </a:schemeClr>
              </a:solidFill>
              <a:headEnd type="arrow" w="med" len="med"/>
              <a:tailEnd type="arrow" w="med" len="med"/>
            </a:ln>
          </p:spPr>
          <p:style>
            <a:lnRef idx="1">
              <a:schemeClr val="dk1"/>
            </a:lnRef>
            <a:fillRef idx="0">
              <a:schemeClr val="dk1"/>
            </a:fillRef>
            <a:effectRef idx="0">
              <a:schemeClr val="dk1"/>
            </a:effectRef>
            <a:fontRef idx="minor">
              <a:schemeClr val="tx1"/>
            </a:fontRef>
          </p:style>
        </p:cxnSp>
        <p:cxnSp>
          <p:nvCxnSpPr>
            <p:cNvPr id="30" name="Connecteur droit avec flèche 29">
              <a:extLst>
                <a:ext uri="{FF2B5EF4-FFF2-40B4-BE49-F238E27FC236}">
                  <a16:creationId xmlns:a16="http://schemas.microsoft.com/office/drawing/2014/main" id="{CE823062-075F-4A01-8980-FA200B001CE7}"/>
                </a:ext>
              </a:extLst>
            </p:cNvPr>
            <p:cNvCxnSpPr>
              <a:cxnSpLocks/>
            </p:cNvCxnSpPr>
            <p:nvPr/>
          </p:nvCxnSpPr>
          <p:spPr>
            <a:xfrm>
              <a:off x="9898184" y="1500277"/>
              <a:ext cx="695718" cy="0"/>
            </a:xfrm>
            <a:prstGeom prst="straightConnector1">
              <a:avLst/>
            </a:prstGeom>
            <a:ln>
              <a:solidFill>
                <a:schemeClr val="bg1">
                  <a:lumMod val="50000"/>
                </a:schemeClr>
              </a:solidFill>
              <a:headEnd type="arrow" w="med" len="med"/>
              <a:tailEnd type="arrow" w="med" len="med"/>
            </a:ln>
          </p:spPr>
          <p:style>
            <a:lnRef idx="1">
              <a:schemeClr val="dk1"/>
            </a:lnRef>
            <a:fillRef idx="0">
              <a:schemeClr val="dk1"/>
            </a:fillRef>
            <a:effectRef idx="0">
              <a:schemeClr val="dk1"/>
            </a:effectRef>
            <a:fontRef idx="minor">
              <a:schemeClr val="tx1"/>
            </a:fontRef>
          </p:style>
        </p:cxnSp>
        <p:sp>
          <p:nvSpPr>
            <p:cNvPr id="31" name="ZoneTexte 30">
              <a:extLst>
                <a:ext uri="{FF2B5EF4-FFF2-40B4-BE49-F238E27FC236}">
                  <a16:creationId xmlns:a16="http://schemas.microsoft.com/office/drawing/2014/main" id="{9612A7C5-ABB6-4DCB-A2C4-4A7256F77F4A}"/>
                </a:ext>
              </a:extLst>
            </p:cNvPr>
            <p:cNvSpPr txBox="1"/>
            <p:nvPr/>
          </p:nvSpPr>
          <p:spPr>
            <a:xfrm>
              <a:off x="6757750" y="1005913"/>
              <a:ext cx="1141046" cy="415498"/>
            </a:xfrm>
            <a:prstGeom prst="rect">
              <a:avLst/>
            </a:prstGeom>
            <a:noFill/>
          </p:spPr>
          <p:txBody>
            <a:bodyPr wrap="square" rtlCol="0">
              <a:spAutoFit/>
            </a:bodyPr>
            <a:lstStyle/>
            <a:p>
              <a:pPr algn="ctr"/>
              <a:r>
                <a:rPr lang="en-US" sz="1050" i="1">
                  <a:solidFill>
                    <a:schemeClr val="bg1">
                      <a:lumMod val="50000"/>
                    </a:schemeClr>
                  </a:solidFill>
                </a:rPr>
                <a:t>Energy injection</a:t>
              </a:r>
            </a:p>
            <a:p>
              <a:pPr algn="ctr"/>
              <a:r>
                <a:rPr lang="en-US" sz="1050" i="1">
                  <a:solidFill>
                    <a:schemeClr val="bg1">
                      <a:lumMod val="50000"/>
                    </a:schemeClr>
                  </a:solidFill>
                </a:rPr>
                <a:t>(large scales)</a:t>
              </a:r>
            </a:p>
          </p:txBody>
        </p:sp>
        <p:sp>
          <p:nvSpPr>
            <p:cNvPr id="38" name="ZoneTexte 37">
              <a:extLst>
                <a:ext uri="{FF2B5EF4-FFF2-40B4-BE49-F238E27FC236}">
                  <a16:creationId xmlns:a16="http://schemas.microsoft.com/office/drawing/2014/main" id="{81C04C04-C145-449C-89FB-0DE99F43AA3C}"/>
                </a:ext>
              </a:extLst>
            </p:cNvPr>
            <p:cNvSpPr txBox="1"/>
            <p:nvPr/>
          </p:nvSpPr>
          <p:spPr>
            <a:xfrm>
              <a:off x="8075039" y="1005943"/>
              <a:ext cx="1334476" cy="430887"/>
            </a:xfrm>
            <a:prstGeom prst="rect">
              <a:avLst/>
            </a:prstGeom>
            <a:noFill/>
          </p:spPr>
          <p:txBody>
            <a:bodyPr wrap="square" rtlCol="0">
              <a:spAutoFit/>
            </a:bodyPr>
            <a:lstStyle/>
            <a:p>
              <a:pPr algn="ctr"/>
              <a:r>
                <a:rPr lang="en-US" sz="1050" i="1" dirty="0">
                  <a:solidFill>
                    <a:schemeClr val="bg1">
                      <a:lumMod val="50000"/>
                    </a:schemeClr>
                  </a:solidFill>
                </a:rPr>
                <a:t>Inertial range</a:t>
              </a:r>
            </a:p>
            <a:p>
              <a:pPr algn="ctr"/>
              <a:r>
                <a:rPr lang="en-US" sz="1050" i="1" dirty="0">
                  <a:solidFill>
                    <a:schemeClr val="bg1">
                      <a:lumMod val="50000"/>
                    </a:schemeClr>
                  </a:solidFill>
                </a:rPr>
                <a:t>(energy cascade)</a:t>
              </a:r>
            </a:p>
          </p:txBody>
        </p:sp>
        <p:sp>
          <p:nvSpPr>
            <p:cNvPr id="39" name="ZoneTexte 38">
              <a:extLst>
                <a:ext uri="{FF2B5EF4-FFF2-40B4-BE49-F238E27FC236}">
                  <a16:creationId xmlns:a16="http://schemas.microsoft.com/office/drawing/2014/main" id="{892558DF-4700-4D45-9349-0FA5A3835F1B}"/>
                </a:ext>
              </a:extLst>
            </p:cNvPr>
            <p:cNvSpPr txBox="1"/>
            <p:nvPr/>
          </p:nvSpPr>
          <p:spPr>
            <a:xfrm>
              <a:off x="9700452" y="1021713"/>
              <a:ext cx="1334476" cy="430887"/>
            </a:xfrm>
            <a:prstGeom prst="rect">
              <a:avLst/>
            </a:prstGeom>
            <a:noFill/>
          </p:spPr>
          <p:txBody>
            <a:bodyPr wrap="square" rtlCol="0">
              <a:spAutoFit/>
            </a:bodyPr>
            <a:lstStyle/>
            <a:p>
              <a:pPr algn="ctr"/>
              <a:r>
                <a:rPr lang="en-US" sz="1050" i="1" dirty="0">
                  <a:solidFill>
                    <a:schemeClr val="bg1">
                      <a:lumMod val="50000"/>
                    </a:schemeClr>
                  </a:solidFill>
                </a:rPr>
                <a:t>Dissipation</a:t>
              </a:r>
            </a:p>
            <a:p>
              <a:pPr algn="ctr"/>
              <a:r>
                <a:rPr lang="en-US" sz="1050" i="1" dirty="0">
                  <a:solidFill>
                    <a:schemeClr val="bg1">
                      <a:lumMod val="50000"/>
                    </a:schemeClr>
                  </a:solidFill>
                </a:rPr>
                <a:t>(small scales)</a:t>
              </a:r>
            </a:p>
          </p:txBody>
        </p:sp>
      </p:grpSp>
      <p:pic>
        <p:nvPicPr>
          <p:cNvPr id="44" name="Picture 2" descr="CFD of a turbulent jet">
            <a:extLst>
              <a:ext uri="{FF2B5EF4-FFF2-40B4-BE49-F238E27FC236}">
                <a16:creationId xmlns:a16="http://schemas.microsoft.com/office/drawing/2014/main" id="{224AF2B5-6F2C-4367-9D4A-3C8F09B273EE}"/>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29483" r="39632"/>
          <a:stretch/>
        </p:blipFill>
        <p:spPr bwMode="auto">
          <a:xfrm rot="5400000">
            <a:off x="5464774" y="3943824"/>
            <a:ext cx="934205" cy="233290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FD of a turbulent jet">
            <a:extLst>
              <a:ext uri="{FF2B5EF4-FFF2-40B4-BE49-F238E27FC236}">
                <a16:creationId xmlns:a16="http://schemas.microsoft.com/office/drawing/2014/main" id="{879692C2-EFA8-4E08-80CC-E6DF7368BC04}"/>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60039"/>
          <a:stretch/>
        </p:blipFill>
        <p:spPr bwMode="auto">
          <a:xfrm rot="5400000">
            <a:off x="9045616" y="4075008"/>
            <a:ext cx="1110512" cy="2143288"/>
          </a:xfrm>
          <a:prstGeom prst="rect">
            <a:avLst/>
          </a:prstGeom>
          <a:noFill/>
          <a:extLst>
            <a:ext uri="{909E8E84-426E-40DD-AFC4-6F175D3DCCD1}">
              <a14:hiddenFill xmlns:a14="http://schemas.microsoft.com/office/drawing/2010/main">
                <a:solidFill>
                  <a:srgbClr val="FFFFFF"/>
                </a:solidFill>
              </a14:hiddenFill>
            </a:ext>
          </a:extLst>
        </p:spPr>
      </p:pic>
      <p:sp>
        <p:nvSpPr>
          <p:cNvPr id="49" name="ZoneTexte 48">
            <a:extLst>
              <a:ext uri="{FF2B5EF4-FFF2-40B4-BE49-F238E27FC236}">
                <a16:creationId xmlns:a16="http://schemas.microsoft.com/office/drawing/2014/main" id="{D98A48DE-DE97-41C9-82D1-EB97858A023D}"/>
              </a:ext>
            </a:extLst>
          </p:cNvPr>
          <p:cNvSpPr txBox="1"/>
          <p:nvPr/>
        </p:nvSpPr>
        <p:spPr>
          <a:xfrm>
            <a:off x="7793892" y="2350612"/>
            <a:ext cx="1430214" cy="584775"/>
          </a:xfrm>
          <a:prstGeom prst="rect">
            <a:avLst/>
          </a:prstGeom>
          <a:noFill/>
          <a:ln>
            <a:noFill/>
          </a:ln>
        </p:spPr>
        <p:style>
          <a:lnRef idx="0">
            <a:scrgbClr r="0" g="0" b="0"/>
          </a:lnRef>
          <a:fillRef idx="0">
            <a:scrgbClr r="0" g="0" b="0"/>
          </a:fillRef>
          <a:effectRef idx="0">
            <a:scrgbClr r="0" g="0" b="0"/>
          </a:effectRef>
          <a:fontRef idx="minor">
            <a:schemeClr val="accent4"/>
          </a:fontRef>
        </p:style>
        <p:txBody>
          <a:bodyPr wrap="square" rtlCol="0">
            <a:spAutoFit/>
          </a:bodyPr>
          <a:lstStyle/>
          <a:p>
            <a:pPr algn="ctr"/>
            <a:r>
              <a:rPr lang="en-US" sz="1600" dirty="0"/>
              <a:t>Model estimated</a:t>
            </a:r>
          </a:p>
        </p:txBody>
      </p:sp>
      <p:sp>
        <p:nvSpPr>
          <p:cNvPr id="50" name="ZoneTexte 49">
            <a:extLst>
              <a:ext uri="{FF2B5EF4-FFF2-40B4-BE49-F238E27FC236}">
                <a16:creationId xmlns:a16="http://schemas.microsoft.com/office/drawing/2014/main" id="{D170DD02-676D-412A-9482-840BAA2174A7}"/>
              </a:ext>
            </a:extLst>
          </p:cNvPr>
          <p:cNvSpPr txBox="1"/>
          <p:nvPr/>
        </p:nvSpPr>
        <p:spPr>
          <a:xfrm>
            <a:off x="10179538" y="2110154"/>
            <a:ext cx="933939" cy="369332"/>
          </a:xfrm>
          <a:prstGeom prst="rect">
            <a:avLst/>
          </a:prstGeom>
          <a:solidFill>
            <a:srgbClr val="7E9CBB"/>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fr-FR" dirty="0"/>
              <a:t>RANS</a:t>
            </a:r>
          </a:p>
        </p:txBody>
      </p:sp>
      <p:graphicFrame>
        <p:nvGraphicFramePr>
          <p:cNvPr id="51" name="Diagramme 50">
            <a:extLst>
              <a:ext uri="{FF2B5EF4-FFF2-40B4-BE49-F238E27FC236}">
                <a16:creationId xmlns:a16="http://schemas.microsoft.com/office/drawing/2014/main" id="{0E86D0A8-0718-4D3C-989D-F3010855E445}"/>
              </a:ext>
            </a:extLst>
          </p:cNvPr>
          <p:cNvGraphicFramePr/>
          <p:nvPr>
            <p:extLst>
              <p:ext uri="{D42A27DB-BD31-4B8C-83A1-F6EECF244321}">
                <p14:modId xmlns:p14="http://schemas.microsoft.com/office/powerpoint/2010/main" val="2890308139"/>
              </p:ext>
            </p:extLst>
          </p:nvPr>
        </p:nvGraphicFramePr>
        <p:xfrm>
          <a:off x="504093" y="3413218"/>
          <a:ext cx="11058768" cy="16657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2" name="ZoneTexte 51">
            <a:extLst>
              <a:ext uri="{FF2B5EF4-FFF2-40B4-BE49-F238E27FC236}">
                <a16:creationId xmlns:a16="http://schemas.microsoft.com/office/drawing/2014/main" id="{0FCD7208-576B-4AFA-998C-6AEADE2B3F65}"/>
              </a:ext>
            </a:extLst>
          </p:cNvPr>
          <p:cNvSpPr txBox="1"/>
          <p:nvPr/>
        </p:nvSpPr>
        <p:spPr>
          <a:xfrm>
            <a:off x="11018873" y="3699492"/>
            <a:ext cx="1058985" cy="307777"/>
          </a:xfrm>
          <a:prstGeom prst="rect">
            <a:avLst/>
          </a:prstGeom>
          <a:noFill/>
        </p:spPr>
        <p:txBody>
          <a:bodyPr wrap="square" rtlCol="0">
            <a:spAutoFit/>
          </a:bodyPr>
          <a:lstStyle/>
          <a:p>
            <a:r>
              <a:rPr lang="fr-FR" sz="1400" i="1" dirty="0" err="1">
                <a:solidFill>
                  <a:schemeClr val="bg1">
                    <a:lumMod val="50000"/>
                  </a:schemeClr>
                </a:solidFill>
              </a:rPr>
              <a:t>Fidelity</a:t>
            </a:r>
            <a:endParaRPr lang="fr-FR" sz="1400" i="1" dirty="0">
              <a:solidFill>
                <a:schemeClr val="bg1">
                  <a:lumMod val="50000"/>
                </a:schemeClr>
              </a:solidFill>
            </a:endParaRPr>
          </a:p>
        </p:txBody>
      </p:sp>
      <p:sp>
        <p:nvSpPr>
          <p:cNvPr id="53" name="ZoneTexte 52">
            <a:extLst>
              <a:ext uri="{FF2B5EF4-FFF2-40B4-BE49-F238E27FC236}">
                <a16:creationId xmlns:a16="http://schemas.microsoft.com/office/drawing/2014/main" id="{63D77FA8-4880-431A-B8A1-9CF36E405FAE}"/>
              </a:ext>
            </a:extLst>
          </p:cNvPr>
          <p:cNvSpPr txBox="1"/>
          <p:nvPr/>
        </p:nvSpPr>
        <p:spPr>
          <a:xfrm>
            <a:off x="273540" y="3699492"/>
            <a:ext cx="1348153" cy="307777"/>
          </a:xfrm>
          <a:prstGeom prst="rect">
            <a:avLst/>
          </a:prstGeom>
          <a:noFill/>
        </p:spPr>
        <p:txBody>
          <a:bodyPr wrap="square" rtlCol="0">
            <a:spAutoFit/>
          </a:bodyPr>
          <a:lstStyle/>
          <a:p>
            <a:r>
              <a:rPr lang="fr-FR" sz="1400" i="1" dirty="0" err="1">
                <a:solidFill>
                  <a:schemeClr val="bg1">
                    <a:lumMod val="50000"/>
                  </a:schemeClr>
                </a:solidFill>
              </a:rPr>
              <a:t>Efficiency</a:t>
            </a:r>
            <a:endParaRPr lang="fr-FR" sz="1400" i="1" dirty="0">
              <a:solidFill>
                <a:schemeClr val="bg1">
                  <a:lumMod val="50000"/>
                </a:schemeClr>
              </a:solidFill>
            </a:endParaRPr>
          </a:p>
        </p:txBody>
      </p:sp>
      <mc:AlternateContent xmlns:mc="http://schemas.openxmlformats.org/markup-compatibility/2006" xmlns:a14="http://schemas.microsoft.com/office/drawing/2010/main">
        <mc:Choice Requires="a14">
          <p:sp>
            <p:nvSpPr>
              <p:cNvPr id="7" name="ZoneTexte 6">
                <a:extLst>
                  <a:ext uri="{FF2B5EF4-FFF2-40B4-BE49-F238E27FC236}">
                    <a16:creationId xmlns:a16="http://schemas.microsoft.com/office/drawing/2014/main" id="{74E67915-45F4-4688-B91E-AC1C4FBEF564}"/>
                  </a:ext>
                </a:extLst>
              </p:cNvPr>
              <p:cNvSpPr txBox="1"/>
              <p:nvPr/>
            </p:nvSpPr>
            <p:spPr>
              <a:xfrm>
                <a:off x="2167469" y="5523659"/>
                <a:ext cx="3406153" cy="738664"/>
              </a:xfrm>
              <a:prstGeom prst="rect">
                <a:avLst/>
              </a:prstGeom>
              <a:ln/>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400" dirty="0"/>
                  <a:t>Model used:</a:t>
                </a:r>
              </a:p>
              <a:p>
                <a:pPr marL="285750" indent="-285750">
                  <a:buFont typeface="Arial" panose="020B0604020202020204" pitchFamily="34" charset="0"/>
                  <a:buChar char="•"/>
                </a:pPr>
                <a:r>
                  <a:rPr lang="en-US" sz="1400" dirty="0"/>
                  <a:t>Empirical effective turbulent viscosity</a:t>
                </a:r>
              </a:p>
              <a:p>
                <a:pPr marL="285750" indent="-285750">
                  <a:buFont typeface="Arial" panose="020B0604020202020204" pitchFamily="34" charset="0"/>
                  <a:buChar char="•"/>
                </a:pPr>
                <a:r>
                  <a:rPr lang="en-US" sz="1400" dirty="0"/>
                  <a:t>Semi-empirical: </a:t>
                </a:r>
                <a14:m>
                  <m:oMath xmlns:m="http://schemas.openxmlformats.org/officeDocument/2006/math">
                    <m:r>
                      <a:rPr lang="en-US" sz="1400" b="0" i="1" smtClean="0">
                        <a:latin typeface="Cambria Math" panose="02040503050406030204" pitchFamily="18" charset="0"/>
                      </a:rPr>
                      <m:t>𝑘</m:t>
                    </m:r>
                    <m:r>
                      <a:rPr lang="en-US" sz="1400" b="0" i="1" smtClean="0">
                        <a:latin typeface="Cambria Math" panose="02040503050406030204" pitchFamily="18" charset="0"/>
                      </a:rPr>
                      <m:t>−</m:t>
                    </m:r>
                    <m:r>
                      <a:rPr lang="en-US" sz="1400" b="0" i="1" smtClean="0">
                        <a:latin typeface="Cambria Math" panose="02040503050406030204" pitchFamily="18" charset="0"/>
                      </a:rPr>
                      <m:t>𝜀</m:t>
                    </m:r>
                  </m:oMath>
                </a14:m>
                <a:r>
                  <a:rPr lang="en-US" sz="1400" dirty="0"/>
                  <a:t>, </a:t>
                </a:r>
                <a14:m>
                  <m:oMath xmlns:m="http://schemas.openxmlformats.org/officeDocument/2006/math">
                    <m:r>
                      <a:rPr lang="en-US" sz="1400" b="0" i="1" smtClean="0">
                        <a:latin typeface="Cambria Math" panose="02040503050406030204" pitchFamily="18" charset="0"/>
                      </a:rPr>
                      <m:t>𝑘</m:t>
                    </m:r>
                    <m:r>
                      <a:rPr lang="en-US" sz="1400" b="0" i="1" smtClean="0">
                        <a:latin typeface="Cambria Math" panose="02040503050406030204" pitchFamily="18" charset="0"/>
                      </a:rPr>
                      <m:t>−</m:t>
                    </m:r>
                    <m:r>
                      <a:rPr lang="en-US" sz="1400" b="0" i="1" smtClean="0">
                        <a:latin typeface="Cambria Math" panose="02040503050406030204" pitchFamily="18" charset="0"/>
                      </a:rPr>
                      <m:t>𝜔</m:t>
                    </m:r>
                  </m:oMath>
                </a14:m>
                <a:r>
                  <a:rPr lang="en-US" sz="1400" dirty="0"/>
                  <a:t>, RSM</a:t>
                </a:r>
              </a:p>
            </p:txBody>
          </p:sp>
        </mc:Choice>
        <mc:Fallback xmlns="">
          <p:sp>
            <p:nvSpPr>
              <p:cNvPr id="7" name="ZoneTexte 6">
                <a:extLst>
                  <a:ext uri="{FF2B5EF4-FFF2-40B4-BE49-F238E27FC236}">
                    <a16:creationId xmlns:a16="http://schemas.microsoft.com/office/drawing/2014/main" id="{74E67915-45F4-4688-B91E-AC1C4FBEF564}"/>
                  </a:ext>
                </a:extLst>
              </p:cNvPr>
              <p:cNvSpPr txBox="1">
                <a:spLocks noRot="1" noChangeAspect="1" noMove="1" noResize="1" noEditPoints="1" noAdjustHandles="1" noChangeArrowheads="1" noChangeShapeType="1" noTextEdit="1"/>
              </p:cNvSpPr>
              <p:nvPr/>
            </p:nvSpPr>
            <p:spPr>
              <a:xfrm>
                <a:off x="2167469" y="5523659"/>
                <a:ext cx="3406153" cy="738664"/>
              </a:xfrm>
              <a:prstGeom prst="rect">
                <a:avLst/>
              </a:prstGeom>
              <a:blipFill>
                <a:blip r:embed="rId10"/>
                <a:stretch>
                  <a:fillRect l="-357" t="-813" b="-7317"/>
                </a:stretch>
              </a:blipFill>
              <a:ln/>
            </p:spPr>
            <p:txBody>
              <a:bodyPr/>
              <a:lstStyle/>
              <a:p>
                <a:r>
                  <a:rPr lang="fr-FR">
                    <a:noFill/>
                  </a:rPr>
                  <a:t> </a:t>
                </a:r>
              </a:p>
            </p:txBody>
          </p:sp>
        </mc:Fallback>
      </mc:AlternateContent>
      <p:sp>
        <p:nvSpPr>
          <p:cNvPr id="9" name="ZoneTexte 8">
            <a:extLst>
              <a:ext uri="{FF2B5EF4-FFF2-40B4-BE49-F238E27FC236}">
                <a16:creationId xmlns:a16="http://schemas.microsoft.com/office/drawing/2014/main" id="{BDC30F53-649E-4F38-8154-E80660A79F31}"/>
              </a:ext>
            </a:extLst>
          </p:cNvPr>
          <p:cNvSpPr txBox="1"/>
          <p:nvPr/>
        </p:nvSpPr>
        <p:spPr>
          <a:xfrm>
            <a:off x="171331" y="5677121"/>
            <a:ext cx="1348153" cy="584775"/>
          </a:xfrm>
          <a:prstGeom prst="rect">
            <a:avLst/>
          </a:prstGeom>
          <a:noFill/>
        </p:spPr>
        <p:txBody>
          <a:bodyPr wrap="square" rtlCol="0">
            <a:spAutoFit/>
          </a:bodyPr>
          <a:lstStyle/>
          <a:p>
            <a:pPr algn="ctr"/>
            <a:r>
              <a:rPr lang="en-US" sz="1600" i="1" dirty="0">
                <a:solidFill>
                  <a:schemeClr val="tx2"/>
                </a:solidFill>
              </a:rPr>
              <a:t>Mean-field simulations</a:t>
            </a:r>
          </a:p>
        </p:txBody>
      </p:sp>
      <p:sp>
        <p:nvSpPr>
          <p:cNvPr id="54" name="ZoneTexte 53">
            <a:extLst>
              <a:ext uri="{FF2B5EF4-FFF2-40B4-BE49-F238E27FC236}">
                <a16:creationId xmlns:a16="http://schemas.microsoft.com/office/drawing/2014/main" id="{AB1C01FD-36C1-44FA-9B13-FECE9975AFB7}"/>
              </a:ext>
            </a:extLst>
          </p:cNvPr>
          <p:cNvSpPr txBox="1"/>
          <p:nvPr/>
        </p:nvSpPr>
        <p:spPr>
          <a:xfrm>
            <a:off x="10687538" y="5699658"/>
            <a:ext cx="1348153" cy="584775"/>
          </a:xfrm>
          <a:prstGeom prst="rect">
            <a:avLst/>
          </a:prstGeom>
          <a:noFill/>
        </p:spPr>
        <p:txBody>
          <a:bodyPr wrap="square" rtlCol="0">
            <a:spAutoFit/>
          </a:bodyPr>
          <a:lstStyle/>
          <a:p>
            <a:pPr algn="ctr"/>
            <a:r>
              <a:rPr lang="en-US" sz="1600" i="1" dirty="0">
                <a:solidFill>
                  <a:schemeClr val="tx2"/>
                </a:solidFill>
              </a:rPr>
              <a:t>Turbulence simulations</a:t>
            </a:r>
          </a:p>
        </p:txBody>
      </p:sp>
    </p:spTree>
    <p:extLst>
      <p:ext uri="{BB962C8B-B14F-4D97-AF65-F5344CB8AC3E}">
        <p14:creationId xmlns:p14="http://schemas.microsoft.com/office/powerpoint/2010/main" val="133062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5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BED08D99-2E77-465B-A2D1-7B5149E27500}"/>
              </a:ext>
            </a:extLst>
          </p:cNvPr>
          <p:cNvSpPr>
            <a:spLocks noGrp="1"/>
          </p:cNvSpPr>
          <p:nvPr>
            <p:ph idx="1"/>
          </p:nvPr>
        </p:nvSpPr>
        <p:spPr>
          <a:xfrm>
            <a:off x="325934" y="1282994"/>
            <a:ext cx="4680490" cy="3244401"/>
          </a:xfrm>
        </p:spPr>
        <p:txBody>
          <a:bodyPr>
            <a:normAutofit fontScale="77500" lnSpcReduction="20000"/>
          </a:bodyPr>
          <a:lstStyle/>
          <a:p>
            <a:pPr marL="285750" indent="-285750">
              <a:buFont typeface="Arial" panose="020B0604020202020204" pitchFamily="34" charset="0"/>
              <a:buChar char="•"/>
            </a:pPr>
            <a:r>
              <a:rPr lang="en-US" dirty="0"/>
              <a:t>Underlying model: </a:t>
            </a:r>
            <a:r>
              <a:rPr lang="en-US" b="1" dirty="0" err="1"/>
              <a:t>Braginskii’s</a:t>
            </a:r>
            <a:r>
              <a:rPr lang="en-US" b="1" dirty="0"/>
              <a:t> equations</a:t>
            </a:r>
          </a:p>
          <a:p>
            <a:pPr marL="285750" indent="-285750">
              <a:buFont typeface="Arial" panose="020B0604020202020204" pitchFamily="34" charset="0"/>
              <a:buChar char="•"/>
            </a:pPr>
            <a:r>
              <a:rPr lang="en-US" dirty="0"/>
              <a:t>Complex turbulence properties in strongly magnetized plasma</a:t>
            </a:r>
          </a:p>
          <a:p>
            <a:pPr marL="552450" lvl="1" indent="-285750">
              <a:buFont typeface="Arial" panose="020B0604020202020204" pitchFamily="34" charset="0"/>
              <a:buChar char="•"/>
            </a:pPr>
            <a:r>
              <a:rPr lang="en-US" b="1" dirty="0"/>
              <a:t>Mixing effect </a:t>
            </a:r>
            <a:r>
              <a:rPr lang="en-US" dirty="0"/>
              <a:t>(enhanced transport)</a:t>
            </a:r>
          </a:p>
          <a:p>
            <a:pPr marL="552450" lvl="1" indent="-285750">
              <a:buFont typeface="Arial" panose="020B0604020202020204" pitchFamily="34" charset="0"/>
              <a:buChar char="•"/>
            </a:pPr>
            <a:r>
              <a:rPr lang="en-US" dirty="0"/>
              <a:t>Strong interaction between large scale flows and turbulent structures </a:t>
            </a:r>
            <a:r>
              <a:rPr lang="en-US" dirty="0">
                <a:sym typeface="Wingdings" panose="05000000000000000000" pitchFamily="2" charset="2"/>
              </a:rPr>
              <a:t> </a:t>
            </a:r>
            <a:r>
              <a:rPr lang="en-US" b="1" dirty="0">
                <a:sym typeface="Wingdings" panose="05000000000000000000" pitchFamily="2" charset="2"/>
              </a:rPr>
              <a:t>transport barrier</a:t>
            </a:r>
          </a:p>
          <a:p>
            <a:pPr marL="552450" lvl="1" indent="-285750">
              <a:buFont typeface="Arial" panose="020B0604020202020204" pitchFamily="34" charset="0"/>
              <a:buChar char="•"/>
            </a:pPr>
            <a:endParaRPr lang="en-US" dirty="0">
              <a:sym typeface="Wingdings" panose="05000000000000000000" pitchFamily="2" charset="2"/>
            </a:endParaRPr>
          </a:p>
          <a:p>
            <a:pPr marL="285750" indent="-285750">
              <a:buFont typeface="Arial" panose="020B0604020202020204" pitchFamily="34" charset="0"/>
              <a:buChar char="•"/>
            </a:pPr>
            <a:r>
              <a:rPr lang="en-US" dirty="0">
                <a:sym typeface="Wingdings" panose="05000000000000000000" pitchFamily="2" charset="2"/>
              </a:rPr>
              <a:t>Hierarchy of models for turbulence:</a:t>
            </a:r>
          </a:p>
          <a:p>
            <a:pPr marL="285750" indent="-285750">
              <a:buFont typeface="Arial" panose="020B0604020202020204" pitchFamily="34" charset="0"/>
              <a:buChar char="•"/>
            </a:pPr>
            <a:endParaRPr lang="en-US" dirty="0">
              <a:sym typeface="Wingdings" panose="05000000000000000000" pitchFamily="2" charset="2"/>
            </a:endParaRPr>
          </a:p>
          <a:p>
            <a:pPr marL="285750" indent="-285750">
              <a:buFont typeface="Arial" panose="020B0604020202020204" pitchFamily="34" charset="0"/>
              <a:buChar char="•"/>
            </a:pPr>
            <a:r>
              <a:rPr lang="en-US" dirty="0">
                <a:sym typeface="Wingdings" panose="05000000000000000000" pitchFamily="2" charset="2"/>
              </a:rPr>
              <a:t>Models for effective turbulent diffusivities:</a:t>
            </a:r>
          </a:p>
          <a:p>
            <a:pPr marL="552450" lvl="1" indent="-285750">
              <a:buFont typeface="Arial" panose="020B0604020202020204" pitchFamily="34" charset="0"/>
              <a:buChar char="•"/>
            </a:pPr>
            <a:r>
              <a:rPr lang="en-US" b="1" dirty="0">
                <a:sym typeface="Wingdings" panose="05000000000000000000" pitchFamily="2" charset="2"/>
              </a:rPr>
              <a:t>Empirical</a:t>
            </a:r>
            <a:r>
              <a:rPr lang="en-US" dirty="0">
                <a:sym typeface="Wingdings" panose="05000000000000000000" pitchFamily="2" charset="2"/>
              </a:rPr>
              <a:t>: ad-hoc diffusivities to match experimental profiles</a:t>
            </a:r>
          </a:p>
          <a:p>
            <a:pPr marL="552450" lvl="1" indent="-285750">
              <a:buFont typeface="Arial" panose="020B0604020202020204" pitchFamily="34" charset="0"/>
              <a:buChar char="•"/>
            </a:pPr>
            <a:r>
              <a:rPr lang="en-US" dirty="0">
                <a:sym typeface="Wingdings" panose="05000000000000000000" pitchFamily="2" charset="2"/>
              </a:rPr>
              <a:t>Semi-empirical </a:t>
            </a:r>
            <a:r>
              <a:rPr lang="en-US" b="1" dirty="0">
                <a:sym typeface="Wingdings" panose="05000000000000000000" pitchFamily="2" charset="2"/>
              </a:rPr>
              <a:t>reduced models</a:t>
            </a:r>
            <a:r>
              <a:rPr lang="en-US" dirty="0">
                <a:sym typeface="Wingdings" panose="05000000000000000000" pitchFamily="2" charset="2"/>
              </a:rPr>
              <a:t> for turbulence:</a:t>
            </a:r>
          </a:p>
          <a:p>
            <a:pPr marL="285750" indent="-285750">
              <a:buFont typeface="Arial" panose="020B0604020202020204" pitchFamily="34" charset="0"/>
              <a:buChar char="•"/>
            </a:pPr>
            <a:endParaRPr lang="en-US" dirty="0">
              <a:sym typeface="Wingdings" panose="05000000000000000000" pitchFamily="2" charset="2"/>
            </a:endParaRPr>
          </a:p>
          <a:p>
            <a:pPr marL="285750" indent="-285750">
              <a:buFont typeface="Arial" panose="020B0604020202020204" pitchFamily="34" charset="0"/>
              <a:buChar char="•"/>
            </a:pPr>
            <a:endParaRPr lang="en-US" dirty="0">
              <a:sym typeface="Wingdings" panose="05000000000000000000" pitchFamily="2" charset="2"/>
            </a:endParaRPr>
          </a:p>
          <a:p>
            <a:pPr lvl="1" indent="0">
              <a:buNone/>
            </a:pPr>
            <a:endParaRPr lang="en-US" dirty="0">
              <a:sym typeface="Wingdings" panose="05000000000000000000" pitchFamily="2" charset="2"/>
            </a:endParaRPr>
          </a:p>
          <a:p>
            <a:pPr marL="552450" lvl="1" indent="-285750">
              <a:buFont typeface="Arial" panose="020B0604020202020204" pitchFamily="34" charset="0"/>
              <a:buChar char="•"/>
            </a:pPr>
            <a:endParaRPr lang="en-US" dirty="0"/>
          </a:p>
          <a:p>
            <a:pPr marL="552450" lvl="1" indent="-285750">
              <a:buFont typeface="Arial" panose="020B0604020202020204" pitchFamily="34" charset="0"/>
              <a:buChar char="•"/>
            </a:pPr>
            <a:endParaRPr lang="en-US" dirty="0"/>
          </a:p>
        </p:txBody>
      </p:sp>
      <p:sp>
        <p:nvSpPr>
          <p:cNvPr id="3" name="Espace réservé de la date 2">
            <a:extLst>
              <a:ext uri="{FF2B5EF4-FFF2-40B4-BE49-F238E27FC236}">
                <a16:creationId xmlns:a16="http://schemas.microsoft.com/office/drawing/2014/main" id="{39DAD787-BAA4-4909-98DD-C0A5FB0FDB40}"/>
              </a:ext>
            </a:extLst>
          </p:cNvPr>
          <p:cNvSpPr>
            <a:spLocks noGrp="1"/>
          </p:cNvSpPr>
          <p:nvPr>
            <p:ph type="dt" sz="half" idx="10"/>
          </p:nvPr>
        </p:nvSpPr>
        <p:spPr/>
        <p:txBody>
          <a:bodyPr/>
          <a:lstStyle/>
          <a:p>
            <a:r>
              <a:rPr lang="fr-FR"/>
              <a:t>15/10/2025</a:t>
            </a:r>
          </a:p>
        </p:txBody>
      </p:sp>
      <p:sp>
        <p:nvSpPr>
          <p:cNvPr id="4" name="Espace réservé du pied de page 3">
            <a:extLst>
              <a:ext uri="{FF2B5EF4-FFF2-40B4-BE49-F238E27FC236}">
                <a16:creationId xmlns:a16="http://schemas.microsoft.com/office/drawing/2014/main" id="{342A1F6B-60D2-44D7-A8FC-69E91DCCF84D}"/>
              </a:ext>
            </a:extLst>
          </p:cNvPr>
          <p:cNvSpPr>
            <a:spLocks noGrp="1"/>
          </p:cNvSpPr>
          <p:nvPr>
            <p:ph type="ftr" sz="quarter" idx="11"/>
          </p:nvPr>
        </p:nvSpPr>
        <p:spPr/>
        <p:txBody>
          <a:bodyPr/>
          <a:lstStyle/>
          <a:p>
            <a:r>
              <a:rPr lang="fr-FR" dirty="0"/>
              <a:t>Hugo Bufferand - IAEA-FEC </a:t>
            </a:r>
            <a:r>
              <a:rPr lang="fr-FR" dirty="0" err="1"/>
              <a:t>Conference</a:t>
            </a:r>
            <a:r>
              <a:rPr lang="fr-FR" dirty="0"/>
              <a:t> - Chengdu</a:t>
            </a:r>
          </a:p>
        </p:txBody>
      </p:sp>
      <p:sp>
        <p:nvSpPr>
          <p:cNvPr id="5" name="Espace réservé du numéro de diapositive 4">
            <a:extLst>
              <a:ext uri="{FF2B5EF4-FFF2-40B4-BE49-F238E27FC236}">
                <a16:creationId xmlns:a16="http://schemas.microsoft.com/office/drawing/2014/main" id="{544C96D6-40F1-4DE1-92A1-F372D2534EC7}"/>
              </a:ext>
            </a:extLst>
          </p:cNvPr>
          <p:cNvSpPr>
            <a:spLocks noGrp="1"/>
          </p:cNvSpPr>
          <p:nvPr>
            <p:ph type="sldNum" sz="quarter" idx="12"/>
          </p:nvPr>
        </p:nvSpPr>
        <p:spPr/>
        <p:txBody>
          <a:bodyPr/>
          <a:lstStyle/>
          <a:p>
            <a:r>
              <a:rPr lang="fr-FR" dirty="0"/>
              <a:t>4/19</a:t>
            </a:r>
          </a:p>
        </p:txBody>
      </p:sp>
      <p:sp>
        <p:nvSpPr>
          <p:cNvPr id="6" name="Titre 5">
            <a:extLst>
              <a:ext uri="{FF2B5EF4-FFF2-40B4-BE49-F238E27FC236}">
                <a16:creationId xmlns:a16="http://schemas.microsoft.com/office/drawing/2014/main" id="{F84EAF5D-B857-49FE-9201-A8D8C438117C}"/>
              </a:ext>
            </a:extLst>
          </p:cNvPr>
          <p:cNvSpPr>
            <a:spLocks noGrp="1"/>
          </p:cNvSpPr>
          <p:nvPr>
            <p:ph type="title"/>
          </p:nvPr>
        </p:nvSpPr>
        <p:spPr>
          <a:xfrm>
            <a:off x="395173" y="283071"/>
            <a:ext cx="10728325" cy="871827"/>
          </a:xfrm>
        </p:spPr>
        <p:txBody>
          <a:bodyPr/>
          <a:lstStyle/>
          <a:p>
            <a:r>
              <a:rPr lang="fr-FR" dirty="0" err="1"/>
              <a:t>Hierachy</a:t>
            </a:r>
            <a:r>
              <a:rPr lang="fr-FR" dirty="0"/>
              <a:t> of </a:t>
            </a:r>
            <a:r>
              <a:rPr lang="fr-FR" dirty="0" err="1"/>
              <a:t>models</a:t>
            </a:r>
            <a:r>
              <a:rPr lang="fr-FR" dirty="0"/>
              <a:t> in </a:t>
            </a:r>
            <a:r>
              <a:rPr lang="fr-FR" dirty="0" err="1"/>
              <a:t>edge</a:t>
            </a:r>
            <a:r>
              <a:rPr lang="fr-FR" dirty="0"/>
              <a:t> plasma </a:t>
            </a:r>
            <a:r>
              <a:rPr lang="fr-FR" dirty="0" err="1"/>
              <a:t>community</a:t>
            </a:r>
            <a:endParaRPr lang="fr-FR" dirty="0"/>
          </a:p>
        </p:txBody>
      </p:sp>
      <mc:AlternateContent xmlns:mc="http://schemas.openxmlformats.org/markup-compatibility/2006" xmlns:a14="http://schemas.microsoft.com/office/drawing/2010/main">
        <mc:Choice Requires="a14">
          <p:graphicFrame>
            <p:nvGraphicFramePr>
              <p:cNvPr id="7" name="Tableau 7">
                <a:extLst>
                  <a:ext uri="{FF2B5EF4-FFF2-40B4-BE49-F238E27FC236}">
                    <a16:creationId xmlns:a16="http://schemas.microsoft.com/office/drawing/2014/main" id="{077B21F1-AFF5-4069-85E8-038D8DCD4276}"/>
                  </a:ext>
                </a:extLst>
              </p:cNvPr>
              <p:cNvGraphicFramePr>
                <a:graphicFrameLocks noGrp="1"/>
              </p:cNvGraphicFramePr>
              <p:nvPr/>
            </p:nvGraphicFramePr>
            <p:xfrm>
              <a:off x="5242240" y="1099412"/>
              <a:ext cx="6623826" cy="2799129"/>
            </p:xfrm>
            <a:graphic>
              <a:graphicData uri="http://schemas.openxmlformats.org/drawingml/2006/table">
                <a:tbl>
                  <a:tblPr firstRow="1" firstCol="1" bandRow="1">
                    <a:tableStyleId>{5C22544A-7EE6-4342-B048-85BDC9FD1C3A}</a:tableStyleId>
                  </a:tblPr>
                  <a:tblGrid>
                    <a:gridCol w="1744725">
                      <a:extLst>
                        <a:ext uri="{9D8B030D-6E8A-4147-A177-3AD203B41FA5}">
                          <a16:colId xmlns:a16="http://schemas.microsoft.com/office/drawing/2014/main" val="3166193030"/>
                        </a:ext>
                      </a:extLst>
                    </a:gridCol>
                    <a:gridCol w="2451685">
                      <a:extLst>
                        <a:ext uri="{9D8B030D-6E8A-4147-A177-3AD203B41FA5}">
                          <a16:colId xmlns:a16="http://schemas.microsoft.com/office/drawing/2014/main" val="1039289500"/>
                        </a:ext>
                      </a:extLst>
                    </a:gridCol>
                    <a:gridCol w="2427416">
                      <a:extLst>
                        <a:ext uri="{9D8B030D-6E8A-4147-A177-3AD203B41FA5}">
                          <a16:colId xmlns:a16="http://schemas.microsoft.com/office/drawing/2014/main" val="1650974524"/>
                        </a:ext>
                      </a:extLst>
                    </a:gridCol>
                  </a:tblGrid>
                  <a:tr h="403982">
                    <a:tc>
                      <a:txBody>
                        <a:bodyPr/>
                        <a:lstStyle/>
                        <a:p>
                          <a:endParaRPr lang="en-US" sz="1400" noProof="0" dirty="0"/>
                        </a:p>
                      </a:txBody>
                      <a:tcPr>
                        <a:solidFill>
                          <a:schemeClr val="bg1"/>
                        </a:solidFill>
                      </a:tcPr>
                    </a:tc>
                    <a:tc>
                      <a:txBody>
                        <a:bodyPr/>
                        <a:lstStyle/>
                        <a:p>
                          <a:pPr algn="ctr"/>
                          <a:r>
                            <a:rPr lang="en-US" sz="1400" noProof="0" dirty="0"/>
                            <a:t>Transport codes</a:t>
                          </a:r>
                        </a:p>
                      </a:txBody>
                      <a:tcPr anchor="ctr"/>
                    </a:tc>
                    <a:tc>
                      <a:txBody>
                        <a:bodyPr/>
                        <a:lstStyle/>
                        <a:p>
                          <a:pPr algn="ctr"/>
                          <a:r>
                            <a:rPr lang="en-US" sz="1400" noProof="0" dirty="0"/>
                            <a:t>Turbulence codes</a:t>
                          </a:r>
                        </a:p>
                      </a:txBody>
                      <a:tcPr anchor="ctr"/>
                    </a:tc>
                    <a:extLst>
                      <a:ext uri="{0D108BD9-81ED-4DB2-BD59-A6C34878D82A}">
                        <a16:rowId xmlns:a16="http://schemas.microsoft.com/office/drawing/2014/main" val="2738320302"/>
                      </a:ext>
                    </a:extLst>
                  </a:tr>
                  <a:tr h="977832">
                    <a:tc>
                      <a:txBody>
                        <a:bodyPr/>
                        <a:lstStyle/>
                        <a:p>
                          <a:r>
                            <a:rPr lang="en-US" sz="1400" noProof="0" dirty="0"/>
                            <a:t>Physical model</a:t>
                          </a:r>
                        </a:p>
                      </a:txBody>
                      <a:tcPr/>
                    </a:tc>
                    <a:tc>
                      <a:txBody>
                        <a:bodyPr/>
                        <a:lstStyle/>
                        <a:p>
                          <a:pPr marL="285750" indent="-285750">
                            <a:buFont typeface="Arial" panose="020B0604020202020204" pitchFamily="34" charset="0"/>
                            <a:buChar char="•"/>
                          </a:pPr>
                          <a:r>
                            <a:rPr lang="en-US" sz="1200" noProof="0" dirty="0"/>
                            <a:t>Mean-field (2D or 3D)</a:t>
                          </a:r>
                        </a:p>
                        <a:p>
                          <a:pPr marL="285750" indent="-285750">
                            <a:buFont typeface="Arial" panose="020B0604020202020204" pitchFamily="34" charset="0"/>
                            <a:buChar char="•"/>
                          </a:pPr>
                          <a:r>
                            <a:rPr lang="en-US" sz="1200" noProof="0" dirty="0"/>
                            <a:t>Empirical or semi-empirical</a:t>
                          </a:r>
                        </a:p>
                        <a:p>
                          <a:pPr marL="285750" indent="-285750">
                            <a:buFont typeface="Arial" panose="020B0604020202020204" pitchFamily="34" charset="0"/>
                            <a:buChar char="•"/>
                          </a:pPr>
                          <a:r>
                            <a:rPr lang="en-US" sz="1200" noProof="0" dirty="0"/>
                            <a:t>Multi-physics (neutrals, impurities…)</a:t>
                          </a:r>
                        </a:p>
                        <a:p>
                          <a:endParaRPr lang="en-US" sz="1200" noProof="0" dirty="0"/>
                        </a:p>
                      </a:txBody>
                      <a:tcPr/>
                    </a:tc>
                    <a:tc>
                      <a:txBody>
                        <a:bodyPr/>
                        <a:lstStyle/>
                        <a:p>
                          <a:pPr marL="285750" indent="-285750">
                            <a:buFont typeface="Arial" panose="020B0604020202020204" pitchFamily="34" charset="0"/>
                            <a:buChar char="•"/>
                          </a:pPr>
                          <a:r>
                            <a:rPr lang="en-US" sz="1200" noProof="0" dirty="0"/>
                            <a:t>First principle modelling</a:t>
                          </a:r>
                        </a:p>
                        <a:p>
                          <a:pPr marL="285750" indent="-285750">
                            <a:buFont typeface="Arial" panose="020B0604020202020204" pitchFamily="34" charset="0"/>
                            <a:buChar char="•"/>
                          </a:pPr>
                          <a:endParaRPr lang="en-US" sz="1200" noProof="0" dirty="0"/>
                        </a:p>
                      </a:txBody>
                      <a:tcPr/>
                    </a:tc>
                    <a:extLst>
                      <a:ext uri="{0D108BD9-81ED-4DB2-BD59-A6C34878D82A}">
                        <a16:rowId xmlns:a16="http://schemas.microsoft.com/office/drawing/2014/main" val="2292079680"/>
                      </a:ext>
                    </a:extLst>
                  </a:tr>
                  <a:tr h="758136">
                    <a:tc>
                      <a:txBody>
                        <a:bodyPr/>
                        <a:lstStyle/>
                        <a:p>
                          <a:r>
                            <a:rPr lang="en-US" sz="1400" noProof="0"/>
                            <a:t>Purposes</a:t>
                          </a:r>
                        </a:p>
                      </a:txBody>
                      <a:tcPr/>
                    </a:tc>
                    <a:tc>
                      <a:txBody>
                        <a:bodyPr/>
                        <a:lstStyle/>
                        <a:p>
                          <a:pPr marL="285750" indent="-285750">
                            <a:buFont typeface="Arial" panose="020B0604020202020204" pitchFamily="34" charset="0"/>
                            <a:buChar char="•"/>
                          </a:pPr>
                          <a:r>
                            <a:rPr lang="en-US" sz="1200" noProof="0"/>
                            <a:t>Experiment interpretation</a:t>
                          </a:r>
                        </a:p>
                        <a:p>
                          <a:pPr marL="285750" indent="-285750">
                            <a:buFont typeface="Arial" panose="020B0604020202020204" pitchFamily="34" charset="0"/>
                            <a:buChar char="•"/>
                          </a:pPr>
                          <a:r>
                            <a:rPr lang="en-US" sz="1200" noProof="0"/>
                            <a:t>Plasma scenario design (exhaust)</a:t>
                          </a:r>
                        </a:p>
                      </a:txBody>
                      <a:tcPr/>
                    </a:tc>
                    <a:tc>
                      <a:txBody>
                        <a:bodyPr/>
                        <a:lstStyle/>
                        <a:p>
                          <a:pPr marL="285750" indent="-285750">
                            <a:buFont typeface="Arial" panose="020B0604020202020204" pitchFamily="34" charset="0"/>
                            <a:buChar char="•"/>
                          </a:pPr>
                          <a:r>
                            <a:rPr lang="en-US" sz="1200" noProof="0" dirty="0"/>
                            <a:t>Predictive modelling (</a:t>
                          </a:r>
                          <a14:m>
                            <m:oMath xmlns:m="http://schemas.openxmlformats.org/officeDocument/2006/math">
                              <m:sSub>
                                <m:sSubPr>
                                  <m:ctrlPr>
                                    <a:rPr lang="en-US" sz="1200" b="0" i="1" noProof="0" smtClean="0">
                                      <a:latin typeface="Cambria Math" panose="02040503050406030204" pitchFamily="18" charset="0"/>
                                    </a:rPr>
                                  </m:ctrlPr>
                                </m:sSubPr>
                                <m:e>
                                  <m:r>
                                    <a:rPr lang="en-US" sz="1200" b="0" i="1" noProof="0" smtClean="0">
                                      <a:latin typeface="Cambria Math" panose="02040503050406030204" pitchFamily="18" charset="0"/>
                                    </a:rPr>
                                    <m:t>𝜆</m:t>
                                  </m:r>
                                </m:e>
                                <m:sub>
                                  <m:r>
                                    <a:rPr lang="en-US" sz="1200" b="0" i="1" noProof="0" smtClean="0">
                                      <a:latin typeface="Cambria Math" panose="02040503050406030204" pitchFamily="18" charset="0"/>
                                    </a:rPr>
                                    <m:t>𝑞</m:t>
                                  </m:r>
                                </m:sub>
                              </m:sSub>
                            </m:oMath>
                          </a14:m>
                          <a:r>
                            <a:rPr lang="en-US" sz="1200" noProof="0" dirty="0"/>
                            <a:t>, </a:t>
                          </a:r>
                          <a14:m>
                            <m:oMath xmlns:m="http://schemas.openxmlformats.org/officeDocument/2006/math">
                              <m:r>
                                <a:rPr lang="en-US" sz="1200" b="0" i="1" noProof="0" smtClean="0">
                                  <a:latin typeface="Cambria Math" panose="02040503050406030204" pitchFamily="18" charset="0"/>
                                </a:rPr>
                                <m:t>𝐿</m:t>
                              </m:r>
                              <m:r>
                                <a:rPr lang="en-US" sz="1200" b="0" i="1" noProof="0" smtClean="0">
                                  <a:latin typeface="Cambria Math" panose="02040503050406030204" pitchFamily="18" charset="0"/>
                                </a:rPr>
                                <m:t>−</m:t>
                              </m:r>
                              <m:r>
                                <a:rPr lang="en-US" sz="1200" b="0" i="1" noProof="0" smtClean="0">
                                  <a:latin typeface="Cambria Math" panose="02040503050406030204" pitchFamily="18" charset="0"/>
                                </a:rPr>
                                <m:t>𝐻</m:t>
                              </m:r>
                            </m:oMath>
                          </a14:m>
                          <a:r>
                            <a:rPr lang="en-US" sz="1200" noProof="0" dirty="0"/>
                            <a:t> threshold…)</a:t>
                          </a:r>
                        </a:p>
                      </a:txBody>
                      <a:tcPr/>
                    </a:tc>
                    <a:extLst>
                      <a:ext uri="{0D108BD9-81ED-4DB2-BD59-A6C34878D82A}">
                        <a16:rowId xmlns:a16="http://schemas.microsoft.com/office/drawing/2014/main" val="596038546"/>
                      </a:ext>
                    </a:extLst>
                  </a:tr>
                  <a:tr h="631171">
                    <a:tc>
                      <a:txBody>
                        <a:bodyPr/>
                        <a:lstStyle/>
                        <a:p>
                          <a:r>
                            <a:rPr lang="en-US" sz="1400" noProof="0" dirty="0"/>
                            <a:t>Examples</a:t>
                          </a:r>
                        </a:p>
                      </a:txBody>
                      <a:tcPr/>
                    </a:tc>
                    <a:tc>
                      <a:txBody>
                        <a:bodyPr/>
                        <a:lstStyle/>
                        <a:p>
                          <a:r>
                            <a:rPr lang="en-US" sz="1200" noProof="0" dirty="0"/>
                            <a:t>SOLPS-ITER, EDGE2D, EMC3, SONIC, SOLEDGE3X…</a:t>
                          </a:r>
                        </a:p>
                      </a:txBody>
                      <a:tcPr/>
                    </a:tc>
                    <a:tc>
                      <a:txBody>
                        <a:bodyPr/>
                        <a:lstStyle/>
                        <a:p>
                          <a:r>
                            <a:rPr lang="en-US" sz="1200" noProof="0" dirty="0"/>
                            <a:t>GBS, GRILLIX, HERMES-3, SOLEDGE3X…</a:t>
                          </a:r>
                        </a:p>
                      </a:txBody>
                      <a:tcPr/>
                    </a:tc>
                    <a:extLst>
                      <a:ext uri="{0D108BD9-81ED-4DB2-BD59-A6C34878D82A}">
                        <a16:rowId xmlns:a16="http://schemas.microsoft.com/office/drawing/2014/main" val="1482649242"/>
                      </a:ext>
                    </a:extLst>
                  </a:tr>
                </a:tbl>
              </a:graphicData>
            </a:graphic>
          </p:graphicFrame>
        </mc:Choice>
        <mc:Fallback xmlns="">
          <p:graphicFrame>
            <p:nvGraphicFramePr>
              <p:cNvPr id="7" name="Tableau 7">
                <a:extLst>
                  <a:ext uri="{FF2B5EF4-FFF2-40B4-BE49-F238E27FC236}">
                    <a16:creationId xmlns:a16="http://schemas.microsoft.com/office/drawing/2014/main" id="{077B21F1-AFF5-4069-85E8-038D8DCD4276}"/>
                  </a:ext>
                </a:extLst>
              </p:cNvPr>
              <p:cNvGraphicFramePr>
                <a:graphicFrameLocks noGrp="1"/>
              </p:cNvGraphicFramePr>
              <p:nvPr>
                <p:extLst>
                  <p:ext uri="{D42A27DB-BD31-4B8C-83A1-F6EECF244321}">
                    <p14:modId xmlns:p14="http://schemas.microsoft.com/office/powerpoint/2010/main" val="175545245"/>
                  </p:ext>
                </p:extLst>
              </p:nvPr>
            </p:nvGraphicFramePr>
            <p:xfrm>
              <a:off x="5242240" y="1099412"/>
              <a:ext cx="6623826" cy="2799129"/>
            </p:xfrm>
            <a:graphic>
              <a:graphicData uri="http://schemas.openxmlformats.org/drawingml/2006/table">
                <a:tbl>
                  <a:tblPr firstRow="1" firstCol="1" bandRow="1">
                    <a:tableStyleId>{5C22544A-7EE6-4342-B048-85BDC9FD1C3A}</a:tableStyleId>
                  </a:tblPr>
                  <a:tblGrid>
                    <a:gridCol w="1744725">
                      <a:extLst>
                        <a:ext uri="{9D8B030D-6E8A-4147-A177-3AD203B41FA5}">
                          <a16:colId xmlns:a16="http://schemas.microsoft.com/office/drawing/2014/main" val="3166193030"/>
                        </a:ext>
                      </a:extLst>
                    </a:gridCol>
                    <a:gridCol w="2451685">
                      <a:extLst>
                        <a:ext uri="{9D8B030D-6E8A-4147-A177-3AD203B41FA5}">
                          <a16:colId xmlns:a16="http://schemas.microsoft.com/office/drawing/2014/main" val="1039289500"/>
                        </a:ext>
                      </a:extLst>
                    </a:gridCol>
                    <a:gridCol w="2427416">
                      <a:extLst>
                        <a:ext uri="{9D8B030D-6E8A-4147-A177-3AD203B41FA5}">
                          <a16:colId xmlns:a16="http://schemas.microsoft.com/office/drawing/2014/main" val="1650974524"/>
                        </a:ext>
                      </a:extLst>
                    </a:gridCol>
                  </a:tblGrid>
                  <a:tr h="403982">
                    <a:tc>
                      <a:txBody>
                        <a:bodyPr/>
                        <a:lstStyle/>
                        <a:p>
                          <a:endParaRPr lang="en-US" sz="1400" noProof="0" dirty="0"/>
                        </a:p>
                      </a:txBody>
                      <a:tcPr>
                        <a:solidFill>
                          <a:schemeClr val="bg1"/>
                        </a:solidFill>
                      </a:tcPr>
                    </a:tc>
                    <a:tc>
                      <a:txBody>
                        <a:bodyPr/>
                        <a:lstStyle/>
                        <a:p>
                          <a:pPr algn="ctr"/>
                          <a:r>
                            <a:rPr lang="en-US" sz="1400" noProof="0" dirty="0"/>
                            <a:t>Transport codes</a:t>
                          </a:r>
                        </a:p>
                      </a:txBody>
                      <a:tcPr anchor="ctr"/>
                    </a:tc>
                    <a:tc>
                      <a:txBody>
                        <a:bodyPr/>
                        <a:lstStyle/>
                        <a:p>
                          <a:pPr algn="ctr"/>
                          <a:r>
                            <a:rPr lang="en-US" sz="1400" noProof="0" dirty="0"/>
                            <a:t>Turbulence codes</a:t>
                          </a:r>
                        </a:p>
                      </a:txBody>
                      <a:tcPr anchor="ctr"/>
                    </a:tc>
                    <a:extLst>
                      <a:ext uri="{0D108BD9-81ED-4DB2-BD59-A6C34878D82A}">
                        <a16:rowId xmlns:a16="http://schemas.microsoft.com/office/drawing/2014/main" val="2738320302"/>
                      </a:ext>
                    </a:extLst>
                  </a:tr>
                  <a:tr h="1005840">
                    <a:tc>
                      <a:txBody>
                        <a:bodyPr/>
                        <a:lstStyle/>
                        <a:p>
                          <a:r>
                            <a:rPr lang="en-US" sz="1400" noProof="0" dirty="0"/>
                            <a:t>Physical model</a:t>
                          </a:r>
                        </a:p>
                      </a:txBody>
                      <a:tcPr/>
                    </a:tc>
                    <a:tc>
                      <a:txBody>
                        <a:bodyPr/>
                        <a:lstStyle/>
                        <a:p>
                          <a:pPr marL="285750" indent="-285750">
                            <a:buFont typeface="Arial" panose="020B0604020202020204" pitchFamily="34" charset="0"/>
                            <a:buChar char="•"/>
                          </a:pPr>
                          <a:r>
                            <a:rPr lang="en-US" sz="1200" noProof="0" dirty="0"/>
                            <a:t>Mean-field (2D or 3D)</a:t>
                          </a:r>
                        </a:p>
                        <a:p>
                          <a:pPr marL="285750" indent="-285750">
                            <a:buFont typeface="Arial" panose="020B0604020202020204" pitchFamily="34" charset="0"/>
                            <a:buChar char="•"/>
                          </a:pPr>
                          <a:r>
                            <a:rPr lang="en-US" sz="1200" noProof="0" dirty="0"/>
                            <a:t>Empirical or semi-empirical</a:t>
                          </a:r>
                        </a:p>
                        <a:p>
                          <a:pPr marL="285750" indent="-285750">
                            <a:buFont typeface="Arial" panose="020B0604020202020204" pitchFamily="34" charset="0"/>
                            <a:buChar char="•"/>
                          </a:pPr>
                          <a:r>
                            <a:rPr lang="en-US" sz="1200" noProof="0" dirty="0"/>
                            <a:t>Multi-physics (neutrals, impurities…)</a:t>
                          </a:r>
                        </a:p>
                        <a:p>
                          <a:endParaRPr lang="en-US" sz="1200" noProof="0" dirty="0"/>
                        </a:p>
                      </a:txBody>
                      <a:tcPr/>
                    </a:tc>
                    <a:tc>
                      <a:txBody>
                        <a:bodyPr/>
                        <a:lstStyle/>
                        <a:p>
                          <a:pPr marL="285750" indent="-285750">
                            <a:buFont typeface="Arial" panose="020B0604020202020204" pitchFamily="34" charset="0"/>
                            <a:buChar char="•"/>
                          </a:pPr>
                          <a:r>
                            <a:rPr lang="en-US" sz="1200" noProof="0" dirty="0"/>
                            <a:t>First principle modelling</a:t>
                          </a:r>
                        </a:p>
                        <a:p>
                          <a:pPr marL="285750" indent="-285750">
                            <a:buFont typeface="Arial" panose="020B0604020202020204" pitchFamily="34" charset="0"/>
                            <a:buChar char="•"/>
                          </a:pPr>
                          <a:endParaRPr lang="en-US" sz="1200" noProof="0" dirty="0"/>
                        </a:p>
                      </a:txBody>
                      <a:tcPr/>
                    </a:tc>
                    <a:extLst>
                      <a:ext uri="{0D108BD9-81ED-4DB2-BD59-A6C34878D82A}">
                        <a16:rowId xmlns:a16="http://schemas.microsoft.com/office/drawing/2014/main" val="2292079680"/>
                      </a:ext>
                    </a:extLst>
                  </a:tr>
                  <a:tr h="758136">
                    <a:tc>
                      <a:txBody>
                        <a:bodyPr/>
                        <a:lstStyle/>
                        <a:p>
                          <a:r>
                            <a:rPr lang="en-US" sz="1400" noProof="0"/>
                            <a:t>Purposes</a:t>
                          </a:r>
                        </a:p>
                      </a:txBody>
                      <a:tcPr/>
                    </a:tc>
                    <a:tc>
                      <a:txBody>
                        <a:bodyPr/>
                        <a:lstStyle/>
                        <a:p>
                          <a:pPr marL="285750" indent="-285750">
                            <a:buFont typeface="Arial" panose="020B0604020202020204" pitchFamily="34" charset="0"/>
                            <a:buChar char="•"/>
                          </a:pPr>
                          <a:r>
                            <a:rPr lang="en-US" sz="1200" noProof="0"/>
                            <a:t>Experiment interpretation</a:t>
                          </a:r>
                        </a:p>
                        <a:p>
                          <a:pPr marL="285750" indent="-285750">
                            <a:buFont typeface="Arial" panose="020B0604020202020204" pitchFamily="34" charset="0"/>
                            <a:buChar char="•"/>
                          </a:pPr>
                          <a:r>
                            <a:rPr lang="en-US" sz="1200" noProof="0"/>
                            <a:t>Plasma scenario design (exhaust)</a:t>
                          </a:r>
                        </a:p>
                      </a:txBody>
                      <a:tcPr/>
                    </a:tc>
                    <a:tc>
                      <a:txBody>
                        <a:bodyPr/>
                        <a:lstStyle/>
                        <a:p>
                          <a:endParaRPr lang="fr-FR"/>
                        </a:p>
                      </a:txBody>
                      <a:tcPr>
                        <a:blipFill>
                          <a:blip r:embed="rId4"/>
                          <a:stretch>
                            <a:fillRect l="-172932" t="-187903" r="-1003" b="-85484"/>
                          </a:stretch>
                        </a:blipFill>
                      </a:tcPr>
                    </a:tc>
                    <a:extLst>
                      <a:ext uri="{0D108BD9-81ED-4DB2-BD59-A6C34878D82A}">
                        <a16:rowId xmlns:a16="http://schemas.microsoft.com/office/drawing/2014/main" val="596038546"/>
                      </a:ext>
                    </a:extLst>
                  </a:tr>
                  <a:tr h="631171">
                    <a:tc>
                      <a:txBody>
                        <a:bodyPr/>
                        <a:lstStyle/>
                        <a:p>
                          <a:r>
                            <a:rPr lang="en-US" sz="1400" noProof="0" dirty="0"/>
                            <a:t>Examples</a:t>
                          </a:r>
                        </a:p>
                      </a:txBody>
                      <a:tcPr/>
                    </a:tc>
                    <a:tc>
                      <a:txBody>
                        <a:bodyPr/>
                        <a:lstStyle/>
                        <a:p>
                          <a:r>
                            <a:rPr lang="en-US" sz="1200" noProof="0" dirty="0"/>
                            <a:t>SOLPS-ITER, EDGE2D, EMC3, SONIC, SOLEDGE3X…</a:t>
                          </a:r>
                        </a:p>
                      </a:txBody>
                      <a:tcPr/>
                    </a:tc>
                    <a:tc>
                      <a:txBody>
                        <a:bodyPr/>
                        <a:lstStyle/>
                        <a:p>
                          <a:r>
                            <a:rPr lang="en-US" sz="1200" noProof="0" dirty="0"/>
                            <a:t>GBS, GRILLIX, HERMES-3, SOLEDGE3X…</a:t>
                          </a:r>
                        </a:p>
                      </a:txBody>
                      <a:tcPr/>
                    </a:tc>
                    <a:extLst>
                      <a:ext uri="{0D108BD9-81ED-4DB2-BD59-A6C34878D82A}">
                        <a16:rowId xmlns:a16="http://schemas.microsoft.com/office/drawing/2014/main" val="1482649242"/>
                      </a:ext>
                    </a:extLst>
                  </a:tr>
                </a:tbl>
              </a:graphicData>
            </a:graphic>
          </p:graphicFrame>
        </mc:Fallback>
      </mc:AlternateContent>
      <p:pic>
        <p:nvPicPr>
          <p:cNvPr id="11" name="Image 10">
            <a:extLst>
              <a:ext uri="{FF2B5EF4-FFF2-40B4-BE49-F238E27FC236}">
                <a16:creationId xmlns:a16="http://schemas.microsoft.com/office/drawing/2014/main" id="{4F62EBE0-D372-4BE3-8BED-F61FE0DB8F23}"/>
              </a:ext>
            </a:extLst>
          </p:cNvPr>
          <p:cNvPicPr>
            <a:picLocks noChangeAspect="1"/>
          </p:cNvPicPr>
          <p:nvPr/>
        </p:nvPicPr>
        <p:blipFill>
          <a:blip r:embed="rId5"/>
          <a:stretch>
            <a:fillRect/>
          </a:stretch>
        </p:blipFill>
        <p:spPr>
          <a:xfrm>
            <a:off x="7004893" y="3898541"/>
            <a:ext cx="1521683" cy="2233861"/>
          </a:xfrm>
          <a:prstGeom prst="rect">
            <a:avLst/>
          </a:prstGeom>
        </p:spPr>
      </p:pic>
      <p:sp>
        <p:nvSpPr>
          <p:cNvPr id="12" name="ZoneTexte 11">
            <a:extLst>
              <a:ext uri="{FF2B5EF4-FFF2-40B4-BE49-F238E27FC236}">
                <a16:creationId xmlns:a16="http://schemas.microsoft.com/office/drawing/2014/main" id="{4624A0EE-3F6D-49E0-896F-0B5857C18DBB}"/>
              </a:ext>
            </a:extLst>
          </p:cNvPr>
          <p:cNvSpPr txBox="1"/>
          <p:nvPr/>
        </p:nvSpPr>
        <p:spPr>
          <a:xfrm>
            <a:off x="5587503" y="6152772"/>
            <a:ext cx="3053897" cy="461665"/>
          </a:xfrm>
          <a:prstGeom prst="rect">
            <a:avLst/>
          </a:prstGeom>
          <a:noFill/>
        </p:spPr>
        <p:txBody>
          <a:bodyPr wrap="square" rtlCol="0">
            <a:spAutoFit/>
          </a:bodyPr>
          <a:lstStyle/>
          <a:p>
            <a:pPr algn="r"/>
            <a:r>
              <a:rPr lang="fr-FR" sz="1200" i="1" dirty="0">
                <a:solidFill>
                  <a:schemeClr val="bg1">
                    <a:lumMod val="50000"/>
                  </a:schemeClr>
                </a:solidFill>
              </a:rPr>
              <a:t>SOLEDGE3X ITER transport simulation </a:t>
            </a:r>
            <a:br>
              <a:rPr lang="fr-FR" sz="1200" i="1" dirty="0">
                <a:solidFill>
                  <a:schemeClr val="bg1">
                    <a:lumMod val="50000"/>
                  </a:schemeClr>
                </a:solidFill>
              </a:rPr>
            </a:br>
            <a:r>
              <a:rPr lang="fr-FR" sz="1200" i="1" dirty="0">
                <a:solidFill>
                  <a:srgbClr val="A558A0"/>
                </a:solidFill>
              </a:rPr>
              <a:t>[Rivals et al., </a:t>
            </a:r>
            <a:r>
              <a:rPr lang="fr-FR" sz="1200" i="1" dirty="0" err="1">
                <a:solidFill>
                  <a:srgbClr val="A558A0"/>
                </a:solidFill>
              </a:rPr>
              <a:t>Nucl</a:t>
            </a:r>
            <a:r>
              <a:rPr lang="fr-FR" sz="1200" i="1" dirty="0">
                <a:solidFill>
                  <a:srgbClr val="A558A0"/>
                </a:solidFill>
              </a:rPr>
              <a:t>. Fusion 65, 2025] </a:t>
            </a:r>
          </a:p>
        </p:txBody>
      </p:sp>
      <p:sp>
        <p:nvSpPr>
          <p:cNvPr id="13" name="ZoneTexte 12">
            <a:extLst>
              <a:ext uri="{FF2B5EF4-FFF2-40B4-BE49-F238E27FC236}">
                <a16:creationId xmlns:a16="http://schemas.microsoft.com/office/drawing/2014/main" id="{E26B2FEE-393E-49C9-B9CE-D61D3008B762}"/>
              </a:ext>
            </a:extLst>
          </p:cNvPr>
          <p:cNvSpPr txBox="1"/>
          <p:nvPr/>
        </p:nvSpPr>
        <p:spPr>
          <a:xfrm>
            <a:off x="8674096" y="5857609"/>
            <a:ext cx="3517904" cy="461665"/>
          </a:xfrm>
          <a:prstGeom prst="rect">
            <a:avLst/>
          </a:prstGeom>
          <a:noFill/>
        </p:spPr>
        <p:txBody>
          <a:bodyPr wrap="square" rtlCol="0">
            <a:spAutoFit/>
          </a:bodyPr>
          <a:lstStyle/>
          <a:p>
            <a:pPr algn="ctr"/>
            <a:r>
              <a:rPr lang="fr-FR" sz="1200" i="1" dirty="0">
                <a:solidFill>
                  <a:schemeClr val="bg1">
                    <a:lumMod val="50000"/>
                  </a:schemeClr>
                </a:solidFill>
              </a:rPr>
              <a:t>SOLEDGE3X WEST turbulent simulation </a:t>
            </a:r>
            <a:r>
              <a:rPr lang="fr-FR" sz="1200" i="1" dirty="0">
                <a:solidFill>
                  <a:srgbClr val="A558A0"/>
                </a:solidFill>
              </a:rPr>
              <a:t>[Bufferand et al. </a:t>
            </a:r>
            <a:r>
              <a:rPr lang="fr-FR" sz="1200" i="1" dirty="0" err="1">
                <a:solidFill>
                  <a:srgbClr val="A558A0"/>
                </a:solidFill>
              </a:rPr>
              <a:t>Nucl</a:t>
            </a:r>
            <a:r>
              <a:rPr lang="fr-FR" sz="1200" i="1" dirty="0">
                <a:solidFill>
                  <a:srgbClr val="A558A0"/>
                </a:solidFill>
              </a:rPr>
              <a:t>. Fusion 61, 2021] </a:t>
            </a:r>
          </a:p>
        </p:txBody>
      </p:sp>
      <mc:AlternateContent xmlns:mc="http://schemas.openxmlformats.org/markup-compatibility/2006" xmlns:a14="http://schemas.microsoft.com/office/drawing/2010/main">
        <mc:Choice Requires="a14">
          <p:sp>
            <p:nvSpPr>
              <p:cNvPr id="14" name="Espace réservé du contenu 1">
                <a:extLst>
                  <a:ext uri="{FF2B5EF4-FFF2-40B4-BE49-F238E27FC236}">
                    <a16:creationId xmlns:a16="http://schemas.microsoft.com/office/drawing/2014/main" id="{EB2525AE-3967-4F6A-8194-D44479F1594E}"/>
                  </a:ext>
                </a:extLst>
              </p:cNvPr>
              <p:cNvSpPr txBox="1">
                <a:spLocks/>
              </p:cNvSpPr>
              <p:nvPr/>
            </p:nvSpPr>
            <p:spPr>
              <a:xfrm>
                <a:off x="305724" y="4453823"/>
                <a:ext cx="5874144" cy="1761731"/>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1200"/>
                  </a:spcBef>
                  <a:buClr>
                    <a:schemeClr val="tx2"/>
                  </a:buClr>
                  <a:buSzPct val="90000"/>
                  <a:buFont typeface="Arial" panose="020B0604020202020204" pitchFamily="34" charset="0"/>
                  <a:buNone/>
                  <a:defRPr sz="1800" kern="1200">
                    <a:solidFill>
                      <a:schemeClr val="tx1"/>
                    </a:solidFill>
                    <a:latin typeface="+mn-lt"/>
                    <a:ea typeface="+mn-ea"/>
                    <a:cs typeface="+mn-cs"/>
                  </a:defRPr>
                </a:lvl1pPr>
                <a:lvl2pPr marL="266700" indent="-266700" algn="l" defTabSz="914400" rtl="0" eaLnBrk="1" latinLnBrk="0" hangingPunct="1">
                  <a:lnSpc>
                    <a:spcPct val="100000"/>
                  </a:lnSpc>
                  <a:spcBef>
                    <a:spcPts val="500"/>
                  </a:spcBef>
                  <a:buClr>
                    <a:schemeClr val="tx2"/>
                  </a:buClr>
                  <a:buSzPct val="90000"/>
                  <a:buFont typeface="Arial" panose="020B0604020202020204" pitchFamily="34" charset="0"/>
                  <a:buChar char="■"/>
                  <a:defRPr sz="1800" kern="1200">
                    <a:solidFill>
                      <a:schemeClr val="tx1"/>
                    </a:solidFill>
                    <a:latin typeface="+mn-lt"/>
                    <a:ea typeface="+mn-ea"/>
                    <a:cs typeface="+mn-cs"/>
                  </a:defRPr>
                </a:lvl2pPr>
                <a:lvl3pPr marL="541338" indent="-274638"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8080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1074738" indent="-266700" algn="l" defTabSz="914400" rtl="0" eaLnBrk="1" latinLnBrk="0" hangingPunct="1">
                  <a:lnSpc>
                    <a:spcPct val="10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7088" lvl="2" indent="-285750">
                  <a:buFont typeface="Arial" panose="020B0604020202020204" pitchFamily="34" charset="0"/>
                  <a:buChar char="•"/>
                </a:pPr>
                <a:r>
                  <a:rPr lang="en-US" sz="1400" dirty="0">
                    <a:sym typeface="Wingdings" panose="05000000000000000000" pitchFamily="2" charset="2"/>
                  </a:rPr>
                  <a:t>Two equations models: </a:t>
                </a:r>
                <a:endParaRPr lang="en-US" sz="1400" i="1" dirty="0">
                  <a:latin typeface="Cambria Math" panose="02040503050406030204" pitchFamily="18" charset="0"/>
                  <a:sym typeface="Wingdings" panose="05000000000000000000" pitchFamily="2" charset="2"/>
                </a:endParaRPr>
              </a:p>
              <a:p>
                <a:pPr marL="1093788" lvl="3" indent="-285750">
                  <a:buFontTx/>
                  <a:buChar char="-"/>
                </a:pPr>
                <a14:m>
                  <m:oMath xmlns:m="http://schemas.openxmlformats.org/officeDocument/2006/math">
                    <m:r>
                      <a:rPr lang="en-US" sz="1400" i="1" smtClean="0">
                        <a:latin typeface="Cambria Math" panose="02040503050406030204" pitchFamily="18" charset="0"/>
                        <a:sym typeface="Wingdings" panose="05000000000000000000" pitchFamily="2" charset="2"/>
                      </a:rPr>
                      <m:t>𝑘</m:t>
                    </m:r>
                    <m:r>
                      <a:rPr lang="en-US" sz="1400" i="1" smtClean="0">
                        <a:latin typeface="Cambria Math" panose="02040503050406030204" pitchFamily="18" charset="0"/>
                        <a:sym typeface="Wingdings" panose="05000000000000000000" pitchFamily="2" charset="2"/>
                      </a:rPr>
                      <m:t>−</m:t>
                    </m:r>
                    <m:r>
                      <a:rPr lang="en-US" sz="1400" i="1" smtClean="0">
                        <a:latin typeface="Cambria Math" panose="02040503050406030204" pitchFamily="18" charset="0"/>
                        <a:sym typeface="Wingdings" panose="05000000000000000000" pitchFamily="2" charset="2"/>
                      </a:rPr>
                      <m:t>𝜀</m:t>
                    </m:r>
                  </m:oMath>
                </a14:m>
                <a:r>
                  <a:rPr lang="en-US" sz="1400" dirty="0">
                    <a:sym typeface="Wingdings" panose="05000000000000000000" pitchFamily="2" charset="2"/>
                  </a:rPr>
                  <a:t> </a:t>
                </a:r>
                <a:r>
                  <a:rPr lang="en-US" sz="1400" dirty="0">
                    <a:solidFill>
                      <a:srgbClr val="A558A0"/>
                    </a:solidFill>
                    <a:sym typeface="Wingdings" panose="05000000000000000000" pitchFamily="2" charset="2"/>
                  </a:rPr>
                  <a:t>[Baschetti et al., </a:t>
                </a:r>
                <a:r>
                  <a:rPr lang="en-US" sz="1400" dirty="0" err="1">
                    <a:solidFill>
                      <a:srgbClr val="A558A0"/>
                    </a:solidFill>
                    <a:sym typeface="Wingdings" panose="05000000000000000000" pitchFamily="2" charset="2"/>
                  </a:rPr>
                  <a:t>Nucl</a:t>
                </a:r>
                <a:r>
                  <a:rPr lang="en-US" sz="1400" dirty="0">
                    <a:solidFill>
                      <a:srgbClr val="A558A0"/>
                    </a:solidFill>
                    <a:sym typeface="Wingdings" panose="05000000000000000000" pitchFamily="2" charset="2"/>
                  </a:rPr>
                  <a:t>. Fusion 61(2021)]</a:t>
                </a:r>
                <a:endParaRPr lang="en-US" sz="1400" dirty="0">
                  <a:sym typeface="Wingdings" panose="05000000000000000000" pitchFamily="2" charset="2"/>
                </a:endParaRPr>
              </a:p>
              <a:p>
                <a:pPr marL="1093788" lvl="3" indent="-285750">
                  <a:buFontTx/>
                  <a:buChar char="-"/>
                </a:pPr>
                <a14:m>
                  <m:oMath xmlns:m="http://schemas.openxmlformats.org/officeDocument/2006/math">
                    <m:r>
                      <a:rPr lang="en-US" sz="1400" i="1" smtClean="0">
                        <a:latin typeface="Cambria Math" panose="02040503050406030204" pitchFamily="18" charset="0"/>
                        <a:sym typeface="Wingdings" panose="05000000000000000000" pitchFamily="2" charset="2"/>
                      </a:rPr>
                      <m:t>𝑘</m:t>
                    </m:r>
                    <m:r>
                      <a:rPr lang="en-US" sz="1400" i="1" smtClean="0">
                        <a:latin typeface="Cambria Math" panose="02040503050406030204" pitchFamily="18" charset="0"/>
                        <a:sym typeface="Wingdings" panose="05000000000000000000" pitchFamily="2" charset="2"/>
                      </a:rPr>
                      <m:t>−</m:t>
                    </m:r>
                    <m:r>
                      <a:rPr lang="en-US" sz="1400" i="1" smtClean="0">
                        <a:latin typeface="Cambria Math" panose="02040503050406030204" pitchFamily="18" charset="0"/>
                        <a:sym typeface="Wingdings" panose="05000000000000000000" pitchFamily="2" charset="2"/>
                      </a:rPr>
                      <m:t>𝜁</m:t>
                    </m:r>
                  </m:oMath>
                </a14:m>
                <a:r>
                  <a:rPr lang="en-US" sz="1400" dirty="0">
                    <a:sym typeface="Wingdings" panose="05000000000000000000" pitchFamily="2" charset="2"/>
                  </a:rPr>
                  <a:t> </a:t>
                </a:r>
                <a:r>
                  <a:rPr lang="en-US" sz="1400" dirty="0">
                    <a:solidFill>
                      <a:srgbClr val="A558A0"/>
                    </a:solidFill>
                    <a:sym typeface="Wingdings" panose="05000000000000000000" pitchFamily="2" charset="2"/>
                  </a:rPr>
                  <a:t>[</a:t>
                </a:r>
                <a:r>
                  <a:rPr lang="en-US" sz="1400" dirty="0" err="1">
                    <a:solidFill>
                      <a:srgbClr val="A558A0"/>
                    </a:solidFill>
                    <a:sym typeface="Wingdings" panose="05000000000000000000" pitchFamily="2" charset="2"/>
                  </a:rPr>
                  <a:t>Coosemans</a:t>
                </a:r>
                <a:r>
                  <a:rPr lang="en-US" sz="1400" dirty="0">
                    <a:solidFill>
                      <a:srgbClr val="A558A0"/>
                    </a:solidFill>
                    <a:sym typeface="Wingdings" panose="05000000000000000000" pitchFamily="2" charset="2"/>
                  </a:rPr>
                  <a:t> et al., Contrib. Plasma Phys. 60 (2020)]</a:t>
                </a:r>
              </a:p>
              <a:p>
                <a:pPr marL="827088" lvl="2" indent="-285750">
                  <a:buFont typeface="Arial" panose="020B0604020202020204" pitchFamily="34" charset="0"/>
                  <a:buChar char="•"/>
                </a:pPr>
                <a:r>
                  <a:rPr lang="en-US" sz="1400" dirty="0">
                    <a:sym typeface="Wingdings" panose="05000000000000000000" pitchFamily="2" charset="2"/>
                  </a:rPr>
                  <a:t>Predator-Prey models </a:t>
                </a:r>
                <a:r>
                  <a:rPr lang="en-US" sz="1400" dirty="0">
                    <a:solidFill>
                      <a:srgbClr val="A558A0"/>
                    </a:solidFill>
                    <a:sym typeface="Wingdings" panose="05000000000000000000" pitchFamily="2" charset="2"/>
                  </a:rPr>
                  <a:t>[Miki et al., Phys. Plasmas 19 (2012)]</a:t>
                </a:r>
              </a:p>
              <a:p>
                <a:pPr marL="827088" lvl="2" indent="-285750">
                  <a:buFont typeface="Arial" panose="020B0604020202020204" pitchFamily="34" charset="0"/>
                  <a:buChar char="•"/>
                </a:pPr>
                <a:r>
                  <a:rPr lang="en-US" sz="1400" dirty="0">
                    <a:sym typeface="Wingdings" panose="05000000000000000000" pitchFamily="2" charset="2"/>
                  </a:rPr>
                  <a:t>…</a:t>
                </a:r>
              </a:p>
              <a:p>
                <a:pPr marL="285750" indent="-285750">
                  <a:buFont typeface="Arial" panose="020B0604020202020204" pitchFamily="34" charset="0"/>
                  <a:buChar char="•"/>
                </a:pPr>
                <a:endParaRPr lang="en-US" sz="1400" dirty="0">
                  <a:sym typeface="Wingdings" panose="05000000000000000000" pitchFamily="2" charset="2"/>
                </a:endParaRPr>
              </a:p>
              <a:p>
                <a:pPr marL="285750" indent="-285750">
                  <a:buFont typeface="Arial" panose="020B0604020202020204" pitchFamily="34" charset="0"/>
                  <a:buChar char="•"/>
                </a:pPr>
                <a:endParaRPr lang="en-US" sz="1400" dirty="0">
                  <a:sym typeface="Wingdings" panose="05000000000000000000" pitchFamily="2" charset="2"/>
                </a:endParaRPr>
              </a:p>
              <a:p>
                <a:pPr lvl="1" indent="0">
                  <a:buFont typeface="Arial" panose="020B0604020202020204" pitchFamily="34" charset="0"/>
                  <a:buNone/>
                </a:pPr>
                <a:endParaRPr lang="en-US" sz="1400" dirty="0">
                  <a:sym typeface="Wingdings" panose="05000000000000000000" pitchFamily="2" charset="2"/>
                </a:endParaRPr>
              </a:p>
              <a:p>
                <a:pPr marL="552450" lvl="1" indent="-285750">
                  <a:buFont typeface="Arial" panose="020B0604020202020204" pitchFamily="34" charset="0"/>
                  <a:buChar char="•"/>
                </a:pPr>
                <a:endParaRPr lang="en-US" sz="1400" dirty="0"/>
              </a:p>
              <a:p>
                <a:pPr marL="552450" lvl="1" indent="-285750">
                  <a:buFont typeface="Arial" panose="020B0604020202020204" pitchFamily="34" charset="0"/>
                  <a:buChar char="•"/>
                </a:pPr>
                <a:endParaRPr lang="en-US" sz="1400" dirty="0"/>
              </a:p>
            </p:txBody>
          </p:sp>
        </mc:Choice>
        <mc:Fallback xmlns="">
          <p:sp>
            <p:nvSpPr>
              <p:cNvPr id="14" name="Espace réservé du contenu 1">
                <a:extLst>
                  <a:ext uri="{FF2B5EF4-FFF2-40B4-BE49-F238E27FC236}">
                    <a16:creationId xmlns:a16="http://schemas.microsoft.com/office/drawing/2014/main" id="{EB2525AE-3967-4F6A-8194-D44479F1594E}"/>
                  </a:ext>
                </a:extLst>
              </p:cNvPr>
              <p:cNvSpPr txBox="1">
                <a:spLocks noRot="1" noChangeAspect="1" noMove="1" noResize="1" noEditPoints="1" noAdjustHandles="1" noChangeArrowheads="1" noChangeShapeType="1" noTextEdit="1"/>
              </p:cNvSpPr>
              <p:nvPr/>
            </p:nvSpPr>
            <p:spPr>
              <a:xfrm>
                <a:off x="305724" y="4453823"/>
                <a:ext cx="5874144" cy="1761731"/>
              </a:xfrm>
              <a:prstGeom prst="rect">
                <a:avLst/>
              </a:prstGeom>
              <a:blipFill>
                <a:blip r:embed="rId6"/>
                <a:stretch>
                  <a:fillRect t="-692"/>
                </a:stretch>
              </a:blipFill>
            </p:spPr>
            <p:txBody>
              <a:bodyPr/>
              <a:lstStyle/>
              <a:p>
                <a:r>
                  <a:rPr lang="fr-FR">
                    <a:noFill/>
                  </a:rPr>
                  <a:t> </a:t>
                </a:r>
              </a:p>
            </p:txBody>
          </p:sp>
        </mc:Fallback>
      </mc:AlternateContent>
      <p:sp>
        <p:nvSpPr>
          <p:cNvPr id="8" name="Rectangle 7">
            <a:extLst>
              <a:ext uri="{FF2B5EF4-FFF2-40B4-BE49-F238E27FC236}">
                <a16:creationId xmlns:a16="http://schemas.microsoft.com/office/drawing/2014/main" id="{65C9F773-A680-4548-896D-06B9961B7E72}"/>
              </a:ext>
            </a:extLst>
          </p:cNvPr>
          <p:cNvSpPr/>
          <p:nvPr/>
        </p:nvSpPr>
        <p:spPr>
          <a:xfrm>
            <a:off x="9433808" y="1045719"/>
            <a:ext cx="2608019" cy="32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ctr">
            <a:spAutoFit/>
          </a:bodyPr>
          <a:lstStyle/>
          <a:p>
            <a:pPr algn="ctr"/>
            <a:endParaRPr lang="fr-FR" dirty="0"/>
          </a:p>
        </p:txBody>
      </p:sp>
      <p:pic>
        <p:nvPicPr>
          <p:cNvPr id="15" name="WESTvid (3)">
            <a:hlinkClick r:id="" action="ppaction://media"/>
            <a:extLst>
              <a:ext uri="{FF2B5EF4-FFF2-40B4-BE49-F238E27FC236}">
                <a16:creationId xmlns:a16="http://schemas.microsoft.com/office/drawing/2014/main" id="{DE78604B-0FA3-46D4-A39D-0D8F22E1890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703388" y="4058800"/>
            <a:ext cx="3399576" cy="1699788"/>
          </a:xfrm>
          <a:prstGeom prst="rect">
            <a:avLst/>
          </a:prstGeom>
        </p:spPr>
      </p:pic>
      <p:sp>
        <p:nvSpPr>
          <p:cNvPr id="16" name="Rectangle 15">
            <a:extLst>
              <a:ext uri="{FF2B5EF4-FFF2-40B4-BE49-F238E27FC236}">
                <a16:creationId xmlns:a16="http://schemas.microsoft.com/office/drawing/2014/main" id="{4F5AD891-766C-4D89-943A-5BE2D75327BC}"/>
              </a:ext>
            </a:extLst>
          </p:cNvPr>
          <p:cNvSpPr/>
          <p:nvPr/>
        </p:nvSpPr>
        <p:spPr>
          <a:xfrm>
            <a:off x="8558613" y="4004307"/>
            <a:ext cx="3550600" cy="2374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p>
            <a:pPr algn="ctr"/>
            <a:endParaRPr lang="fr-FR" dirty="0"/>
          </a:p>
        </p:txBody>
      </p:sp>
    </p:spTree>
    <p:extLst>
      <p:ext uri="{BB962C8B-B14F-4D97-AF65-F5344CB8AC3E}">
        <p14:creationId xmlns:p14="http://schemas.microsoft.com/office/powerpoint/2010/main" val="197988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2" presetClass="mediacall" presetSubtype="0" fill="hold" nodeType="withEffect">
                                  <p:stCondLst>
                                    <p:cond delay="0"/>
                                  </p:stCondLst>
                                  <p:childTnLst>
                                    <p:cmd type="call" cmd="togglePause">
                                      <p:cBhvr>
                                        <p:cTn id="20" dur="1" fill="hold"/>
                                        <p:tgtEl>
                                          <p:spTgt spid="15"/>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15"/>
                </p:tgtEl>
              </p:cMediaNode>
            </p:video>
          </p:childTnLst>
        </p:cTn>
      </p:par>
    </p:tnLst>
    <p:bldLst>
      <p:bldP spid="12" grpId="0"/>
      <p:bldP spid="13" grpId="0"/>
      <p:bldP spid="14" grpId="0"/>
      <p:bldP spid="8"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93DD9D-AE26-4D07-BDBB-170241D00A86}"/>
              </a:ext>
            </a:extLst>
          </p:cNvPr>
          <p:cNvSpPr>
            <a:spLocks noGrp="1"/>
          </p:cNvSpPr>
          <p:nvPr>
            <p:ph type="title"/>
          </p:nvPr>
        </p:nvSpPr>
        <p:spPr/>
        <p:txBody>
          <a:bodyPr>
            <a:normAutofit/>
          </a:bodyPr>
          <a:lstStyle/>
          <a:p>
            <a:r>
              <a:rPr lang="fr-FR" dirty="0" err="1"/>
              <a:t>Implementation</a:t>
            </a:r>
            <a:r>
              <a:rPr lang="fr-FR" dirty="0"/>
              <a:t> in the SOLEDGE3X code</a:t>
            </a:r>
          </a:p>
        </p:txBody>
      </p:sp>
      <p:sp>
        <p:nvSpPr>
          <p:cNvPr id="3" name="Espace réservé du texte 2">
            <a:extLst>
              <a:ext uri="{FF2B5EF4-FFF2-40B4-BE49-F238E27FC236}">
                <a16:creationId xmlns:a16="http://schemas.microsoft.com/office/drawing/2014/main" id="{972FF24E-32AD-4B87-9627-7FADCADDE834}"/>
              </a:ext>
            </a:extLst>
          </p:cNvPr>
          <p:cNvSpPr>
            <a:spLocks noGrp="1"/>
          </p:cNvSpPr>
          <p:nvPr>
            <p:ph type="body" idx="1"/>
          </p:nvPr>
        </p:nvSpPr>
        <p:spPr/>
        <p:txBody>
          <a:bodyPr/>
          <a:lstStyle/>
          <a:p>
            <a:endParaRPr lang="fr-FR" dirty="0"/>
          </a:p>
        </p:txBody>
      </p:sp>
      <p:sp>
        <p:nvSpPr>
          <p:cNvPr id="4" name="Espace réservé de la date 3">
            <a:extLst>
              <a:ext uri="{FF2B5EF4-FFF2-40B4-BE49-F238E27FC236}">
                <a16:creationId xmlns:a16="http://schemas.microsoft.com/office/drawing/2014/main" id="{49B5A19F-8449-4FF4-A840-902174BC3008}"/>
              </a:ext>
            </a:extLst>
          </p:cNvPr>
          <p:cNvSpPr>
            <a:spLocks noGrp="1"/>
          </p:cNvSpPr>
          <p:nvPr>
            <p:ph type="dt" sz="half" idx="10"/>
          </p:nvPr>
        </p:nvSpPr>
        <p:spPr/>
        <p:txBody>
          <a:bodyPr/>
          <a:lstStyle/>
          <a:p>
            <a:r>
              <a:rPr lang="fr-FR"/>
              <a:t>15/10/2025</a:t>
            </a:r>
          </a:p>
        </p:txBody>
      </p:sp>
      <p:sp>
        <p:nvSpPr>
          <p:cNvPr id="5" name="Espace réservé du pied de page 4">
            <a:extLst>
              <a:ext uri="{FF2B5EF4-FFF2-40B4-BE49-F238E27FC236}">
                <a16:creationId xmlns:a16="http://schemas.microsoft.com/office/drawing/2014/main" id="{349EE061-8D81-4E2C-A55D-2817B4FF7E56}"/>
              </a:ext>
            </a:extLst>
          </p:cNvPr>
          <p:cNvSpPr>
            <a:spLocks noGrp="1"/>
          </p:cNvSpPr>
          <p:nvPr>
            <p:ph type="ftr" sz="quarter" idx="11"/>
          </p:nvPr>
        </p:nvSpPr>
        <p:spPr/>
        <p:txBody>
          <a:bodyPr/>
          <a:lstStyle/>
          <a:p>
            <a:r>
              <a:rPr lang="fr-FR"/>
              <a:t>Hugo Bufferand - IAEA-FEC Conference - Chengdu</a:t>
            </a:r>
          </a:p>
        </p:txBody>
      </p:sp>
      <p:sp>
        <p:nvSpPr>
          <p:cNvPr id="6" name="Espace réservé du numéro de diapositive 5">
            <a:extLst>
              <a:ext uri="{FF2B5EF4-FFF2-40B4-BE49-F238E27FC236}">
                <a16:creationId xmlns:a16="http://schemas.microsoft.com/office/drawing/2014/main" id="{7437534F-8F60-4151-A4E7-495607E8B6FF}"/>
              </a:ext>
            </a:extLst>
          </p:cNvPr>
          <p:cNvSpPr>
            <a:spLocks noGrp="1"/>
          </p:cNvSpPr>
          <p:nvPr>
            <p:ph type="sldNum" sz="quarter" idx="12"/>
          </p:nvPr>
        </p:nvSpPr>
        <p:spPr/>
        <p:txBody>
          <a:bodyPr/>
          <a:lstStyle/>
          <a:p>
            <a:endParaRPr lang="fr-FR" dirty="0"/>
          </a:p>
        </p:txBody>
      </p:sp>
      <p:sp>
        <p:nvSpPr>
          <p:cNvPr id="7" name="Espace réservé du texte 6">
            <a:extLst>
              <a:ext uri="{FF2B5EF4-FFF2-40B4-BE49-F238E27FC236}">
                <a16:creationId xmlns:a16="http://schemas.microsoft.com/office/drawing/2014/main" id="{86E588F0-7726-48D5-A36B-87DB57B33F1A}"/>
              </a:ext>
            </a:extLst>
          </p:cNvPr>
          <p:cNvSpPr>
            <a:spLocks noGrp="1"/>
          </p:cNvSpPr>
          <p:nvPr>
            <p:ph type="body" idx="13"/>
          </p:nvPr>
        </p:nvSpPr>
        <p:spPr/>
        <p:txBody>
          <a:bodyPr/>
          <a:lstStyle/>
          <a:p>
            <a:r>
              <a:rPr lang="fr-FR" dirty="0"/>
              <a:t>2</a:t>
            </a:r>
          </a:p>
        </p:txBody>
      </p:sp>
    </p:spTree>
    <p:extLst>
      <p:ext uri="{BB962C8B-B14F-4D97-AF65-F5344CB8AC3E}">
        <p14:creationId xmlns:p14="http://schemas.microsoft.com/office/powerpoint/2010/main" val="1587171892"/>
      </p:ext>
    </p:extLst>
  </p:cSld>
  <p:clrMapOvr>
    <a:masterClrMapping/>
  </p:clrMapOvr>
</p:sld>
</file>

<file path=ppt/theme/theme1.xml><?xml version="1.0" encoding="utf-8"?>
<a:theme xmlns:a="http://schemas.openxmlformats.org/drawingml/2006/main" name="Thème Office">
  <a:themeElements>
    <a:clrScheme name="CEA 2023">
      <a:dk1>
        <a:srgbClr val="262626"/>
      </a:dk1>
      <a:lt1>
        <a:sysClr val="window" lastClr="FFFFFF"/>
      </a:lt1>
      <a:dk2>
        <a:srgbClr val="E50019"/>
      </a:dk2>
      <a:lt2>
        <a:srgbClr val="FFFFFF"/>
      </a:lt2>
      <a:accent1>
        <a:srgbClr val="3E4A83"/>
      </a:accent1>
      <a:accent2>
        <a:srgbClr val="7E9CBB"/>
      </a:accent2>
      <a:accent3>
        <a:srgbClr val="FFCD31"/>
      </a:accent3>
      <a:accent4>
        <a:srgbClr val="DA837B"/>
      </a:accent4>
      <a:accent5>
        <a:srgbClr val="0093A7"/>
      </a:accent5>
      <a:accent6>
        <a:srgbClr val="BD987A"/>
      </a:accent6>
      <a:hlink>
        <a:srgbClr val="E50019"/>
      </a:hlink>
      <a:folHlink>
        <a:srgbClr val="E50019"/>
      </a:folHlink>
    </a:clrScheme>
    <a:fontScheme name="CEA">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144000" tIns="108000" rIns="144000" bIns="144000" rtlCol="0" anchor="ctr">
        <a:spAutoFit/>
      </a:bodyP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CEA final-V6.potx" id="{EC381E7A-0124-48FC-8DBE-B12F4FE076FD}" vid="{F86E971A-F893-4679-B8E7-24078A6E511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ollabComments xmlns="91130d52-d7c5-4e9c-ae1e-8e8e5c28245c" xsi:nil="true"/>
    <CollabTypeDocument xmlns="98091354-8d82-4ad1-b5dd-6b09eb5ff196">Procédure</CollabTypeDocument>
    <CollabDate xmlns="91130d52-d7c5-4e9c-ae1e-8e8e5c28245c">2023-01-30T23:00:00+00:00</CollabDate>
    <CollabObjetResume xmlns="98091354-8d82-4ad1-b5dd-6b09eb5ff196" xsi:nil="true"/>
    <g65f1e9585ce45a29a8379f50f13cd0c xmlns="98091354-8d82-4ad1-b5dd-6b09eb5ff196">
      <Terms xmlns="http://schemas.microsoft.com/office/infopath/2007/PartnerControls">
        <TermInfo xmlns="http://schemas.microsoft.com/office/infopath/2007/PartnerControls">
          <TermName xmlns="http://schemas.microsoft.com/office/infopath/2007/PartnerControls">DCOM</TermName>
          <TermId xmlns="http://schemas.microsoft.com/office/infopath/2007/PartnerControls">5d454b4e-7aaa-470d-be17-032317e26456</TermId>
        </TermInfo>
      </Terms>
    </g65f1e9585ce45a29a8379f50f13cd0c>
    <TaxCatchAll xmlns="98091354-8d82-4ad1-b5dd-6b09eb5ff196">
      <Value>16</Value>
    </TaxCatchAll>
    <CollabExternalReferences xmlns="91130d52-d7c5-4e9c-ae1e-8e8e5c28245c">PowerPoint-Charte-CEA-31-01-2023</CollabExternalReferences>
    <CollabEnVigueur xmlns="98091354-8d82-4ad1-b5dd-6b09eb5ff196">true</CollabEnVigueur>
  </documentManagement>
</p:properties>
</file>

<file path=customXml/item3.xml><?xml version="1.0" encoding="utf-8"?>
<ct:contentTypeSchema xmlns:ct="http://schemas.microsoft.com/office/2006/metadata/contentType" xmlns:ma="http://schemas.microsoft.com/office/2006/metadata/properties/metaAttributes" ct:_="" ma:_="" ma:contentTypeName="Document référentiel" ma:contentTypeID="0x010100108A61D7BE634F76874FDC084DD0BD15009E39C29C26594BAC90AC8ED3FDFD77E000BCE28098BA0F0B45BA4517838BD1AEEF" ma:contentTypeVersion="33" ma:contentTypeDescription="" ma:contentTypeScope="" ma:versionID="4c5be590388616a1b551115da05bc43b">
  <xsd:schema xmlns:xsd="http://www.w3.org/2001/XMLSchema" xmlns:xs="http://www.w3.org/2001/XMLSchema" xmlns:p="http://schemas.microsoft.com/office/2006/metadata/properties" xmlns:ns1="98091354-8d82-4ad1-b5dd-6b09eb5ff196" xmlns:ns3="91130d52-d7c5-4e9c-ae1e-8e8e5c28245c" targetNamespace="http://schemas.microsoft.com/office/2006/metadata/properties" ma:root="true" ma:fieldsID="44338b7d3fa432cfa170dc216eb8433d" ns1:_="" ns3:_="">
    <xsd:import namespace="98091354-8d82-4ad1-b5dd-6b09eb5ff196"/>
    <xsd:import namespace="91130d52-d7c5-4e9c-ae1e-8e8e5c28245c"/>
    <xsd:element name="properties">
      <xsd:complexType>
        <xsd:sequence>
          <xsd:element name="documentManagement">
            <xsd:complexType>
              <xsd:all>
                <xsd:element ref="ns1:CollabTypeDocument"/>
                <xsd:element ref="ns1:CollabObjetResume" minOccurs="0"/>
                <xsd:element ref="ns3:CollabExternalReferences"/>
                <xsd:element ref="ns3:CollabDate"/>
                <xsd:element ref="ns3:CollabComments" minOccurs="0"/>
                <xsd:element ref="ns1:CollabEnVigueur" minOccurs="0"/>
                <xsd:element ref="ns1:g65f1e9585ce45a29a8379f50f13cd0c" minOccurs="0"/>
                <xsd:element ref="ns1:TaxCatchAll" minOccurs="0"/>
                <xsd:element ref="ns1: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091354-8d82-4ad1-b5dd-6b09eb5ff196" elementFormDefault="qualified">
    <xsd:import namespace="http://schemas.microsoft.com/office/2006/documentManagement/types"/>
    <xsd:import namespace="http://schemas.microsoft.com/office/infopath/2007/PartnerControls"/>
    <xsd:element name="CollabTypeDocument" ma:index="0" ma:displayName="Type de document" ma:format="Dropdown" ma:internalName="CollabTypeDocument">
      <xsd:simpleType>
        <xsd:restriction base="dms:Choice">
          <xsd:enumeration value="Accord"/>
          <xsd:enumeration value="Circulaire"/>
          <xsd:enumeration value="Consigne"/>
          <xsd:enumeration value="Contrat objectifs"/>
          <xsd:enumeration value="Convention"/>
          <xsd:enumeration value="Dossier processus"/>
          <xsd:enumeration value="Fiche processus"/>
          <xsd:enumeration value="Formulaire"/>
          <xsd:enumeration value="Guide"/>
          <xsd:enumeration value="Lettre de mission"/>
          <xsd:enumeration value="Liste"/>
          <xsd:enumeration value="Liste Documents Applicables"/>
          <xsd:enumeration value="Logo"/>
          <xsd:enumeration value="Manuel opérateur"/>
          <xsd:enumeration value="Mode opératoire"/>
          <xsd:enumeration value="Note Instruction Générale (NIG)"/>
          <xsd:enumeration value="Note Instruction Générale CEA (NIGCEA)"/>
          <xsd:enumeration value="Note Instruction Générale groupe (NIGG)"/>
          <xsd:enumeration value="Note Instruction Particulière (NIP)"/>
          <xsd:enumeration value="Note"/>
          <xsd:enumeration value="Note Administrateur Général (Note AG)"/>
          <xsd:enumeration value="Note application"/>
          <xsd:enumeration value="Note nomination"/>
          <xsd:enumeration value="Note organisation"/>
          <xsd:enumeration value="Organigramme"/>
          <xsd:enumeration value="Plan Qualité"/>
          <xsd:enumeration value="Procédure"/>
          <xsd:enumeration value="Rapport"/>
          <xsd:enumeration value="Tableau de gestion"/>
        </xsd:restriction>
      </xsd:simpleType>
    </xsd:element>
    <xsd:element name="CollabObjetResume" ma:index="3" nillable="true" ma:displayName="Objet - Résumé" ma:internalName="CollabObjetResume" ma:readOnly="false">
      <xsd:simpleType>
        <xsd:restriction base="dms:Note"/>
      </xsd:simpleType>
    </xsd:element>
    <xsd:element name="CollabEnVigueur" ma:index="8" nillable="true" ma:displayName="En vigueur" ma:default="1" ma:internalName="CollabEnVigueur" ma:readOnly="false">
      <xsd:simpleType>
        <xsd:restriction base="dms:Boolean"/>
      </xsd:simpleType>
    </xsd:element>
    <xsd:element name="g65f1e9585ce45a29a8379f50f13cd0c" ma:index="14" ma:taxonomy="true" ma:internalName="g65f1e9585ce45a29a8379f50f13cd0c" ma:taxonomyFieldName="CollabEmetteur" ma:displayName="Emetteur" ma:readOnly="false" ma:default="" ma:fieldId="{065f1e95-85ce-45a2-9a83-79f50f13cd0c}" ma:taxonomyMulti="true" ma:sspId="ea6c1742-5521-40b5-9022-00c35f6f2763" ma:termSetId="b0eb54bb-5d02-4f03-af81-45912abcbe3a" ma:anchorId="00000000-0000-0000-0000-000000000000" ma:open="false" ma:isKeyword="false">
      <xsd:complexType>
        <xsd:sequence>
          <xsd:element ref="pc:Terms" minOccurs="0" maxOccurs="1"/>
        </xsd:sequence>
      </xsd:complexType>
    </xsd:element>
    <xsd:element name="TaxCatchAll" ma:index="15" nillable="true" ma:displayName="Taxonomy Catch All Column" ma:hidden="true" ma:list="{2fcd52ac-d771-4543-96ea-276209a03e87}" ma:internalName="TaxCatchAll" ma:showField="CatchAllData" ma:web="98091354-8d82-4ad1-b5dd-6b09eb5ff196">
      <xsd:complexType>
        <xsd:complexContent>
          <xsd:extension base="dms:MultiChoiceLookup">
            <xsd:sequence>
              <xsd:element name="Value" type="dms:Lookup" maxOccurs="unbounded" minOccurs="0" nillable="true"/>
            </xsd:sequence>
          </xsd:extension>
        </xsd:complexContent>
      </xsd:complexType>
    </xsd:element>
    <xsd:element name="TaxCatchAllLabel" ma:index="16" nillable="true" ma:displayName="Taxonomy Catch All Column1" ma:hidden="true" ma:list="{2fcd52ac-d771-4543-96ea-276209a03e87}" ma:internalName="TaxCatchAllLabel" ma:readOnly="true" ma:showField="CatchAllDataLabel" ma:web="98091354-8d82-4ad1-b5dd-6b09eb5ff19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1130d52-d7c5-4e9c-ae1e-8e8e5c28245c" elementFormDefault="qualified">
    <xsd:import namespace="http://schemas.microsoft.com/office/2006/documentManagement/types"/>
    <xsd:import namespace="http://schemas.microsoft.com/office/infopath/2007/PartnerControls"/>
    <xsd:element name="CollabExternalReferences" ma:index="4" ma:displayName="Référence" ma:internalName="CollabExternalReferences" ma:readOnly="false">
      <xsd:simpleType>
        <xsd:restriction base="dms:Text">
          <xsd:maxLength value="255"/>
        </xsd:restriction>
      </xsd:simpleType>
    </xsd:element>
    <xsd:element name="CollabDate" ma:index="5" ma:displayName="Date édition" ma:format="DateOnly" ma:LCID="1036" ma:internalName="CollabDate" ma:readOnly="false">
      <xsd:simpleType>
        <xsd:restriction base="dms:DateTime"/>
      </xsd:simpleType>
    </xsd:element>
    <xsd:element name="CollabComments" ma:index="7" nillable="true" ma:displayName="Observation(s)" ma:internalName="CollabComments">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Type de contenu"/>
        <xsd:element ref="dc:title" maxOccurs="1" ma:index="2"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E23F73-0210-43BD-8C18-BB447B54A4C5}">
  <ds:schemaRefs>
    <ds:schemaRef ds:uri="http://schemas.microsoft.com/sharepoint/v3/contenttype/forms"/>
  </ds:schemaRefs>
</ds:datastoreItem>
</file>

<file path=customXml/itemProps2.xml><?xml version="1.0" encoding="utf-8"?>
<ds:datastoreItem xmlns:ds="http://schemas.openxmlformats.org/officeDocument/2006/customXml" ds:itemID="{D79AC980-F838-4C77-A3AE-FDEBF3D188EC}">
  <ds:schemaRefs>
    <ds:schemaRef ds:uri="http://purl.org/dc/elements/1.1/"/>
    <ds:schemaRef ds:uri="http://schemas.microsoft.com/office/2006/metadata/properties"/>
    <ds:schemaRef ds:uri="98091354-8d82-4ad1-b5dd-6b09eb5ff19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91130d52-d7c5-4e9c-ae1e-8e8e5c28245c"/>
    <ds:schemaRef ds:uri="http://www.w3.org/XML/1998/namespace"/>
    <ds:schemaRef ds:uri="http://purl.org/dc/dcmitype/"/>
  </ds:schemaRefs>
</ds:datastoreItem>
</file>

<file path=customXml/itemProps3.xml><?xml version="1.0" encoding="utf-8"?>
<ds:datastoreItem xmlns:ds="http://schemas.openxmlformats.org/officeDocument/2006/customXml" ds:itemID="{59EC486A-0672-4505-861A-9ABA0A52B7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091354-8d82-4ad1-b5dd-6b09eb5ff196"/>
    <ds:schemaRef ds:uri="91130d52-d7c5-4e9c-ae1e-8e8e5c2824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PPT-CEA final-V6</Template>
  <TotalTime>4988</TotalTime>
  <Words>2480</Words>
  <Application>Microsoft Office PowerPoint</Application>
  <PresentationFormat>Grand écran</PresentationFormat>
  <Paragraphs>568</Paragraphs>
  <Slides>30</Slides>
  <Notes>0</Notes>
  <HiddenSlides>0</HiddenSlides>
  <MMClips>5</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30</vt:i4>
      </vt:variant>
    </vt:vector>
  </HeadingPairs>
  <TitlesOfParts>
    <vt:vector size="36" baseType="lpstr">
      <vt:lpstr>Arial</vt:lpstr>
      <vt:lpstr>Arial Black</vt:lpstr>
      <vt:lpstr>Calibri</vt:lpstr>
      <vt:lpstr>Cambria Math</vt:lpstr>
      <vt:lpstr>Wingdings</vt:lpstr>
      <vt:lpstr>Thème Office</vt:lpstr>
      <vt:lpstr>Hierarchy of turbulent transport models with the SOLEDGE3X code</vt:lpstr>
      <vt:lpstr>Outline</vt:lpstr>
      <vt:lpstr>Introduction to the hierarchy of turbulence models</vt:lpstr>
      <vt:lpstr>Example from the neutral fluid community</vt:lpstr>
      <vt:lpstr>Example from the neutral fluid community</vt:lpstr>
      <vt:lpstr>Example from the neutral fluid community</vt:lpstr>
      <vt:lpstr>Example from the neutral fluid community</vt:lpstr>
      <vt:lpstr>Hierachy of models in edge plasma community</vt:lpstr>
      <vt:lpstr>Implementation in the SOLEDGE3X code</vt:lpstr>
      <vt:lpstr>SOLEDGE3X: a versatile fluid code  for edge plasma modelling</vt:lpstr>
      <vt:lpstr>Reduced k-equation turbulence model  for mean-field simulations</vt:lpstr>
      <vt:lpstr>Application to the TCV-X21 reference scenario</vt:lpstr>
      <vt:lpstr>The TCV-X21 experiment</vt:lpstr>
      <vt:lpstr>The TCV-X21 benchmark</vt:lpstr>
      <vt:lpstr>SOLEDGE3X turbulence models vs TCV-X21</vt:lpstr>
      <vt:lpstr>Case1: Empirical mean-field modelling</vt:lpstr>
      <vt:lpstr>Case1: Empirical mean-field modelling</vt:lpstr>
      <vt:lpstr>Case1: Empirical mean-field modelling</vt:lpstr>
      <vt:lpstr>Case1: Empirical mean-field modelling</vt:lpstr>
      <vt:lpstr>Case1: Empirical mean-field modelling</vt:lpstr>
      <vt:lpstr>Case2: Semi-empirical mean-field modelling: k-model</vt:lpstr>
      <vt:lpstr>Case2: Semi-empirical mean-field modelling: k-model</vt:lpstr>
      <vt:lpstr>Case3: First principle simulations</vt:lpstr>
      <vt:lpstr>Case3: First principle simulations</vt:lpstr>
      <vt:lpstr>Case3: First principle simulations</vt:lpstr>
      <vt:lpstr>Case3: First principle simulations</vt:lpstr>
      <vt:lpstr>Conclusions and discussions</vt:lpstr>
      <vt:lpstr>Backup</vt:lpstr>
      <vt:lpstr>RDPA summary</vt:lpstr>
      <vt:lpstr>Time scales of transport and turbulence simulations taking into account neutral physics</vt:lpstr>
    </vt:vector>
  </TitlesOfParts>
  <Company>CEA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PowerPoint-Charte-CEA-2023</dc:title>
  <dc:creator>HARTMANN Marion</dc:creator>
  <cp:lastModifiedBy>BUFFERAND Hugo 236599</cp:lastModifiedBy>
  <cp:revision>198</cp:revision>
  <dcterms:created xsi:type="dcterms:W3CDTF">2023-01-31T13:15:02Z</dcterms:created>
  <dcterms:modified xsi:type="dcterms:W3CDTF">2025-10-10T11:21:38Z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0x010100108A61D7BE634F76874FDC084DD0BD15009E39C29C26594BAC90AC8ED3FDFD77E000BCE28098BA0F0B45BA4517838BD1AEEF</vt:lpwstr>
  </property>
  <property fmtid="{D5CDD505-2E9C-101B-9397-08002B2CF9AE}" pid="3" name="CollabXmlContent">
    <vt:lpwstr>&lt;CollabItems&gt;_x000d_
  &lt;CollabItem&gt;_x000d_
    &lt;FileLeafRef&gt;Modele-PPT-CEA-VF.pptx&lt;/FileLeafRef&gt;_x000d_
    &lt;Title&gt;PowerPoint-Charte-CEA-2023&lt;/Title&gt;_x000d_
    &lt;CollabTypeDocument&gt;Procédure&lt;/CollabTypeDocument&gt;_x000d_
    &lt;CollabObjetResume /&gt;_x000d_
    &lt;CollabExternalReferences&gt;PowerPoin</vt:lpwstr>
  </property>
  <property fmtid="{D5CDD505-2E9C-101B-9397-08002B2CF9AE}" pid="4" name="IsCollabDocument">
    <vt:bool>true</vt:bool>
  </property>
  <property fmtid="{D5CDD505-2E9C-101B-9397-08002B2CF9AE}" pid="5" name="CollabEmetteur">
    <vt:lpwstr>16;#DCOM|5d454b4e-7aaa-470d-be17-032317e26456</vt:lpwstr>
  </property>
  <property fmtid="{D5CDD505-2E9C-101B-9397-08002B2CF9AE}" pid="6" name="I2ICODE">
    <vt:lpwstr>COLLAB</vt:lpwstr>
  </property>
  <property fmtid="{D5CDD505-2E9C-101B-9397-08002B2CF9AE}" pid="7" name="WebApplicationID">
    <vt:lpwstr>bb36ce6d-0f69-46d8-b0d4-d9bf5a87d995</vt:lpwstr>
  </property>
  <property fmtid="{D5CDD505-2E9C-101B-9397-08002B2CF9AE}" pid="8" name="I2ISITECODE">
    <vt:lpwstr/>
  </property>
</Properties>
</file>