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33"/>
  </p:notesMasterIdLst>
  <p:sldIdLst>
    <p:sldId id="256" r:id="rId5"/>
    <p:sldId id="273" r:id="rId6"/>
    <p:sldId id="268" r:id="rId7"/>
    <p:sldId id="1343" r:id="rId8"/>
    <p:sldId id="1335" r:id="rId9"/>
    <p:sldId id="1336" r:id="rId10"/>
    <p:sldId id="275" r:id="rId11"/>
    <p:sldId id="1330" r:id="rId12"/>
    <p:sldId id="288" r:id="rId13"/>
    <p:sldId id="276" r:id="rId14"/>
    <p:sldId id="1266" r:id="rId15"/>
    <p:sldId id="1267" r:id="rId16"/>
    <p:sldId id="278" r:id="rId17"/>
    <p:sldId id="1341" r:id="rId18"/>
    <p:sldId id="1258" r:id="rId19"/>
    <p:sldId id="1273" r:id="rId20"/>
    <p:sldId id="1338" r:id="rId21"/>
    <p:sldId id="1278" r:id="rId22"/>
    <p:sldId id="1277" r:id="rId23"/>
    <p:sldId id="1281" r:id="rId24"/>
    <p:sldId id="280" r:id="rId25"/>
    <p:sldId id="1327" r:id="rId26"/>
    <p:sldId id="1322" r:id="rId27"/>
    <p:sldId id="1342" r:id="rId28"/>
    <p:sldId id="1328" r:id="rId29"/>
    <p:sldId id="1340" r:id="rId30"/>
    <p:sldId id="1325" r:id="rId31"/>
    <p:sldId id="28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5CBFED"/>
    <a:srgbClr val="FE02DD"/>
    <a:srgbClr val="0300FF"/>
    <a:srgbClr val="FFFFFF"/>
    <a:srgbClr val="00B0F0"/>
    <a:srgbClr val="498A8C"/>
    <a:srgbClr val="443092"/>
    <a:srgbClr val="FFC000"/>
    <a:srgbClr val="E6B9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324" autoAdjust="0"/>
    <p:restoredTop sz="94660"/>
  </p:normalViewPr>
  <p:slideViewPr>
    <p:cSldViewPr snapToGrid="0">
      <p:cViewPr varScale="1">
        <p:scale>
          <a:sx n="70" d="100"/>
          <a:sy n="70" d="100"/>
        </p:scale>
        <p:origin x="43" y="50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BCF8FE-0AB7-5A4D-965F-CA9720FD7584}" type="datetimeFigureOut">
              <a:rPr lang="en-US" smtClean="0"/>
              <a:t>10/12/2025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6D6B48-21F9-2B46-AC50-C80619ADCD35}" type="slidenum">
              <a:rPr lang="en-US" smtClean="0"/>
              <a:t>‹#›</a:t>
            </a:fld>
            <a:endParaRPr lang="en-US"/>
          </a:p>
        </p:txBody>
      </p:sp>
    </p:spTree>
    <p:extLst>
      <p:ext uri="{BB962C8B-B14F-4D97-AF65-F5344CB8AC3E}">
        <p14:creationId xmlns:p14="http://schemas.microsoft.com/office/powerpoint/2010/main" val="1590094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836D6B48-21F9-2B46-AC50-C80619ADCD35}" type="slidenum">
              <a:rPr lang="en-US" smtClean="0"/>
              <a:t>3</a:t>
            </a:fld>
            <a:endParaRPr lang="en-US"/>
          </a:p>
        </p:txBody>
      </p:sp>
    </p:spTree>
    <p:extLst>
      <p:ext uri="{BB962C8B-B14F-4D97-AF65-F5344CB8AC3E}">
        <p14:creationId xmlns:p14="http://schemas.microsoft.com/office/powerpoint/2010/main" val="4269652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836D6B48-21F9-2B46-AC50-C80619ADCD35}" type="slidenum">
              <a:rPr lang="en-US" smtClean="0"/>
              <a:t>6</a:t>
            </a:fld>
            <a:endParaRPr lang="en-US"/>
          </a:p>
        </p:txBody>
      </p:sp>
    </p:spTree>
    <p:extLst>
      <p:ext uri="{BB962C8B-B14F-4D97-AF65-F5344CB8AC3E}">
        <p14:creationId xmlns:p14="http://schemas.microsoft.com/office/powerpoint/2010/main" val="1857455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UROfusion_cover">
    <p:spTree>
      <p:nvGrpSpPr>
        <p:cNvPr id="1" name=""/>
        <p:cNvGrpSpPr/>
        <p:nvPr/>
      </p:nvGrpSpPr>
      <p:grpSpPr>
        <a:xfrm>
          <a:off x="0" y="0"/>
          <a:ext cx="0" cy="0"/>
          <a:chOff x="0" y="0"/>
          <a:chExt cx="0" cy="0"/>
        </a:xfrm>
      </p:grpSpPr>
      <p:grpSp>
        <p:nvGrpSpPr>
          <p:cNvPr id="4" name="Gruppieren 3"/>
          <p:cNvGrpSpPr/>
          <p:nvPr userDrawn="1"/>
        </p:nvGrpSpPr>
        <p:grpSpPr>
          <a:xfrm>
            <a:off x="411869" y="6034962"/>
            <a:ext cx="4392488" cy="497895"/>
            <a:chOff x="5735960" y="5717361"/>
            <a:chExt cx="6120680" cy="713919"/>
          </a:xfrm>
        </p:grpSpPr>
        <p:pic>
          <p:nvPicPr>
            <p:cNvPr id="25" name="Grafik 24"/>
            <p:cNvPicPr preferRelativeResize="0">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5735960" y="5774784"/>
              <a:ext cx="997207" cy="656496"/>
            </a:xfrm>
            <a:prstGeom prst="rect">
              <a:avLst/>
            </a:prstGeom>
            <a:noFill/>
            <a:ln>
              <a:noFill/>
            </a:ln>
          </p:spPr>
        </p:pic>
        <p:sp>
          <p:nvSpPr>
            <p:cNvPr id="3" name="Rechteck 2"/>
            <p:cNvSpPr/>
            <p:nvPr userDrawn="1"/>
          </p:nvSpPr>
          <p:spPr>
            <a:xfrm>
              <a:off x="6744072" y="5717361"/>
              <a:ext cx="5112568" cy="480131"/>
            </a:xfrm>
            <a:prstGeom prst="rect">
              <a:avLst/>
            </a:prstGeom>
          </p:spPr>
          <p:txBody>
            <a:bodyPr wrap="square">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2060" name="Picture 12" descr="Contract between EC and EUROfusion is signed | FuseNet">
            <a:extLst>
              <a:ext uri="{FF2B5EF4-FFF2-40B4-BE49-F238E27FC236}">
                <a16:creationId xmlns:a16="http://schemas.microsoft.com/office/drawing/2014/main" id="{E55ACA25-9DC9-FAB0-0545-200C2AAAE0C4}"/>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45066" y="325143"/>
            <a:ext cx="2304256" cy="59634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0">
            <a:extLst>
              <a:ext uri="{FF2B5EF4-FFF2-40B4-BE49-F238E27FC236}">
                <a16:creationId xmlns:a16="http://schemas.microsoft.com/office/drawing/2014/main" id="{596FC8EF-089A-D210-0D75-51A8CBEF1EC8}"/>
              </a:ext>
            </a:extLst>
          </p:cNvPr>
          <p:cNvSpPr>
            <a:spLocks noGrp="1"/>
          </p:cNvSpPr>
          <p:nvPr>
            <p:ph type="title"/>
          </p:nvPr>
        </p:nvSpPr>
        <p:spPr>
          <a:xfrm>
            <a:off x="407368" y="2074188"/>
            <a:ext cx="5544615" cy="620251"/>
          </a:xfrm>
        </p:spPr>
        <p:txBody>
          <a:bodyPr/>
          <a:lstStyle>
            <a:lvl1pPr algn="l">
              <a:defRPr b="1"/>
            </a:lvl1pPr>
          </a:lstStyle>
          <a:p>
            <a:r>
              <a:rPr lang="en-US" dirty="0"/>
              <a:t>Click to edit Master title style</a:t>
            </a:r>
            <a:endParaRPr lang="en-DE" dirty="0"/>
          </a:p>
        </p:txBody>
      </p:sp>
      <p:sp>
        <p:nvSpPr>
          <p:cNvPr id="14" name="Text Placeholder 22">
            <a:extLst>
              <a:ext uri="{FF2B5EF4-FFF2-40B4-BE49-F238E27FC236}">
                <a16:creationId xmlns:a16="http://schemas.microsoft.com/office/drawing/2014/main" id="{A1DB4B7A-0368-ADFA-B0E8-5A32A1976D23}"/>
              </a:ext>
            </a:extLst>
          </p:cNvPr>
          <p:cNvSpPr>
            <a:spLocks noGrp="1"/>
          </p:cNvSpPr>
          <p:nvPr>
            <p:ph type="body" sz="quarter" idx="10" hasCustomPrompt="1"/>
          </p:nvPr>
        </p:nvSpPr>
        <p:spPr>
          <a:xfrm>
            <a:off x="407368" y="3693074"/>
            <a:ext cx="4375150" cy="457848"/>
          </a:xfrm>
        </p:spPr>
        <p:txBody>
          <a:bodyPr/>
          <a:lstStyle>
            <a:lvl1pPr marL="0" indent="0">
              <a:buNone/>
              <a:defRPr b="1"/>
            </a:lvl1pPr>
            <a:lvl2pPr marL="342900" indent="0">
              <a:buNone/>
              <a:defRPr/>
            </a:lvl2pPr>
          </a:lstStyle>
          <a:p>
            <a:pPr lvl="0"/>
            <a:r>
              <a:rPr lang="en-US" dirty="0"/>
              <a:t>Click to edit Lecturer’s name</a:t>
            </a:r>
          </a:p>
        </p:txBody>
      </p:sp>
      <p:sp>
        <p:nvSpPr>
          <p:cNvPr id="15" name="Text Placeholder 22">
            <a:extLst>
              <a:ext uri="{FF2B5EF4-FFF2-40B4-BE49-F238E27FC236}">
                <a16:creationId xmlns:a16="http://schemas.microsoft.com/office/drawing/2014/main" id="{29BB6B8D-6CB9-54B7-0DF9-DBDB0E37634E}"/>
              </a:ext>
            </a:extLst>
          </p:cNvPr>
          <p:cNvSpPr>
            <a:spLocks noGrp="1"/>
          </p:cNvSpPr>
          <p:nvPr>
            <p:ph type="body" sz="quarter" idx="11" hasCustomPrompt="1"/>
          </p:nvPr>
        </p:nvSpPr>
        <p:spPr>
          <a:xfrm>
            <a:off x="407368" y="4159260"/>
            <a:ext cx="4375150" cy="457848"/>
          </a:xfrm>
        </p:spPr>
        <p:txBody>
          <a:bodyPr/>
          <a:lstStyle>
            <a:lvl1pPr marL="0" indent="0">
              <a:buNone/>
              <a:defRPr b="0"/>
            </a:lvl1pPr>
            <a:lvl2pPr marL="342900" indent="0">
              <a:buNone/>
              <a:defRPr/>
            </a:lvl2pPr>
          </a:lstStyle>
          <a:p>
            <a:pPr lvl="0"/>
            <a:r>
              <a:rPr lang="en-US" dirty="0"/>
              <a:t>Click to edit Lecturer’s affiliation</a:t>
            </a:r>
          </a:p>
        </p:txBody>
      </p:sp>
      <p:sp>
        <p:nvSpPr>
          <p:cNvPr id="20" name="Text Placeholder 22">
            <a:extLst>
              <a:ext uri="{FF2B5EF4-FFF2-40B4-BE49-F238E27FC236}">
                <a16:creationId xmlns:a16="http://schemas.microsoft.com/office/drawing/2014/main" id="{4EC3B6D3-D545-C458-117A-3FC426AC87B1}"/>
              </a:ext>
            </a:extLst>
          </p:cNvPr>
          <p:cNvSpPr>
            <a:spLocks noGrp="1"/>
          </p:cNvSpPr>
          <p:nvPr>
            <p:ph type="body" sz="quarter" idx="12" hasCustomPrompt="1"/>
          </p:nvPr>
        </p:nvSpPr>
        <p:spPr>
          <a:xfrm>
            <a:off x="407368" y="1650286"/>
            <a:ext cx="5544614" cy="338554"/>
          </a:xfrm>
        </p:spPr>
        <p:txBody>
          <a:bodyPr>
            <a:normAutofit/>
          </a:bodyPr>
          <a:lstStyle>
            <a:lvl1pPr marL="0" indent="0">
              <a:buNone/>
              <a:defRPr sz="1600" b="0"/>
            </a:lvl1pPr>
            <a:lvl2pPr marL="342900" indent="0">
              <a:buNone/>
              <a:defRPr/>
            </a:lvl2pPr>
          </a:lstStyle>
          <a:p>
            <a:pPr lvl="0"/>
            <a:r>
              <a:rPr lang="en-US" dirty="0"/>
              <a:t>Click to edit Event title</a:t>
            </a:r>
          </a:p>
        </p:txBody>
      </p:sp>
      <p:pic>
        <p:nvPicPr>
          <p:cNvPr id="2" name="Picture 1">
            <a:extLst>
              <a:ext uri="{FF2B5EF4-FFF2-40B4-BE49-F238E27FC236}">
                <a16:creationId xmlns:a16="http://schemas.microsoft.com/office/drawing/2014/main" id="{54C79CBA-5ECC-767B-846D-8D461051DE87}"/>
              </a:ext>
            </a:extLst>
          </p:cNvPr>
          <p:cNvPicPr>
            <a:picLocks noChangeAspect="1"/>
          </p:cNvPicPr>
          <p:nvPr userDrawn="1"/>
        </p:nvPicPr>
        <p:blipFill>
          <a:blip r:embed="rId4" cstate="email">
            <a:alphaModFix/>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solidFill>
            <a:schemeClr val="bg1"/>
          </a:solidFill>
        </p:spPr>
      </p:pic>
    </p:spTree>
    <p:extLst>
      <p:ext uri="{BB962C8B-B14F-4D97-AF65-F5344CB8AC3E}">
        <p14:creationId xmlns:p14="http://schemas.microsoft.com/office/powerpoint/2010/main" val="640704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EUROfusion_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609600" y="836712"/>
            <a:ext cx="11103024" cy="5688632"/>
          </a:xfrm>
        </p:spPr>
        <p:txBody>
          <a:bodyPr>
            <a:normAutofit/>
          </a:bodyPr>
          <a:lstStyle>
            <a:lvl1pPr marL="257175" indent="-257175">
              <a:buFont typeface="Arial" panose="020B0604020202020204" pitchFamily="34" charset="0"/>
              <a:buChar char="•"/>
              <a:defRPr sz="2400">
                <a:latin typeface="+mn-lt"/>
                <a:cs typeface="Arial" panose="020B0604020202020204" pitchFamily="34" charset="0"/>
              </a:defRPr>
            </a:lvl1pPr>
            <a:lvl2pPr marL="557213" indent="-214313">
              <a:buFont typeface="Arial" panose="020B0604020202020204" pitchFamily="34" charset="0"/>
              <a:buChar char="•"/>
              <a:defRPr sz="1800">
                <a:latin typeface="+mn-lt"/>
                <a:cs typeface="Arial" panose="020B0604020202020204" pitchFamily="34" charset="0"/>
              </a:defRPr>
            </a:lvl2pPr>
            <a:lvl3pPr marL="857250" indent="-171450">
              <a:buFont typeface="Arial" panose="020B0604020202020204" pitchFamily="34" charset="0"/>
              <a:buChar char="•"/>
              <a:defRPr sz="1600">
                <a:latin typeface="+mn-lt"/>
                <a:cs typeface="Arial" panose="020B0604020202020204" pitchFamily="34" charset="0"/>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Author | Event | dd Month </a:t>
            </a:r>
            <a:r>
              <a:rPr lang="en-GB" dirty="0" err="1">
                <a:solidFill>
                  <a:prstClr val="white"/>
                </a:solidFill>
              </a:rPr>
              <a:t>yyyy</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Tree>
    <p:extLst>
      <p:ext uri="{BB962C8B-B14F-4D97-AF65-F5344CB8AC3E}">
        <p14:creationId xmlns:p14="http://schemas.microsoft.com/office/powerpoint/2010/main" val="4285183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UROfusion_content_empt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Author | Event | dd Month </a:t>
            </a:r>
            <a:r>
              <a:rPr lang="en-GB" dirty="0" err="1">
                <a:solidFill>
                  <a:prstClr val="white"/>
                </a:solidFill>
              </a:rPr>
              <a:t>yyyy</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Tree>
    <p:extLst>
      <p:ext uri="{BB962C8B-B14F-4D97-AF65-F5344CB8AC3E}">
        <p14:creationId xmlns:p14="http://schemas.microsoft.com/office/powerpoint/2010/main" val="1696459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UROfusion_Valu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2"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
        <p:nvSpPr>
          <p:cNvPr id="5" name="Rectangle 4">
            <a:extLst>
              <a:ext uri="{FF2B5EF4-FFF2-40B4-BE49-F238E27FC236}">
                <a16:creationId xmlns:a16="http://schemas.microsoft.com/office/drawing/2014/main" id="{A136BB05-CDE1-71D8-95B1-3A5C6CD699AD}"/>
              </a:ext>
            </a:extLst>
          </p:cNvPr>
          <p:cNvSpPr/>
          <p:nvPr userDrawn="1"/>
        </p:nvSpPr>
        <p:spPr>
          <a:xfrm>
            <a:off x="6408751" y="2146852"/>
            <a:ext cx="2170706" cy="16141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5464233-290E-F450-429D-1C58FA6BE3BA}"/>
              </a:ext>
            </a:extLst>
          </p:cNvPr>
          <p:cNvSpPr/>
          <p:nvPr userDrawn="1"/>
        </p:nvSpPr>
        <p:spPr>
          <a:xfrm>
            <a:off x="9129423" y="1957346"/>
            <a:ext cx="2170706" cy="1875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hasCustomPrompt="1"/>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EUROfusion Values</a:t>
            </a:r>
            <a:endParaRPr lang="en-GB" dirty="0"/>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EUROfusion Values | Event | dd Month </a:t>
            </a:r>
            <a:r>
              <a:rPr lang="en-GB" dirty="0" err="1">
                <a:solidFill>
                  <a:prstClr val="white"/>
                </a:solidFill>
              </a:rPr>
              <a:t>yyyy</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8D0878B-E5A6-2FA4-87BE-E46364DC8E55}"/>
              </a:ext>
            </a:extLst>
          </p:cNvPr>
          <p:cNvPicPr>
            <a:picLocks noChangeAspect="1"/>
          </p:cNvPicPr>
          <p:nvPr userDrawn="1"/>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414" y="979851"/>
            <a:ext cx="12181172" cy="5577840"/>
          </a:xfrm>
          <a:prstGeom prst="rect">
            <a:avLst/>
          </a:prstGeom>
        </p:spPr>
      </p:pic>
    </p:spTree>
    <p:extLst>
      <p:ext uri="{BB962C8B-B14F-4D97-AF65-F5344CB8AC3E}">
        <p14:creationId xmlns:p14="http://schemas.microsoft.com/office/powerpoint/2010/main" val="13080846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10848528" y="6356353"/>
            <a:ext cx="733872"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0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2646876"/>
      </p:ext>
    </p:extLst>
  </p:cSld>
  <p:clrMap bg1="lt1" tx1="dk1" bg2="lt2" tx2="dk2" accent1="accent1" accent2="accent2" accent3="accent3" accent4="accent4" accent5="accent5" accent6="accent6" hlink="hlink" folHlink="folHlink"/>
  <p:sldLayoutIdLst>
    <p:sldLayoutId id="2147483658" r:id="rId1"/>
    <p:sldLayoutId id="2147483663" r:id="rId2"/>
    <p:sldLayoutId id="2147483664" r:id="rId3"/>
    <p:sldLayoutId id="2147483669" r:id="rId4"/>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500.png"/><Relationship Id="rId3" Type="http://schemas.openxmlformats.org/officeDocument/2006/relationships/image" Target="../media/image52.png"/><Relationship Id="rId7" Type="http://schemas.openxmlformats.org/officeDocument/2006/relationships/image" Target="../media/image340.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330.png"/><Relationship Id="rId5" Type="http://schemas.openxmlformats.org/officeDocument/2006/relationships/image" Target="../media/image320.png"/><Relationship Id="rId9" Type="http://schemas.openxmlformats.org/officeDocument/2006/relationships/image" Target="../media/image510.png"/></Relationships>
</file>

<file path=ppt/slides/_rels/slide12.xml.rels><?xml version="1.0" encoding="UTF-8" standalone="yes"?>
<Relationships xmlns="http://schemas.openxmlformats.org/package/2006/relationships"><Relationship Id="rId8" Type="http://schemas.openxmlformats.org/officeDocument/2006/relationships/image" Target="../media/image541.png"/><Relationship Id="rId3" Type="http://schemas.openxmlformats.org/officeDocument/2006/relationships/image" Target="../media/image54.png"/><Relationship Id="rId7" Type="http://schemas.openxmlformats.org/officeDocument/2006/relationships/image" Target="../media/image340.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330.png"/><Relationship Id="rId5" Type="http://schemas.openxmlformats.org/officeDocument/2006/relationships/image" Target="../media/image320.png"/><Relationship Id="rId4" Type="http://schemas.openxmlformats.org/officeDocument/2006/relationships/image" Target="../media/image510.png"/></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8.emf"/></Relationships>
</file>

<file path=ppt/slides/_rels/slide15.xml.rels><?xml version="1.0" encoding="UTF-8" standalone="yes"?>
<Relationships xmlns="http://schemas.openxmlformats.org/package/2006/relationships"><Relationship Id="rId3" Type="http://schemas.openxmlformats.org/officeDocument/2006/relationships/image" Target="../media/image420.png"/><Relationship Id="rId2" Type="http://schemas.openxmlformats.org/officeDocument/2006/relationships/image" Target="../media/image410.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440.png"/><Relationship Id="rId4" Type="http://schemas.openxmlformats.org/officeDocument/2006/relationships/image" Target="../media/image430.png"/></Relationships>
</file>

<file path=ppt/slides/_rels/slide16.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440.png"/><Relationship Id="rId5" Type="http://schemas.openxmlformats.org/officeDocument/2006/relationships/image" Target="../media/image430.png"/><Relationship Id="rId4" Type="http://schemas.openxmlformats.org/officeDocument/2006/relationships/image" Target="../media/image420.png"/></Relationships>
</file>

<file path=ppt/slides/_rels/slide17.xml.rels><?xml version="1.0" encoding="UTF-8" standalone="yes"?>
<Relationships xmlns="http://schemas.openxmlformats.org/package/2006/relationships"><Relationship Id="rId3" Type="http://schemas.openxmlformats.org/officeDocument/2006/relationships/image" Target="../media/image62.gif"/><Relationship Id="rId7" Type="http://schemas.openxmlformats.org/officeDocument/2006/relationships/image" Target="../media/image440.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430.png"/><Relationship Id="rId5" Type="http://schemas.openxmlformats.org/officeDocument/2006/relationships/image" Target="../media/image420.png"/><Relationship Id="rId4" Type="http://schemas.openxmlformats.org/officeDocument/2006/relationships/image" Target="../media/image410.png"/></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gif"/><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540.png"/><Relationship Id="rId7" Type="http://schemas.openxmlformats.org/officeDocument/2006/relationships/image" Target="../media/image67.png"/><Relationship Id="rId2" Type="http://schemas.openxmlformats.org/officeDocument/2006/relationships/image" Target="../media/image66.gif"/><Relationship Id="rId1" Type="http://schemas.openxmlformats.org/officeDocument/2006/relationships/slideLayout" Target="../slideLayouts/slideLayout2.xml"/><Relationship Id="rId6" Type="http://schemas.openxmlformats.org/officeDocument/2006/relationships/image" Target="../media/image570.png"/><Relationship Id="rId5" Type="http://schemas.openxmlformats.org/officeDocument/2006/relationships/image" Target="../media/image560.png"/><Relationship Id="rId4" Type="http://schemas.openxmlformats.org/officeDocument/2006/relationships/image" Target="../media/image550.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3" Type="http://schemas.openxmlformats.org/officeDocument/2006/relationships/image" Target="../media/image75.png"/><Relationship Id="rId3" Type="http://schemas.openxmlformats.org/officeDocument/2006/relationships/image" Target="../media/image72.svg"/><Relationship Id="rId12" Type="http://schemas.openxmlformats.org/officeDocument/2006/relationships/image" Target="../media/image411.png"/><Relationship Id="rId2" Type="http://schemas.openxmlformats.org/officeDocument/2006/relationships/image" Target="../media/image71.png"/><Relationship Id="rId1" Type="http://schemas.openxmlformats.org/officeDocument/2006/relationships/slideLayout" Target="../slideLayouts/slideLayout2.xml"/><Relationship Id="rId11" Type="http://schemas.openxmlformats.org/officeDocument/2006/relationships/image" Target="../media/image74.svg"/><Relationship Id="rId10" Type="http://schemas.openxmlformats.org/officeDocument/2006/relationships/image" Target="../media/image73.png"/><Relationship Id="rId9" Type="http://schemas.openxmlformats.org/officeDocument/2006/relationships/image" Target="../media/image380.png"/><Relationship Id="rId14" Type="http://schemas.openxmlformats.org/officeDocument/2006/relationships/image" Target="../media/image76.emf"/></Relationships>
</file>

<file path=ppt/slides/_rels/slide2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60.png"/><Relationship Id="rId7" Type="http://schemas.openxmlformats.org/officeDocument/2006/relationships/image" Target="../media/image3400.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3300.png"/><Relationship Id="rId5" Type="http://schemas.openxmlformats.org/officeDocument/2006/relationships/image" Target="../media/image3200.png"/><Relationship Id="rId9" Type="http://schemas.openxmlformats.org/officeDocument/2006/relationships/image" Target="../media/image80.png"/></Relationships>
</file>

<file path=ppt/slides/_rels/slide24.xml.rels><?xml version="1.0" encoding="UTF-8" standalone="yes"?>
<Relationships xmlns="http://schemas.openxmlformats.org/package/2006/relationships"><Relationship Id="rId8" Type="http://schemas.openxmlformats.org/officeDocument/2006/relationships/image" Target="../media/image670.png"/><Relationship Id="rId13" Type="http://schemas.openxmlformats.org/officeDocument/2006/relationships/image" Target="../media/image740.png"/><Relationship Id="rId18" Type="http://schemas.openxmlformats.org/officeDocument/2006/relationships/image" Target="../media/image86.png"/><Relationship Id="rId7" Type="http://schemas.openxmlformats.org/officeDocument/2006/relationships/image" Target="../media/image660.png"/><Relationship Id="rId12" Type="http://schemas.openxmlformats.org/officeDocument/2006/relationships/image" Target="../media/image730.png"/><Relationship Id="rId17" Type="http://schemas.openxmlformats.org/officeDocument/2006/relationships/image" Target="../media/image85.png"/><Relationship Id="rId2" Type="http://schemas.openxmlformats.org/officeDocument/2006/relationships/image" Target="../media/image78.png"/><Relationship Id="rId16"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650.png"/><Relationship Id="rId11" Type="http://schemas.openxmlformats.org/officeDocument/2006/relationships/image" Target="../media/image82.png"/><Relationship Id="rId15" Type="http://schemas.openxmlformats.org/officeDocument/2006/relationships/image" Target="../media/image83.png"/><Relationship Id="rId10" Type="http://schemas.openxmlformats.org/officeDocument/2006/relationships/image" Target="../media/image810.png"/><Relationship Id="rId19" Type="http://schemas.openxmlformats.org/officeDocument/2006/relationships/image" Target="../media/image87.png"/><Relationship Id="rId4" Type="http://schemas.openxmlformats.org/officeDocument/2006/relationships/image" Target="../media/image800.png"/><Relationship Id="rId9" Type="http://schemas.openxmlformats.org/officeDocument/2006/relationships/image" Target="../media/image681.png"/><Relationship Id="rId14" Type="http://schemas.openxmlformats.org/officeDocument/2006/relationships/image" Target="../media/image81.png"/></Relationships>
</file>

<file path=ppt/slides/_rels/slide2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0.png"/></Relationships>
</file>

<file path=ppt/slides/_rels/slide2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2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s/_rels/slide4.xml.rels><?xml version="1.0" encoding="UTF-8" standalone="yes"?>
<Relationships xmlns="http://schemas.openxmlformats.org/package/2006/relationships"><Relationship Id="rId3" Type="http://schemas.openxmlformats.org/officeDocument/2006/relationships/image" Target="../media/image16.emf"/><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image" Target="../media/image17.emf"/></Relationships>
</file>

<file path=ppt/slides/_rels/slide5.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slideLayout" Target="../slideLayouts/slideLayout2.xml"/><Relationship Id="rId7" Type="http://schemas.openxmlformats.org/officeDocument/2006/relationships/image" Target="../media/image25.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4.png"/><Relationship Id="rId11" Type="http://schemas.openxmlformats.org/officeDocument/2006/relationships/image" Target="../media/image19.png"/><Relationship Id="rId5" Type="http://schemas.openxmlformats.org/officeDocument/2006/relationships/image" Target="../media/image23.jpe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4.png"/><Relationship Id="rId7"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27.png"/><Relationship Id="rId4" Type="http://schemas.openxmlformats.org/officeDocument/2006/relationships/image" Target="../media/image25.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23.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 Id="rId9"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8.png"/><Relationship Id="rId3" Type="http://schemas.openxmlformats.org/officeDocument/2006/relationships/image" Target="../media/image41.png"/><Relationship Id="rId7" Type="http://schemas.openxmlformats.org/officeDocument/2006/relationships/image" Target="../media/image43.png"/><Relationship Id="rId12" Type="http://schemas.openxmlformats.org/officeDocument/2006/relationships/image" Target="../media/image47.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6.jpeg"/><Relationship Id="rId5" Type="http://schemas.openxmlformats.org/officeDocument/2006/relationships/image" Target="../media/image23.jpeg"/><Relationship Id="rId15" Type="http://schemas.openxmlformats.org/officeDocument/2006/relationships/image" Target="../media/image50.png"/><Relationship Id="rId10" Type="http://schemas.openxmlformats.org/officeDocument/2006/relationships/image" Target="../media/image45.png"/><Relationship Id="rId4" Type="http://schemas.openxmlformats.org/officeDocument/2006/relationships/image" Target="../media/image42.png"/><Relationship Id="rId9" Type="http://schemas.openxmlformats.org/officeDocument/2006/relationships/image" Target="../media/image38.png"/><Relationship Id="rId14" Type="http://schemas.openxmlformats.org/officeDocument/2006/relationships/image" Target="../media/image4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0DF84-45A5-E8B6-2356-A083BD3B6272}"/>
              </a:ext>
            </a:extLst>
          </p:cNvPr>
          <p:cNvSpPr>
            <a:spLocks noGrp="1"/>
          </p:cNvSpPr>
          <p:nvPr>
            <p:ph type="title"/>
          </p:nvPr>
        </p:nvSpPr>
        <p:spPr>
          <a:xfrm>
            <a:off x="407367" y="2074188"/>
            <a:ext cx="8825843" cy="620251"/>
          </a:xfrm>
        </p:spPr>
        <p:txBody>
          <a:bodyPr>
            <a:noAutofit/>
          </a:bodyPr>
          <a:lstStyle/>
          <a:p>
            <a:r>
              <a:rPr lang="en-GB" sz="2800" i="0" u="none" strike="noStrike" dirty="0">
                <a:solidFill>
                  <a:srgbClr val="212121"/>
                </a:solidFill>
                <a:effectLst/>
                <a:latin typeface="Calibri" panose="020F0502020204030204" pitchFamily="34" charset="0"/>
                <a:cs typeface="Calibri" panose="020F0502020204030204" pitchFamily="34" charset="0"/>
              </a:rPr>
              <a:t>The physics basis for implementing alternative divertor configurations on reactors</a:t>
            </a:r>
            <a:endParaRPr lang="en-US" sz="2800" dirty="0"/>
          </a:p>
        </p:txBody>
      </p:sp>
      <p:sp>
        <p:nvSpPr>
          <p:cNvPr id="3" name="Text Placeholder 2">
            <a:extLst>
              <a:ext uri="{FF2B5EF4-FFF2-40B4-BE49-F238E27FC236}">
                <a16:creationId xmlns:a16="http://schemas.microsoft.com/office/drawing/2014/main" id="{68F44253-FAF4-4571-7B1E-85B86398C1C5}"/>
              </a:ext>
            </a:extLst>
          </p:cNvPr>
          <p:cNvSpPr>
            <a:spLocks noGrp="1"/>
          </p:cNvSpPr>
          <p:nvPr>
            <p:ph type="body" sz="quarter" idx="10"/>
          </p:nvPr>
        </p:nvSpPr>
        <p:spPr>
          <a:xfrm>
            <a:off x="407367" y="3453660"/>
            <a:ext cx="9031273" cy="1101950"/>
          </a:xfrm>
        </p:spPr>
        <p:txBody>
          <a:bodyPr>
            <a:normAutofit/>
          </a:bodyPr>
          <a:lstStyle/>
          <a:p>
            <a:r>
              <a:rPr lang="en-US" u="sng" dirty="0"/>
              <a:t>K. Verhaegh</a:t>
            </a:r>
            <a:r>
              <a:rPr lang="en-US" dirty="0"/>
              <a:t>, C. Theiler, D. Brida, et al. </a:t>
            </a:r>
          </a:p>
        </p:txBody>
      </p:sp>
      <p:sp>
        <p:nvSpPr>
          <p:cNvPr id="4" name="Text Placeholder 3">
            <a:extLst>
              <a:ext uri="{FF2B5EF4-FFF2-40B4-BE49-F238E27FC236}">
                <a16:creationId xmlns:a16="http://schemas.microsoft.com/office/drawing/2014/main" id="{5CE95A6E-2526-20D0-7292-7712306271DC}"/>
              </a:ext>
            </a:extLst>
          </p:cNvPr>
          <p:cNvSpPr>
            <a:spLocks noGrp="1"/>
          </p:cNvSpPr>
          <p:nvPr>
            <p:ph type="body" sz="quarter" idx="11"/>
          </p:nvPr>
        </p:nvSpPr>
        <p:spPr>
          <a:xfrm>
            <a:off x="407367" y="4468078"/>
            <a:ext cx="4657001" cy="905109"/>
          </a:xfrm>
        </p:spPr>
        <p:txBody>
          <a:bodyPr>
            <a:normAutofit/>
          </a:bodyPr>
          <a:lstStyle/>
          <a:p>
            <a:r>
              <a:rPr lang="en-US" dirty="0"/>
              <a:t>Eindhoven University of Technology</a:t>
            </a:r>
          </a:p>
          <a:p>
            <a:r>
              <a:rPr lang="en-US" dirty="0" err="1"/>
              <a:t>k.h.a.verhaegh@tue.nl</a:t>
            </a:r>
            <a:endParaRPr lang="en-US" sz="2400" dirty="0"/>
          </a:p>
          <a:p>
            <a:endParaRPr lang="en-US" dirty="0"/>
          </a:p>
          <a:p>
            <a:endParaRPr lang="en-US" dirty="0"/>
          </a:p>
          <a:p>
            <a:endParaRPr lang="en-US" dirty="0"/>
          </a:p>
        </p:txBody>
      </p:sp>
      <p:sp>
        <p:nvSpPr>
          <p:cNvPr id="5" name="Text Placeholder 4">
            <a:extLst>
              <a:ext uri="{FF2B5EF4-FFF2-40B4-BE49-F238E27FC236}">
                <a16:creationId xmlns:a16="http://schemas.microsoft.com/office/drawing/2014/main" id="{77D306BE-80AF-BAD6-579C-9B0413B066C6}"/>
              </a:ext>
            </a:extLst>
          </p:cNvPr>
          <p:cNvSpPr>
            <a:spLocks noGrp="1"/>
          </p:cNvSpPr>
          <p:nvPr>
            <p:ph type="body" sz="quarter" idx="12"/>
          </p:nvPr>
        </p:nvSpPr>
        <p:spPr/>
        <p:txBody>
          <a:bodyPr/>
          <a:lstStyle/>
          <a:p>
            <a:r>
              <a:rPr lang="en-US" dirty="0"/>
              <a:t>30</a:t>
            </a:r>
            <a:r>
              <a:rPr lang="en-US" baseline="30000" dirty="0"/>
              <a:t>th</a:t>
            </a:r>
            <a:r>
              <a:rPr lang="en-US" dirty="0"/>
              <a:t> IAEA Fusion Energy Conference, Chengdu, China</a:t>
            </a:r>
          </a:p>
        </p:txBody>
      </p:sp>
      <p:sp>
        <p:nvSpPr>
          <p:cNvPr id="7" name="Text Placeholder 3">
            <a:extLst>
              <a:ext uri="{FF2B5EF4-FFF2-40B4-BE49-F238E27FC236}">
                <a16:creationId xmlns:a16="http://schemas.microsoft.com/office/drawing/2014/main" id="{5B8C30C7-606F-93DD-C5D7-186286ED3903}"/>
              </a:ext>
            </a:extLst>
          </p:cNvPr>
          <p:cNvSpPr txBox="1">
            <a:spLocks/>
          </p:cNvSpPr>
          <p:nvPr/>
        </p:nvSpPr>
        <p:spPr>
          <a:xfrm>
            <a:off x="407367" y="4691709"/>
            <a:ext cx="4375150" cy="457848"/>
          </a:xfrm>
          <a:prstGeom prst="rect">
            <a:avLst/>
          </a:prstGeom>
        </p:spPr>
        <p:txBody>
          <a:bodyPr vert="horz" lIns="91440" tIns="45720" rIns="91440" bIns="45720" rtlCol="0">
            <a:normAutofit/>
          </a:bodyPr>
          <a:lstStyle>
            <a:lvl1pPr marL="0" indent="0" algn="l" defTabSz="685800" rtl="0" eaLnBrk="1" latinLnBrk="0" hangingPunct="1">
              <a:spcBef>
                <a:spcPct val="20000"/>
              </a:spcBef>
              <a:buFont typeface="Arial" panose="020B0604020202020204" pitchFamily="34" charset="0"/>
              <a:buNone/>
              <a:defRPr sz="2400" b="0" kern="1200">
                <a:solidFill>
                  <a:schemeClr val="tx1"/>
                </a:solidFill>
                <a:latin typeface="+mn-lt"/>
                <a:ea typeface="+mn-ea"/>
                <a:cs typeface="+mn-cs"/>
              </a:defRPr>
            </a:lvl1pPr>
            <a:lvl2pPr marL="342900" indent="0" algn="l" defTabSz="685800" rtl="0" eaLnBrk="1" latinLnBrk="0" hangingPunct="1">
              <a:spcBef>
                <a:spcPct val="20000"/>
              </a:spcBef>
              <a:buFont typeface="Arial" panose="020B0604020202020204" pitchFamily="34" charset="0"/>
              <a:buNone/>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endParaRPr lang="en-US" sz="1900" dirty="0"/>
          </a:p>
        </p:txBody>
      </p:sp>
      <p:pic>
        <p:nvPicPr>
          <p:cNvPr id="1026" name="Picture 2">
            <a:extLst>
              <a:ext uri="{FF2B5EF4-FFF2-40B4-BE49-F238E27FC236}">
                <a16:creationId xmlns:a16="http://schemas.microsoft.com/office/drawing/2014/main" id="{70605BC6-34FC-FC95-20A6-08221C65B9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8486" y="8197"/>
            <a:ext cx="2735766" cy="7443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A6202FE-888B-0F0B-750D-76C79AFA4C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8486" y="947386"/>
            <a:ext cx="1810214" cy="52652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UROfusion Consortium Member Germany">
            <a:extLst>
              <a:ext uri="{FF2B5EF4-FFF2-40B4-BE49-F238E27FC236}">
                <a16:creationId xmlns:a16="http://schemas.microsoft.com/office/drawing/2014/main" id="{C69BD7F7-1220-2901-C1B4-CE4E009AC3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8486" y="1668722"/>
            <a:ext cx="2934474" cy="810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106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06D12-81F1-5D70-196A-2BFDA4035D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8D86CF-1E02-DB8A-6E3D-CA99E1E16697}"/>
              </a:ext>
            </a:extLst>
          </p:cNvPr>
          <p:cNvSpPr>
            <a:spLocks noGrp="1"/>
          </p:cNvSpPr>
          <p:nvPr>
            <p:ph type="title"/>
          </p:nvPr>
        </p:nvSpPr>
        <p:spPr>
          <a:xfrm>
            <a:off x="983432" y="192515"/>
            <a:ext cx="10729192" cy="457200"/>
          </a:xfrm>
        </p:spPr>
        <p:txBody>
          <a:bodyPr/>
          <a:lstStyle/>
          <a:p>
            <a:r>
              <a:rPr lang="en-NL" dirty="0"/>
              <a:t>Progress in ADC research through EUROfusion</a:t>
            </a:r>
          </a:p>
        </p:txBody>
      </p:sp>
      <p:sp>
        <p:nvSpPr>
          <p:cNvPr id="3" name="Content Placeholder 2">
            <a:extLst>
              <a:ext uri="{FF2B5EF4-FFF2-40B4-BE49-F238E27FC236}">
                <a16:creationId xmlns:a16="http://schemas.microsoft.com/office/drawing/2014/main" id="{AFCA6BCA-89B3-DA2E-33F6-9307CBCE3B98}"/>
              </a:ext>
            </a:extLst>
          </p:cNvPr>
          <p:cNvSpPr>
            <a:spLocks noGrp="1"/>
          </p:cNvSpPr>
          <p:nvPr>
            <p:ph idx="1"/>
          </p:nvPr>
        </p:nvSpPr>
        <p:spPr/>
        <p:txBody>
          <a:bodyPr/>
          <a:lstStyle/>
          <a:p>
            <a:r>
              <a:rPr lang="en-NL" dirty="0"/>
              <a:t>EUROfusion philosophy: </a:t>
            </a:r>
          </a:p>
          <a:p>
            <a:pPr lvl="1"/>
            <a:r>
              <a:rPr lang="en-NL" dirty="0"/>
              <a:t>Combine unique traits fusion devices</a:t>
            </a:r>
          </a:p>
        </p:txBody>
      </p:sp>
      <p:sp>
        <p:nvSpPr>
          <p:cNvPr id="4" name="Footer Placeholder 3">
            <a:extLst>
              <a:ext uri="{FF2B5EF4-FFF2-40B4-BE49-F238E27FC236}">
                <a16:creationId xmlns:a16="http://schemas.microsoft.com/office/drawing/2014/main" id="{C0937EEF-CC0E-2E31-5DD4-BC2BD00A27A3}"/>
              </a:ext>
            </a:extLst>
          </p:cNvPr>
          <p:cNvSpPr>
            <a:spLocks noGrp="1"/>
          </p:cNvSpPr>
          <p:nvPr>
            <p:ph type="ftr" sz="quarter" idx="11"/>
          </p:nvPr>
        </p:nvSpPr>
        <p:spPr/>
        <p:txBody>
          <a:bodyPr/>
          <a:lstStyle/>
          <a:p>
            <a:r>
              <a:rPr lang="en-GB">
                <a:solidFill>
                  <a:prstClr val="white"/>
                </a:solidFill>
              </a:rPr>
              <a:t>Author | Event | dd Month yyyy</a:t>
            </a:r>
            <a:endParaRPr lang="en-GB" dirty="0">
              <a:solidFill>
                <a:prstClr val="white"/>
              </a:solidFill>
            </a:endParaRPr>
          </a:p>
        </p:txBody>
      </p:sp>
      <p:sp>
        <p:nvSpPr>
          <p:cNvPr id="5" name="Slide Number Placeholder 4">
            <a:extLst>
              <a:ext uri="{FF2B5EF4-FFF2-40B4-BE49-F238E27FC236}">
                <a16:creationId xmlns:a16="http://schemas.microsoft.com/office/drawing/2014/main" id="{8834938B-84B7-BB2A-B30D-9EF2E93109B1}"/>
              </a:ext>
            </a:extLst>
          </p:cNvPr>
          <p:cNvSpPr>
            <a:spLocks noGrp="1"/>
          </p:cNvSpPr>
          <p:nvPr>
            <p:ph type="sldNum" sz="quarter" idx="12"/>
          </p:nvPr>
        </p:nvSpPr>
        <p:spPr/>
        <p:txBody>
          <a:bodyPr/>
          <a:lstStyle/>
          <a:p>
            <a:fld id="{6A6D9FA1-99C7-4910-8E32-B85D378B0060}" type="slidenum">
              <a:rPr lang="en-GB" smtClean="0">
                <a:solidFill>
                  <a:prstClr val="white"/>
                </a:solidFill>
              </a:rPr>
              <a:pPr/>
              <a:t>10</a:t>
            </a:fld>
            <a:endParaRPr lang="en-GB" dirty="0">
              <a:solidFill>
                <a:prstClr val="white"/>
              </a:solidFill>
            </a:endParaRPr>
          </a:p>
        </p:txBody>
      </p:sp>
      <p:sp>
        <p:nvSpPr>
          <p:cNvPr id="6" name="Rectangle 5">
            <a:extLst>
              <a:ext uri="{FF2B5EF4-FFF2-40B4-BE49-F238E27FC236}">
                <a16:creationId xmlns:a16="http://schemas.microsoft.com/office/drawing/2014/main" id="{7FFCEEA7-DAEC-14D6-E059-F1911469656E}"/>
              </a:ext>
            </a:extLst>
          </p:cNvPr>
          <p:cNvSpPr/>
          <p:nvPr/>
        </p:nvSpPr>
        <p:spPr>
          <a:xfrm>
            <a:off x="268514" y="5530499"/>
            <a:ext cx="3413760" cy="369332"/>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indent="0">
              <a:buNone/>
            </a:pPr>
            <a:r>
              <a:rPr lang="en-GB" sz="1800" b="1" dirty="0">
                <a:latin typeface="Calibri" panose="020F0502020204030204" pitchFamily="34" charset="0"/>
                <a:ea typeface="Calibri" panose="020F0502020204030204" pitchFamily="34" charset="0"/>
                <a:cs typeface="Calibri" panose="020F0502020204030204" pitchFamily="34" charset="0"/>
              </a:rPr>
              <a:t>ADCs -&gt; solutions to optimise </a:t>
            </a:r>
          </a:p>
        </p:txBody>
      </p:sp>
      <p:sp>
        <p:nvSpPr>
          <p:cNvPr id="7" name="Rectangle 6">
            <a:extLst>
              <a:ext uri="{FF2B5EF4-FFF2-40B4-BE49-F238E27FC236}">
                <a16:creationId xmlns:a16="http://schemas.microsoft.com/office/drawing/2014/main" id="{CB7FDC1A-C322-D530-83B6-F3F29564130A}"/>
              </a:ext>
            </a:extLst>
          </p:cNvPr>
          <p:cNvSpPr/>
          <p:nvPr/>
        </p:nvSpPr>
        <p:spPr>
          <a:xfrm>
            <a:off x="373424" y="2567422"/>
            <a:ext cx="3203939" cy="123236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L" b="1" dirty="0"/>
              <a:t>May pose some benefits</a:t>
            </a:r>
          </a:p>
          <a:p>
            <a:pPr algn="ctr"/>
            <a:r>
              <a:rPr lang="en-NL" sz="1400" dirty="0"/>
              <a:t>C. Theiler, et al. 2017, NF</a:t>
            </a:r>
          </a:p>
          <a:p>
            <a:pPr algn="ctr"/>
            <a:r>
              <a:rPr lang="en-NL" sz="1400" dirty="0"/>
              <a:t>….</a:t>
            </a:r>
          </a:p>
        </p:txBody>
      </p:sp>
      <p:sp>
        <p:nvSpPr>
          <p:cNvPr id="8" name="Rectangle 7">
            <a:extLst>
              <a:ext uri="{FF2B5EF4-FFF2-40B4-BE49-F238E27FC236}">
                <a16:creationId xmlns:a16="http://schemas.microsoft.com/office/drawing/2014/main" id="{90028F14-077A-6DF3-968B-3643A0F55F1A}"/>
              </a:ext>
            </a:extLst>
          </p:cNvPr>
          <p:cNvSpPr/>
          <p:nvPr/>
        </p:nvSpPr>
        <p:spPr>
          <a:xfrm>
            <a:off x="4295800" y="2557339"/>
            <a:ext cx="4935286" cy="174332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L" b="1" dirty="0"/>
              <a:t>Large benefits for reactor integration</a:t>
            </a:r>
          </a:p>
          <a:p>
            <a:pPr marL="285750" indent="-285750">
              <a:buFont typeface="Arial" panose="020B0604020202020204" pitchFamily="34" charset="0"/>
              <a:buChar char="•"/>
            </a:pPr>
            <a:r>
              <a:rPr lang="en-NL" dirty="0"/>
              <a:t>Steady-state, control &amp; transient management</a:t>
            </a:r>
          </a:p>
          <a:p>
            <a:pPr marL="285750" indent="-285750">
              <a:buFont typeface="Arial" panose="020B0604020202020204" pitchFamily="34" charset="0"/>
              <a:buChar char="•"/>
            </a:pPr>
            <a:r>
              <a:rPr lang="en-NL" dirty="0"/>
              <a:t>Understand those benefits</a:t>
            </a:r>
          </a:p>
          <a:p>
            <a:pPr marL="285750" indent="-285750">
              <a:buFont typeface="Wingdings" pitchFamily="2" charset="2"/>
              <a:buChar char="Ø"/>
            </a:pPr>
            <a:r>
              <a:rPr lang="en-NL" dirty="0"/>
              <a:t>Use to optimise divertor design reactors</a:t>
            </a:r>
          </a:p>
        </p:txBody>
      </p:sp>
      <p:sp>
        <p:nvSpPr>
          <p:cNvPr id="9" name="Rectangle 8">
            <a:extLst>
              <a:ext uri="{FF2B5EF4-FFF2-40B4-BE49-F238E27FC236}">
                <a16:creationId xmlns:a16="http://schemas.microsoft.com/office/drawing/2014/main" id="{86BD3A5E-FBB1-2A32-CCDB-58F21C6E0A2A}"/>
              </a:ext>
            </a:extLst>
          </p:cNvPr>
          <p:cNvSpPr/>
          <p:nvPr/>
        </p:nvSpPr>
        <p:spPr>
          <a:xfrm>
            <a:off x="-69669" y="0"/>
            <a:ext cx="12331337" cy="68853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L" sz="3200" b="1" dirty="0">
                <a:solidFill>
                  <a:schemeClr val="tx1"/>
                </a:solidFill>
              </a:rPr>
              <a:t>Power exhaust benefits</a:t>
            </a:r>
          </a:p>
          <a:p>
            <a:pPr algn="ctr"/>
            <a:endParaRPr lang="en-NL" sz="3200" b="1" dirty="0">
              <a:solidFill>
                <a:schemeClr val="tx1"/>
              </a:solidFill>
            </a:endParaRPr>
          </a:p>
          <a:p>
            <a:pPr algn="ctr"/>
            <a:r>
              <a:rPr lang="en-NL" sz="3200" b="1" dirty="0">
                <a:solidFill>
                  <a:schemeClr val="tx1"/>
                </a:solidFill>
              </a:rPr>
              <a:t>Tangible benefits for reactor integration without adverse core impact</a:t>
            </a:r>
          </a:p>
          <a:p>
            <a:pPr algn="ctr"/>
            <a:endParaRPr lang="en-NL" sz="3200" b="1" dirty="0">
              <a:solidFill>
                <a:schemeClr val="tx1"/>
              </a:solidFill>
            </a:endParaRPr>
          </a:p>
        </p:txBody>
      </p:sp>
    </p:spTree>
    <p:extLst>
      <p:ext uri="{BB962C8B-B14F-4D97-AF65-F5344CB8AC3E}">
        <p14:creationId xmlns:p14="http://schemas.microsoft.com/office/powerpoint/2010/main" val="288663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AB300-9E54-A2A0-9707-902E20E1861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A2C83F3-2C56-2EFA-87CB-98367DE04EC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079018" y="1955267"/>
            <a:ext cx="3632799" cy="4454128"/>
          </a:xfrm>
          <a:prstGeom prst="rect">
            <a:avLst/>
          </a:prstGeom>
        </p:spPr>
      </p:pic>
      <p:sp>
        <p:nvSpPr>
          <p:cNvPr id="2" name="Title 1">
            <a:extLst>
              <a:ext uri="{FF2B5EF4-FFF2-40B4-BE49-F238E27FC236}">
                <a16:creationId xmlns:a16="http://schemas.microsoft.com/office/drawing/2014/main" id="{81E74EEC-03A8-EA86-DFFC-E259EC64F537}"/>
              </a:ext>
            </a:extLst>
          </p:cNvPr>
          <p:cNvSpPr>
            <a:spLocks noGrp="1"/>
          </p:cNvSpPr>
          <p:nvPr>
            <p:ph type="title"/>
          </p:nvPr>
        </p:nvSpPr>
        <p:spPr>
          <a:xfrm>
            <a:off x="983432" y="192515"/>
            <a:ext cx="10729192" cy="457200"/>
          </a:xfrm>
        </p:spPr>
        <p:txBody>
          <a:bodyPr/>
          <a:lstStyle/>
          <a:p>
            <a:r>
              <a:rPr lang="en-NL" dirty="0"/>
              <a:t>Power exhaust benefits</a:t>
            </a:r>
            <a:r>
              <a:rPr lang="en-GB" dirty="0"/>
              <a:t> – detachment access</a:t>
            </a:r>
            <a:endParaRPr lang="en-NL" dirty="0"/>
          </a:p>
        </p:txBody>
      </p:sp>
      <p:sp>
        <p:nvSpPr>
          <p:cNvPr id="5" name="Slide Number Placeholder 4">
            <a:extLst>
              <a:ext uri="{FF2B5EF4-FFF2-40B4-BE49-F238E27FC236}">
                <a16:creationId xmlns:a16="http://schemas.microsoft.com/office/drawing/2014/main" id="{2C82EABA-01B3-2E60-F399-C079A4F17EA8}"/>
              </a:ext>
            </a:extLst>
          </p:cNvPr>
          <p:cNvSpPr>
            <a:spLocks noGrp="1"/>
          </p:cNvSpPr>
          <p:nvPr>
            <p:ph type="sldNum" sz="quarter" idx="12"/>
          </p:nvPr>
        </p:nvSpPr>
        <p:spPr/>
        <p:txBody>
          <a:bodyPr/>
          <a:lstStyle/>
          <a:p>
            <a:r>
              <a:rPr lang="en-GB" dirty="0">
                <a:solidFill>
                  <a:prstClr val="white"/>
                </a:solidFill>
              </a:rPr>
              <a:t>5a/16</a:t>
            </a:r>
          </a:p>
        </p:txBody>
      </p:sp>
      <p:sp>
        <p:nvSpPr>
          <p:cNvPr id="13" name="TextBox 12">
            <a:extLst>
              <a:ext uri="{FF2B5EF4-FFF2-40B4-BE49-F238E27FC236}">
                <a16:creationId xmlns:a16="http://schemas.microsoft.com/office/drawing/2014/main" id="{FA0533F6-171C-7CD7-8F76-14A0C89B1F56}"/>
              </a:ext>
            </a:extLst>
          </p:cNvPr>
          <p:cNvSpPr txBox="1"/>
          <p:nvPr/>
        </p:nvSpPr>
        <p:spPr>
          <a:xfrm>
            <a:off x="10289252" y="21005"/>
            <a:ext cx="1838631"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t>MAST-U</a:t>
            </a:r>
            <a:endParaRPr lang="en-GB" sz="2000" dirty="0"/>
          </a:p>
        </p:txBody>
      </p:sp>
      <p:pic>
        <p:nvPicPr>
          <p:cNvPr id="12" name="Picture 11">
            <a:extLst>
              <a:ext uri="{FF2B5EF4-FFF2-40B4-BE49-F238E27FC236}">
                <a16:creationId xmlns:a16="http://schemas.microsoft.com/office/drawing/2014/main" id="{A52FA034-8545-736F-AFBF-440D2CD5917A}"/>
              </a:ext>
            </a:extLst>
          </p:cNvPr>
          <p:cNvPicPr>
            <a:picLocks noChangeAspect="1"/>
          </p:cNvPicPr>
          <p:nvPr/>
        </p:nvPicPr>
        <p:blipFill>
          <a:blip r:embed="rId3">
            <a:extLst>
              <a:ext uri="{28A0092B-C50C-407E-A947-70E740481C1C}">
                <a14:useLocalDpi xmlns:a14="http://schemas.microsoft.com/office/drawing/2010/main" val="0"/>
              </a:ext>
            </a:extLst>
          </a:blip>
          <a:srcRect t="1070" b="1070"/>
          <a:stretch/>
        </p:blipFill>
        <p:spPr>
          <a:xfrm>
            <a:off x="9057336" y="1722953"/>
            <a:ext cx="3146748" cy="5152582"/>
          </a:xfrm>
          <a:prstGeom prst="rect">
            <a:avLst/>
          </a:prstGeom>
        </p:spPr>
      </p:pic>
      <p:sp>
        <p:nvSpPr>
          <p:cNvPr id="14" name="TextBox 13">
            <a:extLst>
              <a:ext uri="{FF2B5EF4-FFF2-40B4-BE49-F238E27FC236}">
                <a16:creationId xmlns:a16="http://schemas.microsoft.com/office/drawing/2014/main" id="{A9C45A48-78C5-0FE8-B0B1-48B661D21CD4}"/>
              </a:ext>
            </a:extLst>
          </p:cNvPr>
          <p:cNvSpPr txBox="1"/>
          <p:nvPr/>
        </p:nvSpPr>
        <p:spPr>
          <a:xfrm>
            <a:off x="9750983" y="592625"/>
            <a:ext cx="2376899"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lgn="l">
              <a:buFont typeface="Arial" panose="020B0604020202020204" pitchFamily="34" charset="0"/>
              <a:buChar char="•"/>
            </a:pPr>
            <a:r>
              <a:rPr lang="en-GB" b="1" dirty="0">
                <a:solidFill>
                  <a:srgbClr val="FF0000"/>
                </a:solidFill>
              </a:rPr>
              <a:t>Conventional     CD</a:t>
            </a:r>
          </a:p>
          <a:p>
            <a:pPr marL="285750" indent="-285750" algn="l">
              <a:buFont typeface="Arial" panose="020B0604020202020204" pitchFamily="34" charset="0"/>
              <a:buChar char="•"/>
            </a:pPr>
            <a:endParaRPr lang="en-GB" b="1" dirty="0">
              <a:solidFill>
                <a:srgbClr val="0300FF"/>
              </a:solidFill>
            </a:endParaRPr>
          </a:p>
          <a:p>
            <a:pPr marL="285750" indent="-285750" algn="l">
              <a:buFont typeface="Arial" panose="020B0604020202020204" pitchFamily="34" charset="0"/>
              <a:buChar char="•"/>
            </a:pPr>
            <a:r>
              <a:rPr lang="en-GB" b="1" dirty="0">
                <a:solidFill>
                  <a:srgbClr val="443092"/>
                </a:solidFill>
              </a:rPr>
              <a:t>Super-X               SXD</a:t>
            </a:r>
          </a:p>
        </p:txBody>
      </p:sp>
      <p:sp>
        <p:nvSpPr>
          <p:cNvPr id="6" name="TextBox 5">
            <a:extLst>
              <a:ext uri="{FF2B5EF4-FFF2-40B4-BE49-F238E27FC236}">
                <a16:creationId xmlns:a16="http://schemas.microsoft.com/office/drawing/2014/main" id="{9040D9BE-40BE-D958-9807-1F88AD2F7A45}"/>
              </a:ext>
            </a:extLst>
          </p:cNvPr>
          <p:cNvSpPr txBox="1"/>
          <p:nvPr/>
        </p:nvSpPr>
        <p:spPr>
          <a:xfrm>
            <a:off x="5242835" y="706925"/>
            <a:ext cx="4100655"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342900" indent="-342900">
              <a:buFont typeface="Arial" panose="020B0604020202020204" pitchFamily="34" charset="0"/>
              <a:buChar char="•"/>
            </a:pPr>
            <a:r>
              <a:rPr lang="en-GB" dirty="0"/>
              <a:t>Low n</a:t>
            </a:r>
            <a:r>
              <a:rPr lang="en-GB" baseline="-25000" dirty="0"/>
              <a:t>e, </a:t>
            </a:r>
            <a:r>
              <a:rPr lang="en-GB" baseline="-25000" dirty="0" err="1"/>
              <a:t>sep</a:t>
            </a:r>
            <a:r>
              <a:rPr lang="en-GB" dirty="0"/>
              <a:t> / high P</a:t>
            </a:r>
            <a:r>
              <a:rPr lang="en-GB" baseline="-25000" dirty="0"/>
              <a:t>SOL</a:t>
            </a:r>
            <a:r>
              <a:rPr lang="en-GB" dirty="0"/>
              <a:t> (1.5 MW) -&gt; </a:t>
            </a:r>
            <a:r>
              <a:rPr lang="en-GB" b="1" i="1" dirty="0"/>
              <a:t>challenge divertor </a:t>
            </a:r>
            <a:r>
              <a:rPr lang="en-GB" dirty="0"/>
              <a:t>(P</a:t>
            </a:r>
            <a:r>
              <a:rPr lang="en-GB" baseline="-25000" dirty="0"/>
              <a:t>SOL</a:t>
            </a:r>
            <a:r>
              <a:rPr lang="en-GB" dirty="0"/>
              <a:t> / R </a:t>
            </a:r>
            <a:r>
              <a:rPr lang="el-GR" dirty="0"/>
              <a:t>λ</a:t>
            </a:r>
            <a:r>
              <a:rPr lang="en-GB" baseline="-25000" dirty="0"/>
              <a:t>q</a:t>
            </a:r>
            <a:r>
              <a:rPr lang="en-GB" dirty="0"/>
              <a:t> n</a:t>
            </a:r>
            <a:r>
              <a:rPr lang="en-GB" baseline="-25000" dirty="0"/>
              <a:t>e, sep</a:t>
            </a:r>
            <a:r>
              <a:rPr lang="en-GB" baseline="30000" dirty="0"/>
              <a:t>2</a:t>
            </a:r>
            <a:r>
              <a:rPr lang="en-GB" dirty="0"/>
              <a:t>)</a:t>
            </a:r>
          </a:p>
          <a:p>
            <a:pPr marL="342900" indent="-342900">
              <a:buFont typeface="Arial" panose="020B0604020202020204" pitchFamily="34" charset="0"/>
              <a:buChar char="•"/>
            </a:pPr>
            <a:r>
              <a:rPr lang="en-GB" dirty="0"/>
              <a:t>Similar results in H-mode (3.5+ MW)</a:t>
            </a:r>
          </a:p>
        </p:txBody>
      </p:sp>
      <p:cxnSp>
        <p:nvCxnSpPr>
          <p:cNvPr id="10" name="Straight Arrow Connector 9">
            <a:extLst>
              <a:ext uri="{FF2B5EF4-FFF2-40B4-BE49-F238E27FC236}">
                <a16:creationId xmlns:a16="http://schemas.microsoft.com/office/drawing/2014/main" id="{7B423887-06C8-1689-EF03-D7C07DC47700}"/>
              </a:ext>
            </a:extLst>
          </p:cNvPr>
          <p:cNvCxnSpPr/>
          <p:nvPr/>
        </p:nvCxnSpPr>
        <p:spPr>
          <a:xfrm>
            <a:off x="5862320" y="5618480"/>
            <a:ext cx="1564640"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1442E23-CE6B-BD7B-D84C-7CC22A5330FC}"/>
              </a:ext>
            </a:extLst>
          </p:cNvPr>
          <p:cNvSpPr txBox="1"/>
          <p:nvPr/>
        </p:nvSpPr>
        <p:spPr>
          <a:xfrm>
            <a:off x="5997874" y="5190872"/>
            <a:ext cx="1345305" cy="338554"/>
          </a:xfrm>
          <a:prstGeom prst="rect">
            <a:avLst/>
          </a:prstGeom>
          <a:noFill/>
        </p:spPr>
        <p:txBody>
          <a:bodyPr wrap="none" rtlCol="0">
            <a:spAutoFit/>
          </a:bodyPr>
          <a:lstStyle/>
          <a:p>
            <a:pPr algn="l"/>
            <a:r>
              <a:rPr lang="en-GB" sz="1600" b="1" dirty="0">
                <a:solidFill>
                  <a:srgbClr val="FF0000"/>
                </a:solidFill>
              </a:rPr>
              <a:t>attached (CD)</a:t>
            </a:r>
          </a:p>
        </p:txBody>
      </p:sp>
      <p:sp>
        <p:nvSpPr>
          <p:cNvPr id="18" name="TextBox 17">
            <a:extLst>
              <a:ext uri="{FF2B5EF4-FFF2-40B4-BE49-F238E27FC236}">
                <a16:creationId xmlns:a16="http://schemas.microsoft.com/office/drawing/2014/main" id="{98B0D3E8-F203-2F51-000A-C9BC071FD6DC}"/>
              </a:ext>
            </a:extLst>
          </p:cNvPr>
          <p:cNvSpPr txBox="1"/>
          <p:nvPr/>
        </p:nvSpPr>
        <p:spPr>
          <a:xfrm>
            <a:off x="6026412" y="4208308"/>
            <a:ext cx="1509837" cy="338554"/>
          </a:xfrm>
          <a:prstGeom prst="rect">
            <a:avLst/>
          </a:prstGeom>
          <a:noFill/>
        </p:spPr>
        <p:txBody>
          <a:bodyPr wrap="none" rtlCol="0">
            <a:spAutoFit/>
          </a:bodyPr>
          <a:lstStyle/>
          <a:p>
            <a:pPr algn="l"/>
            <a:r>
              <a:rPr lang="en-GB" sz="1600" b="1" dirty="0">
                <a:solidFill>
                  <a:srgbClr val="443092"/>
                </a:solidFill>
              </a:rPr>
              <a:t>detached (SXD)</a:t>
            </a:r>
          </a:p>
        </p:txBody>
      </p:sp>
      <p:grpSp>
        <p:nvGrpSpPr>
          <p:cNvPr id="22" name="Group 21">
            <a:extLst>
              <a:ext uri="{FF2B5EF4-FFF2-40B4-BE49-F238E27FC236}">
                <a16:creationId xmlns:a16="http://schemas.microsoft.com/office/drawing/2014/main" id="{F909A4B5-712C-5C7D-6181-E1BD5FE8AF85}"/>
              </a:ext>
            </a:extLst>
          </p:cNvPr>
          <p:cNvGrpSpPr/>
          <p:nvPr/>
        </p:nvGrpSpPr>
        <p:grpSpPr>
          <a:xfrm>
            <a:off x="365007" y="1958231"/>
            <a:ext cx="4258108" cy="2036827"/>
            <a:chOff x="365007" y="4218903"/>
            <a:chExt cx="4258108" cy="2036827"/>
          </a:xfrm>
        </p:grpSpPr>
        <p:cxnSp>
          <p:nvCxnSpPr>
            <p:cNvPr id="23" name="Straight Connector 22">
              <a:extLst>
                <a:ext uri="{FF2B5EF4-FFF2-40B4-BE49-F238E27FC236}">
                  <a16:creationId xmlns:a16="http://schemas.microsoft.com/office/drawing/2014/main" id="{266E7640-D807-6F06-EBA7-6E721E6761E8}"/>
                </a:ext>
              </a:extLst>
            </p:cNvPr>
            <p:cNvCxnSpPr>
              <a:cxnSpLocks/>
            </p:cNvCxnSpPr>
            <p:nvPr/>
          </p:nvCxnSpPr>
          <p:spPr>
            <a:xfrm flipV="1">
              <a:off x="2773068" y="4593455"/>
              <a:ext cx="0" cy="1662275"/>
            </a:xfrm>
            <a:prstGeom prst="line">
              <a:avLst/>
            </a:prstGeom>
            <a:ln w="57150"/>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BFA3F482-5CDD-1900-81EE-931ED7D23169}"/>
                </a:ext>
              </a:extLst>
            </p:cNvPr>
            <p:cNvCxnSpPr>
              <a:cxnSpLocks/>
            </p:cNvCxnSpPr>
            <p:nvPr/>
          </p:nvCxnSpPr>
          <p:spPr>
            <a:xfrm flipV="1">
              <a:off x="4124299" y="4563312"/>
              <a:ext cx="0" cy="1692418"/>
            </a:xfrm>
            <a:prstGeom prst="line">
              <a:avLst/>
            </a:prstGeom>
            <a:ln w="57150"/>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5961BC2E-CBFD-3FC9-4E71-225F17FCB25C}"/>
                </a:ext>
              </a:extLst>
            </p:cNvPr>
            <p:cNvCxnSpPr>
              <a:cxnSpLocks/>
            </p:cNvCxnSpPr>
            <p:nvPr/>
          </p:nvCxnSpPr>
          <p:spPr>
            <a:xfrm>
              <a:off x="2765573" y="6072159"/>
              <a:ext cx="1336575" cy="6427"/>
            </a:xfrm>
            <a:prstGeom prst="line">
              <a:avLst/>
            </a:prstGeom>
            <a:ln w="57150">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26" name="Rectangle 25">
              <a:extLst>
                <a:ext uri="{FF2B5EF4-FFF2-40B4-BE49-F238E27FC236}">
                  <a16:creationId xmlns:a16="http://schemas.microsoft.com/office/drawing/2014/main" id="{6A705F4C-8036-6409-ACF0-D471566FFD64}"/>
                </a:ext>
              </a:extLst>
            </p:cNvPr>
            <p:cNvSpPr/>
            <p:nvPr/>
          </p:nvSpPr>
          <p:spPr bwMode="auto">
            <a:xfrm>
              <a:off x="646775" y="5141643"/>
              <a:ext cx="3475133" cy="376592"/>
            </a:xfrm>
            <a:prstGeom prst="rect">
              <a:avLst/>
            </a:prstGeom>
            <a:solidFill>
              <a:srgbClr val="4E81BD"/>
            </a:solidFill>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accent5">
                <a:shade val="15000"/>
              </a:schemeClr>
            </a:lnRef>
            <a:fillRef idx="1">
              <a:schemeClr val="accent5"/>
            </a:fillRef>
            <a:effectRef idx="0">
              <a:schemeClr val="accent5"/>
            </a:effectRef>
            <a:fontRef idx="minor">
              <a:schemeClr val="lt1"/>
            </a:fontRef>
          </p:style>
          <p:txBody>
            <a:bodyPr/>
            <a:lstStyle/>
            <a:p>
              <a:pPr defTabSz="820738">
                <a:defRPr/>
              </a:pPr>
              <a:endParaRPr lang="en-US" sz="1500">
                <a:solidFill>
                  <a:srgbClr val="000000"/>
                </a:solidFill>
                <a:latin typeface="Times" charset="0"/>
                <a:ea typeface="ＭＳ Ｐゴシック" charset="0"/>
              </a:endParaRPr>
            </a:p>
          </p:txBody>
        </p:sp>
        <p:cxnSp>
          <p:nvCxnSpPr>
            <p:cNvPr id="27" name="Straight Arrow Connector 20">
              <a:extLst>
                <a:ext uri="{FF2B5EF4-FFF2-40B4-BE49-F238E27FC236}">
                  <a16:creationId xmlns:a16="http://schemas.microsoft.com/office/drawing/2014/main" id="{49143CDF-E3C0-2F4A-B6CE-67EE7E0AB783}"/>
                </a:ext>
              </a:extLst>
            </p:cNvPr>
            <p:cNvCxnSpPr>
              <a:cxnSpLocks noChangeShapeType="1"/>
            </p:cNvCxnSpPr>
            <p:nvPr/>
          </p:nvCxnSpPr>
          <p:spPr bwMode="auto">
            <a:xfrm>
              <a:off x="365007" y="5329939"/>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8" name="Straight Arrow Connector 20">
              <a:extLst>
                <a:ext uri="{FF2B5EF4-FFF2-40B4-BE49-F238E27FC236}">
                  <a16:creationId xmlns:a16="http://schemas.microsoft.com/office/drawing/2014/main" id="{003F1777-BA77-013D-81BE-F5CFFBC9392B}"/>
                </a:ext>
              </a:extLst>
            </p:cNvPr>
            <p:cNvCxnSpPr>
              <a:cxnSpLocks noChangeShapeType="1"/>
            </p:cNvCxnSpPr>
            <p:nvPr/>
          </p:nvCxnSpPr>
          <p:spPr bwMode="auto">
            <a:xfrm>
              <a:off x="3699256" y="5329939"/>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29" name="Group 28">
              <a:extLst>
                <a:ext uri="{FF2B5EF4-FFF2-40B4-BE49-F238E27FC236}">
                  <a16:creationId xmlns:a16="http://schemas.microsoft.com/office/drawing/2014/main" id="{DFEE4D18-A8E0-530A-85F5-A434E4EBC82A}"/>
                </a:ext>
              </a:extLst>
            </p:cNvPr>
            <p:cNvGrpSpPr>
              <a:grpSpLocks/>
            </p:cNvGrpSpPr>
            <p:nvPr/>
          </p:nvGrpSpPr>
          <p:grpSpPr bwMode="auto">
            <a:xfrm>
              <a:off x="4121907" y="4890581"/>
              <a:ext cx="140884" cy="690418"/>
              <a:chOff x="7239000" y="3124200"/>
              <a:chExt cx="228600" cy="838200"/>
            </a:xfrm>
          </p:grpSpPr>
          <p:cxnSp>
            <p:nvCxnSpPr>
              <p:cNvPr id="51" name="Straight Connector 50">
                <a:extLst>
                  <a:ext uri="{FF2B5EF4-FFF2-40B4-BE49-F238E27FC236}">
                    <a16:creationId xmlns:a16="http://schemas.microsoft.com/office/drawing/2014/main" id="{DD78C31C-1D70-AAA8-248F-D92A8C3C1150}"/>
                  </a:ext>
                </a:extLst>
              </p:cNvPr>
              <p:cNvCxnSpPr/>
              <p:nvPr/>
            </p:nvCxnSpPr>
            <p:spPr bwMode="auto">
              <a:xfrm>
                <a:off x="7239000" y="3352800"/>
                <a:ext cx="0" cy="609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2" name="Straight Connector 51">
                <a:extLst>
                  <a:ext uri="{FF2B5EF4-FFF2-40B4-BE49-F238E27FC236}">
                    <a16:creationId xmlns:a16="http://schemas.microsoft.com/office/drawing/2014/main" id="{F41B2A25-DAEB-0EEB-559E-886ED54FB37B}"/>
                  </a:ext>
                </a:extLst>
              </p:cNvPr>
              <p:cNvCxnSpPr/>
              <p:nvPr/>
            </p:nvCxnSpPr>
            <p:spPr bwMode="auto">
              <a:xfrm flipV="1">
                <a:off x="7239000" y="37338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3" name="Straight Connector 52">
                <a:extLst>
                  <a:ext uri="{FF2B5EF4-FFF2-40B4-BE49-F238E27FC236}">
                    <a16:creationId xmlns:a16="http://schemas.microsoft.com/office/drawing/2014/main" id="{21A51E9A-4039-07D5-4983-2F2A45F2BFA2}"/>
                  </a:ext>
                </a:extLst>
              </p:cNvPr>
              <p:cNvCxnSpPr/>
              <p:nvPr/>
            </p:nvCxnSpPr>
            <p:spPr bwMode="auto">
              <a:xfrm flipV="1">
                <a:off x="7239000" y="35306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4" name="Straight Connector 53">
                <a:extLst>
                  <a:ext uri="{FF2B5EF4-FFF2-40B4-BE49-F238E27FC236}">
                    <a16:creationId xmlns:a16="http://schemas.microsoft.com/office/drawing/2014/main" id="{540EFEAB-AA67-C79A-4C01-52ED98E7778F}"/>
                  </a:ext>
                </a:extLst>
              </p:cNvPr>
              <p:cNvCxnSpPr/>
              <p:nvPr/>
            </p:nvCxnSpPr>
            <p:spPr bwMode="auto">
              <a:xfrm flipV="1">
                <a:off x="7239000" y="31242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5" name="Straight Connector 54">
                <a:extLst>
                  <a:ext uri="{FF2B5EF4-FFF2-40B4-BE49-F238E27FC236}">
                    <a16:creationId xmlns:a16="http://schemas.microsoft.com/office/drawing/2014/main" id="{8BE180A6-9E6C-A299-CA90-C0608668B695}"/>
                  </a:ext>
                </a:extLst>
              </p:cNvPr>
              <p:cNvCxnSpPr/>
              <p:nvPr/>
            </p:nvCxnSpPr>
            <p:spPr bwMode="auto">
              <a:xfrm flipV="1">
                <a:off x="7239000" y="33274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30" name="Content Placeholder 2">
              <a:extLst>
                <a:ext uri="{FF2B5EF4-FFF2-40B4-BE49-F238E27FC236}">
                  <a16:creationId xmlns:a16="http://schemas.microsoft.com/office/drawing/2014/main" id="{40EDB528-6C0D-7E52-D1D1-050C8FE1FE92}"/>
                </a:ext>
              </a:extLst>
            </p:cNvPr>
            <p:cNvSpPr txBox="1">
              <a:spLocks/>
            </p:cNvSpPr>
            <p:nvPr/>
          </p:nvSpPr>
          <p:spPr bwMode="auto">
            <a:xfrm>
              <a:off x="1022465" y="5141643"/>
              <a:ext cx="798341" cy="3765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1412" tIns="45707" rIns="91412" bIns="45707"/>
            <a:lstStyle>
              <a:lvl1pPr marL="165100" indent="-165100" algn="l" rtl="0" eaLnBrk="0" fontAlgn="base" hangingPunct="0">
                <a:spcBef>
                  <a:spcPct val="20000"/>
                </a:spcBef>
                <a:spcAft>
                  <a:spcPct val="0"/>
                </a:spcAft>
                <a:buClr>
                  <a:srgbClr val="FF0000"/>
                </a:buClr>
                <a:buSzPct val="140000"/>
                <a:buChar char="•"/>
                <a:defRPr sz="1900">
                  <a:solidFill>
                    <a:schemeClr val="tx1"/>
                  </a:solidFill>
                  <a:latin typeface="+mn-lt"/>
                  <a:ea typeface="+mn-ea"/>
                  <a:cs typeface="ＭＳ Ｐゴシック" charset="0"/>
                </a:defRPr>
              </a:lvl1pPr>
              <a:lvl2pPr marL="450850" indent="-171450" algn="l" rtl="0" eaLnBrk="0" fontAlgn="base" hangingPunct="0">
                <a:spcBef>
                  <a:spcPct val="20000"/>
                </a:spcBef>
                <a:spcAft>
                  <a:spcPct val="0"/>
                </a:spcAft>
                <a:buClr>
                  <a:srgbClr val="FF0000"/>
                </a:buClr>
                <a:buSzPct val="75000"/>
                <a:buFont typeface="Webdings" charset="0"/>
                <a:buChar char="&lt;"/>
                <a:defRPr>
                  <a:solidFill>
                    <a:schemeClr val="tx1"/>
                  </a:solidFill>
                  <a:latin typeface="+mn-lt"/>
                  <a:ea typeface="+mn-ea"/>
                </a:defRPr>
              </a:lvl2pPr>
              <a:lvl3pPr marL="730250" indent="-165100" algn="l" rtl="0" eaLnBrk="0" fontAlgn="base" hangingPunct="0">
                <a:spcBef>
                  <a:spcPct val="20000"/>
                </a:spcBef>
                <a:spcAft>
                  <a:spcPct val="0"/>
                </a:spcAft>
                <a:buClr>
                  <a:srgbClr val="FF0000"/>
                </a:buClr>
                <a:buSzPct val="70000"/>
                <a:buFont typeface="Zapf Dingbats" charset="0"/>
                <a:buChar char="l"/>
                <a:defRPr sz="1700">
                  <a:solidFill>
                    <a:schemeClr val="tx1"/>
                  </a:solidFill>
                  <a:latin typeface="+mn-lt"/>
                  <a:ea typeface="+mn-ea"/>
                </a:defRPr>
              </a:lvl3pPr>
              <a:lvl4pPr marL="1073150" indent="-228600" algn="l" rtl="0" eaLnBrk="0" fontAlgn="base" hangingPunct="0">
                <a:spcBef>
                  <a:spcPct val="20000"/>
                </a:spcBef>
                <a:spcAft>
                  <a:spcPct val="0"/>
                </a:spcAft>
                <a:buClr>
                  <a:srgbClr val="FF0000"/>
                </a:buClr>
                <a:buSzPct val="75000"/>
                <a:buFont typeface="Zapf Dingbats" charset="0"/>
                <a:buChar char="u"/>
                <a:defRPr sz="1700">
                  <a:solidFill>
                    <a:schemeClr val="tx1"/>
                  </a:solidFill>
                  <a:latin typeface="+mn-lt"/>
                  <a:ea typeface="+mn-ea"/>
                </a:defRPr>
              </a:lvl4pPr>
              <a:lvl5pPr marL="14160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5pPr>
              <a:lvl6pPr marL="18732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6pPr>
              <a:lvl7pPr marL="23304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7pPr>
              <a:lvl8pPr marL="27876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8pPr>
              <a:lvl9pPr marL="32448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9pPr>
            </a:lstStyle>
            <a:p>
              <a:pPr marL="0" indent="0" algn="ctr">
                <a:buFontTx/>
                <a:buNone/>
                <a:defRPr/>
              </a:pPr>
              <a:r>
                <a:rPr lang="en-US" sz="2000" b="1" dirty="0">
                  <a:ea typeface="ＭＳ Ｐゴシック" charset="0"/>
                </a:rPr>
                <a:t>B </a:t>
              </a:r>
              <a:r>
                <a:rPr lang="en-US" sz="2000" b="1" dirty="0">
                  <a:ea typeface="ＭＳ Ｐゴシック" charset="0"/>
                  <a:sym typeface="Wingdings"/>
                </a:rPr>
                <a:t></a:t>
              </a:r>
              <a:endParaRPr lang="en-US" sz="2400" dirty="0">
                <a:cs typeface="+mn-cs"/>
              </a:endParaRPr>
            </a:p>
          </p:txBody>
        </p:sp>
        <mc:AlternateContent xmlns:mc="http://schemas.openxmlformats.org/markup-compatibility/2006" xmlns:a14="http://schemas.microsoft.com/office/drawing/2010/main">
          <mc:Choice Requires="a14">
            <p:sp>
              <p:nvSpPr>
                <p:cNvPr id="31" name="TextBox 17">
                  <a:extLst>
                    <a:ext uri="{FF2B5EF4-FFF2-40B4-BE49-F238E27FC236}">
                      <a16:creationId xmlns:a16="http://schemas.microsoft.com/office/drawing/2014/main" id="{82637522-C2B3-6222-C47C-FD558D632474}"/>
                    </a:ext>
                  </a:extLst>
                </p:cNvPr>
                <p:cNvSpPr txBox="1">
                  <a:spLocks noChangeArrowheads="1"/>
                </p:cNvSpPr>
                <p:nvPr/>
              </p:nvSpPr>
              <p:spPr bwMode="auto">
                <a:xfrm>
                  <a:off x="2835982" y="5023595"/>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31" name="TextBox 17">
                  <a:extLst>
                    <a:ext uri="{FF2B5EF4-FFF2-40B4-BE49-F238E27FC236}">
                      <a16:creationId xmlns:a16="http://schemas.microsoft.com/office/drawing/2014/main" id="{82637522-C2B3-6222-C47C-FD558D632474}"/>
                    </a:ext>
                  </a:extLst>
                </p:cNvPr>
                <p:cNvSpPr txBox="1">
                  <a:spLocks noRot="1" noChangeAspect="1" noMove="1" noResize="1" noEditPoints="1" noAdjustHandles="1" noChangeArrowheads="1" noChangeShapeType="1" noTextEdit="1"/>
                </p:cNvSpPr>
                <p:nvPr/>
              </p:nvSpPr>
              <p:spPr bwMode="auto">
                <a:xfrm>
                  <a:off x="2835982" y="5023595"/>
                  <a:ext cx="1266166" cy="453137"/>
                </a:xfrm>
                <a:prstGeom prst="rect">
                  <a:avLst/>
                </a:prstGeom>
                <a:blipFill>
                  <a:blip r:embed="rId5"/>
                  <a:stretch>
                    <a:fillRect b="-4324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32" name="Content Placeholder 2">
              <a:extLst>
                <a:ext uri="{FF2B5EF4-FFF2-40B4-BE49-F238E27FC236}">
                  <a16:creationId xmlns:a16="http://schemas.microsoft.com/office/drawing/2014/main" id="{0ADB97C3-CAD9-CFB4-F009-27997429AC50}"/>
                </a:ext>
              </a:extLst>
            </p:cNvPr>
            <p:cNvSpPr txBox="1">
              <a:spLocks/>
            </p:cNvSpPr>
            <p:nvPr/>
          </p:nvSpPr>
          <p:spPr bwMode="auto">
            <a:xfrm>
              <a:off x="429145" y="5505026"/>
              <a:ext cx="1266166" cy="376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lgn="ctr">
                <a:spcBef>
                  <a:spcPct val="20000"/>
                </a:spcBef>
                <a:buClr>
                  <a:srgbClr val="FF0000"/>
                </a:buClr>
                <a:buSzPct val="140000"/>
              </a:pPr>
              <a:r>
                <a:rPr lang="en-US" altLang="en-US" sz="2000" b="1" i="1" dirty="0"/>
                <a:t>X-point</a:t>
              </a:r>
              <a:endParaRPr lang="en-US" altLang="en-US" sz="2000" dirty="0"/>
            </a:p>
          </p:txBody>
        </p:sp>
        <p:cxnSp>
          <p:nvCxnSpPr>
            <p:cNvPr id="33" name="Straight Arrow Connector 20">
              <a:extLst>
                <a:ext uri="{FF2B5EF4-FFF2-40B4-BE49-F238E27FC236}">
                  <a16:creationId xmlns:a16="http://schemas.microsoft.com/office/drawing/2014/main" id="{554D1620-62CC-7E3E-624B-2BDA7AC8F3EE}"/>
                </a:ext>
              </a:extLst>
            </p:cNvPr>
            <p:cNvCxnSpPr>
              <a:cxnSpLocks noChangeShapeType="1"/>
            </p:cNvCxnSpPr>
            <p:nvPr/>
          </p:nvCxnSpPr>
          <p:spPr bwMode="auto">
            <a:xfrm>
              <a:off x="3687696" y="5311112"/>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4" name="Straight Connector 33">
              <a:extLst>
                <a:ext uri="{FF2B5EF4-FFF2-40B4-BE49-F238E27FC236}">
                  <a16:creationId xmlns:a16="http://schemas.microsoft.com/office/drawing/2014/main" id="{739837C5-0EDB-C553-97DE-BF50DA9CCE1A}"/>
                </a:ext>
              </a:extLst>
            </p:cNvPr>
            <p:cNvCxnSpPr/>
            <p:nvPr/>
          </p:nvCxnSpPr>
          <p:spPr bwMode="auto">
            <a:xfrm>
              <a:off x="4110347" y="5060050"/>
              <a:ext cx="0" cy="502122"/>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mc:AlternateContent xmlns:mc="http://schemas.openxmlformats.org/markup-compatibility/2006" xmlns:a14="http://schemas.microsoft.com/office/drawing/2010/main">
          <mc:Choice Requires="a14">
            <p:sp>
              <p:nvSpPr>
                <p:cNvPr id="35" name="TextBox 17">
                  <a:extLst>
                    <a:ext uri="{FF2B5EF4-FFF2-40B4-BE49-F238E27FC236}">
                      <a16:creationId xmlns:a16="http://schemas.microsoft.com/office/drawing/2014/main" id="{EEC81814-607C-B871-168E-8CA4B84565AB}"/>
                    </a:ext>
                  </a:extLst>
                </p:cNvPr>
                <p:cNvSpPr txBox="1">
                  <a:spLocks noChangeArrowheads="1"/>
                </p:cNvSpPr>
                <p:nvPr/>
              </p:nvSpPr>
              <p:spPr bwMode="auto">
                <a:xfrm>
                  <a:off x="2824422" y="5004768"/>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35" name="TextBox 17">
                  <a:extLst>
                    <a:ext uri="{FF2B5EF4-FFF2-40B4-BE49-F238E27FC236}">
                      <a16:creationId xmlns:a16="http://schemas.microsoft.com/office/drawing/2014/main" id="{EEC81814-607C-B871-168E-8CA4B84565AB}"/>
                    </a:ext>
                  </a:extLst>
                </p:cNvPr>
                <p:cNvSpPr txBox="1">
                  <a:spLocks noRot="1" noChangeAspect="1" noMove="1" noResize="1" noEditPoints="1" noAdjustHandles="1" noChangeArrowheads="1" noChangeShapeType="1" noTextEdit="1"/>
                </p:cNvSpPr>
                <p:nvPr/>
              </p:nvSpPr>
              <p:spPr bwMode="auto">
                <a:xfrm>
                  <a:off x="2824422" y="5004768"/>
                  <a:ext cx="1266166" cy="453137"/>
                </a:xfrm>
                <a:prstGeom prst="rect">
                  <a:avLst/>
                </a:prstGeom>
                <a:blipFill>
                  <a:blip r:embed="rId6"/>
                  <a:stretch>
                    <a:fillRect b="-4324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cxnSp>
          <p:nvCxnSpPr>
            <p:cNvPr id="36" name="Straight Arrow Connector 20">
              <a:extLst>
                <a:ext uri="{FF2B5EF4-FFF2-40B4-BE49-F238E27FC236}">
                  <a16:creationId xmlns:a16="http://schemas.microsoft.com/office/drawing/2014/main" id="{8E6B8607-D7E2-D373-F121-C867720C8D61}"/>
                </a:ext>
              </a:extLst>
            </p:cNvPr>
            <p:cNvCxnSpPr>
              <a:cxnSpLocks noChangeShapeType="1"/>
            </p:cNvCxnSpPr>
            <p:nvPr/>
          </p:nvCxnSpPr>
          <p:spPr bwMode="auto">
            <a:xfrm>
              <a:off x="3698757" y="5305205"/>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7" name="Curved Connector 27">
              <a:extLst>
                <a:ext uri="{FF2B5EF4-FFF2-40B4-BE49-F238E27FC236}">
                  <a16:creationId xmlns:a16="http://schemas.microsoft.com/office/drawing/2014/main" id="{6334B166-A8CE-20D9-C0AD-8E004527779B}"/>
                </a:ext>
              </a:extLst>
            </p:cNvPr>
            <p:cNvCxnSpPr/>
            <p:nvPr/>
          </p:nvCxnSpPr>
          <p:spPr bwMode="auto">
            <a:xfrm rot="5400000" flipH="1" flipV="1">
              <a:off x="1762646" y="4928838"/>
              <a:ext cx="313827" cy="187845"/>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8" name="Curved Connector 28">
              <a:extLst>
                <a:ext uri="{FF2B5EF4-FFF2-40B4-BE49-F238E27FC236}">
                  <a16:creationId xmlns:a16="http://schemas.microsoft.com/office/drawing/2014/main" id="{5BF88FE9-9AEE-575D-0F60-7F082E90BBF0}"/>
                </a:ext>
              </a:extLst>
            </p:cNvPr>
            <p:cNvCxnSpPr/>
            <p:nvPr/>
          </p:nvCxnSpPr>
          <p:spPr bwMode="auto">
            <a:xfrm rot="5400000" flipH="1" flipV="1">
              <a:off x="2185297" y="4928838"/>
              <a:ext cx="313827" cy="187845"/>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9" name="Curved Connector 31">
              <a:extLst>
                <a:ext uri="{FF2B5EF4-FFF2-40B4-BE49-F238E27FC236}">
                  <a16:creationId xmlns:a16="http://schemas.microsoft.com/office/drawing/2014/main" id="{C3AD45C8-A09F-7522-A84A-06A854BE3AF9}"/>
                </a:ext>
              </a:extLst>
            </p:cNvPr>
            <p:cNvCxnSpPr/>
            <p:nvPr/>
          </p:nvCxnSpPr>
          <p:spPr bwMode="auto">
            <a:xfrm rot="16200000" flipH="1">
              <a:off x="1762646" y="5493726"/>
              <a:ext cx="313827" cy="187845"/>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0" name="Curved Connector 32">
              <a:extLst>
                <a:ext uri="{FF2B5EF4-FFF2-40B4-BE49-F238E27FC236}">
                  <a16:creationId xmlns:a16="http://schemas.microsoft.com/office/drawing/2014/main" id="{40A8461C-E804-9BB2-74B4-FE61F0859E6E}"/>
                </a:ext>
              </a:extLst>
            </p:cNvPr>
            <p:cNvCxnSpPr/>
            <p:nvPr/>
          </p:nvCxnSpPr>
          <p:spPr bwMode="auto">
            <a:xfrm rot="16200000" flipH="1">
              <a:off x="2185297" y="5493726"/>
              <a:ext cx="313827" cy="187845"/>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1" name="TextBox 16">
              <a:extLst>
                <a:ext uri="{FF2B5EF4-FFF2-40B4-BE49-F238E27FC236}">
                  <a16:creationId xmlns:a16="http://schemas.microsoft.com/office/drawing/2014/main" id="{2800F54E-97C3-CC8F-0F6C-2FC3D133BC80}"/>
                </a:ext>
              </a:extLst>
            </p:cNvPr>
            <p:cNvSpPr txBox="1">
              <a:spLocks noChangeArrowheads="1"/>
            </p:cNvSpPr>
            <p:nvPr/>
          </p:nvSpPr>
          <p:spPr bwMode="auto">
            <a:xfrm>
              <a:off x="2003698" y="4637016"/>
              <a:ext cx="280765" cy="35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sp>
          <p:nvSpPr>
            <p:cNvPr id="42" name="TextBox 18">
              <a:extLst>
                <a:ext uri="{FF2B5EF4-FFF2-40B4-BE49-F238E27FC236}">
                  <a16:creationId xmlns:a16="http://schemas.microsoft.com/office/drawing/2014/main" id="{7E71076B-B3DD-DB0D-3BA2-5C06BC0A5425}"/>
                </a:ext>
              </a:extLst>
            </p:cNvPr>
            <p:cNvSpPr txBox="1">
              <a:spLocks noChangeArrowheads="1"/>
            </p:cNvSpPr>
            <p:nvPr/>
          </p:nvSpPr>
          <p:spPr bwMode="auto">
            <a:xfrm>
              <a:off x="2426349" y="4637016"/>
              <a:ext cx="280765" cy="35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sp>
          <p:nvSpPr>
            <p:cNvPr id="43" name="TextBox 32">
              <a:extLst>
                <a:ext uri="{FF2B5EF4-FFF2-40B4-BE49-F238E27FC236}">
                  <a16:creationId xmlns:a16="http://schemas.microsoft.com/office/drawing/2014/main" id="{FA3324C5-E9BD-9933-C602-1100133AD0C8}"/>
                </a:ext>
              </a:extLst>
            </p:cNvPr>
            <p:cNvSpPr txBox="1">
              <a:spLocks noChangeArrowheads="1"/>
            </p:cNvSpPr>
            <p:nvPr/>
          </p:nvSpPr>
          <p:spPr bwMode="auto">
            <a:xfrm>
              <a:off x="2003698" y="5556266"/>
              <a:ext cx="280765" cy="35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sp>
          <p:nvSpPr>
            <p:cNvPr id="44" name="Oval 43">
              <a:extLst>
                <a:ext uri="{FF2B5EF4-FFF2-40B4-BE49-F238E27FC236}">
                  <a16:creationId xmlns:a16="http://schemas.microsoft.com/office/drawing/2014/main" id="{472B89BC-E7C9-B35C-2C29-A840C508B53A}"/>
                </a:ext>
              </a:extLst>
            </p:cNvPr>
            <p:cNvSpPr/>
            <p:nvPr/>
          </p:nvSpPr>
          <p:spPr>
            <a:xfrm>
              <a:off x="1650184" y="4593472"/>
              <a:ext cx="1144655" cy="1405484"/>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C3638FE8-05FB-9810-2954-4FFD0BA68407}"/>
                </a:ext>
              </a:extLst>
            </p:cNvPr>
            <p:cNvSpPr/>
            <p:nvPr/>
          </p:nvSpPr>
          <p:spPr>
            <a:xfrm>
              <a:off x="721635" y="4345394"/>
              <a:ext cx="2395848" cy="646331"/>
            </a:xfrm>
            <a:prstGeom prst="rect">
              <a:avLst/>
            </a:prstGeom>
          </p:spPr>
          <p:txBody>
            <a:bodyPr wrap="square">
              <a:spAutoFit/>
            </a:bodyPr>
            <a:lstStyle/>
            <a:p>
              <a:r>
                <a:rPr lang="en-GB" sz="1800" b="1" i="1" dirty="0">
                  <a:solidFill>
                    <a:srgbClr val="7030A0"/>
                  </a:solidFill>
                </a:rPr>
                <a:t>Impurity </a:t>
              </a:r>
            </a:p>
            <a:p>
              <a:r>
                <a:rPr lang="en-GB" sz="1800" b="1" i="1" dirty="0">
                  <a:solidFill>
                    <a:srgbClr val="7030A0"/>
                  </a:solidFill>
                </a:rPr>
                <a:t>Radiation </a:t>
              </a:r>
              <a:endParaRPr lang="en-GB" sz="1800" dirty="0"/>
            </a:p>
          </p:txBody>
        </p:sp>
        <mc:AlternateContent xmlns:mc="http://schemas.openxmlformats.org/markup-compatibility/2006" xmlns:a14="http://schemas.microsoft.com/office/drawing/2010/main">
          <mc:Choice Requires="a14">
            <p:sp>
              <p:nvSpPr>
                <p:cNvPr id="46" name="TextBox 17">
                  <a:extLst>
                    <a:ext uri="{FF2B5EF4-FFF2-40B4-BE49-F238E27FC236}">
                      <a16:creationId xmlns:a16="http://schemas.microsoft.com/office/drawing/2014/main" id="{4FE7090D-A891-55E3-F459-252EB5697144}"/>
                    </a:ext>
                  </a:extLst>
                </p:cNvPr>
                <p:cNvSpPr txBox="1">
                  <a:spLocks noChangeArrowheads="1"/>
                </p:cNvSpPr>
                <p:nvPr/>
              </p:nvSpPr>
              <p:spPr bwMode="auto">
                <a:xfrm>
                  <a:off x="2824421" y="5009939"/>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46" name="TextBox 17">
                  <a:extLst>
                    <a:ext uri="{FF2B5EF4-FFF2-40B4-BE49-F238E27FC236}">
                      <a16:creationId xmlns:a16="http://schemas.microsoft.com/office/drawing/2014/main" id="{4FE7090D-A891-55E3-F459-252EB5697144}"/>
                    </a:ext>
                  </a:extLst>
                </p:cNvPr>
                <p:cNvSpPr txBox="1">
                  <a:spLocks noRot="1" noChangeAspect="1" noMove="1" noResize="1" noEditPoints="1" noAdjustHandles="1" noChangeArrowheads="1" noChangeShapeType="1" noTextEdit="1"/>
                </p:cNvSpPr>
                <p:nvPr/>
              </p:nvSpPr>
              <p:spPr bwMode="auto">
                <a:xfrm>
                  <a:off x="2824421" y="5009939"/>
                  <a:ext cx="1266166" cy="453137"/>
                </a:xfrm>
                <a:prstGeom prst="rect">
                  <a:avLst/>
                </a:prstGeom>
                <a:blipFill>
                  <a:blip r:embed="rId7"/>
                  <a:stretch>
                    <a:fillRect t="-1351" b="-4324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47" name="Rectangle 46">
              <a:extLst>
                <a:ext uri="{FF2B5EF4-FFF2-40B4-BE49-F238E27FC236}">
                  <a16:creationId xmlns:a16="http://schemas.microsoft.com/office/drawing/2014/main" id="{848B769E-EA07-00B3-0134-E72EAA090263}"/>
                </a:ext>
              </a:extLst>
            </p:cNvPr>
            <p:cNvSpPr/>
            <p:nvPr/>
          </p:nvSpPr>
          <p:spPr>
            <a:xfrm>
              <a:off x="2748747" y="4576968"/>
              <a:ext cx="1394758" cy="126830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sz="1800" b="1" dirty="0"/>
            </a:p>
            <a:p>
              <a:pPr algn="ctr"/>
              <a:endParaRPr lang="en-NL" sz="1800" b="1" dirty="0"/>
            </a:p>
            <a:p>
              <a:pPr algn="ctr"/>
              <a:r>
                <a:rPr lang="en-GB" sz="1800" b="1" dirty="0"/>
                <a:t>Detachment</a:t>
              </a:r>
              <a:endParaRPr lang="en-NL" sz="1800" b="1" dirty="0"/>
            </a:p>
            <a:p>
              <a:pPr algn="ctr"/>
              <a:endParaRPr lang="en-NL" sz="1800" b="1" dirty="0"/>
            </a:p>
            <a:p>
              <a:pPr algn="ctr"/>
              <a:endParaRPr lang="en-NL" sz="1800" dirty="0"/>
            </a:p>
            <a:p>
              <a:pPr algn="ctr"/>
              <a:endParaRPr lang="en-NL" sz="1800" dirty="0"/>
            </a:p>
            <a:p>
              <a:pPr algn="ctr"/>
              <a:endParaRPr lang="en-NL" sz="1800" dirty="0"/>
            </a:p>
          </p:txBody>
        </p:sp>
        <p:sp>
          <p:nvSpPr>
            <p:cNvPr id="48" name="TextBox 18">
              <a:extLst>
                <a:ext uri="{FF2B5EF4-FFF2-40B4-BE49-F238E27FC236}">
                  <a16:creationId xmlns:a16="http://schemas.microsoft.com/office/drawing/2014/main" id="{016534BC-51E1-1560-1DCB-E9124ACB2CAD}"/>
                </a:ext>
              </a:extLst>
            </p:cNvPr>
            <p:cNvSpPr txBox="1">
              <a:spLocks noChangeArrowheads="1"/>
            </p:cNvSpPr>
            <p:nvPr/>
          </p:nvSpPr>
          <p:spPr bwMode="auto">
            <a:xfrm>
              <a:off x="2409035" y="5557271"/>
              <a:ext cx="280765" cy="35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sp>
          <p:nvSpPr>
            <p:cNvPr id="49" name="Oval 48">
              <a:extLst>
                <a:ext uri="{FF2B5EF4-FFF2-40B4-BE49-F238E27FC236}">
                  <a16:creationId xmlns:a16="http://schemas.microsoft.com/office/drawing/2014/main" id="{0663EEE5-DC5F-2C55-855D-5FA09A82812E}"/>
                </a:ext>
              </a:extLst>
            </p:cNvPr>
            <p:cNvSpPr/>
            <p:nvPr/>
          </p:nvSpPr>
          <p:spPr>
            <a:xfrm>
              <a:off x="2566231" y="4553104"/>
              <a:ext cx="422651" cy="1405484"/>
            </a:xfrm>
            <a:prstGeom prst="ellipse">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68F7695D-D9B7-F249-7490-1AD8D809602F}"/>
                </a:ext>
              </a:extLst>
            </p:cNvPr>
            <p:cNvSpPr/>
            <p:nvPr/>
          </p:nvSpPr>
          <p:spPr>
            <a:xfrm>
              <a:off x="2227267" y="4218903"/>
              <a:ext cx="2395848" cy="369332"/>
            </a:xfrm>
            <a:prstGeom prst="rect">
              <a:avLst/>
            </a:prstGeom>
          </p:spPr>
          <p:txBody>
            <a:bodyPr wrap="square">
              <a:spAutoFit/>
            </a:bodyPr>
            <a:lstStyle/>
            <a:p>
              <a:r>
                <a:rPr lang="en-GB" sz="1800" b="1" i="1" dirty="0">
                  <a:solidFill>
                    <a:srgbClr val="FF0000"/>
                  </a:solidFill>
                </a:rPr>
                <a:t>Ionisation</a:t>
              </a:r>
              <a:endParaRPr lang="en-GB" sz="1800" dirty="0">
                <a:solidFill>
                  <a:srgbClr val="FF0000"/>
                </a:solidFill>
              </a:endParaRPr>
            </a:p>
          </p:txBody>
        </p:sp>
      </p:grpSp>
      <p:sp>
        <p:nvSpPr>
          <p:cNvPr id="56" name="TextBox 55">
            <a:extLst>
              <a:ext uri="{FF2B5EF4-FFF2-40B4-BE49-F238E27FC236}">
                <a16:creationId xmlns:a16="http://schemas.microsoft.com/office/drawing/2014/main" id="{15B1B245-97B7-5259-349D-3E6938EEC38E}"/>
              </a:ext>
            </a:extLst>
          </p:cNvPr>
          <p:cNvSpPr txBox="1"/>
          <p:nvPr/>
        </p:nvSpPr>
        <p:spPr>
          <a:xfrm>
            <a:off x="286082" y="825230"/>
            <a:ext cx="4549259" cy="10156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none" rtlCol="0">
            <a:spAutoFit/>
          </a:bodyPr>
          <a:lstStyle/>
          <a:p>
            <a:r>
              <a:rPr lang="en-GB" sz="2000" b="1" dirty="0"/>
              <a:t>Benefits without core degradation</a:t>
            </a:r>
            <a:endParaRPr lang="en-GB" sz="2000" b="1" dirty="0">
              <a:latin typeface="+mj-lt"/>
            </a:endParaRPr>
          </a:p>
          <a:p>
            <a:pPr marL="342900" indent="-342900">
              <a:buFont typeface="+mj-lt"/>
              <a:buAutoNum type="arabicPeriod"/>
            </a:pPr>
            <a:r>
              <a:rPr lang="en-GB" sz="2000" b="1" dirty="0">
                <a:latin typeface="+mj-lt"/>
              </a:rPr>
              <a:t>Detachment onset</a:t>
            </a:r>
            <a:r>
              <a:rPr lang="en-GB" sz="2000" dirty="0">
                <a:latin typeface="+mj-lt"/>
              </a:rPr>
              <a:t> </a:t>
            </a:r>
            <a:r>
              <a:rPr lang="en-GB" sz="2000" b="1" dirty="0">
                <a:latin typeface="+mj-lt"/>
              </a:rPr>
              <a:t>reduction</a:t>
            </a:r>
            <a:r>
              <a:rPr lang="en-GB" sz="2000" dirty="0">
                <a:latin typeface="+mj-lt"/>
              </a:rPr>
              <a:t> </a:t>
            </a:r>
          </a:p>
          <a:p>
            <a:pPr marL="342900" indent="-342900">
              <a:buFont typeface="+mj-lt"/>
              <a:buAutoNum type="arabicPeriod"/>
            </a:pPr>
            <a:r>
              <a:rPr lang="en-GB" sz="2000" b="1" dirty="0"/>
              <a:t>Detachment window increase (&gt; x3.5)</a:t>
            </a:r>
          </a:p>
        </p:txBody>
      </p:sp>
      <p:sp>
        <p:nvSpPr>
          <p:cNvPr id="59" name="TextBox 58">
            <a:extLst>
              <a:ext uri="{FF2B5EF4-FFF2-40B4-BE49-F238E27FC236}">
                <a16:creationId xmlns:a16="http://schemas.microsoft.com/office/drawing/2014/main" id="{5D911671-FA80-A3A3-4A99-D7D88FC2719E}"/>
              </a:ext>
            </a:extLst>
          </p:cNvPr>
          <p:cNvSpPr txBox="1"/>
          <p:nvPr/>
        </p:nvSpPr>
        <p:spPr>
          <a:xfrm>
            <a:off x="2284463" y="3988029"/>
            <a:ext cx="2390719" cy="369332"/>
          </a:xfrm>
          <a:prstGeom prst="rect">
            <a:avLst/>
          </a:prstGeom>
          <a:noFill/>
        </p:spPr>
        <p:txBody>
          <a:bodyPr wrap="none" rtlCol="0">
            <a:spAutoFit/>
          </a:bodyPr>
          <a:lstStyle/>
          <a:p>
            <a:pPr algn="l"/>
            <a:r>
              <a:rPr lang="en-GB" b="1" dirty="0"/>
              <a:t>Detachment front (</a:t>
            </a:r>
            <a:r>
              <a:rPr lang="en-GB" b="1" dirty="0" err="1"/>
              <a:t>L</a:t>
            </a:r>
            <a:r>
              <a:rPr lang="en-GB" b="1" baseline="-25000" dirty="0" err="1"/>
              <a:t>pol</a:t>
            </a:r>
            <a:r>
              <a:rPr lang="en-GB" b="1" dirty="0"/>
              <a:t>)</a:t>
            </a:r>
          </a:p>
        </p:txBody>
      </p:sp>
      <p:sp>
        <p:nvSpPr>
          <p:cNvPr id="7" name="Footer Placeholder 3">
            <a:extLst>
              <a:ext uri="{FF2B5EF4-FFF2-40B4-BE49-F238E27FC236}">
                <a16:creationId xmlns:a16="http://schemas.microsoft.com/office/drawing/2014/main" id="{22A8066D-EE77-A8DB-C0FC-09EE78997497}"/>
              </a:ext>
            </a:extLst>
          </p:cNvPr>
          <p:cNvSpPr>
            <a:spLocks noGrp="1"/>
          </p:cNvSpPr>
          <p:nvPr>
            <p:ph type="ftr" sz="quarter" idx="11"/>
          </p:nvPr>
        </p:nvSpPr>
        <p:spPr>
          <a:xfrm>
            <a:off x="825623" y="6555769"/>
            <a:ext cx="5606173" cy="532501"/>
          </a:xfrm>
        </p:spPr>
        <p:txBody>
          <a:bodyPr/>
          <a:lstStyle/>
          <a:p>
            <a:r>
              <a:rPr lang="en-GB" dirty="0">
                <a:solidFill>
                  <a:prstClr val="white"/>
                </a:solidFill>
              </a:rPr>
              <a:t>K. Verhaegh | 30</a:t>
            </a:r>
            <a:r>
              <a:rPr lang="en-GB" baseline="30000" dirty="0">
                <a:solidFill>
                  <a:prstClr val="white"/>
                </a:solidFill>
              </a:rPr>
              <a:t>th</a:t>
            </a:r>
            <a:r>
              <a:rPr lang="en-GB" dirty="0">
                <a:solidFill>
                  <a:prstClr val="white"/>
                </a:solidFill>
              </a:rPr>
              <a:t>  IAEA Fusion Energy Conference, Chengdu, China | 15 10 2025</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C3A3EDC-7E89-298E-63CC-628BE1F6451E}"/>
                  </a:ext>
                </a:extLst>
              </p:cNvPr>
              <p:cNvSpPr txBox="1"/>
              <p:nvPr/>
            </p:nvSpPr>
            <p:spPr>
              <a:xfrm>
                <a:off x="331637" y="4405986"/>
                <a:ext cx="4549258" cy="189173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nl-NL" sz="1800" b="1" dirty="0"/>
                  <a:t>Detachment</a:t>
                </a:r>
                <a:r>
                  <a:rPr lang="nl-NL" b="1" dirty="0"/>
                  <a:t> </a:t>
                </a:r>
                <a14:m>
                  <m:oMath xmlns:m="http://schemas.openxmlformats.org/officeDocument/2006/math">
                    <m:r>
                      <a:rPr lang="nl-NL" sz="2400" b="1" i="1" smtClean="0">
                        <a:latin typeface="Cambria Math" panose="02040503050406030204" pitchFamily="18" charset="0"/>
                      </a:rPr>
                      <m:t>∝ </m:t>
                    </m:r>
                    <m:f>
                      <m:fPr>
                        <m:ctrlPr>
                          <a:rPr lang="nl-NL" sz="2400" b="1" i="1" smtClean="0">
                            <a:latin typeface="Cambria Math" panose="02040503050406030204" pitchFamily="18" charset="0"/>
                          </a:rPr>
                        </m:ctrlPr>
                      </m:fPr>
                      <m:num>
                        <m:sSub>
                          <m:sSubPr>
                            <m:ctrlPr>
                              <a:rPr lang="nl-NL" sz="2400" b="1" i="1" smtClean="0">
                                <a:solidFill>
                                  <a:srgbClr val="FE02DD"/>
                                </a:solidFill>
                                <a:latin typeface="Cambria Math" panose="02040503050406030204" pitchFamily="18" charset="0"/>
                              </a:rPr>
                            </m:ctrlPr>
                          </m:sSubPr>
                          <m:e>
                            <m:r>
                              <a:rPr lang="nl-NL" sz="2400" b="1" i="1" smtClean="0">
                                <a:solidFill>
                                  <a:srgbClr val="FE02DD"/>
                                </a:solidFill>
                                <a:latin typeface="Cambria Math" panose="02040503050406030204" pitchFamily="18" charset="0"/>
                              </a:rPr>
                              <m:t>𝒏</m:t>
                            </m:r>
                          </m:e>
                          <m:sub>
                            <m:r>
                              <a:rPr lang="nl-NL" sz="2400" b="1" i="1" smtClean="0">
                                <a:solidFill>
                                  <a:srgbClr val="FE02DD"/>
                                </a:solidFill>
                                <a:latin typeface="Cambria Math" panose="02040503050406030204" pitchFamily="18" charset="0"/>
                              </a:rPr>
                              <m:t>𝒆𝒖</m:t>
                            </m:r>
                          </m:sub>
                        </m:sSub>
                        <m:rad>
                          <m:radPr>
                            <m:degHide m:val="on"/>
                            <m:ctrlPr>
                              <a:rPr lang="nl-NL" sz="2400" b="1" i="1" smtClean="0">
                                <a:latin typeface="Cambria Math" panose="02040503050406030204" pitchFamily="18" charset="0"/>
                              </a:rPr>
                            </m:ctrlPr>
                          </m:radPr>
                          <m:deg/>
                          <m:e>
                            <m:sSub>
                              <m:sSubPr>
                                <m:ctrlPr>
                                  <a:rPr lang="nl-NL" sz="2400" b="1" i="1" smtClean="0">
                                    <a:solidFill>
                                      <a:srgbClr val="7030A0"/>
                                    </a:solidFill>
                                    <a:latin typeface="Cambria Math" panose="02040503050406030204" pitchFamily="18" charset="0"/>
                                  </a:rPr>
                                </m:ctrlPr>
                              </m:sSubPr>
                              <m:e>
                                <m:r>
                                  <a:rPr lang="nl-NL" sz="2400" b="1" i="1" smtClean="0">
                                    <a:solidFill>
                                      <a:srgbClr val="7030A0"/>
                                    </a:solidFill>
                                    <a:latin typeface="Cambria Math" panose="02040503050406030204" pitchFamily="18" charset="0"/>
                                  </a:rPr>
                                  <m:t>𝒇</m:t>
                                </m:r>
                              </m:e>
                              <m:sub>
                                <m:r>
                                  <a:rPr lang="nl-NL" sz="2400" b="1" i="1" smtClean="0">
                                    <a:solidFill>
                                      <a:srgbClr val="7030A0"/>
                                    </a:solidFill>
                                    <a:latin typeface="Cambria Math" panose="02040503050406030204" pitchFamily="18" charset="0"/>
                                  </a:rPr>
                                  <m:t>𝒛</m:t>
                                </m:r>
                              </m:sub>
                            </m:sSub>
                          </m:e>
                        </m:rad>
                      </m:num>
                      <m:den>
                        <m:sSubSup>
                          <m:sSubSupPr>
                            <m:ctrlPr>
                              <a:rPr lang="nl-NL" sz="2400" b="1" i="1" smtClean="0">
                                <a:solidFill>
                                  <a:schemeClr val="accent6">
                                    <a:lumMod val="75000"/>
                                  </a:schemeClr>
                                </a:solidFill>
                                <a:latin typeface="Cambria Math" panose="02040503050406030204" pitchFamily="18" charset="0"/>
                              </a:rPr>
                            </m:ctrlPr>
                          </m:sSubSupPr>
                          <m:e>
                            <m:r>
                              <a:rPr lang="nl-NL" sz="2400" b="1" i="1" smtClean="0">
                                <a:solidFill>
                                  <a:schemeClr val="accent6">
                                    <a:lumMod val="75000"/>
                                  </a:schemeClr>
                                </a:solidFill>
                                <a:latin typeface="Cambria Math" panose="02040503050406030204" pitchFamily="18" charset="0"/>
                              </a:rPr>
                              <m:t>𝒒</m:t>
                            </m:r>
                          </m:e>
                          <m:sub>
                            <m:r>
                              <a:rPr lang="nl-NL" sz="2400" b="1" i="1" smtClean="0">
                                <a:solidFill>
                                  <a:schemeClr val="accent6">
                                    <a:lumMod val="75000"/>
                                  </a:schemeClr>
                                </a:solidFill>
                                <a:latin typeface="Cambria Math" panose="02040503050406030204" pitchFamily="18" charset="0"/>
                              </a:rPr>
                              <m:t>𝒖</m:t>
                            </m:r>
                          </m:sub>
                          <m:sup>
                            <m:r>
                              <a:rPr lang="nl-NL" sz="2400" b="1" i="1" smtClean="0">
                                <a:solidFill>
                                  <a:schemeClr val="accent6">
                                    <a:lumMod val="75000"/>
                                  </a:schemeClr>
                                </a:solidFill>
                                <a:latin typeface="Cambria Math" panose="02040503050406030204" pitchFamily="18" charset="0"/>
                              </a:rPr>
                              <m:t>𝟓</m:t>
                            </m:r>
                            <m:r>
                              <a:rPr lang="nl-NL" sz="2400" b="1" i="1" smtClean="0">
                                <a:solidFill>
                                  <a:schemeClr val="accent6">
                                    <a:lumMod val="75000"/>
                                  </a:schemeClr>
                                </a:solidFill>
                                <a:latin typeface="Cambria Math" panose="02040503050406030204" pitchFamily="18" charset="0"/>
                              </a:rPr>
                              <m:t>/</m:t>
                            </m:r>
                            <m:r>
                              <a:rPr lang="nl-NL" sz="2400" b="1" i="1" smtClean="0">
                                <a:solidFill>
                                  <a:schemeClr val="accent6">
                                    <a:lumMod val="75000"/>
                                  </a:schemeClr>
                                </a:solidFill>
                                <a:latin typeface="Cambria Math" panose="02040503050406030204" pitchFamily="18" charset="0"/>
                              </a:rPr>
                              <m:t>𝟕</m:t>
                            </m:r>
                          </m:sup>
                        </m:sSubSup>
                      </m:den>
                    </m:f>
                  </m:oMath>
                </a14:m>
                <a:endParaRPr lang="en-NL" dirty="0"/>
              </a:p>
              <a:p>
                <a:pPr marL="285750" indent="-285750">
                  <a:buFont typeface="Wingdings" pitchFamily="2" charset="2"/>
                  <a:buChar char="Ø"/>
                </a:pPr>
                <a:r>
                  <a:rPr lang="en-NL" b="1" dirty="0">
                    <a:solidFill>
                      <a:schemeClr val="tx1"/>
                    </a:solidFill>
                  </a:rPr>
                  <a:t> Lower </a:t>
                </a:r>
                <a:r>
                  <a:rPr lang="en-NL" b="1" dirty="0">
                    <a:solidFill>
                      <a:srgbClr val="FE02DD"/>
                    </a:solidFill>
                  </a:rPr>
                  <a:t>detach. onset </a:t>
                </a:r>
                <a:r>
                  <a:rPr lang="en-NL" dirty="0"/>
                  <a:t>-&gt; </a:t>
                </a:r>
                <a:r>
                  <a:rPr lang="en-NL" b="1" dirty="0">
                    <a:solidFill>
                      <a:srgbClr val="7030A0"/>
                    </a:solidFill>
                  </a:rPr>
                  <a:t>less imp. </a:t>
                </a:r>
                <a:r>
                  <a:rPr lang="en-NL" dirty="0"/>
                  <a:t>needed </a:t>
                </a:r>
              </a:p>
              <a:p>
                <a:pPr marL="285750" indent="-285750">
                  <a:buFont typeface="Wingdings" pitchFamily="2" charset="2"/>
                  <a:buChar char="Ø"/>
                </a:pPr>
                <a:endParaRPr lang="en-NL" dirty="0"/>
              </a:p>
              <a:p>
                <a:pPr marL="285750" indent="-285750">
                  <a:buFont typeface="Wingdings" pitchFamily="2" charset="2"/>
                  <a:buChar char="Ø"/>
                </a:pPr>
                <a:r>
                  <a:rPr lang="en-NL" dirty="0"/>
                  <a:t>Consistent with (EU-)DEMO Super-X sims. </a:t>
                </a:r>
                <a:r>
                  <a:rPr lang="en-NL" sz="1600" dirty="0"/>
                  <a:t>[L. Xiang, et al. NF, 2021]</a:t>
                </a:r>
                <a:endParaRPr lang="en-NL" dirty="0"/>
              </a:p>
            </p:txBody>
          </p:sp>
        </mc:Choice>
        <mc:Fallback xmlns="">
          <p:sp>
            <p:nvSpPr>
              <p:cNvPr id="9" name="TextBox 8">
                <a:extLst>
                  <a:ext uri="{FF2B5EF4-FFF2-40B4-BE49-F238E27FC236}">
                    <a16:creationId xmlns:a16="http://schemas.microsoft.com/office/drawing/2014/main" id="{4C3A3EDC-7E89-298E-63CC-628BE1F6451E}"/>
                  </a:ext>
                </a:extLst>
              </p:cNvPr>
              <p:cNvSpPr txBox="1">
                <a:spLocks noRot="1" noChangeAspect="1" noMove="1" noResize="1" noEditPoints="1" noAdjustHandles="1" noChangeArrowheads="1" noChangeShapeType="1" noTextEdit="1"/>
              </p:cNvSpPr>
              <p:nvPr/>
            </p:nvSpPr>
            <p:spPr>
              <a:xfrm>
                <a:off x="331637" y="4405986"/>
                <a:ext cx="4549258" cy="1891736"/>
              </a:xfrm>
              <a:prstGeom prst="rect">
                <a:avLst/>
              </a:prstGeom>
              <a:blipFill>
                <a:blip r:embed="rId8"/>
                <a:stretch>
                  <a:fillRect l="-276" b="-2649"/>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11" name="TextBox 17">
                <a:extLst>
                  <a:ext uri="{FF2B5EF4-FFF2-40B4-BE49-F238E27FC236}">
                    <a16:creationId xmlns:a16="http://schemas.microsoft.com/office/drawing/2014/main" id="{11900302-2570-4B35-B7A8-76A78B35AA92}"/>
                  </a:ext>
                </a:extLst>
              </p:cNvPr>
              <p:cNvSpPr txBox="1">
                <a:spLocks noChangeArrowheads="1"/>
              </p:cNvSpPr>
              <p:nvPr/>
            </p:nvSpPr>
            <p:spPr bwMode="auto">
              <a:xfrm>
                <a:off x="-291597" y="2505362"/>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accent6">
                                  <a:lumMod val="75000"/>
                                </a:schemeClr>
                              </a:solidFill>
                              <a:effectLst>
                                <a:glow rad="279400">
                                  <a:schemeClr val="bg1"/>
                                </a:glow>
                              </a:effectLst>
                              <a:latin typeface="Cambria Math" panose="02040503050406030204" pitchFamily="18" charset="0"/>
                            </a:rPr>
                          </m:ctrlPr>
                        </m:sSubPr>
                        <m:e>
                          <m:r>
                            <a:rPr lang="en-GB" sz="2400" b="1" i="1" smtClean="0">
                              <a:solidFill>
                                <a:schemeClr val="accent6">
                                  <a:lumMod val="75000"/>
                                </a:schemeClr>
                              </a:solidFill>
                              <a:effectLst>
                                <a:glow rad="279400">
                                  <a:schemeClr val="bg1"/>
                                </a:glow>
                              </a:effectLst>
                              <a:latin typeface="Cambria Math" panose="02040503050406030204" pitchFamily="18" charset="0"/>
                            </a:rPr>
                            <m:t>𝒒</m:t>
                          </m:r>
                        </m:e>
                        <m:sub>
                          <m:r>
                            <a:rPr lang="en-US" sz="2400" b="1" i="1" smtClean="0">
                              <a:solidFill>
                                <a:schemeClr val="accent6">
                                  <a:lumMod val="75000"/>
                                </a:schemeClr>
                              </a:solidFill>
                              <a:effectLst>
                                <a:glow rad="279400">
                                  <a:schemeClr val="bg1"/>
                                </a:glow>
                              </a:effectLst>
                              <a:latin typeface="Cambria Math" panose="02040503050406030204" pitchFamily="18" charset="0"/>
                            </a:rPr>
                            <m:t>𝒖</m:t>
                          </m:r>
                        </m:sub>
                      </m:sSub>
                    </m:oMath>
                  </m:oMathPara>
                </a14:m>
                <a:endParaRPr lang="en-US" altLang="en-US" sz="2400" i="1" baseline="30000" dirty="0">
                  <a:solidFill>
                    <a:schemeClr val="tx1"/>
                  </a:solidFill>
                </a:endParaRPr>
              </a:p>
            </p:txBody>
          </p:sp>
        </mc:Choice>
        <mc:Fallback xmlns="">
          <p:sp>
            <p:nvSpPr>
              <p:cNvPr id="11" name="TextBox 17">
                <a:extLst>
                  <a:ext uri="{FF2B5EF4-FFF2-40B4-BE49-F238E27FC236}">
                    <a16:creationId xmlns:a16="http://schemas.microsoft.com/office/drawing/2014/main" id="{11900302-2570-4B35-B7A8-76A78B35AA92}"/>
                  </a:ext>
                </a:extLst>
              </p:cNvPr>
              <p:cNvSpPr txBox="1">
                <a:spLocks noRot="1" noChangeAspect="1" noMove="1" noResize="1" noEditPoints="1" noAdjustHandles="1" noChangeArrowheads="1" noChangeShapeType="1" noTextEdit="1"/>
              </p:cNvSpPr>
              <p:nvPr/>
            </p:nvSpPr>
            <p:spPr bwMode="auto">
              <a:xfrm>
                <a:off x="-291597" y="2505362"/>
                <a:ext cx="1266166" cy="453137"/>
              </a:xfrm>
              <a:prstGeom prst="rect">
                <a:avLst/>
              </a:prstGeom>
              <a:blipFill>
                <a:blip r:embed="rId9"/>
                <a:stretch>
                  <a:fillRect t="-2778" b="-4444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NL">
                    <a:noFill/>
                  </a:rPr>
                  <a:t> </a:t>
                </a:r>
              </a:p>
            </p:txBody>
          </p:sp>
        </mc:Fallback>
      </mc:AlternateContent>
      <p:sp>
        <p:nvSpPr>
          <p:cNvPr id="16" name="TextBox 15">
            <a:extLst>
              <a:ext uri="{FF2B5EF4-FFF2-40B4-BE49-F238E27FC236}">
                <a16:creationId xmlns:a16="http://schemas.microsoft.com/office/drawing/2014/main" id="{0320F86F-30AC-34B8-04B8-27D99C565869}"/>
              </a:ext>
            </a:extLst>
          </p:cNvPr>
          <p:cNvSpPr txBox="1"/>
          <p:nvPr/>
        </p:nvSpPr>
        <p:spPr>
          <a:xfrm>
            <a:off x="5523252" y="6098340"/>
            <a:ext cx="3188565" cy="400110"/>
          </a:xfrm>
          <a:prstGeom prst="rect">
            <a:avLst/>
          </a:prstGeom>
          <a:solidFill>
            <a:schemeClr val="bg1"/>
          </a:solidFill>
        </p:spPr>
        <p:txBody>
          <a:bodyPr wrap="none" rtlCol="0">
            <a:spAutoFit/>
          </a:bodyPr>
          <a:lstStyle/>
          <a:p>
            <a:pPr algn="l"/>
            <a:r>
              <a:rPr lang="en-NL" sz="2000" b="1" dirty="0">
                <a:solidFill>
                  <a:srgbClr val="FE02DD"/>
                </a:solidFill>
              </a:rPr>
              <a:t>Core Greenwald fraction (%)</a:t>
            </a:r>
          </a:p>
        </p:txBody>
      </p:sp>
    </p:spTree>
    <p:extLst>
      <p:ext uri="{BB962C8B-B14F-4D97-AF65-F5344CB8AC3E}">
        <p14:creationId xmlns:p14="http://schemas.microsoft.com/office/powerpoint/2010/main" val="2405437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F9E9E-3440-F57E-E7DF-83CB8F0259C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6E48563-F520-E490-3B1E-EA5F0592421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079018" y="1958231"/>
            <a:ext cx="3632799" cy="4448201"/>
          </a:xfrm>
          <a:prstGeom prst="rect">
            <a:avLst/>
          </a:prstGeom>
        </p:spPr>
      </p:pic>
      <p:sp>
        <p:nvSpPr>
          <p:cNvPr id="2" name="Title 1">
            <a:extLst>
              <a:ext uri="{FF2B5EF4-FFF2-40B4-BE49-F238E27FC236}">
                <a16:creationId xmlns:a16="http://schemas.microsoft.com/office/drawing/2014/main" id="{B2CB1309-CC43-1A1C-8EC4-BD47939C5DC4}"/>
              </a:ext>
            </a:extLst>
          </p:cNvPr>
          <p:cNvSpPr>
            <a:spLocks noGrp="1"/>
          </p:cNvSpPr>
          <p:nvPr>
            <p:ph type="title"/>
          </p:nvPr>
        </p:nvSpPr>
        <p:spPr>
          <a:xfrm>
            <a:off x="983432" y="192515"/>
            <a:ext cx="10729192" cy="457200"/>
          </a:xfrm>
        </p:spPr>
        <p:txBody>
          <a:bodyPr/>
          <a:lstStyle/>
          <a:p>
            <a:r>
              <a:rPr lang="en-NL" dirty="0"/>
              <a:t>Power exhaust benefits</a:t>
            </a:r>
            <a:r>
              <a:rPr lang="en-GB" dirty="0"/>
              <a:t> – detachment access</a:t>
            </a:r>
            <a:endParaRPr lang="en-NL" dirty="0"/>
          </a:p>
        </p:txBody>
      </p:sp>
      <p:sp>
        <p:nvSpPr>
          <p:cNvPr id="5" name="Slide Number Placeholder 4">
            <a:extLst>
              <a:ext uri="{FF2B5EF4-FFF2-40B4-BE49-F238E27FC236}">
                <a16:creationId xmlns:a16="http://schemas.microsoft.com/office/drawing/2014/main" id="{A1AFB436-4D85-9607-E8E1-504F11ACC1B2}"/>
              </a:ext>
            </a:extLst>
          </p:cNvPr>
          <p:cNvSpPr>
            <a:spLocks noGrp="1"/>
          </p:cNvSpPr>
          <p:nvPr>
            <p:ph type="sldNum" sz="quarter" idx="12"/>
          </p:nvPr>
        </p:nvSpPr>
        <p:spPr/>
        <p:txBody>
          <a:bodyPr/>
          <a:lstStyle/>
          <a:p>
            <a:r>
              <a:rPr lang="en-GB" dirty="0">
                <a:solidFill>
                  <a:prstClr val="white"/>
                </a:solidFill>
              </a:rPr>
              <a:t>5b</a:t>
            </a:r>
          </a:p>
        </p:txBody>
      </p:sp>
      <p:sp>
        <p:nvSpPr>
          <p:cNvPr id="13" name="TextBox 12">
            <a:extLst>
              <a:ext uri="{FF2B5EF4-FFF2-40B4-BE49-F238E27FC236}">
                <a16:creationId xmlns:a16="http://schemas.microsoft.com/office/drawing/2014/main" id="{26DC3A67-661B-9D6F-2EAE-57688971572A}"/>
              </a:ext>
            </a:extLst>
          </p:cNvPr>
          <p:cNvSpPr txBox="1"/>
          <p:nvPr/>
        </p:nvSpPr>
        <p:spPr>
          <a:xfrm>
            <a:off x="10289252" y="21005"/>
            <a:ext cx="1838631"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t>MAST-U</a:t>
            </a:r>
            <a:endParaRPr lang="en-GB" sz="2000" dirty="0"/>
          </a:p>
        </p:txBody>
      </p:sp>
      <p:pic>
        <p:nvPicPr>
          <p:cNvPr id="12" name="Picture 11">
            <a:extLst>
              <a:ext uri="{FF2B5EF4-FFF2-40B4-BE49-F238E27FC236}">
                <a16:creationId xmlns:a16="http://schemas.microsoft.com/office/drawing/2014/main" id="{494AE304-E4B2-505E-F5D6-4FC682B0E367}"/>
              </a:ext>
            </a:extLst>
          </p:cNvPr>
          <p:cNvPicPr>
            <a:picLocks noChangeAspect="1"/>
          </p:cNvPicPr>
          <p:nvPr/>
        </p:nvPicPr>
        <p:blipFill>
          <a:blip r:embed="rId3">
            <a:extLst>
              <a:ext uri="{28A0092B-C50C-407E-A947-70E740481C1C}">
                <a14:useLocalDpi xmlns:a14="http://schemas.microsoft.com/office/drawing/2010/main" val="0"/>
              </a:ext>
            </a:extLst>
          </a:blip>
          <a:srcRect t="1325" b="1325"/>
          <a:stretch/>
        </p:blipFill>
        <p:spPr>
          <a:xfrm>
            <a:off x="9062670" y="1742733"/>
            <a:ext cx="3146748" cy="5152582"/>
          </a:xfrm>
          <a:prstGeom prst="rect">
            <a:avLst/>
          </a:prstGeom>
        </p:spPr>
      </p:pic>
      <p:sp>
        <p:nvSpPr>
          <p:cNvPr id="11" name="TextBox 10">
            <a:extLst>
              <a:ext uri="{FF2B5EF4-FFF2-40B4-BE49-F238E27FC236}">
                <a16:creationId xmlns:a16="http://schemas.microsoft.com/office/drawing/2014/main" id="{2E92A87F-AB9E-68F0-2BA4-A3D9FE434697}"/>
              </a:ext>
            </a:extLst>
          </p:cNvPr>
          <p:cNvSpPr txBox="1"/>
          <p:nvPr/>
        </p:nvSpPr>
        <p:spPr>
          <a:xfrm>
            <a:off x="5444387" y="1584730"/>
            <a:ext cx="3697551" cy="338554"/>
          </a:xfrm>
          <a:prstGeom prst="rect">
            <a:avLst/>
          </a:prstGeom>
          <a:noFill/>
        </p:spPr>
        <p:txBody>
          <a:bodyPr wrap="none" rtlCol="0">
            <a:spAutoFit/>
          </a:bodyPr>
          <a:lstStyle/>
          <a:p>
            <a:pPr algn="l"/>
            <a:r>
              <a:rPr lang="en-GB" sz="1600" dirty="0"/>
              <a:t>[K. Verhaegh, et al. 2025, Commun. Phys]</a:t>
            </a:r>
          </a:p>
        </p:txBody>
      </p:sp>
      <p:sp>
        <p:nvSpPr>
          <p:cNvPr id="9" name="TextBox 8">
            <a:extLst>
              <a:ext uri="{FF2B5EF4-FFF2-40B4-BE49-F238E27FC236}">
                <a16:creationId xmlns:a16="http://schemas.microsoft.com/office/drawing/2014/main" id="{C43D1EFF-3003-ADC5-29E2-A03B744BEBA7}"/>
              </a:ext>
            </a:extLst>
          </p:cNvPr>
          <p:cNvSpPr txBox="1"/>
          <p:nvPr/>
        </p:nvSpPr>
        <p:spPr>
          <a:xfrm>
            <a:off x="9750983" y="592625"/>
            <a:ext cx="2376899"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lgn="l">
              <a:buFont typeface="Arial" panose="020B0604020202020204" pitchFamily="34" charset="0"/>
              <a:buChar char="•"/>
            </a:pPr>
            <a:r>
              <a:rPr lang="en-GB" b="1" dirty="0">
                <a:solidFill>
                  <a:srgbClr val="FF0000"/>
                </a:solidFill>
              </a:rPr>
              <a:t>Conventional     CD</a:t>
            </a:r>
          </a:p>
          <a:p>
            <a:pPr marL="285750" indent="-285750" algn="l">
              <a:buFont typeface="Arial" panose="020B0604020202020204" pitchFamily="34" charset="0"/>
              <a:buChar char="•"/>
            </a:pPr>
            <a:r>
              <a:rPr lang="en-GB" b="1" dirty="0">
                <a:solidFill>
                  <a:srgbClr val="00B050"/>
                </a:solidFill>
              </a:rPr>
              <a:t>Elongated           ED</a:t>
            </a:r>
          </a:p>
          <a:p>
            <a:pPr marL="285750" indent="-285750" algn="l">
              <a:buFont typeface="Arial" panose="020B0604020202020204" pitchFamily="34" charset="0"/>
              <a:buChar char="•"/>
            </a:pPr>
            <a:r>
              <a:rPr lang="en-GB" b="1" dirty="0">
                <a:solidFill>
                  <a:srgbClr val="443092"/>
                </a:solidFill>
              </a:rPr>
              <a:t>Super-X               SXD</a:t>
            </a:r>
          </a:p>
        </p:txBody>
      </p:sp>
      <p:sp>
        <p:nvSpPr>
          <p:cNvPr id="51" name="TextBox 50">
            <a:extLst>
              <a:ext uri="{FF2B5EF4-FFF2-40B4-BE49-F238E27FC236}">
                <a16:creationId xmlns:a16="http://schemas.microsoft.com/office/drawing/2014/main" id="{577815CA-08DF-8314-15B7-0C0DC0949854}"/>
              </a:ext>
            </a:extLst>
          </p:cNvPr>
          <p:cNvSpPr txBox="1"/>
          <p:nvPr/>
        </p:nvSpPr>
        <p:spPr>
          <a:xfrm>
            <a:off x="286082" y="825230"/>
            <a:ext cx="4549259" cy="10156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none" rtlCol="0">
            <a:spAutoFit/>
          </a:bodyPr>
          <a:lstStyle/>
          <a:p>
            <a:r>
              <a:rPr lang="en-GB" sz="2000" b="1" dirty="0"/>
              <a:t>Benefits without core degradation</a:t>
            </a:r>
            <a:endParaRPr lang="en-GB" sz="2000" b="1" dirty="0">
              <a:latin typeface="+mj-lt"/>
            </a:endParaRPr>
          </a:p>
          <a:p>
            <a:pPr marL="342900" indent="-342900">
              <a:buFont typeface="+mj-lt"/>
              <a:buAutoNum type="arabicPeriod"/>
            </a:pPr>
            <a:r>
              <a:rPr lang="en-GB" sz="2000" b="1" dirty="0">
                <a:latin typeface="+mj-lt"/>
              </a:rPr>
              <a:t>Detachment onset</a:t>
            </a:r>
            <a:r>
              <a:rPr lang="en-GB" sz="2000" dirty="0">
                <a:latin typeface="+mj-lt"/>
              </a:rPr>
              <a:t> </a:t>
            </a:r>
            <a:r>
              <a:rPr lang="en-GB" sz="2000" b="1" dirty="0">
                <a:latin typeface="+mj-lt"/>
              </a:rPr>
              <a:t>reduction</a:t>
            </a:r>
            <a:r>
              <a:rPr lang="en-GB" sz="2000" dirty="0">
                <a:latin typeface="+mj-lt"/>
              </a:rPr>
              <a:t> </a:t>
            </a:r>
          </a:p>
          <a:p>
            <a:pPr marL="342900" indent="-342900">
              <a:buFont typeface="+mj-lt"/>
              <a:buAutoNum type="arabicPeriod"/>
            </a:pPr>
            <a:r>
              <a:rPr lang="en-GB" sz="2000" b="1" dirty="0"/>
              <a:t>Detachment window increase (&gt; x3.5)</a:t>
            </a:r>
          </a:p>
        </p:txBody>
      </p:sp>
      <p:sp>
        <p:nvSpPr>
          <p:cNvPr id="52" name="Rectangle 51">
            <a:extLst>
              <a:ext uri="{FF2B5EF4-FFF2-40B4-BE49-F238E27FC236}">
                <a16:creationId xmlns:a16="http://schemas.microsoft.com/office/drawing/2014/main" id="{A13BB642-55C8-7D73-E152-314FBAEB5F66}"/>
              </a:ext>
            </a:extLst>
          </p:cNvPr>
          <p:cNvSpPr/>
          <p:nvPr/>
        </p:nvSpPr>
        <p:spPr>
          <a:xfrm>
            <a:off x="496649" y="5570345"/>
            <a:ext cx="3766142" cy="70788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algn="ctr"/>
            <a:r>
              <a:rPr lang="en-GB" sz="2000" b="1" dirty="0">
                <a:solidFill>
                  <a:srgbClr val="0300FF"/>
                </a:solidFill>
                <a:effectLst>
                  <a:glow rad="127000">
                    <a:schemeClr val="bg1"/>
                  </a:glow>
                </a:effectLst>
                <a:latin typeface="Calibri" panose="020F0502020204030204" pitchFamily="34" charset="0"/>
                <a:ea typeface="Calibri" panose="020F0502020204030204" pitchFamily="34" charset="0"/>
                <a:cs typeface="Calibri" panose="020F0502020204030204" pitchFamily="34" charset="0"/>
              </a:rPr>
              <a:t>Super-X benefits </a:t>
            </a:r>
            <a:r>
              <a:rPr lang="en-GB" sz="2000" b="1" dirty="0">
                <a:latin typeface="Calibri" panose="020F0502020204030204" pitchFamily="34" charset="0"/>
                <a:ea typeface="Calibri" panose="020F0502020204030204" pitchFamily="34" charset="0"/>
                <a:cs typeface="Calibri" panose="020F0502020204030204" pitchFamily="34" charset="0"/>
              </a:rPr>
              <a:t>maintained in </a:t>
            </a:r>
            <a:r>
              <a:rPr lang="en-GB" sz="2000" b="1" dirty="0">
                <a:solidFill>
                  <a:srgbClr val="00B050"/>
                </a:solidFill>
                <a:effectLst>
                  <a:glow rad="127000">
                    <a:schemeClr val="bg1"/>
                  </a:glow>
                </a:effectLst>
                <a:latin typeface="Calibri" panose="020F0502020204030204" pitchFamily="34" charset="0"/>
                <a:ea typeface="Calibri" panose="020F0502020204030204" pitchFamily="34" charset="0"/>
                <a:cs typeface="Calibri" panose="020F0502020204030204" pitchFamily="34" charset="0"/>
              </a:rPr>
              <a:t>less extreme shape</a:t>
            </a:r>
          </a:p>
        </p:txBody>
      </p:sp>
      <p:sp>
        <p:nvSpPr>
          <p:cNvPr id="6" name="Footer Placeholder 3">
            <a:extLst>
              <a:ext uri="{FF2B5EF4-FFF2-40B4-BE49-F238E27FC236}">
                <a16:creationId xmlns:a16="http://schemas.microsoft.com/office/drawing/2014/main" id="{67C3AAB7-8EA0-8447-052A-5BBB34782532}"/>
              </a:ext>
            </a:extLst>
          </p:cNvPr>
          <p:cNvSpPr>
            <a:spLocks noGrp="1"/>
          </p:cNvSpPr>
          <p:nvPr>
            <p:ph type="ftr" sz="quarter" idx="11"/>
          </p:nvPr>
        </p:nvSpPr>
        <p:spPr>
          <a:xfrm>
            <a:off x="825623" y="6555769"/>
            <a:ext cx="5606173" cy="532501"/>
          </a:xfrm>
        </p:spPr>
        <p:txBody>
          <a:bodyPr/>
          <a:lstStyle/>
          <a:p>
            <a:r>
              <a:rPr lang="en-GB" dirty="0">
                <a:solidFill>
                  <a:prstClr val="white"/>
                </a:solidFill>
              </a:rPr>
              <a:t>K. Verhaegh | 30</a:t>
            </a:r>
            <a:r>
              <a:rPr lang="en-GB" baseline="30000" dirty="0">
                <a:solidFill>
                  <a:prstClr val="white"/>
                </a:solidFill>
              </a:rPr>
              <a:t>th</a:t>
            </a:r>
            <a:r>
              <a:rPr lang="en-GB" dirty="0">
                <a:solidFill>
                  <a:prstClr val="white"/>
                </a:solidFill>
              </a:rPr>
              <a:t>  IAEA Fusion Energy Conference, Chengdu, China | 15 10 2025</a:t>
            </a:r>
          </a:p>
        </p:txBody>
      </p:sp>
      <p:grpSp>
        <p:nvGrpSpPr>
          <p:cNvPr id="7" name="Group 6">
            <a:extLst>
              <a:ext uri="{FF2B5EF4-FFF2-40B4-BE49-F238E27FC236}">
                <a16:creationId xmlns:a16="http://schemas.microsoft.com/office/drawing/2014/main" id="{8A3A36EF-AD44-8118-57FB-65C5F62A80CB}"/>
              </a:ext>
            </a:extLst>
          </p:cNvPr>
          <p:cNvGrpSpPr/>
          <p:nvPr/>
        </p:nvGrpSpPr>
        <p:grpSpPr>
          <a:xfrm>
            <a:off x="-291597" y="1958231"/>
            <a:ext cx="4914712" cy="2036827"/>
            <a:chOff x="-291597" y="4218903"/>
            <a:chExt cx="4914712" cy="2036827"/>
          </a:xfrm>
        </p:grpSpPr>
        <mc:AlternateContent xmlns:mc="http://schemas.openxmlformats.org/markup-compatibility/2006" xmlns:a14="http://schemas.microsoft.com/office/drawing/2010/main">
          <mc:Choice Requires="a14">
            <p:sp>
              <p:nvSpPr>
                <p:cNvPr id="8" name="TextBox 17">
                  <a:extLst>
                    <a:ext uri="{FF2B5EF4-FFF2-40B4-BE49-F238E27FC236}">
                      <a16:creationId xmlns:a16="http://schemas.microsoft.com/office/drawing/2014/main" id="{B3DE2CFA-9726-B5A6-D93F-BAE6132224E8}"/>
                    </a:ext>
                  </a:extLst>
                </p:cNvPr>
                <p:cNvSpPr txBox="1">
                  <a:spLocks noChangeArrowheads="1"/>
                </p:cNvSpPr>
                <p:nvPr/>
              </p:nvSpPr>
              <p:spPr bwMode="auto">
                <a:xfrm>
                  <a:off x="-291597" y="4766034"/>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accent6">
                                    <a:lumMod val="75000"/>
                                  </a:schemeClr>
                                </a:solidFill>
                                <a:effectLst>
                                  <a:glow rad="279400">
                                    <a:schemeClr val="bg1"/>
                                  </a:glow>
                                </a:effectLst>
                                <a:latin typeface="Cambria Math" panose="02040503050406030204" pitchFamily="18" charset="0"/>
                              </a:rPr>
                            </m:ctrlPr>
                          </m:sSubPr>
                          <m:e>
                            <m:r>
                              <a:rPr lang="en-GB" sz="2400" b="1" i="1" smtClean="0">
                                <a:solidFill>
                                  <a:schemeClr val="accent6">
                                    <a:lumMod val="75000"/>
                                  </a:schemeClr>
                                </a:solidFill>
                                <a:effectLst>
                                  <a:glow rad="279400">
                                    <a:schemeClr val="bg1"/>
                                  </a:glow>
                                </a:effectLst>
                                <a:latin typeface="Cambria Math" panose="02040503050406030204" pitchFamily="18" charset="0"/>
                              </a:rPr>
                              <m:t>𝒒</m:t>
                            </m:r>
                          </m:e>
                          <m:sub>
                            <m:r>
                              <a:rPr lang="en-US" sz="2400" b="1" i="1" smtClean="0">
                                <a:solidFill>
                                  <a:schemeClr val="accent6">
                                    <a:lumMod val="75000"/>
                                  </a:schemeClr>
                                </a:solidFill>
                                <a:effectLst>
                                  <a:glow rad="279400">
                                    <a:schemeClr val="bg1"/>
                                  </a:glow>
                                </a:effectLst>
                                <a:latin typeface="Cambria Math" panose="02040503050406030204" pitchFamily="18" charset="0"/>
                              </a:rPr>
                              <m:t>𝒖</m:t>
                            </m:r>
                          </m:sub>
                        </m:sSub>
                      </m:oMath>
                    </m:oMathPara>
                  </a14:m>
                  <a:endParaRPr lang="en-US" altLang="en-US" sz="2400" i="1" baseline="30000" dirty="0">
                    <a:solidFill>
                      <a:schemeClr val="tx1"/>
                    </a:solidFill>
                  </a:endParaRPr>
                </a:p>
              </p:txBody>
            </p:sp>
          </mc:Choice>
          <mc:Fallback xmlns="">
            <p:sp>
              <p:nvSpPr>
                <p:cNvPr id="8" name="TextBox 17">
                  <a:extLst>
                    <a:ext uri="{FF2B5EF4-FFF2-40B4-BE49-F238E27FC236}">
                      <a16:creationId xmlns:a16="http://schemas.microsoft.com/office/drawing/2014/main" id="{B3DE2CFA-9726-B5A6-D93F-BAE6132224E8}"/>
                    </a:ext>
                  </a:extLst>
                </p:cNvPr>
                <p:cNvSpPr txBox="1">
                  <a:spLocks noRot="1" noChangeAspect="1" noMove="1" noResize="1" noEditPoints="1" noAdjustHandles="1" noChangeArrowheads="1" noChangeShapeType="1" noTextEdit="1"/>
                </p:cNvSpPr>
                <p:nvPr/>
              </p:nvSpPr>
              <p:spPr bwMode="auto">
                <a:xfrm>
                  <a:off x="-291597" y="4766034"/>
                  <a:ext cx="1266166" cy="453137"/>
                </a:xfrm>
                <a:prstGeom prst="rect">
                  <a:avLst/>
                </a:prstGeom>
                <a:blipFill>
                  <a:blip r:embed="rId4"/>
                  <a:stretch>
                    <a:fillRect t="-2778" b="-4444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NL">
                      <a:noFill/>
                    </a:rPr>
                    <a:t> </a:t>
                  </a:r>
                </a:p>
              </p:txBody>
            </p:sp>
          </mc:Fallback>
        </mc:AlternateContent>
        <p:grpSp>
          <p:nvGrpSpPr>
            <p:cNvPr id="14" name="Group 13">
              <a:extLst>
                <a:ext uri="{FF2B5EF4-FFF2-40B4-BE49-F238E27FC236}">
                  <a16:creationId xmlns:a16="http://schemas.microsoft.com/office/drawing/2014/main" id="{5318890F-C586-DF43-BF53-BEB132049DD0}"/>
                </a:ext>
              </a:extLst>
            </p:cNvPr>
            <p:cNvGrpSpPr/>
            <p:nvPr/>
          </p:nvGrpSpPr>
          <p:grpSpPr>
            <a:xfrm>
              <a:off x="365007" y="4218903"/>
              <a:ext cx="4258108" cy="2036827"/>
              <a:chOff x="365007" y="4218903"/>
              <a:chExt cx="4258108" cy="2036827"/>
            </a:xfrm>
          </p:grpSpPr>
          <p:cxnSp>
            <p:nvCxnSpPr>
              <p:cNvPr id="15" name="Straight Connector 14">
                <a:extLst>
                  <a:ext uri="{FF2B5EF4-FFF2-40B4-BE49-F238E27FC236}">
                    <a16:creationId xmlns:a16="http://schemas.microsoft.com/office/drawing/2014/main" id="{A4FABCCD-715D-1B68-D083-0081EBA6CF99}"/>
                  </a:ext>
                </a:extLst>
              </p:cNvPr>
              <p:cNvCxnSpPr>
                <a:cxnSpLocks/>
              </p:cNvCxnSpPr>
              <p:nvPr/>
            </p:nvCxnSpPr>
            <p:spPr>
              <a:xfrm flipV="1">
                <a:off x="2773068" y="4593455"/>
                <a:ext cx="0" cy="1662275"/>
              </a:xfrm>
              <a:prstGeom prst="line">
                <a:avLst/>
              </a:prstGeom>
              <a:ln w="57150"/>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5BD51F3E-1157-C50A-3908-FAA778F2F9FA}"/>
                  </a:ext>
                </a:extLst>
              </p:cNvPr>
              <p:cNvCxnSpPr>
                <a:cxnSpLocks/>
              </p:cNvCxnSpPr>
              <p:nvPr/>
            </p:nvCxnSpPr>
            <p:spPr>
              <a:xfrm flipV="1">
                <a:off x="4124299" y="4563312"/>
                <a:ext cx="0" cy="1692418"/>
              </a:xfrm>
              <a:prstGeom prst="line">
                <a:avLst/>
              </a:prstGeom>
              <a:ln w="57150"/>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C15A24FB-A609-28BB-DD0B-DD46CE48A105}"/>
                  </a:ext>
                </a:extLst>
              </p:cNvPr>
              <p:cNvCxnSpPr>
                <a:cxnSpLocks/>
              </p:cNvCxnSpPr>
              <p:nvPr/>
            </p:nvCxnSpPr>
            <p:spPr>
              <a:xfrm>
                <a:off x="2765573" y="6072159"/>
                <a:ext cx="1336575" cy="6427"/>
              </a:xfrm>
              <a:prstGeom prst="line">
                <a:avLst/>
              </a:prstGeom>
              <a:ln w="57150">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56" name="Rectangle 55">
                <a:extLst>
                  <a:ext uri="{FF2B5EF4-FFF2-40B4-BE49-F238E27FC236}">
                    <a16:creationId xmlns:a16="http://schemas.microsoft.com/office/drawing/2014/main" id="{1E697B3B-26C2-94F9-544C-BAA13A2B7E6F}"/>
                  </a:ext>
                </a:extLst>
              </p:cNvPr>
              <p:cNvSpPr/>
              <p:nvPr/>
            </p:nvSpPr>
            <p:spPr bwMode="auto">
              <a:xfrm>
                <a:off x="646775" y="5141643"/>
                <a:ext cx="3475133" cy="376592"/>
              </a:xfrm>
              <a:prstGeom prst="rect">
                <a:avLst/>
              </a:prstGeom>
              <a:solidFill>
                <a:srgbClr val="4E81BD"/>
              </a:solidFill>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accent5">
                  <a:shade val="15000"/>
                </a:schemeClr>
              </a:lnRef>
              <a:fillRef idx="1">
                <a:schemeClr val="accent5"/>
              </a:fillRef>
              <a:effectRef idx="0">
                <a:schemeClr val="accent5"/>
              </a:effectRef>
              <a:fontRef idx="minor">
                <a:schemeClr val="lt1"/>
              </a:fontRef>
            </p:style>
            <p:txBody>
              <a:bodyPr/>
              <a:lstStyle/>
              <a:p>
                <a:pPr defTabSz="820738">
                  <a:defRPr/>
                </a:pPr>
                <a:endParaRPr lang="en-US" sz="1500">
                  <a:solidFill>
                    <a:srgbClr val="000000"/>
                  </a:solidFill>
                  <a:latin typeface="Times" charset="0"/>
                  <a:ea typeface="ＭＳ Ｐゴシック" charset="0"/>
                </a:endParaRPr>
              </a:p>
            </p:txBody>
          </p:sp>
          <p:cxnSp>
            <p:nvCxnSpPr>
              <p:cNvPr id="57" name="Straight Arrow Connector 20">
                <a:extLst>
                  <a:ext uri="{FF2B5EF4-FFF2-40B4-BE49-F238E27FC236}">
                    <a16:creationId xmlns:a16="http://schemas.microsoft.com/office/drawing/2014/main" id="{6EBD7421-6186-5CA6-3CE2-9F639C8917BD}"/>
                  </a:ext>
                </a:extLst>
              </p:cNvPr>
              <p:cNvCxnSpPr>
                <a:cxnSpLocks noChangeShapeType="1"/>
              </p:cNvCxnSpPr>
              <p:nvPr/>
            </p:nvCxnSpPr>
            <p:spPr bwMode="auto">
              <a:xfrm>
                <a:off x="365007" y="5329939"/>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8" name="Straight Arrow Connector 20">
                <a:extLst>
                  <a:ext uri="{FF2B5EF4-FFF2-40B4-BE49-F238E27FC236}">
                    <a16:creationId xmlns:a16="http://schemas.microsoft.com/office/drawing/2014/main" id="{8B953EFA-73AB-40CC-172A-799BCF892C0A}"/>
                  </a:ext>
                </a:extLst>
              </p:cNvPr>
              <p:cNvCxnSpPr>
                <a:cxnSpLocks noChangeShapeType="1"/>
              </p:cNvCxnSpPr>
              <p:nvPr/>
            </p:nvCxnSpPr>
            <p:spPr bwMode="auto">
              <a:xfrm>
                <a:off x="3699256" y="5329939"/>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59" name="Group 58">
                <a:extLst>
                  <a:ext uri="{FF2B5EF4-FFF2-40B4-BE49-F238E27FC236}">
                    <a16:creationId xmlns:a16="http://schemas.microsoft.com/office/drawing/2014/main" id="{6764B942-7232-5210-29C4-293C62C8C68F}"/>
                  </a:ext>
                </a:extLst>
              </p:cNvPr>
              <p:cNvGrpSpPr>
                <a:grpSpLocks/>
              </p:cNvGrpSpPr>
              <p:nvPr/>
            </p:nvGrpSpPr>
            <p:grpSpPr bwMode="auto">
              <a:xfrm>
                <a:off x="4121907" y="4890581"/>
                <a:ext cx="140884" cy="690418"/>
                <a:chOff x="7239000" y="3124200"/>
                <a:chExt cx="228600" cy="838200"/>
              </a:xfrm>
            </p:grpSpPr>
            <p:cxnSp>
              <p:nvCxnSpPr>
                <p:cNvPr id="81" name="Straight Connector 80">
                  <a:extLst>
                    <a:ext uri="{FF2B5EF4-FFF2-40B4-BE49-F238E27FC236}">
                      <a16:creationId xmlns:a16="http://schemas.microsoft.com/office/drawing/2014/main" id="{12B450B0-CC7D-B8D3-A886-294D95F48DE8}"/>
                    </a:ext>
                  </a:extLst>
                </p:cNvPr>
                <p:cNvCxnSpPr/>
                <p:nvPr/>
              </p:nvCxnSpPr>
              <p:spPr bwMode="auto">
                <a:xfrm>
                  <a:off x="7239000" y="3352800"/>
                  <a:ext cx="0" cy="609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82" name="Straight Connector 81">
                  <a:extLst>
                    <a:ext uri="{FF2B5EF4-FFF2-40B4-BE49-F238E27FC236}">
                      <a16:creationId xmlns:a16="http://schemas.microsoft.com/office/drawing/2014/main" id="{A6757480-08D6-F7FE-775D-304361FCC66E}"/>
                    </a:ext>
                  </a:extLst>
                </p:cNvPr>
                <p:cNvCxnSpPr/>
                <p:nvPr/>
              </p:nvCxnSpPr>
              <p:spPr bwMode="auto">
                <a:xfrm flipV="1">
                  <a:off x="7239000" y="37338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83" name="Straight Connector 82">
                  <a:extLst>
                    <a:ext uri="{FF2B5EF4-FFF2-40B4-BE49-F238E27FC236}">
                      <a16:creationId xmlns:a16="http://schemas.microsoft.com/office/drawing/2014/main" id="{CBC2AF8D-CDCA-7990-884F-48DCD5F01400}"/>
                    </a:ext>
                  </a:extLst>
                </p:cNvPr>
                <p:cNvCxnSpPr/>
                <p:nvPr/>
              </p:nvCxnSpPr>
              <p:spPr bwMode="auto">
                <a:xfrm flipV="1">
                  <a:off x="7239000" y="35306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84" name="Straight Connector 83">
                  <a:extLst>
                    <a:ext uri="{FF2B5EF4-FFF2-40B4-BE49-F238E27FC236}">
                      <a16:creationId xmlns:a16="http://schemas.microsoft.com/office/drawing/2014/main" id="{3011454B-07DB-2AD7-8FAD-CC6FD99A3039}"/>
                    </a:ext>
                  </a:extLst>
                </p:cNvPr>
                <p:cNvCxnSpPr/>
                <p:nvPr/>
              </p:nvCxnSpPr>
              <p:spPr bwMode="auto">
                <a:xfrm flipV="1">
                  <a:off x="7239000" y="31242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85" name="Straight Connector 84">
                  <a:extLst>
                    <a:ext uri="{FF2B5EF4-FFF2-40B4-BE49-F238E27FC236}">
                      <a16:creationId xmlns:a16="http://schemas.microsoft.com/office/drawing/2014/main" id="{3ED90FA7-F5B6-52CA-940D-5521A116D331}"/>
                    </a:ext>
                  </a:extLst>
                </p:cNvPr>
                <p:cNvCxnSpPr/>
                <p:nvPr/>
              </p:nvCxnSpPr>
              <p:spPr bwMode="auto">
                <a:xfrm flipV="1">
                  <a:off x="7239000" y="33274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60" name="Content Placeholder 2">
                <a:extLst>
                  <a:ext uri="{FF2B5EF4-FFF2-40B4-BE49-F238E27FC236}">
                    <a16:creationId xmlns:a16="http://schemas.microsoft.com/office/drawing/2014/main" id="{401390EB-5ABB-FDC6-AE88-53A90C6AF941}"/>
                  </a:ext>
                </a:extLst>
              </p:cNvPr>
              <p:cNvSpPr txBox="1">
                <a:spLocks/>
              </p:cNvSpPr>
              <p:nvPr/>
            </p:nvSpPr>
            <p:spPr bwMode="auto">
              <a:xfrm>
                <a:off x="1022465" y="5141643"/>
                <a:ext cx="798341" cy="3765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1412" tIns="45707" rIns="91412" bIns="45707"/>
              <a:lstStyle>
                <a:lvl1pPr marL="165100" indent="-165100" algn="l" rtl="0" eaLnBrk="0" fontAlgn="base" hangingPunct="0">
                  <a:spcBef>
                    <a:spcPct val="20000"/>
                  </a:spcBef>
                  <a:spcAft>
                    <a:spcPct val="0"/>
                  </a:spcAft>
                  <a:buClr>
                    <a:srgbClr val="FF0000"/>
                  </a:buClr>
                  <a:buSzPct val="140000"/>
                  <a:buChar char="•"/>
                  <a:defRPr sz="1900">
                    <a:solidFill>
                      <a:schemeClr val="tx1"/>
                    </a:solidFill>
                    <a:latin typeface="+mn-lt"/>
                    <a:ea typeface="+mn-ea"/>
                    <a:cs typeface="ＭＳ Ｐゴシック" charset="0"/>
                  </a:defRPr>
                </a:lvl1pPr>
                <a:lvl2pPr marL="450850" indent="-171450" algn="l" rtl="0" eaLnBrk="0" fontAlgn="base" hangingPunct="0">
                  <a:spcBef>
                    <a:spcPct val="20000"/>
                  </a:spcBef>
                  <a:spcAft>
                    <a:spcPct val="0"/>
                  </a:spcAft>
                  <a:buClr>
                    <a:srgbClr val="FF0000"/>
                  </a:buClr>
                  <a:buSzPct val="75000"/>
                  <a:buFont typeface="Webdings" charset="0"/>
                  <a:buChar char="&lt;"/>
                  <a:defRPr>
                    <a:solidFill>
                      <a:schemeClr val="tx1"/>
                    </a:solidFill>
                    <a:latin typeface="+mn-lt"/>
                    <a:ea typeface="+mn-ea"/>
                  </a:defRPr>
                </a:lvl2pPr>
                <a:lvl3pPr marL="730250" indent="-165100" algn="l" rtl="0" eaLnBrk="0" fontAlgn="base" hangingPunct="0">
                  <a:spcBef>
                    <a:spcPct val="20000"/>
                  </a:spcBef>
                  <a:spcAft>
                    <a:spcPct val="0"/>
                  </a:spcAft>
                  <a:buClr>
                    <a:srgbClr val="FF0000"/>
                  </a:buClr>
                  <a:buSzPct val="70000"/>
                  <a:buFont typeface="Zapf Dingbats" charset="0"/>
                  <a:buChar char="l"/>
                  <a:defRPr sz="1700">
                    <a:solidFill>
                      <a:schemeClr val="tx1"/>
                    </a:solidFill>
                    <a:latin typeface="+mn-lt"/>
                    <a:ea typeface="+mn-ea"/>
                  </a:defRPr>
                </a:lvl3pPr>
                <a:lvl4pPr marL="1073150" indent="-228600" algn="l" rtl="0" eaLnBrk="0" fontAlgn="base" hangingPunct="0">
                  <a:spcBef>
                    <a:spcPct val="20000"/>
                  </a:spcBef>
                  <a:spcAft>
                    <a:spcPct val="0"/>
                  </a:spcAft>
                  <a:buClr>
                    <a:srgbClr val="FF0000"/>
                  </a:buClr>
                  <a:buSzPct val="75000"/>
                  <a:buFont typeface="Zapf Dingbats" charset="0"/>
                  <a:buChar char="u"/>
                  <a:defRPr sz="1700">
                    <a:solidFill>
                      <a:schemeClr val="tx1"/>
                    </a:solidFill>
                    <a:latin typeface="+mn-lt"/>
                    <a:ea typeface="+mn-ea"/>
                  </a:defRPr>
                </a:lvl4pPr>
                <a:lvl5pPr marL="14160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5pPr>
                <a:lvl6pPr marL="18732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6pPr>
                <a:lvl7pPr marL="23304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7pPr>
                <a:lvl8pPr marL="27876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8pPr>
                <a:lvl9pPr marL="32448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9pPr>
              </a:lstStyle>
              <a:p>
                <a:pPr marL="0" indent="0" algn="ctr">
                  <a:buFontTx/>
                  <a:buNone/>
                  <a:defRPr/>
                </a:pPr>
                <a:r>
                  <a:rPr lang="en-US" sz="2000" b="1" dirty="0">
                    <a:ea typeface="ＭＳ Ｐゴシック" charset="0"/>
                  </a:rPr>
                  <a:t>B </a:t>
                </a:r>
                <a:r>
                  <a:rPr lang="en-US" sz="2000" b="1" dirty="0">
                    <a:ea typeface="ＭＳ Ｐゴシック" charset="0"/>
                    <a:sym typeface="Wingdings"/>
                  </a:rPr>
                  <a:t></a:t>
                </a:r>
                <a:endParaRPr lang="en-US" sz="2400" dirty="0">
                  <a:cs typeface="+mn-cs"/>
                </a:endParaRPr>
              </a:p>
            </p:txBody>
          </p:sp>
          <mc:AlternateContent xmlns:mc="http://schemas.openxmlformats.org/markup-compatibility/2006" xmlns:a14="http://schemas.microsoft.com/office/drawing/2010/main">
            <mc:Choice Requires="a14">
              <p:sp>
                <p:nvSpPr>
                  <p:cNvPr id="61" name="TextBox 17">
                    <a:extLst>
                      <a:ext uri="{FF2B5EF4-FFF2-40B4-BE49-F238E27FC236}">
                        <a16:creationId xmlns:a16="http://schemas.microsoft.com/office/drawing/2014/main" id="{F1BDC180-B923-B4C5-9F1F-4FF27F7C96E2}"/>
                      </a:ext>
                    </a:extLst>
                  </p:cNvPr>
                  <p:cNvSpPr txBox="1">
                    <a:spLocks noChangeArrowheads="1"/>
                  </p:cNvSpPr>
                  <p:nvPr/>
                </p:nvSpPr>
                <p:spPr bwMode="auto">
                  <a:xfrm>
                    <a:off x="2835982" y="5023595"/>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31" name="TextBox 17">
                    <a:extLst>
                      <a:ext uri="{FF2B5EF4-FFF2-40B4-BE49-F238E27FC236}">
                        <a16:creationId xmlns:a16="http://schemas.microsoft.com/office/drawing/2014/main" id="{82637522-C2B3-6222-C47C-FD558D632474}"/>
                      </a:ext>
                    </a:extLst>
                  </p:cNvPr>
                  <p:cNvSpPr txBox="1">
                    <a:spLocks noRot="1" noChangeAspect="1" noMove="1" noResize="1" noEditPoints="1" noAdjustHandles="1" noChangeArrowheads="1" noChangeShapeType="1" noTextEdit="1"/>
                  </p:cNvSpPr>
                  <p:nvPr/>
                </p:nvSpPr>
                <p:spPr bwMode="auto">
                  <a:xfrm>
                    <a:off x="2835982" y="5023595"/>
                    <a:ext cx="1266166" cy="453137"/>
                  </a:xfrm>
                  <a:prstGeom prst="rect">
                    <a:avLst/>
                  </a:prstGeom>
                  <a:blipFill>
                    <a:blip r:embed="rId5"/>
                    <a:stretch>
                      <a:fillRect b="-4324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62" name="Content Placeholder 2">
                <a:extLst>
                  <a:ext uri="{FF2B5EF4-FFF2-40B4-BE49-F238E27FC236}">
                    <a16:creationId xmlns:a16="http://schemas.microsoft.com/office/drawing/2014/main" id="{7F2CEDD4-4474-117C-1E92-73BB7D0DD1D2}"/>
                  </a:ext>
                </a:extLst>
              </p:cNvPr>
              <p:cNvSpPr txBox="1">
                <a:spLocks/>
              </p:cNvSpPr>
              <p:nvPr/>
            </p:nvSpPr>
            <p:spPr bwMode="auto">
              <a:xfrm>
                <a:off x="429145" y="5505026"/>
                <a:ext cx="1266166" cy="376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lgn="ctr">
                  <a:spcBef>
                    <a:spcPct val="20000"/>
                  </a:spcBef>
                  <a:buClr>
                    <a:srgbClr val="FF0000"/>
                  </a:buClr>
                  <a:buSzPct val="140000"/>
                </a:pPr>
                <a:r>
                  <a:rPr lang="en-US" altLang="en-US" sz="2000" b="1" i="1" dirty="0"/>
                  <a:t>X-point</a:t>
                </a:r>
                <a:endParaRPr lang="en-US" altLang="en-US" sz="2000" dirty="0"/>
              </a:p>
            </p:txBody>
          </p:sp>
          <p:cxnSp>
            <p:nvCxnSpPr>
              <p:cNvPr id="63" name="Straight Arrow Connector 20">
                <a:extLst>
                  <a:ext uri="{FF2B5EF4-FFF2-40B4-BE49-F238E27FC236}">
                    <a16:creationId xmlns:a16="http://schemas.microsoft.com/office/drawing/2014/main" id="{5176538A-C135-8DA4-9F7D-0280EB42C4AE}"/>
                  </a:ext>
                </a:extLst>
              </p:cNvPr>
              <p:cNvCxnSpPr>
                <a:cxnSpLocks noChangeShapeType="1"/>
              </p:cNvCxnSpPr>
              <p:nvPr/>
            </p:nvCxnSpPr>
            <p:spPr bwMode="auto">
              <a:xfrm>
                <a:off x="3687696" y="5311112"/>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64" name="Straight Connector 63">
                <a:extLst>
                  <a:ext uri="{FF2B5EF4-FFF2-40B4-BE49-F238E27FC236}">
                    <a16:creationId xmlns:a16="http://schemas.microsoft.com/office/drawing/2014/main" id="{C6CB96D1-0783-ED56-9D4F-4FC4979755DD}"/>
                  </a:ext>
                </a:extLst>
              </p:cNvPr>
              <p:cNvCxnSpPr/>
              <p:nvPr/>
            </p:nvCxnSpPr>
            <p:spPr bwMode="auto">
              <a:xfrm>
                <a:off x="4110347" y="5060050"/>
                <a:ext cx="0" cy="502122"/>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mc:AlternateContent xmlns:mc="http://schemas.openxmlformats.org/markup-compatibility/2006" xmlns:a14="http://schemas.microsoft.com/office/drawing/2010/main">
            <mc:Choice Requires="a14">
              <p:sp>
                <p:nvSpPr>
                  <p:cNvPr id="65" name="TextBox 17">
                    <a:extLst>
                      <a:ext uri="{FF2B5EF4-FFF2-40B4-BE49-F238E27FC236}">
                        <a16:creationId xmlns:a16="http://schemas.microsoft.com/office/drawing/2014/main" id="{AAA20BF7-0AFA-37E1-1571-6B56C0DABBAC}"/>
                      </a:ext>
                    </a:extLst>
                  </p:cNvPr>
                  <p:cNvSpPr txBox="1">
                    <a:spLocks noChangeArrowheads="1"/>
                  </p:cNvSpPr>
                  <p:nvPr/>
                </p:nvSpPr>
                <p:spPr bwMode="auto">
                  <a:xfrm>
                    <a:off x="2824422" y="5004768"/>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35" name="TextBox 17">
                    <a:extLst>
                      <a:ext uri="{FF2B5EF4-FFF2-40B4-BE49-F238E27FC236}">
                        <a16:creationId xmlns:a16="http://schemas.microsoft.com/office/drawing/2014/main" id="{EEC81814-607C-B871-168E-8CA4B84565AB}"/>
                      </a:ext>
                    </a:extLst>
                  </p:cNvPr>
                  <p:cNvSpPr txBox="1">
                    <a:spLocks noRot="1" noChangeAspect="1" noMove="1" noResize="1" noEditPoints="1" noAdjustHandles="1" noChangeArrowheads="1" noChangeShapeType="1" noTextEdit="1"/>
                  </p:cNvSpPr>
                  <p:nvPr/>
                </p:nvSpPr>
                <p:spPr bwMode="auto">
                  <a:xfrm>
                    <a:off x="2824422" y="5004768"/>
                    <a:ext cx="1266166" cy="453137"/>
                  </a:xfrm>
                  <a:prstGeom prst="rect">
                    <a:avLst/>
                  </a:prstGeom>
                  <a:blipFill>
                    <a:blip r:embed="rId6"/>
                    <a:stretch>
                      <a:fillRect b="-4324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cxnSp>
            <p:nvCxnSpPr>
              <p:cNvPr id="66" name="Straight Arrow Connector 20">
                <a:extLst>
                  <a:ext uri="{FF2B5EF4-FFF2-40B4-BE49-F238E27FC236}">
                    <a16:creationId xmlns:a16="http://schemas.microsoft.com/office/drawing/2014/main" id="{29875D82-DFB7-2A21-660F-F3EFF18D64E0}"/>
                  </a:ext>
                </a:extLst>
              </p:cNvPr>
              <p:cNvCxnSpPr>
                <a:cxnSpLocks noChangeShapeType="1"/>
              </p:cNvCxnSpPr>
              <p:nvPr/>
            </p:nvCxnSpPr>
            <p:spPr bwMode="auto">
              <a:xfrm>
                <a:off x="3698757" y="5305205"/>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67" name="Curved Connector 27">
                <a:extLst>
                  <a:ext uri="{FF2B5EF4-FFF2-40B4-BE49-F238E27FC236}">
                    <a16:creationId xmlns:a16="http://schemas.microsoft.com/office/drawing/2014/main" id="{7A1A16C0-DD01-6ABA-8CEB-6DAB67CB96DE}"/>
                  </a:ext>
                </a:extLst>
              </p:cNvPr>
              <p:cNvCxnSpPr/>
              <p:nvPr/>
            </p:nvCxnSpPr>
            <p:spPr bwMode="auto">
              <a:xfrm rot="5400000" flipH="1" flipV="1">
                <a:off x="1762646" y="4928838"/>
                <a:ext cx="313827" cy="187845"/>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8" name="Curved Connector 28">
                <a:extLst>
                  <a:ext uri="{FF2B5EF4-FFF2-40B4-BE49-F238E27FC236}">
                    <a16:creationId xmlns:a16="http://schemas.microsoft.com/office/drawing/2014/main" id="{F24B5E42-5C41-1355-B707-89F95EB3A239}"/>
                  </a:ext>
                </a:extLst>
              </p:cNvPr>
              <p:cNvCxnSpPr/>
              <p:nvPr/>
            </p:nvCxnSpPr>
            <p:spPr bwMode="auto">
              <a:xfrm rot="5400000" flipH="1" flipV="1">
                <a:off x="2185297" y="4928838"/>
                <a:ext cx="313827" cy="187845"/>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9" name="Curved Connector 31">
                <a:extLst>
                  <a:ext uri="{FF2B5EF4-FFF2-40B4-BE49-F238E27FC236}">
                    <a16:creationId xmlns:a16="http://schemas.microsoft.com/office/drawing/2014/main" id="{1B2D162E-1F43-5026-7430-2138D108EB25}"/>
                  </a:ext>
                </a:extLst>
              </p:cNvPr>
              <p:cNvCxnSpPr/>
              <p:nvPr/>
            </p:nvCxnSpPr>
            <p:spPr bwMode="auto">
              <a:xfrm rot="16200000" flipH="1">
                <a:off x="1762646" y="5493726"/>
                <a:ext cx="313827" cy="187845"/>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0" name="Curved Connector 32">
                <a:extLst>
                  <a:ext uri="{FF2B5EF4-FFF2-40B4-BE49-F238E27FC236}">
                    <a16:creationId xmlns:a16="http://schemas.microsoft.com/office/drawing/2014/main" id="{5CABC7C0-3D10-85A4-2829-82B681DF4CB7}"/>
                  </a:ext>
                </a:extLst>
              </p:cNvPr>
              <p:cNvCxnSpPr/>
              <p:nvPr/>
            </p:nvCxnSpPr>
            <p:spPr bwMode="auto">
              <a:xfrm rot="16200000" flipH="1">
                <a:off x="2185297" y="5493726"/>
                <a:ext cx="313827" cy="187845"/>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71" name="TextBox 16">
                <a:extLst>
                  <a:ext uri="{FF2B5EF4-FFF2-40B4-BE49-F238E27FC236}">
                    <a16:creationId xmlns:a16="http://schemas.microsoft.com/office/drawing/2014/main" id="{4EDB19F4-48C8-0FC5-258C-A6DD33791BE0}"/>
                  </a:ext>
                </a:extLst>
              </p:cNvPr>
              <p:cNvSpPr txBox="1">
                <a:spLocks noChangeArrowheads="1"/>
              </p:cNvSpPr>
              <p:nvPr/>
            </p:nvSpPr>
            <p:spPr bwMode="auto">
              <a:xfrm>
                <a:off x="2003698" y="4637016"/>
                <a:ext cx="280765" cy="35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sp>
            <p:nvSpPr>
              <p:cNvPr id="72" name="TextBox 18">
                <a:extLst>
                  <a:ext uri="{FF2B5EF4-FFF2-40B4-BE49-F238E27FC236}">
                    <a16:creationId xmlns:a16="http://schemas.microsoft.com/office/drawing/2014/main" id="{FE23C9D7-0D25-3B51-0C1C-FEC6B4E569DB}"/>
                  </a:ext>
                </a:extLst>
              </p:cNvPr>
              <p:cNvSpPr txBox="1">
                <a:spLocks noChangeArrowheads="1"/>
              </p:cNvSpPr>
              <p:nvPr/>
            </p:nvSpPr>
            <p:spPr bwMode="auto">
              <a:xfrm>
                <a:off x="2426349" y="4637016"/>
                <a:ext cx="280765" cy="35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sp>
            <p:nvSpPr>
              <p:cNvPr id="73" name="TextBox 32">
                <a:extLst>
                  <a:ext uri="{FF2B5EF4-FFF2-40B4-BE49-F238E27FC236}">
                    <a16:creationId xmlns:a16="http://schemas.microsoft.com/office/drawing/2014/main" id="{3C0D698A-B18E-5625-D006-25F3FD97B8B3}"/>
                  </a:ext>
                </a:extLst>
              </p:cNvPr>
              <p:cNvSpPr txBox="1">
                <a:spLocks noChangeArrowheads="1"/>
              </p:cNvSpPr>
              <p:nvPr/>
            </p:nvSpPr>
            <p:spPr bwMode="auto">
              <a:xfrm>
                <a:off x="2003698" y="5556266"/>
                <a:ext cx="280765" cy="35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sp>
            <p:nvSpPr>
              <p:cNvPr id="74" name="Oval 73">
                <a:extLst>
                  <a:ext uri="{FF2B5EF4-FFF2-40B4-BE49-F238E27FC236}">
                    <a16:creationId xmlns:a16="http://schemas.microsoft.com/office/drawing/2014/main" id="{7A3F8091-B6FC-F194-4901-A14B0C13A115}"/>
                  </a:ext>
                </a:extLst>
              </p:cNvPr>
              <p:cNvSpPr/>
              <p:nvPr/>
            </p:nvSpPr>
            <p:spPr>
              <a:xfrm>
                <a:off x="1650184" y="4593472"/>
                <a:ext cx="1144655" cy="1405484"/>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563A76BA-411C-3E79-2975-8A0D302FE3CE}"/>
                  </a:ext>
                </a:extLst>
              </p:cNvPr>
              <p:cNvSpPr/>
              <p:nvPr/>
            </p:nvSpPr>
            <p:spPr>
              <a:xfrm>
                <a:off x="721635" y="4345394"/>
                <a:ext cx="2395848" cy="646331"/>
              </a:xfrm>
              <a:prstGeom prst="rect">
                <a:avLst/>
              </a:prstGeom>
            </p:spPr>
            <p:txBody>
              <a:bodyPr wrap="square">
                <a:spAutoFit/>
              </a:bodyPr>
              <a:lstStyle/>
              <a:p>
                <a:r>
                  <a:rPr lang="en-GB" sz="1800" b="1" i="1" dirty="0">
                    <a:solidFill>
                      <a:srgbClr val="7030A0"/>
                    </a:solidFill>
                  </a:rPr>
                  <a:t>Impurity </a:t>
                </a:r>
              </a:p>
              <a:p>
                <a:r>
                  <a:rPr lang="en-GB" sz="1800" b="1" i="1" dirty="0">
                    <a:solidFill>
                      <a:srgbClr val="7030A0"/>
                    </a:solidFill>
                  </a:rPr>
                  <a:t>Radiation </a:t>
                </a:r>
                <a:endParaRPr lang="en-GB" sz="1800" dirty="0"/>
              </a:p>
            </p:txBody>
          </p:sp>
          <mc:AlternateContent xmlns:mc="http://schemas.openxmlformats.org/markup-compatibility/2006" xmlns:a14="http://schemas.microsoft.com/office/drawing/2010/main">
            <mc:Choice Requires="a14">
              <p:sp>
                <p:nvSpPr>
                  <p:cNvPr id="76" name="TextBox 17">
                    <a:extLst>
                      <a:ext uri="{FF2B5EF4-FFF2-40B4-BE49-F238E27FC236}">
                        <a16:creationId xmlns:a16="http://schemas.microsoft.com/office/drawing/2014/main" id="{0C9A765E-A1CC-0605-2D5C-46868D7C3953}"/>
                      </a:ext>
                    </a:extLst>
                  </p:cNvPr>
                  <p:cNvSpPr txBox="1">
                    <a:spLocks noChangeArrowheads="1"/>
                  </p:cNvSpPr>
                  <p:nvPr/>
                </p:nvSpPr>
                <p:spPr bwMode="auto">
                  <a:xfrm>
                    <a:off x="2824421" y="5009939"/>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46" name="TextBox 17">
                    <a:extLst>
                      <a:ext uri="{FF2B5EF4-FFF2-40B4-BE49-F238E27FC236}">
                        <a16:creationId xmlns:a16="http://schemas.microsoft.com/office/drawing/2014/main" id="{4FE7090D-A891-55E3-F459-252EB5697144}"/>
                      </a:ext>
                    </a:extLst>
                  </p:cNvPr>
                  <p:cNvSpPr txBox="1">
                    <a:spLocks noRot="1" noChangeAspect="1" noMove="1" noResize="1" noEditPoints="1" noAdjustHandles="1" noChangeArrowheads="1" noChangeShapeType="1" noTextEdit="1"/>
                  </p:cNvSpPr>
                  <p:nvPr/>
                </p:nvSpPr>
                <p:spPr bwMode="auto">
                  <a:xfrm>
                    <a:off x="2824421" y="5009939"/>
                    <a:ext cx="1266166" cy="453137"/>
                  </a:xfrm>
                  <a:prstGeom prst="rect">
                    <a:avLst/>
                  </a:prstGeom>
                  <a:blipFill>
                    <a:blip r:embed="rId7"/>
                    <a:stretch>
                      <a:fillRect t="-1351" b="-4324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77" name="Rectangle 76">
                <a:extLst>
                  <a:ext uri="{FF2B5EF4-FFF2-40B4-BE49-F238E27FC236}">
                    <a16:creationId xmlns:a16="http://schemas.microsoft.com/office/drawing/2014/main" id="{52D23149-2BFA-A109-8FE6-CE55EE56A03D}"/>
                  </a:ext>
                </a:extLst>
              </p:cNvPr>
              <p:cNvSpPr/>
              <p:nvPr/>
            </p:nvSpPr>
            <p:spPr>
              <a:xfrm>
                <a:off x="2748747" y="4576968"/>
                <a:ext cx="1394758" cy="126830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sz="1800" b="1" dirty="0"/>
              </a:p>
              <a:p>
                <a:pPr algn="ctr"/>
                <a:endParaRPr lang="en-NL" sz="1800" b="1" dirty="0"/>
              </a:p>
              <a:p>
                <a:pPr algn="ctr"/>
                <a:r>
                  <a:rPr lang="en-GB" sz="1800" b="1" dirty="0"/>
                  <a:t>Detachment</a:t>
                </a:r>
                <a:endParaRPr lang="en-NL" sz="1800" b="1" dirty="0"/>
              </a:p>
              <a:p>
                <a:pPr algn="ctr"/>
                <a:endParaRPr lang="en-NL" sz="1800" b="1" dirty="0"/>
              </a:p>
              <a:p>
                <a:pPr algn="ctr"/>
                <a:endParaRPr lang="en-NL" sz="1800" dirty="0"/>
              </a:p>
              <a:p>
                <a:pPr algn="ctr"/>
                <a:endParaRPr lang="en-NL" sz="1800" dirty="0"/>
              </a:p>
              <a:p>
                <a:pPr algn="ctr"/>
                <a:endParaRPr lang="en-NL" sz="1800" dirty="0"/>
              </a:p>
            </p:txBody>
          </p:sp>
          <p:sp>
            <p:nvSpPr>
              <p:cNvPr id="78" name="TextBox 18">
                <a:extLst>
                  <a:ext uri="{FF2B5EF4-FFF2-40B4-BE49-F238E27FC236}">
                    <a16:creationId xmlns:a16="http://schemas.microsoft.com/office/drawing/2014/main" id="{AE750EC4-C0A9-0B71-1AFF-459F2B0F0870}"/>
                  </a:ext>
                </a:extLst>
              </p:cNvPr>
              <p:cNvSpPr txBox="1">
                <a:spLocks noChangeArrowheads="1"/>
              </p:cNvSpPr>
              <p:nvPr/>
            </p:nvSpPr>
            <p:spPr bwMode="auto">
              <a:xfrm>
                <a:off x="2409035" y="5557271"/>
                <a:ext cx="280765" cy="35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sp>
            <p:nvSpPr>
              <p:cNvPr id="79" name="Oval 78">
                <a:extLst>
                  <a:ext uri="{FF2B5EF4-FFF2-40B4-BE49-F238E27FC236}">
                    <a16:creationId xmlns:a16="http://schemas.microsoft.com/office/drawing/2014/main" id="{92058B88-8E5B-E08B-E02F-DF2D4C9325FD}"/>
                  </a:ext>
                </a:extLst>
              </p:cNvPr>
              <p:cNvSpPr/>
              <p:nvPr/>
            </p:nvSpPr>
            <p:spPr>
              <a:xfrm>
                <a:off x="2566231" y="4553104"/>
                <a:ext cx="422651" cy="1405484"/>
              </a:xfrm>
              <a:prstGeom prst="ellipse">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80" name="Rectangle 79">
                <a:extLst>
                  <a:ext uri="{FF2B5EF4-FFF2-40B4-BE49-F238E27FC236}">
                    <a16:creationId xmlns:a16="http://schemas.microsoft.com/office/drawing/2014/main" id="{FAEC07B8-1AB4-9F44-28ED-8213F96ED37A}"/>
                  </a:ext>
                </a:extLst>
              </p:cNvPr>
              <p:cNvSpPr/>
              <p:nvPr/>
            </p:nvSpPr>
            <p:spPr>
              <a:xfrm>
                <a:off x="2227267" y="4218903"/>
                <a:ext cx="2395848" cy="369332"/>
              </a:xfrm>
              <a:prstGeom prst="rect">
                <a:avLst/>
              </a:prstGeom>
            </p:spPr>
            <p:txBody>
              <a:bodyPr wrap="square">
                <a:spAutoFit/>
              </a:bodyPr>
              <a:lstStyle/>
              <a:p>
                <a:r>
                  <a:rPr lang="en-GB" sz="1800" b="1" i="1" dirty="0">
                    <a:solidFill>
                      <a:srgbClr val="FF0000"/>
                    </a:solidFill>
                  </a:rPr>
                  <a:t>Ionisation</a:t>
                </a:r>
                <a:endParaRPr lang="en-GB" sz="1800" dirty="0">
                  <a:solidFill>
                    <a:srgbClr val="FF0000"/>
                  </a:solidFill>
                </a:endParaRPr>
              </a:p>
            </p:txBody>
          </p:sp>
        </p:grpSp>
      </p:grpSp>
      <p:sp>
        <p:nvSpPr>
          <p:cNvPr id="86" name="TextBox 85">
            <a:extLst>
              <a:ext uri="{FF2B5EF4-FFF2-40B4-BE49-F238E27FC236}">
                <a16:creationId xmlns:a16="http://schemas.microsoft.com/office/drawing/2014/main" id="{4160750A-A65F-8551-4909-1756A5C50746}"/>
              </a:ext>
            </a:extLst>
          </p:cNvPr>
          <p:cNvSpPr txBox="1"/>
          <p:nvPr/>
        </p:nvSpPr>
        <p:spPr>
          <a:xfrm>
            <a:off x="2284463" y="3988029"/>
            <a:ext cx="2390719" cy="369332"/>
          </a:xfrm>
          <a:prstGeom prst="rect">
            <a:avLst/>
          </a:prstGeom>
          <a:noFill/>
        </p:spPr>
        <p:txBody>
          <a:bodyPr wrap="none" rtlCol="0">
            <a:spAutoFit/>
          </a:bodyPr>
          <a:lstStyle/>
          <a:p>
            <a:pPr algn="l"/>
            <a:r>
              <a:rPr lang="en-GB" b="1" dirty="0"/>
              <a:t>Detachment front (</a:t>
            </a:r>
            <a:r>
              <a:rPr lang="en-GB" b="1" dirty="0" err="1"/>
              <a:t>L</a:t>
            </a:r>
            <a:r>
              <a:rPr lang="en-GB" b="1" baseline="-25000" dirty="0" err="1"/>
              <a:t>pol</a:t>
            </a:r>
            <a:r>
              <a:rPr lang="en-GB" b="1" dirty="0"/>
              <a:t>)</a:t>
            </a:r>
          </a:p>
        </p:txBody>
      </p:sp>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D8972EE5-6C2D-CA6D-17C7-CC43B6BDFA10}"/>
                  </a:ext>
                </a:extLst>
              </p:cNvPr>
              <p:cNvSpPr txBox="1"/>
              <p:nvPr/>
            </p:nvSpPr>
            <p:spPr>
              <a:xfrm>
                <a:off x="331637" y="4405986"/>
                <a:ext cx="4549258" cy="81451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nl-NL" sz="1800" b="1" dirty="0"/>
                  <a:t>Detachment</a:t>
                </a:r>
                <a:r>
                  <a:rPr lang="nl-NL" b="1" dirty="0"/>
                  <a:t> </a:t>
                </a:r>
                <a14:m>
                  <m:oMath xmlns:m="http://schemas.openxmlformats.org/officeDocument/2006/math">
                    <m:r>
                      <a:rPr lang="nl-NL" sz="2400" b="1" i="1" smtClean="0">
                        <a:latin typeface="Cambria Math" panose="02040503050406030204" pitchFamily="18" charset="0"/>
                      </a:rPr>
                      <m:t>∝</m:t>
                    </m:r>
                    <m:f>
                      <m:fPr>
                        <m:ctrlPr>
                          <a:rPr lang="nl-NL" sz="2400" b="1" i="1" smtClean="0">
                            <a:latin typeface="Cambria Math" panose="02040503050406030204" pitchFamily="18" charset="0"/>
                          </a:rPr>
                        </m:ctrlPr>
                      </m:fPr>
                      <m:num>
                        <m:sSub>
                          <m:sSubPr>
                            <m:ctrlPr>
                              <a:rPr lang="nl-NL" sz="2400" b="1" i="1" smtClean="0">
                                <a:solidFill>
                                  <a:srgbClr val="FE02DD"/>
                                </a:solidFill>
                                <a:latin typeface="Cambria Math" panose="02040503050406030204" pitchFamily="18" charset="0"/>
                              </a:rPr>
                            </m:ctrlPr>
                          </m:sSubPr>
                          <m:e>
                            <m:r>
                              <a:rPr lang="nl-NL" sz="2400" b="1" i="1" smtClean="0">
                                <a:solidFill>
                                  <a:srgbClr val="FE02DD"/>
                                </a:solidFill>
                                <a:latin typeface="Cambria Math" panose="02040503050406030204" pitchFamily="18" charset="0"/>
                              </a:rPr>
                              <m:t>𝒏</m:t>
                            </m:r>
                          </m:e>
                          <m:sub>
                            <m:r>
                              <a:rPr lang="nl-NL" sz="2400" b="1" i="1" smtClean="0">
                                <a:solidFill>
                                  <a:srgbClr val="FE02DD"/>
                                </a:solidFill>
                                <a:latin typeface="Cambria Math" panose="02040503050406030204" pitchFamily="18" charset="0"/>
                              </a:rPr>
                              <m:t>𝒆𝒖</m:t>
                            </m:r>
                          </m:sub>
                        </m:sSub>
                        <m:rad>
                          <m:radPr>
                            <m:degHide m:val="on"/>
                            <m:ctrlPr>
                              <a:rPr lang="nl-NL" sz="2400" b="1" i="1" smtClean="0">
                                <a:latin typeface="Cambria Math" panose="02040503050406030204" pitchFamily="18" charset="0"/>
                              </a:rPr>
                            </m:ctrlPr>
                          </m:radPr>
                          <m:deg/>
                          <m:e>
                            <m:sSub>
                              <m:sSubPr>
                                <m:ctrlPr>
                                  <a:rPr lang="nl-NL" sz="2400" b="1" i="1" smtClean="0">
                                    <a:solidFill>
                                      <a:srgbClr val="7030A0"/>
                                    </a:solidFill>
                                    <a:latin typeface="Cambria Math" panose="02040503050406030204" pitchFamily="18" charset="0"/>
                                  </a:rPr>
                                </m:ctrlPr>
                              </m:sSubPr>
                              <m:e>
                                <m:r>
                                  <a:rPr lang="nl-NL" sz="2400" b="1" i="1" smtClean="0">
                                    <a:solidFill>
                                      <a:srgbClr val="7030A0"/>
                                    </a:solidFill>
                                    <a:latin typeface="Cambria Math" panose="02040503050406030204" pitchFamily="18" charset="0"/>
                                  </a:rPr>
                                  <m:t>𝒇</m:t>
                                </m:r>
                              </m:e>
                              <m:sub>
                                <m:r>
                                  <a:rPr lang="nl-NL" sz="2400" b="1" i="1" smtClean="0">
                                    <a:solidFill>
                                      <a:srgbClr val="7030A0"/>
                                    </a:solidFill>
                                    <a:latin typeface="Cambria Math" panose="02040503050406030204" pitchFamily="18" charset="0"/>
                                  </a:rPr>
                                  <m:t>𝒛</m:t>
                                </m:r>
                              </m:sub>
                            </m:sSub>
                          </m:e>
                        </m:rad>
                      </m:num>
                      <m:den>
                        <m:sSubSup>
                          <m:sSubSupPr>
                            <m:ctrlPr>
                              <a:rPr lang="nl-NL" sz="2400" b="1" i="1" smtClean="0">
                                <a:solidFill>
                                  <a:schemeClr val="accent6">
                                    <a:lumMod val="75000"/>
                                  </a:schemeClr>
                                </a:solidFill>
                                <a:latin typeface="Cambria Math" panose="02040503050406030204" pitchFamily="18" charset="0"/>
                              </a:rPr>
                            </m:ctrlPr>
                          </m:sSubSupPr>
                          <m:e>
                            <m:r>
                              <a:rPr lang="nl-NL" sz="2400" b="1" i="1" smtClean="0">
                                <a:solidFill>
                                  <a:schemeClr val="accent6">
                                    <a:lumMod val="75000"/>
                                  </a:schemeClr>
                                </a:solidFill>
                                <a:latin typeface="Cambria Math" panose="02040503050406030204" pitchFamily="18" charset="0"/>
                              </a:rPr>
                              <m:t>𝒒</m:t>
                            </m:r>
                          </m:e>
                          <m:sub>
                            <m:r>
                              <a:rPr lang="nl-NL" sz="2400" b="1" i="1" smtClean="0">
                                <a:solidFill>
                                  <a:schemeClr val="accent6">
                                    <a:lumMod val="75000"/>
                                  </a:schemeClr>
                                </a:solidFill>
                                <a:latin typeface="Cambria Math" panose="02040503050406030204" pitchFamily="18" charset="0"/>
                              </a:rPr>
                              <m:t>𝒖</m:t>
                            </m:r>
                          </m:sub>
                          <m:sup>
                            <m:r>
                              <a:rPr lang="nl-NL" sz="2400" b="1" i="1" smtClean="0">
                                <a:solidFill>
                                  <a:schemeClr val="accent6">
                                    <a:lumMod val="75000"/>
                                  </a:schemeClr>
                                </a:solidFill>
                                <a:latin typeface="Cambria Math" panose="02040503050406030204" pitchFamily="18" charset="0"/>
                              </a:rPr>
                              <m:t>𝟓</m:t>
                            </m:r>
                            <m:r>
                              <a:rPr lang="nl-NL" sz="2400" b="1" i="1" smtClean="0">
                                <a:solidFill>
                                  <a:schemeClr val="accent6">
                                    <a:lumMod val="75000"/>
                                  </a:schemeClr>
                                </a:solidFill>
                                <a:latin typeface="Cambria Math" panose="02040503050406030204" pitchFamily="18" charset="0"/>
                              </a:rPr>
                              <m:t>/</m:t>
                            </m:r>
                            <m:r>
                              <a:rPr lang="nl-NL" sz="2400" b="1" i="1" smtClean="0">
                                <a:solidFill>
                                  <a:schemeClr val="accent6">
                                    <a:lumMod val="75000"/>
                                  </a:schemeClr>
                                </a:solidFill>
                                <a:latin typeface="Cambria Math" panose="02040503050406030204" pitchFamily="18" charset="0"/>
                              </a:rPr>
                              <m:t>𝟕</m:t>
                            </m:r>
                          </m:sup>
                        </m:sSubSup>
                      </m:den>
                    </m:f>
                  </m:oMath>
                </a14:m>
                <a:r>
                  <a:rPr lang="en-NL" dirty="0"/>
                  <a:t>    (DLS model)</a:t>
                </a:r>
              </a:p>
            </p:txBody>
          </p:sp>
        </mc:Choice>
        <mc:Fallback xmlns="">
          <p:sp>
            <p:nvSpPr>
              <p:cNvPr id="87" name="TextBox 86">
                <a:extLst>
                  <a:ext uri="{FF2B5EF4-FFF2-40B4-BE49-F238E27FC236}">
                    <a16:creationId xmlns:a16="http://schemas.microsoft.com/office/drawing/2014/main" id="{D8972EE5-6C2D-CA6D-17C7-CC43B6BDFA10}"/>
                  </a:ext>
                </a:extLst>
              </p:cNvPr>
              <p:cNvSpPr txBox="1">
                <a:spLocks noRot="1" noChangeAspect="1" noMove="1" noResize="1" noEditPoints="1" noAdjustHandles="1" noChangeArrowheads="1" noChangeShapeType="1" noTextEdit="1"/>
              </p:cNvSpPr>
              <p:nvPr/>
            </p:nvSpPr>
            <p:spPr>
              <a:xfrm>
                <a:off x="331637" y="4405986"/>
                <a:ext cx="4549258" cy="814518"/>
              </a:xfrm>
              <a:prstGeom prst="rect">
                <a:avLst/>
              </a:prstGeom>
              <a:blipFill>
                <a:blip r:embed="rId8"/>
                <a:stretch>
                  <a:fillRect b="-1515"/>
                </a:stretch>
              </a:blipFill>
            </p:spPr>
            <p:txBody>
              <a:bodyPr/>
              <a:lstStyle/>
              <a:p>
                <a:r>
                  <a:rPr lang="en-NL">
                    <a:noFill/>
                  </a:rPr>
                  <a:t> </a:t>
                </a:r>
              </a:p>
            </p:txBody>
          </p:sp>
        </mc:Fallback>
      </mc:AlternateContent>
      <p:sp>
        <p:nvSpPr>
          <p:cNvPr id="88" name="TextBox 87">
            <a:extLst>
              <a:ext uri="{FF2B5EF4-FFF2-40B4-BE49-F238E27FC236}">
                <a16:creationId xmlns:a16="http://schemas.microsoft.com/office/drawing/2014/main" id="{F0156C6C-7F56-580B-530D-25FBF253630F}"/>
              </a:ext>
            </a:extLst>
          </p:cNvPr>
          <p:cNvSpPr txBox="1"/>
          <p:nvPr/>
        </p:nvSpPr>
        <p:spPr>
          <a:xfrm>
            <a:off x="5523252" y="6098340"/>
            <a:ext cx="3188565" cy="400110"/>
          </a:xfrm>
          <a:prstGeom prst="rect">
            <a:avLst/>
          </a:prstGeom>
          <a:solidFill>
            <a:schemeClr val="bg1"/>
          </a:solidFill>
        </p:spPr>
        <p:txBody>
          <a:bodyPr wrap="none" rtlCol="0">
            <a:spAutoFit/>
          </a:bodyPr>
          <a:lstStyle/>
          <a:p>
            <a:pPr algn="l"/>
            <a:r>
              <a:rPr lang="en-NL" sz="2000" b="1" dirty="0">
                <a:solidFill>
                  <a:srgbClr val="FE02DD"/>
                </a:solidFill>
              </a:rPr>
              <a:t>Core Greenwald fraction (%)</a:t>
            </a:r>
          </a:p>
        </p:txBody>
      </p:sp>
      <p:sp>
        <p:nvSpPr>
          <p:cNvPr id="4" name="TextBox 3">
            <a:extLst>
              <a:ext uri="{FF2B5EF4-FFF2-40B4-BE49-F238E27FC236}">
                <a16:creationId xmlns:a16="http://schemas.microsoft.com/office/drawing/2014/main" id="{F6B1C9D3-0CCA-C3A5-E7B9-0471CE16DBAE}"/>
              </a:ext>
            </a:extLst>
          </p:cNvPr>
          <p:cNvSpPr txBox="1"/>
          <p:nvPr/>
        </p:nvSpPr>
        <p:spPr>
          <a:xfrm>
            <a:off x="5951406" y="684662"/>
            <a:ext cx="2810513" cy="707886"/>
          </a:xfrm>
          <a:prstGeom prst="rect">
            <a:avLst/>
          </a:prstGeom>
        </p:spPr>
        <p:style>
          <a:lnRef idx="2">
            <a:schemeClr val="dk1">
              <a:shade val="15000"/>
            </a:schemeClr>
          </a:lnRef>
          <a:fillRef idx="1">
            <a:schemeClr val="dk1"/>
          </a:fillRef>
          <a:effectRef idx="0">
            <a:schemeClr val="dk1"/>
          </a:effectRef>
          <a:fontRef idx="minor">
            <a:schemeClr val="lt1"/>
          </a:fontRef>
        </p:style>
        <p:txBody>
          <a:bodyPr wrap="none" rtlCol="0">
            <a:spAutoFit/>
          </a:bodyPr>
          <a:lstStyle/>
          <a:p>
            <a:pPr algn="ctr"/>
            <a:r>
              <a:rPr lang="en-GB" sz="2000" b="1" dirty="0">
                <a:solidFill>
                  <a:schemeClr val="bg1"/>
                </a:solidFill>
              </a:rPr>
              <a:t>Total flux expansion </a:t>
            </a:r>
            <a:r>
              <a:rPr lang="en-GB" sz="2000" b="1" dirty="0">
                <a:solidFill>
                  <a:srgbClr val="00B050"/>
                </a:solidFill>
                <a:effectLst>
                  <a:glow rad="127000">
                    <a:schemeClr val="bg1"/>
                  </a:glow>
                </a:effectLst>
                <a:latin typeface="Calibri" panose="020F0502020204030204" pitchFamily="34" charset="0"/>
                <a:ea typeface="Calibri" panose="020F0502020204030204" pitchFamily="34" charset="0"/>
                <a:cs typeface="Calibri" panose="020F0502020204030204" pitchFamily="34" charset="0"/>
              </a:rPr>
              <a:t>ED</a:t>
            </a:r>
            <a:r>
              <a:rPr lang="en-GB" sz="2000" b="1" dirty="0">
                <a:solidFill>
                  <a:schemeClr val="bg1"/>
                </a:solidFill>
              </a:rPr>
              <a:t> </a:t>
            </a:r>
            <a:br>
              <a:rPr lang="en-GB" sz="2000" b="1" dirty="0">
                <a:solidFill>
                  <a:schemeClr val="bg1"/>
                </a:solidFill>
              </a:rPr>
            </a:br>
            <a:r>
              <a:rPr lang="en-GB" sz="2000" b="1" dirty="0">
                <a:solidFill>
                  <a:schemeClr val="bg1"/>
                </a:solidFill>
              </a:rPr>
              <a:t>similar to STEP &amp; ARC (!)</a:t>
            </a:r>
          </a:p>
        </p:txBody>
      </p:sp>
    </p:spTree>
    <p:extLst>
      <p:ext uri="{BB962C8B-B14F-4D97-AF65-F5344CB8AC3E}">
        <p14:creationId xmlns:p14="http://schemas.microsoft.com/office/powerpoint/2010/main" val="1507816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18CBF-0F9F-9995-320C-CEC11B9270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DA4E9C-67F7-DF31-67C9-25976A87F797}"/>
              </a:ext>
            </a:extLst>
          </p:cNvPr>
          <p:cNvSpPr>
            <a:spLocks noGrp="1"/>
          </p:cNvSpPr>
          <p:nvPr>
            <p:ph type="title"/>
          </p:nvPr>
        </p:nvSpPr>
        <p:spPr>
          <a:xfrm>
            <a:off x="983432" y="192515"/>
            <a:ext cx="10729192" cy="457200"/>
          </a:xfrm>
        </p:spPr>
        <p:txBody>
          <a:bodyPr/>
          <a:lstStyle/>
          <a:p>
            <a:r>
              <a:rPr lang="en-NL" dirty="0"/>
              <a:t>TCV’s X-Point Target</a:t>
            </a:r>
            <a:r>
              <a:rPr lang="en-GB" dirty="0"/>
              <a:t> Divertor</a:t>
            </a:r>
            <a:endParaRPr lang="en-NL" dirty="0"/>
          </a:p>
        </p:txBody>
      </p:sp>
      <p:sp>
        <p:nvSpPr>
          <p:cNvPr id="5" name="Slide Number Placeholder 4">
            <a:extLst>
              <a:ext uri="{FF2B5EF4-FFF2-40B4-BE49-F238E27FC236}">
                <a16:creationId xmlns:a16="http://schemas.microsoft.com/office/drawing/2014/main" id="{0463AD5E-5DC1-098E-5F4C-8C08B939B411}"/>
              </a:ext>
            </a:extLst>
          </p:cNvPr>
          <p:cNvSpPr>
            <a:spLocks noGrp="1"/>
          </p:cNvSpPr>
          <p:nvPr>
            <p:ph type="sldNum" sz="quarter" idx="12"/>
          </p:nvPr>
        </p:nvSpPr>
        <p:spPr/>
        <p:txBody>
          <a:bodyPr/>
          <a:lstStyle/>
          <a:p>
            <a:r>
              <a:rPr lang="en-GB" dirty="0">
                <a:solidFill>
                  <a:prstClr val="white"/>
                </a:solidFill>
              </a:rPr>
              <a:t>6a/16</a:t>
            </a:r>
          </a:p>
        </p:txBody>
      </p:sp>
      <p:sp>
        <p:nvSpPr>
          <p:cNvPr id="3" name="TextBox 2">
            <a:extLst>
              <a:ext uri="{FF2B5EF4-FFF2-40B4-BE49-F238E27FC236}">
                <a16:creationId xmlns:a16="http://schemas.microsoft.com/office/drawing/2014/main" id="{12F4C7D3-BABD-A544-A281-E03588898899}"/>
              </a:ext>
            </a:extLst>
          </p:cNvPr>
          <p:cNvSpPr txBox="1"/>
          <p:nvPr/>
        </p:nvSpPr>
        <p:spPr>
          <a:xfrm>
            <a:off x="10289252" y="21005"/>
            <a:ext cx="1838631"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t>TCV</a:t>
            </a:r>
            <a:endParaRPr lang="en-GB" sz="2000" dirty="0"/>
          </a:p>
        </p:txBody>
      </p:sp>
      <p:pic>
        <p:nvPicPr>
          <p:cNvPr id="7" name="Picture 6">
            <a:extLst>
              <a:ext uri="{FF2B5EF4-FFF2-40B4-BE49-F238E27FC236}">
                <a16:creationId xmlns:a16="http://schemas.microsoft.com/office/drawing/2014/main" id="{CA438AE0-2338-86CF-4D6C-96C184BABFB1}"/>
              </a:ext>
            </a:extLst>
          </p:cNvPr>
          <p:cNvPicPr>
            <a:picLocks noChangeAspect="1"/>
          </p:cNvPicPr>
          <p:nvPr/>
        </p:nvPicPr>
        <p:blipFill>
          <a:blip r:embed="rId2"/>
          <a:stretch>
            <a:fillRect/>
          </a:stretch>
        </p:blipFill>
        <p:spPr>
          <a:xfrm>
            <a:off x="6348028" y="675115"/>
            <a:ext cx="5658640" cy="3324689"/>
          </a:xfrm>
          <a:prstGeom prst="rect">
            <a:avLst/>
          </a:prstGeom>
        </p:spPr>
      </p:pic>
      <p:sp>
        <p:nvSpPr>
          <p:cNvPr id="8" name="TextBox 7">
            <a:extLst>
              <a:ext uri="{FF2B5EF4-FFF2-40B4-BE49-F238E27FC236}">
                <a16:creationId xmlns:a16="http://schemas.microsoft.com/office/drawing/2014/main" id="{87409C5F-5893-1884-15E8-0C47CD946980}"/>
              </a:ext>
            </a:extLst>
          </p:cNvPr>
          <p:cNvSpPr txBox="1"/>
          <p:nvPr/>
        </p:nvSpPr>
        <p:spPr>
          <a:xfrm>
            <a:off x="6759230" y="336561"/>
            <a:ext cx="3114763" cy="338554"/>
          </a:xfrm>
          <a:prstGeom prst="rect">
            <a:avLst/>
          </a:prstGeom>
          <a:noFill/>
        </p:spPr>
        <p:txBody>
          <a:bodyPr wrap="none" rtlCol="0">
            <a:spAutoFit/>
          </a:bodyPr>
          <a:lstStyle/>
          <a:p>
            <a:pPr algn="l"/>
            <a:r>
              <a:rPr lang="en-GB" sz="1600" dirty="0"/>
              <a:t>[K. Lee, et al. 2025, Phys. Rev. Lett.]</a:t>
            </a:r>
          </a:p>
        </p:txBody>
      </p:sp>
      <p:sp>
        <p:nvSpPr>
          <p:cNvPr id="9" name="Content Placeholder 2">
            <a:extLst>
              <a:ext uri="{FF2B5EF4-FFF2-40B4-BE49-F238E27FC236}">
                <a16:creationId xmlns:a16="http://schemas.microsoft.com/office/drawing/2014/main" id="{44A45036-CFDB-2B1D-805C-2C37D8585805}"/>
              </a:ext>
            </a:extLst>
          </p:cNvPr>
          <p:cNvSpPr>
            <a:spLocks noGrp="1"/>
          </p:cNvSpPr>
          <p:nvPr>
            <p:ph idx="1"/>
          </p:nvPr>
        </p:nvSpPr>
        <p:spPr>
          <a:xfrm>
            <a:off x="360040" y="836712"/>
            <a:ext cx="11103024" cy="5688632"/>
          </a:xfrm>
        </p:spPr>
        <p:txBody>
          <a:bodyPr>
            <a:normAutofit/>
          </a:bodyPr>
          <a:lstStyle/>
          <a:p>
            <a:r>
              <a:rPr lang="en-GB" sz="2000" dirty="0"/>
              <a:t>Discovery of the X-Point Target Radiator</a:t>
            </a:r>
            <a:br>
              <a:rPr lang="en-GB" sz="2000" dirty="0"/>
            </a:br>
            <a:r>
              <a:rPr lang="en-GB" sz="2000" dirty="0"/>
              <a:t>(XPTR) regime</a:t>
            </a:r>
          </a:p>
          <a:p>
            <a:pPr lvl="1"/>
            <a:r>
              <a:rPr lang="en-GB" sz="2000" dirty="0"/>
              <a:t>Strong power dissipation – x-point radiator </a:t>
            </a:r>
            <a:br>
              <a:rPr lang="en-GB" sz="2000" dirty="0"/>
            </a:br>
            <a:r>
              <a:rPr lang="en-GB" sz="2000" dirty="0"/>
              <a:t>structure in secondary null</a:t>
            </a:r>
          </a:p>
          <a:p>
            <a:pPr lvl="1">
              <a:buFont typeface="Wingdings" panose="05000000000000000000" pitchFamily="2" charset="2"/>
              <a:buChar char="Ø"/>
            </a:pPr>
            <a:r>
              <a:rPr lang="en-GB" sz="2000" dirty="0"/>
              <a:t>Localised power dissipation without XPR risks</a:t>
            </a:r>
          </a:p>
          <a:p>
            <a:pPr marL="342900" lvl="1" indent="0">
              <a:buNone/>
            </a:pPr>
            <a:endParaRPr lang="en-GB" sz="2000" dirty="0"/>
          </a:p>
          <a:p>
            <a:endParaRPr lang="en-GB" sz="2000" dirty="0"/>
          </a:p>
          <a:p>
            <a:pPr marL="0" indent="0">
              <a:buNone/>
            </a:pPr>
            <a:endParaRPr lang="en-GB" sz="2000" dirty="0"/>
          </a:p>
        </p:txBody>
      </p:sp>
      <p:pic>
        <p:nvPicPr>
          <p:cNvPr id="11" name="Picture 10">
            <a:extLst>
              <a:ext uri="{FF2B5EF4-FFF2-40B4-BE49-F238E27FC236}">
                <a16:creationId xmlns:a16="http://schemas.microsoft.com/office/drawing/2014/main" id="{4D7960CE-366A-EA7C-C32A-9A7407F527D3}"/>
              </a:ext>
            </a:extLst>
          </p:cNvPr>
          <p:cNvPicPr>
            <a:picLocks noChangeAspect="1"/>
          </p:cNvPicPr>
          <p:nvPr/>
        </p:nvPicPr>
        <p:blipFill>
          <a:blip r:embed="rId3"/>
          <a:stretch>
            <a:fillRect/>
          </a:stretch>
        </p:blipFill>
        <p:spPr>
          <a:xfrm>
            <a:off x="7176235" y="3962806"/>
            <a:ext cx="3122274" cy="2392392"/>
          </a:xfrm>
          <a:prstGeom prst="rect">
            <a:avLst/>
          </a:prstGeom>
        </p:spPr>
      </p:pic>
      <p:sp>
        <p:nvSpPr>
          <p:cNvPr id="12" name="Rectangle 11">
            <a:extLst>
              <a:ext uri="{FF2B5EF4-FFF2-40B4-BE49-F238E27FC236}">
                <a16:creationId xmlns:a16="http://schemas.microsoft.com/office/drawing/2014/main" id="{FFA6AE58-BE07-2D0D-E34A-480EEEFF3CFA}"/>
              </a:ext>
            </a:extLst>
          </p:cNvPr>
          <p:cNvSpPr/>
          <p:nvPr/>
        </p:nvSpPr>
        <p:spPr>
          <a:xfrm>
            <a:off x="471800" y="2721114"/>
            <a:ext cx="5065400" cy="70788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indent="0">
              <a:buNone/>
            </a:pPr>
            <a:r>
              <a:rPr lang="en-GB" sz="2000" b="1" dirty="0">
                <a:latin typeface="Calibri" panose="020F0502020204030204" pitchFamily="34" charset="0"/>
                <a:ea typeface="Calibri" panose="020F0502020204030204" pitchFamily="34" charset="0"/>
                <a:cs typeface="Calibri" panose="020F0502020204030204" pitchFamily="34" charset="0"/>
              </a:rPr>
              <a:t>X-Point Target Radiator discovered on TCV – localised power dissipation in secondary null</a:t>
            </a:r>
          </a:p>
        </p:txBody>
      </p:sp>
      <p:sp>
        <p:nvSpPr>
          <p:cNvPr id="6" name="Footer Placeholder 3">
            <a:extLst>
              <a:ext uri="{FF2B5EF4-FFF2-40B4-BE49-F238E27FC236}">
                <a16:creationId xmlns:a16="http://schemas.microsoft.com/office/drawing/2014/main" id="{819788FB-3CC1-E34B-D822-3665E08D53C9}"/>
              </a:ext>
            </a:extLst>
          </p:cNvPr>
          <p:cNvSpPr>
            <a:spLocks noGrp="1"/>
          </p:cNvSpPr>
          <p:nvPr>
            <p:ph type="ftr" sz="quarter" idx="11"/>
          </p:nvPr>
        </p:nvSpPr>
        <p:spPr>
          <a:xfrm>
            <a:off x="825623" y="6555769"/>
            <a:ext cx="5606173" cy="532501"/>
          </a:xfrm>
        </p:spPr>
        <p:txBody>
          <a:bodyPr/>
          <a:lstStyle/>
          <a:p>
            <a:r>
              <a:rPr lang="en-GB" dirty="0">
                <a:solidFill>
                  <a:prstClr val="white"/>
                </a:solidFill>
              </a:rPr>
              <a:t>K. Verhaegh | 30</a:t>
            </a:r>
            <a:r>
              <a:rPr lang="en-GB" baseline="30000" dirty="0">
                <a:solidFill>
                  <a:prstClr val="white"/>
                </a:solidFill>
              </a:rPr>
              <a:t>th</a:t>
            </a:r>
            <a:r>
              <a:rPr lang="en-GB" dirty="0">
                <a:solidFill>
                  <a:prstClr val="white"/>
                </a:solidFill>
              </a:rPr>
              <a:t>  IAEA Fusion Energy Conference, Chengdu, China | 15 10 2025</a:t>
            </a:r>
          </a:p>
        </p:txBody>
      </p:sp>
      <p:sp>
        <p:nvSpPr>
          <p:cNvPr id="10" name="TextBox 9">
            <a:extLst>
              <a:ext uri="{FF2B5EF4-FFF2-40B4-BE49-F238E27FC236}">
                <a16:creationId xmlns:a16="http://schemas.microsoft.com/office/drawing/2014/main" id="{1A47CF0F-50D0-4E7A-3FB4-1B91A155A3A1}"/>
              </a:ext>
            </a:extLst>
          </p:cNvPr>
          <p:cNvSpPr txBox="1"/>
          <p:nvPr/>
        </p:nvSpPr>
        <p:spPr>
          <a:xfrm>
            <a:off x="1178839" y="4728627"/>
            <a:ext cx="2855590" cy="707886"/>
          </a:xfrm>
          <a:prstGeom prst="rect">
            <a:avLst/>
          </a:prstGeom>
        </p:spPr>
        <p:style>
          <a:lnRef idx="2">
            <a:schemeClr val="dk1">
              <a:shade val="15000"/>
            </a:schemeClr>
          </a:lnRef>
          <a:fillRef idx="1">
            <a:schemeClr val="dk1"/>
          </a:fillRef>
          <a:effectRef idx="0">
            <a:schemeClr val="dk1"/>
          </a:effectRef>
          <a:fontRef idx="minor">
            <a:schemeClr val="lt1"/>
          </a:fontRef>
        </p:style>
        <p:txBody>
          <a:bodyPr wrap="none" rtlCol="0">
            <a:spAutoFit/>
          </a:bodyPr>
          <a:lstStyle/>
          <a:p>
            <a:pPr algn="ctr"/>
            <a:r>
              <a:rPr lang="en-GB" sz="2000" b="1" dirty="0">
                <a:solidFill>
                  <a:schemeClr val="bg1"/>
                </a:solidFill>
              </a:rPr>
              <a:t>X-Point Target – </a:t>
            </a:r>
            <a:br>
              <a:rPr lang="en-GB" sz="2000" b="1" dirty="0">
                <a:solidFill>
                  <a:schemeClr val="bg1"/>
                </a:solidFill>
              </a:rPr>
            </a:br>
            <a:r>
              <a:rPr lang="en-GB" sz="2000" b="1" dirty="0">
                <a:solidFill>
                  <a:schemeClr val="bg1"/>
                </a:solidFill>
              </a:rPr>
              <a:t>Featured in SPARC &amp; ARC</a:t>
            </a:r>
          </a:p>
        </p:txBody>
      </p:sp>
    </p:spTree>
    <p:extLst>
      <p:ext uri="{BB962C8B-B14F-4D97-AF65-F5344CB8AC3E}">
        <p14:creationId xmlns:p14="http://schemas.microsoft.com/office/powerpoint/2010/main" val="27846528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DE688-C653-2FEC-AAAC-FB155B5C26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C1F99C-D688-BDD5-B5DA-5F930564BF55}"/>
              </a:ext>
            </a:extLst>
          </p:cNvPr>
          <p:cNvSpPr>
            <a:spLocks noGrp="1"/>
          </p:cNvSpPr>
          <p:nvPr>
            <p:ph type="title"/>
          </p:nvPr>
        </p:nvSpPr>
        <p:spPr>
          <a:xfrm>
            <a:off x="983432" y="192515"/>
            <a:ext cx="10729192" cy="457200"/>
          </a:xfrm>
        </p:spPr>
        <p:txBody>
          <a:bodyPr/>
          <a:lstStyle/>
          <a:p>
            <a:r>
              <a:rPr lang="en-NL" dirty="0"/>
              <a:t>TCV’s X-Point Target</a:t>
            </a:r>
            <a:r>
              <a:rPr lang="en-GB" dirty="0"/>
              <a:t> Divertor</a:t>
            </a:r>
            <a:endParaRPr lang="en-NL" dirty="0"/>
          </a:p>
        </p:txBody>
      </p:sp>
      <p:sp>
        <p:nvSpPr>
          <p:cNvPr id="5" name="Slide Number Placeholder 4">
            <a:extLst>
              <a:ext uri="{FF2B5EF4-FFF2-40B4-BE49-F238E27FC236}">
                <a16:creationId xmlns:a16="http://schemas.microsoft.com/office/drawing/2014/main" id="{610F546A-C8AF-A15E-40F8-95834AC78AA1}"/>
              </a:ext>
            </a:extLst>
          </p:cNvPr>
          <p:cNvSpPr>
            <a:spLocks noGrp="1"/>
          </p:cNvSpPr>
          <p:nvPr>
            <p:ph type="sldNum" sz="quarter" idx="12"/>
          </p:nvPr>
        </p:nvSpPr>
        <p:spPr/>
        <p:txBody>
          <a:bodyPr/>
          <a:lstStyle/>
          <a:p>
            <a:r>
              <a:rPr lang="en-GB" dirty="0">
                <a:solidFill>
                  <a:prstClr val="white"/>
                </a:solidFill>
              </a:rPr>
              <a:t>6b/16</a:t>
            </a:r>
          </a:p>
        </p:txBody>
      </p:sp>
      <p:sp>
        <p:nvSpPr>
          <p:cNvPr id="3" name="TextBox 2">
            <a:extLst>
              <a:ext uri="{FF2B5EF4-FFF2-40B4-BE49-F238E27FC236}">
                <a16:creationId xmlns:a16="http://schemas.microsoft.com/office/drawing/2014/main" id="{3A5F7827-DA1C-F6CC-1AD4-3E7EAA16E9A5}"/>
              </a:ext>
            </a:extLst>
          </p:cNvPr>
          <p:cNvSpPr txBox="1"/>
          <p:nvPr/>
        </p:nvSpPr>
        <p:spPr>
          <a:xfrm>
            <a:off x="10289252" y="21005"/>
            <a:ext cx="1838631"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t>TCV</a:t>
            </a:r>
            <a:endParaRPr lang="en-GB" sz="2000" dirty="0"/>
          </a:p>
        </p:txBody>
      </p:sp>
      <p:sp>
        <p:nvSpPr>
          <p:cNvPr id="9" name="Content Placeholder 2">
            <a:extLst>
              <a:ext uri="{FF2B5EF4-FFF2-40B4-BE49-F238E27FC236}">
                <a16:creationId xmlns:a16="http://schemas.microsoft.com/office/drawing/2014/main" id="{F0495757-D067-968F-2B02-1FC5ABDAAD5B}"/>
              </a:ext>
            </a:extLst>
          </p:cNvPr>
          <p:cNvSpPr>
            <a:spLocks noGrp="1"/>
          </p:cNvSpPr>
          <p:nvPr>
            <p:ph idx="1"/>
          </p:nvPr>
        </p:nvSpPr>
        <p:spPr>
          <a:xfrm>
            <a:off x="360040" y="836712"/>
            <a:ext cx="11103024" cy="5688632"/>
          </a:xfrm>
        </p:spPr>
        <p:txBody>
          <a:bodyPr>
            <a:normAutofit/>
          </a:bodyPr>
          <a:lstStyle/>
          <a:p>
            <a:r>
              <a:rPr lang="en-GB" sz="2000" dirty="0"/>
              <a:t>Discovery of the X-Point Target Radiator</a:t>
            </a:r>
            <a:br>
              <a:rPr lang="en-GB" sz="2000" dirty="0"/>
            </a:br>
            <a:r>
              <a:rPr lang="en-GB" sz="2000" dirty="0"/>
              <a:t>(XPTR) regime</a:t>
            </a:r>
          </a:p>
          <a:p>
            <a:pPr lvl="1"/>
            <a:r>
              <a:rPr lang="en-GB" sz="2000" dirty="0"/>
              <a:t>Strong power dissipation – x-point radiator </a:t>
            </a:r>
            <a:br>
              <a:rPr lang="en-GB" sz="2000" dirty="0"/>
            </a:br>
            <a:r>
              <a:rPr lang="en-GB" sz="2000" dirty="0"/>
              <a:t>structure in secondary null</a:t>
            </a:r>
          </a:p>
          <a:p>
            <a:pPr lvl="1">
              <a:buFont typeface="Wingdings" panose="05000000000000000000" pitchFamily="2" charset="2"/>
              <a:buChar char="Ø"/>
            </a:pPr>
            <a:r>
              <a:rPr lang="en-GB" sz="2000" dirty="0"/>
              <a:t>Localised power dissipation without XPR risks</a:t>
            </a:r>
          </a:p>
          <a:p>
            <a:pPr marL="342900" lvl="1" indent="0">
              <a:buNone/>
            </a:pPr>
            <a:endParaRPr lang="en-GB" sz="2000" dirty="0"/>
          </a:p>
          <a:p>
            <a:pPr marL="342900" lvl="1" indent="0">
              <a:buNone/>
            </a:pPr>
            <a:endParaRPr lang="en-GB" sz="2000" dirty="0"/>
          </a:p>
          <a:p>
            <a:pPr marL="0" indent="0">
              <a:buNone/>
            </a:pPr>
            <a:endParaRPr lang="en-GB" sz="2000" dirty="0"/>
          </a:p>
          <a:p>
            <a:pPr marL="0" indent="0">
              <a:buNone/>
            </a:pPr>
            <a:endParaRPr lang="en-GB" sz="2000" dirty="0"/>
          </a:p>
          <a:p>
            <a:r>
              <a:rPr lang="en-GB" sz="2000" dirty="0"/>
              <a:t>XPT benefits maintained at highest </a:t>
            </a:r>
            <a:br>
              <a:rPr lang="en-GB" sz="2000" dirty="0"/>
            </a:br>
            <a:r>
              <a:rPr lang="en-GB" sz="2000" dirty="0"/>
              <a:t>power/low density (</a:t>
            </a:r>
            <a:r>
              <a:rPr lang="en-GB" sz="2000" dirty="0">
                <a:solidFill>
                  <a:schemeClr val="accent6">
                    <a:lumMod val="75000"/>
                  </a:schemeClr>
                </a:solidFill>
              </a:rPr>
              <a:t>P</a:t>
            </a:r>
            <a:r>
              <a:rPr lang="en-GB" sz="2000" baseline="-25000" dirty="0">
                <a:solidFill>
                  <a:schemeClr val="accent6">
                    <a:lumMod val="75000"/>
                  </a:schemeClr>
                </a:solidFill>
              </a:rPr>
              <a:t>SOL</a:t>
            </a:r>
            <a:r>
              <a:rPr lang="en-GB" sz="2000" dirty="0"/>
              <a:t> / </a:t>
            </a:r>
            <a:r>
              <a:rPr lang="en-GB" sz="2000" dirty="0">
                <a:solidFill>
                  <a:schemeClr val="accent6">
                    <a:lumMod val="75000"/>
                  </a:schemeClr>
                </a:solidFill>
              </a:rPr>
              <a:t>R </a:t>
            </a:r>
            <a:r>
              <a:rPr lang="el-GR" sz="2000" dirty="0">
                <a:solidFill>
                  <a:schemeClr val="accent6">
                    <a:lumMod val="75000"/>
                  </a:schemeClr>
                </a:solidFill>
              </a:rPr>
              <a:t>λ</a:t>
            </a:r>
            <a:r>
              <a:rPr lang="en-GB" sz="2000" baseline="-25000" dirty="0">
                <a:solidFill>
                  <a:schemeClr val="accent6">
                    <a:lumMod val="75000"/>
                  </a:schemeClr>
                </a:solidFill>
              </a:rPr>
              <a:t>q</a:t>
            </a:r>
            <a:r>
              <a:rPr lang="en-GB" sz="2000" dirty="0"/>
              <a:t> </a:t>
            </a:r>
            <a:r>
              <a:rPr lang="en-GB" sz="2000" dirty="0">
                <a:solidFill>
                  <a:srgbClr val="FE02DD"/>
                </a:solidFill>
              </a:rPr>
              <a:t>n</a:t>
            </a:r>
            <a:r>
              <a:rPr lang="en-GB" sz="2000" baseline="-25000" dirty="0">
                <a:solidFill>
                  <a:srgbClr val="FE02DD"/>
                </a:solidFill>
              </a:rPr>
              <a:t>e, sep</a:t>
            </a:r>
            <a:r>
              <a:rPr lang="en-GB" sz="2000" baseline="30000" dirty="0">
                <a:solidFill>
                  <a:srgbClr val="FE02DD"/>
                </a:solidFill>
              </a:rPr>
              <a:t>2</a:t>
            </a:r>
            <a:r>
              <a:rPr lang="en-GB" sz="2000" dirty="0"/>
              <a:t>)</a:t>
            </a:r>
          </a:p>
          <a:p>
            <a:pPr marL="0" indent="0">
              <a:buNone/>
            </a:pPr>
            <a:endParaRPr lang="en-GB" sz="2000" dirty="0"/>
          </a:p>
        </p:txBody>
      </p:sp>
      <p:sp>
        <p:nvSpPr>
          <p:cNvPr id="12" name="Rectangle 11">
            <a:extLst>
              <a:ext uri="{FF2B5EF4-FFF2-40B4-BE49-F238E27FC236}">
                <a16:creationId xmlns:a16="http://schemas.microsoft.com/office/drawing/2014/main" id="{12D3C1AB-093C-3BC6-1487-A298AE0BA3C9}"/>
              </a:ext>
            </a:extLst>
          </p:cNvPr>
          <p:cNvSpPr/>
          <p:nvPr/>
        </p:nvSpPr>
        <p:spPr>
          <a:xfrm>
            <a:off x="471800" y="4928856"/>
            <a:ext cx="5065400" cy="70788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indent="0">
              <a:buNone/>
            </a:pPr>
            <a:r>
              <a:rPr lang="en-GB" sz="2000" b="1" dirty="0">
                <a:latin typeface="Calibri" panose="020F0502020204030204" pitchFamily="34" charset="0"/>
                <a:ea typeface="Calibri" panose="020F0502020204030204" pitchFamily="34" charset="0"/>
                <a:cs typeface="Calibri" panose="020F0502020204030204" pitchFamily="34" charset="0"/>
              </a:rPr>
              <a:t>High power XPT could be detached at </a:t>
            </a:r>
            <a:r>
              <a:rPr lang="en-GB" sz="2000" b="1" dirty="0">
                <a:solidFill>
                  <a:schemeClr val="accent6">
                    <a:lumMod val="75000"/>
                  </a:schemeClr>
                </a:solidFill>
                <a:effectLst>
                  <a:glow rad="127000">
                    <a:schemeClr val="bg1"/>
                  </a:glow>
                </a:effectLst>
                <a:latin typeface="Calibri" panose="020F0502020204030204" pitchFamily="34" charset="0"/>
                <a:ea typeface="Calibri" panose="020F0502020204030204" pitchFamily="34" charset="0"/>
                <a:cs typeface="Calibri" panose="020F0502020204030204" pitchFamily="34" charset="0"/>
              </a:rPr>
              <a:t>higher power </a:t>
            </a:r>
            <a:r>
              <a:rPr lang="en-GB" sz="2000" b="1" dirty="0">
                <a:latin typeface="Calibri" panose="020F0502020204030204" pitchFamily="34" charset="0"/>
                <a:ea typeface="Calibri" panose="020F0502020204030204" pitchFamily="34" charset="0"/>
                <a:cs typeface="Calibri" panose="020F0502020204030204" pitchFamily="34" charset="0"/>
              </a:rPr>
              <a:t>with less </a:t>
            </a:r>
            <a:r>
              <a:rPr lang="en-GB" sz="2000" b="1" dirty="0">
                <a:solidFill>
                  <a:srgbClr val="7030A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impurity injection</a:t>
            </a:r>
            <a:r>
              <a:rPr lang="en-GB" sz="2000" b="1" dirty="0">
                <a:solidFill>
                  <a:srgbClr val="7030A0"/>
                </a:solidFill>
                <a:effectLst>
                  <a:glow rad="101600">
                    <a:schemeClr val="bg1">
                      <a:alpha val="60000"/>
                    </a:schemeClr>
                  </a:glow>
                </a:effectLst>
                <a:latin typeface="Calibri" panose="020F0502020204030204" pitchFamily="34" charset="0"/>
                <a:ea typeface="Calibri" panose="020F0502020204030204" pitchFamily="34" charset="0"/>
                <a:cs typeface="Calibri" panose="020F0502020204030204" pitchFamily="34" charset="0"/>
              </a:rPr>
              <a:t> </a:t>
            </a:r>
            <a:r>
              <a:rPr lang="en-GB" sz="2000" b="1" dirty="0">
                <a:latin typeface="Calibri" panose="020F0502020204030204" pitchFamily="34" charset="0"/>
                <a:ea typeface="Calibri" panose="020F0502020204030204" pitchFamily="34" charset="0"/>
                <a:cs typeface="Calibri" panose="020F0502020204030204" pitchFamily="34" charset="0"/>
              </a:rPr>
              <a:t>(!)</a:t>
            </a:r>
          </a:p>
        </p:txBody>
      </p:sp>
      <p:sp>
        <p:nvSpPr>
          <p:cNvPr id="6" name="Footer Placeholder 3">
            <a:extLst>
              <a:ext uri="{FF2B5EF4-FFF2-40B4-BE49-F238E27FC236}">
                <a16:creationId xmlns:a16="http://schemas.microsoft.com/office/drawing/2014/main" id="{1EE9DBAE-3EEB-B45B-AAC9-F0C655D6321B}"/>
              </a:ext>
            </a:extLst>
          </p:cNvPr>
          <p:cNvSpPr>
            <a:spLocks noGrp="1"/>
          </p:cNvSpPr>
          <p:nvPr>
            <p:ph type="ftr" sz="quarter" idx="11"/>
          </p:nvPr>
        </p:nvSpPr>
        <p:spPr>
          <a:xfrm>
            <a:off x="825623" y="6555769"/>
            <a:ext cx="5606173" cy="532501"/>
          </a:xfrm>
        </p:spPr>
        <p:txBody>
          <a:bodyPr/>
          <a:lstStyle/>
          <a:p>
            <a:r>
              <a:rPr lang="en-GB" dirty="0">
                <a:solidFill>
                  <a:prstClr val="white"/>
                </a:solidFill>
              </a:rPr>
              <a:t>K. Verhaegh | 30</a:t>
            </a:r>
            <a:r>
              <a:rPr lang="en-GB" baseline="30000" dirty="0">
                <a:solidFill>
                  <a:prstClr val="white"/>
                </a:solidFill>
              </a:rPr>
              <a:t>th</a:t>
            </a:r>
            <a:r>
              <a:rPr lang="en-GB" dirty="0">
                <a:solidFill>
                  <a:prstClr val="white"/>
                </a:solidFill>
              </a:rPr>
              <a:t>  IAEA Fusion Energy Conference, Chengdu, China | 15 10 2025</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1006046-1AC3-B474-78D6-3793ECD8696D}"/>
                  </a:ext>
                </a:extLst>
              </p:cNvPr>
              <p:cNvSpPr txBox="1"/>
              <p:nvPr/>
            </p:nvSpPr>
            <p:spPr>
              <a:xfrm>
                <a:off x="1643017" y="5631745"/>
                <a:ext cx="7321922" cy="814518"/>
              </a:xfrm>
              <a:prstGeom prst="rect">
                <a:avLst/>
              </a:prstGeom>
              <a:noFill/>
            </p:spPr>
            <p:txBody>
              <a:bodyPr wrap="square">
                <a:spAutoFit/>
              </a:bodyPr>
              <a:lstStyle/>
              <a:p>
                <a:r>
                  <a:rPr lang="nl-NL" b="1" dirty="0"/>
                  <a:t>Detachment</a:t>
                </a:r>
                <a:r>
                  <a:rPr lang="nl-NL" sz="2400" b="1" dirty="0"/>
                  <a:t> </a:t>
                </a:r>
                <a14:m>
                  <m:oMath xmlns:m="http://schemas.openxmlformats.org/officeDocument/2006/math">
                    <m:r>
                      <a:rPr lang="nl-NL" sz="2400" b="1" i="1" smtClean="0">
                        <a:latin typeface="Cambria Math" panose="02040503050406030204" pitchFamily="18" charset="0"/>
                      </a:rPr>
                      <m:t>∝ </m:t>
                    </m:r>
                    <m:f>
                      <m:fPr>
                        <m:ctrlPr>
                          <a:rPr lang="nl-NL" sz="2400" b="1" i="1" smtClean="0">
                            <a:latin typeface="Cambria Math" panose="02040503050406030204" pitchFamily="18" charset="0"/>
                          </a:rPr>
                        </m:ctrlPr>
                      </m:fPr>
                      <m:num>
                        <m:sSub>
                          <m:sSubPr>
                            <m:ctrlPr>
                              <a:rPr lang="nl-NL" sz="2400" b="1" i="1" smtClean="0">
                                <a:solidFill>
                                  <a:srgbClr val="FE02DD"/>
                                </a:solidFill>
                                <a:latin typeface="Cambria Math" panose="02040503050406030204" pitchFamily="18" charset="0"/>
                              </a:rPr>
                            </m:ctrlPr>
                          </m:sSubPr>
                          <m:e>
                            <m:r>
                              <a:rPr lang="nl-NL" sz="2400" b="1" i="1" smtClean="0">
                                <a:solidFill>
                                  <a:srgbClr val="FE02DD"/>
                                </a:solidFill>
                                <a:latin typeface="Cambria Math" panose="02040503050406030204" pitchFamily="18" charset="0"/>
                              </a:rPr>
                              <m:t>𝒏</m:t>
                            </m:r>
                          </m:e>
                          <m:sub>
                            <m:r>
                              <a:rPr lang="nl-NL" sz="2400" b="1" i="1" smtClean="0">
                                <a:solidFill>
                                  <a:srgbClr val="FE02DD"/>
                                </a:solidFill>
                                <a:latin typeface="Cambria Math" panose="02040503050406030204" pitchFamily="18" charset="0"/>
                              </a:rPr>
                              <m:t>𝒆𝒖</m:t>
                            </m:r>
                          </m:sub>
                        </m:sSub>
                        <m:rad>
                          <m:radPr>
                            <m:degHide m:val="on"/>
                            <m:ctrlPr>
                              <a:rPr lang="nl-NL" sz="2400" b="1" i="1" smtClean="0">
                                <a:latin typeface="Cambria Math" panose="02040503050406030204" pitchFamily="18" charset="0"/>
                              </a:rPr>
                            </m:ctrlPr>
                          </m:radPr>
                          <m:deg/>
                          <m:e>
                            <m:sSub>
                              <m:sSubPr>
                                <m:ctrlPr>
                                  <a:rPr lang="nl-NL" sz="2400" b="1" i="1" smtClean="0">
                                    <a:solidFill>
                                      <a:srgbClr val="7030A0"/>
                                    </a:solidFill>
                                    <a:latin typeface="Cambria Math" panose="02040503050406030204" pitchFamily="18" charset="0"/>
                                  </a:rPr>
                                </m:ctrlPr>
                              </m:sSubPr>
                              <m:e>
                                <m:r>
                                  <a:rPr lang="nl-NL" sz="2400" b="1" i="1" smtClean="0">
                                    <a:solidFill>
                                      <a:srgbClr val="7030A0"/>
                                    </a:solidFill>
                                    <a:latin typeface="Cambria Math" panose="02040503050406030204" pitchFamily="18" charset="0"/>
                                  </a:rPr>
                                  <m:t>𝒇</m:t>
                                </m:r>
                              </m:e>
                              <m:sub>
                                <m:r>
                                  <a:rPr lang="nl-NL" sz="2400" b="1" i="1" smtClean="0">
                                    <a:solidFill>
                                      <a:srgbClr val="7030A0"/>
                                    </a:solidFill>
                                    <a:latin typeface="Cambria Math" panose="02040503050406030204" pitchFamily="18" charset="0"/>
                                  </a:rPr>
                                  <m:t>𝒛</m:t>
                                </m:r>
                              </m:sub>
                            </m:sSub>
                          </m:e>
                        </m:rad>
                      </m:num>
                      <m:den>
                        <m:sSubSup>
                          <m:sSubSupPr>
                            <m:ctrlPr>
                              <a:rPr lang="nl-NL" sz="2400" b="1" i="1" smtClean="0">
                                <a:solidFill>
                                  <a:schemeClr val="accent6">
                                    <a:lumMod val="75000"/>
                                  </a:schemeClr>
                                </a:solidFill>
                                <a:latin typeface="Cambria Math" panose="02040503050406030204" pitchFamily="18" charset="0"/>
                              </a:rPr>
                            </m:ctrlPr>
                          </m:sSubSupPr>
                          <m:e>
                            <m:r>
                              <a:rPr lang="nl-NL" sz="2400" b="1" i="1" smtClean="0">
                                <a:solidFill>
                                  <a:schemeClr val="accent6">
                                    <a:lumMod val="75000"/>
                                  </a:schemeClr>
                                </a:solidFill>
                                <a:latin typeface="Cambria Math" panose="02040503050406030204" pitchFamily="18" charset="0"/>
                              </a:rPr>
                              <m:t>𝒒</m:t>
                            </m:r>
                          </m:e>
                          <m:sub>
                            <m:r>
                              <a:rPr lang="nl-NL" sz="2400" b="1" i="1" smtClean="0">
                                <a:solidFill>
                                  <a:schemeClr val="accent6">
                                    <a:lumMod val="75000"/>
                                  </a:schemeClr>
                                </a:solidFill>
                                <a:latin typeface="Cambria Math" panose="02040503050406030204" pitchFamily="18" charset="0"/>
                              </a:rPr>
                              <m:t>𝒖</m:t>
                            </m:r>
                          </m:sub>
                          <m:sup>
                            <m:r>
                              <a:rPr lang="nl-NL" sz="2400" b="1" i="1" smtClean="0">
                                <a:solidFill>
                                  <a:schemeClr val="accent6">
                                    <a:lumMod val="75000"/>
                                  </a:schemeClr>
                                </a:solidFill>
                                <a:latin typeface="Cambria Math" panose="02040503050406030204" pitchFamily="18" charset="0"/>
                              </a:rPr>
                              <m:t>𝟓</m:t>
                            </m:r>
                            <m:r>
                              <a:rPr lang="nl-NL" sz="2400" b="1" i="1" smtClean="0">
                                <a:solidFill>
                                  <a:schemeClr val="accent6">
                                    <a:lumMod val="75000"/>
                                  </a:schemeClr>
                                </a:solidFill>
                                <a:latin typeface="Cambria Math" panose="02040503050406030204" pitchFamily="18" charset="0"/>
                              </a:rPr>
                              <m:t>/</m:t>
                            </m:r>
                            <m:r>
                              <a:rPr lang="nl-NL" sz="2400" b="1" i="1" smtClean="0">
                                <a:solidFill>
                                  <a:schemeClr val="accent6">
                                    <a:lumMod val="75000"/>
                                  </a:schemeClr>
                                </a:solidFill>
                                <a:latin typeface="Cambria Math" panose="02040503050406030204" pitchFamily="18" charset="0"/>
                              </a:rPr>
                              <m:t>𝟕</m:t>
                            </m:r>
                          </m:sup>
                        </m:sSubSup>
                      </m:den>
                    </m:f>
                  </m:oMath>
                </a14:m>
                <a:endParaRPr lang="en-NL" sz="2400" dirty="0"/>
              </a:p>
            </p:txBody>
          </p:sp>
        </mc:Choice>
        <mc:Fallback xmlns="">
          <p:sp>
            <p:nvSpPr>
              <p:cNvPr id="15" name="TextBox 14">
                <a:extLst>
                  <a:ext uri="{FF2B5EF4-FFF2-40B4-BE49-F238E27FC236}">
                    <a16:creationId xmlns:a16="http://schemas.microsoft.com/office/drawing/2014/main" id="{21006046-1AC3-B474-78D6-3793ECD8696D}"/>
                  </a:ext>
                </a:extLst>
              </p:cNvPr>
              <p:cNvSpPr txBox="1">
                <a:spLocks noRot="1" noChangeAspect="1" noMove="1" noResize="1" noEditPoints="1" noAdjustHandles="1" noChangeArrowheads="1" noChangeShapeType="1" noTextEdit="1"/>
              </p:cNvSpPr>
              <p:nvPr/>
            </p:nvSpPr>
            <p:spPr>
              <a:xfrm>
                <a:off x="1643017" y="5631745"/>
                <a:ext cx="7321922" cy="814518"/>
              </a:xfrm>
              <a:prstGeom prst="rect">
                <a:avLst/>
              </a:prstGeom>
              <a:blipFill>
                <a:blip r:embed="rId2"/>
                <a:stretch>
                  <a:fillRect l="-692" b="-1538"/>
                </a:stretch>
              </a:blipFill>
            </p:spPr>
            <p:txBody>
              <a:bodyPr/>
              <a:lstStyle/>
              <a:p>
                <a:r>
                  <a:rPr lang="en-NL">
                    <a:noFill/>
                  </a:rPr>
                  <a:t> </a:t>
                </a:r>
              </a:p>
            </p:txBody>
          </p:sp>
        </mc:Fallback>
      </mc:AlternateContent>
      <p:sp>
        <p:nvSpPr>
          <p:cNvPr id="13" name="TextBox 12">
            <a:extLst>
              <a:ext uri="{FF2B5EF4-FFF2-40B4-BE49-F238E27FC236}">
                <a16:creationId xmlns:a16="http://schemas.microsoft.com/office/drawing/2014/main" id="{D48F31D4-01A3-6310-D0B1-D5B2FDA96758}"/>
              </a:ext>
            </a:extLst>
          </p:cNvPr>
          <p:cNvSpPr txBox="1"/>
          <p:nvPr/>
        </p:nvSpPr>
        <p:spPr>
          <a:xfrm>
            <a:off x="8237353" y="4339085"/>
            <a:ext cx="1593321" cy="707886"/>
          </a:xfrm>
          <a:prstGeom prst="rect">
            <a:avLst/>
          </a:prstGeom>
          <a:noFill/>
        </p:spPr>
        <p:txBody>
          <a:bodyPr wrap="none" rtlCol="0">
            <a:spAutoFit/>
          </a:bodyPr>
          <a:lstStyle/>
          <a:p>
            <a:pPr algn="l"/>
            <a:r>
              <a:rPr lang="en-NL" sz="2000" b="1" dirty="0">
                <a:solidFill>
                  <a:srgbClr val="FF0000"/>
                </a:solidFill>
              </a:rPr>
              <a:t>Conventional</a:t>
            </a:r>
          </a:p>
          <a:p>
            <a:pPr algn="ctr"/>
            <a:r>
              <a:rPr lang="en-NL" sz="2000" b="1" i="1" dirty="0"/>
              <a:t>Attached</a:t>
            </a:r>
          </a:p>
        </p:txBody>
      </p:sp>
      <p:sp>
        <p:nvSpPr>
          <p:cNvPr id="14" name="TextBox 13">
            <a:extLst>
              <a:ext uri="{FF2B5EF4-FFF2-40B4-BE49-F238E27FC236}">
                <a16:creationId xmlns:a16="http://schemas.microsoft.com/office/drawing/2014/main" id="{9FEDD536-3C51-691E-44FC-2672D8DB2444}"/>
              </a:ext>
            </a:extLst>
          </p:cNvPr>
          <p:cNvSpPr txBox="1"/>
          <p:nvPr/>
        </p:nvSpPr>
        <p:spPr>
          <a:xfrm>
            <a:off x="8162651" y="1794542"/>
            <a:ext cx="1675716" cy="707886"/>
          </a:xfrm>
          <a:prstGeom prst="rect">
            <a:avLst/>
          </a:prstGeom>
          <a:noFill/>
        </p:spPr>
        <p:txBody>
          <a:bodyPr wrap="none" rtlCol="0">
            <a:spAutoFit/>
          </a:bodyPr>
          <a:lstStyle/>
          <a:p>
            <a:pPr algn="ctr"/>
            <a:r>
              <a:rPr lang="en-NL" sz="2000" b="1" dirty="0">
                <a:solidFill>
                  <a:srgbClr val="5CBFED"/>
                </a:solidFill>
              </a:rPr>
              <a:t>X-Point Target</a:t>
            </a:r>
            <a:br>
              <a:rPr lang="en-NL" sz="2000" b="1" dirty="0">
                <a:solidFill>
                  <a:srgbClr val="5CBFED"/>
                </a:solidFill>
              </a:rPr>
            </a:br>
            <a:r>
              <a:rPr lang="en-NL" sz="2000" b="1" i="1" dirty="0"/>
              <a:t>Detached</a:t>
            </a:r>
          </a:p>
        </p:txBody>
      </p:sp>
      <p:pic>
        <p:nvPicPr>
          <p:cNvPr id="16" name="Picture 15">
            <a:extLst>
              <a:ext uri="{FF2B5EF4-FFF2-40B4-BE49-F238E27FC236}">
                <a16:creationId xmlns:a16="http://schemas.microsoft.com/office/drawing/2014/main" id="{481861C4-6312-6AB4-6C10-35E3AFF9603F}"/>
              </a:ext>
            </a:extLst>
          </p:cNvPr>
          <p:cNvPicPr>
            <a:picLocks noChangeAspect="1"/>
          </p:cNvPicPr>
          <p:nvPr/>
        </p:nvPicPr>
        <p:blipFill>
          <a:blip r:embed="rId3">
            <a:alphaModFix/>
          </a:blip>
          <a:stretch>
            <a:fillRect/>
          </a:stretch>
        </p:blipFill>
        <p:spPr>
          <a:xfrm>
            <a:off x="9804409" y="649202"/>
            <a:ext cx="2278950" cy="5776140"/>
          </a:xfrm>
          <a:prstGeom prst="rect">
            <a:avLst/>
          </a:prstGeom>
        </p:spPr>
      </p:pic>
      <p:sp>
        <p:nvSpPr>
          <p:cNvPr id="17" name="TextBox 16">
            <a:extLst>
              <a:ext uri="{FF2B5EF4-FFF2-40B4-BE49-F238E27FC236}">
                <a16:creationId xmlns:a16="http://schemas.microsoft.com/office/drawing/2014/main" id="{EF2DA8D6-5BBC-9C7C-2B83-CBCB66326E34}"/>
              </a:ext>
            </a:extLst>
          </p:cNvPr>
          <p:cNvSpPr txBox="1"/>
          <p:nvPr/>
        </p:nvSpPr>
        <p:spPr>
          <a:xfrm>
            <a:off x="5902421" y="2635923"/>
            <a:ext cx="3431131" cy="1323439"/>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GB" sz="2000" b="1" dirty="0">
                <a:solidFill>
                  <a:srgbClr val="5CBFED"/>
                </a:solidFill>
              </a:rPr>
              <a:t>X-Point Target </a:t>
            </a:r>
            <a:r>
              <a:rPr lang="en-GB" sz="2000" b="1" dirty="0"/>
              <a:t>– detached </a:t>
            </a:r>
            <a:br>
              <a:rPr lang="en-GB" sz="2000" b="1" dirty="0"/>
            </a:br>
            <a:r>
              <a:rPr lang="en-GB" sz="2000" b="1" dirty="0"/>
              <a:t>where </a:t>
            </a:r>
            <a:r>
              <a:rPr lang="en-GB" sz="2000" b="1" dirty="0">
                <a:solidFill>
                  <a:srgbClr val="FF0000"/>
                </a:solidFill>
              </a:rPr>
              <a:t>conventional</a:t>
            </a:r>
            <a:r>
              <a:rPr lang="en-GB" sz="2000" b="1" dirty="0"/>
              <a:t> attached !</a:t>
            </a:r>
          </a:p>
          <a:p>
            <a:pPr algn="ctr"/>
            <a:r>
              <a:rPr lang="en-GB" sz="2000" b="1" dirty="0"/>
              <a:t>x 2.2     </a:t>
            </a:r>
            <a:r>
              <a:rPr lang="en-GB" sz="2000" b="1" dirty="0">
                <a:solidFill>
                  <a:srgbClr val="7030A0"/>
                </a:solidFill>
              </a:rPr>
              <a:t>seeding</a:t>
            </a:r>
          </a:p>
          <a:p>
            <a:pPr algn="ctr"/>
            <a:r>
              <a:rPr lang="en-GB" sz="2000" b="1" dirty="0"/>
              <a:t>x 3         </a:t>
            </a:r>
            <a:r>
              <a:rPr lang="en-GB" sz="2000" b="1" dirty="0">
                <a:solidFill>
                  <a:schemeClr val="accent6">
                    <a:lumMod val="75000"/>
                  </a:schemeClr>
                </a:solidFill>
              </a:rPr>
              <a:t>heating</a:t>
            </a:r>
          </a:p>
        </p:txBody>
      </p:sp>
      <p:cxnSp>
        <p:nvCxnSpPr>
          <p:cNvPr id="19" name="Straight Arrow Connector 18">
            <a:extLst>
              <a:ext uri="{FF2B5EF4-FFF2-40B4-BE49-F238E27FC236}">
                <a16:creationId xmlns:a16="http://schemas.microsoft.com/office/drawing/2014/main" id="{8BBA7B9D-1A3F-B084-D466-E8A9EA1F1D3E}"/>
              </a:ext>
            </a:extLst>
          </p:cNvPr>
          <p:cNvCxnSpPr>
            <a:cxnSpLocks/>
          </p:cNvCxnSpPr>
          <p:nvPr/>
        </p:nvCxnSpPr>
        <p:spPr>
          <a:xfrm>
            <a:off x="7472315" y="3349588"/>
            <a:ext cx="0" cy="211674"/>
          </a:xfrm>
          <a:prstGeom prst="straightConnector1">
            <a:avLst/>
          </a:prstGeom>
          <a:ln w="317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27C59B6-E204-618F-C6E3-C51C79EA9564}"/>
              </a:ext>
            </a:extLst>
          </p:cNvPr>
          <p:cNvCxnSpPr>
            <a:cxnSpLocks/>
          </p:cNvCxnSpPr>
          <p:nvPr/>
        </p:nvCxnSpPr>
        <p:spPr>
          <a:xfrm flipV="1">
            <a:off x="7472315" y="3649308"/>
            <a:ext cx="0" cy="193902"/>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Elbow Connector 23">
            <a:extLst>
              <a:ext uri="{FF2B5EF4-FFF2-40B4-BE49-F238E27FC236}">
                <a16:creationId xmlns:a16="http://schemas.microsoft.com/office/drawing/2014/main" id="{9691CD72-BB7F-1B1D-00B0-AF545A572372}"/>
              </a:ext>
            </a:extLst>
          </p:cNvPr>
          <p:cNvCxnSpPr>
            <a:cxnSpLocks/>
            <a:stCxn id="17" idx="0"/>
          </p:cNvCxnSpPr>
          <p:nvPr/>
        </p:nvCxnSpPr>
        <p:spPr>
          <a:xfrm rot="5400000" flipH="1" flipV="1">
            <a:off x="8232004" y="1063518"/>
            <a:ext cx="958389" cy="2186422"/>
          </a:xfrm>
          <a:prstGeom prst="bentConnector2">
            <a:avLst/>
          </a:prstGeom>
          <a:ln w="3810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6" name="Elbow Connector 25">
            <a:extLst>
              <a:ext uri="{FF2B5EF4-FFF2-40B4-BE49-F238E27FC236}">
                <a16:creationId xmlns:a16="http://schemas.microsoft.com/office/drawing/2014/main" id="{8A49E8E7-8589-63E6-5986-ED506F38E2CA}"/>
              </a:ext>
            </a:extLst>
          </p:cNvPr>
          <p:cNvCxnSpPr>
            <a:cxnSpLocks/>
            <a:stCxn id="17" idx="2"/>
          </p:cNvCxnSpPr>
          <p:nvPr/>
        </p:nvCxnSpPr>
        <p:spPr>
          <a:xfrm rot="16200000" flipH="1">
            <a:off x="8100646" y="3476703"/>
            <a:ext cx="1221104" cy="2186422"/>
          </a:xfrm>
          <a:prstGeom prst="bentConnector2">
            <a:avLst/>
          </a:prstGeom>
          <a:ln w="38100">
            <a:prstDash val="dashDot"/>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C03E8D68-A692-9611-DCD8-2D9D397961D1}"/>
              </a:ext>
            </a:extLst>
          </p:cNvPr>
          <p:cNvSpPr txBox="1"/>
          <p:nvPr/>
        </p:nvSpPr>
        <p:spPr>
          <a:xfrm>
            <a:off x="10351022" y="696571"/>
            <a:ext cx="1715089" cy="584775"/>
          </a:xfrm>
          <a:prstGeom prst="rect">
            <a:avLst/>
          </a:prstGeom>
          <a:noFill/>
        </p:spPr>
        <p:txBody>
          <a:bodyPr wrap="square" rtlCol="0">
            <a:spAutoFit/>
          </a:bodyPr>
          <a:lstStyle/>
          <a:p>
            <a:r>
              <a:rPr lang="en-NL" sz="1600" b="1" dirty="0">
                <a:solidFill>
                  <a:schemeClr val="bg1"/>
                </a:solidFill>
              </a:rPr>
              <a:t>CIII emission</a:t>
            </a:r>
            <a:r>
              <a:rPr lang="en-GB" sz="1600" b="1" dirty="0">
                <a:solidFill>
                  <a:schemeClr val="bg1"/>
                </a:solidFill>
              </a:rPr>
              <a:t> front</a:t>
            </a:r>
            <a:br>
              <a:rPr lang="en-NL" sz="1600" b="1" dirty="0">
                <a:solidFill>
                  <a:schemeClr val="bg1"/>
                </a:solidFill>
              </a:rPr>
            </a:br>
            <a:r>
              <a:rPr lang="en-NL" sz="1600" dirty="0">
                <a:solidFill>
                  <a:schemeClr val="bg1"/>
                </a:solidFill>
              </a:rPr>
              <a:t>~ 5-9 eV</a:t>
            </a:r>
            <a:endParaRPr lang="en-NL" sz="1600" b="1" dirty="0">
              <a:solidFill>
                <a:schemeClr val="bg1"/>
              </a:solidFill>
            </a:endParaRPr>
          </a:p>
        </p:txBody>
      </p:sp>
      <p:sp>
        <p:nvSpPr>
          <p:cNvPr id="37" name="Rectangle 36">
            <a:extLst>
              <a:ext uri="{FF2B5EF4-FFF2-40B4-BE49-F238E27FC236}">
                <a16:creationId xmlns:a16="http://schemas.microsoft.com/office/drawing/2014/main" id="{51A67EDC-1392-6921-D307-C204728E9C6F}"/>
              </a:ext>
            </a:extLst>
          </p:cNvPr>
          <p:cNvSpPr/>
          <p:nvPr/>
        </p:nvSpPr>
        <p:spPr>
          <a:xfrm>
            <a:off x="471800" y="2721114"/>
            <a:ext cx="5065400" cy="70788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indent="0">
              <a:buNone/>
            </a:pPr>
            <a:r>
              <a:rPr lang="en-GB" sz="2000" b="1" dirty="0">
                <a:latin typeface="Calibri" panose="020F0502020204030204" pitchFamily="34" charset="0"/>
                <a:ea typeface="Calibri" panose="020F0502020204030204" pitchFamily="34" charset="0"/>
                <a:cs typeface="Calibri" panose="020F0502020204030204" pitchFamily="34" charset="0"/>
              </a:rPr>
              <a:t>X-Point Target Radiator discovered on TCV – localised power dissipation in secondary null</a:t>
            </a:r>
          </a:p>
        </p:txBody>
      </p:sp>
      <p:sp>
        <p:nvSpPr>
          <p:cNvPr id="4" name="TextBox 3">
            <a:extLst>
              <a:ext uri="{FF2B5EF4-FFF2-40B4-BE49-F238E27FC236}">
                <a16:creationId xmlns:a16="http://schemas.microsoft.com/office/drawing/2014/main" id="{54FCFF1A-DF8B-E446-DD62-0F4DE6FAFC76}"/>
              </a:ext>
            </a:extLst>
          </p:cNvPr>
          <p:cNvSpPr txBox="1"/>
          <p:nvPr/>
        </p:nvSpPr>
        <p:spPr>
          <a:xfrm>
            <a:off x="10866047" y="2367171"/>
            <a:ext cx="466794" cy="707886"/>
          </a:xfrm>
          <a:prstGeom prst="rect">
            <a:avLst/>
          </a:prstGeom>
          <a:noFill/>
          <a:effectLst>
            <a:glow rad="228600">
              <a:schemeClr val="accent1">
                <a:satMod val="175000"/>
                <a:alpha val="40000"/>
              </a:schemeClr>
            </a:glow>
          </a:effectLst>
        </p:spPr>
        <p:txBody>
          <a:bodyPr wrap="none" rtlCol="0">
            <a:spAutoFit/>
          </a:bodyPr>
          <a:lstStyle/>
          <a:p>
            <a:pPr algn="l"/>
            <a:r>
              <a:rPr lang="en-GB" sz="4000" b="1" dirty="0">
                <a:solidFill>
                  <a:srgbClr val="00B0F0">
                    <a:alpha val="50000"/>
                  </a:srgbClr>
                </a:solidFill>
                <a:effectLst>
                  <a:glow rad="190500">
                    <a:schemeClr val="bg1">
                      <a:alpha val="80000"/>
                    </a:schemeClr>
                  </a:glow>
                </a:effectLst>
              </a:rPr>
              <a:t>X</a:t>
            </a:r>
          </a:p>
        </p:txBody>
      </p:sp>
      <p:pic>
        <p:nvPicPr>
          <p:cNvPr id="29" name="Picture 28">
            <a:extLst>
              <a:ext uri="{FF2B5EF4-FFF2-40B4-BE49-F238E27FC236}">
                <a16:creationId xmlns:a16="http://schemas.microsoft.com/office/drawing/2014/main" id="{972DA5B8-0EEE-DD23-08B3-4D9480CD2B86}"/>
              </a:ext>
            </a:extLst>
          </p:cNvPr>
          <p:cNvPicPr>
            <a:picLocks noChangeAspect="1"/>
          </p:cNvPicPr>
          <p:nvPr/>
        </p:nvPicPr>
        <p:blipFill>
          <a:blip r:embed="rId4"/>
          <a:stretch>
            <a:fillRect/>
          </a:stretch>
        </p:blipFill>
        <p:spPr>
          <a:xfrm>
            <a:off x="5931165" y="133985"/>
            <a:ext cx="1316087" cy="2408439"/>
          </a:xfrm>
          <a:prstGeom prst="rect">
            <a:avLst/>
          </a:prstGeom>
        </p:spPr>
      </p:pic>
      <p:sp>
        <p:nvSpPr>
          <p:cNvPr id="7" name="TextBox 6">
            <a:extLst>
              <a:ext uri="{FF2B5EF4-FFF2-40B4-BE49-F238E27FC236}">
                <a16:creationId xmlns:a16="http://schemas.microsoft.com/office/drawing/2014/main" id="{39BA6A22-F0C4-B958-A13C-1835F7A1484A}"/>
              </a:ext>
            </a:extLst>
          </p:cNvPr>
          <p:cNvSpPr txBox="1"/>
          <p:nvPr/>
        </p:nvSpPr>
        <p:spPr>
          <a:xfrm>
            <a:off x="10232211" y="6004455"/>
            <a:ext cx="466794" cy="707886"/>
          </a:xfrm>
          <a:prstGeom prst="rect">
            <a:avLst/>
          </a:prstGeom>
          <a:noFill/>
          <a:effectLst>
            <a:glow rad="228600">
              <a:schemeClr val="accent1">
                <a:satMod val="175000"/>
                <a:alpha val="40000"/>
              </a:schemeClr>
            </a:glow>
          </a:effectLst>
        </p:spPr>
        <p:txBody>
          <a:bodyPr wrap="none" rtlCol="0">
            <a:spAutoFit/>
          </a:bodyPr>
          <a:lstStyle/>
          <a:p>
            <a:pPr algn="l"/>
            <a:r>
              <a:rPr lang="en-GB" sz="4000" b="1" dirty="0">
                <a:solidFill>
                  <a:srgbClr val="FF0000">
                    <a:alpha val="50000"/>
                  </a:srgbClr>
                </a:solidFill>
                <a:effectLst>
                  <a:glow rad="190500">
                    <a:schemeClr val="bg1">
                      <a:alpha val="80000"/>
                    </a:schemeClr>
                  </a:glow>
                </a:effectLst>
              </a:rPr>
              <a:t>X</a:t>
            </a:r>
          </a:p>
        </p:txBody>
      </p:sp>
    </p:spTree>
    <p:extLst>
      <p:ext uri="{BB962C8B-B14F-4D97-AF65-F5344CB8AC3E}">
        <p14:creationId xmlns:p14="http://schemas.microsoft.com/office/powerpoint/2010/main" val="27569929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89AE9-8727-41E9-5161-992C6EDFDD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D7D636-15B7-1E55-F719-7639AB6E8AEA}"/>
              </a:ext>
            </a:extLst>
          </p:cNvPr>
          <p:cNvSpPr>
            <a:spLocks noGrp="1"/>
          </p:cNvSpPr>
          <p:nvPr>
            <p:ph type="title"/>
          </p:nvPr>
        </p:nvSpPr>
        <p:spPr>
          <a:xfrm>
            <a:off x="983432" y="192515"/>
            <a:ext cx="10729192" cy="457200"/>
          </a:xfrm>
        </p:spPr>
        <p:txBody>
          <a:bodyPr/>
          <a:lstStyle/>
          <a:p>
            <a:r>
              <a:rPr lang="en-NL" dirty="0"/>
              <a:t>Power exhaust benefits</a:t>
            </a:r>
            <a:r>
              <a:rPr lang="en-GB" dirty="0"/>
              <a:t> – improved detachment</a:t>
            </a:r>
            <a:endParaRPr lang="en-NL" dirty="0"/>
          </a:p>
        </p:txBody>
      </p:sp>
      <p:sp>
        <p:nvSpPr>
          <p:cNvPr id="5" name="Slide Number Placeholder 4">
            <a:extLst>
              <a:ext uri="{FF2B5EF4-FFF2-40B4-BE49-F238E27FC236}">
                <a16:creationId xmlns:a16="http://schemas.microsoft.com/office/drawing/2014/main" id="{A2726B4D-E48E-33CA-721D-E0FDA177796A}"/>
              </a:ext>
            </a:extLst>
          </p:cNvPr>
          <p:cNvSpPr>
            <a:spLocks noGrp="1"/>
          </p:cNvSpPr>
          <p:nvPr>
            <p:ph type="sldNum" sz="quarter" idx="12"/>
          </p:nvPr>
        </p:nvSpPr>
        <p:spPr/>
        <p:txBody>
          <a:bodyPr/>
          <a:lstStyle/>
          <a:p>
            <a:r>
              <a:rPr lang="en-GB" dirty="0">
                <a:solidFill>
                  <a:prstClr val="white"/>
                </a:solidFill>
              </a:rPr>
              <a:t>7a/16</a:t>
            </a:r>
          </a:p>
        </p:txBody>
      </p:sp>
      <p:sp>
        <p:nvSpPr>
          <p:cNvPr id="8" name="Rectangle 7">
            <a:extLst>
              <a:ext uri="{FF2B5EF4-FFF2-40B4-BE49-F238E27FC236}">
                <a16:creationId xmlns:a16="http://schemas.microsoft.com/office/drawing/2014/main" id="{CCF56EA5-CECE-A356-E3E4-1DCC45B645C6}"/>
              </a:ext>
            </a:extLst>
          </p:cNvPr>
          <p:cNvSpPr/>
          <p:nvPr/>
        </p:nvSpPr>
        <p:spPr>
          <a:xfrm>
            <a:off x="286082" y="2823302"/>
            <a:ext cx="3766142" cy="70788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indent="0">
              <a:buNone/>
            </a:pPr>
            <a:r>
              <a:rPr lang="en-GB" sz="2000" b="1" dirty="0">
                <a:latin typeface="Calibri" panose="020F0502020204030204" pitchFamily="34" charset="0"/>
                <a:ea typeface="Calibri" panose="020F0502020204030204" pitchFamily="34" charset="0"/>
                <a:cs typeface="Calibri" panose="020F0502020204030204" pitchFamily="34" charset="0"/>
              </a:rPr>
              <a:t>Two different exhaust concepts – similar power exhaust benefits !</a:t>
            </a:r>
          </a:p>
        </p:txBody>
      </p:sp>
      <p:sp>
        <p:nvSpPr>
          <p:cNvPr id="9" name="TextBox 8">
            <a:extLst>
              <a:ext uri="{FF2B5EF4-FFF2-40B4-BE49-F238E27FC236}">
                <a16:creationId xmlns:a16="http://schemas.microsoft.com/office/drawing/2014/main" id="{CD923D77-9063-8C8A-852E-2D2DBBE78500}"/>
              </a:ext>
            </a:extLst>
          </p:cNvPr>
          <p:cNvSpPr txBox="1"/>
          <p:nvPr/>
        </p:nvSpPr>
        <p:spPr>
          <a:xfrm>
            <a:off x="10289252" y="21005"/>
            <a:ext cx="1838631"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t>MAST-U &amp; TCV</a:t>
            </a:r>
            <a:endParaRPr lang="en-GB" sz="2000" dirty="0"/>
          </a:p>
        </p:txBody>
      </p:sp>
      <p:sp>
        <p:nvSpPr>
          <p:cNvPr id="12" name="Right Arrow 19">
            <a:extLst>
              <a:ext uri="{FF2B5EF4-FFF2-40B4-BE49-F238E27FC236}">
                <a16:creationId xmlns:a16="http://schemas.microsoft.com/office/drawing/2014/main" id="{C9DE2B80-E07C-DF4C-FEED-2FD7EFCD951F}"/>
              </a:ext>
            </a:extLst>
          </p:cNvPr>
          <p:cNvSpPr/>
          <p:nvPr/>
        </p:nvSpPr>
        <p:spPr>
          <a:xfrm>
            <a:off x="7483772" y="4492580"/>
            <a:ext cx="4506563" cy="576000"/>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NL" sz="2000" b="1" dirty="0"/>
              <a:t>Power exhaust benefits</a:t>
            </a:r>
          </a:p>
        </p:txBody>
      </p:sp>
      <p:cxnSp>
        <p:nvCxnSpPr>
          <p:cNvPr id="13" name="Straight Connector 12">
            <a:extLst>
              <a:ext uri="{FF2B5EF4-FFF2-40B4-BE49-F238E27FC236}">
                <a16:creationId xmlns:a16="http://schemas.microsoft.com/office/drawing/2014/main" id="{0154BEA4-E9B6-D5D2-62D4-4A24087D7EC4}"/>
              </a:ext>
            </a:extLst>
          </p:cNvPr>
          <p:cNvCxnSpPr/>
          <p:nvPr/>
        </p:nvCxnSpPr>
        <p:spPr>
          <a:xfrm>
            <a:off x="7661338" y="5059702"/>
            <a:ext cx="0" cy="26633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33E4C0-500D-C3A2-271C-AE17689C317E}"/>
              </a:ext>
            </a:extLst>
          </p:cNvPr>
          <p:cNvCxnSpPr/>
          <p:nvPr/>
        </p:nvCxnSpPr>
        <p:spPr>
          <a:xfrm>
            <a:off x="10407485" y="5059702"/>
            <a:ext cx="0" cy="266331"/>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5C287A1-572F-7AE7-9271-8FD5CDA030A5}"/>
              </a:ext>
            </a:extLst>
          </p:cNvPr>
          <p:cNvCxnSpPr/>
          <p:nvPr/>
        </p:nvCxnSpPr>
        <p:spPr>
          <a:xfrm>
            <a:off x="10630460" y="5059702"/>
            <a:ext cx="0" cy="266331"/>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DCC79A8-A1E0-A332-5BF4-8B1D284A777D}"/>
              </a:ext>
            </a:extLst>
          </p:cNvPr>
          <p:cNvSpPr txBox="1"/>
          <p:nvPr/>
        </p:nvSpPr>
        <p:spPr>
          <a:xfrm>
            <a:off x="5017794" y="4721939"/>
            <a:ext cx="2592954" cy="707886"/>
          </a:xfrm>
          <a:prstGeom prst="rect">
            <a:avLst/>
          </a:prstGeom>
          <a:noFill/>
        </p:spPr>
        <p:txBody>
          <a:bodyPr wrap="none" rtlCol="0">
            <a:spAutoFit/>
          </a:bodyPr>
          <a:lstStyle/>
          <a:p>
            <a:r>
              <a:rPr lang="en-NL" sz="2000" b="1" dirty="0"/>
              <a:t>Leg length, </a:t>
            </a:r>
          </a:p>
          <a:p>
            <a:r>
              <a:rPr lang="en-NL" sz="2000" b="1" dirty="0"/>
              <a:t>total flux expansion, …</a:t>
            </a:r>
          </a:p>
        </p:txBody>
      </p:sp>
      <p:sp>
        <p:nvSpPr>
          <p:cNvPr id="52" name="TextBox 51">
            <a:extLst>
              <a:ext uri="{FF2B5EF4-FFF2-40B4-BE49-F238E27FC236}">
                <a16:creationId xmlns:a16="http://schemas.microsoft.com/office/drawing/2014/main" id="{DED7D32F-F7F7-9EB7-E8B2-20AC99C9B934}"/>
              </a:ext>
            </a:extLst>
          </p:cNvPr>
          <p:cNvSpPr txBox="1"/>
          <p:nvPr/>
        </p:nvSpPr>
        <p:spPr>
          <a:xfrm>
            <a:off x="5020379" y="5525688"/>
            <a:ext cx="2225161" cy="707886"/>
          </a:xfrm>
          <a:prstGeom prst="rect">
            <a:avLst/>
          </a:prstGeom>
          <a:noFill/>
        </p:spPr>
        <p:txBody>
          <a:bodyPr wrap="none" rtlCol="0">
            <a:spAutoFit/>
          </a:bodyPr>
          <a:lstStyle/>
          <a:p>
            <a:r>
              <a:rPr lang="en-NL" sz="2000" b="1" dirty="0"/>
              <a:t>Add secondary null</a:t>
            </a:r>
            <a:br>
              <a:rPr lang="en-NL" sz="2000" b="1" dirty="0"/>
            </a:br>
            <a:r>
              <a:rPr lang="en-NL" sz="2000" b="1" dirty="0"/>
              <a:t>(X-Point Target)</a:t>
            </a:r>
          </a:p>
        </p:txBody>
      </p:sp>
      <p:cxnSp>
        <p:nvCxnSpPr>
          <p:cNvPr id="53" name="Elbow Connector 29">
            <a:extLst>
              <a:ext uri="{FF2B5EF4-FFF2-40B4-BE49-F238E27FC236}">
                <a16:creationId xmlns:a16="http://schemas.microsoft.com/office/drawing/2014/main" id="{574CB177-06C3-E166-2638-F0C0AC18FCBB}"/>
              </a:ext>
            </a:extLst>
          </p:cNvPr>
          <p:cNvCxnSpPr>
            <a:cxnSpLocks/>
          </p:cNvCxnSpPr>
          <p:nvPr/>
        </p:nvCxnSpPr>
        <p:spPr>
          <a:xfrm>
            <a:off x="7661338" y="5175337"/>
            <a:ext cx="2854035" cy="498493"/>
          </a:xfrm>
          <a:prstGeom prst="bentConnector3">
            <a:avLst>
              <a:gd name="adj1" fmla="val -194"/>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8463F2F-D09D-5DC1-72F2-96A884F62245}"/>
              </a:ext>
            </a:extLst>
          </p:cNvPr>
          <p:cNvCxnSpPr/>
          <p:nvPr/>
        </p:nvCxnSpPr>
        <p:spPr>
          <a:xfrm>
            <a:off x="10515373" y="5573194"/>
            <a:ext cx="0" cy="26633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895D3AA4-1A5E-4280-654D-5F8406B8D16D}"/>
              </a:ext>
            </a:extLst>
          </p:cNvPr>
          <p:cNvSpPr txBox="1"/>
          <p:nvPr/>
        </p:nvSpPr>
        <p:spPr>
          <a:xfrm>
            <a:off x="7758473" y="5019911"/>
            <a:ext cx="482824" cy="40011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NL" sz="2000" b="1" dirty="0">
                <a:solidFill>
                  <a:srgbClr val="FF0000"/>
                </a:solidFill>
              </a:rPr>
              <a:t>CD</a:t>
            </a:r>
          </a:p>
        </p:txBody>
      </p:sp>
      <p:sp>
        <p:nvSpPr>
          <p:cNvPr id="57" name="TextBox 56">
            <a:extLst>
              <a:ext uri="{FF2B5EF4-FFF2-40B4-BE49-F238E27FC236}">
                <a16:creationId xmlns:a16="http://schemas.microsoft.com/office/drawing/2014/main" id="{DF5E816B-B66E-D8D7-7C9D-D26338F9C996}"/>
              </a:ext>
            </a:extLst>
          </p:cNvPr>
          <p:cNvSpPr txBox="1"/>
          <p:nvPr/>
        </p:nvSpPr>
        <p:spPr>
          <a:xfrm>
            <a:off x="9854848" y="4998938"/>
            <a:ext cx="471604" cy="40011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NL" sz="2000" b="1" dirty="0">
                <a:solidFill>
                  <a:srgbClr val="00B050"/>
                </a:solidFill>
              </a:rPr>
              <a:t>ED</a:t>
            </a:r>
          </a:p>
        </p:txBody>
      </p:sp>
      <p:sp>
        <p:nvSpPr>
          <p:cNvPr id="58" name="TextBox 57">
            <a:extLst>
              <a:ext uri="{FF2B5EF4-FFF2-40B4-BE49-F238E27FC236}">
                <a16:creationId xmlns:a16="http://schemas.microsoft.com/office/drawing/2014/main" id="{2CC87AB0-F326-E896-F5FF-E86E030ABDDE}"/>
              </a:ext>
            </a:extLst>
          </p:cNvPr>
          <p:cNvSpPr txBox="1"/>
          <p:nvPr/>
        </p:nvSpPr>
        <p:spPr>
          <a:xfrm>
            <a:off x="10825325" y="5032088"/>
            <a:ext cx="1329868"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NL" sz="2000" b="1" dirty="0">
                <a:solidFill>
                  <a:srgbClr val="0070C0"/>
                </a:solidFill>
              </a:rPr>
              <a:t>SXD</a:t>
            </a:r>
            <a:r>
              <a:rPr lang="en-NL" sz="1800" b="1" dirty="0">
                <a:solidFill>
                  <a:srgbClr val="0070C0"/>
                </a:solidFill>
              </a:rPr>
              <a:t> </a:t>
            </a:r>
            <a:r>
              <a:rPr lang="en-NL" sz="1200" b="1" dirty="0">
                <a:solidFill>
                  <a:srgbClr val="0070C0"/>
                </a:solidFill>
              </a:rPr>
              <a:t>(MAST-U)</a:t>
            </a:r>
            <a:endParaRPr lang="en-NL" sz="1800" b="1" dirty="0">
              <a:solidFill>
                <a:srgbClr val="0070C0"/>
              </a:solidFill>
            </a:endParaRPr>
          </a:p>
        </p:txBody>
      </p:sp>
      <p:sp>
        <p:nvSpPr>
          <p:cNvPr id="59" name="TextBox 58">
            <a:extLst>
              <a:ext uri="{FF2B5EF4-FFF2-40B4-BE49-F238E27FC236}">
                <a16:creationId xmlns:a16="http://schemas.microsoft.com/office/drawing/2014/main" id="{5B106D08-F278-9E6B-CAB9-594E91CFFE6C}"/>
              </a:ext>
            </a:extLst>
          </p:cNvPr>
          <p:cNvSpPr txBox="1"/>
          <p:nvPr/>
        </p:nvSpPr>
        <p:spPr>
          <a:xfrm>
            <a:off x="10073250" y="5902753"/>
            <a:ext cx="1114420"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NL" sz="2000" b="1" dirty="0">
                <a:solidFill>
                  <a:srgbClr val="00B0F0"/>
                </a:solidFill>
              </a:rPr>
              <a:t>XPT</a:t>
            </a:r>
            <a:r>
              <a:rPr lang="en-NL" sz="1800" b="1" dirty="0">
                <a:solidFill>
                  <a:srgbClr val="00B0F0"/>
                </a:solidFill>
              </a:rPr>
              <a:t> </a:t>
            </a:r>
            <a:r>
              <a:rPr lang="en-NL" sz="1200" b="1" dirty="0">
                <a:solidFill>
                  <a:srgbClr val="00B0F0"/>
                </a:solidFill>
              </a:rPr>
              <a:t>(TCV)</a:t>
            </a:r>
            <a:endParaRPr lang="en-NL" sz="1800" b="1" dirty="0">
              <a:solidFill>
                <a:srgbClr val="00B0F0"/>
              </a:solidFill>
            </a:endParaRPr>
          </a:p>
        </p:txBody>
      </p:sp>
      <p:grpSp>
        <p:nvGrpSpPr>
          <p:cNvPr id="105" name="Group 104">
            <a:extLst>
              <a:ext uri="{FF2B5EF4-FFF2-40B4-BE49-F238E27FC236}">
                <a16:creationId xmlns:a16="http://schemas.microsoft.com/office/drawing/2014/main" id="{B6A3E2AD-8ECF-7A28-750A-01C349324EA7}"/>
              </a:ext>
            </a:extLst>
          </p:cNvPr>
          <p:cNvGrpSpPr/>
          <p:nvPr/>
        </p:nvGrpSpPr>
        <p:grpSpPr>
          <a:xfrm>
            <a:off x="-62759" y="4148171"/>
            <a:ext cx="4759549" cy="2036827"/>
            <a:chOff x="-136434" y="4218903"/>
            <a:chExt cx="4759549" cy="2036827"/>
          </a:xfrm>
        </p:grpSpPr>
        <mc:AlternateContent xmlns:mc="http://schemas.openxmlformats.org/markup-compatibility/2006" xmlns:a14="http://schemas.microsoft.com/office/drawing/2010/main">
          <mc:Choice Requires="a14">
            <p:sp>
              <p:nvSpPr>
                <p:cNvPr id="106" name="TextBox 17">
                  <a:extLst>
                    <a:ext uri="{FF2B5EF4-FFF2-40B4-BE49-F238E27FC236}">
                      <a16:creationId xmlns:a16="http://schemas.microsoft.com/office/drawing/2014/main" id="{56A755F7-9FF1-7234-C5E2-A42DF66DDC17}"/>
                    </a:ext>
                  </a:extLst>
                </p:cNvPr>
                <p:cNvSpPr txBox="1">
                  <a:spLocks noChangeArrowheads="1"/>
                </p:cNvSpPr>
                <p:nvPr/>
              </p:nvSpPr>
              <p:spPr bwMode="auto">
                <a:xfrm>
                  <a:off x="-136434" y="4766034"/>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en-US" sz="2400" b="1" i="1" smtClean="0">
                                <a:solidFill>
                                  <a:schemeClr val="tx1"/>
                                </a:solidFill>
                                <a:effectLst>
                                  <a:glow rad="279400">
                                    <a:schemeClr val="bg1"/>
                                  </a:glow>
                                </a:effectLst>
                                <a:latin typeface="Cambria Math" panose="02040503050406030204" pitchFamily="18" charset="0"/>
                              </a:rPr>
                              <m:t>𝒖</m:t>
                            </m:r>
                          </m:sub>
                        </m:sSub>
                      </m:oMath>
                    </m:oMathPara>
                  </a14:m>
                  <a:endParaRPr lang="en-US" altLang="en-US" sz="2400" i="1" baseline="30000" dirty="0">
                    <a:solidFill>
                      <a:schemeClr val="tx1"/>
                    </a:solidFill>
                  </a:endParaRPr>
                </a:p>
              </p:txBody>
            </p:sp>
          </mc:Choice>
          <mc:Fallback xmlns="">
            <p:sp>
              <p:nvSpPr>
                <p:cNvPr id="106" name="TextBox 17">
                  <a:extLst>
                    <a:ext uri="{FF2B5EF4-FFF2-40B4-BE49-F238E27FC236}">
                      <a16:creationId xmlns:a16="http://schemas.microsoft.com/office/drawing/2014/main" id="{56A755F7-9FF1-7234-C5E2-A42DF66DDC17}"/>
                    </a:ext>
                  </a:extLst>
                </p:cNvPr>
                <p:cNvSpPr txBox="1">
                  <a:spLocks noRot="1" noChangeAspect="1" noMove="1" noResize="1" noEditPoints="1" noAdjustHandles="1" noChangeArrowheads="1" noChangeShapeType="1" noTextEdit="1"/>
                </p:cNvSpPr>
                <p:nvPr/>
              </p:nvSpPr>
              <p:spPr bwMode="auto">
                <a:xfrm>
                  <a:off x="-136434" y="4766034"/>
                  <a:ext cx="1266166" cy="453137"/>
                </a:xfrm>
                <a:prstGeom prst="rect">
                  <a:avLst/>
                </a:prstGeom>
                <a:blipFill>
                  <a:blip r:embed="rId2"/>
                  <a:stretch>
                    <a:fillRect b="-41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nvGrpSpPr>
            <p:cNvPr id="107" name="Group 106">
              <a:extLst>
                <a:ext uri="{FF2B5EF4-FFF2-40B4-BE49-F238E27FC236}">
                  <a16:creationId xmlns:a16="http://schemas.microsoft.com/office/drawing/2014/main" id="{E50131E0-6D77-DB51-09D1-046D3EE51F70}"/>
                </a:ext>
              </a:extLst>
            </p:cNvPr>
            <p:cNvGrpSpPr/>
            <p:nvPr/>
          </p:nvGrpSpPr>
          <p:grpSpPr>
            <a:xfrm>
              <a:off x="365007" y="4218903"/>
              <a:ext cx="4258108" cy="2036827"/>
              <a:chOff x="365007" y="4218903"/>
              <a:chExt cx="4258108" cy="2036827"/>
            </a:xfrm>
          </p:grpSpPr>
          <p:cxnSp>
            <p:nvCxnSpPr>
              <p:cNvPr id="108" name="Straight Connector 107">
                <a:extLst>
                  <a:ext uri="{FF2B5EF4-FFF2-40B4-BE49-F238E27FC236}">
                    <a16:creationId xmlns:a16="http://schemas.microsoft.com/office/drawing/2014/main" id="{59977887-6D9F-FDE3-8D43-8E384402733F}"/>
                  </a:ext>
                </a:extLst>
              </p:cNvPr>
              <p:cNvCxnSpPr>
                <a:cxnSpLocks/>
              </p:cNvCxnSpPr>
              <p:nvPr/>
            </p:nvCxnSpPr>
            <p:spPr>
              <a:xfrm flipV="1">
                <a:off x="2773068" y="4593455"/>
                <a:ext cx="0" cy="1662275"/>
              </a:xfrm>
              <a:prstGeom prst="line">
                <a:avLst/>
              </a:prstGeom>
              <a:ln w="57150"/>
            </p:spPr>
            <p:style>
              <a:lnRef idx="1">
                <a:schemeClr val="dk1"/>
              </a:lnRef>
              <a:fillRef idx="0">
                <a:schemeClr val="dk1"/>
              </a:fillRef>
              <a:effectRef idx="0">
                <a:schemeClr val="dk1"/>
              </a:effectRef>
              <a:fontRef idx="minor">
                <a:schemeClr val="tx1"/>
              </a:fontRef>
            </p:style>
          </p:cxnSp>
          <p:cxnSp>
            <p:nvCxnSpPr>
              <p:cNvPr id="109" name="Straight Connector 108">
                <a:extLst>
                  <a:ext uri="{FF2B5EF4-FFF2-40B4-BE49-F238E27FC236}">
                    <a16:creationId xmlns:a16="http://schemas.microsoft.com/office/drawing/2014/main" id="{4D313709-DED4-36F3-1939-A25C2A17DFA9}"/>
                  </a:ext>
                </a:extLst>
              </p:cNvPr>
              <p:cNvCxnSpPr>
                <a:cxnSpLocks/>
              </p:cNvCxnSpPr>
              <p:nvPr/>
            </p:nvCxnSpPr>
            <p:spPr>
              <a:xfrm flipV="1">
                <a:off x="4124299" y="4563312"/>
                <a:ext cx="0" cy="1692418"/>
              </a:xfrm>
              <a:prstGeom prst="line">
                <a:avLst/>
              </a:prstGeom>
              <a:ln w="57150"/>
            </p:spPr>
            <p:style>
              <a:lnRef idx="1">
                <a:schemeClr val="dk1"/>
              </a:lnRef>
              <a:fillRef idx="0">
                <a:schemeClr val="dk1"/>
              </a:fillRef>
              <a:effectRef idx="0">
                <a:schemeClr val="dk1"/>
              </a:effectRef>
              <a:fontRef idx="minor">
                <a:schemeClr val="tx1"/>
              </a:fontRef>
            </p:style>
          </p:cxnSp>
          <p:cxnSp>
            <p:nvCxnSpPr>
              <p:cNvPr id="110" name="Straight Connector 109">
                <a:extLst>
                  <a:ext uri="{FF2B5EF4-FFF2-40B4-BE49-F238E27FC236}">
                    <a16:creationId xmlns:a16="http://schemas.microsoft.com/office/drawing/2014/main" id="{EB96E75B-7EEE-E2C0-02A6-08CBE01D7C66}"/>
                  </a:ext>
                </a:extLst>
              </p:cNvPr>
              <p:cNvCxnSpPr>
                <a:cxnSpLocks/>
              </p:cNvCxnSpPr>
              <p:nvPr/>
            </p:nvCxnSpPr>
            <p:spPr>
              <a:xfrm>
                <a:off x="2765573" y="6072159"/>
                <a:ext cx="1336575" cy="6427"/>
              </a:xfrm>
              <a:prstGeom prst="line">
                <a:avLst/>
              </a:prstGeom>
              <a:ln w="57150">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111" name="Rectangle 110">
                <a:extLst>
                  <a:ext uri="{FF2B5EF4-FFF2-40B4-BE49-F238E27FC236}">
                    <a16:creationId xmlns:a16="http://schemas.microsoft.com/office/drawing/2014/main" id="{EA603F08-EC25-4F7B-CBA0-AB082FECC5C4}"/>
                  </a:ext>
                </a:extLst>
              </p:cNvPr>
              <p:cNvSpPr/>
              <p:nvPr/>
            </p:nvSpPr>
            <p:spPr bwMode="auto">
              <a:xfrm>
                <a:off x="646775" y="5141643"/>
                <a:ext cx="3475133" cy="376592"/>
              </a:xfrm>
              <a:prstGeom prst="rect">
                <a:avLst/>
              </a:prstGeom>
              <a:solidFill>
                <a:srgbClr val="4E81BD"/>
              </a:solidFill>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accent5">
                  <a:shade val="15000"/>
                </a:schemeClr>
              </a:lnRef>
              <a:fillRef idx="1">
                <a:schemeClr val="accent5"/>
              </a:fillRef>
              <a:effectRef idx="0">
                <a:schemeClr val="accent5"/>
              </a:effectRef>
              <a:fontRef idx="minor">
                <a:schemeClr val="lt1"/>
              </a:fontRef>
            </p:style>
            <p:txBody>
              <a:bodyPr/>
              <a:lstStyle/>
              <a:p>
                <a:pPr defTabSz="820738">
                  <a:defRPr/>
                </a:pPr>
                <a:endParaRPr lang="en-US" sz="1500">
                  <a:solidFill>
                    <a:srgbClr val="000000"/>
                  </a:solidFill>
                  <a:latin typeface="Times" charset="0"/>
                  <a:ea typeface="ＭＳ Ｐゴシック" charset="0"/>
                </a:endParaRPr>
              </a:p>
            </p:txBody>
          </p:sp>
          <p:cxnSp>
            <p:nvCxnSpPr>
              <p:cNvPr id="112" name="Straight Arrow Connector 20">
                <a:extLst>
                  <a:ext uri="{FF2B5EF4-FFF2-40B4-BE49-F238E27FC236}">
                    <a16:creationId xmlns:a16="http://schemas.microsoft.com/office/drawing/2014/main" id="{5F7DB810-60B1-3EC4-A1F7-5DE8F9C1FACD}"/>
                  </a:ext>
                </a:extLst>
              </p:cNvPr>
              <p:cNvCxnSpPr>
                <a:cxnSpLocks noChangeShapeType="1"/>
              </p:cNvCxnSpPr>
              <p:nvPr/>
            </p:nvCxnSpPr>
            <p:spPr bwMode="auto">
              <a:xfrm>
                <a:off x="365007" y="5329939"/>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13" name="Straight Arrow Connector 20">
                <a:extLst>
                  <a:ext uri="{FF2B5EF4-FFF2-40B4-BE49-F238E27FC236}">
                    <a16:creationId xmlns:a16="http://schemas.microsoft.com/office/drawing/2014/main" id="{B6F15C92-04FD-9BA4-0583-4D3553CFA7A0}"/>
                  </a:ext>
                </a:extLst>
              </p:cNvPr>
              <p:cNvCxnSpPr>
                <a:cxnSpLocks noChangeShapeType="1"/>
              </p:cNvCxnSpPr>
              <p:nvPr/>
            </p:nvCxnSpPr>
            <p:spPr bwMode="auto">
              <a:xfrm>
                <a:off x="3699256" y="5329939"/>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114" name="Group 113">
                <a:extLst>
                  <a:ext uri="{FF2B5EF4-FFF2-40B4-BE49-F238E27FC236}">
                    <a16:creationId xmlns:a16="http://schemas.microsoft.com/office/drawing/2014/main" id="{A07D75B5-AF46-B84E-5AF9-F65B160DC7B4}"/>
                  </a:ext>
                </a:extLst>
              </p:cNvPr>
              <p:cNvGrpSpPr>
                <a:grpSpLocks/>
              </p:cNvGrpSpPr>
              <p:nvPr/>
            </p:nvGrpSpPr>
            <p:grpSpPr bwMode="auto">
              <a:xfrm>
                <a:off x="4121907" y="4890581"/>
                <a:ext cx="140884" cy="690418"/>
                <a:chOff x="7239000" y="3124200"/>
                <a:chExt cx="228600" cy="838200"/>
              </a:xfrm>
            </p:grpSpPr>
            <p:cxnSp>
              <p:nvCxnSpPr>
                <p:cNvPr id="136" name="Straight Connector 135">
                  <a:extLst>
                    <a:ext uri="{FF2B5EF4-FFF2-40B4-BE49-F238E27FC236}">
                      <a16:creationId xmlns:a16="http://schemas.microsoft.com/office/drawing/2014/main" id="{2570A33D-EF36-E3B1-F1D2-3E122C710A64}"/>
                    </a:ext>
                  </a:extLst>
                </p:cNvPr>
                <p:cNvCxnSpPr/>
                <p:nvPr/>
              </p:nvCxnSpPr>
              <p:spPr bwMode="auto">
                <a:xfrm>
                  <a:off x="7239000" y="3352800"/>
                  <a:ext cx="0" cy="609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37" name="Straight Connector 136">
                  <a:extLst>
                    <a:ext uri="{FF2B5EF4-FFF2-40B4-BE49-F238E27FC236}">
                      <a16:creationId xmlns:a16="http://schemas.microsoft.com/office/drawing/2014/main" id="{78498CB6-DFE3-0574-5F15-ABB1FDFFB806}"/>
                    </a:ext>
                  </a:extLst>
                </p:cNvPr>
                <p:cNvCxnSpPr/>
                <p:nvPr/>
              </p:nvCxnSpPr>
              <p:spPr bwMode="auto">
                <a:xfrm flipV="1">
                  <a:off x="7239000" y="37338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38" name="Straight Connector 137">
                  <a:extLst>
                    <a:ext uri="{FF2B5EF4-FFF2-40B4-BE49-F238E27FC236}">
                      <a16:creationId xmlns:a16="http://schemas.microsoft.com/office/drawing/2014/main" id="{D6665549-B7DD-A283-6CF3-B4924922FC25}"/>
                    </a:ext>
                  </a:extLst>
                </p:cNvPr>
                <p:cNvCxnSpPr/>
                <p:nvPr/>
              </p:nvCxnSpPr>
              <p:spPr bwMode="auto">
                <a:xfrm flipV="1">
                  <a:off x="7239000" y="35306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39" name="Straight Connector 138">
                  <a:extLst>
                    <a:ext uri="{FF2B5EF4-FFF2-40B4-BE49-F238E27FC236}">
                      <a16:creationId xmlns:a16="http://schemas.microsoft.com/office/drawing/2014/main" id="{46A3F2CA-371C-2860-47CA-E12CE4B2EDE3}"/>
                    </a:ext>
                  </a:extLst>
                </p:cNvPr>
                <p:cNvCxnSpPr/>
                <p:nvPr/>
              </p:nvCxnSpPr>
              <p:spPr bwMode="auto">
                <a:xfrm flipV="1">
                  <a:off x="7239000" y="31242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40" name="Straight Connector 139">
                  <a:extLst>
                    <a:ext uri="{FF2B5EF4-FFF2-40B4-BE49-F238E27FC236}">
                      <a16:creationId xmlns:a16="http://schemas.microsoft.com/office/drawing/2014/main" id="{CDD82708-F887-38F3-E239-6CFB472A36FD}"/>
                    </a:ext>
                  </a:extLst>
                </p:cNvPr>
                <p:cNvCxnSpPr/>
                <p:nvPr/>
              </p:nvCxnSpPr>
              <p:spPr bwMode="auto">
                <a:xfrm flipV="1">
                  <a:off x="7239000" y="33274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115" name="Content Placeholder 2">
                <a:extLst>
                  <a:ext uri="{FF2B5EF4-FFF2-40B4-BE49-F238E27FC236}">
                    <a16:creationId xmlns:a16="http://schemas.microsoft.com/office/drawing/2014/main" id="{128BA203-6545-5CAA-5AE3-0E6C2ED4FCBA}"/>
                  </a:ext>
                </a:extLst>
              </p:cNvPr>
              <p:cNvSpPr txBox="1">
                <a:spLocks/>
              </p:cNvSpPr>
              <p:nvPr/>
            </p:nvSpPr>
            <p:spPr bwMode="auto">
              <a:xfrm>
                <a:off x="1022465" y="5141643"/>
                <a:ext cx="798341" cy="3765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1412" tIns="45707" rIns="91412" bIns="45707"/>
              <a:lstStyle>
                <a:lvl1pPr marL="165100" indent="-165100" algn="l" rtl="0" eaLnBrk="0" fontAlgn="base" hangingPunct="0">
                  <a:spcBef>
                    <a:spcPct val="20000"/>
                  </a:spcBef>
                  <a:spcAft>
                    <a:spcPct val="0"/>
                  </a:spcAft>
                  <a:buClr>
                    <a:srgbClr val="FF0000"/>
                  </a:buClr>
                  <a:buSzPct val="140000"/>
                  <a:buChar char="•"/>
                  <a:defRPr sz="1900">
                    <a:solidFill>
                      <a:schemeClr val="tx1"/>
                    </a:solidFill>
                    <a:latin typeface="+mn-lt"/>
                    <a:ea typeface="+mn-ea"/>
                    <a:cs typeface="ＭＳ Ｐゴシック" charset="0"/>
                  </a:defRPr>
                </a:lvl1pPr>
                <a:lvl2pPr marL="450850" indent="-171450" algn="l" rtl="0" eaLnBrk="0" fontAlgn="base" hangingPunct="0">
                  <a:spcBef>
                    <a:spcPct val="20000"/>
                  </a:spcBef>
                  <a:spcAft>
                    <a:spcPct val="0"/>
                  </a:spcAft>
                  <a:buClr>
                    <a:srgbClr val="FF0000"/>
                  </a:buClr>
                  <a:buSzPct val="75000"/>
                  <a:buFont typeface="Webdings" charset="0"/>
                  <a:buChar char="&lt;"/>
                  <a:defRPr>
                    <a:solidFill>
                      <a:schemeClr val="tx1"/>
                    </a:solidFill>
                    <a:latin typeface="+mn-lt"/>
                    <a:ea typeface="+mn-ea"/>
                  </a:defRPr>
                </a:lvl2pPr>
                <a:lvl3pPr marL="730250" indent="-165100" algn="l" rtl="0" eaLnBrk="0" fontAlgn="base" hangingPunct="0">
                  <a:spcBef>
                    <a:spcPct val="20000"/>
                  </a:spcBef>
                  <a:spcAft>
                    <a:spcPct val="0"/>
                  </a:spcAft>
                  <a:buClr>
                    <a:srgbClr val="FF0000"/>
                  </a:buClr>
                  <a:buSzPct val="70000"/>
                  <a:buFont typeface="Zapf Dingbats" charset="0"/>
                  <a:buChar char="l"/>
                  <a:defRPr sz="1700">
                    <a:solidFill>
                      <a:schemeClr val="tx1"/>
                    </a:solidFill>
                    <a:latin typeface="+mn-lt"/>
                    <a:ea typeface="+mn-ea"/>
                  </a:defRPr>
                </a:lvl3pPr>
                <a:lvl4pPr marL="1073150" indent="-228600" algn="l" rtl="0" eaLnBrk="0" fontAlgn="base" hangingPunct="0">
                  <a:spcBef>
                    <a:spcPct val="20000"/>
                  </a:spcBef>
                  <a:spcAft>
                    <a:spcPct val="0"/>
                  </a:spcAft>
                  <a:buClr>
                    <a:srgbClr val="FF0000"/>
                  </a:buClr>
                  <a:buSzPct val="75000"/>
                  <a:buFont typeface="Zapf Dingbats" charset="0"/>
                  <a:buChar char="u"/>
                  <a:defRPr sz="1700">
                    <a:solidFill>
                      <a:schemeClr val="tx1"/>
                    </a:solidFill>
                    <a:latin typeface="+mn-lt"/>
                    <a:ea typeface="+mn-ea"/>
                  </a:defRPr>
                </a:lvl4pPr>
                <a:lvl5pPr marL="14160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5pPr>
                <a:lvl6pPr marL="18732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6pPr>
                <a:lvl7pPr marL="23304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7pPr>
                <a:lvl8pPr marL="27876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8pPr>
                <a:lvl9pPr marL="32448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9pPr>
              </a:lstStyle>
              <a:p>
                <a:pPr marL="0" indent="0" algn="ctr">
                  <a:buFontTx/>
                  <a:buNone/>
                  <a:defRPr/>
                </a:pPr>
                <a:r>
                  <a:rPr lang="en-US" sz="2000" b="1" dirty="0">
                    <a:ea typeface="ＭＳ Ｐゴシック" charset="0"/>
                  </a:rPr>
                  <a:t>B </a:t>
                </a:r>
                <a:r>
                  <a:rPr lang="en-US" sz="2000" b="1" dirty="0">
                    <a:ea typeface="ＭＳ Ｐゴシック" charset="0"/>
                    <a:sym typeface="Wingdings"/>
                  </a:rPr>
                  <a:t></a:t>
                </a:r>
                <a:endParaRPr lang="en-US" sz="2400" dirty="0">
                  <a:cs typeface="+mn-cs"/>
                </a:endParaRPr>
              </a:p>
            </p:txBody>
          </p:sp>
          <mc:AlternateContent xmlns:mc="http://schemas.openxmlformats.org/markup-compatibility/2006" xmlns:a14="http://schemas.microsoft.com/office/drawing/2010/main">
            <mc:Choice Requires="a14">
              <p:sp>
                <p:nvSpPr>
                  <p:cNvPr id="116" name="TextBox 17">
                    <a:extLst>
                      <a:ext uri="{FF2B5EF4-FFF2-40B4-BE49-F238E27FC236}">
                        <a16:creationId xmlns:a16="http://schemas.microsoft.com/office/drawing/2014/main" id="{6A1909C1-403F-4E97-ED12-23AA0DEB77B9}"/>
                      </a:ext>
                    </a:extLst>
                  </p:cNvPr>
                  <p:cNvSpPr txBox="1">
                    <a:spLocks noChangeArrowheads="1"/>
                  </p:cNvSpPr>
                  <p:nvPr/>
                </p:nvSpPr>
                <p:spPr bwMode="auto">
                  <a:xfrm>
                    <a:off x="2835982" y="5023595"/>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116" name="TextBox 17">
                    <a:extLst>
                      <a:ext uri="{FF2B5EF4-FFF2-40B4-BE49-F238E27FC236}">
                        <a16:creationId xmlns:a16="http://schemas.microsoft.com/office/drawing/2014/main" id="{6A1909C1-403F-4E97-ED12-23AA0DEB77B9}"/>
                      </a:ext>
                    </a:extLst>
                  </p:cNvPr>
                  <p:cNvSpPr txBox="1">
                    <a:spLocks noRot="1" noChangeAspect="1" noMove="1" noResize="1" noEditPoints="1" noAdjustHandles="1" noChangeArrowheads="1" noChangeShapeType="1" noTextEdit="1"/>
                  </p:cNvSpPr>
                  <p:nvPr/>
                </p:nvSpPr>
                <p:spPr bwMode="auto">
                  <a:xfrm>
                    <a:off x="2835982" y="5023595"/>
                    <a:ext cx="1266166" cy="453137"/>
                  </a:xfrm>
                  <a:prstGeom prst="rect">
                    <a:avLst/>
                  </a:prstGeom>
                  <a:blipFill>
                    <a:blip r:embed="rId3"/>
                    <a:stretch>
                      <a:fillRect b="-42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117" name="Content Placeholder 2">
                <a:extLst>
                  <a:ext uri="{FF2B5EF4-FFF2-40B4-BE49-F238E27FC236}">
                    <a16:creationId xmlns:a16="http://schemas.microsoft.com/office/drawing/2014/main" id="{F0D0D995-0128-E919-8D79-407CF2EE7BBC}"/>
                  </a:ext>
                </a:extLst>
              </p:cNvPr>
              <p:cNvSpPr txBox="1">
                <a:spLocks/>
              </p:cNvSpPr>
              <p:nvPr/>
            </p:nvSpPr>
            <p:spPr bwMode="auto">
              <a:xfrm>
                <a:off x="429145" y="5505026"/>
                <a:ext cx="1266166" cy="376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lgn="ctr">
                  <a:spcBef>
                    <a:spcPct val="20000"/>
                  </a:spcBef>
                  <a:buClr>
                    <a:srgbClr val="FF0000"/>
                  </a:buClr>
                  <a:buSzPct val="140000"/>
                </a:pPr>
                <a:r>
                  <a:rPr lang="en-US" altLang="en-US" sz="2000" b="1" i="1" dirty="0"/>
                  <a:t>X-point</a:t>
                </a:r>
                <a:endParaRPr lang="en-US" altLang="en-US" sz="2000" dirty="0"/>
              </a:p>
            </p:txBody>
          </p:sp>
          <p:cxnSp>
            <p:nvCxnSpPr>
              <p:cNvPr id="118" name="Straight Arrow Connector 20">
                <a:extLst>
                  <a:ext uri="{FF2B5EF4-FFF2-40B4-BE49-F238E27FC236}">
                    <a16:creationId xmlns:a16="http://schemas.microsoft.com/office/drawing/2014/main" id="{E0651385-53E9-F817-0FF8-F0C9C890F464}"/>
                  </a:ext>
                </a:extLst>
              </p:cNvPr>
              <p:cNvCxnSpPr>
                <a:cxnSpLocks noChangeShapeType="1"/>
              </p:cNvCxnSpPr>
              <p:nvPr/>
            </p:nvCxnSpPr>
            <p:spPr bwMode="auto">
              <a:xfrm>
                <a:off x="3687696" y="5311112"/>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19" name="Straight Connector 118">
                <a:extLst>
                  <a:ext uri="{FF2B5EF4-FFF2-40B4-BE49-F238E27FC236}">
                    <a16:creationId xmlns:a16="http://schemas.microsoft.com/office/drawing/2014/main" id="{33AD40AA-A60F-58C1-66DD-6B6EA7AB8A9A}"/>
                  </a:ext>
                </a:extLst>
              </p:cNvPr>
              <p:cNvCxnSpPr/>
              <p:nvPr/>
            </p:nvCxnSpPr>
            <p:spPr bwMode="auto">
              <a:xfrm>
                <a:off x="4110347" y="5060050"/>
                <a:ext cx="0" cy="502122"/>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mc:AlternateContent xmlns:mc="http://schemas.openxmlformats.org/markup-compatibility/2006" xmlns:a14="http://schemas.microsoft.com/office/drawing/2010/main">
            <mc:Choice Requires="a14">
              <p:sp>
                <p:nvSpPr>
                  <p:cNvPr id="120" name="TextBox 17">
                    <a:extLst>
                      <a:ext uri="{FF2B5EF4-FFF2-40B4-BE49-F238E27FC236}">
                        <a16:creationId xmlns:a16="http://schemas.microsoft.com/office/drawing/2014/main" id="{3C6250A0-3CF0-86B6-F2D5-F9D61CF03F3B}"/>
                      </a:ext>
                    </a:extLst>
                  </p:cNvPr>
                  <p:cNvSpPr txBox="1">
                    <a:spLocks noChangeArrowheads="1"/>
                  </p:cNvSpPr>
                  <p:nvPr/>
                </p:nvSpPr>
                <p:spPr bwMode="auto">
                  <a:xfrm>
                    <a:off x="2824422" y="5004768"/>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120" name="TextBox 17">
                    <a:extLst>
                      <a:ext uri="{FF2B5EF4-FFF2-40B4-BE49-F238E27FC236}">
                        <a16:creationId xmlns:a16="http://schemas.microsoft.com/office/drawing/2014/main" id="{3C6250A0-3CF0-86B6-F2D5-F9D61CF03F3B}"/>
                      </a:ext>
                    </a:extLst>
                  </p:cNvPr>
                  <p:cNvSpPr txBox="1">
                    <a:spLocks noRot="1" noChangeAspect="1" noMove="1" noResize="1" noEditPoints="1" noAdjustHandles="1" noChangeArrowheads="1" noChangeShapeType="1" noTextEdit="1"/>
                  </p:cNvSpPr>
                  <p:nvPr/>
                </p:nvSpPr>
                <p:spPr bwMode="auto">
                  <a:xfrm>
                    <a:off x="2824422" y="5004768"/>
                    <a:ext cx="1266166" cy="453137"/>
                  </a:xfrm>
                  <a:prstGeom prst="rect">
                    <a:avLst/>
                  </a:prstGeom>
                  <a:blipFill>
                    <a:blip r:embed="rId4"/>
                    <a:stretch>
                      <a:fillRect b="-41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cxnSp>
            <p:nvCxnSpPr>
              <p:cNvPr id="121" name="Straight Arrow Connector 20">
                <a:extLst>
                  <a:ext uri="{FF2B5EF4-FFF2-40B4-BE49-F238E27FC236}">
                    <a16:creationId xmlns:a16="http://schemas.microsoft.com/office/drawing/2014/main" id="{684BE8FB-2126-FB1C-AF06-B86C1209FD42}"/>
                  </a:ext>
                </a:extLst>
              </p:cNvPr>
              <p:cNvCxnSpPr>
                <a:cxnSpLocks noChangeShapeType="1"/>
              </p:cNvCxnSpPr>
              <p:nvPr/>
            </p:nvCxnSpPr>
            <p:spPr bwMode="auto">
              <a:xfrm>
                <a:off x="3698757" y="5305205"/>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22" name="Curved Connector 27">
                <a:extLst>
                  <a:ext uri="{FF2B5EF4-FFF2-40B4-BE49-F238E27FC236}">
                    <a16:creationId xmlns:a16="http://schemas.microsoft.com/office/drawing/2014/main" id="{A1399C47-6B0F-9F3E-D7B2-5A0757869665}"/>
                  </a:ext>
                </a:extLst>
              </p:cNvPr>
              <p:cNvCxnSpPr/>
              <p:nvPr/>
            </p:nvCxnSpPr>
            <p:spPr bwMode="auto">
              <a:xfrm rot="5400000" flipH="1" flipV="1">
                <a:off x="1762646" y="4928838"/>
                <a:ext cx="313827" cy="187845"/>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23" name="Curved Connector 28">
                <a:extLst>
                  <a:ext uri="{FF2B5EF4-FFF2-40B4-BE49-F238E27FC236}">
                    <a16:creationId xmlns:a16="http://schemas.microsoft.com/office/drawing/2014/main" id="{81444276-FCEA-9F07-6BCF-97A02AA6CE68}"/>
                  </a:ext>
                </a:extLst>
              </p:cNvPr>
              <p:cNvCxnSpPr/>
              <p:nvPr/>
            </p:nvCxnSpPr>
            <p:spPr bwMode="auto">
              <a:xfrm rot="5400000" flipH="1" flipV="1">
                <a:off x="2185297" y="4928838"/>
                <a:ext cx="313827" cy="187845"/>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24" name="Curved Connector 31">
                <a:extLst>
                  <a:ext uri="{FF2B5EF4-FFF2-40B4-BE49-F238E27FC236}">
                    <a16:creationId xmlns:a16="http://schemas.microsoft.com/office/drawing/2014/main" id="{E6B59BDD-3F8B-D7AD-2E61-A1A87E17DBE6}"/>
                  </a:ext>
                </a:extLst>
              </p:cNvPr>
              <p:cNvCxnSpPr/>
              <p:nvPr/>
            </p:nvCxnSpPr>
            <p:spPr bwMode="auto">
              <a:xfrm rot="16200000" flipH="1">
                <a:off x="1762646" y="5493726"/>
                <a:ext cx="313827" cy="187845"/>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25" name="Curved Connector 32">
                <a:extLst>
                  <a:ext uri="{FF2B5EF4-FFF2-40B4-BE49-F238E27FC236}">
                    <a16:creationId xmlns:a16="http://schemas.microsoft.com/office/drawing/2014/main" id="{975F4577-EECF-1D01-BF48-FA38E336908B}"/>
                  </a:ext>
                </a:extLst>
              </p:cNvPr>
              <p:cNvCxnSpPr/>
              <p:nvPr/>
            </p:nvCxnSpPr>
            <p:spPr bwMode="auto">
              <a:xfrm rot="16200000" flipH="1">
                <a:off x="2185297" y="5493726"/>
                <a:ext cx="313827" cy="187845"/>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26" name="TextBox 16">
                <a:extLst>
                  <a:ext uri="{FF2B5EF4-FFF2-40B4-BE49-F238E27FC236}">
                    <a16:creationId xmlns:a16="http://schemas.microsoft.com/office/drawing/2014/main" id="{6B807054-74E1-60EA-C5D8-57F67F8A2B4E}"/>
                  </a:ext>
                </a:extLst>
              </p:cNvPr>
              <p:cNvSpPr txBox="1">
                <a:spLocks noChangeArrowheads="1"/>
              </p:cNvSpPr>
              <p:nvPr/>
            </p:nvSpPr>
            <p:spPr bwMode="auto">
              <a:xfrm>
                <a:off x="2003698" y="4637016"/>
                <a:ext cx="280765" cy="35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sp>
            <p:nvSpPr>
              <p:cNvPr id="127" name="TextBox 18">
                <a:extLst>
                  <a:ext uri="{FF2B5EF4-FFF2-40B4-BE49-F238E27FC236}">
                    <a16:creationId xmlns:a16="http://schemas.microsoft.com/office/drawing/2014/main" id="{ABCBA3F7-FE1F-038D-CCCA-77A936B29FF0}"/>
                  </a:ext>
                </a:extLst>
              </p:cNvPr>
              <p:cNvSpPr txBox="1">
                <a:spLocks noChangeArrowheads="1"/>
              </p:cNvSpPr>
              <p:nvPr/>
            </p:nvSpPr>
            <p:spPr bwMode="auto">
              <a:xfrm>
                <a:off x="2426349" y="4637016"/>
                <a:ext cx="280765" cy="35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sp>
            <p:nvSpPr>
              <p:cNvPr id="128" name="TextBox 32">
                <a:extLst>
                  <a:ext uri="{FF2B5EF4-FFF2-40B4-BE49-F238E27FC236}">
                    <a16:creationId xmlns:a16="http://schemas.microsoft.com/office/drawing/2014/main" id="{6A3269F0-563B-6202-061A-494FA3DF8B78}"/>
                  </a:ext>
                </a:extLst>
              </p:cNvPr>
              <p:cNvSpPr txBox="1">
                <a:spLocks noChangeArrowheads="1"/>
              </p:cNvSpPr>
              <p:nvPr/>
            </p:nvSpPr>
            <p:spPr bwMode="auto">
              <a:xfrm>
                <a:off x="2003698" y="5556266"/>
                <a:ext cx="280765" cy="35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sp>
            <p:nvSpPr>
              <p:cNvPr id="129" name="Oval 128">
                <a:extLst>
                  <a:ext uri="{FF2B5EF4-FFF2-40B4-BE49-F238E27FC236}">
                    <a16:creationId xmlns:a16="http://schemas.microsoft.com/office/drawing/2014/main" id="{B3D29EA7-B125-1F15-0238-422B6CD086F6}"/>
                  </a:ext>
                </a:extLst>
              </p:cNvPr>
              <p:cNvSpPr/>
              <p:nvPr/>
            </p:nvSpPr>
            <p:spPr>
              <a:xfrm>
                <a:off x="1650184" y="4593472"/>
                <a:ext cx="1144655" cy="1405484"/>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30" name="Rectangle 129">
                <a:extLst>
                  <a:ext uri="{FF2B5EF4-FFF2-40B4-BE49-F238E27FC236}">
                    <a16:creationId xmlns:a16="http://schemas.microsoft.com/office/drawing/2014/main" id="{B79E0FCE-7DC9-5DF9-54BC-8C8A0724D5BD}"/>
                  </a:ext>
                </a:extLst>
              </p:cNvPr>
              <p:cNvSpPr/>
              <p:nvPr/>
            </p:nvSpPr>
            <p:spPr>
              <a:xfrm>
                <a:off x="721635" y="4345394"/>
                <a:ext cx="2395848" cy="646331"/>
              </a:xfrm>
              <a:prstGeom prst="rect">
                <a:avLst/>
              </a:prstGeom>
            </p:spPr>
            <p:txBody>
              <a:bodyPr wrap="square">
                <a:spAutoFit/>
              </a:bodyPr>
              <a:lstStyle/>
              <a:p>
                <a:r>
                  <a:rPr lang="en-GB" sz="1800" b="1" i="1" dirty="0">
                    <a:solidFill>
                      <a:srgbClr val="7030A0"/>
                    </a:solidFill>
                  </a:rPr>
                  <a:t>Impurity </a:t>
                </a:r>
              </a:p>
              <a:p>
                <a:r>
                  <a:rPr lang="en-GB" sz="1800" b="1" i="1" dirty="0">
                    <a:solidFill>
                      <a:srgbClr val="7030A0"/>
                    </a:solidFill>
                  </a:rPr>
                  <a:t>Radiation </a:t>
                </a:r>
                <a:endParaRPr lang="en-GB" sz="1800" dirty="0"/>
              </a:p>
            </p:txBody>
          </p:sp>
          <mc:AlternateContent xmlns:mc="http://schemas.openxmlformats.org/markup-compatibility/2006" xmlns:a14="http://schemas.microsoft.com/office/drawing/2010/main">
            <mc:Choice Requires="a14">
              <p:sp>
                <p:nvSpPr>
                  <p:cNvPr id="131" name="TextBox 17">
                    <a:extLst>
                      <a:ext uri="{FF2B5EF4-FFF2-40B4-BE49-F238E27FC236}">
                        <a16:creationId xmlns:a16="http://schemas.microsoft.com/office/drawing/2014/main" id="{26029B25-7C63-447A-EC28-17C6CFC0CDB5}"/>
                      </a:ext>
                    </a:extLst>
                  </p:cNvPr>
                  <p:cNvSpPr txBox="1">
                    <a:spLocks noChangeArrowheads="1"/>
                  </p:cNvSpPr>
                  <p:nvPr/>
                </p:nvSpPr>
                <p:spPr bwMode="auto">
                  <a:xfrm>
                    <a:off x="2824421" y="5009939"/>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131" name="TextBox 17">
                    <a:extLst>
                      <a:ext uri="{FF2B5EF4-FFF2-40B4-BE49-F238E27FC236}">
                        <a16:creationId xmlns:a16="http://schemas.microsoft.com/office/drawing/2014/main" id="{26029B25-7C63-447A-EC28-17C6CFC0CDB5}"/>
                      </a:ext>
                    </a:extLst>
                  </p:cNvPr>
                  <p:cNvSpPr txBox="1">
                    <a:spLocks noRot="1" noChangeAspect="1" noMove="1" noResize="1" noEditPoints="1" noAdjustHandles="1" noChangeArrowheads="1" noChangeShapeType="1" noTextEdit="1"/>
                  </p:cNvSpPr>
                  <p:nvPr/>
                </p:nvSpPr>
                <p:spPr bwMode="auto">
                  <a:xfrm>
                    <a:off x="2824421" y="5009939"/>
                    <a:ext cx="1266166" cy="453137"/>
                  </a:xfrm>
                  <a:prstGeom prst="rect">
                    <a:avLst/>
                  </a:prstGeom>
                  <a:blipFill>
                    <a:blip r:embed="rId5"/>
                    <a:stretch>
                      <a:fillRect b="-41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132" name="Rectangle 131">
                <a:extLst>
                  <a:ext uri="{FF2B5EF4-FFF2-40B4-BE49-F238E27FC236}">
                    <a16:creationId xmlns:a16="http://schemas.microsoft.com/office/drawing/2014/main" id="{F2F8137C-458D-571B-86FC-45AAAB08DC7B}"/>
                  </a:ext>
                </a:extLst>
              </p:cNvPr>
              <p:cNvSpPr/>
              <p:nvPr/>
            </p:nvSpPr>
            <p:spPr>
              <a:xfrm>
                <a:off x="2748747" y="4576968"/>
                <a:ext cx="1394758" cy="126830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sz="1800" b="1" dirty="0"/>
              </a:p>
              <a:p>
                <a:pPr algn="ctr"/>
                <a:endParaRPr lang="en-NL" sz="1800" b="1" dirty="0"/>
              </a:p>
              <a:p>
                <a:pPr algn="ctr"/>
                <a:r>
                  <a:rPr lang="en-GB" sz="1800" b="1" dirty="0"/>
                  <a:t>Detachment</a:t>
                </a:r>
                <a:endParaRPr lang="en-NL" sz="1800" b="1" dirty="0"/>
              </a:p>
              <a:p>
                <a:pPr algn="ctr"/>
                <a:endParaRPr lang="en-NL" sz="1800" b="1" dirty="0"/>
              </a:p>
              <a:p>
                <a:pPr algn="ctr"/>
                <a:endParaRPr lang="en-NL" sz="1800" dirty="0"/>
              </a:p>
              <a:p>
                <a:pPr algn="ctr"/>
                <a:endParaRPr lang="en-NL" sz="1800" dirty="0"/>
              </a:p>
              <a:p>
                <a:pPr algn="ctr"/>
                <a:endParaRPr lang="en-NL" sz="1800" dirty="0"/>
              </a:p>
            </p:txBody>
          </p:sp>
          <p:sp>
            <p:nvSpPr>
              <p:cNvPr id="133" name="TextBox 18">
                <a:extLst>
                  <a:ext uri="{FF2B5EF4-FFF2-40B4-BE49-F238E27FC236}">
                    <a16:creationId xmlns:a16="http://schemas.microsoft.com/office/drawing/2014/main" id="{B46D300F-6966-CE8D-C6BD-C5B372E6EA31}"/>
                  </a:ext>
                </a:extLst>
              </p:cNvPr>
              <p:cNvSpPr txBox="1">
                <a:spLocks noChangeArrowheads="1"/>
              </p:cNvSpPr>
              <p:nvPr/>
            </p:nvSpPr>
            <p:spPr bwMode="auto">
              <a:xfrm>
                <a:off x="2409035" y="5557271"/>
                <a:ext cx="280765" cy="35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sp>
            <p:nvSpPr>
              <p:cNvPr id="134" name="Oval 133">
                <a:extLst>
                  <a:ext uri="{FF2B5EF4-FFF2-40B4-BE49-F238E27FC236}">
                    <a16:creationId xmlns:a16="http://schemas.microsoft.com/office/drawing/2014/main" id="{7706985D-BADC-4F80-04CD-E74C11212259}"/>
                  </a:ext>
                </a:extLst>
              </p:cNvPr>
              <p:cNvSpPr/>
              <p:nvPr/>
            </p:nvSpPr>
            <p:spPr>
              <a:xfrm>
                <a:off x="2566231" y="4553104"/>
                <a:ext cx="422651" cy="1405484"/>
              </a:xfrm>
              <a:prstGeom prst="ellipse">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35" name="Rectangle 134">
                <a:extLst>
                  <a:ext uri="{FF2B5EF4-FFF2-40B4-BE49-F238E27FC236}">
                    <a16:creationId xmlns:a16="http://schemas.microsoft.com/office/drawing/2014/main" id="{B750C821-21F6-6E08-D938-3B764B3922B0}"/>
                  </a:ext>
                </a:extLst>
              </p:cNvPr>
              <p:cNvSpPr/>
              <p:nvPr/>
            </p:nvSpPr>
            <p:spPr>
              <a:xfrm>
                <a:off x="2227267" y="4218903"/>
                <a:ext cx="2395848" cy="369332"/>
              </a:xfrm>
              <a:prstGeom prst="rect">
                <a:avLst/>
              </a:prstGeom>
            </p:spPr>
            <p:txBody>
              <a:bodyPr wrap="square">
                <a:spAutoFit/>
              </a:bodyPr>
              <a:lstStyle/>
              <a:p>
                <a:r>
                  <a:rPr lang="en-GB" sz="1800" b="1" i="1" dirty="0">
                    <a:solidFill>
                      <a:srgbClr val="FF0000"/>
                    </a:solidFill>
                  </a:rPr>
                  <a:t>Ionisation</a:t>
                </a:r>
                <a:endParaRPr lang="en-GB" sz="1800" dirty="0">
                  <a:solidFill>
                    <a:srgbClr val="FF0000"/>
                  </a:solidFill>
                </a:endParaRPr>
              </a:p>
            </p:txBody>
          </p:sp>
        </p:grpSp>
      </p:grpSp>
      <p:sp>
        <p:nvSpPr>
          <p:cNvPr id="141" name="TextBox 140">
            <a:extLst>
              <a:ext uri="{FF2B5EF4-FFF2-40B4-BE49-F238E27FC236}">
                <a16:creationId xmlns:a16="http://schemas.microsoft.com/office/drawing/2014/main" id="{C9B528C1-9449-9492-F466-7D56CA4A9311}"/>
              </a:ext>
            </a:extLst>
          </p:cNvPr>
          <p:cNvSpPr txBox="1"/>
          <p:nvPr/>
        </p:nvSpPr>
        <p:spPr>
          <a:xfrm>
            <a:off x="2284463" y="6146070"/>
            <a:ext cx="2390719" cy="369332"/>
          </a:xfrm>
          <a:prstGeom prst="rect">
            <a:avLst/>
          </a:prstGeom>
          <a:noFill/>
        </p:spPr>
        <p:txBody>
          <a:bodyPr wrap="none" rtlCol="0">
            <a:spAutoFit/>
          </a:bodyPr>
          <a:lstStyle/>
          <a:p>
            <a:pPr algn="l"/>
            <a:r>
              <a:rPr lang="en-GB" b="1" dirty="0"/>
              <a:t>Detachment front (</a:t>
            </a:r>
            <a:r>
              <a:rPr lang="en-GB" b="1" dirty="0" err="1"/>
              <a:t>L</a:t>
            </a:r>
            <a:r>
              <a:rPr lang="en-GB" b="1" baseline="-25000" dirty="0" err="1"/>
              <a:t>pol</a:t>
            </a:r>
            <a:r>
              <a:rPr lang="en-GB" b="1" dirty="0"/>
              <a:t>)</a:t>
            </a:r>
          </a:p>
        </p:txBody>
      </p:sp>
      <p:sp>
        <p:nvSpPr>
          <p:cNvPr id="147" name="TextBox 146">
            <a:extLst>
              <a:ext uri="{FF2B5EF4-FFF2-40B4-BE49-F238E27FC236}">
                <a16:creationId xmlns:a16="http://schemas.microsoft.com/office/drawing/2014/main" id="{E401C27D-EAB1-5EB6-8CAB-FBA3764FA7EC}"/>
              </a:ext>
            </a:extLst>
          </p:cNvPr>
          <p:cNvSpPr txBox="1"/>
          <p:nvPr/>
        </p:nvSpPr>
        <p:spPr>
          <a:xfrm>
            <a:off x="286082" y="825230"/>
            <a:ext cx="4549259" cy="16312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none" rtlCol="0">
            <a:spAutoFit/>
          </a:bodyPr>
          <a:lstStyle/>
          <a:p>
            <a:r>
              <a:rPr lang="en-GB" sz="2000" b="1" dirty="0"/>
              <a:t>Benefits without core degradation</a:t>
            </a:r>
            <a:endParaRPr lang="en-GB" sz="2000" b="1" dirty="0">
              <a:latin typeface="+mj-lt"/>
            </a:endParaRPr>
          </a:p>
          <a:p>
            <a:pPr marL="342900" indent="-342900">
              <a:buFont typeface="+mj-lt"/>
              <a:buAutoNum type="arabicPeriod"/>
            </a:pPr>
            <a:r>
              <a:rPr lang="en-GB" sz="2000" b="1" dirty="0">
                <a:latin typeface="+mj-lt"/>
              </a:rPr>
              <a:t>Detachment onset</a:t>
            </a:r>
            <a:r>
              <a:rPr lang="en-GB" sz="2000" dirty="0">
                <a:latin typeface="+mj-lt"/>
              </a:rPr>
              <a:t> </a:t>
            </a:r>
            <a:r>
              <a:rPr lang="en-GB" sz="2000" b="1" dirty="0">
                <a:latin typeface="+mj-lt"/>
              </a:rPr>
              <a:t>reduction</a:t>
            </a:r>
            <a:r>
              <a:rPr lang="en-GB" sz="2000" dirty="0">
                <a:latin typeface="+mj-lt"/>
              </a:rPr>
              <a:t> </a:t>
            </a:r>
          </a:p>
          <a:p>
            <a:pPr marL="342900" indent="-342900">
              <a:buFont typeface="+mj-lt"/>
              <a:buAutoNum type="arabicPeriod"/>
            </a:pPr>
            <a:r>
              <a:rPr lang="en-GB" sz="2000" b="1" dirty="0"/>
              <a:t>Detachment window increase (&gt; x3.5)</a:t>
            </a:r>
          </a:p>
          <a:p>
            <a:pPr marL="342900" indent="-342900">
              <a:buFont typeface="+mj-lt"/>
              <a:buAutoNum type="arabicPeriod"/>
            </a:pPr>
            <a:r>
              <a:rPr lang="en-GB" sz="2000" b="1" dirty="0"/>
              <a:t>Reduced heat loads</a:t>
            </a:r>
          </a:p>
          <a:p>
            <a:pPr marL="342900" indent="-342900">
              <a:buFont typeface="+mj-lt"/>
              <a:buAutoNum type="arabicPeriod"/>
            </a:pPr>
            <a:endParaRPr lang="en-GB" sz="2000" b="1" dirty="0"/>
          </a:p>
        </p:txBody>
      </p:sp>
      <p:pic>
        <p:nvPicPr>
          <p:cNvPr id="148" name="Picture 147">
            <a:extLst>
              <a:ext uri="{FF2B5EF4-FFF2-40B4-BE49-F238E27FC236}">
                <a16:creationId xmlns:a16="http://schemas.microsoft.com/office/drawing/2014/main" id="{79602E14-8FC5-A4E3-5A40-E32CB6F6304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433576" y="1105045"/>
            <a:ext cx="6676751" cy="3280778"/>
          </a:xfrm>
          <a:prstGeom prst="rect">
            <a:avLst/>
          </a:prstGeom>
        </p:spPr>
      </p:pic>
      <p:sp>
        <p:nvSpPr>
          <p:cNvPr id="146" name="TextBox 145">
            <a:extLst>
              <a:ext uri="{FF2B5EF4-FFF2-40B4-BE49-F238E27FC236}">
                <a16:creationId xmlns:a16="http://schemas.microsoft.com/office/drawing/2014/main" id="{240A79B0-726C-28B9-6037-DDAABFED20A7}"/>
              </a:ext>
            </a:extLst>
          </p:cNvPr>
          <p:cNvSpPr txBox="1"/>
          <p:nvPr/>
        </p:nvSpPr>
        <p:spPr>
          <a:xfrm>
            <a:off x="5547992" y="643194"/>
            <a:ext cx="3617337" cy="584775"/>
          </a:xfrm>
          <a:prstGeom prst="rect">
            <a:avLst/>
          </a:prstGeom>
          <a:noFill/>
        </p:spPr>
        <p:txBody>
          <a:bodyPr wrap="none" rtlCol="0">
            <a:spAutoFit/>
          </a:bodyPr>
          <a:lstStyle/>
          <a:p>
            <a:pPr algn="l"/>
            <a:r>
              <a:rPr lang="en-GB" sz="1600" dirty="0"/>
              <a:t>[K. Lee, et al. 2025, Phys. Rev. Lett]</a:t>
            </a:r>
          </a:p>
          <a:p>
            <a:pPr algn="l"/>
            <a:r>
              <a:rPr lang="en-GB" sz="1600" dirty="0"/>
              <a:t>[K. Verhaegh, et al. 2025, Commun. Phys]</a:t>
            </a:r>
          </a:p>
        </p:txBody>
      </p:sp>
      <p:sp>
        <p:nvSpPr>
          <p:cNvPr id="3" name="Footer Placeholder 3">
            <a:extLst>
              <a:ext uri="{FF2B5EF4-FFF2-40B4-BE49-F238E27FC236}">
                <a16:creationId xmlns:a16="http://schemas.microsoft.com/office/drawing/2014/main" id="{04D7F2CA-979E-035A-F6B4-B790726450DC}"/>
              </a:ext>
            </a:extLst>
          </p:cNvPr>
          <p:cNvSpPr>
            <a:spLocks noGrp="1"/>
          </p:cNvSpPr>
          <p:nvPr>
            <p:ph type="ftr" sz="quarter" idx="11"/>
          </p:nvPr>
        </p:nvSpPr>
        <p:spPr>
          <a:xfrm>
            <a:off x="825623" y="6555769"/>
            <a:ext cx="5606173" cy="532501"/>
          </a:xfrm>
        </p:spPr>
        <p:txBody>
          <a:bodyPr/>
          <a:lstStyle/>
          <a:p>
            <a:r>
              <a:rPr lang="en-GB" dirty="0">
                <a:solidFill>
                  <a:prstClr val="white"/>
                </a:solidFill>
              </a:rPr>
              <a:t>K. Verhaegh | 30</a:t>
            </a:r>
            <a:r>
              <a:rPr lang="en-GB" baseline="30000" dirty="0">
                <a:solidFill>
                  <a:prstClr val="white"/>
                </a:solidFill>
              </a:rPr>
              <a:t>th</a:t>
            </a:r>
            <a:r>
              <a:rPr lang="en-GB" dirty="0">
                <a:solidFill>
                  <a:prstClr val="white"/>
                </a:solidFill>
              </a:rPr>
              <a:t>  IAEA Fusion Energy Conference, Chengdu, China | 15 10 2025</a:t>
            </a:r>
          </a:p>
        </p:txBody>
      </p:sp>
    </p:spTree>
    <p:extLst>
      <p:ext uri="{BB962C8B-B14F-4D97-AF65-F5344CB8AC3E}">
        <p14:creationId xmlns:p14="http://schemas.microsoft.com/office/powerpoint/2010/main" val="21059642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3D380-D34B-3541-E37B-67D9537350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21F4D4-251E-56C6-E5A5-3D6E27969886}"/>
              </a:ext>
            </a:extLst>
          </p:cNvPr>
          <p:cNvSpPr>
            <a:spLocks noGrp="1"/>
          </p:cNvSpPr>
          <p:nvPr>
            <p:ph type="title"/>
          </p:nvPr>
        </p:nvSpPr>
        <p:spPr>
          <a:xfrm>
            <a:off x="983432" y="192515"/>
            <a:ext cx="10729192" cy="457200"/>
          </a:xfrm>
        </p:spPr>
        <p:txBody>
          <a:bodyPr/>
          <a:lstStyle/>
          <a:p>
            <a:r>
              <a:rPr lang="en-NL" dirty="0"/>
              <a:t>Power exhaust benefits</a:t>
            </a:r>
            <a:r>
              <a:rPr lang="en-GB" dirty="0"/>
              <a:t> – reduced sensitivity</a:t>
            </a:r>
            <a:endParaRPr lang="en-NL" dirty="0"/>
          </a:p>
        </p:txBody>
      </p:sp>
      <p:sp>
        <p:nvSpPr>
          <p:cNvPr id="5" name="Slide Number Placeholder 4">
            <a:extLst>
              <a:ext uri="{FF2B5EF4-FFF2-40B4-BE49-F238E27FC236}">
                <a16:creationId xmlns:a16="http://schemas.microsoft.com/office/drawing/2014/main" id="{332699AE-B904-F3D0-DDAC-2619B9F43B25}"/>
              </a:ext>
            </a:extLst>
          </p:cNvPr>
          <p:cNvSpPr>
            <a:spLocks noGrp="1"/>
          </p:cNvSpPr>
          <p:nvPr>
            <p:ph type="sldNum" sz="quarter" idx="12"/>
          </p:nvPr>
        </p:nvSpPr>
        <p:spPr/>
        <p:txBody>
          <a:bodyPr/>
          <a:lstStyle/>
          <a:p>
            <a:r>
              <a:rPr lang="en-GB" dirty="0">
                <a:solidFill>
                  <a:prstClr val="white"/>
                </a:solidFill>
              </a:rPr>
              <a:t>7b/16</a:t>
            </a:r>
          </a:p>
        </p:txBody>
      </p:sp>
      <p:sp>
        <p:nvSpPr>
          <p:cNvPr id="15" name="TextBox 14">
            <a:extLst>
              <a:ext uri="{FF2B5EF4-FFF2-40B4-BE49-F238E27FC236}">
                <a16:creationId xmlns:a16="http://schemas.microsoft.com/office/drawing/2014/main" id="{4E3152BC-4D1B-5852-7A0F-A5CCE372D652}"/>
              </a:ext>
            </a:extLst>
          </p:cNvPr>
          <p:cNvSpPr txBox="1"/>
          <p:nvPr/>
        </p:nvSpPr>
        <p:spPr>
          <a:xfrm>
            <a:off x="286082" y="825230"/>
            <a:ext cx="4549259" cy="16312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none" rtlCol="0">
            <a:spAutoFit/>
          </a:bodyPr>
          <a:lstStyle/>
          <a:p>
            <a:r>
              <a:rPr lang="en-GB" sz="2000" b="1" dirty="0"/>
              <a:t>Benefits without core degradation</a:t>
            </a:r>
            <a:endParaRPr lang="en-GB" sz="2000" b="1" dirty="0">
              <a:latin typeface="+mj-lt"/>
            </a:endParaRPr>
          </a:p>
          <a:p>
            <a:pPr marL="342900" indent="-342900">
              <a:buFont typeface="+mj-lt"/>
              <a:buAutoNum type="arabicPeriod"/>
            </a:pPr>
            <a:r>
              <a:rPr lang="en-GB" sz="2000" b="1" dirty="0">
                <a:latin typeface="+mj-lt"/>
              </a:rPr>
              <a:t>Detachment onset</a:t>
            </a:r>
            <a:r>
              <a:rPr lang="en-GB" sz="2000" dirty="0">
                <a:latin typeface="+mj-lt"/>
              </a:rPr>
              <a:t> </a:t>
            </a:r>
            <a:r>
              <a:rPr lang="en-GB" sz="2000" b="1" dirty="0">
                <a:latin typeface="+mj-lt"/>
              </a:rPr>
              <a:t>reduction</a:t>
            </a:r>
            <a:r>
              <a:rPr lang="en-GB" sz="2000" dirty="0">
                <a:latin typeface="+mj-lt"/>
              </a:rPr>
              <a:t> </a:t>
            </a:r>
          </a:p>
          <a:p>
            <a:pPr marL="342900" indent="-342900">
              <a:buFont typeface="+mj-lt"/>
              <a:buAutoNum type="arabicPeriod"/>
            </a:pPr>
            <a:r>
              <a:rPr lang="en-GB" sz="2000" b="1" dirty="0"/>
              <a:t>Detachment window increase (&gt; x3.5)</a:t>
            </a:r>
          </a:p>
          <a:p>
            <a:pPr marL="342900" indent="-342900">
              <a:buFont typeface="+mj-lt"/>
              <a:buAutoNum type="arabicPeriod"/>
            </a:pPr>
            <a:r>
              <a:rPr lang="en-GB" sz="2000" b="1" dirty="0"/>
              <a:t>Reduced heat loads</a:t>
            </a:r>
          </a:p>
          <a:p>
            <a:pPr marL="342900" indent="-342900">
              <a:buFont typeface="+mj-lt"/>
              <a:buAutoNum type="arabicPeriod"/>
            </a:pPr>
            <a:r>
              <a:rPr lang="en-GB" sz="2000" b="1" dirty="0"/>
              <a:t>Reduced detachment sensitivity (x5)</a:t>
            </a:r>
          </a:p>
        </p:txBody>
      </p:sp>
      <p:sp>
        <p:nvSpPr>
          <p:cNvPr id="9" name="TextBox 8">
            <a:extLst>
              <a:ext uri="{FF2B5EF4-FFF2-40B4-BE49-F238E27FC236}">
                <a16:creationId xmlns:a16="http://schemas.microsoft.com/office/drawing/2014/main" id="{6E4ACDBF-FA9F-A1C4-B1C5-26C3E4EAD865}"/>
              </a:ext>
            </a:extLst>
          </p:cNvPr>
          <p:cNvSpPr txBox="1"/>
          <p:nvPr/>
        </p:nvSpPr>
        <p:spPr>
          <a:xfrm>
            <a:off x="10289252" y="21005"/>
            <a:ext cx="1838631"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t>MAST-U &amp; TCV</a:t>
            </a:r>
            <a:endParaRPr lang="en-GB" sz="2000" dirty="0"/>
          </a:p>
        </p:txBody>
      </p:sp>
      <p:pic>
        <p:nvPicPr>
          <p:cNvPr id="11" name="Picture 10">
            <a:extLst>
              <a:ext uri="{FF2B5EF4-FFF2-40B4-BE49-F238E27FC236}">
                <a16:creationId xmlns:a16="http://schemas.microsoft.com/office/drawing/2014/main" id="{3DD9D1E5-995F-3DF4-DA4D-00C7B9FF706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456712" y="1105045"/>
            <a:ext cx="6630479" cy="3280778"/>
          </a:xfrm>
          <a:prstGeom prst="rect">
            <a:avLst/>
          </a:prstGeom>
        </p:spPr>
      </p:pic>
      <p:grpSp>
        <p:nvGrpSpPr>
          <p:cNvPr id="105" name="Group 104">
            <a:extLst>
              <a:ext uri="{FF2B5EF4-FFF2-40B4-BE49-F238E27FC236}">
                <a16:creationId xmlns:a16="http://schemas.microsoft.com/office/drawing/2014/main" id="{69480046-F511-0D24-978F-1D1EFBD56FB9}"/>
              </a:ext>
            </a:extLst>
          </p:cNvPr>
          <p:cNvGrpSpPr/>
          <p:nvPr/>
        </p:nvGrpSpPr>
        <p:grpSpPr>
          <a:xfrm>
            <a:off x="-62759" y="4148171"/>
            <a:ext cx="4759549" cy="2036827"/>
            <a:chOff x="-136434" y="4218903"/>
            <a:chExt cx="4759549" cy="2036827"/>
          </a:xfrm>
        </p:grpSpPr>
        <mc:AlternateContent xmlns:mc="http://schemas.openxmlformats.org/markup-compatibility/2006" xmlns:a14="http://schemas.microsoft.com/office/drawing/2010/main">
          <mc:Choice Requires="a14">
            <p:sp>
              <p:nvSpPr>
                <p:cNvPr id="106" name="TextBox 17">
                  <a:extLst>
                    <a:ext uri="{FF2B5EF4-FFF2-40B4-BE49-F238E27FC236}">
                      <a16:creationId xmlns:a16="http://schemas.microsoft.com/office/drawing/2014/main" id="{6B07067D-7B6B-EB6B-F446-DCFAF7AC79A1}"/>
                    </a:ext>
                  </a:extLst>
                </p:cNvPr>
                <p:cNvSpPr txBox="1">
                  <a:spLocks noChangeArrowheads="1"/>
                </p:cNvSpPr>
                <p:nvPr/>
              </p:nvSpPr>
              <p:spPr bwMode="auto">
                <a:xfrm>
                  <a:off x="-136434" y="4766034"/>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en-US" sz="2400" b="1" i="1" smtClean="0">
                                <a:solidFill>
                                  <a:schemeClr val="tx1"/>
                                </a:solidFill>
                                <a:effectLst>
                                  <a:glow rad="279400">
                                    <a:schemeClr val="bg1"/>
                                  </a:glow>
                                </a:effectLst>
                                <a:latin typeface="Cambria Math" panose="02040503050406030204" pitchFamily="18" charset="0"/>
                              </a:rPr>
                              <m:t>𝒖</m:t>
                            </m:r>
                          </m:sub>
                        </m:sSub>
                      </m:oMath>
                    </m:oMathPara>
                  </a14:m>
                  <a:endParaRPr lang="en-US" altLang="en-US" sz="2400" i="1" baseline="30000" dirty="0">
                    <a:solidFill>
                      <a:schemeClr val="tx1"/>
                    </a:solidFill>
                  </a:endParaRPr>
                </a:p>
              </p:txBody>
            </p:sp>
          </mc:Choice>
          <mc:Fallback xmlns="">
            <p:sp>
              <p:nvSpPr>
                <p:cNvPr id="106" name="TextBox 17">
                  <a:extLst>
                    <a:ext uri="{FF2B5EF4-FFF2-40B4-BE49-F238E27FC236}">
                      <a16:creationId xmlns:a16="http://schemas.microsoft.com/office/drawing/2014/main" id="{6B07067D-7B6B-EB6B-F446-DCFAF7AC79A1}"/>
                    </a:ext>
                  </a:extLst>
                </p:cNvPr>
                <p:cNvSpPr txBox="1">
                  <a:spLocks noRot="1" noChangeAspect="1" noMove="1" noResize="1" noEditPoints="1" noAdjustHandles="1" noChangeArrowheads="1" noChangeShapeType="1" noTextEdit="1"/>
                </p:cNvSpPr>
                <p:nvPr/>
              </p:nvSpPr>
              <p:spPr bwMode="auto">
                <a:xfrm>
                  <a:off x="-136434" y="4766034"/>
                  <a:ext cx="1266166" cy="453137"/>
                </a:xfrm>
                <a:prstGeom prst="rect">
                  <a:avLst/>
                </a:prstGeom>
                <a:blipFill>
                  <a:blip r:embed="rId3"/>
                  <a:stretch>
                    <a:fillRect b="-41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nvGrpSpPr>
            <p:cNvPr id="107" name="Group 106">
              <a:extLst>
                <a:ext uri="{FF2B5EF4-FFF2-40B4-BE49-F238E27FC236}">
                  <a16:creationId xmlns:a16="http://schemas.microsoft.com/office/drawing/2014/main" id="{0BACFDCE-E17C-DB06-AEAA-BF19E3FDFEFE}"/>
                </a:ext>
              </a:extLst>
            </p:cNvPr>
            <p:cNvGrpSpPr/>
            <p:nvPr/>
          </p:nvGrpSpPr>
          <p:grpSpPr>
            <a:xfrm>
              <a:off x="365007" y="4218903"/>
              <a:ext cx="4258108" cy="2036827"/>
              <a:chOff x="365007" y="4218903"/>
              <a:chExt cx="4258108" cy="2036827"/>
            </a:xfrm>
          </p:grpSpPr>
          <p:cxnSp>
            <p:nvCxnSpPr>
              <p:cNvPr id="108" name="Straight Connector 107">
                <a:extLst>
                  <a:ext uri="{FF2B5EF4-FFF2-40B4-BE49-F238E27FC236}">
                    <a16:creationId xmlns:a16="http://schemas.microsoft.com/office/drawing/2014/main" id="{E263DA02-43AF-0784-DAF4-5788D3BA6E78}"/>
                  </a:ext>
                </a:extLst>
              </p:cNvPr>
              <p:cNvCxnSpPr>
                <a:cxnSpLocks/>
              </p:cNvCxnSpPr>
              <p:nvPr/>
            </p:nvCxnSpPr>
            <p:spPr>
              <a:xfrm flipV="1">
                <a:off x="2773068" y="4593455"/>
                <a:ext cx="0" cy="1662275"/>
              </a:xfrm>
              <a:prstGeom prst="line">
                <a:avLst/>
              </a:prstGeom>
              <a:ln w="57150"/>
            </p:spPr>
            <p:style>
              <a:lnRef idx="1">
                <a:schemeClr val="dk1"/>
              </a:lnRef>
              <a:fillRef idx="0">
                <a:schemeClr val="dk1"/>
              </a:fillRef>
              <a:effectRef idx="0">
                <a:schemeClr val="dk1"/>
              </a:effectRef>
              <a:fontRef idx="minor">
                <a:schemeClr val="tx1"/>
              </a:fontRef>
            </p:style>
          </p:cxnSp>
          <p:cxnSp>
            <p:nvCxnSpPr>
              <p:cNvPr id="109" name="Straight Connector 108">
                <a:extLst>
                  <a:ext uri="{FF2B5EF4-FFF2-40B4-BE49-F238E27FC236}">
                    <a16:creationId xmlns:a16="http://schemas.microsoft.com/office/drawing/2014/main" id="{DC2B4E6D-4986-6744-AF0C-5D66F9D71145}"/>
                  </a:ext>
                </a:extLst>
              </p:cNvPr>
              <p:cNvCxnSpPr>
                <a:cxnSpLocks/>
              </p:cNvCxnSpPr>
              <p:nvPr/>
            </p:nvCxnSpPr>
            <p:spPr>
              <a:xfrm flipV="1">
                <a:off x="4124299" y="4563312"/>
                <a:ext cx="0" cy="1692418"/>
              </a:xfrm>
              <a:prstGeom prst="line">
                <a:avLst/>
              </a:prstGeom>
              <a:ln w="57150"/>
            </p:spPr>
            <p:style>
              <a:lnRef idx="1">
                <a:schemeClr val="dk1"/>
              </a:lnRef>
              <a:fillRef idx="0">
                <a:schemeClr val="dk1"/>
              </a:fillRef>
              <a:effectRef idx="0">
                <a:schemeClr val="dk1"/>
              </a:effectRef>
              <a:fontRef idx="minor">
                <a:schemeClr val="tx1"/>
              </a:fontRef>
            </p:style>
          </p:cxnSp>
          <p:cxnSp>
            <p:nvCxnSpPr>
              <p:cNvPr id="110" name="Straight Connector 109">
                <a:extLst>
                  <a:ext uri="{FF2B5EF4-FFF2-40B4-BE49-F238E27FC236}">
                    <a16:creationId xmlns:a16="http://schemas.microsoft.com/office/drawing/2014/main" id="{5787BB41-A870-A1B0-9115-9F83C235826B}"/>
                  </a:ext>
                </a:extLst>
              </p:cNvPr>
              <p:cNvCxnSpPr>
                <a:cxnSpLocks/>
              </p:cNvCxnSpPr>
              <p:nvPr/>
            </p:nvCxnSpPr>
            <p:spPr>
              <a:xfrm>
                <a:off x="2765573" y="6072159"/>
                <a:ext cx="1336575" cy="6427"/>
              </a:xfrm>
              <a:prstGeom prst="line">
                <a:avLst/>
              </a:prstGeom>
              <a:ln w="57150">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111" name="Rectangle 110">
                <a:extLst>
                  <a:ext uri="{FF2B5EF4-FFF2-40B4-BE49-F238E27FC236}">
                    <a16:creationId xmlns:a16="http://schemas.microsoft.com/office/drawing/2014/main" id="{78AE0F17-A298-F31A-1453-A9F86D5E4251}"/>
                  </a:ext>
                </a:extLst>
              </p:cNvPr>
              <p:cNvSpPr/>
              <p:nvPr/>
            </p:nvSpPr>
            <p:spPr bwMode="auto">
              <a:xfrm>
                <a:off x="646775" y="5141643"/>
                <a:ext cx="3475133" cy="376592"/>
              </a:xfrm>
              <a:prstGeom prst="rect">
                <a:avLst/>
              </a:prstGeom>
              <a:solidFill>
                <a:srgbClr val="4E81BD"/>
              </a:solidFill>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accent5">
                  <a:shade val="15000"/>
                </a:schemeClr>
              </a:lnRef>
              <a:fillRef idx="1">
                <a:schemeClr val="accent5"/>
              </a:fillRef>
              <a:effectRef idx="0">
                <a:schemeClr val="accent5"/>
              </a:effectRef>
              <a:fontRef idx="minor">
                <a:schemeClr val="lt1"/>
              </a:fontRef>
            </p:style>
            <p:txBody>
              <a:bodyPr/>
              <a:lstStyle/>
              <a:p>
                <a:pPr defTabSz="820738">
                  <a:defRPr/>
                </a:pPr>
                <a:endParaRPr lang="en-US" sz="1500">
                  <a:solidFill>
                    <a:srgbClr val="000000"/>
                  </a:solidFill>
                  <a:latin typeface="Times" charset="0"/>
                  <a:ea typeface="ＭＳ Ｐゴシック" charset="0"/>
                </a:endParaRPr>
              </a:p>
            </p:txBody>
          </p:sp>
          <p:cxnSp>
            <p:nvCxnSpPr>
              <p:cNvPr id="112" name="Straight Arrow Connector 20">
                <a:extLst>
                  <a:ext uri="{FF2B5EF4-FFF2-40B4-BE49-F238E27FC236}">
                    <a16:creationId xmlns:a16="http://schemas.microsoft.com/office/drawing/2014/main" id="{ADC8F250-A0A2-50C2-0E3A-60684966BD19}"/>
                  </a:ext>
                </a:extLst>
              </p:cNvPr>
              <p:cNvCxnSpPr>
                <a:cxnSpLocks noChangeShapeType="1"/>
              </p:cNvCxnSpPr>
              <p:nvPr/>
            </p:nvCxnSpPr>
            <p:spPr bwMode="auto">
              <a:xfrm>
                <a:off x="365007" y="5329939"/>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13" name="Straight Arrow Connector 20">
                <a:extLst>
                  <a:ext uri="{FF2B5EF4-FFF2-40B4-BE49-F238E27FC236}">
                    <a16:creationId xmlns:a16="http://schemas.microsoft.com/office/drawing/2014/main" id="{1889D686-E4C6-02B4-4DB3-334ACB9931E9}"/>
                  </a:ext>
                </a:extLst>
              </p:cNvPr>
              <p:cNvCxnSpPr>
                <a:cxnSpLocks noChangeShapeType="1"/>
              </p:cNvCxnSpPr>
              <p:nvPr/>
            </p:nvCxnSpPr>
            <p:spPr bwMode="auto">
              <a:xfrm>
                <a:off x="3699256" y="5329939"/>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114" name="Group 113">
                <a:extLst>
                  <a:ext uri="{FF2B5EF4-FFF2-40B4-BE49-F238E27FC236}">
                    <a16:creationId xmlns:a16="http://schemas.microsoft.com/office/drawing/2014/main" id="{6DBBA1B0-0395-8D9B-70A2-7CEEB56C1E0C}"/>
                  </a:ext>
                </a:extLst>
              </p:cNvPr>
              <p:cNvGrpSpPr>
                <a:grpSpLocks/>
              </p:cNvGrpSpPr>
              <p:nvPr/>
            </p:nvGrpSpPr>
            <p:grpSpPr bwMode="auto">
              <a:xfrm>
                <a:off x="4121907" y="4890581"/>
                <a:ext cx="140884" cy="690418"/>
                <a:chOff x="7239000" y="3124200"/>
                <a:chExt cx="228600" cy="838200"/>
              </a:xfrm>
            </p:grpSpPr>
            <p:cxnSp>
              <p:nvCxnSpPr>
                <p:cNvPr id="136" name="Straight Connector 135">
                  <a:extLst>
                    <a:ext uri="{FF2B5EF4-FFF2-40B4-BE49-F238E27FC236}">
                      <a16:creationId xmlns:a16="http://schemas.microsoft.com/office/drawing/2014/main" id="{A35224D4-6AE1-0266-9FFE-BF5CE7A4723E}"/>
                    </a:ext>
                  </a:extLst>
                </p:cNvPr>
                <p:cNvCxnSpPr/>
                <p:nvPr/>
              </p:nvCxnSpPr>
              <p:spPr bwMode="auto">
                <a:xfrm>
                  <a:off x="7239000" y="3352800"/>
                  <a:ext cx="0" cy="609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37" name="Straight Connector 136">
                  <a:extLst>
                    <a:ext uri="{FF2B5EF4-FFF2-40B4-BE49-F238E27FC236}">
                      <a16:creationId xmlns:a16="http://schemas.microsoft.com/office/drawing/2014/main" id="{89E77AC2-B50F-E2C4-9557-65FA67EC1D5D}"/>
                    </a:ext>
                  </a:extLst>
                </p:cNvPr>
                <p:cNvCxnSpPr/>
                <p:nvPr/>
              </p:nvCxnSpPr>
              <p:spPr bwMode="auto">
                <a:xfrm flipV="1">
                  <a:off x="7239000" y="37338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38" name="Straight Connector 137">
                  <a:extLst>
                    <a:ext uri="{FF2B5EF4-FFF2-40B4-BE49-F238E27FC236}">
                      <a16:creationId xmlns:a16="http://schemas.microsoft.com/office/drawing/2014/main" id="{CB640EDE-AE55-3946-069F-C1096038EA1A}"/>
                    </a:ext>
                  </a:extLst>
                </p:cNvPr>
                <p:cNvCxnSpPr/>
                <p:nvPr/>
              </p:nvCxnSpPr>
              <p:spPr bwMode="auto">
                <a:xfrm flipV="1">
                  <a:off x="7239000" y="35306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39" name="Straight Connector 138">
                  <a:extLst>
                    <a:ext uri="{FF2B5EF4-FFF2-40B4-BE49-F238E27FC236}">
                      <a16:creationId xmlns:a16="http://schemas.microsoft.com/office/drawing/2014/main" id="{ECDB44D0-F981-B730-A6B5-992F55A75AAE}"/>
                    </a:ext>
                  </a:extLst>
                </p:cNvPr>
                <p:cNvCxnSpPr/>
                <p:nvPr/>
              </p:nvCxnSpPr>
              <p:spPr bwMode="auto">
                <a:xfrm flipV="1">
                  <a:off x="7239000" y="31242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40" name="Straight Connector 139">
                  <a:extLst>
                    <a:ext uri="{FF2B5EF4-FFF2-40B4-BE49-F238E27FC236}">
                      <a16:creationId xmlns:a16="http://schemas.microsoft.com/office/drawing/2014/main" id="{493ECF3F-E9BD-0B10-6DCC-40E6D5F4E58D}"/>
                    </a:ext>
                  </a:extLst>
                </p:cNvPr>
                <p:cNvCxnSpPr/>
                <p:nvPr/>
              </p:nvCxnSpPr>
              <p:spPr bwMode="auto">
                <a:xfrm flipV="1">
                  <a:off x="7239000" y="33274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115" name="Content Placeholder 2">
                <a:extLst>
                  <a:ext uri="{FF2B5EF4-FFF2-40B4-BE49-F238E27FC236}">
                    <a16:creationId xmlns:a16="http://schemas.microsoft.com/office/drawing/2014/main" id="{7F82AB39-20F7-C954-922C-060B65E3BC55}"/>
                  </a:ext>
                </a:extLst>
              </p:cNvPr>
              <p:cNvSpPr txBox="1">
                <a:spLocks/>
              </p:cNvSpPr>
              <p:nvPr/>
            </p:nvSpPr>
            <p:spPr bwMode="auto">
              <a:xfrm>
                <a:off x="1022465" y="5141643"/>
                <a:ext cx="798341" cy="3765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1412" tIns="45707" rIns="91412" bIns="45707"/>
              <a:lstStyle>
                <a:lvl1pPr marL="165100" indent="-165100" algn="l" rtl="0" eaLnBrk="0" fontAlgn="base" hangingPunct="0">
                  <a:spcBef>
                    <a:spcPct val="20000"/>
                  </a:spcBef>
                  <a:spcAft>
                    <a:spcPct val="0"/>
                  </a:spcAft>
                  <a:buClr>
                    <a:srgbClr val="FF0000"/>
                  </a:buClr>
                  <a:buSzPct val="140000"/>
                  <a:buChar char="•"/>
                  <a:defRPr sz="1900">
                    <a:solidFill>
                      <a:schemeClr val="tx1"/>
                    </a:solidFill>
                    <a:latin typeface="+mn-lt"/>
                    <a:ea typeface="+mn-ea"/>
                    <a:cs typeface="ＭＳ Ｐゴシック" charset="0"/>
                  </a:defRPr>
                </a:lvl1pPr>
                <a:lvl2pPr marL="450850" indent="-171450" algn="l" rtl="0" eaLnBrk="0" fontAlgn="base" hangingPunct="0">
                  <a:spcBef>
                    <a:spcPct val="20000"/>
                  </a:spcBef>
                  <a:spcAft>
                    <a:spcPct val="0"/>
                  </a:spcAft>
                  <a:buClr>
                    <a:srgbClr val="FF0000"/>
                  </a:buClr>
                  <a:buSzPct val="75000"/>
                  <a:buFont typeface="Webdings" charset="0"/>
                  <a:buChar char="&lt;"/>
                  <a:defRPr>
                    <a:solidFill>
                      <a:schemeClr val="tx1"/>
                    </a:solidFill>
                    <a:latin typeface="+mn-lt"/>
                    <a:ea typeface="+mn-ea"/>
                  </a:defRPr>
                </a:lvl2pPr>
                <a:lvl3pPr marL="730250" indent="-165100" algn="l" rtl="0" eaLnBrk="0" fontAlgn="base" hangingPunct="0">
                  <a:spcBef>
                    <a:spcPct val="20000"/>
                  </a:spcBef>
                  <a:spcAft>
                    <a:spcPct val="0"/>
                  </a:spcAft>
                  <a:buClr>
                    <a:srgbClr val="FF0000"/>
                  </a:buClr>
                  <a:buSzPct val="70000"/>
                  <a:buFont typeface="Zapf Dingbats" charset="0"/>
                  <a:buChar char="l"/>
                  <a:defRPr sz="1700">
                    <a:solidFill>
                      <a:schemeClr val="tx1"/>
                    </a:solidFill>
                    <a:latin typeface="+mn-lt"/>
                    <a:ea typeface="+mn-ea"/>
                  </a:defRPr>
                </a:lvl3pPr>
                <a:lvl4pPr marL="1073150" indent="-228600" algn="l" rtl="0" eaLnBrk="0" fontAlgn="base" hangingPunct="0">
                  <a:spcBef>
                    <a:spcPct val="20000"/>
                  </a:spcBef>
                  <a:spcAft>
                    <a:spcPct val="0"/>
                  </a:spcAft>
                  <a:buClr>
                    <a:srgbClr val="FF0000"/>
                  </a:buClr>
                  <a:buSzPct val="75000"/>
                  <a:buFont typeface="Zapf Dingbats" charset="0"/>
                  <a:buChar char="u"/>
                  <a:defRPr sz="1700">
                    <a:solidFill>
                      <a:schemeClr val="tx1"/>
                    </a:solidFill>
                    <a:latin typeface="+mn-lt"/>
                    <a:ea typeface="+mn-ea"/>
                  </a:defRPr>
                </a:lvl4pPr>
                <a:lvl5pPr marL="14160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5pPr>
                <a:lvl6pPr marL="18732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6pPr>
                <a:lvl7pPr marL="23304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7pPr>
                <a:lvl8pPr marL="27876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8pPr>
                <a:lvl9pPr marL="32448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9pPr>
              </a:lstStyle>
              <a:p>
                <a:pPr marL="0" indent="0" algn="ctr">
                  <a:buFontTx/>
                  <a:buNone/>
                  <a:defRPr/>
                </a:pPr>
                <a:r>
                  <a:rPr lang="en-US" sz="2000" b="1" dirty="0">
                    <a:ea typeface="ＭＳ Ｐゴシック" charset="0"/>
                  </a:rPr>
                  <a:t>B </a:t>
                </a:r>
                <a:r>
                  <a:rPr lang="en-US" sz="2000" b="1" dirty="0">
                    <a:ea typeface="ＭＳ Ｐゴシック" charset="0"/>
                    <a:sym typeface="Wingdings"/>
                  </a:rPr>
                  <a:t></a:t>
                </a:r>
                <a:endParaRPr lang="en-US" sz="2400" dirty="0">
                  <a:cs typeface="+mn-cs"/>
                </a:endParaRPr>
              </a:p>
            </p:txBody>
          </p:sp>
          <mc:AlternateContent xmlns:mc="http://schemas.openxmlformats.org/markup-compatibility/2006" xmlns:a14="http://schemas.microsoft.com/office/drawing/2010/main">
            <mc:Choice Requires="a14">
              <p:sp>
                <p:nvSpPr>
                  <p:cNvPr id="116" name="TextBox 17">
                    <a:extLst>
                      <a:ext uri="{FF2B5EF4-FFF2-40B4-BE49-F238E27FC236}">
                        <a16:creationId xmlns:a16="http://schemas.microsoft.com/office/drawing/2014/main" id="{F11EA0C7-25BF-E0C0-D002-76BF38F346D8}"/>
                      </a:ext>
                    </a:extLst>
                  </p:cNvPr>
                  <p:cNvSpPr txBox="1">
                    <a:spLocks noChangeArrowheads="1"/>
                  </p:cNvSpPr>
                  <p:nvPr/>
                </p:nvSpPr>
                <p:spPr bwMode="auto">
                  <a:xfrm>
                    <a:off x="2835982" y="5023595"/>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116" name="TextBox 17">
                    <a:extLst>
                      <a:ext uri="{FF2B5EF4-FFF2-40B4-BE49-F238E27FC236}">
                        <a16:creationId xmlns:a16="http://schemas.microsoft.com/office/drawing/2014/main" id="{F11EA0C7-25BF-E0C0-D002-76BF38F346D8}"/>
                      </a:ext>
                    </a:extLst>
                  </p:cNvPr>
                  <p:cNvSpPr txBox="1">
                    <a:spLocks noRot="1" noChangeAspect="1" noMove="1" noResize="1" noEditPoints="1" noAdjustHandles="1" noChangeArrowheads="1" noChangeShapeType="1" noTextEdit="1"/>
                  </p:cNvSpPr>
                  <p:nvPr/>
                </p:nvSpPr>
                <p:spPr bwMode="auto">
                  <a:xfrm>
                    <a:off x="2835982" y="5023595"/>
                    <a:ext cx="1266166" cy="453137"/>
                  </a:xfrm>
                  <a:prstGeom prst="rect">
                    <a:avLst/>
                  </a:prstGeom>
                  <a:blipFill>
                    <a:blip r:embed="rId4"/>
                    <a:stretch>
                      <a:fillRect b="-42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117" name="Content Placeholder 2">
                <a:extLst>
                  <a:ext uri="{FF2B5EF4-FFF2-40B4-BE49-F238E27FC236}">
                    <a16:creationId xmlns:a16="http://schemas.microsoft.com/office/drawing/2014/main" id="{C90DB951-8F61-09CE-71DF-F5CCFA5C1462}"/>
                  </a:ext>
                </a:extLst>
              </p:cNvPr>
              <p:cNvSpPr txBox="1">
                <a:spLocks/>
              </p:cNvSpPr>
              <p:nvPr/>
            </p:nvSpPr>
            <p:spPr bwMode="auto">
              <a:xfrm>
                <a:off x="429145" y="5505026"/>
                <a:ext cx="1266166" cy="376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lgn="ctr">
                  <a:spcBef>
                    <a:spcPct val="20000"/>
                  </a:spcBef>
                  <a:buClr>
                    <a:srgbClr val="FF0000"/>
                  </a:buClr>
                  <a:buSzPct val="140000"/>
                </a:pPr>
                <a:r>
                  <a:rPr lang="en-US" altLang="en-US" sz="2000" b="1" i="1" dirty="0"/>
                  <a:t>X-point</a:t>
                </a:r>
                <a:endParaRPr lang="en-US" altLang="en-US" sz="2000" dirty="0"/>
              </a:p>
            </p:txBody>
          </p:sp>
          <p:cxnSp>
            <p:nvCxnSpPr>
              <p:cNvPr id="118" name="Straight Arrow Connector 20">
                <a:extLst>
                  <a:ext uri="{FF2B5EF4-FFF2-40B4-BE49-F238E27FC236}">
                    <a16:creationId xmlns:a16="http://schemas.microsoft.com/office/drawing/2014/main" id="{F1F40BAA-C04A-FB7D-A6F4-8C1A7535E3D1}"/>
                  </a:ext>
                </a:extLst>
              </p:cNvPr>
              <p:cNvCxnSpPr>
                <a:cxnSpLocks noChangeShapeType="1"/>
              </p:cNvCxnSpPr>
              <p:nvPr/>
            </p:nvCxnSpPr>
            <p:spPr bwMode="auto">
              <a:xfrm>
                <a:off x="3687696" y="5311112"/>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19" name="Straight Connector 118">
                <a:extLst>
                  <a:ext uri="{FF2B5EF4-FFF2-40B4-BE49-F238E27FC236}">
                    <a16:creationId xmlns:a16="http://schemas.microsoft.com/office/drawing/2014/main" id="{E59B4E68-6373-CC20-DBEB-7353CF76016F}"/>
                  </a:ext>
                </a:extLst>
              </p:cNvPr>
              <p:cNvCxnSpPr/>
              <p:nvPr/>
            </p:nvCxnSpPr>
            <p:spPr bwMode="auto">
              <a:xfrm>
                <a:off x="4110347" y="5060050"/>
                <a:ext cx="0" cy="502122"/>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mc:AlternateContent xmlns:mc="http://schemas.openxmlformats.org/markup-compatibility/2006" xmlns:a14="http://schemas.microsoft.com/office/drawing/2010/main">
            <mc:Choice Requires="a14">
              <p:sp>
                <p:nvSpPr>
                  <p:cNvPr id="120" name="TextBox 17">
                    <a:extLst>
                      <a:ext uri="{FF2B5EF4-FFF2-40B4-BE49-F238E27FC236}">
                        <a16:creationId xmlns:a16="http://schemas.microsoft.com/office/drawing/2014/main" id="{A1ED32E8-5EFF-4FC2-06BC-B2F4AFC8F10A}"/>
                      </a:ext>
                    </a:extLst>
                  </p:cNvPr>
                  <p:cNvSpPr txBox="1">
                    <a:spLocks noChangeArrowheads="1"/>
                  </p:cNvSpPr>
                  <p:nvPr/>
                </p:nvSpPr>
                <p:spPr bwMode="auto">
                  <a:xfrm>
                    <a:off x="2824422" y="5004768"/>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120" name="TextBox 17">
                    <a:extLst>
                      <a:ext uri="{FF2B5EF4-FFF2-40B4-BE49-F238E27FC236}">
                        <a16:creationId xmlns:a16="http://schemas.microsoft.com/office/drawing/2014/main" id="{A1ED32E8-5EFF-4FC2-06BC-B2F4AFC8F10A}"/>
                      </a:ext>
                    </a:extLst>
                  </p:cNvPr>
                  <p:cNvSpPr txBox="1">
                    <a:spLocks noRot="1" noChangeAspect="1" noMove="1" noResize="1" noEditPoints="1" noAdjustHandles="1" noChangeArrowheads="1" noChangeShapeType="1" noTextEdit="1"/>
                  </p:cNvSpPr>
                  <p:nvPr/>
                </p:nvSpPr>
                <p:spPr bwMode="auto">
                  <a:xfrm>
                    <a:off x="2824422" y="5004768"/>
                    <a:ext cx="1266166" cy="453137"/>
                  </a:xfrm>
                  <a:prstGeom prst="rect">
                    <a:avLst/>
                  </a:prstGeom>
                  <a:blipFill>
                    <a:blip r:embed="rId5"/>
                    <a:stretch>
                      <a:fillRect b="-41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cxnSp>
            <p:nvCxnSpPr>
              <p:cNvPr id="121" name="Straight Arrow Connector 20">
                <a:extLst>
                  <a:ext uri="{FF2B5EF4-FFF2-40B4-BE49-F238E27FC236}">
                    <a16:creationId xmlns:a16="http://schemas.microsoft.com/office/drawing/2014/main" id="{B409BA0E-2FAD-3F54-3EAE-06134043D6B9}"/>
                  </a:ext>
                </a:extLst>
              </p:cNvPr>
              <p:cNvCxnSpPr>
                <a:cxnSpLocks noChangeShapeType="1"/>
              </p:cNvCxnSpPr>
              <p:nvPr/>
            </p:nvCxnSpPr>
            <p:spPr bwMode="auto">
              <a:xfrm>
                <a:off x="3698757" y="5305205"/>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22" name="Curved Connector 27">
                <a:extLst>
                  <a:ext uri="{FF2B5EF4-FFF2-40B4-BE49-F238E27FC236}">
                    <a16:creationId xmlns:a16="http://schemas.microsoft.com/office/drawing/2014/main" id="{69D3CA7B-4C36-D54D-8154-EED0B857B765}"/>
                  </a:ext>
                </a:extLst>
              </p:cNvPr>
              <p:cNvCxnSpPr/>
              <p:nvPr/>
            </p:nvCxnSpPr>
            <p:spPr bwMode="auto">
              <a:xfrm rot="5400000" flipH="1" flipV="1">
                <a:off x="1762646" y="4928838"/>
                <a:ext cx="313827" cy="187845"/>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23" name="Curved Connector 28">
                <a:extLst>
                  <a:ext uri="{FF2B5EF4-FFF2-40B4-BE49-F238E27FC236}">
                    <a16:creationId xmlns:a16="http://schemas.microsoft.com/office/drawing/2014/main" id="{519CD350-8017-E37F-6CB6-AC82BA0232D5}"/>
                  </a:ext>
                </a:extLst>
              </p:cNvPr>
              <p:cNvCxnSpPr/>
              <p:nvPr/>
            </p:nvCxnSpPr>
            <p:spPr bwMode="auto">
              <a:xfrm rot="5400000" flipH="1" flipV="1">
                <a:off x="2185297" y="4928838"/>
                <a:ext cx="313827" cy="187845"/>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24" name="Curved Connector 31">
                <a:extLst>
                  <a:ext uri="{FF2B5EF4-FFF2-40B4-BE49-F238E27FC236}">
                    <a16:creationId xmlns:a16="http://schemas.microsoft.com/office/drawing/2014/main" id="{09DF786C-A090-F2FD-A2E4-6A0DDDFF1C74}"/>
                  </a:ext>
                </a:extLst>
              </p:cNvPr>
              <p:cNvCxnSpPr/>
              <p:nvPr/>
            </p:nvCxnSpPr>
            <p:spPr bwMode="auto">
              <a:xfrm rot="16200000" flipH="1">
                <a:off x="1762646" y="5493726"/>
                <a:ext cx="313827" cy="187845"/>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25" name="Curved Connector 32">
                <a:extLst>
                  <a:ext uri="{FF2B5EF4-FFF2-40B4-BE49-F238E27FC236}">
                    <a16:creationId xmlns:a16="http://schemas.microsoft.com/office/drawing/2014/main" id="{ADEA8773-F680-64DB-B4F2-34A78E161B45}"/>
                  </a:ext>
                </a:extLst>
              </p:cNvPr>
              <p:cNvCxnSpPr/>
              <p:nvPr/>
            </p:nvCxnSpPr>
            <p:spPr bwMode="auto">
              <a:xfrm rot="16200000" flipH="1">
                <a:off x="2185297" y="5493726"/>
                <a:ext cx="313827" cy="187845"/>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26" name="TextBox 16">
                <a:extLst>
                  <a:ext uri="{FF2B5EF4-FFF2-40B4-BE49-F238E27FC236}">
                    <a16:creationId xmlns:a16="http://schemas.microsoft.com/office/drawing/2014/main" id="{8F53812E-B5DE-50B6-89E1-31B46A238155}"/>
                  </a:ext>
                </a:extLst>
              </p:cNvPr>
              <p:cNvSpPr txBox="1">
                <a:spLocks noChangeArrowheads="1"/>
              </p:cNvSpPr>
              <p:nvPr/>
            </p:nvSpPr>
            <p:spPr bwMode="auto">
              <a:xfrm>
                <a:off x="2003698" y="4637016"/>
                <a:ext cx="280765" cy="35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sp>
            <p:nvSpPr>
              <p:cNvPr id="127" name="TextBox 18">
                <a:extLst>
                  <a:ext uri="{FF2B5EF4-FFF2-40B4-BE49-F238E27FC236}">
                    <a16:creationId xmlns:a16="http://schemas.microsoft.com/office/drawing/2014/main" id="{672B0144-3188-B269-D528-C11B2BE40FCE}"/>
                  </a:ext>
                </a:extLst>
              </p:cNvPr>
              <p:cNvSpPr txBox="1">
                <a:spLocks noChangeArrowheads="1"/>
              </p:cNvSpPr>
              <p:nvPr/>
            </p:nvSpPr>
            <p:spPr bwMode="auto">
              <a:xfrm>
                <a:off x="2426349" y="4637016"/>
                <a:ext cx="280765" cy="35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sp>
            <p:nvSpPr>
              <p:cNvPr id="128" name="TextBox 32">
                <a:extLst>
                  <a:ext uri="{FF2B5EF4-FFF2-40B4-BE49-F238E27FC236}">
                    <a16:creationId xmlns:a16="http://schemas.microsoft.com/office/drawing/2014/main" id="{F9943D08-D01D-0DCA-47FF-8A36445E125A}"/>
                  </a:ext>
                </a:extLst>
              </p:cNvPr>
              <p:cNvSpPr txBox="1">
                <a:spLocks noChangeArrowheads="1"/>
              </p:cNvSpPr>
              <p:nvPr/>
            </p:nvSpPr>
            <p:spPr bwMode="auto">
              <a:xfrm>
                <a:off x="2003698" y="5556266"/>
                <a:ext cx="280765" cy="35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sp>
            <p:nvSpPr>
              <p:cNvPr id="129" name="Oval 128">
                <a:extLst>
                  <a:ext uri="{FF2B5EF4-FFF2-40B4-BE49-F238E27FC236}">
                    <a16:creationId xmlns:a16="http://schemas.microsoft.com/office/drawing/2014/main" id="{9CF832CB-7E0E-D360-B715-571DCE7CB32E}"/>
                  </a:ext>
                </a:extLst>
              </p:cNvPr>
              <p:cNvSpPr/>
              <p:nvPr/>
            </p:nvSpPr>
            <p:spPr>
              <a:xfrm>
                <a:off x="1650184" y="4593472"/>
                <a:ext cx="1144655" cy="1405484"/>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30" name="Rectangle 129">
                <a:extLst>
                  <a:ext uri="{FF2B5EF4-FFF2-40B4-BE49-F238E27FC236}">
                    <a16:creationId xmlns:a16="http://schemas.microsoft.com/office/drawing/2014/main" id="{EE03CBEB-25A4-001E-12EF-6E7A69D0E84C}"/>
                  </a:ext>
                </a:extLst>
              </p:cNvPr>
              <p:cNvSpPr/>
              <p:nvPr/>
            </p:nvSpPr>
            <p:spPr>
              <a:xfrm>
                <a:off x="721635" y="4345394"/>
                <a:ext cx="2395848" cy="646331"/>
              </a:xfrm>
              <a:prstGeom prst="rect">
                <a:avLst/>
              </a:prstGeom>
            </p:spPr>
            <p:txBody>
              <a:bodyPr wrap="square">
                <a:spAutoFit/>
              </a:bodyPr>
              <a:lstStyle/>
              <a:p>
                <a:r>
                  <a:rPr lang="en-GB" sz="1800" b="1" i="1" dirty="0">
                    <a:solidFill>
                      <a:srgbClr val="7030A0"/>
                    </a:solidFill>
                  </a:rPr>
                  <a:t>Impurity </a:t>
                </a:r>
              </a:p>
              <a:p>
                <a:r>
                  <a:rPr lang="en-GB" sz="1800" b="1" i="1" dirty="0">
                    <a:solidFill>
                      <a:srgbClr val="7030A0"/>
                    </a:solidFill>
                  </a:rPr>
                  <a:t>Radiation </a:t>
                </a:r>
                <a:endParaRPr lang="en-GB" sz="1800" dirty="0"/>
              </a:p>
            </p:txBody>
          </p:sp>
          <mc:AlternateContent xmlns:mc="http://schemas.openxmlformats.org/markup-compatibility/2006" xmlns:a14="http://schemas.microsoft.com/office/drawing/2010/main">
            <mc:Choice Requires="a14">
              <p:sp>
                <p:nvSpPr>
                  <p:cNvPr id="131" name="TextBox 17">
                    <a:extLst>
                      <a:ext uri="{FF2B5EF4-FFF2-40B4-BE49-F238E27FC236}">
                        <a16:creationId xmlns:a16="http://schemas.microsoft.com/office/drawing/2014/main" id="{EF012E46-71D8-1E47-F789-75EB0D81CF5F}"/>
                      </a:ext>
                    </a:extLst>
                  </p:cNvPr>
                  <p:cNvSpPr txBox="1">
                    <a:spLocks noChangeArrowheads="1"/>
                  </p:cNvSpPr>
                  <p:nvPr/>
                </p:nvSpPr>
                <p:spPr bwMode="auto">
                  <a:xfrm>
                    <a:off x="2824421" y="5009939"/>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131" name="TextBox 17">
                    <a:extLst>
                      <a:ext uri="{FF2B5EF4-FFF2-40B4-BE49-F238E27FC236}">
                        <a16:creationId xmlns:a16="http://schemas.microsoft.com/office/drawing/2014/main" id="{EF012E46-71D8-1E47-F789-75EB0D81CF5F}"/>
                      </a:ext>
                    </a:extLst>
                  </p:cNvPr>
                  <p:cNvSpPr txBox="1">
                    <a:spLocks noRot="1" noChangeAspect="1" noMove="1" noResize="1" noEditPoints="1" noAdjustHandles="1" noChangeArrowheads="1" noChangeShapeType="1" noTextEdit="1"/>
                  </p:cNvSpPr>
                  <p:nvPr/>
                </p:nvSpPr>
                <p:spPr bwMode="auto">
                  <a:xfrm>
                    <a:off x="2824421" y="5009939"/>
                    <a:ext cx="1266166" cy="453137"/>
                  </a:xfrm>
                  <a:prstGeom prst="rect">
                    <a:avLst/>
                  </a:prstGeom>
                  <a:blipFill>
                    <a:blip r:embed="rId6"/>
                    <a:stretch>
                      <a:fillRect b="-41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132" name="Rectangle 131">
                <a:extLst>
                  <a:ext uri="{FF2B5EF4-FFF2-40B4-BE49-F238E27FC236}">
                    <a16:creationId xmlns:a16="http://schemas.microsoft.com/office/drawing/2014/main" id="{A8E1C9C0-6759-D40F-BCA2-38C118DFF8E1}"/>
                  </a:ext>
                </a:extLst>
              </p:cNvPr>
              <p:cNvSpPr/>
              <p:nvPr/>
            </p:nvSpPr>
            <p:spPr>
              <a:xfrm>
                <a:off x="2748747" y="4576968"/>
                <a:ext cx="1394758" cy="126830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sz="1800" b="1" dirty="0"/>
              </a:p>
              <a:p>
                <a:pPr algn="ctr"/>
                <a:endParaRPr lang="en-NL" sz="1800" b="1" dirty="0"/>
              </a:p>
              <a:p>
                <a:pPr algn="ctr"/>
                <a:r>
                  <a:rPr lang="en-GB" sz="1800" b="1" dirty="0"/>
                  <a:t>Detachment</a:t>
                </a:r>
                <a:endParaRPr lang="en-NL" sz="1800" b="1" dirty="0"/>
              </a:p>
              <a:p>
                <a:pPr algn="ctr"/>
                <a:endParaRPr lang="en-NL" sz="1800" b="1" dirty="0"/>
              </a:p>
              <a:p>
                <a:pPr algn="ctr"/>
                <a:endParaRPr lang="en-NL" sz="1800" dirty="0"/>
              </a:p>
              <a:p>
                <a:pPr algn="ctr"/>
                <a:endParaRPr lang="en-NL" sz="1800" dirty="0"/>
              </a:p>
              <a:p>
                <a:pPr algn="ctr"/>
                <a:endParaRPr lang="en-NL" sz="1800" dirty="0"/>
              </a:p>
            </p:txBody>
          </p:sp>
          <p:sp>
            <p:nvSpPr>
              <p:cNvPr id="133" name="TextBox 18">
                <a:extLst>
                  <a:ext uri="{FF2B5EF4-FFF2-40B4-BE49-F238E27FC236}">
                    <a16:creationId xmlns:a16="http://schemas.microsoft.com/office/drawing/2014/main" id="{EA4CBA31-11B3-8DBA-AD29-65C6B440F7C2}"/>
                  </a:ext>
                </a:extLst>
              </p:cNvPr>
              <p:cNvSpPr txBox="1">
                <a:spLocks noChangeArrowheads="1"/>
              </p:cNvSpPr>
              <p:nvPr/>
            </p:nvSpPr>
            <p:spPr bwMode="auto">
              <a:xfrm>
                <a:off x="2409035" y="5557271"/>
                <a:ext cx="280765" cy="35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sp>
            <p:nvSpPr>
              <p:cNvPr id="134" name="Oval 133">
                <a:extLst>
                  <a:ext uri="{FF2B5EF4-FFF2-40B4-BE49-F238E27FC236}">
                    <a16:creationId xmlns:a16="http://schemas.microsoft.com/office/drawing/2014/main" id="{12E36AE0-EC20-D717-A8E8-3D9268CF8210}"/>
                  </a:ext>
                </a:extLst>
              </p:cNvPr>
              <p:cNvSpPr/>
              <p:nvPr/>
            </p:nvSpPr>
            <p:spPr>
              <a:xfrm>
                <a:off x="2566231" y="4553104"/>
                <a:ext cx="422651" cy="1405484"/>
              </a:xfrm>
              <a:prstGeom prst="ellipse">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35" name="Rectangle 134">
                <a:extLst>
                  <a:ext uri="{FF2B5EF4-FFF2-40B4-BE49-F238E27FC236}">
                    <a16:creationId xmlns:a16="http://schemas.microsoft.com/office/drawing/2014/main" id="{B4FDCD05-11DF-A90A-9588-1FA4D79DB8CB}"/>
                  </a:ext>
                </a:extLst>
              </p:cNvPr>
              <p:cNvSpPr/>
              <p:nvPr/>
            </p:nvSpPr>
            <p:spPr>
              <a:xfrm>
                <a:off x="2227267" y="4218903"/>
                <a:ext cx="2395848" cy="369332"/>
              </a:xfrm>
              <a:prstGeom prst="rect">
                <a:avLst/>
              </a:prstGeom>
            </p:spPr>
            <p:txBody>
              <a:bodyPr wrap="square">
                <a:spAutoFit/>
              </a:bodyPr>
              <a:lstStyle/>
              <a:p>
                <a:r>
                  <a:rPr lang="en-GB" sz="1800" b="1" i="1" dirty="0">
                    <a:solidFill>
                      <a:srgbClr val="FF0000"/>
                    </a:solidFill>
                  </a:rPr>
                  <a:t>Ionisation</a:t>
                </a:r>
                <a:endParaRPr lang="en-GB" sz="1800" dirty="0">
                  <a:solidFill>
                    <a:srgbClr val="FF0000"/>
                  </a:solidFill>
                </a:endParaRPr>
              </a:p>
            </p:txBody>
          </p:sp>
        </p:grpSp>
      </p:grpSp>
      <p:sp>
        <p:nvSpPr>
          <p:cNvPr id="141" name="TextBox 140">
            <a:extLst>
              <a:ext uri="{FF2B5EF4-FFF2-40B4-BE49-F238E27FC236}">
                <a16:creationId xmlns:a16="http://schemas.microsoft.com/office/drawing/2014/main" id="{A30AB67B-052A-E654-C845-A4574B21E6A9}"/>
              </a:ext>
            </a:extLst>
          </p:cNvPr>
          <p:cNvSpPr txBox="1"/>
          <p:nvPr/>
        </p:nvSpPr>
        <p:spPr>
          <a:xfrm>
            <a:off x="2284463" y="6146070"/>
            <a:ext cx="2390719" cy="369332"/>
          </a:xfrm>
          <a:prstGeom prst="rect">
            <a:avLst/>
          </a:prstGeom>
          <a:noFill/>
        </p:spPr>
        <p:txBody>
          <a:bodyPr wrap="none" rtlCol="0">
            <a:spAutoFit/>
          </a:bodyPr>
          <a:lstStyle/>
          <a:p>
            <a:pPr algn="l"/>
            <a:r>
              <a:rPr lang="en-GB" b="1" dirty="0"/>
              <a:t>Detachment front (</a:t>
            </a:r>
            <a:r>
              <a:rPr lang="en-GB" b="1" dirty="0" err="1"/>
              <a:t>L</a:t>
            </a:r>
            <a:r>
              <a:rPr lang="en-GB" b="1" baseline="-25000" dirty="0" err="1"/>
              <a:t>pol</a:t>
            </a:r>
            <a:r>
              <a:rPr lang="en-GB" b="1" dirty="0"/>
              <a:t>)</a:t>
            </a:r>
          </a:p>
        </p:txBody>
      </p:sp>
      <p:sp>
        <p:nvSpPr>
          <p:cNvPr id="21" name="Rectangle 20">
            <a:extLst>
              <a:ext uri="{FF2B5EF4-FFF2-40B4-BE49-F238E27FC236}">
                <a16:creationId xmlns:a16="http://schemas.microsoft.com/office/drawing/2014/main" id="{FD88F4A3-CD05-7ABF-AEE9-818DE14C2F3D}"/>
              </a:ext>
            </a:extLst>
          </p:cNvPr>
          <p:cNvSpPr/>
          <p:nvPr/>
        </p:nvSpPr>
        <p:spPr>
          <a:xfrm>
            <a:off x="302357" y="2585789"/>
            <a:ext cx="4871478" cy="142037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A75D1AEA-365E-7CF3-9E48-7226438FBFD7}"/>
              </a:ext>
            </a:extLst>
          </p:cNvPr>
          <p:cNvSpPr/>
          <p:nvPr/>
        </p:nvSpPr>
        <p:spPr>
          <a:xfrm>
            <a:off x="448397" y="3106436"/>
            <a:ext cx="2231821" cy="70788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indent="0">
              <a:buNone/>
            </a:pPr>
            <a:r>
              <a:rPr lang="en-GB" sz="2000" b="1" dirty="0">
                <a:latin typeface="Calibri" panose="020F0502020204030204" pitchFamily="34" charset="0"/>
                <a:ea typeface="Calibri" panose="020F0502020204030204" pitchFamily="34" charset="0"/>
                <a:cs typeface="Calibri" panose="020F0502020204030204" pitchFamily="34" charset="0"/>
              </a:rPr>
              <a:t>Detachment less sensitive to core (!)</a:t>
            </a:r>
          </a:p>
        </p:txBody>
      </p:sp>
      <p:sp>
        <p:nvSpPr>
          <p:cNvPr id="19" name="TextBox 18">
            <a:extLst>
              <a:ext uri="{FF2B5EF4-FFF2-40B4-BE49-F238E27FC236}">
                <a16:creationId xmlns:a16="http://schemas.microsoft.com/office/drawing/2014/main" id="{281E82C6-F73F-3C1C-96BF-3DF8B3595A6B}"/>
              </a:ext>
            </a:extLst>
          </p:cNvPr>
          <p:cNvSpPr txBox="1"/>
          <p:nvPr/>
        </p:nvSpPr>
        <p:spPr>
          <a:xfrm>
            <a:off x="3296228" y="2683230"/>
            <a:ext cx="2443973" cy="1171219"/>
          </a:xfrm>
          <a:prstGeom prst="rect">
            <a:avLst/>
          </a:prstGeom>
          <a:noFill/>
        </p:spPr>
        <p:txBody>
          <a:bodyPr wrap="square" rtlCol="0">
            <a:spAutoFit/>
          </a:bodyPr>
          <a:lstStyle/>
          <a:p>
            <a:r>
              <a:rPr lang="en-US" sz="1800" b="1" dirty="0">
                <a:solidFill>
                  <a:srgbClr val="FF0000"/>
                </a:solidFill>
                <a:latin typeface="Calibri"/>
              </a:rPr>
              <a:t>Conventional (CD)</a:t>
            </a:r>
          </a:p>
          <a:p>
            <a:r>
              <a:rPr lang="en-US" sz="1800" b="1" dirty="0">
                <a:solidFill>
                  <a:srgbClr val="00B050"/>
                </a:solidFill>
                <a:latin typeface="Calibri"/>
              </a:rPr>
              <a:t>Elongated (ED)</a:t>
            </a:r>
          </a:p>
          <a:p>
            <a:r>
              <a:rPr lang="en-US" sz="1800" b="1" dirty="0">
                <a:solidFill>
                  <a:srgbClr val="0000FF"/>
                </a:solidFill>
                <a:latin typeface="Calibri"/>
              </a:rPr>
              <a:t>Super-X (SXD)</a:t>
            </a:r>
          </a:p>
          <a:p>
            <a:r>
              <a:rPr lang="en-US" b="1" dirty="0">
                <a:solidFill>
                  <a:srgbClr val="00B0F0"/>
                </a:solidFill>
                <a:latin typeface="Calibri"/>
              </a:rPr>
              <a:t>X-Point Target </a:t>
            </a:r>
            <a:endParaRPr lang="en-US" sz="1800" b="1" dirty="0">
              <a:solidFill>
                <a:srgbClr val="00B0F0"/>
              </a:solidFill>
              <a:latin typeface="Calibri"/>
            </a:endParaRPr>
          </a:p>
        </p:txBody>
      </p:sp>
      <p:cxnSp>
        <p:nvCxnSpPr>
          <p:cNvPr id="25" name="Straight Connector 24">
            <a:extLst>
              <a:ext uri="{FF2B5EF4-FFF2-40B4-BE49-F238E27FC236}">
                <a16:creationId xmlns:a16="http://schemas.microsoft.com/office/drawing/2014/main" id="{AA702327-3FC2-4729-669E-7A94C059A034}"/>
              </a:ext>
            </a:extLst>
          </p:cNvPr>
          <p:cNvCxnSpPr>
            <a:cxnSpLocks/>
          </p:cNvCxnSpPr>
          <p:nvPr/>
        </p:nvCxnSpPr>
        <p:spPr>
          <a:xfrm flipH="1">
            <a:off x="8535101" y="2514317"/>
            <a:ext cx="650240" cy="462233"/>
          </a:xfrm>
          <a:prstGeom prst="line">
            <a:avLst/>
          </a:prstGeom>
          <a:ln w="177800">
            <a:solidFill>
              <a:srgbClr val="FF0000">
                <a:alpha val="30000"/>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87C26F9-417D-B2D4-44E7-B08B40FA4E72}"/>
              </a:ext>
            </a:extLst>
          </p:cNvPr>
          <p:cNvCxnSpPr>
            <a:cxnSpLocks/>
          </p:cNvCxnSpPr>
          <p:nvPr/>
        </p:nvCxnSpPr>
        <p:spPr>
          <a:xfrm flipH="1">
            <a:off x="8535101" y="2152051"/>
            <a:ext cx="761299" cy="62576"/>
          </a:xfrm>
          <a:prstGeom prst="line">
            <a:avLst/>
          </a:prstGeom>
          <a:ln w="177800">
            <a:solidFill>
              <a:srgbClr val="00B050">
                <a:alpha val="30000"/>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05D4F49-4B16-0616-69B5-EBA0600CFBFA}"/>
              </a:ext>
            </a:extLst>
          </p:cNvPr>
          <p:cNvCxnSpPr>
            <a:cxnSpLocks/>
          </p:cNvCxnSpPr>
          <p:nvPr/>
        </p:nvCxnSpPr>
        <p:spPr>
          <a:xfrm flipH="1">
            <a:off x="8535101" y="1858464"/>
            <a:ext cx="761299" cy="62576"/>
          </a:xfrm>
          <a:prstGeom prst="line">
            <a:avLst/>
          </a:prstGeom>
          <a:ln w="177800">
            <a:solidFill>
              <a:srgbClr val="0300FF">
                <a:alpha val="30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748D7C7-7C7B-5713-1633-6309BC6455F7}"/>
              </a:ext>
            </a:extLst>
          </p:cNvPr>
          <p:cNvCxnSpPr>
            <a:cxnSpLocks/>
          </p:cNvCxnSpPr>
          <p:nvPr/>
        </p:nvCxnSpPr>
        <p:spPr>
          <a:xfrm flipH="1">
            <a:off x="8210841" y="3381851"/>
            <a:ext cx="704909" cy="557415"/>
          </a:xfrm>
          <a:prstGeom prst="line">
            <a:avLst/>
          </a:prstGeom>
          <a:ln w="177800">
            <a:solidFill>
              <a:srgbClr val="FF0000">
                <a:alpha val="30000"/>
              </a:srgb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84F5660-5BEC-491F-E8C9-A0371893BA76}"/>
              </a:ext>
            </a:extLst>
          </p:cNvPr>
          <p:cNvCxnSpPr>
            <a:cxnSpLocks/>
          </p:cNvCxnSpPr>
          <p:nvPr/>
        </p:nvCxnSpPr>
        <p:spPr>
          <a:xfrm flipH="1">
            <a:off x="6856466" y="3473567"/>
            <a:ext cx="1020499" cy="72230"/>
          </a:xfrm>
          <a:prstGeom prst="line">
            <a:avLst/>
          </a:prstGeom>
          <a:ln w="177800">
            <a:solidFill>
              <a:srgbClr val="00B0F0">
                <a:alpha val="30000"/>
              </a:srgbClr>
            </a:solidFill>
          </a:ln>
        </p:spPr>
        <p:style>
          <a:lnRef idx="1">
            <a:schemeClr val="accent1"/>
          </a:lnRef>
          <a:fillRef idx="0">
            <a:schemeClr val="accent1"/>
          </a:fillRef>
          <a:effectRef idx="0">
            <a:schemeClr val="accent1"/>
          </a:effectRef>
          <a:fontRef idx="minor">
            <a:schemeClr val="tx1"/>
          </a:fontRef>
        </p:style>
      </p:cxnSp>
      <p:sp>
        <p:nvSpPr>
          <p:cNvPr id="47" name="Right Arrow 19">
            <a:extLst>
              <a:ext uri="{FF2B5EF4-FFF2-40B4-BE49-F238E27FC236}">
                <a16:creationId xmlns:a16="http://schemas.microsoft.com/office/drawing/2014/main" id="{130A234F-6C98-CCA6-6108-1731A6C2053F}"/>
              </a:ext>
            </a:extLst>
          </p:cNvPr>
          <p:cNvSpPr/>
          <p:nvPr/>
        </p:nvSpPr>
        <p:spPr>
          <a:xfrm>
            <a:off x="7483772" y="4492580"/>
            <a:ext cx="4506563" cy="576000"/>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NL" sz="2000" b="1" dirty="0"/>
              <a:t>Power exhaust benefits</a:t>
            </a:r>
          </a:p>
        </p:txBody>
      </p:sp>
      <p:cxnSp>
        <p:nvCxnSpPr>
          <p:cNvPr id="48" name="Straight Connector 47">
            <a:extLst>
              <a:ext uri="{FF2B5EF4-FFF2-40B4-BE49-F238E27FC236}">
                <a16:creationId xmlns:a16="http://schemas.microsoft.com/office/drawing/2014/main" id="{CE9F3A9E-F014-C534-BB74-B4DAC45E4047}"/>
              </a:ext>
            </a:extLst>
          </p:cNvPr>
          <p:cNvCxnSpPr/>
          <p:nvPr/>
        </p:nvCxnSpPr>
        <p:spPr>
          <a:xfrm>
            <a:off x="7661338" y="5059702"/>
            <a:ext cx="0" cy="26633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104E063-7A64-E7B9-7070-4CEC0292E49B}"/>
              </a:ext>
            </a:extLst>
          </p:cNvPr>
          <p:cNvCxnSpPr/>
          <p:nvPr/>
        </p:nvCxnSpPr>
        <p:spPr>
          <a:xfrm>
            <a:off x="10407485" y="5059702"/>
            <a:ext cx="0" cy="266331"/>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5CA0D4B-2239-82FA-BD33-B9491DD39163}"/>
              </a:ext>
            </a:extLst>
          </p:cNvPr>
          <p:cNvCxnSpPr/>
          <p:nvPr/>
        </p:nvCxnSpPr>
        <p:spPr>
          <a:xfrm>
            <a:off x="10630460" y="5059702"/>
            <a:ext cx="0" cy="266331"/>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8F92FC1D-457C-A9F1-D8B5-5FAF0ED0B1BF}"/>
              </a:ext>
            </a:extLst>
          </p:cNvPr>
          <p:cNvSpPr txBox="1"/>
          <p:nvPr/>
        </p:nvSpPr>
        <p:spPr>
          <a:xfrm>
            <a:off x="5017794" y="4721939"/>
            <a:ext cx="2592954" cy="707886"/>
          </a:xfrm>
          <a:prstGeom prst="rect">
            <a:avLst/>
          </a:prstGeom>
          <a:noFill/>
        </p:spPr>
        <p:txBody>
          <a:bodyPr wrap="none" rtlCol="0">
            <a:spAutoFit/>
          </a:bodyPr>
          <a:lstStyle/>
          <a:p>
            <a:r>
              <a:rPr lang="en-NL" sz="2000" b="1" dirty="0"/>
              <a:t>Leg length, </a:t>
            </a:r>
          </a:p>
          <a:p>
            <a:r>
              <a:rPr lang="en-NL" sz="2000" b="1" dirty="0"/>
              <a:t>total flux expansion, …</a:t>
            </a:r>
          </a:p>
        </p:txBody>
      </p:sp>
      <p:sp>
        <p:nvSpPr>
          <p:cNvPr id="54" name="TextBox 53">
            <a:extLst>
              <a:ext uri="{FF2B5EF4-FFF2-40B4-BE49-F238E27FC236}">
                <a16:creationId xmlns:a16="http://schemas.microsoft.com/office/drawing/2014/main" id="{5DC36959-633D-935A-1528-413A0F379B49}"/>
              </a:ext>
            </a:extLst>
          </p:cNvPr>
          <p:cNvSpPr txBox="1"/>
          <p:nvPr/>
        </p:nvSpPr>
        <p:spPr>
          <a:xfrm>
            <a:off x="5020379" y="5525688"/>
            <a:ext cx="2225161" cy="707886"/>
          </a:xfrm>
          <a:prstGeom prst="rect">
            <a:avLst/>
          </a:prstGeom>
          <a:noFill/>
        </p:spPr>
        <p:txBody>
          <a:bodyPr wrap="none" rtlCol="0">
            <a:spAutoFit/>
          </a:bodyPr>
          <a:lstStyle/>
          <a:p>
            <a:r>
              <a:rPr lang="en-NL" sz="2000" b="1" dirty="0"/>
              <a:t>Add secondary null</a:t>
            </a:r>
            <a:br>
              <a:rPr lang="en-NL" sz="2000" b="1" dirty="0"/>
            </a:br>
            <a:r>
              <a:rPr lang="en-NL" sz="2000" b="1" dirty="0"/>
              <a:t>(X-Point Target)</a:t>
            </a:r>
          </a:p>
        </p:txBody>
      </p:sp>
      <p:cxnSp>
        <p:nvCxnSpPr>
          <p:cNvPr id="60" name="Elbow Connector 29">
            <a:extLst>
              <a:ext uri="{FF2B5EF4-FFF2-40B4-BE49-F238E27FC236}">
                <a16:creationId xmlns:a16="http://schemas.microsoft.com/office/drawing/2014/main" id="{07EFE6EA-7976-11D8-BE4C-E5A633B397A3}"/>
              </a:ext>
            </a:extLst>
          </p:cNvPr>
          <p:cNvCxnSpPr>
            <a:cxnSpLocks/>
          </p:cNvCxnSpPr>
          <p:nvPr/>
        </p:nvCxnSpPr>
        <p:spPr>
          <a:xfrm>
            <a:off x="7661338" y="5175337"/>
            <a:ext cx="2854035" cy="498493"/>
          </a:xfrm>
          <a:prstGeom prst="bentConnector3">
            <a:avLst>
              <a:gd name="adj1" fmla="val -194"/>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0E79770-5932-D320-749A-482167145CA5}"/>
              </a:ext>
            </a:extLst>
          </p:cNvPr>
          <p:cNvCxnSpPr/>
          <p:nvPr/>
        </p:nvCxnSpPr>
        <p:spPr>
          <a:xfrm>
            <a:off x="10515373" y="5573194"/>
            <a:ext cx="0" cy="26633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8FC84E3A-082D-103D-1246-45DE93EA4DCF}"/>
              </a:ext>
            </a:extLst>
          </p:cNvPr>
          <p:cNvSpPr txBox="1"/>
          <p:nvPr/>
        </p:nvSpPr>
        <p:spPr>
          <a:xfrm>
            <a:off x="7758473" y="5019911"/>
            <a:ext cx="482824" cy="40011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NL" sz="2000" b="1" dirty="0">
                <a:solidFill>
                  <a:srgbClr val="FF0000"/>
                </a:solidFill>
              </a:rPr>
              <a:t>CD</a:t>
            </a:r>
          </a:p>
        </p:txBody>
      </p:sp>
      <p:sp>
        <p:nvSpPr>
          <p:cNvPr id="63" name="TextBox 62">
            <a:extLst>
              <a:ext uri="{FF2B5EF4-FFF2-40B4-BE49-F238E27FC236}">
                <a16:creationId xmlns:a16="http://schemas.microsoft.com/office/drawing/2014/main" id="{CE2109C0-A861-91A6-0EAF-A95C81C04D4D}"/>
              </a:ext>
            </a:extLst>
          </p:cNvPr>
          <p:cNvSpPr txBox="1"/>
          <p:nvPr/>
        </p:nvSpPr>
        <p:spPr>
          <a:xfrm>
            <a:off x="9854848" y="4998938"/>
            <a:ext cx="471604" cy="40011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NL" sz="2000" b="1" dirty="0">
                <a:solidFill>
                  <a:srgbClr val="00B050"/>
                </a:solidFill>
              </a:rPr>
              <a:t>ED</a:t>
            </a:r>
          </a:p>
        </p:txBody>
      </p:sp>
      <p:sp>
        <p:nvSpPr>
          <p:cNvPr id="64" name="TextBox 63">
            <a:extLst>
              <a:ext uri="{FF2B5EF4-FFF2-40B4-BE49-F238E27FC236}">
                <a16:creationId xmlns:a16="http://schemas.microsoft.com/office/drawing/2014/main" id="{6F7EF417-AFDE-80F9-54D7-612FD2D8FF7E}"/>
              </a:ext>
            </a:extLst>
          </p:cNvPr>
          <p:cNvSpPr txBox="1"/>
          <p:nvPr/>
        </p:nvSpPr>
        <p:spPr>
          <a:xfrm>
            <a:off x="10825325" y="5032088"/>
            <a:ext cx="1329868"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NL" sz="2000" b="1" dirty="0">
                <a:solidFill>
                  <a:srgbClr val="0070C0"/>
                </a:solidFill>
              </a:rPr>
              <a:t>SX</a:t>
            </a:r>
            <a:r>
              <a:rPr lang="en-NL" sz="1800" b="1" dirty="0">
                <a:solidFill>
                  <a:srgbClr val="0070C0"/>
                </a:solidFill>
              </a:rPr>
              <a:t>D </a:t>
            </a:r>
            <a:r>
              <a:rPr lang="en-NL" sz="1200" b="1" dirty="0">
                <a:solidFill>
                  <a:srgbClr val="0070C0"/>
                </a:solidFill>
              </a:rPr>
              <a:t>(MAST-U)</a:t>
            </a:r>
            <a:endParaRPr lang="en-NL" sz="1800" b="1" dirty="0">
              <a:solidFill>
                <a:srgbClr val="0070C0"/>
              </a:solidFill>
            </a:endParaRPr>
          </a:p>
        </p:txBody>
      </p:sp>
      <p:sp>
        <p:nvSpPr>
          <p:cNvPr id="65" name="TextBox 64">
            <a:extLst>
              <a:ext uri="{FF2B5EF4-FFF2-40B4-BE49-F238E27FC236}">
                <a16:creationId xmlns:a16="http://schemas.microsoft.com/office/drawing/2014/main" id="{97E2C866-2100-831F-5E6E-9DF3F5947180}"/>
              </a:ext>
            </a:extLst>
          </p:cNvPr>
          <p:cNvSpPr txBox="1"/>
          <p:nvPr/>
        </p:nvSpPr>
        <p:spPr>
          <a:xfrm>
            <a:off x="10073250" y="5902753"/>
            <a:ext cx="1114420"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NL" sz="2000" b="1" dirty="0">
                <a:solidFill>
                  <a:srgbClr val="00B0F0"/>
                </a:solidFill>
              </a:rPr>
              <a:t>XPT</a:t>
            </a:r>
            <a:r>
              <a:rPr lang="en-NL" sz="1800" b="1" dirty="0">
                <a:solidFill>
                  <a:srgbClr val="00B0F0"/>
                </a:solidFill>
              </a:rPr>
              <a:t> </a:t>
            </a:r>
            <a:r>
              <a:rPr lang="en-NL" sz="1200" b="1" dirty="0">
                <a:solidFill>
                  <a:srgbClr val="00B0F0"/>
                </a:solidFill>
              </a:rPr>
              <a:t>(TCV)</a:t>
            </a:r>
            <a:endParaRPr lang="en-NL" sz="1800" b="1" dirty="0">
              <a:solidFill>
                <a:srgbClr val="00B0F0"/>
              </a:solidFill>
            </a:endParaRPr>
          </a:p>
        </p:txBody>
      </p:sp>
      <p:sp>
        <p:nvSpPr>
          <p:cNvPr id="8" name="TextBox 7">
            <a:extLst>
              <a:ext uri="{FF2B5EF4-FFF2-40B4-BE49-F238E27FC236}">
                <a16:creationId xmlns:a16="http://schemas.microsoft.com/office/drawing/2014/main" id="{188B4A57-D4F3-BE21-36C0-D4E53C97FD20}"/>
              </a:ext>
            </a:extLst>
          </p:cNvPr>
          <p:cNvSpPr txBox="1"/>
          <p:nvPr/>
        </p:nvSpPr>
        <p:spPr>
          <a:xfrm>
            <a:off x="5547992" y="643194"/>
            <a:ext cx="3617337" cy="584775"/>
          </a:xfrm>
          <a:prstGeom prst="rect">
            <a:avLst/>
          </a:prstGeom>
          <a:noFill/>
        </p:spPr>
        <p:txBody>
          <a:bodyPr wrap="none" rtlCol="0">
            <a:spAutoFit/>
          </a:bodyPr>
          <a:lstStyle/>
          <a:p>
            <a:pPr algn="l"/>
            <a:r>
              <a:rPr lang="en-GB" sz="1600" dirty="0"/>
              <a:t>[K. Lee, et al. 2025, Phys. Rev. Lett]</a:t>
            </a:r>
          </a:p>
          <a:p>
            <a:pPr algn="l"/>
            <a:r>
              <a:rPr lang="en-GB" sz="1600" dirty="0"/>
              <a:t>[K. Verhaegh, et al. 2025, Commun. Phys]</a:t>
            </a:r>
          </a:p>
        </p:txBody>
      </p:sp>
      <p:sp>
        <p:nvSpPr>
          <p:cNvPr id="12" name="Footer Placeholder 3">
            <a:extLst>
              <a:ext uri="{FF2B5EF4-FFF2-40B4-BE49-F238E27FC236}">
                <a16:creationId xmlns:a16="http://schemas.microsoft.com/office/drawing/2014/main" id="{6AB9FEF8-96F8-3A1C-205C-0A683647FBE8}"/>
              </a:ext>
            </a:extLst>
          </p:cNvPr>
          <p:cNvSpPr>
            <a:spLocks noGrp="1"/>
          </p:cNvSpPr>
          <p:nvPr>
            <p:ph type="ftr" sz="quarter" idx="11"/>
          </p:nvPr>
        </p:nvSpPr>
        <p:spPr>
          <a:xfrm>
            <a:off x="825623" y="6555769"/>
            <a:ext cx="5606173" cy="532501"/>
          </a:xfrm>
        </p:spPr>
        <p:txBody>
          <a:bodyPr/>
          <a:lstStyle/>
          <a:p>
            <a:r>
              <a:rPr lang="en-GB" dirty="0">
                <a:solidFill>
                  <a:prstClr val="white"/>
                </a:solidFill>
              </a:rPr>
              <a:t>K. Verhaegh | 30</a:t>
            </a:r>
            <a:r>
              <a:rPr lang="en-GB" baseline="30000" dirty="0">
                <a:solidFill>
                  <a:prstClr val="white"/>
                </a:solidFill>
              </a:rPr>
              <a:t>th</a:t>
            </a:r>
            <a:r>
              <a:rPr lang="en-GB" dirty="0">
                <a:solidFill>
                  <a:prstClr val="white"/>
                </a:solidFill>
              </a:rPr>
              <a:t>  IAEA Fusion Energy Conference, Chengdu, China | 15 10 2025</a:t>
            </a:r>
          </a:p>
        </p:txBody>
      </p:sp>
      <p:cxnSp>
        <p:nvCxnSpPr>
          <p:cNvPr id="31" name="Straight Arrow Connector 30">
            <a:extLst>
              <a:ext uri="{FF2B5EF4-FFF2-40B4-BE49-F238E27FC236}">
                <a16:creationId xmlns:a16="http://schemas.microsoft.com/office/drawing/2014/main" id="{EA97131E-D988-FB66-7E36-148F3498A71B}"/>
              </a:ext>
            </a:extLst>
          </p:cNvPr>
          <p:cNvCxnSpPr/>
          <p:nvPr/>
        </p:nvCxnSpPr>
        <p:spPr>
          <a:xfrm flipH="1">
            <a:off x="570324" y="2865120"/>
            <a:ext cx="2725904" cy="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57834FEF-B63D-AD59-9246-C983B124A568}"/>
              </a:ext>
            </a:extLst>
          </p:cNvPr>
          <p:cNvCxnSpPr/>
          <p:nvPr/>
        </p:nvCxnSpPr>
        <p:spPr>
          <a:xfrm flipH="1">
            <a:off x="2780789" y="3119674"/>
            <a:ext cx="540000" cy="0"/>
          </a:xfrm>
          <a:prstGeom prst="straightConnector1">
            <a:avLst/>
          </a:prstGeom>
          <a:ln w="508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6A4CFFE9-9E3A-D1C0-C206-428D8FEAEF68}"/>
              </a:ext>
            </a:extLst>
          </p:cNvPr>
          <p:cNvCxnSpPr/>
          <p:nvPr/>
        </p:nvCxnSpPr>
        <p:spPr>
          <a:xfrm flipH="1">
            <a:off x="2780789" y="3429000"/>
            <a:ext cx="540000" cy="0"/>
          </a:xfrm>
          <a:prstGeom prst="straightConnector1">
            <a:avLst/>
          </a:prstGeom>
          <a:ln w="50800">
            <a:solidFill>
              <a:srgbClr val="0300FF"/>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25988052-2FF9-3934-D8CF-4491E25EF17D}"/>
              </a:ext>
            </a:extLst>
          </p:cNvPr>
          <p:cNvCxnSpPr/>
          <p:nvPr/>
        </p:nvCxnSpPr>
        <p:spPr>
          <a:xfrm flipH="1">
            <a:off x="2982389" y="3694611"/>
            <a:ext cx="338400" cy="0"/>
          </a:xfrm>
          <a:prstGeom prst="straightConnector1">
            <a:avLst/>
          </a:prstGeom>
          <a:ln w="50800">
            <a:solidFill>
              <a:srgbClr val="5CBFED"/>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20463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8FE41-7B0A-31BE-E854-85D6DF5991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CEDBF2-5353-9F77-6FB5-5896B42B5EC3}"/>
              </a:ext>
            </a:extLst>
          </p:cNvPr>
          <p:cNvSpPr>
            <a:spLocks noGrp="1"/>
          </p:cNvSpPr>
          <p:nvPr>
            <p:ph type="title"/>
          </p:nvPr>
        </p:nvSpPr>
        <p:spPr>
          <a:xfrm>
            <a:off x="983432" y="192515"/>
            <a:ext cx="10729192" cy="457200"/>
          </a:xfrm>
        </p:spPr>
        <p:txBody>
          <a:bodyPr/>
          <a:lstStyle/>
          <a:p>
            <a:r>
              <a:rPr lang="en-GB" dirty="0"/>
              <a:t>Reduced sensitivity -&gt; improved resilience to perturbations</a:t>
            </a:r>
            <a:endParaRPr lang="en-NL" dirty="0"/>
          </a:p>
        </p:txBody>
      </p:sp>
      <p:sp>
        <p:nvSpPr>
          <p:cNvPr id="5" name="Slide Number Placeholder 4">
            <a:extLst>
              <a:ext uri="{FF2B5EF4-FFF2-40B4-BE49-F238E27FC236}">
                <a16:creationId xmlns:a16="http://schemas.microsoft.com/office/drawing/2014/main" id="{E9E7FEE5-2BEA-33A2-2B54-9EFC999C706E}"/>
              </a:ext>
            </a:extLst>
          </p:cNvPr>
          <p:cNvSpPr>
            <a:spLocks noGrp="1"/>
          </p:cNvSpPr>
          <p:nvPr>
            <p:ph type="sldNum" sz="quarter" idx="12"/>
          </p:nvPr>
        </p:nvSpPr>
        <p:spPr/>
        <p:txBody>
          <a:bodyPr/>
          <a:lstStyle/>
          <a:p>
            <a:r>
              <a:rPr lang="en-GB" dirty="0">
                <a:solidFill>
                  <a:prstClr val="white"/>
                </a:solidFill>
              </a:rPr>
              <a:t>8a/16</a:t>
            </a:r>
          </a:p>
        </p:txBody>
      </p:sp>
      <p:sp>
        <p:nvSpPr>
          <p:cNvPr id="9" name="TextBox 8">
            <a:extLst>
              <a:ext uri="{FF2B5EF4-FFF2-40B4-BE49-F238E27FC236}">
                <a16:creationId xmlns:a16="http://schemas.microsoft.com/office/drawing/2014/main" id="{F252B107-AB47-2138-7F67-0FBEA43D5AEF}"/>
              </a:ext>
            </a:extLst>
          </p:cNvPr>
          <p:cNvSpPr txBox="1"/>
          <p:nvPr/>
        </p:nvSpPr>
        <p:spPr>
          <a:xfrm>
            <a:off x="10289252" y="21005"/>
            <a:ext cx="1838631"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t>MAST-U</a:t>
            </a:r>
            <a:endParaRPr lang="en-GB" sz="2000" dirty="0"/>
          </a:p>
        </p:txBody>
      </p:sp>
      <p:sp>
        <p:nvSpPr>
          <p:cNvPr id="63" name="Rectangle 62">
            <a:extLst>
              <a:ext uri="{FF2B5EF4-FFF2-40B4-BE49-F238E27FC236}">
                <a16:creationId xmlns:a16="http://schemas.microsoft.com/office/drawing/2014/main" id="{31B05D0A-67B9-39C0-1421-417C164B7372}"/>
              </a:ext>
            </a:extLst>
          </p:cNvPr>
          <p:cNvSpPr/>
          <p:nvPr/>
        </p:nvSpPr>
        <p:spPr>
          <a:xfrm>
            <a:off x="6835577" y="4389127"/>
            <a:ext cx="5144044" cy="400110"/>
          </a:xfrm>
          <a:prstGeom prst="rect">
            <a:avLst/>
          </a:prstGeom>
          <a:gradFill>
            <a:gsLst>
              <a:gs pos="0">
                <a:schemeClr val="accent1">
                  <a:lumMod val="5000"/>
                  <a:lumOff val="95000"/>
                </a:schemeClr>
              </a:gs>
              <a:gs pos="100000">
                <a:schemeClr val="tx1"/>
              </a:gs>
            </a:gsLst>
            <a:lin ang="0" scaled="0"/>
          </a:gradFill>
        </p:spPr>
        <p:style>
          <a:lnRef idx="2">
            <a:schemeClr val="dk1">
              <a:shade val="15000"/>
            </a:schemeClr>
          </a:lnRef>
          <a:fillRef idx="1">
            <a:schemeClr val="dk1"/>
          </a:fillRef>
          <a:effectRef idx="0">
            <a:schemeClr val="dk1"/>
          </a:effectRef>
          <a:fontRef idx="minor">
            <a:schemeClr val="lt1"/>
          </a:fontRef>
        </p:style>
        <p:txBody>
          <a:bodyPr wrap="square">
            <a:spAutoFit/>
          </a:bodyPr>
          <a:lstStyle/>
          <a:p>
            <a:pPr marL="0" indent="0" algn="ctr">
              <a:buNone/>
            </a:pPr>
            <a:r>
              <a:rPr lang="en-GB" sz="2000" b="1" dirty="0">
                <a:solidFill>
                  <a:schemeClr val="tx1"/>
                </a:solidFill>
                <a:latin typeface="Calibri" panose="020F0502020204030204" pitchFamily="34" charset="0"/>
                <a:ea typeface="Calibri" panose="020F0502020204030204" pitchFamily="34" charset="0"/>
                <a:cs typeface="Calibri" panose="020F0502020204030204" pitchFamily="34" charset="0"/>
              </a:rPr>
              <a:t>Actuator response</a:t>
            </a:r>
          </a:p>
        </p:txBody>
      </p:sp>
      <p:sp>
        <p:nvSpPr>
          <p:cNvPr id="65" name="TextBox 64">
            <a:extLst>
              <a:ext uri="{FF2B5EF4-FFF2-40B4-BE49-F238E27FC236}">
                <a16:creationId xmlns:a16="http://schemas.microsoft.com/office/drawing/2014/main" id="{A80D640E-77D9-2033-0434-566A46A7C6CD}"/>
              </a:ext>
            </a:extLst>
          </p:cNvPr>
          <p:cNvSpPr txBox="1"/>
          <p:nvPr/>
        </p:nvSpPr>
        <p:spPr>
          <a:xfrm>
            <a:off x="10485153" y="4889119"/>
            <a:ext cx="1627753" cy="707886"/>
          </a:xfrm>
          <a:prstGeom prst="rect">
            <a:avLst/>
          </a:prstGeom>
          <a:noFill/>
        </p:spPr>
        <p:txBody>
          <a:bodyPr wrap="none" rtlCol="0">
            <a:spAutoFit/>
          </a:bodyPr>
          <a:lstStyle/>
          <a:p>
            <a:pPr algn="l"/>
            <a:r>
              <a:rPr lang="en-GB" sz="2000" b="1" dirty="0"/>
              <a:t>Quasi-steady </a:t>
            </a:r>
          </a:p>
          <a:p>
            <a:pPr algn="l"/>
            <a:r>
              <a:rPr lang="en-GB" sz="2000" b="1" dirty="0"/>
              <a:t>state</a:t>
            </a:r>
          </a:p>
        </p:txBody>
      </p:sp>
      <p:sp>
        <p:nvSpPr>
          <p:cNvPr id="67" name="TextBox 66">
            <a:extLst>
              <a:ext uri="{FF2B5EF4-FFF2-40B4-BE49-F238E27FC236}">
                <a16:creationId xmlns:a16="http://schemas.microsoft.com/office/drawing/2014/main" id="{4539AB73-EA3A-4D19-9A3B-992AB4F2F9BD}"/>
              </a:ext>
            </a:extLst>
          </p:cNvPr>
          <p:cNvSpPr txBox="1"/>
          <p:nvPr/>
        </p:nvSpPr>
        <p:spPr>
          <a:xfrm>
            <a:off x="8476390" y="4889119"/>
            <a:ext cx="1814407" cy="954107"/>
          </a:xfrm>
          <a:prstGeom prst="rect">
            <a:avLst/>
          </a:prstGeom>
          <a:noFill/>
        </p:spPr>
        <p:txBody>
          <a:bodyPr wrap="none" rtlCol="0">
            <a:spAutoFit/>
          </a:bodyPr>
          <a:lstStyle/>
          <a:p>
            <a:pPr algn="l"/>
            <a:r>
              <a:rPr lang="en-GB" sz="2000" b="1" dirty="0">
                <a:solidFill>
                  <a:srgbClr val="FF0000"/>
                </a:solidFill>
              </a:rPr>
              <a:t>Slow transients</a:t>
            </a:r>
            <a:br>
              <a:rPr lang="en-GB" sz="2000" b="1" dirty="0">
                <a:solidFill>
                  <a:srgbClr val="FF0000"/>
                </a:solidFill>
              </a:rPr>
            </a:br>
            <a:r>
              <a:rPr lang="en-GB" dirty="0">
                <a:solidFill>
                  <a:srgbClr val="FF0000"/>
                </a:solidFill>
              </a:rPr>
              <a:t>(power exhaust </a:t>
            </a:r>
            <a:br>
              <a:rPr lang="en-GB" dirty="0">
                <a:solidFill>
                  <a:srgbClr val="FF0000"/>
                </a:solidFill>
              </a:rPr>
            </a:br>
            <a:r>
              <a:rPr lang="en-GB" dirty="0">
                <a:solidFill>
                  <a:srgbClr val="FF0000"/>
                </a:solidFill>
              </a:rPr>
              <a:t>control ?)</a:t>
            </a:r>
            <a:endParaRPr lang="en-GB" sz="2000" dirty="0">
              <a:solidFill>
                <a:srgbClr val="FF0000"/>
              </a:solidFill>
            </a:endParaRPr>
          </a:p>
        </p:txBody>
      </p:sp>
      <p:sp>
        <p:nvSpPr>
          <p:cNvPr id="69" name="Rectangle 68">
            <a:extLst>
              <a:ext uri="{FF2B5EF4-FFF2-40B4-BE49-F238E27FC236}">
                <a16:creationId xmlns:a16="http://schemas.microsoft.com/office/drawing/2014/main" id="{61090655-C120-63E6-1BF1-A7C11D615F18}"/>
              </a:ext>
            </a:extLst>
          </p:cNvPr>
          <p:cNvSpPr/>
          <p:nvPr/>
        </p:nvSpPr>
        <p:spPr>
          <a:xfrm>
            <a:off x="6835577" y="5896942"/>
            <a:ext cx="5144044" cy="400110"/>
          </a:xfrm>
          <a:prstGeom prst="rect">
            <a:avLst/>
          </a:prstGeom>
          <a:gradFill>
            <a:gsLst>
              <a:gs pos="100000">
                <a:schemeClr val="accent1">
                  <a:lumMod val="5000"/>
                  <a:lumOff val="95000"/>
                </a:schemeClr>
              </a:gs>
              <a:gs pos="0">
                <a:schemeClr val="tx1"/>
              </a:gs>
            </a:gsLst>
            <a:lin ang="0" scaled="0"/>
          </a:gradFill>
          <a:ln>
            <a:solidFill>
              <a:schemeClr val="dk1">
                <a:shade val="15000"/>
              </a:schemeClr>
            </a:solidFill>
          </a:ln>
        </p:spPr>
        <p:style>
          <a:lnRef idx="2">
            <a:schemeClr val="dk1">
              <a:shade val="15000"/>
            </a:schemeClr>
          </a:lnRef>
          <a:fillRef idx="1">
            <a:schemeClr val="dk1"/>
          </a:fillRef>
          <a:effectRef idx="0">
            <a:schemeClr val="dk1"/>
          </a:effectRef>
          <a:fontRef idx="minor">
            <a:schemeClr val="lt1"/>
          </a:fontRef>
        </p:style>
        <p:txBody>
          <a:bodyPr wrap="square">
            <a:spAutoFit/>
          </a:bodyPr>
          <a:lstStyle/>
          <a:p>
            <a:pPr marL="0" indent="0" algn="ctr">
              <a:buNone/>
            </a:pPr>
            <a:r>
              <a:rPr lang="en-GB" sz="2000" b="1" dirty="0">
                <a:solidFill>
                  <a:schemeClr val="tx1"/>
                </a:solidFill>
                <a:latin typeface="Calibri" panose="020F0502020204030204" pitchFamily="34" charset="0"/>
                <a:ea typeface="Calibri" panose="020F0502020204030204" pitchFamily="34" charset="0"/>
                <a:cs typeface="Calibri" panose="020F0502020204030204" pitchFamily="34" charset="0"/>
              </a:rPr>
              <a:t>Passive absorption reliance</a:t>
            </a:r>
          </a:p>
        </p:txBody>
      </p:sp>
      <p:sp>
        <p:nvSpPr>
          <p:cNvPr id="72" name="Rectangle 71">
            <a:extLst>
              <a:ext uri="{FF2B5EF4-FFF2-40B4-BE49-F238E27FC236}">
                <a16:creationId xmlns:a16="http://schemas.microsoft.com/office/drawing/2014/main" id="{4CCDEC61-B2A1-FEFA-F52A-54102D136E5B}"/>
              </a:ext>
            </a:extLst>
          </p:cNvPr>
          <p:cNvSpPr/>
          <p:nvPr/>
        </p:nvSpPr>
        <p:spPr>
          <a:xfrm>
            <a:off x="5440048" y="-1286755"/>
            <a:ext cx="5030095" cy="40011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indent="0">
              <a:buNone/>
            </a:pPr>
            <a:r>
              <a:rPr lang="en-GB" sz="2000" b="1" dirty="0">
                <a:latin typeface="Calibri" panose="020F0502020204030204" pitchFamily="34" charset="0"/>
                <a:ea typeface="Calibri" panose="020F0502020204030204" pitchFamily="34" charset="0"/>
                <a:cs typeface="Calibri" panose="020F0502020204030204" pitchFamily="34" charset="0"/>
              </a:rPr>
              <a:t>ADCs can greatly boost passive absorption (!)</a:t>
            </a:r>
          </a:p>
        </p:txBody>
      </p:sp>
      <p:pic>
        <p:nvPicPr>
          <p:cNvPr id="73" name="Afbeelding 10">
            <a:extLst>
              <a:ext uri="{FF2B5EF4-FFF2-40B4-BE49-F238E27FC236}">
                <a16:creationId xmlns:a16="http://schemas.microsoft.com/office/drawing/2014/main" id="{DAB4304E-286D-F74E-1F6C-6D3DA8C8DDC6}"/>
              </a:ext>
            </a:extLst>
          </p:cNvPr>
          <p:cNvPicPr/>
          <p:nvPr/>
        </p:nvPicPr>
        <p:blipFill>
          <a:blip r:embed="rId2">
            <a:extLst>
              <a:ext uri="{28A0092B-C50C-407E-A947-70E740481C1C}">
                <a14:useLocalDpi xmlns:a14="http://schemas.microsoft.com/office/drawing/2010/main" val="0"/>
              </a:ext>
            </a:extLst>
          </a:blip>
          <a:srcRect/>
          <a:stretch/>
        </p:blipFill>
        <p:spPr>
          <a:xfrm>
            <a:off x="133285" y="1038738"/>
            <a:ext cx="3851949" cy="5217378"/>
          </a:xfrm>
          <a:prstGeom prst="rect">
            <a:avLst/>
          </a:prstGeom>
          <a:ln w="0">
            <a:noFill/>
          </a:ln>
        </p:spPr>
      </p:pic>
      <p:sp>
        <p:nvSpPr>
          <p:cNvPr id="75" name="TextBox 74">
            <a:extLst>
              <a:ext uri="{FF2B5EF4-FFF2-40B4-BE49-F238E27FC236}">
                <a16:creationId xmlns:a16="http://schemas.microsoft.com/office/drawing/2014/main" id="{D409836E-E7C3-7F39-2F2E-51D0D74E2DED}"/>
              </a:ext>
            </a:extLst>
          </p:cNvPr>
          <p:cNvSpPr txBox="1"/>
          <p:nvPr/>
        </p:nvSpPr>
        <p:spPr>
          <a:xfrm>
            <a:off x="597128" y="659248"/>
            <a:ext cx="2924262" cy="338554"/>
          </a:xfrm>
          <a:prstGeom prst="rect">
            <a:avLst/>
          </a:prstGeom>
          <a:noFill/>
        </p:spPr>
        <p:txBody>
          <a:bodyPr wrap="none" rtlCol="0">
            <a:spAutoFit/>
          </a:bodyPr>
          <a:lstStyle/>
          <a:p>
            <a:pPr algn="l"/>
            <a:r>
              <a:rPr lang="en-GB" sz="1600" dirty="0"/>
              <a:t>[B. Kool, et al. 2025, Nat. Energy]</a:t>
            </a:r>
          </a:p>
        </p:txBody>
      </p:sp>
      <p:sp>
        <p:nvSpPr>
          <p:cNvPr id="77" name="Content Placeholder 2">
            <a:extLst>
              <a:ext uri="{FF2B5EF4-FFF2-40B4-BE49-F238E27FC236}">
                <a16:creationId xmlns:a16="http://schemas.microsoft.com/office/drawing/2014/main" id="{C4A90468-7D77-CA84-85AF-A2E86CE455BA}"/>
              </a:ext>
            </a:extLst>
          </p:cNvPr>
          <p:cNvSpPr>
            <a:spLocks noGrp="1"/>
          </p:cNvSpPr>
          <p:nvPr>
            <p:ph idx="1"/>
          </p:nvPr>
        </p:nvSpPr>
        <p:spPr>
          <a:xfrm>
            <a:off x="7711440" y="867138"/>
            <a:ext cx="11103024" cy="5688632"/>
          </a:xfrm>
        </p:spPr>
        <p:txBody>
          <a:bodyPr>
            <a:normAutofit/>
          </a:bodyPr>
          <a:lstStyle/>
          <a:p>
            <a:pPr marL="0" indent="0">
              <a:buNone/>
            </a:pPr>
            <a:r>
              <a:rPr lang="en-GB" sz="2000" b="1" dirty="0"/>
              <a:t>Dynamic perturbation </a:t>
            </a:r>
          </a:p>
          <a:p>
            <a:r>
              <a:rPr lang="en-GB" sz="2000" dirty="0"/>
              <a:t> </a:t>
            </a:r>
            <a:r>
              <a:rPr lang="en-GB" sz="2000" b="1" dirty="0">
                <a:solidFill>
                  <a:srgbClr val="FF0000"/>
                </a:solidFill>
              </a:rPr>
              <a:t>CD</a:t>
            </a:r>
            <a:r>
              <a:rPr lang="en-GB" sz="2000" dirty="0"/>
              <a:t> – very </a:t>
            </a:r>
            <a:r>
              <a:rPr lang="en-GB" sz="2000" b="1" dirty="0"/>
              <a:t>sensitive</a:t>
            </a:r>
            <a:r>
              <a:rPr lang="en-GB" sz="2000" dirty="0"/>
              <a:t> (MAST-U)</a:t>
            </a:r>
          </a:p>
        </p:txBody>
      </p:sp>
      <p:sp>
        <p:nvSpPr>
          <p:cNvPr id="6" name="TextBox 5">
            <a:extLst>
              <a:ext uri="{FF2B5EF4-FFF2-40B4-BE49-F238E27FC236}">
                <a16:creationId xmlns:a16="http://schemas.microsoft.com/office/drawing/2014/main" id="{F0C2091F-4219-CC47-EE14-001703EF6B8E}"/>
              </a:ext>
            </a:extLst>
          </p:cNvPr>
          <p:cNvSpPr txBox="1"/>
          <p:nvPr/>
        </p:nvSpPr>
        <p:spPr>
          <a:xfrm>
            <a:off x="4480561" y="3605546"/>
            <a:ext cx="2059547" cy="58477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NL" sz="1600" b="1" dirty="0"/>
              <a:t>D</a:t>
            </a:r>
            <a:r>
              <a:rPr lang="en-NL" sz="1600" b="1" baseline="-25000" dirty="0"/>
              <a:t>2</a:t>
            </a:r>
            <a:r>
              <a:rPr lang="en-NL" sz="1600" b="1" dirty="0"/>
              <a:t> Fulcher</a:t>
            </a:r>
            <a:r>
              <a:rPr lang="en-GB" sz="1600" b="1" dirty="0"/>
              <a:t> emission</a:t>
            </a:r>
            <a:r>
              <a:rPr lang="en-NL" sz="1600" b="1" dirty="0"/>
              <a:t> – ionisation proxy</a:t>
            </a:r>
            <a:endParaRPr lang="en-NL" sz="1200" dirty="0"/>
          </a:p>
        </p:txBody>
      </p:sp>
      <p:sp>
        <p:nvSpPr>
          <p:cNvPr id="8" name="Footer Placeholder 3">
            <a:extLst>
              <a:ext uri="{FF2B5EF4-FFF2-40B4-BE49-F238E27FC236}">
                <a16:creationId xmlns:a16="http://schemas.microsoft.com/office/drawing/2014/main" id="{42EE0217-64D7-D5C0-4205-62A9171E0AF0}"/>
              </a:ext>
            </a:extLst>
          </p:cNvPr>
          <p:cNvSpPr>
            <a:spLocks noGrp="1"/>
          </p:cNvSpPr>
          <p:nvPr>
            <p:ph type="ftr" sz="quarter" idx="11"/>
          </p:nvPr>
        </p:nvSpPr>
        <p:spPr>
          <a:xfrm>
            <a:off x="825623" y="6555769"/>
            <a:ext cx="5606173" cy="532501"/>
          </a:xfrm>
        </p:spPr>
        <p:txBody>
          <a:bodyPr/>
          <a:lstStyle/>
          <a:p>
            <a:r>
              <a:rPr lang="en-GB" dirty="0">
                <a:solidFill>
                  <a:prstClr val="white"/>
                </a:solidFill>
              </a:rPr>
              <a:t>K. Verhaegh | 30</a:t>
            </a:r>
            <a:r>
              <a:rPr lang="en-GB" baseline="30000" dirty="0">
                <a:solidFill>
                  <a:prstClr val="white"/>
                </a:solidFill>
              </a:rPr>
              <a:t>th</a:t>
            </a:r>
            <a:r>
              <a:rPr lang="en-GB" dirty="0">
                <a:solidFill>
                  <a:prstClr val="white"/>
                </a:solidFill>
              </a:rPr>
              <a:t>  IAEA Fusion Energy Conference, Chengdu, China | 15 10 2025</a:t>
            </a:r>
          </a:p>
        </p:txBody>
      </p:sp>
      <p:sp>
        <p:nvSpPr>
          <p:cNvPr id="10" name="TextBox 9">
            <a:extLst>
              <a:ext uri="{FF2B5EF4-FFF2-40B4-BE49-F238E27FC236}">
                <a16:creationId xmlns:a16="http://schemas.microsoft.com/office/drawing/2014/main" id="{4477BADD-4C76-C413-71E8-E0C4E6F89D5F}"/>
              </a:ext>
            </a:extLst>
          </p:cNvPr>
          <p:cNvSpPr txBox="1"/>
          <p:nvPr/>
        </p:nvSpPr>
        <p:spPr>
          <a:xfrm>
            <a:off x="6670381" y="4889119"/>
            <a:ext cx="1726498" cy="954107"/>
          </a:xfrm>
          <a:prstGeom prst="rect">
            <a:avLst/>
          </a:prstGeom>
          <a:noFill/>
        </p:spPr>
        <p:txBody>
          <a:bodyPr wrap="none" rtlCol="0">
            <a:spAutoFit/>
          </a:bodyPr>
          <a:lstStyle/>
          <a:p>
            <a:pPr algn="l"/>
            <a:r>
              <a:rPr lang="en-GB" sz="2000" b="1" dirty="0"/>
              <a:t>Fast transients</a:t>
            </a:r>
            <a:br>
              <a:rPr lang="en-GB" sz="2000" b="1" dirty="0"/>
            </a:br>
            <a:r>
              <a:rPr lang="en-GB" dirty="0"/>
              <a:t>(too fast to </a:t>
            </a:r>
            <a:br>
              <a:rPr lang="en-GB" dirty="0"/>
            </a:br>
            <a:r>
              <a:rPr lang="en-GB" dirty="0"/>
              <a:t>actuate on</a:t>
            </a:r>
            <a:endParaRPr lang="en-GB" sz="2000" dirty="0"/>
          </a:p>
        </p:txBody>
      </p:sp>
      <p:pic>
        <p:nvPicPr>
          <p:cNvPr id="18" name="Afbeelding 27">
            <a:extLst>
              <a:ext uri="{FF2B5EF4-FFF2-40B4-BE49-F238E27FC236}">
                <a16:creationId xmlns:a16="http://schemas.microsoft.com/office/drawing/2014/main" id="{55FA5EF4-1B77-C283-193A-6653C9F3F11F}"/>
              </a:ext>
            </a:extLst>
          </p:cNvPr>
          <p:cNvPicPr/>
          <p:nvPr/>
        </p:nvPicPr>
        <p:blipFill>
          <a:blip r:embed="rId3"/>
          <a:stretch/>
        </p:blipFill>
        <p:spPr>
          <a:xfrm>
            <a:off x="4196284" y="659248"/>
            <a:ext cx="3078456" cy="2832277"/>
          </a:xfrm>
          <a:prstGeom prst="rect">
            <a:avLst/>
          </a:prstGeom>
          <a:ln w="0">
            <a:noFill/>
          </a:ln>
        </p:spPr>
      </p:pic>
      <p:sp>
        <p:nvSpPr>
          <p:cNvPr id="19" name="TextBox 18">
            <a:extLst>
              <a:ext uri="{FF2B5EF4-FFF2-40B4-BE49-F238E27FC236}">
                <a16:creationId xmlns:a16="http://schemas.microsoft.com/office/drawing/2014/main" id="{6CA22FF3-EC96-F73A-82FB-3DD3DD026820}"/>
              </a:ext>
            </a:extLst>
          </p:cNvPr>
          <p:cNvSpPr txBox="1"/>
          <p:nvPr/>
        </p:nvSpPr>
        <p:spPr>
          <a:xfrm>
            <a:off x="6136820" y="1301768"/>
            <a:ext cx="1422220" cy="61555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700" b="1" dirty="0">
                <a:solidFill>
                  <a:srgbClr val="FF0000"/>
                </a:solidFill>
              </a:rPr>
              <a:t>Conventional divertor</a:t>
            </a:r>
            <a:endParaRPr lang="en-NL" sz="1700" b="1" dirty="0">
              <a:solidFill>
                <a:srgbClr val="FF0000"/>
              </a:solidFill>
            </a:endParaRPr>
          </a:p>
        </p:txBody>
      </p:sp>
      <p:grpSp>
        <p:nvGrpSpPr>
          <p:cNvPr id="48" name="Group 47">
            <a:extLst>
              <a:ext uri="{FF2B5EF4-FFF2-40B4-BE49-F238E27FC236}">
                <a16:creationId xmlns:a16="http://schemas.microsoft.com/office/drawing/2014/main" id="{5BB83B91-C783-9BCD-46AA-CFCC916F5CF3}"/>
              </a:ext>
            </a:extLst>
          </p:cNvPr>
          <p:cNvGrpSpPr/>
          <p:nvPr/>
        </p:nvGrpSpPr>
        <p:grpSpPr>
          <a:xfrm>
            <a:off x="7299166" y="1718763"/>
            <a:ext cx="4759549" cy="2036827"/>
            <a:chOff x="-136434" y="4218903"/>
            <a:chExt cx="4759549" cy="2036827"/>
          </a:xfrm>
        </p:grpSpPr>
        <mc:AlternateContent xmlns:mc="http://schemas.openxmlformats.org/markup-compatibility/2006" xmlns:a14="http://schemas.microsoft.com/office/drawing/2010/main">
          <mc:Choice Requires="a14">
            <p:sp>
              <p:nvSpPr>
                <p:cNvPr id="49" name="TextBox 17">
                  <a:extLst>
                    <a:ext uri="{FF2B5EF4-FFF2-40B4-BE49-F238E27FC236}">
                      <a16:creationId xmlns:a16="http://schemas.microsoft.com/office/drawing/2014/main" id="{EB40D172-7698-C576-6186-C1FB65E688E4}"/>
                    </a:ext>
                  </a:extLst>
                </p:cNvPr>
                <p:cNvSpPr txBox="1">
                  <a:spLocks noChangeArrowheads="1"/>
                </p:cNvSpPr>
                <p:nvPr/>
              </p:nvSpPr>
              <p:spPr bwMode="auto">
                <a:xfrm>
                  <a:off x="-136434" y="4766034"/>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en-US" sz="2400" b="1" i="1" smtClean="0">
                                <a:solidFill>
                                  <a:schemeClr val="tx1"/>
                                </a:solidFill>
                                <a:effectLst>
                                  <a:glow rad="279400">
                                    <a:schemeClr val="bg1"/>
                                  </a:glow>
                                </a:effectLst>
                                <a:latin typeface="Cambria Math" panose="02040503050406030204" pitchFamily="18" charset="0"/>
                              </a:rPr>
                              <m:t>𝒖</m:t>
                            </m:r>
                          </m:sub>
                        </m:sSub>
                      </m:oMath>
                    </m:oMathPara>
                  </a14:m>
                  <a:endParaRPr lang="en-US" altLang="en-US" sz="2400" i="1" baseline="30000" dirty="0">
                    <a:solidFill>
                      <a:schemeClr val="tx1"/>
                    </a:solidFill>
                  </a:endParaRPr>
                </a:p>
              </p:txBody>
            </p:sp>
          </mc:Choice>
          <mc:Fallback xmlns="">
            <p:sp>
              <p:nvSpPr>
                <p:cNvPr id="106" name="TextBox 17">
                  <a:extLst>
                    <a:ext uri="{FF2B5EF4-FFF2-40B4-BE49-F238E27FC236}">
                      <a16:creationId xmlns:a16="http://schemas.microsoft.com/office/drawing/2014/main" id="{6B07067D-7B6B-EB6B-F446-DCFAF7AC79A1}"/>
                    </a:ext>
                  </a:extLst>
                </p:cNvPr>
                <p:cNvSpPr txBox="1">
                  <a:spLocks noRot="1" noChangeAspect="1" noMove="1" noResize="1" noEditPoints="1" noAdjustHandles="1" noChangeArrowheads="1" noChangeShapeType="1" noTextEdit="1"/>
                </p:cNvSpPr>
                <p:nvPr/>
              </p:nvSpPr>
              <p:spPr bwMode="auto">
                <a:xfrm>
                  <a:off x="-136434" y="4766034"/>
                  <a:ext cx="1266166" cy="453137"/>
                </a:xfrm>
                <a:prstGeom prst="rect">
                  <a:avLst/>
                </a:prstGeom>
                <a:blipFill>
                  <a:blip r:embed="rId4"/>
                  <a:stretch>
                    <a:fillRect b="-41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nvGrpSpPr>
            <p:cNvPr id="50" name="Group 49">
              <a:extLst>
                <a:ext uri="{FF2B5EF4-FFF2-40B4-BE49-F238E27FC236}">
                  <a16:creationId xmlns:a16="http://schemas.microsoft.com/office/drawing/2014/main" id="{6696B983-DA37-8202-FDDF-1DD58D54D2D1}"/>
                </a:ext>
              </a:extLst>
            </p:cNvPr>
            <p:cNvGrpSpPr/>
            <p:nvPr/>
          </p:nvGrpSpPr>
          <p:grpSpPr>
            <a:xfrm>
              <a:off x="365007" y="4218903"/>
              <a:ext cx="4258108" cy="2036827"/>
              <a:chOff x="365007" y="4218903"/>
              <a:chExt cx="4258108" cy="2036827"/>
            </a:xfrm>
          </p:grpSpPr>
          <p:cxnSp>
            <p:nvCxnSpPr>
              <p:cNvPr id="51" name="Straight Connector 50">
                <a:extLst>
                  <a:ext uri="{FF2B5EF4-FFF2-40B4-BE49-F238E27FC236}">
                    <a16:creationId xmlns:a16="http://schemas.microsoft.com/office/drawing/2014/main" id="{1695306F-B533-69F7-57DC-B8FFBE0CC57F}"/>
                  </a:ext>
                </a:extLst>
              </p:cNvPr>
              <p:cNvCxnSpPr>
                <a:cxnSpLocks/>
              </p:cNvCxnSpPr>
              <p:nvPr/>
            </p:nvCxnSpPr>
            <p:spPr>
              <a:xfrm flipV="1">
                <a:off x="2773068" y="4593455"/>
                <a:ext cx="0" cy="1662275"/>
              </a:xfrm>
              <a:prstGeom prst="line">
                <a:avLst/>
              </a:prstGeom>
              <a:ln w="57150"/>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E6752C11-96EC-F912-0778-0040E2DDA544}"/>
                  </a:ext>
                </a:extLst>
              </p:cNvPr>
              <p:cNvCxnSpPr>
                <a:cxnSpLocks/>
              </p:cNvCxnSpPr>
              <p:nvPr/>
            </p:nvCxnSpPr>
            <p:spPr>
              <a:xfrm flipV="1">
                <a:off x="4124299" y="4563312"/>
                <a:ext cx="0" cy="1692418"/>
              </a:xfrm>
              <a:prstGeom prst="line">
                <a:avLst/>
              </a:prstGeom>
              <a:ln w="57150"/>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D987E759-32C4-EDCF-A13A-FEF638D90A37}"/>
                  </a:ext>
                </a:extLst>
              </p:cNvPr>
              <p:cNvCxnSpPr>
                <a:cxnSpLocks/>
              </p:cNvCxnSpPr>
              <p:nvPr/>
            </p:nvCxnSpPr>
            <p:spPr>
              <a:xfrm>
                <a:off x="2765573" y="6072159"/>
                <a:ext cx="1336575" cy="6427"/>
              </a:xfrm>
              <a:prstGeom prst="line">
                <a:avLst/>
              </a:prstGeom>
              <a:ln w="57150">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54" name="Rectangle 53">
                <a:extLst>
                  <a:ext uri="{FF2B5EF4-FFF2-40B4-BE49-F238E27FC236}">
                    <a16:creationId xmlns:a16="http://schemas.microsoft.com/office/drawing/2014/main" id="{D4CA4789-AD7F-9FBF-F587-137C296CEEFB}"/>
                  </a:ext>
                </a:extLst>
              </p:cNvPr>
              <p:cNvSpPr/>
              <p:nvPr/>
            </p:nvSpPr>
            <p:spPr bwMode="auto">
              <a:xfrm>
                <a:off x="646775" y="5141643"/>
                <a:ext cx="3475133" cy="376592"/>
              </a:xfrm>
              <a:prstGeom prst="rect">
                <a:avLst/>
              </a:prstGeom>
              <a:solidFill>
                <a:srgbClr val="4E81BD"/>
              </a:solidFill>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accent5">
                  <a:shade val="15000"/>
                </a:schemeClr>
              </a:lnRef>
              <a:fillRef idx="1">
                <a:schemeClr val="accent5"/>
              </a:fillRef>
              <a:effectRef idx="0">
                <a:schemeClr val="accent5"/>
              </a:effectRef>
              <a:fontRef idx="minor">
                <a:schemeClr val="lt1"/>
              </a:fontRef>
            </p:style>
            <p:txBody>
              <a:bodyPr/>
              <a:lstStyle/>
              <a:p>
                <a:pPr defTabSz="820738">
                  <a:defRPr/>
                </a:pPr>
                <a:endParaRPr lang="en-US" sz="1500">
                  <a:solidFill>
                    <a:srgbClr val="000000"/>
                  </a:solidFill>
                  <a:latin typeface="Times" charset="0"/>
                  <a:ea typeface="ＭＳ Ｐゴシック" charset="0"/>
                </a:endParaRPr>
              </a:p>
            </p:txBody>
          </p:sp>
          <p:cxnSp>
            <p:nvCxnSpPr>
              <p:cNvPr id="55" name="Straight Arrow Connector 20">
                <a:extLst>
                  <a:ext uri="{FF2B5EF4-FFF2-40B4-BE49-F238E27FC236}">
                    <a16:creationId xmlns:a16="http://schemas.microsoft.com/office/drawing/2014/main" id="{E95362CC-A5F4-127F-D6F0-B036927291EA}"/>
                  </a:ext>
                </a:extLst>
              </p:cNvPr>
              <p:cNvCxnSpPr>
                <a:cxnSpLocks noChangeShapeType="1"/>
              </p:cNvCxnSpPr>
              <p:nvPr/>
            </p:nvCxnSpPr>
            <p:spPr bwMode="auto">
              <a:xfrm>
                <a:off x="365007" y="5329939"/>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6" name="Straight Arrow Connector 20">
                <a:extLst>
                  <a:ext uri="{FF2B5EF4-FFF2-40B4-BE49-F238E27FC236}">
                    <a16:creationId xmlns:a16="http://schemas.microsoft.com/office/drawing/2014/main" id="{B787F2CF-0DAF-40BB-0C0B-DE3AF614CA39}"/>
                  </a:ext>
                </a:extLst>
              </p:cNvPr>
              <p:cNvCxnSpPr>
                <a:cxnSpLocks noChangeShapeType="1"/>
              </p:cNvCxnSpPr>
              <p:nvPr/>
            </p:nvCxnSpPr>
            <p:spPr bwMode="auto">
              <a:xfrm>
                <a:off x="3699256" y="5329939"/>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57" name="Group 56">
                <a:extLst>
                  <a:ext uri="{FF2B5EF4-FFF2-40B4-BE49-F238E27FC236}">
                    <a16:creationId xmlns:a16="http://schemas.microsoft.com/office/drawing/2014/main" id="{A89668E4-EC25-6329-BC81-2029142E72B4}"/>
                  </a:ext>
                </a:extLst>
              </p:cNvPr>
              <p:cNvGrpSpPr>
                <a:grpSpLocks/>
              </p:cNvGrpSpPr>
              <p:nvPr/>
            </p:nvGrpSpPr>
            <p:grpSpPr bwMode="auto">
              <a:xfrm>
                <a:off x="4121907" y="4890581"/>
                <a:ext cx="140884" cy="690418"/>
                <a:chOff x="7239000" y="3124200"/>
                <a:chExt cx="228600" cy="838200"/>
              </a:xfrm>
            </p:grpSpPr>
            <p:cxnSp>
              <p:nvCxnSpPr>
                <p:cNvPr id="87" name="Straight Connector 86">
                  <a:extLst>
                    <a:ext uri="{FF2B5EF4-FFF2-40B4-BE49-F238E27FC236}">
                      <a16:creationId xmlns:a16="http://schemas.microsoft.com/office/drawing/2014/main" id="{DE47F80A-FDE6-C4A4-BD90-56BAAB746BBB}"/>
                    </a:ext>
                  </a:extLst>
                </p:cNvPr>
                <p:cNvCxnSpPr/>
                <p:nvPr/>
              </p:nvCxnSpPr>
              <p:spPr bwMode="auto">
                <a:xfrm>
                  <a:off x="7239000" y="3352800"/>
                  <a:ext cx="0" cy="609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88" name="Straight Connector 87">
                  <a:extLst>
                    <a:ext uri="{FF2B5EF4-FFF2-40B4-BE49-F238E27FC236}">
                      <a16:creationId xmlns:a16="http://schemas.microsoft.com/office/drawing/2014/main" id="{379ECA9D-89C0-0B6D-03CD-53D0C03E4F9E}"/>
                    </a:ext>
                  </a:extLst>
                </p:cNvPr>
                <p:cNvCxnSpPr/>
                <p:nvPr/>
              </p:nvCxnSpPr>
              <p:spPr bwMode="auto">
                <a:xfrm flipV="1">
                  <a:off x="7239000" y="37338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89" name="Straight Connector 88">
                  <a:extLst>
                    <a:ext uri="{FF2B5EF4-FFF2-40B4-BE49-F238E27FC236}">
                      <a16:creationId xmlns:a16="http://schemas.microsoft.com/office/drawing/2014/main" id="{60C59691-2F02-A400-3D07-7B0BEEAF953E}"/>
                    </a:ext>
                  </a:extLst>
                </p:cNvPr>
                <p:cNvCxnSpPr/>
                <p:nvPr/>
              </p:nvCxnSpPr>
              <p:spPr bwMode="auto">
                <a:xfrm flipV="1">
                  <a:off x="7239000" y="35306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90" name="Straight Connector 89">
                  <a:extLst>
                    <a:ext uri="{FF2B5EF4-FFF2-40B4-BE49-F238E27FC236}">
                      <a16:creationId xmlns:a16="http://schemas.microsoft.com/office/drawing/2014/main" id="{5C6A5699-173F-E7C1-807D-266FBB20579D}"/>
                    </a:ext>
                  </a:extLst>
                </p:cNvPr>
                <p:cNvCxnSpPr/>
                <p:nvPr/>
              </p:nvCxnSpPr>
              <p:spPr bwMode="auto">
                <a:xfrm flipV="1">
                  <a:off x="7239000" y="31242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91" name="Straight Connector 90">
                  <a:extLst>
                    <a:ext uri="{FF2B5EF4-FFF2-40B4-BE49-F238E27FC236}">
                      <a16:creationId xmlns:a16="http://schemas.microsoft.com/office/drawing/2014/main" id="{811418D9-75BE-D61B-85A8-4F7BA548B972}"/>
                    </a:ext>
                  </a:extLst>
                </p:cNvPr>
                <p:cNvCxnSpPr/>
                <p:nvPr/>
              </p:nvCxnSpPr>
              <p:spPr bwMode="auto">
                <a:xfrm flipV="1">
                  <a:off x="7239000" y="33274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58" name="Content Placeholder 2">
                <a:extLst>
                  <a:ext uri="{FF2B5EF4-FFF2-40B4-BE49-F238E27FC236}">
                    <a16:creationId xmlns:a16="http://schemas.microsoft.com/office/drawing/2014/main" id="{35EB2137-A617-50AE-B479-EDDE7B475209}"/>
                  </a:ext>
                </a:extLst>
              </p:cNvPr>
              <p:cNvSpPr txBox="1">
                <a:spLocks/>
              </p:cNvSpPr>
              <p:nvPr/>
            </p:nvSpPr>
            <p:spPr bwMode="auto">
              <a:xfrm>
                <a:off x="1022465" y="5141643"/>
                <a:ext cx="798341" cy="3765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1412" tIns="45707" rIns="91412" bIns="45707"/>
              <a:lstStyle>
                <a:lvl1pPr marL="165100" indent="-165100" algn="l" rtl="0" eaLnBrk="0" fontAlgn="base" hangingPunct="0">
                  <a:spcBef>
                    <a:spcPct val="20000"/>
                  </a:spcBef>
                  <a:spcAft>
                    <a:spcPct val="0"/>
                  </a:spcAft>
                  <a:buClr>
                    <a:srgbClr val="FF0000"/>
                  </a:buClr>
                  <a:buSzPct val="140000"/>
                  <a:buChar char="•"/>
                  <a:defRPr sz="1900">
                    <a:solidFill>
                      <a:schemeClr val="tx1"/>
                    </a:solidFill>
                    <a:latin typeface="+mn-lt"/>
                    <a:ea typeface="+mn-ea"/>
                    <a:cs typeface="ＭＳ Ｐゴシック" charset="0"/>
                  </a:defRPr>
                </a:lvl1pPr>
                <a:lvl2pPr marL="450850" indent="-171450" algn="l" rtl="0" eaLnBrk="0" fontAlgn="base" hangingPunct="0">
                  <a:spcBef>
                    <a:spcPct val="20000"/>
                  </a:spcBef>
                  <a:spcAft>
                    <a:spcPct val="0"/>
                  </a:spcAft>
                  <a:buClr>
                    <a:srgbClr val="FF0000"/>
                  </a:buClr>
                  <a:buSzPct val="75000"/>
                  <a:buFont typeface="Webdings" charset="0"/>
                  <a:buChar char="&lt;"/>
                  <a:defRPr>
                    <a:solidFill>
                      <a:schemeClr val="tx1"/>
                    </a:solidFill>
                    <a:latin typeface="+mn-lt"/>
                    <a:ea typeface="+mn-ea"/>
                  </a:defRPr>
                </a:lvl2pPr>
                <a:lvl3pPr marL="730250" indent="-165100" algn="l" rtl="0" eaLnBrk="0" fontAlgn="base" hangingPunct="0">
                  <a:spcBef>
                    <a:spcPct val="20000"/>
                  </a:spcBef>
                  <a:spcAft>
                    <a:spcPct val="0"/>
                  </a:spcAft>
                  <a:buClr>
                    <a:srgbClr val="FF0000"/>
                  </a:buClr>
                  <a:buSzPct val="70000"/>
                  <a:buFont typeface="Zapf Dingbats" charset="0"/>
                  <a:buChar char="l"/>
                  <a:defRPr sz="1700">
                    <a:solidFill>
                      <a:schemeClr val="tx1"/>
                    </a:solidFill>
                    <a:latin typeface="+mn-lt"/>
                    <a:ea typeface="+mn-ea"/>
                  </a:defRPr>
                </a:lvl3pPr>
                <a:lvl4pPr marL="1073150" indent="-228600" algn="l" rtl="0" eaLnBrk="0" fontAlgn="base" hangingPunct="0">
                  <a:spcBef>
                    <a:spcPct val="20000"/>
                  </a:spcBef>
                  <a:spcAft>
                    <a:spcPct val="0"/>
                  </a:spcAft>
                  <a:buClr>
                    <a:srgbClr val="FF0000"/>
                  </a:buClr>
                  <a:buSzPct val="75000"/>
                  <a:buFont typeface="Zapf Dingbats" charset="0"/>
                  <a:buChar char="u"/>
                  <a:defRPr sz="1700">
                    <a:solidFill>
                      <a:schemeClr val="tx1"/>
                    </a:solidFill>
                    <a:latin typeface="+mn-lt"/>
                    <a:ea typeface="+mn-ea"/>
                  </a:defRPr>
                </a:lvl4pPr>
                <a:lvl5pPr marL="14160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5pPr>
                <a:lvl6pPr marL="18732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6pPr>
                <a:lvl7pPr marL="23304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7pPr>
                <a:lvl8pPr marL="27876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8pPr>
                <a:lvl9pPr marL="32448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9pPr>
              </a:lstStyle>
              <a:p>
                <a:pPr marL="0" indent="0" algn="ctr">
                  <a:buFontTx/>
                  <a:buNone/>
                  <a:defRPr/>
                </a:pPr>
                <a:r>
                  <a:rPr lang="en-US" sz="2000" b="1" dirty="0">
                    <a:ea typeface="ＭＳ Ｐゴシック" charset="0"/>
                  </a:rPr>
                  <a:t>B </a:t>
                </a:r>
                <a:r>
                  <a:rPr lang="en-US" sz="2000" b="1" dirty="0">
                    <a:ea typeface="ＭＳ Ｐゴシック" charset="0"/>
                    <a:sym typeface="Wingdings"/>
                  </a:rPr>
                  <a:t></a:t>
                </a:r>
                <a:endParaRPr lang="en-US" sz="2400" dirty="0">
                  <a:cs typeface="+mn-cs"/>
                </a:endParaRPr>
              </a:p>
            </p:txBody>
          </p:sp>
          <mc:AlternateContent xmlns:mc="http://schemas.openxmlformats.org/markup-compatibility/2006" xmlns:a14="http://schemas.microsoft.com/office/drawing/2010/main">
            <mc:Choice Requires="a14">
              <p:sp>
                <p:nvSpPr>
                  <p:cNvPr id="59" name="TextBox 17">
                    <a:extLst>
                      <a:ext uri="{FF2B5EF4-FFF2-40B4-BE49-F238E27FC236}">
                        <a16:creationId xmlns:a16="http://schemas.microsoft.com/office/drawing/2014/main" id="{4D0CC843-B76A-5E93-08CB-CC05E945D55C}"/>
                      </a:ext>
                    </a:extLst>
                  </p:cNvPr>
                  <p:cNvSpPr txBox="1">
                    <a:spLocks noChangeArrowheads="1"/>
                  </p:cNvSpPr>
                  <p:nvPr/>
                </p:nvSpPr>
                <p:spPr bwMode="auto">
                  <a:xfrm>
                    <a:off x="2835982" y="5023595"/>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116" name="TextBox 17">
                    <a:extLst>
                      <a:ext uri="{FF2B5EF4-FFF2-40B4-BE49-F238E27FC236}">
                        <a16:creationId xmlns:a16="http://schemas.microsoft.com/office/drawing/2014/main" id="{F11EA0C7-25BF-E0C0-D002-76BF38F346D8}"/>
                      </a:ext>
                    </a:extLst>
                  </p:cNvPr>
                  <p:cNvSpPr txBox="1">
                    <a:spLocks noRot="1" noChangeAspect="1" noMove="1" noResize="1" noEditPoints="1" noAdjustHandles="1" noChangeArrowheads="1" noChangeShapeType="1" noTextEdit="1"/>
                  </p:cNvSpPr>
                  <p:nvPr/>
                </p:nvSpPr>
                <p:spPr bwMode="auto">
                  <a:xfrm>
                    <a:off x="2835982" y="5023595"/>
                    <a:ext cx="1266166" cy="453137"/>
                  </a:xfrm>
                  <a:prstGeom prst="rect">
                    <a:avLst/>
                  </a:prstGeom>
                  <a:blipFill>
                    <a:blip r:embed="rId5"/>
                    <a:stretch>
                      <a:fillRect b="-42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60" name="Content Placeholder 2">
                <a:extLst>
                  <a:ext uri="{FF2B5EF4-FFF2-40B4-BE49-F238E27FC236}">
                    <a16:creationId xmlns:a16="http://schemas.microsoft.com/office/drawing/2014/main" id="{41756C70-2C2A-60F3-0CD4-8A263909F35E}"/>
                  </a:ext>
                </a:extLst>
              </p:cNvPr>
              <p:cNvSpPr txBox="1">
                <a:spLocks/>
              </p:cNvSpPr>
              <p:nvPr/>
            </p:nvSpPr>
            <p:spPr bwMode="auto">
              <a:xfrm>
                <a:off x="429145" y="5505026"/>
                <a:ext cx="1266166" cy="376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lgn="ctr">
                  <a:spcBef>
                    <a:spcPct val="20000"/>
                  </a:spcBef>
                  <a:buClr>
                    <a:srgbClr val="FF0000"/>
                  </a:buClr>
                  <a:buSzPct val="140000"/>
                </a:pPr>
                <a:r>
                  <a:rPr lang="en-US" altLang="en-US" sz="2000" b="1" i="1" dirty="0"/>
                  <a:t>X-point</a:t>
                </a:r>
                <a:endParaRPr lang="en-US" altLang="en-US" sz="2000" dirty="0"/>
              </a:p>
            </p:txBody>
          </p:sp>
          <p:cxnSp>
            <p:nvCxnSpPr>
              <p:cNvPr id="61" name="Straight Arrow Connector 20">
                <a:extLst>
                  <a:ext uri="{FF2B5EF4-FFF2-40B4-BE49-F238E27FC236}">
                    <a16:creationId xmlns:a16="http://schemas.microsoft.com/office/drawing/2014/main" id="{E5892B50-8592-2E15-B80D-3AB7C3931DF2}"/>
                  </a:ext>
                </a:extLst>
              </p:cNvPr>
              <p:cNvCxnSpPr>
                <a:cxnSpLocks noChangeShapeType="1"/>
              </p:cNvCxnSpPr>
              <p:nvPr/>
            </p:nvCxnSpPr>
            <p:spPr bwMode="auto">
              <a:xfrm>
                <a:off x="3687696" y="5311112"/>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62" name="Straight Connector 61">
                <a:extLst>
                  <a:ext uri="{FF2B5EF4-FFF2-40B4-BE49-F238E27FC236}">
                    <a16:creationId xmlns:a16="http://schemas.microsoft.com/office/drawing/2014/main" id="{D070BD6C-3660-EBBA-CE4C-BCFBC77D37EA}"/>
                  </a:ext>
                </a:extLst>
              </p:cNvPr>
              <p:cNvCxnSpPr/>
              <p:nvPr/>
            </p:nvCxnSpPr>
            <p:spPr bwMode="auto">
              <a:xfrm>
                <a:off x="4110347" y="5060050"/>
                <a:ext cx="0" cy="502122"/>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mc:AlternateContent xmlns:mc="http://schemas.openxmlformats.org/markup-compatibility/2006" xmlns:a14="http://schemas.microsoft.com/office/drawing/2010/main">
            <mc:Choice Requires="a14">
              <p:sp>
                <p:nvSpPr>
                  <p:cNvPr id="64" name="TextBox 17">
                    <a:extLst>
                      <a:ext uri="{FF2B5EF4-FFF2-40B4-BE49-F238E27FC236}">
                        <a16:creationId xmlns:a16="http://schemas.microsoft.com/office/drawing/2014/main" id="{16FB87A0-1104-0640-6A42-A7DBD12781DE}"/>
                      </a:ext>
                    </a:extLst>
                  </p:cNvPr>
                  <p:cNvSpPr txBox="1">
                    <a:spLocks noChangeArrowheads="1"/>
                  </p:cNvSpPr>
                  <p:nvPr/>
                </p:nvSpPr>
                <p:spPr bwMode="auto">
                  <a:xfrm>
                    <a:off x="2824422" y="5004768"/>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120" name="TextBox 17">
                    <a:extLst>
                      <a:ext uri="{FF2B5EF4-FFF2-40B4-BE49-F238E27FC236}">
                        <a16:creationId xmlns:a16="http://schemas.microsoft.com/office/drawing/2014/main" id="{A1ED32E8-5EFF-4FC2-06BC-B2F4AFC8F10A}"/>
                      </a:ext>
                    </a:extLst>
                  </p:cNvPr>
                  <p:cNvSpPr txBox="1">
                    <a:spLocks noRot="1" noChangeAspect="1" noMove="1" noResize="1" noEditPoints="1" noAdjustHandles="1" noChangeArrowheads="1" noChangeShapeType="1" noTextEdit="1"/>
                  </p:cNvSpPr>
                  <p:nvPr/>
                </p:nvSpPr>
                <p:spPr bwMode="auto">
                  <a:xfrm>
                    <a:off x="2824422" y="5004768"/>
                    <a:ext cx="1266166" cy="453137"/>
                  </a:xfrm>
                  <a:prstGeom prst="rect">
                    <a:avLst/>
                  </a:prstGeom>
                  <a:blipFill>
                    <a:blip r:embed="rId6"/>
                    <a:stretch>
                      <a:fillRect b="-41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cxnSp>
            <p:nvCxnSpPr>
              <p:cNvPr id="66" name="Straight Arrow Connector 20">
                <a:extLst>
                  <a:ext uri="{FF2B5EF4-FFF2-40B4-BE49-F238E27FC236}">
                    <a16:creationId xmlns:a16="http://schemas.microsoft.com/office/drawing/2014/main" id="{B6EE15C5-3AB3-5AC3-6F51-9E141ED29B9B}"/>
                  </a:ext>
                </a:extLst>
              </p:cNvPr>
              <p:cNvCxnSpPr>
                <a:cxnSpLocks noChangeShapeType="1"/>
              </p:cNvCxnSpPr>
              <p:nvPr/>
            </p:nvCxnSpPr>
            <p:spPr bwMode="auto">
              <a:xfrm>
                <a:off x="3698757" y="5305205"/>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68" name="Curved Connector 27">
                <a:extLst>
                  <a:ext uri="{FF2B5EF4-FFF2-40B4-BE49-F238E27FC236}">
                    <a16:creationId xmlns:a16="http://schemas.microsoft.com/office/drawing/2014/main" id="{F78141D2-4E4E-A3C3-6296-7AFDD8EBC46A}"/>
                  </a:ext>
                </a:extLst>
              </p:cNvPr>
              <p:cNvCxnSpPr/>
              <p:nvPr/>
            </p:nvCxnSpPr>
            <p:spPr bwMode="auto">
              <a:xfrm rot="5400000" flipH="1" flipV="1">
                <a:off x="1762646" y="4928838"/>
                <a:ext cx="313827" cy="187845"/>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0" name="Curved Connector 28">
                <a:extLst>
                  <a:ext uri="{FF2B5EF4-FFF2-40B4-BE49-F238E27FC236}">
                    <a16:creationId xmlns:a16="http://schemas.microsoft.com/office/drawing/2014/main" id="{7C675998-0212-1EC3-D946-B9D8B2B245DD}"/>
                  </a:ext>
                </a:extLst>
              </p:cNvPr>
              <p:cNvCxnSpPr/>
              <p:nvPr/>
            </p:nvCxnSpPr>
            <p:spPr bwMode="auto">
              <a:xfrm rot="5400000" flipH="1" flipV="1">
                <a:off x="2185297" y="4928838"/>
                <a:ext cx="313827" cy="187845"/>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1" name="Curved Connector 31">
                <a:extLst>
                  <a:ext uri="{FF2B5EF4-FFF2-40B4-BE49-F238E27FC236}">
                    <a16:creationId xmlns:a16="http://schemas.microsoft.com/office/drawing/2014/main" id="{6CF3D502-8254-3BC2-58B9-E0FC5DBEAB10}"/>
                  </a:ext>
                </a:extLst>
              </p:cNvPr>
              <p:cNvCxnSpPr/>
              <p:nvPr/>
            </p:nvCxnSpPr>
            <p:spPr bwMode="auto">
              <a:xfrm rot="16200000" flipH="1">
                <a:off x="1762646" y="5493726"/>
                <a:ext cx="313827" cy="187845"/>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4" name="Curved Connector 32">
                <a:extLst>
                  <a:ext uri="{FF2B5EF4-FFF2-40B4-BE49-F238E27FC236}">
                    <a16:creationId xmlns:a16="http://schemas.microsoft.com/office/drawing/2014/main" id="{DE99F670-87B5-359F-6B30-CC9D51C44B3A}"/>
                  </a:ext>
                </a:extLst>
              </p:cNvPr>
              <p:cNvCxnSpPr/>
              <p:nvPr/>
            </p:nvCxnSpPr>
            <p:spPr bwMode="auto">
              <a:xfrm rot="16200000" flipH="1">
                <a:off x="2185297" y="5493726"/>
                <a:ext cx="313827" cy="187845"/>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76" name="TextBox 16">
                <a:extLst>
                  <a:ext uri="{FF2B5EF4-FFF2-40B4-BE49-F238E27FC236}">
                    <a16:creationId xmlns:a16="http://schemas.microsoft.com/office/drawing/2014/main" id="{4866119B-DCC0-427C-2E7F-B3FB4D504C8C}"/>
                  </a:ext>
                </a:extLst>
              </p:cNvPr>
              <p:cNvSpPr txBox="1">
                <a:spLocks noChangeArrowheads="1"/>
              </p:cNvSpPr>
              <p:nvPr/>
            </p:nvSpPr>
            <p:spPr bwMode="auto">
              <a:xfrm>
                <a:off x="2003698" y="4637016"/>
                <a:ext cx="280765" cy="35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sp>
            <p:nvSpPr>
              <p:cNvPr id="78" name="TextBox 18">
                <a:extLst>
                  <a:ext uri="{FF2B5EF4-FFF2-40B4-BE49-F238E27FC236}">
                    <a16:creationId xmlns:a16="http://schemas.microsoft.com/office/drawing/2014/main" id="{EAF29145-39E2-A08A-171B-4C48C8A00C8C}"/>
                  </a:ext>
                </a:extLst>
              </p:cNvPr>
              <p:cNvSpPr txBox="1">
                <a:spLocks noChangeArrowheads="1"/>
              </p:cNvSpPr>
              <p:nvPr/>
            </p:nvSpPr>
            <p:spPr bwMode="auto">
              <a:xfrm>
                <a:off x="2426349" y="4637016"/>
                <a:ext cx="280765" cy="35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sp>
            <p:nvSpPr>
              <p:cNvPr id="79" name="TextBox 32">
                <a:extLst>
                  <a:ext uri="{FF2B5EF4-FFF2-40B4-BE49-F238E27FC236}">
                    <a16:creationId xmlns:a16="http://schemas.microsoft.com/office/drawing/2014/main" id="{5BA1AAC4-63D5-2997-5A9C-3464D21D2F54}"/>
                  </a:ext>
                </a:extLst>
              </p:cNvPr>
              <p:cNvSpPr txBox="1">
                <a:spLocks noChangeArrowheads="1"/>
              </p:cNvSpPr>
              <p:nvPr/>
            </p:nvSpPr>
            <p:spPr bwMode="auto">
              <a:xfrm>
                <a:off x="2003698" y="5556266"/>
                <a:ext cx="280765" cy="35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sp>
            <p:nvSpPr>
              <p:cNvPr id="80" name="Oval 79">
                <a:extLst>
                  <a:ext uri="{FF2B5EF4-FFF2-40B4-BE49-F238E27FC236}">
                    <a16:creationId xmlns:a16="http://schemas.microsoft.com/office/drawing/2014/main" id="{E2EAE73C-639D-D6D5-5168-A165FB532FFA}"/>
                  </a:ext>
                </a:extLst>
              </p:cNvPr>
              <p:cNvSpPr/>
              <p:nvPr/>
            </p:nvSpPr>
            <p:spPr>
              <a:xfrm>
                <a:off x="1650184" y="4593472"/>
                <a:ext cx="1144655" cy="1405484"/>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81" name="Rectangle 80">
                <a:extLst>
                  <a:ext uri="{FF2B5EF4-FFF2-40B4-BE49-F238E27FC236}">
                    <a16:creationId xmlns:a16="http://schemas.microsoft.com/office/drawing/2014/main" id="{86A02E4B-3DE6-651E-7E2F-0CCB5668C75E}"/>
                  </a:ext>
                </a:extLst>
              </p:cNvPr>
              <p:cNvSpPr/>
              <p:nvPr/>
            </p:nvSpPr>
            <p:spPr>
              <a:xfrm>
                <a:off x="721635" y="4345394"/>
                <a:ext cx="2395848" cy="646331"/>
              </a:xfrm>
              <a:prstGeom prst="rect">
                <a:avLst/>
              </a:prstGeom>
            </p:spPr>
            <p:txBody>
              <a:bodyPr wrap="square">
                <a:spAutoFit/>
              </a:bodyPr>
              <a:lstStyle/>
              <a:p>
                <a:r>
                  <a:rPr lang="en-GB" sz="1800" b="1" i="1" dirty="0">
                    <a:solidFill>
                      <a:srgbClr val="7030A0"/>
                    </a:solidFill>
                  </a:rPr>
                  <a:t>Impurity </a:t>
                </a:r>
              </a:p>
              <a:p>
                <a:r>
                  <a:rPr lang="en-GB" sz="1800" b="1" i="1" dirty="0">
                    <a:solidFill>
                      <a:srgbClr val="7030A0"/>
                    </a:solidFill>
                  </a:rPr>
                  <a:t>Radiation </a:t>
                </a:r>
                <a:endParaRPr lang="en-GB" sz="1800" dirty="0"/>
              </a:p>
            </p:txBody>
          </p:sp>
          <mc:AlternateContent xmlns:mc="http://schemas.openxmlformats.org/markup-compatibility/2006" xmlns:a14="http://schemas.microsoft.com/office/drawing/2010/main">
            <mc:Choice Requires="a14">
              <p:sp>
                <p:nvSpPr>
                  <p:cNvPr id="82" name="TextBox 17">
                    <a:extLst>
                      <a:ext uri="{FF2B5EF4-FFF2-40B4-BE49-F238E27FC236}">
                        <a16:creationId xmlns:a16="http://schemas.microsoft.com/office/drawing/2014/main" id="{D1E706D1-F845-13E0-0BDB-B843BFFE0E6A}"/>
                      </a:ext>
                    </a:extLst>
                  </p:cNvPr>
                  <p:cNvSpPr txBox="1">
                    <a:spLocks noChangeArrowheads="1"/>
                  </p:cNvSpPr>
                  <p:nvPr/>
                </p:nvSpPr>
                <p:spPr bwMode="auto">
                  <a:xfrm>
                    <a:off x="2824421" y="5009939"/>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131" name="TextBox 17">
                    <a:extLst>
                      <a:ext uri="{FF2B5EF4-FFF2-40B4-BE49-F238E27FC236}">
                        <a16:creationId xmlns:a16="http://schemas.microsoft.com/office/drawing/2014/main" id="{EF012E46-71D8-1E47-F789-75EB0D81CF5F}"/>
                      </a:ext>
                    </a:extLst>
                  </p:cNvPr>
                  <p:cNvSpPr txBox="1">
                    <a:spLocks noRot="1" noChangeAspect="1" noMove="1" noResize="1" noEditPoints="1" noAdjustHandles="1" noChangeArrowheads="1" noChangeShapeType="1" noTextEdit="1"/>
                  </p:cNvSpPr>
                  <p:nvPr/>
                </p:nvSpPr>
                <p:spPr bwMode="auto">
                  <a:xfrm>
                    <a:off x="2824421" y="5009939"/>
                    <a:ext cx="1266166" cy="453137"/>
                  </a:xfrm>
                  <a:prstGeom prst="rect">
                    <a:avLst/>
                  </a:prstGeom>
                  <a:blipFill>
                    <a:blip r:embed="rId7"/>
                    <a:stretch>
                      <a:fillRect b="-41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83" name="Rectangle 82">
                <a:extLst>
                  <a:ext uri="{FF2B5EF4-FFF2-40B4-BE49-F238E27FC236}">
                    <a16:creationId xmlns:a16="http://schemas.microsoft.com/office/drawing/2014/main" id="{7BBD3E50-038E-017A-D9F6-E0591468BBE0}"/>
                  </a:ext>
                </a:extLst>
              </p:cNvPr>
              <p:cNvSpPr/>
              <p:nvPr/>
            </p:nvSpPr>
            <p:spPr>
              <a:xfrm>
                <a:off x="2748747" y="4576968"/>
                <a:ext cx="1394758" cy="126830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sz="1800" b="1" dirty="0"/>
              </a:p>
              <a:p>
                <a:pPr algn="ctr"/>
                <a:endParaRPr lang="en-NL" sz="1800" b="1" dirty="0"/>
              </a:p>
              <a:p>
                <a:pPr algn="ctr"/>
                <a:r>
                  <a:rPr lang="en-GB" sz="1800" b="1" dirty="0"/>
                  <a:t>Detachment</a:t>
                </a:r>
                <a:endParaRPr lang="en-NL" sz="1800" b="1" dirty="0"/>
              </a:p>
              <a:p>
                <a:pPr algn="ctr"/>
                <a:endParaRPr lang="en-NL" sz="1800" b="1" dirty="0"/>
              </a:p>
              <a:p>
                <a:pPr algn="ctr"/>
                <a:endParaRPr lang="en-NL" sz="1800" dirty="0"/>
              </a:p>
              <a:p>
                <a:pPr algn="ctr"/>
                <a:endParaRPr lang="en-NL" sz="1800" dirty="0"/>
              </a:p>
              <a:p>
                <a:pPr algn="ctr"/>
                <a:endParaRPr lang="en-NL" sz="1800" dirty="0"/>
              </a:p>
            </p:txBody>
          </p:sp>
          <p:sp>
            <p:nvSpPr>
              <p:cNvPr id="84" name="TextBox 18">
                <a:extLst>
                  <a:ext uri="{FF2B5EF4-FFF2-40B4-BE49-F238E27FC236}">
                    <a16:creationId xmlns:a16="http://schemas.microsoft.com/office/drawing/2014/main" id="{27DD9BBF-630C-5916-574B-69448C0A3D29}"/>
                  </a:ext>
                </a:extLst>
              </p:cNvPr>
              <p:cNvSpPr txBox="1">
                <a:spLocks noChangeArrowheads="1"/>
              </p:cNvSpPr>
              <p:nvPr/>
            </p:nvSpPr>
            <p:spPr bwMode="auto">
              <a:xfrm>
                <a:off x="2409035" y="5557271"/>
                <a:ext cx="280765" cy="35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sp>
            <p:nvSpPr>
              <p:cNvPr id="85" name="Oval 84">
                <a:extLst>
                  <a:ext uri="{FF2B5EF4-FFF2-40B4-BE49-F238E27FC236}">
                    <a16:creationId xmlns:a16="http://schemas.microsoft.com/office/drawing/2014/main" id="{7C98D8EA-8F62-6159-2FCD-B2A8D1A35E50}"/>
                  </a:ext>
                </a:extLst>
              </p:cNvPr>
              <p:cNvSpPr/>
              <p:nvPr/>
            </p:nvSpPr>
            <p:spPr>
              <a:xfrm>
                <a:off x="2566231" y="4553104"/>
                <a:ext cx="422651" cy="1405484"/>
              </a:xfrm>
              <a:prstGeom prst="ellipse">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86" name="Rectangle 85">
                <a:extLst>
                  <a:ext uri="{FF2B5EF4-FFF2-40B4-BE49-F238E27FC236}">
                    <a16:creationId xmlns:a16="http://schemas.microsoft.com/office/drawing/2014/main" id="{60D35074-34DD-9BDC-9E24-30BB52F40D07}"/>
                  </a:ext>
                </a:extLst>
              </p:cNvPr>
              <p:cNvSpPr/>
              <p:nvPr/>
            </p:nvSpPr>
            <p:spPr>
              <a:xfrm>
                <a:off x="2227267" y="4218903"/>
                <a:ext cx="2395848" cy="369332"/>
              </a:xfrm>
              <a:prstGeom prst="rect">
                <a:avLst/>
              </a:prstGeom>
            </p:spPr>
            <p:txBody>
              <a:bodyPr wrap="square">
                <a:spAutoFit/>
              </a:bodyPr>
              <a:lstStyle/>
              <a:p>
                <a:r>
                  <a:rPr lang="en-GB" sz="1800" b="1" i="1" dirty="0">
                    <a:solidFill>
                      <a:srgbClr val="FF0000"/>
                    </a:solidFill>
                  </a:rPr>
                  <a:t>Ionisation</a:t>
                </a:r>
                <a:endParaRPr lang="en-GB" sz="1800" dirty="0">
                  <a:solidFill>
                    <a:srgbClr val="FF0000"/>
                  </a:solidFill>
                </a:endParaRPr>
              </a:p>
            </p:txBody>
          </p:sp>
        </p:grpSp>
      </p:grpSp>
      <p:sp>
        <p:nvSpPr>
          <p:cNvPr id="92" name="TextBox 91">
            <a:extLst>
              <a:ext uri="{FF2B5EF4-FFF2-40B4-BE49-F238E27FC236}">
                <a16:creationId xmlns:a16="http://schemas.microsoft.com/office/drawing/2014/main" id="{4CF616D2-6A25-C77E-CCFB-22DC686185B9}"/>
              </a:ext>
            </a:extLst>
          </p:cNvPr>
          <p:cNvSpPr txBox="1"/>
          <p:nvPr/>
        </p:nvSpPr>
        <p:spPr>
          <a:xfrm>
            <a:off x="9646388" y="3716662"/>
            <a:ext cx="2390719" cy="369332"/>
          </a:xfrm>
          <a:prstGeom prst="rect">
            <a:avLst/>
          </a:prstGeom>
          <a:noFill/>
        </p:spPr>
        <p:txBody>
          <a:bodyPr wrap="none" rtlCol="0">
            <a:spAutoFit/>
          </a:bodyPr>
          <a:lstStyle/>
          <a:p>
            <a:pPr algn="l"/>
            <a:r>
              <a:rPr lang="en-GB" b="1" dirty="0"/>
              <a:t>Detachment front (</a:t>
            </a:r>
            <a:r>
              <a:rPr lang="en-GB" b="1" dirty="0" err="1"/>
              <a:t>L</a:t>
            </a:r>
            <a:r>
              <a:rPr lang="en-GB" b="1" baseline="-25000" dirty="0" err="1"/>
              <a:t>pol</a:t>
            </a:r>
            <a:r>
              <a:rPr lang="en-GB" b="1" dirty="0"/>
              <a:t>)</a:t>
            </a:r>
          </a:p>
        </p:txBody>
      </p:sp>
      <p:sp>
        <p:nvSpPr>
          <p:cNvPr id="3" name="TextBox 2">
            <a:extLst>
              <a:ext uri="{FF2B5EF4-FFF2-40B4-BE49-F238E27FC236}">
                <a16:creationId xmlns:a16="http://schemas.microsoft.com/office/drawing/2014/main" id="{11C803B1-E47F-59CA-6829-BFC1D04105CB}"/>
              </a:ext>
            </a:extLst>
          </p:cNvPr>
          <p:cNvSpPr txBox="1"/>
          <p:nvPr/>
        </p:nvSpPr>
        <p:spPr>
          <a:xfrm rot="16200000">
            <a:off x="-268781" y="1410237"/>
            <a:ext cx="872355" cy="369332"/>
          </a:xfrm>
          <a:prstGeom prst="rect">
            <a:avLst/>
          </a:prstGeom>
          <a:solidFill>
            <a:schemeClr val="bg1"/>
          </a:solidFill>
        </p:spPr>
        <p:txBody>
          <a:bodyPr wrap="none" rtlCol="0">
            <a:spAutoFit/>
          </a:bodyPr>
          <a:lstStyle/>
          <a:p>
            <a:pPr algn="l"/>
            <a:r>
              <a:rPr lang="en-US" b="1" dirty="0" err="1"/>
              <a:t>L</a:t>
            </a:r>
            <a:r>
              <a:rPr lang="en-US" b="1" baseline="-25000" dirty="0" err="1"/>
              <a:t>pol</a:t>
            </a:r>
            <a:r>
              <a:rPr lang="en-US" b="1" dirty="0"/>
              <a:t> (m)</a:t>
            </a:r>
            <a:endParaRPr lang="en-NL" b="1" dirty="0"/>
          </a:p>
        </p:txBody>
      </p:sp>
      <p:sp>
        <p:nvSpPr>
          <p:cNvPr id="4" name="TextBox 3">
            <a:extLst>
              <a:ext uri="{FF2B5EF4-FFF2-40B4-BE49-F238E27FC236}">
                <a16:creationId xmlns:a16="http://schemas.microsoft.com/office/drawing/2014/main" id="{EE3C4F51-6F3E-2C6B-864A-F7D959F05D80}"/>
              </a:ext>
            </a:extLst>
          </p:cNvPr>
          <p:cNvSpPr txBox="1"/>
          <p:nvPr/>
        </p:nvSpPr>
        <p:spPr>
          <a:xfrm rot="20385455">
            <a:off x="1382267" y="4134999"/>
            <a:ext cx="487634" cy="369332"/>
          </a:xfrm>
          <a:prstGeom prst="rect">
            <a:avLst/>
          </a:prstGeom>
          <a:solidFill>
            <a:schemeClr val="bg1"/>
          </a:solidFill>
        </p:spPr>
        <p:txBody>
          <a:bodyPr wrap="none" rtlCol="0">
            <a:spAutoFit/>
          </a:bodyPr>
          <a:lstStyle/>
          <a:p>
            <a:pPr algn="l"/>
            <a:r>
              <a:rPr lang="en-US" b="1" dirty="0" err="1"/>
              <a:t>L</a:t>
            </a:r>
            <a:r>
              <a:rPr lang="en-US" b="1" baseline="-25000" dirty="0" err="1"/>
              <a:t>pol</a:t>
            </a:r>
            <a:endParaRPr lang="en-NL" b="1" dirty="0"/>
          </a:p>
        </p:txBody>
      </p:sp>
    </p:spTree>
    <p:extLst>
      <p:ext uri="{BB962C8B-B14F-4D97-AF65-F5344CB8AC3E}">
        <p14:creationId xmlns:p14="http://schemas.microsoft.com/office/powerpoint/2010/main" val="36042635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CA657-0233-5017-AC2E-4665B85FACC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677CCCA3-748D-A14C-4FE7-15003CF61E80}"/>
              </a:ext>
            </a:extLst>
          </p:cNvPr>
          <p:cNvPicPr>
            <a:picLocks noChangeAspect="1"/>
          </p:cNvPicPr>
          <p:nvPr/>
        </p:nvPicPr>
        <p:blipFill>
          <a:blip r:embed="rId2">
            <a:extLst>
              <a:ext uri="{28A0092B-C50C-407E-A947-70E740481C1C}">
                <a14:useLocalDpi xmlns:a14="http://schemas.microsoft.com/office/drawing/2010/main" val="0"/>
              </a:ext>
            </a:extLst>
          </a:blip>
          <a:srcRect l="26014" t="37982" r="24564" b="4789"/>
          <a:stretch>
            <a:fillRect/>
          </a:stretch>
        </p:blipFill>
        <p:spPr>
          <a:xfrm>
            <a:off x="4132329" y="661821"/>
            <a:ext cx="3142411" cy="2815151"/>
          </a:xfrm>
          <a:prstGeom prst="rect">
            <a:avLst/>
          </a:prstGeom>
        </p:spPr>
      </p:pic>
      <p:sp>
        <p:nvSpPr>
          <p:cNvPr id="2" name="Title 1">
            <a:extLst>
              <a:ext uri="{FF2B5EF4-FFF2-40B4-BE49-F238E27FC236}">
                <a16:creationId xmlns:a16="http://schemas.microsoft.com/office/drawing/2014/main" id="{7D2B7300-0A91-860B-910E-55B4CADBFF03}"/>
              </a:ext>
            </a:extLst>
          </p:cNvPr>
          <p:cNvSpPr>
            <a:spLocks noGrp="1"/>
          </p:cNvSpPr>
          <p:nvPr>
            <p:ph type="title"/>
          </p:nvPr>
        </p:nvSpPr>
        <p:spPr>
          <a:xfrm>
            <a:off x="983432" y="192515"/>
            <a:ext cx="10729192" cy="457200"/>
          </a:xfrm>
        </p:spPr>
        <p:txBody>
          <a:bodyPr/>
          <a:lstStyle/>
          <a:p>
            <a:r>
              <a:rPr lang="en-GB" dirty="0"/>
              <a:t>Reduced sensitivity -&gt; improved resilience to perturbations</a:t>
            </a:r>
            <a:endParaRPr lang="en-NL" dirty="0"/>
          </a:p>
        </p:txBody>
      </p:sp>
      <p:sp>
        <p:nvSpPr>
          <p:cNvPr id="5" name="Slide Number Placeholder 4">
            <a:extLst>
              <a:ext uri="{FF2B5EF4-FFF2-40B4-BE49-F238E27FC236}">
                <a16:creationId xmlns:a16="http://schemas.microsoft.com/office/drawing/2014/main" id="{69486F88-9792-A08B-5CD3-1C3FAA4328BF}"/>
              </a:ext>
            </a:extLst>
          </p:cNvPr>
          <p:cNvSpPr>
            <a:spLocks noGrp="1"/>
          </p:cNvSpPr>
          <p:nvPr>
            <p:ph type="sldNum" sz="quarter" idx="12"/>
          </p:nvPr>
        </p:nvSpPr>
        <p:spPr/>
        <p:txBody>
          <a:bodyPr/>
          <a:lstStyle/>
          <a:p>
            <a:r>
              <a:rPr lang="en-GB" dirty="0">
                <a:solidFill>
                  <a:prstClr val="white"/>
                </a:solidFill>
              </a:rPr>
              <a:t>8b/16</a:t>
            </a:r>
          </a:p>
        </p:txBody>
      </p:sp>
      <p:sp>
        <p:nvSpPr>
          <p:cNvPr id="9" name="TextBox 8">
            <a:extLst>
              <a:ext uri="{FF2B5EF4-FFF2-40B4-BE49-F238E27FC236}">
                <a16:creationId xmlns:a16="http://schemas.microsoft.com/office/drawing/2014/main" id="{954D61E2-7777-3E5D-4558-DD99436FDCED}"/>
              </a:ext>
            </a:extLst>
          </p:cNvPr>
          <p:cNvSpPr txBox="1"/>
          <p:nvPr/>
        </p:nvSpPr>
        <p:spPr>
          <a:xfrm>
            <a:off x="10289252" y="21005"/>
            <a:ext cx="1838631"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t>MAST-U &amp; TCV</a:t>
            </a:r>
            <a:endParaRPr lang="en-GB" sz="2000" dirty="0"/>
          </a:p>
        </p:txBody>
      </p:sp>
      <p:sp>
        <p:nvSpPr>
          <p:cNvPr id="63" name="Rectangle 62">
            <a:extLst>
              <a:ext uri="{FF2B5EF4-FFF2-40B4-BE49-F238E27FC236}">
                <a16:creationId xmlns:a16="http://schemas.microsoft.com/office/drawing/2014/main" id="{E098214D-B3F8-2344-B238-8C65C4EA4865}"/>
              </a:ext>
            </a:extLst>
          </p:cNvPr>
          <p:cNvSpPr/>
          <p:nvPr/>
        </p:nvSpPr>
        <p:spPr>
          <a:xfrm>
            <a:off x="6835577" y="4389127"/>
            <a:ext cx="5144044" cy="400110"/>
          </a:xfrm>
          <a:prstGeom prst="rect">
            <a:avLst/>
          </a:prstGeom>
          <a:gradFill>
            <a:gsLst>
              <a:gs pos="0">
                <a:schemeClr val="accent1">
                  <a:lumMod val="5000"/>
                  <a:lumOff val="95000"/>
                </a:schemeClr>
              </a:gs>
              <a:gs pos="100000">
                <a:schemeClr val="tx1"/>
              </a:gs>
            </a:gsLst>
            <a:lin ang="0" scaled="0"/>
          </a:gradFill>
        </p:spPr>
        <p:style>
          <a:lnRef idx="2">
            <a:schemeClr val="dk1">
              <a:shade val="15000"/>
            </a:schemeClr>
          </a:lnRef>
          <a:fillRef idx="1">
            <a:schemeClr val="dk1"/>
          </a:fillRef>
          <a:effectRef idx="0">
            <a:schemeClr val="dk1"/>
          </a:effectRef>
          <a:fontRef idx="minor">
            <a:schemeClr val="lt1"/>
          </a:fontRef>
        </p:style>
        <p:txBody>
          <a:bodyPr wrap="square">
            <a:spAutoFit/>
          </a:bodyPr>
          <a:lstStyle/>
          <a:p>
            <a:pPr marL="0" indent="0" algn="ctr">
              <a:buNone/>
            </a:pPr>
            <a:r>
              <a:rPr lang="en-GB" sz="2000" b="1" dirty="0">
                <a:solidFill>
                  <a:schemeClr val="tx1"/>
                </a:solidFill>
                <a:latin typeface="Calibri" panose="020F0502020204030204" pitchFamily="34" charset="0"/>
                <a:ea typeface="Calibri" panose="020F0502020204030204" pitchFamily="34" charset="0"/>
                <a:cs typeface="Calibri" panose="020F0502020204030204" pitchFamily="34" charset="0"/>
              </a:rPr>
              <a:t>Actuator response</a:t>
            </a:r>
          </a:p>
        </p:txBody>
      </p:sp>
      <p:sp>
        <p:nvSpPr>
          <p:cNvPr id="65" name="TextBox 64">
            <a:extLst>
              <a:ext uri="{FF2B5EF4-FFF2-40B4-BE49-F238E27FC236}">
                <a16:creationId xmlns:a16="http://schemas.microsoft.com/office/drawing/2014/main" id="{70B88766-63E5-7C8D-A513-57C0FB37110A}"/>
              </a:ext>
            </a:extLst>
          </p:cNvPr>
          <p:cNvSpPr txBox="1"/>
          <p:nvPr/>
        </p:nvSpPr>
        <p:spPr>
          <a:xfrm>
            <a:off x="10485153" y="4889119"/>
            <a:ext cx="1627753" cy="707886"/>
          </a:xfrm>
          <a:prstGeom prst="rect">
            <a:avLst/>
          </a:prstGeom>
          <a:noFill/>
        </p:spPr>
        <p:txBody>
          <a:bodyPr wrap="none" rtlCol="0">
            <a:spAutoFit/>
          </a:bodyPr>
          <a:lstStyle/>
          <a:p>
            <a:pPr algn="l"/>
            <a:r>
              <a:rPr lang="en-GB" sz="2000" b="1" dirty="0"/>
              <a:t>Quasi-steady </a:t>
            </a:r>
          </a:p>
          <a:p>
            <a:pPr algn="l"/>
            <a:r>
              <a:rPr lang="en-GB" sz="2000" b="1" dirty="0"/>
              <a:t>state</a:t>
            </a:r>
          </a:p>
        </p:txBody>
      </p:sp>
      <p:sp>
        <p:nvSpPr>
          <p:cNvPr id="67" name="TextBox 66">
            <a:extLst>
              <a:ext uri="{FF2B5EF4-FFF2-40B4-BE49-F238E27FC236}">
                <a16:creationId xmlns:a16="http://schemas.microsoft.com/office/drawing/2014/main" id="{BCD951AE-F7A5-7765-5AF3-0488A877DEB3}"/>
              </a:ext>
            </a:extLst>
          </p:cNvPr>
          <p:cNvSpPr txBox="1"/>
          <p:nvPr/>
        </p:nvSpPr>
        <p:spPr>
          <a:xfrm>
            <a:off x="8476390" y="4889119"/>
            <a:ext cx="1814407" cy="954107"/>
          </a:xfrm>
          <a:prstGeom prst="rect">
            <a:avLst/>
          </a:prstGeom>
          <a:noFill/>
        </p:spPr>
        <p:txBody>
          <a:bodyPr wrap="none" rtlCol="0">
            <a:spAutoFit/>
          </a:bodyPr>
          <a:lstStyle/>
          <a:p>
            <a:pPr algn="l"/>
            <a:r>
              <a:rPr lang="en-GB" sz="2000" b="1" dirty="0">
                <a:solidFill>
                  <a:srgbClr val="FF0000"/>
                </a:solidFill>
              </a:rPr>
              <a:t>Slow transients</a:t>
            </a:r>
            <a:br>
              <a:rPr lang="en-GB" sz="2000" b="1" dirty="0">
                <a:solidFill>
                  <a:srgbClr val="FF0000"/>
                </a:solidFill>
              </a:rPr>
            </a:br>
            <a:r>
              <a:rPr lang="en-GB" dirty="0">
                <a:solidFill>
                  <a:srgbClr val="FF0000"/>
                </a:solidFill>
              </a:rPr>
              <a:t>(power exhaust </a:t>
            </a:r>
            <a:br>
              <a:rPr lang="en-GB" dirty="0">
                <a:solidFill>
                  <a:srgbClr val="FF0000"/>
                </a:solidFill>
              </a:rPr>
            </a:br>
            <a:r>
              <a:rPr lang="en-GB" dirty="0">
                <a:solidFill>
                  <a:srgbClr val="FF0000"/>
                </a:solidFill>
              </a:rPr>
              <a:t>control !)</a:t>
            </a:r>
            <a:endParaRPr lang="en-GB" sz="2000" dirty="0">
              <a:solidFill>
                <a:srgbClr val="FF0000"/>
              </a:solidFill>
            </a:endParaRPr>
          </a:p>
        </p:txBody>
      </p:sp>
      <p:sp>
        <p:nvSpPr>
          <p:cNvPr id="69" name="Rectangle 68">
            <a:extLst>
              <a:ext uri="{FF2B5EF4-FFF2-40B4-BE49-F238E27FC236}">
                <a16:creationId xmlns:a16="http://schemas.microsoft.com/office/drawing/2014/main" id="{3A85BCEF-F343-3BF3-7950-9B4F5E354585}"/>
              </a:ext>
            </a:extLst>
          </p:cNvPr>
          <p:cNvSpPr/>
          <p:nvPr/>
        </p:nvSpPr>
        <p:spPr>
          <a:xfrm>
            <a:off x="6835577" y="5896942"/>
            <a:ext cx="5144044" cy="400110"/>
          </a:xfrm>
          <a:prstGeom prst="rect">
            <a:avLst/>
          </a:prstGeom>
          <a:gradFill>
            <a:gsLst>
              <a:gs pos="100000">
                <a:schemeClr val="accent1">
                  <a:lumMod val="5000"/>
                  <a:lumOff val="95000"/>
                </a:schemeClr>
              </a:gs>
              <a:gs pos="0">
                <a:schemeClr val="tx1"/>
              </a:gs>
            </a:gsLst>
            <a:lin ang="0" scaled="0"/>
          </a:gradFill>
          <a:ln>
            <a:solidFill>
              <a:schemeClr val="dk1">
                <a:shade val="15000"/>
              </a:schemeClr>
            </a:solidFill>
          </a:ln>
        </p:spPr>
        <p:style>
          <a:lnRef idx="2">
            <a:schemeClr val="dk1">
              <a:shade val="15000"/>
            </a:schemeClr>
          </a:lnRef>
          <a:fillRef idx="1">
            <a:schemeClr val="dk1"/>
          </a:fillRef>
          <a:effectRef idx="0">
            <a:schemeClr val="dk1"/>
          </a:effectRef>
          <a:fontRef idx="minor">
            <a:schemeClr val="lt1"/>
          </a:fontRef>
        </p:style>
        <p:txBody>
          <a:bodyPr wrap="square">
            <a:spAutoFit/>
          </a:bodyPr>
          <a:lstStyle/>
          <a:p>
            <a:pPr marL="0" indent="0" algn="ctr">
              <a:buNone/>
            </a:pPr>
            <a:r>
              <a:rPr lang="en-GB" sz="2000" b="1" dirty="0">
                <a:solidFill>
                  <a:schemeClr val="tx1"/>
                </a:solidFill>
                <a:latin typeface="Calibri" panose="020F0502020204030204" pitchFamily="34" charset="0"/>
                <a:ea typeface="Calibri" panose="020F0502020204030204" pitchFamily="34" charset="0"/>
                <a:cs typeface="Calibri" panose="020F0502020204030204" pitchFamily="34" charset="0"/>
              </a:rPr>
              <a:t>Passive absorption reliance</a:t>
            </a:r>
          </a:p>
        </p:txBody>
      </p:sp>
      <p:sp>
        <p:nvSpPr>
          <p:cNvPr id="72" name="Rectangle 71">
            <a:extLst>
              <a:ext uri="{FF2B5EF4-FFF2-40B4-BE49-F238E27FC236}">
                <a16:creationId xmlns:a16="http://schemas.microsoft.com/office/drawing/2014/main" id="{60DFF262-0ED6-6085-04E9-A7BCF3E82153}"/>
              </a:ext>
            </a:extLst>
          </p:cNvPr>
          <p:cNvSpPr/>
          <p:nvPr/>
        </p:nvSpPr>
        <p:spPr>
          <a:xfrm>
            <a:off x="5440048" y="-1286755"/>
            <a:ext cx="5030095" cy="40011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indent="0">
              <a:buNone/>
            </a:pPr>
            <a:r>
              <a:rPr lang="en-GB" sz="2000" b="1" dirty="0">
                <a:latin typeface="Calibri" panose="020F0502020204030204" pitchFamily="34" charset="0"/>
                <a:ea typeface="Calibri" panose="020F0502020204030204" pitchFamily="34" charset="0"/>
                <a:cs typeface="Calibri" panose="020F0502020204030204" pitchFamily="34" charset="0"/>
              </a:rPr>
              <a:t>ADCs can greatly boost passive absorption (!)</a:t>
            </a:r>
          </a:p>
        </p:txBody>
      </p:sp>
      <p:pic>
        <p:nvPicPr>
          <p:cNvPr id="73" name="Afbeelding 10">
            <a:extLst>
              <a:ext uri="{FF2B5EF4-FFF2-40B4-BE49-F238E27FC236}">
                <a16:creationId xmlns:a16="http://schemas.microsoft.com/office/drawing/2014/main" id="{DB0989AB-1414-D967-F188-B9F5E87AADF6}"/>
              </a:ext>
            </a:extLst>
          </p:cNvPr>
          <p:cNvPicPr/>
          <p:nvPr/>
        </p:nvPicPr>
        <p:blipFill>
          <a:blip r:embed="rId3">
            <a:extLst>
              <a:ext uri="{28A0092B-C50C-407E-A947-70E740481C1C}">
                <a14:useLocalDpi xmlns:a14="http://schemas.microsoft.com/office/drawing/2010/main" val="0"/>
              </a:ext>
            </a:extLst>
          </a:blip>
          <a:srcRect/>
          <a:stretch/>
        </p:blipFill>
        <p:spPr>
          <a:xfrm>
            <a:off x="138588" y="1045921"/>
            <a:ext cx="3841342" cy="5203011"/>
          </a:xfrm>
          <a:prstGeom prst="rect">
            <a:avLst/>
          </a:prstGeom>
          <a:ln w="0">
            <a:noFill/>
          </a:ln>
        </p:spPr>
      </p:pic>
      <p:sp>
        <p:nvSpPr>
          <p:cNvPr id="75" name="TextBox 74">
            <a:extLst>
              <a:ext uri="{FF2B5EF4-FFF2-40B4-BE49-F238E27FC236}">
                <a16:creationId xmlns:a16="http://schemas.microsoft.com/office/drawing/2014/main" id="{C700A652-7EB9-16DE-BB13-A84641C037CB}"/>
              </a:ext>
            </a:extLst>
          </p:cNvPr>
          <p:cNvSpPr txBox="1"/>
          <p:nvPr/>
        </p:nvSpPr>
        <p:spPr>
          <a:xfrm>
            <a:off x="597128" y="659248"/>
            <a:ext cx="2924262" cy="338554"/>
          </a:xfrm>
          <a:prstGeom prst="rect">
            <a:avLst/>
          </a:prstGeom>
          <a:noFill/>
        </p:spPr>
        <p:txBody>
          <a:bodyPr wrap="none" rtlCol="0">
            <a:spAutoFit/>
          </a:bodyPr>
          <a:lstStyle/>
          <a:p>
            <a:pPr algn="l"/>
            <a:r>
              <a:rPr lang="en-GB" sz="1600" dirty="0"/>
              <a:t>[B. Kool, et al. 2025, Nat. Energy]</a:t>
            </a:r>
          </a:p>
        </p:txBody>
      </p:sp>
      <p:sp>
        <p:nvSpPr>
          <p:cNvPr id="77" name="Content Placeholder 2">
            <a:extLst>
              <a:ext uri="{FF2B5EF4-FFF2-40B4-BE49-F238E27FC236}">
                <a16:creationId xmlns:a16="http://schemas.microsoft.com/office/drawing/2014/main" id="{A6B022E1-F6A5-CD1A-1167-8B82C775EDD7}"/>
              </a:ext>
            </a:extLst>
          </p:cNvPr>
          <p:cNvSpPr>
            <a:spLocks noGrp="1"/>
          </p:cNvSpPr>
          <p:nvPr>
            <p:ph idx="1"/>
          </p:nvPr>
        </p:nvSpPr>
        <p:spPr>
          <a:xfrm>
            <a:off x="7711439" y="867138"/>
            <a:ext cx="11103025" cy="2385594"/>
          </a:xfrm>
        </p:spPr>
        <p:txBody>
          <a:bodyPr>
            <a:normAutofit/>
          </a:bodyPr>
          <a:lstStyle/>
          <a:p>
            <a:pPr marL="0" indent="0">
              <a:buNone/>
            </a:pPr>
            <a:r>
              <a:rPr lang="en-GB" sz="2000" b="1" dirty="0"/>
              <a:t>Dynamic perturbation </a:t>
            </a:r>
          </a:p>
          <a:p>
            <a:r>
              <a:rPr lang="en-GB" sz="2000" dirty="0"/>
              <a:t> </a:t>
            </a:r>
            <a:r>
              <a:rPr lang="en-GB" sz="2000" b="1" dirty="0">
                <a:solidFill>
                  <a:srgbClr val="FF0000"/>
                </a:solidFill>
              </a:rPr>
              <a:t>CD</a:t>
            </a:r>
            <a:r>
              <a:rPr lang="en-GB" sz="2000" dirty="0"/>
              <a:t> – very </a:t>
            </a:r>
            <a:r>
              <a:rPr lang="en-GB" sz="2000" b="1" dirty="0"/>
              <a:t>sensitive</a:t>
            </a:r>
            <a:r>
              <a:rPr lang="en-GB" sz="2000" dirty="0"/>
              <a:t> (MAST-U)</a:t>
            </a:r>
          </a:p>
          <a:p>
            <a:r>
              <a:rPr lang="en-GB" sz="2000" dirty="0"/>
              <a:t> </a:t>
            </a:r>
            <a:r>
              <a:rPr lang="en-GB" sz="2000" b="1" dirty="0">
                <a:solidFill>
                  <a:srgbClr val="00B050"/>
                </a:solidFill>
              </a:rPr>
              <a:t>ED</a:t>
            </a:r>
            <a:r>
              <a:rPr lang="en-GB" sz="2000" dirty="0"/>
              <a:t>/</a:t>
            </a:r>
            <a:r>
              <a:rPr lang="en-GB" sz="2000" b="1" dirty="0">
                <a:solidFill>
                  <a:srgbClr val="0070C0"/>
                </a:solidFill>
              </a:rPr>
              <a:t>SXD</a:t>
            </a:r>
            <a:r>
              <a:rPr lang="en-GB" sz="2000" dirty="0"/>
              <a:t> – very </a:t>
            </a:r>
            <a:r>
              <a:rPr lang="en-GB" sz="2000" b="1" i="1" dirty="0"/>
              <a:t>in</a:t>
            </a:r>
            <a:r>
              <a:rPr lang="en-GB" sz="2000" b="1" dirty="0"/>
              <a:t>sensitive</a:t>
            </a:r>
          </a:p>
          <a:p>
            <a:r>
              <a:rPr lang="en-GB" sz="2000" dirty="0"/>
              <a:t> </a:t>
            </a:r>
            <a:r>
              <a:rPr lang="en-GB" sz="2000" b="1" dirty="0">
                <a:solidFill>
                  <a:srgbClr val="00B0F0"/>
                </a:solidFill>
              </a:rPr>
              <a:t>XPT</a:t>
            </a:r>
            <a:r>
              <a:rPr lang="en-GB" sz="2000" dirty="0"/>
              <a:t> – very, very </a:t>
            </a:r>
            <a:r>
              <a:rPr lang="en-GB" sz="2000" b="1" i="1" dirty="0"/>
              <a:t>in</a:t>
            </a:r>
            <a:r>
              <a:rPr lang="en-GB" sz="2000" b="1" dirty="0"/>
              <a:t>sensitive</a:t>
            </a:r>
          </a:p>
        </p:txBody>
      </p:sp>
      <p:sp>
        <p:nvSpPr>
          <p:cNvPr id="15" name="Rectangle 14">
            <a:extLst>
              <a:ext uri="{FF2B5EF4-FFF2-40B4-BE49-F238E27FC236}">
                <a16:creationId xmlns:a16="http://schemas.microsoft.com/office/drawing/2014/main" id="{A5ABCB36-0FA8-D8FB-2B31-5070EF808AD6}"/>
              </a:ext>
            </a:extLst>
          </p:cNvPr>
          <p:cNvSpPr/>
          <p:nvPr/>
        </p:nvSpPr>
        <p:spPr>
          <a:xfrm>
            <a:off x="7274740" y="3502582"/>
            <a:ext cx="4346625" cy="70788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indent="0">
              <a:buNone/>
            </a:pPr>
            <a:r>
              <a:rPr lang="en-GB" sz="2000" b="1" dirty="0">
                <a:latin typeface="Calibri" panose="020F0502020204030204" pitchFamily="34" charset="0"/>
                <a:ea typeface="Calibri" panose="020F0502020204030204" pitchFamily="34" charset="0"/>
                <a:cs typeface="Calibri" panose="020F0502020204030204" pitchFamily="34" charset="0"/>
              </a:rPr>
              <a:t>ADCs can act as shock absorber -&gt; give actuators more time for control</a:t>
            </a:r>
          </a:p>
        </p:txBody>
      </p:sp>
      <p:sp>
        <p:nvSpPr>
          <p:cNvPr id="16" name="Footer Placeholder 3">
            <a:extLst>
              <a:ext uri="{FF2B5EF4-FFF2-40B4-BE49-F238E27FC236}">
                <a16:creationId xmlns:a16="http://schemas.microsoft.com/office/drawing/2014/main" id="{37D9C889-32AF-18BA-7732-F45374322E87}"/>
              </a:ext>
            </a:extLst>
          </p:cNvPr>
          <p:cNvSpPr>
            <a:spLocks noGrp="1"/>
          </p:cNvSpPr>
          <p:nvPr>
            <p:ph type="ftr" sz="quarter" idx="11"/>
          </p:nvPr>
        </p:nvSpPr>
        <p:spPr>
          <a:xfrm>
            <a:off x="825623" y="6555769"/>
            <a:ext cx="5606173" cy="532501"/>
          </a:xfrm>
        </p:spPr>
        <p:txBody>
          <a:bodyPr/>
          <a:lstStyle/>
          <a:p>
            <a:r>
              <a:rPr lang="en-GB" dirty="0">
                <a:solidFill>
                  <a:prstClr val="white"/>
                </a:solidFill>
              </a:rPr>
              <a:t>K. Verhaegh | 30</a:t>
            </a:r>
            <a:r>
              <a:rPr lang="en-GB" baseline="30000" dirty="0">
                <a:solidFill>
                  <a:prstClr val="white"/>
                </a:solidFill>
              </a:rPr>
              <a:t>th</a:t>
            </a:r>
            <a:r>
              <a:rPr lang="en-GB" dirty="0">
                <a:solidFill>
                  <a:prstClr val="white"/>
                </a:solidFill>
              </a:rPr>
              <a:t>  IAEA Fusion Energy Conference, Chengdu, China | 15 10 2025</a:t>
            </a:r>
          </a:p>
        </p:txBody>
      </p:sp>
      <p:sp>
        <p:nvSpPr>
          <p:cNvPr id="17" name="TextBox 16">
            <a:extLst>
              <a:ext uri="{FF2B5EF4-FFF2-40B4-BE49-F238E27FC236}">
                <a16:creationId xmlns:a16="http://schemas.microsoft.com/office/drawing/2014/main" id="{F92718A7-7D56-1AAA-DE65-F6187340E86F}"/>
              </a:ext>
            </a:extLst>
          </p:cNvPr>
          <p:cNvSpPr txBox="1"/>
          <p:nvPr/>
        </p:nvSpPr>
        <p:spPr>
          <a:xfrm>
            <a:off x="6670381" y="4889119"/>
            <a:ext cx="1726498" cy="954107"/>
          </a:xfrm>
          <a:prstGeom prst="rect">
            <a:avLst/>
          </a:prstGeom>
          <a:noFill/>
        </p:spPr>
        <p:txBody>
          <a:bodyPr wrap="none" rtlCol="0">
            <a:spAutoFit/>
          </a:bodyPr>
          <a:lstStyle/>
          <a:p>
            <a:pPr algn="l"/>
            <a:r>
              <a:rPr lang="en-GB" sz="2000" b="1" dirty="0"/>
              <a:t>Fast transients</a:t>
            </a:r>
            <a:br>
              <a:rPr lang="en-GB" sz="2000" b="1" dirty="0"/>
            </a:br>
            <a:r>
              <a:rPr lang="en-GB" dirty="0"/>
              <a:t>(too fast to </a:t>
            </a:r>
            <a:br>
              <a:rPr lang="en-GB" dirty="0"/>
            </a:br>
            <a:r>
              <a:rPr lang="en-GB" dirty="0"/>
              <a:t>actuate on</a:t>
            </a:r>
            <a:endParaRPr lang="en-GB" sz="2000" dirty="0"/>
          </a:p>
        </p:txBody>
      </p:sp>
      <p:sp>
        <p:nvSpPr>
          <p:cNvPr id="22" name="TextBox 21">
            <a:extLst>
              <a:ext uri="{FF2B5EF4-FFF2-40B4-BE49-F238E27FC236}">
                <a16:creationId xmlns:a16="http://schemas.microsoft.com/office/drawing/2014/main" id="{99E220F7-5180-F518-DCD6-C934BD13A002}"/>
              </a:ext>
            </a:extLst>
          </p:cNvPr>
          <p:cNvSpPr txBox="1"/>
          <p:nvPr/>
        </p:nvSpPr>
        <p:spPr>
          <a:xfrm>
            <a:off x="4333515" y="5588063"/>
            <a:ext cx="1846834" cy="86177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l"/>
            <a:r>
              <a:rPr lang="en-GB" sz="1600" b="1" dirty="0">
                <a:solidFill>
                  <a:srgbClr val="FF0000">
                    <a:alpha val="50000"/>
                  </a:srgbClr>
                </a:solidFill>
              </a:rPr>
              <a:t>CD</a:t>
            </a:r>
            <a:r>
              <a:rPr lang="en-GB" sz="1600" b="1" dirty="0">
                <a:solidFill>
                  <a:schemeClr val="bg1">
                    <a:lumMod val="75000"/>
                    <a:alpha val="50000"/>
                  </a:schemeClr>
                </a:solidFill>
              </a:rPr>
              <a:t> </a:t>
            </a:r>
            <a:r>
              <a:rPr lang="en-GB" sz="1600" b="1" dirty="0">
                <a:solidFill>
                  <a:srgbClr val="FF0000">
                    <a:alpha val="50000"/>
                  </a:srgbClr>
                </a:solidFill>
              </a:rPr>
              <a:t>sensitivity</a:t>
            </a:r>
          </a:p>
          <a:p>
            <a:pPr algn="l"/>
            <a:r>
              <a:rPr lang="en-GB" sz="1600" b="1" dirty="0">
                <a:solidFill>
                  <a:schemeClr val="tx1">
                    <a:lumMod val="50000"/>
                    <a:lumOff val="50000"/>
                    <a:alpha val="50000"/>
                  </a:schemeClr>
                </a:solidFill>
              </a:rPr>
              <a:t>Reduced sensitivity</a:t>
            </a:r>
          </a:p>
          <a:p>
            <a:pPr algn="l"/>
            <a:r>
              <a:rPr lang="en-GB" sz="1600" b="1" dirty="0">
                <a:solidFill>
                  <a:schemeClr val="tx1">
                    <a:alpha val="50000"/>
                  </a:schemeClr>
                </a:solidFill>
              </a:rPr>
              <a:t>No sensitivity</a:t>
            </a:r>
          </a:p>
        </p:txBody>
      </p:sp>
      <p:sp>
        <p:nvSpPr>
          <p:cNvPr id="25" name="TextBox 24">
            <a:extLst>
              <a:ext uri="{FF2B5EF4-FFF2-40B4-BE49-F238E27FC236}">
                <a16:creationId xmlns:a16="http://schemas.microsoft.com/office/drawing/2014/main" id="{9183EFE2-1097-A25C-58A9-0DED54AA912D}"/>
              </a:ext>
            </a:extLst>
          </p:cNvPr>
          <p:cNvSpPr txBox="1"/>
          <p:nvPr/>
        </p:nvSpPr>
        <p:spPr>
          <a:xfrm>
            <a:off x="6136820" y="1304341"/>
            <a:ext cx="1422220" cy="61555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700" b="1" dirty="0">
                <a:solidFill>
                  <a:srgbClr val="0070C0"/>
                </a:solidFill>
              </a:rPr>
              <a:t>Super-X Divertor</a:t>
            </a:r>
            <a:endParaRPr lang="en-NL" sz="1700" b="1" dirty="0">
              <a:solidFill>
                <a:srgbClr val="0070C0"/>
              </a:solidFill>
            </a:endParaRPr>
          </a:p>
        </p:txBody>
      </p:sp>
      <p:pic>
        <p:nvPicPr>
          <p:cNvPr id="7" name="Picture 6">
            <a:extLst>
              <a:ext uri="{FF2B5EF4-FFF2-40B4-BE49-F238E27FC236}">
                <a16:creationId xmlns:a16="http://schemas.microsoft.com/office/drawing/2014/main" id="{329BC3DF-3EAB-6FD3-53E5-30B051ECC7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6822570" y="3473891"/>
            <a:ext cx="337460" cy="836604"/>
          </a:xfrm>
          <a:prstGeom prst="rect">
            <a:avLst/>
          </a:prstGeom>
        </p:spPr>
      </p:pic>
      <p:pic>
        <p:nvPicPr>
          <p:cNvPr id="10" name="Picture 9">
            <a:extLst>
              <a:ext uri="{FF2B5EF4-FFF2-40B4-BE49-F238E27FC236}">
                <a16:creationId xmlns:a16="http://schemas.microsoft.com/office/drawing/2014/main" id="{6280782D-2EC4-A55F-9665-2809DB803043}"/>
              </a:ext>
            </a:extLst>
          </p:cNvPr>
          <p:cNvPicPr>
            <a:picLocks noChangeAspect="1"/>
          </p:cNvPicPr>
          <p:nvPr/>
        </p:nvPicPr>
        <p:blipFill>
          <a:blip r:embed="rId5">
            <a:extLst>
              <a:ext uri="{28A0092B-C50C-407E-A947-70E740481C1C}">
                <a14:useLocalDpi xmlns:a14="http://schemas.microsoft.com/office/drawing/2010/main" val="0"/>
              </a:ext>
            </a:extLst>
          </a:blip>
          <a:srcRect l="79919" t="56478"/>
          <a:stretch>
            <a:fillRect/>
          </a:stretch>
        </p:blipFill>
        <p:spPr>
          <a:xfrm>
            <a:off x="4289240" y="3512203"/>
            <a:ext cx="1906635" cy="2030549"/>
          </a:xfrm>
          <a:prstGeom prst="rect">
            <a:avLst/>
          </a:prstGeom>
        </p:spPr>
      </p:pic>
      <p:sp>
        <p:nvSpPr>
          <p:cNvPr id="11" name="Oval 10">
            <a:extLst>
              <a:ext uri="{FF2B5EF4-FFF2-40B4-BE49-F238E27FC236}">
                <a16:creationId xmlns:a16="http://schemas.microsoft.com/office/drawing/2014/main" id="{62D71822-2378-84BC-E3F8-DD0313DB472B}"/>
              </a:ext>
            </a:extLst>
          </p:cNvPr>
          <p:cNvSpPr/>
          <p:nvPr/>
        </p:nvSpPr>
        <p:spPr>
          <a:xfrm>
            <a:off x="4823850" y="4852465"/>
            <a:ext cx="226423" cy="226423"/>
          </a:xfrm>
          <a:prstGeom prst="ellipse">
            <a:avLst/>
          </a:prstGeom>
          <a:solidFill>
            <a:srgbClr val="0000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2" name="Oval 11">
            <a:extLst>
              <a:ext uri="{FF2B5EF4-FFF2-40B4-BE49-F238E27FC236}">
                <a16:creationId xmlns:a16="http://schemas.microsoft.com/office/drawing/2014/main" id="{95E85E6F-29B6-F330-2566-97B696E0B5E7}"/>
              </a:ext>
            </a:extLst>
          </p:cNvPr>
          <p:cNvSpPr/>
          <p:nvPr/>
        </p:nvSpPr>
        <p:spPr>
          <a:xfrm>
            <a:off x="4833944" y="4567602"/>
            <a:ext cx="226423" cy="303359"/>
          </a:xfrm>
          <a:prstGeom prst="ellipse">
            <a:avLst/>
          </a:prstGeom>
          <a:solidFill>
            <a:schemeClr val="tx1">
              <a:lumMod val="50000"/>
              <a:lumOff val="50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8" name="Oval 17">
            <a:extLst>
              <a:ext uri="{FF2B5EF4-FFF2-40B4-BE49-F238E27FC236}">
                <a16:creationId xmlns:a16="http://schemas.microsoft.com/office/drawing/2014/main" id="{E18C0841-537C-7A8F-20F7-25A2AD6B0A89}"/>
              </a:ext>
            </a:extLst>
          </p:cNvPr>
          <p:cNvSpPr/>
          <p:nvPr/>
        </p:nvSpPr>
        <p:spPr>
          <a:xfrm>
            <a:off x="4815963" y="4087935"/>
            <a:ext cx="226423" cy="492158"/>
          </a:xfrm>
          <a:prstGeom prst="ellipse">
            <a:avLst/>
          </a:prstGeom>
          <a:solidFill>
            <a:srgbClr val="FF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9" name="Picture 18">
            <a:extLst>
              <a:ext uri="{FF2B5EF4-FFF2-40B4-BE49-F238E27FC236}">
                <a16:creationId xmlns:a16="http://schemas.microsoft.com/office/drawing/2014/main" id="{BE9AB6FA-4909-7FBF-1D3F-68B449029C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11715952" y="3416973"/>
            <a:ext cx="337460" cy="836604"/>
          </a:xfrm>
          <a:prstGeom prst="rect">
            <a:avLst/>
          </a:prstGeom>
        </p:spPr>
      </p:pic>
      <p:sp>
        <p:nvSpPr>
          <p:cNvPr id="3" name="TextBox 2">
            <a:extLst>
              <a:ext uri="{FF2B5EF4-FFF2-40B4-BE49-F238E27FC236}">
                <a16:creationId xmlns:a16="http://schemas.microsoft.com/office/drawing/2014/main" id="{FBD9AAB2-3889-5B6A-E42B-960B05E0E9E5}"/>
              </a:ext>
            </a:extLst>
          </p:cNvPr>
          <p:cNvSpPr txBox="1"/>
          <p:nvPr/>
        </p:nvSpPr>
        <p:spPr>
          <a:xfrm rot="16200000">
            <a:off x="-268781" y="1410237"/>
            <a:ext cx="872355" cy="369332"/>
          </a:xfrm>
          <a:prstGeom prst="rect">
            <a:avLst/>
          </a:prstGeom>
          <a:solidFill>
            <a:schemeClr val="bg1"/>
          </a:solidFill>
        </p:spPr>
        <p:txBody>
          <a:bodyPr wrap="none" rtlCol="0">
            <a:spAutoFit/>
          </a:bodyPr>
          <a:lstStyle/>
          <a:p>
            <a:pPr algn="l"/>
            <a:r>
              <a:rPr lang="en-US" b="1" dirty="0" err="1"/>
              <a:t>L</a:t>
            </a:r>
            <a:r>
              <a:rPr lang="en-US" b="1" baseline="-25000" dirty="0" err="1"/>
              <a:t>pol</a:t>
            </a:r>
            <a:r>
              <a:rPr lang="en-US" b="1" dirty="0"/>
              <a:t> (m)</a:t>
            </a:r>
            <a:endParaRPr lang="en-NL" b="1" dirty="0"/>
          </a:p>
        </p:txBody>
      </p:sp>
      <p:sp>
        <p:nvSpPr>
          <p:cNvPr id="6" name="TextBox 5">
            <a:extLst>
              <a:ext uri="{FF2B5EF4-FFF2-40B4-BE49-F238E27FC236}">
                <a16:creationId xmlns:a16="http://schemas.microsoft.com/office/drawing/2014/main" id="{5787B921-0C96-C274-09E9-1564228DABBB}"/>
              </a:ext>
            </a:extLst>
          </p:cNvPr>
          <p:cNvSpPr txBox="1"/>
          <p:nvPr/>
        </p:nvSpPr>
        <p:spPr>
          <a:xfrm rot="1025552">
            <a:off x="2318440" y="5142392"/>
            <a:ext cx="487634" cy="369332"/>
          </a:xfrm>
          <a:prstGeom prst="rect">
            <a:avLst/>
          </a:prstGeom>
          <a:solidFill>
            <a:schemeClr val="bg1"/>
          </a:solidFill>
        </p:spPr>
        <p:txBody>
          <a:bodyPr wrap="none" rtlCol="0">
            <a:spAutoFit/>
          </a:bodyPr>
          <a:lstStyle/>
          <a:p>
            <a:pPr algn="l"/>
            <a:r>
              <a:rPr lang="en-US" b="1" dirty="0" err="1"/>
              <a:t>L</a:t>
            </a:r>
            <a:r>
              <a:rPr lang="en-US" b="1" baseline="-25000" dirty="0" err="1"/>
              <a:t>pol</a:t>
            </a:r>
            <a:endParaRPr lang="en-NL" b="1" dirty="0"/>
          </a:p>
        </p:txBody>
      </p:sp>
    </p:spTree>
    <p:extLst>
      <p:ext uri="{BB962C8B-B14F-4D97-AF65-F5344CB8AC3E}">
        <p14:creationId xmlns:p14="http://schemas.microsoft.com/office/powerpoint/2010/main" val="30945131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C9E20-FDC3-3D80-874E-E03EDFDCE630}"/>
              </a:ext>
            </a:extLst>
          </p:cNvPr>
          <p:cNvSpPr>
            <a:spLocks noGrp="1"/>
          </p:cNvSpPr>
          <p:nvPr>
            <p:ph type="title"/>
          </p:nvPr>
        </p:nvSpPr>
        <p:spPr/>
        <p:txBody>
          <a:bodyPr/>
          <a:lstStyle/>
          <a:p>
            <a:r>
              <a:rPr lang="en-GB" dirty="0"/>
              <a:t>ADCs can aid power exhaust control</a:t>
            </a:r>
          </a:p>
        </p:txBody>
      </p:sp>
      <p:sp>
        <p:nvSpPr>
          <p:cNvPr id="5" name="Slide Number Placeholder 4">
            <a:extLst>
              <a:ext uri="{FF2B5EF4-FFF2-40B4-BE49-F238E27FC236}">
                <a16:creationId xmlns:a16="http://schemas.microsoft.com/office/drawing/2014/main" id="{879A161D-2D66-6B65-26DB-F899AA5B8E6E}"/>
              </a:ext>
            </a:extLst>
          </p:cNvPr>
          <p:cNvSpPr>
            <a:spLocks noGrp="1"/>
          </p:cNvSpPr>
          <p:nvPr>
            <p:ph type="sldNum" sz="quarter" idx="12"/>
          </p:nvPr>
        </p:nvSpPr>
        <p:spPr/>
        <p:txBody>
          <a:bodyPr/>
          <a:lstStyle/>
          <a:p>
            <a:r>
              <a:rPr lang="en-GB" dirty="0">
                <a:solidFill>
                  <a:prstClr val="white"/>
                </a:solidFill>
              </a:rPr>
              <a:t>9/16</a:t>
            </a:r>
          </a:p>
        </p:txBody>
      </p:sp>
      <p:sp>
        <p:nvSpPr>
          <p:cNvPr id="7" name="Rectangle 6">
            <a:extLst>
              <a:ext uri="{FF2B5EF4-FFF2-40B4-BE49-F238E27FC236}">
                <a16:creationId xmlns:a16="http://schemas.microsoft.com/office/drawing/2014/main" id="{9F715D8F-64D0-31B2-C63E-153786B8A75F}"/>
              </a:ext>
            </a:extLst>
          </p:cNvPr>
          <p:cNvSpPr/>
          <p:nvPr/>
        </p:nvSpPr>
        <p:spPr>
          <a:xfrm>
            <a:off x="6835577" y="4389127"/>
            <a:ext cx="5144044" cy="400110"/>
          </a:xfrm>
          <a:prstGeom prst="rect">
            <a:avLst/>
          </a:prstGeom>
          <a:gradFill>
            <a:gsLst>
              <a:gs pos="0">
                <a:schemeClr val="accent1">
                  <a:lumMod val="5000"/>
                  <a:lumOff val="95000"/>
                </a:schemeClr>
              </a:gs>
              <a:gs pos="100000">
                <a:schemeClr val="tx1"/>
              </a:gs>
            </a:gsLst>
            <a:lin ang="0" scaled="0"/>
          </a:gradFill>
        </p:spPr>
        <p:style>
          <a:lnRef idx="2">
            <a:schemeClr val="dk1">
              <a:shade val="15000"/>
            </a:schemeClr>
          </a:lnRef>
          <a:fillRef idx="1">
            <a:schemeClr val="dk1"/>
          </a:fillRef>
          <a:effectRef idx="0">
            <a:schemeClr val="dk1"/>
          </a:effectRef>
          <a:fontRef idx="minor">
            <a:schemeClr val="lt1"/>
          </a:fontRef>
        </p:style>
        <p:txBody>
          <a:bodyPr wrap="square">
            <a:spAutoFit/>
          </a:bodyPr>
          <a:lstStyle/>
          <a:p>
            <a:pPr marL="0" indent="0" algn="ctr">
              <a:buNone/>
            </a:pPr>
            <a:r>
              <a:rPr lang="en-GB" sz="2000" b="1" dirty="0">
                <a:solidFill>
                  <a:schemeClr val="tx1"/>
                </a:solidFill>
                <a:latin typeface="Calibri" panose="020F0502020204030204" pitchFamily="34" charset="0"/>
                <a:ea typeface="Calibri" panose="020F0502020204030204" pitchFamily="34" charset="0"/>
                <a:cs typeface="Calibri" panose="020F0502020204030204" pitchFamily="34" charset="0"/>
              </a:rPr>
              <a:t>Actuator response</a:t>
            </a:r>
          </a:p>
        </p:txBody>
      </p:sp>
      <p:sp>
        <p:nvSpPr>
          <p:cNvPr id="8" name="TextBox 7">
            <a:extLst>
              <a:ext uri="{FF2B5EF4-FFF2-40B4-BE49-F238E27FC236}">
                <a16:creationId xmlns:a16="http://schemas.microsoft.com/office/drawing/2014/main" id="{8FE41735-33ED-D30D-E9B4-F081B6A5AF1F}"/>
              </a:ext>
            </a:extLst>
          </p:cNvPr>
          <p:cNvSpPr txBox="1"/>
          <p:nvPr/>
        </p:nvSpPr>
        <p:spPr>
          <a:xfrm>
            <a:off x="10485153" y="4889119"/>
            <a:ext cx="1627753" cy="707886"/>
          </a:xfrm>
          <a:prstGeom prst="rect">
            <a:avLst/>
          </a:prstGeom>
          <a:noFill/>
        </p:spPr>
        <p:txBody>
          <a:bodyPr wrap="none" rtlCol="0">
            <a:spAutoFit/>
          </a:bodyPr>
          <a:lstStyle/>
          <a:p>
            <a:pPr algn="l"/>
            <a:r>
              <a:rPr lang="en-GB" sz="2000" b="1" dirty="0"/>
              <a:t>Quasi-steady </a:t>
            </a:r>
          </a:p>
          <a:p>
            <a:pPr algn="l"/>
            <a:r>
              <a:rPr lang="en-GB" sz="2000" b="1" dirty="0"/>
              <a:t>state</a:t>
            </a:r>
          </a:p>
        </p:txBody>
      </p:sp>
      <p:sp>
        <p:nvSpPr>
          <p:cNvPr id="9" name="TextBox 8">
            <a:extLst>
              <a:ext uri="{FF2B5EF4-FFF2-40B4-BE49-F238E27FC236}">
                <a16:creationId xmlns:a16="http://schemas.microsoft.com/office/drawing/2014/main" id="{58ABE4DA-EAF1-52CC-2981-ECE9950C8950}"/>
              </a:ext>
            </a:extLst>
          </p:cNvPr>
          <p:cNvSpPr txBox="1"/>
          <p:nvPr/>
        </p:nvSpPr>
        <p:spPr>
          <a:xfrm>
            <a:off x="6670381" y="4889119"/>
            <a:ext cx="1726498" cy="954107"/>
          </a:xfrm>
          <a:prstGeom prst="rect">
            <a:avLst/>
          </a:prstGeom>
          <a:noFill/>
        </p:spPr>
        <p:txBody>
          <a:bodyPr wrap="none" rtlCol="0">
            <a:spAutoFit/>
          </a:bodyPr>
          <a:lstStyle/>
          <a:p>
            <a:pPr algn="l"/>
            <a:r>
              <a:rPr lang="en-GB" sz="2000" b="1" dirty="0"/>
              <a:t>Fast transients</a:t>
            </a:r>
            <a:br>
              <a:rPr lang="en-GB" sz="2000" b="1" dirty="0"/>
            </a:br>
            <a:r>
              <a:rPr lang="en-GB" dirty="0"/>
              <a:t>(too fast to </a:t>
            </a:r>
            <a:br>
              <a:rPr lang="en-GB" dirty="0"/>
            </a:br>
            <a:r>
              <a:rPr lang="en-GB" dirty="0"/>
              <a:t>actuate on</a:t>
            </a:r>
            <a:endParaRPr lang="en-GB" sz="2000" dirty="0"/>
          </a:p>
        </p:txBody>
      </p:sp>
      <p:sp>
        <p:nvSpPr>
          <p:cNvPr id="10" name="TextBox 9">
            <a:extLst>
              <a:ext uri="{FF2B5EF4-FFF2-40B4-BE49-F238E27FC236}">
                <a16:creationId xmlns:a16="http://schemas.microsoft.com/office/drawing/2014/main" id="{E20C335F-92C5-0CD9-EA29-31054EA64962}"/>
              </a:ext>
            </a:extLst>
          </p:cNvPr>
          <p:cNvSpPr txBox="1"/>
          <p:nvPr/>
        </p:nvSpPr>
        <p:spPr>
          <a:xfrm>
            <a:off x="8476390" y="4889119"/>
            <a:ext cx="1814407" cy="954107"/>
          </a:xfrm>
          <a:prstGeom prst="rect">
            <a:avLst/>
          </a:prstGeom>
          <a:noFill/>
        </p:spPr>
        <p:txBody>
          <a:bodyPr wrap="none" rtlCol="0">
            <a:spAutoFit/>
          </a:bodyPr>
          <a:lstStyle/>
          <a:p>
            <a:pPr algn="l"/>
            <a:r>
              <a:rPr lang="en-GB" sz="2000" b="1" dirty="0">
                <a:solidFill>
                  <a:srgbClr val="FF0000"/>
                </a:solidFill>
              </a:rPr>
              <a:t>Slow transients</a:t>
            </a:r>
            <a:br>
              <a:rPr lang="en-GB" sz="2000" b="1" dirty="0">
                <a:solidFill>
                  <a:srgbClr val="FF0000"/>
                </a:solidFill>
              </a:rPr>
            </a:br>
            <a:r>
              <a:rPr lang="en-GB" dirty="0">
                <a:solidFill>
                  <a:srgbClr val="FF0000"/>
                </a:solidFill>
              </a:rPr>
              <a:t>(power exhaust </a:t>
            </a:r>
            <a:br>
              <a:rPr lang="en-GB" dirty="0">
                <a:solidFill>
                  <a:srgbClr val="FF0000"/>
                </a:solidFill>
              </a:rPr>
            </a:br>
            <a:r>
              <a:rPr lang="en-GB" dirty="0">
                <a:solidFill>
                  <a:srgbClr val="FF0000"/>
                </a:solidFill>
              </a:rPr>
              <a:t>control !)</a:t>
            </a:r>
            <a:endParaRPr lang="en-GB" sz="2000" dirty="0">
              <a:solidFill>
                <a:srgbClr val="FF0000"/>
              </a:solidFill>
            </a:endParaRPr>
          </a:p>
        </p:txBody>
      </p:sp>
      <p:sp>
        <p:nvSpPr>
          <p:cNvPr id="11" name="Rectangle 10">
            <a:extLst>
              <a:ext uri="{FF2B5EF4-FFF2-40B4-BE49-F238E27FC236}">
                <a16:creationId xmlns:a16="http://schemas.microsoft.com/office/drawing/2014/main" id="{1B83FFCD-701C-31BE-BB76-5396B39A8C1C}"/>
              </a:ext>
            </a:extLst>
          </p:cNvPr>
          <p:cNvSpPr/>
          <p:nvPr/>
        </p:nvSpPr>
        <p:spPr>
          <a:xfrm>
            <a:off x="6835577" y="5896942"/>
            <a:ext cx="5144044" cy="400110"/>
          </a:xfrm>
          <a:prstGeom prst="rect">
            <a:avLst/>
          </a:prstGeom>
          <a:gradFill>
            <a:gsLst>
              <a:gs pos="100000">
                <a:schemeClr val="accent1">
                  <a:lumMod val="5000"/>
                  <a:lumOff val="95000"/>
                </a:schemeClr>
              </a:gs>
              <a:gs pos="0">
                <a:schemeClr val="tx1"/>
              </a:gs>
            </a:gsLst>
            <a:lin ang="0" scaled="0"/>
          </a:gradFill>
          <a:ln>
            <a:solidFill>
              <a:schemeClr val="dk1">
                <a:shade val="15000"/>
              </a:schemeClr>
            </a:solidFill>
          </a:ln>
        </p:spPr>
        <p:style>
          <a:lnRef idx="2">
            <a:schemeClr val="dk1">
              <a:shade val="15000"/>
            </a:schemeClr>
          </a:lnRef>
          <a:fillRef idx="1">
            <a:schemeClr val="dk1"/>
          </a:fillRef>
          <a:effectRef idx="0">
            <a:schemeClr val="dk1"/>
          </a:effectRef>
          <a:fontRef idx="minor">
            <a:schemeClr val="lt1"/>
          </a:fontRef>
        </p:style>
        <p:txBody>
          <a:bodyPr wrap="square">
            <a:spAutoFit/>
          </a:bodyPr>
          <a:lstStyle/>
          <a:p>
            <a:pPr marL="0" indent="0" algn="ctr">
              <a:buNone/>
            </a:pPr>
            <a:r>
              <a:rPr lang="en-GB" sz="2000" b="1" dirty="0">
                <a:solidFill>
                  <a:schemeClr val="tx1"/>
                </a:solidFill>
                <a:latin typeface="Calibri" panose="020F0502020204030204" pitchFamily="34" charset="0"/>
                <a:ea typeface="Calibri" panose="020F0502020204030204" pitchFamily="34" charset="0"/>
                <a:cs typeface="Calibri" panose="020F0502020204030204" pitchFamily="34" charset="0"/>
              </a:rPr>
              <a:t>Passive absorption reliance</a:t>
            </a:r>
          </a:p>
        </p:txBody>
      </p:sp>
      <p:sp>
        <p:nvSpPr>
          <p:cNvPr id="13" name="TextBox 12">
            <a:extLst>
              <a:ext uri="{FF2B5EF4-FFF2-40B4-BE49-F238E27FC236}">
                <a16:creationId xmlns:a16="http://schemas.microsoft.com/office/drawing/2014/main" id="{22AB5BE9-8D89-2823-0D80-9607C762F70B}"/>
              </a:ext>
            </a:extLst>
          </p:cNvPr>
          <p:cNvSpPr txBox="1"/>
          <p:nvPr/>
        </p:nvSpPr>
        <p:spPr>
          <a:xfrm>
            <a:off x="10289252" y="21005"/>
            <a:ext cx="1838631"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t>MAST-U</a:t>
            </a:r>
            <a:endParaRPr lang="en-GB" sz="2000" dirty="0"/>
          </a:p>
        </p:txBody>
      </p:sp>
      <p:pic>
        <p:nvPicPr>
          <p:cNvPr id="14" name="Afbeelding 559">
            <a:extLst>
              <a:ext uri="{FF2B5EF4-FFF2-40B4-BE49-F238E27FC236}">
                <a16:creationId xmlns:a16="http://schemas.microsoft.com/office/drawing/2014/main" id="{6D41D3AB-6AF5-7E01-8AB9-0C9462EE1A89}"/>
              </a:ext>
            </a:extLst>
          </p:cNvPr>
          <p:cNvPicPr/>
          <p:nvPr/>
        </p:nvPicPr>
        <p:blipFill>
          <a:blip r:embed="rId2"/>
          <a:stretch/>
        </p:blipFill>
        <p:spPr>
          <a:xfrm>
            <a:off x="80457" y="703431"/>
            <a:ext cx="8134640" cy="2512521"/>
          </a:xfrm>
          <a:prstGeom prst="rect">
            <a:avLst/>
          </a:prstGeom>
          <a:ln w="0">
            <a:noFill/>
          </a:ln>
        </p:spPr>
      </p:pic>
      <p:sp>
        <p:nvSpPr>
          <p:cNvPr id="15" name="TextBox 14">
            <a:extLst>
              <a:ext uri="{FF2B5EF4-FFF2-40B4-BE49-F238E27FC236}">
                <a16:creationId xmlns:a16="http://schemas.microsoft.com/office/drawing/2014/main" id="{37F04C45-AF31-62E4-A55D-9CD397444407}"/>
              </a:ext>
            </a:extLst>
          </p:cNvPr>
          <p:cNvSpPr txBox="1"/>
          <p:nvPr/>
        </p:nvSpPr>
        <p:spPr>
          <a:xfrm>
            <a:off x="631095" y="2770747"/>
            <a:ext cx="2059547" cy="58477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NL" sz="1600" b="1" dirty="0"/>
              <a:t>D</a:t>
            </a:r>
            <a:r>
              <a:rPr lang="en-NL" sz="1600" b="1" baseline="-25000" dirty="0"/>
              <a:t>2</a:t>
            </a:r>
            <a:r>
              <a:rPr lang="en-NL" sz="1600" b="1" dirty="0"/>
              <a:t> Fulcher</a:t>
            </a:r>
            <a:r>
              <a:rPr lang="en-GB" sz="1600" b="1" dirty="0"/>
              <a:t> emission</a:t>
            </a:r>
            <a:r>
              <a:rPr lang="en-NL" sz="1600" b="1" dirty="0"/>
              <a:t> – ionisation proxy</a:t>
            </a:r>
            <a:endParaRPr lang="en-NL" sz="1200" dirty="0"/>
          </a:p>
        </p:txBody>
      </p:sp>
      <p:sp>
        <p:nvSpPr>
          <p:cNvPr id="6" name="TextBox 5">
            <a:extLst>
              <a:ext uri="{FF2B5EF4-FFF2-40B4-BE49-F238E27FC236}">
                <a16:creationId xmlns:a16="http://schemas.microsoft.com/office/drawing/2014/main" id="{8637D577-5609-9DE9-2722-C36E5D96B97B}"/>
              </a:ext>
            </a:extLst>
          </p:cNvPr>
          <p:cNvSpPr txBox="1"/>
          <p:nvPr/>
        </p:nvSpPr>
        <p:spPr>
          <a:xfrm>
            <a:off x="3241280" y="3016968"/>
            <a:ext cx="2924262" cy="338554"/>
          </a:xfrm>
          <a:prstGeom prst="rect">
            <a:avLst/>
          </a:prstGeom>
          <a:noFill/>
        </p:spPr>
        <p:txBody>
          <a:bodyPr wrap="none" rtlCol="0">
            <a:spAutoFit/>
          </a:bodyPr>
          <a:lstStyle/>
          <a:p>
            <a:pPr algn="l"/>
            <a:r>
              <a:rPr lang="en-GB" sz="1600" dirty="0"/>
              <a:t>[B. Kool, et al. 2025, Nat. Energy]</a:t>
            </a:r>
          </a:p>
        </p:txBody>
      </p:sp>
      <p:grpSp>
        <p:nvGrpSpPr>
          <p:cNvPr id="16" name="Group 15">
            <a:extLst>
              <a:ext uri="{FF2B5EF4-FFF2-40B4-BE49-F238E27FC236}">
                <a16:creationId xmlns:a16="http://schemas.microsoft.com/office/drawing/2014/main" id="{F62A8BF4-CE7D-088E-E694-F2D9AE45BD4D}"/>
              </a:ext>
            </a:extLst>
          </p:cNvPr>
          <p:cNvGrpSpPr/>
          <p:nvPr/>
        </p:nvGrpSpPr>
        <p:grpSpPr>
          <a:xfrm>
            <a:off x="7793955" y="790274"/>
            <a:ext cx="4656747" cy="2036827"/>
            <a:chOff x="-33632" y="4218903"/>
            <a:chExt cx="4656747" cy="2036827"/>
          </a:xfrm>
        </p:grpSpPr>
        <mc:AlternateContent xmlns:mc="http://schemas.openxmlformats.org/markup-compatibility/2006" xmlns:a14="http://schemas.microsoft.com/office/drawing/2010/main">
          <mc:Choice Requires="a14">
            <p:sp>
              <p:nvSpPr>
                <p:cNvPr id="17" name="TextBox 17">
                  <a:extLst>
                    <a:ext uri="{FF2B5EF4-FFF2-40B4-BE49-F238E27FC236}">
                      <a16:creationId xmlns:a16="http://schemas.microsoft.com/office/drawing/2014/main" id="{D5E03169-2A39-9EEE-E1D6-C2FB38A2AB7A}"/>
                    </a:ext>
                  </a:extLst>
                </p:cNvPr>
                <p:cNvSpPr txBox="1">
                  <a:spLocks noChangeArrowheads="1"/>
                </p:cNvSpPr>
                <p:nvPr/>
              </p:nvSpPr>
              <p:spPr bwMode="auto">
                <a:xfrm>
                  <a:off x="-33632" y="4664012"/>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en-US" sz="2400" b="1" i="1" smtClean="0">
                                <a:solidFill>
                                  <a:schemeClr val="tx1"/>
                                </a:solidFill>
                                <a:effectLst>
                                  <a:glow rad="279400">
                                    <a:schemeClr val="bg1"/>
                                  </a:glow>
                                </a:effectLst>
                                <a:latin typeface="Cambria Math" panose="02040503050406030204" pitchFamily="18" charset="0"/>
                              </a:rPr>
                              <m:t>𝒖</m:t>
                            </m:r>
                          </m:sub>
                        </m:sSub>
                      </m:oMath>
                    </m:oMathPara>
                  </a14:m>
                  <a:endParaRPr lang="en-US" altLang="en-US" sz="2400" i="1" baseline="30000" dirty="0">
                    <a:solidFill>
                      <a:schemeClr val="tx1"/>
                    </a:solidFill>
                  </a:endParaRPr>
                </a:p>
              </p:txBody>
            </p:sp>
          </mc:Choice>
          <mc:Fallback xmlns="">
            <p:sp>
              <p:nvSpPr>
                <p:cNvPr id="17" name="TextBox 17">
                  <a:extLst>
                    <a:ext uri="{FF2B5EF4-FFF2-40B4-BE49-F238E27FC236}">
                      <a16:creationId xmlns:a16="http://schemas.microsoft.com/office/drawing/2014/main" id="{D5E03169-2A39-9EEE-E1D6-C2FB38A2AB7A}"/>
                    </a:ext>
                  </a:extLst>
                </p:cNvPr>
                <p:cNvSpPr txBox="1">
                  <a:spLocks noRot="1" noChangeAspect="1" noMove="1" noResize="1" noEditPoints="1" noAdjustHandles="1" noChangeArrowheads="1" noChangeShapeType="1" noTextEdit="1"/>
                </p:cNvSpPr>
                <p:nvPr/>
              </p:nvSpPr>
              <p:spPr bwMode="auto">
                <a:xfrm>
                  <a:off x="-33632" y="4664012"/>
                  <a:ext cx="1266166" cy="453137"/>
                </a:xfrm>
                <a:prstGeom prst="rect">
                  <a:avLst/>
                </a:prstGeom>
                <a:blipFill>
                  <a:blip r:embed="rId3"/>
                  <a:stretch>
                    <a:fillRect b="-4324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nvGrpSpPr>
            <p:cNvPr id="18" name="Group 17">
              <a:extLst>
                <a:ext uri="{FF2B5EF4-FFF2-40B4-BE49-F238E27FC236}">
                  <a16:creationId xmlns:a16="http://schemas.microsoft.com/office/drawing/2014/main" id="{AC0BD4B9-0FC9-43B2-20BE-2A0154C75145}"/>
                </a:ext>
              </a:extLst>
            </p:cNvPr>
            <p:cNvGrpSpPr/>
            <p:nvPr/>
          </p:nvGrpSpPr>
          <p:grpSpPr>
            <a:xfrm>
              <a:off x="365007" y="4218903"/>
              <a:ext cx="4258108" cy="2036827"/>
              <a:chOff x="365007" y="4218903"/>
              <a:chExt cx="4258108" cy="2036827"/>
            </a:xfrm>
          </p:grpSpPr>
          <p:cxnSp>
            <p:nvCxnSpPr>
              <p:cNvPr id="19" name="Straight Connector 18">
                <a:extLst>
                  <a:ext uri="{FF2B5EF4-FFF2-40B4-BE49-F238E27FC236}">
                    <a16:creationId xmlns:a16="http://schemas.microsoft.com/office/drawing/2014/main" id="{F01D70AA-DB6C-E656-8DA6-EE433C1CF32E}"/>
                  </a:ext>
                </a:extLst>
              </p:cNvPr>
              <p:cNvCxnSpPr>
                <a:cxnSpLocks/>
              </p:cNvCxnSpPr>
              <p:nvPr/>
            </p:nvCxnSpPr>
            <p:spPr>
              <a:xfrm flipV="1">
                <a:off x="2773068" y="4593455"/>
                <a:ext cx="0" cy="1662275"/>
              </a:xfrm>
              <a:prstGeom prst="line">
                <a:avLst/>
              </a:prstGeom>
              <a:ln w="57150"/>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4BA7E7FF-665F-AAE2-9E4F-8F9C619282DF}"/>
                  </a:ext>
                </a:extLst>
              </p:cNvPr>
              <p:cNvCxnSpPr>
                <a:cxnSpLocks/>
              </p:cNvCxnSpPr>
              <p:nvPr/>
            </p:nvCxnSpPr>
            <p:spPr>
              <a:xfrm flipV="1">
                <a:off x="4124299" y="4563312"/>
                <a:ext cx="0" cy="1692418"/>
              </a:xfrm>
              <a:prstGeom prst="line">
                <a:avLst/>
              </a:prstGeom>
              <a:ln w="57150"/>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F4F168EE-8EC8-589D-526E-3EE17B6336CF}"/>
                  </a:ext>
                </a:extLst>
              </p:cNvPr>
              <p:cNvCxnSpPr>
                <a:cxnSpLocks/>
              </p:cNvCxnSpPr>
              <p:nvPr/>
            </p:nvCxnSpPr>
            <p:spPr>
              <a:xfrm>
                <a:off x="2765573" y="6072159"/>
                <a:ext cx="1336575" cy="6427"/>
              </a:xfrm>
              <a:prstGeom prst="line">
                <a:avLst/>
              </a:prstGeom>
              <a:ln w="57150">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22" name="Rectangle 21">
                <a:extLst>
                  <a:ext uri="{FF2B5EF4-FFF2-40B4-BE49-F238E27FC236}">
                    <a16:creationId xmlns:a16="http://schemas.microsoft.com/office/drawing/2014/main" id="{5DD8EFEA-FFC2-CC94-B4BB-D79D52F45C43}"/>
                  </a:ext>
                </a:extLst>
              </p:cNvPr>
              <p:cNvSpPr/>
              <p:nvPr/>
            </p:nvSpPr>
            <p:spPr bwMode="auto">
              <a:xfrm>
                <a:off x="646775" y="5141643"/>
                <a:ext cx="3475133" cy="376592"/>
              </a:xfrm>
              <a:prstGeom prst="rect">
                <a:avLst/>
              </a:prstGeom>
              <a:solidFill>
                <a:srgbClr val="4E81BD"/>
              </a:solidFill>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accent5">
                  <a:shade val="15000"/>
                </a:schemeClr>
              </a:lnRef>
              <a:fillRef idx="1">
                <a:schemeClr val="accent5"/>
              </a:fillRef>
              <a:effectRef idx="0">
                <a:schemeClr val="accent5"/>
              </a:effectRef>
              <a:fontRef idx="minor">
                <a:schemeClr val="lt1"/>
              </a:fontRef>
            </p:style>
            <p:txBody>
              <a:bodyPr/>
              <a:lstStyle/>
              <a:p>
                <a:pPr defTabSz="820738">
                  <a:defRPr/>
                </a:pPr>
                <a:endParaRPr lang="en-US" sz="1500">
                  <a:solidFill>
                    <a:srgbClr val="000000"/>
                  </a:solidFill>
                  <a:latin typeface="Times" charset="0"/>
                  <a:ea typeface="ＭＳ Ｐゴシック" charset="0"/>
                </a:endParaRPr>
              </a:p>
            </p:txBody>
          </p:sp>
          <p:cxnSp>
            <p:nvCxnSpPr>
              <p:cNvPr id="23" name="Straight Arrow Connector 20">
                <a:extLst>
                  <a:ext uri="{FF2B5EF4-FFF2-40B4-BE49-F238E27FC236}">
                    <a16:creationId xmlns:a16="http://schemas.microsoft.com/office/drawing/2014/main" id="{99342A27-498B-5725-6F45-847AD9C4759E}"/>
                  </a:ext>
                </a:extLst>
              </p:cNvPr>
              <p:cNvCxnSpPr>
                <a:cxnSpLocks noChangeShapeType="1"/>
              </p:cNvCxnSpPr>
              <p:nvPr/>
            </p:nvCxnSpPr>
            <p:spPr bwMode="auto">
              <a:xfrm>
                <a:off x="365007" y="5329939"/>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4" name="Straight Arrow Connector 20">
                <a:extLst>
                  <a:ext uri="{FF2B5EF4-FFF2-40B4-BE49-F238E27FC236}">
                    <a16:creationId xmlns:a16="http://schemas.microsoft.com/office/drawing/2014/main" id="{9227513D-7A87-639B-4D6B-254E3C177EBD}"/>
                  </a:ext>
                </a:extLst>
              </p:cNvPr>
              <p:cNvCxnSpPr>
                <a:cxnSpLocks noChangeShapeType="1"/>
              </p:cNvCxnSpPr>
              <p:nvPr/>
            </p:nvCxnSpPr>
            <p:spPr bwMode="auto">
              <a:xfrm>
                <a:off x="3699256" y="5329939"/>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25" name="Group 24">
                <a:extLst>
                  <a:ext uri="{FF2B5EF4-FFF2-40B4-BE49-F238E27FC236}">
                    <a16:creationId xmlns:a16="http://schemas.microsoft.com/office/drawing/2014/main" id="{4975C2B1-BB1D-E726-CD7F-3A6E62063A48}"/>
                  </a:ext>
                </a:extLst>
              </p:cNvPr>
              <p:cNvGrpSpPr>
                <a:grpSpLocks/>
              </p:cNvGrpSpPr>
              <p:nvPr/>
            </p:nvGrpSpPr>
            <p:grpSpPr bwMode="auto">
              <a:xfrm>
                <a:off x="4121907" y="4890581"/>
                <a:ext cx="140884" cy="690418"/>
                <a:chOff x="7239000" y="3124200"/>
                <a:chExt cx="228600" cy="838200"/>
              </a:xfrm>
            </p:grpSpPr>
            <p:cxnSp>
              <p:nvCxnSpPr>
                <p:cNvPr id="47" name="Straight Connector 46">
                  <a:extLst>
                    <a:ext uri="{FF2B5EF4-FFF2-40B4-BE49-F238E27FC236}">
                      <a16:creationId xmlns:a16="http://schemas.microsoft.com/office/drawing/2014/main" id="{DA14E43B-0460-371A-9336-199471B1CF4A}"/>
                    </a:ext>
                  </a:extLst>
                </p:cNvPr>
                <p:cNvCxnSpPr/>
                <p:nvPr/>
              </p:nvCxnSpPr>
              <p:spPr bwMode="auto">
                <a:xfrm>
                  <a:off x="7239000" y="3352800"/>
                  <a:ext cx="0" cy="609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8" name="Straight Connector 47">
                  <a:extLst>
                    <a:ext uri="{FF2B5EF4-FFF2-40B4-BE49-F238E27FC236}">
                      <a16:creationId xmlns:a16="http://schemas.microsoft.com/office/drawing/2014/main" id="{AFCDBCC0-F636-790E-8ABA-652FE27AC110}"/>
                    </a:ext>
                  </a:extLst>
                </p:cNvPr>
                <p:cNvCxnSpPr/>
                <p:nvPr/>
              </p:nvCxnSpPr>
              <p:spPr bwMode="auto">
                <a:xfrm flipV="1">
                  <a:off x="7239000" y="37338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9" name="Straight Connector 48">
                  <a:extLst>
                    <a:ext uri="{FF2B5EF4-FFF2-40B4-BE49-F238E27FC236}">
                      <a16:creationId xmlns:a16="http://schemas.microsoft.com/office/drawing/2014/main" id="{3B0D7DD2-EE56-87EC-A7A2-83CB7CB683DB}"/>
                    </a:ext>
                  </a:extLst>
                </p:cNvPr>
                <p:cNvCxnSpPr/>
                <p:nvPr/>
              </p:nvCxnSpPr>
              <p:spPr bwMode="auto">
                <a:xfrm flipV="1">
                  <a:off x="7239000" y="35306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0" name="Straight Connector 49">
                  <a:extLst>
                    <a:ext uri="{FF2B5EF4-FFF2-40B4-BE49-F238E27FC236}">
                      <a16:creationId xmlns:a16="http://schemas.microsoft.com/office/drawing/2014/main" id="{AC3E7069-27FD-5E25-3773-96F9B9E98655}"/>
                    </a:ext>
                  </a:extLst>
                </p:cNvPr>
                <p:cNvCxnSpPr/>
                <p:nvPr/>
              </p:nvCxnSpPr>
              <p:spPr bwMode="auto">
                <a:xfrm flipV="1">
                  <a:off x="7239000" y="31242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1" name="Straight Connector 50">
                  <a:extLst>
                    <a:ext uri="{FF2B5EF4-FFF2-40B4-BE49-F238E27FC236}">
                      <a16:creationId xmlns:a16="http://schemas.microsoft.com/office/drawing/2014/main" id="{F9C3E8E1-7A9C-E3ED-4E6B-E5FC5D2ED736}"/>
                    </a:ext>
                  </a:extLst>
                </p:cNvPr>
                <p:cNvCxnSpPr/>
                <p:nvPr/>
              </p:nvCxnSpPr>
              <p:spPr bwMode="auto">
                <a:xfrm flipV="1">
                  <a:off x="7239000" y="33274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26" name="Content Placeholder 2">
                <a:extLst>
                  <a:ext uri="{FF2B5EF4-FFF2-40B4-BE49-F238E27FC236}">
                    <a16:creationId xmlns:a16="http://schemas.microsoft.com/office/drawing/2014/main" id="{0F95644C-1694-B0A2-E5C1-1A72992A0CC6}"/>
                  </a:ext>
                </a:extLst>
              </p:cNvPr>
              <p:cNvSpPr txBox="1">
                <a:spLocks/>
              </p:cNvSpPr>
              <p:nvPr/>
            </p:nvSpPr>
            <p:spPr bwMode="auto">
              <a:xfrm>
                <a:off x="1022465" y="5141643"/>
                <a:ext cx="798341" cy="3765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1412" tIns="45707" rIns="91412" bIns="45707"/>
              <a:lstStyle>
                <a:lvl1pPr marL="165100" indent="-165100" algn="l" rtl="0" eaLnBrk="0" fontAlgn="base" hangingPunct="0">
                  <a:spcBef>
                    <a:spcPct val="20000"/>
                  </a:spcBef>
                  <a:spcAft>
                    <a:spcPct val="0"/>
                  </a:spcAft>
                  <a:buClr>
                    <a:srgbClr val="FF0000"/>
                  </a:buClr>
                  <a:buSzPct val="140000"/>
                  <a:buChar char="•"/>
                  <a:defRPr sz="1900">
                    <a:solidFill>
                      <a:schemeClr val="tx1"/>
                    </a:solidFill>
                    <a:latin typeface="+mn-lt"/>
                    <a:ea typeface="+mn-ea"/>
                    <a:cs typeface="ＭＳ Ｐゴシック" charset="0"/>
                  </a:defRPr>
                </a:lvl1pPr>
                <a:lvl2pPr marL="450850" indent="-171450" algn="l" rtl="0" eaLnBrk="0" fontAlgn="base" hangingPunct="0">
                  <a:spcBef>
                    <a:spcPct val="20000"/>
                  </a:spcBef>
                  <a:spcAft>
                    <a:spcPct val="0"/>
                  </a:spcAft>
                  <a:buClr>
                    <a:srgbClr val="FF0000"/>
                  </a:buClr>
                  <a:buSzPct val="75000"/>
                  <a:buFont typeface="Webdings" charset="0"/>
                  <a:buChar char="&lt;"/>
                  <a:defRPr>
                    <a:solidFill>
                      <a:schemeClr val="tx1"/>
                    </a:solidFill>
                    <a:latin typeface="+mn-lt"/>
                    <a:ea typeface="+mn-ea"/>
                  </a:defRPr>
                </a:lvl2pPr>
                <a:lvl3pPr marL="730250" indent="-165100" algn="l" rtl="0" eaLnBrk="0" fontAlgn="base" hangingPunct="0">
                  <a:spcBef>
                    <a:spcPct val="20000"/>
                  </a:spcBef>
                  <a:spcAft>
                    <a:spcPct val="0"/>
                  </a:spcAft>
                  <a:buClr>
                    <a:srgbClr val="FF0000"/>
                  </a:buClr>
                  <a:buSzPct val="70000"/>
                  <a:buFont typeface="Zapf Dingbats" charset="0"/>
                  <a:buChar char="l"/>
                  <a:defRPr sz="1700">
                    <a:solidFill>
                      <a:schemeClr val="tx1"/>
                    </a:solidFill>
                    <a:latin typeface="+mn-lt"/>
                    <a:ea typeface="+mn-ea"/>
                  </a:defRPr>
                </a:lvl3pPr>
                <a:lvl4pPr marL="1073150" indent="-228600" algn="l" rtl="0" eaLnBrk="0" fontAlgn="base" hangingPunct="0">
                  <a:spcBef>
                    <a:spcPct val="20000"/>
                  </a:spcBef>
                  <a:spcAft>
                    <a:spcPct val="0"/>
                  </a:spcAft>
                  <a:buClr>
                    <a:srgbClr val="FF0000"/>
                  </a:buClr>
                  <a:buSzPct val="75000"/>
                  <a:buFont typeface="Zapf Dingbats" charset="0"/>
                  <a:buChar char="u"/>
                  <a:defRPr sz="1700">
                    <a:solidFill>
                      <a:schemeClr val="tx1"/>
                    </a:solidFill>
                    <a:latin typeface="+mn-lt"/>
                    <a:ea typeface="+mn-ea"/>
                  </a:defRPr>
                </a:lvl4pPr>
                <a:lvl5pPr marL="14160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5pPr>
                <a:lvl6pPr marL="18732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6pPr>
                <a:lvl7pPr marL="23304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7pPr>
                <a:lvl8pPr marL="27876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8pPr>
                <a:lvl9pPr marL="32448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9pPr>
              </a:lstStyle>
              <a:p>
                <a:pPr marL="0" indent="0" algn="ctr">
                  <a:buFontTx/>
                  <a:buNone/>
                  <a:defRPr/>
                </a:pPr>
                <a:r>
                  <a:rPr lang="en-US" sz="2000" b="1" dirty="0">
                    <a:ea typeface="ＭＳ Ｐゴシック" charset="0"/>
                  </a:rPr>
                  <a:t>B </a:t>
                </a:r>
                <a:r>
                  <a:rPr lang="en-US" sz="2000" b="1" dirty="0">
                    <a:ea typeface="ＭＳ Ｐゴシック" charset="0"/>
                    <a:sym typeface="Wingdings"/>
                  </a:rPr>
                  <a:t></a:t>
                </a:r>
                <a:endParaRPr lang="en-US" sz="2400" dirty="0">
                  <a:cs typeface="+mn-cs"/>
                </a:endParaRPr>
              </a:p>
            </p:txBody>
          </p:sp>
          <mc:AlternateContent xmlns:mc="http://schemas.openxmlformats.org/markup-compatibility/2006" xmlns:a14="http://schemas.microsoft.com/office/drawing/2010/main">
            <mc:Choice Requires="a14">
              <p:sp>
                <p:nvSpPr>
                  <p:cNvPr id="27" name="TextBox 17">
                    <a:extLst>
                      <a:ext uri="{FF2B5EF4-FFF2-40B4-BE49-F238E27FC236}">
                        <a16:creationId xmlns:a16="http://schemas.microsoft.com/office/drawing/2014/main" id="{E46995FD-C98B-62AF-62AF-636A0B5B6D80}"/>
                      </a:ext>
                    </a:extLst>
                  </p:cNvPr>
                  <p:cNvSpPr txBox="1">
                    <a:spLocks noChangeArrowheads="1"/>
                  </p:cNvSpPr>
                  <p:nvPr/>
                </p:nvSpPr>
                <p:spPr bwMode="auto">
                  <a:xfrm>
                    <a:off x="2835982" y="5023595"/>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27" name="TextBox 17">
                    <a:extLst>
                      <a:ext uri="{FF2B5EF4-FFF2-40B4-BE49-F238E27FC236}">
                        <a16:creationId xmlns:a16="http://schemas.microsoft.com/office/drawing/2014/main" id="{E46995FD-C98B-62AF-62AF-636A0B5B6D80}"/>
                      </a:ext>
                    </a:extLst>
                  </p:cNvPr>
                  <p:cNvSpPr txBox="1">
                    <a:spLocks noRot="1" noChangeAspect="1" noMove="1" noResize="1" noEditPoints="1" noAdjustHandles="1" noChangeArrowheads="1" noChangeShapeType="1" noTextEdit="1"/>
                  </p:cNvSpPr>
                  <p:nvPr/>
                </p:nvSpPr>
                <p:spPr bwMode="auto">
                  <a:xfrm>
                    <a:off x="2835982" y="5023595"/>
                    <a:ext cx="1266166" cy="453137"/>
                  </a:xfrm>
                  <a:prstGeom prst="rect">
                    <a:avLst/>
                  </a:prstGeom>
                  <a:blipFill>
                    <a:blip r:embed="rId4"/>
                    <a:stretch>
                      <a:fillRect b="-4324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28" name="Content Placeholder 2">
                <a:extLst>
                  <a:ext uri="{FF2B5EF4-FFF2-40B4-BE49-F238E27FC236}">
                    <a16:creationId xmlns:a16="http://schemas.microsoft.com/office/drawing/2014/main" id="{7BB18AB0-1696-D607-478B-CF23A3BBAE46}"/>
                  </a:ext>
                </a:extLst>
              </p:cNvPr>
              <p:cNvSpPr txBox="1">
                <a:spLocks/>
              </p:cNvSpPr>
              <p:nvPr/>
            </p:nvSpPr>
            <p:spPr bwMode="auto">
              <a:xfrm>
                <a:off x="429145" y="5505026"/>
                <a:ext cx="1266166" cy="376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lgn="ctr">
                  <a:spcBef>
                    <a:spcPct val="20000"/>
                  </a:spcBef>
                  <a:buClr>
                    <a:srgbClr val="FF0000"/>
                  </a:buClr>
                  <a:buSzPct val="140000"/>
                </a:pPr>
                <a:r>
                  <a:rPr lang="en-US" altLang="en-US" sz="2000" b="1" i="1" dirty="0"/>
                  <a:t>X-point</a:t>
                </a:r>
                <a:endParaRPr lang="en-US" altLang="en-US" sz="2000" dirty="0"/>
              </a:p>
            </p:txBody>
          </p:sp>
          <p:cxnSp>
            <p:nvCxnSpPr>
              <p:cNvPr id="29" name="Straight Arrow Connector 20">
                <a:extLst>
                  <a:ext uri="{FF2B5EF4-FFF2-40B4-BE49-F238E27FC236}">
                    <a16:creationId xmlns:a16="http://schemas.microsoft.com/office/drawing/2014/main" id="{FFB3A0E5-B1A9-A46F-FF55-28AFFEE96A8D}"/>
                  </a:ext>
                </a:extLst>
              </p:cNvPr>
              <p:cNvCxnSpPr>
                <a:cxnSpLocks noChangeShapeType="1"/>
              </p:cNvCxnSpPr>
              <p:nvPr/>
            </p:nvCxnSpPr>
            <p:spPr bwMode="auto">
              <a:xfrm>
                <a:off x="3687696" y="5311112"/>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0" name="Straight Connector 29">
                <a:extLst>
                  <a:ext uri="{FF2B5EF4-FFF2-40B4-BE49-F238E27FC236}">
                    <a16:creationId xmlns:a16="http://schemas.microsoft.com/office/drawing/2014/main" id="{5145B967-27D3-7B39-6057-226F71CDDCAE}"/>
                  </a:ext>
                </a:extLst>
              </p:cNvPr>
              <p:cNvCxnSpPr/>
              <p:nvPr/>
            </p:nvCxnSpPr>
            <p:spPr bwMode="auto">
              <a:xfrm>
                <a:off x="4110347" y="5060050"/>
                <a:ext cx="0" cy="502122"/>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mc:AlternateContent xmlns:mc="http://schemas.openxmlformats.org/markup-compatibility/2006" xmlns:a14="http://schemas.microsoft.com/office/drawing/2010/main">
            <mc:Choice Requires="a14">
              <p:sp>
                <p:nvSpPr>
                  <p:cNvPr id="31" name="TextBox 17">
                    <a:extLst>
                      <a:ext uri="{FF2B5EF4-FFF2-40B4-BE49-F238E27FC236}">
                        <a16:creationId xmlns:a16="http://schemas.microsoft.com/office/drawing/2014/main" id="{3F0EB154-7B2B-261F-D395-355613D6A939}"/>
                      </a:ext>
                    </a:extLst>
                  </p:cNvPr>
                  <p:cNvSpPr txBox="1">
                    <a:spLocks noChangeArrowheads="1"/>
                  </p:cNvSpPr>
                  <p:nvPr/>
                </p:nvSpPr>
                <p:spPr bwMode="auto">
                  <a:xfrm>
                    <a:off x="2824422" y="5004768"/>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31" name="TextBox 17">
                    <a:extLst>
                      <a:ext uri="{FF2B5EF4-FFF2-40B4-BE49-F238E27FC236}">
                        <a16:creationId xmlns:a16="http://schemas.microsoft.com/office/drawing/2014/main" id="{3F0EB154-7B2B-261F-D395-355613D6A939}"/>
                      </a:ext>
                    </a:extLst>
                  </p:cNvPr>
                  <p:cNvSpPr txBox="1">
                    <a:spLocks noRot="1" noChangeAspect="1" noMove="1" noResize="1" noEditPoints="1" noAdjustHandles="1" noChangeArrowheads="1" noChangeShapeType="1" noTextEdit="1"/>
                  </p:cNvSpPr>
                  <p:nvPr/>
                </p:nvSpPr>
                <p:spPr bwMode="auto">
                  <a:xfrm>
                    <a:off x="2824422" y="5004768"/>
                    <a:ext cx="1266166" cy="453137"/>
                  </a:xfrm>
                  <a:prstGeom prst="rect">
                    <a:avLst/>
                  </a:prstGeom>
                  <a:blipFill>
                    <a:blip r:embed="rId5"/>
                    <a:stretch>
                      <a:fillRect t="-1351" b="-4324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cxnSp>
            <p:nvCxnSpPr>
              <p:cNvPr id="32" name="Straight Arrow Connector 20">
                <a:extLst>
                  <a:ext uri="{FF2B5EF4-FFF2-40B4-BE49-F238E27FC236}">
                    <a16:creationId xmlns:a16="http://schemas.microsoft.com/office/drawing/2014/main" id="{E1E6252A-9327-8EED-5B4F-1FA4DBE0DB1E}"/>
                  </a:ext>
                </a:extLst>
              </p:cNvPr>
              <p:cNvCxnSpPr>
                <a:cxnSpLocks noChangeShapeType="1"/>
              </p:cNvCxnSpPr>
              <p:nvPr/>
            </p:nvCxnSpPr>
            <p:spPr bwMode="auto">
              <a:xfrm>
                <a:off x="3698757" y="5305205"/>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3" name="Curved Connector 27">
                <a:extLst>
                  <a:ext uri="{FF2B5EF4-FFF2-40B4-BE49-F238E27FC236}">
                    <a16:creationId xmlns:a16="http://schemas.microsoft.com/office/drawing/2014/main" id="{10D57BD2-0102-A920-6BDE-10C6E737E8F5}"/>
                  </a:ext>
                </a:extLst>
              </p:cNvPr>
              <p:cNvCxnSpPr/>
              <p:nvPr/>
            </p:nvCxnSpPr>
            <p:spPr bwMode="auto">
              <a:xfrm rot="5400000" flipH="1" flipV="1">
                <a:off x="1762646" y="4928838"/>
                <a:ext cx="313827" cy="187845"/>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4" name="Curved Connector 28">
                <a:extLst>
                  <a:ext uri="{FF2B5EF4-FFF2-40B4-BE49-F238E27FC236}">
                    <a16:creationId xmlns:a16="http://schemas.microsoft.com/office/drawing/2014/main" id="{8774EA0B-D7FC-B63A-91FA-DFF6B2BA49E1}"/>
                  </a:ext>
                </a:extLst>
              </p:cNvPr>
              <p:cNvCxnSpPr/>
              <p:nvPr/>
            </p:nvCxnSpPr>
            <p:spPr bwMode="auto">
              <a:xfrm rot="5400000" flipH="1" flipV="1">
                <a:off x="2185297" y="4928838"/>
                <a:ext cx="313827" cy="187845"/>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5" name="Curved Connector 31">
                <a:extLst>
                  <a:ext uri="{FF2B5EF4-FFF2-40B4-BE49-F238E27FC236}">
                    <a16:creationId xmlns:a16="http://schemas.microsoft.com/office/drawing/2014/main" id="{396A4A0B-BDFB-10A1-D15F-67B6EEF2E82A}"/>
                  </a:ext>
                </a:extLst>
              </p:cNvPr>
              <p:cNvCxnSpPr/>
              <p:nvPr/>
            </p:nvCxnSpPr>
            <p:spPr bwMode="auto">
              <a:xfrm rot="16200000" flipH="1">
                <a:off x="1762646" y="5493726"/>
                <a:ext cx="313827" cy="187845"/>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6" name="Curved Connector 32">
                <a:extLst>
                  <a:ext uri="{FF2B5EF4-FFF2-40B4-BE49-F238E27FC236}">
                    <a16:creationId xmlns:a16="http://schemas.microsoft.com/office/drawing/2014/main" id="{FB5CDC37-B91F-3AA0-3C38-C59686B3ACF1}"/>
                  </a:ext>
                </a:extLst>
              </p:cNvPr>
              <p:cNvCxnSpPr/>
              <p:nvPr/>
            </p:nvCxnSpPr>
            <p:spPr bwMode="auto">
              <a:xfrm rot="16200000" flipH="1">
                <a:off x="2185297" y="5493726"/>
                <a:ext cx="313827" cy="187845"/>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7" name="TextBox 16">
                <a:extLst>
                  <a:ext uri="{FF2B5EF4-FFF2-40B4-BE49-F238E27FC236}">
                    <a16:creationId xmlns:a16="http://schemas.microsoft.com/office/drawing/2014/main" id="{97CD1E74-D44D-0576-0DF2-A6183C9AF05D}"/>
                  </a:ext>
                </a:extLst>
              </p:cNvPr>
              <p:cNvSpPr txBox="1">
                <a:spLocks noChangeArrowheads="1"/>
              </p:cNvSpPr>
              <p:nvPr/>
            </p:nvSpPr>
            <p:spPr bwMode="auto">
              <a:xfrm>
                <a:off x="2003698" y="4637016"/>
                <a:ext cx="280765" cy="35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sp>
            <p:nvSpPr>
              <p:cNvPr id="38" name="TextBox 18">
                <a:extLst>
                  <a:ext uri="{FF2B5EF4-FFF2-40B4-BE49-F238E27FC236}">
                    <a16:creationId xmlns:a16="http://schemas.microsoft.com/office/drawing/2014/main" id="{F201CC21-8A5D-B9F7-D5F2-D18F1D48E7F2}"/>
                  </a:ext>
                </a:extLst>
              </p:cNvPr>
              <p:cNvSpPr txBox="1">
                <a:spLocks noChangeArrowheads="1"/>
              </p:cNvSpPr>
              <p:nvPr/>
            </p:nvSpPr>
            <p:spPr bwMode="auto">
              <a:xfrm>
                <a:off x="2426349" y="4637016"/>
                <a:ext cx="280765" cy="35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sp>
            <p:nvSpPr>
              <p:cNvPr id="39" name="TextBox 32">
                <a:extLst>
                  <a:ext uri="{FF2B5EF4-FFF2-40B4-BE49-F238E27FC236}">
                    <a16:creationId xmlns:a16="http://schemas.microsoft.com/office/drawing/2014/main" id="{C485EF21-A577-E711-D268-7C29744DEEE0}"/>
                  </a:ext>
                </a:extLst>
              </p:cNvPr>
              <p:cNvSpPr txBox="1">
                <a:spLocks noChangeArrowheads="1"/>
              </p:cNvSpPr>
              <p:nvPr/>
            </p:nvSpPr>
            <p:spPr bwMode="auto">
              <a:xfrm>
                <a:off x="2003698" y="5556266"/>
                <a:ext cx="280765" cy="35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sp>
            <p:nvSpPr>
              <p:cNvPr id="40" name="Oval 39">
                <a:extLst>
                  <a:ext uri="{FF2B5EF4-FFF2-40B4-BE49-F238E27FC236}">
                    <a16:creationId xmlns:a16="http://schemas.microsoft.com/office/drawing/2014/main" id="{27FE55EC-60B8-94D5-103C-111165105983}"/>
                  </a:ext>
                </a:extLst>
              </p:cNvPr>
              <p:cNvSpPr/>
              <p:nvPr/>
            </p:nvSpPr>
            <p:spPr>
              <a:xfrm>
                <a:off x="1650184" y="4593472"/>
                <a:ext cx="1144655" cy="1405484"/>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2B664FF4-74CB-2EBC-C7E8-32CA42EA3713}"/>
                  </a:ext>
                </a:extLst>
              </p:cNvPr>
              <p:cNvSpPr/>
              <p:nvPr/>
            </p:nvSpPr>
            <p:spPr>
              <a:xfrm>
                <a:off x="721635" y="4345394"/>
                <a:ext cx="2395848" cy="646331"/>
              </a:xfrm>
              <a:prstGeom prst="rect">
                <a:avLst/>
              </a:prstGeom>
            </p:spPr>
            <p:txBody>
              <a:bodyPr wrap="square">
                <a:spAutoFit/>
              </a:bodyPr>
              <a:lstStyle/>
              <a:p>
                <a:r>
                  <a:rPr lang="en-GB" sz="1800" b="1" i="1" dirty="0">
                    <a:solidFill>
                      <a:srgbClr val="7030A0"/>
                    </a:solidFill>
                  </a:rPr>
                  <a:t>Impurity </a:t>
                </a:r>
              </a:p>
              <a:p>
                <a:r>
                  <a:rPr lang="en-GB" sz="1800" b="1" i="1" dirty="0">
                    <a:solidFill>
                      <a:srgbClr val="7030A0"/>
                    </a:solidFill>
                  </a:rPr>
                  <a:t>Radiation </a:t>
                </a:r>
                <a:endParaRPr lang="en-GB" sz="1800" dirty="0"/>
              </a:p>
            </p:txBody>
          </p:sp>
          <mc:AlternateContent xmlns:mc="http://schemas.openxmlformats.org/markup-compatibility/2006" xmlns:a14="http://schemas.microsoft.com/office/drawing/2010/main">
            <mc:Choice Requires="a14">
              <p:sp>
                <p:nvSpPr>
                  <p:cNvPr id="42" name="TextBox 17">
                    <a:extLst>
                      <a:ext uri="{FF2B5EF4-FFF2-40B4-BE49-F238E27FC236}">
                        <a16:creationId xmlns:a16="http://schemas.microsoft.com/office/drawing/2014/main" id="{A3EAC04E-7E77-B58D-5D66-88CCF88309EE}"/>
                      </a:ext>
                    </a:extLst>
                  </p:cNvPr>
                  <p:cNvSpPr txBox="1">
                    <a:spLocks noChangeArrowheads="1"/>
                  </p:cNvSpPr>
                  <p:nvPr/>
                </p:nvSpPr>
                <p:spPr bwMode="auto">
                  <a:xfrm>
                    <a:off x="2824421" y="5009939"/>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42" name="TextBox 17">
                    <a:extLst>
                      <a:ext uri="{FF2B5EF4-FFF2-40B4-BE49-F238E27FC236}">
                        <a16:creationId xmlns:a16="http://schemas.microsoft.com/office/drawing/2014/main" id="{A3EAC04E-7E77-B58D-5D66-88CCF88309EE}"/>
                      </a:ext>
                    </a:extLst>
                  </p:cNvPr>
                  <p:cNvSpPr txBox="1">
                    <a:spLocks noRot="1" noChangeAspect="1" noMove="1" noResize="1" noEditPoints="1" noAdjustHandles="1" noChangeArrowheads="1" noChangeShapeType="1" noTextEdit="1"/>
                  </p:cNvSpPr>
                  <p:nvPr/>
                </p:nvSpPr>
                <p:spPr bwMode="auto">
                  <a:xfrm>
                    <a:off x="2824421" y="5009939"/>
                    <a:ext cx="1266166" cy="453137"/>
                  </a:xfrm>
                  <a:prstGeom prst="rect">
                    <a:avLst/>
                  </a:prstGeom>
                  <a:blipFill>
                    <a:blip r:embed="rId6"/>
                    <a:stretch>
                      <a:fillRect b="-41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43" name="Rectangle 42">
                <a:extLst>
                  <a:ext uri="{FF2B5EF4-FFF2-40B4-BE49-F238E27FC236}">
                    <a16:creationId xmlns:a16="http://schemas.microsoft.com/office/drawing/2014/main" id="{D02403FB-9817-4895-9F19-6B09447E93BC}"/>
                  </a:ext>
                </a:extLst>
              </p:cNvPr>
              <p:cNvSpPr/>
              <p:nvPr/>
            </p:nvSpPr>
            <p:spPr>
              <a:xfrm>
                <a:off x="2748747" y="4576968"/>
                <a:ext cx="1394758" cy="126830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sz="1800" b="1" dirty="0"/>
              </a:p>
              <a:p>
                <a:pPr algn="ctr"/>
                <a:endParaRPr lang="en-NL" sz="1800" b="1" dirty="0"/>
              </a:p>
              <a:p>
                <a:pPr algn="ctr"/>
                <a:r>
                  <a:rPr lang="en-GB" sz="1800" b="1" dirty="0"/>
                  <a:t>Detachment</a:t>
                </a:r>
                <a:endParaRPr lang="en-NL" sz="1800" b="1" dirty="0"/>
              </a:p>
              <a:p>
                <a:pPr algn="ctr"/>
                <a:endParaRPr lang="en-NL" sz="1800" b="1" dirty="0"/>
              </a:p>
              <a:p>
                <a:pPr algn="ctr"/>
                <a:endParaRPr lang="en-NL" sz="1800" dirty="0"/>
              </a:p>
              <a:p>
                <a:pPr algn="ctr"/>
                <a:endParaRPr lang="en-NL" sz="1800" dirty="0"/>
              </a:p>
              <a:p>
                <a:pPr algn="ctr"/>
                <a:endParaRPr lang="en-NL" sz="1800" dirty="0"/>
              </a:p>
            </p:txBody>
          </p:sp>
          <p:sp>
            <p:nvSpPr>
              <p:cNvPr id="44" name="TextBox 18">
                <a:extLst>
                  <a:ext uri="{FF2B5EF4-FFF2-40B4-BE49-F238E27FC236}">
                    <a16:creationId xmlns:a16="http://schemas.microsoft.com/office/drawing/2014/main" id="{D7A9C98E-FD91-F250-68B6-CD93E79FCD9F}"/>
                  </a:ext>
                </a:extLst>
              </p:cNvPr>
              <p:cNvSpPr txBox="1">
                <a:spLocks noChangeArrowheads="1"/>
              </p:cNvSpPr>
              <p:nvPr/>
            </p:nvSpPr>
            <p:spPr bwMode="auto">
              <a:xfrm>
                <a:off x="2409035" y="5557271"/>
                <a:ext cx="280765" cy="35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sp>
            <p:nvSpPr>
              <p:cNvPr id="45" name="Oval 44">
                <a:extLst>
                  <a:ext uri="{FF2B5EF4-FFF2-40B4-BE49-F238E27FC236}">
                    <a16:creationId xmlns:a16="http://schemas.microsoft.com/office/drawing/2014/main" id="{5E093B3E-E1C7-E299-ECE8-0B81E700FFBB}"/>
                  </a:ext>
                </a:extLst>
              </p:cNvPr>
              <p:cNvSpPr/>
              <p:nvPr/>
            </p:nvSpPr>
            <p:spPr>
              <a:xfrm>
                <a:off x="2566231" y="4553104"/>
                <a:ext cx="422651" cy="1405484"/>
              </a:xfrm>
              <a:prstGeom prst="ellipse">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DCE83A2E-EB02-254A-B71C-6217D93C02C8}"/>
                  </a:ext>
                </a:extLst>
              </p:cNvPr>
              <p:cNvSpPr/>
              <p:nvPr/>
            </p:nvSpPr>
            <p:spPr>
              <a:xfrm>
                <a:off x="2227267" y="4218903"/>
                <a:ext cx="2395848" cy="369332"/>
              </a:xfrm>
              <a:prstGeom prst="rect">
                <a:avLst/>
              </a:prstGeom>
            </p:spPr>
            <p:txBody>
              <a:bodyPr wrap="square">
                <a:spAutoFit/>
              </a:bodyPr>
              <a:lstStyle/>
              <a:p>
                <a:r>
                  <a:rPr lang="en-GB" sz="1800" b="1" i="1" dirty="0">
                    <a:solidFill>
                      <a:srgbClr val="FF0000"/>
                    </a:solidFill>
                  </a:rPr>
                  <a:t>Ionisation</a:t>
                </a:r>
                <a:endParaRPr lang="en-GB" sz="1800" dirty="0">
                  <a:solidFill>
                    <a:srgbClr val="FF0000"/>
                  </a:solidFill>
                </a:endParaRPr>
              </a:p>
            </p:txBody>
          </p:sp>
        </p:grpSp>
      </p:grpSp>
      <p:sp>
        <p:nvSpPr>
          <p:cNvPr id="52" name="TextBox 51">
            <a:extLst>
              <a:ext uri="{FF2B5EF4-FFF2-40B4-BE49-F238E27FC236}">
                <a16:creationId xmlns:a16="http://schemas.microsoft.com/office/drawing/2014/main" id="{61BB6975-7D6B-4900-462C-6933BF5D298D}"/>
              </a:ext>
            </a:extLst>
          </p:cNvPr>
          <p:cNvSpPr txBox="1"/>
          <p:nvPr/>
        </p:nvSpPr>
        <p:spPr>
          <a:xfrm>
            <a:off x="9874347" y="2840144"/>
            <a:ext cx="2390719" cy="369332"/>
          </a:xfrm>
          <a:prstGeom prst="rect">
            <a:avLst/>
          </a:prstGeom>
          <a:noFill/>
        </p:spPr>
        <p:txBody>
          <a:bodyPr wrap="none" rtlCol="0">
            <a:spAutoFit/>
          </a:bodyPr>
          <a:lstStyle/>
          <a:p>
            <a:pPr algn="l"/>
            <a:r>
              <a:rPr lang="en-GB" b="1" dirty="0"/>
              <a:t>Detachment front (</a:t>
            </a:r>
            <a:r>
              <a:rPr lang="en-GB" b="1" dirty="0" err="1"/>
              <a:t>L</a:t>
            </a:r>
            <a:r>
              <a:rPr lang="en-GB" b="1" baseline="-25000" dirty="0" err="1"/>
              <a:t>pol</a:t>
            </a:r>
            <a:r>
              <a:rPr lang="en-GB" b="1" dirty="0"/>
              <a:t>)</a:t>
            </a:r>
          </a:p>
        </p:txBody>
      </p:sp>
      <p:sp>
        <p:nvSpPr>
          <p:cNvPr id="53" name="TextBox 52">
            <a:extLst>
              <a:ext uri="{FF2B5EF4-FFF2-40B4-BE49-F238E27FC236}">
                <a16:creationId xmlns:a16="http://schemas.microsoft.com/office/drawing/2014/main" id="{CC63CD18-7727-D3F8-B0A9-30E73F1BB7D4}"/>
              </a:ext>
            </a:extLst>
          </p:cNvPr>
          <p:cNvSpPr txBox="1"/>
          <p:nvPr/>
        </p:nvSpPr>
        <p:spPr>
          <a:xfrm>
            <a:off x="172355" y="4059498"/>
            <a:ext cx="5397440" cy="1323439"/>
          </a:xfrm>
          <a:prstGeom prst="rect">
            <a:avLst/>
          </a:prstGeom>
          <a:noFill/>
        </p:spPr>
        <p:txBody>
          <a:bodyPr wrap="none" rtlCol="0">
            <a:spAutoFit/>
          </a:bodyPr>
          <a:lstStyle/>
          <a:p>
            <a:pPr marL="457200" indent="-457200" algn="l">
              <a:buFont typeface="Arial" panose="020B0604020202020204" pitchFamily="34" charset="0"/>
              <a:buChar char="•"/>
            </a:pPr>
            <a:r>
              <a:rPr lang="en-GB" sz="2000" b="1" dirty="0"/>
              <a:t>Detachment front controlled in </a:t>
            </a:r>
            <a:br>
              <a:rPr lang="en-GB" sz="2000" b="1" dirty="0"/>
            </a:br>
            <a:r>
              <a:rPr lang="en-GB" sz="2000" b="1" dirty="0"/>
              <a:t>real-time in MAST-U</a:t>
            </a:r>
            <a:r>
              <a:rPr lang="en-GB" sz="2000" b="1" dirty="0">
                <a:solidFill>
                  <a:srgbClr val="0300FF"/>
                </a:solidFill>
              </a:rPr>
              <a:t> SXD </a:t>
            </a:r>
            <a:r>
              <a:rPr lang="en-GB" sz="2000" b="1" dirty="0"/>
              <a:t>and </a:t>
            </a:r>
            <a:r>
              <a:rPr lang="en-GB" sz="2000" b="1" dirty="0">
                <a:solidFill>
                  <a:srgbClr val="00B050"/>
                </a:solidFill>
              </a:rPr>
              <a:t>ED</a:t>
            </a:r>
          </a:p>
          <a:p>
            <a:pPr marL="457200" indent="-457200" algn="l">
              <a:buFont typeface="Arial" panose="020B0604020202020204" pitchFamily="34" charset="0"/>
              <a:buChar char="•"/>
            </a:pPr>
            <a:endParaRPr lang="en-GB" sz="2000" b="1" dirty="0"/>
          </a:p>
          <a:p>
            <a:pPr marL="457200" indent="-457200" algn="l">
              <a:buFont typeface="Arial" panose="020B0604020202020204" pitchFamily="34" charset="0"/>
              <a:buChar char="•"/>
            </a:pPr>
            <a:r>
              <a:rPr lang="en-GB" sz="2000" b="1" dirty="0"/>
              <a:t>Not possible in MAST-U </a:t>
            </a:r>
            <a:r>
              <a:rPr lang="en-GB" sz="2000" b="1" dirty="0">
                <a:solidFill>
                  <a:srgbClr val="FF0000"/>
                </a:solidFill>
              </a:rPr>
              <a:t>CD</a:t>
            </a:r>
            <a:r>
              <a:rPr lang="en-GB" sz="2000" b="1" dirty="0"/>
              <a:t> due to sensitivity</a:t>
            </a:r>
          </a:p>
        </p:txBody>
      </p:sp>
      <p:pic>
        <p:nvPicPr>
          <p:cNvPr id="54" name="Picture 53">
            <a:extLst>
              <a:ext uri="{FF2B5EF4-FFF2-40B4-BE49-F238E27FC236}">
                <a16:creationId xmlns:a16="http://schemas.microsoft.com/office/drawing/2014/main" id="{DED5F942-F819-F852-D136-64E076E2C348}"/>
              </a:ext>
            </a:extLst>
          </p:cNvPr>
          <p:cNvPicPr>
            <a:picLocks noChangeAspect="1"/>
          </p:cNvPicPr>
          <p:nvPr/>
        </p:nvPicPr>
        <p:blipFill>
          <a:blip r:embed="rId7"/>
          <a:stretch>
            <a:fillRect/>
          </a:stretch>
        </p:blipFill>
        <p:spPr>
          <a:xfrm>
            <a:off x="4590416" y="3569782"/>
            <a:ext cx="1885609" cy="1419399"/>
          </a:xfrm>
          <a:prstGeom prst="rect">
            <a:avLst/>
          </a:prstGeom>
        </p:spPr>
      </p:pic>
      <p:sp>
        <p:nvSpPr>
          <p:cNvPr id="3" name="Footer Placeholder 3">
            <a:extLst>
              <a:ext uri="{FF2B5EF4-FFF2-40B4-BE49-F238E27FC236}">
                <a16:creationId xmlns:a16="http://schemas.microsoft.com/office/drawing/2014/main" id="{8726477E-AE38-BBEF-3B8D-1271A20F9C88}"/>
              </a:ext>
            </a:extLst>
          </p:cNvPr>
          <p:cNvSpPr>
            <a:spLocks noGrp="1"/>
          </p:cNvSpPr>
          <p:nvPr>
            <p:ph type="ftr" sz="quarter" idx="11"/>
          </p:nvPr>
        </p:nvSpPr>
        <p:spPr>
          <a:xfrm>
            <a:off x="825623" y="6555769"/>
            <a:ext cx="5606173" cy="532501"/>
          </a:xfrm>
        </p:spPr>
        <p:txBody>
          <a:bodyPr/>
          <a:lstStyle/>
          <a:p>
            <a:r>
              <a:rPr lang="en-GB" dirty="0">
                <a:solidFill>
                  <a:prstClr val="white"/>
                </a:solidFill>
              </a:rPr>
              <a:t>K. Verhaegh | 30</a:t>
            </a:r>
            <a:r>
              <a:rPr lang="en-GB" baseline="30000" dirty="0">
                <a:solidFill>
                  <a:prstClr val="white"/>
                </a:solidFill>
              </a:rPr>
              <a:t>th</a:t>
            </a:r>
            <a:r>
              <a:rPr lang="en-GB" dirty="0">
                <a:solidFill>
                  <a:prstClr val="white"/>
                </a:solidFill>
              </a:rPr>
              <a:t>  IAEA Fusion Energy Conference, Chengdu, China | 15 10 2025</a:t>
            </a:r>
          </a:p>
        </p:txBody>
      </p:sp>
      <p:sp>
        <p:nvSpPr>
          <p:cNvPr id="58" name="Rectangle 57">
            <a:extLst>
              <a:ext uri="{FF2B5EF4-FFF2-40B4-BE49-F238E27FC236}">
                <a16:creationId xmlns:a16="http://schemas.microsoft.com/office/drawing/2014/main" id="{C9B95817-1269-EE02-5EC7-9A86753DC29F}"/>
              </a:ext>
            </a:extLst>
          </p:cNvPr>
          <p:cNvSpPr/>
          <p:nvPr/>
        </p:nvSpPr>
        <p:spPr>
          <a:xfrm>
            <a:off x="585947" y="5561993"/>
            <a:ext cx="5397440" cy="70788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indent="0">
              <a:buNone/>
            </a:pPr>
            <a:r>
              <a:rPr lang="en-GB" sz="2000" b="1" dirty="0">
                <a:latin typeface="Calibri" panose="020F0502020204030204" pitchFamily="34" charset="0"/>
                <a:ea typeface="Calibri" panose="020F0502020204030204" pitchFamily="34" charset="0"/>
                <a:cs typeface="Calibri" panose="020F0502020204030204" pitchFamily="34" charset="0"/>
              </a:rPr>
              <a:t>Higher fidelity detachment control possible in MAST-U ADC’s than in conventional divertor (!)</a:t>
            </a:r>
          </a:p>
        </p:txBody>
      </p:sp>
      <p:pic>
        <p:nvPicPr>
          <p:cNvPr id="62" name="Picture 61">
            <a:extLst>
              <a:ext uri="{FF2B5EF4-FFF2-40B4-BE49-F238E27FC236}">
                <a16:creationId xmlns:a16="http://schemas.microsoft.com/office/drawing/2014/main" id="{12C0C45F-F69E-CF4B-BACC-6FDD9B58CE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0800000">
            <a:off x="6822570" y="3473891"/>
            <a:ext cx="337460" cy="836604"/>
          </a:xfrm>
          <a:prstGeom prst="rect">
            <a:avLst/>
          </a:prstGeom>
        </p:spPr>
      </p:pic>
      <p:pic>
        <p:nvPicPr>
          <p:cNvPr id="63" name="Picture 62">
            <a:extLst>
              <a:ext uri="{FF2B5EF4-FFF2-40B4-BE49-F238E27FC236}">
                <a16:creationId xmlns:a16="http://schemas.microsoft.com/office/drawing/2014/main" id="{DEB1E68B-055F-E01A-AB1E-9107F15379E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0800000">
            <a:off x="11715952" y="3416973"/>
            <a:ext cx="337460" cy="836604"/>
          </a:xfrm>
          <a:prstGeom prst="rect">
            <a:avLst/>
          </a:prstGeom>
        </p:spPr>
      </p:pic>
      <p:sp>
        <p:nvSpPr>
          <p:cNvPr id="64" name="Rectangle 63">
            <a:extLst>
              <a:ext uri="{FF2B5EF4-FFF2-40B4-BE49-F238E27FC236}">
                <a16:creationId xmlns:a16="http://schemas.microsoft.com/office/drawing/2014/main" id="{C5D2D790-2632-C346-C8E4-70DEA58DA83C}"/>
              </a:ext>
            </a:extLst>
          </p:cNvPr>
          <p:cNvSpPr/>
          <p:nvPr/>
        </p:nvSpPr>
        <p:spPr>
          <a:xfrm>
            <a:off x="7274740" y="3502582"/>
            <a:ext cx="4346625" cy="70788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indent="0">
              <a:buNone/>
            </a:pPr>
            <a:r>
              <a:rPr lang="en-GB" sz="2000" b="1" dirty="0">
                <a:latin typeface="Calibri" panose="020F0502020204030204" pitchFamily="34" charset="0"/>
                <a:ea typeface="Calibri" panose="020F0502020204030204" pitchFamily="34" charset="0"/>
                <a:cs typeface="Calibri" panose="020F0502020204030204" pitchFamily="34" charset="0"/>
              </a:rPr>
              <a:t>ADCs can act as shock absorber -&gt; give actuators more time for control</a:t>
            </a:r>
          </a:p>
        </p:txBody>
      </p:sp>
      <p:sp>
        <p:nvSpPr>
          <p:cNvPr id="4" name="TextBox 3">
            <a:extLst>
              <a:ext uri="{FF2B5EF4-FFF2-40B4-BE49-F238E27FC236}">
                <a16:creationId xmlns:a16="http://schemas.microsoft.com/office/drawing/2014/main" id="{59C99F7A-3CA9-2948-0528-CEE19F48A1A4}"/>
              </a:ext>
            </a:extLst>
          </p:cNvPr>
          <p:cNvSpPr txBox="1"/>
          <p:nvPr/>
        </p:nvSpPr>
        <p:spPr>
          <a:xfrm rot="16200000">
            <a:off x="5160592" y="1259154"/>
            <a:ext cx="879936" cy="369332"/>
          </a:xfrm>
          <a:prstGeom prst="rect">
            <a:avLst/>
          </a:prstGeom>
          <a:solidFill>
            <a:schemeClr val="bg1"/>
          </a:solidFill>
        </p:spPr>
        <p:txBody>
          <a:bodyPr wrap="square" rtlCol="0">
            <a:spAutoFit/>
          </a:bodyPr>
          <a:lstStyle/>
          <a:p>
            <a:pPr algn="l"/>
            <a:r>
              <a:rPr lang="en-US" b="1" dirty="0" err="1"/>
              <a:t>L</a:t>
            </a:r>
            <a:r>
              <a:rPr lang="en-US" b="1" baseline="-25000" dirty="0" err="1"/>
              <a:t>pol</a:t>
            </a:r>
            <a:r>
              <a:rPr lang="en-US" b="1" dirty="0"/>
              <a:t> (m)</a:t>
            </a:r>
            <a:endParaRPr lang="en-NL" b="1" dirty="0"/>
          </a:p>
        </p:txBody>
      </p:sp>
      <p:sp>
        <p:nvSpPr>
          <p:cNvPr id="12" name="TextBox 11">
            <a:extLst>
              <a:ext uri="{FF2B5EF4-FFF2-40B4-BE49-F238E27FC236}">
                <a16:creationId xmlns:a16="http://schemas.microsoft.com/office/drawing/2014/main" id="{B42E79FD-2147-E13E-A9FB-12A3FCDE5861}"/>
              </a:ext>
            </a:extLst>
          </p:cNvPr>
          <p:cNvSpPr txBox="1"/>
          <p:nvPr/>
        </p:nvSpPr>
        <p:spPr>
          <a:xfrm rot="668172">
            <a:off x="4271778" y="1818528"/>
            <a:ext cx="487634" cy="369332"/>
          </a:xfrm>
          <a:prstGeom prst="rect">
            <a:avLst/>
          </a:prstGeom>
          <a:solidFill>
            <a:schemeClr val="bg1"/>
          </a:solidFill>
        </p:spPr>
        <p:txBody>
          <a:bodyPr wrap="none" rtlCol="0">
            <a:spAutoFit/>
          </a:bodyPr>
          <a:lstStyle/>
          <a:p>
            <a:pPr algn="l"/>
            <a:r>
              <a:rPr lang="en-US" b="1" dirty="0" err="1">
                <a:solidFill>
                  <a:schemeClr val="accent6">
                    <a:lumMod val="75000"/>
                  </a:schemeClr>
                </a:solidFill>
              </a:rPr>
              <a:t>L</a:t>
            </a:r>
            <a:r>
              <a:rPr lang="en-US" b="1" baseline="-25000" dirty="0" err="1">
                <a:solidFill>
                  <a:schemeClr val="accent6">
                    <a:lumMod val="75000"/>
                  </a:schemeClr>
                </a:solidFill>
              </a:rPr>
              <a:t>pol</a:t>
            </a:r>
            <a:endParaRPr lang="en-NL" b="1" dirty="0">
              <a:solidFill>
                <a:schemeClr val="accent6">
                  <a:lumMod val="75000"/>
                </a:schemeClr>
              </a:solidFill>
            </a:endParaRPr>
          </a:p>
        </p:txBody>
      </p:sp>
    </p:spTree>
    <p:extLst>
      <p:ext uri="{BB962C8B-B14F-4D97-AF65-F5344CB8AC3E}">
        <p14:creationId xmlns:p14="http://schemas.microsoft.com/office/powerpoint/2010/main" val="3090422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76DC5-C549-B3A5-AE79-E0E8AD3A13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F05961-48FB-F927-DEDF-0E4C9915D9D4}"/>
              </a:ext>
            </a:extLst>
          </p:cNvPr>
          <p:cNvSpPr>
            <a:spLocks noGrp="1"/>
          </p:cNvSpPr>
          <p:nvPr>
            <p:ph type="title"/>
          </p:nvPr>
        </p:nvSpPr>
        <p:spPr/>
        <p:txBody>
          <a:bodyPr/>
          <a:lstStyle/>
          <a:p>
            <a:r>
              <a:rPr lang="en-NL" dirty="0"/>
              <a:t>Towards fusion power plants</a:t>
            </a:r>
          </a:p>
        </p:txBody>
      </p:sp>
      <p:sp>
        <p:nvSpPr>
          <p:cNvPr id="4" name="Footer Placeholder 3">
            <a:extLst>
              <a:ext uri="{FF2B5EF4-FFF2-40B4-BE49-F238E27FC236}">
                <a16:creationId xmlns:a16="http://schemas.microsoft.com/office/drawing/2014/main" id="{675C2D62-BE76-4D42-60A6-94CDFADBB60A}"/>
              </a:ext>
            </a:extLst>
          </p:cNvPr>
          <p:cNvSpPr>
            <a:spLocks noGrp="1"/>
          </p:cNvSpPr>
          <p:nvPr>
            <p:ph type="ftr" sz="quarter" idx="11"/>
          </p:nvPr>
        </p:nvSpPr>
        <p:spPr>
          <a:xfrm>
            <a:off x="825623" y="6555769"/>
            <a:ext cx="5606173" cy="532501"/>
          </a:xfrm>
        </p:spPr>
        <p:txBody>
          <a:bodyPr/>
          <a:lstStyle/>
          <a:p>
            <a:r>
              <a:rPr lang="en-GB" dirty="0">
                <a:solidFill>
                  <a:prstClr val="white"/>
                </a:solidFill>
              </a:rPr>
              <a:t>K. Verhaegh | 30</a:t>
            </a:r>
            <a:r>
              <a:rPr lang="en-GB" baseline="30000" dirty="0">
                <a:solidFill>
                  <a:prstClr val="white"/>
                </a:solidFill>
              </a:rPr>
              <a:t>th</a:t>
            </a:r>
            <a:r>
              <a:rPr lang="en-GB" dirty="0">
                <a:solidFill>
                  <a:prstClr val="white"/>
                </a:solidFill>
              </a:rPr>
              <a:t>  IAEA Fusion Energy Conference, Chengdu, China | 15 10 2025</a:t>
            </a:r>
          </a:p>
        </p:txBody>
      </p:sp>
      <p:sp>
        <p:nvSpPr>
          <p:cNvPr id="5" name="Slide Number Placeholder 4">
            <a:extLst>
              <a:ext uri="{FF2B5EF4-FFF2-40B4-BE49-F238E27FC236}">
                <a16:creationId xmlns:a16="http://schemas.microsoft.com/office/drawing/2014/main" id="{5228068E-54D0-183B-9FFB-323ED5AB7964}"/>
              </a:ext>
            </a:extLst>
          </p:cNvPr>
          <p:cNvSpPr>
            <a:spLocks noGrp="1"/>
          </p:cNvSpPr>
          <p:nvPr>
            <p:ph type="sldNum" sz="quarter" idx="12"/>
          </p:nvPr>
        </p:nvSpPr>
        <p:spPr/>
        <p:txBody>
          <a:bodyPr/>
          <a:lstStyle/>
          <a:p>
            <a:r>
              <a:rPr lang="en-GB" dirty="0">
                <a:solidFill>
                  <a:prstClr val="white"/>
                </a:solidFill>
              </a:rPr>
              <a:t>1/16</a:t>
            </a:r>
          </a:p>
        </p:txBody>
      </p:sp>
      <p:pic>
        <p:nvPicPr>
          <p:cNvPr id="6" name="Picture 2">
            <a:extLst>
              <a:ext uri="{FF2B5EF4-FFF2-40B4-BE49-F238E27FC236}">
                <a16:creationId xmlns:a16="http://schemas.microsoft.com/office/drawing/2014/main" id="{C41C04A1-09FB-3497-4D7E-F204F97C6D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269188" y="793696"/>
            <a:ext cx="4486275" cy="335594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53EA33C-2E9F-FE2C-CF9C-06D4155C9B34}"/>
              </a:ext>
            </a:extLst>
          </p:cNvPr>
          <p:cNvSpPr txBox="1"/>
          <p:nvPr/>
        </p:nvSpPr>
        <p:spPr>
          <a:xfrm>
            <a:off x="269188" y="4149639"/>
            <a:ext cx="5292243" cy="707886"/>
          </a:xfrm>
          <a:prstGeom prst="rect">
            <a:avLst/>
          </a:prstGeom>
          <a:noFill/>
        </p:spPr>
        <p:txBody>
          <a:bodyPr wrap="square" rtlCol="0">
            <a:spAutoFit/>
          </a:bodyPr>
          <a:lstStyle/>
          <a:p>
            <a:r>
              <a:rPr lang="en-NL" sz="2000" b="1" dirty="0"/>
              <a:t>ITER – </a:t>
            </a:r>
            <a:r>
              <a:rPr lang="en-NL" sz="1600" b="1" dirty="0"/>
              <a:t>under construction (2033-2039) </a:t>
            </a:r>
            <a:endParaRPr lang="en-NL" sz="2000" b="1" dirty="0"/>
          </a:p>
          <a:p>
            <a:pPr marL="285750" indent="-285750">
              <a:buFont typeface="Arial" panose="020B0604020202020204" pitchFamily="34" charset="0"/>
              <a:buChar char="•"/>
            </a:pPr>
            <a:r>
              <a:rPr lang="en-NL" sz="2000" b="1" dirty="0"/>
              <a:t>Q (energy out / energy in) =10 </a:t>
            </a:r>
          </a:p>
        </p:txBody>
      </p:sp>
      <p:pic>
        <p:nvPicPr>
          <p:cNvPr id="8" name="Picture 4" descr="DEMOnstration Power Plant - Wikipedia">
            <a:extLst>
              <a:ext uri="{FF2B5EF4-FFF2-40B4-BE49-F238E27FC236}">
                <a16:creationId xmlns:a16="http://schemas.microsoft.com/office/drawing/2014/main" id="{31CA9898-CBE8-FEBA-018B-4DD359C96F1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53847" y="685223"/>
            <a:ext cx="3623418" cy="185594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DF14B71-3C2F-3A26-0FF4-D4DE2F6B6058}"/>
              </a:ext>
            </a:extLst>
          </p:cNvPr>
          <p:cNvSpPr txBox="1"/>
          <p:nvPr/>
        </p:nvSpPr>
        <p:spPr>
          <a:xfrm>
            <a:off x="4829397" y="2195121"/>
            <a:ext cx="4955255" cy="707886"/>
          </a:xfrm>
          <a:prstGeom prst="rect">
            <a:avLst/>
          </a:prstGeom>
          <a:noFill/>
        </p:spPr>
        <p:txBody>
          <a:bodyPr wrap="square" rtlCol="0">
            <a:spAutoFit/>
          </a:bodyPr>
          <a:lstStyle/>
          <a:p>
            <a:r>
              <a:rPr lang="en-NL" sz="2000" b="1" dirty="0"/>
              <a:t>(EU-)DEMO – </a:t>
            </a:r>
            <a:r>
              <a:rPr lang="en-NL" sz="1600" b="1" dirty="0"/>
              <a:t>under design (&gt;2040)</a:t>
            </a:r>
          </a:p>
          <a:p>
            <a:pPr marL="285750" indent="-285750">
              <a:buFont typeface="Arial" panose="020B0604020202020204" pitchFamily="34" charset="0"/>
              <a:buChar char="•"/>
            </a:pPr>
            <a:r>
              <a:rPr lang="en-NL" sz="2000" b="1" dirty="0"/>
              <a:t>Q=25 (300-500 MW electricity)</a:t>
            </a:r>
          </a:p>
        </p:txBody>
      </p:sp>
      <p:pic>
        <p:nvPicPr>
          <p:cNvPr id="3" name="Picture 16" descr="Small but fierce: SPARC - EUROfusion">
            <a:extLst>
              <a:ext uri="{FF2B5EF4-FFF2-40B4-BE49-F238E27FC236}">
                <a16:creationId xmlns:a16="http://schemas.microsoft.com/office/drawing/2014/main" id="{AB3792FF-F217-7344-3B30-1F5F6FE43D6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73851" y="3111651"/>
            <a:ext cx="2764752" cy="185346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E0CD6CF-15C3-7606-5561-F0899BC1F4F9}"/>
              </a:ext>
            </a:extLst>
          </p:cNvPr>
          <p:cNvSpPr txBox="1"/>
          <p:nvPr/>
        </p:nvSpPr>
        <p:spPr>
          <a:xfrm>
            <a:off x="5339711" y="5016244"/>
            <a:ext cx="5078691" cy="1323439"/>
          </a:xfrm>
          <a:prstGeom prst="rect">
            <a:avLst/>
          </a:prstGeom>
          <a:noFill/>
        </p:spPr>
        <p:txBody>
          <a:bodyPr wrap="square" rtlCol="0">
            <a:spAutoFit/>
          </a:bodyPr>
          <a:lstStyle/>
          <a:p>
            <a:r>
              <a:rPr lang="en-NL" sz="2000" b="1" dirty="0"/>
              <a:t>SPARC (CFS - US) </a:t>
            </a:r>
            <a:r>
              <a:rPr lang="en-NL" sz="1600" b="1" dirty="0"/>
              <a:t>(construction 2026)</a:t>
            </a:r>
          </a:p>
          <a:p>
            <a:pPr marL="285750" indent="-285750">
              <a:buFont typeface="Arial" panose="020B0604020202020204" pitchFamily="34" charset="0"/>
              <a:buChar char="•"/>
            </a:pPr>
            <a:r>
              <a:rPr lang="en-NL" sz="2000" b="1" dirty="0"/>
              <a:t>Q&gt;2</a:t>
            </a:r>
          </a:p>
          <a:p>
            <a:r>
              <a:rPr lang="en-NL" sz="2000" b="1" dirty="0"/>
              <a:t>ARC (CFS – US) </a:t>
            </a:r>
            <a:r>
              <a:rPr lang="en-US" sz="2000" b="1" dirty="0"/>
              <a:t>(</a:t>
            </a:r>
            <a:r>
              <a:rPr lang="en-NL" sz="1600" b="1" dirty="0"/>
              <a:t>planned 2030s</a:t>
            </a:r>
            <a:r>
              <a:rPr lang="en-US" sz="1600" b="1" dirty="0"/>
              <a:t>)</a:t>
            </a:r>
            <a:endParaRPr lang="en-NL" sz="1600" b="1" dirty="0"/>
          </a:p>
          <a:p>
            <a:pPr marL="342900" indent="-342900">
              <a:buFont typeface="Arial" panose="020B0604020202020204" pitchFamily="34" charset="0"/>
              <a:buChar char="•"/>
            </a:pPr>
            <a:r>
              <a:rPr lang="en-NL" sz="2000" b="1" dirty="0"/>
              <a:t>100s MW electricity</a:t>
            </a:r>
          </a:p>
        </p:txBody>
      </p:sp>
      <p:pic>
        <p:nvPicPr>
          <p:cNvPr id="11" name="Picture 2" descr="West Burton selected as home of STEP fusion plant - GOV.UK">
            <a:extLst>
              <a:ext uri="{FF2B5EF4-FFF2-40B4-BE49-F238E27FC236}">
                <a16:creationId xmlns:a16="http://schemas.microsoft.com/office/drawing/2014/main" id="{77A3D7D2-8265-E13E-E663-28523A77CA5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156" r="21116"/>
          <a:stretch/>
        </p:blipFill>
        <p:spPr bwMode="auto">
          <a:xfrm>
            <a:off x="9908088" y="3071581"/>
            <a:ext cx="2198576" cy="272802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4669757-078A-F43D-8A8C-584B00E1AA6E}"/>
              </a:ext>
            </a:extLst>
          </p:cNvPr>
          <p:cNvSpPr txBox="1"/>
          <p:nvPr/>
        </p:nvSpPr>
        <p:spPr>
          <a:xfrm>
            <a:off x="8986899" y="5822603"/>
            <a:ext cx="3873827" cy="707886"/>
          </a:xfrm>
          <a:prstGeom prst="rect">
            <a:avLst/>
          </a:prstGeom>
          <a:noFill/>
        </p:spPr>
        <p:txBody>
          <a:bodyPr wrap="square" rtlCol="0">
            <a:spAutoFit/>
          </a:bodyPr>
          <a:lstStyle/>
          <a:p>
            <a:r>
              <a:rPr lang="en-NL" sz="2000" b="1" dirty="0"/>
              <a:t>STEP (UK) – </a:t>
            </a:r>
            <a:r>
              <a:rPr lang="en-US" sz="2000" b="1" dirty="0"/>
              <a:t>(</a:t>
            </a:r>
            <a:r>
              <a:rPr lang="en-NL" sz="1600" b="1" dirty="0"/>
              <a:t>under design &lt;2040)</a:t>
            </a:r>
          </a:p>
          <a:p>
            <a:pPr marL="285750" indent="-285750">
              <a:buFont typeface="Arial" panose="020B0604020202020204" pitchFamily="34" charset="0"/>
              <a:buChar char="•"/>
            </a:pPr>
            <a:r>
              <a:rPr lang="en-NL" sz="2000" b="1" dirty="0"/>
              <a:t>Net power on the grid</a:t>
            </a:r>
          </a:p>
        </p:txBody>
      </p:sp>
      <p:sp>
        <p:nvSpPr>
          <p:cNvPr id="14" name="TextBox 13">
            <a:extLst>
              <a:ext uri="{FF2B5EF4-FFF2-40B4-BE49-F238E27FC236}">
                <a16:creationId xmlns:a16="http://schemas.microsoft.com/office/drawing/2014/main" id="{A78C687C-39DC-C768-7969-FC9AED891146}"/>
              </a:ext>
            </a:extLst>
          </p:cNvPr>
          <p:cNvSpPr txBox="1"/>
          <p:nvPr/>
        </p:nvSpPr>
        <p:spPr>
          <a:xfrm>
            <a:off x="8901715" y="-46349"/>
            <a:ext cx="5078691" cy="1323439"/>
          </a:xfrm>
          <a:prstGeom prst="rect">
            <a:avLst/>
          </a:prstGeom>
          <a:noFill/>
        </p:spPr>
        <p:txBody>
          <a:bodyPr wrap="square" rtlCol="0">
            <a:spAutoFit/>
          </a:bodyPr>
          <a:lstStyle/>
          <a:p>
            <a:r>
              <a:rPr lang="en-NL" sz="2000" b="1" dirty="0"/>
              <a:t>BEST (China) </a:t>
            </a:r>
            <a:r>
              <a:rPr lang="en-NL" sz="1600" b="1" dirty="0"/>
              <a:t>(construction 2027)</a:t>
            </a:r>
          </a:p>
          <a:p>
            <a:pPr marL="342900" indent="-342900">
              <a:buFont typeface="Arial" panose="020B0604020202020204" pitchFamily="34" charset="0"/>
              <a:buChar char="•"/>
            </a:pPr>
            <a:r>
              <a:rPr lang="en-NL" sz="2000" b="1" dirty="0"/>
              <a:t>Q=5</a:t>
            </a:r>
          </a:p>
          <a:p>
            <a:r>
              <a:rPr lang="en-NL" sz="2000" b="1" dirty="0"/>
              <a:t>CFEDR (China) </a:t>
            </a:r>
            <a:r>
              <a:rPr lang="en-NL" sz="1600" b="1" dirty="0"/>
              <a:t>(planned 2030s)</a:t>
            </a:r>
          </a:p>
          <a:p>
            <a:pPr marL="342900" indent="-342900">
              <a:buFont typeface="Arial" panose="020B0604020202020204" pitchFamily="34" charset="0"/>
              <a:buChar char="•"/>
            </a:pPr>
            <a:r>
              <a:rPr lang="en-NL" sz="2000" b="1" dirty="0"/>
              <a:t>Q=13 (891 MW electricity) </a:t>
            </a:r>
          </a:p>
        </p:txBody>
      </p:sp>
      <p:sp>
        <p:nvSpPr>
          <p:cNvPr id="15" name="Rectangle 14">
            <a:extLst>
              <a:ext uri="{FF2B5EF4-FFF2-40B4-BE49-F238E27FC236}">
                <a16:creationId xmlns:a16="http://schemas.microsoft.com/office/drawing/2014/main" id="{1367F400-42C1-D87F-B56F-B2F52AEF754B}"/>
              </a:ext>
            </a:extLst>
          </p:cNvPr>
          <p:cNvSpPr/>
          <p:nvPr/>
        </p:nvSpPr>
        <p:spPr>
          <a:xfrm>
            <a:off x="147465" y="5335571"/>
            <a:ext cx="4301364" cy="70788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indent="0">
              <a:buNone/>
            </a:pPr>
            <a:r>
              <a:rPr lang="en-GB" sz="2000" b="1" dirty="0">
                <a:latin typeface="Calibri" panose="020F0502020204030204" pitchFamily="34" charset="0"/>
                <a:ea typeface="Calibri" panose="020F0502020204030204" pitchFamily="34" charset="0"/>
                <a:cs typeface="Calibri" panose="020F0502020204030204" pitchFamily="34" charset="0"/>
              </a:rPr>
              <a:t>Working towards fusion reactors </a:t>
            </a:r>
            <a:br>
              <a:rPr lang="en-GB" sz="2000" b="1" dirty="0">
                <a:latin typeface="Calibri" panose="020F0502020204030204" pitchFamily="34" charset="0"/>
                <a:ea typeface="Calibri" panose="020F0502020204030204" pitchFamily="34" charset="0"/>
                <a:cs typeface="Calibri" panose="020F0502020204030204" pitchFamily="34" charset="0"/>
              </a:rPr>
            </a:br>
            <a:r>
              <a:rPr lang="en-GB" sz="2000" b="1" dirty="0">
                <a:latin typeface="Calibri" panose="020F0502020204030204" pitchFamily="34" charset="0"/>
                <a:ea typeface="Calibri" panose="020F0502020204030204" pitchFamily="34" charset="0"/>
                <a:cs typeface="Calibri" panose="020F0502020204030204" pitchFamily="34" charset="0"/>
              </a:rPr>
              <a:t>-&gt; private &amp; public sector</a:t>
            </a:r>
          </a:p>
        </p:txBody>
      </p:sp>
      <p:pic>
        <p:nvPicPr>
          <p:cNvPr id="16" name="Picture 6" descr="EUROfusion - Realising Fusion Energy">
            <a:extLst>
              <a:ext uri="{FF2B5EF4-FFF2-40B4-BE49-F238E27FC236}">
                <a16:creationId xmlns:a16="http://schemas.microsoft.com/office/drawing/2014/main" id="{F9D2AE91-00D3-5B99-CDDA-492CF90DEBE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60602" y="654693"/>
            <a:ext cx="405051" cy="40505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C077CE37-AA28-45B0-EE08-245414FEBB3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50931"/>
          <a:stretch>
            <a:fillRect/>
          </a:stretch>
        </p:blipFill>
        <p:spPr bwMode="auto">
          <a:xfrm>
            <a:off x="8883066" y="1225781"/>
            <a:ext cx="1803172" cy="2124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0786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46715-A4FA-21D0-09C1-54121FE5CC0A}"/>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254AA293-928F-985D-5E01-B6F118C842DF}"/>
              </a:ext>
            </a:extLst>
          </p:cNvPr>
          <p:cNvSpPr/>
          <p:nvPr/>
        </p:nvSpPr>
        <p:spPr>
          <a:xfrm>
            <a:off x="7643446" y="602146"/>
            <a:ext cx="4462393" cy="32113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32" name="Picture 31">
            <a:extLst>
              <a:ext uri="{FF2B5EF4-FFF2-40B4-BE49-F238E27FC236}">
                <a16:creationId xmlns:a16="http://schemas.microsoft.com/office/drawing/2014/main" id="{FBBF3C97-84BB-F88D-E14E-E7E48184236D}"/>
              </a:ext>
            </a:extLst>
          </p:cNvPr>
          <p:cNvPicPr>
            <a:picLocks noChangeAspect="1"/>
          </p:cNvPicPr>
          <p:nvPr/>
        </p:nvPicPr>
        <p:blipFill>
          <a:blip r:embed="rId2"/>
          <a:stretch>
            <a:fillRect/>
          </a:stretch>
        </p:blipFill>
        <p:spPr>
          <a:xfrm>
            <a:off x="7533630" y="602146"/>
            <a:ext cx="4572209" cy="3211316"/>
          </a:xfrm>
          <a:prstGeom prst="rect">
            <a:avLst/>
          </a:prstGeom>
        </p:spPr>
      </p:pic>
      <p:sp>
        <p:nvSpPr>
          <p:cNvPr id="2" name="Title 1">
            <a:extLst>
              <a:ext uri="{FF2B5EF4-FFF2-40B4-BE49-F238E27FC236}">
                <a16:creationId xmlns:a16="http://schemas.microsoft.com/office/drawing/2014/main" id="{A0726EC1-F5F6-D3E4-52CE-0A6A094AA9CD}"/>
              </a:ext>
            </a:extLst>
          </p:cNvPr>
          <p:cNvSpPr>
            <a:spLocks noGrp="1"/>
          </p:cNvSpPr>
          <p:nvPr>
            <p:ph type="title"/>
          </p:nvPr>
        </p:nvSpPr>
        <p:spPr/>
        <p:txBody>
          <a:bodyPr/>
          <a:lstStyle/>
          <a:p>
            <a:r>
              <a:rPr lang="en-GB" dirty="0"/>
              <a:t>ADCs can improve handling of fast transients</a:t>
            </a:r>
          </a:p>
        </p:txBody>
      </p:sp>
      <p:sp>
        <p:nvSpPr>
          <p:cNvPr id="5" name="Slide Number Placeholder 4">
            <a:extLst>
              <a:ext uri="{FF2B5EF4-FFF2-40B4-BE49-F238E27FC236}">
                <a16:creationId xmlns:a16="http://schemas.microsoft.com/office/drawing/2014/main" id="{D4C29130-9F9A-5EED-725C-A3224F38CDD0}"/>
              </a:ext>
            </a:extLst>
          </p:cNvPr>
          <p:cNvSpPr>
            <a:spLocks noGrp="1"/>
          </p:cNvSpPr>
          <p:nvPr>
            <p:ph type="sldNum" sz="quarter" idx="12"/>
          </p:nvPr>
        </p:nvSpPr>
        <p:spPr/>
        <p:txBody>
          <a:bodyPr/>
          <a:lstStyle/>
          <a:p>
            <a:r>
              <a:rPr lang="en-GB" dirty="0">
                <a:solidFill>
                  <a:prstClr val="white"/>
                </a:solidFill>
              </a:rPr>
              <a:t>10/16</a:t>
            </a:r>
          </a:p>
        </p:txBody>
      </p:sp>
      <p:sp>
        <p:nvSpPr>
          <p:cNvPr id="6" name="TextBox 5">
            <a:extLst>
              <a:ext uri="{FF2B5EF4-FFF2-40B4-BE49-F238E27FC236}">
                <a16:creationId xmlns:a16="http://schemas.microsoft.com/office/drawing/2014/main" id="{BED0D33C-C280-A190-B064-C0CFECF61906}"/>
              </a:ext>
            </a:extLst>
          </p:cNvPr>
          <p:cNvSpPr txBox="1"/>
          <p:nvPr/>
        </p:nvSpPr>
        <p:spPr>
          <a:xfrm>
            <a:off x="825624" y="-806591"/>
            <a:ext cx="2924262" cy="338554"/>
          </a:xfrm>
          <a:prstGeom prst="rect">
            <a:avLst/>
          </a:prstGeom>
          <a:noFill/>
        </p:spPr>
        <p:txBody>
          <a:bodyPr wrap="none" rtlCol="0">
            <a:spAutoFit/>
          </a:bodyPr>
          <a:lstStyle/>
          <a:p>
            <a:pPr algn="l"/>
            <a:r>
              <a:rPr lang="en-GB" sz="1600" dirty="0"/>
              <a:t>[B. Kool, et al. 2025, Nat. Energy]</a:t>
            </a:r>
          </a:p>
        </p:txBody>
      </p:sp>
      <p:sp>
        <p:nvSpPr>
          <p:cNvPr id="7" name="Rectangle 6">
            <a:extLst>
              <a:ext uri="{FF2B5EF4-FFF2-40B4-BE49-F238E27FC236}">
                <a16:creationId xmlns:a16="http://schemas.microsoft.com/office/drawing/2014/main" id="{002F0ED0-22F4-C4F1-FD3C-B4150DB3C63E}"/>
              </a:ext>
            </a:extLst>
          </p:cNvPr>
          <p:cNvSpPr/>
          <p:nvPr/>
        </p:nvSpPr>
        <p:spPr>
          <a:xfrm>
            <a:off x="6835577" y="4389127"/>
            <a:ext cx="5144044" cy="400110"/>
          </a:xfrm>
          <a:prstGeom prst="rect">
            <a:avLst/>
          </a:prstGeom>
          <a:gradFill>
            <a:gsLst>
              <a:gs pos="0">
                <a:schemeClr val="accent1">
                  <a:lumMod val="5000"/>
                  <a:lumOff val="95000"/>
                </a:schemeClr>
              </a:gs>
              <a:gs pos="100000">
                <a:schemeClr val="tx1"/>
              </a:gs>
            </a:gsLst>
            <a:lin ang="0" scaled="0"/>
          </a:gradFill>
        </p:spPr>
        <p:style>
          <a:lnRef idx="2">
            <a:schemeClr val="dk1">
              <a:shade val="15000"/>
            </a:schemeClr>
          </a:lnRef>
          <a:fillRef idx="1">
            <a:schemeClr val="dk1"/>
          </a:fillRef>
          <a:effectRef idx="0">
            <a:schemeClr val="dk1"/>
          </a:effectRef>
          <a:fontRef idx="minor">
            <a:schemeClr val="lt1"/>
          </a:fontRef>
        </p:style>
        <p:txBody>
          <a:bodyPr wrap="square">
            <a:spAutoFit/>
          </a:bodyPr>
          <a:lstStyle/>
          <a:p>
            <a:pPr marL="0" indent="0" algn="ctr">
              <a:buNone/>
            </a:pPr>
            <a:r>
              <a:rPr lang="en-GB" sz="2000" b="1" dirty="0">
                <a:solidFill>
                  <a:schemeClr val="tx1"/>
                </a:solidFill>
                <a:latin typeface="Calibri" panose="020F0502020204030204" pitchFamily="34" charset="0"/>
                <a:ea typeface="Calibri" panose="020F0502020204030204" pitchFamily="34" charset="0"/>
                <a:cs typeface="Calibri" panose="020F0502020204030204" pitchFamily="34" charset="0"/>
              </a:rPr>
              <a:t>Actuator response</a:t>
            </a:r>
          </a:p>
        </p:txBody>
      </p:sp>
      <p:sp>
        <p:nvSpPr>
          <p:cNvPr id="8" name="TextBox 7">
            <a:extLst>
              <a:ext uri="{FF2B5EF4-FFF2-40B4-BE49-F238E27FC236}">
                <a16:creationId xmlns:a16="http://schemas.microsoft.com/office/drawing/2014/main" id="{ECD6FE39-E674-D617-65DE-9C268CD2E99F}"/>
              </a:ext>
            </a:extLst>
          </p:cNvPr>
          <p:cNvSpPr txBox="1"/>
          <p:nvPr/>
        </p:nvSpPr>
        <p:spPr>
          <a:xfrm>
            <a:off x="10379052" y="4900891"/>
            <a:ext cx="1627753" cy="707886"/>
          </a:xfrm>
          <a:prstGeom prst="rect">
            <a:avLst/>
          </a:prstGeom>
          <a:noFill/>
        </p:spPr>
        <p:txBody>
          <a:bodyPr wrap="none" rtlCol="0">
            <a:spAutoFit/>
          </a:bodyPr>
          <a:lstStyle/>
          <a:p>
            <a:pPr algn="l"/>
            <a:r>
              <a:rPr lang="en-GB" sz="2000" b="1" dirty="0"/>
              <a:t>Quasi-steady </a:t>
            </a:r>
          </a:p>
          <a:p>
            <a:pPr algn="l"/>
            <a:r>
              <a:rPr lang="en-GB" sz="2000" b="1" dirty="0"/>
              <a:t>state</a:t>
            </a:r>
          </a:p>
        </p:txBody>
      </p:sp>
      <p:sp>
        <p:nvSpPr>
          <p:cNvPr id="9" name="TextBox 8">
            <a:extLst>
              <a:ext uri="{FF2B5EF4-FFF2-40B4-BE49-F238E27FC236}">
                <a16:creationId xmlns:a16="http://schemas.microsoft.com/office/drawing/2014/main" id="{C0FCD46B-4DBE-F9F3-E6CA-8DCA6B8E2AEA}"/>
              </a:ext>
            </a:extLst>
          </p:cNvPr>
          <p:cNvSpPr txBox="1"/>
          <p:nvPr/>
        </p:nvSpPr>
        <p:spPr>
          <a:xfrm>
            <a:off x="6670381" y="4889119"/>
            <a:ext cx="1726498" cy="954107"/>
          </a:xfrm>
          <a:prstGeom prst="rect">
            <a:avLst/>
          </a:prstGeom>
          <a:noFill/>
        </p:spPr>
        <p:txBody>
          <a:bodyPr wrap="none" rtlCol="0">
            <a:spAutoFit/>
          </a:bodyPr>
          <a:lstStyle/>
          <a:p>
            <a:pPr algn="l"/>
            <a:r>
              <a:rPr lang="en-GB" sz="2000" b="1" dirty="0">
                <a:solidFill>
                  <a:srgbClr val="FF0000"/>
                </a:solidFill>
              </a:rPr>
              <a:t>Fast transients</a:t>
            </a:r>
            <a:br>
              <a:rPr lang="en-GB" sz="2000" b="1" dirty="0">
                <a:solidFill>
                  <a:srgbClr val="FF0000"/>
                </a:solidFill>
              </a:rPr>
            </a:br>
            <a:r>
              <a:rPr lang="en-GB" dirty="0">
                <a:solidFill>
                  <a:srgbClr val="FF0000"/>
                </a:solidFill>
              </a:rPr>
              <a:t>(too fast to </a:t>
            </a:r>
            <a:br>
              <a:rPr lang="en-GB" dirty="0">
                <a:solidFill>
                  <a:srgbClr val="FF0000"/>
                </a:solidFill>
              </a:rPr>
            </a:br>
            <a:r>
              <a:rPr lang="en-GB" dirty="0">
                <a:solidFill>
                  <a:srgbClr val="FF0000"/>
                </a:solidFill>
              </a:rPr>
              <a:t>actuate on)</a:t>
            </a:r>
            <a:endParaRPr lang="en-GB" sz="2000" dirty="0">
              <a:solidFill>
                <a:srgbClr val="FF0000"/>
              </a:solidFill>
            </a:endParaRPr>
          </a:p>
        </p:txBody>
      </p:sp>
      <p:sp>
        <p:nvSpPr>
          <p:cNvPr id="10" name="TextBox 9">
            <a:extLst>
              <a:ext uri="{FF2B5EF4-FFF2-40B4-BE49-F238E27FC236}">
                <a16:creationId xmlns:a16="http://schemas.microsoft.com/office/drawing/2014/main" id="{B81BF29E-329B-492E-D594-1A2BA8313E04}"/>
              </a:ext>
            </a:extLst>
          </p:cNvPr>
          <p:cNvSpPr txBox="1"/>
          <p:nvPr/>
        </p:nvSpPr>
        <p:spPr>
          <a:xfrm>
            <a:off x="8476390" y="4889119"/>
            <a:ext cx="1814407" cy="954107"/>
          </a:xfrm>
          <a:prstGeom prst="rect">
            <a:avLst/>
          </a:prstGeom>
          <a:noFill/>
        </p:spPr>
        <p:txBody>
          <a:bodyPr wrap="none" rtlCol="0">
            <a:spAutoFit/>
          </a:bodyPr>
          <a:lstStyle/>
          <a:p>
            <a:pPr algn="l"/>
            <a:r>
              <a:rPr lang="en-GB" sz="2000" b="1" dirty="0"/>
              <a:t>Slow transients</a:t>
            </a:r>
            <a:br>
              <a:rPr lang="en-GB" sz="2000" b="1" dirty="0"/>
            </a:br>
            <a:r>
              <a:rPr lang="en-GB" dirty="0"/>
              <a:t>(power exhaust </a:t>
            </a:r>
            <a:br>
              <a:rPr lang="en-GB" dirty="0"/>
            </a:br>
            <a:r>
              <a:rPr lang="en-GB" dirty="0"/>
              <a:t>control)</a:t>
            </a:r>
            <a:endParaRPr lang="en-GB" sz="2000" dirty="0"/>
          </a:p>
        </p:txBody>
      </p:sp>
      <p:sp>
        <p:nvSpPr>
          <p:cNvPr id="11" name="Rectangle 10">
            <a:extLst>
              <a:ext uri="{FF2B5EF4-FFF2-40B4-BE49-F238E27FC236}">
                <a16:creationId xmlns:a16="http://schemas.microsoft.com/office/drawing/2014/main" id="{5D70B8B3-0FA9-3D4A-A1DA-A148D77891F4}"/>
              </a:ext>
            </a:extLst>
          </p:cNvPr>
          <p:cNvSpPr/>
          <p:nvPr/>
        </p:nvSpPr>
        <p:spPr>
          <a:xfrm>
            <a:off x="6835577" y="5896942"/>
            <a:ext cx="5144044" cy="400110"/>
          </a:xfrm>
          <a:prstGeom prst="rect">
            <a:avLst/>
          </a:prstGeom>
          <a:gradFill>
            <a:gsLst>
              <a:gs pos="100000">
                <a:schemeClr val="accent1">
                  <a:lumMod val="5000"/>
                  <a:lumOff val="95000"/>
                </a:schemeClr>
              </a:gs>
              <a:gs pos="0">
                <a:schemeClr val="tx1"/>
              </a:gs>
            </a:gsLst>
            <a:lin ang="0" scaled="0"/>
          </a:gradFill>
          <a:ln>
            <a:solidFill>
              <a:schemeClr val="dk1">
                <a:shade val="15000"/>
              </a:schemeClr>
            </a:solidFill>
          </a:ln>
        </p:spPr>
        <p:style>
          <a:lnRef idx="2">
            <a:schemeClr val="dk1">
              <a:shade val="15000"/>
            </a:schemeClr>
          </a:lnRef>
          <a:fillRef idx="1">
            <a:schemeClr val="dk1"/>
          </a:fillRef>
          <a:effectRef idx="0">
            <a:schemeClr val="dk1"/>
          </a:effectRef>
          <a:fontRef idx="minor">
            <a:schemeClr val="lt1"/>
          </a:fontRef>
        </p:style>
        <p:txBody>
          <a:bodyPr wrap="square">
            <a:spAutoFit/>
          </a:bodyPr>
          <a:lstStyle/>
          <a:p>
            <a:pPr marL="0" indent="0" algn="ctr">
              <a:buNone/>
            </a:pPr>
            <a:r>
              <a:rPr lang="en-GB" sz="2000" b="1" dirty="0">
                <a:solidFill>
                  <a:schemeClr val="tx1"/>
                </a:solidFill>
                <a:latin typeface="Calibri" panose="020F0502020204030204" pitchFamily="34" charset="0"/>
                <a:ea typeface="Calibri" panose="020F0502020204030204" pitchFamily="34" charset="0"/>
                <a:cs typeface="Calibri" panose="020F0502020204030204" pitchFamily="34" charset="0"/>
              </a:rPr>
              <a:t>Passive absorption reliance</a:t>
            </a:r>
          </a:p>
        </p:txBody>
      </p:sp>
      <p:sp>
        <p:nvSpPr>
          <p:cNvPr id="12" name="Rectangle 11">
            <a:extLst>
              <a:ext uri="{FF2B5EF4-FFF2-40B4-BE49-F238E27FC236}">
                <a16:creationId xmlns:a16="http://schemas.microsoft.com/office/drawing/2014/main" id="{A5F1FAE4-BDE9-E4F1-3BF1-9CEBAB8E3326}"/>
              </a:ext>
            </a:extLst>
          </p:cNvPr>
          <p:cNvSpPr/>
          <p:nvPr/>
        </p:nvSpPr>
        <p:spPr>
          <a:xfrm>
            <a:off x="6835577" y="3839049"/>
            <a:ext cx="5144044" cy="40011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indent="0" algn="ctr">
              <a:buNone/>
            </a:pPr>
            <a:r>
              <a:rPr lang="en-GB" sz="2000" b="1" dirty="0">
                <a:latin typeface="Calibri" panose="020F0502020204030204" pitchFamily="34" charset="0"/>
                <a:ea typeface="Calibri" panose="020F0502020204030204" pitchFamily="34" charset="0"/>
                <a:cs typeface="Calibri" panose="020F0502020204030204" pitchFamily="34" charset="0"/>
              </a:rPr>
              <a:t>ADCs can improve handling of fast transients</a:t>
            </a:r>
          </a:p>
        </p:txBody>
      </p:sp>
      <p:grpSp>
        <p:nvGrpSpPr>
          <p:cNvPr id="20" name="Group 19">
            <a:extLst>
              <a:ext uri="{FF2B5EF4-FFF2-40B4-BE49-F238E27FC236}">
                <a16:creationId xmlns:a16="http://schemas.microsoft.com/office/drawing/2014/main" id="{E44C4A40-3CD6-0AB6-3571-D1CF0C30F657}"/>
              </a:ext>
            </a:extLst>
          </p:cNvPr>
          <p:cNvGrpSpPr/>
          <p:nvPr/>
        </p:nvGrpSpPr>
        <p:grpSpPr>
          <a:xfrm>
            <a:off x="106425" y="821225"/>
            <a:ext cx="2973613" cy="3943454"/>
            <a:chOff x="2041614" y="1246159"/>
            <a:chExt cx="3804485" cy="5045314"/>
          </a:xfrm>
        </p:grpSpPr>
        <p:pic>
          <p:nvPicPr>
            <p:cNvPr id="21" name="Google Shape;153;p19">
              <a:extLst>
                <a:ext uri="{FF2B5EF4-FFF2-40B4-BE49-F238E27FC236}">
                  <a16:creationId xmlns:a16="http://schemas.microsoft.com/office/drawing/2014/main" id="{E610ACA5-934A-30E2-FF0F-CF6CA03D7792}"/>
                </a:ext>
              </a:extLst>
            </p:cNvPr>
            <p:cNvPicPr preferRelativeResize="0"/>
            <p:nvPr/>
          </p:nvPicPr>
          <p:blipFill rotWithShape="1">
            <a:blip r:embed="rId3">
              <a:alphaModFix/>
            </a:blip>
            <a:srcRect/>
            <a:stretch/>
          </p:blipFill>
          <p:spPr>
            <a:xfrm rot="5400000">
              <a:off x="1389630" y="1898143"/>
              <a:ext cx="5045314" cy="3741345"/>
            </a:xfrm>
            <a:prstGeom prst="rect">
              <a:avLst/>
            </a:prstGeom>
            <a:noFill/>
            <a:ln w="38100">
              <a:solidFill>
                <a:srgbClr val="FF0000"/>
              </a:solidFill>
            </a:ln>
          </p:spPr>
        </p:pic>
        <p:sp>
          <p:nvSpPr>
            <p:cNvPr id="22" name="Google Shape;162;p19">
              <a:extLst>
                <a:ext uri="{FF2B5EF4-FFF2-40B4-BE49-F238E27FC236}">
                  <a16:creationId xmlns:a16="http://schemas.microsoft.com/office/drawing/2014/main" id="{2A71FD49-480C-0D86-9A83-2C42794C037B}"/>
                </a:ext>
              </a:extLst>
            </p:cNvPr>
            <p:cNvSpPr txBox="1"/>
            <p:nvPr/>
          </p:nvSpPr>
          <p:spPr>
            <a:xfrm>
              <a:off x="3475459" y="3435031"/>
              <a:ext cx="2294189" cy="1181270"/>
            </a:xfrm>
            <a:prstGeom prst="rect">
              <a:avLst/>
            </a:prstGeom>
            <a:noFill/>
            <a:ln>
              <a:noFill/>
            </a:ln>
            <a:effectLst>
              <a:glow rad="127000">
                <a:schemeClr val="bg1"/>
              </a:glo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dirty="0">
                  <a:solidFill>
                    <a:srgbClr val="FF0000"/>
                  </a:solidFill>
                  <a:effectLst>
                    <a:glow rad="127000">
                      <a:schemeClr val="bg1"/>
                    </a:glow>
                  </a:effectLst>
                  <a:latin typeface="Arial"/>
                  <a:ea typeface="Arial"/>
                  <a:cs typeface="Arial"/>
                  <a:sym typeface="Arial"/>
                </a:rPr>
                <a:t>Conventional</a:t>
              </a:r>
              <a:br>
                <a:rPr lang="en-GB" sz="1800" dirty="0">
                  <a:solidFill>
                    <a:schemeClr val="lt1"/>
                  </a:solidFill>
                  <a:latin typeface="Arial"/>
                  <a:ea typeface="Arial"/>
                  <a:cs typeface="Arial"/>
                  <a:sym typeface="Arial"/>
                </a:rPr>
              </a:br>
              <a:r>
                <a:rPr lang="en-GB" sz="1800" dirty="0">
                  <a:solidFill>
                    <a:schemeClr val="lt1"/>
                  </a:solidFill>
                  <a:latin typeface="Arial"/>
                  <a:ea typeface="Arial"/>
                  <a:cs typeface="Arial"/>
                  <a:sym typeface="Arial"/>
                </a:rPr>
                <a:t>CIII reaches target</a:t>
              </a:r>
              <a:endParaRPr dirty="0"/>
            </a:p>
          </p:txBody>
        </p:sp>
        <p:sp>
          <p:nvSpPr>
            <p:cNvPr id="23" name="Google Shape;164;p19">
              <a:extLst>
                <a:ext uri="{FF2B5EF4-FFF2-40B4-BE49-F238E27FC236}">
                  <a16:creationId xmlns:a16="http://schemas.microsoft.com/office/drawing/2014/main" id="{A5379624-7F76-4E17-ED35-F0CE05C6873C}"/>
                </a:ext>
              </a:extLst>
            </p:cNvPr>
            <p:cNvSpPr txBox="1"/>
            <p:nvPr/>
          </p:nvSpPr>
          <p:spPr>
            <a:xfrm>
              <a:off x="4757745" y="1317029"/>
              <a:ext cx="1088354"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dirty="0">
                  <a:solidFill>
                    <a:schemeClr val="lt1"/>
                  </a:solidFill>
                  <a:latin typeface="Arial"/>
                  <a:ea typeface="Arial"/>
                  <a:cs typeface="Arial"/>
                  <a:sym typeface="Arial"/>
                </a:rPr>
                <a:t>87081</a:t>
              </a:r>
              <a:endParaRPr dirty="0"/>
            </a:p>
            <a:p>
              <a:pPr marL="0" marR="0" lvl="0" indent="0" algn="ctr" rtl="0">
                <a:spcBef>
                  <a:spcPts val="0"/>
                </a:spcBef>
                <a:spcAft>
                  <a:spcPts val="0"/>
                </a:spcAft>
                <a:buNone/>
              </a:pPr>
              <a:r>
                <a:rPr lang="en-GB" sz="1400" dirty="0">
                  <a:solidFill>
                    <a:schemeClr val="lt1"/>
                  </a:solidFill>
                  <a:latin typeface="Arial"/>
                  <a:ea typeface="Arial"/>
                  <a:cs typeface="Arial"/>
                  <a:sym typeface="Arial"/>
                </a:rPr>
                <a:t>1.5254s</a:t>
              </a:r>
              <a:endParaRPr dirty="0"/>
            </a:p>
          </p:txBody>
        </p:sp>
      </p:grpSp>
      <p:pic>
        <p:nvPicPr>
          <p:cNvPr id="25" name="Google Shape;154;p19">
            <a:extLst>
              <a:ext uri="{FF2B5EF4-FFF2-40B4-BE49-F238E27FC236}">
                <a16:creationId xmlns:a16="http://schemas.microsoft.com/office/drawing/2014/main" id="{37267668-B087-259A-EC05-B81F70CFAFA7}"/>
              </a:ext>
            </a:extLst>
          </p:cNvPr>
          <p:cNvPicPr preferRelativeResize="0"/>
          <p:nvPr/>
        </p:nvPicPr>
        <p:blipFill rotWithShape="1">
          <a:blip r:embed="rId4">
            <a:alphaModFix/>
          </a:blip>
          <a:srcRect/>
          <a:stretch/>
        </p:blipFill>
        <p:spPr>
          <a:xfrm rot="5400000">
            <a:off x="2766069" y="1308779"/>
            <a:ext cx="3940836" cy="2922321"/>
          </a:xfrm>
          <a:prstGeom prst="rect">
            <a:avLst/>
          </a:prstGeom>
          <a:ln w="38100">
            <a:solidFill>
              <a:srgbClr val="5CBFED"/>
            </a:solidFill>
          </a:ln>
        </p:spPr>
        <p:style>
          <a:lnRef idx="2">
            <a:schemeClr val="dk1"/>
          </a:lnRef>
          <a:fillRef idx="1">
            <a:schemeClr val="lt1"/>
          </a:fillRef>
          <a:effectRef idx="0">
            <a:schemeClr val="dk1"/>
          </a:effectRef>
          <a:fontRef idx="minor">
            <a:schemeClr val="dk1"/>
          </a:fontRef>
        </p:style>
      </p:pic>
      <p:sp>
        <p:nvSpPr>
          <p:cNvPr id="26" name="Google Shape;163;p19">
            <a:extLst>
              <a:ext uri="{FF2B5EF4-FFF2-40B4-BE49-F238E27FC236}">
                <a16:creationId xmlns:a16="http://schemas.microsoft.com/office/drawing/2014/main" id="{C25811D8-C654-8517-022D-4CEB15C78C23}"/>
              </a:ext>
            </a:extLst>
          </p:cNvPr>
          <p:cNvSpPr txBox="1"/>
          <p:nvPr/>
        </p:nvSpPr>
        <p:spPr>
          <a:xfrm>
            <a:off x="4517494" y="2333434"/>
            <a:ext cx="1715827" cy="1200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dirty="0">
                <a:solidFill>
                  <a:srgbClr val="5CBFED"/>
                </a:solidFill>
                <a:effectLst>
                  <a:glow rad="127000">
                    <a:schemeClr val="bg1"/>
                  </a:glow>
                </a:effectLst>
                <a:latin typeface="Arial"/>
                <a:ea typeface="Arial"/>
                <a:cs typeface="Arial"/>
                <a:sym typeface="Arial"/>
              </a:rPr>
              <a:t>XPT</a:t>
            </a:r>
            <a:endParaRPr b="1" dirty="0">
              <a:solidFill>
                <a:srgbClr val="5CBFED"/>
              </a:solidFill>
              <a:effectLst>
                <a:glow rad="127000">
                  <a:schemeClr val="bg1"/>
                </a:glow>
              </a:effectLst>
            </a:endParaRPr>
          </a:p>
          <a:p>
            <a:pPr marL="0" marR="0" lvl="0" indent="0" algn="ctr" rtl="0">
              <a:spcBef>
                <a:spcPts val="0"/>
              </a:spcBef>
              <a:spcAft>
                <a:spcPts val="0"/>
              </a:spcAft>
              <a:buNone/>
            </a:pPr>
            <a:r>
              <a:rPr lang="en-GB" sz="1800" dirty="0">
                <a:solidFill>
                  <a:schemeClr val="lt1"/>
                </a:solidFill>
                <a:latin typeface="Arial"/>
                <a:ea typeface="Arial"/>
                <a:cs typeface="Arial"/>
                <a:sym typeface="Arial"/>
              </a:rPr>
              <a:t>CIII emission reaches 2d X-point </a:t>
            </a:r>
            <a:endParaRPr dirty="0"/>
          </a:p>
        </p:txBody>
      </p:sp>
      <p:sp>
        <p:nvSpPr>
          <p:cNvPr id="27" name="Google Shape;165;p19">
            <a:extLst>
              <a:ext uri="{FF2B5EF4-FFF2-40B4-BE49-F238E27FC236}">
                <a16:creationId xmlns:a16="http://schemas.microsoft.com/office/drawing/2014/main" id="{516222CB-639F-551A-1A62-A3CA678F143D}"/>
              </a:ext>
            </a:extLst>
          </p:cNvPr>
          <p:cNvSpPr txBox="1"/>
          <p:nvPr/>
        </p:nvSpPr>
        <p:spPr>
          <a:xfrm>
            <a:off x="5420882" y="798475"/>
            <a:ext cx="876588" cy="47099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a:solidFill>
                  <a:schemeClr val="lt1"/>
                </a:solidFill>
                <a:latin typeface="Arial"/>
                <a:ea typeface="Arial"/>
                <a:cs typeface="Arial"/>
                <a:sym typeface="Arial"/>
              </a:rPr>
              <a:t>87080</a:t>
            </a:r>
            <a:endParaRPr/>
          </a:p>
          <a:p>
            <a:pPr marL="0" marR="0" lvl="0" indent="0" algn="ctr" rtl="0">
              <a:spcBef>
                <a:spcPts val="0"/>
              </a:spcBef>
              <a:spcAft>
                <a:spcPts val="0"/>
              </a:spcAft>
              <a:buNone/>
            </a:pPr>
            <a:r>
              <a:rPr lang="en-GB" sz="1400">
                <a:solidFill>
                  <a:schemeClr val="lt1"/>
                </a:solidFill>
                <a:latin typeface="Arial"/>
                <a:ea typeface="Arial"/>
                <a:cs typeface="Arial"/>
                <a:sym typeface="Arial"/>
              </a:rPr>
              <a:t>1.4070s</a:t>
            </a:r>
            <a:endParaRPr/>
          </a:p>
        </p:txBody>
      </p:sp>
      <p:sp>
        <p:nvSpPr>
          <p:cNvPr id="29" name="Rectangle 28">
            <a:extLst>
              <a:ext uri="{FF2B5EF4-FFF2-40B4-BE49-F238E27FC236}">
                <a16:creationId xmlns:a16="http://schemas.microsoft.com/office/drawing/2014/main" id="{ABB3A79D-0860-D252-570E-AEC8CFA4EB5A}"/>
              </a:ext>
            </a:extLst>
          </p:cNvPr>
          <p:cNvSpPr/>
          <p:nvPr/>
        </p:nvSpPr>
        <p:spPr>
          <a:xfrm>
            <a:off x="715965" y="5429702"/>
            <a:ext cx="4609111" cy="70788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indent="0" algn="ctr">
              <a:buNone/>
            </a:pPr>
            <a:r>
              <a:rPr lang="en-GB" sz="2000" b="1" dirty="0">
                <a:latin typeface="Calibri" panose="020F0502020204030204" pitchFamily="34" charset="0"/>
                <a:ea typeface="Calibri" panose="020F0502020204030204" pitchFamily="34" charset="0"/>
                <a:cs typeface="Calibri" panose="020F0502020204030204" pitchFamily="34" charset="0"/>
              </a:rPr>
              <a:t>Transient buffering also observed in MAST-U Super-X </a:t>
            </a:r>
            <a:r>
              <a:rPr lang="en-GB" dirty="0">
                <a:latin typeface="Calibri" panose="020F0502020204030204" pitchFamily="34" charset="0"/>
                <a:ea typeface="Calibri" panose="020F0502020204030204" pitchFamily="34" charset="0"/>
                <a:cs typeface="Calibri" panose="020F0502020204030204" pitchFamily="34" charset="0"/>
              </a:rPr>
              <a:t>(see R. Scannell, et al.)</a:t>
            </a:r>
            <a:endParaRPr lang="en-GB" sz="2000" b="1" dirty="0">
              <a:latin typeface="Calibri" panose="020F0502020204030204" pitchFamily="34" charset="0"/>
              <a:ea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748F5AFD-2072-C6C2-280B-208EAFD5CAA9}"/>
              </a:ext>
            </a:extLst>
          </p:cNvPr>
          <p:cNvSpPr txBox="1"/>
          <p:nvPr/>
        </p:nvSpPr>
        <p:spPr>
          <a:xfrm>
            <a:off x="10289252" y="21005"/>
            <a:ext cx="1838631"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t>TCV</a:t>
            </a:r>
            <a:endParaRPr lang="en-GB" sz="2000" dirty="0"/>
          </a:p>
        </p:txBody>
      </p:sp>
      <p:sp>
        <p:nvSpPr>
          <p:cNvPr id="31" name="TextBox 30">
            <a:extLst>
              <a:ext uri="{FF2B5EF4-FFF2-40B4-BE49-F238E27FC236}">
                <a16:creationId xmlns:a16="http://schemas.microsoft.com/office/drawing/2014/main" id="{2E3B1655-89D4-1636-F2B0-8513B90EE1B7}"/>
              </a:ext>
            </a:extLst>
          </p:cNvPr>
          <p:cNvSpPr txBox="1"/>
          <p:nvPr/>
        </p:nvSpPr>
        <p:spPr>
          <a:xfrm>
            <a:off x="1593232" y="4807976"/>
            <a:ext cx="2396425" cy="338554"/>
          </a:xfrm>
          <a:prstGeom prst="rect">
            <a:avLst/>
          </a:prstGeom>
          <a:noFill/>
        </p:spPr>
        <p:txBody>
          <a:bodyPr wrap="none" rtlCol="0">
            <a:spAutoFit/>
          </a:bodyPr>
          <a:lstStyle/>
          <a:p>
            <a:pPr algn="l"/>
            <a:r>
              <a:rPr lang="en-GB" sz="1600" dirty="0"/>
              <a:t>[M. Zurita, et al. APS, 2025</a:t>
            </a:r>
          </a:p>
        </p:txBody>
      </p:sp>
      <p:sp>
        <p:nvSpPr>
          <p:cNvPr id="13" name="Footer Placeholder 3">
            <a:extLst>
              <a:ext uri="{FF2B5EF4-FFF2-40B4-BE49-F238E27FC236}">
                <a16:creationId xmlns:a16="http://schemas.microsoft.com/office/drawing/2014/main" id="{90F55C00-0CE8-CEA7-A08E-B9D1999F9FF8}"/>
              </a:ext>
            </a:extLst>
          </p:cNvPr>
          <p:cNvSpPr>
            <a:spLocks noGrp="1"/>
          </p:cNvSpPr>
          <p:nvPr>
            <p:ph type="ftr" sz="quarter" idx="11"/>
          </p:nvPr>
        </p:nvSpPr>
        <p:spPr>
          <a:xfrm>
            <a:off x="825623" y="6555769"/>
            <a:ext cx="5606173" cy="532501"/>
          </a:xfrm>
        </p:spPr>
        <p:txBody>
          <a:bodyPr/>
          <a:lstStyle/>
          <a:p>
            <a:r>
              <a:rPr lang="en-GB" dirty="0">
                <a:solidFill>
                  <a:prstClr val="white"/>
                </a:solidFill>
              </a:rPr>
              <a:t>K. Verhaegh | 30</a:t>
            </a:r>
            <a:r>
              <a:rPr lang="en-GB" baseline="30000" dirty="0">
                <a:solidFill>
                  <a:prstClr val="white"/>
                </a:solidFill>
              </a:rPr>
              <a:t>th</a:t>
            </a:r>
            <a:r>
              <a:rPr lang="en-GB" dirty="0">
                <a:solidFill>
                  <a:prstClr val="white"/>
                </a:solidFill>
              </a:rPr>
              <a:t>  IAEA Fusion Energy Conference, Chengdu, China | 15 10 2025</a:t>
            </a:r>
          </a:p>
        </p:txBody>
      </p:sp>
      <p:pic>
        <p:nvPicPr>
          <p:cNvPr id="14" name="Picture 13">
            <a:extLst>
              <a:ext uri="{FF2B5EF4-FFF2-40B4-BE49-F238E27FC236}">
                <a16:creationId xmlns:a16="http://schemas.microsoft.com/office/drawing/2014/main" id="{69BC9B43-8799-08D8-F8D2-F0550865D5C8}"/>
              </a:ext>
            </a:extLst>
          </p:cNvPr>
          <p:cNvPicPr>
            <a:picLocks noChangeAspect="1"/>
          </p:cNvPicPr>
          <p:nvPr/>
        </p:nvPicPr>
        <p:blipFill>
          <a:blip r:embed="rId5">
            <a:extLst>
              <a:ext uri="{28A0092B-C50C-407E-A947-70E740481C1C}">
                <a14:useLocalDpi xmlns:a14="http://schemas.microsoft.com/office/drawing/2010/main" val="0"/>
              </a:ext>
            </a:extLst>
          </a:blip>
          <a:srcRect l="79919" t="56478"/>
          <a:stretch>
            <a:fillRect/>
          </a:stretch>
        </p:blipFill>
        <p:spPr>
          <a:xfrm>
            <a:off x="6257141" y="2052865"/>
            <a:ext cx="1296090" cy="1380324"/>
          </a:xfrm>
          <a:prstGeom prst="rect">
            <a:avLst/>
          </a:prstGeom>
        </p:spPr>
      </p:pic>
      <p:sp>
        <p:nvSpPr>
          <p:cNvPr id="16" name="Rectangle 15">
            <a:extLst>
              <a:ext uri="{FF2B5EF4-FFF2-40B4-BE49-F238E27FC236}">
                <a16:creationId xmlns:a16="http://schemas.microsoft.com/office/drawing/2014/main" id="{76D45180-3F57-0EFF-4A23-06B459675EB0}"/>
              </a:ext>
            </a:extLst>
          </p:cNvPr>
          <p:cNvSpPr/>
          <p:nvPr/>
        </p:nvSpPr>
        <p:spPr>
          <a:xfrm>
            <a:off x="10863805" y="6517529"/>
            <a:ext cx="1285850" cy="30449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NL" sz="1600" b="1" dirty="0">
                <a:solidFill>
                  <a:schemeClr val="tx1"/>
                </a:solidFill>
              </a:rPr>
              <a:t>Preliminary</a:t>
            </a:r>
          </a:p>
        </p:txBody>
      </p:sp>
      <p:sp>
        <p:nvSpPr>
          <p:cNvPr id="34" name="Rectangle 33">
            <a:extLst>
              <a:ext uri="{FF2B5EF4-FFF2-40B4-BE49-F238E27FC236}">
                <a16:creationId xmlns:a16="http://schemas.microsoft.com/office/drawing/2014/main" id="{2EBB2AC6-CA2B-7A2A-B01F-CB19D44C052D}"/>
              </a:ext>
            </a:extLst>
          </p:cNvPr>
          <p:cNvSpPr/>
          <p:nvPr/>
        </p:nvSpPr>
        <p:spPr>
          <a:xfrm>
            <a:off x="5111439" y="3663459"/>
            <a:ext cx="527919" cy="432204"/>
          </a:xfrm>
          <a:prstGeom prst="rect">
            <a:avLst/>
          </a:prstGeom>
          <a:noFill/>
          <a:ln w="28575">
            <a:solidFill>
              <a:srgbClr val="5CBFED"/>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dirty="0">
              <a:solidFill>
                <a:srgbClr val="5CBFED"/>
              </a:solidFill>
            </a:endParaRPr>
          </a:p>
        </p:txBody>
      </p:sp>
      <p:sp>
        <p:nvSpPr>
          <p:cNvPr id="35" name="Rectangle 34">
            <a:extLst>
              <a:ext uri="{FF2B5EF4-FFF2-40B4-BE49-F238E27FC236}">
                <a16:creationId xmlns:a16="http://schemas.microsoft.com/office/drawing/2014/main" id="{82E13B95-A150-787D-4792-77C9B7BBC319}"/>
              </a:ext>
            </a:extLst>
          </p:cNvPr>
          <p:cNvSpPr/>
          <p:nvPr/>
        </p:nvSpPr>
        <p:spPr>
          <a:xfrm>
            <a:off x="854802" y="4483303"/>
            <a:ext cx="527919" cy="43220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36" name="Rectangle 35">
            <a:extLst>
              <a:ext uri="{FF2B5EF4-FFF2-40B4-BE49-F238E27FC236}">
                <a16:creationId xmlns:a16="http://schemas.microsoft.com/office/drawing/2014/main" id="{537FD2F5-BE08-56C9-6D1C-1317EBC09ECD}"/>
              </a:ext>
            </a:extLst>
          </p:cNvPr>
          <p:cNvSpPr/>
          <p:nvPr/>
        </p:nvSpPr>
        <p:spPr>
          <a:xfrm>
            <a:off x="4208568" y="4589124"/>
            <a:ext cx="527919" cy="432204"/>
          </a:xfrm>
          <a:prstGeom prst="rect">
            <a:avLst/>
          </a:prstGeom>
          <a:noFill/>
          <a:ln w="28575">
            <a:solidFill>
              <a:srgbClr val="5CBF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dirty="0">
              <a:solidFill>
                <a:srgbClr val="5CBFED"/>
              </a:solidFill>
            </a:endParaRPr>
          </a:p>
        </p:txBody>
      </p:sp>
      <p:sp>
        <p:nvSpPr>
          <p:cNvPr id="37" name="Rectangle 36">
            <a:extLst>
              <a:ext uri="{FF2B5EF4-FFF2-40B4-BE49-F238E27FC236}">
                <a16:creationId xmlns:a16="http://schemas.microsoft.com/office/drawing/2014/main" id="{178CE4A4-94F6-D628-3818-58112F5B998E}"/>
              </a:ext>
            </a:extLst>
          </p:cNvPr>
          <p:cNvSpPr/>
          <p:nvPr/>
        </p:nvSpPr>
        <p:spPr>
          <a:xfrm>
            <a:off x="6520937" y="3160570"/>
            <a:ext cx="369451" cy="30246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38" name="Rectangle 37">
            <a:extLst>
              <a:ext uri="{FF2B5EF4-FFF2-40B4-BE49-F238E27FC236}">
                <a16:creationId xmlns:a16="http://schemas.microsoft.com/office/drawing/2014/main" id="{2059BE5F-2B9F-03FA-2612-31FD87BD349C}"/>
              </a:ext>
            </a:extLst>
          </p:cNvPr>
          <p:cNvSpPr/>
          <p:nvPr/>
        </p:nvSpPr>
        <p:spPr>
          <a:xfrm>
            <a:off x="6610193" y="3119091"/>
            <a:ext cx="369451" cy="302467"/>
          </a:xfrm>
          <a:prstGeom prst="rect">
            <a:avLst/>
          </a:prstGeom>
          <a:noFill/>
          <a:ln w="28575">
            <a:solidFill>
              <a:srgbClr val="5CBF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dirty="0">
              <a:solidFill>
                <a:srgbClr val="5CBFED"/>
              </a:solidFill>
            </a:endParaRPr>
          </a:p>
        </p:txBody>
      </p:sp>
      <p:sp>
        <p:nvSpPr>
          <p:cNvPr id="39" name="Rectangle 38">
            <a:extLst>
              <a:ext uri="{FF2B5EF4-FFF2-40B4-BE49-F238E27FC236}">
                <a16:creationId xmlns:a16="http://schemas.microsoft.com/office/drawing/2014/main" id="{8A893898-F3FB-8F39-D24C-B716C1D5106A}"/>
              </a:ext>
            </a:extLst>
          </p:cNvPr>
          <p:cNvSpPr/>
          <p:nvPr/>
        </p:nvSpPr>
        <p:spPr>
          <a:xfrm>
            <a:off x="7230557" y="2892146"/>
            <a:ext cx="369451" cy="302467"/>
          </a:xfrm>
          <a:prstGeom prst="rect">
            <a:avLst/>
          </a:prstGeom>
          <a:noFill/>
          <a:ln w="28575">
            <a:solidFill>
              <a:srgbClr val="5CBFED"/>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dirty="0">
              <a:solidFill>
                <a:srgbClr val="5CBFED"/>
              </a:solidFill>
            </a:endParaRPr>
          </a:p>
        </p:txBody>
      </p:sp>
    </p:spTree>
    <p:extLst>
      <p:ext uri="{BB962C8B-B14F-4D97-AF65-F5344CB8AC3E}">
        <p14:creationId xmlns:p14="http://schemas.microsoft.com/office/powerpoint/2010/main" val="24476747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74CC3-4C44-42DF-4AFF-9A1E2C522D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3F9659-3EFF-3964-E88F-6EFB2A7071EF}"/>
              </a:ext>
            </a:extLst>
          </p:cNvPr>
          <p:cNvSpPr>
            <a:spLocks noGrp="1"/>
          </p:cNvSpPr>
          <p:nvPr>
            <p:ph type="title"/>
          </p:nvPr>
        </p:nvSpPr>
        <p:spPr>
          <a:xfrm>
            <a:off x="983432" y="192515"/>
            <a:ext cx="10729192" cy="457200"/>
          </a:xfrm>
        </p:spPr>
        <p:txBody>
          <a:bodyPr/>
          <a:lstStyle/>
          <a:p>
            <a:r>
              <a:rPr lang="en-NL" dirty="0"/>
              <a:t>Progress in ADC research through EUROfusion</a:t>
            </a:r>
          </a:p>
        </p:txBody>
      </p:sp>
      <p:sp>
        <p:nvSpPr>
          <p:cNvPr id="3" name="Content Placeholder 2">
            <a:extLst>
              <a:ext uri="{FF2B5EF4-FFF2-40B4-BE49-F238E27FC236}">
                <a16:creationId xmlns:a16="http://schemas.microsoft.com/office/drawing/2014/main" id="{B9BA3000-1295-A41D-0751-7C22ACB5AF07}"/>
              </a:ext>
            </a:extLst>
          </p:cNvPr>
          <p:cNvSpPr>
            <a:spLocks noGrp="1"/>
          </p:cNvSpPr>
          <p:nvPr>
            <p:ph idx="1"/>
          </p:nvPr>
        </p:nvSpPr>
        <p:spPr/>
        <p:txBody>
          <a:bodyPr/>
          <a:lstStyle/>
          <a:p>
            <a:r>
              <a:rPr lang="en-NL" dirty="0"/>
              <a:t>EUROfusion philosophy: </a:t>
            </a:r>
          </a:p>
          <a:p>
            <a:pPr lvl="1"/>
            <a:r>
              <a:rPr lang="en-NL" dirty="0"/>
              <a:t>Combine unique traits fusion devices</a:t>
            </a:r>
          </a:p>
        </p:txBody>
      </p:sp>
      <p:sp>
        <p:nvSpPr>
          <p:cNvPr id="4" name="Footer Placeholder 3">
            <a:extLst>
              <a:ext uri="{FF2B5EF4-FFF2-40B4-BE49-F238E27FC236}">
                <a16:creationId xmlns:a16="http://schemas.microsoft.com/office/drawing/2014/main" id="{8AB525FD-1846-1CE5-152E-42EAC0BFE43E}"/>
              </a:ext>
            </a:extLst>
          </p:cNvPr>
          <p:cNvSpPr>
            <a:spLocks noGrp="1"/>
          </p:cNvSpPr>
          <p:nvPr>
            <p:ph type="ftr" sz="quarter" idx="11"/>
          </p:nvPr>
        </p:nvSpPr>
        <p:spPr/>
        <p:txBody>
          <a:bodyPr/>
          <a:lstStyle/>
          <a:p>
            <a:r>
              <a:rPr lang="en-GB">
                <a:solidFill>
                  <a:prstClr val="white"/>
                </a:solidFill>
              </a:rPr>
              <a:t>Author | Event | dd Month yyyy</a:t>
            </a:r>
            <a:endParaRPr lang="en-GB" dirty="0">
              <a:solidFill>
                <a:prstClr val="white"/>
              </a:solidFill>
            </a:endParaRPr>
          </a:p>
        </p:txBody>
      </p:sp>
      <p:sp>
        <p:nvSpPr>
          <p:cNvPr id="5" name="Slide Number Placeholder 4">
            <a:extLst>
              <a:ext uri="{FF2B5EF4-FFF2-40B4-BE49-F238E27FC236}">
                <a16:creationId xmlns:a16="http://schemas.microsoft.com/office/drawing/2014/main" id="{FA2D5433-AC3F-A167-188B-C02921282901}"/>
              </a:ext>
            </a:extLst>
          </p:cNvPr>
          <p:cNvSpPr>
            <a:spLocks noGrp="1"/>
          </p:cNvSpPr>
          <p:nvPr>
            <p:ph type="sldNum" sz="quarter" idx="12"/>
          </p:nvPr>
        </p:nvSpPr>
        <p:spPr/>
        <p:txBody>
          <a:bodyPr/>
          <a:lstStyle/>
          <a:p>
            <a:fld id="{6A6D9FA1-99C7-4910-8E32-B85D378B0060}" type="slidenum">
              <a:rPr lang="en-GB" smtClean="0">
                <a:solidFill>
                  <a:prstClr val="white"/>
                </a:solidFill>
              </a:rPr>
              <a:pPr/>
              <a:t>21</a:t>
            </a:fld>
            <a:endParaRPr lang="en-GB" dirty="0">
              <a:solidFill>
                <a:prstClr val="white"/>
              </a:solidFill>
            </a:endParaRPr>
          </a:p>
        </p:txBody>
      </p:sp>
      <p:sp>
        <p:nvSpPr>
          <p:cNvPr id="6" name="Rectangle 5">
            <a:extLst>
              <a:ext uri="{FF2B5EF4-FFF2-40B4-BE49-F238E27FC236}">
                <a16:creationId xmlns:a16="http://schemas.microsoft.com/office/drawing/2014/main" id="{8BEC9401-9A1D-FC2A-1824-502B57DD41CF}"/>
              </a:ext>
            </a:extLst>
          </p:cNvPr>
          <p:cNvSpPr/>
          <p:nvPr/>
        </p:nvSpPr>
        <p:spPr>
          <a:xfrm>
            <a:off x="268514" y="5530499"/>
            <a:ext cx="3413760" cy="369332"/>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indent="0">
              <a:buNone/>
            </a:pPr>
            <a:r>
              <a:rPr lang="en-GB" sz="1800" b="1" dirty="0">
                <a:latin typeface="Calibri" panose="020F0502020204030204" pitchFamily="34" charset="0"/>
                <a:ea typeface="Calibri" panose="020F0502020204030204" pitchFamily="34" charset="0"/>
                <a:cs typeface="Calibri" panose="020F0502020204030204" pitchFamily="34" charset="0"/>
              </a:rPr>
              <a:t>ADCs -&gt; solutions to optimise </a:t>
            </a:r>
          </a:p>
        </p:txBody>
      </p:sp>
      <p:sp>
        <p:nvSpPr>
          <p:cNvPr id="7" name="Rectangle 6">
            <a:extLst>
              <a:ext uri="{FF2B5EF4-FFF2-40B4-BE49-F238E27FC236}">
                <a16:creationId xmlns:a16="http://schemas.microsoft.com/office/drawing/2014/main" id="{A9DAF4D8-EC66-77F6-E1E2-CF9BE6A2E7E2}"/>
              </a:ext>
            </a:extLst>
          </p:cNvPr>
          <p:cNvSpPr/>
          <p:nvPr/>
        </p:nvSpPr>
        <p:spPr>
          <a:xfrm>
            <a:off x="373424" y="2567422"/>
            <a:ext cx="3203939" cy="123236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L" b="1" dirty="0"/>
              <a:t>May pose some benefits</a:t>
            </a:r>
          </a:p>
          <a:p>
            <a:pPr algn="ctr"/>
            <a:r>
              <a:rPr lang="en-NL" sz="1400" dirty="0"/>
              <a:t>C. Theiler, et al. 2017, NF</a:t>
            </a:r>
          </a:p>
          <a:p>
            <a:pPr algn="ctr"/>
            <a:r>
              <a:rPr lang="en-NL" sz="1400" dirty="0"/>
              <a:t>….</a:t>
            </a:r>
          </a:p>
        </p:txBody>
      </p:sp>
      <p:sp>
        <p:nvSpPr>
          <p:cNvPr id="8" name="Rectangle 7">
            <a:extLst>
              <a:ext uri="{FF2B5EF4-FFF2-40B4-BE49-F238E27FC236}">
                <a16:creationId xmlns:a16="http://schemas.microsoft.com/office/drawing/2014/main" id="{E269D258-C2A1-B44D-62C5-A9DE04E80DA5}"/>
              </a:ext>
            </a:extLst>
          </p:cNvPr>
          <p:cNvSpPr/>
          <p:nvPr/>
        </p:nvSpPr>
        <p:spPr>
          <a:xfrm>
            <a:off x="4295800" y="2557339"/>
            <a:ext cx="4935286" cy="174332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L" b="1" dirty="0"/>
              <a:t>Large benefits for reactor integration</a:t>
            </a:r>
          </a:p>
          <a:p>
            <a:pPr marL="285750" indent="-285750">
              <a:buFont typeface="Arial" panose="020B0604020202020204" pitchFamily="34" charset="0"/>
              <a:buChar char="•"/>
            </a:pPr>
            <a:r>
              <a:rPr lang="en-NL" dirty="0"/>
              <a:t>Steady-state, control &amp; transient management</a:t>
            </a:r>
          </a:p>
          <a:p>
            <a:pPr marL="285750" indent="-285750">
              <a:buFont typeface="Arial" panose="020B0604020202020204" pitchFamily="34" charset="0"/>
              <a:buChar char="•"/>
            </a:pPr>
            <a:r>
              <a:rPr lang="en-NL" dirty="0"/>
              <a:t>Understand those benefits</a:t>
            </a:r>
          </a:p>
          <a:p>
            <a:pPr marL="285750" indent="-285750">
              <a:buFont typeface="Wingdings" pitchFamily="2" charset="2"/>
              <a:buChar char="Ø"/>
            </a:pPr>
            <a:r>
              <a:rPr lang="en-NL" dirty="0"/>
              <a:t>Use to optimise divertor design reactors</a:t>
            </a:r>
          </a:p>
        </p:txBody>
      </p:sp>
      <p:sp>
        <p:nvSpPr>
          <p:cNvPr id="9" name="Rectangle 8">
            <a:extLst>
              <a:ext uri="{FF2B5EF4-FFF2-40B4-BE49-F238E27FC236}">
                <a16:creationId xmlns:a16="http://schemas.microsoft.com/office/drawing/2014/main" id="{1D15E167-5CE3-650F-9718-77C47C1FEA86}"/>
              </a:ext>
            </a:extLst>
          </p:cNvPr>
          <p:cNvSpPr/>
          <p:nvPr/>
        </p:nvSpPr>
        <p:spPr>
          <a:xfrm>
            <a:off x="-60960" y="0"/>
            <a:ext cx="12287158" cy="68853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L" sz="3600" b="1" dirty="0">
                <a:solidFill>
                  <a:schemeClr val="tx1"/>
                </a:solidFill>
              </a:rPr>
              <a:t>Physics basis of ADCs</a:t>
            </a:r>
          </a:p>
          <a:p>
            <a:pPr algn="ctr"/>
            <a:endParaRPr lang="en-NL" sz="3200" b="1" dirty="0">
              <a:solidFill>
                <a:schemeClr val="tx1"/>
              </a:solidFill>
            </a:endParaRPr>
          </a:p>
          <a:p>
            <a:pPr algn="ctr"/>
            <a:r>
              <a:rPr lang="en-GB" sz="3200" b="1" dirty="0">
                <a:solidFill>
                  <a:schemeClr val="tx1"/>
                </a:solidFill>
              </a:rPr>
              <a:t>What drives these benefits and how can we harness that knowledge ?</a:t>
            </a:r>
          </a:p>
          <a:p>
            <a:pPr algn="ctr"/>
            <a:endParaRPr lang="en-GB" sz="3200" b="1" dirty="0">
              <a:solidFill>
                <a:schemeClr val="tx1"/>
              </a:solidFill>
            </a:endParaRPr>
          </a:p>
          <a:p>
            <a:pPr algn="ctr"/>
            <a:endParaRPr lang="en-GB" sz="3200" b="1" dirty="0">
              <a:solidFill>
                <a:schemeClr val="tx1"/>
              </a:solidFill>
            </a:endParaRPr>
          </a:p>
          <a:p>
            <a:pPr algn="ctr"/>
            <a:endParaRPr lang="en-GB" sz="3200" b="1" dirty="0">
              <a:solidFill>
                <a:schemeClr val="tx1"/>
              </a:solidFill>
            </a:endParaRPr>
          </a:p>
          <a:p>
            <a:pPr algn="ctr"/>
            <a:endParaRPr lang="en-GB" sz="3200" b="1" dirty="0">
              <a:solidFill>
                <a:schemeClr val="tx1"/>
              </a:solidFill>
            </a:endParaRPr>
          </a:p>
          <a:p>
            <a:pPr algn="ctr"/>
            <a:endParaRPr lang="en-GB" sz="3200" b="1" dirty="0">
              <a:solidFill>
                <a:schemeClr val="tx1"/>
              </a:solidFill>
            </a:endParaRPr>
          </a:p>
          <a:p>
            <a:pPr algn="ctr"/>
            <a:endParaRPr lang="en-GB" sz="3200" b="1" dirty="0">
              <a:solidFill>
                <a:schemeClr val="tx1"/>
              </a:solidFill>
            </a:endParaRPr>
          </a:p>
          <a:p>
            <a:pPr algn="ctr"/>
            <a:endParaRPr lang="en-GB" sz="3200" b="1" dirty="0">
              <a:solidFill>
                <a:schemeClr val="tx1"/>
              </a:solidFill>
            </a:endParaRPr>
          </a:p>
        </p:txBody>
      </p:sp>
      <p:sp>
        <p:nvSpPr>
          <p:cNvPr id="51" name="Rectangle 50">
            <a:extLst>
              <a:ext uri="{FF2B5EF4-FFF2-40B4-BE49-F238E27FC236}">
                <a16:creationId xmlns:a16="http://schemas.microsoft.com/office/drawing/2014/main" id="{5097F24F-F75D-43E4-F4C0-5BA671136FDE}"/>
              </a:ext>
            </a:extLst>
          </p:cNvPr>
          <p:cNvSpPr/>
          <p:nvPr/>
        </p:nvSpPr>
        <p:spPr>
          <a:xfrm>
            <a:off x="143054" y="3147065"/>
            <a:ext cx="4682943" cy="267765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indent="0" algn="ctr">
              <a:buNone/>
            </a:pPr>
            <a:r>
              <a:rPr lang="en-GB" sz="2400" b="1" u="sng" dirty="0">
                <a:latin typeface="Calibri" panose="020F0502020204030204" pitchFamily="34" charset="0"/>
                <a:ea typeface="Calibri" panose="020F0502020204030204" pitchFamily="34" charset="0"/>
                <a:cs typeface="Calibri" panose="020F0502020204030204" pitchFamily="34" charset="0"/>
              </a:rPr>
              <a:t>We now have validated tools for ADC implementation </a:t>
            </a:r>
            <a:r>
              <a:rPr lang="en-GB" sz="2400" b="1" dirty="0">
                <a:latin typeface="Calibri" panose="020F0502020204030204" pitchFamily="34" charset="0"/>
                <a:ea typeface="Calibri" panose="020F0502020204030204" pitchFamily="34" charset="0"/>
                <a:cs typeface="Calibri" panose="020F0502020204030204" pitchFamily="34" charset="0"/>
              </a:rPr>
              <a:t>!</a:t>
            </a:r>
          </a:p>
          <a:p>
            <a:pPr marL="0" indent="0" algn="ctr">
              <a:buNone/>
            </a:pPr>
            <a:endParaRPr lang="en-GB" sz="2000" b="1" dirty="0">
              <a:latin typeface="Calibri" panose="020F0502020204030204" pitchFamily="34" charset="0"/>
              <a:ea typeface="Calibri" panose="020F0502020204030204" pitchFamily="34" charset="0"/>
              <a:cs typeface="Calibri" panose="020F0502020204030204" pitchFamily="34" charset="0"/>
            </a:endParaRPr>
          </a:p>
          <a:p>
            <a:pPr marL="0" indent="0" algn="ctr">
              <a:buNone/>
            </a:pPr>
            <a:r>
              <a:rPr lang="en-GB" sz="2000" b="1" dirty="0">
                <a:latin typeface="Calibri" panose="020F0502020204030204" pitchFamily="34" charset="0"/>
                <a:ea typeface="Calibri" panose="020F0502020204030204" pitchFamily="34" charset="0"/>
                <a:cs typeface="Calibri" panose="020F0502020204030204" pitchFamily="34" charset="0"/>
              </a:rPr>
              <a:t>We now understand why </a:t>
            </a:r>
          </a:p>
          <a:p>
            <a:pPr marL="342900" indent="-342900">
              <a:buFont typeface="Arial" panose="020B0604020202020204" pitchFamily="34" charset="0"/>
              <a:buChar char="•"/>
            </a:pPr>
            <a:r>
              <a:rPr lang="en-GB" sz="2000" b="1" dirty="0">
                <a:latin typeface="Calibri" panose="020F0502020204030204" pitchFamily="34" charset="0"/>
                <a:ea typeface="Calibri" panose="020F0502020204030204" pitchFamily="34" charset="0"/>
                <a:cs typeface="Calibri" panose="020F0502020204030204" pitchFamily="34" charset="0"/>
              </a:rPr>
              <a:t>The most successful cases work so well</a:t>
            </a:r>
          </a:p>
          <a:p>
            <a:pPr marL="342900" indent="-342900">
              <a:buFont typeface="Arial" panose="020B0604020202020204" pitchFamily="34" charset="0"/>
              <a:buChar char="•"/>
            </a:pPr>
            <a:r>
              <a:rPr lang="en-GB" sz="2000" b="1" dirty="0">
                <a:latin typeface="Calibri" panose="020F0502020204030204" pitchFamily="34" charset="0"/>
                <a:ea typeface="Calibri" panose="020F0502020204030204" pitchFamily="34" charset="0"/>
                <a:cs typeface="Calibri" panose="020F0502020204030204" pitchFamily="34" charset="0"/>
              </a:rPr>
              <a:t>Other configs. yielded less benefits</a:t>
            </a:r>
          </a:p>
          <a:p>
            <a:pPr marL="342900" indent="-342900" algn="ctr">
              <a:buFont typeface="Arial" panose="020B0604020202020204" pitchFamily="34" charset="0"/>
              <a:buChar char="•"/>
            </a:pPr>
            <a:endParaRPr lang="en-GB" sz="2000" b="1" dirty="0">
              <a:latin typeface="Calibri" panose="020F0502020204030204" pitchFamily="34" charset="0"/>
              <a:ea typeface="Calibri" panose="020F0502020204030204" pitchFamily="34" charset="0"/>
              <a:cs typeface="Calibri" panose="020F0502020204030204" pitchFamily="34" charset="0"/>
            </a:endParaRPr>
          </a:p>
          <a:p>
            <a:pPr algn="ctr"/>
            <a:r>
              <a:rPr lang="en-GB" sz="2000" b="1" dirty="0">
                <a:latin typeface="Calibri" panose="020F0502020204030204" pitchFamily="34" charset="0"/>
                <a:ea typeface="Calibri" panose="020F0502020204030204" pitchFamily="34" charset="0"/>
                <a:cs typeface="Calibri" panose="020F0502020204030204" pitchFamily="34" charset="0"/>
              </a:rPr>
              <a:t>Consistent with simulations (!)</a:t>
            </a:r>
          </a:p>
        </p:txBody>
      </p:sp>
      <p:sp>
        <p:nvSpPr>
          <p:cNvPr id="55" name="TextBox 54">
            <a:extLst>
              <a:ext uri="{FF2B5EF4-FFF2-40B4-BE49-F238E27FC236}">
                <a16:creationId xmlns:a16="http://schemas.microsoft.com/office/drawing/2014/main" id="{0BCF0FDA-4EBC-A064-3A44-3D1F926580AC}"/>
              </a:ext>
            </a:extLst>
          </p:cNvPr>
          <p:cNvSpPr txBox="1"/>
          <p:nvPr/>
        </p:nvSpPr>
        <p:spPr>
          <a:xfrm>
            <a:off x="5161277" y="2957186"/>
            <a:ext cx="6978309" cy="3046988"/>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rtlCol="0">
            <a:spAutoFit/>
          </a:bodyPr>
          <a:lstStyle/>
          <a:p>
            <a:pPr marL="609585" indent="-609585">
              <a:buFont typeface="+mj-lt"/>
              <a:buAutoNum type="arabicPeriod"/>
            </a:pPr>
            <a:r>
              <a:rPr lang="en-GB" sz="2400" b="1" u="sng" dirty="0"/>
              <a:t>Magnetic topology</a:t>
            </a:r>
            <a:r>
              <a:rPr lang="en-GB" sz="2400" b="1" dirty="0"/>
              <a:t> </a:t>
            </a:r>
            <a:r>
              <a:rPr lang="en-GB" b="1" dirty="0"/>
              <a:t>(total flux expansion &amp; secondary null)</a:t>
            </a:r>
          </a:p>
          <a:p>
            <a:pPr marL="1066773" lvl="1" indent="-457189">
              <a:buFont typeface="Wingdings" pitchFamily="2" charset="2"/>
              <a:buChar char="Ø"/>
            </a:pPr>
            <a:r>
              <a:rPr lang="en-GB" sz="2000" b="1" dirty="0"/>
              <a:t>Detachment access &amp; reduced sensitivity</a:t>
            </a:r>
          </a:p>
          <a:p>
            <a:pPr marL="609585" indent="-609585">
              <a:buFont typeface="+mj-lt"/>
              <a:buAutoNum type="arabicPeriod"/>
            </a:pPr>
            <a:endParaRPr lang="en-GB" sz="2000" b="1" dirty="0"/>
          </a:p>
          <a:p>
            <a:pPr marL="609585" indent="-609585">
              <a:buFont typeface="+mj-lt"/>
              <a:buAutoNum type="arabicPeriod"/>
            </a:pPr>
            <a:r>
              <a:rPr lang="en-GB" sz="2400" b="1" u="sng" dirty="0"/>
              <a:t>Divertor (poloidal) leg length/volume </a:t>
            </a:r>
          </a:p>
          <a:p>
            <a:pPr marL="1066773" lvl="1" indent="-457189">
              <a:buFont typeface="Wingdings" pitchFamily="2" charset="2"/>
              <a:buChar char="Ø"/>
            </a:pPr>
            <a:r>
              <a:rPr lang="en-GB" sz="2000" b="1" dirty="0"/>
              <a:t>Power/particle losses </a:t>
            </a:r>
            <a:endParaRPr lang="en-US" sz="2000" b="1" dirty="0"/>
          </a:p>
          <a:p>
            <a:pPr marL="457189" indent="-457189">
              <a:buFont typeface="+mj-lt"/>
              <a:buAutoNum type="arabicPeriod"/>
            </a:pPr>
            <a:endParaRPr lang="en-US" sz="2000" b="1" dirty="0"/>
          </a:p>
          <a:p>
            <a:pPr marL="457189" indent="-457189">
              <a:buFont typeface="+mj-lt"/>
              <a:buAutoNum type="arabicPeriod"/>
            </a:pPr>
            <a:r>
              <a:rPr lang="en-US" sz="2400" b="1" u="sng" dirty="0"/>
              <a:t>Neutral baffling</a:t>
            </a:r>
          </a:p>
          <a:p>
            <a:pPr marL="1066773" lvl="1" indent="-457189">
              <a:buFont typeface="Wingdings" pitchFamily="2" charset="2"/>
              <a:buChar char="Ø"/>
            </a:pPr>
            <a:r>
              <a:rPr lang="en-US" sz="2000" b="1" dirty="0"/>
              <a:t>Decouples divertors from core</a:t>
            </a:r>
          </a:p>
          <a:p>
            <a:pPr marL="1066773" lvl="1" indent="-457189">
              <a:buFont typeface="Wingdings" pitchFamily="2" charset="2"/>
              <a:buChar char="Ø"/>
            </a:pPr>
            <a:r>
              <a:rPr lang="en-US" sz="2000" b="1" dirty="0"/>
              <a:t>Enables shaping benefits to be obtained</a:t>
            </a:r>
          </a:p>
        </p:txBody>
      </p:sp>
    </p:spTree>
    <p:extLst>
      <p:ext uri="{BB962C8B-B14F-4D97-AF65-F5344CB8AC3E}">
        <p14:creationId xmlns:p14="http://schemas.microsoft.com/office/powerpoint/2010/main" val="39601003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47B8C-4154-8262-95DD-2268F9D0D0D7}"/>
            </a:ext>
          </a:extLst>
        </p:cNvPr>
        <p:cNvGrpSpPr/>
        <p:nvPr/>
      </p:nvGrpSpPr>
      <p:grpSpPr>
        <a:xfrm>
          <a:off x="0" y="0"/>
          <a:ext cx="0" cy="0"/>
          <a:chOff x="0" y="0"/>
          <a:chExt cx="0" cy="0"/>
        </a:xfrm>
      </p:grpSpPr>
      <p:sp>
        <p:nvSpPr>
          <p:cNvPr id="42" name="Content Placeholder 2">
            <a:extLst>
              <a:ext uri="{FF2B5EF4-FFF2-40B4-BE49-F238E27FC236}">
                <a16:creationId xmlns:a16="http://schemas.microsoft.com/office/drawing/2014/main" id="{5EC7F4CA-06BE-8999-C22B-3B7EBDC9B0A0}"/>
              </a:ext>
            </a:extLst>
          </p:cNvPr>
          <p:cNvSpPr>
            <a:spLocks noGrp="1"/>
          </p:cNvSpPr>
          <p:nvPr>
            <p:ph idx="1"/>
          </p:nvPr>
        </p:nvSpPr>
        <p:spPr>
          <a:xfrm>
            <a:off x="206858" y="979384"/>
            <a:ext cx="11103024" cy="4524490"/>
          </a:xfrm>
        </p:spPr>
        <p:txBody>
          <a:bodyPr>
            <a:normAutofit/>
          </a:bodyPr>
          <a:lstStyle/>
          <a:p>
            <a:pPr marL="0" indent="0">
              <a:buNone/>
            </a:pPr>
            <a:r>
              <a:rPr lang="en-GB" sz="2000" b="1" dirty="0"/>
              <a:t>Some ADCs yielded less benefits than expected </a:t>
            </a:r>
            <a:r>
              <a:rPr lang="en-GB" sz="2000" b="1" i="1" u="sng" dirty="0"/>
              <a:t>but we understand why</a:t>
            </a:r>
            <a:endParaRPr lang="en-GB" sz="2000" b="1" u="sng" dirty="0"/>
          </a:p>
          <a:p>
            <a:pPr marL="457200" indent="-457200">
              <a:buFont typeface="+mj-lt"/>
              <a:buAutoNum type="arabicPeriod"/>
            </a:pPr>
            <a:endParaRPr lang="en-GB" sz="2000" b="1" dirty="0"/>
          </a:p>
          <a:p>
            <a:pPr marL="457200" indent="-457200">
              <a:buFont typeface="+mj-lt"/>
              <a:buAutoNum type="arabicPeriod"/>
            </a:pPr>
            <a:r>
              <a:rPr lang="en-GB" sz="2000" b="1" dirty="0"/>
              <a:t>Benefits poloidal flux expansion TCV</a:t>
            </a:r>
            <a:br>
              <a:rPr lang="en-GB" sz="2000" b="1" dirty="0"/>
            </a:br>
            <a:r>
              <a:rPr lang="en-GB" sz="2000" b="1" dirty="0"/>
              <a:t>relatively small</a:t>
            </a:r>
          </a:p>
          <a:p>
            <a:pPr lvl="1"/>
            <a:r>
              <a:rPr lang="en-GB" sz="2000" dirty="0"/>
              <a:t>Drift simulations reproduce results</a:t>
            </a:r>
          </a:p>
          <a:p>
            <a:pPr marL="457200" indent="-457200">
              <a:buFont typeface="+mj-lt"/>
              <a:buAutoNum type="arabicPeriod"/>
            </a:pPr>
            <a:endParaRPr lang="en-GB" sz="2000" dirty="0"/>
          </a:p>
          <a:p>
            <a:pPr marL="457200" indent="-457200">
              <a:buFont typeface="+mj-lt"/>
              <a:buAutoNum type="arabicPeriod"/>
            </a:pPr>
            <a:endParaRPr lang="en-GB" sz="2000" dirty="0"/>
          </a:p>
          <a:p>
            <a:pPr marL="457200" indent="-457200">
              <a:buFont typeface="+mj-lt"/>
              <a:buAutoNum type="arabicPeriod"/>
            </a:pPr>
            <a:r>
              <a:rPr lang="en-GB" sz="2000" b="1" dirty="0"/>
              <a:t>Benefits Super-X </a:t>
            </a:r>
            <a:r>
              <a:rPr lang="en-GB" sz="2000" b="1" u="sng" dirty="0"/>
              <a:t>TCV</a:t>
            </a:r>
            <a:r>
              <a:rPr lang="en-GB" sz="2000" b="1" dirty="0"/>
              <a:t> relatively small</a:t>
            </a:r>
          </a:p>
          <a:p>
            <a:pPr marL="757238" lvl="1" indent="-457200"/>
            <a:r>
              <a:rPr lang="en-GB" sz="2000" dirty="0"/>
              <a:t>Baffling not as strong -&gt; </a:t>
            </a:r>
            <a:r>
              <a:rPr lang="en-GB" sz="2000" dirty="0">
                <a:solidFill>
                  <a:srgbClr val="00B050"/>
                </a:solidFill>
              </a:rPr>
              <a:t>neutral </a:t>
            </a:r>
            <a:br>
              <a:rPr lang="en-GB" sz="2000" dirty="0">
                <a:solidFill>
                  <a:srgbClr val="00B050"/>
                </a:solidFill>
              </a:rPr>
            </a:br>
            <a:r>
              <a:rPr lang="en-GB" sz="2000" dirty="0">
                <a:solidFill>
                  <a:srgbClr val="00B050"/>
                </a:solidFill>
              </a:rPr>
              <a:t>escape </a:t>
            </a:r>
            <a:r>
              <a:rPr lang="en-GB" sz="2000" dirty="0"/>
              <a:t>-&gt; </a:t>
            </a:r>
            <a:r>
              <a:rPr lang="en-GB" sz="2000" dirty="0">
                <a:solidFill>
                  <a:srgbClr val="FF0000"/>
                </a:solidFill>
              </a:rPr>
              <a:t>flows</a:t>
            </a:r>
            <a:r>
              <a:rPr lang="en-GB" sz="2000" dirty="0"/>
              <a:t> -&gt; negate SXD </a:t>
            </a:r>
            <a:br>
              <a:rPr lang="en-GB" sz="2000" dirty="0"/>
            </a:br>
            <a:r>
              <a:rPr lang="en-GB" sz="2000" dirty="0"/>
              <a:t>benefit </a:t>
            </a:r>
            <a:r>
              <a:rPr lang="en-GB" sz="1600" dirty="0"/>
              <a:t>[M. </a:t>
            </a:r>
            <a:r>
              <a:rPr lang="en-GB" sz="1600" dirty="0" err="1"/>
              <a:t>Carpita</a:t>
            </a:r>
            <a:r>
              <a:rPr lang="en-GB" sz="1600" dirty="0"/>
              <a:t>, et al. 2024, NF]</a:t>
            </a:r>
            <a:endParaRPr lang="en-GB" sz="2000" dirty="0"/>
          </a:p>
        </p:txBody>
      </p:sp>
      <p:sp>
        <p:nvSpPr>
          <p:cNvPr id="2" name="Title 1">
            <a:extLst>
              <a:ext uri="{FF2B5EF4-FFF2-40B4-BE49-F238E27FC236}">
                <a16:creationId xmlns:a16="http://schemas.microsoft.com/office/drawing/2014/main" id="{3A72217E-1CDD-6F92-1EBC-76A61BDBE435}"/>
              </a:ext>
            </a:extLst>
          </p:cNvPr>
          <p:cNvSpPr>
            <a:spLocks noGrp="1"/>
          </p:cNvSpPr>
          <p:nvPr>
            <p:ph type="title"/>
          </p:nvPr>
        </p:nvSpPr>
        <p:spPr>
          <a:xfrm>
            <a:off x="983432" y="192515"/>
            <a:ext cx="10729192" cy="457200"/>
          </a:xfrm>
        </p:spPr>
        <p:txBody>
          <a:bodyPr/>
          <a:lstStyle/>
          <a:p>
            <a:r>
              <a:rPr lang="en-GB" dirty="0"/>
              <a:t>We understand why and when ADCs yield big benefits (!)</a:t>
            </a:r>
            <a:endParaRPr lang="en-NL" dirty="0"/>
          </a:p>
        </p:txBody>
      </p:sp>
      <p:sp>
        <p:nvSpPr>
          <p:cNvPr id="5" name="Slide Number Placeholder 4">
            <a:extLst>
              <a:ext uri="{FF2B5EF4-FFF2-40B4-BE49-F238E27FC236}">
                <a16:creationId xmlns:a16="http://schemas.microsoft.com/office/drawing/2014/main" id="{ADF6A413-8FE9-8579-DE49-921EAB351962}"/>
              </a:ext>
            </a:extLst>
          </p:cNvPr>
          <p:cNvSpPr>
            <a:spLocks noGrp="1"/>
          </p:cNvSpPr>
          <p:nvPr>
            <p:ph type="sldNum" sz="quarter" idx="12"/>
          </p:nvPr>
        </p:nvSpPr>
        <p:spPr/>
        <p:txBody>
          <a:bodyPr/>
          <a:lstStyle/>
          <a:p>
            <a:r>
              <a:rPr lang="en-GB" dirty="0">
                <a:solidFill>
                  <a:prstClr val="white"/>
                </a:solidFill>
              </a:rPr>
              <a:t>11/16</a:t>
            </a:r>
          </a:p>
        </p:txBody>
      </p:sp>
      <p:sp>
        <p:nvSpPr>
          <p:cNvPr id="27" name="TextBox 26">
            <a:extLst>
              <a:ext uri="{FF2B5EF4-FFF2-40B4-BE49-F238E27FC236}">
                <a16:creationId xmlns:a16="http://schemas.microsoft.com/office/drawing/2014/main" id="{6633ED19-0253-7D0A-2306-720367D3EB78}"/>
              </a:ext>
            </a:extLst>
          </p:cNvPr>
          <p:cNvSpPr txBox="1"/>
          <p:nvPr/>
        </p:nvSpPr>
        <p:spPr>
          <a:xfrm>
            <a:off x="1658668" y="-1150997"/>
            <a:ext cx="2409249" cy="707886"/>
          </a:xfrm>
          <a:prstGeom prst="rect">
            <a:avLst/>
          </a:prstGeom>
          <a:noFill/>
        </p:spPr>
        <p:txBody>
          <a:bodyPr wrap="none" rtlCol="0">
            <a:spAutoFit/>
          </a:bodyPr>
          <a:lstStyle/>
          <a:p>
            <a:pPr algn="l"/>
            <a:r>
              <a:rPr lang="en-NL" sz="2000" b="1" dirty="0"/>
              <a:t>WEST </a:t>
            </a:r>
            <a:r>
              <a:rPr lang="en-NL" sz="2000" dirty="0"/>
              <a:t>(&gt;2025)</a:t>
            </a:r>
            <a:br>
              <a:rPr lang="en-NL" sz="2000" dirty="0"/>
            </a:br>
            <a:r>
              <a:rPr lang="en-NL" sz="2000" dirty="0"/>
              <a:t>See J. Harrison, et al. </a:t>
            </a:r>
            <a:endParaRPr lang="en-NL" sz="2000" b="1" dirty="0"/>
          </a:p>
        </p:txBody>
      </p:sp>
      <p:sp>
        <p:nvSpPr>
          <p:cNvPr id="28" name="TextBox 27">
            <a:extLst>
              <a:ext uri="{FF2B5EF4-FFF2-40B4-BE49-F238E27FC236}">
                <a16:creationId xmlns:a16="http://schemas.microsoft.com/office/drawing/2014/main" id="{4551330E-692C-0DCC-8D26-BE2D74C3F3FF}"/>
              </a:ext>
            </a:extLst>
          </p:cNvPr>
          <p:cNvSpPr txBox="1"/>
          <p:nvPr/>
        </p:nvSpPr>
        <p:spPr>
          <a:xfrm>
            <a:off x="5157047" y="-1106175"/>
            <a:ext cx="2651623" cy="707886"/>
          </a:xfrm>
          <a:prstGeom prst="rect">
            <a:avLst/>
          </a:prstGeom>
          <a:noFill/>
        </p:spPr>
        <p:txBody>
          <a:bodyPr wrap="none" rtlCol="0">
            <a:spAutoFit/>
          </a:bodyPr>
          <a:lstStyle/>
          <a:p>
            <a:pPr algn="l"/>
            <a:r>
              <a:rPr lang="en-NL" sz="2000" b="1" dirty="0"/>
              <a:t>Asdex Upgrade </a:t>
            </a:r>
            <a:r>
              <a:rPr lang="en-NL" sz="2000" dirty="0"/>
              <a:t>(&gt;2025)</a:t>
            </a:r>
            <a:br>
              <a:rPr lang="en-NL" sz="2000" dirty="0"/>
            </a:br>
            <a:r>
              <a:rPr lang="en-NL" sz="2000" dirty="0"/>
              <a:t>See J. Harrison, et al. </a:t>
            </a:r>
            <a:endParaRPr lang="en-NL" sz="2000" b="1" dirty="0"/>
          </a:p>
        </p:txBody>
      </p:sp>
      <p:sp>
        <p:nvSpPr>
          <p:cNvPr id="6" name="TextBox 5">
            <a:extLst>
              <a:ext uri="{FF2B5EF4-FFF2-40B4-BE49-F238E27FC236}">
                <a16:creationId xmlns:a16="http://schemas.microsoft.com/office/drawing/2014/main" id="{7B7C4B8A-9CEE-6D7E-99DD-E3D1BAF686B8}"/>
              </a:ext>
            </a:extLst>
          </p:cNvPr>
          <p:cNvSpPr txBox="1"/>
          <p:nvPr/>
        </p:nvSpPr>
        <p:spPr>
          <a:xfrm>
            <a:off x="10289252" y="21005"/>
            <a:ext cx="1838631"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t>TCV</a:t>
            </a:r>
            <a:endParaRPr lang="en-GB" sz="2000" dirty="0"/>
          </a:p>
        </p:txBody>
      </p:sp>
      <p:grpSp>
        <p:nvGrpSpPr>
          <p:cNvPr id="22" name="Group 21">
            <a:extLst>
              <a:ext uri="{FF2B5EF4-FFF2-40B4-BE49-F238E27FC236}">
                <a16:creationId xmlns:a16="http://schemas.microsoft.com/office/drawing/2014/main" id="{7586F5D9-3437-6598-07F4-40C27C903E5D}"/>
              </a:ext>
            </a:extLst>
          </p:cNvPr>
          <p:cNvGrpSpPr/>
          <p:nvPr/>
        </p:nvGrpSpPr>
        <p:grpSpPr>
          <a:xfrm>
            <a:off x="8872093" y="592626"/>
            <a:ext cx="3342352" cy="4134496"/>
            <a:chOff x="6599487" y="1561712"/>
            <a:chExt cx="4094480" cy="4791393"/>
          </a:xfrm>
        </p:grpSpPr>
        <p:grpSp>
          <p:nvGrpSpPr>
            <p:cNvPr id="23" name="Group 22">
              <a:extLst>
                <a:ext uri="{FF2B5EF4-FFF2-40B4-BE49-F238E27FC236}">
                  <a16:creationId xmlns:a16="http://schemas.microsoft.com/office/drawing/2014/main" id="{D09B4CC9-A4A9-3690-A637-EE6F762CA55B}"/>
                </a:ext>
              </a:extLst>
            </p:cNvPr>
            <p:cNvGrpSpPr/>
            <p:nvPr/>
          </p:nvGrpSpPr>
          <p:grpSpPr>
            <a:xfrm>
              <a:off x="6599487" y="3282245"/>
              <a:ext cx="4094480" cy="3070860"/>
              <a:chOff x="6599487" y="3282245"/>
              <a:chExt cx="4094480" cy="3070860"/>
            </a:xfrm>
          </p:grpSpPr>
          <p:pic>
            <p:nvPicPr>
              <p:cNvPr id="39" name="Graphic 38">
                <a:extLst>
                  <a:ext uri="{FF2B5EF4-FFF2-40B4-BE49-F238E27FC236}">
                    <a16:creationId xmlns:a16="http://schemas.microsoft.com/office/drawing/2014/main" id="{A56A790F-879E-0108-B042-1C68989309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99487" y="3282245"/>
                <a:ext cx="4094480" cy="3070860"/>
              </a:xfrm>
              <a:prstGeom prst="rect">
                <a:avLst/>
              </a:prstGeom>
            </p:spPr>
          </p:pic>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C707E67C-A84E-E059-58DB-2AA95D26C50E}"/>
                      </a:ext>
                    </a:extLst>
                  </p:cNvPr>
                  <p:cNvSpPr txBox="1"/>
                  <p:nvPr/>
                </p:nvSpPr>
                <p:spPr>
                  <a:xfrm>
                    <a:off x="8252954" y="5782483"/>
                    <a:ext cx="910762" cy="307777"/>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lang="fr-CH" sz="2000" b="0" i="1" smtClean="0">
                              <a:latin typeface="Cambria Math" panose="02040503050406030204" pitchFamily="18" charset="0"/>
                            </a:rPr>
                            <m:t>𝑑</m:t>
                          </m:r>
                          <m:sSub>
                            <m:sSubPr>
                              <m:ctrlPr>
                                <a:rPr lang="fr-CH" sz="2000" b="0" i="1" smtClean="0">
                                  <a:latin typeface="Cambria Math" panose="02040503050406030204" pitchFamily="18" charset="0"/>
                                </a:rPr>
                              </m:ctrlPr>
                            </m:sSubPr>
                            <m:e>
                              <m:r>
                                <a:rPr lang="fr-CH" sz="2000" b="0" i="1" smtClean="0">
                                  <a:latin typeface="Cambria Math" panose="02040503050406030204" pitchFamily="18" charset="0"/>
                                </a:rPr>
                                <m:t>𝑟</m:t>
                              </m:r>
                            </m:e>
                            <m:sub>
                              <m:r>
                                <a:rPr lang="fr-CH" sz="2000" b="0" i="1" smtClean="0">
                                  <a:latin typeface="Cambria Math" panose="02040503050406030204" pitchFamily="18" charset="0"/>
                                </a:rPr>
                                <m:t>𝑢</m:t>
                              </m:r>
                            </m:sub>
                          </m:sSub>
                          <m:r>
                            <a:rPr lang="fr-CH" sz="2000" b="0" i="1" smtClean="0">
                              <a:latin typeface="Cambria Math" panose="02040503050406030204" pitchFamily="18" charset="0"/>
                            </a:rPr>
                            <m:t> (</m:t>
                          </m:r>
                          <m:r>
                            <m:rPr>
                              <m:sty m:val="p"/>
                            </m:rPr>
                            <a:rPr lang="fr-CH" sz="2000" b="0" i="0" smtClean="0">
                              <a:latin typeface="Cambria Math" panose="02040503050406030204" pitchFamily="18" charset="0"/>
                            </a:rPr>
                            <m:t>m</m:t>
                          </m:r>
                          <m:r>
                            <a:rPr lang="fr-CH" sz="2000" b="0" i="0" smtClean="0">
                              <a:latin typeface="Cambria Math" panose="02040503050406030204" pitchFamily="18" charset="0"/>
                            </a:rPr>
                            <m:t>)</m:t>
                          </m:r>
                        </m:oMath>
                      </m:oMathPara>
                    </a14:m>
                    <a:endParaRPr lang="en-US" sz="2000" dirty="0"/>
                  </a:p>
                </p:txBody>
              </p:sp>
            </mc:Choice>
            <mc:Fallback xmlns="">
              <p:sp>
                <p:nvSpPr>
                  <p:cNvPr id="30" name="TextBox 29">
                    <a:extLst>
                      <a:ext uri="{FF2B5EF4-FFF2-40B4-BE49-F238E27FC236}">
                        <a16:creationId xmlns:a16="http://schemas.microsoft.com/office/drawing/2014/main" id="{C024BA42-C695-C8DD-CB5F-EEC394BB0448}"/>
                      </a:ext>
                    </a:extLst>
                  </p:cNvPr>
                  <p:cNvSpPr txBox="1">
                    <a:spLocks noRot="1" noChangeAspect="1" noMove="1" noResize="1" noEditPoints="1" noAdjustHandles="1" noChangeArrowheads="1" noChangeShapeType="1" noTextEdit="1"/>
                  </p:cNvSpPr>
                  <p:nvPr/>
                </p:nvSpPr>
                <p:spPr>
                  <a:xfrm>
                    <a:off x="8252954" y="5782483"/>
                    <a:ext cx="910762" cy="307777"/>
                  </a:xfrm>
                  <a:prstGeom prst="rect">
                    <a:avLst/>
                  </a:prstGeom>
                  <a:blipFill>
                    <a:blip r:embed="rId9"/>
                    <a:stretch>
                      <a:fillRect l="-5479" t="-8000" r="-9589" b="-36000"/>
                    </a:stretch>
                  </a:blipFill>
                </p:spPr>
                <p:txBody>
                  <a:bodyPr/>
                  <a:lstStyle/>
                  <a:p>
                    <a:r>
                      <a:rPr lang="en-CH">
                        <a:noFill/>
                      </a:rPr>
                      <a:t> </a:t>
                    </a:r>
                  </a:p>
                </p:txBody>
              </p:sp>
            </mc:Fallback>
          </mc:AlternateContent>
          <p:sp>
            <p:nvSpPr>
              <p:cNvPr id="41" name="TextBox 40">
                <a:extLst>
                  <a:ext uri="{FF2B5EF4-FFF2-40B4-BE49-F238E27FC236}">
                    <a16:creationId xmlns:a16="http://schemas.microsoft.com/office/drawing/2014/main" id="{C3E0284A-6743-984F-22D8-E6B125A96D26}"/>
                  </a:ext>
                </a:extLst>
              </p:cNvPr>
              <p:cNvSpPr txBox="1"/>
              <p:nvPr/>
            </p:nvSpPr>
            <p:spPr>
              <a:xfrm>
                <a:off x="9259425" y="4002103"/>
                <a:ext cx="997645" cy="769441"/>
              </a:xfrm>
              <a:prstGeom prst="rect">
                <a:avLst/>
              </a:prstGeom>
              <a:noFill/>
            </p:spPr>
            <p:txBody>
              <a:bodyPr wrap="none" rtlCol="0">
                <a:spAutoFit/>
              </a:bodyPr>
              <a:lstStyle/>
              <a:p>
                <a:pPr algn="ctr"/>
                <a:r>
                  <a:rPr lang="en-US" sz="2200" b="1" dirty="0">
                    <a:solidFill>
                      <a:srgbClr val="FF0000"/>
                    </a:solidFill>
                  </a:rPr>
                  <a:t>NO</a:t>
                </a:r>
              </a:p>
              <a:p>
                <a:pPr algn="ctr"/>
                <a:r>
                  <a:rPr lang="en-US" sz="2200" b="1" dirty="0">
                    <a:solidFill>
                      <a:srgbClr val="FF0000"/>
                    </a:solidFill>
                  </a:rPr>
                  <a:t>DRIFTS</a:t>
                </a:r>
              </a:p>
            </p:txBody>
          </p:sp>
        </p:grpSp>
        <p:grpSp>
          <p:nvGrpSpPr>
            <p:cNvPr id="24" name="Group 23">
              <a:extLst>
                <a:ext uri="{FF2B5EF4-FFF2-40B4-BE49-F238E27FC236}">
                  <a16:creationId xmlns:a16="http://schemas.microsoft.com/office/drawing/2014/main" id="{89E8614B-7A64-93F0-8885-8ADA6379C812}"/>
                </a:ext>
              </a:extLst>
            </p:cNvPr>
            <p:cNvGrpSpPr/>
            <p:nvPr/>
          </p:nvGrpSpPr>
          <p:grpSpPr>
            <a:xfrm>
              <a:off x="6599487" y="1561712"/>
              <a:ext cx="4094480" cy="2052887"/>
              <a:chOff x="6599487" y="1561712"/>
              <a:chExt cx="4094480" cy="2052887"/>
            </a:xfrm>
          </p:grpSpPr>
          <p:pic>
            <p:nvPicPr>
              <p:cNvPr id="25" name="Graphic 24">
                <a:extLst>
                  <a:ext uri="{FF2B5EF4-FFF2-40B4-BE49-F238E27FC236}">
                    <a16:creationId xmlns:a16="http://schemas.microsoft.com/office/drawing/2014/main" id="{A4C8F035-EEAB-2DE8-EA54-943B03C7C9B2}"/>
                  </a:ext>
                </a:extLst>
              </p:cNvPr>
              <p:cNvPicPr>
                <a:picLocks noChangeAspect="1"/>
              </p:cNvPicPr>
              <p:nvPr/>
            </p:nvPicPr>
            <p:blipFill>
              <a:blip r:embed="rId10">
                <a:extLst>
                  <a:ext uri="{96DAC541-7B7A-43D3-8B79-37D633B846F1}">
                    <asvg:svgBlip xmlns:asvg="http://schemas.microsoft.com/office/drawing/2016/SVG/main" r:embed="rId11"/>
                  </a:ext>
                </a:extLst>
              </a:blip>
              <a:srcRect t="14712" b="23916"/>
              <a:stretch>
                <a:fillRect/>
              </a:stretch>
            </p:blipFill>
            <p:spPr>
              <a:xfrm>
                <a:off x="6599487" y="1729949"/>
                <a:ext cx="4094480" cy="1884650"/>
              </a:xfrm>
              <a:prstGeom prst="rect">
                <a:avLst/>
              </a:prstGeom>
            </p:spPr>
          </p:pic>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4DAEB811-AA48-9E2E-9EA5-B1BCE4DB8B80}"/>
                      </a:ext>
                    </a:extLst>
                  </p:cNvPr>
                  <p:cNvSpPr txBox="1"/>
                  <p:nvPr/>
                </p:nvSpPr>
                <p:spPr>
                  <a:xfrm>
                    <a:off x="7223820" y="1561712"/>
                    <a:ext cx="842035" cy="321178"/>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fr-CH" sz="2000" b="0" i="1" smtClean="0">
                                  <a:latin typeface="Cambria Math" panose="02040503050406030204" pitchFamily="18" charset="0"/>
                                </a:rPr>
                              </m:ctrlPr>
                            </m:sSubPr>
                            <m:e>
                              <m:r>
                                <a:rPr lang="fr-CH" sz="2000" b="0" i="1" smtClean="0">
                                  <a:latin typeface="Cambria Math" panose="02040503050406030204" pitchFamily="18" charset="0"/>
                                </a:rPr>
                                <m:t>𝑇</m:t>
                              </m:r>
                            </m:e>
                            <m:sub>
                              <m:r>
                                <a:rPr lang="fr-CH" sz="2000" b="0" i="1" smtClean="0">
                                  <a:latin typeface="Cambria Math" panose="02040503050406030204" pitchFamily="18" charset="0"/>
                                </a:rPr>
                                <m:t>𝑒</m:t>
                              </m:r>
                              <m:r>
                                <a:rPr lang="fr-CH" sz="2000" b="0" i="1" smtClean="0">
                                  <a:latin typeface="Cambria Math" panose="02040503050406030204" pitchFamily="18" charset="0"/>
                                </a:rPr>
                                <m:t>,</m:t>
                              </m:r>
                              <m:r>
                                <a:rPr lang="fr-CH" sz="2000" b="0" i="1" smtClean="0">
                                  <a:latin typeface="Cambria Math" panose="02040503050406030204" pitchFamily="18" charset="0"/>
                                </a:rPr>
                                <m:t>𝑡</m:t>
                              </m:r>
                            </m:sub>
                          </m:sSub>
                          <m:r>
                            <a:rPr lang="fr-CH" sz="2000" b="0" i="1" smtClean="0">
                              <a:latin typeface="Cambria Math" panose="02040503050406030204" pitchFamily="18" charset="0"/>
                            </a:rPr>
                            <m:t> (</m:t>
                          </m:r>
                          <m:r>
                            <m:rPr>
                              <m:sty m:val="p"/>
                            </m:rPr>
                            <a:rPr lang="fr-CH" sz="2000" b="0" i="0" smtClean="0">
                              <a:latin typeface="Cambria Math" panose="02040503050406030204" pitchFamily="18" charset="0"/>
                            </a:rPr>
                            <m:t>eV</m:t>
                          </m:r>
                          <m:r>
                            <a:rPr lang="fr-CH" sz="2000" b="0" i="1" smtClean="0">
                              <a:latin typeface="Cambria Math" panose="02040503050406030204" pitchFamily="18" charset="0"/>
                            </a:rPr>
                            <m:t>)</m:t>
                          </m:r>
                        </m:oMath>
                      </m:oMathPara>
                    </a14:m>
                    <a:endParaRPr lang="en-US" sz="2000" dirty="0"/>
                  </a:p>
                </p:txBody>
              </p:sp>
            </mc:Choice>
            <mc:Fallback xmlns="">
              <p:sp>
                <p:nvSpPr>
                  <p:cNvPr id="23" name="TextBox 22">
                    <a:extLst>
                      <a:ext uri="{FF2B5EF4-FFF2-40B4-BE49-F238E27FC236}">
                        <a16:creationId xmlns:a16="http://schemas.microsoft.com/office/drawing/2014/main" id="{1D323586-F7CD-AE55-B322-1318BEE260BB}"/>
                      </a:ext>
                    </a:extLst>
                  </p:cNvPr>
                  <p:cNvSpPr txBox="1">
                    <a:spLocks noRot="1" noChangeAspect="1" noMove="1" noResize="1" noEditPoints="1" noAdjustHandles="1" noChangeArrowheads="1" noChangeShapeType="1" noTextEdit="1"/>
                  </p:cNvSpPr>
                  <p:nvPr/>
                </p:nvSpPr>
                <p:spPr>
                  <a:xfrm>
                    <a:off x="7223820" y="1561712"/>
                    <a:ext cx="842035" cy="321178"/>
                  </a:xfrm>
                  <a:prstGeom prst="rect">
                    <a:avLst/>
                  </a:prstGeom>
                  <a:blipFill>
                    <a:blip r:embed="rId12"/>
                    <a:stretch>
                      <a:fillRect l="-8955" t="-3704" r="-22388" b="-29630"/>
                    </a:stretch>
                  </a:blipFill>
                </p:spPr>
                <p:txBody>
                  <a:bodyPr/>
                  <a:lstStyle/>
                  <a:p>
                    <a:r>
                      <a:rPr lang="en-CH">
                        <a:noFill/>
                      </a:rPr>
                      <a:t> </a:t>
                    </a:r>
                  </a:p>
                </p:txBody>
              </p:sp>
            </mc:Fallback>
          </mc:AlternateContent>
          <p:sp>
            <p:nvSpPr>
              <p:cNvPr id="37" name="TextBox 36">
                <a:extLst>
                  <a:ext uri="{FF2B5EF4-FFF2-40B4-BE49-F238E27FC236}">
                    <a16:creationId xmlns:a16="http://schemas.microsoft.com/office/drawing/2014/main" id="{06059C09-78DE-7462-E1F7-773C4ADAEC9C}"/>
                  </a:ext>
                </a:extLst>
              </p:cNvPr>
              <p:cNvSpPr txBox="1"/>
              <p:nvPr/>
            </p:nvSpPr>
            <p:spPr>
              <a:xfrm>
                <a:off x="9465963" y="1665684"/>
                <a:ext cx="907043" cy="276999"/>
              </a:xfrm>
              <a:prstGeom prst="rect">
                <a:avLst/>
              </a:prstGeom>
              <a:noFill/>
            </p:spPr>
            <p:txBody>
              <a:bodyPr wrap="none" rtlCol="0">
                <a:spAutoFit/>
              </a:bodyPr>
              <a:lstStyle/>
              <a:p>
                <a:pPr algn="l"/>
                <a:r>
                  <a:rPr lang="en-US" sz="1200" b="1" dirty="0">
                    <a:solidFill>
                      <a:srgbClr val="FF0000"/>
                    </a:solidFill>
                  </a:rPr>
                  <a:t>SOLPS-ITER</a:t>
                </a:r>
              </a:p>
            </p:txBody>
          </p:sp>
          <p:sp>
            <p:nvSpPr>
              <p:cNvPr id="38" name="TextBox 37">
                <a:extLst>
                  <a:ext uri="{FF2B5EF4-FFF2-40B4-BE49-F238E27FC236}">
                    <a16:creationId xmlns:a16="http://schemas.microsoft.com/office/drawing/2014/main" id="{B39A976A-D665-C4BE-19A5-7BFDB36C2025}"/>
                  </a:ext>
                </a:extLst>
              </p:cNvPr>
              <p:cNvSpPr txBox="1"/>
              <p:nvPr/>
            </p:nvSpPr>
            <p:spPr>
              <a:xfrm>
                <a:off x="9167639" y="2010552"/>
                <a:ext cx="997645" cy="430887"/>
              </a:xfrm>
              <a:prstGeom prst="rect">
                <a:avLst/>
              </a:prstGeom>
              <a:noFill/>
            </p:spPr>
            <p:txBody>
              <a:bodyPr wrap="none" rtlCol="0">
                <a:spAutoFit/>
              </a:bodyPr>
              <a:lstStyle/>
              <a:p>
                <a:pPr algn="l"/>
                <a:r>
                  <a:rPr lang="en-US" sz="2200" b="1" dirty="0">
                    <a:solidFill>
                      <a:srgbClr val="309D34"/>
                    </a:solidFill>
                  </a:rPr>
                  <a:t>DRIFTS</a:t>
                </a:r>
              </a:p>
            </p:txBody>
          </p:sp>
        </p:grpSp>
      </p:grpSp>
      <p:sp>
        <p:nvSpPr>
          <p:cNvPr id="43" name="TextBox 42">
            <a:extLst>
              <a:ext uri="{FF2B5EF4-FFF2-40B4-BE49-F238E27FC236}">
                <a16:creationId xmlns:a16="http://schemas.microsoft.com/office/drawing/2014/main" id="{15C2C0BD-7F79-0524-DA55-5D7C1DB61424}"/>
              </a:ext>
            </a:extLst>
          </p:cNvPr>
          <p:cNvSpPr txBox="1"/>
          <p:nvPr/>
        </p:nvSpPr>
        <p:spPr>
          <a:xfrm>
            <a:off x="9347637" y="4572622"/>
            <a:ext cx="2688172" cy="338554"/>
          </a:xfrm>
          <a:prstGeom prst="rect">
            <a:avLst/>
          </a:prstGeom>
          <a:noFill/>
        </p:spPr>
        <p:txBody>
          <a:bodyPr wrap="none" rtlCol="0">
            <a:spAutoFit/>
          </a:bodyPr>
          <a:lstStyle/>
          <a:p>
            <a:pPr algn="l"/>
            <a:r>
              <a:rPr lang="en-GB" sz="1600" dirty="0"/>
              <a:t>[M. </a:t>
            </a:r>
            <a:r>
              <a:rPr lang="en-GB" sz="1600" dirty="0" err="1"/>
              <a:t>Carpita</a:t>
            </a:r>
            <a:r>
              <a:rPr lang="en-GB" sz="1600" dirty="0"/>
              <a:t>, et al. AAPS, 2025]</a:t>
            </a:r>
          </a:p>
        </p:txBody>
      </p:sp>
      <p:sp>
        <p:nvSpPr>
          <p:cNvPr id="45" name="TextBox 44">
            <a:extLst>
              <a:ext uri="{FF2B5EF4-FFF2-40B4-BE49-F238E27FC236}">
                <a16:creationId xmlns:a16="http://schemas.microsoft.com/office/drawing/2014/main" id="{62DFE33C-527E-0FA0-EE12-4BF35CE71935}"/>
              </a:ext>
            </a:extLst>
          </p:cNvPr>
          <p:cNvSpPr txBox="1"/>
          <p:nvPr/>
        </p:nvSpPr>
        <p:spPr>
          <a:xfrm>
            <a:off x="-3379155" y="-1814061"/>
            <a:ext cx="4204778" cy="707886"/>
          </a:xfrm>
          <a:prstGeom prst="rect">
            <a:avLst/>
          </a:prstGeom>
        </p:spPr>
        <p:style>
          <a:lnRef idx="2">
            <a:schemeClr val="dk1">
              <a:shade val="15000"/>
            </a:schemeClr>
          </a:lnRef>
          <a:fillRef idx="1">
            <a:schemeClr val="dk1"/>
          </a:fillRef>
          <a:effectRef idx="0">
            <a:schemeClr val="dk1"/>
          </a:effectRef>
          <a:fontRef idx="minor">
            <a:schemeClr val="lt1"/>
          </a:fontRef>
        </p:style>
        <p:txBody>
          <a:bodyPr wrap="square">
            <a:spAutoFit/>
          </a:bodyPr>
          <a:lstStyle/>
          <a:p>
            <a:pPr algn="ctr"/>
            <a:r>
              <a:rPr lang="en-GB" sz="2000" b="1" dirty="0"/>
              <a:t>Validation of the importance of including drifts exhaust modelling</a:t>
            </a:r>
          </a:p>
        </p:txBody>
      </p:sp>
      <p:sp>
        <p:nvSpPr>
          <p:cNvPr id="46" name="TextBox 45">
            <a:extLst>
              <a:ext uri="{FF2B5EF4-FFF2-40B4-BE49-F238E27FC236}">
                <a16:creationId xmlns:a16="http://schemas.microsoft.com/office/drawing/2014/main" id="{5811A637-A54C-7E73-9677-72345033FED7}"/>
              </a:ext>
            </a:extLst>
          </p:cNvPr>
          <p:cNvSpPr txBox="1"/>
          <p:nvPr/>
        </p:nvSpPr>
        <p:spPr>
          <a:xfrm>
            <a:off x="10739873" y="6530956"/>
            <a:ext cx="6111240" cy="338554"/>
          </a:xfrm>
          <a:prstGeom prst="rect">
            <a:avLst/>
          </a:prstGeom>
          <a:noFill/>
        </p:spPr>
        <p:txBody>
          <a:bodyPr wrap="square">
            <a:spAutoFit/>
          </a:bodyPr>
          <a:lstStyle/>
          <a:p>
            <a:r>
              <a:rPr lang="en-US" sz="1600" dirty="0">
                <a:solidFill>
                  <a:schemeClr val="bg1"/>
                </a:solidFill>
              </a:rPr>
              <a:t>To be validated</a:t>
            </a:r>
            <a:endParaRPr lang="en-GB" sz="1600" dirty="0">
              <a:solidFill>
                <a:schemeClr val="bg1"/>
              </a:solidFill>
            </a:endParaRPr>
          </a:p>
        </p:txBody>
      </p:sp>
      <p:sp>
        <p:nvSpPr>
          <p:cNvPr id="7" name="Footer Placeholder 3">
            <a:extLst>
              <a:ext uri="{FF2B5EF4-FFF2-40B4-BE49-F238E27FC236}">
                <a16:creationId xmlns:a16="http://schemas.microsoft.com/office/drawing/2014/main" id="{B02E7589-90C2-FFB5-F036-14F0F29FBFF2}"/>
              </a:ext>
            </a:extLst>
          </p:cNvPr>
          <p:cNvSpPr>
            <a:spLocks noGrp="1"/>
          </p:cNvSpPr>
          <p:nvPr>
            <p:ph type="ftr" sz="quarter" idx="11"/>
          </p:nvPr>
        </p:nvSpPr>
        <p:spPr>
          <a:xfrm>
            <a:off x="825623" y="6555769"/>
            <a:ext cx="5606173" cy="532501"/>
          </a:xfrm>
        </p:spPr>
        <p:txBody>
          <a:bodyPr/>
          <a:lstStyle/>
          <a:p>
            <a:r>
              <a:rPr lang="en-GB" dirty="0">
                <a:solidFill>
                  <a:prstClr val="white"/>
                </a:solidFill>
              </a:rPr>
              <a:t>K. Verhaegh | 30</a:t>
            </a:r>
            <a:r>
              <a:rPr lang="en-GB" baseline="30000" dirty="0">
                <a:solidFill>
                  <a:prstClr val="white"/>
                </a:solidFill>
              </a:rPr>
              <a:t>th</a:t>
            </a:r>
            <a:r>
              <a:rPr lang="en-GB" dirty="0">
                <a:solidFill>
                  <a:prstClr val="white"/>
                </a:solidFill>
              </a:rPr>
              <a:t>  IAEA Fusion Energy Conference, Chengdu, China | 15 10 2025</a:t>
            </a:r>
          </a:p>
        </p:txBody>
      </p:sp>
      <p:sp>
        <p:nvSpPr>
          <p:cNvPr id="8" name="Rectangle 7">
            <a:extLst>
              <a:ext uri="{FF2B5EF4-FFF2-40B4-BE49-F238E27FC236}">
                <a16:creationId xmlns:a16="http://schemas.microsoft.com/office/drawing/2014/main" id="{2E3D95E9-010D-A498-C015-59FA60949261}"/>
              </a:ext>
            </a:extLst>
          </p:cNvPr>
          <p:cNvSpPr/>
          <p:nvPr/>
        </p:nvSpPr>
        <p:spPr>
          <a:xfrm>
            <a:off x="10494828" y="1545475"/>
            <a:ext cx="1285850" cy="30449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NL" sz="1600" b="1" dirty="0">
                <a:solidFill>
                  <a:schemeClr val="tx1"/>
                </a:solidFill>
              </a:rPr>
              <a:t>Preliminary</a:t>
            </a:r>
          </a:p>
        </p:txBody>
      </p:sp>
      <p:sp>
        <p:nvSpPr>
          <p:cNvPr id="9" name="Rectangle 8">
            <a:extLst>
              <a:ext uri="{FF2B5EF4-FFF2-40B4-BE49-F238E27FC236}">
                <a16:creationId xmlns:a16="http://schemas.microsoft.com/office/drawing/2014/main" id="{9DB915BC-260B-CE03-D4ED-7FC3DD32C7A0}"/>
              </a:ext>
            </a:extLst>
          </p:cNvPr>
          <p:cNvSpPr/>
          <p:nvPr/>
        </p:nvSpPr>
        <p:spPr>
          <a:xfrm>
            <a:off x="6859576" y="5226784"/>
            <a:ext cx="5332954" cy="163121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indent="0" algn="ctr">
              <a:buNone/>
            </a:pPr>
            <a:r>
              <a:rPr lang="en-GB" sz="2000" b="1" dirty="0">
                <a:latin typeface="Calibri" panose="020F0502020204030204" pitchFamily="34" charset="0"/>
                <a:ea typeface="Calibri" panose="020F0502020204030204" pitchFamily="34" charset="0"/>
                <a:cs typeface="Calibri" panose="020F0502020204030204" pitchFamily="34" charset="0"/>
              </a:rPr>
              <a:t>Validated tools/sims. for ADC implementation !</a:t>
            </a:r>
          </a:p>
          <a:p>
            <a:pPr marL="0" indent="0" algn="ctr">
              <a:buNone/>
            </a:pPr>
            <a:endParaRPr lang="en-GB" sz="2000" b="1" dirty="0">
              <a:latin typeface="Calibri" panose="020F0502020204030204" pitchFamily="34" charset="0"/>
              <a:ea typeface="Calibri" panose="020F0502020204030204" pitchFamily="34" charset="0"/>
              <a:cs typeface="Calibri" panose="020F0502020204030204" pitchFamily="34" charset="0"/>
            </a:endParaRPr>
          </a:p>
          <a:p>
            <a:pPr marL="0" indent="0" algn="ctr">
              <a:buNone/>
            </a:pPr>
            <a:r>
              <a:rPr lang="en-GB" sz="2000" b="1" dirty="0">
                <a:latin typeface="Calibri" panose="020F0502020204030204" pitchFamily="34" charset="0"/>
                <a:ea typeface="Calibri" panose="020F0502020204030204" pitchFamily="34" charset="0"/>
                <a:cs typeface="Calibri" panose="020F0502020204030204" pitchFamily="34" charset="0"/>
              </a:rPr>
              <a:t>We now understand why </a:t>
            </a:r>
          </a:p>
          <a:p>
            <a:pPr marL="342900" indent="-342900" algn="ctr">
              <a:buFont typeface="Arial" panose="020B0604020202020204" pitchFamily="34" charset="0"/>
              <a:buChar char="•"/>
            </a:pPr>
            <a:r>
              <a:rPr lang="en-GB" sz="2000" b="1" dirty="0">
                <a:latin typeface="Calibri" panose="020F0502020204030204" pitchFamily="34" charset="0"/>
                <a:ea typeface="Calibri" panose="020F0502020204030204" pitchFamily="34" charset="0"/>
                <a:cs typeface="Calibri" panose="020F0502020204030204" pitchFamily="34" charset="0"/>
              </a:rPr>
              <a:t>The most successful cases work so well</a:t>
            </a:r>
          </a:p>
          <a:p>
            <a:pPr marL="342900" indent="-342900" algn="ctr">
              <a:buFont typeface="Wingdings" pitchFamily="2" charset="2"/>
              <a:buChar char="Ø"/>
            </a:pPr>
            <a:r>
              <a:rPr lang="en-GB" sz="2000" b="1" dirty="0">
                <a:latin typeface="Calibri" panose="020F0502020204030204" pitchFamily="34" charset="0"/>
                <a:ea typeface="Calibri" panose="020F0502020204030204" pitchFamily="34" charset="0"/>
                <a:cs typeface="Calibri" panose="020F0502020204030204" pitchFamily="34" charset="0"/>
              </a:rPr>
              <a:t>Other configurations yielded less benefits</a:t>
            </a:r>
          </a:p>
        </p:txBody>
      </p:sp>
      <p:sp>
        <p:nvSpPr>
          <p:cNvPr id="11" name="TextBox 10">
            <a:extLst>
              <a:ext uri="{FF2B5EF4-FFF2-40B4-BE49-F238E27FC236}">
                <a16:creationId xmlns:a16="http://schemas.microsoft.com/office/drawing/2014/main" id="{895981C5-6374-B67F-1735-0007B5215A12}"/>
              </a:ext>
            </a:extLst>
          </p:cNvPr>
          <p:cNvSpPr txBox="1"/>
          <p:nvPr/>
        </p:nvSpPr>
        <p:spPr>
          <a:xfrm>
            <a:off x="244135" y="5426672"/>
            <a:ext cx="6449742" cy="101566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2000" b="1" dirty="0"/>
              <a:t>Neutral baffling </a:t>
            </a:r>
          </a:p>
          <a:p>
            <a:pPr marL="342900" indent="-342900">
              <a:buFont typeface="Arial" panose="020B0604020202020204" pitchFamily="34" charset="0"/>
              <a:buChar char="•"/>
            </a:pPr>
            <a:r>
              <a:rPr lang="en-GB" sz="2000" dirty="0">
                <a:solidFill>
                  <a:schemeClr val="bg1">
                    <a:lumMod val="75000"/>
                  </a:schemeClr>
                </a:solidFill>
              </a:rPr>
              <a:t>Maximises plasma-</a:t>
            </a:r>
            <a:r>
              <a:rPr lang="en-GB" sz="2000" dirty="0" err="1">
                <a:solidFill>
                  <a:schemeClr val="bg1">
                    <a:lumMod val="75000"/>
                  </a:schemeClr>
                </a:solidFill>
              </a:rPr>
              <a:t>neutr</a:t>
            </a:r>
            <a:r>
              <a:rPr lang="en-GB" sz="2000" dirty="0">
                <a:solidFill>
                  <a:schemeClr val="bg1">
                    <a:lumMod val="75000"/>
                  </a:schemeClr>
                </a:solidFill>
              </a:rPr>
              <a:t>. Inter. &amp; decouples divertor-core</a:t>
            </a:r>
          </a:p>
          <a:p>
            <a:pPr marL="342900" indent="-342900">
              <a:buFont typeface="Wingdings" pitchFamily="2" charset="2"/>
              <a:buChar char="Ø"/>
            </a:pPr>
            <a:r>
              <a:rPr lang="en-GB" sz="2000" dirty="0"/>
              <a:t>Enables divertor shape detachment benefits</a:t>
            </a:r>
            <a:endParaRPr lang="en-GB" sz="1600" dirty="0"/>
          </a:p>
        </p:txBody>
      </p:sp>
      <p:pic>
        <p:nvPicPr>
          <p:cNvPr id="13" name="Picture 12">
            <a:extLst>
              <a:ext uri="{FF2B5EF4-FFF2-40B4-BE49-F238E27FC236}">
                <a16:creationId xmlns:a16="http://schemas.microsoft.com/office/drawing/2014/main" id="{06B15591-8208-CD21-7B49-9B8E1706F1CE}"/>
              </a:ext>
            </a:extLst>
          </p:cNvPr>
          <p:cNvPicPr>
            <a:picLocks noChangeAspect="1"/>
          </p:cNvPicPr>
          <p:nvPr/>
        </p:nvPicPr>
        <p:blipFill>
          <a:blip r:embed="rId13"/>
          <a:stretch>
            <a:fillRect/>
          </a:stretch>
        </p:blipFill>
        <p:spPr>
          <a:xfrm>
            <a:off x="4845755" y="2409024"/>
            <a:ext cx="1146483" cy="2768864"/>
          </a:xfrm>
          <a:prstGeom prst="rect">
            <a:avLst/>
          </a:prstGeom>
        </p:spPr>
      </p:pic>
      <p:sp>
        <p:nvSpPr>
          <p:cNvPr id="14" name="Up Arrow 13">
            <a:extLst>
              <a:ext uri="{FF2B5EF4-FFF2-40B4-BE49-F238E27FC236}">
                <a16:creationId xmlns:a16="http://schemas.microsoft.com/office/drawing/2014/main" id="{24835A5E-F7DC-4E85-6340-3F10DB12CF87}"/>
              </a:ext>
            </a:extLst>
          </p:cNvPr>
          <p:cNvSpPr/>
          <p:nvPr/>
        </p:nvSpPr>
        <p:spPr>
          <a:xfrm>
            <a:off x="5533048" y="4330477"/>
            <a:ext cx="239479" cy="433982"/>
          </a:xfrm>
          <a:prstGeom prst="upArrow">
            <a:avLst/>
          </a:prstGeom>
          <a:solidFill>
            <a:schemeClr val="accent3">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15" name="Up Arrow 14">
            <a:extLst>
              <a:ext uri="{FF2B5EF4-FFF2-40B4-BE49-F238E27FC236}">
                <a16:creationId xmlns:a16="http://schemas.microsoft.com/office/drawing/2014/main" id="{3BE4711E-A6EC-C374-1E1D-CFC2E7CA166F}"/>
              </a:ext>
            </a:extLst>
          </p:cNvPr>
          <p:cNvSpPr/>
          <p:nvPr/>
        </p:nvSpPr>
        <p:spPr>
          <a:xfrm rot="13500000">
            <a:off x="5334881" y="4023026"/>
            <a:ext cx="271522" cy="433981"/>
          </a:xfrm>
          <a:prstGeom prst="upArrow">
            <a:avLst/>
          </a:prstGeom>
          <a:solidFill>
            <a:schemeClr val="accent2">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pic>
        <p:nvPicPr>
          <p:cNvPr id="29" name="Picture 28">
            <a:extLst>
              <a:ext uri="{FF2B5EF4-FFF2-40B4-BE49-F238E27FC236}">
                <a16:creationId xmlns:a16="http://schemas.microsoft.com/office/drawing/2014/main" id="{D4DDD8F6-D11D-8594-FAF9-DCC022F2C271}"/>
              </a:ext>
            </a:extLst>
          </p:cNvPr>
          <p:cNvPicPr>
            <a:picLocks noChangeAspect="1"/>
          </p:cNvPicPr>
          <p:nvPr/>
        </p:nvPicPr>
        <p:blipFill>
          <a:blip r:embed="rId14"/>
          <a:srcRect t="61783"/>
          <a:stretch>
            <a:fillRect/>
          </a:stretch>
        </p:blipFill>
        <p:spPr>
          <a:xfrm>
            <a:off x="7115419" y="1984480"/>
            <a:ext cx="1704222" cy="1810944"/>
          </a:xfrm>
          <a:prstGeom prst="rect">
            <a:avLst/>
          </a:prstGeom>
        </p:spPr>
      </p:pic>
      <p:sp>
        <p:nvSpPr>
          <p:cNvPr id="3" name="TextBox 2">
            <a:extLst>
              <a:ext uri="{FF2B5EF4-FFF2-40B4-BE49-F238E27FC236}">
                <a16:creationId xmlns:a16="http://schemas.microsoft.com/office/drawing/2014/main" id="{C39AD9A5-AD18-0944-714B-68D259229B6D}"/>
              </a:ext>
            </a:extLst>
          </p:cNvPr>
          <p:cNvSpPr txBox="1"/>
          <p:nvPr/>
        </p:nvSpPr>
        <p:spPr>
          <a:xfrm>
            <a:off x="7031717" y="4057990"/>
            <a:ext cx="1898405" cy="707886"/>
          </a:xfrm>
          <a:prstGeom prst="rect">
            <a:avLst/>
          </a:prstGeom>
          <a:noFill/>
        </p:spPr>
        <p:txBody>
          <a:bodyPr wrap="none" rtlCol="0">
            <a:spAutoFit/>
          </a:bodyPr>
          <a:lstStyle/>
          <a:p>
            <a:pPr algn="l"/>
            <a:r>
              <a:rPr lang="en-GB" sz="2000" dirty="0"/>
              <a:t>[E. Tonello, et al.</a:t>
            </a:r>
            <a:br>
              <a:rPr lang="en-GB" sz="2000" dirty="0"/>
            </a:br>
            <a:r>
              <a:rPr lang="en-GB" sz="2000" dirty="0"/>
              <a:t>this conference]</a:t>
            </a:r>
          </a:p>
        </p:txBody>
      </p:sp>
    </p:spTree>
    <p:extLst>
      <p:ext uri="{BB962C8B-B14F-4D97-AF65-F5344CB8AC3E}">
        <p14:creationId xmlns:p14="http://schemas.microsoft.com/office/powerpoint/2010/main" val="19566751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F8266-F77B-8084-E241-3258215461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5C4F88-0BA9-FE97-60FF-11D580270C82}"/>
              </a:ext>
            </a:extLst>
          </p:cNvPr>
          <p:cNvSpPr>
            <a:spLocks noGrp="1"/>
          </p:cNvSpPr>
          <p:nvPr>
            <p:ph type="title"/>
          </p:nvPr>
        </p:nvSpPr>
        <p:spPr/>
        <p:txBody>
          <a:bodyPr/>
          <a:lstStyle/>
          <a:p>
            <a:r>
              <a:rPr lang="en-GB" dirty="0"/>
              <a:t>Reduced model: </a:t>
            </a:r>
            <a:r>
              <a:rPr lang="en-GB" i="1" dirty="0"/>
              <a:t>magnetic topology</a:t>
            </a:r>
            <a:r>
              <a:rPr lang="en-GB" dirty="0"/>
              <a:t> drives detachment front</a:t>
            </a:r>
          </a:p>
        </p:txBody>
      </p:sp>
      <p:sp>
        <p:nvSpPr>
          <p:cNvPr id="5" name="Slide Number Placeholder 4">
            <a:extLst>
              <a:ext uri="{FF2B5EF4-FFF2-40B4-BE49-F238E27FC236}">
                <a16:creationId xmlns:a16="http://schemas.microsoft.com/office/drawing/2014/main" id="{DF83439D-9846-D166-C25A-E46C2091F0A8}"/>
              </a:ext>
            </a:extLst>
          </p:cNvPr>
          <p:cNvSpPr>
            <a:spLocks noGrp="1"/>
          </p:cNvSpPr>
          <p:nvPr>
            <p:ph type="sldNum" sz="quarter" idx="12"/>
          </p:nvPr>
        </p:nvSpPr>
        <p:spPr/>
        <p:txBody>
          <a:bodyPr/>
          <a:lstStyle/>
          <a:p>
            <a:r>
              <a:rPr lang="en-GB" dirty="0"/>
              <a:t>12/16</a:t>
            </a:r>
          </a:p>
        </p:txBody>
      </p:sp>
      <p:sp>
        <p:nvSpPr>
          <p:cNvPr id="15" name="TextBox 14">
            <a:extLst>
              <a:ext uri="{FF2B5EF4-FFF2-40B4-BE49-F238E27FC236}">
                <a16:creationId xmlns:a16="http://schemas.microsoft.com/office/drawing/2014/main" id="{9D3804CA-FBCC-FE7F-9A56-E52209B56CA5}"/>
              </a:ext>
            </a:extLst>
          </p:cNvPr>
          <p:cNvSpPr txBox="1"/>
          <p:nvPr/>
        </p:nvSpPr>
        <p:spPr>
          <a:xfrm>
            <a:off x="2499752" y="-3003095"/>
            <a:ext cx="7426568" cy="206171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marL="609585" indent="-609585">
              <a:buFont typeface="+mj-lt"/>
              <a:buAutoNum type="arabicPeriod"/>
            </a:pPr>
            <a:r>
              <a:rPr lang="en-GB" sz="2133" b="1" dirty="0"/>
              <a:t>Divertor (poloidal) leg length/volume </a:t>
            </a:r>
          </a:p>
          <a:p>
            <a:pPr marL="1066773" lvl="1" indent="-457189">
              <a:buFont typeface="Wingdings" pitchFamily="2" charset="2"/>
              <a:buChar char="Ø"/>
            </a:pPr>
            <a:r>
              <a:rPr lang="en-GB" sz="2133" b="1" dirty="0"/>
              <a:t>Power/particle losses </a:t>
            </a:r>
          </a:p>
          <a:p>
            <a:pPr marL="609585" indent="-609585">
              <a:buFont typeface="+mj-lt"/>
              <a:buAutoNum type="arabicPeriod"/>
            </a:pPr>
            <a:r>
              <a:rPr lang="en-GB" sz="2133" b="1" dirty="0"/>
              <a:t>Divertor topology (total flux expansion &amp; secondary null)</a:t>
            </a:r>
          </a:p>
          <a:p>
            <a:pPr marL="1066773" lvl="1" indent="-457189">
              <a:buFont typeface="Wingdings" pitchFamily="2" charset="2"/>
              <a:buChar char="Ø"/>
            </a:pPr>
            <a:r>
              <a:rPr lang="en-GB" sz="2133" b="1" dirty="0"/>
              <a:t>Detachment access &amp; reduced sensitivity</a:t>
            </a:r>
          </a:p>
          <a:p>
            <a:pPr marL="457189" indent="-457189">
              <a:buFont typeface="+mj-lt"/>
              <a:buAutoNum type="arabicPeriod"/>
            </a:pPr>
            <a:r>
              <a:rPr lang="en-US" sz="2133" b="1" dirty="0"/>
              <a:t>Neutral baffling </a:t>
            </a:r>
            <a:r>
              <a:rPr lang="en-US" sz="2133" dirty="0"/>
              <a:t>(similar neutral pressure </a:t>
            </a:r>
            <a:r>
              <a:rPr lang="en-GB" sz="2133" b="1" dirty="0">
                <a:solidFill>
                  <a:srgbClr val="FF0000"/>
                </a:solidFill>
                <a:effectLst>
                  <a:glow rad="127000">
                    <a:schemeClr val="bg1">
                      <a:alpha val="80000"/>
                    </a:schemeClr>
                  </a:glow>
                </a:effectLst>
              </a:rPr>
              <a:t>CD</a:t>
            </a:r>
            <a:r>
              <a:rPr lang="en-US" sz="2133" dirty="0"/>
              <a:t> </a:t>
            </a:r>
            <a:r>
              <a:rPr lang="en-GB" sz="2133" b="1" dirty="0"/>
              <a:t>&amp; </a:t>
            </a:r>
            <a:r>
              <a:rPr lang="en-GB" sz="2133" b="1" dirty="0">
                <a:solidFill>
                  <a:srgbClr val="00B050"/>
                </a:solidFill>
                <a:effectLst>
                  <a:glow rad="127000">
                    <a:schemeClr val="bg1">
                      <a:alpha val="80000"/>
                    </a:schemeClr>
                  </a:glow>
                </a:effectLst>
              </a:rPr>
              <a:t>ED</a:t>
            </a:r>
            <a:r>
              <a:rPr lang="en-GB" sz="2133" b="1" dirty="0"/>
              <a:t> &amp; </a:t>
            </a:r>
            <a:r>
              <a:rPr lang="en-GB" sz="2133" b="1" dirty="0">
                <a:solidFill>
                  <a:srgbClr val="0400FF"/>
                </a:solidFill>
                <a:effectLst>
                  <a:glow rad="127000">
                    <a:schemeClr val="bg1">
                      <a:alpha val="80000"/>
                    </a:schemeClr>
                  </a:glow>
                </a:effectLst>
              </a:rPr>
              <a:t>SXD</a:t>
            </a:r>
            <a:r>
              <a:rPr lang="en-GB" sz="2133" b="1" dirty="0"/>
              <a:t> </a:t>
            </a:r>
            <a:r>
              <a:rPr lang="en-US" sz="2133" dirty="0"/>
              <a:t>)</a:t>
            </a:r>
            <a:endParaRPr lang="en-US" sz="2133" b="1" dirty="0"/>
          </a:p>
          <a:p>
            <a:pPr marL="1066773" lvl="1" indent="-457189">
              <a:buFont typeface="Wingdings" pitchFamily="2" charset="2"/>
              <a:buChar char="Ø"/>
            </a:pPr>
            <a:r>
              <a:rPr lang="en-US" sz="2133" b="1" dirty="0"/>
              <a:t>Enables shaping benefits to be obtained</a:t>
            </a:r>
            <a:endParaRPr lang="en-GB" sz="2133" b="1" dirty="0"/>
          </a:p>
        </p:txBody>
      </p:sp>
      <p:sp>
        <p:nvSpPr>
          <p:cNvPr id="18" name="Content Placeholder 17">
            <a:extLst>
              <a:ext uri="{FF2B5EF4-FFF2-40B4-BE49-F238E27FC236}">
                <a16:creationId xmlns:a16="http://schemas.microsoft.com/office/drawing/2014/main" id="{F85B00FC-51E3-5CB5-0ABE-E9378CEBF0F5}"/>
              </a:ext>
            </a:extLst>
          </p:cNvPr>
          <p:cNvSpPr>
            <a:spLocks noGrp="1"/>
          </p:cNvSpPr>
          <p:nvPr>
            <p:ph idx="1"/>
          </p:nvPr>
        </p:nvSpPr>
        <p:spPr>
          <a:xfrm>
            <a:off x="6096000" y="2379890"/>
            <a:ext cx="1595120" cy="666097"/>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normAutofit fontScale="77500" lnSpcReduction="20000"/>
          </a:bodyPr>
          <a:lstStyle/>
          <a:p>
            <a:endParaRPr lang="en-GB" dirty="0"/>
          </a:p>
        </p:txBody>
      </p:sp>
      <p:sp>
        <p:nvSpPr>
          <p:cNvPr id="3" name="TextBox 2">
            <a:extLst>
              <a:ext uri="{FF2B5EF4-FFF2-40B4-BE49-F238E27FC236}">
                <a16:creationId xmlns:a16="http://schemas.microsoft.com/office/drawing/2014/main" id="{E5F1C421-571B-CDB0-139E-B9DBF9168A6B}"/>
              </a:ext>
            </a:extLst>
          </p:cNvPr>
          <p:cNvSpPr txBox="1"/>
          <p:nvPr/>
        </p:nvSpPr>
        <p:spPr>
          <a:xfrm>
            <a:off x="10289252" y="21005"/>
            <a:ext cx="1838631"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t>MAST-U + TCV</a:t>
            </a:r>
            <a:endParaRPr lang="en-GB" sz="2000" dirty="0"/>
          </a:p>
        </p:txBody>
      </p:sp>
      <p:pic>
        <p:nvPicPr>
          <p:cNvPr id="19" name="Picture 18">
            <a:extLst>
              <a:ext uri="{FF2B5EF4-FFF2-40B4-BE49-F238E27FC236}">
                <a16:creationId xmlns:a16="http://schemas.microsoft.com/office/drawing/2014/main" id="{B6CE5446-1F2E-63DC-1A52-1DDE86D06B6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645719" y="808184"/>
            <a:ext cx="6443005" cy="3103507"/>
          </a:xfrm>
          <a:prstGeom prst="rect">
            <a:avLst/>
          </a:prstGeom>
        </p:spPr>
      </p:pic>
      <p:sp>
        <p:nvSpPr>
          <p:cNvPr id="23" name="TextBox 22">
            <a:extLst>
              <a:ext uri="{FF2B5EF4-FFF2-40B4-BE49-F238E27FC236}">
                <a16:creationId xmlns:a16="http://schemas.microsoft.com/office/drawing/2014/main" id="{95A17378-EFE0-0A21-54BD-16F70262B8C2}"/>
              </a:ext>
            </a:extLst>
          </p:cNvPr>
          <p:cNvSpPr txBox="1"/>
          <p:nvPr/>
        </p:nvSpPr>
        <p:spPr>
          <a:xfrm>
            <a:off x="6893560" y="4305692"/>
            <a:ext cx="6111240" cy="400110"/>
          </a:xfrm>
          <a:prstGeom prst="rect">
            <a:avLst/>
          </a:prstGeom>
          <a:noFill/>
        </p:spPr>
        <p:txBody>
          <a:bodyPr wrap="square">
            <a:spAutoFit/>
          </a:bodyPr>
          <a:lstStyle/>
          <a:p>
            <a:r>
              <a:rPr lang="en-US" sz="2000" b="1" dirty="0"/>
              <a:t>DLS prediction </a:t>
            </a:r>
            <a:r>
              <a:rPr lang="en-US" b="1" dirty="0"/>
              <a:t>(calibrated to </a:t>
            </a:r>
            <a:r>
              <a:rPr lang="en-US" b="1" dirty="0">
                <a:solidFill>
                  <a:srgbClr val="FF0000"/>
                </a:solidFill>
              </a:rPr>
              <a:t>CD</a:t>
            </a:r>
            <a:r>
              <a:rPr lang="en-US" b="1" dirty="0"/>
              <a:t> detachment onset)</a:t>
            </a:r>
            <a:endParaRPr lang="en-GB" dirty="0"/>
          </a:p>
        </p:txBody>
      </p:sp>
      <p:cxnSp>
        <p:nvCxnSpPr>
          <p:cNvPr id="25" name="Straight Connector 24">
            <a:extLst>
              <a:ext uri="{FF2B5EF4-FFF2-40B4-BE49-F238E27FC236}">
                <a16:creationId xmlns:a16="http://schemas.microsoft.com/office/drawing/2014/main" id="{10F4F4CB-41B3-9C65-846E-CB95D90C42DA}"/>
              </a:ext>
            </a:extLst>
          </p:cNvPr>
          <p:cNvCxnSpPr>
            <a:cxnSpLocks/>
          </p:cNvCxnSpPr>
          <p:nvPr/>
        </p:nvCxnSpPr>
        <p:spPr>
          <a:xfrm flipH="1">
            <a:off x="5961576" y="4488016"/>
            <a:ext cx="845820" cy="0"/>
          </a:xfrm>
          <a:prstGeom prst="line">
            <a:avLst/>
          </a:prstGeom>
          <a:ln w="88900">
            <a:solidFill>
              <a:schemeClr val="tx1">
                <a:alpha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A0B63135-38FB-040A-DE80-33F9CD56298E}"/>
              </a:ext>
            </a:extLst>
          </p:cNvPr>
          <p:cNvSpPr/>
          <p:nvPr/>
        </p:nvSpPr>
        <p:spPr>
          <a:xfrm>
            <a:off x="7047831" y="5475265"/>
            <a:ext cx="5039360" cy="707886"/>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p>
            <a:pPr marL="0" indent="0" algn="ctr">
              <a:buNone/>
            </a:pPr>
            <a:r>
              <a:rPr lang="en-GB" sz="2000" b="1" dirty="0"/>
              <a:t>Reduced models enable exploring balance exhaust benefits &amp; engineering complexity </a:t>
            </a:r>
          </a:p>
        </p:txBody>
      </p:sp>
      <p:sp>
        <p:nvSpPr>
          <p:cNvPr id="53" name="Footer Placeholder 3">
            <a:extLst>
              <a:ext uri="{FF2B5EF4-FFF2-40B4-BE49-F238E27FC236}">
                <a16:creationId xmlns:a16="http://schemas.microsoft.com/office/drawing/2014/main" id="{401C4691-58C7-16A2-106F-45FF3361CA0B}"/>
              </a:ext>
            </a:extLst>
          </p:cNvPr>
          <p:cNvSpPr>
            <a:spLocks noGrp="1"/>
          </p:cNvSpPr>
          <p:nvPr>
            <p:ph type="ftr" sz="quarter" idx="11"/>
          </p:nvPr>
        </p:nvSpPr>
        <p:spPr>
          <a:xfrm>
            <a:off x="825623" y="6555769"/>
            <a:ext cx="5606173" cy="532501"/>
          </a:xfrm>
        </p:spPr>
        <p:txBody>
          <a:bodyPr/>
          <a:lstStyle/>
          <a:p>
            <a:r>
              <a:rPr lang="en-GB" dirty="0">
                <a:solidFill>
                  <a:prstClr val="white"/>
                </a:solidFill>
              </a:rPr>
              <a:t>K. Verhaegh | 30</a:t>
            </a:r>
            <a:r>
              <a:rPr lang="en-GB" baseline="30000" dirty="0">
                <a:solidFill>
                  <a:prstClr val="white"/>
                </a:solidFill>
              </a:rPr>
              <a:t>th</a:t>
            </a:r>
            <a:r>
              <a:rPr lang="en-GB" dirty="0">
                <a:solidFill>
                  <a:prstClr val="white"/>
                </a:solidFill>
              </a:rPr>
              <a:t>  IAEA Fusion Energy Conference, Chengdu, China | 15 10 2025</a:t>
            </a:r>
          </a:p>
        </p:txBody>
      </p:sp>
      <p:sp>
        <p:nvSpPr>
          <p:cNvPr id="14" name="Rectangle 13">
            <a:extLst>
              <a:ext uri="{FF2B5EF4-FFF2-40B4-BE49-F238E27FC236}">
                <a16:creationId xmlns:a16="http://schemas.microsoft.com/office/drawing/2014/main" id="{7FF69503-F325-18A9-1A41-B4CAACB0FA06}"/>
              </a:ext>
            </a:extLst>
          </p:cNvPr>
          <p:cNvSpPr/>
          <p:nvPr/>
        </p:nvSpPr>
        <p:spPr>
          <a:xfrm>
            <a:off x="138776" y="3504417"/>
            <a:ext cx="5723606" cy="174889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defTabSz="1219170" eaLnBrk="0" fontAlgn="base" hangingPunct="0">
              <a:spcBef>
                <a:spcPct val="20000"/>
              </a:spcBef>
              <a:spcAft>
                <a:spcPct val="0"/>
              </a:spcAft>
              <a:defRPr/>
            </a:pPr>
            <a:r>
              <a:rPr lang="en-US" sz="2000" b="1" dirty="0">
                <a:solidFill>
                  <a:schemeClr val="bg1"/>
                </a:solidFill>
                <a:latin typeface="Calibri" panose="020F0502020204030204" pitchFamily="34" charset="0"/>
                <a:cs typeface="Calibri" panose="020F0502020204030204" pitchFamily="34" charset="0"/>
              </a:rPr>
              <a:t>Detachment front as function of </a:t>
            </a:r>
            <a:r>
              <a:rPr lang="en-US" sz="2000" b="1" i="1" u="sng" dirty="0">
                <a:solidFill>
                  <a:schemeClr val="bg1"/>
                </a:solidFill>
                <a:latin typeface="Calibri" panose="020F0502020204030204" pitchFamily="34" charset="0"/>
                <a:cs typeface="Calibri" panose="020F0502020204030204" pitchFamily="34" charset="0"/>
              </a:rPr>
              <a:t>only shape</a:t>
            </a:r>
            <a:r>
              <a:rPr lang="en-US" sz="2000" i="1" u="sng" dirty="0">
                <a:solidFill>
                  <a:schemeClr val="bg1"/>
                </a:solidFill>
                <a:latin typeface="Calibri" panose="020F0502020204030204" pitchFamily="34" charset="0"/>
                <a:cs typeface="Calibri" panose="020F0502020204030204" pitchFamily="34" charset="0"/>
              </a:rPr>
              <a:t> </a:t>
            </a:r>
            <a:r>
              <a:rPr lang="en-US" sz="2000" dirty="0">
                <a:solidFill>
                  <a:schemeClr val="bg1"/>
                </a:solidFill>
                <a:latin typeface="Calibri" panose="020F0502020204030204" pitchFamily="34" charset="0"/>
                <a:cs typeface="Calibri" panose="020F0502020204030204" pitchFamily="34" charset="0"/>
              </a:rPr>
              <a:t>(DLS) </a:t>
            </a:r>
            <a:r>
              <a:rPr lang="en-US" dirty="0">
                <a:solidFill>
                  <a:schemeClr val="bg1"/>
                </a:solidFill>
                <a:latin typeface="Calibri" panose="020F0502020204030204" pitchFamily="34" charset="0"/>
                <a:cs typeface="Calibri" panose="020F0502020204030204" pitchFamily="34" charset="0"/>
              </a:rPr>
              <a:t>[Lipschultz, 2017, NF; Cowley, 2023 NF; </a:t>
            </a:r>
            <a:r>
              <a:rPr lang="en-US" dirty="0" err="1">
                <a:solidFill>
                  <a:schemeClr val="bg1"/>
                </a:solidFill>
                <a:latin typeface="Calibri" panose="020F0502020204030204" pitchFamily="34" charset="0"/>
                <a:cs typeface="Calibri" panose="020F0502020204030204" pitchFamily="34" charset="0"/>
              </a:rPr>
              <a:t>Myatra</a:t>
            </a:r>
            <a:r>
              <a:rPr lang="en-US" dirty="0">
                <a:solidFill>
                  <a:schemeClr val="bg1"/>
                </a:solidFill>
                <a:latin typeface="Calibri" panose="020F0502020204030204" pitchFamily="34" charset="0"/>
                <a:cs typeface="Calibri" panose="020F0502020204030204" pitchFamily="34" charset="0"/>
              </a:rPr>
              <a:t>, 2023, NF]</a:t>
            </a:r>
            <a:endParaRPr lang="en-GB" b="1" dirty="0">
              <a:solidFill>
                <a:schemeClr val="bg1"/>
              </a:solidFill>
            </a:endParaRPr>
          </a:p>
          <a:p>
            <a:endParaRPr lang="en-GB" sz="2000" b="1" dirty="0"/>
          </a:p>
          <a:p>
            <a:pPr marL="342900" indent="-342900">
              <a:buFont typeface="Arial" panose="020B0604020202020204" pitchFamily="34" charset="0"/>
              <a:buChar char="•"/>
            </a:pPr>
            <a:r>
              <a:rPr lang="en-GB" sz="2000" b="1" dirty="0"/>
              <a:t>Predicts detachment onset, window &amp; sensitivity</a:t>
            </a:r>
          </a:p>
          <a:p>
            <a:pPr marL="342900" indent="-342900">
              <a:buFont typeface="Arial" panose="020B0604020202020204" pitchFamily="34" charset="0"/>
              <a:buChar char="•"/>
            </a:pPr>
            <a:r>
              <a:rPr lang="en-GB" sz="2000" b="1" dirty="0"/>
              <a:t>Agrees with experiments</a:t>
            </a:r>
          </a:p>
        </p:txBody>
      </p:sp>
      <p:sp>
        <p:nvSpPr>
          <p:cNvPr id="57" name="TextBox 56">
            <a:extLst>
              <a:ext uri="{FF2B5EF4-FFF2-40B4-BE49-F238E27FC236}">
                <a16:creationId xmlns:a16="http://schemas.microsoft.com/office/drawing/2014/main" id="{C551383D-4B5F-4FAE-8A75-96B3A211FB36}"/>
              </a:ext>
            </a:extLst>
          </p:cNvPr>
          <p:cNvSpPr txBox="1"/>
          <p:nvPr/>
        </p:nvSpPr>
        <p:spPr>
          <a:xfrm>
            <a:off x="6799232" y="3668577"/>
            <a:ext cx="3188565" cy="400110"/>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pPr algn="l"/>
            <a:r>
              <a:rPr lang="en-NL" sz="2000" b="1" dirty="0">
                <a:solidFill>
                  <a:schemeClr val="tx1"/>
                </a:solidFill>
              </a:rPr>
              <a:t>Core Greenwald fraction (%)</a:t>
            </a:r>
          </a:p>
        </p:txBody>
      </p:sp>
      <p:grpSp>
        <p:nvGrpSpPr>
          <p:cNvPr id="12" name="Group 11">
            <a:extLst>
              <a:ext uri="{FF2B5EF4-FFF2-40B4-BE49-F238E27FC236}">
                <a16:creationId xmlns:a16="http://schemas.microsoft.com/office/drawing/2014/main" id="{CC5E3FF5-5A8A-7F06-CE6A-D219EE0EB372}"/>
              </a:ext>
            </a:extLst>
          </p:cNvPr>
          <p:cNvGrpSpPr/>
          <p:nvPr/>
        </p:nvGrpSpPr>
        <p:grpSpPr>
          <a:xfrm>
            <a:off x="220815" y="563037"/>
            <a:ext cx="5063960" cy="2064773"/>
            <a:chOff x="-557763" y="4125438"/>
            <a:chExt cx="5063960" cy="2064773"/>
          </a:xfrm>
        </p:grpSpPr>
        <mc:AlternateContent xmlns:mc="http://schemas.openxmlformats.org/markup-compatibility/2006" xmlns:a14="http://schemas.microsoft.com/office/drawing/2010/main">
          <mc:Choice Requires="a14">
            <p:sp>
              <p:nvSpPr>
                <p:cNvPr id="20" name="TextBox 17">
                  <a:extLst>
                    <a:ext uri="{FF2B5EF4-FFF2-40B4-BE49-F238E27FC236}">
                      <a16:creationId xmlns:a16="http://schemas.microsoft.com/office/drawing/2014/main" id="{31346FC9-A2A7-31A7-CCAD-631BF8D4CE43}"/>
                    </a:ext>
                  </a:extLst>
                </p:cNvPr>
                <p:cNvSpPr txBox="1">
                  <a:spLocks noChangeArrowheads="1"/>
                </p:cNvSpPr>
                <p:nvPr/>
              </p:nvSpPr>
              <p:spPr bwMode="auto">
                <a:xfrm>
                  <a:off x="-320008" y="4766034"/>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en-US" sz="2400" b="1" i="1" smtClean="0">
                                <a:solidFill>
                                  <a:schemeClr val="tx1"/>
                                </a:solidFill>
                                <a:effectLst>
                                  <a:glow rad="279400">
                                    <a:schemeClr val="bg1"/>
                                  </a:glow>
                                </a:effectLst>
                                <a:latin typeface="Cambria Math" panose="02040503050406030204" pitchFamily="18" charset="0"/>
                              </a:rPr>
                              <m:t>𝒖</m:t>
                            </m:r>
                          </m:sub>
                        </m:sSub>
                      </m:oMath>
                    </m:oMathPara>
                  </a14:m>
                  <a:endParaRPr lang="en-US" altLang="en-US" sz="2400" i="1" baseline="30000" dirty="0">
                    <a:solidFill>
                      <a:schemeClr val="tx1"/>
                    </a:solidFill>
                  </a:endParaRPr>
                </a:p>
              </p:txBody>
            </p:sp>
          </mc:Choice>
          <mc:Fallback xmlns="">
            <p:sp>
              <p:nvSpPr>
                <p:cNvPr id="20" name="TextBox 17">
                  <a:extLst>
                    <a:ext uri="{FF2B5EF4-FFF2-40B4-BE49-F238E27FC236}">
                      <a16:creationId xmlns:a16="http://schemas.microsoft.com/office/drawing/2014/main" id="{31346FC9-A2A7-31A7-CCAD-631BF8D4CE43}"/>
                    </a:ext>
                  </a:extLst>
                </p:cNvPr>
                <p:cNvSpPr txBox="1">
                  <a:spLocks noRot="1" noChangeAspect="1" noMove="1" noResize="1" noEditPoints="1" noAdjustHandles="1" noChangeArrowheads="1" noChangeShapeType="1" noTextEdit="1"/>
                </p:cNvSpPr>
                <p:nvPr/>
              </p:nvSpPr>
              <p:spPr bwMode="auto">
                <a:xfrm>
                  <a:off x="-320008" y="4766034"/>
                  <a:ext cx="1266166" cy="453137"/>
                </a:xfrm>
                <a:prstGeom prst="rect">
                  <a:avLst/>
                </a:prstGeom>
                <a:blipFill>
                  <a:blip r:embed="rId3"/>
                  <a:stretch>
                    <a:fillRect b="-4054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NL">
                      <a:noFill/>
                    </a:rPr>
                    <a:t> </a:t>
                  </a:r>
                </a:p>
              </p:txBody>
            </p:sp>
          </mc:Fallback>
        </mc:AlternateContent>
        <p:grpSp>
          <p:nvGrpSpPr>
            <p:cNvPr id="52" name="Group 51">
              <a:extLst>
                <a:ext uri="{FF2B5EF4-FFF2-40B4-BE49-F238E27FC236}">
                  <a16:creationId xmlns:a16="http://schemas.microsoft.com/office/drawing/2014/main" id="{BA8510A3-50F1-6375-9478-801E417717E9}"/>
                </a:ext>
              </a:extLst>
            </p:cNvPr>
            <p:cNvGrpSpPr/>
            <p:nvPr/>
          </p:nvGrpSpPr>
          <p:grpSpPr>
            <a:xfrm>
              <a:off x="-557763" y="4125438"/>
              <a:ext cx="5063960" cy="2064773"/>
              <a:chOff x="-557763" y="4125438"/>
              <a:chExt cx="5063960" cy="2064773"/>
            </a:xfrm>
          </p:grpSpPr>
          <p:cxnSp>
            <p:nvCxnSpPr>
              <p:cNvPr id="54" name="Straight Connector 53">
                <a:extLst>
                  <a:ext uri="{FF2B5EF4-FFF2-40B4-BE49-F238E27FC236}">
                    <a16:creationId xmlns:a16="http://schemas.microsoft.com/office/drawing/2014/main" id="{3093B48B-F341-6E46-0E3B-4E0B88216CE2}"/>
                  </a:ext>
                </a:extLst>
              </p:cNvPr>
              <p:cNvCxnSpPr>
                <a:cxnSpLocks/>
              </p:cNvCxnSpPr>
              <p:nvPr/>
            </p:nvCxnSpPr>
            <p:spPr>
              <a:xfrm flipV="1">
                <a:off x="2689800" y="4563312"/>
                <a:ext cx="0" cy="1626899"/>
              </a:xfrm>
              <a:prstGeom prst="line">
                <a:avLst/>
              </a:prstGeom>
              <a:ln w="57150"/>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6302858C-EB5F-486A-5BA8-984040C27716}"/>
                  </a:ext>
                </a:extLst>
              </p:cNvPr>
              <p:cNvCxnSpPr>
                <a:cxnSpLocks/>
              </p:cNvCxnSpPr>
              <p:nvPr/>
            </p:nvCxnSpPr>
            <p:spPr>
              <a:xfrm>
                <a:off x="651928" y="5799317"/>
                <a:ext cx="2033080" cy="0"/>
              </a:xfrm>
              <a:prstGeom prst="line">
                <a:avLst/>
              </a:prstGeom>
              <a:ln>
                <a:solidFill>
                  <a:schemeClr val="accent6">
                    <a:lumMod val="75000"/>
                  </a:schemeClr>
                </a:solidFill>
                <a:headEnd type="triangle" w="med" len="med"/>
                <a:tailEnd type="triangle" w="med" len="med"/>
              </a:ln>
            </p:spPr>
            <p:style>
              <a:lnRef idx="3">
                <a:schemeClr val="accent6"/>
              </a:lnRef>
              <a:fillRef idx="0">
                <a:schemeClr val="accent6"/>
              </a:fillRef>
              <a:effectRef idx="2">
                <a:schemeClr val="accent6"/>
              </a:effectRef>
              <a:fontRef idx="minor">
                <a:schemeClr val="tx1"/>
              </a:fontRef>
            </p:style>
          </p:cxnSp>
          <p:sp>
            <p:nvSpPr>
              <p:cNvPr id="59" name="Rectangle 58">
                <a:extLst>
                  <a:ext uri="{FF2B5EF4-FFF2-40B4-BE49-F238E27FC236}">
                    <a16:creationId xmlns:a16="http://schemas.microsoft.com/office/drawing/2014/main" id="{B48A3275-CA2C-8952-380A-F1775777ED4E}"/>
                  </a:ext>
                </a:extLst>
              </p:cNvPr>
              <p:cNvSpPr/>
              <p:nvPr/>
            </p:nvSpPr>
            <p:spPr bwMode="auto">
              <a:xfrm>
                <a:off x="646775" y="5141643"/>
                <a:ext cx="3475133" cy="376592"/>
              </a:xfrm>
              <a:prstGeom prst="rect">
                <a:avLst/>
              </a:prstGeom>
              <a:solidFill>
                <a:srgbClr val="4E81BD"/>
              </a:solidFill>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accent5">
                  <a:shade val="15000"/>
                </a:schemeClr>
              </a:lnRef>
              <a:fillRef idx="1">
                <a:schemeClr val="accent5"/>
              </a:fillRef>
              <a:effectRef idx="0">
                <a:schemeClr val="accent5"/>
              </a:effectRef>
              <a:fontRef idx="minor">
                <a:schemeClr val="lt1"/>
              </a:fontRef>
            </p:style>
            <p:txBody>
              <a:bodyPr/>
              <a:lstStyle/>
              <a:p>
                <a:pPr defTabSz="820738">
                  <a:defRPr/>
                </a:pPr>
                <a:endParaRPr lang="en-US" sz="1500">
                  <a:solidFill>
                    <a:srgbClr val="000000"/>
                  </a:solidFill>
                  <a:latin typeface="Times" charset="0"/>
                  <a:ea typeface="ＭＳ Ｐゴシック" charset="0"/>
                </a:endParaRPr>
              </a:p>
            </p:txBody>
          </p:sp>
          <p:cxnSp>
            <p:nvCxnSpPr>
              <p:cNvPr id="60" name="Straight Arrow Connector 59">
                <a:extLst>
                  <a:ext uri="{FF2B5EF4-FFF2-40B4-BE49-F238E27FC236}">
                    <a16:creationId xmlns:a16="http://schemas.microsoft.com/office/drawing/2014/main" id="{26935925-222E-80ED-670B-C5EDFA7FBCDA}"/>
                  </a:ext>
                </a:extLst>
              </p:cNvPr>
              <p:cNvCxnSpPr>
                <a:cxnSpLocks noChangeShapeType="1"/>
              </p:cNvCxnSpPr>
              <p:nvPr/>
            </p:nvCxnSpPr>
            <p:spPr bwMode="auto">
              <a:xfrm>
                <a:off x="75783" y="5329939"/>
                <a:ext cx="474583"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61" name="Straight Arrow Connector 20">
                <a:extLst>
                  <a:ext uri="{FF2B5EF4-FFF2-40B4-BE49-F238E27FC236}">
                    <a16:creationId xmlns:a16="http://schemas.microsoft.com/office/drawing/2014/main" id="{6E1F5880-0AF5-306B-2C75-D689CBA1E374}"/>
                  </a:ext>
                </a:extLst>
              </p:cNvPr>
              <p:cNvCxnSpPr>
                <a:cxnSpLocks noChangeShapeType="1"/>
              </p:cNvCxnSpPr>
              <p:nvPr/>
            </p:nvCxnSpPr>
            <p:spPr bwMode="auto">
              <a:xfrm>
                <a:off x="3699256" y="5329939"/>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62" name="Group 61">
                <a:extLst>
                  <a:ext uri="{FF2B5EF4-FFF2-40B4-BE49-F238E27FC236}">
                    <a16:creationId xmlns:a16="http://schemas.microsoft.com/office/drawing/2014/main" id="{0C142667-CE6F-B72A-8847-97C6A07D54E3}"/>
                  </a:ext>
                </a:extLst>
              </p:cNvPr>
              <p:cNvGrpSpPr>
                <a:grpSpLocks/>
              </p:cNvGrpSpPr>
              <p:nvPr/>
            </p:nvGrpSpPr>
            <p:grpSpPr bwMode="auto">
              <a:xfrm>
                <a:off x="4121907" y="4890581"/>
                <a:ext cx="140884" cy="690418"/>
                <a:chOff x="7239000" y="3124200"/>
                <a:chExt cx="228600" cy="838200"/>
              </a:xfrm>
            </p:grpSpPr>
            <p:cxnSp>
              <p:nvCxnSpPr>
                <p:cNvPr id="85" name="Straight Connector 84">
                  <a:extLst>
                    <a:ext uri="{FF2B5EF4-FFF2-40B4-BE49-F238E27FC236}">
                      <a16:creationId xmlns:a16="http://schemas.microsoft.com/office/drawing/2014/main" id="{A57008D4-6EDA-887E-57D5-DBAE3DC0AE98}"/>
                    </a:ext>
                  </a:extLst>
                </p:cNvPr>
                <p:cNvCxnSpPr/>
                <p:nvPr/>
              </p:nvCxnSpPr>
              <p:spPr bwMode="auto">
                <a:xfrm>
                  <a:off x="7239000" y="3352800"/>
                  <a:ext cx="0" cy="609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86" name="Straight Connector 85">
                  <a:extLst>
                    <a:ext uri="{FF2B5EF4-FFF2-40B4-BE49-F238E27FC236}">
                      <a16:creationId xmlns:a16="http://schemas.microsoft.com/office/drawing/2014/main" id="{3B421382-962C-D5CA-DFE4-1210F3A9D45A}"/>
                    </a:ext>
                  </a:extLst>
                </p:cNvPr>
                <p:cNvCxnSpPr/>
                <p:nvPr/>
              </p:nvCxnSpPr>
              <p:spPr bwMode="auto">
                <a:xfrm flipV="1">
                  <a:off x="7239000" y="37338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87" name="Straight Connector 86">
                  <a:extLst>
                    <a:ext uri="{FF2B5EF4-FFF2-40B4-BE49-F238E27FC236}">
                      <a16:creationId xmlns:a16="http://schemas.microsoft.com/office/drawing/2014/main" id="{F6090B74-3CFD-7D96-1A9C-678FD9B7CBDB}"/>
                    </a:ext>
                  </a:extLst>
                </p:cNvPr>
                <p:cNvCxnSpPr/>
                <p:nvPr/>
              </p:nvCxnSpPr>
              <p:spPr bwMode="auto">
                <a:xfrm flipV="1">
                  <a:off x="7239000" y="35306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88" name="Straight Connector 87">
                  <a:extLst>
                    <a:ext uri="{FF2B5EF4-FFF2-40B4-BE49-F238E27FC236}">
                      <a16:creationId xmlns:a16="http://schemas.microsoft.com/office/drawing/2014/main" id="{4C2E31AB-8754-9F21-6F69-CCE2C18B11C6}"/>
                    </a:ext>
                  </a:extLst>
                </p:cNvPr>
                <p:cNvCxnSpPr/>
                <p:nvPr/>
              </p:nvCxnSpPr>
              <p:spPr bwMode="auto">
                <a:xfrm flipV="1">
                  <a:off x="7239000" y="31242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89" name="Straight Connector 88">
                  <a:extLst>
                    <a:ext uri="{FF2B5EF4-FFF2-40B4-BE49-F238E27FC236}">
                      <a16:creationId xmlns:a16="http://schemas.microsoft.com/office/drawing/2014/main" id="{6263EE26-0397-65C0-4B59-142BDB8D1F36}"/>
                    </a:ext>
                  </a:extLst>
                </p:cNvPr>
                <p:cNvCxnSpPr/>
                <p:nvPr/>
              </p:nvCxnSpPr>
              <p:spPr bwMode="auto">
                <a:xfrm flipV="1">
                  <a:off x="7239000" y="33274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63" name="Content Placeholder 2">
                <a:extLst>
                  <a:ext uri="{FF2B5EF4-FFF2-40B4-BE49-F238E27FC236}">
                    <a16:creationId xmlns:a16="http://schemas.microsoft.com/office/drawing/2014/main" id="{AB06BF6E-18AB-0938-75F6-0BB1BF8F539F}"/>
                  </a:ext>
                </a:extLst>
              </p:cNvPr>
              <p:cNvSpPr txBox="1">
                <a:spLocks/>
              </p:cNvSpPr>
              <p:nvPr/>
            </p:nvSpPr>
            <p:spPr bwMode="auto">
              <a:xfrm>
                <a:off x="1022465" y="5141643"/>
                <a:ext cx="798341" cy="3765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1412" tIns="45707" rIns="91412" bIns="45707"/>
              <a:lstStyle>
                <a:lvl1pPr marL="165100" indent="-165100" algn="l" rtl="0" eaLnBrk="0" fontAlgn="base" hangingPunct="0">
                  <a:spcBef>
                    <a:spcPct val="20000"/>
                  </a:spcBef>
                  <a:spcAft>
                    <a:spcPct val="0"/>
                  </a:spcAft>
                  <a:buClr>
                    <a:srgbClr val="FF0000"/>
                  </a:buClr>
                  <a:buSzPct val="140000"/>
                  <a:buChar char="•"/>
                  <a:defRPr sz="1900">
                    <a:solidFill>
                      <a:schemeClr val="tx1"/>
                    </a:solidFill>
                    <a:latin typeface="+mn-lt"/>
                    <a:ea typeface="+mn-ea"/>
                    <a:cs typeface="ＭＳ Ｐゴシック" charset="0"/>
                  </a:defRPr>
                </a:lvl1pPr>
                <a:lvl2pPr marL="450850" indent="-171450" algn="l" rtl="0" eaLnBrk="0" fontAlgn="base" hangingPunct="0">
                  <a:spcBef>
                    <a:spcPct val="20000"/>
                  </a:spcBef>
                  <a:spcAft>
                    <a:spcPct val="0"/>
                  </a:spcAft>
                  <a:buClr>
                    <a:srgbClr val="FF0000"/>
                  </a:buClr>
                  <a:buSzPct val="75000"/>
                  <a:buFont typeface="Webdings" charset="0"/>
                  <a:buChar char="&lt;"/>
                  <a:defRPr>
                    <a:solidFill>
                      <a:schemeClr val="tx1"/>
                    </a:solidFill>
                    <a:latin typeface="+mn-lt"/>
                    <a:ea typeface="+mn-ea"/>
                  </a:defRPr>
                </a:lvl2pPr>
                <a:lvl3pPr marL="730250" indent="-165100" algn="l" rtl="0" eaLnBrk="0" fontAlgn="base" hangingPunct="0">
                  <a:spcBef>
                    <a:spcPct val="20000"/>
                  </a:spcBef>
                  <a:spcAft>
                    <a:spcPct val="0"/>
                  </a:spcAft>
                  <a:buClr>
                    <a:srgbClr val="FF0000"/>
                  </a:buClr>
                  <a:buSzPct val="70000"/>
                  <a:buFont typeface="Zapf Dingbats" charset="0"/>
                  <a:buChar char="l"/>
                  <a:defRPr sz="1700">
                    <a:solidFill>
                      <a:schemeClr val="tx1"/>
                    </a:solidFill>
                    <a:latin typeface="+mn-lt"/>
                    <a:ea typeface="+mn-ea"/>
                  </a:defRPr>
                </a:lvl3pPr>
                <a:lvl4pPr marL="1073150" indent="-228600" algn="l" rtl="0" eaLnBrk="0" fontAlgn="base" hangingPunct="0">
                  <a:spcBef>
                    <a:spcPct val="20000"/>
                  </a:spcBef>
                  <a:spcAft>
                    <a:spcPct val="0"/>
                  </a:spcAft>
                  <a:buClr>
                    <a:srgbClr val="FF0000"/>
                  </a:buClr>
                  <a:buSzPct val="75000"/>
                  <a:buFont typeface="Zapf Dingbats" charset="0"/>
                  <a:buChar char="u"/>
                  <a:defRPr sz="1700">
                    <a:solidFill>
                      <a:schemeClr val="tx1"/>
                    </a:solidFill>
                    <a:latin typeface="+mn-lt"/>
                    <a:ea typeface="+mn-ea"/>
                  </a:defRPr>
                </a:lvl4pPr>
                <a:lvl5pPr marL="14160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5pPr>
                <a:lvl6pPr marL="18732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6pPr>
                <a:lvl7pPr marL="23304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7pPr>
                <a:lvl8pPr marL="27876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8pPr>
                <a:lvl9pPr marL="32448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9pPr>
              </a:lstStyle>
              <a:p>
                <a:pPr marL="0" indent="0" algn="ctr">
                  <a:buFontTx/>
                  <a:buNone/>
                  <a:defRPr/>
                </a:pPr>
                <a:r>
                  <a:rPr lang="en-US" sz="2000" b="1" dirty="0">
                    <a:ea typeface="ＭＳ Ｐゴシック" charset="0"/>
                  </a:rPr>
                  <a:t>B </a:t>
                </a:r>
                <a:r>
                  <a:rPr lang="en-US" sz="2000" b="1" dirty="0">
                    <a:ea typeface="ＭＳ Ｐゴシック" charset="0"/>
                    <a:sym typeface="Wingdings"/>
                  </a:rPr>
                  <a:t></a:t>
                </a:r>
                <a:endParaRPr lang="en-US" sz="2400" dirty="0">
                  <a:cs typeface="+mn-cs"/>
                </a:endParaRPr>
              </a:p>
            </p:txBody>
          </p:sp>
          <mc:AlternateContent xmlns:mc="http://schemas.openxmlformats.org/markup-compatibility/2006" xmlns:a14="http://schemas.microsoft.com/office/drawing/2010/main">
            <mc:Choice Requires="a14">
              <p:sp>
                <p:nvSpPr>
                  <p:cNvPr id="64" name="TextBox 17">
                    <a:extLst>
                      <a:ext uri="{FF2B5EF4-FFF2-40B4-BE49-F238E27FC236}">
                        <a16:creationId xmlns:a16="http://schemas.microsoft.com/office/drawing/2014/main" id="{2CC879FD-2364-6E81-7DDE-F8AC18620BDD}"/>
                      </a:ext>
                    </a:extLst>
                  </p:cNvPr>
                  <p:cNvSpPr txBox="1">
                    <a:spLocks noChangeArrowheads="1"/>
                  </p:cNvSpPr>
                  <p:nvPr/>
                </p:nvSpPr>
                <p:spPr bwMode="auto">
                  <a:xfrm>
                    <a:off x="2835982" y="5023595"/>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26" name="TextBox 17">
                    <a:extLst>
                      <a:ext uri="{FF2B5EF4-FFF2-40B4-BE49-F238E27FC236}">
                        <a16:creationId xmlns:a16="http://schemas.microsoft.com/office/drawing/2014/main" id="{B486882D-EDAA-45CA-7014-BC481D5CDC92}"/>
                      </a:ext>
                    </a:extLst>
                  </p:cNvPr>
                  <p:cNvSpPr txBox="1">
                    <a:spLocks noRot="1" noChangeAspect="1" noMove="1" noResize="1" noEditPoints="1" noAdjustHandles="1" noChangeArrowheads="1" noChangeShapeType="1" noTextEdit="1"/>
                  </p:cNvSpPr>
                  <p:nvPr/>
                </p:nvSpPr>
                <p:spPr bwMode="auto">
                  <a:xfrm>
                    <a:off x="2835982" y="5023595"/>
                    <a:ext cx="1266166" cy="453137"/>
                  </a:xfrm>
                  <a:prstGeom prst="rect">
                    <a:avLst/>
                  </a:prstGeom>
                  <a:blipFill>
                    <a:blip r:embed="rId5"/>
                    <a:stretch>
                      <a:fillRect b="-4324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65" name="Content Placeholder 2">
                <a:extLst>
                  <a:ext uri="{FF2B5EF4-FFF2-40B4-BE49-F238E27FC236}">
                    <a16:creationId xmlns:a16="http://schemas.microsoft.com/office/drawing/2014/main" id="{F87D0CDC-CD07-C4E8-783B-71B47C910648}"/>
                  </a:ext>
                </a:extLst>
              </p:cNvPr>
              <p:cNvSpPr txBox="1">
                <a:spLocks/>
              </p:cNvSpPr>
              <p:nvPr/>
            </p:nvSpPr>
            <p:spPr bwMode="auto">
              <a:xfrm>
                <a:off x="-557763" y="5505026"/>
                <a:ext cx="1266166" cy="376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lgn="ctr">
                  <a:spcBef>
                    <a:spcPct val="20000"/>
                  </a:spcBef>
                  <a:buClr>
                    <a:srgbClr val="FF0000"/>
                  </a:buClr>
                  <a:buSzPct val="140000"/>
                </a:pPr>
                <a:r>
                  <a:rPr lang="en-US" altLang="en-US" sz="2000" b="1" i="1" dirty="0"/>
                  <a:t>X-point</a:t>
                </a:r>
                <a:endParaRPr lang="en-US" altLang="en-US" sz="2000" dirty="0"/>
              </a:p>
            </p:txBody>
          </p:sp>
          <p:cxnSp>
            <p:nvCxnSpPr>
              <p:cNvPr id="66" name="Straight Arrow Connector 20">
                <a:extLst>
                  <a:ext uri="{FF2B5EF4-FFF2-40B4-BE49-F238E27FC236}">
                    <a16:creationId xmlns:a16="http://schemas.microsoft.com/office/drawing/2014/main" id="{4B757B67-E56F-8A0C-3BC7-C639C847256F}"/>
                  </a:ext>
                </a:extLst>
              </p:cNvPr>
              <p:cNvCxnSpPr>
                <a:cxnSpLocks noChangeShapeType="1"/>
              </p:cNvCxnSpPr>
              <p:nvPr/>
            </p:nvCxnSpPr>
            <p:spPr bwMode="auto">
              <a:xfrm>
                <a:off x="3687696" y="5311112"/>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67" name="Straight Connector 66">
                <a:extLst>
                  <a:ext uri="{FF2B5EF4-FFF2-40B4-BE49-F238E27FC236}">
                    <a16:creationId xmlns:a16="http://schemas.microsoft.com/office/drawing/2014/main" id="{F1C3A6DB-1FF8-F185-42B7-F82B4A97A725}"/>
                  </a:ext>
                </a:extLst>
              </p:cNvPr>
              <p:cNvCxnSpPr/>
              <p:nvPr/>
            </p:nvCxnSpPr>
            <p:spPr bwMode="auto">
              <a:xfrm>
                <a:off x="4110347" y="5060050"/>
                <a:ext cx="0" cy="502122"/>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mc:AlternateContent xmlns:mc="http://schemas.openxmlformats.org/markup-compatibility/2006" xmlns:a14="http://schemas.microsoft.com/office/drawing/2010/main">
            <mc:Choice Requires="a14">
              <p:sp>
                <p:nvSpPr>
                  <p:cNvPr id="68" name="TextBox 17">
                    <a:extLst>
                      <a:ext uri="{FF2B5EF4-FFF2-40B4-BE49-F238E27FC236}">
                        <a16:creationId xmlns:a16="http://schemas.microsoft.com/office/drawing/2014/main" id="{C46B96F6-C382-14C9-36FE-3D2087BE93D7}"/>
                      </a:ext>
                    </a:extLst>
                  </p:cNvPr>
                  <p:cNvSpPr txBox="1">
                    <a:spLocks noChangeArrowheads="1"/>
                  </p:cNvSpPr>
                  <p:nvPr/>
                </p:nvSpPr>
                <p:spPr bwMode="auto">
                  <a:xfrm>
                    <a:off x="2824422" y="5004768"/>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30" name="TextBox 17">
                    <a:extLst>
                      <a:ext uri="{FF2B5EF4-FFF2-40B4-BE49-F238E27FC236}">
                        <a16:creationId xmlns:a16="http://schemas.microsoft.com/office/drawing/2014/main" id="{C674F6D5-83CB-8D7E-5A9C-6485C4D865FB}"/>
                      </a:ext>
                    </a:extLst>
                  </p:cNvPr>
                  <p:cNvSpPr txBox="1">
                    <a:spLocks noRot="1" noChangeAspect="1" noMove="1" noResize="1" noEditPoints="1" noAdjustHandles="1" noChangeArrowheads="1" noChangeShapeType="1" noTextEdit="1"/>
                  </p:cNvSpPr>
                  <p:nvPr/>
                </p:nvSpPr>
                <p:spPr bwMode="auto">
                  <a:xfrm>
                    <a:off x="2824422" y="5004768"/>
                    <a:ext cx="1266166" cy="453137"/>
                  </a:xfrm>
                  <a:prstGeom prst="rect">
                    <a:avLst/>
                  </a:prstGeom>
                  <a:blipFill>
                    <a:blip r:embed="rId6"/>
                    <a:stretch>
                      <a:fillRect b="-4324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cxnSp>
            <p:nvCxnSpPr>
              <p:cNvPr id="69" name="Straight Arrow Connector 68">
                <a:extLst>
                  <a:ext uri="{FF2B5EF4-FFF2-40B4-BE49-F238E27FC236}">
                    <a16:creationId xmlns:a16="http://schemas.microsoft.com/office/drawing/2014/main" id="{0087C648-2AEB-8FD0-5ADC-DE9CBD0C7289}"/>
                  </a:ext>
                </a:extLst>
              </p:cNvPr>
              <p:cNvCxnSpPr>
                <a:cxnSpLocks noChangeShapeType="1"/>
              </p:cNvCxnSpPr>
              <p:nvPr/>
            </p:nvCxnSpPr>
            <p:spPr bwMode="auto">
              <a:xfrm>
                <a:off x="3698757" y="5305205"/>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sp>
            <p:nvSpPr>
              <p:cNvPr id="78" name="Rectangle 77">
                <a:extLst>
                  <a:ext uri="{FF2B5EF4-FFF2-40B4-BE49-F238E27FC236}">
                    <a16:creationId xmlns:a16="http://schemas.microsoft.com/office/drawing/2014/main" id="{2FB245D8-7654-5D3D-D1E2-A00073DF3C7B}"/>
                  </a:ext>
                </a:extLst>
              </p:cNvPr>
              <p:cNvSpPr/>
              <p:nvPr/>
            </p:nvSpPr>
            <p:spPr>
              <a:xfrm>
                <a:off x="814906" y="4421830"/>
                <a:ext cx="2395848" cy="646331"/>
              </a:xfrm>
              <a:prstGeom prst="rect">
                <a:avLst/>
              </a:prstGeom>
            </p:spPr>
            <p:txBody>
              <a:bodyPr wrap="square">
                <a:spAutoFit/>
              </a:bodyPr>
              <a:lstStyle/>
              <a:p>
                <a:r>
                  <a:rPr lang="en-GB" b="1" i="1" dirty="0">
                    <a:solidFill>
                      <a:srgbClr val="7030A0"/>
                    </a:solidFill>
                  </a:rPr>
                  <a:t>Impurity </a:t>
                </a:r>
              </a:p>
              <a:p>
                <a:r>
                  <a:rPr lang="en-GB" b="1" i="1" dirty="0">
                    <a:solidFill>
                      <a:srgbClr val="7030A0"/>
                    </a:solidFill>
                  </a:rPr>
                  <a:t>Radiation </a:t>
                </a:r>
                <a:endParaRPr lang="en-GB" dirty="0"/>
              </a:p>
            </p:txBody>
          </p:sp>
          <mc:AlternateContent xmlns:mc="http://schemas.openxmlformats.org/markup-compatibility/2006" xmlns:a14="http://schemas.microsoft.com/office/drawing/2010/main">
            <mc:Choice Requires="a14">
              <p:sp>
                <p:nvSpPr>
                  <p:cNvPr id="79" name="TextBox 17">
                    <a:extLst>
                      <a:ext uri="{FF2B5EF4-FFF2-40B4-BE49-F238E27FC236}">
                        <a16:creationId xmlns:a16="http://schemas.microsoft.com/office/drawing/2014/main" id="{B38AC886-85A5-321D-B11C-97ABD85B10E2}"/>
                      </a:ext>
                    </a:extLst>
                  </p:cNvPr>
                  <p:cNvSpPr txBox="1">
                    <a:spLocks noChangeArrowheads="1"/>
                  </p:cNvSpPr>
                  <p:nvPr/>
                </p:nvSpPr>
                <p:spPr bwMode="auto">
                  <a:xfrm>
                    <a:off x="2824421" y="5009939"/>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41" name="TextBox 17">
                    <a:extLst>
                      <a:ext uri="{FF2B5EF4-FFF2-40B4-BE49-F238E27FC236}">
                        <a16:creationId xmlns:a16="http://schemas.microsoft.com/office/drawing/2014/main" id="{F340EFEC-F348-7F23-48FD-9284A0376AB3}"/>
                      </a:ext>
                    </a:extLst>
                  </p:cNvPr>
                  <p:cNvSpPr txBox="1">
                    <a:spLocks noRot="1" noChangeAspect="1" noMove="1" noResize="1" noEditPoints="1" noAdjustHandles="1" noChangeArrowheads="1" noChangeShapeType="1" noTextEdit="1"/>
                  </p:cNvSpPr>
                  <p:nvPr/>
                </p:nvSpPr>
                <p:spPr bwMode="auto">
                  <a:xfrm>
                    <a:off x="2824421" y="5009939"/>
                    <a:ext cx="1266166" cy="453137"/>
                  </a:xfrm>
                  <a:prstGeom prst="rect">
                    <a:avLst/>
                  </a:prstGeom>
                  <a:blipFill>
                    <a:blip r:embed="rId7"/>
                    <a:stretch>
                      <a:fillRect t="-1351" b="-4324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81" name="Oval 80">
                <a:extLst>
                  <a:ext uri="{FF2B5EF4-FFF2-40B4-BE49-F238E27FC236}">
                    <a16:creationId xmlns:a16="http://schemas.microsoft.com/office/drawing/2014/main" id="{7F9A8460-1EC5-28EF-0117-64D0018E5B34}"/>
                  </a:ext>
                </a:extLst>
              </p:cNvPr>
              <p:cNvSpPr/>
              <p:nvPr/>
            </p:nvSpPr>
            <p:spPr>
              <a:xfrm>
                <a:off x="2473683" y="4600117"/>
                <a:ext cx="422651" cy="1405484"/>
              </a:xfrm>
              <a:prstGeom prst="ellipse">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82" name="Rectangle 81">
                <a:extLst>
                  <a:ext uri="{FF2B5EF4-FFF2-40B4-BE49-F238E27FC236}">
                    <a16:creationId xmlns:a16="http://schemas.microsoft.com/office/drawing/2014/main" id="{1B1E1C43-1C5C-C9CB-DE8C-D2C00E00DA0F}"/>
                  </a:ext>
                </a:extLst>
              </p:cNvPr>
              <p:cNvSpPr/>
              <p:nvPr/>
            </p:nvSpPr>
            <p:spPr>
              <a:xfrm>
                <a:off x="2110349" y="4125438"/>
                <a:ext cx="2395848" cy="369332"/>
              </a:xfrm>
              <a:prstGeom prst="rect">
                <a:avLst/>
              </a:prstGeom>
            </p:spPr>
            <p:txBody>
              <a:bodyPr wrap="square">
                <a:spAutoFit/>
              </a:bodyPr>
              <a:lstStyle/>
              <a:p>
                <a:r>
                  <a:rPr lang="en-GB" b="1" i="1" dirty="0">
                    <a:solidFill>
                      <a:srgbClr val="FF0000"/>
                    </a:solidFill>
                  </a:rPr>
                  <a:t>Ionisation</a:t>
                </a:r>
                <a:endParaRPr lang="en-GB" dirty="0">
                  <a:solidFill>
                    <a:srgbClr val="FF0000"/>
                  </a:solidFill>
                </a:endParaRPr>
              </a:p>
            </p:txBody>
          </p:sp>
          <p:cxnSp>
            <p:nvCxnSpPr>
              <p:cNvPr id="83" name="Straight Connector 82">
                <a:extLst>
                  <a:ext uri="{FF2B5EF4-FFF2-40B4-BE49-F238E27FC236}">
                    <a16:creationId xmlns:a16="http://schemas.microsoft.com/office/drawing/2014/main" id="{42D1C923-C622-A1AA-9066-400210970957}"/>
                  </a:ext>
                </a:extLst>
              </p:cNvPr>
              <p:cNvCxnSpPr>
                <a:cxnSpLocks/>
              </p:cNvCxnSpPr>
              <p:nvPr/>
            </p:nvCxnSpPr>
            <p:spPr>
              <a:xfrm flipV="1">
                <a:off x="654085" y="4600117"/>
                <a:ext cx="0" cy="1430300"/>
              </a:xfrm>
              <a:prstGeom prst="line">
                <a:avLst/>
              </a:prstGeom>
              <a:ln w="57150"/>
            </p:spPr>
            <p:style>
              <a:lnRef idx="1">
                <a:schemeClr val="dk1"/>
              </a:lnRef>
              <a:fillRef idx="0">
                <a:schemeClr val="dk1"/>
              </a:fillRef>
              <a:effectRef idx="0">
                <a:schemeClr val="dk1"/>
              </a:effectRef>
              <a:fontRef idx="minor">
                <a:schemeClr val="tx1"/>
              </a:fontRef>
            </p:style>
          </p:cxnSp>
          <p:sp>
            <p:nvSpPr>
              <p:cNvPr id="84" name="Rectangle 83">
                <a:extLst>
                  <a:ext uri="{FF2B5EF4-FFF2-40B4-BE49-F238E27FC236}">
                    <a16:creationId xmlns:a16="http://schemas.microsoft.com/office/drawing/2014/main" id="{57E9F0DE-B4D5-D539-20E4-AB7528263DDE}"/>
                  </a:ext>
                </a:extLst>
              </p:cNvPr>
              <p:cNvSpPr/>
              <p:nvPr/>
            </p:nvSpPr>
            <p:spPr>
              <a:xfrm>
                <a:off x="2669404" y="4576969"/>
                <a:ext cx="1474101" cy="1117274"/>
              </a:xfrm>
              <a:prstGeom prst="rect">
                <a:avLst/>
              </a:prstGeom>
              <a:solidFill>
                <a:schemeClr val="tx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b="1" dirty="0"/>
              </a:p>
              <a:p>
                <a:pPr algn="ctr"/>
                <a:endParaRPr lang="en-NL" b="1" dirty="0"/>
              </a:p>
              <a:p>
                <a:pPr algn="ctr"/>
                <a:r>
                  <a:rPr lang="en-GB" b="1" dirty="0"/>
                  <a:t>Detachment</a:t>
                </a:r>
                <a:endParaRPr lang="en-NL" b="1" dirty="0"/>
              </a:p>
              <a:p>
                <a:pPr algn="ctr"/>
                <a:endParaRPr lang="en-NL" b="1" dirty="0"/>
              </a:p>
              <a:p>
                <a:pPr algn="ctr"/>
                <a:endParaRPr lang="en-NL" dirty="0"/>
              </a:p>
              <a:p>
                <a:pPr algn="ctr"/>
                <a:endParaRPr lang="en-NL" dirty="0"/>
              </a:p>
              <a:p>
                <a:pPr algn="ctr"/>
                <a:endParaRPr lang="en-NL" dirty="0"/>
              </a:p>
            </p:txBody>
          </p:sp>
        </p:grpSp>
      </p:grpSp>
      <p:cxnSp>
        <p:nvCxnSpPr>
          <p:cNvPr id="90" name="Straight Connector 89">
            <a:extLst>
              <a:ext uri="{FF2B5EF4-FFF2-40B4-BE49-F238E27FC236}">
                <a16:creationId xmlns:a16="http://schemas.microsoft.com/office/drawing/2014/main" id="{277B728E-7627-3C66-3957-243FE0330EEC}"/>
              </a:ext>
            </a:extLst>
          </p:cNvPr>
          <p:cNvCxnSpPr>
            <a:cxnSpLocks/>
          </p:cNvCxnSpPr>
          <p:nvPr/>
        </p:nvCxnSpPr>
        <p:spPr>
          <a:xfrm>
            <a:off x="3485692" y="2468016"/>
            <a:ext cx="1436391" cy="0"/>
          </a:xfrm>
          <a:prstGeom prst="line">
            <a:avLst/>
          </a:prstGeom>
          <a:ln>
            <a:solidFill>
              <a:schemeClr val="tx1"/>
            </a:solidFill>
            <a:headEnd type="triangle" w="med" len="med"/>
            <a:tailEnd type="triangle" w="med" len="med"/>
          </a:ln>
        </p:spPr>
        <p:style>
          <a:lnRef idx="3">
            <a:schemeClr val="accent6"/>
          </a:lnRef>
          <a:fillRef idx="0">
            <a:schemeClr val="accent6"/>
          </a:fillRef>
          <a:effectRef idx="2">
            <a:schemeClr val="accent6"/>
          </a:effectRef>
          <a:fontRef idx="minor">
            <a:schemeClr val="tx1"/>
          </a:fontRef>
        </p:style>
      </p:cxnSp>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CE496B1D-27F1-A86C-DA5D-89877FBEE156}"/>
                  </a:ext>
                </a:extLst>
              </p:cNvPr>
              <p:cNvSpPr txBox="1"/>
              <p:nvPr/>
            </p:nvSpPr>
            <p:spPr>
              <a:xfrm>
                <a:off x="605528" y="2284574"/>
                <a:ext cx="2619435" cy="1114792"/>
              </a:xfrm>
              <a:prstGeom prst="rect">
                <a:avLst/>
              </a:prstGeom>
              <a:noFill/>
            </p:spPr>
            <p:txBody>
              <a:bodyPr wrap="none" rtlCol="0">
                <a:spAutoFit/>
              </a:bodyPr>
              <a:lstStyle/>
              <a:p>
                <a:pPr algn="ctr"/>
                <a:r>
                  <a:rPr lang="en-NL" sz="2000" b="1" dirty="0">
                    <a:solidFill>
                      <a:schemeClr val="accent6">
                        <a:lumMod val="75000"/>
                      </a:schemeClr>
                    </a:solidFill>
                  </a:rPr>
                  <a:t>DLS: </a:t>
                </a:r>
                <a:endParaRPr lang="en-GB" sz="2000" b="1" dirty="0">
                  <a:solidFill>
                    <a:schemeClr val="accent6">
                      <a:lumMod val="75000"/>
                    </a:schemeClr>
                  </a:solidFill>
                </a:endParaRPr>
              </a:p>
              <a:p>
                <a:pPr algn="ctr"/>
                <a14:m>
                  <m:oMathPara xmlns:m="http://schemas.openxmlformats.org/officeDocument/2006/math">
                    <m:oMathParaPr>
                      <m:jc m:val="centerGroup"/>
                    </m:oMathParaPr>
                    <m:oMath xmlns:m="http://schemas.openxmlformats.org/officeDocument/2006/math">
                      <m:r>
                        <a:rPr lang="en-GB" b="1" i="0" smtClean="0">
                          <a:solidFill>
                            <a:schemeClr val="accent6">
                              <a:lumMod val="75000"/>
                            </a:schemeClr>
                          </a:solidFill>
                          <a:latin typeface="Cambria Math" panose="02040503050406030204" pitchFamily="18" charset="0"/>
                        </a:rPr>
                        <m:t>𝐟</m:t>
                      </m:r>
                      <m:r>
                        <a:rPr lang="en-GB" b="1" i="0" smtClean="0">
                          <a:solidFill>
                            <a:schemeClr val="accent6">
                              <a:lumMod val="75000"/>
                            </a:schemeClr>
                          </a:solidFill>
                          <a:latin typeface="Cambria Math" panose="02040503050406030204" pitchFamily="18" charset="0"/>
                        </a:rPr>
                        <m:t>(</m:t>
                      </m:r>
                      <m:r>
                        <a:rPr lang="en-GB" b="1" i="0" smtClean="0">
                          <a:solidFill>
                            <a:schemeClr val="accent6">
                              <a:lumMod val="75000"/>
                            </a:schemeClr>
                          </a:solidFill>
                          <a:latin typeface="Cambria Math" panose="02040503050406030204" pitchFamily="18" charset="0"/>
                        </a:rPr>
                        <m:t>𝐠𝐞𝐨𝐦𝐞𝐭𝐫𝐲</m:t>
                      </m:r>
                      <m:r>
                        <a:rPr lang="en-GB" b="1" i="0" smtClean="0">
                          <a:solidFill>
                            <a:schemeClr val="accent6">
                              <a:lumMod val="75000"/>
                            </a:schemeClr>
                          </a:solidFill>
                          <a:latin typeface="Cambria Math" panose="02040503050406030204" pitchFamily="18" charset="0"/>
                        </a:rPr>
                        <m:t>)</m:t>
                      </m:r>
                      <m:r>
                        <a:rPr lang="nl-NL" b="1" i="1" smtClean="0">
                          <a:solidFill>
                            <a:schemeClr val="accent6">
                              <a:lumMod val="75000"/>
                            </a:schemeClr>
                          </a:solidFill>
                          <a:latin typeface="Cambria Math" panose="02040503050406030204" pitchFamily="18" charset="0"/>
                        </a:rPr>
                        <m:t>∝</m:t>
                      </m:r>
                      <m:f>
                        <m:fPr>
                          <m:ctrlPr>
                            <a:rPr lang="nl-NL" b="1" i="1" smtClean="0">
                              <a:solidFill>
                                <a:schemeClr val="accent6">
                                  <a:lumMod val="75000"/>
                                </a:schemeClr>
                              </a:solidFill>
                              <a:latin typeface="Cambria Math" panose="02040503050406030204" pitchFamily="18" charset="0"/>
                            </a:rPr>
                          </m:ctrlPr>
                        </m:fPr>
                        <m:num>
                          <m:sSub>
                            <m:sSubPr>
                              <m:ctrlPr>
                                <a:rPr lang="nl-NL" b="1" i="1" smtClean="0">
                                  <a:solidFill>
                                    <a:schemeClr val="accent6">
                                      <a:lumMod val="75000"/>
                                    </a:schemeClr>
                                  </a:solidFill>
                                  <a:latin typeface="Cambria Math" panose="02040503050406030204" pitchFamily="18" charset="0"/>
                                </a:rPr>
                              </m:ctrlPr>
                            </m:sSubPr>
                            <m:e>
                              <m:r>
                                <a:rPr lang="nl-NL" b="1" i="1" smtClean="0">
                                  <a:solidFill>
                                    <a:schemeClr val="accent6">
                                      <a:lumMod val="75000"/>
                                    </a:schemeClr>
                                  </a:solidFill>
                                  <a:latin typeface="Cambria Math" panose="02040503050406030204" pitchFamily="18" charset="0"/>
                                </a:rPr>
                                <m:t>𝒏</m:t>
                              </m:r>
                            </m:e>
                            <m:sub>
                              <m:r>
                                <a:rPr lang="nl-NL" b="1" i="1" smtClean="0">
                                  <a:solidFill>
                                    <a:schemeClr val="accent6">
                                      <a:lumMod val="75000"/>
                                    </a:schemeClr>
                                  </a:solidFill>
                                  <a:latin typeface="Cambria Math" panose="02040503050406030204" pitchFamily="18" charset="0"/>
                                </a:rPr>
                                <m:t>𝒆𝒖</m:t>
                              </m:r>
                            </m:sub>
                          </m:sSub>
                          <m:rad>
                            <m:radPr>
                              <m:degHide m:val="on"/>
                              <m:ctrlPr>
                                <a:rPr lang="nl-NL" b="1" i="1" smtClean="0">
                                  <a:solidFill>
                                    <a:schemeClr val="accent6">
                                      <a:lumMod val="75000"/>
                                    </a:schemeClr>
                                  </a:solidFill>
                                  <a:latin typeface="Cambria Math" panose="02040503050406030204" pitchFamily="18" charset="0"/>
                                </a:rPr>
                              </m:ctrlPr>
                            </m:radPr>
                            <m:deg/>
                            <m:e>
                              <m:sSub>
                                <m:sSubPr>
                                  <m:ctrlPr>
                                    <a:rPr lang="nl-NL" b="1" i="1" smtClean="0">
                                      <a:solidFill>
                                        <a:schemeClr val="accent6">
                                          <a:lumMod val="75000"/>
                                        </a:schemeClr>
                                      </a:solidFill>
                                      <a:latin typeface="Cambria Math" panose="02040503050406030204" pitchFamily="18" charset="0"/>
                                    </a:rPr>
                                  </m:ctrlPr>
                                </m:sSubPr>
                                <m:e>
                                  <m:r>
                                    <a:rPr lang="nl-NL" b="1" i="1" smtClean="0">
                                      <a:solidFill>
                                        <a:schemeClr val="accent6">
                                          <a:lumMod val="75000"/>
                                        </a:schemeClr>
                                      </a:solidFill>
                                      <a:latin typeface="Cambria Math" panose="02040503050406030204" pitchFamily="18" charset="0"/>
                                    </a:rPr>
                                    <m:t>𝒇</m:t>
                                  </m:r>
                                </m:e>
                                <m:sub>
                                  <m:r>
                                    <a:rPr lang="nl-NL" b="1" i="1" smtClean="0">
                                      <a:solidFill>
                                        <a:schemeClr val="accent6">
                                          <a:lumMod val="75000"/>
                                        </a:schemeClr>
                                      </a:solidFill>
                                      <a:latin typeface="Cambria Math" panose="02040503050406030204" pitchFamily="18" charset="0"/>
                                    </a:rPr>
                                    <m:t>𝒛</m:t>
                                  </m:r>
                                </m:sub>
                              </m:sSub>
                            </m:e>
                          </m:rad>
                        </m:num>
                        <m:den>
                          <m:sSubSup>
                            <m:sSubSupPr>
                              <m:ctrlPr>
                                <a:rPr lang="nl-NL" b="1" i="1" smtClean="0">
                                  <a:solidFill>
                                    <a:schemeClr val="accent6">
                                      <a:lumMod val="75000"/>
                                    </a:schemeClr>
                                  </a:solidFill>
                                  <a:latin typeface="Cambria Math" panose="02040503050406030204" pitchFamily="18" charset="0"/>
                                </a:rPr>
                              </m:ctrlPr>
                            </m:sSubSupPr>
                            <m:e>
                              <m:r>
                                <a:rPr lang="nl-NL" b="1" i="1" smtClean="0">
                                  <a:solidFill>
                                    <a:schemeClr val="accent6">
                                      <a:lumMod val="75000"/>
                                    </a:schemeClr>
                                  </a:solidFill>
                                  <a:latin typeface="Cambria Math" panose="02040503050406030204" pitchFamily="18" charset="0"/>
                                </a:rPr>
                                <m:t>𝒒</m:t>
                              </m:r>
                            </m:e>
                            <m:sub>
                              <m:r>
                                <a:rPr lang="nl-NL" b="1" i="1" smtClean="0">
                                  <a:solidFill>
                                    <a:schemeClr val="accent6">
                                      <a:lumMod val="75000"/>
                                    </a:schemeClr>
                                  </a:solidFill>
                                  <a:latin typeface="Cambria Math" panose="02040503050406030204" pitchFamily="18" charset="0"/>
                                </a:rPr>
                                <m:t>𝒖</m:t>
                              </m:r>
                            </m:sub>
                            <m:sup>
                              <m:r>
                                <a:rPr lang="nl-NL" b="1" i="1" smtClean="0">
                                  <a:solidFill>
                                    <a:schemeClr val="accent6">
                                      <a:lumMod val="75000"/>
                                    </a:schemeClr>
                                  </a:solidFill>
                                  <a:latin typeface="Cambria Math" panose="02040503050406030204" pitchFamily="18" charset="0"/>
                                </a:rPr>
                                <m:t>𝟓</m:t>
                              </m:r>
                              <m:r>
                                <a:rPr lang="nl-NL" b="1" i="1" smtClean="0">
                                  <a:solidFill>
                                    <a:schemeClr val="accent6">
                                      <a:lumMod val="75000"/>
                                    </a:schemeClr>
                                  </a:solidFill>
                                  <a:latin typeface="Cambria Math" panose="02040503050406030204" pitchFamily="18" charset="0"/>
                                </a:rPr>
                                <m:t>/</m:t>
                              </m:r>
                              <m:r>
                                <a:rPr lang="nl-NL" b="1" i="1" smtClean="0">
                                  <a:solidFill>
                                    <a:schemeClr val="accent6">
                                      <a:lumMod val="75000"/>
                                    </a:schemeClr>
                                  </a:solidFill>
                                  <a:latin typeface="Cambria Math" panose="02040503050406030204" pitchFamily="18" charset="0"/>
                                </a:rPr>
                                <m:t>𝟕</m:t>
                              </m:r>
                            </m:sup>
                          </m:sSubSup>
                        </m:den>
                      </m:f>
                    </m:oMath>
                  </m:oMathPara>
                </a14:m>
                <a:endParaRPr lang="en-NL" sz="2000" b="1" dirty="0">
                  <a:solidFill>
                    <a:schemeClr val="accent6">
                      <a:lumMod val="75000"/>
                    </a:schemeClr>
                  </a:solidFill>
                </a:endParaRPr>
              </a:p>
            </p:txBody>
          </p:sp>
        </mc:Choice>
        <mc:Fallback xmlns="">
          <p:sp>
            <p:nvSpPr>
              <p:cNvPr id="91" name="TextBox 90">
                <a:extLst>
                  <a:ext uri="{FF2B5EF4-FFF2-40B4-BE49-F238E27FC236}">
                    <a16:creationId xmlns:a16="http://schemas.microsoft.com/office/drawing/2014/main" id="{CE496B1D-27F1-A86C-DA5D-89877FBEE156}"/>
                  </a:ext>
                </a:extLst>
              </p:cNvPr>
              <p:cNvSpPr txBox="1">
                <a:spLocks noRot="1" noChangeAspect="1" noMove="1" noResize="1" noEditPoints="1" noAdjustHandles="1" noChangeArrowheads="1" noChangeShapeType="1" noTextEdit="1"/>
              </p:cNvSpPr>
              <p:nvPr/>
            </p:nvSpPr>
            <p:spPr>
              <a:xfrm>
                <a:off x="605528" y="2284574"/>
                <a:ext cx="2619435" cy="1114792"/>
              </a:xfrm>
              <a:prstGeom prst="rect">
                <a:avLst/>
              </a:prstGeom>
              <a:blipFill>
                <a:blip r:embed="rId8"/>
                <a:stretch>
                  <a:fillRect t="-3409"/>
                </a:stretch>
              </a:blipFill>
            </p:spPr>
            <p:txBody>
              <a:bodyPr/>
              <a:lstStyle/>
              <a:p>
                <a:r>
                  <a:rPr lang="en-NL">
                    <a:noFill/>
                  </a:rPr>
                  <a:t> </a:t>
                </a:r>
              </a:p>
            </p:txBody>
          </p:sp>
        </mc:Fallback>
      </mc:AlternateContent>
      <p:cxnSp>
        <p:nvCxnSpPr>
          <p:cNvPr id="92" name="Straight Connector 91">
            <a:extLst>
              <a:ext uri="{FF2B5EF4-FFF2-40B4-BE49-F238E27FC236}">
                <a16:creationId xmlns:a16="http://schemas.microsoft.com/office/drawing/2014/main" id="{13E73732-C1CE-DE32-2876-9B9B400CBFFB}"/>
              </a:ext>
            </a:extLst>
          </p:cNvPr>
          <p:cNvCxnSpPr>
            <a:cxnSpLocks/>
          </p:cNvCxnSpPr>
          <p:nvPr/>
        </p:nvCxnSpPr>
        <p:spPr>
          <a:xfrm flipV="1">
            <a:off x="4906059" y="984093"/>
            <a:ext cx="0" cy="1651383"/>
          </a:xfrm>
          <a:prstGeom prst="line">
            <a:avLst/>
          </a:prstGeom>
          <a:ln w="5715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E8563AE0-F23E-A822-E5F9-9B9A7899797B}"/>
                  </a:ext>
                </a:extLst>
              </p:cNvPr>
              <p:cNvSpPr txBox="1"/>
              <p:nvPr/>
            </p:nvSpPr>
            <p:spPr>
              <a:xfrm>
                <a:off x="3878115" y="2023107"/>
                <a:ext cx="690638" cy="42761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000" b="1" i="1" smtClean="0">
                              <a:solidFill>
                                <a:schemeClr val="tx1"/>
                              </a:solidFill>
                              <a:latin typeface="Cambria Math" panose="02040503050406030204" pitchFamily="18" charset="0"/>
                            </a:rPr>
                          </m:ctrlPr>
                        </m:sSubPr>
                        <m:e>
                          <m:r>
                            <a:rPr lang="en-GB" sz="2000" b="1" i="1">
                              <a:solidFill>
                                <a:schemeClr val="tx1"/>
                              </a:solidFill>
                              <a:latin typeface="Cambria Math" panose="02040503050406030204" pitchFamily="18" charset="0"/>
                            </a:rPr>
                            <m:t>𝑳</m:t>
                          </m:r>
                        </m:e>
                        <m:sub>
                          <m:r>
                            <a:rPr lang="en-GB" sz="2000" b="1" i="1" smtClean="0">
                              <a:solidFill>
                                <a:schemeClr val="tx1"/>
                              </a:solidFill>
                              <a:latin typeface="Cambria Math" panose="02040503050406030204" pitchFamily="18" charset="0"/>
                            </a:rPr>
                            <m:t>𝒑𝒐𝒍</m:t>
                          </m:r>
                        </m:sub>
                      </m:sSub>
                    </m:oMath>
                  </m:oMathPara>
                </a14:m>
                <a:endParaRPr lang="en-GB" sz="2000" b="1" dirty="0">
                  <a:solidFill>
                    <a:schemeClr val="tx1"/>
                  </a:solidFill>
                </a:endParaRPr>
              </a:p>
            </p:txBody>
          </p:sp>
        </mc:Choice>
        <mc:Fallback xmlns="">
          <p:sp>
            <p:nvSpPr>
              <p:cNvPr id="93" name="TextBox 92">
                <a:extLst>
                  <a:ext uri="{FF2B5EF4-FFF2-40B4-BE49-F238E27FC236}">
                    <a16:creationId xmlns:a16="http://schemas.microsoft.com/office/drawing/2014/main" id="{E8563AE0-F23E-A822-E5F9-9B9A7899797B}"/>
                  </a:ext>
                </a:extLst>
              </p:cNvPr>
              <p:cNvSpPr txBox="1">
                <a:spLocks noRot="1" noChangeAspect="1" noMove="1" noResize="1" noEditPoints="1" noAdjustHandles="1" noChangeArrowheads="1" noChangeShapeType="1" noTextEdit="1"/>
              </p:cNvSpPr>
              <p:nvPr/>
            </p:nvSpPr>
            <p:spPr>
              <a:xfrm>
                <a:off x="3878115" y="2023107"/>
                <a:ext cx="690638" cy="427618"/>
              </a:xfrm>
              <a:prstGeom prst="rect">
                <a:avLst/>
              </a:prstGeom>
              <a:blipFill>
                <a:blip r:embed="rId9"/>
                <a:stretch>
                  <a:fillRect b="-8824"/>
                </a:stretch>
              </a:blipFill>
            </p:spPr>
            <p:txBody>
              <a:bodyPr/>
              <a:lstStyle/>
              <a:p>
                <a:r>
                  <a:rPr lang="en-NL">
                    <a:noFill/>
                  </a:rPr>
                  <a:t> </a:t>
                </a:r>
              </a:p>
            </p:txBody>
          </p:sp>
        </mc:Fallback>
      </mc:AlternateContent>
      <p:cxnSp>
        <p:nvCxnSpPr>
          <p:cNvPr id="94" name="Straight Connector 93">
            <a:extLst>
              <a:ext uri="{FF2B5EF4-FFF2-40B4-BE49-F238E27FC236}">
                <a16:creationId xmlns:a16="http://schemas.microsoft.com/office/drawing/2014/main" id="{4DFB0607-22FA-7B6B-50DE-8C845DD244D5}"/>
              </a:ext>
            </a:extLst>
          </p:cNvPr>
          <p:cNvCxnSpPr>
            <a:cxnSpLocks/>
          </p:cNvCxnSpPr>
          <p:nvPr/>
        </p:nvCxnSpPr>
        <p:spPr>
          <a:xfrm flipH="1">
            <a:off x="3120788" y="984093"/>
            <a:ext cx="1779198" cy="0"/>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23A58CFB-426E-7A0D-D09D-8C404ACBBEC7}"/>
              </a:ext>
            </a:extLst>
          </p:cNvPr>
          <p:cNvCxnSpPr>
            <a:cxnSpLocks/>
          </p:cNvCxnSpPr>
          <p:nvPr/>
        </p:nvCxnSpPr>
        <p:spPr>
          <a:xfrm flipH="1">
            <a:off x="3162919" y="2627810"/>
            <a:ext cx="1759164" cy="0"/>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6" name="Rectangle 95">
            <a:extLst>
              <a:ext uri="{FF2B5EF4-FFF2-40B4-BE49-F238E27FC236}">
                <a16:creationId xmlns:a16="http://schemas.microsoft.com/office/drawing/2014/main" id="{A4E615BB-A4BE-D12C-07A3-E3214354207B}"/>
              </a:ext>
            </a:extLst>
          </p:cNvPr>
          <p:cNvSpPr/>
          <p:nvPr/>
        </p:nvSpPr>
        <p:spPr>
          <a:xfrm>
            <a:off x="3378157" y="2676655"/>
            <a:ext cx="1617550" cy="369332"/>
          </a:xfrm>
          <a:prstGeom prst="rect">
            <a:avLst/>
          </a:prstGeom>
        </p:spPr>
        <p:txBody>
          <a:bodyPr wrap="square">
            <a:spAutoFit/>
          </a:bodyPr>
          <a:lstStyle/>
          <a:p>
            <a:r>
              <a:rPr lang="en-GB" b="1" dirty="0">
                <a:solidFill>
                  <a:schemeClr val="accent5">
                    <a:lumMod val="50000"/>
                  </a:schemeClr>
                </a:solidFill>
              </a:rPr>
              <a:t>Neutral baffles</a:t>
            </a:r>
            <a:endParaRPr lang="en-GB" dirty="0">
              <a:solidFill>
                <a:schemeClr val="accent5">
                  <a:lumMod val="50000"/>
                </a:schemeClr>
              </a:solidFill>
            </a:endParaRPr>
          </a:p>
        </p:txBody>
      </p:sp>
      <p:sp>
        <p:nvSpPr>
          <p:cNvPr id="104" name="Oval 103">
            <a:extLst>
              <a:ext uri="{FF2B5EF4-FFF2-40B4-BE49-F238E27FC236}">
                <a16:creationId xmlns:a16="http://schemas.microsoft.com/office/drawing/2014/main" id="{A60B9255-AA55-361E-D92F-34A8EF9181D6}"/>
              </a:ext>
            </a:extLst>
          </p:cNvPr>
          <p:cNvSpPr/>
          <p:nvPr/>
        </p:nvSpPr>
        <p:spPr>
          <a:xfrm>
            <a:off x="2428762" y="1031071"/>
            <a:ext cx="1394757" cy="1405484"/>
          </a:xfrm>
          <a:prstGeom prst="ellipse">
            <a:avLst/>
          </a:prstGeom>
          <a:gradFill flip="none" rotWithShape="1">
            <a:gsLst>
              <a:gs pos="0">
                <a:srgbClr val="7030A0">
                  <a:alpha val="50000"/>
                </a:srgbClr>
              </a:gs>
              <a:gs pos="43000">
                <a:srgbClr val="7030A0">
                  <a:alpha val="50000"/>
                </a:srgbClr>
              </a:gs>
              <a:gs pos="63000">
                <a:schemeClr val="bg1">
                  <a:alpha val="50000"/>
                </a:schemeClr>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05" name="TextBox 104">
            <a:extLst>
              <a:ext uri="{FF2B5EF4-FFF2-40B4-BE49-F238E27FC236}">
                <a16:creationId xmlns:a16="http://schemas.microsoft.com/office/drawing/2014/main" id="{DDB646F1-123B-B031-4D3F-870E8A8DCA9C}"/>
              </a:ext>
            </a:extLst>
          </p:cNvPr>
          <p:cNvSpPr txBox="1"/>
          <p:nvPr/>
        </p:nvSpPr>
        <p:spPr>
          <a:xfrm rot="16200000">
            <a:off x="4348870" y="1854242"/>
            <a:ext cx="2775440" cy="369332"/>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pPr algn="l"/>
            <a:r>
              <a:rPr lang="en-NL" b="1" dirty="0"/>
              <a:t>Detachment front (L</a:t>
            </a:r>
            <a:r>
              <a:rPr lang="en-NL" b="1" baseline="-25000" dirty="0"/>
              <a:t>pol</a:t>
            </a:r>
            <a:r>
              <a:rPr lang="en-NL" b="1" dirty="0"/>
              <a:t>) (m)</a:t>
            </a:r>
          </a:p>
        </p:txBody>
      </p:sp>
      <p:sp>
        <p:nvSpPr>
          <p:cNvPr id="7" name="TextBox 6">
            <a:extLst>
              <a:ext uri="{FF2B5EF4-FFF2-40B4-BE49-F238E27FC236}">
                <a16:creationId xmlns:a16="http://schemas.microsoft.com/office/drawing/2014/main" id="{F3AAE950-4477-16ED-8D55-AEF09C3F723F}"/>
              </a:ext>
            </a:extLst>
          </p:cNvPr>
          <p:cNvSpPr txBox="1"/>
          <p:nvPr/>
        </p:nvSpPr>
        <p:spPr>
          <a:xfrm>
            <a:off x="244135" y="5426672"/>
            <a:ext cx="6449742" cy="101566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2000" b="1" dirty="0"/>
              <a:t>Neutral baffling </a:t>
            </a:r>
          </a:p>
          <a:p>
            <a:pPr marL="342900" indent="-342900">
              <a:buFont typeface="Arial" panose="020B0604020202020204" pitchFamily="34" charset="0"/>
              <a:buChar char="•"/>
            </a:pPr>
            <a:r>
              <a:rPr lang="en-GB" sz="2000" dirty="0">
                <a:solidFill>
                  <a:schemeClr val="bg1">
                    <a:lumMod val="75000"/>
                  </a:schemeClr>
                </a:solidFill>
              </a:rPr>
              <a:t>Maximises plasma-</a:t>
            </a:r>
            <a:r>
              <a:rPr lang="en-GB" sz="2000" dirty="0" err="1">
                <a:solidFill>
                  <a:schemeClr val="bg1">
                    <a:lumMod val="75000"/>
                  </a:schemeClr>
                </a:solidFill>
              </a:rPr>
              <a:t>neutr</a:t>
            </a:r>
            <a:r>
              <a:rPr lang="en-GB" sz="2000" dirty="0">
                <a:solidFill>
                  <a:schemeClr val="bg1">
                    <a:lumMod val="75000"/>
                  </a:schemeClr>
                </a:solidFill>
              </a:rPr>
              <a:t>. Inter. &amp; decouples divertor-core</a:t>
            </a:r>
          </a:p>
          <a:p>
            <a:pPr marL="342900" indent="-342900">
              <a:buFont typeface="Wingdings" pitchFamily="2" charset="2"/>
              <a:buChar char="Ø"/>
            </a:pPr>
            <a:r>
              <a:rPr lang="en-GB" sz="2000" dirty="0"/>
              <a:t>Enables divertor shape detachment benefits</a:t>
            </a:r>
            <a:endParaRPr lang="en-GB" sz="1600" dirty="0"/>
          </a:p>
        </p:txBody>
      </p:sp>
      <p:sp>
        <p:nvSpPr>
          <p:cNvPr id="4" name="Rectangle 3">
            <a:extLst>
              <a:ext uri="{FF2B5EF4-FFF2-40B4-BE49-F238E27FC236}">
                <a16:creationId xmlns:a16="http://schemas.microsoft.com/office/drawing/2014/main" id="{5B751C85-C06B-64D5-68B2-F3F88C47333A}"/>
              </a:ext>
            </a:extLst>
          </p:cNvPr>
          <p:cNvSpPr/>
          <p:nvPr/>
        </p:nvSpPr>
        <p:spPr>
          <a:xfrm>
            <a:off x="10874691" y="6528415"/>
            <a:ext cx="1285850" cy="30449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NL" sz="1600" b="1" dirty="0">
                <a:solidFill>
                  <a:schemeClr val="tx1"/>
                </a:solidFill>
              </a:rPr>
              <a:t>Preliminary</a:t>
            </a:r>
          </a:p>
        </p:txBody>
      </p:sp>
    </p:spTree>
    <p:extLst>
      <p:ext uri="{BB962C8B-B14F-4D97-AF65-F5344CB8AC3E}">
        <p14:creationId xmlns:p14="http://schemas.microsoft.com/office/powerpoint/2010/main" val="1504152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4C1D4-B986-8B7F-9645-8F6075B516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63CF3E-F69D-1A0C-498A-F09D2D73E631}"/>
              </a:ext>
            </a:extLst>
          </p:cNvPr>
          <p:cNvSpPr>
            <a:spLocks noGrp="1"/>
          </p:cNvSpPr>
          <p:nvPr>
            <p:ph type="title"/>
          </p:nvPr>
        </p:nvSpPr>
        <p:spPr/>
        <p:txBody>
          <a:bodyPr/>
          <a:lstStyle/>
          <a:p>
            <a:r>
              <a:rPr lang="en-GB" dirty="0"/>
              <a:t>Analysis: neutral buffer -&gt; deepens detachment</a:t>
            </a:r>
          </a:p>
        </p:txBody>
      </p:sp>
      <p:sp>
        <p:nvSpPr>
          <p:cNvPr id="5" name="Slide Number Placeholder 4">
            <a:extLst>
              <a:ext uri="{FF2B5EF4-FFF2-40B4-BE49-F238E27FC236}">
                <a16:creationId xmlns:a16="http://schemas.microsoft.com/office/drawing/2014/main" id="{C82C6B9E-2A34-1EF6-7289-95D4B9455DC0}"/>
              </a:ext>
            </a:extLst>
          </p:cNvPr>
          <p:cNvSpPr>
            <a:spLocks noGrp="1"/>
          </p:cNvSpPr>
          <p:nvPr>
            <p:ph type="sldNum" sz="quarter" idx="12"/>
          </p:nvPr>
        </p:nvSpPr>
        <p:spPr/>
        <p:txBody>
          <a:bodyPr/>
          <a:lstStyle/>
          <a:p>
            <a:r>
              <a:rPr lang="en-GB" dirty="0">
                <a:solidFill>
                  <a:prstClr val="white"/>
                </a:solidFill>
              </a:rPr>
              <a:t>13/16</a:t>
            </a:r>
          </a:p>
        </p:txBody>
      </p:sp>
      <p:sp>
        <p:nvSpPr>
          <p:cNvPr id="8" name="Rectangle 7">
            <a:extLst>
              <a:ext uri="{FF2B5EF4-FFF2-40B4-BE49-F238E27FC236}">
                <a16:creationId xmlns:a16="http://schemas.microsoft.com/office/drawing/2014/main" id="{B7287D91-4FFE-C82B-F532-DFA900E26371}"/>
              </a:ext>
            </a:extLst>
          </p:cNvPr>
          <p:cNvSpPr/>
          <p:nvPr/>
        </p:nvSpPr>
        <p:spPr>
          <a:xfrm>
            <a:off x="275172" y="3916236"/>
            <a:ext cx="7443925" cy="1323439"/>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algn="ctr" eaLnBrk="0" fontAlgn="base" hangingPunct="0">
              <a:spcBef>
                <a:spcPct val="0"/>
              </a:spcBef>
              <a:spcAft>
                <a:spcPct val="0"/>
              </a:spcAft>
              <a:defRPr/>
            </a:pPr>
            <a:r>
              <a:rPr lang="en-GB" sz="2000" b="1" dirty="0">
                <a:solidFill>
                  <a:prstClr val="white"/>
                </a:solidFill>
              </a:rPr>
              <a:t>Plasma parameters similar </a:t>
            </a:r>
            <a:r>
              <a:rPr lang="en-GB" sz="2000" b="1" i="1" dirty="0">
                <a:solidFill>
                  <a:prstClr val="white"/>
                </a:solidFill>
              </a:rPr>
              <a:t>at same poloidal distance to X-point</a:t>
            </a:r>
          </a:p>
          <a:p>
            <a:pPr algn="ctr" eaLnBrk="0" fontAlgn="base" hangingPunct="0">
              <a:spcBef>
                <a:spcPct val="0"/>
              </a:spcBef>
              <a:spcAft>
                <a:spcPct val="0"/>
              </a:spcAft>
              <a:defRPr/>
            </a:pPr>
            <a:endParaRPr lang="en-GB" sz="2000" b="1" i="1" dirty="0">
              <a:solidFill>
                <a:prstClr val="white"/>
              </a:solidFill>
            </a:endParaRPr>
          </a:p>
          <a:p>
            <a:pPr algn="ctr" eaLnBrk="0" fontAlgn="base" hangingPunct="0">
              <a:spcBef>
                <a:spcPct val="0"/>
              </a:spcBef>
              <a:spcAft>
                <a:spcPct val="0"/>
              </a:spcAft>
              <a:defRPr/>
            </a:pPr>
            <a:r>
              <a:rPr lang="en-GB" sz="2000" b="1" dirty="0">
                <a:solidFill>
                  <a:prstClr val="white"/>
                </a:solidFill>
              </a:rPr>
              <a:t>Longer divertor legs ( </a:t>
            </a:r>
            <a:r>
              <a:rPr lang="en-GB" sz="2000" b="1" dirty="0">
                <a:solidFill>
                  <a:srgbClr val="00B050"/>
                </a:solidFill>
                <a:effectLst>
                  <a:glow rad="127000">
                    <a:schemeClr val="bg1">
                      <a:alpha val="80000"/>
                    </a:schemeClr>
                  </a:glow>
                </a:effectLst>
              </a:rPr>
              <a:t>ED</a:t>
            </a:r>
            <a:r>
              <a:rPr lang="en-GB" sz="2000" b="1" dirty="0"/>
              <a:t> &amp; </a:t>
            </a:r>
            <a:r>
              <a:rPr lang="en-GB" sz="2000" b="1" dirty="0">
                <a:solidFill>
                  <a:srgbClr val="0400FF"/>
                </a:solidFill>
                <a:effectLst>
                  <a:glow rad="127000">
                    <a:schemeClr val="bg1">
                      <a:alpha val="80000"/>
                    </a:schemeClr>
                  </a:glow>
                </a:effectLst>
              </a:rPr>
              <a:t>SXD </a:t>
            </a:r>
            <a:r>
              <a:rPr lang="en-GB" sz="2000" b="1" dirty="0">
                <a:solidFill>
                  <a:prstClr val="white"/>
                </a:solidFill>
              </a:rPr>
              <a:t>) + baffling</a:t>
            </a:r>
          </a:p>
          <a:p>
            <a:pPr marL="342891" indent="-342891" algn="ctr" eaLnBrk="0" fontAlgn="base" hangingPunct="0">
              <a:spcBef>
                <a:spcPct val="0"/>
              </a:spcBef>
              <a:spcAft>
                <a:spcPct val="0"/>
              </a:spcAft>
              <a:buFont typeface="Wingdings" panose="05000000000000000000" pitchFamily="2" charset="2"/>
              <a:buChar char="è"/>
              <a:defRPr/>
            </a:pPr>
            <a:r>
              <a:rPr lang="en-GB" sz="2000" b="1" dirty="0">
                <a:solidFill>
                  <a:prstClr val="white"/>
                </a:solidFill>
              </a:rPr>
              <a:t>more ion sinks &amp; mom. Losses -&gt; deeper detachment</a:t>
            </a:r>
          </a:p>
        </p:txBody>
      </p:sp>
      <p:sp>
        <p:nvSpPr>
          <p:cNvPr id="100" name="TextBox 99">
            <a:extLst>
              <a:ext uri="{FF2B5EF4-FFF2-40B4-BE49-F238E27FC236}">
                <a16:creationId xmlns:a16="http://schemas.microsoft.com/office/drawing/2014/main" id="{E79195D2-5B45-2C74-C3B7-69F1A540FEF6}"/>
              </a:ext>
            </a:extLst>
          </p:cNvPr>
          <p:cNvSpPr txBox="1"/>
          <p:nvPr/>
        </p:nvSpPr>
        <p:spPr>
          <a:xfrm>
            <a:off x="10289252" y="21005"/>
            <a:ext cx="1838631"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t>MAST-U</a:t>
            </a:r>
            <a:endParaRPr lang="en-GB" sz="2000" dirty="0"/>
          </a:p>
        </p:txBody>
      </p:sp>
      <p:sp>
        <p:nvSpPr>
          <p:cNvPr id="7" name="Footer Placeholder 3">
            <a:extLst>
              <a:ext uri="{FF2B5EF4-FFF2-40B4-BE49-F238E27FC236}">
                <a16:creationId xmlns:a16="http://schemas.microsoft.com/office/drawing/2014/main" id="{88C9E738-9BA0-6418-ED14-6D65574EBB78}"/>
              </a:ext>
            </a:extLst>
          </p:cNvPr>
          <p:cNvSpPr>
            <a:spLocks noGrp="1"/>
          </p:cNvSpPr>
          <p:nvPr>
            <p:ph type="ftr" sz="quarter" idx="11"/>
          </p:nvPr>
        </p:nvSpPr>
        <p:spPr>
          <a:xfrm>
            <a:off x="825623" y="6555769"/>
            <a:ext cx="5606173" cy="532501"/>
          </a:xfrm>
        </p:spPr>
        <p:txBody>
          <a:bodyPr/>
          <a:lstStyle/>
          <a:p>
            <a:r>
              <a:rPr lang="en-GB" dirty="0">
                <a:solidFill>
                  <a:prstClr val="white"/>
                </a:solidFill>
              </a:rPr>
              <a:t>K. Verhaegh | 30</a:t>
            </a:r>
            <a:r>
              <a:rPr lang="en-GB" baseline="30000" dirty="0">
                <a:solidFill>
                  <a:prstClr val="white"/>
                </a:solidFill>
              </a:rPr>
              <a:t>th</a:t>
            </a:r>
            <a:r>
              <a:rPr lang="en-GB" dirty="0">
                <a:solidFill>
                  <a:prstClr val="white"/>
                </a:solidFill>
              </a:rPr>
              <a:t>  IAEA Fusion Energy Conference, Chengdu, China | 15 10 2025</a:t>
            </a:r>
          </a:p>
        </p:txBody>
      </p:sp>
      <p:sp>
        <p:nvSpPr>
          <p:cNvPr id="158" name="Oval 157">
            <a:extLst>
              <a:ext uri="{FF2B5EF4-FFF2-40B4-BE49-F238E27FC236}">
                <a16:creationId xmlns:a16="http://schemas.microsoft.com/office/drawing/2014/main" id="{4F8BCDDD-E4F6-7E65-73CF-5F82E28F8EE9}"/>
              </a:ext>
            </a:extLst>
          </p:cNvPr>
          <p:cNvSpPr/>
          <p:nvPr/>
        </p:nvSpPr>
        <p:spPr>
          <a:xfrm>
            <a:off x="-7119257" y="1234279"/>
            <a:ext cx="861266" cy="758242"/>
          </a:xfrm>
          <a:prstGeom prst="ellipse">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61" name="Footer Placeholder 3">
            <a:extLst>
              <a:ext uri="{FF2B5EF4-FFF2-40B4-BE49-F238E27FC236}">
                <a16:creationId xmlns:a16="http://schemas.microsoft.com/office/drawing/2014/main" id="{36340C18-ED18-41D4-3ACA-B73ECAB84DD4}"/>
              </a:ext>
            </a:extLst>
          </p:cNvPr>
          <p:cNvSpPr txBox="1">
            <a:spLocks/>
          </p:cNvSpPr>
          <p:nvPr/>
        </p:nvSpPr>
        <p:spPr>
          <a:xfrm>
            <a:off x="-8309250" y="3921629"/>
            <a:ext cx="7042149" cy="576000"/>
          </a:xfrm>
          <a:prstGeom prst="rect">
            <a:avLst/>
          </a:prstGeom>
        </p:spPr>
        <p:txBody>
          <a:bodyPr anchor="t"/>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Novel Insights -&gt; Novel Solutions</a:t>
            </a:r>
            <a:endParaRPr lang="en-GB" dirty="0"/>
          </a:p>
        </p:txBody>
      </p:sp>
      <p:sp>
        <p:nvSpPr>
          <p:cNvPr id="162" name="Slide Number Placeholder 4">
            <a:extLst>
              <a:ext uri="{FF2B5EF4-FFF2-40B4-BE49-F238E27FC236}">
                <a16:creationId xmlns:a16="http://schemas.microsoft.com/office/drawing/2014/main" id="{2A6DBF6E-3844-1A7C-D81D-A120809B1F22}"/>
              </a:ext>
            </a:extLst>
          </p:cNvPr>
          <p:cNvSpPr txBox="1">
            <a:spLocks/>
          </p:cNvSpPr>
          <p:nvPr/>
        </p:nvSpPr>
        <p:spPr>
          <a:xfrm>
            <a:off x="-9423674" y="3921629"/>
            <a:ext cx="1114424" cy="572286"/>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12</a:t>
            </a:r>
            <a:endParaRPr lang="en-GB" dirty="0"/>
          </a:p>
        </p:txBody>
      </p:sp>
      <p:pic>
        <p:nvPicPr>
          <p:cNvPr id="165" name="Picture 164">
            <a:extLst>
              <a:ext uri="{FF2B5EF4-FFF2-40B4-BE49-F238E27FC236}">
                <a16:creationId xmlns:a16="http://schemas.microsoft.com/office/drawing/2014/main" id="{273A5C66-CB56-7354-5FEB-180922489F7E}"/>
              </a:ext>
            </a:extLst>
          </p:cNvPr>
          <p:cNvPicPr>
            <a:picLocks noChangeAspect="1"/>
          </p:cNvPicPr>
          <p:nvPr/>
        </p:nvPicPr>
        <p:blipFill>
          <a:blip r:embed="rId2"/>
          <a:stretch>
            <a:fillRect/>
          </a:stretch>
        </p:blipFill>
        <p:spPr>
          <a:xfrm>
            <a:off x="-3772384" y="-646770"/>
            <a:ext cx="3505868" cy="5144576"/>
          </a:xfrm>
          <a:prstGeom prst="rect">
            <a:avLst/>
          </a:prstGeom>
        </p:spPr>
      </p:pic>
      <p:sp>
        <p:nvSpPr>
          <p:cNvPr id="167" name="TextBox 166">
            <a:extLst>
              <a:ext uri="{FF2B5EF4-FFF2-40B4-BE49-F238E27FC236}">
                <a16:creationId xmlns:a16="http://schemas.microsoft.com/office/drawing/2014/main" id="{092555CB-4019-EE29-65EB-F9F8559E8845}"/>
              </a:ext>
            </a:extLst>
          </p:cNvPr>
          <p:cNvSpPr txBox="1"/>
          <p:nvPr/>
        </p:nvSpPr>
        <p:spPr>
          <a:xfrm>
            <a:off x="-1868022" y="3256927"/>
            <a:ext cx="1343802"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NL" sz="1800" b="1" dirty="0"/>
              <a:t>Ion </a:t>
            </a:r>
            <a:r>
              <a:rPr lang="en-NL" sz="1800" b="1" dirty="0">
                <a:solidFill>
                  <a:srgbClr val="FF0000"/>
                </a:solidFill>
              </a:rPr>
              <a:t>sources</a:t>
            </a:r>
            <a:r>
              <a:rPr lang="en-NL" sz="1800" b="1" dirty="0"/>
              <a:t> / </a:t>
            </a:r>
            <a:r>
              <a:rPr lang="en-NL" sz="1800" b="1" dirty="0">
                <a:solidFill>
                  <a:srgbClr val="05B051"/>
                </a:solidFill>
              </a:rPr>
              <a:t>s</a:t>
            </a:r>
            <a:r>
              <a:rPr lang="en-NL" sz="1800" b="1" dirty="0">
                <a:solidFill>
                  <a:srgbClr val="00B050"/>
                </a:solidFill>
              </a:rPr>
              <a:t>inks</a:t>
            </a:r>
          </a:p>
        </p:txBody>
      </p:sp>
      <p:sp>
        <p:nvSpPr>
          <p:cNvPr id="168" name="Rectangle 167">
            <a:extLst>
              <a:ext uri="{FF2B5EF4-FFF2-40B4-BE49-F238E27FC236}">
                <a16:creationId xmlns:a16="http://schemas.microsoft.com/office/drawing/2014/main" id="{DD5D2D9D-F74C-FFE9-6586-1DBE129C72DB}"/>
              </a:ext>
            </a:extLst>
          </p:cNvPr>
          <p:cNvSpPr/>
          <p:nvPr/>
        </p:nvSpPr>
        <p:spPr>
          <a:xfrm>
            <a:off x="-3230694" y="-556489"/>
            <a:ext cx="2951018" cy="1524245"/>
          </a:xfrm>
          <a:prstGeom prst="rect">
            <a:avLst/>
          </a:prstGeom>
          <a:noFill/>
          <a:ln w="5715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69" name="Rectangle 168">
            <a:extLst>
              <a:ext uri="{FF2B5EF4-FFF2-40B4-BE49-F238E27FC236}">
                <a16:creationId xmlns:a16="http://schemas.microsoft.com/office/drawing/2014/main" id="{96BD715B-91B9-E220-E66A-9E08C277AE5C}"/>
              </a:ext>
            </a:extLst>
          </p:cNvPr>
          <p:cNvSpPr/>
          <p:nvPr/>
        </p:nvSpPr>
        <p:spPr>
          <a:xfrm>
            <a:off x="-3230696" y="2505663"/>
            <a:ext cx="2951018" cy="152424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70" name="Rectangle 169">
            <a:extLst>
              <a:ext uri="{FF2B5EF4-FFF2-40B4-BE49-F238E27FC236}">
                <a16:creationId xmlns:a16="http://schemas.microsoft.com/office/drawing/2014/main" id="{1ECF60F3-4FD2-9AB6-B219-4404EC8B21CD}"/>
              </a:ext>
            </a:extLst>
          </p:cNvPr>
          <p:cNvSpPr/>
          <p:nvPr/>
        </p:nvSpPr>
        <p:spPr>
          <a:xfrm>
            <a:off x="-3224115" y="1006374"/>
            <a:ext cx="2951018" cy="1457834"/>
          </a:xfrm>
          <a:prstGeom prst="rect">
            <a:avLst/>
          </a:prstGeom>
          <a:noFill/>
          <a:ln w="57150">
            <a:solidFill>
              <a:srgbClr val="05B0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grpSp>
        <p:nvGrpSpPr>
          <p:cNvPr id="171" name="Group 170">
            <a:extLst>
              <a:ext uri="{FF2B5EF4-FFF2-40B4-BE49-F238E27FC236}">
                <a16:creationId xmlns:a16="http://schemas.microsoft.com/office/drawing/2014/main" id="{9635E7A7-0841-1C43-91D2-8FC6C2B0EA69}"/>
              </a:ext>
            </a:extLst>
          </p:cNvPr>
          <p:cNvGrpSpPr/>
          <p:nvPr/>
        </p:nvGrpSpPr>
        <p:grpSpPr>
          <a:xfrm>
            <a:off x="-5582535" y="-2302417"/>
            <a:ext cx="3897784" cy="1274168"/>
            <a:chOff x="881336" y="2935908"/>
            <a:chExt cx="6324600" cy="1546899"/>
          </a:xfrm>
        </p:grpSpPr>
        <p:sp>
          <p:nvSpPr>
            <p:cNvPr id="172" name="Rectangle 171">
              <a:extLst>
                <a:ext uri="{FF2B5EF4-FFF2-40B4-BE49-F238E27FC236}">
                  <a16:creationId xmlns:a16="http://schemas.microsoft.com/office/drawing/2014/main" id="{AD39BA73-E931-F28D-F98B-95F9121163C4}"/>
                </a:ext>
              </a:extLst>
            </p:cNvPr>
            <p:cNvSpPr/>
            <p:nvPr/>
          </p:nvSpPr>
          <p:spPr bwMode="auto">
            <a:xfrm>
              <a:off x="1338536" y="3518520"/>
              <a:ext cx="5638800" cy="457200"/>
            </a:xfrm>
            <a:prstGeom prst="rect">
              <a:avLst/>
            </a:prstGeom>
            <a:solidFill>
              <a:srgbClr val="4E81BD"/>
            </a:solidFill>
            <a:ln>
              <a:headEnd type="none" w="med" len="med"/>
              <a:tailEnd type="none" w="med" len="me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5">
                <a:shade val="15000"/>
              </a:schemeClr>
            </a:lnRef>
            <a:fillRef idx="1">
              <a:schemeClr val="accent5"/>
            </a:fillRef>
            <a:effectRef idx="0">
              <a:schemeClr val="accent5"/>
            </a:effectRef>
            <a:fontRef idx="minor">
              <a:schemeClr val="lt1"/>
            </a:fontRef>
          </p:style>
          <p:txBody>
            <a:bodyPr/>
            <a:lstStyle/>
            <a:p>
              <a:pPr defTabSz="820738">
                <a:defRPr/>
              </a:pPr>
              <a:endParaRPr lang="en-US" sz="1500">
                <a:solidFill>
                  <a:srgbClr val="000000"/>
                </a:solidFill>
                <a:latin typeface="Times" charset="0"/>
                <a:ea typeface="ＭＳ Ｐゴシック" charset="0"/>
              </a:endParaRPr>
            </a:p>
          </p:txBody>
        </p:sp>
        <p:cxnSp>
          <p:nvCxnSpPr>
            <p:cNvPr id="173" name="Straight Arrow Connector 20">
              <a:extLst>
                <a:ext uri="{FF2B5EF4-FFF2-40B4-BE49-F238E27FC236}">
                  <a16:creationId xmlns:a16="http://schemas.microsoft.com/office/drawing/2014/main" id="{E99117BB-A674-89C2-9306-873709DD3152}"/>
                </a:ext>
              </a:extLst>
            </p:cNvPr>
            <p:cNvCxnSpPr>
              <a:cxnSpLocks noChangeShapeType="1"/>
            </p:cNvCxnSpPr>
            <p:nvPr/>
          </p:nvCxnSpPr>
          <p:spPr bwMode="auto">
            <a:xfrm>
              <a:off x="881336" y="3747120"/>
              <a:ext cx="685800"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74" name="Straight Arrow Connector 20">
              <a:extLst>
                <a:ext uri="{FF2B5EF4-FFF2-40B4-BE49-F238E27FC236}">
                  <a16:creationId xmlns:a16="http://schemas.microsoft.com/office/drawing/2014/main" id="{38372FD0-7FCF-65A0-5362-E5573976166C}"/>
                </a:ext>
              </a:extLst>
            </p:cNvPr>
            <p:cNvCxnSpPr>
              <a:cxnSpLocks noChangeShapeType="1"/>
            </p:cNvCxnSpPr>
            <p:nvPr/>
          </p:nvCxnSpPr>
          <p:spPr bwMode="auto">
            <a:xfrm>
              <a:off x="6291536" y="3747120"/>
              <a:ext cx="685800"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175" name="Group 40">
              <a:extLst>
                <a:ext uri="{FF2B5EF4-FFF2-40B4-BE49-F238E27FC236}">
                  <a16:creationId xmlns:a16="http://schemas.microsoft.com/office/drawing/2014/main" id="{13173270-1BC4-5C50-6557-FE8874F15165}"/>
                </a:ext>
              </a:extLst>
            </p:cNvPr>
            <p:cNvGrpSpPr>
              <a:grpSpLocks/>
            </p:cNvGrpSpPr>
            <p:nvPr/>
          </p:nvGrpSpPr>
          <p:grpSpPr bwMode="auto">
            <a:xfrm>
              <a:off x="6977336" y="3213720"/>
              <a:ext cx="228600" cy="838200"/>
              <a:chOff x="7239000" y="3124200"/>
              <a:chExt cx="228600" cy="838200"/>
            </a:xfrm>
          </p:grpSpPr>
          <p:cxnSp>
            <p:nvCxnSpPr>
              <p:cNvPr id="183" name="Straight Connector 182">
                <a:extLst>
                  <a:ext uri="{FF2B5EF4-FFF2-40B4-BE49-F238E27FC236}">
                    <a16:creationId xmlns:a16="http://schemas.microsoft.com/office/drawing/2014/main" id="{0F6D1EB0-B6F2-6F59-917B-B6F11D580205}"/>
                  </a:ext>
                </a:extLst>
              </p:cNvPr>
              <p:cNvCxnSpPr/>
              <p:nvPr/>
            </p:nvCxnSpPr>
            <p:spPr bwMode="auto">
              <a:xfrm>
                <a:off x="7239000" y="3352800"/>
                <a:ext cx="0" cy="609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84" name="Straight Connector 183">
                <a:extLst>
                  <a:ext uri="{FF2B5EF4-FFF2-40B4-BE49-F238E27FC236}">
                    <a16:creationId xmlns:a16="http://schemas.microsoft.com/office/drawing/2014/main" id="{23779DE8-D3E0-381E-DC50-F4744126B88B}"/>
                  </a:ext>
                </a:extLst>
              </p:cNvPr>
              <p:cNvCxnSpPr/>
              <p:nvPr/>
            </p:nvCxnSpPr>
            <p:spPr bwMode="auto">
              <a:xfrm flipV="1">
                <a:off x="7239000" y="37338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85" name="Straight Connector 184">
                <a:extLst>
                  <a:ext uri="{FF2B5EF4-FFF2-40B4-BE49-F238E27FC236}">
                    <a16:creationId xmlns:a16="http://schemas.microsoft.com/office/drawing/2014/main" id="{58C2F337-0D16-C10A-2492-E9F13598326B}"/>
                  </a:ext>
                </a:extLst>
              </p:cNvPr>
              <p:cNvCxnSpPr/>
              <p:nvPr/>
            </p:nvCxnSpPr>
            <p:spPr bwMode="auto">
              <a:xfrm flipV="1">
                <a:off x="7239000" y="35306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86" name="Straight Connector 185">
                <a:extLst>
                  <a:ext uri="{FF2B5EF4-FFF2-40B4-BE49-F238E27FC236}">
                    <a16:creationId xmlns:a16="http://schemas.microsoft.com/office/drawing/2014/main" id="{7607C6A9-AB75-5557-AE52-1618CB436E03}"/>
                  </a:ext>
                </a:extLst>
              </p:cNvPr>
              <p:cNvCxnSpPr/>
              <p:nvPr/>
            </p:nvCxnSpPr>
            <p:spPr bwMode="auto">
              <a:xfrm flipV="1">
                <a:off x="7239000" y="31242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87" name="Straight Connector 186">
                <a:extLst>
                  <a:ext uri="{FF2B5EF4-FFF2-40B4-BE49-F238E27FC236}">
                    <a16:creationId xmlns:a16="http://schemas.microsoft.com/office/drawing/2014/main" id="{05950F36-E482-C2CC-90C9-1C975268D27E}"/>
                  </a:ext>
                </a:extLst>
              </p:cNvPr>
              <p:cNvCxnSpPr/>
              <p:nvPr/>
            </p:nvCxnSpPr>
            <p:spPr bwMode="auto">
              <a:xfrm flipV="1">
                <a:off x="7239000" y="33274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cxnSp>
          <p:nvCxnSpPr>
            <p:cNvPr id="176" name="Curved Connector 27">
              <a:extLst>
                <a:ext uri="{FF2B5EF4-FFF2-40B4-BE49-F238E27FC236}">
                  <a16:creationId xmlns:a16="http://schemas.microsoft.com/office/drawing/2014/main" id="{8B93E5AD-C04D-5017-7FB5-1EA0B2F4DDF6}"/>
                </a:ext>
              </a:extLst>
            </p:cNvPr>
            <p:cNvCxnSpPr/>
            <p:nvPr/>
          </p:nvCxnSpPr>
          <p:spPr bwMode="auto">
            <a:xfrm rot="5400000" flipH="1" flipV="1">
              <a:off x="3967436" y="3251820"/>
              <a:ext cx="381000" cy="304800"/>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77" name="Curved Connector 28">
              <a:extLst>
                <a:ext uri="{FF2B5EF4-FFF2-40B4-BE49-F238E27FC236}">
                  <a16:creationId xmlns:a16="http://schemas.microsoft.com/office/drawing/2014/main" id="{9FEAEEEC-DE14-FB77-B0F6-24AA6E65877A}"/>
                </a:ext>
              </a:extLst>
            </p:cNvPr>
            <p:cNvCxnSpPr/>
            <p:nvPr/>
          </p:nvCxnSpPr>
          <p:spPr bwMode="auto">
            <a:xfrm rot="5400000" flipH="1" flipV="1">
              <a:off x="4653236" y="3251820"/>
              <a:ext cx="381000" cy="304800"/>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78" name="Curved Connector 31">
              <a:extLst>
                <a:ext uri="{FF2B5EF4-FFF2-40B4-BE49-F238E27FC236}">
                  <a16:creationId xmlns:a16="http://schemas.microsoft.com/office/drawing/2014/main" id="{F6E7B7EC-274D-D2B3-187F-753EBF352645}"/>
                </a:ext>
              </a:extLst>
            </p:cNvPr>
            <p:cNvCxnSpPr/>
            <p:nvPr/>
          </p:nvCxnSpPr>
          <p:spPr bwMode="auto">
            <a:xfrm rot="16200000" flipH="1">
              <a:off x="3967436" y="3937620"/>
              <a:ext cx="381000" cy="304800"/>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79" name="Curved Connector 32">
              <a:extLst>
                <a:ext uri="{FF2B5EF4-FFF2-40B4-BE49-F238E27FC236}">
                  <a16:creationId xmlns:a16="http://schemas.microsoft.com/office/drawing/2014/main" id="{41DDA82E-AF72-7315-63C1-7C11993438F9}"/>
                </a:ext>
              </a:extLst>
            </p:cNvPr>
            <p:cNvCxnSpPr/>
            <p:nvPr/>
          </p:nvCxnSpPr>
          <p:spPr bwMode="auto">
            <a:xfrm rot="16200000" flipH="1">
              <a:off x="4653236" y="3937620"/>
              <a:ext cx="381000" cy="304800"/>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80" name="Content Placeholder 2">
              <a:extLst>
                <a:ext uri="{FF2B5EF4-FFF2-40B4-BE49-F238E27FC236}">
                  <a16:creationId xmlns:a16="http://schemas.microsoft.com/office/drawing/2014/main" id="{EFB7AAF0-3F3E-560E-2182-1C16C2B45542}"/>
                </a:ext>
              </a:extLst>
            </p:cNvPr>
            <p:cNvSpPr txBox="1">
              <a:spLocks/>
            </p:cNvSpPr>
            <p:nvPr/>
          </p:nvSpPr>
          <p:spPr bwMode="auto">
            <a:xfrm>
              <a:off x="1948136" y="3518520"/>
              <a:ext cx="1295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12" tIns="45707" rIns="91412" bIns="45707"/>
            <a:lstStyle>
              <a:lvl1pPr marL="165100" indent="-165100" algn="l" rtl="0" eaLnBrk="0" fontAlgn="base" hangingPunct="0">
                <a:spcBef>
                  <a:spcPct val="20000"/>
                </a:spcBef>
                <a:spcAft>
                  <a:spcPct val="0"/>
                </a:spcAft>
                <a:buClr>
                  <a:srgbClr val="FF0000"/>
                </a:buClr>
                <a:buSzPct val="140000"/>
                <a:buChar char="•"/>
                <a:defRPr sz="1900">
                  <a:solidFill>
                    <a:schemeClr val="tx1"/>
                  </a:solidFill>
                  <a:latin typeface="+mn-lt"/>
                  <a:ea typeface="+mn-ea"/>
                  <a:cs typeface="ＭＳ Ｐゴシック" charset="0"/>
                </a:defRPr>
              </a:lvl1pPr>
              <a:lvl2pPr marL="450850" indent="-171450" algn="l" rtl="0" eaLnBrk="0" fontAlgn="base" hangingPunct="0">
                <a:spcBef>
                  <a:spcPct val="20000"/>
                </a:spcBef>
                <a:spcAft>
                  <a:spcPct val="0"/>
                </a:spcAft>
                <a:buClr>
                  <a:srgbClr val="FF0000"/>
                </a:buClr>
                <a:buSzPct val="75000"/>
                <a:buFont typeface="Webdings" charset="0"/>
                <a:buChar char="&lt;"/>
                <a:defRPr>
                  <a:solidFill>
                    <a:schemeClr val="tx1"/>
                  </a:solidFill>
                  <a:latin typeface="+mn-lt"/>
                  <a:ea typeface="+mn-ea"/>
                </a:defRPr>
              </a:lvl2pPr>
              <a:lvl3pPr marL="730250" indent="-165100" algn="l" rtl="0" eaLnBrk="0" fontAlgn="base" hangingPunct="0">
                <a:spcBef>
                  <a:spcPct val="20000"/>
                </a:spcBef>
                <a:spcAft>
                  <a:spcPct val="0"/>
                </a:spcAft>
                <a:buClr>
                  <a:srgbClr val="FF0000"/>
                </a:buClr>
                <a:buSzPct val="70000"/>
                <a:buFont typeface="Zapf Dingbats" charset="0"/>
                <a:buChar char="l"/>
                <a:defRPr sz="1700">
                  <a:solidFill>
                    <a:schemeClr val="tx1"/>
                  </a:solidFill>
                  <a:latin typeface="+mn-lt"/>
                  <a:ea typeface="+mn-ea"/>
                </a:defRPr>
              </a:lvl3pPr>
              <a:lvl4pPr marL="1073150" indent="-228600" algn="l" rtl="0" eaLnBrk="0" fontAlgn="base" hangingPunct="0">
                <a:spcBef>
                  <a:spcPct val="20000"/>
                </a:spcBef>
                <a:spcAft>
                  <a:spcPct val="0"/>
                </a:spcAft>
                <a:buClr>
                  <a:srgbClr val="FF0000"/>
                </a:buClr>
                <a:buSzPct val="75000"/>
                <a:buFont typeface="Zapf Dingbats" charset="0"/>
                <a:buChar char="u"/>
                <a:defRPr sz="1700">
                  <a:solidFill>
                    <a:schemeClr val="tx1"/>
                  </a:solidFill>
                  <a:latin typeface="+mn-lt"/>
                  <a:ea typeface="+mn-ea"/>
                </a:defRPr>
              </a:lvl4pPr>
              <a:lvl5pPr marL="14160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5pPr>
              <a:lvl6pPr marL="18732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6pPr>
              <a:lvl7pPr marL="23304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7pPr>
              <a:lvl8pPr marL="27876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8pPr>
              <a:lvl9pPr marL="32448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9pPr>
            </a:lstStyle>
            <a:p>
              <a:pPr marL="0" indent="0" algn="ctr">
                <a:buFontTx/>
                <a:buNone/>
                <a:defRPr/>
              </a:pPr>
              <a:r>
                <a:rPr lang="en-US" sz="2000" b="1" dirty="0">
                  <a:ea typeface="ＭＳ Ｐゴシック" charset="0"/>
                </a:rPr>
                <a:t>B </a:t>
              </a:r>
              <a:r>
                <a:rPr lang="en-US" sz="2000" b="1" dirty="0">
                  <a:ea typeface="ＭＳ Ｐゴシック" charset="0"/>
                  <a:sym typeface="Wingdings"/>
                </a:rPr>
                <a:t></a:t>
              </a:r>
              <a:endParaRPr lang="en-US" sz="2400" dirty="0">
                <a:cs typeface="+mn-cs"/>
              </a:endParaRPr>
            </a:p>
          </p:txBody>
        </p:sp>
        <p:sp>
          <p:nvSpPr>
            <p:cNvPr id="181" name="TextBox 16">
              <a:extLst>
                <a:ext uri="{FF2B5EF4-FFF2-40B4-BE49-F238E27FC236}">
                  <a16:creationId xmlns:a16="http://schemas.microsoft.com/office/drawing/2014/main" id="{15167898-0D25-54BA-0ACD-929F2A67DC2B}"/>
                </a:ext>
              </a:extLst>
            </p:cNvPr>
            <p:cNvSpPr txBox="1">
              <a:spLocks noChangeArrowheads="1"/>
            </p:cNvSpPr>
            <p:nvPr/>
          </p:nvSpPr>
          <p:spPr bwMode="auto">
            <a:xfrm>
              <a:off x="4294461" y="2935908"/>
              <a:ext cx="45557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sp>
          <p:nvSpPr>
            <p:cNvPr id="182" name="TextBox 32">
              <a:extLst>
                <a:ext uri="{FF2B5EF4-FFF2-40B4-BE49-F238E27FC236}">
                  <a16:creationId xmlns:a16="http://schemas.microsoft.com/office/drawing/2014/main" id="{97E17312-5B08-CF0B-9C41-612E29600C09}"/>
                </a:ext>
              </a:extLst>
            </p:cNvPr>
            <p:cNvSpPr txBox="1">
              <a:spLocks noChangeArrowheads="1"/>
            </p:cNvSpPr>
            <p:nvPr/>
          </p:nvSpPr>
          <p:spPr bwMode="auto">
            <a:xfrm>
              <a:off x="4294461" y="4051920"/>
              <a:ext cx="45557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grpSp>
      <p:grpSp>
        <p:nvGrpSpPr>
          <p:cNvPr id="188" name="Group 187">
            <a:extLst>
              <a:ext uri="{FF2B5EF4-FFF2-40B4-BE49-F238E27FC236}">
                <a16:creationId xmlns:a16="http://schemas.microsoft.com/office/drawing/2014/main" id="{A9A77F90-43DC-0C01-56A8-FC1485A6B593}"/>
              </a:ext>
            </a:extLst>
          </p:cNvPr>
          <p:cNvGrpSpPr/>
          <p:nvPr/>
        </p:nvGrpSpPr>
        <p:grpSpPr>
          <a:xfrm>
            <a:off x="-5582535" y="-2307940"/>
            <a:ext cx="3897784" cy="1274168"/>
            <a:chOff x="881336" y="2935908"/>
            <a:chExt cx="6324600" cy="1546899"/>
          </a:xfrm>
        </p:grpSpPr>
        <p:sp>
          <p:nvSpPr>
            <p:cNvPr id="189" name="Rectangle 188">
              <a:extLst>
                <a:ext uri="{FF2B5EF4-FFF2-40B4-BE49-F238E27FC236}">
                  <a16:creationId xmlns:a16="http://schemas.microsoft.com/office/drawing/2014/main" id="{3CDCA8B5-E93D-0A91-3864-575C17D78E8C}"/>
                </a:ext>
              </a:extLst>
            </p:cNvPr>
            <p:cNvSpPr/>
            <p:nvPr/>
          </p:nvSpPr>
          <p:spPr bwMode="auto">
            <a:xfrm>
              <a:off x="1338536" y="3518520"/>
              <a:ext cx="5638800" cy="457200"/>
            </a:xfrm>
            <a:prstGeom prst="rect">
              <a:avLst/>
            </a:prstGeom>
            <a:solidFill>
              <a:srgbClr val="4E81BD"/>
            </a:solidFill>
            <a:ln>
              <a:headEnd type="none" w="med" len="med"/>
              <a:tailEnd type="none" w="med" len="me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5">
                <a:shade val="15000"/>
              </a:schemeClr>
            </a:lnRef>
            <a:fillRef idx="1">
              <a:schemeClr val="accent5"/>
            </a:fillRef>
            <a:effectRef idx="0">
              <a:schemeClr val="accent5"/>
            </a:effectRef>
            <a:fontRef idx="minor">
              <a:schemeClr val="lt1"/>
            </a:fontRef>
          </p:style>
          <p:txBody>
            <a:bodyPr/>
            <a:lstStyle/>
            <a:p>
              <a:pPr defTabSz="820738">
                <a:defRPr/>
              </a:pPr>
              <a:endParaRPr lang="en-US" sz="1500">
                <a:solidFill>
                  <a:srgbClr val="000000"/>
                </a:solidFill>
                <a:latin typeface="Times" charset="0"/>
                <a:ea typeface="ＭＳ Ｐゴシック" charset="0"/>
              </a:endParaRPr>
            </a:p>
          </p:txBody>
        </p:sp>
        <p:cxnSp>
          <p:nvCxnSpPr>
            <p:cNvPr id="190" name="Straight Arrow Connector 20">
              <a:extLst>
                <a:ext uri="{FF2B5EF4-FFF2-40B4-BE49-F238E27FC236}">
                  <a16:creationId xmlns:a16="http://schemas.microsoft.com/office/drawing/2014/main" id="{73A7324D-BDF3-75BC-924E-A7BA2DC77890}"/>
                </a:ext>
              </a:extLst>
            </p:cNvPr>
            <p:cNvCxnSpPr>
              <a:cxnSpLocks noChangeShapeType="1"/>
            </p:cNvCxnSpPr>
            <p:nvPr/>
          </p:nvCxnSpPr>
          <p:spPr bwMode="auto">
            <a:xfrm>
              <a:off x="881336" y="3747120"/>
              <a:ext cx="685800"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91" name="Straight Arrow Connector 20">
              <a:extLst>
                <a:ext uri="{FF2B5EF4-FFF2-40B4-BE49-F238E27FC236}">
                  <a16:creationId xmlns:a16="http://schemas.microsoft.com/office/drawing/2014/main" id="{AB15359F-3445-9E2E-13A8-8C00802C66C2}"/>
                </a:ext>
              </a:extLst>
            </p:cNvPr>
            <p:cNvCxnSpPr>
              <a:cxnSpLocks noChangeShapeType="1"/>
            </p:cNvCxnSpPr>
            <p:nvPr/>
          </p:nvCxnSpPr>
          <p:spPr bwMode="auto">
            <a:xfrm>
              <a:off x="6291536" y="3747120"/>
              <a:ext cx="685800"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192" name="Group 40">
              <a:extLst>
                <a:ext uri="{FF2B5EF4-FFF2-40B4-BE49-F238E27FC236}">
                  <a16:creationId xmlns:a16="http://schemas.microsoft.com/office/drawing/2014/main" id="{AD7846C1-AEFC-9F14-7333-BD3116181B0C}"/>
                </a:ext>
              </a:extLst>
            </p:cNvPr>
            <p:cNvGrpSpPr>
              <a:grpSpLocks/>
            </p:cNvGrpSpPr>
            <p:nvPr/>
          </p:nvGrpSpPr>
          <p:grpSpPr bwMode="auto">
            <a:xfrm>
              <a:off x="6977336" y="3213720"/>
              <a:ext cx="228600" cy="838200"/>
              <a:chOff x="7239000" y="3124200"/>
              <a:chExt cx="228600" cy="838200"/>
            </a:xfrm>
          </p:grpSpPr>
          <p:cxnSp>
            <p:nvCxnSpPr>
              <p:cNvPr id="200" name="Straight Connector 199">
                <a:extLst>
                  <a:ext uri="{FF2B5EF4-FFF2-40B4-BE49-F238E27FC236}">
                    <a16:creationId xmlns:a16="http://schemas.microsoft.com/office/drawing/2014/main" id="{C560286B-9078-9278-7569-12843DBEE076}"/>
                  </a:ext>
                </a:extLst>
              </p:cNvPr>
              <p:cNvCxnSpPr/>
              <p:nvPr/>
            </p:nvCxnSpPr>
            <p:spPr bwMode="auto">
              <a:xfrm>
                <a:off x="7239000" y="3352800"/>
                <a:ext cx="0" cy="609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01" name="Straight Connector 200">
                <a:extLst>
                  <a:ext uri="{FF2B5EF4-FFF2-40B4-BE49-F238E27FC236}">
                    <a16:creationId xmlns:a16="http://schemas.microsoft.com/office/drawing/2014/main" id="{3360A231-EB17-8856-658F-F8D7EC0B5CCD}"/>
                  </a:ext>
                </a:extLst>
              </p:cNvPr>
              <p:cNvCxnSpPr/>
              <p:nvPr/>
            </p:nvCxnSpPr>
            <p:spPr bwMode="auto">
              <a:xfrm flipV="1">
                <a:off x="7239000" y="37338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02" name="Straight Connector 201">
                <a:extLst>
                  <a:ext uri="{FF2B5EF4-FFF2-40B4-BE49-F238E27FC236}">
                    <a16:creationId xmlns:a16="http://schemas.microsoft.com/office/drawing/2014/main" id="{8F092D1D-EC11-5D63-3EC2-811E68549411}"/>
                  </a:ext>
                </a:extLst>
              </p:cNvPr>
              <p:cNvCxnSpPr/>
              <p:nvPr/>
            </p:nvCxnSpPr>
            <p:spPr bwMode="auto">
              <a:xfrm flipV="1">
                <a:off x="7239000" y="35306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03" name="Straight Connector 202">
                <a:extLst>
                  <a:ext uri="{FF2B5EF4-FFF2-40B4-BE49-F238E27FC236}">
                    <a16:creationId xmlns:a16="http://schemas.microsoft.com/office/drawing/2014/main" id="{9FF17DB1-EF58-7B08-DC87-05948D9B57D4}"/>
                  </a:ext>
                </a:extLst>
              </p:cNvPr>
              <p:cNvCxnSpPr/>
              <p:nvPr/>
            </p:nvCxnSpPr>
            <p:spPr bwMode="auto">
              <a:xfrm flipV="1">
                <a:off x="7239000" y="31242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04" name="Straight Connector 203">
                <a:extLst>
                  <a:ext uri="{FF2B5EF4-FFF2-40B4-BE49-F238E27FC236}">
                    <a16:creationId xmlns:a16="http://schemas.microsoft.com/office/drawing/2014/main" id="{3ED68852-9E31-D404-9AFB-8857CF8D5CCB}"/>
                  </a:ext>
                </a:extLst>
              </p:cNvPr>
              <p:cNvCxnSpPr/>
              <p:nvPr/>
            </p:nvCxnSpPr>
            <p:spPr bwMode="auto">
              <a:xfrm flipV="1">
                <a:off x="7239000" y="33274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cxnSp>
          <p:nvCxnSpPr>
            <p:cNvPr id="193" name="Curved Connector 27">
              <a:extLst>
                <a:ext uri="{FF2B5EF4-FFF2-40B4-BE49-F238E27FC236}">
                  <a16:creationId xmlns:a16="http://schemas.microsoft.com/office/drawing/2014/main" id="{0AD7577C-BB0E-3835-8F7A-600FD4ECC39F}"/>
                </a:ext>
              </a:extLst>
            </p:cNvPr>
            <p:cNvCxnSpPr/>
            <p:nvPr/>
          </p:nvCxnSpPr>
          <p:spPr bwMode="auto">
            <a:xfrm rot="5400000" flipH="1" flipV="1">
              <a:off x="3967436" y="3251820"/>
              <a:ext cx="381000" cy="304800"/>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94" name="Curved Connector 28">
              <a:extLst>
                <a:ext uri="{FF2B5EF4-FFF2-40B4-BE49-F238E27FC236}">
                  <a16:creationId xmlns:a16="http://schemas.microsoft.com/office/drawing/2014/main" id="{746C1E75-7362-8C1E-B5E1-8AB6BDD5FEAD}"/>
                </a:ext>
              </a:extLst>
            </p:cNvPr>
            <p:cNvCxnSpPr/>
            <p:nvPr/>
          </p:nvCxnSpPr>
          <p:spPr bwMode="auto">
            <a:xfrm rot="5400000" flipH="1" flipV="1">
              <a:off x="4653236" y="3251820"/>
              <a:ext cx="381000" cy="304800"/>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95" name="Curved Connector 31">
              <a:extLst>
                <a:ext uri="{FF2B5EF4-FFF2-40B4-BE49-F238E27FC236}">
                  <a16:creationId xmlns:a16="http://schemas.microsoft.com/office/drawing/2014/main" id="{A29EAE25-EC60-8D3C-29D8-E8B5F668FF55}"/>
                </a:ext>
              </a:extLst>
            </p:cNvPr>
            <p:cNvCxnSpPr/>
            <p:nvPr/>
          </p:nvCxnSpPr>
          <p:spPr bwMode="auto">
            <a:xfrm rot="16200000" flipH="1">
              <a:off x="3967436" y="3937620"/>
              <a:ext cx="381000" cy="304800"/>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96" name="Curved Connector 32">
              <a:extLst>
                <a:ext uri="{FF2B5EF4-FFF2-40B4-BE49-F238E27FC236}">
                  <a16:creationId xmlns:a16="http://schemas.microsoft.com/office/drawing/2014/main" id="{8A15C732-1CD8-4780-3F5A-F0332CB3CFC7}"/>
                </a:ext>
              </a:extLst>
            </p:cNvPr>
            <p:cNvCxnSpPr/>
            <p:nvPr/>
          </p:nvCxnSpPr>
          <p:spPr bwMode="auto">
            <a:xfrm rot="16200000" flipH="1">
              <a:off x="4653236" y="3937620"/>
              <a:ext cx="381000" cy="304800"/>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97" name="Content Placeholder 2">
              <a:extLst>
                <a:ext uri="{FF2B5EF4-FFF2-40B4-BE49-F238E27FC236}">
                  <a16:creationId xmlns:a16="http://schemas.microsoft.com/office/drawing/2014/main" id="{6723F176-CB9C-2D4E-13AE-BD6EA1E927C0}"/>
                </a:ext>
              </a:extLst>
            </p:cNvPr>
            <p:cNvSpPr txBox="1">
              <a:spLocks/>
            </p:cNvSpPr>
            <p:nvPr/>
          </p:nvSpPr>
          <p:spPr bwMode="auto">
            <a:xfrm>
              <a:off x="1948136" y="3518520"/>
              <a:ext cx="1295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12" tIns="45707" rIns="91412" bIns="45707"/>
            <a:lstStyle>
              <a:lvl1pPr marL="165100" indent="-165100" algn="l" rtl="0" eaLnBrk="0" fontAlgn="base" hangingPunct="0">
                <a:spcBef>
                  <a:spcPct val="20000"/>
                </a:spcBef>
                <a:spcAft>
                  <a:spcPct val="0"/>
                </a:spcAft>
                <a:buClr>
                  <a:srgbClr val="FF0000"/>
                </a:buClr>
                <a:buSzPct val="140000"/>
                <a:buChar char="•"/>
                <a:defRPr sz="1900">
                  <a:solidFill>
                    <a:schemeClr val="tx1"/>
                  </a:solidFill>
                  <a:latin typeface="+mn-lt"/>
                  <a:ea typeface="+mn-ea"/>
                  <a:cs typeface="ＭＳ Ｐゴシック" charset="0"/>
                </a:defRPr>
              </a:lvl1pPr>
              <a:lvl2pPr marL="450850" indent="-171450" algn="l" rtl="0" eaLnBrk="0" fontAlgn="base" hangingPunct="0">
                <a:spcBef>
                  <a:spcPct val="20000"/>
                </a:spcBef>
                <a:spcAft>
                  <a:spcPct val="0"/>
                </a:spcAft>
                <a:buClr>
                  <a:srgbClr val="FF0000"/>
                </a:buClr>
                <a:buSzPct val="75000"/>
                <a:buFont typeface="Webdings" charset="0"/>
                <a:buChar char="&lt;"/>
                <a:defRPr>
                  <a:solidFill>
                    <a:schemeClr val="tx1"/>
                  </a:solidFill>
                  <a:latin typeface="+mn-lt"/>
                  <a:ea typeface="+mn-ea"/>
                </a:defRPr>
              </a:lvl2pPr>
              <a:lvl3pPr marL="730250" indent="-165100" algn="l" rtl="0" eaLnBrk="0" fontAlgn="base" hangingPunct="0">
                <a:spcBef>
                  <a:spcPct val="20000"/>
                </a:spcBef>
                <a:spcAft>
                  <a:spcPct val="0"/>
                </a:spcAft>
                <a:buClr>
                  <a:srgbClr val="FF0000"/>
                </a:buClr>
                <a:buSzPct val="70000"/>
                <a:buFont typeface="Zapf Dingbats" charset="0"/>
                <a:buChar char="l"/>
                <a:defRPr sz="1700">
                  <a:solidFill>
                    <a:schemeClr val="tx1"/>
                  </a:solidFill>
                  <a:latin typeface="+mn-lt"/>
                  <a:ea typeface="+mn-ea"/>
                </a:defRPr>
              </a:lvl3pPr>
              <a:lvl4pPr marL="1073150" indent="-228600" algn="l" rtl="0" eaLnBrk="0" fontAlgn="base" hangingPunct="0">
                <a:spcBef>
                  <a:spcPct val="20000"/>
                </a:spcBef>
                <a:spcAft>
                  <a:spcPct val="0"/>
                </a:spcAft>
                <a:buClr>
                  <a:srgbClr val="FF0000"/>
                </a:buClr>
                <a:buSzPct val="75000"/>
                <a:buFont typeface="Zapf Dingbats" charset="0"/>
                <a:buChar char="u"/>
                <a:defRPr sz="1700">
                  <a:solidFill>
                    <a:schemeClr val="tx1"/>
                  </a:solidFill>
                  <a:latin typeface="+mn-lt"/>
                  <a:ea typeface="+mn-ea"/>
                </a:defRPr>
              </a:lvl4pPr>
              <a:lvl5pPr marL="14160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5pPr>
              <a:lvl6pPr marL="18732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6pPr>
              <a:lvl7pPr marL="23304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7pPr>
              <a:lvl8pPr marL="27876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8pPr>
              <a:lvl9pPr marL="32448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9pPr>
            </a:lstStyle>
            <a:p>
              <a:pPr marL="0" indent="0" algn="ctr">
                <a:buFontTx/>
                <a:buNone/>
                <a:defRPr/>
              </a:pPr>
              <a:r>
                <a:rPr lang="en-US" sz="2000" b="1" dirty="0">
                  <a:ea typeface="ＭＳ Ｐゴシック" charset="0"/>
                </a:rPr>
                <a:t>B </a:t>
              </a:r>
              <a:r>
                <a:rPr lang="en-US" sz="2000" b="1" dirty="0">
                  <a:ea typeface="ＭＳ Ｐゴシック" charset="0"/>
                  <a:sym typeface="Wingdings"/>
                </a:rPr>
                <a:t></a:t>
              </a:r>
              <a:endParaRPr lang="en-US" sz="2400" dirty="0">
                <a:cs typeface="+mn-cs"/>
              </a:endParaRPr>
            </a:p>
          </p:txBody>
        </p:sp>
        <p:sp>
          <p:nvSpPr>
            <p:cNvPr id="198" name="TextBox 197">
              <a:extLst>
                <a:ext uri="{FF2B5EF4-FFF2-40B4-BE49-F238E27FC236}">
                  <a16:creationId xmlns:a16="http://schemas.microsoft.com/office/drawing/2014/main" id="{FED722C7-C423-8A19-2295-8653D08B3513}"/>
                </a:ext>
              </a:extLst>
            </p:cNvPr>
            <p:cNvSpPr txBox="1">
              <a:spLocks noChangeArrowheads="1"/>
            </p:cNvSpPr>
            <p:nvPr/>
          </p:nvSpPr>
          <p:spPr bwMode="auto">
            <a:xfrm>
              <a:off x="4294461" y="2935908"/>
              <a:ext cx="45557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sp>
          <p:nvSpPr>
            <p:cNvPr id="199" name="TextBox 32">
              <a:extLst>
                <a:ext uri="{FF2B5EF4-FFF2-40B4-BE49-F238E27FC236}">
                  <a16:creationId xmlns:a16="http://schemas.microsoft.com/office/drawing/2014/main" id="{5C812365-BFAA-0A38-DFF4-935F0013D5B5}"/>
                </a:ext>
              </a:extLst>
            </p:cNvPr>
            <p:cNvSpPr txBox="1">
              <a:spLocks noChangeArrowheads="1"/>
            </p:cNvSpPr>
            <p:nvPr/>
          </p:nvSpPr>
          <p:spPr bwMode="auto">
            <a:xfrm>
              <a:off x="4294461" y="4051920"/>
              <a:ext cx="45557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grpSp>
      <p:sp>
        <p:nvSpPr>
          <p:cNvPr id="205" name="Oval 204">
            <a:extLst>
              <a:ext uri="{FF2B5EF4-FFF2-40B4-BE49-F238E27FC236}">
                <a16:creationId xmlns:a16="http://schemas.microsoft.com/office/drawing/2014/main" id="{514C8388-366C-4503-A9E8-5D064E32E804}"/>
              </a:ext>
            </a:extLst>
          </p:cNvPr>
          <p:cNvSpPr/>
          <p:nvPr/>
        </p:nvSpPr>
        <p:spPr>
          <a:xfrm>
            <a:off x="-4037770" y="-2359314"/>
            <a:ext cx="976096" cy="1405484"/>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06" name="Content Placeholder 2">
            <a:extLst>
              <a:ext uri="{FF2B5EF4-FFF2-40B4-BE49-F238E27FC236}">
                <a16:creationId xmlns:a16="http://schemas.microsoft.com/office/drawing/2014/main" id="{BAC88FD2-9EA0-E41A-666C-C7DDA388B0EC}"/>
              </a:ext>
            </a:extLst>
          </p:cNvPr>
          <p:cNvSpPr txBox="1">
            <a:spLocks/>
          </p:cNvSpPr>
          <p:nvPr/>
        </p:nvSpPr>
        <p:spPr bwMode="auto">
          <a:xfrm>
            <a:off x="-5355322" y="-1411596"/>
            <a:ext cx="1266166" cy="376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lgn="ctr">
              <a:spcBef>
                <a:spcPct val="20000"/>
              </a:spcBef>
              <a:buClr>
                <a:srgbClr val="FF0000"/>
              </a:buClr>
              <a:buSzPct val="140000"/>
            </a:pPr>
            <a:r>
              <a:rPr lang="en-US" altLang="en-US" sz="2000" b="1" i="1" dirty="0"/>
              <a:t>X-point</a:t>
            </a:r>
            <a:endParaRPr lang="en-US" altLang="en-US" sz="2000" dirty="0"/>
          </a:p>
        </p:txBody>
      </p:sp>
      <mc:AlternateContent xmlns:mc="http://schemas.openxmlformats.org/markup-compatibility/2006" xmlns:a14="http://schemas.microsoft.com/office/drawing/2010/main">
        <mc:Choice Requires="a14">
          <p:sp>
            <p:nvSpPr>
              <p:cNvPr id="207" name="TextBox 17">
                <a:extLst>
                  <a:ext uri="{FF2B5EF4-FFF2-40B4-BE49-F238E27FC236}">
                    <a16:creationId xmlns:a16="http://schemas.microsoft.com/office/drawing/2014/main" id="{4C3B8B2D-C670-E557-789B-E5F3E1E06904}"/>
                  </a:ext>
                </a:extLst>
              </p:cNvPr>
              <p:cNvSpPr txBox="1">
                <a:spLocks noChangeArrowheads="1"/>
              </p:cNvSpPr>
              <p:nvPr/>
            </p:nvSpPr>
            <p:spPr bwMode="auto">
              <a:xfrm>
                <a:off x="-3119861" y="-1940978"/>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207" name="TextBox 17">
                <a:extLst>
                  <a:ext uri="{FF2B5EF4-FFF2-40B4-BE49-F238E27FC236}">
                    <a16:creationId xmlns:a16="http://schemas.microsoft.com/office/drawing/2014/main" id="{4C3B8B2D-C670-E557-789B-E5F3E1E06904}"/>
                  </a:ext>
                </a:extLst>
              </p:cNvPr>
              <p:cNvSpPr txBox="1">
                <a:spLocks noRot="1" noChangeAspect="1" noMove="1" noResize="1" noEditPoints="1" noAdjustHandles="1" noChangeArrowheads="1" noChangeShapeType="1" noTextEdit="1"/>
              </p:cNvSpPr>
              <p:nvPr/>
            </p:nvSpPr>
            <p:spPr bwMode="auto">
              <a:xfrm>
                <a:off x="-3119861" y="-1940978"/>
                <a:ext cx="1266166" cy="453137"/>
              </a:xfrm>
              <a:prstGeom prst="rect">
                <a:avLst/>
              </a:prstGeom>
              <a:blipFill>
                <a:blip r:embed="rId4"/>
                <a:stretch>
                  <a:fillRect t="-2778" b="-41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NL">
                    <a:noFill/>
                  </a:rPr>
                  <a:t> </a:t>
                </a:r>
              </a:p>
            </p:txBody>
          </p:sp>
        </mc:Fallback>
      </mc:AlternateContent>
      <p:grpSp>
        <p:nvGrpSpPr>
          <p:cNvPr id="208" name="Group 207">
            <a:extLst>
              <a:ext uri="{FF2B5EF4-FFF2-40B4-BE49-F238E27FC236}">
                <a16:creationId xmlns:a16="http://schemas.microsoft.com/office/drawing/2014/main" id="{E9F18F28-37A9-7C2E-B1CE-346D56D36EED}"/>
              </a:ext>
            </a:extLst>
          </p:cNvPr>
          <p:cNvGrpSpPr/>
          <p:nvPr/>
        </p:nvGrpSpPr>
        <p:grpSpPr>
          <a:xfrm>
            <a:off x="-9556075" y="1822939"/>
            <a:ext cx="2958860" cy="845972"/>
            <a:chOff x="-254149" y="2110497"/>
            <a:chExt cx="2958860" cy="845972"/>
          </a:xfrm>
        </p:grpSpPr>
        <p:sp>
          <p:nvSpPr>
            <p:cNvPr id="209" name="Rectangle 208">
              <a:extLst>
                <a:ext uri="{FF2B5EF4-FFF2-40B4-BE49-F238E27FC236}">
                  <a16:creationId xmlns:a16="http://schemas.microsoft.com/office/drawing/2014/main" id="{0B1C0AD0-DA8E-568C-1AA4-ED8DA8386E50}"/>
                </a:ext>
              </a:extLst>
            </p:cNvPr>
            <p:cNvSpPr/>
            <p:nvPr/>
          </p:nvSpPr>
          <p:spPr bwMode="auto">
            <a:xfrm>
              <a:off x="452339" y="2469486"/>
              <a:ext cx="2106226" cy="376592"/>
            </a:xfrm>
            <a:prstGeom prst="rect">
              <a:avLst/>
            </a:prstGeom>
            <a:gradFill flip="none" rotWithShape="1">
              <a:gsLst>
                <a:gs pos="0">
                  <a:srgbClr val="FF3E3E"/>
                </a:gs>
                <a:gs pos="50000">
                  <a:srgbClr val="FF3E3E"/>
                </a:gs>
                <a:gs pos="100000">
                  <a:srgbClr val="FF3E3E">
                    <a:alpha val="50000"/>
                  </a:srgbClr>
                </a:gs>
              </a:gsLst>
              <a:lin ang="0" scaled="1"/>
              <a:tileRect/>
            </a:gradFill>
            <a:ln w="38100">
              <a:solidFill>
                <a:schemeClr val="tx1"/>
              </a:solidFill>
              <a:headEnd type="none" w="med" len="med"/>
              <a:tailEnd type="none" w="med" len="me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5">
                <a:shade val="15000"/>
              </a:schemeClr>
            </a:lnRef>
            <a:fillRef idx="1">
              <a:schemeClr val="accent5"/>
            </a:fillRef>
            <a:effectRef idx="0">
              <a:schemeClr val="accent5"/>
            </a:effectRef>
            <a:fontRef idx="minor">
              <a:schemeClr val="lt1"/>
            </a:fontRef>
          </p:style>
          <p:txBody>
            <a:bodyPr/>
            <a:lstStyle/>
            <a:p>
              <a:pPr defTabSz="820738">
                <a:defRPr/>
              </a:pPr>
              <a:endParaRPr lang="en-US" sz="1500" dirty="0">
                <a:solidFill>
                  <a:srgbClr val="E53B0F"/>
                </a:solidFill>
                <a:highlight>
                  <a:srgbClr val="FF0000"/>
                </a:highlight>
                <a:latin typeface="Times" charset="0"/>
                <a:ea typeface="ＭＳ Ｐゴシック" charset="0"/>
              </a:endParaRPr>
            </a:p>
          </p:txBody>
        </p:sp>
        <p:cxnSp>
          <p:nvCxnSpPr>
            <p:cNvPr id="210" name="Straight Arrow Connector 20">
              <a:extLst>
                <a:ext uri="{FF2B5EF4-FFF2-40B4-BE49-F238E27FC236}">
                  <a16:creationId xmlns:a16="http://schemas.microsoft.com/office/drawing/2014/main" id="{BE622247-B83D-D75D-F87F-9B73B33C9175}"/>
                </a:ext>
              </a:extLst>
            </p:cNvPr>
            <p:cNvCxnSpPr>
              <a:cxnSpLocks noChangeShapeType="1"/>
            </p:cNvCxnSpPr>
            <p:nvPr/>
          </p:nvCxnSpPr>
          <p:spPr bwMode="auto">
            <a:xfrm>
              <a:off x="170570" y="2663306"/>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sp>
          <p:nvSpPr>
            <p:cNvPr id="211" name="Content Placeholder 2">
              <a:extLst>
                <a:ext uri="{FF2B5EF4-FFF2-40B4-BE49-F238E27FC236}">
                  <a16:creationId xmlns:a16="http://schemas.microsoft.com/office/drawing/2014/main" id="{36F95851-94EE-D463-2929-94CD1C3BD6C9}"/>
                </a:ext>
              </a:extLst>
            </p:cNvPr>
            <p:cNvSpPr txBox="1">
              <a:spLocks/>
            </p:cNvSpPr>
            <p:nvPr/>
          </p:nvSpPr>
          <p:spPr bwMode="auto">
            <a:xfrm>
              <a:off x="828028" y="2475009"/>
              <a:ext cx="798341" cy="3765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12" tIns="45707" rIns="91412" bIns="45707"/>
            <a:lstStyle>
              <a:lvl1pPr marL="165100" indent="-165100" algn="l" rtl="0" eaLnBrk="0" fontAlgn="base" hangingPunct="0">
                <a:spcBef>
                  <a:spcPct val="20000"/>
                </a:spcBef>
                <a:spcAft>
                  <a:spcPct val="0"/>
                </a:spcAft>
                <a:buClr>
                  <a:srgbClr val="FF0000"/>
                </a:buClr>
                <a:buSzPct val="140000"/>
                <a:buChar char="•"/>
                <a:defRPr sz="1900">
                  <a:solidFill>
                    <a:schemeClr val="tx1"/>
                  </a:solidFill>
                  <a:latin typeface="+mn-lt"/>
                  <a:ea typeface="+mn-ea"/>
                  <a:cs typeface="ＭＳ Ｐゴシック" charset="0"/>
                </a:defRPr>
              </a:lvl1pPr>
              <a:lvl2pPr marL="450850" indent="-171450" algn="l" rtl="0" eaLnBrk="0" fontAlgn="base" hangingPunct="0">
                <a:spcBef>
                  <a:spcPct val="20000"/>
                </a:spcBef>
                <a:spcAft>
                  <a:spcPct val="0"/>
                </a:spcAft>
                <a:buClr>
                  <a:srgbClr val="FF0000"/>
                </a:buClr>
                <a:buSzPct val="75000"/>
                <a:buFont typeface="Webdings" charset="0"/>
                <a:buChar char="&lt;"/>
                <a:defRPr>
                  <a:solidFill>
                    <a:schemeClr val="tx1"/>
                  </a:solidFill>
                  <a:latin typeface="+mn-lt"/>
                  <a:ea typeface="+mn-ea"/>
                </a:defRPr>
              </a:lvl2pPr>
              <a:lvl3pPr marL="730250" indent="-165100" algn="l" rtl="0" eaLnBrk="0" fontAlgn="base" hangingPunct="0">
                <a:spcBef>
                  <a:spcPct val="20000"/>
                </a:spcBef>
                <a:spcAft>
                  <a:spcPct val="0"/>
                </a:spcAft>
                <a:buClr>
                  <a:srgbClr val="FF0000"/>
                </a:buClr>
                <a:buSzPct val="70000"/>
                <a:buFont typeface="Zapf Dingbats" charset="0"/>
                <a:buChar char="l"/>
                <a:defRPr sz="1700">
                  <a:solidFill>
                    <a:schemeClr val="tx1"/>
                  </a:solidFill>
                  <a:latin typeface="+mn-lt"/>
                  <a:ea typeface="+mn-ea"/>
                </a:defRPr>
              </a:lvl3pPr>
              <a:lvl4pPr marL="1073150" indent="-228600" algn="l" rtl="0" eaLnBrk="0" fontAlgn="base" hangingPunct="0">
                <a:spcBef>
                  <a:spcPct val="20000"/>
                </a:spcBef>
                <a:spcAft>
                  <a:spcPct val="0"/>
                </a:spcAft>
                <a:buClr>
                  <a:srgbClr val="FF0000"/>
                </a:buClr>
                <a:buSzPct val="75000"/>
                <a:buFont typeface="Zapf Dingbats" charset="0"/>
                <a:buChar char="u"/>
                <a:defRPr sz="1700">
                  <a:solidFill>
                    <a:schemeClr val="tx1"/>
                  </a:solidFill>
                  <a:latin typeface="+mn-lt"/>
                  <a:ea typeface="+mn-ea"/>
                </a:defRPr>
              </a:lvl4pPr>
              <a:lvl5pPr marL="14160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5pPr>
              <a:lvl6pPr marL="18732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6pPr>
              <a:lvl7pPr marL="23304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7pPr>
              <a:lvl8pPr marL="27876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8pPr>
              <a:lvl9pPr marL="32448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9pPr>
            </a:lstStyle>
            <a:p>
              <a:pPr marL="0" indent="0" algn="ctr">
                <a:buFontTx/>
                <a:buNone/>
                <a:defRPr/>
              </a:pPr>
              <a:r>
                <a:rPr lang="en-US" sz="2000" b="1" dirty="0">
                  <a:ea typeface="ＭＳ Ｐゴシック" charset="0"/>
                </a:rPr>
                <a:t>B </a:t>
              </a:r>
              <a:r>
                <a:rPr lang="en-US" sz="2000" b="1" dirty="0">
                  <a:ea typeface="ＭＳ Ｐゴシック" charset="0"/>
                  <a:sym typeface="Wingdings"/>
                </a:rPr>
                <a:t></a:t>
              </a:r>
              <a:endParaRPr lang="en-US" sz="2400" dirty="0">
                <a:cs typeface="+mn-cs"/>
              </a:endParaRPr>
            </a:p>
          </p:txBody>
        </p:sp>
        <p:cxnSp>
          <p:nvCxnSpPr>
            <p:cNvPr id="212" name="Straight Arrow Connector 20">
              <a:extLst>
                <a:ext uri="{FF2B5EF4-FFF2-40B4-BE49-F238E27FC236}">
                  <a16:creationId xmlns:a16="http://schemas.microsoft.com/office/drawing/2014/main" id="{EFDCE364-2913-7A44-3F9F-86B687CF21D4}"/>
                </a:ext>
              </a:extLst>
            </p:cNvPr>
            <p:cNvCxnSpPr>
              <a:cxnSpLocks noChangeShapeType="1"/>
            </p:cNvCxnSpPr>
            <p:nvPr/>
          </p:nvCxnSpPr>
          <p:spPr bwMode="auto">
            <a:xfrm>
              <a:off x="170570" y="2657783"/>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13" name="Straight Arrow Connector 20">
              <a:extLst>
                <a:ext uri="{FF2B5EF4-FFF2-40B4-BE49-F238E27FC236}">
                  <a16:creationId xmlns:a16="http://schemas.microsoft.com/office/drawing/2014/main" id="{0FDEDC0B-0E5F-B6B8-1F01-AE92A2AA2B84}"/>
                </a:ext>
              </a:extLst>
            </p:cNvPr>
            <p:cNvCxnSpPr>
              <a:cxnSpLocks noChangeShapeType="1"/>
            </p:cNvCxnSpPr>
            <p:nvPr/>
          </p:nvCxnSpPr>
          <p:spPr bwMode="auto">
            <a:xfrm>
              <a:off x="2141176" y="2657783"/>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214" name="Group 40">
              <a:extLst>
                <a:ext uri="{FF2B5EF4-FFF2-40B4-BE49-F238E27FC236}">
                  <a16:creationId xmlns:a16="http://schemas.microsoft.com/office/drawing/2014/main" id="{F0758FB5-9993-3926-1FF3-96EAE59AAC28}"/>
                </a:ext>
              </a:extLst>
            </p:cNvPr>
            <p:cNvGrpSpPr>
              <a:grpSpLocks/>
            </p:cNvGrpSpPr>
            <p:nvPr/>
          </p:nvGrpSpPr>
          <p:grpSpPr bwMode="auto">
            <a:xfrm>
              <a:off x="2563827" y="2218425"/>
              <a:ext cx="140884" cy="690419"/>
              <a:chOff x="7239000" y="3124200"/>
              <a:chExt cx="228600" cy="838200"/>
            </a:xfrm>
          </p:grpSpPr>
          <p:cxnSp>
            <p:nvCxnSpPr>
              <p:cNvPr id="220" name="Straight Connector 219">
                <a:extLst>
                  <a:ext uri="{FF2B5EF4-FFF2-40B4-BE49-F238E27FC236}">
                    <a16:creationId xmlns:a16="http://schemas.microsoft.com/office/drawing/2014/main" id="{7F47C526-B2D0-A991-6823-D2A81E89C261}"/>
                  </a:ext>
                </a:extLst>
              </p:cNvPr>
              <p:cNvCxnSpPr/>
              <p:nvPr/>
            </p:nvCxnSpPr>
            <p:spPr bwMode="auto">
              <a:xfrm>
                <a:off x="7239000" y="3352800"/>
                <a:ext cx="0" cy="609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21" name="Straight Connector 220">
                <a:extLst>
                  <a:ext uri="{FF2B5EF4-FFF2-40B4-BE49-F238E27FC236}">
                    <a16:creationId xmlns:a16="http://schemas.microsoft.com/office/drawing/2014/main" id="{9718352D-1B79-D198-A127-C59F4AC2BC0D}"/>
                  </a:ext>
                </a:extLst>
              </p:cNvPr>
              <p:cNvCxnSpPr/>
              <p:nvPr/>
            </p:nvCxnSpPr>
            <p:spPr bwMode="auto">
              <a:xfrm flipV="1">
                <a:off x="7239000" y="37338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22" name="Straight Connector 221">
                <a:extLst>
                  <a:ext uri="{FF2B5EF4-FFF2-40B4-BE49-F238E27FC236}">
                    <a16:creationId xmlns:a16="http://schemas.microsoft.com/office/drawing/2014/main" id="{82C151FB-B5C0-F0A9-4775-9B71B8CF70A6}"/>
                  </a:ext>
                </a:extLst>
              </p:cNvPr>
              <p:cNvCxnSpPr/>
              <p:nvPr/>
            </p:nvCxnSpPr>
            <p:spPr bwMode="auto">
              <a:xfrm flipV="1">
                <a:off x="7239000" y="35306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23" name="Straight Connector 222">
                <a:extLst>
                  <a:ext uri="{FF2B5EF4-FFF2-40B4-BE49-F238E27FC236}">
                    <a16:creationId xmlns:a16="http://schemas.microsoft.com/office/drawing/2014/main" id="{D90EE1F9-275A-6272-D0E2-0ED501189DC3}"/>
                  </a:ext>
                </a:extLst>
              </p:cNvPr>
              <p:cNvCxnSpPr/>
              <p:nvPr/>
            </p:nvCxnSpPr>
            <p:spPr bwMode="auto">
              <a:xfrm flipV="1">
                <a:off x="7239000" y="31242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24" name="Straight Connector 223">
                <a:extLst>
                  <a:ext uri="{FF2B5EF4-FFF2-40B4-BE49-F238E27FC236}">
                    <a16:creationId xmlns:a16="http://schemas.microsoft.com/office/drawing/2014/main" id="{E3BE9A94-5231-33D3-F14B-E6E0601505A9}"/>
                  </a:ext>
                </a:extLst>
              </p:cNvPr>
              <p:cNvCxnSpPr/>
              <p:nvPr/>
            </p:nvCxnSpPr>
            <p:spPr bwMode="auto">
              <a:xfrm flipV="1">
                <a:off x="7239000" y="33274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
          <p:nvSpPr>
            <p:cNvPr id="215" name="Content Placeholder 2">
              <a:extLst>
                <a:ext uri="{FF2B5EF4-FFF2-40B4-BE49-F238E27FC236}">
                  <a16:creationId xmlns:a16="http://schemas.microsoft.com/office/drawing/2014/main" id="{F49D514A-BD78-1C30-C6E5-87255561CD17}"/>
                </a:ext>
              </a:extLst>
            </p:cNvPr>
            <p:cNvSpPr txBox="1">
              <a:spLocks/>
            </p:cNvSpPr>
            <p:nvPr/>
          </p:nvSpPr>
          <p:spPr bwMode="auto">
            <a:xfrm>
              <a:off x="828028" y="2469486"/>
              <a:ext cx="798341" cy="3765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12" tIns="45707" rIns="91412" bIns="45707"/>
            <a:lstStyle>
              <a:lvl1pPr marL="165100" indent="-165100" algn="l" rtl="0" eaLnBrk="0" fontAlgn="base" hangingPunct="0">
                <a:spcBef>
                  <a:spcPct val="20000"/>
                </a:spcBef>
                <a:spcAft>
                  <a:spcPct val="0"/>
                </a:spcAft>
                <a:buClr>
                  <a:srgbClr val="FF0000"/>
                </a:buClr>
                <a:buSzPct val="140000"/>
                <a:buChar char="•"/>
                <a:defRPr sz="1900">
                  <a:solidFill>
                    <a:schemeClr val="tx1"/>
                  </a:solidFill>
                  <a:latin typeface="+mn-lt"/>
                  <a:ea typeface="+mn-ea"/>
                  <a:cs typeface="ＭＳ Ｐゴシック" charset="0"/>
                </a:defRPr>
              </a:lvl1pPr>
              <a:lvl2pPr marL="450850" indent="-171450" algn="l" rtl="0" eaLnBrk="0" fontAlgn="base" hangingPunct="0">
                <a:spcBef>
                  <a:spcPct val="20000"/>
                </a:spcBef>
                <a:spcAft>
                  <a:spcPct val="0"/>
                </a:spcAft>
                <a:buClr>
                  <a:srgbClr val="FF0000"/>
                </a:buClr>
                <a:buSzPct val="75000"/>
                <a:buFont typeface="Webdings" charset="0"/>
                <a:buChar char="&lt;"/>
                <a:defRPr>
                  <a:solidFill>
                    <a:schemeClr val="tx1"/>
                  </a:solidFill>
                  <a:latin typeface="+mn-lt"/>
                  <a:ea typeface="+mn-ea"/>
                </a:defRPr>
              </a:lvl2pPr>
              <a:lvl3pPr marL="730250" indent="-165100" algn="l" rtl="0" eaLnBrk="0" fontAlgn="base" hangingPunct="0">
                <a:spcBef>
                  <a:spcPct val="20000"/>
                </a:spcBef>
                <a:spcAft>
                  <a:spcPct val="0"/>
                </a:spcAft>
                <a:buClr>
                  <a:srgbClr val="FF0000"/>
                </a:buClr>
                <a:buSzPct val="70000"/>
                <a:buFont typeface="Zapf Dingbats" charset="0"/>
                <a:buChar char="l"/>
                <a:defRPr sz="1700">
                  <a:solidFill>
                    <a:schemeClr val="tx1"/>
                  </a:solidFill>
                  <a:latin typeface="+mn-lt"/>
                  <a:ea typeface="+mn-ea"/>
                </a:defRPr>
              </a:lvl3pPr>
              <a:lvl4pPr marL="1073150" indent="-228600" algn="l" rtl="0" eaLnBrk="0" fontAlgn="base" hangingPunct="0">
                <a:spcBef>
                  <a:spcPct val="20000"/>
                </a:spcBef>
                <a:spcAft>
                  <a:spcPct val="0"/>
                </a:spcAft>
                <a:buClr>
                  <a:srgbClr val="FF0000"/>
                </a:buClr>
                <a:buSzPct val="75000"/>
                <a:buFont typeface="Zapf Dingbats" charset="0"/>
                <a:buChar char="u"/>
                <a:defRPr sz="1700">
                  <a:solidFill>
                    <a:schemeClr val="tx1"/>
                  </a:solidFill>
                  <a:latin typeface="+mn-lt"/>
                  <a:ea typeface="+mn-ea"/>
                </a:defRPr>
              </a:lvl4pPr>
              <a:lvl5pPr marL="14160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5pPr>
              <a:lvl6pPr marL="18732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6pPr>
              <a:lvl7pPr marL="23304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7pPr>
              <a:lvl8pPr marL="27876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8pPr>
              <a:lvl9pPr marL="32448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9pPr>
            </a:lstStyle>
            <a:p>
              <a:pPr marL="0" indent="0" algn="ctr">
                <a:buFontTx/>
                <a:buNone/>
                <a:defRPr/>
              </a:pPr>
              <a:r>
                <a:rPr lang="en-US" sz="2000" b="1" dirty="0">
                  <a:ea typeface="ＭＳ Ｐゴシック" charset="0"/>
                </a:rPr>
                <a:t>B </a:t>
              </a:r>
              <a:r>
                <a:rPr lang="en-US" sz="2000" b="1" dirty="0">
                  <a:ea typeface="ＭＳ Ｐゴシック" charset="0"/>
                  <a:sym typeface="Wingdings"/>
                </a:rPr>
                <a:t></a:t>
              </a:r>
              <a:endParaRPr lang="en-US" sz="2400" dirty="0">
                <a:cs typeface="+mn-cs"/>
              </a:endParaRPr>
            </a:p>
          </p:txBody>
        </p:sp>
        <mc:AlternateContent xmlns:mc="http://schemas.openxmlformats.org/markup-compatibility/2006" xmlns:a14="http://schemas.microsoft.com/office/drawing/2010/main">
          <mc:Choice Requires="a14">
            <p:sp>
              <p:nvSpPr>
                <p:cNvPr id="217" name="TextBox 17">
                  <a:extLst>
                    <a:ext uri="{FF2B5EF4-FFF2-40B4-BE49-F238E27FC236}">
                      <a16:creationId xmlns:a16="http://schemas.microsoft.com/office/drawing/2014/main" id="{0D035DBF-05E8-C76A-6778-F0708D09AA2E}"/>
                    </a:ext>
                  </a:extLst>
                </p:cNvPr>
                <p:cNvSpPr txBox="1">
                  <a:spLocks noChangeArrowheads="1"/>
                </p:cNvSpPr>
                <p:nvPr/>
              </p:nvSpPr>
              <p:spPr bwMode="auto">
                <a:xfrm>
                  <a:off x="1269601" y="2356554"/>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27" name="TextBox 17">
                  <a:extLst>
                    <a:ext uri="{FF2B5EF4-FFF2-40B4-BE49-F238E27FC236}">
                      <a16:creationId xmlns:a16="http://schemas.microsoft.com/office/drawing/2014/main" id="{EC489CEE-CD7F-8DAC-DFCA-C7DDC4802722}"/>
                    </a:ext>
                  </a:extLst>
                </p:cNvPr>
                <p:cNvSpPr txBox="1">
                  <a:spLocks noRot="1" noChangeAspect="1" noMove="1" noResize="1" noEditPoints="1" noAdjustHandles="1" noChangeArrowheads="1" noChangeShapeType="1" noTextEdit="1"/>
                </p:cNvSpPr>
                <p:nvPr/>
              </p:nvSpPr>
              <p:spPr bwMode="auto">
                <a:xfrm>
                  <a:off x="1269601" y="2356554"/>
                  <a:ext cx="1266166" cy="453137"/>
                </a:xfrm>
                <a:prstGeom prst="rect">
                  <a:avLst/>
                </a:prstGeom>
                <a:blipFill>
                  <a:blip r:embed="rId6"/>
                  <a:stretch>
                    <a:fillRect b="-4054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NL">
                      <a:noFill/>
                    </a:rPr>
                    <a:t> </a:t>
                  </a:r>
                </a:p>
              </p:txBody>
            </p:sp>
          </mc:Fallback>
        </mc:AlternateContent>
        <p:sp>
          <p:nvSpPr>
            <p:cNvPr id="218" name="Oval 217">
              <a:extLst>
                <a:ext uri="{FF2B5EF4-FFF2-40B4-BE49-F238E27FC236}">
                  <a16:creationId xmlns:a16="http://schemas.microsoft.com/office/drawing/2014/main" id="{08707AA3-D0A4-C407-B0F9-6B4639C315BA}"/>
                </a:ext>
              </a:extLst>
            </p:cNvPr>
            <p:cNvSpPr/>
            <p:nvPr/>
          </p:nvSpPr>
          <p:spPr>
            <a:xfrm>
              <a:off x="2202010" y="2325220"/>
              <a:ext cx="399280" cy="631249"/>
            </a:xfrm>
            <a:prstGeom prst="ellipse">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19" name="TextBox 17">
                  <a:extLst>
                    <a:ext uri="{FF2B5EF4-FFF2-40B4-BE49-F238E27FC236}">
                      <a16:creationId xmlns:a16="http://schemas.microsoft.com/office/drawing/2014/main" id="{1C52C094-EF3A-3775-568A-239FDCDC33BF}"/>
                    </a:ext>
                  </a:extLst>
                </p:cNvPr>
                <p:cNvSpPr txBox="1">
                  <a:spLocks noChangeArrowheads="1"/>
                </p:cNvSpPr>
                <p:nvPr/>
              </p:nvSpPr>
              <p:spPr bwMode="auto">
                <a:xfrm>
                  <a:off x="-254149" y="2110497"/>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en-US" sz="2400" b="1" i="1" smtClean="0">
                                <a:solidFill>
                                  <a:schemeClr val="tx1"/>
                                </a:solidFill>
                                <a:effectLst>
                                  <a:glow rad="279400">
                                    <a:schemeClr val="bg1"/>
                                  </a:glow>
                                </a:effectLst>
                                <a:latin typeface="Cambria Math" panose="02040503050406030204" pitchFamily="18" charset="0"/>
                              </a:rPr>
                              <m:t>𝒖</m:t>
                            </m:r>
                          </m:sub>
                        </m:sSub>
                      </m:oMath>
                    </m:oMathPara>
                  </a14:m>
                  <a:endParaRPr lang="en-US" altLang="en-US" sz="2400" i="1" baseline="30000" dirty="0">
                    <a:solidFill>
                      <a:schemeClr val="tx1"/>
                    </a:solidFill>
                  </a:endParaRPr>
                </a:p>
              </p:txBody>
            </p:sp>
          </mc:Choice>
          <mc:Fallback xmlns="">
            <p:sp>
              <p:nvSpPr>
                <p:cNvPr id="104" name="TextBox 17">
                  <a:extLst>
                    <a:ext uri="{FF2B5EF4-FFF2-40B4-BE49-F238E27FC236}">
                      <a16:creationId xmlns:a16="http://schemas.microsoft.com/office/drawing/2014/main" id="{6B03EDB6-4AF0-EADA-96ED-8359577096F0}"/>
                    </a:ext>
                  </a:extLst>
                </p:cNvPr>
                <p:cNvSpPr txBox="1">
                  <a:spLocks noRot="1" noChangeAspect="1" noMove="1" noResize="1" noEditPoints="1" noAdjustHandles="1" noChangeArrowheads="1" noChangeShapeType="1" noTextEdit="1"/>
                </p:cNvSpPr>
                <p:nvPr/>
              </p:nvSpPr>
              <p:spPr bwMode="auto">
                <a:xfrm>
                  <a:off x="-254149" y="2110497"/>
                  <a:ext cx="1266166" cy="453137"/>
                </a:xfrm>
                <a:prstGeom prst="rect">
                  <a:avLst/>
                </a:prstGeom>
                <a:blipFill>
                  <a:blip r:embed="rId7"/>
                  <a:stretch>
                    <a:fillRect t="-2703" b="-3783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NL">
                      <a:noFill/>
                    </a:rPr>
                    <a:t> </a:t>
                  </a:r>
                </a:p>
              </p:txBody>
            </p:sp>
          </mc:Fallback>
        </mc:AlternateContent>
      </p:grpSp>
      <p:grpSp>
        <p:nvGrpSpPr>
          <p:cNvPr id="225" name="Group 224">
            <a:extLst>
              <a:ext uri="{FF2B5EF4-FFF2-40B4-BE49-F238E27FC236}">
                <a16:creationId xmlns:a16="http://schemas.microsoft.com/office/drawing/2014/main" id="{A444FDA5-B07F-7683-D052-A049B3AA6CC6}"/>
              </a:ext>
            </a:extLst>
          </p:cNvPr>
          <p:cNvGrpSpPr/>
          <p:nvPr/>
        </p:nvGrpSpPr>
        <p:grpSpPr>
          <a:xfrm>
            <a:off x="-9571404" y="297079"/>
            <a:ext cx="5717078" cy="875723"/>
            <a:chOff x="-269478" y="1755317"/>
            <a:chExt cx="5717078" cy="875723"/>
          </a:xfrm>
        </p:grpSpPr>
        <p:sp>
          <p:nvSpPr>
            <p:cNvPr id="229" name="Oval 228">
              <a:extLst>
                <a:ext uri="{FF2B5EF4-FFF2-40B4-BE49-F238E27FC236}">
                  <a16:creationId xmlns:a16="http://schemas.microsoft.com/office/drawing/2014/main" id="{BBFF4B9D-FC2F-1EF8-05A2-835FA6E731AE}"/>
                </a:ext>
              </a:extLst>
            </p:cNvPr>
            <p:cNvSpPr/>
            <p:nvPr/>
          </p:nvSpPr>
          <p:spPr>
            <a:xfrm>
              <a:off x="2147597" y="1953140"/>
              <a:ext cx="910519" cy="677900"/>
            </a:xfrm>
            <a:prstGeom prst="ellipse">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30" name="Rectangle 229">
              <a:extLst>
                <a:ext uri="{FF2B5EF4-FFF2-40B4-BE49-F238E27FC236}">
                  <a16:creationId xmlns:a16="http://schemas.microsoft.com/office/drawing/2014/main" id="{299F0ED9-0554-A393-A743-C44AA274C84F}"/>
                </a:ext>
              </a:extLst>
            </p:cNvPr>
            <p:cNvSpPr/>
            <p:nvPr/>
          </p:nvSpPr>
          <p:spPr bwMode="auto">
            <a:xfrm>
              <a:off x="441848" y="2127627"/>
              <a:ext cx="4855090" cy="376592"/>
            </a:xfrm>
            <a:prstGeom prst="rect">
              <a:avLst/>
            </a:prstGeom>
            <a:gradFill flip="none" rotWithShape="1">
              <a:gsLst>
                <a:gs pos="0">
                  <a:srgbClr val="46269B"/>
                </a:gs>
                <a:gs pos="49000">
                  <a:srgbClr val="46269B">
                    <a:alpha val="50000"/>
                  </a:srgbClr>
                </a:gs>
                <a:gs pos="100000">
                  <a:srgbClr val="46269B">
                    <a:alpha val="0"/>
                  </a:srgbClr>
                </a:gs>
                <a:gs pos="82000">
                  <a:srgbClr val="46269B">
                    <a:alpha val="20000"/>
                  </a:srgbClr>
                </a:gs>
              </a:gsLst>
              <a:lin ang="0" scaled="1"/>
              <a:tileRect/>
            </a:gradFill>
            <a:ln w="38100">
              <a:solidFill>
                <a:schemeClr val="tx1"/>
              </a:solidFill>
              <a:headEnd type="none" w="med" len="med"/>
              <a:tailEnd type="none" w="med" len="me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5">
                <a:shade val="15000"/>
              </a:schemeClr>
            </a:lnRef>
            <a:fillRef idx="1">
              <a:schemeClr val="accent5"/>
            </a:fillRef>
            <a:effectRef idx="0">
              <a:schemeClr val="accent5"/>
            </a:effectRef>
            <a:fontRef idx="minor">
              <a:schemeClr val="lt1"/>
            </a:fontRef>
          </p:style>
          <p:txBody>
            <a:bodyPr/>
            <a:lstStyle/>
            <a:p>
              <a:pPr defTabSz="820738">
                <a:defRPr/>
              </a:pPr>
              <a:endParaRPr lang="en-US" sz="1500">
                <a:solidFill>
                  <a:srgbClr val="000000"/>
                </a:solidFill>
                <a:latin typeface="Times" charset="0"/>
                <a:ea typeface="ＭＳ Ｐゴシック" charset="0"/>
              </a:endParaRPr>
            </a:p>
          </p:txBody>
        </p:sp>
        <p:cxnSp>
          <p:nvCxnSpPr>
            <p:cNvPr id="231" name="Straight Arrow Connector 20">
              <a:extLst>
                <a:ext uri="{FF2B5EF4-FFF2-40B4-BE49-F238E27FC236}">
                  <a16:creationId xmlns:a16="http://schemas.microsoft.com/office/drawing/2014/main" id="{70EB375A-0FC1-6F09-DB60-0F9EA2B81CCF}"/>
                </a:ext>
              </a:extLst>
            </p:cNvPr>
            <p:cNvCxnSpPr>
              <a:cxnSpLocks noChangeShapeType="1"/>
            </p:cNvCxnSpPr>
            <p:nvPr/>
          </p:nvCxnSpPr>
          <p:spPr bwMode="auto">
            <a:xfrm>
              <a:off x="160080" y="2321447"/>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32" name="Straight Arrow Connector 20">
              <a:extLst>
                <a:ext uri="{FF2B5EF4-FFF2-40B4-BE49-F238E27FC236}">
                  <a16:creationId xmlns:a16="http://schemas.microsoft.com/office/drawing/2014/main" id="{0F3456D8-0B03-CCE3-3EFF-4D09A63A9CAF}"/>
                </a:ext>
              </a:extLst>
            </p:cNvPr>
            <p:cNvCxnSpPr>
              <a:cxnSpLocks noChangeShapeType="1"/>
            </p:cNvCxnSpPr>
            <p:nvPr/>
          </p:nvCxnSpPr>
          <p:spPr bwMode="auto">
            <a:xfrm>
              <a:off x="4823392" y="2321447"/>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sp>
          <p:nvSpPr>
            <p:cNvPr id="233" name="Content Placeholder 2">
              <a:extLst>
                <a:ext uri="{FF2B5EF4-FFF2-40B4-BE49-F238E27FC236}">
                  <a16:creationId xmlns:a16="http://schemas.microsoft.com/office/drawing/2014/main" id="{B16BC918-B2F8-8009-7127-BE69810D0F21}"/>
                </a:ext>
              </a:extLst>
            </p:cNvPr>
            <p:cNvSpPr txBox="1">
              <a:spLocks/>
            </p:cNvSpPr>
            <p:nvPr/>
          </p:nvSpPr>
          <p:spPr bwMode="auto">
            <a:xfrm>
              <a:off x="817538" y="2133150"/>
              <a:ext cx="798341" cy="3765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12" tIns="45707" rIns="91412" bIns="45707"/>
            <a:lstStyle>
              <a:lvl1pPr marL="165100" indent="-165100" algn="l" rtl="0" eaLnBrk="0" fontAlgn="base" hangingPunct="0">
                <a:spcBef>
                  <a:spcPct val="20000"/>
                </a:spcBef>
                <a:spcAft>
                  <a:spcPct val="0"/>
                </a:spcAft>
                <a:buClr>
                  <a:srgbClr val="FF0000"/>
                </a:buClr>
                <a:buSzPct val="140000"/>
                <a:buChar char="•"/>
                <a:defRPr sz="1900">
                  <a:solidFill>
                    <a:schemeClr val="tx1"/>
                  </a:solidFill>
                  <a:latin typeface="+mn-lt"/>
                  <a:ea typeface="+mn-ea"/>
                  <a:cs typeface="ＭＳ Ｐゴシック" charset="0"/>
                </a:defRPr>
              </a:lvl1pPr>
              <a:lvl2pPr marL="450850" indent="-171450" algn="l" rtl="0" eaLnBrk="0" fontAlgn="base" hangingPunct="0">
                <a:spcBef>
                  <a:spcPct val="20000"/>
                </a:spcBef>
                <a:spcAft>
                  <a:spcPct val="0"/>
                </a:spcAft>
                <a:buClr>
                  <a:srgbClr val="FF0000"/>
                </a:buClr>
                <a:buSzPct val="75000"/>
                <a:buFont typeface="Webdings" charset="0"/>
                <a:buChar char="&lt;"/>
                <a:defRPr>
                  <a:solidFill>
                    <a:schemeClr val="tx1"/>
                  </a:solidFill>
                  <a:latin typeface="+mn-lt"/>
                  <a:ea typeface="+mn-ea"/>
                </a:defRPr>
              </a:lvl2pPr>
              <a:lvl3pPr marL="730250" indent="-165100" algn="l" rtl="0" eaLnBrk="0" fontAlgn="base" hangingPunct="0">
                <a:spcBef>
                  <a:spcPct val="20000"/>
                </a:spcBef>
                <a:spcAft>
                  <a:spcPct val="0"/>
                </a:spcAft>
                <a:buClr>
                  <a:srgbClr val="FF0000"/>
                </a:buClr>
                <a:buSzPct val="70000"/>
                <a:buFont typeface="Zapf Dingbats" charset="0"/>
                <a:buChar char="l"/>
                <a:defRPr sz="1700">
                  <a:solidFill>
                    <a:schemeClr val="tx1"/>
                  </a:solidFill>
                  <a:latin typeface="+mn-lt"/>
                  <a:ea typeface="+mn-ea"/>
                </a:defRPr>
              </a:lvl3pPr>
              <a:lvl4pPr marL="1073150" indent="-228600" algn="l" rtl="0" eaLnBrk="0" fontAlgn="base" hangingPunct="0">
                <a:spcBef>
                  <a:spcPct val="20000"/>
                </a:spcBef>
                <a:spcAft>
                  <a:spcPct val="0"/>
                </a:spcAft>
                <a:buClr>
                  <a:srgbClr val="FF0000"/>
                </a:buClr>
                <a:buSzPct val="75000"/>
                <a:buFont typeface="Zapf Dingbats" charset="0"/>
                <a:buChar char="u"/>
                <a:defRPr sz="1700">
                  <a:solidFill>
                    <a:schemeClr val="tx1"/>
                  </a:solidFill>
                  <a:latin typeface="+mn-lt"/>
                  <a:ea typeface="+mn-ea"/>
                </a:defRPr>
              </a:lvl4pPr>
              <a:lvl5pPr marL="14160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5pPr>
              <a:lvl6pPr marL="18732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6pPr>
              <a:lvl7pPr marL="23304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7pPr>
              <a:lvl8pPr marL="27876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8pPr>
              <a:lvl9pPr marL="32448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9pPr>
            </a:lstStyle>
            <a:p>
              <a:pPr marL="0" indent="0" algn="ctr">
                <a:buFontTx/>
                <a:buNone/>
                <a:defRPr/>
              </a:pPr>
              <a:r>
                <a:rPr lang="en-US" sz="2000" b="1" dirty="0">
                  <a:ea typeface="ＭＳ Ｐゴシック" charset="0"/>
                </a:rPr>
                <a:t>B </a:t>
              </a:r>
              <a:r>
                <a:rPr lang="en-US" sz="2000" b="1" dirty="0">
                  <a:ea typeface="ＭＳ Ｐゴシック" charset="0"/>
                  <a:sym typeface="Wingdings"/>
                </a:rPr>
                <a:t></a:t>
              </a:r>
              <a:endParaRPr lang="en-US" sz="2400" dirty="0">
                <a:cs typeface="+mn-cs"/>
              </a:endParaRPr>
            </a:p>
          </p:txBody>
        </p:sp>
        <p:cxnSp>
          <p:nvCxnSpPr>
            <p:cNvPr id="234" name="Straight Arrow Connector 20">
              <a:extLst>
                <a:ext uri="{FF2B5EF4-FFF2-40B4-BE49-F238E27FC236}">
                  <a16:creationId xmlns:a16="http://schemas.microsoft.com/office/drawing/2014/main" id="{29365E04-B827-6F9F-F47F-96678E8B30E7}"/>
                </a:ext>
              </a:extLst>
            </p:cNvPr>
            <p:cNvCxnSpPr>
              <a:cxnSpLocks noChangeShapeType="1"/>
            </p:cNvCxnSpPr>
            <p:nvPr/>
          </p:nvCxnSpPr>
          <p:spPr bwMode="auto">
            <a:xfrm>
              <a:off x="160080" y="2315924"/>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35" name="Straight Arrow Connector 20">
              <a:extLst>
                <a:ext uri="{FF2B5EF4-FFF2-40B4-BE49-F238E27FC236}">
                  <a16:creationId xmlns:a16="http://schemas.microsoft.com/office/drawing/2014/main" id="{653E0160-97B7-CB72-9DC6-A381E27776C3}"/>
                </a:ext>
              </a:extLst>
            </p:cNvPr>
            <p:cNvCxnSpPr>
              <a:cxnSpLocks noChangeShapeType="1"/>
            </p:cNvCxnSpPr>
            <p:nvPr/>
          </p:nvCxnSpPr>
          <p:spPr bwMode="auto">
            <a:xfrm>
              <a:off x="4823392" y="2315924"/>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236" name="Group 40">
              <a:extLst>
                <a:ext uri="{FF2B5EF4-FFF2-40B4-BE49-F238E27FC236}">
                  <a16:creationId xmlns:a16="http://schemas.microsoft.com/office/drawing/2014/main" id="{281E5037-11AC-C1D0-F30A-ECE123AE123D}"/>
                </a:ext>
              </a:extLst>
            </p:cNvPr>
            <p:cNvGrpSpPr>
              <a:grpSpLocks/>
            </p:cNvGrpSpPr>
            <p:nvPr/>
          </p:nvGrpSpPr>
          <p:grpSpPr bwMode="auto">
            <a:xfrm>
              <a:off x="5306716" y="1876566"/>
              <a:ext cx="140884" cy="690419"/>
              <a:chOff x="7239000" y="3124200"/>
              <a:chExt cx="228600" cy="838200"/>
            </a:xfrm>
          </p:grpSpPr>
          <p:cxnSp>
            <p:nvCxnSpPr>
              <p:cNvPr id="240" name="Straight Connector 239">
                <a:extLst>
                  <a:ext uri="{FF2B5EF4-FFF2-40B4-BE49-F238E27FC236}">
                    <a16:creationId xmlns:a16="http://schemas.microsoft.com/office/drawing/2014/main" id="{78762CC9-4ED6-DB41-977B-EAF392567C37}"/>
                  </a:ext>
                </a:extLst>
              </p:cNvPr>
              <p:cNvCxnSpPr/>
              <p:nvPr/>
            </p:nvCxnSpPr>
            <p:spPr bwMode="auto">
              <a:xfrm>
                <a:off x="7239000" y="3352800"/>
                <a:ext cx="0" cy="609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41" name="Straight Connector 240">
                <a:extLst>
                  <a:ext uri="{FF2B5EF4-FFF2-40B4-BE49-F238E27FC236}">
                    <a16:creationId xmlns:a16="http://schemas.microsoft.com/office/drawing/2014/main" id="{82324792-B4B3-2C88-A046-803C6480ACE0}"/>
                  </a:ext>
                </a:extLst>
              </p:cNvPr>
              <p:cNvCxnSpPr/>
              <p:nvPr/>
            </p:nvCxnSpPr>
            <p:spPr bwMode="auto">
              <a:xfrm flipV="1">
                <a:off x="7239000" y="37338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42" name="Straight Connector 241">
                <a:extLst>
                  <a:ext uri="{FF2B5EF4-FFF2-40B4-BE49-F238E27FC236}">
                    <a16:creationId xmlns:a16="http://schemas.microsoft.com/office/drawing/2014/main" id="{DE56229D-F5BE-4B2E-6C95-0DAC4A0212D1}"/>
                  </a:ext>
                </a:extLst>
              </p:cNvPr>
              <p:cNvCxnSpPr/>
              <p:nvPr/>
            </p:nvCxnSpPr>
            <p:spPr bwMode="auto">
              <a:xfrm flipV="1">
                <a:off x="7239000" y="35306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43" name="Straight Connector 242">
                <a:extLst>
                  <a:ext uri="{FF2B5EF4-FFF2-40B4-BE49-F238E27FC236}">
                    <a16:creationId xmlns:a16="http://schemas.microsoft.com/office/drawing/2014/main" id="{1D202A49-87A9-B6E2-4E75-A69D6B445A73}"/>
                  </a:ext>
                </a:extLst>
              </p:cNvPr>
              <p:cNvCxnSpPr/>
              <p:nvPr/>
            </p:nvCxnSpPr>
            <p:spPr bwMode="auto">
              <a:xfrm flipV="1">
                <a:off x="7239000" y="31242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44" name="Straight Connector 243">
                <a:extLst>
                  <a:ext uri="{FF2B5EF4-FFF2-40B4-BE49-F238E27FC236}">
                    <a16:creationId xmlns:a16="http://schemas.microsoft.com/office/drawing/2014/main" id="{AF0FD8EF-4704-56A6-6A5B-1877070C48A7}"/>
                  </a:ext>
                </a:extLst>
              </p:cNvPr>
              <p:cNvCxnSpPr/>
              <p:nvPr/>
            </p:nvCxnSpPr>
            <p:spPr bwMode="auto">
              <a:xfrm flipV="1">
                <a:off x="7239000" y="33274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
          <p:nvSpPr>
            <p:cNvPr id="237" name="Content Placeholder 2">
              <a:extLst>
                <a:ext uri="{FF2B5EF4-FFF2-40B4-BE49-F238E27FC236}">
                  <a16:creationId xmlns:a16="http://schemas.microsoft.com/office/drawing/2014/main" id="{6E04F0DA-1C3A-7C4F-FDBB-3988F786C429}"/>
                </a:ext>
              </a:extLst>
            </p:cNvPr>
            <p:cNvSpPr txBox="1">
              <a:spLocks/>
            </p:cNvSpPr>
            <p:nvPr/>
          </p:nvSpPr>
          <p:spPr bwMode="auto">
            <a:xfrm>
              <a:off x="817538" y="2127627"/>
              <a:ext cx="798341" cy="3765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12" tIns="45707" rIns="91412" bIns="45707"/>
            <a:lstStyle>
              <a:lvl1pPr marL="165100" indent="-165100" algn="l" rtl="0" eaLnBrk="0" fontAlgn="base" hangingPunct="0">
                <a:spcBef>
                  <a:spcPct val="20000"/>
                </a:spcBef>
                <a:spcAft>
                  <a:spcPct val="0"/>
                </a:spcAft>
                <a:buClr>
                  <a:srgbClr val="FF0000"/>
                </a:buClr>
                <a:buSzPct val="140000"/>
                <a:buChar char="•"/>
                <a:defRPr sz="1900">
                  <a:solidFill>
                    <a:schemeClr val="tx1"/>
                  </a:solidFill>
                  <a:latin typeface="+mn-lt"/>
                  <a:ea typeface="+mn-ea"/>
                  <a:cs typeface="ＭＳ Ｐゴシック" charset="0"/>
                </a:defRPr>
              </a:lvl1pPr>
              <a:lvl2pPr marL="450850" indent="-171450" algn="l" rtl="0" eaLnBrk="0" fontAlgn="base" hangingPunct="0">
                <a:spcBef>
                  <a:spcPct val="20000"/>
                </a:spcBef>
                <a:spcAft>
                  <a:spcPct val="0"/>
                </a:spcAft>
                <a:buClr>
                  <a:srgbClr val="FF0000"/>
                </a:buClr>
                <a:buSzPct val="75000"/>
                <a:buFont typeface="Webdings" charset="0"/>
                <a:buChar char="&lt;"/>
                <a:defRPr>
                  <a:solidFill>
                    <a:schemeClr val="tx1"/>
                  </a:solidFill>
                  <a:latin typeface="+mn-lt"/>
                  <a:ea typeface="+mn-ea"/>
                </a:defRPr>
              </a:lvl2pPr>
              <a:lvl3pPr marL="730250" indent="-165100" algn="l" rtl="0" eaLnBrk="0" fontAlgn="base" hangingPunct="0">
                <a:spcBef>
                  <a:spcPct val="20000"/>
                </a:spcBef>
                <a:spcAft>
                  <a:spcPct val="0"/>
                </a:spcAft>
                <a:buClr>
                  <a:srgbClr val="FF0000"/>
                </a:buClr>
                <a:buSzPct val="70000"/>
                <a:buFont typeface="Zapf Dingbats" charset="0"/>
                <a:buChar char="l"/>
                <a:defRPr sz="1700">
                  <a:solidFill>
                    <a:schemeClr val="tx1"/>
                  </a:solidFill>
                  <a:latin typeface="+mn-lt"/>
                  <a:ea typeface="+mn-ea"/>
                </a:defRPr>
              </a:lvl3pPr>
              <a:lvl4pPr marL="1073150" indent="-228600" algn="l" rtl="0" eaLnBrk="0" fontAlgn="base" hangingPunct="0">
                <a:spcBef>
                  <a:spcPct val="20000"/>
                </a:spcBef>
                <a:spcAft>
                  <a:spcPct val="0"/>
                </a:spcAft>
                <a:buClr>
                  <a:srgbClr val="FF0000"/>
                </a:buClr>
                <a:buSzPct val="75000"/>
                <a:buFont typeface="Zapf Dingbats" charset="0"/>
                <a:buChar char="u"/>
                <a:defRPr sz="1700">
                  <a:solidFill>
                    <a:schemeClr val="tx1"/>
                  </a:solidFill>
                  <a:latin typeface="+mn-lt"/>
                  <a:ea typeface="+mn-ea"/>
                </a:defRPr>
              </a:lvl4pPr>
              <a:lvl5pPr marL="14160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5pPr>
              <a:lvl6pPr marL="18732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6pPr>
              <a:lvl7pPr marL="23304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7pPr>
              <a:lvl8pPr marL="27876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8pPr>
              <a:lvl9pPr marL="32448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9pPr>
            </a:lstStyle>
            <a:p>
              <a:pPr marL="0" indent="0" algn="ctr">
                <a:buFontTx/>
                <a:buNone/>
                <a:defRPr/>
              </a:pPr>
              <a:r>
                <a:rPr lang="en-US" sz="2000" b="1" dirty="0">
                  <a:ea typeface="ＭＳ Ｐゴシック" charset="0"/>
                </a:rPr>
                <a:t>B </a:t>
              </a:r>
              <a:r>
                <a:rPr lang="en-US" sz="2000" b="1" dirty="0">
                  <a:ea typeface="ＭＳ Ｐゴシック" charset="0"/>
                  <a:sym typeface="Wingdings"/>
                </a:rPr>
                <a:t></a:t>
              </a:r>
              <a:endParaRPr lang="en-US" sz="2400" dirty="0">
                <a:cs typeface="+mn-cs"/>
              </a:endParaRPr>
            </a:p>
          </p:txBody>
        </p:sp>
        <mc:AlternateContent xmlns:mc="http://schemas.openxmlformats.org/markup-compatibility/2006" xmlns:a14="http://schemas.microsoft.com/office/drawing/2010/main">
          <mc:Choice Requires="a14">
            <p:sp>
              <p:nvSpPr>
                <p:cNvPr id="238" name="TextBox 17">
                  <a:extLst>
                    <a:ext uri="{FF2B5EF4-FFF2-40B4-BE49-F238E27FC236}">
                      <a16:creationId xmlns:a16="http://schemas.microsoft.com/office/drawing/2014/main" id="{6584D871-EE34-8949-3663-EFE01F295449}"/>
                    </a:ext>
                  </a:extLst>
                </p:cNvPr>
                <p:cNvSpPr txBox="1">
                  <a:spLocks noChangeArrowheads="1"/>
                </p:cNvSpPr>
                <p:nvPr/>
              </p:nvSpPr>
              <p:spPr bwMode="auto">
                <a:xfrm>
                  <a:off x="-269478" y="1755317"/>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en-US" sz="2400" b="1" i="1" smtClean="0">
                                <a:solidFill>
                                  <a:schemeClr val="tx1"/>
                                </a:solidFill>
                                <a:effectLst>
                                  <a:glow rad="279400">
                                    <a:schemeClr val="bg1"/>
                                  </a:glow>
                                </a:effectLst>
                                <a:latin typeface="Cambria Math" panose="02040503050406030204" pitchFamily="18" charset="0"/>
                              </a:rPr>
                              <m:t>𝒖</m:t>
                            </m:r>
                          </m:sub>
                        </m:sSub>
                      </m:oMath>
                    </m:oMathPara>
                  </a14:m>
                  <a:endParaRPr lang="en-US" altLang="en-US" sz="2400" i="1" baseline="30000" dirty="0">
                    <a:solidFill>
                      <a:schemeClr val="tx1"/>
                    </a:solidFill>
                  </a:endParaRPr>
                </a:p>
              </p:txBody>
            </p:sp>
          </mc:Choice>
          <mc:Fallback xmlns="">
            <p:sp>
              <p:nvSpPr>
                <p:cNvPr id="130" name="TextBox 17">
                  <a:extLst>
                    <a:ext uri="{FF2B5EF4-FFF2-40B4-BE49-F238E27FC236}">
                      <a16:creationId xmlns:a16="http://schemas.microsoft.com/office/drawing/2014/main" id="{6BF4BD0D-0F59-DEEE-72C9-EEC044E708AE}"/>
                    </a:ext>
                  </a:extLst>
                </p:cNvPr>
                <p:cNvSpPr txBox="1">
                  <a:spLocks noRot="1" noChangeAspect="1" noMove="1" noResize="1" noEditPoints="1" noAdjustHandles="1" noChangeArrowheads="1" noChangeShapeType="1" noTextEdit="1"/>
                </p:cNvSpPr>
                <p:nvPr/>
              </p:nvSpPr>
              <p:spPr bwMode="auto">
                <a:xfrm>
                  <a:off x="-269478" y="1755317"/>
                  <a:ext cx="1266166" cy="453137"/>
                </a:xfrm>
                <a:prstGeom prst="rect">
                  <a:avLst/>
                </a:prstGeom>
                <a:blipFill>
                  <a:blip r:embed="rId8"/>
                  <a:stretch>
                    <a:fillRect t="-2778" b="-41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239" name="TextBox 17">
                  <a:extLst>
                    <a:ext uri="{FF2B5EF4-FFF2-40B4-BE49-F238E27FC236}">
                      <a16:creationId xmlns:a16="http://schemas.microsoft.com/office/drawing/2014/main" id="{93EA80C0-CCF7-6DA1-4CE9-A0608E1AFE16}"/>
                    </a:ext>
                  </a:extLst>
                </p:cNvPr>
                <p:cNvSpPr txBox="1">
                  <a:spLocks noChangeArrowheads="1"/>
                </p:cNvSpPr>
                <p:nvPr/>
              </p:nvSpPr>
              <p:spPr bwMode="auto">
                <a:xfrm>
                  <a:off x="3951817" y="2014695"/>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128" name="TextBox 17">
                  <a:extLst>
                    <a:ext uri="{FF2B5EF4-FFF2-40B4-BE49-F238E27FC236}">
                      <a16:creationId xmlns:a16="http://schemas.microsoft.com/office/drawing/2014/main" id="{E2675D89-FB3A-B43A-3BDD-9A6F678CD44F}"/>
                    </a:ext>
                  </a:extLst>
                </p:cNvPr>
                <p:cNvSpPr txBox="1">
                  <a:spLocks noRot="1" noChangeAspect="1" noMove="1" noResize="1" noEditPoints="1" noAdjustHandles="1" noChangeArrowheads="1" noChangeShapeType="1" noTextEdit="1"/>
                </p:cNvSpPr>
                <p:nvPr/>
              </p:nvSpPr>
              <p:spPr bwMode="auto">
                <a:xfrm>
                  <a:off x="3951817" y="2014695"/>
                  <a:ext cx="1266166" cy="453137"/>
                </a:xfrm>
                <a:prstGeom prst="rect">
                  <a:avLst/>
                </a:prstGeom>
                <a:blipFill>
                  <a:blip r:embed="rId9"/>
                  <a:stretch>
                    <a:fillRect b="-4054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NL">
                      <a:noFill/>
                    </a:rPr>
                    <a:t> </a:t>
                  </a:r>
                </a:p>
              </p:txBody>
            </p:sp>
          </mc:Fallback>
        </mc:AlternateContent>
      </p:grpSp>
      <p:sp>
        <p:nvSpPr>
          <p:cNvPr id="245" name="TextBox 244">
            <a:extLst>
              <a:ext uri="{FF2B5EF4-FFF2-40B4-BE49-F238E27FC236}">
                <a16:creationId xmlns:a16="http://schemas.microsoft.com/office/drawing/2014/main" id="{00BA5B84-D343-4D97-9934-5E7E69572D18}"/>
              </a:ext>
            </a:extLst>
          </p:cNvPr>
          <p:cNvSpPr txBox="1"/>
          <p:nvPr/>
        </p:nvSpPr>
        <p:spPr>
          <a:xfrm>
            <a:off x="4209692" y="3285361"/>
            <a:ext cx="5014126" cy="584775"/>
          </a:xfrm>
          <a:prstGeom prst="rect">
            <a:avLst/>
          </a:prstGeom>
          <a:noFill/>
        </p:spPr>
        <p:txBody>
          <a:bodyPr wrap="square" rtlCol="0">
            <a:spAutoFit/>
          </a:bodyPr>
          <a:lstStyle/>
          <a:p>
            <a:r>
              <a:rPr lang="en-US" sz="1600" dirty="0"/>
              <a:t>[N. Osborne, et al. 2025, NF]</a:t>
            </a:r>
          </a:p>
          <a:p>
            <a:r>
              <a:rPr lang="en-US" sz="1600" dirty="0"/>
              <a:t>[K. Verhaegh, et al. 2025, Commun. Phys.]</a:t>
            </a:r>
          </a:p>
        </p:txBody>
      </p:sp>
      <p:sp>
        <p:nvSpPr>
          <p:cNvPr id="246" name="Rectangle 245">
            <a:extLst>
              <a:ext uri="{FF2B5EF4-FFF2-40B4-BE49-F238E27FC236}">
                <a16:creationId xmlns:a16="http://schemas.microsoft.com/office/drawing/2014/main" id="{042584AA-92D3-C684-BCF8-8D39762880F8}"/>
              </a:ext>
            </a:extLst>
          </p:cNvPr>
          <p:cNvSpPr/>
          <p:nvPr/>
        </p:nvSpPr>
        <p:spPr bwMode="auto">
          <a:xfrm>
            <a:off x="-8868929" y="1408270"/>
            <a:ext cx="3360821" cy="376592"/>
          </a:xfrm>
          <a:prstGeom prst="rect">
            <a:avLst/>
          </a:prstGeom>
          <a:gradFill flip="none" rotWithShape="1">
            <a:gsLst>
              <a:gs pos="61000">
                <a:srgbClr val="00B050">
                  <a:alpha val="50000"/>
                </a:srgbClr>
              </a:gs>
              <a:gs pos="0">
                <a:srgbClr val="2AB34B"/>
              </a:gs>
              <a:gs pos="38000">
                <a:srgbClr val="00B050"/>
              </a:gs>
              <a:gs pos="100000">
                <a:srgbClr val="00B050">
                  <a:alpha val="20000"/>
                </a:srgbClr>
              </a:gs>
            </a:gsLst>
            <a:lin ang="0" scaled="1"/>
            <a:tileRect/>
          </a:gradFill>
          <a:ln w="38100">
            <a:solidFill>
              <a:schemeClr val="tx1"/>
            </a:solidFill>
            <a:headEnd type="none" w="med" len="med"/>
            <a:tailEnd type="none" w="med" len="me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5">
              <a:shade val="15000"/>
            </a:schemeClr>
          </a:lnRef>
          <a:fillRef idx="1">
            <a:schemeClr val="accent5"/>
          </a:fillRef>
          <a:effectRef idx="0">
            <a:schemeClr val="accent5"/>
          </a:effectRef>
          <a:fontRef idx="minor">
            <a:schemeClr val="lt1"/>
          </a:fontRef>
        </p:style>
        <p:txBody>
          <a:bodyPr/>
          <a:lstStyle/>
          <a:p>
            <a:pPr defTabSz="820738">
              <a:defRPr/>
            </a:pPr>
            <a:endParaRPr lang="en-US" sz="1500" dirty="0">
              <a:solidFill>
                <a:srgbClr val="E53B0F"/>
              </a:solidFill>
              <a:highlight>
                <a:srgbClr val="FF0000"/>
              </a:highlight>
              <a:latin typeface="Times" charset="0"/>
              <a:ea typeface="ＭＳ Ｐゴシック" charset="0"/>
            </a:endParaRPr>
          </a:p>
        </p:txBody>
      </p:sp>
      <p:cxnSp>
        <p:nvCxnSpPr>
          <p:cNvPr id="247" name="Straight Arrow Connector 20">
            <a:extLst>
              <a:ext uri="{FF2B5EF4-FFF2-40B4-BE49-F238E27FC236}">
                <a16:creationId xmlns:a16="http://schemas.microsoft.com/office/drawing/2014/main" id="{0E6383E2-3CA8-8CB1-CBD9-9F146EF7DCB6}"/>
              </a:ext>
            </a:extLst>
          </p:cNvPr>
          <p:cNvCxnSpPr>
            <a:cxnSpLocks noChangeShapeType="1"/>
          </p:cNvCxnSpPr>
          <p:nvPr/>
        </p:nvCxnSpPr>
        <p:spPr bwMode="auto">
          <a:xfrm>
            <a:off x="-9150697" y="1602090"/>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sp>
        <p:nvSpPr>
          <p:cNvPr id="248" name="Content Placeholder 2">
            <a:extLst>
              <a:ext uri="{FF2B5EF4-FFF2-40B4-BE49-F238E27FC236}">
                <a16:creationId xmlns:a16="http://schemas.microsoft.com/office/drawing/2014/main" id="{3370FD22-34BE-0594-205F-F33FE9788267}"/>
              </a:ext>
            </a:extLst>
          </p:cNvPr>
          <p:cNvSpPr txBox="1">
            <a:spLocks/>
          </p:cNvSpPr>
          <p:nvPr/>
        </p:nvSpPr>
        <p:spPr bwMode="auto">
          <a:xfrm>
            <a:off x="-8493239" y="1413793"/>
            <a:ext cx="798341" cy="3765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12" tIns="45707" rIns="91412" bIns="45707"/>
          <a:lstStyle>
            <a:lvl1pPr marL="165100" indent="-165100" algn="l" rtl="0" eaLnBrk="0" fontAlgn="base" hangingPunct="0">
              <a:spcBef>
                <a:spcPct val="20000"/>
              </a:spcBef>
              <a:spcAft>
                <a:spcPct val="0"/>
              </a:spcAft>
              <a:buClr>
                <a:srgbClr val="FF0000"/>
              </a:buClr>
              <a:buSzPct val="140000"/>
              <a:buChar char="•"/>
              <a:defRPr sz="1900">
                <a:solidFill>
                  <a:schemeClr val="tx1"/>
                </a:solidFill>
                <a:latin typeface="+mn-lt"/>
                <a:ea typeface="+mn-ea"/>
                <a:cs typeface="ＭＳ Ｐゴシック" charset="0"/>
              </a:defRPr>
            </a:lvl1pPr>
            <a:lvl2pPr marL="450850" indent="-171450" algn="l" rtl="0" eaLnBrk="0" fontAlgn="base" hangingPunct="0">
              <a:spcBef>
                <a:spcPct val="20000"/>
              </a:spcBef>
              <a:spcAft>
                <a:spcPct val="0"/>
              </a:spcAft>
              <a:buClr>
                <a:srgbClr val="FF0000"/>
              </a:buClr>
              <a:buSzPct val="75000"/>
              <a:buFont typeface="Webdings" charset="0"/>
              <a:buChar char="&lt;"/>
              <a:defRPr>
                <a:solidFill>
                  <a:schemeClr val="tx1"/>
                </a:solidFill>
                <a:latin typeface="+mn-lt"/>
                <a:ea typeface="+mn-ea"/>
              </a:defRPr>
            </a:lvl2pPr>
            <a:lvl3pPr marL="730250" indent="-165100" algn="l" rtl="0" eaLnBrk="0" fontAlgn="base" hangingPunct="0">
              <a:spcBef>
                <a:spcPct val="20000"/>
              </a:spcBef>
              <a:spcAft>
                <a:spcPct val="0"/>
              </a:spcAft>
              <a:buClr>
                <a:srgbClr val="FF0000"/>
              </a:buClr>
              <a:buSzPct val="70000"/>
              <a:buFont typeface="Zapf Dingbats" charset="0"/>
              <a:buChar char="l"/>
              <a:defRPr sz="1700">
                <a:solidFill>
                  <a:schemeClr val="tx1"/>
                </a:solidFill>
                <a:latin typeface="+mn-lt"/>
                <a:ea typeface="+mn-ea"/>
              </a:defRPr>
            </a:lvl3pPr>
            <a:lvl4pPr marL="1073150" indent="-228600" algn="l" rtl="0" eaLnBrk="0" fontAlgn="base" hangingPunct="0">
              <a:spcBef>
                <a:spcPct val="20000"/>
              </a:spcBef>
              <a:spcAft>
                <a:spcPct val="0"/>
              </a:spcAft>
              <a:buClr>
                <a:srgbClr val="FF0000"/>
              </a:buClr>
              <a:buSzPct val="75000"/>
              <a:buFont typeface="Zapf Dingbats" charset="0"/>
              <a:buChar char="u"/>
              <a:defRPr sz="1700">
                <a:solidFill>
                  <a:schemeClr val="tx1"/>
                </a:solidFill>
                <a:latin typeface="+mn-lt"/>
                <a:ea typeface="+mn-ea"/>
              </a:defRPr>
            </a:lvl4pPr>
            <a:lvl5pPr marL="14160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5pPr>
            <a:lvl6pPr marL="18732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6pPr>
            <a:lvl7pPr marL="23304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7pPr>
            <a:lvl8pPr marL="27876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8pPr>
            <a:lvl9pPr marL="32448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9pPr>
          </a:lstStyle>
          <a:p>
            <a:pPr marL="0" indent="0" algn="ctr">
              <a:buFontTx/>
              <a:buNone/>
              <a:defRPr/>
            </a:pPr>
            <a:r>
              <a:rPr lang="en-US" sz="2000" b="1" dirty="0">
                <a:ea typeface="ＭＳ Ｐゴシック" charset="0"/>
              </a:rPr>
              <a:t>B </a:t>
            </a:r>
            <a:r>
              <a:rPr lang="en-US" sz="2000" b="1" dirty="0">
                <a:ea typeface="ＭＳ Ｐゴシック" charset="0"/>
                <a:sym typeface="Wingdings"/>
              </a:rPr>
              <a:t></a:t>
            </a:r>
            <a:endParaRPr lang="en-US" sz="2400" dirty="0">
              <a:cs typeface="+mn-cs"/>
            </a:endParaRPr>
          </a:p>
        </p:txBody>
      </p:sp>
      <p:cxnSp>
        <p:nvCxnSpPr>
          <p:cNvPr id="249" name="Straight Arrow Connector 20">
            <a:extLst>
              <a:ext uri="{FF2B5EF4-FFF2-40B4-BE49-F238E27FC236}">
                <a16:creationId xmlns:a16="http://schemas.microsoft.com/office/drawing/2014/main" id="{623F8B99-805F-C51D-9FAA-BF9341DEFEDF}"/>
              </a:ext>
            </a:extLst>
          </p:cNvPr>
          <p:cNvCxnSpPr>
            <a:cxnSpLocks noChangeShapeType="1"/>
          </p:cNvCxnSpPr>
          <p:nvPr/>
        </p:nvCxnSpPr>
        <p:spPr bwMode="auto">
          <a:xfrm>
            <a:off x="-9150697" y="1596567"/>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50" name="Straight Arrow Connector 20">
            <a:extLst>
              <a:ext uri="{FF2B5EF4-FFF2-40B4-BE49-F238E27FC236}">
                <a16:creationId xmlns:a16="http://schemas.microsoft.com/office/drawing/2014/main" id="{12FE93FC-CDA7-6D2C-AA52-67B5DEE55040}"/>
              </a:ext>
            </a:extLst>
          </p:cNvPr>
          <p:cNvCxnSpPr>
            <a:cxnSpLocks noChangeShapeType="1"/>
          </p:cNvCxnSpPr>
          <p:nvPr/>
        </p:nvCxnSpPr>
        <p:spPr bwMode="auto">
          <a:xfrm>
            <a:off x="-6062760" y="1596567"/>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251" name="Group 40">
            <a:extLst>
              <a:ext uri="{FF2B5EF4-FFF2-40B4-BE49-F238E27FC236}">
                <a16:creationId xmlns:a16="http://schemas.microsoft.com/office/drawing/2014/main" id="{D3C1A326-353D-B010-00B9-366F0107EEF2}"/>
              </a:ext>
            </a:extLst>
          </p:cNvPr>
          <p:cNvGrpSpPr>
            <a:grpSpLocks/>
          </p:cNvGrpSpPr>
          <p:nvPr/>
        </p:nvGrpSpPr>
        <p:grpSpPr bwMode="auto">
          <a:xfrm>
            <a:off x="-5495380" y="1157209"/>
            <a:ext cx="140884" cy="690419"/>
            <a:chOff x="7239000" y="3124200"/>
            <a:chExt cx="228600" cy="838200"/>
          </a:xfrm>
        </p:grpSpPr>
        <p:cxnSp>
          <p:nvCxnSpPr>
            <p:cNvPr id="252" name="Straight Connector 251">
              <a:extLst>
                <a:ext uri="{FF2B5EF4-FFF2-40B4-BE49-F238E27FC236}">
                  <a16:creationId xmlns:a16="http://schemas.microsoft.com/office/drawing/2014/main" id="{5385853D-936F-266E-1007-0EA0CBB495E6}"/>
                </a:ext>
              </a:extLst>
            </p:cNvPr>
            <p:cNvCxnSpPr/>
            <p:nvPr/>
          </p:nvCxnSpPr>
          <p:spPr bwMode="auto">
            <a:xfrm>
              <a:off x="7239000" y="3352800"/>
              <a:ext cx="0" cy="609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53" name="Straight Connector 252">
              <a:extLst>
                <a:ext uri="{FF2B5EF4-FFF2-40B4-BE49-F238E27FC236}">
                  <a16:creationId xmlns:a16="http://schemas.microsoft.com/office/drawing/2014/main" id="{1DE49CD7-FC36-AD89-2C38-EFEF539E7644}"/>
                </a:ext>
              </a:extLst>
            </p:cNvPr>
            <p:cNvCxnSpPr/>
            <p:nvPr/>
          </p:nvCxnSpPr>
          <p:spPr bwMode="auto">
            <a:xfrm flipV="1">
              <a:off x="7239000" y="37338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54" name="Straight Connector 253">
              <a:extLst>
                <a:ext uri="{FF2B5EF4-FFF2-40B4-BE49-F238E27FC236}">
                  <a16:creationId xmlns:a16="http://schemas.microsoft.com/office/drawing/2014/main" id="{CC908BFD-CAB4-6159-E41E-54574CDFE911}"/>
                </a:ext>
              </a:extLst>
            </p:cNvPr>
            <p:cNvCxnSpPr/>
            <p:nvPr/>
          </p:nvCxnSpPr>
          <p:spPr bwMode="auto">
            <a:xfrm flipV="1">
              <a:off x="7239000" y="35306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55" name="Straight Connector 254">
              <a:extLst>
                <a:ext uri="{FF2B5EF4-FFF2-40B4-BE49-F238E27FC236}">
                  <a16:creationId xmlns:a16="http://schemas.microsoft.com/office/drawing/2014/main" id="{F5F2DF34-85B9-8B9A-3E90-FFC32C0A003A}"/>
                </a:ext>
              </a:extLst>
            </p:cNvPr>
            <p:cNvCxnSpPr/>
            <p:nvPr/>
          </p:nvCxnSpPr>
          <p:spPr bwMode="auto">
            <a:xfrm flipV="1">
              <a:off x="7239000" y="31242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56" name="Straight Connector 255">
              <a:extLst>
                <a:ext uri="{FF2B5EF4-FFF2-40B4-BE49-F238E27FC236}">
                  <a16:creationId xmlns:a16="http://schemas.microsoft.com/office/drawing/2014/main" id="{5BD7E0F7-39BA-B215-FBD4-A334CEF0C037}"/>
                </a:ext>
              </a:extLst>
            </p:cNvPr>
            <p:cNvCxnSpPr/>
            <p:nvPr/>
          </p:nvCxnSpPr>
          <p:spPr bwMode="auto">
            <a:xfrm flipV="1">
              <a:off x="7239000" y="33274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
        <p:nvSpPr>
          <p:cNvPr id="257" name="Content Placeholder 2">
            <a:extLst>
              <a:ext uri="{FF2B5EF4-FFF2-40B4-BE49-F238E27FC236}">
                <a16:creationId xmlns:a16="http://schemas.microsoft.com/office/drawing/2014/main" id="{D5BD693A-ABC4-3536-8A1E-8073A82B614B}"/>
              </a:ext>
            </a:extLst>
          </p:cNvPr>
          <p:cNvSpPr txBox="1">
            <a:spLocks/>
          </p:cNvSpPr>
          <p:nvPr/>
        </p:nvSpPr>
        <p:spPr bwMode="auto">
          <a:xfrm>
            <a:off x="-8493239" y="1408270"/>
            <a:ext cx="798341" cy="3765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12" tIns="45707" rIns="91412" bIns="45707"/>
          <a:lstStyle>
            <a:lvl1pPr marL="165100" indent="-165100" algn="l" rtl="0" eaLnBrk="0" fontAlgn="base" hangingPunct="0">
              <a:spcBef>
                <a:spcPct val="20000"/>
              </a:spcBef>
              <a:spcAft>
                <a:spcPct val="0"/>
              </a:spcAft>
              <a:buClr>
                <a:srgbClr val="FF0000"/>
              </a:buClr>
              <a:buSzPct val="140000"/>
              <a:buChar char="•"/>
              <a:defRPr sz="1900">
                <a:solidFill>
                  <a:schemeClr val="tx1"/>
                </a:solidFill>
                <a:latin typeface="+mn-lt"/>
                <a:ea typeface="+mn-ea"/>
                <a:cs typeface="ＭＳ Ｐゴシック" charset="0"/>
              </a:defRPr>
            </a:lvl1pPr>
            <a:lvl2pPr marL="450850" indent="-171450" algn="l" rtl="0" eaLnBrk="0" fontAlgn="base" hangingPunct="0">
              <a:spcBef>
                <a:spcPct val="20000"/>
              </a:spcBef>
              <a:spcAft>
                <a:spcPct val="0"/>
              </a:spcAft>
              <a:buClr>
                <a:srgbClr val="FF0000"/>
              </a:buClr>
              <a:buSzPct val="75000"/>
              <a:buFont typeface="Webdings" charset="0"/>
              <a:buChar char="&lt;"/>
              <a:defRPr>
                <a:solidFill>
                  <a:schemeClr val="tx1"/>
                </a:solidFill>
                <a:latin typeface="+mn-lt"/>
                <a:ea typeface="+mn-ea"/>
              </a:defRPr>
            </a:lvl2pPr>
            <a:lvl3pPr marL="730250" indent="-165100" algn="l" rtl="0" eaLnBrk="0" fontAlgn="base" hangingPunct="0">
              <a:spcBef>
                <a:spcPct val="20000"/>
              </a:spcBef>
              <a:spcAft>
                <a:spcPct val="0"/>
              </a:spcAft>
              <a:buClr>
                <a:srgbClr val="FF0000"/>
              </a:buClr>
              <a:buSzPct val="70000"/>
              <a:buFont typeface="Zapf Dingbats" charset="0"/>
              <a:buChar char="l"/>
              <a:defRPr sz="1700">
                <a:solidFill>
                  <a:schemeClr val="tx1"/>
                </a:solidFill>
                <a:latin typeface="+mn-lt"/>
                <a:ea typeface="+mn-ea"/>
              </a:defRPr>
            </a:lvl3pPr>
            <a:lvl4pPr marL="1073150" indent="-228600" algn="l" rtl="0" eaLnBrk="0" fontAlgn="base" hangingPunct="0">
              <a:spcBef>
                <a:spcPct val="20000"/>
              </a:spcBef>
              <a:spcAft>
                <a:spcPct val="0"/>
              </a:spcAft>
              <a:buClr>
                <a:srgbClr val="FF0000"/>
              </a:buClr>
              <a:buSzPct val="75000"/>
              <a:buFont typeface="Zapf Dingbats" charset="0"/>
              <a:buChar char="u"/>
              <a:defRPr sz="1700">
                <a:solidFill>
                  <a:schemeClr val="tx1"/>
                </a:solidFill>
                <a:latin typeface="+mn-lt"/>
                <a:ea typeface="+mn-ea"/>
              </a:defRPr>
            </a:lvl4pPr>
            <a:lvl5pPr marL="14160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5pPr>
            <a:lvl6pPr marL="18732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6pPr>
            <a:lvl7pPr marL="23304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7pPr>
            <a:lvl8pPr marL="27876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8pPr>
            <a:lvl9pPr marL="32448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9pPr>
          </a:lstStyle>
          <a:p>
            <a:pPr marL="0" indent="0" algn="ctr">
              <a:buFontTx/>
              <a:buNone/>
              <a:defRPr/>
            </a:pPr>
            <a:r>
              <a:rPr lang="en-US" sz="2000" b="1" dirty="0">
                <a:ea typeface="ＭＳ Ｐゴシック" charset="0"/>
              </a:rPr>
              <a:t>B </a:t>
            </a:r>
            <a:r>
              <a:rPr lang="en-US" sz="2000" b="1" dirty="0">
                <a:ea typeface="ＭＳ Ｐゴシック" charset="0"/>
                <a:sym typeface="Wingdings"/>
              </a:rPr>
              <a:t></a:t>
            </a:r>
            <a:endParaRPr lang="en-US" sz="2400" dirty="0">
              <a:cs typeface="+mn-cs"/>
            </a:endParaRPr>
          </a:p>
        </p:txBody>
      </p:sp>
      <mc:AlternateContent xmlns:mc="http://schemas.openxmlformats.org/markup-compatibility/2006" xmlns:a14="http://schemas.microsoft.com/office/drawing/2010/main">
        <mc:Choice Requires="a14">
          <p:sp>
            <p:nvSpPr>
              <p:cNvPr id="258" name="TextBox 17">
                <a:extLst>
                  <a:ext uri="{FF2B5EF4-FFF2-40B4-BE49-F238E27FC236}">
                    <a16:creationId xmlns:a16="http://schemas.microsoft.com/office/drawing/2014/main" id="{03A9C05D-5618-67BD-B6F1-901CA684880C}"/>
                  </a:ext>
                </a:extLst>
              </p:cNvPr>
              <p:cNvSpPr txBox="1">
                <a:spLocks noChangeArrowheads="1"/>
              </p:cNvSpPr>
              <p:nvPr/>
            </p:nvSpPr>
            <p:spPr bwMode="auto">
              <a:xfrm>
                <a:off x="-6934335" y="1295338"/>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258" name="TextBox 17">
                <a:extLst>
                  <a:ext uri="{FF2B5EF4-FFF2-40B4-BE49-F238E27FC236}">
                    <a16:creationId xmlns:a16="http://schemas.microsoft.com/office/drawing/2014/main" id="{03A9C05D-5618-67BD-B6F1-901CA684880C}"/>
                  </a:ext>
                </a:extLst>
              </p:cNvPr>
              <p:cNvSpPr txBox="1">
                <a:spLocks noRot="1" noChangeAspect="1" noMove="1" noResize="1" noEditPoints="1" noAdjustHandles="1" noChangeArrowheads="1" noChangeShapeType="1" noTextEdit="1"/>
              </p:cNvSpPr>
              <p:nvPr/>
            </p:nvSpPr>
            <p:spPr bwMode="auto">
              <a:xfrm>
                <a:off x="-6934335" y="1295338"/>
                <a:ext cx="1266166" cy="453137"/>
              </a:xfrm>
              <a:prstGeom prst="rect">
                <a:avLst/>
              </a:prstGeom>
              <a:blipFill>
                <a:blip r:embed="rId10"/>
                <a:stretch>
                  <a:fillRect b="-4054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259" name="TextBox 17">
                <a:extLst>
                  <a:ext uri="{FF2B5EF4-FFF2-40B4-BE49-F238E27FC236}">
                    <a16:creationId xmlns:a16="http://schemas.microsoft.com/office/drawing/2014/main" id="{E12921F6-2E35-9938-CA0B-A611E10C1CC6}"/>
                  </a:ext>
                </a:extLst>
              </p:cNvPr>
              <p:cNvSpPr txBox="1">
                <a:spLocks noChangeArrowheads="1"/>
              </p:cNvSpPr>
              <p:nvPr/>
            </p:nvSpPr>
            <p:spPr bwMode="auto">
              <a:xfrm>
                <a:off x="-9575416" y="1049281"/>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en-US" sz="2400" b="1" i="1" smtClean="0">
                              <a:solidFill>
                                <a:schemeClr val="tx1"/>
                              </a:solidFill>
                              <a:effectLst>
                                <a:glow rad="279400">
                                  <a:schemeClr val="bg1"/>
                                </a:glow>
                              </a:effectLst>
                              <a:latin typeface="Cambria Math" panose="02040503050406030204" pitchFamily="18" charset="0"/>
                            </a:rPr>
                            <m:t>𝒖</m:t>
                          </m:r>
                        </m:sub>
                      </m:sSub>
                    </m:oMath>
                  </m:oMathPara>
                </a14:m>
                <a:endParaRPr lang="en-US" altLang="en-US" sz="2400" i="1" baseline="30000" dirty="0">
                  <a:solidFill>
                    <a:schemeClr val="tx1"/>
                  </a:solidFill>
                </a:endParaRPr>
              </a:p>
            </p:txBody>
          </p:sp>
        </mc:Choice>
        <mc:Fallback xmlns="">
          <p:sp>
            <p:nvSpPr>
              <p:cNvPr id="259" name="TextBox 17">
                <a:extLst>
                  <a:ext uri="{FF2B5EF4-FFF2-40B4-BE49-F238E27FC236}">
                    <a16:creationId xmlns:a16="http://schemas.microsoft.com/office/drawing/2014/main" id="{E12921F6-2E35-9938-CA0B-A611E10C1CC6}"/>
                  </a:ext>
                </a:extLst>
              </p:cNvPr>
              <p:cNvSpPr txBox="1">
                <a:spLocks noRot="1" noChangeAspect="1" noMove="1" noResize="1" noEditPoints="1" noAdjustHandles="1" noChangeArrowheads="1" noChangeShapeType="1" noTextEdit="1"/>
              </p:cNvSpPr>
              <p:nvPr/>
            </p:nvSpPr>
            <p:spPr bwMode="auto">
              <a:xfrm>
                <a:off x="-9575416" y="1049281"/>
                <a:ext cx="1266166" cy="453137"/>
              </a:xfrm>
              <a:prstGeom prst="rect">
                <a:avLst/>
              </a:prstGeom>
              <a:blipFill>
                <a:blip r:embed="rId11"/>
                <a:stretch>
                  <a:fillRect b="-4054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NL">
                    <a:noFill/>
                  </a:rPr>
                  <a:t> </a:t>
                </a:r>
              </a:p>
            </p:txBody>
          </p:sp>
        </mc:Fallback>
      </mc:AlternateContent>
      <p:sp>
        <p:nvSpPr>
          <p:cNvPr id="262" name="Oval 261">
            <a:extLst>
              <a:ext uri="{FF2B5EF4-FFF2-40B4-BE49-F238E27FC236}">
                <a16:creationId xmlns:a16="http://schemas.microsoft.com/office/drawing/2014/main" id="{8D0278F2-A1CE-F160-AA6F-8E436C40416F}"/>
              </a:ext>
            </a:extLst>
          </p:cNvPr>
          <p:cNvSpPr/>
          <p:nvPr/>
        </p:nvSpPr>
        <p:spPr>
          <a:xfrm>
            <a:off x="-7523527" y="508729"/>
            <a:ext cx="861266" cy="672380"/>
          </a:xfrm>
          <a:prstGeom prst="ellipse">
            <a:avLst/>
          </a:prstGeom>
          <a:gradFill flip="none" rotWithShape="1">
            <a:gsLst>
              <a:gs pos="0">
                <a:srgbClr val="7030A0">
                  <a:alpha val="50000"/>
                </a:srgbClr>
              </a:gs>
              <a:gs pos="43000">
                <a:srgbClr val="7030A0">
                  <a:alpha val="50000"/>
                </a:srgbClr>
              </a:gs>
              <a:gs pos="63000">
                <a:schemeClr val="bg1">
                  <a:alpha val="50000"/>
                </a:schemeClr>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63" name="Oval 262">
            <a:extLst>
              <a:ext uri="{FF2B5EF4-FFF2-40B4-BE49-F238E27FC236}">
                <a16:creationId xmlns:a16="http://schemas.microsoft.com/office/drawing/2014/main" id="{8383C5C1-DA00-4A2A-9F44-CE38B55464D9}"/>
              </a:ext>
            </a:extLst>
          </p:cNvPr>
          <p:cNvSpPr/>
          <p:nvPr/>
        </p:nvSpPr>
        <p:spPr>
          <a:xfrm>
            <a:off x="-7594630" y="1264340"/>
            <a:ext cx="861266" cy="672380"/>
          </a:xfrm>
          <a:prstGeom prst="ellipse">
            <a:avLst/>
          </a:prstGeom>
          <a:gradFill flip="none" rotWithShape="1">
            <a:gsLst>
              <a:gs pos="0">
                <a:srgbClr val="7030A0">
                  <a:alpha val="50000"/>
                </a:srgbClr>
              </a:gs>
              <a:gs pos="43000">
                <a:srgbClr val="7030A0">
                  <a:alpha val="50000"/>
                </a:srgbClr>
              </a:gs>
              <a:gs pos="63000">
                <a:schemeClr val="bg1">
                  <a:alpha val="50000"/>
                </a:schemeClr>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64" name="Oval 263">
            <a:extLst>
              <a:ext uri="{FF2B5EF4-FFF2-40B4-BE49-F238E27FC236}">
                <a16:creationId xmlns:a16="http://schemas.microsoft.com/office/drawing/2014/main" id="{0F2739C1-4145-D353-678E-A67545300063}"/>
              </a:ext>
            </a:extLst>
          </p:cNvPr>
          <p:cNvSpPr/>
          <p:nvPr/>
        </p:nvSpPr>
        <p:spPr>
          <a:xfrm>
            <a:off x="-7613953" y="2043880"/>
            <a:ext cx="861266" cy="672380"/>
          </a:xfrm>
          <a:prstGeom prst="ellipse">
            <a:avLst/>
          </a:prstGeom>
          <a:gradFill flip="none" rotWithShape="1">
            <a:gsLst>
              <a:gs pos="0">
                <a:srgbClr val="7030A0">
                  <a:alpha val="50000"/>
                </a:srgbClr>
              </a:gs>
              <a:gs pos="43000">
                <a:srgbClr val="7030A0">
                  <a:alpha val="50000"/>
                </a:srgbClr>
              </a:gs>
              <a:gs pos="63000">
                <a:schemeClr val="bg1">
                  <a:alpha val="50000"/>
                </a:schemeClr>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65" name="Rectangle 264">
            <a:extLst>
              <a:ext uri="{FF2B5EF4-FFF2-40B4-BE49-F238E27FC236}">
                <a16:creationId xmlns:a16="http://schemas.microsoft.com/office/drawing/2014/main" id="{7A7C8923-C311-2FA8-D3AD-C1C446C0A65F}"/>
              </a:ext>
            </a:extLst>
          </p:cNvPr>
          <p:cNvSpPr/>
          <p:nvPr/>
        </p:nvSpPr>
        <p:spPr>
          <a:xfrm>
            <a:off x="-6630549" y="688820"/>
            <a:ext cx="2643820" cy="345842"/>
          </a:xfrm>
          <a:prstGeom prst="rect">
            <a:avLst/>
          </a:prstGeom>
          <a:solidFill>
            <a:schemeClr val="tx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dirty="0"/>
          </a:p>
        </p:txBody>
      </p:sp>
      <p:sp>
        <p:nvSpPr>
          <p:cNvPr id="266" name="Rectangle 265">
            <a:extLst>
              <a:ext uri="{FF2B5EF4-FFF2-40B4-BE49-F238E27FC236}">
                <a16:creationId xmlns:a16="http://schemas.microsoft.com/office/drawing/2014/main" id="{5892F06B-6810-39A2-D5D0-67AE01691D99}"/>
              </a:ext>
            </a:extLst>
          </p:cNvPr>
          <p:cNvSpPr/>
          <p:nvPr/>
        </p:nvSpPr>
        <p:spPr>
          <a:xfrm>
            <a:off x="-6633096" y="1401183"/>
            <a:ext cx="1156255" cy="400462"/>
          </a:xfrm>
          <a:prstGeom prst="rect">
            <a:avLst/>
          </a:prstGeom>
          <a:solidFill>
            <a:schemeClr val="tx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dirty="0">
              <a:solidFill>
                <a:schemeClr val="tx1"/>
              </a:solidFill>
            </a:endParaRPr>
          </a:p>
        </p:txBody>
      </p:sp>
      <mc:AlternateContent xmlns:mc="http://schemas.openxmlformats.org/markup-compatibility/2006" xmlns:a14="http://schemas.microsoft.com/office/drawing/2010/main">
        <mc:Choice Requires="a14">
          <p:sp>
            <p:nvSpPr>
              <p:cNvPr id="267" name="TextBox 266">
                <a:extLst>
                  <a:ext uri="{FF2B5EF4-FFF2-40B4-BE49-F238E27FC236}">
                    <a16:creationId xmlns:a16="http://schemas.microsoft.com/office/drawing/2014/main" id="{256F93F0-348D-B6E2-A78A-0C0DDED6274F}"/>
                  </a:ext>
                </a:extLst>
              </p:cNvPr>
              <p:cNvSpPr txBox="1"/>
              <p:nvPr/>
            </p:nvSpPr>
            <p:spPr>
              <a:xfrm>
                <a:off x="-5411237" y="1166154"/>
                <a:ext cx="1715406" cy="1043171"/>
              </a:xfrm>
              <a:prstGeom prst="rect">
                <a:avLst/>
              </a:prstGeom>
              <a:noFill/>
            </p:spPr>
            <p:txBody>
              <a:bodyPr wrap="none" rtlCol="0">
                <a:spAutoFit/>
              </a:bodyPr>
              <a:lstStyle/>
              <a:p>
                <a:pPr algn="ctr"/>
                <a:r>
                  <a:rPr lang="en-GB" sz="2000" b="1" dirty="0">
                    <a:solidFill>
                      <a:schemeClr val="tx1"/>
                    </a:solidFill>
                  </a:rPr>
                  <a:t>Detached - </a:t>
                </a:r>
              </a:p>
              <a:p>
                <a:pPr algn="ctr"/>
                <a:r>
                  <a:rPr lang="en-GB" sz="2000" b="1" dirty="0">
                    <a:solidFill>
                      <a:schemeClr val="tx1"/>
                    </a:solidFill>
                  </a:rPr>
                  <a:t>Plasma-</a:t>
                </a:r>
                <a:r>
                  <a:rPr lang="en-GB" sz="2000" b="1" dirty="0" err="1">
                    <a:solidFill>
                      <a:schemeClr val="tx1"/>
                    </a:solidFill>
                  </a:rPr>
                  <a:t>neutr</a:t>
                </a:r>
                <a:r>
                  <a:rPr lang="en-GB" sz="2000" b="1" dirty="0">
                    <a:solidFill>
                      <a:schemeClr val="tx1"/>
                    </a:solidFill>
                  </a:rPr>
                  <a:t>. </a:t>
                </a:r>
              </a:p>
              <a:p>
                <a:pPr algn="ctr"/>
                <a:r>
                  <a:rPr lang="en-NL" sz="2000" b="1" dirty="0">
                    <a:solidFill>
                      <a:schemeClr val="tx1"/>
                    </a:solidFill>
                  </a:rPr>
                  <a:t> </a:t>
                </a:r>
                <a14:m>
                  <m:oMath xmlns:m="http://schemas.openxmlformats.org/officeDocument/2006/math">
                    <m:r>
                      <a:rPr lang="nl-NL" sz="2000" b="1" i="1" smtClean="0">
                        <a:solidFill>
                          <a:schemeClr val="tx1"/>
                        </a:solidFill>
                        <a:latin typeface="Cambria Math" panose="02040503050406030204" pitchFamily="18" charset="0"/>
                      </a:rPr>
                      <m:t>∝</m:t>
                    </m:r>
                    <m:sSub>
                      <m:sSubPr>
                        <m:ctrlPr>
                          <a:rPr lang="en-GB" sz="2000" b="1" i="1" smtClean="0">
                            <a:solidFill>
                              <a:schemeClr val="tx1"/>
                            </a:solidFill>
                            <a:latin typeface="Cambria Math" panose="02040503050406030204" pitchFamily="18" charset="0"/>
                          </a:rPr>
                        </m:ctrlPr>
                      </m:sSubPr>
                      <m:e>
                        <m:r>
                          <a:rPr lang="en-GB" sz="2000" b="1" i="1" smtClean="0">
                            <a:solidFill>
                              <a:schemeClr val="tx1"/>
                            </a:solidFill>
                            <a:latin typeface="Cambria Math" panose="02040503050406030204" pitchFamily="18" charset="0"/>
                          </a:rPr>
                          <m:t>𝑳</m:t>
                        </m:r>
                      </m:e>
                      <m:sub>
                        <m:r>
                          <a:rPr lang="en-GB" sz="2000" b="1" i="1" smtClean="0">
                            <a:solidFill>
                              <a:schemeClr val="tx1"/>
                            </a:solidFill>
                            <a:latin typeface="Cambria Math" panose="02040503050406030204" pitchFamily="18" charset="0"/>
                          </a:rPr>
                          <m:t>𝒑𝒐𝒍</m:t>
                        </m:r>
                      </m:sub>
                    </m:sSub>
                    <m:sSub>
                      <m:sSubPr>
                        <m:ctrlPr>
                          <a:rPr lang="en-GB" sz="2000" b="1" i="1" smtClean="0">
                            <a:solidFill>
                              <a:schemeClr val="tx1"/>
                            </a:solidFill>
                            <a:latin typeface="Cambria Math" panose="02040503050406030204" pitchFamily="18" charset="0"/>
                          </a:rPr>
                        </m:ctrlPr>
                      </m:sSubPr>
                      <m:e>
                        <m:r>
                          <a:rPr lang="en-GB" sz="2000" b="1" i="1" smtClean="0">
                            <a:solidFill>
                              <a:schemeClr val="tx1"/>
                            </a:solidFill>
                            <a:latin typeface="Cambria Math" panose="02040503050406030204" pitchFamily="18" charset="0"/>
                          </a:rPr>
                          <m:t>×</m:t>
                        </m:r>
                        <m:r>
                          <a:rPr lang="en-GB" sz="2000" b="1" i="1" smtClean="0">
                            <a:solidFill>
                              <a:schemeClr val="tx1"/>
                            </a:solidFill>
                            <a:latin typeface="Cambria Math" panose="02040503050406030204" pitchFamily="18" charset="0"/>
                          </a:rPr>
                          <m:t>𝒑</m:t>
                        </m:r>
                      </m:e>
                      <m:sub>
                        <m:r>
                          <a:rPr lang="en-GB" sz="2000" b="1" i="1" smtClean="0">
                            <a:solidFill>
                              <a:schemeClr val="tx1"/>
                            </a:solidFill>
                            <a:latin typeface="Cambria Math" panose="02040503050406030204" pitchFamily="18" charset="0"/>
                          </a:rPr>
                          <m:t>𝒏</m:t>
                        </m:r>
                      </m:sub>
                    </m:sSub>
                  </m:oMath>
                </a14:m>
                <a:endParaRPr lang="en-NL" sz="2000" b="1" dirty="0">
                  <a:solidFill>
                    <a:schemeClr val="tx1"/>
                  </a:solidFill>
                </a:endParaRPr>
              </a:p>
            </p:txBody>
          </p:sp>
        </mc:Choice>
        <mc:Fallback xmlns="">
          <p:sp>
            <p:nvSpPr>
              <p:cNvPr id="267" name="TextBox 266">
                <a:extLst>
                  <a:ext uri="{FF2B5EF4-FFF2-40B4-BE49-F238E27FC236}">
                    <a16:creationId xmlns:a16="http://schemas.microsoft.com/office/drawing/2014/main" id="{256F93F0-348D-B6E2-A78A-0C0DDED6274F}"/>
                  </a:ext>
                </a:extLst>
              </p:cNvPr>
              <p:cNvSpPr txBox="1">
                <a:spLocks noRot="1" noChangeAspect="1" noMove="1" noResize="1" noEditPoints="1" noAdjustHandles="1" noChangeArrowheads="1" noChangeShapeType="1" noTextEdit="1"/>
              </p:cNvSpPr>
              <p:nvPr/>
            </p:nvSpPr>
            <p:spPr>
              <a:xfrm>
                <a:off x="-5411237" y="1166154"/>
                <a:ext cx="1715406" cy="1043171"/>
              </a:xfrm>
              <a:prstGeom prst="rect">
                <a:avLst/>
              </a:prstGeom>
              <a:blipFill>
                <a:blip r:embed="rId12"/>
                <a:stretch>
                  <a:fillRect l="-3191" t="-2924" r="-3191" b="-3509"/>
                </a:stretch>
              </a:blipFill>
            </p:spPr>
            <p:txBody>
              <a:bodyPr/>
              <a:lstStyle/>
              <a:p>
                <a:r>
                  <a:rPr lang="en-GB">
                    <a:noFill/>
                  </a:rPr>
                  <a:t> </a:t>
                </a:r>
              </a:p>
            </p:txBody>
          </p:sp>
        </mc:Fallback>
      </mc:AlternateContent>
      <p:cxnSp>
        <p:nvCxnSpPr>
          <p:cNvPr id="268" name="Straight Connector 267">
            <a:extLst>
              <a:ext uri="{FF2B5EF4-FFF2-40B4-BE49-F238E27FC236}">
                <a16:creationId xmlns:a16="http://schemas.microsoft.com/office/drawing/2014/main" id="{783B92E4-64A2-D50A-F1C6-8DBF1C8F3852}"/>
              </a:ext>
            </a:extLst>
          </p:cNvPr>
          <p:cNvCxnSpPr>
            <a:cxnSpLocks/>
          </p:cNvCxnSpPr>
          <p:nvPr/>
        </p:nvCxnSpPr>
        <p:spPr>
          <a:xfrm>
            <a:off x="-6562090" y="541245"/>
            <a:ext cx="2594684" cy="0"/>
          </a:xfrm>
          <a:prstGeom prst="line">
            <a:avLst/>
          </a:prstGeom>
          <a:ln>
            <a:solidFill>
              <a:schemeClr val="tx1"/>
            </a:solidFill>
            <a:headEnd type="triangle" w="med" len="med"/>
            <a:tailEnd type="triangle" w="med" len="med"/>
          </a:ln>
        </p:spPr>
        <p:style>
          <a:lnRef idx="3">
            <a:schemeClr val="accent6"/>
          </a:lnRef>
          <a:fillRef idx="0">
            <a:schemeClr val="accent6"/>
          </a:fillRef>
          <a:effectRef idx="2">
            <a:schemeClr val="accent6"/>
          </a:effectRef>
          <a:fontRef idx="minor">
            <a:schemeClr val="tx1"/>
          </a:fontRef>
        </p:style>
      </p:cxnSp>
      <mc:AlternateContent xmlns:mc="http://schemas.openxmlformats.org/markup-compatibility/2006" xmlns:a14="http://schemas.microsoft.com/office/drawing/2010/main">
        <mc:Choice Requires="a14">
          <p:sp>
            <p:nvSpPr>
              <p:cNvPr id="269" name="TextBox 268">
                <a:extLst>
                  <a:ext uri="{FF2B5EF4-FFF2-40B4-BE49-F238E27FC236}">
                    <a16:creationId xmlns:a16="http://schemas.microsoft.com/office/drawing/2014/main" id="{5C18FCDB-831D-FA44-70B5-34026D2704EE}"/>
                  </a:ext>
                </a:extLst>
              </p:cNvPr>
              <p:cNvSpPr txBox="1"/>
              <p:nvPr/>
            </p:nvSpPr>
            <p:spPr>
              <a:xfrm>
                <a:off x="-6169667" y="99008"/>
                <a:ext cx="690638" cy="42761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000" b="1" i="1" smtClean="0">
                              <a:solidFill>
                                <a:schemeClr val="tx1"/>
                              </a:solidFill>
                              <a:latin typeface="Cambria Math" panose="02040503050406030204" pitchFamily="18" charset="0"/>
                            </a:rPr>
                          </m:ctrlPr>
                        </m:sSubPr>
                        <m:e>
                          <m:r>
                            <a:rPr lang="en-GB" sz="2000" b="1" i="1">
                              <a:solidFill>
                                <a:schemeClr val="tx1"/>
                              </a:solidFill>
                              <a:latin typeface="Cambria Math" panose="02040503050406030204" pitchFamily="18" charset="0"/>
                            </a:rPr>
                            <m:t>𝑳</m:t>
                          </m:r>
                        </m:e>
                        <m:sub>
                          <m:r>
                            <a:rPr lang="en-GB" sz="2000" b="1" i="1">
                              <a:solidFill>
                                <a:schemeClr val="tx1"/>
                              </a:solidFill>
                              <a:latin typeface="Cambria Math" panose="02040503050406030204" pitchFamily="18" charset="0"/>
                            </a:rPr>
                            <m:t>𝒑𝒐𝒍</m:t>
                          </m:r>
                        </m:sub>
                      </m:sSub>
                    </m:oMath>
                  </m:oMathPara>
                </a14:m>
                <a:endParaRPr lang="en-GB" sz="2000" b="1" dirty="0">
                  <a:solidFill>
                    <a:schemeClr val="tx1"/>
                  </a:solidFill>
                </a:endParaRPr>
              </a:p>
            </p:txBody>
          </p:sp>
        </mc:Choice>
        <mc:Fallback xmlns="">
          <p:sp>
            <p:nvSpPr>
              <p:cNvPr id="269" name="TextBox 268">
                <a:extLst>
                  <a:ext uri="{FF2B5EF4-FFF2-40B4-BE49-F238E27FC236}">
                    <a16:creationId xmlns:a16="http://schemas.microsoft.com/office/drawing/2014/main" id="{5C18FCDB-831D-FA44-70B5-34026D2704EE}"/>
                  </a:ext>
                </a:extLst>
              </p:cNvPr>
              <p:cNvSpPr txBox="1">
                <a:spLocks noRot="1" noChangeAspect="1" noMove="1" noResize="1" noEditPoints="1" noAdjustHandles="1" noChangeArrowheads="1" noChangeShapeType="1" noTextEdit="1"/>
              </p:cNvSpPr>
              <p:nvPr/>
            </p:nvSpPr>
            <p:spPr>
              <a:xfrm>
                <a:off x="-6169667" y="99008"/>
                <a:ext cx="690638" cy="427618"/>
              </a:xfrm>
              <a:prstGeom prst="rect">
                <a:avLst/>
              </a:prstGeom>
              <a:blipFill>
                <a:blip r:embed="rId13"/>
                <a:stretch>
                  <a:fillRect b="-10000"/>
                </a:stretch>
              </a:blipFill>
            </p:spPr>
            <p:txBody>
              <a:bodyPr/>
              <a:lstStyle/>
              <a:p>
                <a:r>
                  <a:rPr lang="en-GB">
                    <a:noFill/>
                  </a:rPr>
                  <a:t> </a:t>
                </a:r>
              </a:p>
            </p:txBody>
          </p:sp>
        </mc:Fallback>
      </mc:AlternateContent>
      <p:cxnSp>
        <p:nvCxnSpPr>
          <p:cNvPr id="798" name="Straight Connector 797">
            <a:extLst>
              <a:ext uri="{FF2B5EF4-FFF2-40B4-BE49-F238E27FC236}">
                <a16:creationId xmlns:a16="http://schemas.microsoft.com/office/drawing/2014/main" id="{7219E78E-A797-1603-C55A-132FCB11BF2C}"/>
              </a:ext>
            </a:extLst>
          </p:cNvPr>
          <p:cNvCxnSpPr>
            <a:cxnSpLocks/>
          </p:cNvCxnSpPr>
          <p:nvPr/>
        </p:nvCxnSpPr>
        <p:spPr>
          <a:xfrm flipH="1">
            <a:off x="-7613953" y="667473"/>
            <a:ext cx="3627224" cy="0"/>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1" name="Straight Connector 800">
            <a:extLst>
              <a:ext uri="{FF2B5EF4-FFF2-40B4-BE49-F238E27FC236}">
                <a16:creationId xmlns:a16="http://schemas.microsoft.com/office/drawing/2014/main" id="{88A40260-D27F-1FC3-09EB-D718A5DDDC20}"/>
              </a:ext>
            </a:extLst>
          </p:cNvPr>
          <p:cNvCxnSpPr>
            <a:cxnSpLocks/>
          </p:cNvCxnSpPr>
          <p:nvPr/>
        </p:nvCxnSpPr>
        <p:spPr>
          <a:xfrm flipH="1">
            <a:off x="-7594630" y="1049281"/>
            <a:ext cx="3627224" cy="0"/>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2" name="Straight Connector 801">
            <a:extLst>
              <a:ext uri="{FF2B5EF4-FFF2-40B4-BE49-F238E27FC236}">
                <a16:creationId xmlns:a16="http://schemas.microsoft.com/office/drawing/2014/main" id="{05E1C577-59F0-DF4A-B17F-FD304423CBDD}"/>
              </a:ext>
            </a:extLst>
          </p:cNvPr>
          <p:cNvCxnSpPr>
            <a:cxnSpLocks/>
          </p:cNvCxnSpPr>
          <p:nvPr/>
        </p:nvCxnSpPr>
        <p:spPr>
          <a:xfrm flipH="1">
            <a:off x="-7623709" y="1408270"/>
            <a:ext cx="2115601" cy="0"/>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4" name="Straight Connector 803">
            <a:extLst>
              <a:ext uri="{FF2B5EF4-FFF2-40B4-BE49-F238E27FC236}">
                <a16:creationId xmlns:a16="http://schemas.microsoft.com/office/drawing/2014/main" id="{5DA70C01-4A6A-BD52-4857-23385A935848}"/>
              </a:ext>
            </a:extLst>
          </p:cNvPr>
          <p:cNvCxnSpPr>
            <a:cxnSpLocks/>
          </p:cNvCxnSpPr>
          <p:nvPr/>
        </p:nvCxnSpPr>
        <p:spPr>
          <a:xfrm flipH="1">
            <a:off x="-7623709" y="1784862"/>
            <a:ext cx="2115601" cy="0"/>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5" name="Straight Connector 804">
            <a:extLst>
              <a:ext uri="{FF2B5EF4-FFF2-40B4-BE49-F238E27FC236}">
                <a16:creationId xmlns:a16="http://schemas.microsoft.com/office/drawing/2014/main" id="{84F85C2A-FC4C-B892-FFDA-E6519DB4F427}"/>
              </a:ext>
            </a:extLst>
          </p:cNvPr>
          <p:cNvCxnSpPr>
            <a:cxnSpLocks/>
          </p:cNvCxnSpPr>
          <p:nvPr/>
        </p:nvCxnSpPr>
        <p:spPr>
          <a:xfrm flipH="1">
            <a:off x="-7623709" y="2161706"/>
            <a:ext cx="890345" cy="0"/>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0" name="Straight Connector 809">
            <a:extLst>
              <a:ext uri="{FF2B5EF4-FFF2-40B4-BE49-F238E27FC236}">
                <a16:creationId xmlns:a16="http://schemas.microsoft.com/office/drawing/2014/main" id="{6DB3ACA2-80BB-5524-EB68-DACEA4866316}"/>
              </a:ext>
            </a:extLst>
          </p:cNvPr>
          <p:cNvCxnSpPr>
            <a:cxnSpLocks/>
          </p:cNvCxnSpPr>
          <p:nvPr/>
        </p:nvCxnSpPr>
        <p:spPr>
          <a:xfrm flipH="1">
            <a:off x="-7643032" y="2580114"/>
            <a:ext cx="890345" cy="0"/>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4" name="Picture 103">
            <a:extLst>
              <a:ext uri="{FF2B5EF4-FFF2-40B4-BE49-F238E27FC236}">
                <a16:creationId xmlns:a16="http://schemas.microsoft.com/office/drawing/2014/main" id="{DF89FBD3-A8A2-2683-7B30-DF00CB9D7981}"/>
              </a:ext>
            </a:extLst>
          </p:cNvPr>
          <p:cNvPicPr>
            <a:picLocks noChangeAspect="1"/>
          </p:cNvPicPr>
          <p:nvPr/>
        </p:nvPicPr>
        <p:blipFill>
          <a:blip r:embed="rId14"/>
          <a:stretch>
            <a:fillRect/>
          </a:stretch>
        </p:blipFill>
        <p:spPr>
          <a:xfrm>
            <a:off x="7818789" y="445986"/>
            <a:ext cx="4414378" cy="6434776"/>
          </a:xfrm>
          <a:prstGeom prst="rect">
            <a:avLst/>
          </a:prstGeom>
        </p:spPr>
      </p:pic>
      <p:pic>
        <p:nvPicPr>
          <p:cNvPr id="228" name="Picture 227">
            <a:extLst>
              <a:ext uri="{FF2B5EF4-FFF2-40B4-BE49-F238E27FC236}">
                <a16:creationId xmlns:a16="http://schemas.microsoft.com/office/drawing/2014/main" id="{F5C2F205-B752-7F01-FD4C-7993315B0F92}"/>
              </a:ext>
            </a:extLst>
          </p:cNvPr>
          <p:cNvPicPr>
            <a:picLocks noChangeAspect="1"/>
          </p:cNvPicPr>
          <p:nvPr/>
        </p:nvPicPr>
        <p:blipFill>
          <a:blip r:embed="rId15"/>
          <a:stretch>
            <a:fillRect/>
          </a:stretch>
        </p:blipFill>
        <p:spPr>
          <a:xfrm>
            <a:off x="-279678" y="450948"/>
            <a:ext cx="7556778" cy="3434899"/>
          </a:xfrm>
          <a:prstGeom prst="rect">
            <a:avLst/>
          </a:prstGeom>
        </p:spPr>
      </p:pic>
      <p:sp>
        <p:nvSpPr>
          <p:cNvPr id="6" name="TextBox 5">
            <a:extLst>
              <a:ext uri="{FF2B5EF4-FFF2-40B4-BE49-F238E27FC236}">
                <a16:creationId xmlns:a16="http://schemas.microsoft.com/office/drawing/2014/main" id="{B8812997-A97B-BF65-6EF8-C5DA4862B999}"/>
              </a:ext>
            </a:extLst>
          </p:cNvPr>
          <p:cNvSpPr txBox="1"/>
          <p:nvPr/>
        </p:nvSpPr>
        <p:spPr>
          <a:xfrm>
            <a:off x="244135" y="5426672"/>
            <a:ext cx="6449742" cy="101566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2000" b="1" dirty="0"/>
              <a:t>Neutral baffling </a:t>
            </a:r>
          </a:p>
          <a:p>
            <a:pPr marL="342900" indent="-342900">
              <a:buFont typeface="Wingdings" pitchFamily="2" charset="2"/>
              <a:buChar char="Ø"/>
            </a:pPr>
            <a:r>
              <a:rPr lang="en-GB" sz="2000" dirty="0">
                <a:solidFill>
                  <a:schemeClr val="tx1"/>
                </a:solidFill>
              </a:rPr>
              <a:t>Maximises plasma-</a:t>
            </a:r>
            <a:r>
              <a:rPr lang="en-GB" sz="2000" dirty="0" err="1">
                <a:solidFill>
                  <a:schemeClr val="tx1"/>
                </a:solidFill>
              </a:rPr>
              <a:t>neutr</a:t>
            </a:r>
            <a:r>
              <a:rPr lang="en-GB" sz="2000" dirty="0">
                <a:solidFill>
                  <a:schemeClr val="tx1"/>
                </a:solidFill>
              </a:rPr>
              <a:t>. Inter. &amp; decouples </a:t>
            </a:r>
            <a:r>
              <a:rPr lang="en-GB" sz="2000" dirty="0"/>
              <a:t>divertor-core</a:t>
            </a:r>
          </a:p>
          <a:p>
            <a:pPr marL="342900" indent="-342900">
              <a:buFont typeface="Arial" panose="020B0604020202020204" pitchFamily="34" charset="0"/>
              <a:buChar char="•"/>
            </a:pPr>
            <a:r>
              <a:rPr lang="en-GB" sz="2000" dirty="0"/>
              <a:t>Enables divertor shape detachment benefits</a:t>
            </a:r>
            <a:endParaRPr lang="en-GB" sz="1600" dirty="0"/>
          </a:p>
        </p:txBody>
      </p:sp>
      <p:sp>
        <p:nvSpPr>
          <p:cNvPr id="3" name="Oval 2">
            <a:extLst>
              <a:ext uri="{FF2B5EF4-FFF2-40B4-BE49-F238E27FC236}">
                <a16:creationId xmlns:a16="http://schemas.microsoft.com/office/drawing/2014/main" id="{7BC82BD8-ACF5-3C34-147B-0AA7B5487084}"/>
              </a:ext>
            </a:extLst>
          </p:cNvPr>
          <p:cNvSpPr/>
          <p:nvPr/>
        </p:nvSpPr>
        <p:spPr>
          <a:xfrm>
            <a:off x="-6584802" y="6141446"/>
            <a:ext cx="861266" cy="758242"/>
          </a:xfrm>
          <a:prstGeom prst="ellipse">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grpSp>
        <p:nvGrpSpPr>
          <p:cNvPr id="4" name="Group 3">
            <a:extLst>
              <a:ext uri="{FF2B5EF4-FFF2-40B4-BE49-F238E27FC236}">
                <a16:creationId xmlns:a16="http://schemas.microsoft.com/office/drawing/2014/main" id="{8F8E23BE-EF25-DC61-C3D7-996A138DC3C5}"/>
              </a:ext>
            </a:extLst>
          </p:cNvPr>
          <p:cNvGrpSpPr/>
          <p:nvPr/>
        </p:nvGrpSpPr>
        <p:grpSpPr>
          <a:xfrm>
            <a:off x="-9021620" y="6730106"/>
            <a:ext cx="2958860" cy="845972"/>
            <a:chOff x="-254149" y="2110497"/>
            <a:chExt cx="2958860" cy="845972"/>
          </a:xfrm>
        </p:grpSpPr>
        <p:sp>
          <p:nvSpPr>
            <p:cNvPr id="9" name="Rectangle 8">
              <a:extLst>
                <a:ext uri="{FF2B5EF4-FFF2-40B4-BE49-F238E27FC236}">
                  <a16:creationId xmlns:a16="http://schemas.microsoft.com/office/drawing/2014/main" id="{A6D6FED0-6B53-5E43-D619-C94B4A6C44A1}"/>
                </a:ext>
              </a:extLst>
            </p:cNvPr>
            <p:cNvSpPr/>
            <p:nvPr/>
          </p:nvSpPr>
          <p:spPr bwMode="auto">
            <a:xfrm>
              <a:off x="452339" y="2469486"/>
              <a:ext cx="2106226" cy="376592"/>
            </a:xfrm>
            <a:prstGeom prst="rect">
              <a:avLst/>
            </a:prstGeom>
            <a:gradFill flip="none" rotWithShape="1">
              <a:gsLst>
                <a:gs pos="0">
                  <a:srgbClr val="FF3E3E"/>
                </a:gs>
                <a:gs pos="50000">
                  <a:srgbClr val="FF3E3E"/>
                </a:gs>
                <a:gs pos="100000">
                  <a:srgbClr val="FF3E3E">
                    <a:alpha val="50000"/>
                  </a:srgbClr>
                </a:gs>
              </a:gsLst>
              <a:lin ang="0" scaled="1"/>
              <a:tileRect/>
            </a:gradFill>
            <a:ln w="38100">
              <a:solidFill>
                <a:schemeClr val="tx1"/>
              </a:solidFill>
              <a:headEnd type="none" w="med" len="med"/>
              <a:tailEnd type="none" w="med" len="me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5">
                <a:shade val="15000"/>
              </a:schemeClr>
            </a:lnRef>
            <a:fillRef idx="1">
              <a:schemeClr val="accent5"/>
            </a:fillRef>
            <a:effectRef idx="0">
              <a:schemeClr val="accent5"/>
            </a:effectRef>
            <a:fontRef idx="minor">
              <a:schemeClr val="lt1"/>
            </a:fontRef>
          </p:style>
          <p:txBody>
            <a:bodyPr/>
            <a:lstStyle/>
            <a:p>
              <a:pPr defTabSz="820738">
                <a:defRPr/>
              </a:pPr>
              <a:endParaRPr lang="en-US" sz="1500" dirty="0">
                <a:solidFill>
                  <a:srgbClr val="E53B0F"/>
                </a:solidFill>
                <a:highlight>
                  <a:srgbClr val="FF0000"/>
                </a:highlight>
                <a:latin typeface="Times" charset="0"/>
                <a:ea typeface="ＭＳ Ｐゴシック" charset="0"/>
              </a:endParaRPr>
            </a:p>
          </p:txBody>
        </p:sp>
        <p:cxnSp>
          <p:nvCxnSpPr>
            <p:cNvPr id="10" name="Straight Arrow Connector 20">
              <a:extLst>
                <a:ext uri="{FF2B5EF4-FFF2-40B4-BE49-F238E27FC236}">
                  <a16:creationId xmlns:a16="http://schemas.microsoft.com/office/drawing/2014/main" id="{0D1A1224-B273-B56F-28FB-7D04E20FF5DF}"/>
                </a:ext>
              </a:extLst>
            </p:cNvPr>
            <p:cNvCxnSpPr>
              <a:cxnSpLocks noChangeShapeType="1"/>
            </p:cNvCxnSpPr>
            <p:nvPr/>
          </p:nvCxnSpPr>
          <p:spPr bwMode="auto">
            <a:xfrm>
              <a:off x="170570" y="2663306"/>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sp>
          <p:nvSpPr>
            <p:cNvPr id="11" name="Content Placeholder 2">
              <a:extLst>
                <a:ext uri="{FF2B5EF4-FFF2-40B4-BE49-F238E27FC236}">
                  <a16:creationId xmlns:a16="http://schemas.microsoft.com/office/drawing/2014/main" id="{0BC5F5CC-7E89-FDB2-44BA-6D8D81337A4D}"/>
                </a:ext>
              </a:extLst>
            </p:cNvPr>
            <p:cNvSpPr txBox="1">
              <a:spLocks/>
            </p:cNvSpPr>
            <p:nvPr/>
          </p:nvSpPr>
          <p:spPr bwMode="auto">
            <a:xfrm>
              <a:off x="828028" y="2475009"/>
              <a:ext cx="798341" cy="3765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12" tIns="45707" rIns="91412" bIns="45707"/>
            <a:lstStyle>
              <a:lvl1pPr marL="165100" indent="-165100" algn="l" rtl="0" eaLnBrk="0" fontAlgn="base" hangingPunct="0">
                <a:spcBef>
                  <a:spcPct val="20000"/>
                </a:spcBef>
                <a:spcAft>
                  <a:spcPct val="0"/>
                </a:spcAft>
                <a:buClr>
                  <a:srgbClr val="FF0000"/>
                </a:buClr>
                <a:buSzPct val="140000"/>
                <a:buChar char="•"/>
                <a:defRPr sz="1900">
                  <a:solidFill>
                    <a:schemeClr val="tx1"/>
                  </a:solidFill>
                  <a:latin typeface="+mn-lt"/>
                  <a:ea typeface="+mn-ea"/>
                  <a:cs typeface="ＭＳ Ｐゴシック" charset="0"/>
                </a:defRPr>
              </a:lvl1pPr>
              <a:lvl2pPr marL="450850" indent="-171450" algn="l" rtl="0" eaLnBrk="0" fontAlgn="base" hangingPunct="0">
                <a:spcBef>
                  <a:spcPct val="20000"/>
                </a:spcBef>
                <a:spcAft>
                  <a:spcPct val="0"/>
                </a:spcAft>
                <a:buClr>
                  <a:srgbClr val="FF0000"/>
                </a:buClr>
                <a:buSzPct val="75000"/>
                <a:buFont typeface="Webdings" charset="0"/>
                <a:buChar char="&lt;"/>
                <a:defRPr>
                  <a:solidFill>
                    <a:schemeClr val="tx1"/>
                  </a:solidFill>
                  <a:latin typeface="+mn-lt"/>
                  <a:ea typeface="+mn-ea"/>
                </a:defRPr>
              </a:lvl2pPr>
              <a:lvl3pPr marL="730250" indent="-165100" algn="l" rtl="0" eaLnBrk="0" fontAlgn="base" hangingPunct="0">
                <a:spcBef>
                  <a:spcPct val="20000"/>
                </a:spcBef>
                <a:spcAft>
                  <a:spcPct val="0"/>
                </a:spcAft>
                <a:buClr>
                  <a:srgbClr val="FF0000"/>
                </a:buClr>
                <a:buSzPct val="70000"/>
                <a:buFont typeface="Zapf Dingbats" charset="0"/>
                <a:buChar char="l"/>
                <a:defRPr sz="1700">
                  <a:solidFill>
                    <a:schemeClr val="tx1"/>
                  </a:solidFill>
                  <a:latin typeface="+mn-lt"/>
                  <a:ea typeface="+mn-ea"/>
                </a:defRPr>
              </a:lvl3pPr>
              <a:lvl4pPr marL="1073150" indent="-228600" algn="l" rtl="0" eaLnBrk="0" fontAlgn="base" hangingPunct="0">
                <a:spcBef>
                  <a:spcPct val="20000"/>
                </a:spcBef>
                <a:spcAft>
                  <a:spcPct val="0"/>
                </a:spcAft>
                <a:buClr>
                  <a:srgbClr val="FF0000"/>
                </a:buClr>
                <a:buSzPct val="75000"/>
                <a:buFont typeface="Zapf Dingbats" charset="0"/>
                <a:buChar char="u"/>
                <a:defRPr sz="1700">
                  <a:solidFill>
                    <a:schemeClr val="tx1"/>
                  </a:solidFill>
                  <a:latin typeface="+mn-lt"/>
                  <a:ea typeface="+mn-ea"/>
                </a:defRPr>
              </a:lvl4pPr>
              <a:lvl5pPr marL="14160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5pPr>
              <a:lvl6pPr marL="18732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6pPr>
              <a:lvl7pPr marL="23304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7pPr>
              <a:lvl8pPr marL="27876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8pPr>
              <a:lvl9pPr marL="32448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9pPr>
            </a:lstStyle>
            <a:p>
              <a:pPr marL="0" indent="0" algn="ctr">
                <a:buFontTx/>
                <a:buNone/>
                <a:defRPr/>
              </a:pPr>
              <a:r>
                <a:rPr lang="en-US" sz="2000" b="1" dirty="0">
                  <a:ea typeface="ＭＳ Ｐゴシック" charset="0"/>
                </a:rPr>
                <a:t>B </a:t>
              </a:r>
              <a:r>
                <a:rPr lang="en-US" sz="2000" b="1" dirty="0">
                  <a:ea typeface="ＭＳ Ｐゴシック" charset="0"/>
                  <a:sym typeface="Wingdings"/>
                </a:rPr>
                <a:t></a:t>
              </a:r>
              <a:endParaRPr lang="en-US" sz="2400" dirty="0">
                <a:cs typeface="+mn-cs"/>
              </a:endParaRPr>
            </a:p>
          </p:txBody>
        </p:sp>
        <p:cxnSp>
          <p:nvCxnSpPr>
            <p:cNvPr id="12" name="Straight Arrow Connector 20">
              <a:extLst>
                <a:ext uri="{FF2B5EF4-FFF2-40B4-BE49-F238E27FC236}">
                  <a16:creationId xmlns:a16="http://schemas.microsoft.com/office/drawing/2014/main" id="{FAB4867D-786B-1143-D4B9-61392225973F}"/>
                </a:ext>
              </a:extLst>
            </p:cNvPr>
            <p:cNvCxnSpPr>
              <a:cxnSpLocks noChangeShapeType="1"/>
            </p:cNvCxnSpPr>
            <p:nvPr/>
          </p:nvCxnSpPr>
          <p:spPr bwMode="auto">
            <a:xfrm>
              <a:off x="170570" y="2657783"/>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3" name="Straight Arrow Connector 20">
              <a:extLst>
                <a:ext uri="{FF2B5EF4-FFF2-40B4-BE49-F238E27FC236}">
                  <a16:creationId xmlns:a16="http://schemas.microsoft.com/office/drawing/2014/main" id="{1C3183D1-ECFB-72E9-CC9C-5971CAC5000C}"/>
                </a:ext>
              </a:extLst>
            </p:cNvPr>
            <p:cNvCxnSpPr>
              <a:cxnSpLocks noChangeShapeType="1"/>
            </p:cNvCxnSpPr>
            <p:nvPr/>
          </p:nvCxnSpPr>
          <p:spPr bwMode="auto">
            <a:xfrm>
              <a:off x="2141176" y="2657783"/>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14" name="Group 40">
              <a:extLst>
                <a:ext uri="{FF2B5EF4-FFF2-40B4-BE49-F238E27FC236}">
                  <a16:creationId xmlns:a16="http://schemas.microsoft.com/office/drawing/2014/main" id="{1042FF37-5A45-615F-BB42-438124BB18B0}"/>
                </a:ext>
              </a:extLst>
            </p:cNvPr>
            <p:cNvGrpSpPr>
              <a:grpSpLocks/>
            </p:cNvGrpSpPr>
            <p:nvPr/>
          </p:nvGrpSpPr>
          <p:grpSpPr bwMode="auto">
            <a:xfrm>
              <a:off x="2563827" y="2218425"/>
              <a:ext cx="140884" cy="690419"/>
              <a:chOff x="7239000" y="3124200"/>
              <a:chExt cx="228600" cy="838200"/>
            </a:xfrm>
          </p:grpSpPr>
          <p:cxnSp>
            <p:nvCxnSpPr>
              <p:cNvPr id="19" name="Straight Connector 18">
                <a:extLst>
                  <a:ext uri="{FF2B5EF4-FFF2-40B4-BE49-F238E27FC236}">
                    <a16:creationId xmlns:a16="http://schemas.microsoft.com/office/drawing/2014/main" id="{0C80239C-BD1F-A914-39E4-248284C69801}"/>
                  </a:ext>
                </a:extLst>
              </p:cNvPr>
              <p:cNvCxnSpPr/>
              <p:nvPr/>
            </p:nvCxnSpPr>
            <p:spPr bwMode="auto">
              <a:xfrm>
                <a:off x="7239000" y="3352800"/>
                <a:ext cx="0" cy="609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0" name="Straight Connector 19">
                <a:extLst>
                  <a:ext uri="{FF2B5EF4-FFF2-40B4-BE49-F238E27FC236}">
                    <a16:creationId xmlns:a16="http://schemas.microsoft.com/office/drawing/2014/main" id="{CDA1CEB9-75BC-CFAD-2541-6F40D9C50F80}"/>
                  </a:ext>
                </a:extLst>
              </p:cNvPr>
              <p:cNvCxnSpPr/>
              <p:nvPr/>
            </p:nvCxnSpPr>
            <p:spPr bwMode="auto">
              <a:xfrm flipV="1">
                <a:off x="7239000" y="37338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1" name="Straight Connector 20">
                <a:extLst>
                  <a:ext uri="{FF2B5EF4-FFF2-40B4-BE49-F238E27FC236}">
                    <a16:creationId xmlns:a16="http://schemas.microsoft.com/office/drawing/2014/main" id="{3C62F83A-E218-C44E-B144-CFB4D710D280}"/>
                  </a:ext>
                </a:extLst>
              </p:cNvPr>
              <p:cNvCxnSpPr/>
              <p:nvPr/>
            </p:nvCxnSpPr>
            <p:spPr bwMode="auto">
              <a:xfrm flipV="1">
                <a:off x="7239000" y="35306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2" name="Straight Connector 21">
                <a:extLst>
                  <a:ext uri="{FF2B5EF4-FFF2-40B4-BE49-F238E27FC236}">
                    <a16:creationId xmlns:a16="http://schemas.microsoft.com/office/drawing/2014/main" id="{437E26A3-847C-9F93-A258-C77CD52FA768}"/>
                  </a:ext>
                </a:extLst>
              </p:cNvPr>
              <p:cNvCxnSpPr/>
              <p:nvPr/>
            </p:nvCxnSpPr>
            <p:spPr bwMode="auto">
              <a:xfrm flipV="1">
                <a:off x="7239000" y="31242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3" name="Straight Connector 22">
                <a:extLst>
                  <a:ext uri="{FF2B5EF4-FFF2-40B4-BE49-F238E27FC236}">
                    <a16:creationId xmlns:a16="http://schemas.microsoft.com/office/drawing/2014/main" id="{563B617F-DC5A-6B75-DC0F-26C01DAA6936}"/>
                  </a:ext>
                </a:extLst>
              </p:cNvPr>
              <p:cNvCxnSpPr/>
              <p:nvPr/>
            </p:nvCxnSpPr>
            <p:spPr bwMode="auto">
              <a:xfrm flipV="1">
                <a:off x="7239000" y="33274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
          <p:nvSpPr>
            <p:cNvPr id="15" name="Content Placeholder 2">
              <a:extLst>
                <a:ext uri="{FF2B5EF4-FFF2-40B4-BE49-F238E27FC236}">
                  <a16:creationId xmlns:a16="http://schemas.microsoft.com/office/drawing/2014/main" id="{B0E92EE0-97C2-6644-A161-FF2F52B07AE6}"/>
                </a:ext>
              </a:extLst>
            </p:cNvPr>
            <p:cNvSpPr txBox="1">
              <a:spLocks/>
            </p:cNvSpPr>
            <p:nvPr/>
          </p:nvSpPr>
          <p:spPr bwMode="auto">
            <a:xfrm>
              <a:off x="828028" y="2469486"/>
              <a:ext cx="798341" cy="3765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12" tIns="45707" rIns="91412" bIns="45707"/>
            <a:lstStyle>
              <a:lvl1pPr marL="165100" indent="-165100" algn="l" rtl="0" eaLnBrk="0" fontAlgn="base" hangingPunct="0">
                <a:spcBef>
                  <a:spcPct val="20000"/>
                </a:spcBef>
                <a:spcAft>
                  <a:spcPct val="0"/>
                </a:spcAft>
                <a:buClr>
                  <a:srgbClr val="FF0000"/>
                </a:buClr>
                <a:buSzPct val="140000"/>
                <a:buChar char="•"/>
                <a:defRPr sz="1900">
                  <a:solidFill>
                    <a:schemeClr val="tx1"/>
                  </a:solidFill>
                  <a:latin typeface="+mn-lt"/>
                  <a:ea typeface="+mn-ea"/>
                  <a:cs typeface="ＭＳ Ｐゴシック" charset="0"/>
                </a:defRPr>
              </a:lvl1pPr>
              <a:lvl2pPr marL="450850" indent="-171450" algn="l" rtl="0" eaLnBrk="0" fontAlgn="base" hangingPunct="0">
                <a:spcBef>
                  <a:spcPct val="20000"/>
                </a:spcBef>
                <a:spcAft>
                  <a:spcPct val="0"/>
                </a:spcAft>
                <a:buClr>
                  <a:srgbClr val="FF0000"/>
                </a:buClr>
                <a:buSzPct val="75000"/>
                <a:buFont typeface="Webdings" charset="0"/>
                <a:buChar char="&lt;"/>
                <a:defRPr>
                  <a:solidFill>
                    <a:schemeClr val="tx1"/>
                  </a:solidFill>
                  <a:latin typeface="+mn-lt"/>
                  <a:ea typeface="+mn-ea"/>
                </a:defRPr>
              </a:lvl2pPr>
              <a:lvl3pPr marL="730250" indent="-165100" algn="l" rtl="0" eaLnBrk="0" fontAlgn="base" hangingPunct="0">
                <a:spcBef>
                  <a:spcPct val="20000"/>
                </a:spcBef>
                <a:spcAft>
                  <a:spcPct val="0"/>
                </a:spcAft>
                <a:buClr>
                  <a:srgbClr val="FF0000"/>
                </a:buClr>
                <a:buSzPct val="70000"/>
                <a:buFont typeface="Zapf Dingbats" charset="0"/>
                <a:buChar char="l"/>
                <a:defRPr sz="1700">
                  <a:solidFill>
                    <a:schemeClr val="tx1"/>
                  </a:solidFill>
                  <a:latin typeface="+mn-lt"/>
                  <a:ea typeface="+mn-ea"/>
                </a:defRPr>
              </a:lvl3pPr>
              <a:lvl4pPr marL="1073150" indent="-228600" algn="l" rtl="0" eaLnBrk="0" fontAlgn="base" hangingPunct="0">
                <a:spcBef>
                  <a:spcPct val="20000"/>
                </a:spcBef>
                <a:spcAft>
                  <a:spcPct val="0"/>
                </a:spcAft>
                <a:buClr>
                  <a:srgbClr val="FF0000"/>
                </a:buClr>
                <a:buSzPct val="75000"/>
                <a:buFont typeface="Zapf Dingbats" charset="0"/>
                <a:buChar char="u"/>
                <a:defRPr sz="1700">
                  <a:solidFill>
                    <a:schemeClr val="tx1"/>
                  </a:solidFill>
                  <a:latin typeface="+mn-lt"/>
                  <a:ea typeface="+mn-ea"/>
                </a:defRPr>
              </a:lvl4pPr>
              <a:lvl5pPr marL="14160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5pPr>
              <a:lvl6pPr marL="18732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6pPr>
              <a:lvl7pPr marL="23304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7pPr>
              <a:lvl8pPr marL="27876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8pPr>
              <a:lvl9pPr marL="32448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9pPr>
            </a:lstStyle>
            <a:p>
              <a:pPr marL="0" indent="0" algn="ctr">
                <a:buFontTx/>
                <a:buNone/>
                <a:defRPr/>
              </a:pPr>
              <a:r>
                <a:rPr lang="en-US" sz="2000" b="1" dirty="0">
                  <a:ea typeface="ＭＳ Ｐゴシック" charset="0"/>
                </a:rPr>
                <a:t>B </a:t>
              </a:r>
              <a:r>
                <a:rPr lang="en-US" sz="2000" b="1" dirty="0">
                  <a:ea typeface="ＭＳ Ｐゴシック" charset="0"/>
                  <a:sym typeface="Wingdings"/>
                </a:rPr>
                <a:t></a:t>
              </a:r>
              <a:endParaRPr lang="en-US" sz="2400" dirty="0">
                <a:cs typeface="+mn-cs"/>
              </a:endParaRPr>
            </a:p>
          </p:txBody>
        </p:sp>
        <mc:AlternateContent xmlns:mc="http://schemas.openxmlformats.org/markup-compatibility/2006" xmlns:a14="http://schemas.microsoft.com/office/drawing/2010/main">
          <mc:Choice Requires="a14">
            <p:sp>
              <p:nvSpPr>
                <p:cNvPr id="16" name="TextBox 17">
                  <a:extLst>
                    <a:ext uri="{FF2B5EF4-FFF2-40B4-BE49-F238E27FC236}">
                      <a16:creationId xmlns:a16="http://schemas.microsoft.com/office/drawing/2014/main" id="{DE9C7EF0-7209-4137-B9AA-562B9701276B}"/>
                    </a:ext>
                  </a:extLst>
                </p:cNvPr>
                <p:cNvSpPr txBox="1">
                  <a:spLocks noChangeArrowheads="1"/>
                </p:cNvSpPr>
                <p:nvPr/>
              </p:nvSpPr>
              <p:spPr bwMode="auto">
                <a:xfrm>
                  <a:off x="1269601" y="2356554"/>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27" name="TextBox 17">
                  <a:extLst>
                    <a:ext uri="{FF2B5EF4-FFF2-40B4-BE49-F238E27FC236}">
                      <a16:creationId xmlns:a16="http://schemas.microsoft.com/office/drawing/2014/main" id="{EC489CEE-CD7F-8DAC-DFCA-C7DDC4802722}"/>
                    </a:ext>
                  </a:extLst>
                </p:cNvPr>
                <p:cNvSpPr txBox="1">
                  <a:spLocks noRot="1" noChangeAspect="1" noMove="1" noResize="1" noEditPoints="1" noAdjustHandles="1" noChangeArrowheads="1" noChangeShapeType="1" noTextEdit="1"/>
                </p:cNvSpPr>
                <p:nvPr/>
              </p:nvSpPr>
              <p:spPr bwMode="auto">
                <a:xfrm>
                  <a:off x="1269601" y="2356554"/>
                  <a:ext cx="1266166" cy="453137"/>
                </a:xfrm>
                <a:prstGeom prst="rect">
                  <a:avLst/>
                </a:prstGeom>
                <a:blipFill>
                  <a:blip r:embed="rId6"/>
                  <a:stretch>
                    <a:fillRect b="-4054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NL">
                      <a:noFill/>
                    </a:rPr>
                    <a:t> </a:t>
                  </a:r>
                </a:p>
              </p:txBody>
            </p:sp>
          </mc:Fallback>
        </mc:AlternateContent>
        <p:sp>
          <p:nvSpPr>
            <p:cNvPr id="17" name="Oval 16">
              <a:extLst>
                <a:ext uri="{FF2B5EF4-FFF2-40B4-BE49-F238E27FC236}">
                  <a16:creationId xmlns:a16="http://schemas.microsoft.com/office/drawing/2014/main" id="{435558E7-6870-EC25-FA0B-89E30F916225}"/>
                </a:ext>
              </a:extLst>
            </p:cNvPr>
            <p:cNvSpPr/>
            <p:nvPr/>
          </p:nvSpPr>
          <p:spPr>
            <a:xfrm>
              <a:off x="2202010" y="2325220"/>
              <a:ext cx="399280" cy="631249"/>
            </a:xfrm>
            <a:prstGeom prst="ellipse">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611C7D35-C56F-F86A-F9CB-466F169D136B}"/>
                    </a:ext>
                  </a:extLst>
                </p:cNvPr>
                <p:cNvSpPr txBox="1">
                  <a:spLocks noChangeArrowheads="1"/>
                </p:cNvSpPr>
                <p:nvPr/>
              </p:nvSpPr>
              <p:spPr bwMode="auto">
                <a:xfrm>
                  <a:off x="-254149" y="2110497"/>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en-US" sz="2400" b="1" i="1" smtClean="0">
                                <a:solidFill>
                                  <a:schemeClr val="tx1"/>
                                </a:solidFill>
                                <a:effectLst>
                                  <a:glow rad="279400">
                                    <a:schemeClr val="bg1"/>
                                  </a:glow>
                                </a:effectLst>
                                <a:latin typeface="Cambria Math" panose="02040503050406030204" pitchFamily="18" charset="0"/>
                              </a:rPr>
                              <m:t>𝒖</m:t>
                            </m:r>
                          </m:sub>
                        </m:sSub>
                      </m:oMath>
                    </m:oMathPara>
                  </a14:m>
                  <a:endParaRPr lang="en-US" altLang="en-US" sz="2400" i="1" baseline="30000" dirty="0">
                    <a:solidFill>
                      <a:schemeClr val="tx1"/>
                    </a:solidFill>
                  </a:endParaRPr>
                </a:p>
              </p:txBody>
            </p:sp>
          </mc:Choice>
          <mc:Fallback xmlns="">
            <p:sp>
              <p:nvSpPr>
                <p:cNvPr id="104" name="TextBox 17">
                  <a:extLst>
                    <a:ext uri="{FF2B5EF4-FFF2-40B4-BE49-F238E27FC236}">
                      <a16:creationId xmlns:a16="http://schemas.microsoft.com/office/drawing/2014/main" id="{6B03EDB6-4AF0-EADA-96ED-8359577096F0}"/>
                    </a:ext>
                  </a:extLst>
                </p:cNvPr>
                <p:cNvSpPr txBox="1">
                  <a:spLocks noRot="1" noChangeAspect="1" noMove="1" noResize="1" noEditPoints="1" noAdjustHandles="1" noChangeArrowheads="1" noChangeShapeType="1" noTextEdit="1"/>
                </p:cNvSpPr>
                <p:nvPr/>
              </p:nvSpPr>
              <p:spPr bwMode="auto">
                <a:xfrm>
                  <a:off x="-254149" y="2110497"/>
                  <a:ext cx="1266166" cy="453137"/>
                </a:xfrm>
                <a:prstGeom prst="rect">
                  <a:avLst/>
                </a:prstGeom>
                <a:blipFill>
                  <a:blip r:embed="rId7"/>
                  <a:stretch>
                    <a:fillRect t="-2703" b="-3783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NL">
                      <a:noFill/>
                    </a:rPr>
                    <a:t> </a:t>
                  </a:r>
                </a:p>
              </p:txBody>
            </p:sp>
          </mc:Fallback>
        </mc:AlternateContent>
      </p:grpSp>
      <p:grpSp>
        <p:nvGrpSpPr>
          <p:cNvPr id="24" name="Group 23">
            <a:extLst>
              <a:ext uri="{FF2B5EF4-FFF2-40B4-BE49-F238E27FC236}">
                <a16:creationId xmlns:a16="http://schemas.microsoft.com/office/drawing/2014/main" id="{E0901BD2-FA79-0927-4BAA-BEB07101B28C}"/>
              </a:ext>
            </a:extLst>
          </p:cNvPr>
          <p:cNvGrpSpPr/>
          <p:nvPr/>
        </p:nvGrpSpPr>
        <p:grpSpPr>
          <a:xfrm>
            <a:off x="-9036949" y="5204246"/>
            <a:ext cx="5717078" cy="875723"/>
            <a:chOff x="-269478" y="1755317"/>
            <a:chExt cx="5717078" cy="875723"/>
          </a:xfrm>
        </p:grpSpPr>
        <p:sp>
          <p:nvSpPr>
            <p:cNvPr id="25" name="Oval 24">
              <a:extLst>
                <a:ext uri="{FF2B5EF4-FFF2-40B4-BE49-F238E27FC236}">
                  <a16:creationId xmlns:a16="http://schemas.microsoft.com/office/drawing/2014/main" id="{E6F2C989-088C-36DE-E35C-6C6DA2379734}"/>
                </a:ext>
              </a:extLst>
            </p:cNvPr>
            <p:cNvSpPr/>
            <p:nvPr/>
          </p:nvSpPr>
          <p:spPr>
            <a:xfrm>
              <a:off x="2147597" y="1953140"/>
              <a:ext cx="910519" cy="677900"/>
            </a:xfrm>
            <a:prstGeom prst="ellipse">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7AF68C9A-09B1-C408-2049-2D2DFC16556A}"/>
                </a:ext>
              </a:extLst>
            </p:cNvPr>
            <p:cNvSpPr/>
            <p:nvPr/>
          </p:nvSpPr>
          <p:spPr bwMode="auto">
            <a:xfrm>
              <a:off x="441848" y="2127627"/>
              <a:ext cx="4855090" cy="376592"/>
            </a:xfrm>
            <a:prstGeom prst="rect">
              <a:avLst/>
            </a:prstGeom>
            <a:gradFill flip="none" rotWithShape="1">
              <a:gsLst>
                <a:gs pos="0">
                  <a:srgbClr val="46269B"/>
                </a:gs>
                <a:gs pos="49000">
                  <a:srgbClr val="46269B">
                    <a:alpha val="50000"/>
                  </a:srgbClr>
                </a:gs>
                <a:gs pos="100000">
                  <a:srgbClr val="46269B">
                    <a:alpha val="0"/>
                  </a:srgbClr>
                </a:gs>
                <a:gs pos="82000">
                  <a:srgbClr val="46269B">
                    <a:alpha val="20000"/>
                  </a:srgbClr>
                </a:gs>
              </a:gsLst>
              <a:lin ang="0" scaled="1"/>
              <a:tileRect/>
            </a:gradFill>
            <a:ln w="38100">
              <a:solidFill>
                <a:schemeClr val="tx1"/>
              </a:solidFill>
              <a:headEnd type="none" w="med" len="med"/>
              <a:tailEnd type="none" w="med" len="me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5">
                <a:shade val="15000"/>
              </a:schemeClr>
            </a:lnRef>
            <a:fillRef idx="1">
              <a:schemeClr val="accent5"/>
            </a:fillRef>
            <a:effectRef idx="0">
              <a:schemeClr val="accent5"/>
            </a:effectRef>
            <a:fontRef idx="minor">
              <a:schemeClr val="lt1"/>
            </a:fontRef>
          </p:style>
          <p:txBody>
            <a:bodyPr/>
            <a:lstStyle/>
            <a:p>
              <a:pPr defTabSz="820738">
                <a:defRPr/>
              </a:pPr>
              <a:endParaRPr lang="en-US" sz="1500">
                <a:solidFill>
                  <a:srgbClr val="000000"/>
                </a:solidFill>
                <a:latin typeface="Times" charset="0"/>
                <a:ea typeface="ＭＳ Ｐゴシック" charset="0"/>
              </a:endParaRPr>
            </a:p>
          </p:txBody>
        </p:sp>
        <p:cxnSp>
          <p:nvCxnSpPr>
            <p:cNvPr id="27" name="Straight Arrow Connector 20">
              <a:extLst>
                <a:ext uri="{FF2B5EF4-FFF2-40B4-BE49-F238E27FC236}">
                  <a16:creationId xmlns:a16="http://schemas.microsoft.com/office/drawing/2014/main" id="{3664A67D-5476-DF5C-9013-9C4019EE0CA8}"/>
                </a:ext>
              </a:extLst>
            </p:cNvPr>
            <p:cNvCxnSpPr>
              <a:cxnSpLocks noChangeShapeType="1"/>
            </p:cNvCxnSpPr>
            <p:nvPr/>
          </p:nvCxnSpPr>
          <p:spPr bwMode="auto">
            <a:xfrm>
              <a:off x="160080" y="2321447"/>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8" name="Straight Arrow Connector 20">
              <a:extLst>
                <a:ext uri="{FF2B5EF4-FFF2-40B4-BE49-F238E27FC236}">
                  <a16:creationId xmlns:a16="http://schemas.microsoft.com/office/drawing/2014/main" id="{E4A7A460-7976-588F-B351-309F175947DA}"/>
                </a:ext>
              </a:extLst>
            </p:cNvPr>
            <p:cNvCxnSpPr>
              <a:cxnSpLocks noChangeShapeType="1"/>
            </p:cNvCxnSpPr>
            <p:nvPr/>
          </p:nvCxnSpPr>
          <p:spPr bwMode="auto">
            <a:xfrm>
              <a:off x="4823392" y="2321447"/>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sp>
          <p:nvSpPr>
            <p:cNvPr id="29" name="Content Placeholder 2">
              <a:extLst>
                <a:ext uri="{FF2B5EF4-FFF2-40B4-BE49-F238E27FC236}">
                  <a16:creationId xmlns:a16="http://schemas.microsoft.com/office/drawing/2014/main" id="{CDAD792E-5EE1-53BD-6EE1-325C4F7286DC}"/>
                </a:ext>
              </a:extLst>
            </p:cNvPr>
            <p:cNvSpPr txBox="1">
              <a:spLocks/>
            </p:cNvSpPr>
            <p:nvPr/>
          </p:nvSpPr>
          <p:spPr bwMode="auto">
            <a:xfrm>
              <a:off x="817538" y="2133150"/>
              <a:ext cx="798341" cy="3765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12" tIns="45707" rIns="91412" bIns="45707"/>
            <a:lstStyle>
              <a:lvl1pPr marL="165100" indent="-165100" algn="l" rtl="0" eaLnBrk="0" fontAlgn="base" hangingPunct="0">
                <a:spcBef>
                  <a:spcPct val="20000"/>
                </a:spcBef>
                <a:spcAft>
                  <a:spcPct val="0"/>
                </a:spcAft>
                <a:buClr>
                  <a:srgbClr val="FF0000"/>
                </a:buClr>
                <a:buSzPct val="140000"/>
                <a:buChar char="•"/>
                <a:defRPr sz="1900">
                  <a:solidFill>
                    <a:schemeClr val="tx1"/>
                  </a:solidFill>
                  <a:latin typeface="+mn-lt"/>
                  <a:ea typeface="+mn-ea"/>
                  <a:cs typeface="ＭＳ Ｐゴシック" charset="0"/>
                </a:defRPr>
              </a:lvl1pPr>
              <a:lvl2pPr marL="450850" indent="-171450" algn="l" rtl="0" eaLnBrk="0" fontAlgn="base" hangingPunct="0">
                <a:spcBef>
                  <a:spcPct val="20000"/>
                </a:spcBef>
                <a:spcAft>
                  <a:spcPct val="0"/>
                </a:spcAft>
                <a:buClr>
                  <a:srgbClr val="FF0000"/>
                </a:buClr>
                <a:buSzPct val="75000"/>
                <a:buFont typeface="Webdings" charset="0"/>
                <a:buChar char="&lt;"/>
                <a:defRPr>
                  <a:solidFill>
                    <a:schemeClr val="tx1"/>
                  </a:solidFill>
                  <a:latin typeface="+mn-lt"/>
                  <a:ea typeface="+mn-ea"/>
                </a:defRPr>
              </a:lvl2pPr>
              <a:lvl3pPr marL="730250" indent="-165100" algn="l" rtl="0" eaLnBrk="0" fontAlgn="base" hangingPunct="0">
                <a:spcBef>
                  <a:spcPct val="20000"/>
                </a:spcBef>
                <a:spcAft>
                  <a:spcPct val="0"/>
                </a:spcAft>
                <a:buClr>
                  <a:srgbClr val="FF0000"/>
                </a:buClr>
                <a:buSzPct val="70000"/>
                <a:buFont typeface="Zapf Dingbats" charset="0"/>
                <a:buChar char="l"/>
                <a:defRPr sz="1700">
                  <a:solidFill>
                    <a:schemeClr val="tx1"/>
                  </a:solidFill>
                  <a:latin typeface="+mn-lt"/>
                  <a:ea typeface="+mn-ea"/>
                </a:defRPr>
              </a:lvl3pPr>
              <a:lvl4pPr marL="1073150" indent="-228600" algn="l" rtl="0" eaLnBrk="0" fontAlgn="base" hangingPunct="0">
                <a:spcBef>
                  <a:spcPct val="20000"/>
                </a:spcBef>
                <a:spcAft>
                  <a:spcPct val="0"/>
                </a:spcAft>
                <a:buClr>
                  <a:srgbClr val="FF0000"/>
                </a:buClr>
                <a:buSzPct val="75000"/>
                <a:buFont typeface="Zapf Dingbats" charset="0"/>
                <a:buChar char="u"/>
                <a:defRPr sz="1700">
                  <a:solidFill>
                    <a:schemeClr val="tx1"/>
                  </a:solidFill>
                  <a:latin typeface="+mn-lt"/>
                  <a:ea typeface="+mn-ea"/>
                </a:defRPr>
              </a:lvl4pPr>
              <a:lvl5pPr marL="14160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5pPr>
              <a:lvl6pPr marL="18732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6pPr>
              <a:lvl7pPr marL="23304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7pPr>
              <a:lvl8pPr marL="27876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8pPr>
              <a:lvl9pPr marL="32448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9pPr>
            </a:lstStyle>
            <a:p>
              <a:pPr marL="0" indent="0" algn="ctr">
                <a:buFontTx/>
                <a:buNone/>
                <a:defRPr/>
              </a:pPr>
              <a:r>
                <a:rPr lang="en-US" sz="2000" b="1" dirty="0">
                  <a:ea typeface="ＭＳ Ｐゴシック" charset="0"/>
                </a:rPr>
                <a:t>B </a:t>
              </a:r>
              <a:r>
                <a:rPr lang="en-US" sz="2000" b="1" dirty="0">
                  <a:ea typeface="ＭＳ Ｐゴシック" charset="0"/>
                  <a:sym typeface="Wingdings"/>
                </a:rPr>
                <a:t></a:t>
              </a:r>
              <a:endParaRPr lang="en-US" sz="2400" dirty="0">
                <a:cs typeface="+mn-cs"/>
              </a:endParaRPr>
            </a:p>
          </p:txBody>
        </p:sp>
        <p:cxnSp>
          <p:nvCxnSpPr>
            <p:cNvPr id="30" name="Straight Arrow Connector 20">
              <a:extLst>
                <a:ext uri="{FF2B5EF4-FFF2-40B4-BE49-F238E27FC236}">
                  <a16:creationId xmlns:a16="http://schemas.microsoft.com/office/drawing/2014/main" id="{9AEACE5A-8DC3-4288-9F3B-A9EDF9551351}"/>
                </a:ext>
              </a:extLst>
            </p:cNvPr>
            <p:cNvCxnSpPr>
              <a:cxnSpLocks noChangeShapeType="1"/>
            </p:cNvCxnSpPr>
            <p:nvPr/>
          </p:nvCxnSpPr>
          <p:spPr bwMode="auto">
            <a:xfrm>
              <a:off x="160080" y="2315924"/>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1" name="Straight Arrow Connector 20">
              <a:extLst>
                <a:ext uri="{FF2B5EF4-FFF2-40B4-BE49-F238E27FC236}">
                  <a16:creationId xmlns:a16="http://schemas.microsoft.com/office/drawing/2014/main" id="{CE1C623A-B788-D392-113F-4FCEEADD09C0}"/>
                </a:ext>
              </a:extLst>
            </p:cNvPr>
            <p:cNvCxnSpPr>
              <a:cxnSpLocks noChangeShapeType="1"/>
            </p:cNvCxnSpPr>
            <p:nvPr/>
          </p:nvCxnSpPr>
          <p:spPr bwMode="auto">
            <a:xfrm>
              <a:off x="4823392" y="2315924"/>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32" name="Group 40">
              <a:extLst>
                <a:ext uri="{FF2B5EF4-FFF2-40B4-BE49-F238E27FC236}">
                  <a16:creationId xmlns:a16="http://schemas.microsoft.com/office/drawing/2014/main" id="{892A3233-5CC6-281E-E9BF-138E900A49E0}"/>
                </a:ext>
              </a:extLst>
            </p:cNvPr>
            <p:cNvGrpSpPr>
              <a:grpSpLocks/>
            </p:cNvGrpSpPr>
            <p:nvPr/>
          </p:nvGrpSpPr>
          <p:grpSpPr bwMode="auto">
            <a:xfrm>
              <a:off x="5306716" y="1876566"/>
              <a:ext cx="140884" cy="690419"/>
              <a:chOff x="7239000" y="3124200"/>
              <a:chExt cx="228600" cy="838200"/>
            </a:xfrm>
          </p:grpSpPr>
          <p:cxnSp>
            <p:nvCxnSpPr>
              <p:cNvPr id="36" name="Straight Connector 35">
                <a:extLst>
                  <a:ext uri="{FF2B5EF4-FFF2-40B4-BE49-F238E27FC236}">
                    <a16:creationId xmlns:a16="http://schemas.microsoft.com/office/drawing/2014/main" id="{BCD721AC-9995-5181-9749-00FFB66BEF99}"/>
                  </a:ext>
                </a:extLst>
              </p:cNvPr>
              <p:cNvCxnSpPr/>
              <p:nvPr/>
            </p:nvCxnSpPr>
            <p:spPr bwMode="auto">
              <a:xfrm>
                <a:off x="7239000" y="3352800"/>
                <a:ext cx="0" cy="609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7" name="Straight Connector 36">
                <a:extLst>
                  <a:ext uri="{FF2B5EF4-FFF2-40B4-BE49-F238E27FC236}">
                    <a16:creationId xmlns:a16="http://schemas.microsoft.com/office/drawing/2014/main" id="{CF15AE51-AFB7-E9F3-49F7-0879D6C70C7E}"/>
                  </a:ext>
                </a:extLst>
              </p:cNvPr>
              <p:cNvCxnSpPr/>
              <p:nvPr/>
            </p:nvCxnSpPr>
            <p:spPr bwMode="auto">
              <a:xfrm flipV="1">
                <a:off x="7239000" y="37338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8" name="Straight Connector 37">
                <a:extLst>
                  <a:ext uri="{FF2B5EF4-FFF2-40B4-BE49-F238E27FC236}">
                    <a16:creationId xmlns:a16="http://schemas.microsoft.com/office/drawing/2014/main" id="{798DD0C5-3084-B7D3-86CF-526801E29881}"/>
                  </a:ext>
                </a:extLst>
              </p:cNvPr>
              <p:cNvCxnSpPr/>
              <p:nvPr/>
            </p:nvCxnSpPr>
            <p:spPr bwMode="auto">
              <a:xfrm flipV="1">
                <a:off x="7239000" y="35306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9" name="Straight Connector 38">
                <a:extLst>
                  <a:ext uri="{FF2B5EF4-FFF2-40B4-BE49-F238E27FC236}">
                    <a16:creationId xmlns:a16="http://schemas.microsoft.com/office/drawing/2014/main" id="{77E6F29E-67A7-4BF9-FC7F-6C937A35D8A8}"/>
                  </a:ext>
                </a:extLst>
              </p:cNvPr>
              <p:cNvCxnSpPr/>
              <p:nvPr/>
            </p:nvCxnSpPr>
            <p:spPr bwMode="auto">
              <a:xfrm flipV="1">
                <a:off x="7239000" y="31242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0" name="Straight Connector 39">
                <a:extLst>
                  <a:ext uri="{FF2B5EF4-FFF2-40B4-BE49-F238E27FC236}">
                    <a16:creationId xmlns:a16="http://schemas.microsoft.com/office/drawing/2014/main" id="{3EDC8343-4613-6728-997B-47967F4B3BE7}"/>
                  </a:ext>
                </a:extLst>
              </p:cNvPr>
              <p:cNvCxnSpPr/>
              <p:nvPr/>
            </p:nvCxnSpPr>
            <p:spPr bwMode="auto">
              <a:xfrm flipV="1">
                <a:off x="7239000" y="33274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
          <p:nvSpPr>
            <p:cNvPr id="33" name="Content Placeholder 2">
              <a:extLst>
                <a:ext uri="{FF2B5EF4-FFF2-40B4-BE49-F238E27FC236}">
                  <a16:creationId xmlns:a16="http://schemas.microsoft.com/office/drawing/2014/main" id="{AE5A1EC9-4EC3-A10F-869C-6FCF180E1108}"/>
                </a:ext>
              </a:extLst>
            </p:cNvPr>
            <p:cNvSpPr txBox="1">
              <a:spLocks/>
            </p:cNvSpPr>
            <p:nvPr/>
          </p:nvSpPr>
          <p:spPr bwMode="auto">
            <a:xfrm>
              <a:off x="817538" y="2127627"/>
              <a:ext cx="798341" cy="3765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12" tIns="45707" rIns="91412" bIns="45707"/>
            <a:lstStyle>
              <a:lvl1pPr marL="165100" indent="-165100" algn="l" rtl="0" eaLnBrk="0" fontAlgn="base" hangingPunct="0">
                <a:spcBef>
                  <a:spcPct val="20000"/>
                </a:spcBef>
                <a:spcAft>
                  <a:spcPct val="0"/>
                </a:spcAft>
                <a:buClr>
                  <a:srgbClr val="FF0000"/>
                </a:buClr>
                <a:buSzPct val="140000"/>
                <a:buChar char="•"/>
                <a:defRPr sz="1900">
                  <a:solidFill>
                    <a:schemeClr val="tx1"/>
                  </a:solidFill>
                  <a:latin typeface="+mn-lt"/>
                  <a:ea typeface="+mn-ea"/>
                  <a:cs typeface="ＭＳ Ｐゴシック" charset="0"/>
                </a:defRPr>
              </a:lvl1pPr>
              <a:lvl2pPr marL="450850" indent="-171450" algn="l" rtl="0" eaLnBrk="0" fontAlgn="base" hangingPunct="0">
                <a:spcBef>
                  <a:spcPct val="20000"/>
                </a:spcBef>
                <a:spcAft>
                  <a:spcPct val="0"/>
                </a:spcAft>
                <a:buClr>
                  <a:srgbClr val="FF0000"/>
                </a:buClr>
                <a:buSzPct val="75000"/>
                <a:buFont typeface="Webdings" charset="0"/>
                <a:buChar char="&lt;"/>
                <a:defRPr>
                  <a:solidFill>
                    <a:schemeClr val="tx1"/>
                  </a:solidFill>
                  <a:latin typeface="+mn-lt"/>
                  <a:ea typeface="+mn-ea"/>
                </a:defRPr>
              </a:lvl2pPr>
              <a:lvl3pPr marL="730250" indent="-165100" algn="l" rtl="0" eaLnBrk="0" fontAlgn="base" hangingPunct="0">
                <a:spcBef>
                  <a:spcPct val="20000"/>
                </a:spcBef>
                <a:spcAft>
                  <a:spcPct val="0"/>
                </a:spcAft>
                <a:buClr>
                  <a:srgbClr val="FF0000"/>
                </a:buClr>
                <a:buSzPct val="70000"/>
                <a:buFont typeface="Zapf Dingbats" charset="0"/>
                <a:buChar char="l"/>
                <a:defRPr sz="1700">
                  <a:solidFill>
                    <a:schemeClr val="tx1"/>
                  </a:solidFill>
                  <a:latin typeface="+mn-lt"/>
                  <a:ea typeface="+mn-ea"/>
                </a:defRPr>
              </a:lvl3pPr>
              <a:lvl4pPr marL="1073150" indent="-228600" algn="l" rtl="0" eaLnBrk="0" fontAlgn="base" hangingPunct="0">
                <a:spcBef>
                  <a:spcPct val="20000"/>
                </a:spcBef>
                <a:spcAft>
                  <a:spcPct val="0"/>
                </a:spcAft>
                <a:buClr>
                  <a:srgbClr val="FF0000"/>
                </a:buClr>
                <a:buSzPct val="75000"/>
                <a:buFont typeface="Zapf Dingbats" charset="0"/>
                <a:buChar char="u"/>
                <a:defRPr sz="1700">
                  <a:solidFill>
                    <a:schemeClr val="tx1"/>
                  </a:solidFill>
                  <a:latin typeface="+mn-lt"/>
                  <a:ea typeface="+mn-ea"/>
                </a:defRPr>
              </a:lvl4pPr>
              <a:lvl5pPr marL="14160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5pPr>
              <a:lvl6pPr marL="18732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6pPr>
              <a:lvl7pPr marL="23304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7pPr>
              <a:lvl8pPr marL="27876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8pPr>
              <a:lvl9pPr marL="32448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9pPr>
            </a:lstStyle>
            <a:p>
              <a:pPr marL="0" indent="0" algn="ctr">
                <a:buFontTx/>
                <a:buNone/>
                <a:defRPr/>
              </a:pPr>
              <a:r>
                <a:rPr lang="en-US" sz="2000" b="1" dirty="0">
                  <a:ea typeface="ＭＳ Ｐゴシック" charset="0"/>
                </a:rPr>
                <a:t>B </a:t>
              </a:r>
              <a:r>
                <a:rPr lang="en-US" sz="2000" b="1" dirty="0">
                  <a:ea typeface="ＭＳ Ｐゴシック" charset="0"/>
                  <a:sym typeface="Wingdings"/>
                </a:rPr>
                <a:t></a:t>
              </a:r>
              <a:endParaRPr lang="en-US" sz="2400" dirty="0">
                <a:cs typeface="+mn-cs"/>
              </a:endParaRPr>
            </a:p>
          </p:txBody>
        </p:sp>
        <mc:AlternateContent xmlns:mc="http://schemas.openxmlformats.org/markup-compatibility/2006" xmlns:a14="http://schemas.microsoft.com/office/drawing/2010/main">
          <mc:Choice Requires="a14">
            <p:sp>
              <p:nvSpPr>
                <p:cNvPr id="34" name="TextBox 17">
                  <a:extLst>
                    <a:ext uri="{FF2B5EF4-FFF2-40B4-BE49-F238E27FC236}">
                      <a16:creationId xmlns:a16="http://schemas.microsoft.com/office/drawing/2014/main" id="{FEB5F865-E9EF-D982-1D40-BA01159A79ED}"/>
                    </a:ext>
                  </a:extLst>
                </p:cNvPr>
                <p:cNvSpPr txBox="1">
                  <a:spLocks noChangeArrowheads="1"/>
                </p:cNvSpPr>
                <p:nvPr/>
              </p:nvSpPr>
              <p:spPr bwMode="auto">
                <a:xfrm>
                  <a:off x="-269478" y="1755317"/>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en-US" sz="2400" b="1" i="1" smtClean="0">
                                <a:solidFill>
                                  <a:schemeClr val="tx1"/>
                                </a:solidFill>
                                <a:effectLst>
                                  <a:glow rad="279400">
                                    <a:schemeClr val="bg1"/>
                                  </a:glow>
                                </a:effectLst>
                                <a:latin typeface="Cambria Math" panose="02040503050406030204" pitchFamily="18" charset="0"/>
                              </a:rPr>
                              <m:t>𝒖</m:t>
                            </m:r>
                          </m:sub>
                        </m:sSub>
                      </m:oMath>
                    </m:oMathPara>
                  </a14:m>
                  <a:endParaRPr lang="en-US" altLang="en-US" sz="2400" i="1" baseline="30000" dirty="0">
                    <a:solidFill>
                      <a:schemeClr val="tx1"/>
                    </a:solidFill>
                  </a:endParaRPr>
                </a:p>
              </p:txBody>
            </p:sp>
          </mc:Choice>
          <mc:Fallback xmlns="">
            <p:sp>
              <p:nvSpPr>
                <p:cNvPr id="130" name="TextBox 17">
                  <a:extLst>
                    <a:ext uri="{FF2B5EF4-FFF2-40B4-BE49-F238E27FC236}">
                      <a16:creationId xmlns:a16="http://schemas.microsoft.com/office/drawing/2014/main" id="{6BF4BD0D-0F59-DEEE-72C9-EEC044E708AE}"/>
                    </a:ext>
                  </a:extLst>
                </p:cNvPr>
                <p:cNvSpPr txBox="1">
                  <a:spLocks noRot="1" noChangeAspect="1" noMove="1" noResize="1" noEditPoints="1" noAdjustHandles="1" noChangeArrowheads="1" noChangeShapeType="1" noTextEdit="1"/>
                </p:cNvSpPr>
                <p:nvPr/>
              </p:nvSpPr>
              <p:spPr bwMode="auto">
                <a:xfrm>
                  <a:off x="-269478" y="1755317"/>
                  <a:ext cx="1266166" cy="453137"/>
                </a:xfrm>
                <a:prstGeom prst="rect">
                  <a:avLst/>
                </a:prstGeom>
                <a:blipFill>
                  <a:blip r:embed="rId8"/>
                  <a:stretch>
                    <a:fillRect t="-2778" b="-41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35" name="TextBox 17">
                  <a:extLst>
                    <a:ext uri="{FF2B5EF4-FFF2-40B4-BE49-F238E27FC236}">
                      <a16:creationId xmlns:a16="http://schemas.microsoft.com/office/drawing/2014/main" id="{7729E214-32B0-5E4F-9529-9EE2EE30C8BC}"/>
                    </a:ext>
                  </a:extLst>
                </p:cNvPr>
                <p:cNvSpPr txBox="1">
                  <a:spLocks noChangeArrowheads="1"/>
                </p:cNvSpPr>
                <p:nvPr/>
              </p:nvSpPr>
              <p:spPr bwMode="auto">
                <a:xfrm>
                  <a:off x="3951817" y="2014695"/>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128" name="TextBox 17">
                  <a:extLst>
                    <a:ext uri="{FF2B5EF4-FFF2-40B4-BE49-F238E27FC236}">
                      <a16:creationId xmlns:a16="http://schemas.microsoft.com/office/drawing/2014/main" id="{E2675D89-FB3A-B43A-3BDD-9A6F678CD44F}"/>
                    </a:ext>
                  </a:extLst>
                </p:cNvPr>
                <p:cNvSpPr txBox="1">
                  <a:spLocks noRot="1" noChangeAspect="1" noMove="1" noResize="1" noEditPoints="1" noAdjustHandles="1" noChangeArrowheads="1" noChangeShapeType="1" noTextEdit="1"/>
                </p:cNvSpPr>
                <p:nvPr/>
              </p:nvSpPr>
              <p:spPr bwMode="auto">
                <a:xfrm>
                  <a:off x="3951817" y="2014695"/>
                  <a:ext cx="1266166" cy="453137"/>
                </a:xfrm>
                <a:prstGeom prst="rect">
                  <a:avLst/>
                </a:prstGeom>
                <a:blipFill>
                  <a:blip r:embed="rId9"/>
                  <a:stretch>
                    <a:fillRect b="-4054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NL">
                      <a:noFill/>
                    </a:rPr>
                    <a:t> </a:t>
                  </a:r>
                </a:p>
              </p:txBody>
            </p:sp>
          </mc:Fallback>
        </mc:AlternateContent>
      </p:grpSp>
      <p:sp>
        <p:nvSpPr>
          <p:cNvPr id="41" name="Rectangle 40">
            <a:extLst>
              <a:ext uri="{FF2B5EF4-FFF2-40B4-BE49-F238E27FC236}">
                <a16:creationId xmlns:a16="http://schemas.microsoft.com/office/drawing/2014/main" id="{7F1A504C-3ED7-1339-47DC-823A2EBF6B40}"/>
              </a:ext>
            </a:extLst>
          </p:cNvPr>
          <p:cNvSpPr/>
          <p:nvPr/>
        </p:nvSpPr>
        <p:spPr bwMode="auto">
          <a:xfrm>
            <a:off x="-8334474" y="6315437"/>
            <a:ext cx="3360821" cy="376592"/>
          </a:xfrm>
          <a:prstGeom prst="rect">
            <a:avLst/>
          </a:prstGeom>
          <a:gradFill flip="none" rotWithShape="1">
            <a:gsLst>
              <a:gs pos="61000">
                <a:srgbClr val="00B050">
                  <a:alpha val="50000"/>
                </a:srgbClr>
              </a:gs>
              <a:gs pos="0">
                <a:srgbClr val="2AB34B"/>
              </a:gs>
              <a:gs pos="38000">
                <a:srgbClr val="00B050"/>
              </a:gs>
              <a:gs pos="100000">
                <a:srgbClr val="00B050">
                  <a:alpha val="20000"/>
                </a:srgbClr>
              </a:gs>
            </a:gsLst>
            <a:lin ang="0" scaled="1"/>
            <a:tileRect/>
          </a:gradFill>
          <a:ln w="38100">
            <a:solidFill>
              <a:schemeClr val="tx1"/>
            </a:solidFill>
            <a:headEnd type="none" w="med" len="med"/>
            <a:tailEnd type="none" w="med" len="me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5">
              <a:shade val="15000"/>
            </a:schemeClr>
          </a:lnRef>
          <a:fillRef idx="1">
            <a:schemeClr val="accent5"/>
          </a:fillRef>
          <a:effectRef idx="0">
            <a:schemeClr val="accent5"/>
          </a:effectRef>
          <a:fontRef idx="minor">
            <a:schemeClr val="lt1"/>
          </a:fontRef>
        </p:style>
        <p:txBody>
          <a:bodyPr/>
          <a:lstStyle/>
          <a:p>
            <a:pPr defTabSz="820738">
              <a:defRPr/>
            </a:pPr>
            <a:endParaRPr lang="en-US" sz="1500" dirty="0">
              <a:solidFill>
                <a:srgbClr val="E53B0F"/>
              </a:solidFill>
              <a:highlight>
                <a:srgbClr val="FF0000"/>
              </a:highlight>
              <a:latin typeface="Times" charset="0"/>
              <a:ea typeface="ＭＳ Ｐゴシック" charset="0"/>
            </a:endParaRPr>
          </a:p>
        </p:txBody>
      </p:sp>
      <p:cxnSp>
        <p:nvCxnSpPr>
          <p:cNvPr id="42" name="Straight Arrow Connector 20">
            <a:extLst>
              <a:ext uri="{FF2B5EF4-FFF2-40B4-BE49-F238E27FC236}">
                <a16:creationId xmlns:a16="http://schemas.microsoft.com/office/drawing/2014/main" id="{EE43B147-4725-F074-FCD3-6045CA25422F}"/>
              </a:ext>
            </a:extLst>
          </p:cNvPr>
          <p:cNvCxnSpPr>
            <a:cxnSpLocks noChangeShapeType="1"/>
          </p:cNvCxnSpPr>
          <p:nvPr/>
        </p:nvCxnSpPr>
        <p:spPr bwMode="auto">
          <a:xfrm>
            <a:off x="-8616242" y="6509257"/>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sp>
        <p:nvSpPr>
          <p:cNvPr id="43" name="Content Placeholder 2">
            <a:extLst>
              <a:ext uri="{FF2B5EF4-FFF2-40B4-BE49-F238E27FC236}">
                <a16:creationId xmlns:a16="http://schemas.microsoft.com/office/drawing/2014/main" id="{F2F9A0D5-C82F-F30A-3171-78B641F584EA}"/>
              </a:ext>
            </a:extLst>
          </p:cNvPr>
          <p:cNvSpPr txBox="1">
            <a:spLocks/>
          </p:cNvSpPr>
          <p:nvPr/>
        </p:nvSpPr>
        <p:spPr bwMode="auto">
          <a:xfrm>
            <a:off x="-7958784" y="6320960"/>
            <a:ext cx="798341" cy="3765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12" tIns="45707" rIns="91412" bIns="45707"/>
          <a:lstStyle>
            <a:lvl1pPr marL="165100" indent="-165100" algn="l" rtl="0" eaLnBrk="0" fontAlgn="base" hangingPunct="0">
              <a:spcBef>
                <a:spcPct val="20000"/>
              </a:spcBef>
              <a:spcAft>
                <a:spcPct val="0"/>
              </a:spcAft>
              <a:buClr>
                <a:srgbClr val="FF0000"/>
              </a:buClr>
              <a:buSzPct val="140000"/>
              <a:buChar char="•"/>
              <a:defRPr sz="1900">
                <a:solidFill>
                  <a:schemeClr val="tx1"/>
                </a:solidFill>
                <a:latin typeface="+mn-lt"/>
                <a:ea typeface="+mn-ea"/>
                <a:cs typeface="ＭＳ Ｐゴシック" charset="0"/>
              </a:defRPr>
            </a:lvl1pPr>
            <a:lvl2pPr marL="450850" indent="-171450" algn="l" rtl="0" eaLnBrk="0" fontAlgn="base" hangingPunct="0">
              <a:spcBef>
                <a:spcPct val="20000"/>
              </a:spcBef>
              <a:spcAft>
                <a:spcPct val="0"/>
              </a:spcAft>
              <a:buClr>
                <a:srgbClr val="FF0000"/>
              </a:buClr>
              <a:buSzPct val="75000"/>
              <a:buFont typeface="Webdings" charset="0"/>
              <a:buChar char="&lt;"/>
              <a:defRPr>
                <a:solidFill>
                  <a:schemeClr val="tx1"/>
                </a:solidFill>
                <a:latin typeface="+mn-lt"/>
                <a:ea typeface="+mn-ea"/>
              </a:defRPr>
            </a:lvl2pPr>
            <a:lvl3pPr marL="730250" indent="-165100" algn="l" rtl="0" eaLnBrk="0" fontAlgn="base" hangingPunct="0">
              <a:spcBef>
                <a:spcPct val="20000"/>
              </a:spcBef>
              <a:spcAft>
                <a:spcPct val="0"/>
              </a:spcAft>
              <a:buClr>
                <a:srgbClr val="FF0000"/>
              </a:buClr>
              <a:buSzPct val="70000"/>
              <a:buFont typeface="Zapf Dingbats" charset="0"/>
              <a:buChar char="l"/>
              <a:defRPr sz="1700">
                <a:solidFill>
                  <a:schemeClr val="tx1"/>
                </a:solidFill>
                <a:latin typeface="+mn-lt"/>
                <a:ea typeface="+mn-ea"/>
              </a:defRPr>
            </a:lvl3pPr>
            <a:lvl4pPr marL="1073150" indent="-228600" algn="l" rtl="0" eaLnBrk="0" fontAlgn="base" hangingPunct="0">
              <a:spcBef>
                <a:spcPct val="20000"/>
              </a:spcBef>
              <a:spcAft>
                <a:spcPct val="0"/>
              </a:spcAft>
              <a:buClr>
                <a:srgbClr val="FF0000"/>
              </a:buClr>
              <a:buSzPct val="75000"/>
              <a:buFont typeface="Zapf Dingbats" charset="0"/>
              <a:buChar char="u"/>
              <a:defRPr sz="1700">
                <a:solidFill>
                  <a:schemeClr val="tx1"/>
                </a:solidFill>
                <a:latin typeface="+mn-lt"/>
                <a:ea typeface="+mn-ea"/>
              </a:defRPr>
            </a:lvl4pPr>
            <a:lvl5pPr marL="14160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5pPr>
            <a:lvl6pPr marL="18732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6pPr>
            <a:lvl7pPr marL="23304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7pPr>
            <a:lvl8pPr marL="27876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8pPr>
            <a:lvl9pPr marL="32448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9pPr>
          </a:lstStyle>
          <a:p>
            <a:pPr marL="0" indent="0" algn="ctr">
              <a:buFontTx/>
              <a:buNone/>
              <a:defRPr/>
            </a:pPr>
            <a:r>
              <a:rPr lang="en-US" sz="2000" b="1" dirty="0">
                <a:ea typeface="ＭＳ Ｐゴシック" charset="0"/>
              </a:rPr>
              <a:t>B </a:t>
            </a:r>
            <a:r>
              <a:rPr lang="en-US" sz="2000" b="1" dirty="0">
                <a:ea typeface="ＭＳ Ｐゴシック" charset="0"/>
                <a:sym typeface="Wingdings"/>
              </a:rPr>
              <a:t></a:t>
            </a:r>
            <a:endParaRPr lang="en-US" sz="2400" dirty="0">
              <a:cs typeface="+mn-cs"/>
            </a:endParaRPr>
          </a:p>
        </p:txBody>
      </p:sp>
      <p:cxnSp>
        <p:nvCxnSpPr>
          <p:cNvPr id="44" name="Straight Arrow Connector 20">
            <a:extLst>
              <a:ext uri="{FF2B5EF4-FFF2-40B4-BE49-F238E27FC236}">
                <a16:creationId xmlns:a16="http://schemas.microsoft.com/office/drawing/2014/main" id="{0551AD15-42FD-D1D7-4F4B-78661D3534F2}"/>
              </a:ext>
            </a:extLst>
          </p:cNvPr>
          <p:cNvCxnSpPr>
            <a:cxnSpLocks noChangeShapeType="1"/>
          </p:cNvCxnSpPr>
          <p:nvPr/>
        </p:nvCxnSpPr>
        <p:spPr bwMode="auto">
          <a:xfrm>
            <a:off x="-8616242" y="6503734"/>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5" name="Straight Arrow Connector 20">
            <a:extLst>
              <a:ext uri="{FF2B5EF4-FFF2-40B4-BE49-F238E27FC236}">
                <a16:creationId xmlns:a16="http://schemas.microsoft.com/office/drawing/2014/main" id="{1423A974-1353-A926-64E1-B4A64DF132C2}"/>
              </a:ext>
            </a:extLst>
          </p:cNvPr>
          <p:cNvCxnSpPr>
            <a:cxnSpLocks noChangeShapeType="1"/>
          </p:cNvCxnSpPr>
          <p:nvPr/>
        </p:nvCxnSpPr>
        <p:spPr bwMode="auto">
          <a:xfrm>
            <a:off x="-5528305" y="6503734"/>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46" name="Group 40">
            <a:extLst>
              <a:ext uri="{FF2B5EF4-FFF2-40B4-BE49-F238E27FC236}">
                <a16:creationId xmlns:a16="http://schemas.microsoft.com/office/drawing/2014/main" id="{F8D724EE-1878-141B-D650-67B56951B02A}"/>
              </a:ext>
            </a:extLst>
          </p:cNvPr>
          <p:cNvGrpSpPr>
            <a:grpSpLocks/>
          </p:cNvGrpSpPr>
          <p:nvPr/>
        </p:nvGrpSpPr>
        <p:grpSpPr bwMode="auto">
          <a:xfrm>
            <a:off x="-4960925" y="6064376"/>
            <a:ext cx="140884" cy="690419"/>
            <a:chOff x="7239000" y="3124200"/>
            <a:chExt cx="228600" cy="838200"/>
          </a:xfrm>
        </p:grpSpPr>
        <p:cxnSp>
          <p:nvCxnSpPr>
            <p:cNvPr id="47" name="Straight Connector 46">
              <a:extLst>
                <a:ext uri="{FF2B5EF4-FFF2-40B4-BE49-F238E27FC236}">
                  <a16:creationId xmlns:a16="http://schemas.microsoft.com/office/drawing/2014/main" id="{BC9E0E0E-D37A-6A74-D57D-0263D012C542}"/>
                </a:ext>
              </a:extLst>
            </p:cNvPr>
            <p:cNvCxnSpPr/>
            <p:nvPr/>
          </p:nvCxnSpPr>
          <p:spPr bwMode="auto">
            <a:xfrm>
              <a:off x="7239000" y="3352800"/>
              <a:ext cx="0" cy="609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8" name="Straight Connector 47">
              <a:extLst>
                <a:ext uri="{FF2B5EF4-FFF2-40B4-BE49-F238E27FC236}">
                  <a16:creationId xmlns:a16="http://schemas.microsoft.com/office/drawing/2014/main" id="{6D0A722D-DE26-FB12-A36C-475D9FAFA68B}"/>
                </a:ext>
              </a:extLst>
            </p:cNvPr>
            <p:cNvCxnSpPr/>
            <p:nvPr/>
          </p:nvCxnSpPr>
          <p:spPr bwMode="auto">
            <a:xfrm flipV="1">
              <a:off x="7239000" y="37338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9" name="Straight Connector 48">
              <a:extLst>
                <a:ext uri="{FF2B5EF4-FFF2-40B4-BE49-F238E27FC236}">
                  <a16:creationId xmlns:a16="http://schemas.microsoft.com/office/drawing/2014/main" id="{5E6934E0-9C45-4755-13BC-9F43B117314B}"/>
                </a:ext>
              </a:extLst>
            </p:cNvPr>
            <p:cNvCxnSpPr/>
            <p:nvPr/>
          </p:nvCxnSpPr>
          <p:spPr bwMode="auto">
            <a:xfrm flipV="1">
              <a:off x="7239000" y="35306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0" name="Straight Connector 49">
              <a:extLst>
                <a:ext uri="{FF2B5EF4-FFF2-40B4-BE49-F238E27FC236}">
                  <a16:creationId xmlns:a16="http://schemas.microsoft.com/office/drawing/2014/main" id="{4C1907BD-82FA-99B6-4C25-BEF299D89569}"/>
                </a:ext>
              </a:extLst>
            </p:cNvPr>
            <p:cNvCxnSpPr/>
            <p:nvPr/>
          </p:nvCxnSpPr>
          <p:spPr bwMode="auto">
            <a:xfrm flipV="1">
              <a:off x="7239000" y="31242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1" name="Straight Connector 50">
              <a:extLst>
                <a:ext uri="{FF2B5EF4-FFF2-40B4-BE49-F238E27FC236}">
                  <a16:creationId xmlns:a16="http://schemas.microsoft.com/office/drawing/2014/main" id="{037B0144-1176-34AB-FD13-C4EB21FFAC82}"/>
                </a:ext>
              </a:extLst>
            </p:cNvPr>
            <p:cNvCxnSpPr/>
            <p:nvPr/>
          </p:nvCxnSpPr>
          <p:spPr bwMode="auto">
            <a:xfrm flipV="1">
              <a:off x="7239000" y="33274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
        <p:nvSpPr>
          <p:cNvPr id="52" name="Content Placeholder 2">
            <a:extLst>
              <a:ext uri="{FF2B5EF4-FFF2-40B4-BE49-F238E27FC236}">
                <a16:creationId xmlns:a16="http://schemas.microsoft.com/office/drawing/2014/main" id="{B83A26BD-8E14-36A2-543E-622C4E28079E}"/>
              </a:ext>
            </a:extLst>
          </p:cNvPr>
          <p:cNvSpPr txBox="1">
            <a:spLocks/>
          </p:cNvSpPr>
          <p:nvPr/>
        </p:nvSpPr>
        <p:spPr bwMode="auto">
          <a:xfrm>
            <a:off x="-7958784" y="6315437"/>
            <a:ext cx="798341" cy="3765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12" tIns="45707" rIns="91412" bIns="45707"/>
          <a:lstStyle>
            <a:lvl1pPr marL="165100" indent="-165100" algn="l" rtl="0" eaLnBrk="0" fontAlgn="base" hangingPunct="0">
              <a:spcBef>
                <a:spcPct val="20000"/>
              </a:spcBef>
              <a:spcAft>
                <a:spcPct val="0"/>
              </a:spcAft>
              <a:buClr>
                <a:srgbClr val="FF0000"/>
              </a:buClr>
              <a:buSzPct val="140000"/>
              <a:buChar char="•"/>
              <a:defRPr sz="1900">
                <a:solidFill>
                  <a:schemeClr val="tx1"/>
                </a:solidFill>
                <a:latin typeface="+mn-lt"/>
                <a:ea typeface="+mn-ea"/>
                <a:cs typeface="ＭＳ Ｐゴシック" charset="0"/>
              </a:defRPr>
            </a:lvl1pPr>
            <a:lvl2pPr marL="450850" indent="-171450" algn="l" rtl="0" eaLnBrk="0" fontAlgn="base" hangingPunct="0">
              <a:spcBef>
                <a:spcPct val="20000"/>
              </a:spcBef>
              <a:spcAft>
                <a:spcPct val="0"/>
              </a:spcAft>
              <a:buClr>
                <a:srgbClr val="FF0000"/>
              </a:buClr>
              <a:buSzPct val="75000"/>
              <a:buFont typeface="Webdings" charset="0"/>
              <a:buChar char="&lt;"/>
              <a:defRPr>
                <a:solidFill>
                  <a:schemeClr val="tx1"/>
                </a:solidFill>
                <a:latin typeface="+mn-lt"/>
                <a:ea typeface="+mn-ea"/>
              </a:defRPr>
            </a:lvl2pPr>
            <a:lvl3pPr marL="730250" indent="-165100" algn="l" rtl="0" eaLnBrk="0" fontAlgn="base" hangingPunct="0">
              <a:spcBef>
                <a:spcPct val="20000"/>
              </a:spcBef>
              <a:spcAft>
                <a:spcPct val="0"/>
              </a:spcAft>
              <a:buClr>
                <a:srgbClr val="FF0000"/>
              </a:buClr>
              <a:buSzPct val="70000"/>
              <a:buFont typeface="Zapf Dingbats" charset="0"/>
              <a:buChar char="l"/>
              <a:defRPr sz="1700">
                <a:solidFill>
                  <a:schemeClr val="tx1"/>
                </a:solidFill>
                <a:latin typeface="+mn-lt"/>
                <a:ea typeface="+mn-ea"/>
              </a:defRPr>
            </a:lvl3pPr>
            <a:lvl4pPr marL="1073150" indent="-228600" algn="l" rtl="0" eaLnBrk="0" fontAlgn="base" hangingPunct="0">
              <a:spcBef>
                <a:spcPct val="20000"/>
              </a:spcBef>
              <a:spcAft>
                <a:spcPct val="0"/>
              </a:spcAft>
              <a:buClr>
                <a:srgbClr val="FF0000"/>
              </a:buClr>
              <a:buSzPct val="75000"/>
              <a:buFont typeface="Zapf Dingbats" charset="0"/>
              <a:buChar char="u"/>
              <a:defRPr sz="1700">
                <a:solidFill>
                  <a:schemeClr val="tx1"/>
                </a:solidFill>
                <a:latin typeface="+mn-lt"/>
                <a:ea typeface="+mn-ea"/>
              </a:defRPr>
            </a:lvl4pPr>
            <a:lvl5pPr marL="14160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5pPr>
            <a:lvl6pPr marL="18732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6pPr>
            <a:lvl7pPr marL="23304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7pPr>
            <a:lvl8pPr marL="27876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8pPr>
            <a:lvl9pPr marL="32448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9pPr>
          </a:lstStyle>
          <a:p>
            <a:pPr marL="0" indent="0" algn="ctr">
              <a:buFontTx/>
              <a:buNone/>
              <a:defRPr/>
            </a:pPr>
            <a:r>
              <a:rPr lang="en-US" sz="2000" b="1" dirty="0">
                <a:ea typeface="ＭＳ Ｐゴシック" charset="0"/>
              </a:rPr>
              <a:t>B </a:t>
            </a:r>
            <a:r>
              <a:rPr lang="en-US" sz="2000" b="1" dirty="0">
                <a:ea typeface="ＭＳ Ｐゴシック" charset="0"/>
                <a:sym typeface="Wingdings"/>
              </a:rPr>
              <a:t></a:t>
            </a:r>
            <a:endParaRPr lang="en-US" sz="2400" dirty="0">
              <a:cs typeface="+mn-cs"/>
            </a:endParaRPr>
          </a:p>
        </p:txBody>
      </p:sp>
      <mc:AlternateContent xmlns:mc="http://schemas.openxmlformats.org/markup-compatibility/2006">
        <mc:Choice xmlns:a14="http://schemas.microsoft.com/office/drawing/2010/main" Requires="a14">
          <p:sp>
            <p:nvSpPr>
              <p:cNvPr id="53" name="TextBox 17">
                <a:extLst>
                  <a:ext uri="{FF2B5EF4-FFF2-40B4-BE49-F238E27FC236}">
                    <a16:creationId xmlns:a16="http://schemas.microsoft.com/office/drawing/2014/main" id="{5E8F4C75-B939-AD94-1917-CE704BDDCB9E}"/>
                  </a:ext>
                </a:extLst>
              </p:cNvPr>
              <p:cNvSpPr txBox="1">
                <a:spLocks noChangeArrowheads="1"/>
              </p:cNvSpPr>
              <p:nvPr/>
            </p:nvSpPr>
            <p:spPr bwMode="auto">
              <a:xfrm>
                <a:off x="-6399880" y="6202505"/>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p:sp>
            <p:nvSpPr>
              <p:cNvPr id="53" name="TextBox 17">
                <a:extLst>
                  <a:ext uri="{FF2B5EF4-FFF2-40B4-BE49-F238E27FC236}">
                    <a16:creationId xmlns:a16="http://schemas.microsoft.com/office/drawing/2014/main" id="{5E8F4C75-B939-AD94-1917-CE704BDDCB9E}"/>
                  </a:ext>
                </a:extLst>
              </p:cNvPr>
              <p:cNvSpPr txBox="1">
                <a:spLocks noRot="1" noChangeAspect="1" noMove="1" noResize="1" noEditPoints="1" noAdjustHandles="1" noChangeArrowheads="1" noChangeShapeType="1" noTextEdit="1"/>
              </p:cNvSpPr>
              <p:nvPr/>
            </p:nvSpPr>
            <p:spPr bwMode="auto">
              <a:xfrm>
                <a:off x="-6399880" y="6202505"/>
                <a:ext cx="1266166" cy="453137"/>
              </a:xfrm>
              <a:prstGeom prst="rect">
                <a:avLst/>
              </a:prstGeom>
              <a:blipFill>
                <a:blip r:embed="rId16"/>
                <a:stretch>
                  <a:fillRect b="-42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NL">
                    <a:noFill/>
                  </a:rPr>
                  <a:t> </a:t>
                </a:r>
              </a:p>
            </p:txBody>
          </p:sp>
        </mc:Fallback>
      </mc:AlternateContent>
      <mc:AlternateContent xmlns:mc="http://schemas.openxmlformats.org/markup-compatibility/2006">
        <mc:Choice xmlns:a14="http://schemas.microsoft.com/office/drawing/2010/main" Requires="a14">
          <p:sp>
            <p:nvSpPr>
              <p:cNvPr id="54" name="TextBox 17">
                <a:extLst>
                  <a:ext uri="{FF2B5EF4-FFF2-40B4-BE49-F238E27FC236}">
                    <a16:creationId xmlns:a16="http://schemas.microsoft.com/office/drawing/2014/main" id="{DC31424F-E449-4516-69F0-37A39E2B4154}"/>
                  </a:ext>
                </a:extLst>
              </p:cNvPr>
              <p:cNvSpPr txBox="1">
                <a:spLocks noChangeArrowheads="1"/>
              </p:cNvSpPr>
              <p:nvPr/>
            </p:nvSpPr>
            <p:spPr bwMode="auto">
              <a:xfrm>
                <a:off x="-9040961" y="5956448"/>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en-US" sz="2400" b="1" i="1" smtClean="0">
                              <a:solidFill>
                                <a:schemeClr val="tx1"/>
                              </a:solidFill>
                              <a:effectLst>
                                <a:glow rad="279400">
                                  <a:schemeClr val="bg1"/>
                                </a:glow>
                              </a:effectLst>
                              <a:latin typeface="Cambria Math" panose="02040503050406030204" pitchFamily="18" charset="0"/>
                            </a:rPr>
                            <m:t>𝒖</m:t>
                          </m:r>
                        </m:sub>
                      </m:sSub>
                    </m:oMath>
                  </m:oMathPara>
                </a14:m>
                <a:endParaRPr lang="en-US" altLang="en-US" sz="2400" i="1" baseline="30000" dirty="0">
                  <a:solidFill>
                    <a:schemeClr val="tx1"/>
                  </a:solidFill>
                </a:endParaRPr>
              </a:p>
            </p:txBody>
          </p:sp>
        </mc:Choice>
        <mc:Fallback>
          <p:sp>
            <p:nvSpPr>
              <p:cNvPr id="54" name="TextBox 17">
                <a:extLst>
                  <a:ext uri="{FF2B5EF4-FFF2-40B4-BE49-F238E27FC236}">
                    <a16:creationId xmlns:a16="http://schemas.microsoft.com/office/drawing/2014/main" id="{DC31424F-E449-4516-69F0-37A39E2B4154}"/>
                  </a:ext>
                </a:extLst>
              </p:cNvPr>
              <p:cNvSpPr txBox="1">
                <a:spLocks noRot="1" noChangeAspect="1" noMove="1" noResize="1" noEditPoints="1" noAdjustHandles="1" noChangeArrowheads="1" noChangeShapeType="1" noTextEdit="1"/>
              </p:cNvSpPr>
              <p:nvPr/>
            </p:nvSpPr>
            <p:spPr bwMode="auto">
              <a:xfrm>
                <a:off x="-9040961" y="5956448"/>
                <a:ext cx="1266166" cy="453137"/>
              </a:xfrm>
              <a:prstGeom prst="rect">
                <a:avLst/>
              </a:prstGeom>
              <a:blipFill>
                <a:blip r:embed="rId17"/>
                <a:stretch>
                  <a:fillRect b="-4324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NL">
                    <a:noFill/>
                  </a:rPr>
                  <a:t> </a:t>
                </a:r>
              </a:p>
            </p:txBody>
          </p:sp>
        </mc:Fallback>
      </mc:AlternateContent>
      <p:sp>
        <p:nvSpPr>
          <p:cNvPr id="55" name="Oval 54">
            <a:extLst>
              <a:ext uri="{FF2B5EF4-FFF2-40B4-BE49-F238E27FC236}">
                <a16:creationId xmlns:a16="http://schemas.microsoft.com/office/drawing/2014/main" id="{024AD844-A9FE-B1B3-D9CE-8AE965741AF5}"/>
              </a:ext>
            </a:extLst>
          </p:cNvPr>
          <p:cNvSpPr/>
          <p:nvPr/>
        </p:nvSpPr>
        <p:spPr>
          <a:xfrm>
            <a:off x="-6989072" y="5415896"/>
            <a:ext cx="861266" cy="672380"/>
          </a:xfrm>
          <a:prstGeom prst="ellipse">
            <a:avLst/>
          </a:prstGeom>
          <a:gradFill flip="none" rotWithShape="1">
            <a:gsLst>
              <a:gs pos="0">
                <a:srgbClr val="7030A0">
                  <a:alpha val="50000"/>
                </a:srgbClr>
              </a:gs>
              <a:gs pos="43000">
                <a:srgbClr val="7030A0">
                  <a:alpha val="50000"/>
                </a:srgbClr>
              </a:gs>
              <a:gs pos="63000">
                <a:schemeClr val="bg1">
                  <a:alpha val="50000"/>
                </a:schemeClr>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56" name="Oval 55">
            <a:extLst>
              <a:ext uri="{FF2B5EF4-FFF2-40B4-BE49-F238E27FC236}">
                <a16:creationId xmlns:a16="http://schemas.microsoft.com/office/drawing/2014/main" id="{27E7D359-7874-A9F7-162D-9C42474AB608}"/>
              </a:ext>
            </a:extLst>
          </p:cNvPr>
          <p:cNvSpPr/>
          <p:nvPr/>
        </p:nvSpPr>
        <p:spPr>
          <a:xfrm>
            <a:off x="-7060175" y="6171507"/>
            <a:ext cx="861266" cy="672380"/>
          </a:xfrm>
          <a:prstGeom prst="ellipse">
            <a:avLst/>
          </a:prstGeom>
          <a:gradFill flip="none" rotWithShape="1">
            <a:gsLst>
              <a:gs pos="0">
                <a:srgbClr val="7030A0">
                  <a:alpha val="50000"/>
                </a:srgbClr>
              </a:gs>
              <a:gs pos="43000">
                <a:srgbClr val="7030A0">
                  <a:alpha val="50000"/>
                </a:srgbClr>
              </a:gs>
              <a:gs pos="63000">
                <a:schemeClr val="bg1">
                  <a:alpha val="50000"/>
                </a:schemeClr>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57" name="Oval 56">
            <a:extLst>
              <a:ext uri="{FF2B5EF4-FFF2-40B4-BE49-F238E27FC236}">
                <a16:creationId xmlns:a16="http://schemas.microsoft.com/office/drawing/2014/main" id="{41FC5C0A-E472-1DD9-DB0B-C19F38979B0D}"/>
              </a:ext>
            </a:extLst>
          </p:cNvPr>
          <p:cNvSpPr/>
          <p:nvPr/>
        </p:nvSpPr>
        <p:spPr>
          <a:xfrm>
            <a:off x="-7079498" y="6951047"/>
            <a:ext cx="861266" cy="672380"/>
          </a:xfrm>
          <a:prstGeom prst="ellipse">
            <a:avLst/>
          </a:prstGeom>
          <a:gradFill flip="none" rotWithShape="1">
            <a:gsLst>
              <a:gs pos="0">
                <a:srgbClr val="7030A0">
                  <a:alpha val="50000"/>
                </a:srgbClr>
              </a:gs>
              <a:gs pos="43000">
                <a:srgbClr val="7030A0">
                  <a:alpha val="50000"/>
                </a:srgbClr>
              </a:gs>
              <a:gs pos="63000">
                <a:schemeClr val="bg1">
                  <a:alpha val="50000"/>
                </a:schemeClr>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id="{2EB84B0E-9DAE-792C-A142-ED273C3F003A}"/>
              </a:ext>
            </a:extLst>
          </p:cNvPr>
          <p:cNvSpPr/>
          <p:nvPr/>
        </p:nvSpPr>
        <p:spPr>
          <a:xfrm>
            <a:off x="-6096094" y="5595987"/>
            <a:ext cx="2643820" cy="345842"/>
          </a:xfrm>
          <a:prstGeom prst="rect">
            <a:avLst/>
          </a:prstGeom>
          <a:solidFill>
            <a:schemeClr val="tx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dirty="0"/>
          </a:p>
        </p:txBody>
      </p:sp>
      <p:sp>
        <p:nvSpPr>
          <p:cNvPr id="59" name="Rectangle 58">
            <a:extLst>
              <a:ext uri="{FF2B5EF4-FFF2-40B4-BE49-F238E27FC236}">
                <a16:creationId xmlns:a16="http://schemas.microsoft.com/office/drawing/2014/main" id="{AA590747-4D8B-6294-9971-887F26C8598C}"/>
              </a:ext>
            </a:extLst>
          </p:cNvPr>
          <p:cNvSpPr/>
          <p:nvPr/>
        </p:nvSpPr>
        <p:spPr>
          <a:xfrm>
            <a:off x="-6098641" y="6308350"/>
            <a:ext cx="1156255" cy="400462"/>
          </a:xfrm>
          <a:prstGeom prst="rect">
            <a:avLst/>
          </a:prstGeom>
          <a:solidFill>
            <a:schemeClr val="tx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dirty="0">
              <a:solidFill>
                <a:schemeClr val="tx1"/>
              </a:solidFill>
            </a:endParaRPr>
          </a:p>
        </p:txBody>
      </p:sp>
      <mc:AlternateContent xmlns:mc="http://schemas.openxmlformats.org/markup-compatibility/2006">
        <mc:Choice xmlns:a14="http://schemas.microsoft.com/office/drawing/2010/main" Requires="a14">
          <p:sp>
            <p:nvSpPr>
              <p:cNvPr id="60" name="TextBox 59">
                <a:extLst>
                  <a:ext uri="{FF2B5EF4-FFF2-40B4-BE49-F238E27FC236}">
                    <a16:creationId xmlns:a16="http://schemas.microsoft.com/office/drawing/2014/main" id="{15D91ACA-D628-5159-7A99-3C3E44AED42B}"/>
                  </a:ext>
                </a:extLst>
              </p:cNvPr>
              <p:cNvSpPr txBox="1"/>
              <p:nvPr/>
            </p:nvSpPr>
            <p:spPr>
              <a:xfrm>
                <a:off x="5574093" y="1992521"/>
                <a:ext cx="1715406" cy="1043171"/>
              </a:xfrm>
              <a:prstGeom prst="rect">
                <a:avLst/>
              </a:prstGeom>
              <a:solidFill>
                <a:srgbClr val="000000">
                  <a:alpha val="50196"/>
                </a:srgbClr>
              </a:solidFill>
            </p:spPr>
            <p:style>
              <a:lnRef idx="2">
                <a:schemeClr val="dk1">
                  <a:shade val="15000"/>
                </a:schemeClr>
              </a:lnRef>
              <a:fillRef idx="1">
                <a:schemeClr val="dk1"/>
              </a:fillRef>
              <a:effectRef idx="0">
                <a:schemeClr val="dk1"/>
              </a:effectRef>
              <a:fontRef idx="minor">
                <a:schemeClr val="lt1"/>
              </a:fontRef>
            </p:style>
            <p:txBody>
              <a:bodyPr wrap="none" rtlCol="0">
                <a:spAutoFit/>
              </a:bodyPr>
              <a:lstStyle/>
              <a:p>
                <a:pPr algn="ctr"/>
                <a:r>
                  <a:rPr lang="en-GB" sz="2000" b="1" dirty="0">
                    <a:solidFill>
                      <a:schemeClr val="bg1"/>
                    </a:solidFill>
                  </a:rPr>
                  <a:t>Detached - </a:t>
                </a:r>
              </a:p>
              <a:p>
                <a:pPr algn="ctr"/>
                <a:r>
                  <a:rPr lang="en-GB" sz="2000" b="1" dirty="0">
                    <a:solidFill>
                      <a:schemeClr val="bg1"/>
                    </a:solidFill>
                  </a:rPr>
                  <a:t>Plasma-</a:t>
                </a:r>
                <a:r>
                  <a:rPr lang="en-GB" sz="2000" b="1" dirty="0" err="1">
                    <a:solidFill>
                      <a:schemeClr val="bg1"/>
                    </a:solidFill>
                  </a:rPr>
                  <a:t>neutr</a:t>
                </a:r>
                <a:r>
                  <a:rPr lang="en-GB" sz="2000" b="1" dirty="0">
                    <a:solidFill>
                      <a:schemeClr val="bg1"/>
                    </a:solidFill>
                  </a:rPr>
                  <a:t>. </a:t>
                </a:r>
              </a:p>
              <a:p>
                <a:pPr algn="ctr"/>
                <a:r>
                  <a:rPr lang="en-NL" sz="2000" b="1" dirty="0">
                    <a:solidFill>
                      <a:schemeClr val="bg1"/>
                    </a:solidFill>
                  </a:rPr>
                  <a:t> </a:t>
                </a:r>
                <a14:m>
                  <m:oMath xmlns:m="http://schemas.openxmlformats.org/officeDocument/2006/math">
                    <m:r>
                      <a:rPr lang="nl-NL" sz="2000" b="1" i="1" smtClean="0">
                        <a:solidFill>
                          <a:schemeClr val="bg1"/>
                        </a:solidFill>
                        <a:latin typeface="Cambria Math" panose="02040503050406030204" pitchFamily="18" charset="0"/>
                      </a:rPr>
                      <m:t>∝</m:t>
                    </m:r>
                    <m:sSub>
                      <m:sSubPr>
                        <m:ctrlPr>
                          <a:rPr lang="en-GB" sz="2000" b="1" i="1" smtClean="0">
                            <a:solidFill>
                              <a:schemeClr val="bg1"/>
                            </a:solidFill>
                            <a:latin typeface="Cambria Math" panose="02040503050406030204" pitchFamily="18" charset="0"/>
                          </a:rPr>
                        </m:ctrlPr>
                      </m:sSubPr>
                      <m:e>
                        <m:r>
                          <a:rPr lang="en-GB" sz="2000" b="1" i="1" smtClean="0">
                            <a:solidFill>
                              <a:schemeClr val="bg1"/>
                            </a:solidFill>
                            <a:latin typeface="Cambria Math" panose="02040503050406030204" pitchFamily="18" charset="0"/>
                          </a:rPr>
                          <m:t>𝑳</m:t>
                        </m:r>
                      </m:e>
                      <m:sub>
                        <m:r>
                          <a:rPr lang="en-GB" sz="2000" b="1" i="1" smtClean="0">
                            <a:solidFill>
                              <a:schemeClr val="bg1"/>
                            </a:solidFill>
                            <a:latin typeface="Cambria Math" panose="02040503050406030204" pitchFamily="18" charset="0"/>
                          </a:rPr>
                          <m:t>𝒑𝒐𝒍</m:t>
                        </m:r>
                      </m:sub>
                    </m:sSub>
                    <m:sSub>
                      <m:sSubPr>
                        <m:ctrlPr>
                          <a:rPr lang="en-GB" sz="2000" b="1" i="1" smtClean="0">
                            <a:solidFill>
                              <a:schemeClr val="bg1"/>
                            </a:solidFill>
                            <a:latin typeface="Cambria Math" panose="02040503050406030204" pitchFamily="18" charset="0"/>
                          </a:rPr>
                        </m:ctrlPr>
                      </m:sSubPr>
                      <m:e>
                        <m:r>
                          <a:rPr lang="en-GB" sz="2000" b="1" i="1" smtClean="0">
                            <a:solidFill>
                              <a:schemeClr val="bg1"/>
                            </a:solidFill>
                            <a:latin typeface="Cambria Math" panose="02040503050406030204" pitchFamily="18" charset="0"/>
                          </a:rPr>
                          <m:t>×</m:t>
                        </m:r>
                        <m:r>
                          <a:rPr lang="en-GB" sz="2000" b="1" i="1" smtClean="0">
                            <a:solidFill>
                              <a:schemeClr val="bg1"/>
                            </a:solidFill>
                            <a:latin typeface="Cambria Math" panose="02040503050406030204" pitchFamily="18" charset="0"/>
                          </a:rPr>
                          <m:t>𝒑</m:t>
                        </m:r>
                      </m:e>
                      <m:sub>
                        <m:r>
                          <a:rPr lang="en-GB" sz="2000" b="1" i="1" smtClean="0">
                            <a:solidFill>
                              <a:schemeClr val="bg1"/>
                            </a:solidFill>
                            <a:latin typeface="Cambria Math" panose="02040503050406030204" pitchFamily="18" charset="0"/>
                          </a:rPr>
                          <m:t>𝒏</m:t>
                        </m:r>
                      </m:sub>
                    </m:sSub>
                  </m:oMath>
                </a14:m>
                <a:endParaRPr lang="en-NL" sz="2000" b="1" dirty="0">
                  <a:solidFill>
                    <a:schemeClr val="bg1"/>
                  </a:solidFill>
                </a:endParaRPr>
              </a:p>
            </p:txBody>
          </p:sp>
        </mc:Choice>
        <mc:Fallback>
          <p:sp>
            <p:nvSpPr>
              <p:cNvPr id="60" name="TextBox 59">
                <a:extLst>
                  <a:ext uri="{FF2B5EF4-FFF2-40B4-BE49-F238E27FC236}">
                    <a16:creationId xmlns:a16="http://schemas.microsoft.com/office/drawing/2014/main" id="{15D91ACA-D628-5159-7A99-3C3E44AED42B}"/>
                  </a:ext>
                </a:extLst>
              </p:cNvPr>
              <p:cNvSpPr txBox="1">
                <a:spLocks noRot="1" noChangeAspect="1" noMove="1" noResize="1" noEditPoints="1" noAdjustHandles="1" noChangeArrowheads="1" noChangeShapeType="1" noTextEdit="1"/>
              </p:cNvSpPr>
              <p:nvPr/>
            </p:nvSpPr>
            <p:spPr>
              <a:xfrm>
                <a:off x="5574093" y="1992521"/>
                <a:ext cx="1715406" cy="1043171"/>
              </a:xfrm>
              <a:prstGeom prst="rect">
                <a:avLst/>
              </a:prstGeom>
              <a:blipFill>
                <a:blip r:embed="rId18"/>
                <a:stretch>
                  <a:fillRect l="-2448" t="-2286" r="-2448" b="-2286"/>
                </a:stretch>
              </a:blipFill>
            </p:spPr>
            <p:txBody>
              <a:bodyPr/>
              <a:lstStyle/>
              <a:p>
                <a:r>
                  <a:rPr lang="en-NL">
                    <a:noFill/>
                  </a:rPr>
                  <a:t> </a:t>
                </a:r>
              </a:p>
            </p:txBody>
          </p:sp>
        </mc:Fallback>
      </mc:AlternateContent>
      <p:cxnSp>
        <p:nvCxnSpPr>
          <p:cNvPr id="61" name="Straight Connector 60">
            <a:extLst>
              <a:ext uri="{FF2B5EF4-FFF2-40B4-BE49-F238E27FC236}">
                <a16:creationId xmlns:a16="http://schemas.microsoft.com/office/drawing/2014/main" id="{D7C28428-A457-8A01-01EE-745DA32B0BB5}"/>
              </a:ext>
            </a:extLst>
          </p:cNvPr>
          <p:cNvCxnSpPr>
            <a:cxnSpLocks/>
          </p:cNvCxnSpPr>
          <p:nvPr/>
        </p:nvCxnSpPr>
        <p:spPr>
          <a:xfrm>
            <a:off x="-6027635" y="5448412"/>
            <a:ext cx="2594684" cy="0"/>
          </a:xfrm>
          <a:prstGeom prst="line">
            <a:avLst/>
          </a:prstGeom>
          <a:ln>
            <a:solidFill>
              <a:schemeClr val="tx1"/>
            </a:solidFill>
            <a:headEnd type="triangle" w="med" len="med"/>
            <a:tailEnd type="triangle" w="med" len="med"/>
          </a:ln>
        </p:spPr>
        <p:style>
          <a:lnRef idx="3">
            <a:schemeClr val="accent6"/>
          </a:lnRef>
          <a:fillRef idx="0">
            <a:schemeClr val="accent6"/>
          </a:fillRef>
          <a:effectRef idx="2">
            <a:schemeClr val="accent6"/>
          </a:effectRef>
          <a:fontRef idx="minor">
            <a:schemeClr val="tx1"/>
          </a:fontRef>
        </p:style>
      </p:cxnSp>
      <mc:AlternateContent xmlns:mc="http://schemas.openxmlformats.org/markup-compatibility/2006">
        <mc:Choice xmlns:a14="http://schemas.microsoft.com/office/drawing/2010/main" Requires="a14">
          <p:sp>
            <p:nvSpPr>
              <p:cNvPr id="62" name="TextBox 61">
                <a:extLst>
                  <a:ext uri="{FF2B5EF4-FFF2-40B4-BE49-F238E27FC236}">
                    <a16:creationId xmlns:a16="http://schemas.microsoft.com/office/drawing/2014/main" id="{53D41ED2-535C-A247-67E1-864DBA3AB818}"/>
                  </a:ext>
                </a:extLst>
              </p:cNvPr>
              <p:cNvSpPr txBox="1"/>
              <p:nvPr/>
            </p:nvSpPr>
            <p:spPr>
              <a:xfrm>
                <a:off x="-5635212" y="5006175"/>
                <a:ext cx="690638" cy="42761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000" b="1" i="1" smtClean="0">
                              <a:solidFill>
                                <a:schemeClr val="tx1"/>
                              </a:solidFill>
                              <a:latin typeface="Cambria Math" panose="02040503050406030204" pitchFamily="18" charset="0"/>
                            </a:rPr>
                          </m:ctrlPr>
                        </m:sSubPr>
                        <m:e>
                          <m:r>
                            <a:rPr lang="en-GB" sz="2000" b="1" i="1">
                              <a:solidFill>
                                <a:schemeClr val="tx1"/>
                              </a:solidFill>
                              <a:latin typeface="Cambria Math" panose="02040503050406030204" pitchFamily="18" charset="0"/>
                            </a:rPr>
                            <m:t>𝑳</m:t>
                          </m:r>
                        </m:e>
                        <m:sub>
                          <m:r>
                            <a:rPr lang="en-GB" sz="2000" b="1" i="1">
                              <a:solidFill>
                                <a:schemeClr val="tx1"/>
                              </a:solidFill>
                              <a:latin typeface="Cambria Math" panose="02040503050406030204" pitchFamily="18" charset="0"/>
                            </a:rPr>
                            <m:t>𝒑𝒐𝒍</m:t>
                          </m:r>
                        </m:sub>
                      </m:sSub>
                    </m:oMath>
                  </m:oMathPara>
                </a14:m>
                <a:endParaRPr lang="en-GB" sz="2000" b="1" dirty="0">
                  <a:solidFill>
                    <a:schemeClr val="tx1"/>
                  </a:solidFill>
                </a:endParaRPr>
              </a:p>
            </p:txBody>
          </p:sp>
        </mc:Choice>
        <mc:Fallback>
          <p:sp>
            <p:nvSpPr>
              <p:cNvPr id="62" name="TextBox 61">
                <a:extLst>
                  <a:ext uri="{FF2B5EF4-FFF2-40B4-BE49-F238E27FC236}">
                    <a16:creationId xmlns:a16="http://schemas.microsoft.com/office/drawing/2014/main" id="{53D41ED2-535C-A247-67E1-864DBA3AB818}"/>
                  </a:ext>
                </a:extLst>
              </p:cNvPr>
              <p:cNvSpPr txBox="1">
                <a:spLocks noRot="1" noChangeAspect="1" noMove="1" noResize="1" noEditPoints="1" noAdjustHandles="1" noChangeArrowheads="1" noChangeShapeType="1" noTextEdit="1"/>
              </p:cNvSpPr>
              <p:nvPr/>
            </p:nvSpPr>
            <p:spPr>
              <a:xfrm>
                <a:off x="-5635212" y="5006175"/>
                <a:ext cx="690638" cy="427618"/>
              </a:xfrm>
              <a:prstGeom prst="rect">
                <a:avLst/>
              </a:prstGeom>
              <a:blipFill>
                <a:blip r:embed="rId19"/>
                <a:stretch>
                  <a:fillRect b="-10000"/>
                </a:stretch>
              </a:blipFill>
            </p:spPr>
            <p:txBody>
              <a:bodyPr/>
              <a:lstStyle/>
              <a:p>
                <a:r>
                  <a:rPr lang="en-NL">
                    <a:noFill/>
                  </a:rPr>
                  <a:t> </a:t>
                </a:r>
              </a:p>
            </p:txBody>
          </p:sp>
        </mc:Fallback>
      </mc:AlternateContent>
      <p:cxnSp>
        <p:nvCxnSpPr>
          <p:cNvPr id="63" name="Straight Connector 62">
            <a:extLst>
              <a:ext uri="{FF2B5EF4-FFF2-40B4-BE49-F238E27FC236}">
                <a16:creationId xmlns:a16="http://schemas.microsoft.com/office/drawing/2014/main" id="{EAF7385C-DD71-4D6D-E20D-36F19E2B03FB}"/>
              </a:ext>
            </a:extLst>
          </p:cNvPr>
          <p:cNvCxnSpPr>
            <a:cxnSpLocks/>
          </p:cNvCxnSpPr>
          <p:nvPr/>
        </p:nvCxnSpPr>
        <p:spPr>
          <a:xfrm flipH="1">
            <a:off x="-7079498" y="5574640"/>
            <a:ext cx="3627224" cy="0"/>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77687D1-5D2E-BA5C-DF25-1AB6D97D8693}"/>
              </a:ext>
            </a:extLst>
          </p:cNvPr>
          <p:cNvCxnSpPr>
            <a:cxnSpLocks/>
          </p:cNvCxnSpPr>
          <p:nvPr/>
        </p:nvCxnSpPr>
        <p:spPr>
          <a:xfrm flipH="1">
            <a:off x="-7060175" y="5956448"/>
            <a:ext cx="3627224" cy="0"/>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3A83FF7C-C056-C9C7-61FB-E5B0A5CAD476}"/>
              </a:ext>
            </a:extLst>
          </p:cNvPr>
          <p:cNvCxnSpPr>
            <a:cxnSpLocks/>
          </p:cNvCxnSpPr>
          <p:nvPr/>
        </p:nvCxnSpPr>
        <p:spPr>
          <a:xfrm flipH="1">
            <a:off x="-7089254" y="6315437"/>
            <a:ext cx="2115601" cy="0"/>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69A76721-A360-6BB8-1D1D-BB629170C013}"/>
              </a:ext>
            </a:extLst>
          </p:cNvPr>
          <p:cNvCxnSpPr>
            <a:cxnSpLocks/>
          </p:cNvCxnSpPr>
          <p:nvPr/>
        </p:nvCxnSpPr>
        <p:spPr>
          <a:xfrm flipH="1">
            <a:off x="-7089254" y="6692029"/>
            <a:ext cx="2115601" cy="0"/>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534EE36-2317-3AF1-52B5-1D94CE13726F}"/>
              </a:ext>
            </a:extLst>
          </p:cNvPr>
          <p:cNvCxnSpPr>
            <a:cxnSpLocks/>
          </p:cNvCxnSpPr>
          <p:nvPr/>
        </p:nvCxnSpPr>
        <p:spPr>
          <a:xfrm flipH="1">
            <a:off x="-7089254" y="7068873"/>
            <a:ext cx="890345" cy="0"/>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07EE7D43-3928-42DB-799E-47DC3F15D23B}"/>
              </a:ext>
            </a:extLst>
          </p:cNvPr>
          <p:cNvCxnSpPr>
            <a:cxnSpLocks/>
          </p:cNvCxnSpPr>
          <p:nvPr/>
        </p:nvCxnSpPr>
        <p:spPr>
          <a:xfrm flipH="1">
            <a:off x="-7108577" y="7487281"/>
            <a:ext cx="890345" cy="0"/>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93588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A3A2F-AD31-258C-64EF-DA884FA851C9}"/>
            </a:ext>
          </a:extLst>
        </p:cNvPr>
        <p:cNvGrpSpPr/>
        <p:nvPr/>
      </p:nvGrpSpPr>
      <p:grpSpPr>
        <a:xfrm>
          <a:off x="0" y="0"/>
          <a:ext cx="0" cy="0"/>
          <a:chOff x="0" y="0"/>
          <a:chExt cx="0" cy="0"/>
        </a:xfrm>
      </p:grpSpPr>
      <p:pic>
        <p:nvPicPr>
          <p:cNvPr id="32" name="Picture 31" descr="A red and yellow curved object with green lines&#10;&#10;Description automatically generated">
            <a:extLst>
              <a:ext uri="{FF2B5EF4-FFF2-40B4-BE49-F238E27FC236}">
                <a16:creationId xmlns:a16="http://schemas.microsoft.com/office/drawing/2014/main" id="{D2172253-A3F5-4609-4DF6-DCABB85F6614}"/>
              </a:ext>
            </a:extLst>
          </p:cNvPr>
          <p:cNvPicPr>
            <a:picLocks noChangeAspect="1"/>
          </p:cNvPicPr>
          <p:nvPr/>
        </p:nvPicPr>
        <p:blipFill rotWithShape="1">
          <a:blip r:embed="rId2">
            <a:extLst>
              <a:ext uri="{28A0092B-C50C-407E-A947-70E740481C1C}">
                <a14:useLocalDpi xmlns:a14="http://schemas.microsoft.com/office/drawing/2010/main" val="0"/>
              </a:ext>
            </a:extLst>
          </a:blip>
          <a:srcRect l="11681" t="7063" r="8481" b="19863"/>
          <a:stretch/>
        </p:blipFill>
        <p:spPr>
          <a:xfrm>
            <a:off x="3988875" y="2798572"/>
            <a:ext cx="2354712" cy="1285012"/>
          </a:xfrm>
          <a:prstGeom prst="rect">
            <a:avLst/>
          </a:prstGeom>
        </p:spPr>
        <p:style>
          <a:lnRef idx="2">
            <a:schemeClr val="dk1"/>
          </a:lnRef>
          <a:fillRef idx="1">
            <a:schemeClr val="lt1"/>
          </a:fillRef>
          <a:effectRef idx="0">
            <a:schemeClr val="dk1"/>
          </a:effectRef>
          <a:fontRef idx="minor">
            <a:schemeClr val="dk1"/>
          </a:fontRef>
        </p:style>
      </p:pic>
      <p:sp>
        <p:nvSpPr>
          <p:cNvPr id="2" name="Title 1">
            <a:extLst>
              <a:ext uri="{FF2B5EF4-FFF2-40B4-BE49-F238E27FC236}">
                <a16:creationId xmlns:a16="http://schemas.microsoft.com/office/drawing/2014/main" id="{B7198F48-715C-D381-20F5-8429CB555279}"/>
              </a:ext>
            </a:extLst>
          </p:cNvPr>
          <p:cNvSpPr>
            <a:spLocks noGrp="1"/>
          </p:cNvSpPr>
          <p:nvPr>
            <p:ph type="title"/>
          </p:nvPr>
        </p:nvSpPr>
        <p:spPr>
          <a:xfrm>
            <a:off x="983432" y="192515"/>
            <a:ext cx="10729192" cy="457200"/>
          </a:xfrm>
        </p:spPr>
        <p:txBody>
          <a:bodyPr/>
          <a:lstStyle/>
          <a:p>
            <a:r>
              <a:rPr lang="en-GB" dirty="0"/>
              <a:t>ADCs as understanding &amp; model validation tool</a:t>
            </a:r>
            <a:endParaRPr lang="en-NL" dirty="0"/>
          </a:p>
        </p:txBody>
      </p:sp>
      <p:sp>
        <p:nvSpPr>
          <p:cNvPr id="5" name="Slide Number Placeholder 4">
            <a:extLst>
              <a:ext uri="{FF2B5EF4-FFF2-40B4-BE49-F238E27FC236}">
                <a16:creationId xmlns:a16="http://schemas.microsoft.com/office/drawing/2014/main" id="{C5A9F25F-2238-B7CA-173F-E7D9608C066D}"/>
              </a:ext>
            </a:extLst>
          </p:cNvPr>
          <p:cNvSpPr>
            <a:spLocks noGrp="1"/>
          </p:cNvSpPr>
          <p:nvPr>
            <p:ph type="sldNum" sz="quarter" idx="12"/>
          </p:nvPr>
        </p:nvSpPr>
        <p:spPr/>
        <p:txBody>
          <a:bodyPr/>
          <a:lstStyle/>
          <a:p>
            <a:r>
              <a:rPr lang="en-GB" dirty="0">
                <a:solidFill>
                  <a:prstClr val="white"/>
                </a:solidFill>
              </a:rPr>
              <a:t>14/16</a:t>
            </a:r>
          </a:p>
        </p:txBody>
      </p:sp>
      <p:sp>
        <p:nvSpPr>
          <p:cNvPr id="27" name="TextBox 26">
            <a:extLst>
              <a:ext uri="{FF2B5EF4-FFF2-40B4-BE49-F238E27FC236}">
                <a16:creationId xmlns:a16="http://schemas.microsoft.com/office/drawing/2014/main" id="{0196D023-D82D-F02A-427C-D42657933EB8}"/>
              </a:ext>
            </a:extLst>
          </p:cNvPr>
          <p:cNvSpPr txBox="1"/>
          <p:nvPr/>
        </p:nvSpPr>
        <p:spPr>
          <a:xfrm>
            <a:off x="1658668" y="-1150997"/>
            <a:ext cx="2409249" cy="707886"/>
          </a:xfrm>
          <a:prstGeom prst="rect">
            <a:avLst/>
          </a:prstGeom>
          <a:noFill/>
        </p:spPr>
        <p:txBody>
          <a:bodyPr wrap="none" rtlCol="0">
            <a:spAutoFit/>
          </a:bodyPr>
          <a:lstStyle/>
          <a:p>
            <a:pPr algn="l"/>
            <a:r>
              <a:rPr lang="en-NL" sz="2000" b="1" dirty="0"/>
              <a:t>WEST </a:t>
            </a:r>
            <a:r>
              <a:rPr lang="en-NL" sz="2000" dirty="0"/>
              <a:t>(&gt;2025)</a:t>
            </a:r>
            <a:br>
              <a:rPr lang="en-NL" sz="2000" dirty="0"/>
            </a:br>
            <a:r>
              <a:rPr lang="en-NL" sz="2000" dirty="0"/>
              <a:t>See J. Harrison, et al. </a:t>
            </a:r>
            <a:endParaRPr lang="en-NL" sz="2000" b="1" dirty="0"/>
          </a:p>
        </p:txBody>
      </p:sp>
      <p:sp>
        <p:nvSpPr>
          <p:cNvPr id="28" name="TextBox 27">
            <a:extLst>
              <a:ext uri="{FF2B5EF4-FFF2-40B4-BE49-F238E27FC236}">
                <a16:creationId xmlns:a16="http://schemas.microsoft.com/office/drawing/2014/main" id="{2DE96384-3EA5-C830-1134-D91E0E5A6FA9}"/>
              </a:ext>
            </a:extLst>
          </p:cNvPr>
          <p:cNvSpPr txBox="1"/>
          <p:nvPr/>
        </p:nvSpPr>
        <p:spPr>
          <a:xfrm>
            <a:off x="5157047" y="-1106175"/>
            <a:ext cx="2651623" cy="707886"/>
          </a:xfrm>
          <a:prstGeom prst="rect">
            <a:avLst/>
          </a:prstGeom>
          <a:noFill/>
        </p:spPr>
        <p:txBody>
          <a:bodyPr wrap="none" rtlCol="0">
            <a:spAutoFit/>
          </a:bodyPr>
          <a:lstStyle/>
          <a:p>
            <a:pPr algn="l"/>
            <a:r>
              <a:rPr lang="en-NL" sz="2000" b="1" dirty="0"/>
              <a:t>Asdex Upgrade </a:t>
            </a:r>
            <a:r>
              <a:rPr lang="en-NL" sz="2000" dirty="0"/>
              <a:t>(&gt;2025)</a:t>
            </a:r>
            <a:br>
              <a:rPr lang="en-NL" sz="2000" dirty="0"/>
            </a:br>
            <a:r>
              <a:rPr lang="en-NL" sz="2000" dirty="0"/>
              <a:t>See J. Harrison, et al. </a:t>
            </a:r>
            <a:endParaRPr lang="en-NL" sz="2000" b="1" dirty="0"/>
          </a:p>
        </p:txBody>
      </p:sp>
      <p:sp>
        <p:nvSpPr>
          <p:cNvPr id="6" name="TextBox 5">
            <a:extLst>
              <a:ext uri="{FF2B5EF4-FFF2-40B4-BE49-F238E27FC236}">
                <a16:creationId xmlns:a16="http://schemas.microsoft.com/office/drawing/2014/main" id="{390F319D-A40E-8464-5176-A3EE79B381D0}"/>
              </a:ext>
            </a:extLst>
          </p:cNvPr>
          <p:cNvSpPr txBox="1"/>
          <p:nvPr/>
        </p:nvSpPr>
        <p:spPr>
          <a:xfrm>
            <a:off x="10289252" y="21005"/>
            <a:ext cx="1838631"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t>MAST-U + TCV</a:t>
            </a:r>
            <a:endParaRPr lang="en-GB" sz="2000" dirty="0"/>
          </a:p>
        </p:txBody>
      </p:sp>
      <p:sp>
        <p:nvSpPr>
          <p:cNvPr id="10" name="Rectangle 9">
            <a:extLst>
              <a:ext uri="{FF2B5EF4-FFF2-40B4-BE49-F238E27FC236}">
                <a16:creationId xmlns:a16="http://schemas.microsoft.com/office/drawing/2014/main" id="{93CD611E-3FFB-43E6-9259-2217833FCCBD}"/>
              </a:ext>
            </a:extLst>
          </p:cNvPr>
          <p:cNvSpPr/>
          <p:nvPr/>
        </p:nvSpPr>
        <p:spPr>
          <a:xfrm>
            <a:off x="6561667" y="5388863"/>
            <a:ext cx="5539306" cy="1015663"/>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indent="0">
              <a:buNone/>
            </a:pPr>
            <a:r>
              <a:rPr lang="en-GB" sz="2000" b="1" dirty="0">
                <a:latin typeface="Calibri" panose="020F0502020204030204" pitchFamily="34" charset="0"/>
                <a:ea typeface="Calibri" panose="020F0502020204030204" pitchFamily="34" charset="0"/>
                <a:cs typeface="Calibri" panose="020F0502020204030204" pitchFamily="34" charset="0"/>
              </a:rPr>
              <a:t>ADC research can help tackling gaps in general power exhaust understanding &amp; model validation</a:t>
            </a:r>
          </a:p>
          <a:p>
            <a:pPr marL="342900" indent="-342900">
              <a:buFont typeface="Wingdings" panose="05000000000000000000" pitchFamily="2" charset="2"/>
              <a:buChar char="Ø"/>
            </a:pPr>
            <a:r>
              <a:rPr lang="en-GB" sz="2000" b="1" i="1" dirty="0">
                <a:latin typeface="Calibri" panose="020F0502020204030204" pitchFamily="34" charset="0"/>
                <a:ea typeface="Calibri" panose="020F0502020204030204" pitchFamily="34" charset="0"/>
                <a:cs typeface="Calibri" panose="020F0502020204030204" pitchFamily="34" charset="0"/>
              </a:rPr>
              <a:t>ITER and beyond</a:t>
            </a:r>
            <a:r>
              <a:rPr lang="en-GB" sz="2000" b="1" dirty="0">
                <a:latin typeface="Calibri" panose="020F0502020204030204" pitchFamily="34" charset="0"/>
                <a:ea typeface="Calibri" panose="020F0502020204030204" pitchFamily="34" charset="0"/>
                <a:cs typeface="Calibri" panose="020F0502020204030204" pitchFamily="34" charset="0"/>
              </a:rPr>
              <a:t> </a:t>
            </a:r>
          </a:p>
        </p:txBody>
      </p:sp>
      <p:pic>
        <p:nvPicPr>
          <p:cNvPr id="30" name="Picture 29">
            <a:extLst>
              <a:ext uri="{FF2B5EF4-FFF2-40B4-BE49-F238E27FC236}">
                <a16:creationId xmlns:a16="http://schemas.microsoft.com/office/drawing/2014/main" id="{A4689315-F0C6-1F44-1BE0-222FC31E7215}"/>
              </a:ext>
            </a:extLst>
          </p:cNvPr>
          <p:cNvPicPr>
            <a:picLocks noChangeAspect="1"/>
          </p:cNvPicPr>
          <p:nvPr/>
        </p:nvPicPr>
        <p:blipFill rotWithShape="1">
          <a:blip r:embed="rId3"/>
          <a:srcRect t="50083"/>
          <a:stretch/>
        </p:blipFill>
        <p:spPr>
          <a:xfrm>
            <a:off x="101202" y="2837171"/>
            <a:ext cx="3850744" cy="1829547"/>
          </a:xfrm>
          <a:prstGeom prst="rect">
            <a:avLst/>
          </a:prstGeom>
        </p:spPr>
      </p:pic>
      <p:pic>
        <p:nvPicPr>
          <p:cNvPr id="31" name="Picture 30" descr="A red and yellow colored object&#10;&#10;Description automatically generated with medium confidence">
            <a:extLst>
              <a:ext uri="{FF2B5EF4-FFF2-40B4-BE49-F238E27FC236}">
                <a16:creationId xmlns:a16="http://schemas.microsoft.com/office/drawing/2014/main" id="{38CD3EF5-2B60-5EE2-B720-C70A8AA178AE}"/>
              </a:ext>
            </a:extLst>
          </p:cNvPr>
          <p:cNvPicPr>
            <a:picLocks noChangeAspect="1"/>
          </p:cNvPicPr>
          <p:nvPr/>
        </p:nvPicPr>
        <p:blipFill rotWithShape="1">
          <a:blip r:embed="rId4">
            <a:extLst>
              <a:ext uri="{28A0092B-C50C-407E-A947-70E740481C1C}">
                <a14:useLocalDpi xmlns:a14="http://schemas.microsoft.com/office/drawing/2010/main" val="0"/>
              </a:ext>
            </a:extLst>
          </a:blip>
          <a:srcRect l="12634" t="8345" r="6274" b="18580"/>
          <a:stretch/>
        </p:blipFill>
        <p:spPr>
          <a:xfrm>
            <a:off x="3981866" y="4343495"/>
            <a:ext cx="2370451" cy="1293601"/>
          </a:xfrm>
          <a:prstGeom prst="rect">
            <a:avLst/>
          </a:prstGeom>
        </p:spPr>
        <p:style>
          <a:lnRef idx="2">
            <a:schemeClr val="dk1"/>
          </a:lnRef>
          <a:fillRef idx="1">
            <a:schemeClr val="lt1"/>
          </a:fillRef>
          <a:effectRef idx="0">
            <a:schemeClr val="dk1"/>
          </a:effectRef>
          <a:fontRef idx="minor">
            <a:schemeClr val="dk1"/>
          </a:fontRef>
        </p:style>
      </p:pic>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0F669209-C73D-6CC1-417B-380E6AC50FF4}"/>
                  </a:ext>
                </a:extLst>
              </p:cNvPr>
              <p:cNvSpPr txBox="1"/>
              <p:nvPr/>
            </p:nvSpPr>
            <p:spPr>
              <a:xfrm>
                <a:off x="630464" y="2307162"/>
                <a:ext cx="2689326" cy="646331"/>
              </a:xfrm>
              <a:prstGeom prst="rect">
                <a:avLst/>
              </a:prstGeom>
              <a:noFill/>
            </p:spPr>
            <p:txBody>
              <a:bodyPr wrap="none" rtlCol="0">
                <a:spAutoFit/>
              </a:bodyPr>
              <a:lstStyle/>
              <a:p>
                <a:r>
                  <a:rPr lang="en-US" sz="2000" b="1" dirty="0">
                    <a:latin typeface="Calibri" panose="020F0502020204030204" pitchFamily="34" charset="0"/>
                    <a:cs typeface="Calibri" panose="020F0502020204030204" pitchFamily="34" charset="0"/>
                  </a:rPr>
                  <a:t>Example </a:t>
                </a:r>
                <a14:m>
                  <m:oMath xmlns:m="http://schemas.openxmlformats.org/officeDocument/2006/math">
                    <m:r>
                      <a:rPr lang="en-GB" sz="2000" b="1" i="1" dirty="0" smtClean="0">
                        <a:latin typeface="Cambria Math" panose="02040503050406030204" pitchFamily="18" charset="0"/>
                      </a:rPr>
                      <m:t>𝑫</m:t>
                    </m:r>
                    <m:r>
                      <a:rPr lang="en-GB" sz="2000" b="1" i="1" dirty="0" smtClean="0">
                        <a:latin typeface="Cambria Math" panose="02040503050406030204" pitchFamily="18" charset="0"/>
                      </a:rPr>
                      <m:t>𝜶</m:t>
                    </m:r>
                  </m:oMath>
                </a14:m>
                <a:r>
                  <a:rPr lang="en-US" sz="2000" b="1" dirty="0">
                    <a:latin typeface="Calibri" panose="020F0502020204030204" pitchFamily="34" charset="0"/>
                    <a:cs typeface="Calibri" panose="020F0502020204030204" pitchFamily="34" charset="0"/>
                  </a:rPr>
                  <a:t> emissivity </a:t>
                </a:r>
              </a:p>
              <a:p>
                <a:r>
                  <a:rPr lang="en-US" sz="1600" dirty="0">
                    <a:latin typeface="Calibri" panose="020F0502020204030204" pitchFamily="34" charset="0"/>
                    <a:cs typeface="Calibri" panose="020F0502020204030204" pitchFamily="34" charset="0"/>
                  </a:rPr>
                  <a:t>[Wijkamp, 2023, NF]</a:t>
                </a:r>
              </a:p>
            </p:txBody>
          </p:sp>
        </mc:Choice>
        <mc:Fallback xmlns="">
          <p:sp>
            <p:nvSpPr>
              <p:cNvPr id="33" name="TextBox 32">
                <a:extLst>
                  <a:ext uri="{FF2B5EF4-FFF2-40B4-BE49-F238E27FC236}">
                    <a16:creationId xmlns:a16="http://schemas.microsoft.com/office/drawing/2014/main" id="{0F669209-C73D-6CC1-417B-380E6AC50FF4}"/>
                  </a:ext>
                </a:extLst>
              </p:cNvPr>
              <p:cNvSpPr txBox="1">
                <a:spLocks noRot="1" noChangeAspect="1" noMove="1" noResize="1" noEditPoints="1" noAdjustHandles="1" noChangeArrowheads="1" noChangeShapeType="1" noTextEdit="1"/>
              </p:cNvSpPr>
              <p:nvPr/>
            </p:nvSpPr>
            <p:spPr>
              <a:xfrm>
                <a:off x="630464" y="2307162"/>
                <a:ext cx="2689326" cy="646331"/>
              </a:xfrm>
              <a:prstGeom prst="rect">
                <a:avLst/>
              </a:prstGeom>
              <a:blipFill>
                <a:blip r:embed="rId5"/>
                <a:stretch>
                  <a:fillRect l="-2347" t="-3846" r="-1408" b="-11538"/>
                </a:stretch>
              </a:blipFill>
            </p:spPr>
            <p:txBody>
              <a:bodyPr/>
              <a:lstStyle/>
              <a:p>
                <a:r>
                  <a:rPr lang="en-NL">
                    <a:noFill/>
                  </a:rPr>
                  <a:t> </a:t>
                </a:r>
              </a:p>
            </p:txBody>
          </p:sp>
        </mc:Fallback>
      </mc:AlternateContent>
      <p:sp>
        <p:nvSpPr>
          <p:cNvPr id="34" name="TextBox 33">
            <a:extLst>
              <a:ext uri="{FF2B5EF4-FFF2-40B4-BE49-F238E27FC236}">
                <a16:creationId xmlns:a16="http://schemas.microsoft.com/office/drawing/2014/main" id="{9E53DFCD-AFF8-6D6C-E746-356F0950AAAF}"/>
              </a:ext>
            </a:extLst>
          </p:cNvPr>
          <p:cNvSpPr txBox="1"/>
          <p:nvPr/>
        </p:nvSpPr>
        <p:spPr>
          <a:xfrm>
            <a:off x="4902368" y="2753438"/>
            <a:ext cx="1449949" cy="400110"/>
          </a:xfrm>
          <a:prstGeom prst="rect">
            <a:avLst/>
          </a:prstGeom>
          <a:noFill/>
        </p:spPr>
        <p:txBody>
          <a:bodyPr wrap="none" rtlCol="0">
            <a:spAutoFit/>
          </a:bodyPr>
          <a:lstStyle/>
          <a:p>
            <a:r>
              <a:rPr lang="en-US" sz="2000" b="1" dirty="0">
                <a:latin typeface="Calibri" panose="020F0502020204030204" pitchFamily="34" charset="0"/>
                <a:cs typeface="Calibri" panose="020F0502020204030204" pitchFamily="34" charset="0"/>
              </a:rPr>
              <a:t>Default rate</a:t>
            </a:r>
          </a:p>
        </p:txBody>
      </p:sp>
      <p:sp>
        <p:nvSpPr>
          <p:cNvPr id="35" name="TextBox 34">
            <a:extLst>
              <a:ext uri="{FF2B5EF4-FFF2-40B4-BE49-F238E27FC236}">
                <a16:creationId xmlns:a16="http://schemas.microsoft.com/office/drawing/2014/main" id="{6D05E7C3-9DA7-919D-4DED-105D50847285}"/>
              </a:ext>
            </a:extLst>
          </p:cNvPr>
          <p:cNvSpPr txBox="1"/>
          <p:nvPr/>
        </p:nvSpPr>
        <p:spPr>
          <a:xfrm>
            <a:off x="5166231" y="4323913"/>
            <a:ext cx="1154868" cy="400110"/>
          </a:xfrm>
          <a:prstGeom prst="rect">
            <a:avLst/>
          </a:prstGeom>
          <a:noFill/>
        </p:spPr>
        <p:txBody>
          <a:bodyPr wrap="none" rtlCol="0">
            <a:spAutoFit/>
          </a:bodyPr>
          <a:lstStyle/>
          <a:p>
            <a:r>
              <a:rPr lang="en-US" sz="2000" b="1" dirty="0">
                <a:latin typeface="Calibri" panose="020F0502020204030204" pitchFamily="34" charset="0"/>
                <a:cs typeface="Calibri" panose="020F0502020204030204" pitchFamily="34" charset="0"/>
              </a:rPr>
              <a:t>New rate</a:t>
            </a:r>
          </a:p>
        </p:txBody>
      </p:sp>
      <p:sp>
        <p:nvSpPr>
          <p:cNvPr id="36" name="TextBox 35">
            <a:extLst>
              <a:ext uri="{FF2B5EF4-FFF2-40B4-BE49-F238E27FC236}">
                <a16:creationId xmlns:a16="http://schemas.microsoft.com/office/drawing/2014/main" id="{85AF2D2F-AC3F-A7AF-2EB5-B4D3F0F1207E}"/>
              </a:ext>
            </a:extLst>
          </p:cNvPr>
          <p:cNvSpPr txBox="1"/>
          <p:nvPr/>
        </p:nvSpPr>
        <p:spPr>
          <a:xfrm>
            <a:off x="3988875" y="2128863"/>
            <a:ext cx="2826158" cy="646331"/>
          </a:xfrm>
          <a:prstGeom prst="rect">
            <a:avLst/>
          </a:prstGeom>
          <a:noFill/>
        </p:spPr>
        <p:txBody>
          <a:bodyPr wrap="none" rtlCol="0">
            <a:spAutoFit/>
          </a:bodyPr>
          <a:lstStyle/>
          <a:p>
            <a:r>
              <a:rPr lang="en-US" sz="2000" b="1" dirty="0">
                <a:latin typeface="Calibri" panose="020F0502020204030204" pitchFamily="34" charset="0"/>
                <a:cs typeface="Calibri" panose="020F0502020204030204" pitchFamily="34" charset="0"/>
              </a:rPr>
              <a:t>SOLPS-ITER simulations </a:t>
            </a:r>
          </a:p>
          <a:p>
            <a:r>
              <a:rPr lang="en-US" sz="1600" dirty="0">
                <a:latin typeface="Calibri" panose="020F0502020204030204" pitchFamily="34" charset="0"/>
                <a:cs typeface="Calibri" panose="020F0502020204030204" pitchFamily="34" charset="0"/>
              </a:rPr>
              <a:t>[J. Karhunen, D. Moulton, et al.]</a:t>
            </a:r>
            <a:endParaRPr lang="en-US" sz="2000" dirty="0">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0EEE522F-2D9C-49CC-2CF4-86C9AE88E15F}"/>
              </a:ext>
            </a:extLst>
          </p:cNvPr>
          <p:cNvSpPr/>
          <p:nvPr/>
        </p:nvSpPr>
        <p:spPr>
          <a:xfrm>
            <a:off x="556694" y="1339700"/>
            <a:ext cx="5539306" cy="70788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marL="0" indent="0" algn="ctr">
              <a:buNone/>
            </a:pPr>
            <a:r>
              <a:rPr lang="en-GB" sz="2000" b="1" dirty="0">
                <a:latin typeface="Calibri" panose="020F0502020204030204" pitchFamily="34" charset="0"/>
                <a:ea typeface="Calibri" panose="020F0502020204030204" pitchFamily="34" charset="0"/>
                <a:cs typeface="Calibri" panose="020F0502020204030204" pitchFamily="34" charset="0"/>
              </a:rPr>
              <a:t>Example 2: ADC research highlighted errors plasma-neutral interactions exhaust modelling</a:t>
            </a:r>
          </a:p>
        </p:txBody>
      </p:sp>
      <p:sp>
        <p:nvSpPr>
          <p:cNvPr id="16" name="Rectangle 15">
            <a:extLst>
              <a:ext uri="{FF2B5EF4-FFF2-40B4-BE49-F238E27FC236}">
                <a16:creationId xmlns:a16="http://schemas.microsoft.com/office/drawing/2014/main" id="{00EC0B4F-2175-7E1D-3A6E-D568109D6D7F}"/>
              </a:ext>
            </a:extLst>
          </p:cNvPr>
          <p:cNvSpPr/>
          <p:nvPr/>
        </p:nvSpPr>
        <p:spPr>
          <a:xfrm>
            <a:off x="7043337" y="1737775"/>
            <a:ext cx="5096741" cy="10156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marL="0" indent="0" algn="ctr">
              <a:buNone/>
            </a:pPr>
            <a:r>
              <a:rPr lang="en-GB" sz="2000" b="1" dirty="0">
                <a:latin typeface="Calibri" panose="020F0502020204030204" pitchFamily="34" charset="0"/>
                <a:ea typeface="Calibri" panose="020F0502020204030204" pitchFamily="34" charset="0"/>
                <a:cs typeface="Calibri" panose="020F0502020204030204" pitchFamily="34" charset="0"/>
              </a:rPr>
              <a:t>Example 1: Validation of the importance of drifts in exhaust modelling</a:t>
            </a:r>
          </a:p>
          <a:p>
            <a:pPr algn="ctr"/>
            <a:r>
              <a:rPr lang="en-GB" sz="2000" dirty="0"/>
              <a:t>[E. Tonello, et al. this conference]</a:t>
            </a:r>
          </a:p>
        </p:txBody>
      </p:sp>
      <p:sp>
        <p:nvSpPr>
          <p:cNvPr id="42" name="Content Placeholder 2">
            <a:extLst>
              <a:ext uri="{FF2B5EF4-FFF2-40B4-BE49-F238E27FC236}">
                <a16:creationId xmlns:a16="http://schemas.microsoft.com/office/drawing/2014/main" id="{DB862477-8C3F-7283-0757-9846C429876E}"/>
              </a:ext>
            </a:extLst>
          </p:cNvPr>
          <p:cNvSpPr txBox="1">
            <a:spLocks/>
          </p:cNvSpPr>
          <p:nvPr/>
        </p:nvSpPr>
        <p:spPr>
          <a:xfrm>
            <a:off x="7169600" y="2864699"/>
            <a:ext cx="11103024" cy="5688632"/>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GB" sz="2000" dirty="0"/>
              <a:t>Validate importance of drifts in exhaust</a:t>
            </a:r>
            <a:br>
              <a:rPr lang="en-GB" sz="2000" dirty="0"/>
            </a:br>
            <a:r>
              <a:rPr lang="en-GB" sz="2000" dirty="0"/>
              <a:t>simulations</a:t>
            </a:r>
          </a:p>
          <a:p>
            <a:pPr lvl="1">
              <a:buFont typeface="Wingdings" panose="05000000000000000000" pitchFamily="2" charset="2"/>
              <a:buChar char="Ø"/>
            </a:pPr>
            <a:r>
              <a:rPr lang="en-GB" sz="2000" dirty="0"/>
              <a:t>Necessary to reproduce TCV results</a:t>
            </a:r>
            <a:br>
              <a:rPr lang="en-GB" sz="2000" dirty="0"/>
            </a:br>
            <a:endParaRPr lang="en-GB" sz="2000" dirty="0"/>
          </a:p>
          <a:p>
            <a:pPr marL="0" indent="0">
              <a:buFont typeface="Arial" panose="020B0604020202020204" pitchFamily="34" charset="0"/>
              <a:buNone/>
            </a:pPr>
            <a:endParaRPr lang="en-GB" sz="2000" dirty="0"/>
          </a:p>
        </p:txBody>
      </p:sp>
      <p:sp>
        <p:nvSpPr>
          <p:cNvPr id="7" name="Footer Placeholder 3">
            <a:extLst>
              <a:ext uri="{FF2B5EF4-FFF2-40B4-BE49-F238E27FC236}">
                <a16:creationId xmlns:a16="http://schemas.microsoft.com/office/drawing/2014/main" id="{36F6A3BB-6CF3-997A-184D-29D32EA1824C}"/>
              </a:ext>
            </a:extLst>
          </p:cNvPr>
          <p:cNvSpPr>
            <a:spLocks noGrp="1"/>
          </p:cNvSpPr>
          <p:nvPr>
            <p:ph type="ftr" sz="quarter" idx="11"/>
          </p:nvPr>
        </p:nvSpPr>
        <p:spPr>
          <a:xfrm>
            <a:off x="825623" y="6555769"/>
            <a:ext cx="5606173" cy="532501"/>
          </a:xfrm>
        </p:spPr>
        <p:txBody>
          <a:bodyPr/>
          <a:lstStyle/>
          <a:p>
            <a:r>
              <a:rPr lang="en-GB" dirty="0">
                <a:solidFill>
                  <a:prstClr val="white"/>
                </a:solidFill>
              </a:rPr>
              <a:t>K. Verhaegh | 30</a:t>
            </a:r>
            <a:r>
              <a:rPr lang="en-GB" baseline="30000" dirty="0">
                <a:solidFill>
                  <a:prstClr val="white"/>
                </a:solidFill>
              </a:rPr>
              <a:t>th</a:t>
            </a:r>
            <a:r>
              <a:rPr lang="en-GB" dirty="0">
                <a:solidFill>
                  <a:prstClr val="white"/>
                </a:solidFill>
              </a:rPr>
              <a:t>  IAEA Fusion Energy Conference, Chengdu, China | 15 10 2025</a:t>
            </a:r>
          </a:p>
        </p:txBody>
      </p:sp>
      <p:sp>
        <p:nvSpPr>
          <p:cNvPr id="11" name="Rectangle 10">
            <a:extLst>
              <a:ext uri="{FF2B5EF4-FFF2-40B4-BE49-F238E27FC236}">
                <a16:creationId xmlns:a16="http://schemas.microsoft.com/office/drawing/2014/main" id="{5DBFB7F8-547F-C2F7-B3F0-A658075E351D}"/>
              </a:ext>
            </a:extLst>
          </p:cNvPr>
          <p:cNvSpPr/>
          <p:nvPr/>
        </p:nvSpPr>
        <p:spPr>
          <a:xfrm>
            <a:off x="223270" y="4735062"/>
            <a:ext cx="3374259" cy="923330"/>
          </a:xfrm>
          <a:prstGeom prst="rect">
            <a:avLst/>
          </a:prstGeom>
        </p:spPr>
        <p:style>
          <a:lnRef idx="2">
            <a:schemeClr val="dk1">
              <a:shade val="15000"/>
            </a:schemeClr>
          </a:lnRef>
          <a:fillRef idx="1">
            <a:schemeClr val="dk1"/>
          </a:fillRef>
          <a:effectRef idx="0">
            <a:schemeClr val="dk1"/>
          </a:effectRef>
          <a:fontRef idx="minor">
            <a:schemeClr val="lt1"/>
          </a:fontRef>
        </p:style>
        <p:txBody>
          <a:bodyPr wrap="square">
            <a:spAutoFit/>
          </a:bodyPr>
          <a:lstStyle/>
          <a:p>
            <a:pPr marL="0" indent="0" algn="ctr">
              <a:buNone/>
            </a:pPr>
            <a:r>
              <a:rPr lang="en-GB" b="1" dirty="0">
                <a:latin typeface="Calibri" panose="020F0502020204030204" pitchFamily="34" charset="0"/>
                <a:ea typeface="Calibri" panose="020F0502020204030204" pitchFamily="34" charset="0"/>
                <a:cs typeface="Calibri" panose="020F0502020204030204" pitchFamily="34" charset="0"/>
              </a:rPr>
              <a:t>Extrapolating reactor simulations </a:t>
            </a:r>
            <a:br>
              <a:rPr lang="en-GB" b="1" dirty="0">
                <a:latin typeface="Calibri" panose="020F0502020204030204" pitchFamily="34" charset="0"/>
                <a:ea typeface="Calibri" panose="020F0502020204030204" pitchFamily="34" charset="0"/>
                <a:cs typeface="Calibri" panose="020F0502020204030204" pitchFamily="34" charset="0"/>
              </a:rPr>
            </a:br>
            <a:r>
              <a:rPr lang="en-GB" b="1" dirty="0">
                <a:latin typeface="Calibri" panose="020F0502020204030204" pitchFamily="34" charset="0"/>
                <a:ea typeface="Calibri" panose="020F0502020204030204" pitchFamily="34" charset="0"/>
                <a:cs typeface="Calibri" panose="020F0502020204030204" pitchFamily="34" charset="0"/>
              </a:rPr>
              <a:t>(STEP) shows significant impact</a:t>
            </a:r>
            <a:br>
              <a:rPr lang="en-GB" b="1" dirty="0">
                <a:latin typeface="Calibri" panose="020F0502020204030204" pitchFamily="34" charset="0"/>
                <a:ea typeface="Calibri" panose="020F0502020204030204" pitchFamily="34" charset="0"/>
                <a:cs typeface="Calibri" panose="020F0502020204030204" pitchFamily="34" charset="0"/>
              </a:rPr>
            </a:br>
            <a:r>
              <a:rPr lang="en-GB" sz="1600" dirty="0">
                <a:latin typeface="Calibri" panose="020F0502020204030204" pitchFamily="34" charset="0"/>
                <a:ea typeface="Calibri" panose="020F0502020204030204" pitchFamily="34" charset="0"/>
                <a:cs typeface="Calibri" panose="020F0502020204030204" pitchFamily="34" charset="0"/>
              </a:rPr>
              <a:t>[Verhaegh, et al. 2024, NF]</a:t>
            </a:r>
            <a:endParaRPr lang="en-GB" dirty="0">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4D662D4B-BD4A-21B5-973D-29CBC9BB971E}"/>
              </a:ext>
            </a:extLst>
          </p:cNvPr>
          <p:cNvSpPr txBox="1"/>
          <p:nvPr/>
        </p:nvSpPr>
        <p:spPr>
          <a:xfrm>
            <a:off x="3238575" y="5704246"/>
            <a:ext cx="9140190" cy="307777"/>
          </a:xfrm>
          <a:prstGeom prst="rect">
            <a:avLst/>
          </a:prstGeom>
          <a:noFill/>
        </p:spPr>
        <p:txBody>
          <a:bodyPr wrap="square">
            <a:spAutoFit/>
          </a:bodyPr>
          <a:lstStyle/>
          <a:p>
            <a:r>
              <a:rPr lang="en-US" sz="1400" dirty="0"/>
              <a:t>[K. Verhaegh, et al. 2025, Commun. Phys.]</a:t>
            </a:r>
          </a:p>
        </p:txBody>
      </p:sp>
      <p:sp>
        <p:nvSpPr>
          <p:cNvPr id="4" name="TextBox 3">
            <a:extLst>
              <a:ext uri="{FF2B5EF4-FFF2-40B4-BE49-F238E27FC236}">
                <a16:creationId xmlns:a16="http://schemas.microsoft.com/office/drawing/2014/main" id="{CF1F97CE-248E-E47D-4BEF-7A5E1A43E8F9}"/>
              </a:ext>
            </a:extLst>
          </p:cNvPr>
          <p:cNvSpPr txBox="1"/>
          <p:nvPr/>
        </p:nvSpPr>
        <p:spPr>
          <a:xfrm>
            <a:off x="-3379155" y="-1814061"/>
            <a:ext cx="4204778" cy="707886"/>
          </a:xfrm>
          <a:prstGeom prst="rect">
            <a:avLst/>
          </a:prstGeom>
        </p:spPr>
        <p:style>
          <a:lnRef idx="2">
            <a:schemeClr val="dk1">
              <a:shade val="15000"/>
            </a:schemeClr>
          </a:lnRef>
          <a:fillRef idx="1">
            <a:schemeClr val="dk1"/>
          </a:fillRef>
          <a:effectRef idx="0">
            <a:schemeClr val="dk1"/>
          </a:effectRef>
          <a:fontRef idx="minor">
            <a:schemeClr val="lt1"/>
          </a:fontRef>
        </p:style>
        <p:txBody>
          <a:bodyPr wrap="square">
            <a:spAutoFit/>
          </a:bodyPr>
          <a:lstStyle/>
          <a:p>
            <a:pPr algn="ctr"/>
            <a:r>
              <a:rPr lang="en-GB" sz="2000" b="1" dirty="0"/>
              <a:t>Validation of the importance of including drifts exhaust modelling</a:t>
            </a:r>
          </a:p>
        </p:txBody>
      </p:sp>
    </p:spTree>
    <p:extLst>
      <p:ext uri="{BB962C8B-B14F-4D97-AF65-F5344CB8AC3E}">
        <p14:creationId xmlns:p14="http://schemas.microsoft.com/office/powerpoint/2010/main" val="9771582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29C99-7455-4A96-E305-20B9FE8521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0A3F62-5E20-61BD-9F25-1678C3B40215}"/>
              </a:ext>
            </a:extLst>
          </p:cNvPr>
          <p:cNvSpPr>
            <a:spLocks noGrp="1"/>
          </p:cNvSpPr>
          <p:nvPr>
            <p:ph type="title"/>
          </p:nvPr>
        </p:nvSpPr>
        <p:spPr>
          <a:xfrm>
            <a:off x="983432" y="192515"/>
            <a:ext cx="10729192" cy="457200"/>
          </a:xfrm>
        </p:spPr>
        <p:txBody>
          <a:bodyPr/>
          <a:lstStyle/>
          <a:p>
            <a:r>
              <a:rPr lang="en-GB" dirty="0"/>
              <a:t>Next steps: ADCs at reactor-relevant power</a:t>
            </a:r>
            <a:endParaRPr lang="en-NL" dirty="0"/>
          </a:p>
        </p:txBody>
      </p:sp>
      <p:sp>
        <p:nvSpPr>
          <p:cNvPr id="5" name="Slide Number Placeholder 4">
            <a:extLst>
              <a:ext uri="{FF2B5EF4-FFF2-40B4-BE49-F238E27FC236}">
                <a16:creationId xmlns:a16="http://schemas.microsoft.com/office/drawing/2014/main" id="{542B112F-3C9F-CC7B-113E-56DDBAB758AC}"/>
              </a:ext>
            </a:extLst>
          </p:cNvPr>
          <p:cNvSpPr>
            <a:spLocks noGrp="1"/>
          </p:cNvSpPr>
          <p:nvPr>
            <p:ph type="sldNum" sz="quarter" idx="12"/>
          </p:nvPr>
        </p:nvSpPr>
        <p:spPr/>
        <p:txBody>
          <a:bodyPr/>
          <a:lstStyle/>
          <a:p>
            <a:r>
              <a:rPr lang="en-GB" dirty="0">
                <a:solidFill>
                  <a:prstClr val="white"/>
                </a:solidFill>
              </a:rPr>
              <a:t>15a/16</a:t>
            </a:r>
          </a:p>
        </p:txBody>
      </p:sp>
      <p:sp>
        <p:nvSpPr>
          <p:cNvPr id="27" name="TextBox 26">
            <a:extLst>
              <a:ext uri="{FF2B5EF4-FFF2-40B4-BE49-F238E27FC236}">
                <a16:creationId xmlns:a16="http://schemas.microsoft.com/office/drawing/2014/main" id="{D4DD9518-235B-C17A-1B06-3204AAF52B49}"/>
              </a:ext>
            </a:extLst>
          </p:cNvPr>
          <p:cNvSpPr txBox="1"/>
          <p:nvPr/>
        </p:nvSpPr>
        <p:spPr>
          <a:xfrm>
            <a:off x="1658668" y="-1150997"/>
            <a:ext cx="2409249" cy="707886"/>
          </a:xfrm>
          <a:prstGeom prst="rect">
            <a:avLst/>
          </a:prstGeom>
          <a:noFill/>
        </p:spPr>
        <p:txBody>
          <a:bodyPr wrap="none" rtlCol="0">
            <a:spAutoFit/>
          </a:bodyPr>
          <a:lstStyle/>
          <a:p>
            <a:pPr algn="l"/>
            <a:r>
              <a:rPr lang="en-NL" sz="2000" b="1" dirty="0"/>
              <a:t>WEST </a:t>
            </a:r>
            <a:r>
              <a:rPr lang="en-NL" sz="2000" dirty="0"/>
              <a:t>(&gt;2025)</a:t>
            </a:r>
            <a:br>
              <a:rPr lang="en-NL" sz="2000" dirty="0"/>
            </a:br>
            <a:r>
              <a:rPr lang="en-NL" sz="2000" dirty="0"/>
              <a:t>See J. Harrison, et al. </a:t>
            </a:r>
            <a:endParaRPr lang="en-NL" sz="2000" b="1" dirty="0"/>
          </a:p>
        </p:txBody>
      </p:sp>
      <p:sp>
        <p:nvSpPr>
          <p:cNvPr id="28" name="TextBox 27">
            <a:extLst>
              <a:ext uri="{FF2B5EF4-FFF2-40B4-BE49-F238E27FC236}">
                <a16:creationId xmlns:a16="http://schemas.microsoft.com/office/drawing/2014/main" id="{2A5C7DC0-C2A8-8D69-6D28-64F764E67E9E}"/>
              </a:ext>
            </a:extLst>
          </p:cNvPr>
          <p:cNvSpPr txBox="1"/>
          <p:nvPr/>
        </p:nvSpPr>
        <p:spPr>
          <a:xfrm>
            <a:off x="5157047" y="-1106175"/>
            <a:ext cx="2651623" cy="707886"/>
          </a:xfrm>
          <a:prstGeom prst="rect">
            <a:avLst/>
          </a:prstGeom>
          <a:noFill/>
        </p:spPr>
        <p:txBody>
          <a:bodyPr wrap="none" rtlCol="0">
            <a:spAutoFit/>
          </a:bodyPr>
          <a:lstStyle/>
          <a:p>
            <a:pPr algn="l"/>
            <a:r>
              <a:rPr lang="en-NL" sz="2000" b="1" dirty="0"/>
              <a:t>Asdex Upgrade </a:t>
            </a:r>
            <a:r>
              <a:rPr lang="en-NL" sz="2000" dirty="0"/>
              <a:t>(&gt;2025)</a:t>
            </a:r>
            <a:br>
              <a:rPr lang="en-NL" sz="2000" dirty="0"/>
            </a:br>
            <a:r>
              <a:rPr lang="en-NL" sz="2000" dirty="0"/>
              <a:t>See J. Harrison, et al. </a:t>
            </a:r>
            <a:endParaRPr lang="en-NL" sz="2000" b="1" dirty="0"/>
          </a:p>
        </p:txBody>
      </p:sp>
      <p:sp>
        <p:nvSpPr>
          <p:cNvPr id="3" name="Rectangle 2">
            <a:extLst>
              <a:ext uri="{FF2B5EF4-FFF2-40B4-BE49-F238E27FC236}">
                <a16:creationId xmlns:a16="http://schemas.microsoft.com/office/drawing/2014/main" id="{F12C13EC-6DBD-92AE-8680-80126C176801}"/>
              </a:ext>
            </a:extLst>
          </p:cNvPr>
          <p:cNvSpPr/>
          <p:nvPr/>
        </p:nvSpPr>
        <p:spPr>
          <a:xfrm>
            <a:off x="7344000" y="1839149"/>
            <a:ext cx="4506306" cy="70788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indent="0" algn="ctr">
              <a:buNone/>
            </a:pPr>
            <a:r>
              <a:rPr lang="en-GB" sz="2000" b="1" dirty="0">
                <a:latin typeface="Calibri" panose="020F0502020204030204" pitchFamily="34" charset="0"/>
                <a:ea typeface="Calibri" panose="020F0502020204030204" pitchFamily="34" charset="0"/>
                <a:cs typeface="Calibri" panose="020F0502020204030204" pitchFamily="34" charset="0"/>
              </a:rPr>
              <a:t>ADC configurations tested up to 20 MW input power (!) on ASDEX Upgrade</a:t>
            </a:r>
          </a:p>
        </p:txBody>
      </p:sp>
      <p:sp>
        <p:nvSpPr>
          <p:cNvPr id="7" name="TextBox 6">
            <a:extLst>
              <a:ext uri="{FF2B5EF4-FFF2-40B4-BE49-F238E27FC236}">
                <a16:creationId xmlns:a16="http://schemas.microsoft.com/office/drawing/2014/main" id="{072E5330-AD03-C626-1E4A-86208E5E5589}"/>
              </a:ext>
            </a:extLst>
          </p:cNvPr>
          <p:cNvSpPr txBox="1"/>
          <p:nvPr/>
        </p:nvSpPr>
        <p:spPr>
          <a:xfrm>
            <a:off x="10289252" y="21005"/>
            <a:ext cx="1838631"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t>AUG</a:t>
            </a:r>
            <a:endParaRPr lang="en-GB" sz="2000" dirty="0"/>
          </a:p>
        </p:txBody>
      </p:sp>
      <p:sp>
        <p:nvSpPr>
          <p:cNvPr id="51" name="Rectangle 50">
            <a:extLst>
              <a:ext uri="{FF2B5EF4-FFF2-40B4-BE49-F238E27FC236}">
                <a16:creationId xmlns:a16="http://schemas.microsoft.com/office/drawing/2014/main" id="{F9C0C7E6-2F6B-14D6-6EE5-CEE7DFDFDEAD}"/>
              </a:ext>
            </a:extLst>
          </p:cNvPr>
          <p:cNvSpPr/>
          <p:nvPr/>
        </p:nvSpPr>
        <p:spPr>
          <a:xfrm>
            <a:off x="528326" y="4444740"/>
            <a:ext cx="5985577" cy="707886"/>
          </a:xfrm>
          <a:prstGeom prst="rect">
            <a:avLst/>
          </a:prstGeom>
        </p:spPr>
        <p:style>
          <a:lnRef idx="2">
            <a:schemeClr val="dk1">
              <a:shade val="15000"/>
            </a:schemeClr>
          </a:lnRef>
          <a:fillRef idx="1">
            <a:schemeClr val="dk1"/>
          </a:fillRef>
          <a:effectRef idx="0">
            <a:schemeClr val="dk1"/>
          </a:effectRef>
          <a:fontRef idx="minor">
            <a:schemeClr val="lt1"/>
          </a:fontRef>
        </p:style>
        <p:txBody>
          <a:bodyPr wrap="square">
            <a:spAutoFit/>
          </a:bodyPr>
          <a:lstStyle/>
          <a:p>
            <a:pPr marL="0" indent="0" algn="ctr">
              <a:buNone/>
            </a:pPr>
            <a:r>
              <a:rPr lang="en-GB" sz="2000" b="1" dirty="0">
                <a:latin typeface="Calibri" panose="020F0502020204030204" pitchFamily="34" charset="0"/>
                <a:ea typeface="Calibri" panose="020F0502020204030204" pitchFamily="34" charset="0"/>
                <a:cs typeface="Calibri" panose="020F0502020204030204" pitchFamily="34" charset="0"/>
              </a:rPr>
              <a:t>ADC geometries obtained (camera + magnetic reconstruction) – analysis underway</a:t>
            </a:r>
          </a:p>
        </p:txBody>
      </p:sp>
      <p:sp>
        <p:nvSpPr>
          <p:cNvPr id="55" name="TextBox 54">
            <a:extLst>
              <a:ext uri="{FF2B5EF4-FFF2-40B4-BE49-F238E27FC236}">
                <a16:creationId xmlns:a16="http://schemas.microsoft.com/office/drawing/2014/main" id="{C13C098E-0226-7145-6308-19188BB1431E}"/>
              </a:ext>
            </a:extLst>
          </p:cNvPr>
          <p:cNvSpPr txBox="1"/>
          <p:nvPr/>
        </p:nvSpPr>
        <p:spPr>
          <a:xfrm>
            <a:off x="127223" y="5464989"/>
            <a:ext cx="7992532" cy="738664"/>
          </a:xfrm>
          <a:prstGeom prst="rect">
            <a:avLst/>
          </a:prstGeom>
          <a:noFill/>
        </p:spPr>
        <p:txBody>
          <a:bodyPr wrap="square">
            <a:spAutoFit/>
          </a:bodyPr>
          <a:lstStyle/>
          <a:p>
            <a:pPr algn="l"/>
            <a:r>
              <a:rPr lang="en-GB" sz="1400" dirty="0"/>
              <a:t>[D. Brida, et al. APS, 2025]</a:t>
            </a:r>
          </a:p>
          <a:p>
            <a:pPr algn="l"/>
            <a:r>
              <a:rPr lang="en-GB" sz="1400" dirty="0"/>
              <a:t>[T. Lunt, et al. IAEA Div </a:t>
            </a:r>
            <a:r>
              <a:rPr lang="en-GB" sz="1400" dirty="0" err="1"/>
              <a:t>Conc</a:t>
            </a:r>
            <a:r>
              <a:rPr lang="en-GB" sz="1400" dirty="0"/>
              <a:t>, 2025]</a:t>
            </a:r>
          </a:p>
          <a:p>
            <a:pPr algn="l"/>
            <a:r>
              <a:rPr lang="en-GB" sz="1400" dirty="0"/>
              <a:t>[B. </a:t>
            </a:r>
            <a:r>
              <a:rPr lang="en-GB" sz="1400" dirty="0" err="1"/>
              <a:t>Sieglin</a:t>
            </a:r>
            <a:r>
              <a:rPr lang="en-GB" sz="1400" dirty="0"/>
              <a:t>, et al. EPS, 2025]</a:t>
            </a:r>
          </a:p>
        </p:txBody>
      </p:sp>
      <p:sp>
        <p:nvSpPr>
          <p:cNvPr id="56" name="Rectangle 55">
            <a:extLst>
              <a:ext uri="{FF2B5EF4-FFF2-40B4-BE49-F238E27FC236}">
                <a16:creationId xmlns:a16="http://schemas.microsoft.com/office/drawing/2014/main" id="{42B5661D-CEE3-2D3C-02BD-C1E3DA591913}"/>
              </a:ext>
            </a:extLst>
          </p:cNvPr>
          <p:cNvSpPr/>
          <p:nvPr/>
        </p:nvSpPr>
        <p:spPr>
          <a:xfrm>
            <a:off x="276419" y="862902"/>
            <a:ext cx="6367355" cy="400110"/>
          </a:xfrm>
          <a:prstGeom prst="rect">
            <a:avLst/>
          </a:prstGeom>
        </p:spPr>
        <p:style>
          <a:lnRef idx="2">
            <a:schemeClr val="dk1">
              <a:shade val="15000"/>
            </a:schemeClr>
          </a:lnRef>
          <a:fillRef idx="1">
            <a:schemeClr val="dk1"/>
          </a:fillRef>
          <a:effectRef idx="0">
            <a:schemeClr val="dk1"/>
          </a:effectRef>
          <a:fontRef idx="minor">
            <a:schemeClr val="lt1"/>
          </a:fontRef>
        </p:style>
        <p:txBody>
          <a:bodyPr wrap="square">
            <a:spAutoFit/>
          </a:bodyPr>
          <a:lstStyle/>
          <a:p>
            <a:pPr marL="0" indent="0" algn="ctr">
              <a:buNone/>
            </a:pPr>
            <a:r>
              <a:rPr lang="en-GB" sz="2000" b="1" dirty="0">
                <a:latin typeface="Calibri" panose="020F0502020204030204" pitchFamily="34" charset="0"/>
                <a:ea typeface="Calibri" panose="020F0502020204030204" pitchFamily="34" charset="0"/>
                <a:cs typeface="Calibri" panose="020F0502020204030204" pitchFamily="34" charset="0"/>
              </a:rPr>
              <a:t>Snowflake ADCs achieved at high power</a:t>
            </a:r>
          </a:p>
        </p:txBody>
      </p:sp>
      <p:sp>
        <p:nvSpPr>
          <p:cNvPr id="8" name="Footer Placeholder 3">
            <a:extLst>
              <a:ext uri="{FF2B5EF4-FFF2-40B4-BE49-F238E27FC236}">
                <a16:creationId xmlns:a16="http://schemas.microsoft.com/office/drawing/2014/main" id="{4ED1F55B-C41C-4DEE-1132-0FCE593ED73A}"/>
              </a:ext>
            </a:extLst>
          </p:cNvPr>
          <p:cNvSpPr>
            <a:spLocks noGrp="1"/>
          </p:cNvSpPr>
          <p:nvPr>
            <p:ph type="ftr" sz="quarter" idx="11"/>
          </p:nvPr>
        </p:nvSpPr>
        <p:spPr>
          <a:xfrm>
            <a:off x="825623" y="6555769"/>
            <a:ext cx="5606173" cy="532501"/>
          </a:xfrm>
        </p:spPr>
        <p:txBody>
          <a:bodyPr/>
          <a:lstStyle/>
          <a:p>
            <a:r>
              <a:rPr lang="en-GB" dirty="0">
                <a:solidFill>
                  <a:prstClr val="white"/>
                </a:solidFill>
              </a:rPr>
              <a:t>K. Verhaegh | 30</a:t>
            </a:r>
            <a:r>
              <a:rPr lang="en-GB" baseline="30000" dirty="0">
                <a:solidFill>
                  <a:prstClr val="white"/>
                </a:solidFill>
              </a:rPr>
              <a:t>th</a:t>
            </a:r>
            <a:r>
              <a:rPr lang="en-GB" dirty="0">
                <a:solidFill>
                  <a:prstClr val="white"/>
                </a:solidFill>
              </a:rPr>
              <a:t>  IAEA Fusion Energy Conference, Chengdu, China | 15 10 2025</a:t>
            </a:r>
          </a:p>
        </p:txBody>
      </p:sp>
      <p:sp>
        <p:nvSpPr>
          <p:cNvPr id="9" name="Rectangle 8">
            <a:extLst>
              <a:ext uri="{FF2B5EF4-FFF2-40B4-BE49-F238E27FC236}">
                <a16:creationId xmlns:a16="http://schemas.microsoft.com/office/drawing/2014/main" id="{57728618-6FDA-7D75-54D8-4D41561CB293}"/>
              </a:ext>
            </a:extLst>
          </p:cNvPr>
          <p:cNvSpPr/>
          <p:nvPr/>
        </p:nvSpPr>
        <p:spPr>
          <a:xfrm>
            <a:off x="3832595" y="2434061"/>
            <a:ext cx="1285850" cy="30449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NL" sz="1600" b="1" dirty="0">
                <a:solidFill>
                  <a:schemeClr val="tx1"/>
                </a:solidFill>
              </a:rPr>
              <a:t>Preliminary</a:t>
            </a:r>
          </a:p>
        </p:txBody>
      </p:sp>
      <p:sp>
        <p:nvSpPr>
          <p:cNvPr id="4" name="Rectangle 3">
            <a:extLst>
              <a:ext uri="{FF2B5EF4-FFF2-40B4-BE49-F238E27FC236}">
                <a16:creationId xmlns:a16="http://schemas.microsoft.com/office/drawing/2014/main" id="{C458A8E8-1623-DFB3-DA13-F1087C0E153F}"/>
              </a:ext>
            </a:extLst>
          </p:cNvPr>
          <p:cNvSpPr/>
          <p:nvPr/>
        </p:nvSpPr>
        <p:spPr>
          <a:xfrm>
            <a:off x="7238533" y="862902"/>
            <a:ext cx="4611773"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indent="0" algn="ctr">
              <a:buNone/>
            </a:pPr>
            <a:r>
              <a:rPr lang="en-GB" sz="2000" b="1" dirty="0">
                <a:latin typeface="Calibri" panose="020F0502020204030204" pitchFamily="34" charset="0"/>
                <a:ea typeface="Calibri" panose="020F0502020204030204" pitchFamily="34" charset="0"/>
                <a:cs typeface="Calibri" panose="020F0502020204030204" pitchFamily="34" charset="0"/>
              </a:rPr>
              <a:t>MAST-U + TCV – up to 4 MW </a:t>
            </a:r>
          </a:p>
        </p:txBody>
      </p:sp>
      <p:pic>
        <p:nvPicPr>
          <p:cNvPr id="11" name="Picture 10">
            <a:extLst>
              <a:ext uri="{FF2B5EF4-FFF2-40B4-BE49-F238E27FC236}">
                <a16:creationId xmlns:a16="http://schemas.microsoft.com/office/drawing/2014/main" id="{75F5C24F-ED38-CE56-5FB4-C5C6B176660E}"/>
              </a:ext>
            </a:extLst>
          </p:cNvPr>
          <p:cNvPicPr>
            <a:picLocks noChangeAspect="1"/>
          </p:cNvPicPr>
          <p:nvPr/>
        </p:nvPicPr>
        <p:blipFill>
          <a:blip r:embed="rId2"/>
          <a:stretch>
            <a:fillRect/>
          </a:stretch>
        </p:blipFill>
        <p:spPr>
          <a:xfrm>
            <a:off x="3593115" y="1418536"/>
            <a:ext cx="3050659" cy="2269393"/>
          </a:xfrm>
          <a:prstGeom prst="rect">
            <a:avLst/>
          </a:prstGeom>
        </p:spPr>
      </p:pic>
      <p:pic>
        <p:nvPicPr>
          <p:cNvPr id="12" name="Picture 11">
            <a:extLst>
              <a:ext uri="{FF2B5EF4-FFF2-40B4-BE49-F238E27FC236}">
                <a16:creationId xmlns:a16="http://schemas.microsoft.com/office/drawing/2014/main" id="{415FBCD1-4553-42E4-6944-8B666639A4D1}"/>
              </a:ext>
            </a:extLst>
          </p:cNvPr>
          <p:cNvPicPr>
            <a:picLocks noChangeAspect="1"/>
          </p:cNvPicPr>
          <p:nvPr/>
        </p:nvPicPr>
        <p:blipFill>
          <a:blip r:embed="rId3"/>
          <a:stretch>
            <a:fillRect/>
          </a:stretch>
        </p:blipFill>
        <p:spPr>
          <a:xfrm>
            <a:off x="250359" y="1418537"/>
            <a:ext cx="3066587" cy="2281242"/>
          </a:xfrm>
          <a:prstGeom prst="rect">
            <a:avLst/>
          </a:prstGeom>
        </p:spPr>
      </p:pic>
      <p:sp>
        <p:nvSpPr>
          <p:cNvPr id="13" name="TextBox 12">
            <a:extLst>
              <a:ext uri="{FF2B5EF4-FFF2-40B4-BE49-F238E27FC236}">
                <a16:creationId xmlns:a16="http://schemas.microsoft.com/office/drawing/2014/main" id="{05BAAD29-90EF-AC65-BA88-31846B00AADE}"/>
              </a:ext>
            </a:extLst>
          </p:cNvPr>
          <p:cNvSpPr txBox="1"/>
          <p:nvPr/>
        </p:nvSpPr>
        <p:spPr>
          <a:xfrm>
            <a:off x="838475" y="3682116"/>
            <a:ext cx="1686679" cy="646331"/>
          </a:xfrm>
          <a:prstGeom prst="rect">
            <a:avLst/>
          </a:prstGeom>
          <a:noFill/>
        </p:spPr>
        <p:txBody>
          <a:bodyPr wrap="none" rtlCol="0">
            <a:spAutoFit/>
          </a:bodyPr>
          <a:lstStyle/>
          <a:p>
            <a:pPr algn="ctr"/>
            <a:r>
              <a:rPr lang="en-NL" sz="2000" b="1" dirty="0"/>
              <a:t>Conventional </a:t>
            </a:r>
          </a:p>
          <a:p>
            <a:pPr algn="ctr"/>
            <a:r>
              <a:rPr lang="en-NL" sz="1600" dirty="0"/>
              <a:t>(upper single null)</a:t>
            </a:r>
          </a:p>
        </p:txBody>
      </p:sp>
      <p:sp>
        <p:nvSpPr>
          <p:cNvPr id="14" name="TextBox 13">
            <a:extLst>
              <a:ext uri="{FF2B5EF4-FFF2-40B4-BE49-F238E27FC236}">
                <a16:creationId xmlns:a16="http://schemas.microsoft.com/office/drawing/2014/main" id="{F9A9A9A8-E27B-D682-A7DE-5185013AD106}"/>
              </a:ext>
            </a:extLst>
          </p:cNvPr>
          <p:cNvSpPr txBox="1"/>
          <p:nvPr/>
        </p:nvSpPr>
        <p:spPr>
          <a:xfrm>
            <a:off x="4262234" y="3661737"/>
            <a:ext cx="1997470" cy="646331"/>
          </a:xfrm>
          <a:prstGeom prst="rect">
            <a:avLst/>
          </a:prstGeom>
          <a:noFill/>
        </p:spPr>
        <p:txBody>
          <a:bodyPr wrap="none" rtlCol="0">
            <a:spAutoFit/>
          </a:bodyPr>
          <a:lstStyle/>
          <a:p>
            <a:pPr algn="ctr"/>
            <a:r>
              <a:rPr lang="en-NL" sz="2000" b="1" dirty="0"/>
              <a:t>Snowflake minus</a:t>
            </a:r>
          </a:p>
          <a:p>
            <a:pPr algn="ctr"/>
            <a:r>
              <a:rPr lang="en-NL" sz="1600" dirty="0"/>
              <a:t>(upper single null)</a:t>
            </a:r>
          </a:p>
        </p:txBody>
      </p:sp>
      <p:pic>
        <p:nvPicPr>
          <p:cNvPr id="1028" name="Picture 4">
            <a:extLst>
              <a:ext uri="{FF2B5EF4-FFF2-40B4-BE49-F238E27FC236}">
                <a16:creationId xmlns:a16="http://schemas.microsoft.com/office/drawing/2014/main" id="{58B48C88-68B3-E400-244B-36A5C37C7C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0549" y="2960298"/>
            <a:ext cx="4647740" cy="30348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8213C6F-B8EC-0D5C-9B05-71872317E4EF}"/>
              </a:ext>
            </a:extLst>
          </p:cNvPr>
          <p:cNvSpPr txBox="1"/>
          <p:nvPr/>
        </p:nvSpPr>
        <p:spPr>
          <a:xfrm>
            <a:off x="7138800" y="6015781"/>
            <a:ext cx="8344800" cy="338554"/>
          </a:xfrm>
          <a:prstGeom prst="rect">
            <a:avLst/>
          </a:prstGeom>
          <a:noFill/>
        </p:spPr>
        <p:txBody>
          <a:bodyPr wrap="square">
            <a:spAutoFit/>
          </a:bodyPr>
          <a:lstStyle/>
          <a:p>
            <a:r>
              <a:rPr lang="en-NL" sz="1600" dirty="0"/>
              <a:t>[Zammuto, et al. 2021, FED]</a:t>
            </a:r>
          </a:p>
        </p:txBody>
      </p:sp>
      <p:sp>
        <p:nvSpPr>
          <p:cNvPr id="17" name="TextBox 16">
            <a:extLst>
              <a:ext uri="{FF2B5EF4-FFF2-40B4-BE49-F238E27FC236}">
                <a16:creationId xmlns:a16="http://schemas.microsoft.com/office/drawing/2014/main" id="{AC393A45-4913-2356-E1EC-FF54829B6B76}"/>
              </a:ext>
            </a:extLst>
          </p:cNvPr>
          <p:cNvSpPr txBox="1"/>
          <p:nvPr/>
        </p:nvSpPr>
        <p:spPr>
          <a:xfrm>
            <a:off x="3519453" y="5597282"/>
            <a:ext cx="7745186" cy="369332"/>
          </a:xfrm>
          <a:prstGeom prst="rect">
            <a:avLst/>
          </a:prstGeom>
          <a:noFill/>
        </p:spPr>
        <p:txBody>
          <a:bodyPr wrap="square">
            <a:spAutoFit/>
          </a:bodyPr>
          <a:lstStyle/>
          <a:p>
            <a:pPr algn="l"/>
            <a:r>
              <a:rPr lang="en-GB" sz="1800" dirty="0"/>
              <a:t>(See T. Lunt, et al. this conference)</a:t>
            </a:r>
          </a:p>
        </p:txBody>
      </p:sp>
    </p:spTree>
    <p:extLst>
      <p:ext uri="{BB962C8B-B14F-4D97-AF65-F5344CB8AC3E}">
        <p14:creationId xmlns:p14="http://schemas.microsoft.com/office/powerpoint/2010/main" val="32461295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E129F-BFBC-A17E-9F58-5AE64E8145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49FEED-35B2-55E4-021A-A609DBA50925}"/>
              </a:ext>
            </a:extLst>
          </p:cNvPr>
          <p:cNvSpPr>
            <a:spLocks noGrp="1"/>
          </p:cNvSpPr>
          <p:nvPr>
            <p:ph type="title"/>
          </p:nvPr>
        </p:nvSpPr>
        <p:spPr>
          <a:xfrm>
            <a:off x="983432" y="192515"/>
            <a:ext cx="10729192" cy="457200"/>
          </a:xfrm>
        </p:spPr>
        <p:txBody>
          <a:bodyPr/>
          <a:lstStyle/>
          <a:p>
            <a:r>
              <a:rPr lang="en-GB" dirty="0"/>
              <a:t>Next steps: ADCs at reactor-relevant power</a:t>
            </a:r>
            <a:endParaRPr lang="en-NL" dirty="0"/>
          </a:p>
        </p:txBody>
      </p:sp>
      <p:sp>
        <p:nvSpPr>
          <p:cNvPr id="5" name="Slide Number Placeholder 4">
            <a:extLst>
              <a:ext uri="{FF2B5EF4-FFF2-40B4-BE49-F238E27FC236}">
                <a16:creationId xmlns:a16="http://schemas.microsoft.com/office/drawing/2014/main" id="{24B3FAF8-0971-18AF-A33E-9DDBEC027B04}"/>
              </a:ext>
            </a:extLst>
          </p:cNvPr>
          <p:cNvSpPr>
            <a:spLocks noGrp="1"/>
          </p:cNvSpPr>
          <p:nvPr>
            <p:ph type="sldNum" sz="quarter" idx="12"/>
          </p:nvPr>
        </p:nvSpPr>
        <p:spPr/>
        <p:txBody>
          <a:bodyPr/>
          <a:lstStyle/>
          <a:p>
            <a:r>
              <a:rPr lang="en-GB" dirty="0">
                <a:solidFill>
                  <a:prstClr val="white"/>
                </a:solidFill>
              </a:rPr>
              <a:t>15b/16</a:t>
            </a:r>
          </a:p>
        </p:txBody>
      </p:sp>
      <p:sp>
        <p:nvSpPr>
          <p:cNvPr id="27" name="TextBox 26">
            <a:extLst>
              <a:ext uri="{FF2B5EF4-FFF2-40B4-BE49-F238E27FC236}">
                <a16:creationId xmlns:a16="http://schemas.microsoft.com/office/drawing/2014/main" id="{05D2A680-BE34-3CB0-F5FC-0DF3AB94E03C}"/>
              </a:ext>
            </a:extLst>
          </p:cNvPr>
          <p:cNvSpPr txBox="1"/>
          <p:nvPr/>
        </p:nvSpPr>
        <p:spPr>
          <a:xfrm>
            <a:off x="1658668" y="-1150997"/>
            <a:ext cx="2409249" cy="707886"/>
          </a:xfrm>
          <a:prstGeom prst="rect">
            <a:avLst/>
          </a:prstGeom>
          <a:noFill/>
        </p:spPr>
        <p:txBody>
          <a:bodyPr wrap="none" rtlCol="0">
            <a:spAutoFit/>
          </a:bodyPr>
          <a:lstStyle/>
          <a:p>
            <a:pPr algn="l"/>
            <a:r>
              <a:rPr lang="en-NL" sz="2000" b="1" dirty="0"/>
              <a:t>WEST </a:t>
            </a:r>
            <a:r>
              <a:rPr lang="en-NL" sz="2000" dirty="0"/>
              <a:t>(&gt;2025)</a:t>
            </a:r>
            <a:br>
              <a:rPr lang="en-NL" sz="2000" dirty="0"/>
            </a:br>
            <a:r>
              <a:rPr lang="en-NL" sz="2000" dirty="0"/>
              <a:t>See J. Harrison, et al. </a:t>
            </a:r>
            <a:endParaRPr lang="en-NL" sz="2000" b="1" dirty="0"/>
          </a:p>
        </p:txBody>
      </p:sp>
      <p:sp>
        <p:nvSpPr>
          <p:cNvPr id="28" name="TextBox 27">
            <a:extLst>
              <a:ext uri="{FF2B5EF4-FFF2-40B4-BE49-F238E27FC236}">
                <a16:creationId xmlns:a16="http://schemas.microsoft.com/office/drawing/2014/main" id="{BB1C1712-6BDA-25D7-D780-3159F95AE0A7}"/>
              </a:ext>
            </a:extLst>
          </p:cNvPr>
          <p:cNvSpPr txBox="1"/>
          <p:nvPr/>
        </p:nvSpPr>
        <p:spPr>
          <a:xfrm>
            <a:off x="5157047" y="-1106175"/>
            <a:ext cx="2651623" cy="707886"/>
          </a:xfrm>
          <a:prstGeom prst="rect">
            <a:avLst/>
          </a:prstGeom>
          <a:noFill/>
        </p:spPr>
        <p:txBody>
          <a:bodyPr wrap="none" rtlCol="0">
            <a:spAutoFit/>
          </a:bodyPr>
          <a:lstStyle/>
          <a:p>
            <a:pPr algn="l"/>
            <a:r>
              <a:rPr lang="en-NL" sz="2000" b="1" dirty="0"/>
              <a:t>Asdex Upgrade </a:t>
            </a:r>
            <a:r>
              <a:rPr lang="en-NL" sz="2000" dirty="0"/>
              <a:t>(&gt;2025)</a:t>
            </a:r>
            <a:br>
              <a:rPr lang="en-NL" sz="2000" dirty="0"/>
            </a:br>
            <a:r>
              <a:rPr lang="en-NL" sz="2000" dirty="0"/>
              <a:t>See J. Harrison, et al. </a:t>
            </a:r>
            <a:endParaRPr lang="en-NL" sz="2000" b="1" dirty="0"/>
          </a:p>
        </p:txBody>
      </p:sp>
      <p:sp>
        <p:nvSpPr>
          <p:cNvPr id="3" name="Rectangle 2">
            <a:extLst>
              <a:ext uri="{FF2B5EF4-FFF2-40B4-BE49-F238E27FC236}">
                <a16:creationId xmlns:a16="http://schemas.microsoft.com/office/drawing/2014/main" id="{036F080F-8742-4C6C-A614-C8968D53EF70}"/>
              </a:ext>
            </a:extLst>
          </p:cNvPr>
          <p:cNvSpPr/>
          <p:nvPr/>
        </p:nvSpPr>
        <p:spPr>
          <a:xfrm>
            <a:off x="7344000" y="3128716"/>
            <a:ext cx="4534592" cy="707886"/>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wrap="square">
            <a:spAutoFit/>
          </a:bodyPr>
          <a:lstStyle/>
          <a:p>
            <a:pPr marL="0" indent="0" algn="ctr">
              <a:buNone/>
            </a:pPr>
            <a:r>
              <a:rPr lang="en-GB" sz="2000" b="1" dirty="0">
                <a:latin typeface="Calibri" panose="020F0502020204030204" pitchFamily="34" charset="0"/>
                <a:ea typeface="Calibri" panose="020F0502020204030204" pitchFamily="34" charset="0"/>
                <a:cs typeface="Calibri" panose="020F0502020204030204" pitchFamily="34" charset="0"/>
              </a:rPr>
              <a:t>Prepare for DTT to push ADCs to even higher power (42.5 MW)</a:t>
            </a:r>
          </a:p>
        </p:txBody>
      </p:sp>
      <p:sp>
        <p:nvSpPr>
          <p:cNvPr id="7" name="TextBox 6">
            <a:extLst>
              <a:ext uri="{FF2B5EF4-FFF2-40B4-BE49-F238E27FC236}">
                <a16:creationId xmlns:a16="http://schemas.microsoft.com/office/drawing/2014/main" id="{35B6BFAC-7769-2818-6C74-002421E2F3C2}"/>
              </a:ext>
            </a:extLst>
          </p:cNvPr>
          <p:cNvSpPr txBox="1"/>
          <p:nvPr/>
        </p:nvSpPr>
        <p:spPr>
          <a:xfrm>
            <a:off x="10289252" y="21005"/>
            <a:ext cx="1838631"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t>DTT</a:t>
            </a:r>
            <a:endParaRPr lang="en-GB" sz="2000" dirty="0"/>
          </a:p>
        </p:txBody>
      </p:sp>
      <p:sp>
        <p:nvSpPr>
          <p:cNvPr id="8" name="Footer Placeholder 3">
            <a:extLst>
              <a:ext uri="{FF2B5EF4-FFF2-40B4-BE49-F238E27FC236}">
                <a16:creationId xmlns:a16="http://schemas.microsoft.com/office/drawing/2014/main" id="{D0B04D8C-43EB-37B0-DDBB-1CD7443090EB}"/>
              </a:ext>
            </a:extLst>
          </p:cNvPr>
          <p:cNvSpPr>
            <a:spLocks noGrp="1"/>
          </p:cNvSpPr>
          <p:nvPr>
            <p:ph type="ftr" sz="quarter" idx="11"/>
          </p:nvPr>
        </p:nvSpPr>
        <p:spPr>
          <a:xfrm>
            <a:off x="825623" y="6555769"/>
            <a:ext cx="5606173" cy="532501"/>
          </a:xfrm>
        </p:spPr>
        <p:txBody>
          <a:bodyPr/>
          <a:lstStyle/>
          <a:p>
            <a:r>
              <a:rPr lang="en-GB" dirty="0">
                <a:solidFill>
                  <a:prstClr val="white"/>
                </a:solidFill>
              </a:rPr>
              <a:t>K. Verhaegh | 30</a:t>
            </a:r>
            <a:r>
              <a:rPr lang="en-GB" baseline="30000" dirty="0">
                <a:solidFill>
                  <a:prstClr val="white"/>
                </a:solidFill>
              </a:rPr>
              <a:t>th</a:t>
            </a:r>
            <a:r>
              <a:rPr lang="en-GB" dirty="0">
                <a:solidFill>
                  <a:prstClr val="white"/>
                </a:solidFill>
              </a:rPr>
              <a:t>  IAEA Fusion Energy Conference, Chengdu, China | 15 10 2025</a:t>
            </a:r>
          </a:p>
        </p:txBody>
      </p:sp>
      <p:sp>
        <p:nvSpPr>
          <p:cNvPr id="4" name="TextBox 3">
            <a:extLst>
              <a:ext uri="{FF2B5EF4-FFF2-40B4-BE49-F238E27FC236}">
                <a16:creationId xmlns:a16="http://schemas.microsoft.com/office/drawing/2014/main" id="{5D608CAF-0CC3-D40E-6A06-0EDBA0AE5021}"/>
              </a:ext>
            </a:extLst>
          </p:cNvPr>
          <p:cNvSpPr txBox="1"/>
          <p:nvPr/>
        </p:nvSpPr>
        <p:spPr>
          <a:xfrm>
            <a:off x="7162923" y="4192807"/>
            <a:ext cx="4868459" cy="212365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t>DTT Timeline </a:t>
            </a:r>
          </a:p>
          <a:p>
            <a:pPr algn="ctr"/>
            <a:r>
              <a:rPr lang="en-GB" sz="1600" dirty="0"/>
              <a:t>[F. Crisanti, et al. 2024, </a:t>
            </a:r>
            <a:r>
              <a:rPr lang="en-GB" sz="1600" dirty="0" err="1"/>
              <a:t>Nucl</a:t>
            </a:r>
            <a:r>
              <a:rPr lang="en-GB" sz="1600" dirty="0"/>
              <a:t>. Fusion]</a:t>
            </a:r>
          </a:p>
          <a:p>
            <a:pPr algn="ctr"/>
            <a:endParaRPr lang="en-GB" sz="1600" dirty="0"/>
          </a:p>
          <a:p>
            <a:pPr algn="l"/>
            <a:r>
              <a:rPr lang="en-GB" sz="2000" dirty="0"/>
              <a:t>Now	Construction</a:t>
            </a:r>
          </a:p>
          <a:p>
            <a:pPr algn="l"/>
            <a:r>
              <a:rPr lang="en-GB" sz="2000" dirty="0"/>
              <a:t>2029	Commissioning &amp; test	17.5 MW</a:t>
            </a:r>
          </a:p>
          <a:p>
            <a:pPr algn="l"/>
            <a:r>
              <a:rPr lang="en-GB" sz="2000" dirty="0"/>
              <a:t>2034	Relevant-power studies	</a:t>
            </a:r>
            <a:r>
              <a:rPr lang="en-GB" sz="2000" b="1" dirty="0"/>
              <a:t>26.5 MW</a:t>
            </a:r>
          </a:p>
          <a:p>
            <a:pPr algn="l"/>
            <a:r>
              <a:rPr lang="en-GB" sz="2000" dirty="0"/>
              <a:t>2038	DEMO-like divertor test	</a:t>
            </a:r>
            <a:r>
              <a:rPr lang="en-GB" sz="2000" b="1" dirty="0"/>
              <a:t>42.5 MW</a:t>
            </a:r>
          </a:p>
        </p:txBody>
      </p:sp>
      <p:pic>
        <p:nvPicPr>
          <p:cNvPr id="11" name="Picture 10">
            <a:extLst>
              <a:ext uri="{FF2B5EF4-FFF2-40B4-BE49-F238E27FC236}">
                <a16:creationId xmlns:a16="http://schemas.microsoft.com/office/drawing/2014/main" id="{95CB11EB-BA76-CA41-C7DF-A0CB035E1AC6}"/>
              </a:ext>
            </a:extLst>
          </p:cNvPr>
          <p:cNvPicPr>
            <a:picLocks noChangeAspect="1"/>
          </p:cNvPicPr>
          <p:nvPr/>
        </p:nvPicPr>
        <p:blipFill>
          <a:blip r:embed="rId2"/>
          <a:srcRect b="-847"/>
          <a:stretch>
            <a:fillRect/>
          </a:stretch>
        </p:blipFill>
        <p:spPr>
          <a:xfrm>
            <a:off x="71715" y="1424197"/>
            <a:ext cx="6904144" cy="4083568"/>
          </a:xfrm>
          <a:prstGeom prst="rect">
            <a:avLst/>
          </a:prstGeom>
        </p:spPr>
      </p:pic>
      <p:sp>
        <p:nvSpPr>
          <p:cNvPr id="12" name="TextBox 11">
            <a:extLst>
              <a:ext uri="{FF2B5EF4-FFF2-40B4-BE49-F238E27FC236}">
                <a16:creationId xmlns:a16="http://schemas.microsoft.com/office/drawing/2014/main" id="{12E0D753-1DF6-4061-6470-D21FEE86FBDE}"/>
              </a:ext>
            </a:extLst>
          </p:cNvPr>
          <p:cNvSpPr txBox="1"/>
          <p:nvPr/>
        </p:nvSpPr>
        <p:spPr>
          <a:xfrm>
            <a:off x="2727052" y="753585"/>
            <a:ext cx="1803314" cy="646331"/>
          </a:xfrm>
          <a:prstGeom prst="rect">
            <a:avLst/>
          </a:prstGeom>
          <a:noFill/>
        </p:spPr>
        <p:txBody>
          <a:bodyPr wrap="none" rtlCol="0">
            <a:spAutoFit/>
          </a:bodyPr>
          <a:lstStyle/>
          <a:p>
            <a:pPr algn="l"/>
            <a:r>
              <a:rPr lang="en-GB" sz="2000" b="1" dirty="0"/>
              <a:t>DTT equilibria</a:t>
            </a:r>
            <a:br>
              <a:rPr lang="en-GB" sz="2000" b="1" dirty="0"/>
            </a:br>
            <a:r>
              <a:rPr lang="en-GB" sz="1600" dirty="0"/>
              <a:t>[DTT research plan]</a:t>
            </a:r>
            <a:endParaRPr lang="en-GB" sz="2000" dirty="0"/>
          </a:p>
        </p:txBody>
      </p:sp>
      <p:sp>
        <p:nvSpPr>
          <p:cNvPr id="6" name="Rectangle 5">
            <a:extLst>
              <a:ext uri="{FF2B5EF4-FFF2-40B4-BE49-F238E27FC236}">
                <a16:creationId xmlns:a16="http://schemas.microsoft.com/office/drawing/2014/main" id="{5BA9CA31-8FC4-D0B2-80A5-C5227277EB53}"/>
              </a:ext>
            </a:extLst>
          </p:cNvPr>
          <p:cNvSpPr/>
          <p:nvPr/>
        </p:nvSpPr>
        <p:spPr>
          <a:xfrm>
            <a:off x="7344000" y="1839149"/>
            <a:ext cx="4506306" cy="70788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indent="0" algn="ctr">
              <a:buNone/>
            </a:pPr>
            <a:r>
              <a:rPr lang="en-GB" sz="2000" b="1" dirty="0">
                <a:latin typeface="Calibri" panose="020F0502020204030204" pitchFamily="34" charset="0"/>
                <a:ea typeface="Calibri" panose="020F0502020204030204" pitchFamily="34" charset="0"/>
                <a:cs typeface="Calibri" panose="020F0502020204030204" pitchFamily="34" charset="0"/>
              </a:rPr>
              <a:t>ADC configurations tested up to 20 MW input power (!) on ASDEX Upgrade</a:t>
            </a:r>
          </a:p>
        </p:txBody>
      </p:sp>
      <p:sp>
        <p:nvSpPr>
          <p:cNvPr id="9" name="Rectangle 8">
            <a:extLst>
              <a:ext uri="{FF2B5EF4-FFF2-40B4-BE49-F238E27FC236}">
                <a16:creationId xmlns:a16="http://schemas.microsoft.com/office/drawing/2014/main" id="{929BA7E1-F184-553A-4734-7A26CE95C656}"/>
              </a:ext>
            </a:extLst>
          </p:cNvPr>
          <p:cNvSpPr/>
          <p:nvPr/>
        </p:nvSpPr>
        <p:spPr>
          <a:xfrm>
            <a:off x="7238533" y="862902"/>
            <a:ext cx="4611773"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indent="0" algn="ctr">
              <a:buNone/>
            </a:pPr>
            <a:r>
              <a:rPr lang="en-GB" sz="2000" b="1" dirty="0">
                <a:latin typeface="Calibri" panose="020F0502020204030204" pitchFamily="34" charset="0"/>
                <a:ea typeface="Calibri" panose="020F0502020204030204" pitchFamily="34" charset="0"/>
                <a:cs typeface="Calibri" panose="020F0502020204030204" pitchFamily="34" charset="0"/>
              </a:rPr>
              <a:t>MAST-U + TCV – up to 4 MW </a:t>
            </a:r>
          </a:p>
        </p:txBody>
      </p:sp>
      <p:sp>
        <p:nvSpPr>
          <p:cNvPr id="10" name="TextBox 9">
            <a:extLst>
              <a:ext uri="{FF2B5EF4-FFF2-40B4-BE49-F238E27FC236}">
                <a16:creationId xmlns:a16="http://schemas.microsoft.com/office/drawing/2014/main" id="{5928DCD6-97C6-CACA-17C6-72215ACCC3D0}"/>
              </a:ext>
            </a:extLst>
          </p:cNvPr>
          <p:cNvSpPr txBox="1"/>
          <p:nvPr/>
        </p:nvSpPr>
        <p:spPr>
          <a:xfrm>
            <a:off x="2430416" y="5532046"/>
            <a:ext cx="3036024" cy="677108"/>
          </a:xfrm>
          <a:prstGeom prst="rect">
            <a:avLst/>
          </a:prstGeom>
          <a:noFill/>
        </p:spPr>
        <p:txBody>
          <a:bodyPr wrap="none" rtlCol="0">
            <a:spAutoFit/>
          </a:bodyPr>
          <a:lstStyle/>
          <a:p>
            <a:pPr algn="ctr"/>
            <a:r>
              <a:rPr lang="en-GB" sz="2000" b="1" dirty="0"/>
              <a:t>ADC equilibria DEMO</a:t>
            </a:r>
            <a:br>
              <a:rPr lang="en-GB" sz="2000" b="1" dirty="0"/>
            </a:br>
            <a:r>
              <a:rPr lang="en-GB" dirty="0"/>
              <a:t>[H. </a:t>
            </a:r>
            <a:r>
              <a:rPr lang="en-GB" dirty="0" err="1"/>
              <a:t>Reimerdes</a:t>
            </a:r>
            <a:r>
              <a:rPr lang="en-GB" dirty="0"/>
              <a:t>, et al. 2020, NF]</a:t>
            </a:r>
            <a:endParaRPr lang="en-GB" sz="2000" dirty="0"/>
          </a:p>
        </p:txBody>
      </p:sp>
    </p:spTree>
    <p:extLst>
      <p:ext uri="{BB962C8B-B14F-4D97-AF65-F5344CB8AC3E}">
        <p14:creationId xmlns:p14="http://schemas.microsoft.com/office/powerpoint/2010/main" val="23349513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5B59B-36D2-0B7B-2867-1DB95D7D01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BC08DA-B524-70FC-77E4-B14019E29885}"/>
              </a:ext>
            </a:extLst>
          </p:cNvPr>
          <p:cNvSpPr>
            <a:spLocks noGrp="1"/>
          </p:cNvSpPr>
          <p:nvPr>
            <p:ph type="title"/>
          </p:nvPr>
        </p:nvSpPr>
        <p:spPr>
          <a:xfrm>
            <a:off x="983432" y="192515"/>
            <a:ext cx="10729192" cy="457200"/>
          </a:xfrm>
        </p:spPr>
        <p:txBody>
          <a:bodyPr/>
          <a:lstStyle/>
          <a:p>
            <a:r>
              <a:rPr lang="en-GB" dirty="0"/>
              <a:t>Take away message</a:t>
            </a:r>
            <a:endParaRPr lang="en-NL" dirty="0"/>
          </a:p>
        </p:txBody>
      </p:sp>
      <p:sp>
        <p:nvSpPr>
          <p:cNvPr id="5" name="Slide Number Placeholder 4">
            <a:extLst>
              <a:ext uri="{FF2B5EF4-FFF2-40B4-BE49-F238E27FC236}">
                <a16:creationId xmlns:a16="http://schemas.microsoft.com/office/drawing/2014/main" id="{50FCE0AA-C9E2-E414-FE10-42DBAFEFB01D}"/>
              </a:ext>
            </a:extLst>
          </p:cNvPr>
          <p:cNvSpPr>
            <a:spLocks noGrp="1"/>
          </p:cNvSpPr>
          <p:nvPr>
            <p:ph type="sldNum" sz="quarter" idx="12"/>
          </p:nvPr>
        </p:nvSpPr>
        <p:spPr/>
        <p:txBody>
          <a:bodyPr/>
          <a:lstStyle/>
          <a:p>
            <a:r>
              <a:rPr lang="en-GB" dirty="0">
                <a:solidFill>
                  <a:prstClr val="white"/>
                </a:solidFill>
              </a:rPr>
              <a:t>16/16</a:t>
            </a:r>
          </a:p>
        </p:txBody>
      </p:sp>
      <p:sp>
        <p:nvSpPr>
          <p:cNvPr id="10" name="Content Placeholder 2">
            <a:extLst>
              <a:ext uri="{FF2B5EF4-FFF2-40B4-BE49-F238E27FC236}">
                <a16:creationId xmlns:a16="http://schemas.microsoft.com/office/drawing/2014/main" id="{92FBFEE2-6C8A-96F9-71F4-8D0563633B6F}"/>
              </a:ext>
            </a:extLst>
          </p:cNvPr>
          <p:cNvSpPr>
            <a:spLocks noGrp="1"/>
          </p:cNvSpPr>
          <p:nvPr>
            <p:ph idx="1"/>
          </p:nvPr>
        </p:nvSpPr>
        <p:spPr>
          <a:xfrm>
            <a:off x="206858" y="1031945"/>
            <a:ext cx="11103024" cy="5688632"/>
          </a:xfrm>
        </p:spPr>
        <p:txBody>
          <a:bodyPr>
            <a:normAutofit/>
          </a:bodyPr>
          <a:lstStyle/>
          <a:p>
            <a:pPr marL="457200" indent="-457200">
              <a:buFont typeface="+mj-lt"/>
              <a:buAutoNum type="arabicPeriod"/>
            </a:pPr>
            <a:r>
              <a:rPr lang="en-GB" b="1" dirty="0"/>
              <a:t>Tangible power exhaust benefits for reactors</a:t>
            </a:r>
          </a:p>
          <a:p>
            <a:pPr lvl="1"/>
            <a:r>
              <a:rPr lang="en-GB" sz="2000" b="1" dirty="0"/>
              <a:t>Not only limited to lower heat loads</a:t>
            </a:r>
          </a:p>
          <a:p>
            <a:pPr lvl="1">
              <a:buFont typeface="Wingdings" panose="05000000000000000000" pitchFamily="2" charset="2"/>
              <a:buChar char="Ø"/>
            </a:pPr>
            <a:r>
              <a:rPr lang="en-GB" sz="2000" b="1" dirty="0"/>
              <a:t>More flexibility for steady-state solution, </a:t>
            </a:r>
            <a:br>
              <a:rPr lang="en-GB" sz="2000" b="1" dirty="0"/>
            </a:br>
            <a:r>
              <a:rPr lang="en-GB" sz="2000" b="1" dirty="0"/>
              <a:t>exhaust control, transients, ….</a:t>
            </a:r>
          </a:p>
          <a:p>
            <a:pPr marL="342900" lvl="1" indent="0">
              <a:buNone/>
            </a:pPr>
            <a:endParaRPr lang="en-GB" sz="2000" b="1" dirty="0"/>
          </a:p>
          <a:p>
            <a:pPr marL="457200" indent="-457200">
              <a:buFont typeface="+mj-lt"/>
              <a:buAutoNum type="arabicPeriod"/>
            </a:pPr>
            <a:r>
              <a:rPr lang="en-GB" b="1" dirty="0"/>
              <a:t>We understand the physics of these benefits</a:t>
            </a:r>
          </a:p>
          <a:p>
            <a:pPr lvl="1"/>
            <a:r>
              <a:rPr lang="en-GB" sz="2000" b="1" dirty="0"/>
              <a:t>Continuum of ADCs provides these benefits</a:t>
            </a:r>
          </a:p>
          <a:p>
            <a:pPr lvl="1">
              <a:buFont typeface="Wingdings" panose="05000000000000000000" pitchFamily="2" charset="2"/>
              <a:buChar char="Ø"/>
            </a:pPr>
            <a:r>
              <a:rPr lang="en-GB" sz="2000" b="1" dirty="0"/>
              <a:t>Enable balancing engineering complexity </a:t>
            </a:r>
            <a:br>
              <a:rPr lang="en-GB" sz="2000" b="1" dirty="0"/>
            </a:br>
            <a:r>
              <a:rPr lang="en-GB" sz="2000" b="1" dirty="0"/>
              <a:t>and power exhaust benefits</a:t>
            </a:r>
          </a:p>
          <a:p>
            <a:pPr lvl="1">
              <a:buFont typeface="Wingdings" panose="05000000000000000000" pitchFamily="2" charset="2"/>
              <a:buChar char="Ø"/>
            </a:pPr>
            <a:endParaRPr lang="en-GB" sz="2000" b="1" dirty="0"/>
          </a:p>
          <a:p>
            <a:pPr marL="457200" indent="-457200">
              <a:buFont typeface="+mj-lt"/>
              <a:buAutoNum type="arabicPeriod"/>
            </a:pPr>
            <a:r>
              <a:rPr lang="en-GB" b="1" dirty="0"/>
              <a:t>Magnetic topology as a tool for model validation </a:t>
            </a:r>
            <a:br>
              <a:rPr lang="en-GB" b="1" dirty="0"/>
            </a:br>
            <a:r>
              <a:rPr lang="en-GB" b="1" dirty="0"/>
              <a:t>and general divertor optimisation</a:t>
            </a:r>
          </a:p>
          <a:p>
            <a:pPr marL="0" indent="0">
              <a:buNone/>
            </a:pPr>
            <a:endParaRPr lang="en-GB" sz="2000" b="1" dirty="0"/>
          </a:p>
        </p:txBody>
      </p:sp>
      <p:sp>
        <p:nvSpPr>
          <p:cNvPr id="3" name="Footer Placeholder 3">
            <a:extLst>
              <a:ext uri="{FF2B5EF4-FFF2-40B4-BE49-F238E27FC236}">
                <a16:creationId xmlns:a16="http://schemas.microsoft.com/office/drawing/2014/main" id="{DA4A9DAB-AFD6-CF48-A467-B06B0278F1A4}"/>
              </a:ext>
            </a:extLst>
          </p:cNvPr>
          <p:cNvSpPr>
            <a:spLocks noGrp="1"/>
          </p:cNvSpPr>
          <p:nvPr>
            <p:ph type="ftr" sz="quarter" idx="11"/>
          </p:nvPr>
        </p:nvSpPr>
        <p:spPr>
          <a:xfrm>
            <a:off x="825623" y="6555769"/>
            <a:ext cx="5606173" cy="532501"/>
          </a:xfrm>
        </p:spPr>
        <p:txBody>
          <a:bodyPr/>
          <a:lstStyle/>
          <a:p>
            <a:r>
              <a:rPr lang="en-GB" dirty="0">
                <a:solidFill>
                  <a:prstClr val="white"/>
                </a:solidFill>
              </a:rPr>
              <a:t>K. Verhaegh | 30</a:t>
            </a:r>
            <a:r>
              <a:rPr lang="en-GB" baseline="30000" dirty="0">
                <a:solidFill>
                  <a:prstClr val="white"/>
                </a:solidFill>
              </a:rPr>
              <a:t>th</a:t>
            </a:r>
            <a:r>
              <a:rPr lang="en-GB" dirty="0">
                <a:solidFill>
                  <a:prstClr val="white"/>
                </a:solidFill>
              </a:rPr>
              <a:t>  IAEA Fusion Energy Conference, Chengdu, China | 15 10 2025</a:t>
            </a:r>
          </a:p>
        </p:txBody>
      </p:sp>
      <p:grpSp>
        <p:nvGrpSpPr>
          <p:cNvPr id="9" name="Group 8">
            <a:extLst>
              <a:ext uri="{FF2B5EF4-FFF2-40B4-BE49-F238E27FC236}">
                <a16:creationId xmlns:a16="http://schemas.microsoft.com/office/drawing/2014/main" id="{6E8FC3AE-7786-BE92-D104-8E87D5EB2C22}"/>
              </a:ext>
            </a:extLst>
          </p:cNvPr>
          <p:cNvGrpSpPr/>
          <p:nvPr/>
        </p:nvGrpSpPr>
        <p:grpSpPr>
          <a:xfrm>
            <a:off x="6263436" y="0"/>
            <a:ext cx="5928564" cy="4354286"/>
            <a:chOff x="6554924" y="0"/>
            <a:chExt cx="5637076" cy="4140200"/>
          </a:xfrm>
        </p:grpSpPr>
        <p:pic>
          <p:nvPicPr>
            <p:cNvPr id="15" name="Picture 14">
              <a:extLst>
                <a:ext uri="{FF2B5EF4-FFF2-40B4-BE49-F238E27FC236}">
                  <a16:creationId xmlns:a16="http://schemas.microsoft.com/office/drawing/2014/main" id="{9C168A46-15FC-6980-24E1-AE8ABD7F3111}"/>
                </a:ext>
              </a:extLst>
            </p:cNvPr>
            <p:cNvPicPr>
              <a:picLocks noChangeAspect="1"/>
            </p:cNvPicPr>
            <p:nvPr/>
          </p:nvPicPr>
          <p:blipFill>
            <a:blip r:embed="rId2"/>
            <a:stretch>
              <a:fillRect/>
            </a:stretch>
          </p:blipFill>
          <p:spPr>
            <a:xfrm>
              <a:off x="6554924" y="137423"/>
              <a:ext cx="5535397" cy="4002777"/>
            </a:xfrm>
            <a:prstGeom prst="rect">
              <a:avLst/>
            </a:prstGeom>
          </p:spPr>
        </p:pic>
        <p:pic>
          <p:nvPicPr>
            <p:cNvPr id="4" name="Picture 3">
              <a:extLst>
                <a:ext uri="{FF2B5EF4-FFF2-40B4-BE49-F238E27FC236}">
                  <a16:creationId xmlns:a16="http://schemas.microsoft.com/office/drawing/2014/main" id="{A52BADA9-A1CA-FCF8-8028-1E8AB6448242}"/>
                </a:ext>
              </a:extLst>
            </p:cNvPr>
            <p:cNvPicPr>
              <a:picLocks noChangeAspect="1"/>
            </p:cNvPicPr>
            <p:nvPr/>
          </p:nvPicPr>
          <p:blipFill>
            <a:blip r:embed="rId3"/>
            <a:stretch>
              <a:fillRect/>
            </a:stretch>
          </p:blipFill>
          <p:spPr>
            <a:xfrm>
              <a:off x="8382000" y="0"/>
              <a:ext cx="3810000" cy="4072929"/>
            </a:xfrm>
            <a:prstGeom prst="rect">
              <a:avLst/>
            </a:prstGeom>
          </p:spPr>
        </p:pic>
      </p:grpSp>
      <p:sp>
        <p:nvSpPr>
          <p:cNvPr id="6" name="Rectangle 5">
            <a:extLst>
              <a:ext uri="{FF2B5EF4-FFF2-40B4-BE49-F238E27FC236}">
                <a16:creationId xmlns:a16="http://schemas.microsoft.com/office/drawing/2014/main" id="{89BDB75C-2579-22F5-F9CF-3E249D10F0C3}"/>
              </a:ext>
            </a:extLst>
          </p:cNvPr>
          <p:cNvSpPr/>
          <p:nvPr/>
        </p:nvSpPr>
        <p:spPr>
          <a:xfrm>
            <a:off x="7761139" y="4645558"/>
            <a:ext cx="3951485" cy="156966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indent="0" algn="ctr">
              <a:buNone/>
            </a:pPr>
            <a:endParaRPr lang="en-GB" sz="2400" b="1" dirty="0">
              <a:latin typeface="Calibri" panose="020F0502020204030204" pitchFamily="34" charset="0"/>
              <a:ea typeface="Calibri" panose="020F0502020204030204" pitchFamily="34" charset="0"/>
              <a:cs typeface="Calibri" panose="020F0502020204030204" pitchFamily="34" charset="0"/>
            </a:endParaRPr>
          </a:p>
          <a:p>
            <a:pPr marL="0" indent="0" algn="ctr">
              <a:buNone/>
            </a:pPr>
            <a:r>
              <a:rPr lang="en-GB" sz="2400" b="1" dirty="0">
                <a:latin typeface="Calibri" panose="020F0502020204030204" pitchFamily="34" charset="0"/>
                <a:ea typeface="Calibri" panose="020F0502020204030204" pitchFamily="34" charset="0"/>
                <a:cs typeface="Calibri" panose="020F0502020204030204" pitchFamily="34" charset="0"/>
              </a:rPr>
              <a:t>ADCs -&gt; towards reactor implementation</a:t>
            </a:r>
          </a:p>
          <a:p>
            <a:pPr marL="0" indent="0" algn="ctr">
              <a:buNone/>
            </a:pPr>
            <a:endParaRPr lang="en-GB" sz="2400" b="1" dirty="0">
              <a:latin typeface="Calibri" panose="020F0502020204030204" pitchFamily="34" charset="0"/>
              <a:ea typeface="Calibri" panose="020F0502020204030204" pitchFamily="34" charset="0"/>
              <a:cs typeface="Calibri" panose="020F0502020204030204" pitchFamily="34" charset="0"/>
            </a:endParaRPr>
          </a:p>
        </p:txBody>
      </p:sp>
      <p:sp>
        <p:nvSpPr>
          <p:cNvPr id="7" name="Left Arrow 6">
            <a:extLst>
              <a:ext uri="{FF2B5EF4-FFF2-40B4-BE49-F238E27FC236}">
                <a16:creationId xmlns:a16="http://schemas.microsoft.com/office/drawing/2014/main" id="{2F44D527-5529-E4C2-D385-AACDD2A2E71C}"/>
              </a:ext>
            </a:extLst>
          </p:cNvPr>
          <p:cNvSpPr/>
          <p:nvPr/>
        </p:nvSpPr>
        <p:spPr>
          <a:xfrm>
            <a:off x="5523881" y="1634741"/>
            <a:ext cx="739555" cy="5184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Left Arrow 7">
            <a:extLst>
              <a:ext uri="{FF2B5EF4-FFF2-40B4-BE49-F238E27FC236}">
                <a16:creationId xmlns:a16="http://schemas.microsoft.com/office/drawing/2014/main" id="{AEB130B3-F0CE-F262-081B-3F179C97F8A2}"/>
              </a:ext>
            </a:extLst>
          </p:cNvPr>
          <p:cNvSpPr/>
          <p:nvPr/>
        </p:nvSpPr>
        <p:spPr>
          <a:xfrm rot="18900000">
            <a:off x="6062018" y="3396693"/>
            <a:ext cx="739555" cy="5184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41896309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FB789E-5F99-8E3F-6702-9F8AF5F882A8}"/>
              </a:ext>
            </a:extLst>
          </p:cNvPr>
          <p:cNvSpPr/>
          <p:nvPr/>
        </p:nvSpPr>
        <p:spPr>
          <a:xfrm>
            <a:off x="811891" y="2244425"/>
            <a:ext cx="3367196" cy="33667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NL"/>
          </a:p>
        </p:txBody>
      </p:sp>
      <p:sp>
        <p:nvSpPr>
          <p:cNvPr id="2" name="Title 1">
            <a:extLst>
              <a:ext uri="{FF2B5EF4-FFF2-40B4-BE49-F238E27FC236}">
                <a16:creationId xmlns:a16="http://schemas.microsoft.com/office/drawing/2014/main" id="{5317DA77-57AF-F73C-C85E-3AEEEF180D1B}"/>
              </a:ext>
            </a:extLst>
          </p:cNvPr>
          <p:cNvSpPr>
            <a:spLocks noGrp="1"/>
          </p:cNvSpPr>
          <p:nvPr>
            <p:ph type="title"/>
          </p:nvPr>
        </p:nvSpPr>
        <p:spPr/>
        <p:txBody>
          <a:bodyPr/>
          <a:lstStyle/>
          <a:p>
            <a:r>
              <a:rPr lang="en-NL" dirty="0"/>
              <a:t>Power exhaust – a common challenge towards fusion energy</a:t>
            </a:r>
          </a:p>
        </p:txBody>
      </p:sp>
      <p:sp>
        <p:nvSpPr>
          <p:cNvPr id="5" name="Slide Number Placeholder 4">
            <a:extLst>
              <a:ext uri="{FF2B5EF4-FFF2-40B4-BE49-F238E27FC236}">
                <a16:creationId xmlns:a16="http://schemas.microsoft.com/office/drawing/2014/main" id="{9CE3393D-5302-E65A-0E02-06E76A2C3D6C}"/>
              </a:ext>
            </a:extLst>
          </p:cNvPr>
          <p:cNvSpPr>
            <a:spLocks noGrp="1"/>
          </p:cNvSpPr>
          <p:nvPr>
            <p:ph type="sldNum" sz="quarter" idx="12"/>
          </p:nvPr>
        </p:nvSpPr>
        <p:spPr/>
        <p:txBody>
          <a:bodyPr/>
          <a:lstStyle/>
          <a:p>
            <a:r>
              <a:rPr lang="en-GB" dirty="0">
                <a:solidFill>
                  <a:prstClr val="white"/>
                </a:solidFill>
              </a:rPr>
              <a:t>2a/16</a:t>
            </a:r>
          </a:p>
        </p:txBody>
      </p:sp>
      <p:sp>
        <p:nvSpPr>
          <p:cNvPr id="56" name="Rectangle 55">
            <a:extLst>
              <a:ext uri="{FF2B5EF4-FFF2-40B4-BE49-F238E27FC236}">
                <a16:creationId xmlns:a16="http://schemas.microsoft.com/office/drawing/2014/main" id="{3AEF1915-B440-DCA7-4029-B4A4A422C7C8}"/>
              </a:ext>
            </a:extLst>
          </p:cNvPr>
          <p:cNvSpPr/>
          <p:nvPr/>
        </p:nvSpPr>
        <p:spPr>
          <a:xfrm>
            <a:off x="189407" y="757939"/>
            <a:ext cx="5758057" cy="1323439"/>
          </a:xfrm>
          <a:prstGeom prst="rect">
            <a:avLst/>
          </a:prstGeom>
          <a:solidFill>
            <a:srgbClr val="0092B5"/>
          </a:solidFill>
          <a:ln w="12700" cap="flat" cmpd="sng" algn="ctr">
            <a:solidFill>
              <a:srgbClr val="0092B5">
                <a:shade val="15000"/>
              </a:srgbClr>
            </a:solidFill>
            <a:prstDash val="solid"/>
            <a:miter lim="800000"/>
          </a:ln>
          <a:effectLst/>
        </p:spPr>
        <p:txBody>
          <a:bodyPr wrap="square">
            <a:spAutoFit/>
          </a:bodyPr>
          <a:lstStyle/>
          <a:p>
            <a:pPr marR="0" lvl="0" defTabSz="685800" eaLnBrk="1" fontAlgn="auto" latinLnBrk="0" hangingPunct="1">
              <a:lnSpc>
                <a:spcPct val="100000"/>
              </a:lnSpc>
              <a:spcBef>
                <a:spcPts val="0"/>
              </a:spcBef>
              <a:spcAft>
                <a:spcPts val="0"/>
              </a:spcAft>
              <a:buClrTx/>
              <a:buSzTx/>
              <a:tabLst/>
              <a:defRPr/>
            </a:pPr>
            <a:r>
              <a:rPr lang="en-GB" sz="2000" b="1" kern="0" dirty="0">
                <a:solidFill>
                  <a:prstClr val="white"/>
                </a:solidFill>
                <a:latin typeface="Calibri"/>
                <a:ea typeface="Calibri" panose="020F0502020204030204" pitchFamily="34" charset="0"/>
                <a:cs typeface="Calibri" panose="020F0502020204030204" pitchFamily="34" charset="0"/>
              </a:rPr>
              <a:t>Order-of-magnitude heat flux reductions required !</a:t>
            </a:r>
          </a:p>
          <a:p>
            <a:pPr marR="0" lvl="0" defTabSz="685800" eaLnBrk="1" fontAlgn="auto" latinLnBrk="0" hangingPunct="1">
              <a:lnSpc>
                <a:spcPct val="100000"/>
              </a:lnSpc>
              <a:spcBef>
                <a:spcPts val="0"/>
              </a:spcBef>
              <a:spcAft>
                <a:spcPts val="0"/>
              </a:spcAft>
              <a:buClrTx/>
              <a:buSzTx/>
              <a:tabLst/>
              <a:defRPr/>
            </a:pPr>
            <a:endParaRPr lang="en-GB" sz="2000" b="1" kern="0" dirty="0">
              <a:solidFill>
                <a:prstClr val="white"/>
              </a:solidFill>
              <a:latin typeface="Calibri"/>
              <a:ea typeface="Calibri" panose="020F0502020204030204" pitchFamily="34" charset="0"/>
              <a:cs typeface="Calibri" panose="020F0502020204030204" pitchFamily="34" charset="0"/>
            </a:endParaRPr>
          </a:p>
          <a:p>
            <a:pPr marL="342900" marR="0" lvl="0" indent="-342900" defTabSz="68580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1" kern="0" dirty="0">
                <a:solidFill>
                  <a:prstClr val="white"/>
                </a:solidFill>
                <a:latin typeface="Calibri"/>
                <a:ea typeface="Calibri" panose="020F0502020204030204" pitchFamily="34" charset="0"/>
                <a:cs typeface="Calibri" panose="020F0502020204030204" pitchFamily="34" charset="0"/>
              </a:rPr>
              <a:t>Unmitigated heat flux reactor</a:t>
            </a:r>
            <a:r>
              <a:rPr kumimoji="0" lang="en-GB" sz="2000" b="1" i="0" u="none" strike="noStrike" kern="0" cap="none" spc="0" normalizeH="0" baseline="0" noProof="0" dirty="0">
                <a:ln>
                  <a:noFill/>
                </a:ln>
                <a:solidFill>
                  <a:prstClr val="white"/>
                </a:solidFill>
                <a:effectLst/>
                <a:uLnTx/>
                <a:uFillTx/>
                <a:latin typeface="Calibri"/>
                <a:ea typeface="Calibri" panose="020F0502020204030204" pitchFamily="34" charset="0"/>
                <a:cs typeface="Calibri" panose="020F0502020204030204" pitchFamily="34" charset="0"/>
              </a:rPr>
              <a:t>:     &gt;&gt; 100 MW/m</a:t>
            </a:r>
            <a:r>
              <a:rPr kumimoji="0" lang="en-GB" sz="2000" b="1" i="0" u="none" strike="noStrike" kern="0" cap="none" spc="0" normalizeH="0" baseline="30000" noProof="0" dirty="0">
                <a:ln>
                  <a:noFill/>
                </a:ln>
                <a:solidFill>
                  <a:prstClr val="white"/>
                </a:solidFill>
                <a:effectLst/>
                <a:uLnTx/>
                <a:uFillTx/>
                <a:latin typeface="Calibri"/>
                <a:ea typeface="Calibri" panose="020F0502020204030204" pitchFamily="34" charset="0"/>
                <a:cs typeface="Calibri" panose="020F0502020204030204" pitchFamily="34" charset="0"/>
              </a:rPr>
              <a:t>2</a:t>
            </a:r>
          </a:p>
          <a:p>
            <a:pPr marL="342900" marR="0" lvl="0" indent="-342900" defTabSz="6858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0" cap="none" spc="0" normalizeH="0" baseline="0" noProof="0" dirty="0">
                <a:ln>
                  <a:noFill/>
                </a:ln>
                <a:solidFill>
                  <a:prstClr val="white"/>
                </a:solidFill>
                <a:effectLst/>
                <a:uLnTx/>
                <a:uFillTx/>
                <a:latin typeface="Calibri"/>
                <a:ea typeface="Calibri" panose="020F0502020204030204" pitchFamily="34" charset="0"/>
                <a:cs typeface="Calibri" panose="020F0502020204030204" pitchFamily="34" charset="0"/>
              </a:rPr>
              <a:t>Tolerable engineering limit: 	       &lt; 5-10 MW/m</a:t>
            </a:r>
            <a:r>
              <a:rPr kumimoji="0" lang="en-GB" sz="2000" b="1" i="0" u="none" strike="noStrike" kern="0" cap="none" spc="0" normalizeH="0" baseline="30000" noProof="0" dirty="0">
                <a:ln>
                  <a:noFill/>
                </a:ln>
                <a:solidFill>
                  <a:prstClr val="white"/>
                </a:solidFill>
                <a:effectLst/>
                <a:uLnTx/>
                <a:uFillTx/>
                <a:latin typeface="Calibri"/>
                <a:ea typeface="Calibri" panose="020F0502020204030204" pitchFamily="34" charset="0"/>
                <a:cs typeface="Calibri" panose="020F0502020204030204" pitchFamily="34" charset="0"/>
              </a:rPr>
              <a:t>2</a:t>
            </a:r>
            <a:endParaRPr kumimoji="0" lang="en-GB" sz="2000" b="1" i="0" u="none" strike="noStrike" kern="0" cap="none" spc="0" normalizeH="0" baseline="0" noProof="0" dirty="0">
              <a:ln>
                <a:noFill/>
              </a:ln>
              <a:solidFill>
                <a:prstClr val="white"/>
              </a:solidFill>
              <a:effectLst/>
              <a:uLnTx/>
              <a:uFillTx/>
              <a:latin typeface="Calibri"/>
              <a:ea typeface="Calibri" panose="020F0502020204030204" pitchFamily="34" charset="0"/>
              <a:cs typeface="Calibri" panose="020F0502020204030204" pitchFamily="34" charset="0"/>
            </a:endParaRPr>
          </a:p>
        </p:txBody>
      </p:sp>
      <p:sp>
        <p:nvSpPr>
          <p:cNvPr id="6" name="Footer Placeholder 3">
            <a:extLst>
              <a:ext uri="{FF2B5EF4-FFF2-40B4-BE49-F238E27FC236}">
                <a16:creationId xmlns:a16="http://schemas.microsoft.com/office/drawing/2014/main" id="{6896011E-D6A8-92CA-F0C0-A18EB0D98CBD}"/>
              </a:ext>
            </a:extLst>
          </p:cNvPr>
          <p:cNvSpPr>
            <a:spLocks noGrp="1"/>
          </p:cNvSpPr>
          <p:nvPr>
            <p:ph type="ftr" sz="quarter" idx="11"/>
          </p:nvPr>
        </p:nvSpPr>
        <p:spPr>
          <a:xfrm>
            <a:off x="825623" y="6555769"/>
            <a:ext cx="5606173" cy="532501"/>
          </a:xfrm>
        </p:spPr>
        <p:txBody>
          <a:bodyPr/>
          <a:lstStyle/>
          <a:p>
            <a:r>
              <a:rPr lang="en-GB" dirty="0">
                <a:solidFill>
                  <a:prstClr val="white"/>
                </a:solidFill>
              </a:rPr>
              <a:t>K. Verhaegh | 30</a:t>
            </a:r>
            <a:r>
              <a:rPr lang="en-GB" baseline="30000" dirty="0">
                <a:solidFill>
                  <a:prstClr val="white"/>
                </a:solidFill>
              </a:rPr>
              <a:t>th</a:t>
            </a:r>
            <a:r>
              <a:rPr lang="en-GB" dirty="0">
                <a:solidFill>
                  <a:prstClr val="white"/>
                </a:solidFill>
              </a:rPr>
              <a:t>  IAEA Fusion Energy Conference, Chengdu, China | 15 10 2025</a:t>
            </a:r>
          </a:p>
        </p:txBody>
      </p:sp>
      <p:sp>
        <p:nvSpPr>
          <p:cNvPr id="46" name="Rectangle 45">
            <a:extLst>
              <a:ext uri="{FF2B5EF4-FFF2-40B4-BE49-F238E27FC236}">
                <a16:creationId xmlns:a16="http://schemas.microsoft.com/office/drawing/2014/main" id="{1ECA7081-E860-F638-E848-08E0E0D336BE}"/>
              </a:ext>
            </a:extLst>
          </p:cNvPr>
          <p:cNvSpPr/>
          <p:nvPr/>
        </p:nvSpPr>
        <p:spPr>
          <a:xfrm>
            <a:off x="5366541" y="3346197"/>
            <a:ext cx="2395848" cy="707886"/>
          </a:xfrm>
          <a:prstGeom prst="rect">
            <a:avLst/>
          </a:prstGeom>
        </p:spPr>
        <p:txBody>
          <a:bodyPr wrap="square">
            <a:spAutoFit/>
          </a:bodyPr>
          <a:lstStyle/>
          <a:p>
            <a:r>
              <a:rPr lang="en-GB" sz="2000" b="1" i="1" dirty="0"/>
              <a:t>Heat flux </a:t>
            </a:r>
          </a:p>
          <a:p>
            <a:r>
              <a:rPr lang="en-GB" sz="2000" b="1" i="1" dirty="0"/>
              <a:t>reduction</a:t>
            </a:r>
            <a:endParaRPr lang="en-GB" sz="2000" dirty="0"/>
          </a:p>
        </p:txBody>
      </p:sp>
      <p:pic>
        <p:nvPicPr>
          <p:cNvPr id="2052" name="Picture 4" descr="Puff Line Stock Illustrations – 2,775 Puff Line Stock Illustrations,  Vectors &amp; Clipart - Dreamstime">
            <a:extLst>
              <a:ext uri="{FF2B5EF4-FFF2-40B4-BE49-F238E27FC236}">
                <a16:creationId xmlns:a16="http://schemas.microsoft.com/office/drawing/2014/main" id="{8D65E0FA-E35F-EE91-2EB1-9DC919E392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056" t="15893" r="16314" b="15969"/>
          <a:stretch>
            <a:fillRect/>
          </a:stretch>
        </p:blipFill>
        <p:spPr bwMode="auto">
          <a:xfrm>
            <a:off x="-2852045" y="-204508"/>
            <a:ext cx="846205" cy="878526"/>
          </a:xfrm>
          <a:prstGeom prst="rect">
            <a:avLst/>
          </a:prstGeom>
          <a:noFill/>
          <a:extLst>
            <a:ext uri="{909E8E84-426E-40DD-AFC4-6F175D3DCCD1}">
              <a14:hiddenFill xmlns:a14="http://schemas.microsoft.com/office/drawing/2010/main">
                <a:solidFill>
                  <a:srgbClr val="FFFFFF"/>
                </a:solidFill>
              </a14:hiddenFill>
            </a:ext>
          </a:extLst>
        </p:spPr>
      </p:pic>
      <p:sp>
        <p:nvSpPr>
          <p:cNvPr id="52" name="Rectangle 51">
            <a:extLst>
              <a:ext uri="{FF2B5EF4-FFF2-40B4-BE49-F238E27FC236}">
                <a16:creationId xmlns:a16="http://schemas.microsoft.com/office/drawing/2014/main" id="{3974F581-CDC2-D5EE-A5AD-A7632A6E5D3F}"/>
              </a:ext>
            </a:extLst>
          </p:cNvPr>
          <p:cNvSpPr/>
          <p:nvPr/>
        </p:nvSpPr>
        <p:spPr>
          <a:xfrm>
            <a:off x="6490371" y="4174871"/>
            <a:ext cx="5606173" cy="2616101"/>
          </a:xfrm>
          <a:prstGeom prst="rect">
            <a:avLst/>
          </a:prstGeom>
          <a:ln/>
        </p:spPr>
        <p:style>
          <a:lnRef idx="2">
            <a:schemeClr val="dk1">
              <a:shade val="15000"/>
            </a:schemeClr>
          </a:lnRef>
          <a:fillRef idx="1">
            <a:schemeClr val="dk1"/>
          </a:fillRef>
          <a:effectRef idx="0">
            <a:schemeClr val="dk1"/>
          </a:effectRef>
          <a:fontRef idx="minor">
            <a:schemeClr val="lt1"/>
          </a:fontRef>
        </p:style>
        <p:txBody>
          <a:bodyPr wrap="square">
            <a:spAutoFit/>
          </a:bodyPr>
          <a:lstStyle/>
          <a:p>
            <a:pPr marL="457200" marR="0" lvl="0" indent="-457200" defTabSz="685800" eaLnBrk="1" fontAlgn="auto" latinLnBrk="0" hangingPunct="1">
              <a:lnSpc>
                <a:spcPct val="100000"/>
              </a:lnSpc>
              <a:spcBef>
                <a:spcPts val="0"/>
              </a:spcBef>
              <a:spcAft>
                <a:spcPts val="0"/>
              </a:spcAft>
              <a:buClrTx/>
              <a:buSzTx/>
              <a:buFont typeface="+mj-lt"/>
              <a:buAutoNum type="arabicPeriod"/>
              <a:tabLst/>
              <a:defRPr/>
            </a:pPr>
            <a:r>
              <a:rPr kumimoji="0" lang="en-GB" sz="2000" b="1" i="0" u="none" strike="noStrike" kern="0" cap="none" spc="0" normalizeH="0" baseline="0" noProof="0" dirty="0">
                <a:ln>
                  <a:noFill/>
                </a:ln>
                <a:solidFill>
                  <a:prstClr val="white"/>
                </a:solidFill>
                <a:effectLst/>
                <a:uLnTx/>
                <a:uFillTx/>
                <a:latin typeface="Calibri"/>
                <a:ea typeface="Calibri" panose="020F0502020204030204" pitchFamily="34" charset="0"/>
                <a:cs typeface="Calibri" panose="020F0502020204030204" pitchFamily="34" charset="0"/>
              </a:rPr>
              <a:t>Impurity power dissipation</a:t>
            </a:r>
          </a:p>
          <a:p>
            <a:pPr marL="457200" marR="0" lvl="0" indent="-457200" defTabSz="685800" eaLnBrk="1" fontAlgn="auto" latinLnBrk="0" hangingPunct="1">
              <a:lnSpc>
                <a:spcPct val="100000"/>
              </a:lnSpc>
              <a:spcBef>
                <a:spcPts val="0"/>
              </a:spcBef>
              <a:spcAft>
                <a:spcPts val="0"/>
              </a:spcAft>
              <a:buClrTx/>
              <a:buSzTx/>
              <a:buFont typeface="+mj-lt"/>
              <a:buAutoNum type="arabicPeriod"/>
              <a:tabLst/>
              <a:defRPr/>
            </a:pPr>
            <a:r>
              <a:rPr kumimoji="0" lang="en-GB" sz="2000" b="1" i="0" u="none" strike="noStrike" kern="0" cap="none" spc="0" normalizeH="0" baseline="0" noProof="0" dirty="0">
                <a:ln>
                  <a:noFill/>
                </a:ln>
                <a:solidFill>
                  <a:prstClr val="white"/>
                </a:solidFill>
                <a:effectLst/>
                <a:uLnTx/>
                <a:uFillTx/>
                <a:latin typeface="Calibri"/>
                <a:ea typeface="Calibri" panose="020F0502020204030204" pitchFamily="34" charset="0"/>
                <a:cs typeface="Calibri" panose="020F0502020204030204" pitchFamily="34" charset="0"/>
              </a:rPr>
              <a:t>Detachment (5 eV) -&gt; </a:t>
            </a:r>
            <a:r>
              <a:rPr kumimoji="0" lang="en-GB" b="1" i="0" u="none" strike="noStrike" kern="0" cap="none" spc="0" normalizeH="0" baseline="0" noProof="0" dirty="0">
                <a:ln>
                  <a:noFill/>
                </a:ln>
                <a:solidFill>
                  <a:prstClr val="white"/>
                </a:solidFill>
                <a:effectLst/>
                <a:uLnTx/>
                <a:uFillTx/>
                <a:latin typeface="Calibri"/>
                <a:ea typeface="Calibri" panose="020F0502020204030204" pitchFamily="34" charset="0"/>
                <a:cs typeface="Calibri" panose="020F0502020204030204" pitchFamily="34" charset="0"/>
              </a:rPr>
              <a:t>power, particle, mom. Loss</a:t>
            </a:r>
            <a:endParaRPr lang="en-GB" b="1" kern="0" dirty="0">
              <a:solidFill>
                <a:prstClr val="white"/>
              </a:solidFill>
              <a:latin typeface="Calibri"/>
              <a:ea typeface="Calibri" panose="020F0502020204030204" pitchFamily="34" charset="0"/>
              <a:cs typeface="Calibri" panose="020F0502020204030204" pitchFamily="34" charset="0"/>
            </a:endParaRPr>
          </a:p>
          <a:p>
            <a:pPr defTabSz="685800">
              <a:defRPr/>
            </a:pPr>
            <a:endParaRPr lang="en-GB" sz="2000" b="1" kern="0" dirty="0">
              <a:solidFill>
                <a:prstClr val="white"/>
              </a:solidFill>
              <a:ea typeface="Calibri" panose="020F0502020204030204" pitchFamily="34" charset="0"/>
              <a:cs typeface="Calibri" panose="020F0502020204030204" pitchFamily="34" charset="0"/>
            </a:endParaRPr>
          </a:p>
          <a:p>
            <a:pPr algn="ctr" defTabSz="685800">
              <a:defRPr/>
            </a:pPr>
            <a:r>
              <a:rPr lang="en-GB" sz="2000" b="1" kern="0" dirty="0">
                <a:solidFill>
                  <a:prstClr val="white"/>
                </a:solidFill>
                <a:ea typeface="Calibri" panose="020F0502020204030204" pitchFamily="34" charset="0"/>
                <a:cs typeface="Calibri" panose="020F0502020204030204" pitchFamily="34" charset="0"/>
              </a:rPr>
              <a:t>But, requires massive impurity &amp; fuel injection</a:t>
            </a:r>
            <a:br>
              <a:rPr lang="en-GB" sz="2000" b="1" kern="0" dirty="0">
                <a:solidFill>
                  <a:prstClr val="white"/>
                </a:solidFill>
                <a:ea typeface="Calibri" panose="020F0502020204030204" pitchFamily="34" charset="0"/>
                <a:cs typeface="Calibri" panose="020F0502020204030204" pitchFamily="34" charset="0"/>
              </a:rPr>
            </a:br>
            <a:endParaRPr lang="en-GB" sz="2400" b="1" kern="0" dirty="0">
              <a:solidFill>
                <a:prstClr val="white"/>
              </a:solidFill>
              <a:ea typeface="Calibri" panose="020F0502020204030204" pitchFamily="34" charset="0"/>
              <a:cs typeface="Calibri" panose="020F0502020204030204" pitchFamily="34" charset="0"/>
            </a:endParaRPr>
          </a:p>
          <a:p>
            <a:pPr marL="466725" lvl="2" indent="-285750">
              <a:buFont typeface="Wingdings" pitchFamily="2" charset="2"/>
              <a:buChar char="L"/>
            </a:pPr>
            <a:r>
              <a:rPr lang="en-GB" sz="2000" b="1" dirty="0">
                <a:latin typeface="Calibri" panose="020F0502020204030204" pitchFamily="34" charset="0"/>
                <a:ea typeface="Calibri" panose="020F0502020204030204" pitchFamily="34" charset="0"/>
                <a:cs typeface="Calibri" panose="020F0502020204030204" pitchFamily="34" charset="0"/>
              </a:rPr>
              <a:t>Deteriorates core performance</a:t>
            </a:r>
          </a:p>
          <a:p>
            <a:pPr marL="466725" lvl="2" indent="-285750">
              <a:buFont typeface="Wingdings" pitchFamily="2" charset="2"/>
              <a:buChar char="L"/>
            </a:pPr>
            <a:r>
              <a:rPr lang="en-GB" sz="2000" b="1" dirty="0">
                <a:latin typeface="Calibri" panose="020F0502020204030204" pitchFamily="34" charset="0"/>
                <a:ea typeface="Calibri" panose="020F0502020204030204" pitchFamily="34" charset="0"/>
                <a:cs typeface="Calibri" panose="020F0502020204030204" pitchFamily="34" charset="0"/>
              </a:rPr>
              <a:t>Reactor extrapolations uncertain</a:t>
            </a:r>
          </a:p>
          <a:p>
            <a:pPr marL="466725" lvl="2" indent="-285750">
              <a:buFont typeface="Wingdings" pitchFamily="2" charset="2"/>
              <a:buChar char="L"/>
            </a:pPr>
            <a:r>
              <a:rPr lang="en-GB" sz="2000" b="1" dirty="0">
                <a:latin typeface="Calibri" panose="020F0502020204030204" pitchFamily="34" charset="0"/>
                <a:ea typeface="Calibri" panose="020F0502020204030204" pitchFamily="34" charset="0"/>
                <a:cs typeface="Calibri" panose="020F0502020204030204" pitchFamily="34" charset="0"/>
              </a:rPr>
              <a:t>Careful control required (slow actuators)</a:t>
            </a:r>
          </a:p>
        </p:txBody>
      </p:sp>
      <p:sp>
        <p:nvSpPr>
          <p:cNvPr id="53" name="Rectangle 52">
            <a:extLst>
              <a:ext uri="{FF2B5EF4-FFF2-40B4-BE49-F238E27FC236}">
                <a16:creationId xmlns:a16="http://schemas.microsoft.com/office/drawing/2014/main" id="{7EEFD0E0-0FFE-E9CD-5826-E5E2577163AD}"/>
              </a:ext>
            </a:extLst>
          </p:cNvPr>
          <p:cNvSpPr/>
          <p:nvPr/>
        </p:nvSpPr>
        <p:spPr>
          <a:xfrm>
            <a:off x="132371" y="5729548"/>
            <a:ext cx="5357253" cy="70788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342900" indent="-342900">
              <a:buFont typeface="Arial" panose="020B0604020202020204" pitchFamily="34" charset="0"/>
              <a:buChar char="•"/>
            </a:pPr>
            <a:r>
              <a:rPr lang="en-GB" sz="2000" b="1" dirty="0">
                <a:latin typeface="Calibri" panose="020F0502020204030204" pitchFamily="34" charset="0"/>
                <a:ea typeface="Calibri" panose="020F0502020204030204" pitchFamily="34" charset="0"/>
                <a:cs typeface="Calibri" panose="020F0502020204030204" pitchFamily="34" charset="0"/>
              </a:rPr>
              <a:t>Can exhaust be tackled in a reactor ?</a:t>
            </a:r>
          </a:p>
          <a:p>
            <a:pPr marL="800100" lvl="1" indent="-342900">
              <a:buFont typeface="Wingdings" panose="05000000000000000000" pitchFamily="2" charset="2"/>
              <a:buChar char="Ø"/>
            </a:pPr>
            <a:r>
              <a:rPr lang="en-GB" sz="2000" b="1" dirty="0">
                <a:latin typeface="Calibri" panose="020F0502020204030204" pitchFamily="34" charset="0"/>
                <a:ea typeface="Calibri" panose="020F0502020204030204" pitchFamily="34" charset="0"/>
                <a:cs typeface="Calibri" panose="020F0502020204030204" pitchFamily="34" charset="0"/>
              </a:rPr>
              <a:t>New solutions as risk mitigation</a:t>
            </a:r>
          </a:p>
        </p:txBody>
      </p:sp>
      <p:pic>
        <p:nvPicPr>
          <p:cNvPr id="2079" name="Picture 2078">
            <a:extLst>
              <a:ext uri="{FF2B5EF4-FFF2-40B4-BE49-F238E27FC236}">
                <a16:creationId xmlns:a16="http://schemas.microsoft.com/office/drawing/2014/main" id="{D0ED1D4E-4151-76F0-3692-CE0DB916668A}"/>
              </a:ext>
            </a:extLst>
          </p:cNvPr>
          <p:cNvPicPr>
            <a:picLocks noChangeAspect="1"/>
          </p:cNvPicPr>
          <p:nvPr/>
        </p:nvPicPr>
        <p:blipFill>
          <a:blip r:embed="rId4"/>
          <a:stretch>
            <a:fillRect/>
          </a:stretch>
        </p:blipFill>
        <p:spPr>
          <a:xfrm rot="18447607">
            <a:off x="-5195273" y="6743191"/>
            <a:ext cx="1117600" cy="965200"/>
          </a:xfrm>
          <a:prstGeom prst="rect">
            <a:avLst/>
          </a:prstGeom>
        </p:spPr>
      </p:pic>
      <p:pic>
        <p:nvPicPr>
          <p:cNvPr id="2080" name="Picture 2079">
            <a:extLst>
              <a:ext uri="{FF2B5EF4-FFF2-40B4-BE49-F238E27FC236}">
                <a16:creationId xmlns:a16="http://schemas.microsoft.com/office/drawing/2014/main" id="{D2D90E38-7089-595C-CCEB-EC3A86C40CC5}"/>
              </a:ext>
            </a:extLst>
          </p:cNvPr>
          <p:cNvPicPr>
            <a:picLocks noChangeAspect="1"/>
          </p:cNvPicPr>
          <p:nvPr/>
        </p:nvPicPr>
        <p:blipFill>
          <a:blip r:embed="rId4"/>
          <a:stretch>
            <a:fillRect/>
          </a:stretch>
        </p:blipFill>
        <p:spPr>
          <a:xfrm rot="13500000">
            <a:off x="-3126639" y="6767957"/>
            <a:ext cx="1117600" cy="965200"/>
          </a:xfrm>
          <a:prstGeom prst="rect">
            <a:avLst/>
          </a:prstGeom>
        </p:spPr>
      </p:pic>
      <p:sp>
        <p:nvSpPr>
          <p:cNvPr id="2081" name="TextBox 2080">
            <a:extLst>
              <a:ext uri="{FF2B5EF4-FFF2-40B4-BE49-F238E27FC236}">
                <a16:creationId xmlns:a16="http://schemas.microsoft.com/office/drawing/2014/main" id="{2FEC6F38-28BE-0517-7019-9EC8CCF7EACE}"/>
              </a:ext>
            </a:extLst>
          </p:cNvPr>
          <p:cNvSpPr txBox="1"/>
          <p:nvPr/>
        </p:nvSpPr>
        <p:spPr>
          <a:xfrm>
            <a:off x="-5795301" y="7657859"/>
            <a:ext cx="1787541" cy="461665"/>
          </a:xfrm>
          <a:prstGeom prst="rect">
            <a:avLst/>
          </a:prstGeom>
          <a:noFill/>
        </p:spPr>
        <p:txBody>
          <a:bodyPr wrap="none" rtlCol="0">
            <a:spAutoFit/>
          </a:bodyPr>
          <a:lstStyle/>
          <a:p>
            <a:pPr algn="l"/>
            <a:r>
              <a:rPr lang="en-NL" sz="2400" b="1" dirty="0">
                <a:solidFill>
                  <a:srgbClr val="7030A0"/>
                </a:solidFill>
              </a:rPr>
              <a:t>N</a:t>
            </a:r>
            <a:r>
              <a:rPr lang="en-NL" sz="2400" b="1" baseline="-25000" dirty="0">
                <a:solidFill>
                  <a:srgbClr val="7030A0"/>
                </a:solidFill>
              </a:rPr>
              <a:t>2</a:t>
            </a:r>
            <a:r>
              <a:rPr lang="en-NL" sz="2400" b="1" dirty="0">
                <a:solidFill>
                  <a:srgbClr val="7030A0"/>
                </a:solidFill>
              </a:rPr>
              <a:t>, Ne, Ar, …</a:t>
            </a:r>
          </a:p>
        </p:txBody>
      </p:sp>
      <p:sp>
        <p:nvSpPr>
          <p:cNvPr id="2082" name="TextBox 2081">
            <a:extLst>
              <a:ext uri="{FF2B5EF4-FFF2-40B4-BE49-F238E27FC236}">
                <a16:creationId xmlns:a16="http://schemas.microsoft.com/office/drawing/2014/main" id="{D578E88E-5ECA-FB6A-1D41-C4CE579E8012}"/>
              </a:ext>
            </a:extLst>
          </p:cNvPr>
          <p:cNvSpPr txBox="1"/>
          <p:nvPr/>
        </p:nvSpPr>
        <p:spPr>
          <a:xfrm>
            <a:off x="-2146412" y="7656693"/>
            <a:ext cx="851515" cy="461665"/>
          </a:xfrm>
          <a:prstGeom prst="rect">
            <a:avLst/>
          </a:prstGeom>
          <a:noFill/>
        </p:spPr>
        <p:txBody>
          <a:bodyPr wrap="none" rtlCol="0">
            <a:spAutoFit/>
          </a:bodyPr>
          <a:lstStyle/>
          <a:p>
            <a:pPr algn="l"/>
            <a:r>
              <a:rPr lang="en-NL" sz="2400" b="1" dirty="0"/>
              <a:t>D</a:t>
            </a:r>
            <a:r>
              <a:rPr lang="en-NL" sz="2400" b="1" baseline="-25000" dirty="0"/>
              <a:t>2</a:t>
            </a:r>
            <a:r>
              <a:rPr lang="en-NL" sz="2400" b="1" dirty="0"/>
              <a:t>, …</a:t>
            </a:r>
          </a:p>
        </p:txBody>
      </p:sp>
      <p:pic>
        <p:nvPicPr>
          <p:cNvPr id="2083" name="Picture 2082">
            <a:extLst>
              <a:ext uri="{FF2B5EF4-FFF2-40B4-BE49-F238E27FC236}">
                <a16:creationId xmlns:a16="http://schemas.microsoft.com/office/drawing/2014/main" id="{A747D621-F063-E2CF-C5F2-487C6B9176DC}"/>
              </a:ext>
            </a:extLst>
          </p:cNvPr>
          <p:cNvPicPr>
            <a:picLocks noChangeAspect="1"/>
          </p:cNvPicPr>
          <p:nvPr/>
        </p:nvPicPr>
        <p:blipFill>
          <a:blip r:embed="rId5"/>
          <a:stretch>
            <a:fillRect/>
          </a:stretch>
        </p:blipFill>
        <p:spPr>
          <a:xfrm>
            <a:off x="-7228570" y="4842933"/>
            <a:ext cx="6286100" cy="2524471"/>
          </a:xfrm>
          <a:prstGeom prst="rect">
            <a:avLst/>
          </a:prstGeom>
        </p:spPr>
      </p:pic>
      <p:pic>
        <p:nvPicPr>
          <p:cNvPr id="2089" name="Picture 2088">
            <a:extLst>
              <a:ext uri="{FF2B5EF4-FFF2-40B4-BE49-F238E27FC236}">
                <a16:creationId xmlns:a16="http://schemas.microsoft.com/office/drawing/2014/main" id="{E9D1F327-EE2E-B714-ECDD-1A59FE65BD7A}"/>
              </a:ext>
            </a:extLst>
          </p:cNvPr>
          <p:cNvPicPr>
            <a:picLocks noChangeAspect="1"/>
          </p:cNvPicPr>
          <p:nvPr/>
        </p:nvPicPr>
        <p:blipFill>
          <a:blip r:embed="rId6"/>
          <a:stretch>
            <a:fillRect/>
          </a:stretch>
        </p:blipFill>
        <p:spPr>
          <a:xfrm>
            <a:off x="6225180" y="1091260"/>
            <a:ext cx="5570797" cy="3016108"/>
          </a:xfrm>
          <a:prstGeom prst="rect">
            <a:avLst/>
          </a:prstGeom>
        </p:spPr>
      </p:pic>
      <p:sp>
        <p:nvSpPr>
          <p:cNvPr id="2090" name="Rectangle 2089">
            <a:extLst>
              <a:ext uri="{FF2B5EF4-FFF2-40B4-BE49-F238E27FC236}">
                <a16:creationId xmlns:a16="http://schemas.microsoft.com/office/drawing/2014/main" id="{A6138453-5F48-3EFE-028B-8011924CF04E}"/>
              </a:ext>
            </a:extLst>
          </p:cNvPr>
          <p:cNvSpPr/>
          <p:nvPr/>
        </p:nvSpPr>
        <p:spPr>
          <a:xfrm>
            <a:off x="6564465" y="675021"/>
            <a:ext cx="5231512" cy="400110"/>
          </a:xfrm>
          <a:prstGeom prst="rect">
            <a:avLst/>
          </a:prstGeom>
        </p:spPr>
        <p:style>
          <a:lnRef idx="2">
            <a:schemeClr val="dk1">
              <a:shade val="15000"/>
            </a:schemeClr>
          </a:lnRef>
          <a:fillRef idx="1">
            <a:schemeClr val="dk1"/>
          </a:fillRef>
          <a:effectRef idx="0">
            <a:schemeClr val="dk1"/>
          </a:effectRef>
          <a:fontRef idx="minor">
            <a:schemeClr val="lt1"/>
          </a:fontRef>
        </p:style>
        <p:txBody>
          <a:bodyPr wrap="square">
            <a:spAutoFit/>
          </a:bodyPr>
          <a:lstStyle/>
          <a:p>
            <a:pPr algn="ctr">
              <a:defRPr/>
            </a:pPr>
            <a:r>
              <a:rPr lang="en-GB" sz="2000" b="1" dirty="0">
                <a:latin typeface="Calibri" panose="020F0502020204030204" pitchFamily="34" charset="0"/>
                <a:ea typeface="Calibri" panose="020F0502020204030204" pitchFamily="34" charset="0"/>
                <a:cs typeface="Calibri" panose="020F0502020204030204" pitchFamily="34" charset="0"/>
              </a:rPr>
              <a:t>Solution: Detachment !</a:t>
            </a:r>
          </a:p>
        </p:txBody>
      </p:sp>
      <p:sp>
        <p:nvSpPr>
          <p:cNvPr id="2091" name="Rectangle 2090">
            <a:extLst>
              <a:ext uri="{FF2B5EF4-FFF2-40B4-BE49-F238E27FC236}">
                <a16:creationId xmlns:a16="http://schemas.microsoft.com/office/drawing/2014/main" id="{62A2D54B-4469-83BE-CC2B-8AA6F6A81B34}"/>
              </a:ext>
            </a:extLst>
          </p:cNvPr>
          <p:cNvSpPr/>
          <p:nvPr/>
        </p:nvSpPr>
        <p:spPr>
          <a:xfrm>
            <a:off x="5709320" y="4108111"/>
            <a:ext cx="2395848" cy="400110"/>
          </a:xfrm>
          <a:prstGeom prst="rect">
            <a:avLst/>
          </a:prstGeom>
        </p:spPr>
        <p:txBody>
          <a:bodyPr wrap="square">
            <a:spAutoFit/>
          </a:bodyPr>
          <a:lstStyle/>
          <a:p>
            <a:r>
              <a:rPr lang="en-GB" sz="2000" b="1" i="1" dirty="0"/>
              <a:t>x4</a:t>
            </a:r>
            <a:endParaRPr lang="en-GB" sz="2000" dirty="0"/>
          </a:p>
        </p:txBody>
      </p:sp>
      <p:sp>
        <p:nvSpPr>
          <p:cNvPr id="2092" name="Rectangle 2091">
            <a:extLst>
              <a:ext uri="{FF2B5EF4-FFF2-40B4-BE49-F238E27FC236}">
                <a16:creationId xmlns:a16="http://schemas.microsoft.com/office/drawing/2014/main" id="{48C1C829-B85E-BAE1-AEC0-4A1900C5CEBA}"/>
              </a:ext>
            </a:extLst>
          </p:cNvPr>
          <p:cNvSpPr/>
          <p:nvPr/>
        </p:nvSpPr>
        <p:spPr>
          <a:xfrm>
            <a:off x="5596947" y="4442823"/>
            <a:ext cx="2395848" cy="400110"/>
          </a:xfrm>
          <a:prstGeom prst="rect">
            <a:avLst/>
          </a:prstGeom>
        </p:spPr>
        <p:txBody>
          <a:bodyPr wrap="square">
            <a:spAutoFit/>
          </a:bodyPr>
          <a:lstStyle/>
          <a:p>
            <a:r>
              <a:rPr lang="en-GB" sz="2000" b="1" i="1" dirty="0"/>
              <a:t>&gt;x10</a:t>
            </a:r>
            <a:endParaRPr lang="en-GB" sz="2000" dirty="0"/>
          </a:p>
        </p:txBody>
      </p:sp>
      <p:pic>
        <p:nvPicPr>
          <p:cNvPr id="11" name="Graphic 8">
            <a:extLst>
              <a:ext uri="{FF2B5EF4-FFF2-40B4-BE49-F238E27FC236}">
                <a16:creationId xmlns:a16="http://schemas.microsoft.com/office/drawing/2014/main" id="{A951F364-1FB2-0DEE-5097-4F2816DF5789}"/>
              </a:ext>
            </a:extLst>
          </p:cNvPr>
          <p:cNvPicPr>
            <a:picLocks noChangeAspect="1"/>
          </p:cNvPicPr>
          <p:nvPr/>
        </p:nvPicPr>
        <p:blipFill>
          <a:blip r:embed="rId7"/>
          <a:srcRect l="34809" t="12364" r="35144" b="10625"/>
          <a:stretch>
            <a:fillRect/>
          </a:stretch>
        </p:blipFill>
        <p:spPr>
          <a:xfrm>
            <a:off x="825622" y="2263299"/>
            <a:ext cx="2279527" cy="3286330"/>
          </a:xfrm>
          <a:custGeom>
            <a:avLst/>
            <a:gdLst>
              <a:gd name="connsiteX0" fmla="*/ -336 w 5999454"/>
              <a:gd name="connsiteY0" fmla="*/ -188 h 3374692"/>
              <a:gd name="connsiteX1" fmla="*/ 5999118 w 5999454"/>
              <a:gd name="connsiteY1" fmla="*/ -188 h 3374692"/>
              <a:gd name="connsiteX2" fmla="*/ 5999118 w 5999454"/>
              <a:gd name="connsiteY2" fmla="*/ 3374504 h 3374692"/>
              <a:gd name="connsiteX3" fmla="*/ -336 w 5999454"/>
              <a:gd name="connsiteY3" fmla="*/ 3374504 h 3374692"/>
            </a:gdLst>
            <a:ahLst/>
            <a:cxnLst>
              <a:cxn ang="0">
                <a:pos x="connsiteX0" y="connsiteY0"/>
              </a:cxn>
              <a:cxn ang="0">
                <a:pos x="connsiteX1" y="connsiteY1"/>
              </a:cxn>
              <a:cxn ang="0">
                <a:pos x="connsiteX2" y="connsiteY2"/>
              </a:cxn>
              <a:cxn ang="0">
                <a:pos x="connsiteX3" y="connsiteY3"/>
              </a:cxn>
            </a:cxnLst>
            <a:rect l="l" t="t" r="r" b="b"/>
            <a:pathLst>
              <a:path w="5999454" h="3374692">
                <a:moveTo>
                  <a:pt x="-336" y="-188"/>
                </a:moveTo>
                <a:lnTo>
                  <a:pt x="5999118" y="-188"/>
                </a:lnTo>
                <a:lnTo>
                  <a:pt x="5999118" y="3374504"/>
                </a:lnTo>
                <a:lnTo>
                  <a:pt x="-336" y="3374504"/>
                </a:lnTo>
                <a:close/>
              </a:path>
            </a:pathLst>
          </a:custGeom>
        </p:spPr>
      </p:pic>
      <p:sp>
        <p:nvSpPr>
          <p:cNvPr id="4" name="TextBox 3">
            <a:extLst>
              <a:ext uri="{FF2B5EF4-FFF2-40B4-BE49-F238E27FC236}">
                <a16:creationId xmlns:a16="http://schemas.microsoft.com/office/drawing/2014/main" id="{29AE88FE-504F-49F8-B9C6-1B3576497ED0}"/>
              </a:ext>
            </a:extLst>
          </p:cNvPr>
          <p:cNvSpPr txBox="1"/>
          <p:nvPr/>
        </p:nvSpPr>
        <p:spPr>
          <a:xfrm>
            <a:off x="2867831" y="2322082"/>
            <a:ext cx="1311256" cy="830997"/>
          </a:xfrm>
          <a:prstGeom prst="rect">
            <a:avLst/>
          </a:prstGeom>
          <a:noFill/>
        </p:spPr>
        <p:txBody>
          <a:bodyPr wrap="none" rtlCol="0">
            <a:spAutoFit/>
          </a:bodyPr>
          <a:lstStyle/>
          <a:p>
            <a:pPr algn="l"/>
            <a:r>
              <a:rPr lang="en-US" sz="1600" b="1" dirty="0">
                <a:solidFill>
                  <a:schemeClr val="bg2"/>
                </a:solidFill>
              </a:rPr>
              <a:t>MAST-U</a:t>
            </a:r>
            <a:br>
              <a:rPr lang="en-US" sz="1600" b="1" dirty="0">
                <a:solidFill>
                  <a:schemeClr val="bg2"/>
                </a:solidFill>
              </a:rPr>
            </a:br>
            <a:r>
              <a:rPr lang="en-US" sz="1600" b="1" dirty="0">
                <a:solidFill>
                  <a:schemeClr val="bg2"/>
                </a:solidFill>
              </a:rPr>
              <a:t>Ray-tracing</a:t>
            </a:r>
          </a:p>
          <a:p>
            <a:pPr algn="l"/>
            <a:r>
              <a:rPr lang="en-US" sz="1600" b="1" dirty="0">
                <a:solidFill>
                  <a:schemeClr val="bg2"/>
                </a:solidFill>
              </a:rPr>
              <a:t>Conventional</a:t>
            </a:r>
            <a:endParaRPr lang="en-NL" sz="1600" b="1" dirty="0">
              <a:solidFill>
                <a:schemeClr val="bg2"/>
              </a:solidFill>
            </a:endParaRPr>
          </a:p>
        </p:txBody>
      </p:sp>
      <p:cxnSp>
        <p:nvCxnSpPr>
          <p:cNvPr id="13" name="Straight Arrow Connector 12">
            <a:extLst>
              <a:ext uri="{FF2B5EF4-FFF2-40B4-BE49-F238E27FC236}">
                <a16:creationId xmlns:a16="http://schemas.microsoft.com/office/drawing/2014/main" id="{436A0515-0877-ACDC-B28B-E78F154C1C6D}"/>
              </a:ext>
            </a:extLst>
          </p:cNvPr>
          <p:cNvCxnSpPr/>
          <p:nvPr/>
        </p:nvCxnSpPr>
        <p:spPr>
          <a:xfrm>
            <a:off x="2764303" y="3890084"/>
            <a:ext cx="390525" cy="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7F28319-490F-3984-61C3-C623B09B5EBF}"/>
              </a:ext>
            </a:extLst>
          </p:cNvPr>
          <p:cNvCxnSpPr>
            <a:cxnSpLocks/>
          </p:cNvCxnSpPr>
          <p:nvPr/>
        </p:nvCxnSpPr>
        <p:spPr>
          <a:xfrm>
            <a:off x="2678578" y="4898627"/>
            <a:ext cx="171450" cy="372839"/>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98A1619-2A99-EB87-1415-3C1CC1A23634}"/>
              </a:ext>
            </a:extLst>
          </p:cNvPr>
          <p:cNvCxnSpPr>
            <a:cxnSpLocks/>
          </p:cNvCxnSpPr>
          <p:nvPr/>
        </p:nvCxnSpPr>
        <p:spPr>
          <a:xfrm flipV="1">
            <a:off x="2675902" y="2495988"/>
            <a:ext cx="201269" cy="392496"/>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8" name="TextBox 27">
                <a:extLst>
                  <a:ext uri="{FF2B5EF4-FFF2-40B4-BE49-F238E27FC236}">
                    <a16:creationId xmlns:a16="http://schemas.microsoft.com/office/drawing/2014/main" id="{15CE8EB4-63AA-3975-7CB3-2C0C90055298}"/>
                  </a:ext>
                </a:extLst>
              </p:cNvPr>
              <p:cNvSpPr txBox="1"/>
              <p:nvPr/>
            </p:nvSpPr>
            <p:spPr>
              <a:xfrm>
                <a:off x="2974498" y="3248529"/>
                <a:ext cx="667619" cy="523220"/>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sSub>
                        <m:sSubPr>
                          <m:ctrlPr>
                            <a:rPr lang="en-US" sz="2800" b="1" i="1" smtClean="0">
                              <a:solidFill>
                                <a:schemeClr val="bg1"/>
                              </a:solidFill>
                              <a:latin typeface="Cambria Math" panose="02040503050406030204" pitchFamily="18" charset="0"/>
                            </a:rPr>
                          </m:ctrlPr>
                        </m:sSubPr>
                        <m:e>
                          <m:r>
                            <a:rPr lang="en-US" sz="2800" b="1" i="1" smtClean="0">
                              <a:solidFill>
                                <a:schemeClr val="bg1"/>
                              </a:solidFill>
                              <a:latin typeface="Cambria Math" panose="02040503050406030204" pitchFamily="18" charset="0"/>
                            </a:rPr>
                            <m:t>𝒒</m:t>
                          </m:r>
                        </m:e>
                        <m:sub>
                          <m:r>
                            <a:rPr lang="en-US" sz="2800" b="1" i="1" smtClean="0">
                              <a:solidFill>
                                <a:schemeClr val="bg1"/>
                              </a:solidFill>
                              <a:latin typeface="Cambria Math" panose="02040503050406030204" pitchFamily="18" charset="0"/>
                            </a:rPr>
                            <m:t>𝒖</m:t>
                          </m:r>
                        </m:sub>
                      </m:sSub>
                    </m:oMath>
                  </m:oMathPara>
                </a14:m>
                <a:endParaRPr lang="en-NL" sz="2800" b="1" dirty="0">
                  <a:solidFill>
                    <a:schemeClr val="bg1"/>
                  </a:solidFill>
                </a:endParaRPr>
              </a:p>
            </p:txBody>
          </p:sp>
        </mc:Choice>
        <mc:Fallback>
          <p:sp>
            <p:nvSpPr>
              <p:cNvPr id="28" name="TextBox 27">
                <a:extLst>
                  <a:ext uri="{FF2B5EF4-FFF2-40B4-BE49-F238E27FC236}">
                    <a16:creationId xmlns:a16="http://schemas.microsoft.com/office/drawing/2014/main" id="{15CE8EB4-63AA-3975-7CB3-2C0C90055298}"/>
                  </a:ext>
                </a:extLst>
              </p:cNvPr>
              <p:cNvSpPr txBox="1">
                <a:spLocks noRot="1" noChangeAspect="1" noMove="1" noResize="1" noEditPoints="1" noAdjustHandles="1" noChangeArrowheads="1" noChangeShapeType="1" noTextEdit="1"/>
              </p:cNvSpPr>
              <p:nvPr/>
            </p:nvSpPr>
            <p:spPr>
              <a:xfrm>
                <a:off x="2974498" y="3248529"/>
                <a:ext cx="667619" cy="523220"/>
              </a:xfrm>
              <a:prstGeom prst="rect">
                <a:avLst/>
              </a:prstGeom>
              <a:blipFill>
                <a:blip r:embed="rId8"/>
                <a:stretch>
                  <a:fillRect/>
                </a:stretch>
              </a:blipFill>
            </p:spPr>
            <p:txBody>
              <a:bodyPr/>
              <a:lstStyle/>
              <a:p>
                <a:r>
                  <a:rPr lang="en-NL">
                    <a:noFill/>
                  </a:rPr>
                  <a:t> </a:t>
                </a:r>
              </a:p>
            </p:txBody>
          </p:sp>
        </mc:Fallback>
      </mc:AlternateContent>
    </p:spTree>
    <p:extLst>
      <p:ext uri="{BB962C8B-B14F-4D97-AF65-F5344CB8AC3E}">
        <p14:creationId xmlns:p14="http://schemas.microsoft.com/office/powerpoint/2010/main" val="38782525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14F60-4CB7-D6A3-BBB6-BFFA071D46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C9DA46-1446-4E99-BD8A-CC18E8C93E2D}"/>
              </a:ext>
            </a:extLst>
          </p:cNvPr>
          <p:cNvSpPr>
            <a:spLocks noGrp="1"/>
          </p:cNvSpPr>
          <p:nvPr>
            <p:ph type="title"/>
          </p:nvPr>
        </p:nvSpPr>
        <p:spPr/>
        <p:txBody>
          <a:bodyPr/>
          <a:lstStyle/>
          <a:p>
            <a:r>
              <a:rPr lang="en-NL" dirty="0"/>
              <a:t>Power exhaust – a common challenge towards fusion energy</a:t>
            </a:r>
          </a:p>
        </p:txBody>
      </p:sp>
      <p:sp>
        <p:nvSpPr>
          <p:cNvPr id="5" name="Slide Number Placeholder 4">
            <a:extLst>
              <a:ext uri="{FF2B5EF4-FFF2-40B4-BE49-F238E27FC236}">
                <a16:creationId xmlns:a16="http://schemas.microsoft.com/office/drawing/2014/main" id="{EFCB8BAE-D9F8-E91E-2F72-FB8D2E6B249B}"/>
              </a:ext>
            </a:extLst>
          </p:cNvPr>
          <p:cNvSpPr>
            <a:spLocks noGrp="1"/>
          </p:cNvSpPr>
          <p:nvPr>
            <p:ph type="sldNum" sz="quarter" idx="12"/>
          </p:nvPr>
        </p:nvSpPr>
        <p:spPr/>
        <p:txBody>
          <a:bodyPr/>
          <a:lstStyle/>
          <a:p>
            <a:r>
              <a:rPr lang="en-GB" dirty="0">
                <a:solidFill>
                  <a:prstClr val="white"/>
                </a:solidFill>
              </a:rPr>
              <a:t>2b/16</a:t>
            </a:r>
          </a:p>
        </p:txBody>
      </p:sp>
      <p:sp>
        <p:nvSpPr>
          <p:cNvPr id="6" name="Footer Placeholder 3">
            <a:extLst>
              <a:ext uri="{FF2B5EF4-FFF2-40B4-BE49-F238E27FC236}">
                <a16:creationId xmlns:a16="http://schemas.microsoft.com/office/drawing/2014/main" id="{D3E1746F-9E73-813E-B8E5-3A5EB5C085E7}"/>
              </a:ext>
            </a:extLst>
          </p:cNvPr>
          <p:cNvSpPr>
            <a:spLocks noGrp="1"/>
          </p:cNvSpPr>
          <p:nvPr>
            <p:ph type="ftr" sz="quarter" idx="11"/>
          </p:nvPr>
        </p:nvSpPr>
        <p:spPr>
          <a:xfrm>
            <a:off x="825623" y="6555769"/>
            <a:ext cx="5606173" cy="532501"/>
          </a:xfrm>
        </p:spPr>
        <p:txBody>
          <a:bodyPr/>
          <a:lstStyle/>
          <a:p>
            <a:r>
              <a:rPr lang="en-GB" dirty="0">
                <a:solidFill>
                  <a:prstClr val="white"/>
                </a:solidFill>
              </a:rPr>
              <a:t>K. Verhaegh | 30</a:t>
            </a:r>
            <a:r>
              <a:rPr lang="en-GB" baseline="30000" dirty="0">
                <a:solidFill>
                  <a:prstClr val="white"/>
                </a:solidFill>
              </a:rPr>
              <a:t>th</a:t>
            </a:r>
            <a:r>
              <a:rPr lang="en-GB" dirty="0">
                <a:solidFill>
                  <a:prstClr val="white"/>
                </a:solidFill>
              </a:rPr>
              <a:t>  IAEA Fusion Energy Conference, Chengdu, China | 15 10 2025</a:t>
            </a:r>
          </a:p>
        </p:txBody>
      </p:sp>
      <p:pic>
        <p:nvPicPr>
          <p:cNvPr id="2052" name="Picture 4" descr="Puff Line Stock Illustrations – 2,775 Puff Line Stock Illustrations,  Vectors &amp; Clipart - Dreamstime">
            <a:extLst>
              <a:ext uri="{FF2B5EF4-FFF2-40B4-BE49-F238E27FC236}">
                <a16:creationId xmlns:a16="http://schemas.microsoft.com/office/drawing/2014/main" id="{EB0CDF22-BF98-BB92-3025-39480A7849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056" t="15893" r="16314" b="15969"/>
          <a:stretch>
            <a:fillRect/>
          </a:stretch>
        </p:blipFill>
        <p:spPr bwMode="auto">
          <a:xfrm>
            <a:off x="-2852045" y="-204508"/>
            <a:ext cx="846205" cy="878526"/>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52">
            <a:extLst>
              <a:ext uri="{FF2B5EF4-FFF2-40B4-BE49-F238E27FC236}">
                <a16:creationId xmlns:a16="http://schemas.microsoft.com/office/drawing/2014/main" id="{4202BE0B-1CF3-B79D-5785-4F879B76D470}"/>
              </a:ext>
            </a:extLst>
          </p:cNvPr>
          <p:cNvSpPr/>
          <p:nvPr/>
        </p:nvSpPr>
        <p:spPr>
          <a:xfrm>
            <a:off x="132371" y="4807597"/>
            <a:ext cx="5357253" cy="163121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342900" indent="-342900">
              <a:buFont typeface="Arial" panose="020B0604020202020204" pitchFamily="34" charset="0"/>
              <a:buChar char="•"/>
            </a:pPr>
            <a:r>
              <a:rPr lang="en-GB" sz="2000" b="1" dirty="0">
                <a:latin typeface="Calibri" panose="020F0502020204030204" pitchFamily="34" charset="0"/>
                <a:ea typeface="Calibri" panose="020F0502020204030204" pitchFamily="34" charset="0"/>
                <a:cs typeface="Calibri" panose="020F0502020204030204" pitchFamily="34" charset="0"/>
              </a:rPr>
              <a:t>Can exhaust be tackled in a reactor ?</a:t>
            </a:r>
          </a:p>
          <a:p>
            <a:pPr marL="800100" lvl="1" indent="-342900">
              <a:buFont typeface="Wingdings" panose="05000000000000000000" pitchFamily="2" charset="2"/>
              <a:buChar char="Ø"/>
            </a:pPr>
            <a:r>
              <a:rPr lang="en-GB" sz="2000" b="1" dirty="0">
                <a:latin typeface="Calibri" panose="020F0502020204030204" pitchFamily="34" charset="0"/>
                <a:ea typeface="Calibri" panose="020F0502020204030204" pitchFamily="34" charset="0"/>
                <a:cs typeface="Calibri" panose="020F0502020204030204" pitchFamily="34" charset="0"/>
              </a:rPr>
              <a:t>New solutions as risk mitigation</a:t>
            </a:r>
          </a:p>
          <a:p>
            <a:pPr marL="342900" indent="-342900">
              <a:buFont typeface="Arial" panose="020B0604020202020204" pitchFamily="34" charset="0"/>
              <a:buChar char="•"/>
            </a:pPr>
            <a:endParaRPr lang="en-GB" sz="2000" b="1" dirty="0">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000" b="1" dirty="0">
                <a:latin typeface="Calibri" panose="020F0502020204030204" pitchFamily="34" charset="0"/>
                <a:ea typeface="Calibri" panose="020F0502020204030204" pitchFamily="34" charset="0"/>
                <a:cs typeface="Calibri" panose="020F0502020204030204" pitchFamily="34" charset="0"/>
              </a:rPr>
              <a:t>Exhaust more daunting for compact designs</a:t>
            </a:r>
          </a:p>
          <a:p>
            <a:pPr marL="800100" lvl="1" indent="-342900">
              <a:buFont typeface="Wingdings" panose="05000000000000000000" pitchFamily="2" charset="2"/>
              <a:buChar char="Ø"/>
            </a:pPr>
            <a:r>
              <a:rPr lang="en-GB" sz="2000" b="1" dirty="0">
                <a:latin typeface="Calibri" panose="020F0502020204030204" pitchFamily="34" charset="0"/>
                <a:ea typeface="Calibri" panose="020F0502020204030204" pitchFamily="34" charset="0"/>
                <a:cs typeface="Calibri" panose="020F0502020204030204" pitchFamily="34" charset="0"/>
              </a:rPr>
              <a:t>New solutions needed as baseline</a:t>
            </a:r>
          </a:p>
        </p:txBody>
      </p:sp>
      <p:pic>
        <p:nvPicPr>
          <p:cNvPr id="2079" name="Picture 2078">
            <a:extLst>
              <a:ext uri="{FF2B5EF4-FFF2-40B4-BE49-F238E27FC236}">
                <a16:creationId xmlns:a16="http://schemas.microsoft.com/office/drawing/2014/main" id="{A68909CF-E9E9-953F-3FEF-91A7D61D01B9}"/>
              </a:ext>
            </a:extLst>
          </p:cNvPr>
          <p:cNvPicPr>
            <a:picLocks noChangeAspect="1"/>
          </p:cNvPicPr>
          <p:nvPr/>
        </p:nvPicPr>
        <p:blipFill>
          <a:blip r:embed="rId3"/>
          <a:stretch>
            <a:fillRect/>
          </a:stretch>
        </p:blipFill>
        <p:spPr>
          <a:xfrm rot="18447607">
            <a:off x="-5195273" y="6743191"/>
            <a:ext cx="1117600" cy="965200"/>
          </a:xfrm>
          <a:prstGeom prst="rect">
            <a:avLst/>
          </a:prstGeom>
        </p:spPr>
      </p:pic>
      <p:pic>
        <p:nvPicPr>
          <p:cNvPr id="2080" name="Picture 2079">
            <a:extLst>
              <a:ext uri="{FF2B5EF4-FFF2-40B4-BE49-F238E27FC236}">
                <a16:creationId xmlns:a16="http://schemas.microsoft.com/office/drawing/2014/main" id="{A0AFFEAF-3224-2DA3-328D-5D0BF6A659C3}"/>
              </a:ext>
            </a:extLst>
          </p:cNvPr>
          <p:cNvPicPr>
            <a:picLocks noChangeAspect="1"/>
          </p:cNvPicPr>
          <p:nvPr/>
        </p:nvPicPr>
        <p:blipFill>
          <a:blip r:embed="rId3"/>
          <a:stretch>
            <a:fillRect/>
          </a:stretch>
        </p:blipFill>
        <p:spPr>
          <a:xfrm rot="13500000">
            <a:off x="-3126639" y="6767957"/>
            <a:ext cx="1117600" cy="965200"/>
          </a:xfrm>
          <a:prstGeom prst="rect">
            <a:avLst/>
          </a:prstGeom>
        </p:spPr>
      </p:pic>
      <p:sp>
        <p:nvSpPr>
          <p:cNvPr id="2081" name="TextBox 2080">
            <a:extLst>
              <a:ext uri="{FF2B5EF4-FFF2-40B4-BE49-F238E27FC236}">
                <a16:creationId xmlns:a16="http://schemas.microsoft.com/office/drawing/2014/main" id="{243C92B8-5EC1-EDDB-DA8D-6DF05CB10744}"/>
              </a:ext>
            </a:extLst>
          </p:cNvPr>
          <p:cNvSpPr txBox="1"/>
          <p:nvPr/>
        </p:nvSpPr>
        <p:spPr>
          <a:xfrm>
            <a:off x="-5795301" y="7657859"/>
            <a:ext cx="1787541" cy="461665"/>
          </a:xfrm>
          <a:prstGeom prst="rect">
            <a:avLst/>
          </a:prstGeom>
          <a:noFill/>
        </p:spPr>
        <p:txBody>
          <a:bodyPr wrap="none" rtlCol="0">
            <a:spAutoFit/>
          </a:bodyPr>
          <a:lstStyle/>
          <a:p>
            <a:pPr algn="l"/>
            <a:r>
              <a:rPr lang="en-NL" sz="2400" b="1" dirty="0">
                <a:solidFill>
                  <a:srgbClr val="7030A0"/>
                </a:solidFill>
              </a:rPr>
              <a:t>N</a:t>
            </a:r>
            <a:r>
              <a:rPr lang="en-NL" sz="2400" b="1" baseline="-25000" dirty="0">
                <a:solidFill>
                  <a:srgbClr val="7030A0"/>
                </a:solidFill>
              </a:rPr>
              <a:t>2</a:t>
            </a:r>
            <a:r>
              <a:rPr lang="en-NL" sz="2400" b="1" dirty="0">
                <a:solidFill>
                  <a:srgbClr val="7030A0"/>
                </a:solidFill>
              </a:rPr>
              <a:t>, Ne, Ar, …</a:t>
            </a:r>
          </a:p>
        </p:txBody>
      </p:sp>
      <p:sp>
        <p:nvSpPr>
          <p:cNvPr id="2082" name="TextBox 2081">
            <a:extLst>
              <a:ext uri="{FF2B5EF4-FFF2-40B4-BE49-F238E27FC236}">
                <a16:creationId xmlns:a16="http://schemas.microsoft.com/office/drawing/2014/main" id="{7604D33B-4144-B95B-B1A5-586F36BB6AE5}"/>
              </a:ext>
            </a:extLst>
          </p:cNvPr>
          <p:cNvSpPr txBox="1"/>
          <p:nvPr/>
        </p:nvSpPr>
        <p:spPr>
          <a:xfrm>
            <a:off x="-2146412" y="7656693"/>
            <a:ext cx="851515" cy="461665"/>
          </a:xfrm>
          <a:prstGeom prst="rect">
            <a:avLst/>
          </a:prstGeom>
          <a:noFill/>
        </p:spPr>
        <p:txBody>
          <a:bodyPr wrap="none" rtlCol="0">
            <a:spAutoFit/>
          </a:bodyPr>
          <a:lstStyle/>
          <a:p>
            <a:pPr algn="l"/>
            <a:r>
              <a:rPr lang="en-NL" sz="2400" b="1" dirty="0"/>
              <a:t>D</a:t>
            </a:r>
            <a:r>
              <a:rPr lang="en-NL" sz="2400" b="1" baseline="-25000" dirty="0"/>
              <a:t>2</a:t>
            </a:r>
            <a:r>
              <a:rPr lang="en-NL" sz="2400" b="1" dirty="0"/>
              <a:t>, …</a:t>
            </a:r>
          </a:p>
        </p:txBody>
      </p:sp>
      <p:pic>
        <p:nvPicPr>
          <p:cNvPr id="2083" name="Picture 2082">
            <a:extLst>
              <a:ext uri="{FF2B5EF4-FFF2-40B4-BE49-F238E27FC236}">
                <a16:creationId xmlns:a16="http://schemas.microsoft.com/office/drawing/2014/main" id="{72D2AB61-2156-A600-FC92-7FFCED2624C9}"/>
              </a:ext>
            </a:extLst>
          </p:cNvPr>
          <p:cNvPicPr>
            <a:picLocks noChangeAspect="1"/>
          </p:cNvPicPr>
          <p:nvPr/>
        </p:nvPicPr>
        <p:blipFill>
          <a:blip r:embed="rId4"/>
          <a:stretch>
            <a:fillRect/>
          </a:stretch>
        </p:blipFill>
        <p:spPr>
          <a:xfrm>
            <a:off x="-7228570" y="4842933"/>
            <a:ext cx="6286100" cy="2524471"/>
          </a:xfrm>
          <a:prstGeom prst="rect">
            <a:avLst/>
          </a:prstGeom>
        </p:spPr>
      </p:pic>
      <p:pic>
        <p:nvPicPr>
          <p:cNvPr id="3" name="Picture 2">
            <a:extLst>
              <a:ext uri="{FF2B5EF4-FFF2-40B4-BE49-F238E27FC236}">
                <a16:creationId xmlns:a16="http://schemas.microsoft.com/office/drawing/2014/main" id="{3EA6326C-CE7A-A7F2-9E94-8744BAA63918}"/>
              </a:ext>
            </a:extLst>
          </p:cNvPr>
          <p:cNvPicPr>
            <a:picLocks noChangeAspect="1"/>
          </p:cNvPicPr>
          <p:nvPr/>
        </p:nvPicPr>
        <p:blipFill>
          <a:blip r:embed="rId5"/>
          <a:stretch>
            <a:fillRect/>
          </a:stretch>
        </p:blipFill>
        <p:spPr>
          <a:xfrm>
            <a:off x="5461184" y="2414699"/>
            <a:ext cx="7355465" cy="3900376"/>
          </a:xfrm>
          <a:prstGeom prst="rect">
            <a:avLst/>
          </a:prstGeom>
        </p:spPr>
      </p:pic>
      <p:sp>
        <p:nvSpPr>
          <p:cNvPr id="4" name="Rectangle 3">
            <a:extLst>
              <a:ext uri="{FF2B5EF4-FFF2-40B4-BE49-F238E27FC236}">
                <a16:creationId xmlns:a16="http://schemas.microsoft.com/office/drawing/2014/main" id="{C78C208F-4ACB-D530-C135-47A08A90BB71}"/>
              </a:ext>
            </a:extLst>
          </p:cNvPr>
          <p:cNvSpPr/>
          <p:nvPr/>
        </p:nvSpPr>
        <p:spPr>
          <a:xfrm>
            <a:off x="6821415" y="1579372"/>
            <a:ext cx="4461234" cy="70788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indent="0" algn="ctr">
              <a:buNone/>
            </a:pPr>
            <a:r>
              <a:rPr lang="en-GB" sz="2000" b="1" dirty="0">
                <a:latin typeface="Calibri" panose="020F0502020204030204" pitchFamily="34" charset="0"/>
                <a:ea typeface="Calibri" panose="020F0502020204030204" pitchFamily="34" charset="0"/>
                <a:cs typeface="Calibri" panose="020F0502020204030204" pitchFamily="34" charset="0"/>
              </a:rPr>
              <a:t>Reactor power exhaust challenge daunting </a:t>
            </a:r>
            <a:r>
              <a:rPr lang="en-GB" sz="2000" b="1" i="1" dirty="0">
                <a:latin typeface="Calibri" panose="020F0502020204030204" pitchFamily="34" charset="0"/>
                <a:ea typeface="Calibri" panose="020F0502020204030204" pitchFamily="34" charset="0"/>
                <a:cs typeface="Calibri" panose="020F0502020204030204" pitchFamily="34" charset="0"/>
              </a:rPr>
              <a:t>especially for compact designs</a:t>
            </a:r>
            <a:endParaRPr lang="en-GB" sz="2000" b="1" dirty="0">
              <a:latin typeface="Calibri" panose="020F0502020204030204" pitchFamily="34" charset="0"/>
              <a:ea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A5CD8A58-A8C1-EE21-52E8-694BCE91F50B}"/>
              </a:ext>
            </a:extLst>
          </p:cNvPr>
          <p:cNvSpPr/>
          <p:nvPr/>
        </p:nvSpPr>
        <p:spPr>
          <a:xfrm>
            <a:off x="9667007" y="5433956"/>
            <a:ext cx="2392622" cy="46166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defRPr/>
            </a:pPr>
            <a:endParaRPr lang="en-GB" sz="24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968495CD-FA96-4301-B3DD-8446D40DBE23}"/>
              </a:ext>
            </a:extLst>
          </p:cNvPr>
          <p:cNvSpPr/>
          <p:nvPr/>
        </p:nvSpPr>
        <p:spPr>
          <a:xfrm>
            <a:off x="189407" y="757939"/>
            <a:ext cx="5758057" cy="1323439"/>
          </a:xfrm>
          <a:prstGeom prst="rect">
            <a:avLst/>
          </a:prstGeom>
          <a:solidFill>
            <a:srgbClr val="0092B5"/>
          </a:solidFill>
          <a:ln w="12700" cap="flat" cmpd="sng" algn="ctr">
            <a:solidFill>
              <a:srgbClr val="0092B5">
                <a:shade val="15000"/>
              </a:srgbClr>
            </a:solidFill>
            <a:prstDash val="solid"/>
            <a:miter lim="800000"/>
          </a:ln>
          <a:effectLst/>
        </p:spPr>
        <p:txBody>
          <a:bodyPr wrap="square">
            <a:spAutoFit/>
          </a:bodyPr>
          <a:lstStyle/>
          <a:p>
            <a:pPr marR="0" lvl="0" defTabSz="685800" eaLnBrk="1" fontAlgn="auto" latinLnBrk="0" hangingPunct="1">
              <a:lnSpc>
                <a:spcPct val="100000"/>
              </a:lnSpc>
              <a:spcBef>
                <a:spcPts val="0"/>
              </a:spcBef>
              <a:spcAft>
                <a:spcPts val="0"/>
              </a:spcAft>
              <a:buClrTx/>
              <a:buSzTx/>
              <a:tabLst/>
              <a:defRPr/>
            </a:pPr>
            <a:r>
              <a:rPr lang="en-GB" sz="2000" b="1" kern="0" dirty="0">
                <a:solidFill>
                  <a:prstClr val="white"/>
                </a:solidFill>
                <a:latin typeface="Calibri"/>
                <a:ea typeface="Calibri" panose="020F0502020204030204" pitchFamily="34" charset="0"/>
                <a:cs typeface="Calibri" panose="020F0502020204030204" pitchFamily="34" charset="0"/>
              </a:rPr>
              <a:t>Order-of-magnitude heat flux reductions required !</a:t>
            </a:r>
          </a:p>
          <a:p>
            <a:pPr marR="0" lvl="0" defTabSz="685800" eaLnBrk="1" fontAlgn="auto" latinLnBrk="0" hangingPunct="1">
              <a:lnSpc>
                <a:spcPct val="100000"/>
              </a:lnSpc>
              <a:spcBef>
                <a:spcPts val="0"/>
              </a:spcBef>
              <a:spcAft>
                <a:spcPts val="0"/>
              </a:spcAft>
              <a:buClrTx/>
              <a:buSzTx/>
              <a:tabLst/>
              <a:defRPr/>
            </a:pPr>
            <a:endParaRPr lang="en-GB" sz="2000" b="1" kern="0" dirty="0">
              <a:solidFill>
                <a:prstClr val="white"/>
              </a:solidFill>
              <a:latin typeface="Calibri"/>
              <a:ea typeface="Calibri" panose="020F0502020204030204" pitchFamily="34" charset="0"/>
              <a:cs typeface="Calibri" panose="020F0502020204030204" pitchFamily="34" charset="0"/>
            </a:endParaRPr>
          </a:p>
          <a:p>
            <a:pPr marL="342900" marR="0" lvl="0" indent="-342900" defTabSz="68580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1" kern="0" dirty="0">
                <a:solidFill>
                  <a:prstClr val="white"/>
                </a:solidFill>
                <a:latin typeface="Calibri"/>
                <a:ea typeface="Calibri" panose="020F0502020204030204" pitchFamily="34" charset="0"/>
                <a:cs typeface="Calibri" panose="020F0502020204030204" pitchFamily="34" charset="0"/>
              </a:rPr>
              <a:t>Unmitigated heat flux reactor</a:t>
            </a:r>
            <a:r>
              <a:rPr kumimoji="0" lang="en-GB" sz="2000" b="1" i="0" u="none" strike="noStrike" kern="0" cap="none" spc="0" normalizeH="0" baseline="0" noProof="0" dirty="0">
                <a:ln>
                  <a:noFill/>
                </a:ln>
                <a:solidFill>
                  <a:prstClr val="white"/>
                </a:solidFill>
                <a:effectLst/>
                <a:uLnTx/>
                <a:uFillTx/>
                <a:latin typeface="Calibri"/>
                <a:ea typeface="Calibri" panose="020F0502020204030204" pitchFamily="34" charset="0"/>
                <a:cs typeface="Calibri" panose="020F0502020204030204" pitchFamily="34" charset="0"/>
              </a:rPr>
              <a:t>:     &gt;&gt; 100 MW/m</a:t>
            </a:r>
            <a:r>
              <a:rPr kumimoji="0" lang="en-GB" sz="2000" b="1" i="0" u="none" strike="noStrike" kern="0" cap="none" spc="0" normalizeH="0" baseline="30000" noProof="0" dirty="0">
                <a:ln>
                  <a:noFill/>
                </a:ln>
                <a:solidFill>
                  <a:prstClr val="white"/>
                </a:solidFill>
                <a:effectLst/>
                <a:uLnTx/>
                <a:uFillTx/>
                <a:latin typeface="Calibri"/>
                <a:ea typeface="Calibri" panose="020F0502020204030204" pitchFamily="34" charset="0"/>
                <a:cs typeface="Calibri" panose="020F0502020204030204" pitchFamily="34" charset="0"/>
              </a:rPr>
              <a:t>2</a:t>
            </a:r>
          </a:p>
          <a:p>
            <a:pPr marL="342900" marR="0" lvl="0" indent="-342900" defTabSz="6858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0" cap="none" spc="0" normalizeH="0" baseline="0" noProof="0" dirty="0">
                <a:ln>
                  <a:noFill/>
                </a:ln>
                <a:solidFill>
                  <a:prstClr val="white"/>
                </a:solidFill>
                <a:effectLst/>
                <a:uLnTx/>
                <a:uFillTx/>
                <a:latin typeface="Calibri"/>
                <a:ea typeface="Calibri" panose="020F0502020204030204" pitchFamily="34" charset="0"/>
                <a:cs typeface="Calibri" panose="020F0502020204030204" pitchFamily="34" charset="0"/>
              </a:rPr>
              <a:t>Tolerable engineering limit: 	       &lt; 5-10 MW/m</a:t>
            </a:r>
            <a:r>
              <a:rPr kumimoji="0" lang="en-GB" sz="2000" b="1" i="0" u="none" strike="noStrike" kern="0" cap="none" spc="0" normalizeH="0" baseline="30000" noProof="0" dirty="0">
                <a:ln>
                  <a:noFill/>
                </a:ln>
                <a:solidFill>
                  <a:prstClr val="white"/>
                </a:solidFill>
                <a:effectLst/>
                <a:uLnTx/>
                <a:uFillTx/>
                <a:latin typeface="Calibri"/>
                <a:ea typeface="Calibri" panose="020F0502020204030204" pitchFamily="34" charset="0"/>
                <a:cs typeface="Calibri" panose="020F0502020204030204" pitchFamily="34" charset="0"/>
              </a:rPr>
              <a:t>2</a:t>
            </a:r>
            <a:endParaRPr kumimoji="0" lang="en-GB" sz="2000" b="1" i="0" u="none" strike="noStrike" kern="0" cap="none" spc="0" normalizeH="0" baseline="0" noProof="0" dirty="0">
              <a:ln>
                <a:noFill/>
              </a:ln>
              <a:solidFill>
                <a:prstClr val="white"/>
              </a:solidFill>
              <a:effectLst/>
              <a:uLnTx/>
              <a:uFillTx/>
              <a:latin typeface="Calibri"/>
              <a:ea typeface="Calibri" panose="020F0502020204030204" pitchFamily="34" charset="0"/>
              <a:cs typeface="Calibri" panose="020F0502020204030204" pitchFamily="34" charset="0"/>
            </a:endParaRPr>
          </a:p>
        </p:txBody>
      </p:sp>
      <p:sp>
        <p:nvSpPr>
          <p:cNvPr id="20" name="Rectangle 19">
            <a:extLst>
              <a:ext uri="{FF2B5EF4-FFF2-40B4-BE49-F238E27FC236}">
                <a16:creationId xmlns:a16="http://schemas.microsoft.com/office/drawing/2014/main" id="{F0C26F42-DA12-BE19-5A3C-28DDC0324EE5}"/>
              </a:ext>
            </a:extLst>
          </p:cNvPr>
          <p:cNvSpPr/>
          <p:nvPr/>
        </p:nvSpPr>
        <p:spPr>
          <a:xfrm>
            <a:off x="1253180" y="2203288"/>
            <a:ext cx="3003427" cy="246020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NL"/>
          </a:p>
        </p:txBody>
      </p:sp>
      <p:pic>
        <p:nvPicPr>
          <p:cNvPr id="21" name="Graphic 8">
            <a:extLst>
              <a:ext uri="{FF2B5EF4-FFF2-40B4-BE49-F238E27FC236}">
                <a16:creationId xmlns:a16="http://schemas.microsoft.com/office/drawing/2014/main" id="{A4281CFE-B328-8750-A86B-168AFEFC43F0}"/>
              </a:ext>
            </a:extLst>
          </p:cNvPr>
          <p:cNvPicPr>
            <a:picLocks noChangeAspect="1"/>
          </p:cNvPicPr>
          <p:nvPr/>
        </p:nvPicPr>
        <p:blipFill>
          <a:blip r:embed="rId6"/>
          <a:srcRect l="34809" t="12364" r="35144" b="10625"/>
          <a:stretch>
            <a:fillRect/>
          </a:stretch>
        </p:blipFill>
        <p:spPr>
          <a:xfrm>
            <a:off x="1266912" y="2200496"/>
            <a:ext cx="1665713" cy="2401412"/>
          </a:xfrm>
          <a:custGeom>
            <a:avLst/>
            <a:gdLst>
              <a:gd name="connsiteX0" fmla="*/ -336 w 5999454"/>
              <a:gd name="connsiteY0" fmla="*/ -188 h 3374692"/>
              <a:gd name="connsiteX1" fmla="*/ 5999118 w 5999454"/>
              <a:gd name="connsiteY1" fmla="*/ -188 h 3374692"/>
              <a:gd name="connsiteX2" fmla="*/ 5999118 w 5999454"/>
              <a:gd name="connsiteY2" fmla="*/ 3374504 h 3374692"/>
              <a:gd name="connsiteX3" fmla="*/ -336 w 5999454"/>
              <a:gd name="connsiteY3" fmla="*/ 3374504 h 3374692"/>
            </a:gdLst>
            <a:ahLst/>
            <a:cxnLst>
              <a:cxn ang="0">
                <a:pos x="connsiteX0" y="connsiteY0"/>
              </a:cxn>
              <a:cxn ang="0">
                <a:pos x="connsiteX1" y="connsiteY1"/>
              </a:cxn>
              <a:cxn ang="0">
                <a:pos x="connsiteX2" y="connsiteY2"/>
              </a:cxn>
              <a:cxn ang="0">
                <a:pos x="connsiteX3" y="connsiteY3"/>
              </a:cxn>
            </a:cxnLst>
            <a:rect l="l" t="t" r="r" b="b"/>
            <a:pathLst>
              <a:path w="5999454" h="3374692">
                <a:moveTo>
                  <a:pt x="-336" y="-188"/>
                </a:moveTo>
                <a:lnTo>
                  <a:pt x="5999118" y="-188"/>
                </a:lnTo>
                <a:lnTo>
                  <a:pt x="5999118" y="3374504"/>
                </a:lnTo>
                <a:lnTo>
                  <a:pt x="-336" y="3374504"/>
                </a:lnTo>
                <a:close/>
              </a:path>
            </a:pathLst>
          </a:custGeom>
        </p:spPr>
      </p:pic>
      <p:sp>
        <p:nvSpPr>
          <p:cNvPr id="22" name="TextBox 21">
            <a:extLst>
              <a:ext uri="{FF2B5EF4-FFF2-40B4-BE49-F238E27FC236}">
                <a16:creationId xmlns:a16="http://schemas.microsoft.com/office/drawing/2014/main" id="{FB263C82-3970-41B2-D797-110DF686DF2E}"/>
              </a:ext>
            </a:extLst>
          </p:cNvPr>
          <p:cNvSpPr txBox="1"/>
          <p:nvPr/>
        </p:nvSpPr>
        <p:spPr>
          <a:xfrm>
            <a:off x="2959083" y="2289292"/>
            <a:ext cx="1311256" cy="830997"/>
          </a:xfrm>
          <a:prstGeom prst="rect">
            <a:avLst/>
          </a:prstGeom>
          <a:noFill/>
        </p:spPr>
        <p:txBody>
          <a:bodyPr wrap="square" rtlCol="0">
            <a:spAutoFit/>
          </a:bodyPr>
          <a:lstStyle/>
          <a:p>
            <a:pPr algn="l"/>
            <a:r>
              <a:rPr lang="en-US" sz="1600" b="1" dirty="0">
                <a:solidFill>
                  <a:schemeClr val="bg2"/>
                </a:solidFill>
              </a:rPr>
              <a:t>MAST-U</a:t>
            </a:r>
            <a:br>
              <a:rPr lang="en-US" sz="1600" b="1" dirty="0">
                <a:solidFill>
                  <a:schemeClr val="bg2"/>
                </a:solidFill>
              </a:rPr>
            </a:br>
            <a:r>
              <a:rPr lang="en-US" sz="1600" b="1" dirty="0">
                <a:solidFill>
                  <a:schemeClr val="bg2"/>
                </a:solidFill>
              </a:rPr>
              <a:t>Ray-tracing</a:t>
            </a:r>
          </a:p>
          <a:p>
            <a:pPr algn="l"/>
            <a:r>
              <a:rPr lang="en-US" sz="1600" b="1" dirty="0">
                <a:solidFill>
                  <a:schemeClr val="bg2"/>
                </a:solidFill>
              </a:rPr>
              <a:t>Conventional</a:t>
            </a:r>
            <a:endParaRPr lang="en-NL" sz="1600" b="1" dirty="0">
              <a:solidFill>
                <a:schemeClr val="bg2"/>
              </a:solidFill>
            </a:endParaRPr>
          </a:p>
        </p:txBody>
      </p:sp>
      <p:cxnSp>
        <p:nvCxnSpPr>
          <p:cNvPr id="23" name="Straight Arrow Connector 22">
            <a:extLst>
              <a:ext uri="{FF2B5EF4-FFF2-40B4-BE49-F238E27FC236}">
                <a16:creationId xmlns:a16="http://schemas.microsoft.com/office/drawing/2014/main" id="{13074E9E-4043-D589-5D9A-514E0828F7D1}"/>
              </a:ext>
            </a:extLst>
          </p:cNvPr>
          <p:cNvCxnSpPr>
            <a:cxnSpLocks/>
          </p:cNvCxnSpPr>
          <p:nvPr/>
        </p:nvCxnSpPr>
        <p:spPr>
          <a:xfrm>
            <a:off x="2710285" y="3351840"/>
            <a:ext cx="390525" cy="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0352173-B3B7-F2FC-FF87-C3EAEE9234CD}"/>
              </a:ext>
            </a:extLst>
          </p:cNvPr>
          <p:cNvCxnSpPr>
            <a:cxnSpLocks/>
          </p:cNvCxnSpPr>
          <p:nvPr/>
        </p:nvCxnSpPr>
        <p:spPr>
          <a:xfrm>
            <a:off x="2710285" y="4073442"/>
            <a:ext cx="171450" cy="372839"/>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C9351B5-F684-4DD5-B0B3-14C7E2C7C14D}"/>
              </a:ext>
            </a:extLst>
          </p:cNvPr>
          <p:cNvCxnSpPr>
            <a:cxnSpLocks/>
          </p:cNvCxnSpPr>
          <p:nvPr/>
        </p:nvCxnSpPr>
        <p:spPr>
          <a:xfrm flipV="1">
            <a:off x="2670384" y="2318558"/>
            <a:ext cx="201269" cy="392496"/>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9" name="TextBox 28">
                <a:extLst>
                  <a:ext uri="{FF2B5EF4-FFF2-40B4-BE49-F238E27FC236}">
                    <a16:creationId xmlns:a16="http://schemas.microsoft.com/office/drawing/2014/main" id="{65C4F421-AA04-82DF-740E-D677991B198A}"/>
                  </a:ext>
                </a:extLst>
              </p:cNvPr>
              <p:cNvSpPr txBox="1"/>
              <p:nvPr/>
            </p:nvSpPr>
            <p:spPr>
              <a:xfrm>
                <a:off x="2974498" y="3248529"/>
                <a:ext cx="667619" cy="523220"/>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sSub>
                        <m:sSubPr>
                          <m:ctrlPr>
                            <a:rPr lang="en-US" sz="2800" b="1" i="1" smtClean="0">
                              <a:solidFill>
                                <a:schemeClr val="bg1"/>
                              </a:solidFill>
                              <a:latin typeface="Cambria Math" panose="02040503050406030204" pitchFamily="18" charset="0"/>
                            </a:rPr>
                          </m:ctrlPr>
                        </m:sSubPr>
                        <m:e>
                          <m:r>
                            <a:rPr lang="en-US" sz="2800" b="1" i="1" smtClean="0">
                              <a:solidFill>
                                <a:schemeClr val="bg1"/>
                              </a:solidFill>
                              <a:latin typeface="Cambria Math" panose="02040503050406030204" pitchFamily="18" charset="0"/>
                            </a:rPr>
                            <m:t>𝒒</m:t>
                          </m:r>
                        </m:e>
                        <m:sub>
                          <m:r>
                            <a:rPr lang="en-US" sz="2800" b="1" i="1" smtClean="0">
                              <a:solidFill>
                                <a:schemeClr val="bg1"/>
                              </a:solidFill>
                              <a:latin typeface="Cambria Math" panose="02040503050406030204" pitchFamily="18" charset="0"/>
                            </a:rPr>
                            <m:t>𝒖</m:t>
                          </m:r>
                        </m:sub>
                      </m:sSub>
                    </m:oMath>
                  </m:oMathPara>
                </a14:m>
                <a:endParaRPr lang="en-NL" sz="2800" b="1" dirty="0">
                  <a:solidFill>
                    <a:schemeClr val="bg1"/>
                  </a:solidFill>
                </a:endParaRPr>
              </a:p>
            </p:txBody>
          </p:sp>
        </mc:Choice>
        <mc:Fallback>
          <p:sp>
            <p:nvSpPr>
              <p:cNvPr id="29" name="TextBox 28">
                <a:extLst>
                  <a:ext uri="{FF2B5EF4-FFF2-40B4-BE49-F238E27FC236}">
                    <a16:creationId xmlns:a16="http://schemas.microsoft.com/office/drawing/2014/main" id="{65C4F421-AA04-82DF-740E-D677991B198A}"/>
                  </a:ext>
                </a:extLst>
              </p:cNvPr>
              <p:cNvSpPr txBox="1">
                <a:spLocks noRot="1" noChangeAspect="1" noMove="1" noResize="1" noEditPoints="1" noAdjustHandles="1" noChangeArrowheads="1" noChangeShapeType="1" noTextEdit="1"/>
              </p:cNvSpPr>
              <p:nvPr/>
            </p:nvSpPr>
            <p:spPr>
              <a:xfrm>
                <a:off x="2974498" y="3248529"/>
                <a:ext cx="667619" cy="523220"/>
              </a:xfrm>
              <a:prstGeom prst="rect">
                <a:avLst/>
              </a:prstGeom>
              <a:blipFill>
                <a:blip r:embed="rId7"/>
                <a:stretch>
                  <a:fillRect/>
                </a:stretch>
              </a:blipFill>
            </p:spPr>
            <p:txBody>
              <a:bodyPr/>
              <a:lstStyle/>
              <a:p>
                <a:r>
                  <a:rPr lang="en-NL">
                    <a:noFill/>
                  </a:rPr>
                  <a:t> </a:t>
                </a:r>
              </a:p>
            </p:txBody>
          </p:sp>
        </mc:Fallback>
      </mc:AlternateContent>
    </p:spTree>
    <p:extLst>
      <p:ext uri="{BB962C8B-B14F-4D97-AF65-F5344CB8AC3E}">
        <p14:creationId xmlns:p14="http://schemas.microsoft.com/office/powerpoint/2010/main" val="2929456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902CA-4675-AF09-6DF7-672AE73A85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0938E4-7B66-31CD-8ED2-9223AEA6D221}"/>
              </a:ext>
            </a:extLst>
          </p:cNvPr>
          <p:cNvSpPr>
            <a:spLocks noGrp="1"/>
          </p:cNvSpPr>
          <p:nvPr>
            <p:ph type="title"/>
          </p:nvPr>
        </p:nvSpPr>
        <p:spPr>
          <a:xfrm>
            <a:off x="983432" y="192515"/>
            <a:ext cx="10729192" cy="457200"/>
          </a:xfrm>
        </p:spPr>
        <p:txBody>
          <a:bodyPr/>
          <a:lstStyle/>
          <a:p>
            <a:r>
              <a:rPr lang="en-NL" dirty="0"/>
              <a:t>ADCs can provide solutions !</a:t>
            </a:r>
          </a:p>
        </p:txBody>
      </p:sp>
      <p:sp>
        <p:nvSpPr>
          <p:cNvPr id="5" name="Slide Number Placeholder 4">
            <a:extLst>
              <a:ext uri="{FF2B5EF4-FFF2-40B4-BE49-F238E27FC236}">
                <a16:creationId xmlns:a16="http://schemas.microsoft.com/office/drawing/2014/main" id="{E751E36F-DEDB-7C8B-8BAC-9F9C23A79000}"/>
              </a:ext>
            </a:extLst>
          </p:cNvPr>
          <p:cNvSpPr>
            <a:spLocks noGrp="1"/>
          </p:cNvSpPr>
          <p:nvPr>
            <p:ph type="sldNum" sz="quarter" idx="12"/>
          </p:nvPr>
        </p:nvSpPr>
        <p:spPr/>
        <p:txBody>
          <a:bodyPr/>
          <a:lstStyle/>
          <a:p>
            <a:r>
              <a:rPr lang="en-GB" dirty="0">
                <a:solidFill>
                  <a:prstClr val="white"/>
                </a:solidFill>
              </a:rPr>
              <a:t>3a/16</a:t>
            </a:r>
          </a:p>
        </p:txBody>
      </p:sp>
      <p:pic>
        <p:nvPicPr>
          <p:cNvPr id="15" name="1461723489">
            <a:hlinkClick r:id="" action="ppaction://media"/>
            <a:extLst>
              <a:ext uri="{FF2B5EF4-FFF2-40B4-BE49-F238E27FC236}">
                <a16:creationId xmlns:a16="http://schemas.microsoft.com/office/drawing/2014/main" id="{84995FDD-242C-6259-DA2B-91E0E2F3E1BC}"/>
              </a:ext>
            </a:extLst>
          </p:cNvPr>
          <p:cNvPicPr>
            <a:picLocks noChangeAspect="1"/>
          </p:cNvPicPr>
          <p:nvPr>
            <a:videoFile r:link="rId1"/>
            <p:extLst>
              <p:ext uri="{DAA4B4D4-6D71-4841-9C94-3DE7FCFB9230}">
                <p14:media xmlns:p14="http://schemas.microsoft.com/office/powerpoint/2010/main" r:embed="rId2">
                  <p14:trim st="6640" end="2695"/>
                </p14:media>
              </p:ext>
            </p:extLst>
          </p:nvPr>
        </p:nvPicPr>
        <p:blipFill>
          <a:blip r:embed="rId4"/>
          <a:stretch>
            <a:fillRect/>
          </a:stretch>
        </p:blipFill>
        <p:spPr>
          <a:xfrm>
            <a:off x="7896202" y="30059"/>
            <a:ext cx="4288185" cy="3216139"/>
          </a:xfrm>
          <a:prstGeom prst="rect">
            <a:avLst/>
          </a:prstGeom>
        </p:spPr>
      </p:pic>
      <p:pic>
        <p:nvPicPr>
          <p:cNvPr id="16" name="Picture 8" descr="UKAEA logo – Physics World">
            <a:extLst>
              <a:ext uri="{FF2B5EF4-FFF2-40B4-BE49-F238E27FC236}">
                <a16:creationId xmlns:a16="http://schemas.microsoft.com/office/drawing/2014/main" id="{D02F326B-14D5-CCD5-C63F-4C073ED6A4A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152" r="23312"/>
          <a:stretch>
            <a:fillRect/>
          </a:stretch>
        </p:blipFill>
        <p:spPr bwMode="auto">
          <a:xfrm>
            <a:off x="7896202" y="2532924"/>
            <a:ext cx="755706" cy="719228"/>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3">
            <a:extLst>
              <a:ext uri="{FF2B5EF4-FFF2-40B4-BE49-F238E27FC236}">
                <a16:creationId xmlns:a16="http://schemas.microsoft.com/office/drawing/2014/main" id="{4547AD82-D3EF-0EC0-E1B7-F385B45C539E}"/>
              </a:ext>
            </a:extLst>
          </p:cNvPr>
          <p:cNvSpPr>
            <a:spLocks noGrp="1"/>
          </p:cNvSpPr>
          <p:nvPr>
            <p:ph type="ftr" sz="quarter" idx="11"/>
          </p:nvPr>
        </p:nvSpPr>
        <p:spPr>
          <a:xfrm>
            <a:off x="825623" y="6555769"/>
            <a:ext cx="5606173" cy="532501"/>
          </a:xfrm>
        </p:spPr>
        <p:txBody>
          <a:bodyPr/>
          <a:lstStyle/>
          <a:p>
            <a:r>
              <a:rPr lang="en-GB" dirty="0">
                <a:solidFill>
                  <a:prstClr val="white"/>
                </a:solidFill>
              </a:rPr>
              <a:t>K. Verhaegh | 30</a:t>
            </a:r>
            <a:r>
              <a:rPr lang="en-GB" baseline="30000" dirty="0">
                <a:solidFill>
                  <a:prstClr val="white"/>
                </a:solidFill>
              </a:rPr>
              <a:t>th</a:t>
            </a:r>
            <a:r>
              <a:rPr lang="en-GB" dirty="0">
                <a:solidFill>
                  <a:prstClr val="white"/>
                </a:solidFill>
              </a:rPr>
              <a:t>  IAEA Fusion Energy Conference, Chengdu, China | 15 10 2025</a:t>
            </a:r>
          </a:p>
        </p:txBody>
      </p:sp>
      <p:pic>
        <p:nvPicPr>
          <p:cNvPr id="25" name="Picture 24">
            <a:extLst>
              <a:ext uri="{FF2B5EF4-FFF2-40B4-BE49-F238E27FC236}">
                <a16:creationId xmlns:a16="http://schemas.microsoft.com/office/drawing/2014/main" id="{20C6CD50-ED01-C1B3-AF14-2543577C3CD5}"/>
              </a:ext>
            </a:extLst>
          </p:cNvPr>
          <p:cNvPicPr>
            <a:picLocks noChangeAspect="1"/>
          </p:cNvPicPr>
          <p:nvPr/>
        </p:nvPicPr>
        <p:blipFill>
          <a:blip r:embed="rId6"/>
          <a:stretch>
            <a:fillRect/>
          </a:stretch>
        </p:blipFill>
        <p:spPr>
          <a:xfrm>
            <a:off x="409444" y="3200132"/>
            <a:ext cx="1193222" cy="2838315"/>
          </a:xfrm>
          <a:prstGeom prst="rect">
            <a:avLst/>
          </a:prstGeom>
        </p:spPr>
      </p:pic>
      <p:pic>
        <p:nvPicPr>
          <p:cNvPr id="26" name="Picture 25">
            <a:extLst>
              <a:ext uri="{FF2B5EF4-FFF2-40B4-BE49-F238E27FC236}">
                <a16:creationId xmlns:a16="http://schemas.microsoft.com/office/drawing/2014/main" id="{F09391A2-B7CE-7D79-E547-C84F73E2795A}"/>
              </a:ext>
            </a:extLst>
          </p:cNvPr>
          <p:cNvPicPr>
            <a:picLocks noChangeAspect="1"/>
          </p:cNvPicPr>
          <p:nvPr/>
        </p:nvPicPr>
        <p:blipFill>
          <a:blip r:embed="rId7"/>
          <a:stretch>
            <a:fillRect/>
          </a:stretch>
        </p:blipFill>
        <p:spPr>
          <a:xfrm>
            <a:off x="3820499" y="3236048"/>
            <a:ext cx="1157920" cy="2818775"/>
          </a:xfrm>
          <a:prstGeom prst="rect">
            <a:avLst/>
          </a:prstGeom>
        </p:spPr>
      </p:pic>
      <p:sp>
        <p:nvSpPr>
          <p:cNvPr id="27" name="TextBox 26">
            <a:extLst>
              <a:ext uri="{FF2B5EF4-FFF2-40B4-BE49-F238E27FC236}">
                <a16:creationId xmlns:a16="http://schemas.microsoft.com/office/drawing/2014/main" id="{FA6158B1-E84C-048A-AD12-77F8426DC0B9}"/>
              </a:ext>
            </a:extLst>
          </p:cNvPr>
          <p:cNvSpPr txBox="1"/>
          <p:nvPr/>
        </p:nvSpPr>
        <p:spPr>
          <a:xfrm>
            <a:off x="752450" y="6060765"/>
            <a:ext cx="2876259" cy="312136"/>
          </a:xfrm>
          <a:prstGeom prst="rect">
            <a:avLst/>
          </a:prstGeom>
          <a:noFill/>
        </p:spPr>
        <p:txBody>
          <a:bodyPr wrap="none" rtlCol="0">
            <a:spAutoFit/>
          </a:bodyPr>
          <a:lstStyle/>
          <a:p>
            <a:pPr algn="l"/>
            <a:r>
              <a:rPr lang="en-NL" dirty="0"/>
              <a:t>C. Theiler, et al. 2017, Nucl. Fusion</a:t>
            </a:r>
          </a:p>
        </p:txBody>
      </p:sp>
      <p:sp>
        <p:nvSpPr>
          <p:cNvPr id="28" name="TextBox 27">
            <a:extLst>
              <a:ext uri="{FF2B5EF4-FFF2-40B4-BE49-F238E27FC236}">
                <a16:creationId xmlns:a16="http://schemas.microsoft.com/office/drawing/2014/main" id="{EE87E64F-BF39-7AD4-CB8A-59D46CABF074}"/>
              </a:ext>
            </a:extLst>
          </p:cNvPr>
          <p:cNvSpPr txBox="1"/>
          <p:nvPr/>
        </p:nvSpPr>
        <p:spPr>
          <a:xfrm>
            <a:off x="227372" y="2909312"/>
            <a:ext cx="1446743" cy="369332"/>
          </a:xfrm>
          <a:prstGeom prst="rect">
            <a:avLst/>
          </a:prstGeom>
          <a:noFill/>
        </p:spPr>
        <p:txBody>
          <a:bodyPr wrap="none" rtlCol="0">
            <a:spAutoFit/>
          </a:bodyPr>
          <a:lstStyle/>
          <a:p>
            <a:pPr algn="l"/>
            <a:r>
              <a:rPr lang="en-GB" b="1" dirty="0"/>
              <a:t>Conventional</a:t>
            </a:r>
          </a:p>
        </p:txBody>
      </p:sp>
      <p:sp>
        <p:nvSpPr>
          <p:cNvPr id="29" name="TextBox 28">
            <a:extLst>
              <a:ext uri="{FF2B5EF4-FFF2-40B4-BE49-F238E27FC236}">
                <a16:creationId xmlns:a16="http://schemas.microsoft.com/office/drawing/2014/main" id="{3254FB64-F040-9D7D-7F0E-31A63551883F}"/>
              </a:ext>
            </a:extLst>
          </p:cNvPr>
          <p:cNvSpPr txBox="1"/>
          <p:nvPr/>
        </p:nvSpPr>
        <p:spPr>
          <a:xfrm>
            <a:off x="3754920" y="2830800"/>
            <a:ext cx="1638975" cy="369332"/>
          </a:xfrm>
          <a:prstGeom prst="rect">
            <a:avLst/>
          </a:prstGeom>
          <a:noFill/>
        </p:spPr>
        <p:txBody>
          <a:bodyPr wrap="none" rtlCol="0">
            <a:spAutoFit/>
          </a:bodyPr>
          <a:lstStyle/>
          <a:p>
            <a:pPr algn="ctr"/>
            <a:r>
              <a:rPr lang="en-GB" b="1" dirty="0"/>
              <a:t>‘X-Point Target’</a:t>
            </a:r>
          </a:p>
        </p:txBody>
      </p:sp>
      <p:pic>
        <p:nvPicPr>
          <p:cNvPr id="30" name="Picture 2" descr="Power distribution in the snowflake divertor in TCV - IOPscience">
            <a:extLst>
              <a:ext uri="{FF2B5EF4-FFF2-40B4-BE49-F238E27FC236}">
                <a16:creationId xmlns:a16="http://schemas.microsoft.com/office/drawing/2014/main" id="{5373D355-2FBB-1C19-2743-081072677DE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6790" r="68492"/>
          <a:stretch>
            <a:fillRect/>
          </a:stretch>
        </p:blipFill>
        <p:spPr bwMode="auto">
          <a:xfrm>
            <a:off x="5593937" y="3258867"/>
            <a:ext cx="1374983" cy="2824607"/>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C245AFC6-FE84-799D-B64F-1518E41E043F}"/>
              </a:ext>
            </a:extLst>
          </p:cNvPr>
          <p:cNvSpPr txBox="1"/>
          <p:nvPr/>
        </p:nvSpPr>
        <p:spPr>
          <a:xfrm>
            <a:off x="5117315" y="6090739"/>
            <a:ext cx="2640082" cy="369332"/>
          </a:xfrm>
          <a:prstGeom prst="rect">
            <a:avLst/>
          </a:prstGeom>
          <a:noFill/>
        </p:spPr>
        <p:txBody>
          <a:bodyPr wrap="none" rtlCol="0">
            <a:spAutoFit/>
          </a:bodyPr>
          <a:lstStyle/>
          <a:p>
            <a:pPr algn="l"/>
            <a:r>
              <a:rPr lang="en-GB" dirty="0" err="1"/>
              <a:t>Reimerdes</a:t>
            </a:r>
            <a:r>
              <a:rPr lang="en-GB" dirty="0"/>
              <a:t>, et al. 2013, NF</a:t>
            </a:r>
          </a:p>
        </p:txBody>
      </p:sp>
      <p:sp>
        <p:nvSpPr>
          <p:cNvPr id="32" name="TextBox 31">
            <a:extLst>
              <a:ext uri="{FF2B5EF4-FFF2-40B4-BE49-F238E27FC236}">
                <a16:creationId xmlns:a16="http://schemas.microsoft.com/office/drawing/2014/main" id="{581B28F6-BB67-115A-4177-915F58E2BEC9}"/>
              </a:ext>
            </a:extLst>
          </p:cNvPr>
          <p:cNvSpPr txBox="1"/>
          <p:nvPr/>
        </p:nvSpPr>
        <p:spPr>
          <a:xfrm>
            <a:off x="5634231" y="2837150"/>
            <a:ext cx="1294393" cy="369332"/>
          </a:xfrm>
          <a:prstGeom prst="rect">
            <a:avLst/>
          </a:prstGeom>
          <a:noFill/>
        </p:spPr>
        <p:txBody>
          <a:bodyPr wrap="none" rtlCol="0">
            <a:spAutoFit/>
          </a:bodyPr>
          <a:lstStyle/>
          <a:p>
            <a:pPr algn="ctr"/>
            <a:r>
              <a:rPr lang="en-GB" b="1" dirty="0"/>
              <a:t>‘Snowflake’</a:t>
            </a:r>
          </a:p>
        </p:txBody>
      </p:sp>
      <p:sp>
        <p:nvSpPr>
          <p:cNvPr id="33" name="Rectangle 32">
            <a:extLst>
              <a:ext uri="{FF2B5EF4-FFF2-40B4-BE49-F238E27FC236}">
                <a16:creationId xmlns:a16="http://schemas.microsoft.com/office/drawing/2014/main" id="{4AC28B37-8BAC-E10C-30BF-D4B7B1F70003}"/>
              </a:ext>
            </a:extLst>
          </p:cNvPr>
          <p:cNvSpPr/>
          <p:nvPr/>
        </p:nvSpPr>
        <p:spPr>
          <a:xfrm>
            <a:off x="526829" y="1026034"/>
            <a:ext cx="6612075" cy="1323439"/>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342900" indent="-342900">
              <a:buFont typeface="Arial" panose="020B0604020202020204" pitchFamily="34" charset="0"/>
              <a:buChar char="•"/>
            </a:pPr>
            <a:r>
              <a:rPr lang="en-GB" sz="2000" b="1" dirty="0"/>
              <a:t>Tackle power exhaust challenge with magnetic topology</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b="1" dirty="0"/>
              <a:t>Continuum of options from small to extreme</a:t>
            </a:r>
            <a:r>
              <a:rPr lang="en-GB" sz="2000" dirty="0"/>
              <a:t>:</a:t>
            </a:r>
            <a:br>
              <a:rPr lang="en-GB" sz="2000" dirty="0"/>
            </a:br>
            <a:r>
              <a:rPr lang="en-GB" sz="2000" dirty="0"/>
              <a:t>(leg length, baffling, flux expansion, secondary nulls, …) </a:t>
            </a:r>
            <a:endParaRPr lang="en-NL" sz="2000" dirty="0"/>
          </a:p>
        </p:txBody>
      </p:sp>
      <p:pic>
        <p:nvPicPr>
          <p:cNvPr id="34" name="Picture 33">
            <a:extLst>
              <a:ext uri="{FF2B5EF4-FFF2-40B4-BE49-F238E27FC236}">
                <a16:creationId xmlns:a16="http://schemas.microsoft.com/office/drawing/2014/main" id="{86C1E12C-287B-E1E2-3DB0-87F9346038BF}"/>
              </a:ext>
            </a:extLst>
          </p:cNvPr>
          <p:cNvPicPr>
            <a:picLocks noChangeAspect="1"/>
          </p:cNvPicPr>
          <p:nvPr/>
        </p:nvPicPr>
        <p:blipFill>
          <a:blip r:embed="rId9"/>
          <a:stretch>
            <a:fillRect/>
          </a:stretch>
        </p:blipFill>
        <p:spPr>
          <a:xfrm>
            <a:off x="2175071" y="3235403"/>
            <a:ext cx="1157919" cy="2838313"/>
          </a:xfrm>
          <a:prstGeom prst="rect">
            <a:avLst/>
          </a:prstGeom>
        </p:spPr>
      </p:pic>
      <p:sp>
        <p:nvSpPr>
          <p:cNvPr id="35" name="TextBox 34">
            <a:extLst>
              <a:ext uri="{FF2B5EF4-FFF2-40B4-BE49-F238E27FC236}">
                <a16:creationId xmlns:a16="http://schemas.microsoft.com/office/drawing/2014/main" id="{3ABD653F-014B-FA39-3574-3CC4AB8A44DF}"/>
              </a:ext>
            </a:extLst>
          </p:cNvPr>
          <p:cNvSpPr txBox="1"/>
          <p:nvPr/>
        </p:nvSpPr>
        <p:spPr>
          <a:xfrm>
            <a:off x="2105804" y="2613052"/>
            <a:ext cx="1421671" cy="646331"/>
          </a:xfrm>
          <a:prstGeom prst="rect">
            <a:avLst/>
          </a:prstGeom>
          <a:noFill/>
        </p:spPr>
        <p:txBody>
          <a:bodyPr wrap="none" rtlCol="0">
            <a:spAutoFit/>
          </a:bodyPr>
          <a:lstStyle/>
          <a:p>
            <a:pPr algn="ctr"/>
            <a:r>
              <a:rPr lang="en-GB" b="1" dirty="0"/>
              <a:t>Poloidal flux </a:t>
            </a:r>
          </a:p>
          <a:p>
            <a:pPr algn="ctr"/>
            <a:r>
              <a:rPr lang="en-GB" b="1" dirty="0"/>
              <a:t>‘X-Divertor’</a:t>
            </a:r>
          </a:p>
        </p:txBody>
      </p:sp>
      <p:sp>
        <p:nvSpPr>
          <p:cNvPr id="36" name="Rectangle 35">
            <a:extLst>
              <a:ext uri="{FF2B5EF4-FFF2-40B4-BE49-F238E27FC236}">
                <a16:creationId xmlns:a16="http://schemas.microsoft.com/office/drawing/2014/main" id="{71C37038-257E-52DF-1550-992FC90296EA}"/>
              </a:ext>
            </a:extLst>
          </p:cNvPr>
          <p:cNvSpPr/>
          <p:nvPr/>
        </p:nvSpPr>
        <p:spPr>
          <a:xfrm>
            <a:off x="7931814" y="3605849"/>
            <a:ext cx="4260727" cy="325215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NL" dirty="0"/>
          </a:p>
        </p:txBody>
      </p:sp>
      <p:pic>
        <p:nvPicPr>
          <p:cNvPr id="37" name="Graphic 16">
            <a:extLst>
              <a:ext uri="{FF2B5EF4-FFF2-40B4-BE49-F238E27FC236}">
                <a16:creationId xmlns:a16="http://schemas.microsoft.com/office/drawing/2014/main" id="{8DA95360-5C8A-853C-43E1-1B6B0076805A}"/>
              </a:ext>
            </a:extLst>
          </p:cNvPr>
          <p:cNvPicPr>
            <a:picLocks noChangeAspect="1"/>
          </p:cNvPicPr>
          <p:nvPr/>
        </p:nvPicPr>
        <p:blipFill>
          <a:blip r:embed="rId10"/>
          <a:srcRect l="31004" r="31083"/>
          <a:stretch>
            <a:fillRect/>
          </a:stretch>
        </p:blipFill>
        <p:spPr>
          <a:xfrm>
            <a:off x="9856623" y="4335569"/>
            <a:ext cx="1721759" cy="2554494"/>
          </a:xfrm>
          <a:custGeom>
            <a:avLst/>
            <a:gdLst>
              <a:gd name="connsiteX0" fmla="*/ -336 w 12166965"/>
              <a:gd name="connsiteY0" fmla="*/ -188 h 6843917"/>
              <a:gd name="connsiteX1" fmla="*/ 12166629 w 12166965"/>
              <a:gd name="connsiteY1" fmla="*/ -188 h 6843917"/>
              <a:gd name="connsiteX2" fmla="*/ 12166629 w 12166965"/>
              <a:gd name="connsiteY2" fmla="*/ 6843730 h 6843917"/>
              <a:gd name="connsiteX3" fmla="*/ -336 w 12166965"/>
              <a:gd name="connsiteY3" fmla="*/ 6843730 h 6843917"/>
            </a:gdLst>
            <a:ahLst/>
            <a:cxnLst>
              <a:cxn ang="0">
                <a:pos x="connsiteX0" y="connsiteY0"/>
              </a:cxn>
              <a:cxn ang="0">
                <a:pos x="connsiteX1" y="connsiteY1"/>
              </a:cxn>
              <a:cxn ang="0">
                <a:pos x="connsiteX2" y="connsiteY2"/>
              </a:cxn>
              <a:cxn ang="0">
                <a:pos x="connsiteX3" y="connsiteY3"/>
              </a:cxn>
            </a:cxnLst>
            <a:rect l="l" t="t" r="r" b="b"/>
            <a:pathLst>
              <a:path w="12166965" h="6843917">
                <a:moveTo>
                  <a:pt x="-336" y="-188"/>
                </a:moveTo>
                <a:lnTo>
                  <a:pt x="12166629" y="-188"/>
                </a:lnTo>
                <a:lnTo>
                  <a:pt x="12166629" y="6843730"/>
                </a:lnTo>
                <a:lnTo>
                  <a:pt x="-336" y="6843730"/>
                </a:lnTo>
                <a:close/>
              </a:path>
            </a:pathLst>
          </a:custGeom>
        </p:spPr>
      </p:pic>
      <p:pic>
        <p:nvPicPr>
          <p:cNvPr id="38" name="Graphic 8">
            <a:extLst>
              <a:ext uri="{FF2B5EF4-FFF2-40B4-BE49-F238E27FC236}">
                <a16:creationId xmlns:a16="http://schemas.microsoft.com/office/drawing/2014/main" id="{1DD7B4E8-3911-92FD-54F8-04A3CBB76FFC}"/>
              </a:ext>
            </a:extLst>
          </p:cNvPr>
          <p:cNvPicPr>
            <a:picLocks noChangeAspect="1"/>
          </p:cNvPicPr>
          <p:nvPr/>
        </p:nvPicPr>
        <p:blipFill>
          <a:blip r:embed="rId11">
            <a:alphaModFix/>
          </a:blip>
          <a:srcRect l="34809" t="12364" r="35144" b="10625"/>
          <a:stretch>
            <a:fillRect/>
          </a:stretch>
        </p:blipFill>
        <p:spPr>
          <a:xfrm>
            <a:off x="8201564" y="4645435"/>
            <a:ext cx="1385310" cy="1997162"/>
          </a:xfrm>
          <a:custGeom>
            <a:avLst/>
            <a:gdLst>
              <a:gd name="connsiteX0" fmla="*/ -336 w 5999454"/>
              <a:gd name="connsiteY0" fmla="*/ -188 h 3374692"/>
              <a:gd name="connsiteX1" fmla="*/ 5999118 w 5999454"/>
              <a:gd name="connsiteY1" fmla="*/ -188 h 3374692"/>
              <a:gd name="connsiteX2" fmla="*/ 5999118 w 5999454"/>
              <a:gd name="connsiteY2" fmla="*/ 3374504 h 3374692"/>
              <a:gd name="connsiteX3" fmla="*/ -336 w 5999454"/>
              <a:gd name="connsiteY3" fmla="*/ 3374504 h 3374692"/>
            </a:gdLst>
            <a:ahLst/>
            <a:cxnLst>
              <a:cxn ang="0">
                <a:pos x="connsiteX0" y="connsiteY0"/>
              </a:cxn>
              <a:cxn ang="0">
                <a:pos x="connsiteX1" y="connsiteY1"/>
              </a:cxn>
              <a:cxn ang="0">
                <a:pos x="connsiteX2" y="connsiteY2"/>
              </a:cxn>
              <a:cxn ang="0">
                <a:pos x="connsiteX3" y="connsiteY3"/>
              </a:cxn>
            </a:cxnLst>
            <a:rect l="l" t="t" r="r" b="b"/>
            <a:pathLst>
              <a:path w="5999454" h="3374692">
                <a:moveTo>
                  <a:pt x="-336" y="-188"/>
                </a:moveTo>
                <a:lnTo>
                  <a:pt x="5999118" y="-188"/>
                </a:lnTo>
                <a:lnTo>
                  <a:pt x="5999118" y="3374504"/>
                </a:lnTo>
                <a:lnTo>
                  <a:pt x="-336" y="3374504"/>
                </a:lnTo>
                <a:close/>
              </a:path>
            </a:pathLst>
          </a:custGeom>
        </p:spPr>
      </p:pic>
      <p:sp>
        <p:nvSpPr>
          <p:cNvPr id="42" name="TextBox 41">
            <a:extLst>
              <a:ext uri="{FF2B5EF4-FFF2-40B4-BE49-F238E27FC236}">
                <a16:creationId xmlns:a16="http://schemas.microsoft.com/office/drawing/2014/main" id="{1E416A5C-79A0-DEE0-27C1-76C43D5C97EA}"/>
              </a:ext>
            </a:extLst>
          </p:cNvPr>
          <p:cNvSpPr txBox="1"/>
          <p:nvPr/>
        </p:nvSpPr>
        <p:spPr>
          <a:xfrm rot="2914871">
            <a:off x="11101239" y="4434623"/>
            <a:ext cx="1222771" cy="369332"/>
          </a:xfrm>
          <a:prstGeom prst="rect">
            <a:avLst/>
          </a:prstGeom>
          <a:noFill/>
        </p:spPr>
        <p:txBody>
          <a:bodyPr wrap="none" rtlCol="0">
            <a:spAutoFit/>
          </a:bodyPr>
          <a:lstStyle/>
          <a:p>
            <a:pPr algn="l"/>
            <a:r>
              <a:rPr lang="en-US" b="1" dirty="0">
                <a:solidFill>
                  <a:srgbClr val="0070C0"/>
                </a:solidFill>
              </a:rPr>
              <a:t>Detached !</a:t>
            </a:r>
            <a:endParaRPr lang="en-NL" b="1" dirty="0">
              <a:solidFill>
                <a:srgbClr val="0070C0"/>
              </a:solidFill>
            </a:endParaRPr>
          </a:p>
        </p:txBody>
      </p:sp>
      <p:sp>
        <p:nvSpPr>
          <p:cNvPr id="43" name="TextBox 42">
            <a:extLst>
              <a:ext uri="{FF2B5EF4-FFF2-40B4-BE49-F238E27FC236}">
                <a16:creationId xmlns:a16="http://schemas.microsoft.com/office/drawing/2014/main" id="{36C352B1-B51F-9FE6-5AAE-81E5C6B3C985}"/>
              </a:ext>
            </a:extLst>
          </p:cNvPr>
          <p:cNvSpPr txBox="1"/>
          <p:nvPr/>
        </p:nvSpPr>
        <p:spPr>
          <a:xfrm>
            <a:off x="5844511" y="114551"/>
            <a:ext cx="2087302" cy="646331"/>
          </a:xfrm>
          <a:prstGeom prst="rect">
            <a:avLst/>
          </a:prstGeom>
          <a:noFill/>
        </p:spPr>
        <p:txBody>
          <a:bodyPr wrap="none" rtlCol="0">
            <a:spAutoFit/>
          </a:bodyPr>
          <a:lstStyle/>
          <a:p>
            <a:pPr algn="ctr"/>
            <a:r>
              <a:rPr lang="en-GB" b="1" dirty="0"/>
              <a:t>Total flux expansion</a:t>
            </a:r>
            <a:br>
              <a:rPr lang="en-GB" b="1" dirty="0"/>
            </a:br>
            <a:r>
              <a:rPr lang="en-GB" b="1" dirty="0"/>
              <a:t>‘Super-X Divertor’</a:t>
            </a:r>
          </a:p>
        </p:txBody>
      </p:sp>
      <p:sp>
        <p:nvSpPr>
          <p:cNvPr id="44" name="TextBox 43">
            <a:extLst>
              <a:ext uri="{FF2B5EF4-FFF2-40B4-BE49-F238E27FC236}">
                <a16:creationId xmlns:a16="http://schemas.microsoft.com/office/drawing/2014/main" id="{CA71C468-55FE-F353-D2A2-6F6EE9EC939E}"/>
              </a:ext>
            </a:extLst>
          </p:cNvPr>
          <p:cNvSpPr txBox="1"/>
          <p:nvPr/>
        </p:nvSpPr>
        <p:spPr>
          <a:xfrm>
            <a:off x="8044647" y="3730914"/>
            <a:ext cx="1724768" cy="677108"/>
          </a:xfrm>
          <a:prstGeom prst="rect">
            <a:avLst/>
          </a:prstGeom>
          <a:noFill/>
        </p:spPr>
        <p:txBody>
          <a:bodyPr wrap="none" rtlCol="0">
            <a:spAutoFit/>
          </a:bodyPr>
          <a:lstStyle/>
          <a:p>
            <a:pPr algn="l"/>
            <a:r>
              <a:rPr lang="en-US" sz="2000" b="1" dirty="0">
                <a:solidFill>
                  <a:schemeClr val="bg2"/>
                </a:solidFill>
              </a:rPr>
              <a:t>‘Conventional’</a:t>
            </a:r>
          </a:p>
          <a:p>
            <a:pPr algn="ctr"/>
            <a:r>
              <a:rPr lang="en-US" b="1" dirty="0">
                <a:solidFill>
                  <a:schemeClr val="bg2"/>
                </a:solidFill>
              </a:rPr>
              <a:t>MAST-U</a:t>
            </a:r>
            <a:endParaRPr lang="en-NL" b="1" dirty="0">
              <a:solidFill>
                <a:schemeClr val="bg2"/>
              </a:solidFill>
            </a:endParaRPr>
          </a:p>
        </p:txBody>
      </p:sp>
      <p:sp>
        <p:nvSpPr>
          <p:cNvPr id="45" name="TextBox 44">
            <a:extLst>
              <a:ext uri="{FF2B5EF4-FFF2-40B4-BE49-F238E27FC236}">
                <a16:creationId xmlns:a16="http://schemas.microsoft.com/office/drawing/2014/main" id="{9FED4C50-397E-50F2-64B1-BEF2255F6F90}"/>
              </a:ext>
            </a:extLst>
          </p:cNvPr>
          <p:cNvSpPr txBox="1"/>
          <p:nvPr/>
        </p:nvSpPr>
        <p:spPr>
          <a:xfrm>
            <a:off x="10117451" y="3730914"/>
            <a:ext cx="1151982" cy="646331"/>
          </a:xfrm>
          <a:prstGeom prst="rect">
            <a:avLst/>
          </a:prstGeom>
          <a:noFill/>
        </p:spPr>
        <p:txBody>
          <a:bodyPr wrap="none" rtlCol="0">
            <a:spAutoFit/>
          </a:bodyPr>
          <a:lstStyle/>
          <a:p>
            <a:pPr algn="l"/>
            <a:r>
              <a:rPr lang="en-US" sz="2000" b="1" dirty="0">
                <a:solidFill>
                  <a:schemeClr val="bg2"/>
                </a:solidFill>
              </a:rPr>
              <a:t>‘Super-X’</a:t>
            </a:r>
          </a:p>
          <a:p>
            <a:pPr algn="ctr"/>
            <a:r>
              <a:rPr lang="en-US" sz="1600" b="1" dirty="0">
                <a:solidFill>
                  <a:schemeClr val="bg2"/>
                </a:solidFill>
              </a:rPr>
              <a:t>MAST-U</a:t>
            </a:r>
            <a:endParaRPr lang="en-NL" sz="1600" b="1" dirty="0">
              <a:solidFill>
                <a:schemeClr val="bg2"/>
              </a:solidFill>
            </a:endParaRPr>
          </a:p>
        </p:txBody>
      </p:sp>
    </p:spTree>
    <p:extLst>
      <p:ext uri="{BB962C8B-B14F-4D97-AF65-F5344CB8AC3E}">
        <p14:creationId xmlns:p14="http://schemas.microsoft.com/office/powerpoint/2010/main" val="365327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6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
                                        </p:tgtEl>
                                      </p:cBhvr>
                                    </p:cmd>
                                  </p:childTnLst>
                                </p:cTn>
                              </p:par>
                            </p:childTnLst>
                          </p:cTn>
                        </p:par>
                      </p:childTnLst>
                    </p:cTn>
                  </p:par>
                </p:childTnLst>
              </p:cTn>
              <p:nextCondLst>
                <p:cond evt="onClick" delay="0">
                  <p:tgtEl>
                    <p:spTgt spid="15"/>
                  </p:tgtEl>
                </p:cond>
              </p:nextCondLst>
            </p:seq>
            <p:video>
              <p:cMediaNode vol="80000">
                <p:cTn id="12" repeatCount="indefinite" fill="hold" display="0">
                  <p:stCondLst>
                    <p:cond delay="indefinite"/>
                  </p:stCondLst>
                </p:cTn>
                <p:tgtEl>
                  <p:spTgt spid="1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425CD-2815-C3A4-F162-4EDAD4D43D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695D0E-09BE-E73C-7230-88C9904B179F}"/>
              </a:ext>
            </a:extLst>
          </p:cNvPr>
          <p:cNvSpPr>
            <a:spLocks noGrp="1"/>
          </p:cNvSpPr>
          <p:nvPr>
            <p:ph type="title"/>
          </p:nvPr>
        </p:nvSpPr>
        <p:spPr>
          <a:xfrm>
            <a:off x="983432" y="192515"/>
            <a:ext cx="10729192" cy="457200"/>
          </a:xfrm>
        </p:spPr>
        <p:txBody>
          <a:bodyPr/>
          <a:lstStyle/>
          <a:p>
            <a:r>
              <a:rPr lang="en-NL" dirty="0"/>
              <a:t>ADCs can provide solutions !</a:t>
            </a:r>
          </a:p>
        </p:txBody>
      </p:sp>
      <p:sp>
        <p:nvSpPr>
          <p:cNvPr id="5" name="Slide Number Placeholder 4">
            <a:extLst>
              <a:ext uri="{FF2B5EF4-FFF2-40B4-BE49-F238E27FC236}">
                <a16:creationId xmlns:a16="http://schemas.microsoft.com/office/drawing/2014/main" id="{E713939B-E69F-BC06-2A5A-DE4FA28B08F5}"/>
              </a:ext>
            </a:extLst>
          </p:cNvPr>
          <p:cNvSpPr>
            <a:spLocks noGrp="1"/>
          </p:cNvSpPr>
          <p:nvPr>
            <p:ph type="sldNum" sz="quarter" idx="12"/>
          </p:nvPr>
        </p:nvSpPr>
        <p:spPr/>
        <p:txBody>
          <a:bodyPr/>
          <a:lstStyle/>
          <a:p>
            <a:r>
              <a:rPr lang="en-GB" dirty="0">
                <a:solidFill>
                  <a:prstClr val="white"/>
                </a:solidFill>
              </a:rPr>
              <a:t>3b/16</a:t>
            </a:r>
          </a:p>
        </p:txBody>
      </p:sp>
      <p:pic>
        <p:nvPicPr>
          <p:cNvPr id="6" name="Picture 5">
            <a:extLst>
              <a:ext uri="{FF2B5EF4-FFF2-40B4-BE49-F238E27FC236}">
                <a16:creationId xmlns:a16="http://schemas.microsoft.com/office/drawing/2014/main" id="{B876A470-5605-926A-BA1E-132C4472FD6C}"/>
              </a:ext>
            </a:extLst>
          </p:cNvPr>
          <p:cNvPicPr>
            <a:picLocks noChangeAspect="1"/>
          </p:cNvPicPr>
          <p:nvPr/>
        </p:nvPicPr>
        <p:blipFill>
          <a:blip r:embed="rId3"/>
          <a:stretch>
            <a:fillRect/>
          </a:stretch>
        </p:blipFill>
        <p:spPr>
          <a:xfrm>
            <a:off x="409444" y="3200132"/>
            <a:ext cx="1193222" cy="2838315"/>
          </a:xfrm>
          <a:prstGeom prst="rect">
            <a:avLst/>
          </a:prstGeom>
        </p:spPr>
      </p:pic>
      <p:pic>
        <p:nvPicPr>
          <p:cNvPr id="11" name="Picture 10">
            <a:extLst>
              <a:ext uri="{FF2B5EF4-FFF2-40B4-BE49-F238E27FC236}">
                <a16:creationId xmlns:a16="http://schemas.microsoft.com/office/drawing/2014/main" id="{90522A4C-E807-0FFC-1898-801859479D29}"/>
              </a:ext>
            </a:extLst>
          </p:cNvPr>
          <p:cNvPicPr>
            <a:picLocks noChangeAspect="1"/>
          </p:cNvPicPr>
          <p:nvPr/>
        </p:nvPicPr>
        <p:blipFill>
          <a:blip r:embed="rId4"/>
          <a:stretch>
            <a:fillRect/>
          </a:stretch>
        </p:blipFill>
        <p:spPr>
          <a:xfrm>
            <a:off x="4093019" y="3236048"/>
            <a:ext cx="1157920" cy="2818775"/>
          </a:xfrm>
          <a:prstGeom prst="rect">
            <a:avLst/>
          </a:prstGeom>
        </p:spPr>
      </p:pic>
      <p:sp>
        <p:nvSpPr>
          <p:cNvPr id="13" name="TextBox 12">
            <a:extLst>
              <a:ext uri="{FF2B5EF4-FFF2-40B4-BE49-F238E27FC236}">
                <a16:creationId xmlns:a16="http://schemas.microsoft.com/office/drawing/2014/main" id="{2179B867-D734-1FED-3631-46B2CE66A7F1}"/>
              </a:ext>
            </a:extLst>
          </p:cNvPr>
          <p:cNvSpPr txBox="1"/>
          <p:nvPr/>
        </p:nvSpPr>
        <p:spPr>
          <a:xfrm>
            <a:off x="1094749" y="6060765"/>
            <a:ext cx="2876259" cy="312136"/>
          </a:xfrm>
          <a:prstGeom prst="rect">
            <a:avLst/>
          </a:prstGeom>
          <a:noFill/>
        </p:spPr>
        <p:txBody>
          <a:bodyPr wrap="none" rtlCol="0">
            <a:spAutoFit/>
          </a:bodyPr>
          <a:lstStyle/>
          <a:p>
            <a:pPr algn="l"/>
            <a:r>
              <a:rPr lang="en-NL" dirty="0"/>
              <a:t>C. Theiler, et al. 2017, Nucl. Fusion</a:t>
            </a:r>
          </a:p>
        </p:txBody>
      </p:sp>
      <p:sp>
        <p:nvSpPr>
          <p:cNvPr id="14" name="TextBox 13">
            <a:extLst>
              <a:ext uri="{FF2B5EF4-FFF2-40B4-BE49-F238E27FC236}">
                <a16:creationId xmlns:a16="http://schemas.microsoft.com/office/drawing/2014/main" id="{FD632058-4C98-2E04-48AA-9FC6151C1849}"/>
              </a:ext>
            </a:extLst>
          </p:cNvPr>
          <p:cNvSpPr txBox="1"/>
          <p:nvPr/>
        </p:nvSpPr>
        <p:spPr>
          <a:xfrm>
            <a:off x="227372" y="2909312"/>
            <a:ext cx="1446743" cy="369332"/>
          </a:xfrm>
          <a:prstGeom prst="rect">
            <a:avLst/>
          </a:prstGeom>
          <a:noFill/>
        </p:spPr>
        <p:txBody>
          <a:bodyPr wrap="none" rtlCol="0">
            <a:spAutoFit/>
          </a:bodyPr>
          <a:lstStyle/>
          <a:p>
            <a:pPr algn="l"/>
            <a:r>
              <a:rPr lang="en-GB" b="1" dirty="0"/>
              <a:t>Conventional</a:t>
            </a:r>
          </a:p>
        </p:txBody>
      </p:sp>
      <p:sp>
        <p:nvSpPr>
          <p:cNvPr id="18" name="TextBox 17">
            <a:extLst>
              <a:ext uri="{FF2B5EF4-FFF2-40B4-BE49-F238E27FC236}">
                <a16:creationId xmlns:a16="http://schemas.microsoft.com/office/drawing/2014/main" id="{2522618B-BF27-38C5-37C2-B15947745190}"/>
              </a:ext>
            </a:extLst>
          </p:cNvPr>
          <p:cNvSpPr txBox="1"/>
          <p:nvPr/>
        </p:nvSpPr>
        <p:spPr>
          <a:xfrm>
            <a:off x="4117613" y="2835027"/>
            <a:ext cx="1638975" cy="369332"/>
          </a:xfrm>
          <a:prstGeom prst="rect">
            <a:avLst/>
          </a:prstGeom>
          <a:noFill/>
        </p:spPr>
        <p:txBody>
          <a:bodyPr wrap="none" rtlCol="0">
            <a:spAutoFit/>
          </a:bodyPr>
          <a:lstStyle/>
          <a:p>
            <a:pPr algn="ctr"/>
            <a:r>
              <a:rPr lang="en-GB" b="1" dirty="0"/>
              <a:t>‘X-Point Target’</a:t>
            </a:r>
          </a:p>
        </p:txBody>
      </p:sp>
      <p:pic>
        <p:nvPicPr>
          <p:cNvPr id="19" name="Graphic 7">
            <a:extLst>
              <a:ext uri="{FF2B5EF4-FFF2-40B4-BE49-F238E27FC236}">
                <a16:creationId xmlns:a16="http://schemas.microsoft.com/office/drawing/2014/main" id="{BAA5589D-CA71-6B5B-FD85-FB698C871F21}"/>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50918"/>
          <a:stretch/>
        </p:blipFill>
        <p:spPr>
          <a:xfrm>
            <a:off x="10166034" y="30059"/>
            <a:ext cx="2017591" cy="3507902"/>
          </a:xfrm>
          <a:prstGeom prst="rect">
            <a:avLst/>
          </a:prstGeom>
        </p:spPr>
      </p:pic>
      <p:pic>
        <p:nvPicPr>
          <p:cNvPr id="2050" name="Picture 2" descr="Power distribution in the snowflake divertor in TCV - IOPscience">
            <a:extLst>
              <a:ext uri="{FF2B5EF4-FFF2-40B4-BE49-F238E27FC236}">
                <a16:creationId xmlns:a16="http://schemas.microsoft.com/office/drawing/2014/main" id="{F056097E-8962-55EC-83A1-F1C95424560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6790" r="68492"/>
          <a:stretch>
            <a:fillRect/>
          </a:stretch>
        </p:blipFill>
        <p:spPr bwMode="auto">
          <a:xfrm>
            <a:off x="5980983" y="3278644"/>
            <a:ext cx="1374983" cy="282460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EC90F71A-29E1-76A5-C17B-168606190552}"/>
              </a:ext>
            </a:extLst>
          </p:cNvPr>
          <p:cNvSpPr txBox="1"/>
          <p:nvPr/>
        </p:nvSpPr>
        <p:spPr>
          <a:xfrm>
            <a:off x="5046498" y="6127702"/>
            <a:ext cx="2640082" cy="369332"/>
          </a:xfrm>
          <a:prstGeom prst="rect">
            <a:avLst/>
          </a:prstGeom>
          <a:noFill/>
        </p:spPr>
        <p:txBody>
          <a:bodyPr wrap="none" rtlCol="0">
            <a:spAutoFit/>
          </a:bodyPr>
          <a:lstStyle/>
          <a:p>
            <a:pPr algn="l"/>
            <a:r>
              <a:rPr lang="en-GB" dirty="0" err="1"/>
              <a:t>Reimerdes</a:t>
            </a:r>
            <a:r>
              <a:rPr lang="en-GB" dirty="0"/>
              <a:t>, et al. 2013, NF</a:t>
            </a:r>
          </a:p>
        </p:txBody>
      </p:sp>
      <p:sp>
        <p:nvSpPr>
          <p:cNvPr id="21" name="TextBox 20">
            <a:extLst>
              <a:ext uri="{FF2B5EF4-FFF2-40B4-BE49-F238E27FC236}">
                <a16:creationId xmlns:a16="http://schemas.microsoft.com/office/drawing/2014/main" id="{3C4D3736-C55B-D14C-1B9F-4313ADFC7C1F}"/>
              </a:ext>
            </a:extLst>
          </p:cNvPr>
          <p:cNvSpPr txBox="1"/>
          <p:nvPr/>
        </p:nvSpPr>
        <p:spPr>
          <a:xfrm>
            <a:off x="5844511" y="2947412"/>
            <a:ext cx="1294393" cy="369332"/>
          </a:xfrm>
          <a:prstGeom prst="rect">
            <a:avLst/>
          </a:prstGeom>
          <a:noFill/>
        </p:spPr>
        <p:txBody>
          <a:bodyPr wrap="none" rtlCol="0">
            <a:spAutoFit/>
          </a:bodyPr>
          <a:lstStyle/>
          <a:p>
            <a:pPr algn="ctr"/>
            <a:r>
              <a:rPr lang="en-GB" b="1" dirty="0"/>
              <a:t>‘Snowflake’</a:t>
            </a:r>
          </a:p>
        </p:txBody>
      </p:sp>
      <p:sp>
        <p:nvSpPr>
          <p:cNvPr id="22" name="TextBox 21">
            <a:extLst>
              <a:ext uri="{FF2B5EF4-FFF2-40B4-BE49-F238E27FC236}">
                <a16:creationId xmlns:a16="http://schemas.microsoft.com/office/drawing/2014/main" id="{6A8FA318-11DF-C34C-20E2-1CEF3189E182}"/>
              </a:ext>
            </a:extLst>
          </p:cNvPr>
          <p:cNvSpPr txBox="1"/>
          <p:nvPr/>
        </p:nvSpPr>
        <p:spPr>
          <a:xfrm>
            <a:off x="8081164" y="1336898"/>
            <a:ext cx="2087303" cy="923330"/>
          </a:xfrm>
          <a:prstGeom prst="rect">
            <a:avLst/>
          </a:prstGeom>
          <a:noFill/>
        </p:spPr>
        <p:txBody>
          <a:bodyPr wrap="none" rtlCol="0">
            <a:spAutoFit/>
          </a:bodyPr>
          <a:lstStyle/>
          <a:p>
            <a:pPr algn="ctr"/>
            <a:r>
              <a:rPr lang="en-GB" b="1" dirty="0"/>
              <a:t>Total flux expansion</a:t>
            </a:r>
            <a:br>
              <a:rPr lang="en-GB" b="1" dirty="0"/>
            </a:br>
            <a:r>
              <a:rPr lang="en-GB" b="1" dirty="0"/>
              <a:t>‘Super-X Divertor’</a:t>
            </a:r>
          </a:p>
          <a:p>
            <a:pPr algn="ctr"/>
            <a:r>
              <a:rPr lang="en-GB" b="1" dirty="0"/>
              <a:t>(MAST-U)</a:t>
            </a:r>
          </a:p>
        </p:txBody>
      </p:sp>
      <p:sp>
        <p:nvSpPr>
          <p:cNvPr id="24" name="Rectangle 23">
            <a:extLst>
              <a:ext uri="{FF2B5EF4-FFF2-40B4-BE49-F238E27FC236}">
                <a16:creationId xmlns:a16="http://schemas.microsoft.com/office/drawing/2014/main" id="{32DFE9CB-B6AA-52BA-A143-5CA8D870948F}"/>
              </a:ext>
            </a:extLst>
          </p:cNvPr>
          <p:cNvSpPr/>
          <p:nvPr/>
        </p:nvSpPr>
        <p:spPr>
          <a:xfrm>
            <a:off x="526829" y="1288354"/>
            <a:ext cx="6612075" cy="1323439"/>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342900" indent="-342900">
              <a:buFont typeface="Arial" panose="020B0604020202020204" pitchFamily="34" charset="0"/>
              <a:buChar char="•"/>
            </a:pPr>
            <a:r>
              <a:rPr lang="en-GB" sz="2000" b="1" dirty="0"/>
              <a:t>Tackle power exhaust challenge with magnetic topology</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b="1" dirty="0"/>
              <a:t>Continuum of options from small to extreme</a:t>
            </a:r>
            <a:r>
              <a:rPr lang="en-GB" sz="2000" dirty="0"/>
              <a:t>:</a:t>
            </a:r>
            <a:br>
              <a:rPr lang="en-GB" sz="2000" dirty="0"/>
            </a:br>
            <a:r>
              <a:rPr lang="en-GB" sz="2000" dirty="0"/>
              <a:t>(leg length, baffling, flux expansion, secondary nulls, …) </a:t>
            </a:r>
            <a:endParaRPr lang="en-NL" sz="2000" dirty="0"/>
          </a:p>
        </p:txBody>
      </p:sp>
      <p:pic>
        <p:nvPicPr>
          <p:cNvPr id="3" name="Picture 2">
            <a:extLst>
              <a:ext uri="{FF2B5EF4-FFF2-40B4-BE49-F238E27FC236}">
                <a16:creationId xmlns:a16="http://schemas.microsoft.com/office/drawing/2014/main" id="{C7596339-5982-2E8F-DCBB-EDF4202D4F2F}"/>
              </a:ext>
            </a:extLst>
          </p:cNvPr>
          <p:cNvPicPr>
            <a:picLocks noChangeAspect="1"/>
          </p:cNvPicPr>
          <p:nvPr/>
        </p:nvPicPr>
        <p:blipFill>
          <a:blip r:embed="rId8"/>
          <a:stretch>
            <a:fillRect/>
          </a:stretch>
        </p:blipFill>
        <p:spPr>
          <a:xfrm>
            <a:off x="9258300" y="4037570"/>
            <a:ext cx="2933700" cy="2820430"/>
          </a:xfrm>
          <a:prstGeom prst="rect">
            <a:avLst/>
          </a:prstGeom>
        </p:spPr>
      </p:pic>
      <p:pic>
        <p:nvPicPr>
          <p:cNvPr id="7" name="Picture 6">
            <a:extLst>
              <a:ext uri="{FF2B5EF4-FFF2-40B4-BE49-F238E27FC236}">
                <a16:creationId xmlns:a16="http://schemas.microsoft.com/office/drawing/2014/main" id="{BAF5C67A-D39E-0A6A-2C5B-3FACE565A557}"/>
              </a:ext>
            </a:extLst>
          </p:cNvPr>
          <p:cNvPicPr>
            <a:picLocks noChangeAspect="1"/>
          </p:cNvPicPr>
          <p:nvPr/>
        </p:nvPicPr>
        <p:blipFill>
          <a:blip r:embed="rId9"/>
          <a:srcRect l="24572" t="25832" r="13827" b="10676"/>
          <a:stretch>
            <a:fillRect/>
          </a:stretch>
        </p:blipFill>
        <p:spPr>
          <a:xfrm>
            <a:off x="10882563" y="4619289"/>
            <a:ext cx="1197142" cy="1112921"/>
          </a:xfrm>
          <a:prstGeom prst="rect">
            <a:avLst/>
          </a:prstGeom>
        </p:spPr>
      </p:pic>
      <p:sp>
        <p:nvSpPr>
          <p:cNvPr id="8" name="TextBox 7">
            <a:extLst>
              <a:ext uri="{FF2B5EF4-FFF2-40B4-BE49-F238E27FC236}">
                <a16:creationId xmlns:a16="http://schemas.microsoft.com/office/drawing/2014/main" id="{9966B2C9-D90C-32C9-6684-F35F2F997599}"/>
              </a:ext>
            </a:extLst>
          </p:cNvPr>
          <p:cNvSpPr txBox="1"/>
          <p:nvPr/>
        </p:nvSpPr>
        <p:spPr>
          <a:xfrm>
            <a:off x="9353594" y="3754948"/>
            <a:ext cx="2838406" cy="369332"/>
          </a:xfrm>
          <a:prstGeom prst="rect">
            <a:avLst/>
          </a:prstGeom>
          <a:noFill/>
        </p:spPr>
        <p:txBody>
          <a:bodyPr wrap="none" rtlCol="0">
            <a:spAutoFit/>
          </a:bodyPr>
          <a:lstStyle/>
          <a:p>
            <a:pPr algn="l"/>
            <a:r>
              <a:rPr lang="en-GB" dirty="0"/>
              <a:t>J. </a:t>
            </a:r>
            <a:r>
              <a:rPr lang="en-GB" dirty="0" err="1"/>
              <a:t>Harrsion</a:t>
            </a:r>
            <a:r>
              <a:rPr lang="en-GB" dirty="0"/>
              <a:t>,</a:t>
            </a:r>
            <a:r>
              <a:rPr lang="en-NL" dirty="0"/>
              <a:t> et al. 20</a:t>
            </a:r>
            <a:r>
              <a:rPr lang="en-GB" dirty="0"/>
              <a:t>24</a:t>
            </a:r>
            <a:r>
              <a:rPr lang="en-NL" dirty="0"/>
              <a:t>, </a:t>
            </a:r>
            <a:r>
              <a:rPr lang="en-GB" dirty="0"/>
              <a:t>PPCF</a:t>
            </a:r>
            <a:endParaRPr lang="en-NL" dirty="0"/>
          </a:p>
        </p:txBody>
      </p:sp>
      <p:sp>
        <p:nvSpPr>
          <p:cNvPr id="9" name="Rectangle 8">
            <a:extLst>
              <a:ext uri="{FF2B5EF4-FFF2-40B4-BE49-F238E27FC236}">
                <a16:creationId xmlns:a16="http://schemas.microsoft.com/office/drawing/2014/main" id="{CB2B8DAB-8C49-E431-2931-56E1057A73C6}"/>
              </a:ext>
            </a:extLst>
          </p:cNvPr>
          <p:cNvSpPr/>
          <p:nvPr/>
        </p:nvSpPr>
        <p:spPr>
          <a:xfrm>
            <a:off x="7523623" y="2416050"/>
            <a:ext cx="2525056" cy="123236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t>ADCs c</a:t>
            </a:r>
            <a:r>
              <a:rPr lang="en-NL" sz="2000" b="1" dirty="0"/>
              <a:t>an be achieved + may pose benefits</a:t>
            </a:r>
          </a:p>
        </p:txBody>
      </p:sp>
      <p:sp>
        <p:nvSpPr>
          <p:cNvPr id="12" name="Footer Placeholder 3">
            <a:extLst>
              <a:ext uri="{FF2B5EF4-FFF2-40B4-BE49-F238E27FC236}">
                <a16:creationId xmlns:a16="http://schemas.microsoft.com/office/drawing/2014/main" id="{9AFF6DEC-3B83-6F3F-28C1-7B84E189CA94}"/>
              </a:ext>
            </a:extLst>
          </p:cNvPr>
          <p:cNvSpPr>
            <a:spLocks noGrp="1"/>
          </p:cNvSpPr>
          <p:nvPr>
            <p:ph type="ftr" sz="quarter" idx="11"/>
          </p:nvPr>
        </p:nvSpPr>
        <p:spPr>
          <a:xfrm>
            <a:off x="825623" y="6555769"/>
            <a:ext cx="5606173" cy="532501"/>
          </a:xfrm>
        </p:spPr>
        <p:txBody>
          <a:bodyPr/>
          <a:lstStyle/>
          <a:p>
            <a:r>
              <a:rPr lang="en-GB" dirty="0">
                <a:solidFill>
                  <a:prstClr val="white"/>
                </a:solidFill>
              </a:rPr>
              <a:t>K. Verhaegh | 30</a:t>
            </a:r>
            <a:r>
              <a:rPr lang="en-GB" baseline="30000" dirty="0">
                <a:solidFill>
                  <a:prstClr val="white"/>
                </a:solidFill>
              </a:rPr>
              <a:t>th</a:t>
            </a:r>
            <a:r>
              <a:rPr lang="en-GB" dirty="0">
                <a:solidFill>
                  <a:prstClr val="white"/>
                </a:solidFill>
              </a:rPr>
              <a:t>  IAEA Fusion Energy Conference, Chengdu, China | 15 10 2025</a:t>
            </a:r>
          </a:p>
        </p:txBody>
      </p:sp>
      <p:pic>
        <p:nvPicPr>
          <p:cNvPr id="4" name="Picture 3">
            <a:extLst>
              <a:ext uri="{FF2B5EF4-FFF2-40B4-BE49-F238E27FC236}">
                <a16:creationId xmlns:a16="http://schemas.microsoft.com/office/drawing/2014/main" id="{FC553687-A99A-633E-C149-2177732B1FED}"/>
              </a:ext>
            </a:extLst>
          </p:cNvPr>
          <p:cNvPicPr>
            <a:picLocks noChangeAspect="1"/>
          </p:cNvPicPr>
          <p:nvPr/>
        </p:nvPicPr>
        <p:blipFill>
          <a:blip r:embed="rId10"/>
          <a:stretch>
            <a:fillRect/>
          </a:stretch>
        </p:blipFill>
        <p:spPr>
          <a:xfrm>
            <a:off x="2290960" y="3308177"/>
            <a:ext cx="1128230" cy="2765539"/>
          </a:xfrm>
          <a:prstGeom prst="rect">
            <a:avLst/>
          </a:prstGeom>
        </p:spPr>
      </p:pic>
      <p:sp>
        <p:nvSpPr>
          <p:cNvPr id="15" name="TextBox 14">
            <a:extLst>
              <a:ext uri="{FF2B5EF4-FFF2-40B4-BE49-F238E27FC236}">
                <a16:creationId xmlns:a16="http://schemas.microsoft.com/office/drawing/2014/main" id="{41E6094F-B4C1-5F99-5EBE-F898ECEE4CA1}"/>
              </a:ext>
            </a:extLst>
          </p:cNvPr>
          <p:cNvSpPr txBox="1"/>
          <p:nvPr/>
        </p:nvSpPr>
        <p:spPr>
          <a:xfrm>
            <a:off x="1698709" y="2725792"/>
            <a:ext cx="2394310" cy="646331"/>
          </a:xfrm>
          <a:prstGeom prst="rect">
            <a:avLst/>
          </a:prstGeom>
          <a:noFill/>
        </p:spPr>
        <p:txBody>
          <a:bodyPr wrap="none" rtlCol="0">
            <a:spAutoFit/>
          </a:bodyPr>
          <a:lstStyle/>
          <a:p>
            <a:pPr algn="ctr"/>
            <a:r>
              <a:rPr lang="en-GB" b="1" dirty="0"/>
              <a:t>Poloidal flux expansion</a:t>
            </a:r>
            <a:br>
              <a:rPr lang="en-GB" b="1" dirty="0"/>
            </a:br>
            <a:r>
              <a:rPr lang="en-GB" b="1" dirty="0"/>
              <a:t>‘X-Divertor’</a:t>
            </a:r>
          </a:p>
        </p:txBody>
      </p:sp>
      <p:sp>
        <p:nvSpPr>
          <p:cNvPr id="16" name="Rectangle 15">
            <a:extLst>
              <a:ext uri="{FF2B5EF4-FFF2-40B4-BE49-F238E27FC236}">
                <a16:creationId xmlns:a16="http://schemas.microsoft.com/office/drawing/2014/main" id="{CBBF306B-6AFA-D388-5AD5-C78BD73B6461}"/>
              </a:ext>
            </a:extLst>
          </p:cNvPr>
          <p:cNvSpPr/>
          <p:nvPr/>
        </p:nvSpPr>
        <p:spPr>
          <a:xfrm>
            <a:off x="5980983" y="104248"/>
            <a:ext cx="4016829" cy="1015663"/>
          </a:xfrm>
          <a:prstGeom prst="rect">
            <a:avLst/>
          </a:prstGeom>
          <a:ln/>
        </p:spPr>
        <p:style>
          <a:lnRef idx="2">
            <a:schemeClr val="dk1">
              <a:shade val="15000"/>
            </a:schemeClr>
          </a:lnRef>
          <a:fillRef idx="1">
            <a:schemeClr val="dk1"/>
          </a:fillRef>
          <a:effectRef idx="0">
            <a:schemeClr val="dk1"/>
          </a:effectRef>
          <a:fontRef idx="minor">
            <a:schemeClr val="lt1"/>
          </a:fontRef>
        </p:style>
        <p:txBody>
          <a:bodyPr wrap="square">
            <a:spAutoFit/>
          </a:bodyPr>
          <a:lstStyle/>
          <a:p>
            <a:pPr marR="0" lvl="0" algn="ctr" defTabSz="685800" eaLnBrk="1" fontAlgn="auto" latinLnBrk="0" hangingPunct="1">
              <a:lnSpc>
                <a:spcPct val="100000"/>
              </a:lnSpc>
              <a:spcBef>
                <a:spcPts val="0"/>
              </a:spcBef>
              <a:spcAft>
                <a:spcPts val="0"/>
              </a:spcAft>
              <a:buClrTx/>
              <a:buSzTx/>
              <a:tabLst/>
              <a:defRPr/>
            </a:pPr>
            <a:r>
              <a:rPr kumimoji="0" lang="en-GB" sz="2000" b="1" i="0" u="none" strike="noStrike" kern="0" cap="none" spc="0" normalizeH="0" baseline="0" noProof="0" dirty="0">
                <a:ln>
                  <a:noFill/>
                </a:ln>
                <a:solidFill>
                  <a:prstClr val="white"/>
                </a:solidFill>
                <a:effectLst/>
                <a:uLnTx/>
                <a:uFillTx/>
                <a:latin typeface="Calibri"/>
                <a:ea typeface="Calibri" panose="020F0502020204030204" pitchFamily="34" charset="0"/>
                <a:cs typeface="Calibri" panose="020F0502020204030204" pitchFamily="34" charset="0"/>
              </a:rPr>
              <a:t>ADCs</a:t>
            </a:r>
            <a:endParaRPr lang="en-GB" sz="2400" b="1" kern="0" dirty="0">
              <a:solidFill>
                <a:prstClr val="white"/>
              </a:solidFill>
              <a:ea typeface="Calibri" panose="020F0502020204030204" pitchFamily="34" charset="0"/>
              <a:cs typeface="Calibri" panose="020F0502020204030204" pitchFamily="34" charset="0"/>
            </a:endParaRPr>
          </a:p>
          <a:p>
            <a:pPr marL="523875" lvl="2" indent="-342900">
              <a:buFont typeface="Wingdings" pitchFamily="2" charset="2"/>
              <a:buChar char="J"/>
            </a:pPr>
            <a:r>
              <a:rPr lang="en-GB" sz="2000" b="1" dirty="0">
                <a:latin typeface="Calibri" panose="020F0502020204030204" pitchFamily="34" charset="0"/>
                <a:ea typeface="Calibri" panose="020F0502020204030204" pitchFamily="34" charset="0"/>
                <a:cs typeface="Calibri" panose="020F0502020204030204" pitchFamily="34" charset="0"/>
              </a:rPr>
              <a:t>Promising benefits ?</a:t>
            </a:r>
          </a:p>
          <a:p>
            <a:pPr marL="466725" lvl="2" indent="-285750">
              <a:buFont typeface="Wingdings" pitchFamily="2" charset="2"/>
              <a:buChar char="L"/>
            </a:pPr>
            <a:r>
              <a:rPr lang="en-GB" sz="2000" b="1" dirty="0">
                <a:latin typeface="Calibri" panose="020F0502020204030204" pitchFamily="34" charset="0"/>
                <a:ea typeface="Calibri" panose="020F0502020204030204" pitchFamily="34" charset="0"/>
                <a:cs typeface="Calibri" panose="020F0502020204030204" pitchFamily="34" charset="0"/>
              </a:rPr>
              <a:t> Added engineering complexity</a:t>
            </a:r>
          </a:p>
        </p:txBody>
      </p:sp>
    </p:spTree>
    <p:extLst>
      <p:ext uri="{BB962C8B-B14F-4D97-AF65-F5344CB8AC3E}">
        <p14:creationId xmlns:p14="http://schemas.microsoft.com/office/powerpoint/2010/main" val="2137765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18B82-2C04-88D0-D517-D9DF7321D2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BC3B11-8B9E-B1DF-6190-F5A2EB7C6F45}"/>
              </a:ext>
            </a:extLst>
          </p:cNvPr>
          <p:cNvSpPr>
            <a:spLocks noGrp="1"/>
          </p:cNvSpPr>
          <p:nvPr>
            <p:ph type="title"/>
          </p:nvPr>
        </p:nvSpPr>
        <p:spPr>
          <a:xfrm>
            <a:off x="983432" y="192515"/>
            <a:ext cx="10729192" cy="457200"/>
          </a:xfrm>
        </p:spPr>
        <p:txBody>
          <a:bodyPr/>
          <a:lstStyle/>
          <a:p>
            <a:r>
              <a:rPr lang="en-NL" dirty="0"/>
              <a:t>Progress in ADC research through EUROfusion</a:t>
            </a:r>
          </a:p>
        </p:txBody>
      </p:sp>
      <p:sp>
        <p:nvSpPr>
          <p:cNvPr id="5" name="Slide Number Placeholder 4">
            <a:extLst>
              <a:ext uri="{FF2B5EF4-FFF2-40B4-BE49-F238E27FC236}">
                <a16:creationId xmlns:a16="http://schemas.microsoft.com/office/drawing/2014/main" id="{1A46D512-03E8-20FA-04A7-B6FD6E2C61DD}"/>
              </a:ext>
            </a:extLst>
          </p:cNvPr>
          <p:cNvSpPr>
            <a:spLocks noGrp="1"/>
          </p:cNvSpPr>
          <p:nvPr>
            <p:ph type="sldNum" sz="quarter" idx="12"/>
          </p:nvPr>
        </p:nvSpPr>
        <p:spPr/>
        <p:txBody>
          <a:bodyPr/>
          <a:lstStyle/>
          <a:p>
            <a:r>
              <a:rPr lang="en-GB" dirty="0">
                <a:solidFill>
                  <a:prstClr val="white"/>
                </a:solidFill>
              </a:rPr>
              <a:t>4a/16</a:t>
            </a:r>
          </a:p>
        </p:txBody>
      </p:sp>
      <p:pic>
        <p:nvPicPr>
          <p:cNvPr id="18434" name="Picture 2" descr="TCV tokamak turns 30">
            <a:extLst>
              <a:ext uri="{FF2B5EF4-FFF2-40B4-BE49-F238E27FC236}">
                <a16:creationId xmlns:a16="http://schemas.microsoft.com/office/drawing/2014/main" id="{BBA0BAF1-EC85-3DE6-3647-D53CE73126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351" r="13904"/>
          <a:stretch>
            <a:fillRect/>
          </a:stretch>
        </p:blipFill>
        <p:spPr bwMode="auto">
          <a:xfrm>
            <a:off x="246388" y="1780318"/>
            <a:ext cx="2960028" cy="267722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7CC23E15-504A-1114-A51C-1B948BE61277}"/>
              </a:ext>
            </a:extLst>
          </p:cNvPr>
          <p:cNvSpPr txBox="1"/>
          <p:nvPr/>
        </p:nvSpPr>
        <p:spPr>
          <a:xfrm>
            <a:off x="237159" y="755122"/>
            <a:ext cx="2068002" cy="954107"/>
          </a:xfrm>
          <a:prstGeom prst="rect">
            <a:avLst/>
          </a:prstGeom>
          <a:noFill/>
        </p:spPr>
        <p:txBody>
          <a:bodyPr wrap="none" rtlCol="0">
            <a:spAutoFit/>
          </a:bodyPr>
          <a:lstStyle/>
          <a:p>
            <a:pPr algn="l"/>
            <a:r>
              <a:rPr lang="en-NL" sz="2000" b="1" dirty="0"/>
              <a:t>TCV </a:t>
            </a:r>
            <a:r>
              <a:rPr lang="en-NL" sz="2000" dirty="0"/>
              <a:t>(&gt;2017)</a:t>
            </a:r>
            <a:endParaRPr lang="en-GB" sz="2000" dirty="0"/>
          </a:p>
          <a:p>
            <a:pPr algn="l"/>
            <a:r>
              <a:rPr lang="en-GB" dirty="0"/>
              <a:t>EPFL, Switzerland</a:t>
            </a:r>
            <a:br>
              <a:rPr lang="en-NL" dirty="0"/>
            </a:br>
            <a:r>
              <a:rPr lang="en-NL" dirty="0"/>
              <a:t>See C. Theiler, et al. </a:t>
            </a:r>
            <a:endParaRPr lang="en-NL" sz="2000" b="1" dirty="0"/>
          </a:p>
        </p:txBody>
      </p:sp>
      <p:sp>
        <p:nvSpPr>
          <p:cNvPr id="23" name="TextBox 22">
            <a:extLst>
              <a:ext uri="{FF2B5EF4-FFF2-40B4-BE49-F238E27FC236}">
                <a16:creationId xmlns:a16="http://schemas.microsoft.com/office/drawing/2014/main" id="{1A4CF2A9-0922-9609-CB2E-99D43C2122FD}"/>
              </a:ext>
            </a:extLst>
          </p:cNvPr>
          <p:cNvSpPr txBox="1"/>
          <p:nvPr/>
        </p:nvSpPr>
        <p:spPr>
          <a:xfrm>
            <a:off x="52161" y="4457541"/>
            <a:ext cx="3348481" cy="400110"/>
          </a:xfrm>
          <a:prstGeom prst="rect">
            <a:avLst/>
          </a:prstGeom>
          <a:noFill/>
        </p:spPr>
        <p:txBody>
          <a:bodyPr wrap="none" rtlCol="0">
            <a:spAutoFit/>
          </a:bodyPr>
          <a:lstStyle/>
          <a:p>
            <a:pPr marL="342900" indent="-342900" algn="l">
              <a:buFont typeface="Arial" panose="020B0604020202020204" pitchFamily="34" charset="0"/>
              <a:buChar char="•"/>
            </a:pPr>
            <a:r>
              <a:rPr lang="en-NL" sz="2000" b="1" dirty="0"/>
              <a:t>Extreme shaping flexibility</a:t>
            </a:r>
          </a:p>
        </p:txBody>
      </p:sp>
      <p:pic>
        <p:nvPicPr>
          <p:cNvPr id="18436" name="Picture 4" descr="TU/e's multidisciplinary impact on fusion research">
            <a:extLst>
              <a:ext uri="{FF2B5EF4-FFF2-40B4-BE49-F238E27FC236}">
                <a16:creationId xmlns:a16="http://schemas.microsoft.com/office/drawing/2014/main" id="{C9389C46-A658-0F38-3D53-4F596A0FD1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214" r="26607"/>
          <a:stretch>
            <a:fillRect/>
          </a:stretch>
        </p:blipFill>
        <p:spPr bwMode="auto">
          <a:xfrm>
            <a:off x="3349561" y="1775536"/>
            <a:ext cx="2804554" cy="3491838"/>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F1963802-C3B3-C64E-C333-CF25BC685C01}"/>
              </a:ext>
            </a:extLst>
          </p:cNvPr>
          <p:cNvSpPr txBox="1"/>
          <p:nvPr/>
        </p:nvSpPr>
        <p:spPr>
          <a:xfrm>
            <a:off x="3248581" y="773480"/>
            <a:ext cx="2694840" cy="954107"/>
          </a:xfrm>
          <a:prstGeom prst="rect">
            <a:avLst/>
          </a:prstGeom>
          <a:noFill/>
        </p:spPr>
        <p:txBody>
          <a:bodyPr wrap="none" rtlCol="0">
            <a:spAutoFit/>
          </a:bodyPr>
          <a:lstStyle/>
          <a:p>
            <a:pPr algn="l"/>
            <a:r>
              <a:rPr lang="en-NL" sz="2000" b="1" dirty="0"/>
              <a:t>MAST Upgrade </a:t>
            </a:r>
            <a:r>
              <a:rPr lang="en-NL" sz="2000" dirty="0"/>
              <a:t>(&gt;2020)</a:t>
            </a:r>
            <a:r>
              <a:rPr lang="en-GB" sz="2000" dirty="0"/>
              <a:t> </a:t>
            </a:r>
            <a:br>
              <a:rPr lang="en-GB" sz="2000" dirty="0"/>
            </a:br>
            <a:r>
              <a:rPr lang="en-GB" dirty="0"/>
              <a:t>UKAEA, UK</a:t>
            </a:r>
            <a:br>
              <a:rPr lang="en-NL" dirty="0"/>
            </a:br>
            <a:r>
              <a:rPr lang="en-NL" dirty="0"/>
              <a:t>See J. Harrison, et al. </a:t>
            </a:r>
            <a:endParaRPr lang="en-NL" sz="2000" b="1" dirty="0"/>
          </a:p>
        </p:txBody>
      </p:sp>
      <p:sp>
        <p:nvSpPr>
          <p:cNvPr id="25" name="TextBox 24">
            <a:extLst>
              <a:ext uri="{FF2B5EF4-FFF2-40B4-BE49-F238E27FC236}">
                <a16:creationId xmlns:a16="http://schemas.microsoft.com/office/drawing/2014/main" id="{F577EF2E-8A22-3809-74B2-44A289E26338}"/>
              </a:ext>
            </a:extLst>
          </p:cNvPr>
          <p:cNvSpPr txBox="1"/>
          <p:nvPr/>
        </p:nvSpPr>
        <p:spPr>
          <a:xfrm>
            <a:off x="3487886" y="5248134"/>
            <a:ext cx="3178669" cy="707886"/>
          </a:xfrm>
          <a:prstGeom prst="rect">
            <a:avLst/>
          </a:prstGeom>
          <a:noFill/>
        </p:spPr>
        <p:txBody>
          <a:bodyPr wrap="square" rtlCol="0">
            <a:spAutoFit/>
          </a:bodyPr>
          <a:lstStyle/>
          <a:p>
            <a:pPr marL="342900" indent="-342900" algn="l">
              <a:buFont typeface="Arial" panose="020B0604020202020204" pitchFamily="34" charset="0"/>
              <a:buChar char="•"/>
            </a:pPr>
            <a:r>
              <a:rPr lang="en-NL" sz="2000" b="1" dirty="0"/>
              <a:t>Extreme </a:t>
            </a:r>
            <a:r>
              <a:rPr lang="en-GB" sz="2000" b="1" dirty="0"/>
              <a:t>shaping + baffling integration</a:t>
            </a:r>
            <a:endParaRPr lang="en-NL" sz="2000" b="1" dirty="0"/>
          </a:p>
        </p:txBody>
      </p:sp>
      <p:sp>
        <p:nvSpPr>
          <p:cNvPr id="27" name="TextBox 26">
            <a:extLst>
              <a:ext uri="{FF2B5EF4-FFF2-40B4-BE49-F238E27FC236}">
                <a16:creationId xmlns:a16="http://schemas.microsoft.com/office/drawing/2014/main" id="{7CC4773B-A5B0-F935-4972-3D79E55856C2}"/>
              </a:ext>
            </a:extLst>
          </p:cNvPr>
          <p:cNvSpPr txBox="1"/>
          <p:nvPr/>
        </p:nvSpPr>
        <p:spPr>
          <a:xfrm>
            <a:off x="1658668" y="-1150997"/>
            <a:ext cx="2409249" cy="707886"/>
          </a:xfrm>
          <a:prstGeom prst="rect">
            <a:avLst/>
          </a:prstGeom>
          <a:noFill/>
        </p:spPr>
        <p:txBody>
          <a:bodyPr wrap="none" rtlCol="0">
            <a:spAutoFit/>
          </a:bodyPr>
          <a:lstStyle/>
          <a:p>
            <a:pPr algn="l"/>
            <a:r>
              <a:rPr lang="en-NL" sz="2000" b="1" dirty="0"/>
              <a:t>WEST </a:t>
            </a:r>
            <a:r>
              <a:rPr lang="en-NL" sz="2000" dirty="0"/>
              <a:t>(&gt;2025)</a:t>
            </a:r>
            <a:br>
              <a:rPr lang="en-NL" sz="2000" dirty="0"/>
            </a:br>
            <a:r>
              <a:rPr lang="en-NL" sz="2000" dirty="0"/>
              <a:t>See J. Harrison, et al. </a:t>
            </a:r>
            <a:endParaRPr lang="en-NL" sz="2000" b="1" dirty="0"/>
          </a:p>
        </p:txBody>
      </p:sp>
      <p:sp>
        <p:nvSpPr>
          <p:cNvPr id="28" name="TextBox 27">
            <a:extLst>
              <a:ext uri="{FF2B5EF4-FFF2-40B4-BE49-F238E27FC236}">
                <a16:creationId xmlns:a16="http://schemas.microsoft.com/office/drawing/2014/main" id="{CB129EE6-D7E4-1DD5-1096-F63263130B8F}"/>
              </a:ext>
            </a:extLst>
          </p:cNvPr>
          <p:cNvSpPr txBox="1"/>
          <p:nvPr/>
        </p:nvSpPr>
        <p:spPr>
          <a:xfrm>
            <a:off x="5157047" y="-1106175"/>
            <a:ext cx="2651623" cy="707886"/>
          </a:xfrm>
          <a:prstGeom prst="rect">
            <a:avLst/>
          </a:prstGeom>
          <a:noFill/>
        </p:spPr>
        <p:txBody>
          <a:bodyPr wrap="none" rtlCol="0">
            <a:spAutoFit/>
          </a:bodyPr>
          <a:lstStyle/>
          <a:p>
            <a:pPr algn="l"/>
            <a:r>
              <a:rPr lang="en-NL" sz="2000" b="1" dirty="0"/>
              <a:t>Asdex Upgrade </a:t>
            </a:r>
            <a:r>
              <a:rPr lang="en-NL" sz="2000" dirty="0"/>
              <a:t>(&gt;2025)</a:t>
            </a:r>
            <a:br>
              <a:rPr lang="en-NL" sz="2000" dirty="0"/>
            </a:br>
            <a:r>
              <a:rPr lang="en-NL" sz="2000" dirty="0"/>
              <a:t>See J. Harrison, et al. </a:t>
            </a:r>
            <a:endParaRPr lang="en-NL" sz="2000" b="1" dirty="0"/>
          </a:p>
        </p:txBody>
      </p:sp>
      <p:pic>
        <p:nvPicPr>
          <p:cNvPr id="3" name="Grafik 5">
            <a:extLst>
              <a:ext uri="{FF2B5EF4-FFF2-40B4-BE49-F238E27FC236}">
                <a16:creationId xmlns:a16="http://schemas.microsoft.com/office/drawing/2014/main" id="{74FD873D-38CD-2893-9EA6-F2C9BB3C31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983411" y="2350100"/>
            <a:ext cx="3501365" cy="2333065"/>
          </a:xfrm>
          <a:prstGeom prst="rect">
            <a:avLst/>
          </a:prstGeom>
        </p:spPr>
      </p:pic>
      <p:sp>
        <p:nvSpPr>
          <p:cNvPr id="6" name="TextBox 5">
            <a:extLst>
              <a:ext uri="{FF2B5EF4-FFF2-40B4-BE49-F238E27FC236}">
                <a16:creationId xmlns:a16="http://schemas.microsoft.com/office/drawing/2014/main" id="{8E3BAFB9-6A31-4C0A-5C2C-D541B7DFB410}"/>
              </a:ext>
            </a:extLst>
          </p:cNvPr>
          <p:cNvSpPr txBox="1"/>
          <p:nvPr/>
        </p:nvSpPr>
        <p:spPr>
          <a:xfrm>
            <a:off x="6279753" y="782997"/>
            <a:ext cx="2774286" cy="954107"/>
          </a:xfrm>
          <a:prstGeom prst="rect">
            <a:avLst/>
          </a:prstGeom>
          <a:noFill/>
        </p:spPr>
        <p:txBody>
          <a:bodyPr wrap="none" rtlCol="0">
            <a:spAutoFit/>
          </a:bodyPr>
          <a:lstStyle/>
          <a:p>
            <a:pPr algn="l"/>
            <a:r>
              <a:rPr lang="en-GB" sz="2000" b="1" dirty="0"/>
              <a:t>ASDEX Upgrade</a:t>
            </a:r>
            <a:r>
              <a:rPr lang="en-NL" sz="2000" b="1" dirty="0"/>
              <a:t> </a:t>
            </a:r>
            <a:r>
              <a:rPr lang="en-NL" sz="2000" dirty="0"/>
              <a:t>(&gt;20</a:t>
            </a:r>
            <a:r>
              <a:rPr lang="en-GB" sz="2000" dirty="0"/>
              <a:t>25</a:t>
            </a:r>
            <a:r>
              <a:rPr lang="en-NL" sz="2000" dirty="0"/>
              <a:t>)</a:t>
            </a:r>
            <a:r>
              <a:rPr lang="en-GB" sz="2000" dirty="0"/>
              <a:t> </a:t>
            </a:r>
          </a:p>
          <a:p>
            <a:pPr algn="l"/>
            <a:r>
              <a:rPr lang="en-GB" dirty="0"/>
              <a:t>IPP, Germany</a:t>
            </a:r>
            <a:br>
              <a:rPr lang="en-NL" dirty="0"/>
            </a:br>
            <a:r>
              <a:rPr lang="en-NL" dirty="0"/>
              <a:t>See </a:t>
            </a:r>
            <a:r>
              <a:rPr lang="en-GB" dirty="0"/>
              <a:t>T. </a:t>
            </a:r>
            <a:r>
              <a:rPr lang="en-GB" dirty="0" err="1"/>
              <a:t>Pütterich</a:t>
            </a:r>
            <a:r>
              <a:rPr lang="en-NL" dirty="0"/>
              <a:t>, et al. </a:t>
            </a:r>
            <a:endParaRPr lang="en-NL" b="1" dirty="0"/>
          </a:p>
        </p:txBody>
      </p:sp>
      <p:sp>
        <p:nvSpPr>
          <p:cNvPr id="7" name="TextBox 6">
            <a:extLst>
              <a:ext uri="{FF2B5EF4-FFF2-40B4-BE49-F238E27FC236}">
                <a16:creationId xmlns:a16="http://schemas.microsoft.com/office/drawing/2014/main" id="{236018F4-9F2B-B643-3539-74F0154A8E14}"/>
              </a:ext>
            </a:extLst>
          </p:cNvPr>
          <p:cNvSpPr txBox="1"/>
          <p:nvPr/>
        </p:nvSpPr>
        <p:spPr>
          <a:xfrm>
            <a:off x="9302775" y="795943"/>
            <a:ext cx="2245743" cy="954107"/>
          </a:xfrm>
          <a:prstGeom prst="rect">
            <a:avLst/>
          </a:prstGeom>
          <a:noFill/>
        </p:spPr>
        <p:txBody>
          <a:bodyPr wrap="none" rtlCol="0">
            <a:spAutoFit/>
          </a:bodyPr>
          <a:lstStyle/>
          <a:p>
            <a:pPr algn="l"/>
            <a:r>
              <a:rPr lang="en-GB" sz="2000" b="1" dirty="0"/>
              <a:t>WEST </a:t>
            </a:r>
            <a:r>
              <a:rPr lang="en-NL" sz="2000" dirty="0"/>
              <a:t>(&gt;20</a:t>
            </a:r>
            <a:r>
              <a:rPr lang="en-GB" sz="2000" dirty="0"/>
              <a:t>25</a:t>
            </a:r>
            <a:r>
              <a:rPr lang="en-NL" sz="2000" dirty="0"/>
              <a:t>)</a:t>
            </a:r>
            <a:r>
              <a:rPr lang="en-GB" sz="2000" dirty="0"/>
              <a:t> </a:t>
            </a:r>
          </a:p>
          <a:p>
            <a:pPr algn="l"/>
            <a:r>
              <a:rPr lang="en-GB" dirty="0"/>
              <a:t>CEA, France</a:t>
            </a:r>
            <a:br>
              <a:rPr lang="en-NL" dirty="0"/>
            </a:br>
            <a:r>
              <a:rPr lang="en-NL" dirty="0"/>
              <a:t>See </a:t>
            </a:r>
            <a:r>
              <a:rPr lang="en-GB" dirty="0"/>
              <a:t>J. </a:t>
            </a:r>
            <a:r>
              <a:rPr lang="en-GB" dirty="0" err="1"/>
              <a:t>Bucalossi</a:t>
            </a:r>
            <a:r>
              <a:rPr lang="en-NL" dirty="0"/>
              <a:t>, et al. </a:t>
            </a:r>
            <a:endParaRPr lang="en-NL" b="1" dirty="0"/>
          </a:p>
        </p:txBody>
      </p:sp>
      <p:pic>
        <p:nvPicPr>
          <p:cNvPr id="1026" name="Picture 2" descr="WEST (formerly Tore Supra) - Wikipedia">
            <a:extLst>
              <a:ext uri="{FF2B5EF4-FFF2-40B4-BE49-F238E27FC236}">
                <a16:creationId xmlns:a16="http://schemas.microsoft.com/office/drawing/2014/main" id="{9B678FD6-F47D-1F0D-4002-2B16D8A278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11320" y="1776981"/>
            <a:ext cx="2973745" cy="19824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dentity ‒ Organization and identity ‐ EPFL">
            <a:extLst>
              <a:ext uri="{FF2B5EF4-FFF2-40B4-BE49-F238E27FC236}">
                <a16:creationId xmlns:a16="http://schemas.microsoft.com/office/drawing/2014/main" id="{F672D65C-F90A-6336-85F6-DA9B6A01349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928" t="20968" r="11829" b="28588"/>
          <a:stretch>
            <a:fillRect/>
          </a:stretch>
        </p:blipFill>
        <p:spPr bwMode="auto">
          <a:xfrm>
            <a:off x="2190569" y="1036242"/>
            <a:ext cx="945887" cy="35671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KAEA logo – Physics World">
            <a:extLst>
              <a:ext uri="{FF2B5EF4-FFF2-40B4-BE49-F238E27FC236}">
                <a16:creationId xmlns:a16="http://schemas.microsoft.com/office/drawing/2014/main" id="{02FDFB19-69B1-7943-55C8-BB3966910A3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152" r="23312"/>
          <a:stretch>
            <a:fillRect/>
          </a:stretch>
        </p:blipFill>
        <p:spPr bwMode="auto">
          <a:xfrm>
            <a:off x="5387529" y="1223030"/>
            <a:ext cx="755706" cy="71922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26132D2-3530-9ADD-70A5-A5D15B19FDBC}"/>
              </a:ext>
            </a:extLst>
          </p:cNvPr>
          <p:cNvSpPr txBox="1"/>
          <p:nvPr/>
        </p:nvSpPr>
        <p:spPr>
          <a:xfrm>
            <a:off x="6348028" y="5296161"/>
            <a:ext cx="3515137" cy="707886"/>
          </a:xfrm>
          <a:prstGeom prst="rect">
            <a:avLst/>
          </a:prstGeom>
          <a:noFill/>
        </p:spPr>
        <p:txBody>
          <a:bodyPr wrap="square" rtlCol="0">
            <a:spAutoFit/>
          </a:bodyPr>
          <a:lstStyle/>
          <a:p>
            <a:pPr marL="342900" indent="-342900" algn="l">
              <a:buFont typeface="Arial" panose="020B0604020202020204" pitchFamily="34" charset="0"/>
              <a:buChar char="•"/>
            </a:pPr>
            <a:r>
              <a:rPr lang="en-GB" sz="2000" b="1" dirty="0"/>
              <a:t>New upper divertor</a:t>
            </a:r>
            <a:br>
              <a:rPr lang="en-GB" sz="2000" b="1" dirty="0"/>
            </a:br>
            <a:r>
              <a:rPr lang="en-GB" sz="2000" b="1" dirty="0"/>
              <a:t>-&gt; study ADCs at high power</a:t>
            </a:r>
            <a:endParaRPr lang="en-NL" sz="2000" b="1" dirty="0"/>
          </a:p>
        </p:txBody>
      </p:sp>
      <p:sp>
        <p:nvSpPr>
          <p:cNvPr id="9" name="TextBox 8">
            <a:extLst>
              <a:ext uri="{FF2B5EF4-FFF2-40B4-BE49-F238E27FC236}">
                <a16:creationId xmlns:a16="http://schemas.microsoft.com/office/drawing/2014/main" id="{20D05C78-75F4-2CC4-88B0-AD184F05A7B2}"/>
              </a:ext>
            </a:extLst>
          </p:cNvPr>
          <p:cNvSpPr txBox="1"/>
          <p:nvPr/>
        </p:nvSpPr>
        <p:spPr>
          <a:xfrm>
            <a:off x="9166406" y="3874943"/>
            <a:ext cx="3515137" cy="400110"/>
          </a:xfrm>
          <a:prstGeom prst="rect">
            <a:avLst/>
          </a:prstGeom>
          <a:noFill/>
        </p:spPr>
        <p:txBody>
          <a:bodyPr wrap="square" rtlCol="0">
            <a:spAutoFit/>
          </a:bodyPr>
          <a:lstStyle/>
          <a:p>
            <a:pPr marL="342900" indent="-342900" algn="l">
              <a:buFont typeface="Arial" panose="020B0604020202020204" pitchFamily="34" charset="0"/>
              <a:buChar char="•"/>
            </a:pPr>
            <a:r>
              <a:rPr lang="en-GB" sz="2000" b="1" dirty="0"/>
              <a:t>Long pulse double-null</a:t>
            </a:r>
            <a:endParaRPr lang="en-NL" sz="2000" b="1" dirty="0"/>
          </a:p>
        </p:txBody>
      </p:sp>
      <p:pic>
        <p:nvPicPr>
          <p:cNvPr id="1036" name="Picture 12">
            <a:extLst>
              <a:ext uri="{FF2B5EF4-FFF2-40B4-BE49-F238E27FC236}">
                <a16:creationId xmlns:a16="http://schemas.microsoft.com/office/drawing/2014/main" id="{8A88AB28-86F5-37F2-7024-63C311B619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05074" y="1043779"/>
            <a:ext cx="614914" cy="61491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nstitut für Plasmaphysik - Forschungscampus Garching">
            <a:extLst>
              <a:ext uri="{FF2B5EF4-FFF2-40B4-BE49-F238E27FC236}">
                <a16:creationId xmlns:a16="http://schemas.microsoft.com/office/drawing/2014/main" id="{FAAA591F-CA78-3F33-81C2-6CB9FE4DA65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32480" y="1339985"/>
            <a:ext cx="755707" cy="733628"/>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3">
            <a:extLst>
              <a:ext uri="{FF2B5EF4-FFF2-40B4-BE49-F238E27FC236}">
                <a16:creationId xmlns:a16="http://schemas.microsoft.com/office/drawing/2014/main" id="{68AE9789-6FBB-CD7D-A544-64A2927B574A}"/>
              </a:ext>
            </a:extLst>
          </p:cNvPr>
          <p:cNvSpPr>
            <a:spLocks noGrp="1"/>
          </p:cNvSpPr>
          <p:nvPr>
            <p:ph type="ftr" sz="quarter" idx="11"/>
          </p:nvPr>
        </p:nvSpPr>
        <p:spPr>
          <a:xfrm>
            <a:off x="825623" y="6555769"/>
            <a:ext cx="5606173" cy="532501"/>
          </a:xfrm>
        </p:spPr>
        <p:txBody>
          <a:bodyPr/>
          <a:lstStyle/>
          <a:p>
            <a:r>
              <a:rPr lang="en-GB" dirty="0">
                <a:solidFill>
                  <a:prstClr val="white"/>
                </a:solidFill>
              </a:rPr>
              <a:t>K. Verhaegh | 30</a:t>
            </a:r>
            <a:r>
              <a:rPr lang="en-GB" baseline="30000" dirty="0">
                <a:solidFill>
                  <a:prstClr val="white"/>
                </a:solidFill>
              </a:rPr>
              <a:t>th</a:t>
            </a:r>
            <a:r>
              <a:rPr lang="en-GB" dirty="0">
                <a:solidFill>
                  <a:prstClr val="white"/>
                </a:solidFill>
              </a:rPr>
              <a:t>  IAEA Fusion Energy Conference, Chengdu, China | 15 10 2025</a:t>
            </a:r>
          </a:p>
        </p:txBody>
      </p:sp>
      <p:sp>
        <p:nvSpPr>
          <p:cNvPr id="4" name="Rectangle 3">
            <a:extLst>
              <a:ext uri="{FF2B5EF4-FFF2-40B4-BE49-F238E27FC236}">
                <a16:creationId xmlns:a16="http://schemas.microsoft.com/office/drawing/2014/main" id="{05E627DC-E49F-78AD-335E-C58F3B2D527C}"/>
              </a:ext>
            </a:extLst>
          </p:cNvPr>
          <p:cNvSpPr/>
          <p:nvPr/>
        </p:nvSpPr>
        <p:spPr>
          <a:xfrm>
            <a:off x="72013" y="755122"/>
            <a:ext cx="6119262" cy="5248924"/>
          </a:xfrm>
          <a:prstGeom prst="rect">
            <a:avLst/>
          </a:prstGeom>
          <a:no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92D050"/>
              </a:solidFill>
            </a:endParaRPr>
          </a:p>
        </p:txBody>
      </p:sp>
      <p:sp>
        <p:nvSpPr>
          <p:cNvPr id="11" name="Rectangle 10">
            <a:extLst>
              <a:ext uri="{FF2B5EF4-FFF2-40B4-BE49-F238E27FC236}">
                <a16:creationId xmlns:a16="http://schemas.microsoft.com/office/drawing/2014/main" id="{6800111A-FBC2-EDAE-2C76-A22B50DDB6BD}"/>
              </a:ext>
            </a:extLst>
          </p:cNvPr>
          <p:cNvSpPr/>
          <p:nvPr/>
        </p:nvSpPr>
        <p:spPr>
          <a:xfrm>
            <a:off x="1072045" y="4968160"/>
            <a:ext cx="1489347" cy="796147"/>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sz="2000" b="1" dirty="0"/>
              <a:t>This talk</a:t>
            </a:r>
          </a:p>
        </p:txBody>
      </p:sp>
      <p:sp>
        <p:nvSpPr>
          <p:cNvPr id="12" name="Rectangle 11">
            <a:extLst>
              <a:ext uri="{FF2B5EF4-FFF2-40B4-BE49-F238E27FC236}">
                <a16:creationId xmlns:a16="http://schemas.microsoft.com/office/drawing/2014/main" id="{586EEE4D-92E6-82F7-0468-CE13FEC46435}"/>
              </a:ext>
            </a:extLst>
          </p:cNvPr>
          <p:cNvSpPr/>
          <p:nvPr/>
        </p:nvSpPr>
        <p:spPr>
          <a:xfrm>
            <a:off x="9637528" y="4514791"/>
            <a:ext cx="1867546" cy="796147"/>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sz="2000" b="1" dirty="0"/>
              <a:t>Ongoing / future</a:t>
            </a:r>
          </a:p>
        </p:txBody>
      </p:sp>
      <p:sp>
        <p:nvSpPr>
          <p:cNvPr id="13" name="Rectangle 12">
            <a:extLst>
              <a:ext uri="{FF2B5EF4-FFF2-40B4-BE49-F238E27FC236}">
                <a16:creationId xmlns:a16="http://schemas.microsoft.com/office/drawing/2014/main" id="{7183F3FF-002D-13FC-7A39-C4D597021FA2}"/>
              </a:ext>
            </a:extLst>
          </p:cNvPr>
          <p:cNvSpPr/>
          <p:nvPr/>
        </p:nvSpPr>
        <p:spPr>
          <a:xfrm>
            <a:off x="6271689" y="752685"/>
            <a:ext cx="5920311" cy="5251361"/>
          </a:xfrm>
          <a:prstGeom prst="rect">
            <a:avLst/>
          </a:prstGeom>
          <a:noFill/>
          <a:ln>
            <a:solidFill>
              <a:srgbClr val="FFC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14" name="Rectangle 13">
            <a:extLst>
              <a:ext uri="{FF2B5EF4-FFF2-40B4-BE49-F238E27FC236}">
                <a16:creationId xmlns:a16="http://schemas.microsoft.com/office/drawing/2014/main" id="{8E494F73-F92D-7999-BCA0-B991830922D7}"/>
              </a:ext>
            </a:extLst>
          </p:cNvPr>
          <p:cNvSpPr/>
          <p:nvPr/>
        </p:nvSpPr>
        <p:spPr>
          <a:xfrm>
            <a:off x="6189310" y="6117390"/>
            <a:ext cx="6004973" cy="800219"/>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indent="0">
              <a:buNone/>
            </a:pPr>
            <a:r>
              <a:rPr lang="en-GB" sz="2300" b="1" dirty="0">
                <a:latin typeface="Calibri" panose="020F0502020204030204" pitchFamily="34" charset="0"/>
                <a:ea typeface="Calibri" panose="020F0502020204030204" pitchFamily="34" charset="0"/>
                <a:cs typeface="Calibri" panose="020F0502020204030204" pitchFamily="34" charset="0"/>
              </a:rPr>
              <a:t>Combine unique features </a:t>
            </a:r>
            <a:r>
              <a:rPr lang="en-GB" sz="2300" b="1" dirty="0" err="1">
                <a:latin typeface="Calibri" panose="020F0502020204030204" pitchFamily="34" charset="0"/>
                <a:ea typeface="Calibri" panose="020F0502020204030204" pitchFamily="34" charset="0"/>
                <a:cs typeface="Calibri" panose="020F0502020204030204" pitchFamily="34" charset="0"/>
              </a:rPr>
              <a:t>EUROfusion</a:t>
            </a:r>
            <a:r>
              <a:rPr lang="en-GB" sz="2300" b="1" dirty="0">
                <a:latin typeface="Calibri" panose="020F0502020204030204" pitchFamily="34" charset="0"/>
                <a:ea typeface="Calibri" panose="020F0502020204030204" pitchFamily="34" charset="0"/>
                <a:cs typeface="Calibri" panose="020F0502020204030204" pitchFamily="34" charset="0"/>
              </a:rPr>
              <a:t> tokamaks</a:t>
            </a:r>
            <a:br>
              <a:rPr lang="en-GB" sz="2300" b="1" dirty="0">
                <a:latin typeface="Calibri" panose="020F0502020204030204" pitchFamily="34" charset="0"/>
                <a:ea typeface="Calibri" panose="020F0502020204030204" pitchFamily="34" charset="0"/>
                <a:cs typeface="Calibri" panose="020F0502020204030204" pitchFamily="34" charset="0"/>
              </a:rPr>
            </a:br>
            <a:endParaRPr lang="en-GB" sz="2300"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57743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8EC51-8F7A-B4B0-E19F-02D739BD86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5FE532-06DE-348C-3A4A-33D1057ABDE9}"/>
              </a:ext>
            </a:extLst>
          </p:cNvPr>
          <p:cNvSpPr>
            <a:spLocks noGrp="1"/>
          </p:cNvSpPr>
          <p:nvPr>
            <p:ph type="title"/>
          </p:nvPr>
        </p:nvSpPr>
        <p:spPr>
          <a:xfrm>
            <a:off x="983432" y="192515"/>
            <a:ext cx="10729192" cy="457200"/>
          </a:xfrm>
        </p:spPr>
        <p:txBody>
          <a:bodyPr/>
          <a:lstStyle/>
          <a:p>
            <a:r>
              <a:rPr lang="en-GB" dirty="0"/>
              <a:t>Author list</a:t>
            </a:r>
            <a:endParaRPr lang="en-NL" dirty="0"/>
          </a:p>
        </p:txBody>
      </p:sp>
      <p:sp>
        <p:nvSpPr>
          <p:cNvPr id="27" name="TextBox 26">
            <a:extLst>
              <a:ext uri="{FF2B5EF4-FFF2-40B4-BE49-F238E27FC236}">
                <a16:creationId xmlns:a16="http://schemas.microsoft.com/office/drawing/2014/main" id="{A79D6549-D183-9F8A-8C4C-3D73EDB0D88B}"/>
              </a:ext>
            </a:extLst>
          </p:cNvPr>
          <p:cNvSpPr txBox="1"/>
          <p:nvPr/>
        </p:nvSpPr>
        <p:spPr>
          <a:xfrm>
            <a:off x="1658668" y="-1150997"/>
            <a:ext cx="2409249" cy="707886"/>
          </a:xfrm>
          <a:prstGeom prst="rect">
            <a:avLst/>
          </a:prstGeom>
          <a:noFill/>
        </p:spPr>
        <p:txBody>
          <a:bodyPr wrap="none" rtlCol="0">
            <a:spAutoFit/>
          </a:bodyPr>
          <a:lstStyle/>
          <a:p>
            <a:pPr algn="l"/>
            <a:r>
              <a:rPr lang="en-NL" sz="2000" b="1" dirty="0"/>
              <a:t>WEST </a:t>
            </a:r>
            <a:r>
              <a:rPr lang="en-NL" sz="2000" dirty="0"/>
              <a:t>(&gt;2025)</a:t>
            </a:r>
            <a:br>
              <a:rPr lang="en-NL" sz="2000" dirty="0"/>
            </a:br>
            <a:r>
              <a:rPr lang="en-NL" sz="2000" dirty="0"/>
              <a:t>See J. Harrison, et al. </a:t>
            </a:r>
            <a:endParaRPr lang="en-NL" sz="2000" b="1" dirty="0"/>
          </a:p>
        </p:txBody>
      </p:sp>
      <p:sp>
        <p:nvSpPr>
          <p:cNvPr id="28" name="TextBox 27">
            <a:extLst>
              <a:ext uri="{FF2B5EF4-FFF2-40B4-BE49-F238E27FC236}">
                <a16:creationId xmlns:a16="http://schemas.microsoft.com/office/drawing/2014/main" id="{6746FC58-2AA8-22DE-33CD-E83F0167E9F1}"/>
              </a:ext>
            </a:extLst>
          </p:cNvPr>
          <p:cNvSpPr txBox="1"/>
          <p:nvPr/>
        </p:nvSpPr>
        <p:spPr>
          <a:xfrm>
            <a:off x="5157047" y="-1106175"/>
            <a:ext cx="2651623" cy="707886"/>
          </a:xfrm>
          <a:prstGeom prst="rect">
            <a:avLst/>
          </a:prstGeom>
          <a:noFill/>
        </p:spPr>
        <p:txBody>
          <a:bodyPr wrap="none" rtlCol="0">
            <a:spAutoFit/>
          </a:bodyPr>
          <a:lstStyle/>
          <a:p>
            <a:pPr algn="l"/>
            <a:r>
              <a:rPr lang="en-NL" sz="2000" b="1" dirty="0"/>
              <a:t>Asdex Upgrade </a:t>
            </a:r>
            <a:r>
              <a:rPr lang="en-NL" sz="2000" dirty="0"/>
              <a:t>(&gt;2025)</a:t>
            </a:r>
            <a:br>
              <a:rPr lang="en-NL" sz="2000" dirty="0"/>
            </a:br>
            <a:r>
              <a:rPr lang="en-NL" sz="2000" dirty="0"/>
              <a:t>See J. Harrison, et al. </a:t>
            </a:r>
            <a:endParaRPr lang="en-NL" sz="2000" b="1" dirty="0"/>
          </a:p>
        </p:txBody>
      </p:sp>
      <p:sp>
        <p:nvSpPr>
          <p:cNvPr id="3" name="TextBox 2">
            <a:extLst>
              <a:ext uri="{FF2B5EF4-FFF2-40B4-BE49-F238E27FC236}">
                <a16:creationId xmlns:a16="http://schemas.microsoft.com/office/drawing/2014/main" id="{9871DDD6-BCA8-5D7A-11CD-EC56A08CDB06}"/>
              </a:ext>
            </a:extLst>
          </p:cNvPr>
          <p:cNvSpPr txBox="1"/>
          <p:nvPr/>
        </p:nvSpPr>
        <p:spPr>
          <a:xfrm>
            <a:off x="232162" y="1197813"/>
            <a:ext cx="11690090" cy="2185214"/>
          </a:xfrm>
          <a:prstGeom prst="rect">
            <a:avLst/>
          </a:prstGeom>
          <a:noFill/>
        </p:spPr>
        <p:txBody>
          <a:bodyPr wrap="square" rtlCol="0">
            <a:spAutoFit/>
          </a:bodyPr>
          <a:lstStyle/>
          <a:p>
            <a:r>
              <a:rPr lang="en-NL" sz="1700" dirty="0"/>
              <a:t>K. Verhaegh</a:t>
            </a:r>
            <a:r>
              <a:rPr lang="en-NL" sz="1700" baseline="30000" dirty="0"/>
              <a:t>1</a:t>
            </a:r>
            <a:r>
              <a:rPr lang="en-NL" sz="1700" dirty="0"/>
              <a:t>, C. Theiler</a:t>
            </a:r>
            <a:r>
              <a:rPr lang="en-NL" sz="1700" baseline="30000" dirty="0"/>
              <a:t>2</a:t>
            </a:r>
            <a:r>
              <a:rPr lang="en-NL" sz="1700" dirty="0"/>
              <a:t>, D. Brida</a:t>
            </a:r>
            <a:r>
              <a:rPr lang="en-NL" sz="1700" baseline="30000" dirty="0"/>
              <a:t>3</a:t>
            </a:r>
            <a:r>
              <a:rPr lang="en-NL" sz="1700" dirty="0"/>
              <a:t>, M. Carpita</a:t>
            </a:r>
            <a:r>
              <a:rPr lang="en-NL" sz="1700" baseline="30000" dirty="0"/>
              <a:t>2</a:t>
            </a:r>
            <a:r>
              <a:rPr lang="en-NL" sz="1700" dirty="0"/>
              <a:t>, O. F</a:t>
            </a:r>
            <a:r>
              <a:rPr lang="en-GB" sz="1700" dirty="0" err="1"/>
              <a:t>é</a:t>
            </a:r>
            <a:r>
              <a:rPr lang="en-NL" sz="1700" dirty="0"/>
              <a:t>vrier</a:t>
            </a:r>
            <a:r>
              <a:rPr lang="en-NL" sz="1700" baseline="30000" dirty="0"/>
              <a:t>2</a:t>
            </a:r>
            <a:r>
              <a:rPr lang="en-NL" sz="1700" dirty="0"/>
              <a:t>, P. Figueiredo</a:t>
            </a:r>
            <a:r>
              <a:rPr lang="en-NL" sz="1700" baseline="30000" dirty="0"/>
              <a:t>6,1 </a:t>
            </a:r>
            <a:r>
              <a:rPr lang="en-NL" sz="1700" dirty="0"/>
              <a:t>, A. Hakola</a:t>
            </a:r>
            <a:r>
              <a:rPr lang="en-NL" sz="1700" baseline="30000" dirty="0"/>
              <a:t>4</a:t>
            </a:r>
            <a:r>
              <a:rPr lang="en-NL" sz="1700" dirty="0"/>
              <a:t>, J. Harrison</a:t>
            </a:r>
            <a:r>
              <a:rPr lang="en-NL" sz="1700" baseline="30000" dirty="0"/>
              <a:t>5</a:t>
            </a:r>
            <a:r>
              <a:rPr lang="en-NL" sz="1700" dirty="0"/>
              <a:t>, B. Kool</a:t>
            </a:r>
            <a:r>
              <a:rPr lang="en-NL" sz="1700" baseline="30000" dirty="0"/>
              <a:t>6,1</a:t>
            </a:r>
            <a:r>
              <a:rPr lang="en-NL" sz="1700" dirty="0"/>
              <a:t>, K. Lee</a:t>
            </a:r>
            <a:r>
              <a:rPr lang="en-NL" sz="1700" baseline="30000" dirty="0"/>
              <a:t>2</a:t>
            </a:r>
            <a:r>
              <a:rPr lang="en-NL" sz="1700" dirty="0"/>
              <a:t>, T. Lunt</a:t>
            </a:r>
            <a:r>
              <a:rPr lang="en-NL" sz="1700" baseline="30000" dirty="0"/>
              <a:t>3</a:t>
            </a:r>
            <a:r>
              <a:rPr lang="en-NL" sz="1700" dirty="0"/>
              <a:t>, N. Lonigro</a:t>
            </a:r>
            <a:r>
              <a:rPr lang="en-NL" sz="1700" baseline="30000" dirty="0"/>
              <a:t>8,5</a:t>
            </a:r>
            <a:r>
              <a:rPr lang="en-NL" sz="1700" dirty="0"/>
              <a:t>, D. Moiraf</a:t>
            </a:r>
            <a:r>
              <a:rPr lang="en-NL" sz="1700" baseline="30000" dirty="0"/>
              <a:t>7</a:t>
            </a:r>
            <a:r>
              <a:rPr lang="en-NL" sz="1700" dirty="0"/>
              <a:t>, D. Moulton</a:t>
            </a:r>
            <a:r>
              <a:rPr lang="en-NL" sz="1700" baseline="30000" dirty="0"/>
              <a:t>5</a:t>
            </a:r>
            <a:r>
              <a:rPr lang="en-NL" sz="1700" dirty="0"/>
              <a:t>, B. Sieglin</a:t>
            </a:r>
            <a:r>
              <a:rPr lang="en-NL" sz="1700" baseline="30000" dirty="0"/>
              <a:t>3</a:t>
            </a:r>
            <a:r>
              <a:rPr lang="en-NL" sz="1700" dirty="0"/>
              <a:t>, M, Zurita</a:t>
            </a:r>
            <a:r>
              <a:rPr lang="en-NL" sz="1700" baseline="30000" dirty="0"/>
              <a:t>2</a:t>
            </a:r>
            <a:r>
              <a:rPr lang="en-NL" sz="1700" dirty="0"/>
              <a:t>, F. Albrecht</a:t>
            </a:r>
            <a:r>
              <a:rPr lang="en-NL" sz="1700" baseline="30000" dirty="0"/>
              <a:t>3</a:t>
            </a:r>
            <a:r>
              <a:rPr lang="en-NL" sz="1700" dirty="0"/>
              <a:t>, C. Beckley</a:t>
            </a:r>
            <a:r>
              <a:rPr lang="en-NL" sz="1700" baseline="30000" dirty="0"/>
              <a:t>5</a:t>
            </a:r>
            <a:r>
              <a:rPr lang="en-NL" sz="1700" dirty="0"/>
              <a:t>, M. </a:t>
            </a:r>
            <a:r>
              <a:rPr lang="en-GB" sz="1700" dirty="0"/>
              <a:t>v</a:t>
            </a:r>
            <a:r>
              <a:rPr lang="en-NL" sz="1700" dirty="0"/>
              <a:t>an Berkel</a:t>
            </a:r>
            <a:r>
              <a:rPr lang="en-NL" sz="1700" baseline="30000" dirty="0"/>
              <a:t>6,1</a:t>
            </a:r>
            <a:r>
              <a:rPr lang="en-NL" sz="1700" dirty="0"/>
              <a:t>, C. Bowman</a:t>
            </a:r>
            <a:r>
              <a:rPr lang="en-NL" sz="1700" baseline="30000" dirty="0"/>
              <a:t>5</a:t>
            </a:r>
            <a:r>
              <a:rPr lang="en-NL" sz="1700" dirty="0"/>
              <a:t>, B. Brown</a:t>
            </a:r>
            <a:r>
              <a:rPr lang="en-NL" sz="1700" baseline="30000" dirty="0"/>
              <a:t>2</a:t>
            </a:r>
            <a:r>
              <a:rPr lang="en-NL" sz="1700" dirty="0"/>
              <a:t>, M. Czarski</a:t>
            </a:r>
            <a:r>
              <a:rPr lang="en-NL" sz="1700" baseline="30000" dirty="0"/>
              <a:t>9</a:t>
            </a:r>
            <a:r>
              <a:rPr lang="en-NL" sz="1700" dirty="0"/>
              <a:t>, G. Derks</a:t>
            </a:r>
            <a:r>
              <a:rPr lang="en-NL" sz="1700" baseline="30000" dirty="0"/>
              <a:t>6</a:t>
            </a:r>
            <a:r>
              <a:rPr lang="en-NL" sz="1700" dirty="0"/>
              <a:t>, R. Ducker</a:t>
            </a:r>
            <a:r>
              <a:rPr lang="en-NL" sz="1700" baseline="30000" dirty="0"/>
              <a:t>2</a:t>
            </a:r>
            <a:r>
              <a:rPr lang="en-NL" sz="1700" dirty="0"/>
              <a:t>, G. Durr-Legoupil-Nicoud</a:t>
            </a:r>
            <a:r>
              <a:rPr lang="en-NL" sz="1700" baseline="30000" dirty="0"/>
              <a:t>2</a:t>
            </a:r>
            <a:r>
              <a:rPr lang="en-NL" sz="1700" dirty="0"/>
              <a:t>, F. Federici</a:t>
            </a:r>
            <a:r>
              <a:rPr lang="en-NL" sz="1700" baseline="30000" dirty="0"/>
              <a:t>10</a:t>
            </a:r>
            <a:r>
              <a:rPr lang="en-NL" sz="1700" dirty="0"/>
              <a:t>, N. Fedorczak</a:t>
            </a:r>
            <a:r>
              <a:rPr lang="en-NL" sz="1700" baseline="30000" dirty="0"/>
              <a:t>7</a:t>
            </a:r>
            <a:r>
              <a:rPr lang="en-NL" sz="1700" dirty="0"/>
              <a:t>, J. Flanagan</a:t>
            </a:r>
            <a:r>
              <a:rPr lang="en-NL" sz="1700" baseline="30000" dirty="0"/>
              <a:t>11</a:t>
            </a:r>
            <a:r>
              <a:rPr lang="en-NL" sz="1700" dirty="0"/>
              <a:t>, S. Henderson</a:t>
            </a:r>
            <a:r>
              <a:rPr lang="en-NL" sz="1700" baseline="30000" dirty="0"/>
              <a:t>5</a:t>
            </a:r>
            <a:r>
              <a:rPr lang="en-NL" sz="1700" dirty="0"/>
              <a:t>, Z. Huang</a:t>
            </a:r>
            <a:r>
              <a:rPr lang="en-NL" sz="1700" baseline="30000" dirty="0"/>
              <a:t>5</a:t>
            </a:r>
            <a:r>
              <a:rPr lang="en-NL" sz="1700" dirty="0"/>
              <a:t>, D. Greenhouse</a:t>
            </a:r>
            <a:r>
              <a:rPr lang="en-NL" sz="1700" baseline="30000" dirty="0"/>
              <a:t>8</a:t>
            </a:r>
            <a:r>
              <a:rPr lang="en-NL" sz="1700" dirty="0"/>
              <a:t>, J. Karhunen</a:t>
            </a:r>
            <a:r>
              <a:rPr lang="en-NL" sz="1700" baseline="30000" dirty="0"/>
              <a:t>4</a:t>
            </a:r>
            <a:r>
              <a:rPr lang="en-NL" sz="1700" dirty="0"/>
              <a:t>, S. Kachkanov</a:t>
            </a:r>
            <a:r>
              <a:rPr lang="en-NL" sz="1700" baseline="30000" dirty="0"/>
              <a:t>5</a:t>
            </a:r>
            <a:r>
              <a:rPr lang="en-NL" sz="1700" dirty="0"/>
              <a:t>, S. Kobussen</a:t>
            </a:r>
            <a:r>
              <a:rPr lang="en-NL" sz="1700" baseline="30000" dirty="0"/>
              <a:t>6,1</a:t>
            </a:r>
            <a:r>
              <a:rPr lang="en-NL" sz="1700" dirty="0"/>
              <a:t>, B. Labit</a:t>
            </a:r>
            <a:r>
              <a:rPr lang="en-NL" sz="1700" baseline="30000" dirty="0"/>
              <a:t>2</a:t>
            </a:r>
            <a:r>
              <a:rPr lang="en-NL" sz="1700" dirty="0"/>
              <a:t>, H. Lindl</a:t>
            </a:r>
            <a:r>
              <a:rPr lang="en-NL" sz="1700" baseline="30000" dirty="0"/>
              <a:t>2</a:t>
            </a:r>
            <a:r>
              <a:rPr lang="en-NL" sz="1700" dirty="0"/>
              <a:t>, B. Lipschultz</a:t>
            </a:r>
            <a:r>
              <a:rPr lang="en-NL" sz="1700" baseline="30000" dirty="0"/>
              <a:t>8</a:t>
            </a:r>
            <a:r>
              <a:rPr lang="en-NL" sz="1700" dirty="0"/>
              <a:t>, J. Lovell</a:t>
            </a:r>
            <a:r>
              <a:rPr lang="en-NL" sz="1700" baseline="30000" dirty="0"/>
              <a:t>10</a:t>
            </a:r>
            <a:r>
              <a:rPr lang="en-NL" sz="1700" dirty="0"/>
              <a:t>, A. Mancini</a:t>
            </a:r>
            <a:r>
              <a:rPr lang="en-NL" sz="1700" baseline="30000" dirty="0"/>
              <a:t>3</a:t>
            </a:r>
            <a:r>
              <a:rPr lang="en-NL" sz="1700" dirty="0"/>
              <a:t>, S. Menmuir</a:t>
            </a:r>
            <a:r>
              <a:rPr lang="en-NL" sz="1700" baseline="30000" dirty="0"/>
              <a:t>5</a:t>
            </a:r>
            <a:r>
              <a:rPr lang="en-NL" sz="1700" dirty="0"/>
              <a:t>, R. Mishra</a:t>
            </a:r>
            <a:r>
              <a:rPr lang="en-NL" sz="1700" baseline="30000" dirty="0"/>
              <a:t>9</a:t>
            </a:r>
            <a:r>
              <a:rPr lang="en-NL" sz="1700" dirty="0"/>
              <a:t>, R. Morgan</a:t>
            </a:r>
            <a:r>
              <a:rPr lang="en-NL" sz="1700" baseline="30000" dirty="0"/>
              <a:t>2</a:t>
            </a:r>
            <a:r>
              <a:rPr lang="en-NL" sz="1700" dirty="0"/>
              <a:t>, K. Murray</a:t>
            </a:r>
            <a:r>
              <a:rPr lang="en-NL" sz="1700" baseline="30000" dirty="0"/>
              <a:t>11</a:t>
            </a:r>
            <a:r>
              <a:rPr lang="en-NL" sz="1700" dirty="0"/>
              <a:t>, P. Muscente</a:t>
            </a:r>
            <a:r>
              <a:rPr lang="en-NL" sz="1700" baseline="30000" dirty="0"/>
              <a:t>13</a:t>
            </a:r>
            <a:r>
              <a:rPr lang="en-NL" sz="1700" dirty="0"/>
              <a:t>,  N. Osborne</a:t>
            </a:r>
            <a:r>
              <a:rPr lang="en-NL" sz="1700" baseline="30000" dirty="0"/>
              <a:t>5</a:t>
            </a:r>
            <a:r>
              <a:rPr lang="en-NL" sz="1700" dirty="0"/>
              <a:t>, E. Pawelec</a:t>
            </a:r>
            <a:r>
              <a:rPr lang="en-NL" sz="1700" baseline="30000" dirty="0"/>
              <a:t>12</a:t>
            </a:r>
            <a:r>
              <a:rPr lang="en-NL" sz="1700" dirty="0"/>
              <a:t>, O. Pan</a:t>
            </a:r>
            <a:r>
              <a:rPr lang="en-NL" sz="1700" baseline="30000" dirty="0"/>
              <a:t>3</a:t>
            </a:r>
            <a:r>
              <a:rPr lang="en-NL" sz="1700" dirty="0"/>
              <a:t>, A. Perek</a:t>
            </a:r>
            <a:r>
              <a:rPr lang="en-NL" sz="1700" baseline="30000" dirty="0"/>
              <a:t>2</a:t>
            </a:r>
            <a:r>
              <a:rPr lang="en-NL" sz="1700" dirty="0"/>
              <a:t>, H. Reimerdes</a:t>
            </a:r>
            <a:r>
              <a:rPr lang="en-NL" sz="1700" baseline="30000" dirty="0"/>
              <a:t>2</a:t>
            </a:r>
            <a:r>
              <a:rPr lang="en-NL" sz="1700" dirty="0"/>
              <a:t>, P. Ryan</a:t>
            </a:r>
            <a:r>
              <a:rPr lang="en-NL" sz="1700" baseline="30000" dirty="0"/>
              <a:t>5</a:t>
            </a:r>
            <a:r>
              <a:rPr lang="en-NL" sz="1700" dirty="0"/>
              <a:t>, R. Scannell</a:t>
            </a:r>
            <a:r>
              <a:rPr lang="en-NL" sz="1700" baseline="30000" dirty="0"/>
              <a:t>5</a:t>
            </a:r>
            <a:r>
              <a:rPr lang="en-NL" sz="1700" dirty="0"/>
              <a:t>, S. Silburn</a:t>
            </a:r>
            <a:r>
              <a:rPr lang="en-NL" sz="1700" baseline="30000" dirty="0"/>
              <a:t>5</a:t>
            </a:r>
            <a:r>
              <a:rPr lang="en-NL" sz="1700" dirty="0"/>
              <a:t>, E. Tonello</a:t>
            </a:r>
            <a:r>
              <a:rPr lang="en-NL" sz="1700" baseline="30000" dirty="0"/>
              <a:t>2</a:t>
            </a:r>
            <a:r>
              <a:rPr lang="en-NL" sz="1700" dirty="0"/>
              <a:t>, A. Tookey</a:t>
            </a:r>
            <a:r>
              <a:rPr lang="en-NL" sz="1700" baseline="30000" dirty="0"/>
              <a:t>5</a:t>
            </a:r>
            <a:r>
              <a:rPr lang="en-NL" sz="1700" dirty="0"/>
              <a:t>, M. Wigram</a:t>
            </a:r>
            <a:r>
              <a:rPr lang="en-NL" sz="1700" baseline="30000" dirty="0"/>
              <a:t>13</a:t>
            </a:r>
            <a:r>
              <a:rPr lang="en-NL" sz="1700" dirty="0"/>
              <a:t>, M. Winkel</a:t>
            </a:r>
            <a:r>
              <a:rPr lang="en-NL" sz="1700" baseline="30000" dirty="0"/>
              <a:t>1</a:t>
            </a:r>
            <a:r>
              <a:rPr lang="en-NL" sz="1700" dirty="0"/>
              <a:t>, T. Wijkamp</a:t>
            </a:r>
            <a:r>
              <a:rPr lang="en-NL" sz="1700" baseline="30000" dirty="0"/>
              <a:t>6</a:t>
            </a:r>
            <a:r>
              <a:rPr lang="en-NL" sz="1700" dirty="0"/>
              <a:t>, Q. Xia</a:t>
            </a:r>
            <a:r>
              <a:rPr lang="en-NL" sz="1700" baseline="30000" dirty="0"/>
              <a:t>5</a:t>
            </a:r>
            <a:r>
              <a:rPr lang="en-NL" sz="1700" dirty="0"/>
              <a:t>, L. Xiang</a:t>
            </a:r>
            <a:r>
              <a:rPr lang="en-NL" sz="1700" baseline="30000" dirty="0"/>
              <a:t>5</a:t>
            </a:r>
            <a:r>
              <a:rPr lang="en-NL" sz="1700" dirty="0"/>
              <a:t> , the ASDEX Upgrade Team</a:t>
            </a:r>
            <a:r>
              <a:rPr lang="en-NL" sz="1700" baseline="30000" dirty="0"/>
              <a:t>14</a:t>
            </a:r>
            <a:r>
              <a:rPr lang="en-NL" sz="1700" dirty="0"/>
              <a:t>, the MAST Upgrade team</a:t>
            </a:r>
            <a:r>
              <a:rPr lang="en-NL" sz="1700" baseline="30000" dirty="0"/>
              <a:t>15</a:t>
            </a:r>
            <a:r>
              <a:rPr lang="en-NL" sz="1700" dirty="0"/>
              <a:t>, the TCV team</a:t>
            </a:r>
            <a:r>
              <a:rPr lang="en-NL" sz="1700" baseline="30000" dirty="0"/>
              <a:t>16</a:t>
            </a:r>
            <a:r>
              <a:rPr lang="en-NL" sz="1700" dirty="0"/>
              <a:t>, the WEST team</a:t>
            </a:r>
            <a:r>
              <a:rPr lang="en-NL" sz="1700" baseline="30000" dirty="0"/>
              <a:t>17</a:t>
            </a:r>
            <a:r>
              <a:rPr lang="en-NL" sz="1700" dirty="0"/>
              <a:t>, the EUROfusion WPTE team</a:t>
            </a:r>
            <a:r>
              <a:rPr lang="en-NL" sz="1700" baseline="30000" dirty="0"/>
              <a:t>18</a:t>
            </a:r>
          </a:p>
          <a:p>
            <a:pPr algn="l"/>
            <a:endParaRPr lang="en-NL" sz="1700" dirty="0"/>
          </a:p>
        </p:txBody>
      </p:sp>
      <p:pic>
        <p:nvPicPr>
          <p:cNvPr id="6" name="Picture 4" descr="University of Liverpool | MHIN">
            <a:extLst>
              <a:ext uri="{FF2B5EF4-FFF2-40B4-BE49-F238E27FC236}">
                <a16:creationId xmlns:a16="http://schemas.microsoft.com/office/drawing/2014/main" id="{130C42D2-CA84-B8E0-5730-68188ED682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91399" y="5677424"/>
            <a:ext cx="1832657" cy="5497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University of York | UK Universities Climate Network">
            <a:extLst>
              <a:ext uri="{FF2B5EF4-FFF2-40B4-BE49-F238E27FC236}">
                <a16:creationId xmlns:a16="http://schemas.microsoft.com/office/drawing/2014/main" id="{A7F99C6E-FEA3-4EC5-62EC-BF432D035B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455" t="31032" r="17899" b="31829"/>
          <a:stretch>
            <a:fillRect/>
          </a:stretch>
        </p:blipFill>
        <p:spPr bwMode="auto">
          <a:xfrm>
            <a:off x="10580412" y="5077597"/>
            <a:ext cx="1541883" cy="5998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VTT Technical Research Centre of Finland - Wikipedia">
            <a:extLst>
              <a:ext uri="{FF2B5EF4-FFF2-40B4-BE49-F238E27FC236}">
                <a16:creationId xmlns:a16="http://schemas.microsoft.com/office/drawing/2014/main" id="{16FD7DEF-F5BE-EA71-2833-0243A0E555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3139" y="4192992"/>
            <a:ext cx="1203112" cy="8079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UKAEA logo – Physics World">
            <a:extLst>
              <a:ext uri="{FF2B5EF4-FFF2-40B4-BE49-F238E27FC236}">
                <a16:creationId xmlns:a16="http://schemas.microsoft.com/office/drawing/2014/main" id="{8A7372E8-A8F5-2451-DC65-3C1E095BE94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705" r="24244"/>
          <a:stretch>
            <a:fillRect/>
          </a:stretch>
        </p:blipFill>
        <p:spPr bwMode="auto">
          <a:xfrm>
            <a:off x="3352287" y="3902542"/>
            <a:ext cx="1377242" cy="132298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6" descr="Identity ‒ Organization and identity ‐ EPFL">
            <a:extLst>
              <a:ext uri="{FF2B5EF4-FFF2-40B4-BE49-F238E27FC236}">
                <a16:creationId xmlns:a16="http://schemas.microsoft.com/office/drawing/2014/main" id="{84B1B7B0-78CC-36FC-2227-007C5D9CD1A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956" t="30096" r="13681" b="30097"/>
          <a:stretch>
            <a:fillRect/>
          </a:stretch>
        </p:blipFill>
        <p:spPr bwMode="auto">
          <a:xfrm>
            <a:off x="569676" y="4258151"/>
            <a:ext cx="2526953" cy="78191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D04CC4AC-9CA4-42E8-3CB7-5B19CBEA38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9748" y="3327401"/>
            <a:ext cx="3203756" cy="8747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x Planck Institute for Plasma Physics | FuseNet">
            <a:extLst>
              <a:ext uri="{FF2B5EF4-FFF2-40B4-BE49-F238E27FC236}">
                <a16:creationId xmlns:a16="http://schemas.microsoft.com/office/drawing/2014/main" id="{D1BF5914-F5F4-A88B-0593-C199AC2065C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1218" b="29804"/>
          <a:stretch>
            <a:fillRect/>
          </a:stretch>
        </p:blipFill>
        <p:spPr bwMode="auto">
          <a:xfrm>
            <a:off x="565055" y="5360603"/>
            <a:ext cx="4263397" cy="92322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3DEBAF4A-E56C-8D88-F7A3-0A42B305E11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262469" y="4148165"/>
            <a:ext cx="929531" cy="92953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udowa Summer School - Kudowa School">
            <a:extLst>
              <a:ext uri="{FF2B5EF4-FFF2-40B4-BE49-F238E27FC236}">
                <a16:creationId xmlns:a16="http://schemas.microsoft.com/office/drawing/2014/main" id="{6CD6F852-B508-6B7F-5387-32261BFAE11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35861" y="5677423"/>
            <a:ext cx="1399552" cy="54979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ogo | Dutch Institute for Fundamental Energy Research">
            <a:extLst>
              <a:ext uri="{FF2B5EF4-FFF2-40B4-BE49-F238E27FC236}">
                <a16:creationId xmlns:a16="http://schemas.microsoft.com/office/drawing/2014/main" id="{AEBBDFAA-3255-2338-5C91-C462CF3AD00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30891" y="5104885"/>
            <a:ext cx="2093863" cy="52932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ORNL-logo - Tremont Institute">
            <a:extLst>
              <a:ext uri="{FF2B5EF4-FFF2-40B4-BE49-F238E27FC236}">
                <a16:creationId xmlns:a16="http://schemas.microsoft.com/office/drawing/2014/main" id="{3E028C10-43DA-40D2-F57D-EB2348F3DED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80788" y="4192992"/>
            <a:ext cx="1570696" cy="80793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RK">
            <a:extLst>
              <a:ext uri="{FF2B5EF4-FFF2-40B4-BE49-F238E27FC236}">
                <a16:creationId xmlns:a16="http://schemas.microsoft.com/office/drawing/2014/main" id="{73D82BAE-EC77-FFA4-B4EF-0E70B4F81FCF}"/>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1239" t="18547" r="7900" b="18546"/>
          <a:stretch>
            <a:fillRect/>
          </a:stretch>
        </p:blipFill>
        <p:spPr bwMode="auto">
          <a:xfrm>
            <a:off x="10058400" y="3556544"/>
            <a:ext cx="2133600" cy="47652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Massachusetts Institute of Technology Logo, PNG, Symbol, History, Meaning">
            <a:extLst>
              <a:ext uri="{FF2B5EF4-FFF2-40B4-BE49-F238E27FC236}">
                <a16:creationId xmlns:a16="http://schemas.microsoft.com/office/drawing/2014/main" id="{3829280D-946D-1B3C-AC3E-2394E7D91302}"/>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23669" b="22044"/>
          <a:stretch>
            <a:fillRect/>
          </a:stretch>
        </p:blipFill>
        <p:spPr bwMode="auto">
          <a:xfrm>
            <a:off x="7812054" y="3376624"/>
            <a:ext cx="2142641" cy="65138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UROfusion - Realising Fusion Energy">
            <a:extLst>
              <a:ext uri="{FF2B5EF4-FFF2-40B4-BE49-F238E27FC236}">
                <a16:creationId xmlns:a16="http://schemas.microsoft.com/office/drawing/2014/main" id="{0F8C5927-E261-7D68-CEC9-9927C7C1CE5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60608" y="5362780"/>
            <a:ext cx="3100647" cy="94466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62E77D5-2907-BC6C-754A-F74E72045BDB}"/>
              </a:ext>
            </a:extLst>
          </p:cNvPr>
          <p:cNvSpPr txBox="1"/>
          <p:nvPr/>
        </p:nvSpPr>
        <p:spPr>
          <a:xfrm>
            <a:off x="166043" y="3631356"/>
            <a:ext cx="301686" cy="369332"/>
          </a:xfrm>
          <a:prstGeom prst="rect">
            <a:avLst/>
          </a:prstGeom>
          <a:noFill/>
        </p:spPr>
        <p:txBody>
          <a:bodyPr wrap="none" rtlCol="0">
            <a:spAutoFit/>
          </a:bodyPr>
          <a:lstStyle/>
          <a:p>
            <a:pPr algn="l"/>
            <a:r>
              <a:rPr lang="en-NL" b="1" dirty="0"/>
              <a:t>1</a:t>
            </a:r>
          </a:p>
        </p:txBody>
      </p:sp>
      <p:sp>
        <p:nvSpPr>
          <p:cNvPr id="16" name="TextBox 15">
            <a:extLst>
              <a:ext uri="{FF2B5EF4-FFF2-40B4-BE49-F238E27FC236}">
                <a16:creationId xmlns:a16="http://schemas.microsoft.com/office/drawing/2014/main" id="{8C139783-819E-4817-E786-9E8A85A28C5B}"/>
              </a:ext>
            </a:extLst>
          </p:cNvPr>
          <p:cNvSpPr txBox="1"/>
          <p:nvPr/>
        </p:nvSpPr>
        <p:spPr>
          <a:xfrm>
            <a:off x="66207" y="4506131"/>
            <a:ext cx="1834449" cy="369332"/>
          </a:xfrm>
          <a:prstGeom prst="rect">
            <a:avLst/>
          </a:prstGeom>
          <a:noFill/>
        </p:spPr>
        <p:txBody>
          <a:bodyPr wrap="square" rtlCol="0">
            <a:spAutoFit/>
          </a:bodyPr>
          <a:lstStyle/>
          <a:p>
            <a:pPr algn="l"/>
            <a:r>
              <a:rPr lang="en-NL" b="1" dirty="0"/>
              <a:t>2,16</a:t>
            </a:r>
          </a:p>
        </p:txBody>
      </p:sp>
      <p:sp>
        <p:nvSpPr>
          <p:cNvPr id="17" name="TextBox 16">
            <a:extLst>
              <a:ext uri="{FF2B5EF4-FFF2-40B4-BE49-F238E27FC236}">
                <a16:creationId xmlns:a16="http://schemas.microsoft.com/office/drawing/2014/main" id="{A38AA31F-07B9-6213-6F88-DF17D9CF0D9B}"/>
              </a:ext>
            </a:extLst>
          </p:cNvPr>
          <p:cNvSpPr txBox="1"/>
          <p:nvPr/>
        </p:nvSpPr>
        <p:spPr>
          <a:xfrm>
            <a:off x="74624" y="5582990"/>
            <a:ext cx="1834449" cy="369332"/>
          </a:xfrm>
          <a:prstGeom prst="rect">
            <a:avLst/>
          </a:prstGeom>
          <a:noFill/>
        </p:spPr>
        <p:txBody>
          <a:bodyPr wrap="square" rtlCol="0">
            <a:spAutoFit/>
          </a:bodyPr>
          <a:lstStyle/>
          <a:p>
            <a:pPr algn="l"/>
            <a:r>
              <a:rPr lang="en-NL" b="1" dirty="0"/>
              <a:t>3,14</a:t>
            </a:r>
          </a:p>
        </p:txBody>
      </p:sp>
      <p:sp>
        <p:nvSpPr>
          <p:cNvPr id="19" name="TextBox 18">
            <a:extLst>
              <a:ext uri="{FF2B5EF4-FFF2-40B4-BE49-F238E27FC236}">
                <a16:creationId xmlns:a16="http://schemas.microsoft.com/office/drawing/2014/main" id="{445FB083-33D1-5E0B-9C72-5EE5DE928DD3}"/>
              </a:ext>
            </a:extLst>
          </p:cNvPr>
          <p:cNvSpPr txBox="1"/>
          <p:nvPr/>
        </p:nvSpPr>
        <p:spPr>
          <a:xfrm>
            <a:off x="2814188" y="4393228"/>
            <a:ext cx="1834449" cy="369332"/>
          </a:xfrm>
          <a:prstGeom prst="rect">
            <a:avLst/>
          </a:prstGeom>
          <a:noFill/>
        </p:spPr>
        <p:txBody>
          <a:bodyPr wrap="square" rtlCol="0">
            <a:spAutoFit/>
          </a:bodyPr>
          <a:lstStyle/>
          <a:p>
            <a:pPr algn="l"/>
            <a:r>
              <a:rPr lang="en-NL" b="1" dirty="0"/>
              <a:t>5,15</a:t>
            </a:r>
          </a:p>
        </p:txBody>
      </p:sp>
      <p:sp>
        <p:nvSpPr>
          <p:cNvPr id="20" name="TextBox 19">
            <a:extLst>
              <a:ext uri="{FF2B5EF4-FFF2-40B4-BE49-F238E27FC236}">
                <a16:creationId xmlns:a16="http://schemas.microsoft.com/office/drawing/2014/main" id="{F983E68F-E34C-74CD-FE54-B6490236609D}"/>
              </a:ext>
            </a:extLst>
          </p:cNvPr>
          <p:cNvSpPr txBox="1"/>
          <p:nvPr/>
        </p:nvSpPr>
        <p:spPr>
          <a:xfrm>
            <a:off x="7953037" y="5282017"/>
            <a:ext cx="1963957" cy="369332"/>
          </a:xfrm>
          <a:prstGeom prst="rect">
            <a:avLst/>
          </a:prstGeom>
          <a:noFill/>
        </p:spPr>
        <p:txBody>
          <a:bodyPr wrap="square" rtlCol="0">
            <a:spAutoFit/>
          </a:bodyPr>
          <a:lstStyle/>
          <a:p>
            <a:pPr algn="l"/>
            <a:r>
              <a:rPr lang="en-NL" b="1" dirty="0"/>
              <a:t>6</a:t>
            </a:r>
          </a:p>
        </p:txBody>
      </p:sp>
      <p:sp>
        <p:nvSpPr>
          <p:cNvPr id="21" name="TextBox 20">
            <a:extLst>
              <a:ext uri="{FF2B5EF4-FFF2-40B4-BE49-F238E27FC236}">
                <a16:creationId xmlns:a16="http://schemas.microsoft.com/office/drawing/2014/main" id="{4780D85E-27EA-008F-2EA4-94B511119646}"/>
              </a:ext>
            </a:extLst>
          </p:cNvPr>
          <p:cNvSpPr txBox="1"/>
          <p:nvPr/>
        </p:nvSpPr>
        <p:spPr>
          <a:xfrm>
            <a:off x="9077661" y="4732484"/>
            <a:ext cx="1834449" cy="369332"/>
          </a:xfrm>
          <a:prstGeom prst="rect">
            <a:avLst/>
          </a:prstGeom>
          <a:noFill/>
        </p:spPr>
        <p:txBody>
          <a:bodyPr wrap="square" rtlCol="0">
            <a:spAutoFit/>
          </a:bodyPr>
          <a:lstStyle/>
          <a:p>
            <a:pPr algn="l"/>
            <a:r>
              <a:rPr lang="en-NL" b="1" dirty="0"/>
              <a:t>4</a:t>
            </a:r>
          </a:p>
        </p:txBody>
      </p:sp>
      <p:sp>
        <p:nvSpPr>
          <p:cNvPr id="22" name="TextBox 21">
            <a:extLst>
              <a:ext uri="{FF2B5EF4-FFF2-40B4-BE49-F238E27FC236}">
                <a16:creationId xmlns:a16="http://schemas.microsoft.com/office/drawing/2014/main" id="{6B4F0681-A45A-5A5B-FBE8-C5D7A15A2EEC}"/>
              </a:ext>
            </a:extLst>
          </p:cNvPr>
          <p:cNvSpPr txBox="1"/>
          <p:nvPr/>
        </p:nvSpPr>
        <p:spPr>
          <a:xfrm>
            <a:off x="10705099" y="4696263"/>
            <a:ext cx="1834449" cy="369332"/>
          </a:xfrm>
          <a:prstGeom prst="rect">
            <a:avLst/>
          </a:prstGeom>
          <a:noFill/>
        </p:spPr>
        <p:txBody>
          <a:bodyPr wrap="square" rtlCol="0">
            <a:spAutoFit/>
          </a:bodyPr>
          <a:lstStyle/>
          <a:p>
            <a:pPr algn="l"/>
            <a:r>
              <a:rPr lang="en-NL" b="1" dirty="0"/>
              <a:t>7,17</a:t>
            </a:r>
          </a:p>
        </p:txBody>
      </p:sp>
      <p:sp>
        <p:nvSpPr>
          <p:cNvPr id="23" name="TextBox 22">
            <a:extLst>
              <a:ext uri="{FF2B5EF4-FFF2-40B4-BE49-F238E27FC236}">
                <a16:creationId xmlns:a16="http://schemas.microsoft.com/office/drawing/2014/main" id="{4EE1375F-12ED-D28D-EC57-16AC095378B7}"/>
              </a:ext>
            </a:extLst>
          </p:cNvPr>
          <p:cNvSpPr txBox="1"/>
          <p:nvPr/>
        </p:nvSpPr>
        <p:spPr>
          <a:xfrm>
            <a:off x="7060170" y="4613519"/>
            <a:ext cx="1834449" cy="369332"/>
          </a:xfrm>
          <a:prstGeom prst="rect">
            <a:avLst/>
          </a:prstGeom>
          <a:noFill/>
        </p:spPr>
        <p:txBody>
          <a:bodyPr wrap="square" rtlCol="0">
            <a:spAutoFit/>
          </a:bodyPr>
          <a:lstStyle/>
          <a:p>
            <a:pPr algn="l"/>
            <a:r>
              <a:rPr lang="en-NL" b="1" dirty="0"/>
              <a:t>10</a:t>
            </a:r>
          </a:p>
        </p:txBody>
      </p:sp>
      <p:sp>
        <p:nvSpPr>
          <p:cNvPr id="24" name="TextBox 23">
            <a:extLst>
              <a:ext uri="{FF2B5EF4-FFF2-40B4-BE49-F238E27FC236}">
                <a16:creationId xmlns:a16="http://schemas.microsoft.com/office/drawing/2014/main" id="{368C2CDA-A884-FD7E-3244-B960F1FBC42B}"/>
              </a:ext>
            </a:extLst>
          </p:cNvPr>
          <p:cNvSpPr txBox="1"/>
          <p:nvPr/>
        </p:nvSpPr>
        <p:spPr>
          <a:xfrm>
            <a:off x="7390982" y="3516491"/>
            <a:ext cx="1834449" cy="369332"/>
          </a:xfrm>
          <a:prstGeom prst="rect">
            <a:avLst/>
          </a:prstGeom>
          <a:noFill/>
        </p:spPr>
        <p:txBody>
          <a:bodyPr wrap="square" rtlCol="0">
            <a:spAutoFit/>
          </a:bodyPr>
          <a:lstStyle/>
          <a:p>
            <a:pPr algn="l"/>
            <a:r>
              <a:rPr lang="en-NL" b="1" dirty="0"/>
              <a:t>13</a:t>
            </a:r>
          </a:p>
        </p:txBody>
      </p:sp>
      <p:sp>
        <p:nvSpPr>
          <p:cNvPr id="25" name="TextBox 24">
            <a:extLst>
              <a:ext uri="{FF2B5EF4-FFF2-40B4-BE49-F238E27FC236}">
                <a16:creationId xmlns:a16="http://schemas.microsoft.com/office/drawing/2014/main" id="{DE716201-7020-5EF6-1B19-B4D9C2F85454}"/>
              </a:ext>
            </a:extLst>
          </p:cNvPr>
          <p:cNvSpPr txBox="1"/>
          <p:nvPr/>
        </p:nvSpPr>
        <p:spPr>
          <a:xfrm>
            <a:off x="9954695" y="5877587"/>
            <a:ext cx="1834449" cy="369332"/>
          </a:xfrm>
          <a:prstGeom prst="rect">
            <a:avLst/>
          </a:prstGeom>
          <a:noFill/>
        </p:spPr>
        <p:txBody>
          <a:bodyPr wrap="square" rtlCol="0">
            <a:spAutoFit/>
          </a:bodyPr>
          <a:lstStyle/>
          <a:p>
            <a:pPr algn="l"/>
            <a:r>
              <a:rPr lang="en-NL" b="1" dirty="0"/>
              <a:t>11</a:t>
            </a:r>
          </a:p>
        </p:txBody>
      </p:sp>
      <p:sp>
        <p:nvSpPr>
          <p:cNvPr id="26" name="TextBox 25">
            <a:extLst>
              <a:ext uri="{FF2B5EF4-FFF2-40B4-BE49-F238E27FC236}">
                <a16:creationId xmlns:a16="http://schemas.microsoft.com/office/drawing/2014/main" id="{99506B01-D67B-3C3A-1186-38F9AA4D7986}"/>
              </a:ext>
            </a:extLst>
          </p:cNvPr>
          <p:cNvSpPr txBox="1"/>
          <p:nvPr/>
        </p:nvSpPr>
        <p:spPr>
          <a:xfrm>
            <a:off x="8163486" y="5857624"/>
            <a:ext cx="1834449" cy="369332"/>
          </a:xfrm>
          <a:prstGeom prst="rect">
            <a:avLst/>
          </a:prstGeom>
          <a:noFill/>
        </p:spPr>
        <p:txBody>
          <a:bodyPr wrap="square" rtlCol="0">
            <a:spAutoFit/>
          </a:bodyPr>
          <a:lstStyle/>
          <a:p>
            <a:pPr algn="l"/>
            <a:r>
              <a:rPr lang="en-NL" b="1" dirty="0"/>
              <a:t>9</a:t>
            </a:r>
          </a:p>
        </p:txBody>
      </p:sp>
      <p:sp>
        <p:nvSpPr>
          <p:cNvPr id="29" name="TextBox 28">
            <a:extLst>
              <a:ext uri="{FF2B5EF4-FFF2-40B4-BE49-F238E27FC236}">
                <a16:creationId xmlns:a16="http://schemas.microsoft.com/office/drawing/2014/main" id="{EDE0FB8A-5728-75E9-7617-B58BA53490D7}"/>
              </a:ext>
            </a:extLst>
          </p:cNvPr>
          <p:cNvSpPr txBox="1"/>
          <p:nvPr/>
        </p:nvSpPr>
        <p:spPr>
          <a:xfrm>
            <a:off x="9668265" y="3697470"/>
            <a:ext cx="1834449" cy="369332"/>
          </a:xfrm>
          <a:prstGeom prst="rect">
            <a:avLst/>
          </a:prstGeom>
          <a:noFill/>
        </p:spPr>
        <p:txBody>
          <a:bodyPr wrap="square" rtlCol="0">
            <a:spAutoFit/>
          </a:bodyPr>
          <a:lstStyle/>
          <a:p>
            <a:pPr algn="l"/>
            <a:r>
              <a:rPr lang="en-NL" b="1" dirty="0"/>
              <a:t>12</a:t>
            </a:r>
          </a:p>
        </p:txBody>
      </p:sp>
      <p:sp>
        <p:nvSpPr>
          <p:cNvPr id="30" name="TextBox 29">
            <a:extLst>
              <a:ext uri="{FF2B5EF4-FFF2-40B4-BE49-F238E27FC236}">
                <a16:creationId xmlns:a16="http://schemas.microsoft.com/office/drawing/2014/main" id="{5588123F-873E-227B-4610-63E62DB0ACDF}"/>
              </a:ext>
            </a:extLst>
          </p:cNvPr>
          <p:cNvSpPr txBox="1"/>
          <p:nvPr/>
        </p:nvSpPr>
        <p:spPr>
          <a:xfrm>
            <a:off x="10324754" y="5343332"/>
            <a:ext cx="1963957" cy="369332"/>
          </a:xfrm>
          <a:prstGeom prst="rect">
            <a:avLst/>
          </a:prstGeom>
          <a:noFill/>
        </p:spPr>
        <p:txBody>
          <a:bodyPr wrap="square" rtlCol="0">
            <a:spAutoFit/>
          </a:bodyPr>
          <a:lstStyle/>
          <a:p>
            <a:pPr algn="l"/>
            <a:r>
              <a:rPr lang="en-NL" b="1" dirty="0"/>
              <a:t>8</a:t>
            </a:r>
          </a:p>
        </p:txBody>
      </p:sp>
      <p:sp>
        <p:nvSpPr>
          <p:cNvPr id="31" name="TextBox 30">
            <a:extLst>
              <a:ext uri="{FF2B5EF4-FFF2-40B4-BE49-F238E27FC236}">
                <a16:creationId xmlns:a16="http://schemas.microsoft.com/office/drawing/2014/main" id="{E82F23D9-1FD3-9567-C58D-084783742514}"/>
              </a:ext>
            </a:extLst>
          </p:cNvPr>
          <p:cNvSpPr txBox="1"/>
          <p:nvPr/>
        </p:nvSpPr>
        <p:spPr>
          <a:xfrm>
            <a:off x="5598012" y="5328195"/>
            <a:ext cx="1834449" cy="369332"/>
          </a:xfrm>
          <a:prstGeom prst="rect">
            <a:avLst/>
          </a:prstGeom>
          <a:noFill/>
        </p:spPr>
        <p:txBody>
          <a:bodyPr wrap="square" rtlCol="0">
            <a:spAutoFit/>
          </a:bodyPr>
          <a:lstStyle/>
          <a:p>
            <a:pPr algn="l"/>
            <a:r>
              <a:rPr lang="en-NL" b="1" dirty="0"/>
              <a:t>18</a:t>
            </a:r>
          </a:p>
        </p:txBody>
      </p:sp>
      <p:sp>
        <p:nvSpPr>
          <p:cNvPr id="32" name="TextBox 31">
            <a:extLst>
              <a:ext uri="{FF2B5EF4-FFF2-40B4-BE49-F238E27FC236}">
                <a16:creationId xmlns:a16="http://schemas.microsoft.com/office/drawing/2014/main" id="{EB2285FB-4D1E-5870-F1DB-769D94B610AA}"/>
              </a:ext>
            </a:extLst>
          </p:cNvPr>
          <p:cNvSpPr txBox="1"/>
          <p:nvPr/>
        </p:nvSpPr>
        <p:spPr>
          <a:xfrm>
            <a:off x="7567919" y="-18360"/>
            <a:ext cx="4140685" cy="954107"/>
          </a:xfrm>
          <a:prstGeom prst="rect">
            <a:avLst/>
          </a:prstGeom>
          <a:noFill/>
        </p:spPr>
        <p:txBody>
          <a:bodyPr wrap="none" rtlCol="0">
            <a:spAutoFit/>
          </a:bodyPr>
          <a:lstStyle/>
          <a:p>
            <a:pPr algn="l"/>
            <a:r>
              <a:rPr lang="en-NL" sz="1400" baseline="30000" dirty="0"/>
              <a:t>14</a:t>
            </a:r>
            <a:r>
              <a:rPr lang="en-NL" sz="1400" dirty="0"/>
              <a:t> See author list of T. Putterich, et al. this conference</a:t>
            </a:r>
          </a:p>
          <a:p>
            <a:pPr algn="l"/>
            <a:r>
              <a:rPr lang="en-NL" sz="1400" baseline="30000" dirty="0"/>
              <a:t>15</a:t>
            </a:r>
            <a:r>
              <a:rPr lang="en-NL" sz="1400" dirty="0"/>
              <a:t> See author list of J.R. Harrison, et al. this conference</a:t>
            </a:r>
          </a:p>
          <a:p>
            <a:pPr algn="l"/>
            <a:r>
              <a:rPr lang="en-NL" sz="1400" baseline="30000" dirty="0"/>
              <a:t>16</a:t>
            </a:r>
            <a:r>
              <a:rPr lang="en-NL" sz="1400" dirty="0"/>
              <a:t> See author list of C. Theiler, et al. this conference</a:t>
            </a:r>
          </a:p>
          <a:p>
            <a:pPr algn="l"/>
            <a:r>
              <a:rPr lang="en-NL" sz="1400" baseline="30000" dirty="0"/>
              <a:t>17</a:t>
            </a:r>
            <a:r>
              <a:rPr lang="en-NL" sz="1400" dirty="0"/>
              <a:t> See author list of J. Bucalossi, et al. this conference</a:t>
            </a:r>
          </a:p>
        </p:txBody>
      </p:sp>
      <p:sp>
        <p:nvSpPr>
          <p:cNvPr id="33" name="TextBox 32">
            <a:extLst>
              <a:ext uri="{FF2B5EF4-FFF2-40B4-BE49-F238E27FC236}">
                <a16:creationId xmlns:a16="http://schemas.microsoft.com/office/drawing/2014/main" id="{5814A827-20BE-5833-19C8-D97D4C1EA012}"/>
              </a:ext>
            </a:extLst>
          </p:cNvPr>
          <p:cNvSpPr txBox="1"/>
          <p:nvPr/>
        </p:nvSpPr>
        <p:spPr>
          <a:xfrm>
            <a:off x="4945333" y="3667573"/>
            <a:ext cx="1957972" cy="1323439"/>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none" rtlCol="0">
            <a:spAutoFit/>
          </a:bodyPr>
          <a:lstStyle/>
          <a:p>
            <a:pPr algn="l"/>
            <a:r>
              <a:rPr lang="en-NL" sz="2000" b="1" dirty="0"/>
              <a:t>Team effort !</a:t>
            </a:r>
          </a:p>
          <a:p>
            <a:pPr marL="457200" indent="-457200" algn="l">
              <a:buFont typeface="Arial" panose="020B0604020202020204" pitchFamily="34" charset="0"/>
              <a:buChar char="•"/>
            </a:pPr>
            <a:r>
              <a:rPr lang="en-NL" sz="2000" b="1" dirty="0"/>
              <a:t>55 authors</a:t>
            </a:r>
          </a:p>
          <a:p>
            <a:pPr marL="457200" indent="-457200" algn="l">
              <a:buFont typeface="Arial" panose="020B0604020202020204" pitchFamily="34" charset="0"/>
              <a:buChar char="•"/>
            </a:pPr>
            <a:r>
              <a:rPr lang="en-NL" sz="2000" b="1" dirty="0"/>
              <a:t>13 institutes</a:t>
            </a:r>
          </a:p>
          <a:p>
            <a:pPr marL="457200" indent="-457200" algn="l">
              <a:buFont typeface="Arial" panose="020B0604020202020204" pitchFamily="34" charset="0"/>
              <a:buChar char="•"/>
            </a:pPr>
            <a:r>
              <a:rPr lang="en-NL" sz="2000" b="1" dirty="0"/>
              <a:t>5 consortia</a:t>
            </a:r>
          </a:p>
        </p:txBody>
      </p:sp>
    </p:spTree>
    <p:extLst>
      <p:ext uri="{BB962C8B-B14F-4D97-AF65-F5344CB8AC3E}">
        <p14:creationId xmlns:p14="http://schemas.microsoft.com/office/powerpoint/2010/main" val="34587319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88839-547D-64F4-2B3B-E275DE3C28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1CD089-0CD3-B6E8-EF1B-A42EC1BC0748}"/>
              </a:ext>
            </a:extLst>
          </p:cNvPr>
          <p:cNvSpPr>
            <a:spLocks noGrp="1"/>
          </p:cNvSpPr>
          <p:nvPr>
            <p:ph type="title"/>
          </p:nvPr>
        </p:nvSpPr>
        <p:spPr>
          <a:xfrm>
            <a:off x="983432" y="192515"/>
            <a:ext cx="10729192" cy="457200"/>
          </a:xfrm>
        </p:spPr>
        <p:txBody>
          <a:bodyPr/>
          <a:lstStyle/>
          <a:p>
            <a:r>
              <a:rPr lang="en-NL" dirty="0"/>
              <a:t>Progress in ADC research through EUROfusion</a:t>
            </a:r>
          </a:p>
        </p:txBody>
      </p:sp>
      <p:sp>
        <p:nvSpPr>
          <p:cNvPr id="5" name="Slide Number Placeholder 4">
            <a:extLst>
              <a:ext uri="{FF2B5EF4-FFF2-40B4-BE49-F238E27FC236}">
                <a16:creationId xmlns:a16="http://schemas.microsoft.com/office/drawing/2014/main" id="{C1AB32CC-E9AC-CCF7-FA65-626CBB3D7726}"/>
              </a:ext>
            </a:extLst>
          </p:cNvPr>
          <p:cNvSpPr>
            <a:spLocks noGrp="1"/>
          </p:cNvSpPr>
          <p:nvPr>
            <p:ph type="sldNum" sz="quarter" idx="12"/>
          </p:nvPr>
        </p:nvSpPr>
        <p:spPr/>
        <p:txBody>
          <a:bodyPr/>
          <a:lstStyle/>
          <a:p>
            <a:r>
              <a:rPr lang="en-GB" dirty="0">
                <a:solidFill>
                  <a:prstClr val="white"/>
                </a:solidFill>
              </a:rPr>
              <a:t>4b/16</a:t>
            </a:r>
          </a:p>
        </p:txBody>
      </p:sp>
      <p:sp>
        <p:nvSpPr>
          <p:cNvPr id="13" name="TextBox 12">
            <a:extLst>
              <a:ext uri="{FF2B5EF4-FFF2-40B4-BE49-F238E27FC236}">
                <a16:creationId xmlns:a16="http://schemas.microsoft.com/office/drawing/2014/main" id="{F902CE8B-3F61-4D44-3846-A8B199EC1ED5}"/>
              </a:ext>
            </a:extLst>
          </p:cNvPr>
          <p:cNvSpPr txBox="1"/>
          <p:nvPr/>
        </p:nvSpPr>
        <p:spPr>
          <a:xfrm>
            <a:off x="1044092" y="2484433"/>
            <a:ext cx="721801" cy="461665"/>
          </a:xfrm>
          <a:prstGeom prst="rect">
            <a:avLst/>
          </a:prstGeom>
          <a:noFill/>
        </p:spPr>
        <p:txBody>
          <a:bodyPr wrap="none" rtlCol="0">
            <a:spAutoFit/>
          </a:bodyPr>
          <a:lstStyle/>
          <a:p>
            <a:pPr algn="l"/>
            <a:r>
              <a:rPr lang="en-NL" sz="2400" b="1" dirty="0"/>
              <a:t>Past</a:t>
            </a:r>
          </a:p>
        </p:txBody>
      </p:sp>
      <p:sp>
        <p:nvSpPr>
          <p:cNvPr id="21" name="Rectangle 20">
            <a:extLst>
              <a:ext uri="{FF2B5EF4-FFF2-40B4-BE49-F238E27FC236}">
                <a16:creationId xmlns:a16="http://schemas.microsoft.com/office/drawing/2014/main" id="{9520DC1B-792C-25F5-614F-5A144847BE47}"/>
              </a:ext>
            </a:extLst>
          </p:cNvPr>
          <p:cNvSpPr/>
          <p:nvPr/>
        </p:nvSpPr>
        <p:spPr>
          <a:xfrm>
            <a:off x="263564" y="2967118"/>
            <a:ext cx="2525056" cy="123236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t>ADCs c</a:t>
            </a:r>
            <a:r>
              <a:rPr lang="en-NL" sz="2000" b="1" dirty="0"/>
              <a:t>an be achieved + may pose benefits</a:t>
            </a:r>
          </a:p>
        </p:txBody>
      </p:sp>
      <p:sp>
        <p:nvSpPr>
          <p:cNvPr id="27" name="TextBox 26">
            <a:extLst>
              <a:ext uri="{FF2B5EF4-FFF2-40B4-BE49-F238E27FC236}">
                <a16:creationId xmlns:a16="http://schemas.microsoft.com/office/drawing/2014/main" id="{41CFFA50-C6AF-55E9-69E7-F9C291976328}"/>
              </a:ext>
            </a:extLst>
          </p:cNvPr>
          <p:cNvSpPr txBox="1"/>
          <p:nvPr/>
        </p:nvSpPr>
        <p:spPr>
          <a:xfrm>
            <a:off x="1658668" y="-1150997"/>
            <a:ext cx="2409249" cy="707886"/>
          </a:xfrm>
          <a:prstGeom prst="rect">
            <a:avLst/>
          </a:prstGeom>
          <a:noFill/>
        </p:spPr>
        <p:txBody>
          <a:bodyPr wrap="none" rtlCol="0">
            <a:spAutoFit/>
          </a:bodyPr>
          <a:lstStyle/>
          <a:p>
            <a:pPr algn="l"/>
            <a:r>
              <a:rPr lang="en-NL" sz="2000" b="1" dirty="0"/>
              <a:t>WEST </a:t>
            </a:r>
            <a:r>
              <a:rPr lang="en-NL" sz="2000" dirty="0"/>
              <a:t>(&gt;2025)</a:t>
            </a:r>
            <a:br>
              <a:rPr lang="en-NL" sz="2000" dirty="0"/>
            </a:br>
            <a:r>
              <a:rPr lang="en-NL" sz="2000" dirty="0"/>
              <a:t>See J. Harrison, et al. </a:t>
            </a:r>
            <a:endParaRPr lang="en-NL" sz="2000" b="1" dirty="0"/>
          </a:p>
        </p:txBody>
      </p:sp>
      <p:sp>
        <p:nvSpPr>
          <p:cNvPr id="28" name="TextBox 27">
            <a:extLst>
              <a:ext uri="{FF2B5EF4-FFF2-40B4-BE49-F238E27FC236}">
                <a16:creationId xmlns:a16="http://schemas.microsoft.com/office/drawing/2014/main" id="{04D0D649-5441-102B-311E-C265E44D51CE}"/>
              </a:ext>
            </a:extLst>
          </p:cNvPr>
          <p:cNvSpPr txBox="1"/>
          <p:nvPr/>
        </p:nvSpPr>
        <p:spPr>
          <a:xfrm>
            <a:off x="5157047" y="-1106175"/>
            <a:ext cx="2651623" cy="707886"/>
          </a:xfrm>
          <a:prstGeom prst="rect">
            <a:avLst/>
          </a:prstGeom>
          <a:noFill/>
        </p:spPr>
        <p:txBody>
          <a:bodyPr wrap="none" rtlCol="0">
            <a:spAutoFit/>
          </a:bodyPr>
          <a:lstStyle/>
          <a:p>
            <a:pPr algn="l"/>
            <a:r>
              <a:rPr lang="en-NL" sz="2000" b="1" dirty="0"/>
              <a:t>Asdex Upgrade </a:t>
            </a:r>
            <a:r>
              <a:rPr lang="en-NL" sz="2000" dirty="0"/>
              <a:t>(&gt;2025)</a:t>
            </a:r>
            <a:br>
              <a:rPr lang="en-NL" sz="2000" dirty="0"/>
            </a:br>
            <a:r>
              <a:rPr lang="en-NL" sz="2000" dirty="0"/>
              <a:t>See J. Harrison, et al. </a:t>
            </a:r>
            <a:endParaRPr lang="en-NL" sz="2000" b="1" dirty="0"/>
          </a:p>
        </p:txBody>
      </p:sp>
      <p:sp>
        <p:nvSpPr>
          <p:cNvPr id="3" name="Rectangle 2">
            <a:extLst>
              <a:ext uri="{FF2B5EF4-FFF2-40B4-BE49-F238E27FC236}">
                <a16:creationId xmlns:a16="http://schemas.microsoft.com/office/drawing/2014/main" id="{BF504143-515B-8CE0-BC7C-5AA3DF403010}"/>
              </a:ext>
            </a:extLst>
          </p:cNvPr>
          <p:cNvSpPr/>
          <p:nvPr/>
        </p:nvSpPr>
        <p:spPr>
          <a:xfrm>
            <a:off x="3530006" y="1618999"/>
            <a:ext cx="5131986" cy="1905337"/>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sz="2400" b="1" dirty="0"/>
              <a:t>Major benefits for reactor integration</a:t>
            </a:r>
          </a:p>
          <a:p>
            <a:pPr algn="ctr"/>
            <a:r>
              <a:rPr lang="en-GB" sz="2400" b="1" dirty="0"/>
              <a:t>without adverse core impact</a:t>
            </a:r>
          </a:p>
          <a:p>
            <a:pPr algn="ctr"/>
            <a:endParaRPr lang="en-GB" sz="2400" b="1" dirty="0"/>
          </a:p>
          <a:p>
            <a:pPr marL="342900" indent="-342900">
              <a:buFont typeface="Arial" panose="020B0604020202020204" pitchFamily="34" charset="0"/>
              <a:buChar char="•"/>
            </a:pPr>
            <a:r>
              <a:rPr lang="en-GB" sz="2000" b="1" dirty="0"/>
              <a:t>Multiple ADCs obtain similar benefits</a:t>
            </a:r>
          </a:p>
          <a:p>
            <a:pPr marL="342900" indent="-342900">
              <a:buFont typeface="Arial" panose="020B0604020202020204" pitchFamily="34" charset="0"/>
              <a:buChar char="•"/>
            </a:pPr>
            <a:r>
              <a:rPr lang="en-GB" sz="2000" b="1" dirty="0"/>
              <a:t>Moderate shaping can improve exhaust</a:t>
            </a:r>
          </a:p>
        </p:txBody>
      </p:sp>
      <p:sp>
        <p:nvSpPr>
          <p:cNvPr id="6" name="TextBox 5">
            <a:extLst>
              <a:ext uri="{FF2B5EF4-FFF2-40B4-BE49-F238E27FC236}">
                <a16:creationId xmlns:a16="http://schemas.microsoft.com/office/drawing/2014/main" id="{9C096D74-964E-A622-B6C4-9E6794E2867D}"/>
              </a:ext>
            </a:extLst>
          </p:cNvPr>
          <p:cNvSpPr txBox="1"/>
          <p:nvPr/>
        </p:nvSpPr>
        <p:spPr>
          <a:xfrm>
            <a:off x="5650935" y="1072151"/>
            <a:ext cx="1157753" cy="461665"/>
          </a:xfrm>
          <a:prstGeom prst="rect">
            <a:avLst/>
          </a:prstGeom>
          <a:noFill/>
        </p:spPr>
        <p:txBody>
          <a:bodyPr wrap="none" rtlCol="0">
            <a:spAutoFit/>
          </a:bodyPr>
          <a:lstStyle/>
          <a:p>
            <a:pPr algn="l"/>
            <a:r>
              <a:rPr lang="en-GB" sz="2400" b="1" dirty="0"/>
              <a:t>Present</a:t>
            </a:r>
            <a:endParaRPr lang="en-NL" sz="2400" b="1" dirty="0"/>
          </a:p>
        </p:txBody>
      </p:sp>
      <p:sp>
        <p:nvSpPr>
          <p:cNvPr id="7" name="Rectangle 6">
            <a:extLst>
              <a:ext uri="{FF2B5EF4-FFF2-40B4-BE49-F238E27FC236}">
                <a16:creationId xmlns:a16="http://schemas.microsoft.com/office/drawing/2014/main" id="{2FB677C3-87CC-4BB2-CCCF-913272A72892}"/>
              </a:ext>
            </a:extLst>
          </p:cNvPr>
          <p:cNvSpPr/>
          <p:nvPr/>
        </p:nvSpPr>
        <p:spPr>
          <a:xfrm>
            <a:off x="3530008" y="3848113"/>
            <a:ext cx="5131984" cy="1408462"/>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sz="2400" b="1" dirty="0"/>
              <a:t>We understand the physics behind it</a:t>
            </a:r>
          </a:p>
          <a:p>
            <a:pPr marL="285750" indent="-285750">
              <a:buFont typeface="Wingdings" panose="05000000000000000000" pitchFamily="2" charset="2"/>
              <a:buChar char="Ø"/>
            </a:pPr>
            <a:r>
              <a:rPr lang="en-GB" sz="2000" b="1" dirty="0"/>
              <a:t>Harness for divertor optimisation</a:t>
            </a:r>
          </a:p>
          <a:p>
            <a:pPr marL="285750" indent="-285750">
              <a:buFont typeface="Wingdings" panose="05000000000000000000" pitchFamily="2" charset="2"/>
              <a:buChar char="Ø"/>
            </a:pPr>
            <a:r>
              <a:rPr lang="en-GB" sz="2000" b="1" dirty="0"/>
              <a:t>Improve physics basis ITER &amp; beyond </a:t>
            </a:r>
          </a:p>
        </p:txBody>
      </p:sp>
      <p:sp>
        <p:nvSpPr>
          <p:cNvPr id="29" name="Arrow: Right 28">
            <a:extLst>
              <a:ext uri="{FF2B5EF4-FFF2-40B4-BE49-F238E27FC236}">
                <a16:creationId xmlns:a16="http://schemas.microsoft.com/office/drawing/2014/main" id="{16A71115-2832-6817-96E5-DCBD33EE4B98}"/>
              </a:ext>
            </a:extLst>
          </p:cNvPr>
          <p:cNvSpPr/>
          <p:nvPr/>
        </p:nvSpPr>
        <p:spPr>
          <a:xfrm>
            <a:off x="2967155" y="3344654"/>
            <a:ext cx="427215" cy="457200"/>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DA6909B9-45EE-8B3B-853E-96AB7F4B93CB}"/>
              </a:ext>
            </a:extLst>
          </p:cNvPr>
          <p:cNvSpPr/>
          <p:nvPr/>
        </p:nvSpPr>
        <p:spPr>
          <a:xfrm>
            <a:off x="6189310" y="6117390"/>
            <a:ext cx="6004973" cy="800219"/>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indent="0">
              <a:buNone/>
            </a:pPr>
            <a:r>
              <a:rPr lang="en-GB" sz="2300" b="1" dirty="0">
                <a:latin typeface="Calibri" panose="020F0502020204030204" pitchFamily="34" charset="0"/>
                <a:ea typeface="Calibri" panose="020F0502020204030204" pitchFamily="34" charset="0"/>
                <a:cs typeface="Calibri" panose="020F0502020204030204" pitchFamily="34" charset="0"/>
              </a:rPr>
              <a:t>Combine unique features </a:t>
            </a:r>
            <a:r>
              <a:rPr lang="en-GB" sz="2300" b="1" dirty="0" err="1">
                <a:latin typeface="Calibri" panose="020F0502020204030204" pitchFamily="34" charset="0"/>
                <a:ea typeface="Calibri" panose="020F0502020204030204" pitchFamily="34" charset="0"/>
                <a:cs typeface="Calibri" panose="020F0502020204030204" pitchFamily="34" charset="0"/>
              </a:rPr>
              <a:t>EUROfusion</a:t>
            </a:r>
            <a:r>
              <a:rPr lang="en-GB" sz="2300" b="1" dirty="0">
                <a:latin typeface="Calibri" panose="020F0502020204030204" pitchFamily="34" charset="0"/>
                <a:ea typeface="Calibri" panose="020F0502020204030204" pitchFamily="34" charset="0"/>
                <a:cs typeface="Calibri" panose="020F0502020204030204" pitchFamily="34" charset="0"/>
              </a:rPr>
              <a:t> tokamaks</a:t>
            </a:r>
            <a:br>
              <a:rPr lang="en-GB" sz="2300" b="1" dirty="0">
                <a:latin typeface="Calibri" panose="020F0502020204030204" pitchFamily="34" charset="0"/>
                <a:ea typeface="Calibri" panose="020F0502020204030204" pitchFamily="34" charset="0"/>
                <a:cs typeface="Calibri" panose="020F0502020204030204" pitchFamily="34" charset="0"/>
              </a:rPr>
            </a:br>
            <a:r>
              <a:rPr lang="en-GB" sz="2300" b="1" dirty="0">
                <a:latin typeface="Calibri" panose="020F0502020204030204" pitchFamily="34" charset="0"/>
                <a:ea typeface="Calibri" panose="020F0502020204030204" pitchFamily="34" charset="0"/>
                <a:cs typeface="Calibri" panose="020F0502020204030204" pitchFamily="34" charset="0"/>
              </a:rPr>
              <a:t>-&gt; take ADCs from concept to reactor maturity</a:t>
            </a:r>
          </a:p>
        </p:txBody>
      </p:sp>
      <p:sp>
        <p:nvSpPr>
          <p:cNvPr id="8" name="Footer Placeholder 3">
            <a:extLst>
              <a:ext uri="{FF2B5EF4-FFF2-40B4-BE49-F238E27FC236}">
                <a16:creationId xmlns:a16="http://schemas.microsoft.com/office/drawing/2014/main" id="{2B6264A2-4F28-D4EF-0330-F18166855742}"/>
              </a:ext>
            </a:extLst>
          </p:cNvPr>
          <p:cNvSpPr>
            <a:spLocks noGrp="1"/>
          </p:cNvSpPr>
          <p:nvPr>
            <p:ph type="ftr" sz="quarter" idx="11"/>
          </p:nvPr>
        </p:nvSpPr>
        <p:spPr>
          <a:xfrm>
            <a:off x="825623" y="6555769"/>
            <a:ext cx="5606173" cy="532501"/>
          </a:xfrm>
        </p:spPr>
        <p:txBody>
          <a:bodyPr/>
          <a:lstStyle/>
          <a:p>
            <a:r>
              <a:rPr lang="en-GB" dirty="0">
                <a:solidFill>
                  <a:prstClr val="white"/>
                </a:solidFill>
              </a:rPr>
              <a:t>K. Verhaegh | 30</a:t>
            </a:r>
            <a:r>
              <a:rPr lang="en-GB" baseline="30000" dirty="0">
                <a:solidFill>
                  <a:prstClr val="white"/>
                </a:solidFill>
              </a:rPr>
              <a:t>th</a:t>
            </a:r>
            <a:r>
              <a:rPr lang="en-GB" dirty="0">
                <a:solidFill>
                  <a:prstClr val="white"/>
                </a:solidFill>
              </a:rPr>
              <a:t>  IAEA Fusion Energy Conference, Chengdu, China | 15 10 2025</a:t>
            </a:r>
          </a:p>
        </p:txBody>
      </p:sp>
      <p:sp>
        <p:nvSpPr>
          <p:cNvPr id="4" name="TextBox 3">
            <a:extLst>
              <a:ext uri="{FF2B5EF4-FFF2-40B4-BE49-F238E27FC236}">
                <a16:creationId xmlns:a16="http://schemas.microsoft.com/office/drawing/2014/main" id="{CACF19E5-DF84-CE7C-DAC2-E07AF754AF2D}"/>
              </a:ext>
            </a:extLst>
          </p:cNvPr>
          <p:cNvSpPr txBox="1"/>
          <p:nvPr/>
        </p:nvSpPr>
        <p:spPr>
          <a:xfrm>
            <a:off x="10018444" y="2365000"/>
            <a:ext cx="1024383" cy="461665"/>
          </a:xfrm>
          <a:prstGeom prst="rect">
            <a:avLst/>
          </a:prstGeom>
          <a:noFill/>
        </p:spPr>
        <p:txBody>
          <a:bodyPr wrap="none" rtlCol="0">
            <a:spAutoFit/>
          </a:bodyPr>
          <a:lstStyle/>
          <a:p>
            <a:pPr algn="l"/>
            <a:r>
              <a:rPr lang="en-US" sz="2400" b="1" dirty="0"/>
              <a:t>Future</a:t>
            </a:r>
            <a:endParaRPr lang="en-NL" sz="2400" b="1" dirty="0"/>
          </a:p>
        </p:txBody>
      </p:sp>
      <p:sp>
        <p:nvSpPr>
          <p:cNvPr id="9" name="Rectangle 8">
            <a:extLst>
              <a:ext uri="{FF2B5EF4-FFF2-40B4-BE49-F238E27FC236}">
                <a16:creationId xmlns:a16="http://schemas.microsoft.com/office/drawing/2014/main" id="{EF73F6DA-1D2B-E5E4-CDEA-82D2AD38FA37}"/>
              </a:ext>
            </a:extLst>
          </p:cNvPr>
          <p:cNvSpPr/>
          <p:nvPr/>
        </p:nvSpPr>
        <p:spPr>
          <a:xfrm>
            <a:off x="9351114" y="2967117"/>
            <a:ext cx="2525056" cy="1232367"/>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sz="2000" b="1" dirty="0"/>
              <a:t>Reactor-relevant P</a:t>
            </a:r>
            <a:r>
              <a:rPr lang="en-GB" sz="2000" b="1" baseline="-25000" dirty="0"/>
              <a:t>SOL</a:t>
            </a:r>
            <a:r>
              <a:rPr lang="en-GB" sz="2000" b="1" dirty="0"/>
              <a:t>/R</a:t>
            </a:r>
          </a:p>
        </p:txBody>
      </p:sp>
      <p:sp>
        <p:nvSpPr>
          <p:cNvPr id="12" name="Arrow: Right 11">
            <a:extLst>
              <a:ext uri="{FF2B5EF4-FFF2-40B4-BE49-F238E27FC236}">
                <a16:creationId xmlns:a16="http://schemas.microsoft.com/office/drawing/2014/main" id="{B6891A76-0E5D-318A-671E-2EADB5D0F497}"/>
              </a:ext>
            </a:extLst>
          </p:cNvPr>
          <p:cNvSpPr/>
          <p:nvPr/>
        </p:nvSpPr>
        <p:spPr>
          <a:xfrm>
            <a:off x="8843772" y="3374984"/>
            <a:ext cx="427215" cy="457200"/>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60308013"/>
      </p:ext>
    </p:extLst>
  </p:cSld>
  <p:clrMapOvr>
    <a:masterClrMapping/>
  </p:clrMapOvr>
</p:sld>
</file>

<file path=ppt/theme/theme1.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sz="2800" b="1"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5ba6352-0726-4226-96e7-82f7f1c59ac0" xsi:nil="true"/>
    <Dateofrelease xmlns="cbbfa1f3-60c2-42de-b5b6-3ee8cb87d964" xsi:nil="true"/>
    <lcf76f155ced4ddcb4097134ff3c332f xmlns="cbbfa1f3-60c2-42de-b5b6-3ee8cb87d96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C5E97A0C0FEBC408E67B127B9678D93" ma:contentTypeVersion="16" ma:contentTypeDescription="Create a new document." ma:contentTypeScope="" ma:versionID="1d2a0d8c6deb6b6d65149e488cbe144b">
  <xsd:schema xmlns:xsd="http://www.w3.org/2001/XMLSchema" xmlns:xs="http://www.w3.org/2001/XMLSchema" xmlns:p="http://schemas.microsoft.com/office/2006/metadata/properties" xmlns:ns2="cbbfa1f3-60c2-42de-b5b6-3ee8cb87d964" xmlns:ns3="e5ba6352-0726-4226-96e7-82f7f1c59ac0" targetNamespace="http://schemas.microsoft.com/office/2006/metadata/properties" ma:root="true" ma:fieldsID="0760925279f4376d2d8626e0085fb012" ns2:_="" ns3:_="">
    <xsd:import namespace="cbbfa1f3-60c2-42de-b5b6-3ee8cb87d964"/>
    <xsd:import namespace="e5ba6352-0726-4226-96e7-82f7f1c59ac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Dateofreleas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DateTake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bfa1f3-60c2-42de-b5b6-3ee8cb87d9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Dateofrelease" ma:index="14" nillable="true" ma:displayName="Date of release" ma:format="Dropdown" ma:internalName="Dateofrelease">
      <xsd:simpleType>
        <xsd:restriction base="dms:Text">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1e10cb2-14f7-4eda-9ec0-27c7232f3f48"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5ba6352-0726-4226-96e7-82f7f1c59ac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a5fc3690-ba4d-4b93-9ca3-ace776e65a5b}" ma:internalName="TaxCatchAll" ma:showField="CatchAllData" ma:web="e5ba6352-0726-4226-96e7-82f7f1c59a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1581EFF-75CA-400B-8B14-07B3BB5FE4A6}">
  <ds:schemaRefs>
    <ds:schemaRef ds:uri="http://schemas.microsoft.com/office/2006/metadata/properties"/>
    <ds:schemaRef ds:uri="http://schemas.microsoft.com/office/infopath/2007/PartnerControls"/>
    <ds:schemaRef ds:uri="e5ba6352-0726-4226-96e7-82f7f1c59ac0"/>
    <ds:schemaRef ds:uri="cbbfa1f3-60c2-42de-b5b6-3ee8cb87d964"/>
  </ds:schemaRefs>
</ds:datastoreItem>
</file>

<file path=customXml/itemProps2.xml><?xml version="1.0" encoding="utf-8"?>
<ds:datastoreItem xmlns:ds="http://schemas.openxmlformats.org/officeDocument/2006/customXml" ds:itemID="{329BB5A6-9C9C-4509-BBBE-0C2B5904D093}">
  <ds:schemaRefs>
    <ds:schemaRef ds:uri="http://schemas.microsoft.com/sharepoint/v3/contenttype/forms"/>
  </ds:schemaRefs>
</ds:datastoreItem>
</file>

<file path=customXml/itemProps3.xml><?xml version="1.0" encoding="utf-8"?>
<ds:datastoreItem xmlns:ds="http://schemas.openxmlformats.org/officeDocument/2006/customXml" ds:itemID="{8620B528-A52D-4A7D-BA72-76895AB575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bfa1f3-60c2-42de-b5b6-3ee8cb87d964"/>
    <ds:schemaRef ds:uri="e5ba6352-0726-4226-96e7-82f7f1c59a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8927</TotalTime>
  <Words>3965</Words>
  <Application>Microsoft Office PowerPoint</Application>
  <PresentationFormat>Widescreen</PresentationFormat>
  <Paragraphs>736</Paragraphs>
  <Slides>28</Slides>
  <Notes>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ＭＳ Ｐゴシック</vt:lpstr>
      <vt:lpstr>Aptos</vt:lpstr>
      <vt:lpstr>Arial</vt:lpstr>
      <vt:lpstr>Calibri</vt:lpstr>
      <vt:lpstr>Cambria Math</vt:lpstr>
      <vt:lpstr>Symbol Proportional BT</vt:lpstr>
      <vt:lpstr>Times</vt:lpstr>
      <vt:lpstr>Wingdings</vt:lpstr>
      <vt:lpstr>EUROfusion.1line_5_3_2019</vt:lpstr>
      <vt:lpstr>The physics basis for implementing alternative divertor configurations on reactors</vt:lpstr>
      <vt:lpstr>Towards fusion power plants</vt:lpstr>
      <vt:lpstr>Power exhaust – a common challenge towards fusion energy</vt:lpstr>
      <vt:lpstr>Power exhaust – a common challenge towards fusion energy</vt:lpstr>
      <vt:lpstr>ADCs can provide solutions !</vt:lpstr>
      <vt:lpstr>ADCs can provide solutions !</vt:lpstr>
      <vt:lpstr>Progress in ADC research through EUROfusion</vt:lpstr>
      <vt:lpstr>Author list</vt:lpstr>
      <vt:lpstr>Progress in ADC research through EUROfusion</vt:lpstr>
      <vt:lpstr>Progress in ADC research through EUROfusion</vt:lpstr>
      <vt:lpstr>Power exhaust benefits – detachment access</vt:lpstr>
      <vt:lpstr>Power exhaust benefits – detachment access</vt:lpstr>
      <vt:lpstr>TCV’s X-Point Target Divertor</vt:lpstr>
      <vt:lpstr>TCV’s X-Point Target Divertor</vt:lpstr>
      <vt:lpstr>Power exhaust benefits – improved detachment</vt:lpstr>
      <vt:lpstr>Power exhaust benefits – reduced sensitivity</vt:lpstr>
      <vt:lpstr>Reduced sensitivity -&gt; improved resilience to perturbations</vt:lpstr>
      <vt:lpstr>Reduced sensitivity -&gt; improved resilience to perturbations</vt:lpstr>
      <vt:lpstr>ADCs can aid power exhaust control</vt:lpstr>
      <vt:lpstr>ADCs can improve handling of fast transients</vt:lpstr>
      <vt:lpstr>Progress in ADC research through EUROfusion</vt:lpstr>
      <vt:lpstr>We understand why and when ADCs yield big benefits (!)</vt:lpstr>
      <vt:lpstr>Reduced model: magnetic topology drives detachment front</vt:lpstr>
      <vt:lpstr>Analysis: neutral buffer -&gt; deepens detachment</vt:lpstr>
      <vt:lpstr>ADCs as understanding &amp; model validation tool</vt:lpstr>
      <vt:lpstr>Next steps: ADCs at reactor-relevant power</vt:lpstr>
      <vt:lpstr>Next steps: ADCs at reactor-relevant power</vt:lpstr>
      <vt:lpstr>Take away message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Fabio Vinagre</dc:creator>
  <cp:lastModifiedBy>Verhaegh, Kevin</cp:lastModifiedBy>
  <cp:revision>94</cp:revision>
  <dcterms:created xsi:type="dcterms:W3CDTF">2023-11-15T09:40:03Z</dcterms:created>
  <dcterms:modified xsi:type="dcterms:W3CDTF">2025-10-13T17:14:29Z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0x0101006C5E97A0C0FEBC408E67B127B9678D93</vt:lpwstr>
  </property>
  <property fmtid="{D5CDD505-2E9C-101B-9397-08002B2CF9AE}" pid="3" name="MSIP_Label_22759de7-3255-46b5-8dfe-736652f9c6c1_Enabled">
    <vt:lpwstr>true</vt:lpwstr>
  </property>
  <property fmtid="{D5CDD505-2E9C-101B-9397-08002B2CF9AE}" pid="4" name="MSIP_Label_22759de7-3255-46b5-8dfe-736652f9c6c1_SetDate">
    <vt:lpwstr>2024-04-29T12:45:56Z</vt:lpwstr>
  </property>
  <property fmtid="{D5CDD505-2E9C-101B-9397-08002B2CF9AE}" pid="5" name="MSIP_Label_22759de7-3255-46b5-8dfe-736652f9c6c1_Method">
    <vt:lpwstr>Standard</vt:lpwstr>
  </property>
  <property fmtid="{D5CDD505-2E9C-101B-9397-08002B2CF9AE}" pid="6" name="MSIP_Label_22759de7-3255-46b5-8dfe-736652f9c6c1_Name">
    <vt:lpwstr>22759de7-3255-46b5-8dfe-736652f9c6c1</vt:lpwstr>
  </property>
  <property fmtid="{D5CDD505-2E9C-101B-9397-08002B2CF9AE}" pid="7" name="MSIP_Label_22759de7-3255-46b5-8dfe-736652f9c6c1_SiteId">
    <vt:lpwstr>c6ac664b-ae27-4d5d-b4e6-bb5717196fc7</vt:lpwstr>
  </property>
  <property fmtid="{D5CDD505-2E9C-101B-9397-08002B2CF9AE}" pid="8" name="MSIP_Label_22759de7-3255-46b5-8dfe-736652f9c6c1_ActionId">
    <vt:lpwstr>7a869d0c-fe1b-4330-af0c-4d4cebdd272b</vt:lpwstr>
  </property>
  <property fmtid="{D5CDD505-2E9C-101B-9397-08002B2CF9AE}" pid="9" name="MSIP_Label_22759de7-3255-46b5-8dfe-736652f9c6c1_ContentBits">
    <vt:lpwstr>0</vt:lpwstr>
  </property>
</Properties>
</file>