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83" r:id="rId2"/>
    <p:sldId id="337" r:id="rId3"/>
    <p:sldId id="2145706527" r:id="rId4"/>
    <p:sldId id="2145706544" r:id="rId5"/>
    <p:sldId id="2145706572" r:id="rId6"/>
    <p:sldId id="2145706546" r:id="rId7"/>
    <p:sldId id="2145706573" r:id="rId8"/>
    <p:sldId id="2145706576" r:id="rId9"/>
    <p:sldId id="2145706582" r:id="rId10"/>
    <p:sldId id="2145706579" r:id="rId11"/>
    <p:sldId id="2145706578" r:id="rId12"/>
    <p:sldId id="2145706584" r:id="rId13"/>
    <p:sldId id="2145706585" r:id="rId14"/>
    <p:sldId id="2145706588" r:id="rId15"/>
    <p:sldId id="2145706589" r:id="rId16"/>
    <p:sldId id="2145706591" r:id="rId17"/>
    <p:sldId id="2145706590" r:id="rId18"/>
    <p:sldId id="2145706594" r:id="rId19"/>
    <p:sldId id="2145706595" r:id="rId20"/>
    <p:sldId id="2145706570" r:id="rId21"/>
    <p:sldId id="327" r:id="rId22"/>
    <p:sldId id="2145706602" r:id="rId23"/>
    <p:sldId id="2145706575" r:id="rId24"/>
    <p:sldId id="2145706604" r:id="rId25"/>
    <p:sldId id="2145706581" r:id="rId26"/>
    <p:sldId id="2145706606" r:id="rId27"/>
    <p:sldId id="2145706583" r:id="rId28"/>
    <p:sldId id="2145706608" r:id="rId29"/>
    <p:sldId id="2145706586" r:id="rId30"/>
    <p:sldId id="2145706587" r:id="rId31"/>
    <p:sldId id="2145706609" r:id="rId32"/>
    <p:sldId id="2145706610" r:id="rId33"/>
    <p:sldId id="2145706611" r:id="rId34"/>
    <p:sldId id="2145706613" r:id="rId35"/>
    <p:sldId id="2145706614" r:id="rId36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D4E8BC-DAB7-4EB5-9460-DA3412F603AE}">
          <p14:sldIdLst>
            <p14:sldId id="283"/>
            <p14:sldId id="337"/>
            <p14:sldId id="2145706527"/>
            <p14:sldId id="2145706544"/>
            <p14:sldId id="2145706572"/>
            <p14:sldId id="2145706546"/>
            <p14:sldId id="2145706573"/>
            <p14:sldId id="2145706576"/>
            <p14:sldId id="2145706582"/>
            <p14:sldId id="2145706579"/>
            <p14:sldId id="2145706578"/>
            <p14:sldId id="2145706584"/>
            <p14:sldId id="2145706585"/>
            <p14:sldId id="2145706588"/>
            <p14:sldId id="2145706589"/>
            <p14:sldId id="2145706591"/>
            <p14:sldId id="2145706590"/>
            <p14:sldId id="2145706594"/>
            <p14:sldId id="2145706595"/>
            <p14:sldId id="2145706570"/>
          </p14:sldIdLst>
        </p14:section>
        <p14:section name="Untitled Section" id="{5A5B3356-1CD6-46BE-8586-EE091A6A295B}">
          <p14:sldIdLst>
            <p14:sldId id="327"/>
            <p14:sldId id="2145706602"/>
            <p14:sldId id="2145706575"/>
            <p14:sldId id="2145706604"/>
            <p14:sldId id="2145706581"/>
            <p14:sldId id="2145706606"/>
            <p14:sldId id="2145706583"/>
            <p14:sldId id="2145706608"/>
            <p14:sldId id="2145706586"/>
            <p14:sldId id="2145706587"/>
            <p14:sldId id="2145706609"/>
            <p14:sldId id="2145706610"/>
            <p14:sldId id="2145706611"/>
            <p14:sldId id="2145706613"/>
            <p14:sldId id="2145706614"/>
          </p14:sldIdLst>
        </p14:section>
        <p14:section name="Default Section" id="{23EEB31E-E976-4482-AA2D-0B54B931E009}">
          <p14:sldIdLst/>
        </p14:section>
        <p14:section name="Untitled Section" id="{5217504B-9604-4BF2-BCDA-8FEA7ACAD71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blentz Laban" initials="CL" lastIdx="1" clrIdx="0">
    <p:extLst>
      <p:ext uri="{19B8F6BF-5375-455C-9EA6-DF929625EA0E}">
        <p15:presenceInfo xmlns:p15="http://schemas.microsoft.com/office/powerpoint/2012/main" userId="S-1-5-21-2854862015-1470449784-792596272-415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5D7F"/>
    <a:srgbClr val="0066CC"/>
    <a:srgbClr val="FFCC00"/>
    <a:srgbClr val="33CC33"/>
    <a:srgbClr val="003399"/>
    <a:srgbClr val="CC3399"/>
    <a:srgbClr val="003C58"/>
    <a:srgbClr val="0000FF"/>
    <a:srgbClr val="EAEAEA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1" autoAdjust="0"/>
    <p:restoredTop sz="95157" autoAdjust="0"/>
  </p:normalViewPr>
  <p:slideViewPr>
    <p:cSldViewPr snapToGrid="0">
      <p:cViewPr varScale="1">
        <p:scale>
          <a:sx n="93" d="100"/>
          <a:sy n="93" d="100"/>
        </p:scale>
        <p:origin x="1128" y="306"/>
      </p:cViewPr>
      <p:guideLst>
        <p:guide orient="horz" pos="2115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23D996A-CF11-854E-ACEF-5602CEBA4EA3}" type="datetimeFigureOut">
              <a:rPr lang="fr-FR"/>
              <a:t>14/10/2025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CCA41C8-293B-EF4D-B6A0-B59951CEC87B}" type="slidenum">
              <a:r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6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172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52AE-DF77-CC0B-27AE-587E5A057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DACAB0-5753-CF5C-0F86-4A11812EE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88CEE-9342-2BB9-6FFD-7FFCFD8F9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08150-02B3-FE70-2068-C26F35886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563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A5D4F-DE79-59DD-B6A3-83F86E841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27EA03-D881-9251-FBEA-47BC56B2A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90C90-520E-9756-7DFD-6649CD34E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8B300-CE03-0984-DC3A-5C8F66136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706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D92C2-FF10-307A-01CB-EBEBAE198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CAF7C-B557-82ED-7BD5-3BF53C083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69A552-43AA-AF73-126B-CBC53425D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1DCE4-9396-2EC5-77EE-62D819501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728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FA35C-5874-CA18-D5AA-4D2C07653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91459C-207F-3B56-2F35-97C68DFE9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DB200C-C9FA-378A-5E9C-7A851DFEC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6376B-0AE3-D8CD-4485-A4E71307B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108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0A14F-9842-9157-5495-8858E69B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8A1C3A-F858-2308-DF0C-01C178933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E0832B-64CF-52AE-30C2-7CB221B7A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D1BF4-24C1-30E1-3D86-AAE408407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730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91326-7B8A-DB89-31BC-6DF37CE48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B9B043-AF74-67E7-0433-76D1D78B3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22A6AA-60C0-84C5-23AA-71C88F805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155A0-890B-DF8E-9094-CBED6F5A5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739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722D2-41B7-FA39-2378-67E9DFD56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360AD-3FC7-3D09-B523-7ACACA7FF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646374-99DB-CD53-8D2C-C581DD30D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BE307-081F-039C-2E39-C3923F37D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232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FD846-41FF-ADF5-754B-E86D2837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A0BF4-57E5-F9CE-0D03-1F2D9F06E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430FE3-7724-12A7-72AF-A819922A9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3A82C-EB98-4BE3-CA89-AEF38AC9F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211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5E7F3-8892-FF50-634D-D5E4D7461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BD8818-B0D2-10CE-DF93-9B9F89DC6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D27C4-9DBB-7E5C-B6B8-32E16E7A3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28C7-79C7-F814-C54E-4B02C0AEC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49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15B87-6134-A1F6-AC35-E7373C857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021F00-9D71-372B-0498-0F557CF42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033FA0-F9BC-9384-D80B-F55B56A28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557F2-67C2-69E1-7C42-8E853664EE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796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613EE-FA3D-DA24-813E-41809DA99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BAC0A-FD04-864D-1659-7A4245689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B0F832-0E2B-014F-0968-12FE0759D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4E8F6-4EAE-4B8F-4D15-45F79EC11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044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C44EA-5468-0391-EDCA-9AB6999D1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BD891-305D-EC52-B028-FDAA5EBF0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D34BE-6B88-44DE-7CCF-67B5D5B91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8F20D-BC83-D022-C49D-540F57E63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063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208D1-BD21-CBE4-4031-B51E0D69D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07D28-5547-65B7-0961-B3E03CAE9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E37F3B-0E86-9B20-09BA-E50866055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3B8C-2C4B-1CC3-E088-2E518A1E7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481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B7F05-BBE8-EA1E-B998-3EAF233AA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49755-29BA-6718-8896-8E47CD4A9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AE60F0-7A4C-2FC2-30D5-B6D203F79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D117B-285D-7DEC-D295-48044CE77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047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6506C-4A3E-07E9-D13B-C4A689963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FD7110-B2BB-B325-AC55-FC8C7FE5E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EB8FC-D693-CA32-E287-3BB53717A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E9F49-CB9A-A462-F54A-EBF70FFE26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29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7DFF6-5458-61A0-79C0-6BD654E75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F18E89-A79A-8F19-7842-4DE0F2B02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5DCDA1-CAE5-E3FB-758D-A954A78EE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F9CEE-BD09-45D6-9D90-013FE609C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726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A5D4F-DE79-59DD-B6A3-83F86E841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27EA03-D881-9251-FBEA-47BC56B2A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90C90-520E-9756-7DFD-6649CD34E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8B300-CE03-0984-DC3A-5C8F66136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706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4077A-26F0-0149-AF1E-3567BB10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A620C-061E-495A-420A-F1F482F44A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F05AAB-CA26-771E-5BEC-296BB2597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15483-5DB2-FEDF-71F3-C8B8FFED8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172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FA35C-5874-CA18-D5AA-4D2C07653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91459C-207F-3B56-2F35-97C68DFE9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DB200C-C9FA-378A-5E9C-7A851DFEC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6376B-0AE3-D8CD-4485-A4E71307B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1081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D939A-AF8A-ADBC-8453-AFD06DA46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2FE8A-4D73-BA82-C0FC-18B6BCEB0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E6B156-16DD-E465-93DF-94E3C1CDA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E5AD9-B2DC-B474-F70B-322FB860C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8539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F66C9-BE05-A69C-53B8-200EACE94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C7CA9-6710-3B56-8763-B883FA016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852B41-79CE-BC6A-F840-6E96E9E60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34C06-72E4-4E5C-B122-2E3C7679ED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631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A99F5-5612-E1C7-4236-3052FCF70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CFC5CF-F12C-D13F-FABE-4FA97385B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0957E6-85B8-B860-4ED1-5C019CA87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BC199-802B-813C-EC38-1CCAAA18C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8082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0A14F-9842-9157-5495-8858E69B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8A1C3A-F858-2308-DF0C-01C178933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E0832B-64CF-52AE-30C2-7CB221B7A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D1BF4-24C1-30E1-3D86-AAE408407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7309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91326-7B8A-DB89-31BC-6DF37CE48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B9B043-AF74-67E7-0433-76D1D78B3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22A6AA-60C0-84C5-23AA-71C88F805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155A0-890B-DF8E-9094-CBED6F5A5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7397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722D2-41B7-FA39-2378-67E9DFD56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360AD-3FC7-3D09-B523-7ACACA7FF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646374-99DB-CD53-8D2C-C581DD30D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BE307-081F-039C-2E39-C3923F37D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232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5E7F3-8892-FF50-634D-D5E4D7461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BD8818-B0D2-10CE-DF93-9B9F89DC6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D27C4-9DBB-7E5C-B6B8-32E16E7A3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28C7-79C7-F814-C54E-4B02C0AEC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499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15B87-6134-A1F6-AC35-E7373C857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021F00-9D71-372B-0498-0F557CF42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033FA0-F9BC-9384-D80B-F55B56A28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557F2-67C2-69E1-7C42-8E853664EE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796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D9A08-D023-A582-59D7-51632E1C6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96236C-7E45-DDF9-2A90-C46996AA6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11EB5F-E86F-2296-EC9A-017A7B8FA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09A6E-5005-E892-0E61-19148D4B1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049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A0BBC-B1E1-ADFC-3590-6C035BFFC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2E74A-7664-5334-124F-FB986549F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DCC51B-3285-0A62-3CA6-38116A0FA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0BD44-9552-E801-5EE8-95C1ADE5E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855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9822E-A733-A543-EE71-66EB013A2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D083BE-BA8F-533C-6000-06BEE21A4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F553C1-F2B4-C85F-EE1E-5C6BC386C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718D3-EB79-EA2E-C2A8-3E115E17A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184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208D1-BD21-CBE4-4031-B51E0D69D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07D28-5547-65B7-0961-B3E03CAE9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E37F3B-0E86-9B20-09BA-E50866055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3B8C-2C4B-1CC3-E088-2E518A1E7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481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A2F01-0376-4C9E-9CFD-F78E426F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761B5F-12AB-F3D2-B628-71209FA9F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00E741-3CBE-072D-632D-77D76AC37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7A41E-5464-A082-A14B-D7F2633B1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6506C-4A3E-07E9-D13B-C4A689963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FD7110-B2BB-B325-AC55-FC8C7FE5E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EB8FC-D693-CA32-E287-3BB53717A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E9F49-CB9A-A462-F54A-EBF70FFE26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2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Rich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143E7-9EC8-11F4-EE6D-2A04807E9021}"/>
              </a:ext>
            </a:extLst>
          </p:cNvPr>
          <p:cNvSpPr txBox="1"/>
          <p:nvPr userDrawn="1"/>
        </p:nvSpPr>
        <p:spPr>
          <a:xfrm>
            <a:off x="10318295" y="6281109"/>
            <a:ext cx="457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C4C52B0-8C01-7849-9FBD-81D69A89DA73}" type="slidenum">
              <a:rPr lang="fr-FR" sz="1200">
                <a:solidFill>
                  <a:schemeClr val="tx2"/>
                </a:solidFill>
                <a:latin typeface="+mn-lt"/>
                <a:ea typeface="Open Sans" pitchFamily="2" charset="0"/>
                <a:cs typeface="Open Sans" pitchFamily="2" charset="0"/>
              </a:rPr>
              <a:t>‹#›</a:t>
            </a:fld>
            <a:endParaRPr lang="fr-FR" sz="1200" dirty="0">
              <a:solidFill>
                <a:schemeClr val="tx2"/>
              </a:solidFill>
              <a:latin typeface="+mn-lt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BC44AE-DB0E-BBD8-F18F-F54E40BAEA68}"/>
              </a:ext>
            </a:extLst>
          </p:cNvPr>
          <p:cNvCxnSpPr>
            <a:cxnSpLocks/>
          </p:cNvCxnSpPr>
          <p:nvPr userDrawn="1"/>
        </p:nvCxnSpPr>
        <p:spPr>
          <a:xfrm>
            <a:off x="10333843" y="6263867"/>
            <a:ext cx="0" cy="32172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6">
            <a:extLst>
              <a:ext uri="{FF2B5EF4-FFF2-40B4-BE49-F238E27FC236}">
                <a16:creationId xmlns:a16="http://schemas.microsoft.com/office/drawing/2014/main" id="{1EE29EDE-FCC0-39DE-2FD1-6D37651A67D3}"/>
              </a:ext>
            </a:extLst>
          </p:cNvPr>
          <p:cNvSpPr txBox="1"/>
          <p:nvPr userDrawn="1"/>
        </p:nvSpPr>
        <p:spPr>
          <a:xfrm>
            <a:off x="4728968" y="6210996"/>
            <a:ext cx="5589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0" u="none" strike="noStrik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GB" sz="1200" i="0" u="none" strike="noStrike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200" i="0" u="none" strike="noStrik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IAEA Fusion Energy Conference, Chengdu</a:t>
            </a:r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China, 15</a:t>
            </a:r>
            <a:r>
              <a:rPr lang="en-GB" sz="12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October 202</a:t>
            </a:r>
            <a:r>
              <a:rPr lang="en-US" sz="12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5</a:t>
            </a:r>
            <a:br>
              <a:rPr lang="fr-FR" sz="1200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endParaRPr lang="fr-FR" sz="1200" dirty="0">
              <a:solidFill>
                <a:schemeClr val="tx2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6BC208-B99B-C6A1-9437-7AC7BD6B8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911" y="5955968"/>
            <a:ext cx="11808178" cy="258304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B293B4AA-4BAA-70CD-79BB-3EE093EB60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7075" y="6104225"/>
            <a:ext cx="981831" cy="489653"/>
          </a:xfrm>
          <a:prstGeom prst="rect">
            <a:avLst/>
          </a:prstGeom>
        </p:spPr>
      </p:pic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68D1566A-1AED-031F-B9D4-ABC61F9E3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4902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F36F08B9-9289-486A-086A-82BE8E982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29208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01F4F76B-136B-6EC8-3982-6D9D215F4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3205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6E8341BD-19A4-573D-B628-C94418B67F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7511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073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Ful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F307E7C-4B7E-A13A-0E0F-E18E752A1A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82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1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er.org/sites/default/files/media/2025-06/itr-25-005-final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44.jpg"/><Relationship Id="rId4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1DC7184-0CD0-3707-EC34-CD902D881D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8D3D18-A331-6372-B8E1-6E13FBDAB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7"/>
          <a:stretch/>
        </p:blipFill>
        <p:spPr>
          <a:xfrm>
            <a:off x="-7234" y="8641"/>
            <a:ext cx="12199233" cy="5304293"/>
          </a:xfrm>
          <a:prstGeom prst="rect">
            <a:avLst/>
          </a:prstGeom>
        </p:spPr>
      </p:pic>
      <p:sp>
        <p:nvSpPr>
          <p:cNvPr id="22" name="Rectangle 32">
            <a:extLst>
              <a:ext uri="{FF2B5EF4-FFF2-40B4-BE49-F238E27FC236}">
                <a16:creationId xmlns:a16="http://schemas.microsoft.com/office/drawing/2014/main" id="{039EC3F4-ABFD-266A-3405-CB5B540EB889}"/>
              </a:ext>
            </a:extLst>
          </p:cNvPr>
          <p:cNvSpPr/>
          <p:nvPr/>
        </p:nvSpPr>
        <p:spPr>
          <a:xfrm>
            <a:off x="0" y="4326117"/>
            <a:ext cx="12272210" cy="2540524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192001"/>
              <a:gd name="connsiteY0" fmla="*/ 12991 h 2285888"/>
              <a:gd name="connsiteX1" fmla="*/ 12180278 w 12192001"/>
              <a:gd name="connsiteY1" fmla="*/ 465499 h 2285888"/>
              <a:gd name="connsiteX2" fmla="*/ 12192001 w 12192001"/>
              <a:gd name="connsiteY2" fmla="*/ 2285888 h 2285888"/>
              <a:gd name="connsiteX3" fmla="*/ 0 w 12192001"/>
              <a:gd name="connsiteY3" fmla="*/ 2285888 h 2285888"/>
              <a:gd name="connsiteX4" fmla="*/ 0 w 12192001"/>
              <a:gd name="connsiteY4" fmla="*/ 12991 h 2285888"/>
              <a:gd name="connsiteX0" fmla="*/ 0 w 12192001"/>
              <a:gd name="connsiteY0" fmla="*/ 14880 h 2287777"/>
              <a:gd name="connsiteX1" fmla="*/ 12180278 w 12192001"/>
              <a:gd name="connsiteY1" fmla="*/ 467388 h 2287777"/>
              <a:gd name="connsiteX2" fmla="*/ 12192001 w 12192001"/>
              <a:gd name="connsiteY2" fmla="*/ 2287777 h 2287777"/>
              <a:gd name="connsiteX3" fmla="*/ 0 w 12192001"/>
              <a:gd name="connsiteY3" fmla="*/ 2287777 h 2287777"/>
              <a:gd name="connsiteX4" fmla="*/ 0 w 12192001"/>
              <a:gd name="connsiteY4" fmla="*/ 14880 h 2287777"/>
              <a:gd name="connsiteX0" fmla="*/ 0 w 12192001"/>
              <a:gd name="connsiteY0" fmla="*/ 10434 h 2283331"/>
              <a:gd name="connsiteX1" fmla="*/ 12180278 w 12192001"/>
              <a:gd name="connsiteY1" fmla="*/ 462942 h 2283331"/>
              <a:gd name="connsiteX2" fmla="*/ 12192001 w 12192001"/>
              <a:gd name="connsiteY2" fmla="*/ 2283331 h 2283331"/>
              <a:gd name="connsiteX3" fmla="*/ 0 w 12192001"/>
              <a:gd name="connsiteY3" fmla="*/ 2283331 h 2283331"/>
              <a:gd name="connsiteX4" fmla="*/ 0 w 12192001"/>
              <a:gd name="connsiteY4" fmla="*/ 10434 h 228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2283331">
                <a:moveTo>
                  <a:pt x="0" y="10434"/>
                </a:moveTo>
                <a:cubicBezTo>
                  <a:pt x="26487" y="12974"/>
                  <a:pt x="5218072" y="-115331"/>
                  <a:pt x="12180278" y="462942"/>
                </a:cubicBezTo>
                <a:cubicBezTo>
                  <a:pt x="12184186" y="1069738"/>
                  <a:pt x="12188093" y="1676535"/>
                  <a:pt x="12192001" y="2283331"/>
                </a:cubicBezTo>
                <a:lnTo>
                  <a:pt x="0" y="2283331"/>
                </a:lnTo>
                <a:lnTo>
                  <a:pt x="0" y="10434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Graphique 10">
            <a:extLst>
              <a:ext uri="{FF2B5EF4-FFF2-40B4-BE49-F238E27FC236}">
                <a16:creationId xmlns:a16="http://schemas.microsoft.com/office/drawing/2014/main" id="{2348421C-82E1-ECD2-7136-04651C107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910372" y="5412558"/>
            <a:ext cx="2269157" cy="1173702"/>
          </a:xfrm>
          <a:prstGeom prst="rect">
            <a:avLst/>
          </a:prstGeom>
        </p:spPr>
      </p:pic>
      <p:sp>
        <p:nvSpPr>
          <p:cNvPr id="23" name="ZoneTexte 3">
            <a:extLst>
              <a:ext uri="{FF2B5EF4-FFF2-40B4-BE49-F238E27FC236}">
                <a16:creationId xmlns:a16="http://schemas.microsoft.com/office/drawing/2014/main" id="{2FFF48EE-D8F4-7A86-6F2C-B1746D5CD9A7}"/>
              </a:ext>
            </a:extLst>
          </p:cNvPr>
          <p:cNvSpPr txBox="1"/>
          <p:nvPr/>
        </p:nvSpPr>
        <p:spPr>
          <a:xfrm>
            <a:off x="-97718" y="4770495"/>
            <a:ext cx="114914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GB" sz="2000" b="1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CHANGE OF WALL MATERIAL FROM BERYLLIUM TO TUNGSTEN IN THE NEW ITER BASELINE: PHYSICS BASIS, IMPLICATIONS FOR RESEARCH PLAN AND WALL DESIGNS FOR ITS OPERATIONAL PHASES</a:t>
            </a:r>
          </a:p>
        </p:txBody>
      </p:sp>
      <p:sp>
        <p:nvSpPr>
          <p:cNvPr id="24" name="ZoneTexte 4">
            <a:extLst>
              <a:ext uri="{FF2B5EF4-FFF2-40B4-BE49-F238E27FC236}">
                <a16:creationId xmlns:a16="http://schemas.microsoft.com/office/drawing/2014/main" id="{51D0B90F-29E3-65AE-1F38-877F25C0154C}"/>
              </a:ext>
            </a:extLst>
          </p:cNvPr>
          <p:cNvSpPr txBox="1"/>
          <p:nvPr/>
        </p:nvSpPr>
        <p:spPr>
          <a:xfrm>
            <a:off x="45939" y="5657844"/>
            <a:ext cx="9757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Alberto Loarte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On behalf of co-authors from ITER Organization and ITER Members</a:t>
            </a:r>
            <a:endParaRPr lang="en-GB" dirty="0">
              <a:solidFill>
                <a:srgbClr val="000000"/>
              </a:solidFill>
              <a:effectLst/>
              <a:latin typeface="Palatino"/>
              <a:ea typeface="MS Mincho" panose="02020609040205080304" pitchFamily="49" charset="-128"/>
              <a:cs typeface="Palatino"/>
            </a:endParaRPr>
          </a:p>
        </p:txBody>
      </p:sp>
      <p:sp>
        <p:nvSpPr>
          <p:cNvPr id="27" name="ZoneTexte 4">
            <a:extLst>
              <a:ext uri="{FF2B5EF4-FFF2-40B4-BE49-F238E27FC236}">
                <a16:creationId xmlns:a16="http://schemas.microsoft.com/office/drawing/2014/main" id="{B6150B64-CD90-3809-2A43-9477871A3453}"/>
              </a:ext>
            </a:extLst>
          </p:cNvPr>
          <p:cNvSpPr txBox="1"/>
          <p:nvPr/>
        </p:nvSpPr>
        <p:spPr>
          <a:xfrm>
            <a:off x="5800724" y="6572359"/>
            <a:ext cx="639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>
                <a:solidFill>
                  <a:schemeClr val="tx2"/>
                </a:solidFill>
                <a:latin typeface="Arial" panose="020B0604020202020204" pitchFamily="34" charset="0"/>
                <a:ea typeface="Open Sans Light" pitchFamily="2" charset="0"/>
                <a:cs typeface="Arial" panose="020B0604020202020204" pitchFamily="34" charset="0"/>
              </a:rPr>
              <a:t>The views and opinions expressed herein do not necessarily reflect those of the ITER Organization.</a:t>
            </a:r>
            <a:endParaRPr lang="en-US" sz="1100" i="1" dirty="0">
              <a:solidFill>
                <a:schemeClr val="tx2"/>
              </a:solidFill>
              <a:latin typeface="Arial" panose="020B0604020202020204" pitchFamily="34" charset="0"/>
              <a:ea typeface="Open Sans Light" pitchFamily="2" charset="0"/>
              <a:cs typeface="Arial" panose="020B0604020202020204" pitchFamily="34" charset="0"/>
            </a:endParaRPr>
          </a:p>
        </p:txBody>
      </p:sp>
      <p:sp>
        <p:nvSpPr>
          <p:cNvPr id="28" name="ZoneTexte 4">
            <a:extLst>
              <a:ext uri="{FF2B5EF4-FFF2-40B4-BE49-F238E27FC236}">
                <a16:creationId xmlns:a16="http://schemas.microsoft.com/office/drawing/2014/main" id="{CE5058EC-601A-3D8F-41BB-736FEBF7E17E}"/>
              </a:ext>
            </a:extLst>
          </p:cNvPr>
          <p:cNvSpPr txBox="1"/>
          <p:nvPr/>
        </p:nvSpPr>
        <p:spPr>
          <a:xfrm>
            <a:off x="45939" y="6530622"/>
            <a:ext cx="9451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0" u="none" strike="noStrik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GB" sz="1200" i="0" u="none" strike="noStrike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200" i="0" u="none" strike="noStrik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IAEA Fusion Energy Conference, Chengdu</a:t>
            </a:r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China, 15</a:t>
            </a:r>
            <a:r>
              <a:rPr lang="en-GB" sz="12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October 202</a:t>
            </a:r>
            <a:r>
              <a:rPr lang="en-US" sz="12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5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519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9F535-F918-59B2-A6E5-213A81047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B3776BD1-FF25-B0DE-7388-57EF73322FDE}"/>
              </a:ext>
            </a:extLst>
          </p:cNvPr>
          <p:cNvSpPr/>
          <p:nvPr/>
        </p:nvSpPr>
        <p:spPr>
          <a:xfrm rot="5400000">
            <a:off x="-1114064" y="1048655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CAE64B9-4606-EDB8-00B1-577CDBE79145}"/>
              </a:ext>
            </a:extLst>
          </p:cNvPr>
          <p:cNvSpPr txBox="1">
            <a:spLocks/>
          </p:cNvSpPr>
          <p:nvPr/>
        </p:nvSpPr>
        <p:spPr>
          <a:xfrm>
            <a:off x="-528545" y="2915636"/>
            <a:ext cx="11960260" cy="586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4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phases : L-mode diverted</a:t>
            </a:r>
            <a:endParaRPr lang="en-US" sz="4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19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B35A9-FBF7-4E85-7A75-831D614E1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49D3DFE3-BDD0-589B-86D4-F395D30CCE95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AA467A-8EA7-C4AD-9A25-9E1B93CF60C7}"/>
              </a:ext>
            </a:extLst>
          </p:cNvPr>
          <p:cNvSpPr txBox="1">
            <a:spLocks/>
          </p:cNvSpPr>
          <p:nvPr/>
        </p:nvSpPr>
        <p:spPr>
          <a:xfrm>
            <a:off x="60503" y="602272"/>
            <a:ext cx="12070994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Low/medium I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ECH heated L-modes resilient to W accumulation &amp; radiative collapse (low absolute n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and high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 due to limited equipartition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CB3D4-2157-BC48-69ED-EDD76D6BFEE9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W wall risk </a:t>
            </a: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ECH heated L-modes 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981D5C-1BAF-2FD9-248A-3B559462B011}"/>
              </a:ext>
            </a:extLst>
          </p:cNvPr>
          <p:cNvSpPr txBox="1"/>
          <p:nvPr/>
        </p:nvSpPr>
        <p:spPr>
          <a:xfrm>
            <a:off x="6304242" y="1360573"/>
            <a:ext cx="440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</a:rPr>
              <a:t>ITER - JINTRAC – Loarte - PPCF 2025</a:t>
            </a:r>
            <a:endParaRPr lang="en-GB" dirty="0"/>
          </a:p>
        </p:txBody>
      </p:sp>
      <p:pic>
        <p:nvPicPr>
          <p:cNvPr id="33" name="Picture 3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9A4A249-5E52-BF9B-F178-796663BEC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10" y="2158234"/>
            <a:ext cx="4617729" cy="344424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5D2FC4A-E089-96F3-FAAA-749ED0595509}"/>
              </a:ext>
            </a:extLst>
          </p:cNvPr>
          <p:cNvSpPr txBox="1"/>
          <p:nvPr/>
        </p:nvSpPr>
        <p:spPr>
          <a:xfrm>
            <a:off x="647192" y="1772327"/>
            <a:ext cx="440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</a:rPr>
              <a:t>ASDEX Upgrade – Dux – NF 2011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73ADBB-C5C6-C715-1091-28DEE6D20AD5}"/>
              </a:ext>
            </a:extLst>
          </p:cNvPr>
          <p:cNvSpPr txBox="1"/>
          <p:nvPr/>
        </p:nvSpPr>
        <p:spPr>
          <a:xfrm>
            <a:off x="-314581" y="6513208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D. Fajardo – Validated integrated modelling of W in experiments and ITER – 18/10 8:30 P7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B3E889E-0485-E531-13FC-647197F402DD}"/>
              </a:ext>
            </a:extLst>
          </p:cNvPr>
          <p:cNvSpPr/>
          <p:nvPr/>
        </p:nvSpPr>
        <p:spPr>
          <a:xfrm>
            <a:off x="1001657" y="2262180"/>
            <a:ext cx="3390472" cy="2866490"/>
          </a:xfrm>
          <a:custGeom>
            <a:avLst/>
            <a:gdLst>
              <a:gd name="connsiteX0" fmla="*/ 0 w 3390472"/>
              <a:gd name="connsiteY0" fmla="*/ 2866490 h 2866490"/>
              <a:gd name="connsiteX1" fmla="*/ 3380198 w 3390472"/>
              <a:gd name="connsiteY1" fmla="*/ 0 h 2866490"/>
              <a:gd name="connsiteX2" fmla="*/ 3390472 w 3390472"/>
              <a:gd name="connsiteY2" fmla="*/ 1448656 h 2866490"/>
              <a:gd name="connsiteX3" fmla="*/ 0 w 3390472"/>
              <a:gd name="connsiteY3" fmla="*/ 2866490 h 286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472" h="2866490">
                <a:moveTo>
                  <a:pt x="0" y="2866490"/>
                </a:moveTo>
                <a:lnTo>
                  <a:pt x="3380198" y="0"/>
                </a:lnTo>
                <a:cubicBezTo>
                  <a:pt x="3383623" y="482885"/>
                  <a:pt x="3387047" y="965771"/>
                  <a:pt x="3390472" y="1448656"/>
                </a:cubicBezTo>
                <a:lnTo>
                  <a:pt x="0" y="2866490"/>
                </a:lnTo>
                <a:close/>
              </a:path>
            </a:pathLst>
          </a:custGeom>
          <a:solidFill>
            <a:srgbClr val="00B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4778C0-5549-89B8-CE2B-9CD35A6233D3}"/>
              </a:ext>
            </a:extLst>
          </p:cNvPr>
          <p:cNvSpPr txBox="1"/>
          <p:nvPr/>
        </p:nvSpPr>
        <p:spPr>
          <a:xfrm>
            <a:off x="-314585" y="6242239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M. Schneider – Integrated Modelling – 15/10 17:30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516FA3-5EE2-F867-4020-9ECF958F743F}"/>
              </a:ext>
            </a:extLst>
          </p:cNvPr>
          <p:cNvSpPr txBox="1"/>
          <p:nvPr/>
        </p:nvSpPr>
        <p:spPr>
          <a:xfrm>
            <a:off x="-314585" y="5973359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S.H. Kim – Development of High-Fidelity Plasma Simulator – 17/10 14:00 P6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818693-B2BC-18FD-2C43-A2B605629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526" y="1705291"/>
            <a:ext cx="5100955" cy="38971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8D2BCBE-AE49-B8DD-4C09-C23BFF36D231}"/>
              </a:ext>
            </a:extLst>
          </p:cNvPr>
          <p:cNvGrpSpPr/>
          <p:nvPr/>
        </p:nvGrpSpPr>
        <p:grpSpPr>
          <a:xfrm>
            <a:off x="5282558" y="1705291"/>
            <a:ext cx="6782032" cy="4297195"/>
            <a:chOff x="5409968" y="1651142"/>
            <a:chExt cx="6782032" cy="4297195"/>
          </a:xfrm>
        </p:grpSpPr>
        <p:pic>
          <p:nvPicPr>
            <p:cNvPr id="5" name="Picture 4" descr="A diagram of different colored lines&#10;&#10;AI-generated content may be incorrect.">
              <a:extLst>
                <a:ext uri="{FF2B5EF4-FFF2-40B4-BE49-F238E27FC236}">
                  <a16:creationId xmlns:a16="http://schemas.microsoft.com/office/drawing/2014/main" id="{374DC9A5-DA5C-C69D-01A7-4707DF2EC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5730" r="7239"/>
            <a:stretch>
              <a:fillRect/>
            </a:stretch>
          </p:blipFill>
          <p:spPr>
            <a:xfrm>
              <a:off x="5554345" y="1740779"/>
              <a:ext cx="5751677" cy="420755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" name="Picture 5" descr="A diagram of different colored lines&#10;&#10;AI-generated content may be incorrect.">
              <a:extLst>
                <a:ext uri="{FF2B5EF4-FFF2-40B4-BE49-F238E27FC236}">
                  <a16:creationId xmlns:a16="http://schemas.microsoft.com/office/drawing/2014/main" id="{FB36D764-3316-EDB6-23C6-1676502F0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8469" t="-53" r="14285" b="90916"/>
            <a:stretch>
              <a:fillRect/>
            </a:stretch>
          </p:blipFill>
          <p:spPr>
            <a:xfrm>
              <a:off x="5409968" y="1651142"/>
              <a:ext cx="6782032" cy="38436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43489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676F5-0030-330A-B4AB-C4095E925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5C40908B-6CA6-1FA6-41C2-D5DD5AC9EE1E}"/>
              </a:ext>
            </a:extLst>
          </p:cNvPr>
          <p:cNvSpPr/>
          <p:nvPr/>
        </p:nvSpPr>
        <p:spPr>
          <a:xfrm rot="5400000">
            <a:off x="-1114064" y="1048655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8633A7D-F598-9875-CAC6-1ABDBD196156}"/>
              </a:ext>
            </a:extLst>
          </p:cNvPr>
          <p:cNvSpPr txBox="1">
            <a:spLocks/>
          </p:cNvSpPr>
          <p:nvPr/>
        </p:nvSpPr>
        <p:spPr>
          <a:xfrm>
            <a:off x="-538819" y="1867671"/>
            <a:ext cx="11960260" cy="586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4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phases : H-mode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4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 ELMy H-mode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4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ELM H-mode Q ≥ 10 </a:t>
            </a:r>
            <a:endParaRPr lang="en-US" sz="4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814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814BE-C275-CA6C-B611-3590D452C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5F69D65A-115D-C774-B890-1B965A021314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0537ADC-67CE-3217-2FA0-E8375A02233B}"/>
              </a:ext>
            </a:extLst>
          </p:cNvPr>
          <p:cNvSpPr txBox="1">
            <a:spLocks/>
          </p:cNvSpPr>
          <p:nvPr/>
        </p:nvSpPr>
        <p:spPr>
          <a:xfrm>
            <a:off x="60503" y="545398"/>
            <a:ext cx="12131498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ELMs melt divertor monoblock gaps for I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≥ 5 MA/2.65 T and also contaminate core plasma by W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H-mode scenario to be developed in SRO</a:t>
            </a:r>
            <a:endParaRPr lang="en-GB" sz="26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&lt;</a:t>
            </a:r>
            <a:r>
              <a:rPr lang="en-GB" sz="2600" dirty="0">
                <a:solidFill>
                  <a:schemeClr val="tx2"/>
                </a:solidFill>
                <a:latin typeface="Symbol" panose="05050102010706020507" pitchFamily="18" charset="2"/>
                <a:ea typeface="ＭＳ Ｐゴシック" charset="-128"/>
                <a:cs typeface="Arial" panose="020B0604020202020204" pitchFamily="34" charset="0"/>
              </a:rPr>
              <a:t>G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ELM</a:t>
            </a:r>
            <a:r>
              <a:rPr lang="en-GB" sz="26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influx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&gt; (SOLPS + experimental guidance) + JINTRAC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requirements</a:t>
            </a:r>
            <a:endParaRPr lang="en-GB" sz="26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283BC-4FA7-6F99-D7C3-6CE1EB8DDD63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 control essential for SRO ELMy H-modes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F2A38-8FB1-DB3E-0F25-3141604297DA}"/>
              </a:ext>
            </a:extLst>
          </p:cNvPr>
          <p:cNvSpPr txBox="1"/>
          <p:nvPr/>
        </p:nvSpPr>
        <p:spPr>
          <a:xfrm>
            <a:off x="4883782" y="1781510"/>
            <a:ext cx="440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</a:rPr>
              <a:t>ITER - JINTRAC – Loarte - PPCF 2025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C51316-0842-00F7-727F-B94C2B9F4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45484"/>
            <a:ext cx="4338075" cy="436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35AEFB-E93F-A194-E633-8783CBFF5292}"/>
              </a:ext>
            </a:extLst>
          </p:cNvPr>
          <p:cNvSpPr txBox="1"/>
          <p:nvPr/>
        </p:nvSpPr>
        <p:spPr>
          <a:xfrm>
            <a:off x="-245946" y="5996447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S.H. Kim – Development of High-Fidelity Plasma Simulator – 17/10 14:00 P6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6B0061-56A9-BC4D-3E9B-C0F60EB2B817}"/>
              </a:ext>
            </a:extLst>
          </p:cNvPr>
          <p:cNvSpPr txBox="1"/>
          <p:nvPr/>
        </p:nvSpPr>
        <p:spPr>
          <a:xfrm>
            <a:off x="-245947" y="6241275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M. Schneider – Integrated Modelling – 15/10 17:30</a:t>
            </a:r>
          </a:p>
        </p:txBody>
      </p:sp>
      <p:pic>
        <p:nvPicPr>
          <p:cNvPr id="4" name="Picture 3" descr="A graph of solar energy&#10;&#10;AI-generated content may be incorrect.">
            <a:extLst>
              <a:ext uri="{FF2B5EF4-FFF2-40B4-BE49-F238E27FC236}">
                <a16:creationId xmlns:a16="http://schemas.microsoft.com/office/drawing/2014/main" id="{D5621633-BB3B-47F7-206C-9A04DA10F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0" y="2215902"/>
            <a:ext cx="4338075" cy="320280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A0A022-A44B-E8EC-0CB7-C2B9085621FC}"/>
              </a:ext>
            </a:extLst>
          </p:cNvPr>
          <p:cNvCxnSpPr>
            <a:cxnSpLocks/>
          </p:cNvCxnSpPr>
          <p:nvPr/>
        </p:nvCxnSpPr>
        <p:spPr>
          <a:xfrm>
            <a:off x="865410" y="3515324"/>
            <a:ext cx="3472665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EDFC8A5-8270-FE3C-9A8A-6F2F4859C480}"/>
              </a:ext>
            </a:extLst>
          </p:cNvPr>
          <p:cNvGrpSpPr/>
          <p:nvPr/>
        </p:nvGrpSpPr>
        <p:grpSpPr>
          <a:xfrm>
            <a:off x="4823279" y="2215902"/>
            <a:ext cx="4176726" cy="3622956"/>
            <a:chOff x="6861594" y="1591947"/>
            <a:chExt cx="4683856" cy="4287140"/>
          </a:xfrm>
        </p:grpSpPr>
        <p:pic>
          <p:nvPicPr>
            <p:cNvPr id="11" name="Picture 10" descr="A graph of a graph with different colored lines&#10;&#10;AI-generated content may be incorrect.">
              <a:extLst>
                <a:ext uri="{FF2B5EF4-FFF2-40B4-BE49-F238E27FC236}">
                  <a16:creationId xmlns:a16="http://schemas.microsoft.com/office/drawing/2014/main" id="{C8D31253-D601-D403-1DBB-E364FC2A1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1594" y="1591947"/>
              <a:ext cx="4683856" cy="4287140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650876-9499-71BC-0E5D-63781A5211BA}"/>
                </a:ext>
              </a:extLst>
            </p:cNvPr>
            <p:cNvSpPr/>
            <p:nvPr/>
          </p:nvSpPr>
          <p:spPr>
            <a:xfrm>
              <a:off x="7119991" y="2866490"/>
              <a:ext cx="4253501" cy="123290"/>
            </a:xfrm>
            <a:custGeom>
              <a:avLst/>
              <a:gdLst>
                <a:gd name="connsiteX0" fmla="*/ 0 w 4253501"/>
                <a:gd name="connsiteY0" fmla="*/ 0 h 123290"/>
                <a:gd name="connsiteX1" fmla="*/ 719191 w 4253501"/>
                <a:gd name="connsiteY1" fmla="*/ 20548 h 123290"/>
                <a:gd name="connsiteX2" fmla="*/ 2116476 w 4253501"/>
                <a:gd name="connsiteY2" fmla="*/ 51371 h 123290"/>
                <a:gd name="connsiteX3" fmla="*/ 4253501 w 4253501"/>
                <a:gd name="connsiteY3" fmla="*/ 123290 h 12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3501" h="123290">
                  <a:moveTo>
                    <a:pt x="0" y="0"/>
                  </a:moveTo>
                  <a:lnTo>
                    <a:pt x="719191" y="20548"/>
                  </a:lnTo>
                  <a:lnTo>
                    <a:pt x="2116476" y="51371"/>
                  </a:lnTo>
                  <a:lnTo>
                    <a:pt x="4253501" y="123290"/>
                  </a:lnTo>
                </a:path>
              </a:pathLst>
            </a:custGeom>
            <a:noFill/>
            <a:ln w="31750">
              <a:solidFill>
                <a:srgbClr val="33CC33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7AEC914-EF26-25DE-59AE-3D15B7E30094}"/>
                </a:ext>
              </a:extLst>
            </p:cNvPr>
            <p:cNvSpPr/>
            <p:nvPr/>
          </p:nvSpPr>
          <p:spPr>
            <a:xfrm>
              <a:off x="7109717" y="3534310"/>
              <a:ext cx="4294598" cy="1684962"/>
            </a:xfrm>
            <a:custGeom>
              <a:avLst/>
              <a:gdLst>
                <a:gd name="connsiteX0" fmla="*/ 0 w 4294598"/>
                <a:gd name="connsiteY0" fmla="*/ 1684962 h 1684962"/>
                <a:gd name="connsiteX1" fmla="*/ 698643 w 4294598"/>
                <a:gd name="connsiteY1" fmla="*/ 1150706 h 1684962"/>
                <a:gd name="connsiteX2" fmla="*/ 2137025 w 4294598"/>
                <a:gd name="connsiteY2" fmla="*/ 626724 h 1684962"/>
                <a:gd name="connsiteX3" fmla="*/ 4294598 w 4294598"/>
                <a:gd name="connsiteY3" fmla="*/ 0 h 1684962"/>
                <a:gd name="connsiteX4" fmla="*/ 4294598 w 4294598"/>
                <a:gd name="connsiteY4" fmla="*/ 0 h 16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4598" h="1684962">
                  <a:moveTo>
                    <a:pt x="0" y="1684962"/>
                  </a:moveTo>
                  <a:lnTo>
                    <a:pt x="698643" y="1150706"/>
                  </a:lnTo>
                  <a:lnTo>
                    <a:pt x="2137025" y="626724"/>
                  </a:lnTo>
                  <a:lnTo>
                    <a:pt x="4294598" y="0"/>
                  </a:lnTo>
                  <a:lnTo>
                    <a:pt x="4294598" y="0"/>
                  </a:ln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2F8D9E6-7399-2BD6-E5F0-F7981FBB9BEB}"/>
              </a:ext>
            </a:extLst>
          </p:cNvPr>
          <p:cNvSpPr txBox="1"/>
          <p:nvPr/>
        </p:nvSpPr>
        <p:spPr>
          <a:xfrm>
            <a:off x="8874151" y="2622361"/>
            <a:ext cx="3368563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marR="0" lvl="1" indent="-360363" algn="l" defTabSz="914400" rtl="0" eaLnBrk="1" fontAlgn="auto" latinLnBrk="0" hangingPunct="1">
              <a:spcBef>
                <a:spcPts val="300"/>
              </a:spcBef>
              <a:spcAft>
                <a:spcPts val="1200"/>
              </a:spcAft>
              <a:buClrTx/>
              <a:buSzPct val="12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≥ 20 Hz required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4 pellet injectors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pellet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~ 60 Hz) and full set of ELM control coils </a:t>
            </a:r>
          </a:p>
          <a:p>
            <a:pPr marL="360363" marR="0" lvl="1" indent="-360363" algn="l" defTabSz="914400" rtl="0" eaLnBrk="1" fontAlgn="auto" latinLnBrk="0" hangingPunct="1">
              <a:spcBef>
                <a:spcPts val="300"/>
              </a:spcBef>
              <a:spcAft>
                <a:spcPts val="1200"/>
              </a:spcAft>
              <a:buClrTx/>
              <a:buSzPct val="12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5 MA/2.65 T ECH H-mode resilient to W influxes :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Low &lt;n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&gt;,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~ 10 keV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+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pedestal screening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F9AAEA5-0CF3-56D9-CAA9-4EDFD4CEEEF4}"/>
              </a:ext>
            </a:extLst>
          </p:cNvPr>
          <p:cNvGrpSpPr/>
          <p:nvPr/>
        </p:nvGrpSpPr>
        <p:grpSpPr>
          <a:xfrm>
            <a:off x="-94590" y="1893111"/>
            <a:ext cx="4762775" cy="3622957"/>
            <a:chOff x="2278308" y="909741"/>
            <a:chExt cx="7200466" cy="538108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2D53966-D7B2-B8A1-A353-E64FB3A1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8769" y="1400520"/>
              <a:ext cx="7130005" cy="489030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5FB382-C1A4-BDDC-11C6-854B24822167}"/>
                </a:ext>
              </a:extLst>
            </p:cNvPr>
            <p:cNvSpPr txBox="1"/>
            <p:nvPr/>
          </p:nvSpPr>
          <p:spPr>
            <a:xfrm>
              <a:off x="2278308" y="909741"/>
              <a:ext cx="7200466" cy="6018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                  JET- Huber – NME 2020        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958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7BCAC-8015-E874-5D4C-43652B2CB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30E5BEC1-924A-FD0D-FB17-67D3832FDD72}"/>
              </a:ext>
            </a:extLst>
          </p:cNvPr>
          <p:cNvSpPr/>
          <p:nvPr/>
        </p:nvSpPr>
        <p:spPr>
          <a:xfrm rot="5400000">
            <a:off x="-1061012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F9C5425-3B69-AAF2-9FBE-4983383D8A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885333"/>
              </p:ext>
            </p:extLst>
          </p:nvPr>
        </p:nvGraphicFramePr>
        <p:xfrm>
          <a:off x="2298188" y="2478896"/>
          <a:ext cx="5149132" cy="3936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6445780" imgH="4928301" progId="Origin95.Graph">
                  <p:embed/>
                </p:oleObj>
              </mc:Choice>
              <mc:Fallback>
                <p:oleObj name="Graph" r:id="rId3" imgW="6445780" imgH="4928301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8188" y="2478896"/>
                        <a:ext cx="5149132" cy="39366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3B1136-BD41-8E0E-C3CE-A9992347AA83}"/>
              </a:ext>
            </a:extLst>
          </p:cNvPr>
          <p:cNvSpPr txBox="1">
            <a:spLocks/>
          </p:cNvSpPr>
          <p:nvPr/>
        </p:nvSpPr>
        <p:spPr>
          <a:xfrm>
            <a:off x="-41097" y="521771"/>
            <a:ext cx="12192000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Suppressed/no-ELM regime required for </a:t>
            </a: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≥ 10 </a:t>
            </a: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modelled with </a:t>
            </a:r>
            <a:r>
              <a:rPr lang="en-US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n-US" kern="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ped</a:t>
            </a: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kern="0" dirty="0" err="1">
                <a:solidFill>
                  <a:schemeClr val="tx2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kern="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ped</a:t>
            </a: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anomalous for main ions and anomalous + neoclassical for W 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Improved evaluations : W sources from modelling + self-consistent SOL plasma (largest </a:t>
            </a:r>
            <a:r>
              <a:rPr lang="en-GB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wall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and </a:t>
            </a:r>
            <a:r>
              <a:rPr lang="en-GB" dirty="0" err="1">
                <a:solidFill>
                  <a:schemeClr val="tx2"/>
                </a:solidFill>
                <a:latin typeface="Symbol" panose="05050102010706020507" pitchFamily="18" charset="2"/>
                <a:ea typeface="ＭＳ Ｐゴシック" charset="-128"/>
                <a:cs typeface="Arial" panose="020B0604020202020204" pitchFamily="34" charset="0"/>
              </a:rPr>
              <a:t>G</a:t>
            </a:r>
            <a:r>
              <a:rPr lang="en-GB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wall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compatible with design)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 main driver for W wall 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0AA96C-751E-DAEF-BD02-9A3CE4833F81}"/>
              </a:ext>
            </a:extLst>
          </p:cNvPr>
          <p:cNvSpPr txBox="1"/>
          <p:nvPr/>
        </p:nvSpPr>
        <p:spPr>
          <a:xfrm>
            <a:off x="684636" y="2288570"/>
            <a:ext cx="5149132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ITER - SOLPS – Pshenov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2393A0-244F-8D3F-8829-4FDE0AE03543}"/>
              </a:ext>
            </a:extLst>
          </p:cNvPr>
          <p:cNvPicPr/>
          <p:nvPr/>
        </p:nvPicPr>
        <p:blipFill>
          <a:blip r:embed="rId5"/>
          <a:srcRect b="2481"/>
          <a:stretch/>
        </p:blipFill>
        <p:spPr>
          <a:xfrm>
            <a:off x="0" y="2569714"/>
            <a:ext cx="2305772" cy="3851518"/>
          </a:xfrm>
          <a:prstGeom prst="rect">
            <a:avLst/>
          </a:prstGeom>
          <a:ln w="0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0643DD-342C-9EA5-6F10-4FBB724593DC}"/>
              </a:ext>
            </a:extLst>
          </p:cNvPr>
          <p:cNvSpPr txBox="1"/>
          <p:nvPr/>
        </p:nvSpPr>
        <p:spPr>
          <a:xfrm>
            <a:off x="-276765" y="6484730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E. </a:t>
            </a:r>
            <a:r>
              <a:rPr kumimoji="1" lang="en-GB" sz="1400" dirty="0" err="1">
                <a:latin typeface="Arial" charset="0"/>
                <a:cs typeface="MS PGothic" charset="0"/>
              </a:rPr>
              <a:t>Kaveeva</a:t>
            </a:r>
            <a:r>
              <a:rPr kumimoji="1" lang="en-GB" sz="1400" dirty="0">
                <a:latin typeface="Arial" charset="0"/>
                <a:cs typeface="MS PGothic" charset="0"/>
              </a:rPr>
              <a:t> – First SOLPS-ITER wide grid SOL simulations of Q ≥ 10 – 15/10 14:00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C6291A-8887-940E-2300-CCDB3EEEBCE4}"/>
              </a:ext>
            </a:extLst>
          </p:cNvPr>
          <p:cNvSpPr txBox="1"/>
          <p:nvPr/>
        </p:nvSpPr>
        <p:spPr>
          <a:xfrm>
            <a:off x="6775741" y="2169560"/>
            <a:ext cx="5149132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ERO2.0 (W gross erosion) – C. Bauman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103640-4912-E4B3-87E8-00C612828738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W wall on Q ≥ 10 is low/moderate - I 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965C7-2F6C-34E9-31A7-D769C7A96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3133" y="2556870"/>
            <a:ext cx="1732375" cy="3449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0A3D18-C45F-F82E-A9C9-D895AB265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9044" y="2855311"/>
            <a:ext cx="1058751" cy="270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3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F74BA-19C6-F8AC-7C7D-4747CA309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AF676C42-A965-5B11-55F7-C2BDF5ECBA8A}"/>
              </a:ext>
            </a:extLst>
          </p:cNvPr>
          <p:cNvSpPr/>
          <p:nvPr/>
        </p:nvSpPr>
        <p:spPr>
          <a:xfrm rot="5400000">
            <a:off x="-983590" y="1087867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CE22F0A-7B3F-5685-FD7E-9AE3922FE22A}"/>
              </a:ext>
            </a:extLst>
          </p:cNvPr>
          <p:cNvSpPr txBox="1">
            <a:spLocks/>
          </p:cNvSpPr>
          <p:nvPr/>
        </p:nvSpPr>
        <p:spPr>
          <a:xfrm>
            <a:off x="77423" y="585586"/>
            <a:ext cx="12215371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Integrated modelling : JINTRAC core plasma + near SOL + ad-hoc wall source to match </a:t>
            </a:r>
            <a:r>
              <a:rPr lang="en-GB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</a:t>
            </a:r>
            <a:r>
              <a:rPr lang="en-GB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/</a:t>
            </a:r>
            <a:r>
              <a:rPr lang="en-GB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</a:t>
            </a:r>
            <a:r>
              <a:rPr lang="en-GB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</a:t>
            </a:r>
            <a:r>
              <a:rPr lang="en-GB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|</a:t>
            </a:r>
            <a:r>
              <a:rPr lang="en-GB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sep</a:t>
            </a:r>
            <a:r>
              <a:rPr lang="en-GB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for “largest possible” W source </a:t>
            </a:r>
          </a:p>
          <a:p>
            <a:pPr marL="800100" lvl="1" indent="-342900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</a:pPr>
            <a:r>
              <a:rPr lang="en-GB" sz="22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sz="22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aux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~ 80 MW and </a:t>
            </a:r>
            <a:r>
              <a:rPr lang="en-GB" sz="22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sz="22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fusion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= 500 MW with </a:t>
            </a:r>
            <a:r>
              <a:rPr lang="en-GB" sz="22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sz="22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sep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/P</a:t>
            </a:r>
            <a:r>
              <a:rPr lang="en-GB" sz="22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LH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&gt; 1.5 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Q &gt; 6 for “worst possible case”</a:t>
            </a:r>
          </a:p>
          <a:p>
            <a:pPr marL="800100" lvl="1" indent="-342900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W pedestal screening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confirmed as key to maintain fusion performance</a:t>
            </a:r>
            <a:endParaRPr lang="en-GB" sz="26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D1A441-7DD3-76B7-F497-34156ED3B114}"/>
              </a:ext>
            </a:extLst>
          </p:cNvPr>
          <p:cNvSpPr txBox="1"/>
          <p:nvPr/>
        </p:nvSpPr>
        <p:spPr>
          <a:xfrm rot="16200000">
            <a:off x="1128716" y="4222197"/>
            <a:ext cx="4406794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ITER – JINTRAC - </a:t>
            </a:r>
            <a:r>
              <a:rPr lang="en-GB" dirty="0" err="1">
                <a:solidFill>
                  <a:srgbClr val="333333"/>
                </a:solidFill>
              </a:rPr>
              <a:t>Köchl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741E1-01DF-F574-BDBE-5CFD346F9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49" y="2619082"/>
            <a:ext cx="2560104" cy="339320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475E8A-E727-FC43-6D92-943A2E2D9F50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W wall on Q ≥ 10 is low/moderate - II 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28BDFB7-688E-4B9C-95FD-22BFBB20C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982" y="2336972"/>
            <a:ext cx="6731236" cy="38088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26" descr="A graph of a graph&#10;&#10;AI-generated content may be incorrect.">
            <a:extLst>
              <a:ext uri="{FF2B5EF4-FFF2-40B4-BE49-F238E27FC236}">
                <a16:creationId xmlns:a16="http://schemas.microsoft.com/office/drawing/2014/main" id="{FF1BC919-2B7C-4F1E-16CB-1690D7AD2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982" y="2401266"/>
            <a:ext cx="6803915" cy="368022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7353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FDEBC-6288-4638-03F4-1045CC6DE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AD129531-4530-FCC9-F612-F5DB7BC716AC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41A1F5-6728-0632-DC8D-EFB58295B34F}"/>
              </a:ext>
            </a:extLst>
          </p:cNvPr>
          <p:cNvSpPr txBox="1">
            <a:spLocks/>
          </p:cNvSpPr>
          <p:nvPr/>
        </p:nvSpPr>
        <p:spPr>
          <a:xfrm>
            <a:off x="0" y="514381"/>
            <a:ext cx="12215371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ICH antenna flexibility used to achieve ~ 3-strap like E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II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source by ICH &lt;&lt; W wall source (~10</a:t>
            </a:r>
            <a:r>
              <a:rPr lang="en-GB" sz="26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21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W/s)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to be confirmed in SRO  upgrade to 20 MW for DT-1</a:t>
            </a:r>
            <a:endParaRPr lang="en-GB" sz="26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74C35-8E67-872F-62CC-CB44A3D1A761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DT-1 ICH and W source 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30B9E-62DB-B787-B1D1-242949C9BDBD}"/>
              </a:ext>
            </a:extLst>
          </p:cNvPr>
          <p:cNvSpPr txBox="1"/>
          <p:nvPr/>
        </p:nvSpPr>
        <p:spPr>
          <a:xfrm>
            <a:off x="7368723" y="2553857"/>
            <a:ext cx="4406794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ITER – JINTRAC - </a:t>
            </a:r>
            <a:r>
              <a:rPr lang="en-GB" dirty="0" err="1">
                <a:solidFill>
                  <a:srgbClr val="333333"/>
                </a:solidFill>
              </a:rPr>
              <a:t>Köchl</a:t>
            </a:r>
            <a:endParaRPr lang="en-GB" dirty="0"/>
          </a:p>
        </p:txBody>
      </p:sp>
      <p:pic>
        <p:nvPicPr>
          <p:cNvPr id="5" name="Picture 4" descr="A graph of a temperature&#10;&#10;AI-generated content may be incorrect.">
            <a:extLst>
              <a:ext uri="{FF2B5EF4-FFF2-40B4-BE49-F238E27FC236}">
                <a16:creationId xmlns:a16="http://schemas.microsoft.com/office/drawing/2014/main" id="{79E686E7-4257-404C-2F5D-C31259187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402" y="2118156"/>
            <a:ext cx="6217933" cy="38039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80AE3D9-136F-59DC-71EB-E389A97432F7}"/>
              </a:ext>
            </a:extLst>
          </p:cNvPr>
          <p:cNvGrpSpPr/>
          <p:nvPr/>
        </p:nvGrpSpPr>
        <p:grpSpPr>
          <a:xfrm>
            <a:off x="252129" y="2406360"/>
            <a:ext cx="5111270" cy="3515708"/>
            <a:chOff x="-342800" y="2010997"/>
            <a:chExt cx="5533231" cy="3984756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F47D1874-0D10-6825-59BD-CE3873ABFC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56"/>
            <a:stretch>
              <a:fillRect/>
            </a:stretch>
          </p:blipFill>
          <p:spPr bwMode="auto">
            <a:xfrm>
              <a:off x="-342800" y="2010997"/>
              <a:ext cx="5533231" cy="398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A3460F-322F-FC99-4C49-DE621F39AB6C}"/>
                </a:ext>
              </a:extLst>
            </p:cNvPr>
            <p:cNvSpPr/>
            <p:nvPr/>
          </p:nvSpPr>
          <p:spPr>
            <a:xfrm>
              <a:off x="2238880" y="2065106"/>
              <a:ext cx="369869" cy="341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63FD4D7-E33F-1370-89CD-F97226F6FD0C}"/>
              </a:ext>
            </a:extLst>
          </p:cNvPr>
          <p:cNvCxnSpPr/>
          <p:nvPr/>
        </p:nvCxnSpPr>
        <p:spPr>
          <a:xfrm>
            <a:off x="9092630" y="2328348"/>
            <a:ext cx="0" cy="304115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F2AA890-EA71-BC2C-1D60-A561C79E2A63}"/>
              </a:ext>
            </a:extLst>
          </p:cNvPr>
          <p:cNvSpPr txBox="1"/>
          <p:nvPr/>
        </p:nvSpPr>
        <p:spPr>
          <a:xfrm>
            <a:off x="7515246" y="311012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C00"/>
                </a:solidFill>
              </a:rPr>
              <a:t>SOLPS-ITER</a:t>
            </a:r>
          </a:p>
          <a:p>
            <a:pPr algn="ctr"/>
            <a:r>
              <a:rPr lang="en-US" b="1" dirty="0">
                <a:solidFill>
                  <a:srgbClr val="FFCC00"/>
                </a:solidFill>
              </a:rPr>
              <a:t>wide grid</a:t>
            </a:r>
            <a:endParaRPr lang="en-GB" b="1" dirty="0">
              <a:solidFill>
                <a:srgbClr val="FFCC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D76C2E-A69D-AEB9-3D91-EA4A1FC8D911}"/>
              </a:ext>
            </a:extLst>
          </p:cNvPr>
          <p:cNvSpPr txBox="1"/>
          <p:nvPr/>
        </p:nvSpPr>
        <p:spPr>
          <a:xfrm>
            <a:off x="6605017" y="2690976"/>
            <a:ext cx="1914307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/>
              <a:t>P</a:t>
            </a:r>
            <a:r>
              <a:rPr lang="en-US" sz="2200" baseline="-25000" dirty="0"/>
              <a:t>ICH</a:t>
            </a:r>
            <a:r>
              <a:rPr lang="en-US" sz="2200" dirty="0"/>
              <a:t> = 10 MW</a:t>
            </a:r>
            <a:endParaRPr lang="en-GB" sz="2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2DE617-CC77-EC56-6C12-9CCA0A874098}"/>
              </a:ext>
            </a:extLst>
          </p:cNvPr>
          <p:cNvSpPr txBox="1"/>
          <p:nvPr/>
        </p:nvSpPr>
        <p:spPr>
          <a:xfrm>
            <a:off x="252129" y="2009896"/>
            <a:ext cx="50411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V, Bobkov NME 2024 &amp; L. Colas NME 2025</a:t>
            </a:r>
          </a:p>
        </p:txBody>
      </p:sp>
    </p:spTree>
    <p:extLst>
      <p:ext uri="{BB962C8B-B14F-4D97-AF65-F5344CB8AC3E}">
        <p14:creationId xmlns:p14="http://schemas.microsoft.com/office/powerpoint/2010/main" val="3955902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08F32-8C7C-45F7-91B6-4430FC4DF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79315601-AD88-5439-020A-3230178A86FE}"/>
              </a:ext>
            </a:extLst>
          </p:cNvPr>
          <p:cNvSpPr/>
          <p:nvPr/>
        </p:nvSpPr>
        <p:spPr>
          <a:xfrm rot="5400000">
            <a:off x="-1114064" y="1048655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CB9915D-A447-45CD-C012-C198FCF8E484}"/>
              </a:ext>
            </a:extLst>
          </p:cNvPr>
          <p:cNvSpPr txBox="1">
            <a:spLocks/>
          </p:cNvSpPr>
          <p:nvPr/>
        </p:nvSpPr>
        <p:spPr>
          <a:xfrm>
            <a:off x="115870" y="2761523"/>
            <a:ext cx="11960260" cy="586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4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wall design to optimize advantages for SRO and DT-1</a:t>
            </a:r>
            <a:endParaRPr lang="en-US" sz="4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511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22AC3-3236-9820-73A6-1C28DCDE7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819C764D-1AC9-66BF-3ADD-A7AA965EB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0227" y="1712723"/>
            <a:ext cx="5225600" cy="3802490"/>
          </a:xfrm>
          <a:prstGeom prst="rect">
            <a:avLst/>
          </a:prstGeom>
        </p:spPr>
      </p:pic>
      <p:sp>
        <p:nvSpPr>
          <p:cNvPr id="10" name="Rectangle 32">
            <a:extLst>
              <a:ext uri="{FF2B5EF4-FFF2-40B4-BE49-F238E27FC236}">
                <a16:creationId xmlns:a16="http://schemas.microsoft.com/office/drawing/2014/main" id="{1CF25DF9-396E-8A71-2B89-0E186CE80939}"/>
              </a:ext>
            </a:extLst>
          </p:cNvPr>
          <p:cNvSpPr/>
          <p:nvPr/>
        </p:nvSpPr>
        <p:spPr>
          <a:xfrm rot="5400000">
            <a:off x="-1109260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AE4EDA-DEA0-64C1-6783-58A797BD3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22" y="1534036"/>
            <a:ext cx="4669953" cy="46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D61DD-D06D-9813-D0D0-A11BCE7E9AEA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 wall : Scenarios + resilience to unmitigated loads : 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756F8C-AABA-8589-217F-D66F8A82DEBD}"/>
              </a:ext>
            </a:extLst>
          </p:cNvPr>
          <p:cNvSpPr txBox="1"/>
          <p:nvPr/>
        </p:nvSpPr>
        <p:spPr>
          <a:xfrm>
            <a:off x="3876056" y="4578537"/>
            <a:ext cx="1965698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In-vessel VS to decrease risk of downwards VDE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7D1FCF-CE57-C33C-2EC7-3C38DE5C71E2}"/>
              </a:ext>
            </a:extLst>
          </p:cNvPr>
          <p:cNvSpPr txBox="1"/>
          <p:nvPr/>
        </p:nvSpPr>
        <p:spPr>
          <a:xfrm>
            <a:off x="-48248" y="2853824"/>
            <a:ext cx="161664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/>
              <a:t>W (wt.%) 97</a:t>
            </a:r>
            <a:endParaRPr lang="en-US" sz="1600" dirty="0"/>
          </a:p>
          <a:p>
            <a:r>
              <a:rPr lang="pl-PL" sz="1600" dirty="0"/>
              <a:t>Ni (wt.%) 2</a:t>
            </a:r>
            <a:endParaRPr lang="en-US" sz="1600" dirty="0"/>
          </a:p>
          <a:p>
            <a:r>
              <a:rPr lang="pl-PL" sz="1600" dirty="0"/>
              <a:t>Fe (wt.%) 1</a:t>
            </a:r>
            <a:endParaRPr lang="en-US" sz="1600" dirty="0"/>
          </a:p>
          <a:p>
            <a:r>
              <a:rPr lang="en-US" sz="1600" dirty="0"/>
              <a:t>T</a:t>
            </a:r>
            <a:r>
              <a:rPr lang="en-US" sz="1600" baseline="-25000" dirty="0"/>
              <a:t>melt</a:t>
            </a:r>
            <a:r>
              <a:rPr lang="en-US" sz="1600" dirty="0"/>
              <a:t>~1500 </a:t>
            </a:r>
            <a:r>
              <a:rPr lang="en-US" sz="1600" baseline="30000" dirty="0" err="1"/>
              <a:t>o</a:t>
            </a:r>
            <a:r>
              <a:rPr lang="en-US" sz="1600" dirty="0" err="1"/>
              <a:t>C</a:t>
            </a:r>
            <a:r>
              <a:rPr lang="en-US" sz="1600" dirty="0"/>
              <a:t> </a:t>
            </a:r>
            <a:endParaRPr lang="en-GB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48C8AF-6E95-0244-02B0-3FA937CB81DA}"/>
              </a:ext>
            </a:extLst>
          </p:cNvPr>
          <p:cNvSpPr txBox="1"/>
          <p:nvPr/>
        </p:nvSpPr>
        <p:spPr>
          <a:xfrm>
            <a:off x="4027944" y="1689870"/>
            <a:ext cx="1883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melt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~ 3400 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BC0E2C-8E64-8440-6FD4-F373796FDE81}"/>
              </a:ext>
            </a:extLst>
          </p:cNvPr>
          <p:cNvSpPr txBox="1">
            <a:spLocks/>
          </p:cNvSpPr>
          <p:nvPr/>
        </p:nvSpPr>
        <p:spPr>
          <a:xfrm>
            <a:off x="1" y="520067"/>
            <a:ext cx="12192000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Cost: choice of W material based on stationary &amp; transient loads (up to 15 MA)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Optimized for resiliency to unmitigated/partially mitigated transient loads </a:t>
            </a:r>
            <a:endParaRPr lang="en-GB" sz="22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E945B5-2796-8E67-3B5A-2AE018CA0C62}"/>
              </a:ext>
            </a:extLst>
          </p:cNvPr>
          <p:cNvGrpSpPr/>
          <p:nvPr/>
        </p:nvGrpSpPr>
        <p:grpSpPr>
          <a:xfrm>
            <a:off x="6062131" y="1353180"/>
            <a:ext cx="5687498" cy="4810551"/>
            <a:chOff x="67012" y="5396498"/>
            <a:chExt cx="5533273" cy="46481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4890FA-9C55-D71E-9703-0A3EC297A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12" y="5947032"/>
              <a:ext cx="5357379" cy="40976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FEDCED-7EE8-4F00-97A6-AD749BE2EAA1}"/>
                </a:ext>
              </a:extLst>
            </p:cNvPr>
            <p:cNvSpPr txBox="1"/>
            <p:nvPr/>
          </p:nvSpPr>
          <p:spPr>
            <a:xfrm>
              <a:off x="444957" y="5396498"/>
              <a:ext cx="5155328" cy="624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en-GB" dirty="0">
                <a:solidFill>
                  <a:srgbClr val="333333"/>
                </a:solidFill>
              </a:endParaRPr>
            </a:p>
            <a:p>
              <a:pPr algn="ctr"/>
              <a:r>
                <a:rPr lang="en-GB" dirty="0">
                  <a:solidFill>
                    <a:srgbClr val="333333"/>
                  </a:solidFill>
                </a:rPr>
                <a:t>ITER 15 MA unmitigated VDE – JOREK – Artola</a:t>
              </a:r>
              <a:endParaRPr lang="en-GB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3839670-00FA-A115-E50C-48011540106D}"/>
              </a:ext>
            </a:extLst>
          </p:cNvPr>
          <p:cNvSpPr txBox="1"/>
          <p:nvPr/>
        </p:nvSpPr>
        <p:spPr>
          <a:xfrm>
            <a:off x="-358960" y="6149362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M. Schneider – Integrated Modelling – 15/10 17:30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5C999-278E-EC2E-0066-3E2089C9E203}"/>
              </a:ext>
            </a:extLst>
          </p:cNvPr>
          <p:cNvSpPr txBox="1"/>
          <p:nvPr/>
        </p:nvSpPr>
        <p:spPr>
          <a:xfrm>
            <a:off x="-358960" y="6470686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J. Artola –  Modelling of thermal Loads during VDEs at JET and ITER – 18/10 8:30 P7</a:t>
            </a:r>
          </a:p>
        </p:txBody>
      </p:sp>
    </p:spTree>
    <p:extLst>
      <p:ext uri="{BB962C8B-B14F-4D97-AF65-F5344CB8AC3E}">
        <p14:creationId xmlns:p14="http://schemas.microsoft.com/office/powerpoint/2010/main" val="32734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CA3F4-ECE7-B52A-CD03-76FDFFCAF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2756DB2B-B836-9E6F-FC86-9A1AAC202C14}"/>
              </a:ext>
            </a:extLst>
          </p:cNvPr>
          <p:cNvSpPr/>
          <p:nvPr/>
        </p:nvSpPr>
        <p:spPr>
          <a:xfrm rot="5400000">
            <a:off x="-1132631" y="106101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033C7-EC3D-3D42-7A83-87CD3B4261E3}"/>
              </a:ext>
            </a:extLst>
          </p:cNvPr>
          <p:cNvSpPr txBox="1"/>
          <p:nvPr/>
        </p:nvSpPr>
        <p:spPr>
          <a:xfrm>
            <a:off x="457915" y="2395842"/>
            <a:ext cx="759897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ITER – GEANT4 + MEMENTO -  S. Ratynskaia – Sub. PPCF 2025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7F1B38A-F07D-6864-B86A-783D221F700C}"/>
              </a:ext>
            </a:extLst>
          </p:cNvPr>
          <p:cNvSpPr txBox="1">
            <a:spLocks/>
          </p:cNvSpPr>
          <p:nvPr/>
        </p:nvSpPr>
        <p:spPr>
          <a:xfrm>
            <a:off x="0" y="615021"/>
            <a:ext cx="12887213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Stationary heat fluxes input to design as for Be wall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Resilience to disruptions (high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melt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 + high stopping power (runaway electrons)</a:t>
            </a:r>
          </a:p>
          <a:p>
            <a:pPr marL="727075" lvl="1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W thickness increased to </a:t>
            </a:r>
            <a:r>
              <a:rPr lang="en-GB" sz="2200" dirty="0">
                <a:solidFill>
                  <a:srgbClr val="00B05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12 mm  to reduce risk of water leaks in runaway loaded areas</a:t>
            </a:r>
          </a:p>
          <a:p>
            <a:pPr marL="727075" lvl="1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Runaway mitigation remains essential with DT-1 W wall</a:t>
            </a:r>
            <a:endParaRPr lang="en-GB" sz="1800" dirty="0">
              <a:solidFill>
                <a:srgbClr val="FF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20" name="Picture 19" descr="A graph of a graph&#10;&#10;AI-generated content may be incorrect.">
            <a:extLst>
              <a:ext uri="{FF2B5EF4-FFF2-40B4-BE49-F238E27FC236}">
                <a16:creationId xmlns:a16="http://schemas.microsoft.com/office/drawing/2014/main" id="{20643A5B-A2D7-B440-3E75-2B073E954A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16"/>
          <a:stretch>
            <a:fillRect/>
          </a:stretch>
        </p:blipFill>
        <p:spPr>
          <a:xfrm>
            <a:off x="10573" y="2827267"/>
            <a:ext cx="8585547" cy="32995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B637F7D-5431-100D-1116-6700CCBD3681}"/>
              </a:ext>
            </a:extLst>
          </p:cNvPr>
          <p:cNvSpPr/>
          <p:nvPr/>
        </p:nvSpPr>
        <p:spPr>
          <a:xfrm>
            <a:off x="5116275" y="4564364"/>
            <a:ext cx="3269564" cy="29428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6115D0-9D2F-F179-8EDF-271FA9553637}"/>
              </a:ext>
            </a:extLst>
          </p:cNvPr>
          <p:cNvSpPr txBox="1"/>
          <p:nvPr/>
        </p:nvSpPr>
        <p:spPr>
          <a:xfrm>
            <a:off x="7526745" y="2854880"/>
            <a:ext cx="1194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FW-apex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52AC23-0F97-BCBC-464E-17EDB340EBD3}"/>
              </a:ext>
            </a:extLst>
          </p:cNvPr>
          <p:cNvSpPr txBox="1"/>
          <p:nvPr/>
        </p:nvSpPr>
        <p:spPr>
          <a:xfrm>
            <a:off x="-301224" y="6592929"/>
            <a:ext cx="45000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S. Ratynskaia – https://arxiv.org/abs/2509.20261</a:t>
            </a:r>
          </a:p>
        </p:txBody>
      </p:sp>
      <p:pic>
        <p:nvPicPr>
          <p:cNvPr id="30" name="Picture 29" descr="A diagram of a three-layer structure&#10;&#10;AI-generated content may be incorrect.">
            <a:extLst>
              <a:ext uri="{FF2B5EF4-FFF2-40B4-BE49-F238E27FC236}">
                <a16:creationId xmlns:a16="http://schemas.microsoft.com/office/drawing/2014/main" id="{8806FDF4-277B-25BB-662E-C1C39EC1D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421" y="2161020"/>
            <a:ext cx="2360970" cy="11926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ECCB650-D46B-0402-D923-65D2B992469E}"/>
              </a:ext>
            </a:extLst>
          </p:cNvPr>
          <p:cNvSpPr txBox="1"/>
          <p:nvPr/>
        </p:nvSpPr>
        <p:spPr>
          <a:xfrm>
            <a:off x="8647440" y="5138540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RE-kin </a:t>
            </a:r>
            <a:r>
              <a:rPr lang="en-US" dirty="0">
                <a:solidFill>
                  <a:srgbClr val="FF0000"/>
                </a:solidFill>
              </a:rPr>
              <a:t> ~ 2000 KJ/ I</a:t>
            </a:r>
            <a:r>
              <a:rPr lang="en-US" baseline="-25000" dirty="0">
                <a:solidFill>
                  <a:srgbClr val="FF0000"/>
                </a:solidFill>
              </a:rPr>
              <a:t>p-RE</a:t>
            </a:r>
            <a:r>
              <a:rPr lang="en-US" dirty="0">
                <a:solidFill>
                  <a:srgbClr val="FF0000"/>
                </a:solidFill>
              </a:rPr>
              <a:t>(MA)</a:t>
            </a:r>
          </a:p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RE-mag  </a:t>
            </a:r>
            <a:r>
              <a:rPr lang="en-US" dirty="0">
                <a:solidFill>
                  <a:srgbClr val="FF0000"/>
                </a:solidFill>
              </a:rPr>
              <a:t>~ 200 MJ (I</a:t>
            </a:r>
            <a:r>
              <a:rPr lang="en-US" baseline="-25000" dirty="0">
                <a:solidFill>
                  <a:srgbClr val="FF0000"/>
                </a:solidFill>
              </a:rPr>
              <a:t>p-RE</a:t>
            </a:r>
            <a:r>
              <a:rPr lang="en-US" dirty="0">
                <a:solidFill>
                  <a:srgbClr val="FF0000"/>
                </a:solidFill>
              </a:rPr>
              <a:t>(MA)/9.5)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9D3FD6-02D1-7568-E8B4-7025057CE383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DT-1 wall: high Q scenarios + runaway loads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56F2D-344D-FA92-6460-CFE7272A3292}"/>
              </a:ext>
            </a:extLst>
          </p:cNvPr>
          <p:cNvSpPr txBox="1"/>
          <p:nvPr/>
        </p:nvSpPr>
        <p:spPr>
          <a:xfrm>
            <a:off x="2840017" y="2757347"/>
            <a:ext cx="1194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FW-apex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38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07B8F-4316-0572-4DE1-91CA33298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F8F20C-CE9E-0BDB-B6B1-BB4197BD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074" y="-26589"/>
            <a:ext cx="57903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2">
            <a:extLst>
              <a:ext uri="{FF2B5EF4-FFF2-40B4-BE49-F238E27FC236}">
                <a16:creationId xmlns:a16="http://schemas.microsoft.com/office/drawing/2014/main" id="{EA127CEF-4B13-DF5B-BAA2-38D0DC3589B2}"/>
              </a:ext>
            </a:extLst>
          </p:cNvPr>
          <p:cNvSpPr/>
          <p:nvPr/>
        </p:nvSpPr>
        <p:spPr>
          <a:xfrm rot="5400000">
            <a:off x="-1079815" y="1061012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AA4B16-B6E7-BBF6-1465-E88CF97E8C70}"/>
              </a:ext>
            </a:extLst>
          </p:cNvPr>
          <p:cNvSpPr txBox="1">
            <a:spLocks/>
          </p:cNvSpPr>
          <p:nvPr/>
        </p:nvSpPr>
        <p:spPr>
          <a:xfrm>
            <a:off x="197492" y="664318"/>
            <a:ext cx="6080017" cy="567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Summary of new baseline, W Wall strategy and risks </a:t>
            </a:r>
            <a:endParaRPr lang="en-US" sz="2800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2" indent="-269875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wall advantages + risks</a:t>
            </a:r>
          </a:p>
          <a:p>
            <a:pPr marL="539750" lvl="2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66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ITER Research Plan and wall strategy</a:t>
            </a: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conditions</a:t>
            </a:r>
            <a:endParaRPr lang="en-US" sz="2800" dirty="0">
              <a:solidFill>
                <a:srgbClr val="CC33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Phases</a:t>
            </a:r>
          </a:p>
          <a:p>
            <a:pPr marL="800100" lvl="1" indent="-342900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§"/>
            </a:pPr>
            <a:r>
              <a:rPr lang="en-US" sz="2400" kern="0" dirty="0">
                <a:solidFill>
                  <a:srgbClr val="13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Limiter </a:t>
            </a:r>
          </a:p>
          <a:p>
            <a:pPr marL="800100" lvl="1" indent="-342900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§"/>
            </a:pPr>
            <a:r>
              <a:rPr lang="en-US" sz="2400" kern="0" dirty="0">
                <a:solidFill>
                  <a:srgbClr val="13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L-mode diverted </a:t>
            </a:r>
          </a:p>
          <a:p>
            <a:pPr marL="800100" lvl="1" indent="-342900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§"/>
            </a:pPr>
            <a:r>
              <a:rPr lang="en-US" sz="2400" kern="0" dirty="0">
                <a:solidFill>
                  <a:srgbClr val="13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H-modes : SRO and DT-1</a:t>
            </a: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wall design to optimize  advantages for SRO and DT-1</a:t>
            </a: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AEC60D3-7B09-DDB3-1ADE-52AA29975039}"/>
              </a:ext>
            </a:extLst>
          </p:cNvPr>
          <p:cNvSpPr txBox="1">
            <a:spLocks/>
          </p:cNvSpPr>
          <p:nvPr/>
        </p:nvSpPr>
        <p:spPr>
          <a:xfrm>
            <a:off x="231740" y="106347"/>
            <a:ext cx="4622362" cy="586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3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763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07500-152F-D25A-B06D-B1245A7E3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B20252A0-B3E0-D48E-28D8-84A5AAC1348D}"/>
              </a:ext>
            </a:extLst>
          </p:cNvPr>
          <p:cNvSpPr/>
          <p:nvPr/>
        </p:nvSpPr>
        <p:spPr>
          <a:xfrm rot="5400000">
            <a:off x="-1061012" y="889817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A08970-2672-3C0E-853E-272D756EB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" y="17"/>
            <a:ext cx="12191999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3733" b="1" dirty="0">
                <a:solidFill>
                  <a:srgbClr val="135D7F"/>
                </a:solidFill>
                <a:latin typeface="Arial"/>
                <a:cs typeface="Arial"/>
              </a:rPr>
              <a:t>Conclusions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C1863C0-F1B7-BA6C-1962-E4E43629DB3C}"/>
              </a:ext>
            </a:extLst>
          </p:cNvPr>
          <p:cNvSpPr txBox="1">
            <a:spLocks/>
          </p:cNvSpPr>
          <p:nvPr/>
        </p:nvSpPr>
        <p:spPr>
          <a:xfrm>
            <a:off x="-12" y="752492"/>
            <a:ext cx="12191989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Advantages/risks of W wall in ITER assessed using experiments and modelling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New baseline includes new/modified systems and operational strategies to mitigate risks of W wall : boronization, increase of P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ECH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&amp;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tot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(also for Q ≥ 10 with 3.10</a:t>
            </a:r>
            <a:r>
              <a:rPr lang="en-GB" sz="26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25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n in DT-1), operation with central ECH at 2.65 T and 5.3 T, etc.</a:t>
            </a:r>
            <a:endParaRPr lang="en-GB" sz="2600" baseline="-250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Staged installation of systems (SRO and DT-1) includes risk minimization : inertially cooled W wall and ELM control schemes in SRO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wall design in SRO &amp; DT-1 optimized to maximize resilience to disruption loads : reduce melting by unmitigated disruptions and runaway risk (DT-1)</a:t>
            </a:r>
            <a:endParaRPr lang="en-GB" sz="1800" dirty="0">
              <a:solidFill>
                <a:srgbClr val="FF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356FB-5508-A594-5E7E-1114E50BD87F}"/>
              </a:ext>
            </a:extLst>
          </p:cNvPr>
          <p:cNvSpPr txBox="1"/>
          <p:nvPr/>
        </p:nvSpPr>
        <p:spPr>
          <a:xfrm>
            <a:off x="-12" y="4515792"/>
            <a:ext cx="12192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lvl="1" indent="0" algn="ctr">
              <a:spcAft>
                <a:spcPts val="1200"/>
              </a:spcAft>
            </a:pPr>
            <a:r>
              <a:rPr kumimoji="1" lang="en-GB" sz="2400" b="1" dirty="0">
                <a:solidFill>
                  <a:srgbClr val="FF0000"/>
                </a:solidFill>
                <a:latin typeface="Arial" charset="0"/>
                <a:cs typeface="MS PGothic" charset="0"/>
              </a:rPr>
              <a:t>Support by Members’ fusion researchers is essential to:</a:t>
            </a:r>
          </a:p>
          <a:p>
            <a:pPr marL="431800" lvl="1" indent="-342900">
              <a:spcAft>
                <a:spcPts val="1200"/>
              </a:spcAft>
              <a:buFontTx/>
              <a:buChar char="-"/>
            </a:pPr>
            <a:r>
              <a:rPr kumimoji="1" lang="en-GB" sz="2400" b="1" dirty="0">
                <a:solidFill>
                  <a:srgbClr val="FF0000"/>
                </a:solidFill>
                <a:latin typeface="Arial" charset="0"/>
                <a:cs typeface="MS PGothic" charset="0"/>
              </a:rPr>
              <a:t>Perform experiments to address open R&amp;D issues </a:t>
            </a:r>
            <a:r>
              <a:rPr kumimoji="1" lang="en-GB" sz="2400" b="1" dirty="0">
                <a:solidFill>
                  <a:srgbClr val="FF0000"/>
                </a:solidFill>
                <a:latin typeface="Arial" charset="0"/>
                <a:cs typeface="MS PGothic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ITR-25-005</a:t>
            </a:r>
            <a:endParaRPr kumimoji="1" lang="en-GB" sz="2400" b="1" dirty="0">
              <a:solidFill>
                <a:srgbClr val="FF0000"/>
              </a:solidFill>
              <a:latin typeface="Arial" charset="0"/>
              <a:cs typeface="MS PGothic" charset="0"/>
            </a:endParaRPr>
          </a:p>
          <a:p>
            <a:pPr marL="431800" lvl="1" indent="-342900">
              <a:spcAft>
                <a:spcPts val="1200"/>
              </a:spcAft>
              <a:buFontTx/>
              <a:buChar char="-"/>
            </a:pPr>
            <a:r>
              <a:rPr kumimoji="1" lang="en-GB" sz="2400" b="1" dirty="0">
                <a:solidFill>
                  <a:srgbClr val="FF0000"/>
                </a:solidFill>
                <a:latin typeface="Arial" charset="0"/>
                <a:cs typeface="MS PGothic" charset="0"/>
              </a:rPr>
              <a:t>Further develop integrated models and their validation with experiments</a:t>
            </a:r>
          </a:p>
        </p:txBody>
      </p:sp>
    </p:spTree>
    <p:extLst>
      <p:ext uri="{BB962C8B-B14F-4D97-AF65-F5344CB8AC3E}">
        <p14:creationId xmlns:p14="http://schemas.microsoft.com/office/powerpoint/2010/main" val="2879181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FF014-6359-4FBC-209B-473D2558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5973954-9DC3-FD7A-D4F2-C3C426039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22" y="-3"/>
            <a:ext cx="11888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2">
            <a:extLst>
              <a:ext uri="{FF2B5EF4-FFF2-40B4-BE49-F238E27FC236}">
                <a16:creationId xmlns:a16="http://schemas.microsoft.com/office/drawing/2014/main" id="{39ABDAC6-AB4A-2100-DBE2-FBBCAD950A98}"/>
              </a:ext>
            </a:extLst>
          </p:cNvPr>
          <p:cNvSpPr/>
          <p:nvPr/>
        </p:nvSpPr>
        <p:spPr>
          <a:xfrm>
            <a:off x="-195208" y="5226781"/>
            <a:ext cx="12389984" cy="1631216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192001"/>
              <a:gd name="connsiteY0" fmla="*/ 12991 h 2285888"/>
              <a:gd name="connsiteX1" fmla="*/ 12180278 w 12192001"/>
              <a:gd name="connsiteY1" fmla="*/ 465499 h 2285888"/>
              <a:gd name="connsiteX2" fmla="*/ 12192001 w 12192001"/>
              <a:gd name="connsiteY2" fmla="*/ 2285888 h 2285888"/>
              <a:gd name="connsiteX3" fmla="*/ 0 w 12192001"/>
              <a:gd name="connsiteY3" fmla="*/ 2285888 h 2285888"/>
              <a:gd name="connsiteX4" fmla="*/ 0 w 12192001"/>
              <a:gd name="connsiteY4" fmla="*/ 12991 h 2285888"/>
              <a:gd name="connsiteX0" fmla="*/ 0 w 12192001"/>
              <a:gd name="connsiteY0" fmla="*/ 14880 h 2287777"/>
              <a:gd name="connsiteX1" fmla="*/ 12180278 w 12192001"/>
              <a:gd name="connsiteY1" fmla="*/ 467388 h 2287777"/>
              <a:gd name="connsiteX2" fmla="*/ 12192001 w 12192001"/>
              <a:gd name="connsiteY2" fmla="*/ 2287777 h 2287777"/>
              <a:gd name="connsiteX3" fmla="*/ 0 w 12192001"/>
              <a:gd name="connsiteY3" fmla="*/ 2287777 h 2287777"/>
              <a:gd name="connsiteX4" fmla="*/ 0 w 12192001"/>
              <a:gd name="connsiteY4" fmla="*/ 14880 h 2287777"/>
              <a:gd name="connsiteX0" fmla="*/ 0 w 12192001"/>
              <a:gd name="connsiteY0" fmla="*/ 10434 h 2283331"/>
              <a:gd name="connsiteX1" fmla="*/ 12180278 w 12192001"/>
              <a:gd name="connsiteY1" fmla="*/ 462942 h 2283331"/>
              <a:gd name="connsiteX2" fmla="*/ 12192001 w 12192001"/>
              <a:gd name="connsiteY2" fmla="*/ 2283331 h 2283331"/>
              <a:gd name="connsiteX3" fmla="*/ 0 w 12192001"/>
              <a:gd name="connsiteY3" fmla="*/ 2283331 h 2283331"/>
              <a:gd name="connsiteX4" fmla="*/ 0 w 12192001"/>
              <a:gd name="connsiteY4" fmla="*/ 10434 h 2283331"/>
              <a:gd name="connsiteX0" fmla="*/ 0 w 12192001"/>
              <a:gd name="connsiteY0" fmla="*/ 39989 h 2312886"/>
              <a:gd name="connsiteX1" fmla="*/ 12180278 w 12192001"/>
              <a:gd name="connsiteY1" fmla="*/ 398328 h 2312886"/>
              <a:gd name="connsiteX2" fmla="*/ 12192001 w 12192001"/>
              <a:gd name="connsiteY2" fmla="*/ 2312886 h 2312886"/>
              <a:gd name="connsiteX3" fmla="*/ 0 w 12192001"/>
              <a:gd name="connsiteY3" fmla="*/ 2312886 h 2312886"/>
              <a:gd name="connsiteX4" fmla="*/ 0 w 12192001"/>
              <a:gd name="connsiteY4" fmla="*/ 39989 h 2312886"/>
              <a:gd name="connsiteX0" fmla="*/ 0 w 12192001"/>
              <a:gd name="connsiteY0" fmla="*/ 1017 h 2273914"/>
              <a:gd name="connsiteX1" fmla="*/ 12180278 w 12192001"/>
              <a:gd name="connsiteY1" fmla="*/ 359356 h 2273914"/>
              <a:gd name="connsiteX2" fmla="*/ 12192001 w 12192001"/>
              <a:gd name="connsiteY2" fmla="*/ 2273914 h 2273914"/>
              <a:gd name="connsiteX3" fmla="*/ 0 w 12192001"/>
              <a:gd name="connsiteY3" fmla="*/ 2273914 h 2273914"/>
              <a:gd name="connsiteX4" fmla="*/ 0 w 12192001"/>
              <a:gd name="connsiteY4" fmla="*/ 1017 h 2273914"/>
              <a:gd name="connsiteX0" fmla="*/ 0 w 12194776"/>
              <a:gd name="connsiteY0" fmla="*/ 1292 h 2274189"/>
              <a:gd name="connsiteX1" fmla="*/ 12193824 w 12194776"/>
              <a:gd name="connsiteY1" fmla="*/ 356812 h 2274189"/>
              <a:gd name="connsiteX2" fmla="*/ 12192001 w 12194776"/>
              <a:gd name="connsiteY2" fmla="*/ 2274189 h 2274189"/>
              <a:gd name="connsiteX3" fmla="*/ 0 w 12194776"/>
              <a:gd name="connsiteY3" fmla="*/ 2274189 h 2274189"/>
              <a:gd name="connsiteX4" fmla="*/ 0 w 12194776"/>
              <a:gd name="connsiteY4" fmla="*/ 1292 h 227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776" h="2274189">
                <a:moveTo>
                  <a:pt x="0" y="1292"/>
                </a:moveTo>
                <a:cubicBezTo>
                  <a:pt x="26487" y="3832"/>
                  <a:pt x="5559864" y="-51957"/>
                  <a:pt x="12193824" y="356812"/>
                </a:cubicBezTo>
                <a:cubicBezTo>
                  <a:pt x="12197732" y="963608"/>
                  <a:pt x="12188093" y="1667393"/>
                  <a:pt x="12192001" y="2274189"/>
                </a:cubicBezTo>
                <a:lnTo>
                  <a:pt x="0" y="2274189"/>
                </a:lnTo>
                <a:lnTo>
                  <a:pt x="0" y="1292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C7C8513F-2A41-F10A-76D4-6A93844CA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62685" y="5486257"/>
            <a:ext cx="2652037" cy="1371743"/>
          </a:xfrm>
          <a:prstGeom prst="rect">
            <a:avLst/>
          </a:prstGeom>
        </p:spPr>
      </p:pic>
      <p:sp>
        <p:nvSpPr>
          <p:cNvPr id="2" name="ZoneTexte 3">
            <a:extLst>
              <a:ext uri="{FF2B5EF4-FFF2-40B4-BE49-F238E27FC236}">
                <a16:creationId xmlns:a16="http://schemas.microsoft.com/office/drawing/2014/main" id="{2AD77CF7-82EE-5542-4B7E-5D5FCCE76CE6}"/>
              </a:ext>
            </a:extLst>
          </p:cNvPr>
          <p:cNvSpPr txBox="1"/>
          <p:nvPr/>
        </p:nvSpPr>
        <p:spPr>
          <a:xfrm>
            <a:off x="495604" y="5856657"/>
            <a:ext cx="91004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800" b="1" spc="-15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Thanks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878495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005AC-0DF1-5B4F-CB21-A2712DF6B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82657EAA-B8F5-48AA-5FC8-FFFE9A30D2D6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C2BB-7F72-14A8-2544-0D7B2E0D3DDF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 - I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499D52F-B58F-FB4F-32E2-1827B016FD21}"/>
              </a:ext>
            </a:extLst>
          </p:cNvPr>
          <p:cNvSpPr txBox="1">
            <a:spLocks/>
          </p:cNvSpPr>
          <p:nvPr/>
        </p:nvSpPr>
        <p:spPr>
          <a:xfrm>
            <a:off x="121006" y="664318"/>
            <a:ext cx="12070994" cy="567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Boron provides O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gettering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14 diborane injection points + 11 GCD anodes</a:t>
            </a: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Non-symmetric GDC anode distribution at in SRO &amp; non-uniform boronization  experiments show boronization needed but spatial distribution not too critical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2FD09D-3A41-B0FD-91C4-F8D527F78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-7242" y="2627214"/>
            <a:ext cx="4044984" cy="2096435"/>
          </a:xfrm>
          <a:prstGeom prst="rect">
            <a:avLst/>
          </a:prstGeom>
        </p:spPr>
      </p:pic>
      <p:pic>
        <p:nvPicPr>
          <p:cNvPr id="7" name="Picture 6" descr="A colorful circle with red diamonds&#10;&#10;AI-generated content may be incorrect.">
            <a:extLst>
              <a:ext uri="{FF2B5EF4-FFF2-40B4-BE49-F238E27FC236}">
                <a16:creationId xmlns:a16="http://schemas.microsoft.com/office/drawing/2014/main" id="{7C5B2462-0F62-059A-4993-6E3973D1F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008" y="2473814"/>
            <a:ext cx="3927159" cy="3180998"/>
          </a:xfrm>
          <a:prstGeom prst="rect">
            <a:avLst/>
          </a:prstGeom>
        </p:spPr>
      </p:pic>
      <p:pic>
        <p:nvPicPr>
          <p:cNvPr id="9" name="Picture 8" descr="A graph of a graph&#10;&#10;AI-generated content may be incorrect.">
            <a:extLst>
              <a:ext uri="{FF2B5EF4-FFF2-40B4-BE49-F238E27FC236}">
                <a16:creationId xmlns:a16="http://schemas.microsoft.com/office/drawing/2014/main" id="{D33C9626-9F8C-FD3C-6479-2E85FBFFF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167" y="2473814"/>
            <a:ext cx="3809524" cy="2961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9EDF60-6B91-500D-B598-C3718ED911DF}"/>
              </a:ext>
            </a:extLst>
          </p:cNvPr>
          <p:cNvSpPr txBox="1"/>
          <p:nvPr/>
        </p:nvSpPr>
        <p:spPr>
          <a:xfrm>
            <a:off x="4211581" y="1980883"/>
            <a:ext cx="3358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B</a:t>
            </a:r>
            <a:r>
              <a:rPr lang="en-GB" baseline="-25000" dirty="0"/>
              <a:t>2</a:t>
            </a:r>
            <a:r>
              <a:rPr lang="en-GB" dirty="0"/>
              <a:t>H</a:t>
            </a:r>
            <a:r>
              <a:rPr lang="en-GB" baseline="-25000" dirty="0"/>
              <a:t>6</a:t>
            </a:r>
            <a:r>
              <a:rPr lang="en-GB" dirty="0"/>
              <a:t> ionization and dissociation in SRO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D459C-C58E-9E16-C0DE-501393373A8C}"/>
              </a:ext>
            </a:extLst>
          </p:cNvPr>
          <p:cNvSpPr txBox="1"/>
          <p:nvPr/>
        </p:nvSpPr>
        <p:spPr>
          <a:xfrm>
            <a:off x="-83874" y="2119382"/>
            <a:ext cx="3358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T. Wauters NME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D86140-D88B-F59B-49D2-4E0149D2E648}"/>
              </a:ext>
            </a:extLst>
          </p:cNvPr>
          <p:cNvSpPr txBox="1"/>
          <p:nvPr/>
        </p:nvSpPr>
        <p:spPr>
          <a:xfrm>
            <a:off x="-188861" y="6324055"/>
            <a:ext cx="6154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E. </a:t>
            </a:r>
            <a:r>
              <a:rPr kumimoji="1" lang="en-GB" sz="1400" dirty="0" err="1">
                <a:latin typeface="Arial" charset="0"/>
                <a:cs typeface="MS PGothic" charset="0"/>
              </a:rPr>
              <a:t>Geulin</a:t>
            </a:r>
            <a:r>
              <a:rPr kumimoji="1" lang="en-GB" sz="1400" dirty="0">
                <a:latin typeface="Arial" charset="0"/>
                <a:cs typeface="MS PGothic" charset="0"/>
              </a:rPr>
              <a:t> – WEST wall conditioning with Boron – 18/10 8: 30 P7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2CB809-6AA1-C057-43DE-BC6A94C4412A}"/>
              </a:ext>
            </a:extLst>
          </p:cNvPr>
          <p:cNvSpPr txBox="1"/>
          <p:nvPr/>
        </p:nvSpPr>
        <p:spPr>
          <a:xfrm>
            <a:off x="-188862" y="5984497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J. Hobirk - Tungsten limiter Start-up experiments (ASDEX Upgrade, WEST) – 15/10 17:30</a:t>
            </a:r>
          </a:p>
        </p:txBody>
      </p:sp>
    </p:spTree>
    <p:extLst>
      <p:ext uri="{BB962C8B-B14F-4D97-AF65-F5344CB8AC3E}">
        <p14:creationId xmlns:p14="http://schemas.microsoft.com/office/powerpoint/2010/main" val="429645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D809C-4B4A-F3DE-F547-266229820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C660393C-7846-71E1-40FE-798B98F1FB46}"/>
              </a:ext>
            </a:extLst>
          </p:cNvPr>
          <p:cNvSpPr/>
          <p:nvPr/>
        </p:nvSpPr>
        <p:spPr>
          <a:xfrm rot="5400000">
            <a:off x="-1049762" y="1068027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3020-28CA-71E5-3392-D02F2ED038EE}"/>
              </a:ext>
            </a:extLst>
          </p:cNvPr>
          <p:cNvSpPr txBox="1">
            <a:spLocks/>
          </p:cNvSpPr>
          <p:nvPr/>
        </p:nvSpPr>
        <p:spPr>
          <a:xfrm>
            <a:off x="141" y="7015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 - II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A53142-658A-07E8-0356-6A2B6CF90F94}"/>
              </a:ext>
            </a:extLst>
          </p:cNvPr>
          <p:cNvSpPr txBox="1">
            <a:spLocks/>
          </p:cNvSpPr>
          <p:nvPr/>
        </p:nvSpPr>
        <p:spPr>
          <a:xfrm>
            <a:off x="95415" y="603301"/>
            <a:ext cx="5157996" cy="5675825"/>
          </a:xfrm>
          <a:prstGeom prst="rect">
            <a:avLst/>
          </a:prstGeom>
          <a:ln>
            <a:solidFill>
              <a:srgbClr val="135D7F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just">
              <a:lnSpc>
                <a:spcPct val="95000"/>
              </a:lnSpc>
              <a:spcBef>
                <a:spcPts val="300"/>
              </a:spcBef>
              <a:spcAft>
                <a:spcPts val="12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Lifetime of B layer evaluated by erosion-deposition WallDYN3D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short on plasma exposed areas and ~ few 10</a:t>
            </a:r>
            <a:r>
              <a:rPr lang="en-GB" sz="26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s in remote areas  boronization for O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gettering not to cover W</a:t>
            </a: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50 nm B binds ∼1–5 × 10</a:t>
            </a:r>
            <a:r>
              <a:rPr lang="en-GB" sz="26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20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O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/m</a:t>
            </a:r>
            <a:r>
              <a:rPr lang="en-GB" sz="26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 10% wall area 2.5 -12.5 weeks 316 SL outgassing</a:t>
            </a:r>
          </a:p>
          <a:p>
            <a:pPr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</a:pPr>
            <a:endParaRPr lang="en-GB" sz="26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</a:pPr>
            <a:endParaRPr lang="en-GB" sz="26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Maximum boronization frequency 2 weeks (STM)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407E4D-2C7F-342F-DDAD-8EDAE1B39C11}"/>
              </a:ext>
            </a:extLst>
          </p:cNvPr>
          <p:cNvSpPr txBox="1"/>
          <p:nvPr/>
        </p:nvSpPr>
        <p:spPr>
          <a:xfrm>
            <a:off x="7595736" y="2288876"/>
            <a:ext cx="4596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K. Schmid NME 2024 and ISFN R&amp;D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609803-6601-CA4C-3134-D74A07204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" y="14"/>
            <a:ext cx="9143999" cy="46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endParaRPr lang="en-GB" sz="3200" b="1" dirty="0">
              <a:solidFill>
                <a:srgbClr val="333399"/>
              </a:solidFill>
              <a:latin typeface="Arial"/>
              <a:cs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3B705C2-39EC-EC94-243A-68BFC073A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839" y="2796707"/>
            <a:ext cx="3469583" cy="31877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9AC898-1B39-AF0C-A98E-79486C3888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839" t="9481" r="23831" b="8148"/>
          <a:stretch/>
        </p:blipFill>
        <p:spPr>
          <a:xfrm>
            <a:off x="5966087" y="2040463"/>
            <a:ext cx="1443139" cy="31843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58580E4-EDAC-E2FF-450F-BF2BF321E521}"/>
              </a:ext>
            </a:extLst>
          </p:cNvPr>
          <p:cNvSpPr txBox="1"/>
          <p:nvPr/>
        </p:nvSpPr>
        <p:spPr>
          <a:xfrm>
            <a:off x="6199862" y="5150316"/>
            <a:ext cx="1172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t = 0 s</a:t>
            </a:r>
          </a:p>
          <a:p>
            <a:pPr algn="ctr"/>
            <a:r>
              <a:rPr lang="en-US" sz="1800" dirty="0">
                <a:latin typeface="+mj-lt"/>
              </a:rPr>
              <a:t>100 nm 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992477-13A3-765A-0C75-FEB577852B7D}"/>
              </a:ext>
            </a:extLst>
          </p:cNvPr>
          <p:cNvSpPr txBox="1"/>
          <p:nvPr/>
        </p:nvSpPr>
        <p:spPr>
          <a:xfrm>
            <a:off x="9144007" y="3042126"/>
            <a:ext cx="152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t = 10</a:t>
            </a:r>
            <a:r>
              <a:rPr lang="en-US" sz="1800" baseline="30000" dirty="0">
                <a:latin typeface="+mj-lt"/>
              </a:rPr>
              <a:t>5 </a:t>
            </a:r>
            <a:r>
              <a:rPr lang="en-US" sz="1800" dirty="0">
                <a:latin typeface="+mj-lt"/>
              </a:rPr>
              <a:t>s</a:t>
            </a:r>
          </a:p>
          <a:p>
            <a:pPr algn="ctr"/>
            <a:r>
              <a:rPr lang="en-US" sz="1800" dirty="0">
                <a:latin typeface="+mj-lt"/>
              </a:rPr>
              <a:t>&lt; 10 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dirty="0">
                <a:latin typeface="+mj-lt"/>
              </a:rPr>
              <a:t>m B:W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3FE8515-963C-B229-B5CA-A4AE12C945D6}"/>
              </a:ext>
            </a:extLst>
          </p:cNvPr>
          <p:cNvCxnSpPr>
            <a:stCxn id="33" idx="2"/>
          </p:cNvCxnSpPr>
          <p:nvPr/>
        </p:nvCxnSpPr>
        <p:spPr bwMode="auto">
          <a:xfrm>
            <a:off x="9908800" y="3688457"/>
            <a:ext cx="509252" cy="10907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EB7BB7B-82D8-1191-9D93-8415084F9C07}"/>
              </a:ext>
            </a:extLst>
          </p:cNvPr>
          <p:cNvSpPr txBox="1">
            <a:spLocks/>
          </p:cNvSpPr>
          <p:nvPr/>
        </p:nvSpPr>
        <p:spPr>
          <a:xfrm>
            <a:off x="5337576" y="578874"/>
            <a:ext cx="6759009" cy="5405623"/>
          </a:xfrm>
          <a:prstGeom prst="rect">
            <a:avLst/>
          </a:prstGeom>
          <a:ln>
            <a:solidFill>
              <a:srgbClr val="135D7F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just">
              <a:lnSpc>
                <a:spcPct val="95000"/>
              </a:lnSpc>
              <a:spcBef>
                <a:spcPts val="300"/>
              </a:spcBef>
              <a:spcAft>
                <a:spcPts val="12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Wall deposited B erodes and migrates to divertor or is covered by W  0.3 H per B in deposits</a:t>
            </a:r>
          </a:p>
          <a:p>
            <a:pPr marL="269875" indent="-269875" algn="just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Plasma operation + ICWC to remove H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CB585A5-0CEE-7225-C517-16676245E84A}"/>
              </a:ext>
            </a:extLst>
          </p:cNvPr>
          <p:cNvSpPr/>
          <p:nvPr/>
        </p:nvSpPr>
        <p:spPr>
          <a:xfrm>
            <a:off x="2189781" y="4320408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22DED7-FF5A-1727-0BC0-BACC5A31DD83}"/>
              </a:ext>
            </a:extLst>
          </p:cNvPr>
          <p:cNvSpPr txBox="1"/>
          <p:nvPr/>
        </p:nvSpPr>
        <p:spPr>
          <a:xfrm>
            <a:off x="-188133" y="6303553"/>
            <a:ext cx="6154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D. Mateev – Fuel retention and recovery in JET – 16/10 17:05</a:t>
            </a:r>
          </a:p>
        </p:txBody>
      </p:sp>
    </p:spTree>
    <p:extLst>
      <p:ext uri="{BB962C8B-B14F-4D97-AF65-F5344CB8AC3E}">
        <p14:creationId xmlns:p14="http://schemas.microsoft.com/office/powerpoint/2010/main" val="880424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BA222-2EED-5F44-6228-E2DB75844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0A4DA49B-9AAE-9D51-41B0-2CA2FEBFE5E9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963AD3-C339-1B87-ED1B-35C732B838B3}"/>
              </a:ext>
            </a:extLst>
          </p:cNvPr>
          <p:cNvSpPr txBox="1">
            <a:spLocks/>
          </p:cNvSpPr>
          <p:nvPr/>
        </p:nvSpPr>
        <p:spPr>
          <a:xfrm>
            <a:off x="121006" y="504375"/>
            <a:ext cx="12070994" cy="1879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During limiter phase plasma is in direct contact with W wall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Strongly self regulated system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   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charset="-128"/>
                <a:cs typeface="Arial" panose="020B0604020202020204" pitchFamily="34" charset="0"/>
              </a:rPr>
              <a:t>G</a:t>
            </a:r>
            <a:r>
              <a:rPr kumimoji="0" lang="en-GB" sz="2600" b="0" i="0" u="none" strike="noStrike" kern="1200" cap="none" spc="0" normalizeH="0" baseline="-2500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     P</a:t>
            </a:r>
            <a:r>
              <a:rPr lang="en-GB" sz="2600" baseline="-25000" dirty="0">
                <a:solidFill>
                  <a:srgbClr val="135D7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rad</a:t>
            </a:r>
            <a:r>
              <a:rPr lang="en-GB" sz="2600" dirty="0">
                <a:solidFill>
                  <a:srgbClr val="135D7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   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in ITER modelling and experiment (EAST, ASDEX Upgrade, WEST, …)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F330A-DCFF-2A1D-2446-218C6E73FDBF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Limiter - I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CED787-D462-2A54-49B6-CC065C93BD39}"/>
              </a:ext>
            </a:extLst>
          </p:cNvPr>
          <p:cNvSpPr txBox="1"/>
          <p:nvPr/>
        </p:nvSpPr>
        <p:spPr>
          <a:xfrm>
            <a:off x="-358960" y="6585613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J. Hobirk - Tungsten limiter Start-up experiments (ASDEX Upgrade, WEST) – 15/10 17:30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707CEF-6B43-6ECD-70E9-B67E77AE97C1}"/>
              </a:ext>
            </a:extLst>
          </p:cNvPr>
          <p:cNvCxnSpPr/>
          <p:nvPr/>
        </p:nvCxnSpPr>
        <p:spPr>
          <a:xfrm flipV="1">
            <a:off x="5455578" y="1109610"/>
            <a:ext cx="0" cy="308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E9868ED-0659-8648-0696-AD28B6E34BE7}"/>
              </a:ext>
            </a:extLst>
          </p:cNvPr>
          <p:cNvSpPr/>
          <p:nvPr/>
        </p:nvSpPr>
        <p:spPr>
          <a:xfrm>
            <a:off x="5578867" y="1345915"/>
            <a:ext cx="380144" cy="133564"/>
          </a:xfrm>
          <a:prstGeom prst="rightArrow">
            <a:avLst/>
          </a:prstGeom>
          <a:solidFill>
            <a:srgbClr val="135D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7AEF8B-0357-6896-3D75-88E72F16CF7D}"/>
              </a:ext>
            </a:extLst>
          </p:cNvPr>
          <p:cNvCxnSpPr/>
          <p:nvPr/>
        </p:nvCxnSpPr>
        <p:spPr>
          <a:xfrm flipV="1">
            <a:off x="6768958" y="1109610"/>
            <a:ext cx="0" cy="308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2B3EE2B-056D-4B7E-BC91-04A86B890FBA}"/>
              </a:ext>
            </a:extLst>
          </p:cNvPr>
          <p:cNvSpPr/>
          <p:nvPr/>
        </p:nvSpPr>
        <p:spPr>
          <a:xfrm>
            <a:off x="6964168" y="1313380"/>
            <a:ext cx="380144" cy="133564"/>
          </a:xfrm>
          <a:prstGeom prst="rightArrow">
            <a:avLst/>
          </a:prstGeom>
          <a:solidFill>
            <a:srgbClr val="135D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54CD4C-B93A-2B1E-CFC1-300FDE9C97BB}"/>
              </a:ext>
            </a:extLst>
          </p:cNvPr>
          <p:cNvCxnSpPr/>
          <p:nvPr/>
        </p:nvCxnSpPr>
        <p:spPr>
          <a:xfrm flipV="1">
            <a:off x="8143981" y="1133582"/>
            <a:ext cx="0" cy="308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80AB22C-9134-7C19-066F-BB297D745581}"/>
              </a:ext>
            </a:extLst>
          </p:cNvPr>
          <p:cNvSpPr/>
          <p:nvPr/>
        </p:nvSpPr>
        <p:spPr>
          <a:xfrm>
            <a:off x="8275264" y="1313379"/>
            <a:ext cx="380144" cy="133564"/>
          </a:xfrm>
          <a:prstGeom prst="rightArrow">
            <a:avLst/>
          </a:prstGeom>
          <a:solidFill>
            <a:srgbClr val="135D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AA766D-E80F-2BD2-082C-495C2D457885}"/>
              </a:ext>
            </a:extLst>
          </p:cNvPr>
          <p:cNvCxnSpPr/>
          <p:nvPr/>
        </p:nvCxnSpPr>
        <p:spPr>
          <a:xfrm flipV="1">
            <a:off x="9323796" y="1145566"/>
            <a:ext cx="0" cy="308225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A84B64F-6299-D711-4F2A-8B03AB81F833}"/>
              </a:ext>
            </a:extLst>
          </p:cNvPr>
          <p:cNvSpPr txBox="1"/>
          <p:nvPr/>
        </p:nvSpPr>
        <p:spPr>
          <a:xfrm>
            <a:off x="4135921" y="1848216"/>
            <a:ext cx="3646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rgbClr val="333333"/>
                </a:solidFill>
                <a:effectLst/>
              </a:rPr>
              <a:t>ITER - Y. Zhang – NF 2025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5A3D51-150E-14F3-3EA7-38A7CF339438}"/>
              </a:ext>
            </a:extLst>
          </p:cNvPr>
          <p:cNvSpPr txBox="1"/>
          <p:nvPr/>
        </p:nvSpPr>
        <p:spPr>
          <a:xfrm>
            <a:off x="-358960" y="6045848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X. Gong – EAST experiments to support IRP – 14/10 14:25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38347C-95DA-40AE-C178-F01EFCBD2BA6}"/>
              </a:ext>
            </a:extLst>
          </p:cNvPr>
          <p:cNvSpPr txBox="1"/>
          <p:nvPr/>
        </p:nvSpPr>
        <p:spPr>
          <a:xfrm>
            <a:off x="8545821" y="1893940"/>
            <a:ext cx="3646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</a:rPr>
              <a:t>EAST - Pitts- NME 2025</a:t>
            </a:r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E1A81FD-5769-92E3-736B-60839B9EA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982" y="2288685"/>
            <a:ext cx="3503540" cy="3679945"/>
          </a:xfrm>
          <a:prstGeom prst="rect">
            <a:avLst/>
          </a:prstGeom>
        </p:spPr>
      </p:pic>
      <p:pic>
        <p:nvPicPr>
          <p:cNvPr id="9" name="Picture 8" descr="A diagram of a sun&#10;&#10;AI-generated content may be incorrect.">
            <a:extLst>
              <a:ext uri="{FF2B5EF4-FFF2-40B4-BE49-F238E27FC236}">
                <a16:creationId xmlns:a16="http://schemas.microsoft.com/office/drawing/2014/main" id="{E7E23F94-D1F5-4D7F-881E-E55ECB94B3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4856" t="14976" r="1" b="17588"/>
          <a:stretch>
            <a:fillRect/>
          </a:stretch>
        </p:blipFill>
        <p:spPr>
          <a:xfrm>
            <a:off x="-216122" y="2167498"/>
            <a:ext cx="3308643" cy="2886402"/>
          </a:xfrm>
          <a:prstGeom prst="rect">
            <a:avLst/>
          </a:prstGeom>
        </p:spPr>
      </p:pic>
      <p:pic>
        <p:nvPicPr>
          <p:cNvPr id="17" name="Picture 16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46F144AF-D09D-2C20-92C2-8C1791002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738" y="2245252"/>
            <a:ext cx="4768471" cy="36799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C2FF26-1CD2-7FE8-7B17-438952FF5980}"/>
              </a:ext>
            </a:extLst>
          </p:cNvPr>
          <p:cNvSpPr txBox="1"/>
          <p:nvPr/>
        </p:nvSpPr>
        <p:spPr>
          <a:xfrm>
            <a:off x="-358960" y="6315731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M. Schneider – Integrated Modelling – 15/10 17:30</a:t>
            </a:r>
          </a:p>
        </p:txBody>
      </p:sp>
    </p:spTree>
    <p:extLst>
      <p:ext uri="{BB962C8B-B14F-4D97-AF65-F5344CB8AC3E}">
        <p14:creationId xmlns:p14="http://schemas.microsoft.com/office/powerpoint/2010/main" val="2069873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33734-B430-F1BC-E34B-B96973E56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7FAC0105-83E1-517A-C974-2BA46E972C35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0E5AE83-3F6B-5DFD-3D45-D2C386AC802C}"/>
              </a:ext>
            </a:extLst>
          </p:cNvPr>
          <p:cNvSpPr txBox="1">
            <a:spLocks/>
          </p:cNvSpPr>
          <p:nvPr/>
        </p:nvSpPr>
        <p:spPr>
          <a:xfrm>
            <a:off x="60503" y="545398"/>
            <a:ext cx="12070994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accumulation and radiative collapse can occur due to unfavourable core W transport and power balance in ITER and present experiments</a:t>
            </a: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Central ECH needed to avoid ITER limiter phase collapse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= 2.65 &amp; 5.3 T</a:t>
            </a:r>
            <a:endParaRPr lang="en-GB" sz="26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8C905-5758-975B-FDDE-5FA37F24980A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Limiter - II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A1363C-91E6-F143-9C4A-460D4A7E7A97}"/>
              </a:ext>
            </a:extLst>
          </p:cNvPr>
          <p:cNvSpPr txBox="1"/>
          <p:nvPr/>
        </p:nvSpPr>
        <p:spPr>
          <a:xfrm>
            <a:off x="-369232" y="6585613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J. Hobirk - Tungsten limiter Start-up experiments (ASDEX Upgrade, WEST) – 15/10 17:30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218D82-04CB-03CE-7736-F693536BFB2D}"/>
              </a:ext>
            </a:extLst>
          </p:cNvPr>
          <p:cNvSpPr txBox="1"/>
          <p:nvPr/>
        </p:nvSpPr>
        <p:spPr>
          <a:xfrm>
            <a:off x="-369237" y="5877582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X. Gong – EAST experiments to support IRP – 14/10 14:25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258E62-CF4F-D6E6-16F8-22FD9121D6D0}"/>
              </a:ext>
            </a:extLst>
          </p:cNvPr>
          <p:cNvSpPr txBox="1"/>
          <p:nvPr/>
        </p:nvSpPr>
        <p:spPr>
          <a:xfrm>
            <a:off x="3287736" y="1978826"/>
            <a:ext cx="440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</a:rPr>
              <a:t>ITER - JINTRAC - Pitts- NME 2025</a:t>
            </a:r>
            <a:endParaRPr lang="en-GB" dirty="0"/>
          </a:p>
        </p:txBody>
      </p:sp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53F9A6AB-E79C-F4C3-3AE5-5F286B5D6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232" y="2398356"/>
            <a:ext cx="3749023" cy="31864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graph with lines and lines on a black background&#10;&#10;AI-generated content may be incorrect.">
            <a:extLst>
              <a:ext uri="{FF2B5EF4-FFF2-40B4-BE49-F238E27FC236}">
                <a16:creationId xmlns:a16="http://schemas.microsoft.com/office/drawing/2014/main" id="{50AA7216-3463-26AF-FC24-797C8A182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61" y="2398356"/>
            <a:ext cx="3480989" cy="30265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A graph of a graph&#10;&#10;AI-generated content may be incorrect.">
            <a:extLst>
              <a:ext uri="{FF2B5EF4-FFF2-40B4-BE49-F238E27FC236}">
                <a16:creationId xmlns:a16="http://schemas.microsoft.com/office/drawing/2014/main" id="{10D776D9-C22F-C250-7E88-5FBE63EEA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945" y="2398356"/>
            <a:ext cx="3589575" cy="3095171"/>
          </a:xfrm>
          <a:prstGeom prst="rect">
            <a:avLst/>
          </a:prstGeom>
        </p:spPr>
      </p:pic>
      <p:pic>
        <p:nvPicPr>
          <p:cNvPr id="16" name="Picture 15" descr="A screen shot of a screen&#10;&#10;AI-generated content may be incorrect.">
            <a:extLst>
              <a:ext uri="{FF2B5EF4-FFF2-40B4-BE49-F238E27FC236}">
                <a16:creationId xmlns:a16="http://schemas.microsoft.com/office/drawing/2014/main" id="{9A9D17C2-7DDA-B5FB-A6CF-77FE7B897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278" y="2701250"/>
            <a:ext cx="1286810" cy="20865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E48139D-B73B-A76C-0216-82E9CBD90BDC}"/>
              </a:ext>
            </a:extLst>
          </p:cNvPr>
          <p:cNvGrpSpPr/>
          <p:nvPr/>
        </p:nvGrpSpPr>
        <p:grpSpPr>
          <a:xfrm>
            <a:off x="8373232" y="1993188"/>
            <a:ext cx="3758265" cy="3947496"/>
            <a:chOff x="8558365" y="2002006"/>
            <a:chExt cx="3301710" cy="3851995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712CC883-C4FE-CE98-7627-A33F75603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58365" y="2002006"/>
              <a:ext cx="3301710" cy="385199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366C67-2277-5296-DF4F-955E30092B91}"/>
                </a:ext>
              </a:extLst>
            </p:cNvPr>
            <p:cNvSpPr/>
            <p:nvPr/>
          </p:nvSpPr>
          <p:spPr>
            <a:xfrm>
              <a:off x="10226566" y="2002006"/>
              <a:ext cx="451944" cy="3586062"/>
            </a:xfrm>
            <a:prstGeom prst="rect">
              <a:avLst/>
            </a:prstGeom>
            <a:solidFill>
              <a:srgbClr val="CC3399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1569885-A2F7-B446-9E15-8B4AD27B4FD0}"/>
              </a:ext>
            </a:extLst>
          </p:cNvPr>
          <p:cNvSpPr txBox="1"/>
          <p:nvPr/>
        </p:nvSpPr>
        <p:spPr>
          <a:xfrm>
            <a:off x="-369236" y="6363817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D. Fajardo – Validated integrated modelling of W in experiments and ITER – 18/10 8:30 P7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A641A-20D5-ED85-4872-A5EEDFC960A2}"/>
              </a:ext>
            </a:extLst>
          </p:cNvPr>
          <p:cNvSpPr txBox="1"/>
          <p:nvPr/>
        </p:nvSpPr>
        <p:spPr>
          <a:xfrm>
            <a:off x="-369236" y="6133377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M. Schneider – Integrated Modelling – 15/10 17:30</a:t>
            </a:r>
          </a:p>
        </p:txBody>
      </p:sp>
    </p:spTree>
    <p:extLst>
      <p:ext uri="{BB962C8B-B14F-4D97-AF65-F5344CB8AC3E}">
        <p14:creationId xmlns:p14="http://schemas.microsoft.com/office/powerpoint/2010/main" val="17636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B35A9-FBF7-4E85-7A75-831D614E1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49D3DFE3-BDD0-589B-86D4-F395D30CCE95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AA467A-8EA7-C4AD-9A25-9E1B93CF60C7}"/>
              </a:ext>
            </a:extLst>
          </p:cNvPr>
          <p:cNvSpPr txBox="1">
            <a:spLocks/>
          </p:cNvSpPr>
          <p:nvPr/>
        </p:nvSpPr>
        <p:spPr>
          <a:xfrm>
            <a:off x="60503" y="545398"/>
            <a:ext cx="12070994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L-mode plasmas with conditions typical of 15 MA ramp-up flat-top modelled</a:t>
            </a: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Low/medium I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L-modes resilient to W accumulation &amp; radiative collapse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CB3D4-2157-BC48-69ED-EDD76D6BFEE9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L-mode diverted - I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981D5C-1BAF-2FD9-248A-3B559462B011}"/>
              </a:ext>
            </a:extLst>
          </p:cNvPr>
          <p:cNvSpPr txBox="1"/>
          <p:nvPr/>
        </p:nvSpPr>
        <p:spPr>
          <a:xfrm>
            <a:off x="6659482" y="1614690"/>
            <a:ext cx="440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</a:rPr>
              <a:t>ITER - JINTRAC – Loarte - PPCF 2025</a:t>
            </a:r>
            <a:endParaRPr lang="en-GB" dirty="0"/>
          </a:p>
        </p:txBody>
      </p:sp>
      <p:pic>
        <p:nvPicPr>
          <p:cNvPr id="33" name="Picture 3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9A4A249-5E52-BF9B-F178-796663BEC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74" y="2309033"/>
            <a:ext cx="4617729" cy="344424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5D2FC4A-E089-96F3-FAAA-749ED0595509}"/>
              </a:ext>
            </a:extLst>
          </p:cNvPr>
          <p:cNvSpPr txBox="1"/>
          <p:nvPr/>
        </p:nvSpPr>
        <p:spPr>
          <a:xfrm>
            <a:off x="659846" y="1939701"/>
            <a:ext cx="440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</a:rPr>
              <a:t>ASDEX Upgrade – Dux – NF 2011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73ADBB-C5C6-C715-1091-28DEE6D20AD5}"/>
              </a:ext>
            </a:extLst>
          </p:cNvPr>
          <p:cNvSpPr txBox="1"/>
          <p:nvPr/>
        </p:nvSpPr>
        <p:spPr>
          <a:xfrm>
            <a:off x="-314581" y="6513208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D. Fajardo – Validated integrated modelling of W in experiments and ITER – 18/10 8:30 P7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F7EEA09-E252-F2F2-05A0-350CBE271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360" y="1818125"/>
            <a:ext cx="5397959" cy="412410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F083BB5-6C35-0152-EB81-CFF178032D50}"/>
              </a:ext>
            </a:extLst>
          </p:cNvPr>
          <p:cNvSpPr/>
          <p:nvPr/>
        </p:nvSpPr>
        <p:spPr>
          <a:xfrm>
            <a:off x="7168055" y="2309033"/>
            <a:ext cx="777766" cy="2951336"/>
          </a:xfrm>
          <a:prstGeom prst="rect">
            <a:avLst/>
          </a:prstGeom>
          <a:solidFill>
            <a:srgbClr val="00B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B3E889E-0485-E531-13FC-647197F402DD}"/>
              </a:ext>
            </a:extLst>
          </p:cNvPr>
          <p:cNvSpPr/>
          <p:nvPr/>
        </p:nvSpPr>
        <p:spPr>
          <a:xfrm>
            <a:off x="1047964" y="2393879"/>
            <a:ext cx="3390472" cy="2866490"/>
          </a:xfrm>
          <a:custGeom>
            <a:avLst/>
            <a:gdLst>
              <a:gd name="connsiteX0" fmla="*/ 0 w 3390472"/>
              <a:gd name="connsiteY0" fmla="*/ 2866490 h 2866490"/>
              <a:gd name="connsiteX1" fmla="*/ 3380198 w 3390472"/>
              <a:gd name="connsiteY1" fmla="*/ 0 h 2866490"/>
              <a:gd name="connsiteX2" fmla="*/ 3390472 w 3390472"/>
              <a:gd name="connsiteY2" fmla="*/ 1448656 h 2866490"/>
              <a:gd name="connsiteX3" fmla="*/ 0 w 3390472"/>
              <a:gd name="connsiteY3" fmla="*/ 2866490 h 286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472" h="2866490">
                <a:moveTo>
                  <a:pt x="0" y="2866490"/>
                </a:moveTo>
                <a:lnTo>
                  <a:pt x="3380198" y="0"/>
                </a:lnTo>
                <a:cubicBezTo>
                  <a:pt x="3383623" y="482885"/>
                  <a:pt x="3387047" y="965771"/>
                  <a:pt x="3390472" y="1448656"/>
                </a:cubicBezTo>
                <a:lnTo>
                  <a:pt x="0" y="2866490"/>
                </a:lnTo>
                <a:close/>
              </a:path>
            </a:pathLst>
          </a:custGeom>
          <a:solidFill>
            <a:srgbClr val="00B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4778C0-5549-89B8-CE2B-9CD35A6233D3}"/>
              </a:ext>
            </a:extLst>
          </p:cNvPr>
          <p:cNvSpPr txBox="1"/>
          <p:nvPr/>
        </p:nvSpPr>
        <p:spPr>
          <a:xfrm>
            <a:off x="-314585" y="6242239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M. Schneider – Integrated Modelling – 15/10 17:30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516FA3-5EE2-F867-4020-9ECF958F743F}"/>
              </a:ext>
            </a:extLst>
          </p:cNvPr>
          <p:cNvSpPr txBox="1"/>
          <p:nvPr/>
        </p:nvSpPr>
        <p:spPr>
          <a:xfrm>
            <a:off x="-314585" y="5973359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S.H. Kim – Development of High-Fidelity Plasma Simulator – 17/10 14:00 P6</a:t>
            </a:r>
          </a:p>
        </p:txBody>
      </p:sp>
    </p:spTree>
    <p:extLst>
      <p:ext uri="{BB962C8B-B14F-4D97-AF65-F5344CB8AC3E}">
        <p14:creationId xmlns:p14="http://schemas.microsoft.com/office/powerpoint/2010/main" val="4226958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4C230-54A9-EF30-2E9D-AD415072D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B29E8EAE-E22D-FF0D-CABC-4DE674907E03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859853-C04F-3438-181B-C11B0CE56CE5}"/>
              </a:ext>
            </a:extLst>
          </p:cNvPr>
          <p:cNvSpPr txBox="1">
            <a:spLocks/>
          </p:cNvSpPr>
          <p:nvPr/>
        </p:nvSpPr>
        <p:spPr>
          <a:xfrm>
            <a:off x="60503" y="545398"/>
            <a:ext cx="12070994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Low &lt;n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&gt; and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~ 10 keV by use of central ECH provide resilience to W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accumulation and radiative collapse for low/medium I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94356-D105-530D-540D-8CCA0917B44F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L-mode diverted - II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6079AB-4631-4BFD-80AB-CF52C00B2A65}"/>
              </a:ext>
            </a:extLst>
          </p:cNvPr>
          <p:cNvSpPr txBox="1"/>
          <p:nvPr/>
        </p:nvSpPr>
        <p:spPr>
          <a:xfrm>
            <a:off x="3892603" y="1306937"/>
            <a:ext cx="440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</a:rPr>
              <a:t>ITER - JINTRAC – Loarte - PPCF 2025</a:t>
            </a:r>
            <a:endParaRPr lang="en-GB" dirty="0"/>
          </a:p>
        </p:txBody>
      </p:sp>
      <p:pic>
        <p:nvPicPr>
          <p:cNvPr id="24" name="Picture 23" descr="A diagram of different colored lines&#10;&#10;AI-generated content may be incorrect.">
            <a:extLst>
              <a:ext uri="{FF2B5EF4-FFF2-40B4-BE49-F238E27FC236}">
                <a16:creationId xmlns:a16="http://schemas.microsoft.com/office/drawing/2014/main" id="{3780B9BC-EF0B-01CB-8C03-09DF64125C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13" r="7239"/>
          <a:stretch>
            <a:fillRect/>
          </a:stretch>
        </p:blipFill>
        <p:spPr>
          <a:xfrm>
            <a:off x="1428108" y="1676269"/>
            <a:ext cx="8698352" cy="42075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A5FF1703-1873-5ED2-E327-E9404D0AF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424" y="1676269"/>
            <a:ext cx="10311828" cy="4302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EA7F4-06A0-95D4-C996-E59E4BAC59B3}"/>
              </a:ext>
            </a:extLst>
          </p:cNvPr>
          <p:cNvSpPr txBox="1"/>
          <p:nvPr/>
        </p:nvSpPr>
        <p:spPr>
          <a:xfrm>
            <a:off x="-216272" y="6432278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D. Fajardo – Validated integrated modelling of W in experiments and ITER – 18/10 8:30 P7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D20FAC-99A3-97A5-7D9F-2EA60FECD35D}"/>
              </a:ext>
            </a:extLst>
          </p:cNvPr>
          <p:cNvSpPr txBox="1"/>
          <p:nvPr/>
        </p:nvSpPr>
        <p:spPr>
          <a:xfrm>
            <a:off x="-216273" y="6230631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M. Schneider – Integrated Modelling – 15/10 17:30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0103A7-4AE2-6939-3F9D-D2817BDEA7B7}"/>
              </a:ext>
            </a:extLst>
          </p:cNvPr>
          <p:cNvSpPr txBox="1"/>
          <p:nvPr/>
        </p:nvSpPr>
        <p:spPr>
          <a:xfrm>
            <a:off x="-216273" y="6023677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S.H. Kim – Development of High-Fidelity Plasma Simulator – 17/10 14:00 P6</a:t>
            </a:r>
          </a:p>
        </p:txBody>
      </p:sp>
    </p:spTree>
    <p:extLst>
      <p:ext uri="{BB962C8B-B14F-4D97-AF65-F5344CB8AC3E}">
        <p14:creationId xmlns:p14="http://schemas.microsoft.com/office/powerpoint/2010/main" val="73177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814BE-C275-CA6C-B611-3590D452C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5F69D65A-115D-C774-B890-1B965A021314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0537ADC-67CE-3217-2FA0-E8375A02233B}"/>
              </a:ext>
            </a:extLst>
          </p:cNvPr>
          <p:cNvSpPr txBox="1">
            <a:spLocks/>
          </p:cNvSpPr>
          <p:nvPr/>
        </p:nvSpPr>
        <p:spPr>
          <a:xfrm>
            <a:off x="60503" y="545398"/>
            <a:ext cx="12070994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ELMs expected to melt divertor monoblock gaps for I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≥ 5 MA/2.65 T</a:t>
            </a: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Instantaneous </a:t>
            </a:r>
            <a:r>
              <a:rPr lang="en-GB" sz="2600" dirty="0">
                <a:solidFill>
                  <a:schemeClr val="tx2"/>
                </a:solidFill>
                <a:latin typeface="Symbol" panose="05050102010706020507" pitchFamily="18" charset="2"/>
                <a:ea typeface="ＭＳ Ｐゴシック" charset="-128"/>
                <a:cs typeface="Arial" panose="020B0604020202020204" pitchFamily="34" charset="0"/>
              </a:rPr>
              <a:t>G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ELM</a:t>
            </a:r>
            <a:r>
              <a:rPr lang="en-GB" sz="26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W-div influx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modelled from SOLPS modelling and used to evaluate average &lt;</a:t>
            </a:r>
            <a:r>
              <a:rPr lang="en-GB" sz="2600" dirty="0">
                <a:solidFill>
                  <a:schemeClr val="tx2"/>
                </a:solidFill>
                <a:latin typeface="Symbol" panose="05050102010706020507" pitchFamily="18" charset="2"/>
                <a:ea typeface="ＭＳ Ｐゴシック" charset="-128"/>
                <a:cs typeface="Arial" panose="020B0604020202020204" pitchFamily="34" charset="0"/>
              </a:rPr>
              <a:t>G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ELM</a:t>
            </a:r>
            <a:r>
              <a:rPr lang="en-GB" sz="26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influx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&gt; using experimental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283BC-4FA7-6F99-D7C3-6CE1EB8DDD63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 ELMy H-mode - I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69F6B7-67C0-3967-1F3B-1396DE95781E}"/>
              </a:ext>
            </a:extLst>
          </p:cNvPr>
          <p:cNvSpPr txBox="1"/>
          <p:nvPr/>
        </p:nvSpPr>
        <p:spPr>
          <a:xfrm>
            <a:off x="852295" y="1928582"/>
            <a:ext cx="440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</a:rPr>
              <a:t>SOLPS-ITER – Dux – NME 2017</a:t>
            </a:r>
            <a:endParaRPr lang="en-GB" dirty="0"/>
          </a:p>
        </p:txBody>
      </p:sp>
      <p:pic>
        <p:nvPicPr>
          <p:cNvPr id="5" name="Picture 4" descr="A graph of solar energy&#10;&#10;AI-generated content may be incorrect.">
            <a:extLst>
              <a:ext uri="{FF2B5EF4-FFF2-40B4-BE49-F238E27FC236}">
                <a16:creationId xmlns:a16="http://schemas.microsoft.com/office/drawing/2014/main" id="{5D251BB1-8FA5-BC3A-1D4F-6EF095269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957" y="2236039"/>
            <a:ext cx="4681804" cy="34565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F2A38-8FB1-DB3E-0F25-3141604297DA}"/>
              </a:ext>
            </a:extLst>
          </p:cNvPr>
          <p:cNvSpPr txBox="1"/>
          <p:nvPr/>
        </p:nvSpPr>
        <p:spPr>
          <a:xfrm>
            <a:off x="7238495" y="1849726"/>
            <a:ext cx="440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</a:rPr>
              <a:t>ITER - JINTRAC – Loarte - PPCF 2025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C51316-0842-00F7-727F-B94C2B9F4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674" y="5581832"/>
            <a:ext cx="4982437" cy="4361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E305EDA-C024-9856-A5EB-C10DC0F002BF}"/>
              </a:ext>
            </a:extLst>
          </p:cNvPr>
          <p:cNvGrpSpPr/>
          <p:nvPr/>
        </p:nvGrpSpPr>
        <p:grpSpPr>
          <a:xfrm>
            <a:off x="258889" y="2297914"/>
            <a:ext cx="4537545" cy="3586861"/>
            <a:chOff x="-36263" y="2309033"/>
            <a:chExt cx="4537545" cy="3586861"/>
          </a:xfrm>
        </p:grpSpPr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660C5971-9FB7-7973-D628-BF4D10230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263" y="2309033"/>
              <a:ext cx="4537545" cy="3586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6DCAF0C-40C8-9F64-5552-13A6E0180063}"/>
                </a:ext>
              </a:extLst>
            </p:cNvPr>
            <p:cNvSpPr/>
            <p:nvPr/>
          </p:nvSpPr>
          <p:spPr>
            <a:xfrm>
              <a:off x="503434" y="3339101"/>
              <a:ext cx="2455523" cy="1664414"/>
            </a:xfrm>
            <a:custGeom>
              <a:avLst/>
              <a:gdLst>
                <a:gd name="connsiteX0" fmla="*/ 0 w 2455523"/>
                <a:gd name="connsiteY0" fmla="*/ 1664414 h 1664414"/>
                <a:gd name="connsiteX1" fmla="*/ 0 w 2455523"/>
                <a:gd name="connsiteY1" fmla="*/ 616450 h 1664414"/>
                <a:gd name="connsiteX2" fmla="*/ 113015 w 2455523"/>
                <a:gd name="connsiteY2" fmla="*/ 226032 h 1664414"/>
                <a:gd name="connsiteX3" fmla="*/ 410966 w 2455523"/>
                <a:gd name="connsiteY3" fmla="*/ 102742 h 1664414"/>
                <a:gd name="connsiteX4" fmla="*/ 934948 w 2455523"/>
                <a:gd name="connsiteY4" fmla="*/ 20548 h 1664414"/>
                <a:gd name="connsiteX5" fmla="*/ 2455523 w 2455523"/>
                <a:gd name="connsiteY5" fmla="*/ 0 h 166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5523" h="1664414">
                  <a:moveTo>
                    <a:pt x="0" y="1664414"/>
                  </a:moveTo>
                  <a:lnTo>
                    <a:pt x="0" y="616450"/>
                  </a:lnTo>
                  <a:lnTo>
                    <a:pt x="113015" y="226032"/>
                  </a:lnTo>
                  <a:lnTo>
                    <a:pt x="410966" y="102742"/>
                  </a:lnTo>
                  <a:lnTo>
                    <a:pt x="934948" y="20548"/>
                  </a:lnTo>
                  <a:lnTo>
                    <a:pt x="2455523" y="0"/>
                  </a:lnTo>
                </a:path>
              </a:pathLst>
            </a:custGeom>
            <a:noFill/>
            <a:ln w="31750"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A35AEFB-E93F-A194-E633-8783CBFF5292}"/>
              </a:ext>
            </a:extLst>
          </p:cNvPr>
          <p:cNvSpPr txBox="1"/>
          <p:nvPr/>
        </p:nvSpPr>
        <p:spPr>
          <a:xfrm>
            <a:off x="-245946" y="5996447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S.H. Kim – Development of High-Fidelity Plasma Simulator – 17/10 14:00 P6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6B0061-56A9-BC4D-3E9B-C0F60EB2B817}"/>
              </a:ext>
            </a:extLst>
          </p:cNvPr>
          <p:cNvSpPr txBox="1"/>
          <p:nvPr/>
        </p:nvSpPr>
        <p:spPr>
          <a:xfrm>
            <a:off x="-245947" y="6241275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M. Schneider – Integrated Modelling – 15/10 17:30</a:t>
            </a:r>
          </a:p>
        </p:txBody>
      </p:sp>
    </p:spTree>
    <p:extLst>
      <p:ext uri="{BB962C8B-B14F-4D97-AF65-F5344CB8AC3E}">
        <p14:creationId xmlns:p14="http://schemas.microsoft.com/office/powerpoint/2010/main" val="2287198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B6799-B934-A31B-3BB8-4D470EFB2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ECF86249-00E8-7AF8-232B-D98A760B7718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93A052-2F73-FE2D-23A8-316504294D6A}"/>
              </a:ext>
            </a:extLst>
          </p:cNvPr>
          <p:cNvSpPr txBox="1">
            <a:spLocks/>
          </p:cNvSpPr>
          <p:nvPr/>
        </p:nvSpPr>
        <p:spPr>
          <a:xfrm>
            <a:off x="60503" y="553776"/>
            <a:ext cx="12070994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Wall source scanned in JINTRAC to compare with &lt;</a:t>
            </a:r>
            <a:r>
              <a:rPr lang="en-GB" sz="2600" dirty="0">
                <a:solidFill>
                  <a:schemeClr val="tx2"/>
                </a:solidFill>
                <a:latin typeface="Symbol" panose="05050102010706020507" pitchFamily="18" charset="2"/>
                <a:ea typeface="ＭＳ Ｐゴシック" charset="-128"/>
                <a:cs typeface="Arial" panose="020B0604020202020204" pitchFamily="34" charset="0"/>
              </a:rPr>
              <a:t>G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ELM</a:t>
            </a:r>
            <a:r>
              <a:rPr lang="en-GB" sz="26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influx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&gt;</a:t>
            </a:r>
          </a:p>
          <a:p>
            <a:pPr marL="800100" lvl="1" indent="-342900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</a:pPr>
            <a:r>
              <a:rPr lang="en-GB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</a:t>
            </a:r>
            <a:r>
              <a:rPr lang="en-GB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ELM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≥ 20 Hz required 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4 pellet injectors (</a:t>
            </a:r>
            <a:r>
              <a:rPr lang="en-GB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lang="en-GB" baseline="-25000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pellet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~ 60 Hz) and full set of ELM control coils 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800100" lvl="1" indent="-342900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5 MA/2.65 T ECH H-mode resilient to W influxes :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Low &lt;n</a:t>
            </a:r>
            <a:r>
              <a:rPr kumimoji="0" lang="en-GB" b="0" i="0" u="none" strike="noStrike" kern="1200" cap="none" spc="0" normalizeH="0" baseline="-2500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&gt;,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kumimoji="0" lang="en-GB" b="0" i="0" u="none" strike="noStrike" kern="1200" cap="none" spc="0" normalizeH="0" baseline="-25000" noProof="0" dirty="0" err="1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~ 10 keV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+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pedestal screening</a:t>
            </a:r>
          </a:p>
          <a:p>
            <a:pPr lvl="1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</a:pPr>
            <a:endParaRPr lang="en-GB" sz="22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5542E-AEFB-6B51-E7B3-A11F313F285F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 ELMy H-mode - II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aph of solar energy&#10;&#10;AI-generated content may be incorrect.">
            <a:extLst>
              <a:ext uri="{FF2B5EF4-FFF2-40B4-BE49-F238E27FC236}">
                <a16:creationId xmlns:a16="http://schemas.microsoft.com/office/drawing/2014/main" id="{9F82F6A3-A1C4-3635-A7E2-8B97F1F7B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47" y="2383124"/>
            <a:ext cx="4907154" cy="36229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034819-278D-8E0E-BB2B-8A49F53A182C}"/>
              </a:ext>
            </a:extLst>
          </p:cNvPr>
          <p:cNvSpPr txBox="1"/>
          <p:nvPr/>
        </p:nvSpPr>
        <p:spPr>
          <a:xfrm>
            <a:off x="7179865" y="1852698"/>
            <a:ext cx="440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</a:rPr>
              <a:t>ITER - JINTRAC – Loarte - PPCF 2025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C862CC-E5F7-9BB8-936B-4DB0E5A0FF04}"/>
              </a:ext>
            </a:extLst>
          </p:cNvPr>
          <p:cNvCxnSpPr>
            <a:cxnSpLocks/>
          </p:cNvCxnSpPr>
          <p:nvPr/>
        </p:nvCxnSpPr>
        <p:spPr>
          <a:xfrm>
            <a:off x="1301070" y="3817410"/>
            <a:ext cx="3805186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64EF436-9D6F-DC47-493A-34ED71A292B5}"/>
              </a:ext>
            </a:extLst>
          </p:cNvPr>
          <p:cNvSpPr txBox="1"/>
          <p:nvPr/>
        </p:nvSpPr>
        <p:spPr>
          <a:xfrm>
            <a:off x="8004750" y="4786036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&lt;</a:t>
            </a:r>
            <a:r>
              <a:rPr lang="en-US" sz="2000" b="1" dirty="0" err="1">
                <a:solidFill>
                  <a:srgbClr val="FF0000"/>
                </a:solidFill>
              </a:rPr>
              <a:t>n</a:t>
            </a:r>
            <a:r>
              <a:rPr lang="en-US" sz="2000" b="1" baseline="-25000" dirty="0" err="1">
                <a:solidFill>
                  <a:srgbClr val="FF0000"/>
                </a:solidFill>
              </a:rPr>
              <a:t>W</a:t>
            </a:r>
            <a:r>
              <a:rPr lang="en-US" sz="2000" b="1" dirty="0">
                <a:solidFill>
                  <a:srgbClr val="FF0000"/>
                </a:solidFill>
              </a:rPr>
              <a:t>/n</a:t>
            </a:r>
            <a:r>
              <a:rPr lang="en-US" sz="2000" b="1" baseline="-25000" dirty="0">
                <a:solidFill>
                  <a:srgbClr val="FF0000"/>
                </a:solidFill>
              </a:rPr>
              <a:t>e</a:t>
            </a:r>
            <a:r>
              <a:rPr lang="en-US" sz="2000" b="1" dirty="0">
                <a:solidFill>
                  <a:srgbClr val="FF0000"/>
                </a:solidFill>
              </a:rPr>
              <a:t>&gt;</a:t>
            </a:r>
            <a:endParaRPr lang="en-GB" sz="2000" b="1" dirty="0">
              <a:solidFill>
                <a:srgbClr val="FF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A229C5-8B46-ED9A-50BE-CE73B252F3C0}"/>
              </a:ext>
            </a:extLst>
          </p:cNvPr>
          <p:cNvGrpSpPr/>
          <p:nvPr/>
        </p:nvGrpSpPr>
        <p:grpSpPr>
          <a:xfrm>
            <a:off x="7119990" y="2256596"/>
            <a:ext cx="4425459" cy="4012847"/>
            <a:chOff x="6861594" y="1591947"/>
            <a:chExt cx="4683856" cy="4287140"/>
          </a:xfrm>
        </p:grpSpPr>
        <p:pic>
          <p:nvPicPr>
            <p:cNvPr id="6" name="Picture 5" descr="A graph of a graph with different colored lines&#10;&#10;AI-generated content may be incorrect.">
              <a:extLst>
                <a:ext uri="{FF2B5EF4-FFF2-40B4-BE49-F238E27FC236}">
                  <a16:creationId xmlns:a16="http://schemas.microsoft.com/office/drawing/2014/main" id="{887E75EC-C3B9-1FD6-0E66-2DCBC4B4B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1594" y="1591947"/>
              <a:ext cx="4683856" cy="4287140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81A6AAF-A539-15CA-CD1B-54713AB29B13}"/>
                </a:ext>
              </a:extLst>
            </p:cNvPr>
            <p:cNvSpPr/>
            <p:nvPr/>
          </p:nvSpPr>
          <p:spPr>
            <a:xfrm>
              <a:off x="7119991" y="2866490"/>
              <a:ext cx="4253501" cy="123290"/>
            </a:xfrm>
            <a:custGeom>
              <a:avLst/>
              <a:gdLst>
                <a:gd name="connsiteX0" fmla="*/ 0 w 4253501"/>
                <a:gd name="connsiteY0" fmla="*/ 0 h 123290"/>
                <a:gd name="connsiteX1" fmla="*/ 719191 w 4253501"/>
                <a:gd name="connsiteY1" fmla="*/ 20548 h 123290"/>
                <a:gd name="connsiteX2" fmla="*/ 2116476 w 4253501"/>
                <a:gd name="connsiteY2" fmla="*/ 51371 h 123290"/>
                <a:gd name="connsiteX3" fmla="*/ 4253501 w 4253501"/>
                <a:gd name="connsiteY3" fmla="*/ 123290 h 12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3501" h="123290">
                  <a:moveTo>
                    <a:pt x="0" y="0"/>
                  </a:moveTo>
                  <a:lnTo>
                    <a:pt x="719191" y="20548"/>
                  </a:lnTo>
                  <a:lnTo>
                    <a:pt x="2116476" y="51371"/>
                  </a:lnTo>
                  <a:lnTo>
                    <a:pt x="4253501" y="123290"/>
                  </a:lnTo>
                </a:path>
              </a:pathLst>
            </a:custGeom>
            <a:noFill/>
            <a:ln w="31750">
              <a:solidFill>
                <a:srgbClr val="33CC33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76E9D26-D14B-F58A-9184-91F822C47A07}"/>
                </a:ext>
              </a:extLst>
            </p:cNvPr>
            <p:cNvSpPr/>
            <p:nvPr/>
          </p:nvSpPr>
          <p:spPr>
            <a:xfrm>
              <a:off x="7109717" y="3534310"/>
              <a:ext cx="4294598" cy="1684962"/>
            </a:xfrm>
            <a:custGeom>
              <a:avLst/>
              <a:gdLst>
                <a:gd name="connsiteX0" fmla="*/ 0 w 4294598"/>
                <a:gd name="connsiteY0" fmla="*/ 1684962 h 1684962"/>
                <a:gd name="connsiteX1" fmla="*/ 698643 w 4294598"/>
                <a:gd name="connsiteY1" fmla="*/ 1150706 h 1684962"/>
                <a:gd name="connsiteX2" fmla="*/ 2137025 w 4294598"/>
                <a:gd name="connsiteY2" fmla="*/ 626724 h 1684962"/>
                <a:gd name="connsiteX3" fmla="*/ 4294598 w 4294598"/>
                <a:gd name="connsiteY3" fmla="*/ 0 h 1684962"/>
                <a:gd name="connsiteX4" fmla="*/ 4294598 w 4294598"/>
                <a:gd name="connsiteY4" fmla="*/ 0 h 16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4598" h="1684962">
                  <a:moveTo>
                    <a:pt x="0" y="1684962"/>
                  </a:moveTo>
                  <a:lnTo>
                    <a:pt x="698643" y="1150706"/>
                  </a:lnTo>
                  <a:lnTo>
                    <a:pt x="2137025" y="626724"/>
                  </a:lnTo>
                  <a:lnTo>
                    <a:pt x="4294598" y="0"/>
                  </a:lnTo>
                  <a:lnTo>
                    <a:pt x="4294598" y="0"/>
                  </a:ln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BA4E39-239D-3A0A-E10E-0477341B408F}"/>
              </a:ext>
            </a:extLst>
          </p:cNvPr>
          <p:cNvSpPr txBox="1"/>
          <p:nvPr/>
        </p:nvSpPr>
        <p:spPr>
          <a:xfrm>
            <a:off x="-245946" y="5996447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S.H. Kim – Development of High-Fidelity Plasma Simulator – 17/10 14:00 P6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09A0BD-EB5C-0FE8-BA0C-EC4386D361B2}"/>
              </a:ext>
            </a:extLst>
          </p:cNvPr>
          <p:cNvSpPr txBox="1"/>
          <p:nvPr/>
        </p:nvSpPr>
        <p:spPr>
          <a:xfrm>
            <a:off x="-245947" y="6241275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M. Schneider – Integrated Modelling – 15/10 17:30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983FF9-EFAE-978F-F950-E01EC09E19EC}"/>
              </a:ext>
            </a:extLst>
          </p:cNvPr>
          <p:cNvGrpSpPr/>
          <p:nvPr/>
        </p:nvGrpSpPr>
        <p:grpSpPr>
          <a:xfrm>
            <a:off x="255418" y="1797850"/>
            <a:ext cx="11876079" cy="4181314"/>
            <a:chOff x="255418" y="1859331"/>
            <a:chExt cx="11876079" cy="418131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FBED6C-8E1A-02D9-B2DF-089C1310130A}"/>
                </a:ext>
              </a:extLst>
            </p:cNvPr>
            <p:cNvSpPr/>
            <p:nvPr/>
          </p:nvSpPr>
          <p:spPr>
            <a:xfrm>
              <a:off x="255418" y="2257470"/>
              <a:ext cx="11876079" cy="3783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A graph of a graph of a number of red and blue lines&#10;&#10;AI-generated content may be incorrect.">
              <a:extLst>
                <a:ext uri="{FF2B5EF4-FFF2-40B4-BE49-F238E27FC236}">
                  <a16:creationId xmlns:a16="http://schemas.microsoft.com/office/drawing/2014/main" id="{47776886-C815-EB08-38BC-0BC882E78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7257" y="2307784"/>
              <a:ext cx="6898860" cy="36033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FDDA16-5FDD-822A-6618-9B28EBF604A7}"/>
                </a:ext>
              </a:extLst>
            </p:cNvPr>
            <p:cNvSpPr txBox="1"/>
            <p:nvPr/>
          </p:nvSpPr>
          <p:spPr>
            <a:xfrm>
              <a:off x="562369" y="1859331"/>
              <a:ext cx="6349428" cy="355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95000"/>
                </a:lnSpc>
                <a:spcBef>
                  <a:spcPts val="300"/>
                </a:spcBef>
                <a:spcAft>
                  <a:spcPts val="600"/>
                </a:spcAft>
                <a:buSzPct val="125000"/>
                <a:buFont typeface="Wingdings" panose="05000000000000000000" pitchFamily="2" charset="2"/>
                <a:buChar char="ü"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Instantaneous 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P</a:t>
              </a:r>
              <a:r>
                <a:rPr kumimoji="0" lang="en-GB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rad</a:t>
              </a:r>
              <a:r>
                <a:rPr kumimoji="0" lang="en-GB" b="0" i="0" u="none" strike="noStrike" kern="1200" cap="none" spc="0" normalizeH="0" baseline="30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ELM</a:t>
              </a:r>
              <a:r>
                <a:rPr kumimoji="0" lang="en-GB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-W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 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  <a:sym typeface="Wingdings" panose="05000000000000000000" pitchFamily="2" charset="2"/>
                </a:rPr>
                <a:t> Max tolerable 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charset="-128"/>
                  <a:cs typeface="Arial" panose="020B0604020202020204" pitchFamily="34" charset="0"/>
                  <a:sym typeface="Wingdings" panose="05000000000000000000" pitchFamily="2" charset="2"/>
                </a:rPr>
                <a:t>D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  <a:sym typeface="Wingdings" panose="05000000000000000000" pitchFamily="2" charset="2"/>
                </a:rPr>
                <a:t>W</a:t>
              </a:r>
              <a:r>
                <a:rPr kumimoji="0" lang="en-GB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  <a:sym typeface="Wingdings" panose="05000000000000000000" pitchFamily="2" charset="2"/>
                </a:rPr>
                <a:t>ELM</a:t>
              </a:r>
              <a:endParaRPr kumimoji="0" lang="en-GB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65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E86D7-67EC-0AF0-01E9-A67896662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FCD080DF-72AE-B72C-D30F-9122CBF57993}"/>
              </a:ext>
            </a:extLst>
          </p:cNvPr>
          <p:cNvSpPr/>
          <p:nvPr/>
        </p:nvSpPr>
        <p:spPr>
          <a:xfrm rot="5400000">
            <a:off x="-1114064" y="1048655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7106B0-BA78-397D-3D50-BE2D8A15334A}"/>
              </a:ext>
            </a:extLst>
          </p:cNvPr>
          <p:cNvSpPr txBox="1">
            <a:spLocks/>
          </p:cNvSpPr>
          <p:nvPr/>
        </p:nvSpPr>
        <p:spPr>
          <a:xfrm>
            <a:off x="-374434" y="2710153"/>
            <a:ext cx="11960260" cy="586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4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baseline, W wall strategy and risks</a:t>
            </a:r>
            <a:endParaRPr lang="en-US" sz="4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494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13C6A-F52E-2A81-5FC9-3789693CA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0A8585B6-96A5-DDFD-B38A-E1C1B0907EAF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DA5CE2-2CAA-E9DB-0FAA-AF8002D6BB8C}"/>
              </a:ext>
            </a:extLst>
          </p:cNvPr>
          <p:cNvSpPr txBox="1">
            <a:spLocks/>
          </p:cNvSpPr>
          <p:nvPr/>
        </p:nvSpPr>
        <p:spPr>
          <a:xfrm>
            <a:off x="0" y="555672"/>
            <a:ext cx="12070994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Suppressed/no-ELM regime required for </a:t>
            </a:r>
            <a:r>
              <a:rPr lang="en-US" sz="2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≥ 10:</a:t>
            </a:r>
            <a:r>
              <a:rPr lang="en-US" sz="2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n-US" sz="2800" kern="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ped</a:t>
            </a:r>
            <a:r>
              <a:rPr lang="en-US" sz="2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chemeClr val="tx2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sz="2800" kern="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ped</a:t>
            </a:r>
            <a:r>
              <a:rPr lang="en-US" sz="2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anomalous for main ions and anomalous + neoclassical for W  W wall low/medium risk 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Initial evaluations : W sources from modelling + ad-hoc far SOL </a:t>
            </a:r>
          </a:p>
          <a:p>
            <a:pPr marL="800100" lvl="1" indent="-342900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divertor/wall sources (edge modelling + ad-hoc far SOL) : Ne main driver for W source</a:t>
            </a:r>
          </a:p>
          <a:p>
            <a:pPr marL="800100" lvl="1" indent="-342900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Integrated modelling (near SOL ad-hoc wall source) : W pedestal screening essential </a:t>
            </a:r>
            <a:endParaRPr lang="en-GB" sz="26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73DF8-C5F8-B933-345F-4EBB69E68B1A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DT-1 Q ≥ 10 - I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AF84CB-F2FE-2CDA-BA7B-A3A159356FA0}"/>
              </a:ext>
            </a:extLst>
          </p:cNvPr>
          <p:cNvSpPr txBox="1"/>
          <p:nvPr/>
        </p:nvSpPr>
        <p:spPr>
          <a:xfrm>
            <a:off x="-369234" y="6523367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M. Schneider – Integrated Modelling – 15/10 17:30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C2F81-6526-6D22-CCB0-0A95C0024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846" y="3076712"/>
            <a:ext cx="2044543" cy="270987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038B4F3-7C16-96E3-2313-DFA662CF2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95" y="2943136"/>
            <a:ext cx="2044543" cy="32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EB2F440-1F81-1861-56B6-B029C9967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0" y="3428999"/>
            <a:ext cx="2728329" cy="1900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010D9E-216B-9BED-D77E-6D136B619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171" y="2792591"/>
            <a:ext cx="4273143" cy="32781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9A22DC-F547-0E9D-83B4-21FA31E39EBE}"/>
              </a:ext>
            </a:extLst>
          </p:cNvPr>
          <p:cNvSpPr txBox="1"/>
          <p:nvPr/>
        </p:nvSpPr>
        <p:spPr>
          <a:xfrm>
            <a:off x="-217175" y="2975324"/>
            <a:ext cx="3415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K. Schmid NME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F04980-7C87-C1EB-5ED2-C698E9D60177}"/>
              </a:ext>
            </a:extLst>
          </p:cNvPr>
          <p:cNvSpPr txBox="1"/>
          <p:nvPr/>
        </p:nvSpPr>
        <p:spPr>
          <a:xfrm>
            <a:off x="5380774" y="3774631"/>
            <a:ext cx="4406794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33"/>
                </a:solidFill>
              </a:rPr>
              <a:t>ITER - JINTRAC – Loarte - PPCF 2025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39987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7BCAC-8015-E874-5D4C-43652B2CB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30E5BEC1-924A-FD0D-FB17-67D3832FDD72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F9C5425-3B69-AAF2-9FBE-4983383D8A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7554" y="2311815"/>
          <a:ext cx="5149132" cy="3936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6445780" imgH="4928301" progId="Origin95.Graph">
                  <p:embed/>
                </p:oleObj>
              </mc:Choice>
              <mc:Fallback>
                <p:oleObj name="Graph" r:id="rId3" imgW="6445780" imgH="4928301" progId="Origin95.Graph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F9C5425-3B69-AAF2-9FBE-4983383D8A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47554" y="2311815"/>
                        <a:ext cx="5149132" cy="39366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3B1136-BD41-8E0E-C3CE-A9992347AA83}"/>
              </a:ext>
            </a:extLst>
          </p:cNvPr>
          <p:cNvSpPr txBox="1">
            <a:spLocks/>
          </p:cNvSpPr>
          <p:nvPr/>
        </p:nvSpPr>
        <p:spPr>
          <a:xfrm>
            <a:off x="0" y="555672"/>
            <a:ext cx="12070994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Improved modelling for “largest possible” W source with SOLPS-ITER wide grid + ERO2.0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wall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~ 20 MW and </a:t>
            </a:r>
            <a:r>
              <a:rPr lang="en-GB" sz="2600" dirty="0" err="1">
                <a:solidFill>
                  <a:schemeClr val="tx2"/>
                </a:solidFill>
                <a:latin typeface="Symbol" panose="05050102010706020507" pitchFamily="18" charset="2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G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plasma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-wall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en-GB" sz="2600" dirty="0">
                <a:solidFill>
                  <a:schemeClr val="tx2"/>
                </a:solidFill>
                <a:latin typeface="Symbol" panose="05050102010706020507" pitchFamily="18" charset="2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Symbol" panose="05050102010706020507" pitchFamily="18" charset="2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G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plasma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-div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~ 0.1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divertor/wall sources : Ne confirmed as main driver for W source</a:t>
            </a:r>
          </a:p>
          <a:p>
            <a:pPr lvl="1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</a:pPr>
            <a:endParaRPr lang="en-GB" sz="26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A774E-F0B8-562E-E901-9368BF162286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DT-1 Q ≥ 10 - II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0AA96C-751E-DAEF-BD02-9A3CE4833F81}"/>
              </a:ext>
            </a:extLst>
          </p:cNvPr>
          <p:cNvSpPr txBox="1"/>
          <p:nvPr/>
        </p:nvSpPr>
        <p:spPr>
          <a:xfrm>
            <a:off x="436988" y="1931026"/>
            <a:ext cx="5149132" cy="4001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333333"/>
                </a:solidFill>
              </a:rPr>
              <a:t>ITER - SOLPS – Pshenov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2393A0-244F-8D3F-8829-4FDE0AE03543}"/>
              </a:ext>
            </a:extLst>
          </p:cNvPr>
          <p:cNvPicPr/>
          <p:nvPr/>
        </p:nvPicPr>
        <p:blipFill>
          <a:blip r:embed="rId5"/>
          <a:srcRect b="2481"/>
          <a:stretch/>
        </p:blipFill>
        <p:spPr>
          <a:xfrm>
            <a:off x="429799" y="2311815"/>
            <a:ext cx="2305772" cy="3851518"/>
          </a:xfrm>
          <a:prstGeom prst="rect">
            <a:avLst/>
          </a:prstGeom>
          <a:ln w="0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0643DD-342C-9EA5-6F10-4FBB724593DC}"/>
              </a:ext>
            </a:extLst>
          </p:cNvPr>
          <p:cNvSpPr txBox="1"/>
          <p:nvPr/>
        </p:nvSpPr>
        <p:spPr>
          <a:xfrm>
            <a:off x="-276765" y="6484730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E. </a:t>
            </a:r>
            <a:r>
              <a:rPr kumimoji="1" lang="en-GB" sz="1400" dirty="0" err="1">
                <a:latin typeface="Arial" charset="0"/>
                <a:cs typeface="MS PGothic" charset="0"/>
              </a:rPr>
              <a:t>Kaveeva</a:t>
            </a:r>
            <a:r>
              <a:rPr kumimoji="1" lang="en-GB" sz="1400" dirty="0">
                <a:latin typeface="Arial" charset="0"/>
                <a:cs typeface="MS PGothic" charset="0"/>
              </a:rPr>
              <a:t> – First SOLPS-ITER wide grid SOL simulations of Q ≥ 10 – 15/10 14:00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7EF7D8-63CA-BBCE-9C96-554F1C61457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522368" y="2588058"/>
            <a:ext cx="1745435" cy="3445290"/>
          </a:xfrm>
          <a:prstGeom prst="rect">
            <a:avLst/>
          </a:prstGeom>
          <a:ln w="0"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7589FC1-2CEE-6D1F-B778-8E7C2CD51116}"/>
              </a:ext>
            </a:extLst>
          </p:cNvPr>
          <p:cNvGrpSpPr/>
          <p:nvPr/>
        </p:nvGrpSpPr>
        <p:grpSpPr>
          <a:xfrm>
            <a:off x="8280948" y="2999973"/>
            <a:ext cx="911459" cy="2643087"/>
            <a:chOff x="319708" y="1079850"/>
            <a:chExt cx="911459" cy="26430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364200-60C5-E5B1-3061-F79C2A3DC10C}"/>
                </a:ext>
              </a:extLst>
            </p:cNvPr>
            <p:cNvSpPr txBox="1"/>
            <p:nvPr/>
          </p:nvSpPr>
          <p:spPr>
            <a:xfrm>
              <a:off x="576428" y="3465009"/>
              <a:ext cx="563462" cy="257928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de-DE" sz="1400" b="0" u="none" strike="noStrike">
                  <a:solidFill>
                    <a:srgbClr val="000000"/>
                  </a:solidFill>
                  <a:uFillTx/>
                  <a:latin typeface="Arial"/>
                </a:rPr>
                <a:t>10</a:t>
              </a:r>
              <a:r>
                <a:rPr lang="de-DE" sz="1400" b="0" u="none" strike="noStrike" baseline="33000">
                  <a:solidFill>
                    <a:srgbClr val="000000"/>
                  </a:solidFill>
                  <a:uFillTx/>
                  <a:latin typeface="Arial"/>
                </a:rPr>
                <a:t>15</a:t>
              </a:r>
              <a:endParaRPr lang="de-DE" sz="1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027677-A0DB-4BC7-2BB6-4BA6F909C2F6}"/>
                </a:ext>
              </a:extLst>
            </p:cNvPr>
            <p:cNvSpPr txBox="1"/>
            <p:nvPr/>
          </p:nvSpPr>
          <p:spPr>
            <a:xfrm rot="16200000">
              <a:off x="-356114" y="2096719"/>
              <a:ext cx="1800201" cy="448558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de-DE" sz="1400" b="0" u="none" strike="noStrike" dirty="0">
                  <a:solidFill>
                    <a:srgbClr val="000000"/>
                  </a:solidFill>
                  <a:uFillTx/>
                  <a:latin typeface="Arial"/>
                </a:rPr>
                <a:t>erosion flux [m</a:t>
              </a:r>
              <a:r>
                <a:rPr lang="de-DE" sz="1400" b="0" u="none" strike="noStrike" baseline="33000" dirty="0">
                  <a:solidFill>
                    <a:srgbClr val="000000"/>
                  </a:solidFill>
                  <a:uFillTx/>
                  <a:latin typeface="Arial"/>
                </a:rPr>
                <a:t>-2</a:t>
              </a:r>
              <a:r>
                <a:rPr lang="de-DE" sz="1400" b="0" u="none" strike="noStrike" dirty="0">
                  <a:solidFill>
                    <a:srgbClr val="000000"/>
                  </a:solidFill>
                  <a:uFillTx/>
                  <a:latin typeface="Arial"/>
                </a:rPr>
                <a:t>s</a:t>
              </a:r>
              <a:r>
                <a:rPr lang="de-DE" sz="1400" b="0" u="none" strike="noStrike" baseline="33000" dirty="0">
                  <a:solidFill>
                    <a:srgbClr val="000000"/>
                  </a:solidFill>
                  <a:uFillTx/>
                  <a:latin typeface="Arial"/>
                </a:rPr>
                <a:t>-1</a:t>
              </a:r>
              <a:r>
                <a:rPr lang="de-DE" sz="1400" b="0" u="none" strike="noStrike" dirty="0">
                  <a:solidFill>
                    <a:srgbClr val="000000"/>
                  </a:solidFill>
                  <a:uFillTx/>
                  <a:latin typeface="Arial"/>
                </a:rPr>
                <a:t>]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3B65957-A847-5D97-FAD7-9D67BF4E37E6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1022841" y="1203183"/>
              <a:ext cx="208326" cy="2410094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4201B1-9F4B-B5F6-950D-ED08C8DFF41A}"/>
                </a:ext>
              </a:extLst>
            </p:cNvPr>
            <p:cNvSpPr txBox="1"/>
            <p:nvPr/>
          </p:nvSpPr>
          <p:spPr>
            <a:xfrm>
              <a:off x="576428" y="3036292"/>
              <a:ext cx="563462" cy="30887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de-DE" sz="1400" b="0" u="none" strike="noStrike" dirty="0">
                  <a:solidFill>
                    <a:srgbClr val="000000"/>
                  </a:solidFill>
                  <a:uFillTx/>
                  <a:latin typeface="Arial"/>
                </a:rPr>
                <a:t>10</a:t>
              </a:r>
              <a:r>
                <a:rPr lang="de-DE" sz="1400" b="0" u="none" strike="noStrike" baseline="33000" dirty="0">
                  <a:solidFill>
                    <a:srgbClr val="000000"/>
                  </a:solidFill>
                  <a:uFillTx/>
                  <a:latin typeface="Arial"/>
                </a:rPr>
                <a:t>16</a:t>
              </a:r>
              <a:endParaRPr lang="de-DE" sz="1400" b="0" u="none" strike="noStrike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7F8F1F-EE3A-E89D-FDC2-07BA20380A96}"/>
                </a:ext>
              </a:extLst>
            </p:cNvPr>
            <p:cNvSpPr txBox="1"/>
            <p:nvPr/>
          </p:nvSpPr>
          <p:spPr>
            <a:xfrm>
              <a:off x="576428" y="2661197"/>
              <a:ext cx="538555" cy="257928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de-DE" sz="1400" b="0" u="none" strike="noStrike">
                  <a:solidFill>
                    <a:srgbClr val="000000"/>
                  </a:solidFill>
                  <a:uFillTx/>
                  <a:latin typeface="Arial"/>
                </a:rPr>
                <a:t>10</a:t>
              </a:r>
              <a:r>
                <a:rPr lang="de-DE" sz="1400" b="0" u="none" strike="noStrike" baseline="33000">
                  <a:solidFill>
                    <a:srgbClr val="000000"/>
                  </a:solidFill>
                  <a:uFillTx/>
                  <a:latin typeface="Arial"/>
                </a:rPr>
                <a:t>17</a:t>
              </a:r>
              <a:endParaRPr lang="de-DE" sz="1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CC2CF9F-3937-33F9-5331-E1BEFC99D8F7}"/>
                </a:ext>
              </a:extLst>
            </p:cNvPr>
            <p:cNvSpPr txBox="1"/>
            <p:nvPr/>
          </p:nvSpPr>
          <p:spPr>
            <a:xfrm>
              <a:off x="576428" y="2259292"/>
              <a:ext cx="538555" cy="257928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de-DE" sz="1400" b="0" u="none" strike="noStrike">
                  <a:solidFill>
                    <a:srgbClr val="000000"/>
                  </a:solidFill>
                  <a:uFillTx/>
                  <a:latin typeface="Arial"/>
                </a:rPr>
                <a:t>10</a:t>
              </a:r>
              <a:r>
                <a:rPr lang="de-DE" sz="1400" b="0" u="none" strike="noStrike" baseline="33000">
                  <a:solidFill>
                    <a:srgbClr val="000000"/>
                  </a:solidFill>
                  <a:uFillTx/>
                  <a:latin typeface="Arial"/>
                </a:rPr>
                <a:t>18</a:t>
              </a:r>
              <a:endParaRPr lang="de-DE" sz="1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1DA0A7C-4AB9-D294-C21A-4C034092D71A}"/>
                </a:ext>
              </a:extLst>
            </p:cNvPr>
            <p:cNvSpPr txBox="1"/>
            <p:nvPr/>
          </p:nvSpPr>
          <p:spPr>
            <a:xfrm>
              <a:off x="576428" y="1884197"/>
              <a:ext cx="538555" cy="257928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de-DE" sz="1400" b="0" u="none" strike="noStrike" dirty="0">
                  <a:solidFill>
                    <a:srgbClr val="000000"/>
                  </a:solidFill>
                  <a:uFillTx/>
                  <a:latin typeface="Arial"/>
                </a:rPr>
                <a:t>10</a:t>
              </a:r>
              <a:r>
                <a:rPr lang="de-DE" sz="1400" b="0" u="none" strike="noStrike" baseline="33000" dirty="0">
                  <a:solidFill>
                    <a:srgbClr val="000000"/>
                  </a:solidFill>
                  <a:uFillTx/>
                  <a:latin typeface="Arial"/>
                </a:rPr>
                <a:t>19</a:t>
              </a:r>
              <a:endParaRPr lang="de-DE" sz="1400" b="0" u="none" strike="noStrike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1AFC763-54AA-5745-7896-724228E877B0}"/>
                </a:ext>
              </a:extLst>
            </p:cNvPr>
            <p:cNvSpPr txBox="1"/>
            <p:nvPr/>
          </p:nvSpPr>
          <p:spPr>
            <a:xfrm>
              <a:off x="576696" y="1482023"/>
              <a:ext cx="538555" cy="257928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de-DE" sz="1400" b="0" u="none" strike="noStrike">
                  <a:solidFill>
                    <a:srgbClr val="000000"/>
                  </a:solidFill>
                  <a:uFillTx/>
                  <a:latin typeface="Arial"/>
                </a:rPr>
                <a:t>10</a:t>
              </a:r>
              <a:r>
                <a:rPr lang="de-DE" sz="1400" b="0" u="none" strike="noStrike" baseline="33000">
                  <a:solidFill>
                    <a:srgbClr val="000000"/>
                  </a:solidFill>
                  <a:uFillTx/>
                  <a:latin typeface="Arial"/>
                </a:rPr>
                <a:t>20</a:t>
              </a:r>
              <a:endParaRPr lang="de-DE" sz="1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C4B36A-AF3C-0253-0504-9F750DEA1FA6}"/>
                </a:ext>
              </a:extLst>
            </p:cNvPr>
            <p:cNvSpPr txBox="1"/>
            <p:nvPr/>
          </p:nvSpPr>
          <p:spPr>
            <a:xfrm>
              <a:off x="576696" y="1079850"/>
              <a:ext cx="538555" cy="257928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de-DE" sz="1400" b="0" u="none" strike="noStrike">
                  <a:solidFill>
                    <a:srgbClr val="000000"/>
                  </a:solidFill>
                  <a:uFillTx/>
                  <a:latin typeface="Arial"/>
                </a:rPr>
                <a:t>10</a:t>
              </a:r>
              <a:r>
                <a:rPr lang="de-DE" sz="1400" b="0" u="none" strike="noStrike" baseline="33000">
                  <a:solidFill>
                    <a:srgbClr val="000000"/>
                  </a:solidFill>
                  <a:uFillTx/>
                  <a:latin typeface="Arial"/>
                </a:rPr>
                <a:t>21</a:t>
              </a:r>
              <a:endParaRPr lang="de-DE" sz="1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7C6291A-8887-940E-2300-CCDB3EEEBCE4}"/>
              </a:ext>
            </a:extLst>
          </p:cNvPr>
          <p:cNvSpPr txBox="1"/>
          <p:nvPr/>
        </p:nvSpPr>
        <p:spPr>
          <a:xfrm>
            <a:off x="6847983" y="1981541"/>
            <a:ext cx="5149132" cy="4001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333333"/>
                </a:solidFill>
              </a:rPr>
              <a:t>ERO2.0 (W gross erosion) – C. Bauman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83357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F74BA-19C6-F8AC-7C7D-4747CA309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AF676C42-A965-5B11-55F7-C2BDF5ECBA8A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CE22F0A-7B3F-5685-FD7E-9AE3922FE22A}"/>
              </a:ext>
            </a:extLst>
          </p:cNvPr>
          <p:cNvSpPr txBox="1">
            <a:spLocks/>
          </p:cNvSpPr>
          <p:nvPr/>
        </p:nvSpPr>
        <p:spPr>
          <a:xfrm>
            <a:off x="60502" y="466168"/>
            <a:ext cx="12215371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Integrated modelling : JINTRAC core plasma + near SOL + ad-hoc wall source to match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/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</a:t>
            </a:r>
            <a:r>
              <a:rPr lang="en-GB" sz="28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|</a:t>
            </a:r>
            <a:r>
              <a:rPr lang="en-GB" sz="28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sep</a:t>
            </a:r>
            <a:r>
              <a:rPr lang="en-GB" sz="28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for “largest possible” W source </a:t>
            </a:r>
          </a:p>
          <a:p>
            <a:pPr marL="800100" lvl="1" indent="-342900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</a:pPr>
            <a:r>
              <a:rPr lang="en-GB" sz="22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sz="22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aux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~ 80 MW maintain </a:t>
            </a:r>
            <a:r>
              <a:rPr lang="en-GB" sz="22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lang="en-GB" sz="22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fusion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= 500 MW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Q &gt; 6 for “worst possible case” confirmed </a:t>
            </a:r>
          </a:p>
          <a:p>
            <a:pPr marL="800100" lvl="1" indent="-342900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pedestal screening confirmed as key to maintain fusion performance</a:t>
            </a:r>
            <a:endParaRPr lang="en-GB" sz="26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8B1E2-354A-F588-5A4F-EA77F94EA6C2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DT-1 Q ≥ 10 - II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DEF37A1B-F7E1-BF65-1D1F-8F62C3EB0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389" y="2283796"/>
            <a:ext cx="6457874" cy="39225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72BB9F28-A597-1C63-B413-FEAA0461A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535" y="2283796"/>
            <a:ext cx="7299438" cy="39225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D1A441-7DD3-76B7-F497-34156ED3B114}"/>
              </a:ext>
            </a:extLst>
          </p:cNvPr>
          <p:cNvSpPr txBox="1"/>
          <p:nvPr/>
        </p:nvSpPr>
        <p:spPr>
          <a:xfrm>
            <a:off x="7368723" y="2194262"/>
            <a:ext cx="4406794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ITER – JINTRAC - </a:t>
            </a:r>
            <a:r>
              <a:rPr lang="en-GB" dirty="0" err="1">
                <a:solidFill>
                  <a:srgbClr val="333333"/>
                </a:solidFill>
              </a:rPr>
              <a:t>Köchl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42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FDEBC-6288-4638-03F4-1045CC6DE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AD129531-4530-FCC9-F612-F5DB7BC716AC}"/>
              </a:ext>
            </a:extLst>
          </p:cNvPr>
          <p:cNvSpPr/>
          <p:nvPr/>
        </p:nvSpPr>
        <p:spPr>
          <a:xfrm rot="5400000">
            <a:off x="-1144886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41A1F5-6728-0632-DC8D-EFB58295B34F}"/>
              </a:ext>
            </a:extLst>
          </p:cNvPr>
          <p:cNvSpPr txBox="1">
            <a:spLocks/>
          </p:cNvSpPr>
          <p:nvPr/>
        </p:nvSpPr>
        <p:spPr>
          <a:xfrm>
            <a:off x="0" y="514381"/>
            <a:ext cx="12215371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ICH antenna flexibility used to achieve ~ 3-strap like E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II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source by ICH &lt;&lt; W wall source (~10</a:t>
            </a:r>
            <a:r>
              <a:rPr lang="en-GB" sz="26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21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W/s)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to be confirmed in SRO  upgrade to 20 MW for DT-1</a:t>
            </a:r>
            <a:endParaRPr lang="en-GB" sz="26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74C35-8E67-872F-62CC-CB44A3D1A761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DT-1 ICH and W source 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30B9E-62DB-B787-B1D1-242949C9BDBD}"/>
              </a:ext>
            </a:extLst>
          </p:cNvPr>
          <p:cNvSpPr txBox="1"/>
          <p:nvPr/>
        </p:nvSpPr>
        <p:spPr>
          <a:xfrm>
            <a:off x="7368723" y="2553857"/>
            <a:ext cx="4406794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ITER – JINTRAC - </a:t>
            </a:r>
            <a:r>
              <a:rPr lang="en-GB" dirty="0" err="1">
                <a:solidFill>
                  <a:srgbClr val="333333"/>
                </a:solidFill>
              </a:rPr>
              <a:t>Köchl</a:t>
            </a:r>
            <a:endParaRPr lang="en-GB" dirty="0"/>
          </a:p>
        </p:txBody>
      </p:sp>
      <p:pic>
        <p:nvPicPr>
          <p:cNvPr id="5" name="Picture 4" descr="A graph of a temperature&#10;&#10;AI-generated content may be incorrect.">
            <a:extLst>
              <a:ext uri="{FF2B5EF4-FFF2-40B4-BE49-F238E27FC236}">
                <a16:creationId xmlns:a16="http://schemas.microsoft.com/office/drawing/2014/main" id="{79E686E7-4257-404C-2F5D-C31259187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778" y="2406360"/>
            <a:ext cx="6217933" cy="38039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80AE3D9-136F-59DC-71EB-E389A97432F7}"/>
              </a:ext>
            </a:extLst>
          </p:cNvPr>
          <p:cNvGrpSpPr/>
          <p:nvPr/>
        </p:nvGrpSpPr>
        <p:grpSpPr>
          <a:xfrm>
            <a:off x="252129" y="2406360"/>
            <a:ext cx="5111270" cy="3515708"/>
            <a:chOff x="-342800" y="2010997"/>
            <a:chExt cx="5533231" cy="3984756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F47D1874-0D10-6825-59BD-CE3873ABFC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56"/>
            <a:stretch>
              <a:fillRect/>
            </a:stretch>
          </p:blipFill>
          <p:spPr bwMode="auto">
            <a:xfrm>
              <a:off x="-342800" y="2010997"/>
              <a:ext cx="5533231" cy="398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A3460F-322F-FC99-4C49-DE621F39AB6C}"/>
                </a:ext>
              </a:extLst>
            </p:cNvPr>
            <p:cNvSpPr/>
            <p:nvPr/>
          </p:nvSpPr>
          <p:spPr>
            <a:xfrm>
              <a:off x="2238880" y="2065106"/>
              <a:ext cx="369869" cy="341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63FD4D7-E33F-1370-89CD-F97226F6FD0C}"/>
              </a:ext>
            </a:extLst>
          </p:cNvPr>
          <p:cNvCxnSpPr/>
          <p:nvPr/>
        </p:nvCxnSpPr>
        <p:spPr>
          <a:xfrm>
            <a:off x="9072082" y="2630184"/>
            <a:ext cx="0" cy="304115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F2AA890-EA71-BC2C-1D60-A561C79E2A63}"/>
              </a:ext>
            </a:extLst>
          </p:cNvPr>
          <p:cNvSpPr txBox="1"/>
          <p:nvPr/>
        </p:nvSpPr>
        <p:spPr>
          <a:xfrm>
            <a:off x="7515246" y="311012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C00"/>
                </a:solidFill>
              </a:rPr>
              <a:t>SOLPS-ITER</a:t>
            </a:r>
          </a:p>
          <a:p>
            <a:pPr algn="ctr"/>
            <a:r>
              <a:rPr lang="en-US" b="1" dirty="0">
                <a:solidFill>
                  <a:srgbClr val="FFCC00"/>
                </a:solidFill>
              </a:rPr>
              <a:t>wide grid</a:t>
            </a:r>
            <a:endParaRPr lang="en-GB" b="1" dirty="0">
              <a:solidFill>
                <a:srgbClr val="FFCC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D76C2E-A69D-AEB9-3D91-EA4A1FC8D911}"/>
              </a:ext>
            </a:extLst>
          </p:cNvPr>
          <p:cNvSpPr txBox="1"/>
          <p:nvPr/>
        </p:nvSpPr>
        <p:spPr>
          <a:xfrm>
            <a:off x="6605017" y="2690976"/>
            <a:ext cx="1914307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/>
              <a:t>P</a:t>
            </a:r>
            <a:r>
              <a:rPr lang="en-US" sz="2200" baseline="-25000" dirty="0"/>
              <a:t>ICH</a:t>
            </a:r>
            <a:r>
              <a:rPr lang="en-US" sz="2200" dirty="0"/>
              <a:t> = 10 MW</a:t>
            </a:r>
            <a:endParaRPr lang="en-GB" sz="2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2DE617-CC77-EC56-6C12-9CCA0A874098}"/>
              </a:ext>
            </a:extLst>
          </p:cNvPr>
          <p:cNvSpPr txBox="1"/>
          <p:nvPr/>
        </p:nvSpPr>
        <p:spPr>
          <a:xfrm>
            <a:off x="252129" y="2009896"/>
            <a:ext cx="50411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V, Bobkov NME 2024 &amp; L. Colas NME 2025</a:t>
            </a:r>
          </a:p>
        </p:txBody>
      </p:sp>
    </p:spTree>
    <p:extLst>
      <p:ext uri="{BB962C8B-B14F-4D97-AF65-F5344CB8AC3E}">
        <p14:creationId xmlns:p14="http://schemas.microsoft.com/office/powerpoint/2010/main" val="3765818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22AC3-3236-9820-73A6-1C28DCDE7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1CF25DF9-396E-8A71-2B89-0E186CE80939}"/>
              </a:ext>
            </a:extLst>
          </p:cNvPr>
          <p:cNvSpPr/>
          <p:nvPr/>
        </p:nvSpPr>
        <p:spPr>
          <a:xfrm rot="5400000">
            <a:off x="-1109260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D61DD-D06D-9813-D0D0-A11BCE7E9AEA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design for SRO (inertially cooled)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aph of a power line&#10;&#10;AI-generated content may be incorrect.">
            <a:extLst>
              <a:ext uri="{FF2B5EF4-FFF2-40B4-BE49-F238E27FC236}">
                <a16:creationId xmlns:a16="http://schemas.microsoft.com/office/drawing/2014/main" id="{5A407EE7-2952-1190-E6A8-DC46547348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114477" y="2147417"/>
            <a:ext cx="5357379" cy="397999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1AF733-D5FA-FD85-105C-AC88F7CB8A5A}"/>
              </a:ext>
            </a:extLst>
          </p:cNvPr>
          <p:cNvSpPr/>
          <p:nvPr/>
        </p:nvSpPr>
        <p:spPr>
          <a:xfrm>
            <a:off x="2180768" y="2233504"/>
            <a:ext cx="1890445" cy="348293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4761CA-5280-6250-AC8F-12A5735F0EB9}"/>
              </a:ext>
            </a:extLst>
          </p:cNvPr>
          <p:cNvSpPr txBox="1"/>
          <p:nvPr/>
        </p:nvSpPr>
        <p:spPr>
          <a:xfrm>
            <a:off x="732178" y="1804357"/>
            <a:ext cx="40377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ITER - JINTRAC - Pitts- NME 2025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9979CC-D13C-6801-5B03-E5085AB31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2" y="1782387"/>
            <a:ext cx="4286981" cy="4165558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756F8C-AABA-8589-217F-D66F8A82DEBD}"/>
              </a:ext>
            </a:extLst>
          </p:cNvPr>
          <p:cNvSpPr txBox="1"/>
          <p:nvPr/>
        </p:nvSpPr>
        <p:spPr>
          <a:xfrm>
            <a:off x="10181295" y="3622268"/>
            <a:ext cx="1965698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In-vessel VS to decrease risk of downwards VDE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7D1FCF-CE57-C33C-2EC7-3C38DE5C71E2}"/>
              </a:ext>
            </a:extLst>
          </p:cNvPr>
          <p:cNvSpPr txBox="1"/>
          <p:nvPr/>
        </p:nvSpPr>
        <p:spPr>
          <a:xfrm>
            <a:off x="5895910" y="3111745"/>
            <a:ext cx="161664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W (wt.%) 97 Ni (wt.%) 2</a:t>
            </a:r>
            <a:r>
              <a:rPr lang="en-US" dirty="0"/>
              <a:t> </a:t>
            </a:r>
            <a:r>
              <a:rPr lang="pl-PL" dirty="0"/>
              <a:t>Fe (wt.%) 1</a:t>
            </a:r>
            <a:endParaRPr lang="en-US" dirty="0"/>
          </a:p>
          <a:p>
            <a:r>
              <a:rPr lang="en-US" dirty="0"/>
              <a:t>T</a:t>
            </a:r>
            <a:r>
              <a:rPr lang="en-US" baseline="-25000" dirty="0"/>
              <a:t>melt</a:t>
            </a:r>
            <a:r>
              <a:rPr lang="en-US" dirty="0"/>
              <a:t>~1500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48C8AF-6E95-0244-02B0-3FA937CB81DA}"/>
              </a:ext>
            </a:extLst>
          </p:cNvPr>
          <p:cNvSpPr txBox="1"/>
          <p:nvPr/>
        </p:nvSpPr>
        <p:spPr>
          <a:xfrm>
            <a:off x="10095746" y="2841582"/>
            <a:ext cx="1883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melt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~ 3400 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BC0E2C-8E64-8440-6FD4-F373796FDE81}"/>
              </a:ext>
            </a:extLst>
          </p:cNvPr>
          <p:cNvSpPr txBox="1">
            <a:spLocks/>
          </p:cNvSpPr>
          <p:nvPr/>
        </p:nvSpPr>
        <p:spPr>
          <a:xfrm>
            <a:off x="0" y="520067"/>
            <a:ext cx="12215371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Stationary heat fluxes and integrated energy input to design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Resilience : widest risk possible operational space (inc. unmitigated disruptions)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Cost: choice of W material based on stationary and transient loads</a:t>
            </a:r>
            <a:endParaRPr lang="en-GB" sz="22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E945B5-2796-8E67-3B5A-2AE018CA0C62}"/>
              </a:ext>
            </a:extLst>
          </p:cNvPr>
          <p:cNvGrpSpPr/>
          <p:nvPr/>
        </p:nvGrpSpPr>
        <p:grpSpPr>
          <a:xfrm>
            <a:off x="124081" y="1886628"/>
            <a:ext cx="5506701" cy="4240781"/>
            <a:chOff x="89774" y="1786292"/>
            <a:chExt cx="5357379" cy="40976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4890FA-9C55-D71E-9703-0A3EC297A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74" y="1786292"/>
              <a:ext cx="5357379" cy="40976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FEDCED-7EE8-4F00-97A6-AD749BE2EAA1}"/>
                </a:ext>
              </a:extLst>
            </p:cNvPr>
            <p:cNvSpPr txBox="1"/>
            <p:nvPr/>
          </p:nvSpPr>
          <p:spPr>
            <a:xfrm>
              <a:off x="1173857" y="4801913"/>
              <a:ext cx="285621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333333"/>
                  </a:solidFill>
                </a:rPr>
                <a:t>ITER – JOREK – Artola</a:t>
              </a:r>
              <a:endParaRPr lang="en-GB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3839670-00FA-A115-E50C-48011540106D}"/>
              </a:ext>
            </a:extLst>
          </p:cNvPr>
          <p:cNvSpPr txBox="1"/>
          <p:nvPr/>
        </p:nvSpPr>
        <p:spPr>
          <a:xfrm>
            <a:off x="-358960" y="6149362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M. Schneider – Integrated Modelling – 15/10 17:30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5C999-278E-EC2E-0066-3E2089C9E203}"/>
              </a:ext>
            </a:extLst>
          </p:cNvPr>
          <p:cNvSpPr txBox="1"/>
          <p:nvPr/>
        </p:nvSpPr>
        <p:spPr>
          <a:xfrm>
            <a:off x="-358960" y="6470686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J. Artola –  Modelling of thermal Loads during VDEs at JET and ITER – 18/10 8:30 P7</a:t>
            </a:r>
          </a:p>
        </p:txBody>
      </p:sp>
    </p:spTree>
    <p:extLst>
      <p:ext uri="{BB962C8B-B14F-4D97-AF65-F5344CB8AC3E}">
        <p14:creationId xmlns:p14="http://schemas.microsoft.com/office/powerpoint/2010/main" val="320357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CA3F4-ECE7-B52A-CD03-76FDFFCAF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2756DB2B-B836-9E6F-FC86-9A1AAC202C14}"/>
              </a:ext>
            </a:extLst>
          </p:cNvPr>
          <p:cNvSpPr/>
          <p:nvPr/>
        </p:nvSpPr>
        <p:spPr>
          <a:xfrm rot="5400000">
            <a:off x="-1132631" y="106101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E546C-F69D-BD0D-C801-7F6B65D11343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design for DT-1 (water cooled)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033C7-EC3D-3D42-7A83-87CD3B4261E3}"/>
              </a:ext>
            </a:extLst>
          </p:cNvPr>
          <p:cNvSpPr txBox="1"/>
          <p:nvPr/>
        </p:nvSpPr>
        <p:spPr>
          <a:xfrm>
            <a:off x="1381235" y="2325307"/>
            <a:ext cx="759897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</a:rPr>
              <a:t>ITER – GEANT4 + MEMENTO -  S. Ratynskaia – Sub. PPCF 2025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7F1B38A-F07D-6864-B86A-783D221F700C}"/>
              </a:ext>
            </a:extLst>
          </p:cNvPr>
          <p:cNvSpPr txBox="1">
            <a:spLocks/>
          </p:cNvSpPr>
          <p:nvPr/>
        </p:nvSpPr>
        <p:spPr>
          <a:xfrm>
            <a:off x="0" y="615021"/>
            <a:ext cx="12887213" cy="119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Stationary heat fluxes input to design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Resilience to disruptions (high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melt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 + high stopping power (runaway electrons)</a:t>
            </a:r>
          </a:p>
          <a:p>
            <a:pPr marL="727075" lvl="1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W thickness increased to </a:t>
            </a:r>
            <a:r>
              <a:rPr lang="en-GB" sz="2200" dirty="0">
                <a:solidFill>
                  <a:srgbClr val="00B05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12 mm  to reduce risk of water leaks in runaway loaded areas</a:t>
            </a:r>
          </a:p>
          <a:p>
            <a:pPr marL="727075" lvl="1" indent="-269875" algn="l">
              <a:lnSpc>
                <a:spcPct val="100000"/>
              </a:lnSpc>
              <a:spcBef>
                <a:spcPts val="3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Runaway mitigation remains essential with DT-1 W wall</a:t>
            </a:r>
            <a:endParaRPr lang="en-GB" sz="1800" dirty="0">
              <a:solidFill>
                <a:srgbClr val="FF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20" name="Picture 19" descr="A graph of a graph&#10;&#10;AI-generated content may be incorrect.">
            <a:extLst>
              <a:ext uri="{FF2B5EF4-FFF2-40B4-BE49-F238E27FC236}">
                <a16:creationId xmlns:a16="http://schemas.microsoft.com/office/drawing/2014/main" id="{20643A5B-A2D7-B440-3E75-2B073E954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6128"/>
            <a:ext cx="11822066" cy="29297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B637F7D-5431-100D-1116-6700CCBD3681}"/>
              </a:ext>
            </a:extLst>
          </p:cNvPr>
          <p:cNvSpPr/>
          <p:nvPr/>
        </p:nvSpPr>
        <p:spPr>
          <a:xfrm>
            <a:off x="8722641" y="4561518"/>
            <a:ext cx="2921876" cy="29428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6115D0-9D2F-F179-8EDF-271FA9553637}"/>
              </a:ext>
            </a:extLst>
          </p:cNvPr>
          <p:cNvSpPr txBox="1"/>
          <p:nvPr/>
        </p:nvSpPr>
        <p:spPr>
          <a:xfrm>
            <a:off x="2947287" y="2910578"/>
            <a:ext cx="106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FW-apex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0B5057-9976-D9E1-393E-0A96F7FBF865}"/>
              </a:ext>
            </a:extLst>
          </p:cNvPr>
          <p:cNvSpPr txBox="1"/>
          <p:nvPr/>
        </p:nvSpPr>
        <p:spPr>
          <a:xfrm>
            <a:off x="6715156" y="2910577"/>
            <a:ext cx="106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FW-apex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0CA6E2-21F6-BB03-15B2-7357E039AF2A}"/>
              </a:ext>
            </a:extLst>
          </p:cNvPr>
          <p:cNvSpPr txBox="1"/>
          <p:nvPr/>
        </p:nvSpPr>
        <p:spPr>
          <a:xfrm>
            <a:off x="10823106" y="3030709"/>
            <a:ext cx="106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FW-apex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52AC23-0F97-BCBC-464E-17EDB340EBD3}"/>
              </a:ext>
            </a:extLst>
          </p:cNvPr>
          <p:cNvSpPr txBox="1"/>
          <p:nvPr/>
        </p:nvSpPr>
        <p:spPr>
          <a:xfrm>
            <a:off x="-301224" y="6592929"/>
            <a:ext cx="45000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S. Ratynskaia – https://arxiv.org/abs/2509.20261</a:t>
            </a:r>
          </a:p>
        </p:txBody>
      </p:sp>
      <p:pic>
        <p:nvPicPr>
          <p:cNvPr id="30" name="Picture 29" descr="A diagram of a three-layer structure&#10;&#10;AI-generated content may be incorrect.">
            <a:extLst>
              <a:ext uri="{FF2B5EF4-FFF2-40B4-BE49-F238E27FC236}">
                <a16:creationId xmlns:a16="http://schemas.microsoft.com/office/drawing/2014/main" id="{8806FDF4-277B-25BB-662E-C1C39EC1D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096" y="1871812"/>
            <a:ext cx="2360970" cy="11926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ECCB650-D46B-0402-D923-65D2B992469E}"/>
              </a:ext>
            </a:extLst>
          </p:cNvPr>
          <p:cNvSpPr txBox="1"/>
          <p:nvPr/>
        </p:nvSpPr>
        <p:spPr>
          <a:xfrm>
            <a:off x="243691" y="5960665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RE-kin </a:t>
            </a:r>
            <a:r>
              <a:rPr lang="en-US" dirty="0">
                <a:solidFill>
                  <a:srgbClr val="FF0000"/>
                </a:solidFill>
              </a:rPr>
              <a:t> ~ 2 MJ/ I</a:t>
            </a:r>
            <a:r>
              <a:rPr lang="en-US" baseline="-25000" dirty="0">
                <a:solidFill>
                  <a:srgbClr val="FF0000"/>
                </a:solidFill>
              </a:rPr>
              <a:t>p-RE</a:t>
            </a:r>
            <a:r>
              <a:rPr lang="en-US" dirty="0">
                <a:solidFill>
                  <a:srgbClr val="FF0000"/>
                </a:solidFill>
              </a:rPr>
              <a:t>(MA)</a:t>
            </a:r>
          </a:p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RE-mag  </a:t>
            </a:r>
            <a:r>
              <a:rPr lang="en-US" dirty="0">
                <a:solidFill>
                  <a:srgbClr val="FF0000"/>
                </a:solidFill>
              </a:rPr>
              <a:t>~ 200 MJ (I</a:t>
            </a:r>
            <a:r>
              <a:rPr lang="en-US" baseline="-25000" dirty="0">
                <a:solidFill>
                  <a:srgbClr val="FF0000"/>
                </a:solidFill>
              </a:rPr>
              <a:t>p-RE</a:t>
            </a:r>
            <a:r>
              <a:rPr lang="en-US" dirty="0">
                <a:solidFill>
                  <a:srgbClr val="FF0000"/>
                </a:solidFill>
              </a:rPr>
              <a:t>(MA)/9.5)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0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E9903-5AF1-BC6D-8778-E9C1BA59D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E7F471-F626-F431-B286-98C603627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662" y="591087"/>
            <a:ext cx="4311311" cy="4567577"/>
          </a:xfrm>
          <a:prstGeom prst="rect">
            <a:avLst/>
          </a:prstGeom>
        </p:spPr>
      </p:pic>
      <p:sp>
        <p:nvSpPr>
          <p:cNvPr id="10" name="Rectangle 32">
            <a:extLst>
              <a:ext uri="{FF2B5EF4-FFF2-40B4-BE49-F238E27FC236}">
                <a16:creationId xmlns:a16="http://schemas.microsoft.com/office/drawing/2014/main" id="{C5F6DFF2-E88D-62B9-C205-34409B0B9FBD}"/>
              </a:ext>
            </a:extLst>
          </p:cNvPr>
          <p:cNvSpPr/>
          <p:nvPr/>
        </p:nvSpPr>
        <p:spPr>
          <a:xfrm rot="5400000">
            <a:off x="-1144887" y="1057285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9D8B4F-7EE7-64B6-ECD7-8150BBCE5F45}"/>
              </a:ext>
            </a:extLst>
          </p:cNvPr>
          <p:cNvSpPr txBox="1">
            <a:spLocks/>
          </p:cNvSpPr>
          <p:nvPr/>
        </p:nvSpPr>
        <p:spPr>
          <a:xfrm>
            <a:off x="42476" y="591087"/>
            <a:ext cx="7889174" cy="567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just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Physics basis for tokamak operation with W walls much stronger than at start of ITER construction</a:t>
            </a:r>
          </a:p>
          <a:p>
            <a:pPr marL="269875" indent="-269875" algn="just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wall provides advantages to new ITER baseline compared to Be</a:t>
            </a:r>
          </a:p>
          <a:p>
            <a:pPr algn="just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SzPct val="125000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	▪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Low erosion rate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Longer PFC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lifetime </a:t>
            </a:r>
          </a:p>
          <a:p>
            <a:pPr algn="just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SzPct val="125000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	▪ Low Tritium retention</a:t>
            </a:r>
          </a:p>
          <a:p>
            <a:pPr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125000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	▪ High melting point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Higher resilience to 	disruption 	loads (higher I</a:t>
            </a:r>
            <a:r>
              <a:rPr lang="en-GB" sz="22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before large scale melting in 	unmitigated events and easier mitigation )</a:t>
            </a:r>
          </a:p>
          <a:p>
            <a:pPr marL="269875" indent="-269875" algn="just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 wall introduces new risks</a:t>
            </a:r>
          </a:p>
          <a:p>
            <a:pPr lvl="2" algn="just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SzPct val="125000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▪ Loss of O</a:t>
            </a:r>
            <a:r>
              <a:rPr lang="en-GB" sz="22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gettering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vacuum conditions</a:t>
            </a:r>
            <a:endParaRPr lang="en-GB" sz="22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algn="just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SzPct val="125000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	▪ Increased plasma W contamination risk 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large 		   P</a:t>
            </a:r>
            <a:r>
              <a:rPr lang="en-GB" sz="22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rad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(radiative collapse, loss of H-mode, ….)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1B24E4-8D3B-1145-F40B-26F3E425B035}"/>
              </a:ext>
            </a:extLst>
          </p:cNvPr>
          <p:cNvSpPr txBox="1">
            <a:spLocks/>
          </p:cNvSpPr>
          <p:nvPr/>
        </p:nvSpPr>
        <p:spPr>
          <a:xfrm>
            <a:off x="42475" y="4492"/>
            <a:ext cx="11896665" cy="586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wall advantages in ITER and risks</a:t>
            </a:r>
            <a:endParaRPr lang="en-US" sz="3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2A76E6-9DA0-A25C-705B-39605013B2CF}"/>
              </a:ext>
            </a:extLst>
          </p:cNvPr>
          <p:cNvSpPr txBox="1"/>
          <p:nvPr/>
        </p:nvSpPr>
        <p:spPr>
          <a:xfrm>
            <a:off x="42475" y="5593188"/>
            <a:ext cx="12107049" cy="44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SzPct val="125000"/>
            </a:pP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New baseline has been optimized to maximize W wall advantages and reduce risks</a:t>
            </a:r>
            <a:endParaRPr lang="en-GB" sz="2400" dirty="0">
              <a:solidFill>
                <a:srgbClr val="FF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875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1CBB2-0E06-48ED-1B0A-D9F978CCC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F954B8C5-B8DC-3DC3-85B8-007B3D35DE19}"/>
              </a:ext>
            </a:extLst>
          </p:cNvPr>
          <p:cNvSpPr/>
          <p:nvPr/>
        </p:nvSpPr>
        <p:spPr>
          <a:xfrm rot="5400000">
            <a:off x="-1099595" y="975423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86D57A-67BD-07B6-9615-78F9395E318C}"/>
              </a:ext>
            </a:extLst>
          </p:cNvPr>
          <p:cNvSpPr txBox="1">
            <a:spLocks/>
          </p:cNvSpPr>
          <p:nvPr/>
        </p:nvSpPr>
        <p:spPr>
          <a:xfrm>
            <a:off x="121005" y="511462"/>
            <a:ext cx="12070995" cy="567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Robust achievement of Projects’ goals in three phases : Start of Research Operation (SRO), 1</a:t>
            </a:r>
            <a:r>
              <a:rPr lang="en-GB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DT phase (DT-1) + 2</a:t>
            </a:r>
            <a:r>
              <a:rPr lang="en-GB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nd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DT phase (DT-2) </a:t>
            </a: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Realistic operational assumptions and minimization of technical risks</a:t>
            </a:r>
          </a:p>
          <a:p>
            <a:pPr marL="727075" lvl="1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SRO : scenario development and commissioning of systems  inertially cooled W wall</a:t>
            </a:r>
          </a:p>
          <a:p>
            <a:pPr marL="727075" lvl="1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DT-1 : W water cooled wall + </a:t>
            </a:r>
            <a:r>
              <a:rPr lang="en-GB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GB" baseline="-25000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aux</a:t>
            </a:r>
            <a:r>
              <a:rPr lang="en-GB" baseline="-25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= 103 – 120 MW  higher P</a:t>
            </a:r>
            <a:r>
              <a:rPr lang="en-GB" baseline="-25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rad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in scenario development + D - DT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440BEC0-F6A7-6C66-2B0D-46C8131D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93" y="2625689"/>
            <a:ext cx="7507549" cy="347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EA627C-C766-EF7A-3480-D590282A8639}"/>
              </a:ext>
            </a:extLst>
          </p:cNvPr>
          <p:cNvSpPr txBox="1">
            <a:spLocks/>
          </p:cNvSpPr>
          <p:nvPr/>
        </p:nvSpPr>
        <p:spPr>
          <a:xfrm>
            <a:off x="252857" y="-10274"/>
            <a:ext cx="11686282" cy="586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baseline and IRP : W wall strategy </a:t>
            </a:r>
            <a:endParaRPr lang="en-US" sz="3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30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D000F-CC0D-B543-D05C-B83B79F0E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B2C53124-911D-9D2A-9D51-9CC76AF3B35E}"/>
              </a:ext>
            </a:extLst>
          </p:cNvPr>
          <p:cNvSpPr/>
          <p:nvPr/>
        </p:nvSpPr>
        <p:spPr>
          <a:xfrm rot="5400000">
            <a:off x="-1114064" y="1048655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88A83F4-683E-C9B3-418E-01AA7C43FEE1}"/>
              </a:ext>
            </a:extLst>
          </p:cNvPr>
          <p:cNvSpPr txBox="1">
            <a:spLocks/>
          </p:cNvSpPr>
          <p:nvPr/>
        </p:nvSpPr>
        <p:spPr>
          <a:xfrm>
            <a:off x="-528545" y="2915636"/>
            <a:ext cx="11960260" cy="586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4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wall and Vacuum Conditions</a:t>
            </a:r>
            <a:endParaRPr lang="en-US" sz="4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024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005AC-0DF1-5B4F-CB21-A2712DF6B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82657EAA-B8F5-48AA-5FC8-FFFE9A30D2D6}"/>
              </a:ext>
            </a:extLst>
          </p:cNvPr>
          <p:cNvSpPr/>
          <p:nvPr/>
        </p:nvSpPr>
        <p:spPr>
          <a:xfrm rot="5400000">
            <a:off x="-1168660" y="1059558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C2BB-7F72-14A8-2544-0D7B2E0D3DDF}"/>
              </a:ext>
            </a:extLst>
          </p:cNvPr>
          <p:cNvSpPr txBox="1">
            <a:spLocks/>
          </p:cNvSpPr>
          <p:nvPr/>
        </p:nvSpPr>
        <p:spPr>
          <a:xfrm>
            <a:off x="-127383" y="37130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 system reduces O</a:t>
            </a:r>
            <a:r>
              <a:rPr lang="en-US" sz="3600" b="1" kern="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499D52F-B58F-FB4F-32E2-1827B016FD21}"/>
              </a:ext>
            </a:extLst>
          </p:cNvPr>
          <p:cNvSpPr txBox="1">
            <a:spLocks/>
          </p:cNvSpPr>
          <p:nvPr/>
        </p:nvSpPr>
        <p:spPr>
          <a:xfrm>
            <a:off x="-18701" y="557830"/>
            <a:ext cx="12227352" cy="406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Boron provides O</a:t>
            </a:r>
            <a:r>
              <a:rPr lang="en-GB" sz="2600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gettering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14 diborane injection points + 11 GDC anodes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D86140-D88B-F59B-49D2-4E0149D2E648}"/>
              </a:ext>
            </a:extLst>
          </p:cNvPr>
          <p:cNvSpPr txBox="1"/>
          <p:nvPr/>
        </p:nvSpPr>
        <p:spPr>
          <a:xfrm>
            <a:off x="-152651" y="6513093"/>
            <a:ext cx="6154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E. </a:t>
            </a:r>
            <a:r>
              <a:rPr kumimoji="1" lang="en-GB" sz="1400" dirty="0" err="1">
                <a:latin typeface="Arial" charset="0"/>
                <a:cs typeface="MS PGothic" charset="0"/>
              </a:rPr>
              <a:t>Geulin</a:t>
            </a:r>
            <a:r>
              <a:rPr kumimoji="1" lang="en-GB" sz="1400" dirty="0">
                <a:latin typeface="Arial" charset="0"/>
                <a:cs typeface="MS PGothic" charset="0"/>
              </a:rPr>
              <a:t> – WEST wall conditioning with Boron – 18/10 8: 30 P7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2CB809-6AA1-C057-43DE-BC6A94C4412A}"/>
              </a:ext>
            </a:extLst>
          </p:cNvPr>
          <p:cNvSpPr txBox="1"/>
          <p:nvPr/>
        </p:nvSpPr>
        <p:spPr>
          <a:xfrm>
            <a:off x="-188862" y="5984497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J. Hobirk - Tungsten limiter Start-up experiments (ASDEX Upgrade, WEST) – 15/10 17:30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699EB35-A3AC-B9EB-CF3F-48D3F266C1C3}"/>
              </a:ext>
            </a:extLst>
          </p:cNvPr>
          <p:cNvSpPr txBox="1">
            <a:spLocks/>
          </p:cNvSpPr>
          <p:nvPr/>
        </p:nvSpPr>
        <p:spPr>
          <a:xfrm>
            <a:off x="199605" y="1235271"/>
            <a:ext cx="5157996" cy="4576276"/>
          </a:xfrm>
          <a:prstGeom prst="rect">
            <a:avLst/>
          </a:prstGeom>
          <a:ln>
            <a:solidFill>
              <a:srgbClr val="135D7F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just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Lifetime of B layer evaluated by erosion-deposition (WallDYN3D)</a:t>
            </a:r>
          </a:p>
          <a:p>
            <a:pPr marL="800100" lvl="1" indent="-342900" algn="just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short on plasma exposed areas</a:t>
            </a:r>
          </a:p>
          <a:p>
            <a:pPr marL="800100" lvl="1" indent="-342900" algn="just">
              <a:lnSpc>
                <a:spcPct val="95000"/>
              </a:lnSpc>
              <a:spcBef>
                <a:spcPts val="300"/>
              </a:spcBef>
              <a:spcAft>
                <a:spcPts val="12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~ few 10</a:t>
            </a:r>
            <a:r>
              <a:rPr lang="en-GB" sz="2200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GB" sz="22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s in remote areas  </a:t>
            </a:r>
            <a:r>
              <a:rPr lang="en-GB" sz="2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GB" sz="2200" baseline="-25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GB" sz="2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gettering not to cover W by B </a:t>
            </a:r>
          </a:p>
          <a:p>
            <a:pPr marL="269875" indent="-269875"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50 nm B binds ∼1–5 × 10</a:t>
            </a:r>
            <a:r>
              <a:rPr lang="en-GB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20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O</a:t>
            </a:r>
            <a:r>
              <a:rPr lang="en-GB" baseline="-25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/m</a:t>
            </a:r>
            <a:r>
              <a:rPr lang="en-GB" baseline="300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 10% wall area absorbs 2.5 -12.5 weeks 316 SL outgassing</a:t>
            </a:r>
          </a:p>
          <a:p>
            <a:pPr algn="l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</a:pPr>
            <a:endParaRPr lang="en-GB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69875" indent="-269875" algn="l">
              <a:lnSpc>
                <a:spcPct val="95000"/>
              </a:lnSpc>
              <a:spcBef>
                <a:spcPts val="12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Maximum boronization frequency 2 weeks (STM)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ADDFD8F5-2026-2A32-B03B-7D9AB5C2E0D3}"/>
              </a:ext>
            </a:extLst>
          </p:cNvPr>
          <p:cNvSpPr/>
          <p:nvPr/>
        </p:nvSpPr>
        <p:spPr>
          <a:xfrm>
            <a:off x="2260315" y="4387065"/>
            <a:ext cx="390418" cy="5959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7AC156-F5F7-DD86-2CD1-D4A884FF9521}"/>
              </a:ext>
            </a:extLst>
          </p:cNvPr>
          <p:cNvSpPr txBox="1"/>
          <p:nvPr/>
        </p:nvSpPr>
        <p:spPr>
          <a:xfrm>
            <a:off x="-188862" y="6236486"/>
            <a:ext cx="6154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D. Mateev – Fuel retention and </a:t>
            </a:r>
            <a:r>
              <a:rPr kumimoji="1" lang="en-GB" sz="1400" i="1" dirty="0">
                <a:latin typeface="Arial" charset="0"/>
                <a:cs typeface="MS PGothic" charset="0"/>
              </a:rPr>
              <a:t>r</a:t>
            </a:r>
            <a:r>
              <a:rPr kumimoji="1" lang="en-GB" sz="1400" dirty="0">
                <a:latin typeface="Arial" charset="0"/>
                <a:cs typeface="MS PGothic" charset="0"/>
              </a:rPr>
              <a:t>ecovery in JET – 16/10 17:05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E02A34-BBE5-9BA6-01E2-AB11EAAF842D}"/>
              </a:ext>
            </a:extLst>
          </p:cNvPr>
          <p:cNvSpPr txBox="1"/>
          <p:nvPr/>
        </p:nvSpPr>
        <p:spPr>
          <a:xfrm>
            <a:off x="7510558" y="2439841"/>
            <a:ext cx="4596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K. Schmid NME 2024 and ISFN R&amp;D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4B42A1-7069-8320-FF31-56402B4ED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899" y="2809173"/>
            <a:ext cx="3469583" cy="31877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153BDD-0313-9EB2-DFA8-4B044A2B80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839" t="9481" r="23831" b="8148"/>
          <a:stretch/>
        </p:blipFill>
        <p:spPr>
          <a:xfrm>
            <a:off x="5932265" y="2627222"/>
            <a:ext cx="1443139" cy="3184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4EF622-8732-FEEE-5830-DF387804881B}"/>
              </a:ext>
            </a:extLst>
          </p:cNvPr>
          <p:cNvSpPr txBox="1"/>
          <p:nvPr/>
        </p:nvSpPr>
        <p:spPr>
          <a:xfrm>
            <a:off x="6203287" y="5375855"/>
            <a:ext cx="1172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t = 0 s</a:t>
            </a:r>
          </a:p>
          <a:p>
            <a:pPr algn="ctr"/>
            <a:r>
              <a:rPr lang="en-US" sz="1800" dirty="0">
                <a:latin typeface="+mj-lt"/>
              </a:rPr>
              <a:t>100 nm B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8CF0200-2361-81EA-E37B-00069541B9EA}"/>
              </a:ext>
            </a:extLst>
          </p:cNvPr>
          <p:cNvSpPr txBox="1">
            <a:spLocks/>
          </p:cNvSpPr>
          <p:nvPr/>
        </p:nvSpPr>
        <p:spPr>
          <a:xfrm>
            <a:off x="5432991" y="1313600"/>
            <a:ext cx="6759009" cy="4716033"/>
          </a:xfrm>
          <a:prstGeom prst="rect">
            <a:avLst/>
          </a:prstGeom>
          <a:ln>
            <a:solidFill>
              <a:srgbClr val="135D7F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just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Wall-deposited B erodes and migrates to divertor or is covered by W  0.3 H per B</a:t>
            </a:r>
          </a:p>
          <a:p>
            <a:pPr marL="269875" indent="-269875" algn="just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Plasma operation + ICWC to remove 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C44337-129F-FBB8-50A7-021A71040C23}"/>
              </a:ext>
            </a:extLst>
          </p:cNvPr>
          <p:cNvSpPr txBox="1"/>
          <p:nvPr/>
        </p:nvSpPr>
        <p:spPr>
          <a:xfrm>
            <a:off x="8979623" y="3042126"/>
            <a:ext cx="152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t = 10</a:t>
            </a:r>
            <a:r>
              <a:rPr lang="en-US" sz="1800" baseline="30000" dirty="0">
                <a:latin typeface="+mj-lt"/>
              </a:rPr>
              <a:t>5 </a:t>
            </a:r>
            <a:r>
              <a:rPr lang="en-US" sz="1800" dirty="0">
                <a:latin typeface="+mj-lt"/>
              </a:rPr>
              <a:t>s</a:t>
            </a:r>
          </a:p>
          <a:p>
            <a:pPr algn="ctr"/>
            <a:r>
              <a:rPr lang="en-US" sz="1800" dirty="0">
                <a:latin typeface="+mj-lt"/>
              </a:rPr>
              <a:t>&lt; 10 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dirty="0">
                <a:latin typeface="+mj-lt"/>
              </a:rPr>
              <a:t>m B:W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265EDC-434B-C76F-3749-2CC9F42C0E02}"/>
              </a:ext>
            </a:extLst>
          </p:cNvPr>
          <p:cNvCxnSpPr>
            <a:stCxn id="20" idx="2"/>
          </p:cNvCxnSpPr>
          <p:nvPr/>
        </p:nvCxnSpPr>
        <p:spPr bwMode="auto">
          <a:xfrm>
            <a:off x="9744416" y="3688457"/>
            <a:ext cx="509252" cy="10907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F194310-5E8E-13D7-3BD1-533C0D51F1D9}"/>
              </a:ext>
            </a:extLst>
          </p:cNvPr>
          <p:cNvSpPr txBox="1"/>
          <p:nvPr/>
        </p:nvSpPr>
        <p:spPr>
          <a:xfrm>
            <a:off x="8811445" y="926674"/>
            <a:ext cx="3358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T. Wauters NME 2025</a:t>
            </a:r>
          </a:p>
        </p:txBody>
      </p:sp>
    </p:spTree>
    <p:extLst>
      <p:ext uri="{BB962C8B-B14F-4D97-AF65-F5344CB8AC3E}">
        <p14:creationId xmlns:p14="http://schemas.microsoft.com/office/powerpoint/2010/main" val="1887989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78E4D-6412-9686-D3B4-72D80060C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DE4F7B1F-CE18-194A-EF9D-ECF78311A28D}"/>
              </a:ext>
            </a:extLst>
          </p:cNvPr>
          <p:cNvSpPr/>
          <p:nvPr/>
        </p:nvSpPr>
        <p:spPr>
          <a:xfrm rot="5400000">
            <a:off x="-1114064" y="1048655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CB51EF-7AED-8074-CE9D-CF5EECD03A55}"/>
              </a:ext>
            </a:extLst>
          </p:cNvPr>
          <p:cNvSpPr txBox="1">
            <a:spLocks/>
          </p:cNvSpPr>
          <p:nvPr/>
        </p:nvSpPr>
        <p:spPr>
          <a:xfrm>
            <a:off x="-528545" y="2915636"/>
            <a:ext cx="11960260" cy="586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4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phases : Limiter</a:t>
            </a:r>
            <a:endParaRPr lang="en-US" sz="4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491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BA222-2EED-5F44-6228-E2DB75844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0A4DA49B-9AAE-9D51-41B0-2CA2FEBFE5E9}"/>
              </a:ext>
            </a:extLst>
          </p:cNvPr>
          <p:cNvSpPr/>
          <p:nvPr/>
        </p:nvSpPr>
        <p:spPr>
          <a:xfrm rot="5400000">
            <a:off x="-1158196" y="925224"/>
            <a:ext cx="7029177" cy="490715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963AD3-C339-1B87-ED1B-35C732B838B3}"/>
              </a:ext>
            </a:extLst>
          </p:cNvPr>
          <p:cNvSpPr txBox="1">
            <a:spLocks/>
          </p:cNvSpPr>
          <p:nvPr/>
        </p:nvSpPr>
        <p:spPr>
          <a:xfrm>
            <a:off x="121006" y="555327"/>
            <a:ext cx="12070994" cy="1325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Limiter phase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easy W penetration into core plasma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strongly self regulated system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  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charset="-128"/>
                <a:cs typeface="Arial" panose="020B0604020202020204" pitchFamily="34" charset="0"/>
              </a:rPr>
              <a:t>G</a:t>
            </a:r>
            <a:r>
              <a:rPr kumimoji="0" lang="en-GB" sz="2600" b="0" i="0" u="none" strike="noStrike" kern="1200" cap="none" spc="0" normalizeH="0" baseline="-2500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   P</a:t>
            </a:r>
            <a:r>
              <a:rPr lang="en-GB" sz="2600" baseline="-25000" dirty="0">
                <a:solidFill>
                  <a:srgbClr val="135D7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rad</a:t>
            </a:r>
            <a:r>
              <a:rPr lang="en-GB" sz="2600" dirty="0">
                <a:solidFill>
                  <a:srgbClr val="135D7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   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(ITER modelling and experiments)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Central ECH required to avoid radiative collapse by W 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26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</a:t>
            </a:r>
            <a:r>
              <a:rPr lang="en-GB" sz="2600" baseline="-25000" dirty="0" err="1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  <a:r>
              <a:rPr lang="en-GB" sz="2600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= 2.65 &amp; 5.3 T</a:t>
            </a:r>
          </a:p>
          <a:p>
            <a:pPr marL="269875" indent="-269875" algn="l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F330A-DCFF-2A1D-2446-218C6E73FDBF}"/>
              </a:ext>
            </a:extLst>
          </p:cNvPr>
          <p:cNvSpPr txBox="1">
            <a:spLocks/>
          </p:cNvSpPr>
          <p:nvPr/>
        </p:nvSpPr>
        <p:spPr>
          <a:xfrm>
            <a:off x="0" y="26856"/>
            <a:ext cx="12192000" cy="69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radiation: </a:t>
            </a:r>
            <a:r>
              <a:rPr lang="en-US" sz="36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limiter loads </a:t>
            </a:r>
            <a:r>
              <a:rPr lang="en-US" sz="3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ECH essential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CED787-D462-2A54-49B6-CC065C93BD39}"/>
              </a:ext>
            </a:extLst>
          </p:cNvPr>
          <p:cNvSpPr txBox="1"/>
          <p:nvPr/>
        </p:nvSpPr>
        <p:spPr>
          <a:xfrm>
            <a:off x="-358960" y="6585613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J. Hobirk - Tungsten limiter Start-up experiments (ASDEX Upgrade, WEST) – 15/10 17:30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707CEF-6B43-6ECD-70E9-B67E77AE97C1}"/>
              </a:ext>
            </a:extLst>
          </p:cNvPr>
          <p:cNvCxnSpPr/>
          <p:nvPr/>
        </p:nvCxnSpPr>
        <p:spPr>
          <a:xfrm flipV="1">
            <a:off x="2013735" y="1054809"/>
            <a:ext cx="0" cy="308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E9868ED-0659-8648-0696-AD28B6E34BE7}"/>
              </a:ext>
            </a:extLst>
          </p:cNvPr>
          <p:cNvSpPr/>
          <p:nvPr/>
        </p:nvSpPr>
        <p:spPr>
          <a:xfrm>
            <a:off x="2134742" y="1145568"/>
            <a:ext cx="380144" cy="133564"/>
          </a:xfrm>
          <a:prstGeom prst="rightArrow">
            <a:avLst/>
          </a:prstGeom>
          <a:solidFill>
            <a:srgbClr val="135D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7AEF8B-0357-6896-3D75-88E72F16CF7D}"/>
              </a:ext>
            </a:extLst>
          </p:cNvPr>
          <p:cNvCxnSpPr/>
          <p:nvPr/>
        </p:nvCxnSpPr>
        <p:spPr>
          <a:xfrm flipV="1">
            <a:off x="3170577" y="1027409"/>
            <a:ext cx="0" cy="308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2B3EE2B-056D-4B7E-BC91-04A86B890FBA}"/>
              </a:ext>
            </a:extLst>
          </p:cNvPr>
          <p:cNvSpPr/>
          <p:nvPr/>
        </p:nvSpPr>
        <p:spPr>
          <a:xfrm>
            <a:off x="3267477" y="1145568"/>
            <a:ext cx="380144" cy="133564"/>
          </a:xfrm>
          <a:prstGeom prst="rightArrow">
            <a:avLst/>
          </a:prstGeom>
          <a:solidFill>
            <a:srgbClr val="135D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54CD4C-B93A-2B1E-CFC1-300FDE9C97BB}"/>
              </a:ext>
            </a:extLst>
          </p:cNvPr>
          <p:cNvCxnSpPr/>
          <p:nvPr/>
        </p:nvCxnSpPr>
        <p:spPr>
          <a:xfrm flipV="1">
            <a:off x="4451202" y="1066800"/>
            <a:ext cx="0" cy="308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80AB22C-9134-7C19-066F-BB297D745581}"/>
              </a:ext>
            </a:extLst>
          </p:cNvPr>
          <p:cNvSpPr/>
          <p:nvPr/>
        </p:nvSpPr>
        <p:spPr>
          <a:xfrm>
            <a:off x="4619897" y="1140430"/>
            <a:ext cx="380144" cy="133564"/>
          </a:xfrm>
          <a:prstGeom prst="rightArrow">
            <a:avLst/>
          </a:prstGeom>
          <a:solidFill>
            <a:srgbClr val="135D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AA766D-E80F-2BD2-082C-495C2D457885}"/>
              </a:ext>
            </a:extLst>
          </p:cNvPr>
          <p:cNvCxnSpPr/>
          <p:nvPr/>
        </p:nvCxnSpPr>
        <p:spPr>
          <a:xfrm flipV="1">
            <a:off x="5629391" y="1066800"/>
            <a:ext cx="0" cy="308225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95A3D51-150E-14F3-3EA7-38A7CF339438}"/>
              </a:ext>
            </a:extLst>
          </p:cNvPr>
          <p:cNvSpPr txBox="1"/>
          <p:nvPr/>
        </p:nvSpPr>
        <p:spPr>
          <a:xfrm>
            <a:off x="-358960" y="6045848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X. Gong – EAST experiments to support IRP – 14/10 14:25</a:t>
            </a:r>
          </a:p>
        </p:txBody>
      </p:sp>
      <p:pic>
        <p:nvPicPr>
          <p:cNvPr id="17" name="Picture 16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46F144AF-D09D-2C20-92C2-8C1791002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3" y="2334235"/>
            <a:ext cx="4459794" cy="34417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C2FF26-1CD2-7FE8-7B17-438952FF5980}"/>
              </a:ext>
            </a:extLst>
          </p:cNvPr>
          <p:cNvSpPr txBox="1"/>
          <p:nvPr/>
        </p:nvSpPr>
        <p:spPr>
          <a:xfrm>
            <a:off x="-358960" y="6315731"/>
            <a:ext cx="7871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lvl="2">
              <a:spcAft>
                <a:spcPts val="300"/>
              </a:spcAft>
            </a:pPr>
            <a:r>
              <a:rPr kumimoji="1" lang="en-GB" sz="1400" dirty="0">
                <a:latin typeface="Arial" charset="0"/>
                <a:cs typeface="MS PGothic" charset="0"/>
              </a:rPr>
              <a:t>M. Schneider – Integrated Modelling – 15/10 17:30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84B64F-6299-D711-4F2A-8B03AB81F833}"/>
              </a:ext>
            </a:extLst>
          </p:cNvPr>
          <p:cNvSpPr txBox="1"/>
          <p:nvPr/>
        </p:nvSpPr>
        <p:spPr>
          <a:xfrm>
            <a:off x="805023" y="1917581"/>
            <a:ext cx="3646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rgbClr val="333333"/>
                </a:solidFill>
                <a:effectLst/>
              </a:rPr>
              <a:t>ITER - Y. Zhang – NF 2025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48139-6669-DCA1-F86C-594F5696AC27}"/>
              </a:ext>
            </a:extLst>
          </p:cNvPr>
          <p:cNvSpPr txBox="1"/>
          <p:nvPr/>
        </p:nvSpPr>
        <p:spPr>
          <a:xfrm>
            <a:off x="4754501" y="1933170"/>
            <a:ext cx="440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</a:rPr>
              <a:t>ITER - JINTRAC - Pitts- NME 2025</a:t>
            </a:r>
            <a:endParaRPr lang="en-GB" dirty="0"/>
          </a:p>
        </p:txBody>
      </p:sp>
      <p:pic>
        <p:nvPicPr>
          <p:cNvPr id="5" name="Picture 4" descr="A graph with lines and lines on a black background&#10;&#10;AI-generated content may be incorrect.">
            <a:extLst>
              <a:ext uri="{FF2B5EF4-FFF2-40B4-BE49-F238E27FC236}">
                <a16:creationId xmlns:a16="http://schemas.microsoft.com/office/drawing/2014/main" id="{3AC918BB-2B81-36ED-2449-D10B94C10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573" y="2409574"/>
            <a:ext cx="3480989" cy="30265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A graph of a graph&#10;&#10;AI-generated content may be incorrect.">
            <a:extLst>
              <a:ext uri="{FF2B5EF4-FFF2-40B4-BE49-F238E27FC236}">
                <a16:creationId xmlns:a16="http://schemas.microsoft.com/office/drawing/2014/main" id="{2755CC48-7D28-FA26-9C4D-FAC31AEF0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268" y="2507514"/>
            <a:ext cx="3589575" cy="30951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A83AD04-2DD5-6B2D-E14D-861D2DF83AB7}"/>
              </a:ext>
            </a:extLst>
          </p:cNvPr>
          <p:cNvGrpSpPr/>
          <p:nvPr/>
        </p:nvGrpSpPr>
        <p:grpSpPr>
          <a:xfrm>
            <a:off x="8375813" y="2208944"/>
            <a:ext cx="3755683" cy="3760341"/>
            <a:chOff x="8259036" y="2753035"/>
            <a:chExt cx="3932964" cy="315682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92E640-5541-49AC-BB6F-776F88B9507B}"/>
                </a:ext>
              </a:extLst>
            </p:cNvPr>
            <p:cNvGrpSpPr/>
            <p:nvPr/>
          </p:nvGrpSpPr>
          <p:grpSpPr>
            <a:xfrm>
              <a:off x="8259036" y="2753035"/>
              <a:ext cx="3932964" cy="3156822"/>
              <a:chOff x="8558365" y="2002006"/>
              <a:chExt cx="3301710" cy="3851995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ADE86C3E-E086-828F-2257-95A353619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558365" y="2002006"/>
                <a:ext cx="3301710" cy="3851995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AA58BA3-12BC-C8FA-297B-8AC8834CA966}"/>
                  </a:ext>
                </a:extLst>
              </p:cNvPr>
              <p:cNvSpPr/>
              <p:nvPr/>
            </p:nvSpPr>
            <p:spPr>
              <a:xfrm>
                <a:off x="10343465" y="2002006"/>
                <a:ext cx="326361" cy="3653964"/>
              </a:xfrm>
              <a:prstGeom prst="rect">
                <a:avLst/>
              </a:prstGeom>
              <a:solidFill>
                <a:srgbClr val="CC3399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10570D0-F7BF-B9E1-4F65-DDBAA9F5BF80}"/>
                </a:ext>
              </a:extLst>
            </p:cNvPr>
            <p:cNvSpPr txBox="1"/>
            <p:nvPr/>
          </p:nvSpPr>
          <p:spPr>
            <a:xfrm>
              <a:off x="9458785" y="286141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EAST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1245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TER PPT Template">
  <a:themeElements>
    <a:clrScheme name="ITER theme color">
      <a:dk1>
        <a:srgbClr val="000000"/>
      </a:dk1>
      <a:lt1>
        <a:srgbClr val="FFFFFF"/>
      </a:lt1>
      <a:dk2>
        <a:srgbClr val="135D7F"/>
      </a:dk2>
      <a:lt2>
        <a:srgbClr val="E7E6E6"/>
      </a:lt2>
      <a:accent1>
        <a:srgbClr val="003C58"/>
      </a:accent1>
      <a:accent2>
        <a:srgbClr val="EB5D40"/>
      </a:accent2>
      <a:accent3>
        <a:srgbClr val="A5A5A5"/>
      </a:accent3>
      <a:accent4>
        <a:srgbClr val="FDC830"/>
      </a:accent4>
      <a:accent5>
        <a:srgbClr val="95ACBA"/>
      </a:accent5>
      <a:accent6>
        <a:srgbClr val="D9E5EC"/>
      </a:accent6>
      <a:hlink>
        <a:srgbClr val="003C58"/>
      </a:hlink>
      <a:folHlink>
        <a:srgbClr val="003C5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ER_PPT_template_2023_standard.pptx" id="{1B526D83-5337-435F-BF32-E45C45B82899}" vid="{2C7D21AC-B790-48D7-8A31-126BB72BBC2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ITER_Arc_Shape_Presentation_Template_AM7TMK_v1_0</Template>
  <TotalTime>106952</TotalTime>
  <Words>2804</Words>
  <Application>Microsoft Office PowerPoint</Application>
  <PresentationFormat>Widescreen</PresentationFormat>
  <Paragraphs>295</Paragraphs>
  <Slides>35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Aptos</vt:lpstr>
      <vt:lpstr>Arial</vt:lpstr>
      <vt:lpstr>Calibri</vt:lpstr>
      <vt:lpstr>Courier New</vt:lpstr>
      <vt:lpstr>Palatino</vt:lpstr>
      <vt:lpstr>Symbol</vt:lpstr>
      <vt:lpstr>Times New Roman</vt:lpstr>
      <vt:lpstr>Wingdings</vt:lpstr>
      <vt:lpstr>ITER PPT Template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ITER ORGANISATION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Pitts Richard</dc:creator>
  <cp:lastModifiedBy>Loarte Alberto</cp:lastModifiedBy>
  <cp:revision>926</cp:revision>
  <cp:lastPrinted>2024-05-10T07:56:28Z</cp:lastPrinted>
  <dcterms:created xsi:type="dcterms:W3CDTF">2024-02-27T21:10:08Z</dcterms:created>
  <dcterms:modified xsi:type="dcterms:W3CDTF">2025-10-15T00:13:43Z</dcterms:modified>
</cp:coreProperties>
</file>