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30275213"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00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p:scale>
          <a:sx n="33" d="100"/>
          <a:sy n="33" d="100"/>
        </p:scale>
        <p:origin x="2492"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US"/>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CCE9EA-F87E-449B-A760-0CFB0069B4F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22C54-ADC4-49B9-91B8-5E4CFF9AFDD4}" type="slidenum">
              <a:rPr lang="en-US" smtClean="0"/>
              <a:t>‹Nr.›</a:t>
            </a:fld>
            <a:endParaRPr lang="en-US"/>
          </a:p>
        </p:txBody>
      </p:sp>
    </p:spTree>
    <p:extLst>
      <p:ext uri="{BB962C8B-B14F-4D97-AF65-F5344CB8AC3E}">
        <p14:creationId xmlns:p14="http://schemas.microsoft.com/office/powerpoint/2010/main" val="1124305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CCE9EA-F87E-449B-A760-0CFB0069B4F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22C54-ADC4-49B9-91B8-5E4CFF9AFDD4}" type="slidenum">
              <a:rPr lang="en-US" smtClean="0"/>
              <a:t>‹Nr.›</a:t>
            </a:fld>
            <a:endParaRPr lang="en-US"/>
          </a:p>
        </p:txBody>
      </p:sp>
    </p:spTree>
    <p:extLst>
      <p:ext uri="{BB962C8B-B14F-4D97-AF65-F5344CB8AC3E}">
        <p14:creationId xmlns:p14="http://schemas.microsoft.com/office/powerpoint/2010/main" val="4142982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CCE9EA-F87E-449B-A760-0CFB0069B4F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22C54-ADC4-49B9-91B8-5E4CFF9AFDD4}" type="slidenum">
              <a:rPr lang="en-US" smtClean="0"/>
              <a:t>‹Nr.›</a:t>
            </a:fld>
            <a:endParaRPr lang="en-US"/>
          </a:p>
        </p:txBody>
      </p:sp>
    </p:spTree>
    <p:extLst>
      <p:ext uri="{BB962C8B-B14F-4D97-AF65-F5344CB8AC3E}">
        <p14:creationId xmlns:p14="http://schemas.microsoft.com/office/powerpoint/2010/main" val="32582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CCE9EA-F87E-449B-A760-0CFB0069B4F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22C54-ADC4-49B9-91B8-5E4CFF9AFDD4}" type="slidenum">
              <a:rPr lang="en-US" smtClean="0"/>
              <a:t>‹Nr.›</a:t>
            </a:fld>
            <a:endParaRPr lang="en-US"/>
          </a:p>
        </p:txBody>
      </p:sp>
    </p:spTree>
    <p:extLst>
      <p:ext uri="{BB962C8B-B14F-4D97-AF65-F5344CB8AC3E}">
        <p14:creationId xmlns:p14="http://schemas.microsoft.com/office/powerpoint/2010/main" val="626095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n-US"/>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CCE9EA-F87E-449B-A760-0CFB0069B4F4}"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922C54-ADC4-49B9-91B8-5E4CFF9AFDD4}" type="slidenum">
              <a:rPr lang="en-US" smtClean="0"/>
              <a:t>‹Nr.›</a:t>
            </a:fld>
            <a:endParaRPr lang="en-US"/>
          </a:p>
        </p:txBody>
      </p:sp>
    </p:spTree>
    <p:extLst>
      <p:ext uri="{BB962C8B-B14F-4D97-AF65-F5344CB8AC3E}">
        <p14:creationId xmlns:p14="http://schemas.microsoft.com/office/powerpoint/2010/main" val="3462985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CCE9EA-F87E-449B-A760-0CFB0069B4F4}"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22C54-ADC4-49B9-91B8-5E4CFF9AFDD4}" type="slidenum">
              <a:rPr lang="en-US" smtClean="0"/>
              <a:t>‹Nr.›</a:t>
            </a:fld>
            <a:endParaRPr lang="en-US"/>
          </a:p>
        </p:txBody>
      </p:sp>
    </p:spTree>
    <p:extLst>
      <p:ext uri="{BB962C8B-B14F-4D97-AF65-F5344CB8AC3E}">
        <p14:creationId xmlns:p14="http://schemas.microsoft.com/office/powerpoint/2010/main" val="68228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CCE9EA-F87E-449B-A760-0CFB0069B4F4}"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922C54-ADC4-49B9-91B8-5E4CFF9AFDD4}" type="slidenum">
              <a:rPr lang="en-US" smtClean="0"/>
              <a:t>‹Nr.›</a:t>
            </a:fld>
            <a:endParaRPr lang="en-US"/>
          </a:p>
        </p:txBody>
      </p:sp>
    </p:spTree>
    <p:extLst>
      <p:ext uri="{BB962C8B-B14F-4D97-AF65-F5344CB8AC3E}">
        <p14:creationId xmlns:p14="http://schemas.microsoft.com/office/powerpoint/2010/main" val="4177099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CCE9EA-F87E-449B-A760-0CFB0069B4F4}"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922C54-ADC4-49B9-91B8-5E4CFF9AFDD4}" type="slidenum">
              <a:rPr lang="en-US" smtClean="0"/>
              <a:t>‹Nr.›</a:t>
            </a:fld>
            <a:endParaRPr lang="en-US"/>
          </a:p>
        </p:txBody>
      </p:sp>
    </p:spTree>
    <p:extLst>
      <p:ext uri="{BB962C8B-B14F-4D97-AF65-F5344CB8AC3E}">
        <p14:creationId xmlns:p14="http://schemas.microsoft.com/office/powerpoint/2010/main" val="240652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CE9EA-F87E-449B-A760-0CFB0069B4F4}"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922C54-ADC4-49B9-91B8-5E4CFF9AFDD4}" type="slidenum">
              <a:rPr lang="en-US" smtClean="0"/>
              <a:t>‹Nr.›</a:t>
            </a:fld>
            <a:endParaRPr lang="en-US"/>
          </a:p>
        </p:txBody>
      </p:sp>
    </p:spTree>
    <p:extLst>
      <p:ext uri="{BB962C8B-B14F-4D97-AF65-F5344CB8AC3E}">
        <p14:creationId xmlns:p14="http://schemas.microsoft.com/office/powerpoint/2010/main" val="193535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Edit Master text styles</a:t>
            </a:r>
          </a:p>
        </p:txBody>
      </p:sp>
      <p:sp>
        <p:nvSpPr>
          <p:cNvPr id="5" name="Date Placeholder 4"/>
          <p:cNvSpPr>
            <a:spLocks noGrp="1"/>
          </p:cNvSpPr>
          <p:nvPr>
            <p:ph type="dt" sz="half" idx="10"/>
          </p:nvPr>
        </p:nvSpPr>
        <p:spPr/>
        <p:txBody>
          <a:bodyPr/>
          <a:lstStyle/>
          <a:p>
            <a:fld id="{D6CCE9EA-F87E-449B-A760-0CFB0069B4F4}"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22C54-ADC4-49B9-91B8-5E4CFF9AFDD4}" type="slidenum">
              <a:rPr lang="en-US" smtClean="0"/>
              <a:t>‹Nr.›</a:t>
            </a:fld>
            <a:endParaRPr lang="en-US"/>
          </a:p>
        </p:txBody>
      </p:sp>
    </p:spTree>
    <p:extLst>
      <p:ext uri="{BB962C8B-B14F-4D97-AF65-F5344CB8AC3E}">
        <p14:creationId xmlns:p14="http://schemas.microsoft.com/office/powerpoint/2010/main" val="3834500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US"/>
              <a:t>Click icon to add picture</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Edit Master text styles</a:t>
            </a:r>
          </a:p>
        </p:txBody>
      </p:sp>
      <p:sp>
        <p:nvSpPr>
          <p:cNvPr id="5" name="Date Placeholder 4"/>
          <p:cNvSpPr>
            <a:spLocks noGrp="1"/>
          </p:cNvSpPr>
          <p:nvPr>
            <p:ph type="dt" sz="half" idx="10"/>
          </p:nvPr>
        </p:nvSpPr>
        <p:spPr/>
        <p:txBody>
          <a:bodyPr/>
          <a:lstStyle/>
          <a:p>
            <a:fld id="{D6CCE9EA-F87E-449B-A760-0CFB0069B4F4}"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22C54-ADC4-49B9-91B8-5E4CFF9AFDD4}" type="slidenum">
              <a:rPr lang="en-US" smtClean="0"/>
              <a:t>‹Nr.›</a:t>
            </a:fld>
            <a:endParaRPr lang="en-US"/>
          </a:p>
        </p:txBody>
      </p:sp>
    </p:spTree>
    <p:extLst>
      <p:ext uri="{BB962C8B-B14F-4D97-AF65-F5344CB8AC3E}">
        <p14:creationId xmlns:p14="http://schemas.microsoft.com/office/powerpoint/2010/main" val="205817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D6CCE9EA-F87E-449B-A760-0CFB0069B4F4}" type="datetimeFigureOut">
              <a:rPr lang="en-US" smtClean="0"/>
              <a:t>9/25/2025</a:t>
            </a:fld>
            <a:endParaRPr lang="en-US"/>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08922C54-ADC4-49B9-91B8-5E4CFF9AFDD4}" type="slidenum">
              <a:rPr lang="en-US" smtClean="0"/>
              <a:t>‹Nr.›</a:t>
            </a:fld>
            <a:endParaRPr lang="en-US"/>
          </a:p>
        </p:txBody>
      </p:sp>
    </p:spTree>
    <p:extLst>
      <p:ext uri="{BB962C8B-B14F-4D97-AF65-F5344CB8AC3E}">
        <p14:creationId xmlns:p14="http://schemas.microsoft.com/office/powerpoint/2010/main" val="5907103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microsoft.com/office/2007/relationships/hdphoto" Target="../media/hdphoto3.wdp"/><Relationship Id="rId17"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1.wdp"/><Relationship Id="rId15" Type="http://schemas.microsoft.com/office/2007/relationships/hdphoto" Target="../media/hdphoto4.wdp"/><Relationship Id="rId10" Type="http://schemas.openxmlformats.org/officeDocument/2006/relationships/image" Target="../media/image7.png"/><Relationship Id="rId19"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6.jpe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1" y="-68002"/>
            <a:ext cx="30275213" cy="6617196"/>
          </a:xfrm>
          <a:prstGeom prst="rect">
            <a:avLst/>
          </a:prstGeom>
          <a:solidFill>
            <a:schemeClr val="tx2"/>
          </a:solidFill>
        </p:spPr>
        <p:txBody>
          <a:bodyPr wrap="square" rtlCol="0">
            <a:spAutoFit/>
          </a:bodyPr>
          <a:lstStyle/>
          <a:p>
            <a:pPr algn="ctr"/>
            <a:r>
              <a:rPr lang="en-US" sz="8800" b="1" dirty="0">
                <a:solidFill>
                  <a:schemeClr val="accent4">
                    <a:lumMod val="60000"/>
                    <a:lumOff val="40000"/>
                  </a:schemeClr>
                </a:solidFill>
              </a:rPr>
              <a:t>JOREK contributions to the predictive understanding of transient phenomena in future tokamaks and </a:t>
            </a:r>
            <a:r>
              <a:rPr lang="en-US" sz="8800" b="1" dirty="0" err="1">
                <a:solidFill>
                  <a:schemeClr val="accent4">
                    <a:lumMod val="60000"/>
                    <a:lumOff val="40000"/>
                  </a:schemeClr>
                </a:solidFill>
              </a:rPr>
              <a:t>stellarators</a:t>
            </a:r>
            <a:br>
              <a:rPr lang="en-US" sz="9600" b="1" dirty="0">
                <a:solidFill>
                  <a:schemeClr val="bg1"/>
                </a:solidFill>
              </a:rPr>
            </a:br>
            <a:r>
              <a:rPr lang="en-US" sz="2600" b="1" u="sng" dirty="0">
                <a:solidFill>
                  <a:schemeClr val="bg1"/>
                </a:solidFill>
              </a:rPr>
              <a:t>M Hoelzl</a:t>
            </a:r>
            <a:r>
              <a:rPr lang="en-US" sz="2600" b="1" baseline="30000" dirty="0">
                <a:solidFill>
                  <a:schemeClr val="bg1"/>
                </a:solidFill>
              </a:rPr>
              <a:t>1</a:t>
            </a:r>
            <a:r>
              <a:rPr lang="en-US" sz="2600" b="1" dirty="0">
                <a:solidFill>
                  <a:schemeClr val="bg1"/>
                </a:solidFill>
              </a:rPr>
              <a:t>, GTA Huijsmans</a:t>
            </a:r>
            <a:r>
              <a:rPr lang="en-US" sz="2600" b="1" baseline="30000" dirty="0">
                <a:solidFill>
                  <a:schemeClr val="bg1"/>
                </a:solidFill>
              </a:rPr>
              <a:t>2</a:t>
            </a:r>
            <a:r>
              <a:rPr lang="en-US" sz="2600" b="1" dirty="0">
                <a:solidFill>
                  <a:schemeClr val="bg1"/>
                </a:solidFill>
              </a:rPr>
              <a:t>, FJ Artola</a:t>
            </a:r>
            <a:r>
              <a:rPr lang="en-US" sz="2600" b="1" baseline="30000" dirty="0">
                <a:solidFill>
                  <a:schemeClr val="bg1"/>
                </a:solidFill>
              </a:rPr>
              <a:t>3</a:t>
            </a:r>
            <a:r>
              <a:rPr lang="en-US" sz="2600" b="1" dirty="0">
                <a:solidFill>
                  <a:schemeClr val="bg1"/>
                </a:solidFill>
              </a:rPr>
              <a:t>, N Schwarz</a:t>
            </a:r>
            <a:r>
              <a:rPr lang="en-US" sz="2600" b="1" baseline="30000" dirty="0">
                <a:solidFill>
                  <a:schemeClr val="bg1"/>
                </a:solidFill>
              </a:rPr>
              <a:t>3</a:t>
            </a:r>
            <a:r>
              <a:rPr lang="en-US" sz="2600" b="1" dirty="0">
                <a:solidFill>
                  <a:schemeClr val="bg1"/>
                </a:solidFill>
              </a:rPr>
              <a:t>, D Hu</a:t>
            </a:r>
            <a:r>
              <a:rPr lang="en-US" sz="2600" b="1" baseline="30000" dirty="0">
                <a:solidFill>
                  <a:schemeClr val="bg1"/>
                </a:solidFill>
              </a:rPr>
              <a:t>4</a:t>
            </a:r>
            <a:r>
              <a:rPr lang="en-US" sz="2600" b="1" dirty="0">
                <a:solidFill>
                  <a:schemeClr val="bg1"/>
                </a:solidFill>
              </a:rPr>
              <a:t>, G Su</a:t>
            </a:r>
            <a:r>
              <a:rPr lang="en-US" sz="2600" b="1" baseline="30000" dirty="0">
                <a:solidFill>
                  <a:schemeClr val="bg1"/>
                </a:solidFill>
              </a:rPr>
              <a:t>1,5</a:t>
            </a:r>
            <a:r>
              <a:rPr lang="en-US" sz="2600" b="1" dirty="0">
                <a:solidFill>
                  <a:schemeClr val="bg1"/>
                </a:solidFill>
              </a:rPr>
              <a:t>, E Nardon</a:t>
            </a:r>
            <a:r>
              <a:rPr lang="en-US" sz="2600" b="1" baseline="30000" dirty="0">
                <a:solidFill>
                  <a:schemeClr val="bg1"/>
                </a:solidFill>
              </a:rPr>
              <a:t>2</a:t>
            </a:r>
            <a:r>
              <a:rPr lang="en-US" sz="2600" b="1" dirty="0">
                <a:solidFill>
                  <a:schemeClr val="bg1"/>
                </a:solidFill>
              </a:rPr>
              <a:t>, N Isernia</a:t>
            </a:r>
            <a:r>
              <a:rPr lang="en-US" sz="2600" b="1" baseline="30000" dirty="0">
                <a:solidFill>
                  <a:schemeClr val="bg1"/>
                </a:solidFill>
              </a:rPr>
              <a:t>6</a:t>
            </a:r>
            <a:r>
              <a:rPr lang="en-US" sz="2600" b="1" dirty="0">
                <a:solidFill>
                  <a:schemeClr val="bg1"/>
                </a:solidFill>
              </a:rPr>
              <a:t>, P Rac</a:t>
            </a:r>
            <a:r>
              <a:rPr lang="en-US" sz="2600" b="1" baseline="30000" dirty="0">
                <a:solidFill>
                  <a:schemeClr val="bg1"/>
                </a:solidFill>
              </a:rPr>
              <a:t>1</a:t>
            </a:r>
            <a:r>
              <a:rPr lang="en-US" sz="2600" b="1" dirty="0">
                <a:solidFill>
                  <a:schemeClr val="bg1"/>
                </a:solidFill>
              </a:rPr>
              <a:t>, A Cathey</a:t>
            </a:r>
            <a:r>
              <a:rPr lang="en-US" sz="2600" b="1" baseline="30000" dirty="0">
                <a:solidFill>
                  <a:schemeClr val="bg1"/>
                </a:solidFill>
              </a:rPr>
              <a:t>1</a:t>
            </a:r>
            <a:r>
              <a:rPr lang="en-US" sz="2600" b="1" dirty="0">
                <a:solidFill>
                  <a:schemeClr val="bg1"/>
                </a:solidFill>
              </a:rPr>
              <a:t>, M Kong</a:t>
            </a:r>
            <a:r>
              <a:rPr lang="en-US" sz="2600" b="1" baseline="30000" dirty="0">
                <a:solidFill>
                  <a:schemeClr val="bg1"/>
                </a:solidFill>
              </a:rPr>
              <a:t>7</a:t>
            </a:r>
            <a:r>
              <a:rPr lang="en-US" sz="2600" b="1" dirty="0">
                <a:solidFill>
                  <a:schemeClr val="bg1"/>
                </a:solidFill>
              </a:rPr>
              <a:t>, K Aleynikova</a:t>
            </a:r>
            <a:r>
              <a:rPr lang="en-US" sz="2600" b="1" baseline="30000" dirty="0">
                <a:solidFill>
                  <a:schemeClr val="bg1"/>
                </a:solidFill>
              </a:rPr>
              <a:t>1</a:t>
            </a:r>
            <a:r>
              <a:rPr lang="en-US" sz="2600" b="1" dirty="0">
                <a:solidFill>
                  <a:schemeClr val="bg1"/>
                </a:solidFill>
              </a:rPr>
              <a:t>, F Antlitz</a:t>
            </a:r>
            <a:r>
              <a:rPr lang="en-US" sz="2600" b="1" baseline="30000" dirty="0">
                <a:solidFill>
                  <a:schemeClr val="bg1"/>
                </a:solidFill>
              </a:rPr>
              <a:t>1</a:t>
            </a:r>
            <a:r>
              <a:rPr lang="en-US" sz="2600" b="1" dirty="0">
                <a:solidFill>
                  <a:schemeClr val="bg1"/>
                </a:solidFill>
              </a:rPr>
              <a:t>, T Atane</a:t>
            </a:r>
            <a:r>
              <a:rPr lang="en-US" sz="2600" b="1" baseline="30000" dirty="0">
                <a:solidFill>
                  <a:schemeClr val="bg1"/>
                </a:solidFill>
              </a:rPr>
              <a:t>1</a:t>
            </a:r>
            <a:r>
              <a:rPr lang="en-US" sz="2600" b="1" dirty="0">
                <a:solidFill>
                  <a:schemeClr val="bg1"/>
                </a:solidFill>
              </a:rPr>
              <a:t>, S Bakes</a:t>
            </a:r>
            <a:r>
              <a:rPr lang="en-US" sz="2600" b="1" baseline="30000" dirty="0">
                <a:solidFill>
                  <a:schemeClr val="bg1"/>
                </a:solidFill>
              </a:rPr>
              <a:t>8</a:t>
            </a:r>
            <a:r>
              <a:rPr lang="en-US" sz="2600" b="1" dirty="0">
                <a:solidFill>
                  <a:schemeClr val="bg1"/>
                </a:solidFill>
              </a:rPr>
              <a:t>, V Bandaru</a:t>
            </a:r>
            <a:r>
              <a:rPr lang="en-US" sz="2600" b="1" baseline="30000" dirty="0">
                <a:solidFill>
                  <a:schemeClr val="bg1"/>
                </a:solidFill>
              </a:rPr>
              <a:t>9</a:t>
            </a:r>
            <a:r>
              <a:rPr lang="en-US" sz="2600" b="1" dirty="0">
                <a:solidFill>
                  <a:schemeClr val="bg1"/>
                </a:solidFill>
              </a:rPr>
              <a:t>, M Becoulet</a:t>
            </a:r>
            <a:r>
              <a:rPr lang="en-US" sz="2600" b="1" baseline="30000" dirty="0">
                <a:solidFill>
                  <a:schemeClr val="bg1"/>
                </a:solidFill>
              </a:rPr>
              <a:t>2</a:t>
            </a:r>
            <a:r>
              <a:rPr lang="en-US" sz="2600" b="1" dirty="0">
                <a:solidFill>
                  <a:schemeClr val="bg1"/>
                </a:solidFill>
              </a:rPr>
              <a:t>, H Bergstroem</a:t>
            </a:r>
            <a:r>
              <a:rPr lang="en-US" sz="2600" b="1" baseline="30000" dirty="0">
                <a:solidFill>
                  <a:schemeClr val="bg1"/>
                </a:solidFill>
              </a:rPr>
              <a:t>1</a:t>
            </a:r>
            <a:r>
              <a:rPr lang="en-US" sz="2600" b="1" dirty="0">
                <a:solidFill>
                  <a:schemeClr val="bg1"/>
                </a:solidFill>
              </a:rPr>
              <a:t>, A Bhole</a:t>
            </a:r>
            <a:r>
              <a:rPr lang="en-US" sz="2600" b="1" baseline="30000" dirty="0">
                <a:solidFill>
                  <a:schemeClr val="bg1"/>
                </a:solidFill>
              </a:rPr>
              <a:t>10</a:t>
            </a:r>
            <a:r>
              <a:rPr lang="en-US" sz="2600" b="1" dirty="0">
                <a:solidFill>
                  <a:schemeClr val="bg1"/>
                </a:solidFill>
              </a:rPr>
              <a:t>, D Bonfiglio</a:t>
            </a:r>
            <a:r>
              <a:rPr lang="en-US" sz="2600" b="1" baseline="30000" dirty="0">
                <a:solidFill>
                  <a:schemeClr val="bg1"/>
                </a:solidFill>
              </a:rPr>
              <a:t>11</a:t>
            </a:r>
            <a:r>
              <a:rPr lang="en-US" sz="2600" b="1" dirty="0">
                <a:solidFill>
                  <a:schemeClr val="bg1"/>
                </a:solidFill>
              </a:rPr>
              <a:t>, M Calcagno</a:t>
            </a:r>
            <a:r>
              <a:rPr lang="en-US" sz="2600" b="1" baseline="30000" dirty="0">
                <a:solidFill>
                  <a:schemeClr val="bg1"/>
                </a:solidFill>
              </a:rPr>
              <a:t>11</a:t>
            </a:r>
            <a:r>
              <a:rPr lang="en-US" sz="2600" b="1" dirty="0">
                <a:solidFill>
                  <a:schemeClr val="bg1"/>
                </a:solidFill>
              </a:rPr>
              <a:t>, J Carpenter</a:t>
            </a:r>
            <a:r>
              <a:rPr lang="en-US" sz="2600" b="1" baseline="30000" dirty="0">
                <a:solidFill>
                  <a:schemeClr val="bg1"/>
                </a:solidFill>
              </a:rPr>
              <a:t>12</a:t>
            </a:r>
            <a:r>
              <a:rPr lang="en-US" sz="2600" b="1" dirty="0">
                <a:solidFill>
                  <a:schemeClr val="bg1"/>
                </a:solidFill>
              </a:rPr>
              <a:t>, E Carra</a:t>
            </a:r>
            <a:r>
              <a:rPr lang="en-US" sz="2600" b="1" baseline="30000" dirty="0">
                <a:solidFill>
                  <a:schemeClr val="bg1"/>
                </a:solidFill>
              </a:rPr>
              <a:t>1</a:t>
            </a:r>
            <a:r>
              <a:rPr lang="en-US" sz="2600" b="1" dirty="0">
                <a:solidFill>
                  <a:schemeClr val="bg1"/>
                </a:solidFill>
              </a:rPr>
              <a:t>, F Cipolletta</a:t>
            </a:r>
            <a:r>
              <a:rPr lang="en-US" sz="2600" b="1" baseline="30000" dirty="0">
                <a:solidFill>
                  <a:schemeClr val="bg1"/>
                </a:solidFill>
              </a:rPr>
              <a:t>13</a:t>
            </a:r>
            <a:r>
              <a:rPr lang="en-US" sz="2600" b="1" dirty="0">
                <a:solidFill>
                  <a:schemeClr val="bg1"/>
                </a:solidFill>
              </a:rPr>
              <a:t>, E Crovini</a:t>
            </a:r>
            <a:r>
              <a:rPr lang="en-US" sz="2600" b="1" baseline="30000" dirty="0">
                <a:solidFill>
                  <a:schemeClr val="bg1"/>
                </a:solidFill>
              </a:rPr>
              <a:t>14</a:t>
            </a:r>
            <a:r>
              <a:rPr lang="en-US" sz="2600" b="1" dirty="0">
                <a:solidFill>
                  <a:schemeClr val="bg1"/>
                </a:solidFill>
              </a:rPr>
              <a:t>, V Dwarka</a:t>
            </a:r>
            <a:r>
              <a:rPr lang="en-US" sz="2600" b="1" baseline="30000" dirty="0">
                <a:solidFill>
                  <a:schemeClr val="bg1"/>
                </a:solidFill>
              </a:rPr>
              <a:t>15</a:t>
            </a:r>
            <a:r>
              <a:rPr lang="en-US" sz="2600" b="1" dirty="0">
                <a:solidFill>
                  <a:schemeClr val="bg1"/>
                </a:solidFill>
              </a:rPr>
              <a:t>, L Edes</a:t>
            </a:r>
            <a:r>
              <a:rPr lang="en-US" sz="2600" b="1" baseline="30000" dirty="0">
                <a:solidFill>
                  <a:schemeClr val="bg1"/>
                </a:solidFill>
              </a:rPr>
              <a:t>7</a:t>
            </a:r>
            <a:r>
              <a:rPr lang="en-US" sz="2600" b="1" dirty="0">
                <a:solidFill>
                  <a:schemeClr val="bg1"/>
                </a:solidFill>
              </a:rPr>
              <a:t>, E Emanuelli</a:t>
            </a:r>
            <a:r>
              <a:rPr lang="en-US" sz="2600" b="1" baseline="30000" dirty="0">
                <a:solidFill>
                  <a:schemeClr val="bg1"/>
                </a:solidFill>
              </a:rPr>
              <a:t>16</a:t>
            </a:r>
            <a:r>
              <a:rPr lang="en-US" sz="2600" b="1" dirty="0">
                <a:solidFill>
                  <a:schemeClr val="bg1"/>
                </a:solidFill>
              </a:rPr>
              <a:t>, A Fil</a:t>
            </a:r>
            <a:r>
              <a:rPr lang="en-US" sz="2600" b="1" baseline="30000" dirty="0">
                <a:solidFill>
                  <a:schemeClr val="bg1"/>
                </a:solidFill>
              </a:rPr>
              <a:t>2</a:t>
            </a:r>
            <a:r>
              <a:rPr lang="en-US" sz="2600" b="1" dirty="0">
                <a:solidFill>
                  <a:schemeClr val="bg1"/>
                </a:solidFill>
              </a:rPr>
              <a:t>, LV Greco</a:t>
            </a:r>
            <a:r>
              <a:rPr lang="en-US" sz="2600" b="1" baseline="30000" dirty="0">
                <a:solidFill>
                  <a:schemeClr val="bg1"/>
                </a:solidFill>
              </a:rPr>
              <a:t>1</a:t>
            </a:r>
            <a:r>
              <a:rPr lang="en-US" sz="2600" b="1" dirty="0">
                <a:solidFill>
                  <a:schemeClr val="bg1"/>
                </a:solidFill>
              </a:rPr>
              <a:t>, I Holod</a:t>
            </a:r>
            <a:r>
              <a:rPr lang="en-US" sz="2600" b="1" baseline="30000" dirty="0">
                <a:solidFill>
                  <a:schemeClr val="bg1"/>
                </a:solidFill>
              </a:rPr>
              <a:t>1</a:t>
            </a:r>
            <a:r>
              <a:rPr lang="en-US" sz="2600" b="1" dirty="0">
                <a:solidFill>
                  <a:schemeClr val="bg1"/>
                </a:solidFill>
              </a:rPr>
              <a:t>, S Hu</a:t>
            </a:r>
            <a:r>
              <a:rPr lang="en-US" sz="2600" b="1" baseline="30000" dirty="0">
                <a:solidFill>
                  <a:schemeClr val="bg1"/>
                </a:solidFill>
              </a:rPr>
              <a:t>17</a:t>
            </a:r>
            <a:r>
              <a:rPr lang="en-US" sz="2600" b="1" dirty="0">
                <a:solidFill>
                  <a:schemeClr val="bg1"/>
                </a:solidFill>
              </a:rPr>
              <a:t>, C Jiang</a:t>
            </a:r>
            <a:r>
              <a:rPr lang="en-US" sz="2600" b="1" baseline="30000" dirty="0">
                <a:solidFill>
                  <a:schemeClr val="bg1"/>
                </a:solidFill>
              </a:rPr>
              <a:t>4</a:t>
            </a:r>
            <a:r>
              <a:rPr lang="en-US" sz="2600" b="1" dirty="0">
                <a:solidFill>
                  <a:schemeClr val="bg1"/>
                </a:solidFill>
              </a:rPr>
              <a:t>, T Kant</a:t>
            </a:r>
            <a:r>
              <a:rPr lang="en-US" sz="2600" b="1" baseline="30000" dirty="0">
                <a:solidFill>
                  <a:schemeClr val="bg1"/>
                </a:solidFill>
              </a:rPr>
              <a:t>18,3</a:t>
            </a:r>
            <a:r>
              <a:rPr lang="en-US" sz="2600" b="1" dirty="0">
                <a:solidFill>
                  <a:schemeClr val="bg1"/>
                </a:solidFill>
              </a:rPr>
              <a:t>, SK Kim</a:t>
            </a:r>
            <a:r>
              <a:rPr lang="en-US" sz="2600" b="1" baseline="30000" dirty="0">
                <a:solidFill>
                  <a:schemeClr val="bg1"/>
                </a:solidFill>
              </a:rPr>
              <a:t>19</a:t>
            </a:r>
            <a:r>
              <a:rPr lang="en-US" sz="2600" b="1" dirty="0">
                <a:solidFill>
                  <a:schemeClr val="bg1"/>
                </a:solidFill>
              </a:rPr>
              <a:t>, S Korving</a:t>
            </a:r>
            <a:r>
              <a:rPr lang="en-US" sz="2600" b="1" baseline="30000" dirty="0">
                <a:solidFill>
                  <a:schemeClr val="bg1"/>
                </a:solidFill>
              </a:rPr>
              <a:t>3</a:t>
            </a:r>
            <a:r>
              <a:rPr lang="en-US" sz="2600" b="1" dirty="0">
                <a:solidFill>
                  <a:schemeClr val="bg1"/>
                </a:solidFill>
              </a:rPr>
              <a:t>, A Kryzhanovskyy</a:t>
            </a:r>
            <a:r>
              <a:rPr lang="en-US" sz="2600" b="1" baseline="30000" dirty="0">
                <a:solidFill>
                  <a:schemeClr val="bg1"/>
                </a:solidFill>
              </a:rPr>
              <a:t>11</a:t>
            </a:r>
            <a:r>
              <a:rPr lang="en-US" sz="2600" b="1" dirty="0">
                <a:solidFill>
                  <a:schemeClr val="bg1"/>
                </a:solidFill>
              </a:rPr>
              <a:t>, SJ Lee</a:t>
            </a:r>
            <a:r>
              <a:rPr lang="en-US" sz="2600" b="1" baseline="30000" dirty="0">
                <a:solidFill>
                  <a:schemeClr val="bg1"/>
                </a:solidFill>
              </a:rPr>
              <a:t>20</a:t>
            </a:r>
            <a:r>
              <a:rPr lang="en-US" sz="2600" b="1" dirty="0">
                <a:solidFill>
                  <a:schemeClr val="bg1"/>
                </a:solidFill>
              </a:rPr>
              <a:t>, Y-C Liang</a:t>
            </a:r>
            <a:r>
              <a:rPr lang="en-US" sz="2600" b="1" baseline="30000" dirty="0">
                <a:solidFill>
                  <a:schemeClr val="bg1"/>
                </a:solidFill>
              </a:rPr>
              <a:t>1</a:t>
            </a:r>
            <a:r>
              <a:rPr lang="en-US" sz="2600" b="1" dirty="0">
                <a:solidFill>
                  <a:schemeClr val="bg1"/>
                </a:solidFill>
              </a:rPr>
              <a:t>, Z Liang</a:t>
            </a:r>
            <a:r>
              <a:rPr lang="en-US" sz="2600" b="1" baseline="30000" dirty="0">
                <a:solidFill>
                  <a:schemeClr val="bg1"/>
                </a:solidFill>
              </a:rPr>
              <a:t>21,1</a:t>
            </a:r>
            <a:r>
              <a:rPr lang="en-US" sz="2600" b="1" dirty="0">
                <a:solidFill>
                  <a:schemeClr val="bg1"/>
                </a:solidFill>
              </a:rPr>
              <a:t>, S-J Liu</a:t>
            </a:r>
            <a:r>
              <a:rPr lang="en-US" sz="2600" b="1" baseline="30000" dirty="0">
                <a:solidFill>
                  <a:schemeClr val="bg1"/>
                </a:solidFill>
              </a:rPr>
              <a:t>1</a:t>
            </a:r>
            <a:r>
              <a:rPr lang="en-US" sz="2600" b="1" dirty="0">
                <a:solidFill>
                  <a:schemeClr val="bg1"/>
                </a:solidFill>
              </a:rPr>
              <a:t>, YL Liu</a:t>
            </a:r>
            <a:r>
              <a:rPr lang="en-US" sz="2600" b="1" baseline="30000" dirty="0">
                <a:solidFill>
                  <a:schemeClr val="bg1"/>
                </a:solidFill>
              </a:rPr>
              <a:t>21</a:t>
            </a:r>
            <a:r>
              <a:rPr lang="en-US" sz="2600" b="1" dirty="0">
                <a:solidFill>
                  <a:schemeClr val="bg1"/>
                </a:solidFill>
              </a:rPr>
              <a:t>, ZX Lu</a:t>
            </a:r>
            <a:r>
              <a:rPr lang="en-US" sz="2600" b="1" baseline="30000" dirty="0">
                <a:solidFill>
                  <a:schemeClr val="bg1"/>
                </a:solidFill>
              </a:rPr>
              <a:t>1</a:t>
            </a:r>
            <a:r>
              <a:rPr lang="en-US" sz="2600" b="1" dirty="0">
                <a:solidFill>
                  <a:schemeClr val="bg1"/>
                </a:solidFill>
              </a:rPr>
              <a:t>, D Maris</a:t>
            </a:r>
            <a:r>
              <a:rPr lang="en-US" sz="2600" b="1" baseline="30000" dirty="0">
                <a:solidFill>
                  <a:schemeClr val="bg1"/>
                </a:solidFill>
              </a:rPr>
              <a:t>22,3</a:t>
            </a:r>
            <a:r>
              <a:rPr lang="en-US" sz="2600" b="1" dirty="0">
                <a:solidFill>
                  <a:schemeClr val="bg1"/>
                </a:solidFill>
              </a:rPr>
              <a:t>, D Mendonca</a:t>
            </a:r>
            <a:r>
              <a:rPr lang="en-US" sz="2600" b="1" baseline="30000" dirty="0">
                <a:solidFill>
                  <a:schemeClr val="bg1"/>
                </a:solidFill>
              </a:rPr>
              <a:t>1</a:t>
            </a:r>
            <a:r>
              <a:rPr lang="en-US" sz="2600" b="1" dirty="0">
                <a:solidFill>
                  <a:schemeClr val="bg1"/>
                </a:solidFill>
              </a:rPr>
              <a:t>, V Mitterauer</a:t>
            </a:r>
            <a:r>
              <a:rPr lang="en-US" sz="2600" b="1" baseline="30000" dirty="0">
                <a:solidFill>
                  <a:schemeClr val="bg1"/>
                </a:solidFill>
              </a:rPr>
              <a:t>1</a:t>
            </a:r>
            <a:r>
              <a:rPr lang="en-US" sz="2600" b="1" dirty="0">
                <a:solidFill>
                  <a:schemeClr val="bg1"/>
                </a:solidFill>
              </a:rPr>
              <a:t>, K Munechika</a:t>
            </a:r>
            <a:r>
              <a:rPr lang="en-US" sz="2600" b="1" baseline="30000" dirty="0">
                <a:solidFill>
                  <a:schemeClr val="bg1"/>
                </a:solidFill>
              </a:rPr>
              <a:t>3</a:t>
            </a:r>
            <a:r>
              <a:rPr lang="en-US" sz="2600" b="1" dirty="0">
                <a:solidFill>
                  <a:schemeClr val="bg1"/>
                </a:solidFill>
              </a:rPr>
              <a:t>, N Nikulsin</a:t>
            </a:r>
            <a:r>
              <a:rPr lang="en-US" sz="2600" b="1" baseline="30000" dirty="0">
                <a:solidFill>
                  <a:schemeClr val="bg1"/>
                </a:solidFill>
              </a:rPr>
              <a:t>1</a:t>
            </a:r>
            <a:r>
              <a:rPr lang="en-US" sz="2600" b="1" dirty="0">
                <a:solidFill>
                  <a:schemeClr val="bg1"/>
                </a:solidFill>
              </a:rPr>
              <a:t>, B Nkonga</a:t>
            </a:r>
            <a:r>
              <a:rPr lang="en-US" sz="2600" b="1" baseline="30000" dirty="0">
                <a:solidFill>
                  <a:schemeClr val="bg1"/>
                </a:solidFill>
              </a:rPr>
              <a:t>10</a:t>
            </a:r>
            <a:r>
              <a:rPr lang="en-US" sz="2600" b="1" dirty="0">
                <a:solidFill>
                  <a:schemeClr val="bg1"/>
                </a:solidFill>
              </a:rPr>
              <a:t>, H Nystroem</a:t>
            </a:r>
            <a:r>
              <a:rPr lang="en-US" sz="2600" b="1" baseline="30000" dirty="0">
                <a:solidFill>
                  <a:schemeClr val="bg1"/>
                </a:solidFill>
              </a:rPr>
              <a:t>23</a:t>
            </a:r>
            <a:r>
              <a:rPr lang="en-US" sz="2600" b="1" dirty="0">
                <a:solidFill>
                  <a:schemeClr val="bg1"/>
                </a:solidFill>
              </a:rPr>
              <a:t>, K Obrejan</a:t>
            </a:r>
            <a:r>
              <a:rPr lang="en-US" sz="2600" b="1" baseline="30000" dirty="0">
                <a:solidFill>
                  <a:schemeClr val="bg1"/>
                </a:solidFill>
              </a:rPr>
              <a:t>2</a:t>
            </a:r>
            <a:r>
              <a:rPr lang="en-US" sz="2600" b="1" dirty="0">
                <a:solidFill>
                  <a:schemeClr val="bg1"/>
                </a:solidFill>
              </a:rPr>
              <a:t>, SJP Pamela</a:t>
            </a:r>
            <a:r>
              <a:rPr lang="en-US" sz="2600" b="1" baseline="30000" dirty="0">
                <a:solidFill>
                  <a:schemeClr val="bg1"/>
                </a:solidFill>
              </a:rPr>
              <a:t>8</a:t>
            </a:r>
            <a:r>
              <a:rPr lang="en-US" sz="2600" b="1" dirty="0">
                <a:solidFill>
                  <a:schemeClr val="bg1"/>
                </a:solidFill>
              </a:rPr>
              <a:t>, J Puchmayr</a:t>
            </a:r>
            <a:r>
              <a:rPr lang="en-US" sz="2600" b="1" baseline="30000" dirty="0">
                <a:solidFill>
                  <a:schemeClr val="bg1"/>
                </a:solidFill>
              </a:rPr>
              <a:t>1</a:t>
            </a:r>
            <a:r>
              <a:rPr lang="en-US" sz="2600" b="1" dirty="0">
                <a:solidFill>
                  <a:schemeClr val="bg1"/>
                </a:solidFill>
              </a:rPr>
              <a:t>, L Puel</a:t>
            </a:r>
            <a:r>
              <a:rPr lang="en-US" sz="2600" b="1" baseline="30000" dirty="0">
                <a:solidFill>
                  <a:schemeClr val="bg1"/>
                </a:solidFill>
              </a:rPr>
              <a:t>2,3</a:t>
            </a:r>
            <a:r>
              <a:rPr lang="en-US" sz="2600" b="1" dirty="0">
                <a:solidFill>
                  <a:schemeClr val="bg1"/>
                </a:solidFill>
              </a:rPr>
              <a:t>, R Ramasamy</a:t>
            </a:r>
            <a:r>
              <a:rPr lang="en-US" sz="2600" b="1" baseline="30000" dirty="0">
                <a:solidFill>
                  <a:schemeClr val="bg1"/>
                </a:solidFill>
              </a:rPr>
              <a:t>1</a:t>
            </a:r>
            <a:r>
              <a:rPr lang="en-US" sz="2600" b="1" dirty="0">
                <a:solidFill>
                  <a:schemeClr val="bg1"/>
                </a:solidFill>
              </a:rPr>
              <a:t>, C Rogge</a:t>
            </a:r>
            <a:r>
              <a:rPr lang="en-US" sz="2600" b="1" baseline="30000" dirty="0">
                <a:solidFill>
                  <a:schemeClr val="bg1"/>
                </a:solidFill>
              </a:rPr>
              <a:t>1</a:t>
            </a:r>
            <a:r>
              <a:rPr lang="en-US" sz="2600" b="1" dirty="0">
                <a:solidFill>
                  <a:schemeClr val="bg1"/>
                </a:solidFill>
              </a:rPr>
              <a:t>, G Rubinacci</a:t>
            </a:r>
            <a:r>
              <a:rPr lang="en-US" sz="2600" b="1" baseline="30000" dirty="0">
                <a:solidFill>
                  <a:schemeClr val="bg1"/>
                </a:solidFill>
              </a:rPr>
              <a:t>6</a:t>
            </a:r>
            <a:r>
              <a:rPr lang="en-US" sz="2600" b="1" dirty="0">
                <a:solidFill>
                  <a:schemeClr val="bg1"/>
                </a:solidFill>
              </a:rPr>
              <a:t>, L Singh</a:t>
            </a:r>
            <a:r>
              <a:rPr lang="en-US" sz="2600" b="1" baseline="30000" dirty="0">
                <a:solidFill>
                  <a:schemeClr val="bg1"/>
                </a:solidFill>
              </a:rPr>
              <a:t>2</a:t>
            </a:r>
            <a:r>
              <a:rPr lang="en-US" sz="2600" b="1" dirty="0">
                <a:solidFill>
                  <a:schemeClr val="bg1"/>
                </a:solidFill>
              </a:rPr>
              <a:t>, C Sommariva</a:t>
            </a:r>
            <a:r>
              <a:rPr lang="en-US" sz="2600" b="1" baseline="30000" dirty="0">
                <a:solidFill>
                  <a:schemeClr val="bg1"/>
                </a:solidFill>
              </a:rPr>
              <a:t>7</a:t>
            </a:r>
            <a:r>
              <a:rPr lang="en-US" sz="2600" b="1" dirty="0">
                <a:solidFill>
                  <a:schemeClr val="bg1"/>
                </a:solidFill>
              </a:rPr>
              <a:t>, R Sparago</a:t>
            </a:r>
            <a:r>
              <a:rPr lang="en-US" sz="2600" b="1" baseline="30000" dirty="0">
                <a:solidFill>
                  <a:schemeClr val="bg1"/>
                </a:solidFill>
              </a:rPr>
              <a:t>1,3</a:t>
            </a:r>
            <a:r>
              <a:rPr lang="en-US" sz="2600" b="1" dirty="0">
                <a:solidFill>
                  <a:schemeClr val="bg1"/>
                </a:solidFill>
              </a:rPr>
              <a:t>, Y Sun</a:t>
            </a:r>
            <a:r>
              <a:rPr lang="en-US" sz="2600" b="1" baseline="30000" dirty="0">
                <a:solidFill>
                  <a:schemeClr val="bg1"/>
                </a:solidFill>
              </a:rPr>
              <a:t>4</a:t>
            </a:r>
            <a:r>
              <a:rPr lang="en-US" sz="2600" b="1" dirty="0">
                <a:solidFill>
                  <a:schemeClr val="bg1"/>
                </a:solidFill>
              </a:rPr>
              <a:t>, M Szucs</a:t>
            </a:r>
            <a:r>
              <a:rPr lang="en-US" sz="2600" b="1" baseline="30000" dirty="0">
                <a:solidFill>
                  <a:schemeClr val="bg1"/>
                </a:solidFill>
              </a:rPr>
              <a:t>1,3</a:t>
            </a:r>
            <a:r>
              <a:rPr lang="en-US" sz="2600" b="1" dirty="0">
                <a:solidFill>
                  <a:schemeClr val="bg1"/>
                </a:solidFill>
              </a:rPr>
              <a:t>, W Tang</a:t>
            </a:r>
            <a:r>
              <a:rPr lang="en-US" sz="2600" b="1" baseline="30000" dirty="0">
                <a:solidFill>
                  <a:schemeClr val="bg1"/>
                </a:solidFill>
              </a:rPr>
              <a:t>1</a:t>
            </a:r>
            <a:r>
              <a:rPr lang="en-US" sz="2600" b="1" dirty="0">
                <a:solidFill>
                  <a:schemeClr val="bg1"/>
                </a:solidFill>
              </a:rPr>
              <a:t>, F Vannini</a:t>
            </a:r>
            <a:r>
              <a:rPr lang="en-US" sz="2600" b="1" baseline="30000" dirty="0">
                <a:solidFill>
                  <a:schemeClr val="bg1"/>
                </a:solidFill>
              </a:rPr>
              <a:t>1</a:t>
            </a:r>
            <a:r>
              <a:rPr lang="en-US" sz="2600" b="1" dirty="0">
                <a:solidFill>
                  <a:schemeClr val="bg1"/>
                </a:solidFill>
              </a:rPr>
              <a:t>, O Varley</a:t>
            </a:r>
            <a:r>
              <a:rPr lang="en-US" sz="2600" b="1" baseline="30000" dirty="0">
                <a:solidFill>
                  <a:schemeClr val="bg1"/>
                </a:solidFill>
              </a:rPr>
              <a:t>1</a:t>
            </a:r>
            <a:r>
              <a:rPr lang="en-US" sz="2600" b="1" dirty="0">
                <a:solidFill>
                  <a:schemeClr val="bg1"/>
                </a:solidFill>
              </a:rPr>
              <a:t>, S Ventre</a:t>
            </a:r>
            <a:r>
              <a:rPr lang="en-US" sz="2600" b="1" baseline="30000" dirty="0">
                <a:solidFill>
                  <a:schemeClr val="bg1"/>
                </a:solidFill>
              </a:rPr>
              <a:t>6</a:t>
            </a:r>
            <a:r>
              <a:rPr lang="en-US" sz="2600" b="1" dirty="0">
                <a:solidFill>
                  <a:schemeClr val="bg1"/>
                </a:solidFill>
              </a:rPr>
              <a:t>, F Villone</a:t>
            </a:r>
            <a:r>
              <a:rPr lang="en-US" sz="2600" b="1" baseline="30000" dirty="0">
                <a:solidFill>
                  <a:schemeClr val="bg1"/>
                </a:solidFill>
              </a:rPr>
              <a:t>6</a:t>
            </a:r>
            <a:r>
              <a:rPr lang="en-US" sz="2600" b="1" dirty="0">
                <a:solidFill>
                  <a:schemeClr val="bg1"/>
                </a:solidFill>
              </a:rPr>
              <a:t>, C Wang</a:t>
            </a:r>
            <a:r>
              <a:rPr lang="en-US" sz="2600" b="1" baseline="30000" dirty="0">
                <a:solidFill>
                  <a:schemeClr val="bg1"/>
                </a:solidFill>
              </a:rPr>
              <a:t>7</a:t>
            </a:r>
            <a:r>
              <a:rPr lang="en-US" sz="2600" b="1" dirty="0">
                <a:solidFill>
                  <a:schemeClr val="bg1"/>
                </a:solidFill>
              </a:rPr>
              <a:t>, L Wang</a:t>
            </a:r>
            <a:r>
              <a:rPr lang="en-US" sz="2600" b="1" baseline="30000" dirty="0">
                <a:solidFill>
                  <a:schemeClr val="bg1"/>
                </a:solidFill>
              </a:rPr>
              <a:t>17</a:t>
            </a:r>
            <a:r>
              <a:rPr lang="en-US" sz="2600" b="1" dirty="0">
                <a:solidFill>
                  <a:schemeClr val="bg1"/>
                </a:solidFill>
              </a:rPr>
              <a:t>, F Wouters</a:t>
            </a:r>
            <a:r>
              <a:rPr lang="en-US" sz="2600" b="1" baseline="30000" dirty="0">
                <a:solidFill>
                  <a:schemeClr val="bg1"/>
                </a:solidFill>
              </a:rPr>
              <a:t>1</a:t>
            </a:r>
            <a:r>
              <a:rPr lang="en-US" sz="2600" b="1" dirty="0">
                <a:solidFill>
                  <a:schemeClr val="bg1"/>
                </a:solidFill>
              </a:rPr>
              <a:t>, and H Zhang</a:t>
            </a:r>
            <a:r>
              <a:rPr lang="en-US" sz="2600" b="1" baseline="30000" dirty="0">
                <a:solidFill>
                  <a:schemeClr val="bg1"/>
                </a:solidFill>
              </a:rPr>
              <a:t>1</a:t>
            </a:r>
          </a:p>
          <a:p>
            <a:pPr algn="ctr"/>
            <a:r>
              <a:rPr lang="en-US" sz="2400" b="1" baseline="30000" dirty="0">
                <a:solidFill>
                  <a:schemeClr val="bg1">
                    <a:lumMod val="65000"/>
                  </a:schemeClr>
                </a:solidFill>
              </a:rPr>
              <a:t>1</a:t>
            </a:r>
            <a:r>
              <a:rPr lang="en-US" sz="2400" dirty="0">
                <a:solidFill>
                  <a:schemeClr val="bg1">
                    <a:lumMod val="65000"/>
                  </a:schemeClr>
                </a:solidFill>
              </a:rPr>
              <a:t>Max Planck Institute for Plasma Physics, Garching and Greifswald, Germany   </a:t>
            </a:r>
            <a:r>
              <a:rPr lang="en-US" sz="2400" b="1" baseline="30000" dirty="0">
                <a:solidFill>
                  <a:schemeClr val="bg1">
                    <a:lumMod val="65000"/>
                  </a:schemeClr>
                </a:solidFill>
              </a:rPr>
              <a:t>2</a:t>
            </a:r>
            <a:r>
              <a:rPr lang="en-US" sz="2400" dirty="0">
                <a:solidFill>
                  <a:schemeClr val="bg1">
                    <a:lumMod val="65000"/>
                  </a:schemeClr>
                </a:solidFill>
              </a:rPr>
              <a:t>CEA, IRFM, Saint-Paul-</a:t>
            </a:r>
            <a:r>
              <a:rPr lang="en-US" sz="2400" dirty="0" err="1">
                <a:solidFill>
                  <a:schemeClr val="bg1">
                    <a:lumMod val="65000"/>
                  </a:schemeClr>
                </a:solidFill>
              </a:rPr>
              <a:t>lez</a:t>
            </a:r>
            <a:r>
              <a:rPr lang="en-US" sz="2400" dirty="0">
                <a:solidFill>
                  <a:schemeClr val="bg1">
                    <a:lumMod val="65000"/>
                  </a:schemeClr>
                </a:solidFill>
              </a:rPr>
              <a:t>-Durance, France   </a:t>
            </a:r>
            <a:r>
              <a:rPr lang="en-US" sz="2400" b="1" baseline="30000" dirty="0">
                <a:solidFill>
                  <a:schemeClr val="bg1">
                    <a:lumMod val="65000"/>
                  </a:schemeClr>
                </a:solidFill>
              </a:rPr>
              <a:t>3</a:t>
            </a:r>
            <a:r>
              <a:rPr lang="en-US" sz="2400" dirty="0">
                <a:solidFill>
                  <a:schemeClr val="bg1">
                    <a:lumMod val="65000"/>
                  </a:schemeClr>
                </a:solidFill>
              </a:rPr>
              <a:t>ITER Organization, Saint Paul Lez Durance, France   </a:t>
            </a:r>
            <a:r>
              <a:rPr lang="en-US" sz="2400" b="1" baseline="30000" dirty="0">
                <a:solidFill>
                  <a:schemeClr val="bg1">
                    <a:lumMod val="65000"/>
                  </a:schemeClr>
                </a:solidFill>
              </a:rPr>
              <a:t>4</a:t>
            </a:r>
            <a:r>
              <a:rPr lang="en-US" sz="2400" dirty="0">
                <a:solidFill>
                  <a:schemeClr val="bg1">
                    <a:lumMod val="65000"/>
                  </a:schemeClr>
                </a:solidFill>
              </a:rPr>
              <a:t>School of Physics, </a:t>
            </a:r>
            <a:r>
              <a:rPr lang="en-US" sz="2400" dirty="0" err="1">
                <a:solidFill>
                  <a:schemeClr val="bg1">
                    <a:lumMod val="65000"/>
                  </a:schemeClr>
                </a:solidFill>
              </a:rPr>
              <a:t>Beihang</a:t>
            </a:r>
            <a:r>
              <a:rPr lang="en-US" sz="2400" dirty="0">
                <a:solidFill>
                  <a:schemeClr val="bg1">
                    <a:lumMod val="65000"/>
                  </a:schemeClr>
                </a:solidFill>
              </a:rPr>
              <a:t> University, Beijing, China   </a:t>
            </a:r>
            <a:r>
              <a:rPr lang="en-US" sz="2400" b="1" baseline="30000" dirty="0">
                <a:solidFill>
                  <a:schemeClr val="bg1">
                    <a:lumMod val="65000"/>
                  </a:schemeClr>
                </a:solidFill>
              </a:rPr>
              <a:t>5</a:t>
            </a:r>
            <a:r>
              <a:rPr lang="en-US" sz="2400" dirty="0">
                <a:solidFill>
                  <a:schemeClr val="bg1">
                    <a:lumMod val="65000"/>
                  </a:schemeClr>
                </a:solidFill>
              </a:rPr>
              <a:t>Department of Applied Physics and Applied Mathematics, Columbia University, New York, USA   </a:t>
            </a:r>
            <a:r>
              <a:rPr lang="en-US" sz="2400" b="1" baseline="30000" dirty="0">
                <a:solidFill>
                  <a:schemeClr val="bg1">
                    <a:lumMod val="65000"/>
                  </a:schemeClr>
                </a:solidFill>
              </a:rPr>
              <a:t>6</a:t>
            </a:r>
            <a:r>
              <a:rPr lang="en-US" sz="2400" dirty="0">
                <a:solidFill>
                  <a:schemeClr val="bg1">
                    <a:lumMod val="65000"/>
                  </a:schemeClr>
                </a:solidFill>
              </a:rPr>
              <a:t>Consorzio CREATE, </a:t>
            </a:r>
            <a:r>
              <a:rPr lang="en-US" sz="2400" dirty="0" err="1">
                <a:solidFill>
                  <a:schemeClr val="bg1">
                    <a:lumMod val="65000"/>
                  </a:schemeClr>
                </a:solidFill>
              </a:rPr>
              <a:t>Universita</a:t>
            </a:r>
            <a:r>
              <a:rPr lang="en-US" sz="2400" dirty="0">
                <a:solidFill>
                  <a:schemeClr val="bg1">
                    <a:lumMod val="65000"/>
                  </a:schemeClr>
                </a:solidFill>
              </a:rPr>
              <a:t> </a:t>
            </a:r>
            <a:r>
              <a:rPr lang="en-US" sz="2400" dirty="0" err="1">
                <a:solidFill>
                  <a:schemeClr val="bg1">
                    <a:lumMod val="65000"/>
                  </a:schemeClr>
                </a:solidFill>
              </a:rPr>
              <a:t>degli</a:t>
            </a:r>
            <a:r>
              <a:rPr lang="en-US" sz="2400" dirty="0">
                <a:solidFill>
                  <a:schemeClr val="bg1">
                    <a:lumMod val="65000"/>
                  </a:schemeClr>
                </a:solidFill>
              </a:rPr>
              <a:t> </a:t>
            </a:r>
            <a:r>
              <a:rPr lang="en-US" sz="2400" dirty="0" err="1">
                <a:solidFill>
                  <a:schemeClr val="bg1">
                    <a:lumMod val="65000"/>
                  </a:schemeClr>
                </a:solidFill>
              </a:rPr>
              <a:t>Studi</a:t>
            </a:r>
            <a:r>
              <a:rPr lang="en-US" sz="2400" dirty="0">
                <a:solidFill>
                  <a:schemeClr val="bg1">
                    <a:lumMod val="65000"/>
                  </a:schemeClr>
                </a:solidFill>
              </a:rPr>
              <a:t> di Napoli Federico II, Napoli, Italy   </a:t>
            </a:r>
            <a:r>
              <a:rPr lang="en-US" sz="2400" b="1" baseline="30000" dirty="0">
                <a:solidFill>
                  <a:schemeClr val="bg1">
                    <a:lumMod val="65000"/>
                  </a:schemeClr>
                </a:solidFill>
              </a:rPr>
              <a:t>7</a:t>
            </a:r>
            <a:r>
              <a:rPr lang="en-US" sz="2400" dirty="0">
                <a:solidFill>
                  <a:schemeClr val="bg1">
                    <a:lumMod val="65000"/>
                  </a:schemeClr>
                </a:solidFill>
              </a:rPr>
              <a:t>EPFL, Swiss Plasma Center SPC, CH-1015 Lausanne, Switzerland   </a:t>
            </a:r>
            <a:r>
              <a:rPr lang="en-US" sz="2400" b="1" baseline="30000" dirty="0">
                <a:solidFill>
                  <a:schemeClr val="bg1">
                    <a:lumMod val="65000"/>
                  </a:schemeClr>
                </a:solidFill>
              </a:rPr>
              <a:t>8</a:t>
            </a:r>
            <a:r>
              <a:rPr lang="en-US" sz="2400" dirty="0">
                <a:solidFill>
                  <a:schemeClr val="bg1">
                    <a:lumMod val="65000"/>
                  </a:schemeClr>
                </a:solidFill>
              </a:rPr>
              <a:t>UKAEA, Abingdon, </a:t>
            </a:r>
            <a:r>
              <a:rPr lang="en-US" sz="2400" dirty="0" err="1">
                <a:solidFill>
                  <a:schemeClr val="bg1">
                    <a:lumMod val="65000"/>
                  </a:schemeClr>
                </a:solidFill>
              </a:rPr>
              <a:t>Oxfordshire</a:t>
            </a:r>
            <a:r>
              <a:rPr lang="en-US" sz="2400" dirty="0">
                <a:solidFill>
                  <a:schemeClr val="bg1">
                    <a:lumMod val="65000"/>
                  </a:schemeClr>
                </a:solidFill>
              </a:rPr>
              <a:t>, UK   </a:t>
            </a:r>
            <a:r>
              <a:rPr lang="en-US" sz="2400" b="1" baseline="30000" dirty="0">
                <a:solidFill>
                  <a:schemeClr val="bg1">
                    <a:lumMod val="65000"/>
                  </a:schemeClr>
                </a:solidFill>
              </a:rPr>
              <a:t>9</a:t>
            </a:r>
            <a:r>
              <a:rPr lang="en-US" sz="2400" dirty="0">
                <a:solidFill>
                  <a:schemeClr val="bg1">
                    <a:lumMod val="65000"/>
                  </a:schemeClr>
                </a:solidFill>
              </a:rPr>
              <a:t>Indian Institute of Technology, Guwahati, India   </a:t>
            </a:r>
            <a:r>
              <a:rPr lang="en-US" sz="2400" b="1" baseline="30000" dirty="0">
                <a:solidFill>
                  <a:schemeClr val="bg1">
                    <a:lumMod val="65000"/>
                  </a:schemeClr>
                </a:solidFill>
              </a:rPr>
              <a:t>10</a:t>
            </a:r>
            <a:r>
              <a:rPr lang="en-US" sz="2400" dirty="0">
                <a:solidFill>
                  <a:schemeClr val="bg1">
                    <a:lumMod val="65000"/>
                  </a:schemeClr>
                </a:solidFill>
              </a:rPr>
              <a:t>University Cote d’Azur and </a:t>
            </a:r>
            <a:r>
              <a:rPr lang="en-US" sz="2400" dirty="0" err="1">
                <a:solidFill>
                  <a:schemeClr val="bg1">
                    <a:lumMod val="65000"/>
                  </a:schemeClr>
                </a:solidFill>
              </a:rPr>
              <a:t>Inria</a:t>
            </a:r>
            <a:r>
              <a:rPr lang="en-US" sz="2400" dirty="0">
                <a:solidFill>
                  <a:schemeClr val="bg1">
                    <a:lumMod val="65000"/>
                  </a:schemeClr>
                </a:solidFill>
              </a:rPr>
              <a:t> </a:t>
            </a:r>
            <a:r>
              <a:rPr lang="en-US" sz="2400" dirty="0" err="1">
                <a:solidFill>
                  <a:schemeClr val="bg1">
                    <a:lumMod val="65000"/>
                  </a:schemeClr>
                </a:solidFill>
              </a:rPr>
              <a:t>d’UniCA</a:t>
            </a:r>
            <a:r>
              <a:rPr lang="en-US" sz="2400" dirty="0">
                <a:solidFill>
                  <a:schemeClr val="bg1">
                    <a:lumMod val="65000"/>
                  </a:schemeClr>
                </a:solidFill>
              </a:rPr>
              <a:t>, Nice Sophia-Antipolis, France   </a:t>
            </a:r>
            <a:r>
              <a:rPr lang="en-US" sz="2400" b="1" baseline="30000" dirty="0">
                <a:solidFill>
                  <a:schemeClr val="bg1">
                    <a:lumMod val="65000"/>
                  </a:schemeClr>
                </a:solidFill>
              </a:rPr>
              <a:t>11</a:t>
            </a:r>
            <a:r>
              <a:rPr lang="en-US" sz="2400" dirty="0">
                <a:solidFill>
                  <a:schemeClr val="bg1">
                    <a:lumMod val="65000"/>
                  </a:schemeClr>
                </a:solidFill>
              </a:rPr>
              <a:t>Consorzio RFX and CNR-ISTP Padova, Italy   </a:t>
            </a:r>
            <a:r>
              <a:rPr lang="en-US" sz="2400" b="1" baseline="30000" dirty="0">
                <a:solidFill>
                  <a:schemeClr val="bg1">
                    <a:lumMod val="65000"/>
                  </a:schemeClr>
                </a:solidFill>
              </a:rPr>
              <a:t>12</a:t>
            </a:r>
            <a:r>
              <a:rPr lang="en-US" sz="2400" dirty="0">
                <a:solidFill>
                  <a:schemeClr val="bg1">
                    <a:lumMod val="65000"/>
                  </a:schemeClr>
                </a:solidFill>
              </a:rPr>
              <a:t>Department of Physics, Durham University, Durham, United Kingdom   </a:t>
            </a:r>
            <a:r>
              <a:rPr lang="en-US" sz="2400" b="1" baseline="30000" dirty="0">
                <a:solidFill>
                  <a:schemeClr val="bg1">
                    <a:lumMod val="65000"/>
                  </a:schemeClr>
                </a:solidFill>
              </a:rPr>
              <a:t>13</a:t>
            </a:r>
            <a:r>
              <a:rPr lang="en-US" sz="2400" dirty="0">
                <a:solidFill>
                  <a:schemeClr val="bg1">
                    <a:lumMod val="65000"/>
                  </a:schemeClr>
                </a:solidFill>
              </a:rPr>
              <a:t>Barcelona Supercomputing Center (BSC), </a:t>
            </a:r>
            <a:r>
              <a:rPr lang="en-US" sz="2400" dirty="0" err="1">
                <a:solidFill>
                  <a:schemeClr val="bg1">
                    <a:lumMod val="65000"/>
                  </a:schemeClr>
                </a:solidFill>
              </a:rPr>
              <a:t>Placa</a:t>
            </a:r>
            <a:r>
              <a:rPr lang="en-US" sz="2400" dirty="0">
                <a:solidFill>
                  <a:schemeClr val="bg1">
                    <a:lumMod val="65000"/>
                  </a:schemeClr>
                </a:solidFill>
              </a:rPr>
              <a:t> </a:t>
            </a:r>
            <a:r>
              <a:rPr lang="en-US" sz="2400" dirty="0" err="1">
                <a:solidFill>
                  <a:schemeClr val="bg1">
                    <a:lumMod val="65000"/>
                  </a:schemeClr>
                </a:solidFill>
              </a:rPr>
              <a:t>d’Eusebi</a:t>
            </a:r>
            <a:r>
              <a:rPr lang="en-US" sz="2400" dirty="0">
                <a:solidFill>
                  <a:schemeClr val="bg1">
                    <a:lumMod val="65000"/>
                  </a:schemeClr>
                </a:solidFill>
              </a:rPr>
              <a:t> </a:t>
            </a:r>
            <a:r>
              <a:rPr lang="en-US" sz="2400" dirty="0" err="1">
                <a:solidFill>
                  <a:schemeClr val="bg1">
                    <a:lumMod val="65000"/>
                  </a:schemeClr>
                </a:solidFill>
              </a:rPr>
              <a:t>Guell</a:t>
            </a:r>
            <a:r>
              <a:rPr lang="en-US" sz="2400" dirty="0">
                <a:solidFill>
                  <a:schemeClr val="bg1">
                    <a:lumMod val="65000"/>
                  </a:schemeClr>
                </a:solidFill>
              </a:rPr>
              <a:t>, 1-3, 08034 Barcelona, Spain  </a:t>
            </a:r>
            <a:r>
              <a:rPr lang="en-US" sz="2400" b="1" baseline="30000" dirty="0">
                <a:solidFill>
                  <a:schemeClr val="bg1">
                    <a:lumMod val="65000"/>
                  </a:schemeClr>
                </a:solidFill>
              </a:rPr>
              <a:t>14</a:t>
            </a:r>
            <a:r>
              <a:rPr lang="en-US" sz="2400" dirty="0">
                <a:solidFill>
                  <a:schemeClr val="bg1">
                    <a:lumMod val="65000"/>
                  </a:schemeClr>
                </a:solidFill>
              </a:rPr>
              <a:t>Department of Mathematics, Imperial College London, United Kingdom   </a:t>
            </a:r>
            <a:r>
              <a:rPr lang="en-US" sz="2400" b="1" baseline="30000" dirty="0">
                <a:solidFill>
                  <a:schemeClr val="bg1">
                    <a:lumMod val="65000"/>
                  </a:schemeClr>
                </a:solidFill>
              </a:rPr>
              <a:t>15</a:t>
            </a:r>
            <a:r>
              <a:rPr lang="en-US" sz="2400" dirty="0">
                <a:solidFill>
                  <a:schemeClr val="bg1">
                    <a:lumMod val="65000"/>
                  </a:schemeClr>
                </a:solidFill>
              </a:rPr>
              <a:t>Delft University of Technology, Delft, the Netherlands   </a:t>
            </a:r>
            <a:r>
              <a:rPr lang="en-US" sz="2400" b="1" baseline="30000" dirty="0">
                <a:solidFill>
                  <a:schemeClr val="bg1">
                    <a:lumMod val="65000"/>
                  </a:schemeClr>
                </a:solidFill>
              </a:rPr>
              <a:t>16</a:t>
            </a:r>
            <a:r>
              <a:rPr lang="en-US" sz="2400" dirty="0">
                <a:solidFill>
                  <a:schemeClr val="bg1">
                    <a:lumMod val="65000"/>
                  </a:schemeClr>
                </a:solidFill>
              </a:rPr>
              <a:t>NEMO Group, </a:t>
            </a:r>
            <a:r>
              <a:rPr lang="en-US" sz="2400" dirty="0" err="1">
                <a:solidFill>
                  <a:schemeClr val="bg1">
                    <a:lumMod val="65000"/>
                  </a:schemeClr>
                </a:solidFill>
              </a:rPr>
              <a:t>Dipartimento</a:t>
            </a:r>
            <a:r>
              <a:rPr lang="en-US" sz="2400" dirty="0">
                <a:solidFill>
                  <a:schemeClr val="bg1">
                    <a:lumMod val="65000"/>
                  </a:schemeClr>
                </a:solidFill>
              </a:rPr>
              <a:t> </a:t>
            </a:r>
            <a:r>
              <a:rPr lang="en-US" sz="2400" dirty="0" err="1">
                <a:solidFill>
                  <a:schemeClr val="bg1">
                    <a:lumMod val="65000"/>
                  </a:schemeClr>
                </a:solidFill>
              </a:rPr>
              <a:t>Energia</a:t>
            </a:r>
            <a:r>
              <a:rPr lang="en-US" sz="2400" dirty="0">
                <a:solidFill>
                  <a:schemeClr val="bg1">
                    <a:lumMod val="65000"/>
                  </a:schemeClr>
                </a:solidFill>
              </a:rPr>
              <a:t>, </a:t>
            </a:r>
            <a:r>
              <a:rPr lang="en-US" sz="2400" dirty="0" err="1">
                <a:solidFill>
                  <a:schemeClr val="bg1">
                    <a:lumMod val="65000"/>
                  </a:schemeClr>
                </a:solidFill>
              </a:rPr>
              <a:t>Politecnico</a:t>
            </a:r>
            <a:r>
              <a:rPr lang="en-US" sz="2400" dirty="0">
                <a:solidFill>
                  <a:schemeClr val="bg1">
                    <a:lumMod val="65000"/>
                  </a:schemeClr>
                </a:solidFill>
              </a:rPr>
              <a:t> di Torino, Torino, Italy   </a:t>
            </a:r>
            <a:r>
              <a:rPr lang="en-US" sz="2400" b="1" baseline="30000" dirty="0">
                <a:solidFill>
                  <a:schemeClr val="bg1">
                    <a:lumMod val="65000"/>
                  </a:schemeClr>
                </a:solidFill>
              </a:rPr>
              <a:t>17</a:t>
            </a:r>
            <a:r>
              <a:rPr lang="en-US" sz="2400" dirty="0">
                <a:solidFill>
                  <a:schemeClr val="bg1">
                    <a:lumMod val="65000"/>
                  </a:schemeClr>
                </a:solidFill>
              </a:rPr>
              <a:t>Southwestern Institute of Physics, Chengdu, China   </a:t>
            </a:r>
            <a:r>
              <a:rPr lang="en-US" sz="2400" b="1" baseline="30000" dirty="0">
                <a:solidFill>
                  <a:schemeClr val="bg1">
                    <a:lumMod val="65000"/>
                  </a:schemeClr>
                </a:solidFill>
              </a:rPr>
              <a:t>18</a:t>
            </a:r>
            <a:r>
              <a:rPr lang="en-US" sz="2400" dirty="0">
                <a:solidFill>
                  <a:schemeClr val="bg1">
                    <a:lumMod val="65000"/>
                  </a:schemeClr>
                </a:solidFill>
              </a:rPr>
              <a:t>Institute for Plasma Research (IPR), Gandhinagar, India   </a:t>
            </a:r>
            <a:r>
              <a:rPr lang="en-US" sz="2400" b="1" baseline="30000" dirty="0">
                <a:solidFill>
                  <a:schemeClr val="bg1">
                    <a:lumMod val="65000"/>
                  </a:schemeClr>
                </a:solidFill>
              </a:rPr>
              <a:t>19</a:t>
            </a:r>
            <a:r>
              <a:rPr lang="en-US" sz="2400" dirty="0">
                <a:solidFill>
                  <a:schemeClr val="bg1">
                    <a:lumMod val="65000"/>
                  </a:schemeClr>
                </a:solidFill>
              </a:rPr>
              <a:t>Princeton Plasma Physics Laboratory, Princeton, USA   </a:t>
            </a:r>
            <a:r>
              <a:rPr lang="en-US" sz="2400" b="1" baseline="30000" dirty="0">
                <a:solidFill>
                  <a:schemeClr val="bg1">
                    <a:lumMod val="65000"/>
                  </a:schemeClr>
                </a:solidFill>
              </a:rPr>
              <a:t>20</a:t>
            </a:r>
            <a:r>
              <a:rPr lang="en-US" sz="2400" dirty="0">
                <a:solidFill>
                  <a:schemeClr val="bg1">
                    <a:lumMod val="65000"/>
                  </a:schemeClr>
                </a:solidFill>
              </a:rPr>
              <a:t>Seoul National University, Seoul, Republic of Korea   </a:t>
            </a:r>
            <a:r>
              <a:rPr lang="en-US" sz="2400" b="1" baseline="30000" dirty="0">
                <a:solidFill>
                  <a:schemeClr val="bg1">
                    <a:lumMod val="65000"/>
                  </a:schemeClr>
                </a:solidFill>
              </a:rPr>
              <a:t>21</a:t>
            </a:r>
            <a:r>
              <a:rPr lang="en-US" sz="2400" dirty="0">
                <a:solidFill>
                  <a:schemeClr val="bg1">
                    <a:lumMod val="65000"/>
                  </a:schemeClr>
                </a:solidFill>
              </a:rPr>
              <a:t>School of Physics, Dalian University of Technology, Dalian, China </a:t>
            </a:r>
            <a:r>
              <a:rPr lang="en-US" sz="2400" b="1" baseline="30000" dirty="0">
                <a:solidFill>
                  <a:schemeClr val="bg1">
                    <a:lumMod val="65000"/>
                  </a:schemeClr>
                </a:solidFill>
              </a:rPr>
              <a:t>22</a:t>
            </a:r>
            <a:r>
              <a:rPr lang="en-US" sz="2400" dirty="0">
                <a:solidFill>
                  <a:schemeClr val="bg1">
                    <a:lumMod val="65000"/>
                  </a:schemeClr>
                </a:solidFill>
              </a:rPr>
              <a:t>DIFFER, Eindhoven, The Netherlands   </a:t>
            </a:r>
            <a:r>
              <a:rPr lang="en-US" sz="2400" b="1" baseline="30000" dirty="0">
                <a:solidFill>
                  <a:schemeClr val="bg1">
                    <a:lumMod val="65000"/>
                  </a:schemeClr>
                </a:solidFill>
              </a:rPr>
              <a:t>23</a:t>
            </a:r>
            <a:r>
              <a:rPr lang="en-US" sz="2400" dirty="0">
                <a:solidFill>
                  <a:schemeClr val="bg1">
                    <a:lumMod val="65000"/>
                  </a:schemeClr>
                </a:solidFill>
              </a:rPr>
              <a:t>KTH Royal Institute of Technology, Stockholm, Sweden</a:t>
            </a:r>
            <a:r>
              <a:rPr lang="en-US" sz="500" dirty="0">
                <a:solidFill>
                  <a:schemeClr val="bg1">
                    <a:lumMod val="65000"/>
                  </a:schemeClr>
                </a:solidFill>
              </a:rPr>
              <a:t>  </a:t>
            </a:r>
          </a:p>
        </p:txBody>
      </p:sp>
      <p:sp>
        <p:nvSpPr>
          <p:cNvPr id="14" name="Text Box 242"/>
          <p:cNvSpPr txBox="1">
            <a:spLocks noChangeArrowheads="1"/>
          </p:cNvSpPr>
          <p:nvPr/>
        </p:nvSpPr>
        <p:spPr bwMode="auto">
          <a:xfrm>
            <a:off x="521941" y="7678938"/>
            <a:ext cx="14400000" cy="4886274"/>
          </a:xfrm>
          <a:prstGeom prst="rect">
            <a:avLst/>
          </a:prstGeom>
          <a:solidFill>
            <a:schemeClr val="bg1"/>
          </a:solidFill>
          <a:ln w="57150" cmpd="thinThick">
            <a:noFill/>
            <a:miter lim="800000"/>
          </a:ln>
          <a:extLst/>
        </p:spPr>
        <p:txBody>
          <a:bodyPr wrap="square" lIns="182880" tIns="91440" rIns="182880" bIns="182880">
            <a:spAutoFit/>
          </a:bodyPr>
          <a:lstStyle>
            <a:defPPr>
              <a:defRPr kern="1200" smtId="4294967295"/>
            </a:defPPr>
            <a:lvl1pPr marL="228600" indent="-228600"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algn="just">
              <a:lnSpc>
                <a:spcPct val="120000"/>
              </a:lnSpc>
              <a:buFontTx/>
              <a:buChar char="•"/>
            </a:pPr>
            <a:r>
              <a:rPr lang="en-US" altLang="ja-JP" sz="3600" dirty="0">
                <a:solidFill>
                  <a:schemeClr val="tx1">
                    <a:lumMod val="75000"/>
                    <a:lumOff val="25000"/>
                  </a:schemeClr>
                </a:solidFill>
                <a:latin typeface="Calibri "/>
                <a:ea typeface="ＭＳ Ｐゴシック" charset="-128"/>
              </a:rPr>
              <a:t>Transient plasma processes in magnetic confinement fusion plasmas are a focus of work with </a:t>
            </a:r>
            <a:r>
              <a:rPr lang="en-US" altLang="ja-JP" sz="3600" b="1" dirty="0">
                <a:solidFill>
                  <a:schemeClr val="tx1">
                    <a:lumMod val="75000"/>
                    <a:lumOff val="25000"/>
                  </a:schemeClr>
                </a:solidFill>
                <a:latin typeface="Calibri "/>
                <a:ea typeface="ＭＳ Ｐゴシック" charset="-128"/>
              </a:rPr>
              <a:t>JOREK</a:t>
            </a:r>
            <a:r>
              <a:rPr lang="en-US" altLang="ja-JP" sz="3600" dirty="0">
                <a:solidFill>
                  <a:schemeClr val="tx1">
                    <a:lumMod val="75000"/>
                    <a:lumOff val="25000"/>
                  </a:schemeClr>
                </a:solidFill>
                <a:latin typeface="Calibri "/>
                <a:ea typeface="ＭＳ Ｐゴシック" charset="-128"/>
              </a:rPr>
              <a:t>, addressing both tokamaks and </a:t>
            </a:r>
            <a:r>
              <a:rPr lang="en-US" altLang="ja-JP" sz="3600" dirty="0" err="1">
                <a:solidFill>
                  <a:schemeClr val="tx1">
                    <a:lumMod val="75000"/>
                    <a:lumOff val="25000"/>
                  </a:schemeClr>
                </a:solidFill>
                <a:latin typeface="Calibri "/>
                <a:ea typeface="ＭＳ Ｐゴシック" charset="-128"/>
              </a:rPr>
              <a:t>stellarators</a:t>
            </a:r>
            <a:endParaRPr lang="en-US" altLang="ja-JP" sz="3600" dirty="0">
              <a:solidFill>
                <a:schemeClr val="tx1">
                  <a:lumMod val="75000"/>
                  <a:lumOff val="25000"/>
                </a:schemeClr>
              </a:solidFill>
              <a:latin typeface="Calibri "/>
              <a:ea typeface="ＭＳ Ｐゴシック" charset="-128"/>
            </a:endParaRPr>
          </a:p>
          <a:p>
            <a:pPr algn="just">
              <a:lnSpc>
                <a:spcPct val="120000"/>
              </a:lnSpc>
              <a:buFontTx/>
              <a:buChar char="•"/>
            </a:pPr>
            <a:r>
              <a:rPr lang="en-US" altLang="ja-JP" sz="3600" dirty="0">
                <a:solidFill>
                  <a:schemeClr val="tx1">
                    <a:lumMod val="75000"/>
                    <a:lumOff val="25000"/>
                  </a:schemeClr>
                </a:solidFill>
                <a:latin typeface="+mn-lt"/>
                <a:ea typeface="ＭＳ Ｐゴシック" charset="-128"/>
              </a:rPr>
              <a:t>Applications include ELMs, exhaust, disruptions, vertical displacement events, runaway electrons, core instabilities, mitigation &amp; control, etc.</a:t>
            </a:r>
          </a:p>
          <a:p>
            <a:pPr algn="just">
              <a:lnSpc>
                <a:spcPct val="120000"/>
              </a:lnSpc>
              <a:buFontTx/>
              <a:buChar char="•"/>
            </a:pPr>
            <a:r>
              <a:rPr lang="en-US" altLang="ja-JP" sz="3600" dirty="0">
                <a:solidFill>
                  <a:schemeClr val="tx1">
                    <a:lumMod val="75000"/>
                    <a:lumOff val="25000"/>
                  </a:schemeClr>
                </a:solidFill>
                <a:latin typeface="+mn-lt"/>
                <a:ea typeface="ＭＳ Ｐゴシック" charset="-128"/>
              </a:rPr>
              <a:t>Models include </a:t>
            </a:r>
            <a:r>
              <a:rPr lang="en-US" altLang="ja-JP" sz="3600" b="1" dirty="0">
                <a:solidFill>
                  <a:schemeClr val="tx1">
                    <a:lumMod val="75000"/>
                    <a:lumOff val="25000"/>
                  </a:schemeClr>
                </a:solidFill>
                <a:latin typeface="+mn-lt"/>
                <a:ea typeface="ＭＳ Ｐゴシック" charset="-128"/>
              </a:rPr>
              <a:t>reduced and full MHD with two-fluid extensions</a:t>
            </a:r>
            <a:r>
              <a:rPr lang="en-US" altLang="ja-JP" sz="3600" dirty="0">
                <a:solidFill>
                  <a:schemeClr val="tx1">
                    <a:lumMod val="75000"/>
                    <a:lumOff val="25000"/>
                  </a:schemeClr>
                </a:solidFill>
                <a:latin typeface="+mn-lt"/>
                <a:ea typeface="ＭＳ Ｐゴシック" charset="-128"/>
              </a:rPr>
              <a:t>, various </a:t>
            </a:r>
            <a:r>
              <a:rPr lang="en-US" altLang="ja-JP" sz="3600" b="1" dirty="0">
                <a:solidFill>
                  <a:schemeClr val="tx1">
                    <a:lumMod val="75000"/>
                    <a:lumOff val="25000"/>
                  </a:schemeClr>
                </a:solidFill>
                <a:latin typeface="+mn-lt"/>
                <a:ea typeface="ＭＳ Ｐゴシック" charset="-128"/>
              </a:rPr>
              <a:t>hybrid fluid-kinetic models</a:t>
            </a:r>
            <a:r>
              <a:rPr lang="en-US" altLang="ja-JP" sz="3600" dirty="0">
                <a:solidFill>
                  <a:schemeClr val="tx1">
                    <a:lumMod val="75000"/>
                    <a:lumOff val="25000"/>
                  </a:schemeClr>
                </a:solidFill>
                <a:latin typeface="+mn-lt"/>
                <a:ea typeface="ＭＳ Ｐゴシック" charset="-128"/>
              </a:rPr>
              <a:t>, and </a:t>
            </a:r>
            <a:r>
              <a:rPr lang="en-US" altLang="ja-JP" sz="3600" b="1" dirty="0">
                <a:solidFill>
                  <a:schemeClr val="tx1">
                    <a:lumMod val="75000"/>
                    <a:lumOff val="25000"/>
                  </a:schemeClr>
                </a:solidFill>
                <a:latin typeface="+mn-lt"/>
                <a:ea typeface="ＭＳ Ｐゴシック" charset="-128"/>
              </a:rPr>
              <a:t>electrostatic ITG &amp; TEM models</a:t>
            </a:r>
          </a:p>
          <a:p>
            <a:pPr algn="just">
              <a:lnSpc>
                <a:spcPct val="120000"/>
              </a:lnSpc>
              <a:buFontTx/>
              <a:buChar char="•"/>
            </a:pPr>
            <a:r>
              <a:rPr lang="en-US" altLang="ja-JP" sz="3600" dirty="0">
                <a:solidFill>
                  <a:schemeClr val="tx1">
                    <a:lumMod val="75000"/>
                    <a:lumOff val="25000"/>
                  </a:schemeClr>
                </a:solidFill>
                <a:latin typeface="+mn-lt"/>
                <a:ea typeface="ＭＳ Ｐゴシック" charset="-128"/>
              </a:rPr>
              <a:t>This poster highlights selected recent developments and results</a:t>
            </a:r>
          </a:p>
        </p:txBody>
      </p:sp>
      <p:sp>
        <p:nvSpPr>
          <p:cNvPr id="17" name="Text Box 248"/>
          <p:cNvSpPr txBox="1">
            <a:spLocks noChangeArrowheads="1"/>
          </p:cNvSpPr>
          <p:nvPr/>
        </p:nvSpPr>
        <p:spPr bwMode="auto">
          <a:xfrm>
            <a:off x="521941" y="6953956"/>
            <a:ext cx="14400000" cy="769441"/>
          </a:xfrm>
          <a:prstGeom prst="rect">
            <a:avLst/>
          </a:prstGeom>
          <a:solidFill>
            <a:schemeClr val="tx2"/>
          </a:soli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accent4">
                    <a:lumMod val="60000"/>
                    <a:lumOff val="40000"/>
                  </a:schemeClr>
                </a:solidFill>
                <a:latin typeface="+mn-lt"/>
                <a:ea typeface="SimSun" pitchFamily="2" charset="-122"/>
                <a:cs typeface="Lucida Sans" pitchFamily="34" charset="0"/>
              </a:rPr>
              <a:t>Abstract</a:t>
            </a:r>
            <a:endParaRPr lang="en-US" altLang="zh-CN" sz="3200" b="1" dirty="0">
              <a:solidFill>
                <a:schemeClr val="accent4">
                  <a:lumMod val="60000"/>
                  <a:lumOff val="40000"/>
                </a:schemeClr>
              </a:solidFill>
              <a:latin typeface="+mn-lt"/>
              <a:ea typeface="SimSun" pitchFamily="2" charset="-122"/>
              <a:cs typeface="Lucida Sans" pitchFamily="34" charset="0"/>
            </a:endParaRPr>
          </a:p>
        </p:txBody>
      </p:sp>
      <p:sp>
        <p:nvSpPr>
          <p:cNvPr id="18" name="Text Box 263"/>
          <p:cNvSpPr txBox="1">
            <a:spLocks noChangeArrowheads="1"/>
          </p:cNvSpPr>
          <p:nvPr/>
        </p:nvSpPr>
        <p:spPr bwMode="auto">
          <a:xfrm>
            <a:off x="15330355" y="7705655"/>
            <a:ext cx="14400000" cy="16153205"/>
          </a:xfrm>
          <a:prstGeom prst="rect">
            <a:avLst/>
          </a:prstGeom>
          <a:solidFill>
            <a:schemeClr val="bg1"/>
          </a:solidFill>
          <a:ln w="57150" cmpd="thinThick">
            <a:noFill/>
            <a:miter lim="800000"/>
          </a:ln>
          <a:extLst/>
        </p:spPr>
        <p:txBody>
          <a:bodyPr wrap="square" lIns="182880" tIns="91440" rIns="182880" bIns="182880">
            <a:spAutoFit/>
          </a:bodyPr>
          <a:lstStyle>
            <a:defPPr>
              <a:defRPr kern="1200" smtId="4294967295"/>
            </a:defPPr>
            <a:lvl1pPr>
              <a:defRPr sz="2400">
                <a:solidFill>
                  <a:schemeClr val="tx1"/>
                </a:solidFill>
                <a:latin typeface="Times New Roman" pitchFamily="18" charset="0"/>
              </a:defRPr>
            </a:lvl1pPr>
            <a:lvl2pPr marL="685800" indent="-22860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lvl="1" indent="0">
              <a:lnSpc>
                <a:spcPct val="125000"/>
              </a:lnSpc>
            </a:pPr>
            <a:r>
              <a:rPr lang="en-US" altLang="zh-CN" sz="3600" b="1" dirty="0">
                <a:latin typeface="+mn-lt"/>
                <a:ea typeface="ＭＳ Ｐゴシック" charset="-128"/>
              </a:rPr>
              <a:t>Disruptions</a:t>
            </a:r>
          </a:p>
          <a:p>
            <a:pPr marL="571500" lvl="0" indent="-571500">
              <a:lnSpc>
                <a:spcPct val="125000"/>
              </a:lnSpc>
              <a:buFont typeface="Arial" panose="020B0604020202020204" pitchFamily="34" charset="0"/>
              <a:buChar char="•"/>
            </a:pPr>
            <a:r>
              <a:rPr lang="en-US" altLang="zh-CN" sz="3600" dirty="0">
                <a:latin typeface="+mn-lt"/>
                <a:ea typeface="SimSun" pitchFamily="2" charset="-122"/>
              </a:rPr>
              <a:t>VDE and electromagnetic force studies for CFETR</a:t>
            </a:r>
          </a:p>
          <a:p>
            <a:pPr marL="571500" lvl="0" indent="-571500">
              <a:lnSpc>
                <a:spcPct val="125000"/>
              </a:lnSpc>
              <a:buFont typeface="Arial" panose="020B0604020202020204" pitchFamily="34" charset="0"/>
              <a:buChar char="•"/>
            </a:pPr>
            <a:r>
              <a:rPr lang="en-US" altLang="zh-CN" sz="3600" dirty="0">
                <a:latin typeface="+mn-lt"/>
                <a:ea typeface="SimSun" pitchFamily="2" charset="-122"/>
              </a:rPr>
              <a:t>Scan </a:t>
            </a:r>
            <a:r>
              <a:rPr lang="en-US" altLang="zh-CN" sz="3600">
                <a:latin typeface="+mn-lt"/>
                <a:ea typeface="SimSun" pitchFamily="2" charset="-122"/>
              </a:rPr>
              <a:t>of D</a:t>
            </a:r>
            <a:r>
              <a:rPr lang="en-US" altLang="zh-CN" sz="3600" dirty="0">
                <a:latin typeface="+mn-lt"/>
                <a:ea typeface="SimSun" pitchFamily="2" charset="-122"/>
              </a:rPr>
              <a:t>/mixed SPI across full TQ &amp; CQ for AUG &amp; JET </a:t>
            </a:r>
            <a:r>
              <a:rPr lang="en-US" altLang="zh-CN" sz="3600" b="1" dirty="0">
                <a:solidFill>
                  <a:srgbClr val="C00000"/>
                </a:solidFill>
                <a:latin typeface="+mn-lt"/>
                <a:ea typeface="SimSun" pitchFamily="2" charset="-122"/>
              </a:rPr>
              <a:t>[3]</a:t>
            </a:r>
          </a:p>
          <a:p>
            <a:pPr marL="571500" indent="-571500">
              <a:lnSpc>
                <a:spcPct val="125000"/>
              </a:lnSpc>
              <a:buFont typeface="Arial" panose="020B0604020202020204" pitchFamily="34" charset="0"/>
              <a:buChar char="•"/>
            </a:pPr>
            <a:r>
              <a:rPr lang="en-US" altLang="zh-CN" sz="3600" dirty="0">
                <a:latin typeface="+mn-lt"/>
                <a:ea typeface="SimSun" pitchFamily="2" charset="-122"/>
              </a:rPr>
              <a:t>Dual SPI in H-mode and degraded H-mode plasmas for ITER </a:t>
            </a:r>
            <a:r>
              <a:rPr lang="en-US" altLang="zh-CN" sz="3600" b="1" dirty="0">
                <a:solidFill>
                  <a:schemeClr val="accent5">
                    <a:lumMod val="75000"/>
                  </a:schemeClr>
                </a:solidFill>
                <a:latin typeface="+mn-lt"/>
                <a:ea typeface="SimSun" pitchFamily="2" charset="-122"/>
              </a:rPr>
              <a:t>(Fig 2)</a:t>
            </a:r>
            <a:r>
              <a:rPr lang="en-US" altLang="zh-CN" sz="3600" b="1" dirty="0">
                <a:solidFill>
                  <a:srgbClr val="C00000"/>
                </a:solidFill>
                <a:latin typeface="+mn-lt"/>
                <a:ea typeface="SimSun" pitchFamily="2" charset="-122"/>
              </a:rPr>
              <a:t> [4]</a:t>
            </a:r>
            <a:endParaRPr lang="en-US" altLang="zh-CN" sz="3600" dirty="0">
              <a:solidFill>
                <a:srgbClr val="C00000"/>
              </a:solidFill>
              <a:latin typeface="+mn-lt"/>
              <a:ea typeface="SimSun" pitchFamily="2" charset="-122"/>
            </a:endParaRPr>
          </a:p>
          <a:p>
            <a:pPr marL="571500" lvl="0" indent="-571500">
              <a:lnSpc>
                <a:spcPct val="125000"/>
              </a:lnSpc>
              <a:buFont typeface="Arial" panose="020B0604020202020204" pitchFamily="34" charset="0"/>
              <a:buChar char="•"/>
            </a:pPr>
            <a:r>
              <a:rPr lang="en-US" altLang="zh-CN" sz="3600" dirty="0">
                <a:latin typeface="+mn-lt"/>
                <a:ea typeface="SimSun" pitchFamily="2" charset="-122"/>
              </a:rPr>
              <a:t>RE wall load and material damage assessment for ITER </a:t>
            </a:r>
            <a:r>
              <a:rPr lang="en-US" altLang="zh-CN" sz="3600" b="1" dirty="0">
                <a:solidFill>
                  <a:schemeClr val="accent5">
                    <a:lumMod val="75000"/>
                  </a:schemeClr>
                </a:solidFill>
                <a:latin typeface="+mn-lt"/>
                <a:ea typeface="SimSun" pitchFamily="2" charset="-122"/>
              </a:rPr>
              <a:t>(Fig 3)</a:t>
            </a:r>
            <a:r>
              <a:rPr lang="en-US" altLang="zh-CN" sz="3600" b="1" dirty="0">
                <a:latin typeface="+mn-lt"/>
                <a:ea typeface="SimSun" pitchFamily="2" charset="-122"/>
              </a:rPr>
              <a:t> </a:t>
            </a:r>
            <a:r>
              <a:rPr lang="en-US" altLang="zh-CN" sz="3600" b="1" dirty="0">
                <a:solidFill>
                  <a:srgbClr val="C00000"/>
                </a:solidFill>
                <a:latin typeface="+mn-lt"/>
                <a:ea typeface="SimSun" pitchFamily="2" charset="-122"/>
              </a:rPr>
              <a:t>[1]</a:t>
            </a:r>
          </a:p>
          <a:p>
            <a:pPr marL="571500" lvl="0" indent="-571500">
              <a:lnSpc>
                <a:spcPct val="125000"/>
              </a:lnSpc>
              <a:buFont typeface="Arial" panose="020B0604020202020204" pitchFamily="34" charset="0"/>
              <a:buChar char="•"/>
            </a:pPr>
            <a:r>
              <a:rPr lang="en-US" altLang="zh-CN" sz="3600" dirty="0">
                <a:latin typeface="+mn-lt"/>
                <a:ea typeface="SimSun" pitchFamily="2" charset="-122"/>
              </a:rPr>
              <a:t>RE wall load studies with sacrificial limiters in EU-DEMO </a:t>
            </a:r>
            <a:r>
              <a:rPr lang="en-US" altLang="zh-CN" sz="3600" b="1" dirty="0">
                <a:solidFill>
                  <a:schemeClr val="accent5">
                    <a:lumMod val="75000"/>
                  </a:schemeClr>
                </a:solidFill>
                <a:latin typeface="+mn-lt"/>
                <a:ea typeface="SimSun" pitchFamily="2" charset="-122"/>
              </a:rPr>
              <a:t>(Fig 4)</a:t>
            </a:r>
            <a:endParaRPr lang="en-US" altLang="zh-CN" sz="3600" dirty="0">
              <a:latin typeface="+mn-lt"/>
              <a:ea typeface="SimSun" pitchFamily="2" charset="-122"/>
            </a:endParaRPr>
          </a:p>
          <a:p>
            <a:pPr marL="571500" lvl="0" indent="-571500">
              <a:lnSpc>
                <a:spcPct val="125000"/>
              </a:lnSpc>
              <a:buFont typeface="Arial" panose="020B0604020202020204" pitchFamily="34" charset="0"/>
              <a:buChar char="•"/>
            </a:pPr>
            <a:r>
              <a:rPr lang="en-US" altLang="zh-CN" sz="3600" dirty="0">
                <a:latin typeface="+mn-lt"/>
                <a:ea typeface="SimSun" pitchFamily="2" charset="-122"/>
              </a:rPr>
              <a:t>First RE termination studies with the 3D full-f kinetic RE model</a:t>
            </a:r>
          </a:p>
          <a:p>
            <a:pPr marL="571500" lvl="0" indent="-571500">
              <a:lnSpc>
                <a:spcPct val="125000"/>
              </a:lnSpc>
              <a:buFont typeface="Arial" panose="020B0604020202020204" pitchFamily="34" charset="0"/>
              <a:buChar char="•"/>
            </a:pPr>
            <a:r>
              <a:rPr lang="en-US" altLang="zh-CN" sz="3600" dirty="0">
                <a:latin typeface="+mn-lt"/>
                <a:ea typeface="SimSun" pitchFamily="2" charset="-122"/>
              </a:rPr>
              <a:t>Kinetic effects for MHD modes in RE beams studied</a:t>
            </a:r>
            <a:r>
              <a:rPr lang="en-US" altLang="zh-CN" sz="3600" b="1" dirty="0">
                <a:solidFill>
                  <a:srgbClr val="C00000"/>
                </a:solidFill>
                <a:latin typeface="+mn-lt"/>
                <a:ea typeface="SimSun" pitchFamily="2" charset="-122"/>
              </a:rPr>
              <a:t> [2]</a:t>
            </a:r>
          </a:p>
          <a:p>
            <a:pPr marL="571500" lvl="0" indent="-571500">
              <a:lnSpc>
                <a:spcPct val="125000"/>
              </a:lnSpc>
              <a:buFont typeface="Arial" panose="020B0604020202020204" pitchFamily="34" charset="0"/>
              <a:buChar char="•"/>
            </a:pPr>
            <a:r>
              <a:rPr lang="en-US" altLang="zh-CN" sz="3600" dirty="0">
                <a:latin typeface="+mn-lt"/>
                <a:ea typeface="SimSun" pitchFamily="2" charset="-122"/>
              </a:rPr>
              <a:t>Kinetic avalanche and hot-tail sources implemented and tested</a:t>
            </a:r>
            <a:endParaRPr lang="en-US" altLang="ja-JP" sz="3600" b="1" dirty="0">
              <a:latin typeface="+mn-lt"/>
              <a:ea typeface="ＭＳ Ｐゴシック" charset="-128"/>
            </a:endParaRPr>
          </a:p>
          <a:p>
            <a:pPr>
              <a:lnSpc>
                <a:spcPct val="125000"/>
              </a:lnSpc>
            </a:pPr>
            <a:r>
              <a:rPr lang="en-US" altLang="ja-JP" sz="3600" b="1" dirty="0">
                <a:latin typeface="+mn-lt"/>
                <a:ea typeface="ＭＳ Ｐゴシック" charset="-128"/>
              </a:rPr>
              <a:t>Pedestal and Edge</a:t>
            </a:r>
          </a:p>
          <a:p>
            <a:pPr marL="571500" lvl="0" indent="-571500">
              <a:lnSpc>
                <a:spcPct val="125000"/>
              </a:lnSpc>
              <a:buFont typeface="Arial" panose="020B0604020202020204" pitchFamily="34" charset="0"/>
              <a:buChar char="•"/>
            </a:pPr>
            <a:r>
              <a:rPr lang="en-US" altLang="zh-CN" sz="3600" dirty="0">
                <a:latin typeface="+mn-lt"/>
                <a:ea typeface="SimSun" pitchFamily="2" charset="-122"/>
              </a:rPr>
              <a:t>Quiescent H-mode predictions for HL-3</a:t>
            </a:r>
            <a:r>
              <a:rPr lang="en-US" altLang="zh-CN" sz="3600" b="1" dirty="0">
                <a:solidFill>
                  <a:srgbClr val="C00000"/>
                </a:solidFill>
                <a:latin typeface="+mn-lt"/>
                <a:ea typeface="SimSun" pitchFamily="2" charset="-122"/>
              </a:rPr>
              <a:t> [5]</a:t>
            </a:r>
          </a:p>
          <a:p>
            <a:pPr marL="571500" lvl="0" indent="-571500">
              <a:lnSpc>
                <a:spcPct val="125000"/>
              </a:lnSpc>
              <a:buFont typeface="Arial" panose="020B0604020202020204" pitchFamily="34" charset="0"/>
              <a:buChar char="•"/>
            </a:pPr>
            <a:r>
              <a:rPr lang="en-US" altLang="zh-CN" sz="3600" dirty="0">
                <a:latin typeface="+mn-lt"/>
                <a:ea typeface="SimSun" pitchFamily="2" charset="-122"/>
              </a:rPr>
              <a:t>Dynamic X-point radiator and small-ELM burn-through in AUG</a:t>
            </a:r>
          </a:p>
          <a:p>
            <a:pPr marL="571500" lvl="0" indent="-571500">
              <a:lnSpc>
                <a:spcPct val="125000"/>
              </a:lnSpc>
              <a:buFont typeface="Arial" panose="020B0604020202020204" pitchFamily="34" charset="0"/>
              <a:buChar char="•"/>
            </a:pPr>
            <a:r>
              <a:rPr lang="en-US" altLang="zh-CN" sz="3600" dirty="0">
                <a:latin typeface="+mn-lt"/>
                <a:ea typeface="SimSun" pitchFamily="2" charset="-122"/>
              </a:rPr>
              <a:t>Tungsten transport by RMPs and detachment control in ITER </a:t>
            </a:r>
            <a:r>
              <a:rPr lang="en-US" altLang="zh-CN" sz="3600" b="1" dirty="0">
                <a:solidFill>
                  <a:schemeClr val="accent5">
                    <a:lumMod val="75000"/>
                  </a:schemeClr>
                </a:solidFill>
                <a:latin typeface="+mn-lt"/>
                <a:ea typeface="SimSun" pitchFamily="2" charset="-122"/>
              </a:rPr>
              <a:t>(Fig 5)</a:t>
            </a:r>
            <a:endParaRPr lang="en-US" altLang="zh-CN" sz="3600" dirty="0">
              <a:latin typeface="+mn-lt"/>
              <a:ea typeface="SimSun" pitchFamily="2" charset="-122"/>
            </a:endParaRPr>
          </a:p>
          <a:p>
            <a:pPr marL="571500" lvl="0" indent="-571500">
              <a:lnSpc>
                <a:spcPct val="125000"/>
              </a:lnSpc>
              <a:buFont typeface="Arial" panose="020B0604020202020204" pitchFamily="34" charset="0"/>
              <a:buChar char="•"/>
            </a:pPr>
            <a:r>
              <a:rPr lang="en-US" altLang="zh-CN" sz="3600" dirty="0">
                <a:latin typeface="+mn-lt"/>
                <a:ea typeface="SimSun" pitchFamily="2" charset="-122"/>
              </a:rPr>
              <a:t>Tungsten sputtering and transport in EAST</a:t>
            </a:r>
          </a:p>
          <a:p>
            <a:pPr lvl="0">
              <a:lnSpc>
                <a:spcPct val="125000"/>
              </a:lnSpc>
            </a:pPr>
            <a:r>
              <a:rPr lang="en-US" altLang="zh-CN" sz="3600" b="1" dirty="0">
                <a:latin typeface="+mn-lt"/>
                <a:ea typeface="SimSun" pitchFamily="2" charset="-122"/>
              </a:rPr>
              <a:t>Core</a:t>
            </a:r>
          </a:p>
          <a:p>
            <a:pPr marL="571500" lvl="0" indent="-571500">
              <a:lnSpc>
                <a:spcPct val="125000"/>
              </a:lnSpc>
              <a:buFont typeface="Arial" panose="020B0604020202020204" pitchFamily="34" charset="0"/>
              <a:buChar char="•"/>
            </a:pPr>
            <a:r>
              <a:rPr lang="en-US" altLang="zh-CN" sz="3600" dirty="0">
                <a:latin typeface="+mn-lt"/>
                <a:ea typeface="SimSun" pitchFamily="2" charset="-122"/>
              </a:rPr>
              <a:t>Flux pumping for sawtooth control studied at realistic AUG parameters and scans to assess accessibility regimes  </a:t>
            </a:r>
            <a:r>
              <a:rPr lang="en-US" altLang="zh-CN" sz="3600" b="1" dirty="0">
                <a:solidFill>
                  <a:schemeClr val="accent5">
                    <a:lumMod val="75000"/>
                  </a:schemeClr>
                </a:solidFill>
                <a:latin typeface="+mn-lt"/>
                <a:ea typeface="SimSun" pitchFamily="2" charset="-122"/>
              </a:rPr>
              <a:t>(Fig 6)</a:t>
            </a:r>
            <a:r>
              <a:rPr lang="en-US" altLang="zh-CN" sz="3600" b="1" dirty="0">
                <a:solidFill>
                  <a:srgbClr val="C00000"/>
                </a:solidFill>
                <a:latin typeface="+mn-lt"/>
                <a:ea typeface="SimSun" pitchFamily="2" charset="-122"/>
              </a:rPr>
              <a:t> [6,7]</a:t>
            </a:r>
            <a:endParaRPr lang="en-US" altLang="zh-CN" sz="3600" dirty="0">
              <a:solidFill>
                <a:srgbClr val="C00000"/>
              </a:solidFill>
              <a:latin typeface="+mn-lt"/>
              <a:ea typeface="SimSun" pitchFamily="2" charset="-122"/>
            </a:endParaRPr>
          </a:p>
          <a:p>
            <a:pPr marL="571500" lvl="0" indent="-571500">
              <a:lnSpc>
                <a:spcPct val="125000"/>
              </a:lnSpc>
              <a:buFont typeface="Arial" panose="020B0604020202020204" pitchFamily="34" charset="0"/>
              <a:buChar char="•"/>
            </a:pPr>
            <a:r>
              <a:rPr lang="en-US" altLang="zh-CN" sz="3600" dirty="0">
                <a:latin typeface="+mn-lt"/>
                <a:ea typeface="SimSun" pitchFamily="2" charset="-122"/>
              </a:rPr>
              <a:t>Pellet material assimilation studies with advanced non-local heating schemes</a:t>
            </a:r>
          </a:p>
          <a:p>
            <a:pPr marL="571500" lvl="0" indent="-571500">
              <a:lnSpc>
                <a:spcPct val="125000"/>
              </a:lnSpc>
              <a:buFont typeface="Arial" panose="020B0604020202020204" pitchFamily="34" charset="0"/>
              <a:buChar char="•"/>
            </a:pPr>
            <a:r>
              <a:rPr lang="en-US" altLang="zh-CN" sz="3600" dirty="0">
                <a:latin typeface="+mn-lt"/>
                <a:ea typeface="SimSun" pitchFamily="2" charset="-122"/>
              </a:rPr>
              <a:t>ITG &amp; TEM in X-point plasmas with positive/negative triangularity</a:t>
            </a:r>
          </a:p>
          <a:p>
            <a:pPr lvl="0">
              <a:lnSpc>
                <a:spcPct val="125000"/>
              </a:lnSpc>
            </a:pPr>
            <a:r>
              <a:rPr lang="en-US" altLang="zh-CN" sz="3600" b="1" dirty="0">
                <a:latin typeface="+mn-lt"/>
                <a:ea typeface="SimSun" pitchFamily="2" charset="-122"/>
              </a:rPr>
              <a:t>Stellarator</a:t>
            </a:r>
          </a:p>
          <a:p>
            <a:pPr marL="571500" lvl="0" indent="-571500">
              <a:lnSpc>
                <a:spcPct val="125000"/>
              </a:lnSpc>
              <a:buFont typeface="Arial" panose="020B0604020202020204" pitchFamily="34" charset="0"/>
              <a:buChar char="•"/>
            </a:pPr>
            <a:r>
              <a:rPr lang="en-US" altLang="zh-CN" sz="3600" dirty="0">
                <a:latin typeface="+mn-lt"/>
                <a:ea typeface="SimSun" pitchFamily="2" charset="-122"/>
              </a:rPr>
              <a:t>Non-linear dynamics beyond the Mercier stability criterion </a:t>
            </a:r>
            <a:r>
              <a:rPr lang="en-US" altLang="zh-CN" sz="3600" b="1" dirty="0">
                <a:solidFill>
                  <a:schemeClr val="accent5">
                    <a:lumMod val="75000"/>
                  </a:schemeClr>
                </a:solidFill>
                <a:latin typeface="+mn-lt"/>
                <a:ea typeface="SimSun" pitchFamily="2" charset="-122"/>
              </a:rPr>
              <a:t>(Fig 7)</a:t>
            </a:r>
            <a:endParaRPr lang="en-US" altLang="zh-CN" sz="3600" dirty="0">
              <a:latin typeface="+mn-lt"/>
              <a:ea typeface="SimSun" pitchFamily="2" charset="-122"/>
            </a:endParaRPr>
          </a:p>
          <a:p>
            <a:pPr marL="571500" lvl="0" indent="-571500">
              <a:lnSpc>
                <a:spcPct val="125000"/>
              </a:lnSpc>
              <a:buFont typeface="Arial" panose="020B0604020202020204" pitchFamily="34" charset="0"/>
              <a:buChar char="•"/>
            </a:pPr>
            <a:r>
              <a:rPr lang="en-US" altLang="zh-CN" sz="3600" dirty="0">
                <a:latin typeface="+mn-lt"/>
                <a:ea typeface="SimSun" pitchFamily="2" charset="-122"/>
              </a:rPr>
              <a:t>ECCD induced crashes of different size in W7-X</a:t>
            </a:r>
          </a:p>
        </p:txBody>
      </p:sp>
      <p:sp>
        <p:nvSpPr>
          <p:cNvPr id="25" name="Text Box 248"/>
          <p:cNvSpPr txBox="1">
            <a:spLocks noChangeArrowheads="1"/>
          </p:cNvSpPr>
          <p:nvPr/>
        </p:nvSpPr>
        <p:spPr bwMode="auto">
          <a:xfrm>
            <a:off x="15330355" y="6953956"/>
            <a:ext cx="14400000" cy="769441"/>
          </a:xfrm>
          <a:prstGeom prst="rect">
            <a:avLst/>
          </a:prstGeom>
          <a:solidFill>
            <a:schemeClr val="tx2"/>
          </a:soli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accent4">
                    <a:lumMod val="60000"/>
                    <a:lumOff val="40000"/>
                  </a:schemeClr>
                </a:solidFill>
                <a:latin typeface="+mn-lt"/>
                <a:ea typeface="SimSun" pitchFamily="2" charset="-122"/>
                <a:cs typeface="Lucida Sans" pitchFamily="34" charset="0"/>
              </a:rPr>
              <a:t>Selected Results</a:t>
            </a:r>
            <a:endParaRPr lang="en-US" altLang="zh-CN" sz="3200" b="1" dirty="0">
              <a:solidFill>
                <a:schemeClr val="accent4">
                  <a:lumMod val="60000"/>
                  <a:lumOff val="40000"/>
                </a:schemeClr>
              </a:solidFill>
              <a:latin typeface="+mn-lt"/>
              <a:ea typeface="SimSun" pitchFamily="2" charset="-122"/>
              <a:cs typeface="Lucida Sans" pitchFamily="34" charset="0"/>
            </a:endParaRPr>
          </a:p>
        </p:txBody>
      </p:sp>
      <p:sp>
        <p:nvSpPr>
          <p:cNvPr id="28" name="Text Box 242"/>
          <p:cNvSpPr txBox="1">
            <a:spLocks noChangeArrowheads="1"/>
          </p:cNvSpPr>
          <p:nvPr/>
        </p:nvSpPr>
        <p:spPr bwMode="auto">
          <a:xfrm>
            <a:off x="521941" y="13950707"/>
            <a:ext cx="14400000" cy="5551071"/>
          </a:xfrm>
          <a:prstGeom prst="rect">
            <a:avLst/>
          </a:prstGeom>
          <a:solidFill>
            <a:schemeClr val="bg1"/>
          </a:solidFill>
          <a:ln w="57150" cmpd="thinThick">
            <a:noFill/>
            <a:miter lim="800000"/>
          </a:ln>
          <a:extLst/>
        </p:spPr>
        <p:txBody>
          <a:bodyPr wrap="square" lIns="182880" tIns="91440" rIns="182880" bIns="182880">
            <a:spAutoFit/>
          </a:bodyPr>
          <a:lstStyle>
            <a:defPPr>
              <a:defRPr kern="1200" smtId="4294967295"/>
            </a:defPPr>
            <a:lvl1pPr marL="228600" indent="-228600"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marL="571500" indent="-571500" algn="just">
              <a:lnSpc>
                <a:spcPct val="120000"/>
              </a:lnSpc>
              <a:buFont typeface="Arial" panose="020B0604020202020204" pitchFamily="34" charset="0"/>
              <a:buChar char="•"/>
            </a:pPr>
            <a:r>
              <a:rPr lang="de-DE" altLang="ja-JP" sz="3600" dirty="0">
                <a:solidFill>
                  <a:schemeClr val="tx1">
                    <a:lumMod val="75000"/>
                    <a:lumOff val="25000"/>
                  </a:schemeClr>
                </a:solidFill>
                <a:latin typeface="+mn-lt"/>
                <a:ea typeface="ＭＳ Ｐゴシック" charset="-128"/>
              </a:rPr>
              <a:t>Hybrid fluid-</a:t>
            </a:r>
            <a:r>
              <a:rPr lang="de-DE" altLang="ja-JP" sz="3600" dirty="0" err="1">
                <a:solidFill>
                  <a:schemeClr val="tx1">
                    <a:lumMod val="75000"/>
                    <a:lumOff val="25000"/>
                  </a:schemeClr>
                </a:solidFill>
                <a:latin typeface="+mn-lt"/>
                <a:ea typeface="ＭＳ Ｐゴシック" charset="-128"/>
              </a:rPr>
              <a:t>kinetic</a:t>
            </a:r>
            <a:r>
              <a:rPr lang="de-DE" altLang="ja-JP" sz="3600" dirty="0">
                <a:solidFill>
                  <a:schemeClr val="tx1">
                    <a:lumMod val="75000"/>
                    <a:lumOff val="25000"/>
                  </a:schemeClr>
                </a:solidFill>
                <a:latin typeface="+mn-lt"/>
                <a:ea typeface="ＭＳ Ｐゴシック" charset="-128"/>
              </a:rPr>
              <a:t> SOL/</a:t>
            </a:r>
            <a:r>
              <a:rPr lang="de-DE" altLang="ja-JP" sz="3600" dirty="0" err="1">
                <a:solidFill>
                  <a:schemeClr val="tx1">
                    <a:lumMod val="75000"/>
                    <a:lumOff val="25000"/>
                  </a:schemeClr>
                </a:solidFill>
                <a:latin typeface="+mn-lt"/>
                <a:ea typeface="ＭＳ Ｐゴシック" charset="-128"/>
              </a:rPr>
              <a:t>divertor</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models</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further</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improved</a:t>
            </a:r>
            <a:r>
              <a:rPr lang="de-DE" altLang="ja-JP" sz="3600" dirty="0">
                <a:solidFill>
                  <a:schemeClr val="tx1">
                    <a:lumMod val="75000"/>
                    <a:lumOff val="25000"/>
                  </a:schemeClr>
                </a:solidFill>
                <a:latin typeface="+mn-lt"/>
                <a:ea typeface="ＭＳ Ｐゴシック" charset="-128"/>
              </a:rPr>
              <a:t> and </a:t>
            </a:r>
            <a:r>
              <a:rPr lang="de-DE" altLang="ja-JP" sz="3600" dirty="0" err="1">
                <a:solidFill>
                  <a:schemeClr val="tx1">
                    <a:lumMod val="75000"/>
                    <a:lumOff val="25000"/>
                  </a:schemeClr>
                </a:solidFill>
                <a:latin typeface="+mn-lt"/>
                <a:ea typeface="ＭＳ Ｐゴシック" charset="-128"/>
              </a:rPr>
              <a:t>validated</a:t>
            </a:r>
            <a:endParaRPr lang="de-DE" altLang="ja-JP" sz="3600" dirty="0">
              <a:solidFill>
                <a:schemeClr val="tx1">
                  <a:lumMod val="75000"/>
                  <a:lumOff val="25000"/>
                </a:schemeClr>
              </a:solidFill>
              <a:latin typeface="+mn-lt"/>
              <a:ea typeface="ＭＳ Ｐゴシック" charset="-128"/>
            </a:endParaRPr>
          </a:p>
          <a:p>
            <a:pPr marL="571500" indent="-571500" algn="just">
              <a:lnSpc>
                <a:spcPct val="120000"/>
              </a:lnSpc>
              <a:buFont typeface="Arial" panose="020B0604020202020204" pitchFamily="34" charset="0"/>
              <a:buChar char="•"/>
            </a:pPr>
            <a:r>
              <a:rPr lang="de-DE" altLang="ja-JP" sz="3600" dirty="0">
                <a:solidFill>
                  <a:schemeClr val="tx1">
                    <a:lumMod val="75000"/>
                    <a:lumOff val="25000"/>
                  </a:schemeClr>
                </a:solidFill>
                <a:latin typeface="+mn-lt"/>
                <a:ea typeface="ＭＳ Ｐゴシック" charset="-128"/>
              </a:rPr>
              <a:t>Hybrid fluid-</a:t>
            </a:r>
            <a:r>
              <a:rPr lang="de-DE" altLang="ja-JP" sz="3600" dirty="0" err="1">
                <a:solidFill>
                  <a:schemeClr val="tx1">
                    <a:lumMod val="75000"/>
                    <a:lumOff val="25000"/>
                  </a:schemeClr>
                </a:solidFill>
                <a:latin typeface="+mn-lt"/>
                <a:ea typeface="ＭＳ Ｐゴシック" charset="-128"/>
              </a:rPr>
              <a:t>kinetic</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full</a:t>
            </a:r>
            <a:r>
              <a:rPr lang="de-DE" altLang="ja-JP" sz="3600" dirty="0">
                <a:solidFill>
                  <a:schemeClr val="tx1">
                    <a:lumMod val="75000"/>
                    <a:lumOff val="25000"/>
                  </a:schemeClr>
                </a:solidFill>
                <a:latin typeface="+mn-lt"/>
                <a:ea typeface="ＭＳ Ｐゴシック" charset="-128"/>
              </a:rPr>
              <a:t>-f </a:t>
            </a:r>
            <a:r>
              <a:rPr lang="de-DE" altLang="ja-JP" sz="3600" dirty="0" err="1">
                <a:solidFill>
                  <a:schemeClr val="tx1">
                    <a:lumMod val="75000"/>
                    <a:lumOff val="25000"/>
                  </a:schemeClr>
                </a:solidFill>
                <a:latin typeface="+mn-lt"/>
                <a:ea typeface="ＭＳ Ｐゴシック" charset="-128"/>
              </a:rPr>
              <a:t>model</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for</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runaway</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electrons</a:t>
            </a:r>
            <a:r>
              <a:rPr lang="de-DE" altLang="ja-JP" sz="3600" dirty="0">
                <a:solidFill>
                  <a:schemeClr val="tx1">
                    <a:lumMod val="75000"/>
                    <a:lumOff val="25000"/>
                  </a:schemeClr>
                </a:solidFill>
                <a:latin typeface="+mn-lt"/>
                <a:ea typeface="ＭＳ Ｐゴシック" charset="-128"/>
              </a:rPr>
              <a:t> </a:t>
            </a:r>
            <a:r>
              <a:rPr lang="de-DE" altLang="ja-JP" sz="3600" b="1" dirty="0">
                <a:solidFill>
                  <a:schemeClr val="accent5">
                    <a:lumMod val="75000"/>
                  </a:schemeClr>
                </a:solidFill>
                <a:latin typeface="+mn-lt"/>
                <a:ea typeface="ＭＳ Ｐゴシック" charset="-128"/>
              </a:rPr>
              <a:t>(Fig 1</a:t>
            </a:r>
            <a:r>
              <a:rPr lang="de-DE" altLang="ja-JP" sz="3600" dirty="0">
                <a:solidFill>
                  <a:schemeClr val="tx1">
                    <a:lumMod val="75000"/>
                    <a:lumOff val="25000"/>
                  </a:schemeClr>
                </a:solidFill>
                <a:latin typeface="+mn-lt"/>
                <a:ea typeface="ＭＳ Ｐゴシック" charset="-128"/>
              </a:rPr>
              <a:t>) </a:t>
            </a:r>
            <a:r>
              <a:rPr lang="de-DE" altLang="ja-JP" sz="3600" b="1" dirty="0">
                <a:solidFill>
                  <a:srgbClr val="C00000"/>
                </a:solidFill>
                <a:latin typeface="+mn-lt"/>
                <a:ea typeface="ＭＳ Ｐゴシック" charset="-128"/>
              </a:rPr>
              <a:t>[1,2]</a:t>
            </a:r>
          </a:p>
          <a:p>
            <a:pPr marL="571500" indent="-571500" algn="just">
              <a:lnSpc>
                <a:spcPct val="120000"/>
              </a:lnSpc>
              <a:buFont typeface="Arial" panose="020B0604020202020204" pitchFamily="34" charset="0"/>
              <a:buChar char="•"/>
            </a:pPr>
            <a:r>
              <a:rPr lang="de-DE" altLang="ja-JP" sz="3600" dirty="0">
                <a:solidFill>
                  <a:schemeClr val="tx1">
                    <a:lumMod val="75000"/>
                    <a:lumOff val="25000"/>
                  </a:schemeClr>
                </a:solidFill>
                <a:latin typeface="+mn-lt"/>
                <a:ea typeface="ＭＳ Ｐゴシック" charset="-128"/>
              </a:rPr>
              <a:t>Hybrid fluid-</a:t>
            </a:r>
            <a:r>
              <a:rPr lang="de-DE" altLang="ja-JP" sz="3600" dirty="0" err="1">
                <a:solidFill>
                  <a:schemeClr val="tx1">
                    <a:lumMod val="75000"/>
                    <a:lumOff val="25000"/>
                  </a:schemeClr>
                </a:solidFill>
                <a:latin typeface="+mn-lt"/>
                <a:ea typeface="ＭＳ Ｐゴシック" charset="-128"/>
              </a:rPr>
              <a:t>kinetic</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framework</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modularized</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for</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arbitrary</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combinations</a:t>
            </a:r>
            <a:r>
              <a:rPr lang="de-DE" altLang="ja-JP" sz="3600" dirty="0">
                <a:solidFill>
                  <a:schemeClr val="tx1">
                    <a:lumMod val="75000"/>
                    <a:lumOff val="25000"/>
                  </a:schemeClr>
                </a:solidFill>
                <a:latin typeface="+mn-lt"/>
                <a:ea typeface="ＭＳ Ｐゴシック" charset="-128"/>
              </a:rPr>
              <a:t> of fluid &amp; </a:t>
            </a:r>
            <a:r>
              <a:rPr lang="de-DE" altLang="ja-JP" sz="3600" dirty="0" err="1">
                <a:solidFill>
                  <a:schemeClr val="tx1">
                    <a:lumMod val="75000"/>
                    <a:lumOff val="25000"/>
                  </a:schemeClr>
                </a:solidFill>
                <a:latin typeface="+mn-lt"/>
                <a:ea typeface="ＭＳ Ｐゴシック" charset="-128"/>
              </a:rPr>
              <a:t>kinetic</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species</a:t>
            </a:r>
            <a:r>
              <a:rPr lang="de-DE" altLang="ja-JP" sz="3600" dirty="0">
                <a:solidFill>
                  <a:schemeClr val="tx1">
                    <a:lumMod val="75000"/>
                    <a:lumOff val="25000"/>
                  </a:schemeClr>
                </a:solidFill>
                <a:latin typeface="+mn-lt"/>
                <a:ea typeface="ＭＳ Ｐゴシック" charset="-128"/>
              </a:rPr>
              <a:t>, e.g., </a:t>
            </a:r>
            <a:r>
              <a:rPr lang="de-DE" altLang="ja-JP" sz="3600" dirty="0" err="1">
                <a:solidFill>
                  <a:schemeClr val="tx1">
                    <a:lumMod val="75000"/>
                    <a:lumOff val="25000"/>
                  </a:schemeClr>
                </a:solidFill>
                <a:latin typeface="+mn-lt"/>
                <a:ea typeface="ＭＳ Ｐゴシック" charset="-128"/>
              </a:rPr>
              <a:t>for</a:t>
            </a:r>
            <a:r>
              <a:rPr lang="de-DE" altLang="ja-JP" sz="3600" dirty="0">
                <a:solidFill>
                  <a:schemeClr val="tx1">
                    <a:lumMod val="75000"/>
                    <a:lumOff val="25000"/>
                  </a:schemeClr>
                </a:solidFill>
                <a:latin typeface="+mn-lt"/>
                <a:ea typeface="ＭＳ Ｐゴシック" charset="-128"/>
              </a:rPr>
              <a:t> RE beam + </a:t>
            </a:r>
            <a:r>
              <a:rPr lang="de-DE" altLang="ja-JP" sz="3600" dirty="0" err="1">
                <a:solidFill>
                  <a:schemeClr val="tx1">
                    <a:lumMod val="75000"/>
                    <a:lumOff val="25000"/>
                  </a:schemeClr>
                </a:solidFill>
                <a:latin typeface="+mn-lt"/>
                <a:ea typeface="ＭＳ Ｐゴシック" charset="-128"/>
              </a:rPr>
              <a:t>companion</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plasma</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studies</a:t>
            </a:r>
            <a:endParaRPr lang="de-DE" altLang="ja-JP" sz="3600" dirty="0">
              <a:solidFill>
                <a:schemeClr val="tx1">
                  <a:lumMod val="75000"/>
                  <a:lumOff val="25000"/>
                </a:schemeClr>
              </a:solidFill>
              <a:latin typeface="+mn-lt"/>
              <a:ea typeface="ＭＳ Ｐゴシック" charset="-128"/>
            </a:endParaRPr>
          </a:p>
          <a:p>
            <a:pPr marL="571500" indent="-571500" algn="just">
              <a:lnSpc>
                <a:spcPct val="120000"/>
              </a:lnSpc>
              <a:buFont typeface="Arial" panose="020B0604020202020204" pitchFamily="34" charset="0"/>
              <a:buChar char="•"/>
            </a:pPr>
            <a:r>
              <a:rPr lang="de-DE" altLang="ja-JP" sz="3600" dirty="0">
                <a:solidFill>
                  <a:schemeClr val="tx1">
                    <a:lumMod val="75000"/>
                    <a:lumOff val="25000"/>
                  </a:schemeClr>
                </a:solidFill>
                <a:latin typeface="+mn-lt"/>
                <a:ea typeface="ＭＳ Ｐゴシック" charset="-128"/>
              </a:rPr>
              <a:t>Virtual </a:t>
            </a:r>
            <a:r>
              <a:rPr lang="de-DE" altLang="ja-JP" sz="3600" dirty="0" err="1">
                <a:solidFill>
                  <a:schemeClr val="tx1">
                    <a:lumMod val="75000"/>
                    <a:lumOff val="25000"/>
                  </a:schemeClr>
                </a:solidFill>
                <a:latin typeface="+mn-lt"/>
                <a:ea typeface="ＭＳ Ｐゴシック" charset="-128"/>
              </a:rPr>
              <a:t>casing</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principle</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extended</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to</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halo</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currents</a:t>
            </a:r>
            <a:r>
              <a:rPr lang="de-DE" altLang="ja-JP" sz="3600" dirty="0">
                <a:solidFill>
                  <a:schemeClr val="tx1">
                    <a:lumMod val="75000"/>
                    <a:lumOff val="25000"/>
                  </a:schemeClr>
                </a:solidFill>
                <a:latin typeface="+mn-lt"/>
                <a:ea typeface="ＭＳ Ｐゴシック" charset="-128"/>
              </a:rPr>
              <a:t> and </a:t>
            </a:r>
            <a:r>
              <a:rPr lang="de-DE" altLang="ja-JP" sz="3600" dirty="0" err="1">
                <a:solidFill>
                  <a:schemeClr val="tx1">
                    <a:lumMod val="75000"/>
                    <a:lumOff val="25000"/>
                  </a:schemeClr>
                </a:solidFill>
                <a:latin typeface="+mn-lt"/>
                <a:ea typeface="ＭＳ Ｐゴシック" charset="-128"/>
              </a:rPr>
              <a:t>validated</a:t>
            </a:r>
            <a:endParaRPr lang="de-DE" altLang="ja-JP" sz="3600" dirty="0">
              <a:solidFill>
                <a:schemeClr val="tx1">
                  <a:lumMod val="75000"/>
                  <a:lumOff val="25000"/>
                </a:schemeClr>
              </a:solidFill>
              <a:latin typeface="+mn-lt"/>
              <a:ea typeface="ＭＳ Ｐゴシック" charset="-128"/>
            </a:endParaRPr>
          </a:p>
          <a:p>
            <a:pPr marL="571500" indent="-571500" algn="just">
              <a:lnSpc>
                <a:spcPct val="120000"/>
              </a:lnSpc>
              <a:buFont typeface="Arial" panose="020B0604020202020204" pitchFamily="34" charset="0"/>
              <a:buChar char="•"/>
            </a:pPr>
            <a:r>
              <a:rPr lang="de-DE" altLang="ja-JP" sz="3600" dirty="0">
                <a:solidFill>
                  <a:schemeClr val="tx1">
                    <a:lumMod val="75000"/>
                    <a:lumOff val="25000"/>
                  </a:schemeClr>
                </a:solidFill>
                <a:latin typeface="+mn-lt"/>
                <a:ea typeface="ＭＳ Ｐゴシック" charset="-128"/>
              </a:rPr>
              <a:t>GPU </a:t>
            </a:r>
            <a:r>
              <a:rPr lang="de-DE" altLang="ja-JP" sz="3600" dirty="0" err="1">
                <a:solidFill>
                  <a:schemeClr val="tx1">
                    <a:lumMod val="75000"/>
                    <a:lumOff val="25000"/>
                  </a:schemeClr>
                </a:solidFill>
                <a:latin typeface="+mn-lt"/>
                <a:ea typeface="ＭＳ Ｐゴシック" charset="-128"/>
              </a:rPr>
              <a:t>porting</a:t>
            </a:r>
            <a:r>
              <a:rPr lang="de-DE" altLang="ja-JP" sz="3600" dirty="0">
                <a:solidFill>
                  <a:schemeClr val="tx1">
                    <a:lumMod val="75000"/>
                    <a:lumOff val="25000"/>
                  </a:schemeClr>
                </a:solidFill>
                <a:latin typeface="+mn-lt"/>
                <a:ea typeface="ＭＳ Ｐゴシック" charset="-128"/>
              </a:rPr>
              <a:t> of fluid and </a:t>
            </a:r>
            <a:r>
              <a:rPr lang="de-DE" altLang="ja-JP" sz="3600" dirty="0" err="1">
                <a:solidFill>
                  <a:schemeClr val="tx1">
                    <a:lumMod val="75000"/>
                    <a:lumOff val="25000"/>
                  </a:schemeClr>
                </a:solidFill>
                <a:latin typeface="+mn-lt"/>
                <a:ea typeface="ＭＳ Ｐゴシック" charset="-128"/>
              </a:rPr>
              <a:t>kinetic</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models</a:t>
            </a:r>
            <a:endParaRPr lang="de-DE" altLang="ja-JP" sz="3600" dirty="0">
              <a:solidFill>
                <a:schemeClr val="tx1">
                  <a:lumMod val="75000"/>
                  <a:lumOff val="25000"/>
                </a:schemeClr>
              </a:solidFill>
              <a:latin typeface="+mn-lt"/>
              <a:ea typeface="ＭＳ Ｐゴシック" charset="-128"/>
            </a:endParaRPr>
          </a:p>
          <a:p>
            <a:pPr marL="571500" indent="-571500" algn="just">
              <a:lnSpc>
                <a:spcPct val="120000"/>
              </a:lnSpc>
              <a:buFont typeface="Arial" panose="020B0604020202020204" pitchFamily="34" charset="0"/>
              <a:buChar char="•"/>
            </a:pPr>
            <a:r>
              <a:rPr lang="de-DE" altLang="ja-JP" sz="3600" dirty="0">
                <a:solidFill>
                  <a:schemeClr val="tx1">
                    <a:lumMod val="75000"/>
                    <a:lumOff val="25000"/>
                  </a:schemeClr>
                </a:solidFill>
                <a:latin typeface="+mn-lt"/>
                <a:ea typeface="ＭＳ Ｐゴシック" charset="-128"/>
              </a:rPr>
              <a:t>IMAS </a:t>
            </a:r>
            <a:r>
              <a:rPr lang="de-DE" altLang="ja-JP" sz="3600" dirty="0" err="1">
                <a:solidFill>
                  <a:schemeClr val="tx1">
                    <a:lumMod val="75000"/>
                    <a:lumOff val="25000"/>
                  </a:schemeClr>
                </a:solidFill>
                <a:latin typeface="+mn-lt"/>
                <a:ea typeface="ＭＳ Ｐゴシック" charset="-128"/>
              </a:rPr>
              <a:t>integration</a:t>
            </a:r>
            <a:r>
              <a:rPr lang="de-DE" altLang="ja-JP" sz="3600" dirty="0">
                <a:solidFill>
                  <a:schemeClr val="tx1">
                    <a:lumMod val="75000"/>
                    <a:lumOff val="25000"/>
                  </a:schemeClr>
                </a:solidFill>
                <a:latin typeface="+mn-lt"/>
                <a:ea typeface="ＭＳ Ｐゴシック" charset="-128"/>
              </a:rPr>
              <a:t> was </a:t>
            </a:r>
            <a:r>
              <a:rPr lang="de-DE" altLang="ja-JP" sz="3600" dirty="0" err="1">
                <a:solidFill>
                  <a:schemeClr val="tx1">
                    <a:lumMod val="75000"/>
                    <a:lumOff val="25000"/>
                  </a:schemeClr>
                </a:solidFill>
                <a:latin typeface="+mn-lt"/>
                <a:ea typeface="ＭＳ Ｐゴシック" charset="-128"/>
              </a:rPr>
              <a:t>further</a:t>
            </a:r>
            <a:r>
              <a:rPr lang="de-DE" altLang="ja-JP" sz="3600" dirty="0">
                <a:solidFill>
                  <a:schemeClr val="tx1">
                    <a:lumMod val="75000"/>
                    <a:lumOff val="25000"/>
                  </a:schemeClr>
                </a:solidFill>
                <a:latin typeface="+mn-lt"/>
                <a:ea typeface="ＭＳ Ｐゴシック" charset="-128"/>
              </a:rPr>
              <a:t> </a:t>
            </a:r>
            <a:r>
              <a:rPr lang="de-DE" altLang="ja-JP" sz="3600" dirty="0" err="1">
                <a:solidFill>
                  <a:schemeClr val="tx1">
                    <a:lumMod val="75000"/>
                    <a:lumOff val="25000"/>
                  </a:schemeClr>
                </a:solidFill>
                <a:latin typeface="+mn-lt"/>
                <a:ea typeface="ＭＳ Ｐゴシック" charset="-128"/>
              </a:rPr>
              <a:t>advanced</a:t>
            </a:r>
            <a:endParaRPr lang="de-DE" altLang="ja-JP" sz="3600" dirty="0">
              <a:solidFill>
                <a:schemeClr val="tx1">
                  <a:lumMod val="75000"/>
                  <a:lumOff val="25000"/>
                </a:schemeClr>
              </a:solidFill>
              <a:latin typeface="+mn-lt"/>
              <a:ea typeface="ＭＳ Ｐゴシック" charset="-128"/>
            </a:endParaRPr>
          </a:p>
          <a:p>
            <a:pPr marL="571500" indent="-571500" algn="just">
              <a:lnSpc>
                <a:spcPct val="120000"/>
              </a:lnSpc>
              <a:buFont typeface="Arial" panose="020B0604020202020204" pitchFamily="34" charset="0"/>
              <a:buChar char="•"/>
            </a:pPr>
            <a:r>
              <a:rPr lang="en-US" altLang="ja-JP" sz="3600" dirty="0">
                <a:solidFill>
                  <a:schemeClr val="tx1">
                    <a:lumMod val="75000"/>
                    <a:lumOff val="25000"/>
                  </a:schemeClr>
                </a:solidFill>
                <a:latin typeface="+mn-lt"/>
                <a:ea typeface="ＭＳ Ｐゴシック" charset="-128"/>
              </a:rPr>
              <a:t>Novel iterative solver and preconditioner techniques explored</a:t>
            </a:r>
          </a:p>
        </p:txBody>
      </p:sp>
      <p:sp>
        <p:nvSpPr>
          <p:cNvPr id="29" name="Text Box 248"/>
          <p:cNvSpPr txBox="1">
            <a:spLocks noChangeArrowheads="1"/>
          </p:cNvSpPr>
          <p:nvPr/>
        </p:nvSpPr>
        <p:spPr bwMode="auto">
          <a:xfrm>
            <a:off x="521941" y="13181266"/>
            <a:ext cx="14400000" cy="769441"/>
          </a:xfrm>
          <a:prstGeom prst="rect">
            <a:avLst/>
          </a:prstGeom>
          <a:solidFill>
            <a:schemeClr val="tx2"/>
          </a:soli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accent4">
                    <a:lumMod val="60000"/>
                    <a:lumOff val="40000"/>
                  </a:schemeClr>
                </a:solidFill>
                <a:latin typeface="+mn-lt"/>
                <a:ea typeface="SimSun" pitchFamily="2" charset="-122"/>
                <a:cs typeface="Lucida Sans" pitchFamily="34" charset="0"/>
              </a:rPr>
              <a:t>Selected Developments</a:t>
            </a:r>
            <a:endParaRPr lang="en-US" altLang="zh-CN" sz="3200" b="1" dirty="0">
              <a:solidFill>
                <a:schemeClr val="accent4">
                  <a:lumMod val="60000"/>
                  <a:lumOff val="40000"/>
                </a:schemeClr>
              </a:solidFill>
              <a:latin typeface="+mn-lt"/>
              <a:ea typeface="SimSun" pitchFamily="2" charset="-122"/>
              <a:cs typeface="Lucida Sans" pitchFamily="34" charset="0"/>
            </a:endParaRPr>
          </a:p>
        </p:txBody>
      </p:sp>
      <p:sp>
        <p:nvSpPr>
          <p:cNvPr id="13" name="TextBox 12"/>
          <p:cNvSpPr txBox="1"/>
          <p:nvPr/>
        </p:nvSpPr>
        <p:spPr>
          <a:xfrm>
            <a:off x="-74569" y="30370032"/>
            <a:ext cx="7405104" cy="1200329"/>
          </a:xfrm>
          <a:prstGeom prst="rect">
            <a:avLst/>
          </a:prstGeom>
          <a:noFill/>
        </p:spPr>
        <p:txBody>
          <a:bodyPr wrap="none" rtlCol="0">
            <a:spAutoFit/>
          </a:bodyPr>
          <a:lstStyle/>
          <a:p>
            <a:r>
              <a:rPr lang="en-US" sz="3600" b="1" i="1" dirty="0">
                <a:solidFill>
                  <a:schemeClr val="accent5">
                    <a:lumMod val="75000"/>
                  </a:schemeClr>
                </a:solidFill>
              </a:rPr>
              <a:t>Fig 1: </a:t>
            </a:r>
            <a:r>
              <a:rPr lang="en-US" sz="3600" i="1" dirty="0"/>
              <a:t>Kinetic RE model validation (</a:t>
            </a:r>
            <a:r>
              <a:rPr lang="en-US" sz="3600" i="1" dirty="0" err="1"/>
              <a:t>a,b</a:t>
            </a:r>
            <a:r>
              <a:rPr lang="en-US" sz="3600" i="1" dirty="0"/>
              <a:t>)</a:t>
            </a:r>
            <a:br>
              <a:rPr lang="en-US" sz="3600" i="1" dirty="0"/>
            </a:br>
            <a:r>
              <a:rPr lang="en-US" sz="3600" i="1" dirty="0"/>
              <a:t> and first application to termination (c)</a:t>
            </a:r>
          </a:p>
        </p:txBody>
      </p:sp>
      <p:sp>
        <p:nvSpPr>
          <p:cNvPr id="34" name="Text Box 242"/>
          <p:cNvSpPr txBox="1">
            <a:spLocks noChangeArrowheads="1"/>
          </p:cNvSpPr>
          <p:nvPr/>
        </p:nvSpPr>
        <p:spPr bwMode="auto">
          <a:xfrm>
            <a:off x="521941" y="20963210"/>
            <a:ext cx="14400000" cy="2891882"/>
          </a:xfrm>
          <a:prstGeom prst="rect">
            <a:avLst/>
          </a:prstGeom>
          <a:solidFill>
            <a:schemeClr val="bg1"/>
          </a:solidFill>
          <a:ln w="57150" cmpd="thinThick">
            <a:noFill/>
            <a:miter lim="800000"/>
          </a:ln>
          <a:extLst/>
        </p:spPr>
        <p:txBody>
          <a:bodyPr wrap="square" lIns="182880" tIns="91440" rIns="182880" bIns="182880">
            <a:spAutoFit/>
          </a:bodyPr>
          <a:lstStyle>
            <a:defPPr>
              <a:defRPr kern="1200" smtId="4294967295"/>
            </a:defPPr>
            <a:lvl1pPr marL="228600" indent="-228600"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algn="just">
              <a:lnSpc>
                <a:spcPct val="120000"/>
              </a:lnSpc>
              <a:buFontTx/>
              <a:buChar char="•"/>
            </a:pPr>
            <a:r>
              <a:rPr lang="en-US" altLang="ja-JP" sz="3600" dirty="0">
                <a:solidFill>
                  <a:schemeClr val="tx1">
                    <a:lumMod val="75000"/>
                    <a:lumOff val="25000"/>
                  </a:schemeClr>
                </a:solidFill>
                <a:latin typeface="+mn-lt"/>
                <a:ea typeface="ＭＳ Ｐゴシック" charset="-128"/>
              </a:rPr>
              <a:t>Complete halo current coupling for lateral force assessments</a:t>
            </a:r>
          </a:p>
          <a:p>
            <a:pPr algn="just">
              <a:lnSpc>
                <a:spcPct val="120000"/>
              </a:lnSpc>
              <a:buFontTx/>
              <a:buChar char="•"/>
            </a:pPr>
            <a:r>
              <a:rPr lang="en-US" altLang="ja-JP" sz="3600" dirty="0">
                <a:solidFill>
                  <a:schemeClr val="tx1">
                    <a:lumMod val="75000"/>
                    <a:lumOff val="25000"/>
                  </a:schemeClr>
                </a:solidFill>
                <a:latin typeface="+mn-lt"/>
                <a:ea typeface="ＭＳ Ｐゴシック" charset="-128"/>
              </a:rPr>
              <a:t>Further extend the hybrid fluid-kinetic capabilities and port them to stellarator applications</a:t>
            </a:r>
          </a:p>
          <a:p>
            <a:pPr algn="just">
              <a:lnSpc>
                <a:spcPct val="120000"/>
              </a:lnSpc>
              <a:buFontTx/>
              <a:buChar char="•"/>
            </a:pPr>
            <a:r>
              <a:rPr lang="en-US" altLang="ja-JP" sz="3600" dirty="0">
                <a:solidFill>
                  <a:schemeClr val="tx1">
                    <a:lumMod val="75000"/>
                    <a:lumOff val="25000"/>
                  </a:schemeClr>
                </a:solidFill>
                <a:latin typeface="+mn-lt"/>
                <a:ea typeface="ＭＳ Ｐゴシック" charset="-128"/>
              </a:rPr>
              <a:t>Complete porting to accelerated HPC platforms</a:t>
            </a:r>
          </a:p>
        </p:txBody>
      </p:sp>
      <p:sp>
        <p:nvSpPr>
          <p:cNvPr id="35" name="Text Box 248"/>
          <p:cNvSpPr txBox="1">
            <a:spLocks noChangeArrowheads="1"/>
          </p:cNvSpPr>
          <p:nvPr/>
        </p:nvSpPr>
        <p:spPr bwMode="auto">
          <a:xfrm>
            <a:off x="521941" y="20157490"/>
            <a:ext cx="14400000" cy="769441"/>
          </a:xfrm>
          <a:prstGeom prst="rect">
            <a:avLst/>
          </a:prstGeom>
          <a:solidFill>
            <a:schemeClr val="tx2"/>
          </a:solidFill>
          <a:ln w="19050">
            <a:noFill/>
            <a:miter lim="800000"/>
          </a:ln>
        </p:spPr>
        <p:txBody>
          <a:bodyPr wrap="square">
            <a:spAutoFit/>
          </a:bodyPr>
          <a:lstStyle>
            <a:defPPr>
              <a:defRPr kern="1200" smtId="4294967295"/>
            </a:defPPr>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zh-CN" sz="4400" b="1" dirty="0">
                <a:solidFill>
                  <a:schemeClr val="accent4">
                    <a:lumMod val="60000"/>
                    <a:lumOff val="40000"/>
                  </a:schemeClr>
                </a:solidFill>
                <a:latin typeface="+mn-lt"/>
                <a:ea typeface="SimSun" pitchFamily="2" charset="-122"/>
                <a:cs typeface="Lucida Sans" pitchFamily="34" charset="0"/>
              </a:rPr>
              <a:t>Outlook</a:t>
            </a:r>
            <a:endParaRPr lang="en-US" altLang="zh-CN" sz="3200" b="1" dirty="0">
              <a:solidFill>
                <a:schemeClr val="accent4">
                  <a:lumMod val="60000"/>
                  <a:lumOff val="40000"/>
                </a:schemeClr>
              </a:solidFill>
              <a:latin typeface="+mn-lt"/>
              <a:ea typeface="SimSun" pitchFamily="2" charset="-122"/>
              <a:cs typeface="Lucida Sans" pitchFamily="34" charset="0"/>
            </a:endParaRPr>
          </a:p>
        </p:txBody>
      </p:sp>
      <p:sp>
        <p:nvSpPr>
          <p:cNvPr id="3" name="TextBox 2"/>
          <p:cNvSpPr txBox="1"/>
          <p:nvPr/>
        </p:nvSpPr>
        <p:spPr>
          <a:xfrm>
            <a:off x="28124748" y="1655110"/>
            <a:ext cx="2241312" cy="769441"/>
          </a:xfrm>
          <a:prstGeom prst="rect">
            <a:avLst/>
          </a:prstGeom>
          <a:noFill/>
        </p:spPr>
        <p:txBody>
          <a:bodyPr wrap="square" rtlCol="0">
            <a:spAutoFit/>
          </a:bodyPr>
          <a:lstStyle/>
          <a:p>
            <a:r>
              <a:rPr lang="en-US" sz="4400" b="1" dirty="0">
                <a:solidFill>
                  <a:schemeClr val="bg1">
                    <a:lumMod val="65000"/>
                  </a:schemeClr>
                </a:solidFill>
              </a:rPr>
              <a:t>ID: 2679</a:t>
            </a:r>
          </a:p>
        </p:txBody>
      </p:sp>
      <p:sp>
        <p:nvSpPr>
          <p:cNvPr id="23" name="Text Box 242"/>
          <p:cNvSpPr txBox="1">
            <a:spLocks noChangeArrowheads="1"/>
          </p:cNvSpPr>
          <p:nvPr/>
        </p:nvSpPr>
        <p:spPr bwMode="auto">
          <a:xfrm>
            <a:off x="-74569" y="39045170"/>
            <a:ext cx="22319343" cy="3758593"/>
          </a:xfrm>
          <a:prstGeom prst="rect">
            <a:avLst/>
          </a:prstGeom>
          <a:solidFill>
            <a:schemeClr val="bg1"/>
          </a:solidFill>
          <a:ln w="57150" cmpd="thinThick">
            <a:noFill/>
            <a:miter lim="800000"/>
          </a:ln>
          <a:extLst/>
        </p:spPr>
        <p:txBody>
          <a:bodyPr wrap="square" lIns="182880" tIns="91440" rIns="182880" bIns="182880">
            <a:spAutoFit/>
          </a:bodyPr>
          <a:lstStyle>
            <a:defPPr>
              <a:defRPr kern="1200" smtId="4294967295"/>
            </a:defPPr>
            <a:lvl1pPr marL="228600" indent="-228600"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marL="0" indent="0">
              <a:lnSpc>
                <a:spcPct val="120000"/>
              </a:lnSpc>
            </a:pPr>
            <a:r>
              <a:rPr lang="en-US" altLang="ja-JP" sz="2600" b="1" dirty="0">
                <a:solidFill>
                  <a:schemeClr val="tx1">
                    <a:lumMod val="75000"/>
                    <a:lumOff val="25000"/>
                  </a:schemeClr>
                </a:solidFill>
                <a:latin typeface="+mn-lt"/>
                <a:ea typeface="ＭＳ Ｐゴシック" charset="-128"/>
              </a:rPr>
              <a:t>For references as well as further developments and results, please refer to the corresponding IAEA-FEC manuscript.</a:t>
            </a:r>
          </a:p>
          <a:p>
            <a:pPr marL="0" indent="0">
              <a:lnSpc>
                <a:spcPct val="120000"/>
              </a:lnSpc>
            </a:pPr>
            <a:r>
              <a:rPr lang="en-US" altLang="ja-JP" sz="2600" b="1" dirty="0">
                <a:solidFill>
                  <a:schemeClr val="tx1">
                    <a:lumMod val="75000"/>
                    <a:lumOff val="25000"/>
                  </a:schemeClr>
                </a:solidFill>
                <a:latin typeface="+mn-lt"/>
                <a:ea typeface="ＭＳ Ｐゴシック" charset="-128"/>
              </a:rPr>
              <a:t>Some work is described in detail at this conference: </a:t>
            </a:r>
            <a:r>
              <a:rPr lang="en-US" altLang="ja-JP" sz="2600" b="1" dirty="0">
                <a:solidFill>
                  <a:srgbClr val="C00000"/>
                </a:solidFill>
                <a:latin typeface="+mn-lt"/>
                <a:ea typeface="ＭＳ Ｐゴシック" charset="-128"/>
              </a:rPr>
              <a:t>[1] H Bergstroem, [2] S-J Liu, [3] M Kong, [4] </a:t>
            </a:r>
            <a:r>
              <a:rPr lang="en-US" altLang="ja-JP" sz="2600" b="1" dirty="0">
                <a:solidFill>
                  <a:srgbClr val="C00000"/>
                </a:solidFill>
                <a:ea typeface="ＭＳ Ｐゴシック" charset="-128"/>
              </a:rPr>
              <a:t>D Hu, [5] Z Liang, [6] H Zhang, [7] A Bock, [8] F Jenko</a:t>
            </a:r>
            <a:endParaRPr lang="en-US" altLang="ja-JP" sz="2600" b="1" dirty="0">
              <a:solidFill>
                <a:srgbClr val="C00000"/>
              </a:solidFill>
              <a:latin typeface="+mn-lt"/>
              <a:ea typeface="ＭＳ Ｐゴシック" charset="-128"/>
            </a:endParaRPr>
          </a:p>
          <a:p>
            <a:pPr marL="0" indent="0">
              <a:lnSpc>
                <a:spcPct val="120000"/>
              </a:lnSpc>
            </a:pPr>
            <a:endParaRPr lang="en-US" altLang="ja-JP" sz="600" dirty="0">
              <a:solidFill>
                <a:schemeClr val="tx1">
                  <a:lumMod val="75000"/>
                  <a:lumOff val="25000"/>
                </a:schemeClr>
              </a:solidFill>
              <a:latin typeface="+mn-lt"/>
              <a:ea typeface="ＭＳ Ｐゴシック" charset="-128"/>
            </a:endParaRPr>
          </a:p>
          <a:p>
            <a:pPr marL="0" indent="0" algn="just">
              <a:lnSpc>
                <a:spcPct val="120000"/>
              </a:lnSpc>
            </a:pPr>
            <a:r>
              <a:rPr lang="en-US" altLang="ja-JP" sz="2200" dirty="0">
                <a:solidFill>
                  <a:schemeClr val="bg1">
                    <a:lumMod val="65000"/>
                  </a:schemeClr>
                </a:solidFill>
                <a:latin typeface="+mn-lt"/>
                <a:ea typeface="ＭＳ Ｐゴシック" charset="-128"/>
              </a:rPr>
              <a:t>Part of this work has been carried out within the framework of the EUROfusion Consortium, funded by the European Union via the Euratom Research and Training </a:t>
            </a:r>
            <a:r>
              <a:rPr lang="en-US" altLang="ja-JP" sz="2200" dirty="0" err="1">
                <a:solidFill>
                  <a:schemeClr val="bg1">
                    <a:lumMod val="65000"/>
                  </a:schemeClr>
                </a:solidFill>
                <a:latin typeface="+mn-lt"/>
                <a:ea typeface="ＭＳ Ｐゴシック" charset="-128"/>
              </a:rPr>
              <a:t>Programme</a:t>
            </a:r>
            <a:r>
              <a:rPr lang="en-US" altLang="ja-JP" sz="2200" dirty="0">
                <a:solidFill>
                  <a:schemeClr val="bg1">
                    <a:lumMod val="65000"/>
                  </a:schemeClr>
                </a:solidFill>
                <a:latin typeface="+mn-lt"/>
                <a:ea typeface="ＭＳ Ｐゴシック" charset="-128"/>
              </a:rPr>
              <a:t> (Grant Agreement No 101052200 — EUROfusion). The Swiss contribution to this work has been funded by the Swiss State Secretariat for Education, Research and Innovation (SERI). Views and opinions expressed are however those of the authors only and do not necessarily reflect those of the European Union, the European Commission or SERI. Neither the European Union nor the European Commission nor SERI can be held responsible for them. Part of this work has been carried out in collaboration with the ITER Organization. ITER is the Nuclear Facility INB no. 174. The views and opinions expressed herein do not necessarily reflect those of the ITER Organization. This publication is provided for scientific purposes only. Its contents should not be considered as commitments from the ITER Organization as a nuclear operator in the frame of the licensing process. Preconditioning development is partly financed by the Dutch Research Council (NWO) </a:t>
            </a:r>
            <a:r>
              <a:rPr lang="en-US" altLang="ja-JP" sz="2200" dirty="0" err="1">
                <a:solidFill>
                  <a:schemeClr val="bg1">
                    <a:lumMod val="65000"/>
                  </a:schemeClr>
                </a:solidFill>
                <a:latin typeface="+mn-lt"/>
                <a:ea typeface="ＭＳ Ｐゴシック" charset="-128"/>
              </a:rPr>
              <a:t>Veni</a:t>
            </a:r>
            <a:r>
              <a:rPr lang="en-US" altLang="ja-JP" sz="2200" dirty="0">
                <a:solidFill>
                  <a:schemeClr val="bg1">
                    <a:lumMod val="65000"/>
                  </a:schemeClr>
                </a:solidFill>
                <a:latin typeface="+mn-lt"/>
                <a:ea typeface="ＭＳ Ｐゴシック" charset="-128"/>
              </a:rPr>
              <a:t> grant (PI V. Dwarka).</a:t>
            </a:r>
          </a:p>
        </p:txBody>
      </p:sp>
      <p:sp>
        <p:nvSpPr>
          <p:cNvPr id="4" name="Rectangle 3">
            <a:extLst>
              <a:ext uri="{FF2B5EF4-FFF2-40B4-BE49-F238E27FC236}">
                <a16:creationId xmlns:a16="http://schemas.microsoft.com/office/drawing/2014/main" id="{219548FB-E0BF-4B43-A1F2-71C4DF2F7774}"/>
              </a:ext>
            </a:extLst>
          </p:cNvPr>
          <p:cNvSpPr/>
          <p:nvPr/>
        </p:nvSpPr>
        <p:spPr>
          <a:xfrm>
            <a:off x="39024" y="1245472"/>
            <a:ext cx="4141070" cy="492443"/>
          </a:xfrm>
          <a:prstGeom prst="rect">
            <a:avLst/>
          </a:prstGeom>
        </p:spPr>
        <p:txBody>
          <a:bodyPr wrap="none">
            <a:spAutoFit/>
          </a:bodyPr>
          <a:lstStyle/>
          <a:p>
            <a:pPr algn="ctr"/>
            <a:r>
              <a:rPr lang="en-US" sz="2600" dirty="0">
                <a:solidFill>
                  <a:schemeClr val="bg1">
                    <a:lumMod val="65000"/>
                  </a:schemeClr>
                </a:solidFill>
              </a:rPr>
              <a:t>Matthias.Hoelzl@ipp.mpg.de</a:t>
            </a:r>
            <a:endParaRPr lang="en-US" sz="2600" b="1" dirty="0">
              <a:solidFill>
                <a:schemeClr val="bg1">
                  <a:lumMod val="65000"/>
                </a:schemeClr>
              </a:solidFill>
            </a:endParaRPr>
          </a:p>
        </p:txBody>
      </p:sp>
      <p:sp>
        <p:nvSpPr>
          <p:cNvPr id="81" name="Rectangle 80">
            <a:extLst>
              <a:ext uri="{FF2B5EF4-FFF2-40B4-BE49-F238E27FC236}">
                <a16:creationId xmlns:a16="http://schemas.microsoft.com/office/drawing/2014/main" id="{EDE85615-175D-4A03-83A1-DD291AD72A31}"/>
              </a:ext>
            </a:extLst>
          </p:cNvPr>
          <p:cNvSpPr/>
          <p:nvPr/>
        </p:nvSpPr>
        <p:spPr>
          <a:xfrm>
            <a:off x="39024" y="1667415"/>
            <a:ext cx="3678636" cy="492443"/>
          </a:xfrm>
          <a:prstGeom prst="rect">
            <a:avLst/>
          </a:prstGeom>
        </p:spPr>
        <p:txBody>
          <a:bodyPr wrap="none">
            <a:spAutoFit/>
          </a:bodyPr>
          <a:lstStyle/>
          <a:p>
            <a:pPr algn="ctr"/>
            <a:r>
              <a:rPr lang="en-US" sz="2600" dirty="0">
                <a:solidFill>
                  <a:schemeClr val="bg1">
                    <a:lumMod val="65000"/>
                  </a:schemeClr>
                </a:solidFill>
              </a:rPr>
              <a:t>See https://www.jorek.eu</a:t>
            </a:r>
            <a:endParaRPr lang="en-US" sz="2600" b="1" dirty="0">
              <a:solidFill>
                <a:schemeClr val="bg1">
                  <a:lumMod val="65000"/>
                </a:schemeClr>
              </a:solidFill>
            </a:endParaRPr>
          </a:p>
        </p:txBody>
      </p:sp>
      <p:pic>
        <p:nvPicPr>
          <p:cNvPr id="15" name="Picture 14">
            <a:extLst>
              <a:ext uri="{FF2B5EF4-FFF2-40B4-BE49-F238E27FC236}">
                <a16:creationId xmlns:a16="http://schemas.microsoft.com/office/drawing/2014/main" id="{43ED22CC-C5C2-450C-95C2-FED8A61C0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6100" y="38370362"/>
            <a:ext cx="7480762" cy="2280334"/>
          </a:xfrm>
          <a:prstGeom prst="rect">
            <a:avLst/>
          </a:prstGeom>
        </p:spPr>
      </p:pic>
      <p:pic>
        <p:nvPicPr>
          <p:cNvPr id="19" name="Picture 18">
            <a:extLst>
              <a:ext uri="{FF2B5EF4-FFF2-40B4-BE49-F238E27FC236}">
                <a16:creationId xmlns:a16="http://schemas.microsoft.com/office/drawing/2014/main" id="{3CAD273B-002D-4D35-BAC5-6F3587E16F39}"/>
              </a:ext>
            </a:extLst>
          </p:cNvPr>
          <p:cNvPicPr>
            <a:picLocks noChangeAspect="1"/>
          </p:cNvPicPr>
          <p:nvPr/>
        </p:nvPicPr>
        <p:blipFill>
          <a:blip r:embed="rId3"/>
          <a:stretch>
            <a:fillRect/>
          </a:stretch>
        </p:blipFill>
        <p:spPr>
          <a:xfrm>
            <a:off x="22834933" y="40480669"/>
            <a:ext cx="2486256" cy="1649828"/>
          </a:xfrm>
          <a:prstGeom prst="rect">
            <a:avLst/>
          </a:prstGeom>
        </p:spPr>
      </p:pic>
      <p:sp>
        <p:nvSpPr>
          <p:cNvPr id="20" name="TextBox 19">
            <a:extLst>
              <a:ext uri="{FF2B5EF4-FFF2-40B4-BE49-F238E27FC236}">
                <a16:creationId xmlns:a16="http://schemas.microsoft.com/office/drawing/2014/main" id="{A73C2F22-FAF6-4488-9C6B-6302EF64295B}"/>
              </a:ext>
            </a:extLst>
          </p:cNvPr>
          <p:cNvSpPr txBox="1"/>
          <p:nvPr/>
        </p:nvSpPr>
        <p:spPr>
          <a:xfrm>
            <a:off x="23585235" y="42157432"/>
            <a:ext cx="6145120" cy="646331"/>
          </a:xfrm>
          <a:prstGeom prst="rect">
            <a:avLst/>
          </a:prstGeom>
          <a:noFill/>
        </p:spPr>
        <p:txBody>
          <a:bodyPr wrap="square" rtlCol="0">
            <a:spAutoFit/>
          </a:bodyPr>
          <a:lstStyle/>
          <a:p>
            <a:r>
              <a:rPr lang="en-US" sz="3600" b="1" dirty="0">
                <a:solidFill>
                  <a:srgbClr val="C00000"/>
                </a:solidFill>
              </a:rPr>
              <a:t>+ contributions worldwide</a:t>
            </a:r>
            <a:endParaRPr lang="de-DE" sz="3600" b="1" dirty="0">
              <a:solidFill>
                <a:srgbClr val="C00000"/>
              </a:solidFill>
            </a:endParaRPr>
          </a:p>
        </p:txBody>
      </p:sp>
      <p:pic>
        <p:nvPicPr>
          <p:cNvPr id="24" name="Grafik 23">
            <a:extLst>
              <a:ext uri="{FF2B5EF4-FFF2-40B4-BE49-F238E27FC236}">
                <a16:creationId xmlns:a16="http://schemas.microsoft.com/office/drawing/2014/main" id="{26CD446B-CE85-4B57-A68A-89217B0A9BE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30000"/>
                    </a14:imgEffect>
                    <a14:imgEffect>
                      <a14:brightnessContrast bright="30000" contrast="30000"/>
                    </a14:imgEffect>
                  </a14:imgLayer>
                </a14:imgProps>
              </a:ext>
              <a:ext uri="{28A0092B-C50C-407E-A947-70E740481C1C}">
                <a14:useLocalDpi xmlns:a14="http://schemas.microsoft.com/office/drawing/2010/main" val="0"/>
              </a:ext>
            </a:extLst>
          </a:blip>
          <a:srcRect r="41312"/>
          <a:stretch/>
        </p:blipFill>
        <p:spPr>
          <a:xfrm>
            <a:off x="8286338" y="24224485"/>
            <a:ext cx="7675746" cy="5944993"/>
          </a:xfrm>
          <a:prstGeom prst="rect">
            <a:avLst/>
          </a:prstGeom>
        </p:spPr>
      </p:pic>
      <p:pic>
        <p:nvPicPr>
          <p:cNvPr id="27" name="Grafik 26">
            <a:extLst>
              <a:ext uri="{FF2B5EF4-FFF2-40B4-BE49-F238E27FC236}">
                <a16:creationId xmlns:a16="http://schemas.microsoft.com/office/drawing/2014/main" id="{D266E776-F185-4A1A-BC78-18A77F44A47A}"/>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12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69" y="31790667"/>
            <a:ext cx="7671050" cy="5192948"/>
          </a:xfrm>
          <a:prstGeom prst="rect">
            <a:avLst/>
          </a:prstGeom>
        </p:spPr>
      </p:pic>
      <p:pic>
        <p:nvPicPr>
          <p:cNvPr id="33" name="Grafik 32">
            <a:extLst>
              <a:ext uri="{FF2B5EF4-FFF2-40B4-BE49-F238E27FC236}">
                <a16:creationId xmlns:a16="http://schemas.microsoft.com/office/drawing/2014/main" id="{10A808BB-BB84-49E9-A299-23FCCE8380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38" y="24827113"/>
            <a:ext cx="7645012" cy="5342365"/>
          </a:xfrm>
          <a:prstGeom prst="rect">
            <a:avLst/>
          </a:prstGeom>
        </p:spPr>
      </p:pic>
      <p:pic>
        <p:nvPicPr>
          <p:cNvPr id="38" name="Grafik 37">
            <a:extLst>
              <a:ext uri="{FF2B5EF4-FFF2-40B4-BE49-F238E27FC236}">
                <a16:creationId xmlns:a16="http://schemas.microsoft.com/office/drawing/2014/main" id="{5B80BACE-6896-42BA-98BE-EA9E83B9D5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6338" y="32012603"/>
            <a:ext cx="7381702" cy="4971011"/>
          </a:xfrm>
          <a:prstGeom prst="rect">
            <a:avLst/>
          </a:prstGeom>
        </p:spPr>
      </p:pic>
      <p:pic>
        <p:nvPicPr>
          <p:cNvPr id="9" name="Grafik 8">
            <a:extLst>
              <a:ext uri="{FF2B5EF4-FFF2-40B4-BE49-F238E27FC236}">
                <a16:creationId xmlns:a16="http://schemas.microsoft.com/office/drawing/2014/main" id="{64781E02-BB46-4289-AA8F-4C62FF30C5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09662" y="24223038"/>
            <a:ext cx="7932205" cy="5949154"/>
          </a:xfrm>
          <a:prstGeom prst="rect">
            <a:avLst/>
          </a:prstGeom>
        </p:spPr>
      </p:pic>
      <p:pic>
        <p:nvPicPr>
          <p:cNvPr id="54" name="Grafik 53">
            <a:extLst>
              <a:ext uri="{FF2B5EF4-FFF2-40B4-BE49-F238E27FC236}">
                <a16:creationId xmlns:a16="http://schemas.microsoft.com/office/drawing/2014/main" id="{0E32C924-4497-43D4-B8C4-B83B971D2C05}"/>
              </a:ext>
            </a:extLst>
          </p:cNvPr>
          <p:cNvPicPr>
            <a:picLocks noChangeAspect="1"/>
          </p:cNvPicPr>
          <p:nvPr/>
        </p:nvPicPr>
        <p:blipFill>
          <a:blip r:embed="rId11">
            <a:extLst>
              <a:ext uri="{BEBA8EAE-BF5A-486C-A8C5-ECC9F3942E4B}">
                <a14:imgProps xmlns:a14="http://schemas.microsoft.com/office/drawing/2010/main">
                  <a14:imgLayer r:embed="rId12">
                    <a14:imgEffect>
                      <a14:saturation sat="130000"/>
                    </a14:imgEffect>
                    <a14:imgEffect>
                      <a14:brightnessContrast bright="10000" contrast="10000"/>
                    </a14:imgEffect>
                  </a14:imgLayer>
                </a14:imgProps>
              </a:ext>
            </a:extLst>
          </a:blip>
          <a:stretch>
            <a:fillRect/>
          </a:stretch>
        </p:blipFill>
        <p:spPr>
          <a:xfrm>
            <a:off x="24989446" y="24223038"/>
            <a:ext cx="5263329" cy="9018933"/>
          </a:xfrm>
          <a:prstGeom prst="rect">
            <a:avLst/>
          </a:prstGeom>
        </p:spPr>
      </p:pic>
      <p:pic>
        <p:nvPicPr>
          <p:cNvPr id="53" name="Grafik 52">
            <a:extLst>
              <a:ext uri="{FF2B5EF4-FFF2-40B4-BE49-F238E27FC236}">
                <a16:creationId xmlns:a16="http://schemas.microsoft.com/office/drawing/2014/main" id="{32C06FAF-8F99-4108-BB46-AEA59589F6E3}"/>
              </a:ext>
            </a:extLst>
          </p:cNvPr>
          <p:cNvPicPr>
            <a:picLocks noChangeAspect="1"/>
          </p:cNvPicPr>
          <p:nvPr/>
        </p:nvPicPr>
        <p:blipFill rotWithShape="1">
          <a:blip r:embed="rId13">
            <a:extLst>
              <a:ext uri="{28A0092B-C50C-407E-A947-70E740481C1C}">
                <a14:useLocalDpi xmlns:a14="http://schemas.microsoft.com/office/drawing/2010/main" val="0"/>
              </a:ext>
            </a:extLst>
          </a:blip>
          <a:srcRect t="86784"/>
          <a:stretch/>
        </p:blipFill>
        <p:spPr>
          <a:xfrm>
            <a:off x="26545870" y="28334540"/>
            <a:ext cx="3407701" cy="604582"/>
          </a:xfrm>
          <a:prstGeom prst="rect">
            <a:avLst/>
          </a:prstGeom>
        </p:spPr>
      </p:pic>
      <p:pic>
        <p:nvPicPr>
          <p:cNvPr id="55" name="Grafik 54">
            <a:extLst>
              <a:ext uri="{FF2B5EF4-FFF2-40B4-BE49-F238E27FC236}">
                <a16:creationId xmlns:a16="http://schemas.microsoft.com/office/drawing/2014/main" id="{44E15C31-CF39-4089-981E-AC3864E8FD4F}"/>
              </a:ext>
            </a:extLst>
          </p:cNvPr>
          <p:cNvPicPr>
            <a:picLocks noChangeAspect="1"/>
          </p:cNvPicPr>
          <p:nvPr/>
        </p:nvPicPr>
        <p:blipFill>
          <a:blip r:embed="rId14">
            <a:extLst>
              <a:ext uri="{BEBA8EAE-BF5A-486C-A8C5-ECC9F3942E4B}">
                <a14:imgProps xmlns:a14="http://schemas.microsoft.com/office/drawing/2010/main">
                  <a14:imgLayer r:embed="rId15">
                    <a14:imgEffect>
                      <a14:saturation sat="120000"/>
                    </a14:imgEffect>
                    <a14:imgEffect>
                      <a14:brightnessContrast bright="20000" contrast="20000"/>
                    </a14:imgEffect>
                  </a14:imgLayer>
                </a14:imgProps>
              </a:ext>
            </a:extLst>
          </a:blip>
          <a:stretch>
            <a:fillRect/>
          </a:stretch>
        </p:blipFill>
        <p:spPr>
          <a:xfrm>
            <a:off x="16357898" y="31532969"/>
            <a:ext cx="5801712" cy="5825710"/>
          </a:xfrm>
          <a:prstGeom prst="rect">
            <a:avLst/>
          </a:prstGeom>
        </p:spPr>
      </p:pic>
      <p:sp>
        <p:nvSpPr>
          <p:cNvPr id="68" name="TextBox 12">
            <a:extLst>
              <a:ext uri="{FF2B5EF4-FFF2-40B4-BE49-F238E27FC236}">
                <a16:creationId xmlns:a16="http://schemas.microsoft.com/office/drawing/2014/main" id="{7AA0DEB5-3C6E-46B5-BE6D-CA8C4734427E}"/>
              </a:ext>
            </a:extLst>
          </p:cNvPr>
          <p:cNvSpPr txBox="1"/>
          <p:nvPr/>
        </p:nvSpPr>
        <p:spPr>
          <a:xfrm>
            <a:off x="8227441" y="30337875"/>
            <a:ext cx="7809574" cy="1200329"/>
          </a:xfrm>
          <a:prstGeom prst="rect">
            <a:avLst/>
          </a:prstGeom>
          <a:noFill/>
        </p:spPr>
        <p:txBody>
          <a:bodyPr wrap="none" rtlCol="0">
            <a:spAutoFit/>
          </a:bodyPr>
          <a:lstStyle/>
          <a:p>
            <a:r>
              <a:rPr lang="en-US" sz="3600" b="1" i="1" dirty="0">
                <a:solidFill>
                  <a:schemeClr val="accent5">
                    <a:lumMod val="75000"/>
                  </a:schemeClr>
                </a:solidFill>
              </a:rPr>
              <a:t>Fig 2:</a:t>
            </a:r>
            <a:r>
              <a:rPr lang="en-US" sz="3600" i="1" dirty="0"/>
              <a:t> SPI induced helical radiation band</a:t>
            </a:r>
            <a:br>
              <a:rPr lang="en-US" sz="3600" i="1" dirty="0"/>
            </a:br>
            <a:r>
              <a:rPr lang="en-US" sz="3600" i="1" dirty="0"/>
              <a:t>in ITER</a:t>
            </a:r>
          </a:p>
        </p:txBody>
      </p:sp>
      <p:sp>
        <p:nvSpPr>
          <p:cNvPr id="69" name="TextBox 12">
            <a:extLst>
              <a:ext uri="{FF2B5EF4-FFF2-40B4-BE49-F238E27FC236}">
                <a16:creationId xmlns:a16="http://schemas.microsoft.com/office/drawing/2014/main" id="{9AD69916-A966-46A7-8AD3-FB9A1757A61B}"/>
              </a:ext>
            </a:extLst>
          </p:cNvPr>
          <p:cNvSpPr txBox="1"/>
          <p:nvPr/>
        </p:nvSpPr>
        <p:spPr>
          <a:xfrm>
            <a:off x="16509662" y="30370032"/>
            <a:ext cx="7898124" cy="1200329"/>
          </a:xfrm>
          <a:prstGeom prst="rect">
            <a:avLst/>
          </a:prstGeom>
          <a:noFill/>
        </p:spPr>
        <p:txBody>
          <a:bodyPr wrap="none" rtlCol="0">
            <a:spAutoFit/>
          </a:bodyPr>
          <a:lstStyle/>
          <a:p>
            <a:r>
              <a:rPr lang="en-US" sz="3600" b="1" i="1" dirty="0">
                <a:solidFill>
                  <a:schemeClr val="accent5">
                    <a:lumMod val="75000"/>
                  </a:schemeClr>
                </a:solidFill>
              </a:rPr>
              <a:t>Fig 3: </a:t>
            </a:r>
            <a:r>
              <a:rPr lang="en-US" sz="3600" i="1" dirty="0"/>
              <a:t>RE wall deposition in ITER used for</a:t>
            </a:r>
            <a:br>
              <a:rPr lang="en-US" sz="3600" i="1" dirty="0"/>
            </a:br>
            <a:r>
              <a:rPr lang="en-US" sz="3600" i="1" dirty="0"/>
              <a:t>successive wall damage assessments</a:t>
            </a:r>
          </a:p>
        </p:txBody>
      </p:sp>
      <p:sp>
        <p:nvSpPr>
          <p:cNvPr id="75" name="TextBox 12">
            <a:extLst>
              <a:ext uri="{FF2B5EF4-FFF2-40B4-BE49-F238E27FC236}">
                <a16:creationId xmlns:a16="http://schemas.microsoft.com/office/drawing/2014/main" id="{B387BDF4-58F4-469E-828C-4C42ACE36CA3}"/>
              </a:ext>
            </a:extLst>
          </p:cNvPr>
          <p:cNvSpPr txBox="1"/>
          <p:nvPr/>
        </p:nvSpPr>
        <p:spPr>
          <a:xfrm>
            <a:off x="24989446" y="33599524"/>
            <a:ext cx="5288756" cy="1754326"/>
          </a:xfrm>
          <a:prstGeom prst="rect">
            <a:avLst/>
          </a:prstGeom>
          <a:noFill/>
        </p:spPr>
        <p:txBody>
          <a:bodyPr wrap="none" rtlCol="0">
            <a:spAutoFit/>
          </a:bodyPr>
          <a:lstStyle/>
          <a:p>
            <a:r>
              <a:rPr lang="en-US" sz="3600" b="1" i="1" dirty="0">
                <a:solidFill>
                  <a:schemeClr val="accent5">
                    <a:lumMod val="75000"/>
                  </a:schemeClr>
                </a:solidFill>
              </a:rPr>
              <a:t>Fig 4:</a:t>
            </a:r>
            <a:r>
              <a:rPr lang="en-US" sz="3600" i="1" dirty="0"/>
              <a:t> RE wall loads in an</a:t>
            </a:r>
            <a:br>
              <a:rPr lang="en-US" sz="3600" i="1" dirty="0"/>
            </a:br>
            <a:r>
              <a:rPr lang="en-US" sz="3600" i="1" dirty="0"/>
              <a:t>EU-DEMO concept without</a:t>
            </a:r>
            <a:br>
              <a:rPr lang="en-US" sz="3600" i="1" dirty="0"/>
            </a:br>
            <a:r>
              <a:rPr lang="en-US" sz="3600" i="1" dirty="0"/>
              <a:t>and with sacrificial limiter</a:t>
            </a:r>
          </a:p>
        </p:txBody>
      </p:sp>
      <p:pic>
        <p:nvPicPr>
          <p:cNvPr id="56" name="Grafik 55">
            <a:extLst>
              <a:ext uri="{FF2B5EF4-FFF2-40B4-BE49-F238E27FC236}">
                <a16:creationId xmlns:a16="http://schemas.microsoft.com/office/drawing/2014/main" id="{5E502783-EB71-4341-AFD2-848323A7D782}"/>
              </a:ext>
            </a:extLst>
          </p:cNvPr>
          <p:cNvPicPr>
            <a:picLocks noChangeAspect="1"/>
          </p:cNvPicPr>
          <p:nvPr/>
        </p:nvPicPr>
        <p:blipFill>
          <a:blip r:embed="rId16"/>
          <a:stretch>
            <a:fillRect/>
          </a:stretch>
        </p:blipFill>
        <p:spPr>
          <a:xfrm>
            <a:off x="16694812" y="27351094"/>
            <a:ext cx="3038475" cy="2657475"/>
          </a:xfrm>
          <a:prstGeom prst="rect">
            <a:avLst/>
          </a:prstGeom>
        </p:spPr>
      </p:pic>
      <p:sp>
        <p:nvSpPr>
          <p:cNvPr id="76" name="TextBox 12">
            <a:extLst>
              <a:ext uri="{FF2B5EF4-FFF2-40B4-BE49-F238E27FC236}">
                <a16:creationId xmlns:a16="http://schemas.microsoft.com/office/drawing/2014/main" id="{C2B84ADB-16A4-4DB2-88D6-E3F63DDF6996}"/>
              </a:ext>
            </a:extLst>
          </p:cNvPr>
          <p:cNvSpPr txBox="1"/>
          <p:nvPr/>
        </p:nvSpPr>
        <p:spPr>
          <a:xfrm>
            <a:off x="-1" y="37320579"/>
            <a:ext cx="7615803" cy="1200329"/>
          </a:xfrm>
          <a:prstGeom prst="rect">
            <a:avLst/>
          </a:prstGeom>
          <a:noFill/>
        </p:spPr>
        <p:txBody>
          <a:bodyPr wrap="none" rtlCol="0">
            <a:spAutoFit/>
          </a:bodyPr>
          <a:lstStyle/>
          <a:p>
            <a:r>
              <a:rPr lang="en-US" sz="3600" b="1" i="1" dirty="0">
                <a:solidFill>
                  <a:schemeClr val="accent5">
                    <a:lumMod val="75000"/>
                  </a:schemeClr>
                </a:solidFill>
              </a:rPr>
              <a:t>Fig 5: </a:t>
            </a:r>
            <a:r>
              <a:rPr lang="en-US" sz="3600" i="1" dirty="0"/>
              <a:t>Neoclassical cross-field transport</a:t>
            </a:r>
            <a:br>
              <a:rPr lang="en-US" sz="3600" i="1" dirty="0"/>
            </a:br>
            <a:r>
              <a:rPr lang="en-US" sz="3600" i="1" dirty="0"/>
              <a:t>in an ITER RMP plasma</a:t>
            </a:r>
          </a:p>
        </p:txBody>
      </p:sp>
      <p:sp>
        <p:nvSpPr>
          <p:cNvPr id="77" name="TextBox 12">
            <a:extLst>
              <a:ext uri="{FF2B5EF4-FFF2-40B4-BE49-F238E27FC236}">
                <a16:creationId xmlns:a16="http://schemas.microsoft.com/office/drawing/2014/main" id="{657B864F-99FB-47F2-8414-090AF77C84D6}"/>
              </a:ext>
            </a:extLst>
          </p:cNvPr>
          <p:cNvSpPr txBox="1"/>
          <p:nvPr/>
        </p:nvSpPr>
        <p:spPr>
          <a:xfrm>
            <a:off x="8286338" y="37320578"/>
            <a:ext cx="6904262" cy="1200329"/>
          </a:xfrm>
          <a:prstGeom prst="rect">
            <a:avLst/>
          </a:prstGeom>
          <a:noFill/>
        </p:spPr>
        <p:txBody>
          <a:bodyPr wrap="none" rtlCol="0">
            <a:spAutoFit/>
          </a:bodyPr>
          <a:lstStyle/>
          <a:p>
            <a:r>
              <a:rPr lang="en-US" sz="3600" b="1" i="1" dirty="0">
                <a:solidFill>
                  <a:schemeClr val="accent5">
                    <a:lumMod val="75000"/>
                  </a:schemeClr>
                </a:solidFill>
              </a:rPr>
              <a:t>Fig 6: </a:t>
            </a:r>
            <a:r>
              <a:rPr lang="en-US" sz="3600" i="1" dirty="0"/>
              <a:t>Flux pumping scenario in AUG</a:t>
            </a:r>
            <a:br>
              <a:rPr lang="en-US" sz="3600" i="1" dirty="0"/>
            </a:br>
            <a:r>
              <a:rPr lang="en-US" sz="3600" i="1" dirty="0"/>
              <a:t>with q0 clamping to unity</a:t>
            </a:r>
          </a:p>
        </p:txBody>
      </p:sp>
      <p:sp>
        <p:nvSpPr>
          <p:cNvPr id="78" name="TextBox 12">
            <a:extLst>
              <a:ext uri="{FF2B5EF4-FFF2-40B4-BE49-F238E27FC236}">
                <a16:creationId xmlns:a16="http://schemas.microsoft.com/office/drawing/2014/main" id="{9DF0F9C6-8B23-4289-AAB4-7705F9F9BDF1}"/>
              </a:ext>
            </a:extLst>
          </p:cNvPr>
          <p:cNvSpPr txBox="1"/>
          <p:nvPr/>
        </p:nvSpPr>
        <p:spPr>
          <a:xfrm>
            <a:off x="16509662" y="37320577"/>
            <a:ext cx="5376793" cy="1200329"/>
          </a:xfrm>
          <a:prstGeom prst="rect">
            <a:avLst/>
          </a:prstGeom>
          <a:noFill/>
        </p:spPr>
        <p:txBody>
          <a:bodyPr wrap="none" rtlCol="0">
            <a:spAutoFit/>
          </a:bodyPr>
          <a:lstStyle/>
          <a:p>
            <a:r>
              <a:rPr lang="en-US" sz="3600" b="1" i="1" dirty="0">
                <a:solidFill>
                  <a:schemeClr val="accent5">
                    <a:lumMod val="75000"/>
                  </a:schemeClr>
                </a:solidFill>
              </a:rPr>
              <a:t>Fig 7: </a:t>
            </a:r>
            <a:r>
              <a:rPr lang="en-US" sz="3600" i="1" dirty="0"/>
              <a:t>Plasma dynamics of a</a:t>
            </a:r>
            <a:br>
              <a:rPr lang="en-US" sz="3600" i="1" dirty="0"/>
            </a:br>
            <a:r>
              <a:rPr lang="en-US" sz="3600" i="1" dirty="0"/>
              <a:t>Mercier unstable plasma</a:t>
            </a:r>
          </a:p>
        </p:txBody>
      </p:sp>
      <p:pic>
        <p:nvPicPr>
          <p:cNvPr id="60" name="Grafik 59">
            <a:extLst>
              <a:ext uri="{FF2B5EF4-FFF2-40B4-BE49-F238E27FC236}">
                <a16:creationId xmlns:a16="http://schemas.microsoft.com/office/drawing/2014/main" id="{C899A0B4-1AF8-4FCF-8B24-3D28EE12F605}"/>
              </a:ext>
            </a:extLst>
          </p:cNvPr>
          <p:cNvPicPr>
            <a:picLocks noChangeAspect="1"/>
          </p:cNvPicPr>
          <p:nvPr/>
        </p:nvPicPr>
        <p:blipFill>
          <a:blip r:embed="rId17" cstate="print">
            <a:extLst>
              <a:ext uri="{BEBA8EAE-BF5A-486C-A8C5-ECC9F3942E4B}">
                <a14:imgProps xmlns:a14="http://schemas.microsoft.com/office/drawing/2010/main">
                  <a14:imgLayer r:embed="rId18">
                    <a14:imgEffect>
                      <a14:saturation sat="260000"/>
                    </a14:imgEffect>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25879918" y="40271490"/>
            <a:ext cx="3850437" cy="1754326"/>
          </a:xfrm>
          <a:prstGeom prst="rect">
            <a:avLst/>
          </a:prstGeom>
          <a:effectLst>
            <a:outerShdw blurRad="101600" dist="241300" dir="2700000" sx="102000" sy="102000" algn="tl" rotWithShape="0">
              <a:prstClr val="black">
                <a:alpha val="37000"/>
              </a:prstClr>
            </a:outerShdw>
          </a:effectLst>
        </p:spPr>
      </p:pic>
      <p:pic>
        <p:nvPicPr>
          <p:cNvPr id="83" name="Grafik 82">
            <a:extLst>
              <a:ext uri="{FF2B5EF4-FFF2-40B4-BE49-F238E27FC236}">
                <a16:creationId xmlns:a16="http://schemas.microsoft.com/office/drawing/2014/main" id="{804E913D-80E5-4F63-9867-A18B72738AD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6402338" y="37080499"/>
            <a:ext cx="3850437" cy="1837942"/>
          </a:xfrm>
          <a:prstGeom prst="rect">
            <a:avLst/>
          </a:prstGeom>
        </p:spPr>
      </p:pic>
      <p:sp>
        <p:nvSpPr>
          <p:cNvPr id="2" name="Rechteck 1">
            <a:extLst>
              <a:ext uri="{FF2B5EF4-FFF2-40B4-BE49-F238E27FC236}">
                <a16:creationId xmlns:a16="http://schemas.microsoft.com/office/drawing/2014/main" id="{E937D382-82F4-489A-9942-98A81AF0EDF7}"/>
              </a:ext>
            </a:extLst>
          </p:cNvPr>
          <p:cNvSpPr/>
          <p:nvPr/>
        </p:nvSpPr>
        <p:spPr>
          <a:xfrm>
            <a:off x="17362170" y="27545697"/>
            <a:ext cx="422910"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317853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1246</Words>
  <Application>Microsoft Office PowerPoint</Application>
  <PresentationFormat>Benutzerdefiniert</PresentationFormat>
  <Paragraphs>56</Paragraphs>
  <Slides>1</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vt:i4>
      </vt:variant>
    </vt:vector>
  </HeadingPairs>
  <TitlesOfParts>
    <vt:vector size="10" baseType="lpstr">
      <vt:lpstr>ＭＳ Ｐゴシック</vt:lpstr>
      <vt:lpstr>SimSun</vt:lpstr>
      <vt:lpstr>Arial</vt:lpstr>
      <vt:lpstr>Calibri</vt:lpstr>
      <vt:lpstr>Calibri </vt:lpstr>
      <vt:lpstr>Calibri Light</vt:lpstr>
      <vt:lpstr>Lucida Sans</vt:lpstr>
      <vt:lpstr>Times New Roman</vt:lpstr>
      <vt:lpstr>Office Theme</vt:lpstr>
      <vt:lpstr>PowerPoint-Präsentation</vt:lpstr>
    </vt:vector>
  </TitlesOfParts>
  <Company>IAEA-SG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FUKUYAMA, Yukiko</dc:creator>
  <cp:lastModifiedBy>Matthias Hölzl</cp:lastModifiedBy>
  <cp:revision>175</cp:revision>
  <dcterms:created xsi:type="dcterms:W3CDTF">2018-07-03T09:22:24Z</dcterms:created>
  <dcterms:modified xsi:type="dcterms:W3CDTF">2025-09-26T09:32:58Z</dcterms:modified>
</cp:coreProperties>
</file>