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318" r:id="rId3"/>
    <p:sldId id="349" r:id="rId4"/>
    <p:sldId id="304" r:id="rId5"/>
    <p:sldId id="2147481429" r:id="rId6"/>
    <p:sldId id="297" r:id="rId7"/>
    <p:sldId id="394" r:id="rId8"/>
    <p:sldId id="306" r:id="rId9"/>
    <p:sldId id="393" r:id="rId10"/>
    <p:sldId id="2147481430" r:id="rId11"/>
    <p:sldId id="291" r:id="rId12"/>
    <p:sldId id="257" r:id="rId13"/>
    <p:sldId id="292" r:id="rId14"/>
    <p:sldId id="313" r:id="rId15"/>
    <p:sldId id="287" r:id="rId16"/>
    <p:sldId id="390" r:id="rId17"/>
    <p:sldId id="2147481428" r:id="rId18"/>
    <p:sldId id="303" r:id="rId19"/>
    <p:sldId id="310" r:id="rId20"/>
    <p:sldId id="280" r:id="rId21"/>
    <p:sldId id="285" r:id="rId22"/>
    <p:sldId id="2147481427" r:id="rId23"/>
    <p:sldId id="286" r:id="rId24"/>
    <p:sldId id="311" r:id="rId25"/>
    <p:sldId id="2147481431" r:id="rId26"/>
    <p:sldId id="2147481423" r:id="rId27"/>
    <p:sldId id="300" r:id="rId28"/>
    <p:sldId id="314" r:id="rId29"/>
    <p:sldId id="2147481432" r:id="rId30"/>
    <p:sldId id="347" r:id="rId31"/>
    <p:sldId id="397" r:id="rId32"/>
    <p:sldId id="2147481425" r:id="rId33"/>
    <p:sldId id="2147481421" r:id="rId34"/>
    <p:sldId id="2147481422" r:id="rId35"/>
    <p:sldId id="30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B335"/>
    <a:srgbClr val="FA9339"/>
    <a:srgbClr val="FC0808"/>
    <a:srgbClr val="0000A8"/>
    <a:srgbClr val="33A233"/>
    <a:srgbClr val="31B2F3"/>
    <a:srgbClr val="FB2DFB"/>
    <a:srgbClr val="14A714"/>
    <a:srgbClr val="FB34FB"/>
    <a:srgbClr val="2FB1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CC4FB0-0095-4D51-B1E3-12973CA3077D}" v="5" dt="2025-10-08T10:07:21.5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rison, James R" userId="f128ae31-d93c-4d2c-a878-623b617ae010" providerId="ADAL" clId="{FB3D0D55-0F09-425E-8539-914D5094C7A6}"/>
    <pc:docChg chg="undo custSel addSld delSld modSld">
      <pc:chgData name="Harrison, James R" userId="f128ae31-d93c-4d2c-a878-623b617ae010" providerId="ADAL" clId="{FB3D0D55-0F09-425E-8539-914D5094C7A6}" dt="2025-10-09T10:46:41.743" v="28" actId="14100"/>
      <pc:docMkLst>
        <pc:docMk/>
      </pc:docMkLst>
      <pc:sldChg chg="del">
        <pc:chgData name="Harrison, James R" userId="f128ae31-d93c-4d2c-a878-623b617ae010" providerId="ADAL" clId="{FB3D0D55-0F09-425E-8539-914D5094C7A6}" dt="2025-10-08T10:04:28.457" v="7" actId="47"/>
        <pc:sldMkLst>
          <pc:docMk/>
          <pc:sldMk cId="505867293" sldId="262"/>
        </pc:sldMkLst>
      </pc:sldChg>
      <pc:sldChg chg="del">
        <pc:chgData name="Harrison, James R" userId="f128ae31-d93c-4d2c-a878-623b617ae010" providerId="ADAL" clId="{FB3D0D55-0F09-425E-8539-914D5094C7A6}" dt="2025-10-08T10:04:35.423" v="8" actId="47"/>
        <pc:sldMkLst>
          <pc:docMk/>
          <pc:sldMk cId="3258532106" sldId="264"/>
        </pc:sldMkLst>
      </pc:sldChg>
      <pc:sldChg chg="del">
        <pc:chgData name="Harrison, James R" userId="f128ae31-d93c-4d2c-a878-623b617ae010" providerId="ADAL" clId="{FB3D0D55-0F09-425E-8539-914D5094C7A6}" dt="2025-10-08T10:04:37.913" v="10" actId="47"/>
        <pc:sldMkLst>
          <pc:docMk/>
          <pc:sldMk cId="3623792485" sldId="283"/>
        </pc:sldMkLst>
      </pc:sldChg>
      <pc:sldChg chg="modSp mod">
        <pc:chgData name="Harrison, James R" userId="f128ae31-d93c-4d2c-a878-623b617ae010" providerId="ADAL" clId="{FB3D0D55-0F09-425E-8539-914D5094C7A6}" dt="2025-10-09T10:46:31.963" v="26" actId="255"/>
        <pc:sldMkLst>
          <pc:docMk/>
          <pc:sldMk cId="759008198" sldId="287"/>
        </pc:sldMkLst>
        <pc:spChg chg="mod">
          <ac:chgData name="Harrison, James R" userId="f128ae31-d93c-4d2c-a878-623b617ae010" providerId="ADAL" clId="{FB3D0D55-0F09-425E-8539-914D5094C7A6}" dt="2025-10-09T10:46:31.963" v="26" actId="255"/>
          <ac:spMkLst>
            <pc:docMk/>
            <pc:sldMk cId="759008198" sldId="287"/>
            <ac:spMk id="3" creationId="{F2DF94E1-039C-B868-6B3B-77E3A31B7220}"/>
          </ac:spMkLst>
        </pc:spChg>
      </pc:sldChg>
      <pc:sldChg chg="del">
        <pc:chgData name="Harrison, James R" userId="f128ae31-d93c-4d2c-a878-623b617ae010" providerId="ADAL" clId="{FB3D0D55-0F09-425E-8539-914D5094C7A6}" dt="2025-10-08T10:04:24.134" v="4" actId="47"/>
        <pc:sldMkLst>
          <pc:docMk/>
          <pc:sldMk cId="1481444119" sldId="288"/>
        </pc:sldMkLst>
      </pc:sldChg>
      <pc:sldChg chg="del">
        <pc:chgData name="Harrison, James R" userId="f128ae31-d93c-4d2c-a878-623b617ae010" providerId="ADAL" clId="{FB3D0D55-0F09-425E-8539-914D5094C7A6}" dt="2025-10-08T10:04:25.532" v="5" actId="47"/>
        <pc:sldMkLst>
          <pc:docMk/>
          <pc:sldMk cId="3094659215" sldId="290"/>
        </pc:sldMkLst>
      </pc:sldChg>
      <pc:sldChg chg="del">
        <pc:chgData name="Harrison, James R" userId="f128ae31-d93c-4d2c-a878-623b617ae010" providerId="ADAL" clId="{FB3D0D55-0F09-425E-8539-914D5094C7A6}" dt="2025-10-08T10:04:19.753" v="0" actId="47"/>
        <pc:sldMkLst>
          <pc:docMk/>
          <pc:sldMk cId="727109301" sldId="299"/>
        </pc:sldMkLst>
      </pc:sldChg>
      <pc:sldChg chg="delSp mod">
        <pc:chgData name="Harrison, James R" userId="f128ae31-d93c-4d2c-a878-623b617ae010" providerId="ADAL" clId="{FB3D0D55-0F09-425E-8539-914D5094C7A6}" dt="2025-10-08T10:04:53.065" v="13" actId="478"/>
        <pc:sldMkLst>
          <pc:docMk/>
          <pc:sldMk cId="2203579615" sldId="301"/>
        </pc:sldMkLst>
        <pc:spChg chg="del">
          <ac:chgData name="Harrison, James R" userId="f128ae31-d93c-4d2c-a878-623b617ae010" providerId="ADAL" clId="{FB3D0D55-0F09-425E-8539-914D5094C7A6}" dt="2025-10-08T10:04:53.065" v="13" actId="478"/>
          <ac:spMkLst>
            <pc:docMk/>
            <pc:sldMk cId="2203579615" sldId="301"/>
            <ac:spMk id="4" creationId="{0306CA2B-E9C4-3018-3756-7B6C9EC96C01}"/>
          </ac:spMkLst>
        </pc:spChg>
      </pc:sldChg>
      <pc:sldChg chg="del">
        <pc:chgData name="Harrison, James R" userId="f128ae31-d93c-4d2c-a878-623b617ae010" providerId="ADAL" clId="{FB3D0D55-0F09-425E-8539-914D5094C7A6}" dt="2025-10-08T10:04:36.623" v="9" actId="47"/>
        <pc:sldMkLst>
          <pc:docMk/>
          <pc:sldMk cId="3432981798" sldId="302"/>
        </pc:sldMkLst>
      </pc:sldChg>
      <pc:sldChg chg="del">
        <pc:chgData name="Harrison, James R" userId="f128ae31-d93c-4d2c-a878-623b617ae010" providerId="ADAL" clId="{FB3D0D55-0F09-425E-8539-914D5094C7A6}" dt="2025-10-08T10:04:21.265" v="2" actId="47"/>
        <pc:sldMkLst>
          <pc:docMk/>
          <pc:sldMk cId="2121854991" sldId="305"/>
        </pc:sldMkLst>
      </pc:sldChg>
      <pc:sldChg chg="del">
        <pc:chgData name="Harrison, James R" userId="f128ae31-d93c-4d2c-a878-623b617ae010" providerId="ADAL" clId="{FB3D0D55-0F09-425E-8539-914D5094C7A6}" dt="2025-10-08T10:04:20.554" v="1" actId="47"/>
        <pc:sldMkLst>
          <pc:docMk/>
          <pc:sldMk cId="1117342687" sldId="307"/>
        </pc:sldMkLst>
      </pc:sldChg>
      <pc:sldChg chg="del">
        <pc:chgData name="Harrison, James R" userId="f128ae31-d93c-4d2c-a878-623b617ae010" providerId="ADAL" clId="{FB3D0D55-0F09-425E-8539-914D5094C7A6}" dt="2025-10-08T10:04:22.216" v="3" actId="47"/>
        <pc:sldMkLst>
          <pc:docMk/>
          <pc:sldMk cId="852759241" sldId="308"/>
        </pc:sldMkLst>
      </pc:sldChg>
      <pc:sldChg chg="add del">
        <pc:chgData name="Harrison, James R" userId="f128ae31-d93c-4d2c-a878-623b617ae010" providerId="ADAL" clId="{FB3D0D55-0F09-425E-8539-914D5094C7A6}" dt="2025-10-08T10:05:23.365" v="18" actId="47"/>
        <pc:sldMkLst>
          <pc:docMk/>
          <pc:sldMk cId="3767590303" sldId="312"/>
        </pc:sldMkLst>
      </pc:sldChg>
      <pc:sldChg chg="modSp mod">
        <pc:chgData name="Harrison, James R" userId="f128ae31-d93c-4d2c-a878-623b617ae010" providerId="ADAL" clId="{FB3D0D55-0F09-425E-8539-914D5094C7A6}" dt="2025-10-09T10:46:41.743" v="28" actId="14100"/>
        <pc:sldMkLst>
          <pc:docMk/>
          <pc:sldMk cId="2672989992" sldId="313"/>
        </pc:sldMkLst>
        <pc:spChg chg="mod">
          <ac:chgData name="Harrison, James R" userId="f128ae31-d93c-4d2c-a878-623b617ae010" providerId="ADAL" clId="{FB3D0D55-0F09-425E-8539-914D5094C7A6}" dt="2025-10-09T10:46:22.429" v="23" actId="255"/>
          <ac:spMkLst>
            <pc:docMk/>
            <pc:sldMk cId="2672989992" sldId="313"/>
            <ac:spMk id="8" creationId="{8C05E207-DB9B-987A-D6AA-76ED80B4CF5A}"/>
          </ac:spMkLst>
        </pc:spChg>
        <pc:picChg chg="mod">
          <ac:chgData name="Harrison, James R" userId="f128ae31-d93c-4d2c-a878-623b617ae010" providerId="ADAL" clId="{FB3D0D55-0F09-425E-8539-914D5094C7A6}" dt="2025-10-09T10:46:41.743" v="28" actId="14100"/>
          <ac:picMkLst>
            <pc:docMk/>
            <pc:sldMk cId="2672989992" sldId="313"/>
            <ac:picMk id="15" creationId="{491463E2-CAB5-4452-D3F8-ACA7D0763E72}"/>
          </ac:picMkLst>
        </pc:picChg>
      </pc:sldChg>
      <pc:sldChg chg="modSp mod">
        <pc:chgData name="Harrison, James R" userId="f128ae31-d93c-4d2c-a878-623b617ae010" providerId="ADAL" clId="{FB3D0D55-0F09-425E-8539-914D5094C7A6}" dt="2025-10-08T10:07:21.599" v="22" actId="1076"/>
        <pc:sldMkLst>
          <pc:docMk/>
          <pc:sldMk cId="893272866" sldId="318"/>
        </pc:sldMkLst>
        <pc:picChg chg="mod">
          <ac:chgData name="Harrison, James R" userId="f128ae31-d93c-4d2c-a878-623b617ae010" providerId="ADAL" clId="{FB3D0D55-0F09-425E-8539-914D5094C7A6}" dt="2025-10-08T10:05:41.819" v="19" actId="1076"/>
          <ac:picMkLst>
            <pc:docMk/>
            <pc:sldMk cId="893272866" sldId="318"/>
            <ac:picMk id="1081" creationId="{C6F09628-9177-07EA-09A0-E319969719CC}"/>
          </ac:picMkLst>
        </pc:picChg>
        <pc:picChg chg="mod">
          <ac:chgData name="Harrison, James R" userId="f128ae31-d93c-4d2c-a878-623b617ae010" providerId="ADAL" clId="{FB3D0D55-0F09-425E-8539-914D5094C7A6}" dt="2025-10-08T10:07:21.599" v="22" actId="1076"/>
          <ac:picMkLst>
            <pc:docMk/>
            <pc:sldMk cId="893272866" sldId="318"/>
            <ac:picMk id="1093" creationId="{292A144D-62CB-C22B-C10A-79D77463855C}"/>
          </ac:picMkLst>
        </pc:picChg>
      </pc:sldChg>
      <pc:sldChg chg="del">
        <pc:chgData name="Harrison, James R" userId="f128ae31-d93c-4d2c-a878-623b617ae010" providerId="ADAL" clId="{FB3D0D55-0F09-425E-8539-914D5094C7A6}" dt="2025-10-08T10:04:26.780" v="6" actId="47"/>
        <pc:sldMkLst>
          <pc:docMk/>
          <pc:sldMk cId="47697366" sldId="395"/>
        </pc:sldMkLst>
      </pc:sldChg>
      <pc:sldChg chg="del">
        <pc:chgData name="Harrison, James R" userId="f128ae31-d93c-4d2c-a878-623b617ae010" providerId="ADAL" clId="{FB3D0D55-0F09-425E-8539-914D5094C7A6}" dt="2025-10-08T10:04:41.901" v="12" actId="47"/>
        <pc:sldMkLst>
          <pc:docMk/>
          <pc:sldMk cId="1766648903" sldId="2147481419"/>
        </pc:sldMkLst>
      </pc:sldChg>
      <pc:sldChg chg="del">
        <pc:chgData name="Harrison, James R" userId="f128ae31-d93c-4d2c-a878-623b617ae010" providerId="ADAL" clId="{FB3D0D55-0F09-425E-8539-914D5094C7A6}" dt="2025-10-08T10:04:40.056" v="11" actId="47"/>
        <pc:sldMkLst>
          <pc:docMk/>
          <pc:sldMk cId="2542988404" sldId="2147481424"/>
        </pc:sldMkLst>
      </pc:sldChg>
      <pc:sldChg chg="addSp delSp modSp">
        <pc:chgData name="Harrison, James R" userId="f128ae31-d93c-4d2c-a878-623b617ae010" providerId="ADAL" clId="{FB3D0D55-0F09-425E-8539-914D5094C7A6}" dt="2025-10-08T10:05:17.622" v="17"/>
        <pc:sldMkLst>
          <pc:docMk/>
          <pc:sldMk cId="3550110152" sldId="2147481425"/>
        </pc:sldMkLst>
        <pc:picChg chg="add mod">
          <ac:chgData name="Harrison, James R" userId="f128ae31-d93c-4d2c-a878-623b617ae010" providerId="ADAL" clId="{FB3D0D55-0F09-425E-8539-914D5094C7A6}" dt="2025-10-08T10:05:17.622" v="17"/>
          <ac:picMkLst>
            <pc:docMk/>
            <pc:sldMk cId="3550110152" sldId="2147481425"/>
            <ac:picMk id="4" creationId="{399719EB-3AD8-4453-0C7F-5F1ECD16CA8E}"/>
          </ac:picMkLst>
        </pc:picChg>
        <pc:picChg chg="add mod">
          <ac:chgData name="Harrison, James R" userId="f128ae31-d93c-4d2c-a878-623b617ae010" providerId="ADAL" clId="{FB3D0D55-0F09-425E-8539-914D5094C7A6}" dt="2025-10-08T10:05:17.622" v="17"/>
          <ac:picMkLst>
            <pc:docMk/>
            <pc:sldMk cId="3550110152" sldId="2147481425"/>
            <ac:picMk id="6" creationId="{A237CBBE-0A03-EECC-868F-3E6F725E8EF8}"/>
          </ac:picMkLst>
        </pc:picChg>
        <pc:picChg chg="del">
          <ac:chgData name="Harrison, James R" userId="f128ae31-d93c-4d2c-a878-623b617ae010" providerId="ADAL" clId="{FB3D0D55-0F09-425E-8539-914D5094C7A6}" dt="2025-10-08T10:05:16.815" v="16" actId="478"/>
          <ac:picMkLst>
            <pc:docMk/>
            <pc:sldMk cId="3550110152" sldId="2147481425"/>
            <ac:picMk id="49" creationId="{F6F4D1E3-9C55-8E8C-C91F-5A60DCB917BD}"/>
          </ac:picMkLst>
        </pc:picChg>
        <pc:picChg chg="del">
          <ac:chgData name="Harrison, James R" userId="f128ae31-d93c-4d2c-a878-623b617ae010" providerId="ADAL" clId="{FB3D0D55-0F09-425E-8539-914D5094C7A6}" dt="2025-10-08T10:05:16.815" v="16" actId="478"/>
          <ac:picMkLst>
            <pc:docMk/>
            <pc:sldMk cId="3550110152" sldId="2147481425"/>
            <ac:picMk id="50" creationId="{723DBD70-B50B-37CA-2936-83EC427949F3}"/>
          </ac:picMkLst>
        </pc:picChg>
      </pc:sldChg>
      <pc:sldMasterChg chg="delSldLayout">
        <pc:chgData name="Harrison, James R" userId="f128ae31-d93c-4d2c-a878-623b617ae010" providerId="ADAL" clId="{FB3D0D55-0F09-425E-8539-914D5094C7A6}" dt="2025-10-08T10:04:35.423" v="8" actId="47"/>
        <pc:sldMasterMkLst>
          <pc:docMk/>
          <pc:sldMasterMk cId="31676753" sldId="2147483648"/>
        </pc:sldMasterMkLst>
        <pc:sldLayoutChg chg="del">
          <pc:chgData name="Harrison, James R" userId="f128ae31-d93c-4d2c-a878-623b617ae010" providerId="ADAL" clId="{FB3D0D55-0F09-425E-8539-914D5094C7A6}" dt="2025-10-08T10:04:35.423" v="8" actId="47"/>
          <pc:sldLayoutMkLst>
            <pc:docMk/>
            <pc:sldMasterMk cId="31676753" sldId="2147483648"/>
            <pc:sldLayoutMk cId="1005560130" sldId="2147483686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yFiles\PD2\_Pedestal\_M-MU%20Analyses\MAST-U%20H-mode%20shaping%20scans%20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832454325651239"/>
          <c:y val="3.1155751772582084E-2"/>
          <c:w val="0.75433377076173491"/>
          <c:h val="0.82851848578348242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fld id="{3EB95EA8-4F8D-45A3-9ADA-26B8D2AE852E}" type="CELLRANGE">
                      <a:rPr lang="en-US">
                        <a:solidFill>
                          <a:schemeClr val="tx1"/>
                        </a:solidFill>
                      </a:rPr>
                      <a:pPr/>
                      <a:t>[CELLRANGE]</a:t>
                    </a:fld>
                    <a:endParaRPr lang="en-GB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EC61-4DE0-9BF4-0D0030CAB6E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77A5D9E-5FCE-4526-8D44-F4D1CC6B3F05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EC61-4DE0-9BF4-0D0030CAB6E2}"/>
                </c:ext>
              </c:extLst>
            </c:dLbl>
            <c:dLbl>
              <c:idx val="2"/>
              <c:layout>
                <c:manualLayout>
                  <c:x val="-3.4040649861613745E-2"/>
                  <c:y val="-2.5634104070395923E-2"/>
                </c:manualLayout>
              </c:layout>
              <c:tx>
                <c:rich>
                  <a:bodyPr/>
                  <a:lstStyle/>
                  <a:p>
                    <a:fld id="{E0ECFABD-2691-4AD2-ACEB-7E033238739D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EC61-4DE0-9BF4-0D0030CAB6E2}"/>
                </c:ext>
              </c:extLst>
            </c:dLbl>
            <c:dLbl>
              <c:idx val="3"/>
              <c:layout>
                <c:manualLayout>
                  <c:x val="-6.2327371523714876E-2"/>
                  <c:y val="2.7654817166375599E-2"/>
                </c:manualLayout>
              </c:layout>
              <c:tx>
                <c:rich>
                  <a:bodyPr/>
                  <a:lstStyle/>
                  <a:p>
                    <a:fld id="{2A108D94-C0DE-467A-92DD-99C76CB30D3C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EC61-4DE0-9BF4-0D0030CAB6E2}"/>
                </c:ext>
              </c:extLst>
            </c:dLbl>
            <c:dLbl>
              <c:idx val="4"/>
              <c:layout>
                <c:manualLayout>
                  <c:x val="-4.8079530031406872E-2"/>
                  <c:y val="-2.7565128135553868E-2"/>
                </c:manualLayout>
              </c:layout>
              <c:tx>
                <c:rich>
                  <a:bodyPr/>
                  <a:lstStyle/>
                  <a:p>
                    <a:fld id="{79464732-C83B-4CE3-93E3-4E104F8A9036}" type="CELLRANGE">
                      <a:rPr lang="en-US">
                        <a:solidFill>
                          <a:schemeClr val="tx1"/>
                        </a:solidFill>
                      </a:rPr>
                      <a:pPr/>
                      <a:t>[CELLRANGE]</a:t>
                    </a:fld>
                    <a:endParaRPr lang="en-GB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EC61-4DE0-9BF4-0D0030CAB6E2}"/>
                </c:ext>
              </c:extLst>
            </c:dLbl>
            <c:dLbl>
              <c:idx val="5"/>
              <c:layout>
                <c:manualLayout>
                  <c:x val="-7.2613452128115152E-2"/>
                  <c:y val="2.7654817166375599E-2"/>
                </c:manualLayout>
              </c:layout>
              <c:tx>
                <c:rich>
                  <a:bodyPr/>
                  <a:lstStyle/>
                  <a:p>
                    <a:fld id="{8372CD5C-870D-4AAF-8DAD-0F30F5A98205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EC61-4DE0-9BF4-0D0030CAB6E2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6A531FB9-1021-4D75-B739-D9F1C07DC72B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EC61-4DE0-9BF4-0D0030CAB6E2}"/>
                </c:ext>
              </c:extLst>
            </c:dLbl>
            <c:dLbl>
              <c:idx val="7"/>
              <c:layout>
                <c:manualLayout>
                  <c:x val="-0.12404385515011704"/>
                  <c:y val="9.8918434207849286E-3"/>
                </c:manualLayout>
              </c:layout>
              <c:tx>
                <c:rich>
                  <a:bodyPr/>
                  <a:lstStyle/>
                  <a:p>
                    <a:fld id="{A4A0F5A9-1F11-451B-8881-D3FEA075FDF0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EC61-4DE0-9BF4-0D0030CAB6E2}"/>
                </c:ext>
              </c:extLst>
            </c:dLbl>
            <c:dLbl>
              <c:idx val="8"/>
              <c:layout>
                <c:manualLayout>
                  <c:x val="-0.12284416444261213"/>
                  <c:y val="-1.4524041014618589E-2"/>
                </c:manualLayout>
              </c:layout>
              <c:tx>
                <c:rich>
                  <a:bodyPr/>
                  <a:lstStyle/>
                  <a:p>
                    <a:fld id="{CC3F1B06-CDD7-410B-884E-F12EB972D834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EC61-4DE0-9BF4-0D0030CAB6E2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69AB2E82-7323-4C9C-B5CC-476201357D44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EC61-4DE0-9BF4-0D0030CAB6E2}"/>
                </c:ext>
              </c:extLst>
            </c:dLbl>
            <c:dLbl>
              <c:idx val="10"/>
              <c:layout>
                <c:manualLayout>
                  <c:x val="-5.0651050182507061E-2"/>
                  <c:y val="-2.5344756417355056E-2"/>
                </c:manualLayout>
              </c:layout>
              <c:tx>
                <c:rich>
                  <a:bodyPr/>
                  <a:lstStyle/>
                  <a:p>
                    <a:fld id="{5BD17AB2-B0EE-40B1-BD13-617E5149B1C4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EC61-4DE0-9BF4-0D0030CAB6E2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0CB568CD-056E-4865-A289-8795786E9F14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EC61-4DE0-9BF4-0D0030CAB6E2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45B0D9D5-0AB1-42B3-BB2D-C45A8BAB818A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C-EC61-4DE0-9BF4-0D0030CAB6E2}"/>
                </c:ext>
              </c:extLst>
            </c:dLbl>
            <c:dLbl>
              <c:idx val="13"/>
              <c:layout>
                <c:manualLayout>
                  <c:x val="-1.9792808369305977E-2"/>
                  <c:y val="3.0164536537615243E-2"/>
                </c:manualLayout>
              </c:layout>
              <c:tx>
                <c:rich>
                  <a:bodyPr/>
                  <a:lstStyle/>
                  <a:p>
                    <a:fld id="{0A33B445-3220-488D-ABEF-AB819FF9A322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EC61-4DE0-9BF4-0D0030CAB6E2}"/>
                </c:ext>
              </c:extLst>
            </c:dLbl>
            <c:dLbl>
              <c:idx val="14"/>
              <c:layout>
                <c:manualLayout>
                  <c:x val="-0.11890081484791695"/>
                  <c:y val="-3.4303868884077889E-3"/>
                </c:manualLayout>
              </c:layout>
              <c:tx>
                <c:rich>
                  <a:bodyPr/>
                  <a:lstStyle/>
                  <a:p>
                    <a:fld id="{C81A8E47-4052-4228-BAD4-C0E86C867824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E-EC61-4DE0-9BF4-0D0030CAB6E2}"/>
                </c:ext>
              </c:extLst>
            </c:dLbl>
            <c:dLbl>
              <c:idx val="15"/>
              <c:layout>
                <c:manualLayout>
                  <c:x val="-5.0651050182507061E-2"/>
                  <c:y val="-3.2005871571951498E-2"/>
                </c:manualLayout>
              </c:layout>
              <c:tx>
                <c:rich>
                  <a:bodyPr/>
                  <a:lstStyle/>
                  <a:p>
                    <a:fld id="{6A62E985-9482-4F75-820B-F287D8347D2F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EC61-4DE0-9BF4-0D0030CAB6E2}"/>
                </c:ext>
              </c:extLst>
            </c:dLbl>
            <c:dLbl>
              <c:idx val="16"/>
              <c:layout>
                <c:manualLayout>
                  <c:x val="-5.4612811070414408E-2"/>
                  <c:y val="2.7654817166375599E-2"/>
                </c:manualLayout>
              </c:layout>
              <c:tx>
                <c:rich>
                  <a:bodyPr/>
                  <a:lstStyle/>
                  <a:p>
                    <a:fld id="{5E6EEAA1-C986-4E4E-9C30-E2064A9BE499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0-EC61-4DE0-9BF4-0D0030CAB6E2}"/>
                </c:ext>
              </c:extLst>
            </c:dLbl>
            <c:dLbl>
              <c:idx val="17"/>
              <c:layout>
                <c:manualLayout>
                  <c:x val="-1.4374797644649526E-2"/>
                  <c:y val="-2.3413732352197111E-2"/>
                </c:manualLayout>
              </c:layout>
              <c:tx>
                <c:rich>
                  <a:bodyPr/>
                  <a:lstStyle/>
                  <a:p>
                    <a:fld id="{8EBD4362-296D-4ED9-A804-A8E2A5CEC15C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EC61-4DE0-9BF4-0D0030CAB6E2}"/>
                </c:ext>
              </c:extLst>
            </c:dLbl>
            <c:dLbl>
              <c:idx val="18"/>
              <c:tx>
                <c:rich>
                  <a:bodyPr/>
                  <a:lstStyle/>
                  <a:p>
                    <a:fld id="{55D2997D-E9EE-4E19-A311-D7BBD8AFECED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2-EC61-4DE0-9BF4-0D0030CAB6E2}"/>
                </c:ext>
              </c:extLst>
            </c:dLbl>
            <c:dLbl>
              <c:idx val="19"/>
              <c:tx>
                <c:rich>
                  <a:bodyPr/>
                  <a:lstStyle/>
                  <a:p>
                    <a:fld id="{6CD64033-D955-4C39-B514-1015AB8368BC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3-EC61-4DE0-9BF4-0D0030CAB6E2}"/>
                </c:ext>
              </c:extLst>
            </c:dLbl>
            <c:dLbl>
              <c:idx val="20"/>
              <c:layout>
                <c:manualLayout>
                  <c:x val="-7.820094020446218E-2"/>
                  <c:y val="-2.5344756417355056E-2"/>
                </c:manualLayout>
              </c:layout>
              <c:tx>
                <c:rich>
                  <a:bodyPr/>
                  <a:lstStyle/>
                  <a:p>
                    <a:fld id="{BF207885-6349-4AB3-B934-77109794D00B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4-EC61-4DE0-9BF4-0D0030CAB6E2}"/>
                </c:ext>
              </c:extLst>
            </c:dLbl>
            <c:dLbl>
              <c:idx val="21"/>
              <c:layout>
                <c:manualLayout>
                  <c:x val="-0.14974071774076592"/>
                  <c:y val="-5.0801445943369321E-3"/>
                </c:manualLayout>
              </c:layout>
              <c:tx>
                <c:rich>
                  <a:bodyPr/>
                  <a:lstStyle/>
                  <a:p>
                    <a:fld id="{C1055181-EFD4-451E-8AED-23FFC73A9956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5-EC61-4DE0-9BF4-0D0030CAB6E2}"/>
                </c:ext>
              </c:extLst>
            </c:dLbl>
            <c:dLbl>
              <c:idx val="22"/>
              <c:layout>
                <c:manualLayout>
                  <c:x val="-0.14010807006565412"/>
                  <c:y val="7.9608826305580024E-3"/>
                </c:manualLayout>
              </c:layout>
              <c:tx>
                <c:rich>
                  <a:bodyPr/>
                  <a:lstStyle/>
                  <a:p>
                    <a:fld id="{743D945F-E6EF-4380-BB3A-2B59124872FF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6-EC61-4DE0-9BF4-0D0030CAB6E2}"/>
                </c:ext>
              </c:extLst>
            </c:dLbl>
            <c:dLbl>
              <c:idx val="23"/>
              <c:layout>
                <c:manualLayout>
                  <c:x val="-7.4785475487237268E-2"/>
                  <c:y val="2.7944164819416428E-2"/>
                </c:manualLayout>
              </c:layout>
              <c:tx>
                <c:rich>
                  <a:bodyPr/>
                  <a:lstStyle/>
                  <a:p>
                    <a:fld id="{89E43F94-80EE-4AB1-B048-9789429C877B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7-EC61-4DE0-9BF4-0D0030CAB6E2}"/>
                </c:ext>
              </c:extLst>
            </c:dLbl>
            <c:dLbl>
              <c:idx val="24"/>
              <c:tx>
                <c:rich>
                  <a:bodyPr/>
                  <a:lstStyle/>
                  <a:p>
                    <a:fld id="{C92B4DCE-ED72-4DD5-8670-2E166F99461A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8-EC61-4DE0-9BF4-0D0030CAB6E2}"/>
                </c:ext>
              </c:extLst>
            </c:dLbl>
            <c:dLbl>
              <c:idx val="25"/>
              <c:layout>
                <c:manualLayout>
                  <c:x val="-0.13422707494847352"/>
                  <c:y val="5.4510999843874648E-3"/>
                </c:manualLayout>
              </c:layout>
              <c:tx>
                <c:rich>
                  <a:bodyPr/>
                  <a:lstStyle/>
                  <a:p>
                    <a:fld id="{912B380C-EE3D-4E5D-A066-C50A9656F130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9-EC61-4DE0-9BF4-0D0030CAB6E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3600" tIns="3600" rIns="3600" bIns="360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  <c15:showLeaderLines val="0"/>
              </c:ext>
            </c:extLst>
          </c:dLbls>
          <c:xVal>
            <c:numRef>
              <c:f>Sheet1!$I$3:$I$28</c:f>
              <c:numCache>
                <c:formatCode>0.000</c:formatCode>
                <c:ptCount val="26"/>
                <c:pt idx="0">
                  <c:v>0.54049999999999998</c:v>
                </c:pt>
                <c:pt idx="1">
                  <c:v>0.58400000000000007</c:v>
                </c:pt>
                <c:pt idx="2">
                  <c:v>0.49399999999999999</c:v>
                </c:pt>
                <c:pt idx="3">
                  <c:v>0.47899999999999998</c:v>
                </c:pt>
                <c:pt idx="4">
                  <c:v>0.53500000000000003</c:v>
                </c:pt>
                <c:pt idx="5">
                  <c:v>0.49</c:v>
                </c:pt>
                <c:pt idx="6">
                  <c:v>0.47950000000000004</c:v>
                </c:pt>
                <c:pt idx="7">
                  <c:v>0.4355</c:v>
                </c:pt>
                <c:pt idx="8">
                  <c:v>0.46</c:v>
                </c:pt>
                <c:pt idx="9">
                  <c:v>0.42549999999999999</c:v>
                </c:pt>
                <c:pt idx="10">
                  <c:v>0.51149999999999995</c:v>
                </c:pt>
                <c:pt idx="11">
                  <c:v>0.50349999999999995</c:v>
                </c:pt>
                <c:pt idx="12">
                  <c:v>0.47599999999999998</c:v>
                </c:pt>
                <c:pt idx="13">
                  <c:v>0.41300000000000003</c:v>
                </c:pt>
                <c:pt idx="14">
                  <c:v>0.47350000000000003</c:v>
                </c:pt>
                <c:pt idx="15">
                  <c:v>0.40800000000000003</c:v>
                </c:pt>
                <c:pt idx="16">
                  <c:v>0.52899999999999991</c:v>
                </c:pt>
                <c:pt idx="17">
                  <c:v>0.52400000000000002</c:v>
                </c:pt>
                <c:pt idx="18">
                  <c:v>0.3775</c:v>
                </c:pt>
                <c:pt idx="19">
                  <c:v>0.45950000000000002</c:v>
                </c:pt>
                <c:pt idx="20">
                  <c:v>0.47499999999999998</c:v>
                </c:pt>
                <c:pt idx="21">
                  <c:v>0.44700000000000001</c:v>
                </c:pt>
                <c:pt idx="22">
                  <c:v>0.40449999999999997</c:v>
                </c:pt>
                <c:pt idx="23">
                  <c:v>0.38250000000000001</c:v>
                </c:pt>
                <c:pt idx="24">
                  <c:v>0.42649999999999999</c:v>
                </c:pt>
                <c:pt idx="25">
                  <c:v>0.48799999999999999</c:v>
                </c:pt>
              </c:numCache>
            </c:numRef>
          </c:xVal>
          <c:yVal>
            <c:numRef>
              <c:f>Sheet1!$M$3:$M$28</c:f>
              <c:numCache>
                <c:formatCode>0.000</c:formatCode>
                <c:ptCount val="26"/>
                <c:pt idx="0">
                  <c:v>7.4748124596891174E-2</c:v>
                </c:pt>
                <c:pt idx="1">
                  <c:v>2.2681367770701399E-2</c:v>
                </c:pt>
                <c:pt idx="2">
                  <c:v>-0.20351028073651611</c:v>
                </c:pt>
                <c:pt idx="3">
                  <c:v>-0.26069835790626539</c:v>
                </c:pt>
                <c:pt idx="4">
                  <c:v>-1.6582088196589129E-2</c:v>
                </c:pt>
                <c:pt idx="5">
                  <c:v>-0.22143490193897486</c:v>
                </c:pt>
                <c:pt idx="6">
                  <c:v>-0.14376154339498692</c:v>
                </c:pt>
                <c:pt idx="7">
                  <c:v>-0.26923389181219815</c:v>
                </c:pt>
                <c:pt idx="8">
                  <c:v>-0.15400418408210614</c:v>
                </c:pt>
                <c:pt idx="9">
                  <c:v>-0.25216282400033263</c:v>
                </c:pt>
                <c:pt idx="10">
                  <c:v>-7.4623718756931745E-2</c:v>
                </c:pt>
                <c:pt idx="11">
                  <c:v>-2.0716805565034191E-3</c:v>
                </c:pt>
                <c:pt idx="12">
                  <c:v>6.5359037300365186E-2</c:v>
                </c:pt>
                <c:pt idx="13">
                  <c:v>-2.3410515321335423E-2</c:v>
                </c:pt>
                <c:pt idx="14">
                  <c:v>-0.17961078579990442</c:v>
                </c:pt>
                <c:pt idx="15">
                  <c:v>-3.6457377531684543E-4</c:v>
                </c:pt>
                <c:pt idx="16">
                  <c:v>-0.22143490193897486</c:v>
                </c:pt>
                <c:pt idx="17">
                  <c:v>-0.21204581464244876</c:v>
                </c:pt>
                <c:pt idx="18">
                  <c:v>4.6580862707313098E-2</c:v>
                </c:pt>
                <c:pt idx="19">
                  <c:v>-1.9996301758962276E-2</c:v>
                </c:pt>
                <c:pt idx="20">
                  <c:v>-0.10023032047472991</c:v>
                </c:pt>
                <c:pt idx="21">
                  <c:v>-0.11815494167718876</c:v>
                </c:pt>
                <c:pt idx="22">
                  <c:v>-1.1460767853029519E-2</c:v>
                </c:pt>
                <c:pt idx="23">
                  <c:v>-4.3895796695573863E-2</c:v>
                </c:pt>
                <c:pt idx="24">
                  <c:v>4.8287969488499671E-2</c:v>
                </c:pt>
                <c:pt idx="25">
                  <c:v>-0.20521738751770269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Sheet1!$B$3:$B$28</c15:f>
                <c15:dlblRangeCache>
                  <c:ptCount val="26"/>
                  <c:pt idx="0">
                    <c:v>47018</c:v>
                  </c:pt>
                  <c:pt idx="1">
                    <c:v>47020</c:v>
                  </c:pt>
                  <c:pt idx="2">
                    <c:v>48341</c:v>
                  </c:pt>
                  <c:pt idx="3">
                    <c:v>48343</c:v>
                  </c:pt>
                  <c:pt idx="4">
                    <c:v>48344</c:v>
                  </c:pt>
                  <c:pt idx="5">
                    <c:v>49338</c:v>
                  </c:pt>
                  <c:pt idx="6">
                    <c:v>49344</c:v>
                  </c:pt>
                  <c:pt idx="7">
                    <c:v>49345</c:v>
                  </c:pt>
                  <c:pt idx="8">
                    <c:v>49346</c:v>
                  </c:pt>
                  <c:pt idx="9">
                    <c:v>49347</c:v>
                  </c:pt>
                  <c:pt idx="10">
                    <c:v>50934</c:v>
                  </c:pt>
                  <c:pt idx="11">
                    <c:v>50935</c:v>
                  </c:pt>
                  <c:pt idx="12">
                    <c:v>50936</c:v>
                  </c:pt>
                  <c:pt idx="13">
                    <c:v>51870</c:v>
                  </c:pt>
                  <c:pt idx="14">
                    <c:v>51871</c:v>
                  </c:pt>
                  <c:pt idx="15">
                    <c:v>51872</c:v>
                  </c:pt>
                  <c:pt idx="16">
                    <c:v>51873</c:v>
                  </c:pt>
                  <c:pt idx="17">
                    <c:v>51874a</c:v>
                  </c:pt>
                  <c:pt idx="18">
                    <c:v>51874b</c:v>
                  </c:pt>
                  <c:pt idx="19">
                    <c:v>51876a</c:v>
                  </c:pt>
                  <c:pt idx="20">
                    <c:v>51876b</c:v>
                  </c:pt>
                  <c:pt idx="21">
                    <c:v>51898a</c:v>
                  </c:pt>
                  <c:pt idx="22">
                    <c:v>51898b</c:v>
                  </c:pt>
                  <c:pt idx="23">
                    <c:v>51904a</c:v>
                  </c:pt>
                  <c:pt idx="24">
                    <c:v>51904b</c:v>
                  </c:pt>
                  <c:pt idx="25">
                    <c:v>51904c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A-EC61-4DE0-9BF4-0D0030CAB6E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198909407"/>
        <c:axId val="198910655"/>
      </c:scatterChart>
      <c:valAx>
        <c:axId val="198909407"/>
        <c:scaling>
          <c:orientation val="minMax"/>
          <c:min val="0.35000000000000003"/>
        </c:scaling>
        <c:delete val="0"/>
        <c:axPos val="b"/>
        <c:majorGridlines>
          <c:spPr>
            <a:ln w="9525" cap="flat" cmpd="sng" algn="ctr">
              <a:solidFill>
                <a:schemeClr val="bg2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>
                    <a:solidFill>
                      <a:sysClr val="windowText" lastClr="000000"/>
                    </a:solidFill>
                  </a:rPr>
                  <a:t>Triangularity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910655"/>
        <c:crossesAt val="-0.30000000000000004"/>
        <c:crossBetween val="midCat"/>
      </c:valAx>
      <c:valAx>
        <c:axId val="198910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>
                    <a:solidFill>
                      <a:sysClr val="windowText" lastClr="000000"/>
                    </a:solidFill>
                  </a:rPr>
                  <a:t>Squareness</a:t>
                </a:r>
              </a:p>
            </c:rich>
          </c:tx>
          <c:layout>
            <c:manualLayout>
              <c:xMode val="edge"/>
              <c:yMode val="edge"/>
              <c:x val="1.8000641057700661E-2"/>
              <c:y val="0.3690354402515657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909407"/>
        <c:crosses val="autoZero"/>
        <c:crossBetween val="midCat"/>
      </c:valAx>
      <c:spPr>
        <a:noFill/>
        <a:ln>
          <a:solidFill>
            <a:schemeClr val="bg2">
              <a:lumMod val="75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494B7-3010-C04A-A8D2-3A67F5B3F74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9E3AD-85AA-4D4F-953B-BDDC046C417F}" type="datetimeFigureOut">
              <a:rPr lang="en-US" smtClean="0"/>
              <a:t>10/6/2025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2365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9CD0D-D0C5-DD4D-B44E-98E59B6DF763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C2E606-7E0B-0B4A-8955-4487729DC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250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a factory&#10;&#10;Description automatically generated">
            <a:extLst>
              <a:ext uri="{FF2B5EF4-FFF2-40B4-BE49-F238E27FC236}">
                <a16:creationId xmlns:a16="http://schemas.microsoft.com/office/drawing/2014/main" id="{74378655-6313-4BA8-FD7F-E1652BEBAF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930" y="-14623"/>
            <a:ext cx="12236064" cy="5308999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F1B9A15D-34F0-32AE-A6E3-A67F8A8B1F97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FBA85-64D3-3742-3AC5-32E5CEC89B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795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factory&#10;&#10;Description automatically generated">
            <a:extLst>
              <a:ext uri="{FF2B5EF4-FFF2-40B4-BE49-F238E27FC236}">
                <a16:creationId xmlns:a16="http://schemas.microsoft.com/office/drawing/2014/main" id="{EE1D502D-9674-88B5-CAD8-36A8D1F7F5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622"/>
            <a:ext cx="12192000" cy="5245528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Triangle 6"/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441264-3313-9B47-B87B-70DE9C28B8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5251077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Triangle 6">
            <a:extLst>
              <a:ext uri="{FF2B5EF4-FFF2-40B4-BE49-F238E27FC236}">
                <a16:creationId xmlns:a16="http://schemas.microsoft.com/office/drawing/2014/main" id="{85CB16D8-6C40-ED27-0031-9D09E1430FEC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409DEB-91FF-C0C2-9FD8-2F5AD05DBA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63430B-242D-C74B-B8F9-B32BD16FE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653"/>
            <a:ext cx="12207532" cy="5283899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0028596E-A45E-F435-570F-F20AA63E964D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C57A5D-FE21-5BE2-9560-6C23CCC725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itting in front of computers&#10;&#10;Description automatically generated">
            <a:extLst>
              <a:ext uri="{FF2B5EF4-FFF2-40B4-BE49-F238E27FC236}">
                <a16:creationId xmlns:a16="http://schemas.microsoft.com/office/drawing/2014/main" id="{A2B4C594-311C-4543-E27E-8C147C83E9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724" y="0"/>
            <a:ext cx="12198724" cy="5228956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7561F1F0-0D5F-B033-FD79-56D0A61EBBCB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0C50E3-1653-5DE2-D1C5-EC5BA3B9B6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uilding with a sign on the side of it&#10;&#10;Description automatically generated">
            <a:extLst>
              <a:ext uri="{FF2B5EF4-FFF2-40B4-BE49-F238E27FC236}">
                <a16:creationId xmlns:a16="http://schemas.microsoft.com/office/drawing/2014/main" id="{E0DA9190-BE64-2177-9CB0-12E2293685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622"/>
            <a:ext cx="12192000" cy="5337989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5D799A25-0458-1ACE-F73F-F8E4AFCCC42B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00194C-040C-5DA4-A94C-28A3595F6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710637-E575-9447-A555-DB547E0A15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652"/>
            <a:ext cx="12197227" cy="5308448"/>
          </a:xfrm>
          <a:prstGeom prst="rect">
            <a:avLst/>
          </a:prstGeom>
        </p:spPr>
      </p:pic>
      <p:sp>
        <p:nvSpPr>
          <p:cNvPr id="13" name="Freeform 12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4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front of a group of people&#10;&#10;Description automatically generated">
            <a:extLst>
              <a:ext uri="{FF2B5EF4-FFF2-40B4-BE49-F238E27FC236}">
                <a16:creationId xmlns:a16="http://schemas.microsoft.com/office/drawing/2014/main" id="{3C9D6F55-F3B9-0388-A008-C5CFC72E6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622"/>
            <a:ext cx="12192000" cy="5332934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F1B9A15D-34F0-32AE-A6E3-A67F8A8B1F97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FBA85-64D3-3742-3AC5-32E5CEC89B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2142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nk light on a black background&#10;&#10;Description automatically generated">
            <a:extLst>
              <a:ext uri="{FF2B5EF4-FFF2-40B4-BE49-F238E27FC236}">
                <a16:creationId xmlns:a16="http://schemas.microsoft.com/office/drawing/2014/main" id="{B1D632BA-73F6-2CAA-7E76-C94956A6C7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930" y="0"/>
            <a:ext cx="12210930" cy="5365376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F1B9A15D-34F0-32AE-A6E3-A67F8A8B1F97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FBA85-64D3-3742-3AC5-32E5CEC89B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78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eople sitting in front of several monitors&#10;&#10;Description automatically generated">
            <a:extLst>
              <a:ext uri="{FF2B5EF4-FFF2-40B4-BE49-F238E27FC236}">
                <a16:creationId xmlns:a16="http://schemas.microsoft.com/office/drawing/2014/main" id="{29F38B8C-B0F7-4DFD-E3CD-D105B0F1F0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976"/>
          <a:stretch/>
        </p:blipFill>
        <p:spPr>
          <a:xfrm>
            <a:off x="-18930" y="-14622"/>
            <a:ext cx="12236064" cy="5402470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F1B9A15D-34F0-32AE-A6E3-A67F8A8B1F97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FBA85-64D3-3742-3AC5-32E5CEC89B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33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orking on a machine&#10;&#10;Description automatically generated">
            <a:extLst>
              <a:ext uri="{FF2B5EF4-FFF2-40B4-BE49-F238E27FC236}">
                <a16:creationId xmlns:a16="http://schemas.microsoft.com/office/drawing/2014/main" id="{8959FC96-E3F0-4A79-531C-ECCF4D0866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930" y="-14622"/>
            <a:ext cx="12210930" cy="6359368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F1B9A15D-34F0-32AE-A6E3-A67F8A8B1F97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FBA85-64D3-3742-3AC5-32E5CEC89B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83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166867" y="1530994"/>
            <a:ext cx="11465690" cy="449198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13255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680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machine&#10;&#10;Description automatically generated">
            <a:extLst>
              <a:ext uri="{FF2B5EF4-FFF2-40B4-BE49-F238E27FC236}">
                <a16:creationId xmlns:a16="http://schemas.microsoft.com/office/drawing/2014/main" id="{1A284294-3C35-458B-013F-88D137987E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930" y="-20320"/>
            <a:ext cx="12238414" cy="5357707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F1B9A15D-34F0-32AE-A6E3-A67F8A8B1F97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FBA85-64D3-3742-3AC5-32E5CEC89B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123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custom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-12699"/>
            <a:ext cx="12202079" cy="5246988"/>
          </a:xfrm>
          <a:custGeom>
            <a:avLst/>
            <a:gdLst>
              <a:gd name="connsiteX0" fmla="*/ 0 w 12196763"/>
              <a:gd name="connsiteY0" fmla="*/ 0 h 5225723"/>
              <a:gd name="connsiteX1" fmla="*/ 10202575 w 12196763"/>
              <a:gd name="connsiteY1" fmla="*/ 0 h 5225723"/>
              <a:gd name="connsiteX2" fmla="*/ 12196763 w 12196763"/>
              <a:gd name="connsiteY2" fmla="*/ 1994188 h 5225723"/>
              <a:gd name="connsiteX3" fmla="*/ 12196763 w 12196763"/>
              <a:gd name="connsiteY3" fmla="*/ 5225723 h 5225723"/>
              <a:gd name="connsiteX4" fmla="*/ 0 w 12196763"/>
              <a:gd name="connsiteY4" fmla="*/ 5225723 h 5225723"/>
              <a:gd name="connsiteX5" fmla="*/ 0 w 12196763"/>
              <a:gd name="connsiteY5" fmla="*/ 0 h 5225723"/>
              <a:gd name="connsiteX6" fmla="*/ 0 w 12196763"/>
              <a:gd name="connsiteY6" fmla="*/ 0 h 5225723"/>
              <a:gd name="connsiteX0" fmla="*/ 0 w 12196763"/>
              <a:gd name="connsiteY0" fmla="*/ 0 h 5225723"/>
              <a:gd name="connsiteX1" fmla="*/ 10202575 w 12196763"/>
              <a:gd name="connsiteY1" fmla="*/ 0 h 5225723"/>
              <a:gd name="connsiteX2" fmla="*/ 12196763 w 12196763"/>
              <a:gd name="connsiteY2" fmla="*/ 1994188 h 5225723"/>
              <a:gd name="connsiteX3" fmla="*/ 12196763 w 12196763"/>
              <a:gd name="connsiteY3" fmla="*/ 5225723 h 5225723"/>
              <a:gd name="connsiteX4" fmla="*/ 0 w 12196763"/>
              <a:gd name="connsiteY4" fmla="*/ 2916156 h 5225723"/>
              <a:gd name="connsiteX5" fmla="*/ 0 w 12196763"/>
              <a:gd name="connsiteY5" fmla="*/ 0 h 5225723"/>
              <a:gd name="connsiteX6" fmla="*/ 0 w 12196763"/>
              <a:gd name="connsiteY6" fmla="*/ 0 h 5225723"/>
              <a:gd name="connsiteX0" fmla="*/ 0 w 12202079"/>
              <a:gd name="connsiteY0" fmla="*/ 0 h 5246988"/>
              <a:gd name="connsiteX1" fmla="*/ 10202575 w 12202079"/>
              <a:gd name="connsiteY1" fmla="*/ 0 h 5246988"/>
              <a:gd name="connsiteX2" fmla="*/ 12196763 w 12202079"/>
              <a:gd name="connsiteY2" fmla="*/ 1994188 h 5246988"/>
              <a:gd name="connsiteX3" fmla="*/ 12202079 w 12202079"/>
              <a:gd name="connsiteY3" fmla="*/ 5246988 h 5246988"/>
              <a:gd name="connsiteX4" fmla="*/ 0 w 12202079"/>
              <a:gd name="connsiteY4" fmla="*/ 2916156 h 5246988"/>
              <a:gd name="connsiteX5" fmla="*/ 0 w 12202079"/>
              <a:gd name="connsiteY5" fmla="*/ 0 h 5246988"/>
              <a:gd name="connsiteX6" fmla="*/ 0 w 12202079"/>
              <a:gd name="connsiteY6" fmla="*/ 0 h 524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2079" h="5246988">
                <a:moveTo>
                  <a:pt x="0" y="0"/>
                </a:moveTo>
                <a:lnTo>
                  <a:pt x="10202575" y="0"/>
                </a:lnTo>
                <a:lnTo>
                  <a:pt x="12196763" y="1994188"/>
                </a:lnTo>
                <a:lnTo>
                  <a:pt x="12202079" y="5246988"/>
                </a:lnTo>
                <a:lnTo>
                  <a:pt x="0" y="291615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EB6ACF58-AF63-EB3C-6171-45E1A7703C71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24DD4F-8ACB-51DB-8E00-180A379A2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fili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66867" y="1530994"/>
            <a:ext cx="11465690" cy="4491980"/>
          </a:xfrm>
        </p:spPr>
        <p:txBody>
          <a:bodyPr/>
          <a:lstStyle>
            <a:lvl1pPr marL="342900" indent="-342900">
              <a:buFont typeface="Arial" charset="0"/>
              <a:buChar char="•"/>
              <a:defRPr sz="2400">
                <a:solidFill>
                  <a:schemeClr val="tx1"/>
                </a:solidFill>
              </a:defRPr>
            </a:lvl1pPr>
            <a:lvl2pPr>
              <a:defRPr sz="2200"/>
            </a:lvl2pPr>
          </a:lstStyle>
          <a:p>
            <a:pPr lvl="0"/>
            <a:r>
              <a:rPr lang="en-US"/>
              <a:t>Insert text or logos as necessary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66867" y="265043"/>
            <a:ext cx="8539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charset="0"/>
                <a:ea typeface="Arial Black" charset="0"/>
                <a:cs typeface="Arial Black" charset="0"/>
              </a:rPr>
              <a:t>Affiliations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66868" y="205431"/>
            <a:ext cx="10018853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166868" y="1530994"/>
            <a:ext cx="5624603" cy="449198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sz="quarter" idx="10"/>
          </p:nvPr>
        </p:nvSpPr>
        <p:spPr>
          <a:xfrm>
            <a:off x="5980255" y="1530994"/>
            <a:ext cx="5652303" cy="449198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76222" y="638770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695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166868" y="1530994"/>
            <a:ext cx="5624603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0255" y="1530994"/>
            <a:ext cx="5624603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6868" y="205431"/>
            <a:ext cx="10018853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5980255" y="2354906"/>
            <a:ext cx="5624603" cy="366806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tx1"/>
                </a:solidFill>
              </a:defRPr>
            </a:lvl1pPr>
            <a:lvl2pPr marL="457189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tx1"/>
                </a:solidFill>
              </a:defRPr>
            </a:lvl2pPr>
            <a:lvl3pPr marL="914377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tx1"/>
                </a:solidFill>
              </a:defRPr>
            </a:lvl3pPr>
            <a:lvl4pPr marL="1371566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solidFill>
                  <a:schemeClr val="tx1"/>
                </a:solidFill>
              </a:defRPr>
            </a:lvl4pPr>
            <a:lvl5pPr marL="1828754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5"/>
          <p:cNvSpPr>
            <a:spLocks noGrp="1"/>
          </p:cNvSpPr>
          <p:nvPr>
            <p:ph sz="quarter" idx="4"/>
          </p:nvPr>
        </p:nvSpPr>
        <p:spPr>
          <a:xfrm>
            <a:off x="166868" y="2354906"/>
            <a:ext cx="5624603" cy="3668068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76222" y="638770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26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2788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0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666479" y="1308009"/>
            <a:ext cx="8853467" cy="396877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3600" spc="0">
                <a:solidFill>
                  <a:schemeClr val="bg1"/>
                </a:solidFill>
              </a:defRPr>
            </a:lvl1pPr>
          </a:lstStyle>
          <a:p>
            <a:r>
              <a:rPr lang="en-GB"/>
              <a:t>INSERT QUOTE HERE</a:t>
            </a:r>
            <a:endParaRPr lang="en-US"/>
          </a:p>
        </p:txBody>
      </p:sp>
      <p:sp>
        <p:nvSpPr>
          <p:cNvPr id="1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1886674" y="5564305"/>
            <a:ext cx="8413078" cy="487362"/>
          </a:xfrm>
        </p:spPr>
        <p:txBody>
          <a:bodyPr>
            <a:noAutofit/>
          </a:bodyPr>
          <a:lstStyle>
            <a:lvl1pPr algn="ctr">
              <a:defRPr sz="2000" b="1">
                <a:solidFill>
                  <a:srgbClr val="9091B3"/>
                </a:solidFill>
              </a:defRPr>
            </a:lvl1pPr>
          </a:lstStyle>
          <a:p>
            <a:pPr lvl="0"/>
            <a:r>
              <a:rPr lang="en-US"/>
              <a:t>NAME / DATE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731458" y="1034180"/>
            <a:ext cx="1342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rPr>
              <a:t>“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0573850" y="4825641"/>
            <a:ext cx="1342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rPr>
              <a:t>”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Official - Sensitive - Commercial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9091B3"/>
                </a:solidFill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 flipH="1">
            <a:off x="775684" y="6357413"/>
            <a:ext cx="457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47629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76222" y="638770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052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9091B3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76222" y="638770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19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788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10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76221" y="6387700"/>
            <a:ext cx="700882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Official - Sensitive - Commercial 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01600" y="6387702"/>
            <a:ext cx="663451" cy="365125"/>
          </a:xfrm>
        </p:spPr>
        <p:txBody>
          <a:bodyPr/>
          <a:lstStyle>
            <a:lvl1pPr>
              <a:defRPr>
                <a:solidFill>
                  <a:srgbClr val="9091B3"/>
                </a:solidFill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 flipH="1">
            <a:off x="775684" y="6357413"/>
            <a:ext cx="457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|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9091B3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3200" y="1314930"/>
            <a:ext cx="11150600" cy="4862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itle Placeholder 23"/>
          <p:cNvSpPr>
            <a:spLocks noGrp="1"/>
          </p:cNvSpPr>
          <p:nvPr>
            <p:ph type="title"/>
          </p:nvPr>
        </p:nvSpPr>
        <p:spPr>
          <a:xfrm>
            <a:off x="203200" y="190097"/>
            <a:ext cx="11150600" cy="109454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76221" y="6387700"/>
            <a:ext cx="7008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Official - Sensitive - Commercial 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 flipH="1">
            <a:off x="765051" y="6357413"/>
            <a:ext cx="457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1676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50" r:id="rId2"/>
    <p:sldLayoutId id="2147483673" r:id="rId3"/>
    <p:sldLayoutId id="2147483652" r:id="rId4"/>
    <p:sldLayoutId id="2147483653" r:id="rId5"/>
    <p:sldLayoutId id="2147483660" r:id="rId6"/>
    <p:sldLayoutId id="2147483655" r:id="rId7"/>
    <p:sldLayoutId id="2147483651" r:id="rId8"/>
    <p:sldLayoutId id="2147483677" r:id="rId9"/>
    <p:sldLayoutId id="2147483670" r:id="rId10"/>
    <p:sldLayoutId id="2147483671" r:id="rId11"/>
    <p:sldLayoutId id="2147483674" r:id="rId12"/>
    <p:sldLayoutId id="2147483675" r:id="rId13"/>
    <p:sldLayoutId id="2147483676" r:id="rId14"/>
    <p:sldLayoutId id="2147483667" r:id="rId15"/>
    <p:sldLayoutId id="2147483680" r:id="rId16"/>
    <p:sldLayoutId id="2147483681" r:id="rId17"/>
    <p:sldLayoutId id="2147483685" r:id="rId18"/>
    <p:sldLayoutId id="2147483683" r:id="rId19"/>
    <p:sldLayoutId id="2147483684" r:id="rId20"/>
    <p:sldLayoutId id="2147483672" r:id="rId21"/>
  </p:sldLayoutIdLst>
  <p:hf hdr="0" dt="0"/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457189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914377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371566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828754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fusionforenergy.europa.eu/the-device/" TargetMode="Externa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7" Type="http://schemas.openxmlformats.org/officeDocument/2006/relationships/image" Target="../media/image87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svg"/><Relationship Id="rId5" Type="http://schemas.openxmlformats.org/officeDocument/2006/relationships/image" Target="../media/image92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9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9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sv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sv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03.svg"/><Relationship Id="rId4" Type="http://schemas.openxmlformats.org/officeDocument/2006/relationships/image" Target="../media/image102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png"/><Relationship Id="rId18" Type="http://schemas.openxmlformats.org/officeDocument/2006/relationships/image" Target="../media/image30.jpeg"/><Relationship Id="rId26" Type="http://schemas.openxmlformats.org/officeDocument/2006/relationships/image" Target="../media/image38.png"/><Relationship Id="rId39" Type="http://schemas.openxmlformats.org/officeDocument/2006/relationships/image" Target="../media/image51.jpeg"/><Relationship Id="rId21" Type="http://schemas.openxmlformats.org/officeDocument/2006/relationships/image" Target="../media/image33.png"/><Relationship Id="rId34" Type="http://schemas.openxmlformats.org/officeDocument/2006/relationships/image" Target="../media/image46.jpeg"/><Relationship Id="rId42" Type="http://schemas.openxmlformats.org/officeDocument/2006/relationships/image" Target="../media/image54.png"/><Relationship Id="rId47" Type="http://schemas.openxmlformats.org/officeDocument/2006/relationships/image" Target="../media/image59.png"/><Relationship Id="rId50" Type="http://schemas.openxmlformats.org/officeDocument/2006/relationships/image" Target="../media/image62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6" Type="http://schemas.openxmlformats.org/officeDocument/2006/relationships/image" Target="../media/image28.png"/><Relationship Id="rId29" Type="http://schemas.openxmlformats.org/officeDocument/2006/relationships/image" Target="../media/image41.png"/><Relationship Id="rId11" Type="http://schemas.openxmlformats.org/officeDocument/2006/relationships/image" Target="../media/image23.png"/><Relationship Id="rId24" Type="http://schemas.openxmlformats.org/officeDocument/2006/relationships/image" Target="../media/image36.png"/><Relationship Id="rId32" Type="http://schemas.openxmlformats.org/officeDocument/2006/relationships/image" Target="../media/image44.png"/><Relationship Id="rId37" Type="http://schemas.openxmlformats.org/officeDocument/2006/relationships/image" Target="../media/image49.png"/><Relationship Id="rId40" Type="http://schemas.openxmlformats.org/officeDocument/2006/relationships/image" Target="../media/image52.png"/><Relationship Id="rId45" Type="http://schemas.openxmlformats.org/officeDocument/2006/relationships/image" Target="../media/image57.png"/><Relationship Id="rId5" Type="http://schemas.openxmlformats.org/officeDocument/2006/relationships/image" Target="../media/image17.sv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28" Type="http://schemas.openxmlformats.org/officeDocument/2006/relationships/image" Target="../media/image40.png"/><Relationship Id="rId36" Type="http://schemas.openxmlformats.org/officeDocument/2006/relationships/image" Target="../media/image48.png"/><Relationship Id="rId49" Type="http://schemas.openxmlformats.org/officeDocument/2006/relationships/image" Target="../media/image61.jpe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31" Type="http://schemas.openxmlformats.org/officeDocument/2006/relationships/image" Target="../media/image43.png"/><Relationship Id="rId44" Type="http://schemas.openxmlformats.org/officeDocument/2006/relationships/image" Target="../media/image56.png"/><Relationship Id="rId52" Type="http://schemas.openxmlformats.org/officeDocument/2006/relationships/image" Target="../media/image64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Relationship Id="rId27" Type="http://schemas.openxmlformats.org/officeDocument/2006/relationships/image" Target="../media/image39.jpeg"/><Relationship Id="rId30" Type="http://schemas.openxmlformats.org/officeDocument/2006/relationships/image" Target="../media/image42.png"/><Relationship Id="rId35" Type="http://schemas.openxmlformats.org/officeDocument/2006/relationships/image" Target="../media/image47.png"/><Relationship Id="rId43" Type="http://schemas.openxmlformats.org/officeDocument/2006/relationships/image" Target="../media/image55.png"/><Relationship Id="rId48" Type="http://schemas.openxmlformats.org/officeDocument/2006/relationships/image" Target="../media/image60.png"/><Relationship Id="rId8" Type="http://schemas.openxmlformats.org/officeDocument/2006/relationships/image" Target="../media/image20.svg"/><Relationship Id="rId51" Type="http://schemas.openxmlformats.org/officeDocument/2006/relationships/image" Target="../media/image63.png"/><Relationship Id="rId3" Type="http://schemas.openxmlformats.org/officeDocument/2006/relationships/image" Target="../media/image15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37.gif"/><Relationship Id="rId33" Type="http://schemas.openxmlformats.org/officeDocument/2006/relationships/image" Target="../media/image45.png"/><Relationship Id="rId38" Type="http://schemas.openxmlformats.org/officeDocument/2006/relationships/image" Target="../media/image50.png"/><Relationship Id="rId46" Type="http://schemas.openxmlformats.org/officeDocument/2006/relationships/image" Target="../media/image58.jpeg"/><Relationship Id="rId20" Type="http://schemas.openxmlformats.org/officeDocument/2006/relationships/image" Target="../media/image32.png"/><Relationship Id="rId41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9.sv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svg"/><Relationship Id="rId4" Type="http://schemas.openxmlformats.org/officeDocument/2006/relationships/image" Target="../media/image10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sv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fusionforenergy.europa.eu/the-device/" TargetMode="Externa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chart" Target="../charts/chart1.xml"/><Relationship Id="rId7" Type="http://schemas.openxmlformats.org/officeDocument/2006/relationships/image" Target="../media/image35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18.svg"/><Relationship Id="rId4" Type="http://schemas.openxmlformats.org/officeDocument/2006/relationships/image" Target="../media/image1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sv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5" Type="http://schemas.openxmlformats.org/officeDocument/2006/relationships/image" Target="../media/image122.svg"/><Relationship Id="rId4" Type="http://schemas.openxmlformats.org/officeDocument/2006/relationships/image" Target="../media/image1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22.png"/><Relationship Id="rId4" Type="http://schemas.openxmlformats.org/officeDocument/2006/relationships/image" Target="../media/image1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sv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svg"/><Relationship Id="rId4" Type="http://schemas.openxmlformats.org/officeDocument/2006/relationships/image" Target="../media/image1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fusionforenergy.europa.eu/the-device/" TargetMode="Externa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fusionforenergy.europa.eu/the-device/" TargetMode="Externa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904AEA7-0BFB-B42D-C318-42E36DFAE8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D5A71EDF-6999-BFED-0658-0C92399DF7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GB" dirty="0"/>
              <a:t>Overview of the MAST Upgrade Physics Programme: Testing novel concepts at low aspect ratio to inform future devices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3A7EB7E-599B-A38F-C555-6705C72682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J. R. Harrison on behalf of the MAST Upgrade team</a:t>
            </a:r>
          </a:p>
        </p:txBody>
      </p:sp>
    </p:spTree>
    <p:extLst>
      <p:ext uri="{BB962C8B-B14F-4D97-AF65-F5344CB8AC3E}">
        <p14:creationId xmlns:p14="http://schemas.microsoft.com/office/powerpoint/2010/main" val="2954131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0A98D-DE37-0532-0F9F-E11312454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047294-2A1F-B3A1-94EA-EB0375D9D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MAST Upgrade programme contributes to the physics basis for future devices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9080A6-7D85-DF21-0C2E-B3D151451F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2050" name="Picture 2" descr="The ITER Machine">
            <a:extLst>
              <a:ext uri="{FF2B5EF4-FFF2-40B4-BE49-F238E27FC236}">
                <a16:creationId xmlns:a16="http://schemas.microsoft.com/office/drawing/2014/main" id="{A1662CBF-1750-2856-5008-E8662C1C6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812" y="1530994"/>
            <a:ext cx="5405164" cy="462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33C983-758C-62FC-FC05-B6ECFF11CB8F}"/>
              </a:ext>
            </a:extLst>
          </p:cNvPr>
          <p:cNvSpPr txBox="1"/>
          <p:nvPr/>
        </p:nvSpPr>
        <p:spPr>
          <a:xfrm>
            <a:off x="6353607" y="6314016"/>
            <a:ext cx="5838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600"/>
              <a:t>ITER Tokamak (</a:t>
            </a:r>
            <a:r>
              <a:rPr lang="en-GB" sz="1600">
                <a:hlinkClick r:id="rId3"/>
              </a:rPr>
              <a:t>https://fusionforenergy.europa.eu/the-device/</a:t>
            </a:r>
            <a:r>
              <a:rPr lang="en-GB" sz="1600"/>
              <a:t>)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D63BC098-D46B-7119-1C5D-F094C9DCB4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7008821" cy="365125"/>
          </a:xfrm>
        </p:spPr>
        <p:txBody>
          <a:bodyPr/>
          <a:lstStyle/>
          <a:p>
            <a:r>
              <a:rPr lang="en-US"/>
              <a:t>30</a:t>
            </a:r>
            <a:r>
              <a:rPr lang="en-US" baseline="30000"/>
              <a:t>th</a:t>
            </a:r>
            <a:r>
              <a:rPr lang="en-US"/>
              <a:t> IAEA Fusion Energy Conference | Chengdu, China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8864BAB3-179E-4911-26D8-A37608C641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868" y="1686256"/>
            <a:ext cx="7092348" cy="4546181"/>
          </a:xfrm>
        </p:spPr>
        <p:txBody>
          <a:bodyPr>
            <a:normAutofit/>
          </a:bodyPr>
          <a:lstStyle/>
          <a:p>
            <a:r>
              <a:rPr lang="en-GB" dirty="0"/>
              <a:t>Recent advances on MAST Upgrade support the physics basis for future devices, emphasising aspects where it can uniquely contribute: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/>
                </a:solidFill>
              </a:rPr>
              <a:t>Understanding confinement and stability at high performance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/>
                </a:solidFill>
              </a:rPr>
              <a:t>q profile tailoring toward scenario optimisation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Optimising power exhaust between and during transients with alternative divertor configurations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/>
                </a:solidFill>
              </a:rPr>
              <a:t>Expanding the ST operating space into ELM-free edge and pedestal regimes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1340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99FE75-005C-2193-13B5-58D7E2345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Impact of cryopumping is localised to the lower divertor chamber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BF4BD3-C339-386F-7B71-8A7BE97963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F8EA4B6-2353-25FE-80FB-59FF4A9062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46" t="10520" r="6293"/>
          <a:stretch/>
        </p:blipFill>
        <p:spPr>
          <a:xfrm>
            <a:off x="26708" y="2535401"/>
            <a:ext cx="5343126" cy="392908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0F46DD53-5736-3F62-4B1D-557259ADA7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25745" y="2612548"/>
            <a:ext cx="3359888" cy="335988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664CB80-22B0-CED2-0CDA-E2BFDA40F81D}"/>
              </a:ext>
            </a:extLst>
          </p:cNvPr>
          <p:cNvSpPr/>
          <p:nvPr/>
        </p:nvSpPr>
        <p:spPr>
          <a:xfrm>
            <a:off x="3211777" y="2599101"/>
            <a:ext cx="1286540" cy="3359888"/>
          </a:xfrm>
          <a:prstGeom prst="rect">
            <a:avLst/>
          </a:prstGeom>
          <a:solidFill>
            <a:srgbClr val="D9D9D9">
              <a:alpha val="30000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75836114-0AB4-7DCF-5A67-191046F1CAB1}"/>
              </a:ext>
            </a:extLst>
          </p:cNvPr>
          <p:cNvSpPr txBox="1">
            <a:spLocks/>
          </p:cNvSpPr>
          <p:nvPr/>
        </p:nvSpPr>
        <p:spPr>
          <a:xfrm>
            <a:off x="223796" y="1336809"/>
            <a:ext cx="11794761" cy="990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Up to 50% reduction in lower divertor neutral pressure, main chamber and upper divertor are unaffected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Hotter, less detached divertor conditions in the lower divertor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63911F34-80F3-B350-E4EE-72529F84F0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68253" y="2612548"/>
            <a:ext cx="3359888" cy="335988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14B273C-8A13-2461-6BE5-27D4AAA9E4A0}"/>
              </a:ext>
            </a:extLst>
          </p:cNvPr>
          <p:cNvSpPr txBox="1"/>
          <p:nvPr/>
        </p:nvSpPr>
        <p:spPr>
          <a:xfrm>
            <a:off x="6761080" y="2634004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tx2"/>
                </a:solidFill>
              </a:rPr>
              <a:t>Lower divertor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FA2AD5-119E-D6AB-A0E3-01AA14AEC776}"/>
              </a:ext>
            </a:extLst>
          </p:cNvPr>
          <p:cNvSpPr txBox="1"/>
          <p:nvPr/>
        </p:nvSpPr>
        <p:spPr>
          <a:xfrm>
            <a:off x="10068827" y="2612548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tx2"/>
                </a:solidFill>
              </a:rPr>
              <a:t>Upper divertor</a:t>
            </a: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EEFA9E24-73BC-0229-10D2-E27A1F5685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7008821" cy="365125"/>
          </a:xfrm>
        </p:spPr>
        <p:txBody>
          <a:bodyPr/>
          <a:lstStyle/>
          <a:p>
            <a:r>
              <a:rPr lang="en-US"/>
              <a:t>30</a:t>
            </a:r>
            <a:r>
              <a:rPr lang="en-US" baseline="30000"/>
              <a:t>th</a:t>
            </a:r>
            <a:r>
              <a:rPr lang="en-US"/>
              <a:t> IAEA Fusion Energy Conference | Chengdu, China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C12366-D1CE-1FA8-8F54-A2B9FA75845E}"/>
              </a:ext>
            </a:extLst>
          </p:cNvPr>
          <p:cNvSpPr txBox="1"/>
          <p:nvPr/>
        </p:nvSpPr>
        <p:spPr>
          <a:xfrm>
            <a:off x="7885042" y="6377115"/>
            <a:ext cx="2941896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GB"/>
              <a:t>see Q. Xia – Fri AM poster</a:t>
            </a:r>
          </a:p>
        </p:txBody>
      </p:sp>
    </p:spTree>
    <p:extLst>
      <p:ext uri="{BB962C8B-B14F-4D97-AF65-F5344CB8AC3E}">
        <p14:creationId xmlns:p14="http://schemas.microsoft.com/office/powerpoint/2010/main" val="3438468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D54ACE-C902-6563-5B21-CDA6DCD54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Fuelling location significantly affects the separatrix density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560684-DB4D-B76A-631A-43E82D6171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3BDD990-5020-868F-ADB2-F4941A1B5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160" y="3029280"/>
            <a:ext cx="6091680" cy="342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E3FB52B2-4AAB-C2CE-519A-702086FEC4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7008821" cy="365125"/>
          </a:xfrm>
        </p:spPr>
        <p:txBody>
          <a:bodyPr/>
          <a:lstStyle/>
          <a:p>
            <a:r>
              <a:rPr lang="en-US"/>
              <a:t>30</a:t>
            </a:r>
            <a:r>
              <a:rPr lang="en-US" baseline="30000"/>
              <a:t>th</a:t>
            </a:r>
            <a:r>
              <a:rPr lang="en-US"/>
              <a:t> IAEA Fusion Energy Conference | Chengdu, China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80769C-63A1-8629-0086-5F18251AC531}"/>
              </a:ext>
            </a:extLst>
          </p:cNvPr>
          <p:cNvSpPr txBox="1"/>
          <p:nvPr/>
        </p:nvSpPr>
        <p:spPr>
          <a:xfrm>
            <a:off x="7885042" y="6377115"/>
            <a:ext cx="2941896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GB"/>
              <a:t>see Q. Xia – Fri AM poster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60B5A2-3A24-C908-67D7-684159AB97DA}"/>
              </a:ext>
            </a:extLst>
          </p:cNvPr>
          <p:cNvSpPr txBox="1"/>
          <p:nvPr/>
        </p:nvSpPr>
        <p:spPr>
          <a:xfrm>
            <a:off x="340442" y="1363369"/>
            <a:ext cx="1131602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Fuelling impact on upstream density primarily impacted by fuelling location rather than divertor configuration or cryopump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SOLPS simulations recover the trend but significantly overestimate divertor neutral pressures compared to experiment</a:t>
            </a:r>
          </a:p>
        </p:txBody>
      </p:sp>
    </p:spTree>
    <p:extLst>
      <p:ext uri="{BB962C8B-B14F-4D97-AF65-F5344CB8AC3E}">
        <p14:creationId xmlns:p14="http://schemas.microsoft.com/office/powerpoint/2010/main" val="2513310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079E156-30D3-C509-4D8B-6D623290A4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867" y="1530994"/>
            <a:ext cx="11404327" cy="1966076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Inclusion of vibrationally rates of plasma-neutral interactions can reduce the predicted detachment threshold by SOLPS-ITER by ~20% in MAST-U conditions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Elevated D</a:t>
            </a:r>
            <a:r>
              <a:rPr lang="en-GB" baseline="-25000" dirty="0"/>
              <a:t>2</a:t>
            </a:r>
            <a:r>
              <a:rPr lang="en-GB" dirty="0"/>
              <a:t> rotational temperature is observed as the outer divertors detach on MAST-U and TCV, indicates momentum transfer from plasma to neutrals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7DA900-C7F3-6090-B06C-0E7565910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Plasma-Molecule Interactions Influence Divertor Detachment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9C9B6B-479C-DB53-52C2-95EEF4E3A2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CA4E0D-CD5B-B79D-2B95-2155A16F52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54"/>
          <a:stretch>
            <a:fillRect/>
          </a:stretch>
        </p:blipFill>
        <p:spPr bwMode="auto">
          <a:xfrm>
            <a:off x="5000220" y="3264957"/>
            <a:ext cx="6745570" cy="300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4A26550D-AE51-8300-28C0-8ABFF91628B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1467" y="3447320"/>
            <a:ext cx="3954734" cy="2731724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9386AAAE-AEDF-214D-26B5-9CE00849E1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7008821" cy="365125"/>
          </a:xfrm>
        </p:spPr>
        <p:txBody>
          <a:bodyPr/>
          <a:lstStyle/>
          <a:p>
            <a:r>
              <a:rPr lang="en-US"/>
              <a:t>30</a:t>
            </a:r>
            <a:r>
              <a:rPr lang="en-US" baseline="30000"/>
              <a:t>th</a:t>
            </a:r>
            <a:r>
              <a:rPr lang="en-US"/>
              <a:t> IAEA Fusion Energy Conference | Chengdu, China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6B5BA1-2443-3427-B108-01E4C3A3A237}"/>
              </a:ext>
            </a:extLst>
          </p:cNvPr>
          <p:cNvSpPr txBox="1"/>
          <p:nvPr/>
        </p:nvSpPr>
        <p:spPr>
          <a:xfrm>
            <a:off x="5176294" y="6250524"/>
            <a:ext cx="70241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dirty="0"/>
              <a:t>J. Bryant et al., </a:t>
            </a:r>
            <a:r>
              <a:rPr lang="fr-FR" dirty="0" err="1"/>
              <a:t>Nucl</a:t>
            </a:r>
            <a:r>
              <a:rPr lang="fr-FR" dirty="0"/>
              <a:t>. Fusion 65 036025 (2025)</a:t>
            </a:r>
          </a:p>
          <a:p>
            <a:pPr algn="r"/>
            <a:r>
              <a:rPr lang="fr-FR" dirty="0"/>
              <a:t>N Osborne et al., Plasma Phys. Control. Fusion 66 025008 (2024)</a:t>
            </a:r>
          </a:p>
        </p:txBody>
      </p:sp>
    </p:spTree>
    <p:extLst>
      <p:ext uri="{BB962C8B-B14F-4D97-AF65-F5344CB8AC3E}">
        <p14:creationId xmlns:p14="http://schemas.microsoft.com/office/powerpoint/2010/main" val="488462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0CD7CD-B185-F5FC-71F3-87CE324A00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868" y="1727946"/>
            <a:ext cx="7411138" cy="429502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438386"/>
                </a:solidFill>
              </a:rPr>
              <a:t>Super-X</a:t>
            </a:r>
            <a:r>
              <a:rPr lang="en-GB" dirty="0"/>
              <a:t> and </a:t>
            </a:r>
            <a:r>
              <a:rPr lang="en-GB" dirty="0">
                <a:solidFill>
                  <a:srgbClr val="E99529"/>
                </a:solidFill>
              </a:rPr>
              <a:t>extended leg</a:t>
            </a:r>
            <a:r>
              <a:rPr lang="en-GB" dirty="0"/>
              <a:t> divertors have reduced sensitivity of the detachment front position to changes in gas fuelling than a </a:t>
            </a:r>
            <a:r>
              <a:rPr lang="en-GB" dirty="0">
                <a:solidFill>
                  <a:srgbClr val="5BB000"/>
                </a:solidFill>
              </a:rPr>
              <a:t>conventional divertor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solidFill>
                <a:srgbClr val="5BB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Tightly baffled divertor chambers enable decoupling of the detachment state of the upper and lower divertors when using D</a:t>
            </a:r>
            <a:r>
              <a:rPr lang="en-GB" baseline="-25000" dirty="0"/>
              <a:t>2</a:t>
            </a:r>
            <a:r>
              <a:rPr lang="en-GB" dirty="0"/>
              <a:t> fuelling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Impurities that escape the divertor chambers can reduce this decoupling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69738B-CBA8-3299-61ED-8A8BAFB55F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8C05E207-DB9B-987A-D6AA-76ED80B4C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1143198"/>
          </a:xfrm>
        </p:spPr>
        <p:txBody>
          <a:bodyPr>
            <a:noAutofit/>
          </a:bodyPr>
          <a:lstStyle/>
          <a:p>
            <a:r>
              <a:rPr lang="en-GB" dirty="0"/>
              <a:t>Detachment control via real-time imaging has been demonstrated 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C26BCA46-8313-1118-9F1D-4D1E2EAE3B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7008821" cy="365125"/>
          </a:xfrm>
        </p:spPr>
        <p:txBody>
          <a:bodyPr/>
          <a:lstStyle/>
          <a:p>
            <a:r>
              <a:rPr lang="en-US"/>
              <a:t>30</a:t>
            </a:r>
            <a:r>
              <a:rPr lang="en-US" baseline="30000"/>
              <a:t>th</a:t>
            </a:r>
            <a:r>
              <a:rPr lang="en-US"/>
              <a:t> IAEA Fusion Energy Conference | Chengdu, China</a:t>
            </a:r>
          </a:p>
        </p:txBody>
      </p:sp>
      <p:pic>
        <p:nvPicPr>
          <p:cNvPr id="7" name="Picture 6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C7401EA7-9290-B635-B399-5BEA407D7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919" y="5683085"/>
            <a:ext cx="2070523" cy="630823"/>
          </a:xfrm>
          <a:prstGeom prst="rect">
            <a:avLst/>
          </a:prstGeom>
        </p:spPr>
      </p:pic>
      <p:pic>
        <p:nvPicPr>
          <p:cNvPr id="10" name="Picture 12" descr="Eindhoven University of Technology (TU/e) | Archello">
            <a:extLst>
              <a:ext uri="{FF2B5EF4-FFF2-40B4-BE49-F238E27FC236}">
                <a16:creationId xmlns:a16="http://schemas.microsoft.com/office/drawing/2014/main" id="{CFF9CC18-A850-5664-7982-455DB91FAF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21" b="24025"/>
          <a:stretch/>
        </p:blipFill>
        <p:spPr bwMode="auto">
          <a:xfrm>
            <a:off x="6774970" y="5749974"/>
            <a:ext cx="951222" cy="49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A4709B5-A4AB-6E8A-8724-827E52ECC9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1584" y="6247017"/>
            <a:ext cx="1766642" cy="48582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491463E2-CAB5-4452-D3F8-ACA7D0763E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43441" y="1292556"/>
            <a:ext cx="3732213" cy="50951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5AD30-386D-6CB2-5A34-E8C09EE5E9EA}"/>
              </a:ext>
            </a:extLst>
          </p:cNvPr>
          <p:cNvSpPr txBox="1"/>
          <p:nvPr/>
        </p:nvSpPr>
        <p:spPr>
          <a:xfrm>
            <a:off x="8459787" y="6421798"/>
            <a:ext cx="37322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dirty="0">
                <a:latin typeface="Arial" charset="0"/>
                <a:cs typeface="Arial" charset="0"/>
              </a:rPr>
              <a:t>B. Kool et al. Nat Energy (2025)</a:t>
            </a:r>
          </a:p>
        </p:txBody>
      </p:sp>
    </p:spTree>
    <p:extLst>
      <p:ext uri="{BB962C8B-B14F-4D97-AF65-F5344CB8AC3E}">
        <p14:creationId xmlns:p14="http://schemas.microsoft.com/office/powerpoint/2010/main" val="2672989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DF94E1-039C-B868-6B3B-77E3A31B7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1143198"/>
          </a:xfrm>
        </p:spPr>
        <p:txBody>
          <a:bodyPr>
            <a:noAutofit/>
          </a:bodyPr>
          <a:lstStyle/>
          <a:p>
            <a:r>
              <a:rPr lang="en-GB" dirty="0"/>
              <a:t>Detachment control via real-time imaging has been demonstrated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B048DE-5323-588A-20CE-239BA50D59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8AEF282-C7A3-8AA1-B610-271E85AFD05D}"/>
              </a:ext>
            </a:extLst>
          </p:cNvPr>
          <p:cNvSpPr txBox="1">
            <a:spLocks/>
          </p:cNvSpPr>
          <p:nvPr/>
        </p:nvSpPr>
        <p:spPr>
          <a:xfrm>
            <a:off x="166867" y="1530991"/>
            <a:ext cx="11774121" cy="467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Physics-based control of the ionisation front position has been demonstrated via imaging of D</a:t>
            </a:r>
            <a:r>
              <a:rPr lang="en-GB" baseline="-25000"/>
              <a:t>2</a:t>
            </a:r>
            <a:r>
              <a:rPr lang="en-GB"/>
              <a:t> Fulcher band emission in Super-X and extended divertor configurations</a:t>
            </a:r>
          </a:p>
        </p:txBody>
      </p:sp>
      <p:pic>
        <p:nvPicPr>
          <p:cNvPr id="6" name="Picture 5" descr="A diagram of a diagram&#10;&#10;AI-generated content may be incorrect.">
            <a:extLst>
              <a:ext uri="{FF2B5EF4-FFF2-40B4-BE49-F238E27FC236}">
                <a16:creationId xmlns:a16="http://schemas.microsoft.com/office/drawing/2014/main" id="{D9BCCD3D-4D3E-37A9-FC68-67B47B82A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25" y="2766732"/>
            <a:ext cx="11118153" cy="3438604"/>
          </a:xfrm>
          <a:prstGeom prst="rect">
            <a:avLst/>
          </a:prstGeom>
        </p:spPr>
      </p:pic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6160CD59-8EDE-E7D4-445F-BE50EA536EB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7008821" cy="365125"/>
          </a:xfrm>
        </p:spPr>
        <p:txBody>
          <a:bodyPr/>
          <a:lstStyle/>
          <a:p>
            <a:r>
              <a:rPr lang="en-US"/>
              <a:t>30</a:t>
            </a:r>
            <a:r>
              <a:rPr lang="en-US" baseline="30000"/>
              <a:t>th</a:t>
            </a:r>
            <a:r>
              <a:rPr lang="en-US"/>
              <a:t> IAEA Fusion Energy Conference | Chengdu, China</a:t>
            </a:r>
          </a:p>
        </p:txBody>
      </p:sp>
      <p:pic>
        <p:nvPicPr>
          <p:cNvPr id="7" name="Picture 6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65ACF176-E26A-DAC2-EA9E-90D45C323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4536" y="6204766"/>
            <a:ext cx="2070523" cy="630823"/>
          </a:xfrm>
          <a:prstGeom prst="rect">
            <a:avLst/>
          </a:prstGeom>
        </p:spPr>
      </p:pic>
      <p:pic>
        <p:nvPicPr>
          <p:cNvPr id="8" name="Picture 12" descr="Eindhoven University of Technology (TU/e) | Archello">
            <a:extLst>
              <a:ext uri="{FF2B5EF4-FFF2-40B4-BE49-F238E27FC236}">
                <a16:creationId xmlns:a16="http://schemas.microsoft.com/office/drawing/2014/main" id="{EAE67F58-6726-738A-4494-F829E1EA95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21" b="24025"/>
          <a:stretch/>
        </p:blipFill>
        <p:spPr bwMode="auto">
          <a:xfrm>
            <a:off x="9234499" y="6261390"/>
            <a:ext cx="951222" cy="49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BC04F8F-F907-9D85-DB60-E3D6859A80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3758" y="6266999"/>
            <a:ext cx="1766642" cy="48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08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825C7C-1082-86C0-7668-9E34E2539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1325564"/>
          </a:xfrm>
        </p:spPr>
        <p:txBody>
          <a:bodyPr/>
          <a:lstStyle/>
          <a:p>
            <a:r>
              <a:rPr lang="en-GB" dirty="0"/>
              <a:t>Tightly Baffled Divertors Enable Independent Detachment Control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397979-9AA2-F42F-C96F-828236A5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1" name="Content Placeholder 10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6C30F600-1CD3-FB37-EE7D-1453F3B84B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03494" y="1348558"/>
            <a:ext cx="3605569" cy="4926898"/>
          </a:xfrm>
        </p:spPr>
      </p:pic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6E51F49B-DDD9-DD59-18D2-68F50BD0702A}"/>
              </a:ext>
            </a:extLst>
          </p:cNvPr>
          <p:cNvSpPr txBox="1">
            <a:spLocks/>
          </p:cNvSpPr>
          <p:nvPr/>
        </p:nvSpPr>
        <p:spPr>
          <a:xfrm>
            <a:off x="5154706" y="1766047"/>
            <a:ext cx="6786282" cy="4439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Applying detachment control to upper and lower divertors enables their detachment state to be varied independently with D</a:t>
            </a:r>
            <a:r>
              <a:rPr lang="en-GB" baseline="-25000" dirty="0"/>
              <a:t>2</a:t>
            </a:r>
            <a:r>
              <a:rPr lang="en-GB" dirty="0"/>
              <a:t> fuelling in NBI heated L-mode experiments</a:t>
            </a:r>
          </a:p>
          <a:p>
            <a:endParaRPr lang="en-GB" dirty="0"/>
          </a:p>
          <a:p>
            <a:r>
              <a:rPr lang="en-GB" dirty="0"/>
              <a:t>Control of the density of the plasma core can be performed independently of detachment state of both divertors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11349DD-32EB-D382-902C-F685A1E35E1A}"/>
              </a:ext>
            </a:extLst>
          </p:cNvPr>
          <p:cNvGrpSpPr/>
          <p:nvPr/>
        </p:nvGrpSpPr>
        <p:grpSpPr>
          <a:xfrm>
            <a:off x="3809063" y="1537596"/>
            <a:ext cx="1255996" cy="4548821"/>
            <a:chOff x="3809063" y="1530994"/>
            <a:chExt cx="1255996" cy="4548821"/>
          </a:xfrm>
        </p:grpSpPr>
        <p:sp>
          <p:nvSpPr>
            <p:cNvPr id="2" name="Right Brace 1">
              <a:extLst>
                <a:ext uri="{FF2B5EF4-FFF2-40B4-BE49-F238E27FC236}">
                  <a16:creationId xmlns:a16="http://schemas.microsoft.com/office/drawing/2014/main" id="{DC524415-3D16-0CC2-EF7C-E19D74CBE2CB}"/>
                </a:ext>
              </a:extLst>
            </p:cNvPr>
            <p:cNvSpPr/>
            <p:nvPr/>
          </p:nvSpPr>
          <p:spPr>
            <a:xfrm>
              <a:off x="3809063" y="1530994"/>
              <a:ext cx="135408" cy="1490112"/>
            </a:xfrm>
            <a:prstGeom prst="rightBrac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6674A95-8DAD-E304-93E4-D0ABBCA15E31}"/>
                </a:ext>
              </a:extLst>
            </p:cNvPr>
            <p:cNvSpPr txBox="1"/>
            <p:nvPr/>
          </p:nvSpPr>
          <p:spPr>
            <a:xfrm>
              <a:off x="3944471" y="1952884"/>
              <a:ext cx="11205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/>
                <a:t>Upper divertor</a:t>
              </a:r>
            </a:p>
          </p:txBody>
        </p:sp>
        <p:sp>
          <p:nvSpPr>
            <p:cNvPr id="7" name="Right Brace 6">
              <a:extLst>
                <a:ext uri="{FF2B5EF4-FFF2-40B4-BE49-F238E27FC236}">
                  <a16:creationId xmlns:a16="http://schemas.microsoft.com/office/drawing/2014/main" id="{06ECB1A4-5187-3836-270B-B9AA55890F6D}"/>
                </a:ext>
              </a:extLst>
            </p:cNvPr>
            <p:cNvSpPr/>
            <p:nvPr/>
          </p:nvSpPr>
          <p:spPr>
            <a:xfrm>
              <a:off x="3809063" y="3066951"/>
              <a:ext cx="135408" cy="1490112"/>
            </a:xfrm>
            <a:prstGeom prst="rightBrac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33A44D9-847F-6792-F827-0D6FC1C09192}"/>
                </a:ext>
              </a:extLst>
            </p:cNvPr>
            <p:cNvSpPr txBox="1"/>
            <p:nvPr/>
          </p:nvSpPr>
          <p:spPr>
            <a:xfrm>
              <a:off x="3944471" y="3482239"/>
              <a:ext cx="11205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/>
                <a:t>Plasma core</a:t>
              </a:r>
            </a:p>
          </p:txBody>
        </p:sp>
        <p:sp>
          <p:nvSpPr>
            <p:cNvPr id="9" name="Right Brace 8">
              <a:extLst>
                <a:ext uri="{FF2B5EF4-FFF2-40B4-BE49-F238E27FC236}">
                  <a16:creationId xmlns:a16="http://schemas.microsoft.com/office/drawing/2014/main" id="{DAAD5F61-B344-4741-BA41-2871FD28F81F}"/>
                </a:ext>
              </a:extLst>
            </p:cNvPr>
            <p:cNvSpPr/>
            <p:nvPr/>
          </p:nvSpPr>
          <p:spPr>
            <a:xfrm>
              <a:off x="3809063" y="4589703"/>
              <a:ext cx="135408" cy="1490112"/>
            </a:xfrm>
            <a:prstGeom prst="rightBrac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3AFDCE9-42F5-26E4-1A75-DF05386065E6}"/>
                </a:ext>
              </a:extLst>
            </p:cNvPr>
            <p:cNvSpPr txBox="1"/>
            <p:nvPr/>
          </p:nvSpPr>
          <p:spPr>
            <a:xfrm>
              <a:off x="3921590" y="5007435"/>
              <a:ext cx="11205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/>
                <a:t>Lower divertor</a:t>
              </a:r>
            </a:p>
          </p:txBody>
        </p:sp>
      </p:grp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DC0C2AEC-3BFF-CA7F-DA04-F5B578C97C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7008821" cy="365125"/>
          </a:xfrm>
        </p:spPr>
        <p:txBody>
          <a:bodyPr/>
          <a:lstStyle/>
          <a:p>
            <a:r>
              <a:rPr lang="en-US"/>
              <a:t>30</a:t>
            </a:r>
            <a:r>
              <a:rPr lang="en-US" baseline="30000"/>
              <a:t>th</a:t>
            </a:r>
            <a:r>
              <a:rPr lang="en-US"/>
              <a:t> IAEA Fusion Energy Conference | Chengdu, China</a:t>
            </a:r>
          </a:p>
        </p:txBody>
      </p:sp>
      <p:pic>
        <p:nvPicPr>
          <p:cNvPr id="14" name="Picture 13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A602F236-E6B2-1BD8-292A-73DDF6FA9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4536" y="6204766"/>
            <a:ext cx="2070523" cy="630823"/>
          </a:xfrm>
          <a:prstGeom prst="rect">
            <a:avLst/>
          </a:prstGeom>
        </p:spPr>
      </p:pic>
      <p:pic>
        <p:nvPicPr>
          <p:cNvPr id="15" name="Picture 12" descr="Eindhoven University of Technology (TU/e) | Archello">
            <a:extLst>
              <a:ext uri="{FF2B5EF4-FFF2-40B4-BE49-F238E27FC236}">
                <a16:creationId xmlns:a16="http://schemas.microsoft.com/office/drawing/2014/main" id="{C9D30384-9DFA-A735-511A-93ED3B4D4C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21" b="24025"/>
          <a:stretch/>
        </p:blipFill>
        <p:spPr bwMode="auto">
          <a:xfrm>
            <a:off x="9234499" y="6261390"/>
            <a:ext cx="951222" cy="49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E0C75B66-1BB7-D9E3-7AB0-3A14210F3C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3758" y="6266999"/>
            <a:ext cx="1766642" cy="48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6934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25B64-8376-5EAA-D025-DDECECF1C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2778861-60DE-677A-0A29-B57F77CB97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80377" y="992893"/>
            <a:ext cx="2893575" cy="546505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C3DC6CA-6455-A68A-B45F-07CBD56DE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Radiation front position is unstable in the inner divertor legs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F36E29-91AF-D50C-1CE4-6E9D9310B7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BCDF9926-646C-7698-865B-E64C880A6730}"/>
              </a:ext>
            </a:extLst>
          </p:cNvPr>
          <p:cNvSpPr txBox="1">
            <a:spLocks/>
          </p:cNvSpPr>
          <p:nvPr/>
        </p:nvSpPr>
        <p:spPr>
          <a:xfrm>
            <a:off x="166867" y="1530994"/>
            <a:ext cx="7624583" cy="4028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 advancement of the radiation front from the lower inner target to the X-point is tracked with imaging bolometry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At the inner divertor leg, the radiation front jumps from the target to the X-point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There is a gradual movement of the radiation front along the conventional outer divertor leg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Highlights a key role of B field gradients to passively stabilise movement of the detachment front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CFFBC2-A6D2-1A03-4456-2A54D08F4B0D}"/>
              </a:ext>
            </a:extLst>
          </p:cNvPr>
          <p:cNvSpPr txBox="1"/>
          <p:nvPr/>
        </p:nvSpPr>
        <p:spPr>
          <a:xfrm>
            <a:off x="8641813" y="3504938"/>
            <a:ext cx="833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X-point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5D99F05-9D32-9850-C049-60B57AE446EE}"/>
              </a:ext>
            </a:extLst>
          </p:cNvPr>
          <p:cNvSpPr/>
          <p:nvPr/>
        </p:nvSpPr>
        <p:spPr>
          <a:xfrm>
            <a:off x="8673139" y="4019615"/>
            <a:ext cx="2291287" cy="353017"/>
          </a:xfrm>
          <a:prstGeom prst="rect">
            <a:avLst/>
          </a:prstGeom>
          <a:pattFill prst="wdDnDiag">
            <a:fgClr>
              <a:srgbClr val="D9D9D9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2B6FC6-BC12-E746-FBD7-12F78FC2911C}"/>
              </a:ext>
            </a:extLst>
          </p:cNvPr>
          <p:cNvSpPr txBox="1"/>
          <p:nvPr/>
        </p:nvSpPr>
        <p:spPr>
          <a:xfrm>
            <a:off x="10290082" y="4190898"/>
            <a:ext cx="755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Target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BBB788-6D99-28CE-12AC-A32EAF083F9F}"/>
              </a:ext>
            </a:extLst>
          </p:cNvPr>
          <p:cNvSpPr txBox="1"/>
          <p:nvPr/>
        </p:nvSpPr>
        <p:spPr>
          <a:xfrm>
            <a:off x="9435521" y="4019615"/>
            <a:ext cx="9925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Unstable</a:t>
            </a:r>
          </a:p>
          <a:p>
            <a:endParaRPr lang="en-GB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C898A2-A6C2-0340-B9C9-4322BDA4AC04}"/>
              </a:ext>
            </a:extLst>
          </p:cNvPr>
          <p:cNvSpPr txBox="1"/>
          <p:nvPr/>
        </p:nvSpPr>
        <p:spPr>
          <a:xfrm>
            <a:off x="8641812" y="4821541"/>
            <a:ext cx="833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X-point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4874FE-C747-CB28-E454-285EA288366B}"/>
              </a:ext>
            </a:extLst>
          </p:cNvPr>
          <p:cNvSpPr txBox="1"/>
          <p:nvPr/>
        </p:nvSpPr>
        <p:spPr>
          <a:xfrm>
            <a:off x="10290082" y="5933424"/>
            <a:ext cx="755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Target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804F62-A168-0B54-F6A1-324B7139D07F}"/>
              </a:ext>
            </a:extLst>
          </p:cNvPr>
          <p:cNvSpPr txBox="1"/>
          <p:nvPr/>
        </p:nvSpPr>
        <p:spPr>
          <a:xfrm>
            <a:off x="9280672" y="6471254"/>
            <a:ext cx="1217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err="1">
                <a:solidFill>
                  <a:schemeClr val="tx2"/>
                </a:solidFill>
              </a:rPr>
              <a:t>n</a:t>
            </a:r>
            <a:r>
              <a:rPr lang="en-GB" sz="1200" baseline="-25000" err="1">
                <a:solidFill>
                  <a:schemeClr val="tx2"/>
                </a:solidFill>
              </a:rPr>
              <a:t>e,sep</a:t>
            </a:r>
            <a:r>
              <a:rPr lang="en-GB" sz="1200">
                <a:solidFill>
                  <a:schemeClr val="tx2"/>
                </a:solidFill>
              </a:rPr>
              <a:t> (10</a:t>
            </a:r>
            <a:r>
              <a:rPr lang="en-GB" sz="1200" baseline="30000">
                <a:solidFill>
                  <a:schemeClr val="tx2"/>
                </a:solidFill>
              </a:rPr>
              <a:t>19</a:t>
            </a:r>
            <a:r>
              <a:rPr lang="en-GB" sz="1200">
                <a:solidFill>
                  <a:schemeClr val="tx2"/>
                </a:solidFill>
              </a:rPr>
              <a:t> m</a:t>
            </a:r>
            <a:r>
              <a:rPr lang="en-GB" sz="1200" baseline="30000">
                <a:solidFill>
                  <a:schemeClr val="tx2"/>
                </a:solidFill>
              </a:rPr>
              <a:t>-3</a:t>
            </a:r>
            <a:r>
              <a:rPr lang="en-GB" sz="120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7A3BB0E4-8D25-2726-9AB2-2F25997499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7008821" cy="365125"/>
          </a:xfrm>
        </p:spPr>
        <p:txBody>
          <a:bodyPr/>
          <a:lstStyle/>
          <a:p>
            <a:r>
              <a:rPr lang="en-US"/>
              <a:t>30</a:t>
            </a:r>
            <a:r>
              <a:rPr lang="en-US" baseline="30000"/>
              <a:t>th</a:t>
            </a:r>
            <a:r>
              <a:rPr lang="en-US"/>
              <a:t> IAEA Fusion Energy Conference | Chengdu, China</a:t>
            </a:r>
          </a:p>
        </p:txBody>
      </p:sp>
      <p:pic>
        <p:nvPicPr>
          <p:cNvPr id="7" name="Picture 6" descr="A green and white logo&#10;&#10;Description automatically generated">
            <a:extLst>
              <a:ext uri="{FF2B5EF4-FFF2-40B4-BE49-F238E27FC236}">
                <a16:creationId xmlns:a16="http://schemas.microsoft.com/office/drawing/2014/main" id="{B6BF45AE-0BDC-93C9-6D57-B13B32677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3243" y="6107273"/>
            <a:ext cx="1300386" cy="66888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DCBF6EB-34FF-DF56-A889-90E8DE6D2FB3}"/>
              </a:ext>
            </a:extLst>
          </p:cNvPr>
          <p:cNvCxnSpPr/>
          <p:nvPr/>
        </p:nvCxnSpPr>
        <p:spPr>
          <a:xfrm flipV="1">
            <a:off x="9994751" y="5095886"/>
            <a:ext cx="971267" cy="1111883"/>
          </a:xfrm>
          <a:prstGeom prst="line">
            <a:avLst/>
          </a:prstGeom>
          <a:ln w="1905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8BECDD8-C7FF-F59F-8B1F-7506EAC79150}"/>
              </a:ext>
            </a:extLst>
          </p:cNvPr>
          <p:cNvSpPr txBox="1"/>
          <p:nvPr/>
        </p:nvSpPr>
        <p:spPr>
          <a:xfrm>
            <a:off x="10957762" y="4253106"/>
            <a:ext cx="1123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B = 1.6 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65596E-FA95-9D73-2859-8AEFEFB80786}"/>
              </a:ext>
            </a:extLst>
          </p:cNvPr>
          <p:cNvSpPr txBox="1"/>
          <p:nvPr/>
        </p:nvSpPr>
        <p:spPr>
          <a:xfrm>
            <a:off x="10957761" y="3584768"/>
            <a:ext cx="1123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B = 0.9 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DA946D-B524-F2F5-2694-AF48B833B980}"/>
              </a:ext>
            </a:extLst>
          </p:cNvPr>
          <p:cNvSpPr txBox="1"/>
          <p:nvPr/>
        </p:nvSpPr>
        <p:spPr>
          <a:xfrm>
            <a:off x="10990700" y="5995632"/>
            <a:ext cx="1281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B = 0.7 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C34FB6-34DF-B53B-E8EC-05C618F0741B}"/>
              </a:ext>
            </a:extLst>
          </p:cNvPr>
          <p:cNvSpPr txBox="1"/>
          <p:nvPr/>
        </p:nvSpPr>
        <p:spPr>
          <a:xfrm>
            <a:off x="10954693" y="4908061"/>
            <a:ext cx="1251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B = 0.9 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F794354-0420-6764-D893-2A56662C8DD3}"/>
              </a:ext>
            </a:extLst>
          </p:cNvPr>
          <p:cNvCxnSpPr/>
          <p:nvPr/>
        </p:nvCxnSpPr>
        <p:spPr>
          <a:xfrm flipV="1">
            <a:off x="11115186" y="3947946"/>
            <a:ext cx="0" cy="29900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8A05618-9C9C-FB80-2D41-539405E8B628}"/>
              </a:ext>
            </a:extLst>
          </p:cNvPr>
          <p:cNvCxnSpPr>
            <a:cxnSpLocks/>
          </p:cNvCxnSpPr>
          <p:nvPr/>
        </p:nvCxnSpPr>
        <p:spPr>
          <a:xfrm flipV="1">
            <a:off x="11115186" y="5277393"/>
            <a:ext cx="0" cy="733553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F629588-2744-D85A-A5D5-EA65A5E97AE1}"/>
              </a:ext>
            </a:extLst>
          </p:cNvPr>
          <p:cNvSpPr txBox="1"/>
          <p:nvPr/>
        </p:nvSpPr>
        <p:spPr>
          <a:xfrm>
            <a:off x="11101391" y="3939606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destabilising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E6707D7-9149-5538-E183-7C54541A02FC}"/>
              </a:ext>
            </a:extLst>
          </p:cNvPr>
          <p:cNvSpPr txBox="1"/>
          <p:nvPr/>
        </p:nvSpPr>
        <p:spPr>
          <a:xfrm>
            <a:off x="11105094" y="5482624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35B335"/>
                </a:solidFill>
              </a:rPr>
              <a:t>stabilising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576E8F-8404-1B8F-C641-CB7098E6E737}"/>
              </a:ext>
            </a:extLst>
          </p:cNvPr>
          <p:cNvSpPr txBox="1"/>
          <p:nvPr/>
        </p:nvSpPr>
        <p:spPr>
          <a:xfrm>
            <a:off x="166867" y="5601155"/>
            <a:ext cx="61514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F. Federici et al., NME 43 101940 (2025)</a:t>
            </a:r>
          </a:p>
          <a:p>
            <a:r>
              <a:rPr lang="en-GB" dirty="0"/>
              <a:t>B. Lipschultz et al., </a:t>
            </a:r>
            <a:r>
              <a:rPr lang="it-IT" i="1" dirty="0"/>
              <a:t>Nucl. Fusion</a:t>
            </a:r>
            <a:r>
              <a:rPr lang="it-IT" dirty="0"/>
              <a:t> </a:t>
            </a:r>
            <a:r>
              <a:rPr lang="it-IT" b="1" dirty="0"/>
              <a:t>56</a:t>
            </a:r>
            <a:r>
              <a:rPr lang="it-IT" dirty="0"/>
              <a:t> 056007 (2016)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876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F1F80D-1943-8068-812D-DE72AD6ED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617396" cy="1325564"/>
          </a:xfrm>
        </p:spPr>
        <p:txBody>
          <a:bodyPr>
            <a:normAutofit fontScale="90000"/>
          </a:bodyPr>
          <a:lstStyle/>
          <a:p>
            <a:r>
              <a:rPr lang="en-GB" dirty="0"/>
              <a:t>Development of divertor configurations accelerated with Tokamak Exhaust Designer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4283C2-B40D-91F5-BD31-5272A823E6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A342D7-61A2-3809-CC23-84B60C88D31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943"/>
          <a:stretch>
            <a:fillRect/>
          </a:stretch>
        </p:blipFill>
        <p:spPr>
          <a:xfrm>
            <a:off x="8572314" y="1318696"/>
            <a:ext cx="3362019" cy="24611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19BB92-8335-9439-B6A6-519AE2094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015" y="3831228"/>
            <a:ext cx="8806043" cy="26876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AA7C44-629A-473A-9D51-8E5A94A8A8E1}"/>
              </a:ext>
            </a:extLst>
          </p:cNvPr>
          <p:cNvSpPr txBox="1"/>
          <p:nvPr/>
        </p:nvSpPr>
        <p:spPr>
          <a:xfrm>
            <a:off x="8094403" y="6493402"/>
            <a:ext cx="4097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/>
              <a:t>O. Bardsley et al., </a:t>
            </a:r>
            <a:r>
              <a:rPr lang="fr-FR" sz="1600"/>
              <a:t>PPCF </a:t>
            </a:r>
            <a:r>
              <a:rPr lang="fr-FR" sz="1600" b="1"/>
              <a:t>66</a:t>
            </a:r>
            <a:r>
              <a:rPr lang="fr-FR" sz="1600"/>
              <a:t> 055006 (2024)</a:t>
            </a:r>
            <a:endParaRPr lang="en-GB" sz="16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9E8D90-8C0B-4C6E-49EE-B6C5681422A0}"/>
              </a:ext>
            </a:extLst>
          </p:cNvPr>
          <p:cNvSpPr/>
          <p:nvPr/>
        </p:nvSpPr>
        <p:spPr>
          <a:xfrm>
            <a:off x="8462682" y="1398494"/>
            <a:ext cx="331694" cy="7978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65FD4F-6989-A626-E320-37E403E46F74}"/>
              </a:ext>
            </a:extLst>
          </p:cNvPr>
          <p:cNvSpPr/>
          <p:nvPr/>
        </p:nvSpPr>
        <p:spPr>
          <a:xfrm>
            <a:off x="8516099" y="3649191"/>
            <a:ext cx="331694" cy="89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C0B67D-2AB2-E3B3-47B9-41E3504A3061}"/>
              </a:ext>
            </a:extLst>
          </p:cNvPr>
          <p:cNvSpPr/>
          <p:nvPr/>
        </p:nvSpPr>
        <p:spPr>
          <a:xfrm>
            <a:off x="8516099" y="3589932"/>
            <a:ext cx="72138" cy="89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C00F6D-8808-9325-1D41-5E981BEC9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867" y="1318695"/>
            <a:ext cx="8405447" cy="271990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Exploits spherical harmonics to represent flux from poloidal shaping coils to accelerate calculations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Enables the development of feedforward and feedback divertor shape controllers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Linear constraints are easily accommodated to specify the position of the separatrix and null points, flux expansion, etc within machine limits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2A05E4FB-6F41-5701-C56E-88F57957E5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7008821" cy="365125"/>
          </a:xfrm>
        </p:spPr>
        <p:txBody>
          <a:bodyPr/>
          <a:lstStyle/>
          <a:p>
            <a:r>
              <a:rPr lang="en-US"/>
              <a:t>30</a:t>
            </a:r>
            <a:r>
              <a:rPr lang="en-US" baseline="30000"/>
              <a:t>th</a:t>
            </a:r>
            <a:r>
              <a:rPr lang="en-US"/>
              <a:t> IAEA Fusion Energy Conference | Chengdu, China</a:t>
            </a:r>
          </a:p>
        </p:txBody>
      </p:sp>
    </p:spTree>
    <p:extLst>
      <p:ext uri="{BB962C8B-B14F-4D97-AF65-F5344CB8AC3E}">
        <p14:creationId xmlns:p14="http://schemas.microsoft.com/office/powerpoint/2010/main" val="204399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3F8616-DDAD-ABF3-379F-DED151C41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Core-Edge Integration Observed with X-Point Target Divertor Configuration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251008-0CEF-BEA1-B24C-994A36758D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747107FD-F580-140E-E14E-7394857942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7008821" cy="365125"/>
          </a:xfrm>
        </p:spPr>
        <p:txBody>
          <a:bodyPr/>
          <a:lstStyle/>
          <a:p>
            <a:r>
              <a:rPr lang="en-US"/>
              <a:t>30</a:t>
            </a:r>
            <a:r>
              <a:rPr lang="en-US" baseline="30000"/>
              <a:t>th</a:t>
            </a:r>
            <a:r>
              <a:rPr lang="en-US"/>
              <a:t> IAEA Fusion Energy Conference | Chengdu, China</a:t>
            </a:r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1752C318-56D1-6286-DEA8-039B2C7004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41342" y="1528480"/>
            <a:ext cx="2890684" cy="5124090"/>
          </a:xfrm>
        </p:spPr>
      </p:pic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D3724854-B072-C62A-64CC-832BCEF62F76}"/>
              </a:ext>
            </a:extLst>
          </p:cNvPr>
          <p:cNvSpPr txBox="1">
            <a:spLocks/>
          </p:cNvSpPr>
          <p:nvPr/>
        </p:nvSpPr>
        <p:spPr>
          <a:xfrm>
            <a:off x="166868" y="1743958"/>
            <a:ext cx="7283066" cy="42790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Modest impact of outer divertor configuration on the edge pedestal or global confinement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Consistent with a fixed ionisation front position as X-point target is formed, upstream of the secondary nulls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GB" sz="2400" dirty="0" err="1"/>
              <a:t>T</a:t>
            </a:r>
            <a:r>
              <a:rPr lang="en-GB" sz="2400" baseline="-25000" dirty="0" err="1"/>
              <a:t>e</a:t>
            </a:r>
            <a:r>
              <a:rPr lang="en-GB" sz="2400" dirty="0"/>
              <a:t> along outer divertor legs lower in the X-point target (&lt; 1 eV) than in the Super-X configuration (~1-1.5 eV)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DF2702A9-1D5E-46B7-8008-8BC337D393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38287" y="2821972"/>
            <a:ext cx="1657350" cy="353377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EC2C04B-DCC0-A47E-D8FE-2131F5A97663}"/>
              </a:ext>
            </a:extLst>
          </p:cNvPr>
          <p:cNvSpPr txBox="1"/>
          <p:nvPr/>
        </p:nvSpPr>
        <p:spPr>
          <a:xfrm>
            <a:off x="8160334" y="5731513"/>
            <a:ext cx="4347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>
                <a:solidFill>
                  <a:schemeClr val="bg1"/>
                </a:solidFill>
              </a:rPr>
              <a:t>Core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4502F1-CD8D-ED65-6AC6-C029E8C129B8}"/>
              </a:ext>
            </a:extLst>
          </p:cNvPr>
          <p:cNvSpPr txBox="1"/>
          <p:nvPr/>
        </p:nvSpPr>
        <p:spPr>
          <a:xfrm>
            <a:off x="8459274" y="6156870"/>
            <a:ext cx="3802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>
                <a:solidFill>
                  <a:schemeClr val="bg1"/>
                </a:solidFill>
              </a:rPr>
              <a:t>q=2</a:t>
            </a:r>
          </a:p>
        </p:txBody>
      </p:sp>
      <p:pic>
        <p:nvPicPr>
          <p:cNvPr id="25" name="Picture 24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071B9FFE-E5AC-4C32-5E04-DC6BB1BAA7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0653" y="6180643"/>
            <a:ext cx="2070523" cy="630823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C74F20C-2621-A2F3-80B6-46C9219729B2}"/>
              </a:ext>
            </a:extLst>
          </p:cNvPr>
          <p:cNvCxnSpPr/>
          <p:nvPr/>
        </p:nvCxnSpPr>
        <p:spPr>
          <a:xfrm>
            <a:off x="9222658" y="1671484"/>
            <a:ext cx="0" cy="468426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E8F3171-ED36-1150-B25D-7AFC26C8F31C}"/>
              </a:ext>
            </a:extLst>
          </p:cNvPr>
          <p:cNvCxnSpPr/>
          <p:nvPr/>
        </p:nvCxnSpPr>
        <p:spPr>
          <a:xfrm>
            <a:off x="9222658" y="3814916"/>
            <a:ext cx="24580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176848A-0589-E935-088A-46B1CF5CEAEC}"/>
              </a:ext>
            </a:extLst>
          </p:cNvPr>
          <p:cNvSpPr txBox="1"/>
          <p:nvPr/>
        </p:nvSpPr>
        <p:spPr>
          <a:xfrm>
            <a:off x="9426736" y="3553306"/>
            <a:ext cx="7521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chemeClr val="tx2"/>
                </a:solidFill>
              </a:rPr>
              <a:t>X-point</a:t>
            </a:r>
          </a:p>
          <a:p>
            <a:r>
              <a:rPr lang="en-GB" sz="1400">
                <a:solidFill>
                  <a:schemeClr val="tx2"/>
                </a:solidFill>
              </a:rPr>
              <a:t>target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2D7F7F-D88B-B997-66EF-2464107A3270}"/>
              </a:ext>
            </a:extLst>
          </p:cNvPr>
          <p:cNvSpPr txBox="1"/>
          <p:nvPr/>
        </p:nvSpPr>
        <p:spPr>
          <a:xfrm>
            <a:off x="2700894" y="5826458"/>
            <a:ext cx="3899529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see K. Verhaegh – Wed 2:20pm oral</a:t>
            </a:r>
          </a:p>
        </p:txBody>
      </p:sp>
    </p:spTree>
    <p:extLst>
      <p:ext uri="{BB962C8B-B14F-4D97-AF65-F5344CB8AC3E}">
        <p14:creationId xmlns:p14="http://schemas.microsoft.com/office/powerpoint/2010/main" val="2542495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1FD6D4-8A1B-9549-43B4-CFB5D88F79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J. R. Harrison et al | 29</a:t>
            </a:r>
            <a:r>
              <a:rPr lang="en-US" baseline="30000"/>
              <a:t>th</a:t>
            </a:r>
            <a:r>
              <a:rPr lang="en-US"/>
              <a:t> IAEA Fusion Energy Conference | 16</a:t>
            </a:r>
            <a:r>
              <a:rPr lang="en-US" baseline="30000"/>
              <a:t>th</a:t>
            </a:r>
            <a:r>
              <a:rPr lang="en-US"/>
              <a:t> October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9169FA-E852-0EF1-59CE-18778F9728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ECBA370-230C-B3DD-8C76-2F07127A3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2065"/>
            <a:ext cx="121920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Content Placeholder 6" descr="Text, logo&#10;&#10;Description automatically generated">
            <a:extLst>
              <a:ext uri="{FF2B5EF4-FFF2-40B4-BE49-F238E27FC236}">
                <a16:creationId xmlns:a16="http://schemas.microsoft.com/office/drawing/2014/main" id="{64DE2B27-3E53-6C2E-0F6D-DABD525ECF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60277" y="3385952"/>
            <a:ext cx="1181265" cy="485843"/>
          </a:xfrm>
        </p:spPr>
      </p:pic>
      <p:pic>
        <p:nvPicPr>
          <p:cNvPr id="1043" name="Graphic 1042">
            <a:extLst>
              <a:ext uri="{FF2B5EF4-FFF2-40B4-BE49-F238E27FC236}">
                <a16:creationId xmlns:a16="http://schemas.microsoft.com/office/drawing/2014/main" id="{048FD542-547A-EC8D-93D0-080EB5474D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842" y="4268858"/>
            <a:ext cx="1716388" cy="451681"/>
          </a:xfrm>
          <a:prstGeom prst="rect">
            <a:avLst/>
          </a:prstGeom>
        </p:spPr>
      </p:pic>
      <p:pic>
        <p:nvPicPr>
          <p:cNvPr id="1045" name="Picture 104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F66C761-C132-19A3-4C04-F02D841092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7497" y="783835"/>
            <a:ext cx="1550418" cy="737162"/>
          </a:xfrm>
          <a:prstGeom prst="rect">
            <a:avLst/>
          </a:prstGeom>
        </p:spPr>
      </p:pic>
      <p:pic>
        <p:nvPicPr>
          <p:cNvPr id="1047" name="Graphic 1046">
            <a:extLst>
              <a:ext uri="{FF2B5EF4-FFF2-40B4-BE49-F238E27FC236}">
                <a16:creationId xmlns:a16="http://schemas.microsoft.com/office/drawing/2014/main" id="{45B90A5B-B6B7-157E-E5F5-A86FAC3949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86179" y="3598050"/>
            <a:ext cx="1594394" cy="407737"/>
          </a:xfrm>
          <a:prstGeom prst="rect">
            <a:avLst/>
          </a:prstGeom>
        </p:spPr>
      </p:pic>
      <p:pic>
        <p:nvPicPr>
          <p:cNvPr id="1049" name="Picture 1048" descr="Icon&#10;&#10;Description automatically generated">
            <a:extLst>
              <a:ext uri="{FF2B5EF4-FFF2-40B4-BE49-F238E27FC236}">
                <a16:creationId xmlns:a16="http://schemas.microsoft.com/office/drawing/2014/main" id="{980860A0-B1DE-A761-F318-4E303E2E52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3857" y="4261922"/>
            <a:ext cx="2542457" cy="488286"/>
          </a:xfrm>
          <a:prstGeom prst="rect">
            <a:avLst/>
          </a:prstGeom>
        </p:spPr>
      </p:pic>
      <p:pic>
        <p:nvPicPr>
          <p:cNvPr id="1051" name="Picture 1050" descr="Logo&#10;&#10;Description automatically generated with medium confidence">
            <a:extLst>
              <a:ext uri="{FF2B5EF4-FFF2-40B4-BE49-F238E27FC236}">
                <a16:creationId xmlns:a16="http://schemas.microsoft.com/office/drawing/2014/main" id="{0FC37939-ED0F-634C-799D-E8B7A8AED8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30241" y="2492768"/>
            <a:ext cx="1431148" cy="736150"/>
          </a:xfrm>
          <a:prstGeom prst="rect">
            <a:avLst/>
          </a:prstGeom>
        </p:spPr>
      </p:pic>
      <p:pic>
        <p:nvPicPr>
          <p:cNvPr id="1053" name="Picture 1052" descr="Text&#10;&#10;Description automatically generated">
            <a:extLst>
              <a:ext uri="{FF2B5EF4-FFF2-40B4-BE49-F238E27FC236}">
                <a16:creationId xmlns:a16="http://schemas.microsoft.com/office/drawing/2014/main" id="{E0A20A59-C1C2-A07A-CE9C-C20B00F16B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119" y="2946930"/>
            <a:ext cx="1472098" cy="449115"/>
          </a:xfrm>
          <a:prstGeom prst="rect">
            <a:avLst/>
          </a:prstGeom>
        </p:spPr>
      </p:pic>
      <p:pic>
        <p:nvPicPr>
          <p:cNvPr id="1054" name="Picture 1053" descr="Logo&#10;&#10;Description automatically generated">
            <a:extLst>
              <a:ext uri="{FF2B5EF4-FFF2-40B4-BE49-F238E27FC236}">
                <a16:creationId xmlns:a16="http://schemas.microsoft.com/office/drawing/2014/main" id="{FE1E957E-6690-6C21-B082-3D9C16EF7C0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51621" y="3274550"/>
            <a:ext cx="1431148" cy="791397"/>
          </a:xfrm>
          <a:prstGeom prst="rect">
            <a:avLst/>
          </a:prstGeom>
        </p:spPr>
      </p:pic>
      <p:pic>
        <p:nvPicPr>
          <p:cNvPr id="1055" name="Picture 1054" descr="Logo&#10;&#10;Description automatically generated">
            <a:extLst>
              <a:ext uri="{FF2B5EF4-FFF2-40B4-BE49-F238E27FC236}">
                <a16:creationId xmlns:a16="http://schemas.microsoft.com/office/drawing/2014/main" id="{72171C0E-E21A-9686-BECD-51064D26117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95996" y="4351080"/>
            <a:ext cx="971686" cy="971686"/>
          </a:xfrm>
          <a:prstGeom prst="rect">
            <a:avLst/>
          </a:prstGeom>
        </p:spPr>
      </p:pic>
      <p:pic>
        <p:nvPicPr>
          <p:cNvPr id="1057" name="Picture 1056" descr="A picture containing text&#10;&#10;Description automatically generated">
            <a:extLst>
              <a:ext uri="{FF2B5EF4-FFF2-40B4-BE49-F238E27FC236}">
                <a16:creationId xmlns:a16="http://schemas.microsoft.com/office/drawing/2014/main" id="{581FFE68-4C86-C323-2B60-A31015258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99401" y="4115848"/>
            <a:ext cx="971686" cy="971686"/>
          </a:xfrm>
          <a:prstGeom prst="rect">
            <a:avLst/>
          </a:prstGeom>
        </p:spPr>
      </p:pic>
      <p:pic>
        <p:nvPicPr>
          <p:cNvPr id="1059" name="Picture 1058" descr="Logo&#10;&#10;Description automatically generated">
            <a:extLst>
              <a:ext uri="{FF2B5EF4-FFF2-40B4-BE49-F238E27FC236}">
                <a16:creationId xmlns:a16="http://schemas.microsoft.com/office/drawing/2014/main" id="{9FB38DF6-B176-CF70-98A7-38FE7A9ADEE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24575" y="2890847"/>
            <a:ext cx="836818" cy="836818"/>
          </a:xfrm>
          <a:prstGeom prst="rect">
            <a:avLst/>
          </a:prstGeom>
        </p:spPr>
      </p:pic>
      <p:pic>
        <p:nvPicPr>
          <p:cNvPr id="1061" name="Picture 1060" descr="Logo, company name&#10;&#10;Description automatically generated">
            <a:extLst>
              <a:ext uri="{FF2B5EF4-FFF2-40B4-BE49-F238E27FC236}">
                <a16:creationId xmlns:a16="http://schemas.microsoft.com/office/drawing/2014/main" id="{D4C760A4-41E6-F35D-A1E7-41E1206D0BC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54921" y="2850527"/>
            <a:ext cx="1066090" cy="1070849"/>
          </a:xfrm>
          <a:prstGeom prst="rect">
            <a:avLst/>
          </a:prstGeom>
        </p:spPr>
      </p:pic>
      <p:pic>
        <p:nvPicPr>
          <p:cNvPr id="1063" name="Picture 1062" descr="Logo&#10;&#10;Description automatically generated">
            <a:extLst>
              <a:ext uri="{FF2B5EF4-FFF2-40B4-BE49-F238E27FC236}">
                <a16:creationId xmlns:a16="http://schemas.microsoft.com/office/drawing/2014/main" id="{3E7D51EA-CB13-DA31-50BB-121D984A8D3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60804" y="2412027"/>
            <a:ext cx="1183537" cy="1183537"/>
          </a:xfrm>
          <a:prstGeom prst="rect">
            <a:avLst/>
          </a:prstGeom>
        </p:spPr>
      </p:pic>
      <p:pic>
        <p:nvPicPr>
          <p:cNvPr id="1065" name="Picture 1064" descr="Logo, company name&#10;&#10;Description automatically generated">
            <a:extLst>
              <a:ext uri="{FF2B5EF4-FFF2-40B4-BE49-F238E27FC236}">
                <a16:creationId xmlns:a16="http://schemas.microsoft.com/office/drawing/2014/main" id="{DD053EEB-6B55-008E-0B12-FB2132D54C1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24074" y="1769272"/>
            <a:ext cx="899332" cy="899332"/>
          </a:xfrm>
          <a:prstGeom prst="rect">
            <a:avLst/>
          </a:prstGeom>
        </p:spPr>
      </p:pic>
      <p:pic>
        <p:nvPicPr>
          <p:cNvPr id="1067" name="Picture 106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3CEA130-8755-80EB-6F69-23D7852A210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7842" y="1602293"/>
            <a:ext cx="1550913" cy="616188"/>
          </a:xfrm>
          <a:prstGeom prst="rect">
            <a:avLst/>
          </a:prstGeom>
        </p:spPr>
      </p:pic>
      <p:pic>
        <p:nvPicPr>
          <p:cNvPr id="1068" name="Picture 1067" descr="Text&#10;&#10;Description automatically generated with low confidence">
            <a:extLst>
              <a:ext uri="{FF2B5EF4-FFF2-40B4-BE49-F238E27FC236}">
                <a16:creationId xmlns:a16="http://schemas.microsoft.com/office/drawing/2014/main" id="{6397214F-501C-9893-E7A3-75D792F76A6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20961" y="1670752"/>
            <a:ext cx="1742796" cy="479269"/>
          </a:xfrm>
          <a:prstGeom prst="rect">
            <a:avLst/>
          </a:prstGeom>
        </p:spPr>
      </p:pic>
      <p:pic>
        <p:nvPicPr>
          <p:cNvPr id="1069" name="Picture 1068" descr="A picture containing text&#10;&#10;Description automatically generated">
            <a:extLst>
              <a:ext uri="{FF2B5EF4-FFF2-40B4-BE49-F238E27FC236}">
                <a16:creationId xmlns:a16="http://schemas.microsoft.com/office/drawing/2014/main" id="{57C6F9A2-218B-240F-E168-C8C4E757A434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81108" r="38855"/>
          <a:stretch/>
        </p:blipFill>
        <p:spPr>
          <a:xfrm>
            <a:off x="184559" y="3565490"/>
            <a:ext cx="1321542" cy="577817"/>
          </a:xfrm>
          <a:prstGeom prst="rect">
            <a:avLst/>
          </a:prstGeom>
        </p:spPr>
      </p:pic>
      <p:pic>
        <p:nvPicPr>
          <p:cNvPr id="1070" name="Picture 1069" descr="Logo, company name&#10;&#10;Description automatically generated">
            <a:extLst>
              <a:ext uri="{FF2B5EF4-FFF2-40B4-BE49-F238E27FC236}">
                <a16:creationId xmlns:a16="http://schemas.microsoft.com/office/drawing/2014/main" id="{8ACC3220-D19C-F810-88A7-1F247AEF7CA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7737" y="619594"/>
            <a:ext cx="3056885" cy="931336"/>
          </a:xfrm>
          <a:prstGeom prst="rect">
            <a:avLst/>
          </a:prstGeom>
        </p:spPr>
      </p:pic>
      <p:pic>
        <p:nvPicPr>
          <p:cNvPr id="1071" name="Picture 1070">
            <a:extLst>
              <a:ext uri="{FF2B5EF4-FFF2-40B4-BE49-F238E27FC236}">
                <a16:creationId xmlns:a16="http://schemas.microsoft.com/office/drawing/2014/main" id="{B9954723-4AE5-47AD-C35E-97DAAE23968A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74206" y="1425884"/>
            <a:ext cx="2810267" cy="400106"/>
          </a:xfrm>
          <a:prstGeom prst="rect">
            <a:avLst/>
          </a:prstGeom>
        </p:spPr>
      </p:pic>
      <p:pic>
        <p:nvPicPr>
          <p:cNvPr id="1072" name="Picture 1071" descr="Logo&#10;&#10;Description automatically generated">
            <a:extLst>
              <a:ext uri="{FF2B5EF4-FFF2-40B4-BE49-F238E27FC236}">
                <a16:creationId xmlns:a16="http://schemas.microsoft.com/office/drawing/2014/main" id="{D32071ED-CAF3-009E-AE4E-C26E32A5DE5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185324" y="5163864"/>
            <a:ext cx="954391" cy="954391"/>
          </a:xfrm>
          <a:prstGeom prst="rect">
            <a:avLst/>
          </a:prstGeom>
        </p:spPr>
      </p:pic>
      <p:pic>
        <p:nvPicPr>
          <p:cNvPr id="1073" name="Picture 1072" descr="Logo, company name&#10;&#10;Description automatically generated">
            <a:extLst>
              <a:ext uri="{FF2B5EF4-FFF2-40B4-BE49-F238E27FC236}">
                <a16:creationId xmlns:a16="http://schemas.microsoft.com/office/drawing/2014/main" id="{2713CEA2-7A7A-0B51-5F04-285D31CD36A0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8760" t="19334" r="18557" b="19088"/>
          <a:stretch/>
        </p:blipFill>
        <p:spPr>
          <a:xfrm>
            <a:off x="2027500" y="4227540"/>
            <a:ext cx="1650757" cy="732978"/>
          </a:xfrm>
          <a:prstGeom prst="rect">
            <a:avLst/>
          </a:prstGeom>
        </p:spPr>
      </p:pic>
      <p:pic>
        <p:nvPicPr>
          <p:cNvPr id="1074" name="Picture 1073" descr="Logo, company name&#10;&#10;Description automatically generated">
            <a:extLst>
              <a:ext uri="{FF2B5EF4-FFF2-40B4-BE49-F238E27FC236}">
                <a16:creationId xmlns:a16="http://schemas.microsoft.com/office/drawing/2014/main" id="{30B66A1C-41F9-262A-F3FF-B82BBAFE070B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16662" t="10804" r="17482"/>
          <a:stretch/>
        </p:blipFill>
        <p:spPr>
          <a:xfrm>
            <a:off x="3530083" y="3128505"/>
            <a:ext cx="1353813" cy="1100167"/>
          </a:xfrm>
          <a:prstGeom prst="rect">
            <a:avLst/>
          </a:prstGeom>
        </p:spPr>
      </p:pic>
      <p:pic>
        <p:nvPicPr>
          <p:cNvPr id="1075" name="Picture 1074" descr="Logo, company name&#10;&#10;Description automatically generated">
            <a:extLst>
              <a:ext uri="{FF2B5EF4-FFF2-40B4-BE49-F238E27FC236}">
                <a16:creationId xmlns:a16="http://schemas.microsoft.com/office/drawing/2014/main" id="{43D5F057-F289-BC83-2CF3-8CDC30D8909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937216" y="4205395"/>
            <a:ext cx="1239078" cy="899331"/>
          </a:xfrm>
          <a:prstGeom prst="rect">
            <a:avLst/>
          </a:prstGeom>
        </p:spPr>
      </p:pic>
      <p:pic>
        <p:nvPicPr>
          <p:cNvPr id="1076" name="Picture 1075" descr="Logo, company name&#10;&#10;Description automatically generated">
            <a:extLst>
              <a:ext uri="{FF2B5EF4-FFF2-40B4-BE49-F238E27FC236}">
                <a16:creationId xmlns:a16="http://schemas.microsoft.com/office/drawing/2014/main" id="{1C1F17D0-BDB0-BDEC-3F45-80B5A7365C8E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721342" y="765083"/>
            <a:ext cx="1528066" cy="774666"/>
          </a:xfrm>
          <a:prstGeom prst="rect">
            <a:avLst/>
          </a:prstGeom>
        </p:spPr>
      </p:pic>
      <p:pic>
        <p:nvPicPr>
          <p:cNvPr id="1077" name="E965B437-40BE-480F-912D-2AB22BBDF334">
            <a:extLst>
              <a:ext uri="{FF2B5EF4-FFF2-40B4-BE49-F238E27FC236}">
                <a16:creationId xmlns:a16="http://schemas.microsoft.com/office/drawing/2014/main" id="{DF546968-2572-007B-3CD0-49C82F314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69" y="2291083"/>
            <a:ext cx="1240916" cy="46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8" name="Picture 2" descr="University of Seville | ICS">
            <a:extLst>
              <a:ext uri="{FF2B5EF4-FFF2-40B4-BE49-F238E27FC236}">
                <a16:creationId xmlns:a16="http://schemas.microsoft.com/office/drawing/2014/main" id="{73A4346F-2F53-06E4-5D14-AC7F56591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023" y="1750536"/>
            <a:ext cx="885333" cy="77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9" name="Picture 1078">
            <a:extLst>
              <a:ext uri="{FF2B5EF4-FFF2-40B4-BE49-F238E27FC236}">
                <a16:creationId xmlns:a16="http://schemas.microsoft.com/office/drawing/2014/main" id="{ADFC41E8-E7D0-86AA-2720-8363E6F76793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616917" y="1774873"/>
            <a:ext cx="1052134" cy="1052134"/>
          </a:xfrm>
          <a:prstGeom prst="rect">
            <a:avLst/>
          </a:prstGeom>
        </p:spPr>
      </p:pic>
      <p:pic>
        <p:nvPicPr>
          <p:cNvPr id="1080" name="Picture 1079">
            <a:extLst>
              <a:ext uri="{FF2B5EF4-FFF2-40B4-BE49-F238E27FC236}">
                <a16:creationId xmlns:a16="http://schemas.microsoft.com/office/drawing/2014/main" id="{F9D6AB5E-B2AD-823C-C6FD-8DCBCA0FED4B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891012" y="2331634"/>
            <a:ext cx="2165432" cy="388143"/>
          </a:xfrm>
          <a:prstGeom prst="rect">
            <a:avLst/>
          </a:prstGeom>
        </p:spPr>
      </p:pic>
      <p:pic>
        <p:nvPicPr>
          <p:cNvPr id="1081" name="Picture 1080">
            <a:extLst>
              <a:ext uri="{FF2B5EF4-FFF2-40B4-BE49-F238E27FC236}">
                <a16:creationId xmlns:a16="http://schemas.microsoft.com/office/drawing/2014/main" id="{C6F09628-9177-07EA-09A0-E319969719CC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9931663" y="1782137"/>
            <a:ext cx="1930899" cy="429990"/>
          </a:xfrm>
          <a:prstGeom prst="rect">
            <a:avLst/>
          </a:prstGeom>
        </p:spPr>
      </p:pic>
      <p:pic>
        <p:nvPicPr>
          <p:cNvPr id="1082" name="Picture 2" descr="SWIP (Southwestern Institute of Physics) | Fusion Energy Base">
            <a:extLst>
              <a:ext uri="{FF2B5EF4-FFF2-40B4-BE49-F238E27FC236}">
                <a16:creationId xmlns:a16="http://schemas.microsoft.com/office/drawing/2014/main" id="{1F49B1D0-CE84-6CE9-22A6-A169823AF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339" y="1788902"/>
            <a:ext cx="1052134" cy="67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3" name="Picture 4" descr="Seoul National University | Study Abroad">
            <a:extLst>
              <a:ext uri="{FF2B5EF4-FFF2-40B4-BE49-F238E27FC236}">
                <a16:creationId xmlns:a16="http://schemas.microsoft.com/office/drawing/2014/main" id="{E786258E-FA6B-189E-FD7A-B0ABF703F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593" y="1098164"/>
            <a:ext cx="1656391" cy="37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2" descr="Download University of Edinburgh Logo in SVG Vector or PNG File Format -  Logo.wine">
            <a:extLst>
              <a:ext uri="{FF2B5EF4-FFF2-40B4-BE49-F238E27FC236}">
                <a16:creationId xmlns:a16="http://schemas.microsoft.com/office/drawing/2014/main" id="{E3425A8D-66B7-EADB-9D93-7536B78CF3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1" b="34321"/>
          <a:stretch/>
        </p:blipFill>
        <p:spPr bwMode="auto">
          <a:xfrm>
            <a:off x="2025453" y="5029712"/>
            <a:ext cx="2783541" cy="58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" name="Picture 2" descr="Eni Logo PNG Vectors Free Download">
            <a:extLst>
              <a:ext uri="{FF2B5EF4-FFF2-40B4-BE49-F238E27FC236}">
                <a16:creationId xmlns:a16="http://schemas.microsoft.com/office/drawing/2014/main" id="{0D8484EC-00B7-3406-5AAB-E87F28A02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977" y="2696474"/>
            <a:ext cx="674420" cy="67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4" descr="UiT The Arctic University of Norway - The DocEnhance Website">
            <a:extLst>
              <a:ext uri="{FF2B5EF4-FFF2-40B4-BE49-F238E27FC236}">
                <a16:creationId xmlns:a16="http://schemas.microsoft.com/office/drawing/2014/main" id="{99E87D0D-A95D-5C07-2ADB-79C869C2D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4949164"/>
            <a:ext cx="2115671" cy="38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7" name="Picture 4" descr="Tokamak Energy signals major expansion with over 160 new jobs as it  pioneers commercial fusion energy">
            <a:extLst>
              <a:ext uri="{FF2B5EF4-FFF2-40B4-BE49-F238E27FC236}">
                <a16:creationId xmlns:a16="http://schemas.microsoft.com/office/drawing/2014/main" id="{7E778F77-6D42-52BC-0F6D-82EC064F2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07" y="5348428"/>
            <a:ext cx="1266325" cy="66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8" name="Picture 6">
            <a:extLst>
              <a:ext uri="{FF2B5EF4-FFF2-40B4-BE49-F238E27FC236}">
                <a16:creationId xmlns:a16="http://schemas.microsoft.com/office/drawing/2014/main" id="{3D2FD559-A693-6D95-5C40-73A847547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9093" y="5641060"/>
            <a:ext cx="1441493" cy="32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9" name="Picture 8" descr="Commonwealth Fusion Systems Selected to ...">
            <a:extLst>
              <a:ext uri="{FF2B5EF4-FFF2-40B4-BE49-F238E27FC236}">
                <a16:creationId xmlns:a16="http://schemas.microsoft.com/office/drawing/2014/main" id="{CD84401A-71D0-38E2-748A-BFC66A6F40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4" b="21466"/>
          <a:stretch/>
        </p:blipFill>
        <p:spPr bwMode="auto">
          <a:xfrm>
            <a:off x="8631047" y="5603603"/>
            <a:ext cx="1651127" cy="48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0" name="Picture 2" descr="Bando per assegni di ricerca - Università di Padova">
            <a:extLst>
              <a:ext uri="{FF2B5EF4-FFF2-40B4-BE49-F238E27FC236}">
                <a16:creationId xmlns:a16="http://schemas.microsoft.com/office/drawing/2014/main" id="{98A0C5F7-5B12-2A91-1B05-686B3C3FD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954" y="2764181"/>
            <a:ext cx="1259050" cy="56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1" name="Picture 1090">
            <a:extLst>
              <a:ext uri="{FF2B5EF4-FFF2-40B4-BE49-F238E27FC236}">
                <a16:creationId xmlns:a16="http://schemas.microsoft.com/office/drawing/2014/main" id="{F39934EB-2F24-A7DF-7F91-683FE666F077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9760681" y="4987933"/>
            <a:ext cx="2006279" cy="333123"/>
          </a:xfrm>
          <a:prstGeom prst="rect">
            <a:avLst/>
          </a:prstGeom>
        </p:spPr>
      </p:pic>
      <p:pic>
        <p:nvPicPr>
          <p:cNvPr id="1092" name="Picture 2" descr="Social Programme - TTF - 2025">
            <a:extLst>
              <a:ext uri="{FF2B5EF4-FFF2-40B4-BE49-F238E27FC236}">
                <a16:creationId xmlns:a16="http://schemas.microsoft.com/office/drawing/2014/main" id="{152A641E-972B-E7D1-9062-B6B44D300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556" y="5605004"/>
            <a:ext cx="1687005" cy="38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3" name="Picture 4" descr="Logo of the Max-Planck-Institut für Plasmaphysik, featuring text and a profile of a classical figure within a circular wreath.">
            <a:extLst>
              <a:ext uri="{FF2B5EF4-FFF2-40B4-BE49-F238E27FC236}">
                <a16:creationId xmlns:a16="http://schemas.microsoft.com/office/drawing/2014/main" id="{292A144D-62CB-C22B-C10A-79D774638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027" y="5519775"/>
            <a:ext cx="2134638" cy="59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4" name="Picture 6" descr="Eindhoven University of Technology ...">
            <a:extLst>
              <a:ext uri="{FF2B5EF4-FFF2-40B4-BE49-F238E27FC236}">
                <a16:creationId xmlns:a16="http://schemas.microsoft.com/office/drawing/2014/main" id="{4D8D4DB7-51E9-DC9E-1430-7B87DD3BB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063" y="2583392"/>
            <a:ext cx="890283" cy="89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" name="Picture 8" descr="France - EUROfusion">
            <a:extLst>
              <a:ext uri="{FF2B5EF4-FFF2-40B4-BE49-F238E27FC236}">
                <a16:creationId xmlns:a16="http://schemas.microsoft.com/office/drawing/2014/main" id="{CEBB65C3-E053-3A08-05EA-7E32B01ABC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7" t="19067" r="18572" b="20073"/>
          <a:stretch>
            <a:fillRect/>
          </a:stretch>
        </p:blipFill>
        <p:spPr bwMode="auto">
          <a:xfrm>
            <a:off x="5198015" y="4700558"/>
            <a:ext cx="836819" cy="81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6" name="Picture 10" descr="KTH Royal Institute of Technology ...">
            <a:extLst>
              <a:ext uri="{FF2B5EF4-FFF2-40B4-BE49-F238E27FC236}">
                <a16:creationId xmlns:a16="http://schemas.microsoft.com/office/drawing/2014/main" id="{34192DD4-D141-56B7-10A9-9F079D04C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83" y="3889565"/>
            <a:ext cx="836818" cy="83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7" name="Picture 12" descr="University of Warwick launches new brand">
            <a:extLst>
              <a:ext uri="{FF2B5EF4-FFF2-40B4-BE49-F238E27FC236}">
                <a16:creationId xmlns:a16="http://schemas.microsoft.com/office/drawing/2014/main" id="{68416448-745A-E30A-A513-F1BBD99CE5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" t="18881" r="9876" b="18917"/>
          <a:stretch>
            <a:fillRect/>
          </a:stretch>
        </p:blipFill>
        <p:spPr bwMode="auto">
          <a:xfrm>
            <a:off x="5842131" y="5626239"/>
            <a:ext cx="1196303" cy="36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8" name="Picture 14">
            <a:extLst>
              <a:ext uri="{FF2B5EF4-FFF2-40B4-BE49-F238E27FC236}">
                <a16:creationId xmlns:a16="http://schemas.microsoft.com/office/drawing/2014/main" id="{3EF5976F-5E94-1779-8AEF-6A287E2BD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909" y="4809458"/>
            <a:ext cx="952452" cy="79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9" name="Picture 16">
            <a:extLst>
              <a:ext uri="{FF2B5EF4-FFF2-40B4-BE49-F238E27FC236}">
                <a16:creationId xmlns:a16="http://schemas.microsoft.com/office/drawing/2014/main" id="{93EA2993-4357-5821-0D4A-1C44A9D28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15" y="2304112"/>
            <a:ext cx="992331" cy="29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0" name="Picture 18">
            <a:extLst>
              <a:ext uri="{FF2B5EF4-FFF2-40B4-BE49-F238E27FC236}">
                <a16:creationId xmlns:a16="http://schemas.microsoft.com/office/drawing/2014/main" id="{4F3B3BEC-0ADA-C2E2-DEC3-360FCD117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674" y="3638411"/>
            <a:ext cx="1498714" cy="55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9D4237F-09EA-7FCC-5A08-92A3A2C5D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 to collaborating institutes</a:t>
            </a:r>
          </a:p>
        </p:txBody>
      </p:sp>
    </p:spTree>
    <p:extLst>
      <p:ext uri="{BB962C8B-B14F-4D97-AF65-F5344CB8AC3E}">
        <p14:creationId xmlns:p14="http://schemas.microsoft.com/office/powerpoint/2010/main" val="8932728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0EBC78-CEBE-BEB5-D95C-DF407B03A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523554-8437-5D46-EDF4-9B5D5F2284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476190B3-F147-2850-A329-D6DCFC12D6F2}"/>
              </a:ext>
            </a:extLst>
          </p:cNvPr>
          <p:cNvSpPr txBox="1">
            <a:spLocks/>
          </p:cNvSpPr>
          <p:nvPr/>
        </p:nvSpPr>
        <p:spPr>
          <a:xfrm>
            <a:off x="428199" y="216169"/>
            <a:ext cx="10522417" cy="7386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 anchorCtr="0">
            <a:noAutofit/>
          </a:bodyPr>
          <a:lstStyle>
            <a:lvl1pPr algn="l" defTabSz="9143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386" dirty="0">
                <a:solidFill>
                  <a:srgbClr val="132B4E"/>
                </a:solidFill>
                <a:highlight>
                  <a:scrgbClr r="0" g="0" b="0">
                    <a:alpha val="0"/>
                  </a:scrgbClr>
                </a:highlight>
                <a:latin typeface="Arial Black"/>
              </a:rPr>
              <a:t>Evidence for Stronger Plasma-Neutral Interactions in X-point Target Configuration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0B1EC3-12D8-669E-82F8-B9962385C37E}"/>
              </a:ext>
            </a:extLst>
          </p:cNvPr>
          <p:cNvSpPr txBox="1"/>
          <p:nvPr/>
        </p:nvSpPr>
        <p:spPr>
          <a:xfrm>
            <a:off x="437989" y="1443508"/>
            <a:ext cx="11316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132B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Divertor density profiles inferred from are significantly broader in the X-point target configuration, promoting stronger plasma neutral interactions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D278F2CF-0B0D-B359-A357-F24B39EEA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937" y="4234374"/>
            <a:ext cx="3059410" cy="229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8A701305-629B-FFFA-660E-2C0CC68F8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260" y="4234374"/>
            <a:ext cx="3038008" cy="227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17A405-93CF-4105-A68E-213946399EC1}"/>
              </a:ext>
            </a:extLst>
          </p:cNvPr>
          <p:cNvSpPr txBox="1"/>
          <p:nvPr/>
        </p:nvSpPr>
        <p:spPr>
          <a:xfrm>
            <a:off x="8156394" y="6519102"/>
            <a:ext cx="4087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1400">
                <a:solidFill>
                  <a:srgbClr val="132B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[T. </a:t>
            </a:r>
            <a:r>
              <a:rPr lang="en-GB" altLang="en-US" sz="1400" err="1">
                <a:solidFill>
                  <a:srgbClr val="132B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Wijkamp</a:t>
            </a:r>
            <a:r>
              <a:rPr lang="en-GB" altLang="en-US" sz="1400">
                <a:solidFill>
                  <a:srgbClr val="132B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2023, NF; N. Lonigro, 2025, PPCF]</a:t>
            </a:r>
            <a:endParaRPr lang="en-US" altLang="en-US" sz="140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374C572-7829-860F-BE8F-00AD14B021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517" y="2376286"/>
            <a:ext cx="5184981" cy="185808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54B6CE5-D9B0-4DB9-2A07-0D8105FAD6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2323" y="2376286"/>
            <a:ext cx="5184984" cy="1858088"/>
          </a:xfrm>
          <a:prstGeom prst="rect">
            <a:avLst/>
          </a:prstGeom>
        </p:spPr>
      </p:pic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42C194BE-FEF7-E175-8AA7-9611A68391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7008821" cy="365125"/>
          </a:xfrm>
        </p:spPr>
        <p:txBody>
          <a:bodyPr/>
          <a:lstStyle/>
          <a:p>
            <a:r>
              <a:rPr lang="en-US"/>
              <a:t>30</a:t>
            </a:r>
            <a:r>
              <a:rPr lang="en-US" baseline="30000"/>
              <a:t>th</a:t>
            </a:r>
            <a:r>
              <a:rPr lang="en-US"/>
              <a:t> IAEA Fusion Energy Conference | Chengdu, China</a:t>
            </a:r>
          </a:p>
        </p:txBody>
      </p:sp>
    </p:spTree>
    <p:extLst>
      <p:ext uri="{BB962C8B-B14F-4D97-AF65-F5344CB8AC3E}">
        <p14:creationId xmlns:p14="http://schemas.microsoft.com/office/powerpoint/2010/main" val="7937215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7D63CD-60E2-3DC8-085D-49E3BF094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Buffering of transient heat loads observed in the Super-X configuration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970CB5-1D13-D492-AD97-E2B7EAEA2B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9" name="Picture 8" descr="A screenshot of a graph&#10;&#10;AI-generated content may be incorrect.">
            <a:extLst>
              <a:ext uri="{FF2B5EF4-FFF2-40B4-BE49-F238E27FC236}">
                <a16:creationId xmlns:a16="http://schemas.microsoft.com/office/drawing/2014/main" id="{43909F45-D9D7-AFC3-6AE4-23E867E8A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48" y="1351884"/>
            <a:ext cx="5035816" cy="5035816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3799B94D-E153-64A3-8188-BA41F01FBC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7008821" cy="365125"/>
          </a:xfrm>
        </p:spPr>
        <p:txBody>
          <a:bodyPr/>
          <a:lstStyle/>
          <a:p>
            <a:r>
              <a:rPr lang="en-US"/>
              <a:t>30</a:t>
            </a:r>
            <a:r>
              <a:rPr lang="en-US" baseline="30000"/>
              <a:t>th</a:t>
            </a:r>
            <a:r>
              <a:rPr lang="en-US"/>
              <a:t> IAEA Fusion Energy Conference | Chengdu, China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8F7DDC-A699-88AD-259E-ABF12429EE10}"/>
              </a:ext>
            </a:extLst>
          </p:cNvPr>
          <p:cNvSpPr txBox="1"/>
          <p:nvPr/>
        </p:nvSpPr>
        <p:spPr>
          <a:xfrm>
            <a:off x="7643260" y="6018370"/>
            <a:ext cx="3771225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GB"/>
              <a:t>see R. Scannell – Wed. PM poster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D92ACD-5DA6-25D9-4071-658044BFA33A}"/>
              </a:ext>
            </a:extLst>
          </p:cNvPr>
          <p:cNvSpPr txBox="1"/>
          <p:nvPr/>
        </p:nvSpPr>
        <p:spPr>
          <a:xfrm>
            <a:off x="-23091" y="1817197"/>
            <a:ext cx="113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Divertor entrance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7D27FA-4BCF-3B15-0889-5CADC2411E4F}"/>
              </a:ext>
            </a:extLst>
          </p:cNvPr>
          <p:cNvSpPr txBox="1"/>
          <p:nvPr/>
        </p:nvSpPr>
        <p:spPr>
          <a:xfrm>
            <a:off x="-23091" y="4276379"/>
            <a:ext cx="113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Divertor target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0336A0B-ACCE-A1DB-9EA0-E76485828FFA}"/>
              </a:ext>
            </a:extLst>
          </p:cNvPr>
          <p:cNvCxnSpPr/>
          <p:nvPr/>
        </p:nvCxnSpPr>
        <p:spPr>
          <a:xfrm>
            <a:off x="433325" y="2463528"/>
            <a:ext cx="0" cy="181285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3C9CF52-C2FD-990E-E4E1-AB6FE478810A}"/>
              </a:ext>
            </a:extLst>
          </p:cNvPr>
          <p:cNvGrpSpPr/>
          <p:nvPr/>
        </p:nvGrpSpPr>
        <p:grpSpPr>
          <a:xfrm>
            <a:off x="1750866" y="2509404"/>
            <a:ext cx="1387189" cy="1962863"/>
            <a:chOff x="1750866" y="2509404"/>
            <a:chExt cx="1387189" cy="1962863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554E510-C356-982B-D5EE-9522E5328BE0}"/>
                </a:ext>
              </a:extLst>
            </p:cNvPr>
            <p:cNvSpPr/>
            <p:nvPr/>
          </p:nvSpPr>
          <p:spPr>
            <a:xfrm>
              <a:off x="1750866" y="2509404"/>
              <a:ext cx="180000" cy="180000"/>
            </a:xfrm>
            <a:prstGeom prst="ellipse">
              <a:avLst/>
            </a:prstGeom>
            <a:noFill/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333DD86-1344-74C7-7409-A7492E3ABA82}"/>
                </a:ext>
              </a:extLst>
            </p:cNvPr>
            <p:cNvSpPr/>
            <p:nvPr/>
          </p:nvSpPr>
          <p:spPr>
            <a:xfrm>
              <a:off x="1750866" y="3400835"/>
              <a:ext cx="180000" cy="180000"/>
            </a:xfrm>
            <a:prstGeom prst="ellipse">
              <a:avLst/>
            </a:prstGeom>
            <a:noFill/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C362F47-542E-8CEF-DC01-3D63316AC7C9}"/>
                </a:ext>
              </a:extLst>
            </p:cNvPr>
            <p:cNvSpPr/>
            <p:nvPr/>
          </p:nvSpPr>
          <p:spPr>
            <a:xfrm>
              <a:off x="1750866" y="4292267"/>
              <a:ext cx="180000" cy="180000"/>
            </a:xfrm>
            <a:prstGeom prst="ellipse">
              <a:avLst/>
            </a:prstGeom>
            <a:noFill/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C9930B4-30B9-DB30-7485-BD82D7696C0A}"/>
                </a:ext>
              </a:extLst>
            </p:cNvPr>
            <p:cNvCxnSpPr>
              <a:cxnSpLocks/>
              <a:stCxn id="14" idx="6"/>
            </p:cNvCxnSpPr>
            <p:nvPr/>
          </p:nvCxnSpPr>
          <p:spPr>
            <a:xfrm>
              <a:off x="1930866" y="2599404"/>
              <a:ext cx="1207189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2B84EE6-26F1-D4D2-B257-5B8E4E9768D2}"/>
                </a:ext>
              </a:extLst>
            </p:cNvPr>
            <p:cNvCxnSpPr/>
            <p:nvPr/>
          </p:nvCxnSpPr>
          <p:spPr>
            <a:xfrm>
              <a:off x="1930866" y="3490835"/>
              <a:ext cx="1207189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8A28AC5-6CE2-7561-A73E-A8826AB4CB19}"/>
                </a:ext>
              </a:extLst>
            </p:cNvPr>
            <p:cNvCxnSpPr>
              <a:cxnSpLocks/>
              <a:stCxn id="16" idx="6"/>
            </p:cNvCxnSpPr>
            <p:nvPr/>
          </p:nvCxnSpPr>
          <p:spPr>
            <a:xfrm>
              <a:off x="1930866" y="4382267"/>
              <a:ext cx="1207189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8EFC13-5564-1A37-F48A-FFD86148C6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76294" y="1702361"/>
            <a:ext cx="6751369" cy="4131344"/>
          </a:xfrm>
        </p:spPr>
        <p:txBody>
          <a:bodyPr/>
          <a:lstStyle/>
          <a:p>
            <a:r>
              <a:rPr lang="en-GB" dirty="0"/>
              <a:t>The interaction of </a:t>
            </a:r>
            <a:r>
              <a:rPr lang="en-GB" dirty="0" err="1"/>
              <a:t>sawteeth</a:t>
            </a:r>
            <a:r>
              <a:rPr lang="en-GB" dirty="0"/>
              <a:t> and ELMs with detached Super-X divertor configurations reveal complex dynamics</a:t>
            </a:r>
          </a:p>
        </p:txBody>
      </p:sp>
    </p:spTree>
    <p:extLst>
      <p:ext uri="{BB962C8B-B14F-4D97-AF65-F5344CB8AC3E}">
        <p14:creationId xmlns:p14="http://schemas.microsoft.com/office/powerpoint/2010/main" val="1273126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4F3F6-3977-34E0-4EDD-8D0CCEA03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29CE2BD-A33A-668E-27E4-B4CB3C0F1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49" y="1351885"/>
            <a:ext cx="5035815" cy="503581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45502C1-CBA5-4224-341D-743C1E553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Buffering of transient heat loads observed in the Super-X configuration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FAEFBD-44B2-EFD3-0E27-9CA251D53D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56E61971-FF3A-A9F0-7ACF-1D38B045F2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7008821" cy="365125"/>
          </a:xfrm>
        </p:spPr>
        <p:txBody>
          <a:bodyPr/>
          <a:lstStyle/>
          <a:p>
            <a:r>
              <a:rPr lang="en-US" dirty="0"/>
              <a:t>30</a:t>
            </a:r>
            <a:r>
              <a:rPr lang="en-US" baseline="30000" dirty="0"/>
              <a:t>th</a:t>
            </a:r>
            <a:r>
              <a:rPr lang="en-US" dirty="0"/>
              <a:t> IAEA Fusion Energy Conference | Chengdu, China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190BB9-B2D4-01AF-4E29-6967AC8B2452}"/>
              </a:ext>
            </a:extLst>
          </p:cNvPr>
          <p:cNvSpPr txBox="1"/>
          <p:nvPr/>
        </p:nvSpPr>
        <p:spPr>
          <a:xfrm>
            <a:off x="7643260" y="6018370"/>
            <a:ext cx="3771225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GB"/>
              <a:t>see R. Scannell – Wed. PM poster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05985F1-52DC-206D-BF3F-F44D47D6ED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76294" y="1702361"/>
            <a:ext cx="6751369" cy="4131344"/>
          </a:xfrm>
        </p:spPr>
        <p:txBody>
          <a:bodyPr/>
          <a:lstStyle/>
          <a:p>
            <a:r>
              <a:rPr lang="en-GB" dirty="0"/>
              <a:t>The interaction of </a:t>
            </a:r>
            <a:r>
              <a:rPr lang="en-GB" dirty="0" err="1"/>
              <a:t>sawteeth</a:t>
            </a:r>
            <a:r>
              <a:rPr lang="en-GB" dirty="0"/>
              <a:t> and ELMs with detached Super-X divertor configurations reveal complex dynamics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Incoming transient can burn through the neutral buffer near the target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3A233"/>
                </a:solidFill>
              </a:rPr>
              <a:t>D</a:t>
            </a:r>
            <a:r>
              <a:rPr lang="el-GR" baseline="-25000" dirty="0">
                <a:solidFill>
                  <a:srgbClr val="33A233"/>
                </a:solidFill>
              </a:rPr>
              <a:t>α</a:t>
            </a:r>
            <a:r>
              <a:rPr lang="en-GB" dirty="0"/>
              <a:t>, </a:t>
            </a:r>
            <a:r>
              <a:rPr lang="en-GB" dirty="0">
                <a:solidFill>
                  <a:srgbClr val="1F77B3"/>
                </a:solidFill>
              </a:rPr>
              <a:t>D</a:t>
            </a:r>
            <a:r>
              <a:rPr lang="el-GR" baseline="-25000" dirty="0">
                <a:solidFill>
                  <a:srgbClr val="1F77B3"/>
                </a:solidFill>
              </a:rPr>
              <a:t>β</a:t>
            </a:r>
            <a:r>
              <a:rPr lang="en-GB" dirty="0"/>
              <a:t> emission from the divertor leg remains elevated after transient has reached the strike point, showing an elevated neutral buffer due to recycling of the transient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Ratio of </a:t>
            </a:r>
            <a:r>
              <a:rPr lang="en-GB" dirty="0">
                <a:solidFill>
                  <a:srgbClr val="FA9339"/>
                </a:solidFill>
              </a:rPr>
              <a:t>D</a:t>
            </a:r>
            <a:r>
              <a:rPr lang="en-GB" baseline="-25000" dirty="0">
                <a:solidFill>
                  <a:srgbClr val="FA9339"/>
                </a:solidFill>
              </a:rPr>
              <a:t>2</a:t>
            </a:r>
            <a:r>
              <a:rPr lang="en-GB" dirty="0">
                <a:solidFill>
                  <a:srgbClr val="FA9339"/>
                </a:solidFill>
              </a:rPr>
              <a:t> Fulcher </a:t>
            </a:r>
            <a:r>
              <a:rPr lang="en-GB" dirty="0"/>
              <a:t>emission at target and upstream used to quantify degree of buffering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8BFB480-5AB0-7280-D96B-FB54161D28DF}"/>
              </a:ext>
            </a:extLst>
          </p:cNvPr>
          <p:cNvGrpSpPr/>
          <p:nvPr/>
        </p:nvGrpSpPr>
        <p:grpSpPr>
          <a:xfrm>
            <a:off x="1750866" y="2509404"/>
            <a:ext cx="1387189" cy="1962863"/>
            <a:chOff x="1750866" y="2509404"/>
            <a:chExt cx="1387189" cy="1962863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4A7D188-1F05-7971-BE35-5C215D31F368}"/>
                </a:ext>
              </a:extLst>
            </p:cNvPr>
            <p:cNvSpPr/>
            <p:nvPr/>
          </p:nvSpPr>
          <p:spPr>
            <a:xfrm>
              <a:off x="1750866" y="2509404"/>
              <a:ext cx="180000" cy="180000"/>
            </a:xfrm>
            <a:prstGeom prst="ellipse">
              <a:avLst/>
            </a:prstGeom>
            <a:noFill/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30A5193-E2BE-FDE5-8F63-BD449CBCDE4D}"/>
                </a:ext>
              </a:extLst>
            </p:cNvPr>
            <p:cNvSpPr/>
            <p:nvPr/>
          </p:nvSpPr>
          <p:spPr>
            <a:xfrm>
              <a:off x="1750866" y="3400835"/>
              <a:ext cx="180000" cy="180000"/>
            </a:xfrm>
            <a:prstGeom prst="ellipse">
              <a:avLst/>
            </a:prstGeom>
            <a:noFill/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83ACC-1456-A8C6-42EC-2B1443DC9804}"/>
                </a:ext>
              </a:extLst>
            </p:cNvPr>
            <p:cNvSpPr/>
            <p:nvPr/>
          </p:nvSpPr>
          <p:spPr>
            <a:xfrm>
              <a:off x="1750866" y="4292267"/>
              <a:ext cx="180000" cy="180000"/>
            </a:xfrm>
            <a:prstGeom prst="ellipse">
              <a:avLst/>
            </a:prstGeom>
            <a:noFill/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9DF886D-93DE-602B-1CFE-FCE0426FA39D}"/>
                </a:ext>
              </a:extLst>
            </p:cNvPr>
            <p:cNvCxnSpPr>
              <a:cxnSpLocks/>
              <a:stCxn id="14" idx="6"/>
            </p:cNvCxnSpPr>
            <p:nvPr/>
          </p:nvCxnSpPr>
          <p:spPr>
            <a:xfrm>
              <a:off x="1930866" y="2599404"/>
              <a:ext cx="1207189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F3978CB-C4DE-E73F-7BB3-A67B8E8695A5}"/>
                </a:ext>
              </a:extLst>
            </p:cNvPr>
            <p:cNvCxnSpPr/>
            <p:nvPr/>
          </p:nvCxnSpPr>
          <p:spPr>
            <a:xfrm>
              <a:off x="1930866" y="3490835"/>
              <a:ext cx="1207189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F3EAFE7-31DF-3D74-7D53-27F8127BCEE8}"/>
                </a:ext>
              </a:extLst>
            </p:cNvPr>
            <p:cNvCxnSpPr>
              <a:stCxn id="16" idx="6"/>
            </p:cNvCxnSpPr>
            <p:nvPr/>
          </p:nvCxnSpPr>
          <p:spPr>
            <a:xfrm>
              <a:off x="1930866" y="4382267"/>
              <a:ext cx="1207189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A82EB34-7BB7-8577-3B86-D5333AA7C832}"/>
              </a:ext>
            </a:extLst>
          </p:cNvPr>
          <p:cNvSpPr txBox="1"/>
          <p:nvPr/>
        </p:nvSpPr>
        <p:spPr>
          <a:xfrm>
            <a:off x="-23091" y="1817197"/>
            <a:ext cx="113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Divertor entrance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163576-EEB0-4160-A9D6-97D5D1815B41}"/>
              </a:ext>
            </a:extLst>
          </p:cNvPr>
          <p:cNvSpPr txBox="1"/>
          <p:nvPr/>
        </p:nvSpPr>
        <p:spPr>
          <a:xfrm>
            <a:off x="-23091" y="4276379"/>
            <a:ext cx="113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Divertor target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71DB72A-A51D-973A-A754-20C2E5CC66A3}"/>
              </a:ext>
            </a:extLst>
          </p:cNvPr>
          <p:cNvCxnSpPr/>
          <p:nvPr/>
        </p:nvCxnSpPr>
        <p:spPr>
          <a:xfrm>
            <a:off x="433325" y="2463528"/>
            <a:ext cx="0" cy="181285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473E1D8-BEC1-0A8D-8C35-12B839083CD9}"/>
              </a:ext>
            </a:extLst>
          </p:cNvPr>
          <p:cNvCxnSpPr>
            <a:cxnSpLocks/>
          </p:cNvCxnSpPr>
          <p:nvPr/>
        </p:nvCxnSpPr>
        <p:spPr>
          <a:xfrm>
            <a:off x="4848291" y="2484554"/>
            <a:ext cx="691219" cy="1330505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B5E7674B-2C22-2FB2-083A-E4FCB7342BCC}"/>
              </a:ext>
            </a:extLst>
          </p:cNvPr>
          <p:cNvSpPr/>
          <p:nvPr/>
        </p:nvSpPr>
        <p:spPr>
          <a:xfrm>
            <a:off x="3580994" y="2582091"/>
            <a:ext cx="180000" cy="180000"/>
          </a:xfrm>
          <a:prstGeom prst="ellipse">
            <a:avLst/>
          </a:prstGeom>
          <a:noFill/>
          <a:ln w="28575">
            <a:solidFill>
              <a:srgbClr val="FA93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AFEB5BD-4596-568F-F14D-C159907FD9C9}"/>
              </a:ext>
            </a:extLst>
          </p:cNvPr>
          <p:cNvSpPr/>
          <p:nvPr/>
        </p:nvSpPr>
        <p:spPr>
          <a:xfrm>
            <a:off x="3649172" y="4624346"/>
            <a:ext cx="180000" cy="180000"/>
          </a:xfrm>
          <a:prstGeom prst="ellipse">
            <a:avLst/>
          </a:prstGeom>
          <a:noFill/>
          <a:ln w="28575">
            <a:solidFill>
              <a:srgbClr val="FA93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849C48B-EB0C-DF8F-8838-F6D842AF6FBA}"/>
              </a:ext>
            </a:extLst>
          </p:cNvPr>
          <p:cNvCxnSpPr>
            <a:cxnSpLocks/>
            <a:stCxn id="31" idx="5"/>
          </p:cNvCxnSpPr>
          <p:nvPr/>
        </p:nvCxnSpPr>
        <p:spPr>
          <a:xfrm>
            <a:off x="3734634" y="2735731"/>
            <a:ext cx="1804875" cy="2510872"/>
          </a:xfrm>
          <a:prstGeom prst="line">
            <a:avLst/>
          </a:prstGeom>
          <a:ln w="28575">
            <a:solidFill>
              <a:srgbClr val="FA9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9743C2B-813D-C36E-9B7D-3738598D9749}"/>
              </a:ext>
            </a:extLst>
          </p:cNvPr>
          <p:cNvCxnSpPr>
            <a:cxnSpLocks/>
            <a:stCxn id="32" idx="5"/>
          </p:cNvCxnSpPr>
          <p:nvPr/>
        </p:nvCxnSpPr>
        <p:spPr>
          <a:xfrm>
            <a:off x="3802812" y="4777986"/>
            <a:ext cx="1736697" cy="468617"/>
          </a:xfrm>
          <a:prstGeom prst="line">
            <a:avLst/>
          </a:prstGeom>
          <a:ln w="28575">
            <a:solidFill>
              <a:srgbClr val="FA93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ED217D3-9757-3999-7F7E-0643E5236BFE}"/>
              </a:ext>
            </a:extLst>
          </p:cNvPr>
          <p:cNvCxnSpPr>
            <a:cxnSpLocks/>
          </p:cNvCxnSpPr>
          <p:nvPr/>
        </p:nvCxnSpPr>
        <p:spPr>
          <a:xfrm>
            <a:off x="3590722" y="2565142"/>
            <a:ext cx="1257569" cy="0"/>
          </a:xfrm>
          <a:prstGeom prst="line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933DD9F-2ACE-9EC1-AED6-EEB647D64E80}"/>
              </a:ext>
            </a:extLst>
          </p:cNvPr>
          <p:cNvCxnSpPr>
            <a:cxnSpLocks/>
          </p:cNvCxnSpPr>
          <p:nvPr/>
        </p:nvCxnSpPr>
        <p:spPr>
          <a:xfrm>
            <a:off x="4805363" y="2437967"/>
            <a:ext cx="0" cy="134667"/>
          </a:xfrm>
          <a:prstGeom prst="straightConnector1">
            <a:avLst/>
          </a:prstGeom>
          <a:ln w="19050">
            <a:solidFill>
              <a:srgbClr val="00B05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66544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F2B8425-302D-EAA2-4EE6-9402C54759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101" y="1530994"/>
            <a:ext cx="11747834" cy="449198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Power loads due to ELMs and </a:t>
            </a:r>
            <a:r>
              <a:rPr lang="en-GB" dirty="0" err="1"/>
              <a:t>sawteeth</a:t>
            </a:r>
            <a:r>
              <a:rPr lang="en-GB" dirty="0"/>
              <a:t> with &lt; 2 kJ energy can be fully buffered with similar dependence of buffering on divertor neutral pressure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Partial buffering is observed of transients of up to 5 kJ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Buffering is more effective in the Super-X configuration due to geometric expansion of the divertor target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1A64A2-3AC1-9764-E8B4-3BEF9B9B9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Buffering of transient heat loads observed in the Super-X configuration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D36C9D-B5B9-0BB3-8E64-C3F011A84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F9444384-77D4-4C10-12F3-1F92BED2EC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7008821" cy="365125"/>
          </a:xfrm>
        </p:spPr>
        <p:txBody>
          <a:bodyPr/>
          <a:lstStyle/>
          <a:p>
            <a:r>
              <a:rPr lang="en-US"/>
              <a:t>30</a:t>
            </a:r>
            <a:r>
              <a:rPr lang="en-US" baseline="30000"/>
              <a:t>th</a:t>
            </a:r>
            <a:r>
              <a:rPr lang="en-US"/>
              <a:t> IAEA Fusion Energy Conference | Chengdu, China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D4F4A0B-B242-F84B-5BB6-AAFEF4A1ADDE}"/>
              </a:ext>
            </a:extLst>
          </p:cNvPr>
          <p:cNvGrpSpPr/>
          <p:nvPr/>
        </p:nvGrpSpPr>
        <p:grpSpPr>
          <a:xfrm>
            <a:off x="3389467" y="3369762"/>
            <a:ext cx="6035875" cy="3017938"/>
            <a:chOff x="3389467" y="3369762"/>
            <a:chExt cx="6035875" cy="3017938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77F5A1AA-165A-DE23-8781-5E844E3B7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389467" y="3369762"/>
              <a:ext cx="6035875" cy="301793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4398BC1-836B-9CC0-8AFA-58645DA32F3B}"/>
                </a:ext>
              </a:extLst>
            </p:cNvPr>
            <p:cNvSpPr/>
            <p:nvPr/>
          </p:nvSpPr>
          <p:spPr>
            <a:xfrm>
              <a:off x="3803072" y="5611091"/>
              <a:ext cx="2340000" cy="290945"/>
            </a:xfrm>
            <a:prstGeom prst="rect">
              <a:avLst/>
            </a:prstGeom>
            <a:solidFill>
              <a:srgbClr val="33A233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F44163B-D20A-1D07-62F8-0110550A6078}"/>
                </a:ext>
              </a:extLst>
            </p:cNvPr>
            <p:cNvSpPr/>
            <p:nvPr/>
          </p:nvSpPr>
          <p:spPr>
            <a:xfrm rot="10800000">
              <a:off x="3803072" y="4447308"/>
              <a:ext cx="2340000" cy="1163027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alpha val="50000"/>
                  </a:srgbClr>
                </a:gs>
                <a:gs pos="100000">
                  <a:srgbClr val="FFC000">
                    <a:alpha val="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43D5C84-2091-F3EB-9B4D-AA1C814C4165}"/>
                </a:ext>
              </a:extLst>
            </p:cNvPr>
            <p:cNvSpPr txBox="1"/>
            <p:nvPr/>
          </p:nvSpPr>
          <p:spPr>
            <a:xfrm>
              <a:off x="4564755" y="5571897"/>
              <a:ext cx="15783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33A233"/>
                  </a:solidFill>
                </a:rPr>
                <a:t>Fully buffered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8B08584-9934-B889-FDCC-03C4630CB19B}"/>
                </a:ext>
              </a:extLst>
            </p:cNvPr>
            <p:cNvSpPr txBox="1"/>
            <p:nvPr/>
          </p:nvSpPr>
          <p:spPr>
            <a:xfrm>
              <a:off x="5116188" y="5003840"/>
              <a:ext cx="10268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Partially</a:t>
              </a:r>
            </a:p>
            <a:p>
              <a:pPr algn="r"/>
              <a:r>
                <a:rPr lang="en-GB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buffered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DE3F8AB-01FE-DAD4-B5F3-15784F9FA4A1}"/>
                </a:ext>
              </a:extLst>
            </p:cNvPr>
            <p:cNvSpPr/>
            <p:nvPr/>
          </p:nvSpPr>
          <p:spPr>
            <a:xfrm>
              <a:off x="6339145" y="5611092"/>
              <a:ext cx="2340000" cy="290945"/>
            </a:xfrm>
            <a:prstGeom prst="rect">
              <a:avLst/>
            </a:prstGeom>
            <a:solidFill>
              <a:srgbClr val="33A233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7F9BADD-07AC-EF81-B951-08736D5C691E}"/>
                </a:ext>
              </a:extLst>
            </p:cNvPr>
            <p:cNvSpPr/>
            <p:nvPr/>
          </p:nvSpPr>
          <p:spPr>
            <a:xfrm rot="10800000">
              <a:off x="6339145" y="4447309"/>
              <a:ext cx="2340000" cy="1163027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alpha val="50000"/>
                  </a:srgbClr>
                </a:gs>
                <a:gs pos="100000">
                  <a:srgbClr val="FFC000">
                    <a:alpha val="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0EFA353-AAB7-CA98-BF15-295FD75256E9}"/>
                </a:ext>
              </a:extLst>
            </p:cNvPr>
            <p:cNvSpPr txBox="1"/>
            <p:nvPr/>
          </p:nvSpPr>
          <p:spPr>
            <a:xfrm>
              <a:off x="7100828" y="5571898"/>
              <a:ext cx="15783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33A233"/>
                  </a:solidFill>
                </a:rPr>
                <a:t>Fully buffered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D974392-CEF7-4BCE-4327-1159EC49464D}"/>
                </a:ext>
              </a:extLst>
            </p:cNvPr>
            <p:cNvSpPr txBox="1"/>
            <p:nvPr/>
          </p:nvSpPr>
          <p:spPr>
            <a:xfrm>
              <a:off x="7652261" y="5003841"/>
              <a:ext cx="10268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Partially</a:t>
              </a:r>
            </a:p>
            <a:p>
              <a:pPr algn="r"/>
              <a:r>
                <a:rPr lang="en-GB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buffered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A949E6-5449-8643-0D13-66A8177EC92E}"/>
              </a:ext>
            </a:extLst>
          </p:cNvPr>
          <p:cNvSpPr txBox="1"/>
          <p:nvPr/>
        </p:nvSpPr>
        <p:spPr>
          <a:xfrm>
            <a:off x="8278533" y="6383493"/>
            <a:ext cx="3771225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see R. Scannell – Wed. PM poster </a:t>
            </a:r>
          </a:p>
        </p:txBody>
      </p:sp>
    </p:spTree>
    <p:extLst>
      <p:ext uri="{BB962C8B-B14F-4D97-AF65-F5344CB8AC3E}">
        <p14:creationId xmlns:p14="http://schemas.microsoft.com/office/powerpoint/2010/main" val="29727880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3CB7E8D-E2B3-AEA6-D752-5EFB8E5FC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867" y="1530994"/>
            <a:ext cx="8430286" cy="449198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Radiation localised near the lower X-point in single null, more broadly distributed radiation on the high-field side in double null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Onset of X-point radiator regime coincides with reduction in energy confinement (H</a:t>
            </a:r>
            <a:r>
              <a:rPr lang="en-GB" baseline="-25000" dirty="0"/>
              <a:t>98y,2 </a:t>
            </a:r>
            <a:r>
              <a:rPr lang="en-GB" dirty="0"/>
              <a:t>1.0 </a:t>
            </a:r>
            <a:r>
              <a:rPr lang="en-GB" dirty="0">
                <a:sym typeface="Symbol" panose="05050102010706020507" pitchFamily="18" charset="2"/>
              </a:rPr>
              <a:t> 0.8)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ym typeface="Symbol" panose="05050102010706020507" pitchFamily="18" charset="2"/>
              </a:rPr>
              <a:t>Higher N</a:t>
            </a:r>
            <a:r>
              <a:rPr lang="en-GB" sz="2400" baseline="-25000" dirty="0">
                <a:sym typeface="Symbol" panose="05050102010706020507" pitchFamily="18" charset="2"/>
              </a:rPr>
              <a:t>2</a:t>
            </a:r>
            <a:r>
              <a:rPr lang="en-GB" sz="2400" dirty="0">
                <a:sym typeface="Symbol" panose="05050102010706020507" pitchFamily="18" charset="2"/>
              </a:rPr>
              <a:t> seeding results in H-L back-transition in single-null or onset of ELM-free pedestal regime in double-null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ym typeface="Symbol" panose="05050102010706020507" pitchFamily="18" charset="2"/>
              </a:rPr>
              <a:t>Inner and outer divertor power loads significantly reduced</a:t>
            </a:r>
            <a:endParaRPr lang="en-GB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3362D-46FC-E661-BAEB-74344AB87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X-point radiator established with N</a:t>
            </a:r>
            <a:r>
              <a:rPr lang="en-GB" baseline="-25000" dirty="0"/>
              <a:t>2</a:t>
            </a:r>
            <a:r>
              <a:rPr lang="en-GB" dirty="0"/>
              <a:t> seeding for the first time in an 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6201DC-7EE0-A706-A213-0BB0533F01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24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D094E10-7C27-46B6-DCD1-EA8989621F04}"/>
              </a:ext>
            </a:extLst>
          </p:cNvPr>
          <p:cNvGrpSpPr/>
          <p:nvPr/>
        </p:nvGrpSpPr>
        <p:grpSpPr>
          <a:xfrm>
            <a:off x="8936936" y="3761669"/>
            <a:ext cx="2844486" cy="3096331"/>
            <a:chOff x="8874648" y="750289"/>
            <a:chExt cx="2844486" cy="309633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0335924-FFE8-D148-1BDB-52D74C900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8874648" y="1002134"/>
              <a:ext cx="2844486" cy="284448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B9958B9-E0B1-51F2-8263-4AA8B4DEFE66}"/>
                </a:ext>
              </a:extLst>
            </p:cNvPr>
            <p:cNvSpPr txBox="1"/>
            <p:nvPr/>
          </p:nvSpPr>
          <p:spPr>
            <a:xfrm>
              <a:off x="9516307" y="750289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Double null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35FB43B-9DB8-C20E-28E1-63DC2E0B6F02}"/>
              </a:ext>
            </a:extLst>
          </p:cNvPr>
          <p:cNvGrpSpPr/>
          <p:nvPr/>
        </p:nvGrpSpPr>
        <p:grpSpPr>
          <a:xfrm>
            <a:off x="8936936" y="774246"/>
            <a:ext cx="2844486" cy="3111838"/>
            <a:chOff x="8874648" y="3746162"/>
            <a:chExt cx="2844486" cy="3111838"/>
          </a:xfrm>
        </p:grpSpPr>
        <p:pic>
          <p:nvPicPr>
            <p:cNvPr id="7" name="Picture 6" descr="A close-up of a black background&#10;&#10;AI-generated content may be incorrect.">
              <a:extLst>
                <a:ext uri="{FF2B5EF4-FFF2-40B4-BE49-F238E27FC236}">
                  <a16:creationId xmlns:a16="http://schemas.microsoft.com/office/drawing/2014/main" id="{AB3F1628-9D68-0589-7CD6-4122BB670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74648" y="4013514"/>
              <a:ext cx="2844486" cy="284448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80C5886-206E-672C-D482-6D7E46AB8AAA}"/>
                </a:ext>
              </a:extLst>
            </p:cNvPr>
            <p:cNvSpPr txBox="1"/>
            <p:nvPr/>
          </p:nvSpPr>
          <p:spPr>
            <a:xfrm>
              <a:off x="9561191" y="3746162"/>
              <a:ext cx="12490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Single null</a:t>
              </a:r>
            </a:p>
          </p:txBody>
        </p:sp>
      </p:grp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95AF9D9D-0EE1-863B-7317-8A973BBF4F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7008821" cy="365125"/>
          </a:xfrm>
        </p:spPr>
        <p:txBody>
          <a:bodyPr/>
          <a:lstStyle/>
          <a:p>
            <a:r>
              <a:rPr lang="en-US"/>
              <a:t>30</a:t>
            </a:r>
            <a:r>
              <a:rPr lang="en-US" baseline="30000"/>
              <a:t>th</a:t>
            </a:r>
            <a:r>
              <a:rPr lang="en-US"/>
              <a:t> IAEA Fusion Energy Conference | Chengdu, China</a:t>
            </a:r>
          </a:p>
        </p:txBody>
      </p:sp>
      <p:pic>
        <p:nvPicPr>
          <p:cNvPr id="11" name="Picture 10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7F106E82-405F-37DC-9513-99229948B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5377" y="6167898"/>
            <a:ext cx="2070523" cy="63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328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BFED2-A6E6-88D8-FE55-3D9D2F107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9BAADC-CD35-AEB8-A434-8AA386C05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MAST Upgrade programme contributes to the physics basis for future devices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3BFEC5-9865-156E-BA1A-052FCFAFB1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2050" name="Picture 2" descr="The ITER Machine">
            <a:extLst>
              <a:ext uri="{FF2B5EF4-FFF2-40B4-BE49-F238E27FC236}">
                <a16:creationId xmlns:a16="http://schemas.microsoft.com/office/drawing/2014/main" id="{04FB0769-B057-898B-7F27-E30F27710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812" y="1530994"/>
            <a:ext cx="5405164" cy="462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52C9F4-391A-07EB-30FC-927E3EA9FF36}"/>
              </a:ext>
            </a:extLst>
          </p:cNvPr>
          <p:cNvSpPr txBox="1"/>
          <p:nvPr/>
        </p:nvSpPr>
        <p:spPr>
          <a:xfrm>
            <a:off x="6353607" y="6314016"/>
            <a:ext cx="5838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600"/>
              <a:t>ITER Tokamak (</a:t>
            </a:r>
            <a:r>
              <a:rPr lang="en-GB" sz="1600">
                <a:hlinkClick r:id="rId3"/>
              </a:rPr>
              <a:t>https://fusionforenergy.europa.eu/the-device/</a:t>
            </a:r>
            <a:r>
              <a:rPr lang="en-GB" sz="1600"/>
              <a:t>)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AD061FBC-5B69-D901-1D5F-D7F17BCEF0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7008821" cy="365125"/>
          </a:xfrm>
        </p:spPr>
        <p:txBody>
          <a:bodyPr/>
          <a:lstStyle/>
          <a:p>
            <a:r>
              <a:rPr lang="en-US"/>
              <a:t>30</a:t>
            </a:r>
            <a:r>
              <a:rPr lang="en-US" baseline="30000"/>
              <a:t>th</a:t>
            </a:r>
            <a:r>
              <a:rPr lang="en-US"/>
              <a:t> IAEA Fusion Energy Conference | Chengdu, China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F205F31F-6921-7732-E6F3-9B27D030CD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868" y="1686256"/>
            <a:ext cx="7092348" cy="4546181"/>
          </a:xfrm>
        </p:spPr>
        <p:txBody>
          <a:bodyPr>
            <a:normAutofit/>
          </a:bodyPr>
          <a:lstStyle/>
          <a:p>
            <a:r>
              <a:rPr lang="en-GB" dirty="0"/>
              <a:t>Recent advances on MAST Upgrade support the physics basis for future devices, emphasising aspects where it can uniquely contribute: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/>
                </a:solidFill>
              </a:rPr>
              <a:t>Understanding confinement and stability at high performance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/>
                </a:solidFill>
              </a:rPr>
              <a:t>q profile tailoring toward scenario optimisation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/>
                </a:solidFill>
              </a:rPr>
              <a:t>Optimising power exhaust between and during transients with alternative divertor configurations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Expanding the ST operating space into ELM-free edge and pedestal regimes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62532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B6E2D-33AA-76CE-99F0-D3C65F914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77F8BB-292E-65A5-A8FD-4141FAAA9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Small ELM regimes accessed at high shaping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F075CB-3071-D13A-1A34-68D764C98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B713CA44-8224-0DDD-1BB0-EDDAFA2176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7008821" cy="365125"/>
          </a:xfrm>
        </p:spPr>
        <p:txBody>
          <a:bodyPr/>
          <a:lstStyle/>
          <a:p>
            <a:r>
              <a:rPr lang="en-US"/>
              <a:t>30</a:t>
            </a:r>
            <a:r>
              <a:rPr lang="en-US" baseline="30000"/>
              <a:t>th</a:t>
            </a:r>
            <a:r>
              <a:rPr lang="en-US"/>
              <a:t> IAEA Fusion Energy Conference | Chengdu, China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818F26C-9E16-B011-6ADA-3C3C834560AE}"/>
              </a:ext>
            </a:extLst>
          </p:cNvPr>
          <p:cNvSpPr txBox="1">
            <a:spLocks/>
          </p:cNvSpPr>
          <p:nvPr/>
        </p:nvSpPr>
        <p:spPr>
          <a:xfrm>
            <a:off x="6459949" y="1410207"/>
            <a:ext cx="5043139" cy="220120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Type-II </a:t>
            </a:r>
            <a:r>
              <a:rPr lang="en-GB" dirty="0" err="1"/>
              <a:t>ELMy</a:t>
            </a:r>
            <a:r>
              <a:rPr lang="en-GB" dirty="0"/>
              <a:t> regime is observed at high squareness and triangularity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At lower shaping, type-I ELMs are typically observed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D6F136-6899-1BE5-2BB7-D8012A688D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28" b="50139"/>
          <a:stretch/>
        </p:blipFill>
        <p:spPr>
          <a:xfrm>
            <a:off x="6440390" y="3772674"/>
            <a:ext cx="5521579" cy="2570274"/>
          </a:xfrm>
          <a:prstGeom prst="rect">
            <a:avLst/>
          </a:prstGeom>
        </p:spPr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B4FF3886-8A6A-5B4F-8ABC-170142CD7C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0511324"/>
              </p:ext>
            </p:extLst>
          </p:nvPr>
        </p:nvGraphicFramePr>
        <p:xfrm>
          <a:off x="0" y="1493438"/>
          <a:ext cx="4819651" cy="5076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B73B22F-CE14-516B-53D8-32F8AB76593D}"/>
              </a:ext>
            </a:extLst>
          </p:cNvPr>
          <p:cNvSpPr/>
          <p:nvPr/>
        </p:nvSpPr>
        <p:spPr>
          <a:xfrm>
            <a:off x="906556" y="1649311"/>
            <a:ext cx="3657600" cy="2096932"/>
          </a:xfrm>
          <a:custGeom>
            <a:avLst/>
            <a:gdLst>
              <a:gd name="connsiteX0" fmla="*/ 6875 w 3657600"/>
              <a:gd name="connsiteY0" fmla="*/ 0 h 2096932"/>
              <a:gd name="connsiteX1" fmla="*/ 3657600 w 3657600"/>
              <a:gd name="connsiteY1" fmla="*/ 13750 h 2096932"/>
              <a:gd name="connsiteX2" fmla="*/ 3657600 w 3657600"/>
              <a:gd name="connsiteY2" fmla="*/ 2096932 h 2096932"/>
              <a:gd name="connsiteX3" fmla="*/ 0 w 3657600"/>
              <a:gd name="connsiteY3" fmla="*/ 639393 h 2096932"/>
              <a:gd name="connsiteX4" fmla="*/ 6875 w 3657600"/>
              <a:gd name="connsiteY4" fmla="*/ 0 h 2096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0" h="2096932">
                <a:moveTo>
                  <a:pt x="6875" y="0"/>
                </a:moveTo>
                <a:lnTo>
                  <a:pt x="3657600" y="13750"/>
                </a:lnTo>
                <a:lnTo>
                  <a:pt x="3657600" y="2096932"/>
                </a:lnTo>
                <a:lnTo>
                  <a:pt x="0" y="639393"/>
                </a:lnTo>
                <a:cubicBezTo>
                  <a:pt x="2292" y="426262"/>
                  <a:pt x="4583" y="213131"/>
                  <a:pt x="6875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914419-DB61-5D82-8437-012591FD00BB}"/>
              </a:ext>
            </a:extLst>
          </p:cNvPr>
          <p:cNvSpPr txBox="1"/>
          <p:nvPr/>
        </p:nvSpPr>
        <p:spPr>
          <a:xfrm>
            <a:off x="1461972" y="1322209"/>
            <a:ext cx="2828620" cy="284269"/>
          </a:xfrm>
          <a:prstGeom prst="rect">
            <a:avLst/>
          </a:prstGeom>
          <a:noFill/>
        </p:spPr>
        <p:txBody>
          <a:bodyPr wrap="none" lIns="3600" tIns="3600" rIns="3600" bIns="3600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Type-II </a:t>
            </a:r>
            <a:r>
              <a:rPr lang="en-GB" dirty="0" err="1">
                <a:solidFill>
                  <a:srgbClr val="FF0000"/>
                </a:solidFill>
              </a:rPr>
              <a:t>ELMy</a:t>
            </a:r>
            <a:r>
              <a:rPr lang="en-GB" dirty="0">
                <a:solidFill>
                  <a:srgbClr val="FF0000"/>
                </a:solidFill>
              </a:rPr>
              <a:t> / QCE regime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60B0964-70C2-047F-519B-1EA2302C1FDE}"/>
              </a:ext>
            </a:extLst>
          </p:cNvPr>
          <p:cNvSpPr/>
          <p:nvPr/>
        </p:nvSpPr>
        <p:spPr>
          <a:xfrm>
            <a:off x="3171668" y="3377065"/>
            <a:ext cx="218209" cy="218209"/>
          </a:xfrm>
          <a:prstGeom prst="ellipse">
            <a:avLst/>
          </a:prstGeom>
          <a:noFill/>
          <a:ln w="28575">
            <a:solidFill>
              <a:srgbClr val="0000A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667F697-8C67-34FC-EE01-66B0E6253D91}"/>
              </a:ext>
            </a:extLst>
          </p:cNvPr>
          <p:cNvSpPr/>
          <p:nvPr/>
        </p:nvSpPr>
        <p:spPr>
          <a:xfrm>
            <a:off x="2658073" y="1912234"/>
            <a:ext cx="218209" cy="218209"/>
          </a:xfrm>
          <a:prstGeom prst="ellipse">
            <a:avLst/>
          </a:prstGeom>
          <a:noFill/>
          <a:ln w="28575">
            <a:solidFill>
              <a:srgbClr val="FC080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0FB8798-C812-25A8-19D8-1D4FE7E91D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37024" y="2544388"/>
            <a:ext cx="1666875" cy="3390900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BB4F3EA-3039-716C-9234-C67009D247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5108" y="6168636"/>
            <a:ext cx="1550913" cy="616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E4CEFE-49A0-DD79-020F-B4EECC574AE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01179" y="6352719"/>
            <a:ext cx="2810267" cy="400106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0EA95577-D02D-B104-7FDB-DD1B036E73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5042" y="6162405"/>
            <a:ext cx="1219138" cy="67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6554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9734B3-559D-78A6-A0FB-534330D8A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Absence of ELMs observed at negative triangularity for the first time in an ST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697C95-2DE6-EF65-4A8D-2C8B4A0187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30</a:t>
            </a:r>
            <a:r>
              <a:rPr lang="en-US" baseline="30000"/>
              <a:t>th</a:t>
            </a:r>
            <a:r>
              <a:rPr lang="en-US"/>
              <a:t> IAEA Fusion Energy Conference | Chengdu, China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EC51F7-74AC-8709-2D62-603030143C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38B1C27-B389-E8BC-A664-A9140A2740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5991" t="7761" r="33473"/>
          <a:stretch>
            <a:fillRect/>
          </a:stretch>
        </p:blipFill>
        <p:spPr>
          <a:xfrm>
            <a:off x="5774416" y="1676460"/>
            <a:ext cx="2527376" cy="4317978"/>
          </a:xfr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EBE7F8A6-3E32-03DE-7ED1-6D687E0F2F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70374" y="1257200"/>
            <a:ext cx="3163755" cy="5600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F374470-392C-7492-2BD6-C93B280E5457}"/>
              </a:ext>
            </a:extLst>
          </p:cNvPr>
          <p:cNvSpPr txBox="1"/>
          <p:nvPr/>
        </p:nvSpPr>
        <p:spPr>
          <a:xfrm>
            <a:off x="101600" y="1687449"/>
            <a:ext cx="585992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Transition from type-III to ELM-free edge has been observed at sufficiently negative triangularity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First observation in a low aspect ratio tokamak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Transition to ELM-free regime occurs at </a:t>
            </a:r>
            <a:r>
              <a:rPr lang="en-GB" sz="2400" dirty="0">
                <a:sym typeface="Symbol" panose="05050102010706020507" pitchFamily="18" charset="2"/>
              </a:rPr>
              <a:t></a:t>
            </a:r>
            <a:r>
              <a:rPr lang="en-GB" sz="2400" baseline="-25000" dirty="0">
                <a:sym typeface="Symbol" panose="05050102010706020507" pitchFamily="18" charset="2"/>
              </a:rPr>
              <a:t>CRIT</a:t>
            </a:r>
            <a:r>
              <a:rPr lang="en-GB" sz="2400" dirty="0">
                <a:sym typeface="Symbol" panose="05050102010706020507" pitchFamily="18" charset="2"/>
              </a:rPr>
              <a:t> ~ -0.06</a:t>
            </a: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Closure of access to region of 2</a:t>
            </a:r>
            <a:r>
              <a:rPr lang="en-GB" sz="2400" baseline="30000" dirty="0"/>
              <a:t>nd</a:t>
            </a:r>
            <a:r>
              <a:rPr lang="en-GB" sz="2400" dirty="0"/>
              <a:t> ballooning stability </a:t>
            </a:r>
            <a:r>
              <a:rPr lang="en-GB" sz="2400" i="1" dirty="0"/>
              <a:t>precedes</a:t>
            </a:r>
            <a:r>
              <a:rPr lang="en-GB" sz="2400" dirty="0"/>
              <a:t> transition to ELM-free edge, unlike TCV, DIII-D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CDDD3BA-8F6F-AAF0-DB4D-BA66852E0D5F}"/>
              </a:ext>
            </a:extLst>
          </p:cNvPr>
          <p:cNvSpPr/>
          <p:nvPr/>
        </p:nvSpPr>
        <p:spPr>
          <a:xfrm>
            <a:off x="11138987" y="1429561"/>
            <a:ext cx="273377" cy="5112000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4506BD-369C-7425-7633-796E4B884536}"/>
              </a:ext>
            </a:extLst>
          </p:cNvPr>
          <p:cNvSpPr txBox="1"/>
          <p:nvPr/>
        </p:nvSpPr>
        <p:spPr>
          <a:xfrm>
            <a:off x="9940149" y="5033085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ELM-free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CA5A130-1042-5825-8673-A376BFE80B5E}"/>
              </a:ext>
            </a:extLst>
          </p:cNvPr>
          <p:cNvCxnSpPr>
            <a:cxnSpLocks/>
          </p:cNvCxnSpPr>
          <p:nvPr/>
        </p:nvCxnSpPr>
        <p:spPr>
          <a:xfrm>
            <a:off x="10998608" y="5233157"/>
            <a:ext cx="261709" cy="2368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8505798-E4A7-1869-8DEA-4D68D03C969C}"/>
              </a:ext>
            </a:extLst>
          </p:cNvPr>
          <p:cNvSpPr txBox="1"/>
          <p:nvPr/>
        </p:nvSpPr>
        <p:spPr>
          <a:xfrm>
            <a:off x="101600" y="5994438"/>
            <a:ext cx="40446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A.O. Nelson et al Nucl. Fusion </a:t>
            </a:r>
            <a:r>
              <a:rPr lang="it-IT" sz="1400" b="1"/>
              <a:t>64</a:t>
            </a:r>
            <a:r>
              <a:rPr lang="it-IT" sz="1400"/>
              <a:t> 124004 (2024)</a:t>
            </a:r>
            <a:endParaRPr lang="en-GB" sz="1400"/>
          </a:p>
        </p:txBody>
      </p:sp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EA7DF171-0397-1292-3EA3-946FE4ACF2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6383" y="5940288"/>
            <a:ext cx="836868" cy="89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7D4DCB-9F8B-0970-D77C-CD6ECFF57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431859" cy="1325564"/>
          </a:xfrm>
        </p:spPr>
        <p:txBody>
          <a:bodyPr/>
          <a:lstStyle/>
          <a:p>
            <a:r>
              <a:rPr lang="en-GB" dirty="0"/>
              <a:t>Initial evidence of RMP ELM suppression for the first time in an 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79CB5E-619C-1AA5-C2C6-9E12B84BC7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EDD492C-B659-BFF2-9F89-EBE94A6D6E76}"/>
              </a:ext>
            </a:extLst>
          </p:cNvPr>
          <p:cNvSpPr txBox="1"/>
          <p:nvPr/>
        </p:nvSpPr>
        <p:spPr>
          <a:xfrm>
            <a:off x="616590" y="1583393"/>
            <a:ext cx="700882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ELM mitigation with static and rotating n=1 RMPs has been observed in double null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ELMs suppression with RMPs observed for the first time in a spherical tokamak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Observed using RMPs with dominant n=3 component applied to single null plasmas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Absence of ELMs accompanied by density pump-out and strong rotation braking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Persistence of </a:t>
            </a:r>
            <a:r>
              <a:rPr lang="en-GB" sz="2400" dirty="0" err="1"/>
              <a:t>T</a:t>
            </a:r>
            <a:r>
              <a:rPr lang="en-GB" sz="2400" baseline="-25000" dirty="0" err="1"/>
              <a:t>e</a:t>
            </a:r>
            <a:r>
              <a:rPr lang="en-GB" sz="2400" dirty="0"/>
              <a:t> pedestal shows plasma remains in H mode</a:t>
            </a:r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CE5EB5DA-ADA7-BF09-C8B1-143F2DAC1B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7008821" cy="365125"/>
          </a:xfrm>
        </p:spPr>
        <p:txBody>
          <a:bodyPr/>
          <a:lstStyle/>
          <a:p>
            <a:r>
              <a:rPr lang="en-US"/>
              <a:t>30</a:t>
            </a:r>
            <a:r>
              <a:rPr lang="en-US" baseline="30000"/>
              <a:t>th</a:t>
            </a:r>
            <a:r>
              <a:rPr lang="en-US"/>
              <a:t> IAEA Fusion Energy Conference | Chengdu, China</a:t>
            </a:r>
          </a:p>
        </p:txBody>
      </p:sp>
      <p:pic>
        <p:nvPicPr>
          <p:cNvPr id="22" name="Picture 21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01B23FEE-F513-4D72-04EA-27021D1BD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4125" y="6122002"/>
            <a:ext cx="2070523" cy="63082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91B3A2DF-52B6-8CAC-F82B-FEE7010883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03250" y="921937"/>
            <a:ext cx="3142959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181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C0A2B6-DFCE-2CD7-36BC-3BF69120A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983732" cy="1325564"/>
          </a:xfrm>
        </p:spPr>
        <p:txBody>
          <a:bodyPr>
            <a:normAutofit/>
          </a:bodyPr>
          <a:lstStyle/>
          <a:p>
            <a:r>
              <a:rPr lang="en-US" dirty="0"/>
              <a:t>Enhancements to MAST Upgrade in 2027 enable access to reactor-relevant regimes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C6AF4E-1AF6-CFEB-6D5D-A3276F0B8B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CCE38D-0DF1-3BB2-C5F7-F8C9FDC63CCD}"/>
              </a:ext>
            </a:extLst>
          </p:cNvPr>
          <p:cNvSpPr txBox="1"/>
          <p:nvPr/>
        </p:nvSpPr>
        <p:spPr>
          <a:xfrm>
            <a:off x="322118" y="2305885"/>
            <a:ext cx="4603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1.8MW electron Bernstein wave system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8D5C0C-A8CA-6DF4-0BC0-A10642A4331F}"/>
              </a:ext>
            </a:extLst>
          </p:cNvPr>
          <p:cNvSpPr txBox="1"/>
          <p:nvPr/>
        </p:nvSpPr>
        <p:spPr>
          <a:xfrm>
            <a:off x="0" y="1454049"/>
            <a:ext cx="5247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Testing reactor-relevant heating and current drive schemes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8EAE52-2FE9-A6E1-6198-8826A081A80E}"/>
              </a:ext>
            </a:extLst>
          </p:cNvPr>
          <p:cNvSpPr txBox="1"/>
          <p:nvPr/>
        </p:nvSpPr>
        <p:spPr>
          <a:xfrm>
            <a:off x="5711641" y="1473324"/>
            <a:ext cx="6123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Access to higher </a:t>
            </a:r>
            <a:r>
              <a:rPr lang="en-GB" sz="2000" b="1" dirty="0">
                <a:sym typeface="Symbol" panose="05050102010706020507" pitchFamily="18" charset="2"/>
              </a:rPr>
              <a:t>, P</a:t>
            </a:r>
            <a:r>
              <a:rPr lang="en-GB" sz="2000" b="1" baseline="-25000" dirty="0">
                <a:sym typeface="Symbol" panose="05050102010706020507" pitchFamily="18" charset="2"/>
              </a:rPr>
              <a:t>SOL</a:t>
            </a:r>
            <a:r>
              <a:rPr lang="en-GB" sz="2000" b="1" dirty="0">
                <a:sym typeface="Symbol" panose="05050102010706020507" pitchFamily="18" charset="2"/>
              </a:rPr>
              <a:t>, lower * to study confinement, stability and power exhaust</a:t>
            </a:r>
            <a:endParaRPr lang="en-GB" sz="2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C2CC95-0026-55DD-1BAD-2DDCD3379C57}"/>
              </a:ext>
            </a:extLst>
          </p:cNvPr>
          <p:cNvSpPr txBox="1"/>
          <p:nvPr/>
        </p:nvSpPr>
        <p:spPr>
          <a:xfrm>
            <a:off x="6600825" y="2305885"/>
            <a:ext cx="420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Additional 5MW neutral beam heating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474E9D1-29D4-D58F-12ED-EBD75C69A1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7008821" cy="365125"/>
          </a:xfrm>
        </p:spPr>
        <p:txBody>
          <a:bodyPr/>
          <a:lstStyle/>
          <a:p>
            <a:r>
              <a:rPr lang="en-US" dirty="0"/>
              <a:t>30</a:t>
            </a:r>
            <a:r>
              <a:rPr lang="en-US" baseline="30000" dirty="0"/>
              <a:t>th</a:t>
            </a:r>
            <a:r>
              <a:rPr lang="en-US" dirty="0"/>
              <a:t> IAEA Fusion Energy Conference | Chengdu, China</a:t>
            </a:r>
          </a:p>
        </p:txBody>
      </p:sp>
      <p:pic>
        <p:nvPicPr>
          <p:cNvPr id="12" name="Picture 11" descr="High view of a factory&#10;&#10;AI-generated content may be incorrect.">
            <a:extLst>
              <a:ext uri="{FF2B5EF4-FFF2-40B4-BE49-F238E27FC236}">
                <a16:creationId xmlns:a16="http://schemas.microsoft.com/office/drawing/2014/main" id="{DC5486B9-7155-67BF-5EE9-0512FC9E2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25" y="2886080"/>
            <a:ext cx="4491965" cy="29946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A48F6C-F30C-3F06-FE78-91D2AEE3F9D8}"/>
              </a:ext>
            </a:extLst>
          </p:cNvPr>
          <p:cNvSpPr txBox="1"/>
          <p:nvPr/>
        </p:nvSpPr>
        <p:spPr>
          <a:xfrm>
            <a:off x="8964416" y="6091588"/>
            <a:ext cx="3125984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Status of EBW system</a:t>
            </a:r>
          </a:p>
          <a:p>
            <a:r>
              <a:rPr lang="en-GB" dirty="0"/>
              <a:t>P. Jacquet – Thu. AM poster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94D5EA-A190-C619-FFEC-400C0BF2599F}"/>
              </a:ext>
            </a:extLst>
          </p:cNvPr>
          <p:cNvSpPr txBox="1"/>
          <p:nvPr/>
        </p:nvSpPr>
        <p:spPr>
          <a:xfrm>
            <a:off x="4769084" y="6091588"/>
            <a:ext cx="4117474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Aiming to develop STEP physics basis</a:t>
            </a:r>
          </a:p>
          <a:p>
            <a:r>
              <a:rPr lang="en-GB" dirty="0"/>
              <a:t>H. Wilson – Sat. 14:20 oral</a:t>
            </a: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F7A79D24-7B50-0454-8D41-E5AB0421B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558" y="2798888"/>
            <a:ext cx="1609992" cy="174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F1DDC0F-B6AD-45C4-9C94-19B1165CA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49" y="2798888"/>
            <a:ext cx="2311377" cy="308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icture 5, Picture">
            <a:extLst>
              <a:ext uri="{FF2B5EF4-FFF2-40B4-BE49-F238E27FC236}">
                <a16:creationId xmlns:a16="http://schemas.microsoft.com/office/drawing/2014/main" id="{5EF66093-930A-45EC-3031-69ADB42EB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225" y="4013915"/>
            <a:ext cx="17526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646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F1BD8DBF-B276-C5D3-5C24-2FB3160FFE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5868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898EBA-5A11-C071-4F32-8404C8554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</a:t>
            </a:fld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AEAB5DB-5662-FC18-111D-0DCF90C00632}"/>
              </a:ext>
            </a:extLst>
          </p:cNvPr>
          <p:cNvCxnSpPr/>
          <p:nvPr/>
        </p:nvCxnSpPr>
        <p:spPr>
          <a:xfrm>
            <a:off x="5943600" y="3429000"/>
            <a:ext cx="176530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03B5C24-3A93-D94E-B724-FFE11E9996E2}"/>
              </a:ext>
            </a:extLst>
          </p:cNvPr>
          <p:cNvSpPr txBox="1"/>
          <p:nvPr/>
        </p:nvSpPr>
        <p:spPr>
          <a:xfrm>
            <a:off x="6190499" y="2978863"/>
            <a:ext cx="1229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>
                <a:solidFill>
                  <a:schemeClr val="bg1"/>
                </a:solidFill>
              </a:rPr>
              <a:t>R = 0.8m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1A57121-CCC6-45C7-DFD4-A5D634892B63}"/>
              </a:ext>
            </a:extLst>
          </p:cNvPr>
          <p:cNvCxnSpPr>
            <a:cxnSpLocks/>
          </p:cNvCxnSpPr>
          <p:nvPr/>
        </p:nvCxnSpPr>
        <p:spPr>
          <a:xfrm>
            <a:off x="7725810" y="3426540"/>
            <a:ext cx="882650" cy="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5E67A05-572F-13A8-D2FD-8EBF80877A5F}"/>
              </a:ext>
            </a:extLst>
          </p:cNvPr>
          <p:cNvSpPr txBox="1"/>
          <p:nvPr/>
        </p:nvSpPr>
        <p:spPr>
          <a:xfrm>
            <a:off x="7616680" y="2978862"/>
            <a:ext cx="1186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>
                <a:solidFill>
                  <a:schemeClr val="bg1"/>
                </a:solidFill>
              </a:rPr>
              <a:t>a = 0.5m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968688-9643-D393-9A60-D9B676E8FB7B}"/>
              </a:ext>
            </a:extLst>
          </p:cNvPr>
          <p:cNvSpPr/>
          <p:nvPr/>
        </p:nvSpPr>
        <p:spPr>
          <a:xfrm>
            <a:off x="8875646" y="0"/>
            <a:ext cx="3316354" cy="68579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AED6BDC-475B-CA8B-9472-73B066EEDCF0}"/>
              </a:ext>
            </a:extLst>
          </p:cNvPr>
          <p:cNvSpPr txBox="1"/>
          <p:nvPr/>
        </p:nvSpPr>
        <p:spPr>
          <a:xfrm>
            <a:off x="8860232" y="671691"/>
            <a:ext cx="3316354" cy="618630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chemeClr val="bg1"/>
                </a:solidFill>
                <a:sym typeface="Symbol" panose="05050102010706020507" pitchFamily="18" charset="2"/>
              </a:rPr>
              <a:t>Capable of studying high performance ST plasmas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sym typeface="Symbol" panose="05050102010706020507" pitchFamily="18" charset="2"/>
              </a:rPr>
              <a:t>I</a:t>
            </a:r>
            <a:r>
              <a:rPr lang="en-GB" baseline="-25000">
                <a:solidFill>
                  <a:schemeClr val="bg1"/>
                </a:solidFill>
                <a:sym typeface="Symbol" panose="05050102010706020507" pitchFamily="18" charset="2"/>
              </a:rPr>
              <a:t>p</a:t>
            </a:r>
            <a:r>
              <a:rPr lang="en-GB">
                <a:solidFill>
                  <a:schemeClr val="bg1"/>
                </a:solidFill>
                <a:sym typeface="Symbol" panose="05050102010706020507" pitchFamily="18" charset="2"/>
              </a:rPr>
              <a:t> ≤ 2 MA (1 MA to date)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sym typeface="Symbol" panose="05050102010706020507" pitchFamily="18" charset="2"/>
              </a:rPr>
              <a:t>B</a:t>
            </a:r>
            <a:r>
              <a:rPr lang="en-GB" baseline="-25000">
                <a:solidFill>
                  <a:schemeClr val="bg1"/>
                </a:solidFill>
                <a:sym typeface="Symbol" panose="05050102010706020507" pitchFamily="18" charset="2"/>
              </a:rPr>
              <a:t></a:t>
            </a:r>
            <a:r>
              <a:rPr lang="en-GB">
                <a:solidFill>
                  <a:schemeClr val="bg1"/>
                </a:solidFill>
                <a:sym typeface="Symbol" panose="05050102010706020507" pitchFamily="18" charset="2"/>
              </a:rPr>
              <a:t> ≤ 0.8 T (0.72T)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τ</a:t>
            </a:r>
            <a:r>
              <a:rPr lang="en-GB" baseline="-25000">
                <a:solidFill>
                  <a:schemeClr val="bg1"/>
                </a:solidFill>
                <a:sym typeface="Symbol" panose="05050102010706020507" pitchFamily="18" charset="2"/>
              </a:rPr>
              <a:t>pulse</a:t>
            </a:r>
            <a:r>
              <a:rPr lang="en-GB">
                <a:solidFill>
                  <a:schemeClr val="bg1"/>
                </a:solidFill>
                <a:sym typeface="Symbol" panose="05050102010706020507" pitchFamily="18" charset="2"/>
              </a:rPr>
              <a:t> ≤ 5s (1.2s)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err="1">
                <a:solidFill>
                  <a:schemeClr val="bg1"/>
                </a:solidFill>
                <a:sym typeface="Symbol" panose="05050102010706020507" pitchFamily="18" charset="2"/>
              </a:rPr>
              <a:t>T</a:t>
            </a:r>
            <a:r>
              <a:rPr lang="en-GB" baseline="-25000" err="1">
                <a:solidFill>
                  <a:schemeClr val="bg1"/>
                </a:solidFill>
                <a:sym typeface="Symbol" panose="05050102010706020507" pitchFamily="18" charset="2"/>
              </a:rPr>
              <a:t>e,core</a:t>
            </a:r>
            <a:r>
              <a:rPr lang="en-GB">
                <a:solidFill>
                  <a:schemeClr val="bg1"/>
                </a:solidFill>
                <a:sym typeface="Symbol" panose="05050102010706020507" pitchFamily="18" charset="2"/>
              </a:rPr>
              <a:t> ≤ 2.0 keV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err="1">
                <a:solidFill>
                  <a:schemeClr val="bg1"/>
                </a:solidFill>
                <a:sym typeface="Symbol" panose="05050102010706020507" pitchFamily="18" charset="2"/>
              </a:rPr>
              <a:t>T</a:t>
            </a:r>
            <a:r>
              <a:rPr lang="en-GB" baseline="-25000" err="1">
                <a:solidFill>
                  <a:schemeClr val="bg1"/>
                </a:solidFill>
                <a:sym typeface="Symbol" panose="05050102010706020507" pitchFamily="18" charset="2"/>
              </a:rPr>
              <a:t>i,core</a:t>
            </a:r>
            <a:r>
              <a:rPr lang="en-GB">
                <a:solidFill>
                  <a:schemeClr val="bg1"/>
                </a:solidFill>
                <a:sym typeface="Symbol" panose="05050102010706020507" pitchFamily="18" charset="2"/>
              </a:rPr>
              <a:t>  ≤ 3.0 keV</a:t>
            </a:r>
          </a:p>
          <a:p>
            <a:endParaRPr lang="en-GB" b="1">
              <a:solidFill>
                <a:schemeClr val="bg1"/>
              </a:solidFill>
              <a:sym typeface="Symbol" panose="05050102010706020507" pitchFamily="18" charset="2"/>
            </a:endParaRPr>
          </a:p>
          <a:p>
            <a:r>
              <a:rPr lang="en-GB" b="1">
                <a:solidFill>
                  <a:schemeClr val="bg1"/>
                </a:solidFill>
                <a:sym typeface="Symbol" panose="05050102010706020507" pitchFamily="18" charset="2"/>
              </a:rPr>
              <a:t>Advanced shaping capabilities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sym typeface="Symbol" panose="05050102010706020507" pitchFamily="18" charset="2"/>
              </a:rPr>
              <a:t>Can vary core and divertor shaping independently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sym typeface="Symbol" panose="05050102010706020507" pitchFamily="18" charset="2"/>
              </a:rPr>
              <a:t>Single and double null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sym typeface="Symbol" panose="05050102010706020507" pitchFamily="18" charset="2"/>
              </a:rPr>
              <a:t>  2.5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sym typeface="Symbol" panose="05050102010706020507" pitchFamily="18" charset="2"/>
              </a:rPr>
              <a:t>-0.3 &lt;  &lt; 0.55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err="1">
                <a:solidFill>
                  <a:schemeClr val="bg1"/>
                </a:solidFill>
                <a:sym typeface="Symbol" panose="05050102010706020507" pitchFamily="18" charset="2"/>
              </a:rPr>
              <a:t>V</a:t>
            </a:r>
            <a:r>
              <a:rPr lang="en-GB" baseline="-25000" err="1">
                <a:solidFill>
                  <a:schemeClr val="bg1"/>
                </a:solidFill>
                <a:sym typeface="Symbol" panose="05050102010706020507" pitchFamily="18" charset="2"/>
              </a:rPr>
              <a:t>pl</a:t>
            </a:r>
            <a:r>
              <a:rPr lang="en-GB">
                <a:solidFill>
                  <a:schemeClr val="bg1"/>
                </a:solidFill>
                <a:sym typeface="Symbol" panose="05050102010706020507" pitchFamily="18" charset="2"/>
              </a:rPr>
              <a:t> = 8 m</a:t>
            </a:r>
            <a:r>
              <a:rPr lang="en-GB" baseline="30000">
                <a:solidFill>
                  <a:schemeClr val="bg1"/>
                </a:solidFill>
                <a:sym typeface="Symbol" panose="05050102010706020507" pitchFamily="18" charset="2"/>
              </a:rPr>
              <a:t>3</a:t>
            </a:r>
          </a:p>
          <a:p>
            <a:endParaRPr lang="en-GB">
              <a:solidFill>
                <a:schemeClr val="bg1"/>
              </a:solidFill>
              <a:sym typeface="Symbol" panose="05050102010706020507" pitchFamily="18" charset="2"/>
            </a:endParaRPr>
          </a:p>
          <a:p>
            <a:r>
              <a:rPr lang="en-GB" b="1">
                <a:solidFill>
                  <a:schemeClr val="bg1"/>
                </a:solidFill>
                <a:sym typeface="Symbol" panose="05050102010706020507" pitchFamily="18" charset="2"/>
              </a:rPr>
              <a:t>Flexible heating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sym typeface="Symbol" panose="05050102010706020507" pitchFamily="18" charset="2"/>
              </a:rPr>
              <a:t>On-axis and off-axis NBI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sym typeface="Symbol" panose="05050102010706020507" pitchFamily="18" charset="2"/>
              </a:rPr>
              <a:t>P</a:t>
            </a:r>
            <a:r>
              <a:rPr lang="en-GB" baseline="-25000">
                <a:solidFill>
                  <a:schemeClr val="bg1"/>
                </a:solidFill>
                <a:sym typeface="Symbol" panose="05050102010706020507" pitchFamily="18" charset="2"/>
              </a:rPr>
              <a:t>NBI</a:t>
            </a:r>
            <a:r>
              <a:rPr lang="en-GB">
                <a:solidFill>
                  <a:schemeClr val="bg1"/>
                </a:solidFill>
                <a:sym typeface="Symbol" panose="05050102010706020507" pitchFamily="18" charset="2"/>
              </a:rPr>
              <a:t>  2.5 MW per beam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sym typeface="Symbol" panose="05050102010706020507" pitchFamily="18" charset="2"/>
              </a:rPr>
              <a:t>Produces super </a:t>
            </a:r>
            <a:r>
              <a:rPr lang="en-GB" err="1">
                <a:solidFill>
                  <a:schemeClr val="bg1"/>
                </a:solidFill>
                <a:sym typeface="Symbol" panose="05050102010706020507" pitchFamily="18" charset="2"/>
              </a:rPr>
              <a:t>Alfvénic</a:t>
            </a:r>
            <a:r>
              <a:rPr lang="en-GB">
                <a:solidFill>
                  <a:schemeClr val="bg1"/>
                </a:solidFill>
                <a:sym typeface="Symbol" panose="05050102010706020507" pitchFamily="18" charset="2"/>
              </a:rPr>
              <a:t> fast 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53411C-68C0-C597-7081-577133986E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4742" y="0"/>
            <a:ext cx="691844" cy="69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7201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28460C-EBC2-9B5A-6FD0-3CBB8CD7E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MAST-U Contributions to IAEA FEC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B7298C-D2A4-70EA-40F8-B60E8007DA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30</a:t>
            </a:fld>
            <a:endParaRPr 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EE88E3F-9306-3692-7DFC-43BE8886C1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1967744"/>
              </p:ext>
            </p:extLst>
          </p:nvPr>
        </p:nvGraphicFramePr>
        <p:xfrm>
          <a:off x="241749" y="1432909"/>
          <a:ext cx="11708501" cy="3139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06068">
                  <a:extLst>
                    <a:ext uri="{9D8B030D-6E8A-4147-A177-3AD203B41FA5}">
                      <a16:colId xmlns:a16="http://schemas.microsoft.com/office/drawing/2014/main" val="858153956"/>
                    </a:ext>
                  </a:extLst>
                </a:gridCol>
                <a:gridCol w="1641764">
                  <a:extLst>
                    <a:ext uri="{9D8B030D-6E8A-4147-A177-3AD203B41FA5}">
                      <a16:colId xmlns:a16="http://schemas.microsoft.com/office/drawing/2014/main" val="3852653022"/>
                    </a:ext>
                  </a:extLst>
                </a:gridCol>
                <a:gridCol w="8560669">
                  <a:extLst>
                    <a:ext uri="{9D8B030D-6E8A-4147-A177-3AD203B41FA5}">
                      <a16:colId xmlns:a16="http://schemas.microsoft.com/office/drawing/2014/main" val="18282096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2E26D2"/>
                          </a:solidFill>
                        </a:rPr>
                        <a:t>Wed AM Poster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S. Blackmore et al.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Investigation of the magnetic flux pumping effect in MAST Upgrade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664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b="1" dirty="0">
                          <a:solidFill>
                            <a:srgbClr val="2E26D2"/>
                          </a:solidFill>
                        </a:rPr>
                        <a:t>Wed 14:20 Oral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K. Verhaegh et al.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The physics basis for implementing Alternative Divertor Configurations on reactors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6870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b="1" dirty="0">
                          <a:solidFill>
                            <a:srgbClr val="2E26D2"/>
                          </a:solidFill>
                        </a:rPr>
                        <a:t>Wed PM Poster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R. Scannell et al.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Impact of transient heat load on the detached MAST Upgrade Super-X divertor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405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b="1" dirty="0">
                          <a:solidFill>
                            <a:srgbClr val="2E26D2"/>
                          </a:solidFill>
                        </a:rPr>
                        <a:t>Thu AM Poster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P. Jacquet et al.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The construction and commissioning of the Electron Bernstein Wave Heating and Current Drive System for MAST-U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289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b="1" dirty="0">
                          <a:solidFill>
                            <a:srgbClr val="2E26D2"/>
                          </a:solidFill>
                        </a:rPr>
                        <a:t>Fri AM Poster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Q. Xia et al.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Cryopump and fuelling location impacts on upstream density and detachment on MAST-U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4869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b="1" dirty="0">
                          <a:solidFill>
                            <a:srgbClr val="2E26D2"/>
                          </a:solidFill>
                        </a:rPr>
                        <a:t>Fri 9:10 Oral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D. Kennedy et al.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A Tale of Two (Viso)cities Electromagnetic Turbulence and Transport Bifurcations: Implications for Next-Generation Fusion Power Plants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2065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b="1" dirty="0">
                          <a:solidFill>
                            <a:srgbClr val="2E26D2"/>
                          </a:solidFill>
                        </a:rPr>
                        <a:t>Fri PM Poster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P. Sharma et al.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Developing open machine learning benchmarks for tokamak event prediction from MAST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6543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b="1" dirty="0">
                          <a:solidFill>
                            <a:srgbClr val="2E26D2"/>
                          </a:solidFill>
                        </a:rPr>
                        <a:t>Sat. 9:10 Oral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L. Frassinetti et al.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Peeling limited pedestals in JET, MAST-U and TCV: effect of density and isotope mass in deuterium and tritium-rich plasma on pedestal structure and stability and validation of pedestal predictions for ITER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6276248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09994A-38DF-60BE-C489-B00532FF32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7008821" cy="365125"/>
          </a:xfrm>
        </p:spPr>
        <p:txBody>
          <a:bodyPr/>
          <a:lstStyle/>
          <a:p>
            <a:r>
              <a:rPr lang="en-US"/>
              <a:t>30</a:t>
            </a:r>
            <a:r>
              <a:rPr lang="en-US" baseline="30000"/>
              <a:t>th</a:t>
            </a:r>
            <a:r>
              <a:rPr lang="en-US"/>
              <a:t> IAEA Fusion Energy Conference | Chengdu, China</a:t>
            </a:r>
          </a:p>
        </p:txBody>
      </p:sp>
    </p:spTree>
    <p:extLst>
      <p:ext uri="{BB962C8B-B14F-4D97-AF65-F5344CB8AC3E}">
        <p14:creationId xmlns:p14="http://schemas.microsoft.com/office/powerpoint/2010/main" val="10078202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97313EE-EEB7-DC8C-B65B-1F5009EF156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r>
              <a:rPr lang="en-GB"/>
              <a:t>Backup slides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D8A347-24FD-B0BC-70C1-6349B21CC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C808DC-D1A7-B5C6-872F-450B7EB185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Official - Sensitive - Commercial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6467F-EEC1-DAFB-2CF2-B17D277B6F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1007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9FDA6B-9B6E-0ECE-8C5D-581876A29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A468C0-E0AE-406A-93E6-294F47C9F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Neutrals have a significant effect on the edge pedestal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2BC2D-58CD-FC00-1536-C44C129F80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5155E434-4DAF-6676-E4C0-9DB8519FF3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7008821" cy="365125"/>
          </a:xfrm>
        </p:spPr>
        <p:txBody>
          <a:bodyPr/>
          <a:lstStyle/>
          <a:p>
            <a:r>
              <a:rPr lang="en-US"/>
              <a:t>30</a:t>
            </a:r>
            <a:r>
              <a:rPr lang="en-US" baseline="30000"/>
              <a:t>th</a:t>
            </a:r>
            <a:r>
              <a:rPr lang="en-US"/>
              <a:t> IAEA Fusion Energy Conference | Chengdu, China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724689-7292-1B2E-7AE6-DEB4E1CDF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049" y="4138072"/>
            <a:ext cx="4883150" cy="25504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3C8A8F-1D62-7298-E6B5-5F65E8D0E9C2}"/>
              </a:ext>
            </a:extLst>
          </p:cNvPr>
          <p:cNvSpPr txBox="1"/>
          <p:nvPr/>
        </p:nvSpPr>
        <p:spPr>
          <a:xfrm>
            <a:off x="1142444" y="6115702"/>
            <a:ext cx="9247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err="1"/>
              <a:t>T</a:t>
            </a:r>
            <a:r>
              <a:rPr lang="en-US" sz="1200" b="1" baseline="-25000" err="1"/>
              <a:t>e,OMP</a:t>
            </a:r>
            <a:r>
              <a:rPr lang="en-US" sz="1200" b="1" baseline="-25000"/>
              <a:t> </a:t>
            </a:r>
            <a:r>
              <a:rPr lang="en-US" sz="1200" b="1"/>
              <a:t>(eV)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2740EF-6163-71F1-5A6E-6F5FC668C03C}"/>
              </a:ext>
            </a:extLst>
          </p:cNvPr>
          <p:cNvSpPr txBox="1"/>
          <p:nvPr/>
        </p:nvSpPr>
        <p:spPr>
          <a:xfrm>
            <a:off x="3631643" y="6122052"/>
            <a:ext cx="1309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err="1"/>
              <a:t>n</a:t>
            </a:r>
            <a:r>
              <a:rPr lang="en-US" sz="1200" b="1" baseline="-25000" err="1"/>
              <a:t>e,OMP</a:t>
            </a:r>
            <a:r>
              <a:rPr lang="en-US" sz="1200" b="1" baseline="-25000"/>
              <a:t> </a:t>
            </a:r>
            <a:r>
              <a:rPr lang="en-US" sz="1200" b="1"/>
              <a:t>(10</a:t>
            </a:r>
            <a:r>
              <a:rPr lang="en-US" sz="1200" b="1" baseline="30000"/>
              <a:t>19</a:t>
            </a:r>
            <a:r>
              <a:rPr lang="en-US" sz="1200" b="1"/>
              <a:t> m</a:t>
            </a:r>
            <a:r>
              <a:rPr lang="en-US" sz="1200" b="1" baseline="30000"/>
              <a:t>-3</a:t>
            </a:r>
            <a:r>
              <a:rPr lang="en-US" sz="1200" b="1"/>
              <a:t>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66FC40E-5272-D7F3-0BE1-37A9B3A98687}"/>
              </a:ext>
            </a:extLst>
          </p:cNvPr>
          <p:cNvCxnSpPr>
            <a:cxnSpLocks/>
          </p:cNvCxnSpPr>
          <p:nvPr/>
        </p:nvCxnSpPr>
        <p:spPr>
          <a:xfrm>
            <a:off x="5213899" y="4609312"/>
            <a:ext cx="0" cy="539750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04742E5-51A7-236F-D078-DAAF96BDE192}"/>
              </a:ext>
            </a:extLst>
          </p:cNvPr>
          <p:cNvSpPr txBox="1"/>
          <p:nvPr/>
        </p:nvSpPr>
        <p:spPr>
          <a:xfrm>
            <a:off x="5023399" y="5085760"/>
            <a:ext cx="1384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Div. Closure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82C51C-E77A-0039-E0C1-920CBB4373CA}"/>
              </a:ext>
            </a:extLst>
          </p:cNvPr>
          <p:cNvSpPr txBox="1"/>
          <p:nvPr/>
        </p:nvSpPr>
        <p:spPr>
          <a:xfrm>
            <a:off x="2134149" y="4730160"/>
            <a:ext cx="1384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Div. closure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5BC2CA-2FC6-2B47-96E7-DA43C3C5ED6F}"/>
              </a:ext>
            </a:extLst>
          </p:cNvPr>
          <p:cNvSpPr txBox="1"/>
          <p:nvPr/>
        </p:nvSpPr>
        <p:spPr>
          <a:xfrm>
            <a:off x="4991649" y="4298360"/>
            <a:ext cx="1384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Div. puff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9C9D932-C5D4-F14B-A8E3-AA890F2DA954}"/>
              </a:ext>
            </a:extLst>
          </p:cNvPr>
          <p:cNvCxnSpPr>
            <a:cxnSpLocks/>
          </p:cNvCxnSpPr>
          <p:nvPr/>
        </p:nvCxnSpPr>
        <p:spPr>
          <a:xfrm>
            <a:off x="2711999" y="5066710"/>
            <a:ext cx="0" cy="539750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6A1D9EA-062C-27EB-2265-6A026E7BE415}"/>
              </a:ext>
            </a:extLst>
          </p:cNvPr>
          <p:cNvSpPr txBox="1"/>
          <p:nvPr/>
        </p:nvSpPr>
        <p:spPr>
          <a:xfrm>
            <a:off x="2464349" y="5587410"/>
            <a:ext cx="1384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Div. puff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8F10C55-B7D3-8E11-0365-B9C64212A927}"/>
              </a:ext>
            </a:extLst>
          </p:cNvPr>
          <p:cNvGrpSpPr/>
          <p:nvPr/>
        </p:nvGrpSpPr>
        <p:grpSpPr>
          <a:xfrm>
            <a:off x="6480569" y="844710"/>
            <a:ext cx="5464102" cy="5198131"/>
            <a:chOff x="6387974" y="714117"/>
            <a:chExt cx="5464102" cy="519813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700D3DF-51C2-3E70-A42E-40F4E7A72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50347" y="1041400"/>
              <a:ext cx="2389035" cy="487084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DD30619-3C52-0EDE-15D0-F19382EF5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04338" y="1136649"/>
              <a:ext cx="2547738" cy="4625975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C72EE19-E2B4-9162-62F2-6CEC9F833630}"/>
                </a:ext>
              </a:extLst>
            </p:cNvPr>
            <p:cNvSpPr/>
            <p:nvPr/>
          </p:nvSpPr>
          <p:spPr>
            <a:xfrm>
              <a:off x="9893300" y="1250950"/>
              <a:ext cx="603250" cy="4165600"/>
            </a:xfrm>
            <a:prstGeom prst="rect">
              <a:avLst/>
            </a:prstGeom>
            <a:solidFill>
              <a:srgbClr val="B50094">
                <a:alpha val="1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75F04D5-DC6C-FED3-E8C0-2DFCEEBF97F6}"/>
                </a:ext>
              </a:extLst>
            </p:cNvPr>
            <p:cNvSpPr/>
            <p:nvPr/>
          </p:nvSpPr>
          <p:spPr>
            <a:xfrm>
              <a:off x="10502900" y="1257300"/>
              <a:ext cx="571500" cy="4165600"/>
            </a:xfrm>
            <a:prstGeom prst="rect">
              <a:avLst/>
            </a:prstGeom>
            <a:solidFill>
              <a:schemeClr val="accent3">
                <a:lumMod val="75000"/>
                <a:alpha val="1019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id="{D52E0EB2-E248-5D45-4AF1-D4D8988BF064}"/>
                </a:ext>
              </a:extLst>
            </p:cNvPr>
            <p:cNvSpPr/>
            <p:nvPr/>
          </p:nvSpPr>
          <p:spPr>
            <a:xfrm>
              <a:off x="7072903" y="3075080"/>
              <a:ext cx="572498" cy="523220"/>
            </a:xfrm>
            <a:prstGeom prst="rightArrow">
              <a:avLst/>
            </a:prstGeom>
            <a:solidFill>
              <a:srgbClr val="33A23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2DA495AB-2342-CE38-1565-7CD8609908C2}"/>
                </a:ext>
              </a:extLst>
            </p:cNvPr>
            <p:cNvSpPr/>
            <p:nvPr/>
          </p:nvSpPr>
          <p:spPr>
            <a:xfrm>
              <a:off x="8127007" y="3103072"/>
              <a:ext cx="560278" cy="471455"/>
            </a:xfrm>
            <a:prstGeom prst="rightArrow">
              <a:avLst/>
            </a:prstGeom>
            <a:solidFill>
              <a:srgbClr val="FF9E1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" name="Arrow: Right 23">
              <a:extLst>
                <a:ext uri="{FF2B5EF4-FFF2-40B4-BE49-F238E27FC236}">
                  <a16:creationId xmlns:a16="http://schemas.microsoft.com/office/drawing/2014/main" id="{84FA3562-249C-D9C6-F464-D19BF51067AD}"/>
                </a:ext>
              </a:extLst>
            </p:cNvPr>
            <p:cNvSpPr/>
            <p:nvPr/>
          </p:nvSpPr>
          <p:spPr>
            <a:xfrm rot="10800000">
              <a:off x="8161345" y="3255600"/>
              <a:ext cx="332790" cy="152945"/>
            </a:xfrm>
            <a:prstGeom prst="rightArrow">
              <a:avLst/>
            </a:prstGeom>
            <a:solidFill>
              <a:srgbClr val="33A23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05CEA72E-9E83-412A-DA6D-1FCAA6F70CF0}"/>
                </a:ext>
              </a:extLst>
            </p:cNvPr>
            <p:cNvSpPr/>
            <p:nvPr/>
          </p:nvSpPr>
          <p:spPr>
            <a:xfrm rot="13172797">
              <a:off x="7585504" y="4872867"/>
              <a:ext cx="354912" cy="209930"/>
            </a:xfrm>
            <a:prstGeom prst="rightArrow">
              <a:avLst/>
            </a:prstGeom>
            <a:solidFill>
              <a:srgbClr val="33A23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6" name="Arrow: Right 25">
              <a:extLst>
                <a:ext uri="{FF2B5EF4-FFF2-40B4-BE49-F238E27FC236}">
                  <a16:creationId xmlns:a16="http://schemas.microsoft.com/office/drawing/2014/main" id="{85EE565E-5E85-A005-6C2A-0A8799DA7D54}"/>
                </a:ext>
              </a:extLst>
            </p:cNvPr>
            <p:cNvSpPr/>
            <p:nvPr/>
          </p:nvSpPr>
          <p:spPr>
            <a:xfrm rot="16200000">
              <a:off x="7416711" y="4388980"/>
              <a:ext cx="251195" cy="152945"/>
            </a:xfrm>
            <a:prstGeom prst="rightArrow">
              <a:avLst/>
            </a:prstGeom>
            <a:solidFill>
              <a:srgbClr val="33A23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" name="Arrow: Right 26">
              <a:extLst>
                <a:ext uri="{FF2B5EF4-FFF2-40B4-BE49-F238E27FC236}">
                  <a16:creationId xmlns:a16="http://schemas.microsoft.com/office/drawing/2014/main" id="{509A19EC-ABB2-93BA-4373-61AA2F9DE8A3}"/>
                </a:ext>
              </a:extLst>
            </p:cNvPr>
            <p:cNvSpPr/>
            <p:nvPr/>
          </p:nvSpPr>
          <p:spPr>
            <a:xfrm>
              <a:off x="7151409" y="3196201"/>
              <a:ext cx="390115" cy="273328"/>
            </a:xfrm>
            <a:prstGeom prst="rightArrow">
              <a:avLst/>
            </a:prstGeom>
            <a:solidFill>
              <a:srgbClr val="FF9E1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CC3E7C9A-AE06-D7DC-CDD8-DBA1FC58CC26}"/>
                </a:ext>
              </a:extLst>
            </p:cNvPr>
            <p:cNvCxnSpPr>
              <a:cxnSpLocks/>
            </p:cNvCxnSpPr>
            <p:nvPr/>
          </p:nvCxnSpPr>
          <p:spPr>
            <a:xfrm>
              <a:off x="7651624" y="5111227"/>
              <a:ext cx="238734" cy="220370"/>
            </a:xfrm>
            <a:prstGeom prst="straightConnector1">
              <a:avLst/>
            </a:prstGeom>
            <a:ln w="381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C356349-E1AB-BDA9-A986-774FB1C1B889}"/>
                </a:ext>
              </a:extLst>
            </p:cNvPr>
            <p:cNvSpPr txBox="1"/>
            <p:nvPr/>
          </p:nvSpPr>
          <p:spPr>
            <a:xfrm rot="2477126">
              <a:off x="7200724" y="5183985"/>
              <a:ext cx="9247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/>
                <a:t>OSP pos.</a:t>
              </a:r>
            </a:p>
          </p:txBody>
        </p:sp>
        <p:sp>
          <p:nvSpPr>
            <p:cNvPr id="30" name="Arrow: Right 29">
              <a:extLst>
                <a:ext uri="{FF2B5EF4-FFF2-40B4-BE49-F238E27FC236}">
                  <a16:creationId xmlns:a16="http://schemas.microsoft.com/office/drawing/2014/main" id="{78A20B65-7F1D-B239-9E12-328CF53AECFD}"/>
                </a:ext>
              </a:extLst>
            </p:cNvPr>
            <p:cNvSpPr/>
            <p:nvPr/>
          </p:nvSpPr>
          <p:spPr>
            <a:xfrm rot="6842385">
              <a:off x="8190818" y="4708872"/>
              <a:ext cx="262688" cy="430365"/>
            </a:xfrm>
            <a:prstGeom prst="rightArrow">
              <a:avLst/>
            </a:prstGeom>
            <a:solidFill>
              <a:srgbClr val="33A23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21C3F59-9DCA-580C-BAE2-B59568D74032}"/>
                </a:ext>
              </a:extLst>
            </p:cNvPr>
            <p:cNvSpPr txBox="1"/>
            <p:nvPr/>
          </p:nvSpPr>
          <p:spPr>
            <a:xfrm>
              <a:off x="6387974" y="2603197"/>
              <a:ext cx="7367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/>
                <a:t>Fixed HFS puff</a:t>
              </a:r>
            </a:p>
          </p:txBody>
        </p:sp>
        <p:sp>
          <p:nvSpPr>
            <p:cNvPr id="32" name="Arrow: Right 31">
              <a:extLst>
                <a:ext uri="{FF2B5EF4-FFF2-40B4-BE49-F238E27FC236}">
                  <a16:creationId xmlns:a16="http://schemas.microsoft.com/office/drawing/2014/main" id="{A88D4412-62AC-EB1C-E4D4-C661C1A4757B}"/>
                </a:ext>
              </a:extLst>
            </p:cNvPr>
            <p:cNvSpPr/>
            <p:nvPr/>
          </p:nvSpPr>
          <p:spPr>
            <a:xfrm rot="6842385">
              <a:off x="8252778" y="4765422"/>
              <a:ext cx="171015" cy="229009"/>
            </a:xfrm>
            <a:prstGeom prst="rightArrow">
              <a:avLst/>
            </a:prstGeom>
            <a:solidFill>
              <a:srgbClr val="33A23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3" name="Arrow: Right 32">
              <a:extLst>
                <a:ext uri="{FF2B5EF4-FFF2-40B4-BE49-F238E27FC236}">
                  <a16:creationId xmlns:a16="http://schemas.microsoft.com/office/drawing/2014/main" id="{40951F2F-17BD-392B-6064-1467D55CDDF7}"/>
                </a:ext>
              </a:extLst>
            </p:cNvPr>
            <p:cNvSpPr/>
            <p:nvPr/>
          </p:nvSpPr>
          <p:spPr>
            <a:xfrm rot="6842385">
              <a:off x="8291250" y="4751948"/>
              <a:ext cx="143895" cy="148443"/>
            </a:xfrm>
            <a:prstGeom prst="rightArrow">
              <a:avLst/>
            </a:prstGeom>
            <a:solidFill>
              <a:srgbClr val="33A23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24FCB2E-7EE9-02C8-BA6F-EC1460A3645D}"/>
                </a:ext>
              </a:extLst>
            </p:cNvPr>
            <p:cNvSpPr txBox="1"/>
            <p:nvPr/>
          </p:nvSpPr>
          <p:spPr>
            <a:xfrm>
              <a:off x="10706100" y="2800350"/>
              <a:ext cx="103505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9E1B"/>
                  </a:solidFill>
                  <a:sym typeface="Symbol" panose="05050102010706020507" pitchFamily="18" charset="2"/>
                </a:rPr>
                <a:t></a:t>
              </a:r>
              <a:r>
                <a:rPr lang="en-US" b="1" baseline="-25000">
                  <a:solidFill>
                    <a:srgbClr val="FF9E1B"/>
                  </a:solidFill>
                  <a:sym typeface="Symbol" panose="05050102010706020507" pitchFamily="18" charset="2"/>
                </a:rPr>
                <a:t>D+</a:t>
              </a:r>
              <a:r>
                <a:rPr lang="en-US" b="1">
                  <a:solidFill>
                    <a:srgbClr val="FF9E1B"/>
                  </a:solidFill>
                  <a:sym typeface="Symbol" panose="05050102010706020507" pitchFamily="18" charset="2"/>
                </a:rPr>
                <a:t> (s</a:t>
              </a:r>
              <a:r>
                <a:rPr lang="en-US" b="1" baseline="30000">
                  <a:solidFill>
                    <a:srgbClr val="FF9E1B"/>
                  </a:solidFill>
                  <a:sym typeface="Symbol" panose="05050102010706020507" pitchFamily="18" charset="2"/>
                </a:rPr>
                <a:t>-1</a:t>
              </a:r>
              <a:r>
                <a:rPr lang="en-US" b="1">
                  <a:solidFill>
                    <a:srgbClr val="FF9E1B"/>
                  </a:solidFill>
                  <a:sym typeface="Symbol" panose="05050102010706020507" pitchFamily="18" charset="2"/>
                </a:rPr>
                <a:t>)</a:t>
              </a:r>
              <a:endParaRPr lang="en-US" b="1">
                <a:solidFill>
                  <a:srgbClr val="FF9E1B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054E050-70A6-E7AD-7D4E-03F678DD9F92}"/>
                </a:ext>
              </a:extLst>
            </p:cNvPr>
            <p:cNvSpPr txBox="1"/>
            <p:nvPr/>
          </p:nvSpPr>
          <p:spPr>
            <a:xfrm>
              <a:off x="10795000" y="4972050"/>
              <a:ext cx="92710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00B050"/>
                  </a:solidFill>
                  <a:sym typeface="Symbol" panose="05050102010706020507" pitchFamily="18" charset="2"/>
                </a:rPr>
                <a:t></a:t>
              </a:r>
              <a:r>
                <a:rPr lang="en-US" b="1" baseline="-25000">
                  <a:solidFill>
                    <a:srgbClr val="00B050"/>
                  </a:solidFill>
                  <a:sym typeface="Symbol" panose="05050102010706020507" pitchFamily="18" charset="2"/>
                </a:rPr>
                <a:t>D</a:t>
              </a:r>
              <a:r>
                <a:rPr lang="en-US" b="1">
                  <a:solidFill>
                    <a:srgbClr val="00B050"/>
                  </a:solidFill>
                  <a:sym typeface="Symbol" panose="05050102010706020507" pitchFamily="18" charset="2"/>
                </a:rPr>
                <a:t> (s</a:t>
              </a:r>
              <a:r>
                <a:rPr lang="en-US" b="1" baseline="30000">
                  <a:solidFill>
                    <a:srgbClr val="00B050"/>
                  </a:solidFill>
                  <a:sym typeface="Symbol" panose="05050102010706020507" pitchFamily="18" charset="2"/>
                </a:rPr>
                <a:t>-1</a:t>
              </a:r>
              <a:r>
                <a:rPr lang="en-US" b="1">
                  <a:solidFill>
                    <a:srgbClr val="00B050"/>
                  </a:solidFill>
                  <a:sym typeface="Symbol" panose="05050102010706020507" pitchFamily="18" charset="2"/>
                </a:rPr>
                <a:t>)</a:t>
              </a:r>
              <a:endParaRPr lang="en-US" b="1">
                <a:solidFill>
                  <a:srgbClr val="00B050"/>
                </a:solidFill>
              </a:endParaRPr>
            </a:p>
          </p:txBody>
        </p:sp>
        <p:sp>
          <p:nvSpPr>
            <p:cNvPr id="36" name="Arrow: Right 35">
              <a:extLst>
                <a:ext uri="{FF2B5EF4-FFF2-40B4-BE49-F238E27FC236}">
                  <a16:creationId xmlns:a16="http://schemas.microsoft.com/office/drawing/2014/main" id="{5089229F-C99D-5EE9-EA62-4A6D929E39F9}"/>
                </a:ext>
              </a:extLst>
            </p:cNvPr>
            <p:cNvSpPr/>
            <p:nvPr/>
          </p:nvSpPr>
          <p:spPr>
            <a:xfrm rot="14782367">
              <a:off x="8184468" y="1565622"/>
              <a:ext cx="262688" cy="430365"/>
            </a:xfrm>
            <a:prstGeom prst="rightArrow">
              <a:avLst/>
            </a:prstGeom>
            <a:solidFill>
              <a:srgbClr val="33A23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7" name="Arrow: Right 36">
              <a:extLst>
                <a:ext uri="{FF2B5EF4-FFF2-40B4-BE49-F238E27FC236}">
                  <a16:creationId xmlns:a16="http://schemas.microsoft.com/office/drawing/2014/main" id="{149E20FD-601F-B776-851E-1A1E84C7C947}"/>
                </a:ext>
              </a:extLst>
            </p:cNvPr>
            <p:cNvSpPr/>
            <p:nvPr/>
          </p:nvSpPr>
          <p:spPr>
            <a:xfrm rot="14782367">
              <a:off x="8237697" y="1687259"/>
              <a:ext cx="171015" cy="229009"/>
            </a:xfrm>
            <a:prstGeom prst="rightArrow">
              <a:avLst/>
            </a:prstGeom>
            <a:solidFill>
              <a:srgbClr val="33A23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" name="Arrow: Right 37">
              <a:extLst>
                <a:ext uri="{FF2B5EF4-FFF2-40B4-BE49-F238E27FC236}">
                  <a16:creationId xmlns:a16="http://schemas.microsoft.com/office/drawing/2014/main" id="{2FAF4607-66D9-9DEB-21CA-8CB0F6DDF5BE}"/>
                </a:ext>
              </a:extLst>
            </p:cNvPr>
            <p:cNvSpPr/>
            <p:nvPr/>
          </p:nvSpPr>
          <p:spPr>
            <a:xfrm rot="14782367">
              <a:off x="8260192" y="1764577"/>
              <a:ext cx="143895" cy="148443"/>
            </a:xfrm>
            <a:prstGeom prst="rightArrow">
              <a:avLst/>
            </a:prstGeom>
            <a:solidFill>
              <a:srgbClr val="33A23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9" name="Arrow: Right 38">
              <a:extLst>
                <a:ext uri="{FF2B5EF4-FFF2-40B4-BE49-F238E27FC236}">
                  <a16:creationId xmlns:a16="http://schemas.microsoft.com/office/drawing/2014/main" id="{5CCB7A1B-9AF2-BE8B-F10D-99F9B43E826B}"/>
                </a:ext>
              </a:extLst>
            </p:cNvPr>
            <p:cNvSpPr/>
            <p:nvPr/>
          </p:nvSpPr>
          <p:spPr>
            <a:xfrm rot="8497248">
              <a:off x="7618124" y="1572535"/>
              <a:ext cx="354912" cy="209930"/>
            </a:xfrm>
            <a:prstGeom prst="rightArrow">
              <a:avLst/>
            </a:prstGeom>
            <a:solidFill>
              <a:srgbClr val="33A23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0" name="Arrow: Right 39">
              <a:extLst>
                <a:ext uri="{FF2B5EF4-FFF2-40B4-BE49-F238E27FC236}">
                  <a16:creationId xmlns:a16="http://schemas.microsoft.com/office/drawing/2014/main" id="{B3E1E8F7-4686-68FA-DA9A-16E501089739}"/>
                </a:ext>
              </a:extLst>
            </p:cNvPr>
            <p:cNvSpPr/>
            <p:nvPr/>
          </p:nvSpPr>
          <p:spPr>
            <a:xfrm rot="5400000">
              <a:off x="7421577" y="2093928"/>
              <a:ext cx="251195" cy="152945"/>
            </a:xfrm>
            <a:prstGeom prst="rightArrow">
              <a:avLst/>
            </a:prstGeom>
            <a:solidFill>
              <a:srgbClr val="33A23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8148391-672F-7053-8D79-0C91C00F2A81}"/>
                </a:ext>
              </a:extLst>
            </p:cNvPr>
            <p:cNvSpPr txBox="1"/>
            <p:nvPr/>
          </p:nvSpPr>
          <p:spPr>
            <a:xfrm>
              <a:off x="8057045" y="1944342"/>
              <a:ext cx="9247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/>
                <a:t>Div. puff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08BE19D-857D-FB86-B00A-60435AA585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69200" y="1413647"/>
              <a:ext cx="232258" cy="224653"/>
            </a:xfrm>
            <a:prstGeom prst="straightConnector1">
              <a:avLst/>
            </a:prstGeom>
            <a:ln w="381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D03D605-0FBA-26E2-0DDC-6CCF77D6C257}"/>
                </a:ext>
              </a:extLst>
            </p:cNvPr>
            <p:cNvSpPr txBox="1"/>
            <p:nvPr/>
          </p:nvSpPr>
          <p:spPr>
            <a:xfrm rot="19059715">
              <a:off x="7130873" y="1246986"/>
              <a:ext cx="9247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/>
                <a:t>OSP pos.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6A63B42-AC69-AF6C-9863-0C67365F7A3F}"/>
                </a:ext>
              </a:extLst>
            </p:cNvPr>
            <p:cNvSpPr txBox="1"/>
            <p:nvPr/>
          </p:nvSpPr>
          <p:spPr>
            <a:xfrm>
              <a:off x="9923945" y="3207992"/>
              <a:ext cx="9247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>
                  <a:solidFill>
                    <a:srgbClr val="B50094"/>
                  </a:solidFill>
                </a:rPr>
                <a:t>HFS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525C019-2C76-77C6-F394-1C71B792A84F}"/>
                </a:ext>
              </a:extLst>
            </p:cNvPr>
            <p:cNvSpPr txBox="1"/>
            <p:nvPr/>
          </p:nvSpPr>
          <p:spPr>
            <a:xfrm>
              <a:off x="10539895" y="3201642"/>
              <a:ext cx="9247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>
                  <a:solidFill>
                    <a:srgbClr val="00BDB5"/>
                  </a:solidFill>
                </a:rPr>
                <a:t>LFS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D495574-5137-39C2-3206-61DD7D6EA462}"/>
                </a:ext>
              </a:extLst>
            </p:cNvPr>
            <p:cNvSpPr txBox="1"/>
            <p:nvPr/>
          </p:nvSpPr>
          <p:spPr>
            <a:xfrm>
              <a:off x="9404796" y="714117"/>
              <a:ext cx="22701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/>
                <a:t>HFS puff</a:t>
              </a:r>
            </a:p>
            <a:p>
              <a:r>
                <a:rPr lang="en-US" sz="1200" b="1">
                  <a:solidFill>
                    <a:srgbClr val="FF0000"/>
                  </a:solidFill>
                </a:rPr>
                <a:t>HFS + div. puff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8067BB6-AC90-7821-C83C-AB11BF447BF4}"/>
                </a:ext>
              </a:extLst>
            </p:cNvPr>
            <p:cNvSpPr txBox="1"/>
            <p:nvPr/>
          </p:nvSpPr>
          <p:spPr>
            <a:xfrm>
              <a:off x="7423150" y="2940050"/>
              <a:ext cx="6858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>
                  <a:solidFill>
                    <a:srgbClr val="00B050"/>
                  </a:solidFill>
                  <a:sym typeface="Symbol" panose="05050102010706020507" pitchFamily="18" charset="2"/>
                </a:rPr>
                <a:t></a:t>
              </a:r>
              <a:r>
                <a:rPr lang="en-US" sz="1200" b="1" baseline="-25000">
                  <a:solidFill>
                    <a:srgbClr val="00B050"/>
                  </a:solidFill>
                  <a:sym typeface="Symbol" panose="05050102010706020507" pitchFamily="18" charset="2"/>
                </a:rPr>
                <a:t>D</a:t>
              </a:r>
              <a:endParaRPr lang="en-US" sz="1200" b="1">
                <a:solidFill>
                  <a:srgbClr val="00B050"/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5AB1113-955E-7A5C-08F7-4E9745F6BFA6}"/>
                </a:ext>
              </a:extLst>
            </p:cNvPr>
            <p:cNvSpPr txBox="1"/>
            <p:nvPr/>
          </p:nvSpPr>
          <p:spPr>
            <a:xfrm>
              <a:off x="8489950" y="2959100"/>
              <a:ext cx="7556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>
                  <a:solidFill>
                    <a:srgbClr val="FF9E1B"/>
                  </a:solidFill>
                  <a:sym typeface="Symbol" panose="05050102010706020507" pitchFamily="18" charset="2"/>
                </a:rPr>
                <a:t></a:t>
              </a:r>
              <a:r>
                <a:rPr lang="en-US" sz="1200" b="1" baseline="-25000">
                  <a:solidFill>
                    <a:srgbClr val="FF9E1B"/>
                  </a:solidFill>
                  <a:sym typeface="Symbol" panose="05050102010706020507" pitchFamily="18" charset="2"/>
                </a:rPr>
                <a:t>D+</a:t>
              </a:r>
              <a:endParaRPr lang="en-US" sz="1200" b="1">
                <a:solidFill>
                  <a:srgbClr val="FF9E1B"/>
                </a:solidFill>
              </a:endParaRPr>
            </a:p>
          </p:txBody>
        </p:sp>
      </p:grp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8D2FF5-8C15-6EC3-E35A-F008A2267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866" y="1413366"/>
            <a:ext cx="6769574" cy="449198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Improved divertor closure raises </a:t>
            </a:r>
            <a:r>
              <a:rPr lang="en-GB" err="1"/>
              <a:t>T</a:t>
            </a:r>
            <a:r>
              <a:rPr lang="en-GB" baseline="-25000" err="1"/>
              <a:t>e,ped</a:t>
            </a:r>
            <a:r>
              <a:rPr lang="en-GB"/>
              <a:t>, reduces </a:t>
            </a:r>
            <a:r>
              <a:rPr lang="en-GB" err="1"/>
              <a:t>n</a:t>
            </a:r>
            <a:r>
              <a:rPr lang="en-GB" baseline="-25000" err="1"/>
              <a:t>e,ped</a:t>
            </a:r>
            <a:r>
              <a:rPr lang="en-GB" baseline="-25000"/>
              <a:t> </a:t>
            </a:r>
            <a:r>
              <a:rPr lang="en-GB"/>
              <a:t>raising </a:t>
            </a:r>
            <a:r>
              <a:rPr lang="en-GB" err="1"/>
              <a:t>p</a:t>
            </a:r>
            <a:r>
              <a:rPr lang="en-GB" baseline="-25000" err="1"/>
              <a:t>e,ped</a:t>
            </a:r>
            <a:endParaRPr lang="en-GB" baseline="-25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Reducing divertor closure and/or increasing fuelling from divertors has the opposite effect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Diffusive model does not capture degradation of </a:t>
            </a:r>
            <a:r>
              <a:rPr lang="en-GB" err="1"/>
              <a:t>T</a:t>
            </a:r>
            <a:r>
              <a:rPr lang="en-GB" baseline="-25000" err="1"/>
              <a:t>e,ped</a:t>
            </a:r>
            <a:r>
              <a:rPr lang="en-GB"/>
              <a:t>.  Data guiding development of EPED+SOLPS predictive pedestal model</a:t>
            </a:r>
          </a:p>
        </p:txBody>
      </p:sp>
      <p:pic>
        <p:nvPicPr>
          <p:cNvPr id="4" name="Picture 3" descr="A green and white logo&#10;&#10;Description automatically generated">
            <a:extLst>
              <a:ext uri="{FF2B5EF4-FFF2-40B4-BE49-F238E27FC236}">
                <a16:creationId xmlns:a16="http://schemas.microsoft.com/office/drawing/2014/main" id="{399719EB-3AD8-4453-0C7F-5F1ECD16C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4285" y="6122052"/>
            <a:ext cx="1300386" cy="6688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37CBBE-0A03-EECC-868F-3E6F725E8E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1972" y="6242674"/>
            <a:ext cx="2438399" cy="40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101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C719CD-5647-6A5D-8F0F-5497359DB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Bi-directional GAEs observed for the first time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8BA8E8-97FF-5521-1773-4EC7AA5C93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968194A-321D-D898-3945-A4883BC71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866" y="1530995"/>
            <a:ext cx="7166202" cy="1091626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342900" indent="-342900">
              <a:buFont typeface="Arial"/>
              <a:buChar char="•"/>
            </a:pPr>
            <a:r>
              <a:rPr lang="en-US">
                <a:solidFill>
                  <a:schemeClr val="tx1"/>
                </a:solidFill>
              </a:rPr>
              <a:t>Sub-cyclotron frequency </a:t>
            </a:r>
            <a:r>
              <a:rPr lang="en-US" err="1">
                <a:solidFill>
                  <a:schemeClr val="tx1"/>
                </a:solidFill>
              </a:rPr>
              <a:t>Alfv</a:t>
            </a:r>
            <a:r>
              <a:rPr lang="en-GB"/>
              <a:t>é</a:t>
            </a:r>
            <a:r>
              <a:rPr lang="en-US">
                <a:solidFill>
                  <a:schemeClr val="tx1"/>
                </a:solidFill>
              </a:rPr>
              <a:t>n eigenmodes (AEs) observed in beam-heated pulses.</a:t>
            </a:r>
          </a:p>
          <a:p>
            <a:pPr marL="800089" lvl="1" indent="-342900">
              <a:buChar char="•"/>
            </a:pPr>
            <a:r>
              <a:rPr lang="en-US">
                <a:solidFill>
                  <a:schemeClr val="tx1"/>
                </a:solidFill>
              </a:rPr>
              <a:t>Small frequency gap between bands identifies these as GAEs rather than CAEs (supported by CSCAS and MISHKA modelling).</a:t>
            </a:r>
          </a:p>
          <a:p>
            <a:pPr marL="342900" indent="-342900">
              <a:buChar char="•"/>
            </a:pPr>
            <a:r>
              <a:rPr lang="en-GB">
                <a:solidFill>
                  <a:schemeClr val="tx1"/>
                </a:solidFill>
              </a:rPr>
              <a:t>FILD measurements indicate GAEs drive fast ion losses.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35A083-26C0-E1B5-18BF-33417714BEDB}"/>
              </a:ext>
            </a:extLst>
          </p:cNvPr>
          <p:cNvSpPr txBox="1"/>
          <p:nvPr/>
        </p:nvSpPr>
        <p:spPr>
          <a:xfrm>
            <a:off x="7968343" y="6313547"/>
            <a:ext cx="3895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M.B. </a:t>
            </a:r>
            <a:r>
              <a:rPr lang="fr-FR" sz="1400" dirty="0" err="1"/>
              <a:t>Dreval</a:t>
            </a:r>
            <a:r>
              <a:rPr lang="fr-FR" sz="1400" dirty="0"/>
              <a:t> et al 2025 </a:t>
            </a:r>
            <a:r>
              <a:rPr lang="fr-FR" sz="1400" dirty="0" err="1"/>
              <a:t>Nucl</a:t>
            </a:r>
            <a:r>
              <a:rPr lang="fr-FR" sz="1400" dirty="0"/>
              <a:t>. Fusion 65 016043</a:t>
            </a:r>
            <a:endParaRPr lang="en-GB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3A3EDE-1F23-277C-E33D-768C27AA7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3659" y="809850"/>
            <a:ext cx="4272042" cy="2526608"/>
          </a:xfrm>
          <a:prstGeom prst="rect">
            <a:avLst/>
          </a:prstGeom>
        </p:spPr>
      </p:pic>
      <p:pic>
        <p:nvPicPr>
          <p:cNvPr id="9" name="Picture 8" descr="A graph showing a number of different colored lines&#10;&#10;AI-generated content may be incorrect.">
            <a:extLst>
              <a:ext uri="{FF2B5EF4-FFF2-40B4-BE49-F238E27FC236}">
                <a16:creationId xmlns:a16="http://schemas.microsoft.com/office/drawing/2014/main" id="{4C69AAE0-EA53-80DA-E8A6-2C7708642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5862" y="3774585"/>
            <a:ext cx="4206594" cy="24879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1FAB4C-1C6B-01BD-DB0C-74D6BB9A95F2}"/>
              </a:ext>
            </a:extLst>
          </p:cNvPr>
          <p:cNvSpPr txBox="1"/>
          <p:nvPr/>
        </p:nvSpPr>
        <p:spPr>
          <a:xfrm>
            <a:off x="7977313" y="3261857"/>
            <a:ext cx="37959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750 kA Ip: co- and counter-propagating GAEs</a:t>
            </a:r>
            <a:endParaRPr lang="en-GB" sz="1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AC900D-6001-E87F-CF18-0C77BA924311}"/>
              </a:ext>
            </a:extLst>
          </p:cNvPr>
          <p:cNvSpPr txBox="1"/>
          <p:nvPr/>
        </p:nvSpPr>
        <p:spPr>
          <a:xfrm>
            <a:off x="7968343" y="3519481"/>
            <a:ext cx="3528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450 kA Ip: only counter-propagating GAEs</a:t>
            </a:r>
            <a:endParaRPr lang="en-GB" sz="1400"/>
          </a:p>
        </p:txBody>
      </p:sp>
      <p:pic>
        <p:nvPicPr>
          <p:cNvPr id="12" name="Picture 11" descr="A close-up of a blue and red color scheme&#10;&#10;AI-generated content may be incorrect.">
            <a:extLst>
              <a:ext uri="{FF2B5EF4-FFF2-40B4-BE49-F238E27FC236}">
                <a16:creationId xmlns:a16="http://schemas.microsoft.com/office/drawing/2014/main" id="{4B53B55C-2991-8268-61C6-C48E00495A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312" y="2633643"/>
            <a:ext cx="6045629" cy="29232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72C60DA-A970-0E86-B9B8-64FAEC34C70F}"/>
              </a:ext>
            </a:extLst>
          </p:cNvPr>
          <p:cNvSpPr txBox="1"/>
          <p:nvPr/>
        </p:nvSpPr>
        <p:spPr>
          <a:xfrm>
            <a:off x="101600" y="3592846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Beam energy 63 kV</a:t>
            </a:r>
            <a:endParaRPr lang="en-GB" sz="16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EA01D0-9F4B-D18F-3A33-8E38589CF630}"/>
              </a:ext>
            </a:extLst>
          </p:cNvPr>
          <p:cNvSpPr txBox="1"/>
          <p:nvPr/>
        </p:nvSpPr>
        <p:spPr>
          <a:xfrm>
            <a:off x="1413665" y="5642573"/>
            <a:ext cx="2575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Pitch angle 55 degrees</a:t>
            </a:r>
            <a:endParaRPr lang="en-GB" sz="16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1D1940-B53C-A796-2A35-BC750332A818}"/>
              </a:ext>
            </a:extLst>
          </p:cNvPr>
          <p:cNvSpPr txBox="1"/>
          <p:nvPr/>
        </p:nvSpPr>
        <p:spPr>
          <a:xfrm>
            <a:off x="4215444" y="5394068"/>
            <a:ext cx="33771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FIDASIM orbit tracing for 63 keV, 55</a:t>
            </a:r>
            <a:r>
              <a:rPr lang="en-GB" sz="1400"/>
              <a:t>° pitch</a:t>
            </a:r>
            <a:r>
              <a:rPr lang="en-US" sz="1400"/>
              <a:t> shows ions at s=0.3, corresponding to co-propagating GAEs.</a:t>
            </a:r>
            <a:endParaRPr lang="en-GB" sz="140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ACFE86C-A35C-C8C5-8285-F23F38741DC8}"/>
              </a:ext>
            </a:extLst>
          </p:cNvPr>
          <p:cNvCxnSpPr>
            <a:cxnSpLocks/>
          </p:cNvCxnSpPr>
          <p:nvPr/>
        </p:nvCxnSpPr>
        <p:spPr>
          <a:xfrm flipV="1">
            <a:off x="9033468" y="1905344"/>
            <a:ext cx="841833" cy="1306360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F266B33-39EE-2A78-3A26-B586216D52DC}"/>
              </a:ext>
            </a:extLst>
          </p:cNvPr>
          <p:cNvCxnSpPr>
            <a:cxnSpLocks/>
          </p:cNvCxnSpPr>
          <p:nvPr/>
        </p:nvCxnSpPr>
        <p:spPr>
          <a:xfrm flipV="1">
            <a:off x="9857753" y="2928613"/>
            <a:ext cx="451683" cy="416058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13406D2-BF28-7653-3DB8-D0F99E33F926}"/>
              </a:ext>
            </a:extLst>
          </p:cNvPr>
          <p:cNvCxnSpPr>
            <a:cxnSpLocks/>
          </p:cNvCxnSpPr>
          <p:nvPr/>
        </p:nvCxnSpPr>
        <p:spPr>
          <a:xfrm>
            <a:off x="9587541" y="3908809"/>
            <a:ext cx="0" cy="844061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F4DD0D30-10A9-ADF0-55B5-C095C72C94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7008821" cy="365125"/>
          </a:xfrm>
        </p:spPr>
        <p:txBody>
          <a:bodyPr/>
          <a:lstStyle/>
          <a:p>
            <a:r>
              <a:rPr lang="en-US"/>
              <a:t>30</a:t>
            </a:r>
            <a:r>
              <a:rPr lang="en-US" baseline="30000"/>
              <a:t>th</a:t>
            </a:r>
            <a:r>
              <a:rPr lang="en-US"/>
              <a:t> IAEA Fusion Energy Conference | Chengdu, China</a:t>
            </a:r>
          </a:p>
        </p:txBody>
      </p:sp>
    </p:spTree>
    <p:extLst>
      <p:ext uri="{BB962C8B-B14F-4D97-AF65-F5344CB8AC3E}">
        <p14:creationId xmlns:p14="http://schemas.microsoft.com/office/powerpoint/2010/main" val="27694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EBBA57E-454D-58A1-E3A8-C946FB2A7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550293" cy="1325564"/>
          </a:xfrm>
        </p:spPr>
        <p:txBody>
          <a:bodyPr>
            <a:noAutofit/>
          </a:bodyPr>
          <a:lstStyle/>
          <a:p>
            <a:r>
              <a:rPr lang="en-GB" sz="2800"/>
              <a:t>A novel diamond-based proton detector improves robustness of charged fusion product measurements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6837CA-8E9F-7B3B-8E05-AF82A2828A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B45551D-17DE-EF52-93E2-58850EE5F1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867" y="1373912"/>
            <a:ext cx="4103682" cy="1531323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342900" indent="-342900">
              <a:buChar char="•"/>
            </a:pPr>
            <a:r>
              <a:rPr lang="en-US">
                <a:solidFill>
                  <a:schemeClr val="tx1"/>
                </a:solidFill>
              </a:rPr>
              <a:t>Proton detector is mounted on the reciprocating arm and measures in-vacuum, 20 cm – 30 cm from the LCFS.</a:t>
            </a:r>
          </a:p>
          <a:p>
            <a:pPr marL="342900" indent="-342900">
              <a:buChar char="•"/>
            </a:pPr>
            <a:r>
              <a:rPr lang="en-GB">
                <a:solidFill>
                  <a:schemeClr val="tx1"/>
                </a:solidFill>
              </a:rPr>
              <a:t>Measures 3 MeV protons from the d(</a:t>
            </a:r>
            <a:r>
              <a:rPr lang="en-GB" err="1">
                <a:solidFill>
                  <a:schemeClr val="tx1"/>
                </a:solidFill>
              </a:rPr>
              <a:t>d,p</a:t>
            </a:r>
            <a:r>
              <a:rPr lang="en-GB">
                <a:solidFill>
                  <a:schemeClr val="tx1"/>
                </a:solidFill>
              </a:rPr>
              <a:t>)t fusion reaction.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FF6730-511D-BDA1-77C6-F2B95B1A5409}"/>
              </a:ext>
            </a:extLst>
          </p:cNvPr>
          <p:cNvSpPr txBox="1"/>
          <p:nvPr/>
        </p:nvSpPr>
        <p:spPr>
          <a:xfrm>
            <a:off x="7630373" y="6416373"/>
            <a:ext cx="4598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/>
              <a:t>A. </a:t>
            </a:r>
            <a:r>
              <a:rPr lang="fr-FR" sz="1400" err="1"/>
              <a:t>Aboutaleb</a:t>
            </a:r>
            <a:r>
              <a:rPr lang="fr-FR" sz="1400"/>
              <a:t> et al. </a:t>
            </a:r>
            <a:r>
              <a:rPr lang="fr-FR" sz="1400" err="1"/>
              <a:t>Rev</a:t>
            </a:r>
            <a:r>
              <a:rPr lang="fr-FR" sz="1400"/>
              <a:t>. </a:t>
            </a:r>
            <a:r>
              <a:rPr lang="fr-FR" sz="1400" err="1"/>
              <a:t>Sci</a:t>
            </a:r>
            <a:r>
              <a:rPr lang="fr-FR" sz="1400"/>
              <a:t>. </a:t>
            </a:r>
            <a:r>
              <a:rPr lang="fr-FR" sz="1400" err="1"/>
              <a:t>Instrum</a:t>
            </a:r>
            <a:r>
              <a:rPr lang="fr-FR" sz="1400"/>
              <a:t>. 95, 083522 (2024)</a:t>
            </a:r>
            <a:endParaRPr lang="en-GB" sz="1400"/>
          </a:p>
        </p:txBody>
      </p:sp>
      <p:pic>
        <p:nvPicPr>
          <p:cNvPr id="8" name="Picture 7" descr="Diagram of a machine with text and words&#10;&#10;AI-generated content may be incorrect.">
            <a:extLst>
              <a:ext uri="{FF2B5EF4-FFF2-40B4-BE49-F238E27FC236}">
                <a16:creationId xmlns:a16="http://schemas.microsoft.com/office/drawing/2014/main" id="{DD46CC98-FA62-2552-64AE-F084B641D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0171" y="1161220"/>
            <a:ext cx="2399040" cy="1847261"/>
          </a:xfrm>
          <a:prstGeom prst="rect">
            <a:avLst/>
          </a:prstGeom>
        </p:spPr>
      </p:pic>
      <p:pic>
        <p:nvPicPr>
          <p:cNvPr id="9" name="Picture 8" descr="A diagram of a circular object&#10;&#10;AI-generated content may be incorrect.">
            <a:extLst>
              <a:ext uri="{FF2B5EF4-FFF2-40B4-BE49-F238E27FC236}">
                <a16:creationId xmlns:a16="http://schemas.microsoft.com/office/drawing/2014/main" id="{7F0F27AD-8873-558D-39A5-0690D12C0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778" y="3059093"/>
            <a:ext cx="3400595" cy="2069505"/>
          </a:xfrm>
          <a:prstGeom prst="rect">
            <a:avLst/>
          </a:prstGeom>
        </p:spPr>
      </p:pic>
      <p:pic>
        <p:nvPicPr>
          <p:cNvPr id="10" name="Picture 9" descr="A graph of a graph showing the distance and the distance&#10;&#10;AI-generated content may be incorrect.">
            <a:extLst>
              <a:ext uri="{FF2B5EF4-FFF2-40B4-BE49-F238E27FC236}">
                <a16:creationId xmlns:a16="http://schemas.microsoft.com/office/drawing/2014/main" id="{286F95E4-2262-E5E6-5671-F585D3C20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45" y="3092180"/>
            <a:ext cx="4014175" cy="26493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2E1A1D-EB40-9F93-E905-40B82CCD4574}"/>
              </a:ext>
            </a:extLst>
          </p:cNvPr>
          <p:cNvSpPr txBox="1"/>
          <p:nvPr/>
        </p:nvSpPr>
        <p:spPr>
          <a:xfrm>
            <a:off x="3887088" y="5282456"/>
            <a:ext cx="41434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Diamond detector does not suffer dropouts as probe is moved closer to the plasma.</a:t>
            </a:r>
          </a:p>
          <a:p>
            <a:r>
              <a:rPr lang="en-US" sz="1600"/>
              <a:t>Thicker entry foil required to improve Si detector reliability.</a:t>
            </a:r>
            <a:endParaRPr lang="en-GB" sz="1600"/>
          </a:p>
        </p:txBody>
      </p:sp>
      <p:pic>
        <p:nvPicPr>
          <p:cNvPr id="12" name="Picture 11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C6CC7217-A485-F9CC-D843-1F08A71A62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8940" y="1249305"/>
            <a:ext cx="3400595" cy="4095288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018B8A0-7A10-D002-40B5-0753D6B69525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1818752" y="4963886"/>
            <a:ext cx="2068336" cy="8571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830194B-BD3D-A671-057E-70F44627F28C}"/>
              </a:ext>
            </a:extLst>
          </p:cNvPr>
          <p:cNvSpPr txBox="1"/>
          <p:nvPr/>
        </p:nvSpPr>
        <p:spPr>
          <a:xfrm>
            <a:off x="8313467" y="5380030"/>
            <a:ext cx="37312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Results in qualitative agreement with neutron camera and fission chamber and show </a:t>
            </a:r>
            <a:r>
              <a:rPr lang="en-US" sz="1400" err="1"/>
              <a:t>sawteeth</a:t>
            </a:r>
            <a:r>
              <a:rPr lang="en-US" sz="1400"/>
              <a:t> as in magnetics and SXR.</a:t>
            </a:r>
            <a:endParaRPr lang="en-GB" sz="140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2F41662-C47C-58CE-6559-5796653B1A83}"/>
              </a:ext>
            </a:extLst>
          </p:cNvPr>
          <p:cNvCxnSpPr/>
          <p:nvPr/>
        </p:nvCxnSpPr>
        <p:spPr>
          <a:xfrm flipH="1" flipV="1">
            <a:off x="2154332" y="3637503"/>
            <a:ext cx="2241370" cy="15943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AA461E8C-CAA7-E5D7-F073-C38C79782B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7008821" cy="365125"/>
          </a:xfrm>
        </p:spPr>
        <p:txBody>
          <a:bodyPr/>
          <a:lstStyle/>
          <a:p>
            <a:r>
              <a:rPr lang="en-US"/>
              <a:t>30</a:t>
            </a:r>
            <a:r>
              <a:rPr lang="en-US" baseline="30000"/>
              <a:t>th</a:t>
            </a:r>
            <a:r>
              <a:rPr lang="en-US"/>
              <a:t> IAEA Fusion Energy Conference | Chengdu, China</a:t>
            </a:r>
          </a:p>
        </p:txBody>
      </p:sp>
      <p:pic>
        <p:nvPicPr>
          <p:cNvPr id="17" name="Content Placeholder 8" descr="A white and gold logo&#10;&#10;Description automatically generated">
            <a:extLst>
              <a:ext uri="{FF2B5EF4-FFF2-40B4-BE49-F238E27FC236}">
                <a16:creationId xmlns:a16="http://schemas.microsoft.com/office/drawing/2014/main" id="{71AB805F-6C88-B384-A64B-32590D594E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8399" y="6115741"/>
            <a:ext cx="663451" cy="66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293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615BC38F-E00F-8D94-F1BC-C0CE8BC227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7786" y="1019717"/>
            <a:ext cx="3238493" cy="573311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6195A9-604B-4DC5-AED4-8777D65F96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868" y="1530994"/>
            <a:ext cx="7246656" cy="4856704"/>
          </a:xfrm>
        </p:spPr>
        <p:txBody>
          <a:bodyPr>
            <a:normAutofit/>
          </a:bodyPr>
          <a:lstStyle/>
          <a:p>
            <a:r>
              <a:rPr lang="en-GB" dirty="0"/>
              <a:t>Scenarios with elevated q profiles have been developed to study confinement and stability properties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No limiter phase to improve plasma purity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Strong shaping (</a:t>
            </a:r>
            <a:r>
              <a:rPr lang="en-GB" dirty="0">
                <a:sym typeface="Symbol" panose="05050102010706020507" pitchFamily="18" charset="2"/>
              </a:rPr>
              <a:t>~2.5) supports sustainment of an elevated q profile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ym typeface="Symbol" panose="05050102010706020507" pitchFamily="18" charset="2"/>
              </a:rPr>
              <a:t>q</a:t>
            </a:r>
            <a:r>
              <a:rPr lang="en-GB" sz="2400" baseline="-25000" dirty="0">
                <a:sym typeface="Symbol" panose="05050102010706020507" pitchFamily="18" charset="2"/>
              </a:rPr>
              <a:t>0</a:t>
            </a:r>
            <a:r>
              <a:rPr lang="en-GB" sz="2400" dirty="0">
                <a:sym typeface="Symbol" panose="05050102010706020507" pitchFamily="18" charset="2"/>
              </a:rPr>
              <a:t> &gt; 2.0 for 0.4 (0.2s with lower shaping)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ym typeface="Symbol" panose="05050102010706020507" pitchFamily="18" charset="2"/>
              </a:rPr>
              <a:t>Early heating and L-H transition to maintain low l</a:t>
            </a:r>
            <a:r>
              <a:rPr lang="en-GB" baseline="-25000" dirty="0">
                <a:sym typeface="Symbol" panose="05050102010706020507" pitchFamily="18" charset="2"/>
              </a:rPr>
              <a:t>i</a:t>
            </a:r>
            <a:r>
              <a:rPr lang="en-GB" dirty="0">
                <a:sym typeface="Symbol" panose="05050102010706020507" pitchFamily="18" charset="2"/>
              </a:rPr>
              <a:t> and good vertical stability at high 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ym typeface="Symbol" panose="05050102010706020507" pitchFamily="18" charset="2"/>
              </a:rPr>
              <a:t>Relatively high plasma volume (10 m</a:t>
            </a:r>
            <a:r>
              <a:rPr lang="en-GB" baseline="30000" dirty="0">
                <a:sym typeface="Symbol" panose="05050102010706020507" pitchFamily="18" charset="2"/>
              </a:rPr>
              <a:t>3</a:t>
            </a:r>
            <a:r>
              <a:rPr lang="en-GB" dirty="0">
                <a:sym typeface="Symbol" panose="05050102010706020507" pitchFamily="18" charset="2"/>
              </a:rPr>
              <a:t> </a:t>
            </a:r>
            <a:r>
              <a:rPr lang="en-GB" dirty="0" err="1">
                <a:sym typeface="Symbol" panose="05050102010706020507" pitchFamily="18" charset="2"/>
              </a:rPr>
              <a:t>cf</a:t>
            </a:r>
            <a:r>
              <a:rPr lang="en-GB" dirty="0">
                <a:sym typeface="Symbol" panose="05050102010706020507" pitchFamily="18" charset="2"/>
              </a:rPr>
              <a:t> 8 m</a:t>
            </a:r>
            <a:r>
              <a:rPr lang="en-GB" baseline="30000" dirty="0">
                <a:sym typeface="Symbol" panose="05050102010706020507" pitchFamily="18" charset="2"/>
              </a:rPr>
              <a:t>3</a:t>
            </a:r>
            <a:r>
              <a:rPr lang="en-GB" dirty="0">
                <a:sym typeface="Symbol" panose="05050102010706020507" pitchFamily="18" charset="2"/>
              </a:rPr>
              <a:t>) reduces power density and confinement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996762-9171-6DEB-7253-43260FBEF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Scenario development has improved reliability and performance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D4CEFE-4823-66A0-0994-8780503521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E7FE2C9-92B7-D8CB-4BA7-3E9FECAAAE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52845" y="2883423"/>
            <a:ext cx="1666875" cy="35337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035D91-8B26-6EC4-233F-6634C71A5FA7}"/>
              </a:ext>
            </a:extLst>
          </p:cNvPr>
          <p:cNvSpPr txBox="1"/>
          <p:nvPr/>
        </p:nvSpPr>
        <p:spPr>
          <a:xfrm>
            <a:off x="7863005" y="5913971"/>
            <a:ext cx="4347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>
                <a:solidFill>
                  <a:schemeClr val="bg1"/>
                </a:solidFill>
              </a:rPr>
              <a:t>Core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479F09-6505-A6E0-6169-B34CAB8CCE3B}"/>
              </a:ext>
            </a:extLst>
          </p:cNvPr>
          <p:cNvSpPr txBox="1"/>
          <p:nvPr/>
        </p:nvSpPr>
        <p:spPr>
          <a:xfrm>
            <a:off x="9420473" y="6186366"/>
            <a:ext cx="3802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>
                <a:solidFill>
                  <a:schemeClr val="bg1"/>
                </a:solidFill>
              </a:rPr>
              <a:t>q=2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5DC8CE97-5CE7-757F-42B7-68B676F411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7008821" cy="365125"/>
          </a:xfrm>
        </p:spPr>
        <p:txBody>
          <a:bodyPr/>
          <a:lstStyle/>
          <a:p>
            <a:r>
              <a:rPr lang="en-US"/>
              <a:t>30</a:t>
            </a:r>
            <a:r>
              <a:rPr lang="en-US" baseline="30000"/>
              <a:t>th</a:t>
            </a:r>
            <a:r>
              <a:rPr lang="en-US"/>
              <a:t> IAEA Fusion Energy Conference | Chengdu, China</a:t>
            </a:r>
          </a:p>
        </p:txBody>
      </p:sp>
    </p:spTree>
    <p:extLst>
      <p:ext uri="{BB962C8B-B14F-4D97-AF65-F5344CB8AC3E}">
        <p14:creationId xmlns:p14="http://schemas.microsoft.com/office/powerpoint/2010/main" val="2203579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B29E5BB-E90F-AEB1-2010-AB73C433E2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868" y="1686256"/>
            <a:ext cx="7092348" cy="4546181"/>
          </a:xfrm>
        </p:spPr>
        <p:txBody>
          <a:bodyPr>
            <a:normAutofit/>
          </a:bodyPr>
          <a:lstStyle/>
          <a:p>
            <a:r>
              <a:rPr lang="en-GB" dirty="0"/>
              <a:t>Recent advances on MAST Upgrade support the physics basis for future devices, emphasising aspects where it can uniquely contribute: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Understanding confinement and stability at high performance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q profile tailoring toward scenario optimisation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Optimising power exhaust between and during transients with alternative divertor configurations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Expanding the ST operating space into ELM-free edge and pedestal regimes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CE795B-AF66-3DB2-8382-903EA73FC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MAST Upgrade programme contributes to the physics basis for future devices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4A39BA-4AE1-A873-4CC4-E675D66B3B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2050" name="Picture 2" descr="The ITER Machine">
            <a:extLst>
              <a:ext uri="{FF2B5EF4-FFF2-40B4-BE49-F238E27FC236}">
                <a16:creationId xmlns:a16="http://schemas.microsoft.com/office/drawing/2014/main" id="{A4C382CD-B47F-F525-055A-70EBE1DDD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812" y="1530994"/>
            <a:ext cx="5405164" cy="462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BA1867-6F15-EC0E-8FD3-E5336F8AAF0E}"/>
              </a:ext>
            </a:extLst>
          </p:cNvPr>
          <p:cNvSpPr txBox="1"/>
          <p:nvPr/>
        </p:nvSpPr>
        <p:spPr>
          <a:xfrm>
            <a:off x="6353607" y="6314016"/>
            <a:ext cx="5838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600"/>
              <a:t>ITER Tokamak (</a:t>
            </a:r>
            <a:r>
              <a:rPr lang="en-GB" sz="1600">
                <a:hlinkClick r:id="rId3"/>
              </a:rPr>
              <a:t>https://fusionforenergy.europa.eu/the-device/</a:t>
            </a:r>
            <a:r>
              <a:rPr lang="en-GB" sz="1600"/>
              <a:t>)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3F5F9234-8BCA-32BC-66A8-6A69095AF0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7008821" cy="365125"/>
          </a:xfrm>
        </p:spPr>
        <p:txBody>
          <a:bodyPr/>
          <a:lstStyle/>
          <a:p>
            <a:r>
              <a:rPr lang="en-US"/>
              <a:t>30</a:t>
            </a:r>
            <a:r>
              <a:rPr lang="en-US" baseline="30000"/>
              <a:t>th</a:t>
            </a:r>
            <a:r>
              <a:rPr lang="en-US"/>
              <a:t> IAEA Fusion Energy Conference | Chengdu, China</a:t>
            </a:r>
          </a:p>
        </p:txBody>
      </p:sp>
    </p:spTree>
    <p:extLst>
      <p:ext uri="{BB962C8B-B14F-4D97-AF65-F5344CB8AC3E}">
        <p14:creationId xmlns:p14="http://schemas.microsoft.com/office/powerpoint/2010/main" val="1469173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269E2-D258-61AE-2618-7ABC41739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9D796F-B36D-185C-F78E-50F6EEBF8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MAST Upgrade programme contributes to the physics basis for future devices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6399A-9274-C93E-B3C9-BC465EE5A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050" name="Picture 2" descr="The ITER Machine">
            <a:extLst>
              <a:ext uri="{FF2B5EF4-FFF2-40B4-BE49-F238E27FC236}">
                <a16:creationId xmlns:a16="http://schemas.microsoft.com/office/drawing/2014/main" id="{7C3BA151-B993-0F0F-62C8-CCA59A271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812" y="1530994"/>
            <a:ext cx="5405164" cy="462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57DE1B-C6C3-50E8-A87B-CB02B548E895}"/>
              </a:ext>
            </a:extLst>
          </p:cNvPr>
          <p:cNvSpPr txBox="1"/>
          <p:nvPr/>
        </p:nvSpPr>
        <p:spPr>
          <a:xfrm>
            <a:off x="6353607" y="6314016"/>
            <a:ext cx="5838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600"/>
              <a:t>ITER Tokamak (</a:t>
            </a:r>
            <a:r>
              <a:rPr lang="en-GB" sz="1600">
                <a:hlinkClick r:id="rId3"/>
              </a:rPr>
              <a:t>https://fusionforenergy.europa.eu/the-device/</a:t>
            </a:r>
            <a:r>
              <a:rPr lang="en-GB" sz="1600"/>
              <a:t>)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D31FEE01-073F-7B1C-B845-E223A576EB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7008821" cy="365125"/>
          </a:xfrm>
        </p:spPr>
        <p:txBody>
          <a:bodyPr/>
          <a:lstStyle/>
          <a:p>
            <a:r>
              <a:rPr lang="en-US"/>
              <a:t>30</a:t>
            </a:r>
            <a:r>
              <a:rPr lang="en-US" baseline="30000"/>
              <a:t>th</a:t>
            </a:r>
            <a:r>
              <a:rPr lang="en-US"/>
              <a:t> IAEA Fusion Energy Conference | Chengdu, China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2017796D-AC2C-5894-B96F-73E13140F6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868" y="1686256"/>
            <a:ext cx="7092348" cy="4546181"/>
          </a:xfrm>
        </p:spPr>
        <p:txBody>
          <a:bodyPr>
            <a:normAutofit/>
          </a:bodyPr>
          <a:lstStyle/>
          <a:p>
            <a:r>
              <a:rPr lang="en-GB" dirty="0"/>
              <a:t>Recent advances on MAST Upgrade support the physics basis for future devices, emphasising aspects where it can uniquely contribute: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Understanding confinement and stability at high performance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q profile tailoring toward scenario optimisation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/>
                </a:solidFill>
              </a:rPr>
              <a:t>Optimising power exhaust between and during transients with alternative divertor configurations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/>
                </a:solidFill>
              </a:rPr>
              <a:t>Expanding the ST operating space into ELM-free edge and pedestal regimes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6212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49FA7E4-2E91-7122-E583-D49F63C8D1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109" y="1530994"/>
            <a:ext cx="7029844" cy="4722812"/>
          </a:xfrm>
        </p:spPr>
        <p:txBody>
          <a:bodyPr/>
          <a:lstStyle/>
          <a:p>
            <a:r>
              <a:rPr lang="en-GB" dirty="0"/>
              <a:t>MAST-U research is underpinned by high-performance, reproducible plasma scenarios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Robust breakdown and ramp-up informed by DYON and CREATE-BD modelling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Early neutral beam injection to maintain an elevated monotonic q profile avoids internal reconnection events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Thermal confinement large in agreement with ITER scaling, gradually degraded by 2/1 mode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8E86F70-644A-704C-B4EB-165C8C550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Scenario development has improved reliability and performance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4BF97E-87DC-B17B-87BE-99905130BA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79FBA23-33CD-C5CD-972F-AB34FB6CF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96711" y="964019"/>
            <a:ext cx="3330651" cy="57888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037F4F-AB77-13AF-AD25-93B9F6C1C47A}"/>
              </a:ext>
            </a:extLst>
          </p:cNvPr>
          <p:cNvSpPr txBox="1"/>
          <p:nvPr/>
        </p:nvSpPr>
        <p:spPr>
          <a:xfrm>
            <a:off x="7731473" y="5879738"/>
            <a:ext cx="4347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>
                <a:solidFill>
                  <a:schemeClr val="bg1"/>
                </a:solidFill>
              </a:rPr>
              <a:t>Core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9475E6-0CFC-7522-933C-EEB7486C1057}"/>
              </a:ext>
            </a:extLst>
          </p:cNvPr>
          <p:cNvSpPr txBox="1"/>
          <p:nvPr/>
        </p:nvSpPr>
        <p:spPr>
          <a:xfrm>
            <a:off x="8439232" y="5995154"/>
            <a:ext cx="3802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>
                <a:solidFill>
                  <a:schemeClr val="bg1"/>
                </a:solidFill>
              </a:rPr>
              <a:t>q=2</a:t>
            </a:r>
          </a:p>
        </p:txBody>
      </p:sp>
      <p:pic>
        <p:nvPicPr>
          <p:cNvPr id="11" name="Picture 10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3CBCB786-EE47-5ED5-B49D-3DB12E829F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9675" y="6225986"/>
            <a:ext cx="2070523" cy="63082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2BE8385B-8AD3-7653-F971-DAC25A8419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23218" y="2883974"/>
            <a:ext cx="1657350" cy="3533775"/>
          </a:xfrm>
          <a:prstGeom prst="rect">
            <a:avLst/>
          </a:prstGeom>
        </p:spPr>
      </p:pic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F127BD56-9FC2-8962-311D-94A3F06E9A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7008821" cy="365125"/>
          </a:xfrm>
        </p:spPr>
        <p:txBody>
          <a:bodyPr/>
          <a:lstStyle/>
          <a:p>
            <a:r>
              <a:rPr lang="en-US"/>
              <a:t>30</a:t>
            </a:r>
            <a:r>
              <a:rPr lang="en-US" baseline="30000"/>
              <a:t>th</a:t>
            </a:r>
            <a:r>
              <a:rPr lang="en-US"/>
              <a:t> IAEA Fusion Energy Conference | Chengdu, China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7D8621-57B4-6598-99F0-2AC52E18E7C5}"/>
              </a:ext>
            </a:extLst>
          </p:cNvPr>
          <p:cNvSpPr txBox="1"/>
          <p:nvPr/>
        </p:nvSpPr>
        <p:spPr>
          <a:xfrm>
            <a:off x="2826019" y="5914384"/>
            <a:ext cx="3048783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see K-T Kim – Fri 11:00 oral</a:t>
            </a:r>
          </a:p>
        </p:txBody>
      </p:sp>
    </p:spTree>
    <p:extLst>
      <p:ext uri="{BB962C8B-B14F-4D97-AF65-F5344CB8AC3E}">
        <p14:creationId xmlns:p14="http://schemas.microsoft.com/office/powerpoint/2010/main" val="3018640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E26845-5850-6F6E-FE4D-C15E01967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Prevalent performance-limiting instabilities are 2/1 modes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B83021-E345-60EC-F9AA-B0223042A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C338980C-C3AD-C1B2-C6A8-B003AF243F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85041" y="1022719"/>
            <a:ext cx="3160921" cy="5730107"/>
          </a:xfr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9B26E71-5A57-8E96-7D65-43EA52D902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12522" y="3725214"/>
            <a:ext cx="4172518" cy="313278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6F36FF-C6A6-A28A-B98F-F4DDD5F51E44}"/>
              </a:ext>
            </a:extLst>
          </p:cNvPr>
          <p:cNvCxnSpPr/>
          <p:nvPr/>
        </p:nvCxnSpPr>
        <p:spPr>
          <a:xfrm flipV="1">
            <a:off x="9802761" y="5378246"/>
            <a:ext cx="0" cy="108154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9A3409F-34D5-4825-45A3-E4DEAF619A0C}"/>
              </a:ext>
            </a:extLst>
          </p:cNvPr>
          <p:cNvCxnSpPr/>
          <p:nvPr/>
        </p:nvCxnSpPr>
        <p:spPr>
          <a:xfrm flipH="1">
            <a:off x="7718323" y="5378246"/>
            <a:ext cx="2084438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BF17E2CE-3B41-0F05-2CE7-F7F7E299CB60}"/>
              </a:ext>
            </a:extLst>
          </p:cNvPr>
          <p:cNvSpPr txBox="1">
            <a:spLocks/>
          </p:cNvSpPr>
          <p:nvPr/>
        </p:nvSpPr>
        <p:spPr>
          <a:xfrm>
            <a:off x="166867" y="1530994"/>
            <a:ext cx="7551456" cy="2342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Performance of NBI heated H-modes is typically limited by the presence of m/n=2/1 tearing modes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Mode is excited and persists when local minimum in the current density J</a:t>
            </a:r>
            <a:r>
              <a:rPr lang="en-GB" baseline="-25000" dirty="0">
                <a:sym typeface="Symbol" panose="05050102010706020507" pitchFamily="18" charset="2"/>
              </a:rPr>
              <a:t></a:t>
            </a:r>
            <a:r>
              <a:rPr lang="en-GB" dirty="0">
                <a:sym typeface="Symbol" panose="05050102010706020507" pitchFamily="18" charset="2"/>
              </a:rPr>
              <a:t> coincides with q=2 surface</a:t>
            </a:r>
            <a:endParaRPr lang="en-GB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1B0342D3-9FBA-A9F2-8022-DAD8A4CA24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7008821" cy="365125"/>
          </a:xfrm>
        </p:spPr>
        <p:txBody>
          <a:bodyPr/>
          <a:lstStyle/>
          <a:p>
            <a:r>
              <a:rPr lang="en-US"/>
              <a:t>30</a:t>
            </a:r>
            <a:r>
              <a:rPr lang="en-US" baseline="30000"/>
              <a:t>th</a:t>
            </a:r>
            <a:r>
              <a:rPr lang="en-US"/>
              <a:t> IAEA Fusion Energy Conference | Chengdu, China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DCC765-A133-2DA4-6BD6-C532B8184D9D}"/>
              </a:ext>
            </a:extLst>
          </p:cNvPr>
          <p:cNvSpPr txBox="1"/>
          <p:nvPr/>
        </p:nvSpPr>
        <p:spPr>
          <a:xfrm>
            <a:off x="8511934" y="4606435"/>
            <a:ext cx="4347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>
                <a:solidFill>
                  <a:schemeClr val="bg1"/>
                </a:solidFill>
              </a:rPr>
              <a:t>Core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14FF9B-072F-108F-9F27-1BA079E7FB64}"/>
              </a:ext>
            </a:extLst>
          </p:cNvPr>
          <p:cNvSpPr txBox="1"/>
          <p:nvPr/>
        </p:nvSpPr>
        <p:spPr>
          <a:xfrm>
            <a:off x="8810874" y="5031792"/>
            <a:ext cx="3802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>
                <a:solidFill>
                  <a:schemeClr val="bg1"/>
                </a:solidFill>
              </a:rPr>
              <a:t>q=2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AA40DD-5F1A-DE0F-2431-1F0791926314}"/>
              </a:ext>
            </a:extLst>
          </p:cNvPr>
          <p:cNvSpPr txBox="1"/>
          <p:nvPr/>
        </p:nvSpPr>
        <p:spPr>
          <a:xfrm>
            <a:off x="8810874" y="5767557"/>
            <a:ext cx="3802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>
                <a:solidFill>
                  <a:schemeClr val="bg1"/>
                </a:solidFill>
              </a:rPr>
              <a:t>q=2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64A3227-C0D5-3E17-D501-77F5E160AD1E}"/>
                  </a:ext>
                </a:extLst>
              </p:cNvPr>
              <p:cNvSpPr txBox="1"/>
              <p:nvPr/>
            </p:nvSpPr>
            <p:spPr>
              <a:xfrm>
                <a:off x="8760542" y="5423984"/>
                <a:ext cx="952377" cy="2011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GB" sz="1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GB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</m:num>
                        <m:den>
                          <m:r>
                            <a:rPr lang="en-GB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GB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en-GB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den>
                      </m:f>
                    </m:oMath>
                  </m:oMathPara>
                </a14:m>
                <a:endParaRPr lang="en-GB" sz="12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64A3227-C0D5-3E17-D501-77F5E160AD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0542" y="5423984"/>
                <a:ext cx="952377" cy="201145"/>
              </a:xfrm>
              <a:prstGeom prst="rect">
                <a:avLst/>
              </a:prstGeom>
              <a:blipFill>
                <a:blip r:embed="rId6"/>
                <a:stretch>
                  <a:fillRect l="-3205" t="-151515" r="-3205" b="-2181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7D4DFD5-145E-3528-878E-D554400FC6FD}"/>
              </a:ext>
            </a:extLst>
          </p:cNvPr>
          <p:cNvCxnSpPr>
            <a:cxnSpLocks/>
          </p:cNvCxnSpPr>
          <p:nvPr/>
        </p:nvCxnSpPr>
        <p:spPr>
          <a:xfrm>
            <a:off x="9104405" y="5600700"/>
            <a:ext cx="201520" cy="16685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9278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4E61C8-3E21-D84B-F193-4EA01333DD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868" y="1530994"/>
            <a:ext cx="8167477" cy="449198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On-axis safety factor, q</a:t>
            </a:r>
            <a:r>
              <a:rPr lang="en-GB" baseline="-25000" dirty="0"/>
              <a:t>0</a:t>
            </a:r>
            <a:r>
              <a:rPr lang="en-GB" dirty="0"/>
              <a:t>, is typically above 1 in the absence of </a:t>
            </a:r>
            <a:r>
              <a:rPr lang="en-GB" dirty="0" err="1"/>
              <a:t>sawteeth</a:t>
            </a:r>
            <a:r>
              <a:rPr lang="en-GB" dirty="0"/>
              <a:t>, indicative of a flux pumping mechanism when on-axis and off-axis neutral beam heating is applied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Operating space in </a:t>
            </a:r>
            <a:r>
              <a:rPr lang="en-GB" dirty="0" err="1"/>
              <a:t>sawtoothing</a:t>
            </a:r>
            <a:r>
              <a:rPr lang="en-GB" dirty="0"/>
              <a:t> and flux pumping regimes has been identified</a:t>
            </a:r>
            <a:endParaRPr lang="en-GB" dirty="0">
              <a:sym typeface="Symbol" panose="05050102010706020507" pitchFamily="18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Rotational coupling between q=1, q=2 surfaces during flux pumping, suggesting differential rotation between them plays a role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7C3218-4AAF-1C77-7725-35C5308F8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Evidence for flux pumping observed maintaining q</a:t>
            </a:r>
            <a:r>
              <a:rPr lang="en-GB" baseline="-25000" dirty="0"/>
              <a:t>0</a:t>
            </a:r>
            <a:r>
              <a:rPr lang="en-GB" dirty="0"/>
              <a:t>~1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592E27-E494-D5AF-204E-CF07AEFE61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BF1F1509-59F3-6D0E-A444-0AB7D95E99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7008821" cy="365125"/>
          </a:xfrm>
        </p:spPr>
        <p:txBody>
          <a:bodyPr/>
          <a:lstStyle/>
          <a:p>
            <a:r>
              <a:rPr lang="en-US"/>
              <a:t>30</a:t>
            </a:r>
            <a:r>
              <a:rPr lang="en-US" baseline="30000"/>
              <a:t>th</a:t>
            </a:r>
            <a:r>
              <a:rPr lang="en-US"/>
              <a:t> IAEA Fusion Energy Conference | Chengdu, China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526A65-9791-77C5-2E4E-DDC2D14A6FD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4345" y="1428809"/>
            <a:ext cx="3385310" cy="27965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798FEF-63DC-778E-BCF2-B65574714C77}"/>
              </a:ext>
            </a:extLst>
          </p:cNvPr>
          <p:cNvSpPr txBox="1"/>
          <p:nvPr/>
        </p:nvSpPr>
        <p:spPr>
          <a:xfrm>
            <a:off x="8859982" y="1259531"/>
            <a:ext cx="1233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>
                <a:solidFill>
                  <a:schemeClr val="tx2"/>
                </a:solidFill>
              </a:rPr>
              <a:t>Shot 47020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375C14-8FD0-C3DB-030A-6690268252A8}"/>
              </a:ext>
            </a:extLst>
          </p:cNvPr>
          <p:cNvSpPr txBox="1"/>
          <p:nvPr/>
        </p:nvSpPr>
        <p:spPr>
          <a:xfrm>
            <a:off x="10224458" y="2729784"/>
            <a:ext cx="1439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tx2"/>
                </a:solidFill>
              </a:rPr>
              <a:t>Measurement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88725D-3524-C00D-C5C3-7A3A17559F7D}"/>
              </a:ext>
            </a:extLst>
          </p:cNvPr>
          <p:cNvSpPr txBox="1"/>
          <p:nvPr/>
        </p:nvSpPr>
        <p:spPr>
          <a:xfrm>
            <a:off x="9079593" y="3406490"/>
            <a:ext cx="10134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>
                <a:solidFill>
                  <a:schemeClr val="tx2"/>
                </a:solidFill>
              </a:rPr>
              <a:t>TRANSP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CA44929-F5CC-33A3-8898-1BEA642C3087}"/>
              </a:ext>
            </a:extLst>
          </p:cNvPr>
          <p:cNvCxnSpPr/>
          <p:nvPr/>
        </p:nvCxnSpPr>
        <p:spPr>
          <a:xfrm flipV="1">
            <a:off x="9870995" y="3336267"/>
            <a:ext cx="222017" cy="800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E4725B7-504B-A755-1C4D-33879CFB6A43}"/>
              </a:ext>
            </a:extLst>
          </p:cNvPr>
          <p:cNvCxnSpPr>
            <a:cxnSpLocks/>
          </p:cNvCxnSpPr>
          <p:nvPr/>
        </p:nvCxnSpPr>
        <p:spPr>
          <a:xfrm flipV="1">
            <a:off x="9870995" y="3138561"/>
            <a:ext cx="353463" cy="2777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391822F-D668-C46B-951E-2111575E722F}"/>
              </a:ext>
            </a:extLst>
          </p:cNvPr>
          <p:cNvCxnSpPr>
            <a:cxnSpLocks/>
          </p:cNvCxnSpPr>
          <p:nvPr/>
        </p:nvCxnSpPr>
        <p:spPr>
          <a:xfrm flipV="1">
            <a:off x="9870995" y="2991242"/>
            <a:ext cx="222017" cy="425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1447446-C747-B4BA-772F-C39C58F42E0D}"/>
              </a:ext>
            </a:extLst>
          </p:cNvPr>
          <p:cNvSpPr txBox="1"/>
          <p:nvPr/>
        </p:nvSpPr>
        <p:spPr>
          <a:xfrm>
            <a:off x="2921018" y="5925105"/>
            <a:ext cx="3989297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GB"/>
              <a:t>see S. Blackmore – Wed. AM poster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1FBC4F9-BB10-4656-2AB2-358F00962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908" y="4317530"/>
            <a:ext cx="3357301" cy="254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208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EEE751-4CCF-0820-AA46-B0205FDA5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312873" cy="1198404"/>
          </a:xfrm>
        </p:spPr>
        <p:txBody>
          <a:bodyPr>
            <a:normAutofit/>
          </a:bodyPr>
          <a:lstStyle/>
          <a:p>
            <a:r>
              <a:rPr lang="en-GB" dirty="0"/>
              <a:t>MAST-U Experiments Test Limits of Local Gyrokinetic Models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1DCF3A-5A5A-73CE-FDD2-ACB3CA52CE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6BE5F5-2375-7BEB-BDB0-02777107A2D9}"/>
              </a:ext>
            </a:extLst>
          </p:cNvPr>
          <p:cNvSpPr txBox="1"/>
          <p:nvPr/>
        </p:nvSpPr>
        <p:spPr>
          <a:xfrm>
            <a:off x="8631272" y="6234927"/>
            <a:ext cx="3313728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see D. Kennedy – Fri 9:10 oral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1433D95-42BD-93AA-9B70-5EEE11983F6F}"/>
              </a:ext>
            </a:extLst>
          </p:cNvPr>
          <p:cNvSpPr/>
          <p:nvPr/>
        </p:nvSpPr>
        <p:spPr>
          <a:xfrm>
            <a:off x="2532598" y="3321578"/>
            <a:ext cx="2069690" cy="78435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64F8F4A9-572D-589B-E60E-0037BAFB80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7008821" cy="365125"/>
          </a:xfrm>
        </p:spPr>
        <p:txBody>
          <a:bodyPr/>
          <a:lstStyle/>
          <a:p>
            <a:r>
              <a:rPr lang="en-US"/>
              <a:t>30</a:t>
            </a:r>
            <a:r>
              <a:rPr lang="en-US" baseline="30000"/>
              <a:t>th</a:t>
            </a:r>
            <a:r>
              <a:rPr lang="en-US"/>
              <a:t> IAEA Fusion Energy Conference | Chengdu, China</a:t>
            </a:r>
          </a:p>
        </p:txBody>
      </p:sp>
      <p:pic>
        <p:nvPicPr>
          <p:cNvPr id="6" name="Picture 5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9EC933C9-4317-EB33-808D-100FCCDFF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1589" y="6248027"/>
            <a:ext cx="1802283" cy="54909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B40DD12-82A5-276D-F473-813E0D5E44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65508" y="2130711"/>
            <a:ext cx="4987788" cy="3744903"/>
          </a:xfrm>
          <a:prstGeom prst="rect">
            <a:avLst/>
          </a:prstGeom>
        </p:spPr>
      </p:pic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B6005B99-0A3B-6EFE-5FE4-8C0E4AA93B7F}"/>
              </a:ext>
            </a:extLst>
          </p:cNvPr>
          <p:cNvSpPr txBox="1">
            <a:spLocks/>
          </p:cNvSpPr>
          <p:nvPr/>
        </p:nvSpPr>
        <p:spPr>
          <a:xfrm>
            <a:off x="166868" y="1424870"/>
            <a:ext cx="7241850" cy="4994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High beta (</a:t>
            </a:r>
            <a:r>
              <a:rPr lang="en-GB" dirty="0">
                <a:sym typeface="Symbol" panose="05050102010706020507" pitchFamily="18" charset="2"/>
              </a:rPr>
              <a:t></a:t>
            </a:r>
            <a:r>
              <a:rPr lang="en-GB" baseline="-25000" dirty="0">
                <a:sym typeface="Symbol" panose="05050102010706020507" pitchFamily="18" charset="2"/>
              </a:rPr>
              <a:t>N</a:t>
            </a:r>
            <a:r>
              <a:rPr lang="en-GB" dirty="0">
                <a:sym typeface="Symbol" panose="05050102010706020507" pitchFamily="18" charset="2"/>
              </a:rPr>
              <a:t>~4) experiments have accessed a regime where local gyrokinetic simulations exhibit high fluxes and do not saturate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Threshold to access regime where Maxwell stress is comparable to Reynolds stress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</a:rPr>
              <a:t>Ideal ballooning stability </a:t>
            </a:r>
            <a:r>
              <a:rPr lang="en-GB" sz="2400" dirty="0"/>
              <a:t>used as a proxy</a:t>
            </a:r>
          </a:p>
          <a:p>
            <a:endParaRPr lang="en-GB" dirty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MAST-U can access this regime due to high flow shear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Gyrokinetic simulations predict high fluxes when flow shear is omitted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1C8681-1952-24A8-9331-2CB4B0DD8E57}"/>
              </a:ext>
            </a:extLst>
          </p:cNvPr>
          <p:cNvSpPr txBox="1"/>
          <p:nvPr/>
        </p:nvSpPr>
        <p:spPr>
          <a:xfrm>
            <a:off x="9839918" y="1946045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</a:rPr>
              <a:t>Shot 48657, 600ms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DC254E-8F61-8802-4409-D5227487F7F0}"/>
              </a:ext>
            </a:extLst>
          </p:cNvPr>
          <p:cNvSpPr txBox="1"/>
          <p:nvPr/>
        </p:nvSpPr>
        <p:spPr>
          <a:xfrm>
            <a:off x="7962899" y="3036618"/>
            <a:ext cx="3385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</a:t>
            </a: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</a:t>
            </a: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A</a:t>
            </a: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B</a:t>
            </a: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L</a:t>
            </a: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9470603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2F56"/>
      </a:dk1>
      <a:lt1>
        <a:srgbClr val="FFFFFF"/>
      </a:lt1>
      <a:dk2>
        <a:srgbClr val="000000"/>
      </a:dk2>
      <a:lt2>
        <a:srgbClr val="D1D2D3"/>
      </a:lt2>
      <a:accent1>
        <a:srgbClr val="002F56"/>
      </a:accent1>
      <a:accent2>
        <a:srgbClr val="F6D34D"/>
      </a:accent2>
      <a:accent3>
        <a:srgbClr val="006F45"/>
      </a:accent3>
      <a:accent4>
        <a:srgbClr val="0082CA"/>
      </a:accent4>
      <a:accent5>
        <a:srgbClr val="C9242C"/>
      </a:accent5>
      <a:accent6>
        <a:srgbClr val="808283"/>
      </a:accent6>
      <a:hlink>
        <a:srgbClr val="002F56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KAEA presentation (widescreen)-v4" id="{60BF19D2-2AFC-7D40-B10F-E02292CED2D6}" vid="{344D2DA7-7D26-A847-8A27-E85A15182CD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UKAEA presentation (widescreen)</Template>
  <TotalTime>9022</TotalTime>
  <Words>2938</Words>
  <Application>Microsoft Office PowerPoint</Application>
  <PresentationFormat>Widescreen</PresentationFormat>
  <Paragraphs>389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Arial Black</vt:lpstr>
      <vt:lpstr>Calibri</vt:lpstr>
      <vt:lpstr>Cambria Math</vt:lpstr>
      <vt:lpstr>Symbol</vt:lpstr>
      <vt:lpstr>Times New Roman</vt:lpstr>
      <vt:lpstr>Office Theme</vt:lpstr>
      <vt:lpstr>PowerPoint Presentation</vt:lpstr>
      <vt:lpstr>Thank you to collaborating institutes</vt:lpstr>
      <vt:lpstr>PowerPoint Presentation</vt:lpstr>
      <vt:lpstr>MAST Upgrade programme contributes to the physics basis for future devices</vt:lpstr>
      <vt:lpstr>MAST Upgrade programme contributes to the physics basis for future devices</vt:lpstr>
      <vt:lpstr>Scenario development has improved reliability and performance</vt:lpstr>
      <vt:lpstr>Prevalent performance-limiting instabilities are 2/1 modes</vt:lpstr>
      <vt:lpstr>Evidence for flux pumping observed maintaining q0~1</vt:lpstr>
      <vt:lpstr>MAST-U Experiments Test Limits of Local Gyrokinetic Models</vt:lpstr>
      <vt:lpstr>MAST Upgrade programme contributes to the physics basis for future devices</vt:lpstr>
      <vt:lpstr>Impact of cryopumping is localised to the lower divertor chamber</vt:lpstr>
      <vt:lpstr>Fuelling location significantly affects the separatrix density</vt:lpstr>
      <vt:lpstr>Plasma-Molecule Interactions Influence Divertor Detachment</vt:lpstr>
      <vt:lpstr>Detachment control via real-time imaging has been demonstrated </vt:lpstr>
      <vt:lpstr>Detachment control via real-time imaging has been demonstrated </vt:lpstr>
      <vt:lpstr>Tightly Baffled Divertors Enable Independent Detachment Control</vt:lpstr>
      <vt:lpstr>Radiation front position is unstable in the inner divertor legs</vt:lpstr>
      <vt:lpstr>Development of divertor configurations accelerated with Tokamak Exhaust Designer</vt:lpstr>
      <vt:lpstr>Core-Edge Integration Observed with X-Point Target Divertor Configuration</vt:lpstr>
      <vt:lpstr>PowerPoint Presentation</vt:lpstr>
      <vt:lpstr>Buffering of transient heat loads observed in the Super-X configuration</vt:lpstr>
      <vt:lpstr>Buffering of transient heat loads observed in the Super-X configuration</vt:lpstr>
      <vt:lpstr>Buffering of transient heat loads observed in the Super-X configuration</vt:lpstr>
      <vt:lpstr>X-point radiator established with N2 seeding for the first time in an ST</vt:lpstr>
      <vt:lpstr>MAST Upgrade programme contributes to the physics basis for future devices</vt:lpstr>
      <vt:lpstr>Small ELM regimes accessed at high shaping</vt:lpstr>
      <vt:lpstr>Absence of ELMs observed at negative triangularity for the first time in an ST</vt:lpstr>
      <vt:lpstr>Initial evidence of RMP ELM suppression for the first time in an ST</vt:lpstr>
      <vt:lpstr>Enhancements to MAST Upgrade in 2027 enable access to reactor-relevant regimes</vt:lpstr>
      <vt:lpstr>MAST-U Contributions to IAEA FEC</vt:lpstr>
      <vt:lpstr>PowerPoint Presentation</vt:lpstr>
      <vt:lpstr>Neutrals have a significant effect on the edge pedestal</vt:lpstr>
      <vt:lpstr>Bi-directional GAEs observed for the first time</vt:lpstr>
      <vt:lpstr>A novel diamond-based proton detector improves robustness of charged fusion product measurements</vt:lpstr>
      <vt:lpstr>Scenario development has improved reliability and performance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Harrison, James R</dc:creator>
  <cp:lastModifiedBy>Harrison, James R</cp:lastModifiedBy>
  <cp:revision>2</cp:revision>
  <cp:lastPrinted>2017-03-10T11:43:47Z</cp:lastPrinted>
  <dcterms:created xsi:type="dcterms:W3CDTF">2025-08-11T09:57:24Z</dcterms:created>
  <dcterms:modified xsi:type="dcterms:W3CDTF">2025-10-09T10:46:47Z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2759de7-3255-46b5-8dfe-736652f9c6c1_Enabled">
    <vt:lpwstr>true</vt:lpwstr>
  </property>
  <property fmtid="{D5CDD505-2E9C-101B-9397-08002B2CF9AE}" pid="3" name="MSIP_Label_22759de7-3255-46b5-8dfe-736652f9c6c1_SetDate">
    <vt:lpwstr>2022-10-14T08:35:44Z</vt:lpwstr>
  </property>
  <property fmtid="{D5CDD505-2E9C-101B-9397-08002B2CF9AE}" pid="4" name="MSIP_Label_22759de7-3255-46b5-8dfe-736652f9c6c1_Method">
    <vt:lpwstr>Standard</vt:lpwstr>
  </property>
  <property fmtid="{D5CDD505-2E9C-101B-9397-08002B2CF9AE}" pid="5" name="MSIP_Label_22759de7-3255-46b5-8dfe-736652f9c6c1_Name">
    <vt:lpwstr>22759de7-3255-46b5-8dfe-736652f9c6c1</vt:lpwstr>
  </property>
  <property fmtid="{D5CDD505-2E9C-101B-9397-08002B2CF9AE}" pid="6" name="MSIP_Label_22759de7-3255-46b5-8dfe-736652f9c6c1_SiteId">
    <vt:lpwstr>c6ac664b-ae27-4d5d-b4e6-bb5717196fc7</vt:lpwstr>
  </property>
  <property fmtid="{D5CDD505-2E9C-101B-9397-08002B2CF9AE}" pid="7" name="MSIP_Label_22759de7-3255-46b5-8dfe-736652f9c6c1_ActionId">
    <vt:lpwstr>05906721-d4f5-4961-97bc-efe86c56c4c4</vt:lpwstr>
  </property>
  <property fmtid="{D5CDD505-2E9C-101B-9397-08002B2CF9AE}" pid="8" name="MSIP_Label_22759de7-3255-46b5-8dfe-736652f9c6c1_ContentBits">
    <vt:lpwstr>0</vt:lpwstr>
  </property>
</Properties>
</file>