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588" r:id="rId3"/>
    <p:sldId id="585" r:id="rId4"/>
    <p:sldId id="263" r:id="rId5"/>
    <p:sldId id="264" r:id="rId6"/>
    <p:sldId id="265" r:id="rId7"/>
    <p:sldId id="266" r:id="rId8"/>
    <p:sldId id="267" r:id="rId9"/>
    <p:sldId id="268" r:id="rId10"/>
    <p:sldId id="586" r:id="rId11"/>
    <p:sldId id="592" r:id="rId12"/>
    <p:sldId id="582" r:id="rId13"/>
    <p:sldId id="569" r:id="rId14"/>
    <p:sldId id="584" r:id="rId15"/>
    <p:sldId id="589" r:id="rId16"/>
    <p:sldId id="581" r:id="rId17"/>
    <p:sldId id="587" r:id="rId18"/>
    <p:sldId id="259" r:id="rId19"/>
    <p:sldId id="260" r:id="rId20"/>
    <p:sldId id="261" r:id="rId21"/>
    <p:sldId id="590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1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3300"/>
    <a:srgbClr val="CCECFF"/>
    <a:srgbClr val="66FFFF"/>
    <a:srgbClr val="66FF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10" autoAdjust="0"/>
  </p:normalViewPr>
  <p:slideViewPr>
    <p:cSldViewPr snapToGrid="0" showGuides="1">
      <p:cViewPr varScale="1">
        <p:scale>
          <a:sx n="47" d="100"/>
          <a:sy n="47" d="100"/>
        </p:scale>
        <p:origin x="68" y="48"/>
      </p:cViewPr>
      <p:guideLst>
        <p:guide orient="horz" pos="1888"/>
        <p:guide pos="189"/>
      </p:guideLst>
    </p:cSldViewPr>
  </p:slideViewPr>
  <p:outlineViewPr>
    <p:cViewPr>
      <p:scale>
        <a:sx n="33" d="100"/>
        <a:sy n="33" d="100"/>
      </p:scale>
      <p:origin x="0" y="-43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746A0-7FED-4F6D-87CF-80267BAA34FE}" type="datetimeFigureOut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2AA82-A711-4333-9297-E225CF2F349C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124447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1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00418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dirty="0"/>
              <a:t>Iota=1/2 1/3</a:t>
            </a:r>
            <a:r>
              <a:rPr kumimoji="1" lang="ja-JP" altLang="en-US" dirty="0"/>
              <a:t>を通過することが必要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13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268360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15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606493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16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780831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dirty="0"/>
              <a:t>Real time Thomson data is sent to super computer. Then power balance analyses and time dependent prediction are performed. Since input parameter has some probability,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18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907550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dirty="0"/>
              <a:t>VR works as a useful tool.</a:t>
            </a:r>
          </a:p>
          <a:p>
            <a:r>
              <a:rPr kumimoji="1" lang="en-GB" dirty="0"/>
              <a:t>We can check interference of the in-vessel equipment.</a:t>
            </a:r>
          </a:p>
          <a:p>
            <a:r>
              <a:rPr kumimoji="1" lang="en-GB" dirty="0"/>
              <a:t>But if only this is the purpose, VR is not very different from 3D-CAD.</a:t>
            </a:r>
          </a:p>
          <a:p>
            <a:r>
              <a:rPr kumimoji="1" lang="en-GB" dirty="0"/>
              <a:t>But VR is much better than 3D CADS to understand the physics.</a:t>
            </a:r>
          </a:p>
          <a:p>
            <a:r>
              <a:rPr kumimoji="1" lang="en-GB" dirty="0"/>
              <a:t>This movies indicates to show the motion of the impurity powder </a:t>
            </a:r>
          </a:p>
          <a:p>
            <a:endParaRPr kumimoji="1" lang="en-GB" dirty="0"/>
          </a:p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20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99419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3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137973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dirty="0"/>
              <a:t>Present analyses showed that classical transport is dominant in the collisional transport of Mo. In other words, classical transport is much higher in Mo flux. This is a good news, since classical transport does not depend on the toroidal configuration, possibly these observation can be found in other devices.</a:t>
            </a:r>
          </a:p>
          <a:p>
            <a:endParaRPr kumimoji="1" lang="en-GB" dirty="0"/>
          </a:p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"According to SFINCS calculations, the effect of Li granule on</a:t>
            </a:r>
            <a:br>
              <a:rPr lang="en-US" altLang="ja-JP" dirty="0"/>
            </a:b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 of Mo^31+ is likely dominated by classical diffusion."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5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121162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6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98827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dirty="0"/>
              <a:t>Change of the anisotropy affects the confinement as well. </a:t>
            </a:r>
          </a:p>
          <a:p>
            <a:r>
              <a:rPr kumimoji="1" lang="en-GB" dirty="0"/>
              <a:t>Ion scale turbulence</a:t>
            </a:r>
            <a:r>
              <a:rPr kumimoji="1" lang="ja-JP" altLang="en-US" dirty="0"/>
              <a:t>が強い時は</a:t>
            </a:r>
            <a:r>
              <a:rPr kumimoji="1" lang="en-US" altLang="ja-JP" dirty="0"/>
              <a:t>radially elongated.</a:t>
            </a:r>
          </a:p>
          <a:p>
            <a:r>
              <a:rPr kumimoji="1" lang="ja-JP" altLang="en-US" dirty="0"/>
              <a:t>これは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-scale</a:t>
            </a:r>
            <a:r>
              <a:rPr kumimoji="1" lang="ja-JP" altLang="en-US" dirty="0"/>
              <a:t>の乱流が</a:t>
            </a:r>
            <a:r>
              <a:rPr kumimoji="1" lang="en-US" altLang="ja-JP" dirty="0"/>
              <a:t>elongation</a:t>
            </a:r>
            <a:r>
              <a:rPr kumimoji="1" lang="ja-JP" altLang="en-US" dirty="0"/>
              <a:t>した。</a:t>
            </a:r>
            <a:endParaRPr kumimoji="1" lang="en-US" altLang="ja-JP" dirty="0"/>
          </a:p>
          <a:p>
            <a:r>
              <a:rPr kumimoji="1" lang="en-US" dirty="0" err="1"/>
              <a:t>i</a:t>
            </a:r>
            <a:r>
              <a:rPr kumimoji="1" lang="en-US" dirty="0"/>
              <a:t>-scale</a:t>
            </a:r>
            <a:r>
              <a:rPr kumimoji="1" lang="ja-JP" altLang="en-US" dirty="0"/>
              <a:t>が弱くなるとその影響が小さくなり</a:t>
            </a:r>
            <a:r>
              <a:rPr kumimoji="1" lang="en-US" altLang="ja-JP" dirty="0" err="1"/>
              <a:t>istropic</a:t>
            </a:r>
            <a:r>
              <a:rPr kumimoji="1" lang="ja-JP" altLang="en-US" dirty="0"/>
              <a:t>になった。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7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683423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observation suggests direct connection of core and edge</a:t>
            </a:r>
          </a:p>
          <a:p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プラズマ全領域で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のクロスコリレーション解析を行っていますが、</a:t>
            </a:r>
            <a:br>
              <a:rPr lang="ja-JP" altLang="en-US" dirty="0"/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励起のタイミングがプラズマ全領域で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100us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以内のラグしか無く、かつエラーバーの範囲で同時ですので、</a:t>
            </a:r>
            <a:br>
              <a:rPr lang="ja-JP" altLang="en-US" dirty="0"/>
            </a:b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現時点では伝播か同時励起か判別できません。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8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647500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9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451818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dirty="0"/>
              <a:t>We </a:t>
            </a:r>
            <a:r>
              <a:rPr kumimoji="1" lang="en-GB" dirty="0" err="1"/>
              <a:t>evaliuated</a:t>
            </a:r>
            <a:r>
              <a:rPr kumimoji="1" lang="en-GB" dirty="0"/>
              <a:t> the </a:t>
            </a:r>
            <a:r>
              <a:rPr kumimoji="1" lang="en-GB" dirty="0" err="1"/>
              <a:t>condtion</a:t>
            </a:r>
            <a:r>
              <a:rPr kumimoji="1" lang="en-GB" dirty="0"/>
              <a:t> of ITG and RI from propagation direction.</a:t>
            </a:r>
          </a:p>
          <a:p>
            <a:r>
              <a:rPr kumimoji="1" lang="en-GB" dirty="0" err="1"/>
              <a:t>Scaning</a:t>
            </a:r>
            <a:r>
              <a:rPr kumimoji="1" lang="en-GB" dirty="0"/>
              <a:t> heating power and density, we surveyed 2000 data point </a:t>
            </a:r>
          </a:p>
          <a:p>
            <a:r>
              <a:rPr kumimoji="1" lang="en-GB" dirty="0"/>
              <a:t>We surveyed the ruling </a:t>
            </a:r>
            <a:r>
              <a:rPr kumimoji="1" lang="en-GB" dirty="0" err="1"/>
              <a:t>parmeter</a:t>
            </a:r>
            <a:r>
              <a:rPr kumimoji="1" lang="en-GB" dirty="0"/>
              <a:t> </a:t>
            </a:r>
            <a:r>
              <a:rPr kumimoji="1" lang="en-GB" dirty="0" err="1"/>
              <a:t>temertur</a:t>
            </a:r>
            <a:r>
              <a:rPr kumimoji="1" lang="en-GB" dirty="0"/>
              <a:t> </a:t>
            </a:r>
            <a:r>
              <a:rPr kumimoji="1" lang="en-GB" dirty="0" err="1"/>
              <a:t>demtiy</a:t>
            </a:r>
            <a:r>
              <a:rPr kumimoji="1" lang="en-GB" dirty="0"/>
              <a:t> </a:t>
            </a:r>
            <a:r>
              <a:rPr kumimoji="1" lang="en-GB" dirty="0" err="1"/>
              <a:t>te,erture</a:t>
            </a:r>
            <a:r>
              <a:rPr kumimoji="1" lang="en-GB" dirty="0"/>
              <a:t> ratio and </a:t>
            </a:r>
            <a:r>
              <a:rPr kumimoji="1" lang="en-GB" dirty="0" err="1"/>
              <a:t>grdients</a:t>
            </a:r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D2AA82-A711-4333-9297-E225CF2F349C}" type="slidenum">
              <a:rPr kumimoji="1" lang="en-GB" smtClean="0"/>
              <a:t>11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086161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=&gt;TAE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等の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velocity =V_A &gt;&gt; </a:t>
            </a:r>
            <a:r>
              <a:rPr kumimoji="1" lang="en-US" altLang="ja-JP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V_ti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=&gt;resonant damping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は無視できる。高ベータトカマクプラズマで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kumimoji="1" lang="en-US" altLang="ja-JP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accoustive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との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で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Landau damping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は起こりうる。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velocity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が</a:t>
            </a:r>
            <a:r>
              <a:rPr kumimoji="1" lang="en-US" altLang="ja-JP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V_ti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に近くくなる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や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EGAM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が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Landau damping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の候補。</a:t>
            </a:r>
            <a:endParaRPr kumimoji="1" lang="en-US" altLang="ja-JP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helical plasma 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での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は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 interchange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が高速イオンで不安定化。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Interchange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なので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iota=1 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付近で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k//~0.</a:t>
            </a:r>
            <a:r>
              <a:rPr kumimoji="1"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velocity omega(~8 kHz)/k// </a:t>
            </a:r>
            <a:r>
              <a:rPr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は</a:t>
            </a:r>
            <a:r>
              <a:rPr lang="en-US" altLang="ja-JP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v_ti</a:t>
            </a:r>
            <a:r>
              <a:rPr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より相当高く、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Landau resonance </a:t>
            </a:r>
            <a:r>
              <a:rPr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は？　ただ、私の発表内容では無関係。</a:t>
            </a:r>
            <a:endParaRPr kumimoji="1" lang="en-GB" altLang="ja-JP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921CA-4DF3-4AA1-B3BD-86BF31172C06}" type="slidenum">
              <a:rPr kumimoji="1" lang="en-GB" smtClean="0"/>
              <a:t>12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37503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87393A-BF76-586E-4440-89D971400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42D80DA-E6B5-7A43-8F39-4551543FA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en-GB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B956A7-9963-A28A-AC58-03E11FE1F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E5D5F-5CFD-4503-B189-9F3256911AC1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C47FD29-5C0B-AC14-A422-EDEB7F93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32DC63-1DF7-4C67-E8CB-A1F1ECDE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153534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3DC9E7-0297-B241-2363-0E3D136A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D349875-461B-5E64-98C8-2821EAE8A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AA371D-65AC-9C41-AC08-2FCF25AA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1966B-50E9-44C6-99B2-1238D3F93337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B0983D-DC3C-E2D9-859E-72E0917C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7B9177-D8AF-0A03-09E9-903234EC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31224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E9D4E4C-8C06-A1F7-E4B3-92DA81B81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8E17057-CA59-777E-479A-4D26C7D3A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E6153B-6D2C-03C4-6342-992C6262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6927-4E8C-42B4-BC20-774C6A3C9353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542AEA-663B-F45D-F31D-DB610D0A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53CD0E-9B9E-677F-94F5-DACA530B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80737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1176A-9D5C-344F-4739-0EEFF8EA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DB0A2C-5DFB-20F9-F494-E1C92CDB9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1AEDFC9-506A-8030-B875-04892B53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62AC0-541A-405D-9B17-C700EE686B54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DC954F-1119-6A60-112B-3B34710F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067F2F-2123-CD5D-1580-6D507921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99139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3D82F2-68B0-DE0A-7A2D-C9641A04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515AF14-A604-427E-6BC1-B45D3D451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8076D3-1E7E-987B-58D4-610AE48D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4598-2BCC-499C-AE07-1B71003BE62A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F834D9-0828-0F7C-8B52-7EB9DF16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25BA2B-602D-A9AF-78D0-A892636CA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25039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21B9E-76CE-4D79-9192-348C9722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22A3E2-6546-F80B-DD40-765D5B545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8AB8411-C6E2-BB6A-3268-9F1CBF512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5D04A5-D93B-2D5B-3879-EF4D3FB2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8013-E13D-4CE7-B7D3-F783EADA2354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3E89F3C-38DB-E964-4405-FCE3747C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31ECD52-D174-C83C-5876-C2DEE2E8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265301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2B0421-D021-AAB0-C339-1D1150E7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06AEEC6-A800-2CE5-4AC3-B6B481BDE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805DB66-D89D-AA11-9C9B-2026B20BB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C43777B-60FF-72A3-875F-57D75AFA2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ED5AAF9-D9DE-A7B4-56FB-32BDC5A01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2A15206-D90C-D605-7E50-DE9E469B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9B77-F738-4E8D-81BF-6673E3A91B65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308BA25-BB43-4B1C-3E31-ADB82AF4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3D39ABB-BA31-6111-294E-A7DB7F71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410846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4AE8CB-3237-BDEB-93B1-9E714FE8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62AF4BC-8AF8-6266-10A2-100156E3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28743-E5EA-4196-9E9B-CC68498E0277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AB3B91E-E1B0-215B-8CDA-9F8CF64F1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BC9BACE-30A4-A8E2-636B-52B250A8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54140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9E3611D-180B-A824-BC88-F79756696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C6201-4817-44AE-969F-16DB1EDEE115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EB3B58A-6EB5-8AAA-ACF9-401FD029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CEE84E-077E-8751-9583-0E113D5E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500038"/>
            <a:ext cx="838199" cy="365125"/>
          </a:xfrm>
        </p:spPr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419362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66FA62-F5D5-0887-DF66-C05FB9DD7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DE1F3E-3A43-4116-B37D-EA18629A8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B2ACEC-7510-1FFC-DDDA-3334F31DA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CA33D7A-07C7-C5A0-AD89-E4042400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18C4A-489D-4F0B-8B9E-9306C1E71755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0F78DE8-326F-9961-4AC2-5DAF73F01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41FD47B-9D58-59B1-DB2D-12A0E73C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42461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6FD25-C1DF-4024-B6D6-C6EFA2F4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en-GB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B78A8C-3E70-0D90-A26C-11879BF72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en-GB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A29E18F-62D2-CFD6-D01A-B06EB9E3E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E291704-6CB0-E7A8-98F3-247C18B2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E4CD-6594-4DA5-B071-B568F1360AC0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0721BE-4526-0402-3C5E-CD2910CEA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F653C21-DDEE-BBAB-A21C-388C4593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‹#›</a:t>
            </a:fld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86506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1F5959C-C19D-002F-69EA-24B653C4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46" y="13268"/>
            <a:ext cx="11070351" cy="506408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  <a:endParaRPr kumimoji="1" lang="en-GB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44B0AF5-ABF0-4866-3136-A3DAAAE17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en-GB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C0D812-E868-E203-4875-29E5EE99E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6134F5-9D0B-4D3D-BA33-DA2D644C2EF8}" type="datetime1">
              <a:rPr kumimoji="1" lang="en-GB" smtClean="0"/>
              <a:t>14/10/2025</a:t>
            </a:fld>
            <a:endParaRPr kumimoji="1" lang="en-GB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73D47B-8050-6DD8-1F68-7D7B423C4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1353799" cy="365125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30th IAEA Fusion Energy Conference (FEC2025)  13–18 October 2025, Chengdu, People’s Republic of China</a:t>
            </a:r>
            <a:endParaRPr lang="en-GB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7D136D-918B-99B8-83C2-7E3DB00FE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487159"/>
            <a:ext cx="838199" cy="365125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EB4466B-963D-4A0D-B3CE-F8829B5B711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A90ADD7-C9AD-582A-7D5A-E977520CC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" y="31474"/>
            <a:ext cx="924421" cy="7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43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3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E15CC56-E8D7-1339-052D-77D9644CD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5C0780-7E48-C7B5-B3EA-94BDF5B3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1</a:t>
            </a:fld>
            <a:endParaRPr kumimoji="1" lang="en-GB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6A782D0E-20F8-D87F-A9CD-A21C1F5B19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7953" y="1569174"/>
            <a:ext cx="10715846" cy="1562115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ja-JP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Advances in Plasma Control and Physics Research in the Large Helical Device</a:t>
            </a:r>
            <a:endParaRPr kumimoji="1"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D16AA1-E755-BCBF-4595-525B5FF0F089}"/>
              </a:ext>
            </a:extLst>
          </p:cNvPr>
          <p:cNvSpPr txBox="1"/>
          <p:nvPr/>
        </p:nvSpPr>
        <p:spPr>
          <a:xfrm>
            <a:off x="2066260" y="3934919"/>
            <a:ext cx="8059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Kenji Tanaka and LHD experiment group</a:t>
            </a:r>
          </a:p>
          <a:p>
            <a:pPr algn="ctr"/>
            <a:r>
              <a:rPr kumimoji="1"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National Institute for  Fusion Science</a:t>
            </a:r>
          </a:p>
        </p:txBody>
      </p:sp>
    </p:spTree>
    <p:extLst>
      <p:ext uri="{BB962C8B-B14F-4D97-AF65-F5344CB8AC3E}">
        <p14:creationId xmlns:p14="http://schemas.microsoft.com/office/powerpoint/2010/main" val="270502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5"/>
    </mc:Choice>
    <mc:Fallback>
      <p:transition spd="slow" advTm="139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DAC1C5D-2983-FD61-6A64-52CDCCE6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29D7CFB-76B4-DC44-029C-347D55AC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10</a:t>
            </a:fld>
            <a:endParaRPr kumimoji="1" lang="en-GB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09ED3002-CFBB-2FC0-B58F-C89F0C62C19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Turbulence phase velocity </a:t>
            </a:r>
            <a:r>
              <a:rPr kumimoji="1" lang="en-GB" u="sng" dirty="0">
                <a:latin typeface="Arial" panose="020B0604020202020204" pitchFamily="34" charset="0"/>
                <a:cs typeface="Arial" panose="020B0604020202020204" pitchFamily="34" charset="0"/>
              </a:rPr>
              <a:t>in the lab 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GB" u="sng" dirty="0">
                <a:latin typeface="Arial" panose="020B0604020202020204" pitchFamily="34" charset="0"/>
                <a:cs typeface="Arial" panose="020B0604020202020204" pitchFamily="34" charset="0"/>
              </a:rPr>
              <a:t>rame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 can be indicator of ITG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r RI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5BB2837-DB7A-5EFC-A0CF-D32BC93D4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970" y="733868"/>
            <a:ext cx="8672060" cy="450039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662AB6-9FF8-984A-E0E5-293C16E2C98F}"/>
              </a:ext>
            </a:extLst>
          </p:cNvPr>
          <p:cNvSpPr txBox="1"/>
          <p:nvPr/>
        </p:nvSpPr>
        <p:spPr>
          <a:xfrm>
            <a:off x="447228" y="5338087"/>
            <a:ext cx="1135379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consider keeping turbulence minimum condition at turbulence transition by feedback control.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determines the turbulence transition (n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/T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/dr, </a:t>
            </a:r>
            <a:r>
              <a:rPr lang="en-GB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GB" altLang="ja-JP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/dr , </a:t>
            </a:r>
            <a:r>
              <a:rPr lang="en-GB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GB" altLang="ja-JP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/dr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……)?</a:t>
            </a:r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2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44"/>
    </mc:Choice>
    <mc:Fallback>
      <p:transition spd="slow" advTm="746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94F5CC8-CA93-7A81-B5C8-4F6A038B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63140B3-441E-F14B-769F-3A613901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11</a:t>
            </a:fld>
            <a:endParaRPr kumimoji="1" lang="en-GB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19325B8-264D-50C6-26C6-766FC2D0C11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Keeping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turbulence transition condition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 improved confinement.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B4C0DB-FC9A-D263-69A5-DDDEE479AFC2}"/>
              </a:ext>
            </a:extLst>
          </p:cNvPr>
          <p:cNvSpPr txBox="1"/>
          <p:nvPr/>
        </p:nvSpPr>
        <p:spPr>
          <a:xfrm>
            <a:off x="2219735" y="1432496"/>
            <a:ext cx="1224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GB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-dia. RI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99CA0F-A91F-9096-E2FB-D1952C0FED35}"/>
              </a:ext>
            </a:extLst>
          </p:cNvPr>
          <p:cNvSpPr txBox="1"/>
          <p:nvPr/>
        </p:nvSpPr>
        <p:spPr>
          <a:xfrm>
            <a:off x="3265828" y="2189396"/>
            <a:ext cx="122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GB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-dia. ITG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CCA385-59FC-2D68-578F-49CC4F465F4F}"/>
              </a:ext>
            </a:extLst>
          </p:cNvPr>
          <p:cNvSpPr txBox="1"/>
          <p:nvPr/>
        </p:nvSpPr>
        <p:spPr>
          <a:xfrm>
            <a:off x="187439" y="5614079"/>
            <a:ext cx="38923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2000 data machine learning established transition condition.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F058EC-9C95-714E-BDEE-102D61A642F5}"/>
              </a:ext>
            </a:extLst>
          </p:cNvPr>
          <p:cNvSpPr txBox="1"/>
          <p:nvPr/>
        </p:nvSpPr>
        <p:spPr>
          <a:xfrm>
            <a:off x="1752599" y="483538"/>
            <a:ext cx="167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GB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=0.5-0.7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BCCC65-5B8B-1F62-6D41-90BD6D7F049A}"/>
              </a:ext>
            </a:extLst>
          </p:cNvPr>
          <p:cNvSpPr txBox="1"/>
          <p:nvPr/>
        </p:nvSpPr>
        <p:spPr>
          <a:xfrm>
            <a:off x="10089857" y="651300"/>
            <a:ext cx="20499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Kinoshita  </a:t>
            </a:r>
          </a:p>
          <a:p>
            <a:r>
              <a:rPr lang="fr-FR" altLang="ja-JP" dirty="0">
                <a:latin typeface="Arial" panose="020B0604020202020204" pitchFamily="34" charset="0"/>
                <a:cs typeface="Arial" panose="020B0604020202020204" pitchFamily="34" charset="0"/>
              </a:rPr>
              <a:t>17 Oct 11:40 Oral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3785567E-C762-5882-07B3-B16FB2D1D100}"/>
              </a:ext>
            </a:extLst>
          </p:cNvPr>
          <p:cNvGrpSpPr/>
          <p:nvPr/>
        </p:nvGrpSpPr>
        <p:grpSpPr>
          <a:xfrm>
            <a:off x="4227471" y="745300"/>
            <a:ext cx="3308392" cy="5606664"/>
            <a:chOff x="4227471" y="745300"/>
            <a:chExt cx="3308392" cy="5606664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20A6A166-5D7D-8ED1-67FD-3D2D8E067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7471" y="745300"/>
              <a:ext cx="3066362" cy="4936843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A13C82BB-B455-727E-689F-7EA1938E37B9}"/>
                </a:ext>
              </a:extLst>
            </p:cNvPr>
            <p:cNvSpPr txBox="1"/>
            <p:nvPr/>
          </p:nvSpPr>
          <p:spPr>
            <a:xfrm>
              <a:off x="4272017" y="5644078"/>
              <a:ext cx="3263846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ECH power was contro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lled to keep transition</a:t>
              </a:r>
              <a:endParaRPr kumimoji="1"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224C7F06-DC74-3897-3EF3-D847C5B94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706" y="974465"/>
            <a:ext cx="4290177" cy="431221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4CF689-9AA4-1EE8-82F2-7BDFE55E1004}"/>
              </a:ext>
            </a:extLst>
          </p:cNvPr>
          <p:cNvSpPr txBox="1"/>
          <p:nvPr/>
        </p:nvSpPr>
        <p:spPr>
          <a:xfrm>
            <a:off x="2310820" y="1329971"/>
            <a:ext cx="89369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GB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-dia. RI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871BD6A-7491-B171-0A53-4CD8AF1652B0}"/>
              </a:ext>
            </a:extLst>
          </p:cNvPr>
          <p:cNvSpPr txBox="1"/>
          <p:nvPr/>
        </p:nvSpPr>
        <p:spPr>
          <a:xfrm>
            <a:off x="3246472" y="2214171"/>
            <a:ext cx="73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GB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-dia. ITG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2F369D8-6995-3DF0-043B-66E4B16CE9BB}"/>
              </a:ext>
            </a:extLst>
          </p:cNvPr>
          <p:cNvSpPr txBox="1"/>
          <p:nvPr/>
        </p:nvSpPr>
        <p:spPr>
          <a:xfrm>
            <a:off x="1121647" y="756906"/>
            <a:ext cx="274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1" lang="en-GB" sz="2400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kumimoji="1" lang="en-GB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4.20T</a:t>
            </a:r>
            <a:r>
              <a:rPr kumimoji="1" lang="en-GB" sz="2400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GB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 .28</a:t>
            </a: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643DDA4-DAD8-FFCA-419E-97A9BA6EDE14}"/>
              </a:ext>
            </a:extLst>
          </p:cNvPr>
          <p:cNvCxnSpPr>
            <a:cxnSpLocks/>
          </p:cNvCxnSpPr>
          <p:nvPr/>
        </p:nvCxnSpPr>
        <p:spPr>
          <a:xfrm>
            <a:off x="2811439" y="1132764"/>
            <a:ext cx="701259" cy="69984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81079824-CB75-065F-BE14-F83D30915F94}"/>
              </a:ext>
            </a:extLst>
          </p:cNvPr>
          <p:cNvGrpSpPr/>
          <p:nvPr/>
        </p:nvGrpSpPr>
        <p:grpSpPr>
          <a:xfrm>
            <a:off x="678354" y="565248"/>
            <a:ext cx="11455741" cy="5351537"/>
            <a:chOff x="637410" y="565248"/>
            <a:chExt cx="11455741" cy="5351537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FC6CF5A4-BFE5-3048-EBCF-B123D532AB98}"/>
                </a:ext>
              </a:extLst>
            </p:cNvPr>
            <p:cNvGrpSpPr/>
            <p:nvPr/>
          </p:nvGrpSpPr>
          <p:grpSpPr>
            <a:xfrm>
              <a:off x="1649931" y="565248"/>
              <a:ext cx="10443220" cy="5351537"/>
              <a:chOff x="1657597" y="582301"/>
              <a:chExt cx="10443220" cy="5351537"/>
            </a:xfrm>
          </p:grpSpPr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231B1BC6-B578-20DE-12C2-1CE185E4A0EF}"/>
                  </a:ext>
                </a:extLst>
              </p:cNvPr>
              <p:cNvGrpSpPr/>
              <p:nvPr/>
            </p:nvGrpSpPr>
            <p:grpSpPr>
              <a:xfrm>
                <a:off x="6579059" y="582301"/>
                <a:ext cx="5521758" cy="5351537"/>
                <a:chOff x="6581275" y="567804"/>
                <a:chExt cx="5521758" cy="5351537"/>
              </a:xfrm>
            </p:grpSpPr>
            <p:pic>
              <p:nvPicPr>
                <p:cNvPr id="35" name="図 34">
                  <a:extLst>
                    <a:ext uri="{FF2B5EF4-FFF2-40B4-BE49-F238E27FC236}">
                      <a16:creationId xmlns:a16="http://schemas.microsoft.com/office/drawing/2014/main" id="{FF93D0EF-26E7-CBC4-CAEC-39D9490BF2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90857" y="778567"/>
                  <a:ext cx="3006614" cy="5140774"/>
                </a:xfrm>
                <a:prstGeom prst="rect">
                  <a:avLst/>
                </a:prstGeom>
              </p:spPr>
            </p:pic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ECE5534C-F0E2-F853-5856-366D45DF05C8}"/>
                    </a:ext>
                  </a:extLst>
                </p:cNvPr>
                <p:cNvSpPr txBox="1"/>
                <p:nvPr/>
              </p:nvSpPr>
              <p:spPr>
                <a:xfrm>
                  <a:off x="10053070" y="1444591"/>
                  <a:ext cx="2049963" cy="3477875"/>
                </a:xfrm>
                <a:prstGeom prst="rect">
                  <a:avLst/>
                </a:prstGeom>
                <a:noFill/>
                <a:ln w="19050">
                  <a:solidFill>
                    <a:srgbClr val="3366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#193313</a:t>
                  </a:r>
                </a:p>
                <a:p>
                  <a:r>
                    <a:rPr kumimoji="1"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W/O control</a:t>
                  </a:r>
                  <a:endParaRPr lang="en-GB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RI dominant</a:t>
                  </a:r>
                </a:p>
                <a:p>
                  <a:endParaRPr kumimoji="1" lang="en-GB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GB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#193337</a:t>
                  </a:r>
                </a:p>
                <a:p>
                  <a:r>
                    <a:rPr kumimoji="1" lang="en-GB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W/control</a:t>
                  </a:r>
                </a:p>
                <a:p>
                  <a:r>
                    <a:rPr lang="en-GB" sz="2000" i="1" u="sng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RI is supressed </a:t>
                  </a:r>
                  <a:r>
                    <a:rPr lang="en-GB" sz="2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due to the lowering resistivity with ECRH</a:t>
                  </a:r>
                  <a:endParaRPr kumimoji="1" lang="en-GB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D93B80D5-E1C6-FFB3-7E17-CCC330C644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81275" y="606370"/>
                  <a:ext cx="0" cy="466346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>
                  <a:extLst>
                    <a:ext uri="{FF2B5EF4-FFF2-40B4-BE49-F238E27FC236}">
                      <a16:creationId xmlns:a16="http://schemas.microsoft.com/office/drawing/2014/main" id="{4EADBBE7-A592-F2F0-0267-4B04FFC4C1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6662" y="591868"/>
                  <a:ext cx="2258580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矢印コネクタ 51">
                  <a:extLst>
                    <a:ext uri="{FF2B5EF4-FFF2-40B4-BE49-F238E27FC236}">
                      <a16:creationId xmlns:a16="http://schemas.microsoft.com/office/drawing/2014/main" id="{34101F8B-A6A8-3BB4-D17A-E184EB9E1EAA}"/>
                    </a:ext>
                  </a:extLst>
                </p:cNvPr>
                <p:cNvCxnSpPr/>
                <p:nvPr/>
              </p:nvCxnSpPr>
              <p:spPr>
                <a:xfrm>
                  <a:off x="8843210" y="567804"/>
                  <a:ext cx="0" cy="310011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楕円 9">
                <a:extLst>
                  <a:ext uri="{FF2B5EF4-FFF2-40B4-BE49-F238E27FC236}">
                    <a16:creationId xmlns:a16="http://schemas.microsoft.com/office/drawing/2014/main" id="{212113F5-7491-5DFF-AD49-21BEDBE66EDD}"/>
                  </a:ext>
                </a:extLst>
              </p:cNvPr>
              <p:cNvSpPr/>
              <p:nvPr/>
            </p:nvSpPr>
            <p:spPr>
              <a:xfrm>
                <a:off x="1657597" y="3681351"/>
                <a:ext cx="166254" cy="164088"/>
              </a:xfrm>
              <a:prstGeom prst="ellipse">
                <a:avLst/>
              </a:prstGeom>
              <a:solidFill>
                <a:srgbClr val="66FF33"/>
              </a:solidFill>
              <a:ln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GB"/>
              </a:p>
            </p:txBody>
          </p:sp>
          <p:sp>
            <p:nvSpPr>
              <p:cNvPr id="11" name="楕円 10">
                <a:extLst>
                  <a:ext uri="{FF2B5EF4-FFF2-40B4-BE49-F238E27FC236}">
                    <a16:creationId xmlns:a16="http://schemas.microsoft.com/office/drawing/2014/main" id="{0432BC94-F3F8-2684-8DDB-33DBAF8AE9EB}"/>
                  </a:ext>
                </a:extLst>
              </p:cNvPr>
              <p:cNvSpPr/>
              <p:nvPr/>
            </p:nvSpPr>
            <p:spPr>
              <a:xfrm>
                <a:off x="2085771" y="3691244"/>
                <a:ext cx="166254" cy="164088"/>
              </a:xfrm>
              <a:prstGeom prst="ellipse">
                <a:avLst/>
              </a:prstGeom>
              <a:solidFill>
                <a:srgbClr val="66FF33"/>
              </a:solidFill>
              <a:ln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GB"/>
              </a:p>
            </p:txBody>
          </p:sp>
          <p:sp>
            <p:nvSpPr>
              <p:cNvPr id="18" name="矢印: 右 17">
                <a:extLst>
                  <a:ext uri="{FF2B5EF4-FFF2-40B4-BE49-F238E27FC236}">
                    <a16:creationId xmlns:a16="http://schemas.microsoft.com/office/drawing/2014/main" id="{45ADA05F-1501-6EC6-99CE-4A66C94D0920}"/>
                  </a:ext>
                </a:extLst>
              </p:cNvPr>
              <p:cNvSpPr/>
              <p:nvPr/>
            </p:nvSpPr>
            <p:spPr>
              <a:xfrm>
                <a:off x="1681347" y="3452750"/>
                <a:ext cx="579914" cy="81441"/>
              </a:xfrm>
              <a:prstGeom prst="rightArrow">
                <a:avLst/>
              </a:prstGeom>
              <a:solidFill>
                <a:srgbClr val="66FF33"/>
              </a:solidFill>
              <a:ln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GB"/>
              </a:p>
            </p:txBody>
          </p:sp>
        </p:grp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6192CE25-554C-E8C6-EA03-088DD2461755}"/>
                </a:ext>
              </a:extLst>
            </p:cNvPr>
            <p:cNvSpPr txBox="1"/>
            <p:nvPr/>
          </p:nvSpPr>
          <p:spPr>
            <a:xfrm>
              <a:off x="637410" y="3603171"/>
              <a:ext cx="1351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b="1" dirty="0">
                  <a:solidFill>
                    <a:srgbClr val="66FF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W/O ctrl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3314260-0B52-A006-F454-E32293E2A34B}"/>
                </a:ext>
              </a:extLst>
            </p:cNvPr>
            <p:cNvSpPr txBox="1"/>
            <p:nvPr/>
          </p:nvSpPr>
          <p:spPr>
            <a:xfrm>
              <a:off x="2236476" y="3605443"/>
              <a:ext cx="1351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b="1" dirty="0">
                  <a:solidFill>
                    <a:srgbClr val="66FF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W/</a:t>
              </a:r>
              <a:r>
                <a:rPr kumimoji="1" lang="en-GB" b="1" dirty="0" err="1">
                  <a:solidFill>
                    <a:srgbClr val="66FF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Octrl</a:t>
              </a:r>
              <a:endParaRPr kumimoji="1" lang="en-GB" b="1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878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24"/>
    </mc:Choice>
    <mc:Fallback>
      <p:transition spd="slow" advTm="8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52EFF737-8F6F-262F-0069-C2A6CA50A1F4}"/>
              </a:ext>
            </a:extLst>
          </p:cNvPr>
          <p:cNvCxnSpPr/>
          <p:nvPr/>
        </p:nvCxnSpPr>
        <p:spPr>
          <a:xfrm flipH="1">
            <a:off x="3524310" y="3962923"/>
            <a:ext cx="3905499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BA36897-4763-7968-AF38-A130CB4E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30th IAEA Fusion Energy Conference (FEC2025)  13–18 October 2025, Chengdu, People’s Republic of China</a:t>
            </a:r>
            <a:endParaRPr kumimoji="1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3B1BEB7-2889-27C8-DDD2-DD74B90D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4466B-963D-4A0D-B3CE-F8829B5B7119}" type="slidenum">
              <a:rPr kumimoji="1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CF9CC4-E4EC-EE6E-5034-E3460E96F27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heating by ion Landau damping was found in LHD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C764764-777D-AFFB-AE29-B93828C5CCF2}"/>
                  </a:ext>
                </a:extLst>
              </p:cNvPr>
              <p:cNvSpPr txBox="1"/>
              <p:nvPr/>
            </p:nvSpPr>
            <p:spPr>
              <a:xfrm>
                <a:off x="0" y="781683"/>
                <a:ext cx="11925300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In DT-burning</a:t>
                </a: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plasma under</a:t>
                </a: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 dominant</a:t>
                </a: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electron</a:t>
                </a: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heating, hot ion plasma having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T</a:t>
                </a:r>
                <a:r>
                  <a:rPr kumimoji="1" lang="en-US" altLang="ja-JP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i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≳</m:t>
                    </m:r>
                  </m:oMath>
                </a14:m>
                <a:r>
                  <a:rPr kumimoji="1" lang="en-US" altLang="ja-JP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T</a:t>
                </a:r>
                <a:r>
                  <a:rPr kumimoji="1" lang="en-US" altLang="ja-JP" sz="20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e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is required for improved confinement and high fusion performance.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a"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particles</a:t>
                </a:r>
                <a:r>
                  <a:rPr kumimoji="1" lang="en-US" altLang="ja-JP" sz="2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 heat electrons predominantly by the collisional slowing down process.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ja-JP" sz="2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游ゴシック" panose="020B0400000000000000" pitchFamily="50" charset="-128"/>
                    <a:cs typeface="Arial" panose="020B0604020202020204" pitchFamily="34" charset="0"/>
                  </a:rPr>
                  <a:t>There is a possibility of direct ion heating by the Landau damping of EP driven waves.</a:t>
                </a:r>
                <a:endParaRPr kumimoji="1" lang="en-US" altLang="ja-JP" sz="2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C764764-777D-AFFB-AE29-B93828C5C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81683"/>
                <a:ext cx="11925300" cy="1323439"/>
              </a:xfrm>
              <a:prstGeom prst="rect">
                <a:avLst/>
              </a:prstGeom>
              <a:blipFill>
                <a:blip r:embed="rId4"/>
                <a:stretch>
                  <a:fillRect l="-639" t="-1905" r="-213" b="-76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77D5A0E-FC91-DF04-3626-45C021E500AF}"/>
              </a:ext>
            </a:extLst>
          </p:cNvPr>
          <p:cNvGrpSpPr/>
          <p:nvPr/>
        </p:nvGrpSpPr>
        <p:grpSpPr>
          <a:xfrm>
            <a:off x="1915150" y="2394756"/>
            <a:ext cx="371061" cy="369332"/>
            <a:chOff x="1530628" y="2259497"/>
            <a:chExt cx="371061" cy="369332"/>
          </a:xfrm>
        </p:grpSpPr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38733848-C304-3146-1918-2FBD615E1D2C}"/>
                </a:ext>
              </a:extLst>
            </p:cNvPr>
            <p:cNvSpPr/>
            <p:nvPr/>
          </p:nvSpPr>
          <p:spPr>
            <a:xfrm>
              <a:off x="1543878" y="2259497"/>
              <a:ext cx="318052" cy="34455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3670C72-D231-5F01-B8EE-839CDE9F574F}"/>
                </a:ext>
              </a:extLst>
            </p:cNvPr>
            <p:cNvSpPr txBox="1"/>
            <p:nvPr/>
          </p:nvSpPr>
          <p:spPr>
            <a:xfrm>
              <a:off x="1530628" y="2259497"/>
              <a:ext cx="371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楕円 9">
            <a:extLst>
              <a:ext uri="{FF2B5EF4-FFF2-40B4-BE49-F238E27FC236}">
                <a16:creationId xmlns:a16="http://schemas.microsoft.com/office/drawing/2014/main" id="{11C6744F-AA15-3C9D-CF7B-AE6CB1D4B188}"/>
              </a:ext>
            </a:extLst>
          </p:cNvPr>
          <p:cNvSpPr/>
          <p:nvPr/>
        </p:nvSpPr>
        <p:spPr>
          <a:xfrm>
            <a:off x="1941624" y="2733538"/>
            <a:ext cx="318052" cy="34455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5C8137C-8401-FDAC-C172-45ADD949F689}"/>
              </a:ext>
            </a:extLst>
          </p:cNvPr>
          <p:cNvGrpSpPr/>
          <p:nvPr/>
        </p:nvGrpSpPr>
        <p:grpSpPr>
          <a:xfrm>
            <a:off x="4028860" y="2394327"/>
            <a:ext cx="371061" cy="369332"/>
            <a:chOff x="1530628" y="2259497"/>
            <a:chExt cx="371061" cy="369332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5800D32D-94F1-5777-7EEB-1E4DB2481E62}"/>
                </a:ext>
              </a:extLst>
            </p:cNvPr>
            <p:cNvSpPr/>
            <p:nvPr/>
          </p:nvSpPr>
          <p:spPr>
            <a:xfrm>
              <a:off x="1543878" y="2259497"/>
              <a:ext cx="318052" cy="34455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DDC549F-9F43-3D4E-F317-332B9CDFAAF9}"/>
                </a:ext>
              </a:extLst>
            </p:cNvPr>
            <p:cNvSpPr txBox="1"/>
            <p:nvPr/>
          </p:nvSpPr>
          <p:spPr>
            <a:xfrm>
              <a:off x="1530628" y="2259497"/>
              <a:ext cx="371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楕円 13">
            <a:extLst>
              <a:ext uri="{FF2B5EF4-FFF2-40B4-BE49-F238E27FC236}">
                <a16:creationId xmlns:a16="http://schemas.microsoft.com/office/drawing/2014/main" id="{99F6F20A-1DA1-280A-CCC7-05F72CB939F9}"/>
              </a:ext>
            </a:extLst>
          </p:cNvPr>
          <p:cNvSpPr/>
          <p:nvPr/>
        </p:nvSpPr>
        <p:spPr>
          <a:xfrm>
            <a:off x="3922812" y="2656334"/>
            <a:ext cx="318052" cy="34455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D4EDBE3-F3B3-A4FF-579E-8088743739F4}"/>
              </a:ext>
            </a:extLst>
          </p:cNvPr>
          <p:cNvSpPr/>
          <p:nvPr/>
        </p:nvSpPr>
        <p:spPr>
          <a:xfrm>
            <a:off x="4181250" y="2649984"/>
            <a:ext cx="318052" cy="34455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C9D6EA-927D-82AC-AACE-2D541DA5AB2B}"/>
              </a:ext>
            </a:extLst>
          </p:cNvPr>
          <p:cNvSpPr txBox="1"/>
          <p:nvPr/>
        </p:nvSpPr>
        <p:spPr>
          <a:xfrm>
            <a:off x="2879963" y="2493319"/>
            <a:ext cx="742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6ED2B01-5297-8747-DF1B-1411B34855E5}"/>
              </a:ext>
            </a:extLst>
          </p:cNvPr>
          <p:cNvSpPr txBox="1"/>
          <p:nvPr/>
        </p:nvSpPr>
        <p:spPr>
          <a:xfrm>
            <a:off x="1460707" y="2015225"/>
            <a:ext cx="157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D+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981C09F-9339-D877-D4A1-0EA4C9F93E29}"/>
              </a:ext>
            </a:extLst>
          </p:cNvPr>
          <p:cNvSpPr txBox="1"/>
          <p:nvPr/>
        </p:nvSpPr>
        <p:spPr>
          <a:xfrm>
            <a:off x="3486033" y="2008197"/>
            <a:ext cx="145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T+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右矢印 184">
            <a:extLst>
              <a:ext uri="{FF2B5EF4-FFF2-40B4-BE49-F238E27FC236}">
                <a16:creationId xmlns:a16="http://schemas.microsoft.com/office/drawing/2014/main" id="{137C9846-B534-6CE9-3A0B-C9B5139AE92C}"/>
              </a:ext>
            </a:extLst>
          </p:cNvPr>
          <p:cNvSpPr/>
          <p:nvPr/>
        </p:nvSpPr>
        <p:spPr>
          <a:xfrm>
            <a:off x="5267589" y="2451191"/>
            <a:ext cx="1080058" cy="59476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0909B58-F1E5-A258-53E6-C49641CE98BE}"/>
              </a:ext>
            </a:extLst>
          </p:cNvPr>
          <p:cNvSpPr txBox="1"/>
          <p:nvPr/>
        </p:nvSpPr>
        <p:spPr>
          <a:xfrm>
            <a:off x="6656821" y="1989990"/>
            <a:ext cx="207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He2+ (</a:t>
            </a:r>
            <a:r>
              <a:rPr lang="en-US" altLang="ja-JP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particle)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397FC2D-904C-FE20-8024-23CFBFDE536D}"/>
              </a:ext>
            </a:extLst>
          </p:cNvPr>
          <p:cNvGrpSpPr/>
          <p:nvPr/>
        </p:nvGrpSpPr>
        <p:grpSpPr>
          <a:xfrm>
            <a:off x="7381666" y="2311087"/>
            <a:ext cx="371061" cy="369332"/>
            <a:chOff x="1530628" y="2259497"/>
            <a:chExt cx="371061" cy="369332"/>
          </a:xfrm>
        </p:grpSpPr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EFFA8EB4-B4F7-2EBF-1EFB-5A7F868A700D}"/>
                </a:ext>
              </a:extLst>
            </p:cNvPr>
            <p:cNvSpPr/>
            <p:nvPr/>
          </p:nvSpPr>
          <p:spPr>
            <a:xfrm>
              <a:off x="1543878" y="2259497"/>
              <a:ext cx="318052" cy="34455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3518D5B-E3AE-4D01-0886-FC9281BDC362}"/>
                </a:ext>
              </a:extLst>
            </p:cNvPr>
            <p:cNvSpPr txBox="1"/>
            <p:nvPr/>
          </p:nvSpPr>
          <p:spPr>
            <a:xfrm>
              <a:off x="1530628" y="2259497"/>
              <a:ext cx="371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楕円 26">
            <a:extLst>
              <a:ext uri="{FF2B5EF4-FFF2-40B4-BE49-F238E27FC236}">
                <a16:creationId xmlns:a16="http://schemas.microsoft.com/office/drawing/2014/main" id="{E4DD8431-7BFF-9903-6426-66393B5F7DB5}"/>
              </a:ext>
            </a:extLst>
          </p:cNvPr>
          <p:cNvSpPr/>
          <p:nvPr/>
        </p:nvSpPr>
        <p:spPr>
          <a:xfrm>
            <a:off x="7275618" y="2573094"/>
            <a:ext cx="318052" cy="34455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99970AA1-508F-6CFE-6391-DC6B26C8BD7D}"/>
              </a:ext>
            </a:extLst>
          </p:cNvPr>
          <p:cNvSpPr/>
          <p:nvPr/>
        </p:nvSpPr>
        <p:spPr>
          <a:xfrm>
            <a:off x="7534056" y="2566744"/>
            <a:ext cx="318052" cy="34455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1A37986-37B3-A3FD-E9D2-8A06CE3218CA}"/>
              </a:ext>
            </a:extLst>
          </p:cNvPr>
          <p:cNvGrpSpPr/>
          <p:nvPr/>
        </p:nvGrpSpPr>
        <p:grpSpPr>
          <a:xfrm>
            <a:off x="7416559" y="2760056"/>
            <a:ext cx="371061" cy="369332"/>
            <a:chOff x="1530628" y="2259497"/>
            <a:chExt cx="371061" cy="369332"/>
          </a:xfrm>
        </p:grpSpPr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44F27FA3-F81E-524A-8146-BF958A8BF4C4}"/>
                </a:ext>
              </a:extLst>
            </p:cNvPr>
            <p:cNvSpPr/>
            <p:nvPr/>
          </p:nvSpPr>
          <p:spPr>
            <a:xfrm>
              <a:off x="1543878" y="2259497"/>
              <a:ext cx="318052" cy="34455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99D760B8-8650-7F77-17F6-FFDB7160CC9C}"/>
                </a:ext>
              </a:extLst>
            </p:cNvPr>
            <p:cNvSpPr txBox="1"/>
            <p:nvPr/>
          </p:nvSpPr>
          <p:spPr>
            <a:xfrm>
              <a:off x="1530628" y="2259497"/>
              <a:ext cx="371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楕円 31">
            <a:extLst>
              <a:ext uri="{FF2B5EF4-FFF2-40B4-BE49-F238E27FC236}">
                <a16:creationId xmlns:a16="http://schemas.microsoft.com/office/drawing/2014/main" id="{EECAB5DD-579C-F41C-B23E-72C86A11610A}"/>
              </a:ext>
            </a:extLst>
          </p:cNvPr>
          <p:cNvSpPr/>
          <p:nvPr/>
        </p:nvSpPr>
        <p:spPr>
          <a:xfrm>
            <a:off x="9566440" y="2487025"/>
            <a:ext cx="318052" cy="344556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15628AA-D137-B02A-1BD9-170BAF7506D5}"/>
              </a:ext>
            </a:extLst>
          </p:cNvPr>
          <p:cNvSpPr txBox="1"/>
          <p:nvPr/>
        </p:nvSpPr>
        <p:spPr>
          <a:xfrm>
            <a:off x="8488282" y="2386394"/>
            <a:ext cx="742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B4A84D6-8505-D0B1-DB7A-C411C39B826B}"/>
              </a:ext>
            </a:extLst>
          </p:cNvPr>
          <p:cNvSpPr txBox="1"/>
          <p:nvPr/>
        </p:nvSpPr>
        <p:spPr>
          <a:xfrm>
            <a:off x="9535135" y="2027743"/>
            <a:ext cx="293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DE63DB4E-4D92-C22A-47FB-26F1948210CF}"/>
              </a:ext>
            </a:extLst>
          </p:cNvPr>
          <p:cNvCxnSpPr/>
          <p:nvPr/>
        </p:nvCxnSpPr>
        <p:spPr>
          <a:xfrm>
            <a:off x="7429809" y="3470422"/>
            <a:ext cx="0" cy="4925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FF4E70C7-551C-6630-752B-4F05649DB367}"/>
              </a:ext>
            </a:extLst>
          </p:cNvPr>
          <p:cNvCxnSpPr>
            <a:cxnSpLocks/>
          </p:cNvCxnSpPr>
          <p:nvPr/>
        </p:nvCxnSpPr>
        <p:spPr>
          <a:xfrm flipV="1">
            <a:off x="3237661" y="2971169"/>
            <a:ext cx="0" cy="605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4C977CF-7559-311B-B187-F64898FF43BD}"/>
              </a:ext>
            </a:extLst>
          </p:cNvPr>
          <p:cNvSpPr txBox="1"/>
          <p:nvPr/>
        </p:nvSpPr>
        <p:spPr>
          <a:xfrm>
            <a:off x="4340276" y="3576793"/>
            <a:ext cx="25138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Heating by collisional damping of </a:t>
            </a:r>
            <a:r>
              <a:rPr lang="en-GB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E4A4B32-2F88-9782-B1F4-232480F34479}"/>
              </a:ext>
            </a:extLst>
          </p:cNvPr>
          <p:cNvSpPr txBox="1"/>
          <p:nvPr/>
        </p:nvSpPr>
        <p:spPr>
          <a:xfrm>
            <a:off x="960172" y="5164081"/>
            <a:ext cx="10965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Landau damping of  energetic particle driven Alfven mode in plasma centre</a:t>
            </a:r>
          </a:p>
          <a:p>
            <a:pPr marL="457200" indent="-457200">
              <a:buFont typeface="+mj-lt"/>
              <a:buAutoNum type="arabicPeriod"/>
            </a:pP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Landau damping of  energetic particle driven MHD burst in plasma periphery region</a:t>
            </a:r>
          </a:p>
          <a:p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endParaRPr kumimoji="1"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37B4CF9E-623A-86D0-B390-228478199787}"/>
              </a:ext>
            </a:extLst>
          </p:cNvPr>
          <p:cNvGrpSpPr/>
          <p:nvPr/>
        </p:nvGrpSpPr>
        <p:grpSpPr>
          <a:xfrm>
            <a:off x="2766035" y="3251648"/>
            <a:ext cx="5086073" cy="1533150"/>
            <a:chOff x="2766035" y="3251648"/>
            <a:chExt cx="5086073" cy="1533150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AE5EDBF-07C0-DB41-B2AF-2F8725948305}"/>
                </a:ext>
              </a:extLst>
            </p:cNvPr>
            <p:cNvSpPr txBox="1"/>
            <p:nvPr/>
          </p:nvSpPr>
          <p:spPr>
            <a:xfrm>
              <a:off x="6111521" y="4297050"/>
              <a:ext cx="142253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Excitation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2955ADC7-7638-A1A4-50D3-C3ED0EE2B12B}"/>
                </a:ext>
              </a:extLst>
            </p:cNvPr>
            <p:cNvSpPr txBox="1"/>
            <p:nvPr/>
          </p:nvSpPr>
          <p:spPr>
            <a:xfrm>
              <a:off x="2994841" y="4256721"/>
              <a:ext cx="231305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Landau damping</a:t>
              </a:r>
              <a:endParaRPr kumimoji="1"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2CA5AF00-D71E-318D-7E51-639B408E5444}"/>
                </a:ext>
              </a:extLst>
            </p:cNvPr>
            <p:cNvCxnSpPr/>
            <p:nvPr/>
          </p:nvCxnSpPr>
          <p:spPr>
            <a:xfrm>
              <a:off x="7852108" y="3441847"/>
              <a:ext cx="0" cy="109393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48B1A2B4-2B65-33E6-993B-278FA32B774A}"/>
                </a:ext>
              </a:extLst>
            </p:cNvPr>
            <p:cNvSpPr/>
            <p:nvPr/>
          </p:nvSpPr>
          <p:spPr>
            <a:xfrm>
              <a:off x="5122417" y="4343909"/>
              <a:ext cx="914400" cy="440889"/>
            </a:xfrm>
            <a:custGeom>
              <a:avLst/>
              <a:gdLst>
                <a:gd name="connsiteX0" fmla="*/ 0 w 914400"/>
                <a:gd name="connsiteY0" fmla="*/ 288489 h 440889"/>
                <a:gd name="connsiteX1" fmla="*/ 171450 w 914400"/>
                <a:gd name="connsiteY1" fmla="*/ 2739 h 440889"/>
                <a:gd name="connsiteX2" fmla="*/ 361950 w 914400"/>
                <a:gd name="connsiteY2" fmla="*/ 440889 h 440889"/>
                <a:gd name="connsiteX3" fmla="*/ 561975 w 914400"/>
                <a:gd name="connsiteY3" fmla="*/ 2739 h 440889"/>
                <a:gd name="connsiteX4" fmla="*/ 762000 w 914400"/>
                <a:gd name="connsiteY4" fmla="*/ 402789 h 440889"/>
                <a:gd name="connsiteX5" fmla="*/ 914400 w 914400"/>
                <a:gd name="connsiteY5" fmla="*/ 155139 h 44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440889">
                  <a:moveTo>
                    <a:pt x="0" y="288489"/>
                  </a:moveTo>
                  <a:cubicBezTo>
                    <a:pt x="55562" y="132914"/>
                    <a:pt x="111125" y="-22661"/>
                    <a:pt x="171450" y="2739"/>
                  </a:cubicBezTo>
                  <a:cubicBezTo>
                    <a:pt x="231775" y="28139"/>
                    <a:pt x="296863" y="440889"/>
                    <a:pt x="361950" y="440889"/>
                  </a:cubicBezTo>
                  <a:cubicBezTo>
                    <a:pt x="427037" y="440889"/>
                    <a:pt x="495300" y="9089"/>
                    <a:pt x="561975" y="2739"/>
                  </a:cubicBezTo>
                  <a:cubicBezTo>
                    <a:pt x="628650" y="-3611"/>
                    <a:pt x="703263" y="377389"/>
                    <a:pt x="762000" y="402789"/>
                  </a:cubicBezTo>
                  <a:cubicBezTo>
                    <a:pt x="820737" y="428189"/>
                    <a:pt x="867568" y="291664"/>
                    <a:pt x="914400" y="15513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/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8578A907-3C35-F875-0282-5A1CB8BDFFFB}"/>
                </a:ext>
              </a:extLst>
            </p:cNvPr>
            <p:cNvCxnSpPr/>
            <p:nvPr/>
          </p:nvCxnSpPr>
          <p:spPr>
            <a:xfrm flipV="1">
              <a:off x="2766035" y="3251648"/>
              <a:ext cx="0" cy="127696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961944C8-22A9-35D6-635A-6E4111CE7DD9}"/>
                </a:ext>
              </a:extLst>
            </p:cNvPr>
            <p:cNvCxnSpPr/>
            <p:nvPr/>
          </p:nvCxnSpPr>
          <p:spPr>
            <a:xfrm flipH="1">
              <a:off x="7534054" y="4506630"/>
              <a:ext cx="31805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EAE6CCB1-75CE-5F9C-15ED-F36EB64468A5}"/>
                </a:ext>
              </a:extLst>
            </p:cNvPr>
            <p:cNvCxnSpPr/>
            <p:nvPr/>
          </p:nvCxnSpPr>
          <p:spPr>
            <a:xfrm flipH="1">
              <a:off x="2766035" y="4506630"/>
              <a:ext cx="31805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E01BE8B-ABA4-CCF1-1636-8F4470C07C6E}"/>
              </a:ext>
            </a:extLst>
          </p:cNvPr>
          <p:cNvGrpSpPr/>
          <p:nvPr/>
        </p:nvGrpSpPr>
        <p:grpSpPr>
          <a:xfrm>
            <a:off x="3197669" y="3525052"/>
            <a:ext cx="1043195" cy="589774"/>
            <a:chOff x="9353123" y="3576793"/>
            <a:chExt cx="1043195" cy="589774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40707AB4-673C-E889-BAB2-AC66CD0B71FC}"/>
                </a:ext>
              </a:extLst>
            </p:cNvPr>
            <p:cNvSpPr/>
            <p:nvPr/>
          </p:nvSpPr>
          <p:spPr>
            <a:xfrm>
              <a:off x="9353123" y="3799548"/>
              <a:ext cx="318052" cy="34455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4D9E56A-9FB8-50A1-921A-0297DB4AE8D3}"/>
                </a:ext>
              </a:extLst>
            </p:cNvPr>
            <p:cNvSpPr txBox="1"/>
            <p:nvPr/>
          </p:nvSpPr>
          <p:spPr>
            <a:xfrm>
              <a:off x="9361714" y="3766457"/>
              <a:ext cx="3180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sz="2000" b="1" dirty="0"/>
                <a:t>-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8DD0794-F588-A979-1ABE-D74678D08F76}"/>
                </a:ext>
              </a:extLst>
            </p:cNvPr>
            <p:cNvSpPr txBox="1"/>
            <p:nvPr/>
          </p:nvSpPr>
          <p:spPr>
            <a:xfrm>
              <a:off x="9725466" y="3576793"/>
              <a:ext cx="670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1" lang="en-GB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5317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69"/>
    </mc:Choice>
    <mc:Fallback>
      <p:transition spd="slow" advTm="9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8D453-0999-B8AE-CEE6-9374EAE8C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96ECFC4-8E1D-CAD2-5016-4E0FF3084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33" y="395317"/>
            <a:ext cx="3637139" cy="604352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6B0AEC-1DEB-4561-A796-8BE84EF1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E99BB-66D5-4AD7-B718-55A79DDD183D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F880247-913E-55A9-70F7-EFDD45282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7916" y="-13155"/>
            <a:ext cx="10882312" cy="517525"/>
          </a:xfrm>
          <a:solidFill>
            <a:srgbClr val="3366FF"/>
          </a:solidFill>
          <a:ln w="28575"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Obvious reduction in EGAM potential fluctuations during T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io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-increase phase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21A813F-7FFF-22B0-3C99-B16B98BCAB0D}"/>
              </a:ext>
            </a:extLst>
          </p:cNvPr>
          <p:cNvSpPr txBox="1">
            <a:spLocks/>
          </p:cNvSpPr>
          <p:nvPr/>
        </p:nvSpPr>
        <p:spPr bwMode="auto">
          <a:xfrm>
            <a:off x="5203013" y="899452"/>
            <a:ext cx="6498784" cy="4956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567" tIns="36284" rIns="72567" bIns="3628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ja-JP" sz="20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Turbulence does not change </a:t>
            </a:r>
            <a:r>
              <a:rPr lang="ja-JP" altLang="en-US" sz="20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→</a:t>
            </a:r>
            <a:r>
              <a:rPr lang="en-US" altLang="ja-JP" sz="20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no improvement in anomalous transport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Energetic particle driven Geodetic Alfven Mode (EGAM) is identified by Alfven spectroscopy with magnetic probes, HIBP and AE3D code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ja-JP" sz="2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</a:p>
          <a:p>
            <a:pPr lvl="0">
              <a:buFont typeface="Wingdings" panose="05000000000000000000" pitchFamily="2" charset="2"/>
              <a:buChar char="Ø"/>
              <a:defRPr/>
            </a:pPr>
            <a:r>
              <a:rPr kumimoji="1" lang="en-US" altLang="ja-JP" sz="2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EGAM damping correlates </a:t>
            </a:r>
            <a:r>
              <a:rPr lang="en-US" altLang="ja-JP" sz="2000" kern="0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well with </a:t>
            </a:r>
            <a:r>
              <a:rPr kumimoji="1" lang="en-US" altLang="ja-JP" sz="2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</a:t>
            </a:r>
            <a:r>
              <a:rPr kumimoji="1" lang="en-US" altLang="ja-JP" sz="200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io</a:t>
            </a:r>
            <a:r>
              <a:rPr kumimoji="1" lang="en-US" altLang="ja-JP" sz="2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-increase</a:t>
            </a:r>
            <a:endParaRPr kumimoji="1" lang="en-US" altLang="ja-JP" sz="20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200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The EGAM frequency does not respond to the T</a:t>
            </a:r>
            <a:r>
              <a:rPr kumimoji="1" lang="en-US" altLang="ja-JP" sz="200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io</a:t>
            </a:r>
            <a:r>
              <a:rPr kumimoji="1" lang="en-US" altLang="ja-JP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-increases.</a:t>
            </a:r>
            <a:r>
              <a:rPr kumimoji="1" lang="ja-JP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→</a:t>
            </a:r>
            <a:r>
              <a:rPr kumimoji="1" lang="en-US" altLang="ja-JP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Supporting evidence of EGAM</a:t>
            </a:r>
            <a:endParaRPr kumimoji="1" lang="en-US" altLang="ja-JP" sz="200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Collision process (slowing down of NNB and equipartition heating) does not account for the increase of  T</a:t>
            </a:r>
            <a:r>
              <a:rPr kumimoji="1" lang="en-US" altLang="ja-JP" sz="2000" i="0" u="none" strike="noStrike" kern="1200" cap="none" spc="0" normalizeH="0" baseline="-25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io 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and additional P</a:t>
            </a:r>
            <a:r>
              <a:rPr kumimoji="1" lang="en-US" altLang="ja-JP" sz="2000" i="0" u="none" strike="noStrike" kern="1200" cap="none" spc="0" normalizeH="0" baseline="-2500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is required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5" name="フッター プレースホルダー 24">
            <a:extLst>
              <a:ext uri="{FF2B5EF4-FFF2-40B4-BE49-F238E27FC236}">
                <a16:creationId xmlns:a16="http://schemas.microsoft.com/office/drawing/2014/main" id="{A8AABD4A-0DE4-2106-78D3-8E86B072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7AE0DB-88A1-C78E-9A01-33D0C973CAE5}"/>
              </a:ext>
            </a:extLst>
          </p:cNvPr>
          <p:cNvSpPr txBox="1"/>
          <p:nvPr/>
        </p:nvSpPr>
        <p:spPr>
          <a:xfrm>
            <a:off x="8265695" y="542599"/>
            <a:ext cx="3741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游ゴシック" panose="020B0400000000000000" pitchFamily="50" charset="-128"/>
                <a:cs typeface="+mn-cs"/>
              </a:rPr>
              <a:t>Toi, 16 Oct 14:00</a:t>
            </a:r>
            <a:r>
              <a:rPr lang="fr-FR" altLang="ja-JP" dirty="0">
                <a:solidFill>
                  <a:prstClr val="black"/>
                </a:solidFill>
                <a:latin typeface="Roboto" panose="02000000000000000000" pitchFamily="2" charset="0"/>
                <a:ea typeface="游ゴシック" panose="020B0400000000000000" pitchFamily="50" charset="-128"/>
              </a:rPr>
              <a:t> </a:t>
            </a:r>
            <a:r>
              <a:rPr kumimoji="1" lang="fr-FR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游ゴシック" panose="020B0400000000000000" pitchFamily="50" charset="-128"/>
                <a:cs typeface="+mn-cs"/>
              </a:rPr>
              <a:t>EX- W Posters 4</a:t>
            </a:r>
            <a:endParaRPr kumimoji="1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+mn-ea"/>
              <a:cs typeface="+mn-cs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AEB8AC5-5C63-2DBD-3A88-118E982C4321}"/>
              </a:ext>
            </a:extLst>
          </p:cNvPr>
          <p:cNvGrpSpPr/>
          <p:nvPr/>
        </p:nvGrpSpPr>
        <p:grpSpPr>
          <a:xfrm>
            <a:off x="3070746" y="2528343"/>
            <a:ext cx="7444854" cy="3873544"/>
            <a:chOff x="3403108" y="2516178"/>
            <a:chExt cx="7444854" cy="3873544"/>
          </a:xfrm>
        </p:grpSpPr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345E42E1-D2CB-ED32-22EE-8478948676E1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3812162" y="5989612"/>
              <a:ext cx="1575598" cy="200055"/>
            </a:xfrm>
            <a:prstGeom prst="straightConnector1">
              <a:avLst/>
            </a:prstGeom>
            <a:ln w="38100">
              <a:solidFill>
                <a:srgbClr val="3366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9B85DC28-2FE7-6C90-9D27-AFD27AA1407B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3403108" y="2516178"/>
              <a:ext cx="1984652" cy="3673489"/>
            </a:xfrm>
            <a:prstGeom prst="straightConnector1">
              <a:avLst/>
            </a:prstGeom>
            <a:ln w="38100">
              <a:solidFill>
                <a:srgbClr val="3366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C3CEE55-FCFA-BF6A-6E9C-9DF338DFE240}"/>
                </a:ext>
              </a:extLst>
            </p:cNvPr>
            <p:cNvSpPr txBox="1"/>
            <p:nvPr/>
          </p:nvSpPr>
          <p:spPr>
            <a:xfrm>
              <a:off x="5387760" y="5989612"/>
              <a:ext cx="5460202" cy="400110"/>
            </a:xfrm>
            <a:prstGeom prst="rect">
              <a:avLst/>
            </a:prstGeom>
            <a:noFill/>
            <a:ln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aseline="-25000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</a:t>
              </a:r>
              <a:r>
                <a:rPr lang="en-GB" sz="2000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&lt;P</a:t>
              </a:r>
              <a:r>
                <a:rPr lang="en-GB" sz="2000" baseline="-25000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GB" sz="2000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kumimoji="1" lang="en-GB" sz="2000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with collisional heating process</a:t>
              </a: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D3C1E47-9B71-B30A-7BBD-27EDA10DE437}"/>
              </a:ext>
            </a:extLst>
          </p:cNvPr>
          <p:cNvSpPr txBox="1"/>
          <p:nvPr/>
        </p:nvSpPr>
        <p:spPr>
          <a:xfrm>
            <a:off x="1443955" y="3052668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1"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630D92-E702-338B-C518-E97A9C09F051}"/>
              </a:ext>
            </a:extLst>
          </p:cNvPr>
          <p:cNvSpPr txBox="1"/>
          <p:nvPr/>
        </p:nvSpPr>
        <p:spPr>
          <a:xfrm>
            <a:off x="4621087" y="549753"/>
            <a:ext cx="143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kumimoji="1" lang="en-GB" dirty="0">
                <a:solidFill>
                  <a:schemeClr val="accent6">
                    <a:lumMod val="75000"/>
                  </a:schemeClr>
                </a:solidFill>
              </a:rPr>
              <a:t>-heating</a:t>
            </a: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22A5B30-9D20-8304-46DF-7F528CAD1F74}"/>
              </a:ext>
            </a:extLst>
          </p:cNvPr>
          <p:cNvCxnSpPr>
            <a:cxnSpLocks/>
          </p:cNvCxnSpPr>
          <p:nvPr/>
        </p:nvCxnSpPr>
        <p:spPr>
          <a:xfrm flipH="1">
            <a:off x="3364992" y="743563"/>
            <a:ext cx="1256095" cy="16503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72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31"/>
    </mc:Choice>
    <mc:Fallback>
      <p:transition spd="slow" advTm="13523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E48E7A3-1605-E004-412A-80C447E7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30th IAEA Fusion Energy Conference (FEC2025)  13–18 October 2025, Chengdu, People’s Republic of China</a:t>
            </a:r>
            <a:endParaRPr kumimoji="1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7F2BD34-DD6F-5661-592C-51CAA582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4466B-963D-4A0D-B3CE-F8829B5B7119}" type="slidenum">
              <a:rPr kumimoji="1" lang="en-GB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CAF4F240-19FB-1D91-72DA-5C0FBD7036D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Ion heating by Landau damping is also found in EP driven MHD burst</a:t>
            </a:r>
            <a:endParaRPr kumimoji="1" lang="en-GB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468C7D-3232-9871-F229-C6179FC02A85}"/>
              </a:ext>
            </a:extLst>
          </p:cNvPr>
          <p:cNvSpPr txBox="1"/>
          <p:nvPr/>
        </p:nvSpPr>
        <p:spPr>
          <a:xfrm>
            <a:off x="274658" y="5784020"/>
            <a:ext cx="33145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Ida, </a:t>
            </a:r>
            <a:r>
              <a:rPr kumimoji="1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kumimoji="1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Oct 9:30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PD oral</a:t>
            </a:r>
            <a:endParaRPr kumimoji="1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A1A7A8F5-12E1-A2D2-73DF-EC11FBD0E5F4}"/>
              </a:ext>
            </a:extLst>
          </p:cNvPr>
          <p:cNvGrpSpPr/>
          <p:nvPr/>
        </p:nvGrpSpPr>
        <p:grpSpPr>
          <a:xfrm>
            <a:off x="3677507" y="733425"/>
            <a:ext cx="8439657" cy="5775384"/>
            <a:chOff x="3677507" y="733425"/>
            <a:chExt cx="8439657" cy="5775384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3E9234EB-623B-FDD3-2B6F-3513572596C2}"/>
                </a:ext>
              </a:extLst>
            </p:cNvPr>
            <p:cNvGrpSpPr/>
            <p:nvPr/>
          </p:nvGrpSpPr>
          <p:grpSpPr>
            <a:xfrm>
              <a:off x="4962525" y="733425"/>
              <a:ext cx="7154639" cy="5752287"/>
              <a:chOff x="4962525" y="733425"/>
              <a:chExt cx="7154639" cy="5752287"/>
            </a:xfrm>
          </p:grpSpPr>
          <p:pic>
            <p:nvPicPr>
              <p:cNvPr id="56" name="図 55">
                <a:extLst>
                  <a:ext uri="{FF2B5EF4-FFF2-40B4-BE49-F238E27FC236}">
                    <a16:creationId xmlns:a16="http://schemas.microsoft.com/office/drawing/2014/main" id="{560475A5-E992-E7D0-1FA2-F191FAE3A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2538" y="877507"/>
                <a:ext cx="3584626" cy="5608205"/>
              </a:xfrm>
              <a:prstGeom prst="rect">
                <a:avLst/>
              </a:prstGeom>
            </p:spPr>
          </p:pic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BED19711-F8FA-2544-B5E7-6136C9462F22}"/>
                  </a:ext>
                </a:extLst>
              </p:cNvPr>
              <p:cNvCxnSpPr/>
              <p:nvPr/>
            </p:nvCxnSpPr>
            <p:spPr>
              <a:xfrm flipV="1">
                <a:off x="4962525" y="733425"/>
                <a:ext cx="0" cy="21907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>
                <a:extLst>
                  <a:ext uri="{FF2B5EF4-FFF2-40B4-BE49-F238E27FC236}">
                    <a16:creationId xmlns:a16="http://schemas.microsoft.com/office/drawing/2014/main" id="{B16DF7AB-9150-838C-9CBA-21744B2CB3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62525" y="733425"/>
                <a:ext cx="5629275" cy="13647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線矢印コネクタ 67">
                <a:extLst>
                  <a:ext uri="{FF2B5EF4-FFF2-40B4-BE49-F238E27FC236}">
                    <a16:creationId xmlns:a16="http://schemas.microsoft.com/office/drawing/2014/main" id="{EE714070-ACAD-B20A-A47B-070EC183D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1800" y="740248"/>
                <a:ext cx="0" cy="212252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テキスト ボックス 69">
                    <a:extLst>
                      <a:ext uri="{FF2B5EF4-FFF2-40B4-BE49-F238E27FC236}">
                        <a16:creationId xmlns:a16="http://schemas.microsoft.com/office/drawing/2014/main" id="{3369683A-E887-7C11-3DD0-6BE372E07F81}"/>
                      </a:ext>
                    </a:extLst>
                  </p:cNvPr>
                  <p:cNvSpPr txBox="1"/>
                  <p:nvPr/>
                </p:nvSpPr>
                <p:spPr>
                  <a:xfrm>
                    <a:off x="7790034" y="735341"/>
                    <a:ext cx="103355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GB" sz="20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0.1</m:t>
                          </m:r>
                          <m:r>
                            <m:rPr>
                              <m:sty m:val="p"/>
                            </m:rPr>
                            <a:rPr kumimoji="1"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ms</m:t>
                          </m:r>
                        </m:oMath>
                      </m:oMathPara>
                    </a14:m>
                    <a:endParaRPr kumimoji="1" lang="en-GB" sz="2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テキスト ボックス 69">
                    <a:extLst>
                      <a:ext uri="{FF2B5EF4-FFF2-40B4-BE49-F238E27FC236}">
                        <a16:creationId xmlns:a16="http://schemas.microsoft.com/office/drawing/2014/main" id="{3369683A-E887-7C11-3DD0-6BE372E07F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90034" y="735341"/>
                    <a:ext cx="1033554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183" b="-769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D5480ACA-6869-B022-4A66-1E8C2C016A08}"/>
                </a:ext>
              </a:extLst>
            </p:cNvPr>
            <p:cNvSpPr txBox="1"/>
            <p:nvPr/>
          </p:nvSpPr>
          <p:spPr>
            <a:xfrm>
              <a:off x="3677507" y="5800923"/>
              <a:ext cx="47307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MHD burst deforms ion velocity function and increases ion temperature</a:t>
              </a:r>
              <a:endParaRPr kumimoji="1" lang="en-GB" sz="2000" dirty="0"/>
            </a:p>
          </p:txBody>
        </p:sp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B8D175E5-D922-61C9-1264-7C3C083D9F8A}"/>
              </a:ext>
            </a:extLst>
          </p:cNvPr>
          <p:cNvGrpSpPr/>
          <p:nvPr/>
        </p:nvGrpSpPr>
        <p:grpSpPr>
          <a:xfrm>
            <a:off x="-6149" y="600807"/>
            <a:ext cx="7587040" cy="5076053"/>
            <a:chOff x="-6149" y="624707"/>
            <a:chExt cx="7587040" cy="5076053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72EB6A11-099D-ED24-3245-CD977A507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149" y="745011"/>
              <a:ext cx="3879946" cy="4955749"/>
            </a:xfrm>
            <a:prstGeom prst="rect">
              <a:avLst/>
            </a:prstGeom>
          </p:spPr>
        </p:pic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A99EA96A-36D9-0F8B-399C-9F54A0725179}"/>
                </a:ext>
              </a:extLst>
            </p:cNvPr>
            <p:cNvCxnSpPr/>
            <p:nvPr/>
          </p:nvCxnSpPr>
          <p:spPr>
            <a:xfrm flipV="1">
              <a:off x="1867149" y="637894"/>
              <a:ext cx="0" cy="41201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54B0A934-34F4-ACF7-F250-CB98AE97FCC7}"/>
                </a:ext>
              </a:extLst>
            </p:cNvPr>
            <p:cNvCxnSpPr>
              <a:cxnSpLocks/>
            </p:cNvCxnSpPr>
            <p:nvPr/>
          </p:nvCxnSpPr>
          <p:spPr>
            <a:xfrm>
              <a:off x="1867149" y="624707"/>
              <a:ext cx="433362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225CCB3F-B449-ADA8-3391-F01F89327BB5}"/>
                </a:ext>
              </a:extLst>
            </p:cNvPr>
            <p:cNvCxnSpPr/>
            <p:nvPr/>
          </p:nvCxnSpPr>
          <p:spPr>
            <a:xfrm flipH="1">
              <a:off x="4533900" y="624707"/>
              <a:ext cx="1666875" cy="32779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AA6CCF6A-13C7-C934-95CB-61445BDD36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0775" y="640204"/>
              <a:ext cx="1380116" cy="31229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3" name="図 72">
            <a:extLst>
              <a:ext uri="{FF2B5EF4-FFF2-40B4-BE49-F238E27FC236}">
                <a16:creationId xmlns:a16="http://schemas.microsoft.com/office/drawing/2014/main" id="{E4789BA6-B881-F4FC-EA6B-3F09EB574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748" y="958471"/>
            <a:ext cx="4084721" cy="3936918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F93B4F1-B8A1-4768-816B-1E39474A8BB0}"/>
              </a:ext>
            </a:extLst>
          </p:cNvPr>
          <p:cNvSpPr txBox="1"/>
          <p:nvPr/>
        </p:nvSpPr>
        <p:spPr>
          <a:xfrm>
            <a:off x="6138259" y="2779152"/>
            <a:ext cx="213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Integral of f(v//)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35FA561-189B-65F3-F1A4-7D4D33F8D5A0}"/>
              </a:ext>
            </a:extLst>
          </p:cNvPr>
          <p:cNvSpPr txBox="1"/>
          <p:nvPr/>
        </p:nvSpPr>
        <p:spPr>
          <a:xfrm>
            <a:off x="3360886" y="3993427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2.2keV</a:t>
            </a: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D0E267A0-9838-CAD3-DE9A-1F5EBDFF1B56}"/>
              </a:ext>
            </a:extLst>
          </p:cNvPr>
          <p:cNvCxnSpPr>
            <a:cxnSpLocks/>
          </p:cNvCxnSpPr>
          <p:nvPr/>
        </p:nvCxnSpPr>
        <p:spPr>
          <a:xfrm>
            <a:off x="5652583" y="2963818"/>
            <a:ext cx="0" cy="12142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4D607E2-1A7E-0D57-7508-1AD1C85D738E}"/>
              </a:ext>
            </a:extLst>
          </p:cNvPr>
          <p:cNvSpPr txBox="1"/>
          <p:nvPr/>
        </p:nvSpPr>
        <p:spPr>
          <a:xfrm rot="16200000">
            <a:off x="4905022" y="3357776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0.7 keV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BF2122-FF4D-9161-EA7D-25C8DD9042FC}"/>
              </a:ext>
            </a:extLst>
          </p:cNvPr>
          <p:cNvSpPr txBox="1"/>
          <p:nvPr/>
        </p:nvSpPr>
        <p:spPr>
          <a:xfrm>
            <a:off x="3713434" y="4811235"/>
            <a:ext cx="4694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MHD burst appears just before decrease of neutron rate 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→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Evidence of 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EP driven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endParaRPr kumimoji="1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58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49"/>
    </mc:Choice>
    <mc:Fallback>
      <p:transition spd="slow" advTm="11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CBC34-339D-1CA3-6EE2-795F94AF9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B150365-5031-DF5C-3235-353B752B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4B63767-839C-1F46-DB64-7F80FBB1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15</a:t>
            </a:fld>
            <a:endParaRPr kumimoji="1" lang="en-GB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BEEA4CC-41AC-F7BF-F649-7A5DB64035D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  <a:r>
              <a:rPr lang="en-GB" altLang="ja-JP" dirty="0">
                <a:latin typeface="Arial" panose="020B0604020202020204" pitchFamily="34" charset="0"/>
                <a:cs typeface="Arial" panose="020B0604020202020204" pitchFamily="34" charset="0"/>
              </a:rPr>
              <a:t> We have found the key knowledge to solve issues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774AB6-B4A3-76BA-5590-310684F9305F}"/>
              </a:ext>
            </a:extLst>
          </p:cNvPr>
          <p:cNvSpPr txBox="1"/>
          <p:nvPr/>
        </p:nvSpPr>
        <p:spPr>
          <a:xfrm>
            <a:off x="297730" y="754729"/>
            <a:ext cx="11555603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Tx/>
              <a:buAutoNum type="arabicPeriod"/>
            </a:pPr>
            <a:r>
              <a:rPr kumimoji="1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Inter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play of bulk and impurity ions to keep good confinement and to avoid impurity accumulation</a:t>
            </a:r>
            <a:r>
              <a:rPr lang="ja-JP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powder improves bulk transport and degrades heavy impurity transport.</a:t>
            </a:r>
            <a:endParaRPr kumimoji="1" lang="en-GB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BAC58E-DB25-69A7-7D8C-293A73D10753}"/>
              </a:ext>
            </a:extLst>
          </p:cNvPr>
          <p:cNvSpPr txBox="1"/>
          <p:nvPr/>
        </p:nvSpPr>
        <p:spPr>
          <a:xfrm>
            <a:off x="297730" y="2211360"/>
            <a:ext cx="11555603" cy="230832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Interaction of turbulence to control transport</a:t>
            </a:r>
          </a:p>
          <a:p>
            <a:r>
              <a:rPr kumimoji="1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1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1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Interaction of ion and electron scale turbulence</a:t>
            </a:r>
            <a:r>
              <a:rPr lang="ja-JP" altLang="en-US" sz="24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ja-JP" sz="2400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</a:t>
            </a:r>
            <a:r>
              <a:rPr lang="ja-JP" altLang="en-US" sz="24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ja-JP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anti-correlation of </a:t>
            </a:r>
            <a:r>
              <a:rPr lang="en-US" altLang="ja-JP" sz="2400" dirty="0" err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-scale and e-scale</a:t>
            </a:r>
            <a:endParaRPr kumimoji="1" lang="en-GB" sz="2400" b="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kumimoji="1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ii) Interplay of local and non-local characteristics</a:t>
            </a:r>
            <a:r>
              <a:rPr lang="ja-JP" altLang="en-US" sz="24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en-US" altLang="ja-JP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co-existence of both</a:t>
            </a:r>
            <a:endParaRPr kumimoji="1" lang="en-GB" sz="2400" b="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lang="en-GB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iii) Interaction of different turbulence modes</a:t>
            </a:r>
            <a:r>
              <a:rPr lang="ja-JP" altLang="en-US" sz="24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r>
              <a:rPr lang="en-US" altLang="ja-JP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ITG-RI transition is controlled    </a:t>
            </a:r>
          </a:p>
          <a:p>
            <a:pPr lvl="0"/>
            <a:r>
              <a:rPr lang="en-US" altLang="ja-JP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and leads to improved confinement</a:t>
            </a:r>
            <a:endParaRPr kumimoji="1" lang="en-GB" sz="2400" b="0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E213BD-2585-4208-4F47-F19E67DCC96D}"/>
              </a:ext>
            </a:extLst>
          </p:cNvPr>
          <p:cNvSpPr txBox="1"/>
          <p:nvPr/>
        </p:nvSpPr>
        <p:spPr>
          <a:xfrm>
            <a:off x="324824" y="4776848"/>
            <a:ext cx="11528509" cy="15696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Interaction between waves and energetic particles</a:t>
            </a:r>
          </a:p>
          <a:p>
            <a:pPr marL="342900" indent="-342900">
              <a:buFont typeface="Symbol" panose="05050102010706020507" pitchFamily="18" charset="2"/>
              <a:buChar char=" "/>
            </a:pPr>
            <a:r>
              <a:rPr lang="en-GB" altLang="ja-JP" sz="2400" dirty="0">
                <a:solidFill>
                  <a:srgbClr val="00B05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a-</a:t>
            </a:r>
            <a:r>
              <a:rPr lang="en-GB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 predominantly heat electrons</a:t>
            </a:r>
          </a:p>
          <a:p>
            <a:pPr marL="342900" indent="-342900">
              <a:buFont typeface="Symbol" panose="05050102010706020507" pitchFamily="18" charset="2"/>
              <a:buChar char=" "/>
            </a:pPr>
            <a:r>
              <a:rPr lang="en-GB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the direct ion heating by wave-particle</a:t>
            </a:r>
            <a:r>
              <a:rPr lang="ja-JP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endParaRPr lang="en-GB" altLang="ja-JP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ja-JP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heating by the ion Landau damping</a:t>
            </a:r>
            <a:endParaRPr kumimoji="1" lang="en-GB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6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9"/>
    </mc:Choice>
    <mc:Fallback>
      <p:transition spd="slow" advTm="777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BA36897-4763-7968-AF38-A130CB4E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1353799" cy="365125"/>
          </a:xfrm>
        </p:spPr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3B1BEB7-2889-27C8-DDD2-DD74B90D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16</a:t>
            </a:fld>
            <a:endParaRPr kumimoji="1" lang="en-GB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CF9CC4-E4EC-EE6E-5034-E3460E96F2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6602" y="0"/>
            <a:ext cx="11145396" cy="463467"/>
          </a:xfrm>
        </p:spPr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All presentations from the LHD experiment group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FB67D9-1AB4-F634-3145-03E3E046D5D6}"/>
              </a:ext>
            </a:extLst>
          </p:cNvPr>
          <p:cNvSpPr txBox="1"/>
          <p:nvPr/>
        </p:nvSpPr>
        <p:spPr>
          <a:xfrm>
            <a:off x="1" y="489186"/>
            <a:ext cx="12191999" cy="597797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endParaRPr lang="en-US" sz="14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spc="-40" dirty="0">
                <a:solidFill>
                  <a:srgbClr val="FF26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Wed, 15 Oct. 8:55  OV Oral (Tue, 14  Oct 14:00 OV poster)</a:t>
            </a:r>
          </a:p>
          <a:p>
            <a:pPr marL="273050" indent="-273050">
              <a:buClr>
                <a:srgbClr val="0070C0"/>
              </a:buClr>
              <a:buFont typeface="+mj-lt"/>
              <a:buAutoNum type="arabicPeriod"/>
            </a:pPr>
            <a:r>
              <a:rPr lang="en-US" sz="2000" b="1" spc="-40" dirty="0">
                <a:solidFill>
                  <a:srgbClr val="FF26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K. Tanaka+</a:t>
            </a:r>
            <a:r>
              <a:rPr lang="en-US" sz="2000" spc="-40" dirty="0">
                <a:solidFill>
                  <a:srgbClr val="FF26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“Recent advances in plasma control and physics research in the large helical device”</a:t>
            </a:r>
            <a:endParaRPr lang="en-US" spc="-40" dirty="0">
              <a:solidFill>
                <a:srgbClr val="FF26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3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Wed, 15 Oct. 10:10 EX-C Posters 1</a:t>
            </a:r>
          </a:p>
          <a:p>
            <a:pPr marL="273050" indent="-273050">
              <a:buClr>
                <a:srgbClr val="0070C0"/>
              </a:buClr>
              <a:buFont typeface="+mj-lt"/>
              <a:buAutoNum type="arabicPeriod" startAt="2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N. Kenmochi+,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“Experimental identification of coexisting local and non-local turbulence”</a:t>
            </a:r>
          </a:p>
          <a:p>
            <a:pPr marL="273050" indent="-273050">
              <a:buClr>
                <a:srgbClr val="0070C0"/>
              </a:buClr>
              <a:buFont typeface="+mj-lt"/>
              <a:buAutoNum type="arabicPeriod" startAt="2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K. Nagaoka+,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“Configuration dependence of turbulent transport with zonal flow effects”</a:t>
            </a:r>
          </a:p>
          <a:p>
            <a:pPr marL="273050" indent="-273050">
              <a:buClr>
                <a:srgbClr val="0070C0"/>
              </a:buClr>
              <a:buFont typeface="+mj-lt"/>
              <a:buAutoNum type="arabicPeriod" startAt="2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M. Nishiura+,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“Bifurcated particle transport states driven by regulatory energetic ions in LHD plasmas”</a:t>
            </a:r>
          </a:p>
          <a:p>
            <a:pPr marL="273050" indent="-273050">
              <a:buClr>
                <a:srgbClr val="0070C0"/>
              </a:buClr>
              <a:buFont typeface="+mj-lt"/>
              <a:buAutoNum type="arabicPeriod" startAt="2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T. </a:t>
            </a:r>
            <a:r>
              <a:rPr lang="en-US" b="1" spc="-4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Tokuzawa</a:t>
            </a: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“Discovery of cross-scale nonlinear interaction and bifurcation in multi-scale turbulence in LHD plasma”</a:t>
            </a:r>
          </a:p>
          <a:p>
            <a:endParaRPr lang="en-US" sz="3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Thu, 16 Oct. 8:30 EX-C Posters3</a:t>
            </a:r>
          </a:p>
          <a:p>
            <a:pPr marL="273050" indent="-273050">
              <a:buClr>
                <a:srgbClr val="0070C0"/>
              </a:buClr>
              <a:buFont typeface="+mj-lt"/>
              <a:buAutoNum type="arabicPeriod" startAt="6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D. Medina-Roque+,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</a:t>
            </a:r>
            <a:r>
              <a:rPr lang="en-US" spc="-60" dirty="0">
                <a:latin typeface="Arial Narrow" panose="020B0604020202020204" pitchFamily="34" charset="0"/>
                <a:cs typeface="Arial Narrow" panose="020B0604020202020204" pitchFamily="34" charset="0"/>
              </a:rPr>
              <a:t>Impact of Li granule injection in the improvement of bulk energy and particle transport and expulsion of mid/high-Z impurities in the LHD </a:t>
            </a:r>
            <a:r>
              <a:rPr lang="en-US" spc="-6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heliotron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”</a:t>
            </a:r>
          </a:p>
          <a:p>
            <a:endParaRPr lang="en-US" sz="3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Thu, 16 Oct. 14:00 EX-W Posters 4</a:t>
            </a:r>
          </a:p>
          <a:p>
            <a:pPr marL="273050" indent="-273050">
              <a:buClr>
                <a:srgbClr val="0070C0"/>
              </a:buClr>
              <a:buFont typeface="+mj-lt"/>
              <a:buAutoNum type="arabicPeriod" startAt="7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H. </a:t>
            </a:r>
            <a:r>
              <a:rPr lang="en-US" b="1" spc="-4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Igami</a:t>
            </a: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</a:t>
            </a:r>
            <a:r>
              <a:rPr lang="en-US" spc="-60" dirty="0">
                <a:latin typeface="Arial Narrow" panose="020B0604020202020204" pitchFamily="34" charset="0"/>
                <a:cs typeface="Arial Narrow" panose="020B0604020202020204" pitchFamily="34" charset="0"/>
              </a:rPr>
              <a:t>Observation of lower hybrid harmonic waves accompanied by sidebands with distinct ion cyclotron frequency intervals excited by nonlinear process at multiple dual resonances in a fusion oriented plasma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”</a:t>
            </a:r>
          </a:p>
          <a:p>
            <a:pPr marL="273050" indent="-273050">
              <a:buClr>
                <a:srgbClr val="0070C0"/>
              </a:buClr>
              <a:buFont typeface="+mj-lt"/>
              <a:buAutoNum type="arabicPeriod" startAt="7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K. Toi+,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</a:t>
            </a:r>
            <a:r>
              <a:rPr lang="en-US" spc="-60" dirty="0">
                <a:latin typeface="Arial Narrow" panose="020B0604020202020204" pitchFamily="34" charset="0"/>
                <a:cs typeface="Arial Narrow" panose="020B0604020202020204" pitchFamily="34" charset="0"/>
              </a:rPr>
              <a:t>Observation of non-collisional ion heating in helical plasmas under dominant electron heating condition by neutral beam injection on LHD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”</a:t>
            </a:r>
          </a:p>
          <a:p>
            <a:endParaRPr lang="en-US" sz="3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spc="-4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Fri, 17 Oct. 11:40 EX-C(Oral) (the same day, 14:00 Posters 6)</a:t>
            </a:r>
          </a:p>
          <a:p>
            <a:pPr marL="319088" indent="-319088">
              <a:buClr>
                <a:srgbClr val="0070C0"/>
              </a:buClr>
              <a:buFont typeface="+mj-lt"/>
              <a:buAutoNum type="arabicPeriod" startAt="9"/>
            </a:pPr>
            <a:r>
              <a:rPr lang="en-US" sz="2000" b="1" spc="-4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T. Kinoshita+, “Direct control of turbulence for improved plasma confinement”</a:t>
            </a:r>
            <a:endParaRPr lang="en-US" b="1" spc="-40" dirty="0">
              <a:solidFill>
                <a:srgbClr val="0432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3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spc="-40" dirty="0">
                <a:solidFill>
                  <a:srgbClr val="94209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Fri, 17 Oct. 8:30 TEC-CTL(Oral) (the same day, 14:00 Posters 6)</a:t>
            </a:r>
          </a:p>
          <a:p>
            <a:pPr marL="319088" indent="-319088">
              <a:buClr>
                <a:srgbClr val="0070C0"/>
              </a:buClr>
              <a:buFont typeface="+mj-lt"/>
              <a:buAutoNum type="arabicPeriod" startAt="10"/>
            </a:pPr>
            <a:r>
              <a:rPr lang="en-US" sz="2000" b="1" spc="-40" dirty="0">
                <a:solidFill>
                  <a:srgbClr val="94209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Y. Morishita+, “Development of data assimilation system ASTI toward digital twin control of fusion plasma”</a:t>
            </a:r>
            <a:endParaRPr lang="en-US" b="1" spc="-40" dirty="0">
              <a:solidFill>
                <a:srgbClr val="94209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US" sz="3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Fri, 17 Oct. 8:30 EX-S Posters 5</a:t>
            </a:r>
          </a:p>
          <a:p>
            <a:pPr marL="342900" indent="-342900">
              <a:buClr>
                <a:srgbClr val="0070C0"/>
              </a:buClr>
              <a:buFont typeface="+mj-lt"/>
              <a:buAutoNum type="arabicPeriod" startAt="11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Y. Takemura+,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“Frequency Hysteresis of MHD Instabilities in Helical and Tokamak Plasmas”</a:t>
            </a:r>
          </a:p>
          <a:p>
            <a:endParaRPr lang="en-US" altLang="ja-JP" sz="3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Fri, 17 Oct., 14:00 TEC-CTRL Posters 6</a:t>
            </a:r>
          </a:p>
          <a:p>
            <a:pPr marL="342900" indent="-342900">
              <a:buClr>
                <a:srgbClr val="0070C0"/>
              </a:buClr>
              <a:buFont typeface="+mj-lt"/>
              <a:buAutoNum type="arabicPeriod" startAt="12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H. Ohtani+(Post Deadline),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“Immersive VR-based visualization and analysis of fusion plasmas using digital-LHD and virtual-LHD”</a:t>
            </a:r>
          </a:p>
          <a:p>
            <a:pPr marL="342900" indent="-342900">
              <a:buClr>
                <a:srgbClr val="0070C0"/>
              </a:buClr>
              <a:buFont typeface="+mj-lt"/>
              <a:buAutoNum type="arabicPeriod" startAt="12"/>
            </a:pPr>
            <a:r>
              <a:rPr lang="en-US" b="1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H. Yamaguchi+, </a:t>
            </a:r>
            <a:r>
              <a:rPr lang="en-US" spc="-40" dirty="0">
                <a:latin typeface="Arial Narrow" panose="020B0604020202020204" pitchFamily="34" charset="0"/>
                <a:cs typeface="Arial Narrow" panose="020B0604020202020204" pitchFamily="34" charset="0"/>
              </a:rPr>
              <a:t>“An overview of a proposed new experimental stellarator: variable symmetry torus” </a:t>
            </a:r>
          </a:p>
          <a:p>
            <a:endParaRPr lang="en-US" sz="300" spc="-4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spc="-40" dirty="0">
                <a:solidFill>
                  <a:srgbClr val="008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Sat, 18 Oct 9:30 Post Deadline Oral (Fri, 17 Oct. 14:00 Poster 6)</a:t>
            </a:r>
          </a:p>
          <a:p>
            <a:pPr marL="319088" indent="-319088">
              <a:buClr>
                <a:srgbClr val="0070C0"/>
              </a:buClr>
              <a:buFont typeface="+mj-lt"/>
              <a:buAutoNum type="arabicPeriod" startAt="14"/>
            </a:pPr>
            <a:r>
              <a:rPr lang="en-US" sz="2000" b="1" spc="-100" dirty="0">
                <a:solidFill>
                  <a:srgbClr val="008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K. Ida+, “Observation of core ion energy increase caused by the Landau damping of MHD wave in the periphery of LHD plasma”</a:t>
            </a:r>
          </a:p>
        </p:txBody>
      </p:sp>
    </p:spTree>
    <p:extLst>
      <p:ext uri="{BB962C8B-B14F-4D97-AF65-F5344CB8AC3E}">
        <p14:creationId xmlns:p14="http://schemas.microsoft.com/office/powerpoint/2010/main" val="6628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"/>
    </mc:Choice>
    <mc:Fallback xmlns="">
      <p:transition spd="slow" advTm="775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3A967A0-AD38-D007-1638-4E398AFA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E5594D7-EEF0-2121-A9ED-6891BD8D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17</a:t>
            </a:fld>
            <a:endParaRPr kumimoji="1" lang="en-GB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F041F5B-DF82-423A-D7ED-329E0E76302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GB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250668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6D6CD46-2EEB-64D0-8AF2-5E792A87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BB583E0-6343-A205-B93C-109737EF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18</a:t>
            </a:fld>
            <a:endParaRPr kumimoji="1" lang="en-GB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FA11C8E-E738-8B09-087B-7AAE9F935D3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ja-JP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ASTI (Assimilation System for Toroidal plasma Integrated simulation)</a:t>
            </a:r>
            <a:endParaRPr kumimoji="1"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712D99-BC30-87D3-06BC-87159DDC2DBA}"/>
              </a:ext>
            </a:extLst>
          </p:cNvPr>
          <p:cNvSpPr txBox="1"/>
          <p:nvPr/>
        </p:nvSpPr>
        <p:spPr>
          <a:xfrm>
            <a:off x="6710499" y="729840"/>
            <a:ext cx="50814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Y. Morishita  (Sci. Rep. 2024)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17 Oct 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 8:30 Oral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52BD861-77E2-9769-A076-7F5F0E050295}"/>
              </a:ext>
            </a:extLst>
          </p:cNvPr>
          <p:cNvGrpSpPr/>
          <p:nvPr/>
        </p:nvGrpSpPr>
        <p:grpSpPr>
          <a:xfrm>
            <a:off x="732591" y="1160139"/>
            <a:ext cx="3897172" cy="2864088"/>
            <a:chOff x="5249364" y="1181883"/>
            <a:chExt cx="3931011" cy="2951156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7C449E1-FD23-5994-0988-46B5848B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2703" y="1181883"/>
              <a:ext cx="3737672" cy="2844310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758AAB5-5E43-9A26-32AE-A683487B2671}"/>
                </a:ext>
              </a:extLst>
            </p:cNvPr>
            <p:cNvSpPr txBox="1"/>
            <p:nvPr/>
          </p:nvSpPr>
          <p:spPr>
            <a:xfrm>
              <a:off x="6407703" y="1250734"/>
              <a:ext cx="2288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DA for prediction 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A4AADFB-8AC3-B980-0949-C3CE859CD2EA}"/>
                </a:ext>
              </a:extLst>
            </p:cNvPr>
            <p:cNvSpPr txBox="1"/>
            <p:nvPr/>
          </p:nvSpPr>
          <p:spPr>
            <a:xfrm>
              <a:off x="6258123" y="3062585"/>
              <a:ext cx="21393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Observed variable</a:t>
              </a:r>
              <a:endParaRPr kumimoji="1"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55EDEAC-DAB8-0D00-A3BA-C6758452721A}"/>
                </a:ext>
              </a:extLst>
            </p:cNvPr>
            <p:cNvSpPr txBox="1"/>
            <p:nvPr/>
          </p:nvSpPr>
          <p:spPr>
            <a:xfrm>
              <a:off x="8414565" y="3763707"/>
              <a:ext cx="7658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GB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066B9842-2CED-B550-9370-65F39931C310}"/>
                </a:ext>
              </a:extLst>
            </p:cNvPr>
            <p:cNvSpPr txBox="1"/>
            <p:nvPr/>
          </p:nvSpPr>
          <p:spPr>
            <a:xfrm rot="16200000">
              <a:off x="4319605" y="2356483"/>
              <a:ext cx="22288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GB" dirty="0">
                  <a:latin typeface="Arial" panose="020B0604020202020204" pitchFamily="34" charset="0"/>
                  <a:cs typeface="Arial" panose="020B0604020202020204" pitchFamily="34" charset="0"/>
                </a:rPr>
                <a:t> Variable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0E1B13B-62BC-5E79-9D4E-8F41333B9FF0}"/>
                </a:ext>
              </a:extLst>
            </p:cNvPr>
            <p:cNvSpPr txBox="1"/>
            <p:nvPr/>
          </p:nvSpPr>
          <p:spPr>
            <a:xfrm>
              <a:off x="5804175" y="1576303"/>
              <a:ext cx="2288027" cy="3823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GB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Simulated variable</a:t>
              </a: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7F20376-0296-993A-1D02-E9F3222E70DA}"/>
              </a:ext>
            </a:extLst>
          </p:cNvPr>
          <p:cNvGrpSpPr/>
          <p:nvPr/>
        </p:nvGrpSpPr>
        <p:grpSpPr>
          <a:xfrm>
            <a:off x="96416" y="554615"/>
            <a:ext cx="5130006" cy="5902873"/>
            <a:chOff x="194390" y="570944"/>
            <a:chExt cx="5130006" cy="5902873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6AC90D66-EC39-1351-C33D-D8DCD0EDB43F}"/>
                </a:ext>
              </a:extLst>
            </p:cNvPr>
            <p:cNvSpPr txBox="1"/>
            <p:nvPr/>
          </p:nvSpPr>
          <p:spPr>
            <a:xfrm>
              <a:off x="194390" y="3919272"/>
              <a:ext cx="513000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kumimoji="1"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Observed variables are assimilated to the target variable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Real time simulations with input data from real time signals are carried out and  predict the profiles at next timing.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kumimoji="1"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control works to minimize the difference of target and observation/prediction.</a:t>
              </a: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8E1D0684-BF5C-3640-7455-B7A6E5A1C8F5}"/>
                </a:ext>
              </a:extLst>
            </p:cNvPr>
            <p:cNvGrpSpPr/>
            <p:nvPr/>
          </p:nvGrpSpPr>
          <p:grpSpPr>
            <a:xfrm>
              <a:off x="666118" y="570944"/>
              <a:ext cx="4246363" cy="3486712"/>
              <a:chOff x="400050" y="724147"/>
              <a:chExt cx="4246363" cy="3486712"/>
            </a:xfrm>
            <a:solidFill>
              <a:schemeClr val="bg1"/>
            </a:solidFill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63CE857F-AB57-E367-C74C-FBAFBE48382F}"/>
                  </a:ext>
                </a:extLst>
              </p:cNvPr>
              <p:cNvGrpSpPr/>
              <p:nvPr/>
            </p:nvGrpSpPr>
            <p:grpSpPr>
              <a:xfrm>
                <a:off x="400050" y="1041177"/>
                <a:ext cx="4246363" cy="3169682"/>
                <a:chOff x="400050" y="761034"/>
                <a:chExt cx="4246363" cy="3169682"/>
              </a:xfrm>
              <a:grpFill/>
            </p:grpSpPr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83564DC2-B67C-BF11-B3EF-E90418F83902}"/>
                    </a:ext>
                  </a:extLst>
                </p:cNvPr>
                <p:cNvGrpSpPr/>
                <p:nvPr/>
              </p:nvGrpSpPr>
              <p:grpSpPr>
                <a:xfrm>
                  <a:off x="400050" y="761034"/>
                  <a:ext cx="3878581" cy="3169682"/>
                  <a:chOff x="400050" y="761034"/>
                  <a:chExt cx="3878581" cy="3169682"/>
                </a:xfrm>
                <a:grpFill/>
              </p:grpSpPr>
              <p:grpSp>
                <p:nvGrpSpPr>
                  <p:cNvPr id="19" name="グループ化 18">
                    <a:extLst>
                      <a:ext uri="{FF2B5EF4-FFF2-40B4-BE49-F238E27FC236}">
                        <a16:creationId xmlns:a16="http://schemas.microsoft.com/office/drawing/2014/main" id="{CEB7ACA1-18D1-4815-A3B1-F28915730584}"/>
                      </a:ext>
                    </a:extLst>
                  </p:cNvPr>
                  <p:cNvGrpSpPr/>
                  <p:nvPr/>
                </p:nvGrpSpPr>
                <p:grpSpPr>
                  <a:xfrm>
                    <a:off x="661155" y="1060962"/>
                    <a:ext cx="3617476" cy="2869754"/>
                    <a:chOff x="661155" y="1060962"/>
                    <a:chExt cx="3617476" cy="2869754"/>
                  </a:xfrm>
                  <a:grpFill/>
                </p:grpSpPr>
                <p:pic>
                  <p:nvPicPr>
                    <p:cNvPr id="14" name="図 13">
                      <a:extLst>
                        <a:ext uri="{FF2B5EF4-FFF2-40B4-BE49-F238E27FC236}">
                          <a16:creationId xmlns:a16="http://schemas.microsoft.com/office/drawing/2014/main" id="{3F4AFFEB-B610-C450-BB78-D32D7D6F6A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868681" y="1174758"/>
                      <a:ext cx="3409950" cy="2582722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15" name="テキスト ボックス 14">
                      <a:extLst>
                        <a:ext uri="{FF2B5EF4-FFF2-40B4-BE49-F238E27FC236}">
                          <a16:creationId xmlns:a16="http://schemas.microsoft.com/office/drawing/2014/main" id="{E4A91A1E-D18E-E049-E0E0-720BDB7E94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12821" y="3561384"/>
                      <a:ext cx="765810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p:txBody>
                </p:sp>
                <p:sp>
                  <p:nvSpPr>
                    <p:cNvPr id="16" name="テキスト ボックス 15">
                      <a:extLst>
                        <a:ext uri="{FF2B5EF4-FFF2-40B4-BE49-F238E27FC236}">
                          <a16:creationId xmlns:a16="http://schemas.microsoft.com/office/drawing/2014/main" id="{674352CD-856C-EF21-B0A1-B6E106AFA815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-268604" y="2060125"/>
                      <a:ext cx="2228850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Variable</a:t>
                      </a:r>
                    </a:p>
                  </p:txBody>
                </p:sp>
                <p:sp>
                  <p:nvSpPr>
                    <p:cNvPr id="17" name="テキスト ボックス 16">
                      <a:extLst>
                        <a:ext uri="{FF2B5EF4-FFF2-40B4-BE49-F238E27FC236}">
                          <a16:creationId xmlns:a16="http://schemas.microsoft.com/office/drawing/2014/main" id="{F46D1935-FB77-09EF-908D-4B0287F439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46836" y="1060962"/>
                      <a:ext cx="2165985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Variable</a:t>
                      </a:r>
                      <a:endParaRPr kumimoji="1" lang="en-GB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" name="テキスト ボックス 17">
                      <a:extLst>
                        <a:ext uri="{FF2B5EF4-FFF2-40B4-BE49-F238E27FC236}">
                          <a16:creationId xmlns:a16="http://schemas.microsoft.com/office/drawing/2014/main" id="{7FB74C8F-9C85-AA4F-B417-9D953097736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73507" y="2826057"/>
                      <a:ext cx="2139314" cy="3693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 variable</a:t>
                      </a:r>
                      <a:endParaRPr kumimoji="1"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1" name="テキスト ボックス 20">
                    <a:extLst>
                      <a:ext uri="{FF2B5EF4-FFF2-40B4-BE49-F238E27FC236}">
                        <a16:creationId xmlns:a16="http://schemas.microsoft.com/office/drawing/2014/main" id="{5408BF5D-D6BE-947F-DD29-24732CB6BD1D}"/>
                      </a:ext>
                    </a:extLst>
                  </p:cNvPr>
                  <p:cNvSpPr txBox="1"/>
                  <p:nvPr/>
                </p:nvSpPr>
                <p:spPr>
                  <a:xfrm>
                    <a:off x="400050" y="761034"/>
                    <a:ext cx="2937509" cy="369332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GB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Simulated variable</a:t>
                    </a:r>
                  </a:p>
                </p:txBody>
              </p:sp>
              <p:cxnSp>
                <p:nvCxnSpPr>
                  <p:cNvPr id="23" name="直線矢印コネクタ 22">
                    <a:extLst>
                      <a:ext uri="{FF2B5EF4-FFF2-40B4-BE49-F238E27FC236}">
                        <a16:creationId xmlns:a16="http://schemas.microsoft.com/office/drawing/2014/main" id="{A1046B49-569A-782B-1DC6-8334A4897BDC}"/>
                      </a:ext>
                    </a:extLst>
                  </p:cNvPr>
                  <p:cNvCxnSpPr/>
                  <p:nvPr/>
                </p:nvCxnSpPr>
                <p:spPr>
                  <a:xfrm>
                    <a:off x="1346836" y="1060962"/>
                    <a:ext cx="413384" cy="619248"/>
                  </a:xfrm>
                  <a:prstGeom prst="straightConnector1">
                    <a:avLst/>
                  </a:prstGeom>
                  <a:grpFill/>
                  <a:ln>
                    <a:solidFill>
                      <a:srgbClr val="00B0F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7" name="直線矢印コネクタ 26">
                  <a:extLst>
                    <a:ext uri="{FF2B5EF4-FFF2-40B4-BE49-F238E27FC236}">
                      <a16:creationId xmlns:a16="http://schemas.microsoft.com/office/drawing/2014/main" id="{80DAC1B3-72CC-3438-7D7F-86B1CDE6295C}"/>
                    </a:ext>
                  </a:extLst>
                </p:cNvPr>
                <p:cNvCxnSpPr/>
                <p:nvPr/>
              </p:nvCxnSpPr>
              <p:spPr>
                <a:xfrm>
                  <a:off x="1874520" y="2228850"/>
                  <a:ext cx="377190" cy="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矢印コネクタ 27">
                  <a:extLst>
                    <a:ext uri="{FF2B5EF4-FFF2-40B4-BE49-F238E27FC236}">
                      <a16:creationId xmlns:a16="http://schemas.microsoft.com/office/drawing/2014/main" id="{2C21EFC8-2ED4-3F65-EE63-3FC25BA2139E}"/>
                    </a:ext>
                  </a:extLst>
                </p:cNvPr>
                <p:cNvCxnSpPr/>
                <p:nvPr/>
              </p:nvCxnSpPr>
              <p:spPr>
                <a:xfrm>
                  <a:off x="2404110" y="2038350"/>
                  <a:ext cx="377190" cy="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1EA93A7B-6F02-F44D-8B3F-1ED8DC1973F4}"/>
                    </a:ext>
                  </a:extLst>
                </p:cNvPr>
                <p:cNvCxnSpPr/>
                <p:nvPr/>
              </p:nvCxnSpPr>
              <p:spPr>
                <a:xfrm>
                  <a:off x="2960369" y="1824990"/>
                  <a:ext cx="377190" cy="0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620BF0F5-66B3-7299-A47F-8123AB046BA3}"/>
                    </a:ext>
                  </a:extLst>
                </p:cNvPr>
                <p:cNvSpPr txBox="1"/>
                <p:nvPr/>
              </p:nvSpPr>
              <p:spPr>
                <a:xfrm>
                  <a:off x="2939532" y="1954362"/>
                  <a:ext cx="1706881" cy="64633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GB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Prediction and control</a:t>
                  </a:r>
                </a:p>
              </p:txBody>
            </p:sp>
          </p:grp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C3B2D55-907C-32BD-D4CD-BD42B903A586}"/>
                  </a:ext>
                </a:extLst>
              </p:cNvPr>
              <p:cNvSpPr txBox="1"/>
              <p:nvPr/>
            </p:nvSpPr>
            <p:spPr>
              <a:xfrm>
                <a:off x="1760220" y="724147"/>
                <a:ext cx="1795456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kumimoji="1"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DA for control </a:t>
                </a:r>
              </a:p>
            </p:txBody>
          </p:sp>
        </p:grp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A1245F1-E79A-741D-9322-9B348307CC04}"/>
              </a:ext>
            </a:extLst>
          </p:cNvPr>
          <p:cNvGrpSpPr/>
          <p:nvPr/>
        </p:nvGrpSpPr>
        <p:grpSpPr>
          <a:xfrm>
            <a:off x="6379832" y="1258477"/>
            <a:ext cx="5641183" cy="2686155"/>
            <a:chOff x="6379832" y="1258477"/>
            <a:chExt cx="5641183" cy="2686155"/>
          </a:xfrm>
        </p:grpSpPr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F97FE2EB-D592-B8E4-B355-2B269387669B}"/>
                </a:ext>
              </a:extLst>
            </p:cNvPr>
            <p:cNvCxnSpPr>
              <a:cxnSpLocks/>
            </p:cNvCxnSpPr>
            <p:nvPr/>
          </p:nvCxnSpPr>
          <p:spPr>
            <a:xfrm>
              <a:off x="6936059" y="3429000"/>
              <a:ext cx="2810107" cy="18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フリーフォーム: 図形 34">
              <a:extLst>
                <a:ext uri="{FF2B5EF4-FFF2-40B4-BE49-F238E27FC236}">
                  <a16:creationId xmlns:a16="http://schemas.microsoft.com/office/drawing/2014/main" id="{7E40FB6A-152B-AA21-A595-64ABACE765AA}"/>
                </a:ext>
              </a:extLst>
            </p:cNvPr>
            <p:cNvSpPr/>
            <p:nvPr/>
          </p:nvSpPr>
          <p:spPr>
            <a:xfrm>
              <a:off x="7081024" y="2229540"/>
              <a:ext cx="1427356" cy="1193884"/>
            </a:xfrm>
            <a:custGeom>
              <a:avLst/>
              <a:gdLst>
                <a:gd name="connsiteX0" fmla="*/ 0 w 1427356"/>
                <a:gd name="connsiteY0" fmla="*/ 1193884 h 1193884"/>
                <a:gd name="connsiteX1" fmla="*/ 211874 w 1427356"/>
                <a:gd name="connsiteY1" fmla="*/ 1126977 h 1193884"/>
                <a:gd name="connsiteX2" fmla="*/ 412596 w 1427356"/>
                <a:gd name="connsiteY2" fmla="*/ 915104 h 1193884"/>
                <a:gd name="connsiteX3" fmla="*/ 546410 w 1427356"/>
                <a:gd name="connsiteY3" fmla="*/ 424450 h 1193884"/>
                <a:gd name="connsiteX4" fmla="*/ 680225 w 1427356"/>
                <a:gd name="connsiteY4" fmla="*/ 78762 h 1193884"/>
                <a:gd name="connsiteX5" fmla="*/ 858644 w 1427356"/>
                <a:gd name="connsiteY5" fmla="*/ 45309 h 1193884"/>
                <a:gd name="connsiteX6" fmla="*/ 1003610 w 1427356"/>
                <a:gd name="connsiteY6" fmla="*/ 614021 h 1193884"/>
                <a:gd name="connsiteX7" fmla="*/ 1170878 w 1427356"/>
                <a:gd name="connsiteY7" fmla="*/ 1026616 h 1193884"/>
                <a:gd name="connsiteX8" fmla="*/ 1427356 w 1427356"/>
                <a:gd name="connsiteY8" fmla="*/ 1193884 h 119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356" h="1193884">
                  <a:moveTo>
                    <a:pt x="0" y="1193884"/>
                  </a:moveTo>
                  <a:cubicBezTo>
                    <a:pt x="71554" y="1183662"/>
                    <a:pt x="143108" y="1173440"/>
                    <a:pt x="211874" y="1126977"/>
                  </a:cubicBezTo>
                  <a:cubicBezTo>
                    <a:pt x="280640" y="1080514"/>
                    <a:pt x="356840" y="1032192"/>
                    <a:pt x="412596" y="915104"/>
                  </a:cubicBezTo>
                  <a:cubicBezTo>
                    <a:pt x="468352" y="798016"/>
                    <a:pt x="501805" y="563840"/>
                    <a:pt x="546410" y="424450"/>
                  </a:cubicBezTo>
                  <a:cubicBezTo>
                    <a:pt x="591015" y="285060"/>
                    <a:pt x="628186" y="141952"/>
                    <a:pt x="680225" y="78762"/>
                  </a:cubicBezTo>
                  <a:cubicBezTo>
                    <a:pt x="732264" y="15572"/>
                    <a:pt x="804747" y="-43901"/>
                    <a:pt x="858644" y="45309"/>
                  </a:cubicBezTo>
                  <a:cubicBezTo>
                    <a:pt x="912542" y="134519"/>
                    <a:pt x="951571" y="450470"/>
                    <a:pt x="1003610" y="614021"/>
                  </a:cubicBezTo>
                  <a:cubicBezTo>
                    <a:pt x="1055649" y="777572"/>
                    <a:pt x="1100254" y="929972"/>
                    <a:pt x="1170878" y="1026616"/>
                  </a:cubicBezTo>
                  <a:cubicBezTo>
                    <a:pt x="1241502" y="1123260"/>
                    <a:pt x="1334429" y="1158572"/>
                    <a:pt x="1427356" y="1193884"/>
                  </a:cubicBezTo>
                </a:path>
              </a:pathLst>
            </a:cu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/>
            </a:p>
          </p:txBody>
        </p:sp>
        <p:sp>
          <p:nvSpPr>
            <p:cNvPr id="36" name="フリーフォーム: 図形 35">
              <a:extLst>
                <a:ext uri="{FF2B5EF4-FFF2-40B4-BE49-F238E27FC236}">
                  <a16:creationId xmlns:a16="http://schemas.microsoft.com/office/drawing/2014/main" id="{484CB2EF-21A0-B748-C7BC-127D72993CC3}"/>
                </a:ext>
              </a:extLst>
            </p:cNvPr>
            <p:cNvSpPr/>
            <p:nvPr/>
          </p:nvSpPr>
          <p:spPr>
            <a:xfrm>
              <a:off x="7813288" y="2236975"/>
              <a:ext cx="1427356" cy="1193884"/>
            </a:xfrm>
            <a:custGeom>
              <a:avLst/>
              <a:gdLst>
                <a:gd name="connsiteX0" fmla="*/ 0 w 1427356"/>
                <a:gd name="connsiteY0" fmla="*/ 1193884 h 1193884"/>
                <a:gd name="connsiteX1" fmla="*/ 211874 w 1427356"/>
                <a:gd name="connsiteY1" fmla="*/ 1126977 h 1193884"/>
                <a:gd name="connsiteX2" fmla="*/ 412596 w 1427356"/>
                <a:gd name="connsiteY2" fmla="*/ 915104 h 1193884"/>
                <a:gd name="connsiteX3" fmla="*/ 546410 w 1427356"/>
                <a:gd name="connsiteY3" fmla="*/ 424450 h 1193884"/>
                <a:gd name="connsiteX4" fmla="*/ 680225 w 1427356"/>
                <a:gd name="connsiteY4" fmla="*/ 78762 h 1193884"/>
                <a:gd name="connsiteX5" fmla="*/ 858644 w 1427356"/>
                <a:gd name="connsiteY5" fmla="*/ 45309 h 1193884"/>
                <a:gd name="connsiteX6" fmla="*/ 1003610 w 1427356"/>
                <a:gd name="connsiteY6" fmla="*/ 614021 h 1193884"/>
                <a:gd name="connsiteX7" fmla="*/ 1170878 w 1427356"/>
                <a:gd name="connsiteY7" fmla="*/ 1026616 h 1193884"/>
                <a:gd name="connsiteX8" fmla="*/ 1427356 w 1427356"/>
                <a:gd name="connsiteY8" fmla="*/ 1193884 h 1193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7356" h="1193884">
                  <a:moveTo>
                    <a:pt x="0" y="1193884"/>
                  </a:moveTo>
                  <a:cubicBezTo>
                    <a:pt x="71554" y="1183662"/>
                    <a:pt x="143108" y="1173440"/>
                    <a:pt x="211874" y="1126977"/>
                  </a:cubicBezTo>
                  <a:cubicBezTo>
                    <a:pt x="280640" y="1080514"/>
                    <a:pt x="356840" y="1032192"/>
                    <a:pt x="412596" y="915104"/>
                  </a:cubicBezTo>
                  <a:cubicBezTo>
                    <a:pt x="468352" y="798016"/>
                    <a:pt x="501805" y="563840"/>
                    <a:pt x="546410" y="424450"/>
                  </a:cubicBezTo>
                  <a:cubicBezTo>
                    <a:pt x="591015" y="285060"/>
                    <a:pt x="628186" y="141952"/>
                    <a:pt x="680225" y="78762"/>
                  </a:cubicBezTo>
                  <a:cubicBezTo>
                    <a:pt x="732264" y="15572"/>
                    <a:pt x="804747" y="-43901"/>
                    <a:pt x="858644" y="45309"/>
                  </a:cubicBezTo>
                  <a:cubicBezTo>
                    <a:pt x="912542" y="134519"/>
                    <a:pt x="951571" y="450470"/>
                    <a:pt x="1003610" y="614021"/>
                  </a:cubicBezTo>
                  <a:cubicBezTo>
                    <a:pt x="1055649" y="777572"/>
                    <a:pt x="1100254" y="929972"/>
                    <a:pt x="1170878" y="1026616"/>
                  </a:cubicBezTo>
                  <a:cubicBezTo>
                    <a:pt x="1241502" y="1123260"/>
                    <a:pt x="1334429" y="1158572"/>
                    <a:pt x="1427356" y="1193884"/>
                  </a:cubicBezTo>
                </a:path>
              </a:pathLst>
            </a:cu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/>
            </a:p>
          </p:txBody>
        </p:sp>
        <p:sp>
          <p:nvSpPr>
            <p:cNvPr id="37" name="フリーフォーム: 図形 36">
              <a:extLst>
                <a:ext uri="{FF2B5EF4-FFF2-40B4-BE49-F238E27FC236}">
                  <a16:creationId xmlns:a16="http://schemas.microsoft.com/office/drawing/2014/main" id="{2D87A0EE-1448-8B21-97F5-2006403B5F4B}"/>
                </a:ext>
              </a:extLst>
            </p:cNvPr>
            <p:cNvSpPr/>
            <p:nvPr/>
          </p:nvSpPr>
          <p:spPr>
            <a:xfrm>
              <a:off x="7638585" y="2070288"/>
              <a:ext cx="1170878" cy="1397741"/>
            </a:xfrm>
            <a:custGeom>
              <a:avLst/>
              <a:gdLst>
                <a:gd name="connsiteX0" fmla="*/ 0 w 1170878"/>
                <a:gd name="connsiteY0" fmla="*/ 1375439 h 1397741"/>
                <a:gd name="connsiteX1" fmla="*/ 312235 w 1170878"/>
                <a:gd name="connsiteY1" fmla="*/ 973995 h 1397741"/>
                <a:gd name="connsiteX2" fmla="*/ 412595 w 1170878"/>
                <a:gd name="connsiteY2" fmla="*/ 583702 h 1397741"/>
                <a:gd name="connsiteX3" fmla="*/ 501805 w 1170878"/>
                <a:gd name="connsiteY3" fmla="*/ 48444 h 1397741"/>
                <a:gd name="connsiteX4" fmla="*/ 613317 w 1170878"/>
                <a:gd name="connsiteY4" fmla="*/ 81897 h 1397741"/>
                <a:gd name="connsiteX5" fmla="*/ 702527 w 1170878"/>
                <a:gd name="connsiteY5" fmla="*/ 550249 h 1397741"/>
                <a:gd name="connsiteX6" fmla="*/ 836342 w 1170878"/>
                <a:gd name="connsiteY6" fmla="*/ 1063205 h 1397741"/>
                <a:gd name="connsiteX7" fmla="*/ 1170878 w 1170878"/>
                <a:gd name="connsiteY7" fmla="*/ 1397741 h 1397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0878" h="1397741">
                  <a:moveTo>
                    <a:pt x="0" y="1375439"/>
                  </a:moveTo>
                  <a:cubicBezTo>
                    <a:pt x="121734" y="1240695"/>
                    <a:pt x="243469" y="1105951"/>
                    <a:pt x="312235" y="973995"/>
                  </a:cubicBezTo>
                  <a:cubicBezTo>
                    <a:pt x="381001" y="842039"/>
                    <a:pt x="381000" y="737960"/>
                    <a:pt x="412595" y="583702"/>
                  </a:cubicBezTo>
                  <a:cubicBezTo>
                    <a:pt x="444190" y="429443"/>
                    <a:pt x="468351" y="132078"/>
                    <a:pt x="501805" y="48444"/>
                  </a:cubicBezTo>
                  <a:cubicBezTo>
                    <a:pt x="535259" y="-35190"/>
                    <a:pt x="579863" y="-1737"/>
                    <a:pt x="613317" y="81897"/>
                  </a:cubicBezTo>
                  <a:cubicBezTo>
                    <a:pt x="646771" y="165531"/>
                    <a:pt x="665356" y="386698"/>
                    <a:pt x="702527" y="550249"/>
                  </a:cubicBezTo>
                  <a:cubicBezTo>
                    <a:pt x="739698" y="713800"/>
                    <a:pt x="758284" y="921956"/>
                    <a:pt x="836342" y="1063205"/>
                  </a:cubicBezTo>
                  <a:cubicBezTo>
                    <a:pt x="914400" y="1204454"/>
                    <a:pt x="1042639" y="1301097"/>
                    <a:pt x="1170878" y="1397741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/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69EB14D8-4D26-37C4-78C6-4C292B7E9CB4}"/>
                </a:ext>
              </a:extLst>
            </p:cNvPr>
            <p:cNvCxnSpPr/>
            <p:nvPr/>
          </p:nvCxnSpPr>
          <p:spPr>
            <a:xfrm flipV="1">
              <a:off x="6936059" y="1615265"/>
              <a:ext cx="0" cy="18155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7F0253B-4C3F-AD8D-A480-5C6E8A66988C}"/>
                </a:ext>
              </a:extLst>
            </p:cNvPr>
            <p:cNvSpPr txBox="1"/>
            <p:nvPr/>
          </p:nvSpPr>
          <p:spPr>
            <a:xfrm>
              <a:off x="7576042" y="3544522"/>
              <a:ext cx="15834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latin typeface="Arial" panose="020B0604020202020204" pitchFamily="34" charset="0"/>
                  <a:cs typeface="Arial" panose="020B0604020202020204" pitchFamily="34" charset="0"/>
                </a:rPr>
                <a:t>Variables</a:t>
              </a:r>
              <a:endParaRPr kumimoji="1"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8E7C638-F853-1BFC-D4AF-8F65CE2336FB}"/>
                </a:ext>
              </a:extLst>
            </p:cNvPr>
            <p:cNvSpPr txBox="1"/>
            <p:nvPr/>
          </p:nvSpPr>
          <p:spPr>
            <a:xfrm rot="16200000">
              <a:off x="5832755" y="2396604"/>
              <a:ext cx="14942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Probability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A1B9DBC-6DF0-AE65-A895-CB3BFB91F0F0}"/>
                </a:ext>
              </a:extLst>
            </p:cNvPr>
            <p:cNvSpPr txBox="1"/>
            <p:nvPr/>
          </p:nvSpPr>
          <p:spPr>
            <a:xfrm>
              <a:off x="6493726" y="1785314"/>
              <a:ext cx="14273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kumimoji="1" lang="en-GB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bservation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1A1AFCC2-DD0D-F941-AAEF-622814812EAE}"/>
                </a:ext>
              </a:extLst>
            </p:cNvPr>
            <p:cNvSpPr txBox="1"/>
            <p:nvPr/>
          </p:nvSpPr>
          <p:spPr>
            <a:xfrm>
              <a:off x="8623606" y="1729288"/>
              <a:ext cx="14273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kumimoji="1"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960D4C87-523B-2ABA-4E48-A499B353EB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09463" y="2070288"/>
              <a:ext cx="394863" cy="69887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EBE593DE-91AB-8C8D-4BE8-A58BBFDE2CFF}"/>
                </a:ext>
              </a:extLst>
            </p:cNvPr>
            <p:cNvCxnSpPr/>
            <p:nvPr/>
          </p:nvCxnSpPr>
          <p:spPr>
            <a:xfrm>
              <a:off x="7207403" y="2147226"/>
              <a:ext cx="420030" cy="499344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FD430F1-0144-43C9-2053-13B589FC4808}"/>
                </a:ext>
              </a:extLst>
            </p:cNvPr>
            <p:cNvSpPr txBox="1"/>
            <p:nvPr/>
          </p:nvSpPr>
          <p:spPr>
            <a:xfrm>
              <a:off x="7229705" y="1258477"/>
              <a:ext cx="4791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kumimoji="1" lang="en-GB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iltered probability</a:t>
              </a:r>
              <a:r>
                <a:rPr kumimoji="1" lang="ja-JP" altLang="en-US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kumimoji="1" lang="en-US" altLang="ja-JP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input of next simulation</a:t>
              </a:r>
              <a:endParaRPr kumimoji="1"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B17C22A7-7A5E-75E2-F2F1-A3C34823F8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8930" y="1596369"/>
              <a:ext cx="247184" cy="42401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A518BFA0-D8F2-9C94-B3B0-F736B3D71FAE}"/>
              </a:ext>
            </a:extLst>
          </p:cNvPr>
          <p:cNvGrpSpPr/>
          <p:nvPr/>
        </p:nvGrpSpPr>
        <p:grpSpPr>
          <a:xfrm>
            <a:off x="5167195" y="1106335"/>
            <a:ext cx="7186212" cy="4592165"/>
            <a:chOff x="5167195" y="1106335"/>
            <a:chExt cx="7186212" cy="4592165"/>
          </a:xfrm>
        </p:grpSpPr>
        <p:pic>
          <p:nvPicPr>
            <p:cNvPr id="10" name="図 9" descr="ダイアグラム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BE87B826-CFA7-0EFF-0154-289BA114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195" y="1106335"/>
              <a:ext cx="7186212" cy="4592165"/>
            </a:xfrm>
            <a:prstGeom prst="rect">
              <a:avLst/>
            </a:prstGeom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7E93834-69A1-A9CB-12F2-1E2C36A5580C}"/>
                </a:ext>
              </a:extLst>
            </p:cNvPr>
            <p:cNvSpPr txBox="1"/>
            <p:nvPr/>
          </p:nvSpPr>
          <p:spPr>
            <a:xfrm>
              <a:off x="8021418" y="4438218"/>
              <a:ext cx="1286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Real time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44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13"/>
    </mc:Choice>
    <mc:Fallback xmlns="">
      <p:transition spd="slow" advTm="12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C8291FF-28B1-60F2-2C28-4E9833F38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135E5B-E047-8B3E-DAC5-BDD6B347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19</a:t>
            </a:fld>
            <a:endParaRPr kumimoji="1" lang="en-GB"/>
          </a:p>
        </p:txBody>
      </p:sp>
      <p:pic>
        <p:nvPicPr>
          <p:cNvPr id="4" name="スクリーンショット 2024-09-24 11.16.56.png" descr="スクリーンショット 2024-09-24 11.16.56.png">
            <a:extLst>
              <a:ext uri="{FF2B5EF4-FFF2-40B4-BE49-F238E27FC236}">
                <a16:creationId xmlns:a16="http://schemas.microsoft.com/office/drawing/2014/main" id="{EEDB04CE-1D22-75A7-6D25-DB9A3C09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360" y="572567"/>
            <a:ext cx="3917949" cy="431270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タイトル 6">
            <a:extLst>
              <a:ext uri="{FF2B5EF4-FFF2-40B4-BE49-F238E27FC236}">
                <a16:creationId xmlns:a16="http://schemas.microsoft.com/office/drawing/2014/main" id="{3E69EA73-082C-1A95-5879-F67F0215693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Realtime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profile control is successfully demonstrated by using ASTI system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スクリーンショット 2024-10-02 3.14.04.png" descr="スクリーンショット 2024-10-02 3.14.04.png">
            <a:extLst>
              <a:ext uri="{FF2B5EF4-FFF2-40B4-BE49-F238E27FC236}">
                <a16:creationId xmlns:a16="http://schemas.microsoft.com/office/drawing/2014/main" id="{10484800-2A39-9473-FAFD-29E9B6F1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02" y="892310"/>
            <a:ext cx="3833957" cy="349163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A648C0-9460-B7A7-47BF-EFDE77F45493}"/>
              </a:ext>
            </a:extLst>
          </p:cNvPr>
          <p:cNvSpPr txBox="1"/>
          <p:nvPr/>
        </p:nvSpPr>
        <p:spPr>
          <a:xfrm>
            <a:off x="340375" y="4825669"/>
            <a:ext cx="823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Heat transport model of electrons and ions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based on Gyro-Bohm model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7623E16-ADA7-8563-33B5-7B6E48D756D0}"/>
                  </a:ext>
                </a:extLst>
              </p:cNvPr>
              <p:cNvSpPr txBox="1"/>
              <p:nvPr/>
            </p:nvSpPr>
            <p:spPr>
              <a:xfrm>
                <a:off x="521024" y="5254050"/>
                <a:ext cx="2023110" cy="37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𝑁𝐶</m:t>
                          </m:r>
                        </m:sup>
                      </m:sSubSup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𝐴𝑁𝑂</m:t>
                          </m:r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</m:sSubSup>
                    </m:oMath>
                  </m:oMathPara>
                </a14:m>
                <a:endParaRPr kumimoji="1" lang="en-GB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7623E16-ADA7-8563-33B5-7B6E48D75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24" y="5254050"/>
                <a:ext cx="2023110" cy="370230"/>
              </a:xfrm>
              <a:prstGeom prst="rect">
                <a:avLst/>
              </a:prstGeom>
              <a:blipFill>
                <a:blip r:embed="rId6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FDE0FAF-44FF-0FB3-B454-4177E08B5ACB}"/>
                  </a:ext>
                </a:extLst>
              </p:cNvPr>
              <p:cNvSpPr txBox="1"/>
              <p:nvPr/>
            </p:nvSpPr>
            <p:spPr>
              <a:xfrm>
                <a:off x="4825319" y="5081823"/>
                <a:ext cx="2817495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𝐴𝑁𝑂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FDE0FAF-44FF-0FB3-B454-4177E08B5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319" y="5081823"/>
                <a:ext cx="2817495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1BB5CF1-FFE0-1E30-A921-BCB0C9530B46}"/>
                  </a:ext>
                </a:extLst>
              </p:cNvPr>
              <p:cNvSpPr txBox="1"/>
              <p:nvPr/>
            </p:nvSpPr>
            <p:spPr>
              <a:xfrm>
                <a:off x="2544134" y="5070950"/>
                <a:ext cx="2817495" cy="610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𝐴𝑁𝑂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</m:sSubSup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</m:den>
                      </m:f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ja-JP" alt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1BB5CF1-FFE0-1E30-A921-BCB0C9530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134" y="5070950"/>
                <a:ext cx="2817495" cy="6108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398222-A3C5-51D7-5079-547670EB121E}"/>
              </a:ext>
            </a:extLst>
          </p:cNvPr>
          <p:cNvSpPr txBox="1"/>
          <p:nvPr/>
        </p:nvSpPr>
        <p:spPr>
          <a:xfrm>
            <a:off x="410032" y="5705561"/>
            <a:ext cx="654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Particle transport uses simple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826E6CB-32B9-E245-3AFB-F415EB152901}"/>
                  </a:ext>
                </a:extLst>
              </p:cNvPr>
              <p:cNvSpPr txBox="1"/>
              <p:nvPr/>
            </p:nvSpPr>
            <p:spPr>
              <a:xfrm>
                <a:off x="410032" y="6074893"/>
                <a:ext cx="1691640" cy="37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GB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𝐴𝑁𝑂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</m:sSup>
                    </m:oMath>
                  </m:oMathPara>
                </a14:m>
                <a:endParaRPr kumimoji="1" lang="en-GB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826E6CB-32B9-E245-3AFB-F415EB152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32" y="6074893"/>
                <a:ext cx="1691640" cy="3702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D6D5EDA-AB2B-ABEA-AF41-7859D07AB819}"/>
                  </a:ext>
                </a:extLst>
              </p:cNvPr>
              <p:cNvSpPr txBox="1"/>
              <p:nvPr/>
            </p:nvSpPr>
            <p:spPr>
              <a:xfrm>
                <a:off x="5489013" y="5993057"/>
                <a:ext cx="1691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</a:rPr>
                            <m:t>𝑛𝑒𝑜</m:t>
                          </m:r>
                        </m:sub>
                      </m:sSub>
                      <m:r>
                        <a:rPr kumimoji="1"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en-GB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FD6D5EDA-AB2B-ABEA-AF41-7859D07AB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013" y="5993057"/>
                <a:ext cx="169164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EA20EB0-1B51-6735-3395-B980BC619302}"/>
                  </a:ext>
                </a:extLst>
              </p:cNvPr>
              <p:cNvSpPr txBox="1"/>
              <p:nvPr/>
            </p:nvSpPr>
            <p:spPr>
              <a:xfrm>
                <a:off x="2369972" y="6042726"/>
                <a:ext cx="2455347" cy="370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altLang="ja-JP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𝐴𝑁𝑂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ja-JP" i="0">
                          <a:latin typeface="Cambria Math" panose="02040503050406030204" pitchFamily="18" charset="0"/>
                        </a:rPr>
                        <m:t>is</m:t>
                      </m:r>
                      <m:r>
                        <a:rPr lang="en-US" altLang="ja-JP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i="0">
                          <a:latin typeface="Cambria Math" panose="02040503050406030204" pitchFamily="18" charset="0"/>
                        </a:rPr>
                        <m:t>spatialy</m:t>
                      </m:r>
                      <m:r>
                        <a:rPr lang="en-US" altLang="ja-JP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i="0">
                          <a:latin typeface="Cambria Math" panose="02040503050406030204" pitchFamily="18" charset="0"/>
                        </a:rPr>
                        <m:t>constant</m:t>
                      </m:r>
                    </m:oMath>
                  </m:oMathPara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EA20EB0-1B51-6735-3395-B980BC619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972" y="6042726"/>
                <a:ext cx="2455347" cy="370230"/>
              </a:xfrm>
              <a:prstGeom prst="rect">
                <a:avLst/>
              </a:prstGeom>
              <a:blipFill>
                <a:blip r:embed="rId11"/>
                <a:stretch>
                  <a:fillRect r="-6452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B82991-7669-B465-CD5B-D170277803AB}"/>
              </a:ext>
            </a:extLst>
          </p:cNvPr>
          <p:cNvSpPr txBox="1"/>
          <p:nvPr/>
        </p:nvSpPr>
        <p:spPr>
          <a:xfrm>
            <a:off x="8229599" y="5520690"/>
            <a:ext cx="339249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Coefficients </a:t>
            </a:r>
            <a:r>
              <a:rPr kumimoji="1"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GB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are optimized by DA. 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C3A70EF-5D43-B4B2-1D9F-340EA7E5E0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7085" y="700622"/>
            <a:ext cx="2514176" cy="42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65"/>
    </mc:Choice>
    <mc:Fallback xmlns="">
      <p:transition spd="slow" advTm="1355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建物, レゴ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42E96E9-9142-1488-E3D6-E3B167826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98" y="519677"/>
            <a:ext cx="8194776" cy="6155760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B41A703-A0ED-CA4D-4490-BA753FD9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FD19CDB-DBA1-1653-B3FB-FF24E593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2</a:t>
            </a:fld>
            <a:endParaRPr kumimoji="1" lang="en-GB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E1B6FF-FE2B-ADFD-364C-7253E5790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010" y="1578293"/>
            <a:ext cx="4752986" cy="23778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7EDE7D-D840-1296-5500-A6EBABC25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636" y="3956095"/>
            <a:ext cx="4506364" cy="252732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47EE2A8-76B6-EE58-517C-0F6F6DD2742F}"/>
              </a:ext>
            </a:extLst>
          </p:cNvPr>
          <p:cNvSpPr txBox="1"/>
          <p:nvPr/>
        </p:nvSpPr>
        <p:spPr>
          <a:xfrm>
            <a:off x="10013703" y="2620403"/>
            <a:ext cx="223787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Virtual LHD </a:t>
            </a:r>
          </a:p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Ohtani </a:t>
            </a:r>
            <a:r>
              <a:rPr lang="fr-FR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Oct., 14:00</a:t>
            </a:r>
            <a:r>
              <a:rPr lang="ja-JP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fr-FR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TEC-CTRL Posters 6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A9EC1119-8E3E-B22C-3F33-03C17AFA523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k"/>
              </a:rPr>
              <a:t>Large</a:t>
            </a:r>
            <a:r>
              <a:rPr kumimoji="1" lang="en-GB" baseline="0" dirty="0">
                <a:latin typeface="Ariak"/>
              </a:rPr>
              <a:t> Helical Device, R=3.6m, a=0.6m, V=30m</a:t>
            </a:r>
            <a:r>
              <a:rPr kumimoji="1" lang="en-GB" baseline="30000" dirty="0">
                <a:latin typeface="Ariak"/>
              </a:rPr>
              <a:t>3</a:t>
            </a:r>
            <a:r>
              <a:rPr kumimoji="1" lang="en-GB" baseline="0" dirty="0">
                <a:latin typeface="Ariak"/>
              </a:rPr>
              <a:t>, </a:t>
            </a:r>
            <a:r>
              <a:rPr kumimoji="1" lang="en-GB" baseline="0" dirty="0" err="1">
                <a:latin typeface="Ariak"/>
              </a:rPr>
              <a:t>B</a:t>
            </a:r>
            <a:r>
              <a:rPr kumimoji="1" lang="en-GB" baseline="-25000" dirty="0" err="1">
                <a:latin typeface="Ariak"/>
              </a:rPr>
              <a:t>tmax</a:t>
            </a:r>
            <a:r>
              <a:rPr kumimoji="1" lang="en-GB" baseline="0" dirty="0">
                <a:latin typeface="Ariak"/>
              </a:rPr>
              <a:t>=3T</a:t>
            </a:r>
            <a:r>
              <a:rPr kumimoji="1" lang="en-GB" dirty="0">
                <a:latin typeface="Ariak"/>
              </a:rPr>
              <a:t>  started in  1998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0B56F0D-8AA2-289A-D635-CB98624E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074" y="4137025"/>
            <a:ext cx="2276793" cy="228631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160280-7555-C856-2497-69C8CBBD0076}"/>
              </a:ext>
            </a:extLst>
          </p:cNvPr>
          <p:cNvSpPr txBox="1"/>
          <p:nvPr/>
        </p:nvSpPr>
        <p:spPr>
          <a:xfrm>
            <a:off x="736979" y="1542197"/>
            <a:ext cx="4268158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48min.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36GJ input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(Muto et al, FST2015)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Ti=10keV, </a:t>
            </a:r>
            <a:r>
              <a:rPr kumimoji="1"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=6keV at 1x10</a:t>
            </a:r>
            <a:r>
              <a:rPr kumimoji="1"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1"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Osakabe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et al, NF2022)</a:t>
            </a:r>
            <a:endParaRPr kumimoji="1" lang="en-GB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8C7C92E-C0A7-3183-279D-305F64F01E9A}"/>
              </a:ext>
            </a:extLst>
          </p:cNvPr>
          <p:cNvSpPr txBox="1"/>
          <p:nvPr/>
        </p:nvSpPr>
        <p:spPr>
          <a:xfrm>
            <a:off x="736978" y="3921696"/>
            <a:ext cx="403973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150chYAG Thomson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50ch CXRS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Phase Contrast imaging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Doppler reflectometry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Millimetre backward scattering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HIBP</a:t>
            </a:r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5687D4-3B32-9E48-83EE-6BD6FC674D51}"/>
              </a:ext>
            </a:extLst>
          </p:cNvPr>
          <p:cNvSpPr txBox="1"/>
          <p:nvPr/>
        </p:nvSpPr>
        <p:spPr>
          <a:xfrm>
            <a:off x="10013703" y="6014500"/>
            <a:ext cx="1467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 powder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41B5E62-4B29-98C2-23D5-B7ABCC8F84B2}"/>
              </a:ext>
            </a:extLst>
          </p:cNvPr>
          <p:cNvSpPr txBox="1"/>
          <p:nvPr/>
        </p:nvSpPr>
        <p:spPr>
          <a:xfrm>
            <a:off x="5473874" y="536085"/>
            <a:ext cx="6747491" cy="101566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3xNNB (180keV/5MW), 2xPNB(40keV/6MW) total 27MW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ECH 2x77GHz, 2x154GHz ECH(each 1MW) total 4MW</a:t>
            </a:r>
          </a:p>
          <a:p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ICRH 38.47MHz 2MW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81FF767-5100-0DB1-069D-5C4148F54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" y="31474"/>
            <a:ext cx="924421" cy="7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03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80"/>
    </mc:Choice>
    <mc:Fallback>
      <p:transition spd="slow" advTm="72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31D6D73-8338-48E9-5533-D1AAFFE82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41446F9-B98F-4A82-0EB1-D1EAC5BB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20</a:t>
            </a:fld>
            <a:endParaRPr kumimoji="1" lang="en-GB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BDED1E7-6479-F20B-2512-848FE9FA3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9" y="1302080"/>
            <a:ext cx="4748355" cy="265349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3BCBF0B-63EE-CFC6-81C7-9D5E04643C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343" t="37802" r="23689" b="4984"/>
          <a:stretch/>
        </p:blipFill>
        <p:spPr>
          <a:xfrm>
            <a:off x="6634652" y="1370508"/>
            <a:ext cx="1655343" cy="1086942"/>
          </a:xfrm>
          <a:prstGeom prst="rect">
            <a:avLst/>
          </a:prstGeom>
        </p:spPr>
      </p:pic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F0A03F8D-8B95-E223-A807-3C2546346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708" y="2810015"/>
            <a:ext cx="1801539" cy="1237969"/>
          </a:xfrm>
          <a:prstGeom prst="rect">
            <a:avLst/>
          </a:prstGeom>
        </p:spPr>
      </p:pic>
      <p:pic>
        <p:nvPicPr>
          <p:cNvPr id="10" name="図 9" descr="人, 屋内, 男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34DCC32-4C8E-A350-A191-B4D695BAB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48" y="1370508"/>
            <a:ext cx="2867051" cy="2491259"/>
          </a:xfrm>
          <a:prstGeom prst="rect">
            <a:avLst/>
          </a:prstGeom>
        </p:spPr>
      </p:pic>
      <p:sp>
        <p:nvSpPr>
          <p:cNvPr id="11" name="タイトル 10">
            <a:extLst>
              <a:ext uri="{FF2B5EF4-FFF2-40B4-BE49-F238E27FC236}">
                <a16:creationId xmlns:a16="http://schemas.microsoft.com/office/drawing/2014/main" id="{9F2D50E8-426B-77BE-3BA9-9F2D6C37AC8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Head Mounted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Display of  Virtual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eality system of LHD was developed 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62E8DA4-8839-F4D3-A6DA-85930B48EDDA}"/>
              </a:ext>
            </a:extLst>
          </p:cNvPr>
          <p:cNvSpPr/>
          <p:nvPr/>
        </p:nvSpPr>
        <p:spPr>
          <a:xfrm>
            <a:off x="5366479" y="2338466"/>
            <a:ext cx="1268173" cy="6261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20D3FB9-37E8-9B85-15C0-BE09F675EA20}"/>
              </a:ext>
            </a:extLst>
          </p:cNvPr>
          <p:cNvSpPr txBox="1"/>
          <p:nvPr/>
        </p:nvSpPr>
        <p:spPr>
          <a:xfrm>
            <a:off x="742640" y="4208249"/>
            <a:ext cx="4034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Visualization of triton impacts</a:t>
            </a:r>
          </a:p>
          <a:p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Room size (4x4x4m) VR system  for LHD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CompleXcope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75F19B-6F42-F83E-4150-BF24DC611405}"/>
              </a:ext>
            </a:extLst>
          </p:cNvPr>
          <p:cNvSpPr txBox="1"/>
          <p:nvPr/>
        </p:nvSpPr>
        <p:spPr>
          <a:xfrm>
            <a:off x="6910466" y="4362138"/>
            <a:ext cx="4443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Newly developed HMD  VR system for LHD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F761DD-0A67-5C65-3584-4648444B1088}"/>
              </a:ext>
            </a:extLst>
          </p:cNvPr>
          <p:cNvSpPr txBox="1"/>
          <p:nvPr/>
        </p:nvSpPr>
        <p:spPr>
          <a:xfrm>
            <a:off x="492859" y="5476587"/>
            <a:ext cx="5017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Kageyama et al,</a:t>
            </a:r>
          </a:p>
          <a:p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Proceedings of 16th Int. Conf.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on the Numerical Simulation of Plasmas (1998)</a:t>
            </a:r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DC8AEDC-9760-DB73-7AA0-1972201C3801}"/>
              </a:ext>
            </a:extLst>
          </p:cNvPr>
          <p:cNvSpPr txBox="1"/>
          <p:nvPr/>
        </p:nvSpPr>
        <p:spPr>
          <a:xfrm>
            <a:off x="7161085" y="5653581"/>
            <a:ext cx="394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Ohtani et al,</a:t>
            </a:r>
          </a:p>
          <a:p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J. Visualization. (2022)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07BDC8-775F-9604-C6BA-16FD99A255B7}"/>
              </a:ext>
            </a:extLst>
          </p:cNvPr>
          <p:cNvSpPr txBox="1"/>
          <p:nvPr/>
        </p:nvSpPr>
        <p:spPr>
          <a:xfrm>
            <a:off x="7688179" y="558382"/>
            <a:ext cx="401096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H. Ohtani et al, </a:t>
            </a:r>
            <a:r>
              <a:rPr lang="fr-FR" altLang="ja-JP" sz="1800" dirty="0">
                <a:solidFill>
                  <a:prstClr val="black"/>
                </a:solidFill>
                <a:latin typeface="Roboto" panose="02000000000000000000" pitchFamily="2" charset="0"/>
              </a:rPr>
              <a:t>17 Oct., 14:00</a:t>
            </a:r>
            <a:r>
              <a:rPr lang="ja-JP" altLang="en-US" sz="1800" dirty="0">
                <a:solidFill>
                  <a:prstClr val="black"/>
                </a:solidFill>
                <a:latin typeface="Roboto" panose="02000000000000000000" pitchFamily="2" charset="0"/>
              </a:rPr>
              <a:t>　</a:t>
            </a:r>
            <a:endParaRPr lang="en-US" altLang="ja-JP" sz="1800" dirty="0">
              <a:solidFill>
                <a:prstClr val="black"/>
              </a:solidFill>
              <a:latin typeface="Roboto" panose="02000000000000000000" pitchFamily="2" charset="0"/>
            </a:endParaRPr>
          </a:p>
          <a:p>
            <a:r>
              <a:rPr lang="fr-FR" altLang="ja-JP" sz="1800" dirty="0">
                <a:solidFill>
                  <a:prstClr val="black"/>
                </a:solidFill>
                <a:latin typeface="Roboto" panose="02000000000000000000" pitchFamily="2" charset="0"/>
              </a:rPr>
              <a:t>TEC-CTRL Posters 6 </a:t>
            </a:r>
            <a:r>
              <a:rPr lang="en-GB" altLang="ja-JP" sz="1800" dirty="0">
                <a:solidFill>
                  <a:prstClr val="black"/>
                </a:solidFill>
                <a:latin typeface="Roboto" panose="02000000000000000000" pitchFamily="2" charset="0"/>
              </a:rPr>
              <a:t>(post deadline)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78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71A89E79-C954-A0C7-EB84-C3901F00E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k"/>
              </a:rPr>
              <a:t>Li drop in the Virtual LHD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832C7C0-4D1F-2528-9AB2-FFCDD47AB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88ECD95-AFA3-2F68-FF1C-EB1730A0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7FB6ABC-F6FF-434E-CC3D-5D92DFAC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21</a:t>
            </a:fld>
            <a:endParaRPr kumimoji="1" lang="en-GB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82663D5-7556-FB4F-9943-D03555D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11" y="547534"/>
            <a:ext cx="5474188" cy="295588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7EF3476-98E2-85D2-2AB6-4B477CF1C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11" y="3542718"/>
            <a:ext cx="5474188" cy="29108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0D53C1F-2AEE-6C71-17BF-FF7FB813B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869" y="3575735"/>
            <a:ext cx="5277929" cy="296004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E9FE747-466C-5B5A-EFAC-44697DF7D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870" y="570098"/>
            <a:ext cx="5277929" cy="300129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F86E9FC-A2F0-E5AD-7715-AF6029D874C3}"/>
              </a:ext>
            </a:extLst>
          </p:cNvPr>
          <p:cNvSpPr txBox="1"/>
          <p:nvPr/>
        </p:nvSpPr>
        <p:spPr>
          <a:xfrm>
            <a:off x="7361046" y="1509713"/>
            <a:ext cx="135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powder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C2F2D9D-0166-FAD3-FB18-38621BC1C36D}"/>
              </a:ext>
            </a:extLst>
          </p:cNvPr>
          <p:cNvCxnSpPr/>
          <p:nvPr/>
        </p:nvCxnSpPr>
        <p:spPr>
          <a:xfrm flipV="1">
            <a:off x="8360229" y="1199408"/>
            <a:ext cx="700644" cy="3918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56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EE5F948-9A22-E976-5713-014B91AE7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501AF6-F039-A948-B73C-E1B4D675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3</a:t>
            </a:fld>
            <a:endParaRPr kumimoji="1" lang="en-GB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B112620-1B8A-E28B-1699-F527E4D693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2363" y="12700"/>
            <a:ext cx="11069637" cy="506413"/>
          </a:xfrm>
        </p:spPr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ssues for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lasma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2DE9F0-3944-214E-814A-691603D64140}"/>
              </a:ext>
            </a:extLst>
          </p:cNvPr>
          <p:cNvSpPr txBox="1"/>
          <p:nvPr/>
        </p:nvSpPr>
        <p:spPr>
          <a:xfrm>
            <a:off x="1122362" y="471804"/>
            <a:ext cx="1011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are interactions and interplay in plasmas, for the reliable control of plasma , it is necessary to understand: </a:t>
            </a:r>
            <a:endParaRPr kumimoji="1"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5E0CA9-72FC-80EB-4EA7-CC20303F14B4}"/>
              </a:ext>
            </a:extLst>
          </p:cNvPr>
          <p:cNvSpPr txBox="1"/>
          <p:nvPr/>
        </p:nvSpPr>
        <p:spPr>
          <a:xfrm>
            <a:off x="84221" y="5849500"/>
            <a:ext cx="118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Based on physics knowledge,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dvanced plasma control using data assimilation is presented by Morishita (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17 Oct  8:30 </a:t>
            </a:r>
            <a:r>
              <a:rPr lang="fr-FR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TEC-CTRL  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Oral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655CED-E0D3-723A-8862-12BA407F0C9B}"/>
              </a:ext>
            </a:extLst>
          </p:cNvPr>
          <p:cNvSpPr txBox="1"/>
          <p:nvPr/>
        </p:nvSpPr>
        <p:spPr>
          <a:xfrm>
            <a:off x="1022154" y="2419876"/>
            <a:ext cx="8948562" cy="156966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Interactions of turbulence to control transport</a:t>
            </a:r>
          </a:p>
          <a:p>
            <a:r>
              <a:rPr lang="en-GB" sz="2400" dirty="0" err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Interactions of ion and electron scale turbulence</a:t>
            </a:r>
          </a:p>
          <a:p>
            <a:r>
              <a:rPr lang="en-GB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ii) Interplay of local and non-local characteristics</a:t>
            </a:r>
          </a:p>
          <a:p>
            <a:r>
              <a:rPr lang="en-GB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iii) Interactions of different turbulence modes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12E366B-744A-8ED2-CC8D-8E0FA61FA8AF}"/>
              </a:ext>
            </a:extLst>
          </p:cNvPr>
          <p:cNvSpPr txBox="1"/>
          <p:nvPr/>
        </p:nvSpPr>
        <p:spPr>
          <a:xfrm>
            <a:off x="1059732" y="4132575"/>
            <a:ext cx="8948562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Interactions between waves and energetic particles</a:t>
            </a:r>
            <a:endParaRPr lang="en-GB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B05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a-</a:t>
            </a:r>
            <a:r>
              <a:rPr kumimoji="1"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 predominantly heat electrons</a:t>
            </a:r>
          </a:p>
          <a:p>
            <a:r>
              <a:rPr lang="en-GB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the direct ion heating by wave-particle</a:t>
            </a:r>
            <a:r>
              <a:rPr lang="ja-JP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endParaRPr kumimoji="1" lang="en-GB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84C2C9-EFEB-C0F0-D018-575E3505CAC6}"/>
              </a:ext>
            </a:extLst>
          </p:cNvPr>
          <p:cNvSpPr txBox="1"/>
          <p:nvPr/>
        </p:nvSpPr>
        <p:spPr>
          <a:xfrm>
            <a:off x="1022154" y="1445840"/>
            <a:ext cx="894856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kumimoji="1" lang="en-GB" altLang="ja-JP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</a:t>
            </a:r>
            <a:r>
              <a:rPr lang="en-US" altLang="ja-JP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of bulk and impurity ions to keep good confinement and to avoid impurity accumulation</a:t>
            </a:r>
            <a:endParaRPr kumimoji="1" lang="en-GB" altLang="ja-JP" sz="24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9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52"/>
    </mc:Choice>
    <mc:Fallback>
      <p:transition spd="slow" advTm="6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99DCA38-A724-B63C-726D-82902802F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CFA42AA-1535-B74E-6A4F-DDBF5FF2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4</a:t>
            </a:fld>
            <a:endParaRPr kumimoji="1" lang="en-GB"/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0F6BC42C-5FC2-3225-4588-17CDEC0F589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Real time wall conditioning by impurity 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powder dropper was successfully demonstrated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A2B7267-7175-7A44-1744-AA6B3EB03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67" y="917258"/>
            <a:ext cx="2351663" cy="408956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D37980-C851-AA06-D45F-4FF9A98B929D}"/>
              </a:ext>
            </a:extLst>
          </p:cNvPr>
          <p:cNvSpPr txBox="1"/>
          <p:nvPr/>
        </p:nvSpPr>
        <p:spPr>
          <a:xfrm>
            <a:off x="1" y="5279203"/>
            <a:ext cx="3411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Light Impurity powder (B, BN, C, Li, Si) are dropped.</a:t>
            </a:r>
          </a:p>
          <a:p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(R. Lunsford et al, NF 2022)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0A7AD61-3B65-CAEB-0DE1-951CE565849E}"/>
              </a:ext>
            </a:extLst>
          </p:cNvPr>
          <p:cNvSpPr txBox="1"/>
          <p:nvPr/>
        </p:nvSpPr>
        <p:spPr>
          <a:xfrm>
            <a:off x="3891280" y="5288144"/>
            <a:ext cx="4133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Intrinsic Impurity in-flux reduced with impurity powder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(F. Nespoli et al, NF2023)</a:t>
            </a:r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39FD278-B83D-F9A8-58EF-042C3830CA57}"/>
              </a:ext>
            </a:extLst>
          </p:cNvPr>
          <p:cNvSpPr txBox="1"/>
          <p:nvPr/>
        </p:nvSpPr>
        <p:spPr>
          <a:xfrm>
            <a:off x="8024869" y="5145123"/>
            <a:ext cx="4133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Energy confinement improved with reduction of turbulence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(F. Nespoli et al, Nat. Phys. 2022)</a:t>
            </a:r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623ED6D-6F55-C76F-06CE-5AACD667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825" y="838972"/>
            <a:ext cx="3445618" cy="443078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36E9FB2-1B51-EBB2-97BC-FFDBD853C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340" y="988245"/>
            <a:ext cx="4987732" cy="374079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6D1F9BE-BB0F-ABF6-9CAA-D0877F724D24}"/>
              </a:ext>
            </a:extLst>
          </p:cNvPr>
          <p:cNvSpPr/>
          <p:nvPr/>
        </p:nvSpPr>
        <p:spPr>
          <a:xfrm>
            <a:off x="3124748" y="768442"/>
            <a:ext cx="8979118" cy="56217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4C8A2C-86CF-D97D-C4A6-77CA3605A5AC}"/>
              </a:ext>
            </a:extLst>
          </p:cNvPr>
          <p:cNvSpPr txBox="1"/>
          <p:nvPr/>
        </p:nvSpPr>
        <p:spPr>
          <a:xfrm>
            <a:off x="5710054" y="504716"/>
            <a:ext cx="34456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Boron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owder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ropping</a:t>
            </a:r>
          </a:p>
        </p:txBody>
      </p:sp>
    </p:spTree>
    <p:extLst>
      <p:ext uri="{BB962C8B-B14F-4D97-AF65-F5344CB8AC3E}">
        <p14:creationId xmlns:p14="http://schemas.microsoft.com/office/powerpoint/2010/main" val="84761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50"/>
    </mc:Choice>
    <mc:Fallback>
      <p:transition spd="slow" advTm="742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1B3AC80-B2CD-78FD-2D7B-0AD91A8DF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6" y="880179"/>
            <a:ext cx="7327012" cy="4817510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DC3E7F5-D17E-C7EA-3092-12FB07E2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A4F243-57B0-9E60-B3C2-CEF2B4EF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5</a:t>
            </a:fld>
            <a:endParaRPr kumimoji="1" lang="en-GB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04683EDB-2DDE-588C-6E93-200C478A74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1647" y="0"/>
            <a:ext cx="11070351" cy="661484"/>
          </a:xfrm>
        </p:spPr>
        <p:txBody>
          <a:bodyPr>
            <a:normAutofit/>
          </a:bodyPr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 Core heavy impurity  transport was enhanced by  Li powder 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7A6762-CCAB-8E13-EEFF-E7FC5A888E7A}"/>
              </a:ext>
            </a:extLst>
          </p:cNvPr>
          <p:cNvSpPr txBox="1"/>
          <p:nvPr/>
        </p:nvSpPr>
        <p:spPr>
          <a:xfrm>
            <a:off x="221908" y="5757432"/>
            <a:ext cx="785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Molybdenum TESPEL (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Tracer-Encapsulated Solid Pellet) was injected at 5.225s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for the investigation of heavy impurity transport.</a:t>
            </a:r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5A212F-7F4C-B736-F94B-CE57CA765522}"/>
              </a:ext>
            </a:extLst>
          </p:cNvPr>
          <p:cNvSpPr txBox="1"/>
          <p:nvPr/>
        </p:nvSpPr>
        <p:spPr>
          <a:xfrm>
            <a:off x="7906464" y="1576791"/>
            <a:ext cx="40636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GB" sz="2000">
                <a:latin typeface="Arial" panose="020B0604020202020204" pitchFamily="34" charset="0"/>
                <a:cs typeface="Arial" panose="020B0604020202020204" pitchFamily="34" charset="0"/>
              </a:rPr>
              <a:t>mprovement </a:t>
            </a:r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energy confinement was found.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time of Mo31+ is clearly shorter with Li powder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indicating enhancement of heavy impurity transport.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ja-JP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in clear contrast to the improvement of bulk confinement</a:t>
            </a:r>
            <a:endParaRPr lang="en-GB" sz="2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kumimoji="1"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Analyses of classical/neoclassical transport and turbulence driven transport are underway.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79B697-F12F-0D6E-E361-7937A2203D0B}"/>
              </a:ext>
            </a:extLst>
          </p:cNvPr>
          <p:cNvSpPr txBox="1"/>
          <p:nvPr/>
        </p:nvSpPr>
        <p:spPr>
          <a:xfrm>
            <a:off x="8015478" y="802606"/>
            <a:ext cx="40675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D. Medina-Roque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ja-JP" dirty="0">
                <a:latin typeface="Arial" panose="020B0604020202020204" pitchFamily="34" charset="0"/>
                <a:cs typeface="Arial" panose="020B0604020202020204" pitchFamily="34" charset="0"/>
              </a:rPr>
              <a:t>16th  Oct, 8:30 </a:t>
            </a:r>
          </a:p>
          <a:p>
            <a:r>
              <a:rPr lang="fr-FR" altLang="ja-JP" dirty="0">
                <a:latin typeface="Arial" panose="020B0604020202020204" pitchFamily="34" charset="0"/>
                <a:cs typeface="Arial" panose="020B0604020202020204" pitchFamily="34" charset="0"/>
              </a:rPr>
              <a:t>EX-C posters 3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4C481E-F793-7112-747A-776DCC2B30F0}"/>
              </a:ext>
            </a:extLst>
          </p:cNvPr>
          <p:cNvSpPr txBox="1"/>
          <p:nvPr/>
        </p:nvSpPr>
        <p:spPr>
          <a:xfrm>
            <a:off x="1621766" y="674752"/>
            <a:ext cx="348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Red; with Li</a:t>
            </a:r>
            <a:r>
              <a:rPr kumimoji="1" lang="en-GB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GB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without Li</a:t>
            </a:r>
          </a:p>
        </p:txBody>
      </p:sp>
    </p:spTree>
    <p:extLst>
      <p:ext uri="{BB962C8B-B14F-4D97-AF65-F5344CB8AC3E}">
        <p14:creationId xmlns:p14="http://schemas.microsoft.com/office/powerpoint/2010/main" val="67345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39"/>
    </mc:Choice>
    <mc:Fallback>
      <p:transition spd="slow" advTm="11413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64708DF-F14C-FF23-21F1-075B7361317F}"/>
              </a:ext>
            </a:extLst>
          </p:cNvPr>
          <p:cNvGrpSpPr/>
          <p:nvPr/>
        </p:nvGrpSpPr>
        <p:grpSpPr>
          <a:xfrm>
            <a:off x="318146" y="625311"/>
            <a:ext cx="4794190" cy="5896303"/>
            <a:chOff x="882709" y="558124"/>
            <a:chExt cx="4794190" cy="589630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B72C206-8DF9-F60C-8EDC-20B6102F1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709" y="558124"/>
              <a:ext cx="4794190" cy="5896303"/>
            </a:xfrm>
            <a:prstGeom prst="rect">
              <a:avLst/>
            </a:prstGeom>
          </p:spPr>
        </p:pic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64D7E81F-A959-23D0-A2F0-4F62ABAF6B4D}"/>
                </a:ext>
              </a:extLst>
            </p:cNvPr>
            <p:cNvCxnSpPr/>
            <p:nvPr/>
          </p:nvCxnSpPr>
          <p:spPr>
            <a:xfrm>
              <a:off x="3924542" y="4038600"/>
              <a:ext cx="0" cy="20193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37EE561E-9F9E-9DF2-DAE6-AEF4CFE6D9B9}"/>
                </a:ext>
              </a:extLst>
            </p:cNvPr>
            <p:cNvCxnSpPr>
              <a:cxnSpLocks/>
            </p:cNvCxnSpPr>
            <p:nvPr/>
          </p:nvCxnSpPr>
          <p:spPr>
            <a:xfrm>
              <a:off x="2775308" y="736600"/>
              <a:ext cx="0" cy="29337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BB365FD-3F4D-A7F6-F612-6B2F5D636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A12BE92-9174-CDF6-7F19-27F69344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6</a:t>
            </a:fld>
            <a:endParaRPr kumimoji="1" lang="en-GB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FBD7309-EF17-A49C-24BA-9DC9150BC5C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Simultaneous measurements of ion and electron scale turbulence.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221731-F549-7521-29D4-D077A0DD7833}"/>
              </a:ext>
            </a:extLst>
          </p:cNvPr>
          <p:cNvSpPr txBox="1"/>
          <p:nvPr/>
        </p:nvSpPr>
        <p:spPr>
          <a:xfrm>
            <a:off x="7705394" y="712176"/>
            <a:ext cx="40675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kumimoji="1" lang="en-GB" dirty="0" err="1">
                <a:latin typeface="Arial" panose="020B0604020202020204" pitchFamily="34" charset="0"/>
                <a:cs typeface="Arial" panose="020B0604020202020204" pitchFamily="34" charset="0"/>
              </a:rPr>
              <a:t>Tokuzawa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Comm. Physics 2025)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ja-JP" dirty="0">
                <a:latin typeface="Arial" panose="020B0604020202020204" pitchFamily="34" charset="0"/>
                <a:cs typeface="Arial" panose="020B0604020202020204" pitchFamily="34" charset="0"/>
              </a:rPr>
              <a:t>15 Oct, 10:35  EX-C poster 1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89DD73-6695-134C-6639-5289EA0916DA}"/>
              </a:ext>
            </a:extLst>
          </p:cNvPr>
          <p:cNvSpPr txBox="1"/>
          <p:nvPr/>
        </p:nvSpPr>
        <p:spPr>
          <a:xfrm>
            <a:off x="2184353" y="5086849"/>
            <a:ext cx="24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 scale k</a:t>
            </a:r>
            <a:r>
              <a:rPr kumimoji="1" lang="en-GB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kumimoji="1"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7.0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1E9560-1EE0-AC8B-3829-09D8A8CF1109}"/>
              </a:ext>
            </a:extLst>
          </p:cNvPr>
          <p:cNvSpPr txBox="1"/>
          <p:nvPr/>
        </p:nvSpPr>
        <p:spPr>
          <a:xfrm>
            <a:off x="2149847" y="4717517"/>
            <a:ext cx="24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Ion scale k</a:t>
            </a:r>
            <a:r>
              <a:rPr kumimoji="1" lang="en-GB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kumimoji="1"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~1.5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780C98-1D3C-E663-2419-C48D887AF8FF}"/>
              </a:ext>
            </a:extLst>
          </p:cNvPr>
          <p:cNvSpPr txBox="1"/>
          <p:nvPr/>
        </p:nvSpPr>
        <p:spPr>
          <a:xfrm>
            <a:off x="7390544" y="1837426"/>
            <a:ext cx="324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After the bifurcation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857777-9051-154E-7D71-EB29B9C32F58}"/>
              </a:ext>
            </a:extLst>
          </p:cNvPr>
          <p:cNvSpPr txBox="1"/>
          <p:nvPr/>
        </p:nvSpPr>
        <p:spPr>
          <a:xfrm>
            <a:off x="4947535" y="3666869"/>
            <a:ext cx="2057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Both at </a:t>
            </a:r>
            <a:r>
              <a:rPr lang="en-US" altLang="ja-JP" sz="2000" dirty="0">
                <a:latin typeface="Symbol" panose="05050102010706020507" pitchFamily="18" charset="2"/>
                <a:cs typeface="Arial" panose="020B0604020202020204" pitchFamily="34" charset="0"/>
              </a:rPr>
              <a:t>r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 0.9</a:t>
            </a:r>
            <a:endParaRPr lang="en-GB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5BE62B-7883-2877-EBAE-679827C4719C}"/>
              </a:ext>
            </a:extLst>
          </p:cNvPr>
          <p:cNvSpPr txBox="1"/>
          <p:nvPr/>
        </p:nvSpPr>
        <p:spPr>
          <a:xfrm>
            <a:off x="5112336" y="4105787"/>
            <a:ext cx="22782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reflectometry </a:t>
            </a:r>
            <a:endParaRPr lang="en-GB" sz="2000" dirty="0">
              <a:solidFill>
                <a:srgbClr val="3366FF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6C0AD795-D888-3BA9-E053-16B2DB4FB5EE}"/>
              </a:ext>
            </a:extLst>
          </p:cNvPr>
          <p:cNvCxnSpPr/>
          <p:nvPr/>
        </p:nvCxnSpPr>
        <p:spPr>
          <a:xfrm>
            <a:off x="4351789" y="4459730"/>
            <a:ext cx="760547" cy="0"/>
          </a:xfrm>
          <a:prstGeom prst="straightConnector1">
            <a:avLst/>
          </a:prstGeom>
          <a:ln>
            <a:solidFill>
              <a:srgbClr val="3366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CDB8914-3929-786D-250B-518A47B80C37}"/>
              </a:ext>
            </a:extLst>
          </p:cNvPr>
          <p:cNvSpPr txBox="1"/>
          <p:nvPr/>
        </p:nvSpPr>
        <p:spPr>
          <a:xfrm>
            <a:off x="5165924" y="5199066"/>
            <a:ext cx="1429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Millimetre backward scattering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6393A72-0881-911F-17E2-8794A61BFB88}"/>
              </a:ext>
            </a:extLst>
          </p:cNvPr>
          <p:cNvCxnSpPr/>
          <p:nvPr/>
        </p:nvCxnSpPr>
        <p:spPr>
          <a:xfrm>
            <a:off x="4295030" y="5783122"/>
            <a:ext cx="76054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874E6B7-B579-3985-ACF2-17D55228F133}"/>
              </a:ext>
            </a:extLst>
          </p:cNvPr>
          <p:cNvSpPr txBox="1"/>
          <p:nvPr/>
        </p:nvSpPr>
        <p:spPr>
          <a:xfrm>
            <a:off x="2661945" y="2758355"/>
            <a:ext cx="901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Grassy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E7343F0-8C80-1377-3033-175579E491FB}"/>
              </a:ext>
            </a:extLst>
          </p:cNvPr>
          <p:cNvSpPr txBox="1"/>
          <p:nvPr/>
        </p:nvSpPr>
        <p:spPr>
          <a:xfrm>
            <a:off x="1138987" y="2746108"/>
            <a:ext cx="115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Quiescent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97B07F-43DF-4730-67DA-34DCC7472027}"/>
              </a:ext>
            </a:extLst>
          </p:cNvPr>
          <p:cNvSpPr txBox="1"/>
          <p:nvPr/>
        </p:nvSpPr>
        <p:spPr>
          <a:xfrm>
            <a:off x="7291137" y="292763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Ion-scale turbulence </a:t>
            </a:r>
          </a:p>
        </p:txBody>
      </p:sp>
      <p:sp>
        <p:nvSpPr>
          <p:cNvPr id="27" name="矢印: 上 26">
            <a:extLst>
              <a:ext uri="{FF2B5EF4-FFF2-40B4-BE49-F238E27FC236}">
                <a16:creationId xmlns:a16="http://schemas.microsoft.com/office/drawing/2014/main" id="{0CA985BC-F769-C021-3503-50203CC0139F}"/>
              </a:ext>
            </a:extLst>
          </p:cNvPr>
          <p:cNvSpPr/>
          <p:nvPr/>
        </p:nvSpPr>
        <p:spPr>
          <a:xfrm rot="10800000">
            <a:off x="11261201" y="2784199"/>
            <a:ext cx="336178" cy="795453"/>
          </a:xfrm>
          <a:prstGeom prst="upArrow">
            <a:avLst/>
          </a:pr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B1CA199-62ED-0E62-6D58-870FA7752945}"/>
              </a:ext>
            </a:extLst>
          </p:cNvPr>
          <p:cNvSpPr txBox="1"/>
          <p:nvPr/>
        </p:nvSpPr>
        <p:spPr>
          <a:xfrm>
            <a:off x="7335249" y="419896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kumimoji="1" lang="en-GB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-scale turbulence </a:t>
            </a:r>
          </a:p>
        </p:txBody>
      </p:sp>
      <p:sp>
        <p:nvSpPr>
          <p:cNvPr id="29" name="矢印: 上 28">
            <a:extLst>
              <a:ext uri="{FF2B5EF4-FFF2-40B4-BE49-F238E27FC236}">
                <a16:creationId xmlns:a16="http://schemas.microsoft.com/office/drawing/2014/main" id="{273969AB-AB39-DCC0-B6A6-4F34DBAEBF20}"/>
              </a:ext>
            </a:extLst>
          </p:cNvPr>
          <p:cNvSpPr/>
          <p:nvPr/>
        </p:nvSpPr>
        <p:spPr>
          <a:xfrm>
            <a:off x="11281254" y="4055536"/>
            <a:ext cx="336178" cy="795453"/>
          </a:xfrm>
          <a:prstGeom prst="upArrow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F4646E-CCF0-00AB-AED8-363783C17120}"/>
              </a:ext>
            </a:extLst>
          </p:cNvPr>
          <p:cNvSpPr txBox="1"/>
          <p:nvPr/>
        </p:nvSpPr>
        <p:spPr>
          <a:xfrm>
            <a:off x="7271084" y="5367623"/>
            <a:ext cx="4326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Anti-correlation of </a:t>
            </a:r>
            <a:r>
              <a:rPr kumimoji="1"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-scale and e-scale turbulence was found.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BD70C0E-ACA3-854D-3024-130B75D395CE}"/>
              </a:ext>
            </a:extLst>
          </p:cNvPr>
          <p:cNvCxnSpPr>
            <a:cxnSpLocks/>
          </p:cNvCxnSpPr>
          <p:nvPr/>
        </p:nvCxnSpPr>
        <p:spPr>
          <a:xfrm>
            <a:off x="2184353" y="3666869"/>
            <a:ext cx="1175626" cy="438918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32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41"/>
    </mc:Choice>
    <mc:Fallback>
      <p:transition spd="slow" advTm="7854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EB9B2A4-A713-5BB5-21AF-5F5DBEA1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30C9305-203A-582E-8331-0141E0CD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7</a:t>
            </a:fld>
            <a:endParaRPr kumimoji="1" lang="en-GB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CB6872F-3F69-E2EC-ED17-0ED3995806E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Turbulence anisotropy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changes after confinement bifurcation</a:t>
            </a:r>
            <a:r>
              <a:rPr kumimoji="1" lang="en-GB" baseline="0" dirty="0"/>
              <a:t>.</a:t>
            </a:r>
            <a:endParaRPr kumimoji="1" lang="en-GB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683E7FA-33D2-CFBE-B927-DC3F7525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05" y="882540"/>
            <a:ext cx="6155670" cy="22199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826B28-2DD0-3114-D49F-33741E4AE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05" y="3334712"/>
            <a:ext cx="2080055" cy="19943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84EF72D-423C-A5C6-2C5D-B012318FB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29" y="3334711"/>
            <a:ext cx="1900365" cy="199433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21D2D3-76E2-0379-5B96-1D04B2C78D7A}"/>
              </a:ext>
            </a:extLst>
          </p:cNvPr>
          <p:cNvSpPr txBox="1"/>
          <p:nvPr/>
        </p:nvSpPr>
        <p:spPr>
          <a:xfrm>
            <a:off x="1010243" y="5515645"/>
            <a:ext cx="4175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Receiver2/Receiver1 shows turbulence anisotropy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8AB4783-BCF8-1F0A-91F6-3E0B14D1E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945" y="684557"/>
            <a:ext cx="4482684" cy="445917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8910FB-2F90-8006-5D39-86AC2395AF3F}"/>
              </a:ext>
            </a:extLst>
          </p:cNvPr>
          <p:cNvSpPr txBox="1"/>
          <p:nvPr/>
        </p:nvSpPr>
        <p:spPr>
          <a:xfrm>
            <a:off x="6430325" y="5080166"/>
            <a:ext cx="5292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bifurcation:</a:t>
            </a:r>
          </a:p>
          <a:p>
            <a:r>
              <a:rPr lang="en-GB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Radially elongated turbulence eddy</a:t>
            </a:r>
          </a:p>
          <a:p>
            <a:r>
              <a:rPr lang="en-GB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bifurcation:</a:t>
            </a:r>
          </a:p>
          <a:p>
            <a:r>
              <a:rPr lang="en-GB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Isotropic turbulence. </a:t>
            </a:r>
            <a:endParaRPr kumimoji="1" lang="en-GB" sz="20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E20644D2-BC61-4EC1-0D14-32F63C3691A2}"/>
              </a:ext>
            </a:extLst>
          </p:cNvPr>
          <p:cNvCxnSpPr/>
          <p:nvPr/>
        </p:nvCxnSpPr>
        <p:spPr>
          <a:xfrm>
            <a:off x="7410734" y="882540"/>
            <a:ext cx="7096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2E9ECC0-6D8D-2C2A-7412-8C3ED58C1DB6}"/>
                  </a:ext>
                </a:extLst>
              </p:cNvPr>
              <p:cNvSpPr txBox="1"/>
              <p:nvPr/>
            </p:nvSpPr>
            <p:spPr>
              <a:xfrm>
                <a:off x="8586739" y="1116114"/>
                <a:ext cx="664191" cy="386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kumimoji="1"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kumimoji="1"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1" lang="en-GB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2E9ECC0-6D8D-2C2A-7412-8C3ED58C1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739" y="1116114"/>
                <a:ext cx="664191" cy="386965"/>
              </a:xfrm>
              <a:prstGeom prst="rect">
                <a:avLst/>
              </a:prstGeom>
              <a:blipFill>
                <a:blip r:embed="rId7"/>
                <a:stretch>
                  <a:fillRect r="-10092"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2A56E21-F5DE-4925-193E-214E3B8868FD}"/>
              </a:ext>
            </a:extLst>
          </p:cNvPr>
          <p:cNvCxnSpPr/>
          <p:nvPr/>
        </p:nvCxnSpPr>
        <p:spPr>
          <a:xfrm>
            <a:off x="8502555" y="1173118"/>
            <a:ext cx="0" cy="3008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352D0AA-D3FA-4E5D-7B5F-AAAE3297B660}"/>
                  </a:ext>
                </a:extLst>
              </p:cNvPr>
              <p:cNvSpPr txBox="1"/>
              <p:nvPr/>
            </p:nvSpPr>
            <p:spPr>
              <a:xfrm>
                <a:off x="7433480" y="519676"/>
                <a:ext cx="6641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kumimoji="1"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kumimoji="1"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1" lang="en-GB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352D0AA-D3FA-4E5D-7B5F-AAAE3297B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480" y="519676"/>
                <a:ext cx="664191" cy="369332"/>
              </a:xfrm>
              <a:prstGeom prst="rect">
                <a:avLst/>
              </a:prstGeom>
              <a:blipFill>
                <a:blip r:embed="rId8"/>
                <a:stretch>
                  <a:fillRect r="-100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08D1AB-C9CB-0A43-971A-BF40D0458F51}"/>
              </a:ext>
            </a:extLst>
          </p:cNvPr>
          <p:cNvSpPr txBox="1"/>
          <p:nvPr/>
        </p:nvSpPr>
        <p:spPr>
          <a:xfrm>
            <a:off x="-10895" y="2971744"/>
            <a:ext cx="2057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ja-JP" sz="2000" dirty="0">
                <a:latin typeface="Symbol" panose="05050102010706020507" pitchFamily="18" charset="2"/>
                <a:cs typeface="Arial" panose="020B0604020202020204" pitchFamily="34" charset="0"/>
              </a:rPr>
              <a:t>r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 0.9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DB5F03B-B0F8-5F7C-6DCC-06B17732F778}"/>
                  </a:ext>
                </a:extLst>
              </p:cNvPr>
              <p:cNvSpPr txBox="1"/>
              <p:nvPr/>
            </p:nvSpPr>
            <p:spPr>
              <a:xfrm rot="16200000">
                <a:off x="5900905" y="2521245"/>
                <a:ext cx="1670487" cy="706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kumimoji="1"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1" lang="en-US" sz="2000" b="0" i="1" smtClean="0">
                                  <a:latin typeface="Cambria Math" panose="02040503050406030204" pitchFamily="18" charset="0"/>
                                </a:rPr>
                                <m:t>𝑎𝑚𝑝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𝑎𝑚𝑝</m:t>
                              </m:r>
                            </m:sub>
                          </m:sSub>
                          <m:d>
                            <m:dPr>
                              <m:ctrlPr>
                                <a:rPr lang="en-GB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kumimoji="1" lang="en-GB" sz="20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DB5F03B-B0F8-5F7C-6DCC-06B17732F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00905" y="2521245"/>
                <a:ext cx="1670487" cy="706219"/>
              </a:xfrm>
              <a:prstGeom prst="rect">
                <a:avLst/>
              </a:prstGeom>
              <a:blipFill>
                <a:blip r:embed="rId9"/>
                <a:stretch>
                  <a:fillRect t="-25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3CDE9B-8277-1288-686F-282EE229D9A2}"/>
              </a:ext>
            </a:extLst>
          </p:cNvPr>
          <p:cNvSpPr txBox="1"/>
          <p:nvPr/>
        </p:nvSpPr>
        <p:spPr>
          <a:xfrm>
            <a:off x="8120418" y="1867143"/>
            <a:ext cx="1472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i="1" dirty="0">
                <a:latin typeface="Ariak"/>
              </a:rPr>
              <a:t>Turbulence </a:t>
            </a:r>
          </a:p>
          <a:p>
            <a:r>
              <a:rPr kumimoji="1" lang="en-GB" i="1" dirty="0">
                <a:latin typeface="Ariak"/>
              </a:rPr>
              <a:t>eddy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D2184C3-F19F-EEE7-F025-06B245DB92F7}"/>
              </a:ext>
            </a:extLst>
          </p:cNvPr>
          <p:cNvCxnSpPr/>
          <p:nvPr/>
        </p:nvCxnSpPr>
        <p:spPr>
          <a:xfrm>
            <a:off x="8918834" y="2331720"/>
            <a:ext cx="453766" cy="192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681D604-EABF-D8D6-287D-F8E7E8EBFA19}"/>
              </a:ext>
            </a:extLst>
          </p:cNvPr>
          <p:cNvCxnSpPr/>
          <p:nvPr/>
        </p:nvCxnSpPr>
        <p:spPr>
          <a:xfrm flipH="1" flipV="1">
            <a:off x="7872984" y="1473958"/>
            <a:ext cx="338328" cy="518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64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36"/>
    </mc:Choice>
    <mc:Fallback>
      <p:transition spd="slow" advTm="9773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8E4F796-AC9E-9F66-25D8-D4D61514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dirty="0"/>
              <a:t>30th IAEA Fusion Energy Conference (FEC2025)  13–18 October 2025, Chengdu, People’s Republic of China</a:t>
            </a:r>
            <a:endParaRPr kumimoji="1" lang="en-GB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FDE63A5-B3D1-5C18-63E6-A043B427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8</a:t>
            </a:fld>
            <a:endParaRPr kumimoji="1" lang="en-GB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D6463F8-ABD8-19BA-08B6-B6C024DCD119}"/>
              </a:ext>
            </a:extLst>
          </p:cNvPr>
          <p:cNvGrpSpPr/>
          <p:nvPr/>
        </p:nvGrpSpPr>
        <p:grpSpPr>
          <a:xfrm>
            <a:off x="133407" y="1081007"/>
            <a:ext cx="4702494" cy="5341239"/>
            <a:chOff x="212201" y="1123576"/>
            <a:chExt cx="4702494" cy="5341239"/>
          </a:xfrm>
        </p:grpSpPr>
        <p:pic>
          <p:nvPicPr>
            <p:cNvPr id="18" name="図 17" descr="グラフ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84DB4A3-DBAB-116D-45C9-87AFE9C2C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191" t="16275" r="18925" b="20086"/>
            <a:stretch/>
          </p:blipFill>
          <p:spPr>
            <a:xfrm>
              <a:off x="570224" y="1186769"/>
              <a:ext cx="3600691" cy="1530000"/>
            </a:xfrm>
            <a:prstGeom prst="rect">
              <a:avLst/>
            </a:prstGeom>
          </p:spPr>
        </p:pic>
        <p:pic>
          <p:nvPicPr>
            <p:cNvPr id="19" name="コンテンツ プレースホルダー 4" descr="グラフ&#10;&#10;中程度の精度で自動的に生成された説明">
              <a:extLst>
                <a:ext uri="{FF2B5EF4-FFF2-40B4-BE49-F238E27FC236}">
                  <a16:creationId xmlns:a16="http://schemas.microsoft.com/office/drawing/2014/main" id="{7232CAAA-476F-05B9-2D70-31E6DAE60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4353" t="13456" r="5054" b="17482"/>
            <a:stretch/>
          </p:blipFill>
          <p:spPr>
            <a:xfrm>
              <a:off x="4134847" y="1123576"/>
              <a:ext cx="503924" cy="1642820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E50DE06D-1C4F-726C-341D-B244B7721817}"/>
                </a:ext>
              </a:extLst>
            </p:cNvPr>
            <p:cNvSpPr txBox="1"/>
            <p:nvPr/>
          </p:nvSpPr>
          <p:spPr>
            <a:xfrm rot="16200000">
              <a:off x="29330" y="1754278"/>
              <a:ext cx="6889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kumimoji="1" lang="en-US" altLang="ja-JP" sz="15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eff</a:t>
              </a:r>
              <a:r>
                <a:rPr kumimoji="1" lang="en-US" altLang="ja-JP" sz="1500" dirty="0">
                  <a:latin typeface="Arial" panose="020B0604020202020204" pitchFamily="34" charset="0"/>
                  <a:cs typeface="Arial" panose="020B0604020202020204" pitchFamily="34" charset="0"/>
                </a:rPr>
                <a:t>/a</a:t>
              </a:r>
              <a:r>
                <a:rPr kumimoji="1" lang="en-US" altLang="ja-JP" sz="15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  <a:endParaRPr kumimoji="1" lang="ja-JP" altLang="en-US" sz="15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72B56A4-3B77-BBFD-724A-2405306E5ED2}"/>
                    </a:ext>
                  </a:extLst>
                </p:cNvPr>
                <p:cNvSpPr txBox="1"/>
                <p:nvPr/>
              </p:nvSpPr>
              <p:spPr>
                <a:xfrm rot="5400000">
                  <a:off x="4143971" y="1789728"/>
                  <a:ext cx="1208215" cy="333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ja-JP" altLang="en-US" sz="150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altLang="ja-JP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500" i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1500" i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  <m:r>
                          <a:rPr lang="en-US" altLang="ja-JP" sz="15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1" lang="ja-JP" altLang="en-US" sz="150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kumimoji="1" lang="en-US" altLang="ja-JP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15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15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kumimoji="1" lang="en-US" altLang="ja-JP" sz="15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kumimoji="1" lang="en-US" altLang="ja-JP" sz="15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72B56A4-3B77-BBFD-724A-2405306E5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143971" y="1789728"/>
                  <a:ext cx="1208215" cy="333233"/>
                </a:xfrm>
                <a:prstGeom prst="rect">
                  <a:avLst/>
                </a:prstGeom>
                <a:blipFill>
                  <a:blip r:embed="rId5"/>
                  <a:stretch>
                    <a:fillRect l="-925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163183FE-C6E4-58E7-6B87-FF13FE7A4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781" y="4272319"/>
              <a:ext cx="4302000" cy="1610374"/>
            </a:xfrm>
            <a:prstGeom prst="rect">
              <a:avLst/>
            </a:prstGeom>
          </p:spPr>
        </p:pic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C6944D91-BCD1-19B2-38A4-2743AC5EC063}"/>
                </a:ext>
              </a:extLst>
            </p:cNvPr>
            <p:cNvCxnSpPr/>
            <p:nvPr/>
          </p:nvCxnSpPr>
          <p:spPr>
            <a:xfrm flipV="1">
              <a:off x="861365" y="1236583"/>
              <a:ext cx="186621" cy="135919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75127BC5-12C7-7E0B-B0A7-CF71981519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864" y="1200667"/>
              <a:ext cx="691729" cy="1476679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D41ED740-92D4-0C05-F3F9-DCDD7B37A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960" y="5302015"/>
              <a:ext cx="4199534" cy="116280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44145925-F928-72C5-9A09-683A3BD7B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144" y="2593508"/>
              <a:ext cx="4159149" cy="2160000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68F97AC-F235-1AA4-226B-43A9328DDD7A}"/>
              </a:ext>
            </a:extLst>
          </p:cNvPr>
          <p:cNvSpPr txBox="1"/>
          <p:nvPr/>
        </p:nvSpPr>
        <p:spPr>
          <a:xfrm>
            <a:off x="5351578" y="800341"/>
            <a:ext cx="2472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-scale </a:t>
            </a:r>
          </a:p>
          <a:p>
            <a:r>
              <a:rPr kumimoji="1"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by b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ackward </a:t>
            </a:r>
            <a:r>
              <a:rPr lang="en-US" altLang="ja-JP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scatering</a:t>
            </a:r>
            <a:endParaRPr kumimoji="1" lang="ja-JP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9D23E09-2334-47F4-E4AA-E46B9EC13F98}"/>
              </a:ext>
            </a:extLst>
          </p:cNvPr>
          <p:cNvGrpSpPr/>
          <p:nvPr/>
        </p:nvGrpSpPr>
        <p:grpSpPr>
          <a:xfrm>
            <a:off x="4602997" y="1838617"/>
            <a:ext cx="3780111" cy="3977163"/>
            <a:chOff x="7588810" y="688764"/>
            <a:chExt cx="3780111" cy="3977163"/>
          </a:xfrm>
        </p:grpSpPr>
        <p:pic>
          <p:nvPicPr>
            <p:cNvPr id="27" name="図 26" descr="グラフィカル ユーザー インターフェイス&#10;&#10;低い精度で自動的に生成された説明">
              <a:extLst>
                <a:ext uri="{FF2B5EF4-FFF2-40B4-BE49-F238E27FC236}">
                  <a16:creationId xmlns:a16="http://schemas.microsoft.com/office/drawing/2014/main" id="{8D9070C5-024D-0D4A-757D-EC0EE38CC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4618" y="688764"/>
              <a:ext cx="3314303" cy="3977163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F0DEA66B-F3D7-C8AA-6F30-0CB0F0B62E65}"/>
                </a:ext>
              </a:extLst>
            </p:cNvPr>
            <p:cNvSpPr/>
            <p:nvPr/>
          </p:nvSpPr>
          <p:spPr>
            <a:xfrm>
              <a:off x="8293997" y="3628424"/>
              <a:ext cx="2264234" cy="2955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D551BC3-3F84-8A56-8E36-E0B311E81E8C}"/>
                </a:ext>
              </a:extLst>
            </p:cNvPr>
            <p:cNvSpPr/>
            <p:nvPr/>
          </p:nvSpPr>
          <p:spPr>
            <a:xfrm>
              <a:off x="8293996" y="1149523"/>
              <a:ext cx="2264233" cy="1584000"/>
            </a:xfrm>
            <a:prstGeom prst="rect">
              <a:avLst/>
            </a:prstGeom>
            <a:noFill/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B18344CC-9E26-1C00-B417-B1F0AAE48F40}"/>
                </a:ext>
              </a:extLst>
            </p:cNvPr>
            <p:cNvSpPr txBox="1"/>
            <p:nvPr/>
          </p:nvSpPr>
          <p:spPr>
            <a:xfrm rot="16200000">
              <a:off x="7213708" y="3453011"/>
              <a:ext cx="1396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rgbClr val="FF0000"/>
                  </a:solidFill>
                </a:rPr>
                <a:t>nonlocal</a:t>
              </a:r>
            </a:p>
            <a:p>
              <a:pPr algn="ctr"/>
              <a:r>
                <a:rPr lang="en-US" altLang="ja-JP" b="1" dirty="0">
                  <a:solidFill>
                    <a:srgbClr val="FF0000"/>
                  </a:solidFill>
                </a:rPr>
                <a:t>turbulence</a:t>
              </a:r>
              <a:endParaRPr kumimoji="1" lang="ja-JP" altLang="en-US" b="1">
                <a:solidFill>
                  <a:srgbClr val="FF0000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42FCC5FF-3574-7078-4BA1-9F50CF513F0B}"/>
                </a:ext>
              </a:extLst>
            </p:cNvPr>
            <p:cNvSpPr txBox="1"/>
            <p:nvPr/>
          </p:nvSpPr>
          <p:spPr>
            <a:xfrm rot="16200000">
              <a:off x="7222071" y="1580340"/>
              <a:ext cx="1396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rgbClr val="0000FF"/>
                  </a:solidFill>
                </a:rPr>
                <a:t>local</a:t>
              </a:r>
            </a:p>
            <a:p>
              <a:pPr algn="ctr"/>
              <a:r>
                <a:rPr lang="en-US" altLang="ja-JP" b="1" dirty="0">
                  <a:solidFill>
                    <a:srgbClr val="0000FF"/>
                  </a:solidFill>
                </a:rPr>
                <a:t>turbulence</a:t>
              </a:r>
              <a:endParaRPr kumimoji="1" lang="ja-JP" altLang="en-US" b="1">
                <a:solidFill>
                  <a:srgbClr val="0000FF"/>
                </a:solidFill>
              </a:endParaRPr>
            </a:p>
          </p:txBody>
        </p:sp>
      </p:grpSp>
      <p:sp>
        <p:nvSpPr>
          <p:cNvPr id="33" name="タイトル 32">
            <a:extLst>
              <a:ext uri="{FF2B5EF4-FFF2-40B4-BE49-F238E27FC236}">
                <a16:creationId xmlns:a16="http://schemas.microsoft.com/office/drawing/2014/main" id="{32C69503-A63B-84F4-6E5D-D3EF1CAEF5C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Local and non-local turbulence co-exists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in the electron scale turbulence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EC3F2C3-727D-6ADC-C463-786EC47F8C67}"/>
              </a:ext>
            </a:extLst>
          </p:cNvPr>
          <p:cNvSpPr txBox="1"/>
          <p:nvPr/>
        </p:nvSpPr>
        <p:spPr>
          <a:xfrm>
            <a:off x="8336310" y="1675983"/>
            <a:ext cx="35537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turbulence (50-100kHz) follows change of </a:t>
            </a:r>
            <a:r>
              <a:rPr lang="en-US" altLang="ja-JP" sz="2000" dirty="0" err="1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ja-JP" sz="2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gradient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kumimoji="1"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Non-local turbulence (10-20kHz)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excited almost simultaneously throughout the entire plasma region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ja-JP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between the edge and core. </a:t>
            </a:r>
            <a:endParaRPr kumimoji="1"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3E0FF40-6AE4-99D6-85B2-B576D288261A}"/>
              </a:ext>
            </a:extLst>
          </p:cNvPr>
          <p:cNvSpPr txBox="1"/>
          <p:nvPr/>
        </p:nvSpPr>
        <p:spPr>
          <a:xfrm>
            <a:off x="1015149" y="477176"/>
            <a:ext cx="265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Conditional averaged 25Hz ECH modulation 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CB11069-77F8-AB05-4F90-240112C310F0}"/>
              </a:ext>
            </a:extLst>
          </p:cNvPr>
          <p:cNvSpPr txBox="1"/>
          <p:nvPr/>
        </p:nvSpPr>
        <p:spPr>
          <a:xfrm>
            <a:off x="8744291" y="619342"/>
            <a:ext cx="33143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ja-JP" b="0" i="0" dirty="0">
                <a:effectLst/>
                <a:latin typeface="Roboto" panose="02000000000000000000" pitchFamily="2" charset="0"/>
              </a:rPr>
              <a:t>Kenmochi</a:t>
            </a:r>
          </a:p>
          <a:p>
            <a:r>
              <a:rPr lang="fr-FR" altLang="ja-JP" b="0" i="0" dirty="0">
                <a:effectLst/>
                <a:latin typeface="Roboto" panose="02000000000000000000" pitchFamily="2" charset="0"/>
              </a:rPr>
              <a:t>15 Oct, 10:35, EX-C Posters 1</a:t>
            </a:r>
            <a:endParaRPr lang="en-GB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430CDC-DAD8-B3EA-B553-14A03861103C}"/>
              </a:ext>
            </a:extLst>
          </p:cNvPr>
          <p:cNvSpPr txBox="1"/>
          <p:nvPr/>
        </p:nvSpPr>
        <p:spPr>
          <a:xfrm>
            <a:off x="2623809" y="3107457"/>
            <a:ext cx="15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Edge </a:t>
            </a:r>
            <a:r>
              <a:rPr lang="en-GB" b="1" u="sng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kumimoji="1"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A5EA25A-D637-F0B4-3FBC-C73D270CAE39}"/>
              </a:ext>
            </a:extLst>
          </p:cNvPr>
          <p:cNvSpPr txBox="1"/>
          <p:nvPr/>
        </p:nvSpPr>
        <p:spPr>
          <a:xfrm>
            <a:off x="2099084" y="5541421"/>
            <a:ext cx="207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  <a:r>
              <a:rPr lang="en-GB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u="sng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kumimoji="1" lang="en-GB" b="1" u="sng" dirty="0">
                <a:latin typeface="Arial" panose="020B0604020202020204" pitchFamily="34" charset="0"/>
                <a:cs typeface="Arial" panose="020B0604020202020204" pitchFamily="34" charset="0"/>
              </a:rPr>
              <a:t>=0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81FA04-F7BC-9A75-17CC-11346DF05A97}"/>
              </a:ext>
            </a:extLst>
          </p:cNvPr>
          <p:cNvSpPr txBox="1"/>
          <p:nvPr/>
        </p:nvSpPr>
        <p:spPr>
          <a:xfrm>
            <a:off x="5290572" y="5412255"/>
            <a:ext cx="25237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GB" dirty="0">
                <a:latin typeface="Ariak"/>
              </a:rPr>
              <a:t>0     20    40    80    100</a:t>
            </a:r>
          </a:p>
          <a:p>
            <a:pPr algn="ctr"/>
            <a:r>
              <a:rPr lang="en-GB" dirty="0">
                <a:latin typeface="Ariak"/>
              </a:rPr>
              <a:t>Time(</a:t>
            </a:r>
            <a:r>
              <a:rPr lang="en-GB" dirty="0" err="1">
                <a:latin typeface="Ariak"/>
              </a:rPr>
              <a:t>ms</a:t>
            </a:r>
            <a:r>
              <a:rPr lang="en-GB" dirty="0">
                <a:latin typeface="Ariak"/>
              </a:rPr>
              <a:t>)</a:t>
            </a:r>
            <a:endParaRPr kumimoji="1" lang="en-GB" dirty="0">
              <a:latin typeface="Ariak"/>
            </a:endParaRPr>
          </a:p>
        </p:txBody>
      </p:sp>
    </p:spTree>
    <p:extLst>
      <p:ext uri="{BB962C8B-B14F-4D97-AF65-F5344CB8AC3E}">
        <p14:creationId xmlns:p14="http://schemas.microsoft.com/office/powerpoint/2010/main" val="55458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67"/>
    </mc:Choice>
    <mc:Fallback>
      <p:transition spd="slow" advTm="1043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766B00C-71CA-D6B6-27D8-9AF749ED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/>
              <a:t>30th IAEA Fusion Energy Conference (FEC2025)  13–18 October 2025, Chengdu, People’s Republic of China</a:t>
            </a:r>
            <a:endParaRPr kumimoji="1" lang="en-GB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31EBDE-178D-B226-FC3B-7F608C372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466B-963D-4A0D-B3CE-F8829B5B7119}" type="slidenum">
              <a:rPr kumimoji="1" lang="en-GB" smtClean="0"/>
              <a:t>9</a:t>
            </a:fld>
            <a:endParaRPr kumimoji="1" lang="en-GB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5B3C55-BA17-6A16-F2AC-F86BA3548541}"/>
              </a:ext>
            </a:extLst>
          </p:cNvPr>
          <p:cNvSpPr txBox="1"/>
          <p:nvPr/>
        </p:nvSpPr>
        <p:spPr>
          <a:xfrm>
            <a:off x="6698147" y="1798012"/>
            <a:ext cx="47243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Turbulence is measured by 2D-PCI     (k=0.1~0.8mm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en-GB" sz="2000" dirty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~0.2, f=20-500kHz)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  transition density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density, turbulence level becomes minimum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At  transition density (</a:t>
            </a:r>
            <a:r>
              <a:rPr lang="en-GB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ja-JP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 density, turbulence phase velocity in lab . frame changes  becomes from </a:t>
            </a:r>
            <a:r>
              <a:rPr lang="en-GB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-dia. to e-dia.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en-GB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DF7253D-71C1-A948-011D-BD95B6D963D2}"/>
              </a:ext>
            </a:extLst>
          </p:cNvPr>
          <p:cNvGrpSpPr/>
          <p:nvPr/>
        </p:nvGrpSpPr>
        <p:grpSpPr>
          <a:xfrm>
            <a:off x="0" y="374957"/>
            <a:ext cx="6144716" cy="6144716"/>
            <a:chOff x="0" y="281969"/>
            <a:chExt cx="6144716" cy="614471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5E44F43-C8B9-FEA0-585F-3574D6B5D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969"/>
              <a:ext cx="6144716" cy="614471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7B6E0496-27E4-F7FC-198E-4A76FE209867}"/>
                </a:ext>
              </a:extLst>
            </p:cNvPr>
            <p:cNvCxnSpPr/>
            <p:nvPr/>
          </p:nvCxnSpPr>
          <p:spPr>
            <a:xfrm flipH="1" flipV="1">
              <a:off x="2222938" y="3862552"/>
              <a:ext cx="1970690" cy="1856030"/>
            </a:xfrm>
            <a:prstGeom prst="line">
              <a:avLst/>
            </a:prstGeom>
            <a:ln w="3810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1409201-48AA-E525-59B8-C3FD83588C0A}"/>
                </a:ext>
              </a:extLst>
            </p:cNvPr>
            <p:cNvSpPr txBox="1"/>
            <p:nvPr/>
          </p:nvSpPr>
          <p:spPr>
            <a:xfrm rot="2750613">
              <a:off x="2098374" y="4515866"/>
              <a:ext cx="2885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dirty="0">
                  <a:latin typeface="Arial" panose="020B0604020202020204" pitchFamily="34" charset="0"/>
                  <a:cs typeface="Arial" panose="020B0604020202020204" pitchFamily="34" charset="0"/>
                </a:rPr>
                <a:t>Minimum turbulence level</a:t>
              </a:r>
            </a:p>
          </p:txBody>
        </p:sp>
      </p:grpSp>
      <p:sp>
        <p:nvSpPr>
          <p:cNvPr id="10" name="タイトル 9">
            <a:extLst>
              <a:ext uri="{FF2B5EF4-FFF2-40B4-BE49-F238E27FC236}">
                <a16:creationId xmlns:a16="http://schemas.microsoft.com/office/drawing/2014/main" id="{8FBA6D3F-00CB-7B27-3B7B-F7D98859C8A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1" lang="en-GB" baseline="0" dirty="0">
                <a:latin typeface="Arial" panose="020B0604020202020204" pitchFamily="34" charset="0"/>
                <a:cs typeface="Arial" panose="020B0604020202020204" pitchFamily="34" charset="0"/>
              </a:rPr>
              <a:t> ramp up experiments shows turbulence transition.</a:t>
            </a:r>
            <a:endParaRPr kumimoji="1"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A3D46955-5FB1-1B61-8871-1BCFCBE7AE18}"/>
              </a:ext>
            </a:extLst>
          </p:cNvPr>
          <p:cNvGrpSpPr/>
          <p:nvPr/>
        </p:nvGrpSpPr>
        <p:grpSpPr>
          <a:xfrm>
            <a:off x="6332646" y="471394"/>
            <a:ext cx="5021153" cy="3142195"/>
            <a:chOff x="6332646" y="471394"/>
            <a:chExt cx="5021153" cy="3142195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B026DEBD-E5B5-D33D-AD7F-88139F36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8147" y="768639"/>
              <a:ext cx="4590495" cy="2844950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B6DA115-004E-E7C1-680E-9A355CDAA77E}"/>
                </a:ext>
              </a:extLst>
            </p:cNvPr>
            <p:cNvSpPr txBox="1"/>
            <p:nvPr/>
          </p:nvSpPr>
          <p:spPr>
            <a:xfrm>
              <a:off x="6332646" y="471394"/>
              <a:ext cx="5021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Local flux tube gyrokinetic ITG growth rate  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4EC0EFAC-D336-A19F-4D48-A18E5C62D6F9}"/>
              </a:ext>
            </a:extLst>
          </p:cNvPr>
          <p:cNvGrpSpPr/>
          <p:nvPr/>
        </p:nvGrpSpPr>
        <p:grpSpPr>
          <a:xfrm>
            <a:off x="5904855" y="3536950"/>
            <a:ext cx="6222888" cy="2889735"/>
            <a:chOff x="5904855" y="3536950"/>
            <a:chExt cx="6222888" cy="2889735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61337C-B501-68A0-FF63-C137D71B8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2150" y="3985178"/>
              <a:ext cx="4426471" cy="2441507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2292356-0C06-F454-FE4C-3E504C23BD36}"/>
                </a:ext>
              </a:extLst>
            </p:cNvPr>
            <p:cNvSpPr txBox="1"/>
            <p:nvPr/>
          </p:nvSpPr>
          <p:spPr>
            <a:xfrm>
              <a:off x="5904855" y="3536950"/>
              <a:ext cx="62228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Two fluid MHD Resistive Interchange (RI)</a:t>
              </a:r>
              <a:r>
                <a:rPr kumimoji="1"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growth rate  </a:t>
              </a: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0D10472-B687-1AA0-538C-0CFEC01FB184}"/>
              </a:ext>
            </a:extLst>
          </p:cNvPr>
          <p:cNvGrpSpPr/>
          <p:nvPr/>
        </p:nvGrpSpPr>
        <p:grpSpPr>
          <a:xfrm>
            <a:off x="635431" y="27950"/>
            <a:ext cx="11492311" cy="5554914"/>
            <a:chOff x="635431" y="27950"/>
            <a:chExt cx="11492311" cy="5554914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90CF1DE2-F1F0-0A95-92CC-763F5FB095A5}"/>
                </a:ext>
              </a:extLst>
            </p:cNvPr>
            <p:cNvGrpSpPr/>
            <p:nvPr/>
          </p:nvGrpSpPr>
          <p:grpSpPr>
            <a:xfrm>
              <a:off x="635431" y="2142240"/>
              <a:ext cx="7454684" cy="3440624"/>
              <a:chOff x="635431" y="2142240"/>
              <a:chExt cx="7454684" cy="3440624"/>
            </a:xfrm>
          </p:grpSpPr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1C7AACA7-2E4A-A472-B9D9-AC27B47273B6}"/>
                  </a:ext>
                </a:extLst>
              </p:cNvPr>
              <p:cNvGrpSpPr/>
              <p:nvPr/>
            </p:nvGrpSpPr>
            <p:grpSpPr>
              <a:xfrm>
                <a:off x="635431" y="2142240"/>
                <a:ext cx="7454684" cy="3440624"/>
                <a:chOff x="635431" y="2076773"/>
                <a:chExt cx="7454684" cy="3440624"/>
              </a:xfrm>
            </p:grpSpPr>
            <p:cxnSp>
              <p:nvCxnSpPr>
                <p:cNvPr id="33" name="直線矢印コネクタ 32">
                  <a:extLst>
                    <a:ext uri="{FF2B5EF4-FFF2-40B4-BE49-F238E27FC236}">
                      <a16:creationId xmlns:a16="http://schemas.microsoft.com/office/drawing/2014/main" id="{4B9EE0AE-96DC-466D-7FC0-AC4F104F9D74}"/>
                    </a:ext>
                  </a:extLst>
                </p:cNvPr>
                <p:cNvCxnSpPr/>
                <p:nvPr/>
              </p:nvCxnSpPr>
              <p:spPr>
                <a:xfrm flipH="1">
                  <a:off x="1456841" y="2076773"/>
                  <a:ext cx="6633274" cy="2371241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楕円 33">
                  <a:extLst>
                    <a:ext uri="{FF2B5EF4-FFF2-40B4-BE49-F238E27FC236}">
                      <a16:creationId xmlns:a16="http://schemas.microsoft.com/office/drawing/2014/main" id="{CB17694C-898F-6267-1216-1ACBFC99D693}"/>
                    </a:ext>
                  </a:extLst>
                </p:cNvPr>
                <p:cNvSpPr/>
                <p:nvPr/>
              </p:nvSpPr>
              <p:spPr>
                <a:xfrm>
                  <a:off x="635431" y="3985178"/>
                  <a:ext cx="1614170" cy="1532219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GB" dirty="0"/>
                </a:p>
              </p:txBody>
            </p:sp>
          </p:grp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1E8109C2-8F61-F28F-0DAF-9CCA2E46689E}"/>
                  </a:ext>
                </a:extLst>
              </p:cNvPr>
              <p:cNvSpPr txBox="1"/>
              <p:nvPr/>
            </p:nvSpPr>
            <p:spPr>
              <a:xfrm>
                <a:off x="1121646" y="4883555"/>
                <a:ext cx="7284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GB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ITG</a:t>
                </a:r>
              </a:p>
            </p:txBody>
          </p:sp>
        </p:grp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7E0A2770-57AD-D23B-C3C3-71C2D6D66F99}"/>
                </a:ext>
              </a:extLst>
            </p:cNvPr>
            <p:cNvGrpSpPr/>
            <p:nvPr/>
          </p:nvGrpSpPr>
          <p:grpSpPr>
            <a:xfrm>
              <a:off x="3763507" y="3970575"/>
              <a:ext cx="4326608" cy="1532219"/>
              <a:chOff x="3763507" y="3970575"/>
              <a:chExt cx="4326608" cy="1532219"/>
            </a:xfrm>
          </p:grpSpPr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5803B73E-F0A2-BA56-214F-8A11E016F03A}"/>
                  </a:ext>
                </a:extLst>
              </p:cNvPr>
              <p:cNvGrpSpPr/>
              <p:nvPr/>
            </p:nvGrpSpPr>
            <p:grpSpPr>
              <a:xfrm>
                <a:off x="3763507" y="3970575"/>
                <a:ext cx="4326608" cy="1532219"/>
                <a:chOff x="3763507" y="3970575"/>
                <a:chExt cx="4326608" cy="1532219"/>
              </a:xfrm>
            </p:grpSpPr>
            <p:cxnSp>
              <p:nvCxnSpPr>
                <p:cNvPr id="36" name="直線矢印コネクタ 35">
                  <a:extLst>
                    <a:ext uri="{FF2B5EF4-FFF2-40B4-BE49-F238E27FC236}">
                      <a16:creationId xmlns:a16="http://schemas.microsoft.com/office/drawing/2014/main" id="{FC844B7A-15A2-13BB-C6B6-38023049D007}"/>
                    </a:ext>
                  </a:extLst>
                </p:cNvPr>
                <p:cNvCxnSpPr/>
                <p:nvPr/>
              </p:nvCxnSpPr>
              <p:spPr>
                <a:xfrm flipH="1" flipV="1">
                  <a:off x="4773478" y="4589067"/>
                  <a:ext cx="3316637" cy="182978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楕円 38">
                  <a:extLst>
                    <a:ext uri="{FF2B5EF4-FFF2-40B4-BE49-F238E27FC236}">
                      <a16:creationId xmlns:a16="http://schemas.microsoft.com/office/drawing/2014/main" id="{10676C73-2818-34E6-751B-1B994FE536B0}"/>
                    </a:ext>
                  </a:extLst>
                </p:cNvPr>
                <p:cNvSpPr/>
                <p:nvPr/>
              </p:nvSpPr>
              <p:spPr>
                <a:xfrm>
                  <a:off x="3763507" y="3970575"/>
                  <a:ext cx="1614170" cy="1532219"/>
                </a:xfrm>
                <a:prstGeom prst="ellipse">
                  <a:avLst/>
                </a:pr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GB" dirty="0"/>
                </a:p>
              </p:txBody>
            </p:sp>
          </p:grp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C796C912-D86B-D4CB-0934-A722A65330A1}"/>
                  </a:ext>
                </a:extLst>
              </p:cNvPr>
              <p:cNvSpPr txBox="1"/>
              <p:nvPr/>
            </p:nvSpPr>
            <p:spPr>
              <a:xfrm>
                <a:off x="4374216" y="4835900"/>
                <a:ext cx="7284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</a:t>
                </a:r>
                <a:endParaRPr kumimoji="1"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タイトル 9">
              <a:extLst>
                <a:ext uri="{FF2B5EF4-FFF2-40B4-BE49-F238E27FC236}">
                  <a16:creationId xmlns:a16="http://schemas.microsoft.com/office/drawing/2014/main" id="{9D86C31C-1D61-C56C-7197-CBFFEFD61FDD}"/>
                </a:ext>
              </a:extLst>
            </p:cNvPr>
            <p:cNvSpPr txBox="1">
              <a:spLocks/>
            </p:cNvSpPr>
            <p:nvPr/>
          </p:nvSpPr>
          <p:spPr>
            <a:xfrm>
              <a:off x="1057391" y="27950"/>
              <a:ext cx="11070351" cy="506408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Turbulence transitions from ITG to RI</a:t>
              </a:r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ABCFEED-FFFF-2CAF-6219-01CC1858412E}"/>
              </a:ext>
            </a:extLst>
          </p:cNvPr>
          <p:cNvSpPr txBox="1"/>
          <p:nvPr/>
        </p:nvSpPr>
        <p:spPr>
          <a:xfrm>
            <a:off x="1456841" y="653743"/>
            <a:ext cx="322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dirty="0">
                <a:latin typeface="Arial" panose="020B0604020202020204" pitchFamily="34" charset="0"/>
                <a:cs typeface="Arial" panose="020B0604020202020204" pitchFamily="34" charset="0"/>
              </a:rPr>
              <a:t>Kinoshita et al. PRL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27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26"/>
    </mc:Choice>
    <mc:Fallback>
      <p:transition spd="slow" advTm="13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1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8|19.5|1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8|1.6|38.8|2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2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|2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0.9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2|1.2|7.9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</TotalTime>
  <Words>2762</Words>
  <Application>Microsoft Office PowerPoint</Application>
  <PresentationFormat>ワイド画面</PresentationFormat>
  <Paragraphs>344</Paragraphs>
  <Slides>21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1" baseType="lpstr">
      <vt:lpstr>Ariak</vt:lpstr>
      <vt:lpstr>游ゴシック</vt:lpstr>
      <vt:lpstr>游ゴシック Light</vt:lpstr>
      <vt:lpstr>Arial</vt:lpstr>
      <vt:lpstr>Arial Narrow</vt:lpstr>
      <vt:lpstr>Cambria Math</vt:lpstr>
      <vt:lpstr>Roboto</vt:lpstr>
      <vt:lpstr>Symbol</vt:lpstr>
      <vt:lpstr>Wingdings</vt:lpstr>
      <vt:lpstr>Office テーマ</vt:lpstr>
      <vt:lpstr>Recent Advances in Plasma Control and Physics Research in the Large Helical Device</vt:lpstr>
      <vt:lpstr>Large Helical Device, R=3.6m, a=0.6m, V=30m3, Btmax=3T  started in  1998</vt:lpstr>
      <vt:lpstr>Physics issues for plasma control</vt:lpstr>
      <vt:lpstr>Real time wall conditioning by impurity powder dropper was successfully demonstrated</vt:lpstr>
      <vt:lpstr> Core heavy impurity  transport was enhanced by  Li powder  </vt:lpstr>
      <vt:lpstr>Simultaneous measurements of ion and electron scale turbulence. </vt:lpstr>
      <vt:lpstr>Turbulence anisotropy changes after confinement bifurcation.</vt:lpstr>
      <vt:lpstr>Local and non-local turbulence co-exists in the electron scale turbulence</vt:lpstr>
      <vt:lpstr>Density ramp up experiments shows turbulence transition.</vt:lpstr>
      <vt:lpstr>Turbulence phase velocity in the lab frame can be indicator of ITG or RI</vt:lpstr>
      <vt:lpstr>Keeping turbulence transition condition improved confinement.</vt:lpstr>
      <vt:lpstr>Ion heating by ion Landau damping was found in LHD</vt:lpstr>
      <vt:lpstr>Obvious reduction in EGAM potential fluctuations during Tio-increase phase</vt:lpstr>
      <vt:lpstr>Ion heating by Landau damping is also found in EP driven MHD burst</vt:lpstr>
      <vt:lpstr>Summary: We have found the key knowledge to solve issues</vt:lpstr>
      <vt:lpstr>All presentations from the LHD experiment group</vt:lpstr>
      <vt:lpstr>Backup</vt:lpstr>
      <vt:lpstr>ASTI (Assimilation System for Toroidal plasma Integrated simulation)</vt:lpstr>
      <vt:lpstr>Realtime profile control is successfully demonstrated by using ASTI system</vt:lpstr>
      <vt:lpstr>Head Mounted Display of  Virtual Reality system of LHD was developed </vt:lpstr>
      <vt:lpstr>Li drop in the Virtual LHD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Tanaka K. (田中 謙治)</dc:creator>
  <cp:lastModifiedBy>Tanaka K. (田中 謙治)</cp:lastModifiedBy>
  <cp:revision>81</cp:revision>
  <dcterms:created xsi:type="dcterms:W3CDTF">2025-10-02T02:18:51Z</dcterms:created>
  <dcterms:modified xsi:type="dcterms:W3CDTF">2025-10-13T22:25:51Z</dcterms:modified>
</cp:coreProperties>
</file>