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26" r:id="rId1"/>
  </p:sldMasterIdLst>
  <p:notesMasterIdLst>
    <p:notesMasterId r:id="rId38"/>
  </p:notesMasterIdLst>
  <p:handoutMasterIdLst>
    <p:handoutMasterId r:id="rId39"/>
  </p:handoutMasterIdLst>
  <p:sldIdLst>
    <p:sldId id="534" r:id="rId2"/>
    <p:sldId id="559" r:id="rId3"/>
    <p:sldId id="536" r:id="rId4"/>
    <p:sldId id="547" r:id="rId5"/>
    <p:sldId id="535" r:id="rId6"/>
    <p:sldId id="570" r:id="rId7"/>
    <p:sldId id="571" r:id="rId8"/>
    <p:sldId id="540" r:id="rId9"/>
    <p:sldId id="539" r:id="rId10"/>
    <p:sldId id="549" r:id="rId11"/>
    <p:sldId id="566" r:id="rId12"/>
    <p:sldId id="1073" r:id="rId13"/>
    <p:sldId id="1074" r:id="rId14"/>
    <p:sldId id="1089" r:id="rId15"/>
    <p:sldId id="1094" r:id="rId16"/>
    <p:sldId id="1075" r:id="rId17"/>
    <p:sldId id="1090" r:id="rId18"/>
    <p:sldId id="1076" r:id="rId19"/>
    <p:sldId id="1092" r:id="rId20"/>
    <p:sldId id="1078" r:id="rId21"/>
    <p:sldId id="1093" r:id="rId22"/>
    <p:sldId id="1079" r:id="rId23"/>
    <p:sldId id="1080" r:id="rId24"/>
    <p:sldId id="1070" r:id="rId25"/>
    <p:sldId id="1072" r:id="rId26"/>
    <p:sldId id="1081" r:id="rId27"/>
    <p:sldId id="1096" r:id="rId28"/>
    <p:sldId id="564" r:id="rId29"/>
    <p:sldId id="1095" r:id="rId30"/>
    <p:sldId id="554" r:id="rId31"/>
    <p:sldId id="1083" r:id="rId32"/>
    <p:sldId id="1085" r:id="rId33"/>
    <p:sldId id="569" r:id="rId34"/>
    <p:sldId id="558" r:id="rId35"/>
    <p:sldId id="1097" r:id="rId36"/>
    <p:sldId id="1098" r:id="rId37"/>
  </p:sldIdLst>
  <p:sldSz cx="12192000" cy="6858000"/>
  <p:notesSz cx="14662150" cy="1023461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Helvetica" pitchFamily="-1" charset="0"/>
        <a:ea typeface="ＭＳ ゴシック" pitchFamily="-1" charset="-128"/>
        <a:cs typeface="ＭＳ ゴシック" pitchFamily="-1" charset="-128"/>
        <a:sym typeface="Gill Sans" pitchFamily="-1" charset="0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Helvetica" pitchFamily="-1" charset="0"/>
        <a:ea typeface="ＭＳ ゴシック" pitchFamily="-1" charset="-128"/>
        <a:cs typeface="ＭＳ ゴシック" pitchFamily="-1" charset="-128"/>
        <a:sym typeface="Gill Sans" pitchFamily="-1" charset="0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Helvetica" pitchFamily="-1" charset="0"/>
        <a:ea typeface="ＭＳ ゴシック" pitchFamily="-1" charset="-128"/>
        <a:cs typeface="ＭＳ ゴシック" pitchFamily="-1" charset="-128"/>
        <a:sym typeface="Gill Sans" pitchFamily="-1" charset="0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Helvetica" pitchFamily="-1" charset="0"/>
        <a:ea typeface="ＭＳ ゴシック" pitchFamily="-1" charset="-128"/>
        <a:cs typeface="ＭＳ ゴシック" pitchFamily="-1" charset="-128"/>
        <a:sym typeface="Gill Sans" pitchFamily="-1" charset="0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Helvetica" pitchFamily="-1" charset="0"/>
        <a:ea typeface="ＭＳ ゴシック" pitchFamily="-1" charset="-128"/>
        <a:cs typeface="ＭＳ ゴシック" pitchFamily="-1" charset="-128"/>
        <a:sym typeface="Gill Sans" pitchFamily="-1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Helvetica" pitchFamily="-1" charset="0"/>
        <a:ea typeface="ＭＳ ゴシック" pitchFamily="-1" charset="-128"/>
        <a:cs typeface="ＭＳ ゴシック" pitchFamily="-1" charset="-128"/>
        <a:sym typeface="Gill Sans" pitchFamily="-1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Helvetica" pitchFamily="-1" charset="0"/>
        <a:ea typeface="ＭＳ ゴシック" pitchFamily="-1" charset="-128"/>
        <a:cs typeface="ＭＳ ゴシック" pitchFamily="-1" charset="-128"/>
        <a:sym typeface="Gill Sans" pitchFamily="-1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Helvetica" pitchFamily="-1" charset="0"/>
        <a:ea typeface="ＭＳ ゴシック" pitchFamily="-1" charset="-128"/>
        <a:cs typeface="ＭＳ ゴシック" pitchFamily="-1" charset="-128"/>
        <a:sym typeface="Gill Sans" pitchFamily="-1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Helvetica" pitchFamily="-1" charset="0"/>
        <a:ea typeface="ＭＳ ゴシック" pitchFamily="-1" charset="-128"/>
        <a:cs typeface="ＭＳ ゴシック" pitchFamily="-1" charset="-128"/>
        <a:sym typeface="Gill Sans" pitchFamily="-1" charset="0"/>
      </a:defRPr>
    </a:lvl9pPr>
  </p:defaultTextStyle>
  <p:extLst>
    <p:ext uri="{521415D9-36F7-43E2-AB2F-B90AF26B5E84}">
      <p14:sectionLst xmlns:p14="http://schemas.microsoft.com/office/powerpoint/2010/main">
        <p14:section name="Section par défaut" id="{D7DF4D01-8F4C-4906-B8D6-0D38530034AF}">
          <p14:sldIdLst>
            <p14:sldId id="534"/>
            <p14:sldId id="559"/>
            <p14:sldId id="536"/>
            <p14:sldId id="547"/>
            <p14:sldId id="535"/>
            <p14:sldId id="570"/>
            <p14:sldId id="571"/>
            <p14:sldId id="540"/>
            <p14:sldId id="539"/>
            <p14:sldId id="549"/>
            <p14:sldId id="566"/>
            <p14:sldId id="1073"/>
            <p14:sldId id="1074"/>
            <p14:sldId id="1089"/>
            <p14:sldId id="1094"/>
            <p14:sldId id="1075"/>
            <p14:sldId id="1090"/>
            <p14:sldId id="1076"/>
            <p14:sldId id="1092"/>
            <p14:sldId id="1078"/>
            <p14:sldId id="1093"/>
            <p14:sldId id="1079"/>
            <p14:sldId id="1080"/>
            <p14:sldId id="1070"/>
            <p14:sldId id="1072"/>
            <p14:sldId id="1081"/>
            <p14:sldId id="1096"/>
            <p14:sldId id="564"/>
            <p14:sldId id="1095"/>
            <p14:sldId id="554"/>
            <p14:sldId id="1083"/>
            <p14:sldId id="1085"/>
            <p14:sldId id="569"/>
            <p14:sldId id="558"/>
            <p14:sldId id="1097"/>
            <p14:sldId id="10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伸彦 林" initials="伸彦" lastIdx="1" clrIdx="0">
    <p:extLst>
      <p:ext uri="{19B8F6BF-5375-455C-9EA6-DF929625EA0E}">
        <p15:presenceInfo xmlns:p15="http://schemas.microsoft.com/office/powerpoint/2012/main" userId="伸彦 林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11893"/>
    <a:srgbClr val="3A3AB9"/>
    <a:srgbClr val="008F00"/>
    <a:srgbClr val="FF0080"/>
    <a:srgbClr val="FF6666"/>
    <a:srgbClr val="FF40FF"/>
    <a:srgbClr val="FF2F92"/>
    <a:srgbClr val="7A81FF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992" autoAdjust="0"/>
  </p:normalViewPr>
  <p:slideViewPr>
    <p:cSldViewPr>
      <p:cViewPr varScale="1">
        <p:scale>
          <a:sx n="66" d="100"/>
          <a:sy n="66" d="100"/>
        </p:scale>
        <p:origin x="632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241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EB3AA6-E39C-4B67-B1E2-09C54D6CD77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6A748344-8DDF-4287-AA8F-B3BCE56259BD}">
      <dgm:prSet phldrT="[テキスト]" custT="1"/>
      <dgm:spPr>
        <a:xfrm>
          <a:off x="272563" y="3320102"/>
          <a:ext cx="2032172" cy="140891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kumimoji="1" lang="en-US" altLang="ja-JP" sz="2000" b="1" dirty="0">
              <a:solidFill>
                <a:srgbClr val="FF0000"/>
              </a:solidFill>
              <a:latin typeface="Arial Narrow" panose="020B0606020202030204" pitchFamily="34" charset="0"/>
              <a:ea typeface="+mn-ea"/>
              <a:cs typeface="+mn-cs"/>
            </a:rPr>
            <a:t>OP2 (P</a:t>
          </a:r>
          <a:r>
            <a:rPr kumimoji="1" lang="en-US" altLang="ja-JP" sz="2000" b="1" baseline="-25000" dirty="0">
              <a:solidFill>
                <a:srgbClr val="FF0000"/>
              </a:solidFill>
              <a:latin typeface="Arial Narrow" panose="020B0606020202030204" pitchFamily="34" charset="0"/>
              <a:ea typeface="+mn-ea"/>
              <a:cs typeface="+mn-cs"/>
            </a:rPr>
            <a:t>in</a:t>
          </a:r>
          <a:r>
            <a:rPr kumimoji="1" lang="en-US" altLang="ja-JP" sz="2000" b="1" dirty="0">
              <a:solidFill>
                <a:srgbClr val="FF0000"/>
              </a:solidFill>
              <a:latin typeface="Arial Narrow" panose="020B0606020202030204" pitchFamily="34" charset="0"/>
              <a:ea typeface="+mn-ea"/>
              <a:cs typeface="+mn-cs"/>
            </a:rPr>
            <a:t>=26.5MW)</a:t>
          </a:r>
        </a:p>
        <a:p>
          <a:pPr>
            <a:buNone/>
          </a:pPr>
          <a:r>
            <a:rPr lang="en-GB" sz="20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Stable operation at high current heated plasma</a:t>
          </a:r>
        </a:p>
        <a:p>
          <a:pPr>
            <a:buNone/>
          </a:pPr>
          <a:r>
            <a:rPr kumimoji="1" lang="en-GB" altLang="ja-JP" sz="2000" dirty="0">
              <a:solidFill>
                <a:srgbClr val="262626"/>
              </a:solidFill>
              <a:latin typeface="Arial Narrow" panose="020B0606020202030204" pitchFamily="34" charset="0"/>
              <a:ea typeface="+mn-ea"/>
              <a:cs typeface="+mn-cs"/>
            </a:rPr>
            <a:t>H-mode access</a:t>
          </a:r>
        </a:p>
        <a:p>
          <a:pPr>
            <a:buNone/>
          </a:pPr>
          <a:r>
            <a:rPr kumimoji="1" lang="en-GB" altLang="ja-JP" sz="2000" dirty="0">
              <a:solidFill>
                <a:srgbClr val="262626"/>
              </a:solidFill>
              <a:latin typeface="Arial Narrow" panose="020B0606020202030204" pitchFamily="34" charset="0"/>
              <a:ea typeface="+mn-ea"/>
              <a:cs typeface="+mn-cs"/>
            </a:rPr>
            <a:t>First high beta plasma attempt</a:t>
          </a:r>
          <a:endParaRPr kumimoji="1" lang="ja-JP" altLang="en-US" sz="2000" dirty="0">
            <a:solidFill>
              <a:srgbClr val="262626"/>
            </a:solidFill>
            <a:latin typeface="Arial Narrow" panose="020B0606020202030204" pitchFamily="34" charset="0"/>
            <a:ea typeface="+mn-ea"/>
            <a:cs typeface="+mn-cs"/>
          </a:endParaRPr>
        </a:p>
      </dgm:t>
    </dgm:pt>
    <dgm:pt modelId="{51893BF2-15EF-446D-9153-0667CA46B413}" type="parTrans" cxnId="{5CB59E64-A385-4F17-9C1E-5BF48813F78A}">
      <dgm:prSet/>
      <dgm:spPr/>
      <dgm:t>
        <a:bodyPr/>
        <a:lstStyle/>
        <a:p>
          <a:endParaRPr kumimoji="1" lang="ja-JP" altLang="en-US" sz="2000"/>
        </a:p>
      </dgm:t>
    </dgm:pt>
    <dgm:pt modelId="{C43D7F24-9E99-4D2A-9934-17D75BE5A904}" type="sibTrans" cxnId="{5CB59E64-A385-4F17-9C1E-5BF48813F78A}">
      <dgm:prSet/>
      <dgm:spPr/>
      <dgm:t>
        <a:bodyPr/>
        <a:lstStyle/>
        <a:p>
          <a:endParaRPr kumimoji="1" lang="ja-JP" altLang="en-US" sz="2000"/>
        </a:p>
      </dgm:t>
    </dgm:pt>
    <dgm:pt modelId="{346AD2FA-6E13-4930-A6C4-A60AB7C6CC87}">
      <dgm:prSet phldrT="[テキスト]" custT="1"/>
      <dgm:spPr>
        <a:xfrm>
          <a:off x="2493894" y="2089750"/>
          <a:ext cx="2701831" cy="265208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kumimoji="1" lang="en-US" altLang="ja-JP" sz="2000" b="1" dirty="0">
              <a:solidFill>
                <a:srgbClr val="FF0000"/>
              </a:solidFill>
              <a:latin typeface="Arial Narrow" panose="020B0606020202030204" pitchFamily="34" charset="0"/>
              <a:ea typeface="+mn-ea"/>
              <a:cs typeface="+mn-cs"/>
            </a:rPr>
            <a:t>OP3 (P</a:t>
          </a:r>
          <a:r>
            <a:rPr kumimoji="1" lang="en-US" altLang="ja-JP" sz="2000" b="1" baseline="-25000" dirty="0">
              <a:solidFill>
                <a:srgbClr val="FF0000"/>
              </a:solidFill>
              <a:latin typeface="Arial Narrow" panose="020B0606020202030204" pitchFamily="34" charset="0"/>
              <a:ea typeface="+mn-ea"/>
              <a:cs typeface="+mn-cs"/>
            </a:rPr>
            <a:t>in</a:t>
          </a:r>
          <a:r>
            <a:rPr kumimoji="1" lang="en-US" altLang="ja-JP" sz="2000" b="1" dirty="0">
              <a:solidFill>
                <a:srgbClr val="FF0000"/>
              </a:solidFill>
              <a:latin typeface="Arial Narrow" panose="020B0606020202030204" pitchFamily="34" charset="0"/>
              <a:ea typeface="+mn-ea"/>
              <a:cs typeface="+mn-cs"/>
            </a:rPr>
            <a:t>=26.5MW)</a:t>
          </a:r>
        </a:p>
        <a:p>
          <a:pPr>
            <a:buNone/>
          </a:pPr>
          <a:r>
            <a:rPr lang="en-GB" sz="20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High confinement H-mode plasmas at high current including ELM control</a:t>
          </a:r>
        </a:p>
        <a:p>
          <a:pPr>
            <a:buNone/>
          </a:pPr>
          <a:r>
            <a:rPr kumimoji="1" lang="en-GB" altLang="ja-JP" sz="2000" dirty="0">
              <a:solidFill>
                <a:srgbClr val="262626"/>
              </a:solidFill>
              <a:latin typeface="Arial Narrow" panose="020B0606020202030204" pitchFamily="34" charset="0"/>
              <a:ea typeface="+mn-ea"/>
              <a:cs typeface="+mn-cs"/>
            </a:rPr>
            <a:t>Physics of energetic particles</a:t>
          </a:r>
        </a:p>
        <a:p>
          <a:pPr>
            <a:buNone/>
          </a:pPr>
          <a:r>
            <a:rPr kumimoji="1" lang="en-GB" altLang="ja-JP" sz="2000" dirty="0">
              <a:solidFill>
                <a:srgbClr val="262626"/>
              </a:solidFill>
              <a:latin typeface="Arial Narrow" panose="020B0606020202030204" pitchFamily="34" charset="0"/>
              <a:ea typeface="+mn-ea"/>
              <a:cs typeface="+mn-cs"/>
            </a:rPr>
            <a:t>Study of high beta plasmas</a:t>
          </a:r>
          <a:endParaRPr kumimoji="1" lang="ja-JP" altLang="en-US" sz="2000" dirty="0">
            <a:solidFill>
              <a:srgbClr val="262626"/>
            </a:solidFill>
            <a:latin typeface="Arial Narrow" panose="020B0606020202030204" pitchFamily="34" charset="0"/>
            <a:ea typeface="+mn-ea"/>
            <a:cs typeface="+mn-cs"/>
          </a:endParaRPr>
        </a:p>
      </dgm:t>
    </dgm:pt>
    <dgm:pt modelId="{FB963C5E-0306-4E12-B378-A257E6A92442}" type="parTrans" cxnId="{012D5300-87FE-4A60-B30A-B691C3CFA8F7}">
      <dgm:prSet/>
      <dgm:spPr/>
      <dgm:t>
        <a:bodyPr/>
        <a:lstStyle/>
        <a:p>
          <a:endParaRPr kumimoji="1" lang="ja-JP" altLang="en-US" sz="2000"/>
        </a:p>
      </dgm:t>
    </dgm:pt>
    <dgm:pt modelId="{DB4C4E63-A611-4494-AD22-EF5177A84D8A}" type="sibTrans" cxnId="{012D5300-87FE-4A60-B30A-B691C3CFA8F7}">
      <dgm:prSet/>
      <dgm:spPr/>
      <dgm:t>
        <a:bodyPr/>
        <a:lstStyle/>
        <a:p>
          <a:endParaRPr kumimoji="1" lang="ja-JP" altLang="en-US" sz="2000"/>
        </a:p>
      </dgm:t>
    </dgm:pt>
    <dgm:pt modelId="{7EDD4299-36E7-41A7-A9E6-8B4841B6AA28}">
      <dgm:prSet phldrT="[テキスト]" custT="1"/>
      <dgm:spPr>
        <a:xfrm>
          <a:off x="5181039" y="1235888"/>
          <a:ext cx="2402881" cy="338823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kumimoji="1" lang="en-US" altLang="ja-JP" sz="2000" b="1" dirty="0">
              <a:solidFill>
                <a:srgbClr val="FF0000"/>
              </a:solidFill>
              <a:latin typeface="Arial Narrow" panose="020B0606020202030204" pitchFamily="34" charset="0"/>
              <a:ea typeface="+mn-ea"/>
              <a:cs typeface="+mn-cs"/>
            </a:rPr>
            <a:t>OP4 (P</a:t>
          </a:r>
          <a:r>
            <a:rPr kumimoji="1" lang="en-US" altLang="ja-JP" sz="2000" b="1" baseline="-25000" dirty="0">
              <a:solidFill>
                <a:srgbClr val="FF0000"/>
              </a:solidFill>
              <a:latin typeface="Arial Narrow" panose="020B0606020202030204" pitchFamily="34" charset="0"/>
              <a:ea typeface="+mn-ea"/>
              <a:cs typeface="+mn-cs"/>
            </a:rPr>
            <a:t>in</a:t>
          </a:r>
          <a:r>
            <a:rPr kumimoji="1" lang="en-US" altLang="ja-JP" sz="2000" b="1" dirty="0">
              <a:solidFill>
                <a:srgbClr val="FF0000"/>
              </a:solidFill>
              <a:latin typeface="Arial Narrow" panose="020B0606020202030204" pitchFamily="34" charset="0"/>
              <a:ea typeface="+mn-ea"/>
              <a:cs typeface="+mn-cs"/>
            </a:rPr>
            <a:t>=33MW)</a:t>
          </a:r>
        </a:p>
        <a:p>
          <a:pPr>
            <a:buNone/>
          </a:pPr>
          <a:r>
            <a:rPr lang="en-GB" sz="2000" b="0" dirty="0">
              <a:solidFill>
                <a:srgbClr val="262626"/>
              </a:solidFill>
              <a:effectLst/>
              <a:latin typeface="Arial Narrow" panose="020B0606020202030204" pitchFamily="34" charset="0"/>
              <a:ea typeface="+mn-ea"/>
              <a:cs typeface="+mn-cs"/>
            </a:rPr>
            <a:t>Disruption mitigation and avoidance at high current in H-mode</a:t>
          </a:r>
        </a:p>
        <a:p>
          <a:pPr>
            <a:buNone/>
          </a:pPr>
          <a:r>
            <a:rPr lang="en-GB" sz="2000" b="0" dirty="0">
              <a:solidFill>
                <a:srgbClr val="262626"/>
              </a:solidFill>
              <a:effectLst/>
              <a:latin typeface="Arial Narrow" panose="020B0606020202030204" pitchFamily="34" charset="0"/>
              <a:ea typeface="+mn-ea"/>
              <a:cs typeface="+mn-cs"/>
            </a:rPr>
            <a:t>Heat load to divertor mitigation</a:t>
          </a:r>
        </a:p>
        <a:p>
          <a:pPr>
            <a:buNone/>
          </a:pPr>
          <a:r>
            <a:rPr lang="en-GB" sz="2000" b="0" dirty="0">
              <a:solidFill>
                <a:srgbClr val="262626"/>
              </a:solidFill>
              <a:effectLst/>
              <a:latin typeface="Arial Narrow" panose="020B0606020202030204" pitchFamily="34" charset="0"/>
              <a:ea typeface="+mn-ea"/>
              <a:cs typeface="+mn-cs"/>
            </a:rPr>
            <a:t>High beta plasmas compatible with radiative divertor </a:t>
          </a:r>
          <a:endParaRPr kumimoji="1" lang="en-US" altLang="ja-JP" sz="2000" dirty="0">
            <a:solidFill>
              <a:srgbClr val="262626"/>
            </a:solidFill>
            <a:latin typeface="Arial Narrow" panose="020B0606020202030204" pitchFamily="34" charset="0"/>
            <a:ea typeface="+mn-ea"/>
            <a:cs typeface="+mn-cs"/>
          </a:endParaRPr>
        </a:p>
      </dgm:t>
    </dgm:pt>
    <dgm:pt modelId="{B8FE1E5B-DA21-4494-9821-4628C6789309}" type="parTrans" cxnId="{D26AA5BF-A28B-4DCB-8E70-75B42B95F099}">
      <dgm:prSet/>
      <dgm:spPr/>
      <dgm:t>
        <a:bodyPr/>
        <a:lstStyle/>
        <a:p>
          <a:endParaRPr kumimoji="1" lang="ja-JP" altLang="en-US" sz="2000"/>
        </a:p>
      </dgm:t>
    </dgm:pt>
    <dgm:pt modelId="{4AC5AFBE-6957-49FB-A260-E3E9E2FDA869}" type="sibTrans" cxnId="{D26AA5BF-A28B-4DCB-8E70-75B42B95F099}">
      <dgm:prSet/>
      <dgm:spPr/>
      <dgm:t>
        <a:bodyPr/>
        <a:lstStyle/>
        <a:p>
          <a:endParaRPr kumimoji="1" lang="ja-JP" altLang="en-US" sz="2000"/>
        </a:p>
      </dgm:t>
    </dgm:pt>
    <dgm:pt modelId="{5E17E1D0-0957-4DB8-AE54-6A4929A6F9FD}" type="pres">
      <dgm:prSet presAssocID="{A3EB3AA6-E39C-4B67-B1E2-09C54D6CD77F}" presName="arrowDiagram" presStyleCnt="0">
        <dgm:presLayoutVars>
          <dgm:chMax val="5"/>
          <dgm:dir/>
          <dgm:resizeHandles val="exact"/>
        </dgm:presLayoutVars>
      </dgm:prSet>
      <dgm:spPr/>
    </dgm:pt>
    <dgm:pt modelId="{531F4CA1-63AF-44EE-A4E1-BFC318869A44}" type="pres">
      <dgm:prSet presAssocID="{A3EB3AA6-E39C-4B67-B1E2-09C54D6CD77F}" presName="arrow" presStyleLbl="bgShp" presStyleIdx="0" presStyleCnt="1" custScaleX="129954" custLinFactNeighborX="479" custLinFactNeighborY="-16634"/>
      <dgm:spPr>
        <a:xfrm>
          <a:off x="585729" y="0"/>
          <a:ext cx="10136734" cy="4875155"/>
        </a:xfrm>
        <a:prstGeom prst="swooshArrow">
          <a:avLst>
            <a:gd name="adj1" fmla="val 25000"/>
            <a:gd name="adj2" fmla="val 25000"/>
          </a:avLst>
        </a:prstGeom>
        <a:solidFill>
          <a:srgbClr val="3E4A83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DC1C3F78-0142-41C2-A0D8-E58D378E084A}" type="pres">
      <dgm:prSet presAssocID="{A3EB3AA6-E39C-4B67-B1E2-09C54D6CD77F}" presName="arrowDiagram3" presStyleCnt="0"/>
      <dgm:spPr/>
    </dgm:pt>
    <dgm:pt modelId="{DD6AE7B6-8150-4FA4-8B4B-28DF4CF96C73}" type="pres">
      <dgm:prSet presAssocID="{6A748344-8DDF-4287-AA8F-B3BCE56259BD}" presName="bullet3a" presStyleLbl="node1" presStyleIdx="0" presStyleCnt="3" custLinFactX="1700000" custLinFactY="222802" custLinFactNeighborX="1778538" custLinFactNeighborY="300000"/>
      <dgm:spPr>
        <a:xfrm>
          <a:off x="9761940" y="4425108"/>
          <a:ext cx="202806" cy="202806"/>
        </a:xfrm>
        <a:prstGeom prst="ellipse">
          <a:avLst/>
        </a:prstGeom>
        <a:solidFill>
          <a:srgbClr val="3E4A83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252CFD1C-4EFA-4BDC-A39A-E5D302C83FF2}" type="pres">
      <dgm:prSet presAssocID="{6A748344-8DDF-4287-AA8F-B3BCE56259BD}" presName="textBox3a" presStyleLbl="revTx" presStyleIdx="0" presStyleCnt="3" custScaleX="133832" custLinFactX="-34498" custLinFactNeighborX="-100000" custLinFactNeighborY="-40059">
        <dgm:presLayoutVars>
          <dgm:bulletEnabled val="1"/>
        </dgm:presLayoutVars>
      </dgm:prSet>
      <dgm:spPr/>
    </dgm:pt>
    <dgm:pt modelId="{B2885181-CC44-457E-AD5A-8045D58DDF66}" type="pres">
      <dgm:prSet presAssocID="{346AD2FA-6E13-4930-A6C4-A60AB7C6CC87}" presName="bullet3b" presStyleLbl="node1" presStyleIdx="1" presStyleCnt="3" custLinFactX="600000" custLinFactY="300000" custLinFactNeighborX="662992" custLinFactNeighborY="391462"/>
      <dgm:spPr>
        <a:xfrm>
          <a:off x="9127673" y="4508543"/>
          <a:ext cx="366611" cy="366611"/>
        </a:xfrm>
        <a:prstGeom prst="ellipse">
          <a:avLst/>
        </a:prstGeom>
        <a:solidFill>
          <a:srgbClr val="3E4A83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1069501-1B76-49A7-AA73-BF220B8F03E3}" type="pres">
      <dgm:prSet presAssocID="{346AD2FA-6E13-4930-A6C4-A60AB7C6CC87}" presName="textBox3b" presStyleLbl="revTx" presStyleIdx="1" presStyleCnt="3" custScaleX="144324" custLinFactNeighborX="-94651" custLinFactNeighborY="-5027">
        <dgm:presLayoutVars>
          <dgm:bulletEnabled val="1"/>
        </dgm:presLayoutVars>
      </dgm:prSet>
      <dgm:spPr/>
    </dgm:pt>
    <dgm:pt modelId="{F5999679-5588-4A85-9AC3-B4AB5B3F2D04}" type="pres">
      <dgm:prSet presAssocID="{7EDD4299-36E7-41A7-A9E6-8B4841B6AA28}" presName="bullet3c" presStyleLbl="node1" presStyleIdx="2" presStyleCnt="3" custLinFactX="200000" custLinFactY="300000" custLinFactNeighborX="218303" custLinFactNeighborY="321552"/>
      <dgm:spPr>
        <a:xfrm>
          <a:off x="8771130" y="4368138"/>
          <a:ext cx="507016" cy="507016"/>
        </a:xfrm>
        <a:prstGeom prst="ellipse">
          <a:avLst/>
        </a:prstGeom>
        <a:solidFill>
          <a:srgbClr val="3E4A83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AA219E7-4772-4093-B3EB-3118F7B7C31F}" type="pres">
      <dgm:prSet presAssocID="{7EDD4299-36E7-41A7-A9E6-8B4841B6AA28}" presName="textBox3c" presStyleLbl="revTx" presStyleIdx="2" presStyleCnt="3" custScaleX="128355" custLinFactNeighborX="-77846" custLinFactNeighborY="-7409">
        <dgm:presLayoutVars>
          <dgm:bulletEnabled val="1"/>
        </dgm:presLayoutVars>
      </dgm:prSet>
      <dgm:spPr/>
    </dgm:pt>
  </dgm:ptLst>
  <dgm:cxnLst>
    <dgm:cxn modelId="{012D5300-87FE-4A60-B30A-B691C3CFA8F7}" srcId="{A3EB3AA6-E39C-4B67-B1E2-09C54D6CD77F}" destId="{346AD2FA-6E13-4930-A6C4-A60AB7C6CC87}" srcOrd="1" destOrd="0" parTransId="{FB963C5E-0306-4E12-B378-A257E6A92442}" sibTransId="{DB4C4E63-A611-4494-AD22-EF5177A84D8A}"/>
    <dgm:cxn modelId="{8488D52C-A5AF-4F5A-966B-E2DC45EF8994}" type="presOf" srcId="{A3EB3AA6-E39C-4B67-B1E2-09C54D6CD77F}" destId="{5E17E1D0-0957-4DB8-AE54-6A4929A6F9FD}" srcOrd="0" destOrd="0" presId="urn:microsoft.com/office/officeart/2005/8/layout/arrow2"/>
    <dgm:cxn modelId="{FB547A5C-B222-429B-81F8-6635409398EA}" type="presOf" srcId="{346AD2FA-6E13-4930-A6C4-A60AB7C6CC87}" destId="{81069501-1B76-49A7-AA73-BF220B8F03E3}" srcOrd="0" destOrd="0" presId="urn:microsoft.com/office/officeart/2005/8/layout/arrow2"/>
    <dgm:cxn modelId="{5CB59E64-A385-4F17-9C1E-5BF48813F78A}" srcId="{A3EB3AA6-E39C-4B67-B1E2-09C54D6CD77F}" destId="{6A748344-8DDF-4287-AA8F-B3BCE56259BD}" srcOrd="0" destOrd="0" parTransId="{51893BF2-15EF-446D-9153-0667CA46B413}" sibTransId="{C43D7F24-9E99-4D2A-9934-17D75BE5A904}"/>
    <dgm:cxn modelId="{D26AA5BF-A28B-4DCB-8E70-75B42B95F099}" srcId="{A3EB3AA6-E39C-4B67-B1E2-09C54D6CD77F}" destId="{7EDD4299-36E7-41A7-A9E6-8B4841B6AA28}" srcOrd="2" destOrd="0" parTransId="{B8FE1E5B-DA21-4494-9821-4628C6789309}" sibTransId="{4AC5AFBE-6957-49FB-A260-E3E9E2FDA869}"/>
    <dgm:cxn modelId="{7986ABE1-05C6-4EE2-904C-916F5955D3E5}" type="presOf" srcId="{7EDD4299-36E7-41A7-A9E6-8B4841B6AA28}" destId="{AAA219E7-4772-4093-B3EB-3118F7B7C31F}" srcOrd="0" destOrd="0" presId="urn:microsoft.com/office/officeart/2005/8/layout/arrow2"/>
    <dgm:cxn modelId="{B49481E4-1FB7-4B28-8E00-D620F8806DA4}" type="presOf" srcId="{6A748344-8DDF-4287-AA8F-B3BCE56259BD}" destId="{252CFD1C-4EFA-4BDC-A39A-E5D302C83FF2}" srcOrd="0" destOrd="0" presId="urn:microsoft.com/office/officeart/2005/8/layout/arrow2"/>
    <dgm:cxn modelId="{57151A00-D9E7-4155-B740-1FECC0CCF5B9}" type="presParOf" srcId="{5E17E1D0-0957-4DB8-AE54-6A4929A6F9FD}" destId="{531F4CA1-63AF-44EE-A4E1-BFC318869A44}" srcOrd="0" destOrd="0" presId="urn:microsoft.com/office/officeart/2005/8/layout/arrow2"/>
    <dgm:cxn modelId="{A9E4421C-A516-48B7-815D-44FEA5C880B0}" type="presParOf" srcId="{5E17E1D0-0957-4DB8-AE54-6A4929A6F9FD}" destId="{DC1C3F78-0142-41C2-A0D8-E58D378E084A}" srcOrd="1" destOrd="0" presId="urn:microsoft.com/office/officeart/2005/8/layout/arrow2"/>
    <dgm:cxn modelId="{26CC7C69-E160-4B41-B3DD-CE940C98AB62}" type="presParOf" srcId="{DC1C3F78-0142-41C2-A0D8-E58D378E084A}" destId="{DD6AE7B6-8150-4FA4-8B4B-28DF4CF96C73}" srcOrd="0" destOrd="0" presId="urn:microsoft.com/office/officeart/2005/8/layout/arrow2"/>
    <dgm:cxn modelId="{990150F6-27E0-41CB-B5EE-E5B8ECA65476}" type="presParOf" srcId="{DC1C3F78-0142-41C2-A0D8-E58D378E084A}" destId="{252CFD1C-4EFA-4BDC-A39A-E5D302C83FF2}" srcOrd="1" destOrd="0" presId="urn:microsoft.com/office/officeart/2005/8/layout/arrow2"/>
    <dgm:cxn modelId="{E187AE2D-0303-483D-9D65-1725BBCFA65C}" type="presParOf" srcId="{DC1C3F78-0142-41C2-A0D8-E58D378E084A}" destId="{B2885181-CC44-457E-AD5A-8045D58DDF66}" srcOrd="2" destOrd="0" presId="urn:microsoft.com/office/officeart/2005/8/layout/arrow2"/>
    <dgm:cxn modelId="{6309FBB3-FC7D-4CEC-8BD4-BFED09A06605}" type="presParOf" srcId="{DC1C3F78-0142-41C2-A0D8-E58D378E084A}" destId="{81069501-1B76-49A7-AA73-BF220B8F03E3}" srcOrd="3" destOrd="0" presId="urn:microsoft.com/office/officeart/2005/8/layout/arrow2"/>
    <dgm:cxn modelId="{D37AF649-E5E0-4B9E-B6C5-0E4F68477225}" type="presParOf" srcId="{DC1C3F78-0142-41C2-A0D8-E58D378E084A}" destId="{F5999679-5588-4A85-9AC3-B4AB5B3F2D04}" srcOrd="4" destOrd="0" presId="urn:microsoft.com/office/officeart/2005/8/layout/arrow2"/>
    <dgm:cxn modelId="{9940FF54-68F9-47BC-8B33-3287057DD16D}" type="presParOf" srcId="{DC1C3F78-0142-41C2-A0D8-E58D378E084A}" destId="{AAA219E7-4772-4093-B3EB-3118F7B7C31F}" srcOrd="5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F4CA1-63AF-44EE-A4E1-BFC318869A44}">
      <dsp:nvSpPr>
        <dsp:cNvPr id="0" name=""/>
        <dsp:cNvSpPr/>
      </dsp:nvSpPr>
      <dsp:spPr>
        <a:xfrm>
          <a:off x="585729" y="0"/>
          <a:ext cx="10136734" cy="4875155"/>
        </a:xfrm>
        <a:prstGeom prst="swooshArrow">
          <a:avLst>
            <a:gd name="adj1" fmla="val 25000"/>
            <a:gd name="adj2" fmla="val 25000"/>
          </a:avLst>
        </a:prstGeom>
        <a:solidFill>
          <a:srgbClr val="3E4A83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6AE7B6-8150-4FA4-8B4B-28DF4CF96C73}">
      <dsp:nvSpPr>
        <dsp:cNvPr id="0" name=""/>
        <dsp:cNvSpPr/>
      </dsp:nvSpPr>
      <dsp:spPr>
        <a:xfrm>
          <a:off x="9761940" y="4425108"/>
          <a:ext cx="202806" cy="202806"/>
        </a:xfrm>
        <a:prstGeom prst="ellipse">
          <a:avLst/>
        </a:prstGeom>
        <a:solidFill>
          <a:srgbClr val="3E4A83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CFD1C-4EFA-4BDC-A39A-E5D302C83FF2}">
      <dsp:nvSpPr>
        <dsp:cNvPr id="0" name=""/>
        <dsp:cNvSpPr/>
      </dsp:nvSpPr>
      <dsp:spPr>
        <a:xfrm>
          <a:off x="56758" y="2901836"/>
          <a:ext cx="2432340" cy="1408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463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000" b="1" kern="1200" dirty="0">
              <a:solidFill>
                <a:srgbClr val="FF0000"/>
              </a:solidFill>
              <a:latin typeface="Arial Narrow" panose="020B0606020202030204" pitchFamily="34" charset="0"/>
              <a:ea typeface="+mn-ea"/>
              <a:cs typeface="+mn-cs"/>
            </a:rPr>
            <a:t>OP2 (P</a:t>
          </a:r>
          <a:r>
            <a:rPr kumimoji="1" lang="en-US" altLang="ja-JP" sz="2000" b="1" kern="1200" baseline="-25000" dirty="0">
              <a:solidFill>
                <a:srgbClr val="FF0000"/>
              </a:solidFill>
              <a:latin typeface="Arial Narrow" panose="020B0606020202030204" pitchFamily="34" charset="0"/>
              <a:ea typeface="+mn-ea"/>
              <a:cs typeface="+mn-cs"/>
            </a:rPr>
            <a:t>in</a:t>
          </a:r>
          <a:r>
            <a:rPr kumimoji="1" lang="en-US" altLang="ja-JP" sz="2000" b="1" kern="1200" dirty="0">
              <a:solidFill>
                <a:srgbClr val="FF0000"/>
              </a:solidFill>
              <a:latin typeface="Arial Narrow" panose="020B0606020202030204" pitchFamily="34" charset="0"/>
              <a:ea typeface="+mn-ea"/>
              <a:cs typeface="+mn-cs"/>
            </a:rPr>
            <a:t>=26.5MW)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Stable operation at high current heated plasma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GB" altLang="ja-JP" sz="2000" kern="1200" dirty="0">
              <a:solidFill>
                <a:srgbClr val="262626"/>
              </a:solidFill>
              <a:latin typeface="Arial Narrow" panose="020B0606020202030204" pitchFamily="34" charset="0"/>
              <a:ea typeface="+mn-ea"/>
              <a:cs typeface="+mn-cs"/>
            </a:rPr>
            <a:t>H-mode access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GB" altLang="ja-JP" sz="2000" kern="1200" dirty="0">
              <a:solidFill>
                <a:srgbClr val="262626"/>
              </a:solidFill>
              <a:latin typeface="Arial Narrow" panose="020B0606020202030204" pitchFamily="34" charset="0"/>
              <a:ea typeface="+mn-ea"/>
              <a:cs typeface="+mn-cs"/>
            </a:rPr>
            <a:t>First high beta plasma attempt</a:t>
          </a:r>
          <a:endParaRPr kumimoji="1" lang="ja-JP" altLang="en-US" sz="2000" kern="1200" dirty="0">
            <a:solidFill>
              <a:srgbClr val="262626"/>
            </a:solidFill>
            <a:latin typeface="Arial Narrow" panose="020B0606020202030204" pitchFamily="34" charset="0"/>
            <a:ea typeface="+mn-ea"/>
            <a:cs typeface="+mn-cs"/>
          </a:endParaRPr>
        </a:p>
      </dsp:txBody>
      <dsp:txXfrm>
        <a:off x="56758" y="2901836"/>
        <a:ext cx="2432340" cy="1408919"/>
      </dsp:txXfrm>
    </dsp:sp>
    <dsp:sp modelId="{B2885181-CC44-457E-AD5A-8045D58DDF66}">
      <dsp:nvSpPr>
        <dsp:cNvPr id="0" name=""/>
        <dsp:cNvSpPr/>
      </dsp:nvSpPr>
      <dsp:spPr>
        <a:xfrm>
          <a:off x="9127673" y="4508543"/>
          <a:ext cx="366611" cy="366611"/>
        </a:xfrm>
        <a:prstGeom prst="ellipse">
          <a:avLst/>
        </a:prstGeom>
        <a:solidFill>
          <a:srgbClr val="3E4A83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69501-1B76-49A7-AA73-BF220B8F03E3}">
      <dsp:nvSpPr>
        <dsp:cNvPr id="0" name=""/>
        <dsp:cNvSpPr/>
      </dsp:nvSpPr>
      <dsp:spPr>
        <a:xfrm>
          <a:off x="2493894" y="2089750"/>
          <a:ext cx="2701831" cy="2652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26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000" b="1" kern="1200" dirty="0">
              <a:solidFill>
                <a:srgbClr val="FF0000"/>
              </a:solidFill>
              <a:latin typeface="Arial Narrow" panose="020B0606020202030204" pitchFamily="34" charset="0"/>
              <a:ea typeface="+mn-ea"/>
              <a:cs typeface="+mn-cs"/>
            </a:rPr>
            <a:t>OP3 (P</a:t>
          </a:r>
          <a:r>
            <a:rPr kumimoji="1" lang="en-US" altLang="ja-JP" sz="2000" b="1" kern="1200" baseline="-25000" dirty="0">
              <a:solidFill>
                <a:srgbClr val="FF0000"/>
              </a:solidFill>
              <a:latin typeface="Arial Narrow" panose="020B0606020202030204" pitchFamily="34" charset="0"/>
              <a:ea typeface="+mn-ea"/>
              <a:cs typeface="+mn-cs"/>
            </a:rPr>
            <a:t>in</a:t>
          </a:r>
          <a:r>
            <a:rPr kumimoji="1" lang="en-US" altLang="ja-JP" sz="2000" b="1" kern="1200" dirty="0">
              <a:solidFill>
                <a:srgbClr val="FF0000"/>
              </a:solidFill>
              <a:latin typeface="Arial Narrow" panose="020B0606020202030204" pitchFamily="34" charset="0"/>
              <a:ea typeface="+mn-ea"/>
              <a:cs typeface="+mn-cs"/>
            </a:rPr>
            <a:t>=26.5MW)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262626">
                  <a:hueOff val="0"/>
                  <a:satOff val="0"/>
                  <a:lumOff val="0"/>
                  <a:alphaOff val="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High confinement H-mode plasmas at high current including ELM control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GB" altLang="ja-JP" sz="2000" kern="1200" dirty="0">
              <a:solidFill>
                <a:srgbClr val="262626"/>
              </a:solidFill>
              <a:latin typeface="Arial Narrow" panose="020B0606020202030204" pitchFamily="34" charset="0"/>
              <a:ea typeface="+mn-ea"/>
              <a:cs typeface="+mn-cs"/>
            </a:rPr>
            <a:t>Physics of energetic particles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GB" altLang="ja-JP" sz="2000" kern="1200" dirty="0">
              <a:solidFill>
                <a:srgbClr val="262626"/>
              </a:solidFill>
              <a:latin typeface="Arial Narrow" panose="020B0606020202030204" pitchFamily="34" charset="0"/>
              <a:ea typeface="+mn-ea"/>
              <a:cs typeface="+mn-cs"/>
            </a:rPr>
            <a:t>Study of high beta plasmas</a:t>
          </a:r>
          <a:endParaRPr kumimoji="1" lang="ja-JP" altLang="en-US" sz="2000" kern="1200" dirty="0">
            <a:solidFill>
              <a:srgbClr val="262626"/>
            </a:solidFill>
            <a:latin typeface="Arial Narrow" panose="020B0606020202030204" pitchFamily="34" charset="0"/>
            <a:ea typeface="+mn-ea"/>
            <a:cs typeface="+mn-cs"/>
          </a:endParaRPr>
        </a:p>
      </dsp:txBody>
      <dsp:txXfrm>
        <a:off x="2493894" y="2089750"/>
        <a:ext cx="2701831" cy="2652084"/>
      </dsp:txXfrm>
    </dsp:sp>
    <dsp:sp modelId="{F5999679-5588-4A85-9AC3-B4AB5B3F2D04}">
      <dsp:nvSpPr>
        <dsp:cNvPr id="0" name=""/>
        <dsp:cNvSpPr/>
      </dsp:nvSpPr>
      <dsp:spPr>
        <a:xfrm>
          <a:off x="8771130" y="4368138"/>
          <a:ext cx="507016" cy="507016"/>
        </a:xfrm>
        <a:prstGeom prst="ellipse">
          <a:avLst/>
        </a:prstGeom>
        <a:solidFill>
          <a:srgbClr val="3E4A83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219E7-4772-4093-B3EB-3118F7B7C31F}">
      <dsp:nvSpPr>
        <dsp:cNvPr id="0" name=""/>
        <dsp:cNvSpPr/>
      </dsp:nvSpPr>
      <dsp:spPr>
        <a:xfrm>
          <a:off x="5181039" y="1235888"/>
          <a:ext cx="2402881" cy="3388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657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000" b="1" kern="1200" dirty="0">
              <a:solidFill>
                <a:srgbClr val="FF0000"/>
              </a:solidFill>
              <a:latin typeface="Arial Narrow" panose="020B0606020202030204" pitchFamily="34" charset="0"/>
              <a:ea typeface="+mn-ea"/>
              <a:cs typeface="+mn-cs"/>
            </a:rPr>
            <a:t>OP4 (P</a:t>
          </a:r>
          <a:r>
            <a:rPr kumimoji="1" lang="en-US" altLang="ja-JP" sz="2000" b="1" kern="1200" baseline="-25000" dirty="0">
              <a:solidFill>
                <a:srgbClr val="FF0000"/>
              </a:solidFill>
              <a:latin typeface="Arial Narrow" panose="020B0606020202030204" pitchFamily="34" charset="0"/>
              <a:ea typeface="+mn-ea"/>
              <a:cs typeface="+mn-cs"/>
            </a:rPr>
            <a:t>in</a:t>
          </a:r>
          <a:r>
            <a:rPr kumimoji="1" lang="en-US" altLang="ja-JP" sz="2000" b="1" kern="1200" dirty="0">
              <a:solidFill>
                <a:srgbClr val="FF0000"/>
              </a:solidFill>
              <a:latin typeface="Arial Narrow" panose="020B0606020202030204" pitchFamily="34" charset="0"/>
              <a:ea typeface="+mn-ea"/>
              <a:cs typeface="+mn-cs"/>
            </a:rPr>
            <a:t>=33MW)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kern="1200" dirty="0">
              <a:solidFill>
                <a:srgbClr val="262626"/>
              </a:solidFill>
              <a:effectLst/>
              <a:latin typeface="Arial Narrow" panose="020B0606020202030204" pitchFamily="34" charset="0"/>
              <a:ea typeface="+mn-ea"/>
              <a:cs typeface="+mn-cs"/>
            </a:rPr>
            <a:t>Disruption mitigation and avoidance at high current in H-mode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kern="1200" dirty="0">
              <a:solidFill>
                <a:srgbClr val="262626"/>
              </a:solidFill>
              <a:effectLst/>
              <a:latin typeface="Arial Narrow" panose="020B0606020202030204" pitchFamily="34" charset="0"/>
              <a:ea typeface="+mn-ea"/>
              <a:cs typeface="+mn-cs"/>
            </a:rPr>
            <a:t>Heat load to divertor mitigation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kern="1200" dirty="0">
              <a:solidFill>
                <a:srgbClr val="262626"/>
              </a:solidFill>
              <a:effectLst/>
              <a:latin typeface="Arial Narrow" panose="020B0606020202030204" pitchFamily="34" charset="0"/>
              <a:ea typeface="+mn-ea"/>
              <a:cs typeface="+mn-cs"/>
            </a:rPr>
            <a:t>High beta plasmas compatible with radiative divertor </a:t>
          </a:r>
          <a:endParaRPr kumimoji="1" lang="en-US" altLang="ja-JP" sz="2000" kern="1200" dirty="0">
            <a:solidFill>
              <a:srgbClr val="262626"/>
            </a:solidFill>
            <a:latin typeface="Arial Narrow" panose="020B0606020202030204" pitchFamily="34" charset="0"/>
            <a:ea typeface="+mn-ea"/>
            <a:cs typeface="+mn-cs"/>
          </a:endParaRPr>
        </a:p>
      </dsp:txBody>
      <dsp:txXfrm>
        <a:off x="5181039" y="1235888"/>
        <a:ext cx="2402881" cy="3388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6353598" cy="5117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142262" tIns="71131" rIns="142262" bIns="71131" numCol="1" anchor="t" anchorCtr="0" compatLnSpc="1">
            <a:prstTxWarp prst="textNoShape">
              <a:avLst/>
            </a:prstTxWarp>
          </a:bodyPr>
          <a:lstStyle>
            <a:lvl1pPr algn="l">
              <a:defRPr sz="1900">
                <a:latin typeface="Helvetica" pitchFamily="-112" charset="0"/>
                <a:ea typeface="ＭＳ ゴシック" pitchFamily="-112" charset="-128"/>
                <a:cs typeface="ＭＳ ゴシック" pitchFamily="-112" charset="-128"/>
                <a:sym typeface="Gill Sans" pitchFamily="-112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9731" name="Rectangle 3"/>
          <p:cNvSpPr>
            <a:spLocks noGrp="1"/>
          </p:cNvSpPr>
          <p:nvPr>
            <p:ph type="dt" sz="quarter" idx="1"/>
          </p:nvPr>
        </p:nvSpPr>
        <p:spPr bwMode="auto">
          <a:xfrm>
            <a:off x="8308552" y="0"/>
            <a:ext cx="6353598" cy="5117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142262" tIns="71131" rIns="142262" bIns="71131" numCol="1" anchor="t" anchorCtr="0" compatLnSpc="1">
            <a:prstTxWarp prst="textNoShape">
              <a:avLst/>
            </a:prstTxWarp>
          </a:bodyPr>
          <a:lstStyle>
            <a:lvl1pPr algn="r">
              <a:defRPr sz="1900">
                <a:latin typeface="Helvetica" pitchFamily="-112" charset="0"/>
                <a:ea typeface="ＭＳ ゴシック" pitchFamily="-112" charset="-128"/>
                <a:cs typeface="ＭＳ ゴシック" pitchFamily="-112" charset="-128"/>
                <a:sym typeface="Gill Sans" pitchFamily="-112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9732" name="Rectangle 4"/>
          <p:cNvSpPr>
            <a:spLocks noGrp="1"/>
          </p:cNvSpPr>
          <p:nvPr>
            <p:ph type="ftr" sz="quarter" idx="2"/>
          </p:nvPr>
        </p:nvSpPr>
        <p:spPr bwMode="auto">
          <a:xfrm>
            <a:off x="0" y="9722882"/>
            <a:ext cx="6353598" cy="5117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142262" tIns="71131" rIns="142262" bIns="71131" numCol="1" anchor="b" anchorCtr="0" compatLnSpc="1">
            <a:prstTxWarp prst="textNoShape">
              <a:avLst/>
            </a:prstTxWarp>
          </a:bodyPr>
          <a:lstStyle>
            <a:lvl1pPr algn="l">
              <a:defRPr sz="1900">
                <a:latin typeface="Helvetica" pitchFamily="-112" charset="0"/>
                <a:ea typeface="ＭＳ ゴシック" pitchFamily="-112" charset="-128"/>
                <a:cs typeface="ＭＳ ゴシック" pitchFamily="-112" charset="-128"/>
                <a:sym typeface="Gill Sans" pitchFamily="-112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9733" name="Rectangle 5"/>
          <p:cNvSpPr>
            <a:spLocks noGrp="1"/>
          </p:cNvSpPr>
          <p:nvPr>
            <p:ph type="sldNum" sz="quarter" idx="3"/>
          </p:nvPr>
        </p:nvSpPr>
        <p:spPr bwMode="auto">
          <a:xfrm>
            <a:off x="8308552" y="9722882"/>
            <a:ext cx="6353598" cy="5117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142262" tIns="71131" rIns="142262" bIns="71131" numCol="1" anchor="b" anchorCtr="0" compatLnSpc="1">
            <a:prstTxWarp prst="textNoShape">
              <a:avLst/>
            </a:prstTxWarp>
          </a:bodyPr>
          <a:lstStyle>
            <a:lvl1pPr algn="r">
              <a:defRPr sz="1900">
                <a:latin typeface="Helvetica" pitchFamily="-112" charset="0"/>
                <a:ea typeface="ＭＳ ゴシック" pitchFamily="-112" charset="-128"/>
                <a:cs typeface="ＭＳ ゴシック" pitchFamily="-112" charset="-128"/>
                <a:sym typeface="Gill Sans" pitchFamily="-112" charset="0"/>
              </a:defRPr>
            </a:lvl1pPr>
          </a:lstStyle>
          <a:p>
            <a:pPr>
              <a:defRPr/>
            </a:pPr>
            <a:fld id="{B7558CB1-F83A-6B42-8AED-B21D56AC7A57}" type="slidenum">
              <a:rPr lang="en-US" altLang="ja-JP"/>
              <a:pPr>
                <a:defRPr/>
              </a:pPr>
              <a:t>‹N°›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63534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6353598" cy="5117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142262" tIns="71131" rIns="142262" bIns="71131" numCol="1" anchor="t" anchorCtr="0" compatLnSpc="1">
            <a:prstTxWarp prst="textNoShape">
              <a:avLst/>
            </a:prstTxWarp>
          </a:bodyPr>
          <a:lstStyle>
            <a:lvl1pPr algn="l">
              <a:defRPr sz="1900">
                <a:solidFill>
                  <a:srgbClr val="000000"/>
                </a:solidFill>
                <a:latin typeface="Gill Sans" pitchFamily="-112" charset="0"/>
                <a:ea typeface="ヒラギノ角ゴ Pro W3" pitchFamily="-112" charset="-128"/>
                <a:cs typeface="ヒラギノ角ゴ Pro W3" pitchFamily="-112" charset="-128"/>
                <a:sym typeface="Gill Sans" pitchFamily="-112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43" name="Rectangle 3"/>
          <p:cNvSpPr>
            <a:spLocks noGrp="1"/>
          </p:cNvSpPr>
          <p:nvPr>
            <p:ph type="dt" idx="1"/>
          </p:nvPr>
        </p:nvSpPr>
        <p:spPr bwMode="auto">
          <a:xfrm>
            <a:off x="8308552" y="0"/>
            <a:ext cx="6353598" cy="5117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142262" tIns="71131" rIns="142262" bIns="71131" numCol="1" anchor="t" anchorCtr="0" compatLnSpc="1">
            <a:prstTxWarp prst="textNoShape">
              <a:avLst/>
            </a:prstTxWarp>
          </a:bodyPr>
          <a:lstStyle>
            <a:lvl1pPr algn="r">
              <a:defRPr sz="1900">
                <a:solidFill>
                  <a:srgbClr val="000000"/>
                </a:solidFill>
                <a:latin typeface="Gill Sans" pitchFamily="-112" charset="0"/>
                <a:ea typeface="ヒラギノ角ゴ Pro W3" pitchFamily="-112" charset="-128"/>
                <a:cs typeface="ヒラギノ角ゴ Pro W3" pitchFamily="-112" charset="-128"/>
                <a:sym typeface="Gill Sans" pitchFamily="-112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21125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5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1954954" y="4861441"/>
            <a:ext cx="10752243" cy="460557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142262" tIns="71131" rIns="142262" bIns="711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61446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9722882"/>
            <a:ext cx="6353598" cy="5117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142262" tIns="71131" rIns="142262" bIns="71131" numCol="1" anchor="b" anchorCtr="0" compatLnSpc="1">
            <a:prstTxWarp prst="textNoShape">
              <a:avLst/>
            </a:prstTxWarp>
          </a:bodyPr>
          <a:lstStyle>
            <a:lvl1pPr algn="l">
              <a:defRPr sz="1900">
                <a:solidFill>
                  <a:srgbClr val="000000"/>
                </a:solidFill>
                <a:latin typeface="Gill Sans" pitchFamily="-112" charset="0"/>
                <a:ea typeface="ヒラギノ角ゴ Pro W3" pitchFamily="-112" charset="-128"/>
                <a:cs typeface="ヒラギノ角ゴ Pro W3" pitchFamily="-112" charset="-128"/>
                <a:sym typeface="Gill Sans" pitchFamily="-112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47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8308552" y="9722882"/>
            <a:ext cx="6353598" cy="5117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142262" tIns="71131" rIns="142262" bIns="71131" numCol="1" anchor="b" anchorCtr="0" compatLnSpc="1">
            <a:prstTxWarp prst="textNoShape">
              <a:avLst/>
            </a:prstTxWarp>
          </a:bodyPr>
          <a:lstStyle>
            <a:lvl1pPr algn="r">
              <a:defRPr sz="1900">
                <a:solidFill>
                  <a:srgbClr val="000000"/>
                </a:solidFill>
                <a:latin typeface="Gill Sans" pitchFamily="-112" charset="0"/>
                <a:ea typeface="ヒラギノ角ゴ Pro W3" pitchFamily="-112" charset="-128"/>
                <a:cs typeface="ヒラギノ角ゴ Pro W3" pitchFamily="-112" charset="-128"/>
                <a:sym typeface="Gill Sans" pitchFamily="-112" charset="0"/>
              </a:defRPr>
            </a:lvl1pPr>
          </a:lstStyle>
          <a:p>
            <a:pPr>
              <a:defRPr/>
            </a:pPr>
            <a:fld id="{5E036236-5A28-B74B-8660-55DFE0C8817D}" type="slidenum">
              <a:rPr lang="en-US" altLang="ja-JP"/>
              <a:pPr>
                <a:defRPr/>
              </a:pPr>
              <a:t>‹N°›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281877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Gill Sans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fontAlgn="base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Gill Sans" pitchFamily="-112" charset="0"/>
        <a:ea typeface="ＭＳ Ｐゴシック" pitchFamily="-112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Gill Sans" pitchFamily="-112" charset="0"/>
        <a:ea typeface="ＭＳ Ｐゴシック" pitchFamily="-112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Gill Sans" pitchFamily="-112" charset="0"/>
        <a:ea typeface="ＭＳ Ｐゴシック" pitchFamily="-112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Gill Sans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D0C84-AC27-44FF-A245-DEF0C09BE5E0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35758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D0C84-AC27-44FF-A245-DEF0C09BE5E0}" type="slidenum">
              <a:rPr lang="fr-FR" altLang="fr-FR" smtClean="0"/>
              <a:pPr>
                <a:defRPr/>
              </a:pPr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94066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D0C84-AC27-44FF-A245-DEF0C09BE5E0}" type="slidenum">
              <a:rPr lang="fr-FR" altLang="fr-FR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fr-FR" alt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7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3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4F6E36-2569-EC48-80C5-3BB63A25537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96600" y="6457041"/>
            <a:ext cx="62339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D56B619-E022-2C49-874A-309A90B8466C}" type="slidenum">
              <a:rPr lang="en-US" altLang="ja-JP" smtClean="0"/>
              <a:pPr>
                <a:defRPr/>
              </a:pPr>
              <a:t>‹N°›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9246777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B41727F-C0FD-4E42-BE20-B27FF3243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9440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dirty="0"/>
              <a:t>J. Garcia| 30</a:t>
            </a:r>
            <a:r>
              <a:rPr lang="en-US" altLang="ja-JP" baseline="30000" dirty="0"/>
              <a:t>th</a:t>
            </a:r>
            <a:r>
              <a:rPr lang="en-US" altLang="ja-JP" dirty="0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‹N°›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1624033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3586D6B8-F17C-6144-AA69-7F6E49A36B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23077" y="1"/>
            <a:ext cx="468923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92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CD56B619-E022-2C49-874A-309A90B8466C}" type="slidenum">
              <a:rPr lang="en-US" altLang="ja-JP"/>
              <a:pPr>
                <a:defRPr/>
              </a:pPr>
              <a:t>‹N°›</a:t>
            </a:fld>
            <a:endParaRPr lang="en-US" altLang="ja-JP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8D13ABB-18A7-D343-BDA0-A2523510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81"/>
            <a:ext cx="10751989" cy="97678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1189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645C83-0967-4148-8B69-0AA218952970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9pPr>
          </a:lstStyle>
          <a:p>
            <a:pPr>
              <a:defRPr/>
            </a:pPr>
            <a:r>
              <a:rPr lang="en-US" altLang="ja-JP"/>
              <a:t>J. Garcia| 30</a:t>
            </a:r>
            <a:r>
              <a:rPr lang="en-US" altLang="ja-JP" baseline="30000"/>
              <a:t>th</a:t>
            </a:r>
            <a:r>
              <a:rPr lang="en-US" altLang="ja-JP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‹N°›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5642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76FCA53-5D2F-4B3B-8CBA-71B821BA37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dirty="0"/>
              <a:t>J. Garcia| 30</a:t>
            </a:r>
            <a:r>
              <a:rPr lang="en-US" altLang="ja-JP" baseline="30000" dirty="0"/>
              <a:t>th</a:t>
            </a:r>
            <a:r>
              <a:rPr lang="en-US" altLang="ja-JP" dirty="0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‹N°›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9332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3586D6B8-F17C-6144-AA69-7F6E49A36B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23077" y="1"/>
            <a:ext cx="468923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92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CD56B619-E022-2C49-874A-309A90B8466C}" type="slidenum">
              <a:rPr lang="en-US" altLang="ja-JP"/>
              <a:pPr>
                <a:defRPr/>
              </a:pPr>
              <a:t>‹N°›</a:t>
            </a:fld>
            <a:endParaRPr lang="en-US" altLang="ja-JP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8D13ABB-18A7-D343-BDA0-A2523510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81"/>
            <a:ext cx="10751989" cy="97678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1189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E4AB53-F539-45FD-8C89-3BD7A2E0B272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Helvetica" pitchFamily="-1" charset="0"/>
                <a:ea typeface="ＭＳ ゴシック" pitchFamily="-1" charset="-128"/>
                <a:cs typeface="ＭＳ ゴシック" pitchFamily="-1" charset="-128"/>
                <a:sym typeface="Gill Sans" pitchFamily="-1" charset="0"/>
              </a:defRPr>
            </a:lvl9pPr>
          </a:lstStyle>
          <a:p>
            <a:pPr>
              <a:defRPr/>
            </a:pPr>
            <a:r>
              <a:rPr lang="en-US" altLang="ja-JP"/>
              <a:t>J. Garcia| 30</a:t>
            </a:r>
            <a:r>
              <a:rPr lang="en-US" altLang="ja-JP" baseline="30000"/>
              <a:t>th</a:t>
            </a:r>
            <a:r>
              <a:rPr lang="en-US" altLang="ja-JP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‹N°›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53505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2600" y="69852"/>
            <a:ext cx="8976784" cy="541339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15C54076-F808-4F3C-A3C4-A13DB812075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dirty="0"/>
              <a:t>J. Garcia| 30</a:t>
            </a:r>
            <a:r>
              <a:rPr lang="en-US" altLang="ja-JP" baseline="30000" dirty="0"/>
              <a:t>th</a:t>
            </a:r>
            <a:r>
              <a:rPr lang="en-US" altLang="ja-JP" dirty="0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‹N°›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05547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751989" cy="979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019293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7" name="図形グループ 10">
            <a:extLst>
              <a:ext uri="{FF2B5EF4-FFF2-40B4-BE49-F238E27FC236}">
                <a16:creationId xmlns:a16="http://schemas.microsoft.com/office/drawing/2014/main" id="{77761D0A-2071-F34C-A5CF-A913CD47768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880535"/>
            <a:ext cx="12098216" cy="139700"/>
            <a:chOff x="0" y="727954"/>
            <a:chExt cx="9829800" cy="139700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D47A2784-CAA1-1A45-8619-1298F5759C6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777166"/>
              <a:ext cx="9772650" cy="90488"/>
            </a:xfrm>
            <a:prstGeom prst="rect">
              <a:avLst/>
            </a:prstGeom>
            <a:gradFill rotWithShape="0">
              <a:gsLst>
                <a:gs pos="0">
                  <a:srgbClr val="858585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6323" tIns="48161" rIns="96323" bIns="48161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altLang="ja-JP" sz="2308">
                <a:latin typeface="ＭＳ Ｐゴシック" pitchFamily="-109" charset="-128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7AAAB218-74EA-AA49-94CB-1AC27A25B54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727954"/>
              <a:ext cx="9829800" cy="90487"/>
            </a:xfrm>
            <a:prstGeom prst="rect">
              <a:avLst/>
            </a:prstGeom>
            <a:gradFill rotWithShape="0">
              <a:gsLst>
                <a:gs pos="0">
                  <a:srgbClr val="0705FF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6323" tIns="48161" rIns="96323" bIns="48161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altLang="ja-JP" sz="2308">
                <a:latin typeface="ＭＳ Ｐゴシック" pitchFamily="-109" charset="-128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</p:grpSp>
      <p:pic>
        <p:nvPicPr>
          <p:cNvPr id="10" name="Picture 10" descr="logo6">
            <a:extLst>
              <a:ext uri="{FF2B5EF4-FFF2-40B4-BE49-F238E27FC236}">
                <a16:creationId xmlns:a16="http://schemas.microsoft.com/office/drawing/2014/main" id="{668A3442-C43B-AC41-B47E-A917E1AC15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0608501" y="430111"/>
            <a:ext cx="1583499" cy="45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6EA2FEAF-6394-4AB7-81FC-5806B6E1088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dirty="0"/>
              <a:t>J. Garcia| 30</a:t>
            </a:r>
            <a:r>
              <a:rPr lang="en-US" altLang="ja-JP" baseline="30000" dirty="0"/>
              <a:t>th</a:t>
            </a:r>
            <a:r>
              <a:rPr lang="en-US" altLang="ja-JP" dirty="0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‹N°›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7415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25" r:id="rId5"/>
    <p:sldLayoutId id="2147483731" r:id="rId6"/>
  </p:sldLayoutIdLst>
  <p:hf hdr="0" ftr="0" dt="0"/>
  <p:txStyles>
    <p:titleStyle>
      <a:lvl1pPr algn="ctr" defTabSz="914377" rtl="0" eaLnBrk="1" latinLnBrk="0" hangingPunct="1">
        <a:lnSpc>
          <a:spcPts val="3307"/>
        </a:lnSpc>
        <a:spcBef>
          <a:spcPct val="0"/>
        </a:spcBef>
        <a:buNone/>
        <a:defRPr sz="3200" b="1" kern="1200">
          <a:solidFill>
            <a:srgbClr val="01189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533"/>
        </a:spcBef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90016" indent="-232828" algn="l" defTabSz="914377" rtl="0" eaLnBrk="1" latinLnBrk="0" hangingPunct="1">
        <a:lnSpc>
          <a:spcPct val="100000"/>
        </a:lnSpc>
        <a:spcBef>
          <a:spcPts val="533"/>
        </a:spcBef>
        <a:buFont typeface="System Font Regular"/>
        <a:buChar char="-"/>
        <a:tabLst/>
        <a:defRPr lang="en-US" sz="2133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7.png"/><Relationship Id="rId5" Type="http://schemas.openxmlformats.org/officeDocument/2006/relationships/image" Target="cid:image002.png@01DC287B.FDC66B80" TargetMode="Externa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8.png"/><Relationship Id="rId21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6.gif"/><Relationship Id="rId17" Type="http://schemas.openxmlformats.org/officeDocument/2006/relationships/image" Target="../media/image5.png"/><Relationship Id="rId2" Type="http://schemas.openxmlformats.org/officeDocument/2006/relationships/image" Target="../media/image7.png"/><Relationship Id="rId16" Type="http://schemas.openxmlformats.org/officeDocument/2006/relationships/image" Target="../media/image3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5.emf"/><Relationship Id="rId24" Type="http://schemas.openxmlformats.org/officeDocument/2006/relationships/image" Target="../media/image25.png"/><Relationship Id="rId5" Type="http://schemas.openxmlformats.org/officeDocument/2006/relationships/image" Target="../media/image10.jpeg"/><Relationship Id="rId15" Type="http://schemas.openxmlformats.org/officeDocument/2006/relationships/image" Target="../media/image19.png"/><Relationship Id="rId23" Type="http://schemas.openxmlformats.org/officeDocument/2006/relationships/image" Target="../media/image24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9.wmf"/><Relationship Id="rId9" Type="http://schemas.openxmlformats.org/officeDocument/2006/relationships/image" Target="../media/image13.png"/><Relationship Id="rId14" Type="http://schemas.openxmlformats.org/officeDocument/2006/relationships/image" Target="../media/image18.emf"/><Relationship Id="rId22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/>
          </p:cNvSpPr>
          <p:nvPr>
            <p:ph type="title"/>
          </p:nvPr>
        </p:nvSpPr>
        <p:spPr>
          <a:xfrm>
            <a:off x="1885950" y="247706"/>
            <a:ext cx="7462838" cy="541338"/>
          </a:xfrm>
        </p:spPr>
        <p:txBody>
          <a:bodyPr/>
          <a:lstStyle/>
          <a:p>
            <a:pPr eaLnBrk="1" hangingPunct="1"/>
            <a:endParaRPr lang="fr-FR" altLang="fr-FR" sz="3600" dirty="0">
              <a:latin typeface="Arial Narrow" panose="020B0606020202030204" pitchFamily="34" charset="0"/>
            </a:endParaRPr>
          </a:p>
        </p:txBody>
      </p:sp>
      <p:pic>
        <p:nvPicPr>
          <p:cNvPr id="28" name="Picture 12">
            <a:extLst>
              <a:ext uri="{FF2B5EF4-FFF2-40B4-BE49-F238E27FC236}">
                <a16:creationId xmlns:a16="http://schemas.microsoft.com/office/drawing/2014/main" id="{0ABE3443-98F2-6749-B7FD-3A482FD8C4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247" t="10059" r="2111" b="89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図 3" descr="QST_LOGO_YOKO.psd">
            <a:extLst>
              <a:ext uri="{FF2B5EF4-FFF2-40B4-BE49-F238E27FC236}">
                <a16:creationId xmlns:a16="http://schemas.microsoft.com/office/drawing/2014/main" id="{61BC73FC-92C9-4E41-9302-01CD2EC7F6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809"/>
          <a:stretch/>
        </p:blipFill>
        <p:spPr>
          <a:xfrm>
            <a:off x="2906295" y="5359826"/>
            <a:ext cx="1435882" cy="5222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正方形/長方形 1">
            <a:extLst>
              <a:ext uri="{FF2B5EF4-FFF2-40B4-BE49-F238E27FC236}">
                <a16:creationId xmlns:a16="http://schemas.microsoft.com/office/drawing/2014/main" id="{F1F73028-8229-994C-BC3E-31DF54C3D82D}"/>
              </a:ext>
            </a:extLst>
          </p:cNvPr>
          <p:cNvSpPr/>
          <p:nvPr/>
        </p:nvSpPr>
        <p:spPr>
          <a:xfrm>
            <a:off x="1" y="4098903"/>
            <a:ext cx="1219200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667" b="1" dirty="0">
                <a:ln w="9525">
                  <a:solidFill>
                    <a:schemeClr val="bg1">
                      <a:alpha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J. Garcia on behalf the JT-60SA integrated project team</a:t>
            </a:r>
          </a:p>
        </p:txBody>
      </p:sp>
      <p:pic>
        <p:nvPicPr>
          <p:cNvPr id="32" name="Picture 1">
            <a:extLst>
              <a:ext uri="{FF2B5EF4-FFF2-40B4-BE49-F238E27FC236}">
                <a16:creationId xmlns:a16="http://schemas.microsoft.com/office/drawing/2014/main" id="{E3037B7F-2D2C-7443-BECC-10E9B6F5C0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-4076"/>
          <a:stretch/>
        </p:blipFill>
        <p:spPr>
          <a:xfrm>
            <a:off x="6600056" y="5355045"/>
            <a:ext cx="2267027" cy="5222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Rectangle 2">
            <a:extLst>
              <a:ext uri="{FF2B5EF4-FFF2-40B4-BE49-F238E27FC236}">
                <a16:creationId xmlns:a16="http://schemas.microsoft.com/office/drawing/2014/main" id="{90CA7BB1-514F-5146-A051-568415102F9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286206"/>
            <a:ext cx="12192000" cy="165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ts val="3307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4000" dirty="0">
                <a:solidFill>
                  <a:srgbClr val="011893"/>
                </a:solidFill>
                <a:latin typeface="Arial Narrow" panose="020B0606020202030204" pitchFamily="34" charset="0"/>
              </a:rPr>
              <a:t>FIRST JT-60SA PLASMA OPERATION AND PLANS IN VIEW OF ITER AND DEMO</a:t>
            </a:r>
            <a:endParaRPr lang="en-US" altLang="ja-JP" sz="6000" dirty="0">
              <a:ln w="9525">
                <a:solidFill>
                  <a:schemeClr val="bg1">
                    <a:alpha val="50000"/>
                  </a:schemeClr>
                </a:solidFill>
                <a:prstDash val="solid"/>
              </a:ln>
              <a:solidFill>
                <a:srgbClr val="011893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C083EA9-CD72-4D99-8F26-61F432AEB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34" y="5355806"/>
            <a:ext cx="1090310" cy="51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4F9EFC6-4B30-41D5-9494-9ED058E2D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59" y="5322483"/>
            <a:ext cx="720081" cy="55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616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sz="3600" dirty="0">
                <a:latin typeface="Arial Narrow" panose="020B0606020202030204" pitchFamily="34" charset="0"/>
                <a:ea typeface="ＭＳ Ｐゴシック" pitchFamily="34" charset="-128"/>
              </a:rPr>
              <a:t>JT-60SA: a scientific and operational challenge</a:t>
            </a:r>
            <a:endParaRPr lang="fr-FR" sz="3600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7104112" y="3789040"/>
            <a:ext cx="4968552" cy="2861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0016" indent="-232828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System Font Regular"/>
              <a:buChar char="-"/>
              <a:tabLst/>
              <a:defRPr lang="en-US" sz="2133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>
                <a:latin typeface="Arial Narrow" panose="020B0606020202030204" pitchFamily="34" charset="0"/>
              </a:rPr>
              <a:t>While working at high absolute plasma parameters:</a:t>
            </a:r>
          </a:p>
          <a:p>
            <a:pPr lvl="1" fontAlgn="auto">
              <a:spcAft>
                <a:spcPts val="0"/>
              </a:spcAft>
            </a:pPr>
            <a:r>
              <a:rPr lang="en-US" sz="2933" dirty="0">
                <a:latin typeface="Arial Narrow" panose="020B0606020202030204" pitchFamily="34" charset="0"/>
              </a:rPr>
              <a:t>Ip=5.5MA</a:t>
            </a:r>
          </a:p>
          <a:p>
            <a:pPr lvl="1" fontAlgn="auto">
              <a:spcAft>
                <a:spcPts val="0"/>
              </a:spcAft>
            </a:pPr>
            <a:r>
              <a:rPr lang="en-US" sz="2933" dirty="0">
                <a:latin typeface="Arial Narrow" panose="020B0606020202030204" pitchFamily="34" charset="0"/>
              </a:rPr>
              <a:t>Peak Thermal Energy ~20MJ</a:t>
            </a:r>
          </a:p>
          <a:p>
            <a:pPr lvl="1" fontAlgn="auto">
              <a:spcAft>
                <a:spcPts val="0"/>
              </a:spcAft>
            </a:pPr>
            <a:r>
              <a:rPr lang="en-US" sz="2933" dirty="0">
                <a:latin typeface="Arial Narrow" panose="020B0606020202030204" pitchFamily="34" charset="0"/>
              </a:rPr>
              <a:t>Peak DD Neutron rate ~1e17s</a:t>
            </a:r>
            <a:r>
              <a:rPr lang="en-US" sz="2933" baseline="30000" dirty="0">
                <a:latin typeface="Arial Narrow" panose="020B0606020202030204" pitchFamily="34" charset="0"/>
              </a:rPr>
              <a:t>-1</a:t>
            </a:r>
          </a:p>
          <a:p>
            <a:pPr lvl="1" fontAlgn="auto">
              <a:spcAft>
                <a:spcPts val="0"/>
              </a:spcAft>
            </a:pPr>
            <a:r>
              <a:rPr lang="en-US" sz="2933" dirty="0">
                <a:latin typeface="Arial Narrow" panose="020B0606020202030204" pitchFamily="34" charset="0"/>
              </a:rPr>
              <a:t>Sustained period ~100s</a:t>
            </a:r>
          </a:p>
          <a:p>
            <a:pPr lvl="1" fontAlgn="auto">
              <a:spcAft>
                <a:spcPts val="0"/>
              </a:spcAft>
            </a:pPr>
            <a:endParaRPr lang="en-US" sz="2533" dirty="0">
              <a:latin typeface="Arial Narrow" panose="020B0606020202030204" pitchFamily="34" charset="0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4984210-48AB-4B39-B47C-65EF035BBB30}"/>
              </a:ext>
            </a:extLst>
          </p:cNvPr>
          <p:cNvSpPr txBox="1">
            <a:spLocks/>
          </p:cNvSpPr>
          <p:nvPr/>
        </p:nvSpPr>
        <p:spPr>
          <a:xfrm>
            <a:off x="7032104" y="1124744"/>
            <a:ext cx="5159896" cy="2880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0016" indent="-232828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System Font Regular"/>
              <a:buChar char="-"/>
              <a:tabLst/>
              <a:defRPr lang="en-US" sz="2133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>
                <a:latin typeface="Arial Narrow" panose="020B0606020202030204" pitchFamily="34" charset="0"/>
              </a:rPr>
              <a:t>JT-60SA aims at challenging normalized plasma parameters</a:t>
            </a:r>
          </a:p>
          <a:p>
            <a:pPr lvl="1" fontAlgn="auto"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Arial Narrow" panose="020B0606020202030204" pitchFamily="34" charset="0"/>
              </a:rPr>
              <a:t>High</a:t>
            </a:r>
            <a:r>
              <a:rPr lang="en-US" sz="2800" dirty="0">
                <a:latin typeface="Arial Narrow" panose="020B0606020202030204" pitchFamily="34" charset="0"/>
              </a:rPr>
              <a:t>: beta, non-inductive current fraction, normalized density, confinement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F04A923-6B57-4009-960E-9D8BA2B3BD4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dirty="0"/>
              <a:t>J. Garcia| 30</a:t>
            </a:r>
            <a:r>
              <a:rPr lang="en-US" altLang="ja-JP" baseline="30000" dirty="0"/>
              <a:t>th</a:t>
            </a:r>
            <a:r>
              <a:rPr lang="en-US" altLang="ja-JP" dirty="0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id="{DD2CB511-E695-4F1A-8138-097A2677A136}"/>
              </a:ext>
            </a:extLst>
          </p:cNvPr>
          <p:cNvGrpSpPr/>
          <p:nvPr/>
        </p:nvGrpSpPr>
        <p:grpSpPr>
          <a:xfrm>
            <a:off x="551384" y="1628800"/>
            <a:ext cx="5400600" cy="3680623"/>
            <a:chOff x="5486399" y="827960"/>
            <a:chExt cx="3648404" cy="2604261"/>
          </a:xfrm>
        </p:grpSpPr>
        <p:pic>
          <p:nvPicPr>
            <p:cNvPr id="11" name="図 9">
              <a:extLst>
                <a:ext uri="{FF2B5EF4-FFF2-40B4-BE49-F238E27FC236}">
                  <a16:creationId xmlns:a16="http://schemas.microsoft.com/office/drawing/2014/main" id="{431389E6-4AED-4790-838F-A68039166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719" b="1"/>
            <a:stretch/>
          </p:blipFill>
          <p:spPr>
            <a:xfrm>
              <a:off x="5552100" y="827960"/>
              <a:ext cx="3582703" cy="2604261"/>
            </a:xfrm>
            <a:prstGeom prst="rect">
              <a:avLst/>
            </a:prstGeom>
          </p:spPr>
        </p:pic>
        <p:sp>
          <p:nvSpPr>
            <p:cNvPr id="12" name="正方形/長方形 5">
              <a:extLst>
                <a:ext uri="{FF2B5EF4-FFF2-40B4-BE49-F238E27FC236}">
                  <a16:creationId xmlns:a16="http://schemas.microsoft.com/office/drawing/2014/main" id="{C258FE53-C56F-4E9F-8593-C128ED0B4739}"/>
                </a:ext>
              </a:extLst>
            </p:cNvPr>
            <p:cNvSpPr/>
            <p:nvPr/>
          </p:nvSpPr>
          <p:spPr>
            <a:xfrm>
              <a:off x="5486399" y="845597"/>
              <a:ext cx="328511" cy="303346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000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eaLnBrk="1" fontAlgn="base" latinLnBrk="0" hangingPunct="1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 typeface="Wingdings" charset="2"/>
                <a:buChar char="l"/>
                <a:tabLst/>
                <a:defRPr/>
              </a:pPr>
              <a:endParaRPr kumimoji="1" lang="ja-JP" altLang="en-US" sz="1500" b="1" i="0" u="none" strike="noStrike" kern="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9173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fr-FR" sz="3600" dirty="0">
                <a:latin typeface="Arial Narrow" panose="020B0606020202030204" pitchFamily="34" charset="0"/>
              </a:rPr>
              <a:t>Outline</a:t>
            </a:r>
            <a:endParaRPr lang="fr-FR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3352" y="985961"/>
            <a:ext cx="4828561" cy="34163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marL="174625" indent="-174625">
              <a:defRPr sz="2400">
                <a:solidFill>
                  <a:schemeClr val="tx1"/>
                </a:solidFill>
                <a:latin typeface="Arial" charset="0"/>
              </a:defRPr>
            </a:lvl1pPr>
            <a:lvl2pPr marL="785813" indent="-34290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The JT-60SA tokamak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latin typeface="Arial Narrow" panose="020B0606020202030204" pitchFamily="34" charset="0"/>
              </a:rPr>
              <a:t>Integrated commissioning and OP-1 results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Status of the JT-60SA project, timeline and scientific priorities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Preparation for future campaigns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Conclusions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038DF8-2870-4EFC-975A-FEBA014D68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5" r="7428"/>
          <a:stretch/>
        </p:blipFill>
        <p:spPr>
          <a:xfrm>
            <a:off x="5663952" y="1124744"/>
            <a:ext cx="5395644" cy="417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04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A254CC0-528F-44EB-BCF1-03930CD57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End of 2023: Integrated </a:t>
            </a:r>
            <a:r>
              <a:rPr lang="en-US" sz="3600" dirty="0" err="1">
                <a:latin typeface="Arial Narrow" panose="020B0606020202030204" pitchFamily="34" charset="0"/>
              </a:rPr>
              <a:t>comissioning</a:t>
            </a:r>
            <a:r>
              <a:rPr lang="en-US" sz="3600" dirty="0">
                <a:latin typeface="Arial Narrow" panose="020B0606020202030204" pitchFamily="34" charset="0"/>
              </a:rPr>
              <a:t> and OP1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6CE41E-8B23-4A9E-A714-8BF2EFEBE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4" y="1052736"/>
            <a:ext cx="11845796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Clr>
                <a:srgbClr val="FF0000"/>
              </a:buClr>
              <a:buSzPct val="105000"/>
              <a:buFontTx/>
              <a:buChar char="•"/>
              <a:defRPr/>
            </a:pPr>
            <a:r>
              <a:rPr lang="fr-FR" sz="3200" dirty="0">
                <a:latin typeface="Arial Narrow" panose="020B0606020202030204" pitchFamily="34" charset="0"/>
                <a:ea typeface="ＭＳ Ｐゴシック" charset="0"/>
              </a:rPr>
              <a:t> Hardware </a:t>
            </a:r>
            <a:r>
              <a:rPr lang="fr-FR" sz="3200" dirty="0" err="1">
                <a:latin typeface="Arial Narrow" panose="020B0606020202030204" pitchFamily="34" charset="0"/>
                <a:ea typeface="ＭＳ Ｐゴシック" charset="0"/>
              </a:rPr>
              <a:t>integrated</a:t>
            </a:r>
            <a:r>
              <a:rPr lang="fr-FR" sz="3200" dirty="0">
                <a:latin typeface="Arial Narrow" panose="020B0606020202030204" pitchFamily="34" charset="0"/>
                <a:ea typeface="ＭＳ Ｐゴシック" charset="0"/>
              </a:rPr>
              <a:t> </a:t>
            </a:r>
            <a:r>
              <a:rPr lang="fr-FR" sz="3200" dirty="0" err="1">
                <a:latin typeface="Arial Narrow" panose="020B0606020202030204" pitchFamily="34" charset="0"/>
                <a:ea typeface="ＭＳ Ｐゴシック" charset="0"/>
              </a:rPr>
              <a:t>comissioning</a:t>
            </a:r>
            <a:r>
              <a:rPr lang="fr-FR" sz="3200" dirty="0">
                <a:latin typeface="Arial Narrow" panose="020B0606020202030204" pitchFamily="34" charset="0"/>
                <a:ea typeface="ＭＳ Ｐゴシック" charset="0"/>
              </a:rPr>
              <a:t>:</a:t>
            </a:r>
          </a:p>
          <a:p>
            <a:pPr lvl="1" algn="l">
              <a:buClr>
                <a:schemeClr val="accent2"/>
              </a:buClr>
              <a:buSzPct val="80000"/>
              <a:buFont typeface="Wingdings" charset="0"/>
              <a:buChar char="Ø"/>
              <a:defRPr/>
            </a:pPr>
            <a:r>
              <a:rPr lang="fr-FR" sz="3200" dirty="0">
                <a:latin typeface="Arial Narrow" panose="020B0606020202030204" pitchFamily="34" charset="0"/>
                <a:ea typeface="ＭＳ Ｐゴシック" charset="0"/>
              </a:rPr>
              <a:t> </a:t>
            </a:r>
            <a:r>
              <a:rPr lang="en-US" sz="3200" dirty="0">
                <a:latin typeface="Arial Narrow" panose="020B0606020202030204" pitchFamily="34" charset="0"/>
              </a:rPr>
              <a:t>Purpose is to </a:t>
            </a:r>
            <a:r>
              <a:rPr lang="en-US" sz="3200" dirty="0">
                <a:solidFill>
                  <a:srgbClr val="FF0000"/>
                </a:solidFill>
                <a:latin typeface="Arial Narrow" panose="020B0606020202030204" pitchFamily="34" charset="0"/>
              </a:rPr>
              <a:t>commission each sub-system </a:t>
            </a:r>
            <a:r>
              <a:rPr lang="en-US" sz="3200" dirty="0">
                <a:latin typeface="Arial Narrow" panose="020B0606020202030204" pitchFamily="34" charset="0"/>
              </a:rPr>
              <a:t>and confirm machine readiness for plasma operation</a:t>
            </a:r>
          </a:p>
          <a:p>
            <a:pPr lvl="1" algn="l">
              <a:buClr>
                <a:schemeClr val="accent2"/>
              </a:buClr>
              <a:buSzPct val="80000"/>
              <a:buFont typeface="Wingdings" charset="0"/>
              <a:buChar char="Ø"/>
              <a:defRPr/>
            </a:pPr>
            <a:r>
              <a:rPr lang="en-US" sz="3200" dirty="0">
                <a:latin typeface="Arial Narrow" panose="020B0606020202030204" pitchFamily="34" charset="0"/>
              </a:rPr>
              <a:t>Designed technical requirement is satisfied? each sub-systems works as designed?</a:t>
            </a:r>
          </a:p>
          <a:p>
            <a:pPr lvl="1" algn="l">
              <a:buClr>
                <a:schemeClr val="accent2"/>
              </a:buClr>
              <a:buSzPct val="80000"/>
              <a:buFont typeface="Wingdings" charset="0"/>
              <a:buChar char="Ø"/>
              <a:defRPr/>
            </a:pPr>
            <a:endParaRPr lang="fr-FR" sz="3200" dirty="0">
              <a:latin typeface="Arial Narrow" panose="020B0606020202030204" pitchFamily="34" charset="0"/>
              <a:ea typeface="ＭＳ Ｐゴシック" charset="0"/>
            </a:endParaRPr>
          </a:p>
          <a:p>
            <a:pPr algn="l">
              <a:buClr>
                <a:srgbClr val="FF0000"/>
              </a:buClr>
              <a:buSzPct val="105000"/>
              <a:buFontTx/>
              <a:buChar char="•"/>
              <a:defRPr/>
            </a:pPr>
            <a:r>
              <a:rPr lang="fr-FR" sz="3200" dirty="0">
                <a:latin typeface="Arial Narrow" panose="020B0606020202030204" pitchFamily="34" charset="0"/>
                <a:ea typeface="ＭＳ Ｐゴシック" charset="0"/>
              </a:rPr>
              <a:t> OP1: </a:t>
            </a:r>
          </a:p>
          <a:p>
            <a:pPr lvl="1" algn="l">
              <a:buClr>
                <a:schemeClr val="accent2"/>
              </a:buClr>
              <a:buSzPct val="80000"/>
              <a:buFont typeface="Wingdings" charset="0"/>
              <a:buChar char="Ø"/>
              <a:defRPr/>
            </a:pPr>
            <a:r>
              <a:rPr lang="fr-FR" sz="3200" dirty="0">
                <a:latin typeface="Arial Narrow" panose="020B0606020202030204" pitchFamily="34" charset="0"/>
                <a:ea typeface="ＭＳ Ｐゴシック" charset="0"/>
              </a:rPr>
              <a:t> </a:t>
            </a:r>
            <a:r>
              <a:rPr lang="fr-FR" sz="3200" dirty="0" err="1">
                <a:latin typeface="Arial Narrow" panose="020B0606020202030204" pitchFamily="34" charset="0"/>
                <a:ea typeface="ＭＳ Ｐゴシック" charset="0"/>
              </a:rPr>
              <a:t>Achieve</a:t>
            </a:r>
            <a:r>
              <a:rPr lang="fr-FR" sz="3200" dirty="0">
                <a:latin typeface="Arial Narrow" panose="020B0606020202030204" pitchFamily="34" charset="0"/>
                <a:ea typeface="ＭＳ Ｐゴシック" charset="0"/>
              </a:rPr>
              <a:t> a </a:t>
            </a:r>
            <a:r>
              <a:rPr lang="fr-FR" sz="3200" dirty="0">
                <a:solidFill>
                  <a:srgbClr val="FF0000"/>
                </a:solidFill>
                <a:latin typeface="Arial Narrow" panose="020B0606020202030204" pitchFamily="34" charset="0"/>
                <a:ea typeface="ＭＳ Ｐゴシック" charset="0"/>
              </a:rPr>
              <a:t>MA-class</a:t>
            </a:r>
            <a:r>
              <a:rPr lang="fr-FR" sz="3200" dirty="0">
                <a:latin typeface="Arial Narrow" panose="020B0606020202030204" pitchFamily="34" charset="0"/>
                <a:ea typeface="ＭＳ Ｐゴシック" charset="0"/>
              </a:rPr>
              <a:t> </a:t>
            </a:r>
            <a:r>
              <a:rPr lang="fr-FR" sz="3200" dirty="0" err="1">
                <a:latin typeface="Arial Narrow" panose="020B0606020202030204" pitchFamily="34" charset="0"/>
                <a:ea typeface="ＭＳ Ｐゴシック" charset="0"/>
              </a:rPr>
              <a:t>divertor</a:t>
            </a:r>
            <a:r>
              <a:rPr lang="fr-FR" sz="3200" dirty="0">
                <a:latin typeface="Arial Narrow" panose="020B0606020202030204" pitchFamily="34" charset="0"/>
                <a:ea typeface="ＭＳ Ｐゴシック" charset="0"/>
              </a:rPr>
              <a:t> plasma</a:t>
            </a:r>
          </a:p>
          <a:p>
            <a:pPr lvl="1" algn="l">
              <a:buClr>
                <a:schemeClr val="accent2"/>
              </a:buClr>
              <a:buSzPct val="80000"/>
              <a:buFont typeface="Wingdings" charset="0"/>
              <a:buChar char="Ø"/>
              <a:defRPr/>
            </a:pPr>
            <a:r>
              <a:rPr lang="en-US" sz="3200" dirty="0">
                <a:latin typeface="Arial Narrow" panose="020B0606020202030204" pitchFamily="34" charset="0"/>
                <a:ea typeface="ＭＳ Ｐゴシック" charset="0"/>
              </a:rPr>
              <a:t> Demonstrate </a:t>
            </a:r>
            <a:r>
              <a:rPr lang="en-US" sz="3200" dirty="0">
                <a:solidFill>
                  <a:srgbClr val="FF0000"/>
                </a:solidFill>
                <a:latin typeface="Arial Narrow" panose="020B0606020202030204" pitchFamily="34" charset="0"/>
                <a:ea typeface="ＭＳ Ｐゴシック" charset="0"/>
              </a:rPr>
              <a:t>stable plasma control </a:t>
            </a:r>
            <a:r>
              <a:rPr lang="en-US" sz="3200" dirty="0">
                <a:latin typeface="Arial Narrow" panose="020B0606020202030204" pitchFamily="34" charset="0"/>
                <a:ea typeface="ＭＳ Ｐゴシック" charset="0"/>
              </a:rPr>
              <a:t>from current-up to ramp-down </a:t>
            </a:r>
          </a:p>
          <a:p>
            <a:pPr lvl="1" algn="l">
              <a:buClr>
                <a:schemeClr val="accent2"/>
              </a:buClr>
              <a:buSzPct val="80000"/>
              <a:buFont typeface="Wingdings" charset="0"/>
              <a:buChar char="Ø"/>
              <a:defRPr/>
            </a:pPr>
            <a:r>
              <a:rPr lang="en-US" sz="3200" dirty="0">
                <a:latin typeface="Arial Narrow" panose="020B0606020202030204" pitchFamily="34" charset="0"/>
                <a:ea typeface="ＭＳ Ｐゴシック" charset="0"/>
              </a:rPr>
              <a:t> Electron Cyclotron Resonance Heating (ECRH) assisted </a:t>
            </a:r>
            <a:r>
              <a:rPr lang="en-US" sz="3200" dirty="0">
                <a:solidFill>
                  <a:srgbClr val="FF0000"/>
                </a:solidFill>
                <a:latin typeface="Arial Narrow" panose="020B0606020202030204" pitchFamily="34" charset="0"/>
                <a:ea typeface="ＭＳ Ｐゴシック" charset="0"/>
              </a:rPr>
              <a:t>start-up in low parallel electric field (E</a:t>
            </a:r>
            <a:r>
              <a:rPr lang="en-US" sz="3200" baseline="-25000" dirty="0">
                <a:solidFill>
                  <a:srgbClr val="FF0000"/>
                </a:solidFill>
                <a:latin typeface="Arial Narrow" panose="020B0606020202030204" pitchFamily="34" charset="0"/>
                <a:ea typeface="ＭＳ Ｐゴシック" charset="0"/>
              </a:rPr>
              <a:t>||</a:t>
            </a:r>
            <a:r>
              <a:rPr lang="en-US" sz="3200" dirty="0">
                <a:solidFill>
                  <a:srgbClr val="FF0000"/>
                </a:solidFill>
                <a:latin typeface="Arial Narrow" panose="020B0606020202030204" pitchFamily="34" charset="0"/>
                <a:ea typeface="ＭＳ Ｐゴシック" charset="0"/>
              </a:rPr>
              <a:t>) conditions</a:t>
            </a:r>
            <a:endParaRPr lang="fr-FR" sz="3200" dirty="0">
              <a:solidFill>
                <a:srgbClr val="FF0000"/>
              </a:solidFill>
              <a:latin typeface="Arial Narrow" panose="020B0606020202030204" pitchFamily="34" charset="0"/>
              <a:ea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46504-13E1-4399-9049-C7C8A32CCB7F}"/>
              </a:ext>
            </a:extLst>
          </p:cNvPr>
          <p:cNvSpPr txBox="1"/>
          <p:nvPr/>
        </p:nvSpPr>
        <p:spPr>
          <a:xfrm>
            <a:off x="8256240" y="1052736"/>
            <a:ext cx="2424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5" fontAlgn="base">
              <a:spcBef>
                <a:spcPts val="600"/>
              </a:spcBef>
              <a:spcAft>
                <a:spcPct val="0"/>
              </a:spcAft>
            </a:pPr>
            <a:r>
              <a:rPr kumimoji="1" lang="en-GB" sz="1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[M. Yoshida, PPCF 2025]</a:t>
            </a:r>
          </a:p>
        </p:txBody>
      </p:sp>
    </p:spTree>
    <p:extLst>
      <p:ext uri="{BB962C8B-B14F-4D97-AF65-F5344CB8AC3E}">
        <p14:creationId xmlns:p14="http://schemas.microsoft.com/office/powerpoint/2010/main" val="3381458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682BA9A-3518-4BE5-B0C0-FEDE205AE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sz="4000" kern="0" dirty="0">
                <a:latin typeface="Arial Narrow" panose="020B0606020202030204" pitchFamily="34" charset="0"/>
              </a:rPr>
              <a:t>Predict first modeling for first plasma</a:t>
            </a:r>
            <a:endParaRPr lang="fr-FR" sz="4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A8CC1C3-A3F6-4C77-8B2A-DC3AB313F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196752"/>
            <a:ext cx="2963183" cy="480362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9A349C6-0D42-42EE-9D08-B839347F3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63" y="6027126"/>
            <a:ext cx="3044504" cy="36808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9650550-28FD-4842-8440-7A5BCE4A9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736" y="6027126"/>
            <a:ext cx="4563114" cy="546793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A5D0E49-EB6E-4540-9108-18A8425BB94E}"/>
              </a:ext>
            </a:extLst>
          </p:cNvPr>
          <p:cNvSpPr txBox="1">
            <a:spLocks/>
          </p:cNvSpPr>
          <p:nvPr/>
        </p:nvSpPr>
        <p:spPr>
          <a:xfrm>
            <a:off x="7351194" y="1124744"/>
            <a:ext cx="4840806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0016" indent="-232828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System Font Regular"/>
              <a:buChar char="-"/>
              <a:tabLst/>
              <a:defRPr lang="en-US" sz="2133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>
                <a:latin typeface="Arial Narrow" panose="020B0606020202030204" pitchFamily="34" charset="0"/>
              </a:rPr>
              <a:t>Predict first simulations showed easier start-up with TPC and ECRH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D04613-4CD0-45A3-8E10-7D8C29387BF2}"/>
              </a:ext>
            </a:extLst>
          </p:cNvPr>
          <p:cNvSpPr/>
          <p:nvPr/>
        </p:nvSpPr>
        <p:spPr>
          <a:xfrm>
            <a:off x="8760296" y="6165304"/>
            <a:ext cx="3044504" cy="27369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Wakatsuki, EX/7</a:t>
            </a:r>
            <a:r>
              <a:rPr lang="en-GB" sz="105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2689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E663E3D-EAD0-4F44-AF84-BF5ED3777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492" y="1196752"/>
            <a:ext cx="3076575" cy="48036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9935C1E-E153-4C97-BD40-16852003C7A7}"/>
              </a:ext>
            </a:extLst>
          </p:cNvPr>
          <p:cNvSpPr txBox="1"/>
          <p:nvPr/>
        </p:nvSpPr>
        <p:spPr>
          <a:xfrm>
            <a:off x="4680668" y="1890342"/>
            <a:ext cx="35779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731" fontAlgn="base">
              <a:spcBef>
                <a:spcPts val="450"/>
              </a:spcBef>
              <a:spcAft>
                <a:spcPct val="0"/>
              </a:spcAft>
            </a:pPr>
            <a:r>
              <a:rPr kumimoji="1" lang="el-GR" sz="19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endParaRPr kumimoji="1" lang="fr-FR" sz="19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388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682BA9A-3518-4BE5-B0C0-FEDE205AE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sz="3600" kern="0" dirty="0">
                <a:latin typeface="Arial Narrow" panose="020B0606020202030204" pitchFamily="34" charset="0"/>
              </a:rPr>
              <a:t>First Plasma Was Obtained on 23</a:t>
            </a:r>
            <a:r>
              <a:rPr kumimoji="1" lang="en-US" sz="3600" kern="0" baseline="30000" dirty="0">
                <a:latin typeface="Arial Narrow" panose="020B0606020202030204" pitchFamily="34" charset="0"/>
              </a:rPr>
              <a:t>rd</a:t>
            </a:r>
            <a:r>
              <a:rPr kumimoji="1" lang="en-US" sz="3600" kern="0" dirty="0">
                <a:latin typeface="Arial Narrow" panose="020B0606020202030204" pitchFamily="34" charset="0"/>
              </a:rPr>
              <a:t> October 2023</a:t>
            </a:r>
            <a:endParaRPr lang="fr-FR" sz="36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865B62E-1240-4B57-9E38-E44A41D9FBF6}"/>
              </a:ext>
            </a:extLst>
          </p:cNvPr>
          <p:cNvSpPr txBox="1">
            <a:spLocks/>
          </p:cNvSpPr>
          <p:nvPr/>
        </p:nvSpPr>
        <p:spPr>
          <a:xfrm>
            <a:off x="7351194" y="1124744"/>
            <a:ext cx="4840806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0016" indent="-232828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System Font Regular"/>
              <a:buChar char="-"/>
              <a:tabLst/>
              <a:defRPr lang="en-US" sz="2133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>
                <a:latin typeface="Arial Narrow" panose="020B0606020202030204" pitchFamily="34" charset="0"/>
              </a:rPr>
              <a:t>Predict first simulations showed easier start-up with TPC and ECRH</a:t>
            </a:r>
          </a:p>
          <a:p>
            <a:pPr fontAlgn="auto">
              <a:spcAft>
                <a:spcPts val="0"/>
              </a:spcAft>
            </a:pPr>
            <a:r>
              <a:rPr lang="en-US" sz="3200" dirty="0">
                <a:latin typeface="Arial Narrow" panose="020B0606020202030204" pitchFamily="34" charset="0"/>
              </a:rPr>
              <a:t>After several FNC attempts, </a:t>
            </a:r>
            <a:r>
              <a:rPr lang="en-US" sz="3200" dirty="0">
                <a:solidFill>
                  <a:srgbClr val="FF0000"/>
                </a:solidFill>
                <a:latin typeface="Arial Narrow" panose="020B0606020202030204" pitchFamily="34" charset="0"/>
              </a:rPr>
              <a:t>first plasma achieved at first trial using TPC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F060C9F-26EB-4940-973E-D839EB118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137" y="1056421"/>
            <a:ext cx="3296966" cy="2284384"/>
          </a:xfrm>
          <a:prstGeom prst="rect">
            <a:avLst/>
          </a:prstGeom>
        </p:spPr>
      </p:pic>
      <p:pic>
        <p:nvPicPr>
          <p:cNvPr id="29" name="edi_20231023_100613_172905">
            <a:hlinkClick r:id="" action="ppaction://media"/>
            <a:extLst>
              <a:ext uri="{FF2B5EF4-FFF2-40B4-BE49-F238E27FC236}">
                <a16:creationId xmlns:a16="http://schemas.microsoft.com/office/drawing/2014/main" id="{5C2CBB5E-A2D5-4BBF-9C07-991EDCD17B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619" y="1056421"/>
            <a:ext cx="3434842" cy="42931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1255E1-9DDE-4A3F-BA93-04098A8C1800}"/>
              </a:ext>
            </a:extLst>
          </p:cNvPr>
          <p:cNvSpPr/>
          <p:nvPr/>
        </p:nvSpPr>
        <p:spPr>
          <a:xfrm>
            <a:off x="8760296" y="6165304"/>
            <a:ext cx="3044504" cy="27369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Wakatsuki, EX/7</a:t>
            </a:r>
            <a:r>
              <a:rPr lang="en-GB" sz="105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2689</a:t>
            </a:r>
          </a:p>
        </p:txBody>
      </p:sp>
    </p:spTree>
    <p:extLst>
      <p:ext uri="{BB962C8B-B14F-4D97-AF65-F5344CB8AC3E}">
        <p14:creationId xmlns:p14="http://schemas.microsoft.com/office/powerpoint/2010/main" val="156266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682BA9A-3518-4BE5-B0C0-FEDE205AE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sz="3600" kern="0" dirty="0">
                <a:latin typeface="Arial Narrow" panose="020B0606020202030204" pitchFamily="34" charset="0"/>
              </a:rPr>
              <a:t>First Plasma Was Obtained on 23</a:t>
            </a:r>
            <a:r>
              <a:rPr kumimoji="1" lang="en-US" sz="3600" kern="0" baseline="30000" dirty="0">
                <a:latin typeface="Arial Narrow" panose="020B0606020202030204" pitchFamily="34" charset="0"/>
              </a:rPr>
              <a:t>rd</a:t>
            </a:r>
            <a:r>
              <a:rPr kumimoji="1" lang="en-US" sz="3600" kern="0" dirty="0">
                <a:latin typeface="Arial Narrow" panose="020B0606020202030204" pitchFamily="34" charset="0"/>
              </a:rPr>
              <a:t> October 2023</a:t>
            </a:r>
            <a:endParaRPr lang="fr-FR" sz="36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865B62E-1240-4B57-9E38-E44A41D9FBF6}"/>
              </a:ext>
            </a:extLst>
          </p:cNvPr>
          <p:cNvSpPr txBox="1">
            <a:spLocks/>
          </p:cNvSpPr>
          <p:nvPr/>
        </p:nvSpPr>
        <p:spPr>
          <a:xfrm>
            <a:off x="7351194" y="1124744"/>
            <a:ext cx="4840806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0016" indent="-232828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System Font Regular"/>
              <a:buChar char="-"/>
              <a:tabLst/>
              <a:defRPr lang="en-US" sz="2133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>
                <a:latin typeface="Arial Narrow" panose="020B0606020202030204" pitchFamily="34" charset="0"/>
              </a:rPr>
              <a:t>Predict first simulations showed easier start-up with TPC and ECRH</a:t>
            </a:r>
          </a:p>
          <a:p>
            <a:pPr fontAlgn="auto">
              <a:spcAft>
                <a:spcPts val="0"/>
              </a:spcAft>
            </a:pPr>
            <a:r>
              <a:rPr lang="en-US" sz="3200" dirty="0">
                <a:latin typeface="Arial Narrow" panose="020B0606020202030204" pitchFamily="34" charset="0"/>
              </a:rPr>
              <a:t>After several FNC attempts, </a:t>
            </a:r>
            <a:r>
              <a:rPr lang="en-US" sz="3200" dirty="0">
                <a:solidFill>
                  <a:srgbClr val="FF0000"/>
                </a:solidFill>
                <a:latin typeface="Arial Narrow" panose="020B0606020202030204" pitchFamily="34" charset="0"/>
              </a:rPr>
              <a:t>first plasma achieved at first trial using TPC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B4E7E41-4940-4F61-A339-90E90597CAC7}"/>
              </a:ext>
            </a:extLst>
          </p:cNvPr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05" y="3302830"/>
            <a:ext cx="3014939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F060C9F-26EB-4940-973E-D839EB118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4137" y="1056421"/>
            <a:ext cx="3296966" cy="2284384"/>
          </a:xfrm>
          <a:prstGeom prst="rect">
            <a:avLst/>
          </a:prstGeom>
        </p:spPr>
      </p:pic>
      <p:sp>
        <p:nvSpPr>
          <p:cNvPr id="8" name="Zone de texte 2">
            <a:extLst>
              <a:ext uri="{FF2B5EF4-FFF2-40B4-BE49-F238E27FC236}">
                <a16:creationId xmlns:a16="http://schemas.microsoft.com/office/drawing/2014/main" id="{66234C57-0F8C-4606-B72A-45A14DEEA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824" y="3363187"/>
            <a:ext cx="472440" cy="202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hangingPunct="0"/>
            <a:r>
              <a:rPr lang="en-GB" sz="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1000 m</a:t>
            </a:r>
            <a:endParaRPr lang="fr-FR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Zone de texte 2">
            <a:extLst>
              <a:ext uri="{FF2B5EF4-FFF2-40B4-BE49-F238E27FC236}">
                <a16:creationId xmlns:a16="http://schemas.microsoft.com/office/drawing/2014/main" id="{E72F4D91-A5A3-46B9-936B-4CFB32AA8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3379" y="3363186"/>
            <a:ext cx="472440" cy="202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hangingPunct="0"/>
            <a:r>
              <a:rPr lang="en-GB" sz="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500 m</a:t>
            </a:r>
            <a:endParaRPr lang="fr-FR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Zone de texte 2">
            <a:extLst>
              <a:ext uri="{FF2B5EF4-FFF2-40B4-BE49-F238E27FC236}">
                <a16:creationId xmlns:a16="http://schemas.microsoft.com/office/drawing/2014/main" id="{FFFA58DC-6F1A-4F14-837C-82713BBF6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172" y="3363185"/>
            <a:ext cx="472440" cy="202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hangingPunct="0"/>
            <a:r>
              <a:rPr lang="en-GB" sz="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200 m</a:t>
            </a:r>
            <a:endParaRPr lang="fr-FR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edi_20231023_100613_172905">
            <a:hlinkClick r:id="" action="ppaction://media"/>
            <a:extLst>
              <a:ext uri="{FF2B5EF4-FFF2-40B4-BE49-F238E27FC236}">
                <a16:creationId xmlns:a16="http://schemas.microsoft.com/office/drawing/2014/main" id="{28033EE7-3C05-45B0-B9E2-C951FBC28E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619" y="1056421"/>
            <a:ext cx="3434842" cy="4293162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91A5EFFE-6C4A-491E-9D03-427255411AC8}"/>
              </a:ext>
            </a:extLst>
          </p:cNvPr>
          <p:cNvSpPr txBox="1"/>
          <p:nvPr/>
        </p:nvSpPr>
        <p:spPr>
          <a:xfrm>
            <a:off x="47328" y="5884085"/>
            <a:ext cx="6912768" cy="954107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731">
              <a:spcBef>
                <a:spcPts val="300"/>
              </a:spcBef>
            </a:pPr>
            <a:r>
              <a:rPr lang="en-US" dirty="0">
                <a:solidFill>
                  <a:srgbClr val="0000FF"/>
                </a:solidFill>
                <a:latin typeface="Arial Narrow" panose="020B0606020202030204" pitchFamily="34" charset="0"/>
              </a:rPr>
              <a:t>Even lower E</a:t>
            </a:r>
            <a:r>
              <a:rPr lang="en-US" baseline="-25000" dirty="0">
                <a:solidFill>
                  <a:srgbClr val="0000FF"/>
                </a:solidFill>
                <a:latin typeface="Arial Narrow" panose="020B0606020202030204" pitchFamily="34" charset="0"/>
              </a:rPr>
              <a:t>//</a:t>
            </a:r>
            <a:r>
              <a:rPr lang="en-US" dirty="0">
                <a:solidFill>
                  <a:srgbClr val="0000FF"/>
                </a:solidFill>
                <a:latin typeface="Arial Narrow" panose="020B0606020202030204" pitchFamily="34" charset="0"/>
              </a:rPr>
              <a:t>, 0.15 V/m, than expected in ITER</a:t>
            </a:r>
            <a:r>
              <a:rPr kumimoji="1" lang="en-GB" kern="0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1" lang="en-GB" kern="0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Encourage ITER low </a:t>
            </a:r>
            <a:r>
              <a:rPr kumimoji="1" lang="en-US" altLang="ja-JP" kern="0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kern="0" baseline="-25000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||</a:t>
            </a:r>
            <a:r>
              <a:rPr kumimoji="1" lang="en-US" altLang="ja-JP" kern="0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kumimoji="1" lang="en-GB" kern="0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start-up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9BE43E-E2F5-4ADD-BA26-F0A8FFEA5386}"/>
              </a:ext>
            </a:extLst>
          </p:cNvPr>
          <p:cNvSpPr/>
          <p:nvPr/>
        </p:nvSpPr>
        <p:spPr>
          <a:xfrm>
            <a:off x="8760296" y="6165304"/>
            <a:ext cx="3044504" cy="27369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Wakatsuki, EX/7</a:t>
            </a:r>
            <a:r>
              <a:rPr lang="en-GB" sz="105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2689</a:t>
            </a:r>
          </a:p>
        </p:txBody>
      </p:sp>
    </p:spTree>
    <p:extLst>
      <p:ext uri="{BB962C8B-B14F-4D97-AF65-F5344CB8AC3E}">
        <p14:creationId xmlns:p14="http://schemas.microsoft.com/office/powerpoint/2010/main" val="221590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A730C23-828D-4928-8BD0-C9929B4E4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Arial Narrow" panose="020B0606020202030204" pitchFamily="34" charset="0"/>
                <a:ea typeface="Times New Roman" panose="02020603050405020304" pitchFamily="18" charset="0"/>
              </a:rPr>
              <a:t>A</a:t>
            </a:r>
            <a:r>
              <a:rPr lang="en-GB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daptive voltage allocation (AVA): a key plasma control scheme</a:t>
            </a: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CC0F55B6-0A50-4032-A50E-91B3A0F5BDBC}"/>
              </a:ext>
            </a:extLst>
          </p:cNvPr>
          <p:cNvSpPr txBox="1">
            <a:spLocks/>
          </p:cNvSpPr>
          <p:nvPr/>
        </p:nvSpPr>
        <p:spPr>
          <a:xfrm>
            <a:off x="5015880" y="1124744"/>
            <a:ext cx="7056784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0016" indent="-232828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System Font Regular"/>
              <a:buChar char="-"/>
              <a:tabLst/>
              <a:defRPr lang="en-US" sz="2133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Potential saturation of poloidal coils voltage found in predict-first simulations</a:t>
            </a:r>
          </a:p>
          <a:p>
            <a:pPr fontAlgn="auto">
              <a:spcAft>
                <a:spcPts val="0"/>
              </a:spcAft>
            </a:pPr>
            <a:r>
              <a:rPr lang="en-GB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AVA: </a:t>
            </a:r>
            <a:r>
              <a:rPr lang="en-GB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en-GB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djusts the balance between the position and shape control and the Ip control</a:t>
            </a:r>
          </a:p>
          <a:p>
            <a:pPr fontAlgn="auto">
              <a:spcAft>
                <a:spcPts val="0"/>
              </a:spcAft>
            </a:pPr>
            <a:r>
              <a:rPr lang="en-GB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Successfully </a:t>
            </a:r>
            <a:r>
              <a:rPr lang="en-GB" sz="3200" dirty="0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tested during OP-1 with </a:t>
            </a:r>
            <a:r>
              <a:rPr lang="en-US" sz="3200" dirty="0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p</a:t>
            </a:r>
            <a:r>
              <a:rPr lang="en-US" sz="3200" dirty="0">
                <a:solidFill>
                  <a:srgbClr val="FF0000"/>
                </a:solidFill>
                <a:latin typeface="Arial Narrow" panose="020B0606020202030204" pitchFamily="34" charset="0"/>
              </a:rPr>
              <a:t>re-optimized gains from the nonlinear simulator MECS</a:t>
            </a:r>
          </a:p>
          <a:p>
            <a:pPr fontAlgn="auto">
              <a:spcAft>
                <a:spcPts val="0"/>
              </a:spcAft>
            </a:pPr>
            <a:r>
              <a:rPr lang="en-US" sz="3200" dirty="0">
                <a:latin typeface="Arial Narrow" panose="020B0606020202030204" pitchFamily="34" charset="0"/>
              </a:rPr>
              <a:t>Importance of predict-first modelling</a:t>
            </a:r>
            <a:endParaRPr lang="en-US" sz="4000" dirty="0">
              <a:latin typeface="Arial Narrow" panose="020B0606020202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7CAD665-14AB-4356-B445-A1FBDBE76AC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290059"/>
            <a:ext cx="3960440" cy="42778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C920F5-7B84-4281-BDA2-6E6CF62D3C91}"/>
              </a:ext>
            </a:extLst>
          </p:cNvPr>
          <p:cNvSpPr/>
          <p:nvPr/>
        </p:nvSpPr>
        <p:spPr>
          <a:xfrm>
            <a:off x="1487488" y="5901347"/>
            <a:ext cx="3044504" cy="27369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Inoue, EX/7</a:t>
            </a:r>
            <a:r>
              <a:rPr lang="en-GB" sz="105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2898</a:t>
            </a:r>
          </a:p>
        </p:txBody>
      </p:sp>
    </p:spTree>
    <p:extLst>
      <p:ext uri="{BB962C8B-B14F-4D97-AF65-F5344CB8AC3E}">
        <p14:creationId xmlns:p14="http://schemas.microsoft.com/office/powerpoint/2010/main" val="325542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0BC4CFA-E61C-46D6-92CA-AA77F96E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4" name="Group 50">
            <a:extLst>
              <a:ext uri="{FF2B5EF4-FFF2-40B4-BE49-F238E27FC236}">
                <a16:creationId xmlns:a16="http://schemas.microsoft.com/office/drawing/2014/main" id="{6E9FA107-7B34-4FFF-A5E8-93925F5CECBE}"/>
              </a:ext>
            </a:extLst>
          </p:cNvPr>
          <p:cNvGrpSpPr/>
          <p:nvPr/>
        </p:nvGrpSpPr>
        <p:grpSpPr>
          <a:xfrm>
            <a:off x="65708" y="1547998"/>
            <a:ext cx="4878164" cy="3969234"/>
            <a:chOff x="2278223" y="2110171"/>
            <a:chExt cx="3663513" cy="2864778"/>
          </a:xfrm>
        </p:grpSpPr>
        <p:pic>
          <p:nvPicPr>
            <p:cNvPr id="5" name="図 12">
              <a:extLst>
                <a:ext uri="{FF2B5EF4-FFF2-40B4-BE49-F238E27FC236}">
                  <a16:creationId xmlns:a16="http://schemas.microsoft.com/office/drawing/2014/main" id="{787F5530-5AFF-467D-A8CA-FF8D7F925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4047" y="2110171"/>
              <a:ext cx="2817689" cy="2817689"/>
            </a:xfrm>
            <a:prstGeom prst="rect">
              <a:avLst/>
            </a:prstGeom>
          </p:spPr>
        </p:pic>
        <p:sp>
          <p:nvSpPr>
            <p:cNvPr id="6" name="TextBox 40">
              <a:extLst>
                <a:ext uri="{FF2B5EF4-FFF2-40B4-BE49-F238E27FC236}">
                  <a16:creationId xmlns:a16="http://schemas.microsoft.com/office/drawing/2014/main" id="{80722BDC-4C19-4E4F-BB96-4C3B5D02954D}"/>
                </a:ext>
              </a:extLst>
            </p:cNvPr>
            <p:cNvSpPr txBox="1"/>
            <p:nvPr/>
          </p:nvSpPr>
          <p:spPr>
            <a:xfrm>
              <a:off x="3430652" y="2309509"/>
              <a:ext cx="1273589" cy="578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85" fontAlgn="base">
                <a:spcBef>
                  <a:spcPts val="600"/>
                </a:spcBef>
                <a:spcAft>
                  <a:spcPct val="0"/>
                </a:spcAft>
              </a:pPr>
              <a:r>
                <a:rPr kumimoji="1" lang="en-GB" sz="1867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VDE region in model</a:t>
              </a:r>
            </a:p>
          </p:txBody>
        </p:sp>
        <p:cxnSp>
          <p:nvCxnSpPr>
            <p:cNvPr id="7" name="Straight Arrow Connector 42">
              <a:extLst>
                <a:ext uri="{FF2B5EF4-FFF2-40B4-BE49-F238E27FC236}">
                  <a16:creationId xmlns:a16="http://schemas.microsoft.com/office/drawing/2014/main" id="{A436AA62-BBA6-44FC-98EA-59CF31A44BBE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4067446" y="2887739"/>
              <a:ext cx="165967" cy="40832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C0A90789-54E0-45E2-9981-F4672C21F4B2}"/>
                </a:ext>
              </a:extLst>
            </p:cNvPr>
            <p:cNvSpPr txBox="1"/>
            <p:nvPr/>
          </p:nvSpPr>
          <p:spPr>
            <a:xfrm rot="16200000">
              <a:off x="2523629" y="3197625"/>
              <a:ext cx="1397619" cy="2490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914285" fontAlgn="base">
                <a:spcBef>
                  <a:spcPts val="600"/>
                </a:spcBef>
                <a:spcAft>
                  <a:spcPct val="0"/>
                </a:spcAft>
              </a:pPr>
              <a:r>
                <a:rPr lang="en-US" sz="1867" dirty="0">
                  <a:latin typeface="Arial" panose="020B0604020202020204" pitchFamily="34" charset="0"/>
                  <a:cs typeface="Arial" panose="020B0604020202020204" pitchFamily="34" charset="0"/>
                </a:rPr>
                <a:t>decay-index </a:t>
              </a:r>
              <a:r>
                <a:rPr lang="en-US" sz="1867" i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kumimoji="1" lang="en-GB" sz="1867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45">
              <a:extLst>
                <a:ext uri="{FF2B5EF4-FFF2-40B4-BE49-F238E27FC236}">
                  <a16:creationId xmlns:a16="http://schemas.microsoft.com/office/drawing/2014/main" id="{7FC07BAB-B0D1-4478-980C-7053BB7220CF}"/>
                </a:ext>
              </a:extLst>
            </p:cNvPr>
            <p:cNvSpPr txBox="1"/>
            <p:nvPr/>
          </p:nvSpPr>
          <p:spPr>
            <a:xfrm>
              <a:off x="3431950" y="4725857"/>
              <a:ext cx="2462156" cy="2490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914285" fontAlgn="base">
                <a:spcBef>
                  <a:spcPts val="600"/>
                </a:spcBef>
                <a:spcAft>
                  <a:spcPct val="0"/>
                </a:spcAft>
              </a:pPr>
              <a:r>
                <a:rPr lang="en-US" sz="1867" dirty="0">
                  <a:latin typeface="Arial" panose="020B0604020202020204" pitchFamily="34" charset="0"/>
                  <a:cs typeface="Arial" panose="020B0604020202020204" pitchFamily="34" charset="0"/>
                </a:rPr>
                <a:t> Vertical velocity </a:t>
              </a:r>
              <a:r>
                <a:rPr lang="en-US" sz="1867" i="1" dirty="0">
                  <a:latin typeface="Arial" panose="020B0604020202020204" pitchFamily="34" charset="0"/>
                  <a:cs typeface="Arial" panose="020B0604020202020204" pitchFamily="34" charset="0"/>
                </a:rPr>
                <a:t>v </a:t>
              </a:r>
              <a:r>
                <a:rPr lang="en-US" sz="1867" dirty="0">
                  <a:latin typeface="Arial" panose="020B0604020202020204" pitchFamily="34" charset="0"/>
                  <a:cs typeface="Arial" panose="020B0604020202020204" pitchFamily="34" charset="0"/>
                </a:rPr>
                <a:t>(m/s)</a:t>
              </a:r>
              <a:endParaRPr kumimoji="1" lang="en-GB" sz="1867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テキスト ボックス 11">
              <a:extLst>
                <a:ext uri="{FF2B5EF4-FFF2-40B4-BE49-F238E27FC236}">
                  <a16:creationId xmlns:a16="http://schemas.microsoft.com/office/drawing/2014/main" id="{E5F8EDA5-F1BE-47D1-A593-F9DD28ECF65A}"/>
                </a:ext>
              </a:extLst>
            </p:cNvPr>
            <p:cNvSpPr txBox="1"/>
            <p:nvPr/>
          </p:nvSpPr>
          <p:spPr>
            <a:xfrm>
              <a:off x="4868335" y="4050414"/>
              <a:ext cx="932773" cy="524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973"/>
                </a:lnSpc>
              </a:pPr>
              <a:r>
                <a:rPr kumimoji="1" lang="en-US" altLang="ja-JP" sz="1867" dirty="0">
                  <a:solidFill>
                    <a:srgbClr val="0070C0"/>
                  </a:solidFill>
                  <a:latin typeface="Arial" panose="020B0604020202020204"/>
                  <a:ea typeface="ＭＳ Ｐゴシック" panose="020B0600070205080204" pitchFamily="34" charset="-128"/>
                </a:rPr>
                <a:t>Upward</a:t>
              </a:r>
              <a:br>
                <a:rPr kumimoji="1" lang="en-US" altLang="ja-JP" sz="1867" dirty="0">
                  <a:solidFill>
                    <a:srgbClr val="0070C0"/>
                  </a:solidFill>
                  <a:latin typeface="Arial" panose="020B0604020202020204"/>
                  <a:ea typeface="ＭＳ Ｐゴシック" panose="020B0600070205080204" pitchFamily="34" charset="-128"/>
                </a:rPr>
              </a:br>
              <a:r>
                <a:rPr kumimoji="1" lang="en-US" altLang="ja-JP" sz="1867" dirty="0">
                  <a:solidFill>
                    <a:srgbClr val="0070C0"/>
                  </a:solidFill>
                  <a:latin typeface="Arial" panose="020B0604020202020204"/>
                  <a:ea typeface="ＭＳ Ｐゴシック" panose="020B0600070205080204" pitchFamily="34" charset="-128"/>
                </a:rPr>
                <a:t>(natural)</a:t>
              </a:r>
              <a:endParaRPr kumimoji="1" lang="ja-JP" altLang="en-US" sz="1867">
                <a:solidFill>
                  <a:srgbClr val="0070C0"/>
                </a:solidFill>
                <a:latin typeface="Arial" panose="020B0604020202020204"/>
                <a:ea typeface="ＭＳ Ｐゴシック" panose="020B0600070205080204" pitchFamily="34" charset="-128"/>
              </a:endParaRPr>
            </a:p>
          </p:txBody>
        </p:sp>
        <p:sp>
          <p:nvSpPr>
            <p:cNvPr id="11" name="テキスト ボックス 14">
              <a:extLst>
                <a:ext uri="{FF2B5EF4-FFF2-40B4-BE49-F238E27FC236}">
                  <a16:creationId xmlns:a16="http://schemas.microsoft.com/office/drawing/2014/main" id="{A4597275-0D8D-4325-BA96-14A3C996870B}"/>
                </a:ext>
              </a:extLst>
            </p:cNvPr>
            <p:cNvSpPr txBox="1"/>
            <p:nvPr/>
          </p:nvSpPr>
          <p:spPr>
            <a:xfrm>
              <a:off x="2278223" y="4175490"/>
              <a:ext cx="1125015" cy="4447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973"/>
                </a:lnSpc>
              </a:pPr>
              <a:r>
                <a:rPr kumimoji="1" lang="en-US" altLang="ja-JP" sz="1867" dirty="0">
                  <a:solidFill>
                    <a:srgbClr val="FF9300"/>
                  </a:solidFill>
                  <a:latin typeface="Arial" panose="020B0604020202020204"/>
                  <a:ea typeface="ＭＳ Ｐゴシック" panose="020B0600070205080204" pitchFamily="34" charset="-128"/>
                </a:rPr>
                <a:t>Downward (controlled)</a:t>
              </a:r>
              <a:endParaRPr kumimoji="1" lang="ja-JP" altLang="en-US" sz="1867">
                <a:solidFill>
                  <a:srgbClr val="FF9300"/>
                </a:solidFill>
                <a:latin typeface="Arial" panose="020B0604020202020204"/>
                <a:ea typeface="ＭＳ Ｐゴシック" panose="020B0600070205080204" pitchFamily="34" charset="-128"/>
              </a:endParaRPr>
            </a:p>
          </p:txBody>
        </p:sp>
        <p:cxnSp>
          <p:nvCxnSpPr>
            <p:cNvPr id="12" name="Straight Arrow Connector 48">
              <a:extLst>
                <a:ext uri="{FF2B5EF4-FFF2-40B4-BE49-F238E27FC236}">
                  <a16:creationId xmlns:a16="http://schemas.microsoft.com/office/drawing/2014/main" id="{880A0B81-DD99-465E-B944-6BBF1D7BB304}"/>
                </a:ext>
              </a:extLst>
            </p:cNvPr>
            <p:cNvCxnSpPr/>
            <p:nvPr/>
          </p:nvCxnSpPr>
          <p:spPr>
            <a:xfrm>
              <a:off x="5038159" y="4056050"/>
              <a:ext cx="560173" cy="0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49">
              <a:extLst>
                <a:ext uri="{FF2B5EF4-FFF2-40B4-BE49-F238E27FC236}">
                  <a16:creationId xmlns:a16="http://schemas.microsoft.com/office/drawing/2014/main" id="{B36F48F4-441B-4C34-982D-5FD72AC127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30161" y="4264738"/>
              <a:ext cx="1068844" cy="0"/>
            </a:xfrm>
            <a:prstGeom prst="straightConnector1">
              <a:avLst/>
            </a:prstGeom>
            <a:ln w="12700">
              <a:solidFill>
                <a:srgbClr val="FF9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2">
            <a:extLst>
              <a:ext uri="{FF2B5EF4-FFF2-40B4-BE49-F238E27FC236}">
                <a16:creationId xmlns:a16="http://schemas.microsoft.com/office/drawing/2014/main" id="{2E53E507-2A56-42FE-BE1D-12B606F97542}"/>
              </a:ext>
            </a:extLst>
          </p:cNvPr>
          <p:cNvSpPr txBox="1">
            <a:spLocks/>
          </p:cNvSpPr>
          <p:nvPr/>
        </p:nvSpPr>
        <p:spPr>
          <a:xfrm>
            <a:off x="0" y="9181"/>
            <a:ext cx="11484347" cy="976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ts val="3307"/>
              </a:lnSpc>
              <a:spcBef>
                <a:spcPct val="0"/>
              </a:spcBef>
              <a:buNone/>
              <a:defRPr sz="3200" b="1" kern="1200">
                <a:solidFill>
                  <a:srgbClr val="0118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>
                <a:highlight>
                  <a:srgbClr val="FFFFFF"/>
                </a:highlight>
                <a:latin typeface="Arial Narrow" panose="020B0606020202030204" pitchFamily="34" charset="0"/>
              </a:rPr>
              <a:t>VDE Prediction and Control Scheme </a:t>
            </a:r>
            <a:r>
              <a:rPr lang="en-GB" sz="3600" dirty="0">
                <a:highlight>
                  <a:srgbClr val="FFFFFF"/>
                </a:highlight>
                <a:latin typeface="Arial Narrow" panose="020B0606020202030204" pitchFamily="34" charset="0"/>
              </a:rPr>
              <a:t>Were Demonstrated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BF11528-80B5-4B66-9D25-6261DFFBCA59}"/>
              </a:ext>
            </a:extLst>
          </p:cNvPr>
          <p:cNvSpPr txBox="1">
            <a:spLocks/>
          </p:cNvSpPr>
          <p:nvPr/>
        </p:nvSpPr>
        <p:spPr>
          <a:xfrm>
            <a:off x="5139931" y="1094105"/>
            <a:ext cx="7004741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174625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Font typeface="System Font Regular"/>
              <a:buChar char="-"/>
              <a:tabLst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6175" indent="-366175" defTabSz="914285" fontAlgn="base">
              <a:spcBef>
                <a:spcPts val="600"/>
              </a:spcBef>
              <a:spcAft>
                <a:spcPct val="0"/>
              </a:spcAft>
            </a:pPr>
            <a:r>
              <a:rPr lang="en-US" sz="2400" b="1" dirty="0">
                <a:latin typeface="Arial Narrow" panose="020B0606020202030204" pitchFamily="34" charset="0"/>
              </a:rPr>
              <a:t>VDE predictor and control </a:t>
            </a:r>
            <a:r>
              <a:rPr kumimoji="1" lang="en-US" altLang="ja-JP" sz="2400" b="1" dirty="0">
                <a:latin typeface="Arial Narrow" panose="020B0606020202030204" pitchFamily="34" charset="0"/>
              </a:rPr>
              <a:t>algorithm </a:t>
            </a:r>
            <a:r>
              <a:rPr lang="en-US" sz="2400" b="1" dirty="0">
                <a:latin typeface="Arial Narrow" panose="020B0606020202030204" pitchFamily="34" charset="0"/>
              </a:rPr>
              <a:t>were developed using machine learning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CEF7694-7290-498D-8BB3-6A84C43B44C6}"/>
              </a:ext>
            </a:extLst>
          </p:cNvPr>
          <p:cNvSpPr txBox="1">
            <a:spLocks/>
          </p:cNvSpPr>
          <p:nvPr/>
        </p:nvSpPr>
        <p:spPr>
          <a:xfrm>
            <a:off x="5130852" y="2878011"/>
            <a:ext cx="6718888" cy="93871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174625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Font typeface="System Font Regular"/>
              <a:buChar char="-"/>
              <a:tabLst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6175" indent="-366175" defTabSz="914285" fontAlgn="base">
              <a:spcBef>
                <a:spcPts val="600"/>
              </a:spcBef>
              <a:spcAft>
                <a:spcPct val="0"/>
              </a:spcAft>
            </a:pPr>
            <a:r>
              <a:rPr lang="en-US" sz="2400" b="1" dirty="0">
                <a:latin typeface="Arial Narrow" panose="020B0606020202030204" pitchFamily="34" charset="0"/>
              </a:rPr>
              <a:t>Deliberate downward VDE was demonstrated</a:t>
            </a:r>
          </a:p>
          <a:p>
            <a:pPr marL="896938" lvl="1" indent="-360363" defTabSz="914285">
              <a:spcBef>
                <a:spcPts val="600"/>
              </a:spcBef>
            </a:pPr>
            <a:r>
              <a:rPr kumimoji="1" lang="en-US" sz="2400" kern="0" dirty="0">
                <a:latin typeface="Arial Narrow" panose="020B0606020202030204" pitchFamily="34" charset="0"/>
              </a:rPr>
              <a:t>Coil voltage set to 0 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96AD8DD-FB83-45BD-A2DA-8B13ACD03370}"/>
              </a:ext>
            </a:extLst>
          </p:cNvPr>
          <p:cNvSpPr txBox="1">
            <a:spLocks/>
          </p:cNvSpPr>
          <p:nvPr/>
        </p:nvSpPr>
        <p:spPr>
          <a:xfrm>
            <a:off x="5231904" y="1986058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174625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Font typeface="System Font Regular"/>
              <a:buChar char="-"/>
              <a:tabLst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4681" lvl="1" indent="-351358" defTabSz="914285" fontAlgn="base">
              <a:spcBef>
                <a:spcPts val="600"/>
              </a:spcBef>
              <a:spcAft>
                <a:spcPct val="0"/>
              </a:spcAft>
            </a:pPr>
            <a:r>
              <a:rPr lang="en-US" sz="2400" dirty="0">
                <a:latin typeface="Arial Narrow" panose="020B0606020202030204" pitchFamily="34" charset="0"/>
              </a:rPr>
              <a:t>Vertical velocity </a:t>
            </a:r>
            <a:r>
              <a:rPr lang="en-US" sz="2400" i="1" dirty="0">
                <a:latin typeface="Arial Narrow" panose="020B0606020202030204" pitchFamily="34" charset="0"/>
              </a:rPr>
              <a:t>v</a:t>
            </a:r>
            <a:r>
              <a:rPr lang="en-US" sz="2400" dirty="0">
                <a:latin typeface="Arial Narrow" panose="020B0606020202030204" pitchFamily="34" charset="0"/>
              </a:rPr>
              <a:t>, decay-index </a:t>
            </a:r>
            <a:r>
              <a:rPr lang="en-US" sz="2400" i="1" dirty="0">
                <a:latin typeface="Arial Narrow" panose="020B0606020202030204" pitchFamily="34" charset="0"/>
              </a:rPr>
              <a:t>n</a:t>
            </a:r>
            <a:r>
              <a:rPr lang="en-US" sz="2400" dirty="0">
                <a:latin typeface="Arial Narrow" panose="020B0606020202030204" pitchFamily="34" charset="0"/>
              </a:rPr>
              <a:t>, used for VDE prediction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AAC8B984-07BB-4DE0-A20E-0B566D146D19}"/>
              </a:ext>
            </a:extLst>
          </p:cNvPr>
          <p:cNvSpPr txBox="1"/>
          <p:nvPr/>
        </p:nvSpPr>
        <p:spPr>
          <a:xfrm>
            <a:off x="2063552" y="5610558"/>
            <a:ext cx="218040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5" fontAlgn="base">
              <a:spcBef>
                <a:spcPts val="600"/>
              </a:spcBef>
              <a:spcAft>
                <a:spcPct val="0"/>
              </a:spcAft>
            </a:pPr>
            <a:r>
              <a:rPr kumimoji="1" lang="en-GB" sz="18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[S. Inoue, NF2024]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BD54A6F-2863-4B67-A0CE-1D1F0FB77C73}"/>
              </a:ext>
            </a:extLst>
          </p:cNvPr>
          <p:cNvSpPr txBox="1"/>
          <p:nvPr/>
        </p:nvSpPr>
        <p:spPr>
          <a:xfrm>
            <a:off x="5175779" y="3999628"/>
            <a:ext cx="68306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indent="-358775" algn="just" defTabSz="914285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</a:rPr>
              <a:t>Machine learning and AI techniques being developed during the start-up with limited input data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A2185CCB-15B1-47D3-876D-089B9A720877}"/>
              </a:ext>
            </a:extLst>
          </p:cNvPr>
          <p:cNvSpPr txBox="1"/>
          <p:nvPr/>
        </p:nvSpPr>
        <p:spPr>
          <a:xfrm>
            <a:off x="5375994" y="5286841"/>
            <a:ext cx="6630439" cy="954107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731" fontAlgn="base">
              <a:spcBef>
                <a:spcPts val="300"/>
              </a:spcBef>
              <a:spcAft>
                <a:spcPct val="0"/>
              </a:spcAft>
            </a:pPr>
            <a:r>
              <a:rPr kumimoji="1" lang="en-GB" kern="0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Important development for future large superconducting tokamaks </a:t>
            </a:r>
            <a:r>
              <a:rPr kumimoji="1" lang="en-GB" kern="0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1" lang="en-GB" kern="0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ITER</a:t>
            </a:r>
            <a:endParaRPr kumimoji="1" lang="en-GB" i="1" kern="0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40">
            <a:extLst>
              <a:ext uri="{FF2B5EF4-FFF2-40B4-BE49-F238E27FC236}">
                <a16:creationId xmlns:a16="http://schemas.microsoft.com/office/drawing/2014/main" id="{6610868B-C551-4794-BF8E-780E6C7D1C43}"/>
              </a:ext>
            </a:extLst>
          </p:cNvPr>
          <p:cNvSpPr txBox="1"/>
          <p:nvPr/>
        </p:nvSpPr>
        <p:spPr>
          <a:xfrm>
            <a:off x="1760713" y="1300694"/>
            <a:ext cx="2960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85" fontAlgn="base">
              <a:spcBef>
                <a:spcPts val="600"/>
              </a:spcBef>
              <a:spcAft>
                <a:spcPct val="0"/>
              </a:spcAft>
            </a:pPr>
            <a:r>
              <a:rPr kumimoji="1" lang="en-GB" sz="1400" kern="0" dirty="0">
                <a:latin typeface="Arial" panose="020B0604020202020204" pitchFamily="34" charset="0"/>
                <a:cs typeface="Arial" panose="020B0604020202020204" pitchFamily="34" charset="0"/>
              </a:rPr>
              <a:t>Upper single-null plasma</a:t>
            </a:r>
          </a:p>
        </p:txBody>
      </p:sp>
    </p:spTree>
    <p:extLst>
      <p:ext uri="{BB962C8B-B14F-4D97-AF65-F5344CB8AC3E}">
        <p14:creationId xmlns:p14="http://schemas.microsoft.com/office/powerpoint/2010/main" val="121491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07EA5DA-71CF-4F4E-9C84-A6FADCC86B4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188244"/>
            <a:ext cx="4752528" cy="2952328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9DB566B-01E5-4A48-A856-FBA444C578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067926"/>
            <a:ext cx="2880320" cy="31461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3BD6E8-91B2-4848-AB9E-D1EF66E87764}"/>
              </a:ext>
            </a:extLst>
          </p:cNvPr>
          <p:cNvSpPr txBox="1">
            <a:spLocks/>
          </p:cNvSpPr>
          <p:nvPr/>
        </p:nvSpPr>
        <p:spPr>
          <a:xfrm>
            <a:off x="191198" y="4365104"/>
            <a:ext cx="11953473" cy="21903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174625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Font typeface="System Font Regular"/>
              <a:buChar char="-"/>
              <a:tabLst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defTabSz="914377" fontAlgn="auto">
              <a:spcBef>
                <a:spcPts val="533"/>
              </a:spcBef>
              <a:spcAft>
                <a:spcPts val="0"/>
              </a:spcAft>
            </a:pPr>
            <a:r>
              <a:rPr lang="en-US" altLang="ja-JP" sz="3200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I</a:t>
            </a:r>
            <a:r>
              <a:rPr lang="en-US" altLang="ja-JP" sz="3200" baseline="-25000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P</a:t>
            </a:r>
            <a:r>
              <a:rPr lang="en-US" altLang="ja-JP" sz="3200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=1 MA is obtained </a:t>
            </a:r>
            <a:r>
              <a:rPr lang="en-US" altLang="ja-JP" sz="3200" dirty="0">
                <a:solidFill>
                  <a:prstClr val="black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with well controlled diverted plasma in </a:t>
            </a:r>
            <a:r>
              <a:rPr kumimoji="1" lang="en-US" sz="3200" kern="0" dirty="0">
                <a:solidFill>
                  <a:prstClr val="black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H</a:t>
            </a:r>
            <a:r>
              <a:rPr kumimoji="1" lang="en-US" sz="3200" kern="0" baseline="-25000" dirty="0">
                <a:solidFill>
                  <a:prstClr val="black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2</a:t>
            </a:r>
            <a:r>
              <a:rPr kumimoji="1" lang="en-US" sz="3200" kern="0" dirty="0">
                <a:solidFill>
                  <a:prstClr val="black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ja-JP" sz="3200" dirty="0">
                <a:solidFill>
                  <a:prstClr val="black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and optimized </a:t>
            </a:r>
            <a:r>
              <a:rPr kumimoji="1" lang="en-US" sz="3200" kern="0" dirty="0">
                <a:solidFill>
                  <a:prstClr val="black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breakdown/build up scenario.</a:t>
            </a:r>
          </a:p>
          <a:p>
            <a:pPr marL="228594" indent="-228594" defTabSz="914377" fontAlgn="auto">
              <a:spcBef>
                <a:spcPts val="533"/>
              </a:spcBef>
              <a:spcAft>
                <a:spcPts val="0"/>
              </a:spcAft>
            </a:pPr>
            <a:r>
              <a:rPr kumimoji="1" lang="en-US" sz="3200" kern="0" dirty="0">
                <a:solidFill>
                  <a:prstClr val="black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Density feedback control was a success.</a:t>
            </a:r>
          </a:p>
          <a:p>
            <a:pPr marL="228594" indent="-228594" defTabSz="914377" fontAlgn="auto">
              <a:spcBef>
                <a:spcPts val="533"/>
              </a:spcBef>
              <a:spcAft>
                <a:spcPts val="0"/>
              </a:spcAft>
            </a:pPr>
            <a:r>
              <a:rPr kumimoji="1" lang="en-US" sz="3200" kern="0" dirty="0">
                <a:solidFill>
                  <a:prstClr val="black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Strike points clearly identified with visible camera EDICAM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9074AFC-4C81-4DDC-AE91-DD66CBD5AE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9525"/>
            <a:ext cx="10752138" cy="976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ts val="3307"/>
              </a:lnSpc>
              <a:spcBef>
                <a:spcPct val="0"/>
              </a:spcBef>
              <a:buNone/>
              <a:defRPr sz="3200" b="1" kern="1200">
                <a:solidFill>
                  <a:srgbClr val="0118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4000" dirty="0">
                <a:highlight>
                  <a:srgbClr val="FFFFFF"/>
                </a:highlight>
                <a:latin typeface="Arial Narrow" panose="020B0606020202030204" pitchFamily="34" charset="0"/>
              </a:rPr>
              <a:t>JT-60SA </a:t>
            </a:r>
            <a:r>
              <a:rPr lang="fr-FR" sz="4000" dirty="0" err="1">
                <a:highlight>
                  <a:srgbClr val="FFFFFF"/>
                </a:highlight>
                <a:latin typeface="Arial Narrow" panose="020B0606020202030204" pitchFamily="34" charset="0"/>
              </a:rPr>
              <a:t>is</a:t>
            </a:r>
            <a:r>
              <a:rPr lang="fr-FR" sz="4000" dirty="0">
                <a:highlight>
                  <a:srgbClr val="FFFFFF"/>
                </a:highlight>
                <a:latin typeface="Arial Narrow" panose="020B0606020202030204" pitchFamily="34" charset="0"/>
              </a:rPr>
              <a:t> a MA class tokamak</a:t>
            </a:r>
            <a:endParaRPr lang="en-GB" sz="4000" dirty="0">
              <a:highlight>
                <a:srgbClr val="FFFFFF"/>
              </a:highlight>
              <a:latin typeface="Arial Narrow" panose="020B0606020202030204" pitchFamily="34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412C0BB-34FD-48E6-B4F9-A908287A88BA}"/>
              </a:ext>
            </a:extLst>
          </p:cNvPr>
          <p:cNvSpPr txBox="1"/>
          <p:nvPr/>
        </p:nvSpPr>
        <p:spPr>
          <a:xfrm>
            <a:off x="194445" y="4063010"/>
            <a:ext cx="2424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5" fontAlgn="base">
              <a:spcBef>
                <a:spcPts val="600"/>
              </a:spcBef>
              <a:spcAft>
                <a:spcPct val="0"/>
              </a:spcAft>
            </a:pPr>
            <a:r>
              <a:rPr kumimoji="1" lang="en-GB" sz="1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[M. Yoshida, PPCF 2025]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5CDC95-C015-48FD-B402-573E79EDF0D4}"/>
              </a:ext>
            </a:extLst>
          </p:cNvPr>
          <p:cNvSpPr/>
          <p:nvPr/>
        </p:nvSpPr>
        <p:spPr>
          <a:xfrm>
            <a:off x="9094658" y="2409275"/>
            <a:ext cx="3044504" cy="27369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Szepesi, P1</a:t>
            </a:r>
            <a:r>
              <a:rPr lang="en-GB" sz="105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2811</a:t>
            </a:r>
          </a:p>
        </p:txBody>
      </p:sp>
    </p:spTree>
    <p:extLst>
      <p:ext uri="{BB962C8B-B14F-4D97-AF65-F5344CB8AC3E}">
        <p14:creationId xmlns:p14="http://schemas.microsoft.com/office/powerpoint/2010/main" val="434721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F3B125F-CB03-4163-9D7C-FCF84C81E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latin typeface="Arial Narrow" panose="020B0606020202030204" pitchFamily="34" charset="0"/>
              </a:rPr>
              <a:t>Record plasma volume </a:t>
            </a:r>
            <a:r>
              <a:rPr lang="fr-FR" sz="3600" dirty="0">
                <a:latin typeface="Arial Narrow" panose="020B0606020202030204" pitchFamily="34" charset="0"/>
                <a:sym typeface="Wingdings" panose="05000000000000000000" pitchFamily="2" charset="2"/>
              </a:rPr>
              <a:t> </a:t>
            </a:r>
            <a:r>
              <a:rPr lang="fr-FR" sz="3600" dirty="0" err="1">
                <a:latin typeface="Arial Narrow" panose="020B0606020202030204" pitchFamily="34" charset="0"/>
                <a:sym typeface="Wingdings" panose="05000000000000000000" pitchFamily="2" charset="2"/>
              </a:rPr>
              <a:t>going</a:t>
            </a:r>
            <a:r>
              <a:rPr lang="fr-FR" sz="3600" dirty="0">
                <a:latin typeface="Arial Narrow" panose="020B0606020202030204" pitchFamily="34" charset="0"/>
                <a:sym typeface="Wingdings" panose="05000000000000000000" pitchFamily="2" charset="2"/>
              </a:rPr>
              <a:t> </a:t>
            </a:r>
            <a:r>
              <a:rPr lang="fr-FR" sz="3600" dirty="0" err="1">
                <a:latin typeface="Arial Narrow" panose="020B0606020202030204" pitchFamily="34" charset="0"/>
                <a:sym typeface="Wingdings" panose="05000000000000000000" pitchFamily="2" charset="2"/>
              </a:rPr>
              <a:t>beyond</a:t>
            </a:r>
            <a:r>
              <a:rPr lang="fr-FR" sz="3600" dirty="0">
                <a:latin typeface="Arial Narrow" panose="020B0606020202030204" pitchFamily="34" charset="0"/>
                <a:sym typeface="Wingdings" panose="05000000000000000000" pitchFamily="2" charset="2"/>
              </a:rPr>
              <a:t> JET</a:t>
            </a:r>
            <a:endParaRPr lang="fr-FR" sz="3600" dirty="0">
              <a:latin typeface="Arial Narrow" panose="020B0606020202030204" pitchFamily="34" charset="0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3BD6E8-91B2-4848-AB9E-D1EF66E87764}"/>
              </a:ext>
            </a:extLst>
          </p:cNvPr>
          <p:cNvSpPr txBox="1">
            <a:spLocks/>
          </p:cNvSpPr>
          <p:nvPr/>
        </p:nvSpPr>
        <p:spPr>
          <a:xfrm>
            <a:off x="6384032" y="1916832"/>
            <a:ext cx="5807968" cy="3567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174625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Font typeface="System Font Regular"/>
              <a:buChar char="-"/>
              <a:tabLst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defTabSz="914377" fontAlgn="auto">
              <a:spcBef>
                <a:spcPts val="533"/>
              </a:spcBef>
              <a:spcAft>
                <a:spcPts val="0"/>
              </a:spcAft>
            </a:pPr>
            <a:r>
              <a:rPr lang="en-US" sz="3200" dirty="0">
                <a:latin typeface="Arial Narrow" panose="020B0606020202030204" pitchFamily="34" charset="0"/>
              </a:rPr>
              <a:t>JT-60SA produces largest plasma volume, 160 m</a:t>
            </a:r>
            <a:r>
              <a:rPr lang="en-US" sz="3200" baseline="30000" dirty="0">
                <a:latin typeface="Arial Narrow" panose="020B0606020202030204" pitchFamily="34" charset="0"/>
              </a:rPr>
              <a:t>3</a:t>
            </a:r>
            <a:r>
              <a:rPr lang="en-US" sz="3200" dirty="0">
                <a:latin typeface="Arial Narrow" panose="020B0606020202030204" pitchFamily="34" charset="0"/>
              </a:rPr>
              <a:t>,  beyond JET plasmas, ~100 m</a:t>
            </a:r>
            <a:r>
              <a:rPr lang="en-US" sz="3200" baseline="30000" dirty="0">
                <a:latin typeface="Arial Narrow" panose="020B0606020202030204" pitchFamily="34" charset="0"/>
              </a:rPr>
              <a:t>3</a:t>
            </a:r>
            <a:r>
              <a:rPr lang="en-US" sz="3200" dirty="0">
                <a:latin typeface="Arial Narrow" panose="020B0606020202030204" pitchFamily="34" charset="0"/>
              </a:rPr>
              <a:t>  </a:t>
            </a:r>
          </a:p>
          <a:p>
            <a:pPr marL="228594" indent="-228594" defTabSz="914377" fontAlgn="auto">
              <a:spcBef>
                <a:spcPts val="533"/>
              </a:spcBef>
              <a:spcAft>
                <a:spcPts val="0"/>
              </a:spcAft>
            </a:pPr>
            <a:r>
              <a:rPr lang="en-US" sz="3200" dirty="0">
                <a:latin typeface="Arial Narrow" panose="020B0606020202030204" pitchFamily="34" charset="0"/>
              </a:rPr>
              <a:t>Record plasma current up to 1.2 MA in a superconducting tokamak</a:t>
            </a:r>
          </a:p>
          <a:p>
            <a:pPr marL="228594" indent="-228594" defTabSz="914377" fontAlgn="auto">
              <a:spcBef>
                <a:spcPts val="533"/>
              </a:spcBef>
              <a:spcAft>
                <a:spcPts val="0"/>
              </a:spcAft>
            </a:pPr>
            <a:endParaRPr lang="en-US" sz="3200" baseline="30000" dirty="0">
              <a:latin typeface="Arial Narrow" panose="020B0606020202030204" pitchFamily="34" charset="0"/>
            </a:endParaRPr>
          </a:p>
          <a:p>
            <a:pPr marL="228594" indent="-228594" defTabSz="914377" fontAlgn="auto">
              <a:spcBef>
                <a:spcPts val="533"/>
              </a:spcBef>
              <a:spcAft>
                <a:spcPts val="0"/>
              </a:spcAft>
            </a:pPr>
            <a:endParaRPr kumimoji="1" lang="en-US" sz="3200" kern="0" dirty="0">
              <a:solidFill>
                <a:prstClr val="black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EFFB07-399E-4C3C-92C4-7BC21C64A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412776"/>
            <a:ext cx="3024336" cy="43807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3FF832B-1652-45F6-8F58-1163FFF7A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6" y="2060848"/>
            <a:ext cx="2856458" cy="28309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8C24CA-5269-4340-8178-A0FC1D9C6E65}"/>
              </a:ext>
            </a:extLst>
          </p:cNvPr>
          <p:cNvSpPr/>
          <p:nvPr/>
        </p:nvSpPr>
        <p:spPr>
          <a:xfrm>
            <a:off x="1487488" y="5901347"/>
            <a:ext cx="3044504" cy="27369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Inoue, EX/7</a:t>
            </a:r>
            <a:r>
              <a:rPr lang="en-GB" sz="105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2898</a:t>
            </a:r>
          </a:p>
        </p:txBody>
      </p:sp>
    </p:spTree>
    <p:extLst>
      <p:ext uri="{BB962C8B-B14F-4D97-AF65-F5344CB8AC3E}">
        <p14:creationId xmlns:p14="http://schemas.microsoft.com/office/powerpoint/2010/main" val="1586442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fr-FR" sz="3600" dirty="0">
                <a:latin typeface="Arial Narrow" panose="020B0606020202030204" pitchFamily="34" charset="0"/>
              </a:rPr>
              <a:t>Outline</a:t>
            </a:r>
            <a:endParaRPr lang="fr-FR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10799" y="915897"/>
            <a:ext cx="4828561" cy="34163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marL="174625" indent="-174625">
              <a:defRPr sz="2400">
                <a:solidFill>
                  <a:schemeClr val="tx1"/>
                </a:solidFill>
                <a:latin typeface="Arial" charset="0"/>
              </a:defRPr>
            </a:lvl1pPr>
            <a:lvl2pPr marL="785813" indent="-34290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latin typeface="Arial Narrow" panose="020B0606020202030204" pitchFamily="34" charset="0"/>
              </a:rPr>
              <a:t>The JT-60SA tokamak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latin typeface="Arial Narrow" panose="020B0606020202030204" pitchFamily="34" charset="0"/>
              </a:rPr>
              <a:t>Integrated commissioning and OP-1 results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latin typeface="Arial Narrow" panose="020B0606020202030204" pitchFamily="34" charset="0"/>
              </a:rPr>
              <a:t>Status of the JT-60SA project, timeline and scientific priorities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latin typeface="Arial Narrow" panose="020B0606020202030204" pitchFamily="34" charset="0"/>
              </a:rPr>
              <a:t>Preparation for future campaigns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latin typeface="Arial Narrow" panose="020B0606020202030204" pitchFamily="34" charset="0"/>
              </a:rPr>
              <a:t>Conclusions</a:t>
            </a:r>
          </a:p>
        </p:txBody>
      </p:sp>
      <p:pic>
        <p:nvPicPr>
          <p:cNvPr id="5" name="Picture 10" descr="Logo CC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497" y="6131060"/>
            <a:ext cx="870743" cy="29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825" y="6090021"/>
            <a:ext cx="7683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254" y="5298750"/>
            <a:ext cx="7874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0" descr="D:\Zag\Papers\PSI2014\JET_paper\logo_ifpilm_lar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143" y="6045566"/>
            <a:ext cx="998735" cy="42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225" y="5224151"/>
            <a:ext cx="646398" cy="49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833" y="6057042"/>
            <a:ext cx="842428" cy="47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807" y="5279722"/>
            <a:ext cx="812953" cy="44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 descr="Screen Shot 2014-04-08 at 23.17.15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5347001"/>
            <a:ext cx="1290669" cy="34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gg128281\AppData\Local\Microsoft\Windows\Temporary Internet Files\Content.Outlook\PXJCSGB3\IAP_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778" y="5991656"/>
            <a:ext cx="480584" cy="50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131" y="5259767"/>
            <a:ext cx="591897" cy="58110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8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43" y="5197692"/>
            <a:ext cx="583273" cy="583273"/>
          </a:xfrm>
          <a:prstGeom prst="rect">
            <a:avLst/>
          </a:prstGeom>
          <a:solidFill>
            <a:schemeClr val="bg1"/>
          </a:solidFill>
          <a:effectLst>
            <a:softEdge rad="12700"/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816" y="6017586"/>
            <a:ext cx="1067716" cy="4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Placeholder 7" descr="ERM-Logo_newer.pdf">
            <a:extLst>
              <a:ext uri="{FF2B5EF4-FFF2-40B4-BE49-F238E27FC236}">
                <a16:creationId xmlns:a16="http://schemas.microsoft.com/office/drawing/2014/main" id="{7CAE3017-0581-B146-89BC-3A0849B42E4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97" r="-21297"/>
          <a:stretch>
            <a:fillRect/>
          </a:stretch>
        </p:blipFill>
        <p:spPr>
          <a:xfrm>
            <a:off x="7207388" y="5259768"/>
            <a:ext cx="752106" cy="525839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41328" y="5197692"/>
            <a:ext cx="549305" cy="535775"/>
          </a:xfrm>
          <a:prstGeom prst="rect">
            <a:avLst/>
          </a:prstGeom>
        </p:spPr>
      </p:pic>
      <p:pic>
        <p:nvPicPr>
          <p:cNvPr id="21" name="図 3" descr="QST_LOGO_YOKO.ps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22" y="4530209"/>
            <a:ext cx="940411" cy="3550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93" y="4530209"/>
            <a:ext cx="891095" cy="42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Kép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69" y="5920418"/>
            <a:ext cx="816719" cy="57944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19"/>
          <a:srcRect l="7825" r="7428"/>
          <a:stretch/>
        </p:blipFill>
        <p:spPr>
          <a:xfrm>
            <a:off x="5617369" y="978256"/>
            <a:ext cx="5395644" cy="4170753"/>
          </a:xfrm>
          <a:prstGeom prst="rect">
            <a:avLst/>
          </a:prstGeom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6B323CDC-10D8-4FCE-8998-23617E694DC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-1" r="-4076"/>
          <a:stretch/>
        </p:blipFill>
        <p:spPr>
          <a:xfrm>
            <a:off x="326038" y="5197692"/>
            <a:ext cx="1653566" cy="3809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D969872-678C-42EF-8150-1B404083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255" y="5296442"/>
            <a:ext cx="1013277" cy="4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BAD11F3E-94DF-D834-1EF4-DBADEB6E40C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40" y="5921689"/>
            <a:ext cx="1068051" cy="57817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0C80744-304D-49C1-B6E9-7EB2D8B9A36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83975" y="5835713"/>
            <a:ext cx="1000218" cy="67418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621C9F3-1BC9-4CA7-8627-15F00F839EA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27477" y="5812265"/>
            <a:ext cx="701041" cy="7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00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9672FCE-9960-4C24-9287-5F5B26CC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latin typeface="Arial Narrow" panose="020B0606020202030204" pitchFamily="34" charset="0"/>
                <a:ea typeface="Times New Roman" panose="02020603050405020304" pitchFamily="18" charset="0"/>
              </a:rPr>
              <a:t>C</a:t>
            </a:r>
            <a:r>
              <a:rPr lang="en-GB" sz="4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lassification of the causes for disruptions</a:t>
            </a:r>
            <a:endParaRPr lang="fr-FR" sz="4000" dirty="0"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EE276EE-429A-42E7-9E47-0C39A74950D4}"/>
                  </a:ext>
                </a:extLst>
              </p:cNvPr>
              <p:cNvSpPr txBox="1"/>
              <p:nvPr/>
            </p:nvSpPr>
            <p:spPr>
              <a:xfrm>
                <a:off x="4941980" y="1550639"/>
                <a:ext cx="7271586" cy="36933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74638" indent="-274638">
                  <a:spcBef>
                    <a:spcPts val="1200"/>
                  </a:spcBef>
                </a:pPr>
                <a:r>
                  <a:rPr lang="en-GB" sz="3200" b="1" dirty="0">
                    <a:latin typeface="Arial Narrow" panose="020B0606020202030204" pitchFamily="34" charset="0"/>
                  </a:rPr>
                  <a:t>Disruption database has been constructed</a:t>
                </a:r>
                <a:endParaRPr lang="en-GB" sz="3200" dirty="0">
                  <a:latin typeface="Arial Narrow" panose="020B0606020202030204" pitchFamily="34" charset="0"/>
                </a:endParaRPr>
              </a:p>
              <a:p>
                <a:pPr marL="496888" lvl="1" indent="-222250"/>
                <a:r>
                  <a:rPr lang="en-US" sz="2400" b="1" kern="0" dirty="0">
                    <a:solidFill>
                      <a:srgbClr val="FF9300"/>
                    </a:solidFill>
                    <a:latin typeface="Arial Narrow" panose="020B0606020202030204" pitchFamily="34" charset="0"/>
                    <a:ea typeface="MS PGothic"/>
                    <a:cs typeface="Arial"/>
                  </a:rPr>
                  <a:t>VDE: Vertical Displacement Event</a:t>
                </a:r>
                <a:endParaRPr kumimoji="1" lang="en-US" sz="2400" b="1" kern="0" dirty="0">
                  <a:solidFill>
                    <a:srgbClr val="FF9300"/>
                  </a:solidFill>
                  <a:latin typeface="Arial Narrow" panose="020B0606020202030204" pitchFamily="34" charset="0"/>
                  <a:ea typeface="MS PGothic"/>
                  <a:cs typeface="Arial"/>
                </a:endParaRPr>
              </a:p>
              <a:p>
                <a:pPr marL="685800" lvl="2" indent="0">
                  <a:buNone/>
                </a:pPr>
                <a:r>
                  <a:rPr lang="en-US" sz="2400" kern="0" dirty="0">
                    <a:latin typeface="Arial Narrow" panose="020B0606020202030204" pitchFamily="34" charset="0"/>
                    <a:ea typeface="MS PGothic"/>
                    <a:cs typeface="Arial"/>
                  </a:rPr>
                  <a:t>at high elongation and/or large gap between plasma surface and wall</a:t>
                </a:r>
              </a:p>
              <a:p>
                <a:pPr marL="496888" lvl="1" indent="-222250">
                  <a:spcBef>
                    <a:spcPts val="600"/>
                  </a:spcBef>
                </a:pPr>
                <a:r>
                  <a:rPr kumimoji="1" lang="en-US" altLang="ja-JP" sz="2400" b="1" kern="0" dirty="0">
                    <a:solidFill>
                      <a:srgbClr val="00B050"/>
                    </a:solidFill>
                    <a:latin typeface="Arial Narrow" panose="020B0606020202030204" pitchFamily="34" charset="0"/>
                  </a:rPr>
                  <a:t>Control failure caused by n=1 mode</a:t>
                </a:r>
                <a:endParaRPr lang="en-US" sz="2400" b="1" kern="0" dirty="0">
                  <a:solidFill>
                    <a:srgbClr val="00B050"/>
                  </a:solidFill>
                  <a:latin typeface="Arial Narrow" panose="020B0606020202030204" pitchFamily="34" charset="0"/>
                  <a:ea typeface="MS PGothic"/>
                  <a:cs typeface="Arial"/>
                </a:endParaRPr>
              </a:p>
              <a:p>
                <a:pPr marL="685800" lvl="2" indent="0">
                  <a:buNone/>
                </a:pPr>
                <a:r>
                  <a:rPr lang="en-US" altLang="ja-JP" sz="2400" kern="0" dirty="0">
                    <a:latin typeface="Arial Narrow" panose="020B0606020202030204" pitchFamily="34" charset="0"/>
                    <a:ea typeface="MS PGothic"/>
                    <a:cs typeface="Arial"/>
                  </a:rPr>
                  <a:t>at relatively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 kern="100">
                            <a:latin typeface="Cambria Math" panose="02040503050406030204" pitchFamily="18" charset="0"/>
                            <a:ea typeface="ヒラギノ明朝 ProN W3" panose="02020300000000000000" pitchFamily="18" charset="-128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400" i="1" kern="100">
                            <a:latin typeface="Cambria Math" panose="02040503050406030204" pitchFamily="18" charset="0"/>
                            <a:ea typeface="ヒラギノ明朝 ProN W3" panose="02020300000000000000" pitchFamily="18" charset="-128"/>
                            <a:cs typeface="Times New Roman" panose="02020603050405020304" pitchFamily="18" charset="0"/>
                          </a:rPr>
                          <m:t>𝐺𝑊</m:t>
                        </m:r>
                      </m:sub>
                    </m:sSub>
                    <m:r>
                      <a:rPr lang="en-US" altLang="ja-JP" sz="2400" i="1" kern="100">
                        <a:latin typeface="Cambria Math" panose="02040503050406030204" pitchFamily="18" charset="0"/>
                        <a:ea typeface="ヒラギノ明朝 ProN W3" panose="020203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 kern="100">
                            <a:latin typeface="Cambria Math" panose="02040503050406030204" pitchFamily="18" charset="0"/>
                            <a:ea typeface="ヒラギノ明朝 ProN W3" panose="02020300000000000000" pitchFamily="18" charset="-128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sz="2400" i="1" kern="100">
                            <a:latin typeface="Cambria Math" panose="02040503050406030204" pitchFamily="18" charset="0"/>
                            <a:ea typeface="ヒラギノ明朝 ProN W3" panose="02020300000000000000" pitchFamily="18" charset="-128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ja-JP" sz="2400" i="1" kern="100">
                        <a:latin typeface="Cambria Math" panose="02040503050406030204" pitchFamily="18" charset="0"/>
                        <a:ea typeface="ヒラギノ明朝 ProN W3" panose="02020300000000000000" pitchFamily="18" charset="-128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 kern="100">
                            <a:latin typeface="Cambria Math" panose="02040503050406030204" pitchFamily="18" charset="0"/>
                            <a:ea typeface="ヒラギノ明朝 ProN W3" panose="02020300000000000000" pitchFamily="18" charset="-128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sz="2400" i="1" kern="100">
                            <a:latin typeface="Cambria Math" panose="02040503050406030204" pitchFamily="18" charset="0"/>
                            <a:ea typeface="ヒラギノ明朝 ProN W3" panose="02020300000000000000" pitchFamily="18" charset="-128"/>
                            <a:cs typeface="Times New Roman" panose="02020603050405020304" pitchFamily="18" charset="0"/>
                          </a:rPr>
                          <m:t>𝐺𝑊</m:t>
                        </m:r>
                      </m:sub>
                    </m:sSub>
                  </m:oMath>
                </a14:m>
                <a:endParaRPr lang="en-US" altLang="ja-JP" sz="2400" kern="0" dirty="0">
                  <a:latin typeface="Arial Narrow" panose="020B0606020202030204" pitchFamily="34" charset="0"/>
                  <a:ea typeface="MS PGothic"/>
                  <a:cs typeface="Arial"/>
                </a:endParaRPr>
              </a:p>
              <a:p>
                <a:pPr marL="496888" lvl="1" indent="-222250">
                  <a:spcBef>
                    <a:spcPts val="600"/>
                  </a:spcBef>
                </a:pPr>
                <a:r>
                  <a:rPr kumimoji="1" lang="en-US" altLang="ja-JP" sz="2400" b="1" kern="0" dirty="0">
                    <a:solidFill>
                      <a:srgbClr val="FF40FF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Radiative disruption</a:t>
                </a:r>
                <a:endParaRPr lang="en-US" sz="2400" b="1" kern="0" dirty="0">
                  <a:solidFill>
                    <a:srgbClr val="FF40FF"/>
                  </a:solidFill>
                  <a:latin typeface="Arial Narrow" panose="020B0606020202030204" pitchFamily="34" charset="0"/>
                  <a:ea typeface="MS PGothic" panose="020B0600070205080204" pitchFamily="34" charset="-128"/>
                </a:endParaRPr>
              </a:p>
              <a:p>
                <a:pPr marL="685800" lvl="2" indent="0">
                  <a:buNone/>
                </a:pPr>
                <a:r>
                  <a:rPr lang="en-US" altLang="ja-JP" sz="2400" kern="0" dirty="0">
                    <a:latin typeface="Arial Narrow" panose="020B0606020202030204" pitchFamily="34" charset="0"/>
                    <a:ea typeface="MS PGothic"/>
                    <a:cs typeface="Arial"/>
                  </a:rPr>
                  <a:t>imbalance between heating and radiative power when excessive gas injection</a:t>
                </a:r>
                <a:endParaRPr lang="en-US" sz="2400" kern="0" dirty="0">
                  <a:latin typeface="Arial Narrow" panose="020B0606020202030204" pitchFamily="34" charset="0"/>
                  <a:ea typeface="MS PGothic"/>
                  <a:cs typeface="Arial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EE276EE-429A-42E7-9E47-0C39A7495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980" y="1550639"/>
                <a:ext cx="7271586" cy="3693319"/>
              </a:xfrm>
              <a:prstGeom prst="rect">
                <a:avLst/>
              </a:prstGeom>
              <a:blipFill>
                <a:blip r:embed="rId2"/>
                <a:stretch>
                  <a:fillRect t="-2145" b="-29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3">
            <a:extLst>
              <a:ext uri="{FF2B5EF4-FFF2-40B4-BE49-F238E27FC236}">
                <a16:creationId xmlns:a16="http://schemas.microsoft.com/office/drawing/2014/main" id="{82BA6127-61C5-4924-B701-C7EAC20FB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1700808"/>
            <a:ext cx="4072870" cy="1697029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7C665D32-1AB1-475F-9D46-0A0447A145F5}"/>
              </a:ext>
            </a:extLst>
          </p:cNvPr>
          <p:cNvSpPr txBox="1"/>
          <p:nvPr/>
        </p:nvSpPr>
        <p:spPr>
          <a:xfrm>
            <a:off x="3359696" y="1268760"/>
            <a:ext cx="1399291" cy="366424"/>
          </a:xfrm>
          <a:prstGeom prst="rect">
            <a:avLst/>
          </a:prstGeom>
          <a:noFill/>
        </p:spPr>
        <p:txBody>
          <a:bodyPr wrap="square" lIns="90000" tIns="90000" rIns="90000" bIns="90000" rtlCol="0">
            <a:spAutoFit/>
          </a:bodyPr>
          <a:lstStyle/>
          <a:p>
            <a:pPr algn="l" defTabSz="685731" fontAlgn="base">
              <a:spcAft>
                <a:spcPct val="0"/>
              </a:spcAft>
              <a:tabLst>
                <a:tab pos="2176463" algn="l"/>
              </a:tabLst>
            </a:pPr>
            <a:r>
              <a:rPr kumimoji="1" lang="en-GB" sz="1200" b="1" i="1" kern="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1" lang="en-GB" sz="1200" b="1" kern="0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1" lang="en-GB" sz="1200" b="1" kern="0" dirty="0">
                <a:latin typeface="Arial" panose="020B0604020202020204" pitchFamily="34" charset="0"/>
                <a:cs typeface="Arial" panose="020B0604020202020204" pitchFamily="34" charset="0"/>
              </a:rPr>
              <a:t> = 0.28-1.07 MA</a:t>
            </a:r>
            <a:endParaRPr kumimoji="1" lang="en-GB" sz="1200" b="1" kern="0" dirty="0">
              <a:highlight>
                <a:srgbClr val="FF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A902D44B-54C2-4573-8BC8-E88E47A0C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05" y="3429000"/>
            <a:ext cx="5616624" cy="2808312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B8665E06-8901-467F-B7F9-FFA11F5933F7}"/>
              </a:ext>
            </a:extLst>
          </p:cNvPr>
          <p:cNvSpPr txBox="1"/>
          <p:nvPr/>
        </p:nvSpPr>
        <p:spPr>
          <a:xfrm>
            <a:off x="5231904" y="5445224"/>
            <a:ext cx="6843205" cy="954107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731" fontAlgn="base">
              <a:spcBef>
                <a:spcPts val="300"/>
              </a:spcBef>
              <a:spcAft>
                <a:spcPct val="0"/>
              </a:spcAft>
            </a:pPr>
            <a:r>
              <a:rPr kumimoji="1" lang="en-GB" kern="0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JT-60SA data being included in multi machine disruption database</a:t>
            </a:r>
            <a:r>
              <a:rPr kumimoji="1" lang="en-GB" kern="0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Essential for extrapolations</a:t>
            </a:r>
            <a:endParaRPr kumimoji="1" lang="en-GB" i="1" kern="0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6DC8E5-B23E-4777-8CFB-3E8FC41174D9}"/>
              </a:ext>
            </a:extLst>
          </p:cNvPr>
          <p:cNvSpPr/>
          <p:nvPr/>
        </p:nvSpPr>
        <p:spPr>
          <a:xfrm>
            <a:off x="1763560" y="6276531"/>
            <a:ext cx="2172200" cy="27369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 Yokoyama, P5 2690</a:t>
            </a:r>
          </a:p>
        </p:txBody>
      </p:sp>
    </p:spTree>
    <p:extLst>
      <p:ext uri="{BB962C8B-B14F-4D97-AF65-F5344CB8AC3E}">
        <p14:creationId xmlns:p14="http://schemas.microsoft.com/office/powerpoint/2010/main" val="338570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9672FCE-9960-4C24-9287-5F5B26CC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594" indent="-228594" defTabSz="914377" fontAlgn="auto">
              <a:spcBef>
                <a:spcPts val="533"/>
              </a:spcBef>
              <a:spcAft>
                <a:spcPts val="0"/>
              </a:spcAft>
            </a:pPr>
            <a:r>
              <a:rPr lang="en-GB" dirty="0"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F</a:t>
            </a:r>
            <a:r>
              <a:rPr lang="en-GB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ocus during OP-1 for Run Away electrons generation role of MHD</a:t>
            </a:r>
          </a:p>
        </p:txBody>
      </p:sp>
      <p:pic>
        <p:nvPicPr>
          <p:cNvPr id="4" name="図 13">
            <a:extLst>
              <a:ext uri="{FF2B5EF4-FFF2-40B4-BE49-F238E27FC236}">
                <a16:creationId xmlns:a16="http://schemas.microsoft.com/office/drawing/2014/main" id="{480A97AE-FF9C-7ADF-16CF-4FAF4959D4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67408" y="1268760"/>
            <a:ext cx="4392488" cy="4608512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D21E81A-A46F-4A45-ADC7-1AF79272A0CE}"/>
              </a:ext>
            </a:extLst>
          </p:cNvPr>
          <p:cNvSpPr txBox="1">
            <a:spLocks/>
          </p:cNvSpPr>
          <p:nvPr/>
        </p:nvSpPr>
        <p:spPr>
          <a:xfrm>
            <a:off x="5663952" y="1568621"/>
            <a:ext cx="6411157" cy="400879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174625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Font typeface="System Font Regular"/>
              <a:buChar char="-"/>
              <a:tabLst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defTabSz="914377" fontAlgn="auto">
              <a:spcBef>
                <a:spcPts val="533"/>
              </a:spcBef>
              <a:spcAft>
                <a:spcPts val="0"/>
              </a:spcAft>
            </a:pPr>
            <a:r>
              <a:rPr lang="en-US" sz="28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Neutron flux monitors (NFMs) are used to indirectly detect the RE loss on PFCs</a:t>
            </a:r>
            <a:endParaRPr lang="en-GB" sz="28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228594" indent="-228594" defTabSz="914377" fontAlgn="auto">
              <a:spcBef>
                <a:spcPts val="533"/>
              </a:spcBef>
              <a:spcAft>
                <a:spcPts val="0"/>
              </a:spcAft>
            </a:pPr>
            <a:r>
              <a:rPr lang="en-GB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Correlation between REs and n=1 MHD activity, caused by tearing modes</a:t>
            </a:r>
            <a:r>
              <a:rPr lang="en-GB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sz="2800" dirty="0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Necessity of MHD control even during start-up</a:t>
            </a:r>
          </a:p>
          <a:p>
            <a:pPr marL="228594" indent="-228594" defTabSz="914377" fontAlgn="auto">
              <a:spcBef>
                <a:spcPts val="533"/>
              </a:spcBef>
              <a:spcAft>
                <a:spcPts val="0"/>
              </a:spcAft>
            </a:pPr>
            <a:r>
              <a:rPr lang="en-GB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Hard X-Ray (HXR) dosimetry</a:t>
            </a:r>
            <a:r>
              <a:rPr lang="en-GB" sz="28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sz="2800" dirty="0"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for the</a:t>
            </a:r>
            <a:r>
              <a:rPr lang="en-GB" sz="28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 evaluation of REs done with visible camera EDICAM</a:t>
            </a:r>
            <a:endParaRPr kumimoji="1" lang="en-US" sz="2800" kern="0" dirty="0">
              <a:solidFill>
                <a:srgbClr val="FF0000"/>
              </a:solidFill>
              <a:effectLst/>
              <a:latin typeface="Arial Narrow" panose="020B0606020202030204" pitchFamily="34" charset="0"/>
              <a:ea typeface="MS PGothic" panose="020B0600070205080204" pitchFamily="34" charset="-128"/>
              <a:sym typeface="Wingdings" panose="05000000000000000000" pitchFamily="2" charset="2"/>
            </a:endParaRPr>
          </a:p>
          <a:p>
            <a:pPr marL="228594" indent="-228594" defTabSz="914377" fontAlgn="auto">
              <a:spcBef>
                <a:spcPts val="533"/>
              </a:spcBef>
              <a:spcAft>
                <a:spcPts val="0"/>
              </a:spcAft>
            </a:pP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4FFD7BF2-52DF-4D61-B660-86C51139D977}"/>
              </a:ext>
            </a:extLst>
          </p:cNvPr>
          <p:cNvSpPr txBox="1"/>
          <p:nvPr/>
        </p:nvSpPr>
        <p:spPr>
          <a:xfrm>
            <a:off x="5087888" y="5472226"/>
            <a:ext cx="6987221" cy="954107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731">
              <a:spcBef>
                <a:spcPts val="300"/>
              </a:spcBef>
            </a:pPr>
            <a:r>
              <a:rPr kumimoji="1" lang="en-GB" kern="0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 generation detected at low E</a:t>
            </a:r>
            <a:r>
              <a:rPr kumimoji="1" lang="en-GB" kern="0" baseline="-25000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||</a:t>
            </a:r>
            <a:r>
              <a:rPr kumimoji="1" lang="en-GB" kern="0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1" lang="en-GB" kern="0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mitigation techniques necessary even in the start-up</a:t>
            </a:r>
            <a:endParaRPr kumimoji="1" lang="en-GB" i="1" kern="0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2213EA-FE32-41D5-8F81-C186964C01FD}"/>
              </a:ext>
            </a:extLst>
          </p:cNvPr>
          <p:cNvSpPr/>
          <p:nvPr/>
        </p:nvSpPr>
        <p:spPr>
          <a:xfrm>
            <a:off x="2063552" y="5949280"/>
            <a:ext cx="2172200" cy="27369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Sumida, P5 2692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BF68F3-3072-4733-B8B5-2C3C4DE8A265}"/>
              </a:ext>
            </a:extLst>
          </p:cNvPr>
          <p:cNvSpPr/>
          <p:nvPr/>
        </p:nvSpPr>
        <p:spPr>
          <a:xfrm>
            <a:off x="7464152" y="4817558"/>
            <a:ext cx="3044504" cy="27369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Szepesi, P1</a:t>
            </a:r>
            <a:r>
              <a:rPr lang="en-GB" sz="105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2811</a:t>
            </a:r>
          </a:p>
        </p:txBody>
      </p:sp>
    </p:spTree>
    <p:extLst>
      <p:ext uri="{BB962C8B-B14F-4D97-AF65-F5344CB8AC3E}">
        <p14:creationId xmlns:p14="http://schemas.microsoft.com/office/powerpoint/2010/main" val="10123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F1CD2C9-7ECF-4CF5-886B-3AC6E9C3A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latin typeface="Arial Narrow" panose="020B0606020202030204" pitchFamily="34" charset="0"/>
              </a:rPr>
              <a:t>Plasma </a:t>
            </a:r>
            <a:r>
              <a:rPr lang="fr-FR" sz="4000" dirty="0" err="1">
                <a:latin typeface="Arial Narrow" panose="020B0606020202030204" pitchFamily="34" charset="0"/>
              </a:rPr>
              <a:t>energy</a:t>
            </a:r>
            <a:r>
              <a:rPr lang="fr-FR" sz="4000" dirty="0">
                <a:latin typeface="Arial Narrow" panose="020B0606020202030204" pitchFamily="34" charset="0"/>
              </a:rPr>
              <a:t> time confinement </a:t>
            </a:r>
            <a:r>
              <a:rPr lang="fr-FR" sz="4000" dirty="0" err="1">
                <a:latin typeface="Arial Narrow" panose="020B0606020202030204" pitchFamily="34" charset="0"/>
              </a:rPr>
              <a:t>during</a:t>
            </a:r>
            <a:r>
              <a:rPr lang="fr-FR" sz="4000" dirty="0">
                <a:latin typeface="Arial Narrow" panose="020B0606020202030204" pitchFamily="34" charset="0"/>
              </a:rPr>
              <a:t> OP-1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18FF8F3-1F07-4408-BDFD-0AA6CD8EBDBC}"/>
              </a:ext>
            </a:extLst>
          </p:cNvPr>
          <p:cNvSpPr txBox="1">
            <a:spLocks/>
          </p:cNvSpPr>
          <p:nvPr/>
        </p:nvSpPr>
        <p:spPr>
          <a:xfrm>
            <a:off x="4943873" y="1628800"/>
            <a:ext cx="7128792" cy="27289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174625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Font typeface="System Font Regular"/>
              <a:buChar char="-"/>
              <a:tabLst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Energy confinement </a:t>
            </a:r>
            <a:r>
              <a:rPr lang="en-US" sz="2800" b="1" dirty="0">
                <a:latin typeface="Arial Narrow" panose="020B0606020202030204" pitchFamily="34" charset="0"/>
              </a:rPr>
              <a:t>~100-200 ms in </a:t>
            </a:r>
            <a:r>
              <a:rPr lang="en-US" sz="2800" b="1" i="1" dirty="0">
                <a:latin typeface="Arial Narrow" panose="020B0606020202030204" pitchFamily="34" charset="0"/>
              </a:rPr>
              <a:t>I</a:t>
            </a:r>
            <a:r>
              <a:rPr lang="en-US" sz="2800" b="1" baseline="-25000" dirty="0">
                <a:latin typeface="Arial Narrow" panose="020B0606020202030204" pitchFamily="34" charset="0"/>
              </a:rPr>
              <a:t>P</a:t>
            </a:r>
            <a:r>
              <a:rPr lang="en-US" sz="2800" b="1" dirty="0">
                <a:latin typeface="Arial Narrow" panose="020B0606020202030204" pitchFamily="34" charset="0"/>
              </a:rPr>
              <a:t>=1 MA plasmas</a:t>
            </a:r>
          </a:p>
          <a:p>
            <a:pPr marL="660400" lvl="1" indent="-342900"/>
            <a:r>
              <a:rPr lang="en-US" sz="2800" dirty="0">
                <a:latin typeface="Arial Narrow" panose="020B0606020202030204" pitchFamily="34" charset="0"/>
              </a:rPr>
              <a:t>Consistent with expo. time-decay of </a:t>
            </a:r>
            <a:r>
              <a:rPr lang="en-US" sz="2800" i="1" dirty="0">
                <a:latin typeface="Arial Narrow" panose="020B0606020202030204" pitchFamily="34" charset="0"/>
              </a:rPr>
              <a:t>W</a:t>
            </a:r>
            <a:r>
              <a:rPr lang="en-US" sz="2800" baseline="-25000" dirty="0">
                <a:latin typeface="Arial Narrow" panose="020B0606020202030204" pitchFamily="34" charset="0"/>
              </a:rPr>
              <a:t>sto</a:t>
            </a:r>
            <a:r>
              <a:rPr lang="en-US" sz="2800" dirty="0">
                <a:latin typeface="Arial Narrow" panose="020B0606020202030204" pitchFamily="34" charset="0"/>
              </a:rPr>
              <a:t>~130ms</a:t>
            </a:r>
            <a:endParaRPr lang="en-GB" sz="2800" dirty="0">
              <a:latin typeface="Arial Narrow" panose="020B0606020202030204" pitchFamily="34" charset="0"/>
            </a:endParaRPr>
          </a:p>
          <a:p>
            <a:pPr marL="660400" lvl="1" indent="-342900"/>
            <a:r>
              <a:rPr lang="en-US" sz="2800" dirty="0">
                <a:latin typeface="Arial Narrow" panose="020B0606020202030204" pitchFamily="34" charset="0"/>
              </a:rPr>
              <a:t>Generally </a:t>
            </a:r>
            <a:r>
              <a:rPr lang="en-US" sz="2800" dirty="0">
                <a:solidFill>
                  <a:srgbClr val="FF0000"/>
                </a:solidFill>
                <a:latin typeface="Arial Narrow" panose="020B0606020202030204" pitchFamily="34" charset="0"/>
              </a:rPr>
              <a:t>consistent with the ITERL-96P scaling</a:t>
            </a:r>
          </a:p>
          <a:p>
            <a:pPr marL="660400" lvl="1" indent="-342900"/>
            <a:r>
              <a:rPr lang="en-US" sz="2800" dirty="0">
                <a:latin typeface="Arial Narrow" panose="020B0606020202030204" pitchFamily="34" charset="0"/>
              </a:rPr>
              <a:t>Dependent on LOC or SOC plasma regime</a:t>
            </a:r>
          </a:p>
          <a:p>
            <a:pPr marL="274638" indent="-274638"/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3E6B12BF-E3D8-4C5C-BC7C-D08140133271}"/>
              </a:ext>
            </a:extLst>
          </p:cNvPr>
          <p:cNvSpPr txBox="1"/>
          <p:nvPr/>
        </p:nvSpPr>
        <p:spPr>
          <a:xfrm>
            <a:off x="5229460" y="4437112"/>
            <a:ext cx="6843205" cy="954107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731">
              <a:spcBef>
                <a:spcPts val="300"/>
              </a:spcBef>
            </a:pPr>
            <a:r>
              <a:rPr kumimoji="1" lang="en-GB" kern="0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Initial JT-60SA plasmas show general agreement with expectations from tokamak databases</a:t>
            </a:r>
            <a:endParaRPr kumimoji="1" lang="en-GB" i="1" kern="0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44F877-3A69-4FE7-AE84-D92B18DDA106}"/>
              </a:ext>
            </a:extLst>
          </p:cNvPr>
          <p:cNvSpPr/>
          <p:nvPr/>
        </p:nvSpPr>
        <p:spPr>
          <a:xfrm>
            <a:off x="2135560" y="5949280"/>
            <a:ext cx="2172200" cy="27369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 </a:t>
            </a:r>
            <a:r>
              <a:rPr lang="en-GB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Ohtani</a:t>
            </a:r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P1 2851</a:t>
            </a:r>
          </a:p>
        </p:txBody>
      </p:sp>
      <p:pic>
        <p:nvPicPr>
          <p:cNvPr id="8" name="図 1106">
            <a:extLst>
              <a:ext uri="{FF2B5EF4-FFF2-40B4-BE49-F238E27FC236}">
                <a16:creationId xmlns:a16="http://schemas.microsoft.com/office/drawing/2014/main" id="{B40B5220-42F8-4F4B-A9F9-23031043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3" b="12494"/>
          <a:stretch>
            <a:fillRect/>
          </a:stretch>
        </p:blipFill>
        <p:spPr>
          <a:xfrm>
            <a:off x="399432" y="1380979"/>
            <a:ext cx="4414463" cy="3812672"/>
          </a:xfrm>
          <a:prstGeom prst="rect">
            <a:avLst/>
          </a:prstGeom>
        </p:spPr>
      </p:pic>
      <p:pic>
        <p:nvPicPr>
          <p:cNvPr id="9" name="図 1134">
            <a:extLst>
              <a:ext uri="{FF2B5EF4-FFF2-40B4-BE49-F238E27FC236}">
                <a16:creationId xmlns:a16="http://schemas.microsoft.com/office/drawing/2014/main" id="{DA2CECC9-E1B7-4381-9CC1-A30EED1931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973" b="-689"/>
          <a:stretch>
            <a:fillRect/>
          </a:stretch>
        </p:blipFill>
        <p:spPr>
          <a:xfrm>
            <a:off x="294506" y="5193651"/>
            <a:ext cx="4680563" cy="501980"/>
          </a:xfrm>
          <a:prstGeom prst="rect">
            <a:avLst/>
          </a:prstGeom>
        </p:spPr>
      </p:pic>
      <p:sp>
        <p:nvSpPr>
          <p:cNvPr id="10" name="テキスト ボックス 1182">
            <a:extLst>
              <a:ext uri="{FF2B5EF4-FFF2-40B4-BE49-F238E27FC236}">
                <a16:creationId xmlns:a16="http://schemas.microsoft.com/office/drawing/2014/main" id="{2CEE2378-E469-40B3-B9E8-F9452FAD2DE5}"/>
              </a:ext>
            </a:extLst>
          </p:cNvPr>
          <p:cNvSpPr txBox="1"/>
          <p:nvPr/>
        </p:nvSpPr>
        <p:spPr>
          <a:xfrm>
            <a:off x="1613640" y="1367190"/>
            <a:ext cx="2690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31" fontAlgn="base">
              <a:spcAft>
                <a:spcPct val="0"/>
              </a:spcAft>
            </a:pPr>
            <a:r>
              <a:rPr lang="en-US" altLang="ja-JP" sz="2000" b="1" i="1" kern="0" dirty="0" err="1"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BIZ UDPゴシック"/>
                <a:cs typeface="Times New Roman" panose="02020603050405020304" pitchFamily="18" charset="0"/>
              </a:rPr>
              <a:t>τ</a:t>
            </a:r>
            <a:r>
              <a:rPr lang="en-US" altLang="ja-JP" sz="2000" b="1" kern="0" baseline="-25000" dirty="0" err="1"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BIZ UDPゴシック"/>
                <a:cs typeface="Times New Roman" panose="02020603050405020304" pitchFamily="18" charset="0"/>
              </a:rPr>
              <a:t>E</a:t>
            </a:r>
            <a:r>
              <a:rPr lang="en-US" altLang="ja-JP" sz="2000" b="1" kern="0" baseline="-25000" dirty="0"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BIZ UDPゴシック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kern="0" dirty="0"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  <a:latin typeface="Arial"/>
                <a:ea typeface="BIZ UDPゴシック"/>
                <a:cs typeface="Times New Roman" panose="02020603050405020304" pitchFamily="18" charset="0"/>
              </a:rPr>
              <a:t>~ 0.1 - 0.2 s</a:t>
            </a:r>
          </a:p>
        </p:txBody>
      </p:sp>
      <p:pic>
        <p:nvPicPr>
          <p:cNvPr id="12" name="図 1107">
            <a:extLst>
              <a:ext uri="{FF2B5EF4-FFF2-40B4-BE49-F238E27FC236}">
                <a16:creationId xmlns:a16="http://schemas.microsoft.com/office/drawing/2014/main" id="{77FDAB8F-368F-46CB-9A44-F172866F2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6" y="3429000"/>
            <a:ext cx="1308300" cy="119412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pic>
      <p:pic>
        <p:nvPicPr>
          <p:cNvPr id="14" name="図 1108">
            <a:extLst>
              <a:ext uri="{FF2B5EF4-FFF2-40B4-BE49-F238E27FC236}">
                <a16:creationId xmlns:a16="http://schemas.microsoft.com/office/drawing/2014/main" id="{9C27F6AC-8257-40B3-B4A9-2D637647D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2" y="1988840"/>
            <a:ext cx="1159147" cy="103825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E8FC09C4-CB46-472C-A1F1-EE211F227973}"/>
              </a:ext>
            </a:extLst>
          </p:cNvPr>
          <p:cNvSpPr txBox="1"/>
          <p:nvPr/>
        </p:nvSpPr>
        <p:spPr>
          <a:xfrm>
            <a:off x="2009629" y="6332595"/>
            <a:ext cx="2424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5" fontAlgn="base">
              <a:spcBef>
                <a:spcPts val="600"/>
              </a:spcBef>
              <a:spcAft>
                <a:spcPct val="0"/>
              </a:spcAft>
            </a:pPr>
            <a:r>
              <a:rPr kumimoji="1" lang="en-GB" sz="1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[M. Yoshida, PPCF 2025]</a:t>
            </a:r>
          </a:p>
        </p:txBody>
      </p:sp>
    </p:spTree>
    <p:extLst>
      <p:ext uri="{BB962C8B-B14F-4D97-AF65-F5344CB8AC3E}">
        <p14:creationId xmlns:p14="http://schemas.microsoft.com/office/powerpoint/2010/main" val="158461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fr-FR" sz="3600" dirty="0">
                <a:latin typeface="Arial Narrow" panose="020B0606020202030204" pitchFamily="34" charset="0"/>
              </a:rPr>
              <a:t>Outline</a:t>
            </a:r>
            <a:endParaRPr lang="fr-FR" sz="360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3352" y="985961"/>
            <a:ext cx="4828561" cy="34163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marL="174625" indent="-174625">
              <a:defRPr sz="2400">
                <a:solidFill>
                  <a:schemeClr val="tx1"/>
                </a:solidFill>
                <a:latin typeface="Arial" charset="0"/>
              </a:defRPr>
            </a:lvl1pPr>
            <a:lvl2pPr marL="785813" indent="-34290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The JT-60SA tokamak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Integrated commissioning and OP-1 results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latin typeface="Arial Narrow" panose="020B0606020202030204" pitchFamily="34" charset="0"/>
              </a:rPr>
              <a:t>Status of the JT-60SA project, timeline and scientific priorities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Preparation for future campaigns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Conclusions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1A52859-7E32-4FD9-8967-536FC5CE2A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5" r="7428"/>
          <a:stretch/>
        </p:blipFill>
        <p:spPr>
          <a:xfrm>
            <a:off x="5663952" y="1124744"/>
            <a:ext cx="5395644" cy="417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26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174D7700-03E4-4FEA-A524-CDDB323E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9" y="367434"/>
            <a:ext cx="10131529" cy="498728"/>
          </a:xfrm>
        </p:spPr>
        <p:txBody>
          <a:bodyPr/>
          <a:lstStyle/>
          <a:p>
            <a:r>
              <a:rPr kumimoji="1" lang="en-US" sz="4000" b="1" kern="0" dirty="0">
                <a:latin typeface="Arial Narrow" panose="020B0606020202030204" pitchFamily="34" charset="0"/>
              </a:rPr>
              <a:t>Timeline for JT-60SA</a:t>
            </a:r>
            <a:endParaRPr lang="en-GB" sz="4000" dirty="0">
              <a:latin typeface="Arial Narrow" panose="020B0606020202030204" pitchFamily="34" charset="0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F9930F07-44B2-4455-AA5E-C1E5F2C29FA0}"/>
              </a:ext>
            </a:extLst>
          </p:cNvPr>
          <p:cNvSpPr txBox="1"/>
          <p:nvPr/>
        </p:nvSpPr>
        <p:spPr>
          <a:xfrm>
            <a:off x="714287" y="2471025"/>
            <a:ext cx="8982113" cy="4480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defTabSz="685731" fontAlgn="base"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rial Narrow" panose="020B0606020202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JT-60SA is in a phase of maintenance and enhancement (ME1):</a:t>
            </a:r>
          </a:p>
          <a:p>
            <a:pPr marL="638175" lvl="1" indent="-180975"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effectLst/>
                <a:latin typeface="Arial Narrow" panose="020B0606020202030204" pitchFamily="34" charset="0"/>
              </a:rPr>
              <a:t>Input power upgrade:</a:t>
            </a:r>
            <a:endParaRPr lang="en-US" sz="3200" b="0" i="0" dirty="0">
              <a:effectLst/>
              <a:latin typeface="Arial Narrow" panose="020B0606020202030204" pitchFamily="34" charset="0"/>
            </a:endParaRPr>
          </a:p>
          <a:p>
            <a:pPr marL="995363" lvl="3" indent="-180975" algn="l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EC: 1.5 MW → 3 MW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​ (82, 110, 138 GHz)</a:t>
            </a:r>
            <a:endParaRPr lang="en-US" sz="2000" b="0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marL="995363" lvl="3" indent="-180975" algn="l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NB: 0 MW → 16 MW(H) / 23.5 MW(D)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​</a:t>
            </a: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10 MW of 500 keV negative-ion NBI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​</a:t>
            </a:r>
            <a:endParaRPr lang="en-US" sz="2400" b="0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marL="638175" lvl="1" indent="-180975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Lower divertor</a:t>
            </a:r>
            <a:endParaRPr lang="en-US" sz="2000" dirty="0">
              <a:latin typeface="Arial Narrow" panose="020B0606020202030204" pitchFamily="34" charset="0"/>
            </a:endParaRPr>
          </a:p>
          <a:p>
            <a:pPr marL="638175" lvl="1" indent="-180975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Several plasma control coils</a:t>
            </a:r>
          </a:p>
          <a:p>
            <a:pPr marL="1095375" lvl="2" indent="-180975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 err="1">
                <a:latin typeface="Arial Narrow" panose="020B0606020202030204" pitchFamily="34" charset="0"/>
              </a:rPr>
              <a:t>Error</a:t>
            </a:r>
            <a:r>
              <a:rPr lang="fr-FR" sz="1600" dirty="0">
                <a:latin typeface="Arial Narrow" panose="020B0606020202030204" pitchFamily="34" charset="0"/>
              </a:rPr>
              <a:t> Field Correction </a:t>
            </a:r>
            <a:r>
              <a:rPr lang="fr-FR" sz="1600" dirty="0" err="1">
                <a:latin typeface="Arial Narrow" panose="020B0606020202030204" pitchFamily="34" charset="0"/>
              </a:rPr>
              <a:t>coil</a:t>
            </a:r>
            <a:r>
              <a:rPr lang="fr-FR" sz="1600" dirty="0">
                <a:latin typeface="Arial Narrow" panose="020B0606020202030204" pitchFamily="34" charset="0"/>
              </a:rPr>
              <a:t> (EFCC), </a:t>
            </a:r>
            <a:r>
              <a:rPr lang="fr-FR" sz="1600" dirty="0" err="1">
                <a:latin typeface="Arial Narrow" panose="020B0606020202030204" pitchFamily="34" charset="0"/>
              </a:rPr>
              <a:t>Resistive</a:t>
            </a:r>
            <a:r>
              <a:rPr lang="fr-FR" sz="1600" dirty="0">
                <a:latin typeface="Arial Narrow" panose="020B0606020202030204" pitchFamily="34" charset="0"/>
              </a:rPr>
              <a:t> Wall Mode </a:t>
            </a:r>
            <a:r>
              <a:rPr lang="fr-FR" sz="1600" dirty="0" err="1">
                <a:latin typeface="Arial Narrow" panose="020B0606020202030204" pitchFamily="34" charset="0"/>
              </a:rPr>
              <a:t>coil</a:t>
            </a:r>
            <a:r>
              <a:rPr lang="fr-FR" sz="1600" dirty="0">
                <a:latin typeface="Arial Narrow" panose="020B0606020202030204" pitchFamily="34" charset="0"/>
              </a:rPr>
              <a:t> (RWMC), First Plasma Position Control </a:t>
            </a:r>
            <a:r>
              <a:rPr lang="fr-FR" sz="1600" dirty="0" err="1">
                <a:latin typeface="Arial Narrow" panose="020B0606020202030204" pitchFamily="34" charset="0"/>
              </a:rPr>
              <a:t>coil</a:t>
            </a:r>
            <a:r>
              <a:rPr lang="fr-FR" sz="1600" dirty="0">
                <a:latin typeface="Arial Narrow" panose="020B0606020202030204" pitchFamily="34" charset="0"/>
              </a:rPr>
              <a:t> (FPPCC)</a:t>
            </a:r>
            <a:endParaRPr lang="en-US" sz="2400" dirty="0">
              <a:latin typeface="Arial Narrow" panose="020B0606020202030204" pitchFamily="34" charset="0"/>
            </a:endParaRPr>
          </a:p>
          <a:p>
            <a:pPr marL="638175" lvl="1" indent="-180975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Upgraded Diagnostics​ </a:t>
            </a:r>
            <a:r>
              <a:rPr lang="en-US" sz="2400" dirty="0">
                <a:latin typeface="Arial Narrow" panose="020B0606020202030204" pitchFamily="34" charset="0"/>
              </a:rPr>
              <a:t>(</a:t>
            </a:r>
            <a:r>
              <a:rPr lang="fr-FR" sz="1600" dirty="0">
                <a:latin typeface="Arial Narrow" panose="020B0606020202030204" pitchFamily="34" charset="0"/>
              </a:rPr>
              <a:t>Thomson </a:t>
            </a:r>
            <a:r>
              <a:rPr lang="fr-FR" sz="1600" dirty="0" err="1">
                <a:latin typeface="Arial Narrow" panose="020B0606020202030204" pitchFamily="34" charset="0"/>
              </a:rPr>
              <a:t>Scattering</a:t>
            </a:r>
            <a:r>
              <a:rPr lang="fr-FR" sz="1600" dirty="0">
                <a:latin typeface="Arial Narrow" panose="020B0606020202030204" pitchFamily="34" charset="0"/>
              </a:rPr>
              <a:t>, ECE, CXRS, etc…)</a:t>
            </a:r>
            <a:endParaRPr lang="en-US" sz="2400" dirty="0">
              <a:latin typeface="Arial Narrow" panose="020B0606020202030204" pitchFamily="34" charset="0"/>
            </a:endParaRPr>
          </a:p>
          <a:p>
            <a:pPr marL="638175" lvl="1" indent="-180975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Massive gas injection for disruption mitigation</a:t>
            </a:r>
          </a:p>
          <a:p>
            <a:pPr marL="638175" lvl="1" indent="-180975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Stabilizing plate : </a:t>
            </a:r>
            <a:r>
              <a:rPr lang="en-US" sz="2000" dirty="0" err="1">
                <a:latin typeface="Arial Narrow" panose="020B0606020202030204" pitchFamily="34" charset="0"/>
              </a:rPr>
              <a:t>CuCrZr</a:t>
            </a:r>
            <a:r>
              <a:rPr lang="en-US" sz="2000" dirty="0">
                <a:latin typeface="Arial Narrow" panose="020B0606020202030204" pitchFamily="34" charset="0"/>
              </a:rPr>
              <a:t> heat sink + Carbon tiles</a:t>
            </a:r>
            <a:endParaRPr lang="en-GB" sz="2000" dirty="0">
              <a:latin typeface="Arial Narrow" panose="020B0606020202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285750" indent="-285750" algn="l" defTabSz="685731" fontAlgn="base"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rial Narrow" panose="020B0606020202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</a:t>
            </a:r>
            <a:r>
              <a:rPr lang="en-GB" sz="2400" dirty="0">
                <a:effectLst/>
                <a:latin typeface="Arial Narrow" panose="020B0606020202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ransition from ME1 to </a:t>
            </a:r>
            <a:r>
              <a:rPr lang="en-GB" sz="2400" dirty="0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OP2</a:t>
            </a:r>
            <a:r>
              <a:rPr lang="en-JP" sz="2400" dirty="0">
                <a:solidFill>
                  <a:srgbClr val="FF0000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 in 2026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6140853-19C4-45D8-9548-AE5E7B45B5A2}"/>
              </a:ext>
            </a:extLst>
          </p:cNvPr>
          <p:cNvCxnSpPr>
            <a:cxnSpLocks/>
          </p:cNvCxnSpPr>
          <p:nvPr/>
        </p:nvCxnSpPr>
        <p:spPr>
          <a:xfrm>
            <a:off x="4100319" y="1365394"/>
            <a:ext cx="4515961" cy="0"/>
          </a:xfrm>
          <a:prstGeom prst="straightConnector1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A0C5EB7D-8129-40EE-AF6A-AEA8D77A9812}"/>
              </a:ext>
            </a:extLst>
          </p:cNvPr>
          <p:cNvCxnSpPr>
            <a:cxnSpLocks/>
          </p:cNvCxnSpPr>
          <p:nvPr/>
        </p:nvCxnSpPr>
        <p:spPr>
          <a:xfrm>
            <a:off x="8616280" y="1365394"/>
            <a:ext cx="3022123" cy="0"/>
          </a:xfrm>
          <a:prstGeom prst="straightConnector1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D2914D57-FBB7-41ED-8344-08CE065BF378}"/>
              </a:ext>
            </a:extLst>
          </p:cNvPr>
          <p:cNvSpPr txBox="1"/>
          <p:nvPr/>
        </p:nvSpPr>
        <p:spPr>
          <a:xfrm>
            <a:off x="8278045" y="1038012"/>
            <a:ext cx="3661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Initial </a:t>
            </a:r>
            <a:r>
              <a:rPr lang="fr-FR" sz="1200" dirty="0" err="1"/>
              <a:t>research</a:t>
            </a:r>
            <a:r>
              <a:rPr lang="fr-FR" sz="1200" dirty="0"/>
              <a:t> phase II (C </a:t>
            </a:r>
            <a:r>
              <a:rPr lang="fr-FR" sz="1200" dirty="0" err="1"/>
              <a:t>wall</a:t>
            </a:r>
            <a:r>
              <a:rPr lang="fr-FR" sz="1200" dirty="0"/>
              <a:t> and </a:t>
            </a:r>
            <a:r>
              <a:rPr lang="fr-FR" sz="1200" dirty="0" err="1"/>
              <a:t>divertor</a:t>
            </a:r>
            <a:r>
              <a:rPr lang="fr-FR" sz="1200" dirty="0"/>
              <a:t>)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794CD5ED-BE02-49B4-88C2-0E373A01284A}"/>
              </a:ext>
            </a:extLst>
          </p:cNvPr>
          <p:cNvSpPr txBox="1"/>
          <p:nvPr/>
        </p:nvSpPr>
        <p:spPr>
          <a:xfrm>
            <a:off x="4893649" y="1033687"/>
            <a:ext cx="3244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Initial </a:t>
            </a:r>
            <a:r>
              <a:rPr lang="fr-FR" sz="1200" dirty="0" err="1"/>
              <a:t>research</a:t>
            </a:r>
            <a:r>
              <a:rPr lang="fr-FR" sz="1200" dirty="0"/>
              <a:t> phase I (C </a:t>
            </a:r>
            <a:r>
              <a:rPr lang="fr-FR" sz="1200" dirty="0" err="1"/>
              <a:t>wall</a:t>
            </a:r>
            <a:r>
              <a:rPr lang="fr-FR" sz="1200" dirty="0"/>
              <a:t> and </a:t>
            </a:r>
            <a:r>
              <a:rPr lang="fr-FR" sz="1200" dirty="0" err="1"/>
              <a:t>divertor</a:t>
            </a:r>
            <a:r>
              <a:rPr lang="fr-FR" sz="1200" dirty="0"/>
              <a:t>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8FADA73-FC37-46C8-A70B-EA787A3325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8222" y="1424700"/>
            <a:ext cx="11382394" cy="97163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827322A-0C37-4FAA-8F1C-B13CEB642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5768237"/>
            <a:ext cx="739824" cy="30141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46C6554-2D04-48F5-B2EA-4C4A699AD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5343501"/>
            <a:ext cx="739824" cy="30141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A5BCEED-5B15-4F5A-8450-1E1F6C60B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56" y="2894301"/>
            <a:ext cx="739824" cy="3014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C87E4F4-1733-4C68-B50C-7F748A8B7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60" y="3987625"/>
            <a:ext cx="354451" cy="29226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508112D-1B7C-4A77-8CB0-674DA2B49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59" y="4380538"/>
            <a:ext cx="354451" cy="29226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E6092CA-EB14-42EE-BE83-3C09A8AEA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31" y="6135694"/>
            <a:ext cx="354451" cy="29226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8EAEE80-AC18-4AF5-9D83-D3480B93C366}"/>
              </a:ext>
            </a:extLst>
          </p:cNvPr>
          <p:cNvSpPr/>
          <p:nvPr/>
        </p:nvSpPr>
        <p:spPr>
          <a:xfrm>
            <a:off x="6816080" y="5405784"/>
            <a:ext cx="2172200" cy="27369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Sozzi, P6 2827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3ECE6C-47E1-469F-86A2-473733BC13C3}"/>
              </a:ext>
            </a:extLst>
          </p:cNvPr>
          <p:cNvSpPr/>
          <p:nvPr/>
        </p:nvSpPr>
        <p:spPr>
          <a:xfrm>
            <a:off x="6816080" y="4355912"/>
            <a:ext cx="2172200" cy="27369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Kojima, P7 2716</a:t>
            </a:r>
          </a:p>
        </p:txBody>
      </p:sp>
      <p:pic>
        <p:nvPicPr>
          <p:cNvPr id="22" name="図 31">
            <a:extLst>
              <a:ext uri="{FF2B5EF4-FFF2-40B4-BE49-F238E27FC236}">
                <a16:creationId xmlns:a16="http://schemas.microsoft.com/office/drawing/2014/main" id="{B457BB3F-EAAF-42D7-8CF0-CEF11D9A03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26" r="9132"/>
          <a:stretch/>
        </p:blipFill>
        <p:spPr>
          <a:xfrm>
            <a:off x="10776520" y="4715483"/>
            <a:ext cx="1191624" cy="2130420"/>
          </a:xfrm>
          <a:prstGeom prst="rect">
            <a:avLst/>
          </a:prstGeom>
        </p:spPr>
      </p:pic>
      <p:pic>
        <p:nvPicPr>
          <p:cNvPr id="23" name="図 32">
            <a:extLst>
              <a:ext uri="{FF2B5EF4-FFF2-40B4-BE49-F238E27FC236}">
                <a16:creationId xmlns:a16="http://schemas.microsoft.com/office/drawing/2014/main" id="{D67A2552-FED9-4AC2-9229-EB93A60FE9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20" r="9191"/>
          <a:stretch/>
        </p:blipFill>
        <p:spPr>
          <a:xfrm>
            <a:off x="10776520" y="2396339"/>
            <a:ext cx="1191624" cy="2065323"/>
          </a:xfrm>
          <a:prstGeom prst="rect">
            <a:avLst/>
          </a:prstGeom>
        </p:spPr>
      </p:pic>
      <p:sp>
        <p:nvSpPr>
          <p:cNvPr id="26" name="テキスト ボックス 34">
            <a:extLst>
              <a:ext uri="{FF2B5EF4-FFF2-40B4-BE49-F238E27FC236}">
                <a16:creationId xmlns:a16="http://schemas.microsoft.com/office/drawing/2014/main" id="{9EC3A147-F17C-4649-8805-5FFA5952D353}"/>
              </a:ext>
            </a:extLst>
          </p:cNvPr>
          <p:cNvSpPr txBox="1"/>
          <p:nvPr/>
        </p:nvSpPr>
        <p:spPr>
          <a:xfrm>
            <a:off x="11206866" y="2427528"/>
            <a:ext cx="752129" cy="276999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4479"/>
                </a:solidFill>
                <a:latin typeface="Arial Rounded MT Bold" panose="020F0704030504030204" pitchFamily="34" charset="0"/>
              </a:rPr>
              <a:t>IC+OP1</a:t>
            </a:r>
            <a:endParaRPr lang="ja-JP" altLang="en-US" sz="1200" dirty="0">
              <a:solidFill>
                <a:srgbClr val="00447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7" name="テキスト ボックス 35">
            <a:extLst>
              <a:ext uri="{FF2B5EF4-FFF2-40B4-BE49-F238E27FC236}">
                <a16:creationId xmlns:a16="http://schemas.microsoft.com/office/drawing/2014/main" id="{8B80032F-B85F-4B7E-AD29-833F36D1EBB8}"/>
              </a:ext>
            </a:extLst>
          </p:cNvPr>
          <p:cNvSpPr txBox="1"/>
          <p:nvPr/>
        </p:nvSpPr>
        <p:spPr>
          <a:xfrm>
            <a:off x="9285878" y="6120557"/>
            <a:ext cx="1285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4479"/>
                </a:solidFill>
                <a:latin typeface="Arial Rounded MT Bold" panose="020F0704030504030204" pitchFamily="34" charset="0"/>
              </a:rPr>
              <a:t>Lower divertor</a:t>
            </a:r>
            <a:endParaRPr lang="ja-JP" altLang="en-US" sz="1200">
              <a:solidFill>
                <a:srgbClr val="00447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8" name="テキスト ボックス 37">
            <a:extLst>
              <a:ext uri="{FF2B5EF4-FFF2-40B4-BE49-F238E27FC236}">
                <a16:creationId xmlns:a16="http://schemas.microsoft.com/office/drawing/2014/main" id="{3427C497-B73D-4B68-ABB1-AA79D99264FE}"/>
              </a:ext>
            </a:extLst>
          </p:cNvPr>
          <p:cNvSpPr txBox="1"/>
          <p:nvPr/>
        </p:nvSpPr>
        <p:spPr>
          <a:xfrm>
            <a:off x="9490002" y="5710765"/>
            <a:ext cx="1373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4479"/>
                </a:solidFill>
                <a:latin typeface="Arial Rounded MT Bold" panose="020F0704030504030204" pitchFamily="34" charset="0"/>
              </a:rPr>
              <a:t>Stabilizing plate</a:t>
            </a:r>
            <a:endParaRPr lang="ja-JP" altLang="en-US" sz="1200" dirty="0">
              <a:solidFill>
                <a:srgbClr val="00447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9" name="テキスト ボックス 39">
            <a:extLst>
              <a:ext uri="{FF2B5EF4-FFF2-40B4-BE49-F238E27FC236}">
                <a16:creationId xmlns:a16="http://schemas.microsoft.com/office/drawing/2014/main" id="{445DB99F-B6C7-4F51-99D8-2E7B8A15CF41}"/>
              </a:ext>
            </a:extLst>
          </p:cNvPr>
          <p:cNvSpPr txBox="1"/>
          <p:nvPr/>
        </p:nvSpPr>
        <p:spPr>
          <a:xfrm>
            <a:off x="10142328" y="5001838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4479"/>
                </a:solidFill>
                <a:latin typeface="Arial Rounded MT Bold" panose="020F0704030504030204" pitchFamily="34" charset="0"/>
              </a:rPr>
              <a:t>MGI</a:t>
            </a:r>
            <a:endParaRPr lang="ja-JP" altLang="en-US" sz="1200">
              <a:solidFill>
                <a:srgbClr val="00447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0" name="テキスト ボックス 40">
            <a:extLst>
              <a:ext uri="{FF2B5EF4-FFF2-40B4-BE49-F238E27FC236}">
                <a16:creationId xmlns:a16="http://schemas.microsoft.com/office/drawing/2014/main" id="{3A78C722-241C-41F5-AA03-4DBD81D96CDE}"/>
              </a:ext>
            </a:extLst>
          </p:cNvPr>
          <p:cNvSpPr txBox="1"/>
          <p:nvPr/>
        </p:nvSpPr>
        <p:spPr>
          <a:xfrm>
            <a:off x="9643575" y="6574957"/>
            <a:ext cx="961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4479"/>
                </a:solidFill>
                <a:latin typeface="Arial Rounded MT Bold" panose="020F0704030504030204" pitchFamily="34" charset="0"/>
              </a:rPr>
              <a:t>Cryopump</a:t>
            </a:r>
            <a:endParaRPr lang="ja-JP" altLang="en-US" sz="1200" dirty="0">
              <a:solidFill>
                <a:srgbClr val="00447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テキスト ボックス 42">
            <a:extLst>
              <a:ext uri="{FF2B5EF4-FFF2-40B4-BE49-F238E27FC236}">
                <a16:creationId xmlns:a16="http://schemas.microsoft.com/office/drawing/2014/main" id="{A442D846-10D7-4EBD-AC9F-ED15F907AFF0}"/>
              </a:ext>
            </a:extLst>
          </p:cNvPr>
          <p:cNvSpPr txBox="1"/>
          <p:nvPr/>
        </p:nvSpPr>
        <p:spPr>
          <a:xfrm>
            <a:off x="9475863" y="4473800"/>
            <a:ext cx="127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4479"/>
                </a:solidFill>
                <a:latin typeface="Arial Rounded MT Bold" panose="020F0704030504030204" pitchFamily="34" charset="0"/>
              </a:rPr>
              <a:t>Heating power</a:t>
            </a:r>
          </a:p>
          <a:p>
            <a:r>
              <a:rPr lang="en-US" altLang="ja-JP" sz="1200" dirty="0">
                <a:solidFill>
                  <a:srgbClr val="004479"/>
                </a:solidFill>
                <a:latin typeface="Arial Rounded MT Bold" panose="020F0704030504030204" pitchFamily="34" charset="0"/>
              </a:rPr>
              <a:t>(19/26.5MW)</a:t>
            </a:r>
            <a:endParaRPr lang="ja-JP" altLang="en-US" sz="1200">
              <a:solidFill>
                <a:srgbClr val="00447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2" name="テキスト ボックス 43">
            <a:extLst>
              <a:ext uri="{FF2B5EF4-FFF2-40B4-BE49-F238E27FC236}">
                <a16:creationId xmlns:a16="http://schemas.microsoft.com/office/drawing/2014/main" id="{C0739359-1DBB-44D2-9915-5E9609BD0824}"/>
              </a:ext>
            </a:extLst>
          </p:cNvPr>
          <p:cNvSpPr txBox="1"/>
          <p:nvPr/>
        </p:nvSpPr>
        <p:spPr>
          <a:xfrm>
            <a:off x="9914701" y="3429786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4479"/>
                </a:solidFill>
                <a:latin typeface="Arial Rounded MT Bold" panose="020F0704030504030204" pitchFamily="34" charset="0"/>
              </a:rPr>
              <a:t>Limiter</a:t>
            </a:r>
            <a:endParaRPr lang="ja-JP" altLang="en-US" sz="1200">
              <a:solidFill>
                <a:srgbClr val="00447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3" name="テキスト ボックス 44">
            <a:extLst>
              <a:ext uri="{FF2B5EF4-FFF2-40B4-BE49-F238E27FC236}">
                <a16:creationId xmlns:a16="http://schemas.microsoft.com/office/drawing/2014/main" id="{11644E4F-9DF9-4AED-ACC3-775466E083D4}"/>
              </a:ext>
            </a:extLst>
          </p:cNvPr>
          <p:cNvSpPr txBox="1"/>
          <p:nvPr/>
        </p:nvSpPr>
        <p:spPr>
          <a:xfrm>
            <a:off x="9574160" y="2809780"/>
            <a:ext cx="127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4479"/>
                </a:solidFill>
                <a:latin typeface="Arial Rounded MT Bold" panose="020F0704030504030204" pitchFamily="34" charset="0"/>
              </a:rPr>
              <a:t>Heating power</a:t>
            </a:r>
          </a:p>
          <a:p>
            <a:r>
              <a:rPr lang="en-US" altLang="ja-JP" sz="1200" dirty="0">
                <a:solidFill>
                  <a:srgbClr val="004479"/>
                </a:solidFill>
                <a:latin typeface="Arial Rounded MT Bold" panose="020F0704030504030204" pitchFamily="34" charset="0"/>
              </a:rPr>
              <a:t>(1.5 MW)</a:t>
            </a:r>
            <a:endParaRPr lang="ja-JP" altLang="en-US" sz="1200" dirty="0">
              <a:solidFill>
                <a:srgbClr val="00447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4" name="テキスト ボックス 45">
            <a:extLst>
              <a:ext uri="{FF2B5EF4-FFF2-40B4-BE49-F238E27FC236}">
                <a16:creationId xmlns:a16="http://schemas.microsoft.com/office/drawing/2014/main" id="{6A557FD4-7C42-4BD9-82E9-1B1DCFCE4310}"/>
              </a:ext>
            </a:extLst>
          </p:cNvPr>
          <p:cNvSpPr txBox="1"/>
          <p:nvPr/>
        </p:nvSpPr>
        <p:spPr>
          <a:xfrm>
            <a:off x="9651103" y="5227760"/>
            <a:ext cx="1187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4479"/>
                </a:solidFill>
                <a:latin typeface="Arial Rounded MT Bold" panose="020F0704030504030204" pitchFamily="34" charset="0"/>
              </a:rPr>
              <a:t>Graphite tiles</a:t>
            </a:r>
            <a:endParaRPr lang="ja-JP" altLang="en-US" sz="1200">
              <a:solidFill>
                <a:srgbClr val="004479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35" name="直線矢印コネクタ 46">
            <a:extLst>
              <a:ext uri="{FF2B5EF4-FFF2-40B4-BE49-F238E27FC236}">
                <a16:creationId xmlns:a16="http://schemas.microsoft.com/office/drawing/2014/main" id="{BB5AB5A8-CE79-4A6F-82A4-F7EDDF7C195D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10625152" y="3414587"/>
            <a:ext cx="873718" cy="153699"/>
          </a:xfrm>
          <a:prstGeom prst="straightConnector1">
            <a:avLst/>
          </a:prstGeom>
          <a:ln w="19050">
            <a:solidFill>
              <a:srgbClr val="00447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47">
            <a:extLst>
              <a:ext uri="{FF2B5EF4-FFF2-40B4-BE49-F238E27FC236}">
                <a16:creationId xmlns:a16="http://schemas.microsoft.com/office/drawing/2014/main" id="{8DE54DF5-93D5-41F8-855A-9704553D46BE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10625152" y="5140338"/>
            <a:ext cx="873718" cy="219869"/>
          </a:xfrm>
          <a:prstGeom prst="straightConnector1">
            <a:avLst/>
          </a:prstGeom>
          <a:ln w="19050">
            <a:solidFill>
              <a:srgbClr val="00447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48">
            <a:extLst>
              <a:ext uri="{FF2B5EF4-FFF2-40B4-BE49-F238E27FC236}">
                <a16:creationId xmlns:a16="http://schemas.microsoft.com/office/drawing/2014/main" id="{8584C796-E587-45A6-95EF-E44521A98A8F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10838159" y="5366260"/>
            <a:ext cx="439731" cy="110493"/>
          </a:xfrm>
          <a:prstGeom prst="straightConnector1">
            <a:avLst/>
          </a:prstGeom>
          <a:ln w="19050">
            <a:solidFill>
              <a:srgbClr val="00447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50">
            <a:extLst>
              <a:ext uri="{FF2B5EF4-FFF2-40B4-BE49-F238E27FC236}">
                <a16:creationId xmlns:a16="http://schemas.microsoft.com/office/drawing/2014/main" id="{56713E69-C157-4FEB-80E2-B74C115ABA76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10571166" y="6259057"/>
            <a:ext cx="414116" cy="184880"/>
          </a:xfrm>
          <a:prstGeom prst="straightConnector1">
            <a:avLst/>
          </a:prstGeom>
          <a:ln w="19050">
            <a:solidFill>
              <a:srgbClr val="00447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51">
            <a:extLst>
              <a:ext uri="{FF2B5EF4-FFF2-40B4-BE49-F238E27FC236}">
                <a16:creationId xmlns:a16="http://schemas.microsoft.com/office/drawing/2014/main" id="{F107024B-516A-4D66-99A5-1E8DF80BF4A6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10605249" y="6479754"/>
            <a:ext cx="388889" cy="233703"/>
          </a:xfrm>
          <a:prstGeom prst="straightConnector1">
            <a:avLst/>
          </a:prstGeom>
          <a:ln w="19050">
            <a:solidFill>
              <a:srgbClr val="00447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53">
            <a:extLst>
              <a:ext uri="{FF2B5EF4-FFF2-40B4-BE49-F238E27FC236}">
                <a16:creationId xmlns:a16="http://schemas.microsoft.com/office/drawing/2014/main" id="{A7F09035-BFC6-46E3-9FC9-187E06AAC4D1}"/>
              </a:ext>
            </a:extLst>
          </p:cNvPr>
          <p:cNvSpPr txBox="1"/>
          <p:nvPr/>
        </p:nvSpPr>
        <p:spPr>
          <a:xfrm>
            <a:off x="11475131" y="4732536"/>
            <a:ext cx="500458" cy="276999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4479"/>
                </a:solidFill>
                <a:latin typeface="Arial Rounded MT Bold" panose="020F0704030504030204" pitchFamily="34" charset="0"/>
              </a:rPr>
              <a:t>OP2</a:t>
            </a:r>
            <a:endParaRPr lang="ja-JP" altLang="en-US" sz="1200" dirty="0">
              <a:solidFill>
                <a:srgbClr val="00447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64356A3-B5DB-4864-B057-F0A055DB0B54}"/>
              </a:ext>
            </a:extLst>
          </p:cNvPr>
          <p:cNvSpPr txBox="1"/>
          <p:nvPr/>
        </p:nvSpPr>
        <p:spPr>
          <a:xfrm>
            <a:off x="3048345" y="3261519"/>
            <a:ext cx="6096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fr-FR" dirty="0"/>
          </a:p>
        </p:txBody>
      </p:sp>
      <p:cxnSp>
        <p:nvCxnSpPr>
          <p:cNvPr id="44" name="直線矢印コネクタ 49">
            <a:extLst>
              <a:ext uri="{FF2B5EF4-FFF2-40B4-BE49-F238E27FC236}">
                <a16:creationId xmlns:a16="http://schemas.microsoft.com/office/drawing/2014/main" id="{22E47A83-52D0-42DC-AA47-6CF56284B1D0}"/>
              </a:ext>
            </a:extLst>
          </p:cNvPr>
          <p:cNvCxnSpPr>
            <a:cxnSpLocks/>
          </p:cNvCxnSpPr>
          <p:nvPr/>
        </p:nvCxnSpPr>
        <p:spPr>
          <a:xfrm flipV="1">
            <a:off x="10831784" y="5790859"/>
            <a:ext cx="750163" cy="68032"/>
          </a:xfrm>
          <a:prstGeom prst="straightConnector1">
            <a:avLst/>
          </a:prstGeom>
          <a:ln w="19050">
            <a:solidFill>
              <a:srgbClr val="00447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277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FF9857-EA85-4C6B-BE56-C7DEC2842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321" y="199512"/>
            <a:ext cx="8976784" cy="541339"/>
          </a:xfrm>
        </p:spPr>
        <p:txBody>
          <a:bodyPr/>
          <a:lstStyle/>
          <a:p>
            <a:r>
              <a:rPr lang="fr-FR" sz="3600" dirty="0">
                <a:solidFill>
                  <a:srgbClr val="011893"/>
                </a:solidFill>
                <a:latin typeface="Arial Narrow" panose="020B0606020202030204" pitchFamily="34" charset="0"/>
              </a:rPr>
              <a:t>JT-60SA </a:t>
            </a:r>
            <a:r>
              <a:rPr lang="en-AE" sz="3600" dirty="0">
                <a:solidFill>
                  <a:srgbClr val="011893"/>
                </a:solidFill>
                <a:latin typeface="Arial Narrow" panose="020B0606020202030204" pitchFamily="34" charset="0"/>
              </a:rPr>
              <a:t>scientific</a:t>
            </a:r>
            <a:r>
              <a:rPr lang="fr-FR" sz="3600" dirty="0">
                <a:solidFill>
                  <a:srgbClr val="011893"/>
                </a:solidFill>
                <a:latin typeface="Arial Narrow" panose="020B0606020202030204" pitchFamily="34" charset="0"/>
              </a:rPr>
              <a:t> </a:t>
            </a:r>
            <a:r>
              <a:rPr lang="fr-FR" sz="3600" dirty="0" err="1">
                <a:solidFill>
                  <a:srgbClr val="011893"/>
                </a:solidFill>
                <a:latin typeface="Arial Narrow" panose="020B0606020202030204" pitchFamily="34" charset="0"/>
              </a:rPr>
              <a:t>priorities</a:t>
            </a:r>
            <a:r>
              <a:rPr lang="fr-FR" sz="3600" dirty="0">
                <a:solidFill>
                  <a:srgbClr val="011893"/>
                </a:solidFill>
                <a:latin typeface="Arial Narrow" panose="020B0606020202030204" pitchFamily="34" charset="0"/>
              </a:rPr>
              <a:t> in the initial phase</a:t>
            </a:r>
          </a:p>
        </p:txBody>
      </p:sp>
      <p:graphicFrame>
        <p:nvGraphicFramePr>
          <p:cNvPr id="14" name="コンテンツ プレースホルダー 7">
            <a:extLst>
              <a:ext uri="{FF2B5EF4-FFF2-40B4-BE49-F238E27FC236}">
                <a16:creationId xmlns:a16="http://schemas.microsoft.com/office/drawing/2014/main" id="{F55B3FFE-E9ED-42EA-84C2-C713B696A2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222217"/>
              </p:ext>
            </p:extLst>
          </p:nvPr>
        </p:nvGraphicFramePr>
        <p:xfrm>
          <a:off x="134584" y="1463273"/>
          <a:ext cx="11233467" cy="4875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5" name="Groupe 14">
            <a:extLst>
              <a:ext uri="{FF2B5EF4-FFF2-40B4-BE49-F238E27FC236}">
                <a16:creationId xmlns:a16="http://schemas.microsoft.com/office/drawing/2014/main" id="{2CF31468-552C-4BB3-B6E2-DC2FBD53F22C}"/>
              </a:ext>
            </a:extLst>
          </p:cNvPr>
          <p:cNvGrpSpPr/>
          <p:nvPr/>
        </p:nvGrpSpPr>
        <p:grpSpPr>
          <a:xfrm>
            <a:off x="9458830" y="2358880"/>
            <a:ext cx="2620434" cy="1196509"/>
            <a:chOff x="4984894" y="1229077"/>
            <a:chExt cx="2620434" cy="33882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433C17-2B08-45D8-B7D7-8D11062A48C3}"/>
                </a:ext>
              </a:extLst>
            </p:cNvPr>
            <p:cNvSpPr/>
            <p:nvPr/>
          </p:nvSpPr>
          <p:spPr>
            <a:xfrm>
              <a:off x="4984894" y="1229077"/>
              <a:ext cx="2620434" cy="3388232"/>
            </a:xfrm>
            <a:prstGeom prst="rect">
              <a:avLst/>
            </a:prstGeom>
            <a:noFill/>
            <a:ln>
              <a:noFill/>
            </a:ln>
            <a:effectLst/>
          </p:spPr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59A135E-B964-46E7-95EE-84ED8898FBD6}"/>
                </a:ext>
              </a:extLst>
            </p:cNvPr>
            <p:cNvSpPr txBox="1"/>
            <p:nvPr/>
          </p:nvSpPr>
          <p:spPr>
            <a:xfrm>
              <a:off x="4984894" y="1229077"/>
              <a:ext cx="2392877" cy="33882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68657" tIns="0" rIns="0" bIns="0" numCol="1" spcCol="1270" anchor="t" anchorCtr="0">
              <a:noAutofit/>
            </a:bodyPr>
            <a:lstStyle/>
            <a:p>
              <a:pPr marL="0" marR="0" lvl="0" indent="0" algn="l" defTabSz="8890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OP5- (P</a:t>
              </a:r>
              <a:r>
                <a:rPr kumimoji="1" lang="en-US" altLang="ja-JP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in</a:t>
              </a:r>
              <a:r>
                <a:rPr kumimoji="1" lang="en-US" altLang="ja-JP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=41MW)</a:t>
              </a:r>
            </a:p>
            <a:p>
              <a:pPr marL="0" marR="0" lvl="0" indent="0" algn="l" defTabSz="8890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Long pulse operation in W environment</a:t>
              </a:r>
              <a:endPara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71AEA6FF-9781-4A98-9316-84390AEDE9BC}"/>
              </a:ext>
            </a:extLst>
          </p:cNvPr>
          <p:cNvSpPr txBox="1"/>
          <p:nvPr/>
        </p:nvSpPr>
        <p:spPr>
          <a:xfrm>
            <a:off x="8106395" y="859876"/>
            <a:ext cx="3572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262626"/>
                </a:solidFill>
                <a:latin typeface="Arial Narrow" panose="020B0606020202030204" pitchFamily="34" charset="0"/>
                <a:cs typeface="+mn-cs"/>
              </a:rPr>
              <a:t>Integrated </a:t>
            </a:r>
            <a:r>
              <a:rPr lang="fr-FR" sz="1800" b="1" dirty="0" err="1">
                <a:solidFill>
                  <a:srgbClr val="262626"/>
                </a:solidFill>
                <a:latin typeface="Arial Narrow" panose="020B0606020202030204" pitchFamily="34" charset="0"/>
                <a:cs typeface="+mn-cs"/>
              </a:rPr>
              <a:t>research</a:t>
            </a:r>
            <a:r>
              <a:rPr lang="fr-FR" sz="1800" b="1" dirty="0">
                <a:solidFill>
                  <a:srgbClr val="262626"/>
                </a:solidFill>
                <a:latin typeface="Arial Narrow" panose="020B0606020202030204" pitchFamily="34" charset="0"/>
                <a:cs typeface="+mn-cs"/>
              </a:rPr>
              <a:t> phase (W </a:t>
            </a:r>
            <a:r>
              <a:rPr lang="fr-FR" sz="1800" b="1" dirty="0" err="1">
                <a:solidFill>
                  <a:srgbClr val="262626"/>
                </a:solidFill>
                <a:latin typeface="Arial Narrow" panose="020B0606020202030204" pitchFamily="34" charset="0"/>
                <a:cs typeface="+mn-cs"/>
              </a:rPr>
              <a:t>actively</a:t>
            </a:r>
            <a:r>
              <a:rPr lang="fr-FR" sz="1800" b="1" dirty="0">
                <a:solidFill>
                  <a:srgbClr val="262626"/>
                </a:solidFill>
                <a:latin typeface="Arial Narrow" panose="020B0606020202030204" pitchFamily="34" charset="0"/>
                <a:cs typeface="+mn-cs"/>
              </a:rPr>
              <a:t> </a:t>
            </a:r>
            <a:r>
              <a:rPr lang="fr-FR" sz="1800" b="1" dirty="0" err="1">
                <a:solidFill>
                  <a:srgbClr val="262626"/>
                </a:solidFill>
                <a:latin typeface="Arial Narrow" panose="020B0606020202030204" pitchFamily="34" charset="0"/>
                <a:cs typeface="+mn-cs"/>
              </a:rPr>
              <a:t>cooled</a:t>
            </a:r>
            <a:r>
              <a:rPr lang="fr-FR" sz="1800" b="1" dirty="0">
                <a:solidFill>
                  <a:srgbClr val="262626"/>
                </a:solidFill>
                <a:latin typeface="Arial Narrow" panose="020B0606020202030204" pitchFamily="34" charset="0"/>
                <a:cs typeface="+mn-cs"/>
              </a:rPr>
              <a:t> </a:t>
            </a:r>
            <a:r>
              <a:rPr lang="fr-FR" sz="1800" b="1" dirty="0" err="1">
                <a:solidFill>
                  <a:srgbClr val="262626"/>
                </a:solidFill>
                <a:latin typeface="Arial Narrow" panose="020B0606020202030204" pitchFamily="34" charset="0"/>
                <a:cs typeface="+mn-cs"/>
              </a:rPr>
              <a:t>divertor</a:t>
            </a:r>
            <a:r>
              <a:rPr lang="fr-FR" sz="1800" b="1" dirty="0">
                <a:solidFill>
                  <a:srgbClr val="262626"/>
                </a:solidFill>
                <a:latin typeface="Arial Narrow" panose="020B0606020202030204" pitchFamily="34" charset="0"/>
                <a:cs typeface="+mn-cs"/>
              </a:rPr>
              <a:t> and W </a:t>
            </a:r>
            <a:r>
              <a:rPr lang="fr-FR" sz="1800" b="1" dirty="0" err="1">
                <a:solidFill>
                  <a:srgbClr val="262626"/>
                </a:solidFill>
                <a:latin typeface="Arial Narrow" panose="020B0606020202030204" pitchFamily="34" charset="0"/>
                <a:cs typeface="+mn-cs"/>
              </a:rPr>
              <a:t>wall</a:t>
            </a:r>
            <a:r>
              <a:rPr lang="fr-FR" sz="1800" b="1" dirty="0">
                <a:solidFill>
                  <a:srgbClr val="262626"/>
                </a:solidFill>
                <a:latin typeface="Arial Narrow" panose="020B0606020202030204" pitchFamily="34" charset="0"/>
                <a:cs typeface="+mn-cs"/>
              </a:rPr>
              <a:t>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8B3D4E6-5BB0-4096-93FA-CE9ABA076AB3}"/>
              </a:ext>
            </a:extLst>
          </p:cNvPr>
          <p:cNvSpPr txBox="1"/>
          <p:nvPr/>
        </p:nvSpPr>
        <p:spPr>
          <a:xfrm>
            <a:off x="1257205" y="1026820"/>
            <a:ext cx="528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262626"/>
                </a:solidFill>
                <a:latin typeface="Arial Narrow" panose="020B0606020202030204" pitchFamily="34" charset="0"/>
                <a:cs typeface="+mn-cs"/>
              </a:rPr>
              <a:t>Initial </a:t>
            </a:r>
            <a:r>
              <a:rPr lang="fr-FR" sz="1800" b="1" dirty="0" err="1">
                <a:solidFill>
                  <a:srgbClr val="262626"/>
                </a:solidFill>
                <a:latin typeface="Arial Narrow" panose="020B0606020202030204" pitchFamily="34" charset="0"/>
                <a:cs typeface="+mn-cs"/>
              </a:rPr>
              <a:t>research</a:t>
            </a:r>
            <a:r>
              <a:rPr lang="fr-FR" sz="1800" b="1" dirty="0">
                <a:solidFill>
                  <a:srgbClr val="262626"/>
                </a:solidFill>
                <a:latin typeface="Arial Narrow" panose="020B0606020202030204" pitchFamily="34" charset="0"/>
                <a:cs typeface="+mn-cs"/>
              </a:rPr>
              <a:t> phase I &amp; II (C </a:t>
            </a:r>
            <a:r>
              <a:rPr lang="fr-FR" sz="1800" b="1" dirty="0" err="1">
                <a:solidFill>
                  <a:srgbClr val="262626"/>
                </a:solidFill>
                <a:latin typeface="Arial Narrow" panose="020B0606020202030204" pitchFamily="34" charset="0"/>
                <a:cs typeface="+mn-cs"/>
              </a:rPr>
              <a:t>inertial</a:t>
            </a:r>
            <a:r>
              <a:rPr lang="fr-FR" sz="1800" b="1" dirty="0">
                <a:solidFill>
                  <a:srgbClr val="262626"/>
                </a:solidFill>
                <a:latin typeface="Arial Narrow" panose="020B0606020202030204" pitchFamily="34" charset="0"/>
                <a:cs typeface="+mn-cs"/>
              </a:rPr>
              <a:t> </a:t>
            </a:r>
            <a:r>
              <a:rPr lang="fr-FR" sz="1800" b="1" dirty="0" err="1">
                <a:solidFill>
                  <a:srgbClr val="262626"/>
                </a:solidFill>
                <a:latin typeface="Arial Narrow" panose="020B0606020202030204" pitchFamily="34" charset="0"/>
                <a:cs typeface="+mn-cs"/>
              </a:rPr>
              <a:t>divertor</a:t>
            </a:r>
            <a:r>
              <a:rPr lang="fr-FR" sz="1800" b="1" dirty="0">
                <a:solidFill>
                  <a:srgbClr val="262626"/>
                </a:solidFill>
                <a:latin typeface="Arial Narrow" panose="020B0606020202030204" pitchFamily="34" charset="0"/>
                <a:cs typeface="+mn-cs"/>
              </a:rPr>
              <a:t> and C </a:t>
            </a:r>
            <a:r>
              <a:rPr lang="fr-FR" sz="1800" b="1" dirty="0" err="1">
                <a:solidFill>
                  <a:srgbClr val="262626"/>
                </a:solidFill>
                <a:latin typeface="Arial Narrow" panose="020B0606020202030204" pitchFamily="34" charset="0"/>
                <a:cs typeface="+mn-cs"/>
              </a:rPr>
              <a:t>wall</a:t>
            </a:r>
            <a:r>
              <a:rPr lang="fr-FR" sz="1800" b="1" dirty="0">
                <a:solidFill>
                  <a:srgbClr val="262626"/>
                </a:solidFill>
                <a:latin typeface="Arial Narrow" panose="020B0606020202030204" pitchFamily="34" charset="0"/>
                <a:cs typeface="+mn-cs"/>
              </a:rPr>
              <a:t>)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0E3F7F3-F165-479B-81AD-31BDB65129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5528" y="3798011"/>
            <a:ext cx="4076472" cy="272884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7AA00BB-B23E-45C1-B352-B02F54E8B2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2357" y="1850013"/>
            <a:ext cx="850516" cy="57459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10D8CF7-DBA9-4A37-AAFE-4D6E05638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3157" y="2821651"/>
            <a:ext cx="686174" cy="46356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9076365-2AAE-4E88-863A-430EB83B85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440" y="3814161"/>
            <a:ext cx="538947" cy="36410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9F5EC1D-8617-45AC-A27B-CBB40A1CA1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2297" y="1542793"/>
            <a:ext cx="1126006" cy="760713"/>
          </a:xfrm>
          <a:prstGeom prst="rect">
            <a:avLst/>
          </a:prstGeom>
        </p:spPr>
      </p:pic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60CBB13-82F8-4D79-A9DB-E5394D34E8F5}"/>
              </a:ext>
            </a:extLst>
          </p:cNvPr>
          <p:cNvCxnSpPr>
            <a:cxnSpLocks/>
          </p:cNvCxnSpPr>
          <p:nvPr/>
        </p:nvCxnSpPr>
        <p:spPr>
          <a:xfrm>
            <a:off x="112736" y="1414578"/>
            <a:ext cx="7393315" cy="29251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221C8C65-CFC7-442E-8FC3-7BADF20E4785}"/>
              </a:ext>
            </a:extLst>
          </p:cNvPr>
          <p:cNvCxnSpPr>
            <a:cxnSpLocks/>
          </p:cNvCxnSpPr>
          <p:nvPr/>
        </p:nvCxnSpPr>
        <p:spPr>
          <a:xfrm flipV="1">
            <a:off x="7752184" y="1445942"/>
            <a:ext cx="4095680" cy="6679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6">
            <a:extLst>
              <a:ext uri="{FF2B5EF4-FFF2-40B4-BE49-F238E27FC236}">
                <a16:creationId xmlns:a16="http://schemas.microsoft.com/office/drawing/2014/main" id="{F68EE7F4-6C4D-4D3F-8501-14D204B736B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dirty="0"/>
              <a:t>J. Garcia| 30</a:t>
            </a:r>
            <a:r>
              <a:rPr lang="en-US" altLang="ja-JP" baseline="30000" dirty="0"/>
              <a:t>th</a:t>
            </a:r>
            <a:r>
              <a:rPr lang="en-US" altLang="ja-JP" dirty="0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25</a:t>
            </a:fld>
            <a:endParaRPr lang="en-US" altLang="ja-JP" dirty="0"/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8F6563E1-BCAC-4229-AB5C-362D81DA77C4}"/>
              </a:ext>
            </a:extLst>
          </p:cNvPr>
          <p:cNvSpPr txBox="1"/>
          <p:nvPr/>
        </p:nvSpPr>
        <p:spPr>
          <a:xfrm>
            <a:off x="512077" y="6296027"/>
            <a:ext cx="7128792" cy="461665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731" fontAlgn="base">
              <a:spcBef>
                <a:spcPts val="300"/>
              </a:spcBef>
              <a:spcAft>
                <a:spcPct val="0"/>
              </a:spcAft>
            </a:pPr>
            <a:r>
              <a:rPr kumimoji="1" lang="en-GB" sz="2400" kern="0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Including scientific and operation preparation for the W phase</a:t>
            </a:r>
            <a:endParaRPr kumimoji="1" lang="en-GB" sz="2400" i="1" kern="0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80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fr-FR" sz="3600" dirty="0">
                <a:latin typeface="Arial Narrow" panose="020B0606020202030204" pitchFamily="34" charset="0"/>
              </a:rPr>
              <a:t>Outline</a:t>
            </a:r>
            <a:endParaRPr lang="fr-FR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3352" y="985961"/>
            <a:ext cx="4828561" cy="34163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marL="174625" indent="-174625">
              <a:defRPr sz="2400">
                <a:solidFill>
                  <a:schemeClr val="tx1"/>
                </a:solidFill>
                <a:latin typeface="Arial" charset="0"/>
              </a:defRPr>
            </a:lvl1pPr>
            <a:lvl2pPr marL="785813" indent="-34290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The JT-60SA tokamak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Integrated commissioning and OP-1 results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Status of the JT-60SA project, timeline and scientific priorities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latin typeface="Arial Narrow" panose="020B0606020202030204" pitchFamily="34" charset="0"/>
              </a:rPr>
              <a:t>Preparation for future campaigns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Conclusions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8A9366-EED9-4656-BA30-6DBB0B9F1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5" r="7428"/>
          <a:stretch/>
        </p:blipFill>
        <p:spPr>
          <a:xfrm>
            <a:off x="5663952" y="1124744"/>
            <a:ext cx="5395644" cy="417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42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latin typeface="Arial Narrow" panose="020B0606020202030204" pitchFamily="34" charset="0"/>
              </a:rPr>
              <a:t>Scenario </a:t>
            </a:r>
            <a:r>
              <a:rPr lang="fr-FR" sz="4000" dirty="0" err="1">
                <a:latin typeface="Arial Narrow" panose="020B0606020202030204" pitchFamily="34" charset="0"/>
              </a:rPr>
              <a:t>preparation</a:t>
            </a:r>
            <a:r>
              <a:rPr lang="fr-FR" sz="4000" dirty="0">
                <a:latin typeface="Arial Narrow" panose="020B0606020202030204" pitchFamily="34" charset="0"/>
              </a:rPr>
              <a:t> for OP2 </a:t>
            </a:r>
            <a:endParaRPr lang="fr-FR" sz="4000" dirty="0"/>
          </a:p>
        </p:txBody>
      </p:sp>
      <p:sp>
        <p:nvSpPr>
          <p:cNvPr id="4" name="Rectangle 3"/>
          <p:cNvSpPr/>
          <p:nvPr/>
        </p:nvSpPr>
        <p:spPr>
          <a:xfrm>
            <a:off x="0" y="3532954"/>
            <a:ext cx="1214467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0062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dirty="0">
              <a:latin typeface="Arial Narrow" panose="020B0606020202030204" pitchFamily="34" charset="0"/>
            </a:endParaRPr>
          </a:p>
          <a:p>
            <a:pPr marL="500062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dirty="0">
                <a:latin typeface="Arial Narrow" panose="020B0606020202030204" pitchFamily="34" charset="0"/>
              </a:rPr>
              <a:t>Three typical scenarios for OP2 have been investigated</a:t>
            </a:r>
          </a:p>
          <a:p>
            <a:pPr marL="500062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FF0000"/>
                </a:solidFill>
                <a:latin typeface="Arial Narrow" panose="020B0606020202030204" pitchFamily="34" charset="0"/>
              </a:rPr>
              <a:t>New pulse design simulator being developed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B92CCBA-B8C8-4786-8587-534B3A675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280" y="979440"/>
            <a:ext cx="2304256" cy="40618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8826B46-DA53-44CF-A16C-383418942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372" y="2526744"/>
            <a:ext cx="357557" cy="648072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C2D890CB-7AE0-4839-83EE-EC77D807683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dirty="0"/>
              <a:t>J. Garcia| 30</a:t>
            </a:r>
            <a:r>
              <a:rPr lang="en-US" altLang="ja-JP" baseline="30000" dirty="0"/>
              <a:t>th</a:t>
            </a:r>
            <a:r>
              <a:rPr lang="en-US" altLang="ja-JP" dirty="0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27</a:t>
            </a:fld>
            <a:endParaRPr lang="en-US" altLang="ja-JP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93EF19-67B4-45DF-8D14-2D1761D9F47F}"/>
              </a:ext>
            </a:extLst>
          </p:cNvPr>
          <p:cNvSpPr/>
          <p:nvPr/>
        </p:nvSpPr>
        <p:spPr>
          <a:xfrm>
            <a:off x="8750151" y="5229200"/>
            <a:ext cx="2172200" cy="27369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GB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Joffrin</a:t>
            </a:r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P1 2720</a:t>
            </a:r>
          </a:p>
        </p:txBody>
      </p:sp>
      <p:graphicFrame>
        <p:nvGraphicFramePr>
          <p:cNvPr id="11" name="表 5">
            <a:extLst>
              <a:ext uri="{FF2B5EF4-FFF2-40B4-BE49-F238E27FC236}">
                <a16:creationId xmlns:a16="http://schemas.microsoft.com/office/drawing/2014/main" id="{D426DC3E-4BBB-4244-BD01-188DCE077F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469689"/>
              </p:ext>
            </p:extLst>
          </p:nvPr>
        </p:nvGraphicFramePr>
        <p:xfrm>
          <a:off x="479376" y="1628800"/>
          <a:ext cx="6877050" cy="1866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699">
                  <a:extLst>
                    <a:ext uri="{9D8B030D-6E8A-4147-A177-3AD203B41FA5}">
                      <a16:colId xmlns:a16="http://schemas.microsoft.com/office/drawing/2014/main" val="2381978559"/>
                    </a:ext>
                  </a:extLst>
                </a:gridCol>
                <a:gridCol w="2847975">
                  <a:extLst>
                    <a:ext uri="{9D8B030D-6E8A-4147-A177-3AD203B41FA5}">
                      <a16:colId xmlns:a16="http://schemas.microsoft.com/office/drawing/2014/main" val="1113203470"/>
                    </a:ext>
                  </a:extLst>
                </a:gridCol>
                <a:gridCol w="1857376">
                  <a:extLst>
                    <a:ext uri="{9D8B030D-6E8A-4147-A177-3AD203B41FA5}">
                      <a16:colId xmlns:a16="http://schemas.microsoft.com/office/drawing/2014/main" val="13242215"/>
                    </a:ext>
                  </a:extLst>
                </a:gridCol>
              </a:tblGrid>
              <a:tr h="372481">
                <a:tc>
                  <a:txBody>
                    <a:bodyPr/>
                    <a:lstStyle/>
                    <a:p>
                      <a:pPr algn="ctr"/>
                      <a:endParaRPr kumimoji="1" lang="ja-JP" alt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Ip/</a:t>
                      </a:r>
                      <a:r>
                        <a:rPr kumimoji="1" lang="en-US" altLang="ja-JP" sz="160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Bt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(q</a:t>
                      </a:r>
                      <a:r>
                        <a:rPr kumimoji="1" lang="en-US" altLang="ja-JP" sz="1600" baseline="-25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95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sz="1600" baseline="-25000" dirty="0" err="1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kumimoji="1" lang="en-US" altLang="ja-JP" sz="1600" baseline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kumimoji="1" lang="en-US" altLang="ja-JP" sz="160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sz="1600" baseline="-25000" dirty="0" err="1">
                          <a:solidFill>
                            <a:schemeClr val="tx1"/>
                          </a:solidFill>
                          <a:latin typeface="+mn-lt"/>
                        </a:rPr>
                        <a:t>p</a:t>
                      </a:r>
                      <a:endParaRPr kumimoji="1" lang="ja-JP" altLang="en-US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17137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Baseline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4.6</a:t>
                      </a:r>
                      <a:r>
                        <a:rPr kumimoji="1" lang="ja-JP" altLang="en-US" sz="16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MA/2.28 T 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(q</a:t>
                      </a:r>
                      <a:r>
                        <a:rPr kumimoji="1" lang="en-US" altLang="ja-JP" sz="1600" baseline="-25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95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~ 3)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~1.8/&lt;1</a:t>
                      </a:r>
                      <a:endParaRPr kumimoji="1" lang="ja-JP" altLang="en-US" sz="16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125656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Hybrid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2.7</a:t>
                      </a:r>
                      <a:r>
                        <a:rPr kumimoji="1" lang="ja-JP" altLang="en-US" sz="16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MA/1.70</a:t>
                      </a:r>
                      <a:r>
                        <a:rPr kumimoji="1" lang="ja-JP" altLang="en-US" sz="16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T 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(q</a:t>
                      </a:r>
                      <a:r>
                        <a:rPr kumimoji="1" lang="en-US" altLang="ja-JP" sz="1600" baseline="-25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95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~ 4)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~ 2-3/~1</a:t>
                      </a:r>
                      <a:endParaRPr kumimoji="1" lang="ja-JP" altLang="en-US" sz="16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88102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Internal Transport Barrier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1.7-2.0 MA/1.70 T  (q</a:t>
                      </a:r>
                      <a:r>
                        <a:rPr kumimoji="1" lang="en-US" altLang="ja-JP" sz="1600" baseline="-25000" dirty="0">
                          <a:latin typeface="Arial Narrow" panose="020B0606020202030204" pitchFamily="34" charset="0"/>
                        </a:rPr>
                        <a:t>95</a:t>
                      </a:r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 &gt; 6)</a:t>
                      </a:r>
                      <a:endParaRPr kumimoji="1" lang="ja-JP" altLang="en-US" sz="16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&gt; 3.5/&gt;&gt;1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9649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5056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latin typeface="Arial Narrow" panose="020B0606020202030204" pitchFamily="34" charset="0"/>
              </a:rPr>
              <a:t>Scenario </a:t>
            </a:r>
            <a:r>
              <a:rPr lang="fr-FR" sz="4000" dirty="0" err="1">
                <a:latin typeface="Arial Narrow" panose="020B0606020202030204" pitchFamily="34" charset="0"/>
              </a:rPr>
              <a:t>preparation</a:t>
            </a:r>
            <a:r>
              <a:rPr lang="fr-FR" sz="4000" dirty="0">
                <a:latin typeface="Arial Narrow" panose="020B0606020202030204" pitchFamily="34" charset="0"/>
              </a:rPr>
              <a:t> for OP2 </a:t>
            </a:r>
            <a:endParaRPr lang="fr-FR" sz="4000" dirty="0"/>
          </a:p>
        </p:txBody>
      </p:sp>
      <p:sp>
        <p:nvSpPr>
          <p:cNvPr id="4" name="Rectangle 3"/>
          <p:cNvSpPr/>
          <p:nvPr/>
        </p:nvSpPr>
        <p:spPr>
          <a:xfrm>
            <a:off x="47328" y="3855836"/>
            <a:ext cx="12144672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0062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Three typical scenarios for OP2 have been investigated</a:t>
            </a:r>
          </a:p>
          <a:p>
            <a:pPr marL="500062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SOL-PEDESTAL-CORE</a:t>
            </a:r>
            <a:r>
              <a:rPr lang="en-CA" sz="2400" dirty="0">
                <a:latin typeface="Arial Narrow" panose="020B0606020202030204" pitchFamily="34" charset="0"/>
              </a:rPr>
              <a:t> integrated simulations performed with GOTRESS+</a:t>
            </a:r>
          </a:p>
          <a:p>
            <a:pPr marL="500062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Target scenarios are possible with OP2 conditions</a:t>
            </a:r>
          </a:p>
          <a:p>
            <a:pPr marL="500062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Control of heat flux </a:t>
            </a:r>
            <a:r>
              <a:rPr lang="en-CA" sz="2400" dirty="0" err="1">
                <a:latin typeface="Arial Narrow" panose="020B0606020202030204" pitchFamily="34" charset="0"/>
              </a:rPr>
              <a:t>q</a:t>
            </a:r>
            <a:r>
              <a:rPr lang="en-CA" sz="2400" baseline="-25000" dirty="0" err="1">
                <a:latin typeface="Arial Narrow" panose="020B0606020202030204" pitchFamily="34" charset="0"/>
              </a:rPr>
              <a:t>flux</a:t>
            </a:r>
            <a:r>
              <a:rPr lang="en-CA" sz="2400" dirty="0">
                <a:latin typeface="Arial Narrow" panose="020B0606020202030204" pitchFamily="34" charset="0"/>
              </a:rPr>
              <a:t>&lt;~10MW/m</a:t>
            </a:r>
            <a:r>
              <a:rPr lang="en-CA" sz="2400" baseline="30000" dirty="0">
                <a:latin typeface="Arial Narrow" panose="020B0606020202030204" pitchFamily="34" charset="0"/>
              </a:rPr>
              <a:t>2</a:t>
            </a:r>
            <a:r>
              <a:rPr lang="en-CA" sz="2400" dirty="0">
                <a:latin typeface="Arial Narrow" panose="020B0606020202030204" pitchFamily="34" charset="0"/>
              </a:rPr>
              <a:t> to divertor can be obtained with impurity injection</a:t>
            </a:r>
          </a:p>
        </p:txBody>
      </p:sp>
      <p:pic>
        <p:nvPicPr>
          <p:cNvPr id="7" name="図 1605684008">
            <a:extLst>
              <a:ext uri="{FF2B5EF4-FFF2-40B4-BE49-F238E27FC236}">
                <a16:creationId xmlns:a16="http://schemas.microsoft.com/office/drawing/2014/main" id="{6DF249B3-388E-4BCB-8B18-37E84D48834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6240" y="1201671"/>
            <a:ext cx="3816424" cy="3163433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C9019742-32A5-4C06-96DD-2398E68B8A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dirty="0"/>
              <a:t>J. Garcia| 30</a:t>
            </a:r>
            <a:r>
              <a:rPr lang="en-US" altLang="ja-JP" baseline="30000" dirty="0"/>
              <a:t>th</a:t>
            </a:r>
            <a:r>
              <a:rPr lang="en-US" altLang="ja-JP" dirty="0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28</a:t>
            </a:fld>
            <a:endParaRPr lang="en-US" altLang="ja-JP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7E51C6-2D22-4D4B-830D-60900B8FD689}"/>
              </a:ext>
            </a:extLst>
          </p:cNvPr>
          <p:cNvSpPr/>
          <p:nvPr/>
        </p:nvSpPr>
        <p:spPr>
          <a:xfrm>
            <a:off x="9192344" y="4587335"/>
            <a:ext cx="2172200" cy="27369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Aiba, TH/4 2890</a:t>
            </a:r>
          </a:p>
        </p:txBody>
      </p:sp>
      <p:graphicFrame>
        <p:nvGraphicFramePr>
          <p:cNvPr id="11" name="表 5">
            <a:extLst>
              <a:ext uri="{FF2B5EF4-FFF2-40B4-BE49-F238E27FC236}">
                <a16:creationId xmlns:a16="http://schemas.microsoft.com/office/drawing/2014/main" id="{7FEF5BAA-DF09-45E5-A3E8-5814F8B65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469689"/>
              </p:ext>
            </p:extLst>
          </p:nvPr>
        </p:nvGraphicFramePr>
        <p:xfrm>
          <a:off x="479376" y="1628800"/>
          <a:ext cx="6877050" cy="1866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699">
                  <a:extLst>
                    <a:ext uri="{9D8B030D-6E8A-4147-A177-3AD203B41FA5}">
                      <a16:colId xmlns:a16="http://schemas.microsoft.com/office/drawing/2014/main" val="2381978559"/>
                    </a:ext>
                  </a:extLst>
                </a:gridCol>
                <a:gridCol w="2847975">
                  <a:extLst>
                    <a:ext uri="{9D8B030D-6E8A-4147-A177-3AD203B41FA5}">
                      <a16:colId xmlns:a16="http://schemas.microsoft.com/office/drawing/2014/main" val="1113203470"/>
                    </a:ext>
                  </a:extLst>
                </a:gridCol>
                <a:gridCol w="1857376">
                  <a:extLst>
                    <a:ext uri="{9D8B030D-6E8A-4147-A177-3AD203B41FA5}">
                      <a16:colId xmlns:a16="http://schemas.microsoft.com/office/drawing/2014/main" val="13242215"/>
                    </a:ext>
                  </a:extLst>
                </a:gridCol>
              </a:tblGrid>
              <a:tr h="372481">
                <a:tc>
                  <a:txBody>
                    <a:bodyPr/>
                    <a:lstStyle/>
                    <a:p>
                      <a:pPr algn="ctr"/>
                      <a:endParaRPr kumimoji="1" lang="ja-JP" alt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Ip/</a:t>
                      </a:r>
                      <a:r>
                        <a:rPr kumimoji="1" lang="en-US" altLang="ja-JP" sz="160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Bt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(q</a:t>
                      </a:r>
                      <a:r>
                        <a:rPr kumimoji="1" lang="en-US" altLang="ja-JP" sz="1600" baseline="-25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95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sz="1600" baseline="-25000" dirty="0" err="1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kumimoji="1" lang="en-US" altLang="ja-JP" sz="1600" baseline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kumimoji="1" lang="en-US" altLang="ja-JP" sz="160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sz="1600" baseline="-25000" dirty="0" err="1">
                          <a:solidFill>
                            <a:schemeClr val="tx1"/>
                          </a:solidFill>
                          <a:latin typeface="+mn-lt"/>
                        </a:rPr>
                        <a:t>p</a:t>
                      </a:r>
                      <a:endParaRPr kumimoji="1" lang="ja-JP" altLang="en-US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17137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Baseline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4.6</a:t>
                      </a:r>
                      <a:r>
                        <a:rPr kumimoji="1" lang="ja-JP" altLang="en-US" sz="16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MA/2.28 T 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(q</a:t>
                      </a:r>
                      <a:r>
                        <a:rPr kumimoji="1" lang="en-US" altLang="ja-JP" sz="1600" baseline="-25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95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~ 3)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~1.8/&lt;1</a:t>
                      </a:r>
                      <a:endParaRPr kumimoji="1" lang="ja-JP" altLang="en-US" sz="16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125656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Hybrid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2.7</a:t>
                      </a:r>
                      <a:r>
                        <a:rPr kumimoji="1" lang="ja-JP" altLang="en-US" sz="16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MA/1.70</a:t>
                      </a:r>
                      <a:r>
                        <a:rPr kumimoji="1" lang="ja-JP" altLang="en-US" sz="16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T 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(q</a:t>
                      </a:r>
                      <a:r>
                        <a:rPr kumimoji="1" lang="en-US" altLang="ja-JP" sz="1600" baseline="-25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95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~ 4)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~ 2-3/~1</a:t>
                      </a:r>
                      <a:endParaRPr kumimoji="1" lang="ja-JP" altLang="en-US" sz="16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88102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Internal Transport Barrier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1.7-2.0 MA/1.70 T  (q</a:t>
                      </a:r>
                      <a:r>
                        <a:rPr kumimoji="1" lang="en-US" altLang="ja-JP" sz="1600" baseline="-25000" dirty="0">
                          <a:latin typeface="Arial Narrow" panose="020B0606020202030204" pitchFamily="34" charset="0"/>
                        </a:rPr>
                        <a:t>95</a:t>
                      </a:r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 &gt; 6)</a:t>
                      </a:r>
                      <a:endParaRPr kumimoji="1" lang="ja-JP" altLang="en-US" sz="16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&gt; 3.5/&gt;&gt;1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9649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9245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latin typeface="Arial Narrow" panose="020B0606020202030204" pitchFamily="34" charset="0"/>
              </a:rPr>
              <a:t>Scenario </a:t>
            </a:r>
            <a:r>
              <a:rPr lang="fr-FR" sz="4000" dirty="0" err="1">
                <a:latin typeface="Arial Narrow" panose="020B0606020202030204" pitchFamily="34" charset="0"/>
              </a:rPr>
              <a:t>preparation</a:t>
            </a:r>
            <a:r>
              <a:rPr lang="fr-FR" sz="4000" dirty="0">
                <a:latin typeface="Arial Narrow" panose="020B0606020202030204" pitchFamily="34" charset="0"/>
              </a:rPr>
              <a:t> for OP2 </a:t>
            </a:r>
            <a:endParaRPr lang="fr-FR" sz="4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5A9855D-9027-4A3D-A3BD-BF911F9E83B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911180"/>
            <a:ext cx="3528392" cy="37444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97613B-AB2A-4CAB-B77E-23F7906BDBA4}"/>
              </a:ext>
            </a:extLst>
          </p:cNvPr>
          <p:cNvSpPr/>
          <p:nvPr/>
        </p:nvSpPr>
        <p:spPr>
          <a:xfrm>
            <a:off x="0" y="3833263"/>
            <a:ext cx="840025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0062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>
                <a:latin typeface="Arial Narrow" panose="020B0606020202030204" pitchFamily="34" charset="0"/>
              </a:rPr>
              <a:t>Three typical scenarios for OP2 have been investigated</a:t>
            </a:r>
            <a:endParaRPr lang="fr-FR" sz="2400" dirty="0">
              <a:latin typeface="Arial Narrow" panose="020B0606020202030204" pitchFamily="34" charset="0"/>
            </a:endParaRPr>
          </a:p>
          <a:p>
            <a:pPr marL="500062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latin typeface="Arial Narrow" panose="020B0606020202030204" pitchFamily="34" charset="0"/>
              </a:rPr>
              <a:t>JINTRAC simulations show </a:t>
            </a:r>
            <a:r>
              <a:rPr lang="fr-FR" sz="24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strong</a:t>
            </a:r>
            <a:r>
              <a:rPr lang="fr-FR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 impact of N-NBI </a:t>
            </a:r>
            <a:r>
              <a:rPr lang="fr-FR" sz="24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current</a:t>
            </a:r>
            <a:r>
              <a:rPr lang="fr-FR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 drive on q profile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500062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Flexibility for tailoring of the q profile with ECCD and NBI</a:t>
            </a:r>
          </a:p>
        </p:txBody>
      </p:sp>
      <p:graphicFrame>
        <p:nvGraphicFramePr>
          <p:cNvPr id="11" name="表 5">
            <a:extLst>
              <a:ext uri="{FF2B5EF4-FFF2-40B4-BE49-F238E27FC236}">
                <a16:creationId xmlns:a16="http://schemas.microsoft.com/office/drawing/2014/main" id="{1636DF8F-A650-4C5D-96CA-C33DA8D88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128803"/>
              </p:ext>
            </p:extLst>
          </p:nvPr>
        </p:nvGraphicFramePr>
        <p:xfrm>
          <a:off x="479376" y="1628800"/>
          <a:ext cx="6877050" cy="1866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699">
                  <a:extLst>
                    <a:ext uri="{9D8B030D-6E8A-4147-A177-3AD203B41FA5}">
                      <a16:colId xmlns:a16="http://schemas.microsoft.com/office/drawing/2014/main" val="2381978559"/>
                    </a:ext>
                  </a:extLst>
                </a:gridCol>
                <a:gridCol w="2847975">
                  <a:extLst>
                    <a:ext uri="{9D8B030D-6E8A-4147-A177-3AD203B41FA5}">
                      <a16:colId xmlns:a16="http://schemas.microsoft.com/office/drawing/2014/main" val="1113203470"/>
                    </a:ext>
                  </a:extLst>
                </a:gridCol>
                <a:gridCol w="1857376">
                  <a:extLst>
                    <a:ext uri="{9D8B030D-6E8A-4147-A177-3AD203B41FA5}">
                      <a16:colId xmlns:a16="http://schemas.microsoft.com/office/drawing/2014/main" val="13242215"/>
                    </a:ext>
                  </a:extLst>
                </a:gridCol>
              </a:tblGrid>
              <a:tr h="372481">
                <a:tc>
                  <a:txBody>
                    <a:bodyPr/>
                    <a:lstStyle/>
                    <a:p>
                      <a:pPr algn="ctr"/>
                      <a:endParaRPr kumimoji="1" lang="ja-JP" alt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Ip/</a:t>
                      </a:r>
                      <a:r>
                        <a:rPr kumimoji="1" lang="en-US" altLang="ja-JP" sz="160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Bt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(q</a:t>
                      </a:r>
                      <a:r>
                        <a:rPr kumimoji="1" lang="en-US" altLang="ja-JP" sz="1600" baseline="-25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95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sz="1600" baseline="-25000" dirty="0" err="1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kumimoji="1" lang="en-US" altLang="ja-JP" sz="1600" baseline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kumimoji="1" lang="en-US" altLang="ja-JP" sz="160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sz="1600" baseline="-25000" dirty="0" err="1">
                          <a:solidFill>
                            <a:schemeClr val="tx1"/>
                          </a:solidFill>
                          <a:latin typeface="+mn-lt"/>
                        </a:rPr>
                        <a:t>p</a:t>
                      </a:r>
                      <a:endParaRPr kumimoji="1" lang="ja-JP" altLang="en-US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17137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Baseline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4.6</a:t>
                      </a:r>
                      <a:r>
                        <a:rPr kumimoji="1" lang="ja-JP" altLang="en-US" sz="16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MA/2.28 T 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(q</a:t>
                      </a:r>
                      <a:r>
                        <a:rPr kumimoji="1" lang="en-US" altLang="ja-JP" sz="1600" baseline="-25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95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~ 3)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~1.8/&lt;1</a:t>
                      </a:r>
                      <a:endParaRPr kumimoji="1" lang="ja-JP" altLang="en-US" sz="16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125656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Hybrid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2.7</a:t>
                      </a:r>
                      <a:r>
                        <a:rPr kumimoji="1" lang="ja-JP" altLang="en-US" sz="16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MA/1.70</a:t>
                      </a:r>
                      <a:r>
                        <a:rPr kumimoji="1" lang="ja-JP" altLang="en-US" sz="16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T 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(q</a:t>
                      </a:r>
                      <a:r>
                        <a:rPr kumimoji="1" lang="en-US" altLang="ja-JP" sz="1600" baseline="-25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95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~ 4)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~ 2-3/~1</a:t>
                      </a:r>
                      <a:endParaRPr kumimoji="1" lang="ja-JP" altLang="en-US" sz="16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88102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Internal Transport Barrier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1.7-2.0 MA/1.70 T  (q</a:t>
                      </a:r>
                      <a:r>
                        <a:rPr kumimoji="1" lang="en-US" altLang="ja-JP" sz="1600" baseline="-25000" dirty="0">
                          <a:latin typeface="Arial Narrow" panose="020B0606020202030204" pitchFamily="34" charset="0"/>
                        </a:rPr>
                        <a:t>95</a:t>
                      </a:r>
                      <a:r>
                        <a:rPr kumimoji="1" lang="en-US" altLang="ja-JP" sz="1600" dirty="0">
                          <a:latin typeface="Arial Narrow" panose="020B0606020202030204" pitchFamily="34" charset="0"/>
                        </a:rPr>
                        <a:t> &gt; 6)</a:t>
                      </a:r>
                      <a:endParaRPr kumimoji="1" lang="ja-JP" altLang="en-US" sz="16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&gt; 3.5/&gt;&gt;1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9649392"/>
                  </a:ext>
                </a:extLst>
              </a:tr>
            </a:tbl>
          </a:graphicData>
        </a:graphic>
      </p:graphicFrame>
      <p:sp>
        <p:nvSpPr>
          <p:cNvPr id="6" name="Rectangle 6">
            <a:extLst>
              <a:ext uri="{FF2B5EF4-FFF2-40B4-BE49-F238E27FC236}">
                <a16:creationId xmlns:a16="http://schemas.microsoft.com/office/drawing/2014/main" id="{6FDF2719-7723-4B65-90CF-9F97214232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dirty="0"/>
              <a:t>J. Garcia| 30</a:t>
            </a:r>
            <a:r>
              <a:rPr lang="en-US" altLang="ja-JP" baseline="30000" dirty="0"/>
              <a:t>th</a:t>
            </a:r>
            <a:r>
              <a:rPr lang="en-US" altLang="ja-JP" dirty="0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29</a:t>
            </a:fld>
            <a:endParaRPr lang="en-US" altLang="ja-JP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C22A8A4-19FE-4D58-A335-A9FBC272A491}"/>
              </a:ext>
            </a:extLst>
          </p:cNvPr>
          <p:cNvSpPr txBox="1"/>
          <p:nvPr/>
        </p:nvSpPr>
        <p:spPr>
          <a:xfrm>
            <a:off x="9019602" y="4655596"/>
            <a:ext cx="2337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5" fontAlgn="base">
              <a:spcBef>
                <a:spcPts val="600"/>
              </a:spcBef>
              <a:spcAft>
                <a:spcPct val="0"/>
              </a:spcAft>
            </a:pPr>
            <a:r>
              <a:rPr kumimoji="1" lang="en-GB" sz="1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[S. Gabriellini, NF 2025]</a:t>
            </a:r>
          </a:p>
        </p:txBody>
      </p:sp>
    </p:spTree>
    <p:extLst>
      <p:ext uri="{BB962C8B-B14F-4D97-AF65-F5344CB8AC3E}">
        <p14:creationId xmlns:p14="http://schemas.microsoft.com/office/powerpoint/2010/main" val="895834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78980" y="148282"/>
            <a:ext cx="10081120" cy="541338"/>
          </a:xfrm>
        </p:spPr>
        <p:txBody>
          <a:bodyPr/>
          <a:lstStyle/>
          <a:p>
            <a:pPr eaLnBrk="1" hangingPunct="1"/>
            <a:r>
              <a:rPr lang="en-US" altLang="fr-FR" sz="4000" dirty="0">
                <a:latin typeface="Arial Narrow" panose="020B0606020202030204" pitchFamily="34" charset="0"/>
                <a:ea typeface="ＭＳ Ｐゴシック" pitchFamily="34" charset="-128"/>
              </a:rPr>
              <a:t>JT-60SA: large step beyond JET towards ITER</a:t>
            </a:r>
            <a:endParaRPr lang="en-GB" altLang="fr-FR" sz="4000" dirty="0">
              <a:latin typeface="Arial Narrow" panose="020B0606020202030204" pitchFamily="34" charset="0"/>
              <a:ea typeface="ＭＳ Ｐゴシック" pitchFamily="34" charset="-128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335360" y="1196752"/>
            <a:ext cx="6624736" cy="5040560"/>
            <a:chOff x="1064569" y="836713"/>
            <a:chExt cx="7743527" cy="5807645"/>
          </a:xfrm>
        </p:grpSpPr>
        <p:pic>
          <p:nvPicPr>
            <p:cNvPr id="6" name="Content Placeholder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064569" y="836713"/>
              <a:ext cx="7743527" cy="5807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5"/>
            <p:cNvSpPr txBox="1"/>
            <p:nvPr/>
          </p:nvSpPr>
          <p:spPr>
            <a:xfrm>
              <a:off x="1064569" y="3367626"/>
              <a:ext cx="1223493" cy="416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kern="0" dirty="0">
                  <a:solidFill>
                    <a:srgbClr val="0000FF"/>
                  </a:solidFill>
                  <a:latin typeface="+mn-lt"/>
                  <a:ea typeface="+mn-ea"/>
                </a:rPr>
                <a:t>JT-60SA</a:t>
              </a:r>
            </a:p>
          </p:txBody>
        </p:sp>
        <p:sp>
          <p:nvSpPr>
            <p:cNvPr id="8" name="TextBox 6"/>
            <p:cNvSpPr txBox="1"/>
            <p:nvPr/>
          </p:nvSpPr>
          <p:spPr>
            <a:xfrm>
              <a:off x="4592961" y="5389185"/>
              <a:ext cx="722146" cy="416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kern="0" dirty="0">
                  <a:solidFill>
                    <a:srgbClr val="0000FF"/>
                  </a:solidFill>
                  <a:latin typeface="+mn-lt"/>
                  <a:ea typeface="+mn-ea"/>
                </a:rPr>
                <a:t>JET</a:t>
              </a:r>
            </a:p>
          </p:txBody>
        </p:sp>
        <p:sp>
          <p:nvSpPr>
            <p:cNvPr id="9" name="TextBox 7"/>
            <p:cNvSpPr txBox="1"/>
            <p:nvPr/>
          </p:nvSpPr>
          <p:spPr>
            <a:xfrm>
              <a:off x="7584603" y="1860793"/>
              <a:ext cx="1223493" cy="416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>
                <a:defRPr>
                  <a:solidFill>
                    <a:srgbClr val="FFFF00"/>
                  </a:solidFill>
                </a:defRPr>
              </a:lvl1pPr>
            </a:lstStyle>
            <a:p>
              <a:r>
                <a:rPr lang="en-GB" sz="2000" b="1" kern="0" dirty="0">
                  <a:solidFill>
                    <a:srgbClr val="0000FF"/>
                  </a:solidFill>
                  <a:latin typeface="+mn-lt"/>
                  <a:ea typeface="+mn-ea"/>
                </a:rPr>
                <a:t>ITER</a:t>
              </a:r>
            </a:p>
          </p:txBody>
        </p:sp>
      </p:grp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80176" y="1113118"/>
            <a:ext cx="4511824" cy="31393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marL="174625" indent="-174625">
              <a:defRPr sz="2400">
                <a:solidFill>
                  <a:schemeClr val="tx1"/>
                </a:solidFill>
                <a:latin typeface="Arial" charset="0"/>
              </a:defRPr>
            </a:lvl1pPr>
            <a:lvl2pPr marL="785813" indent="-34290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3200" dirty="0">
                <a:latin typeface="Arial Narrow" panose="020B0606020202030204" pitchFamily="34" charset="0"/>
              </a:rPr>
              <a:t>JT-60SA is the </a:t>
            </a:r>
            <a:r>
              <a:rPr lang="en-US" altLang="fr-FR" sz="32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</a:t>
            </a:r>
            <a:r>
              <a:rPr lang="en-US" sz="32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argest</a:t>
            </a:r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tokamak before ITER</a:t>
            </a:r>
            <a:endParaRPr lang="en-GB" altLang="fr-FR" sz="3200" dirty="0">
              <a:latin typeface="Arial Narrow" panose="020B0606020202030204" pitchFamily="34" charset="0"/>
            </a:endParaRP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3200" dirty="0">
                <a:latin typeface="Arial Narrow" panose="020B0606020202030204" pitchFamily="34" charset="0"/>
              </a:rPr>
              <a:t>JT-60SA represents an intermediate step between JET and ITER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endParaRPr lang="en-GB" altLang="fr-FR" sz="2800" dirty="0">
              <a:latin typeface="Arial Narrow" panose="020B060602020203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B7ADC9B-C967-455A-9648-9FB0DC5A62F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dirty="0"/>
              <a:t>J. Garcia| 30</a:t>
            </a:r>
            <a:r>
              <a:rPr lang="en-US" altLang="ja-JP" baseline="30000" dirty="0"/>
              <a:t>th</a:t>
            </a:r>
            <a:r>
              <a:rPr lang="en-US" altLang="ja-JP" dirty="0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79306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latin typeface="Arial Narrow" panose="020B0606020202030204" pitchFamily="34" charset="0"/>
                <a:sym typeface="Wingdings" panose="05000000000000000000" pitchFamily="2" charset="2"/>
              </a:rPr>
              <a:t>Fast ions </a:t>
            </a:r>
            <a:r>
              <a:rPr lang="fr-FR" sz="3600" dirty="0" err="1">
                <a:latin typeface="Arial Narrow" panose="020B0606020202030204" pitchFamily="34" charset="0"/>
                <a:sym typeface="Wingdings" panose="05000000000000000000" pitchFamily="2" charset="2"/>
              </a:rPr>
              <a:t>studies</a:t>
            </a:r>
            <a:r>
              <a:rPr lang="fr-FR" sz="3600" dirty="0">
                <a:latin typeface="Arial Narrow" panose="020B0606020202030204" pitchFamily="34" charset="0"/>
                <a:sym typeface="Wingdings" panose="05000000000000000000" pitchFamily="2" charset="2"/>
              </a:rPr>
              <a:t> possible </a:t>
            </a:r>
            <a:r>
              <a:rPr lang="fr-FR" sz="3600" dirty="0" err="1">
                <a:latin typeface="Arial Narrow" panose="020B0606020202030204" pitchFamily="34" charset="0"/>
                <a:sym typeface="Wingdings" panose="05000000000000000000" pitchFamily="2" charset="2"/>
              </a:rPr>
              <a:t>with</a:t>
            </a:r>
            <a:r>
              <a:rPr lang="fr-FR" sz="3600" dirty="0">
                <a:latin typeface="Arial Narrow" panose="020B0606020202030204" pitchFamily="34" charset="0"/>
                <a:sym typeface="Wingdings" panose="05000000000000000000" pitchFamily="2" charset="2"/>
              </a:rPr>
              <a:t> N-NBI</a:t>
            </a:r>
            <a:endParaRPr lang="fr-FR" sz="3600" dirty="0"/>
          </a:p>
        </p:txBody>
      </p:sp>
      <p:pic>
        <p:nvPicPr>
          <p:cNvPr id="1026" name="Picture 2" descr="https://www.jaea.go.jp/english/news/press/p2015073101/i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876673"/>
            <a:ext cx="4896544" cy="341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7408" y="5373216"/>
            <a:ext cx="1494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333333"/>
                </a:solidFill>
                <a:latin typeface="-apple-system"/>
              </a:rPr>
              <a:t>N-NBI 500keV</a:t>
            </a:r>
            <a:endParaRPr lang="fr-FR" sz="1600" dirty="0"/>
          </a:p>
        </p:txBody>
      </p:sp>
      <p:sp>
        <p:nvSpPr>
          <p:cNvPr id="8" name="Rectangle 7"/>
          <p:cNvSpPr/>
          <p:nvPr/>
        </p:nvSpPr>
        <p:spPr>
          <a:xfrm>
            <a:off x="3206189" y="4954041"/>
            <a:ext cx="13692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333333"/>
                </a:solidFill>
                <a:latin typeface="-apple-system"/>
              </a:rPr>
              <a:t>P-NBI 85keV</a:t>
            </a:r>
            <a:endParaRPr lang="fr-FR" sz="1600" dirty="0"/>
          </a:p>
        </p:txBody>
      </p:sp>
      <p:sp>
        <p:nvSpPr>
          <p:cNvPr id="9" name="Rectangle 8"/>
          <p:cNvSpPr/>
          <p:nvPr/>
        </p:nvSpPr>
        <p:spPr>
          <a:xfrm>
            <a:off x="5087888" y="1052736"/>
            <a:ext cx="705678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BZ" dirty="0">
                <a:latin typeface="Arial Narrow" panose="020B0606020202030204" pitchFamily="34" charset="0"/>
              </a:rPr>
              <a:t>Fast ion physics studies area a priority with N-NBI at 500keV and P-NBI 85keV</a:t>
            </a: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BZ" dirty="0">
                <a:solidFill>
                  <a:srgbClr val="FF0000"/>
                </a:solidFill>
                <a:latin typeface="Arial Narrow" panose="020B0606020202030204" pitchFamily="34" charset="0"/>
              </a:rPr>
              <a:t>Interaction between fast ion driven modes and turbulence found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FFF6AFF3-BD45-495F-9A71-0E620FE3E9D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dirty="0"/>
              <a:t>J. Garcia| 30</a:t>
            </a:r>
            <a:r>
              <a:rPr lang="en-US" altLang="ja-JP" baseline="30000" dirty="0"/>
              <a:t>th</a:t>
            </a:r>
            <a:r>
              <a:rPr lang="en-US" altLang="ja-JP" dirty="0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30</a:t>
            </a:fld>
            <a:endParaRPr lang="en-US" altLang="ja-JP" dirty="0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27D17562-35A9-4D53-AD35-EE93D4246DD7}"/>
              </a:ext>
            </a:extLst>
          </p:cNvPr>
          <p:cNvSpPr txBox="1"/>
          <p:nvPr/>
        </p:nvSpPr>
        <p:spPr>
          <a:xfrm>
            <a:off x="7811778" y="2577318"/>
            <a:ext cx="2401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5" fontAlgn="base">
              <a:spcBef>
                <a:spcPts val="600"/>
              </a:spcBef>
              <a:spcAft>
                <a:spcPct val="0"/>
              </a:spcAft>
            </a:pPr>
            <a:r>
              <a:rPr kumimoji="1" lang="en-GB" sz="1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[A. </a:t>
            </a:r>
            <a:r>
              <a:rPr kumimoji="1" lang="en-GB" sz="1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Iantchenko</a:t>
            </a:r>
            <a:r>
              <a:rPr kumimoji="1" lang="en-GB" sz="1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NF 2024]</a:t>
            </a:r>
          </a:p>
        </p:txBody>
      </p:sp>
    </p:spTree>
    <p:extLst>
      <p:ext uri="{BB962C8B-B14F-4D97-AF65-F5344CB8AC3E}">
        <p14:creationId xmlns:p14="http://schemas.microsoft.com/office/powerpoint/2010/main" val="769521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Z" sz="3600" dirty="0">
                <a:latin typeface="Arial Narrow" panose="020B0606020202030204" pitchFamily="34" charset="0"/>
              </a:rPr>
              <a:t>α</a:t>
            </a:r>
            <a:r>
              <a:rPr lang="en-BZ" sz="36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particle physics studies with </a:t>
            </a:r>
            <a:r>
              <a:rPr lang="en-BZ" sz="3600" baseline="30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3</a:t>
            </a:r>
            <a:r>
              <a:rPr lang="en-BZ" sz="36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He plasmas</a:t>
            </a:r>
            <a:endParaRPr lang="fr-FR" sz="4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188387B-9F68-484F-BE5C-B3ED34B338D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052736"/>
            <a:ext cx="3384376" cy="46686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542129-54B8-437A-907A-442BEE1AA3DA}"/>
              </a:ext>
            </a:extLst>
          </p:cNvPr>
          <p:cNvSpPr/>
          <p:nvPr/>
        </p:nvSpPr>
        <p:spPr>
          <a:xfrm>
            <a:off x="5087888" y="1052736"/>
            <a:ext cx="705678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BZ" dirty="0">
                <a:latin typeface="Arial Narrow" panose="020B0606020202030204" pitchFamily="34" charset="0"/>
              </a:rPr>
              <a:t>Fast ion physics studies area a priority with N-NBI at 500keV and P-NBI 85keV</a:t>
            </a: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BZ" dirty="0">
                <a:solidFill>
                  <a:srgbClr val="FF0000"/>
                </a:solidFill>
                <a:latin typeface="Arial Narrow" panose="020B0606020202030204" pitchFamily="34" charset="0"/>
              </a:rPr>
              <a:t>Interaction between fast ion driven modes and turbulence found</a:t>
            </a: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BZ" dirty="0">
                <a:latin typeface="Arial Narrow" panose="020B0606020202030204" pitchFamily="34" charset="0"/>
              </a:rPr>
              <a:t>α</a:t>
            </a:r>
            <a:r>
              <a:rPr lang="en-BZ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particle physics can be studied with N-NBI injection</a:t>
            </a: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BZ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D</a:t>
            </a:r>
            <a:r>
              <a:rPr lang="en-BZ" baseline="-25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beam</a:t>
            </a:r>
            <a:r>
              <a:rPr lang="en-BZ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+</a:t>
            </a:r>
            <a:r>
              <a:rPr lang="en-BZ" baseline="30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3</a:t>
            </a:r>
            <a:r>
              <a:rPr lang="en-BZ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He </a:t>
            </a:r>
            <a:r>
              <a:rPr lang="en-BZ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BZ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BZ" baseline="30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4</a:t>
            </a:r>
            <a:r>
              <a:rPr lang="en-BZ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He (3.6MeV) + p (14.7 MeV), which has its maximum cross-section close to 500keV for fast D</a:t>
            </a:r>
            <a:endParaRPr lang="en-BZ" dirty="0">
              <a:latin typeface="Arial Narrow" panose="020B0606020202030204" pitchFamily="34" charset="0"/>
            </a:endParaRP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BZ" dirty="0">
                <a:solidFill>
                  <a:srgbClr val="FF0000"/>
                </a:solidFill>
                <a:latin typeface="Arial Narrow" panose="020B0606020202030204" pitchFamily="34" charset="0"/>
              </a:rPr>
              <a:t>Significant off-axis α particle production in reversed q profile</a:t>
            </a:r>
            <a:r>
              <a:rPr lang="en-BZ" dirty="0">
                <a:solidFill>
                  <a:srgbClr val="FF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 interplay between </a:t>
            </a:r>
            <a:r>
              <a:rPr lang="en-BZ" dirty="0">
                <a:solidFill>
                  <a:srgbClr val="FF0000"/>
                </a:solidFill>
                <a:latin typeface="Arial Narrow" panose="020B0606020202030204" pitchFamily="34" charset="0"/>
              </a:rPr>
              <a:t>α and </a:t>
            </a:r>
            <a:r>
              <a:rPr lang="en-BZ" dirty="0">
                <a:solidFill>
                  <a:srgbClr val="FF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MHD</a:t>
            </a:r>
            <a:endParaRPr lang="en-BZ" dirty="0">
              <a:solidFill>
                <a:srgbClr val="FF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1BC2C6-0E3F-4A2A-878B-2A8C93E91B7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dirty="0"/>
              <a:t>J. Garcia| 30</a:t>
            </a:r>
            <a:r>
              <a:rPr lang="en-US" altLang="ja-JP" baseline="30000" dirty="0"/>
              <a:t>th</a:t>
            </a:r>
            <a:r>
              <a:rPr lang="en-US" altLang="ja-JP" dirty="0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31</a:t>
            </a:fld>
            <a:endParaRPr lang="en-US" altLang="ja-JP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5C92DD-F5BD-4B9D-80C0-235F4A662A03}"/>
              </a:ext>
            </a:extLst>
          </p:cNvPr>
          <p:cNvSpPr/>
          <p:nvPr/>
        </p:nvSpPr>
        <p:spPr>
          <a:xfrm>
            <a:off x="1382587" y="5711696"/>
            <a:ext cx="2172200" cy="27369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 Kazakov, P4 3333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CE4A97-5D8D-4501-B71C-946C399696D2}"/>
              </a:ext>
            </a:extLst>
          </p:cNvPr>
          <p:cNvSpPr/>
          <p:nvPr/>
        </p:nvSpPr>
        <p:spPr>
          <a:xfrm>
            <a:off x="1382587" y="6093296"/>
            <a:ext cx="2172200" cy="27369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Coelho, P2 3269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C48016-47F4-4660-89D1-D8204AF2BA6D}"/>
              </a:ext>
            </a:extLst>
          </p:cNvPr>
          <p:cNvSpPr/>
          <p:nvPr/>
        </p:nvSpPr>
        <p:spPr>
          <a:xfrm>
            <a:off x="1368505" y="6502754"/>
            <a:ext cx="2186282" cy="27369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Nowak, P6 3171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D369A5C8-29C5-407E-A660-253192184EBB}"/>
              </a:ext>
            </a:extLst>
          </p:cNvPr>
          <p:cNvSpPr txBox="1"/>
          <p:nvPr/>
        </p:nvSpPr>
        <p:spPr>
          <a:xfrm>
            <a:off x="7811778" y="2577318"/>
            <a:ext cx="2401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5" fontAlgn="base">
              <a:spcBef>
                <a:spcPts val="600"/>
              </a:spcBef>
              <a:spcAft>
                <a:spcPct val="0"/>
              </a:spcAft>
            </a:pPr>
            <a:r>
              <a:rPr kumimoji="1" lang="en-GB" sz="1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[A. </a:t>
            </a:r>
            <a:r>
              <a:rPr kumimoji="1" lang="en-GB" sz="1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Iantchenko</a:t>
            </a:r>
            <a:r>
              <a:rPr kumimoji="1" lang="en-GB" sz="1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NF 2024]</a:t>
            </a:r>
          </a:p>
        </p:txBody>
      </p:sp>
    </p:spTree>
    <p:extLst>
      <p:ext uri="{BB962C8B-B14F-4D97-AF65-F5344CB8AC3E}">
        <p14:creationId xmlns:p14="http://schemas.microsoft.com/office/powerpoint/2010/main" val="2705661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E01DC-917D-41FE-A792-7BA7E986B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>
                <a:latin typeface="Arial Narrow" panose="020B0606020202030204" pitchFamily="34" charset="0"/>
              </a:rPr>
              <a:t>Transition to W </a:t>
            </a:r>
            <a:r>
              <a:rPr lang="fr-FR" sz="4000" dirty="0" err="1">
                <a:latin typeface="Arial Narrow" panose="020B0606020202030204" pitchFamily="34" charset="0"/>
              </a:rPr>
              <a:t>PFCs</a:t>
            </a:r>
            <a:endParaRPr lang="fr-FR" sz="4000" dirty="0">
              <a:latin typeface="Arial Narrow" panose="020B060602020203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17D00B-0C50-4CAE-A554-27BF9D5ED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9293"/>
            <a:ext cx="8112224" cy="5356099"/>
          </a:xfrm>
        </p:spPr>
        <p:txBody>
          <a:bodyPr>
            <a:normAutofit/>
          </a:bodyPr>
          <a:lstStyle/>
          <a:p>
            <a:pPr algn="l"/>
            <a:r>
              <a:rPr lang="en-CA" sz="2800" b="0" i="0" u="none" strike="noStrike" baseline="0" dirty="0">
                <a:solidFill>
                  <a:srgbClr val="FF0000"/>
                </a:solidFill>
                <a:latin typeface="Arial Narrow" panose="020B0606020202030204" pitchFamily="34" charset="0"/>
              </a:rPr>
              <a:t>Long pulse operation will be carried out in the integrated research phase with W PFCs</a:t>
            </a:r>
            <a:r>
              <a:rPr lang="en-CA" sz="2800" b="0" i="0" u="none" strike="noStrike" baseline="0" dirty="0">
                <a:latin typeface="Arial Narrow" panose="020B0606020202030204" pitchFamily="34" charset="0"/>
                <a:sym typeface="Wingdings" panose="05000000000000000000" pitchFamily="2" charset="2"/>
              </a:rPr>
              <a:t> ITER support and DEMO design</a:t>
            </a:r>
            <a:endParaRPr lang="en-CA" sz="2800" b="0" i="0" u="none" strike="noStrike" baseline="0" dirty="0">
              <a:latin typeface="Arial Narrow" panose="020B0606020202030204" pitchFamily="34" charset="0"/>
            </a:endParaRPr>
          </a:p>
          <a:p>
            <a:pPr algn="l"/>
            <a:r>
              <a:rPr lang="en-CA" sz="2800" b="0" i="0" u="none" strike="noStrike" baseline="0" dirty="0">
                <a:latin typeface="Arial Narrow" panose="020B0606020202030204" pitchFamily="34" charset="0"/>
              </a:rPr>
              <a:t>Tungsten divertor under development</a:t>
            </a:r>
          </a:p>
          <a:p>
            <a:pPr lvl="1"/>
            <a:r>
              <a:rPr lang="en-CA" sz="2000" b="0" i="0" u="none" strike="noStrike" baseline="0" dirty="0" err="1">
                <a:latin typeface="Arial Narrow" panose="020B0606020202030204" pitchFamily="34" charset="0"/>
              </a:rPr>
              <a:t>Monoblocks</a:t>
            </a:r>
            <a:r>
              <a:rPr lang="en-CA" sz="2000" b="0" i="0" u="none" strike="noStrike" baseline="0" dirty="0">
                <a:latin typeface="Arial Narrow" panose="020B0606020202030204" pitchFamily="34" charset="0"/>
              </a:rPr>
              <a:t> for inner and outer vertical targets</a:t>
            </a:r>
          </a:p>
          <a:p>
            <a:pPr lvl="1"/>
            <a:r>
              <a:rPr lang="en-CA" sz="2000" b="0" i="0" u="none" strike="noStrike" baseline="0" dirty="0">
                <a:latin typeface="Arial Narrow" panose="020B0606020202030204" pitchFamily="34" charset="0"/>
              </a:rPr>
              <a:t>Solid tungsten bolted tiles elsewhere</a:t>
            </a:r>
          </a:p>
          <a:p>
            <a:pPr algn="l"/>
            <a:r>
              <a:rPr lang="en-CA" sz="2800" b="0" i="0" u="none" strike="noStrike" baseline="0" dirty="0">
                <a:latin typeface="Arial Narrow" panose="020B0606020202030204" pitchFamily="34" charset="0"/>
              </a:rPr>
              <a:t>Design starting for first wall </a:t>
            </a:r>
          </a:p>
          <a:p>
            <a:pPr algn="l"/>
            <a:r>
              <a:rPr lang="en-CA" sz="2800" dirty="0">
                <a:latin typeface="Arial Narrow" panose="020B0606020202030204" pitchFamily="34" charset="0"/>
              </a:rPr>
              <a:t>Predict first modelling ongoing for assessing: </a:t>
            </a:r>
            <a:endParaRPr lang="en-CA" sz="2800" b="0" i="0" u="none" strike="noStrike" baseline="0" dirty="0">
              <a:latin typeface="Arial Narrow" panose="020B0606020202030204" pitchFamily="34" charset="0"/>
            </a:endParaRPr>
          </a:p>
          <a:p>
            <a:pPr lvl="1"/>
            <a:r>
              <a:rPr lang="en-CA" sz="2000" b="0" i="0" u="none" strike="noStrike" baseline="0" dirty="0">
                <a:latin typeface="Arial Narrow" panose="020B0606020202030204" pitchFamily="34" charset="0"/>
              </a:rPr>
              <a:t> optimized divertor design</a:t>
            </a:r>
          </a:p>
          <a:p>
            <a:pPr lvl="1"/>
            <a:r>
              <a:rPr lang="en-CA" sz="2000" b="0" i="0" u="none" strike="noStrike" baseline="0" dirty="0">
                <a:latin typeface="Arial Narrow" panose="020B0606020202030204" pitchFamily="34" charset="0"/>
              </a:rPr>
              <a:t> additional ECRH heating and W screening</a:t>
            </a:r>
          </a:p>
          <a:p>
            <a:pPr lvl="1"/>
            <a:r>
              <a:rPr lang="en-CA" sz="2000" b="0" i="0" u="none" strike="noStrike" baseline="0" dirty="0">
                <a:latin typeface="Arial Narrow" panose="020B0606020202030204" pitchFamily="34" charset="0"/>
              </a:rPr>
              <a:t> </a:t>
            </a:r>
            <a:r>
              <a:rPr lang="en-CA" sz="2000" b="0" i="0" u="none" strike="noStrike" baseline="0" dirty="0" err="1">
                <a:latin typeface="Arial Narrow" panose="020B0606020202030204" pitchFamily="34" charset="0"/>
              </a:rPr>
              <a:t>boronization</a:t>
            </a:r>
            <a:r>
              <a:rPr lang="en-CA" sz="2000" b="0" i="0" u="none" strike="noStrike" baseline="0" dirty="0">
                <a:latin typeface="Arial Narrow" panose="020B0606020202030204" pitchFamily="34" charset="0"/>
              </a:rPr>
              <a:t> system</a:t>
            </a:r>
          </a:p>
          <a:p>
            <a:pPr lvl="1"/>
            <a:r>
              <a:rPr lang="en-CA" sz="2000" b="0" i="0" u="none" strike="noStrike" baseline="0" dirty="0">
                <a:latin typeface="Arial Narrow" panose="020B0606020202030204" pitchFamily="34" charset="0"/>
              </a:rPr>
              <a:t> additional diagnostics</a:t>
            </a:r>
            <a:endParaRPr lang="en-CA" sz="3200" dirty="0">
              <a:latin typeface="Arial Narrow" panose="020B0606020202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A0038D-E7EB-48C8-93EA-EBFD9D980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208" y="1144026"/>
            <a:ext cx="3672408" cy="5106632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BB8D35A4-2FDA-48F1-8B27-8EB6B8A004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dirty="0"/>
              <a:t>J. Garcia| 30</a:t>
            </a:r>
            <a:r>
              <a:rPr lang="en-US" altLang="ja-JP" baseline="30000" dirty="0"/>
              <a:t>th</a:t>
            </a:r>
            <a:r>
              <a:rPr lang="en-US" altLang="ja-JP" dirty="0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32</a:t>
            </a:fld>
            <a:endParaRPr lang="en-US" altLang="ja-JP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D77B8C-3A35-4CFA-9285-1F224B7237C0}"/>
              </a:ext>
            </a:extLst>
          </p:cNvPr>
          <p:cNvSpPr/>
          <p:nvPr/>
        </p:nvSpPr>
        <p:spPr>
          <a:xfrm>
            <a:off x="3353716" y="4653136"/>
            <a:ext cx="2172200" cy="27369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GB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Richou</a:t>
            </a:r>
            <a:r>
              <a:rPr lang="en-GB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TEC/2 3023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518AB112-1151-480B-921B-2025F7B2E50C}"/>
              </a:ext>
            </a:extLst>
          </p:cNvPr>
          <p:cNvSpPr txBox="1"/>
          <p:nvPr/>
        </p:nvSpPr>
        <p:spPr>
          <a:xfrm>
            <a:off x="4727848" y="4984235"/>
            <a:ext cx="2592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5" fontAlgn="base">
              <a:spcBef>
                <a:spcPts val="600"/>
              </a:spcBef>
              <a:spcAft>
                <a:spcPct val="0"/>
              </a:spcAft>
            </a:pPr>
            <a:r>
              <a:rPr kumimoji="1" lang="en-GB" sz="1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[C. </a:t>
            </a:r>
            <a:r>
              <a:rPr kumimoji="1" lang="en-GB" sz="1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Angioni</a:t>
            </a:r>
            <a:r>
              <a:rPr kumimoji="1" lang="en-GB" sz="1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preparation]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49C3C2F7-5F2F-429D-99E2-5A23492DE062}"/>
              </a:ext>
            </a:extLst>
          </p:cNvPr>
          <p:cNvSpPr txBox="1"/>
          <p:nvPr/>
        </p:nvSpPr>
        <p:spPr>
          <a:xfrm>
            <a:off x="5633751" y="4604522"/>
            <a:ext cx="2173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5" fontAlgn="base">
              <a:spcBef>
                <a:spcPts val="600"/>
              </a:spcBef>
              <a:spcAft>
                <a:spcPct val="0"/>
              </a:spcAft>
            </a:pPr>
            <a:r>
              <a:rPr kumimoji="1" lang="en-GB" sz="1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[G. </a:t>
            </a:r>
            <a:r>
              <a:rPr kumimoji="1" lang="en-GB" sz="1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Rubino</a:t>
            </a:r>
            <a:r>
              <a:rPr kumimoji="1" lang="en-GB" sz="1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EPS 2024]</a:t>
            </a:r>
          </a:p>
        </p:txBody>
      </p:sp>
    </p:spTree>
    <p:extLst>
      <p:ext uri="{BB962C8B-B14F-4D97-AF65-F5344CB8AC3E}">
        <p14:creationId xmlns:p14="http://schemas.microsoft.com/office/powerpoint/2010/main" val="1878658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fr-FR" sz="3600" dirty="0">
                <a:latin typeface="Arial Narrow" panose="020B0606020202030204" pitchFamily="34" charset="0"/>
              </a:rPr>
              <a:t>Outline</a:t>
            </a:r>
            <a:endParaRPr lang="fr-FR" sz="360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35360" y="1124744"/>
            <a:ext cx="4828561" cy="34163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marL="174625" indent="-174625">
              <a:defRPr sz="2400">
                <a:solidFill>
                  <a:schemeClr val="tx1"/>
                </a:solidFill>
                <a:latin typeface="Arial" charset="0"/>
              </a:defRPr>
            </a:lvl1pPr>
            <a:lvl2pPr marL="785813" indent="-34290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The JT-60SA tokamak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Integrated commissioning and OP-1 results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Status of the JT-60SA project, timeline and scientific priorities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Preparation for future campaigns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2800" dirty="0">
                <a:latin typeface="Arial Narrow" panose="020B0606020202030204" pitchFamily="34" charset="0"/>
              </a:rPr>
              <a:t>Conclusions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291749-7B3A-4896-B751-19B493C23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5" r="7428"/>
          <a:stretch/>
        </p:blipFill>
        <p:spPr>
          <a:xfrm>
            <a:off x="5663952" y="1124744"/>
            <a:ext cx="5395644" cy="417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9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latin typeface="Arial Narrow" panose="020B0606020202030204" pitchFamily="34" charset="0"/>
              </a:rPr>
              <a:t>Conclusions</a:t>
            </a:r>
            <a:endParaRPr lang="fr-FR" dirty="0">
              <a:latin typeface="Arial Narrow" panose="020B0606020202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19293"/>
            <a:ext cx="12072664" cy="4351339"/>
          </a:xfrm>
        </p:spPr>
        <p:txBody>
          <a:bodyPr>
            <a:noAutofit/>
          </a:bodyPr>
          <a:lstStyle/>
          <a:p>
            <a:pPr algn="l"/>
            <a:r>
              <a:rPr lang="en-029" sz="2800" b="0" i="0" u="none" strike="noStrike" baseline="0" dirty="0">
                <a:solidFill>
                  <a:srgbClr val="00009A"/>
                </a:solidFill>
                <a:latin typeface="Arial Narrow" panose="020B0606020202030204" pitchFamily="34" charset="0"/>
              </a:rPr>
              <a:t>JT-60SA was </a:t>
            </a:r>
            <a:r>
              <a:rPr lang="en-029" sz="2800" b="0" i="0" u="none" strike="noStrike" baseline="0" dirty="0">
                <a:solidFill>
                  <a:srgbClr val="FF0000"/>
                </a:solidFill>
                <a:latin typeface="Arial Narrow" panose="020B0606020202030204" pitchFamily="34" charset="0"/>
              </a:rPr>
              <a:t>jointly constructed </a:t>
            </a:r>
            <a:r>
              <a:rPr lang="en-029" sz="2800" b="0" i="0" u="none" strike="noStrike" baseline="0" dirty="0">
                <a:solidFill>
                  <a:srgbClr val="00009A"/>
                </a:solidFill>
                <a:latin typeface="Arial Narrow" panose="020B0606020202030204" pitchFamily="34" charset="0"/>
              </a:rPr>
              <a:t>and is jointly funded and exploited by Japan and EURATOM</a:t>
            </a:r>
          </a:p>
          <a:p>
            <a:pPr algn="l"/>
            <a:r>
              <a:rPr lang="en-029" sz="2800" b="0" i="0" u="none" strike="noStrike" baseline="0" dirty="0">
                <a:solidFill>
                  <a:srgbClr val="FF0000"/>
                </a:solidFill>
                <a:latin typeface="Arial Narrow" panose="020B0606020202030204" pitchFamily="34" charset="0"/>
              </a:rPr>
              <a:t>First plasma was achieved in 2023</a:t>
            </a:r>
          </a:p>
          <a:p>
            <a:pPr algn="l"/>
            <a:r>
              <a:rPr lang="en-029" sz="2800" dirty="0">
                <a:solidFill>
                  <a:srgbClr val="00009A"/>
                </a:solidFill>
                <a:latin typeface="Arial Narrow" panose="020B0606020202030204" pitchFamily="34" charset="0"/>
              </a:rPr>
              <a:t>OP1 has demonstrated the </a:t>
            </a:r>
            <a:r>
              <a:rPr lang="en-029" sz="2800" dirty="0">
                <a:solidFill>
                  <a:srgbClr val="FF0000"/>
                </a:solidFill>
                <a:latin typeface="Arial Narrow" panose="020B0606020202030204" pitchFamily="34" charset="0"/>
              </a:rPr>
              <a:t>importance of predict first and machine learning activities </a:t>
            </a:r>
            <a:r>
              <a:rPr lang="en-029" sz="2800" dirty="0">
                <a:solidFill>
                  <a:srgbClr val="00009A"/>
                </a:solidFill>
                <a:latin typeface="Arial Narrow" panose="020B0606020202030204" pitchFamily="34" charset="0"/>
              </a:rPr>
              <a:t>even for start-up phase</a:t>
            </a:r>
            <a:endParaRPr lang="en-029" sz="2800" b="0" i="0" u="none" strike="noStrike" baseline="0" dirty="0">
              <a:solidFill>
                <a:srgbClr val="00009A"/>
              </a:solidFill>
              <a:latin typeface="Arial Narrow" panose="020B0606020202030204" pitchFamily="34" charset="0"/>
            </a:endParaRPr>
          </a:p>
          <a:p>
            <a:pPr algn="l"/>
            <a:r>
              <a:rPr lang="en-029" sz="2800" b="0" i="0" u="none" strike="noStrike" baseline="0" dirty="0">
                <a:solidFill>
                  <a:srgbClr val="00009A"/>
                </a:solidFill>
                <a:latin typeface="Arial Narrow" panose="020B0606020202030204" pitchFamily="34" charset="0"/>
              </a:rPr>
              <a:t>Now implementing </a:t>
            </a:r>
            <a:r>
              <a:rPr lang="en-029" sz="2800" b="0" i="0" u="none" strike="noStrike" baseline="0" dirty="0">
                <a:solidFill>
                  <a:srgbClr val="FF0000"/>
                </a:solidFill>
                <a:latin typeface="Arial Narrow" panose="020B0606020202030204" pitchFamily="34" charset="0"/>
              </a:rPr>
              <a:t>major enhancements </a:t>
            </a:r>
            <a:r>
              <a:rPr lang="en-029" sz="2800" b="0" i="0" u="none" strike="noStrike" baseline="0" dirty="0">
                <a:solidFill>
                  <a:srgbClr val="00009A"/>
                </a:solidFill>
                <a:latin typeface="Arial Narrow" panose="020B0606020202030204" pitchFamily="34" charset="0"/>
              </a:rPr>
              <a:t>to in-vessel components, heating systems &amp; plasma diagnostics</a:t>
            </a:r>
          </a:p>
          <a:p>
            <a:pPr algn="l"/>
            <a:r>
              <a:rPr lang="en-029" sz="2800" b="0" i="0" u="none" strike="noStrike" baseline="0" dirty="0">
                <a:solidFill>
                  <a:srgbClr val="FF0000"/>
                </a:solidFill>
                <a:latin typeface="Arial Narrow" panose="020B0606020202030204" pitchFamily="34" charset="0"/>
              </a:rPr>
              <a:t>Operation restarts in 2026 </a:t>
            </a:r>
            <a:r>
              <a:rPr lang="en-029" sz="2800" b="0" i="0" u="none" strike="noStrike" baseline="0" dirty="0">
                <a:solidFill>
                  <a:srgbClr val="00009A"/>
                </a:solidFill>
                <a:latin typeface="Arial Narrow" panose="020B0606020202030204" pitchFamily="34" charset="0"/>
              </a:rPr>
              <a:t>targeting high plasma current and H-mode</a:t>
            </a:r>
          </a:p>
          <a:p>
            <a:pPr algn="l"/>
            <a:r>
              <a:rPr lang="en-029" sz="2800" dirty="0">
                <a:solidFill>
                  <a:srgbClr val="00009A"/>
                </a:solidFill>
                <a:latin typeface="Arial Narrow" panose="020B0606020202030204" pitchFamily="34" charset="0"/>
              </a:rPr>
              <a:t>Experimental programme being developed by the </a:t>
            </a:r>
            <a:r>
              <a:rPr lang="en-029" sz="2800" dirty="0">
                <a:solidFill>
                  <a:srgbClr val="FF0000"/>
                </a:solidFill>
                <a:latin typeface="Arial Narrow" panose="020B0606020202030204" pitchFamily="34" charset="0"/>
              </a:rPr>
              <a:t>Experiment Team</a:t>
            </a:r>
            <a:endParaRPr lang="en-029" sz="2800" b="0" i="0" u="none" strike="noStrike" baseline="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l"/>
            <a:r>
              <a:rPr lang="en-029" sz="2800" b="0" i="0" u="none" strike="noStrike" baseline="0" dirty="0">
                <a:solidFill>
                  <a:srgbClr val="00009A"/>
                </a:solidFill>
                <a:latin typeface="Arial Narrow" panose="020B0606020202030204" pitchFamily="34" charset="0"/>
              </a:rPr>
              <a:t>Aim to </a:t>
            </a:r>
            <a:r>
              <a:rPr lang="en-029" sz="2800" b="0" i="0" u="none" strike="noStrike" baseline="0" dirty="0">
                <a:solidFill>
                  <a:srgbClr val="FF0000"/>
                </a:solidFill>
                <a:latin typeface="Arial Narrow" panose="020B0606020202030204" pitchFamily="34" charset="0"/>
              </a:rPr>
              <a:t>transition to a tungsten environment in time to provide results to support ITER and DEMO</a:t>
            </a:r>
            <a:r>
              <a:rPr lang="en-029" sz="2800" b="0" i="0" u="none" strike="noStrike" baseline="0" dirty="0">
                <a:solidFill>
                  <a:srgbClr val="00009A"/>
                </a:solidFill>
                <a:latin typeface="Arial Narrow" panose="020B0606020202030204" pitchFamily="34" charset="0"/>
              </a:rPr>
              <a:t> in the early 2030s</a:t>
            </a:r>
            <a:endParaRPr lang="en-029" sz="44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F6CB40C-F696-4AEE-840D-AA4E8E4768E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dirty="0"/>
              <a:t>J. Garcia| 30</a:t>
            </a:r>
            <a:r>
              <a:rPr lang="en-US" altLang="ja-JP" baseline="30000" dirty="0"/>
              <a:t>th</a:t>
            </a:r>
            <a:r>
              <a:rPr lang="en-US" altLang="ja-JP" dirty="0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34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84201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36AE40-FBE7-4958-8D76-93167BB17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latin typeface="Arial Narrow" panose="020B0606020202030204" pitchFamily="34" charset="0"/>
              </a:rPr>
              <a:t>JT-60SA contributions in the 30th IAEA-FEC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4207C5-BFAA-47F6-9F99-E24B00380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9293"/>
            <a:ext cx="12192000" cy="5838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DISRUPTIONS AND MHD INSTABILITIES OBSERVED IN THE INITIAL OPERATION PHASE OF JT-60SA </a:t>
            </a:r>
            <a:r>
              <a:rPr lang="en-US" sz="1100" b="1" i="0" cap="all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T. Yokoyama </a:t>
            </a:r>
            <a:r>
              <a:rPr lang="en-GB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P5 2690</a:t>
            </a:r>
            <a:endParaRPr lang="en-US" sz="1100" b="1" i="0" cap="all" dirty="0">
              <a:solidFill>
                <a:srgbClr val="FF0000"/>
              </a:solidFill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CHARACTERISTICS OF RUNAWAY ELECTRON LOSS IN THE INTEGRATED COMMISSIONING OF JT-60SA </a:t>
            </a:r>
            <a:r>
              <a:rPr lang="en-US" sz="1100" b="1" i="0" cap="all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S. Sumida </a:t>
            </a:r>
            <a:r>
              <a:rPr lang="en-GB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P5 2692</a:t>
            </a:r>
            <a:endParaRPr lang="en-US" sz="1100" b="1" i="0" cap="all" dirty="0">
              <a:solidFill>
                <a:srgbClr val="FF0000"/>
              </a:solidFill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Confinement property in the JT-60SA plasma in the first operational phase</a:t>
            </a:r>
            <a:r>
              <a:rPr lang="en-US" sz="1100" cap="all" dirty="0">
                <a:solidFill>
                  <a:srgbClr val="212529"/>
                </a:solidFill>
                <a:latin typeface="Arial Narrow" panose="020B0606020202030204" pitchFamily="34" charset="0"/>
              </a:rPr>
              <a:t> </a:t>
            </a:r>
            <a:r>
              <a:rPr lang="en-US" sz="1100" b="1" cap="all" dirty="0">
                <a:solidFill>
                  <a:srgbClr val="212529"/>
                </a:solidFill>
                <a:latin typeface="Arial Narrow" panose="020B0606020202030204" pitchFamily="34" charset="0"/>
              </a:rPr>
              <a:t>Y. </a:t>
            </a:r>
            <a:r>
              <a:rPr lang="en-US" sz="1100" b="1" cap="all" dirty="0" err="1">
                <a:solidFill>
                  <a:srgbClr val="212529"/>
                </a:solidFill>
                <a:latin typeface="Arial Narrow" panose="020B0606020202030204" pitchFamily="34" charset="0"/>
              </a:rPr>
              <a:t>Ohtani</a:t>
            </a:r>
            <a:r>
              <a:rPr lang="en-US" sz="1100" b="1" cap="all" dirty="0">
                <a:solidFill>
                  <a:srgbClr val="212529"/>
                </a:solidFill>
                <a:latin typeface="Arial Narrow" panose="020B0606020202030204" pitchFamily="34" charset="0"/>
              </a:rPr>
              <a:t> </a:t>
            </a:r>
            <a:r>
              <a:rPr lang="en-GB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P1 2851</a:t>
            </a:r>
            <a:endParaRPr lang="en-US" sz="1100" b="1" cap="all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DEVELOPMENT OF EQUILIBRIUM CONTROL SIMULATOR AND EXPERIMENTAL DEMONSTRATION OF ADVANCED ISO-FLUX EQUILIBRIUM CONTROL DURING THE FIRST OPERATIONAL PHASE OF JT-60SA </a:t>
            </a:r>
            <a:r>
              <a:rPr lang="en-US" sz="1100" b="1" i="0" cap="all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S. Inoue </a:t>
            </a:r>
            <a:r>
              <a:rPr lang="en-GB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EX/7 2898</a:t>
            </a:r>
            <a:endParaRPr lang="en-US" sz="1100" b="1" i="0" cap="all" dirty="0">
              <a:solidFill>
                <a:srgbClr val="FF0000"/>
              </a:solidFill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H-mode operation scenarios in JT-60SA initial research phase predicted by integrated core-pedestal-SOL/divertor simulation</a:t>
            </a:r>
            <a:r>
              <a:rPr lang="en-US" sz="1100" cap="all" dirty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en-US" sz="1100" b="1" cap="all" dirty="0">
                <a:solidFill>
                  <a:srgbClr val="212529"/>
                </a:solidFill>
                <a:latin typeface="Arial Narrow" panose="020B0606020202030204" pitchFamily="34" charset="0"/>
              </a:rPr>
              <a:t>N. </a:t>
            </a:r>
            <a:r>
              <a:rPr lang="en-US" sz="1100" b="1" cap="all" dirty="0" err="1">
                <a:solidFill>
                  <a:srgbClr val="212529"/>
                </a:solidFill>
                <a:latin typeface="Arial Narrow" panose="020B0606020202030204" pitchFamily="34" charset="0"/>
              </a:rPr>
              <a:t>aiba</a:t>
            </a:r>
            <a:r>
              <a:rPr lang="en-US" sz="1100" b="1" cap="all" dirty="0">
                <a:solidFill>
                  <a:srgbClr val="212529"/>
                </a:solidFill>
                <a:latin typeface="Arial Narrow" panose="020B0606020202030204" pitchFamily="34" charset="0"/>
              </a:rPr>
              <a:t> </a:t>
            </a:r>
            <a:r>
              <a:rPr lang="en-GB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TH/4 2890</a:t>
            </a:r>
            <a:endParaRPr lang="en-US" sz="1100" b="1" cap="all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MECHANISMS OF WALL CONDITIONING PLASMA PRODUCTION USING FUNDAMENTAL AND SECOND HARMONIC ELECTRON CYCLOTRON WAVES IN JT-60SA </a:t>
            </a:r>
            <a:r>
              <a:rPr lang="en-US" sz="1100" b="1" i="0" cap="all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M. Fukumoto </a:t>
            </a:r>
            <a:r>
              <a:rPr lang="en-GB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P7 2839</a:t>
            </a:r>
            <a:endParaRPr lang="en-US" sz="1100" b="1" i="0" cap="all" dirty="0">
              <a:solidFill>
                <a:srgbClr val="212529"/>
              </a:solidFill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OPTIMAL DESIGN OF FAST PLASMA BOUNDARY CONTROL CONSIDERING VERTICAL INSTABILITY FEATURES USING IN-VESSEL COILS IN JT-60SA</a:t>
            </a:r>
            <a:r>
              <a:rPr lang="en-US" sz="1100" cap="all" dirty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en-US" sz="1100" b="1" cap="all" dirty="0">
                <a:solidFill>
                  <a:srgbClr val="212529"/>
                </a:solidFill>
                <a:latin typeface="Arial Narrow" panose="020B0606020202030204" pitchFamily="34" charset="0"/>
              </a:rPr>
              <a:t>S. Kojima </a:t>
            </a:r>
            <a:r>
              <a:rPr lang="en-GB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P7 2716</a:t>
            </a:r>
            <a:endParaRPr lang="en-US" sz="1100" b="1" cap="all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INVESTIGATION OF PLASMA PARAMETERS IN SAWTOOTH OSCILLATION BY ABSOLUTE INTENSITY OF SOFT X-RAY EMISSION IN JT-60SA INTEGRATED COMMISSIONING PHASE </a:t>
            </a:r>
            <a:r>
              <a:rPr lang="en-US" sz="1100" b="1" i="0" cap="all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R. SANO </a:t>
            </a:r>
            <a:r>
              <a:rPr lang="en-GB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P1 </a:t>
            </a:r>
            <a:r>
              <a:rPr lang="fr-FR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2793</a:t>
            </a:r>
            <a:endParaRPr lang="en-US" sz="1100" b="1" i="0" cap="all" dirty="0">
              <a:solidFill>
                <a:srgbClr val="212529"/>
              </a:solidFill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MACHINE ENHANCEMENT OF TOKAMAK DEVICE FOR THE JT-60SA NEXT OPERATION</a:t>
            </a:r>
            <a:r>
              <a:rPr lang="en-US" sz="1100" cap="all" dirty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en-US" sz="1100" b="1" cap="all" dirty="0">
                <a:solidFill>
                  <a:srgbClr val="212529"/>
                </a:solidFill>
                <a:latin typeface="Arial Narrow" panose="020B0606020202030204" pitchFamily="34" charset="0"/>
              </a:rPr>
              <a:t>H. KAYANO </a:t>
            </a:r>
            <a:r>
              <a:rPr lang="en-GB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P6 2835</a:t>
            </a:r>
            <a:endParaRPr lang="en-US" sz="1100" b="1" cap="all" dirty="0">
              <a:solidFill>
                <a:srgbClr val="212529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DEVELOPMENT OF LOW INDUCTIVE ELECTRIC FIELD PLASMA START-UP IN JT-60SA </a:t>
            </a:r>
            <a:r>
              <a:rPr lang="en-US" sz="1100" b="1" i="0" cap="all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W. Takuma </a:t>
            </a:r>
            <a:r>
              <a:rPr lang="en-GB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EX/7 2689</a:t>
            </a:r>
            <a:endParaRPr lang="en-US" sz="1100" b="1" i="0" cap="all" dirty="0">
              <a:solidFill>
                <a:srgbClr val="FF0000"/>
              </a:solidFill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EFFECT OF COLLISION PROCESSES IN DIVERTOR PLASMAS ON THE TOKAMAK OPERATIONAL WINDOW</a:t>
            </a:r>
            <a:r>
              <a:rPr lang="en-US" sz="1100" cap="all" dirty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en-US" sz="1100" b="1" cap="all" dirty="0">
                <a:solidFill>
                  <a:srgbClr val="212529"/>
                </a:solidFill>
                <a:latin typeface="Arial Narrow" panose="020B0606020202030204" pitchFamily="34" charset="0"/>
              </a:rPr>
              <a:t>D. </a:t>
            </a:r>
            <a:r>
              <a:rPr lang="en-US" sz="1100" b="1" cap="all" dirty="0" err="1">
                <a:solidFill>
                  <a:srgbClr val="212529"/>
                </a:solidFill>
                <a:latin typeface="Arial Narrow" panose="020B0606020202030204" pitchFamily="34" charset="0"/>
              </a:rPr>
              <a:t>Umezaki</a:t>
            </a:r>
            <a:r>
              <a:rPr lang="en-US" sz="1100" b="1" cap="all" dirty="0">
                <a:solidFill>
                  <a:srgbClr val="212529"/>
                </a:solidFill>
                <a:latin typeface="Arial Narrow" panose="020B0606020202030204" pitchFamily="34" charset="0"/>
              </a:rPr>
              <a:t> </a:t>
            </a:r>
            <a:r>
              <a:rPr lang="en-GB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P5 2801</a:t>
            </a:r>
            <a:endParaRPr lang="en-US" sz="1100" b="1" cap="all" dirty="0">
              <a:solidFill>
                <a:srgbClr val="212529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Improvements of Magnet Power Supply System and Achievements in Coil Energization Tests for First Plasma of JT-60SA </a:t>
            </a:r>
            <a:r>
              <a:rPr lang="en-US" sz="1100" b="1" i="0" cap="all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K. Yamauchi </a:t>
            </a:r>
            <a:r>
              <a:rPr lang="en-GB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P7 </a:t>
            </a:r>
            <a:r>
              <a:rPr lang="fr-FR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3043</a:t>
            </a:r>
            <a:endParaRPr lang="en-US" sz="1100" b="1" i="0" cap="all" dirty="0">
              <a:solidFill>
                <a:srgbClr val="212529"/>
              </a:solidFill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RESULTS OF ELECTRON CYCLOTRON HEATING AND CURRENT DRIVE SYSTEM OPERATION IN THE INTEGRATED COMMISSIONING PHASE ON JT-60SA</a:t>
            </a:r>
            <a:r>
              <a:rPr lang="en-US" sz="1100" cap="all" dirty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en-US" sz="1100" b="1" cap="all" dirty="0">
                <a:solidFill>
                  <a:srgbClr val="212529"/>
                </a:solidFill>
                <a:latin typeface="Arial Narrow" panose="020B0606020202030204" pitchFamily="34" charset="0"/>
              </a:rPr>
              <a:t>H. Yamazaki </a:t>
            </a:r>
            <a:r>
              <a:rPr lang="fr-FR" sz="1100" b="0" i="0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TEC/5 IAC/1</a:t>
            </a:r>
            <a:endParaRPr lang="en-US" sz="1100" b="1" cap="all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PERFORMANCE OF JT-60SA SUPERCONDUCTING MAGNET OPERATION IN INTEGRATED COMMISSIONING TEST  </a:t>
            </a:r>
            <a:r>
              <a:rPr lang="en-US" sz="1100" b="1" i="0" cap="all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K. Tsuchiya </a:t>
            </a:r>
            <a:r>
              <a:rPr lang="fr-FR" sz="1100" b="0" i="0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TEC/5 IAC/1</a:t>
            </a:r>
            <a:endParaRPr lang="en-US" sz="1100" b="1" i="0" cap="all" dirty="0">
              <a:solidFill>
                <a:srgbClr val="212529"/>
              </a:solidFill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Recent Progress of Dissimilar Material Bonding Technique with Spark Plasma Sintering Method for High Heat Load Plasma Facing Components in Reactor-relevant Devices</a:t>
            </a:r>
            <a:r>
              <a:rPr lang="en-US" sz="1100" cap="all" dirty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en-US" sz="1100" b="1" cap="all" dirty="0">
                <a:solidFill>
                  <a:srgbClr val="212529"/>
                </a:solidFill>
                <a:latin typeface="Arial Narrow" panose="020B0606020202030204" pitchFamily="34" charset="0"/>
              </a:rPr>
              <a:t>T. MORISAKI </a:t>
            </a:r>
            <a:r>
              <a:rPr lang="en-GB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P7 </a:t>
            </a:r>
            <a:r>
              <a:rPr lang="fr-FR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3127</a:t>
            </a:r>
            <a:endParaRPr lang="en-US" sz="1100" b="1" cap="all" dirty="0">
              <a:solidFill>
                <a:srgbClr val="212529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OVERVIEW OF THE EUROPEAN CONTRIBUTION TO THE DIAGNOSTIC EQUIPMENT OF JT-60SA FOR THE NEXT OPERATIONAL PHASES </a:t>
            </a:r>
            <a:r>
              <a:rPr lang="en-US" sz="1100" b="1" i="0" cap="all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C. Sozzi </a:t>
            </a:r>
            <a:r>
              <a:rPr lang="en-GB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P6 2827</a:t>
            </a:r>
            <a:endParaRPr lang="en-US" sz="1100" b="1" i="0" cap="all" dirty="0">
              <a:solidFill>
                <a:srgbClr val="FF0000"/>
              </a:solidFill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Alpha particle generation and confinement in D-3He scenarios in JT-60SA</a:t>
            </a:r>
            <a:r>
              <a:rPr lang="en-US" sz="1100" cap="all" dirty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en-US" sz="1100" b="1" cap="all" dirty="0">
                <a:solidFill>
                  <a:srgbClr val="212529"/>
                </a:solidFill>
                <a:latin typeface="Arial Narrow" panose="020B0606020202030204" pitchFamily="34" charset="0"/>
              </a:rPr>
              <a:t>R. Coelho  </a:t>
            </a:r>
            <a:r>
              <a:rPr lang="en-GB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P2 3269</a:t>
            </a:r>
            <a:endParaRPr lang="en-US" sz="1100" b="1" cap="all" dirty="0">
              <a:solidFill>
                <a:srgbClr val="212529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Insights from fast-ion physics studies on JET in support of JT-60SA and ITER </a:t>
            </a:r>
            <a:r>
              <a:rPr lang="en-US" sz="1100" b="0" i="0" cap="all" dirty="0" err="1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rebaseline</a:t>
            </a: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100" b="1" i="0" cap="all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Y. Kazakov</a:t>
            </a:r>
            <a:r>
              <a:rPr lang="en-US" sz="1100" b="1" i="0" cap="all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GB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P4 3333</a:t>
            </a:r>
            <a:endParaRPr lang="en-US" sz="1100" b="1" i="0" cap="all" dirty="0">
              <a:solidFill>
                <a:srgbClr val="FF0000"/>
              </a:solidFill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100" b="0" i="0" cap="all" dirty="0" err="1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Sawteeth</a:t>
            </a: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 dynamics in JT-60SA baseline scenarios with effects on NTM onset</a:t>
            </a:r>
            <a:r>
              <a:rPr lang="en-US" sz="1100" cap="all" dirty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en-US" sz="1100" b="1" cap="all" dirty="0">
                <a:solidFill>
                  <a:srgbClr val="212529"/>
                </a:solidFill>
                <a:latin typeface="Arial Narrow" panose="020B0606020202030204" pitchFamily="34" charset="0"/>
              </a:rPr>
              <a:t>S. Nowak </a:t>
            </a:r>
            <a:r>
              <a:rPr lang="en-GB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P6 3171</a:t>
            </a:r>
            <a:endParaRPr lang="en-US" sz="1100" b="1" cap="all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Utilizing a visible camera in the first operation phase(s) of a fusion device </a:t>
            </a:r>
            <a:r>
              <a:rPr lang="en-US" sz="1100" b="1" i="0" cap="all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T. Szepesi </a:t>
            </a:r>
            <a:r>
              <a:rPr lang="en-GB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P1 </a:t>
            </a:r>
            <a:r>
              <a:rPr lang="fr-FR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2811</a:t>
            </a:r>
            <a:endParaRPr lang="en-US" sz="1100" b="1" i="0" cap="all" dirty="0">
              <a:solidFill>
                <a:srgbClr val="212529"/>
              </a:solidFill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fr-FR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Pulse design simulator for JT-60SA</a:t>
            </a:r>
            <a:r>
              <a:rPr lang="en-US" sz="1100" cap="all" dirty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en-US" sz="1100" b="1" cap="all" dirty="0">
                <a:solidFill>
                  <a:srgbClr val="212529"/>
                </a:solidFill>
                <a:latin typeface="Arial Narrow" panose="020B0606020202030204" pitchFamily="34" charset="0"/>
              </a:rPr>
              <a:t>E. </a:t>
            </a:r>
            <a:r>
              <a:rPr lang="en-US" sz="1100" b="1" cap="all" dirty="0" err="1">
                <a:solidFill>
                  <a:srgbClr val="212529"/>
                </a:solidFill>
                <a:latin typeface="Arial Narrow" panose="020B0606020202030204" pitchFamily="34" charset="0"/>
              </a:rPr>
              <a:t>Joffrin</a:t>
            </a:r>
            <a:r>
              <a:rPr lang="en-US" sz="1100" b="1" cap="all" dirty="0">
                <a:solidFill>
                  <a:srgbClr val="212529"/>
                </a:solidFill>
                <a:latin typeface="Arial Narrow" panose="020B0606020202030204" pitchFamily="34" charset="0"/>
              </a:rPr>
              <a:t> </a:t>
            </a:r>
            <a:r>
              <a:rPr lang="en-GB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P1 2720</a:t>
            </a:r>
            <a:endParaRPr lang="en-US" sz="1100" b="1" cap="all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ACTIVELY COOLED PLASMA FACING COMPONENTS DESIGN FOR W7X AND JT-60SA IN SUPPORT OF THE ITER DIVERTOR </a:t>
            </a:r>
            <a:r>
              <a:rPr lang="en-US" sz="1100" b="1" i="0" cap="all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M. </a:t>
            </a:r>
            <a:r>
              <a:rPr lang="en-US" sz="1100" b="1" i="0" cap="all" dirty="0" err="1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Richou</a:t>
            </a:r>
            <a:r>
              <a:rPr lang="en-US" sz="1100" b="1" i="0" cap="all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GB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TEC/2 3023</a:t>
            </a:r>
            <a:endParaRPr lang="en-US" sz="1100" b="1" i="0" cap="all" dirty="0">
              <a:solidFill>
                <a:srgbClr val="FF0000"/>
              </a:solidFill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sz="1100" b="0" i="0" cap="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INTRA-SHOT TOOLS FOR PLASMA SCENARIO OPTIMIZATION AND MAGNETIC CONTROL</a:t>
            </a:r>
            <a:r>
              <a:rPr lang="en-US" sz="1100" cap="all" dirty="0">
                <a:solidFill>
                  <a:srgbClr val="212529"/>
                </a:solidFill>
                <a:latin typeface="Arial Narrow" panose="020B0606020202030204" pitchFamily="34" charset="0"/>
              </a:rPr>
              <a:t> </a:t>
            </a:r>
            <a:r>
              <a:rPr lang="en-US" sz="1100" b="1" cap="all" dirty="0">
                <a:solidFill>
                  <a:srgbClr val="212529"/>
                </a:solidFill>
                <a:latin typeface="Arial Narrow" panose="020B0606020202030204" pitchFamily="34" charset="0"/>
              </a:rPr>
              <a:t>M. Mattei </a:t>
            </a:r>
            <a:r>
              <a:rPr lang="en-US" sz="1100" cap="all" dirty="0">
                <a:solidFill>
                  <a:srgbClr val="FF0000"/>
                </a:solidFill>
                <a:latin typeface="Arial Narrow" panose="020B0606020202030204" pitchFamily="34" charset="0"/>
              </a:rPr>
              <a:t>P6 2757</a:t>
            </a:r>
          </a:p>
          <a:p>
            <a:pPr marL="0" indent="0">
              <a:buNone/>
            </a:pPr>
            <a:endParaRPr lang="fr-FR" sz="1400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C31A921-C66B-43B4-AB5F-30FF77D10C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dirty="0"/>
              <a:t>J. Garcia| 30</a:t>
            </a:r>
            <a:r>
              <a:rPr lang="en-US" altLang="ja-JP" baseline="30000" dirty="0"/>
              <a:t>th</a:t>
            </a:r>
            <a:r>
              <a:rPr lang="en-US" altLang="ja-JP" dirty="0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35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54176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A40921-D899-4A56-BBD1-0E8B8FB8A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ED408F-A841-4939-92A9-A09C6F6D0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1848F9-2349-431D-A399-6CD8761C6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J. Garcia| 30</a:t>
            </a:r>
            <a:r>
              <a:rPr lang="en-US" altLang="ja-JP" baseline="30000"/>
              <a:t>th</a:t>
            </a:r>
            <a:r>
              <a:rPr lang="en-US" altLang="ja-JP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36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10276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78980" y="148282"/>
            <a:ext cx="10081120" cy="541338"/>
          </a:xfrm>
        </p:spPr>
        <p:txBody>
          <a:bodyPr/>
          <a:lstStyle/>
          <a:p>
            <a:r>
              <a:rPr lang="en-US" altLang="fr-FR" sz="4000" dirty="0">
                <a:latin typeface="Arial Narrow" panose="020B0606020202030204" pitchFamily="34" charset="0"/>
                <a:ea typeface="ＭＳ Ｐゴシック" pitchFamily="34" charset="-128"/>
              </a:rPr>
              <a:t>JT-60SA: large step beyond JET towards DEMO</a:t>
            </a:r>
            <a:endParaRPr lang="en-GB" altLang="fr-FR" sz="4000" dirty="0">
              <a:ea typeface="ＭＳ Ｐゴシック" pitchFamily="34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680177" y="1102578"/>
            <a:ext cx="4511824" cy="575542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marL="174625" indent="-174625">
              <a:defRPr sz="2400">
                <a:solidFill>
                  <a:schemeClr val="tx1"/>
                </a:solidFill>
                <a:latin typeface="Arial" charset="0"/>
              </a:defRPr>
            </a:lvl1pPr>
            <a:lvl2pPr marL="785813" indent="-34290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3200" dirty="0">
                <a:latin typeface="Arial Narrow" panose="020B0606020202030204" pitchFamily="34" charset="0"/>
              </a:rPr>
              <a:t>JT-60SA is the </a:t>
            </a:r>
            <a:r>
              <a:rPr lang="en-US" altLang="fr-FR" sz="32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</a:t>
            </a:r>
            <a:r>
              <a:rPr lang="en-US" sz="32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argest</a:t>
            </a:r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tokamak before ITER</a:t>
            </a:r>
            <a:endParaRPr lang="en-GB" altLang="fr-FR" sz="3200" dirty="0">
              <a:latin typeface="Arial Narrow" panose="020B0606020202030204" pitchFamily="34" charset="0"/>
            </a:endParaRP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3200" dirty="0">
                <a:latin typeface="Arial Narrow" panose="020B0606020202030204" pitchFamily="34" charset="0"/>
              </a:rPr>
              <a:t>JT-60SA represents an intermediate step between JET and ITER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3200" dirty="0">
                <a:latin typeface="Arial Narrow" panose="020B0606020202030204" pitchFamily="34" charset="0"/>
              </a:rPr>
              <a:t>Unlike JET, JT-60SA can address </a:t>
            </a:r>
            <a:r>
              <a:rPr lang="en-GB" altLang="fr-FR" sz="3200" dirty="0">
                <a:solidFill>
                  <a:srgbClr val="FF0000"/>
                </a:solidFill>
                <a:latin typeface="Arial Narrow" panose="020B0606020202030204" pitchFamily="34" charset="0"/>
              </a:rPr>
              <a:t>long pulse </a:t>
            </a:r>
            <a:r>
              <a:rPr lang="en-GB" altLang="fr-FR" sz="3200" dirty="0">
                <a:latin typeface="Arial Narrow" panose="020B0606020202030204" pitchFamily="34" charset="0"/>
              </a:rPr>
              <a:t>steady-state operation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altLang="fr-FR" sz="3200" dirty="0">
                <a:latin typeface="Arial Narrow" panose="020B0606020202030204" pitchFamily="34" charset="0"/>
              </a:rPr>
              <a:t>Continuous operation is </a:t>
            </a:r>
            <a:r>
              <a:rPr lang="en-GB" altLang="fr-FR" sz="3200" dirty="0">
                <a:solidFill>
                  <a:srgbClr val="FF0000"/>
                </a:solidFill>
                <a:latin typeface="Arial Narrow" panose="020B0606020202030204" pitchFamily="34" charset="0"/>
              </a:rPr>
              <a:t>important for DEMO</a:t>
            </a:r>
          </a:p>
          <a:p>
            <a:pPr algn="l">
              <a:spcBef>
                <a:spcPts val="600"/>
              </a:spcBef>
              <a:buClr>
                <a:schemeClr val="tx1"/>
              </a:buClr>
              <a:buFontTx/>
              <a:buChar char="•"/>
              <a:defRPr/>
            </a:pPr>
            <a:endParaRPr lang="en-GB" altLang="fr-FR" sz="2800" dirty="0">
              <a:latin typeface="Arial Narrow" panose="020B0606020202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12BAB84-8146-457A-AF8F-39410385A9C6}"/>
              </a:ext>
            </a:extLst>
          </p:cNvPr>
          <p:cNvGrpSpPr/>
          <p:nvPr/>
        </p:nvGrpSpPr>
        <p:grpSpPr>
          <a:xfrm>
            <a:off x="335360" y="1196752"/>
            <a:ext cx="6624736" cy="5040560"/>
            <a:chOff x="1064569" y="836713"/>
            <a:chExt cx="7743527" cy="5807645"/>
          </a:xfrm>
        </p:grpSpPr>
        <p:pic>
          <p:nvPicPr>
            <p:cNvPr id="7" name="Content Placeholder 2">
              <a:extLst>
                <a:ext uri="{FF2B5EF4-FFF2-40B4-BE49-F238E27FC236}">
                  <a16:creationId xmlns:a16="http://schemas.microsoft.com/office/drawing/2014/main" id="{E40A3754-9FB2-4E60-ADAF-D2F19FF28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064569" y="836713"/>
              <a:ext cx="7743527" cy="5807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6F824E97-0F6F-42B2-B363-A40CE4A45AF8}"/>
                </a:ext>
              </a:extLst>
            </p:cNvPr>
            <p:cNvSpPr txBox="1"/>
            <p:nvPr/>
          </p:nvSpPr>
          <p:spPr>
            <a:xfrm>
              <a:off x="1064569" y="3367626"/>
              <a:ext cx="1223493" cy="416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kern="0" dirty="0">
                  <a:solidFill>
                    <a:srgbClr val="0000FF"/>
                  </a:solidFill>
                  <a:latin typeface="+mn-lt"/>
                  <a:ea typeface="+mn-ea"/>
                </a:rPr>
                <a:t>JT-60SA</a:t>
              </a: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8DBBCDB7-00AC-47CD-991C-320DE33C58BF}"/>
                </a:ext>
              </a:extLst>
            </p:cNvPr>
            <p:cNvSpPr txBox="1"/>
            <p:nvPr/>
          </p:nvSpPr>
          <p:spPr>
            <a:xfrm>
              <a:off x="4592961" y="5389185"/>
              <a:ext cx="722146" cy="416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kern="0" dirty="0">
                  <a:solidFill>
                    <a:srgbClr val="0000FF"/>
                  </a:solidFill>
                  <a:latin typeface="+mn-lt"/>
                  <a:ea typeface="+mn-ea"/>
                </a:rPr>
                <a:t>JET</a:t>
              </a:r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05CBF610-6570-4480-8B74-D0CD2C9EA9A6}"/>
                </a:ext>
              </a:extLst>
            </p:cNvPr>
            <p:cNvSpPr txBox="1"/>
            <p:nvPr/>
          </p:nvSpPr>
          <p:spPr>
            <a:xfrm>
              <a:off x="7584603" y="1860793"/>
              <a:ext cx="1223493" cy="416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>
                <a:defRPr>
                  <a:solidFill>
                    <a:srgbClr val="FFFF00"/>
                  </a:solidFill>
                </a:defRPr>
              </a:lvl1pPr>
            </a:lstStyle>
            <a:p>
              <a:r>
                <a:rPr lang="en-GB" sz="2000" b="1" kern="0" dirty="0">
                  <a:solidFill>
                    <a:srgbClr val="0000FF"/>
                  </a:solidFill>
                  <a:latin typeface="+mn-lt"/>
                  <a:ea typeface="+mn-ea"/>
                </a:rPr>
                <a:t>ITER</a:t>
              </a:r>
            </a:p>
          </p:txBody>
        </p:sp>
      </p:grpSp>
      <p:sp>
        <p:nvSpPr>
          <p:cNvPr id="11" name="Rectangle 6">
            <a:extLst>
              <a:ext uri="{FF2B5EF4-FFF2-40B4-BE49-F238E27FC236}">
                <a16:creationId xmlns:a16="http://schemas.microsoft.com/office/drawing/2014/main" id="{8613AB01-64F2-49A6-87E1-841D2D43D52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dirty="0"/>
              <a:t>J. Garcia| 30</a:t>
            </a:r>
            <a:r>
              <a:rPr lang="en-US" altLang="ja-JP" baseline="30000" dirty="0"/>
              <a:t>th</a:t>
            </a:r>
            <a:r>
              <a:rPr lang="en-US" altLang="ja-JP" dirty="0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6753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/>
          </p:cNvSpPr>
          <p:nvPr>
            <p:ph type="title"/>
          </p:nvPr>
        </p:nvSpPr>
        <p:spPr>
          <a:xfrm>
            <a:off x="1271464" y="161090"/>
            <a:ext cx="8759107" cy="541339"/>
          </a:xfrm>
        </p:spPr>
        <p:txBody>
          <a:bodyPr/>
          <a:lstStyle/>
          <a:p>
            <a:pPr eaLnBrk="1" hangingPunct="1"/>
            <a:r>
              <a:rPr lang="en-GB" altLang="fr-FR" sz="3600" dirty="0">
                <a:solidFill>
                  <a:srgbClr val="011893"/>
                </a:solidFill>
                <a:latin typeface="Arial Narrow" panose="020B0606020202030204" pitchFamily="34" charset="0"/>
              </a:rPr>
              <a:t>The JT-60SA tokamak: an international platform</a:t>
            </a:r>
            <a:endParaRPr lang="fr-FR" altLang="fr-FR" sz="3600" dirty="0">
              <a:solidFill>
                <a:srgbClr val="011893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336" y="998009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 algn="l" defTabSz="1120597"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Designed and built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jointly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by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Japan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EU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at the Naka site under the 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Broader Approach agreement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1D14850-36A0-4DAA-A548-FDEE3AEEA87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2060848"/>
            <a:ext cx="6912768" cy="4303199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617B9895-5D4D-4B46-B7BC-2095533125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dirty="0"/>
              <a:t>J. Garcia| 30</a:t>
            </a:r>
            <a:r>
              <a:rPr lang="en-US" altLang="ja-JP" baseline="30000" dirty="0"/>
              <a:t>th</a:t>
            </a:r>
            <a:r>
              <a:rPr lang="en-US" altLang="ja-JP" dirty="0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F4BC555B-6CF2-4D88-98DD-C982723D1FAC}"/>
              </a:ext>
            </a:extLst>
          </p:cNvPr>
          <p:cNvSpPr txBox="1"/>
          <p:nvPr/>
        </p:nvSpPr>
        <p:spPr>
          <a:xfrm>
            <a:off x="7522789" y="1124744"/>
            <a:ext cx="2162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5" fontAlgn="base">
              <a:spcBef>
                <a:spcPts val="600"/>
              </a:spcBef>
              <a:spcAft>
                <a:spcPct val="0"/>
              </a:spcAft>
            </a:pPr>
            <a:r>
              <a:rPr kumimoji="1" lang="en-GB" sz="1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[Y. </a:t>
            </a:r>
            <a:r>
              <a:rPr kumimoji="1" lang="en-GB" sz="1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Kamada</a:t>
            </a:r>
            <a:r>
              <a:rPr kumimoji="1" lang="en-GB" sz="1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NF 2022]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C579776-3B1A-4A7D-90FC-EFE1FCB8E6EF}"/>
              </a:ext>
            </a:extLst>
          </p:cNvPr>
          <p:cNvSpPr txBox="1"/>
          <p:nvPr/>
        </p:nvSpPr>
        <p:spPr>
          <a:xfrm>
            <a:off x="9624392" y="1125016"/>
            <a:ext cx="1959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5" fontAlgn="base">
              <a:spcBef>
                <a:spcPts val="600"/>
              </a:spcBef>
              <a:spcAft>
                <a:spcPct val="0"/>
              </a:spcAft>
            </a:pPr>
            <a:r>
              <a:rPr kumimoji="1" lang="en-GB" sz="1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[H. Shirai, NF 2024]</a:t>
            </a:r>
          </a:p>
        </p:txBody>
      </p:sp>
    </p:spTree>
    <p:extLst>
      <p:ext uri="{BB962C8B-B14F-4D97-AF65-F5344CB8AC3E}">
        <p14:creationId xmlns:p14="http://schemas.microsoft.com/office/powerpoint/2010/main" val="1181630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/>
          </p:cNvSpPr>
          <p:nvPr>
            <p:ph type="title"/>
          </p:nvPr>
        </p:nvSpPr>
        <p:spPr>
          <a:xfrm>
            <a:off x="1945405" y="170103"/>
            <a:ext cx="7462838" cy="541339"/>
          </a:xfrm>
        </p:spPr>
        <p:txBody>
          <a:bodyPr/>
          <a:lstStyle/>
          <a:p>
            <a:pPr eaLnBrk="1" hangingPunct="1"/>
            <a:r>
              <a:rPr lang="en-GB" altLang="fr-FR" sz="4000" dirty="0">
                <a:solidFill>
                  <a:srgbClr val="011893"/>
                </a:solidFill>
                <a:latin typeface="Arial Narrow" panose="020B0606020202030204" pitchFamily="34" charset="0"/>
              </a:rPr>
              <a:t>The JT-60SA tokamak configuration</a:t>
            </a:r>
            <a:endParaRPr lang="fr-FR" altLang="fr-FR" sz="4000" dirty="0">
              <a:solidFill>
                <a:srgbClr val="011893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336" y="998009"/>
            <a:ext cx="7344816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 algn="l" defTabSz="1120597"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Designed and built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jointly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by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Japan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EU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at the Naka site under the 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Broader Approach agreement</a:t>
            </a:r>
          </a:p>
          <a:p>
            <a:pPr marL="176213" indent="-176213" algn="l" defTabSz="1120597"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Fully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superconducting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high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current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highly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shaped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433CA2-A9E8-40B4-9FE0-69D1241B91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dirty="0"/>
              <a:t>J. Garcia| 30</a:t>
            </a:r>
            <a:r>
              <a:rPr lang="en-US" altLang="ja-JP" baseline="30000" dirty="0"/>
              <a:t>th</a:t>
            </a:r>
            <a:r>
              <a:rPr lang="en-US" altLang="ja-JP" dirty="0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711D35E-0FA2-4B37-A486-3CC1B3FC7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44" y="1056366"/>
            <a:ext cx="4324350" cy="54006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C3597D7-1F2E-43E0-879B-E404132E2CD1}"/>
              </a:ext>
            </a:extLst>
          </p:cNvPr>
          <p:cNvSpPr txBox="1"/>
          <p:nvPr/>
        </p:nvSpPr>
        <p:spPr>
          <a:xfrm>
            <a:off x="10200456" y="1412776"/>
            <a:ext cx="151216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31" fontAlgn="base">
              <a:spcAft>
                <a:spcPct val="0"/>
              </a:spcAft>
            </a:pPr>
            <a:r>
              <a:rPr kumimoji="1" lang="en-US" altLang="ja-JP" sz="1900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a</a:t>
            </a:r>
            <a:r>
              <a:rPr kumimoji="1" lang="ja-JP" altLang="en-US" sz="1900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1900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=</a:t>
            </a:r>
            <a:r>
              <a:rPr kumimoji="1" lang="ja-JP" altLang="en-US" sz="1900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1900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1.2 m</a:t>
            </a:r>
          </a:p>
        </p:txBody>
      </p:sp>
    </p:spTree>
    <p:extLst>
      <p:ext uri="{BB962C8B-B14F-4D97-AF65-F5344CB8AC3E}">
        <p14:creationId xmlns:p14="http://schemas.microsoft.com/office/powerpoint/2010/main" val="2793169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/>
          </p:cNvSpPr>
          <p:nvPr>
            <p:ph type="title"/>
          </p:nvPr>
        </p:nvSpPr>
        <p:spPr>
          <a:xfrm>
            <a:off x="1945405" y="170103"/>
            <a:ext cx="7462838" cy="541339"/>
          </a:xfrm>
        </p:spPr>
        <p:txBody>
          <a:bodyPr/>
          <a:lstStyle/>
          <a:p>
            <a:pPr eaLnBrk="1" hangingPunct="1"/>
            <a:r>
              <a:rPr lang="en-GB" altLang="fr-FR" sz="4000" dirty="0">
                <a:solidFill>
                  <a:srgbClr val="011893"/>
                </a:solidFill>
                <a:latin typeface="Arial Narrow" panose="020B0606020202030204" pitchFamily="34" charset="0"/>
              </a:rPr>
              <a:t>The JT-60SA tokamak configuration</a:t>
            </a:r>
            <a:endParaRPr lang="fr-FR" altLang="fr-FR" sz="4000" dirty="0">
              <a:solidFill>
                <a:srgbClr val="011893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336" y="998009"/>
            <a:ext cx="7344816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 algn="l" defTabSz="1120597"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Designed and built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jointly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by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Japan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EU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at the Naka site under the 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Broader Approach agreement</a:t>
            </a:r>
          </a:p>
          <a:p>
            <a:pPr marL="176213" indent="-176213" algn="l" defTabSz="1120597"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Fully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superconducting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high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current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highly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shaped</a:t>
            </a:r>
          </a:p>
          <a:p>
            <a:pPr marL="176213" indent="-176213" algn="l" defTabSz="1120597"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High input power flexibility, ECRH (7MW) and NBI (34MW)</a:t>
            </a:r>
            <a:endParaRPr lang="en-US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76213" indent="-176213" algn="l" defTabSz="1120597"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Jointly exploited 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by Japan and EU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4C35C7-580E-46E5-BE72-92BE3783A4F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dirty="0"/>
              <a:t>J. Garcia| 30</a:t>
            </a:r>
            <a:r>
              <a:rPr lang="en-US" altLang="ja-JP" baseline="30000" dirty="0"/>
              <a:t>th</a:t>
            </a:r>
            <a:r>
              <a:rPr lang="en-US" altLang="ja-JP" dirty="0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8DF1E3-E974-4A82-8DF6-50DBA2B27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3850428"/>
            <a:ext cx="3123274" cy="297174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9429B34-9E7D-4985-9BE8-18CA6992E561}"/>
              </a:ext>
            </a:extLst>
          </p:cNvPr>
          <p:cNvSpPr txBox="1"/>
          <p:nvPr/>
        </p:nvSpPr>
        <p:spPr>
          <a:xfrm>
            <a:off x="4913244" y="599066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5" fontAlgn="base">
              <a:spcBef>
                <a:spcPts val="600"/>
              </a:spcBef>
              <a:spcAft>
                <a:spcPct val="0"/>
              </a:spcAft>
            </a:pPr>
            <a:r>
              <a:rPr kumimoji="1" lang="en-GB" sz="1000" kern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en-GB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12698CE9-8DF6-4AE3-824D-C74A1BCBB7DF}"/>
              </a:ext>
            </a:extLst>
          </p:cNvPr>
          <p:cNvSpPr txBox="1"/>
          <p:nvPr/>
        </p:nvSpPr>
        <p:spPr>
          <a:xfrm>
            <a:off x="4925371" y="6194268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5" fontAlgn="base">
              <a:spcBef>
                <a:spcPts val="600"/>
              </a:spcBef>
              <a:spcAft>
                <a:spcPct val="0"/>
              </a:spcAft>
            </a:pPr>
            <a:r>
              <a:rPr kumimoji="1" lang="en-GB" sz="1000" kern="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en-GB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2F823A92-85A0-4F0E-BC63-E538FC96B801}"/>
              </a:ext>
            </a:extLst>
          </p:cNvPr>
          <p:cNvSpPr txBox="1"/>
          <p:nvPr/>
        </p:nvSpPr>
        <p:spPr>
          <a:xfrm>
            <a:off x="4786446" y="6112090"/>
            <a:ext cx="2535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5" fontAlgn="base">
              <a:spcBef>
                <a:spcPts val="600"/>
              </a:spcBef>
              <a:spcAft>
                <a:spcPct val="0"/>
              </a:spcAft>
            </a:pPr>
            <a:r>
              <a:rPr kumimoji="1" lang="en-GB" sz="800" kern="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kumimoji="1" lang="en-GB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6654CEE-2CAE-4AB6-BED5-51F42EDA2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4" y="1056366"/>
            <a:ext cx="4324350" cy="540067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53B0DFD-5EB5-4A81-97C6-88C21EC43109}"/>
              </a:ext>
            </a:extLst>
          </p:cNvPr>
          <p:cNvSpPr txBox="1"/>
          <p:nvPr/>
        </p:nvSpPr>
        <p:spPr>
          <a:xfrm>
            <a:off x="10200456" y="1412776"/>
            <a:ext cx="151216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31" fontAlgn="base">
              <a:spcAft>
                <a:spcPct val="0"/>
              </a:spcAft>
            </a:pPr>
            <a:r>
              <a:rPr kumimoji="1" lang="en-US" altLang="ja-JP" sz="1900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a</a:t>
            </a:r>
            <a:r>
              <a:rPr kumimoji="1" lang="ja-JP" altLang="en-US" sz="1900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1900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=</a:t>
            </a:r>
            <a:r>
              <a:rPr kumimoji="1" lang="ja-JP" altLang="en-US" sz="1900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1900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1.2 m</a:t>
            </a:r>
          </a:p>
        </p:txBody>
      </p:sp>
    </p:spTree>
    <p:extLst>
      <p:ext uri="{BB962C8B-B14F-4D97-AF65-F5344CB8AC3E}">
        <p14:creationId xmlns:p14="http://schemas.microsoft.com/office/powerpoint/2010/main" val="915068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536" y="195635"/>
            <a:ext cx="7622553" cy="541338"/>
          </a:xfrm>
        </p:spPr>
        <p:txBody>
          <a:bodyPr/>
          <a:lstStyle/>
          <a:p>
            <a:pPr eaLnBrk="1" hangingPunct="1"/>
            <a:r>
              <a:rPr lang="en-US" altLang="fr-FR" sz="4000" dirty="0">
                <a:latin typeface="Arial Narrow" panose="020B0606020202030204" pitchFamily="34" charset="0"/>
                <a:ea typeface="ＭＳ Ｐゴシック" pitchFamily="34" charset="-128"/>
              </a:rPr>
              <a:t>The JT-60SA project objectives 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722068" y="1772816"/>
            <a:ext cx="5448300" cy="3267075"/>
            <a:chOff x="2156" y="1954"/>
            <a:chExt cx="3512" cy="2058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56" y="1954"/>
              <a:ext cx="3512" cy="20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94" y="3498"/>
              <a:ext cx="598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204" y="2480"/>
              <a:ext cx="700" cy="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844" y="1052736"/>
            <a:ext cx="7272808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Clr>
                <a:srgbClr val="FF0000"/>
              </a:buClr>
              <a:buSzPct val="105000"/>
              <a:buFontTx/>
              <a:buChar char="•"/>
              <a:defRPr/>
            </a:pPr>
            <a:r>
              <a:rPr lang="en-BZ" dirty="0">
                <a:latin typeface="Arial Narrow" panose="020B0606020202030204" pitchFamily="34" charset="0"/>
                <a:ea typeface="ＭＳ Ｐゴシック" charset="0"/>
              </a:rPr>
              <a:t> Contribute to early realization of fusion energy by:</a:t>
            </a:r>
          </a:p>
          <a:p>
            <a:pPr lvl="1" algn="l">
              <a:buClr>
                <a:schemeClr val="accent2"/>
              </a:buClr>
              <a:buSzPct val="80000"/>
              <a:buFont typeface="Wingdings" charset="0"/>
              <a:buChar char="Ø"/>
              <a:defRPr/>
            </a:pPr>
            <a:r>
              <a:rPr lang="en-BZ" dirty="0">
                <a:latin typeface="Arial Narrow" panose="020B0606020202030204" pitchFamily="34" charset="0"/>
                <a:ea typeface="ＭＳ Ｐゴシック" charset="0"/>
              </a:rPr>
              <a:t> </a:t>
            </a:r>
            <a:r>
              <a:rPr lang="en-BZ" b="1" dirty="0">
                <a:solidFill>
                  <a:srgbClr val="FF0000"/>
                </a:solidFill>
                <a:latin typeface="Arial Narrow" panose="020B0606020202030204" pitchFamily="34" charset="0"/>
                <a:ea typeface="ＭＳ Ｐゴシック" charset="0"/>
              </a:rPr>
              <a:t>supporting</a:t>
            </a:r>
            <a:r>
              <a:rPr lang="en-BZ" dirty="0">
                <a:latin typeface="Arial Narrow" panose="020B0606020202030204" pitchFamily="34" charset="0"/>
                <a:ea typeface="ＭＳ Ｐゴシック" charset="0"/>
              </a:rPr>
              <a:t> the </a:t>
            </a:r>
            <a:r>
              <a:rPr lang="en-BZ" dirty="0" err="1">
                <a:latin typeface="Arial Narrow" panose="020B0606020202030204" pitchFamily="34" charset="0"/>
                <a:ea typeface="ＭＳ Ｐゴシック" charset="0"/>
              </a:rPr>
              <a:t>comissioning</a:t>
            </a:r>
            <a:r>
              <a:rPr lang="en-BZ" dirty="0">
                <a:latin typeface="Arial Narrow" panose="020B0606020202030204" pitchFamily="34" charset="0"/>
                <a:ea typeface="ＭＳ Ｐゴシック" charset="0"/>
              </a:rPr>
              <a:t>, start-up and exploitation of ITER </a:t>
            </a:r>
          </a:p>
          <a:p>
            <a:pPr lvl="1" algn="l">
              <a:buClr>
                <a:schemeClr val="accent2"/>
              </a:buClr>
              <a:buSzPct val="80000"/>
              <a:buFont typeface="Wingdings" charset="0"/>
              <a:buChar char="Ø"/>
              <a:defRPr/>
            </a:pPr>
            <a:r>
              <a:rPr lang="en-BZ" dirty="0">
                <a:latin typeface="Arial Narrow" panose="020B0606020202030204" pitchFamily="34" charset="0"/>
                <a:ea typeface="ＭＳ Ｐゴシック" charset="0"/>
              </a:rPr>
              <a:t> </a:t>
            </a:r>
            <a:r>
              <a:rPr lang="en-BZ" b="1" dirty="0">
                <a:solidFill>
                  <a:srgbClr val="FF0000"/>
                </a:solidFill>
                <a:latin typeface="Arial Narrow" panose="020B0606020202030204" pitchFamily="34" charset="0"/>
                <a:ea typeface="ＭＳ Ｐゴシック" charset="0"/>
              </a:rPr>
              <a:t>complementing</a:t>
            </a:r>
            <a:r>
              <a:rPr lang="en-BZ" dirty="0">
                <a:latin typeface="Arial Narrow" panose="020B0606020202030204" pitchFamily="34" charset="0"/>
                <a:ea typeface="ＭＳ Ｐゴシック" charset="0"/>
              </a:rPr>
              <a:t> ITER in resolving key issues for DEMO</a:t>
            </a:r>
          </a:p>
          <a:p>
            <a:pPr lvl="1" algn="l">
              <a:buClr>
                <a:schemeClr val="accent2"/>
              </a:buClr>
              <a:buSzPct val="80000"/>
              <a:buFont typeface="Wingdings" charset="0"/>
              <a:buChar char="Ø"/>
              <a:defRPr/>
            </a:pPr>
            <a:r>
              <a:rPr lang="en-BZ" dirty="0">
                <a:latin typeface="Arial Narrow" panose="020B0606020202030204" pitchFamily="34" charset="0"/>
                <a:ea typeface="ＭＳ Ｐゴシック" charset="0"/>
              </a:rPr>
              <a:t> </a:t>
            </a:r>
            <a:r>
              <a:rPr lang="en-BZ" b="1" dirty="0">
                <a:solidFill>
                  <a:srgbClr val="FF0000"/>
                </a:solidFill>
                <a:latin typeface="Arial Narrow" panose="020B0606020202030204" pitchFamily="34" charset="0"/>
                <a:ea typeface="ＭＳ Ｐゴシック" charset="0"/>
              </a:rPr>
              <a:t>train</a:t>
            </a:r>
            <a:r>
              <a:rPr lang="en-BZ" dirty="0">
                <a:latin typeface="Arial Narrow" panose="020B0606020202030204" pitchFamily="34" charset="0"/>
                <a:ea typeface="ＭＳ Ｐゴシック" charset="0"/>
              </a:rPr>
              <a:t> the next generation of fusion physicists and engineers</a:t>
            </a:r>
          </a:p>
          <a:p>
            <a:pPr lvl="1" algn="l">
              <a:buClr>
                <a:srgbClr val="FF0000"/>
              </a:buClr>
              <a:buSzPct val="105000"/>
              <a:buFontTx/>
              <a:buChar char="•"/>
              <a:defRPr/>
            </a:pPr>
            <a:endParaRPr lang="en-BZ" dirty="0">
              <a:latin typeface="Arial Narrow" panose="020B0606020202030204" pitchFamily="34" charset="0"/>
              <a:ea typeface="ＭＳ Ｐゴシック" charset="0"/>
            </a:endParaRPr>
          </a:p>
          <a:p>
            <a:pPr algn="l">
              <a:buClr>
                <a:srgbClr val="FF0000"/>
              </a:buClr>
              <a:buSzPct val="105000"/>
              <a:buFontTx/>
              <a:buChar char="•"/>
              <a:defRPr/>
            </a:pPr>
            <a:r>
              <a:rPr lang="en-BZ" dirty="0">
                <a:latin typeface="Arial Narrow" panose="020B0606020202030204" pitchFamily="34" charset="0"/>
                <a:ea typeface="ＭＳ Ｐゴシック" charset="0"/>
              </a:rPr>
              <a:t> The most important goal of JT-60SA is: </a:t>
            </a:r>
          </a:p>
          <a:p>
            <a:pPr lvl="1" algn="l">
              <a:buClr>
                <a:schemeClr val="accent2"/>
              </a:buClr>
              <a:buSzPct val="80000"/>
              <a:buFont typeface="Wingdings" charset="0"/>
              <a:buChar char="Ø"/>
              <a:defRPr/>
            </a:pPr>
            <a:r>
              <a:rPr lang="en-BZ" dirty="0">
                <a:latin typeface="Arial Narrow" panose="020B0606020202030204" pitchFamily="34" charset="0"/>
                <a:ea typeface="ＭＳ Ｐゴシック" charset="0"/>
              </a:rPr>
              <a:t> to </a:t>
            </a:r>
            <a:r>
              <a:rPr lang="en-BZ" b="1" dirty="0">
                <a:solidFill>
                  <a:srgbClr val="FF0000"/>
                </a:solidFill>
                <a:latin typeface="Arial Narrow" panose="020B0606020202030204" pitchFamily="34" charset="0"/>
                <a:ea typeface="ＭＳ Ｐゴシック" charset="0"/>
              </a:rPr>
              <a:t>decide</a:t>
            </a:r>
            <a:r>
              <a:rPr lang="en-BZ" dirty="0">
                <a:latin typeface="Arial Narrow" panose="020B0606020202030204" pitchFamily="34" charset="0"/>
                <a:ea typeface="ＭＳ Ｐゴシック" charset="0"/>
              </a:rPr>
              <a:t> the practically acceptable DEMO plasma design </a:t>
            </a:r>
          </a:p>
          <a:p>
            <a:pPr lvl="1" algn="l">
              <a:buClr>
                <a:schemeClr val="accent2"/>
              </a:buClr>
              <a:buSzPct val="80000"/>
              <a:buFont typeface="Wingdings" charset="0"/>
              <a:buChar char="Ø"/>
              <a:defRPr/>
            </a:pPr>
            <a:r>
              <a:rPr lang="en-BZ" dirty="0">
                <a:latin typeface="Arial Narrow" panose="020B0606020202030204" pitchFamily="34" charset="0"/>
                <a:ea typeface="ＭＳ Ｐゴシック" charset="0"/>
              </a:rPr>
              <a:t> including practical and reliable </a:t>
            </a:r>
            <a:r>
              <a:rPr lang="en-BZ" b="1" dirty="0">
                <a:solidFill>
                  <a:srgbClr val="FF0000"/>
                </a:solidFill>
                <a:latin typeface="Arial Narrow" panose="020B0606020202030204" pitchFamily="34" charset="0"/>
                <a:ea typeface="ＭＳ Ｐゴシック" charset="0"/>
              </a:rPr>
              <a:t>plasma control</a:t>
            </a:r>
            <a:r>
              <a:rPr lang="en-BZ" dirty="0">
                <a:latin typeface="Arial Narrow" panose="020B0606020202030204" pitchFamily="34" charset="0"/>
                <a:ea typeface="ＭＳ Ｐゴシック" charset="0"/>
              </a:rPr>
              <a:t> schemes 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7025E2E-7FA1-44DE-AFAB-2A09E6A2A9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dirty="0"/>
              <a:t>J. Garcia| 30</a:t>
            </a:r>
            <a:r>
              <a:rPr lang="en-US" altLang="ja-JP" baseline="30000" dirty="0"/>
              <a:t>th</a:t>
            </a:r>
            <a:r>
              <a:rPr lang="en-US" altLang="ja-JP" dirty="0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4600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sz="3600" dirty="0">
                <a:latin typeface="Arial Narrow" panose="020B0606020202030204" pitchFamily="34" charset="0"/>
                <a:ea typeface="ＭＳ Ｐゴシック" pitchFamily="34" charset="-128"/>
              </a:rPr>
              <a:t>JT-60SA: a scientific and operational challenge</a:t>
            </a:r>
            <a:endParaRPr lang="fr-FR" sz="3600" dirty="0">
              <a:latin typeface="Arial Narrow" panose="020B0606020202030204" pitchFamily="34" charset="0"/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7032104" y="1124744"/>
            <a:ext cx="5159896" cy="2880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0016" indent="-232828" algn="l" defTabSz="914377" rtl="0" eaLnBrk="1" latinLnBrk="0" hangingPunct="1">
              <a:lnSpc>
                <a:spcPct val="100000"/>
              </a:lnSpc>
              <a:spcBef>
                <a:spcPts val="533"/>
              </a:spcBef>
              <a:buFont typeface="System Font Regular"/>
              <a:buChar char="-"/>
              <a:tabLst/>
              <a:defRPr lang="en-US" sz="2133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>
                <a:latin typeface="Arial Narrow" panose="020B0606020202030204" pitchFamily="34" charset="0"/>
              </a:rPr>
              <a:t>JT-60SA aims at challenging normalized plasma parameters</a:t>
            </a:r>
          </a:p>
          <a:p>
            <a:pPr lvl="1" fontAlgn="auto"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Arial Narrow" panose="020B0606020202030204" pitchFamily="34" charset="0"/>
              </a:rPr>
              <a:t>High</a:t>
            </a:r>
            <a:r>
              <a:rPr lang="en-US" sz="2800" dirty="0">
                <a:latin typeface="Arial Narrow" panose="020B0606020202030204" pitchFamily="34" charset="0"/>
              </a:rPr>
              <a:t>: beta, non-inductive current fraction, normalized density, confinement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7B222B-4244-46B7-B0E8-CB9CAE524F9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184232" y="6457041"/>
            <a:ext cx="3935760" cy="365125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r>
              <a:rPr lang="en-US" altLang="ja-JP" dirty="0"/>
              <a:t>J. Garcia| 30</a:t>
            </a:r>
            <a:r>
              <a:rPr lang="en-US" altLang="ja-JP" baseline="30000" dirty="0"/>
              <a:t>th</a:t>
            </a:r>
            <a:r>
              <a:rPr lang="en-US" altLang="ja-JP" dirty="0"/>
              <a:t> IAEA-FEC| Chengdu | 14/10/2025| </a:t>
            </a:r>
            <a:fld id="{3F11EFF5-44ED-A340-B978-F89C753D2229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  <p:grpSp>
        <p:nvGrpSpPr>
          <p:cNvPr id="8" name="Group 23">
            <a:extLst>
              <a:ext uri="{FF2B5EF4-FFF2-40B4-BE49-F238E27FC236}">
                <a16:creationId xmlns:a16="http://schemas.microsoft.com/office/drawing/2014/main" id="{E3212037-C97D-9896-CB13-188B12468F1E}"/>
              </a:ext>
            </a:extLst>
          </p:cNvPr>
          <p:cNvGrpSpPr/>
          <p:nvPr/>
        </p:nvGrpSpPr>
        <p:grpSpPr>
          <a:xfrm>
            <a:off x="551384" y="1628800"/>
            <a:ext cx="5400600" cy="3680623"/>
            <a:chOff x="5486399" y="827960"/>
            <a:chExt cx="3648404" cy="2604261"/>
          </a:xfrm>
        </p:grpSpPr>
        <p:pic>
          <p:nvPicPr>
            <p:cNvPr id="9" name="図 9">
              <a:extLst>
                <a:ext uri="{FF2B5EF4-FFF2-40B4-BE49-F238E27FC236}">
                  <a16:creationId xmlns:a16="http://schemas.microsoft.com/office/drawing/2014/main" id="{0F7D2090-3F6F-6F0E-2D0B-11B85DB6D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719" b="1"/>
            <a:stretch/>
          </p:blipFill>
          <p:spPr>
            <a:xfrm>
              <a:off x="5552100" y="827960"/>
              <a:ext cx="3582703" cy="2604261"/>
            </a:xfrm>
            <a:prstGeom prst="rect">
              <a:avLst/>
            </a:prstGeom>
          </p:spPr>
        </p:pic>
        <p:sp>
          <p:nvSpPr>
            <p:cNvPr id="10" name="正方形/長方形 5">
              <a:extLst>
                <a:ext uri="{FF2B5EF4-FFF2-40B4-BE49-F238E27FC236}">
                  <a16:creationId xmlns:a16="http://schemas.microsoft.com/office/drawing/2014/main" id="{164A078F-13B3-FDBF-0C14-68D0493249B9}"/>
                </a:ext>
              </a:extLst>
            </p:cNvPr>
            <p:cNvSpPr/>
            <p:nvPr/>
          </p:nvSpPr>
          <p:spPr>
            <a:xfrm>
              <a:off x="5486399" y="845597"/>
              <a:ext cx="328511" cy="303346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000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eaLnBrk="1" fontAlgn="base" latinLnBrk="0" hangingPunct="1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 typeface="Wingdings" charset="2"/>
                <a:buChar char="l"/>
                <a:tabLst/>
                <a:defRPr/>
              </a:pPr>
              <a:endParaRPr kumimoji="1" lang="ja-JP" altLang="en-US" sz="1500" b="1" i="0" u="none" strike="noStrike" kern="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6348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 defTabSz="685731" fontAlgn="base">
          <a:spcBef>
            <a:spcPts val="450"/>
          </a:spcBef>
          <a:spcAft>
            <a:spcPct val="0"/>
          </a:spcAft>
          <a:defRPr kumimoji="1" kern="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8941</TotalTime>
  <Pages>0</Pages>
  <Words>2789</Words>
  <Characters>0</Characters>
  <Application>Microsoft Office PowerPoint</Application>
  <PresentationFormat>Grand écran</PresentationFormat>
  <Lines>0</Lines>
  <Paragraphs>345</Paragraphs>
  <Slides>36</Slides>
  <Notes>3</Notes>
  <HiddenSlides>0</HiddenSlides>
  <MMClips>2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50" baseType="lpstr">
      <vt:lpstr>ＭＳ Ｐゴシック</vt:lpstr>
      <vt:lpstr>-apple-system</vt:lpstr>
      <vt:lpstr>Arial</vt:lpstr>
      <vt:lpstr>Arial Narrow</vt:lpstr>
      <vt:lpstr>Arial Rounded MT Bold</vt:lpstr>
      <vt:lpstr>Calibri</vt:lpstr>
      <vt:lpstr>Cambria Math</vt:lpstr>
      <vt:lpstr>Gill Sans</vt:lpstr>
      <vt:lpstr>Helvetica</vt:lpstr>
      <vt:lpstr>Symbol</vt:lpstr>
      <vt:lpstr>System Font Regular</vt:lpstr>
      <vt:lpstr>Times New Roman</vt:lpstr>
      <vt:lpstr>Wingdings</vt:lpstr>
      <vt:lpstr>Office Theme</vt:lpstr>
      <vt:lpstr>Présentation PowerPoint</vt:lpstr>
      <vt:lpstr>Outline</vt:lpstr>
      <vt:lpstr>JT-60SA: large step beyond JET towards ITER</vt:lpstr>
      <vt:lpstr>JT-60SA: large step beyond JET towards DEMO</vt:lpstr>
      <vt:lpstr>The JT-60SA tokamak: an international platform</vt:lpstr>
      <vt:lpstr>The JT-60SA tokamak configuration</vt:lpstr>
      <vt:lpstr>The JT-60SA tokamak configuration</vt:lpstr>
      <vt:lpstr>The JT-60SA project objectives </vt:lpstr>
      <vt:lpstr>JT-60SA: a scientific and operational challenge</vt:lpstr>
      <vt:lpstr>JT-60SA: a scientific and operational challenge</vt:lpstr>
      <vt:lpstr>Outline</vt:lpstr>
      <vt:lpstr>End of 2023: Integrated comissioning and OP1</vt:lpstr>
      <vt:lpstr>Predict first modeling for first plasma</vt:lpstr>
      <vt:lpstr>First Plasma Was Obtained on 23rd October 2023</vt:lpstr>
      <vt:lpstr>First Plasma Was Obtained on 23rd October 2023</vt:lpstr>
      <vt:lpstr>Adaptive voltage allocation (AVA): a key plasma control scheme</vt:lpstr>
      <vt:lpstr>Présentation PowerPoint</vt:lpstr>
      <vt:lpstr>JT-60SA is a MA class tokamak</vt:lpstr>
      <vt:lpstr>Record plasma volume  going beyond JET</vt:lpstr>
      <vt:lpstr>Classification of the causes for disruptions</vt:lpstr>
      <vt:lpstr>Focus during OP-1 for Run Away electrons generation role of MHD</vt:lpstr>
      <vt:lpstr>Plasma energy time confinement during OP-1</vt:lpstr>
      <vt:lpstr>Outline</vt:lpstr>
      <vt:lpstr>Timeline for JT-60SA</vt:lpstr>
      <vt:lpstr>JT-60SA scientific priorities in the initial phase</vt:lpstr>
      <vt:lpstr>Outline</vt:lpstr>
      <vt:lpstr>Scenario preparation for OP2 </vt:lpstr>
      <vt:lpstr>Scenario preparation for OP2 </vt:lpstr>
      <vt:lpstr>Scenario preparation for OP2 </vt:lpstr>
      <vt:lpstr>Fast ions studies possible with N-NBI</vt:lpstr>
      <vt:lpstr>α particle physics studies with 3He plasmas</vt:lpstr>
      <vt:lpstr>Transition to W PFCs</vt:lpstr>
      <vt:lpstr>Outline</vt:lpstr>
      <vt:lpstr>Conclusions</vt:lpstr>
      <vt:lpstr>JT-60SA contributions in the 30th IAEA-FEC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TOPICS-IB simulations for benchmark and current ramp up</dc:title>
  <dc:subject/>
  <dc:creator>GARCIA Jeronimo 215255</dc:creator>
  <cp:keywords/>
  <dc:description/>
  <cp:lastModifiedBy>GARCIA OLAYA Jeronimo</cp:lastModifiedBy>
  <cp:revision>3031</cp:revision>
  <cp:lastPrinted>2021-03-15T10:42:03Z</cp:lastPrinted>
  <dcterms:created xsi:type="dcterms:W3CDTF">2014-05-20T07:16:51Z</dcterms:created>
  <dcterms:modified xsi:type="dcterms:W3CDTF">2025-10-14T00:42:54Z</dcterms:modified>
</cp:coreProperties>
</file>