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4" r:id="rId5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bold r:id="rId12"/>
      <p:italic r:id="rId13"/>
      <p:boldItalic r:id="rId14"/>
    </p:embeddedFont>
    <p:embeddedFont>
      <p:font typeface="Roboto Condensed" panose="02000000000000000000" pitchFamily="2" charset="0"/>
      <p:regular r:id="rId15"/>
      <p:bold r:id="rId16"/>
      <p:italic r:id="rId17"/>
      <p:boldItalic r:id="rId18"/>
    </p:embeddedFont>
    <p:embeddedFont>
      <p:font typeface="Roboto Light" panose="02000000000000000000" pitchFamily="2" charset="0"/>
      <p:regular r:id="rId19"/>
      <p:italic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882"/>
    <a:srgbClr val="50BEED"/>
    <a:srgbClr val="EEF1F7"/>
    <a:srgbClr val="333233"/>
    <a:srgbClr val="8ECBF9"/>
    <a:srgbClr val="0069B4"/>
    <a:srgbClr val="FFFFFF"/>
    <a:srgbClr val="003563"/>
    <a:srgbClr val="ED692E"/>
    <a:srgbClr val="C8B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3" autoAdjust="0"/>
    <p:restoredTop sz="86394"/>
  </p:normalViewPr>
  <p:slideViewPr>
    <p:cSldViewPr snapToGrid="0">
      <p:cViewPr varScale="1">
        <p:scale>
          <a:sx n="109" d="100"/>
          <a:sy n="109" d="100"/>
        </p:scale>
        <p:origin x="678" y="84"/>
      </p:cViewPr>
      <p:guideLst>
        <p:guide orient="horz" pos="912"/>
        <p:guide pos="55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0"/>
      </p:cViewPr>
      <p:guideLst/>
    </p:cSldViewPr>
  </p:notes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EJOHANN, Robin" userId="5cb1f4d7-d737-48a3-a458-702cb70f44df" providerId="ADAL" clId="{C950B3FE-B40E-4B7F-A5DB-550C6D2338C8}"/>
    <pc:docChg chg="modSld">
      <pc:chgData name="GOSEJOHANN, Robin" userId="5cb1f4d7-d737-48a3-a458-702cb70f44df" providerId="ADAL" clId="{C950B3FE-B40E-4B7F-A5DB-550C6D2338C8}" dt="2025-03-04T15:46:17.283" v="1" actId="20577"/>
      <pc:docMkLst>
        <pc:docMk/>
      </pc:docMkLst>
      <pc:sldChg chg="modSp mod">
        <pc:chgData name="GOSEJOHANN, Robin" userId="5cb1f4d7-d737-48a3-a458-702cb70f44df" providerId="ADAL" clId="{C950B3FE-B40E-4B7F-A5DB-550C6D2338C8}" dt="2025-03-04T15:46:17.283" v="1" actId="20577"/>
        <pc:sldMkLst>
          <pc:docMk/>
          <pc:sldMk cId="2565935694" sldId="374"/>
        </pc:sldMkLst>
        <pc:spChg chg="mod">
          <ac:chgData name="GOSEJOHANN, Robin" userId="5cb1f4d7-d737-48a3-a458-702cb70f44df" providerId="ADAL" clId="{C950B3FE-B40E-4B7F-A5DB-550C6D2338C8}" dt="2025-03-04T15:46:17.283" v="1" actId="20577"/>
          <ac:spMkLst>
            <pc:docMk/>
            <pc:sldMk cId="2565935694" sldId="374"/>
            <ac:spMk id="20" creationId="{30785558-500B-D572-50BD-F6209BA960B5}"/>
          </ac:spMkLst>
        </pc:spChg>
      </pc:sldChg>
    </pc:docChg>
  </pc:docChgLst>
  <pc:docChgLst>
    <pc:chgData name="GOSEJOHANN, Robin" userId="5cb1f4d7-d737-48a3-a458-702cb70f44df" providerId="ADAL" clId="{D482401B-2F17-4849-8EDF-5B46D58FD2DA}"/>
    <pc:docChg chg="modSld">
      <pc:chgData name="GOSEJOHANN, Robin" userId="5cb1f4d7-d737-48a3-a458-702cb70f44df" providerId="ADAL" clId="{D482401B-2F17-4849-8EDF-5B46D58FD2DA}" dt="2025-03-11T13:05:11.048" v="9" actId="255"/>
      <pc:docMkLst>
        <pc:docMk/>
      </pc:docMkLst>
      <pc:sldChg chg="modSp mod">
        <pc:chgData name="GOSEJOHANN, Robin" userId="5cb1f4d7-d737-48a3-a458-702cb70f44df" providerId="ADAL" clId="{D482401B-2F17-4849-8EDF-5B46D58FD2DA}" dt="2025-03-11T13:05:11.048" v="9" actId="255"/>
        <pc:sldMkLst>
          <pc:docMk/>
          <pc:sldMk cId="2565935694" sldId="374"/>
        </pc:sldMkLst>
        <pc:spChg chg="mod">
          <ac:chgData name="GOSEJOHANN, Robin" userId="5cb1f4d7-d737-48a3-a458-702cb70f44df" providerId="ADAL" clId="{D482401B-2F17-4849-8EDF-5B46D58FD2DA}" dt="2025-03-11T13:04:15.022" v="1" actId="255"/>
          <ac:spMkLst>
            <pc:docMk/>
            <pc:sldMk cId="2565935694" sldId="374"/>
            <ac:spMk id="6" creationId="{6C6D2893-9F2D-DBC5-A226-9E1B272E9121}"/>
          </ac:spMkLst>
        </pc:spChg>
        <pc:spChg chg="mod">
          <ac:chgData name="GOSEJOHANN, Robin" userId="5cb1f4d7-d737-48a3-a458-702cb70f44df" providerId="ADAL" clId="{D482401B-2F17-4849-8EDF-5B46D58FD2DA}" dt="2025-03-11T13:04:20.606" v="2" actId="255"/>
          <ac:spMkLst>
            <pc:docMk/>
            <pc:sldMk cId="2565935694" sldId="374"/>
            <ac:spMk id="9" creationId="{6320F14C-5784-5876-2E34-CF212AF3B1AF}"/>
          </ac:spMkLst>
        </pc:spChg>
        <pc:spChg chg="mod">
          <ac:chgData name="GOSEJOHANN, Robin" userId="5cb1f4d7-d737-48a3-a458-702cb70f44df" providerId="ADAL" clId="{D482401B-2F17-4849-8EDF-5B46D58FD2DA}" dt="2025-03-11T13:04:31.747" v="5" actId="6549"/>
          <ac:spMkLst>
            <pc:docMk/>
            <pc:sldMk cId="2565935694" sldId="374"/>
            <ac:spMk id="14" creationId="{6D1C863C-D193-EB65-B9DE-047B3A5495E5}"/>
          </ac:spMkLst>
        </pc:spChg>
        <pc:spChg chg="mod">
          <ac:chgData name="GOSEJOHANN, Robin" userId="5cb1f4d7-d737-48a3-a458-702cb70f44df" providerId="ADAL" clId="{D482401B-2F17-4849-8EDF-5B46D58FD2DA}" dt="2025-03-11T13:05:03.295" v="8" actId="255"/>
          <ac:spMkLst>
            <pc:docMk/>
            <pc:sldMk cId="2565935694" sldId="374"/>
            <ac:spMk id="17" creationId="{88F528D0-4430-A189-A648-F97538E8D9B5}"/>
          </ac:spMkLst>
        </pc:spChg>
        <pc:spChg chg="mod">
          <ac:chgData name="GOSEJOHANN, Robin" userId="5cb1f4d7-d737-48a3-a458-702cb70f44df" providerId="ADAL" clId="{D482401B-2F17-4849-8EDF-5B46D58FD2DA}" dt="2025-03-11T13:05:11.048" v="9" actId="255"/>
          <ac:spMkLst>
            <pc:docMk/>
            <pc:sldMk cId="2565935694" sldId="374"/>
            <ac:spMk id="19" creationId="{45092C56-8DE0-80A4-B61A-6A64724E1D13}"/>
          </ac:spMkLst>
        </pc:spChg>
        <pc:graphicFrameChg chg="mod">
          <ac:chgData name="GOSEJOHANN, Robin" userId="5cb1f4d7-d737-48a3-a458-702cb70f44df" providerId="ADAL" clId="{D482401B-2F17-4849-8EDF-5B46D58FD2DA}" dt="2025-03-11T13:04:55.359" v="7" actId="1076"/>
          <ac:graphicFrameMkLst>
            <pc:docMk/>
            <pc:sldMk cId="2565935694" sldId="374"/>
            <ac:graphicFrameMk id="15" creationId="{260663DD-55A1-8D8F-A66E-8C269A1302D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0B534-2FF8-4672-1B1C-51A48ED34A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88AFC-9850-FB06-67A0-B140F1D96B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1D30C-EF2E-1A42-877F-103720B84717}" type="datetimeFigureOut">
              <a:rPr lang="en-GB" smtClean="0">
                <a:latin typeface="Roboto" panose="02000000000000000000" pitchFamily="2" charset="0"/>
              </a:rPr>
              <a:t>2025-03-11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DC802D-EE6B-33A2-5ED5-9F8D8A5096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F5DF5-6EC4-31B8-4985-8E1FCD4A4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79FE-353A-7A4F-B772-DC23E73778CA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7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62FD6F27-D7D2-DA46-8DC4-D58D6C2844CB}" type="datetimeFigureOut">
              <a:rPr lang="en-GB" noProof="0" smtClean="0"/>
              <a:pPr/>
              <a:t>2025-03-11</a:t>
            </a:fld>
            <a:endParaRPr lang="en-GB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GB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B722F73-D059-D843-9C15-869AB0056D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526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22F73-D059-D843-9C15-869AB0056DDE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03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>
            <a:extLst>
              <a:ext uri="{FF2B5EF4-FFF2-40B4-BE49-F238E27FC236}">
                <a16:creationId xmlns:a16="http://schemas.microsoft.com/office/drawing/2014/main" id="{17EC72A2-7239-16B0-47DB-6E75DAC174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72395" y="4195363"/>
            <a:ext cx="4504962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2395" y="4372887"/>
            <a:ext cx="5864392" cy="710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Your name, Your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395" y="5322404"/>
            <a:ext cx="5864393" cy="57249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Other optional information, such as</a:t>
            </a:r>
            <a:br>
              <a:rPr lang="en-GB" noProof="0" dirty="0"/>
            </a:br>
            <a:r>
              <a:rPr lang="en-GB" noProof="0" dirty="0"/>
              <a:t>event name, location and date.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2395" y="1818503"/>
            <a:ext cx="5864392" cy="97122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1658" y="3020533"/>
            <a:ext cx="5882640" cy="971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 (optional)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4797C3-D973-A932-31A3-35CE59039FC1}"/>
              </a:ext>
            </a:extLst>
          </p:cNvPr>
          <p:cNvCxnSpPr>
            <a:cxnSpLocks/>
          </p:cNvCxnSpPr>
          <p:nvPr userDrawn="1"/>
        </p:nvCxnSpPr>
        <p:spPr>
          <a:xfrm>
            <a:off x="2882682" y="390256"/>
            <a:ext cx="0" cy="7064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A9BFD6BC-6AD8-56C7-3D14-4D7094750F5D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78048"/>
            <a:ext cx="2016244" cy="7118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0C9353-61BF-B2EE-0533-B8A0275364A7}"/>
              </a:ext>
            </a:extLst>
          </p:cNvPr>
          <p:cNvGrpSpPr/>
          <p:nvPr userDrawn="1"/>
        </p:nvGrpSpPr>
        <p:grpSpPr>
          <a:xfrm>
            <a:off x="3107533" y="351080"/>
            <a:ext cx="8903492" cy="769441"/>
            <a:chOff x="3107533" y="351080"/>
            <a:chExt cx="8903492" cy="7694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18C207-E44F-1C0B-B44D-B96BB1AEDEC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107533" y="351080"/>
              <a:ext cx="2603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F4A210-A6C9-78B0-C2CE-F008C4408C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1033" y="390256"/>
              <a:ext cx="0" cy="706458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F5DBFA0-8DB6-A8EA-5413-89A9BFB81ED0}"/>
                </a:ext>
              </a:extLst>
            </p:cNvPr>
            <p:cNvSpPr txBox="1"/>
            <p:nvPr userDrawn="1"/>
          </p:nvSpPr>
          <p:spPr>
            <a:xfrm>
              <a:off x="5935883" y="541609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C0AA8A-CA9E-2730-C36C-80DFDA8ECCB3}"/>
              </a:ext>
            </a:extLst>
          </p:cNvPr>
          <p:cNvSpPr txBox="1"/>
          <p:nvPr userDrawn="1"/>
        </p:nvSpPr>
        <p:spPr>
          <a:xfrm>
            <a:off x="8739731" y="6129338"/>
            <a:ext cx="1189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#ICARO4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B36AB25-E732-F7F9-6860-BFE2F45D4C71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6577E376-CFC5-A9E5-7A2B-BE0F0B623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F5ACD-3E33-C158-5C93-50384DB57E19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A14DCE-6548-81CD-E765-07FF9CC2897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4455F5-293C-7452-ACF0-9DD49F296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09C855-2329-846A-D415-9E6941D5BB95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9D5EE1-788D-2D11-8E0A-5442DA207B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3FF3AD-E8BA-AB14-8C42-E7FF66D52D68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5D43E3B7-28FD-65C6-A79E-A8BCF0FC5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9E016B0-4B69-1E20-1C3B-EB46A06BD46A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6E6127-63B3-865C-359D-2C2A2A5E7A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D7ED65-032B-B9BC-DC46-7A74305A4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D372F1-05B6-12E8-B68B-9F12B456F286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3" name="Title 29">
            <a:extLst>
              <a:ext uri="{FF2B5EF4-FFF2-40B4-BE49-F238E27FC236}">
                <a16:creationId xmlns:a16="http://schemas.microsoft.com/office/drawing/2014/main" id="{32B3E05E-4415-0F2A-10EE-FB44E47C7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7" y="267991"/>
            <a:ext cx="10508952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9119A3F-83F1-EAC9-7C72-72FB5DAAC3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4" hasCustomPrompt="1"/>
          </p:nvPr>
        </p:nvSpPr>
        <p:spPr>
          <a:xfrm>
            <a:off x="829518" y="1588624"/>
            <a:ext cx="10548395" cy="4252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25" hasCustomPrompt="1"/>
          </p:nvPr>
        </p:nvSpPr>
        <p:spPr>
          <a:xfrm>
            <a:off x="829518" y="2220685"/>
            <a:ext cx="10548395" cy="3191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D1F14-47C9-D150-D05D-8992CE6996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29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and green planet&#10;&#10;AI-generated content may be incorrect.">
            <a:extLst>
              <a:ext uri="{FF2B5EF4-FFF2-40B4-BE49-F238E27FC236}">
                <a16:creationId xmlns:a16="http://schemas.microsoft.com/office/drawing/2014/main" id="{3EB0157E-6BE2-F454-D903-16F2E6F6D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79"/>
          <a:stretch/>
        </p:blipFill>
        <p:spPr>
          <a:xfrm>
            <a:off x="8693737" y="-93801"/>
            <a:ext cx="3498263" cy="6653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556F7-6353-4A58-449F-077AF392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4DE7C59-73DC-6722-9AF2-E055AAC66EA5}"/>
              </a:ext>
            </a:extLst>
          </p:cNvPr>
          <p:cNvSpPr/>
          <p:nvPr userDrawn="1"/>
        </p:nvSpPr>
        <p:spPr>
          <a:xfrm>
            <a:off x="0" y="6153150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154882"/>
              </a:gs>
              <a:gs pos="51000">
                <a:srgbClr val="41A1D3"/>
              </a:gs>
              <a:gs pos="15000">
                <a:srgbClr val="50BEED"/>
              </a:gs>
              <a:gs pos="97000">
                <a:srgbClr val="15488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6B4A5DDA-4C2B-3CEC-019E-B999095F8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0"/>
          <a:stretch/>
        </p:blipFill>
        <p:spPr>
          <a:xfrm>
            <a:off x="10496551" y="6200514"/>
            <a:ext cx="1695450" cy="6710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A5E1E5-4E3A-4CF8-C4F1-7AF4BE851844}"/>
              </a:ext>
            </a:extLst>
          </p:cNvPr>
          <p:cNvGrpSpPr/>
          <p:nvPr userDrawn="1"/>
        </p:nvGrpSpPr>
        <p:grpSpPr>
          <a:xfrm>
            <a:off x="1775823" y="6153149"/>
            <a:ext cx="8903492" cy="769441"/>
            <a:chOff x="1959930" y="6039894"/>
            <a:chExt cx="8903492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73E6F2-BA50-34D2-B4D9-2993F3E121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59930" y="6039894"/>
              <a:ext cx="23786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bg1"/>
                  </a:solidFill>
                  <a:latin typeface="+mj-lt"/>
                </a:rPr>
                <a:t>ICARO-4</a:t>
              </a:r>
              <a:endParaRPr lang="en-AT" sz="4400" b="1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26F948-4575-03E3-E705-A96C65814A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63430" y="6207919"/>
              <a:ext cx="0" cy="40722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9B46A2-1E14-2744-3926-C1F6A7429FC7}"/>
                </a:ext>
              </a:extLst>
            </p:cNvPr>
            <p:cNvSpPr txBox="1"/>
            <p:nvPr userDrawn="1"/>
          </p:nvSpPr>
          <p:spPr>
            <a:xfrm>
              <a:off x="4788280" y="6230423"/>
              <a:ext cx="607514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International Conference 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Advances</a:t>
              </a:r>
              <a:r>
                <a:rPr lang="de-DE" sz="1900" b="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in Radiation </a:t>
              </a:r>
              <a:r>
                <a:rPr lang="de-DE" sz="1900" b="0" dirty="0" err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Oncology</a:t>
              </a:r>
              <a:endParaRPr lang="en-GB" sz="1900" b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pic" sz="quarter" idx="10"/>
          </p:nvPr>
        </p:nvSpPr>
        <p:spPr>
          <a:xfrm>
            <a:off x="7516678" y="0"/>
            <a:ext cx="4675322" cy="61494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br>
              <a:rPr lang="en-GB" noProof="0" dirty="0"/>
            </a:br>
            <a:r>
              <a:rPr lang="en-GB" noProof="0" dirty="0"/>
              <a:t>Drag and drop</a:t>
            </a:r>
          </a:p>
          <a:p>
            <a:r>
              <a:rPr lang="en-GB" noProof="0" dirty="0"/>
              <a:t>your image here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E92DAA08-F2A7-B617-B5A1-D5F567DFD0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 hasCustomPrompt="1"/>
          </p:nvPr>
        </p:nvSpPr>
        <p:spPr>
          <a:xfrm>
            <a:off x="838985" y="267991"/>
            <a:ext cx="5765015" cy="997196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3600" b="1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Title Here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7849F3EB-A419-DD1D-4D54-5487A47B85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9" hasCustomPrompt="1"/>
          </p:nvPr>
        </p:nvSpPr>
        <p:spPr>
          <a:xfrm>
            <a:off x="840190" y="1588273"/>
            <a:ext cx="5767344" cy="38487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6pPr>
            <a:lvl7pPr marL="2743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A8C1F-8E73-D238-8BD4-E50C0BD58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21"/>
          </p:nvPr>
        </p:nvSpPr>
        <p:spPr/>
        <p:txBody>
          <a:bodyPr/>
          <a:lstStyle/>
          <a:p>
            <a:fld id="{3BB30F39-7259-494B-92D5-3B8F42EE228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10C32-72E7-23E0-4D56-59C904F41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94" y="5691188"/>
            <a:ext cx="1005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AEA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4029801C-5759-4852-1DC1-DC75BDF59C1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33" y="392458"/>
            <a:ext cx="2016244" cy="711842"/>
          </a:xfrm>
          <a:prstGeom prst="rect">
            <a:avLst/>
          </a:prstGeom>
        </p:spPr>
      </p:pic>
      <p:sp>
        <p:nvSpPr>
          <p:cNvPr id="2" name="Rettangolo 5">
            <a:extLst>
              <a:ext uri="{FF2B5EF4-FFF2-40B4-BE49-F238E27FC236}">
                <a16:creationId xmlns:a16="http://schemas.microsoft.com/office/drawing/2014/main" id="{440ECDD2-FD18-B4C6-48F4-07512A5E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90256"/>
            <a:ext cx="304800" cy="706458"/>
          </a:xfrm>
          <a:prstGeom prst="rect">
            <a:avLst/>
          </a:prstGeom>
          <a:solidFill>
            <a:srgbClr val="EE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ttore 1 4">
            <a:extLst>
              <a:ext uri="{FF2B5EF4-FFF2-40B4-BE49-F238E27FC236}">
                <a16:creationId xmlns:a16="http://schemas.microsoft.com/office/drawing/2014/main" id="{030FFAD5-0F62-34A4-8B8A-C36146788BC5}"/>
              </a:ext>
            </a:extLst>
          </p:cNvPr>
          <p:cNvCxnSpPr>
            <a:cxnSpLocks/>
          </p:cNvCxnSpPr>
          <p:nvPr userDrawn="1"/>
        </p:nvCxnSpPr>
        <p:spPr>
          <a:xfrm>
            <a:off x="1406245" y="3359894"/>
            <a:ext cx="389415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0551CB0-A4B2-CF13-2E8A-24B4430ADD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6245" y="3537418"/>
            <a:ext cx="3954448" cy="103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8pPr>
            <a:lvl9pPr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23" name="Title 29">
            <a:extLst>
              <a:ext uri="{FF2B5EF4-FFF2-40B4-BE49-F238E27FC236}">
                <a16:creationId xmlns:a16="http://schemas.microsoft.com/office/drawing/2014/main" id="{3B40B8FD-62D6-4D32-B8A5-EE323DC77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6246" y="2695921"/>
            <a:ext cx="3960042" cy="4985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GB" noProof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8712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70A8-5C04-2B73-621D-2267764B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2926" y="6436561"/>
            <a:ext cx="409074" cy="42143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fld id="{D8F36684-AE81-4B75-9F58-785809A80C0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1" r:id="rId2"/>
    <p:sldLayoutId id="2147483719" r:id="rId3"/>
    <p:sldLayoutId id="2147483679" r:id="rId4"/>
    <p:sldLayoutId id="2147483718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caro@iaea.or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629A6A0-4EA1-F08D-ABCC-7751E19257B0}"/>
              </a:ext>
            </a:extLst>
          </p:cNvPr>
          <p:cNvSpPr txBox="1">
            <a:spLocks/>
          </p:cNvSpPr>
          <p:nvPr/>
        </p:nvSpPr>
        <p:spPr>
          <a:xfrm>
            <a:off x="3951026" y="95077"/>
            <a:ext cx="3828080" cy="125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Title of Your Paper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Name of Author (s)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Department Name and/or Institution Name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your-email@email.com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6C6D2893-9F2D-DBC5-A226-9E1B272E9121}"/>
              </a:ext>
            </a:extLst>
          </p:cNvPr>
          <p:cNvSpPr txBox="1">
            <a:spLocks/>
          </p:cNvSpPr>
          <p:nvPr/>
        </p:nvSpPr>
        <p:spPr>
          <a:xfrm>
            <a:off x="303764" y="454007"/>
            <a:ext cx="3742441" cy="16348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The poster should be a visual presentation of your paper. Please read the </a:t>
            </a:r>
            <a:r>
              <a:rPr lang="en-GB" sz="1200" i="1" dirty="0">
                <a:solidFill>
                  <a:prstClr val="black"/>
                </a:solidFill>
                <a:latin typeface="Calibri" panose="020F0502020204030204"/>
              </a:rPr>
              <a:t>IAEA guidelines on the preparation and submission of virtual posters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first. 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Write a summary of your paper in bullet points. The summary should only address key points of your paper. 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Submit this poster as a </a:t>
            </a:r>
            <a:r>
              <a:rPr lang="en-GB" sz="1200" b="1" dirty="0">
                <a:solidFill>
                  <a:srgbClr val="C00000"/>
                </a:solidFill>
                <a:latin typeface="Calibri" panose="020F0502020204030204"/>
              </a:rPr>
              <a:t>single slide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, presentation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5D720E12-ECAE-4600-E064-3684E2591BB1}"/>
              </a:ext>
            </a:extLst>
          </p:cNvPr>
          <p:cNvSpPr txBox="1">
            <a:spLocks/>
          </p:cNvSpPr>
          <p:nvPr/>
        </p:nvSpPr>
        <p:spPr>
          <a:xfrm>
            <a:off x="140767" y="142680"/>
            <a:ext cx="3742441" cy="241121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solidFill>
                  <a:prstClr val="white"/>
                </a:solidFill>
                <a:latin typeface="Calibri" panose="020F0502020204030204"/>
              </a:rPr>
              <a:t>ABSTRACT</a:t>
            </a:r>
            <a:endParaRPr lang="en-GB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A8E789D5-32AF-24CC-6B3B-479E550D4658}"/>
              </a:ext>
            </a:extLst>
          </p:cNvPr>
          <p:cNvSpPr txBox="1">
            <a:spLocks/>
          </p:cNvSpPr>
          <p:nvPr/>
        </p:nvSpPr>
        <p:spPr>
          <a:xfrm>
            <a:off x="142037" y="2149949"/>
            <a:ext cx="3742441" cy="241121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BACKGROUND / INTRODUCTION</a:t>
            </a:r>
            <a:endParaRPr lang="en-GB" dirty="0"/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id="{6320F14C-5784-5876-2E34-CF212AF3B1AF}"/>
              </a:ext>
            </a:extLst>
          </p:cNvPr>
          <p:cNvSpPr txBox="1">
            <a:spLocks/>
          </p:cNvSpPr>
          <p:nvPr/>
        </p:nvSpPr>
        <p:spPr>
          <a:xfrm>
            <a:off x="188610" y="2452200"/>
            <a:ext cx="3742441" cy="22907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This section should be used to explain the background of or introduce your paper. Make sure to identify objectives of your topic.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You may adjust size of these text boxes as needed.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If you have any questions, please contact the organizers of the conference.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GB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55">
            <a:extLst>
              <a:ext uri="{FF2B5EF4-FFF2-40B4-BE49-F238E27FC236}">
                <a16:creationId xmlns:a16="http://schemas.microsoft.com/office/drawing/2014/main" id="{5714BC7B-BF7F-E548-A85A-86FE06A04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" y="4496378"/>
            <a:ext cx="1201616" cy="9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CC323A51-A021-D6A0-FC3B-5E59A592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29" y="4502101"/>
            <a:ext cx="1202939" cy="9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22687">
            <a:extLst>
              <a:ext uri="{FF2B5EF4-FFF2-40B4-BE49-F238E27FC236}">
                <a16:creationId xmlns:a16="http://schemas.microsoft.com/office/drawing/2014/main" id="{4F19261D-DCC1-5F91-3379-378413FA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/>
          <a:stretch>
            <a:fillRect/>
          </a:stretch>
        </p:blipFill>
        <p:spPr bwMode="auto">
          <a:xfrm>
            <a:off x="2700048" y="4496378"/>
            <a:ext cx="1201616" cy="9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1DF40D30-D619-C52D-ED45-9F61FAB1C105}"/>
              </a:ext>
            </a:extLst>
          </p:cNvPr>
          <p:cNvSpPr txBox="1">
            <a:spLocks/>
          </p:cNvSpPr>
          <p:nvPr/>
        </p:nvSpPr>
        <p:spPr>
          <a:xfrm>
            <a:off x="4016453" y="1602072"/>
            <a:ext cx="4147794" cy="236513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CHALLENGES / METHODS / IMPLEMENTATION</a:t>
            </a:r>
            <a:endParaRPr lang="en-GB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6D1C863C-D193-EB65-B9DE-047B3A5495E5}"/>
              </a:ext>
            </a:extLst>
          </p:cNvPr>
          <p:cNvSpPr txBox="1">
            <a:spLocks/>
          </p:cNvSpPr>
          <p:nvPr/>
        </p:nvSpPr>
        <p:spPr>
          <a:xfrm>
            <a:off x="4016453" y="1843193"/>
            <a:ext cx="4147794" cy="28386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This section can be adjusted to address “challenges”, “methods”, “implementation” or others depending on the content of your paper, should demonstrate clear view/vision of your topic. 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Using graphs/figures are recommended to provide information visually. Authors are responsible for ensuring that nothing in their papers infringes any existing copyright. Make sure to label the graph/figures clearly and indicate source, as necessary.</a:t>
            </a:r>
          </a:p>
          <a:p>
            <a:pPr marL="108000" indent="-108000" algn="just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The message that your poster contains should be clear and understandable without the requirement of oral explanation. If relevant, methods should be presented simply and concisely.</a:t>
            </a:r>
          </a:p>
        </p:txBody>
      </p:sp>
      <p:graphicFrame>
        <p:nvGraphicFramePr>
          <p:cNvPr id="15" name="Table 38">
            <a:extLst>
              <a:ext uri="{FF2B5EF4-FFF2-40B4-BE49-F238E27FC236}">
                <a16:creationId xmlns:a16="http://schemas.microsoft.com/office/drawing/2014/main" id="{260663DD-55A1-8D8F-A66E-8C269A130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24210"/>
              </p:ext>
            </p:extLst>
          </p:nvPr>
        </p:nvGraphicFramePr>
        <p:xfrm>
          <a:off x="4072468" y="5007201"/>
          <a:ext cx="4091779" cy="853440"/>
        </p:xfrm>
        <a:graphic>
          <a:graphicData uri="http://schemas.openxmlformats.org/drawingml/2006/table">
            <a:tbl>
              <a:tblPr firstRow="1" bandRow="1"/>
              <a:tblGrid>
                <a:gridCol w="1426081">
                  <a:extLst>
                    <a:ext uri="{9D8B030D-6E8A-4147-A177-3AD203B41FA5}">
                      <a16:colId xmlns:a16="http://schemas.microsoft.com/office/drawing/2014/main" val="3345727463"/>
                    </a:ext>
                  </a:extLst>
                </a:gridCol>
                <a:gridCol w="942663">
                  <a:extLst>
                    <a:ext uri="{9D8B030D-6E8A-4147-A177-3AD203B41FA5}">
                      <a16:colId xmlns:a16="http://schemas.microsoft.com/office/drawing/2014/main" val="1353970898"/>
                    </a:ext>
                  </a:extLst>
                </a:gridCol>
                <a:gridCol w="870151">
                  <a:extLst>
                    <a:ext uri="{9D8B030D-6E8A-4147-A177-3AD203B41FA5}">
                      <a16:colId xmlns:a16="http://schemas.microsoft.com/office/drawing/2014/main" val="1332177920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692215753"/>
                    </a:ext>
                  </a:extLst>
                </a:gridCol>
              </a:tblGrid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1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2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3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4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166944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32889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78668"/>
                  </a:ext>
                </a:extLst>
              </a:tr>
              <a:tr h="15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44469"/>
                  </a:ext>
                </a:extLst>
              </a:tr>
            </a:tbl>
          </a:graphicData>
        </a:graphic>
      </p:graphicFrame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861740DA-C437-1FEE-3E4B-542468614C13}"/>
              </a:ext>
            </a:extLst>
          </p:cNvPr>
          <p:cNvSpPr txBox="1">
            <a:spLocks/>
          </p:cNvSpPr>
          <p:nvPr/>
        </p:nvSpPr>
        <p:spPr>
          <a:xfrm>
            <a:off x="8308790" y="142680"/>
            <a:ext cx="3742441" cy="241121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OUTCOME / RESULTS</a:t>
            </a:r>
            <a:endParaRPr lang="en-GB" dirty="0"/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88F528D0-4430-A189-A648-F97538E8D9B5}"/>
              </a:ext>
            </a:extLst>
          </p:cNvPr>
          <p:cNvSpPr txBox="1">
            <a:spLocks/>
          </p:cNvSpPr>
          <p:nvPr/>
        </p:nvSpPr>
        <p:spPr>
          <a:xfrm>
            <a:off x="8308790" y="390682"/>
            <a:ext cx="3742440" cy="24037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Be sure that your results are clear and self-explanatory.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altLang="ja-JP" sz="12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Please ensure any logos, graphics or images inserted are of a high resolution to avoid them pixelating.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altLang="ja-JP" sz="12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Your poster will be made available on the IAEA Conference and Meetings App. There will be a commenting box placed under each poster for authors to interact with participants, answer any questions they have and initiate further discussions. </a:t>
            </a:r>
            <a:endParaRPr lang="en-US" altLang="ja-JP" sz="1200" dirty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AB6BD0EC-60FC-3204-8638-39DBE4D2451E}"/>
              </a:ext>
            </a:extLst>
          </p:cNvPr>
          <p:cNvSpPr txBox="1">
            <a:spLocks/>
          </p:cNvSpPr>
          <p:nvPr/>
        </p:nvSpPr>
        <p:spPr>
          <a:xfrm>
            <a:off x="8296222" y="2157108"/>
            <a:ext cx="3742439" cy="236513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5092C56-8DE0-80A4-B61A-6A64724E1D13}"/>
              </a:ext>
            </a:extLst>
          </p:cNvPr>
          <p:cNvSpPr txBox="1">
            <a:spLocks/>
          </p:cNvSpPr>
          <p:nvPr/>
        </p:nvSpPr>
        <p:spPr>
          <a:xfrm>
            <a:off x="8308790" y="2391070"/>
            <a:ext cx="3729872" cy="18428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conclusions of your paper. You may also raise further questions or discussion topic for the session.</a:t>
            </a:r>
          </a:p>
          <a:p>
            <a:pPr marL="108000" marR="0" lvl="0" indent="-108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save your file with the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ID number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your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last name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e-poster must be submitted by Friday, 9 May 2025 via INDICO. </a:t>
            </a:r>
          </a:p>
          <a:p>
            <a:pPr marL="108000" marR="0" lvl="0" indent="-1080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questions, please contact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hlinkClick r:id="rId6"/>
              </a:rPr>
              <a:t>icaro@iaea.org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30785558-500B-D572-50BD-F6209BA960B5}"/>
              </a:ext>
            </a:extLst>
          </p:cNvPr>
          <p:cNvSpPr txBox="1">
            <a:spLocks/>
          </p:cNvSpPr>
          <p:nvPr/>
        </p:nvSpPr>
        <p:spPr>
          <a:xfrm>
            <a:off x="8308788" y="4598913"/>
            <a:ext cx="3742442" cy="241121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ACKNOWLEDGEMENTS / REFERENCES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D97220-6B83-B691-0DDA-9B8BCDE95D5D}"/>
              </a:ext>
            </a:extLst>
          </p:cNvPr>
          <p:cNvSpPr txBox="1">
            <a:spLocks/>
          </p:cNvSpPr>
          <p:nvPr/>
        </p:nvSpPr>
        <p:spPr>
          <a:xfrm>
            <a:off x="11295301" y="142773"/>
            <a:ext cx="755932" cy="239598"/>
          </a:xfrm>
          <a:prstGeom prst="rect">
            <a:avLst/>
          </a:prstGeom>
          <a:solidFill>
            <a:srgbClr val="0069B4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prstClr val="white"/>
                </a:solidFill>
                <a:latin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ID: XXX</a:t>
            </a:r>
          </a:p>
        </p:txBody>
      </p:sp>
    </p:spTree>
    <p:extLst>
      <p:ext uri="{BB962C8B-B14F-4D97-AF65-F5344CB8AC3E}">
        <p14:creationId xmlns:p14="http://schemas.microsoft.com/office/powerpoint/2010/main" val="2565935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 PPT template" id="{F375058E-0EC4-744F-A57D-8D861F2311F9}" vid="{1C9E6154-247E-9D4D-BBEC-358B3467DAA8}"/>
    </a:ext>
  </a:extLst>
</a:theme>
</file>

<file path=ppt/theme/theme2.xml><?xml version="1.0" encoding="utf-8"?>
<a:theme xmlns:a="http://schemas.openxmlformats.org/drawingml/2006/main" name="Tema di Offic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EA">
      <a:dk1>
        <a:srgbClr val="0069B4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IAEA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bacbc-3b4e-4bab-88a5-7c4fe9edee83">
      <Terms xmlns="http://schemas.microsoft.com/office/infopath/2007/PartnerControls"/>
    </lcf76f155ced4ddcb4097134ff3c332f>
    <TaxCatchAll xmlns="00b8741f-108b-4728-ae5f-f84c76982758" xsi:nil="true"/>
    <_tzSourceUrl xmlns="00b8741f-108b-4728-ae5f-f84c769827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86FB82F0F844BA74BA45F3BB066E5" ma:contentTypeVersion="16" ma:contentTypeDescription="Create a new document." ma:contentTypeScope="" ma:versionID="47cfe3bc4299c4fbfad272be85e98f5b">
  <xsd:schema xmlns:xsd="http://www.w3.org/2001/XMLSchema" xmlns:xs="http://www.w3.org/2001/XMLSchema" xmlns:p="http://schemas.microsoft.com/office/2006/metadata/properties" xmlns:ns2="641bacbc-3b4e-4bab-88a5-7c4fe9edee83" xmlns:ns3="00b8741f-108b-4728-ae5f-f84c76982758" targetNamespace="http://schemas.microsoft.com/office/2006/metadata/properties" ma:root="true" ma:fieldsID="c64ed3c4225d3a733565ee51376ae0f3" ns2:_="" ns3:_="">
    <xsd:import namespace="641bacbc-3b4e-4bab-88a5-7c4fe9edee83"/>
    <xsd:import namespace="00b8741f-108b-4728-ae5f-f84c76982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_tzSourceUr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bacbc-3b4e-4bab-88a5-7c4fe9ede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8741f-108b-4728-ae5f-f84c76982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f9cdc60-6a1a-4ad7-8577-f15245497a5f}" ma:internalName="TaxCatchAll" ma:showField="CatchAllData" ma:web="00b8741f-108b-4728-ae5f-f84c76982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tzSourceUrl" ma:index="22" nillable="true" ma:displayName="Tzunami Source URL" ma:description="The source URL of the item" ma:format="" ma:hidden="true" ma:internalName="_tzSourceUrl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208786-5C86-49D7-8DC1-3E521A0B2908}">
  <ds:schemaRefs>
    <ds:schemaRef ds:uri="http://purl.org/dc/elements/1.1/"/>
    <ds:schemaRef ds:uri="http://schemas.microsoft.com/office/2006/documentManagement/types"/>
    <ds:schemaRef ds:uri="00b8741f-108b-4728-ae5f-f84c76982758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41bacbc-3b4e-4bab-88a5-7c4fe9edee8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149E1B-D599-48C1-A749-C01D67B1B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bacbc-3b4e-4bab-88a5-7c4fe9edee83"/>
    <ds:schemaRef ds:uri="00b8741f-108b-4728-ae5f-f84c76982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0162CD-12D7-459D-AB1A-4F8BA7A14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394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Roboto Bold</vt:lpstr>
      <vt:lpstr>Roboto Condensed</vt:lpstr>
      <vt:lpstr>Roboto</vt:lpstr>
      <vt:lpstr>Calibri</vt:lpstr>
      <vt:lpstr>Roboto Light</vt:lpstr>
      <vt:lpstr>Calibri Light</vt:lpstr>
      <vt:lpstr>Arial</vt:lpstr>
      <vt:lpstr>Tema di Office</vt:lpstr>
      <vt:lpstr>PowerPoint Presentation</vt:lpstr>
    </vt:vector>
  </TitlesOfParts>
  <Manager/>
  <Company>IAEA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IAEA Power Point Presentation Template - 2025</dc:title>
  <dc:subject/>
  <dc:creator>OPIC</dc:creator>
  <cp:keywords>Power Point Presentation Template IAEA OPIC Visual Identity IAEA Blue</cp:keywords>
  <dc:description>This template is designed to uphold our commitment to clarity and professionalism. It features a clean layout and incorporates the official IAEA blue, ensuring consistency and impact in your presentations. Use this template to convey your messages effectively and showcase information with precision.</dc:description>
  <cp:lastModifiedBy>GOSEJOHANN, Robin</cp:lastModifiedBy>
  <cp:revision>207</cp:revision>
  <dcterms:created xsi:type="dcterms:W3CDTF">2023-12-11T14:26:18Z</dcterms:created>
  <dcterms:modified xsi:type="dcterms:W3CDTF">2025-03-11T13:05:16Z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0x01010011486FB82F0F844BA74BA45F3BB066E5</vt:lpwstr>
  </property>
  <property fmtid="{D5CDD505-2E9C-101B-9397-08002B2CF9AE}" pid="3" name="MediaServiceImageTags">
    <vt:lpwstr/>
  </property>
  <property fmtid="{D5CDD505-2E9C-101B-9397-08002B2CF9AE}" pid="4" name="SearchTaxonomy">
    <vt:lpwstr/>
  </property>
</Properties>
</file>