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71" r:id="rId2"/>
    <p:sldId id="368" r:id="rId3"/>
    <p:sldId id="370" r:id="rId4"/>
    <p:sldId id="348" r:id="rId5"/>
    <p:sldId id="345" r:id="rId6"/>
    <p:sldId id="358" r:id="rId7"/>
    <p:sldId id="363" r:id="rId8"/>
    <p:sldId id="366" r:id="rId9"/>
    <p:sldId id="364" r:id="rId10"/>
    <p:sldId id="367" r:id="rId11"/>
    <p:sldId id="372" r:id="rId12"/>
  </p:sldIdLst>
  <p:sldSz cx="12192000" cy="6858000"/>
  <p:notesSz cx="6881813" cy="9296400"/>
  <p:defaultTextStyle>
    <a:lvl1pPr defTabSz="457200">
      <a:defRPr>
        <a:latin typeface="+mn-lt"/>
        <a:ea typeface="+mn-ea"/>
        <a:cs typeface="+mn-cs"/>
        <a:sym typeface="Helvetica"/>
      </a:defRPr>
    </a:lvl1pPr>
    <a:lvl2pPr defTabSz="457200">
      <a:defRPr>
        <a:latin typeface="+mn-lt"/>
        <a:ea typeface="+mn-ea"/>
        <a:cs typeface="+mn-cs"/>
        <a:sym typeface="Helvetica"/>
      </a:defRPr>
    </a:lvl2pPr>
    <a:lvl3pPr defTabSz="457200">
      <a:defRPr>
        <a:latin typeface="+mn-lt"/>
        <a:ea typeface="+mn-ea"/>
        <a:cs typeface="+mn-cs"/>
        <a:sym typeface="Helvetica"/>
      </a:defRPr>
    </a:lvl3pPr>
    <a:lvl4pPr defTabSz="457200">
      <a:defRPr>
        <a:latin typeface="+mn-lt"/>
        <a:ea typeface="+mn-ea"/>
        <a:cs typeface="+mn-cs"/>
        <a:sym typeface="Helvetica"/>
      </a:defRPr>
    </a:lvl4pPr>
    <a:lvl5pPr defTabSz="457200">
      <a:defRPr>
        <a:latin typeface="+mn-lt"/>
        <a:ea typeface="+mn-ea"/>
        <a:cs typeface="+mn-cs"/>
        <a:sym typeface="Helvetica"/>
      </a:defRPr>
    </a:lvl5pPr>
    <a:lvl6pPr defTabSz="457200">
      <a:defRPr>
        <a:latin typeface="+mn-lt"/>
        <a:ea typeface="+mn-ea"/>
        <a:cs typeface="+mn-cs"/>
        <a:sym typeface="Helvetica"/>
      </a:defRPr>
    </a:lvl6pPr>
    <a:lvl7pPr defTabSz="457200">
      <a:defRPr>
        <a:latin typeface="+mn-lt"/>
        <a:ea typeface="+mn-ea"/>
        <a:cs typeface="+mn-cs"/>
        <a:sym typeface="Helvetica"/>
      </a:defRPr>
    </a:lvl7pPr>
    <a:lvl8pPr defTabSz="457200">
      <a:defRPr>
        <a:latin typeface="+mn-lt"/>
        <a:ea typeface="+mn-ea"/>
        <a:cs typeface="+mn-cs"/>
        <a:sym typeface="Helvetica"/>
      </a:defRPr>
    </a:lvl8pPr>
    <a:lvl9pPr defTabSz="457200">
      <a:defRPr>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04BE"/>
    <a:srgbClr val="95D000"/>
    <a:srgbClr val="E33245"/>
    <a:srgbClr val="992AC4"/>
    <a:srgbClr val="0073B8"/>
    <a:srgbClr val="007FB7"/>
    <a:srgbClr val="0441F9"/>
    <a:srgbClr val="6550A6"/>
    <a:srgbClr val="CE2028"/>
    <a:srgbClr val="3185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66"/>
    <p:restoredTop sz="94545"/>
  </p:normalViewPr>
  <p:slideViewPr>
    <p:cSldViewPr snapToGrid="0" snapToObjects="1">
      <p:cViewPr varScale="1">
        <p:scale>
          <a:sx n="98" d="100"/>
          <a:sy n="98" d="100"/>
        </p:scale>
        <p:origin x="1005" y="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342900" y="696913"/>
            <a:ext cx="6196013" cy="3486150"/>
          </a:xfrm>
          <a:prstGeom prst="rect">
            <a:avLst/>
          </a:prstGeom>
        </p:spPr>
        <p:txBody>
          <a:bodyPr lIns="92446" tIns="46223" rIns="92446" bIns="46223"/>
          <a:lstStyle/>
          <a:p>
            <a:pPr lvl="0"/>
            <a:endParaRPr/>
          </a:p>
        </p:txBody>
      </p:sp>
      <p:sp>
        <p:nvSpPr>
          <p:cNvPr id="41" name="Shape 41"/>
          <p:cNvSpPr>
            <a:spLocks noGrp="1"/>
          </p:cNvSpPr>
          <p:nvPr>
            <p:ph type="body" sz="quarter" idx="1"/>
          </p:nvPr>
        </p:nvSpPr>
        <p:spPr>
          <a:xfrm>
            <a:off x="917575" y="4415790"/>
            <a:ext cx="5046663" cy="4183380"/>
          </a:xfrm>
          <a:prstGeom prst="rect">
            <a:avLst/>
          </a:prstGeom>
        </p:spPr>
        <p:txBody>
          <a:bodyPr lIns="92446" tIns="46223" rIns="92446" bIns="46223"/>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image" Target="../media/image4.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ody slide">
    <p:spTree>
      <p:nvGrpSpPr>
        <p:cNvPr id="1" name=""/>
        <p:cNvGrpSpPr/>
        <p:nvPr/>
      </p:nvGrpSpPr>
      <p:grpSpPr>
        <a:xfrm>
          <a:off x="0" y="0"/>
          <a:ext cx="0" cy="0"/>
          <a:chOff x="0" y="0"/>
          <a:chExt cx="0" cy="0"/>
        </a:xfrm>
      </p:grpSpPr>
      <p:sp>
        <p:nvSpPr>
          <p:cNvPr id="5" name="Shape 24"/>
          <p:cNvSpPr>
            <a:spLocks noGrp="1"/>
          </p:cNvSpPr>
          <p:nvPr>
            <p:ph type="title"/>
          </p:nvPr>
        </p:nvSpPr>
        <p:spPr>
          <a:xfrm>
            <a:off x="135467" y="-8837"/>
            <a:ext cx="10464800" cy="597415"/>
          </a:xfrm>
          <a:prstGeom prst="rect">
            <a:avLst/>
          </a:prstGeom>
        </p:spPr>
        <p:txBody>
          <a:bodyPr/>
          <a:lstStyle>
            <a:lvl1pPr>
              <a:defRPr sz="2400" b="0">
                <a:latin typeface="Arial" charset="0"/>
                <a:ea typeface="Arial" charset="0"/>
                <a:cs typeface="Arial" charset="0"/>
              </a:defRPr>
            </a:lvl1pPr>
          </a:lstStyle>
          <a:p>
            <a:pPr lvl="0">
              <a:defRPr sz="1800" b="0">
                <a:solidFill>
                  <a:srgbClr val="000000"/>
                </a:solidFill>
                <a:uFillTx/>
              </a:defRPr>
            </a:pPr>
            <a:r>
              <a:rPr sz="2800" b="1" dirty="0">
                <a:solidFill>
                  <a:srgbClr val="FFFFFF"/>
                </a:solidFill>
                <a:uFill>
                  <a:solidFill>
                    <a:srgbClr val="FFFFFF"/>
                  </a:solidFill>
                </a:uFill>
              </a:rPr>
              <a:t>Title Text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358" y="6374676"/>
            <a:ext cx="1031968" cy="448883"/>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45740" y="6358370"/>
            <a:ext cx="1019311" cy="50292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53756" y="6355080"/>
            <a:ext cx="1831230" cy="502920"/>
          </a:xfrm>
          <a:prstGeom prst="rect">
            <a:avLst/>
          </a:prstGeom>
        </p:spPr>
      </p:pic>
      <p:cxnSp>
        <p:nvCxnSpPr>
          <p:cNvPr id="10" name="Straight Connector 9"/>
          <p:cNvCxnSpPr/>
          <p:nvPr userDrawn="1"/>
        </p:nvCxnSpPr>
        <p:spPr>
          <a:xfrm>
            <a:off x="0" y="6348549"/>
            <a:ext cx="12192000" cy="0"/>
          </a:xfrm>
          <a:prstGeom prst="line">
            <a:avLst/>
          </a:prstGeom>
          <a:ln w="25400">
            <a:solidFill>
              <a:srgbClr val="0073B8"/>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303329" y="-9787"/>
            <a:ext cx="1092804" cy="703493"/>
          </a:xfrm>
          <a:prstGeom prst="rect">
            <a:avLst/>
          </a:prstGeom>
        </p:spPr>
      </p:pic>
      <p:sp>
        <p:nvSpPr>
          <p:cNvPr id="2" name="Rectangle 1"/>
          <p:cNvSpPr/>
          <p:nvPr userDrawn="1"/>
        </p:nvSpPr>
        <p:spPr>
          <a:xfrm>
            <a:off x="11387744" y="6477395"/>
            <a:ext cx="372218" cy="276999"/>
          </a:xfrm>
          <a:prstGeom prst="rect">
            <a:avLst/>
          </a:prstGeom>
        </p:spPr>
        <p:txBody>
          <a:bodyPr wrap="none">
            <a:spAutoFit/>
          </a:bodyPr>
          <a:lstStyle/>
          <a:p>
            <a:fld id="{0285979B-2335-8943-9511-25760B04C115}" type="slidenum">
              <a:rPr kumimoji="0" lang="en-US" sz="1200" b="0" i="0" u="none" strike="noStrike" cap="none" spc="0" normalizeH="0" baseline="0" smtClean="0">
                <a:ln>
                  <a:noFill/>
                </a:ln>
                <a:solidFill>
                  <a:srgbClr val="000000"/>
                </a:solidFill>
                <a:effectLst/>
                <a:uFillTx/>
                <a:latin typeface="+mn-lt"/>
                <a:ea typeface="+mn-ea"/>
                <a:cs typeface="+mn-cs"/>
                <a:sym typeface="Helvetica"/>
              </a:rPr>
              <a:pPr/>
              <a:t>‹#›</a:t>
            </a:fld>
            <a:endParaRPr lang="en-US" sz="1200" dirty="0"/>
          </a:p>
        </p:txBody>
      </p:sp>
      <p:pic>
        <p:nvPicPr>
          <p:cNvPr id="15" name="Picture 1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380644" y="6504421"/>
            <a:ext cx="1362456" cy="235413"/>
          </a:xfrm>
          <a:prstGeom prst="rect">
            <a:avLst/>
          </a:prstGeom>
        </p:spPr>
      </p:pic>
      <p:sp>
        <p:nvSpPr>
          <p:cNvPr id="4" name="Pentagon 3">
            <a:extLst>
              <a:ext uri="{FF2B5EF4-FFF2-40B4-BE49-F238E27FC236}">
                <a16:creationId xmlns:a16="http://schemas.microsoft.com/office/drawing/2014/main" id="{EEB74E2D-6AFF-5A45-BE89-5829DE3924F3}"/>
              </a:ext>
            </a:extLst>
          </p:cNvPr>
          <p:cNvSpPr/>
          <p:nvPr userDrawn="1"/>
        </p:nvSpPr>
        <p:spPr>
          <a:xfrm>
            <a:off x="0" y="-9786"/>
            <a:ext cx="10436697" cy="536004"/>
          </a:xfrm>
          <a:custGeom>
            <a:avLst/>
            <a:gdLst>
              <a:gd name="connsiteX0" fmla="*/ 0 w 10167257"/>
              <a:gd name="connsiteY0" fmla="*/ 0 h 512707"/>
              <a:gd name="connsiteX1" fmla="*/ 9910904 w 10167257"/>
              <a:gd name="connsiteY1" fmla="*/ 0 h 512707"/>
              <a:gd name="connsiteX2" fmla="*/ 10167257 w 10167257"/>
              <a:gd name="connsiteY2" fmla="*/ 256354 h 512707"/>
              <a:gd name="connsiteX3" fmla="*/ 9910904 w 10167257"/>
              <a:gd name="connsiteY3" fmla="*/ 512707 h 512707"/>
              <a:gd name="connsiteX4" fmla="*/ 0 w 10167257"/>
              <a:gd name="connsiteY4" fmla="*/ 512707 h 512707"/>
              <a:gd name="connsiteX5" fmla="*/ 0 w 10167257"/>
              <a:gd name="connsiteY5" fmla="*/ 0 h 512707"/>
              <a:gd name="connsiteX0" fmla="*/ 0 w 10429258"/>
              <a:gd name="connsiteY0" fmla="*/ 0 h 541828"/>
              <a:gd name="connsiteX1" fmla="*/ 9910904 w 10429258"/>
              <a:gd name="connsiteY1" fmla="*/ 0 h 541828"/>
              <a:gd name="connsiteX2" fmla="*/ 10167257 w 10429258"/>
              <a:gd name="connsiteY2" fmla="*/ 256354 h 541828"/>
              <a:gd name="connsiteX3" fmla="*/ 10429258 w 10429258"/>
              <a:gd name="connsiteY3" fmla="*/ 541828 h 541828"/>
              <a:gd name="connsiteX4" fmla="*/ 0 w 10429258"/>
              <a:gd name="connsiteY4" fmla="*/ 512707 h 541828"/>
              <a:gd name="connsiteX5" fmla="*/ 0 w 10429258"/>
              <a:gd name="connsiteY5" fmla="*/ 0 h 541828"/>
              <a:gd name="connsiteX0" fmla="*/ 0 w 10429258"/>
              <a:gd name="connsiteY0" fmla="*/ 0 h 541828"/>
              <a:gd name="connsiteX1" fmla="*/ 9910904 w 10429258"/>
              <a:gd name="connsiteY1" fmla="*/ 0 h 541828"/>
              <a:gd name="connsiteX2" fmla="*/ 10109015 w 10429258"/>
              <a:gd name="connsiteY2" fmla="*/ 314596 h 541828"/>
              <a:gd name="connsiteX3" fmla="*/ 10429258 w 10429258"/>
              <a:gd name="connsiteY3" fmla="*/ 541828 h 541828"/>
              <a:gd name="connsiteX4" fmla="*/ 0 w 10429258"/>
              <a:gd name="connsiteY4" fmla="*/ 512707 h 541828"/>
              <a:gd name="connsiteX5" fmla="*/ 0 w 10429258"/>
              <a:gd name="connsiteY5" fmla="*/ 0 h 541828"/>
              <a:gd name="connsiteX0" fmla="*/ 0 w 10242884"/>
              <a:gd name="connsiteY0" fmla="*/ 0 h 541828"/>
              <a:gd name="connsiteX1" fmla="*/ 9910904 w 10242884"/>
              <a:gd name="connsiteY1" fmla="*/ 0 h 541828"/>
              <a:gd name="connsiteX2" fmla="*/ 10109015 w 10242884"/>
              <a:gd name="connsiteY2" fmla="*/ 314596 h 541828"/>
              <a:gd name="connsiteX3" fmla="*/ 10242884 w 10242884"/>
              <a:gd name="connsiteY3" fmla="*/ 541828 h 541828"/>
              <a:gd name="connsiteX4" fmla="*/ 0 w 10242884"/>
              <a:gd name="connsiteY4" fmla="*/ 512707 h 541828"/>
              <a:gd name="connsiteX5" fmla="*/ 0 w 10242884"/>
              <a:gd name="connsiteY5" fmla="*/ 0 h 541828"/>
              <a:gd name="connsiteX0" fmla="*/ 0 w 10242884"/>
              <a:gd name="connsiteY0" fmla="*/ 0 h 541828"/>
              <a:gd name="connsiteX1" fmla="*/ 9910904 w 10242884"/>
              <a:gd name="connsiteY1" fmla="*/ 0 h 541828"/>
              <a:gd name="connsiteX2" fmla="*/ 10237147 w 10242884"/>
              <a:gd name="connsiteY2" fmla="*/ 530091 h 541828"/>
              <a:gd name="connsiteX3" fmla="*/ 10242884 w 10242884"/>
              <a:gd name="connsiteY3" fmla="*/ 541828 h 541828"/>
              <a:gd name="connsiteX4" fmla="*/ 0 w 10242884"/>
              <a:gd name="connsiteY4" fmla="*/ 512707 h 541828"/>
              <a:gd name="connsiteX5" fmla="*/ 0 w 10242884"/>
              <a:gd name="connsiteY5" fmla="*/ 0 h 541828"/>
              <a:gd name="connsiteX0" fmla="*/ 0 w 10242884"/>
              <a:gd name="connsiteY0" fmla="*/ 0 h 536004"/>
              <a:gd name="connsiteX1" fmla="*/ 9910904 w 10242884"/>
              <a:gd name="connsiteY1" fmla="*/ 0 h 536004"/>
              <a:gd name="connsiteX2" fmla="*/ 10237147 w 10242884"/>
              <a:gd name="connsiteY2" fmla="*/ 530091 h 536004"/>
              <a:gd name="connsiteX3" fmla="*/ 10242884 w 10242884"/>
              <a:gd name="connsiteY3" fmla="*/ 536004 h 536004"/>
              <a:gd name="connsiteX4" fmla="*/ 0 w 10242884"/>
              <a:gd name="connsiteY4" fmla="*/ 512707 h 536004"/>
              <a:gd name="connsiteX5" fmla="*/ 0 w 10242884"/>
              <a:gd name="connsiteY5" fmla="*/ 0 h 5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2884" h="536004">
                <a:moveTo>
                  <a:pt x="0" y="0"/>
                </a:moveTo>
                <a:lnTo>
                  <a:pt x="9910904" y="0"/>
                </a:lnTo>
                <a:lnTo>
                  <a:pt x="10237147" y="530091"/>
                </a:lnTo>
                <a:lnTo>
                  <a:pt x="10242884" y="536004"/>
                </a:lnTo>
                <a:lnTo>
                  <a:pt x="0" y="512707"/>
                </a:lnTo>
                <a:lnTo>
                  <a:pt x="0" y="0"/>
                </a:lnTo>
                <a:close/>
              </a:path>
            </a:pathLst>
          </a:custGeom>
          <a:solidFill>
            <a:srgbClr val="0073B8"/>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3" name="Shape 25">
            <a:extLst>
              <a:ext uri="{FF2B5EF4-FFF2-40B4-BE49-F238E27FC236}">
                <a16:creationId xmlns:a16="http://schemas.microsoft.com/office/drawing/2014/main" id="{99E5A2FA-1DDF-4174-97AE-882AB2C5F7EC}"/>
              </a:ext>
            </a:extLst>
          </p:cNvPr>
          <p:cNvSpPr>
            <a:spLocks noGrp="1"/>
          </p:cNvSpPr>
          <p:nvPr>
            <p:ph type="body" idx="1" hasCustomPrompt="1"/>
          </p:nvPr>
        </p:nvSpPr>
        <p:spPr>
          <a:xfrm>
            <a:off x="452702" y="863600"/>
            <a:ext cx="11286597" cy="5994400"/>
          </a:xfrm>
          <a:prstGeom prst="rect">
            <a:avLst/>
          </a:prstGeom>
        </p:spPr>
        <p:txBody>
          <a:bodyPr/>
          <a:lstStyle>
            <a:lvl3pPr>
              <a:defRPr sz="2400"/>
            </a:lvl3pPr>
            <a:lvl4pPr>
              <a:defRPr sz="2400"/>
            </a:lvl4pPr>
          </a:lstStyle>
          <a:p>
            <a:pPr lvl="0">
              <a:defRPr sz="1800">
                <a:uFillTx/>
              </a:defRPr>
            </a:pPr>
            <a:r>
              <a:rPr sz="2400" dirty="0">
                <a:uFill>
                  <a:solidFill/>
                </a:uFill>
              </a:rPr>
              <a:t>Body Level One</a:t>
            </a:r>
          </a:p>
          <a:p>
            <a:pPr lvl="1">
              <a:defRPr sz="1800">
                <a:uFillTx/>
              </a:defRPr>
            </a:pPr>
            <a:r>
              <a:rPr sz="2400" dirty="0">
                <a:uFill>
                  <a:solidFill/>
                </a:uFill>
              </a:rPr>
              <a:t>Body Level Two</a:t>
            </a:r>
            <a:endParaRPr lang="en-US" sz="2400" dirty="0">
              <a:uFill>
                <a:solidFill/>
              </a:uFill>
            </a:endParaRPr>
          </a:p>
          <a:p>
            <a:pPr lvl="3">
              <a:defRPr sz="1800">
                <a:uFillTx/>
              </a:defRPr>
            </a:pPr>
            <a:endParaRPr sz="2400" dirty="0">
              <a:uFill>
                <a:solidFill/>
              </a:uFill>
            </a:endParaRPr>
          </a:p>
          <a:p>
            <a:pPr lvl="2">
              <a:defRPr sz="1800">
                <a:uFillTx/>
              </a:defRPr>
            </a:pPr>
            <a:r>
              <a:rPr sz="2400" dirty="0">
                <a:uFill>
                  <a:solidFill/>
                </a:uFill>
              </a:rPr>
              <a:t>Body Level Three</a:t>
            </a:r>
          </a:p>
          <a:p>
            <a:pPr lvl="3">
              <a:defRPr sz="1800">
                <a:uFillTx/>
              </a:defRPr>
            </a:pPr>
            <a:r>
              <a:rPr sz="2400" dirty="0">
                <a:uFill>
                  <a:solidFill/>
                </a:uFill>
              </a:rPr>
              <a:t>Body Level Four</a:t>
            </a:r>
          </a:p>
          <a:p>
            <a:pPr lvl="4">
              <a:defRPr sz="1800">
                <a:uFillTx/>
              </a:defRPr>
            </a:pPr>
            <a:r>
              <a:rPr sz="2400" dirty="0">
                <a:uFill>
                  <a:solidFill/>
                </a:uFill>
              </a:rPr>
              <a:t>Body Level Five</a:t>
            </a:r>
          </a:p>
        </p:txBody>
      </p:sp>
      <p:sp>
        <p:nvSpPr>
          <p:cNvPr id="14" name="TextBox 13"/>
          <p:cNvSpPr txBox="1"/>
          <p:nvPr userDrawn="1"/>
        </p:nvSpPr>
        <p:spPr>
          <a:xfrm>
            <a:off x="7694605" y="6522485"/>
            <a:ext cx="909860" cy="276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Helvetica"/>
              </a:rPr>
              <a:t>NSDD 2024</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3"/>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F0C18-6E35-4989-8F2B-38C508F5C642}" type="slidenum">
              <a:rPr lang="en-US"/>
              <a:pPr>
                <a:defRPr/>
              </a:pPr>
              <a:t>‹#›</a:t>
            </a:fld>
            <a:endParaRPr lang="en-US"/>
          </a:p>
        </p:txBody>
      </p:sp>
    </p:spTree>
    <p:extLst>
      <p:ext uri="{BB962C8B-B14F-4D97-AF65-F5344CB8AC3E}">
        <p14:creationId xmlns:p14="http://schemas.microsoft.com/office/powerpoint/2010/main" val="136764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heme" Target="../theme/theme1.xml"/><Relationship Id="rId7" Type="http://schemas.openxmlformats.org/officeDocument/2006/relationships/image" Target="../media/image4.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80644" y="6504421"/>
            <a:ext cx="1362456" cy="235413"/>
          </a:xfrm>
          <a:prstGeom prst="rect">
            <a:avLst/>
          </a:prstGeom>
        </p:spPr>
      </p:pic>
      <p:sp>
        <p:nvSpPr>
          <p:cNvPr id="10" name="Shape 10"/>
          <p:cNvSpPr>
            <a:spLocks noGrp="1"/>
          </p:cNvSpPr>
          <p:nvPr>
            <p:ph type="body" idx="1"/>
          </p:nvPr>
        </p:nvSpPr>
        <p:spPr>
          <a:xfrm>
            <a:off x="452702" y="863600"/>
            <a:ext cx="11286597" cy="5994400"/>
          </a:xfrm>
          <a:prstGeom prst="rect">
            <a:avLst/>
          </a:prstGeom>
          <a:ln w="12700">
            <a:miter lim="400000"/>
          </a:ln>
          <a:extLst>
            <a:ext uri="{C572A759-6A51-4108-AA02-DFA0A04FC94B}">
              <ma14:wrappingTextBoxFlag xmlns:ma14="http://schemas.microsoft.com/office/mac/drawingml/2011/main" xmlns="" val="1"/>
            </a:ext>
          </a:extLst>
        </p:spPr>
        <p:txBody>
          <a:bodyPr lIns="88900" tIns="88900" rIns="88900" bIns="88900"/>
          <a:lstStyle/>
          <a:p>
            <a:pPr lvl="0">
              <a:defRPr sz="1800">
                <a:uFillTx/>
              </a:defRPr>
            </a:pPr>
            <a:r>
              <a:rPr sz="2400" dirty="0">
                <a:uFill>
                  <a:solidFill/>
                </a:uFill>
              </a:rPr>
              <a:t>Body Level One</a:t>
            </a:r>
          </a:p>
          <a:p>
            <a:pPr lvl="1">
              <a:defRPr sz="1800">
                <a:uFillTx/>
              </a:defRPr>
            </a:pPr>
            <a:r>
              <a:rPr sz="2400" dirty="0">
                <a:uFill>
                  <a:solidFill/>
                </a:uFill>
              </a:rPr>
              <a:t>Body Level Two</a:t>
            </a:r>
          </a:p>
          <a:p>
            <a:pPr lvl="2">
              <a:defRPr sz="1800">
                <a:uFillTx/>
              </a:defRPr>
            </a:pPr>
            <a:r>
              <a:rPr sz="2400" dirty="0">
                <a:uFill>
                  <a:solidFill/>
                </a:uFill>
              </a:rPr>
              <a:t>Body Level Three</a:t>
            </a:r>
          </a:p>
          <a:p>
            <a:pPr lvl="3">
              <a:defRPr sz="1800">
                <a:uFillTx/>
              </a:defRPr>
            </a:pPr>
            <a:r>
              <a:rPr sz="2400" dirty="0">
                <a:uFill>
                  <a:solidFill/>
                </a:uFill>
              </a:rPr>
              <a:t>Body Level Four</a:t>
            </a:r>
          </a:p>
          <a:p>
            <a:pPr lvl="4">
              <a:defRPr sz="1800">
                <a:uFillTx/>
              </a:defRPr>
            </a:pPr>
            <a:r>
              <a:rPr sz="2400" dirty="0">
                <a:uFill>
                  <a:solidFill/>
                </a:uFill>
              </a:rPr>
              <a:t>Body Level Five</a:t>
            </a:r>
          </a:p>
        </p:txBody>
      </p:sp>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13358" y="6374676"/>
            <a:ext cx="1031968" cy="448883"/>
          </a:xfrm>
          <a:prstGeom prst="rect">
            <a:avLst/>
          </a:prstGeom>
        </p:spPr>
      </p:pic>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845740" y="6358370"/>
            <a:ext cx="1019311" cy="502920"/>
          </a:xfrm>
          <a:prstGeom prst="rect">
            <a:avLst/>
          </a:prstGeom>
        </p:spPr>
      </p:pic>
      <p:pic>
        <p:nvPicPr>
          <p:cNvPr id="17" name="Picture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053756" y="6355080"/>
            <a:ext cx="1831230" cy="502920"/>
          </a:xfrm>
          <a:prstGeom prst="rect">
            <a:avLst/>
          </a:prstGeom>
        </p:spPr>
      </p:pic>
      <p:cxnSp>
        <p:nvCxnSpPr>
          <p:cNvPr id="19" name="Straight Connector 18"/>
          <p:cNvCxnSpPr/>
          <p:nvPr userDrawn="1"/>
        </p:nvCxnSpPr>
        <p:spPr>
          <a:xfrm>
            <a:off x="0" y="6348549"/>
            <a:ext cx="12192000" cy="0"/>
          </a:xfrm>
          <a:prstGeom prst="line">
            <a:avLst/>
          </a:prstGeom>
          <a:ln w="25400">
            <a:solidFill>
              <a:srgbClr val="0073B8"/>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523351" y="177581"/>
            <a:ext cx="2121098" cy="1365457"/>
          </a:xfrm>
          <a:prstGeom prst="rect">
            <a:avLst/>
          </a:prstGeom>
        </p:spPr>
      </p:pic>
      <p:sp>
        <p:nvSpPr>
          <p:cNvPr id="3" name="TextBox 2"/>
          <p:cNvSpPr txBox="1"/>
          <p:nvPr userDrawn="1"/>
        </p:nvSpPr>
        <p:spPr>
          <a:xfrm>
            <a:off x="7694605" y="6522485"/>
            <a:ext cx="909860" cy="276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Helvetica"/>
              </a:rPr>
              <a:t>NSDD 2024</a:t>
            </a:r>
          </a:p>
        </p:txBody>
      </p:sp>
      <p:sp>
        <p:nvSpPr>
          <p:cNvPr id="9" name="Pentagon 8">
            <a:extLst>
              <a:ext uri="{FF2B5EF4-FFF2-40B4-BE49-F238E27FC236}">
                <a16:creationId xmlns:a16="http://schemas.microsoft.com/office/drawing/2014/main" id="{3B19D612-9B0A-8B4D-BB5E-C0B76421C1D2}"/>
              </a:ext>
            </a:extLst>
          </p:cNvPr>
          <p:cNvSpPr/>
          <p:nvPr userDrawn="1"/>
        </p:nvSpPr>
        <p:spPr>
          <a:xfrm>
            <a:off x="1" y="1"/>
            <a:ext cx="9699170" cy="1190330"/>
          </a:xfrm>
          <a:custGeom>
            <a:avLst/>
            <a:gdLst>
              <a:gd name="connsiteX0" fmla="*/ 0 w 9437914"/>
              <a:gd name="connsiteY0" fmla="*/ 0 h 1186543"/>
              <a:gd name="connsiteX1" fmla="*/ 8844643 w 9437914"/>
              <a:gd name="connsiteY1" fmla="*/ 0 h 1186543"/>
              <a:gd name="connsiteX2" fmla="*/ 9437914 w 9437914"/>
              <a:gd name="connsiteY2" fmla="*/ 593272 h 1186543"/>
              <a:gd name="connsiteX3" fmla="*/ 8844643 w 9437914"/>
              <a:gd name="connsiteY3" fmla="*/ 1186543 h 1186543"/>
              <a:gd name="connsiteX4" fmla="*/ 0 w 9437914"/>
              <a:gd name="connsiteY4" fmla="*/ 1186543 h 1186543"/>
              <a:gd name="connsiteX5" fmla="*/ 0 w 9437914"/>
              <a:gd name="connsiteY5" fmla="*/ 0 h 1186543"/>
              <a:gd name="connsiteX0" fmla="*/ 0 w 9947886"/>
              <a:gd name="connsiteY0" fmla="*/ 0 h 1186543"/>
              <a:gd name="connsiteX1" fmla="*/ 8844643 w 9947886"/>
              <a:gd name="connsiteY1" fmla="*/ 0 h 1186543"/>
              <a:gd name="connsiteX2" fmla="*/ 9437914 w 9947886"/>
              <a:gd name="connsiteY2" fmla="*/ 593272 h 1186543"/>
              <a:gd name="connsiteX3" fmla="*/ 9947886 w 9947886"/>
              <a:gd name="connsiteY3" fmla="*/ 1146787 h 1186543"/>
              <a:gd name="connsiteX4" fmla="*/ 0 w 9947886"/>
              <a:gd name="connsiteY4" fmla="*/ 1186543 h 1186543"/>
              <a:gd name="connsiteX5" fmla="*/ 0 w 9947886"/>
              <a:gd name="connsiteY5" fmla="*/ 0 h 1186543"/>
              <a:gd name="connsiteX0" fmla="*/ 0 w 9512458"/>
              <a:gd name="connsiteY0" fmla="*/ 0 h 1190330"/>
              <a:gd name="connsiteX1" fmla="*/ 8844643 w 9512458"/>
              <a:gd name="connsiteY1" fmla="*/ 0 h 1190330"/>
              <a:gd name="connsiteX2" fmla="*/ 9437914 w 9512458"/>
              <a:gd name="connsiteY2" fmla="*/ 593272 h 1190330"/>
              <a:gd name="connsiteX3" fmla="*/ 9512458 w 9512458"/>
              <a:gd name="connsiteY3" fmla="*/ 1190330 h 1190330"/>
              <a:gd name="connsiteX4" fmla="*/ 0 w 9512458"/>
              <a:gd name="connsiteY4" fmla="*/ 1186543 h 1190330"/>
              <a:gd name="connsiteX5" fmla="*/ 0 w 9512458"/>
              <a:gd name="connsiteY5" fmla="*/ 0 h 1190330"/>
              <a:gd name="connsiteX0" fmla="*/ 0 w 9512458"/>
              <a:gd name="connsiteY0" fmla="*/ 0 h 1190330"/>
              <a:gd name="connsiteX1" fmla="*/ 8844643 w 9512458"/>
              <a:gd name="connsiteY1" fmla="*/ 0 h 1190330"/>
              <a:gd name="connsiteX2" fmla="*/ 9231086 w 9512458"/>
              <a:gd name="connsiteY2" fmla="*/ 691243 h 1190330"/>
              <a:gd name="connsiteX3" fmla="*/ 9512458 w 9512458"/>
              <a:gd name="connsiteY3" fmla="*/ 1190330 h 1190330"/>
              <a:gd name="connsiteX4" fmla="*/ 0 w 9512458"/>
              <a:gd name="connsiteY4" fmla="*/ 1186543 h 1190330"/>
              <a:gd name="connsiteX5" fmla="*/ 0 w 9512458"/>
              <a:gd name="connsiteY5" fmla="*/ 0 h 119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12458" h="1190330">
                <a:moveTo>
                  <a:pt x="0" y="0"/>
                </a:moveTo>
                <a:lnTo>
                  <a:pt x="8844643" y="0"/>
                </a:lnTo>
                <a:lnTo>
                  <a:pt x="9231086" y="691243"/>
                </a:lnTo>
                <a:lnTo>
                  <a:pt x="9512458" y="1190330"/>
                </a:lnTo>
                <a:lnTo>
                  <a:pt x="0" y="1186543"/>
                </a:lnTo>
                <a:lnTo>
                  <a:pt x="0" y="0"/>
                </a:lnTo>
                <a:close/>
              </a:path>
            </a:pathLst>
          </a:custGeom>
          <a:solidFill>
            <a:srgbClr val="0073B8"/>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ransition spd="med"/>
  <p:txStyles>
    <p:titleStyle>
      <a:lvl1pPr>
        <a:defRPr sz="2800" b="1">
          <a:solidFill>
            <a:srgbClr val="FFFFFF"/>
          </a:solidFill>
          <a:uFill>
            <a:solidFill>
              <a:srgbClr val="FFFFFF"/>
            </a:solidFill>
          </a:uFill>
          <a:latin typeface="Century Gothic"/>
          <a:ea typeface="Century Gothic"/>
          <a:cs typeface="Century Gothic"/>
          <a:sym typeface="Century Gothic"/>
        </a:defRPr>
      </a:lvl1pPr>
      <a:lvl2pPr>
        <a:defRPr sz="2800" b="1">
          <a:solidFill>
            <a:srgbClr val="FFFFFF"/>
          </a:solidFill>
          <a:uFill>
            <a:solidFill>
              <a:srgbClr val="FFFFFF"/>
            </a:solidFill>
          </a:uFill>
          <a:latin typeface="Century Gothic"/>
          <a:ea typeface="Century Gothic"/>
          <a:cs typeface="Century Gothic"/>
          <a:sym typeface="Century Gothic"/>
        </a:defRPr>
      </a:lvl2pPr>
      <a:lvl3pPr>
        <a:defRPr sz="2800" b="1">
          <a:solidFill>
            <a:srgbClr val="FFFFFF"/>
          </a:solidFill>
          <a:uFill>
            <a:solidFill>
              <a:srgbClr val="FFFFFF"/>
            </a:solidFill>
          </a:uFill>
          <a:latin typeface="Century Gothic"/>
          <a:ea typeface="Century Gothic"/>
          <a:cs typeface="Century Gothic"/>
          <a:sym typeface="Century Gothic"/>
        </a:defRPr>
      </a:lvl3pPr>
      <a:lvl4pPr>
        <a:defRPr sz="2800" b="1">
          <a:solidFill>
            <a:srgbClr val="FFFFFF"/>
          </a:solidFill>
          <a:uFill>
            <a:solidFill>
              <a:srgbClr val="FFFFFF"/>
            </a:solidFill>
          </a:uFill>
          <a:latin typeface="Century Gothic"/>
          <a:ea typeface="Century Gothic"/>
          <a:cs typeface="Century Gothic"/>
          <a:sym typeface="Century Gothic"/>
        </a:defRPr>
      </a:lvl4pPr>
      <a:lvl5pPr>
        <a:defRPr sz="2800" b="1">
          <a:solidFill>
            <a:srgbClr val="FFFFFF"/>
          </a:solidFill>
          <a:uFill>
            <a:solidFill>
              <a:srgbClr val="FFFFFF"/>
            </a:solidFill>
          </a:uFill>
          <a:latin typeface="Century Gothic"/>
          <a:ea typeface="Century Gothic"/>
          <a:cs typeface="Century Gothic"/>
          <a:sym typeface="Century Gothic"/>
        </a:defRPr>
      </a:lvl5pPr>
      <a:lvl6pPr>
        <a:defRPr sz="2800" b="1">
          <a:solidFill>
            <a:srgbClr val="FFFFFF"/>
          </a:solidFill>
          <a:uFill>
            <a:solidFill>
              <a:srgbClr val="FFFFFF"/>
            </a:solidFill>
          </a:uFill>
          <a:latin typeface="Century Gothic"/>
          <a:ea typeface="Century Gothic"/>
          <a:cs typeface="Century Gothic"/>
          <a:sym typeface="Century Gothic"/>
        </a:defRPr>
      </a:lvl6pPr>
      <a:lvl7pPr>
        <a:defRPr sz="2800" b="1">
          <a:solidFill>
            <a:srgbClr val="FFFFFF"/>
          </a:solidFill>
          <a:uFill>
            <a:solidFill>
              <a:srgbClr val="FFFFFF"/>
            </a:solidFill>
          </a:uFill>
          <a:latin typeface="Century Gothic"/>
          <a:ea typeface="Century Gothic"/>
          <a:cs typeface="Century Gothic"/>
          <a:sym typeface="Century Gothic"/>
        </a:defRPr>
      </a:lvl7pPr>
      <a:lvl8pPr>
        <a:defRPr sz="2800" b="1">
          <a:solidFill>
            <a:srgbClr val="FFFFFF"/>
          </a:solidFill>
          <a:uFill>
            <a:solidFill>
              <a:srgbClr val="FFFFFF"/>
            </a:solidFill>
          </a:uFill>
          <a:latin typeface="Century Gothic"/>
          <a:ea typeface="Century Gothic"/>
          <a:cs typeface="Century Gothic"/>
          <a:sym typeface="Century Gothic"/>
        </a:defRPr>
      </a:lvl8pPr>
      <a:lvl9pPr>
        <a:defRPr sz="2800" b="1">
          <a:solidFill>
            <a:srgbClr val="FFFFFF"/>
          </a:solidFill>
          <a:uFill>
            <a:solidFill>
              <a:srgbClr val="FFFFFF"/>
            </a:solidFill>
          </a:uFill>
          <a:latin typeface="Century Gothic"/>
          <a:ea typeface="Century Gothic"/>
          <a:cs typeface="Century Gothic"/>
          <a:sym typeface="Century Gothic"/>
        </a:defRPr>
      </a:lvl9pPr>
    </p:titleStyle>
    <p:bodyStyle>
      <a:lvl1pPr marL="254000" indent="-254000">
        <a:spcBef>
          <a:spcPts val="2000"/>
        </a:spcBef>
        <a:buSzPct val="125000"/>
        <a:buChar char="•"/>
        <a:defRPr sz="2400">
          <a:uFill>
            <a:solidFill/>
          </a:uFill>
          <a:latin typeface="Century Gothic"/>
          <a:ea typeface="Century Gothic"/>
          <a:cs typeface="Century Gothic"/>
          <a:sym typeface="Century Gothic"/>
        </a:defRPr>
      </a:lvl1pPr>
      <a:lvl2pPr marL="728133" indent="-270933">
        <a:spcBef>
          <a:spcPts val="2000"/>
        </a:spcBef>
        <a:buSzPct val="125000"/>
        <a:buChar char="-"/>
        <a:defRPr sz="2400">
          <a:uFill>
            <a:solidFill/>
          </a:uFill>
          <a:latin typeface="Century Gothic"/>
          <a:ea typeface="Century Gothic"/>
          <a:cs typeface="Century Gothic"/>
          <a:sym typeface="Century Gothic"/>
        </a:defRPr>
      </a:lvl2pPr>
      <a:lvl3pPr marL="914400">
        <a:spcBef>
          <a:spcPts val="2000"/>
        </a:spcBef>
        <a:buSzPct val="125000"/>
        <a:buChar char="•"/>
        <a:defRPr sz="2400">
          <a:uFill>
            <a:solidFill/>
          </a:uFill>
          <a:latin typeface="Century Gothic"/>
          <a:ea typeface="Century Gothic"/>
          <a:cs typeface="Century Gothic"/>
          <a:sym typeface="Century Gothic"/>
        </a:defRPr>
      </a:lvl3pPr>
      <a:lvl4pPr marL="1371600">
        <a:spcBef>
          <a:spcPts val="2000"/>
        </a:spcBef>
        <a:buSzPct val="125000"/>
        <a:buChar char="-"/>
        <a:defRPr sz="2400">
          <a:uFill>
            <a:solidFill/>
          </a:uFill>
          <a:latin typeface="Century Gothic"/>
          <a:ea typeface="Century Gothic"/>
          <a:cs typeface="Century Gothic"/>
          <a:sym typeface="Century Gothic"/>
        </a:defRPr>
      </a:lvl4pPr>
      <a:lvl5pPr marL="1828800">
        <a:spcBef>
          <a:spcPts val="2000"/>
        </a:spcBef>
        <a:buSzPct val="125000"/>
        <a:buChar char="•"/>
        <a:defRPr sz="2400">
          <a:uFill>
            <a:solidFill/>
          </a:uFill>
          <a:latin typeface="Century Gothic"/>
          <a:ea typeface="Century Gothic"/>
          <a:cs typeface="Century Gothic"/>
          <a:sym typeface="Century Gothic"/>
        </a:defRPr>
      </a:lvl5pPr>
      <a:lvl6pPr marL="3430813" indent="-979714">
        <a:spcBef>
          <a:spcPts val="2000"/>
        </a:spcBef>
        <a:buSzPct val="125000"/>
        <a:buChar char="•"/>
        <a:defRPr sz="2400">
          <a:uFill>
            <a:solidFill/>
          </a:uFill>
          <a:latin typeface="Century Gothic"/>
          <a:ea typeface="Century Gothic"/>
          <a:cs typeface="Century Gothic"/>
          <a:sym typeface="Century Gothic"/>
        </a:defRPr>
      </a:lvl6pPr>
      <a:lvl7pPr marL="3786413" indent="-979714">
        <a:spcBef>
          <a:spcPts val="2000"/>
        </a:spcBef>
        <a:buSzPct val="125000"/>
        <a:buChar char="•"/>
        <a:defRPr sz="2400">
          <a:uFill>
            <a:solidFill/>
          </a:uFill>
          <a:latin typeface="Century Gothic"/>
          <a:ea typeface="Century Gothic"/>
          <a:cs typeface="Century Gothic"/>
          <a:sym typeface="Century Gothic"/>
        </a:defRPr>
      </a:lvl7pPr>
      <a:lvl8pPr marL="4142013" indent="-979714">
        <a:spcBef>
          <a:spcPts val="2000"/>
        </a:spcBef>
        <a:buSzPct val="125000"/>
        <a:buChar char="•"/>
        <a:defRPr sz="2400">
          <a:uFill>
            <a:solidFill/>
          </a:uFill>
          <a:latin typeface="Century Gothic"/>
          <a:ea typeface="Century Gothic"/>
          <a:cs typeface="Century Gothic"/>
          <a:sym typeface="Century Gothic"/>
        </a:defRPr>
      </a:lvl8pPr>
      <a:lvl9pPr marL="4497613" indent="-979713">
        <a:spcBef>
          <a:spcPts val="2000"/>
        </a:spcBef>
        <a:buSzPct val="125000"/>
        <a:buChar char="•"/>
        <a:defRPr sz="2400">
          <a:uFill>
            <a:solidFill/>
          </a:uFill>
          <a:latin typeface="Century Gothic"/>
          <a:ea typeface="Century Gothic"/>
          <a:cs typeface="Century Gothic"/>
          <a:sym typeface="Century Gothic"/>
        </a:defRPr>
      </a:lvl9pPr>
    </p:bodyStyle>
    <p:otherStyle>
      <a:lvl1pPr algn="ctr">
        <a:defRPr sz="1200">
          <a:solidFill>
            <a:schemeClr val="tx1"/>
          </a:solidFill>
          <a:uFill>
            <a:solidFill>
              <a:srgbClr val="6C6C6C"/>
            </a:solidFill>
          </a:uFill>
          <a:latin typeface="+mn-lt"/>
          <a:ea typeface="+mn-ea"/>
          <a:cs typeface="+mn-cs"/>
          <a:sym typeface="Century Gothic"/>
        </a:defRPr>
      </a:lvl1pPr>
      <a:lvl2pPr algn="ctr">
        <a:defRPr sz="1200">
          <a:solidFill>
            <a:schemeClr val="tx1"/>
          </a:solidFill>
          <a:uFill>
            <a:solidFill>
              <a:srgbClr val="6C6C6C"/>
            </a:solidFill>
          </a:uFill>
          <a:latin typeface="+mn-lt"/>
          <a:ea typeface="+mn-ea"/>
          <a:cs typeface="+mn-cs"/>
          <a:sym typeface="Century Gothic"/>
        </a:defRPr>
      </a:lvl2pPr>
      <a:lvl3pPr algn="ctr">
        <a:defRPr sz="1200">
          <a:solidFill>
            <a:schemeClr val="tx1"/>
          </a:solidFill>
          <a:uFill>
            <a:solidFill>
              <a:srgbClr val="6C6C6C"/>
            </a:solidFill>
          </a:uFill>
          <a:latin typeface="+mn-lt"/>
          <a:ea typeface="+mn-ea"/>
          <a:cs typeface="+mn-cs"/>
          <a:sym typeface="Century Gothic"/>
        </a:defRPr>
      </a:lvl3pPr>
      <a:lvl4pPr algn="ctr">
        <a:defRPr sz="1200">
          <a:solidFill>
            <a:schemeClr val="tx1"/>
          </a:solidFill>
          <a:uFill>
            <a:solidFill>
              <a:srgbClr val="6C6C6C"/>
            </a:solidFill>
          </a:uFill>
          <a:latin typeface="+mn-lt"/>
          <a:ea typeface="+mn-ea"/>
          <a:cs typeface="+mn-cs"/>
          <a:sym typeface="Century Gothic"/>
        </a:defRPr>
      </a:lvl4pPr>
      <a:lvl5pPr algn="ctr">
        <a:defRPr sz="1200">
          <a:solidFill>
            <a:schemeClr val="tx1"/>
          </a:solidFill>
          <a:uFill>
            <a:solidFill>
              <a:srgbClr val="6C6C6C"/>
            </a:solidFill>
          </a:uFill>
          <a:latin typeface="+mn-lt"/>
          <a:ea typeface="+mn-ea"/>
          <a:cs typeface="+mn-cs"/>
          <a:sym typeface="Century Gothic"/>
        </a:defRPr>
      </a:lvl5pPr>
      <a:lvl6pPr algn="ctr">
        <a:defRPr sz="1200">
          <a:solidFill>
            <a:schemeClr val="tx1"/>
          </a:solidFill>
          <a:uFill>
            <a:solidFill>
              <a:srgbClr val="6C6C6C"/>
            </a:solidFill>
          </a:uFill>
          <a:latin typeface="+mn-lt"/>
          <a:ea typeface="+mn-ea"/>
          <a:cs typeface="+mn-cs"/>
          <a:sym typeface="Century Gothic"/>
        </a:defRPr>
      </a:lvl6pPr>
      <a:lvl7pPr algn="ctr">
        <a:defRPr sz="1200">
          <a:solidFill>
            <a:schemeClr val="tx1"/>
          </a:solidFill>
          <a:uFill>
            <a:solidFill>
              <a:srgbClr val="6C6C6C"/>
            </a:solidFill>
          </a:uFill>
          <a:latin typeface="+mn-lt"/>
          <a:ea typeface="+mn-ea"/>
          <a:cs typeface="+mn-cs"/>
          <a:sym typeface="Century Gothic"/>
        </a:defRPr>
      </a:lvl7pPr>
      <a:lvl8pPr algn="ctr">
        <a:defRPr sz="1200">
          <a:solidFill>
            <a:schemeClr val="tx1"/>
          </a:solidFill>
          <a:uFill>
            <a:solidFill>
              <a:srgbClr val="6C6C6C"/>
            </a:solidFill>
          </a:uFill>
          <a:latin typeface="+mn-lt"/>
          <a:ea typeface="+mn-ea"/>
          <a:cs typeface="+mn-cs"/>
          <a:sym typeface="Century Gothic"/>
        </a:defRPr>
      </a:lvl8pPr>
      <a:lvl9pPr algn="ctr">
        <a:defRPr sz="1200">
          <a:solidFill>
            <a:schemeClr val="tx1"/>
          </a:solidFill>
          <a:uFill>
            <a:solidFill>
              <a:srgbClr val="6C6C6C"/>
            </a:solidFill>
          </a:uFill>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7320F1-9389-9202-E3DC-3DD1D426A7CD}"/>
              </a:ext>
            </a:extLst>
          </p:cNvPr>
          <p:cNvPicPr>
            <a:picLocks noChangeAspect="1"/>
          </p:cNvPicPr>
          <p:nvPr/>
        </p:nvPicPr>
        <p:blipFill>
          <a:blip r:embed="rId2"/>
          <a:stretch>
            <a:fillRect/>
          </a:stretch>
        </p:blipFill>
        <p:spPr>
          <a:xfrm>
            <a:off x="6537960" y="1509464"/>
            <a:ext cx="5552515" cy="4472860"/>
          </a:xfrm>
          <a:prstGeom prst="rect">
            <a:avLst/>
          </a:prstGeom>
        </p:spPr>
      </p:pic>
      <p:sp>
        <p:nvSpPr>
          <p:cNvPr id="2" name="Title 1">
            <a:extLst>
              <a:ext uri="{FF2B5EF4-FFF2-40B4-BE49-F238E27FC236}">
                <a16:creationId xmlns:a16="http://schemas.microsoft.com/office/drawing/2014/main" id="{72E9588D-7885-2506-0FC5-68031B179E83}"/>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8A333611-1054-20EE-8C7E-3996C93BBA6C}"/>
              </a:ext>
            </a:extLst>
          </p:cNvPr>
          <p:cNvPicPr>
            <a:picLocks noChangeAspect="1"/>
          </p:cNvPicPr>
          <p:nvPr/>
        </p:nvPicPr>
        <p:blipFill>
          <a:blip r:embed="rId3"/>
          <a:stretch>
            <a:fillRect/>
          </a:stretch>
        </p:blipFill>
        <p:spPr>
          <a:xfrm>
            <a:off x="0" y="1124832"/>
            <a:ext cx="7145867" cy="3458188"/>
          </a:xfrm>
          <a:prstGeom prst="rect">
            <a:avLst/>
          </a:prstGeom>
        </p:spPr>
      </p:pic>
      <p:pic>
        <p:nvPicPr>
          <p:cNvPr id="7" name="Picture 6">
            <a:extLst>
              <a:ext uri="{FF2B5EF4-FFF2-40B4-BE49-F238E27FC236}">
                <a16:creationId xmlns:a16="http://schemas.microsoft.com/office/drawing/2014/main" id="{3A60901A-65B2-8D7E-4CE1-E06CB492D7C0}"/>
              </a:ext>
            </a:extLst>
          </p:cNvPr>
          <p:cNvPicPr>
            <a:picLocks noChangeAspect="1"/>
          </p:cNvPicPr>
          <p:nvPr/>
        </p:nvPicPr>
        <p:blipFill>
          <a:blip r:embed="rId4"/>
          <a:stretch>
            <a:fillRect/>
          </a:stretch>
        </p:blipFill>
        <p:spPr>
          <a:xfrm>
            <a:off x="101525" y="4373880"/>
            <a:ext cx="5749674" cy="1938408"/>
          </a:xfrm>
          <a:prstGeom prst="rect">
            <a:avLst/>
          </a:prstGeom>
          <a:ln w="41275">
            <a:solidFill>
              <a:srgbClr val="FF0000"/>
            </a:solidFill>
          </a:ln>
        </p:spPr>
      </p:pic>
      <p:sp>
        <p:nvSpPr>
          <p:cNvPr id="10" name="Title 5">
            <a:extLst>
              <a:ext uri="{FF2B5EF4-FFF2-40B4-BE49-F238E27FC236}">
                <a16:creationId xmlns:a16="http://schemas.microsoft.com/office/drawing/2014/main" id="{EC24D89F-78A0-F70E-C749-418312680B5D}"/>
              </a:ext>
            </a:extLst>
          </p:cNvPr>
          <p:cNvSpPr txBox="1">
            <a:spLocks/>
          </p:cNvSpPr>
          <p:nvPr/>
        </p:nvSpPr>
        <p:spPr>
          <a:xfrm>
            <a:off x="-441190" y="278261"/>
            <a:ext cx="10464800" cy="597415"/>
          </a:xfrm>
          <a:prstGeom prst="rect">
            <a:avLst/>
          </a:prstGeom>
        </p:spPr>
        <p:txBody>
          <a:bodyPr/>
          <a:lstStyle>
            <a:lvl1pPr>
              <a:defRPr sz="2400" b="0">
                <a:solidFill>
                  <a:srgbClr val="FFFFFF"/>
                </a:solidFill>
                <a:uFill>
                  <a:solidFill>
                    <a:srgbClr val="FFFFFF"/>
                  </a:solidFill>
                </a:uFill>
                <a:latin typeface="Arial" charset="0"/>
                <a:ea typeface="Arial" charset="0"/>
                <a:cs typeface="Arial" charset="0"/>
                <a:sym typeface="Century Gothic"/>
              </a:defRPr>
            </a:lvl1pPr>
            <a:lvl2pPr>
              <a:defRPr sz="2800" b="1">
                <a:solidFill>
                  <a:srgbClr val="FFFFFF"/>
                </a:solidFill>
                <a:uFill>
                  <a:solidFill>
                    <a:srgbClr val="FFFFFF"/>
                  </a:solidFill>
                </a:uFill>
                <a:latin typeface="Century Gothic"/>
                <a:ea typeface="Century Gothic"/>
                <a:cs typeface="Century Gothic"/>
                <a:sym typeface="Century Gothic"/>
              </a:defRPr>
            </a:lvl2pPr>
            <a:lvl3pPr>
              <a:defRPr sz="2800" b="1">
                <a:solidFill>
                  <a:srgbClr val="FFFFFF"/>
                </a:solidFill>
                <a:uFill>
                  <a:solidFill>
                    <a:srgbClr val="FFFFFF"/>
                  </a:solidFill>
                </a:uFill>
                <a:latin typeface="Century Gothic"/>
                <a:ea typeface="Century Gothic"/>
                <a:cs typeface="Century Gothic"/>
                <a:sym typeface="Century Gothic"/>
              </a:defRPr>
            </a:lvl3pPr>
            <a:lvl4pPr>
              <a:defRPr sz="2800" b="1">
                <a:solidFill>
                  <a:srgbClr val="FFFFFF"/>
                </a:solidFill>
                <a:uFill>
                  <a:solidFill>
                    <a:srgbClr val="FFFFFF"/>
                  </a:solidFill>
                </a:uFill>
                <a:latin typeface="Century Gothic"/>
                <a:ea typeface="Century Gothic"/>
                <a:cs typeface="Century Gothic"/>
                <a:sym typeface="Century Gothic"/>
              </a:defRPr>
            </a:lvl4pPr>
            <a:lvl5pPr>
              <a:defRPr sz="2800" b="1">
                <a:solidFill>
                  <a:srgbClr val="FFFFFF"/>
                </a:solidFill>
                <a:uFill>
                  <a:solidFill>
                    <a:srgbClr val="FFFFFF"/>
                  </a:solidFill>
                </a:uFill>
                <a:latin typeface="Century Gothic"/>
                <a:ea typeface="Century Gothic"/>
                <a:cs typeface="Century Gothic"/>
                <a:sym typeface="Century Gothic"/>
              </a:defRPr>
            </a:lvl5pPr>
            <a:lvl6pPr>
              <a:defRPr sz="2800" b="1">
                <a:solidFill>
                  <a:srgbClr val="FFFFFF"/>
                </a:solidFill>
                <a:uFill>
                  <a:solidFill>
                    <a:srgbClr val="FFFFFF"/>
                  </a:solidFill>
                </a:uFill>
                <a:latin typeface="Century Gothic"/>
                <a:ea typeface="Century Gothic"/>
                <a:cs typeface="Century Gothic"/>
                <a:sym typeface="Century Gothic"/>
              </a:defRPr>
            </a:lvl6pPr>
            <a:lvl7pPr>
              <a:defRPr sz="2800" b="1">
                <a:solidFill>
                  <a:srgbClr val="FFFFFF"/>
                </a:solidFill>
                <a:uFill>
                  <a:solidFill>
                    <a:srgbClr val="FFFFFF"/>
                  </a:solidFill>
                </a:uFill>
                <a:latin typeface="Century Gothic"/>
                <a:ea typeface="Century Gothic"/>
                <a:cs typeface="Century Gothic"/>
                <a:sym typeface="Century Gothic"/>
              </a:defRPr>
            </a:lvl7pPr>
            <a:lvl8pPr>
              <a:defRPr sz="2800" b="1">
                <a:solidFill>
                  <a:srgbClr val="FFFFFF"/>
                </a:solidFill>
                <a:uFill>
                  <a:solidFill>
                    <a:srgbClr val="FFFFFF"/>
                  </a:solidFill>
                </a:uFill>
                <a:latin typeface="Century Gothic"/>
                <a:ea typeface="Century Gothic"/>
                <a:cs typeface="Century Gothic"/>
                <a:sym typeface="Century Gothic"/>
              </a:defRPr>
            </a:lvl8pPr>
            <a:lvl9pPr>
              <a:defRPr sz="2800" b="1">
                <a:solidFill>
                  <a:srgbClr val="FFFFFF"/>
                </a:solidFill>
                <a:uFill>
                  <a:solidFill>
                    <a:srgbClr val="FFFFFF"/>
                  </a:solidFill>
                </a:uFill>
                <a:latin typeface="Century Gothic"/>
                <a:ea typeface="Century Gothic"/>
                <a:cs typeface="Century Gothic"/>
                <a:sym typeface="Century Gothic"/>
              </a:defRPr>
            </a:lvl9pPr>
          </a:lstStyle>
          <a:p>
            <a:pPr defTabSz="914400"/>
            <a:r>
              <a:rPr lang="en-US" dirty="0"/>
              <a:t>          Lightly </a:t>
            </a:r>
            <a:r>
              <a:rPr lang="en-US" dirty="0" err="1"/>
              <a:t>unBound</a:t>
            </a:r>
            <a:r>
              <a:rPr lang="en-US" dirty="0"/>
              <a:t> Ground State Resonances</a:t>
            </a:r>
          </a:p>
        </p:txBody>
      </p:sp>
    </p:spTree>
    <p:extLst>
      <p:ext uri="{BB962C8B-B14F-4D97-AF65-F5344CB8AC3E}">
        <p14:creationId xmlns:p14="http://schemas.microsoft.com/office/powerpoint/2010/main" val="53364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3E7D-5B4F-09CD-971B-BD1A91426BBB}"/>
              </a:ext>
            </a:extLst>
          </p:cNvPr>
          <p:cNvSpPr>
            <a:spLocks noGrp="1"/>
          </p:cNvSpPr>
          <p:nvPr>
            <p:ph type="title"/>
          </p:nvPr>
        </p:nvSpPr>
        <p:spPr/>
        <p:txBody>
          <a:bodyPr/>
          <a:lstStyle/>
          <a:p>
            <a:r>
              <a:rPr lang="en-US" dirty="0"/>
              <a:t>Charity begins describing a framework to characterize resonances</a:t>
            </a:r>
          </a:p>
        </p:txBody>
      </p:sp>
      <p:pic>
        <p:nvPicPr>
          <p:cNvPr id="7" name="Picture 6">
            <a:extLst>
              <a:ext uri="{FF2B5EF4-FFF2-40B4-BE49-F238E27FC236}">
                <a16:creationId xmlns:a16="http://schemas.microsoft.com/office/drawing/2014/main" id="{D0F738C8-C922-8946-F852-A6D4806FFEE0}"/>
              </a:ext>
            </a:extLst>
          </p:cNvPr>
          <p:cNvPicPr>
            <a:picLocks noChangeAspect="1"/>
          </p:cNvPicPr>
          <p:nvPr/>
        </p:nvPicPr>
        <p:blipFill>
          <a:blip r:embed="rId2"/>
          <a:stretch>
            <a:fillRect/>
          </a:stretch>
        </p:blipFill>
        <p:spPr>
          <a:xfrm>
            <a:off x="91438" y="588578"/>
            <a:ext cx="4527287" cy="5507422"/>
          </a:xfrm>
          <a:prstGeom prst="rect">
            <a:avLst/>
          </a:prstGeom>
        </p:spPr>
      </p:pic>
      <p:sp>
        <p:nvSpPr>
          <p:cNvPr id="9" name="TextBox 8">
            <a:extLst>
              <a:ext uri="{FF2B5EF4-FFF2-40B4-BE49-F238E27FC236}">
                <a16:creationId xmlns:a16="http://schemas.microsoft.com/office/drawing/2014/main" id="{A916E37E-3B00-2A68-1E4A-31B0977AB013}"/>
              </a:ext>
            </a:extLst>
          </p:cNvPr>
          <p:cNvSpPr txBox="1"/>
          <p:nvPr/>
        </p:nvSpPr>
        <p:spPr>
          <a:xfrm>
            <a:off x="4815840" y="519558"/>
            <a:ext cx="7284721" cy="56938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1400" b="0" i="0" u="none" strike="noStrike" baseline="0" dirty="0">
                <a:solidFill>
                  <a:srgbClr val="231F20"/>
                </a:solidFill>
                <a:latin typeface="Times New Roman" panose="02020603050405020304" pitchFamily="18" charset="0"/>
                <a:cs typeface="Times New Roman" panose="02020603050405020304" pitchFamily="18" charset="0"/>
              </a:rPr>
              <a:t>In this regime, the decay properties manifest themselves as scattering features rather than well-defined resonances. The maximum decay width at the boundary for A ≈ 8, based on single-particle timescales, is of order Γ ≈ 3.5 MeV </a:t>
            </a:r>
            <a:r>
              <a:rPr lang="en-US" sz="1400" b="0" i="0" u="none" strike="noStrike" baseline="0" dirty="0">
                <a:solidFill>
                  <a:srgbClr val="2E3093"/>
                </a:solidFill>
                <a:latin typeface="Times New Roman" panose="02020603050405020304" pitchFamily="18" charset="0"/>
                <a:cs typeface="Times New Roman" panose="02020603050405020304" pitchFamily="18" charset="0"/>
              </a:rPr>
              <a:t>[10]</a:t>
            </a:r>
            <a:r>
              <a:rPr lang="en-US" sz="1400" b="0" i="0" u="none" strike="noStrike" baseline="0" dirty="0">
                <a:solidFill>
                  <a:srgbClr val="231F20"/>
                </a:solidFill>
                <a:latin typeface="Times New Roman" panose="02020603050405020304" pitchFamily="18" charset="0"/>
                <a:cs typeface="Times New Roman" panose="02020603050405020304" pitchFamily="18" charset="0"/>
              </a:rPr>
              <a:t>.</a:t>
            </a:r>
          </a:p>
          <a:p>
            <a:pPr algn="l"/>
            <a:endParaRPr lang="en-US" sz="1400" b="0" i="0" u="none" strike="noStrike" baseline="0" dirty="0">
              <a:solidFill>
                <a:srgbClr val="231F20"/>
              </a:solidFill>
              <a:latin typeface="Times New Roman" panose="02020603050405020304" pitchFamily="18" charset="0"/>
              <a:cs typeface="Times New Roman" panose="02020603050405020304" pitchFamily="18" charset="0"/>
            </a:endParaRPr>
          </a:p>
          <a:p>
            <a:pPr algn="l"/>
            <a:r>
              <a:rPr lang="en-US" sz="1400" b="0" i="0" u="none" strike="noStrike" baseline="0" dirty="0">
                <a:solidFill>
                  <a:srgbClr val="231F20"/>
                </a:solidFill>
                <a:latin typeface="Times New Roman" panose="02020603050405020304" pitchFamily="18" charset="0"/>
                <a:cs typeface="Times New Roman" panose="02020603050405020304" pitchFamily="18" charset="0"/>
              </a:rPr>
              <a:t>The 4p emitter 8C has one half of its nucleons in the continuum and the remainder constitutes an α cluster. The nucleus 9N is even more extreme with an additional proton in the continuum. In nuclei such as 8C and 9N, we might anticipate difficulty in classifying nuclear properties in terms of localized nuclear states. On the other hand, new insights can be gained from such unbound clusters of nucleons. In this Letter, we make a careful distinction between resonances (sharp peaks in the experimental scattering cross section) and resonant states (complex-momentum poles of the scattering matrix). For the theoretical classification of resonant states, see Fig. </a:t>
            </a:r>
            <a:r>
              <a:rPr lang="en-US" sz="1400" b="0" i="0" u="none" strike="noStrike" baseline="0" dirty="0">
                <a:solidFill>
                  <a:srgbClr val="2E3093"/>
                </a:solidFill>
                <a:latin typeface="Times New Roman" panose="02020603050405020304" pitchFamily="18" charset="0"/>
                <a:cs typeface="Times New Roman" panose="02020603050405020304" pitchFamily="18" charset="0"/>
              </a:rPr>
              <a:t>1</a:t>
            </a:r>
            <a:r>
              <a:rPr lang="en-US" sz="1400" b="0" i="0" u="none" strike="noStrike" baseline="0" dirty="0">
                <a:solidFill>
                  <a:srgbClr val="231F20"/>
                </a:solidFill>
                <a:latin typeface="Times New Roman" panose="02020603050405020304" pitchFamily="18" charset="0"/>
                <a:cs typeface="Times New Roman" panose="02020603050405020304" pitchFamily="18" charset="0"/>
              </a:rPr>
              <a:t>. The decaying resonant states in the fourth quadrant of the complex-k plane, lying close to the real k axis and having a real energy Re</a:t>
            </a:r>
            <a:r>
              <a:rPr lang="en-US" sz="1400" dirty="0">
                <a:solidFill>
                  <a:srgbClr val="231F20"/>
                </a:solidFill>
                <a:latin typeface="Times New Roman" panose="02020603050405020304" pitchFamily="18" charset="0"/>
                <a:cs typeface="Times New Roman" panose="02020603050405020304" pitchFamily="18" charset="0"/>
              </a:rPr>
              <a:t>(E</a:t>
            </a:r>
            <a:r>
              <a:rPr lang="en-US" sz="1400" b="0" i="0" u="none" strike="noStrike" baseline="0" dirty="0">
                <a:solidFill>
                  <a:srgbClr val="231F20"/>
                </a:solidFill>
                <a:latin typeface="Times New Roman" panose="02020603050405020304" pitchFamily="18" charset="0"/>
                <a:cs typeface="Times New Roman" panose="02020603050405020304" pitchFamily="18" charset="0"/>
              </a:rPr>
              <a:t>)&gt; 0 and a width Γ </a:t>
            </a:r>
            <a:r>
              <a:rPr lang="en-US" sz="1400" dirty="0">
                <a:solidFill>
                  <a:srgbClr val="231F20"/>
                </a:solidFill>
                <a:latin typeface="Times New Roman" panose="02020603050405020304" pitchFamily="18" charset="0"/>
                <a:cs typeface="Times New Roman" panose="02020603050405020304" pitchFamily="18" charset="0"/>
              </a:rPr>
              <a:t>=</a:t>
            </a:r>
            <a:r>
              <a:rPr lang="en-US" sz="1400" b="0" i="0" u="none" strike="noStrike" baseline="0" dirty="0">
                <a:solidFill>
                  <a:srgbClr val="231F20"/>
                </a:solidFill>
                <a:latin typeface="Times New Roman" panose="02020603050405020304" pitchFamily="18" charset="0"/>
                <a:cs typeface="Times New Roman" panose="02020603050405020304" pitchFamily="18" charset="0"/>
              </a:rPr>
              <a:t> −2Im(E) &gt; 0, can be interpreted as narrow resonances seen in experiments. The poles with Re(E) &lt; 0 and Γ &gt; 0 can be associated with subthreshold resonant states (θ &gt; 45°). The antibound states have Re(E)&lt; 0 and Γ &gt; 0. </a:t>
            </a:r>
          </a:p>
          <a:p>
            <a:pPr algn="l"/>
            <a:endParaRPr lang="en-US" sz="1400" dirty="0">
              <a:solidFill>
                <a:srgbClr val="231F20"/>
              </a:solidFill>
              <a:latin typeface="Times New Roman" panose="02020603050405020304" pitchFamily="18" charset="0"/>
              <a:cs typeface="Times New Roman" panose="02020603050405020304" pitchFamily="18" charset="0"/>
            </a:endParaRPr>
          </a:p>
          <a:p>
            <a:pPr algn="l"/>
            <a:r>
              <a:rPr lang="en-US" sz="1400" b="0" i="0" u="none" strike="noStrike" baseline="0" dirty="0">
                <a:solidFill>
                  <a:srgbClr val="231F20"/>
                </a:solidFill>
                <a:latin typeface="Times New Roman" panose="02020603050405020304" pitchFamily="18" charset="0"/>
                <a:cs typeface="Times New Roman" panose="02020603050405020304" pitchFamily="18" charset="0"/>
              </a:rPr>
              <a:t>Unlike the </a:t>
            </a:r>
            <a:r>
              <a:rPr lang="en-US" sz="1400" b="0" i="0" u="none" strike="noStrike" baseline="0" dirty="0" err="1">
                <a:solidFill>
                  <a:srgbClr val="231F20"/>
                </a:solidFill>
                <a:latin typeface="Times New Roman" panose="02020603050405020304" pitchFamily="18" charset="0"/>
                <a:cs typeface="Times New Roman" panose="02020603050405020304" pitchFamily="18" charset="0"/>
              </a:rPr>
              <a:t>g.s.</a:t>
            </a:r>
            <a:r>
              <a:rPr lang="en-US" sz="1400" b="0" i="0" u="none" strike="noStrike" baseline="0" dirty="0">
                <a:solidFill>
                  <a:srgbClr val="231F20"/>
                </a:solidFill>
                <a:latin typeface="Times New Roman" panose="02020603050405020304" pitchFamily="18" charset="0"/>
                <a:cs typeface="Times New Roman" panose="02020603050405020304" pitchFamily="18" charset="0"/>
              </a:rPr>
              <a:t> of 8C, the dineutron is not a genuine resonance (energy E &gt; 0, decay width Γ &gt; 0), but an antibound state (or a scattering feature) </a:t>
            </a:r>
            <a:r>
              <a:rPr lang="en-US" sz="1400" b="0" i="0" u="none" strike="noStrike" baseline="0" dirty="0">
                <a:solidFill>
                  <a:srgbClr val="2E3093"/>
                </a:solidFill>
                <a:latin typeface="Times New Roman" panose="02020603050405020304" pitchFamily="18" charset="0"/>
                <a:cs typeface="Times New Roman" panose="02020603050405020304" pitchFamily="18" charset="0"/>
              </a:rPr>
              <a:t>[11,12] </a:t>
            </a:r>
            <a:r>
              <a:rPr lang="en-US" sz="1400" b="0" i="0" u="none" strike="noStrike" baseline="0" dirty="0">
                <a:solidFill>
                  <a:srgbClr val="231F20"/>
                </a:solidFill>
                <a:latin typeface="Times New Roman" panose="02020603050405020304" pitchFamily="18" charset="0"/>
                <a:cs typeface="Times New Roman" panose="02020603050405020304" pitchFamily="18" charset="0"/>
              </a:rPr>
              <a:t>located on the second Riemann energy sheet. Here the attractive interaction between the two neutrons is just insufficient to produce a bound state, but its nearly bound nature is manifested by enhanced n + n scattering just above threshold and by strong final-state effects. The diproton is a subthreshold resonant state </a:t>
            </a:r>
            <a:r>
              <a:rPr lang="en-US" sz="1400" dirty="0">
                <a:solidFill>
                  <a:srgbClr val="231F20"/>
                </a:solidFill>
                <a:latin typeface="Times New Roman" panose="02020603050405020304" pitchFamily="18" charset="0"/>
                <a:cs typeface="Times New Roman" panose="02020603050405020304" pitchFamily="18" charset="0"/>
              </a:rPr>
              <a:t>(</a:t>
            </a:r>
            <a:r>
              <a:rPr lang="en-US" sz="1400" b="0" i="0" u="none" strike="noStrike" baseline="0" dirty="0">
                <a:solidFill>
                  <a:srgbClr val="231F20"/>
                </a:solidFill>
                <a:latin typeface="Times New Roman" panose="02020603050405020304" pitchFamily="18" charset="0"/>
                <a:cs typeface="Times New Roman" panose="02020603050405020304" pitchFamily="18" charset="0"/>
              </a:rPr>
              <a:t>E &lt; 0; Γ &gt; 0) [13,14] and located below the −45° line in the complex-k plane (see Fig. 1). It is formally neither an antibound state nor a resonance (though closer to the latter), and again manifests itself by enhanced scattering strength and final-state effects. While there have been some recent suggestions of a tetraneutron resonance-like structure, what was observed [15,16] may instead be a final-state effect [17,18]. Similar situations might occur in the </a:t>
            </a:r>
            <a:r>
              <a:rPr lang="en-US" sz="1400" b="0" i="0" u="none" strike="noStrike" baseline="0" dirty="0" err="1">
                <a:solidFill>
                  <a:srgbClr val="231F20"/>
                </a:solidFill>
                <a:latin typeface="Times New Roman" panose="02020603050405020304" pitchFamily="18" charset="0"/>
                <a:cs typeface="Times New Roman" panose="02020603050405020304" pitchFamily="18" charset="0"/>
              </a:rPr>
              <a:t>g.s.</a:t>
            </a:r>
            <a:r>
              <a:rPr lang="en-US" sz="1400" b="0" i="0" u="none" strike="noStrike" baseline="0" dirty="0">
                <a:solidFill>
                  <a:srgbClr val="231F20"/>
                </a:solidFill>
                <a:latin typeface="Times New Roman" panose="02020603050405020304" pitchFamily="18" charset="0"/>
                <a:cs typeface="Times New Roman" panose="02020603050405020304" pitchFamily="18" charset="0"/>
              </a:rPr>
              <a:t> of 9N and 9He as presented in this Letter.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8480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00FD85-6393-ADA4-52E1-E6D69756243F}"/>
              </a:ext>
            </a:extLst>
          </p:cNvPr>
          <p:cNvSpPr>
            <a:spLocks noGrp="1"/>
          </p:cNvSpPr>
          <p:nvPr>
            <p:ph type="title"/>
          </p:nvPr>
        </p:nvSpPr>
        <p:spPr/>
        <p:txBody>
          <a:bodyPr/>
          <a:lstStyle/>
          <a:p>
            <a:r>
              <a:rPr lang="en-US" baseline="30000" dirty="0"/>
              <a:t>12</a:t>
            </a:r>
            <a:r>
              <a:rPr lang="en-US" dirty="0"/>
              <a:t>Li is still problematic</a:t>
            </a:r>
          </a:p>
        </p:txBody>
      </p:sp>
      <p:sp>
        <p:nvSpPr>
          <p:cNvPr id="5" name="Text Placeholder 4">
            <a:extLst>
              <a:ext uri="{FF2B5EF4-FFF2-40B4-BE49-F238E27FC236}">
                <a16:creationId xmlns:a16="http://schemas.microsoft.com/office/drawing/2014/main" id="{C3DFC59C-4D35-0401-1CFA-7D97A6D7B561}"/>
              </a:ext>
            </a:extLst>
          </p:cNvPr>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issue there is associated with two different analyses</a:t>
            </a:r>
          </a:p>
          <a:p>
            <a:pPr lvl="1"/>
            <a:r>
              <a:rPr lang="en-US" dirty="0">
                <a:latin typeface="Times New Roman" panose="02020603050405020304" pitchFamily="18" charset="0"/>
                <a:cs typeface="Times New Roman" panose="02020603050405020304" pitchFamily="18" charset="0"/>
              </a:rPr>
              <a:t>GSI reports only one component with a</a:t>
            </a:r>
            <a:r>
              <a:rPr lang="en-US"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=-13 </a:t>
            </a:r>
            <a:r>
              <a:rPr lang="en-US" dirty="0" err="1">
                <a:latin typeface="Times New Roman" panose="02020603050405020304" pitchFamily="18" charset="0"/>
                <a:cs typeface="Times New Roman" panose="02020603050405020304" pitchFamily="18" charset="0"/>
              </a:rPr>
              <a:t>fm</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MSU reports this component with a</a:t>
            </a:r>
            <a:r>
              <a:rPr lang="en-US"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&gt; -4 </a:t>
            </a:r>
            <a:r>
              <a:rPr lang="en-US" dirty="0" err="1">
                <a:latin typeface="Times New Roman" panose="02020603050405020304" pitchFamily="18" charset="0"/>
                <a:cs typeface="Times New Roman" panose="02020603050405020304" pitchFamily="18" charset="0"/>
              </a:rPr>
              <a:t>fm</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Depending on interpretation of this component, the GSI result may or may not be considered a state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any case, we should have a policy for what is considered </a:t>
            </a:r>
            <a:r>
              <a:rPr lang="en-US">
                <a:latin typeface="Times New Roman" panose="02020603050405020304" pitchFamily="18" charset="0"/>
                <a:cs typeface="Times New Roman" panose="02020603050405020304" pitchFamily="18" charset="0"/>
              </a:rPr>
              <a:t>a state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5747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5D98-8972-9787-C700-E5111C46D2AC}"/>
              </a:ext>
            </a:extLst>
          </p:cNvPr>
          <p:cNvSpPr>
            <a:spLocks noGrp="1"/>
          </p:cNvSpPr>
          <p:nvPr>
            <p:ph type="title"/>
          </p:nvPr>
        </p:nvSpPr>
        <p:spPr>
          <a:xfrm>
            <a:off x="6096000" y="5488"/>
            <a:ext cx="5952067" cy="597415"/>
          </a:xfrm>
        </p:spPr>
        <p:txBody>
          <a:bodyPr/>
          <a:lstStyle/>
          <a:p>
            <a:r>
              <a:rPr lang="en-US" dirty="0"/>
              <a:t>Why is this relevant</a:t>
            </a:r>
          </a:p>
        </p:txBody>
      </p:sp>
      <p:sp>
        <p:nvSpPr>
          <p:cNvPr id="3" name="Text Placeholder 2">
            <a:extLst>
              <a:ext uri="{FF2B5EF4-FFF2-40B4-BE49-F238E27FC236}">
                <a16:creationId xmlns:a16="http://schemas.microsoft.com/office/drawing/2014/main" id="{57920B12-377C-2772-6AC3-CAD0091B428E}"/>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30DBDF76-9C5A-02DC-EBC7-EA9EF461C71E}"/>
              </a:ext>
            </a:extLst>
          </p:cNvPr>
          <p:cNvPicPr>
            <a:picLocks noChangeAspect="1"/>
          </p:cNvPicPr>
          <p:nvPr/>
        </p:nvPicPr>
        <p:blipFill>
          <a:blip r:embed="rId2"/>
          <a:stretch>
            <a:fillRect/>
          </a:stretch>
        </p:blipFill>
        <p:spPr>
          <a:xfrm>
            <a:off x="254218" y="863600"/>
            <a:ext cx="8116753" cy="4607560"/>
          </a:xfrm>
          <a:prstGeom prst="rect">
            <a:avLst/>
          </a:prstGeom>
        </p:spPr>
      </p:pic>
      <p:pic>
        <p:nvPicPr>
          <p:cNvPr id="7" name="Picture 6">
            <a:extLst>
              <a:ext uri="{FF2B5EF4-FFF2-40B4-BE49-F238E27FC236}">
                <a16:creationId xmlns:a16="http://schemas.microsoft.com/office/drawing/2014/main" id="{4C5A2BDA-05DD-D6E4-A9B8-61F1015B00BC}"/>
              </a:ext>
            </a:extLst>
          </p:cNvPr>
          <p:cNvPicPr>
            <a:picLocks noChangeAspect="1"/>
          </p:cNvPicPr>
          <p:nvPr/>
        </p:nvPicPr>
        <p:blipFill>
          <a:blip r:embed="rId3"/>
          <a:stretch>
            <a:fillRect/>
          </a:stretch>
        </p:blipFill>
        <p:spPr>
          <a:xfrm>
            <a:off x="7376160" y="2043798"/>
            <a:ext cx="4363138" cy="4216573"/>
          </a:xfrm>
          <a:prstGeom prst="rect">
            <a:avLst/>
          </a:prstGeom>
        </p:spPr>
      </p:pic>
      <p:sp>
        <p:nvSpPr>
          <p:cNvPr id="8" name="Title 5">
            <a:extLst>
              <a:ext uri="{FF2B5EF4-FFF2-40B4-BE49-F238E27FC236}">
                <a16:creationId xmlns:a16="http://schemas.microsoft.com/office/drawing/2014/main" id="{62C28916-441B-92B0-9801-F19FA74DE1FA}"/>
              </a:ext>
            </a:extLst>
          </p:cNvPr>
          <p:cNvSpPr txBox="1">
            <a:spLocks/>
          </p:cNvSpPr>
          <p:nvPr/>
        </p:nvSpPr>
        <p:spPr>
          <a:xfrm>
            <a:off x="-584201" y="214"/>
            <a:ext cx="10464800" cy="597415"/>
          </a:xfrm>
          <a:prstGeom prst="rect">
            <a:avLst/>
          </a:prstGeom>
        </p:spPr>
        <p:txBody>
          <a:bodyPr/>
          <a:lstStyle>
            <a:lvl1pPr>
              <a:defRPr sz="2400" b="0">
                <a:solidFill>
                  <a:srgbClr val="FFFFFF"/>
                </a:solidFill>
                <a:uFill>
                  <a:solidFill>
                    <a:srgbClr val="FFFFFF"/>
                  </a:solidFill>
                </a:uFill>
                <a:latin typeface="Arial" charset="0"/>
                <a:ea typeface="Arial" charset="0"/>
                <a:cs typeface="Arial" charset="0"/>
                <a:sym typeface="Century Gothic"/>
              </a:defRPr>
            </a:lvl1pPr>
            <a:lvl2pPr>
              <a:defRPr sz="2800" b="1">
                <a:solidFill>
                  <a:srgbClr val="FFFFFF"/>
                </a:solidFill>
                <a:uFill>
                  <a:solidFill>
                    <a:srgbClr val="FFFFFF"/>
                  </a:solidFill>
                </a:uFill>
                <a:latin typeface="Century Gothic"/>
                <a:ea typeface="Century Gothic"/>
                <a:cs typeface="Century Gothic"/>
                <a:sym typeface="Century Gothic"/>
              </a:defRPr>
            </a:lvl2pPr>
            <a:lvl3pPr>
              <a:defRPr sz="2800" b="1">
                <a:solidFill>
                  <a:srgbClr val="FFFFFF"/>
                </a:solidFill>
                <a:uFill>
                  <a:solidFill>
                    <a:srgbClr val="FFFFFF"/>
                  </a:solidFill>
                </a:uFill>
                <a:latin typeface="Century Gothic"/>
                <a:ea typeface="Century Gothic"/>
                <a:cs typeface="Century Gothic"/>
                <a:sym typeface="Century Gothic"/>
              </a:defRPr>
            </a:lvl3pPr>
            <a:lvl4pPr>
              <a:defRPr sz="2800" b="1">
                <a:solidFill>
                  <a:srgbClr val="FFFFFF"/>
                </a:solidFill>
                <a:uFill>
                  <a:solidFill>
                    <a:srgbClr val="FFFFFF"/>
                  </a:solidFill>
                </a:uFill>
                <a:latin typeface="Century Gothic"/>
                <a:ea typeface="Century Gothic"/>
                <a:cs typeface="Century Gothic"/>
                <a:sym typeface="Century Gothic"/>
              </a:defRPr>
            </a:lvl4pPr>
            <a:lvl5pPr>
              <a:defRPr sz="2800" b="1">
                <a:solidFill>
                  <a:srgbClr val="FFFFFF"/>
                </a:solidFill>
                <a:uFill>
                  <a:solidFill>
                    <a:srgbClr val="FFFFFF"/>
                  </a:solidFill>
                </a:uFill>
                <a:latin typeface="Century Gothic"/>
                <a:ea typeface="Century Gothic"/>
                <a:cs typeface="Century Gothic"/>
                <a:sym typeface="Century Gothic"/>
              </a:defRPr>
            </a:lvl5pPr>
            <a:lvl6pPr>
              <a:defRPr sz="2800" b="1">
                <a:solidFill>
                  <a:srgbClr val="FFFFFF"/>
                </a:solidFill>
                <a:uFill>
                  <a:solidFill>
                    <a:srgbClr val="FFFFFF"/>
                  </a:solidFill>
                </a:uFill>
                <a:latin typeface="Century Gothic"/>
                <a:ea typeface="Century Gothic"/>
                <a:cs typeface="Century Gothic"/>
                <a:sym typeface="Century Gothic"/>
              </a:defRPr>
            </a:lvl6pPr>
            <a:lvl7pPr>
              <a:defRPr sz="2800" b="1">
                <a:solidFill>
                  <a:srgbClr val="FFFFFF"/>
                </a:solidFill>
                <a:uFill>
                  <a:solidFill>
                    <a:srgbClr val="FFFFFF"/>
                  </a:solidFill>
                </a:uFill>
                <a:latin typeface="Century Gothic"/>
                <a:ea typeface="Century Gothic"/>
                <a:cs typeface="Century Gothic"/>
                <a:sym typeface="Century Gothic"/>
              </a:defRPr>
            </a:lvl7pPr>
            <a:lvl8pPr>
              <a:defRPr sz="2800" b="1">
                <a:solidFill>
                  <a:srgbClr val="FFFFFF"/>
                </a:solidFill>
                <a:uFill>
                  <a:solidFill>
                    <a:srgbClr val="FFFFFF"/>
                  </a:solidFill>
                </a:uFill>
                <a:latin typeface="Century Gothic"/>
                <a:ea typeface="Century Gothic"/>
                <a:cs typeface="Century Gothic"/>
                <a:sym typeface="Century Gothic"/>
              </a:defRPr>
            </a:lvl8pPr>
            <a:lvl9pPr>
              <a:defRPr sz="2800" b="1">
                <a:solidFill>
                  <a:srgbClr val="FFFFFF"/>
                </a:solidFill>
                <a:uFill>
                  <a:solidFill>
                    <a:srgbClr val="FFFFFF"/>
                  </a:solidFill>
                </a:uFill>
                <a:latin typeface="Century Gothic"/>
                <a:ea typeface="Century Gothic"/>
                <a:cs typeface="Century Gothic"/>
                <a:sym typeface="Century Gothic"/>
              </a:defRPr>
            </a:lvl9pPr>
          </a:lstStyle>
          <a:p>
            <a:pPr defTabSz="914400"/>
            <a:r>
              <a:rPr lang="en-US" dirty="0"/>
              <a:t>          Lightly Bound Ground State Resonances</a:t>
            </a:r>
          </a:p>
        </p:txBody>
      </p:sp>
    </p:spTree>
    <p:extLst>
      <p:ext uri="{BB962C8B-B14F-4D97-AF65-F5344CB8AC3E}">
        <p14:creationId xmlns:p14="http://schemas.microsoft.com/office/powerpoint/2010/main" val="17123676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AA09-E257-0C02-7EF2-1F706DA90166}"/>
              </a:ext>
            </a:extLst>
          </p:cNvPr>
          <p:cNvSpPr>
            <a:spLocks noGrp="1"/>
          </p:cNvSpPr>
          <p:nvPr>
            <p:ph type="title"/>
          </p:nvPr>
        </p:nvSpPr>
        <p:spPr/>
        <p:txBody>
          <a:bodyPr/>
          <a:lstStyle/>
          <a:p>
            <a:r>
              <a:rPr lang="en-US" dirty="0"/>
              <a:t>A controversy</a:t>
            </a:r>
          </a:p>
        </p:txBody>
      </p:sp>
      <p:pic>
        <p:nvPicPr>
          <p:cNvPr id="5" name="Picture 4">
            <a:extLst>
              <a:ext uri="{FF2B5EF4-FFF2-40B4-BE49-F238E27FC236}">
                <a16:creationId xmlns:a16="http://schemas.microsoft.com/office/drawing/2014/main" id="{1DC6750A-17E6-E7B6-623D-B6F75F622513}"/>
              </a:ext>
            </a:extLst>
          </p:cNvPr>
          <p:cNvPicPr>
            <a:picLocks noChangeAspect="1"/>
          </p:cNvPicPr>
          <p:nvPr/>
        </p:nvPicPr>
        <p:blipFill>
          <a:blip r:embed="rId2"/>
          <a:stretch>
            <a:fillRect/>
          </a:stretch>
        </p:blipFill>
        <p:spPr>
          <a:xfrm>
            <a:off x="135467" y="754380"/>
            <a:ext cx="7978943" cy="4244340"/>
          </a:xfrm>
          <a:prstGeom prst="rect">
            <a:avLst/>
          </a:prstGeom>
        </p:spPr>
      </p:pic>
      <p:pic>
        <p:nvPicPr>
          <p:cNvPr id="9" name="Picture 8">
            <a:extLst>
              <a:ext uri="{FF2B5EF4-FFF2-40B4-BE49-F238E27FC236}">
                <a16:creationId xmlns:a16="http://schemas.microsoft.com/office/drawing/2014/main" id="{96580DB3-10FE-3631-6A60-4D1CA7BAF015}"/>
              </a:ext>
            </a:extLst>
          </p:cNvPr>
          <p:cNvPicPr>
            <a:picLocks noChangeAspect="1"/>
          </p:cNvPicPr>
          <p:nvPr/>
        </p:nvPicPr>
        <p:blipFill>
          <a:blip r:embed="rId3"/>
          <a:stretch>
            <a:fillRect/>
          </a:stretch>
        </p:blipFill>
        <p:spPr>
          <a:xfrm>
            <a:off x="1021080" y="1322811"/>
            <a:ext cx="5974080" cy="4633808"/>
          </a:xfrm>
          <a:prstGeom prst="rect">
            <a:avLst/>
          </a:prstGeom>
        </p:spPr>
      </p:pic>
      <p:pic>
        <p:nvPicPr>
          <p:cNvPr id="11" name="Picture 10">
            <a:extLst>
              <a:ext uri="{FF2B5EF4-FFF2-40B4-BE49-F238E27FC236}">
                <a16:creationId xmlns:a16="http://schemas.microsoft.com/office/drawing/2014/main" id="{C3DE78DD-85F0-8D73-E425-D21666609C15}"/>
              </a:ext>
            </a:extLst>
          </p:cNvPr>
          <p:cNvPicPr>
            <a:picLocks noChangeAspect="1"/>
          </p:cNvPicPr>
          <p:nvPr/>
        </p:nvPicPr>
        <p:blipFill>
          <a:blip r:embed="rId4"/>
          <a:stretch>
            <a:fillRect/>
          </a:stretch>
        </p:blipFill>
        <p:spPr>
          <a:xfrm>
            <a:off x="6995160" y="1896222"/>
            <a:ext cx="4953952" cy="4365197"/>
          </a:xfrm>
          <a:prstGeom prst="rect">
            <a:avLst/>
          </a:prstGeom>
        </p:spPr>
      </p:pic>
      <p:cxnSp>
        <p:nvCxnSpPr>
          <p:cNvPr id="4" name="Straight Connector 3">
            <a:extLst>
              <a:ext uri="{FF2B5EF4-FFF2-40B4-BE49-F238E27FC236}">
                <a16:creationId xmlns:a16="http://schemas.microsoft.com/office/drawing/2014/main" id="{EA7CBCDE-097D-C131-8D67-F44FD64D23C4}"/>
              </a:ext>
            </a:extLst>
          </p:cNvPr>
          <p:cNvCxnSpPr/>
          <p:nvPr/>
        </p:nvCxnSpPr>
        <p:spPr>
          <a:xfrm>
            <a:off x="6038063" y="2440919"/>
            <a:ext cx="770816" cy="0"/>
          </a:xfrm>
          <a:prstGeom prst="lin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6" name="Straight Connector 5">
            <a:extLst>
              <a:ext uri="{FF2B5EF4-FFF2-40B4-BE49-F238E27FC236}">
                <a16:creationId xmlns:a16="http://schemas.microsoft.com/office/drawing/2014/main" id="{60C9F469-CC49-2DC4-FB27-67189C642F61}"/>
              </a:ext>
            </a:extLst>
          </p:cNvPr>
          <p:cNvCxnSpPr>
            <a:cxnSpLocks/>
          </p:cNvCxnSpPr>
          <p:nvPr/>
        </p:nvCxnSpPr>
        <p:spPr>
          <a:xfrm>
            <a:off x="1085063" y="2686453"/>
            <a:ext cx="5723816" cy="0"/>
          </a:xfrm>
          <a:prstGeom prst="lin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112BB132-F08C-EB42-9EE2-3247D8218E54}"/>
              </a:ext>
            </a:extLst>
          </p:cNvPr>
          <p:cNvCxnSpPr>
            <a:cxnSpLocks/>
          </p:cNvCxnSpPr>
          <p:nvPr/>
        </p:nvCxnSpPr>
        <p:spPr>
          <a:xfrm>
            <a:off x="1085063" y="2982783"/>
            <a:ext cx="5723816" cy="0"/>
          </a:xfrm>
          <a:prstGeom prst="lin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DC203FB7-ED22-D459-E218-96EDDBC39C2F}"/>
              </a:ext>
            </a:extLst>
          </p:cNvPr>
          <p:cNvCxnSpPr>
            <a:cxnSpLocks/>
          </p:cNvCxnSpPr>
          <p:nvPr/>
        </p:nvCxnSpPr>
        <p:spPr>
          <a:xfrm>
            <a:off x="1085063" y="3236785"/>
            <a:ext cx="5723816" cy="0"/>
          </a:xfrm>
          <a:prstGeom prst="lin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F1BE3DB2-41B1-F723-FA4D-A63761D97990}"/>
              </a:ext>
            </a:extLst>
          </p:cNvPr>
          <p:cNvCxnSpPr>
            <a:cxnSpLocks/>
          </p:cNvCxnSpPr>
          <p:nvPr/>
        </p:nvCxnSpPr>
        <p:spPr>
          <a:xfrm>
            <a:off x="1085063" y="3516185"/>
            <a:ext cx="5723816" cy="0"/>
          </a:xfrm>
          <a:prstGeom prst="lin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41B7D4AF-2D90-5ED4-25B8-2CF4CD99EE23}"/>
              </a:ext>
            </a:extLst>
          </p:cNvPr>
          <p:cNvCxnSpPr>
            <a:cxnSpLocks/>
          </p:cNvCxnSpPr>
          <p:nvPr/>
        </p:nvCxnSpPr>
        <p:spPr>
          <a:xfrm>
            <a:off x="1085063" y="3770185"/>
            <a:ext cx="5723816" cy="0"/>
          </a:xfrm>
          <a:prstGeom prst="lin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899CD252-9776-96DB-6A38-E3A622C20CC0}"/>
              </a:ext>
            </a:extLst>
          </p:cNvPr>
          <p:cNvCxnSpPr>
            <a:cxnSpLocks/>
          </p:cNvCxnSpPr>
          <p:nvPr/>
        </p:nvCxnSpPr>
        <p:spPr>
          <a:xfrm>
            <a:off x="1085063" y="4019552"/>
            <a:ext cx="5723816" cy="0"/>
          </a:xfrm>
          <a:prstGeom prst="lin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9A7FAAA2-BAB5-C43E-AAFF-BA89FB0BAC91}"/>
              </a:ext>
            </a:extLst>
          </p:cNvPr>
          <p:cNvCxnSpPr/>
          <p:nvPr/>
        </p:nvCxnSpPr>
        <p:spPr>
          <a:xfrm>
            <a:off x="11033396" y="6030786"/>
            <a:ext cx="770816" cy="0"/>
          </a:xfrm>
          <a:prstGeom prst="lin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43A4E377-845F-D9C4-84AA-2D3D87BE7B76}"/>
              </a:ext>
            </a:extLst>
          </p:cNvPr>
          <p:cNvCxnSpPr>
            <a:cxnSpLocks/>
          </p:cNvCxnSpPr>
          <p:nvPr/>
        </p:nvCxnSpPr>
        <p:spPr>
          <a:xfrm>
            <a:off x="7113679" y="6261419"/>
            <a:ext cx="2995521" cy="0"/>
          </a:xfrm>
          <a:prstGeom prst="lin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86650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circle(in)">
                                      <p:cBhvr>
                                        <p:cTn id="50" dur="2000"/>
                                        <p:tgtEl>
                                          <p:spTgt spid="21"/>
                                        </p:tgtEl>
                                      </p:cBhvr>
                                    </p:animEffect>
                                  </p:childTnLst>
                                </p:cTn>
                              </p:par>
                              <p:par>
                                <p:cTn id="51" presetID="6" presetClass="entr" presetSubtype="16"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ircle(in)">
                                      <p:cBhvr>
                                        <p:cTn id="5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63532" y="4560570"/>
            <a:ext cx="2304469"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CBA497F-0FA7-89D3-4F42-CA6FCC0EF55E}"/>
              </a:ext>
            </a:extLst>
          </p:cNvPr>
          <p:cNvSpPr>
            <a:spLocks noGrp="1"/>
          </p:cNvSpPr>
          <p:nvPr>
            <p:ph type="title"/>
          </p:nvPr>
        </p:nvSpPr>
        <p:spPr/>
        <p:txBody>
          <a:bodyPr/>
          <a:lstStyle/>
          <a:p>
            <a:r>
              <a:rPr lang="en-US" dirty="0"/>
              <a:t>A few relevant articles</a:t>
            </a:r>
          </a:p>
        </p:txBody>
      </p:sp>
      <p:sp>
        <p:nvSpPr>
          <p:cNvPr id="7" name="Content Placeholder 6">
            <a:extLst>
              <a:ext uri="{FF2B5EF4-FFF2-40B4-BE49-F238E27FC236}">
                <a16:creationId xmlns:a16="http://schemas.microsoft.com/office/drawing/2014/main" id="{BDD24F5C-B608-FF02-A471-4ED6F84865C5}"/>
              </a:ext>
            </a:extLst>
          </p:cNvPr>
          <p:cNvSpPr>
            <a:spLocks noGrp="1"/>
          </p:cNvSpPr>
          <p:nvPr>
            <p:ph type="body" idx="1"/>
          </p:nvPr>
        </p:nvSpPr>
        <p:spPr>
          <a:xfrm>
            <a:off x="452702" y="5196840"/>
            <a:ext cx="11286597" cy="1661160"/>
          </a:xfrm>
        </p:spPr>
        <p:txBody>
          <a:bodyPr/>
          <a:lstStyle/>
          <a:p>
            <a:pPr marL="0" indent="0">
              <a:buNone/>
            </a:pPr>
            <a:r>
              <a:rPr lang="en-US" dirty="0">
                <a:latin typeface="Times New Roman" panose="02020603050405020304" pitchFamily="18" charset="0"/>
                <a:cs typeface="Times New Roman" panose="02020603050405020304" pitchFamily="18" charset="0"/>
              </a:rPr>
              <a:t>These articles elevate important questions about resonance definitions. </a:t>
            </a:r>
          </a:p>
        </p:txBody>
      </p:sp>
      <p:sp>
        <p:nvSpPr>
          <p:cNvPr id="10" name="TextBox 9">
            <a:extLst>
              <a:ext uri="{FF2B5EF4-FFF2-40B4-BE49-F238E27FC236}">
                <a16:creationId xmlns:a16="http://schemas.microsoft.com/office/drawing/2014/main" id="{6FADAFDF-D6A1-EF4B-BD3F-CCA0AE8D7B78}"/>
              </a:ext>
            </a:extLst>
          </p:cNvPr>
          <p:cNvSpPr txBox="1"/>
          <p:nvPr/>
        </p:nvSpPr>
        <p:spPr>
          <a:xfrm>
            <a:off x="3053593" y="3246431"/>
            <a:ext cx="6107184"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defTabSz="914400">
              <a:defRPr/>
            </a:pPr>
            <a:r>
              <a:rPr lang="en-US" dirty="0">
                <a:solidFill>
                  <a:schemeClr val="bg1"/>
                </a:solidFill>
                <a:latin typeface="Times New Roman" panose="02020603050405020304" pitchFamily="18" charset="0"/>
                <a:cs typeface="Times New Roman" panose="02020603050405020304" pitchFamily="18" charset="0"/>
              </a:rPr>
              <a:t>Ground State and other resonances </a:t>
            </a:r>
          </a:p>
        </p:txBody>
      </p:sp>
      <p:pic>
        <p:nvPicPr>
          <p:cNvPr id="13" name="Picture 12">
            <a:extLst>
              <a:ext uri="{FF2B5EF4-FFF2-40B4-BE49-F238E27FC236}">
                <a16:creationId xmlns:a16="http://schemas.microsoft.com/office/drawing/2014/main" id="{5C1EECED-E5B5-3CBE-F55F-3B8B0D247803}"/>
              </a:ext>
            </a:extLst>
          </p:cNvPr>
          <p:cNvPicPr>
            <a:picLocks noChangeAspect="1"/>
          </p:cNvPicPr>
          <p:nvPr/>
        </p:nvPicPr>
        <p:blipFill>
          <a:blip r:embed="rId2"/>
          <a:stretch>
            <a:fillRect/>
          </a:stretch>
        </p:blipFill>
        <p:spPr>
          <a:xfrm>
            <a:off x="449510" y="1333850"/>
            <a:ext cx="5562600" cy="3467100"/>
          </a:xfrm>
          <a:prstGeom prst="rect">
            <a:avLst/>
          </a:prstGeom>
        </p:spPr>
      </p:pic>
      <p:pic>
        <p:nvPicPr>
          <p:cNvPr id="15" name="Picture 14">
            <a:extLst>
              <a:ext uri="{FF2B5EF4-FFF2-40B4-BE49-F238E27FC236}">
                <a16:creationId xmlns:a16="http://schemas.microsoft.com/office/drawing/2014/main" id="{A9383903-8CFF-9FCD-F74F-E8B8E2697327}"/>
              </a:ext>
            </a:extLst>
          </p:cNvPr>
          <p:cNvPicPr>
            <a:picLocks noChangeAspect="1"/>
          </p:cNvPicPr>
          <p:nvPr/>
        </p:nvPicPr>
        <p:blipFill>
          <a:blip r:embed="rId3"/>
          <a:stretch>
            <a:fillRect/>
          </a:stretch>
        </p:blipFill>
        <p:spPr>
          <a:xfrm>
            <a:off x="6236982" y="1333850"/>
            <a:ext cx="5720556" cy="2281913"/>
          </a:xfrm>
          <a:prstGeom prst="rect">
            <a:avLst/>
          </a:prstGeom>
        </p:spPr>
      </p:pic>
    </p:spTree>
    <p:extLst>
      <p:ext uri="{BB962C8B-B14F-4D97-AF65-F5344CB8AC3E}">
        <p14:creationId xmlns:p14="http://schemas.microsoft.com/office/powerpoint/2010/main" val="241260734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Nuclear timescales</a:t>
            </a:r>
          </a:p>
        </p:txBody>
      </p:sp>
      <p:sp>
        <p:nvSpPr>
          <p:cNvPr id="3" name="TextBox 2"/>
          <p:cNvSpPr txBox="1"/>
          <p:nvPr/>
        </p:nvSpPr>
        <p:spPr>
          <a:xfrm>
            <a:off x="5550232" y="950858"/>
            <a:ext cx="6587233" cy="55289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rtlCol="0">
            <a:spAutoFit/>
          </a:bodyPr>
          <a:lstStyle/>
          <a:p>
            <a:pPr algn="l"/>
            <a:r>
              <a:rPr lang="en-US" sz="1400" dirty="0">
                <a:latin typeface="Times New Roman" panose="02020603050405020304" pitchFamily="18" charset="0"/>
                <a:cs typeface="Times New Roman" panose="02020603050405020304" pitchFamily="18" charset="0"/>
              </a:rPr>
              <a:t>A potential definition for the existence of a nucleus could be set by the definition of radioactivity. </a:t>
            </a:r>
            <a:r>
              <a:rPr lang="en-US" sz="1400" dirty="0" err="1">
                <a:latin typeface="Times New Roman" panose="02020603050405020304" pitchFamily="18" charset="0"/>
                <a:cs typeface="Times New Roman" panose="02020603050405020304" pitchFamily="18" charset="0"/>
              </a:rPr>
              <a:t>Goldanskii</a:t>
            </a:r>
            <a:r>
              <a:rPr lang="en-US" sz="1400" dirty="0">
                <a:latin typeface="Times New Roman" panose="02020603050405020304" pitchFamily="18" charset="0"/>
                <a:cs typeface="Times New Roman" panose="02020603050405020304" pitchFamily="18" charset="0"/>
              </a:rPr>
              <a:t> stated that 10</a:t>
            </a:r>
            <a:r>
              <a:rPr lang="en-US" sz="1400" baseline="30000" dirty="0">
                <a:latin typeface="Times New Roman" panose="02020603050405020304" pitchFamily="18" charset="0"/>
                <a:cs typeface="Times New Roman" panose="02020603050405020304" pitchFamily="18" charset="0"/>
              </a:rPr>
              <a:t>−12 </a:t>
            </a:r>
            <a:r>
              <a:rPr lang="en-US" sz="1400" dirty="0">
                <a:latin typeface="Times New Roman" panose="02020603050405020304" pitchFamily="18" charset="0"/>
                <a:cs typeface="Times New Roman" panose="02020603050405020304" pitchFamily="18" charset="0"/>
              </a:rPr>
              <a:t>s corresponds to an approximate limit for radioactivity as such’ [22]. This statement was supported later by Cerny and Hardy [23]: ‘. . . </a:t>
            </a:r>
            <a:r>
              <a:rPr lang="en-US" sz="1400" dirty="0">
                <a:highlight>
                  <a:srgbClr val="FFFF00"/>
                </a:highlight>
                <a:latin typeface="Times New Roman" panose="02020603050405020304" pitchFamily="18" charset="0"/>
                <a:cs typeface="Times New Roman" panose="02020603050405020304" pitchFamily="18" charset="0"/>
              </a:rPr>
              <a:t>Lifetimes longer than 10</a:t>
            </a:r>
            <a:r>
              <a:rPr lang="en-US" sz="1400" baseline="30000" dirty="0">
                <a:highlight>
                  <a:srgbClr val="FFFF00"/>
                </a:highlight>
                <a:latin typeface="Times New Roman" panose="02020603050405020304" pitchFamily="18" charset="0"/>
                <a:cs typeface="Times New Roman" panose="02020603050405020304" pitchFamily="18" charset="0"/>
              </a:rPr>
              <a:t>−12</a:t>
            </a:r>
            <a:r>
              <a:rPr lang="en-US" sz="1400" dirty="0">
                <a:highlight>
                  <a:srgbClr val="FFFF00"/>
                </a:highlight>
                <a:latin typeface="Times New Roman" panose="02020603050405020304" pitchFamily="18" charset="0"/>
                <a:cs typeface="Times New Roman" panose="02020603050405020304" pitchFamily="18" charset="0"/>
              </a:rPr>
              <a:t> s, a possible lower limit for the process to be called radioactivity’.</a:t>
            </a:r>
          </a:p>
          <a:p>
            <a:pPr algn="l"/>
            <a:endParaRPr lang="en-US" sz="1400" dirty="0">
              <a:latin typeface="Times New Roman" panose="02020603050405020304" pitchFamily="18" charset="0"/>
              <a:cs typeface="Times New Roman" panose="02020603050405020304" pitchFamily="18" charset="0"/>
            </a:endParaRPr>
          </a:p>
          <a:p>
            <a:pPr algn="l"/>
            <a:r>
              <a:rPr lang="en-US" sz="1400" dirty="0">
                <a:latin typeface="Times New Roman" panose="02020603050405020304" pitchFamily="18" charset="0"/>
                <a:cs typeface="Times New Roman" panose="02020603050405020304" pitchFamily="18" charset="0"/>
              </a:rPr>
              <a:t>This definition would be more restrictive than the definition of an element and thus is inappropriate. The </a:t>
            </a:r>
            <a:r>
              <a:rPr lang="en-US" sz="1400" dirty="0">
                <a:highlight>
                  <a:srgbClr val="FFFF00"/>
                </a:highlight>
                <a:latin typeface="Times New Roman" panose="02020603050405020304" pitchFamily="18" charset="0"/>
                <a:cs typeface="Times New Roman" panose="02020603050405020304" pitchFamily="18" charset="0"/>
              </a:rPr>
              <a:t>International Union of Pure and Applied Chemistry </a:t>
            </a:r>
            <a:r>
              <a:rPr lang="en-US" sz="1400" dirty="0">
                <a:latin typeface="Times New Roman" panose="02020603050405020304" pitchFamily="18" charset="0"/>
                <a:cs typeface="Times New Roman" panose="02020603050405020304" pitchFamily="18" charset="0"/>
              </a:rPr>
              <a:t>(IUPAC) has published guidelines for the discovery of a chemical element [24]. In addition to other criteria, they state that ‘</a:t>
            </a:r>
            <a:r>
              <a:rPr lang="en-US" sz="1400" dirty="0">
                <a:highlight>
                  <a:srgbClr val="FFFF00"/>
                </a:highlight>
                <a:latin typeface="Times New Roman" panose="02020603050405020304" pitchFamily="18" charset="0"/>
                <a:cs typeface="Times New Roman" panose="02020603050405020304" pitchFamily="18" charset="0"/>
              </a:rPr>
              <a:t>the discovery of a chemical element is the experimental demonstration, beyond reasonable doubt, of the existence of a nuclide with an atomic number Z not identified before, existing for at least 10</a:t>
            </a:r>
            <a:r>
              <a:rPr lang="en-US" sz="1400" baseline="30000" dirty="0">
                <a:highlight>
                  <a:srgbClr val="FFFF00"/>
                </a:highlight>
                <a:latin typeface="Times New Roman" panose="02020603050405020304" pitchFamily="18" charset="0"/>
                <a:cs typeface="Times New Roman" panose="02020603050405020304" pitchFamily="18" charset="0"/>
              </a:rPr>
              <a:t>−14 </a:t>
            </a:r>
            <a:r>
              <a:rPr lang="en-US" sz="1400" dirty="0">
                <a:highlight>
                  <a:srgbClr val="FFFF00"/>
                </a:highlight>
                <a:latin typeface="Times New Roman" panose="02020603050405020304" pitchFamily="18" charset="0"/>
                <a:cs typeface="Times New Roman" panose="02020603050405020304" pitchFamily="18" charset="0"/>
              </a:rPr>
              <a:t>s’</a:t>
            </a:r>
            <a:r>
              <a:rPr lang="en-US" sz="1400" dirty="0">
                <a:latin typeface="Times New Roman" panose="02020603050405020304" pitchFamily="18" charset="0"/>
                <a:cs typeface="Times New Roman" panose="02020603050405020304" pitchFamily="18" charset="0"/>
              </a:rPr>
              <a:t>. The justification for this limit is also given: ‘This lifetime is chosen as a reasonable estimate of the time it takes a nucleus to acquire its outer electrons. It is not considered self-evident that talking about an ‘element’ makes sense if no outer electrons, bearers of the chemical properties, are present’.</a:t>
            </a:r>
          </a:p>
          <a:p>
            <a:pPr algn="l"/>
            <a:endParaRPr lang="en-US" sz="1400" dirty="0">
              <a:latin typeface="Times New Roman" panose="02020603050405020304" pitchFamily="18" charset="0"/>
              <a:cs typeface="Times New Roman" panose="02020603050405020304" pitchFamily="18" charset="0"/>
            </a:endParaRPr>
          </a:p>
          <a:p>
            <a:pPr algn="l"/>
            <a:r>
              <a:rPr lang="en-US" sz="1400" dirty="0">
                <a:latin typeface="Times New Roman" panose="02020603050405020304" pitchFamily="18" charset="0"/>
                <a:cs typeface="Times New Roman" panose="02020603050405020304" pitchFamily="18" charset="0"/>
              </a:rPr>
              <a:t>Similarly, the definition of a nucleus should be related to the typical timescales of nuclear motion. </a:t>
            </a:r>
            <a:r>
              <a:rPr lang="en-US" sz="1400" dirty="0">
                <a:highlight>
                  <a:srgbClr val="FFFF00"/>
                </a:highlight>
                <a:latin typeface="Times New Roman" panose="02020603050405020304" pitchFamily="18" charset="0"/>
                <a:cs typeface="Times New Roman" panose="02020603050405020304" pitchFamily="18" charset="0"/>
              </a:rPr>
              <a:t>Nuclear rotation and vibration times are of the order of 10</a:t>
            </a:r>
            <a:r>
              <a:rPr lang="en-US" sz="1400" baseline="30000" dirty="0">
                <a:highlight>
                  <a:srgbClr val="FFFF00"/>
                </a:highlight>
                <a:latin typeface="Times New Roman" panose="02020603050405020304" pitchFamily="18" charset="0"/>
                <a:cs typeface="Times New Roman" panose="02020603050405020304" pitchFamily="18" charset="0"/>
              </a:rPr>
              <a:t>−22 </a:t>
            </a:r>
            <a:r>
              <a:rPr lang="en-US" sz="1400" dirty="0">
                <a:highlight>
                  <a:srgbClr val="FFFF00"/>
                </a:highlight>
                <a:latin typeface="Times New Roman" panose="02020603050405020304" pitchFamily="18" charset="0"/>
                <a:cs typeface="Times New Roman" panose="02020603050405020304" pitchFamily="18" charset="0"/>
              </a:rPr>
              <a:t>s </a:t>
            </a:r>
            <a:r>
              <a:rPr lang="en-US" sz="1400" dirty="0">
                <a:latin typeface="Times New Roman" panose="02020603050405020304" pitchFamily="18" charset="0"/>
                <a:cs typeface="Times New Roman" panose="02020603050405020304" pitchFamily="18" charset="0"/>
              </a:rPr>
              <a:t>which can be considered a characteristic nuclear timescale [22]. The above-mentioned definitions of the driplines by Mueller and Sherrill [10] and the Chart of Nuclei [19] can be used as the definition of the existence of a nucleus. If a nucleus lives long compared to 10</a:t>
            </a:r>
            <a:r>
              <a:rPr lang="en-US" sz="1400" baseline="30000" dirty="0">
                <a:latin typeface="Times New Roman" panose="02020603050405020304" pitchFamily="18" charset="0"/>
                <a:cs typeface="Times New Roman" panose="02020603050405020304" pitchFamily="18" charset="0"/>
              </a:rPr>
              <a:t>−22</a:t>
            </a:r>
            <a:r>
              <a:rPr lang="en-US" sz="1400" dirty="0">
                <a:latin typeface="Times New Roman" panose="02020603050405020304" pitchFamily="18" charset="0"/>
                <a:cs typeface="Times New Roman" panose="02020603050405020304" pitchFamily="18" charset="0"/>
              </a:rPr>
              <a:t> s it should be considered a nucleus. Unfortunately, this is no sharp clear limit. The most recent editions of the chart of nuclei include unbound nuclei with lifetimes that are of the order of 10</a:t>
            </a:r>
            <a:r>
              <a:rPr lang="en-US" sz="1400" baseline="30000" dirty="0">
                <a:latin typeface="Times New Roman" panose="02020603050405020304" pitchFamily="18" charset="0"/>
                <a:cs typeface="Times New Roman" panose="02020603050405020304" pitchFamily="18" charset="0"/>
              </a:rPr>
              <a:t>−22 </a:t>
            </a:r>
            <a:r>
              <a:rPr lang="en-US" sz="1400" dirty="0">
                <a:latin typeface="Times New Roman" panose="02020603050405020304" pitchFamily="18" charset="0"/>
                <a:cs typeface="Times New Roman" panose="02020603050405020304" pitchFamily="18" charset="0"/>
              </a:rPr>
              <a:t>s [19, 25].</a:t>
            </a:r>
          </a:p>
        </p:txBody>
      </p:sp>
      <p:pic>
        <p:nvPicPr>
          <p:cNvPr id="5" name="Picture 4">
            <a:extLst>
              <a:ext uri="{FF2B5EF4-FFF2-40B4-BE49-F238E27FC236}">
                <a16:creationId xmlns:a16="http://schemas.microsoft.com/office/drawing/2014/main" id="{EEE533A2-5F4E-141F-BF5B-09796EF98B58}"/>
              </a:ext>
            </a:extLst>
          </p:cNvPr>
          <p:cNvPicPr>
            <a:picLocks noChangeAspect="1"/>
          </p:cNvPicPr>
          <p:nvPr/>
        </p:nvPicPr>
        <p:blipFill>
          <a:blip r:embed="rId2"/>
          <a:stretch>
            <a:fillRect/>
          </a:stretch>
        </p:blipFill>
        <p:spPr>
          <a:xfrm>
            <a:off x="135467" y="588578"/>
            <a:ext cx="5414766" cy="3374957"/>
          </a:xfrm>
          <a:prstGeom prst="rect">
            <a:avLst/>
          </a:prstGeom>
        </p:spPr>
      </p:pic>
    </p:spTree>
    <p:extLst>
      <p:ext uri="{BB962C8B-B14F-4D97-AF65-F5344CB8AC3E}">
        <p14:creationId xmlns:p14="http://schemas.microsoft.com/office/powerpoint/2010/main" val="31284702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Neutron Dripline and Virtual States</a:t>
            </a:r>
          </a:p>
        </p:txBody>
      </p:sp>
      <p:pic>
        <p:nvPicPr>
          <p:cNvPr id="3" name="Picture 2">
            <a:extLst>
              <a:ext uri="{FF2B5EF4-FFF2-40B4-BE49-F238E27FC236}">
                <a16:creationId xmlns:a16="http://schemas.microsoft.com/office/drawing/2014/main" id="{F8FE09A5-C707-82AB-C729-943B3BF78856}"/>
              </a:ext>
            </a:extLst>
          </p:cNvPr>
          <p:cNvPicPr>
            <a:picLocks noChangeAspect="1"/>
          </p:cNvPicPr>
          <p:nvPr/>
        </p:nvPicPr>
        <p:blipFill>
          <a:blip r:embed="rId2"/>
          <a:stretch>
            <a:fillRect/>
          </a:stretch>
        </p:blipFill>
        <p:spPr>
          <a:xfrm>
            <a:off x="221619" y="704567"/>
            <a:ext cx="5720556" cy="2281913"/>
          </a:xfrm>
          <a:prstGeom prst="rect">
            <a:avLst/>
          </a:prstGeom>
        </p:spPr>
      </p:pic>
      <p:sp>
        <p:nvSpPr>
          <p:cNvPr id="6" name="TextBox 5">
            <a:extLst>
              <a:ext uri="{FF2B5EF4-FFF2-40B4-BE49-F238E27FC236}">
                <a16:creationId xmlns:a16="http://schemas.microsoft.com/office/drawing/2014/main" id="{EB80B15C-3AD9-4CC3-2FF9-8E798F12EB9E}"/>
              </a:ext>
            </a:extLst>
          </p:cNvPr>
          <p:cNvSpPr txBox="1"/>
          <p:nvPr/>
        </p:nvSpPr>
        <p:spPr>
          <a:xfrm>
            <a:off x="5771626" y="964734"/>
            <a:ext cx="6420374" cy="51090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rtlCol="0">
            <a:spAutoFit/>
          </a:bodyPr>
          <a:lstStyle/>
          <a:p>
            <a:pPr algn="l"/>
            <a:r>
              <a:rPr lang="en-US" sz="1400" b="0" i="1" u="none" strike="noStrike" baseline="0" dirty="0">
                <a:latin typeface="Times-Italic"/>
              </a:rPr>
              <a:t>4.2. Virtual states</a:t>
            </a:r>
          </a:p>
          <a:p>
            <a:pPr algn="l"/>
            <a:r>
              <a:rPr lang="en-US" sz="1400" b="0" i="0" u="none" strike="noStrike" baseline="0" dirty="0">
                <a:latin typeface="Times-Roman"/>
              </a:rPr>
              <a:t>The observation of unbound resonances along the neutron drip line in the </a:t>
            </a:r>
            <a:r>
              <a:rPr lang="en-US" sz="1400" b="0" i="1" u="none" strike="noStrike" baseline="0" dirty="0" err="1">
                <a:latin typeface="Times-Italic"/>
              </a:rPr>
              <a:t>sd</a:t>
            </a:r>
            <a:r>
              <a:rPr lang="en-US" sz="1400" b="0" i="1" u="none" strike="noStrike" baseline="0" dirty="0">
                <a:latin typeface="Times-Italic"/>
              </a:rPr>
              <a:t> </a:t>
            </a:r>
            <a:r>
              <a:rPr lang="en-US" sz="1400" b="0" i="0" u="none" strike="noStrike" baseline="0" dirty="0">
                <a:latin typeface="Times-Roman"/>
              </a:rPr>
              <a:t>shell is complicated because </a:t>
            </a:r>
            <a:r>
              <a:rPr lang="en-US" sz="1400" b="0" i="0" u="none" strike="noStrike" baseline="0" dirty="0">
                <a:highlight>
                  <a:srgbClr val="FFFF00"/>
                </a:highlight>
                <a:latin typeface="Times-Roman"/>
              </a:rPr>
              <a:t>neutrons in unbound </a:t>
            </a:r>
            <a:r>
              <a:rPr lang="en-US" sz="1400" b="0" i="1" u="none" strike="noStrike" baseline="0" dirty="0">
                <a:highlight>
                  <a:srgbClr val="FFFF00"/>
                </a:highlight>
                <a:latin typeface="MTMI"/>
              </a:rPr>
              <a:t>s </a:t>
            </a:r>
            <a:r>
              <a:rPr lang="en-US" sz="1400" b="0" i="0" u="none" strike="noStrike" baseline="0" dirty="0">
                <a:highlight>
                  <a:srgbClr val="FFFF00"/>
                </a:highlight>
                <a:latin typeface="Times-Roman"/>
              </a:rPr>
              <a:t>orbitals neither have a Coulomb barrier nor an angular momentum barrier</a:t>
            </a:r>
            <a:r>
              <a:rPr lang="en-US" sz="1400" b="0" i="0" u="none" strike="noStrike" baseline="0" dirty="0">
                <a:latin typeface="Times-Roman"/>
              </a:rPr>
              <a:t>, thus they do not exhibit the classical </a:t>
            </a:r>
            <a:r>
              <a:rPr lang="en-US" sz="1400" b="0" i="0" u="none" strike="noStrike" baseline="0" dirty="0" err="1">
                <a:latin typeface="Times-Roman"/>
              </a:rPr>
              <a:t>Breit</a:t>
            </a:r>
            <a:r>
              <a:rPr lang="en-US" sz="1400" b="0" i="0" u="none" strike="noStrike" baseline="0" dirty="0">
                <a:latin typeface="Times-Roman"/>
              </a:rPr>
              <a:t>–Wigner resonance shape. </a:t>
            </a:r>
            <a:r>
              <a:rPr lang="en-US" sz="1400" b="0" i="0" u="none" strike="noStrike" baseline="0" dirty="0">
                <a:highlight>
                  <a:srgbClr val="FFFF00"/>
                </a:highlight>
                <a:latin typeface="Times-Roman"/>
              </a:rPr>
              <a:t>The decay-energy spectra of these ‘virtual’ states can be expressed in terms of the scattering length of the inverse process of a neutron scattering off the daughter nucleus.</a:t>
            </a:r>
            <a:r>
              <a:rPr lang="en-US" sz="1400" b="0" i="0" u="none" strike="noStrike" baseline="0" dirty="0">
                <a:latin typeface="Times-Roman"/>
              </a:rPr>
              <a:t> The spectral shape of the decay-energy spectrum depends on the binding energy of the initial state.</a:t>
            </a:r>
          </a:p>
          <a:p>
            <a:pPr algn="l"/>
            <a:endParaRPr lang="en-US" sz="1400" dirty="0">
              <a:latin typeface="Times-Roman"/>
            </a:endParaRPr>
          </a:p>
          <a:p>
            <a:pPr algn="l"/>
            <a:r>
              <a:rPr lang="en-US" sz="1400" b="0" i="0" u="none" strike="noStrike" baseline="0" dirty="0">
                <a:solidFill>
                  <a:srgbClr val="000000"/>
                </a:solidFill>
                <a:latin typeface="Times-Roman"/>
              </a:rPr>
              <a:t>Nevertheless, the scattering length </a:t>
            </a:r>
            <a:r>
              <a:rPr lang="en-US" sz="1400" b="0" i="1" u="none" strike="noStrike" baseline="0" dirty="0">
                <a:solidFill>
                  <a:srgbClr val="000000"/>
                </a:solidFill>
                <a:latin typeface="MTMI"/>
              </a:rPr>
              <a:t>a </a:t>
            </a:r>
            <a:r>
              <a:rPr lang="en-US" sz="1400" b="0" i="0" u="none" strike="noStrike" baseline="0" dirty="0">
                <a:solidFill>
                  <a:srgbClr val="000000"/>
                </a:solidFill>
                <a:latin typeface="Times-Roman"/>
              </a:rPr>
              <a:t>is sometimes expressed in terms of a resonance energy </a:t>
            </a:r>
            <a:r>
              <a:rPr lang="en-US" sz="1400" b="0" i="1" u="none" strike="noStrike" baseline="0" dirty="0">
                <a:solidFill>
                  <a:srgbClr val="000000"/>
                </a:solidFill>
                <a:latin typeface="MTMI"/>
              </a:rPr>
              <a:t>E </a:t>
            </a:r>
            <a:r>
              <a:rPr lang="en-US" sz="1400" b="0" i="0" u="none" strike="noStrike" baseline="0" dirty="0">
                <a:solidFill>
                  <a:srgbClr val="000000"/>
                </a:solidFill>
                <a:latin typeface="Times-Roman"/>
              </a:rPr>
              <a:t>according to the relationship </a:t>
            </a:r>
            <a:r>
              <a:rPr lang="en-US" sz="1400" b="0" i="1" u="none" strike="noStrike" baseline="0" dirty="0">
                <a:solidFill>
                  <a:srgbClr val="000000"/>
                </a:solidFill>
                <a:latin typeface="MTMI"/>
              </a:rPr>
              <a:t>E </a:t>
            </a:r>
            <a:r>
              <a:rPr lang="en-US" sz="1400" dirty="0">
                <a:solidFill>
                  <a:srgbClr val="000000"/>
                </a:solidFill>
                <a:latin typeface="MTSY"/>
              </a:rPr>
              <a:t>~</a:t>
            </a:r>
            <a:r>
              <a:rPr lang="en-US" sz="1400" b="0" i="1" u="none" strike="noStrike" baseline="0" dirty="0">
                <a:solidFill>
                  <a:srgbClr val="000000"/>
                </a:solidFill>
                <a:latin typeface="MTMI"/>
              </a:rPr>
              <a:t>h</a:t>
            </a:r>
            <a:r>
              <a:rPr lang="en-US" sz="1400" b="0" i="0" u="none" strike="noStrike" baseline="30000" dirty="0">
                <a:solidFill>
                  <a:srgbClr val="000000"/>
                </a:solidFill>
                <a:latin typeface="Times-Roman"/>
              </a:rPr>
              <a:t>2</a:t>
            </a:r>
            <a:r>
              <a:rPr lang="en-US" sz="1400" b="0" i="1" u="none" strike="noStrike" baseline="0" dirty="0">
                <a:solidFill>
                  <a:srgbClr val="000000"/>
                </a:solidFill>
                <a:latin typeface="MTMI"/>
              </a:rPr>
              <a:t>/</a:t>
            </a:r>
            <a:r>
              <a:rPr lang="en-US" sz="1400" b="0" i="0" u="none" strike="noStrike" baseline="0" dirty="0">
                <a:solidFill>
                  <a:srgbClr val="000000"/>
                </a:solidFill>
                <a:latin typeface="Times-Roman"/>
              </a:rPr>
              <a:t>2</a:t>
            </a:r>
            <a:r>
              <a:rPr lang="en-US" sz="1400" b="0" i="1" u="none" strike="noStrike" baseline="0" dirty="0">
                <a:solidFill>
                  <a:srgbClr val="000000"/>
                </a:solidFill>
                <a:latin typeface="MTMI"/>
              </a:rPr>
              <a:t>μa</a:t>
            </a:r>
            <a:r>
              <a:rPr lang="en-US" sz="1400" b="0" i="0" u="none" strike="noStrike" baseline="30000" dirty="0">
                <a:solidFill>
                  <a:srgbClr val="000000"/>
                </a:solidFill>
                <a:latin typeface="Times-Roman"/>
              </a:rPr>
              <a:t>2</a:t>
            </a:r>
            <a:r>
              <a:rPr lang="en-US" sz="1400" b="0" i="0" u="none" strike="noStrike" baseline="0" dirty="0">
                <a:solidFill>
                  <a:srgbClr val="000000"/>
                </a:solidFill>
                <a:latin typeface="Times-Roman"/>
              </a:rPr>
              <a:t>, using the reduced mass </a:t>
            </a:r>
            <a:r>
              <a:rPr lang="en-US" sz="1400" b="0" i="1" u="none" strike="noStrike" baseline="0" dirty="0">
                <a:solidFill>
                  <a:srgbClr val="000000"/>
                </a:solidFill>
                <a:latin typeface="MTMI"/>
              </a:rPr>
              <a:t>μ</a:t>
            </a:r>
            <a:r>
              <a:rPr lang="en-US" sz="1400" b="0" i="0" u="none" strike="noStrike" baseline="0" dirty="0">
                <a:solidFill>
                  <a:srgbClr val="000000"/>
                </a:solidFill>
                <a:latin typeface="Times-Roman"/>
              </a:rPr>
              <a:t>, as shown in figure </a:t>
            </a:r>
            <a:r>
              <a:rPr lang="en-US" sz="1400" b="0" i="0" u="none" strike="noStrike" baseline="0" dirty="0">
                <a:solidFill>
                  <a:srgbClr val="0000FF"/>
                </a:solidFill>
                <a:latin typeface="Times-Roman"/>
              </a:rPr>
              <a:t>17</a:t>
            </a:r>
            <a:r>
              <a:rPr lang="en-US" sz="1400" b="0" i="0" u="none" strike="noStrike" baseline="0" dirty="0">
                <a:solidFill>
                  <a:srgbClr val="000000"/>
                </a:solidFill>
                <a:latin typeface="Times-Roman"/>
              </a:rPr>
              <a:t>(</a:t>
            </a:r>
            <a:r>
              <a:rPr lang="en-US" sz="1400" b="0" i="1" u="none" strike="noStrike" baseline="0" dirty="0">
                <a:solidFill>
                  <a:srgbClr val="000000"/>
                </a:solidFill>
                <a:latin typeface="MTMI"/>
              </a:rPr>
              <a:t>b</a:t>
            </a:r>
            <a:r>
              <a:rPr lang="en-US" sz="1400" b="0" i="0" u="none" strike="noStrike" baseline="0" dirty="0">
                <a:solidFill>
                  <a:srgbClr val="000000"/>
                </a:solidFill>
                <a:latin typeface="Times-Roman"/>
              </a:rPr>
              <a:t>) [</a:t>
            </a:r>
            <a:r>
              <a:rPr lang="en-US" sz="1400" b="0" i="0" u="none" strike="noStrike" baseline="0" dirty="0">
                <a:solidFill>
                  <a:srgbClr val="0000FF"/>
                </a:solidFill>
                <a:latin typeface="Times-Roman"/>
              </a:rPr>
              <a:t>66</a:t>
            </a:r>
            <a:r>
              <a:rPr lang="en-US" sz="1400" b="0" i="0" u="none" strike="noStrike" baseline="0" dirty="0">
                <a:solidFill>
                  <a:srgbClr val="000000"/>
                </a:solidFill>
                <a:latin typeface="Times-Roman"/>
              </a:rPr>
              <a:t>, </a:t>
            </a:r>
            <a:r>
              <a:rPr lang="en-US" sz="1400" b="0" i="0" u="none" strike="noStrike" baseline="0" dirty="0">
                <a:solidFill>
                  <a:srgbClr val="0000FF"/>
                </a:solidFill>
                <a:latin typeface="Times-Roman"/>
              </a:rPr>
              <a:t>70</a:t>
            </a:r>
            <a:r>
              <a:rPr lang="en-US" sz="1400" b="0" i="0" u="none" strike="noStrike" baseline="0" dirty="0">
                <a:solidFill>
                  <a:srgbClr val="000000"/>
                </a:solidFill>
                <a:latin typeface="Times-Roman"/>
              </a:rPr>
              <a:t>], where the decay energy is plotted on a logarithmic scale as a function of the scattering length. The strong inverse dependence of the resonance energy on the scattering length results in large energies for small absolute values of the scattering length. The scattering lengths of unbound states are negative,</a:t>
            </a:r>
            <a:r>
              <a:rPr lang="en-US" sz="1400" dirty="0">
                <a:solidFill>
                  <a:srgbClr val="000000"/>
                </a:solidFill>
                <a:latin typeface="Times-Roman"/>
              </a:rPr>
              <a:t> </a:t>
            </a:r>
            <a:r>
              <a:rPr lang="en-US" sz="1400" b="0" i="0" u="none" strike="noStrike" baseline="0" dirty="0">
                <a:solidFill>
                  <a:srgbClr val="000000"/>
                </a:solidFill>
                <a:latin typeface="Times-Roman"/>
              </a:rPr>
              <a:t>and the use of the terms ‘small’ and ‘large’ scattering length can be confusing. It order to avoid misunderstanding; it should be made clear if the negative or the absolute scattering length is discussed. Toward small absolute values of the scattering lengths, even small uncertainties translate into large uncertainties in the resonance energies. In the figure the gray-shaded area corresponds to an uncertainty of </a:t>
            </a:r>
            <a:r>
              <a:rPr lang="en-US" sz="1400" b="0" i="0" u="none" strike="noStrike" baseline="0" dirty="0">
                <a:solidFill>
                  <a:srgbClr val="000000"/>
                </a:solidFill>
                <a:latin typeface="MTSY"/>
              </a:rPr>
              <a:t>±</a:t>
            </a:r>
            <a:r>
              <a:rPr lang="en-US" sz="1400" b="0" i="0" u="none" strike="noStrike" baseline="0" dirty="0">
                <a:solidFill>
                  <a:srgbClr val="000000"/>
                </a:solidFill>
                <a:latin typeface="Times-Roman"/>
              </a:rPr>
              <a:t>1 fm.</a:t>
            </a:r>
          </a:p>
          <a:p>
            <a:pPr algn="l"/>
            <a:endParaRPr lang="en-US" sz="1400" dirty="0">
              <a:solidFill>
                <a:srgbClr val="000000"/>
              </a:solidFill>
              <a:latin typeface="Times-Roman"/>
            </a:endParaRPr>
          </a:p>
          <a:p>
            <a:pPr algn="l"/>
            <a:r>
              <a:rPr lang="en-US" sz="1600" b="0" i="0" u="none" strike="noStrike" baseline="0" dirty="0">
                <a:solidFill>
                  <a:srgbClr val="FF0000"/>
                </a:solidFill>
                <a:latin typeface="Times-Roman"/>
              </a:rPr>
              <a:t>Any distribution with a scattering length above about </a:t>
            </a:r>
            <a:r>
              <a:rPr lang="en-US" sz="1600" b="0" i="0" u="none" strike="noStrike" baseline="0" dirty="0">
                <a:solidFill>
                  <a:srgbClr val="FF0000"/>
                </a:solidFill>
                <a:latin typeface="MTSY"/>
              </a:rPr>
              <a:t>−</a:t>
            </a:r>
            <a:r>
              <a:rPr lang="en-US" sz="1600" b="0" i="0" u="none" strike="noStrike" baseline="0" dirty="0">
                <a:solidFill>
                  <a:srgbClr val="FF0000"/>
                </a:solidFill>
                <a:latin typeface="Times-Roman"/>
              </a:rPr>
              <a:t>5 </a:t>
            </a:r>
            <a:r>
              <a:rPr lang="en-US" sz="1600" b="0" i="0" u="none" strike="noStrike" baseline="0" dirty="0" err="1">
                <a:solidFill>
                  <a:srgbClr val="FF0000"/>
                </a:solidFill>
                <a:latin typeface="Times-Roman"/>
              </a:rPr>
              <a:t>fm</a:t>
            </a:r>
            <a:r>
              <a:rPr lang="en-US" sz="1600" b="0" i="0" u="none" strike="noStrike" baseline="0" dirty="0">
                <a:solidFill>
                  <a:srgbClr val="FF0000"/>
                </a:solidFill>
                <a:latin typeface="Times-Roman"/>
              </a:rPr>
              <a:t> probably should not be considered for the identification of a state of the final system.</a:t>
            </a:r>
            <a:endParaRPr lang="en-US" sz="1600" dirty="0">
              <a:solidFill>
                <a:srgbClr val="FF0000"/>
              </a:solidFill>
            </a:endParaRPr>
          </a:p>
        </p:txBody>
      </p:sp>
      <p:pic>
        <p:nvPicPr>
          <p:cNvPr id="10" name="Picture 9">
            <a:extLst>
              <a:ext uri="{FF2B5EF4-FFF2-40B4-BE49-F238E27FC236}">
                <a16:creationId xmlns:a16="http://schemas.microsoft.com/office/drawing/2014/main" id="{9513AB01-458A-1258-11CC-29080B0EAC1C}"/>
              </a:ext>
            </a:extLst>
          </p:cNvPr>
          <p:cNvPicPr>
            <a:picLocks noChangeAspect="1"/>
          </p:cNvPicPr>
          <p:nvPr/>
        </p:nvPicPr>
        <p:blipFill>
          <a:blip r:embed="rId3"/>
          <a:stretch>
            <a:fillRect/>
          </a:stretch>
        </p:blipFill>
        <p:spPr>
          <a:xfrm>
            <a:off x="235026" y="3087368"/>
            <a:ext cx="2273225" cy="1815187"/>
          </a:xfrm>
          <a:prstGeom prst="rect">
            <a:avLst/>
          </a:prstGeom>
        </p:spPr>
      </p:pic>
      <p:pic>
        <p:nvPicPr>
          <p:cNvPr id="12" name="Picture 11">
            <a:extLst>
              <a:ext uri="{FF2B5EF4-FFF2-40B4-BE49-F238E27FC236}">
                <a16:creationId xmlns:a16="http://schemas.microsoft.com/office/drawing/2014/main" id="{3E177100-4B58-9D36-23FC-D456C0137E70}"/>
              </a:ext>
            </a:extLst>
          </p:cNvPr>
          <p:cNvPicPr>
            <a:picLocks noChangeAspect="1"/>
          </p:cNvPicPr>
          <p:nvPr/>
        </p:nvPicPr>
        <p:blipFill>
          <a:blip r:embed="rId4"/>
          <a:stretch>
            <a:fillRect/>
          </a:stretch>
        </p:blipFill>
        <p:spPr>
          <a:xfrm>
            <a:off x="2624143" y="3057133"/>
            <a:ext cx="2866085" cy="1815187"/>
          </a:xfrm>
          <a:prstGeom prst="rect">
            <a:avLst/>
          </a:prstGeom>
        </p:spPr>
      </p:pic>
      <p:sp>
        <p:nvSpPr>
          <p:cNvPr id="14" name="TextBox 13">
            <a:extLst>
              <a:ext uri="{FF2B5EF4-FFF2-40B4-BE49-F238E27FC236}">
                <a16:creationId xmlns:a16="http://schemas.microsoft.com/office/drawing/2014/main" id="{DC8B7141-03A4-54D4-3964-9279132F2CA0}"/>
              </a:ext>
            </a:extLst>
          </p:cNvPr>
          <p:cNvSpPr txBox="1"/>
          <p:nvPr/>
        </p:nvSpPr>
        <p:spPr>
          <a:xfrm>
            <a:off x="462843" y="4897241"/>
            <a:ext cx="4978399" cy="1384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1200" b="1" i="0" u="none" strike="noStrike" baseline="0" dirty="0">
                <a:solidFill>
                  <a:srgbClr val="000000"/>
                </a:solidFill>
                <a:latin typeface="Times-Bold"/>
              </a:rPr>
              <a:t>Figure 17. </a:t>
            </a:r>
            <a:r>
              <a:rPr lang="en-US" sz="1200" b="0" i="0" u="none" strike="noStrike" baseline="0" dirty="0">
                <a:solidFill>
                  <a:srgbClr val="000000"/>
                </a:solidFill>
                <a:latin typeface="Times-Roman"/>
              </a:rPr>
              <a:t>(</a:t>
            </a:r>
            <a:r>
              <a:rPr lang="en-US" sz="1200" b="0" i="1" u="none" strike="noStrike" baseline="0" dirty="0">
                <a:solidFill>
                  <a:srgbClr val="000000"/>
                </a:solidFill>
                <a:latin typeface="MTMI"/>
              </a:rPr>
              <a:t>a</a:t>
            </a:r>
            <a:r>
              <a:rPr lang="en-US" sz="1200" b="0" i="0" u="none" strike="noStrike" baseline="0" dirty="0">
                <a:solidFill>
                  <a:srgbClr val="000000"/>
                </a:solidFill>
                <a:latin typeface="Times-Roman"/>
              </a:rPr>
              <a:t>) The initial state dependence of the decay-energy spectrum. The solid line corresponds a virtual state with a scattering length of </a:t>
            </a:r>
            <a:r>
              <a:rPr lang="en-US" sz="1200" b="0" i="0" u="none" strike="noStrike" baseline="0" dirty="0">
                <a:solidFill>
                  <a:srgbClr val="000000"/>
                </a:solidFill>
                <a:latin typeface="MTSY"/>
              </a:rPr>
              <a:t>−</a:t>
            </a:r>
            <a:r>
              <a:rPr lang="en-US" sz="1200" b="0" i="0" u="none" strike="noStrike" baseline="0" dirty="0">
                <a:solidFill>
                  <a:srgbClr val="000000"/>
                </a:solidFill>
                <a:latin typeface="Times-Roman"/>
              </a:rPr>
              <a:t>5 </a:t>
            </a:r>
            <a:r>
              <a:rPr lang="en-US" sz="1200" b="0" i="0" u="none" strike="noStrike" baseline="0" dirty="0" err="1">
                <a:solidFill>
                  <a:srgbClr val="000000"/>
                </a:solidFill>
                <a:latin typeface="Times-Roman"/>
              </a:rPr>
              <a:t>fm</a:t>
            </a:r>
            <a:r>
              <a:rPr lang="en-US" sz="1200" b="0" i="0" u="none" strike="noStrike" baseline="0" dirty="0">
                <a:solidFill>
                  <a:srgbClr val="000000"/>
                </a:solidFill>
                <a:latin typeface="Times-Roman"/>
              </a:rPr>
              <a:t> from a nucleus where the neutron was initially only bound by 280 keV. In contrast, the dashed line results if the initial state was bound by 8 MeV. The figure was adapted from [</a:t>
            </a:r>
            <a:r>
              <a:rPr lang="en-US" sz="1200" b="0" i="0" u="none" strike="noStrike" baseline="0" dirty="0">
                <a:solidFill>
                  <a:srgbClr val="0000FF"/>
                </a:solidFill>
                <a:latin typeface="Times-Roman"/>
              </a:rPr>
              <a:t>66</a:t>
            </a:r>
            <a:r>
              <a:rPr lang="en-US" sz="1200" b="0" i="0" u="none" strike="noStrike" baseline="0" dirty="0">
                <a:solidFill>
                  <a:srgbClr val="000000"/>
                </a:solidFill>
                <a:latin typeface="Times-Roman"/>
              </a:rPr>
              <a:t>]. (</a:t>
            </a:r>
            <a:r>
              <a:rPr lang="en-US" sz="1200" b="0" i="1" u="none" strike="noStrike" baseline="0" dirty="0">
                <a:solidFill>
                  <a:srgbClr val="000000"/>
                </a:solidFill>
                <a:latin typeface="MTMI"/>
              </a:rPr>
              <a:t>b</a:t>
            </a:r>
            <a:r>
              <a:rPr lang="en-US" sz="1200" b="0" i="0" u="none" strike="noStrike" baseline="0" dirty="0">
                <a:solidFill>
                  <a:srgbClr val="000000"/>
                </a:solidFill>
                <a:latin typeface="Times-Roman"/>
              </a:rPr>
              <a:t>) Calculated resonance energy </a:t>
            </a:r>
            <a:r>
              <a:rPr lang="en-US" sz="1200" b="0" i="1" u="none" strike="noStrike" baseline="0" dirty="0">
                <a:solidFill>
                  <a:srgbClr val="000000"/>
                </a:solidFill>
                <a:latin typeface="MTMI"/>
              </a:rPr>
              <a:t>E </a:t>
            </a:r>
            <a:r>
              <a:rPr lang="en-US" sz="1200" b="0" i="0" u="none" strike="noStrike" baseline="0" dirty="0">
                <a:solidFill>
                  <a:srgbClr val="000000"/>
                </a:solidFill>
                <a:latin typeface="Times-Roman"/>
              </a:rPr>
              <a:t>as a function of scattering length for </a:t>
            </a:r>
            <a:r>
              <a:rPr lang="en-US" sz="1200" b="0" i="1" u="none" strike="noStrike" baseline="0" dirty="0">
                <a:solidFill>
                  <a:srgbClr val="000000"/>
                </a:solidFill>
                <a:latin typeface="MTMI"/>
              </a:rPr>
              <a:t>s</a:t>
            </a:r>
            <a:r>
              <a:rPr lang="en-US" sz="1200" b="0" i="0" u="none" strike="noStrike" baseline="0" dirty="0">
                <a:solidFill>
                  <a:srgbClr val="000000"/>
                </a:solidFill>
                <a:latin typeface="Times-Roman"/>
              </a:rPr>
              <a:t>-states. The gray-shaded area corresponds to an uncertainty of </a:t>
            </a:r>
            <a:r>
              <a:rPr lang="en-US" sz="1200" b="0" i="0" u="none" strike="noStrike" baseline="0" dirty="0">
                <a:solidFill>
                  <a:srgbClr val="000000"/>
                </a:solidFill>
                <a:latin typeface="MTSY"/>
              </a:rPr>
              <a:t>±</a:t>
            </a:r>
            <a:r>
              <a:rPr lang="en-US" sz="1200" b="0" i="0" u="none" strike="noStrike" baseline="0" dirty="0">
                <a:solidFill>
                  <a:srgbClr val="000000"/>
                </a:solidFill>
                <a:latin typeface="Times-Roman"/>
              </a:rPr>
              <a:t>1 </a:t>
            </a:r>
            <a:r>
              <a:rPr lang="en-US" sz="1200" b="0" i="0" u="none" strike="noStrike" baseline="0" dirty="0" err="1">
                <a:solidFill>
                  <a:srgbClr val="000000"/>
                </a:solidFill>
                <a:latin typeface="Times-Roman"/>
              </a:rPr>
              <a:t>fm</a:t>
            </a:r>
            <a:r>
              <a:rPr lang="en-US" sz="1200" b="0" i="0" u="none" strike="noStrike" baseline="0" dirty="0">
                <a:solidFill>
                  <a:srgbClr val="000000"/>
                </a:solidFill>
                <a:latin typeface="Times-Roman"/>
              </a:rPr>
              <a:t> for the scattering length.</a:t>
            </a:r>
            <a:endParaRPr lang="en-US" sz="1200" dirty="0"/>
          </a:p>
        </p:txBody>
      </p:sp>
    </p:spTree>
    <p:extLst>
      <p:ext uri="{BB962C8B-B14F-4D97-AF65-F5344CB8AC3E}">
        <p14:creationId xmlns:p14="http://schemas.microsoft.com/office/powerpoint/2010/main" val="29973069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4F11-1624-F198-7F28-74DBAB5FBD5D}"/>
              </a:ext>
            </a:extLst>
          </p:cNvPr>
          <p:cNvSpPr>
            <a:spLocks noGrp="1"/>
          </p:cNvSpPr>
          <p:nvPr>
            <p:ph type="title"/>
          </p:nvPr>
        </p:nvSpPr>
        <p:spPr/>
        <p:txBody>
          <a:bodyPr/>
          <a:lstStyle/>
          <a:p>
            <a:r>
              <a:rPr lang="en-US" dirty="0"/>
              <a:t>Examples (2004)</a:t>
            </a:r>
          </a:p>
        </p:txBody>
      </p:sp>
      <p:sp>
        <p:nvSpPr>
          <p:cNvPr id="5" name="TextBox 4">
            <a:extLst>
              <a:ext uri="{FF2B5EF4-FFF2-40B4-BE49-F238E27FC236}">
                <a16:creationId xmlns:a16="http://schemas.microsoft.com/office/drawing/2014/main" id="{ADDEB216-E11B-26CE-A32E-735461423564}"/>
              </a:ext>
            </a:extLst>
          </p:cNvPr>
          <p:cNvSpPr txBox="1"/>
          <p:nvPr/>
        </p:nvSpPr>
        <p:spPr>
          <a:xfrm>
            <a:off x="416653" y="876059"/>
            <a:ext cx="11358694" cy="49552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dirty="0">
                <a:latin typeface="Times-Roman"/>
              </a:rPr>
              <a:t>Reaching the limits of nuclear stability, Thoennessen 2004</a:t>
            </a:r>
            <a:endParaRPr lang="en-US" dirty="0"/>
          </a:p>
          <a:p>
            <a:pPr algn="l"/>
            <a:endParaRPr lang="en-US" b="0" i="0" u="none" strike="noStrike" baseline="0" dirty="0">
              <a:latin typeface="Times-Roman"/>
            </a:endParaRPr>
          </a:p>
          <a:p>
            <a:pPr algn="l"/>
            <a:endParaRPr lang="en-US" dirty="0">
              <a:latin typeface="Times-Roman"/>
            </a:endParaRPr>
          </a:p>
          <a:p>
            <a:pPr algn="l"/>
            <a:r>
              <a:rPr lang="en-US" b="0" i="0" u="none" strike="noStrike" baseline="0" dirty="0">
                <a:latin typeface="Times-Roman"/>
              </a:rPr>
              <a:t>According to the {adopted} definition, the first exotic dripline nucleus observed was 8He [186]. With a neutron to proton ratio of 3, 8He can also be considered the most neutron-rich bound nucleus. The location of the dripline was then established for the isotones 4 </a:t>
            </a:r>
            <a:r>
              <a:rPr lang="en-US" b="0" i="0" u="none" strike="noStrike" baseline="0" dirty="0">
                <a:latin typeface="MSAM10"/>
              </a:rPr>
              <a:t> &lt; </a:t>
            </a:r>
            <a:r>
              <a:rPr lang="en-US" b="0" i="1" u="none" strike="noStrike" baseline="0" dirty="0">
                <a:latin typeface="MTMI"/>
              </a:rPr>
              <a:t>N &lt;</a:t>
            </a:r>
            <a:r>
              <a:rPr lang="en-US" b="0" i="0" u="none" strike="noStrike" baseline="0" dirty="0">
                <a:latin typeface="MSAM10"/>
              </a:rPr>
              <a:t> </a:t>
            </a:r>
            <a:r>
              <a:rPr lang="en-US" b="0" i="0" u="none" strike="noStrike" baseline="0" dirty="0">
                <a:latin typeface="Times-Roman"/>
              </a:rPr>
              <a:t>8 with the ‘non-observation’ of 5H [27], 7He [52], 7H [187], 10Li and 10He [52].</a:t>
            </a:r>
          </a:p>
          <a:p>
            <a:pPr algn="l"/>
            <a:endParaRPr lang="en-US" dirty="0">
              <a:latin typeface="Times-Roman"/>
            </a:endParaRPr>
          </a:p>
          <a:p>
            <a:pPr algn="l"/>
            <a:r>
              <a:rPr lang="en-US" b="0" i="0" u="none" strike="noStrike" baseline="0" dirty="0">
                <a:latin typeface="Times-Roman"/>
              </a:rPr>
              <a:t>With the dripline so close to the valley of stability, spectroscopic measurements were also performed for these nuclei. From the width of the measured resonances lifetimes of </a:t>
            </a:r>
            <a:r>
              <a:rPr lang="en-US" b="0" i="1" u="none" strike="noStrike" baseline="0" dirty="0">
                <a:latin typeface="MTMI"/>
              </a:rPr>
              <a:t>&gt;</a:t>
            </a:r>
            <a:r>
              <a:rPr lang="en-US" b="0" i="0" u="none" strike="noStrike" baseline="0" dirty="0">
                <a:latin typeface="Times-Roman"/>
              </a:rPr>
              <a:t>1.3 zs (5H, [188]), 4.4 zs (7He, [189]), 0.022 zs (7H, [83, 126]), </a:t>
            </a:r>
            <a:r>
              <a:rPr lang="en-US" b="0" i="1" u="none" strike="noStrike" baseline="0" dirty="0">
                <a:latin typeface="MTMI"/>
              </a:rPr>
              <a:t>&gt;</a:t>
            </a:r>
            <a:r>
              <a:rPr lang="en-US" b="0" i="0" u="none" strike="noStrike" baseline="0" dirty="0">
                <a:latin typeface="Times-Roman"/>
              </a:rPr>
              <a:t>2.9 zs (10Li, [190]) and 3.9 zs (10He [84]) were extracted (1 zs </a:t>
            </a:r>
            <a:r>
              <a:rPr lang="en-US" b="0" i="0" u="none" strike="noStrike" baseline="0" dirty="0">
                <a:latin typeface="MTSY"/>
              </a:rPr>
              <a:t>= </a:t>
            </a:r>
            <a:r>
              <a:rPr lang="en-US" b="0" i="0" u="none" strike="noStrike" baseline="0" dirty="0">
                <a:latin typeface="Times-Roman"/>
              </a:rPr>
              <a:t>10</a:t>
            </a:r>
            <a:r>
              <a:rPr lang="en-US" b="0" i="0" u="none" strike="noStrike" baseline="0" dirty="0">
                <a:latin typeface="MTSY"/>
              </a:rPr>
              <a:t>−</a:t>
            </a:r>
            <a:r>
              <a:rPr lang="en-US" b="0" i="0" u="none" strike="noStrike" baseline="0" dirty="0">
                <a:latin typeface="Times-Roman"/>
              </a:rPr>
              <a:t>21 s). With the exception of 7H these nuclei have lifetimes which are long compared to the nuclear timescale (</a:t>
            </a:r>
            <a:r>
              <a:rPr lang="en-US" b="0" i="0" u="none" strike="noStrike" baseline="0" dirty="0">
                <a:latin typeface="MTSY"/>
              </a:rPr>
              <a:t>∼</a:t>
            </a:r>
            <a:r>
              <a:rPr lang="en-US" b="0" i="0" u="none" strike="noStrike" baseline="0" dirty="0">
                <a:latin typeface="Times-Roman"/>
              </a:rPr>
              <a:t>10</a:t>
            </a:r>
            <a:r>
              <a:rPr lang="en-US" b="0" i="0" u="none" strike="noStrike" baseline="0" dirty="0">
                <a:latin typeface="MTSY"/>
              </a:rPr>
              <a:t>−</a:t>
            </a:r>
            <a:r>
              <a:rPr lang="en-US" b="0" i="0" u="none" strike="noStrike" baseline="0" dirty="0">
                <a:latin typeface="Times-Roman"/>
              </a:rPr>
              <a:t>22 s) and should be considered nuclei. The resonance parameters for 5H are still controversial [191, 192]. </a:t>
            </a:r>
          </a:p>
          <a:p>
            <a:pPr algn="l"/>
            <a:endParaRPr lang="en-US" dirty="0">
              <a:latin typeface="Times-Roman"/>
            </a:endParaRPr>
          </a:p>
          <a:p>
            <a:pPr algn="l"/>
            <a:r>
              <a:rPr lang="en-US" b="0" i="0" u="none" strike="noStrike" baseline="0" dirty="0">
                <a:latin typeface="Times-Roman"/>
              </a:rPr>
              <a:t>The lifetime for 7H of 2</a:t>
            </a:r>
            <a:r>
              <a:rPr lang="en-US" b="0" i="1" u="none" strike="noStrike" baseline="0" dirty="0">
                <a:latin typeface="MTMI"/>
              </a:rPr>
              <a:t>.</a:t>
            </a:r>
            <a:r>
              <a:rPr lang="en-US" b="0" i="0" u="none" strike="noStrike" baseline="0" dirty="0">
                <a:latin typeface="Times-Roman"/>
              </a:rPr>
              <a:t>2 </a:t>
            </a:r>
            <a:r>
              <a:rPr lang="en-US" b="0" i="0" u="none" strike="noStrike" baseline="0" dirty="0">
                <a:latin typeface="MTSY"/>
              </a:rPr>
              <a:t>× </a:t>
            </a:r>
            <a:r>
              <a:rPr lang="en-US" b="0" i="0" u="none" strike="noStrike" baseline="0" dirty="0">
                <a:latin typeface="Times-Roman"/>
              </a:rPr>
              <a:t>10</a:t>
            </a:r>
            <a:r>
              <a:rPr lang="en-US" b="0" i="0" u="none" strike="noStrike" baseline="0" dirty="0">
                <a:latin typeface="MTSY"/>
              </a:rPr>
              <a:t>−</a:t>
            </a:r>
            <a:r>
              <a:rPr lang="en-US" b="0" i="0" u="none" strike="noStrike" baseline="0" dirty="0">
                <a:latin typeface="Times-Roman"/>
              </a:rPr>
              <a:t>23 s was extracted from an estimated peak width of 20MeV [126] and was not quoted in the original paper [83]. Within the present definition of a nucleus 7H certainly does not qualify. Spectroscopic measurements were even performed on 6H [75, 193] and 9He [74, 194]. In addition to 4H [192] these are presently the only measured nuclei within an isotone chain which are removed from the dripline by two nucleons.</a:t>
            </a:r>
          </a:p>
          <a:p>
            <a:pPr algn="l"/>
            <a:endParaRPr lang="en-US" sz="1000" b="0" i="0" u="none" strike="noStrike" baseline="0" dirty="0">
              <a:latin typeface="Times-Roman"/>
            </a:endParaRPr>
          </a:p>
        </p:txBody>
      </p:sp>
    </p:spTree>
    <p:extLst>
      <p:ext uri="{BB962C8B-B14F-4D97-AF65-F5344CB8AC3E}">
        <p14:creationId xmlns:p14="http://schemas.microsoft.com/office/powerpoint/2010/main" val="14608245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6B4D1-924A-22DB-2F08-E9DCAD3CFD7D}"/>
              </a:ext>
            </a:extLst>
          </p:cNvPr>
          <p:cNvSpPr>
            <a:spLocks noGrp="1"/>
          </p:cNvSpPr>
          <p:nvPr>
            <p:ph type="title"/>
          </p:nvPr>
        </p:nvSpPr>
        <p:spPr/>
        <p:txBody>
          <a:bodyPr/>
          <a:lstStyle/>
          <a:p>
            <a:r>
              <a:rPr lang="en-US" dirty="0"/>
              <a:t>Extreme Result – </a:t>
            </a:r>
            <a:r>
              <a:rPr lang="en-US" baseline="30000" dirty="0"/>
              <a:t>9</a:t>
            </a:r>
            <a:r>
              <a:rPr lang="en-US" dirty="0"/>
              <a:t>N (2 neutrons plus 7 protons)</a:t>
            </a:r>
          </a:p>
        </p:txBody>
      </p:sp>
      <p:pic>
        <p:nvPicPr>
          <p:cNvPr id="5" name="Picture 4">
            <a:extLst>
              <a:ext uri="{FF2B5EF4-FFF2-40B4-BE49-F238E27FC236}">
                <a16:creationId xmlns:a16="http://schemas.microsoft.com/office/drawing/2014/main" id="{E925648A-4307-7EFD-3BD9-695078E14653}"/>
              </a:ext>
            </a:extLst>
          </p:cNvPr>
          <p:cNvPicPr>
            <a:picLocks noChangeAspect="1"/>
          </p:cNvPicPr>
          <p:nvPr/>
        </p:nvPicPr>
        <p:blipFill>
          <a:blip r:embed="rId2"/>
          <a:stretch>
            <a:fillRect/>
          </a:stretch>
        </p:blipFill>
        <p:spPr>
          <a:xfrm>
            <a:off x="687897" y="536397"/>
            <a:ext cx="6880881" cy="5000338"/>
          </a:xfrm>
          <a:prstGeom prst="rect">
            <a:avLst/>
          </a:prstGeom>
        </p:spPr>
      </p:pic>
      <p:pic>
        <p:nvPicPr>
          <p:cNvPr id="9" name="Picture 8">
            <a:extLst>
              <a:ext uri="{FF2B5EF4-FFF2-40B4-BE49-F238E27FC236}">
                <a16:creationId xmlns:a16="http://schemas.microsoft.com/office/drawing/2014/main" id="{21B7B9F5-1883-4356-B237-12EEB658505C}"/>
              </a:ext>
            </a:extLst>
          </p:cNvPr>
          <p:cNvPicPr>
            <a:picLocks noChangeAspect="1"/>
          </p:cNvPicPr>
          <p:nvPr/>
        </p:nvPicPr>
        <p:blipFill>
          <a:blip r:embed="rId3"/>
          <a:stretch>
            <a:fillRect/>
          </a:stretch>
        </p:blipFill>
        <p:spPr>
          <a:xfrm>
            <a:off x="49026" y="5655786"/>
            <a:ext cx="8249300" cy="629184"/>
          </a:xfrm>
          <a:prstGeom prst="rect">
            <a:avLst/>
          </a:prstGeom>
          <a:ln w="28575">
            <a:solidFill>
              <a:srgbClr val="FF0000"/>
            </a:solidFill>
          </a:ln>
        </p:spPr>
      </p:pic>
      <p:pic>
        <p:nvPicPr>
          <p:cNvPr id="11" name="Picture 10">
            <a:extLst>
              <a:ext uri="{FF2B5EF4-FFF2-40B4-BE49-F238E27FC236}">
                <a16:creationId xmlns:a16="http://schemas.microsoft.com/office/drawing/2014/main" id="{FD5807DD-72F5-B72E-AFD2-88CF6B59477D}"/>
              </a:ext>
            </a:extLst>
          </p:cNvPr>
          <p:cNvPicPr>
            <a:picLocks noChangeAspect="1"/>
          </p:cNvPicPr>
          <p:nvPr/>
        </p:nvPicPr>
        <p:blipFill>
          <a:blip r:embed="rId4"/>
          <a:stretch>
            <a:fillRect/>
          </a:stretch>
        </p:blipFill>
        <p:spPr>
          <a:xfrm>
            <a:off x="8382216" y="539473"/>
            <a:ext cx="2984867" cy="5705920"/>
          </a:xfrm>
          <a:prstGeom prst="rect">
            <a:avLst/>
          </a:prstGeom>
        </p:spPr>
      </p:pic>
    </p:spTree>
    <p:extLst>
      <p:ext uri="{BB962C8B-B14F-4D97-AF65-F5344CB8AC3E}">
        <p14:creationId xmlns:p14="http://schemas.microsoft.com/office/powerpoint/2010/main" val="21354601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EEDE-0EA6-51D4-DF31-788220F7E7AA}"/>
              </a:ext>
            </a:extLst>
          </p:cNvPr>
          <p:cNvSpPr>
            <a:spLocks noGrp="1"/>
          </p:cNvSpPr>
          <p:nvPr>
            <p:ph type="title"/>
          </p:nvPr>
        </p:nvSpPr>
        <p:spPr/>
        <p:txBody>
          <a:bodyPr/>
          <a:lstStyle/>
          <a:p>
            <a:r>
              <a:rPr lang="en-US" dirty="0"/>
              <a:t>Identified the decay mode reaching stability</a:t>
            </a:r>
          </a:p>
        </p:txBody>
      </p:sp>
      <p:pic>
        <p:nvPicPr>
          <p:cNvPr id="5" name="Picture 4">
            <a:extLst>
              <a:ext uri="{FF2B5EF4-FFF2-40B4-BE49-F238E27FC236}">
                <a16:creationId xmlns:a16="http://schemas.microsoft.com/office/drawing/2014/main" id="{B90D86C0-5976-8D9B-4AB8-286010B8981F}"/>
              </a:ext>
            </a:extLst>
          </p:cNvPr>
          <p:cNvPicPr>
            <a:picLocks noChangeAspect="1"/>
          </p:cNvPicPr>
          <p:nvPr/>
        </p:nvPicPr>
        <p:blipFill>
          <a:blip r:embed="rId2"/>
          <a:stretch>
            <a:fillRect/>
          </a:stretch>
        </p:blipFill>
        <p:spPr>
          <a:xfrm>
            <a:off x="3540154" y="1457324"/>
            <a:ext cx="4475133" cy="4597283"/>
          </a:xfrm>
          <a:prstGeom prst="rect">
            <a:avLst/>
          </a:prstGeom>
        </p:spPr>
      </p:pic>
    </p:spTree>
    <p:extLst>
      <p:ext uri="{BB962C8B-B14F-4D97-AF65-F5344CB8AC3E}">
        <p14:creationId xmlns:p14="http://schemas.microsoft.com/office/powerpoint/2010/main" val="1701509700"/>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wrap="square">
        <a:spAutoFit/>
      </a:bodyPr>
      <a:lstStyle>
        <a:defPPr algn="l">
          <a:defRPr sz="1600" dirty="0" smtClean="0"/>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20211</TotalTime>
  <Words>1659</Words>
  <Application>Microsoft Office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Century Gothic</vt:lpstr>
      <vt:lpstr>Helvetica</vt:lpstr>
      <vt:lpstr>Helvetica Neue</vt:lpstr>
      <vt:lpstr>MSAM10</vt:lpstr>
      <vt:lpstr>MTMI</vt:lpstr>
      <vt:lpstr>MTSY</vt:lpstr>
      <vt:lpstr>Times New Roman</vt:lpstr>
      <vt:lpstr>Times-Bold</vt:lpstr>
      <vt:lpstr>Times-Italic</vt:lpstr>
      <vt:lpstr>Times-Roman</vt:lpstr>
      <vt:lpstr>Default</vt:lpstr>
      <vt:lpstr>PowerPoint Presentation</vt:lpstr>
      <vt:lpstr>Why is this relevant</vt:lpstr>
      <vt:lpstr>A controversy</vt:lpstr>
      <vt:lpstr>A few relevant articles</vt:lpstr>
      <vt:lpstr>Nuclear timescales</vt:lpstr>
      <vt:lpstr>Neutron Dripline and Virtual States</vt:lpstr>
      <vt:lpstr>Examples (2004)</vt:lpstr>
      <vt:lpstr>Extreme Result – 9N (2 neutrons plus 7 protons)</vt:lpstr>
      <vt:lpstr>Identified the decay mode reaching stability</vt:lpstr>
      <vt:lpstr>Charity begins describing a framework to characterize resonances</vt:lpstr>
      <vt:lpstr>12Li is still problematic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Ned</dc:creator>
  <cp:lastModifiedBy>John Kelley, Ph.D.</cp:lastModifiedBy>
  <cp:revision>403</cp:revision>
  <cp:lastPrinted>2023-07-10T18:37:59Z</cp:lastPrinted>
  <dcterms:modified xsi:type="dcterms:W3CDTF">2024-04-16T07:18:22Z</dcterms:modified>
</cp:coreProperties>
</file>